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ullwhip effect exam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52400"/>
            <a:ext cx="6858000" cy="61771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bullwhip-effect"/>
          <p:cNvSpPr>
            <a:spLocks noChangeAspect="1" noChangeArrowheads="1"/>
          </p:cNvSpPr>
          <p:nvPr/>
        </p:nvSpPr>
        <p:spPr bwMode="auto">
          <a:xfrm>
            <a:off x="155575" y="-3611563"/>
            <a:ext cx="9734550" cy="7524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4624" y="609600"/>
            <a:ext cx="7097596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28600"/>
            <a:ext cx="838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What contributes to the bullwhip effect?</a:t>
            </a:r>
          </a:p>
          <a:p>
            <a:pPr algn="just"/>
            <a:r>
              <a:rPr lang="en-US" dirty="0" smtClean="0"/>
              <a:t> </a:t>
            </a:r>
            <a:endParaRPr lang="en-US" dirty="0" smtClean="0"/>
          </a:p>
          <a:p>
            <a:pPr algn="just"/>
            <a:r>
              <a:rPr lang="en-US" b="1" dirty="0" smtClean="0"/>
              <a:t>Disorganization</a:t>
            </a:r>
            <a:r>
              <a:rPr lang="en-US" dirty="0" smtClean="0"/>
              <a:t> between each supply chain link; with ordering larger or smaller amounts of a product than is needed due to an over or under reaction to the supply chain beforehand.</a:t>
            </a:r>
          </a:p>
          <a:p>
            <a:pPr algn="just"/>
            <a:r>
              <a:rPr lang="en-US" dirty="0" smtClean="0"/>
              <a:t> </a:t>
            </a:r>
            <a:r>
              <a:rPr lang="en-US" b="1" dirty="0" smtClean="0"/>
              <a:t>Lack </a:t>
            </a:r>
            <a:r>
              <a:rPr lang="en-US" b="1" dirty="0" smtClean="0"/>
              <a:t>of communication</a:t>
            </a:r>
            <a:r>
              <a:rPr lang="en-US" dirty="0" smtClean="0"/>
              <a:t> between each link in the supply chain makes it difficult for processes to run smoothly.  Managers can perceive a product demand quite differently within different links of the supply chain and therefore order different quantities.</a:t>
            </a:r>
          </a:p>
          <a:p>
            <a:pPr algn="just"/>
            <a:r>
              <a:rPr lang="en-US" b="1" dirty="0" smtClean="0"/>
              <a:t>Free return policies</a:t>
            </a:r>
            <a:r>
              <a:rPr lang="en-US" dirty="0" smtClean="0"/>
              <a:t>; customers may intentionally overstate demands due to shortages and then cancel when the supply becomes adequate again,  without return forfeit retailers will continue to exaggerate their needs and cancel orders; resulting in excess material.</a:t>
            </a:r>
          </a:p>
          <a:p>
            <a:pPr algn="just"/>
            <a:r>
              <a:rPr lang="en-US" dirty="0" smtClean="0"/>
              <a:t> </a:t>
            </a:r>
            <a:r>
              <a:rPr lang="en-US" b="1" dirty="0" smtClean="0"/>
              <a:t>Order </a:t>
            </a:r>
            <a:r>
              <a:rPr lang="en-US" b="1" dirty="0" smtClean="0"/>
              <a:t>batching</a:t>
            </a:r>
            <a:r>
              <a:rPr lang="en-US" dirty="0" smtClean="0"/>
              <a:t>; companies may not immediately place an order with their supplier; often accumulating the demand first.  Companies may order weekly or even monthly.  This creates variability in the demand as there may for instance be a surge in demand at some stage followed by no demand after.</a:t>
            </a:r>
          </a:p>
          <a:p>
            <a:pPr algn="just"/>
            <a:r>
              <a:rPr lang="en-US" dirty="0" smtClean="0"/>
              <a:t> </a:t>
            </a:r>
            <a:r>
              <a:rPr lang="en-US" b="1" dirty="0" smtClean="0"/>
              <a:t>Price </a:t>
            </a:r>
            <a:r>
              <a:rPr lang="en-US" b="1" dirty="0" smtClean="0"/>
              <a:t>variations</a:t>
            </a:r>
            <a:r>
              <a:rPr lang="en-US" dirty="0" smtClean="0"/>
              <a:t> – special discounts and other cost changes can upset regular buying patterns; buyers want to take advantage on discounts offered during a short time period, this can cause uneven production and distorted demand information.</a:t>
            </a:r>
          </a:p>
          <a:p>
            <a:pPr algn="just"/>
            <a:r>
              <a:rPr lang="en-US" b="1" dirty="0" smtClean="0"/>
              <a:t>Demand information</a:t>
            </a:r>
            <a:r>
              <a:rPr lang="en-US" dirty="0" smtClean="0"/>
              <a:t> – relying on past demand information to estimate current demand information of a product does not take into account any fluctuations that may occur in demand over a period of time.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2006-08-16T00:00:00Z</dcterms:created>
  <dcterms:modified xsi:type="dcterms:W3CDTF">2016-10-09T23:06:52Z</dcterms:modified>
</cp:coreProperties>
</file>