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90"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5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40067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98755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599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C00F5-761E-4F8E-8A36-A8391AE48D12}"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9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C00F5-761E-4F8E-8A36-A8391AE48D12}"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02511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C00F5-761E-4F8E-8A36-A8391AE48D12}"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9034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C00F5-761E-4F8E-8A36-A8391AE48D12}"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6333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CC00F5-761E-4F8E-8A36-A8391AE48D12}" type="datetimeFigureOut">
              <a:rPr lang="en-US" smtClean="0"/>
              <a:t>6/2/2021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7804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CC00F5-761E-4F8E-8A36-A8391AE48D12}" type="datetimeFigureOut">
              <a:rPr lang="en-US" smtClean="0"/>
              <a:t>6/2/2021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0CCB05-A12C-49E3-BA0D-B611550B57AD}" type="slidenum">
              <a:rPr lang="en-US" smtClean="0"/>
              <a:t>‹#›</a:t>
            </a:fld>
            <a:endParaRPr lang="en-US"/>
          </a:p>
        </p:txBody>
      </p:sp>
    </p:spTree>
    <p:extLst>
      <p:ext uri="{BB962C8B-B14F-4D97-AF65-F5344CB8AC3E}">
        <p14:creationId xmlns:p14="http://schemas.microsoft.com/office/powerpoint/2010/main" val="417766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C00F5-761E-4F8E-8A36-A8391AE48D12}"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3631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CC00F5-761E-4F8E-8A36-A8391AE48D12}" type="datetimeFigureOut">
              <a:rPr lang="en-US" smtClean="0"/>
              <a:t>6/2/2021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0CCB05-A12C-49E3-BA0D-B611550B57A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777197771,&quot;Placement&quot;:&quot;Footer&quot;}">
            <a:extLst>
              <a:ext uri="{FF2B5EF4-FFF2-40B4-BE49-F238E27FC236}">
                <a16:creationId xmlns:a16="http://schemas.microsoft.com/office/drawing/2014/main" id="{9C6784E0-353E-442C-A34D-AE211A7DA467}"/>
              </a:ext>
            </a:extLst>
          </p:cNvPr>
          <p:cNvSpPr txBox="1"/>
          <p:nvPr userDrawn="1"/>
        </p:nvSpPr>
        <p:spPr>
          <a:xfrm>
            <a:off x="0" y="6595656"/>
            <a:ext cx="128396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21863593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0D39-3F03-42BF-A384-6CE9735849B3}"/>
              </a:ext>
            </a:extLst>
          </p:cNvPr>
          <p:cNvSpPr>
            <a:spLocks noGrp="1"/>
          </p:cNvSpPr>
          <p:nvPr>
            <p:ph type="ctrTitle"/>
          </p:nvPr>
        </p:nvSpPr>
        <p:spPr/>
        <p:txBody>
          <a:bodyPr>
            <a:noAutofit/>
          </a:bodyPr>
          <a:lstStyle/>
          <a:p>
            <a:r>
              <a:rPr lang="el-GR" sz="4800" dirty="0"/>
              <a:t>ΔΙΕΘΝΕΣ ΕΜΠΟΡΙΟ ΚΑΙ ΓΕΩΠΟΛΙΤΙΚΗ ΤΩΝ ΘΑΛΑΣΣΙΩΝ ΜΕΤΑΦΟΡΩΝ </a:t>
            </a:r>
            <a:endParaRPr lang="en-US" sz="4800" dirty="0"/>
          </a:p>
        </p:txBody>
      </p:sp>
      <p:sp>
        <p:nvSpPr>
          <p:cNvPr id="3" name="Subtitle 2">
            <a:extLst>
              <a:ext uri="{FF2B5EF4-FFF2-40B4-BE49-F238E27FC236}">
                <a16:creationId xmlns:a16="http://schemas.microsoft.com/office/drawing/2014/main" id="{178F6A74-3FD9-4A1A-A1F6-EF3E68EC22BD}"/>
              </a:ext>
            </a:extLst>
          </p:cNvPr>
          <p:cNvSpPr>
            <a:spLocks noGrp="1"/>
          </p:cNvSpPr>
          <p:nvPr>
            <p:ph type="subTitle" idx="1"/>
          </p:nvPr>
        </p:nvSpPr>
        <p:spPr/>
        <p:txBody>
          <a:bodyPr/>
          <a:lstStyle/>
          <a:p>
            <a:r>
              <a:rPr lang="el-GR" dirty="0"/>
              <a:t>Καθ. </a:t>
            </a:r>
            <a:r>
              <a:rPr lang="en-US" dirty="0"/>
              <a:t>A</a:t>
            </a:r>
            <a:r>
              <a:rPr lang="el-GR" dirty="0"/>
              <a:t>γγελος </a:t>
            </a:r>
            <a:r>
              <a:rPr lang="en-US" dirty="0"/>
              <a:t>KO</a:t>
            </a:r>
            <a:r>
              <a:rPr lang="el-GR" dirty="0"/>
              <a:t>τιος</a:t>
            </a:r>
            <a:br>
              <a:rPr lang="el-GR" dirty="0"/>
            </a:br>
            <a:r>
              <a:rPr lang="el-GR" dirty="0"/>
              <a:t>Πειραι</a:t>
            </a:r>
            <a:r>
              <a:rPr lang="en-US" dirty="0"/>
              <a:t>A</a:t>
            </a:r>
            <a:r>
              <a:rPr lang="el-GR" dirty="0"/>
              <a:t>ς, </a:t>
            </a:r>
            <a:r>
              <a:rPr lang="en-US" dirty="0"/>
              <a:t>2</a:t>
            </a:r>
            <a:r>
              <a:rPr lang="el-GR" dirty="0"/>
              <a:t>/</a:t>
            </a:r>
            <a:r>
              <a:rPr lang="en-US" dirty="0"/>
              <a:t>6</a:t>
            </a:r>
            <a:r>
              <a:rPr lang="el-GR" dirty="0"/>
              <a:t>/202</a:t>
            </a:r>
            <a:r>
              <a:rPr lang="en-US"/>
              <a:t>1</a:t>
            </a:r>
            <a:endParaRPr lang="en-US" dirty="0"/>
          </a:p>
        </p:txBody>
      </p:sp>
    </p:spTree>
    <p:extLst>
      <p:ext uri="{BB962C8B-B14F-4D97-AF65-F5344CB8AC3E}">
        <p14:creationId xmlns:p14="http://schemas.microsoft.com/office/powerpoint/2010/main" val="309029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837-258F-4EF9-9E24-AA13AF5E1047}"/>
              </a:ext>
            </a:extLst>
          </p:cNvPr>
          <p:cNvSpPr>
            <a:spLocks noGrp="1"/>
          </p:cNvSpPr>
          <p:nvPr>
            <p:ph type="title"/>
          </p:nvPr>
        </p:nvSpPr>
        <p:spPr/>
        <p:txBody>
          <a:bodyPr/>
          <a:lstStyle/>
          <a:p>
            <a:r>
              <a:rPr lang="el-GR" dirty="0"/>
              <a:t>Στενά του Ορμούζ (</a:t>
            </a:r>
            <a:r>
              <a:rPr lang="en-US" dirty="0"/>
              <a:t>Strait of Hormuz)</a:t>
            </a:r>
          </a:p>
        </p:txBody>
      </p:sp>
      <p:sp>
        <p:nvSpPr>
          <p:cNvPr id="3" name="Content Placeholder 2">
            <a:extLst>
              <a:ext uri="{FF2B5EF4-FFF2-40B4-BE49-F238E27FC236}">
                <a16:creationId xmlns:a16="http://schemas.microsoft.com/office/drawing/2014/main" id="{37D1F57B-93B5-48D7-9C8D-57F35C371CB5}"/>
              </a:ext>
            </a:extLst>
          </p:cNvPr>
          <p:cNvSpPr>
            <a:spLocks noGrp="1"/>
          </p:cNvSpPr>
          <p:nvPr>
            <p:ph idx="1"/>
          </p:nvPr>
        </p:nvSpPr>
        <p:spPr/>
        <p:txBody>
          <a:bodyPr>
            <a:normAutofit fontScale="92500" lnSpcReduction="20000"/>
          </a:bodyPr>
          <a:lstStyle/>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Βασικά χαρακτηριστικά τη γεωπολιτικής κρίσης : ιρανικό καθεστώς, κυρώσεις, επιθέσεις σε πλοία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Όμορες χώρες: Ιράν, ΗΑΕ, Ομάν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33 χιλμ. Εύρος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Περ. 21 εκ. βαρέλια ακατέργαστο και ραφιναρισμένο πετρέλαιο ημερησίων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Περ. 1/3 του παγκόσμιου πετρελαίου που μεταφέρεται μέσω θαλάσσης (περ. 1,2 δις $ την ημέρα)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76% του μεταφερόμενου πετρελαίου προορίζεται για χώρες της Ασίας , 10% ΗΠΑ</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Συνέπειες αποκλεισμού των στενών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Είναι πιθανό το Ιράν να κλείσει τα στενά;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Ποιος εγγυάται την ελευθερία της ναυσιπλοΐας;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815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579CC7-304B-4483-A5C6-37A3D7F49FF6}"/>
              </a:ext>
            </a:extLst>
          </p:cNvPr>
          <p:cNvSpPr>
            <a:spLocks noGrp="1"/>
          </p:cNvSpPr>
          <p:nvPr>
            <p:ph type="title"/>
          </p:nvPr>
        </p:nvSpPr>
        <p:spPr>
          <a:xfrm>
            <a:off x="492370" y="516835"/>
            <a:ext cx="3084844" cy="2103875"/>
          </a:xfrm>
        </p:spPr>
        <p:txBody>
          <a:bodyPr>
            <a:noAutofit/>
          </a:bodyPr>
          <a:lstStyle/>
          <a:p>
            <a:r>
              <a:rPr lang="el-GR" sz="2400" dirty="0">
                <a:solidFill>
                  <a:srgbClr val="FFFFFF"/>
                </a:solidFill>
              </a:rPr>
              <a:t>2.3	 Περιοχές με αυξημένους γεωπολιτικούς κινδύνους στους βασικούς διαδρόμους </a:t>
            </a:r>
            <a:endParaRPr lang="en-US" sz="2400" dirty="0">
              <a:solidFill>
                <a:srgbClr val="FFFFFF"/>
              </a:solidFill>
            </a:endParaRPr>
          </a:p>
        </p:txBody>
      </p:sp>
      <p:sp>
        <p:nvSpPr>
          <p:cNvPr id="8" name="Content Placeholder 7">
            <a:extLst>
              <a:ext uri="{FF2B5EF4-FFF2-40B4-BE49-F238E27FC236}">
                <a16:creationId xmlns:a16="http://schemas.microsoft.com/office/drawing/2014/main" id="{A0E282F1-3453-48D2-8B1F-1D3F75EE3481}"/>
              </a:ext>
            </a:extLst>
          </p:cNvPr>
          <p:cNvSpPr>
            <a:spLocks noGrp="1"/>
          </p:cNvSpPr>
          <p:nvPr>
            <p:ph idx="1"/>
          </p:nvPr>
        </p:nvSpPr>
        <p:spPr>
          <a:xfrm>
            <a:off x="492371" y="2653800"/>
            <a:ext cx="3084844" cy="3335519"/>
          </a:xfrm>
        </p:spPr>
        <p:txBody>
          <a:bodyPr>
            <a:normAutofit/>
          </a:bodyPr>
          <a:lstStyle/>
          <a:p>
            <a:r>
              <a:rPr lang="en-US" b="1" u="sng" dirty="0"/>
              <a:t>Bab-El-Mandab</a:t>
            </a:r>
            <a:endParaRPr lang="en-US" dirty="0"/>
          </a:p>
          <a:p>
            <a:endParaRPr lang="en-US" sz="1500" dirty="0">
              <a:solidFill>
                <a:srgbClr val="FFFFFF"/>
              </a:solidFill>
            </a:endParaRPr>
          </a:p>
        </p:txBody>
      </p:sp>
      <p:pic>
        <p:nvPicPr>
          <p:cNvPr id="4" name="Εικόνα 4" descr="Bab-el-Mandeb strait">
            <a:extLst>
              <a:ext uri="{FF2B5EF4-FFF2-40B4-BE49-F238E27FC236}">
                <a16:creationId xmlns:a16="http://schemas.microsoft.com/office/drawing/2014/main" id="{8ACF991B-864F-4A1B-A829-CFA1500DCE35}"/>
              </a:ext>
            </a:extLst>
          </p:cNvPr>
          <p:cNvPicPr>
            <a:picLocks/>
          </p:cNvPicPr>
          <p:nvPr/>
        </p:nvPicPr>
        <p:blipFill rotWithShape="1">
          <a:blip r:embed="rId2">
            <a:extLst>
              <a:ext uri="{28A0092B-C50C-407E-A947-70E740481C1C}">
                <a14:useLocalDpi xmlns:a14="http://schemas.microsoft.com/office/drawing/2010/main" val="0"/>
              </a:ext>
            </a:extLst>
          </a:blip>
          <a:srcRect l="17845" r="12078" b="1"/>
          <a:stretch/>
        </p:blipFill>
        <p:spPr bwMode="auto">
          <a:xfrm>
            <a:off x="4075043" y="10"/>
            <a:ext cx="8111272" cy="6857990"/>
          </a:xfrm>
          <a:prstGeom prst="rect">
            <a:avLst/>
          </a:prstGeom>
          <a:noFill/>
        </p:spPr>
      </p:pic>
      <p:sp>
        <p:nvSpPr>
          <p:cNvPr id="21"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67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AAB5-1AA5-4B8B-8365-4A2FFA446A97}"/>
              </a:ext>
            </a:extLst>
          </p:cNvPr>
          <p:cNvSpPr>
            <a:spLocks noGrp="1"/>
          </p:cNvSpPr>
          <p:nvPr>
            <p:ph type="title"/>
          </p:nvPr>
        </p:nvSpPr>
        <p:spPr/>
        <p:txBody>
          <a:bodyPr/>
          <a:lstStyle/>
          <a:p>
            <a:r>
              <a:rPr lang="en-US" dirty="0"/>
              <a:t>Bab-El-Mandab</a:t>
            </a:r>
          </a:p>
        </p:txBody>
      </p:sp>
      <p:sp>
        <p:nvSpPr>
          <p:cNvPr id="3" name="Content Placeholder 2">
            <a:extLst>
              <a:ext uri="{FF2B5EF4-FFF2-40B4-BE49-F238E27FC236}">
                <a16:creationId xmlns:a16="http://schemas.microsoft.com/office/drawing/2014/main" id="{0D1D64E4-F2D9-4193-BAC3-666DB450D2A5}"/>
              </a:ext>
            </a:extLst>
          </p:cNvPr>
          <p:cNvSpPr>
            <a:spLocks noGrp="1"/>
          </p:cNvSpPr>
          <p:nvPr>
            <p:ph idx="1"/>
          </p:nvPr>
        </p:nvSpPr>
        <p:spPr/>
        <p:txBody>
          <a:bodyPr>
            <a:normAutofit fontScale="70000" lnSpcReduction="20000"/>
          </a:bodyPr>
          <a:lstStyle/>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Βασικά χαρακτηριστικά της κρίσης: πόλεμος στην Υεμένη, επιθέσεις των ανταρτών Houthi, πειρατεία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Όμορες χώρες: Υεμένη, Ερυθραία, Τζιμπουτί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32 χιλμ. Εύρος , διαιρούμενο από το νησί Perim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Περ. 6 εκ. βαρέλια ημερησίως  (3,5 βόρεια προς Ευρώπη, 2,5 νότια προς χώρες της Ασίας), εμπόριο μεταξύ Ασίας και Ευρώπης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Περ. 10% του παγκοσμίως μέσω θαλάσσης μεταφερόμενου πετρελαίου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Σε περίπτωση αποκλεισμού πλεύση μέσω Ν. Αφρικής: 4.800 μίλα περισσότερα προς Ρότερνταμ (από Σ. Αραβία 39 ημέρες αντί 22), 10.860 προς Ιταλία (</a:t>
            </a:r>
            <a:r>
              <a:rPr lang="en-US" dirty="0">
                <a:latin typeface="Calibri" panose="020F0502020204030204" pitchFamily="34" charset="0"/>
                <a:ea typeface="Calibri" panose="020F0502020204030204" pitchFamily="34" charset="0"/>
                <a:cs typeface="Times New Roman" panose="02020603050405020304" pitchFamily="18" charset="0"/>
              </a:rPr>
              <a:t>Augusta</a:t>
            </a:r>
            <a:r>
              <a:rPr lang="el-GR" dirty="0">
                <a:latin typeface="Calibri" panose="020F0502020204030204" pitchFamily="34" charset="0"/>
                <a:ea typeface="Calibri" panose="020F0502020204030204" pitchFamily="34" charset="0"/>
                <a:cs typeface="Times New Roman" panose="02020603050405020304" pitchFamily="18" charset="0"/>
              </a:rPr>
              <a:t>) και 2.660 προς Χιούστον.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Συνέπειες αποκλεισμού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Παρουσία μεγάλων δυνάμεων στο Τζιμπουτί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4130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384EEB-C09E-4AF7-9A10-7DE1B25E211D}"/>
              </a:ext>
            </a:extLst>
          </p:cNvPr>
          <p:cNvSpPr>
            <a:spLocks noGrp="1"/>
          </p:cNvSpPr>
          <p:nvPr>
            <p:ph type="title"/>
          </p:nvPr>
        </p:nvSpPr>
        <p:spPr>
          <a:xfrm>
            <a:off x="492370" y="516835"/>
            <a:ext cx="3084844" cy="2103875"/>
          </a:xfrm>
        </p:spPr>
        <p:txBody>
          <a:bodyPr>
            <a:normAutofit/>
          </a:bodyPr>
          <a:lstStyle/>
          <a:p>
            <a:r>
              <a:rPr lang="el-GR" sz="2400" dirty="0">
                <a:solidFill>
                  <a:srgbClr val="FFFFFF"/>
                </a:solidFill>
              </a:rPr>
              <a:t>2.3	 Περιοχές με αυξημένους γεωπολιτικούς κινδύνους στους βασικούς διαδρόμους </a:t>
            </a:r>
            <a:endParaRPr lang="en-US" sz="3600" dirty="0">
              <a:solidFill>
                <a:srgbClr val="FFFFFF"/>
              </a:solidFill>
            </a:endParaRPr>
          </a:p>
        </p:txBody>
      </p:sp>
      <p:sp>
        <p:nvSpPr>
          <p:cNvPr id="8" name="Content Placeholder 7">
            <a:extLst>
              <a:ext uri="{FF2B5EF4-FFF2-40B4-BE49-F238E27FC236}">
                <a16:creationId xmlns:a16="http://schemas.microsoft.com/office/drawing/2014/main" id="{B9378644-22E6-4EB5-ADB5-7DE08CF78860}"/>
              </a:ext>
            </a:extLst>
          </p:cNvPr>
          <p:cNvSpPr>
            <a:spLocks noGrp="1"/>
          </p:cNvSpPr>
          <p:nvPr>
            <p:ph idx="1"/>
          </p:nvPr>
        </p:nvSpPr>
        <p:spPr>
          <a:xfrm>
            <a:off x="492371" y="2653800"/>
            <a:ext cx="3084844" cy="3335519"/>
          </a:xfrm>
        </p:spPr>
        <p:txBody>
          <a:bodyPr>
            <a:normAutofit/>
          </a:bodyPr>
          <a:lstStyle/>
          <a:p>
            <a:r>
              <a:rPr lang="el-GR" b="1" u="sng" dirty="0"/>
              <a:t>The Strait of Malacca</a:t>
            </a:r>
            <a:endParaRPr lang="en-US" dirty="0"/>
          </a:p>
        </p:txBody>
      </p:sp>
      <p:sp>
        <p:nvSpPr>
          <p:cNvPr id="21"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6" descr="map of Indian Ocean to Pacific Ocean chokepoints, as explained in the article text">
            <a:extLst>
              <a:ext uri="{FF2B5EF4-FFF2-40B4-BE49-F238E27FC236}">
                <a16:creationId xmlns:a16="http://schemas.microsoft.com/office/drawing/2014/main" id="{587158E6-F137-450D-A1E4-70069B415889}"/>
              </a:ext>
            </a:extLst>
          </p:cNvPr>
          <p:cNvPicPr>
            <a:picLocks/>
          </p:cNvPicPr>
          <p:nvPr/>
        </p:nvPicPr>
        <p:blipFill rotWithShape="1">
          <a:blip r:embed="rId2">
            <a:extLst>
              <a:ext uri="{28A0092B-C50C-407E-A947-70E740481C1C}">
                <a14:useLocalDpi xmlns:a14="http://schemas.microsoft.com/office/drawing/2010/main" val="0"/>
              </a:ext>
            </a:extLst>
          </a:blip>
          <a:srcRect l="5763" r="10447"/>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65009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B499-52A7-4BB6-B4B8-5689973DBE51}"/>
              </a:ext>
            </a:extLst>
          </p:cNvPr>
          <p:cNvSpPr>
            <a:spLocks noGrp="1"/>
          </p:cNvSpPr>
          <p:nvPr>
            <p:ph type="title"/>
          </p:nvPr>
        </p:nvSpPr>
        <p:spPr/>
        <p:txBody>
          <a:bodyPr/>
          <a:lstStyle/>
          <a:p>
            <a:r>
              <a:rPr lang="en-US" dirty="0"/>
              <a:t>The Strait of Malacca</a:t>
            </a:r>
          </a:p>
        </p:txBody>
      </p:sp>
      <p:sp>
        <p:nvSpPr>
          <p:cNvPr id="3" name="Content Placeholder 2">
            <a:extLst>
              <a:ext uri="{FF2B5EF4-FFF2-40B4-BE49-F238E27FC236}">
                <a16:creationId xmlns:a16="http://schemas.microsoft.com/office/drawing/2014/main" id="{3A5F4BE7-E927-4012-A3FB-F15C932CEE7E}"/>
              </a:ext>
            </a:extLst>
          </p:cNvPr>
          <p:cNvSpPr>
            <a:spLocks noGrp="1"/>
          </p:cNvSpPr>
          <p:nvPr>
            <p:ph idx="1"/>
          </p:nvPr>
        </p:nvSpPr>
        <p:spPr/>
        <p:txBody>
          <a:bodyPr>
            <a:normAutofit fontScale="85000" lnSpcReduction="20000"/>
          </a:bodyPr>
          <a:lstStyle/>
          <a:p>
            <a:pPr marL="0" lvl="0" indent="0">
              <a:lnSpc>
                <a:spcPct val="115000"/>
              </a:lnSpc>
              <a:spcAft>
                <a:spcPts val="1000"/>
              </a:spcAft>
              <a:buNone/>
            </a:pPr>
            <a:r>
              <a:rPr lang="el-GR" dirty="0">
                <a:latin typeface="Calibri" panose="020F0502020204030204" pitchFamily="34" charset="0"/>
                <a:ea typeface="Calibri" panose="020F0502020204030204" pitchFamily="34" charset="0"/>
                <a:cs typeface="Times New Roman" panose="02020603050405020304" pitchFamily="18" charset="0"/>
              </a:rPr>
              <a:t>Βασικά χαρακτηριστικά της κρίσης: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Προβλήματα: Διασυνοριακές συγκρούσεις μεταξύ Ινδίας και Κίνας τον Μάιο του 2020, η Ινδία μπορεί πολύ εύκολα να κλείσει τα στενά, στο παρελθόν πειρατεία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1,7 μίλια εύρος</a:t>
            </a:r>
            <a:r>
              <a:rPr lang="en-US" dirty="0">
                <a:latin typeface="Calibri" panose="020F0502020204030204" pitchFamily="34" charset="0"/>
                <a:ea typeface="Calibri" panose="020F0502020204030204" pitchFamily="34" charset="0"/>
                <a:cs typeface="Times New Roman" panose="02020603050405020304" pitchFamily="18" charset="0"/>
              </a:rPr>
              <a:t>, 550 </a:t>
            </a:r>
            <a:r>
              <a:rPr lang="el-GR" dirty="0">
                <a:latin typeface="Calibri" panose="020F0502020204030204" pitchFamily="34" charset="0"/>
                <a:ea typeface="Calibri" panose="020F0502020204030204" pitchFamily="34" charset="0"/>
                <a:cs typeface="Times New Roman" panose="02020603050405020304" pitchFamily="18" charset="0"/>
              </a:rPr>
              <a:t>μίλια μήκος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60% της παγκόσμιας μεταφοράς πετρελαίου (περ. 16 εκ. βαρέλια την ημέρα)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Μεταφορά </a:t>
            </a:r>
            <a:r>
              <a:rPr lang="en-US" dirty="0">
                <a:latin typeface="Calibri" panose="020F0502020204030204" pitchFamily="34" charset="0"/>
                <a:ea typeface="Calibri" panose="020F0502020204030204" pitchFamily="34" charset="0"/>
                <a:cs typeface="Times New Roman" panose="02020603050405020304" pitchFamily="18" charset="0"/>
              </a:rPr>
              <a:t>LNG</a:t>
            </a:r>
            <a:r>
              <a:rPr lang="el-GR" dirty="0">
                <a:latin typeface="Calibri" panose="020F0502020204030204" pitchFamily="34" charset="0"/>
                <a:ea typeface="Calibri" panose="020F0502020204030204" pitchFamily="34" charset="0"/>
                <a:cs typeface="Times New Roman" panose="02020603050405020304" pitchFamily="18" charset="0"/>
              </a:rPr>
              <a:t> προς Ιαπωνία, Ν. Κορέα, οι περισσότερες εισαγωγές της Κίνας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Σε περίπτωση αποκλεισμού οι εναλλακτικές είναι τα στενά </a:t>
            </a:r>
            <a:r>
              <a:rPr lang="en-US" dirty="0" err="1">
                <a:latin typeface="Calibri" panose="020F0502020204030204" pitchFamily="34" charset="0"/>
                <a:ea typeface="Calibri" panose="020F0502020204030204" pitchFamily="34" charset="0"/>
                <a:cs typeface="Times New Roman" panose="02020603050405020304" pitchFamily="18" charset="0"/>
              </a:rPr>
              <a:t>Sunda</a:t>
            </a:r>
            <a:r>
              <a:rPr lang="el-GR" dirty="0">
                <a:latin typeface="Calibri" panose="020F0502020204030204" pitchFamily="34" charset="0"/>
                <a:ea typeface="Calibri" panose="020F0502020204030204" pitchFamily="34" charset="0"/>
                <a:cs typeface="Times New Roman" panose="02020603050405020304" pitchFamily="18" charset="0"/>
              </a:rPr>
              <a:t> και </a:t>
            </a:r>
            <a:r>
              <a:rPr lang="de-DE" dirty="0">
                <a:latin typeface="Calibri" panose="020F0502020204030204" pitchFamily="34" charset="0"/>
                <a:ea typeface="Calibri" panose="020F0502020204030204" pitchFamily="34" charset="0"/>
                <a:cs typeface="Times New Roman" panose="02020603050405020304" pitchFamily="18" charset="0"/>
              </a:rPr>
              <a:t>Lombok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Κατασκευή αγωγών από Μυανμάρ προς Κίνα, σιδηροδρομική σύνδεση μεταξύ Gwadar Port στο πακιστάν και  το Kashgar/Κίνα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Η πειρατεία αντιμετωπίστηκε από τις χώρες της περιοχής και κυρίως με τη συμμετοχή της Ινδίας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9362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7FF571-AD1E-4927-BA88-A101B8CFC8CD}"/>
              </a:ext>
            </a:extLst>
          </p:cNvPr>
          <p:cNvSpPr>
            <a:spLocks noGrp="1"/>
          </p:cNvSpPr>
          <p:nvPr>
            <p:ph type="title"/>
          </p:nvPr>
        </p:nvSpPr>
        <p:spPr>
          <a:xfrm>
            <a:off x="492370" y="516835"/>
            <a:ext cx="3084844" cy="2103875"/>
          </a:xfrm>
        </p:spPr>
        <p:txBody>
          <a:bodyPr>
            <a:normAutofit/>
          </a:bodyPr>
          <a:lstStyle/>
          <a:p>
            <a:r>
              <a:rPr lang="el-GR" sz="2400" dirty="0">
                <a:solidFill>
                  <a:srgbClr val="FFFFFF"/>
                </a:solidFill>
              </a:rPr>
              <a:t>2.3	 Περιοχές με αυξημένους γεωπολιτικούς κινδύνους στους βασικούς διαδρόμους </a:t>
            </a:r>
            <a:endParaRPr lang="en-US" sz="3600" dirty="0">
              <a:solidFill>
                <a:srgbClr val="FFFFFF"/>
              </a:solidFill>
            </a:endParaRPr>
          </a:p>
        </p:txBody>
      </p:sp>
      <p:sp>
        <p:nvSpPr>
          <p:cNvPr id="8" name="Content Placeholder 7">
            <a:extLst>
              <a:ext uri="{FF2B5EF4-FFF2-40B4-BE49-F238E27FC236}">
                <a16:creationId xmlns:a16="http://schemas.microsoft.com/office/drawing/2014/main" id="{FA402224-0086-443A-8FE5-58D4EDAE2B2F}"/>
              </a:ext>
            </a:extLst>
          </p:cNvPr>
          <p:cNvSpPr>
            <a:spLocks noGrp="1"/>
          </p:cNvSpPr>
          <p:nvPr>
            <p:ph idx="1"/>
          </p:nvPr>
        </p:nvSpPr>
        <p:spPr>
          <a:xfrm>
            <a:off x="492371" y="2653800"/>
            <a:ext cx="3084844" cy="3335519"/>
          </a:xfrm>
        </p:spPr>
        <p:txBody>
          <a:bodyPr>
            <a:normAutofit/>
          </a:bodyPr>
          <a:lstStyle/>
          <a:p>
            <a:r>
              <a:rPr lang="el-GR" b="1" u="sng" dirty="0"/>
              <a:t>Θάλασσα της Νότιας Κίνας</a:t>
            </a:r>
            <a:endParaRPr lang="en-US" dirty="0"/>
          </a:p>
          <a:p>
            <a:endParaRPr lang="en-US" sz="1500" dirty="0">
              <a:solidFill>
                <a:srgbClr val="FFFFFF"/>
              </a:solidFill>
            </a:endParaRPr>
          </a:p>
        </p:txBody>
      </p:sp>
      <p:pic>
        <p:nvPicPr>
          <p:cNvPr id="4" name="Εικόνα 8">
            <a:extLst>
              <a:ext uri="{FF2B5EF4-FFF2-40B4-BE49-F238E27FC236}">
                <a16:creationId xmlns:a16="http://schemas.microsoft.com/office/drawing/2014/main" id="{EB15FFEA-8925-4E26-8A40-161154AF3E70}"/>
              </a:ext>
            </a:extLst>
          </p:cNvPr>
          <p:cNvPicPr>
            <a:picLocks/>
          </p:cNvPicPr>
          <p:nvPr/>
        </p:nvPicPr>
        <p:blipFill rotWithShape="1">
          <a:blip r:embed="rId2">
            <a:extLst>
              <a:ext uri="{28A0092B-C50C-407E-A947-70E740481C1C}">
                <a14:useLocalDpi xmlns:a14="http://schemas.microsoft.com/office/drawing/2010/main" val="0"/>
              </a:ext>
            </a:extLst>
          </a:blip>
          <a:srcRect t="17321" r="2" b="4895"/>
          <a:stretch/>
        </p:blipFill>
        <p:spPr bwMode="auto">
          <a:xfrm>
            <a:off x="4075043" y="10"/>
            <a:ext cx="8111272" cy="6857990"/>
          </a:xfrm>
          <a:prstGeom prst="rect">
            <a:avLst/>
          </a:prstGeom>
          <a:noFill/>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401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AA12-5C4F-4233-B58B-A6CFE4BE7D01}"/>
              </a:ext>
            </a:extLst>
          </p:cNvPr>
          <p:cNvSpPr>
            <a:spLocks noGrp="1"/>
          </p:cNvSpPr>
          <p:nvPr>
            <p:ph type="title"/>
          </p:nvPr>
        </p:nvSpPr>
        <p:spPr/>
        <p:txBody>
          <a:bodyPr/>
          <a:lstStyle/>
          <a:p>
            <a:r>
              <a:rPr lang="el-GR"/>
              <a:t>Θάλασσα της Νότιας Κίνας</a:t>
            </a:r>
          </a:p>
        </p:txBody>
      </p:sp>
      <p:sp>
        <p:nvSpPr>
          <p:cNvPr id="3" name="Content Placeholder 2">
            <a:extLst>
              <a:ext uri="{FF2B5EF4-FFF2-40B4-BE49-F238E27FC236}">
                <a16:creationId xmlns:a16="http://schemas.microsoft.com/office/drawing/2014/main" id="{12895CC7-801B-4362-A368-D2087C6CF08F}"/>
              </a:ext>
            </a:extLst>
          </p:cNvPr>
          <p:cNvSpPr>
            <a:spLocks noGrp="1"/>
          </p:cNvSpPr>
          <p:nvPr>
            <p:ph idx="1"/>
          </p:nvPr>
        </p:nvSpPr>
        <p:spPr/>
        <p:txBody>
          <a:bodyPr>
            <a:normAutofit lnSpcReduction="10000"/>
          </a:bodyPr>
          <a:lstStyle/>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Χαρακτηριστικά κρίσης: Η Κίνα διεκδικεί 90% της περιοχής, αντιτίθενται οι χώρες Φιλιππίνες, Μπρουνέι, Μαλαισία, Ταιβάν και Βιετνάμ , όπως και οι Αυστραλία, Ινδία, Ινδονησία, Ιαπωνία, ΗΠΑ κ.α.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Παρουσία ναυτικού ΗΠΑ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50% των παγκόσμιων μεταφορών πετρελαίου με τάνκερ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33% των παγκόσμιων ναυτιλιακών μεταφορών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Σε περίπτωση αποκλεισμού θίγονται τα συμφέροντα όλων των χωρών του κόσμου – παγκόσμια κρίση, κρίση στις χώρες της περιοχής</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Πιθανότητες έντονης κρίσης και εναλλακτικές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094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E0AE-4912-4DAE-B0A3-43A78102720F}"/>
              </a:ext>
            </a:extLst>
          </p:cNvPr>
          <p:cNvSpPr>
            <a:spLocks noGrp="1"/>
          </p:cNvSpPr>
          <p:nvPr>
            <p:ph type="title"/>
          </p:nvPr>
        </p:nvSpPr>
        <p:spPr/>
        <p:txBody>
          <a:bodyPr/>
          <a:lstStyle/>
          <a:p>
            <a:r>
              <a:rPr lang="el-GR" dirty="0"/>
              <a:t>Περιοχές με αυξανόμενη ένταση</a:t>
            </a:r>
            <a:endParaRPr lang="en-US" dirty="0"/>
          </a:p>
        </p:txBody>
      </p:sp>
      <p:sp>
        <p:nvSpPr>
          <p:cNvPr id="3" name="Content Placeholder 2">
            <a:extLst>
              <a:ext uri="{FF2B5EF4-FFF2-40B4-BE49-F238E27FC236}">
                <a16:creationId xmlns:a16="http://schemas.microsoft.com/office/drawing/2014/main" id="{7B4DD500-9DC6-4C9D-A3D2-082B97B257B5}"/>
              </a:ext>
            </a:extLst>
          </p:cNvPr>
          <p:cNvSpPr>
            <a:spLocks noGrp="1"/>
          </p:cNvSpPr>
          <p:nvPr>
            <p:ph idx="1"/>
          </p:nvPr>
        </p:nvSpPr>
        <p:spPr/>
        <p:txBody>
          <a:bodyPr>
            <a:normAutofit/>
          </a:bodyPr>
          <a:lstStyle/>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Ανατολική Μεσόγειος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a:latin typeface="Calibri" panose="020F0502020204030204" pitchFamily="34" charset="0"/>
                <a:ea typeface="Calibri" panose="020F0502020204030204" pitchFamily="34" charset="0"/>
                <a:cs typeface="Times New Roman" panose="02020603050405020304" pitchFamily="18" charset="0"/>
              </a:rPr>
              <a:t>Βόσπορος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Αρκτική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Μαύρη Θάλασσα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4044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80FAC6-654C-4792-B469-A1E2BC723B24}"/>
              </a:ext>
            </a:extLst>
          </p:cNvPr>
          <p:cNvSpPr>
            <a:spLocks noGrp="1"/>
          </p:cNvSpPr>
          <p:nvPr>
            <p:ph type="title"/>
          </p:nvPr>
        </p:nvSpPr>
        <p:spPr/>
        <p:txBody>
          <a:bodyPr/>
          <a:lstStyle/>
          <a:p>
            <a:endParaRPr lang="en-US"/>
          </a:p>
        </p:txBody>
      </p:sp>
      <p:pic>
        <p:nvPicPr>
          <p:cNvPr id="4" name="Θέση περιεχομένου 3">
            <a:extLst>
              <a:ext uri="{FF2B5EF4-FFF2-40B4-BE49-F238E27FC236}">
                <a16:creationId xmlns:a16="http://schemas.microsoft.com/office/drawing/2014/main" id="{A729C862-5444-4C2E-9F98-8DCAE20B5BB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95054" y="1846263"/>
            <a:ext cx="4862217" cy="4022725"/>
          </a:xfrm>
          <a:prstGeom prst="rect">
            <a:avLst/>
          </a:prstGeom>
          <a:noFill/>
          <a:ln>
            <a:noFill/>
          </a:ln>
        </p:spPr>
      </p:pic>
    </p:spTree>
    <p:extLst>
      <p:ext uri="{BB962C8B-B14F-4D97-AF65-F5344CB8AC3E}">
        <p14:creationId xmlns:p14="http://schemas.microsoft.com/office/powerpoint/2010/main" val="391391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51FCA2-C393-4750-B821-46E43D3D5BA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A41723E-E561-4A12-9323-2E166E57746F}"/>
              </a:ext>
            </a:extLst>
          </p:cNvPr>
          <p:cNvSpPr>
            <a:spLocks noGrp="1"/>
          </p:cNvSpPr>
          <p:nvPr>
            <p:ph idx="1"/>
          </p:nvPr>
        </p:nvSpPr>
        <p:spPr/>
        <p:txBody>
          <a:bodyPr>
            <a:normAutofit/>
          </a:bodyPr>
          <a:lstStyle/>
          <a:p>
            <a:r>
              <a:rPr lang="el-GR" sz="1600" dirty="0">
                <a:effectLst/>
                <a:latin typeface="Calibri" panose="020F0502020204030204" pitchFamily="34" charset="0"/>
                <a:ea typeface="Calibri" panose="020F0502020204030204" pitchFamily="34" charset="0"/>
                <a:cs typeface="Times New Roman" panose="02020603050405020304" pitchFamily="18" charset="0"/>
              </a:rPr>
              <a:t>Η Σύμβαση του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Μοντρέ</a:t>
            </a:r>
            <a:r>
              <a:rPr lang="el-GR" sz="1600" dirty="0">
                <a:effectLst/>
                <a:latin typeface="Calibri" panose="020F0502020204030204" pitchFamily="34" charset="0"/>
                <a:ea typeface="Calibri" panose="020F0502020204030204" pitchFamily="34" charset="0"/>
                <a:cs typeface="Times New Roman" panose="02020603050405020304" pitchFamily="18" charset="0"/>
              </a:rPr>
              <a:t> ή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Συμβαση</a:t>
            </a:r>
            <a:r>
              <a:rPr lang="el-GR" sz="1600" dirty="0">
                <a:effectLst/>
                <a:latin typeface="Calibri" panose="020F0502020204030204" pitchFamily="34" charset="0"/>
                <a:ea typeface="Calibri" panose="020F0502020204030204" pitchFamily="34" charset="0"/>
                <a:cs typeface="Times New Roman" panose="02020603050405020304" pitchFamily="18" charset="0"/>
              </a:rPr>
              <a:t> για το καθεστώς των Στενών (</a:t>
            </a:r>
            <a:r>
              <a:rPr lang="en-US" sz="1600" dirty="0">
                <a:effectLst/>
                <a:latin typeface="Calibri" panose="020F0502020204030204" pitchFamily="34" charset="0"/>
                <a:ea typeface="Calibri" panose="020F0502020204030204" pitchFamily="34" charset="0"/>
                <a:cs typeface="Times New Roman" panose="02020603050405020304" pitchFamily="18" charset="0"/>
              </a:rPr>
              <a:t>Montreux Convention Regarding the Regime of the Straits</a:t>
            </a:r>
            <a:r>
              <a:rPr lang="el-GR" sz="1600" dirty="0">
                <a:effectLst/>
                <a:latin typeface="Calibri" panose="020F0502020204030204" pitchFamily="34" charset="0"/>
                <a:ea typeface="Calibri" panose="020F0502020204030204" pitchFamily="34" charset="0"/>
                <a:cs typeface="Times New Roman" panose="02020603050405020304" pitchFamily="18" charset="0"/>
              </a:rPr>
              <a:t>),(τουρκικά: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Montr</a:t>
            </a:r>
            <a:r>
              <a:rPr lang="el-GR" sz="1600" dirty="0">
                <a:effectLst/>
                <a:latin typeface="Calibri" panose="020F0502020204030204" pitchFamily="34" charset="0"/>
                <a:ea typeface="Calibri" panose="020F0502020204030204" pitchFamily="34" charset="0"/>
                <a:cs typeface="Times New Roman" panose="02020603050405020304" pitchFamily="18" charset="0"/>
              </a:rPr>
              <a:t>ö </a:t>
            </a:r>
            <a:r>
              <a:rPr lang="en-US" sz="1600" dirty="0">
                <a:effectLst/>
                <a:latin typeface="Calibri" panose="020F0502020204030204" pitchFamily="34" charset="0"/>
                <a:ea typeface="Calibri" panose="020F0502020204030204" pitchFamily="34" charset="0"/>
                <a:cs typeface="Times New Roman" panose="02020603050405020304" pitchFamily="18" charset="0"/>
              </a:rPr>
              <a:t>Bo</a:t>
            </a:r>
            <a:r>
              <a:rPr lang="el-GR" sz="1600" dirty="0">
                <a:effectLst/>
                <a:latin typeface="Calibri" panose="020F0502020204030204" pitchFamily="34" charset="0"/>
                <a:ea typeface="Calibri" panose="020F0502020204030204" pitchFamily="34" charset="0"/>
                <a:cs typeface="Times New Roman" panose="02020603050405020304" pitchFamily="18" charset="0"/>
              </a:rPr>
              <a:t>ğ</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azlar</a:t>
            </a:r>
            <a:r>
              <a:rPr lang="en-US" sz="1600" dirty="0">
                <a:effectLst/>
                <a:latin typeface="Calibri" panose="020F0502020204030204" pitchFamily="34" charset="0"/>
                <a:ea typeface="Calibri" panose="020F0502020204030204" pitchFamily="34" charset="0"/>
                <a:cs typeface="Times New Roman" panose="02020603050405020304" pitchFamily="18" charset="0"/>
              </a:rPr>
              <a:t> S</a:t>
            </a:r>
            <a:r>
              <a:rPr lang="el-GR" sz="1600" dirty="0">
                <a:effectLst/>
                <a:latin typeface="Calibri" panose="020F0502020204030204" pitchFamily="34" charset="0"/>
                <a:ea typeface="Calibri" panose="020F0502020204030204" pitchFamily="34" charset="0"/>
                <a:cs typeface="Times New Roman" panose="02020603050405020304" pitchFamily="18" charset="0"/>
              </a:rPr>
              <a:t>ö</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zle</a:t>
            </a:r>
            <a:r>
              <a:rPr lang="el-GR" sz="1600" dirty="0">
                <a:effectLst/>
                <a:latin typeface="Calibri" panose="020F0502020204030204" pitchFamily="34" charset="0"/>
                <a:ea typeface="Calibri" panose="020F0502020204030204" pitchFamily="34" charset="0"/>
                <a:cs typeface="Times New Roman" panose="02020603050405020304" pitchFamily="18" charset="0"/>
              </a:rPr>
              <a:t>ş</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mesi</a:t>
            </a:r>
            <a:r>
              <a:rPr lang="el-GR" sz="1600" dirty="0">
                <a:effectLst/>
                <a:latin typeface="Calibri" panose="020F0502020204030204" pitchFamily="34" charset="0"/>
                <a:ea typeface="Calibri" panose="020F0502020204030204" pitchFamily="34" charset="0"/>
                <a:cs typeface="Times New Roman" panose="02020603050405020304" pitchFamily="18" charset="0"/>
              </a:rPr>
              <a:t>) είναι σύμβαση η οποία αφορά στο καθεστώς των Στενών του Βοσπόρου και των Δαρδανελίων. Η συμφωνία, η οποία υπογράφηκε το 1936, παραχωρεί τον έλεγχο των Στενών του Βοσπόρου και των Δαρδανελίων στην Τουρκία και ρυθμίζει την στρατιωτική δραστηριότητα στην περιοχή. Η σύμβαση παραχωρεί στη Τουρκία τον πλήρη έλεγχο των Στενών και εγγυάται την ελεύθερη ναυσιπλοΐα από τα μη στρατιωτικά πλοία σε καιρό ειρήνης. Οι όροι της σύμβασης αποτέλεσαν πηγή διαμάχης για χρόνια, κυρίως όσον αφορά τη διέλευση πολεμικών σκαφών της Σοβιετικής Ένωσης από τα Στενά στη Μεσόγειο Θάλασσα.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600" dirty="0"/>
              <a:t>Τα συμβαλλόμενα Μέρη της συνθήκης (Συμβαλλόμενα Μέρη: Κράτη Μαύρης Θάλασσας : Βουλγαρία, Ρουμανία, Σοβιετική Ένωση, Τουρκία, Αυστραλία, Γαλλία, Ελλάδα, Ιταλία, Αγγλία, Γιουγκοσλαβία) αναγνωρίζουν και επιβεβαιώνουν την αρχή της ελεύθερης διέλευσης και ναυσιπλοΐας δια θαλάσσης στα Στενά: «εν καιρώ ειρήνης, τα εμπορικά πλοία θα απολαμβάνουν πλήρη ελευθερία διέλευσης και ναυσιπλοΐας στα Στενά, με τη μέρα και τη νύχτα, κάτω από οποιαδήποτε σημαία με οποιοδήποτε είδος φορτίου." Η σύμβαση δίνει στην Τουρκία τον πλήρη έλεγχο των Στενών και εγγυάται την ελεύθερη ναυσιπλοΐα από τα μη στρατιωτικά πλοία σε καιρό ειρήνης. Επιτρέπει στην Τουρκία την </a:t>
            </a:r>
            <a:r>
              <a:rPr lang="el-GR" sz="1600" dirty="0" err="1"/>
              <a:t>στρατιωτικοποίηση</a:t>
            </a:r>
            <a:r>
              <a:rPr lang="el-GR" sz="1600" dirty="0"/>
              <a:t> των Στενών. Επιτρέπει τη διέλευση πολεμικών πλοίων των παρευξείνιων χωρών με ειδοποίηση μιας εβδομάδας και υπό κάποιους όρους εκτοπίσματος, μεγέθους, οπλισμού. Περιορίζει σημαντικά το πέρασμα των πολεμικών πλοίων που δεν ανήκουν σε κράτη της Μαύρης Θάλασσας (προειδοποίηση διέλευσης, όριο εκτοπίσματος πλοίων, περιορισμός οπλισμού, μη διέλευση αεροπλανοφόρων </a:t>
            </a:r>
            <a:r>
              <a:rPr lang="el-GR" sz="1600" dirty="0" err="1"/>
              <a:t>κλπ</a:t>
            </a:r>
            <a:r>
              <a:rPr lang="el-GR" sz="1600" dirty="0"/>
              <a:t>).</a:t>
            </a:r>
            <a:endParaRPr lang="en-US" sz="1600" dirty="0"/>
          </a:p>
        </p:txBody>
      </p:sp>
    </p:spTree>
    <p:extLst>
      <p:ext uri="{BB962C8B-B14F-4D97-AF65-F5344CB8AC3E}">
        <p14:creationId xmlns:p14="http://schemas.microsoft.com/office/powerpoint/2010/main" val="22417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E34B-1DCD-4311-8A3F-345F7EAFB0AE}"/>
              </a:ext>
            </a:extLst>
          </p:cNvPr>
          <p:cNvSpPr>
            <a:spLocks noGrp="1"/>
          </p:cNvSpPr>
          <p:nvPr>
            <p:ph type="title"/>
          </p:nvPr>
        </p:nvSpPr>
        <p:spPr/>
        <p:txBody>
          <a:bodyPr>
            <a:normAutofit/>
          </a:bodyPr>
          <a:lstStyle/>
          <a:p>
            <a:r>
              <a:rPr lang="el-GR" sz="4400" dirty="0"/>
              <a:t>1.</a:t>
            </a:r>
            <a:r>
              <a:rPr lang="en-US" sz="4400" dirty="0"/>
              <a:t> </a:t>
            </a:r>
            <a:r>
              <a:rPr lang="el-GR" sz="4400" dirty="0"/>
              <a:t>Παράγοντες που επηρεάζουν τις ναυτιλιακές μεταφορές </a:t>
            </a:r>
            <a:endParaRPr lang="en-US" sz="4400" dirty="0"/>
          </a:p>
        </p:txBody>
      </p:sp>
      <p:sp>
        <p:nvSpPr>
          <p:cNvPr id="3" name="Content Placeholder 2">
            <a:extLst>
              <a:ext uri="{FF2B5EF4-FFF2-40B4-BE49-F238E27FC236}">
                <a16:creationId xmlns:a16="http://schemas.microsoft.com/office/drawing/2014/main" id="{DBC52DAD-0AFB-4184-8ED7-99DE1D11983D}"/>
              </a:ext>
            </a:extLst>
          </p:cNvPr>
          <p:cNvSpPr>
            <a:spLocks noGrp="1"/>
          </p:cNvSpPr>
          <p:nvPr>
            <p:ph idx="1"/>
          </p:nvPr>
        </p:nvSpPr>
        <p:spPr/>
        <p:txBody>
          <a:bodyPr>
            <a:normAutofit fontScale="85000" lnSpcReduction="10000"/>
          </a:bodyPr>
          <a:lstStyle/>
          <a:p>
            <a:pPr marL="342900" lvl="0" indent="-342900" algn="just">
              <a:lnSpc>
                <a:spcPct val="115000"/>
              </a:lnSpc>
              <a:spcAft>
                <a:spcPts val="0"/>
              </a:spcAft>
              <a:buFont typeface="Symbol" panose="05050102010706020507" pitchFamily="18" charset="2"/>
              <a:buChar char=""/>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Η ανάπτυξη της ναυτιλίας προϋποθέτει τη διεθνή σταθερότητα και ασφάλεια, σταθερούς και προβλέψιμους κανόνες λειτουργίας, την ελευθερία των θαλασσών, του εμπορίου και των πληρωμών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Ως από τους πλέον διεθνοποιημένους κλάδους της οικονομίας είναι ιδιαίτερα τρωτή στις διεθνείς πολιτικές, οικονομικές τεχνολογικές και περιβαλλοντικές εξελίξεις και μεταβολές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Οι σημαντικότεροι μακρο-παράγοντες που επηρεάζουν την πορεία των ναυτιλιακών μεταφορών είναι: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Η γεωπολιτική και ιδιαίτερα οι γεωγραφικές εστίες κρίσεων και συγκρούσεων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Η εξέλιξη της παγκόσμιας οικονομίας: παγκόσμιο ΑΕΠ, εμπόριο, διεθνείς επενδύσεις, συναλλαγματικές αγορές κ.α.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Η τεχνολογική πρόοδος, π.χ. ψηφιοποίηση της ναυτιλίας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Η κλιματική αλλαγή και οι περιβαλλοντικές ρυθμίσεις για τους ρύπους των πλοίων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Οι τιμές των καυσίμων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Φυσικοί παράγοντές όπως η πανδημία του κορωνοϊού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pPr>
            <a:r>
              <a:rPr lang="el-GR" dirty="0">
                <a:solidFill>
                  <a:srgbClr val="201F1E"/>
                </a:solidFill>
                <a:latin typeface="Calibri" panose="020F0502020204030204" pitchFamily="34" charset="0"/>
                <a:ea typeface="Calibri" panose="020F0502020204030204" pitchFamily="34" charset="0"/>
                <a:cs typeface="Calibri" panose="020F0502020204030204" pitchFamily="34" charset="0"/>
              </a:rPr>
              <a:t>Κίνδυνοι</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05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E70DB-8F9B-4F72-822D-2113BAC6CD3F}"/>
              </a:ext>
            </a:extLst>
          </p:cNvPr>
          <p:cNvSpPr>
            <a:spLocks noGrp="1"/>
          </p:cNvSpPr>
          <p:nvPr>
            <p:ph type="title"/>
          </p:nvPr>
        </p:nvSpPr>
        <p:spPr>
          <a:xfrm>
            <a:off x="7859485" y="634946"/>
            <a:ext cx="3690257" cy="1450757"/>
          </a:xfrm>
        </p:spPr>
        <p:txBody>
          <a:bodyPr>
            <a:normAutofit/>
          </a:bodyPr>
          <a:lstStyle/>
          <a:p>
            <a:r>
              <a:rPr lang="el-GR" dirty="0"/>
              <a:t>Πειρατεία</a:t>
            </a:r>
            <a:endParaRPr lang="en-US" dirty="0"/>
          </a:p>
        </p:txBody>
      </p:sp>
      <p:pic>
        <p:nvPicPr>
          <p:cNvPr id="4" name="Content Placeholder 3">
            <a:extLst>
              <a:ext uri="{FF2B5EF4-FFF2-40B4-BE49-F238E27FC236}">
                <a16:creationId xmlns:a16="http://schemas.microsoft.com/office/drawing/2014/main" id="{08B7ADFE-7D4C-4D58-BB95-53C97A2E7A98}"/>
              </a:ext>
            </a:extLst>
          </p:cNvPr>
          <p:cNvPicPr>
            <a:picLocks/>
          </p:cNvPicPr>
          <p:nvPr/>
        </p:nvPicPr>
        <p:blipFill rotWithShape="1">
          <a:blip r:embed="rId2">
            <a:extLst>
              <a:ext uri="{28A0092B-C50C-407E-A947-70E740481C1C}">
                <a14:useLocalDpi xmlns:a14="http://schemas.microsoft.com/office/drawing/2010/main" val="0"/>
              </a:ext>
            </a:extLst>
          </a:blip>
          <a:srcRect l="18737" r="2" b="2"/>
          <a:stretch/>
        </p:blipFill>
        <p:spPr bwMode="auto">
          <a:xfrm>
            <a:off x="633999" y="640081"/>
            <a:ext cx="6909801" cy="5314406"/>
          </a:xfrm>
          <a:prstGeom prst="rect">
            <a:avLst/>
          </a:prstGeom>
          <a:noFill/>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B38CDDA-4120-44D3-ABF1-1EC535323ECF}"/>
              </a:ext>
            </a:extLst>
          </p:cNvPr>
          <p:cNvSpPr>
            <a:spLocks noGrp="1"/>
          </p:cNvSpPr>
          <p:nvPr>
            <p:ph idx="1"/>
          </p:nvPr>
        </p:nvSpPr>
        <p:spPr>
          <a:xfrm>
            <a:off x="7859485" y="2198913"/>
            <a:ext cx="3690257" cy="3755565"/>
          </a:xfrm>
        </p:spPr>
        <p:txBody>
          <a:bodyPr>
            <a:normAutofit fontScale="85000" lnSpcReduction="20000"/>
          </a:bodyPr>
          <a:lstStyle/>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Περιοχές: Κόλπος του Ομάν-Σομαλία, Κόλπος της Γουινέα, 2004-2007 Κόλπος της Μάλακα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119 περιπτώσεις το 2019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Μετατόπιση του κινήτρου: από την κλοπών φορτίου στις απαγωγές και στα λύτρα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82% των συνολικών απαγωγών στη Γουινέα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Συνέπειες</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Αντιμετώπιση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Rectangle 1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358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C71-195E-43C1-A62E-D2BA47AED9A1}"/>
              </a:ext>
            </a:extLst>
          </p:cNvPr>
          <p:cNvSpPr>
            <a:spLocks noGrp="1"/>
          </p:cNvSpPr>
          <p:nvPr>
            <p:ph type="title"/>
          </p:nvPr>
        </p:nvSpPr>
        <p:spPr/>
        <p:txBody>
          <a:bodyPr/>
          <a:lstStyle/>
          <a:p>
            <a:r>
              <a:rPr lang="el-GR" dirty="0"/>
              <a:t>Άλλοι πολιτικοί κίνδυνοι: Πολιτικές και Κοινωνικές συγκρούσεις και αναταραχές </a:t>
            </a:r>
            <a:endParaRPr lang="en-US" dirty="0"/>
          </a:p>
        </p:txBody>
      </p:sp>
      <p:sp>
        <p:nvSpPr>
          <p:cNvPr id="3" name="Content Placeholder 2">
            <a:extLst>
              <a:ext uri="{FF2B5EF4-FFF2-40B4-BE49-F238E27FC236}">
                <a16:creationId xmlns:a16="http://schemas.microsoft.com/office/drawing/2014/main" id="{F641C034-E02C-49B8-AA43-83E7336594AA}"/>
              </a:ext>
            </a:extLst>
          </p:cNvPr>
          <p:cNvSpPr>
            <a:spLocks noGrp="1"/>
          </p:cNvSpPr>
          <p:nvPr>
            <p:ph idx="1"/>
          </p:nvPr>
        </p:nvSpPr>
        <p:spPr/>
        <p:txBody>
          <a:bodyPr/>
          <a:lstStyle/>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Σε 47 χώρες το 2019 (π.χ. Λιβύη, Χονγκ Κονγκ, Βενεζουέλα, Ινδία, Αιθιοπία, Μπουρκίνα Φάσο, Λίβανος, Συρία)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Θέτουν σε κίνδυνο τη λειτουργία του κράτους και της οικονομίας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Παρεμπόδιση ομαλού εφοδιασμού λειτουργίας λιμένων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Κίνδυνοι για ασφάλεια πληρωμάτων, φορτίων και πλοίων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243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FD3C-F6E9-4ED2-93A7-001F42F6F1EE}"/>
              </a:ext>
            </a:extLst>
          </p:cNvPr>
          <p:cNvSpPr>
            <a:spLocks noGrp="1"/>
          </p:cNvSpPr>
          <p:nvPr>
            <p:ph type="title"/>
          </p:nvPr>
        </p:nvSpPr>
        <p:spPr/>
        <p:txBody>
          <a:bodyPr>
            <a:noAutofit/>
          </a:bodyPr>
          <a:lstStyle/>
          <a:p>
            <a:r>
              <a:rPr lang="el-GR" sz="3600" dirty="0"/>
              <a:t>3.	Οικονομικές κρίσεις, οικονομικοί ανταγωνισμοί, παγκόσμιο εμπόριο και ναυτιλιακές μεταφορές </a:t>
            </a:r>
            <a:endParaRPr lang="en-US" sz="3600" dirty="0"/>
          </a:p>
        </p:txBody>
      </p:sp>
    </p:spTree>
    <p:extLst>
      <p:ext uri="{BB962C8B-B14F-4D97-AF65-F5344CB8AC3E}">
        <p14:creationId xmlns:p14="http://schemas.microsoft.com/office/powerpoint/2010/main" val="4258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3E5F54-44B8-4107-9F8A-D598DE4B17E4}"/>
              </a:ext>
            </a:extLst>
          </p:cNvPr>
          <p:cNvSpPr>
            <a:spLocks noGrp="1"/>
          </p:cNvSpPr>
          <p:nvPr>
            <p:ph type="title"/>
          </p:nvPr>
        </p:nvSpPr>
        <p:spPr>
          <a:xfrm>
            <a:off x="492370" y="516835"/>
            <a:ext cx="3084844" cy="2103875"/>
          </a:xfrm>
        </p:spPr>
        <p:txBody>
          <a:bodyPr>
            <a:normAutofit/>
          </a:bodyPr>
          <a:lstStyle/>
          <a:p>
            <a:r>
              <a:rPr lang="el-GR" sz="2800" dirty="0">
                <a:solidFill>
                  <a:srgbClr val="FFFFFF"/>
                </a:solidFill>
              </a:rPr>
              <a:t>3.1 Σχέση οικονομικής εξέλιξης, διεθνούς εμπορίου και ναυτιλίας </a:t>
            </a:r>
            <a:endParaRPr lang="en-US" sz="2800" dirty="0">
              <a:solidFill>
                <a:srgbClr val="FFFFFF"/>
              </a:solidFill>
            </a:endParaRPr>
          </a:p>
        </p:txBody>
      </p:sp>
      <p:sp>
        <p:nvSpPr>
          <p:cNvPr id="3" name="Content Placeholder 2">
            <a:extLst>
              <a:ext uri="{FF2B5EF4-FFF2-40B4-BE49-F238E27FC236}">
                <a16:creationId xmlns:a16="http://schemas.microsoft.com/office/drawing/2014/main" id="{C7AD75B5-1C36-40DE-BC0A-BB361455B009}"/>
              </a:ext>
            </a:extLst>
          </p:cNvPr>
          <p:cNvSpPr>
            <a:spLocks noGrp="1"/>
          </p:cNvSpPr>
          <p:nvPr>
            <p:ph idx="1"/>
          </p:nvPr>
        </p:nvSpPr>
        <p:spPr>
          <a:xfrm>
            <a:off x="492371" y="2653800"/>
            <a:ext cx="3084844" cy="3335519"/>
          </a:xfrm>
        </p:spPr>
        <p:txBody>
          <a:bodyPr>
            <a:normAutofit/>
          </a:bodyPr>
          <a:lstStyle/>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Σχέση μεταξύ ΑΕΠ και διεθνούς εμπορίου: ελαστικότητα διεθνούς εμπορίου ως προς το ΑΕΠ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Σχέση μεταξύ εμπορίου και ναυτιλίας: αλληλεξάρτηση και αλληλεπίδραση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en-US" sz="1500">
              <a:solidFill>
                <a:srgbClr val="FFFFFF"/>
              </a:solidFill>
            </a:endParaRPr>
          </a:p>
        </p:txBody>
      </p:sp>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5">
            <a:extLst>
              <a:ext uri="{FF2B5EF4-FFF2-40B4-BE49-F238E27FC236}">
                <a16:creationId xmlns:a16="http://schemas.microsoft.com/office/drawing/2014/main" id="{848A7921-6E45-45FA-B6A8-8640FF93DA95}"/>
              </a:ext>
            </a:extLst>
          </p:cNvPr>
          <p:cNvPicPr/>
          <p:nvPr/>
        </p:nvPicPr>
        <p:blipFill rotWithShape="1">
          <a:blip r:embed="rId2">
            <a:extLst>
              <a:ext uri="{28A0092B-C50C-407E-A947-70E740481C1C}">
                <a14:useLocalDpi xmlns:a14="http://schemas.microsoft.com/office/drawing/2010/main" val="0"/>
              </a:ext>
            </a:extLst>
          </a:blip>
          <a:srcRect l="23598" r="19241"/>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307466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5498-2AE6-4F2B-911F-281245F00175}"/>
              </a:ext>
            </a:extLst>
          </p:cNvPr>
          <p:cNvSpPr>
            <a:spLocks noGrp="1"/>
          </p:cNvSpPr>
          <p:nvPr>
            <p:ph type="title"/>
          </p:nvPr>
        </p:nvSpPr>
        <p:spPr>
          <a:xfrm>
            <a:off x="1097280" y="286603"/>
            <a:ext cx="10058400" cy="1450757"/>
          </a:xfrm>
        </p:spPr>
        <p:txBody>
          <a:bodyPr>
            <a:normAutofit/>
          </a:bodyPr>
          <a:lstStyle/>
          <a:p>
            <a:r>
              <a:rPr lang="el-GR" sz="4400" dirty="0"/>
              <a:t>3.2	Παράγοντες που επηρεάζουν την εξέλιξη του διεθνούς εμπορίου </a:t>
            </a:r>
            <a:endParaRPr lang="en-US" sz="4400" dirty="0"/>
          </a:p>
        </p:txBody>
      </p:sp>
      <p:sp>
        <p:nvSpPr>
          <p:cNvPr id="3" name="Content Placeholder 2">
            <a:extLst>
              <a:ext uri="{FF2B5EF4-FFF2-40B4-BE49-F238E27FC236}">
                <a16:creationId xmlns:a16="http://schemas.microsoft.com/office/drawing/2014/main" id="{B345DFD9-82E5-4FBA-AC54-75A5E3302CB4}"/>
              </a:ext>
            </a:extLst>
          </p:cNvPr>
          <p:cNvSpPr>
            <a:spLocks noGrp="1"/>
          </p:cNvSpPr>
          <p:nvPr>
            <p:ph idx="1"/>
          </p:nvPr>
        </p:nvSpPr>
        <p:spPr/>
        <p:txBody>
          <a:bodyPr>
            <a:normAutofit fontScale="85000" lnSpcReduction="10000"/>
          </a:bodyPr>
          <a:lstStyle/>
          <a:p>
            <a:pPr marL="457200">
              <a:lnSpc>
                <a:spcPct val="115000"/>
              </a:lnSpc>
              <a:spcAft>
                <a:spcPts val="0"/>
              </a:spcAft>
            </a:pP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Οικονομικές κρίσεις: υφεσιακές, χρηματοπιστωτικές, συναλλαγματικές, δημόσιου χρέους, αγορές αγαθών (π.χ. πετρελαϊκές, άλλων πρώτων υλών)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Εμπορικός προστατευτισμός ή ελευθέρωση του εμπορίου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Διεθνής ανταγωνισμός, μετατοπίσεις ανταγωνιστικών πλεονεκτημάτων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Διεθνείς επενδύσεις και ευέλικτη εξειδίκευση, ενδο-επιχειρησιακό εμπόριο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Εμπορική πολιτική- εμπορική διπλωματία – εμπορικές συμφωνίες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Εμπορικές κυρώσεις και εμπάργκο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Εμπορικοί πόλεμοι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Τεχνολογία, θεσμοί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41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F06A10-3887-4F93-AC27-54A1D2076701}"/>
              </a:ext>
            </a:extLst>
          </p:cNvPr>
          <p:cNvSpPr>
            <a:spLocks noGrp="1"/>
          </p:cNvSpPr>
          <p:nvPr>
            <p:ph type="title"/>
          </p:nvPr>
        </p:nvSpPr>
        <p:spPr>
          <a:xfrm>
            <a:off x="492370" y="516835"/>
            <a:ext cx="3084844" cy="2103875"/>
          </a:xfrm>
        </p:spPr>
        <p:txBody>
          <a:bodyPr>
            <a:normAutofit/>
          </a:bodyPr>
          <a:lstStyle/>
          <a:p>
            <a:r>
              <a:rPr lang="el-GR" sz="3100" dirty="0">
                <a:solidFill>
                  <a:srgbClr val="FFFFFF"/>
                </a:solidFill>
              </a:rPr>
              <a:t>3.3 Οι επιπτώσεις της πανδημίας στο διεθνές εμπόριο και στη ναυτιλία</a:t>
            </a:r>
            <a:endParaRPr lang="en-US" sz="3100" dirty="0">
              <a:solidFill>
                <a:srgbClr val="FFFFFF"/>
              </a:solidFill>
            </a:endParaRPr>
          </a:p>
        </p:txBody>
      </p:sp>
      <p:sp>
        <p:nvSpPr>
          <p:cNvPr id="3" name="Content Placeholder 2">
            <a:extLst>
              <a:ext uri="{FF2B5EF4-FFF2-40B4-BE49-F238E27FC236}">
                <a16:creationId xmlns:a16="http://schemas.microsoft.com/office/drawing/2014/main" id="{9EAE42B3-C19C-4950-B8B3-E82F44137C56}"/>
              </a:ext>
            </a:extLst>
          </p:cNvPr>
          <p:cNvSpPr>
            <a:spLocks noGrp="1"/>
          </p:cNvSpPr>
          <p:nvPr>
            <p:ph idx="1"/>
          </p:nvPr>
        </p:nvSpPr>
        <p:spPr>
          <a:xfrm>
            <a:off x="492371" y="2653800"/>
            <a:ext cx="3084844" cy="3335519"/>
          </a:xfrm>
        </p:spPr>
        <p:txBody>
          <a:bodyPr>
            <a:normAutofit/>
          </a:bodyPr>
          <a:lstStyle/>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Παγκόσμια ύφεση</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Πτώση του διεθνούς εμπορίου αγαθών και υπηρεσιών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Διαφορετική επίπτωση στους επί μέρους κλάδους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Προβλήματα στο ανθρώπινο δυναμικό της ναυτιλίας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en-US" sz="1500">
              <a:solidFill>
                <a:srgbClr val="FFFFFF"/>
              </a:solidFill>
            </a:endParaRPr>
          </a:p>
        </p:txBody>
      </p:sp>
      <p:sp>
        <p:nvSpPr>
          <p:cNvPr id="19" name="Rectangle 18">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Εικόνα 10">
            <a:extLst>
              <a:ext uri="{FF2B5EF4-FFF2-40B4-BE49-F238E27FC236}">
                <a16:creationId xmlns:a16="http://schemas.microsoft.com/office/drawing/2014/main" id="{E7DB85F1-0FB0-434F-8837-C62B2F419B97}"/>
              </a:ext>
            </a:extLst>
          </p:cNvPr>
          <p:cNvPicPr/>
          <p:nvPr/>
        </p:nvPicPr>
        <p:blipFill rotWithShape="1">
          <a:blip r:embed="rId2">
            <a:extLst>
              <a:ext uri="{28A0092B-C50C-407E-A947-70E740481C1C}">
                <a14:useLocalDpi xmlns:a14="http://schemas.microsoft.com/office/drawing/2010/main" val="0"/>
              </a:ext>
            </a:extLst>
          </a:blip>
          <a:srcRect r="-1" b="4034"/>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429135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68124C-3BF7-43D4-B8D2-2FE92D32AD2C}"/>
              </a:ext>
            </a:extLst>
          </p:cNvPr>
          <p:cNvSpPr>
            <a:spLocks noGrp="1"/>
          </p:cNvSpPr>
          <p:nvPr>
            <p:ph type="title"/>
          </p:nvPr>
        </p:nvSpPr>
        <p:spPr>
          <a:xfrm>
            <a:off x="492370" y="516835"/>
            <a:ext cx="3084844" cy="2103875"/>
          </a:xfrm>
        </p:spPr>
        <p:txBody>
          <a:bodyPr>
            <a:normAutofit/>
          </a:bodyPr>
          <a:lstStyle/>
          <a:p>
            <a:r>
              <a:rPr lang="el-GR" sz="3100" dirty="0">
                <a:solidFill>
                  <a:srgbClr val="FFFFFF"/>
                </a:solidFill>
              </a:rPr>
              <a:t>3.3 Οι επιπτώσεις της πανδημίας στο διεθνές εμπόριο και στη ναυτιλία</a:t>
            </a:r>
            <a:endParaRPr lang="en-US" sz="3600" dirty="0">
              <a:solidFill>
                <a:srgbClr val="FFFFFF"/>
              </a:solidFill>
            </a:endParaRPr>
          </a:p>
        </p:txBody>
      </p:sp>
      <p:sp>
        <p:nvSpPr>
          <p:cNvPr id="21" name="Content Placeholder 7">
            <a:extLst>
              <a:ext uri="{FF2B5EF4-FFF2-40B4-BE49-F238E27FC236}">
                <a16:creationId xmlns:a16="http://schemas.microsoft.com/office/drawing/2014/main" id="{741F1264-E835-4B27-B943-E093778ED618}"/>
              </a:ext>
            </a:extLst>
          </p:cNvPr>
          <p:cNvSpPr>
            <a:spLocks noGrp="1"/>
          </p:cNvSpPr>
          <p:nvPr>
            <p:ph idx="1"/>
          </p:nvPr>
        </p:nvSpPr>
        <p:spPr>
          <a:xfrm>
            <a:off x="492371" y="2653800"/>
            <a:ext cx="3084844" cy="3335519"/>
          </a:xfrm>
        </p:spPr>
        <p:txBody>
          <a:bodyPr>
            <a:normAutofit/>
          </a:bodyPr>
          <a:lstStyle/>
          <a:p>
            <a:r>
              <a:rPr lang="en-US" dirty="0"/>
              <a:t>Table 1: Merchandise trade volume and real GDP, 2015-2021a,  Annual % change</a:t>
            </a:r>
          </a:p>
          <a:p>
            <a:endParaRPr lang="en-US" sz="1500" dirty="0">
              <a:solidFill>
                <a:srgbClr val="FFFFFF"/>
              </a:solidFill>
            </a:endParaRPr>
          </a:p>
        </p:txBody>
      </p:sp>
      <p:sp>
        <p:nvSpPr>
          <p:cNvPr id="22"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12">
            <a:extLst>
              <a:ext uri="{FF2B5EF4-FFF2-40B4-BE49-F238E27FC236}">
                <a16:creationId xmlns:a16="http://schemas.microsoft.com/office/drawing/2014/main" id="{D257197E-B8E2-4727-BD9C-14B17FC55BA0}"/>
              </a:ext>
            </a:extLst>
          </p:cNvPr>
          <p:cNvPicPr>
            <a:picLocks/>
          </p:cNvPicPr>
          <p:nvPr/>
        </p:nvPicPr>
        <p:blipFill rotWithShape="1">
          <a:blip r:embed="rId2">
            <a:extLst>
              <a:ext uri="{28A0092B-C50C-407E-A947-70E740481C1C}">
                <a14:useLocalDpi xmlns:a14="http://schemas.microsoft.com/office/drawing/2010/main" val="0"/>
              </a:ext>
            </a:extLst>
          </a:blip>
          <a:srcRect l="18565" r="4652" b="-1"/>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406594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68124C-3BF7-43D4-B8D2-2FE92D32AD2C}"/>
              </a:ext>
            </a:extLst>
          </p:cNvPr>
          <p:cNvSpPr>
            <a:spLocks noGrp="1"/>
          </p:cNvSpPr>
          <p:nvPr>
            <p:ph type="title"/>
          </p:nvPr>
        </p:nvSpPr>
        <p:spPr>
          <a:xfrm>
            <a:off x="492370" y="516835"/>
            <a:ext cx="3084844" cy="2103875"/>
          </a:xfrm>
        </p:spPr>
        <p:txBody>
          <a:bodyPr>
            <a:normAutofit/>
          </a:bodyPr>
          <a:lstStyle/>
          <a:p>
            <a:r>
              <a:rPr lang="el-GR" sz="3100">
                <a:solidFill>
                  <a:srgbClr val="FFFFFF"/>
                </a:solidFill>
              </a:rPr>
              <a:t>3.3 Οι επιπτώσεις της πανδημίας στο διεθνές εμπόριο και στη ναυτιλία</a:t>
            </a:r>
            <a:endParaRPr lang="en-US" sz="3100">
              <a:solidFill>
                <a:srgbClr val="FFFFFF"/>
              </a:solidFill>
            </a:endParaRPr>
          </a:p>
        </p:txBody>
      </p:sp>
      <p:sp>
        <p:nvSpPr>
          <p:cNvPr id="21" name="Content Placeholder 7">
            <a:extLst>
              <a:ext uri="{FF2B5EF4-FFF2-40B4-BE49-F238E27FC236}">
                <a16:creationId xmlns:a16="http://schemas.microsoft.com/office/drawing/2014/main" id="{741F1264-E835-4B27-B943-E093778ED618}"/>
              </a:ext>
            </a:extLst>
          </p:cNvPr>
          <p:cNvSpPr>
            <a:spLocks noGrp="1"/>
          </p:cNvSpPr>
          <p:nvPr>
            <p:ph idx="1"/>
          </p:nvPr>
        </p:nvSpPr>
        <p:spPr>
          <a:xfrm>
            <a:off x="492371" y="2653800"/>
            <a:ext cx="3084844" cy="3335519"/>
          </a:xfrm>
        </p:spPr>
        <p:txBody>
          <a:bodyPr>
            <a:normAutofit/>
          </a:bodyPr>
          <a:lstStyle/>
          <a:p>
            <a:r>
              <a:rPr lang="en-US" sz="1500">
                <a:solidFill>
                  <a:srgbClr val="FFFFFF"/>
                </a:solidFill>
              </a:rPr>
              <a:t>Chart 3: Merchandise exports and imports by region, 2012Q1-2020Q2</a:t>
            </a:r>
            <a:br>
              <a:rPr lang="en-US" sz="1500">
                <a:solidFill>
                  <a:srgbClr val="FFFFFF"/>
                </a:solidFill>
              </a:rPr>
            </a:br>
            <a:r>
              <a:rPr lang="en-US" sz="1500">
                <a:solidFill>
                  <a:srgbClr val="FFFFFF"/>
                </a:solidFill>
              </a:rPr>
              <a:t>Volume index, 2012Q1=100</a:t>
            </a:r>
          </a:p>
        </p:txBody>
      </p:sp>
      <p:sp>
        <p:nvSpPr>
          <p:cNvPr id="39" name="Rectangle 3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Εικόνα 15">
            <a:extLst>
              <a:ext uri="{FF2B5EF4-FFF2-40B4-BE49-F238E27FC236}">
                <a16:creationId xmlns:a16="http://schemas.microsoft.com/office/drawing/2014/main" id="{64D64453-508B-430F-9933-59C9FEAC1429}"/>
              </a:ext>
            </a:extLst>
          </p:cNvPr>
          <p:cNvPicPr/>
          <p:nvPr/>
        </p:nvPicPr>
        <p:blipFill rotWithShape="1">
          <a:blip r:embed="rId2">
            <a:extLst>
              <a:ext uri="{28A0092B-C50C-407E-A947-70E740481C1C}">
                <a14:useLocalDpi xmlns:a14="http://schemas.microsoft.com/office/drawing/2010/main" val="0"/>
              </a:ext>
            </a:extLst>
          </a:blip>
          <a:srcRect l="11639"/>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1636393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68124C-3BF7-43D4-B8D2-2FE92D32AD2C}"/>
              </a:ext>
            </a:extLst>
          </p:cNvPr>
          <p:cNvSpPr>
            <a:spLocks noGrp="1"/>
          </p:cNvSpPr>
          <p:nvPr>
            <p:ph type="title"/>
          </p:nvPr>
        </p:nvSpPr>
        <p:spPr>
          <a:xfrm>
            <a:off x="492370" y="516835"/>
            <a:ext cx="3084844" cy="2103875"/>
          </a:xfrm>
        </p:spPr>
        <p:txBody>
          <a:bodyPr>
            <a:normAutofit/>
          </a:bodyPr>
          <a:lstStyle/>
          <a:p>
            <a:r>
              <a:rPr lang="el-GR" sz="3100" dirty="0">
                <a:solidFill>
                  <a:srgbClr val="FFFFFF"/>
                </a:solidFill>
              </a:rPr>
              <a:t>3.3 Οι επιπτώσεις της πανδημίας στο διεθνές εμπόριο και στη ναυτιλία</a:t>
            </a:r>
            <a:endParaRPr lang="en-US" sz="3100" dirty="0">
              <a:solidFill>
                <a:srgbClr val="FFFFFF"/>
              </a:solidFill>
            </a:endParaRPr>
          </a:p>
        </p:txBody>
      </p:sp>
      <p:sp>
        <p:nvSpPr>
          <p:cNvPr id="21" name="Content Placeholder 7">
            <a:extLst>
              <a:ext uri="{FF2B5EF4-FFF2-40B4-BE49-F238E27FC236}">
                <a16:creationId xmlns:a16="http://schemas.microsoft.com/office/drawing/2014/main" id="{741F1264-E835-4B27-B943-E093778ED618}"/>
              </a:ext>
            </a:extLst>
          </p:cNvPr>
          <p:cNvSpPr>
            <a:spLocks noGrp="1"/>
          </p:cNvSpPr>
          <p:nvPr>
            <p:ph idx="1"/>
          </p:nvPr>
        </p:nvSpPr>
        <p:spPr>
          <a:xfrm>
            <a:off x="492371" y="2653800"/>
            <a:ext cx="3084844" cy="3335519"/>
          </a:xfrm>
        </p:spPr>
        <p:txBody>
          <a:bodyPr>
            <a:normAutofit/>
          </a:bodyPr>
          <a:lstStyle/>
          <a:p>
            <a:r>
              <a:rPr lang="en-US" sz="1500">
                <a:solidFill>
                  <a:srgbClr val="FFFFFF"/>
                </a:solidFill>
              </a:rPr>
              <a:t>Chart 6: Year-on-year growth in world manufactured goods trade by product, 2020 Q2, % change in US$ values</a:t>
            </a:r>
            <a:endParaRPr lang="en-US" sz="1500" dirty="0">
              <a:solidFill>
                <a:srgbClr val="FFFFFF"/>
              </a:solidFill>
            </a:endParaRPr>
          </a:p>
        </p:txBody>
      </p:sp>
      <p:sp>
        <p:nvSpPr>
          <p:cNvPr id="52" name="Rectangle 4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Εικόνα 16">
            <a:extLst>
              <a:ext uri="{FF2B5EF4-FFF2-40B4-BE49-F238E27FC236}">
                <a16:creationId xmlns:a16="http://schemas.microsoft.com/office/drawing/2014/main" id="{0CE15C89-16D7-4E97-86A6-1F69421A7E06}"/>
              </a:ext>
            </a:extLst>
          </p:cNvPr>
          <p:cNvPicPr/>
          <p:nvPr/>
        </p:nvPicPr>
        <p:blipFill rotWithShape="1">
          <a:blip r:embed="rId2">
            <a:extLst>
              <a:ext uri="{28A0092B-C50C-407E-A947-70E740481C1C}">
                <a14:useLocalDpi xmlns:a14="http://schemas.microsoft.com/office/drawing/2010/main" val="0"/>
              </a:ext>
            </a:extLst>
          </a:blip>
          <a:srcRect r="35101"/>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70724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479840-63EA-483D-A121-1A75D8A51A9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2800">
                <a:solidFill>
                  <a:srgbClr val="FFFFFF"/>
                </a:solidFill>
              </a:rPr>
              <a:t>3.3 Οι επιπτώσεις της πανδημίας στο διεθνές εμπόριο και στη ναυτιλία</a:t>
            </a:r>
          </a:p>
        </p:txBody>
      </p:sp>
      <p:pic>
        <p:nvPicPr>
          <p:cNvPr id="10" name="Εικόνα 19">
            <a:extLst>
              <a:ext uri="{FF2B5EF4-FFF2-40B4-BE49-F238E27FC236}">
                <a16:creationId xmlns:a16="http://schemas.microsoft.com/office/drawing/2014/main" id="{EDA2CAC8-BAB5-40DB-958B-8AF489F85AB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0313" y="640080"/>
            <a:ext cx="4356796" cy="3602736"/>
          </a:xfrm>
          <a:prstGeom prst="rect">
            <a:avLst/>
          </a:prstGeom>
          <a:noFill/>
        </p:spPr>
      </p:pic>
      <p:sp>
        <p:nvSpPr>
          <p:cNvPr id="30" name="Rectangle 29">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18">
            <a:extLst>
              <a:ext uri="{FF2B5EF4-FFF2-40B4-BE49-F238E27FC236}">
                <a16:creationId xmlns:a16="http://schemas.microsoft.com/office/drawing/2014/main" id="{96E1582C-027B-4D26-8AB3-C867CF99747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24891" y="640080"/>
            <a:ext cx="4319460" cy="3602736"/>
          </a:xfrm>
          <a:prstGeom prst="rect">
            <a:avLst/>
          </a:prstGeom>
          <a:noFill/>
        </p:spPr>
      </p:pic>
      <p:sp>
        <p:nvSpPr>
          <p:cNvPr id="32" name="Rectangle 31">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61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1FE34B-1DCD-4311-8A3F-345F7EAFB0AE}"/>
              </a:ext>
            </a:extLst>
          </p:cNvPr>
          <p:cNvSpPr>
            <a:spLocks noGrp="1"/>
          </p:cNvSpPr>
          <p:nvPr>
            <p:ph type="title"/>
          </p:nvPr>
        </p:nvSpPr>
        <p:spPr>
          <a:xfrm>
            <a:off x="492370" y="516835"/>
            <a:ext cx="3084844" cy="2103875"/>
          </a:xfrm>
        </p:spPr>
        <p:txBody>
          <a:bodyPr>
            <a:normAutofit/>
          </a:bodyPr>
          <a:lstStyle/>
          <a:p>
            <a:r>
              <a:rPr lang="el-GR" sz="3300" dirty="0">
                <a:solidFill>
                  <a:srgbClr val="FFFFFF"/>
                </a:solidFill>
              </a:rPr>
              <a:t>1.</a:t>
            </a:r>
            <a:r>
              <a:rPr lang="en-US" sz="3300" dirty="0">
                <a:solidFill>
                  <a:srgbClr val="FFFFFF"/>
                </a:solidFill>
              </a:rPr>
              <a:t> </a:t>
            </a:r>
            <a:r>
              <a:rPr lang="el-GR" sz="3300" dirty="0">
                <a:solidFill>
                  <a:srgbClr val="FFFFFF"/>
                </a:solidFill>
              </a:rPr>
              <a:t>Παράγοντες που επηρεάζουν τις ναυτιλιακές μεταφορές </a:t>
            </a:r>
            <a:endParaRPr lang="en-US" sz="3300" dirty="0">
              <a:solidFill>
                <a:srgbClr val="FFFFFF"/>
              </a:solidFill>
            </a:endParaRPr>
          </a:p>
        </p:txBody>
      </p:sp>
      <p:sp>
        <p:nvSpPr>
          <p:cNvPr id="8" name="Content Placeholder 7">
            <a:extLst>
              <a:ext uri="{FF2B5EF4-FFF2-40B4-BE49-F238E27FC236}">
                <a16:creationId xmlns:a16="http://schemas.microsoft.com/office/drawing/2014/main" id="{4BFB3ED1-CB51-416E-9BA2-BF490C442309}"/>
              </a:ext>
            </a:extLst>
          </p:cNvPr>
          <p:cNvSpPr>
            <a:spLocks noGrp="1"/>
          </p:cNvSpPr>
          <p:nvPr>
            <p:ph idx="1"/>
          </p:nvPr>
        </p:nvSpPr>
        <p:spPr>
          <a:xfrm>
            <a:off x="492371" y="2653800"/>
            <a:ext cx="3084844" cy="3335519"/>
          </a:xfrm>
        </p:spPr>
        <p:txBody>
          <a:bodyPr>
            <a:normAutofit/>
          </a:bodyPr>
          <a:lstStyle/>
          <a:p>
            <a:endParaRPr lang="en-US" dirty="0"/>
          </a:p>
          <a:p>
            <a:r>
              <a:rPr lang="el-GR" dirty="0"/>
              <a:t>Γράφημα 1: Κίνδυνοι στη ναυτιλία </a:t>
            </a:r>
            <a:endParaRPr lang="en-US" dirty="0"/>
          </a:p>
          <a:p>
            <a:endParaRPr lang="en-US" sz="1500" dirty="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1">
            <a:extLst>
              <a:ext uri="{FF2B5EF4-FFF2-40B4-BE49-F238E27FC236}">
                <a16:creationId xmlns:a16="http://schemas.microsoft.com/office/drawing/2014/main" id="{D0FEB9B6-5B56-4818-9099-53577D555C3C}"/>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742017" y="1653001"/>
            <a:ext cx="6798082" cy="3551997"/>
          </a:xfrm>
          <a:prstGeom prst="rect">
            <a:avLst/>
          </a:prstGeom>
          <a:noFill/>
        </p:spPr>
      </p:pic>
    </p:spTree>
    <p:extLst>
      <p:ext uri="{BB962C8B-B14F-4D97-AF65-F5344CB8AC3E}">
        <p14:creationId xmlns:p14="http://schemas.microsoft.com/office/powerpoint/2010/main" val="143583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676395-54CC-4AFF-9B80-E7BAAB36AB06}"/>
              </a:ext>
            </a:extLst>
          </p:cNvPr>
          <p:cNvSpPr>
            <a:spLocks noGrp="1"/>
          </p:cNvSpPr>
          <p:nvPr>
            <p:ph type="title"/>
          </p:nvPr>
        </p:nvSpPr>
        <p:spPr>
          <a:xfrm>
            <a:off x="492370" y="516835"/>
            <a:ext cx="3084844" cy="2103875"/>
          </a:xfrm>
        </p:spPr>
        <p:txBody>
          <a:bodyPr>
            <a:normAutofit/>
          </a:bodyPr>
          <a:lstStyle/>
          <a:p>
            <a:r>
              <a:rPr lang="el-GR" sz="2000">
                <a:solidFill>
                  <a:srgbClr val="FFFFFF"/>
                </a:solidFill>
              </a:rPr>
              <a:t>4.	Προδιαγραφόμενες αλλαγές στο διεθνές εμπόριο </a:t>
            </a:r>
            <a:endParaRPr lang="en-US" sz="2000">
              <a:solidFill>
                <a:srgbClr val="FFFFFF"/>
              </a:solidFill>
            </a:endParaRPr>
          </a:p>
        </p:txBody>
      </p:sp>
      <p:sp>
        <p:nvSpPr>
          <p:cNvPr id="3" name="Content Placeholder 2">
            <a:extLst>
              <a:ext uri="{FF2B5EF4-FFF2-40B4-BE49-F238E27FC236}">
                <a16:creationId xmlns:a16="http://schemas.microsoft.com/office/drawing/2014/main" id="{F4A33F35-4FC7-49E1-A463-23D648C76587}"/>
              </a:ext>
            </a:extLst>
          </p:cNvPr>
          <p:cNvSpPr>
            <a:spLocks noGrp="1"/>
          </p:cNvSpPr>
          <p:nvPr>
            <p:ph idx="1"/>
          </p:nvPr>
        </p:nvSpPr>
        <p:spPr>
          <a:xfrm>
            <a:off x="492371" y="2653800"/>
            <a:ext cx="3084844" cy="3335519"/>
          </a:xfrm>
        </p:spPr>
        <p:txBody>
          <a:bodyPr>
            <a:normAutofit/>
          </a:bodyPr>
          <a:lstStyle/>
          <a:p>
            <a:pPr marL="0" indent="0">
              <a:buNone/>
            </a:pPr>
            <a:r>
              <a:rPr lang="el-GR" sz="1500">
                <a:solidFill>
                  <a:srgbClr val="FFFFFF"/>
                </a:solidFill>
              </a:rPr>
              <a:t>Ενίσχυση της περιφερειοποίησης του διεθνούς εμπορίου </a:t>
            </a:r>
            <a:endParaRPr lang="en-US" sz="1500">
              <a:solidFill>
                <a:srgbClr val="FFFFFF"/>
              </a:solidFill>
            </a:endParaRPr>
          </a:p>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Τα αδιέξοδα του διεθνούς εμπορικού συστήματος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Η άνθηση του περιφερισμού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l-GR" sz="1500">
                <a:solidFill>
                  <a:srgbClr val="FFFFFF"/>
                </a:solidFill>
                <a:latin typeface="Calibri" panose="020F0502020204030204" pitchFamily="34" charset="0"/>
                <a:ea typeface="Calibri" panose="020F0502020204030204" pitchFamily="34" charset="0"/>
                <a:cs typeface="Times New Roman" panose="02020603050405020304" pitchFamily="18" charset="0"/>
              </a:rPr>
              <a:t>Ευκαιρίες και κίνδυνοι για το εμπόριο και τις μεταφορές </a:t>
            </a:r>
            <a:endParaRPr lang="en-US" sz="15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en-US" sz="1500">
              <a:solidFill>
                <a:srgbClr val="FFFFFF"/>
              </a:solidFill>
            </a:endParaRP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Εικόνα 11">
            <a:extLst>
              <a:ext uri="{FF2B5EF4-FFF2-40B4-BE49-F238E27FC236}">
                <a16:creationId xmlns:a16="http://schemas.microsoft.com/office/drawing/2014/main" id="{EABCDE84-AD32-489B-9B45-BA2A4AA4CCB0}"/>
              </a:ext>
            </a:extLst>
          </p:cNvPr>
          <p:cNvPicPr/>
          <p:nvPr/>
        </p:nvPicPr>
        <p:blipFill rotWithShape="1">
          <a:blip r:embed="rId2">
            <a:extLst>
              <a:ext uri="{28A0092B-C50C-407E-A947-70E740481C1C}">
                <a14:useLocalDpi xmlns:a14="http://schemas.microsoft.com/office/drawing/2010/main" val="0"/>
              </a:ext>
            </a:extLst>
          </a:blip>
          <a:srcRect l="18885" r="1284" b="-2"/>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54864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761442-1ABE-4401-B68C-441EB166F133}"/>
              </a:ext>
            </a:extLst>
          </p:cNvPr>
          <p:cNvSpPr>
            <a:spLocks noGrp="1"/>
          </p:cNvSpPr>
          <p:nvPr>
            <p:ph type="title"/>
          </p:nvPr>
        </p:nvSpPr>
        <p:spPr>
          <a:xfrm>
            <a:off x="492370" y="516835"/>
            <a:ext cx="3084844" cy="2103875"/>
          </a:xfrm>
        </p:spPr>
        <p:txBody>
          <a:bodyPr>
            <a:normAutofit fontScale="90000"/>
          </a:bodyPr>
          <a:lstStyle/>
          <a:p>
            <a:r>
              <a:rPr lang="el-GR" sz="3600" dirty="0">
                <a:solidFill>
                  <a:srgbClr val="FFFFFF"/>
                </a:solidFill>
              </a:rPr>
              <a:t>4.1 Ενίσχυση της περιφερειοποίησης του διεθνούς εμπορίου </a:t>
            </a:r>
            <a:endParaRPr lang="en-US" sz="3600" dirty="0">
              <a:solidFill>
                <a:srgbClr val="FFFFFF"/>
              </a:solidFill>
            </a:endParaRPr>
          </a:p>
        </p:txBody>
      </p:sp>
      <p:sp>
        <p:nvSpPr>
          <p:cNvPr id="9" name="Content Placeholder 8">
            <a:extLst>
              <a:ext uri="{FF2B5EF4-FFF2-40B4-BE49-F238E27FC236}">
                <a16:creationId xmlns:a16="http://schemas.microsoft.com/office/drawing/2014/main" id="{947324AD-B72B-463B-874E-9714C58027AE}"/>
              </a:ext>
            </a:extLst>
          </p:cNvPr>
          <p:cNvSpPr>
            <a:spLocks noGrp="1"/>
          </p:cNvSpPr>
          <p:nvPr>
            <p:ph idx="1"/>
          </p:nvPr>
        </p:nvSpPr>
        <p:spPr>
          <a:xfrm>
            <a:off x="492371" y="2653800"/>
            <a:ext cx="3084844" cy="3335519"/>
          </a:xfrm>
        </p:spPr>
        <p:txBody>
          <a:bodyPr>
            <a:normAutofit/>
          </a:bodyPr>
          <a:lstStyle/>
          <a:p>
            <a:r>
              <a:rPr lang="en-US" sz="1500">
                <a:solidFill>
                  <a:srgbClr val="FFFFFF"/>
                </a:solidFill>
              </a:rPr>
              <a:t>Regional Trade Agreements</a:t>
            </a:r>
            <a:endParaRPr lang="en-US" sz="1500" dirty="0">
              <a:solidFill>
                <a:srgbClr val="FFFFFF"/>
              </a:solidFill>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3">
            <a:extLst>
              <a:ext uri="{FF2B5EF4-FFF2-40B4-BE49-F238E27FC236}">
                <a16:creationId xmlns:a16="http://schemas.microsoft.com/office/drawing/2014/main" id="{B679F7BC-C785-4BE6-AE51-67B9AA5C055A}"/>
              </a:ext>
            </a:extLst>
          </p:cNvPr>
          <p:cNvGraphicFramePr>
            <a:graphicFrameLocks/>
          </p:cNvGraphicFramePr>
          <p:nvPr/>
        </p:nvGraphicFramePr>
        <p:xfrm>
          <a:off x="4742017" y="790076"/>
          <a:ext cx="6798082" cy="5277852"/>
        </p:xfrm>
        <a:graphic>
          <a:graphicData uri="http://schemas.openxmlformats.org/drawingml/2006/table">
            <a:tbl>
              <a:tblPr firstRow="1" firstCol="1" bandRow="1">
                <a:tableStyleId>{5C22544A-7EE6-4342-B048-85BDC9FD1C3A}</a:tableStyleId>
              </a:tblPr>
              <a:tblGrid>
                <a:gridCol w="5885044">
                  <a:extLst>
                    <a:ext uri="{9D8B030D-6E8A-4147-A177-3AD203B41FA5}">
                      <a16:colId xmlns:a16="http://schemas.microsoft.com/office/drawing/2014/main" val="1493622444"/>
                    </a:ext>
                  </a:extLst>
                </a:gridCol>
                <a:gridCol w="913038">
                  <a:extLst>
                    <a:ext uri="{9D8B030D-6E8A-4147-A177-3AD203B41FA5}">
                      <a16:colId xmlns:a16="http://schemas.microsoft.com/office/drawing/2014/main" val="3996606241"/>
                    </a:ext>
                  </a:extLst>
                </a:gridCol>
              </a:tblGrid>
              <a:tr h="439821">
                <a:tc>
                  <a:txBody>
                    <a:bodyPr/>
                    <a:lstStyle/>
                    <a:p>
                      <a:pPr>
                        <a:lnSpc>
                          <a:spcPct val="115000"/>
                        </a:lnSpc>
                        <a:spcAft>
                          <a:spcPts val="0"/>
                        </a:spcAft>
                      </a:pPr>
                      <a:r>
                        <a:rPr lang="en-US" sz="2200">
                          <a:effectLst/>
                        </a:rPr>
                        <a:t>RTAs in force, participation by region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pPr>
                      <a:endParaRPr lang="en-US" sz="2400">
                        <a:effectLst/>
                        <a:latin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1342937356"/>
                  </a:ext>
                </a:extLst>
              </a:tr>
              <a:tr h="439821">
                <a:tc>
                  <a:txBody>
                    <a:bodyPr/>
                    <a:lstStyle/>
                    <a:p>
                      <a:pPr>
                        <a:lnSpc>
                          <a:spcPct val="115000"/>
                        </a:lnSpc>
                        <a:spcAft>
                          <a:spcPts val="0"/>
                        </a:spcAft>
                      </a:pPr>
                      <a:r>
                        <a:rPr lang="el-GR" sz="2200">
                          <a:effectLst/>
                        </a:rPr>
                        <a:t>Caribbean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1026695404"/>
                  </a:ext>
                </a:extLst>
              </a:tr>
              <a:tr h="439821">
                <a:tc>
                  <a:txBody>
                    <a:bodyPr/>
                    <a:lstStyle/>
                    <a:p>
                      <a:pPr>
                        <a:lnSpc>
                          <a:spcPct val="115000"/>
                        </a:lnSpc>
                        <a:spcAft>
                          <a:spcPts val="0"/>
                        </a:spcAft>
                      </a:pPr>
                      <a:r>
                        <a:rPr lang="el-GR" sz="2200">
                          <a:effectLst/>
                        </a:rPr>
                        <a:t>West Asia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785673297"/>
                  </a:ext>
                </a:extLst>
              </a:tr>
              <a:tr h="439821">
                <a:tc>
                  <a:txBody>
                    <a:bodyPr/>
                    <a:lstStyle/>
                    <a:p>
                      <a:pPr>
                        <a:lnSpc>
                          <a:spcPct val="115000"/>
                        </a:lnSpc>
                        <a:spcAft>
                          <a:spcPts val="0"/>
                        </a:spcAft>
                      </a:pPr>
                      <a:r>
                        <a:rPr lang="el-GR" sz="2200">
                          <a:effectLst/>
                        </a:rPr>
                        <a:t>Oceania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203618546"/>
                  </a:ext>
                </a:extLst>
              </a:tr>
              <a:tr h="439821">
                <a:tc>
                  <a:txBody>
                    <a:bodyPr/>
                    <a:lstStyle/>
                    <a:p>
                      <a:pPr>
                        <a:lnSpc>
                          <a:spcPct val="115000"/>
                        </a:lnSpc>
                        <a:spcAft>
                          <a:spcPts val="0"/>
                        </a:spcAft>
                      </a:pPr>
                      <a:r>
                        <a:rPr lang="el-GR" sz="2200">
                          <a:effectLst/>
                        </a:rPr>
                        <a:t>Middle East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3016805486"/>
                  </a:ext>
                </a:extLst>
              </a:tr>
              <a:tr h="439821">
                <a:tc>
                  <a:txBody>
                    <a:bodyPr/>
                    <a:lstStyle/>
                    <a:p>
                      <a:pPr>
                        <a:lnSpc>
                          <a:spcPct val="115000"/>
                        </a:lnSpc>
                        <a:spcAft>
                          <a:spcPts val="0"/>
                        </a:spcAft>
                      </a:pPr>
                      <a:r>
                        <a:rPr lang="el-GR" sz="2200">
                          <a:effectLst/>
                        </a:rPr>
                        <a:t>Africa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823336140"/>
                  </a:ext>
                </a:extLst>
              </a:tr>
              <a:tr h="439821">
                <a:tc>
                  <a:txBody>
                    <a:bodyPr/>
                    <a:lstStyle/>
                    <a:p>
                      <a:pPr>
                        <a:lnSpc>
                          <a:spcPct val="115000"/>
                        </a:lnSpc>
                        <a:spcAft>
                          <a:spcPts val="0"/>
                        </a:spcAft>
                      </a:pPr>
                      <a:r>
                        <a:rPr lang="el-GR" sz="2200">
                          <a:effectLst/>
                        </a:rPr>
                        <a:t>Central America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4015973865"/>
                  </a:ext>
                </a:extLst>
              </a:tr>
              <a:tr h="439821">
                <a:tc>
                  <a:txBody>
                    <a:bodyPr/>
                    <a:lstStyle/>
                    <a:p>
                      <a:pPr>
                        <a:lnSpc>
                          <a:spcPct val="115000"/>
                        </a:lnSpc>
                        <a:spcAft>
                          <a:spcPts val="0"/>
                        </a:spcAft>
                      </a:pPr>
                      <a:r>
                        <a:rPr lang="en-US" sz="2200">
                          <a:effectLst/>
                        </a:rPr>
                        <a:t>Commonwealth of Independent States (CIS)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48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2887817977"/>
                  </a:ext>
                </a:extLst>
              </a:tr>
              <a:tr h="439821">
                <a:tc>
                  <a:txBody>
                    <a:bodyPr/>
                    <a:lstStyle/>
                    <a:p>
                      <a:pPr>
                        <a:lnSpc>
                          <a:spcPct val="115000"/>
                        </a:lnSpc>
                        <a:spcAft>
                          <a:spcPts val="0"/>
                        </a:spcAft>
                      </a:pPr>
                      <a:r>
                        <a:rPr lang="el-GR" sz="2200">
                          <a:effectLst/>
                        </a:rPr>
                        <a:t>North America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48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966008521"/>
                  </a:ext>
                </a:extLst>
              </a:tr>
              <a:tr h="439821">
                <a:tc>
                  <a:txBody>
                    <a:bodyPr/>
                    <a:lstStyle/>
                    <a:p>
                      <a:pPr>
                        <a:lnSpc>
                          <a:spcPct val="115000"/>
                        </a:lnSpc>
                        <a:spcAft>
                          <a:spcPts val="0"/>
                        </a:spcAft>
                      </a:pPr>
                      <a:r>
                        <a:rPr lang="el-GR" sz="2200">
                          <a:effectLst/>
                        </a:rPr>
                        <a:t>South America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412182688"/>
                  </a:ext>
                </a:extLst>
              </a:tr>
              <a:tr h="439821">
                <a:tc>
                  <a:txBody>
                    <a:bodyPr/>
                    <a:lstStyle/>
                    <a:p>
                      <a:pPr>
                        <a:lnSpc>
                          <a:spcPct val="115000"/>
                        </a:lnSpc>
                        <a:spcAft>
                          <a:spcPts val="0"/>
                        </a:spcAft>
                      </a:pPr>
                      <a:r>
                        <a:rPr lang="el-GR" sz="2200">
                          <a:effectLst/>
                        </a:rPr>
                        <a:t>East Asia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a:effectLst/>
                        </a:rPr>
                        <a:t>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3141665858"/>
                  </a:ext>
                </a:extLst>
              </a:tr>
              <a:tr h="439821">
                <a:tc>
                  <a:txBody>
                    <a:bodyPr/>
                    <a:lstStyle/>
                    <a:p>
                      <a:pPr>
                        <a:lnSpc>
                          <a:spcPct val="115000"/>
                        </a:lnSpc>
                        <a:spcAft>
                          <a:spcPts val="0"/>
                        </a:spcAft>
                      </a:pPr>
                      <a:r>
                        <a:rPr lang="el-GR" sz="2200" dirty="0">
                          <a:effectLst/>
                        </a:rPr>
                        <a:t>Europe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tc>
                  <a:txBody>
                    <a:bodyPr/>
                    <a:lstStyle/>
                    <a:p>
                      <a:pPr>
                        <a:lnSpc>
                          <a:spcPct val="115000"/>
                        </a:lnSpc>
                        <a:spcAft>
                          <a:spcPts val="0"/>
                        </a:spcAft>
                      </a:pPr>
                      <a:r>
                        <a:rPr lang="el-GR" sz="2200" dirty="0">
                          <a:effectLst/>
                        </a:rPr>
                        <a:t>102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0177" marR="120177" marT="0" marB="0" anchor="ctr"/>
                </a:tc>
                <a:extLst>
                  <a:ext uri="{0D108BD9-81ED-4DB2-BD59-A6C34878D82A}">
                    <a16:rowId xmlns:a16="http://schemas.microsoft.com/office/drawing/2014/main" val="1495209389"/>
                  </a:ext>
                </a:extLst>
              </a:tr>
            </a:tbl>
          </a:graphicData>
        </a:graphic>
      </p:graphicFrame>
    </p:spTree>
    <p:extLst>
      <p:ext uri="{BB962C8B-B14F-4D97-AF65-F5344CB8AC3E}">
        <p14:creationId xmlns:p14="http://schemas.microsoft.com/office/powerpoint/2010/main" val="221075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1D6D-849E-41B7-9389-D77207BBE7C1}"/>
              </a:ext>
            </a:extLst>
          </p:cNvPr>
          <p:cNvSpPr>
            <a:spLocks noGrp="1"/>
          </p:cNvSpPr>
          <p:nvPr>
            <p:ph type="title"/>
          </p:nvPr>
        </p:nvSpPr>
        <p:spPr/>
        <p:txBody>
          <a:bodyPr/>
          <a:lstStyle/>
          <a:p>
            <a:r>
              <a:rPr lang="el-GR" dirty="0"/>
              <a:t>4.2	Αλλαγές στη διεθνή κατανομή της παραγωγής και στις αλυσίδες αξίας </a:t>
            </a:r>
            <a:endParaRPr lang="en-US" dirty="0"/>
          </a:p>
        </p:txBody>
      </p:sp>
      <p:sp>
        <p:nvSpPr>
          <p:cNvPr id="3" name="Content Placeholder 2">
            <a:extLst>
              <a:ext uri="{FF2B5EF4-FFF2-40B4-BE49-F238E27FC236}">
                <a16:creationId xmlns:a16="http://schemas.microsoft.com/office/drawing/2014/main" id="{7E835FBD-A4D4-486F-A2CB-BEC6DDE6B0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1750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B8BD-D240-43F8-95EF-03F6F1BB7D25}"/>
              </a:ext>
            </a:extLst>
          </p:cNvPr>
          <p:cNvSpPr>
            <a:spLocks noGrp="1"/>
          </p:cNvSpPr>
          <p:nvPr>
            <p:ph type="title"/>
          </p:nvPr>
        </p:nvSpPr>
        <p:spPr/>
        <p:txBody>
          <a:bodyPr/>
          <a:lstStyle/>
          <a:p>
            <a:r>
              <a:rPr lang="el-GR" dirty="0"/>
              <a:t>4.3	Επιπτώσεις του </a:t>
            </a:r>
            <a:r>
              <a:rPr lang="en-US" dirty="0"/>
              <a:t>Brexit</a:t>
            </a:r>
          </a:p>
        </p:txBody>
      </p:sp>
      <p:sp>
        <p:nvSpPr>
          <p:cNvPr id="3" name="Content Placeholder 2">
            <a:extLst>
              <a:ext uri="{FF2B5EF4-FFF2-40B4-BE49-F238E27FC236}">
                <a16:creationId xmlns:a16="http://schemas.microsoft.com/office/drawing/2014/main" id="{7378482F-D1EA-4766-A159-C12251FD4D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25276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C70E-3000-4F3C-BFBC-492F57DCE07A}"/>
              </a:ext>
            </a:extLst>
          </p:cNvPr>
          <p:cNvSpPr>
            <a:spLocks noGrp="1"/>
          </p:cNvSpPr>
          <p:nvPr>
            <p:ph type="title"/>
          </p:nvPr>
        </p:nvSpPr>
        <p:spPr/>
        <p:txBody>
          <a:bodyPr/>
          <a:lstStyle/>
          <a:p>
            <a:r>
              <a:rPr lang="el-GR" dirty="0"/>
              <a:t>4.4	Εμπορικοί, νομισματικοί και τεχνολογικοί «πόλεμοι»</a:t>
            </a:r>
            <a:endParaRPr lang="en-US" dirty="0"/>
          </a:p>
        </p:txBody>
      </p:sp>
      <p:sp>
        <p:nvSpPr>
          <p:cNvPr id="3" name="Content Placeholder 2">
            <a:extLst>
              <a:ext uri="{FF2B5EF4-FFF2-40B4-BE49-F238E27FC236}">
                <a16:creationId xmlns:a16="http://schemas.microsoft.com/office/drawing/2014/main" id="{9D0EB237-CB30-44D4-A114-5F37BEA487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070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E591-E5DD-4F92-9593-C9FC5962B60E}"/>
              </a:ext>
            </a:extLst>
          </p:cNvPr>
          <p:cNvSpPr>
            <a:spLocks noGrp="1"/>
          </p:cNvSpPr>
          <p:nvPr>
            <p:ph type="title"/>
          </p:nvPr>
        </p:nvSpPr>
        <p:spPr/>
        <p:txBody>
          <a:bodyPr>
            <a:normAutofit fontScale="90000"/>
          </a:bodyPr>
          <a:lstStyle/>
          <a:p>
            <a:r>
              <a:rPr lang="el-GR" dirty="0"/>
              <a:t>4.5	 Επιστροφή στον οικονομικό εθνικισμό και στην μεγαλύτερη αυτάρκεια </a:t>
            </a:r>
            <a:endParaRPr lang="en-US" dirty="0"/>
          </a:p>
        </p:txBody>
      </p:sp>
      <p:sp>
        <p:nvSpPr>
          <p:cNvPr id="3" name="Content Placeholder 2">
            <a:extLst>
              <a:ext uri="{FF2B5EF4-FFF2-40B4-BE49-F238E27FC236}">
                <a16:creationId xmlns:a16="http://schemas.microsoft.com/office/drawing/2014/main" id="{6BD33371-CEEE-4704-A78B-3163ED9EDE3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263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1FE34B-1DCD-4311-8A3F-345F7EAFB0AE}"/>
              </a:ext>
            </a:extLst>
          </p:cNvPr>
          <p:cNvSpPr>
            <a:spLocks noGrp="1"/>
          </p:cNvSpPr>
          <p:nvPr>
            <p:ph type="title"/>
          </p:nvPr>
        </p:nvSpPr>
        <p:spPr>
          <a:xfrm>
            <a:off x="492370" y="516835"/>
            <a:ext cx="3084844" cy="2103875"/>
          </a:xfrm>
        </p:spPr>
        <p:txBody>
          <a:bodyPr>
            <a:normAutofit/>
          </a:bodyPr>
          <a:lstStyle/>
          <a:p>
            <a:r>
              <a:rPr lang="el-GR" sz="3300" dirty="0">
                <a:solidFill>
                  <a:srgbClr val="FFFFFF"/>
                </a:solidFill>
              </a:rPr>
              <a:t>1.</a:t>
            </a:r>
            <a:r>
              <a:rPr lang="en-US" sz="3300" dirty="0">
                <a:solidFill>
                  <a:srgbClr val="FFFFFF"/>
                </a:solidFill>
              </a:rPr>
              <a:t> </a:t>
            </a:r>
            <a:r>
              <a:rPr lang="el-GR" sz="3300" dirty="0">
                <a:solidFill>
                  <a:srgbClr val="FFFFFF"/>
                </a:solidFill>
              </a:rPr>
              <a:t>Παράγοντες που επηρεάζουν τις ναυτιλιακές μεταφορές </a:t>
            </a:r>
            <a:endParaRPr lang="en-US" sz="3300" dirty="0">
              <a:solidFill>
                <a:srgbClr val="FFFFFF"/>
              </a:solidFill>
            </a:endParaRPr>
          </a:p>
        </p:txBody>
      </p:sp>
      <p:sp>
        <p:nvSpPr>
          <p:cNvPr id="8" name="Content Placeholder 7">
            <a:extLst>
              <a:ext uri="{FF2B5EF4-FFF2-40B4-BE49-F238E27FC236}">
                <a16:creationId xmlns:a16="http://schemas.microsoft.com/office/drawing/2014/main" id="{4BFB3ED1-CB51-416E-9BA2-BF490C442309}"/>
              </a:ext>
            </a:extLst>
          </p:cNvPr>
          <p:cNvSpPr>
            <a:spLocks noGrp="1"/>
          </p:cNvSpPr>
          <p:nvPr>
            <p:ph idx="1"/>
          </p:nvPr>
        </p:nvSpPr>
        <p:spPr>
          <a:xfrm>
            <a:off x="492371" y="2653800"/>
            <a:ext cx="3084844" cy="3335519"/>
          </a:xfrm>
        </p:spPr>
        <p:txBody>
          <a:bodyPr>
            <a:normAutofit/>
          </a:bodyPr>
          <a:lstStyle/>
          <a:p>
            <a:endParaRPr lang="en-US" dirty="0"/>
          </a:p>
          <a:p>
            <a:r>
              <a:rPr lang="el-GR" dirty="0"/>
              <a:t>Γράφημα 2: Χάρτης των προκλήσεων στις ναυτιλιακές μεταφορές </a:t>
            </a:r>
            <a:endParaRPr lang="en-US" dirty="0"/>
          </a:p>
          <a:p>
            <a:endParaRPr lang="en-US" sz="1500" dirty="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Εικόνα 1">
            <a:extLst>
              <a:ext uri="{FF2B5EF4-FFF2-40B4-BE49-F238E27FC236}">
                <a16:creationId xmlns:a16="http://schemas.microsoft.com/office/drawing/2014/main" id="{80E63BFB-9656-4D45-BB33-5E9DA71F49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35309" y="1414462"/>
            <a:ext cx="5819775" cy="3876675"/>
          </a:xfrm>
          <a:prstGeom prst="rect">
            <a:avLst/>
          </a:prstGeom>
          <a:noFill/>
          <a:ln>
            <a:solidFill>
              <a:schemeClr val="accent1"/>
            </a:solidFill>
          </a:ln>
        </p:spPr>
      </p:pic>
    </p:spTree>
    <p:extLst>
      <p:ext uri="{BB962C8B-B14F-4D97-AF65-F5344CB8AC3E}">
        <p14:creationId xmlns:p14="http://schemas.microsoft.com/office/powerpoint/2010/main" val="146725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68AF9B-A5B3-421E-8643-C0A459AD0D6B}"/>
              </a:ext>
            </a:extLst>
          </p:cNvPr>
          <p:cNvSpPr>
            <a:spLocks noGrp="1"/>
          </p:cNvSpPr>
          <p:nvPr>
            <p:ph type="title"/>
          </p:nvPr>
        </p:nvSpPr>
        <p:spPr>
          <a:xfrm>
            <a:off x="492370" y="516835"/>
            <a:ext cx="3084844" cy="2103875"/>
          </a:xfrm>
        </p:spPr>
        <p:txBody>
          <a:bodyPr>
            <a:normAutofit fontScale="90000"/>
          </a:bodyPr>
          <a:lstStyle/>
          <a:p>
            <a:r>
              <a:rPr lang="el-GR" sz="3600" dirty="0">
                <a:solidFill>
                  <a:srgbClr val="FFFFFF"/>
                </a:solidFill>
              </a:rPr>
              <a:t>1. Παράγοντες που επηρεάζουν τις ναυτιλιακές μεταφορές </a:t>
            </a:r>
            <a:endParaRPr lang="en-US" sz="3600" dirty="0">
              <a:solidFill>
                <a:srgbClr val="FFFFFF"/>
              </a:solidFill>
            </a:endParaRPr>
          </a:p>
        </p:txBody>
      </p:sp>
      <p:sp>
        <p:nvSpPr>
          <p:cNvPr id="9" name="Content Placeholder 8">
            <a:extLst>
              <a:ext uri="{FF2B5EF4-FFF2-40B4-BE49-F238E27FC236}">
                <a16:creationId xmlns:a16="http://schemas.microsoft.com/office/drawing/2014/main" id="{9C30FA5E-F28C-4045-ABD4-C5168F926C3D}"/>
              </a:ext>
            </a:extLst>
          </p:cNvPr>
          <p:cNvSpPr>
            <a:spLocks noGrp="1"/>
          </p:cNvSpPr>
          <p:nvPr>
            <p:ph idx="1"/>
          </p:nvPr>
        </p:nvSpPr>
        <p:spPr>
          <a:xfrm>
            <a:off x="492371" y="2653800"/>
            <a:ext cx="3084844" cy="3335519"/>
          </a:xfrm>
        </p:spPr>
        <p:txBody>
          <a:bodyPr>
            <a:normAutofit/>
          </a:bodyPr>
          <a:lstStyle/>
          <a:p>
            <a:endParaRPr lang="en-US" dirty="0"/>
          </a:p>
          <a:p>
            <a:r>
              <a:rPr lang="el-GR" dirty="0"/>
              <a:t>Πίνακας 1: Ιεράρχηση παραγόντων με επιπτώσεις στη ναυτιλία τα επόμενα 10 έτη –αποτελέσματα έρευνας με ερωτηματολόγιο (1 ελάχιστη επίπτωση, 4 μέγιστη επίπτωση) </a:t>
            </a:r>
            <a:endParaRPr lang="en-US" dirty="0"/>
          </a:p>
          <a:p>
            <a:endParaRPr lang="en-US" sz="1500" dirty="0">
              <a:solidFill>
                <a:srgbClr val="FFFFFF"/>
              </a:solidFill>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3">
            <a:extLst>
              <a:ext uri="{FF2B5EF4-FFF2-40B4-BE49-F238E27FC236}">
                <a16:creationId xmlns:a16="http://schemas.microsoft.com/office/drawing/2014/main" id="{06EC0C5D-5D67-41EF-A4EF-B5285973F557}"/>
              </a:ext>
            </a:extLst>
          </p:cNvPr>
          <p:cNvGraphicFramePr>
            <a:graphicFrameLocks/>
          </p:cNvGraphicFramePr>
          <p:nvPr/>
        </p:nvGraphicFramePr>
        <p:xfrm>
          <a:off x="5084466" y="640080"/>
          <a:ext cx="6113185" cy="5577845"/>
        </p:xfrm>
        <a:graphic>
          <a:graphicData uri="http://schemas.openxmlformats.org/drawingml/2006/table">
            <a:tbl>
              <a:tblPr firstRow="1" firstCol="1" bandRow="1">
                <a:solidFill>
                  <a:srgbClr val="404040"/>
                </a:solidFill>
                <a:tableStyleId>{5C22544A-7EE6-4342-B048-85BDC9FD1C3A}</a:tableStyleId>
              </a:tblPr>
              <a:tblGrid>
                <a:gridCol w="484206">
                  <a:extLst>
                    <a:ext uri="{9D8B030D-6E8A-4147-A177-3AD203B41FA5}">
                      <a16:colId xmlns:a16="http://schemas.microsoft.com/office/drawing/2014/main" val="2075964866"/>
                    </a:ext>
                  </a:extLst>
                </a:gridCol>
                <a:gridCol w="4677784">
                  <a:extLst>
                    <a:ext uri="{9D8B030D-6E8A-4147-A177-3AD203B41FA5}">
                      <a16:colId xmlns:a16="http://schemas.microsoft.com/office/drawing/2014/main" val="3593580780"/>
                    </a:ext>
                  </a:extLst>
                </a:gridCol>
                <a:gridCol w="951195">
                  <a:extLst>
                    <a:ext uri="{9D8B030D-6E8A-4147-A177-3AD203B41FA5}">
                      <a16:colId xmlns:a16="http://schemas.microsoft.com/office/drawing/2014/main" val="1163368440"/>
                    </a:ext>
                  </a:extLst>
                </a:gridCol>
              </a:tblGrid>
              <a:tr h="440951">
                <a:tc>
                  <a:txBody>
                    <a:bodyPr/>
                    <a:lstStyle/>
                    <a:p>
                      <a:pPr>
                        <a:lnSpc>
                          <a:spcPct val="115000"/>
                        </a:lnSpc>
                        <a:spcAft>
                          <a:spcPts val="0"/>
                        </a:spcAft>
                      </a:pPr>
                      <a:r>
                        <a:rPr lang="el-GR" sz="1800" b="0" cap="none" spc="0">
                          <a:solidFill>
                            <a:schemeClr val="bg1"/>
                          </a:solidFill>
                          <a:effectLst/>
                        </a:rPr>
                        <a:t>1</a:t>
                      </a:r>
                      <a:endParaRPr lang="en-US"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15000"/>
                        </a:lnSpc>
                        <a:spcAft>
                          <a:spcPts val="0"/>
                        </a:spcAft>
                      </a:pPr>
                      <a:r>
                        <a:rPr lang="el-GR" sz="1800" b="0" cap="none" spc="0">
                          <a:solidFill>
                            <a:schemeClr val="bg1"/>
                          </a:solidFill>
                          <a:effectLst/>
                        </a:rPr>
                        <a:t>Παγκόσμια οικονομική κρίση </a:t>
                      </a:r>
                      <a:endParaRPr lang="en-US"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15000"/>
                        </a:lnSpc>
                        <a:spcAft>
                          <a:spcPts val="0"/>
                        </a:spcAft>
                      </a:pPr>
                      <a:r>
                        <a:rPr lang="el-GR" sz="1800" b="0" cap="none" spc="0">
                          <a:solidFill>
                            <a:schemeClr val="bg1"/>
                          </a:solidFill>
                          <a:effectLst/>
                        </a:rPr>
                        <a:t>3,84</a:t>
                      </a:r>
                      <a:endParaRPr lang="en-US"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754941101"/>
                  </a:ext>
                </a:extLst>
              </a:tr>
              <a:tr h="366921">
                <a:tc>
                  <a:txBody>
                    <a:bodyPr/>
                    <a:lstStyle/>
                    <a:p>
                      <a:pPr>
                        <a:lnSpc>
                          <a:spcPct val="115000"/>
                        </a:lnSpc>
                        <a:spcAft>
                          <a:spcPts val="0"/>
                        </a:spcAft>
                      </a:pPr>
                      <a:r>
                        <a:rPr lang="el-GR" sz="1400" b="1" cap="none" spc="0">
                          <a:solidFill>
                            <a:schemeClr val="bg1"/>
                          </a:solidFill>
                          <a:effectLst/>
                        </a:rPr>
                        <a:t>2</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Εξάλειψη ανθρακούχων εκπομπών στη ναυτιλία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3,73</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879364554"/>
                  </a:ext>
                </a:extLst>
              </a:tr>
              <a:tr h="366921">
                <a:tc>
                  <a:txBody>
                    <a:bodyPr/>
                    <a:lstStyle/>
                    <a:p>
                      <a:pPr>
                        <a:lnSpc>
                          <a:spcPct val="115000"/>
                        </a:lnSpc>
                        <a:spcAft>
                          <a:spcPts val="0"/>
                        </a:spcAft>
                      </a:pPr>
                      <a:r>
                        <a:rPr lang="el-GR" sz="1400" b="1" cap="none" spc="0">
                          <a:solidFill>
                            <a:schemeClr val="bg1"/>
                          </a:solidFill>
                          <a:effectLst/>
                        </a:rPr>
                        <a:t>3</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Πανδημία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3,72</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479977161"/>
                  </a:ext>
                </a:extLst>
              </a:tr>
              <a:tr h="366921">
                <a:tc>
                  <a:txBody>
                    <a:bodyPr/>
                    <a:lstStyle/>
                    <a:p>
                      <a:pPr>
                        <a:lnSpc>
                          <a:spcPct val="115000"/>
                        </a:lnSpc>
                        <a:spcAft>
                          <a:spcPts val="0"/>
                        </a:spcAft>
                      </a:pPr>
                      <a:r>
                        <a:rPr lang="el-GR" sz="1400" b="1" cap="none" spc="0">
                          <a:solidFill>
                            <a:schemeClr val="bg1"/>
                          </a:solidFill>
                          <a:effectLst/>
                        </a:rPr>
                        <a:t>4</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Νέος περιβαλλοντικός κανονισμός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3,69</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481444537"/>
                  </a:ext>
                </a:extLst>
              </a:tr>
              <a:tr h="366921">
                <a:tc>
                  <a:txBody>
                    <a:bodyPr/>
                    <a:lstStyle/>
                    <a:p>
                      <a:pPr>
                        <a:lnSpc>
                          <a:spcPct val="115000"/>
                        </a:lnSpc>
                        <a:spcAft>
                          <a:spcPts val="0"/>
                        </a:spcAft>
                      </a:pPr>
                      <a:r>
                        <a:rPr lang="el-GR" sz="1400" b="1" cap="none" spc="0">
                          <a:solidFill>
                            <a:schemeClr val="bg1"/>
                          </a:solidFill>
                          <a:effectLst/>
                        </a:rPr>
                        <a:t>5</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Γεωπολιτικές εντάσεις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3,57</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726840906"/>
                  </a:ext>
                </a:extLst>
              </a:tr>
              <a:tr h="366921">
                <a:tc>
                  <a:txBody>
                    <a:bodyPr/>
                    <a:lstStyle/>
                    <a:p>
                      <a:pPr>
                        <a:lnSpc>
                          <a:spcPct val="115000"/>
                        </a:lnSpc>
                        <a:spcAft>
                          <a:spcPts val="0"/>
                        </a:spcAft>
                      </a:pPr>
                      <a:r>
                        <a:rPr lang="el-GR" sz="1400" b="1" cap="none" spc="0">
                          <a:solidFill>
                            <a:schemeClr val="bg1"/>
                          </a:solidFill>
                          <a:effectLst/>
                        </a:rPr>
                        <a:t>6</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Μεγάλα δεδομένα και τεχνητή νοημοσύνη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3.52</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234057407"/>
                  </a:ext>
                </a:extLst>
              </a:tr>
              <a:tr h="366921">
                <a:tc>
                  <a:txBody>
                    <a:bodyPr/>
                    <a:lstStyle/>
                    <a:p>
                      <a:pPr>
                        <a:lnSpc>
                          <a:spcPct val="115000"/>
                        </a:lnSpc>
                        <a:spcAft>
                          <a:spcPts val="0"/>
                        </a:spcAft>
                      </a:pPr>
                      <a:r>
                        <a:rPr lang="el-GR" sz="1400" b="1" cap="none" spc="0">
                          <a:solidFill>
                            <a:schemeClr val="bg1"/>
                          </a:solidFill>
                          <a:effectLst/>
                        </a:rPr>
                        <a:t>7</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Κοινωνικά αιτήματα για αειφορία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3.48</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924878416"/>
                  </a:ext>
                </a:extLst>
              </a:tr>
              <a:tr h="366921">
                <a:tc>
                  <a:txBody>
                    <a:bodyPr/>
                    <a:lstStyle/>
                    <a:p>
                      <a:pPr>
                        <a:lnSpc>
                          <a:spcPct val="115000"/>
                        </a:lnSpc>
                        <a:spcAft>
                          <a:spcPts val="0"/>
                        </a:spcAft>
                      </a:pPr>
                      <a:r>
                        <a:rPr lang="el-GR" sz="1400" b="1" cap="none" spc="0">
                          <a:solidFill>
                            <a:schemeClr val="bg1"/>
                          </a:solidFill>
                          <a:effectLst/>
                        </a:rPr>
                        <a:t>8</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Αποτυχία προσαρμογής στην κλιματική αλλαγή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3,45</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200153915"/>
                  </a:ext>
                </a:extLst>
              </a:tr>
              <a:tr h="366921">
                <a:tc>
                  <a:txBody>
                    <a:bodyPr/>
                    <a:lstStyle/>
                    <a:p>
                      <a:pPr>
                        <a:lnSpc>
                          <a:spcPct val="115000"/>
                        </a:lnSpc>
                        <a:spcAft>
                          <a:spcPts val="0"/>
                        </a:spcAft>
                      </a:pPr>
                      <a:r>
                        <a:rPr lang="el-GR" sz="1400" b="1" cap="none" spc="0">
                          <a:solidFill>
                            <a:schemeClr val="bg1"/>
                          </a:solidFill>
                          <a:effectLst/>
                        </a:rPr>
                        <a:t>9</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Κυβερνο-επιθέσεις και κλοπή δεδομένων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3.43</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996030036"/>
                  </a:ext>
                </a:extLst>
              </a:tr>
              <a:tr h="366921">
                <a:tc>
                  <a:txBody>
                    <a:bodyPr/>
                    <a:lstStyle/>
                    <a:p>
                      <a:pPr>
                        <a:lnSpc>
                          <a:spcPct val="115000"/>
                        </a:lnSpc>
                        <a:spcAft>
                          <a:spcPts val="0"/>
                        </a:spcAft>
                      </a:pPr>
                      <a:r>
                        <a:rPr lang="el-GR" sz="1400" b="1" cap="none" spc="0">
                          <a:solidFill>
                            <a:schemeClr val="bg1"/>
                          </a:solidFill>
                          <a:effectLst/>
                        </a:rPr>
                        <a:t>10</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Αλλαγή στα υποδείγματα του εμπορίου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3.42</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540932565"/>
                  </a:ext>
                </a:extLst>
              </a:tr>
              <a:tr h="366921">
                <a:tc>
                  <a:txBody>
                    <a:bodyPr/>
                    <a:lstStyle/>
                    <a:p>
                      <a:pPr>
                        <a:lnSpc>
                          <a:spcPct val="115000"/>
                        </a:lnSpc>
                        <a:spcAft>
                          <a:spcPts val="0"/>
                        </a:spcAft>
                      </a:pPr>
                      <a:r>
                        <a:rPr lang="el-GR" sz="1400" b="1" cap="none" spc="0">
                          <a:solidFill>
                            <a:schemeClr val="bg1"/>
                          </a:solidFill>
                          <a:effectLst/>
                        </a:rPr>
                        <a:t>11</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Ελλείψεις σε ανθρώπινο δυναμικό και δεξιότητες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3.10</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861007578"/>
                  </a:ext>
                </a:extLst>
              </a:tr>
              <a:tr h="366921">
                <a:tc>
                  <a:txBody>
                    <a:bodyPr/>
                    <a:lstStyle/>
                    <a:p>
                      <a:pPr>
                        <a:lnSpc>
                          <a:spcPct val="115000"/>
                        </a:lnSpc>
                        <a:spcAft>
                          <a:spcPts val="0"/>
                        </a:spcAft>
                      </a:pPr>
                      <a:r>
                        <a:rPr lang="el-GR" sz="1400" b="1" cap="none" spc="0">
                          <a:solidFill>
                            <a:schemeClr val="bg1"/>
                          </a:solidFill>
                          <a:effectLst/>
                        </a:rPr>
                        <a:t>12</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Μη επαρκής πρόσβαση σε χρηματοδότηση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3.08</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10388344"/>
                  </a:ext>
                </a:extLst>
              </a:tr>
              <a:tr h="366921">
                <a:tc>
                  <a:txBody>
                    <a:bodyPr/>
                    <a:lstStyle/>
                    <a:p>
                      <a:pPr>
                        <a:lnSpc>
                          <a:spcPct val="115000"/>
                        </a:lnSpc>
                        <a:spcAft>
                          <a:spcPts val="0"/>
                        </a:spcAft>
                      </a:pPr>
                      <a:r>
                        <a:rPr lang="el-GR" sz="1400" b="1" cap="none" spc="0">
                          <a:solidFill>
                            <a:schemeClr val="bg1"/>
                          </a:solidFill>
                          <a:effectLst/>
                        </a:rPr>
                        <a:t>13</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Τεχνολογίες αυτοματισμών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3.08</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557409933"/>
                  </a:ext>
                </a:extLst>
              </a:tr>
              <a:tr h="366921">
                <a:tc>
                  <a:txBody>
                    <a:bodyPr/>
                    <a:lstStyle/>
                    <a:p>
                      <a:pPr>
                        <a:lnSpc>
                          <a:spcPct val="115000"/>
                        </a:lnSpc>
                        <a:spcAft>
                          <a:spcPts val="0"/>
                        </a:spcAft>
                      </a:pPr>
                      <a:r>
                        <a:rPr lang="el-GR" sz="1400" b="1" cap="none" spc="0">
                          <a:solidFill>
                            <a:schemeClr val="bg1"/>
                          </a:solidFill>
                          <a:effectLst/>
                        </a:rPr>
                        <a:t>14</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Αποτυχίες της κρατικής πολιτικής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nSpc>
                          <a:spcPct val="115000"/>
                        </a:lnSpc>
                        <a:spcAft>
                          <a:spcPts val="0"/>
                        </a:spcAft>
                      </a:pPr>
                      <a:r>
                        <a:rPr lang="el-GR" sz="1400" cap="none" spc="0">
                          <a:solidFill>
                            <a:schemeClr val="bg1"/>
                          </a:solidFill>
                          <a:effectLst/>
                        </a:rPr>
                        <a:t>3.01</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4257122524"/>
                  </a:ext>
                </a:extLst>
              </a:tr>
              <a:tr h="366921">
                <a:tc>
                  <a:txBody>
                    <a:bodyPr/>
                    <a:lstStyle/>
                    <a:p>
                      <a:pPr>
                        <a:lnSpc>
                          <a:spcPct val="115000"/>
                        </a:lnSpc>
                        <a:spcAft>
                          <a:spcPts val="0"/>
                        </a:spcAft>
                      </a:pPr>
                      <a:r>
                        <a:rPr lang="el-GR" sz="1400" b="1" cap="none" spc="0">
                          <a:solidFill>
                            <a:schemeClr val="bg1"/>
                          </a:solidFill>
                          <a:effectLst/>
                        </a:rPr>
                        <a:t>15</a:t>
                      </a:r>
                      <a:endParaRPr lang="en-US" sz="14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Αυξήσεις στις τιμές καυσίμων </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nSpc>
                          <a:spcPct val="115000"/>
                        </a:lnSpc>
                        <a:spcAft>
                          <a:spcPts val="0"/>
                        </a:spcAft>
                      </a:pPr>
                      <a:r>
                        <a:rPr lang="el-GR" sz="1400" cap="none" spc="0">
                          <a:solidFill>
                            <a:schemeClr val="bg1"/>
                          </a:solidFill>
                          <a:effectLst/>
                        </a:rPr>
                        <a:t>2.86</a:t>
                      </a:r>
                      <a:endParaRPr lang="en-US" sz="14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73" marR="77473" marT="10329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844716555"/>
                  </a:ext>
                </a:extLst>
              </a:tr>
            </a:tbl>
          </a:graphicData>
        </a:graphic>
      </p:graphicFrame>
    </p:spTree>
    <p:extLst>
      <p:ext uri="{BB962C8B-B14F-4D97-AF65-F5344CB8AC3E}">
        <p14:creationId xmlns:p14="http://schemas.microsoft.com/office/powerpoint/2010/main" val="275908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99AB-38E6-4C17-ACB3-4A387297E49A}"/>
              </a:ext>
            </a:extLst>
          </p:cNvPr>
          <p:cNvSpPr>
            <a:spLocks noGrp="1"/>
          </p:cNvSpPr>
          <p:nvPr>
            <p:ph type="title"/>
          </p:nvPr>
        </p:nvSpPr>
        <p:spPr/>
        <p:txBody>
          <a:bodyPr>
            <a:normAutofit/>
          </a:bodyPr>
          <a:lstStyle/>
          <a:p>
            <a:r>
              <a:rPr lang="el-GR" sz="4400" dirty="0"/>
              <a:t>2.	Γεωπολιτικές κρίσεις και</a:t>
            </a:r>
            <a:r>
              <a:rPr lang="en-US" sz="4400" dirty="0"/>
              <a:t> </a:t>
            </a:r>
            <a:r>
              <a:rPr lang="el-GR" sz="4400" dirty="0"/>
              <a:t>συγκρούσεις </a:t>
            </a:r>
            <a:endParaRPr lang="en-US" sz="4400" dirty="0"/>
          </a:p>
        </p:txBody>
      </p:sp>
      <p:sp>
        <p:nvSpPr>
          <p:cNvPr id="3" name="Content Placeholder 2">
            <a:extLst>
              <a:ext uri="{FF2B5EF4-FFF2-40B4-BE49-F238E27FC236}">
                <a16:creationId xmlns:a16="http://schemas.microsoft.com/office/drawing/2014/main" id="{1BCC308E-D114-4A0C-8EEF-CC5030242568}"/>
              </a:ext>
            </a:extLst>
          </p:cNvPr>
          <p:cNvSpPr>
            <a:spLocks noGrp="1"/>
          </p:cNvSpPr>
          <p:nvPr>
            <p:ph idx="1"/>
          </p:nvPr>
        </p:nvSpPr>
        <p:spPr/>
        <p:txBody>
          <a:bodyPr/>
          <a:lstStyle/>
          <a:p>
            <a:pPr marL="228600">
              <a:lnSpc>
                <a:spcPct val="115000"/>
              </a:lnSpc>
              <a:spcAft>
                <a:spcPts val="1000"/>
              </a:spcAft>
            </a:pPr>
            <a:r>
              <a:rPr lang="el-GR" b="1" dirty="0">
                <a:latin typeface="Calibri" panose="020F0502020204030204" pitchFamily="34" charset="0"/>
                <a:ea typeface="Calibri" panose="020F0502020204030204" pitchFamily="34" charset="0"/>
                <a:cs typeface="Times New Roman" panose="02020603050405020304" pitchFamily="18" charset="0"/>
              </a:rPr>
              <a:t>2.1</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l-GR" b="1" dirty="0">
                <a:latin typeface="Calibri" panose="020F0502020204030204" pitchFamily="34" charset="0"/>
                <a:ea typeface="Calibri" panose="020F0502020204030204" pitchFamily="34" charset="0"/>
                <a:cs typeface="Times New Roman" panose="02020603050405020304" pitchFamily="18" charset="0"/>
              </a:rPr>
              <a:t> Κατηγορίες  κρίσεων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Παγκόσμιες γεωπολιτικές εντάσεις και κρίσεις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Διμερείς ή Περιφερειακές συγκρούσεις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Εθνικές συγκρούσεις, πολιτικές κρίσεις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Εμπορικές κυρώσεις και εμπάργκο στην υπηρεσία της εξωτερικής πολιτικής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Αποτυχημένα κράτη, ανομία και πειρατεία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763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99AB-38E6-4C17-ACB3-4A387297E49A}"/>
              </a:ext>
            </a:extLst>
          </p:cNvPr>
          <p:cNvSpPr>
            <a:spLocks noGrp="1"/>
          </p:cNvSpPr>
          <p:nvPr>
            <p:ph type="title"/>
          </p:nvPr>
        </p:nvSpPr>
        <p:spPr/>
        <p:txBody>
          <a:bodyPr>
            <a:normAutofit/>
          </a:bodyPr>
          <a:lstStyle/>
          <a:p>
            <a:r>
              <a:rPr lang="el-GR" sz="4400" dirty="0"/>
              <a:t>2.	Γεωπολιτικές κρίσεις και</a:t>
            </a:r>
            <a:r>
              <a:rPr lang="en-US" sz="4400" dirty="0"/>
              <a:t> </a:t>
            </a:r>
            <a:r>
              <a:rPr lang="el-GR" sz="4400" dirty="0"/>
              <a:t>συγκρούσεις </a:t>
            </a:r>
            <a:endParaRPr lang="en-US" sz="4400" dirty="0"/>
          </a:p>
        </p:txBody>
      </p:sp>
      <p:sp>
        <p:nvSpPr>
          <p:cNvPr id="3" name="Content Placeholder 2">
            <a:extLst>
              <a:ext uri="{FF2B5EF4-FFF2-40B4-BE49-F238E27FC236}">
                <a16:creationId xmlns:a16="http://schemas.microsoft.com/office/drawing/2014/main" id="{1BCC308E-D114-4A0C-8EEF-CC5030242568}"/>
              </a:ext>
            </a:extLst>
          </p:cNvPr>
          <p:cNvSpPr>
            <a:spLocks noGrp="1"/>
          </p:cNvSpPr>
          <p:nvPr>
            <p:ph idx="1"/>
          </p:nvPr>
        </p:nvSpPr>
        <p:spPr/>
        <p:txBody>
          <a:bodyPr>
            <a:normAutofit fontScale="55000" lnSpcReduction="20000"/>
          </a:bodyPr>
          <a:lstStyle/>
          <a:p>
            <a:pPr marL="228600">
              <a:lnSpc>
                <a:spcPct val="115000"/>
              </a:lnSpc>
              <a:spcAft>
                <a:spcPts val="1000"/>
              </a:spcAft>
            </a:pPr>
            <a:r>
              <a:rPr lang="el-GR" b="1" dirty="0">
                <a:latin typeface="Calibri" panose="020F0502020204030204" pitchFamily="34" charset="0"/>
                <a:ea typeface="Calibri" panose="020F0502020204030204" pitchFamily="34" charset="0"/>
                <a:cs typeface="Times New Roman" panose="02020603050405020304" pitchFamily="18" charset="0"/>
              </a:rPr>
              <a:t>2.</a:t>
            </a:r>
            <a:r>
              <a:rPr lang="en-US" b="1" dirty="0">
                <a:latin typeface="Calibri" panose="020F0502020204030204" pitchFamily="34" charset="0"/>
                <a:ea typeface="Calibri" panose="020F0502020204030204" pitchFamily="34" charset="0"/>
                <a:cs typeface="Times New Roman" panose="02020603050405020304" pitchFamily="18" charset="0"/>
              </a:rPr>
              <a:t>2.</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b="1" dirty="0"/>
              <a:t>Δυνητικές Επιπτώσεις </a:t>
            </a:r>
            <a:endParaRPr lang="en-US" b="1" dirty="0"/>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Αύξηση του μεταφορικού κινδύνου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Αύξηση ασφαλίστρων</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Πρόσθετα μέτρα ασφαλείας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Αλλαγή θαλάσσιας οδού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Απώλειες, πλοίων και φορτίων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Αύξηση αμοιβών πληρώματος</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Αύξηση μεταφορικού κόστους  και χρόνου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Μείωση μεταφορών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Διάσπαση αλυσίδων προστιθέμενης αξίας σε εμπόριο και παραγωγή-αποχωροθετήσεις επιχειρήσεων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Μείωση χρηματοδότησης ναυτιλιακών επιχειρήσεων, αύξηση ίδιων ρευστών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Αύξηση της έντασης, αύξηση κινδύνου ατυχημάτων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endParaRPr lang="en-US" dirty="0"/>
          </a:p>
        </p:txBody>
      </p:sp>
    </p:spTree>
    <p:extLst>
      <p:ext uri="{BB962C8B-B14F-4D97-AF65-F5344CB8AC3E}">
        <p14:creationId xmlns:p14="http://schemas.microsoft.com/office/powerpoint/2010/main" val="223803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E65EB0-4BF3-45C3-8D4B-10D461DA4C75}"/>
              </a:ext>
            </a:extLst>
          </p:cNvPr>
          <p:cNvSpPr>
            <a:spLocks noGrp="1"/>
          </p:cNvSpPr>
          <p:nvPr>
            <p:ph type="title"/>
          </p:nvPr>
        </p:nvSpPr>
        <p:spPr>
          <a:xfrm>
            <a:off x="492370" y="516835"/>
            <a:ext cx="3084844" cy="2103875"/>
          </a:xfrm>
        </p:spPr>
        <p:txBody>
          <a:bodyPr>
            <a:noAutofit/>
          </a:bodyPr>
          <a:lstStyle/>
          <a:p>
            <a:r>
              <a:rPr lang="el-GR" sz="2400" dirty="0">
                <a:solidFill>
                  <a:srgbClr val="FFFFFF"/>
                </a:solidFill>
              </a:rPr>
              <a:t>2.3	 Περιοχές με αυξημένους γεωπολιτικούς κινδύνους στους βασικούς διαδρόμους </a:t>
            </a:r>
            <a:endParaRPr lang="en-US" sz="2400" dirty="0">
              <a:solidFill>
                <a:srgbClr val="FFFFFF"/>
              </a:solidFill>
            </a:endParaRPr>
          </a:p>
        </p:txBody>
      </p:sp>
      <p:sp>
        <p:nvSpPr>
          <p:cNvPr id="8" name="Content Placeholder 7">
            <a:extLst>
              <a:ext uri="{FF2B5EF4-FFF2-40B4-BE49-F238E27FC236}">
                <a16:creationId xmlns:a16="http://schemas.microsoft.com/office/drawing/2014/main" id="{245E83C7-DE74-4221-9E39-B8D9B6D44FCE}"/>
              </a:ext>
            </a:extLst>
          </p:cNvPr>
          <p:cNvSpPr>
            <a:spLocks noGrp="1"/>
          </p:cNvSpPr>
          <p:nvPr>
            <p:ph idx="1"/>
          </p:nvPr>
        </p:nvSpPr>
        <p:spPr>
          <a:xfrm>
            <a:off x="492371" y="2653800"/>
            <a:ext cx="3084844" cy="3335519"/>
          </a:xfrm>
        </p:spPr>
        <p:txBody>
          <a:bodyPr>
            <a:normAutofit/>
          </a:bodyPr>
          <a:lstStyle/>
          <a:p>
            <a:pPr algn="just">
              <a:lnSpc>
                <a:spcPct val="115000"/>
              </a:lnSpc>
              <a:spcAft>
                <a:spcPts val="1000"/>
              </a:spcAft>
            </a:pPr>
            <a:endParaRPr lang="en-US" dirty="0"/>
          </a:p>
          <a:p>
            <a:pPr algn="just">
              <a:lnSpc>
                <a:spcPct val="115000"/>
              </a:lnSpc>
              <a:spcAft>
                <a:spcPts val="1000"/>
              </a:spcAft>
            </a:pPr>
            <a:r>
              <a:rPr lang="el-GR" dirty="0"/>
              <a:t>Γράφημα 3: Τα σημαντικότερα περάσματα και οι κύριες διαδρομές </a:t>
            </a:r>
            <a:endParaRPr lang="en-US" dirty="0"/>
          </a:p>
          <a:p>
            <a:endParaRPr lang="en-US" sz="1500" dirty="0">
              <a:solidFill>
                <a:srgbClr val="FFFFFF"/>
              </a:solidFill>
            </a:endParaRPr>
          </a:p>
        </p:txBody>
      </p:sp>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2">
            <a:extLst>
              <a:ext uri="{FF2B5EF4-FFF2-40B4-BE49-F238E27FC236}">
                <a16:creationId xmlns:a16="http://schemas.microsoft.com/office/drawing/2014/main" id="{30419621-DB37-4392-9162-290337639527}"/>
              </a:ext>
            </a:extLst>
          </p:cNvPr>
          <p:cNvPicPr>
            <a:picLocks/>
          </p:cNvPicPr>
          <p:nvPr/>
        </p:nvPicPr>
        <p:blipFill rotWithShape="1">
          <a:blip r:embed="rId2">
            <a:extLst>
              <a:ext uri="{28A0092B-C50C-407E-A947-70E740481C1C}">
                <a14:useLocalDpi xmlns:a14="http://schemas.microsoft.com/office/drawing/2010/main" val="0"/>
              </a:ext>
            </a:extLst>
          </a:blip>
          <a:srcRect l="13542" r="23622" b="-2"/>
          <a:stretch/>
        </p:blipFill>
        <p:spPr bwMode="auto">
          <a:xfrm>
            <a:off x="4742017" y="640080"/>
            <a:ext cx="6798082" cy="5577840"/>
          </a:xfrm>
          <a:prstGeom prst="rect">
            <a:avLst/>
          </a:prstGeom>
          <a:noFill/>
        </p:spPr>
      </p:pic>
    </p:spTree>
    <p:extLst>
      <p:ext uri="{BB962C8B-B14F-4D97-AF65-F5344CB8AC3E}">
        <p14:creationId xmlns:p14="http://schemas.microsoft.com/office/powerpoint/2010/main" val="216718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E65EB0-4BF3-45C3-8D4B-10D461DA4C75}"/>
              </a:ext>
            </a:extLst>
          </p:cNvPr>
          <p:cNvSpPr>
            <a:spLocks noGrp="1"/>
          </p:cNvSpPr>
          <p:nvPr>
            <p:ph type="title"/>
          </p:nvPr>
        </p:nvSpPr>
        <p:spPr>
          <a:xfrm>
            <a:off x="492370" y="516835"/>
            <a:ext cx="3084844" cy="2103875"/>
          </a:xfrm>
        </p:spPr>
        <p:txBody>
          <a:bodyPr>
            <a:normAutofit/>
          </a:bodyPr>
          <a:lstStyle/>
          <a:p>
            <a:r>
              <a:rPr lang="el-GR" sz="2500" dirty="0">
                <a:solidFill>
                  <a:srgbClr val="FFFFFF"/>
                </a:solidFill>
              </a:rPr>
              <a:t>2.3	 Περιοχές με αυξημένους γεωπολιτικούς κινδύνους στους βασικούς διαδρόμους </a:t>
            </a:r>
            <a:endParaRPr lang="en-US" sz="2500" dirty="0">
              <a:solidFill>
                <a:srgbClr val="FFFFFF"/>
              </a:solidFill>
            </a:endParaRPr>
          </a:p>
        </p:txBody>
      </p:sp>
      <p:sp>
        <p:nvSpPr>
          <p:cNvPr id="8" name="Content Placeholder 7">
            <a:extLst>
              <a:ext uri="{FF2B5EF4-FFF2-40B4-BE49-F238E27FC236}">
                <a16:creationId xmlns:a16="http://schemas.microsoft.com/office/drawing/2014/main" id="{245E83C7-DE74-4221-9E39-B8D9B6D44FCE}"/>
              </a:ext>
            </a:extLst>
          </p:cNvPr>
          <p:cNvSpPr>
            <a:spLocks noGrp="1"/>
          </p:cNvSpPr>
          <p:nvPr>
            <p:ph idx="1"/>
          </p:nvPr>
        </p:nvSpPr>
        <p:spPr>
          <a:xfrm>
            <a:off x="492371" y="2653800"/>
            <a:ext cx="3084844" cy="3335519"/>
          </a:xfrm>
        </p:spPr>
        <p:txBody>
          <a:bodyPr>
            <a:normAutofit/>
          </a:bodyPr>
          <a:lstStyle/>
          <a:p>
            <a:pPr>
              <a:spcAft>
                <a:spcPts val="1000"/>
              </a:spcAft>
            </a:pPr>
            <a:endParaRPr lang="en-US" sz="1500" dirty="0">
              <a:solidFill>
                <a:srgbClr val="FFFFFF"/>
              </a:solidFill>
            </a:endParaRPr>
          </a:p>
          <a:p>
            <a:r>
              <a:rPr lang="el-GR" b="1" u="sng" dirty="0"/>
              <a:t>Στενά του Ορμούζ</a:t>
            </a:r>
            <a:r>
              <a:rPr lang="en-US" b="1" u="sng" dirty="0"/>
              <a:t> (Strait of Hormuz)</a:t>
            </a:r>
            <a:endParaRPr lang="en-US" dirty="0"/>
          </a:p>
          <a:p>
            <a:endParaRPr lang="en-US" sz="1500" dirty="0">
              <a:solidFill>
                <a:srgbClr val="FFFFFF"/>
              </a:solidFill>
            </a:endParaRPr>
          </a:p>
        </p:txBody>
      </p:sp>
      <p:pic>
        <p:nvPicPr>
          <p:cNvPr id="9" name="Εικόνα 3" descr="strait of hormuz jan 2020">
            <a:extLst>
              <a:ext uri="{FF2B5EF4-FFF2-40B4-BE49-F238E27FC236}">
                <a16:creationId xmlns:a16="http://schemas.microsoft.com/office/drawing/2014/main" id="{6F2F5C9E-5C33-44A7-8FC2-A359B53ED9E9}"/>
              </a:ext>
            </a:extLst>
          </p:cNvPr>
          <p:cNvPicPr/>
          <p:nvPr/>
        </p:nvPicPr>
        <p:blipFill rotWithShape="1">
          <a:blip r:embed="rId2">
            <a:extLst>
              <a:ext uri="{28A0092B-C50C-407E-A947-70E740481C1C}">
                <a14:useLocalDpi xmlns:a14="http://schemas.microsoft.com/office/drawing/2010/main" val="0"/>
              </a:ext>
            </a:extLst>
          </a:blip>
          <a:srcRect r="18094"/>
          <a:stretch/>
        </p:blipFill>
        <p:spPr bwMode="auto">
          <a:xfrm>
            <a:off x="4075043" y="10"/>
            <a:ext cx="8111272" cy="6857990"/>
          </a:xfrm>
          <a:prstGeom prst="rect">
            <a:avLst/>
          </a:prstGeom>
          <a:noFill/>
        </p:spPr>
      </p:pic>
      <p:sp>
        <p:nvSpPr>
          <p:cNvPr id="24" name="Rectangle 2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23206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26</TotalTime>
  <Words>1687</Words>
  <Application>Microsoft Office PowerPoint</Application>
  <PresentationFormat>Ευρεία οθόνη</PresentationFormat>
  <Paragraphs>214</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Calibri</vt:lpstr>
      <vt:lpstr>Calibri Light</vt:lpstr>
      <vt:lpstr>Courier New</vt:lpstr>
      <vt:lpstr>Symbol</vt:lpstr>
      <vt:lpstr>Retrospect</vt:lpstr>
      <vt:lpstr>ΔΙΕΘΝΕΣ ΕΜΠΟΡΙΟ ΚΑΙ ΓΕΩΠΟΛΙΤΙΚΗ ΤΩΝ ΘΑΛΑΣΣΙΩΝ ΜΕΤΑΦΟΡΩΝ </vt:lpstr>
      <vt:lpstr>1. Παράγοντες που επηρεάζουν τις ναυτιλιακές μεταφορές </vt:lpstr>
      <vt:lpstr>1. Παράγοντες που επηρεάζουν τις ναυτιλιακές μεταφορές </vt:lpstr>
      <vt:lpstr>1. Παράγοντες που επηρεάζουν τις ναυτιλιακές μεταφορές </vt:lpstr>
      <vt:lpstr>1. Παράγοντες που επηρεάζουν τις ναυτιλιακές μεταφορές </vt:lpstr>
      <vt:lpstr>2. Γεωπολιτικές κρίσεις και συγκρούσεις </vt:lpstr>
      <vt:lpstr>2. Γεωπολιτικές κρίσεις και συγκρούσεις </vt:lpstr>
      <vt:lpstr>2.3  Περιοχές με αυξημένους γεωπολιτικούς κινδύνους στους βασικούς διαδρόμους </vt:lpstr>
      <vt:lpstr>2.3  Περιοχές με αυξημένους γεωπολιτικούς κινδύνους στους βασικούς διαδρόμους </vt:lpstr>
      <vt:lpstr>Στενά του Ορμούζ (Strait of Hormuz)</vt:lpstr>
      <vt:lpstr>2.3  Περιοχές με αυξημένους γεωπολιτικούς κινδύνους στους βασικούς διαδρόμους </vt:lpstr>
      <vt:lpstr>Bab-El-Mandab</vt:lpstr>
      <vt:lpstr>2.3  Περιοχές με αυξημένους γεωπολιτικούς κινδύνους στους βασικούς διαδρόμους </vt:lpstr>
      <vt:lpstr>The Strait of Malacca</vt:lpstr>
      <vt:lpstr>2.3  Περιοχές με αυξημένους γεωπολιτικούς κινδύνους στους βασικούς διαδρόμους </vt:lpstr>
      <vt:lpstr>Θάλασσα της Νότιας Κίνας</vt:lpstr>
      <vt:lpstr>Περιοχές με αυξανόμενη ένταση</vt:lpstr>
      <vt:lpstr>Παρουσίαση του PowerPoint</vt:lpstr>
      <vt:lpstr>Παρουσίαση του PowerPoint</vt:lpstr>
      <vt:lpstr>Πειρατεία</vt:lpstr>
      <vt:lpstr>Άλλοι πολιτικοί κίνδυνοι: Πολιτικές και Κοινωνικές συγκρούσεις και αναταραχές </vt:lpstr>
      <vt:lpstr>3. Οικονομικές κρίσεις, οικονομικοί ανταγωνισμοί, παγκόσμιο εμπόριο και ναυτιλιακές μεταφορές </vt:lpstr>
      <vt:lpstr>3.1 Σχέση οικονομικής εξέλιξης, διεθνούς εμπορίου και ναυτιλίας </vt:lpstr>
      <vt:lpstr>3.2 Παράγοντες που επηρεάζουν την εξέλιξη του διεθνούς εμπορίου </vt:lpstr>
      <vt:lpstr>3.3 Οι επιπτώσεις της πανδημίας στο διεθνές εμπόριο και στη ναυτιλία</vt:lpstr>
      <vt:lpstr>3.3 Οι επιπτώσεις της πανδημίας στο διεθνές εμπόριο και στη ναυτιλία</vt:lpstr>
      <vt:lpstr>3.3 Οι επιπτώσεις της πανδημίας στο διεθνές εμπόριο και στη ναυτιλία</vt:lpstr>
      <vt:lpstr>3.3 Οι επιπτώσεις της πανδημίας στο διεθνές εμπόριο και στη ναυτιλία</vt:lpstr>
      <vt:lpstr>3.3 Οι επιπτώσεις της πανδημίας στο διεθνές εμπόριο και στη ναυτιλία</vt:lpstr>
      <vt:lpstr>4. Προδιαγραφόμενες αλλαγές στο διεθνές εμπόριο </vt:lpstr>
      <vt:lpstr>4.1 Ενίσχυση της περιφερειοποίησης του διεθνούς εμπορίου </vt:lpstr>
      <vt:lpstr>4.2 Αλλαγές στη διεθνή κατανομή της παραγωγής και στις αλυσίδες αξίας </vt:lpstr>
      <vt:lpstr>4.3 Επιπτώσεις του Brexit</vt:lpstr>
      <vt:lpstr>4.4 Εμπορικοί, νομισματικοί και τεχνολογικοί «πόλεμοι»</vt:lpstr>
      <vt:lpstr>4.5  Επιστροφή στον οικονομικό εθνικισμό και στην μεγαλύτερη αυτάρκεια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ΣΤΗ ΝΑΥΤΙΛΙΑ ΧΕ 2020 Γεωπολιτική, Ενέργεια και Ναυτιλία</dc:title>
  <dc:creator>Charalampos Kotios</dc:creator>
  <cp:lastModifiedBy>Kotios</cp:lastModifiedBy>
  <cp:revision>7</cp:revision>
  <dcterms:created xsi:type="dcterms:W3CDTF">2020-11-18T12:40:49Z</dcterms:created>
  <dcterms:modified xsi:type="dcterms:W3CDTF">2021-06-02T15:10:28Z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24caf1-31f7-40c1-bde0-ca915f0156e3_Enabled">
    <vt:lpwstr>True</vt:lpwstr>
  </property>
  <property fmtid="{D5CDD505-2E9C-101B-9397-08002B2CF9AE}" pid="3" name="MSIP_Label_fc24caf1-31f7-40c1-bde0-ca915f0156e3_SiteId">
    <vt:lpwstr>088e9b00-ffd0-458e-bfa1-acf4c596d3cb</vt:lpwstr>
  </property>
  <property fmtid="{D5CDD505-2E9C-101B-9397-08002B2CF9AE}" pid="4" name="MSIP_Label_fc24caf1-31f7-40c1-bde0-ca915f0156e3_Owner">
    <vt:lpwstr>charalampos.kotios@msc.com</vt:lpwstr>
  </property>
  <property fmtid="{D5CDD505-2E9C-101B-9397-08002B2CF9AE}" pid="5" name="MSIP_Label_fc24caf1-31f7-40c1-bde0-ca915f0156e3_SetDate">
    <vt:lpwstr>2020-11-18T13:01:47.6109118Z</vt:lpwstr>
  </property>
  <property fmtid="{D5CDD505-2E9C-101B-9397-08002B2CF9AE}" pid="6" name="MSIP_Label_fc24caf1-31f7-40c1-bde0-ca915f0156e3_Name">
    <vt:lpwstr>Internal</vt:lpwstr>
  </property>
  <property fmtid="{D5CDD505-2E9C-101B-9397-08002B2CF9AE}" pid="7" name="MSIP_Label_fc24caf1-31f7-40c1-bde0-ca915f0156e3_Application">
    <vt:lpwstr>Microsoft Azure Information Protection</vt:lpwstr>
  </property>
  <property fmtid="{D5CDD505-2E9C-101B-9397-08002B2CF9AE}" pid="8" name="MSIP_Label_fc24caf1-31f7-40c1-bde0-ca915f0156e3_ActionId">
    <vt:lpwstr>465d8770-bb1e-450b-adb9-a85802de90b7</vt:lpwstr>
  </property>
  <property fmtid="{D5CDD505-2E9C-101B-9397-08002B2CF9AE}" pid="9" name="MSIP_Label_fc24caf1-31f7-40c1-bde0-ca915f0156e3_Extended_MSFT_Method">
    <vt:lpwstr>Automatic</vt:lpwstr>
  </property>
  <property fmtid="{D5CDD505-2E9C-101B-9397-08002B2CF9AE}" pid="10" name="Sensitivity">
    <vt:lpwstr>Internal</vt:lpwstr>
  </property>
</Properties>
</file>