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00336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8" y="-5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D023F-105F-4330-97CC-25B1E3D32625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E2E66-7FC1-4049-9CA4-A9F0CDAB1A0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499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6 - Εικόνα" descr="Untitled-1 copy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1680" y="843558"/>
            <a:ext cx="5417309" cy="3672408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- Εικόνα" descr="Untitled-1 copy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1680" y="843558"/>
            <a:ext cx="5417309" cy="3672408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- Εικόνα" descr="Untitled-1 copy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1680" y="843558"/>
            <a:ext cx="5417309" cy="3672408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6 - Εικόνα" descr="Untitled-1 copy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1680" y="843558"/>
            <a:ext cx="5417309" cy="3672408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6 - Εικόνα" descr="Untitled-1 copy.jpg"/>
          <p:cNvPicPr>
            <a:picLocks noChangeAspect="1"/>
          </p:cNvPicPr>
          <p:nvPr userDrawn="1"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91680" y="843558"/>
            <a:ext cx="5417309" cy="3672408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6205E-9A89-47AB-B06A-F6891DFEBB20}" type="datetimeFigureOut">
              <a:rPr lang="el-GR" smtClean="0"/>
              <a:pPr/>
              <a:t>14/5/2019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CF7C5-0052-4638-B7AB-F2558A8A55B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483518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el-GR" sz="2800" u="sng" dirty="0" smtClean="0">
                <a:latin typeface="Myriad Pro" pitchFamily="34" charset="0"/>
              </a:rPr>
              <a:t>ΜΑΘΗΜΑ</a:t>
            </a:r>
            <a:r>
              <a:rPr lang="el-GR" sz="2800" dirty="0" smtClean="0">
                <a:latin typeface="Myriad Pro" pitchFamily="34" charset="0"/>
              </a:rPr>
              <a:t>: ΤΟ ΜΑΝΑΤΖΜΕΝΤ ΤΟΥ ΔΙΕΘΝΟΥΣ ΕΜΠΟΡΙΟΥ </a:t>
            </a:r>
            <a:br>
              <a:rPr lang="el-GR" sz="2800" dirty="0" smtClean="0">
                <a:latin typeface="Myriad Pro" pitchFamily="34" charset="0"/>
              </a:rPr>
            </a:br>
            <a:r>
              <a:rPr lang="el-GR" sz="1100" dirty="0" smtClean="0">
                <a:latin typeface="Myriad Pro" pitchFamily="34" charset="0"/>
              </a:rPr>
              <a:t/>
            </a:r>
            <a:br>
              <a:rPr lang="el-GR" sz="1100" dirty="0" smtClean="0">
                <a:latin typeface="Myriad Pro" pitchFamily="34" charset="0"/>
              </a:rPr>
            </a:br>
            <a:r>
              <a:rPr lang="el-GR" sz="2800" u="sng" dirty="0">
                <a:latin typeface="Myriad Pro" pitchFamily="34" charset="0"/>
              </a:rPr>
              <a:t>8</a:t>
            </a:r>
            <a:r>
              <a:rPr lang="el-GR" sz="2800" u="sng" baseline="30000" dirty="0" smtClean="0">
                <a:latin typeface="Myriad Pro" pitchFamily="34" charset="0"/>
              </a:rPr>
              <a:t>η</a:t>
            </a:r>
            <a:r>
              <a:rPr lang="el-GR" sz="2800" u="sng" dirty="0" smtClean="0">
                <a:latin typeface="Myriad Pro" pitchFamily="34" charset="0"/>
              </a:rPr>
              <a:t> ενότητα </a:t>
            </a:r>
            <a:endParaRPr lang="el-GR" sz="2800" u="sng" dirty="0">
              <a:latin typeface="Myriad Pro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95536" y="2067694"/>
            <a:ext cx="8424936" cy="1440160"/>
          </a:xfrm>
        </p:spPr>
        <p:txBody>
          <a:bodyPr>
            <a:noAutofit/>
          </a:bodyPr>
          <a:lstStyle/>
          <a:p>
            <a:endParaRPr lang="el-GR" sz="1600" b="1" dirty="0" smtClean="0">
              <a:solidFill>
                <a:schemeClr val="tx1"/>
              </a:solidFill>
              <a:latin typeface="Myriad Pro" pitchFamily="34" charset="0"/>
            </a:endParaRPr>
          </a:p>
          <a:p>
            <a:r>
              <a:rPr lang="el-GR" sz="1600" b="1" dirty="0">
                <a:solidFill>
                  <a:schemeClr val="tx1"/>
                </a:solidFill>
                <a:latin typeface="Myriad Pro" pitchFamily="34" charset="0"/>
              </a:rPr>
              <a:t>Η πρακτική του διεθνούς εμπορίου Ι: Διεθνείς μέθοδοι εισόδου, Διεθνείς συμβάσεις, Εμπορικοί όροι, Τρόποι πληρωμής, Εξαγωγικές πιστώσεις, Έγγραφα διεθνούς εμπορίου</a:t>
            </a:r>
            <a:endParaRPr lang="el-GR" sz="1600" b="1" dirty="0" smtClean="0">
              <a:solidFill>
                <a:schemeClr val="tx1"/>
              </a:solidFill>
              <a:latin typeface="Myriad Pro" pitchFamily="34" charset="0"/>
            </a:endParaRPr>
          </a:p>
          <a:p>
            <a:r>
              <a:rPr lang="el-GR" sz="1600" b="1" dirty="0">
                <a:solidFill>
                  <a:schemeClr val="tx1"/>
                </a:solidFill>
                <a:latin typeface="Myriad Pro" pitchFamily="34" charset="0"/>
              </a:rPr>
              <a:t> Άγγελος Κότιος</a:t>
            </a:r>
          </a:p>
          <a:p>
            <a:endParaRPr lang="el-GR" sz="1600" b="1" dirty="0">
              <a:solidFill>
                <a:schemeClr val="tx1"/>
              </a:solidFill>
              <a:latin typeface="Myriad Pro" pitchFamily="34" charset="0"/>
            </a:endParaRPr>
          </a:p>
          <a:p>
            <a:endParaRPr lang="el-GR" sz="1600" b="1" dirty="0" smtClean="0">
              <a:solidFill>
                <a:schemeClr val="tx1"/>
              </a:solidFill>
              <a:latin typeface="Myriad Pro" pitchFamily="34" charset="0"/>
            </a:endParaRPr>
          </a:p>
          <a:p>
            <a:endParaRPr lang="el-GR" sz="1600" b="1" dirty="0">
              <a:solidFill>
                <a:schemeClr val="tx1"/>
              </a:solidFill>
              <a:latin typeface="Myriad Pro" pitchFamily="34" charset="0"/>
            </a:endParaRPr>
          </a:p>
          <a:p>
            <a:endParaRPr lang="el-GR" sz="1600" b="1" dirty="0" smtClean="0">
              <a:solidFill>
                <a:schemeClr val="tx1"/>
              </a:solidFill>
              <a:latin typeface="Myriad Pro" pitchFamily="34" charset="0"/>
            </a:endParaRPr>
          </a:p>
          <a:p>
            <a:endParaRPr lang="el-GR" sz="1600" b="1" dirty="0">
              <a:solidFill>
                <a:schemeClr val="tx1"/>
              </a:solidFill>
              <a:latin typeface="Myriad Pro" pitchFamily="34" charset="0"/>
            </a:endParaRPr>
          </a:p>
        </p:txBody>
      </p:sp>
      <p:pic>
        <p:nvPicPr>
          <p:cNvPr id="5" name="3 - Εικόνα" descr="ΠΑΠΕΙ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754" y="4515966"/>
            <a:ext cx="37181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TextBox"/>
          <p:cNvSpPr txBox="1"/>
          <p:nvPr/>
        </p:nvSpPr>
        <p:spPr>
          <a:xfrm>
            <a:off x="6444208" y="3973001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dirty="0" smtClean="0">
                <a:latin typeface="Myriad Pro" pitchFamily="34" charset="0"/>
              </a:rPr>
              <a:t>14.05.2019</a:t>
            </a:r>
          </a:p>
          <a:p>
            <a:pPr algn="ctr"/>
            <a:endParaRPr lang="el-GR" sz="1600" dirty="0" smtClean="0">
              <a:latin typeface="Myriad Pro" pitchFamily="34" charset="0"/>
            </a:endParaRPr>
          </a:p>
          <a:p>
            <a:pPr algn="ctr"/>
            <a:endParaRPr lang="el-GR" sz="1600" b="1" dirty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11560" y="-182081"/>
            <a:ext cx="7776864" cy="4214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FOB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Free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On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Board</a:t>
            </a:r>
            <a:r>
              <a:rPr lang="el-GR" b="1" dirty="0">
                <a:ea typeface="Calibri"/>
                <a:cs typeface="Calibri"/>
              </a:rPr>
              <a:t> - Ελεύθερο επί του πλοίου</a:t>
            </a:r>
            <a:r>
              <a:rPr lang="el-GR" dirty="0">
                <a:ea typeface="Calibri"/>
                <a:cs typeface="Calibri"/>
              </a:rPr>
              <a:t> (κατονομαζόμενο λιμάνι φόρτωσης)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αναλαμβάνει όλα τα έξοδα και τον κίνδυνο μέχρι τα εμπορεύματα να παραδοθούν και να φορτωθούν στο πλοίο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Επίσης αναλαμβάνει τον εκτελωνισμό εξαγωγής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αγοραστής αναλαμβάνει όλες τις ευθύνες από τη στιγμή που τα εμπορεύματα φορτωθούν στο πλοίο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Κατόπιν της παράδοσης και φόρτωσης των εμπορευμάτων στο πλοίο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8485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43608" y="773566"/>
            <a:ext cx="734481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>
                <a:ea typeface="Calibri"/>
                <a:cs typeface="Calibri"/>
              </a:rPr>
              <a:t>CFR – </a:t>
            </a:r>
            <a:r>
              <a:rPr lang="el-GR" b="1" dirty="0" err="1">
                <a:ea typeface="Calibri"/>
                <a:cs typeface="Calibri"/>
              </a:rPr>
              <a:t>Cost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And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Freight</a:t>
            </a:r>
            <a:r>
              <a:rPr lang="el-GR" b="1" dirty="0">
                <a:ea typeface="Calibri"/>
                <a:cs typeface="Calibri"/>
              </a:rPr>
              <a:t> - Αξία και ναύλος</a:t>
            </a:r>
            <a:r>
              <a:rPr lang="el-GR" dirty="0">
                <a:ea typeface="Calibri"/>
                <a:cs typeface="Calibri"/>
              </a:rPr>
              <a:t> (κατονομαζόμενο λιμάνι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παραδίδει το εμπόρευμα πάνω στο πλοίο και υποχρεούται να πληρώσει το κόστος και το ναύλο για τη μεταφορά των προϊόντων στο λιμάνι προορισμού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τα εμπορεύματα είναι στο πλοίο.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6691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39552" y="-22806"/>
            <a:ext cx="8352928" cy="4533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CIF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Cost</a:t>
            </a:r>
            <a:r>
              <a:rPr lang="el-GR" b="1" dirty="0">
                <a:ea typeface="Calibri"/>
                <a:cs typeface="Calibri"/>
              </a:rPr>
              <a:t>, </a:t>
            </a:r>
            <a:r>
              <a:rPr lang="el-GR" b="1" dirty="0" err="1">
                <a:ea typeface="Calibri"/>
                <a:cs typeface="Calibri"/>
              </a:rPr>
              <a:t>Insurance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And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Freight</a:t>
            </a:r>
            <a:r>
              <a:rPr lang="el-GR" dirty="0">
                <a:ea typeface="Calibri"/>
                <a:cs typeface="Calibri"/>
              </a:rPr>
              <a:t> - </a:t>
            </a:r>
            <a:r>
              <a:rPr lang="el-GR" b="1" dirty="0">
                <a:ea typeface="Calibri"/>
                <a:cs typeface="Calibri"/>
              </a:rPr>
              <a:t>Αξία, ασφάλεια και ναύλος</a:t>
            </a:r>
            <a:r>
              <a:rPr lang="el-GR" dirty="0">
                <a:ea typeface="Calibri"/>
                <a:cs typeface="Calibri"/>
              </a:rPr>
              <a:t> (κατονομαζόμενο λιμάνι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έχει τις ίδιες υποχρεώσεις όπως και με τον CFR, αλλά πρέπει και να καλύψει τα έξοδα ασφάλισης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Όπως και με τον CIP, πρέπει μόνο να αγοράσει την ελάχιστη ασφαλιστική κάλυψη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Αν ο αγοραστής απαιτεί πιο ολοκληρωμένη ασφάλιση, πρέπει να την πληρώσει ο ίδιος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τα εμπορεύματα είναι στο πλοίο.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6218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9512" y="-1615550"/>
            <a:ext cx="8712968" cy="639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EXW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Ex</a:t>
            </a:r>
            <a:r>
              <a:rPr lang="el-GR" b="1" dirty="0">
                <a:ea typeface="Calibri"/>
                <a:cs typeface="Calibri"/>
              </a:rPr>
              <a:t>-Works – Εκ του εργοστασίου (κατονομαζόμενος τόπος)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έχει το προϊόν έτοιμο (συσκευασμένο προς μεταφορά) έξω από τις εγκαταστάσεις του τη συμφωνημένη ημερομηνία.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Τα προϊόντα παραλαμβάνονται από εκεί από τον αγοραστή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αγοραστής αναλαμβάνει σχεδόν εξ‘ ολοκλήρου τα έξοδα και τον κίνδυνο καθ’ όλη τη διαδικασία της αποστολής.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Η μοναδική υποχρέωση του πωλητή είναι να διασφαλίσει ότι ο αγοραστής έχει πρόσβαση στα εμπορεύματα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Μόλις ο αγοραστής αποκτήσει πρόσβαση, τα πάντα εξαρτώνται από εκείνον (συμπεριλαμβανομένης της φόρτωσης των εμπορευμάτων)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Στην αποθήκη του πωλητή, τα γραφεία ή οποιαδήποτε τοποθεσία από την οποία παραλαμβάνονται τα εμπορεύματα.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2951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9512" y="-500629"/>
            <a:ext cx="8712968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FCA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Free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Carrier</a:t>
            </a:r>
            <a:r>
              <a:rPr lang="el-GR" b="1" dirty="0">
                <a:ea typeface="Calibri"/>
                <a:cs typeface="Calibri"/>
              </a:rPr>
              <a:t> - Ελεύθερο στο μεταφορέα</a:t>
            </a:r>
            <a:r>
              <a:rPr lang="el-GR" dirty="0">
                <a:ea typeface="Calibri"/>
                <a:cs typeface="Calibri"/>
              </a:rPr>
              <a:t> (κατονομαζόμενος τόπος</a:t>
            </a:r>
            <a:r>
              <a:rPr lang="el-GR" dirty="0" smtClean="0">
                <a:ea typeface="Calibri"/>
                <a:cs typeface="Calibri"/>
              </a:rPr>
              <a:t>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Αυτός ο όρος χρησιμοποιείται συνήθως σε φορτία που μεταφέρονται με συνδυασμένη μεταφορά (</a:t>
            </a:r>
            <a:r>
              <a:rPr lang="el-GR" dirty="0" err="1">
                <a:ea typeface="Calibri"/>
                <a:cs typeface="Calibri"/>
              </a:rPr>
              <a:t>multimodal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transport</a:t>
            </a:r>
            <a:r>
              <a:rPr lang="el-GR" dirty="0">
                <a:ea typeface="Calibri"/>
                <a:cs typeface="Calibri"/>
              </a:rPr>
              <a:t>) και ειδικά σε </a:t>
            </a:r>
            <a:r>
              <a:rPr lang="en-US" dirty="0">
                <a:ea typeface="Calibri"/>
                <a:cs typeface="Calibri"/>
              </a:rPr>
              <a:t>containers</a:t>
            </a:r>
            <a:r>
              <a:rPr lang="el-GR" dirty="0">
                <a:ea typeface="Calibri"/>
                <a:cs typeface="Calibri"/>
              </a:rPr>
              <a:t>.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παραδίδει τα εμπορεύματα στον μεταφορέα που του υποδεικνύει ο αγοραστής σε ένα προσυμφωνημένο μέρος.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Επιπλέον απαιτείται από τον πωλητή να εκτελωνίσει τα εμπορεύματα για εξαγωγή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Η κυριότητα του εμπορεύματος και ο κίνδυνος μεταβιβάζεται από τον πωλητή στον αγοραστή: Όταν ο μεταφορέας του αγοραστή παραλαμβάνει τα εμπορεύματα.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5834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23528" y="-182081"/>
            <a:ext cx="8712968" cy="4214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CPT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Carriage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Paid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To</a:t>
            </a:r>
            <a:r>
              <a:rPr lang="el-GR" b="1" dirty="0">
                <a:ea typeface="Calibri"/>
                <a:cs typeface="Calibri"/>
              </a:rPr>
              <a:t> - Μεταφορά πληρωμένη μέχρι</a:t>
            </a:r>
            <a:r>
              <a:rPr lang="el-GR" dirty="0">
                <a:ea typeface="Calibri"/>
                <a:cs typeface="Calibri"/>
              </a:rPr>
              <a:t> (κατονομαζόμενος τόπος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Χρησιμοποιείται για μεταφορές με άλλα μέσα εκτός του πλοίου ή </a:t>
            </a:r>
            <a:r>
              <a:rPr lang="el-GR" dirty="0" smtClean="0">
                <a:ea typeface="Calibri"/>
                <a:cs typeface="Calibri"/>
              </a:rPr>
              <a:t>για </a:t>
            </a:r>
            <a:r>
              <a:rPr lang="el-GR" dirty="0">
                <a:ea typeface="Calibri"/>
                <a:cs typeface="Calibri"/>
              </a:rPr>
              <a:t>συνδυασμένη μεταφορά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Ίδιες ευθύνες πωλητή όπως και με τον FCA, με μία διαφορά: ο πωλητής καλύπτει τα έξοδα αποστολής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Όπως και με τον FCA, ο εκτελωνισμός εξαγωγής των εμπορευμάτων αποτελεί ευθύνη του πωλητή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ο μεταφορέας του αγοραστή λαμβάνει τα εμπορεύματα.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939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95536" y="-819178"/>
            <a:ext cx="835292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CIP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Carriage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And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Insurance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Paid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To</a:t>
            </a:r>
            <a:r>
              <a:rPr lang="el-GR" b="1" dirty="0">
                <a:ea typeface="Calibri"/>
                <a:cs typeface="Calibri"/>
              </a:rPr>
              <a:t> - Μεταφορά και ασφάλεια πληρωμένη μέχρι (</a:t>
            </a:r>
            <a:r>
              <a:rPr lang="el-GR" dirty="0">
                <a:ea typeface="Calibri"/>
                <a:cs typeface="Calibri"/>
              </a:rPr>
              <a:t>κατονομαζόμενος τόπος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Αφορά όλες τις υπόλοιπες μεταφορές εκτός της θαλάσσιας μεταφοράς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έχει τις ίδιες ευθύνες όπως και με τον CPT, με μία διαφορά: ο πωλητής επίσης πληρώνει την ασφάλιση των εμπορευμάτων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είναι υποχρεωμένος να αγοράσει μόνο την ελάχιστη δυνατή κάλυψη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Αν ο αγοραστής θέλει πιο ολοκληρωμένη ασφάλιση, πρέπει να την διευθετήσει ο ίδιος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ο μεταφορέας του αγοραστή παραλαμβάνει τα εμπορεύματα.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1472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3568" y="-182081"/>
            <a:ext cx="8064896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DAP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Delivered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At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Place</a:t>
            </a:r>
            <a:r>
              <a:rPr lang="el-GR" b="1" dirty="0">
                <a:ea typeface="Calibri"/>
                <a:cs typeface="Calibri"/>
              </a:rPr>
              <a:t> - Παραδοτέο στον τόπο προορισμού </a:t>
            </a:r>
            <a:r>
              <a:rPr lang="el-GR" dirty="0">
                <a:ea typeface="Calibri"/>
                <a:cs typeface="Calibri"/>
              </a:rPr>
              <a:t>(κατονομαζόμενος τόπος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καλύπτει τα έξοδα και τον κίνδυνο μεταφοράς των εμπορευμάτων μέχρι μια συμφωνημένη διεύθυνση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Τα εμπορεύματα ταξινομούνται ως </a:t>
            </a:r>
            <a:r>
              <a:rPr lang="el-GR" dirty="0" err="1">
                <a:ea typeface="Calibri"/>
                <a:cs typeface="Calibri"/>
              </a:rPr>
              <a:t>παραθοδέντα</a:t>
            </a:r>
            <a:r>
              <a:rPr lang="el-GR" dirty="0">
                <a:ea typeface="Calibri"/>
                <a:cs typeface="Calibri"/>
              </a:rPr>
              <a:t> όταν φτάσουν στη διεύθυνση και είναι έτοιμα για εκφόρτωση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τα εμπορεύματα είναι έτοιμα για εκφόρτωση στη συμφωνημένη διεύθυνση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297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23528" y="-787428"/>
            <a:ext cx="864096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DAT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Delivered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At</a:t>
            </a:r>
            <a:r>
              <a:rPr lang="el-GR" b="1" dirty="0">
                <a:ea typeface="Calibri"/>
                <a:cs typeface="Calibri"/>
              </a:rPr>
              <a:t> Terminal - Παραδοτέο στο τερματικό</a:t>
            </a:r>
            <a:r>
              <a:rPr lang="el-GR" dirty="0">
                <a:ea typeface="Calibri"/>
                <a:cs typeface="Calibri"/>
              </a:rPr>
              <a:t> (</a:t>
            </a:r>
            <a:r>
              <a:rPr lang="el-GR" dirty="0" err="1">
                <a:ea typeface="Calibri"/>
                <a:cs typeface="Calibri"/>
              </a:rPr>
              <a:t>κατανομαζόμενο</a:t>
            </a:r>
            <a:r>
              <a:rPr lang="el-GR" dirty="0">
                <a:ea typeface="Calibri"/>
                <a:cs typeface="Calibri"/>
              </a:rPr>
              <a:t> τερματικό στο λιμάνι ή στον τόπο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είναι υπεύθυνος για όλα τα έξοδα και τους κινδύνους της παράδοσης των εμπορευμάτων σε ένα συμφωνημένο τερματικό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Το τερματικό μπορεί να είναι αεροδρόμιο, αποθήκη, δρόμος ή χώρος εκφόρτωσης εμπορευματοκιβωτίων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 smtClean="0">
                <a:ea typeface="Calibri"/>
                <a:cs typeface="Calibri"/>
              </a:rPr>
              <a:t>Ο </a:t>
            </a:r>
            <a:r>
              <a:rPr lang="el-GR" dirty="0">
                <a:ea typeface="Calibri"/>
                <a:cs typeface="Calibri"/>
              </a:rPr>
              <a:t>αγοραστής αναλαμβάνει τον εκτελωνισμό εισαγωγών και τους σχετικούς δασμούς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</a:t>
            </a:r>
            <a:r>
              <a:rPr lang="el-GR" dirty="0" smtClean="0">
                <a:ea typeface="Calibri"/>
                <a:cs typeface="Calibri"/>
              </a:rPr>
              <a:t>Στον τερματικό</a:t>
            </a:r>
            <a:r>
              <a:rPr lang="el-GR" dirty="0">
                <a:ea typeface="Calibri"/>
                <a:cs typeface="Calibri"/>
              </a:rPr>
              <a:t>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661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9512" y="-659904"/>
            <a:ext cx="8784976" cy="5170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DDP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Delivered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Duty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Paid</a:t>
            </a:r>
            <a:r>
              <a:rPr lang="el-GR" b="1" dirty="0">
                <a:ea typeface="Calibri"/>
                <a:cs typeface="Calibri"/>
              </a:rPr>
              <a:t> - Παραδοτέο, δασμός πληρωμένος</a:t>
            </a:r>
            <a:r>
              <a:rPr lang="el-GR" dirty="0">
                <a:ea typeface="Calibri"/>
                <a:cs typeface="Calibri"/>
              </a:rPr>
              <a:t> (κατονομαζόμενος τόπος προορισμού)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αναλαμβάνει σχεδόν εξ‘ ολοκλήρου την ευθύνη καθ' όλη τη διάρκεια της αποστολής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Καλύπτει όλα τα έξοδα και τον κίνδυνο της μεταφοράς εμπορευμάτων μέχρι την έδρα του αγοραστή 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επίσης διασφαλίζει ότι τα εμπορεύματα είναι έτοιμα για εκφόρτωση, εκπληρώνει τις υποχρεώσεις εισαγωγής και εξαγωγής και πληρώνει τους τυχόν δασμούς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τα εμπορεύματα είναι έτοιμα για εκφόρτωση στη συμφωνημένη διεύθυνση.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052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259632" y="124157"/>
            <a:ext cx="7344816" cy="3981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Times New Roman"/>
              </a:rPr>
              <a:t>1. ΔΙΕΘΝΕΙΣ ΜΕΘΟΔΟΙ ΕΙΣΟΔΟΥ ΣΤΙΣ ΑΓΟΡΕΣ ΤΟΥ ΕΞΩΤΕΡΙΚΟΥ </a:t>
            </a:r>
            <a:endParaRPr lang="el-GR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Times New Roman"/>
              </a:rPr>
              <a:t>1.1. Προσδιοριστικοί παράγοντες της στρατηγικής εισόδου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Μέγεθος αγοράς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Προοπτικές μεγέθυνσης της αγοράς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Συνθήκες ανταγωνισμού στη ξένη αγορά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Είδος προϊόντος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Στρατηγική πωλήσεων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Το πολιτικό, κοινωνικό, οικονομικό και θεσμικό περιβάλλον στη χώρα στόχο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Η προστασία των δικαιωμάτων διανοητικής ιδιοκτησίας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ea typeface="Calibri"/>
                <a:cs typeface="Times New Roman"/>
              </a:rPr>
              <a:t>Η </a:t>
            </a:r>
            <a:r>
              <a:rPr lang="el-GR" dirty="0">
                <a:ea typeface="Calibri"/>
                <a:cs typeface="Times New Roman"/>
              </a:rPr>
              <a:t>προσβασιμότητα της χώρας 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971600" y="231622"/>
            <a:ext cx="6984776" cy="417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ea typeface="Calibri"/>
                <a:cs typeface="Calibri"/>
              </a:rPr>
              <a:t>4. </a:t>
            </a:r>
            <a:r>
              <a:rPr lang="el-GR" b="1" dirty="0">
                <a:ea typeface="Calibri"/>
                <a:cs typeface="Calibri"/>
              </a:rPr>
              <a:t>Τρόποι πληρωμής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Χαρακτηριστικά διεθνών πληρωμών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επιταγή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μεταφορά μέσω τραπέζης ή </a:t>
            </a:r>
            <a:r>
              <a:rPr lang="en-US" dirty="0">
                <a:ea typeface="Calibri"/>
                <a:cs typeface="Calibri"/>
              </a:rPr>
              <a:t>SWIFT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ανοικτό λογαριασμό (</a:t>
            </a:r>
            <a:r>
              <a:rPr lang="el-GR" dirty="0" err="1">
                <a:ea typeface="Calibri"/>
                <a:cs typeface="Calibri"/>
              </a:rPr>
              <a:t>Open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Account</a:t>
            </a:r>
            <a:r>
              <a:rPr lang="el-GR" dirty="0">
                <a:ea typeface="Calibri"/>
                <a:cs typeface="Calibri"/>
              </a:rPr>
              <a:t>), π.χ. πληρωμή σε 30 ή 90 ημέρες μετά την παραλαβή του εμπορεύματος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την παράδοση τους, αντικαταβολή (</a:t>
            </a:r>
            <a:r>
              <a:rPr lang="el-GR" dirty="0" err="1">
                <a:ea typeface="Calibri"/>
                <a:cs typeface="Calibri"/>
              </a:rPr>
              <a:t>Cash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on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Delivery</a:t>
            </a:r>
            <a:r>
              <a:rPr lang="el-GR" dirty="0">
                <a:ea typeface="Calibri"/>
                <a:cs typeface="Calibri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προκαταβολή (</a:t>
            </a:r>
            <a:r>
              <a:rPr lang="el-GR" dirty="0" err="1">
                <a:ea typeface="Calibri"/>
                <a:cs typeface="Calibri"/>
              </a:rPr>
              <a:t>Advance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Payment</a:t>
            </a:r>
            <a:r>
              <a:rPr lang="el-GR" dirty="0">
                <a:ea typeface="Calibri"/>
                <a:cs typeface="Calibri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αντιπραγματισμό (</a:t>
            </a:r>
            <a:r>
              <a:rPr lang="el-GR" dirty="0" err="1">
                <a:ea typeface="Calibri"/>
                <a:cs typeface="Calibri"/>
              </a:rPr>
              <a:t>Barter</a:t>
            </a:r>
            <a:r>
              <a:rPr lang="el-GR" dirty="0">
                <a:ea typeface="Calibri"/>
                <a:cs typeface="Calibri"/>
              </a:rPr>
              <a:t> </a:t>
            </a:r>
            <a:r>
              <a:rPr lang="el-GR" dirty="0" err="1">
                <a:ea typeface="Calibri"/>
                <a:cs typeface="Calibri"/>
              </a:rPr>
              <a:t>Arrangements</a:t>
            </a:r>
            <a:r>
              <a:rPr lang="el-GR" dirty="0">
                <a:ea typeface="Calibri"/>
                <a:cs typeface="Calibri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Με τραπεζική ενέγγυα πίστωση (</a:t>
            </a:r>
            <a:r>
              <a:rPr lang="en-US" dirty="0">
                <a:ea typeface="Calibri"/>
                <a:cs typeface="Calibri"/>
              </a:rPr>
              <a:t>Letter of Credit</a:t>
            </a:r>
            <a:r>
              <a:rPr lang="el-GR" dirty="0">
                <a:ea typeface="Calibri"/>
                <a:cs typeface="Calibri"/>
              </a:rPr>
              <a:t>), μετακλητή ή αμετάκλητη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3582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Αποτέλεσμα εικόνας για letter of credit in international trade sampl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5526"/>
            <a:ext cx="7290534" cy="3816424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203776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03648" y="1303198"/>
            <a:ext cx="7200800" cy="1941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Calibri"/>
              </a:rPr>
              <a:t>5. Χρηματοδότηση του εξωτερικού εμπορίου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Λόγοι χρηματοδότησης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Κεφάλαια κινήσεως για παραγωγή των αγαθών προς εξαγωγή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Εμπορικές πιστώσεις σε εξαγωγείς ή εισαγωγείς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ea typeface="Calibri"/>
              </a:rPr>
              <a:t>Προεξόφληση </a:t>
            </a:r>
            <a:r>
              <a:rPr lang="el-GR" dirty="0">
                <a:ea typeface="Calibri"/>
              </a:rPr>
              <a:t>αξιόγραφων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2780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03648" y="283432"/>
            <a:ext cx="684076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Calibri"/>
              </a:rPr>
              <a:t>6. Έγγραφα διεθνούς εμπορίου </a:t>
            </a:r>
            <a:endParaRPr lang="el-GR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Calibri"/>
              </a:rPr>
              <a:t>6.1 Τιμολόγια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Εμπορικό τιμολόγιο με ποσότητα, ακριβή περιγραφή προϊόντος, κωδικό κατά το Εναρμονισμένο Σύστημα, </a:t>
            </a:r>
            <a:r>
              <a:rPr lang="en-US" dirty="0">
                <a:ea typeface="Calibri"/>
                <a:cs typeface="Calibri"/>
              </a:rPr>
              <a:t>Incoterm</a:t>
            </a:r>
            <a:r>
              <a:rPr lang="el-GR" dirty="0">
                <a:ea typeface="Calibri"/>
                <a:cs typeface="Calibri"/>
              </a:rPr>
              <a:t>, όλες οι πληρωμές του εξαγωγέα, ο τρόπος πληρωμής, νόμισμα κ.α.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Προτιμολόγιο ως επίσημη προσφορά, αναγκαίο για άνοιγμα πίστωσης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Προξενικό τιμολόγιο, που έχει συνταχθεί σε έντυπο και το παρέχει το προξενείο της χώρας εισαγωγής </a:t>
            </a:r>
            <a:endParaRPr lang="el-GR" sz="14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ea typeface="Calibri"/>
              </a:rPr>
              <a:t>Τυποποιημένα </a:t>
            </a:r>
            <a:r>
              <a:rPr lang="el-GR" dirty="0">
                <a:ea typeface="Calibri"/>
              </a:rPr>
              <a:t>τιμολόγια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8379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35696" y="1303198"/>
            <a:ext cx="5022304" cy="2260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ea typeface="Calibri"/>
                <a:cs typeface="Calibri"/>
              </a:rPr>
              <a:t>6.2  </a:t>
            </a:r>
            <a:r>
              <a:rPr lang="el-GR" b="1" dirty="0">
                <a:ea typeface="Calibri"/>
                <a:cs typeface="Calibri"/>
              </a:rPr>
              <a:t>Έγγραφα για εξαγωγή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Δήλωση εξαγωγής του φορτωτή στο τελωνείο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Άδεια εξαγωγής στον εξαγωγέα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τελικής χρήσης από τον εισαγωγέα στον εξαγωγέα </a:t>
            </a:r>
            <a:endParaRPr lang="el-GR" sz="1400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smtClean="0">
                <a:ea typeface="Calibri"/>
              </a:rPr>
              <a:t>Φόροι </a:t>
            </a:r>
            <a:r>
              <a:rPr lang="el-GR" dirty="0">
                <a:ea typeface="Calibri"/>
              </a:rPr>
              <a:t>ή ποσοστώσεις στις εξαγωγές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4597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99592" y="136468"/>
            <a:ext cx="7632848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l-GR" b="1" dirty="0" smtClean="0">
              <a:ea typeface="Calibri"/>
              <a:cs typeface="Calibri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l-GR" b="1" dirty="0" smtClean="0">
                <a:ea typeface="Calibri"/>
                <a:cs typeface="Calibri"/>
              </a:rPr>
              <a:t>6.3 Έγγραφα </a:t>
            </a:r>
            <a:r>
              <a:rPr lang="el-GR" b="1" dirty="0">
                <a:ea typeface="Calibri"/>
                <a:cs typeface="Calibri"/>
              </a:rPr>
              <a:t>για την εισαγωγή </a:t>
            </a:r>
            <a:endParaRPr lang="el-GR" sz="1400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προέλευσης από το Εμπορικό Επιμελητήριο του εξαγωγέα ή από άλλη αρχή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κατασκευής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επιθεώρησης  πριν ή μετά την αποστολή, ειδικές εταιρείες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ανάλυσης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 err="1">
                <a:ea typeface="Calibri"/>
                <a:cs typeface="Calibri"/>
              </a:rPr>
              <a:t>Φυτοϋγειονομικό</a:t>
            </a:r>
            <a:r>
              <a:rPr lang="el-GR" dirty="0">
                <a:ea typeface="Calibri"/>
                <a:cs typeface="Calibri"/>
              </a:rPr>
              <a:t> ή κτηνιατρικό πιστοποιητικό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 Πιστοποιητικό Πιστοποίησης τεχνικών χαρακτηριστικών και προτύπων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Άδεια εισαγωγής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Πιστοποιητικό ασφάλισης 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5987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3568" y="-86926"/>
            <a:ext cx="7992888" cy="4427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ea typeface="Calibri"/>
                <a:cs typeface="Calibri"/>
              </a:rPr>
              <a:t>6.4 </a:t>
            </a:r>
            <a:r>
              <a:rPr lang="el-GR" b="1" dirty="0">
                <a:ea typeface="Calibri"/>
                <a:cs typeface="Calibri"/>
              </a:rPr>
              <a:t>Φορτωτικά έγγραφα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Αποδεικνύουν τη φόρτωση και αποστολή του εμπορεύματος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Περιγράφουν αναλυτικά τα </a:t>
            </a:r>
            <a:r>
              <a:rPr lang="el-GR" dirty="0" err="1">
                <a:ea typeface="Calibri"/>
                <a:cs typeface="Calibri"/>
              </a:rPr>
              <a:t>φορτωθέντα</a:t>
            </a:r>
            <a:r>
              <a:rPr lang="el-GR" dirty="0">
                <a:ea typeface="Calibri"/>
                <a:cs typeface="Calibri"/>
              </a:rPr>
              <a:t> εμπορεύματα κατά ποσότητα και αξία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Εξασφαλίζουν τα συμβαλλόμενα μέρη στις περιπτώσεις απώλειας ή φθοράς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Είναι το μέσο με το οποίο συντελείται η μεταβίβαση κυριότητας των εμπορευμάτων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Calibri"/>
              </a:rPr>
              <a:t>Έγγραφα μεταφοράς: φορτωτικές, ναυλοσύμφωνα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b="1" dirty="0">
                <a:ea typeface="Calibri"/>
                <a:cs typeface="Calibri"/>
              </a:rPr>
              <a:t>Τα βασικά φορτωτικά έγγραφα είναι: Το εμπορικό τιμολόγιο, η φορτωτική, ασφαλιστήριο, πιστοποιητικό παραγωγής, πιστοποιητικό κυκλοφορίας</a:t>
            </a:r>
            <a:endParaRPr lang="el-GR" sz="14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022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-724024"/>
            <a:ext cx="9036496" cy="5064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ea typeface="Calibri"/>
                <a:cs typeface="Times New Roman"/>
              </a:rPr>
              <a:t>1.2 </a:t>
            </a:r>
            <a:r>
              <a:rPr lang="el-GR" b="1" dirty="0">
                <a:ea typeface="Calibri"/>
                <a:cs typeface="Times New Roman"/>
              </a:rPr>
              <a:t>Στρατηγικές εισόδου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Άμεσες εξαγωγές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Συνεργασία με εγχώρια εμπορική εταιρεία εξαγωγών που αγοράζει και πωλεί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Συνεργασία με εγχώρια εταιρεία διαχείρισης εξαγωγών – μεσολάβηση, προμήθεια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Αξιοποίηση δραστηριοτήτων τρίτων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Εξαγωγές με τη συνεργασία εκπροσώπων (πρακτόρων) στην χώρα εισαγωγής – διαμεσολάβηση και αμοιβή με προμήθεια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Αξιοποίηση διανομέων  στη χώρα εισαγωγής – αγοράζουν τα προϊόντα για μεταπώληση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Δημιουργία θυγατρικής πωλήσεων στη χώρα εισαγωγής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Παραγωγή στο εξωτερικό μέσω φασόν (με συμβόλαιο-υπεργολαβία, αδειοδότησης, </a:t>
            </a:r>
            <a:r>
              <a:rPr lang="el-GR" dirty="0" err="1">
                <a:ea typeface="Calibri"/>
                <a:cs typeface="Times New Roman"/>
              </a:rPr>
              <a:t>δικαιόχρησης</a:t>
            </a:r>
            <a:r>
              <a:rPr lang="el-GR" dirty="0">
                <a:ea typeface="Calibri"/>
                <a:cs typeface="Times New Roman"/>
              </a:rPr>
              <a:t>, κοινοπραξίας ή ίδρυσης μικτής επιχείρησης, ίδρυσης θυγατρικής)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105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3568" y="-916384"/>
            <a:ext cx="8568952" cy="6086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l-GR" b="1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ea typeface="Calibri"/>
                <a:cs typeface="Times New Roman"/>
              </a:rPr>
              <a:t>2</a:t>
            </a:r>
            <a:r>
              <a:rPr lang="el-GR" b="1" dirty="0">
                <a:ea typeface="Calibri"/>
                <a:cs typeface="Times New Roman"/>
              </a:rPr>
              <a:t>. Διεθνείς Συμβάσεις </a:t>
            </a:r>
            <a:endParaRPr lang="el-GR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Times New Roman"/>
              </a:rPr>
              <a:t>2.1 Κατηγορίες συμβάσεων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Πώλησης μεταξύ εξαγωγέα και εισαγωγέα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Μεταξύ εξαγωγέα και εμπορικής επιχείρησης ή διανομέα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Μεταξύ εξαγωγέα και πρακτόρων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Μεταξύ εξαγωγέα/εισαγωγέα και μεταφορικών επιχειρήσεων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Μεταξύ εξαγωγέα/εισαγωγέα και τραπεζών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Μεταξύ εξαγωγέα/εισαγωγέα και ασφαλιστικών επιχειρήσεων </a:t>
            </a:r>
            <a:endParaRPr lang="el-GR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ea typeface="Calibri"/>
                <a:cs typeface="Times New Roman"/>
              </a:rPr>
              <a:t>2.2 Το δίκαιο των διεθνών εμπορικών συναλλαγών (</a:t>
            </a:r>
            <a:r>
              <a:rPr lang="en-US" b="1" dirty="0">
                <a:ea typeface="Calibri"/>
                <a:cs typeface="Times New Roman"/>
              </a:rPr>
              <a:t>Lex </a:t>
            </a:r>
            <a:r>
              <a:rPr lang="en-US" b="1" dirty="0" err="1">
                <a:ea typeface="Calibri"/>
                <a:cs typeface="Times New Roman"/>
              </a:rPr>
              <a:t>Mercatoria</a:t>
            </a:r>
            <a:r>
              <a:rPr lang="el-GR" b="1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Διαφορές μεταξύ εθνικού και διεθνούς εμπορικού δικαίου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Πολυπλοκότητα διεθνούς δικαίου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Οι διεθνείς συμβάσεις πώλησης και η Συνθήκη της Βιέννης του ΟΗΕ για τις διεθνείς πωλήσεις (</a:t>
            </a:r>
            <a:r>
              <a:rPr lang="en-US" dirty="0">
                <a:ea typeface="Calibri"/>
                <a:cs typeface="Times New Roman"/>
              </a:rPr>
              <a:t>CISG</a:t>
            </a:r>
            <a:r>
              <a:rPr lang="el-GR" dirty="0">
                <a:ea typeface="Calibri"/>
                <a:cs typeface="Times New Roman"/>
              </a:rPr>
              <a:t>, 1980)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062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27584" y="-341355"/>
            <a:ext cx="792088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l-GR" b="1" dirty="0" smtClean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l-GR" b="1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l-GR" b="1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l-GR" b="1" dirty="0" smtClean="0">
                <a:ea typeface="Calibri"/>
                <a:cs typeface="Times New Roman"/>
              </a:rPr>
              <a:t>2.3 </a:t>
            </a:r>
            <a:r>
              <a:rPr lang="el-GR" b="1" dirty="0">
                <a:ea typeface="Calibri"/>
                <a:cs typeface="Times New Roman"/>
              </a:rPr>
              <a:t>Βασικά στοιχεία ενός συμβολαίου εξαγωγών/εισαγωγών </a:t>
            </a:r>
            <a:endParaRPr lang="el-GR" sz="1400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Times New Roman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Εκκίνηση: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Προσφορά (</a:t>
            </a:r>
            <a:r>
              <a:rPr lang="en-US" dirty="0">
                <a:ea typeface="Calibri"/>
                <a:cs typeface="Times New Roman"/>
              </a:rPr>
              <a:t>Quotation</a:t>
            </a:r>
            <a:r>
              <a:rPr lang="el-GR" dirty="0">
                <a:ea typeface="Calibri"/>
                <a:cs typeface="Times New Roman"/>
              </a:rPr>
              <a:t>), αποστολή Προτιμολογίου (</a:t>
            </a:r>
            <a:r>
              <a:rPr lang="en-US" dirty="0">
                <a:ea typeface="Calibri"/>
                <a:cs typeface="Times New Roman"/>
              </a:rPr>
              <a:t>Pro</a:t>
            </a:r>
            <a:r>
              <a:rPr lang="el-GR" dirty="0">
                <a:ea typeface="Calibri"/>
                <a:cs typeface="Times New Roman"/>
              </a:rPr>
              <a:t>-</a:t>
            </a:r>
            <a:r>
              <a:rPr lang="en-US" dirty="0">
                <a:ea typeface="Calibri"/>
                <a:cs typeface="Times New Roman"/>
              </a:rPr>
              <a:t>forma Invoice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Συμβόλαιο πώλησης</a:t>
            </a:r>
            <a:r>
              <a:rPr lang="en-US" dirty="0">
                <a:ea typeface="Calibri"/>
                <a:cs typeface="Times New Roman"/>
              </a:rPr>
              <a:t> (Contract of Sale):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Γλώσσα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Συμβαλλόμενα μέρη </a:t>
            </a:r>
            <a:r>
              <a:rPr lang="en-US" dirty="0">
                <a:ea typeface="Calibri"/>
                <a:cs typeface="Times New Roman"/>
              </a:rPr>
              <a:t>(Contracting Partners)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Αντικείμενο της σύμβασης: αγοραπωλησία (</a:t>
            </a:r>
            <a:r>
              <a:rPr lang="en-US" dirty="0">
                <a:ea typeface="Calibri"/>
                <a:cs typeface="Times New Roman"/>
              </a:rPr>
              <a:t>Sale of Goods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Περιγραφή αγαθών και τιμή αυτών </a:t>
            </a:r>
            <a:r>
              <a:rPr lang="en-US" dirty="0">
                <a:ea typeface="Calibri"/>
                <a:cs typeface="Times New Roman"/>
              </a:rPr>
              <a:t>(Specification of Goods and purchase price)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Όροι πληρωμής (</a:t>
            </a:r>
            <a:r>
              <a:rPr lang="en-US" dirty="0">
                <a:ea typeface="Calibri"/>
                <a:cs typeface="Times New Roman"/>
              </a:rPr>
              <a:t>Payment Terms)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Ρήτρα συναλλάγματος (</a:t>
            </a:r>
            <a:r>
              <a:rPr lang="el-GR" dirty="0" err="1">
                <a:ea typeface="Calibri"/>
                <a:cs typeface="Times New Roman"/>
              </a:rPr>
              <a:t>Currency</a:t>
            </a:r>
            <a:r>
              <a:rPr lang="el-GR" dirty="0">
                <a:ea typeface="Calibri"/>
                <a:cs typeface="Times New Roman"/>
              </a:rPr>
              <a:t> </a:t>
            </a:r>
            <a:r>
              <a:rPr lang="el-GR" dirty="0" err="1">
                <a:ea typeface="Calibri"/>
                <a:cs typeface="Times New Roman"/>
              </a:rPr>
              <a:t>clause</a:t>
            </a:r>
            <a:r>
              <a:rPr lang="el-GR" dirty="0">
                <a:ea typeface="Calibri"/>
                <a:cs typeface="Times New Roman"/>
              </a:rPr>
              <a:t>)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Έλεγχος (αυτοψία) αγαθών πριν την αποστολή (</a:t>
            </a:r>
            <a:r>
              <a:rPr lang="en-US" dirty="0">
                <a:ea typeface="Calibri"/>
                <a:cs typeface="Times New Roman"/>
              </a:rPr>
              <a:t>Pre</a:t>
            </a:r>
            <a:r>
              <a:rPr lang="el-GR" dirty="0">
                <a:ea typeface="Calibri"/>
                <a:cs typeface="Times New Roman"/>
              </a:rPr>
              <a:t>-</a:t>
            </a:r>
            <a:r>
              <a:rPr lang="en-US" dirty="0">
                <a:ea typeface="Calibri"/>
                <a:cs typeface="Times New Roman"/>
              </a:rPr>
              <a:t>shipment Inspection</a:t>
            </a:r>
            <a:r>
              <a:rPr lang="el-GR" dirty="0">
                <a:ea typeface="Calibri"/>
                <a:cs typeface="Times New Roman"/>
              </a:rPr>
              <a:t>)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Όροι παράδοσης (</a:t>
            </a:r>
            <a:r>
              <a:rPr lang="el-GR" dirty="0" err="1">
                <a:ea typeface="Calibri"/>
                <a:cs typeface="Times New Roman"/>
              </a:rPr>
              <a:t>Delivery</a:t>
            </a:r>
            <a:r>
              <a:rPr lang="el-GR" dirty="0">
                <a:ea typeface="Calibri"/>
                <a:cs typeface="Times New Roman"/>
              </a:rPr>
              <a:t> </a:t>
            </a:r>
            <a:r>
              <a:rPr lang="el-GR" dirty="0" err="1">
                <a:ea typeface="Calibri"/>
                <a:cs typeface="Times New Roman"/>
              </a:rPr>
              <a:t>Terms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7971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31640" y="295743"/>
            <a:ext cx="6552728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Μεταφορά ιδιοκτησίας αγαθών</a:t>
            </a:r>
            <a:r>
              <a:rPr lang="en-US" dirty="0">
                <a:ea typeface="Calibri"/>
                <a:cs typeface="Times New Roman"/>
              </a:rPr>
              <a:t> (Transfer of the Ownership)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Εγγύηση (</a:t>
            </a:r>
            <a:r>
              <a:rPr lang="el-GR" dirty="0" err="1">
                <a:ea typeface="Calibri"/>
                <a:cs typeface="Times New Roman"/>
              </a:rPr>
              <a:t>Warranty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 err="1">
                <a:ea typeface="Calibri"/>
                <a:cs typeface="Times New Roman"/>
              </a:rPr>
              <a:t>Κατ΄</a:t>
            </a:r>
            <a:r>
              <a:rPr lang="el-GR" dirty="0">
                <a:ea typeface="Calibri"/>
                <a:cs typeface="Times New Roman"/>
              </a:rPr>
              <a:t> αποκοπή αποζημιώσεις </a:t>
            </a:r>
            <a:r>
              <a:rPr lang="en-US" dirty="0">
                <a:ea typeface="Calibri"/>
                <a:cs typeface="Times New Roman"/>
              </a:rPr>
              <a:t>(Liquidated Damages)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Εκχώρηση υποχρεώσεων (</a:t>
            </a:r>
            <a:r>
              <a:rPr lang="el-GR" dirty="0" err="1">
                <a:ea typeface="Calibri"/>
                <a:cs typeface="Times New Roman"/>
              </a:rPr>
              <a:t>Assignment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Επιλογή δικαίου</a:t>
            </a:r>
            <a:r>
              <a:rPr lang="en-US" dirty="0">
                <a:ea typeface="Calibri"/>
                <a:cs typeface="Times New Roman"/>
              </a:rPr>
              <a:t> (Choice of Law)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Επίλυση διαφορών μέσω διαιτησίας, διαμεσολάβησης ή δικαστηρίων (</a:t>
            </a:r>
            <a:r>
              <a:rPr lang="en-US" dirty="0">
                <a:ea typeface="Calibri"/>
                <a:cs typeface="Times New Roman"/>
              </a:rPr>
              <a:t>Dispute Settlement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Ανωτέρα βία (</a:t>
            </a:r>
            <a:r>
              <a:rPr lang="el-GR" dirty="0" err="1">
                <a:ea typeface="Calibri"/>
                <a:cs typeface="Times New Roman"/>
              </a:rPr>
              <a:t>Force</a:t>
            </a:r>
            <a:r>
              <a:rPr lang="el-GR" dirty="0">
                <a:ea typeface="Calibri"/>
                <a:cs typeface="Times New Roman"/>
              </a:rPr>
              <a:t> </a:t>
            </a:r>
            <a:r>
              <a:rPr lang="el-GR" dirty="0" err="1">
                <a:ea typeface="Calibri"/>
                <a:cs typeface="Times New Roman"/>
              </a:rPr>
              <a:t>Majeure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Γενικές διατάξεις - αλλαγές, επικοινωνία (</a:t>
            </a:r>
            <a:r>
              <a:rPr lang="el-GR" dirty="0" err="1">
                <a:ea typeface="Calibri"/>
                <a:cs typeface="Times New Roman"/>
              </a:rPr>
              <a:t>General</a:t>
            </a:r>
            <a:r>
              <a:rPr lang="el-GR" dirty="0">
                <a:ea typeface="Calibri"/>
                <a:cs typeface="Times New Roman"/>
              </a:rPr>
              <a:t> </a:t>
            </a:r>
            <a:r>
              <a:rPr lang="el-GR" dirty="0" err="1">
                <a:ea typeface="Calibri"/>
                <a:cs typeface="Times New Roman"/>
              </a:rPr>
              <a:t>Provisions</a:t>
            </a:r>
            <a:r>
              <a:rPr lang="el-GR" dirty="0">
                <a:ea typeface="Calibri"/>
                <a:cs typeface="Times New Roman"/>
              </a:rPr>
              <a:t> – </a:t>
            </a:r>
            <a:r>
              <a:rPr lang="el-GR" dirty="0" err="1">
                <a:ea typeface="Calibri"/>
                <a:cs typeface="Times New Roman"/>
              </a:rPr>
              <a:t>changes</a:t>
            </a:r>
            <a:r>
              <a:rPr lang="el-GR" dirty="0">
                <a:ea typeface="Calibri"/>
                <a:cs typeface="Times New Roman"/>
              </a:rPr>
              <a:t>, </a:t>
            </a:r>
            <a:r>
              <a:rPr lang="el-GR" dirty="0" err="1">
                <a:ea typeface="Calibri"/>
                <a:cs typeface="Times New Roman"/>
              </a:rPr>
              <a:t>communication</a:t>
            </a:r>
            <a:r>
              <a:rPr lang="el-GR" dirty="0">
                <a:ea typeface="Calibri"/>
                <a:cs typeface="Times New Roman"/>
              </a:rPr>
              <a:t>) </a:t>
            </a:r>
            <a:endParaRPr lang="el-GR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585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39552" y="-1637607"/>
            <a:ext cx="8424936" cy="607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l-GR" sz="24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l-GR" sz="24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l-GR" sz="24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ea typeface="Calibri"/>
                <a:cs typeface="Times New Roman"/>
              </a:rPr>
              <a:t>3</a:t>
            </a:r>
            <a:r>
              <a:rPr lang="en-US" sz="1600" b="1" dirty="0">
                <a:ea typeface="Calibri"/>
                <a:cs typeface="Times New Roman"/>
              </a:rPr>
              <a:t>. </a:t>
            </a:r>
            <a:r>
              <a:rPr lang="el-GR" sz="1600" b="1" dirty="0">
                <a:ea typeface="Calibri"/>
                <a:cs typeface="Times New Roman"/>
              </a:rPr>
              <a:t>Εμπορικοί όροι </a:t>
            </a:r>
            <a:r>
              <a:rPr lang="en-US" sz="1600" b="1" dirty="0">
                <a:ea typeface="Calibri"/>
                <a:cs typeface="Times New Roman"/>
              </a:rPr>
              <a:t>(Incoterms) </a:t>
            </a:r>
            <a:endParaRPr lang="el-GR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ea typeface="Calibri"/>
                <a:cs typeface="Times New Roman"/>
              </a:rPr>
              <a:t>3.1 </a:t>
            </a:r>
            <a:r>
              <a:rPr lang="el-GR" sz="1600" b="1" dirty="0">
                <a:ea typeface="Calibri"/>
                <a:cs typeface="Times New Roman"/>
              </a:rPr>
              <a:t>Το Διεθνές Εμπορικό Επιμελητήριο</a:t>
            </a:r>
            <a:r>
              <a:rPr lang="en-US" sz="1600" b="1" dirty="0">
                <a:ea typeface="Calibri"/>
                <a:cs typeface="Times New Roman"/>
              </a:rPr>
              <a:t> (International Chamber of Commerce) </a:t>
            </a:r>
            <a:endParaRPr lang="el-GR" sz="1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Διεθνής Επιχειρηματικός Οργανισμός –</a:t>
            </a:r>
            <a:r>
              <a:rPr lang="en-US" dirty="0">
                <a:ea typeface="Calibri"/>
                <a:cs typeface="Times New Roman"/>
              </a:rPr>
              <a:t>ICC</a:t>
            </a:r>
            <a:r>
              <a:rPr lang="el-GR" dirty="0">
                <a:ea typeface="Calibri"/>
                <a:cs typeface="Times New Roman"/>
              </a:rPr>
              <a:t>, 2019, Έδρα Παρίσι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Διεθνές Δικαστήριο Διαιτησίας - 1923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Αποστολή του είναι η εξυπηρέτηση της παγκόσμιας επιχειρηματικότητας διαμέσου της προώθησης και ενδυνάμωσης του ελεύθερου διεθνούς εμπορίου και των επενδύσεων, των ανοικτών αγορών για αγαθά και υπηρεσίες, καθώς και την ελεύθερη ροή των κεφαλαίων.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K</a:t>
            </a:r>
            <a:r>
              <a:rPr lang="el-GR" dirty="0" err="1">
                <a:ea typeface="Calibri"/>
                <a:cs typeface="Times New Roman"/>
              </a:rPr>
              <a:t>αταρτίζει</a:t>
            </a:r>
            <a:r>
              <a:rPr lang="el-GR" dirty="0">
                <a:ea typeface="Calibri"/>
                <a:cs typeface="Times New Roman"/>
              </a:rPr>
              <a:t> κανόνες που διέπουν τη διεξαγωγή των διασυνοριακών επιχειρηματικών δραστηριοτήτων. Παρά το γεγονός ότι οι κανόνες αυτοί είναι σε εθελοντική βάση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>
                <a:ea typeface="Calibri"/>
                <a:cs typeface="Times New Roman"/>
              </a:rPr>
              <a:t>Η Εθνική Ελληνική Επιτροπή του Διεθνούς Εμπορικού Επιμελητηρίου (ICC Ελλάς) ιδρύθηκε το 1926 με νομοθετικό διάταγμα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1936</a:t>
            </a:r>
            <a:r>
              <a:rPr lang="el-GR" dirty="0">
                <a:ea typeface="Calibri"/>
                <a:cs typeface="Times New Roman"/>
              </a:rPr>
              <a:t>: Κανόνες </a:t>
            </a:r>
            <a:r>
              <a:rPr lang="de-DE" dirty="0" err="1">
                <a:ea typeface="Calibri"/>
                <a:cs typeface="Times New Roman"/>
              </a:rPr>
              <a:t>Incoterms</a:t>
            </a:r>
            <a:r>
              <a:rPr lang="de-DE" dirty="0">
                <a:ea typeface="Calibri"/>
                <a:cs typeface="Times New Roman"/>
              </a:rPr>
              <a:t> </a:t>
            </a:r>
            <a:endParaRPr lang="el-GR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2463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87624" y="550171"/>
            <a:ext cx="7344816" cy="276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ea typeface="Calibri"/>
                <a:cs typeface="Times New Roman"/>
              </a:rPr>
              <a:t>3.2 INCOTERMS </a:t>
            </a:r>
            <a:endParaRPr lang="el-GR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Incoterms</a:t>
            </a:r>
            <a:r>
              <a:rPr lang="el-GR" dirty="0">
                <a:ea typeface="Calibri"/>
                <a:cs typeface="Times New Roman"/>
              </a:rPr>
              <a:t> κατηγορίας </a:t>
            </a:r>
            <a:r>
              <a:rPr lang="en-US" dirty="0">
                <a:ea typeface="Calibri"/>
                <a:cs typeface="Times New Roman"/>
              </a:rPr>
              <a:t>F</a:t>
            </a:r>
            <a:r>
              <a:rPr lang="el-GR" dirty="0">
                <a:ea typeface="Calibri"/>
                <a:cs typeface="Times New Roman"/>
              </a:rPr>
              <a:t> (όροι όπου ο πωλητής καλείται να παραδώσει τα εμπορεύματα στον μεταφορέα που θα του υποδείξει ο αγοραστής)</a:t>
            </a:r>
            <a:endParaRPr lang="el-GR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dirty="0" err="1">
                <a:ea typeface="Calibri"/>
                <a:cs typeface="Times New Roman"/>
              </a:rPr>
              <a:t>Incoterms</a:t>
            </a:r>
            <a:r>
              <a:rPr lang="el-GR" dirty="0">
                <a:ea typeface="Calibri"/>
                <a:cs typeface="Times New Roman"/>
              </a:rPr>
              <a:t> κατηγορίας C (όροι όπου ο πωλητής υποχρεώνεται να συνάψει σύμβαση μεταφοράς)</a:t>
            </a:r>
            <a:endParaRPr lang="el-GR" sz="16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l-GR" dirty="0" err="1">
                <a:ea typeface="Calibri"/>
                <a:cs typeface="Times New Roman"/>
              </a:rPr>
              <a:t>Incoterms</a:t>
            </a:r>
            <a:r>
              <a:rPr lang="el-GR" dirty="0">
                <a:ea typeface="Calibri"/>
                <a:cs typeface="Times New Roman"/>
              </a:rPr>
              <a:t> κατηγορίας D (όροι όπου ο πωλητής αναλαμβάνει το απαιτούμενο κόστος και κινδύνους για την μεταφορά των εμπορευμάτων στη χώρα προορισμού)</a:t>
            </a:r>
            <a:endParaRPr lang="el-GR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214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55576" y="-66151"/>
            <a:ext cx="7848872" cy="4043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 smtClean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l-GR" b="1" dirty="0">
              <a:ea typeface="Calibri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l-GR" b="1" dirty="0" smtClean="0">
                <a:ea typeface="Calibri"/>
                <a:cs typeface="Calibri"/>
              </a:rPr>
              <a:t>FAS </a:t>
            </a:r>
            <a:r>
              <a:rPr lang="el-GR" b="1" dirty="0">
                <a:ea typeface="Calibri"/>
                <a:cs typeface="Calibri"/>
              </a:rPr>
              <a:t>– </a:t>
            </a:r>
            <a:r>
              <a:rPr lang="el-GR" b="1" dirty="0" err="1">
                <a:ea typeface="Calibri"/>
                <a:cs typeface="Calibri"/>
              </a:rPr>
              <a:t>Free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Alongside</a:t>
            </a:r>
            <a:r>
              <a:rPr lang="el-GR" b="1" dirty="0">
                <a:ea typeface="Calibri"/>
                <a:cs typeface="Calibri"/>
              </a:rPr>
              <a:t> </a:t>
            </a:r>
            <a:r>
              <a:rPr lang="el-GR" b="1" dirty="0" err="1">
                <a:ea typeface="Calibri"/>
                <a:cs typeface="Calibri"/>
              </a:rPr>
              <a:t>Ship</a:t>
            </a:r>
            <a:r>
              <a:rPr lang="el-GR" b="1" dirty="0">
                <a:ea typeface="Calibri"/>
                <a:cs typeface="Calibri"/>
              </a:rPr>
              <a:t> - Ελεύθερο παράπλευρα στο πλοίο</a:t>
            </a:r>
            <a:r>
              <a:rPr lang="el-GR" dirty="0">
                <a:ea typeface="Calibri"/>
                <a:cs typeface="Calibri"/>
              </a:rPr>
              <a:t> (κατονομαζόμενο λιμάνι φόρτωσης)</a:t>
            </a:r>
            <a:endParaRPr lang="el-GR" sz="1400" dirty="0"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el-GR" dirty="0">
                <a:ea typeface="Calibri"/>
                <a:cs typeface="Calibri"/>
              </a:rPr>
              <a:t> 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πωλητής αναλαμβάνει όλα τα έξοδα και τον κίνδυνο μέχρι τα εμπορεύματα να παραδοθούν δίπλα στο πλοίο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Στη συνέχεια, ο αγοραστής αναλαμβάνει το κόστος φόρτωσης, τον κίνδυνο και τον εκτελωνισμό εξαγωγών και εισαγωγών</a:t>
            </a:r>
            <a:endParaRPr lang="el-GR" sz="1400" dirty="0"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>
                <a:ea typeface="Calibri"/>
                <a:cs typeface="Calibri"/>
              </a:rPr>
              <a:t>Ο κίνδυνος μεταβιβάζεται από τον πωλητή στον αγοραστή: Όταν τα εμπορεύματα έχουν παραδοθεί δίπλα στο </a:t>
            </a:r>
            <a:r>
              <a:rPr lang="el-GR" dirty="0" smtClean="0">
                <a:ea typeface="Calibri"/>
                <a:cs typeface="Calibri"/>
              </a:rPr>
              <a:t>πλοίο.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/>
              <a:buChar char="o"/>
            </a:pPr>
            <a:r>
              <a:rPr lang="el-GR" dirty="0" smtClean="0">
                <a:ea typeface="Calibri"/>
              </a:rPr>
              <a:t>Για </a:t>
            </a:r>
            <a:r>
              <a:rPr lang="el-GR" dirty="0">
                <a:ea typeface="Calibri"/>
              </a:rPr>
              <a:t>βαρέα ή ογκώδη φορτία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12238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1100</Words>
  <Application>Microsoft Office PowerPoint</Application>
  <PresentationFormat>Προβολή στην οθόνη (16:9)</PresentationFormat>
  <Paragraphs>231</Paragraphs>
  <Slides>26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Θέμα του Office</vt:lpstr>
      <vt:lpstr>ΜΑΘΗΜΑ: ΤΟ ΜΑΝΑΤΖΜΕΝΤ ΤΟΥ ΔΙΕΘΝΟΥΣ ΕΜΠΟΡΙΟΥ   8η ενότητα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Ευρωπαϊκών Προγραμμάτων  για την Τοπική και Περιφερειακή Αυτοδιοίκηση</dc:title>
  <dc:creator>user</dc:creator>
  <cp:lastModifiedBy>User</cp:lastModifiedBy>
  <cp:revision>39</cp:revision>
  <dcterms:created xsi:type="dcterms:W3CDTF">2015-10-16T22:11:23Z</dcterms:created>
  <dcterms:modified xsi:type="dcterms:W3CDTF">2019-05-14T11:45:58Z</dcterms:modified>
</cp:coreProperties>
</file>