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258" r:id="rId4"/>
    <p:sldId id="259" r:id="rId5"/>
    <p:sldId id="312" r:id="rId6"/>
    <p:sldId id="31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10" r:id="rId23"/>
    <p:sldId id="275" r:id="rId24"/>
    <p:sldId id="276" r:id="rId25"/>
    <p:sldId id="277" r:id="rId26"/>
    <p:sldId id="278" r:id="rId27"/>
    <p:sldId id="311"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3" r:id="rId41"/>
    <p:sldId id="294" r:id="rId42"/>
    <p:sldId id="295" r:id="rId43"/>
    <p:sldId id="296" r:id="rId44"/>
    <p:sldId id="298" r:id="rId45"/>
    <p:sldId id="299" r:id="rId46"/>
    <p:sldId id="300" r:id="rId47"/>
    <p:sldId id="301" r:id="rId48"/>
    <p:sldId id="304" r:id="rId49"/>
    <p:sldId id="302" r:id="rId50"/>
    <p:sldId id="305" r:id="rId51"/>
    <p:sldId id="306" r:id="rId52"/>
    <p:sldId id="303" r:id="rId53"/>
    <p:sldId id="307"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04994-7A94-4331-BAD9-38FB01198468}" type="datetimeFigureOut">
              <a:rPr lang="en-US" smtClean="0"/>
              <a:t>12/23/2021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2ACD0-6643-47F8-B117-E7B56132913D}" type="slidenum">
              <a:rPr lang="en-US" smtClean="0"/>
              <a:t>‹#›</a:t>
            </a:fld>
            <a:endParaRPr lang="en-US"/>
          </a:p>
        </p:txBody>
      </p:sp>
    </p:spTree>
    <p:extLst>
      <p:ext uri="{BB962C8B-B14F-4D97-AF65-F5344CB8AC3E}">
        <p14:creationId xmlns:p14="http://schemas.microsoft.com/office/powerpoint/2010/main" val="257518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653C-936D-43A7-A102-73D5876E7A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709C4-17C4-4524-A059-0ABE61734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B432C-5F5C-4F5F-9FA8-D2D738F28E01}"/>
              </a:ext>
            </a:extLst>
          </p:cNvPr>
          <p:cNvSpPr>
            <a:spLocks noGrp="1"/>
          </p:cNvSpPr>
          <p:nvPr>
            <p:ph type="dt" sz="half" idx="10"/>
          </p:nvPr>
        </p:nvSpPr>
        <p:spPr/>
        <p:txBody>
          <a:bodyPr/>
          <a:lstStyle/>
          <a:p>
            <a:fld id="{656A185B-8C92-4F1F-ADA6-AF181B548A8C}" type="datetime1">
              <a:rPr lang="en-US" smtClean="0"/>
              <a:t>12/23/2021</a:t>
            </a:fld>
            <a:endParaRPr lang="en-US"/>
          </a:p>
        </p:txBody>
      </p:sp>
      <p:sp>
        <p:nvSpPr>
          <p:cNvPr id="5" name="Footer Placeholder 4">
            <a:extLst>
              <a:ext uri="{FF2B5EF4-FFF2-40B4-BE49-F238E27FC236}">
                <a16:creationId xmlns:a16="http://schemas.microsoft.com/office/drawing/2014/main" id="{454F9C88-4361-4429-AF47-0F3E85181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CE8CF-8F40-4564-B887-56FB28902EE4}"/>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193944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44CB-2630-497E-AA67-46B93C8F6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74011-36E2-453C-9DC1-DAB7B27DEB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5D6D2-5FDB-45B6-A6C9-A218526BA230}"/>
              </a:ext>
            </a:extLst>
          </p:cNvPr>
          <p:cNvSpPr>
            <a:spLocks noGrp="1"/>
          </p:cNvSpPr>
          <p:nvPr>
            <p:ph type="dt" sz="half" idx="10"/>
          </p:nvPr>
        </p:nvSpPr>
        <p:spPr/>
        <p:txBody>
          <a:bodyPr/>
          <a:lstStyle/>
          <a:p>
            <a:fld id="{A99D6CBA-A1A2-4AF9-A0CF-2D41218238C7}" type="datetime1">
              <a:rPr lang="en-US" smtClean="0"/>
              <a:t>12/23/2021</a:t>
            </a:fld>
            <a:endParaRPr lang="en-US"/>
          </a:p>
        </p:txBody>
      </p:sp>
      <p:sp>
        <p:nvSpPr>
          <p:cNvPr id="5" name="Footer Placeholder 4">
            <a:extLst>
              <a:ext uri="{FF2B5EF4-FFF2-40B4-BE49-F238E27FC236}">
                <a16:creationId xmlns:a16="http://schemas.microsoft.com/office/drawing/2014/main" id="{77307F91-6C3C-425C-B347-D240F1E35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7C2EC-9051-4792-B55A-C2944300FDA8}"/>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166209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6CA10-FCF9-4E34-AF02-381C6006AD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99860D-319D-477D-840B-362A93E00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8788B-8EA2-436C-B427-08A818C5EA90}"/>
              </a:ext>
            </a:extLst>
          </p:cNvPr>
          <p:cNvSpPr>
            <a:spLocks noGrp="1"/>
          </p:cNvSpPr>
          <p:nvPr>
            <p:ph type="dt" sz="half" idx="10"/>
          </p:nvPr>
        </p:nvSpPr>
        <p:spPr/>
        <p:txBody>
          <a:bodyPr/>
          <a:lstStyle/>
          <a:p>
            <a:fld id="{2AA4FC66-DE11-4B94-99FE-A1FBEBBFF6BF}" type="datetime1">
              <a:rPr lang="en-US" smtClean="0"/>
              <a:t>12/23/2021</a:t>
            </a:fld>
            <a:endParaRPr lang="en-US"/>
          </a:p>
        </p:txBody>
      </p:sp>
      <p:sp>
        <p:nvSpPr>
          <p:cNvPr id="5" name="Footer Placeholder 4">
            <a:extLst>
              <a:ext uri="{FF2B5EF4-FFF2-40B4-BE49-F238E27FC236}">
                <a16:creationId xmlns:a16="http://schemas.microsoft.com/office/drawing/2014/main" id="{9BB97D48-162F-4845-ACF0-84D048225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52604-1796-401D-897D-E5FE4CC5791F}"/>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20017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308E-08C5-4874-97C6-DAC314739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AC7FF-9EEE-4905-A911-3D02C3E1C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33267-0186-4253-93DB-A5198518455E}"/>
              </a:ext>
            </a:extLst>
          </p:cNvPr>
          <p:cNvSpPr>
            <a:spLocks noGrp="1"/>
          </p:cNvSpPr>
          <p:nvPr>
            <p:ph type="dt" sz="half" idx="10"/>
          </p:nvPr>
        </p:nvSpPr>
        <p:spPr/>
        <p:txBody>
          <a:bodyPr/>
          <a:lstStyle/>
          <a:p>
            <a:fld id="{82D5736B-6CBA-4470-B6E7-40FC47E85CAE}" type="datetime1">
              <a:rPr lang="en-US" smtClean="0"/>
              <a:t>12/23/2021</a:t>
            </a:fld>
            <a:endParaRPr lang="en-US"/>
          </a:p>
        </p:txBody>
      </p:sp>
      <p:sp>
        <p:nvSpPr>
          <p:cNvPr id="5" name="Footer Placeholder 4">
            <a:extLst>
              <a:ext uri="{FF2B5EF4-FFF2-40B4-BE49-F238E27FC236}">
                <a16:creationId xmlns:a16="http://schemas.microsoft.com/office/drawing/2014/main" id="{44733632-8A2E-4AAD-A0F7-EE51EAFB7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10DA4-E757-4BCB-BEF4-0E6A13BB62DD}"/>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156745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3D72-BC1D-4E6B-81B8-C796E0146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5BC8FE-2AFF-43FC-9D6C-7953F982F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5096A-A6D6-4063-B954-9B90CB55FDD3}"/>
              </a:ext>
            </a:extLst>
          </p:cNvPr>
          <p:cNvSpPr>
            <a:spLocks noGrp="1"/>
          </p:cNvSpPr>
          <p:nvPr>
            <p:ph type="dt" sz="half" idx="10"/>
          </p:nvPr>
        </p:nvSpPr>
        <p:spPr/>
        <p:txBody>
          <a:bodyPr/>
          <a:lstStyle/>
          <a:p>
            <a:fld id="{CC7B1E89-892F-4F44-AEC5-E64F03C9C25F}" type="datetime1">
              <a:rPr lang="en-US" smtClean="0"/>
              <a:t>12/23/2021</a:t>
            </a:fld>
            <a:endParaRPr lang="en-US"/>
          </a:p>
        </p:txBody>
      </p:sp>
      <p:sp>
        <p:nvSpPr>
          <p:cNvPr id="5" name="Footer Placeholder 4">
            <a:extLst>
              <a:ext uri="{FF2B5EF4-FFF2-40B4-BE49-F238E27FC236}">
                <a16:creationId xmlns:a16="http://schemas.microsoft.com/office/drawing/2014/main" id="{C79571BB-5E20-4100-88B3-6619B1144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8E797-FEBA-4A7A-8541-6B5B11D3FBCB}"/>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354517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7FD5-6D2A-428F-9401-A5CB3E904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25F30-4621-4B2B-9C27-E19D21D3A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8C531-1214-4997-AA84-0D03F36102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A870F-D070-44A2-9AD1-8B1325154BFE}"/>
              </a:ext>
            </a:extLst>
          </p:cNvPr>
          <p:cNvSpPr>
            <a:spLocks noGrp="1"/>
          </p:cNvSpPr>
          <p:nvPr>
            <p:ph type="dt" sz="half" idx="10"/>
          </p:nvPr>
        </p:nvSpPr>
        <p:spPr/>
        <p:txBody>
          <a:bodyPr/>
          <a:lstStyle/>
          <a:p>
            <a:fld id="{AEB46886-7073-463A-BB48-54BB049A00AD}" type="datetime1">
              <a:rPr lang="en-US" smtClean="0"/>
              <a:t>12/23/2021</a:t>
            </a:fld>
            <a:endParaRPr lang="en-US"/>
          </a:p>
        </p:txBody>
      </p:sp>
      <p:sp>
        <p:nvSpPr>
          <p:cNvPr id="6" name="Footer Placeholder 5">
            <a:extLst>
              <a:ext uri="{FF2B5EF4-FFF2-40B4-BE49-F238E27FC236}">
                <a16:creationId xmlns:a16="http://schemas.microsoft.com/office/drawing/2014/main" id="{EBC0D959-AB0D-4F8C-B416-A24166309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D4872-C12B-4C83-B4DB-ADDFE8665BEB}"/>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272215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0602-D85B-4DC9-9432-B40CCFB79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788A1-5866-4B33-BB2B-22CB376AD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BA14E-09C9-4236-B2BD-94CBD3AB7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E826FB-4188-42D5-9BDD-771AFB63E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56DE8-3B97-417B-BD02-1C86AE171F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007942-006E-4499-81DF-87184EF711AD}"/>
              </a:ext>
            </a:extLst>
          </p:cNvPr>
          <p:cNvSpPr>
            <a:spLocks noGrp="1"/>
          </p:cNvSpPr>
          <p:nvPr>
            <p:ph type="dt" sz="half" idx="10"/>
          </p:nvPr>
        </p:nvSpPr>
        <p:spPr/>
        <p:txBody>
          <a:bodyPr/>
          <a:lstStyle/>
          <a:p>
            <a:fld id="{2A5B17E6-FFF5-481C-BF65-BAC538ECAA05}" type="datetime1">
              <a:rPr lang="en-US" smtClean="0"/>
              <a:t>12/23/2021</a:t>
            </a:fld>
            <a:endParaRPr lang="en-US"/>
          </a:p>
        </p:txBody>
      </p:sp>
      <p:sp>
        <p:nvSpPr>
          <p:cNvPr id="8" name="Footer Placeholder 7">
            <a:extLst>
              <a:ext uri="{FF2B5EF4-FFF2-40B4-BE49-F238E27FC236}">
                <a16:creationId xmlns:a16="http://schemas.microsoft.com/office/drawing/2014/main" id="{5D9CAEE2-8177-4D87-BA75-6442C71B1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9B85E-93A1-4FBC-B34A-27E156D01E9F}"/>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238365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61C7-CEC6-443E-9478-FF4B84ABC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078A7-8FAA-4EED-9C99-AE493E8CA17C}"/>
              </a:ext>
            </a:extLst>
          </p:cNvPr>
          <p:cNvSpPr>
            <a:spLocks noGrp="1"/>
          </p:cNvSpPr>
          <p:nvPr>
            <p:ph type="dt" sz="half" idx="10"/>
          </p:nvPr>
        </p:nvSpPr>
        <p:spPr/>
        <p:txBody>
          <a:bodyPr/>
          <a:lstStyle/>
          <a:p>
            <a:fld id="{AB4FE585-32E0-4F78-B870-F62313FDF62C}" type="datetime1">
              <a:rPr lang="en-US" smtClean="0"/>
              <a:t>12/23/2021</a:t>
            </a:fld>
            <a:endParaRPr lang="en-US"/>
          </a:p>
        </p:txBody>
      </p:sp>
      <p:sp>
        <p:nvSpPr>
          <p:cNvPr id="4" name="Footer Placeholder 3">
            <a:extLst>
              <a:ext uri="{FF2B5EF4-FFF2-40B4-BE49-F238E27FC236}">
                <a16:creationId xmlns:a16="http://schemas.microsoft.com/office/drawing/2014/main" id="{C8C7CF66-8894-4E49-85BA-B151F83E2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2790EC-06EE-40E2-97C9-E427A7656FF6}"/>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36982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0383F-4DAA-4C06-A242-1462C1DEA8E3}"/>
              </a:ext>
            </a:extLst>
          </p:cNvPr>
          <p:cNvSpPr>
            <a:spLocks noGrp="1"/>
          </p:cNvSpPr>
          <p:nvPr>
            <p:ph type="dt" sz="half" idx="10"/>
          </p:nvPr>
        </p:nvSpPr>
        <p:spPr/>
        <p:txBody>
          <a:bodyPr/>
          <a:lstStyle/>
          <a:p>
            <a:fld id="{70A139DF-5D9A-4415-898C-61D7BB086366}" type="datetime1">
              <a:rPr lang="en-US" smtClean="0"/>
              <a:t>12/23/2021</a:t>
            </a:fld>
            <a:endParaRPr lang="en-US"/>
          </a:p>
        </p:txBody>
      </p:sp>
      <p:sp>
        <p:nvSpPr>
          <p:cNvPr id="3" name="Footer Placeholder 2">
            <a:extLst>
              <a:ext uri="{FF2B5EF4-FFF2-40B4-BE49-F238E27FC236}">
                <a16:creationId xmlns:a16="http://schemas.microsoft.com/office/drawing/2014/main" id="{C70C9F5A-EFD4-42C9-BBDD-845DD70A3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903B4D-8859-4DCD-8415-5BA8E7E01952}"/>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123865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C588-40EF-4B3D-8362-64013DDC5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2841C-E8CE-447C-9557-B123FD757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36B788-00BA-4FAF-920C-9B7D052CE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E29-00BA-4329-92C0-7C07C09DA4C5}"/>
              </a:ext>
            </a:extLst>
          </p:cNvPr>
          <p:cNvSpPr>
            <a:spLocks noGrp="1"/>
          </p:cNvSpPr>
          <p:nvPr>
            <p:ph type="dt" sz="half" idx="10"/>
          </p:nvPr>
        </p:nvSpPr>
        <p:spPr/>
        <p:txBody>
          <a:bodyPr/>
          <a:lstStyle/>
          <a:p>
            <a:fld id="{2231E338-01EA-426E-AAF4-D20FEA1E5671}" type="datetime1">
              <a:rPr lang="en-US" smtClean="0"/>
              <a:t>12/23/2021</a:t>
            </a:fld>
            <a:endParaRPr lang="en-US"/>
          </a:p>
        </p:txBody>
      </p:sp>
      <p:sp>
        <p:nvSpPr>
          <p:cNvPr id="6" name="Footer Placeholder 5">
            <a:extLst>
              <a:ext uri="{FF2B5EF4-FFF2-40B4-BE49-F238E27FC236}">
                <a16:creationId xmlns:a16="http://schemas.microsoft.com/office/drawing/2014/main" id="{FE32C3FA-3544-4039-9E6B-9CCE309C2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DB9E5-CA42-4742-B24E-0289EF8973D4}"/>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21514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790E-DAC8-4E8C-90DE-96A0339AB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798ED-CB78-43BE-9BEE-F021A8425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E037E0-A590-480B-B529-3F8E733F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D8ABC-E513-4205-84F4-73D0C2C8AAC6}"/>
              </a:ext>
            </a:extLst>
          </p:cNvPr>
          <p:cNvSpPr>
            <a:spLocks noGrp="1"/>
          </p:cNvSpPr>
          <p:nvPr>
            <p:ph type="dt" sz="half" idx="10"/>
          </p:nvPr>
        </p:nvSpPr>
        <p:spPr/>
        <p:txBody>
          <a:bodyPr/>
          <a:lstStyle/>
          <a:p>
            <a:fld id="{65104E0D-8B79-45BA-8CE4-AA2E49B472C0}" type="datetime1">
              <a:rPr lang="en-US" smtClean="0"/>
              <a:t>12/23/2021</a:t>
            </a:fld>
            <a:endParaRPr lang="en-US"/>
          </a:p>
        </p:txBody>
      </p:sp>
      <p:sp>
        <p:nvSpPr>
          <p:cNvPr id="6" name="Footer Placeholder 5">
            <a:extLst>
              <a:ext uri="{FF2B5EF4-FFF2-40B4-BE49-F238E27FC236}">
                <a16:creationId xmlns:a16="http://schemas.microsoft.com/office/drawing/2014/main" id="{17B23ED6-2CE9-47F8-AC17-F6E9C4290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F4DB8-BC6D-40CB-A8E3-5E3CB82786E8}"/>
              </a:ext>
            </a:extLst>
          </p:cNvPr>
          <p:cNvSpPr>
            <a:spLocks noGrp="1"/>
          </p:cNvSpPr>
          <p:nvPr>
            <p:ph type="sldNum" sz="quarter" idx="12"/>
          </p:nvPr>
        </p:nvSpPr>
        <p:spPr/>
        <p:txBody>
          <a:bodyPr/>
          <a:lstStyle/>
          <a:p>
            <a:fld id="{D607BA1A-05EC-4747-ABD9-765D2EC49DD8}" type="slidenum">
              <a:rPr lang="en-US" smtClean="0"/>
              <a:t>‹#›</a:t>
            </a:fld>
            <a:endParaRPr lang="en-US"/>
          </a:p>
        </p:txBody>
      </p:sp>
    </p:spTree>
    <p:extLst>
      <p:ext uri="{BB962C8B-B14F-4D97-AF65-F5344CB8AC3E}">
        <p14:creationId xmlns:p14="http://schemas.microsoft.com/office/powerpoint/2010/main" val="77786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8C533-7AB5-4889-A91B-15FFDA44C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3A8949-9018-4082-AE05-F9F587159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8B7F4-F9EC-42E0-B9FE-1132F9A68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B2BE6-62C8-4C41-ABAB-4BDB35B8C3B9}" type="datetime1">
              <a:rPr lang="en-US" smtClean="0"/>
              <a:t>12/23/2021</a:t>
            </a:fld>
            <a:endParaRPr lang="en-US"/>
          </a:p>
        </p:txBody>
      </p:sp>
      <p:sp>
        <p:nvSpPr>
          <p:cNvPr id="5" name="Footer Placeholder 4">
            <a:extLst>
              <a:ext uri="{FF2B5EF4-FFF2-40B4-BE49-F238E27FC236}">
                <a16:creationId xmlns:a16="http://schemas.microsoft.com/office/drawing/2014/main" id="{96308861-0099-4ABA-A178-F22DFF884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2DEDE6-BF00-493E-BDFC-2B7E888A1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7BA1A-05EC-4747-ABD9-765D2EC49DD8}" type="slidenum">
              <a:rPr lang="en-US" smtClean="0"/>
              <a:t>‹#›</a:t>
            </a:fld>
            <a:endParaRPr lang="en-US"/>
          </a:p>
        </p:txBody>
      </p:sp>
    </p:spTree>
    <p:extLst>
      <p:ext uri="{BB962C8B-B14F-4D97-AF65-F5344CB8AC3E}">
        <p14:creationId xmlns:p14="http://schemas.microsoft.com/office/powerpoint/2010/main" val="224811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484"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Confirmed! We Live in a Simulation - Scientific American">
            <a:extLst>
              <a:ext uri="{FF2B5EF4-FFF2-40B4-BE49-F238E27FC236}">
                <a16:creationId xmlns:a16="http://schemas.microsoft.com/office/drawing/2014/main" id="{0163899B-D8E5-43D8-AA9F-C7548CA08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5" r="417"/>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69D78C-C6D3-4B44-95B2-044955BBCD98}"/>
              </a:ext>
            </a:extLst>
          </p:cNvPr>
          <p:cNvSpPr>
            <a:spLocks noGrp="1"/>
          </p:cNvSpPr>
          <p:nvPr>
            <p:ph type="ctrTitle"/>
          </p:nvPr>
        </p:nvSpPr>
        <p:spPr>
          <a:xfrm>
            <a:off x="1633131" y="418772"/>
            <a:ext cx="5433848" cy="1164678"/>
          </a:xfrm>
          <a:noFill/>
        </p:spPr>
        <p:txBody>
          <a:bodyPr anchor="ctr">
            <a:normAutofit/>
          </a:bodyPr>
          <a:lstStyle/>
          <a:p>
            <a:pPr algn="l"/>
            <a:r>
              <a:rPr lang="el-GR" sz="2800" b="1" dirty="0">
                <a:effectLst/>
                <a:latin typeface="Georgia" panose="02040502050405020303" pitchFamily="18" charset="0"/>
              </a:rPr>
              <a:t>Τμήμα Διεθνών και Ευρωπαϊκών Σπουδώ</a:t>
            </a:r>
            <a:r>
              <a:rPr lang="el-GR" sz="2800" b="1" dirty="0">
                <a:latin typeface="Georgia" panose="02040502050405020303" pitchFamily="18" charset="0"/>
              </a:rPr>
              <a:t>ν</a:t>
            </a:r>
            <a:endParaRPr lang="en-US" sz="2800" dirty="0"/>
          </a:p>
        </p:txBody>
      </p:sp>
      <p:sp>
        <p:nvSpPr>
          <p:cNvPr id="3" name="Subtitle 2">
            <a:extLst>
              <a:ext uri="{FF2B5EF4-FFF2-40B4-BE49-F238E27FC236}">
                <a16:creationId xmlns:a16="http://schemas.microsoft.com/office/drawing/2014/main" id="{36012F30-C77D-40D4-A772-BB76659D0C88}"/>
              </a:ext>
            </a:extLst>
          </p:cNvPr>
          <p:cNvSpPr>
            <a:spLocks noGrp="1"/>
          </p:cNvSpPr>
          <p:nvPr>
            <p:ph type="subTitle" idx="1"/>
          </p:nvPr>
        </p:nvSpPr>
        <p:spPr>
          <a:xfrm>
            <a:off x="40157" y="1858361"/>
            <a:ext cx="5854262" cy="2155437"/>
          </a:xfrm>
          <a:noFill/>
        </p:spPr>
        <p:txBody>
          <a:bodyPr anchor="t">
            <a:normAutofit/>
          </a:bodyPr>
          <a:lstStyle/>
          <a:p>
            <a:br>
              <a:rPr lang="el-GR" sz="3200" b="1" dirty="0">
                <a:effectLst/>
                <a:latin typeface="Georgia" panose="02040502050405020303" pitchFamily="18" charset="0"/>
              </a:rPr>
            </a:br>
            <a:r>
              <a:rPr lang="el-GR" sz="3200" b="1" dirty="0">
                <a:effectLst/>
                <a:latin typeface="Georgia" panose="02040502050405020303" pitchFamily="18" charset="0"/>
              </a:rPr>
              <a:t>Μεθοδολογία Προσομοίωσης</a:t>
            </a:r>
          </a:p>
          <a:p>
            <a:r>
              <a:rPr lang="el-GR" sz="3600" b="1" dirty="0">
                <a:effectLst/>
                <a:latin typeface="Georgia" panose="02040502050405020303" pitchFamily="18" charset="0"/>
              </a:rPr>
              <a:t>Συστήματα και Μοντέλα</a:t>
            </a:r>
          </a:p>
          <a:p>
            <a:endParaRPr lang="el-GR" sz="3200" b="1" dirty="0">
              <a:latin typeface="Georgia" panose="02040502050405020303" pitchFamily="18" charset="0"/>
            </a:endParaRPr>
          </a:p>
          <a:p>
            <a:endParaRPr lang="el-GR" sz="3200" b="1" dirty="0">
              <a:latin typeface="Georgia" panose="02040502050405020303" pitchFamily="18" charset="0"/>
            </a:endParaRPr>
          </a:p>
        </p:txBody>
      </p:sp>
      <p:pic>
        <p:nvPicPr>
          <p:cNvPr id="20486" name="Picture 6" descr="Department of Digital Systems | University of Piraeus">
            <a:extLst>
              <a:ext uri="{FF2B5EF4-FFF2-40B4-BE49-F238E27FC236}">
                <a16:creationId xmlns:a16="http://schemas.microsoft.com/office/drawing/2014/main" id="{127C684B-9201-48C8-8AC6-C594EDA90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7" y="14386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99B45A-FA3C-4D32-B738-A8C5369437CD}"/>
              </a:ext>
            </a:extLst>
          </p:cNvPr>
          <p:cNvSpPr txBox="1"/>
          <p:nvPr/>
        </p:nvSpPr>
        <p:spPr>
          <a:xfrm>
            <a:off x="241738" y="5129411"/>
            <a:ext cx="3903441" cy="1384995"/>
          </a:xfrm>
          <a:prstGeom prst="rect">
            <a:avLst/>
          </a:prstGeom>
          <a:noFill/>
        </p:spPr>
        <p:txBody>
          <a:bodyPr wrap="none" rtlCol="0">
            <a:spAutoFit/>
          </a:bodyPr>
          <a:lstStyle/>
          <a:p>
            <a:r>
              <a:rPr lang="el-GR" sz="2800" dirty="0"/>
              <a:t>Αναπληρωτής Καθηγητής</a:t>
            </a:r>
          </a:p>
          <a:p>
            <a:r>
              <a:rPr lang="el-GR" sz="2800" dirty="0"/>
              <a:t>Ιωάννης Παραβάντης</a:t>
            </a:r>
          </a:p>
          <a:p>
            <a:r>
              <a:rPr lang="el-GR" sz="2800" dirty="0"/>
              <a:t>Δεκέμβριος 2021</a:t>
            </a:r>
            <a:endParaRPr lang="en-US" sz="2800" dirty="0"/>
          </a:p>
        </p:txBody>
      </p:sp>
    </p:spTree>
    <p:extLst>
      <p:ext uri="{BB962C8B-B14F-4D97-AF65-F5344CB8AC3E}">
        <p14:creationId xmlns:p14="http://schemas.microsoft.com/office/powerpoint/2010/main" val="169931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11313"/>
            <a:ext cx="10972800" cy="538764"/>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Οντότητες, χαρακτηριστικά και δραστηριότητες</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83779" y="966952"/>
            <a:ext cx="11666483" cy="5754513"/>
          </a:xfrm>
        </p:spPr>
        <p:txBody>
          <a:bodyPr numCol="2">
            <a:normAutofit/>
          </a:bodyPr>
          <a:lstStyle/>
          <a:p>
            <a:pPr marL="0" indent="0">
              <a:buNone/>
            </a:pPr>
            <a:r>
              <a:rPr lang="el-GR" sz="2600" b="1" dirty="0"/>
              <a:t>	Ένα σύστημα περιέχει:</a:t>
            </a:r>
          </a:p>
          <a:p>
            <a:pPr marL="284163" indent="0">
              <a:lnSpc>
                <a:spcPct val="100000"/>
              </a:lnSpc>
              <a:buNone/>
            </a:pPr>
            <a:r>
              <a:rPr lang="el-GR" sz="2600" b="1" dirty="0"/>
              <a:t>Οντότητες</a:t>
            </a:r>
            <a:r>
              <a:rPr lang="el-GR" sz="2600" dirty="0"/>
              <a:t> = αντικείμενα του συστήματος που ενδιαφέρουν το μελετητή</a:t>
            </a:r>
          </a:p>
          <a:p>
            <a:pPr marL="284163" indent="0">
              <a:lnSpc>
                <a:spcPct val="100000"/>
              </a:lnSpc>
              <a:buNone/>
            </a:pPr>
            <a:r>
              <a:rPr lang="el-GR" sz="2600" b="1" dirty="0"/>
              <a:t>Χαρακτηριστικά</a:t>
            </a:r>
            <a:r>
              <a:rPr lang="el-GR" sz="2600" dirty="0"/>
              <a:t> = ιδιότητες των οντοτήτων</a:t>
            </a:r>
          </a:p>
          <a:p>
            <a:pPr marL="284163" indent="0">
              <a:lnSpc>
                <a:spcPct val="100000"/>
              </a:lnSpc>
              <a:buNone/>
            </a:pPr>
            <a:r>
              <a:rPr lang="el-GR" sz="2600" b="1" dirty="0"/>
              <a:t>Δραστηριότητες</a:t>
            </a:r>
            <a:r>
              <a:rPr lang="el-GR" sz="2600" dirty="0"/>
              <a:t> = διεργασίες που προκαλούν αλλαγές στο σύστημα</a:t>
            </a:r>
          </a:p>
          <a:p>
            <a:pPr marL="284163" indent="0">
              <a:buNone/>
            </a:pPr>
            <a:endParaRPr lang="el-GR" sz="2600" dirty="0"/>
          </a:p>
          <a:p>
            <a:pPr marL="0" indent="0">
              <a:buNone/>
            </a:pPr>
            <a:endParaRPr lang="el-GR" sz="2600" b="1" dirty="0"/>
          </a:p>
          <a:p>
            <a:pPr marL="0" indent="0">
              <a:buNone/>
            </a:pPr>
            <a:endParaRPr lang="el-GR" sz="2600" b="1" dirty="0"/>
          </a:p>
          <a:p>
            <a:pPr marL="0" indent="0">
              <a:buNone/>
            </a:pPr>
            <a:endParaRPr lang="el-GR" sz="2600" b="1" dirty="0"/>
          </a:p>
          <a:p>
            <a:pPr marL="0" indent="0">
              <a:buNone/>
            </a:pPr>
            <a:r>
              <a:rPr lang="el-GR" sz="2600" b="1" dirty="0"/>
              <a:t>	Το ΠαΠει ως σύστημα περιέχει:</a:t>
            </a:r>
          </a:p>
          <a:p>
            <a:pPr marL="284163" indent="0">
              <a:lnSpc>
                <a:spcPct val="100000"/>
              </a:lnSpc>
              <a:buNone/>
            </a:pPr>
            <a:r>
              <a:rPr lang="el-GR" sz="2600" dirty="0"/>
              <a:t>Φοιτητές</a:t>
            </a:r>
          </a:p>
          <a:p>
            <a:pPr marL="284163" indent="0">
              <a:lnSpc>
                <a:spcPct val="100000"/>
              </a:lnSpc>
              <a:buNone/>
            </a:pPr>
            <a:endParaRPr lang="el-GR" sz="2600" dirty="0"/>
          </a:p>
          <a:p>
            <a:pPr marL="284163" indent="0">
              <a:lnSpc>
                <a:spcPct val="100000"/>
              </a:lnSpc>
              <a:buNone/>
            </a:pPr>
            <a:r>
              <a:rPr lang="el-GR" sz="2600" dirty="0"/>
              <a:t>«ιδιότητες» φοιτητών (π.χ. το εξάμηνο σπουδών ή ο βαθμός ενός μαθήματος στην εξεταστική)</a:t>
            </a:r>
          </a:p>
          <a:p>
            <a:pPr marL="284163" indent="0">
              <a:lnSpc>
                <a:spcPct val="100000"/>
              </a:lnSpc>
              <a:buNone/>
            </a:pPr>
            <a:r>
              <a:rPr lang="el-GR" sz="2600" dirty="0"/>
              <a:t>διεργασίες που προκαλούν αλλαγές στο σύστημα (π.χ. Εξετάσεις)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10</a:t>
            </a:fld>
            <a:endParaRPr lang="en-US"/>
          </a:p>
        </p:txBody>
      </p:sp>
      <p:sp>
        <p:nvSpPr>
          <p:cNvPr id="5" name="Rectangle 2">
            <a:extLst>
              <a:ext uri="{FF2B5EF4-FFF2-40B4-BE49-F238E27FC236}">
                <a16:creationId xmlns:a16="http://schemas.microsoft.com/office/drawing/2014/main" id="{DF2E3BC0-9628-4F18-A8FF-DDCD43554F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4A484D09-3DC2-4DFC-B3D6-74D3854B06AD}"/>
              </a:ext>
            </a:extLst>
          </p:cNvPr>
          <p:cNvCxnSpPr>
            <a:cxnSpLocks/>
          </p:cNvCxnSpPr>
          <p:nvPr/>
        </p:nvCxnSpPr>
        <p:spPr>
          <a:xfrm>
            <a:off x="5255172" y="1723696"/>
            <a:ext cx="8408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C0A1D4-CB20-4245-8E84-C4151F2CC23D}"/>
              </a:ext>
            </a:extLst>
          </p:cNvPr>
          <p:cNvCxnSpPr/>
          <p:nvPr/>
        </p:nvCxnSpPr>
        <p:spPr>
          <a:xfrm>
            <a:off x="5255172" y="2984938"/>
            <a:ext cx="8723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4DB454-AAF8-4A2E-97BE-A335074BCD7E}"/>
              </a:ext>
            </a:extLst>
          </p:cNvPr>
          <p:cNvCxnSpPr>
            <a:cxnSpLocks/>
          </p:cNvCxnSpPr>
          <p:nvPr/>
        </p:nvCxnSpPr>
        <p:spPr>
          <a:xfrm>
            <a:off x="5360276" y="3993931"/>
            <a:ext cx="88286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4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C7065CE-198C-4353-A440-33F1681CF573}"/>
              </a:ext>
            </a:extLst>
          </p:cNvPr>
          <p:cNvGraphicFramePr>
            <a:graphicFrameLocks noGrp="1"/>
          </p:cNvGraphicFramePr>
          <p:nvPr>
            <p:ph idx="1"/>
            <p:extLst>
              <p:ext uri="{D42A27DB-BD31-4B8C-83A1-F6EECF244321}">
                <p14:modId xmlns:p14="http://schemas.microsoft.com/office/powerpoint/2010/main" val="1343111241"/>
              </p:ext>
            </p:extLst>
          </p:nvPr>
        </p:nvGraphicFramePr>
        <p:xfrm>
          <a:off x="367652" y="313832"/>
          <a:ext cx="11456696" cy="6230336"/>
        </p:xfrm>
        <a:graphic>
          <a:graphicData uri="http://schemas.openxmlformats.org/drawingml/2006/table">
            <a:tbl>
              <a:tblPr firstRow="1" bandRow="1">
                <a:tableStyleId>{46F890A9-2807-4EBB-B81D-B2AA78EC7F39}</a:tableStyleId>
              </a:tblPr>
              <a:tblGrid>
                <a:gridCol w="2807362">
                  <a:extLst>
                    <a:ext uri="{9D8B030D-6E8A-4147-A177-3AD203B41FA5}">
                      <a16:colId xmlns:a16="http://schemas.microsoft.com/office/drawing/2014/main" val="84564720"/>
                    </a:ext>
                  </a:extLst>
                </a:gridCol>
                <a:gridCol w="1884703">
                  <a:extLst>
                    <a:ext uri="{9D8B030D-6E8A-4147-A177-3AD203B41FA5}">
                      <a16:colId xmlns:a16="http://schemas.microsoft.com/office/drawing/2014/main" val="1151258913"/>
                    </a:ext>
                  </a:extLst>
                </a:gridCol>
                <a:gridCol w="2877053">
                  <a:extLst>
                    <a:ext uri="{9D8B030D-6E8A-4147-A177-3AD203B41FA5}">
                      <a16:colId xmlns:a16="http://schemas.microsoft.com/office/drawing/2014/main" val="198456499"/>
                    </a:ext>
                  </a:extLst>
                </a:gridCol>
                <a:gridCol w="3887578">
                  <a:extLst>
                    <a:ext uri="{9D8B030D-6E8A-4147-A177-3AD203B41FA5}">
                      <a16:colId xmlns:a16="http://schemas.microsoft.com/office/drawing/2014/main" val="3384708941"/>
                    </a:ext>
                  </a:extLst>
                </a:gridCol>
              </a:tblGrid>
              <a:tr h="527344">
                <a:tc>
                  <a:txBody>
                    <a:bodyPr/>
                    <a:lstStyle/>
                    <a:p>
                      <a:pPr marL="0" marR="0" algn="ctr">
                        <a:spcBef>
                          <a:spcPts val="0"/>
                        </a:spcBef>
                        <a:spcAft>
                          <a:spcPts val="0"/>
                        </a:spcAft>
                      </a:pPr>
                      <a:r>
                        <a:rPr lang="el-GR" sz="2700" b="1" u="none" cap="none" spc="0">
                          <a:solidFill>
                            <a:schemeClr val="tx1"/>
                          </a:solidFill>
                          <a:effectLst/>
                        </a:rPr>
                        <a:t>Σύστημα</a:t>
                      </a:r>
                      <a:endParaRPr lang="en-US" sz="2700" b="1" u="none"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14294" marB="71464" anchor="b"/>
                </a:tc>
                <a:tc>
                  <a:txBody>
                    <a:bodyPr/>
                    <a:lstStyle/>
                    <a:p>
                      <a:pPr marL="0" marR="0" algn="ctr">
                        <a:spcBef>
                          <a:spcPts val="0"/>
                        </a:spcBef>
                        <a:spcAft>
                          <a:spcPts val="0"/>
                        </a:spcAft>
                      </a:pPr>
                      <a:r>
                        <a:rPr lang="el-GR" sz="2700" b="1" u="none" cap="none" spc="0">
                          <a:solidFill>
                            <a:schemeClr val="tx1"/>
                          </a:solidFill>
                          <a:effectLst/>
                        </a:rPr>
                        <a:t>Οντότητες</a:t>
                      </a:r>
                      <a:endParaRPr lang="en-US" sz="2700" b="1" u="none"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14294" marB="71464" anchor="b"/>
                </a:tc>
                <a:tc>
                  <a:txBody>
                    <a:bodyPr/>
                    <a:lstStyle/>
                    <a:p>
                      <a:pPr marL="0" marR="0" algn="ctr">
                        <a:spcBef>
                          <a:spcPts val="0"/>
                        </a:spcBef>
                        <a:spcAft>
                          <a:spcPts val="0"/>
                        </a:spcAft>
                      </a:pPr>
                      <a:r>
                        <a:rPr lang="el-GR" sz="2700" b="1" u="none" cap="none" spc="0" dirty="0">
                          <a:solidFill>
                            <a:schemeClr val="tx1"/>
                          </a:solidFill>
                          <a:effectLst/>
                        </a:rPr>
                        <a:t>Χαρακτηριστικά</a:t>
                      </a:r>
                      <a:endParaRPr lang="en-US" sz="2700" b="1" u="none"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14294" marB="71464" anchor="b"/>
                </a:tc>
                <a:tc>
                  <a:txBody>
                    <a:bodyPr/>
                    <a:lstStyle/>
                    <a:p>
                      <a:pPr marL="0" marR="0" algn="ctr">
                        <a:spcBef>
                          <a:spcPts val="0"/>
                        </a:spcBef>
                        <a:spcAft>
                          <a:spcPts val="0"/>
                        </a:spcAft>
                      </a:pPr>
                      <a:r>
                        <a:rPr lang="el-GR" sz="2700" b="1" u="none" cap="none" spc="0" dirty="0">
                          <a:solidFill>
                            <a:schemeClr val="tx1"/>
                          </a:solidFill>
                          <a:effectLst/>
                        </a:rPr>
                        <a:t>Δραστηριότητες</a:t>
                      </a:r>
                      <a:endParaRPr lang="en-US" sz="2700" b="1" u="none"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14294" marB="71464" anchor="b"/>
                </a:tc>
                <a:extLst>
                  <a:ext uri="{0D108BD9-81ED-4DB2-BD59-A6C34878D82A}">
                    <a16:rowId xmlns:a16="http://schemas.microsoft.com/office/drawing/2014/main" val="884218012"/>
                  </a:ext>
                </a:extLst>
              </a:tr>
              <a:tr h="926482">
                <a:tc>
                  <a:txBody>
                    <a:bodyPr/>
                    <a:lstStyle/>
                    <a:p>
                      <a:pPr marL="0" marR="0" algn="ctr">
                        <a:spcBef>
                          <a:spcPts val="0"/>
                        </a:spcBef>
                        <a:spcAft>
                          <a:spcPts val="0"/>
                        </a:spcAft>
                      </a:pPr>
                      <a:r>
                        <a:rPr lang="el-GR" sz="2300" b="1" cap="none" spc="0">
                          <a:solidFill>
                            <a:schemeClr val="tx1"/>
                          </a:solidFill>
                          <a:effectLst/>
                        </a:rPr>
                        <a:t>Δίκτυο υπολογιστών</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πακέτα</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a:solidFill>
                            <a:schemeClr val="tx1"/>
                          </a:solidFill>
                          <a:effectLst/>
                        </a:rPr>
                        <a:t>μέγεθος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μετάδοση</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2184576008"/>
                  </a:ext>
                </a:extLst>
              </a:tr>
              <a:tr h="926482">
                <a:tc>
                  <a:txBody>
                    <a:bodyPr/>
                    <a:lstStyle/>
                    <a:p>
                      <a:pPr marL="0" marR="0" algn="ctr">
                        <a:spcBef>
                          <a:spcPts val="0"/>
                        </a:spcBef>
                        <a:spcAft>
                          <a:spcPts val="0"/>
                        </a:spcAft>
                      </a:pPr>
                      <a:r>
                        <a:rPr lang="el-GR" sz="2300" b="1" cap="none" spc="0">
                          <a:solidFill>
                            <a:schemeClr val="tx1"/>
                          </a:solidFill>
                          <a:effectLst/>
                        </a:rPr>
                        <a:t>Πανεπιστήμιο</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φοιτητές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έτος σπουδών</a:t>
                      </a:r>
                      <a:endParaRPr lang="en-US" sz="2300" cap="none" spc="0" dirty="0">
                        <a:solidFill>
                          <a:schemeClr val="tx1"/>
                        </a:solidFill>
                        <a:effectLst/>
                      </a:endParaRPr>
                    </a:p>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βαθμολογία</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εξετάσεις</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2880430024"/>
                  </a:ext>
                </a:extLst>
              </a:tr>
              <a:tr h="926482">
                <a:tc>
                  <a:txBody>
                    <a:bodyPr/>
                    <a:lstStyle/>
                    <a:p>
                      <a:pPr marL="0" marR="0" algn="ctr">
                        <a:spcBef>
                          <a:spcPts val="0"/>
                        </a:spcBef>
                        <a:spcAft>
                          <a:spcPts val="0"/>
                        </a:spcAft>
                      </a:pPr>
                      <a:r>
                        <a:rPr lang="el-GR" sz="2300" b="1" cap="none" spc="0">
                          <a:solidFill>
                            <a:schemeClr val="tx1"/>
                          </a:solidFill>
                          <a:effectLst/>
                        </a:rPr>
                        <a:t>Ανελκυστήρας</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επιβάτες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όροφος εισόδου</a:t>
                      </a:r>
                      <a:endParaRPr lang="en-US" sz="2300" cap="none" spc="0" dirty="0">
                        <a:solidFill>
                          <a:schemeClr val="tx1"/>
                        </a:solidFill>
                        <a:effectLst/>
                      </a:endParaRPr>
                    </a:p>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όροφος εξόδου</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είσοδος στον ανελκυστήρα</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2016079834"/>
                  </a:ext>
                </a:extLst>
              </a:tr>
              <a:tr h="926482">
                <a:tc>
                  <a:txBody>
                    <a:bodyPr/>
                    <a:lstStyle/>
                    <a:p>
                      <a:pPr marL="0" marR="0" algn="ctr">
                        <a:spcBef>
                          <a:spcPts val="0"/>
                        </a:spcBef>
                        <a:spcAft>
                          <a:spcPts val="0"/>
                        </a:spcAft>
                      </a:pPr>
                      <a:r>
                        <a:rPr lang="el-GR" sz="2300" b="1" cap="none" spc="0">
                          <a:solidFill>
                            <a:schemeClr val="tx1"/>
                          </a:solidFill>
                          <a:effectLst/>
                        </a:rPr>
                        <a:t>Αποθήκη</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ανταλλακτικά</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κόστος</a:t>
                      </a:r>
                      <a:endParaRPr lang="en-US" sz="2300" cap="none" spc="0" dirty="0">
                        <a:solidFill>
                          <a:schemeClr val="tx1"/>
                        </a:solidFill>
                        <a:effectLst/>
                      </a:endParaRPr>
                    </a:p>
                    <a:p>
                      <a:pPr marL="0" marR="0" lvl="0" indent="0" algn="ctr">
                        <a:spcBef>
                          <a:spcPts val="0"/>
                        </a:spcBef>
                        <a:spcAft>
                          <a:spcPts val="0"/>
                        </a:spcAft>
                        <a:buFont typeface="Wingdings 2" panose="05020102010507070707" pitchFamily="18" charset="2"/>
                        <a:buNone/>
                        <a:tabLst>
                          <a:tab pos="457200" algn="l"/>
                        </a:tabLst>
                      </a:pPr>
                      <a:r>
                        <a:rPr lang="el-GR" sz="2300" cap="none" spc="0" dirty="0">
                          <a:solidFill>
                            <a:schemeClr val="tx1"/>
                          </a:solidFill>
                          <a:effectLst/>
                        </a:rPr>
                        <a:t>είδος</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προμήθεια</a:t>
                      </a:r>
                      <a:endParaRPr lang="en-US" sz="2300" cap="none" spc="0" dirty="0">
                        <a:solidFill>
                          <a:schemeClr val="tx1"/>
                        </a:solidFill>
                        <a:effectLst/>
                      </a:endParaRPr>
                    </a:p>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πληρωμή</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1226828100"/>
                  </a:ext>
                </a:extLst>
              </a:tr>
              <a:tr h="926482">
                <a:tc>
                  <a:txBody>
                    <a:bodyPr/>
                    <a:lstStyle/>
                    <a:p>
                      <a:pPr marL="0" marR="0" algn="ctr">
                        <a:spcBef>
                          <a:spcPts val="0"/>
                        </a:spcBef>
                        <a:spcAft>
                          <a:spcPts val="0"/>
                        </a:spcAft>
                        <a:tabLst>
                          <a:tab pos="2743200" algn="ctr"/>
                          <a:tab pos="5486400" algn="r"/>
                          <a:tab pos="457200" algn="l"/>
                        </a:tabLst>
                      </a:pPr>
                      <a:r>
                        <a:rPr lang="el-GR" sz="2300" b="1" cap="none" spc="0">
                          <a:solidFill>
                            <a:schemeClr val="tx1"/>
                          </a:solidFill>
                          <a:effectLst/>
                        </a:rPr>
                        <a:t>Τράπεζα</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πελάτες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a:solidFill>
                            <a:schemeClr val="tx1"/>
                          </a:solidFill>
                          <a:effectLst/>
                        </a:rPr>
                        <a:t>υπόλοιπο</a:t>
                      </a:r>
                      <a:endParaRPr lang="en-US" sz="2300" cap="none" spc="0">
                        <a:solidFill>
                          <a:schemeClr val="tx1"/>
                        </a:solidFill>
                        <a:effectLst/>
                      </a:endParaRPr>
                    </a:p>
                    <a:p>
                      <a:pPr marL="0" marR="0" lvl="0" indent="0" algn="ctr">
                        <a:spcBef>
                          <a:spcPts val="0"/>
                        </a:spcBef>
                        <a:spcAft>
                          <a:spcPts val="0"/>
                        </a:spcAft>
                        <a:buFont typeface="Wingdings 2" panose="05020102010507070707" pitchFamily="18" charset="2"/>
                        <a:buNone/>
                        <a:tabLst>
                          <a:tab pos="457200" algn="l"/>
                        </a:tabLst>
                      </a:pPr>
                      <a:r>
                        <a:rPr lang="el-GR" sz="2300" cap="none" spc="0">
                          <a:solidFill>
                            <a:schemeClr val="tx1"/>
                          </a:solidFill>
                          <a:effectLst/>
                        </a:rPr>
                        <a:t>πίστωση</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κατάθεση</a:t>
                      </a:r>
                      <a:endParaRPr lang="en-US" sz="2300" cap="none" spc="0" dirty="0">
                        <a:solidFill>
                          <a:schemeClr val="tx1"/>
                        </a:solidFill>
                        <a:effectLst/>
                      </a:endParaRPr>
                    </a:p>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ανάληψη</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693382104"/>
                  </a:ext>
                </a:extLst>
              </a:tr>
              <a:tr h="535291">
                <a:tc>
                  <a:txBody>
                    <a:bodyPr/>
                    <a:lstStyle/>
                    <a:p>
                      <a:pPr marL="0" marR="0" algn="ctr">
                        <a:spcBef>
                          <a:spcPts val="0"/>
                        </a:spcBef>
                        <a:spcAft>
                          <a:spcPts val="0"/>
                        </a:spcAft>
                      </a:pPr>
                      <a:r>
                        <a:rPr lang="el-GR" sz="2300" b="1" cap="none" spc="0">
                          <a:solidFill>
                            <a:schemeClr val="tx1"/>
                          </a:solidFill>
                          <a:effectLst/>
                        </a:rPr>
                        <a:t>Βενζινάδικο</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αυτοκίνητα</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a:solidFill>
                            <a:schemeClr val="tx1"/>
                          </a:solidFill>
                          <a:effectLst/>
                        </a:rPr>
                        <a:t>τύπος βενζίνης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πληρωμή</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4203218035"/>
                  </a:ext>
                </a:extLst>
              </a:tr>
              <a:tr h="535291">
                <a:tc>
                  <a:txBody>
                    <a:bodyPr/>
                    <a:lstStyle/>
                    <a:p>
                      <a:pPr marL="0" marR="0" algn="ctr">
                        <a:spcBef>
                          <a:spcPts val="0"/>
                        </a:spcBef>
                        <a:spcAft>
                          <a:spcPts val="0"/>
                        </a:spcAft>
                      </a:pPr>
                      <a:r>
                        <a:rPr lang="el-GR" sz="2300" b="1" cap="none" spc="0">
                          <a:solidFill>
                            <a:schemeClr val="tx1"/>
                          </a:solidFill>
                          <a:effectLst/>
                        </a:rPr>
                        <a:t>Παντοπωλείο</a:t>
                      </a:r>
                      <a:endParaRPr lang="en-US" sz="2300" b="1"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algn="ctr">
                        <a:spcBef>
                          <a:spcPts val="0"/>
                        </a:spcBef>
                        <a:spcAft>
                          <a:spcPts val="0"/>
                        </a:spcAft>
                      </a:pPr>
                      <a:r>
                        <a:rPr lang="el-GR" sz="2300" cap="none" spc="0">
                          <a:solidFill>
                            <a:schemeClr val="tx1"/>
                          </a:solidFill>
                          <a:effectLst/>
                        </a:rPr>
                        <a:t>πελάτες</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2" panose="05020102010507070707" pitchFamily="18" charset="2"/>
                        <a:buNone/>
                        <a:tabLst>
                          <a:tab pos="457200" algn="l"/>
                        </a:tabLst>
                      </a:pPr>
                      <a:r>
                        <a:rPr lang="el-GR" sz="2300" cap="none" spc="0">
                          <a:solidFill>
                            <a:schemeClr val="tx1"/>
                          </a:solidFill>
                          <a:effectLst/>
                        </a:rPr>
                        <a:t>κατάλογος με ψώνια</a:t>
                      </a:r>
                      <a:endParaRPr lang="en-US" sz="2300" cap="none" spc="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tc>
                  <a:txBody>
                    <a:bodyPr/>
                    <a:lstStyle/>
                    <a:p>
                      <a:pPr marL="0" marR="0" lvl="0" indent="0" algn="ctr">
                        <a:spcBef>
                          <a:spcPts val="0"/>
                        </a:spcBef>
                        <a:spcAft>
                          <a:spcPts val="0"/>
                        </a:spcAft>
                        <a:buFont typeface="Wingdings 3" panose="05040102010807070707" pitchFamily="18" charset="2"/>
                        <a:buNone/>
                        <a:tabLst>
                          <a:tab pos="457200" algn="l"/>
                        </a:tabLst>
                      </a:pPr>
                      <a:r>
                        <a:rPr lang="el-GR" sz="2300" cap="none" spc="0" dirty="0">
                          <a:solidFill>
                            <a:schemeClr val="tx1"/>
                          </a:solidFill>
                          <a:effectLst/>
                        </a:rPr>
                        <a:t>πληρωμή</a:t>
                      </a:r>
                      <a:endParaRPr lang="en-US" sz="2300" cap="none" spc="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52705" marT="21438" marB="71464"/>
                </a:tc>
                <a:extLst>
                  <a:ext uri="{0D108BD9-81ED-4DB2-BD59-A6C34878D82A}">
                    <a16:rowId xmlns:a16="http://schemas.microsoft.com/office/drawing/2014/main" val="4059357561"/>
                  </a:ext>
                </a:extLst>
              </a:tr>
            </a:tbl>
          </a:graphicData>
        </a:graphic>
      </p:graphicFrame>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F2E3BC0-9628-4F18-A8FF-DDCD43554F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0944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5"/>
            <a:ext cx="10972800" cy="1011727"/>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Κατάσταση συστήματος</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76858"/>
            <a:ext cx="10972799" cy="4979489"/>
          </a:xfrm>
        </p:spPr>
        <p:txBody>
          <a:bodyPr numCol="2"/>
          <a:lstStyle/>
          <a:p>
            <a:pPr marL="0" indent="0" algn="ctr">
              <a:buNone/>
            </a:pPr>
            <a:r>
              <a:rPr lang="el-GR" b="1" dirty="0"/>
              <a:t>Κατάσταση (state) ενός 		</a:t>
            </a:r>
          </a:p>
          <a:p>
            <a:pPr marL="0" indent="0" algn="ctr">
              <a:buNone/>
            </a:pPr>
            <a:r>
              <a:rPr lang="el-GR" b="1" dirty="0"/>
              <a:t>συστήματος είναι</a:t>
            </a:r>
          </a:p>
          <a:p>
            <a:pPr marL="514350">
              <a:buFont typeface="Wingdings" panose="05000000000000000000" pitchFamily="2" charset="2"/>
              <a:buChar char="ü"/>
            </a:pPr>
            <a:r>
              <a:rPr lang="el-GR" dirty="0"/>
              <a:t>η συνολική περιγραφή οντοτήτων, χαρακτηριστικών και δραστηριοτήτων του συστήματος</a:t>
            </a:r>
          </a:p>
          <a:p>
            <a:pPr marL="514350">
              <a:buFont typeface="Wingdings" panose="05000000000000000000" pitchFamily="2" charset="2"/>
              <a:buChar char="ü"/>
            </a:pPr>
            <a:r>
              <a:rPr lang="el-GR" dirty="0"/>
              <a:t>σε μια δεδομένη χρονική στιγμή</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ctr">
              <a:buNone/>
            </a:pPr>
            <a:r>
              <a:rPr lang="el-GR" b="1" dirty="0"/>
              <a:t>Προσομοίωση είναι</a:t>
            </a:r>
          </a:p>
          <a:p>
            <a:pPr marL="0" indent="0" algn="ctr">
              <a:buNone/>
            </a:pPr>
            <a:endParaRPr lang="el-GR" dirty="0"/>
          </a:p>
          <a:p>
            <a:pPr marL="803275" indent="-457200">
              <a:buFont typeface="Wingdings" panose="05000000000000000000" pitchFamily="2" charset="2"/>
              <a:buChar char="ü"/>
            </a:pPr>
            <a:r>
              <a:rPr lang="el-GR" dirty="0"/>
              <a:t>η παρακολούθηση (καταγραφή) της κατάστασης ενός συστήματος</a:t>
            </a:r>
          </a:p>
          <a:p>
            <a:pPr marL="803275" indent="-457200">
              <a:buFont typeface="Wingdings" panose="05000000000000000000" pitchFamily="2" charset="2"/>
              <a:buChar char="ü"/>
            </a:pPr>
            <a:r>
              <a:rPr lang="el-GR" dirty="0"/>
              <a:t>όπως αυτή μεταβάλλεται με την πάροδο του χρόνου!</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12</a:t>
            </a:fld>
            <a:endParaRPr lang="en-US"/>
          </a:p>
        </p:txBody>
      </p:sp>
    </p:spTree>
    <p:extLst>
      <p:ext uri="{BB962C8B-B14F-4D97-AF65-F5344CB8AC3E}">
        <p14:creationId xmlns:p14="http://schemas.microsoft.com/office/powerpoint/2010/main" val="397337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8" y="136525"/>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Είδη δραστηριοτήτων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790903"/>
            <a:ext cx="10972799" cy="5930571"/>
          </a:xfrm>
        </p:spPr>
        <p:txBody>
          <a:bodyPr>
            <a:normAutofit fontScale="92500" lnSpcReduction="10000"/>
          </a:bodyPr>
          <a:lstStyle/>
          <a:p>
            <a:pPr marL="0" indent="0">
              <a:buNone/>
            </a:pPr>
            <a:r>
              <a:rPr lang="el-GR" b="1" dirty="0"/>
              <a:t>Η κατάσταση ενός συστήματος (πού εμφανίζεται)</a:t>
            </a:r>
          </a:p>
          <a:p>
            <a:pPr marL="741363" indent="-457200">
              <a:buFont typeface="Wingdings" panose="05000000000000000000" pitchFamily="2" charset="2"/>
              <a:buChar char="ü"/>
            </a:pPr>
            <a:r>
              <a:rPr lang="el-GR" dirty="0"/>
              <a:t>Εν γένει συμπεριλαμβάνει δραστηριότητες </a:t>
            </a:r>
            <a:r>
              <a:rPr lang="el-GR" b="1" dirty="0"/>
              <a:t>ενδογενείς</a:t>
            </a:r>
            <a:r>
              <a:rPr lang="el-GR" dirty="0"/>
              <a:t> στο σύστημα</a:t>
            </a:r>
          </a:p>
          <a:p>
            <a:pPr marL="741363" indent="-457200">
              <a:buFont typeface="Wingdings" panose="05000000000000000000" pitchFamily="2" charset="2"/>
              <a:buChar char="ü"/>
            </a:pPr>
            <a:r>
              <a:rPr lang="el-GR" dirty="0"/>
              <a:t>Μπορεί όμως να εξαρτάται και από δραστηριότητες </a:t>
            </a:r>
            <a:r>
              <a:rPr lang="el-GR" b="1" dirty="0"/>
              <a:t>εξωγενείς</a:t>
            </a:r>
            <a:r>
              <a:rPr lang="el-GR" dirty="0"/>
              <a:t> του συστήματος, δηλαδή δραστηριότητες που λαμβάνουν χώρα στο περιβάλλον του συστήματος και το επηρεάζουν</a:t>
            </a:r>
          </a:p>
          <a:p>
            <a:pPr marL="0" indent="0">
              <a:buNone/>
            </a:pPr>
            <a:r>
              <a:rPr lang="el-GR" b="1" dirty="0"/>
              <a:t>Ανάλογα με τα αποτελέσματά τους, υπάρχουν δύο τύποι δραστηριοτήτων (πώς εμφανιζεται):</a:t>
            </a:r>
          </a:p>
          <a:p>
            <a:pPr marL="741363" indent="-457200">
              <a:buFont typeface="Wingdings" panose="05000000000000000000" pitchFamily="2" charset="2"/>
              <a:buChar char="ü"/>
            </a:pPr>
            <a:r>
              <a:rPr lang="el-GR" dirty="0"/>
              <a:t>Μια δραστηριότητα είναι </a:t>
            </a:r>
            <a:r>
              <a:rPr lang="el-GR" b="1" dirty="0"/>
              <a:t>προσδιορισμένη</a:t>
            </a:r>
            <a:r>
              <a:rPr lang="el-GR" dirty="0"/>
              <a:t> (ή ντετερμινιστική) εάν τα αποτελέσματά της (οι εκροές της) καθορίζονται πλήρως από τις εισόδους της</a:t>
            </a:r>
          </a:p>
          <a:p>
            <a:pPr marL="284163" indent="0">
              <a:buNone/>
            </a:pPr>
            <a:r>
              <a:rPr lang="el-GR" dirty="0"/>
              <a:t>Για κάθε σύνολο εισόδων, οι έξοδοι είναι συγκεκριμένες και απολύτως προσδιορισμένες</a:t>
            </a:r>
          </a:p>
          <a:p>
            <a:pPr marL="741363" indent="-457200">
              <a:buFont typeface="Wingdings" panose="05000000000000000000" pitchFamily="2" charset="2"/>
              <a:buChar char="ü"/>
            </a:pPr>
            <a:r>
              <a:rPr lang="el-GR" dirty="0"/>
              <a:t>Μια δραστηριότητα είναι </a:t>
            </a:r>
            <a:r>
              <a:rPr lang="el-GR" b="1" dirty="0"/>
              <a:t>στοχαστική</a:t>
            </a:r>
            <a:r>
              <a:rPr lang="el-GR" dirty="0"/>
              <a:t> εάν τα αποτελέσματά της δεν μπορούν να προσδιοριστούν πλήρως από τις εισόδους της αλλά μεταβάλλονται τυχαία μέσα σε σύνολο δυνατών τιμών</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13</a:t>
            </a:fld>
            <a:endParaRPr lang="en-US"/>
          </a:p>
        </p:txBody>
      </p:sp>
    </p:spTree>
    <p:extLst>
      <p:ext uri="{BB962C8B-B14F-4D97-AF65-F5344CB8AC3E}">
        <p14:creationId xmlns:p14="http://schemas.microsoft.com/office/powerpoint/2010/main" val="277670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65974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Είδη δραστηριοτήτων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14</a:t>
            </a:fld>
            <a:endParaRPr lang="en-US"/>
          </a:p>
        </p:txBody>
      </p:sp>
      <p:sp>
        <p:nvSpPr>
          <p:cNvPr id="5" name="Rectangle 2">
            <a:extLst>
              <a:ext uri="{FF2B5EF4-FFF2-40B4-BE49-F238E27FC236}">
                <a16:creationId xmlns:a16="http://schemas.microsoft.com/office/drawing/2014/main" id="{1DF5C540-D018-4CDB-AB91-51C0C2CB65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8CE5A327-331F-4D8F-A6DE-623E4D95ACBD}"/>
              </a:ext>
            </a:extLst>
          </p:cNvPr>
          <p:cNvPicPr>
            <a:picLocks noChangeAspect="1"/>
          </p:cNvPicPr>
          <p:nvPr/>
        </p:nvPicPr>
        <p:blipFill>
          <a:blip r:embed="rId2"/>
          <a:stretch>
            <a:fillRect/>
          </a:stretch>
        </p:blipFill>
        <p:spPr>
          <a:xfrm>
            <a:off x="771203" y="1580893"/>
            <a:ext cx="10437199" cy="4504598"/>
          </a:xfrm>
          <a:prstGeom prst="rect">
            <a:avLst/>
          </a:prstGeom>
        </p:spPr>
      </p:pic>
    </p:spTree>
    <p:extLst>
      <p:ext uri="{BB962C8B-B14F-4D97-AF65-F5344CB8AC3E}">
        <p14:creationId xmlns:p14="http://schemas.microsoft.com/office/powerpoint/2010/main" val="372171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273268" y="174462"/>
            <a:ext cx="11666483" cy="616439"/>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Ταξινόμηση συστημάτων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73269" y="828840"/>
            <a:ext cx="11666482" cy="5854698"/>
          </a:xfrm>
        </p:spPr>
        <p:txBody>
          <a:bodyPr>
            <a:normAutofit lnSpcReduction="10000"/>
          </a:bodyPr>
          <a:lstStyle/>
          <a:p>
            <a:pPr marL="0" indent="0">
              <a:buNone/>
            </a:pPr>
            <a:r>
              <a:rPr lang="en-US" b="1" dirty="0"/>
              <a:t>A) </a:t>
            </a:r>
            <a:r>
              <a:rPr lang="el-GR" b="1" dirty="0"/>
              <a:t>Ως προς τις δραστηριότητες τα συστήματα χωρίζονται σε</a:t>
            </a:r>
          </a:p>
          <a:p>
            <a:pPr marL="741363" indent="-457200">
              <a:buFont typeface="Wingdings" panose="05000000000000000000" pitchFamily="2" charset="2"/>
              <a:buChar char="ü"/>
            </a:pPr>
            <a:r>
              <a:rPr lang="el-GR" b="1" dirty="0"/>
              <a:t>ανοικτά</a:t>
            </a:r>
            <a:r>
              <a:rPr lang="el-GR" dirty="0"/>
              <a:t> = έχουν εξωγενείς δραστηριότητες</a:t>
            </a:r>
          </a:p>
          <a:p>
            <a:pPr marL="741363" indent="-457200">
              <a:buFont typeface="Wingdings" panose="05000000000000000000" pitchFamily="2" charset="2"/>
              <a:buChar char="ü"/>
            </a:pPr>
            <a:r>
              <a:rPr lang="el-GR" b="1" dirty="0"/>
              <a:t>κλειστά</a:t>
            </a:r>
            <a:r>
              <a:rPr lang="el-GR" dirty="0"/>
              <a:t> = δεν έχουν εξωγενείς δραστηριότητες</a:t>
            </a:r>
          </a:p>
          <a:p>
            <a:pPr marL="0" indent="0">
              <a:buNone/>
            </a:pPr>
            <a:r>
              <a:rPr lang="en-US" b="1" dirty="0"/>
              <a:t>B) </a:t>
            </a:r>
            <a:r>
              <a:rPr lang="el-GR" b="1" dirty="0"/>
              <a:t>Ως προς το κατά πόσο αντιδρούν στις αλλαγές του περιβάλλοντος:</a:t>
            </a:r>
          </a:p>
          <a:p>
            <a:pPr marL="741363" indent="-457200">
              <a:buFont typeface="Wingdings" panose="05000000000000000000" pitchFamily="2" charset="2"/>
              <a:buChar char="ü"/>
            </a:pPr>
            <a:r>
              <a:rPr lang="el-GR" b="1" dirty="0"/>
              <a:t>προσαρμοζόμενο</a:t>
            </a:r>
            <a:r>
              <a:rPr lang="el-GR" dirty="0"/>
              <a:t> = αντιδρούν στις αλλαγές του περιβάλλοντος</a:t>
            </a:r>
          </a:p>
          <a:p>
            <a:pPr marL="741363" indent="-457200">
              <a:buFont typeface="Wingdings" panose="05000000000000000000" pitchFamily="2" charset="2"/>
              <a:buChar char="ü"/>
            </a:pPr>
            <a:r>
              <a:rPr lang="el-GR" b="1" dirty="0"/>
              <a:t>μη προσαρμοζόμενο </a:t>
            </a:r>
            <a:r>
              <a:rPr lang="el-GR" dirty="0"/>
              <a:t>= δεν αντιδρούν στις αλλαγές του περιβάλλοντος</a:t>
            </a:r>
          </a:p>
          <a:p>
            <a:pPr marL="0" indent="0">
              <a:buNone/>
            </a:pPr>
            <a:r>
              <a:rPr lang="el-GR" b="1" dirty="0"/>
              <a:t>Γ) Εξαιρετικά σημαντική είναι η ταξινόμηση συστημάτων σε συνεχή και διακριτά:</a:t>
            </a:r>
          </a:p>
          <a:p>
            <a:pPr marL="741363" indent="-457200">
              <a:buFont typeface="Wingdings" panose="05000000000000000000" pitchFamily="2" charset="2"/>
              <a:buChar char="ü"/>
            </a:pPr>
            <a:r>
              <a:rPr lang="el-GR" dirty="0"/>
              <a:t>στα </a:t>
            </a:r>
            <a:r>
              <a:rPr lang="el-GR" b="1" dirty="0"/>
              <a:t>συνεχή</a:t>
            </a:r>
            <a:r>
              <a:rPr lang="el-GR" dirty="0"/>
              <a:t> (continuous) συστήματα οι μεταβολές είναι ως επί το πλείστον ομαλές, π.χ. το αυτοκίνητο</a:t>
            </a:r>
          </a:p>
          <a:p>
            <a:pPr marL="741363" indent="-457200">
              <a:buFont typeface="Wingdings" panose="05000000000000000000" pitchFamily="2" charset="2"/>
              <a:buChar char="ü"/>
            </a:pPr>
            <a:r>
              <a:rPr lang="el-GR" dirty="0"/>
              <a:t>στα </a:t>
            </a:r>
            <a:r>
              <a:rPr lang="el-GR" b="1" dirty="0"/>
              <a:t>διακριτά</a:t>
            </a:r>
            <a:r>
              <a:rPr lang="el-GR" dirty="0"/>
              <a:t> (discrete) συστήματα οι μεταβολές είναι κυρίως ασυνεχείς και η κατάσταση τέτοιων συστημάτων αλλάζει μόλις τελειώσει μια δραστηριότητα, π.χ. μια τράπεζα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15</a:t>
            </a:fld>
            <a:endParaRPr lang="en-US"/>
          </a:p>
        </p:txBody>
      </p:sp>
      <p:sp>
        <p:nvSpPr>
          <p:cNvPr id="5" name="Rectangle 4">
            <a:extLst>
              <a:ext uri="{FF2B5EF4-FFF2-40B4-BE49-F238E27FC236}">
                <a16:creationId xmlns:a16="http://schemas.microsoft.com/office/drawing/2014/main" id="{0A9F68DC-858F-46E5-BCC5-03C1177693D2}"/>
              </a:ext>
            </a:extLst>
          </p:cNvPr>
          <p:cNvSpPr/>
          <p:nvPr/>
        </p:nvSpPr>
        <p:spPr>
          <a:xfrm>
            <a:off x="985345" y="1282262"/>
            <a:ext cx="7265276" cy="9669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D38918-2AFA-45D8-9EEC-B5E5A1ECC87E}"/>
              </a:ext>
            </a:extLst>
          </p:cNvPr>
          <p:cNvSpPr/>
          <p:nvPr/>
        </p:nvSpPr>
        <p:spPr>
          <a:xfrm>
            <a:off x="985345" y="2617133"/>
            <a:ext cx="10515601" cy="1070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1C0C7-0276-4B70-8DB1-D87813E34AE1}"/>
              </a:ext>
            </a:extLst>
          </p:cNvPr>
          <p:cNvSpPr/>
          <p:nvPr/>
        </p:nvSpPr>
        <p:spPr>
          <a:xfrm>
            <a:off x="985345" y="4387139"/>
            <a:ext cx="10628587" cy="197068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44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381000" y="136525"/>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Ταξινόμηση συστημάτων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16</a:t>
            </a:fld>
            <a:endParaRPr lang="en-US"/>
          </a:p>
        </p:txBody>
      </p:sp>
      <p:sp>
        <p:nvSpPr>
          <p:cNvPr id="5" name="Rectangle 2">
            <a:extLst>
              <a:ext uri="{FF2B5EF4-FFF2-40B4-BE49-F238E27FC236}">
                <a16:creationId xmlns:a16="http://schemas.microsoft.com/office/drawing/2014/main" id="{1DF5C540-D018-4CDB-AB91-51C0C2CB65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E1366123-D9D3-4919-9909-7583878621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25F2130F-6B87-4E8B-9B8A-035ACA15347A}"/>
              </a:ext>
            </a:extLst>
          </p:cNvPr>
          <p:cNvPicPr>
            <a:picLocks noChangeAspect="1"/>
          </p:cNvPicPr>
          <p:nvPr/>
        </p:nvPicPr>
        <p:blipFill>
          <a:blip r:embed="rId2"/>
          <a:stretch>
            <a:fillRect/>
          </a:stretch>
        </p:blipFill>
        <p:spPr>
          <a:xfrm>
            <a:off x="885258" y="852123"/>
            <a:ext cx="10421483" cy="5504227"/>
          </a:xfrm>
          <a:prstGeom prst="rect">
            <a:avLst/>
          </a:prstGeom>
        </p:spPr>
      </p:pic>
    </p:spTree>
    <p:extLst>
      <p:ext uri="{BB962C8B-B14F-4D97-AF65-F5344CB8AC3E}">
        <p14:creationId xmlns:p14="http://schemas.microsoft.com/office/powerpoint/2010/main" val="309641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Μοντέλα</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263273"/>
          </a:xfrm>
        </p:spPr>
        <p:txBody>
          <a:bodyPr>
            <a:normAutofit/>
          </a:bodyPr>
          <a:lstStyle/>
          <a:p>
            <a:pPr marL="0" indent="0">
              <a:buNone/>
            </a:pPr>
            <a:r>
              <a:rPr lang="el-GR" sz="2600" b="1" dirty="0"/>
              <a:t>Ορισμοί:</a:t>
            </a:r>
          </a:p>
          <a:p>
            <a:pPr marL="741363" indent="-457200">
              <a:buFont typeface="Wingdings" panose="05000000000000000000" pitchFamily="2" charset="2"/>
              <a:buChar char="Ø"/>
            </a:pPr>
            <a:r>
              <a:rPr lang="el-GR" sz="2600" dirty="0"/>
              <a:t>Μοντέλο είναι μια αναπαράσταση ενός συστήματος, ενός φυσικού φαινομένου, ενός οργανισμού ή μιας ιδέας</a:t>
            </a:r>
          </a:p>
          <a:p>
            <a:pPr marL="741363" indent="-457200">
              <a:buFont typeface="Wingdings" panose="05000000000000000000" pitchFamily="2" charset="2"/>
              <a:buChar char="Ø"/>
            </a:pPr>
            <a:r>
              <a:rPr lang="el-GR" sz="2600" dirty="0"/>
              <a:t>Εναλλακτικά μπορούμε να ορίσουμε ένα μοντέλο σαν το σύνολο των πληροφοριών ενός συστήματος που έχει συγκεντρωθεί με σκοπό τη μελέτη του συστήματος</a:t>
            </a:r>
          </a:p>
          <a:p>
            <a:pPr marL="0" indent="0">
              <a:buNone/>
            </a:pPr>
            <a:r>
              <a:rPr lang="el-GR" sz="2600" dirty="0"/>
              <a:t>Ένα μοντέλο πρέπει να αντιπροσωπεύει το σύστημα το οποίο καλείται να μελετήσει όσο πιο πιστά γίνεται</a:t>
            </a:r>
          </a:p>
          <a:p>
            <a:pPr marL="346075" indent="0">
              <a:buNone/>
            </a:pPr>
            <a:r>
              <a:rPr lang="el-GR" sz="2600" dirty="0"/>
              <a:t>Μολαταύτα ένα μοντέλο είναι πάντοτε μια απλοποιημένη εκδοχή του συστήματος</a:t>
            </a:r>
          </a:p>
          <a:p>
            <a:pPr marL="339725" indent="0">
              <a:buNone/>
            </a:pPr>
            <a:r>
              <a:rPr lang="el-GR" sz="2600" dirty="0">
                <a:solidFill>
                  <a:srgbClr val="C00000"/>
                </a:solidFill>
              </a:rPr>
              <a:t>Προσοχή! Είναι βασικό να μην μπερδεύουμε το μοντέλο με το πραγματικό σύστημα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17</a:t>
            </a:fld>
            <a:endParaRPr lang="en-US"/>
          </a:p>
        </p:txBody>
      </p:sp>
    </p:spTree>
    <p:extLst>
      <p:ext uri="{BB962C8B-B14F-4D97-AF65-F5344CB8AC3E}">
        <p14:creationId xmlns:p14="http://schemas.microsoft.com/office/powerpoint/2010/main" val="287449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74463"/>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Τύποι μοντέλων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828841"/>
            <a:ext cx="10972799" cy="5854696"/>
          </a:xfrm>
        </p:spPr>
        <p:txBody>
          <a:bodyPr>
            <a:normAutofit/>
          </a:bodyPr>
          <a:lstStyle/>
          <a:p>
            <a:pPr marL="0" indent="0">
              <a:buNone/>
            </a:pPr>
            <a:r>
              <a:rPr lang="el-GR" sz="2600" b="1" dirty="0"/>
              <a:t>Υπάρχουν οι ακόλουθοι τύποι μοντέλων:</a:t>
            </a:r>
          </a:p>
          <a:p>
            <a:pPr marL="0" indent="0">
              <a:buNone/>
            </a:pPr>
            <a:r>
              <a:rPr lang="el-GR" sz="2600" b="1" dirty="0"/>
              <a:t>1) Φυσικά: </a:t>
            </a:r>
            <a:r>
              <a:rPr lang="el-GR" sz="2600" dirty="0"/>
              <a:t>Φυσικές αναπαράστασεις του αρχικού συστήματος, είναι δηλαδή αντικείμενα τα οποία μοιάζουν με το αρχικό σύστημα</a:t>
            </a:r>
          </a:p>
          <a:p>
            <a:pPr marL="0" indent="0">
              <a:buNone/>
            </a:pPr>
            <a:r>
              <a:rPr lang="el-GR" sz="2600" dirty="0"/>
              <a:t>Μπορεί να είναι:</a:t>
            </a:r>
          </a:p>
          <a:p>
            <a:pPr marL="742950" indent="-342900">
              <a:buFont typeface="Wingdings" panose="05000000000000000000" pitchFamily="2" charset="2"/>
              <a:buChar char="ü"/>
            </a:pPr>
            <a:r>
              <a:rPr lang="el-GR" sz="2600" dirty="0"/>
              <a:t>σε κλίμακα μικρότερη του αρχικού συστήματος (π.χ. το μοντέλο ενός αεροπλάνου)</a:t>
            </a:r>
          </a:p>
          <a:p>
            <a:pPr marL="742950" indent="-342900">
              <a:buFont typeface="Wingdings" panose="05000000000000000000" pitchFamily="2" charset="2"/>
              <a:buChar char="ü"/>
            </a:pPr>
            <a:r>
              <a:rPr lang="el-GR" sz="2600" dirty="0"/>
              <a:t>σε κλίμακα μεγαλύτερη του αρχικού συστήματος (π.χ. το μοντέλο ενός ατόμου)</a:t>
            </a:r>
          </a:p>
          <a:p>
            <a:pPr marL="0" indent="0">
              <a:buNone/>
            </a:pPr>
            <a:r>
              <a:rPr lang="el-GR" sz="2600" b="1" dirty="0"/>
              <a:t>2) Μαθηματικά: </a:t>
            </a:r>
            <a:r>
              <a:rPr lang="el-GR" sz="2600" dirty="0"/>
              <a:t>Χρησιμοποιούνται μαθηματικές έννοιες για να περιγράψουν</a:t>
            </a:r>
          </a:p>
          <a:p>
            <a:pPr marL="568325">
              <a:buFont typeface="Wingdings" panose="05000000000000000000" pitchFamily="2" charset="2"/>
              <a:buChar char="ü"/>
            </a:pPr>
            <a:r>
              <a:rPr lang="el-GR" sz="2600" dirty="0"/>
              <a:t>είτε τις φυσικές ιδιότητες του συστήματος (όπως σχήμα, μέγεθος και χρώμα) </a:t>
            </a:r>
          </a:p>
          <a:p>
            <a:pPr marL="568325">
              <a:buFont typeface="Wingdings" panose="05000000000000000000" pitchFamily="2" charset="2"/>
              <a:buChar char="ü"/>
            </a:pPr>
            <a:r>
              <a:rPr lang="el-GR" sz="2600" dirty="0"/>
              <a:t>είτε τη λειτουργία του (όπως κίνηση, αλλαγή σχήματος, αλλαγή κατάστασης)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18</a:t>
            </a:fld>
            <a:endParaRPr lang="en-US"/>
          </a:p>
        </p:txBody>
      </p:sp>
    </p:spTree>
    <p:extLst>
      <p:ext uri="{BB962C8B-B14F-4D97-AF65-F5344CB8AC3E}">
        <p14:creationId xmlns:p14="http://schemas.microsoft.com/office/powerpoint/2010/main" val="192972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74463"/>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Τύποι φυσικών μοντέλων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828841"/>
            <a:ext cx="10972799" cy="5635021"/>
          </a:xfrm>
        </p:spPr>
        <p:txBody>
          <a:bodyPr>
            <a:normAutofit/>
          </a:bodyPr>
          <a:lstStyle/>
          <a:p>
            <a:pPr marL="0" indent="0">
              <a:buNone/>
            </a:pPr>
            <a:r>
              <a:rPr lang="el-GR" sz="2600" b="1" dirty="0"/>
              <a:t>1) Τα φυσικά μοντέλα διακρίνονται σε:</a:t>
            </a:r>
          </a:p>
          <a:p>
            <a:pPr marL="0" indent="0">
              <a:buNone/>
            </a:pPr>
            <a:r>
              <a:rPr lang="el-GR" sz="2600" b="1" dirty="0"/>
              <a:t>Α) Στατικά</a:t>
            </a:r>
          </a:p>
          <a:p>
            <a:pPr marL="461963">
              <a:buFont typeface="Wingdings" panose="05000000000000000000" pitchFamily="2" charset="2"/>
              <a:buChar char="ü"/>
            </a:pPr>
            <a:r>
              <a:rPr lang="el-GR" sz="2600" dirty="0"/>
              <a:t>Το ξύλινο μοντέλο ενός αυτοκινήτου είναι στατικό γιατί απλά αναπαριστά το σχήμα του πραγματικού αντικειμένου</a:t>
            </a:r>
          </a:p>
          <a:p>
            <a:pPr marL="233363" indent="0">
              <a:buNone/>
            </a:pPr>
            <a:r>
              <a:rPr lang="el-GR" sz="2600" dirty="0"/>
              <a:t>Ένα τέτοιο στατικό μοντέλο μπορεί, για παράδειγμα, να χρησιμοποιηθεί για να διερευνήσουμε την αεροδυναμική συμπεριφορά ενός νέου αυτοκινήτου σε σχετικά μεγάλες ταχύτητες</a:t>
            </a:r>
          </a:p>
          <a:p>
            <a:pPr marL="0" indent="0">
              <a:buNone/>
            </a:pPr>
            <a:r>
              <a:rPr lang="el-GR" sz="2600" b="1" dirty="0"/>
              <a:t>Β) Δυναμικά</a:t>
            </a:r>
          </a:p>
          <a:p>
            <a:pPr marL="461963">
              <a:buFont typeface="Wingdings" panose="05000000000000000000" pitchFamily="2" charset="2"/>
              <a:buChar char="ü"/>
              <a:tabLst>
                <a:tab pos="461963" algn="l"/>
              </a:tabLst>
            </a:pPr>
            <a:r>
              <a:rPr lang="el-GR" sz="2600" dirty="0"/>
              <a:t>Σε αντιδιαστολή με το προηγούμενο παράδειγμα, το μοντέλο ενός αυτοκινήτου σε μικρογραφία (που μπορεί να περιλαμβάνει κινητήρα βενζίνης, αναρτήσεις και φρένα) είναι ένα δυναμικό μοντέλο το οποίο εκτός από την αναπαράσταση του φυσικού αντικειμένου απεικονίζει και τη λειτουργία του</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19</a:t>
            </a:fld>
            <a:endParaRPr lang="en-US"/>
          </a:p>
        </p:txBody>
      </p:sp>
    </p:spTree>
    <p:extLst>
      <p:ext uri="{BB962C8B-B14F-4D97-AF65-F5344CB8AC3E}">
        <p14:creationId xmlns:p14="http://schemas.microsoft.com/office/powerpoint/2010/main" val="22996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82563"/>
            <a:ext cx="10972800" cy="738461"/>
          </a:xfrm>
        </p:spPr>
        <p:txBody>
          <a:bodyPr>
            <a:normAutofit/>
          </a:bodyPr>
          <a:lstStyle/>
          <a:p>
            <a:r>
              <a:rPr lang="el-GR" sz="4000" b="1" dirty="0">
                <a:effectLst/>
                <a:latin typeface="+mn-lt"/>
                <a:ea typeface="Times New Roman" panose="02020603050405020304" pitchFamily="18" charset="0"/>
                <a:cs typeface="Times New Roman" panose="02020603050405020304" pitchFamily="18" charset="0"/>
              </a:rPr>
              <a:t>Η έννοια του συστήματος</a:t>
            </a:r>
            <a:endParaRPr lang="en-US" sz="8000" dirty="0">
              <a:latin typeface="+mn-lt"/>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921024"/>
            <a:ext cx="10972799" cy="5571850"/>
          </a:xfrm>
        </p:spPr>
        <p:txBody>
          <a:bodyPr/>
          <a:lstStyle/>
          <a:p>
            <a:pPr marL="0" marR="0" indent="0">
              <a:lnSpc>
                <a:spcPct val="100000"/>
              </a:lnSpc>
              <a:spcBef>
                <a:spcPts val="0"/>
              </a:spcBef>
              <a:spcAft>
                <a:spcPts val="0"/>
              </a:spcAft>
              <a:buNone/>
            </a:pPr>
            <a:r>
              <a:rPr lang="el-GR" sz="2500" b="1" dirty="0">
                <a:effectLst/>
                <a:ea typeface="Times New Roman" panose="02020603050405020304" pitchFamily="18" charset="0"/>
                <a:cs typeface="Times New Roman" panose="02020603050405020304" pitchFamily="18" charset="0"/>
              </a:rPr>
              <a:t>Ορισμός</a:t>
            </a:r>
            <a:r>
              <a:rPr lang="el-GR" sz="2500" dirty="0">
                <a:effectLst/>
                <a:ea typeface="Times New Roman" panose="02020603050405020304" pitchFamily="18" charset="0"/>
                <a:cs typeface="Times New Roman" panose="02020603050405020304" pitchFamily="18" charset="0"/>
              </a:rPr>
              <a:t>: Σύστημα είναι</a:t>
            </a:r>
            <a:r>
              <a:rPr lang="el-GR" sz="2500" dirty="0">
                <a:ea typeface="Times New Roman" panose="02020603050405020304" pitchFamily="18" charset="0"/>
                <a:cs typeface="Times New Roman" panose="02020603050405020304" pitchFamily="18" charset="0"/>
              </a:rPr>
              <a:t> </a:t>
            </a:r>
            <a:r>
              <a:rPr lang="el-GR" sz="2500" dirty="0">
                <a:effectLst/>
                <a:ea typeface="Times New Roman" panose="02020603050405020304" pitchFamily="18" charset="0"/>
                <a:cs typeface="Times New Roman" panose="02020603050405020304" pitchFamily="18" charset="0"/>
              </a:rPr>
              <a:t>ένα κλειστό και αυτοτελές «</a:t>
            </a:r>
            <a:r>
              <a:rPr lang="el-GR" sz="2500" dirty="0">
                <a:solidFill>
                  <a:srgbClr val="000000"/>
                </a:solidFill>
                <a:effectLst/>
                <a:ea typeface="Times New Roman" panose="02020603050405020304" pitchFamily="18" charset="0"/>
                <a:cs typeface="Times New Roman" panose="02020603050405020304" pitchFamily="18" charset="0"/>
              </a:rPr>
              <a:t>κουτί</a:t>
            </a:r>
            <a:r>
              <a:rPr lang="el-GR" sz="2500" dirty="0">
                <a:effectLst/>
                <a:ea typeface="Times New Roman" panose="02020603050405020304" pitchFamily="18" charset="0"/>
                <a:cs typeface="Times New Roman" panose="02020603050405020304" pitchFamily="18" charset="0"/>
              </a:rPr>
              <a:t>» («</a:t>
            </a:r>
            <a:r>
              <a:rPr lang="en-US" sz="2500" dirty="0">
                <a:effectLst/>
                <a:ea typeface="Times New Roman" panose="02020603050405020304" pitchFamily="18" charset="0"/>
                <a:cs typeface="Times New Roman" panose="02020603050405020304" pitchFamily="18" charset="0"/>
              </a:rPr>
              <a:t>black box</a:t>
            </a:r>
            <a:r>
              <a:rPr lang="el-GR" sz="2500" dirty="0">
                <a:effectLst/>
                <a:ea typeface="Times New Roman" panose="02020603050405020304" pitchFamily="18" charset="0"/>
                <a:cs typeface="Times New Roman" panose="02020603050405020304" pitchFamily="18" charset="0"/>
              </a:rPr>
              <a:t>»)</a:t>
            </a:r>
            <a:endParaRPr lang="en-US" sz="2500" dirty="0">
              <a:effectLst/>
              <a:ea typeface="Times New Roman" panose="02020603050405020304" pitchFamily="18" charset="0"/>
              <a:cs typeface="Times New Roman" panose="02020603050405020304" pitchFamily="18" charset="0"/>
            </a:endParaRPr>
          </a:p>
          <a:p>
            <a:pPr marL="627063" indent="-342900">
              <a:lnSpc>
                <a:spcPct val="100000"/>
              </a:lnSpc>
              <a:spcBef>
                <a:spcPts val="0"/>
              </a:spcBef>
              <a:tabLst>
                <a:tab pos="457200" algn="l"/>
              </a:tabLst>
            </a:pPr>
            <a:r>
              <a:rPr lang="el-GR" sz="2500" dirty="0">
                <a:ea typeface="Times New Roman" panose="02020603050405020304" pitchFamily="18" charset="0"/>
                <a:cs typeface="Times New Roman" panose="02020603050405020304" pitchFamily="18" charset="0"/>
              </a:rPr>
              <a:t>Σ</a:t>
            </a:r>
            <a:r>
              <a:rPr lang="el-GR" sz="2500" dirty="0">
                <a:effectLst/>
                <a:ea typeface="Times New Roman" panose="02020603050405020304" pitchFamily="18" charset="0"/>
                <a:cs typeface="Times New Roman" panose="02020603050405020304" pitchFamily="18" charset="0"/>
              </a:rPr>
              <a:t>το κουτί αυτό εισέρχονται </a:t>
            </a:r>
            <a:r>
              <a:rPr lang="el-GR" sz="2500" dirty="0">
                <a:solidFill>
                  <a:srgbClr val="000000"/>
                </a:solidFill>
                <a:effectLst/>
                <a:ea typeface="Times New Roman" panose="02020603050405020304" pitchFamily="18" charset="0"/>
                <a:cs typeface="Times New Roman" panose="02020603050405020304" pitchFamily="18" charset="0"/>
              </a:rPr>
              <a:t>εισροές</a:t>
            </a:r>
            <a:r>
              <a:rPr lang="el-GR" sz="250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input</a:t>
            </a:r>
            <a:r>
              <a:rPr lang="el-GR" sz="2500" dirty="0">
                <a:effectLst/>
                <a:ea typeface="Times New Roman" panose="02020603050405020304" pitchFamily="18" charset="0"/>
                <a:cs typeface="Times New Roman" panose="02020603050405020304" pitchFamily="18" charset="0"/>
              </a:rPr>
              <a:t>) ή «είσοδοι»</a:t>
            </a:r>
            <a:endParaRPr lang="en-US" sz="2500" dirty="0">
              <a:effectLst/>
              <a:ea typeface="Times New Roman" panose="02020603050405020304" pitchFamily="18" charset="0"/>
              <a:cs typeface="Times New Roman" panose="02020603050405020304" pitchFamily="18" charset="0"/>
            </a:endParaRPr>
          </a:p>
          <a:p>
            <a:pPr marL="911225" indent="-342900">
              <a:lnSpc>
                <a:spcPct val="100000"/>
              </a:lnSpc>
              <a:spcBef>
                <a:spcPts val="0"/>
              </a:spcBef>
              <a:tabLst>
                <a:tab pos="457200" algn="l"/>
              </a:tabLst>
            </a:pPr>
            <a:r>
              <a:rPr lang="el-GR" sz="2500" dirty="0">
                <a:ea typeface="Times New Roman" panose="02020603050405020304" pitchFamily="18" charset="0"/>
                <a:cs typeface="Times New Roman" panose="02020603050405020304" pitchFamily="18" charset="0"/>
              </a:rPr>
              <a:t>Ο</a:t>
            </a:r>
            <a:r>
              <a:rPr lang="el-GR" sz="2500" dirty="0">
                <a:effectLst/>
                <a:ea typeface="Times New Roman" panose="02020603050405020304" pitchFamily="18" charset="0"/>
                <a:cs typeface="Times New Roman" panose="02020603050405020304" pitchFamily="18" charset="0"/>
              </a:rPr>
              <a:t>ι εισροές </a:t>
            </a:r>
            <a:r>
              <a:rPr lang="el-GR" sz="2500" dirty="0">
                <a:solidFill>
                  <a:srgbClr val="000000"/>
                </a:solidFill>
                <a:effectLst/>
                <a:ea typeface="Times New Roman" panose="02020603050405020304" pitchFamily="18" charset="0"/>
                <a:cs typeface="Times New Roman" panose="02020603050405020304" pitchFamily="18" charset="0"/>
              </a:rPr>
              <a:t>μετασχηματίζονται</a:t>
            </a:r>
            <a:r>
              <a:rPr lang="el-GR" sz="2500" dirty="0">
                <a:effectLst/>
                <a:ea typeface="Times New Roman" panose="02020603050405020304" pitchFamily="18" charset="0"/>
                <a:cs typeface="Times New Roman" panose="02020603050405020304" pitchFamily="18" charset="0"/>
              </a:rPr>
              <a:t> (μέσα στο σύστημα) μέσω </a:t>
            </a:r>
            <a:r>
              <a:rPr lang="el-GR" sz="2500" dirty="0">
                <a:solidFill>
                  <a:srgbClr val="000000"/>
                </a:solidFill>
                <a:effectLst/>
                <a:ea typeface="Times New Roman" panose="02020603050405020304" pitchFamily="18" charset="0"/>
                <a:cs typeface="Times New Roman" panose="02020603050405020304" pitchFamily="18" charset="0"/>
              </a:rPr>
              <a:t>διεργασιών</a:t>
            </a:r>
            <a:r>
              <a:rPr lang="el-GR" sz="250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processes</a:t>
            </a:r>
            <a:r>
              <a:rPr lang="el-GR" sz="2500" dirty="0">
                <a:effectLst/>
                <a:ea typeface="Times New Roman" panose="02020603050405020304" pitchFamily="18" charset="0"/>
                <a:cs typeface="Times New Roman" panose="02020603050405020304" pitchFamily="18" charset="0"/>
              </a:rPr>
              <a:t>) που επενεργούν επάνω τους</a:t>
            </a:r>
            <a:endParaRPr lang="en-US" sz="2500" dirty="0">
              <a:effectLst/>
              <a:ea typeface="Times New Roman" panose="02020603050405020304" pitchFamily="18" charset="0"/>
              <a:cs typeface="Times New Roman" panose="02020603050405020304" pitchFamily="18" charset="0"/>
            </a:endParaRPr>
          </a:p>
          <a:p>
            <a:pPr marL="1309688" indent="-342900">
              <a:lnSpc>
                <a:spcPct val="100000"/>
              </a:lnSpc>
              <a:spcBef>
                <a:spcPts val="0"/>
              </a:spcBef>
              <a:tabLst>
                <a:tab pos="457200" algn="l"/>
              </a:tabLst>
            </a:pPr>
            <a:r>
              <a:rPr lang="el-GR" sz="2500" dirty="0">
                <a:ea typeface="Times New Roman" panose="02020603050405020304" pitchFamily="18" charset="0"/>
                <a:cs typeface="Times New Roman" panose="02020603050405020304" pitchFamily="18" charset="0"/>
              </a:rPr>
              <a:t>Μ</a:t>
            </a:r>
            <a:r>
              <a:rPr lang="el-GR" sz="2500" dirty="0">
                <a:effectLst/>
                <a:ea typeface="Times New Roman" panose="02020603050405020304" pitchFamily="18" charset="0"/>
                <a:cs typeface="Times New Roman" panose="02020603050405020304" pitchFamily="18" charset="0"/>
              </a:rPr>
              <a:t>έσω των διεργασιών (του συστήματος), οι εισροές μετατρέπονται σε </a:t>
            </a:r>
            <a:r>
              <a:rPr lang="el-GR" sz="2500" dirty="0">
                <a:solidFill>
                  <a:srgbClr val="000000"/>
                </a:solidFill>
                <a:effectLst/>
                <a:ea typeface="Times New Roman" panose="02020603050405020304" pitchFamily="18" charset="0"/>
                <a:cs typeface="Times New Roman" panose="02020603050405020304" pitchFamily="18" charset="0"/>
              </a:rPr>
              <a:t>εκροές</a:t>
            </a:r>
            <a:r>
              <a:rPr lang="el-GR" sz="250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output</a:t>
            </a:r>
            <a:r>
              <a:rPr lang="el-GR" sz="2500" dirty="0">
                <a:effectLst/>
                <a:ea typeface="Times New Roman" panose="02020603050405020304" pitchFamily="18" charset="0"/>
                <a:cs typeface="Times New Roman" panose="02020603050405020304" pitchFamily="18" charset="0"/>
              </a:rPr>
              <a:t>) ή «εξόδους», οι οποίες εξέρχονται από το σύστημα</a:t>
            </a:r>
            <a:endParaRPr lang="en-US" sz="2500" dirty="0">
              <a:effectLst/>
              <a:ea typeface="Times New Roman" panose="02020603050405020304" pitchFamily="18" charset="0"/>
              <a:cs typeface="Times New Roman" panose="02020603050405020304" pitchFamily="18" charset="0"/>
            </a:endParaRP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a:t>
            </a:fld>
            <a:endParaRPr lang="en-US"/>
          </a:p>
        </p:txBody>
      </p:sp>
      <p:sp>
        <p:nvSpPr>
          <p:cNvPr id="7" name="TextBox 6">
            <a:extLst>
              <a:ext uri="{FF2B5EF4-FFF2-40B4-BE49-F238E27FC236}">
                <a16:creationId xmlns:a16="http://schemas.microsoft.com/office/drawing/2014/main" id="{C930C6BC-1DC3-43CA-B60D-3F5C4141C5F2}"/>
              </a:ext>
            </a:extLst>
          </p:cNvPr>
          <p:cNvSpPr txBox="1"/>
          <p:nvPr/>
        </p:nvSpPr>
        <p:spPr>
          <a:xfrm>
            <a:off x="609598" y="5847341"/>
            <a:ext cx="10972801" cy="477054"/>
          </a:xfrm>
          <a:prstGeom prst="rect">
            <a:avLst/>
          </a:prstGeom>
          <a:noFill/>
        </p:spPr>
        <p:txBody>
          <a:bodyPr wrap="square" rtlCol="0">
            <a:spAutoFit/>
          </a:bodyPr>
          <a:lstStyle/>
          <a:p>
            <a:pPr algn="ctr"/>
            <a:r>
              <a:rPr lang="el-GR" sz="2500" i="1" dirty="0">
                <a:effectLst/>
                <a:latin typeface="Georgia" panose="02040502050405020303" pitchFamily="18" charset="0"/>
                <a:ea typeface="Times New Roman" panose="02020603050405020304" pitchFamily="18" charset="0"/>
                <a:cs typeface="Times New Roman" panose="02020603050405020304" pitchFamily="18" charset="0"/>
              </a:rPr>
              <a:t>«</a:t>
            </a:r>
            <a:r>
              <a:rPr lang="el-GR" sz="2500" i="1" dirty="0">
                <a:effectLst/>
                <a:ea typeface="Times New Roman" panose="02020603050405020304" pitchFamily="18" charset="0"/>
                <a:cs typeface="Times New Roman" panose="02020603050405020304" pitchFamily="18" charset="0"/>
              </a:rPr>
              <a:t>Σύστημα αλληλεπιδρώντων στοιχείων που έχουν κάποιο </a:t>
            </a:r>
            <a:r>
              <a:rPr lang="el-GR" sz="2500" i="1" dirty="0">
                <a:solidFill>
                  <a:srgbClr val="000000"/>
                </a:solidFill>
                <a:effectLst/>
                <a:ea typeface="Times New Roman" panose="02020603050405020304" pitchFamily="18" charset="0"/>
                <a:cs typeface="Times New Roman" panose="02020603050405020304" pitchFamily="18" charset="0"/>
              </a:rPr>
              <a:t>σκοπό</a:t>
            </a:r>
            <a:r>
              <a:rPr lang="el-GR" sz="2500" i="1" dirty="0">
                <a:effectLst/>
                <a:ea typeface="Times New Roman" panose="02020603050405020304" pitchFamily="18" charset="0"/>
                <a:cs typeface="Times New Roman" panose="02020603050405020304" pitchFamily="18" charset="0"/>
              </a:rPr>
              <a:t>»</a:t>
            </a:r>
            <a:endParaRPr lang="en-US" sz="2500" dirty="0"/>
          </a:p>
        </p:txBody>
      </p:sp>
      <p:pic>
        <p:nvPicPr>
          <p:cNvPr id="9" name="Picture 8">
            <a:extLst>
              <a:ext uri="{FF2B5EF4-FFF2-40B4-BE49-F238E27FC236}">
                <a16:creationId xmlns:a16="http://schemas.microsoft.com/office/drawing/2014/main" id="{2434E07F-9606-49DA-B843-5E43584C4F06}"/>
              </a:ext>
            </a:extLst>
          </p:cNvPr>
          <p:cNvPicPr>
            <a:picLocks noChangeAspect="1"/>
          </p:cNvPicPr>
          <p:nvPr/>
        </p:nvPicPr>
        <p:blipFill>
          <a:blip r:embed="rId2"/>
          <a:stretch>
            <a:fillRect/>
          </a:stretch>
        </p:blipFill>
        <p:spPr>
          <a:xfrm>
            <a:off x="2714151" y="3706213"/>
            <a:ext cx="6763694" cy="1771897"/>
          </a:xfrm>
          <a:prstGeom prst="rect">
            <a:avLst/>
          </a:prstGeom>
        </p:spPr>
      </p:pic>
    </p:spTree>
    <p:extLst>
      <p:ext uri="{BB962C8B-B14F-4D97-AF65-F5344CB8AC3E}">
        <p14:creationId xmlns:p14="http://schemas.microsoft.com/office/powerpoint/2010/main" val="321097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Τύποι μαθηματικών μοντέλων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263273"/>
          </a:xfrm>
        </p:spPr>
        <p:txBody>
          <a:bodyPr>
            <a:normAutofit/>
          </a:bodyPr>
          <a:lstStyle/>
          <a:p>
            <a:pPr marL="0" indent="0">
              <a:buNone/>
            </a:pPr>
            <a:r>
              <a:rPr lang="el-GR" sz="2600" b="1" dirty="0"/>
              <a:t>2) Τα μαθηματικά μοντέλα διακρίνονται σε:</a:t>
            </a:r>
          </a:p>
          <a:p>
            <a:pPr marL="0" indent="0">
              <a:buNone/>
            </a:pPr>
            <a:r>
              <a:rPr lang="el-GR" sz="2600" b="1" dirty="0"/>
              <a:t>Στατικά</a:t>
            </a:r>
          </a:p>
          <a:p>
            <a:pPr marL="346075" indent="0">
              <a:buNone/>
            </a:pPr>
            <a:r>
              <a:rPr lang="el-GR" sz="2600" dirty="0"/>
              <a:t>Παράδειγμα στατικού μαθηματικού μοντέλου αποτελεί ισορροπία προσφοράς-ζήτησης σε ένα οικονομικό σύστημα</a:t>
            </a:r>
          </a:p>
          <a:p>
            <a:pPr marL="0" indent="0">
              <a:buNone/>
            </a:pPr>
            <a:r>
              <a:rPr lang="el-GR" sz="2600" b="1" dirty="0"/>
              <a:t>Δυναμικά</a:t>
            </a:r>
          </a:p>
          <a:p>
            <a:pPr marL="346075" indent="0">
              <a:buNone/>
            </a:pPr>
            <a:r>
              <a:rPr lang="el-GR" sz="2600" dirty="0"/>
              <a:t>Παράδειγμα δυναμικού μαθηματικού μοντέλου αποτελούν οι μαθηματικές εξισώσεις που περιγράφουν την κίνηση ενός συστήματος ταλάντωσης με απόσβεση</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20</a:t>
            </a:fld>
            <a:endParaRPr lang="en-US"/>
          </a:p>
        </p:txBody>
      </p:sp>
    </p:spTree>
    <p:extLst>
      <p:ext uri="{BB962C8B-B14F-4D97-AF65-F5344CB8AC3E}">
        <p14:creationId xmlns:p14="http://schemas.microsoft.com/office/powerpoint/2010/main" val="115749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268014"/>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Τύποι μαθηματικών μοντέλων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219200"/>
            <a:ext cx="10972799" cy="5370786"/>
          </a:xfrm>
        </p:spPr>
        <p:txBody>
          <a:bodyPr>
            <a:normAutofit/>
          </a:bodyPr>
          <a:lstStyle/>
          <a:p>
            <a:pPr marL="0" indent="0">
              <a:buNone/>
            </a:pPr>
            <a:r>
              <a:rPr lang="el-GR" sz="2600" b="1" dirty="0"/>
              <a:t>Τα μαθηματικά μοντέλα (είτε στατικά είτε δυναμικά) διακρίνονται σε:</a:t>
            </a:r>
          </a:p>
          <a:p>
            <a:pPr marL="0" indent="0">
              <a:buNone/>
            </a:pPr>
            <a:r>
              <a:rPr lang="el-GR" sz="2600" b="1" dirty="0"/>
              <a:t>Α) Αναλυτικά</a:t>
            </a:r>
          </a:p>
          <a:p>
            <a:pPr marL="0" indent="0">
              <a:buNone/>
            </a:pPr>
            <a:r>
              <a:rPr lang="el-GR" sz="2600" dirty="0"/>
              <a:t>Στην κατηγορία αυτή των μοντέλων, συμπεριλαμβάνουμε συστήματα τα οποία μπορούν να περιγραφούν πλήρως από ένα σύνολο εξισώσεων</a:t>
            </a:r>
          </a:p>
          <a:p>
            <a:pPr marL="0" indent="0">
              <a:buNone/>
            </a:pPr>
            <a:r>
              <a:rPr lang="el-GR" sz="2600" dirty="0"/>
              <a:t>Με την επίλυση των εξισώσεων αυτών, το αρχικό σύστημα μπορεί να περιγραφεί με απόλυτη ακρίβεια και πληρότητα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21</a:t>
            </a:fld>
            <a:endParaRPr lang="en-US"/>
          </a:p>
        </p:txBody>
      </p:sp>
    </p:spTree>
    <p:extLst>
      <p:ext uri="{BB962C8B-B14F-4D97-AF65-F5344CB8AC3E}">
        <p14:creationId xmlns:p14="http://schemas.microsoft.com/office/powerpoint/2010/main" val="378555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268014"/>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Τύποι μαθηματικών μοντέλων</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219200"/>
            <a:ext cx="10972799" cy="5370786"/>
          </a:xfrm>
        </p:spPr>
        <p:txBody>
          <a:bodyPr>
            <a:normAutofit/>
          </a:bodyPr>
          <a:lstStyle/>
          <a:p>
            <a:pPr marL="0" indent="0">
              <a:buNone/>
            </a:pPr>
            <a:r>
              <a:rPr lang="el-GR" sz="2600" b="1" dirty="0"/>
              <a:t>Τα μαθηματικά μοντέλα (είτε στατικά είτε δυναμικά) διακρίνονται σε:</a:t>
            </a:r>
          </a:p>
          <a:p>
            <a:pPr marL="0" indent="0">
              <a:buNone/>
            </a:pPr>
            <a:r>
              <a:rPr lang="el-GR" sz="2600" b="1" dirty="0"/>
              <a:t>Β) Αριθμητικά</a:t>
            </a:r>
          </a:p>
          <a:p>
            <a:pPr marL="0" indent="0">
              <a:buNone/>
            </a:pPr>
            <a:r>
              <a:rPr lang="el-GR" sz="2600" dirty="0"/>
              <a:t>Συχνά, στην πράξη, δεν είναι δυνατόν να περιγράψουμε ένα σύστημα με αναλυτικό μοντέλο</a:t>
            </a:r>
          </a:p>
          <a:p>
            <a:pPr marL="0" indent="0">
              <a:buNone/>
            </a:pPr>
            <a:r>
              <a:rPr lang="el-GR" sz="2600" dirty="0"/>
              <a:t>Όταν δεν υπάρχει τέλεια και πλήρης γνώση του τεχνολογικού συστήματος, δεν είναι δυνατόν να ευρεθούν ή δεν υπάρχουν μαθηματικές εξισώσεις, οπότε το σύστημα περιγράφεται με αριθμητικά δεδομένα που συλλέγονται με εμπειρικό τρόπο</a:t>
            </a:r>
          </a:p>
          <a:p>
            <a:pPr marL="0" indent="0">
              <a:buNone/>
            </a:pPr>
            <a:r>
              <a:rPr lang="el-GR" sz="2600" dirty="0"/>
              <a:t>Το αριθμητικό μοντέλο του συστήματος αποτελείται από το σύνολο των δεδομένων και των συσχετίσεων μεταξύ αυτών</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22</a:t>
            </a:fld>
            <a:endParaRPr lang="en-US"/>
          </a:p>
        </p:txBody>
      </p:sp>
    </p:spTree>
    <p:extLst>
      <p:ext uri="{BB962C8B-B14F-4D97-AF65-F5344CB8AC3E}">
        <p14:creationId xmlns:p14="http://schemas.microsoft.com/office/powerpoint/2010/main" val="215210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48929" y="629266"/>
            <a:ext cx="3505495" cy="1622321"/>
          </a:xfrm>
        </p:spPr>
        <p:txBody>
          <a:bodyPr>
            <a:normAutofit/>
          </a:bodyPr>
          <a:lstStyle/>
          <a:p>
            <a:r>
              <a:rPr lang="el-GR" sz="3700" b="1" dirty="0">
                <a:latin typeface="+mn-lt"/>
                <a:ea typeface="Times New Roman" panose="02020603050405020304" pitchFamily="18" charset="0"/>
                <a:cs typeface="Times New Roman" panose="02020603050405020304" pitchFamily="18" charset="0"/>
              </a:rPr>
              <a:t>Τύποι μαθηματικών μοντέλων</a:t>
            </a:r>
            <a:endParaRPr lang="el-GR" sz="37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48931" y="2438400"/>
            <a:ext cx="3505494" cy="3785419"/>
          </a:xfrm>
        </p:spPr>
        <p:txBody>
          <a:bodyPr>
            <a:normAutofit/>
          </a:bodyPr>
          <a:lstStyle/>
          <a:p>
            <a:pPr marL="0" indent="0">
              <a:buNone/>
            </a:pPr>
            <a:r>
              <a:rPr lang="el-GR" sz="2600" dirty="0"/>
              <a:t>Η προσομοίωση, ως μέθοδος επίλυσης προβλημάτων, χρησιμοποιείται κυρίως για τη μελέτη αριθμητικών μαθηματικών μοντέλων τα οποία είναι δυναμικά</a:t>
            </a:r>
          </a:p>
          <a:p>
            <a:pPr marL="0" indent="0">
              <a:buNone/>
            </a:pPr>
            <a:endParaRPr lang="en-US" sz="2000" dirty="0"/>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B353BB-A170-4655-A467-85123C66BE03}"/>
              </a:ext>
            </a:extLst>
          </p:cNvPr>
          <p:cNvPicPr>
            <a:picLocks noChangeAspect="1"/>
          </p:cNvPicPr>
          <p:nvPr/>
        </p:nvPicPr>
        <p:blipFill>
          <a:blip r:embed="rId2"/>
          <a:stretch>
            <a:fillRect/>
          </a:stretch>
        </p:blipFill>
        <p:spPr>
          <a:xfrm>
            <a:off x="5187064" y="1046385"/>
            <a:ext cx="6456927" cy="4761984"/>
          </a:xfrm>
          <a:prstGeom prst="rect">
            <a:avLst/>
          </a:prstGeom>
          <a:effectLst/>
        </p:spPr>
      </p:pic>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a:xfrm>
            <a:off x="8610600" y="6356350"/>
            <a:ext cx="2743200" cy="365125"/>
          </a:xfrm>
        </p:spPr>
        <p:txBody>
          <a:bodyPr>
            <a:normAutofit/>
          </a:bodyPr>
          <a:lstStyle/>
          <a:p>
            <a:pPr>
              <a:spcAft>
                <a:spcPts val="600"/>
              </a:spcAft>
            </a:pPr>
            <a:fld id="{D607BA1A-05EC-4747-ABD9-765D2EC49DD8}" type="slidenum">
              <a:rPr lang="en-US">
                <a:solidFill>
                  <a:srgbClr val="303030"/>
                </a:solidFill>
              </a:rPr>
              <a:pPr>
                <a:spcAft>
                  <a:spcPts val="600"/>
                </a:spcAft>
              </a:pPr>
              <a:t>23</a:t>
            </a:fld>
            <a:endParaRPr lang="en-US">
              <a:solidFill>
                <a:srgbClr val="303030"/>
              </a:solidFill>
            </a:endParaRP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2" name="Straight Arrow Connector 11">
            <a:extLst>
              <a:ext uri="{FF2B5EF4-FFF2-40B4-BE49-F238E27FC236}">
                <a16:creationId xmlns:a16="http://schemas.microsoft.com/office/drawing/2014/main" id="{31C5DD15-0AC8-4618-B296-408B9FD3ABED}"/>
              </a:ext>
            </a:extLst>
          </p:cNvPr>
          <p:cNvCxnSpPr>
            <a:cxnSpLocks/>
          </p:cNvCxnSpPr>
          <p:nvPr/>
        </p:nvCxnSpPr>
        <p:spPr>
          <a:xfrm>
            <a:off x="7714593" y="1545021"/>
            <a:ext cx="1324303" cy="106949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BBA1217-4D6A-46AA-BD54-CB5BEBF2796B}"/>
              </a:ext>
            </a:extLst>
          </p:cNvPr>
          <p:cNvCxnSpPr/>
          <p:nvPr/>
        </p:nvCxnSpPr>
        <p:spPr>
          <a:xfrm>
            <a:off x="9038896" y="2858814"/>
            <a:ext cx="830318" cy="83031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9D3CBB-A9FD-4D84-96B3-9F5658CEBCA9}"/>
              </a:ext>
            </a:extLst>
          </p:cNvPr>
          <p:cNvCxnSpPr/>
          <p:nvPr/>
        </p:nvCxnSpPr>
        <p:spPr>
          <a:xfrm>
            <a:off x="9869214" y="3945669"/>
            <a:ext cx="735724" cy="84597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F4DAE9B-A4C2-4163-BC70-CA8F5A0C2881}"/>
              </a:ext>
            </a:extLst>
          </p:cNvPr>
          <p:cNvCxnSpPr/>
          <p:nvPr/>
        </p:nvCxnSpPr>
        <p:spPr>
          <a:xfrm>
            <a:off x="10636469" y="5044966"/>
            <a:ext cx="0" cy="40868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82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Απλά και πολύπλοκα μοντέλα</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601" y="2687039"/>
            <a:ext cx="10972799" cy="3636577"/>
          </a:xfrm>
        </p:spPr>
        <p:txBody>
          <a:bodyPr numCol="2">
            <a:normAutofit/>
          </a:bodyPr>
          <a:lstStyle/>
          <a:p>
            <a:pPr marL="346075" indent="0">
              <a:buNone/>
            </a:pPr>
            <a:r>
              <a:rPr lang="el-GR" sz="2600" b="1" dirty="0"/>
              <a:t>Απλά</a:t>
            </a:r>
          </a:p>
          <a:p>
            <a:pPr marL="346075" indent="0">
              <a:buNone/>
            </a:pPr>
            <a:r>
              <a:rPr lang="el-GR" sz="2600" dirty="0"/>
              <a:t>Συνήθως τα απλά μοντέλα περιγράφονται από μαθηματικές εξισώσεις που είναι δυνατό να επιλυθούν αναλυτικά</a:t>
            </a:r>
          </a:p>
          <a:p>
            <a:pPr marL="346075" indent="0">
              <a:buNone/>
            </a:pPr>
            <a:endParaRPr lang="el-GR" sz="2600" dirty="0"/>
          </a:p>
          <a:p>
            <a:pPr marL="346075" indent="0">
              <a:buNone/>
            </a:pPr>
            <a:endParaRPr lang="el-GR" sz="2600" dirty="0"/>
          </a:p>
          <a:p>
            <a:pPr marL="346075" indent="0">
              <a:buNone/>
            </a:pPr>
            <a:endParaRPr lang="el-GR" sz="2600" dirty="0"/>
          </a:p>
          <a:p>
            <a:pPr marL="346075" indent="0">
              <a:buNone/>
            </a:pPr>
            <a:r>
              <a:rPr lang="el-GR" sz="2600" b="1" dirty="0"/>
              <a:t>Πολύπλοκα</a:t>
            </a:r>
          </a:p>
          <a:p>
            <a:pPr marL="346075" indent="0">
              <a:buNone/>
            </a:pPr>
            <a:r>
              <a:rPr lang="el-GR" sz="2600" dirty="0"/>
              <a:t>Αντίθετα, τα πολύπλοκα μοντέλα δεν είναι συνήθως δυνατό να περιγραφούν με μαθηματικές εξισώσεις και έτσι μελετώνται με προσομοίωση</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24</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3F07514-9DC5-40BD-B038-4485814B3BAD}"/>
              </a:ext>
            </a:extLst>
          </p:cNvPr>
          <p:cNvSpPr txBox="1"/>
          <p:nvPr/>
        </p:nvSpPr>
        <p:spPr>
          <a:xfrm>
            <a:off x="861848" y="1287767"/>
            <a:ext cx="9764487" cy="1231106"/>
          </a:xfrm>
          <a:prstGeom prst="rect">
            <a:avLst/>
          </a:prstGeom>
          <a:noFill/>
        </p:spPr>
        <p:txBody>
          <a:bodyPr wrap="square" rtlCol="0">
            <a:spAutoFit/>
          </a:bodyPr>
          <a:lstStyle/>
          <a:p>
            <a:pPr algn="ctr"/>
            <a:r>
              <a:rPr lang="el-GR" sz="2800" dirty="0"/>
              <a:t>Τα χαρακτηριστικά που συζητήσαμε στις προηγούμενες διαφάνειες, καθορίζουν την πολυπλοκότητα ενός μοντέλου:</a:t>
            </a:r>
          </a:p>
          <a:p>
            <a:endParaRPr lang="en-US" dirty="0"/>
          </a:p>
        </p:txBody>
      </p:sp>
      <p:sp>
        <p:nvSpPr>
          <p:cNvPr id="8" name="Rectangle: Rounded Corners 7">
            <a:extLst>
              <a:ext uri="{FF2B5EF4-FFF2-40B4-BE49-F238E27FC236}">
                <a16:creationId xmlns:a16="http://schemas.microsoft.com/office/drawing/2014/main" id="{7F550887-8F20-4146-A2F6-E79C5DD531E8}"/>
              </a:ext>
            </a:extLst>
          </p:cNvPr>
          <p:cNvSpPr/>
          <p:nvPr/>
        </p:nvSpPr>
        <p:spPr>
          <a:xfrm>
            <a:off x="840828" y="2687039"/>
            <a:ext cx="4834758" cy="272578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0CF90DC-5ED8-4E1A-AAAD-10F5381948ED}"/>
              </a:ext>
            </a:extLst>
          </p:cNvPr>
          <p:cNvSpPr/>
          <p:nvPr/>
        </p:nvSpPr>
        <p:spPr>
          <a:xfrm>
            <a:off x="6106514" y="2671526"/>
            <a:ext cx="5444358" cy="27830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10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Απλά και πολύπλοκα μοντέλα</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dirty="0"/>
              <a:t>Απλά και πολύπλοκα μοντέλα σε σχέση με τα χαρακτηριστικά τους:</a:t>
            </a: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25</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9">
            <a:extLst>
              <a:ext uri="{FF2B5EF4-FFF2-40B4-BE49-F238E27FC236}">
                <a16:creationId xmlns:a16="http://schemas.microsoft.com/office/drawing/2014/main" id="{387B570A-B4C2-43FE-AB82-D5D7ACAF69D9}"/>
              </a:ext>
            </a:extLst>
          </p:cNvPr>
          <p:cNvGraphicFramePr>
            <a:graphicFrameLocks noGrp="1"/>
          </p:cNvGraphicFramePr>
          <p:nvPr>
            <p:extLst>
              <p:ext uri="{D42A27DB-BD31-4B8C-83A1-F6EECF244321}">
                <p14:modId xmlns:p14="http://schemas.microsoft.com/office/powerpoint/2010/main" val="3946165069"/>
              </p:ext>
            </p:extLst>
          </p:nvPr>
        </p:nvGraphicFramePr>
        <p:xfrm>
          <a:off x="1157451" y="1723697"/>
          <a:ext cx="9877098" cy="4372331"/>
        </p:xfrm>
        <a:graphic>
          <a:graphicData uri="http://schemas.openxmlformats.org/drawingml/2006/table">
            <a:tbl>
              <a:tblPr firstRow="1" bandRow="1">
                <a:tableStyleId>{46F890A9-2807-4EBB-B81D-B2AA78EC7F39}</a:tableStyleId>
              </a:tblPr>
              <a:tblGrid>
                <a:gridCol w="4938549">
                  <a:extLst>
                    <a:ext uri="{9D8B030D-6E8A-4147-A177-3AD203B41FA5}">
                      <a16:colId xmlns:a16="http://schemas.microsoft.com/office/drawing/2014/main" val="247600851"/>
                    </a:ext>
                  </a:extLst>
                </a:gridCol>
                <a:gridCol w="4938549">
                  <a:extLst>
                    <a:ext uri="{9D8B030D-6E8A-4147-A177-3AD203B41FA5}">
                      <a16:colId xmlns:a16="http://schemas.microsoft.com/office/drawing/2014/main" val="878799950"/>
                    </a:ext>
                  </a:extLst>
                </a:gridCol>
              </a:tblGrid>
              <a:tr h="635206">
                <a:tc gridSpan="2">
                  <a:txBody>
                    <a:bodyPr/>
                    <a:lstStyle/>
                    <a:p>
                      <a:pPr algn="ctr"/>
                      <a:r>
                        <a:rPr lang="el-GR" sz="2800" dirty="0"/>
                        <a:t>Μοντέλα</a:t>
                      </a:r>
                      <a:endParaRPr lang="en-US" sz="2800" dirty="0"/>
                    </a:p>
                  </a:txBody>
                  <a:tcPr anchor="ctr"/>
                </a:tc>
                <a:tc hMerge="1">
                  <a:txBody>
                    <a:bodyPr/>
                    <a:lstStyle/>
                    <a:p>
                      <a:endParaRPr lang="en-US" dirty="0"/>
                    </a:p>
                  </a:txBody>
                  <a:tcPr/>
                </a:tc>
                <a:extLst>
                  <a:ext uri="{0D108BD9-81ED-4DB2-BD59-A6C34878D82A}">
                    <a16:rowId xmlns:a16="http://schemas.microsoft.com/office/drawing/2014/main" val="2816703629"/>
                  </a:ext>
                </a:extLst>
              </a:tr>
              <a:tr h="533875">
                <a:tc>
                  <a:txBody>
                    <a:bodyPr/>
                    <a:lstStyle/>
                    <a:p>
                      <a:pPr algn="ctr"/>
                      <a:r>
                        <a:rPr lang="el-GR" sz="2800" b="1" dirty="0"/>
                        <a:t>Απλά </a:t>
                      </a:r>
                      <a:endParaRPr lang="en-US" sz="2800" b="1" dirty="0"/>
                    </a:p>
                  </a:txBody>
                  <a:tcPr anchor="ctr"/>
                </a:tc>
                <a:tc>
                  <a:txBody>
                    <a:bodyPr/>
                    <a:lstStyle/>
                    <a:p>
                      <a:pPr algn="ctr"/>
                      <a:r>
                        <a:rPr lang="el-GR" sz="2800" b="1" dirty="0"/>
                        <a:t>Περίπλοκα</a:t>
                      </a:r>
                      <a:endParaRPr lang="en-US" sz="2800" b="1" dirty="0"/>
                    </a:p>
                  </a:txBody>
                  <a:tcPr anchor="ctr"/>
                </a:tc>
                <a:extLst>
                  <a:ext uri="{0D108BD9-81ED-4DB2-BD59-A6C34878D82A}">
                    <a16:rowId xmlns:a16="http://schemas.microsoft.com/office/drawing/2014/main" val="1235566483"/>
                  </a:ext>
                </a:extLst>
              </a:tr>
              <a:tr h="533875">
                <a:tc>
                  <a:txBody>
                    <a:bodyPr/>
                    <a:lstStyle/>
                    <a:p>
                      <a:pPr algn="ctr"/>
                      <a:r>
                        <a:rPr lang="el-GR" sz="2600" dirty="0"/>
                        <a:t>Στατικά</a:t>
                      </a:r>
                    </a:p>
                  </a:txBody>
                  <a:tcPr anchor="ctr"/>
                </a:tc>
                <a:tc>
                  <a:txBody>
                    <a:bodyPr/>
                    <a:lstStyle/>
                    <a:p>
                      <a:pPr algn="ctr"/>
                      <a:r>
                        <a:rPr lang="el-GR" sz="2600" dirty="0"/>
                        <a:t>Δυναμικά</a:t>
                      </a:r>
                      <a:endParaRPr lang="en-US" sz="2600" dirty="0"/>
                    </a:p>
                  </a:txBody>
                  <a:tcPr anchor="ctr"/>
                </a:tc>
                <a:extLst>
                  <a:ext uri="{0D108BD9-81ED-4DB2-BD59-A6C34878D82A}">
                    <a16:rowId xmlns:a16="http://schemas.microsoft.com/office/drawing/2014/main" val="300971620"/>
                  </a:ext>
                </a:extLst>
              </a:tr>
              <a:tr h="533875">
                <a:tc>
                  <a:txBody>
                    <a:bodyPr/>
                    <a:lstStyle/>
                    <a:p>
                      <a:pPr algn="ctr"/>
                      <a:r>
                        <a:rPr lang="el-GR" sz="2600" dirty="0"/>
                        <a:t>Γραμμικά</a:t>
                      </a:r>
                      <a:endParaRPr lang="en-US" sz="2600" dirty="0"/>
                    </a:p>
                  </a:txBody>
                  <a:tcPr anchor="ctr"/>
                </a:tc>
                <a:tc>
                  <a:txBody>
                    <a:bodyPr/>
                    <a:lstStyle/>
                    <a:p>
                      <a:pPr algn="ctr"/>
                      <a:r>
                        <a:rPr lang="el-GR" sz="2600" dirty="0"/>
                        <a:t>Μη γραμμικά</a:t>
                      </a:r>
                      <a:endParaRPr lang="en-US" sz="2600" dirty="0"/>
                    </a:p>
                  </a:txBody>
                  <a:tcPr anchor="ctr"/>
                </a:tc>
                <a:extLst>
                  <a:ext uri="{0D108BD9-81ED-4DB2-BD59-A6C34878D82A}">
                    <a16:rowId xmlns:a16="http://schemas.microsoft.com/office/drawing/2014/main" val="3699632492"/>
                  </a:ext>
                </a:extLst>
              </a:tr>
              <a:tr h="533875">
                <a:tc>
                  <a:txBody>
                    <a:bodyPr/>
                    <a:lstStyle/>
                    <a:p>
                      <a:pPr algn="ctr"/>
                      <a:r>
                        <a:rPr lang="el-GR" sz="2600" dirty="0"/>
                        <a:t>Προσδιοριστικά</a:t>
                      </a:r>
                      <a:endParaRPr lang="en-US" sz="2600" dirty="0"/>
                    </a:p>
                  </a:txBody>
                  <a:tcPr anchor="ctr"/>
                </a:tc>
                <a:tc>
                  <a:txBody>
                    <a:bodyPr/>
                    <a:lstStyle/>
                    <a:p>
                      <a:pPr algn="ctr"/>
                      <a:r>
                        <a:rPr lang="el-GR" sz="2600" dirty="0"/>
                        <a:t>Στοχαστικά</a:t>
                      </a:r>
                      <a:endParaRPr lang="en-US" sz="2600" dirty="0"/>
                    </a:p>
                  </a:txBody>
                  <a:tcPr anchor="ctr"/>
                </a:tc>
                <a:extLst>
                  <a:ext uri="{0D108BD9-81ED-4DB2-BD59-A6C34878D82A}">
                    <a16:rowId xmlns:a16="http://schemas.microsoft.com/office/drawing/2014/main" val="925088878"/>
                  </a:ext>
                </a:extLst>
              </a:tr>
              <a:tr h="533875">
                <a:tc>
                  <a:txBody>
                    <a:bodyPr/>
                    <a:lstStyle/>
                    <a:p>
                      <a:pPr algn="ctr"/>
                      <a:r>
                        <a:rPr lang="el-GR" sz="2600" dirty="0"/>
                        <a:t>Συνεχή</a:t>
                      </a:r>
                      <a:endParaRPr lang="en-US" sz="2600" dirty="0"/>
                    </a:p>
                  </a:txBody>
                  <a:tcPr anchor="ctr"/>
                </a:tc>
                <a:tc>
                  <a:txBody>
                    <a:bodyPr/>
                    <a:lstStyle/>
                    <a:p>
                      <a:pPr algn="ctr"/>
                      <a:r>
                        <a:rPr lang="el-GR" sz="2600" dirty="0"/>
                        <a:t>Διακριτά</a:t>
                      </a:r>
                      <a:endParaRPr lang="en-US" sz="2600" dirty="0"/>
                    </a:p>
                  </a:txBody>
                  <a:tcPr anchor="ctr"/>
                </a:tc>
                <a:extLst>
                  <a:ext uri="{0D108BD9-81ED-4DB2-BD59-A6C34878D82A}">
                    <a16:rowId xmlns:a16="http://schemas.microsoft.com/office/drawing/2014/main" val="2665353990"/>
                  </a:ext>
                </a:extLst>
              </a:tr>
              <a:tr h="533875">
                <a:tc>
                  <a:txBody>
                    <a:bodyPr/>
                    <a:lstStyle/>
                    <a:p>
                      <a:pPr algn="ctr"/>
                      <a:r>
                        <a:rPr lang="el-GR" sz="2600" dirty="0"/>
                        <a:t>Σταθερής κατάστασης</a:t>
                      </a:r>
                      <a:endParaRPr lang="en-US" sz="2600" dirty="0"/>
                    </a:p>
                  </a:txBody>
                  <a:tcPr anchor="ctr"/>
                </a:tc>
                <a:tc>
                  <a:txBody>
                    <a:bodyPr/>
                    <a:lstStyle/>
                    <a:p>
                      <a:pPr algn="ctr"/>
                      <a:r>
                        <a:rPr lang="el-GR" sz="2600" dirty="0"/>
                        <a:t>Μεταβατικά</a:t>
                      </a:r>
                      <a:endParaRPr lang="en-US" sz="2600" dirty="0"/>
                    </a:p>
                  </a:txBody>
                  <a:tcPr anchor="ctr"/>
                </a:tc>
                <a:extLst>
                  <a:ext uri="{0D108BD9-81ED-4DB2-BD59-A6C34878D82A}">
                    <a16:rowId xmlns:a16="http://schemas.microsoft.com/office/drawing/2014/main" val="1047407342"/>
                  </a:ext>
                </a:extLst>
              </a:tr>
              <a:tr h="533875">
                <a:tc>
                  <a:txBody>
                    <a:bodyPr/>
                    <a:lstStyle/>
                    <a:p>
                      <a:pPr algn="ctr"/>
                      <a:r>
                        <a:rPr lang="el-GR" sz="2600" dirty="0"/>
                        <a:t>Περιληπτικά</a:t>
                      </a:r>
                      <a:endParaRPr lang="en-US" sz="2600" dirty="0"/>
                    </a:p>
                  </a:txBody>
                  <a:tcPr anchor="ctr"/>
                </a:tc>
                <a:tc>
                  <a:txBody>
                    <a:bodyPr/>
                    <a:lstStyle/>
                    <a:p>
                      <a:pPr algn="ctr"/>
                      <a:r>
                        <a:rPr lang="el-GR" sz="2600" dirty="0"/>
                        <a:t>Λεπτομερή</a:t>
                      </a:r>
                      <a:endParaRPr lang="en-US" sz="2600" dirty="0"/>
                    </a:p>
                  </a:txBody>
                  <a:tcPr anchor="ctr"/>
                </a:tc>
                <a:extLst>
                  <a:ext uri="{0D108BD9-81ED-4DB2-BD59-A6C34878D82A}">
                    <a16:rowId xmlns:a16="http://schemas.microsoft.com/office/drawing/2014/main" val="628628412"/>
                  </a:ext>
                </a:extLst>
              </a:tr>
            </a:tbl>
          </a:graphicData>
        </a:graphic>
      </p:graphicFrame>
      <p:cxnSp>
        <p:nvCxnSpPr>
          <p:cNvPr id="11" name="Straight Arrow Connector 10">
            <a:extLst>
              <a:ext uri="{FF2B5EF4-FFF2-40B4-BE49-F238E27FC236}">
                <a16:creationId xmlns:a16="http://schemas.microsoft.com/office/drawing/2014/main" id="{A91150CA-D53C-4E61-9C90-507B5633194B}"/>
              </a:ext>
            </a:extLst>
          </p:cNvPr>
          <p:cNvCxnSpPr/>
          <p:nvPr/>
        </p:nvCxnSpPr>
        <p:spPr>
          <a:xfrm flipH="1">
            <a:off x="4498428" y="2375338"/>
            <a:ext cx="1187669" cy="35735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CCC562-E236-4436-A18A-CAC99512B1CB}"/>
              </a:ext>
            </a:extLst>
          </p:cNvPr>
          <p:cNvCxnSpPr>
            <a:cxnSpLocks/>
          </p:cNvCxnSpPr>
          <p:nvPr/>
        </p:nvCxnSpPr>
        <p:spPr>
          <a:xfrm>
            <a:off x="6379780" y="2375338"/>
            <a:ext cx="1051034" cy="35735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0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04691"/>
            <a:ext cx="10972800" cy="654378"/>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Χρήση μοντέλου για ανάλυση ή σύνθεση συστήματος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94291" y="1103586"/>
            <a:ext cx="11634950" cy="5252763"/>
          </a:xfrm>
        </p:spPr>
        <p:txBody>
          <a:bodyPr>
            <a:normAutofit/>
          </a:bodyPr>
          <a:lstStyle/>
          <a:p>
            <a:pPr marL="0" indent="0">
              <a:buNone/>
            </a:pPr>
            <a:r>
              <a:rPr lang="el-GR" sz="2600" dirty="0"/>
              <a:t>Ένα μοντέλο μπορεί να χρησιμοποιηθεί είτε για την ανάλυση είτε για τη σύνθεση ενός συστήματος:</a:t>
            </a:r>
          </a:p>
          <a:p>
            <a:pPr marL="339725" indent="0">
              <a:buNone/>
            </a:pPr>
            <a:r>
              <a:rPr lang="el-GR" sz="2600" b="1" dirty="0"/>
              <a:t>Α) Σε περίπτωση που το μοντέλο χρησιμοποιείται για την ανάλυση του συστήματος</a:t>
            </a:r>
            <a:endParaRPr lang="en-US" sz="2600" b="1" dirty="0"/>
          </a:p>
          <a:p>
            <a:pPr marL="796925" indent="-457200">
              <a:buFont typeface="Wingdings" panose="05000000000000000000" pitchFamily="2" charset="2"/>
              <a:buChar char="ü"/>
            </a:pPr>
            <a:r>
              <a:rPr lang="en-US" sz="2600" dirty="0"/>
              <a:t>Y</a:t>
            </a:r>
            <a:r>
              <a:rPr lang="el-GR" sz="2600" dirty="0"/>
              <a:t>πάρχει αντιστοιχία ανάμεσα στις εισόδους του συστήματος και του μοντέλου</a:t>
            </a:r>
          </a:p>
          <a:p>
            <a:pPr marL="796925" indent="-457200">
              <a:buFont typeface="Wingdings" panose="05000000000000000000" pitchFamily="2" charset="2"/>
              <a:buChar char="ü"/>
            </a:pPr>
            <a:r>
              <a:rPr lang="el-GR" sz="2600" dirty="0"/>
              <a:t>Υπάρχει επίσης αντιστοιχία ανάμεσα στις εσωτερικές δομές του μοντέλου και του συστήματος</a:t>
            </a:r>
          </a:p>
          <a:p>
            <a:pPr marL="339725" indent="0">
              <a:buNone/>
            </a:pPr>
            <a:r>
              <a:rPr lang="el-GR" sz="2600" dirty="0"/>
              <a:t>Με τη χρήση του μοντέλου συμπεραίνουμε τις εξόδους του συστήματος από τις εξόδους του μοντέλου</a:t>
            </a:r>
            <a:endParaRPr lang="en-US" sz="2600" dirty="0"/>
          </a:p>
          <a:p>
            <a:pPr marL="339725" indent="0">
              <a:buNone/>
            </a:pPr>
            <a:endParaRPr lang="el-GR" sz="2600" dirty="0"/>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26</a:t>
            </a:fld>
            <a:endParaRPr lang="en-US" dirty="0"/>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537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36221"/>
            <a:ext cx="10972800" cy="654375"/>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Χρήση μοντέλου για ανάλυση ή σύνθεση συστήματος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94291" y="1124612"/>
            <a:ext cx="11634950" cy="5231738"/>
          </a:xfrm>
        </p:spPr>
        <p:txBody>
          <a:bodyPr>
            <a:normAutofit/>
          </a:bodyPr>
          <a:lstStyle/>
          <a:p>
            <a:pPr marL="0" indent="0">
              <a:buNone/>
            </a:pPr>
            <a:r>
              <a:rPr lang="el-GR" sz="2600" dirty="0"/>
              <a:t>Ένα μοντέλο μπορεί να χρησιμοποιηθεί είτε για την ανάλυση είτε για τη σύνθεση ενός συστήματος:</a:t>
            </a:r>
            <a:endParaRPr lang="el-GR" sz="2600" b="1" dirty="0"/>
          </a:p>
          <a:p>
            <a:pPr marL="0" indent="0">
              <a:buNone/>
            </a:pPr>
            <a:r>
              <a:rPr lang="el-GR" sz="2600" b="1" dirty="0"/>
              <a:t>Β) Σε περίπτωση που το μοντέλο χρησιμοποιείται για τη σύνθεση ενός συστήματος</a:t>
            </a:r>
          </a:p>
          <a:p>
            <a:pPr marL="514350">
              <a:buFont typeface="Wingdings" panose="05000000000000000000" pitchFamily="2" charset="2"/>
              <a:buChar char="ü"/>
            </a:pPr>
            <a:r>
              <a:rPr lang="el-GR" sz="2600" dirty="0"/>
              <a:t>Υπάρχει αντιστοιχία ανάμεσα στις εισόδους του συστήματος και του μοντέλου</a:t>
            </a:r>
          </a:p>
          <a:p>
            <a:pPr marL="514350">
              <a:buFont typeface="Wingdings" panose="05000000000000000000" pitchFamily="2" charset="2"/>
              <a:buChar char="ü"/>
            </a:pPr>
            <a:r>
              <a:rPr lang="el-GR" sz="2600" dirty="0"/>
              <a:t>Υπάρχει επίσης αντιστοιχία ανάμεσα στις εξόδους του μοντέλου και τις εξόδους του συστήματος</a:t>
            </a:r>
          </a:p>
          <a:p>
            <a:pPr marL="0" indent="0">
              <a:buNone/>
            </a:pPr>
            <a:r>
              <a:rPr lang="el-GR" sz="2600" dirty="0"/>
              <a:t>Η μελέτη ακολούθως συνάγει την εσωτερική δομή του συστήματος (δηλαδή τα συστατικά του στοιχεία) από τη δομή του μοντέλου</a:t>
            </a:r>
          </a:p>
          <a:p>
            <a:pPr marL="339725" indent="0">
              <a:buNone/>
            </a:pPr>
            <a:endParaRPr lang="el-GR" sz="2600" dirty="0"/>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27</a:t>
            </a:fld>
            <a:endParaRPr lang="en-US" dirty="0"/>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325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168167" y="297911"/>
            <a:ext cx="4708634" cy="6560087"/>
          </a:xfrm>
        </p:spPr>
        <p:txBody>
          <a:bodyPr vert="horz" lIns="91440" tIns="45720" rIns="91440" bIns="45720" rtlCol="0" anchor="t">
            <a:normAutofit/>
          </a:bodyPr>
          <a:lstStyle/>
          <a:p>
            <a:r>
              <a:rPr lang="en-US" sz="3600" b="1" kern="1200" dirty="0" err="1">
                <a:solidFill>
                  <a:schemeClr val="tx1"/>
                </a:solidFill>
                <a:latin typeface="+mj-lt"/>
                <a:ea typeface="+mj-ea"/>
                <a:cs typeface="+mj-cs"/>
              </a:rPr>
              <a:t>Χρήση</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μοντέλου</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γι</a:t>
            </a:r>
            <a:r>
              <a:rPr lang="en-US" sz="3600" b="1" kern="1200" dirty="0">
                <a:solidFill>
                  <a:schemeClr val="tx1"/>
                </a:solidFill>
                <a:latin typeface="+mj-lt"/>
                <a:ea typeface="+mj-ea"/>
                <a:cs typeface="+mj-cs"/>
              </a:rPr>
              <a:t>α ανάλυση ή σύνθεση συστήματος</a:t>
            </a:r>
            <a:br>
              <a:rPr lang="el-GR" sz="3200" b="1" kern="1200" dirty="0">
                <a:solidFill>
                  <a:schemeClr val="tx1"/>
                </a:solidFill>
                <a:latin typeface="+mj-lt"/>
                <a:ea typeface="+mj-ea"/>
                <a:cs typeface="+mj-cs"/>
              </a:rPr>
            </a:br>
            <a:br>
              <a:rPr lang="el-GR" sz="3200" b="1" kern="1200" dirty="0">
                <a:solidFill>
                  <a:schemeClr val="tx1"/>
                </a:solidFill>
                <a:latin typeface="+mj-lt"/>
                <a:ea typeface="+mj-ea"/>
                <a:cs typeface="+mj-cs"/>
              </a:rPr>
            </a:br>
            <a:r>
              <a:rPr lang="el-GR" sz="2800" kern="1200" dirty="0">
                <a:solidFill>
                  <a:schemeClr val="tx1"/>
                </a:solidFill>
                <a:latin typeface="+mn-lt"/>
                <a:ea typeface="+mj-ea"/>
                <a:cs typeface="+mj-cs"/>
              </a:rPr>
              <a:t>Οι παράµετροι καθορίζουν τα χαρακτηριστικά ή τις ιδιότητες του µοντέλου και του συστήµατος ταυτοχρόνως</a:t>
            </a:r>
            <a:br>
              <a:rPr lang="el-GR" sz="2800" kern="1200" dirty="0">
                <a:solidFill>
                  <a:schemeClr val="tx1"/>
                </a:solidFill>
                <a:latin typeface="+mn-lt"/>
                <a:ea typeface="+mj-ea"/>
                <a:cs typeface="+mj-cs"/>
              </a:rPr>
            </a:br>
            <a:br>
              <a:rPr lang="el-GR" sz="2800" kern="1200" dirty="0">
                <a:solidFill>
                  <a:schemeClr val="tx1"/>
                </a:solidFill>
                <a:latin typeface="+mn-lt"/>
                <a:ea typeface="+mj-ea"/>
                <a:cs typeface="+mj-cs"/>
              </a:rPr>
            </a:br>
            <a:r>
              <a:rPr lang="el-GR" sz="2800" kern="1200" dirty="0">
                <a:solidFill>
                  <a:schemeClr val="tx1"/>
                </a:solidFill>
                <a:latin typeface="+mn-lt"/>
                <a:ea typeface="+mj-ea"/>
                <a:cs typeface="+mj-cs"/>
              </a:rPr>
              <a:t>Θα πρέπει, εποµένως, να υπάρχει πλήρης αντιστοιχία των παραµέτρων που είναι απαραίτητες για τη µελέτη του συστήµατος</a:t>
            </a:r>
            <a:endParaRPr lang="en-US" sz="3200" kern="1200" dirty="0">
              <a:solidFill>
                <a:schemeClr val="tx1"/>
              </a:solidFill>
              <a:latin typeface="+mn-lt"/>
              <a:ea typeface="+mj-ea"/>
              <a:cs typeface="+mj-cs"/>
            </a:endParaRPr>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607BA1A-05EC-4747-ABD9-765D2EC49DD8}" type="slidenum">
              <a:rPr lang="en-US" smtClean="0"/>
              <a:pPr>
                <a:spcAft>
                  <a:spcPts val="600"/>
                </a:spcAft>
              </a:pPr>
              <a:t>28</a:t>
            </a:fld>
            <a:endParaRPr lang="en-US"/>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F17017E6-65BB-42C1-B362-BA01601191CC}"/>
              </a:ext>
            </a:extLst>
          </p:cNvPr>
          <p:cNvPicPr>
            <a:picLocks noChangeAspect="1"/>
          </p:cNvPicPr>
          <p:nvPr/>
        </p:nvPicPr>
        <p:blipFill>
          <a:blip r:embed="rId2"/>
          <a:stretch>
            <a:fillRect/>
          </a:stretch>
        </p:blipFill>
        <p:spPr>
          <a:xfrm>
            <a:off x="5043834" y="0"/>
            <a:ext cx="6613695" cy="6858000"/>
          </a:xfrm>
          <a:prstGeom prst="rect">
            <a:avLst/>
          </a:prstGeom>
        </p:spPr>
      </p:pic>
    </p:spTree>
    <p:extLst>
      <p:ext uri="{BB962C8B-B14F-4D97-AF65-F5344CB8AC3E}">
        <p14:creationId xmlns:p14="http://schemas.microsoft.com/office/powerpoint/2010/main" val="205785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75831"/>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Μελέτη μοντέλων και όχι συστημάτων</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830209"/>
            <a:ext cx="10972799" cy="5891265"/>
          </a:xfrm>
        </p:spPr>
        <p:txBody>
          <a:bodyPr>
            <a:normAutofit lnSpcReduction="10000"/>
          </a:bodyPr>
          <a:lstStyle/>
          <a:p>
            <a:pPr marL="0" indent="0">
              <a:buNone/>
            </a:pPr>
            <a:r>
              <a:rPr lang="el-GR" sz="2600" dirty="0"/>
              <a:t>Η μελέτη συστημάτων (είτε με μαθηματικές μεθόδους είτε με προσομοίωση) δε γίνεται με το καθαυτό σύστημα αλλά με ένα μοντέλο του συστήματος</a:t>
            </a:r>
          </a:p>
          <a:p>
            <a:pPr marL="0" indent="0">
              <a:buNone/>
            </a:pPr>
            <a:r>
              <a:rPr lang="el-GR" sz="2600" dirty="0"/>
              <a:t>Άρα, είναι προτιμότερο να μελετάμε μοντέλα παρά συστήματα για τους ακόλουθους λόγους:</a:t>
            </a:r>
          </a:p>
          <a:p>
            <a:pPr marL="0" indent="0">
              <a:buNone/>
            </a:pPr>
            <a:r>
              <a:rPr lang="el-GR" sz="2600" b="1" dirty="0"/>
              <a:t>1. Διευκόλυνση στην κατανόηση</a:t>
            </a:r>
          </a:p>
          <a:p>
            <a:pPr marL="461963" indent="0">
              <a:buNone/>
            </a:pPr>
            <a:r>
              <a:rPr lang="el-GR" sz="2600" dirty="0"/>
              <a:t>Ένα μοντέλο είναι αρκετά πιο απλό από το ίδιο το σύστημα γιατί κατά την κατασκευή του μοντέλου διατηρούνται μόνο τα χαρακτηριστικά του συστήματος που ενδιαφέρουν τον ερευνητή</a:t>
            </a:r>
          </a:p>
          <a:p>
            <a:pPr marL="461963" indent="0">
              <a:buNone/>
            </a:pPr>
            <a:r>
              <a:rPr lang="el-GR" sz="2600" dirty="0"/>
              <a:t>Με τον τρόπο αυτό, ο μελετητής δε χάνεται στις λεπτομέρειες του συστήματος αλλά μπορεί να επικεντρώσει την προσοχή του μόνο στα σημαντικότερα στοιχεία</a:t>
            </a:r>
          </a:p>
          <a:p>
            <a:pPr marL="0" indent="0">
              <a:buNone/>
            </a:pPr>
            <a:r>
              <a:rPr lang="el-GR" sz="2600" b="1" dirty="0"/>
              <a:t>2. Διευκόλυνση στην επικοινωνία</a:t>
            </a:r>
          </a:p>
          <a:p>
            <a:pPr marL="346075" indent="0">
              <a:buNone/>
            </a:pPr>
            <a:r>
              <a:rPr lang="el-GR" sz="2600" dirty="0"/>
              <a:t>Με την κατασκευή ενός μοντέλου, είναι ευκολότερο να μεταδοθούν οι βασικές ιδέες για κάποιο σύστημα (από ότι με την περιγραφή του πλήρους συστήματος)</a:t>
            </a:r>
          </a:p>
          <a:p>
            <a:pPr marL="461963" indent="0">
              <a:buNone/>
            </a:pPr>
            <a:endParaRPr lang="el-GR" sz="2600" dirty="0"/>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29</a:t>
            </a:fld>
            <a:endParaRPr lang="en-US" dirty="0"/>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236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5"/>
            <a:ext cx="10972800" cy="738461"/>
          </a:xfrm>
        </p:spPr>
        <p:txBody>
          <a:bodyPr>
            <a:normAutofit/>
          </a:bodyPr>
          <a:lstStyle/>
          <a:p>
            <a:r>
              <a:rPr lang="el-GR" sz="4000" b="1" dirty="0">
                <a:effectLst/>
                <a:latin typeface="+mn-lt"/>
                <a:ea typeface="Times New Roman" panose="02020603050405020304" pitchFamily="18" charset="0"/>
                <a:cs typeface="Times New Roman" panose="02020603050405020304" pitchFamily="18" charset="0"/>
              </a:rPr>
              <a:t>Μελέτη συστήματος</a:t>
            </a:r>
            <a:endParaRPr lang="en-US" sz="8000" dirty="0">
              <a:latin typeface="+mn-lt"/>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103586"/>
            <a:ext cx="10972799" cy="5252761"/>
          </a:xfrm>
        </p:spPr>
        <p:txBody>
          <a:bodyPr>
            <a:normAutofit fontScale="92500"/>
          </a:bodyPr>
          <a:lstStyle/>
          <a:p>
            <a:pPr marL="0" marR="0" indent="0">
              <a:lnSpc>
                <a:spcPct val="100000"/>
              </a:lnSpc>
              <a:spcBef>
                <a:spcPts val="0"/>
              </a:spcBef>
              <a:spcAft>
                <a:spcPts val="0"/>
              </a:spcAft>
              <a:buNone/>
            </a:pPr>
            <a:r>
              <a:rPr lang="el-GR" dirty="0">
                <a:effectLst/>
                <a:ea typeface="Times New Roman" panose="02020603050405020304" pitchFamily="18" charset="0"/>
                <a:cs typeface="Times New Roman" panose="02020603050405020304" pitchFamily="18" charset="0"/>
              </a:rPr>
              <a:t>Η μελέτη ενός συστήματος μπορεί να γίνει με</a:t>
            </a:r>
          </a:p>
          <a:p>
            <a:pPr marL="400050" marR="0" indent="0">
              <a:lnSpc>
                <a:spcPct val="100000"/>
              </a:lnSpc>
              <a:spcBef>
                <a:spcPts val="0"/>
              </a:spcBef>
              <a:spcAft>
                <a:spcPts val="0"/>
              </a:spcAft>
              <a:buNone/>
            </a:pPr>
            <a:r>
              <a:rPr lang="el-GR" b="1" dirty="0">
                <a:effectLst/>
                <a:ea typeface="Times New Roman" panose="02020603050405020304" pitchFamily="18" charset="0"/>
                <a:cs typeface="Times New Roman" panose="02020603050405020304" pitchFamily="18" charset="0"/>
              </a:rPr>
              <a:t>Α) (αναλυτικές) μαθηματικές μεθόδους</a:t>
            </a:r>
          </a:p>
          <a:p>
            <a:pPr marL="400050" marR="0" indent="0">
              <a:lnSpc>
                <a:spcPct val="100000"/>
              </a:lnSpc>
              <a:spcBef>
                <a:spcPts val="0"/>
              </a:spcBef>
              <a:spcAft>
                <a:spcPts val="0"/>
              </a:spcAft>
              <a:buNone/>
            </a:pPr>
            <a:r>
              <a:rPr lang="el-GR" b="1" dirty="0">
                <a:effectLst/>
                <a:ea typeface="Times New Roman" panose="02020603050405020304" pitchFamily="18" charset="0"/>
                <a:cs typeface="Times New Roman" panose="02020603050405020304" pitchFamily="18" charset="0"/>
              </a:rPr>
              <a:t>Β)  προσομοίωση (simulation)</a:t>
            </a:r>
          </a:p>
          <a:p>
            <a:pPr marL="400050" marR="0" indent="0">
              <a:lnSpc>
                <a:spcPct val="100000"/>
              </a:lnSpc>
              <a:spcBef>
                <a:spcPts val="0"/>
              </a:spcBef>
              <a:spcAft>
                <a:spcPts val="0"/>
              </a:spcAft>
              <a:buNone/>
            </a:pPr>
            <a:endParaRPr lang="el-GR" dirty="0">
              <a:effectLst/>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l-GR" b="1" dirty="0">
                <a:effectLst/>
                <a:ea typeface="Times New Roman" panose="02020603050405020304" pitchFamily="18" charset="0"/>
                <a:cs typeface="Times New Roman" panose="02020603050405020304" pitchFamily="18" charset="0"/>
              </a:rPr>
              <a:t>Α) Η μελέτη ενός συστήματος με (αναλυτικές) μαθηματικές μεθόδους προϋποθέτει</a:t>
            </a:r>
          </a:p>
          <a:p>
            <a:pPr marL="742950" marR="0" indent="-342900">
              <a:lnSpc>
                <a:spcPct val="100000"/>
              </a:lnSpc>
              <a:spcBef>
                <a:spcPts val="0"/>
              </a:spcBef>
              <a:spcAft>
                <a:spcPts val="0"/>
              </a:spcAft>
            </a:pPr>
            <a:r>
              <a:rPr lang="el-GR" dirty="0">
                <a:ea typeface="Times New Roman" panose="02020603050405020304" pitchFamily="18" charset="0"/>
                <a:cs typeface="Times New Roman" panose="02020603050405020304" pitchFamily="18" charset="0"/>
              </a:rPr>
              <a:t>Π</a:t>
            </a:r>
            <a:r>
              <a:rPr lang="el-GR" dirty="0">
                <a:effectLst/>
                <a:ea typeface="Times New Roman" panose="02020603050405020304" pitchFamily="18" charset="0"/>
                <a:cs typeface="Times New Roman" panose="02020603050405020304" pitchFamily="18" charset="0"/>
              </a:rPr>
              <a:t>λήρη γνώση του συστήματος…</a:t>
            </a:r>
          </a:p>
          <a:p>
            <a:pPr marL="742950" marR="0" indent="-342900">
              <a:lnSpc>
                <a:spcPct val="100000"/>
              </a:lnSpc>
              <a:spcBef>
                <a:spcPts val="0"/>
              </a:spcBef>
              <a:spcAft>
                <a:spcPts val="0"/>
              </a:spcAft>
            </a:pPr>
            <a:r>
              <a:rPr lang="el-GR" dirty="0">
                <a:effectLst/>
                <a:ea typeface="Times New Roman" panose="02020603050405020304" pitchFamily="18" charset="0"/>
                <a:cs typeface="Times New Roman" panose="02020603050405020304" pitchFamily="18" charset="0"/>
              </a:rPr>
              <a:t>Δυνατότητα αναπαράστασης του συστήματος με μαθηματικά μοντέλα</a:t>
            </a:r>
          </a:p>
          <a:p>
            <a:pPr marL="0" marR="0" indent="0">
              <a:lnSpc>
                <a:spcPct val="100000"/>
              </a:lnSpc>
              <a:spcBef>
                <a:spcPts val="0"/>
              </a:spcBef>
              <a:spcAft>
                <a:spcPts val="0"/>
              </a:spcAft>
              <a:buNone/>
            </a:pPr>
            <a:r>
              <a:rPr lang="el-GR" b="1" dirty="0">
                <a:effectLst/>
                <a:ea typeface="Times New Roman" panose="02020603050405020304" pitchFamily="18" charset="0"/>
                <a:cs typeface="Times New Roman" panose="02020603050405020304" pitchFamily="18" charset="0"/>
              </a:rPr>
              <a:t>Β) Η προσομοίωση </a:t>
            </a:r>
          </a:p>
          <a:p>
            <a:pPr marL="742950" marR="0" indent="-342900">
              <a:lnSpc>
                <a:spcPct val="100000"/>
              </a:lnSpc>
              <a:spcBef>
                <a:spcPts val="0"/>
              </a:spcBef>
              <a:spcAft>
                <a:spcPts val="0"/>
              </a:spcAft>
            </a:pPr>
            <a:r>
              <a:rPr lang="el-GR" dirty="0">
                <a:ea typeface="Times New Roman" panose="02020603050405020304" pitchFamily="18" charset="0"/>
                <a:cs typeface="Times New Roman" panose="02020603050405020304" pitchFamily="18" charset="0"/>
              </a:rPr>
              <a:t>Ε</a:t>
            </a:r>
            <a:r>
              <a:rPr lang="el-GR" dirty="0">
                <a:effectLst/>
                <a:ea typeface="Times New Roman" panose="02020603050405020304" pitchFamily="18" charset="0"/>
                <a:cs typeface="Times New Roman" panose="02020603050405020304" pitchFamily="18" charset="0"/>
              </a:rPr>
              <a:t>ίναι ιδιαίτερα χρήσιμη όταν δεν έχουμε καλή γνώση ενός συστήματος!</a:t>
            </a:r>
          </a:p>
          <a:p>
            <a:pPr marL="742950" marR="0" indent="-342900">
              <a:lnSpc>
                <a:spcPct val="100000"/>
              </a:lnSpc>
              <a:spcBef>
                <a:spcPts val="0"/>
              </a:spcBef>
              <a:spcAft>
                <a:spcPts val="0"/>
              </a:spcAft>
            </a:pPr>
            <a:r>
              <a:rPr lang="el-GR" dirty="0">
                <a:ea typeface="Times New Roman" panose="02020603050405020304" pitchFamily="18" charset="0"/>
                <a:cs typeface="Times New Roman" panose="02020603050405020304" pitchFamily="18" charset="0"/>
              </a:rPr>
              <a:t>Κ</a:t>
            </a:r>
            <a:r>
              <a:rPr lang="el-GR" dirty="0">
                <a:effectLst/>
                <a:ea typeface="Times New Roman" panose="02020603050405020304" pitchFamily="18" charset="0"/>
                <a:cs typeface="Times New Roman" panose="02020603050405020304" pitchFamily="18" charset="0"/>
              </a:rPr>
              <a:t>ατά κανόνα σημαίνει ανάλυση του συστήματος με τη βοήθεια ηλεκτρονικού υπολογιστή</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a:t>
            </a:fld>
            <a:endParaRPr lang="en-US"/>
          </a:p>
        </p:txBody>
      </p:sp>
    </p:spTree>
    <p:extLst>
      <p:ext uri="{BB962C8B-B14F-4D97-AF65-F5344CB8AC3E}">
        <p14:creationId xmlns:p14="http://schemas.microsoft.com/office/powerpoint/2010/main" val="74469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8" y="136525"/>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Μελέτη μοντέλων και όχι συστημάτων</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790903"/>
            <a:ext cx="10972799" cy="5799083"/>
          </a:xfrm>
        </p:spPr>
        <p:txBody>
          <a:bodyPr>
            <a:normAutofit/>
          </a:bodyPr>
          <a:lstStyle/>
          <a:p>
            <a:pPr marL="0" indent="0">
              <a:buNone/>
            </a:pPr>
            <a:r>
              <a:rPr lang="el-GR" sz="2600" b="1" dirty="0"/>
              <a:t>3. Ένα μοντέλο αποτελεί εργαλείο πρόβλεψης</a:t>
            </a:r>
          </a:p>
          <a:p>
            <a:pPr marL="803275" indent="-457200">
              <a:buFont typeface="Wingdings" panose="05000000000000000000" pitchFamily="2" charset="2"/>
              <a:buChar char="ü"/>
            </a:pPr>
            <a:r>
              <a:rPr lang="el-GR" sz="2600" dirty="0"/>
              <a:t>Ορισμένα συστήματα παρουσιάζουν πολύ αργές μεταβολές της κατάστασής τους, με αποτέλεσμα να είναι δύσκολη η πρόβλεψη της συμπεριφοράς τους για μακρύ χρονικό διάστημα</a:t>
            </a:r>
          </a:p>
          <a:p>
            <a:pPr marL="803275" indent="-457200">
              <a:buFont typeface="Wingdings" panose="05000000000000000000" pitchFamily="2" charset="2"/>
              <a:buChar char="ü"/>
            </a:pPr>
            <a:r>
              <a:rPr lang="el-GR" sz="2600" dirty="0"/>
              <a:t>Με την κατασκευή και χρήση μοντέλου ενός τέτοιου συστήματος είναι δυνατή η επιτάχυνση των χρονικών μεταβολών έτσι ώστε να μπορούμε να προβλέψουμε τη μελλοντική συμπεριφορά π.χ. δεκαετιών μέσα σε μερικά δευτερόλεπτα πραγματικού υπολογιστικού χρόνου</a:t>
            </a:r>
          </a:p>
          <a:p>
            <a:pPr marL="0" indent="0">
              <a:buNone/>
            </a:pPr>
            <a:r>
              <a:rPr lang="el-GR" sz="2600" b="1" dirty="0"/>
              <a:t>4. Αδυναμία πρόσβασης</a:t>
            </a:r>
          </a:p>
          <a:p>
            <a:pPr marL="803275" indent="-457200">
              <a:buFont typeface="Wingdings" panose="05000000000000000000" pitchFamily="2" charset="2"/>
              <a:buChar char="ü"/>
            </a:pPr>
            <a:r>
              <a:rPr lang="el-GR" sz="2600" dirty="0"/>
              <a:t>Μερικές φορές η πρόσβαση στο πραγματικό σύστημα μπορεί να είναι επικίνδυνη ή ακόμα και αδύνατη</a:t>
            </a:r>
          </a:p>
          <a:p>
            <a:pPr marL="803275" indent="-457200">
              <a:buFont typeface="Wingdings" panose="05000000000000000000" pitchFamily="2" charset="2"/>
              <a:buChar char="ü"/>
            </a:pPr>
            <a:r>
              <a:rPr lang="el-GR" sz="2600" dirty="0"/>
              <a:t>Κατασκευάζοντας και χρησιμοποιώντας ένα μοντέλο καθίσταται δυνατή η μελέτη του συστήματος χωρίς να κινδυνεύσουν ανθρώπινες ζωές ή να αυξηθεί απαγορευτικά το κόστος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30</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832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36525"/>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Μελέτη μοντέλων και όχι συστημάτων</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790903"/>
            <a:ext cx="10972799" cy="5799083"/>
          </a:xfrm>
        </p:spPr>
        <p:txBody>
          <a:bodyPr>
            <a:normAutofit fontScale="92500" lnSpcReduction="20000"/>
          </a:bodyPr>
          <a:lstStyle/>
          <a:p>
            <a:pPr marL="0" indent="0">
              <a:buNone/>
            </a:pPr>
            <a:r>
              <a:rPr lang="el-GR" b="1" dirty="0"/>
              <a:t>5. Εκπαίδευση</a:t>
            </a:r>
          </a:p>
          <a:p>
            <a:pPr marL="741363" indent="-457200">
              <a:buFont typeface="Wingdings" panose="05000000000000000000" pitchFamily="2" charset="2"/>
              <a:buChar char="ü"/>
            </a:pPr>
            <a:r>
              <a:rPr lang="el-GR" dirty="0"/>
              <a:t>Με την κατασκευή ενός μοντέλου είναι δυνατόν να εκπαιδευτούν χειριστές χωρίς κίνδυνο καταστροφών ή ακόμα και θανάτων από λάθος των εκπαιδευόμενων</a:t>
            </a:r>
          </a:p>
          <a:p>
            <a:pPr marL="741363" indent="-457200">
              <a:buFont typeface="Wingdings" panose="05000000000000000000" pitchFamily="2" charset="2"/>
              <a:buChar char="ü"/>
            </a:pPr>
            <a:r>
              <a:rPr lang="el-GR" dirty="0"/>
              <a:t>Είναι επίσης δυνατό να εκπαιδευτούν χειριστές ενός συστήματος το οποίο ακόμα δεν έχει κατασκευαστεί</a:t>
            </a:r>
          </a:p>
          <a:p>
            <a:pPr marL="0" indent="0">
              <a:buNone/>
            </a:pPr>
            <a:r>
              <a:rPr lang="el-GR" b="1" dirty="0"/>
              <a:t>6. Καλύτερος σχεδιασμός</a:t>
            </a:r>
          </a:p>
          <a:p>
            <a:pPr marL="741363" indent="-457200">
              <a:buFont typeface="Wingdings" panose="05000000000000000000" pitchFamily="2" charset="2"/>
              <a:buChar char="ü"/>
            </a:pPr>
            <a:r>
              <a:rPr lang="el-GR" dirty="0"/>
              <a:t>Η κατασκευή ενός μοντέλου συμβάλλει στον καλύτερο σχεδιασμό ενός συστήματος γιατί επιτρέπει τον εντοπισμό και τη διόρθωση σχεδιαστικών σφαλμάτων πριν κατασκευαστεί το σύστημα</a:t>
            </a:r>
          </a:p>
          <a:p>
            <a:pPr marL="741363" indent="-457200">
              <a:buFont typeface="Wingdings" panose="05000000000000000000" pitchFamily="2" charset="2"/>
              <a:buChar char="ü"/>
            </a:pPr>
            <a:r>
              <a:rPr lang="el-GR" dirty="0"/>
              <a:t>Επίσης κατά τον σχεδιασμό ενός συστήματος, είναι δυνατόν να κατασκευαστούν πολλά διαφορετικά μοντέλα ώστε να επιλεγεί το βέλτιστο προς υλοποίηση (με βάση συγκεκριμένα τεχνικά και οικονομικά κριτήρια)</a:t>
            </a:r>
          </a:p>
          <a:p>
            <a:pPr marL="741363" indent="-457200">
              <a:buFont typeface="Wingdings" panose="05000000000000000000" pitchFamily="2" charset="2"/>
              <a:buChar char="ü"/>
            </a:pPr>
            <a:r>
              <a:rPr lang="el-GR" dirty="0"/>
              <a:t>Προφανώς το κόστος κατασκευής μοντέλων είναι πολύ μικρότερο από εκείνο της κατασκευής πραγματικών συστημάτων</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31</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6520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Μελέτη μοντέλων και όχι συστημάτων</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292773"/>
            <a:ext cx="10972799" cy="5297213"/>
          </a:xfrm>
        </p:spPr>
        <p:txBody>
          <a:bodyPr>
            <a:normAutofit/>
          </a:bodyPr>
          <a:lstStyle/>
          <a:p>
            <a:pPr marL="0" indent="0">
              <a:buNone/>
            </a:pPr>
            <a:r>
              <a:rPr lang="el-GR" sz="2600" b="1" dirty="0"/>
              <a:t>7. Βελτίωση της απόδοσης υπάρχοντος συστήματος</a:t>
            </a:r>
          </a:p>
          <a:p>
            <a:pPr marL="688975" indent="-457200">
              <a:buFont typeface="Wingdings" panose="05000000000000000000" pitchFamily="2" charset="2"/>
              <a:buChar char="ü"/>
            </a:pPr>
            <a:r>
              <a:rPr lang="el-GR" sz="2600" dirty="0"/>
              <a:t>Με την κατασκευή και χρήση ενός μοντέλου είναι δυνατό να ελεγχθεί η συμπεριφορά ενός συστήματος για διάφορες τιμές παραμέτρων του</a:t>
            </a:r>
          </a:p>
          <a:p>
            <a:pPr marL="688975" indent="-457200">
              <a:buFont typeface="Wingdings" panose="05000000000000000000" pitchFamily="2" charset="2"/>
              <a:buChar char="ü"/>
            </a:pPr>
            <a:r>
              <a:rPr lang="el-GR" sz="2600" dirty="0"/>
              <a:t>Από τη μελέτη του μοντέλου που έχει κατασκευαστεί, διαπιστώνεται ο αποδοτικότερος συνδυασμός παραμέτρων ώστε αυτός να εφαρμοστεί στο πραγματικό σύστημα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32</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2958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219349"/>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Ντετερμινιστικά και στοχαστικά μοντέλα</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b="1" dirty="0"/>
              <a:t>Υπάρχουν δύο βασικοί τύποι συστημάτων:</a:t>
            </a:r>
          </a:p>
          <a:p>
            <a:pPr marL="514350">
              <a:buFont typeface="Wingdings" panose="05000000000000000000" pitchFamily="2" charset="2"/>
              <a:buChar char="ü"/>
            </a:pPr>
            <a:r>
              <a:rPr lang="el-GR" sz="2600" dirty="0"/>
              <a:t>Συστήματα των οποίων οι δραστηριότητες είναι κατά κύριο λόγο προσδιορισμένες (δηλαδή δεν εξαρτώνται από τυχαίους παράγοντες) ονομάζονται προσδιορισμένα ή ντετερμινιστικά</a:t>
            </a:r>
          </a:p>
          <a:p>
            <a:pPr marL="514350">
              <a:buFont typeface="Wingdings" panose="05000000000000000000" pitchFamily="2" charset="2"/>
              <a:buChar char="ü"/>
            </a:pPr>
            <a:r>
              <a:rPr lang="el-GR" sz="2600" dirty="0"/>
              <a:t>Στοχαστικά ονομάζονται εκείνα τα συστήματα των οποίων οι δραστηριότητες είναι, κατά κύριο λόγο, στοχαστικές</a:t>
            </a:r>
          </a:p>
          <a:p>
            <a:pPr marL="0" indent="0">
              <a:buNone/>
            </a:pPr>
            <a:endParaRPr lang="el-GR" sz="2600" dirty="0"/>
          </a:p>
          <a:p>
            <a:pPr marL="0" indent="0">
              <a:buNone/>
            </a:pPr>
            <a:r>
              <a:rPr lang="el-GR" sz="2600" b="1" dirty="0"/>
              <a:t>Σημείωση: </a:t>
            </a:r>
            <a:r>
              <a:rPr lang="el-GR" sz="2600" dirty="0"/>
              <a:t>Επειδή τα μοντέλα είναι επίσης συστήματα, τα μοντέλα ομοίως διακρίνονται σε προσδιορισμένα η στοχαστικά ανάλογα με το κατά πόσον οι δραστηριότητες που περιλαμβάνουν είναι, κατά κύριο λόγο, ντετερμινιστικές ή στοχαστικές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33</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223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Ντετερμινιστικά και στοχαστικά μοντέλα</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dirty="0"/>
              <a:t>Προκύπτουν λοιπόν 4 συνδυασμοί προσδιορισμένων η στοχαστικών συστημάτων με προσδιορισμένα ή στοχαστικά μοντέλα:</a:t>
            </a:r>
          </a:p>
          <a:p>
            <a:pPr marL="0" indent="0">
              <a:buNone/>
            </a:pPr>
            <a:endParaRPr lang="el-GR" dirty="0"/>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34</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6FF096D7-477C-4736-B244-CF28F43E68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BFE867CE-B3F2-436F-84B5-A902BF4549A7}"/>
              </a:ext>
            </a:extLst>
          </p:cNvPr>
          <p:cNvPicPr>
            <a:picLocks noChangeAspect="1"/>
          </p:cNvPicPr>
          <p:nvPr/>
        </p:nvPicPr>
        <p:blipFill>
          <a:blip r:embed="rId2"/>
          <a:stretch>
            <a:fillRect/>
          </a:stretch>
        </p:blipFill>
        <p:spPr>
          <a:xfrm>
            <a:off x="1345225" y="2194913"/>
            <a:ext cx="9501546" cy="4161437"/>
          </a:xfrm>
          <a:prstGeom prst="rect">
            <a:avLst/>
          </a:prstGeom>
        </p:spPr>
      </p:pic>
      <p:cxnSp>
        <p:nvCxnSpPr>
          <p:cNvPr id="10" name="Straight Connector 9">
            <a:extLst>
              <a:ext uri="{FF2B5EF4-FFF2-40B4-BE49-F238E27FC236}">
                <a16:creationId xmlns:a16="http://schemas.microsoft.com/office/drawing/2014/main" id="{31450257-64B0-45AE-AED1-F29A429EC2A8}"/>
              </a:ext>
            </a:extLst>
          </p:cNvPr>
          <p:cNvCxnSpPr>
            <a:cxnSpLocks/>
          </p:cNvCxnSpPr>
          <p:nvPr/>
        </p:nvCxnSpPr>
        <p:spPr>
          <a:xfrm>
            <a:off x="4056992" y="3867807"/>
            <a:ext cx="37101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A3A52-C25B-4FDE-8020-D79E9AABD552}"/>
              </a:ext>
            </a:extLst>
          </p:cNvPr>
          <p:cNvCxnSpPr>
            <a:cxnSpLocks/>
          </p:cNvCxnSpPr>
          <p:nvPr/>
        </p:nvCxnSpPr>
        <p:spPr>
          <a:xfrm>
            <a:off x="4056992" y="5596759"/>
            <a:ext cx="371015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099548-8A02-49E1-BC08-D0C9412A80CD}"/>
              </a:ext>
            </a:extLst>
          </p:cNvPr>
          <p:cNvCxnSpPr/>
          <p:nvPr/>
        </p:nvCxnSpPr>
        <p:spPr>
          <a:xfrm flipV="1">
            <a:off x="4056992" y="4196475"/>
            <a:ext cx="3710152" cy="116664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1CEE02-91A2-4E07-995A-69FB3BF48B9B}"/>
              </a:ext>
            </a:extLst>
          </p:cNvPr>
          <p:cNvCxnSpPr/>
          <p:nvPr/>
        </p:nvCxnSpPr>
        <p:spPr>
          <a:xfrm>
            <a:off x="4056992" y="4101444"/>
            <a:ext cx="3710152" cy="116664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1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283778" y="136525"/>
            <a:ext cx="11655973"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Ντετερμινιστικά και στοχαστικά μοντέλα</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83779" y="790903"/>
            <a:ext cx="11655973" cy="5799083"/>
          </a:xfrm>
        </p:spPr>
        <p:txBody>
          <a:bodyPr>
            <a:normAutofit/>
          </a:bodyPr>
          <a:lstStyle/>
          <a:p>
            <a:pPr marL="0" indent="0">
              <a:buNone/>
            </a:pPr>
            <a:r>
              <a:rPr lang="el-GR" sz="2600" dirty="0"/>
              <a:t>1. Παράδειγμα προσδιορισμένου μοντέλου για προσδιορισμένο σύστημα, είναι ο προσδιορισμός της κίνησης των πλανητών με μαθηματικές εξισώσεις</a:t>
            </a:r>
          </a:p>
          <a:p>
            <a:pPr marL="0" indent="0">
              <a:buNone/>
            </a:pPr>
            <a:r>
              <a:rPr lang="el-GR" sz="2600" dirty="0"/>
              <a:t>2. Παράδειγμα στοχαστικού μοντέλου για προσδιορισμένο σύστημα είναι ο υπολογισμός ενός ορισμένου ολοκληρώματος με την </a:t>
            </a:r>
            <a:r>
              <a:rPr lang="el-GR" sz="2600" b="1" dirty="0"/>
              <a:t>μέθοδο Μόντε Κάρλο</a:t>
            </a:r>
          </a:p>
          <a:p>
            <a:pPr marL="400050" indent="0">
              <a:buNone/>
            </a:pPr>
            <a:r>
              <a:rPr lang="el-GR" sz="2600" dirty="0"/>
              <a:t>Το ορισμένο ολοκλήρωμα (δηλαδή το σύστημα) είναι απολύτως προσδιορισμένο (έχει συγκεκριμένη τιμή)</a:t>
            </a:r>
          </a:p>
          <a:p>
            <a:pPr marL="400050" indent="0">
              <a:buNone/>
            </a:pPr>
            <a:r>
              <a:rPr lang="el-GR" sz="2600" dirty="0"/>
              <a:t>Η </a:t>
            </a:r>
            <a:r>
              <a:rPr lang="el-GR" sz="2600" b="1" dirty="0"/>
              <a:t>τεχνική Μόντε Κάρλο </a:t>
            </a:r>
            <a:r>
              <a:rPr lang="el-GR" sz="2600" dirty="0"/>
              <a:t>(δηλαδή η επίλυση μέσω μοντέλου) αποτελεί στοχαστική μέθοδο που βασίζεται στην παραγωγή και χρήση τυχαίων αριθμών</a:t>
            </a:r>
          </a:p>
          <a:p>
            <a:pPr marL="400050" indent="0">
              <a:buNone/>
            </a:pPr>
            <a:r>
              <a:rPr lang="el-GR" sz="2600" dirty="0"/>
              <a:t>Η λογική της μεθόδου είναι η προσομοίωση μιας τυχαίας μεταβλητής 𝑋 με τη χρήση πολλών, ανεξάρτητων μεταξύ τους, επαναλήψεων και στην συνέχεια υπολογισμό της μέση τιμής αυτών των τυχαίων αριθμών ως εκτίμηση της μέσης τιμής της 𝑋</a:t>
            </a:r>
          </a:p>
          <a:p>
            <a:pPr marL="400050" indent="0">
              <a:buNone/>
            </a:pPr>
            <a:r>
              <a:rPr lang="el-GR" sz="2600" dirty="0"/>
              <a:t>Όσο περισσότερες επαναλήψεις έχουμε τόσο πιο κοντά στην πραγματική τιμή της 𝐸(𝑋) θα είναι η εκτίμησή μας </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35</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30066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Ντετερμινιστικά και στοχαστικά μοντέλα</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dirty="0"/>
              <a:t>3. Ιδιαίτερο ενδιαφέρον έχει το παράδειγμα αναπαράστασης ενός στοχαστικού συστήματος με προσδιορισμένο μοντέλο</a:t>
            </a:r>
          </a:p>
          <a:p>
            <a:pPr marL="0" indent="0">
              <a:buNone/>
            </a:pPr>
            <a:r>
              <a:rPr lang="el-GR" sz="2600" dirty="0"/>
              <a:t>Η παραγωγή τυχαίων αριθμών με υπολογιστή κατ’ ουσία βασίζεται σε μια συγκεκριμένη επαναληπτική διαδικασία που έχει ντετερμινιστικό χαρακτήρα, οι δε αριθμοί που παράγονται είναι στην πραγματικότητα ψευδοτυχαίοι</a:t>
            </a:r>
          </a:p>
          <a:p>
            <a:pPr marL="0" indent="0">
              <a:buNone/>
            </a:pPr>
            <a:r>
              <a:rPr lang="el-GR" sz="2600" dirty="0"/>
              <a:t>4. Στην περίπτωση που έχουμε ένα στοχαστικό σύστημα, το οποίο αναπαράγουμε με στοχαστικό μοντέλο, χρησιμοποιείται σχεδόν αποκλειστικά η μέθοδος της προσομοίωσης σε ηλεκτρονικό υπολογιστή</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36</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47484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491251"/>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Τι είναι η προσομοίωση</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84629"/>
            <a:ext cx="10972799" cy="5205357"/>
          </a:xfrm>
        </p:spPr>
        <p:txBody>
          <a:bodyPr>
            <a:normAutofit/>
          </a:bodyPr>
          <a:lstStyle/>
          <a:p>
            <a:pPr marL="0" indent="0">
              <a:buNone/>
            </a:pPr>
            <a:r>
              <a:rPr lang="el-GR" sz="2600" dirty="0"/>
              <a:t>Η δημιουργία μοντέλων με σκοπό την μελέτη ενός συστήματος, μέσω της προσομοίωσης, είναι μια πειραματική μεθοδολογία η οποία έχει 3 στόχους:</a:t>
            </a:r>
          </a:p>
          <a:p>
            <a:pPr marL="798513" indent="-514350">
              <a:buFont typeface="+mj-lt"/>
              <a:buAutoNum type="arabicPeriod"/>
            </a:pPr>
            <a:r>
              <a:rPr lang="el-GR" sz="2600" dirty="0"/>
              <a:t>Τη μελέτη της λειτουργίας ή συμπεριφοράς του συστήματος </a:t>
            </a:r>
          </a:p>
          <a:p>
            <a:pPr marL="798513" indent="-514350">
              <a:buFont typeface="+mj-lt"/>
              <a:buAutoNum type="arabicPeriod"/>
            </a:pPr>
            <a:r>
              <a:rPr lang="el-GR" sz="2600" dirty="0"/>
              <a:t>Τον έλεγχο θεωριών και υποθέσεων για την παρατηρούμενη συμπεριφορά του συστήματος</a:t>
            </a:r>
          </a:p>
          <a:p>
            <a:pPr marL="798513" indent="-514350">
              <a:buFont typeface="+mj-lt"/>
              <a:buAutoNum type="arabicPeriod"/>
            </a:pPr>
            <a:r>
              <a:rPr lang="el-GR" sz="2600" dirty="0"/>
              <a:t>Την πρόβλεψη ή εκτίμηση της μελλοντικής συμπεριφοράς του συστήματος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37</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57513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Τι είναι η προσομοίωση</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dirty="0"/>
              <a:t>Έτσι μπορούμε στην ουσία να πούμε ότι η προσομοίωση είναι πειραματισμός με μοντέλο, ο οποίος αντικαθιστά τον πειραματισμό με το πραγματικό σύστημα</a:t>
            </a:r>
          </a:p>
          <a:p>
            <a:pPr marL="857250" indent="-457200">
              <a:buFont typeface="Wingdings" panose="05000000000000000000" pitchFamily="2" charset="2"/>
              <a:buChar char="ü"/>
              <a:tabLst>
                <a:tab pos="400050" algn="l"/>
              </a:tabLst>
            </a:pPr>
            <a:r>
              <a:rPr lang="el-GR" sz="2600" dirty="0"/>
              <a:t>Σε ένα κλασικό τεχνολογικό σύστημα υπάρχει το κλασσικό εργαστήριο (π.χ. το εργαστήριο βιομηχανικών και φυσικών διεργασιών στο τμήμα Βιομηχανικής Διοίκησης και Τεχνολογίας)</a:t>
            </a:r>
          </a:p>
          <a:p>
            <a:pPr marL="857250" indent="-457200">
              <a:buFont typeface="Wingdings" panose="05000000000000000000" pitchFamily="2" charset="2"/>
              <a:buChar char="ü"/>
              <a:tabLst>
                <a:tab pos="400050" algn="l"/>
              </a:tabLst>
            </a:pPr>
            <a:r>
              <a:rPr lang="el-GR" sz="2600" dirty="0"/>
              <a:t>Στο πεδίο των μοντέλων και της προσομοίωσης, ο ηλεκτρονικός υπολογιστής είναι το εικονικό εργαστήριο του ερευνητή, όπου με πρακτικά μηδενικό κόστος και εξαιρετική ταχύτητα μπορούν να εκτελεσθούν δεκάδες χιλιάδες πειράματα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38</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09812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Σκοποί της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6"/>
            <a:ext cx="10972799" cy="5263274"/>
          </a:xfrm>
        </p:spPr>
        <p:txBody>
          <a:bodyPr>
            <a:normAutofit/>
          </a:bodyPr>
          <a:lstStyle/>
          <a:p>
            <a:pPr marL="0" indent="0">
              <a:buNone/>
            </a:pPr>
            <a:r>
              <a:rPr lang="el-GR" sz="2600" dirty="0"/>
              <a:t>Για να συνοψίσουμε, η προσομοίωση (μέσω των αριθμητικών πειραμάτων) εξυπηρετεί τους ακόλουθους συγκεκριμένους σκοπούς:</a:t>
            </a:r>
          </a:p>
          <a:p>
            <a:pPr marL="0" indent="0">
              <a:buNone/>
            </a:pPr>
            <a:r>
              <a:rPr lang="el-GR" sz="2600" b="1" dirty="0"/>
              <a:t>1. Εκτίμηση ή Αξιολόγηση</a:t>
            </a:r>
          </a:p>
          <a:p>
            <a:pPr marL="346075" indent="0">
              <a:buNone/>
            </a:pPr>
            <a:r>
              <a:rPr lang="el-GR" sz="2600" dirty="0"/>
              <a:t>Μέσω της προσομοίωσης αξιολογείται το υπό μελέτη σύστημα, δηλαδή πόσο καλά ανταποκρίνεται στην αρχική του σχεδίαση με βάση συγκεκριμένα κριτήρια</a:t>
            </a:r>
          </a:p>
          <a:p>
            <a:pPr marL="0" indent="0">
              <a:buNone/>
            </a:pPr>
            <a:r>
              <a:rPr lang="el-GR" sz="2600" b="1" dirty="0"/>
              <a:t>2. Σύγκριση</a:t>
            </a:r>
          </a:p>
          <a:p>
            <a:pPr marL="346075" indent="0">
              <a:buNone/>
            </a:pPr>
            <a:r>
              <a:rPr lang="el-GR" sz="2600" dirty="0"/>
              <a:t>Συγκρίνονται εναλλακτικοί τρόποι σχεδίασης και λειτουργίας του υπό μελέτη συστήματος</a:t>
            </a:r>
          </a:p>
          <a:p>
            <a:pPr marL="0" indent="0">
              <a:buNone/>
            </a:pPr>
            <a:r>
              <a:rPr lang="el-GR" sz="2600" b="1" dirty="0"/>
              <a:t>3. Πρόβλεψη</a:t>
            </a:r>
          </a:p>
          <a:p>
            <a:pPr marL="346075" indent="0">
              <a:buNone/>
              <a:tabLst>
                <a:tab pos="346075" algn="l"/>
              </a:tabLst>
            </a:pPr>
            <a:r>
              <a:rPr lang="el-GR" sz="2600" dirty="0"/>
              <a:t>Εκτιμάται η μελλοντική απόδοση του συστήματος κάτω από συγκεκριμένες συνθήκες λειτουργίας και παραδοχές για το περιβάλλον του συστήματος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39</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186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262759" y="94374"/>
            <a:ext cx="11676993" cy="759482"/>
          </a:xfrm>
        </p:spPr>
        <p:txBody>
          <a:bodyPr>
            <a:normAutofit/>
          </a:bodyPr>
          <a:lstStyle/>
          <a:p>
            <a:r>
              <a:rPr lang="el-GR" sz="4000" b="1" dirty="0">
                <a:effectLst/>
                <a:latin typeface="+mn-lt"/>
                <a:ea typeface="Times New Roman" panose="02020603050405020304" pitchFamily="18" charset="0"/>
                <a:cs typeface="Times New Roman" panose="02020603050405020304" pitchFamily="18" charset="0"/>
              </a:rPr>
              <a:t>Προσομοίωση (</a:t>
            </a:r>
            <a:r>
              <a:rPr lang="en-US" sz="4000" b="1" dirty="0">
                <a:effectLst/>
                <a:latin typeface="+mn-lt"/>
                <a:ea typeface="Times New Roman" panose="02020603050405020304" pitchFamily="18" charset="0"/>
                <a:cs typeface="Times New Roman" panose="02020603050405020304" pitchFamily="18" charset="0"/>
              </a:rPr>
              <a:t>simulation) </a:t>
            </a:r>
            <a:r>
              <a:rPr lang="el-GR" sz="4000" b="1" dirty="0">
                <a:effectLst/>
                <a:latin typeface="+mn-lt"/>
                <a:ea typeface="Times New Roman" panose="02020603050405020304" pitchFamily="18" charset="0"/>
                <a:cs typeface="Times New Roman" panose="02020603050405020304" pitchFamily="18" charset="0"/>
              </a:rPr>
              <a:t>&amp;</a:t>
            </a:r>
            <a:r>
              <a:rPr lang="el-GR" sz="4000" b="1" dirty="0">
                <a:latin typeface="+mn-lt"/>
                <a:ea typeface="Times New Roman" panose="02020603050405020304" pitchFamily="18" charset="0"/>
                <a:cs typeface="Times New Roman" panose="02020603050405020304" pitchFamily="18" charset="0"/>
              </a:rPr>
              <a:t> </a:t>
            </a:r>
            <a:r>
              <a:rPr lang="el-GR" sz="4000" b="1" dirty="0">
                <a:effectLst/>
                <a:latin typeface="+mn-lt"/>
                <a:ea typeface="Times New Roman" panose="02020603050405020304" pitchFamily="18" charset="0"/>
                <a:cs typeface="Times New Roman" panose="02020603050405020304" pitchFamily="18" charset="0"/>
              </a:rPr>
              <a:t>εξομοίωση (</a:t>
            </a:r>
            <a:r>
              <a:rPr lang="en-US" sz="4000" b="1" dirty="0">
                <a:effectLst/>
                <a:latin typeface="+mn-lt"/>
                <a:ea typeface="Times New Roman" panose="02020603050405020304" pitchFamily="18" charset="0"/>
                <a:cs typeface="Times New Roman" panose="02020603050405020304" pitchFamily="18" charset="0"/>
              </a:rPr>
              <a:t>emulation)</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62759" y="956225"/>
            <a:ext cx="11676993" cy="5654781"/>
          </a:xfrm>
        </p:spPr>
        <p:txBody>
          <a:bodyPr numCol="1">
            <a:normAutofit fontScale="92500"/>
          </a:bodyPr>
          <a:lstStyle/>
          <a:p>
            <a:pPr marL="231775" marR="0" indent="-231775">
              <a:lnSpc>
                <a:spcPct val="100000"/>
              </a:lnSpc>
              <a:spcBef>
                <a:spcPts val="0"/>
              </a:spcBef>
              <a:spcAft>
                <a:spcPts val="0"/>
              </a:spcAft>
              <a:buNone/>
            </a:pPr>
            <a:r>
              <a:rPr lang="el-GR" sz="2600" dirty="0">
                <a:ea typeface="Times New Roman" panose="02020603050405020304" pitchFamily="18" charset="0"/>
                <a:cs typeface="Times New Roman" panose="02020603050405020304" pitchFamily="18" charset="0"/>
              </a:rPr>
              <a:t>Ο όρος προσοµοίωση (simulation) συγχέεται συχνά µε τον όρο εξοµοίωση (emulation), αν και οι όροι αυτοί υποδηλώνουν τελείως διαφορετικές µεθοδολογίες</a:t>
            </a:r>
          </a:p>
          <a:p>
            <a:pPr marL="231775" marR="0" indent="-231775">
              <a:lnSpc>
                <a:spcPct val="100000"/>
              </a:lnSpc>
              <a:spcBef>
                <a:spcPts val="0"/>
              </a:spcBef>
              <a:spcAft>
                <a:spcPts val="0"/>
              </a:spcAft>
              <a:buNone/>
            </a:pPr>
            <a:endParaRPr lang="el-GR" sz="2600" dirty="0">
              <a:cs typeface="Times New Roman" panose="02020603050405020304" pitchFamily="18" charset="0"/>
            </a:endParaRPr>
          </a:p>
          <a:p>
            <a:pPr marL="231775" marR="0" indent="-231775">
              <a:lnSpc>
                <a:spcPct val="100000"/>
              </a:lnSpc>
              <a:spcBef>
                <a:spcPts val="0"/>
              </a:spcBef>
              <a:spcAft>
                <a:spcPts val="0"/>
              </a:spcAft>
              <a:buNone/>
            </a:pPr>
            <a:r>
              <a:rPr lang="el-GR" sz="2600" b="1" dirty="0">
                <a:cs typeface="Times New Roman" panose="02020603050405020304" pitchFamily="18" charset="0"/>
              </a:rPr>
              <a:t>Προσοµοίωση: </a:t>
            </a:r>
            <a:r>
              <a:rPr lang="el-GR" sz="2600" dirty="0">
                <a:cs typeface="Times New Roman" panose="02020603050405020304" pitchFamily="18" charset="0"/>
              </a:rPr>
              <a:t>Είναι µια µέθοδος µελέτης ενός συστήµατος και εξοικείωσης µε τα χαρακτηριστικά του µε τη βοήθεια ενός άλλου συστήµατος το οποίο στις περισσότερες περιπτώσεις είναι ηλεκτρονικός υπολογιστής</a:t>
            </a:r>
          </a:p>
          <a:p>
            <a:pPr marL="231775" marR="0" indent="-231775">
              <a:lnSpc>
                <a:spcPct val="100000"/>
              </a:lnSpc>
              <a:spcBef>
                <a:spcPts val="0"/>
              </a:spcBef>
              <a:spcAft>
                <a:spcPts val="0"/>
              </a:spcAft>
              <a:buNone/>
            </a:pPr>
            <a:endParaRPr lang="el-GR" sz="2600" dirty="0">
              <a:cs typeface="Times New Roman" panose="02020603050405020304" pitchFamily="18" charset="0"/>
            </a:endParaRPr>
          </a:p>
          <a:p>
            <a:pPr marL="231775" marR="0" indent="-231775">
              <a:lnSpc>
                <a:spcPct val="100000"/>
              </a:lnSpc>
              <a:spcBef>
                <a:spcPts val="0"/>
              </a:spcBef>
              <a:spcAft>
                <a:spcPts val="0"/>
              </a:spcAft>
              <a:buNone/>
            </a:pPr>
            <a:r>
              <a:rPr lang="el-GR" sz="2600" b="1" dirty="0">
                <a:cs typeface="Times New Roman" panose="02020603050405020304" pitchFamily="18" charset="0"/>
              </a:rPr>
              <a:t>Εξοµοίωση: </a:t>
            </a:r>
            <a:r>
              <a:rPr lang="el-GR" sz="2600" dirty="0">
                <a:cs typeface="Times New Roman" panose="02020603050405020304" pitchFamily="18" charset="0"/>
              </a:rPr>
              <a:t>Είναι µια µέθοδος αναπαραγωγής ενός συστήµατος εντός ή µέσω ενός άλλου συστήµατος παρόµοιου µε το πρώτο</a:t>
            </a:r>
          </a:p>
          <a:p>
            <a:pPr marL="231775" marR="0" indent="-231775">
              <a:lnSpc>
                <a:spcPct val="100000"/>
              </a:lnSpc>
              <a:spcBef>
                <a:spcPts val="0"/>
              </a:spcBef>
              <a:spcAft>
                <a:spcPts val="0"/>
              </a:spcAft>
              <a:buNone/>
            </a:pPr>
            <a:endParaRPr lang="el-GR" sz="2600" dirty="0">
              <a:cs typeface="Times New Roman" panose="02020603050405020304" pitchFamily="18" charset="0"/>
            </a:endParaRPr>
          </a:p>
          <a:p>
            <a:pPr marR="0">
              <a:lnSpc>
                <a:spcPct val="100000"/>
              </a:lnSpc>
              <a:spcBef>
                <a:spcPts val="0"/>
              </a:spcBef>
              <a:spcAft>
                <a:spcPts val="0"/>
              </a:spcAft>
              <a:buFont typeface="Wingdings" panose="05000000000000000000" pitchFamily="2" charset="2"/>
              <a:buChar char="v"/>
            </a:pPr>
            <a:r>
              <a:rPr lang="el-GR" sz="2600" dirty="0">
                <a:ea typeface="Times New Roman" panose="02020603050405020304" pitchFamily="18" charset="0"/>
                <a:cs typeface="Times New Roman" panose="02020603050405020304" pitchFamily="18" charset="0"/>
              </a:rPr>
              <a:t> Είναι εµφανές ότι κατά την προσοµοίωση δεν πρέπει να υπάρχει ούτε η εντύπωση ούτε η επιθυµία υλοποίησης του πραγµατικού συστήµατος, γιατί σκοπός είναι η µελέτη του συστήµατος και όχι η χρήση του</a:t>
            </a:r>
          </a:p>
          <a:p>
            <a:pPr marR="0">
              <a:lnSpc>
                <a:spcPct val="100000"/>
              </a:lnSpc>
              <a:spcBef>
                <a:spcPts val="0"/>
              </a:spcBef>
              <a:spcAft>
                <a:spcPts val="0"/>
              </a:spcAft>
              <a:buFont typeface="Wingdings" panose="05000000000000000000" pitchFamily="2" charset="2"/>
              <a:buChar char="v"/>
            </a:pPr>
            <a:r>
              <a:rPr lang="el-GR" sz="2600" dirty="0">
                <a:ea typeface="Times New Roman" panose="02020603050405020304" pitchFamily="18" charset="0"/>
                <a:cs typeface="Times New Roman" panose="02020603050405020304" pitchFamily="18" charset="0"/>
              </a:rPr>
              <a:t> Αντίθετα, κατά την εξοµοίωση υπάρχει η εντύπωση υλοποίησης στο πραγµατικό σύστηµα γιατί σκοπός είναι η χρήση του</a:t>
            </a:r>
            <a:endParaRPr lang="en-US" sz="2400" dirty="0"/>
          </a:p>
          <a:p>
            <a:pPr marL="231775" marR="0" indent="-231775">
              <a:lnSpc>
                <a:spcPct val="100000"/>
              </a:lnSpc>
              <a:spcBef>
                <a:spcPts val="0"/>
              </a:spcBef>
              <a:spcAft>
                <a:spcPts val="0"/>
              </a:spcAft>
              <a:buNone/>
            </a:pPr>
            <a:endParaRPr lang="el-GR" sz="2600" dirty="0">
              <a:cs typeface="Times New Roman" panose="02020603050405020304" pitchFamily="18" charset="0"/>
            </a:endParaRPr>
          </a:p>
          <a:p>
            <a:pPr marL="231775" marR="0" indent="-231775">
              <a:lnSpc>
                <a:spcPct val="100000"/>
              </a:lnSpc>
              <a:spcBef>
                <a:spcPts val="0"/>
              </a:spcBef>
              <a:spcAft>
                <a:spcPts val="0"/>
              </a:spcAft>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a:t>
            </a:fld>
            <a:endParaRPr lang="en-US"/>
          </a:p>
        </p:txBody>
      </p:sp>
    </p:spTree>
    <p:extLst>
      <p:ext uri="{BB962C8B-B14F-4D97-AF65-F5344CB8AC3E}">
        <p14:creationId xmlns:p14="http://schemas.microsoft.com/office/powerpoint/2010/main" val="3107895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Σκοποί της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b="1" dirty="0"/>
              <a:t>4. Ανάλυση ευαισθησίας</a:t>
            </a:r>
          </a:p>
          <a:p>
            <a:pPr marL="231775" indent="0">
              <a:buNone/>
            </a:pPr>
            <a:r>
              <a:rPr lang="el-GR" sz="2600" dirty="0"/>
              <a:t>Αξίζει να σημειωθεί ότι συστήματα τα οποία εξαρτώνται από πολλούς παράγοντες και συνθήκες, δεν αντιδρούν με την ίδια ευαισθησία σε μεταβολές αυτών (των παραγόντων η συνθηκών)</a:t>
            </a:r>
          </a:p>
          <a:p>
            <a:pPr marL="231775" indent="0">
              <a:buNone/>
            </a:pPr>
            <a:r>
              <a:rPr lang="el-GR" sz="2600" dirty="0"/>
              <a:t>Με την ανάλυση ευαισθησίας (sensitivity analysis) καθορίζονται εκείνοι οι παράγοντες που επηρεάζουν περισσότερο τη λειτουργία του συστήματος</a:t>
            </a:r>
          </a:p>
          <a:p>
            <a:pPr marL="0" indent="0">
              <a:buNone/>
            </a:pPr>
            <a:r>
              <a:rPr lang="el-GR" sz="2600" b="1" dirty="0"/>
              <a:t>5. Βελτιστοποίηση</a:t>
            </a:r>
          </a:p>
          <a:p>
            <a:pPr marL="231775" indent="0">
              <a:buNone/>
            </a:pPr>
            <a:r>
              <a:rPr lang="el-GR" sz="2600" dirty="0"/>
              <a:t>Καθορίζονται εκείνοι οι συνδυασμοί των παραμέτρων που οδηγούν στην καλύτερη δυνατή απόκριση του συστήματος</a:t>
            </a:r>
          </a:p>
          <a:p>
            <a:pPr marL="0" indent="0">
              <a:buNone/>
            </a:pPr>
            <a:r>
              <a:rPr lang="el-GR" sz="2600" b="1" dirty="0"/>
              <a:t>6. Λειτουργικές σχέσεις</a:t>
            </a:r>
          </a:p>
          <a:p>
            <a:pPr marL="231775" indent="0">
              <a:buNone/>
            </a:pPr>
            <a:r>
              <a:rPr lang="el-GR" sz="2600" dirty="0"/>
              <a:t>Προσδιορίζονται οι λειτουργικές σχέσεις ανάμεσα στους σημαντικότερους παράγοντες και συνθήκες που επηρεάζουν τη λειτουργία του συστήματος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40</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128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93923"/>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Σκοποί της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84629"/>
            <a:ext cx="10972799" cy="5205357"/>
          </a:xfrm>
        </p:spPr>
        <p:txBody>
          <a:bodyPr>
            <a:normAutofit/>
          </a:bodyPr>
          <a:lstStyle/>
          <a:p>
            <a:pPr>
              <a:buFont typeface="Wingdings" panose="05000000000000000000" pitchFamily="2" charset="2"/>
              <a:buChar char="ü"/>
            </a:pPr>
            <a:r>
              <a:rPr lang="el-GR" sz="2600" dirty="0"/>
              <a:t> Αξίζει να σημειωθεί ότι, σε αντίθεση με τα μαθηματικά μοντέλα, τα μοντέλα προσομοίωσης δε «λύνονται» αλλά «εκτελούνται» κατά κανόνα σε ηλεκτρονικό υπολογιστή</a:t>
            </a:r>
          </a:p>
          <a:p>
            <a:pPr>
              <a:buFont typeface="Wingdings" panose="05000000000000000000" pitchFamily="2" charset="2"/>
              <a:buChar char="ü"/>
            </a:pPr>
            <a:r>
              <a:rPr lang="el-GR" sz="2600" dirty="0"/>
              <a:t> Τα μοντέλα προσομοίωσης είναι περιγραφικά μοντέλα, υπό την έννοια ότι χρησιμοποιούν αλγόριθμους, υπολογιστικές μεθόδους και διεργασίες για να περιγράψουν τη λειτουργία του υπό μελέτη συστήματος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41</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2432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Κατασκευή μοντέλων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dirty="0"/>
              <a:t>Η κατασκευή μοντέλων προσομοίωσης είναι μια σχετικά δύσκολη τεχνική, γιατί πρέπει να εξισορροπεί αντικρουόμενους παράγοντες:</a:t>
            </a:r>
          </a:p>
          <a:p>
            <a:pPr>
              <a:buFont typeface="Wingdings" panose="05000000000000000000" pitchFamily="2" charset="2"/>
              <a:buChar char="ü"/>
            </a:pPr>
            <a:r>
              <a:rPr lang="el-GR" sz="2600" dirty="0"/>
              <a:t>Αφενός μεν το μοντέλο θα πρέπει να είναι αρκετά απλό ώστε να μπορεί να κατασκευαστεί και να μελετηθεί με ευκολία</a:t>
            </a:r>
          </a:p>
          <a:p>
            <a:pPr>
              <a:buFont typeface="Wingdings" panose="05000000000000000000" pitchFamily="2" charset="2"/>
              <a:buChar char="ü"/>
            </a:pPr>
            <a:r>
              <a:rPr lang="el-GR" sz="2600" dirty="0"/>
              <a:t>Αφετέρου δε θα πρέπει να είναι αρκετά πολύπλοκο ώστε να αντιπροσωπεύει το υπό μελέτη σύστημα όσο πιο πιστά γίνεται</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42</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767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36525"/>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Εμπλουτισμός ή απλοποίηση μοντέλου</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83779" y="790903"/>
            <a:ext cx="11666483" cy="5930569"/>
          </a:xfrm>
        </p:spPr>
        <p:txBody>
          <a:bodyPr>
            <a:normAutofit/>
          </a:bodyPr>
          <a:lstStyle/>
          <a:p>
            <a:pPr marL="0" indent="0">
              <a:buNone/>
            </a:pPr>
            <a:r>
              <a:rPr lang="el-GR" sz="2600" dirty="0"/>
              <a:t>Ένα μοντέλο μπορεί να χρειαστεί να εμπλουτιστεί η να απλοποιηθεί</a:t>
            </a:r>
          </a:p>
          <a:p>
            <a:pPr marL="0" indent="0">
              <a:buNone/>
            </a:pPr>
            <a:r>
              <a:rPr lang="el-GR" sz="2600" b="1" dirty="0"/>
              <a:t>Χρησιμοποιούνται οι εξής κανόνες εμπλουτισμού ή απλοποίησης ενός μοντέλου:</a:t>
            </a:r>
          </a:p>
          <a:p>
            <a:pPr marL="568325">
              <a:buFont typeface="Wingdings" panose="05000000000000000000" pitchFamily="2" charset="2"/>
              <a:buChar char="ü"/>
            </a:pPr>
            <a:r>
              <a:rPr lang="el-GR" sz="2600" dirty="0"/>
              <a:t> Η υιοθέτηση ισχυρότερων υποθέσεων και περιορισμών απλοποιεί ένα μοντέλο</a:t>
            </a:r>
          </a:p>
          <a:p>
            <a:pPr marL="568325">
              <a:buFont typeface="Wingdings" panose="05000000000000000000" pitchFamily="2" charset="2"/>
              <a:buChar char="ü"/>
            </a:pPr>
            <a:r>
              <a:rPr lang="el-GR" sz="2600" dirty="0"/>
              <a:t> Σε γενικές γραμμές, τα γραμμικά μοντέλα είναι απλούστερα των μη γραμμικών, επομένως η παραδοχή γραμμικότητας για ένα σύστημα απλοποιεί το μοντέλο, ενώ η παραδοχή μη γραμμικότητας το εμπλουτίζει</a:t>
            </a:r>
          </a:p>
          <a:p>
            <a:pPr marL="568325">
              <a:buFont typeface="Wingdings" panose="05000000000000000000" pitchFamily="2" charset="2"/>
              <a:buChar char="ü"/>
            </a:pPr>
            <a:r>
              <a:rPr lang="el-GR" sz="2600" dirty="0"/>
              <a:t> Ο περιορισμός των ορίων του συστήματος οδηγεί σε απλούστερο μοντέλο, ενώ η επέκτασή τους οδηγεί σε πιο πολύπλοκο μοντέλο</a:t>
            </a:r>
          </a:p>
          <a:p>
            <a:pPr marL="568325">
              <a:buFont typeface="Wingdings" panose="05000000000000000000" pitchFamily="2" charset="2"/>
              <a:buChar char="ü"/>
            </a:pPr>
            <a:r>
              <a:rPr lang="el-GR" sz="2400" dirty="0"/>
              <a:t>Εάν ένα μοντέλο είναι απλό, μπορούμε να μετατρέψουμε ορισμένες σταθερές σε μεταβλητές ώστε να γίνει πιο πολύπλοκο</a:t>
            </a:r>
          </a:p>
          <a:p>
            <a:pPr marL="0" indent="0">
              <a:buNone/>
            </a:pPr>
            <a:r>
              <a:rPr lang="el-GR" sz="2400" dirty="0"/>
              <a:t>Αντίθετα εάν ένα μοντέλο είναι πολύπλοκο, μπορούμε να μετατρέψουμε ορισμένες μεταβλητές σε σταθερές.</a:t>
            </a:r>
          </a:p>
          <a:p>
            <a:pPr marL="568325">
              <a:buFont typeface="Wingdings" panose="05000000000000000000" pitchFamily="2" charset="2"/>
              <a:buChar char="ü"/>
            </a:pPr>
            <a:r>
              <a:rPr lang="el-GR" sz="2400" dirty="0"/>
              <a:t>Η εξάλειψη και η συνένωση μεταβλητών απλοποιεί ένα μοντέλο ενώ, αντίθετα, η προσθήκη μεταβλητών το εμπλουτίζει και το κάνει πιο πολύπλοκο</a:t>
            </a:r>
          </a:p>
          <a:p>
            <a:pPr marL="568325">
              <a:buFont typeface="Wingdings" panose="05000000000000000000" pitchFamily="2" charset="2"/>
              <a:buChar char="ü"/>
            </a:pPr>
            <a:endParaRPr lang="el-GR" sz="2600" dirty="0"/>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43</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52283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173312"/>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«Καλά» και «κακά» μοντέλα</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922392"/>
            <a:ext cx="10972799" cy="5762295"/>
          </a:xfrm>
        </p:spPr>
        <p:txBody>
          <a:bodyPr>
            <a:normAutofit lnSpcReduction="10000"/>
          </a:bodyPr>
          <a:lstStyle/>
          <a:p>
            <a:pPr marL="0" indent="0">
              <a:buNone/>
            </a:pPr>
            <a:r>
              <a:rPr lang="el-GR" sz="2600" dirty="0"/>
              <a:t>Δεν είναι προφανές ούτε εύκολο να αποφασίσουμε εάν ένα μοντέλο που έχουμε κατασκευάσει είναι καλό ή κακό</a:t>
            </a:r>
          </a:p>
          <a:p>
            <a:pPr marL="0" indent="0">
              <a:buNone/>
            </a:pPr>
            <a:r>
              <a:rPr lang="el-GR" sz="2600" b="1" dirty="0"/>
              <a:t>Σε γενικές γραμμές όμως, ένα καλό μοντέλο έχει τα ακόλουθα χαρακτηριστικά:</a:t>
            </a:r>
          </a:p>
          <a:p>
            <a:pPr marL="400050">
              <a:buFont typeface="Wingdings" panose="05000000000000000000" pitchFamily="2" charset="2"/>
              <a:buChar char="ü"/>
            </a:pPr>
            <a:r>
              <a:rPr lang="el-GR" sz="2600" dirty="0"/>
              <a:t>Είναι φανερός ο προσανατολισμός του προς τους συγκεκριμένους σκοπούς και στόχους του έχουν τεθεί</a:t>
            </a:r>
          </a:p>
          <a:p>
            <a:pPr marL="400050">
              <a:buFont typeface="Wingdings" panose="05000000000000000000" pitchFamily="2" charset="2"/>
              <a:buChar char="ü"/>
            </a:pPr>
            <a:r>
              <a:rPr lang="el-GR" sz="2600" dirty="0"/>
              <a:t>Είναι εύκολο στην κατανόηση από το χρήστη</a:t>
            </a:r>
          </a:p>
          <a:p>
            <a:pPr marL="400050">
              <a:buFont typeface="Wingdings" panose="05000000000000000000" pitchFamily="2" charset="2"/>
              <a:buChar char="ü"/>
            </a:pPr>
            <a:r>
              <a:rPr lang="el-GR" sz="2600" dirty="0"/>
              <a:t>Είναι ισχυρό, υπό την έννοια ότι δεν δίνει περίεργες και δυσνόητες απαντήσεις</a:t>
            </a:r>
          </a:p>
          <a:p>
            <a:pPr marL="400050">
              <a:buFont typeface="Wingdings" panose="05000000000000000000" pitchFamily="2" charset="2"/>
              <a:buChar char="ü"/>
            </a:pPr>
            <a:r>
              <a:rPr lang="el-GR" sz="2600" dirty="0"/>
              <a:t>Είναι εύκολο να μεταβληθεί από τους χρήστες, δηλαδή είναι αρκετά προσαρμοστικό</a:t>
            </a:r>
          </a:p>
          <a:p>
            <a:pPr marL="400050">
              <a:buFont typeface="Wingdings" panose="05000000000000000000" pitchFamily="2" charset="2"/>
              <a:buChar char="ü"/>
            </a:pPr>
            <a:r>
              <a:rPr lang="el-GR" sz="2600" dirty="0"/>
              <a:t>Υπάρχει δυνατότητα εξέλιξης του μοντέλου από μια σχετικά απλή μορφή σε μια πιο πολύπλοκη, ανάλογα με τις λεπτομέρειες που επιθυμεί να μελετήσει ένας χρήστης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44</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5789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8" y="585517"/>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Φάσεις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84629"/>
            <a:ext cx="10972799" cy="5205357"/>
          </a:xfrm>
        </p:spPr>
        <p:txBody>
          <a:bodyPr>
            <a:normAutofit/>
          </a:bodyPr>
          <a:lstStyle/>
          <a:p>
            <a:pPr marL="0" indent="0">
              <a:buNone/>
            </a:pPr>
            <a:r>
              <a:rPr lang="el-GR" dirty="0"/>
              <a:t>Διακρίνονται οι εξής τρεις φάσεις σε μια προσομοίωση:</a:t>
            </a:r>
          </a:p>
          <a:p>
            <a:pPr marL="0" indent="0">
              <a:buNone/>
            </a:pPr>
            <a:r>
              <a:rPr lang="el-GR" dirty="0"/>
              <a:t>1. Η κατασκευή (σχεδίαση και προγραμματισμός) του μοντέλου</a:t>
            </a:r>
          </a:p>
          <a:p>
            <a:pPr marL="0" indent="0">
              <a:buNone/>
            </a:pPr>
            <a:r>
              <a:rPr lang="el-GR" dirty="0"/>
              <a:t>2. Η εκτέλεση η το «τρέξιμο» του μοντέλου</a:t>
            </a:r>
          </a:p>
          <a:p>
            <a:pPr marL="0" indent="0">
              <a:buNone/>
            </a:pPr>
            <a:r>
              <a:rPr lang="el-GR" dirty="0"/>
              <a:t>3. Η ανάλυση των αποτελεσμάτων της προσομοίωσης</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45</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9079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599" y="219349"/>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Πραγματικός και προσομοιούμενος χρόνος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08993"/>
            <a:ext cx="10972799" cy="5580993"/>
          </a:xfrm>
        </p:spPr>
        <p:txBody>
          <a:bodyPr>
            <a:normAutofit/>
          </a:bodyPr>
          <a:lstStyle/>
          <a:p>
            <a:pPr marL="0" indent="0">
              <a:buNone/>
            </a:pPr>
            <a:r>
              <a:rPr lang="el-GR" sz="2600" dirty="0"/>
              <a:t>Έχουμε πει ότι η προσομοίωση αποτελεί μοντέλο ενός συστήματος, στο οποίο μελετάται η χρονική μεταβολή των καταστάσεων του συστήματος</a:t>
            </a:r>
          </a:p>
          <a:p>
            <a:pPr marL="514350" indent="-514350"/>
            <a:r>
              <a:rPr lang="el-GR" sz="2600" dirty="0"/>
              <a:t>Ο χρόνος που χρησιμοποιείται κατά την προσομοίωση αποτελεί μοντέλο του πραγματικού χρόνου του συστήματος, έτσι ο προσομοιούμενος χρόνος (κατά κανόνα) δεν έχει σχέση με τον πραγματικό (υπολογιστικό) χρόνο που παρέρχεται για να εκτελεστεί η προσομοίωση</a:t>
            </a:r>
          </a:p>
          <a:p>
            <a:pPr marL="514350" indent="-514350"/>
            <a:r>
              <a:rPr lang="el-GR" sz="2600" dirty="0"/>
              <a:t>Μπορεί μέσα σε μερικά δευτερόλεπτα υπολογιστικού χρόνου, να προσομοιώσουμε δεκαετίες η εκατονταετίες πραγματικού χρόνου</a:t>
            </a:r>
          </a:p>
          <a:p>
            <a:pPr marL="0" indent="0">
              <a:buNone/>
            </a:pPr>
            <a:r>
              <a:rPr lang="el-GR" sz="2600" b="1" dirty="0"/>
              <a:t>Τι ορίζεται ως γεγονός;</a:t>
            </a:r>
          </a:p>
          <a:p>
            <a:pPr marL="0" indent="0">
              <a:buNone/>
            </a:pPr>
            <a:r>
              <a:rPr lang="el-GR" sz="2600" dirty="0"/>
              <a:t>Ως γεγονός ορίζουμε μια αλλαγή της κατάστασης του συστήματος, η οποία λαμβάνει χώρα σε κάποια συγκεκριμένη χρονική στιγμή</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46</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68480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6"/>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Μηχανισμός ροής χρόνου</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093075"/>
            <a:ext cx="10972799" cy="5496911"/>
          </a:xfrm>
        </p:spPr>
        <p:txBody>
          <a:bodyPr>
            <a:normAutofit/>
          </a:bodyPr>
          <a:lstStyle/>
          <a:p>
            <a:pPr marL="0" indent="0">
              <a:buNone/>
            </a:pPr>
            <a:r>
              <a:rPr lang="el-GR" sz="2600" dirty="0"/>
              <a:t>Το κομμάτι της προσομοίωσης που ασχολείται με την παρέλευση του χρόνου, ονομάζεται Μηχανισμός Ροής Χρόνου (ΜΡΧ)</a:t>
            </a:r>
          </a:p>
          <a:p>
            <a:pPr marL="0" indent="0">
              <a:buNone/>
            </a:pPr>
            <a:r>
              <a:rPr lang="el-GR" sz="2600" dirty="0"/>
              <a:t>Οι ρουτίνες που υπάρχουν στο τμήμα αυτό, αφενός μεν αυξάνουν τον προσομοιούμενο χρόνο, αφετέρου συγχρονίζουν τα υπόλοιπα τμήματα της προσομοίωσης, καθώς συμβαίνουν γεγονότα και αλλάζει η κατάσταση του συστήματος</a:t>
            </a:r>
          </a:p>
          <a:p>
            <a:pPr marL="0" indent="0">
              <a:buNone/>
            </a:pPr>
            <a:r>
              <a:rPr lang="el-GR" sz="2600" dirty="0"/>
              <a:t>Υπάρχουν δύο βασικοί μηχανισμοί ροής χρόνου:</a:t>
            </a:r>
          </a:p>
          <a:p>
            <a:pPr marL="0" indent="0">
              <a:buNone/>
            </a:pPr>
            <a:r>
              <a:rPr lang="el-GR" sz="2600" dirty="0"/>
              <a:t>1.	Μηχανισμός επόμενου γεγονότος </a:t>
            </a:r>
          </a:p>
          <a:p>
            <a:pPr marL="0" indent="0">
              <a:buNone/>
            </a:pPr>
            <a:r>
              <a:rPr lang="el-GR" sz="2600" dirty="0"/>
              <a:t>2.	Μηχανισμός σταθερού χρονικού διαστήματος </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47</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17957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179113" y="276224"/>
            <a:ext cx="4876363" cy="5714670"/>
          </a:xfrm>
        </p:spPr>
        <p:txBody>
          <a:bodyPr>
            <a:normAutofit/>
          </a:bodyPr>
          <a:lstStyle/>
          <a:p>
            <a:r>
              <a:rPr lang="el-GR" sz="3200" b="1" dirty="0">
                <a:latin typeface="+mn-lt"/>
                <a:ea typeface="Times New Roman" panose="02020603050405020304" pitchFamily="18" charset="0"/>
                <a:cs typeface="Times New Roman" panose="02020603050405020304" pitchFamily="18" charset="0"/>
              </a:rPr>
              <a:t>Διάγραμμα μηχανισμού ροής χρόνου</a:t>
            </a:r>
            <a:br>
              <a:rPr lang="el-GR" sz="3200" b="1" dirty="0">
                <a:latin typeface="+mn-lt"/>
                <a:ea typeface="Times New Roman" panose="02020603050405020304" pitchFamily="18" charset="0"/>
                <a:cs typeface="Times New Roman" panose="02020603050405020304" pitchFamily="18" charset="0"/>
              </a:rPr>
            </a:br>
            <a:br>
              <a:rPr lang="el-GR" sz="4000" b="1" dirty="0">
                <a:latin typeface="+mn-lt"/>
                <a:ea typeface="Times New Roman" panose="02020603050405020304" pitchFamily="18" charset="0"/>
                <a:cs typeface="Times New Roman" panose="02020603050405020304" pitchFamily="18" charset="0"/>
              </a:rPr>
            </a:br>
            <a:r>
              <a:rPr lang="el-GR" sz="2800" dirty="0">
                <a:latin typeface="+mn-lt"/>
              </a:rPr>
              <a:t>Ο µηχανισµός ροής χρόνου του επόµενου γεγονότος χρησιµοποιείται κυρίως σε διακριτά συστήµατα, ενώ ο µηχανισµός του σταθερού διαστήµατος χρησιµοποιείται για την προσοµοίωση συνεχών συστηµάτων</a:t>
            </a:r>
            <a:endParaRPr lang="el-GR" sz="4000" b="1" dirty="0">
              <a:latin typeface="+mn-lt"/>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48</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950EF43E-67D4-456B-A065-B35A92E46A1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11F7E11D-E0F9-4D86-915E-6EEF11DEE4E8}"/>
              </a:ext>
            </a:extLst>
          </p:cNvPr>
          <p:cNvPicPr>
            <a:picLocks noChangeAspect="1"/>
          </p:cNvPicPr>
          <p:nvPr/>
        </p:nvPicPr>
        <p:blipFill>
          <a:blip r:embed="rId2"/>
          <a:stretch>
            <a:fillRect/>
          </a:stretch>
        </p:blipFill>
        <p:spPr>
          <a:xfrm>
            <a:off x="5193624" y="0"/>
            <a:ext cx="6387262" cy="6858000"/>
          </a:xfrm>
          <a:prstGeom prst="rect">
            <a:avLst/>
          </a:prstGeom>
        </p:spPr>
      </p:pic>
    </p:spTree>
    <p:extLst>
      <p:ext uri="{BB962C8B-B14F-4D97-AF65-F5344CB8AC3E}">
        <p14:creationId xmlns:p14="http://schemas.microsoft.com/office/powerpoint/2010/main" val="64422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598762"/>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1. Μηχανισμός Επόμενου Γεγονότος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84629"/>
            <a:ext cx="10972799" cy="5205357"/>
          </a:xfrm>
        </p:spPr>
        <p:txBody>
          <a:bodyPr>
            <a:normAutofit/>
          </a:bodyPr>
          <a:lstStyle/>
          <a:p>
            <a:pPr marL="0" indent="0">
              <a:buNone/>
            </a:pPr>
            <a:r>
              <a:rPr lang="el-GR" sz="2600" dirty="0"/>
              <a:t>Με το μηχανισμό αυτό, καθορίζεται η χρονική στιγμή κατά την οποία θα συμβεί το επόμενο γεγονός και το ρολόι της προσομοίωσης προχωρά σε αυτή τη χρονική στιγμή προσπερνώντας όλο τον ενδιάμεσο χρόνο κατά τον οποίο δεν συμβαίνει τίποτα</a:t>
            </a:r>
          </a:p>
          <a:p>
            <a:pPr marL="0" indent="0">
              <a:buNone/>
            </a:pPr>
            <a:endParaRPr lang="el-GR" sz="2600" dirty="0"/>
          </a:p>
          <a:p>
            <a:pPr marL="0" indent="0">
              <a:buNone/>
            </a:pPr>
            <a:r>
              <a:rPr lang="el-GR" sz="2600" dirty="0"/>
              <a:t>Η εφαρμογή αυτής της μεθόδου περιλαμβάνουν την ύπαρξη ενός «καταλόγου» η «λίστας» γεγονότων, όπου καταγράφονται τα γεγονότα που πρόκειται να συμβούν στο μέλλον</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49</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4011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83172" y="196744"/>
            <a:ext cx="10972800" cy="759482"/>
          </a:xfrm>
        </p:spPr>
        <p:txBody>
          <a:bodyPr>
            <a:normAutofit fontScale="90000"/>
          </a:bodyPr>
          <a:lstStyle/>
          <a:p>
            <a:r>
              <a:rPr lang="el-GR" sz="4000" b="1" dirty="0">
                <a:effectLst/>
                <a:latin typeface="+mn-lt"/>
                <a:ea typeface="Times New Roman" panose="02020603050405020304" pitchFamily="18" charset="0"/>
                <a:cs typeface="Times New Roman" panose="02020603050405020304" pitchFamily="18" charset="0"/>
              </a:rPr>
              <a:t>Προσομοίωση (</a:t>
            </a:r>
            <a:r>
              <a:rPr lang="en-US" sz="4000" b="1" dirty="0">
                <a:effectLst/>
                <a:latin typeface="+mn-lt"/>
                <a:ea typeface="Times New Roman" panose="02020603050405020304" pitchFamily="18" charset="0"/>
                <a:cs typeface="Times New Roman" panose="02020603050405020304" pitchFamily="18" charset="0"/>
              </a:rPr>
              <a:t>simulation) </a:t>
            </a:r>
            <a:r>
              <a:rPr lang="el-GR" sz="4000" b="1" dirty="0">
                <a:effectLst/>
                <a:latin typeface="+mn-lt"/>
                <a:ea typeface="Times New Roman" panose="02020603050405020304" pitchFamily="18" charset="0"/>
                <a:cs typeface="Times New Roman" panose="02020603050405020304" pitchFamily="18" charset="0"/>
              </a:rPr>
              <a:t>&amp;</a:t>
            </a:r>
            <a:r>
              <a:rPr lang="el-GR" sz="4000" b="1" dirty="0">
                <a:latin typeface="+mn-lt"/>
                <a:ea typeface="Times New Roman" panose="02020603050405020304" pitchFamily="18" charset="0"/>
                <a:cs typeface="Times New Roman" panose="02020603050405020304" pitchFamily="18" charset="0"/>
              </a:rPr>
              <a:t> </a:t>
            </a:r>
            <a:r>
              <a:rPr lang="el-GR" sz="4000" b="1" dirty="0">
                <a:effectLst/>
                <a:latin typeface="+mn-lt"/>
                <a:ea typeface="Times New Roman" panose="02020603050405020304" pitchFamily="18" charset="0"/>
                <a:cs typeface="Times New Roman" panose="02020603050405020304" pitchFamily="18" charset="0"/>
              </a:rPr>
              <a:t>εξομοίωση (</a:t>
            </a:r>
            <a:r>
              <a:rPr lang="en-US" sz="4000" b="1" dirty="0">
                <a:effectLst/>
                <a:latin typeface="+mn-lt"/>
                <a:ea typeface="Times New Roman" panose="02020603050405020304" pitchFamily="18" charset="0"/>
                <a:cs typeface="Times New Roman" panose="02020603050405020304" pitchFamily="18" charset="0"/>
              </a:rPr>
              <a:t>emulation)</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956226"/>
            <a:ext cx="10972799" cy="5623248"/>
          </a:xfrm>
        </p:spPr>
        <p:txBody>
          <a:bodyPr numCol="2">
            <a:normAutofit/>
          </a:bodyPr>
          <a:lstStyle/>
          <a:p>
            <a:pPr marL="514350" marR="0" indent="-231775">
              <a:lnSpc>
                <a:spcPct val="100000"/>
              </a:lnSpc>
              <a:spcBef>
                <a:spcPts val="0"/>
              </a:spcBef>
              <a:spcAft>
                <a:spcPts val="0"/>
              </a:spcAft>
              <a:buNone/>
            </a:pPr>
            <a:r>
              <a:rPr lang="el-GR" sz="2600" b="1" dirty="0">
                <a:ea typeface="Times New Roman" panose="02020603050405020304" pitchFamily="18" charset="0"/>
                <a:cs typeface="Times New Roman" panose="02020603050405020304" pitchFamily="18" charset="0"/>
              </a:rPr>
              <a:t>Π</a:t>
            </a:r>
            <a:r>
              <a:rPr lang="el-GR" sz="2600" b="1" dirty="0">
                <a:effectLst/>
                <a:ea typeface="Times New Roman" panose="02020603050405020304" pitchFamily="18" charset="0"/>
                <a:cs typeface="Times New Roman" panose="02020603050405020304" pitchFamily="18" charset="0"/>
              </a:rPr>
              <a:t>ροσομοίωση (simulation)</a:t>
            </a:r>
          </a:p>
          <a:p>
            <a:pPr marL="231775" marR="0" indent="0">
              <a:lnSpc>
                <a:spcPct val="100000"/>
              </a:lnSpc>
              <a:spcBef>
                <a:spcPts val="0"/>
              </a:spcBef>
              <a:spcAft>
                <a:spcPts val="0"/>
              </a:spcAft>
              <a:buNone/>
            </a:pPr>
            <a:r>
              <a:rPr lang="el-GR" sz="2600" dirty="0">
                <a:ea typeface="Times New Roman" panose="02020603050405020304" pitchFamily="18" charset="0"/>
                <a:cs typeface="Times New Roman" panose="02020603050405020304" pitchFamily="18" charset="0"/>
              </a:rPr>
              <a:t>π.χ. Ε</a:t>
            </a:r>
            <a:r>
              <a:rPr lang="el-GR" sz="2600" dirty="0">
                <a:effectLst/>
                <a:ea typeface="Times New Roman" panose="02020603050405020304" pitchFamily="18" charset="0"/>
                <a:cs typeface="Times New Roman" panose="02020603050405020304" pitchFamily="18" charset="0"/>
              </a:rPr>
              <a:t>κπαίδευση πιλότων σε προσομοιωτή (αντί να μαθαίνουν τη χρήση ενός νέου αεροσκάφους πάνω στο πραγματικό σύστημα με κίνδυνο θανατηφόρου ατυχήματος και καταστροφής του εξοπλισμού)</a:t>
            </a:r>
          </a:p>
          <a:p>
            <a:pPr marL="231775" marR="0" indent="0">
              <a:lnSpc>
                <a:spcPct val="100000"/>
              </a:lnSpc>
              <a:spcBef>
                <a:spcPts val="0"/>
              </a:spcBef>
              <a:spcAft>
                <a:spcPts val="0"/>
              </a:spcAft>
              <a:buNone/>
            </a:pPr>
            <a:r>
              <a:rPr lang="el-GR" sz="2600" dirty="0">
                <a:ea typeface="Times New Roman" panose="02020603050405020304" pitchFamily="18" charset="0"/>
                <a:cs typeface="Times New Roman" panose="02020603050405020304" pitchFamily="18" charset="0"/>
              </a:rPr>
              <a:t>Π</a:t>
            </a:r>
            <a:r>
              <a:rPr lang="el-GR" sz="2600" dirty="0">
                <a:effectLst/>
                <a:ea typeface="Times New Roman" panose="02020603050405020304" pitchFamily="18" charset="0"/>
                <a:cs typeface="Times New Roman" panose="02020603050405020304" pitchFamily="18" charset="0"/>
              </a:rPr>
              <a:t>εριλαμβάνει λογισμικό (software) αλλά και μηχανικό μέρος (hardware)</a:t>
            </a:r>
          </a:p>
          <a:p>
            <a:pPr marL="284163" marR="0" indent="0">
              <a:lnSpc>
                <a:spcPct val="100000"/>
              </a:lnSpc>
              <a:spcBef>
                <a:spcPts val="0"/>
              </a:spcBef>
              <a:spcAft>
                <a:spcPts val="0"/>
              </a:spcAft>
              <a:buNone/>
            </a:pPr>
            <a:endParaRPr lang="el-GR" sz="2600" dirty="0">
              <a:ea typeface="Times New Roman" panose="02020603050405020304" pitchFamily="18" charset="0"/>
              <a:cs typeface="Times New Roman" panose="02020603050405020304" pitchFamily="18" charset="0"/>
            </a:endParaRPr>
          </a:p>
          <a:p>
            <a:pPr marL="284163" marR="0" indent="0">
              <a:lnSpc>
                <a:spcPct val="100000"/>
              </a:lnSpc>
              <a:spcBef>
                <a:spcPts val="0"/>
              </a:spcBef>
              <a:spcAft>
                <a:spcPts val="0"/>
              </a:spcAft>
              <a:buNone/>
            </a:pPr>
            <a:endParaRPr lang="el-GR" sz="2600" b="1" dirty="0">
              <a:ea typeface="Times New Roman" panose="02020603050405020304" pitchFamily="18" charset="0"/>
              <a:cs typeface="Times New Roman" panose="02020603050405020304" pitchFamily="18" charset="0"/>
            </a:endParaRPr>
          </a:p>
          <a:p>
            <a:pPr marL="284163" marR="0" indent="0">
              <a:lnSpc>
                <a:spcPct val="100000"/>
              </a:lnSpc>
              <a:spcBef>
                <a:spcPts val="0"/>
              </a:spcBef>
              <a:spcAft>
                <a:spcPts val="0"/>
              </a:spcAft>
              <a:buNone/>
            </a:pPr>
            <a:endParaRPr lang="el-GR" sz="2600" b="1" dirty="0">
              <a:ea typeface="Times New Roman" panose="02020603050405020304" pitchFamily="18" charset="0"/>
              <a:cs typeface="Times New Roman" panose="02020603050405020304" pitchFamily="18" charset="0"/>
            </a:endParaRPr>
          </a:p>
          <a:p>
            <a:pPr marL="284163" marR="0" indent="0">
              <a:lnSpc>
                <a:spcPct val="100000"/>
              </a:lnSpc>
              <a:spcBef>
                <a:spcPts val="0"/>
              </a:spcBef>
              <a:spcAft>
                <a:spcPts val="0"/>
              </a:spcAft>
              <a:buNone/>
            </a:pPr>
            <a:endParaRPr lang="el-GR" sz="2600" b="1" dirty="0">
              <a:ea typeface="Times New Roman" panose="02020603050405020304" pitchFamily="18" charset="0"/>
              <a:cs typeface="Times New Roman" panose="02020603050405020304" pitchFamily="18" charset="0"/>
            </a:endParaRPr>
          </a:p>
          <a:p>
            <a:pPr marL="284163" marR="0" indent="0">
              <a:lnSpc>
                <a:spcPct val="100000"/>
              </a:lnSpc>
              <a:spcBef>
                <a:spcPts val="0"/>
              </a:spcBef>
              <a:spcAft>
                <a:spcPts val="0"/>
              </a:spcAft>
              <a:buNone/>
            </a:pPr>
            <a:r>
              <a:rPr lang="el-GR" sz="2600" b="1" dirty="0">
                <a:ea typeface="Times New Roman" panose="02020603050405020304" pitchFamily="18" charset="0"/>
                <a:cs typeface="Times New Roman" panose="02020603050405020304" pitchFamily="18" charset="0"/>
              </a:rPr>
              <a:t>Ε</a:t>
            </a:r>
            <a:r>
              <a:rPr lang="el-GR" sz="2600" b="1" dirty="0">
                <a:effectLst/>
                <a:ea typeface="Times New Roman" panose="02020603050405020304" pitchFamily="18" charset="0"/>
                <a:cs typeface="Times New Roman" panose="02020603050405020304" pitchFamily="18" charset="0"/>
              </a:rPr>
              <a:t>ξομοίωση (emulation)</a:t>
            </a:r>
          </a:p>
          <a:p>
            <a:pPr marL="568325" marR="0" indent="-342900" defTabSz="568325">
              <a:lnSpc>
                <a:spcPct val="100000"/>
              </a:lnSpc>
              <a:spcBef>
                <a:spcPts val="0"/>
              </a:spcBef>
              <a:spcAft>
                <a:spcPts val="0"/>
              </a:spcAft>
              <a:buFont typeface="Wingdings" panose="05000000000000000000" pitchFamily="2" charset="2"/>
              <a:buChar char="ü"/>
            </a:pPr>
            <a:r>
              <a:rPr lang="el-GR" sz="2600" dirty="0">
                <a:ea typeface="Times New Roman" panose="02020603050405020304" pitchFamily="18" charset="0"/>
                <a:cs typeface="Times New Roman" panose="02020603050405020304" pitchFamily="18" charset="0"/>
              </a:rPr>
              <a:t>Ε</a:t>
            </a:r>
            <a:r>
              <a:rPr lang="el-GR" sz="2600" dirty="0">
                <a:effectLst/>
                <a:ea typeface="Times New Roman" panose="02020603050405020304" pitchFamily="18" charset="0"/>
                <a:cs typeface="Times New Roman" panose="02020603050405020304" pitchFamily="18" charset="0"/>
              </a:rPr>
              <a:t>ξομοίωση ενός παλαιότερου υπολογιστή (Sinclair Spectrum, Amstrad, Amiga) σε περιβάλλον Windows με σκοπό την ψυχαγωγία (π.χ. τρέξιμο κλασσικών παιχνιδιών)</a:t>
            </a:r>
          </a:p>
          <a:p>
            <a:pPr marL="568325" marR="0" indent="-342900" defTabSz="568325">
              <a:lnSpc>
                <a:spcPct val="100000"/>
              </a:lnSpc>
              <a:spcBef>
                <a:spcPts val="0"/>
              </a:spcBef>
              <a:spcAft>
                <a:spcPts val="0"/>
              </a:spcAft>
              <a:buFont typeface="Wingdings" panose="05000000000000000000" pitchFamily="2" charset="2"/>
              <a:buChar char="ü"/>
            </a:pPr>
            <a:r>
              <a:rPr lang="el-GR" sz="2600" dirty="0">
                <a:ea typeface="Times New Roman" panose="02020603050405020304" pitchFamily="18" charset="0"/>
                <a:cs typeface="Times New Roman" panose="02020603050405020304" pitchFamily="18" charset="0"/>
              </a:rPr>
              <a:t>Ε</a:t>
            </a:r>
            <a:r>
              <a:rPr lang="el-GR" sz="2600" dirty="0">
                <a:effectLst/>
                <a:ea typeface="Times New Roman" panose="02020603050405020304" pitchFamily="18" charset="0"/>
                <a:cs typeface="Times New Roman" panose="02020603050405020304" pitchFamily="18" charset="0"/>
              </a:rPr>
              <a:t>ξομοίωση περιβάλλοντος Windows σε υπολογιστή Macintosh ή λειτουργικό Linux</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5</a:t>
            </a:fld>
            <a:endParaRPr lang="en-US"/>
          </a:p>
        </p:txBody>
      </p:sp>
    </p:spTree>
    <p:extLst>
      <p:ext uri="{BB962C8B-B14F-4D97-AF65-F5344CB8AC3E}">
        <p14:creationId xmlns:p14="http://schemas.microsoft.com/office/powerpoint/2010/main" val="3648282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F721F98-339A-47A7-99B2-784C47F8C37F}"/>
              </a:ext>
            </a:extLst>
          </p:cNvPr>
          <p:cNvSpPr txBox="1"/>
          <p:nvPr/>
        </p:nvSpPr>
        <p:spPr>
          <a:xfrm>
            <a:off x="105104" y="557784"/>
            <a:ext cx="4411218" cy="5739187"/>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2400" dirty="0" err="1"/>
              <a:t>Γι</a:t>
            </a:r>
            <a:r>
              <a:rPr lang="en-US" sz="2400" dirty="0"/>
              <a:t>α την καλύτερη µελέτη και σύγκριση των δύο µηχανισµών χρόνου, εξετάζεται το παράδειγµα ενός απλού συστήµατος ουράς</a:t>
            </a:r>
            <a:endParaRPr lang="el-GR" sz="2400" dirty="0"/>
          </a:p>
          <a:p>
            <a:pPr marL="342900" indent="-342900">
              <a:lnSpc>
                <a:spcPct val="90000"/>
              </a:lnSpc>
              <a:spcAft>
                <a:spcPts val="600"/>
              </a:spcAft>
              <a:buFont typeface="Arial" panose="020B0604020202020204" pitchFamily="34" charset="0"/>
              <a:buChar char="•"/>
            </a:pPr>
            <a:r>
              <a:rPr lang="en-US" sz="2400" dirty="0" err="1"/>
              <a:t>Στο</a:t>
            </a:r>
            <a:r>
              <a:rPr lang="en-US" sz="2400" dirty="0"/>
              <a:t> </a:t>
            </a:r>
            <a:r>
              <a:rPr lang="en-US" sz="2400" dirty="0" err="1"/>
              <a:t>σύστη</a:t>
            </a:r>
            <a:r>
              <a:rPr lang="en-US" sz="2400" dirty="0"/>
              <a:t>µα α</a:t>
            </a:r>
            <a:r>
              <a:rPr lang="en-US" sz="2400" dirty="0" err="1"/>
              <a:t>υτό</a:t>
            </a:r>
            <a:r>
              <a:rPr lang="en-US" sz="2400" dirty="0"/>
              <a:t> υπ</a:t>
            </a:r>
            <a:r>
              <a:rPr lang="en-US" sz="2400" dirty="0" err="1"/>
              <a:t>άρχει</a:t>
            </a:r>
            <a:r>
              <a:rPr lang="en-US" sz="2400" dirty="0"/>
              <a:t> </a:t>
            </a:r>
            <a:r>
              <a:rPr lang="en-US" sz="2400" dirty="0" err="1"/>
              <a:t>έν</a:t>
            </a:r>
            <a:r>
              <a:rPr lang="en-US" sz="2400" dirty="0"/>
              <a:t>ας εξυπηρετητής, για την εξυπηρέτηση των πελατών, και η ουρά σχηµατίζεται µπροστά από αυτόν</a:t>
            </a:r>
            <a:endParaRPr lang="el-GR" sz="2400" dirty="0"/>
          </a:p>
          <a:p>
            <a:pPr marL="342900" indent="-342900">
              <a:lnSpc>
                <a:spcPct val="90000"/>
              </a:lnSpc>
              <a:spcAft>
                <a:spcPts val="600"/>
              </a:spcAft>
              <a:buFont typeface="Arial" panose="020B0604020202020204" pitchFamily="34" charset="0"/>
              <a:buChar char="•"/>
            </a:pPr>
            <a:r>
              <a:rPr lang="en-US" sz="2400" dirty="0" err="1"/>
              <a:t>Μόλις</a:t>
            </a:r>
            <a:r>
              <a:rPr lang="en-US" sz="2400" dirty="0"/>
              <a:t> </a:t>
            </a:r>
            <a:r>
              <a:rPr lang="en-US" sz="2400" dirty="0" err="1"/>
              <a:t>τελειώσει</a:t>
            </a:r>
            <a:r>
              <a:rPr lang="en-US" sz="2400" dirty="0"/>
              <a:t> η </a:t>
            </a:r>
            <a:r>
              <a:rPr lang="en-US" sz="2400" dirty="0" err="1"/>
              <a:t>εξυ</a:t>
            </a:r>
            <a:r>
              <a:rPr lang="en-US" sz="2400" dirty="0"/>
              <a:t>πηρέτηση ενός πελάτη αυτός φεύγει από το σύστηµα και αρχίζει η εξυπηρέτηση του επόµενου πελάτη που περιµένει στην ουρά</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D565C9-F516-423E-A041-B6AB1F9A3ED8}"/>
              </a:ext>
            </a:extLst>
          </p:cNvPr>
          <p:cNvPicPr>
            <a:picLocks noChangeAspect="1"/>
          </p:cNvPicPr>
          <p:nvPr/>
        </p:nvPicPr>
        <p:blipFill>
          <a:blip r:embed="rId2"/>
          <a:stretch>
            <a:fillRect/>
          </a:stretch>
        </p:blipFill>
        <p:spPr>
          <a:xfrm>
            <a:off x="5246005" y="2547834"/>
            <a:ext cx="6339046" cy="1759085"/>
          </a:xfrm>
          <a:prstGeom prst="rect">
            <a:avLst/>
          </a:prstGeom>
          <a:effectLst/>
        </p:spPr>
      </p:pic>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607BA1A-05EC-4747-ABD9-765D2EC49DD8}" type="slidenum">
              <a:rPr lang="en-US">
                <a:solidFill>
                  <a:srgbClr val="303030"/>
                </a:solidFill>
              </a:rPr>
              <a:pPr>
                <a:spcAft>
                  <a:spcPts val="600"/>
                </a:spcAft>
              </a:pPr>
              <a:t>50</a:t>
            </a:fld>
            <a:endParaRPr lang="en-US">
              <a:solidFill>
                <a:srgbClr val="303030"/>
              </a:solidFill>
            </a:endParaRPr>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72B288F0-3104-4C1F-B643-020C6C23F9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AC27AE7-735B-48AC-BE5D-41B7A4EA4122}"/>
              </a:ext>
            </a:extLst>
          </p:cNvPr>
          <p:cNvSpPr txBox="1"/>
          <p:nvPr/>
        </p:nvSpPr>
        <p:spPr>
          <a:xfrm>
            <a:off x="6096000" y="1534509"/>
            <a:ext cx="4531818" cy="584775"/>
          </a:xfrm>
          <a:prstGeom prst="rect">
            <a:avLst/>
          </a:prstGeom>
          <a:noFill/>
        </p:spPr>
        <p:txBody>
          <a:bodyPr wrap="none" rtlCol="0">
            <a:spAutoFit/>
          </a:bodyPr>
          <a:lstStyle/>
          <a:p>
            <a:r>
              <a:rPr lang="el-GR" sz="3200" dirty="0"/>
              <a:t>Παράδειγμα απλής ουράς</a:t>
            </a:r>
            <a:endParaRPr lang="en-US" sz="3200" dirty="0"/>
          </a:p>
        </p:txBody>
      </p:sp>
    </p:spTree>
    <p:extLst>
      <p:ext uri="{BB962C8B-B14F-4D97-AF65-F5344CB8AC3E}">
        <p14:creationId xmlns:p14="http://schemas.microsoft.com/office/powerpoint/2010/main" val="4201635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4157" y="337224"/>
            <a:ext cx="10983685" cy="551645"/>
          </a:xfrm>
        </p:spPr>
        <p:txBody>
          <a:bodyPr vert="horz" lIns="91440" tIns="45720" rIns="91440" bIns="45720" rtlCol="0" anchor="b">
            <a:normAutofit fontScale="90000"/>
          </a:bodyPr>
          <a:lstStyle/>
          <a:p>
            <a:r>
              <a:rPr lang="en-US" sz="3700" b="1" kern="1200" dirty="0">
                <a:solidFill>
                  <a:schemeClr val="tx1"/>
                </a:solidFill>
                <a:latin typeface="+mj-lt"/>
                <a:ea typeface="+mj-ea"/>
                <a:cs typeface="+mj-cs"/>
              </a:rPr>
              <a:t>Πα</a:t>
            </a:r>
            <a:r>
              <a:rPr lang="en-US" sz="3700" b="1" kern="1200" dirty="0" err="1">
                <a:solidFill>
                  <a:schemeClr val="tx1"/>
                </a:solidFill>
                <a:latin typeface="+mj-lt"/>
                <a:ea typeface="+mj-ea"/>
                <a:cs typeface="+mj-cs"/>
              </a:rPr>
              <a:t>ράδειγμ</a:t>
            </a:r>
            <a:r>
              <a:rPr lang="en-US" sz="3700" b="1" kern="1200" dirty="0">
                <a:solidFill>
                  <a:schemeClr val="tx1"/>
                </a:solidFill>
                <a:latin typeface="+mj-lt"/>
                <a:ea typeface="+mj-ea"/>
                <a:cs typeface="+mj-cs"/>
              </a:rPr>
              <a:t>α μηχανισμού επόμενου γεγονότος</a:t>
            </a:r>
          </a:p>
        </p:txBody>
      </p:sp>
      <p:sp>
        <p:nvSpPr>
          <p:cNvPr id="12" name="TextBox 11">
            <a:extLst>
              <a:ext uri="{FF2B5EF4-FFF2-40B4-BE49-F238E27FC236}">
                <a16:creationId xmlns:a16="http://schemas.microsoft.com/office/drawing/2014/main" id="{A83A9A66-3265-428D-BA03-801B89963518}"/>
              </a:ext>
            </a:extLst>
          </p:cNvPr>
          <p:cNvSpPr txBox="1"/>
          <p:nvPr/>
        </p:nvSpPr>
        <p:spPr>
          <a:xfrm>
            <a:off x="604157" y="1026026"/>
            <a:ext cx="5393871" cy="4914952"/>
          </a:xfrm>
          <a:prstGeom prst="rect">
            <a:avLst/>
          </a:prstGeom>
        </p:spPr>
        <p:txBody>
          <a:bodyPr vert="horz" lIns="91440" tIns="45720" rIns="91440" bIns="45720" rtlCol="0" anchor="t">
            <a:normAutofit/>
          </a:bodyPr>
          <a:lstStyle/>
          <a:p>
            <a:pPr>
              <a:lnSpc>
                <a:spcPct val="90000"/>
              </a:lnSpc>
              <a:spcAft>
                <a:spcPts val="600"/>
              </a:spcAft>
            </a:pPr>
            <a:r>
              <a:rPr lang="en-US" sz="2400" dirty="0"/>
              <a:t>Τα β</a:t>
            </a:r>
            <a:r>
              <a:rPr lang="en-US" sz="2400" dirty="0" err="1"/>
              <a:t>έλη</a:t>
            </a:r>
            <a:r>
              <a:rPr lang="en-US" sz="2400" dirty="0"/>
              <a:t> π</a:t>
            </a:r>
            <a:r>
              <a:rPr lang="en-US" sz="2400" dirty="0" err="1"/>
              <a:t>άνω</a:t>
            </a:r>
            <a:r>
              <a:rPr lang="en-US" sz="2400" dirty="0"/>
              <a:t> από </a:t>
            </a:r>
            <a:r>
              <a:rPr lang="en-US" sz="2400" dirty="0" err="1"/>
              <a:t>τον</a:t>
            </a:r>
            <a:r>
              <a:rPr lang="en-US" sz="2400" dirty="0"/>
              <a:t> </a:t>
            </a:r>
            <a:r>
              <a:rPr lang="en-US" sz="2400" dirty="0" err="1"/>
              <a:t>άξον</a:t>
            </a:r>
            <a:r>
              <a:rPr lang="en-US" sz="2400" dirty="0"/>
              <a:t>α του χρόνου υποδηλώνουν τις χρονικές στιγµές αφίξεων και αναχωρήσεων, ενώ τα βέλη κάτω από τον άξονα υποδηλώνουν τις χρονικές στάσεις του ρολογιού.</a:t>
            </a:r>
            <a:endParaRPr lang="el-GR" sz="2400" dirty="0"/>
          </a:p>
          <a:p>
            <a:pPr>
              <a:lnSpc>
                <a:spcPct val="90000"/>
              </a:lnSpc>
              <a:spcAft>
                <a:spcPts val="600"/>
              </a:spcAft>
            </a:pPr>
            <a:r>
              <a:rPr lang="en-US" sz="2400" dirty="0" err="1"/>
              <a:t>Αν</a:t>
            </a:r>
            <a:r>
              <a:rPr lang="en-US" sz="2400" dirty="0"/>
              <a:t> </a:t>
            </a:r>
            <a:r>
              <a:rPr lang="en-US" sz="2400" dirty="0" err="1"/>
              <a:t>γι</a:t>
            </a:r>
            <a:r>
              <a:rPr lang="en-US" sz="2400" dirty="0"/>
              <a:t>α την προσοµοίωση υποθέσουµε ότι οι χρόνοι λαµβάνουν µόνο ακέραιες τιµές, τότε το διάστηµα µπορεί να τεθεί ίσο µε µία χρονική µονάδα</a:t>
            </a:r>
            <a:endParaRPr lang="el-GR" sz="2400" dirty="0"/>
          </a:p>
          <a:p>
            <a:pPr>
              <a:lnSpc>
                <a:spcPct val="90000"/>
              </a:lnSpc>
              <a:spcAft>
                <a:spcPts val="600"/>
              </a:spcAft>
            </a:pPr>
            <a:r>
              <a:rPr lang="en-US" sz="2400" dirty="0" err="1"/>
              <a:t>Έτσι</a:t>
            </a:r>
            <a:r>
              <a:rPr lang="en-US" sz="2400" dirty="0"/>
              <a:t>, </a:t>
            </a:r>
            <a:r>
              <a:rPr lang="en-US" sz="2400" dirty="0" err="1"/>
              <a:t>δι</a:t>
            </a:r>
            <a:r>
              <a:rPr lang="en-US" sz="2400" dirty="0"/>
              <a:t>ατηρείται η σωστή αλληλουχία των γεγονότων, επειδή δύο γεγονότα θα συµβούν είτε ταυτόχρονα είτε σε διαφορετικά χρονικά διαστήµατα</a:t>
            </a:r>
          </a:p>
          <a:p>
            <a:pPr indent="-228600">
              <a:lnSpc>
                <a:spcPct val="90000"/>
              </a:lnSpc>
              <a:spcAft>
                <a:spcPts val="600"/>
              </a:spcAft>
              <a:buFont typeface="Arial" panose="020B0604020202020204" pitchFamily="34" charset="0"/>
              <a:buChar char="•"/>
            </a:pPr>
            <a:endParaRPr lang="en-US" sz="1900" dirty="0"/>
          </a:p>
        </p:txBody>
      </p:sp>
      <p:pic>
        <p:nvPicPr>
          <p:cNvPr id="11" name="Picture 10">
            <a:extLst>
              <a:ext uri="{FF2B5EF4-FFF2-40B4-BE49-F238E27FC236}">
                <a16:creationId xmlns:a16="http://schemas.microsoft.com/office/drawing/2014/main" id="{E93BB0A6-1EF4-4B84-A76F-8AB9455ED102}"/>
              </a:ext>
            </a:extLst>
          </p:cNvPr>
          <p:cNvPicPr>
            <a:picLocks noChangeAspect="1"/>
          </p:cNvPicPr>
          <p:nvPr/>
        </p:nvPicPr>
        <p:blipFill>
          <a:blip r:embed="rId2"/>
          <a:stretch>
            <a:fillRect/>
          </a:stretch>
        </p:blipFill>
        <p:spPr>
          <a:xfrm>
            <a:off x="5898958" y="2240219"/>
            <a:ext cx="6253418" cy="2251229"/>
          </a:xfrm>
          <a:prstGeom prst="rect">
            <a:avLst/>
          </a:prstGeom>
        </p:spPr>
      </p:pic>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607BA1A-05EC-4747-ABD9-765D2EC49DD8}" type="slidenum">
              <a:rPr lang="en-US" sz="1100">
                <a:solidFill>
                  <a:srgbClr val="FFFFFF"/>
                </a:solidFill>
              </a:rPr>
              <a:pPr>
                <a:spcAft>
                  <a:spcPts val="600"/>
                </a:spcAft>
              </a:pPr>
              <a:t>51</a:t>
            </a:fld>
            <a:endParaRPr lang="en-US" sz="1100">
              <a:solidFill>
                <a:srgbClr val="FFFFFF"/>
              </a:solidFill>
            </a:endParaRPr>
          </a:p>
        </p:txBody>
      </p:sp>
      <p:sp>
        <p:nvSpPr>
          <p:cNvPr id="3" name="Rectangle 4">
            <a:extLst>
              <a:ext uri="{FF2B5EF4-FFF2-40B4-BE49-F238E27FC236}">
                <a16:creationId xmlns:a16="http://schemas.microsoft.com/office/drawing/2014/main" id="{4F3EEF5B-577A-4A8B-9DB4-97ACDAB9F8BF}"/>
              </a:ext>
            </a:extLst>
          </p:cNvPr>
          <p:cNvSpPr>
            <a:spLocks noChangeArrowheads="1"/>
          </p:cNvSpPr>
          <p:nvPr/>
        </p:nvSpPr>
        <p:spPr bwMode="auto">
          <a:xfrm>
            <a:off x="369747" y="1513488"/>
            <a:ext cx="143996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72B288F0-3104-4C1F-B643-020C6C23F9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0363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606864"/>
            <a:ext cx="10972800" cy="654378"/>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2. Μηχανισμός Σταθερού Χρονικού Διαστήματος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471450"/>
            <a:ext cx="10972799" cy="5118536"/>
          </a:xfrm>
        </p:spPr>
        <p:txBody>
          <a:bodyPr>
            <a:normAutofit/>
          </a:bodyPr>
          <a:lstStyle/>
          <a:p>
            <a:pPr marL="0" indent="0">
              <a:buNone/>
            </a:pPr>
            <a:r>
              <a:rPr lang="el-GR" sz="2600" dirty="0"/>
              <a:t>Σύμφωνα με το μηχανισμό αυτό, ο χρόνος (δηλαδή το ρολόι της προσομοίωσης) αυξάνει κατά ένα μικρό και σταθερό χρονικό διάστημα</a:t>
            </a:r>
          </a:p>
          <a:p>
            <a:pPr marL="0" indent="0">
              <a:buNone/>
            </a:pPr>
            <a:endParaRPr lang="el-GR" sz="2600" dirty="0"/>
          </a:p>
          <a:p>
            <a:pPr marL="0" indent="0">
              <a:buNone/>
            </a:pPr>
            <a:r>
              <a:rPr lang="el-GR" sz="2600" dirty="0"/>
              <a:t>Όλα τα γεγονότα που εμφανίζεται στη συγκεκριμένη χρονική στιγμή, καθώς και όσα συνέβησαν κατά το διάστημα που μεσολάβησε από την προηγούμενη χρονική στιγμή μέχρι αυτή, θεωρούνται ότι συμβαίνουν κατά τη συγκεκριμένη χρονική στιγμή</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52</a:t>
            </a:fld>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58260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41839" y="74467"/>
            <a:ext cx="10969281" cy="472462"/>
          </a:xfrm>
        </p:spPr>
        <p:txBody>
          <a:bodyPr vert="horz" lIns="91440" tIns="45720" rIns="91440" bIns="45720" rtlCol="0" anchor="t">
            <a:noAutofit/>
          </a:bodyPr>
          <a:lstStyle/>
          <a:p>
            <a:pPr algn="ctr"/>
            <a:r>
              <a:rPr lang="en-US" sz="3600" b="1" kern="1200" dirty="0">
                <a:solidFill>
                  <a:schemeClr val="tx1"/>
                </a:solidFill>
                <a:latin typeface="+mj-lt"/>
                <a:ea typeface="+mj-ea"/>
                <a:cs typeface="+mj-cs"/>
              </a:rPr>
              <a:t>Πα</a:t>
            </a:r>
            <a:r>
              <a:rPr lang="en-US" sz="3600" b="1" kern="1200" dirty="0" err="1">
                <a:solidFill>
                  <a:schemeClr val="tx1"/>
                </a:solidFill>
                <a:latin typeface="+mj-lt"/>
                <a:ea typeface="+mj-ea"/>
                <a:cs typeface="+mj-cs"/>
              </a:rPr>
              <a:t>ράδειγμ</a:t>
            </a:r>
            <a:r>
              <a:rPr lang="en-US" sz="3600" b="1" kern="1200" dirty="0">
                <a:solidFill>
                  <a:schemeClr val="tx1"/>
                </a:solidFill>
                <a:latin typeface="+mj-lt"/>
                <a:ea typeface="+mj-ea"/>
                <a:cs typeface="+mj-cs"/>
              </a:rPr>
              <a:t>α μηχανισμού σταθερού διαστήματος</a:t>
            </a:r>
          </a:p>
        </p:txBody>
      </p:sp>
      <p:pic>
        <p:nvPicPr>
          <p:cNvPr id="12" name="Picture 11">
            <a:extLst>
              <a:ext uri="{FF2B5EF4-FFF2-40B4-BE49-F238E27FC236}">
                <a16:creationId xmlns:a16="http://schemas.microsoft.com/office/drawing/2014/main" id="{B19D78B0-A09D-4428-833F-06779C850370}"/>
              </a:ext>
            </a:extLst>
          </p:cNvPr>
          <p:cNvPicPr>
            <a:picLocks noChangeAspect="1"/>
          </p:cNvPicPr>
          <p:nvPr/>
        </p:nvPicPr>
        <p:blipFill>
          <a:blip r:embed="rId2"/>
          <a:stretch>
            <a:fillRect/>
          </a:stretch>
        </p:blipFill>
        <p:spPr>
          <a:xfrm>
            <a:off x="641839" y="772145"/>
            <a:ext cx="10969281" cy="3455325"/>
          </a:xfrm>
          <a:prstGeom prst="rect">
            <a:avLst/>
          </a:prstGeom>
        </p:spPr>
      </p:pic>
      <p:sp>
        <p:nvSpPr>
          <p:cNvPr id="13" name="TextBox 12">
            <a:extLst>
              <a:ext uri="{FF2B5EF4-FFF2-40B4-BE49-F238E27FC236}">
                <a16:creationId xmlns:a16="http://schemas.microsoft.com/office/drawing/2014/main" id="{2BE2CC1E-50D0-4049-BB16-4DDAEDAE3B9E}"/>
              </a:ext>
            </a:extLst>
          </p:cNvPr>
          <p:cNvSpPr txBox="1"/>
          <p:nvPr/>
        </p:nvSpPr>
        <p:spPr>
          <a:xfrm>
            <a:off x="580878" y="4071181"/>
            <a:ext cx="11030241" cy="1959077"/>
          </a:xfrm>
          <a:prstGeom prst="rect">
            <a:avLst/>
          </a:prstGeom>
        </p:spPr>
        <p:txBody>
          <a:bodyPr vert="horz" lIns="91440" tIns="45720" rIns="91440" bIns="45720" rtlCol="0" anchor="t">
            <a:normAutofit lnSpcReduction="10000"/>
          </a:bodyPr>
          <a:lstStyle/>
          <a:p>
            <a:pPr>
              <a:lnSpc>
                <a:spcPct val="90000"/>
              </a:lnSpc>
              <a:spcAft>
                <a:spcPts val="600"/>
              </a:spcAft>
            </a:pPr>
            <a:r>
              <a:rPr lang="en-US" sz="2400" dirty="0" err="1"/>
              <a:t>Στο</a:t>
            </a:r>
            <a:r>
              <a:rPr lang="en-US" sz="2400" dirty="0"/>
              <a:t> </a:t>
            </a:r>
            <a:r>
              <a:rPr lang="el-GR" sz="2400" dirty="0"/>
              <a:t>σ</a:t>
            </a:r>
            <a:r>
              <a:rPr lang="en-US" sz="2400" dirty="0" err="1"/>
              <a:t>χή</a:t>
            </a:r>
            <a:r>
              <a:rPr lang="en-US" sz="2400" dirty="0"/>
              <a:t>µα φα</a:t>
            </a:r>
            <a:r>
              <a:rPr lang="en-US" sz="2400" dirty="0" err="1"/>
              <a:t>ίνετ</a:t>
            </a:r>
            <a:r>
              <a:rPr lang="en-US" sz="2400" dirty="0"/>
              <a:t>αι το χρονικό διάγραµµα της προσοµοίωσης υποθέτοντας ότι οι χρόνοι άφιξης και αναχώρησης είναι οι ίδιοι όπως και στο προηγούµενο παράδειγµα</a:t>
            </a:r>
            <a:endParaRPr lang="el-GR" sz="2400" dirty="0"/>
          </a:p>
          <a:p>
            <a:pPr>
              <a:lnSpc>
                <a:spcPct val="90000"/>
              </a:lnSpc>
              <a:spcAft>
                <a:spcPts val="600"/>
              </a:spcAft>
            </a:pPr>
            <a:r>
              <a:rPr lang="en-US" sz="2400" dirty="0" err="1"/>
              <a:t>Το</a:t>
            </a:r>
            <a:r>
              <a:rPr lang="en-US" sz="2400" dirty="0"/>
              <a:t> βα</a:t>
            </a:r>
            <a:r>
              <a:rPr lang="en-US" sz="2400" dirty="0" err="1"/>
              <a:t>σικό</a:t>
            </a:r>
            <a:r>
              <a:rPr lang="en-US" sz="2400" dirty="0"/>
              <a:t> µ</a:t>
            </a:r>
            <a:r>
              <a:rPr lang="en-US" sz="2400" dirty="0" err="1"/>
              <a:t>ειονέκτη</a:t>
            </a:r>
            <a:r>
              <a:rPr lang="en-US" sz="2400" dirty="0"/>
              <a:t>µα </a:t>
            </a:r>
            <a:r>
              <a:rPr lang="en-US" sz="2400" dirty="0" err="1"/>
              <a:t>του</a:t>
            </a:r>
            <a:r>
              <a:rPr lang="en-US" sz="2400" dirty="0"/>
              <a:t> µ</a:t>
            </a:r>
            <a:r>
              <a:rPr lang="en-US" sz="2400" dirty="0" err="1"/>
              <a:t>ηχ</a:t>
            </a:r>
            <a:r>
              <a:rPr lang="en-US" sz="2400" dirty="0"/>
              <a:t>ανισµού σταθερού διαστήµατος σε σχέση µε το µηχανισµό επόµενου γεγονότος είναι η άσκοπη αύξηση του ρολογιού προσοµοίωσης κατά το σταθερό χρονικό διάστηµα και ο συνεχής έλεγχος για να διαπιστωθεί αν κάποιο γεγονός έχει συµβεί</a:t>
            </a:r>
          </a:p>
        </p:txBody>
      </p:sp>
      <p:sp>
        <p:nvSpPr>
          <p:cNvPr id="20" name="Rectangle 1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a:xfrm>
            <a:off x="11704320" y="6451877"/>
            <a:ext cx="448056" cy="365125"/>
          </a:xfrm>
        </p:spPr>
        <p:txBody>
          <a:bodyPr vert="horz" lIns="91440" tIns="45720" rIns="91440" bIns="45720" rtlCol="0" anchor="ctr">
            <a:normAutofit/>
          </a:bodyPr>
          <a:lstStyle/>
          <a:p>
            <a:pPr>
              <a:spcAft>
                <a:spcPts val="600"/>
              </a:spcAft>
            </a:pPr>
            <a:fld id="{D607BA1A-05EC-4747-ABD9-765D2EC49DD8}" type="slidenum">
              <a:rPr lang="en-US" sz="1100">
                <a:solidFill>
                  <a:srgbClr val="FFFFFF"/>
                </a:solidFill>
              </a:rPr>
              <a:pPr>
                <a:spcAft>
                  <a:spcPts val="600"/>
                </a:spcAft>
              </a:pPr>
              <a:t>53</a:t>
            </a:fld>
            <a:endParaRPr lang="en-US" sz="1100">
              <a:solidFill>
                <a:srgbClr val="FFFFFF"/>
              </a:solidFill>
            </a:endParaRPr>
          </a:p>
        </p:txBody>
      </p:sp>
      <p:sp>
        <p:nvSpPr>
          <p:cNvPr id="3" name="Rectangle 4">
            <a:extLst>
              <a:ext uri="{FF2B5EF4-FFF2-40B4-BE49-F238E27FC236}">
                <a16:creationId xmlns:a16="http://schemas.microsoft.com/office/drawing/2014/main" id="{4F3EEF5B-577A-4A8B-9DB4-97ACDAB9F8BF}"/>
              </a:ext>
            </a:extLst>
          </p:cNvPr>
          <p:cNvSpPr>
            <a:spLocks noChangeArrowheads="1"/>
          </p:cNvSpPr>
          <p:nvPr/>
        </p:nvSpPr>
        <p:spPr bwMode="auto">
          <a:xfrm>
            <a:off x="369747" y="1513488"/>
            <a:ext cx="143996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88A3330-FDE0-40CB-B4BE-67B81B0C79CA}"/>
              </a:ext>
            </a:extLst>
          </p:cNvPr>
          <p:cNvSpPr>
            <a:spLocks noChangeArrowheads="1"/>
          </p:cNvSpPr>
          <p:nvPr/>
        </p:nvSpPr>
        <p:spPr bwMode="auto">
          <a:xfrm>
            <a:off x="1618768" y="1887145"/>
            <a:ext cx="141677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15C7A1-9459-48BD-AFC7-7FC4E59176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B453399-4624-415A-98BB-B7CB7C277E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72B288F0-3104-4C1F-B643-020C6C23F9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5028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CFC42B-DC32-4FD8-916D-E6D6D8BBC923}"/>
              </a:ext>
            </a:extLst>
          </p:cNvPr>
          <p:cNvSpPr>
            <a:spLocks noGrp="1"/>
          </p:cNvSpPr>
          <p:nvPr>
            <p:ph type="sldNum" sz="quarter" idx="12"/>
          </p:nvPr>
        </p:nvSpPr>
        <p:spPr/>
        <p:txBody>
          <a:bodyPr/>
          <a:lstStyle/>
          <a:p>
            <a:fld id="{D607BA1A-05EC-4747-ABD9-765D2EC49DD8}" type="slidenum">
              <a:rPr lang="en-US" smtClean="0"/>
              <a:t>54</a:t>
            </a:fld>
            <a:endParaRPr lang="en-US"/>
          </a:p>
        </p:txBody>
      </p:sp>
      <p:pic>
        <p:nvPicPr>
          <p:cNvPr id="21506" name="Picture 2" descr="Christmas Farm Trees">
            <a:extLst>
              <a:ext uri="{FF2B5EF4-FFF2-40B4-BE49-F238E27FC236}">
                <a16:creationId xmlns:a16="http://schemas.microsoft.com/office/drawing/2014/main" id="{6C8AA7D0-C7C2-4390-A55A-EE4DC7AD8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1399"/>
            <a:ext cx="12192000" cy="4227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486572-3360-4109-9B99-29A419B58090}"/>
              </a:ext>
            </a:extLst>
          </p:cNvPr>
          <p:cNvSpPr txBox="1"/>
          <p:nvPr/>
        </p:nvSpPr>
        <p:spPr>
          <a:xfrm>
            <a:off x="704193" y="1303283"/>
            <a:ext cx="5610318" cy="707886"/>
          </a:xfrm>
          <a:prstGeom prst="rect">
            <a:avLst/>
          </a:prstGeom>
          <a:noFill/>
        </p:spPr>
        <p:txBody>
          <a:bodyPr wrap="none" rtlCol="0">
            <a:spAutoFit/>
          </a:bodyPr>
          <a:lstStyle/>
          <a:p>
            <a:r>
              <a:rPr lang="el-GR" sz="4000" i="1" dirty="0"/>
              <a:t>Χαρούμενα Χριστούγεννα</a:t>
            </a:r>
            <a:endParaRPr lang="en-US" sz="4000" i="1" dirty="0"/>
          </a:p>
        </p:txBody>
      </p:sp>
    </p:spTree>
    <p:extLst>
      <p:ext uri="{BB962C8B-B14F-4D97-AF65-F5344CB8AC3E}">
        <p14:creationId xmlns:p14="http://schemas.microsoft.com/office/powerpoint/2010/main" val="167181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9F2783-B9BD-4867-AC00-3177B4E1CBCB}"/>
              </a:ext>
            </a:extLst>
          </p:cNvPr>
          <p:cNvPicPr>
            <a:picLocks noChangeAspect="1"/>
          </p:cNvPicPr>
          <p:nvPr/>
        </p:nvPicPr>
        <p:blipFill>
          <a:blip r:embed="rId2"/>
          <a:stretch>
            <a:fillRect/>
          </a:stretch>
        </p:blipFill>
        <p:spPr>
          <a:xfrm>
            <a:off x="6002283" y="1840663"/>
            <a:ext cx="5531918" cy="3139363"/>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108ADE30-9D97-4510-915E-477BF037DA0A}"/>
              </a:ext>
            </a:extLst>
          </p:cNvPr>
          <p:cNvPicPr>
            <a:picLocks noGrp="1" noChangeAspect="1"/>
          </p:cNvPicPr>
          <p:nvPr>
            <p:ph idx="1"/>
          </p:nvPr>
        </p:nvPicPr>
        <p:blipFill>
          <a:blip r:embed="rId3"/>
          <a:stretch>
            <a:fillRect/>
          </a:stretch>
        </p:blipFill>
        <p:spPr>
          <a:xfrm>
            <a:off x="657799" y="1714836"/>
            <a:ext cx="5294715" cy="3428327"/>
          </a:xfrm>
          <a:prstGeom prst="rect">
            <a:avLst/>
          </a:prstGeom>
        </p:spPr>
      </p:pic>
      <p:sp>
        <p:nvSpPr>
          <p:cNvPr id="4" name="Slide Number Placeholder 3">
            <a:extLst>
              <a:ext uri="{FF2B5EF4-FFF2-40B4-BE49-F238E27FC236}">
                <a16:creationId xmlns:a16="http://schemas.microsoft.com/office/drawing/2014/main" id="{4C200559-5447-47EF-AA2F-B7C542E21C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607BA1A-05EC-4747-ABD9-765D2EC49DD8}" type="slidenum">
              <a:rPr lang="en-US" smtClean="0"/>
              <a:pPr>
                <a:spcAft>
                  <a:spcPts val="600"/>
                </a:spcAft>
              </a:pPr>
              <a:t>6</a:t>
            </a:fld>
            <a:endParaRPr lang="en-US"/>
          </a:p>
        </p:txBody>
      </p:sp>
    </p:spTree>
    <p:extLst>
      <p:ext uri="{BB962C8B-B14F-4D97-AF65-F5344CB8AC3E}">
        <p14:creationId xmlns:p14="http://schemas.microsoft.com/office/powerpoint/2010/main" val="335465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5"/>
            <a:ext cx="10972800" cy="1011727"/>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Ανάλυση</a:t>
            </a:r>
            <a:r>
              <a:rPr lang="el-GR" sz="4000" b="1" dirty="0">
                <a:effectLst/>
                <a:latin typeface="+mn-lt"/>
                <a:ea typeface="Times New Roman" panose="02020603050405020304" pitchFamily="18" charset="0"/>
                <a:cs typeface="Times New Roman" panose="02020603050405020304" pitchFamily="18" charset="0"/>
              </a:rPr>
              <a:t> και σύνθεση συστήματος μέσω προσομοίωσης</a:t>
            </a: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601" y="1731681"/>
            <a:ext cx="10972799" cy="4807231"/>
          </a:xfrm>
        </p:spPr>
        <p:txBody>
          <a:bodyPr numCol="2" anchor="ctr">
            <a:normAutofit fontScale="77500" lnSpcReduction="20000"/>
          </a:bodyPr>
          <a:lstStyle/>
          <a:p>
            <a:pPr marL="231775" marR="0" indent="0">
              <a:lnSpc>
                <a:spcPct val="120000"/>
              </a:lnSpc>
              <a:spcBef>
                <a:spcPts val="0"/>
              </a:spcBef>
              <a:spcAft>
                <a:spcPts val="0"/>
              </a:spcAft>
              <a:buNone/>
            </a:pPr>
            <a:r>
              <a:rPr lang="el-GR" sz="3400" b="1" dirty="0">
                <a:cs typeface="Times New Roman" panose="02020603050405020304" pitchFamily="18" charset="0"/>
              </a:rPr>
              <a:t>Την ανάλυση ενός συστήματος</a:t>
            </a:r>
          </a:p>
          <a:p>
            <a:pPr marL="857250" marR="0" indent="-342900">
              <a:lnSpc>
                <a:spcPct val="120000"/>
              </a:lnSpc>
              <a:spcBef>
                <a:spcPts val="0"/>
              </a:spcBef>
              <a:spcAft>
                <a:spcPts val="0"/>
              </a:spcAft>
              <a:buFont typeface="Wingdings" panose="05000000000000000000" pitchFamily="2" charset="2"/>
              <a:buChar char="ü"/>
            </a:pPr>
            <a:r>
              <a:rPr lang="el-GR" sz="3400" dirty="0">
                <a:cs typeface="Times New Roman" panose="02020603050405020304" pitchFamily="18" charset="0"/>
              </a:rPr>
              <a:t>Οι εισροές του συστήματος είναι γνωστές</a:t>
            </a:r>
          </a:p>
          <a:p>
            <a:pPr marL="857250" marR="0" indent="-342900">
              <a:lnSpc>
                <a:spcPct val="120000"/>
              </a:lnSpc>
              <a:spcBef>
                <a:spcPts val="0"/>
              </a:spcBef>
              <a:spcAft>
                <a:spcPts val="0"/>
              </a:spcAft>
              <a:buFont typeface="Wingdings" panose="05000000000000000000" pitchFamily="2" charset="2"/>
              <a:buChar char="ü"/>
            </a:pPr>
            <a:r>
              <a:rPr lang="el-GR" sz="3400" dirty="0">
                <a:cs typeface="Times New Roman" panose="02020603050405020304" pitchFamily="18" charset="0"/>
              </a:rPr>
              <a:t>Σκοπός της προσομοίωσης είναι να προσδιοριστούν οι εκροές του συστήματος</a:t>
            </a:r>
          </a:p>
          <a:p>
            <a:pPr marL="231775" marR="0" indent="0">
              <a:lnSpc>
                <a:spcPct val="120000"/>
              </a:lnSpc>
              <a:spcBef>
                <a:spcPts val="0"/>
              </a:spcBef>
              <a:spcAft>
                <a:spcPts val="0"/>
              </a:spcAft>
              <a:buNone/>
            </a:pPr>
            <a:endParaRPr lang="el-GR" sz="3400" b="1" dirty="0">
              <a:cs typeface="Times New Roman" panose="02020603050405020304" pitchFamily="18" charset="0"/>
            </a:endParaRPr>
          </a:p>
          <a:p>
            <a:pPr marL="231775" marR="0" indent="0">
              <a:lnSpc>
                <a:spcPct val="120000"/>
              </a:lnSpc>
              <a:spcBef>
                <a:spcPts val="0"/>
              </a:spcBef>
              <a:spcAft>
                <a:spcPts val="0"/>
              </a:spcAft>
              <a:buNone/>
            </a:pPr>
            <a:endParaRPr lang="el-GR" sz="3400" b="1" dirty="0">
              <a:cs typeface="Times New Roman" panose="02020603050405020304" pitchFamily="18" charset="0"/>
            </a:endParaRPr>
          </a:p>
          <a:p>
            <a:pPr marL="231775" marR="0" indent="0">
              <a:lnSpc>
                <a:spcPct val="120000"/>
              </a:lnSpc>
              <a:spcBef>
                <a:spcPts val="0"/>
              </a:spcBef>
              <a:spcAft>
                <a:spcPts val="0"/>
              </a:spcAft>
              <a:buNone/>
            </a:pPr>
            <a:endParaRPr lang="el-GR" sz="3400" b="1" dirty="0">
              <a:cs typeface="Times New Roman" panose="02020603050405020304" pitchFamily="18" charset="0"/>
            </a:endParaRPr>
          </a:p>
          <a:p>
            <a:pPr marL="231775" marR="0" indent="0">
              <a:lnSpc>
                <a:spcPct val="120000"/>
              </a:lnSpc>
              <a:spcBef>
                <a:spcPts val="0"/>
              </a:spcBef>
              <a:spcAft>
                <a:spcPts val="0"/>
              </a:spcAft>
              <a:buNone/>
            </a:pPr>
            <a:endParaRPr lang="el-GR" sz="3400" b="1" dirty="0">
              <a:cs typeface="Times New Roman" panose="02020603050405020304" pitchFamily="18" charset="0"/>
            </a:endParaRPr>
          </a:p>
          <a:p>
            <a:pPr marL="231775" marR="0" indent="0">
              <a:lnSpc>
                <a:spcPct val="120000"/>
              </a:lnSpc>
              <a:spcBef>
                <a:spcPts val="0"/>
              </a:spcBef>
              <a:spcAft>
                <a:spcPts val="0"/>
              </a:spcAft>
              <a:buNone/>
            </a:pPr>
            <a:endParaRPr lang="el-GR" sz="3400" b="1" dirty="0">
              <a:cs typeface="Times New Roman" panose="02020603050405020304" pitchFamily="18" charset="0"/>
            </a:endParaRPr>
          </a:p>
          <a:p>
            <a:pPr marL="231775" marR="0" indent="0">
              <a:lnSpc>
                <a:spcPct val="120000"/>
              </a:lnSpc>
              <a:spcBef>
                <a:spcPts val="0"/>
              </a:spcBef>
              <a:spcAft>
                <a:spcPts val="0"/>
              </a:spcAft>
              <a:buNone/>
            </a:pPr>
            <a:r>
              <a:rPr lang="el-GR" sz="3400" b="1" dirty="0">
                <a:cs typeface="Times New Roman" panose="02020603050405020304" pitchFamily="18" charset="0"/>
              </a:rPr>
              <a:t>Τη σύνθεση ενός συστήματος</a:t>
            </a:r>
          </a:p>
          <a:p>
            <a:pPr marL="746125" marR="0">
              <a:lnSpc>
                <a:spcPct val="120000"/>
              </a:lnSpc>
              <a:spcBef>
                <a:spcPts val="0"/>
              </a:spcBef>
              <a:spcAft>
                <a:spcPts val="0"/>
              </a:spcAft>
              <a:buFont typeface="Wingdings" panose="05000000000000000000" pitchFamily="2" charset="2"/>
              <a:buChar char="ü"/>
            </a:pPr>
            <a:r>
              <a:rPr lang="el-GR" sz="3400" dirty="0">
                <a:cs typeface="Times New Roman" panose="02020603050405020304" pitchFamily="18" charset="0"/>
              </a:rPr>
              <a:t>Είναι γνωστές και οι εισροές και οι εκροές του συστήματος</a:t>
            </a:r>
          </a:p>
          <a:p>
            <a:pPr marL="746125" marR="0">
              <a:lnSpc>
                <a:spcPct val="120000"/>
              </a:lnSpc>
              <a:spcBef>
                <a:spcPts val="0"/>
              </a:spcBef>
              <a:spcAft>
                <a:spcPts val="0"/>
              </a:spcAft>
              <a:buFont typeface="Wingdings" panose="05000000000000000000" pitchFamily="2" charset="2"/>
              <a:buChar char="ü"/>
            </a:pPr>
            <a:r>
              <a:rPr lang="el-GR" sz="3400" dirty="0">
                <a:cs typeface="Times New Roman" panose="02020603050405020304" pitchFamily="18" charset="0"/>
              </a:rPr>
              <a:t>Σκοπός της προσομοίωσης είναι να καταλάβουμε τη λειτουργία του συστήματος</a:t>
            </a:r>
          </a:p>
          <a:p>
            <a:pPr marL="517525" marR="0" indent="0">
              <a:lnSpc>
                <a:spcPct val="120000"/>
              </a:lnSpc>
              <a:spcBef>
                <a:spcPts val="0"/>
              </a:spcBef>
              <a:spcAft>
                <a:spcPts val="0"/>
              </a:spcAft>
              <a:buNone/>
            </a:pPr>
            <a:r>
              <a:rPr lang="el-GR" sz="3400" dirty="0">
                <a:cs typeface="Times New Roman" panose="02020603050405020304" pitchFamily="18" charset="0"/>
              </a:rPr>
              <a:t>(π.χ. μπορεί το υπό μελέτη σύστημα να είναι ένα νέο φαινόμενο που δεν έχουμε ακόμα κατανοήσει)</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7</a:t>
            </a:fld>
            <a:endParaRPr lang="en-US"/>
          </a:p>
        </p:txBody>
      </p:sp>
      <p:sp>
        <p:nvSpPr>
          <p:cNvPr id="5" name="TextBox 4">
            <a:extLst>
              <a:ext uri="{FF2B5EF4-FFF2-40B4-BE49-F238E27FC236}">
                <a16:creationId xmlns:a16="http://schemas.microsoft.com/office/drawing/2014/main" id="{614F0629-46CA-4E8F-98A4-DDF281E89DD0}"/>
              </a:ext>
            </a:extLst>
          </p:cNvPr>
          <p:cNvSpPr txBox="1"/>
          <p:nvPr/>
        </p:nvSpPr>
        <p:spPr>
          <a:xfrm>
            <a:off x="609599" y="1218756"/>
            <a:ext cx="9033642" cy="523220"/>
          </a:xfrm>
          <a:prstGeom prst="rect">
            <a:avLst/>
          </a:prstGeom>
          <a:noFill/>
        </p:spPr>
        <p:txBody>
          <a:bodyPr wrap="square" rtlCol="0">
            <a:spAutoFit/>
          </a:bodyPr>
          <a:lstStyle/>
          <a:p>
            <a:pPr marL="0" marR="0" indent="0">
              <a:lnSpc>
                <a:spcPct val="100000"/>
              </a:lnSpc>
              <a:spcBef>
                <a:spcPts val="0"/>
              </a:spcBef>
              <a:spcAft>
                <a:spcPts val="0"/>
              </a:spcAft>
              <a:buNone/>
            </a:pPr>
            <a:r>
              <a:rPr lang="el-GR" sz="2800" dirty="0">
                <a:cs typeface="Times New Roman" panose="02020603050405020304" pitchFamily="18" charset="0"/>
              </a:rPr>
              <a:t>Προσομοίωση μπορεί να χρησιμοποιηθεί για:</a:t>
            </a:r>
          </a:p>
        </p:txBody>
      </p:sp>
    </p:spTree>
    <p:extLst>
      <p:ext uri="{BB962C8B-B14F-4D97-AF65-F5344CB8AC3E}">
        <p14:creationId xmlns:p14="http://schemas.microsoft.com/office/powerpoint/2010/main" val="85910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365125"/>
            <a:ext cx="10972800" cy="1011727"/>
          </a:xfrm>
        </p:spPr>
        <p:txBody>
          <a:bodyPr>
            <a:normAutofit/>
          </a:bodyPr>
          <a:lstStyle/>
          <a:p>
            <a:r>
              <a:rPr lang="el-GR" sz="4000" b="1" dirty="0">
                <a:latin typeface="+mn-lt"/>
                <a:ea typeface="Times New Roman" panose="02020603050405020304" pitchFamily="18" charset="0"/>
                <a:cs typeface="Times New Roman" panose="02020603050405020304" pitchFamily="18" charset="0"/>
              </a:rPr>
              <a:t>Ανάλυση συστήματος μέσω προσομοίωσης</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609599" y="1376858"/>
            <a:ext cx="10972799" cy="4979489"/>
          </a:xfrm>
        </p:spPr>
        <p:txBody>
          <a:bodyPr/>
          <a:lstStyle/>
          <a:p>
            <a:pPr marL="0" marR="0" indent="0">
              <a:lnSpc>
                <a:spcPct val="100000"/>
              </a:lnSpc>
              <a:spcBef>
                <a:spcPts val="0"/>
              </a:spcBef>
              <a:spcAft>
                <a:spcPts val="0"/>
              </a:spcAft>
              <a:buNone/>
            </a:pPr>
            <a:r>
              <a:rPr lang="el-GR" sz="2600" dirty="0">
                <a:effectLst/>
                <a:ea typeface="Times New Roman" panose="02020603050405020304" pitchFamily="18" charset="0"/>
                <a:cs typeface="Times New Roman" panose="02020603050405020304" pitchFamily="18" charset="0"/>
              </a:rPr>
              <a:t>Όταν χρησιμοποιούμε προσομοίωση για να αναλύσουμε ένα σύστημα, συνήθως έχουμε 3 βασικούς στόχους:</a:t>
            </a:r>
          </a:p>
          <a:p>
            <a:pPr marL="800100" marR="0" indent="-514350">
              <a:lnSpc>
                <a:spcPct val="150000"/>
              </a:lnSpc>
              <a:spcBef>
                <a:spcPts val="0"/>
              </a:spcBef>
              <a:spcAft>
                <a:spcPts val="0"/>
              </a:spcAft>
              <a:buFont typeface="+mj-lt"/>
              <a:buAutoNum type="arabicPeriod"/>
            </a:pPr>
            <a:r>
              <a:rPr lang="el-GR" sz="2600" dirty="0">
                <a:ea typeface="Times New Roman" panose="02020603050405020304" pitchFamily="18" charset="0"/>
                <a:cs typeface="Times New Roman" panose="02020603050405020304" pitchFamily="18" charset="0"/>
              </a:rPr>
              <a:t>Τ</a:t>
            </a:r>
            <a:r>
              <a:rPr lang="el-GR" sz="2600" dirty="0">
                <a:effectLst/>
                <a:ea typeface="Times New Roman" panose="02020603050405020304" pitchFamily="18" charset="0"/>
                <a:cs typeface="Times New Roman" panose="02020603050405020304" pitchFamily="18" charset="0"/>
              </a:rPr>
              <a:t>η μελέτη της λειτουργίας του συστήματος</a:t>
            </a:r>
          </a:p>
          <a:p>
            <a:pPr marL="800100" marR="0" indent="-514350">
              <a:lnSpc>
                <a:spcPct val="150000"/>
              </a:lnSpc>
              <a:spcBef>
                <a:spcPts val="0"/>
              </a:spcBef>
              <a:spcAft>
                <a:spcPts val="0"/>
              </a:spcAft>
              <a:buFont typeface="+mj-lt"/>
              <a:buAutoNum type="arabicPeriod"/>
            </a:pPr>
            <a:r>
              <a:rPr lang="el-GR" sz="2600" dirty="0">
                <a:ea typeface="Times New Roman" panose="02020603050405020304" pitchFamily="18" charset="0"/>
                <a:cs typeface="Times New Roman" panose="02020603050405020304" pitchFamily="18" charset="0"/>
              </a:rPr>
              <a:t>Τ</a:t>
            </a:r>
            <a:r>
              <a:rPr lang="el-GR" sz="2600" dirty="0">
                <a:effectLst/>
                <a:ea typeface="Times New Roman" panose="02020603050405020304" pitchFamily="18" charset="0"/>
                <a:cs typeface="Times New Roman" panose="02020603050405020304" pitchFamily="18" charset="0"/>
              </a:rPr>
              <a:t>η βελτιστοποίηση (optimization) του συστήματος</a:t>
            </a:r>
          </a:p>
          <a:p>
            <a:pPr marL="800100" marR="0" indent="-514350">
              <a:lnSpc>
                <a:spcPct val="150000"/>
              </a:lnSpc>
              <a:spcBef>
                <a:spcPts val="0"/>
              </a:spcBef>
              <a:spcAft>
                <a:spcPts val="0"/>
              </a:spcAft>
              <a:buFont typeface="+mj-lt"/>
              <a:buAutoNum type="arabicPeriod"/>
            </a:pPr>
            <a:r>
              <a:rPr lang="el-GR" sz="2600" dirty="0">
                <a:ea typeface="Times New Roman" panose="02020603050405020304" pitchFamily="18" charset="0"/>
                <a:cs typeface="Times New Roman" panose="02020603050405020304" pitchFamily="18" charset="0"/>
              </a:rPr>
              <a:t>Α</a:t>
            </a:r>
            <a:r>
              <a:rPr lang="el-GR" sz="2600" dirty="0">
                <a:effectLst/>
                <a:ea typeface="Times New Roman" panose="02020603050405020304" pitchFamily="18" charset="0"/>
                <a:cs typeface="Times New Roman" panose="02020603050405020304" pitchFamily="18" charset="0"/>
              </a:rPr>
              <a:t>νάλυση ευαισθησίας (sensitivity analysis), που αφορά την διερεύνηση του βαθμού απόκρισης («ευαισθησίας») του συστήματος σε αλλαγές διαφόρων παραμέτρων εισόδου</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8</a:t>
            </a:fld>
            <a:endParaRPr lang="en-US"/>
          </a:p>
        </p:txBody>
      </p:sp>
    </p:spTree>
    <p:extLst>
      <p:ext uri="{BB962C8B-B14F-4D97-AF65-F5344CB8AC3E}">
        <p14:creationId xmlns:p14="http://schemas.microsoft.com/office/powerpoint/2010/main" val="121825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DFF-4D21-4EE3-9542-B5574DE24B39}"/>
              </a:ext>
            </a:extLst>
          </p:cNvPr>
          <p:cNvSpPr>
            <a:spLocks noGrp="1"/>
          </p:cNvSpPr>
          <p:nvPr>
            <p:ph type="title"/>
          </p:nvPr>
        </p:nvSpPr>
        <p:spPr>
          <a:xfrm>
            <a:off x="609600" y="136525"/>
            <a:ext cx="10972800" cy="538764"/>
          </a:xfrm>
        </p:spPr>
        <p:txBody>
          <a:bodyPr>
            <a:normAutofit fontScale="90000"/>
          </a:bodyPr>
          <a:lstStyle/>
          <a:p>
            <a:r>
              <a:rPr lang="el-GR" sz="4000" b="1" dirty="0">
                <a:latin typeface="+mn-lt"/>
                <a:ea typeface="Times New Roman" panose="02020603050405020304" pitchFamily="18" charset="0"/>
                <a:cs typeface="Times New Roman" panose="02020603050405020304" pitchFamily="18" charset="0"/>
              </a:rPr>
              <a:t>Παράδειγμα συστήματος παραγωγικής μονάδας</a:t>
            </a:r>
            <a:endParaRPr lang="el-GR" sz="4000" b="1" dirty="0">
              <a:effectLs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601C37-C1B1-4017-87B7-33B1CEAF03FD}"/>
              </a:ext>
            </a:extLst>
          </p:cNvPr>
          <p:cNvSpPr>
            <a:spLocks noGrp="1"/>
          </p:cNvSpPr>
          <p:nvPr>
            <p:ph idx="1"/>
          </p:nvPr>
        </p:nvSpPr>
        <p:spPr>
          <a:xfrm>
            <a:off x="283779" y="4376464"/>
            <a:ext cx="11666483" cy="2345001"/>
          </a:xfrm>
        </p:spPr>
        <p:txBody>
          <a:bodyPr>
            <a:normAutofit fontScale="85000" lnSpcReduction="20000"/>
          </a:bodyPr>
          <a:lstStyle/>
          <a:p>
            <a:r>
              <a:rPr lang="el-GR" sz="3100" dirty="0"/>
              <a:t>τα όρια του συστήματος αποτυπώνονται με διακεκομμένη γραμμή</a:t>
            </a:r>
          </a:p>
          <a:p>
            <a:r>
              <a:rPr lang="el-GR" sz="3100" dirty="0"/>
              <a:t>εισροές = παραγγελίες, πρώτες ύλες</a:t>
            </a:r>
          </a:p>
          <a:p>
            <a:r>
              <a:rPr lang="el-GR" sz="3100" dirty="0"/>
              <a:t>5 διεργασίες = τμήματα ελέγχου παραγωγής, προμηθειών, κατασκευής, συναρμολόγησης και αποστολής</a:t>
            </a:r>
          </a:p>
          <a:p>
            <a:r>
              <a:rPr lang="el-GR" sz="3100" dirty="0"/>
              <a:t>εκροές = τελικά προϊόντα (χάριν απλούστευσης αγνοούνται τα απορρίμματα και πάσης φύσης απόβλητα)</a:t>
            </a:r>
          </a:p>
          <a:p>
            <a:pPr marL="0" indent="0">
              <a:buNone/>
            </a:pPr>
            <a:endParaRPr lang="en-US" dirty="0"/>
          </a:p>
        </p:txBody>
      </p:sp>
      <p:sp>
        <p:nvSpPr>
          <p:cNvPr id="4" name="Rectangle 2">
            <a:extLst>
              <a:ext uri="{FF2B5EF4-FFF2-40B4-BE49-F238E27FC236}">
                <a16:creationId xmlns:a16="http://schemas.microsoft.com/office/drawing/2014/main" id="{82EB7744-3D5E-4F55-A229-024241EB3B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AE572B3A-0ADF-480E-A199-FF17D44CB19B}"/>
              </a:ext>
            </a:extLst>
          </p:cNvPr>
          <p:cNvSpPr>
            <a:spLocks noGrp="1"/>
          </p:cNvSpPr>
          <p:nvPr>
            <p:ph type="sldNum" sz="quarter" idx="12"/>
          </p:nvPr>
        </p:nvSpPr>
        <p:spPr/>
        <p:txBody>
          <a:bodyPr/>
          <a:lstStyle/>
          <a:p>
            <a:fld id="{D607BA1A-05EC-4747-ABD9-765D2EC49DD8}" type="slidenum">
              <a:rPr lang="en-US" smtClean="0"/>
              <a:t>9</a:t>
            </a:fld>
            <a:endParaRPr lang="en-US"/>
          </a:p>
        </p:txBody>
      </p:sp>
      <p:sp>
        <p:nvSpPr>
          <p:cNvPr id="5" name="Rectangle 2">
            <a:extLst>
              <a:ext uri="{FF2B5EF4-FFF2-40B4-BE49-F238E27FC236}">
                <a16:creationId xmlns:a16="http://schemas.microsoft.com/office/drawing/2014/main" id="{DF2E3BC0-9628-4F18-A8FF-DDCD43554F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63E24A2B-296A-451C-951B-C7A968AF39F6}"/>
              </a:ext>
            </a:extLst>
          </p:cNvPr>
          <p:cNvPicPr>
            <a:picLocks noChangeAspect="1"/>
          </p:cNvPicPr>
          <p:nvPr/>
        </p:nvPicPr>
        <p:blipFill>
          <a:blip r:embed="rId2"/>
          <a:stretch>
            <a:fillRect/>
          </a:stretch>
        </p:blipFill>
        <p:spPr>
          <a:xfrm>
            <a:off x="1682513" y="766796"/>
            <a:ext cx="8869013" cy="3429479"/>
          </a:xfrm>
          <a:prstGeom prst="rect">
            <a:avLst/>
          </a:prstGeom>
        </p:spPr>
      </p:pic>
    </p:spTree>
    <p:extLst>
      <p:ext uri="{BB962C8B-B14F-4D97-AF65-F5344CB8AC3E}">
        <p14:creationId xmlns:p14="http://schemas.microsoft.com/office/powerpoint/2010/main" val="115632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3801</Words>
  <Application>Microsoft Office PowerPoint</Application>
  <PresentationFormat>Widescreen</PresentationFormat>
  <Paragraphs>418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Georgia</vt:lpstr>
      <vt:lpstr>Wingdings</vt:lpstr>
      <vt:lpstr>Wingdings 2</vt:lpstr>
      <vt:lpstr>Wingdings 3</vt:lpstr>
      <vt:lpstr>Office Theme</vt:lpstr>
      <vt:lpstr>Τμήμα Διεθνών και Ευρωπαϊκών Σπουδών</vt:lpstr>
      <vt:lpstr>Η έννοια του συστήματος</vt:lpstr>
      <vt:lpstr>Μελέτη συστήματος</vt:lpstr>
      <vt:lpstr>Προσομοίωση (simulation) &amp; εξομοίωση (emulation)</vt:lpstr>
      <vt:lpstr>Προσομοίωση (simulation) &amp; εξομοίωση (emulation)</vt:lpstr>
      <vt:lpstr>PowerPoint Presentation</vt:lpstr>
      <vt:lpstr>Ανάλυση και σύνθεση συστήματος μέσω προσομοίωσης</vt:lpstr>
      <vt:lpstr>Ανάλυση συστήματος μέσω προσομοίωσης</vt:lpstr>
      <vt:lpstr>Παράδειγμα συστήματος παραγωγικής μονάδας</vt:lpstr>
      <vt:lpstr>Οντότητες, χαρακτηριστικά και δραστηριότητες</vt:lpstr>
      <vt:lpstr>PowerPoint Presentation</vt:lpstr>
      <vt:lpstr>Κατάσταση συστήματος</vt:lpstr>
      <vt:lpstr>Είδη δραστηριοτήτων</vt:lpstr>
      <vt:lpstr>Είδη δραστηριοτήτων</vt:lpstr>
      <vt:lpstr>Ταξινόμηση συστημάτων</vt:lpstr>
      <vt:lpstr>Ταξινόμηση συστημάτων</vt:lpstr>
      <vt:lpstr>Μοντέλα</vt:lpstr>
      <vt:lpstr>Τύποι μοντέλων</vt:lpstr>
      <vt:lpstr>Τύποι φυσικών μοντέλων</vt:lpstr>
      <vt:lpstr>Τύποι μαθηματικών μοντέλων</vt:lpstr>
      <vt:lpstr>Τύποι μαθηματικών μοντέλων</vt:lpstr>
      <vt:lpstr>Τύποι μαθηματικών μοντέλων</vt:lpstr>
      <vt:lpstr>Τύποι μαθηματικών μοντέλων</vt:lpstr>
      <vt:lpstr>Απλά και πολύπλοκα μοντέλα</vt:lpstr>
      <vt:lpstr>Απλά και πολύπλοκα μοντέλα</vt:lpstr>
      <vt:lpstr>Χρήση μοντέλου για ανάλυση ή σύνθεση συστήματος</vt:lpstr>
      <vt:lpstr>Χρήση μοντέλου για ανάλυση ή σύνθεση συστήματος</vt:lpstr>
      <vt:lpstr>Χρήση μοντέλου για ανάλυση ή σύνθεση συστήματος  Οι παράµετροι καθορίζουν τα χαρακτηριστικά ή τις ιδιότητες του µοντέλου και του συστήµατος ταυτοχρόνως  Θα πρέπει, εποµένως, να υπάρχει πλήρης αντιστοιχία των παραµέτρων που είναι απαραίτητες για τη µελέτη του συστήµατος</vt:lpstr>
      <vt:lpstr>Μελέτη μοντέλων και όχι συστημάτων</vt:lpstr>
      <vt:lpstr>Μελέτη μοντέλων και όχι συστημάτων</vt:lpstr>
      <vt:lpstr>Μελέτη μοντέλων και όχι συστημάτων</vt:lpstr>
      <vt:lpstr>Μελέτη μοντέλων και όχι συστημάτων</vt:lpstr>
      <vt:lpstr>Ντετερμινιστικά και στοχαστικά μοντέλα</vt:lpstr>
      <vt:lpstr>Ντετερμινιστικά και στοχαστικά μοντέλα</vt:lpstr>
      <vt:lpstr>Ντετερμινιστικά και στοχαστικά μοντέλα</vt:lpstr>
      <vt:lpstr>Ντετερμινιστικά και στοχαστικά μοντέλα</vt:lpstr>
      <vt:lpstr>Τι είναι η προσομοίωση</vt:lpstr>
      <vt:lpstr>Τι είναι η προσομοίωση</vt:lpstr>
      <vt:lpstr>Σκοποί της προσομοίωσης</vt:lpstr>
      <vt:lpstr>Σκοποί της προσομοίωσης</vt:lpstr>
      <vt:lpstr>Σκοποί της προσομοίωσης</vt:lpstr>
      <vt:lpstr>Κατασκευή μοντέλων προσομοίωσης</vt:lpstr>
      <vt:lpstr>Εμπλουτισμός ή απλοποίηση μοντέλου</vt:lpstr>
      <vt:lpstr>«Καλά» και «κακά» μοντέλα</vt:lpstr>
      <vt:lpstr>Φάσεις προσομοίωσης</vt:lpstr>
      <vt:lpstr>Πραγματικός και προσομοιούμενος χρόνος</vt:lpstr>
      <vt:lpstr>Μηχανισμός ροής χρόνου</vt:lpstr>
      <vt:lpstr>Διάγραμμα μηχανισμού ροής χρόνου  Ο µηχανισµός ροής χρόνου του επόµενου γεγονότος χρησιµοποιείται κυρίως σε διακριτά συστήµατα, ενώ ο µηχανισµός του σταθερού διαστήµατος χρησιµοποιείται για την προσοµοίωση συνεχών συστηµάτων</vt:lpstr>
      <vt:lpstr>1. Μηχανισμός Επόμενου Γεγονότος</vt:lpstr>
      <vt:lpstr>PowerPoint Presentation</vt:lpstr>
      <vt:lpstr>Παράδειγμα μηχανισμού επόμενου γεγονότος</vt:lpstr>
      <vt:lpstr>2. Μηχανισμός Σταθερού Χρονικού Διαστήματος</vt:lpstr>
      <vt:lpstr>Παράδειγμα μηχανισμού σταθερού διαστήματος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NIKOLETA KONTOULI</dc:creator>
  <cp:lastModifiedBy>NIKOLETA KONTOULI</cp:lastModifiedBy>
  <cp:revision>149</cp:revision>
  <dcterms:created xsi:type="dcterms:W3CDTF">2021-12-21T21:11:24Z</dcterms:created>
  <dcterms:modified xsi:type="dcterms:W3CDTF">2021-12-23T07:34:47Z</dcterms:modified>
</cp:coreProperties>
</file>