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56" r:id="rId2"/>
    <p:sldId id="259" r:id="rId3"/>
    <p:sldId id="258" r:id="rId4"/>
    <p:sldId id="261" r:id="rId5"/>
    <p:sldId id="264" r:id="rId6"/>
    <p:sldId id="279" r:id="rId7"/>
    <p:sldId id="273" r:id="rId8"/>
    <p:sldId id="274" r:id="rId9"/>
    <p:sldId id="262" r:id="rId10"/>
    <p:sldId id="265" r:id="rId11"/>
    <p:sldId id="266" r:id="rId12"/>
    <p:sldId id="268" r:id="rId13"/>
    <p:sldId id="269" r:id="rId14"/>
    <p:sldId id="275" r:id="rId15"/>
    <p:sldId id="276" r:id="rId16"/>
    <p:sldId id="267" r:id="rId17"/>
    <p:sldId id="271" r:id="rId18"/>
    <p:sldId id="281" r:id="rId19"/>
    <p:sldId id="278" r:id="rId20"/>
    <p:sldId id="270" r:id="rId21"/>
    <p:sldId id="282" r:id="rId22"/>
    <p:sldId id="272" r:id="rId23"/>
    <p:sldId id="283" r:id="rId2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0BC0C-6C37-4680-A38B-A055F3ACAD64}" type="datetimeFigureOut">
              <a:rPr lang="el-GR" smtClean="0"/>
              <a:pPr/>
              <a:t>8/12/2016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3A9177-BD00-446C-9CB5-45651DB4CAD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3A9177-BD00-446C-9CB5-45651DB4CAD8}" type="slidenum">
              <a:rPr lang="el-GR" smtClean="0"/>
              <a:pPr/>
              <a:t>17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F2B1F94-6A67-425A-A2DC-09BBB59EA1E5}" type="datetime1">
              <a:rPr lang="el-GR" smtClean="0"/>
              <a:pPr/>
              <a:t>8/12/2016</a:t>
            </a:fld>
            <a:endParaRPr lang="el-G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9223034-1C96-4FA6-BDA2-93D01B76719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11EBD1-F1C2-4C05-8975-86F0D7221B63}" type="datetime1">
              <a:rPr lang="el-GR" smtClean="0"/>
              <a:pPr/>
              <a:t>8/12/2016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223034-1C96-4FA6-BDA2-93D01B76719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FBC39C-3E2D-40C4-B982-7D6AB3BF59CE}" type="datetime1">
              <a:rPr lang="el-GR" smtClean="0"/>
              <a:pPr/>
              <a:t>8/12/2016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223034-1C96-4FA6-BDA2-93D01B76719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A635A2-7855-4C8D-84C5-65F18D42F984}" type="datetime1">
              <a:rPr lang="el-GR" smtClean="0"/>
              <a:pPr/>
              <a:t>8/12/2016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223034-1C96-4FA6-BDA2-93D01B76719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FC6838-296F-426A-B7F9-96573D2BF601}" type="datetime1">
              <a:rPr lang="el-GR" smtClean="0"/>
              <a:pPr/>
              <a:t>8/12/2016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223034-1C96-4FA6-BDA2-93D01B76719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16C357-6C93-4070-8744-A010103A361F}" type="datetime1">
              <a:rPr lang="el-GR" smtClean="0"/>
              <a:pPr/>
              <a:t>8/12/2016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223034-1C96-4FA6-BDA2-93D01B76719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B9D3BE-1EFC-4CA4-AD83-8668DD3D3EAC}" type="datetime1">
              <a:rPr lang="el-GR" smtClean="0"/>
              <a:pPr/>
              <a:t>8/12/2016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223034-1C96-4FA6-BDA2-93D01B76719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AE7CE6-032C-4A3C-9983-D32729B9EA87}" type="datetime1">
              <a:rPr lang="el-GR" smtClean="0"/>
              <a:pPr/>
              <a:t>8/12/2016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223034-1C96-4FA6-BDA2-93D01B76719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A54631-0A9B-4803-9A39-10463763651D}" type="datetime1">
              <a:rPr lang="el-GR" smtClean="0"/>
              <a:pPr/>
              <a:t>8/12/2016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223034-1C96-4FA6-BDA2-93D01B76719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82C7BD5-34E0-48CB-802E-3DDC8EA90D27}" type="datetime1">
              <a:rPr lang="el-GR" smtClean="0"/>
              <a:pPr/>
              <a:t>8/12/2016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223034-1C96-4FA6-BDA2-93D01B76719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6C4A986-2F32-4D4A-8751-527EF40A4A6C}" type="datetime1">
              <a:rPr lang="el-GR" smtClean="0"/>
              <a:pPr/>
              <a:t>8/12/2016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9223034-1C96-4FA6-BDA2-93D01B76719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88E491B-0242-4D69-9AB3-B05DD8554274}" type="datetime1">
              <a:rPr lang="el-GR" smtClean="0"/>
              <a:pPr/>
              <a:t>8/12/2016</a:t>
            </a:fld>
            <a:endParaRPr lang="el-G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9223034-1C96-4FA6-BDA2-93D01B76719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Group_of_Seven" TargetMode="External"/><Relationship Id="rId3" Type="http://schemas.openxmlformats.org/officeDocument/2006/relationships/hyperlink" Target="https://europa.eu/european-union/about-eu/countries_el" TargetMode="External"/><Relationship Id="rId7" Type="http://schemas.openxmlformats.org/officeDocument/2006/relationships/hyperlink" Target="http://www.consilium.europa.eu/el/council-eu/configurations/ecofin/" TargetMode="External"/><Relationship Id="rId2" Type="http://schemas.openxmlformats.org/officeDocument/2006/relationships/hyperlink" Target="https://el.wikipedia.org/wiki/%CE%95%CF%85%CF%81%CF%89%CE%BF%CE%BC%CE%AC%CE%B4%CE%B1?veaction=edi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nsilium.europa.eu/el/meetings/eurogroup/2016/11/07/" TargetMode="External"/><Relationship Id="rId5" Type="http://schemas.openxmlformats.org/officeDocument/2006/relationships/hyperlink" Target="http://www.consilium.europa.eu/el/meetings/eurogroup/2016/12/05/" TargetMode="External"/><Relationship Id="rId4" Type="http://schemas.openxmlformats.org/officeDocument/2006/relationships/hyperlink" Target="http://www.consilium.europa.eu/el/council-eu/eurogroup/" TargetMode="External"/><Relationship Id="rId9" Type="http://schemas.openxmlformats.org/officeDocument/2006/relationships/hyperlink" Target="https://el.wikipedia.org/wiki/%CE%A3%CF%85%CE%BD%CE%B8%CE%AE%CE%BA%CE%B7_%CF%84%CE%B7%CF%82_%CE%9D%CE%AF%CE%BA%CE%B1%CE%B9%CE%B1%CF%82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1538" y="1071546"/>
            <a:ext cx="7772400" cy="1829761"/>
          </a:xfrm>
        </p:spPr>
        <p:txBody>
          <a:bodyPr/>
          <a:lstStyle/>
          <a:p>
            <a:r>
              <a:rPr lang="en-US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EUROGROUP</a:t>
            </a:r>
            <a:endParaRPr lang="el-GR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0100" y="2786058"/>
            <a:ext cx="7772400" cy="1199704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Ευρωπαϊκοί Θέσμοι</a:t>
            </a:r>
          </a:p>
          <a:p>
            <a:r>
              <a:rPr lang="el-G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Γεωργία Μετινίδου</a:t>
            </a:r>
            <a:endParaRPr lang="el-GR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l-G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08.12.2016 </a:t>
            </a:r>
            <a:endParaRPr lang="el-GR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4" name="Picture 3" descr="292px-European_Council_logo.sv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1357298"/>
            <a:ext cx="4143404" cy="271464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3034-1C96-4FA6-BDA2-93D01B76719F}" type="slidenum">
              <a:rPr lang="el-GR" smtClean="0"/>
              <a:pPr/>
              <a:t>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l-G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   Σύμφωνα με το Πρωτόκολλο αριθ. 14 της Συνθήκης της Λισαβόνας (1 Δεκεμβρίου 2009) </a:t>
            </a:r>
            <a:r>
              <a:rPr lang="en-US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:</a:t>
            </a:r>
            <a:endParaRPr lang="el-GR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l-G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Εκλέγεται με </a:t>
            </a:r>
            <a:r>
              <a:rPr lang="el-GR" b="1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απλή πλειοψηφία</a:t>
            </a:r>
            <a:r>
              <a:rPr lang="el-G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 των μελών της Ευρωομάδας για διάστημα </a:t>
            </a:r>
            <a:r>
              <a:rPr lang="el-GR" b="1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2,5</a:t>
            </a:r>
            <a:r>
              <a:rPr lang="el-G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ετών.</a:t>
            </a:r>
          </a:p>
          <a:p>
            <a:endParaRPr lang="el-GR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l-G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Εάν ο Πρόεδρος κωλύεται να εκτελέσει τα καθήκοντά του, αντικαθίσταται από τον υπουργό οικονομικών της χώρας που ασκεί την Προεδρία του Συμβουλίου. </a:t>
            </a:r>
          </a:p>
          <a:p>
            <a:endParaRPr lang="el-GR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l-G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Εάν το προεδρεύον κράτος μέλος δεν ανήκει στη ζώνη του ευρώ, καθήκοντα προέδρου ασκεί ο υπουργός οικονομικών της επόμενης χώρας της ζώνης του ευρώ που πρόκειται να αναλάβει την Προεδρία του Συμβουλίου. </a:t>
            </a:r>
          </a:p>
          <a:p>
            <a:endParaRPr lang="el-GR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l-G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Εάν παραιτηθεί ο Πρόεδρος </a:t>
            </a:r>
            <a:r>
              <a:rPr lang="el-G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του </a:t>
            </a:r>
            <a:r>
              <a:rPr lang="en-US" sz="2800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Eurogroup</a:t>
            </a:r>
            <a:r>
              <a:rPr lang="el-G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, </a:t>
            </a:r>
            <a:r>
              <a:rPr lang="el-G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τα μέλη της Ευρωομάδας εκλέγουν νέο πρόεδρο το συντομότερο.  </a:t>
            </a:r>
            <a:r>
              <a:rPr lang="el-GR" dirty="0" smtClean="0"/>
              <a:t> </a:t>
            </a:r>
          </a:p>
          <a:p>
            <a:endParaRPr lang="el-G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ΕΚΛΟΓΗ ΠΡΟΕΔΡΟΥ</a:t>
            </a:r>
            <a:endParaRPr lang="el-GR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3034-1C96-4FA6-BDA2-93D01B76719F}" type="slidenum">
              <a:rPr lang="el-GR" smtClean="0"/>
              <a:pPr/>
              <a:t>10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l-G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   Ο Πρόεδρος </a:t>
            </a:r>
            <a:r>
              <a:rPr lang="el-G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του </a:t>
            </a:r>
            <a:r>
              <a:rPr lang="en-US" sz="2800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Eurogroup</a:t>
            </a:r>
            <a:r>
              <a:rPr lang="en-US" sz="28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l-G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έχει </a:t>
            </a:r>
            <a:r>
              <a:rPr lang="el-G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τα εξής καθήκοντα: </a:t>
            </a:r>
          </a:p>
          <a:p>
            <a:r>
              <a:rPr lang="el-G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προεδρεύει στις συνεδριάσεις </a:t>
            </a:r>
            <a:r>
              <a:rPr lang="el-G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του </a:t>
            </a:r>
            <a:r>
              <a:rPr lang="en-US" sz="2800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Eurogroup</a:t>
            </a:r>
            <a:r>
              <a:rPr lang="en-US" sz="28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l-G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και </a:t>
            </a:r>
            <a:r>
              <a:rPr lang="el-G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καταρτίζει τις ημερήσιες διατάξεις</a:t>
            </a:r>
          </a:p>
          <a:p>
            <a:r>
              <a:rPr lang="el-G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καταρτίζει το μακροπρόθεσμο πρόγραμμα εργασιών της Ευρωομάδας</a:t>
            </a:r>
          </a:p>
          <a:p>
            <a:r>
              <a:rPr lang="el-G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παρουσιάζει τα αποτελέσματα των συζητήσεων της Ευρωομάδας στο κοινό και στους υπουργούς των κρατών μελών της ΕΕ που δεν ανήκουν στη ζώνη του ευρώ</a:t>
            </a:r>
          </a:p>
          <a:p>
            <a:r>
              <a:rPr lang="el-G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εκπροσωπεί την Ευρωομάδα σε διεθνή φόρουμ (π.χ. G7, ΔΝΤ)</a:t>
            </a:r>
          </a:p>
          <a:p>
            <a:r>
              <a:rPr lang="el-G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ενημερώνει το Ευρωπαϊκό Κοινοβούλιο για τις προτεραιότητες της Ευρωομάδας</a:t>
            </a:r>
          </a:p>
          <a:p>
            <a:r>
              <a:rPr lang="el-G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Ο Πρόεδρος της Ευρωομάδας μπορεί να εκλεγεί και πρόεδρος του διοικητικού συμβουλίου του Ευρωπαϊκού Μηχανισμού Σταθερότητας, εάν το αποφασίσουν τα μέλη του διοικητικού συμβουλίου.</a:t>
            </a:r>
          </a:p>
          <a:p>
            <a:endParaRPr lang="el-G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ΡΟΛΟΣ ΠΡΟΕΔΡΟΥ</a:t>
            </a:r>
            <a:endParaRPr lang="el-GR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3034-1C96-4FA6-BDA2-93D01B76719F}" type="slidenum">
              <a:rPr lang="el-GR" smtClean="0"/>
              <a:pPr/>
              <a:t>11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t"/>
            <a:r>
              <a:rPr lang="el-GR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Δημιουργήθηκε στις 13 Δεκεμβρίου του 1997 μετά από έγκριση του Ευρωπαικού Συμβουλίου.</a:t>
            </a:r>
          </a:p>
          <a:p>
            <a:pPr fontAlgn="t"/>
            <a:endParaRPr lang="el-GR" sz="24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l-GR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Η πρώτη άτυπη σύνοδος των υπουργών οικονομικών των χωρών της ευρωζώνης πραγματοποιήθηκε στις 4 Ιουνίου 1998 στο Château του Senningen στο Λουξεμβούργο.</a:t>
            </a:r>
          </a:p>
          <a:p>
            <a:endParaRPr lang="el-GR" sz="24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l-GR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Στη 1 Ιανουαρίου του 1999</a:t>
            </a:r>
            <a:r>
              <a:rPr lang="el-GR" sz="2400" b="1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l-GR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γεννιέται το ευρώ ως εικονικό νόμισμα</a:t>
            </a:r>
          </a:p>
          <a:p>
            <a:pPr>
              <a:buNone/>
            </a:pPr>
            <a:r>
              <a:rPr lang="el-GR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  (σε 11 κράτη μέλη: Αυστρία, Βέλγιο, Φινλανδία, Γαλλία, Γερμανία, Ιρλανδία, Ιταλία, Λουξεμβούργο, Κάτω Χώρες, Πορτογαλία και Ισπανία).</a:t>
            </a:r>
          </a:p>
          <a:p>
            <a:pPr>
              <a:buNone/>
            </a:pPr>
            <a:r>
              <a:rPr lang="el-GR" sz="19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/>
            </a:r>
            <a:br>
              <a:rPr lang="el-GR" sz="19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endParaRPr lang="el-GR" sz="19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ΙΣΤΟΡΙΚΟ ΕΥΡΩΟΜΑΔΑΣ</a:t>
            </a:r>
            <a:endParaRPr lang="el-GR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3034-1C96-4FA6-BDA2-93D01B76719F}" type="slidenum">
              <a:rPr lang="el-GR" smtClean="0"/>
              <a:pPr/>
              <a:t>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sz="3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Τ</a:t>
            </a:r>
            <a:r>
              <a:rPr lang="el-GR" sz="3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ην 1</a:t>
            </a:r>
            <a:r>
              <a:rPr lang="el-GR" sz="3400" baseline="30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η</a:t>
            </a:r>
            <a:r>
              <a:rPr lang="el-GR" sz="3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Ιανουαρίου </a:t>
            </a:r>
            <a:r>
              <a:rPr lang="el-GR" sz="3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του 2001 η Ελλάδα γίνεται μέλος της ευρωζώνης.</a:t>
            </a:r>
          </a:p>
          <a:p>
            <a:endParaRPr lang="el-GR" sz="34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l-GR" sz="3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Τ</a:t>
            </a:r>
            <a:r>
              <a:rPr lang="el-GR" sz="3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ην 1</a:t>
            </a:r>
            <a:r>
              <a:rPr lang="el-GR" sz="3400" baseline="30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η</a:t>
            </a:r>
            <a:r>
              <a:rPr lang="el-GR" sz="3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Ιανουαρίου </a:t>
            </a:r>
            <a:r>
              <a:rPr lang="el-GR" sz="3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του 2002 το ευρώ τίθεται σε κυκλοφορία και αντικαθιστά τα εθνικά νομίσματα.</a:t>
            </a:r>
          </a:p>
          <a:p>
            <a:endParaRPr lang="el-GR" sz="34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l-GR" sz="3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Την </a:t>
            </a:r>
            <a:r>
              <a:rPr lang="el-GR" sz="3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1 Φεβρουαρίου του 2003 υπογράφεται η Συνθήκη της Νίκαιας.</a:t>
            </a:r>
          </a:p>
          <a:p>
            <a:pPr>
              <a:buNone/>
            </a:pPr>
            <a:endParaRPr lang="el-GR" sz="34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fontAlgn="t"/>
            <a:r>
              <a:rPr lang="el-GR" sz="3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Στις 10 Σεπτεμβρίου του 2004  ο κ. Jean-Claude Juncker εξελέγη ως ο πρώτος μόνιμος Πρόεδρος της Ευρωομάδας (2 έτη η θητεία). Ξαναεκλέγεται τον Σεπτέμβριο του 2006.</a:t>
            </a:r>
          </a:p>
          <a:p>
            <a:pPr fontAlgn="t"/>
            <a:endParaRPr lang="el-GR" sz="24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el-GR" sz="24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l-GR" sz="2400" dirty="0" smtClean="0"/>
              <a:t/>
            </a:r>
            <a:br>
              <a:rPr lang="el-GR" sz="2400" dirty="0" smtClean="0"/>
            </a:br>
            <a:endParaRPr lang="el-GR" sz="24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lang="el-GR" sz="24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lang="el-GR" sz="24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lang="el-G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3034-1C96-4FA6-BDA2-93D01B76719F}" type="slidenum">
              <a:rPr lang="el-GR" smtClean="0"/>
              <a:pPr/>
              <a:t>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6" name="Picture 5" descr="giounker147836413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7686" y="5072074"/>
            <a:ext cx="2786082" cy="1555001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fontAlgn="t"/>
            <a:r>
              <a:rPr lang="el-GR" sz="29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Την 1</a:t>
            </a:r>
            <a:r>
              <a:rPr lang="el-GR" sz="2900" baseline="30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η</a:t>
            </a:r>
            <a:r>
              <a:rPr lang="el-GR" sz="29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Ιανουαρίου του 2007 η Σλοβενία εντάσσεται στην ευρωζώνη.</a:t>
            </a:r>
          </a:p>
          <a:p>
            <a:pPr fontAlgn="t"/>
            <a:endParaRPr lang="el-GR" sz="29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fontAlgn="t"/>
            <a:r>
              <a:rPr lang="el-GR" sz="29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Την 1</a:t>
            </a:r>
            <a:r>
              <a:rPr lang="el-GR" sz="2900" baseline="30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η</a:t>
            </a:r>
            <a:r>
              <a:rPr lang="el-GR" sz="29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Ιανουαρίου του 2008 η Κύπρος και η Μάλτα προσχωρούν στη ζώνη του ευρώ.</a:t>
            </a:r>
          </a:p>
          <a:p>
            <a:pPr fontAlgn="t"/>
            <a:endParaRPr lang="el-GR" sz="29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fontAlgn="t"/>
            <a:r>
              <a:rPr lang="el-GR" sz="29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Στις 12 Οκτωβρίου πραγματοποιείται η Σύσταση της συνόδου κορυφής για το ευρώ.</a:t>
            </a:r>
          </a:p>
          <a:p>
            <a:pPr fontAlgn="t"/>
            <a:endParaRPr lang="el-GR" sz="29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fontAlgn="t"/>
            <a:r>
              <a:rPr lang="el-GR" sz="29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Την 1</a:t>
            </a:r>
            <a:r>
              <a:rPr lang="el-GR" sz="2900" baseline="30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η</a:t>
            </a:r>
            <a:r>
              <a:rPr lang="el-GR" sz="29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Ιανουαρίου του 2009 η Σλοβακία γίνεται μέλος της ευρωζώνης.</a:t>
            </a:r>
          </a:p>
          <a:p>
            <a:pPr fontAlgn="t"/>
            <a:endParaRPr lang="el-GR" sz="2900" dirty="0" smtClean="0"/>
          </a:p>
          <a:p>
            <a:pPr fontAlgn="t"/>
            <a:r>
              <a:rPr lang="el-GR" sz="29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Την 1</a:t>
            </a:r>
            <a:r>
              <a:rPr lang="el-GR" sz="2900" baseline="30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η</a:t>
            </a:r>
            <a:r>
              <a:rPr lang="el-GR" sz="29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 Δεκεμβρίου αλλάζει η θητεία του Προέδρου από 2 σε 2,5 έτη. (Συνθήκη Λυσαββόνας). Ακόμη,  όταν το Συμβούλιο Οικονομικών και Δημοσιονομικών Υποθέσεων (Ecofin) ψηφίζει τια θέματα που αφορούν τη ζώνη του ευρώ, δικαιούνται να ψηφίζουν μόνον τα μέλη της Ευρωομάδας</a:t>
            </a:r>
            <a:r>
              <a:rPr lang="el-GR" sz="2900" dirty="0" smtClean="0"/>
              <a:t>.</a:t>
            </a:r>
            <a:r>
              <a:rPr lang="el-GR" sz="2400" dirty="0" smtClean="0"/>
              <a:t/>
            </a:r>
            <a:br>
              <a:rPr lang="el-GR" sz="2400" dirty="0" smtClean="0"/>
            </a:br>
            <a:r>
              <a:rPr lang="el-GR" sz="2400" dirty="0" smtClean="0"/>
              <a:t> </a:t>
            </a:r>
            <a:br>
              <a:rPr lang="el-GR" sz="2400" dirty="0" smtClean="0"/>
            </a:br>
            <a:endParaRPr lang="el-GR" sz="24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fontAlgn="t"/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3034-1C96-4FA6-BDA2-93D01B76719F}" type="slidenum">
              <a:rPr lang="el-GR" smtClean="0"/>
              <a:pPr/>
              <a:t>14</a:t>
            </a:fld>
            <a:endParaRPr lang="el-GR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fontAlgn="t"/>
            <a:r>
              <a:rPr lang="el-GR" sz="3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Την 1</a:t>
            </a:r>
            <a:r>
              <a:rPr lang="el-GR" sz="3400" baseline="30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η</a:t>
            </a:r>
            <a:r>
              <a:rPr lang="el-GR" sz="3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Ιανουαρίου του 2011 η</a:t>
            </a:r>
            <a:r>
              <a:rPr lang="el-GR" sz="3400" baseline="30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l-GR" sz="3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Εσθονία γίνεται μέλος της ευρωζώνης</a:t>
            </a:r>
            <a:r>
              <a:rPr lang="el-GR" sz="3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.</a:t>
            </a:r>
          </a:p>
          <a:p>
            <a:pPr fontAlgn="t"/>
            <a:endParaRPr lang="el-GR" sz="34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fontAlgn="t"/>
            <a:r>
              <a:rPr lang="el-GR" sz="3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Από τις 21 Ιανουαρίου του 2013 μέχρι και σήμερα ο κ. </a:t>
            </a:r>
            <a:r>
              <a:rPr lang="en-US" sz="3400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Jeroen</a:t>
            </a:r>
            <a:r>
              <a:rPr lang="en-US" sz="3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3400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Dijsselbloem</a:t>
            </a:r>
            <a:r>
              <a:rPr lang="el-GR" sz="3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είναι ο Πρόεδρος του </a:t>
            </a:r>
            <a:r>
              <a:rPr lang="en-US" sz="3400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Eurogroup</a:t>
            </a:r>
            <a:r>
              <a:rPr lang="en-US" sz="3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.</a:t>
            </a:r>
            <a:endParaRPr lang="el-GR" sz="34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fontAlgn="t"/>
            <a:endParaRPr lang="el-GR" sz="34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l-GR" sz="36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Την 1</a:t>
            </a:r>
            <a:r>
              <a:rPr lang="el-GR" sz="3600" baseline="30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η</a:t>
            </a:r>
            <a:r>
              <a:rPr lang="el-GR" sz="36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Ιανουαρίου του 2014 η Λετονία εντάσσεται στην ευρωζώνη (18</a:t>
            </a:r>
            <a:r>
              <a:rPr lang="el-GR" sz="3600" baseline="30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ο</a:t>
            </a:r>
            <a:r>
              <a:rPr lang="el-GR" sz="36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μέλος).</a:t>
            </a:r>
          </a:p>
          <a:p>
            <a:endParaRPr lang="el-GR" sz="36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l-GR" sz="36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Τελευταίο μέλος η Λιθουανία που εντάχθηκε στην ευρωζώνη τον Ιανουάριο του 2015.</a:t>
            </a:r>
          </a:p>
          <a:p>
            <a:pPr fontAlgn="t"/>
            <a:endParaRPr lang="en-US" sz="34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fontAlgn="t"/>
            <a:endParaRPr lang="el-GR" sz="2400" dirty="0" smtClean="0"/>
          </a:p>
          <a:p>
            <a:pPr fontAlgn="t"/>
            <a:endParaRPr lang="el-GR" sz="28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fontAlgn="t">
              <a:buNone/>
            </a:pP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3034-1C96-4FA6-BDA2-93D01B76719F}" type="slidenum">
              <a:rPr lang="el-GR" smtClean="0"/>
              <a:pPr/>
              <a:t>15</a:t>
            </a:fld>
            <a:endParaRPr lang="el-GR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6" name="Picture 5" descr="customti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28" y="4214818"/>
            <a:ext cx="3214686" cy="2286016"/>
          </a:xfrm>
          <a:prstGeom prst="rect">
            <a:avLst/>
          </a:prstGeo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Για να ενταχθεί ένα κράτος στην ευρωομάδα πρέπει να έχει ως επίσημο νόμισμα το ευρώ.</a:t>
            </a:r>
          </a:p>
          <a:p>
            <a:endParaRPr lang="el-GR" sz="24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l-GR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Για να προσχωρήσουν </a:t>
            </a:r>
            <a:r>
              <a:rPr lang="el-GR" sz="2400" b="1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στη ζώνη του ευρώ, τα κράτη μέλη της ΕΕ οφείλουν να πληρούν τα λεγόμενα «κριτήρια σύγκλισης</a:t>
            </a:r>
            <a:r>
              <a:rPr lang="el-GR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»(οικονομικές και νομικές προϋποθέσεις που συμφωνήθηκαν στη Συνθήκη του Μάαστριχτ το 1992 και είναι επίσης γνωστές ως «κριτήρια του Μάαστριχτ»).</a:t>
            </a:r>
          </a:p>
          <a:p>
            <a:endParaRPr lang="el-GR" sz="24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l-GR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Την τελική απόφαση λαμβάνει </a:t>
            </a:r>
            <a:r>
              <a:rPr lang="el-GR" sz="2400" b="1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το Συμβούλιο της ΕΕ (σύσκεψη των υπουργών)</a:t>
            </a:r>
            <a:r>
              <a:rPr lang="el-GR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, με βάση πρόταση της Επιτροπής και μετά τη γνωμοδότηση του Ευρωπαϊκού Κοινοβουλίου.</a:t>
            </a:r>
          </a:p>
          <a:p>
            <a:pPr>
              <a:buNone/>
            </a:pPr>
            <a:endParaRPr lang="el-GR" dirty="0" smtClean="0"/>
          </a:p>
          <a:p>
            <a:endParaRPr lang="el-G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ΚΡΙΤΗΡΙΟ ΕΝΤΑΞΗΣ </a:t>
            </a:r>
            <a:endParaRPr lang="el-GR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3034-1C96-4FA6-BDA2-93D01B76719F}" type="slidenum">
              <a:rPr lang="el-GR" smtClean="0"/>
              <a:pPr/>
              <a:t>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ΔΙΑΦΟΡΑ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EUROGROUP- ECOFIN</a:t>
            </a: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3034-1C96-4FA6-BDA2-93D01B76719F}" type="slidenum">
              <a:rPr lang="el-GR" smtClean="0"/>
              <a:pPr/>
              <a:t>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571472" y="1071546"/>
          <a:ext cx="7943848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1924"/>
                <a:gridCol w="3971924"/>
              </a:tblGrid>
              <a:tr h="115161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EUROGROUP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ECOFIN (</a:t>
                      </a:r>
                      <a:r>
                        <a:rPr kumimoji="0" lang="el-GR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Συμβούλιο Οικονομικών και Δημοσιονομικών Υποθέσεων</a:t>
                      </a:r>
                      <a:r>
                        <a:rPr kumimoji="0" lang="en-US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kumimoji="0" lang="el-GR" b="1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l-GR" dirty="0"/>
                    </a:p>
                  </a:txBody>
                  <a:tcPr/>
                </a:tc>
              </a:tr>
              <a:tr h="3971284">
                <a:tc>
                  <a:txBody>
                    <a:bodyPr/>
                    <a:lstStyle/>
                    <a:p>
                      <a:pPr algn="l">
                        <a:buFont typeface="Wingdings" pitchFamily="2" charset="2"/>
                        <a:buChar char="ü"/>
                      </a:pPr>
                      <a:r>
                        <a:rPr lang="en-US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el-GR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Συσκέπτονται</a:t>
                      </a:r>
                      <a:r>
                        <a:rPr lang="el-GR" baseline="0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οι υπουργοί οικονομικών των κρατών- μελών της Ε.Ε που διαθέτουν ως κοινό νόμισμα το ευρώ.</a:t>
                      </a:r>
                    </a:p>
                    <a:p>
                      <a:pPr algn="l">
                        <a:buFont typeface="Wingdings" pitchFamily="2" charset="2"/>
                        <a:buChar char="ü"/>
                      </a:pPr>
                      <a:r>
                        <a:rPr lang="el-GR" baseline="0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Συζητούν για θέματα που αφορούν το ευρώ.  </a:t>
                      </a:r>
                      <a:endParaRPr lang="el-GR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l-GR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Συσκέπτονται</a:t>
                      </a:r>
                      <a:r>
                        <a:rPr lang="el-GR" baseline="0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οι </a:t>
                      </a:r>
                      <a:r>
                        <a:rPr kumimoji="0" lang="el-GR" b="0" i="0" kern="1200" baseline="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υ</a:t>
                      </a:r>
                      <a:r>
                        <a:rPr kumimoji="0" lang="el-GR" b="0" i="0" kern="120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πουργοί Εθνικής Οικονομίας και Οικονομικών όλων των κρατών μελών. Στις συνόδους συμμετέχουν επίσης οι αρμόδιοι Ευρωπαίοι Επίτροποι.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kumimoji="0" lang="el-GR" b="0" i="0" kern="120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Είναι αρμόδιο για την οικονομική πολιτική, τα φορολογικά ζητήματα, τις χρηματοπιστωτικές αγορές και τις κινήσεις κεφαλαίων, καθώς και τις οικονομικές σχέσεις με τις χώρες εκτός της ΕΕ.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kumimoji="0" lang="el-GR" b="0" i="0" kern="120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Καταρτίζει</a:t>
                      </a:r>
                      <a:r>
                        <a:rPr kumimoji="0" lang="el-GR" b="0" i="0" kern="1200" baseline="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τον </a:t>
                      </a:r>
                      <a:r>
                        <a:rPr kumimoji="0" lang="el-GR" b="0" i="0" kern="120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ετήσιο προϋπολογισμό της ΕΕ.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kumimoji="0" lang="el-GR" b="0" i="0" kern="120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Συντονίζει</a:t>
                      </a:r>
                      <a:r>
                        <a:rPr kumimoji="0" lang="el-GR" b="0" i="0" kern="1200" baseline="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τις θέσεις της Ε.Ε σε διεθνές επίπεδο.</a:t>
                      </a:r>
                      <a:endParaRPr lang="el-GR" b="0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Η Ευρωομάδα συζήτησε τα </a:t>
            </a:r>
            <a:r>
              <a:rPr lang="el-GR" b="1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σχέδια δημοσιονομικών προγραμμάτων</a:t>
            </a:r>
            <a:r>
              <a:rPr lang="el-G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 των κρατών μελών της ζώνης του ευρώ για το 2017, με βάση τις γνώμες που εξέδωσε η Ευρωπαϊκή Επιτροπή στα μέσα Νοεμβρίου του 2016.</a:t>
            </a:r>
            <a:endParaRPr lang="en-US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l-G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Εξέτασε επίσης τη δημοσιονομική κατάσταση και τις δημοσιονομικές προοπτικές για τη ζώνη του ευρώ συνολικά. Μάλιστα, τονίσθηκε η έμφαση στη σωστή ισορροπία μεταξύ της διασφάλισης της δημοσιονομικής βιωσιμότητας και της υποστήριξης των επενδύσεων προκειμένου να ενισχυθεί η εύθραυστη ανάκαμψη.</a:t>
            </a:r>
            <a:endParaRPr lang="el-GR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3034-1C96-4FA6-BDA2-93D01B76719F}" type="slidenum">
              <a:rPr lang="el-GR" smtClean="0"/>
              <a:pPr/>
              <a:t>18</a:t>
            </a:fld>
            <a:endParaRPr lang="el-GR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5-12-2016 </a:t>
            </a:r>
            <a:r>
              <a:rPr lang="en-US" dirty="0" smtClean="0"/>
              <a:t>EUROGROUP</a:t>
            </a:r>
            <a:endParaRPr lang="el-GR" dirty="0"/>
          </a:p>
        </p:txBody>
      </p:sp>
    </p:spTree>
  </p:cSld>
  <p:clrMapOvr>
    <a:masterClrMapping/>
  </p:clrMapOvr>
  <p:transition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Η Ευρωομάδα </a:t>
            </a:r>
            <a:r>
              <a:rPr lang="el-GR" b="1" dirty="0" smtClean="0"/>
              <a:t>ενημερώθηκε από τους θεσμούς σχετικά με την πορεία της δεύτερης αξιολόγησης </a:t>
            </a:r>
            <a:r>
              <a:rPr lang="el-GR" dirty="0" smtClean="0"/>
              <a:t>του προγράμματος οικονομικής προσαρμογής, μετά την αποστολή αξιολόγησης που πραγματοποιήθηκε από τους θεσμούς στα μέσα Νοεμβρίου. </a:t>
            </a:r>
            <a:endParaRPr lang="en-US" dirty="0" smtClean="0"/>
          </a:p>
          <a:p>
            <a:r>
              <a:rPr lang="el-GR" dirty="0" smtClean="0"/>
              <a:t>Εξέφρασε την </a:t>
            </a:r>
            <a:r>
              <a:rPr lang="el-GR" b="1" dirty="0" smtClean="0"/>
              <a:t>ικανοποίησή</a:t>
            </a:r>
            <a:r>
              <a:rPr lang="el-GR" dirty="0" smtClean="0"/>
              <a:t> της για την πρόοδο που έχει σημειωθεί μέχρι στιγμής και κάλεσε τις ελληνικές αρχές και τους θεσμούς για την </a:t>
            </a:r>
            <a:r>
              <a:rPr lang="el-GR" b="1" dirty="0" smtClean="0"/>
              <a:t>ταχεία επανάληψη των διαπραγματεύσεων και την επίτευξη συμφωνίας </a:t>
            </a:r>
            <a:r>
              <a:rPr lang="el-GR" dirty="0" smtClean="0"/>
              <a:t>σχετικά με μια δέσμη μεταρρυθμίσεων πολιτικής κοινώς αποδεκτής από όλους τους ενδιαφερόμενους φορείς.</a:t>
            </a:r>
          </a:p>
          <a:p>
            <a:r>
              <a:rPr lang="el-GR" dirty="0" smtClean="0"/>
              <a:t>Εκδόθηκε δήλωση για την έγκριση δέσμης βραχυπρόθεσμων μέτρων για το χρέος και την περιγραφή της πορείας που πρέπει να ακολουθηθεί.</a:t>
            </a:r>
          </a:p>
          <a:p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3034-1C96-4FA6-BDA2-93D01B76719F}" type="slidenum">
              <a:rPr lang="el-GR" smtClean="0"/>
              <a:pPr/>
              <a:t>19</a:t>
            </a:fld>
            <a:endParaRPr lang="el-GR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5-12-2016 EUROGROUP</a:t>
            </a: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ΣΧΕΤΙΚΑ ΜΕ ΤΗΝ ΕΛΛΑΔΑ</a:t>
            </a: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l-GR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Ορισμός</a:t>
            </a:r>
            <a:r>
              <a:rPr lang="en-US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2400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Eurogroup</a:t>
            </a:r>
            <a:endParaRPr lang="el-GR" sz="24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l-GR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Καθήκοντα</a:t>
            </a:r>
            <a:endParaRPr lang="el-GR" sz="24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l-GR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Συνεδριάσεις</a:t>
            </a:r>
            <a:endParaRPr lang="el-GR" sz="24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l-GR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Πρόγραμμα </a:t>
            </a:r>
            <a:r>
              <a:rPr lang="el-GR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εργασιών</a:t>
            </a:r>
            <a:endParaRPr lang="el-GR" sz="24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l-GR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Μέλη</a:t>
            </a:r>
            <a:r>
              <a:rPr lang="el-GR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2400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Eurogroup</a:t>
            </a:r>
            <a:endParaRPr lang="el-GR" sz="24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l-GR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Πρόεδρος</a:t>
            </a:r>
            <a:endParaRPr lang="el-GR" sz="24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l-GR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Εκλογή </a:t>
            </a:r>
            <a:r>
              <a:rPr lang="el-GR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Προέδρου</a:t>
            </a:r>
            <a:endParaRPr lang="el-GR" sz="24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l-GR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Ρόλος </a:t>
            </a:r>
            <a:r>
              <a:rPr lang="el-GR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Προέδρου</a:t>
            </a:r>
            <a:endParaRPr lang="el-GR" sz="24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l-GR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Ιστορικό ευρωομάδας</a:t>
            </a:r>
            <a:r>
              <a:rPr lang="el-GR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.</a:t>
            </a:r>
          </a:p>
          <a:p>
            <a:r>
              <a:rPr lang="el-GR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Κριτήριο ένταξης</a:t>
            </a:r>
            <a:endParaRPr lang="el-GR" sz="24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l-GR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Διαφορά </a:t>
            </a:r>
            <a:r>
              <a:rPr lang="en-US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EUROGROUP- </a:t>
            </a:r>
            <a:r>
              <a:rPr lang="en-US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ECOFIN</a:t>
            </a:r>
            <a:endParaRPr lang="en-US" sz="24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n-US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5-12-2016 </a:t>
            </a:r>
            <a:r>
              <a:rPr lang="en-US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EUROGROUP</a:t>
            </a:r>
            <a:endParaRPr lang="el-GR" sz="24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n-US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5-12-2016 EUROGROUP</a:t>
            </a:r>
            <a:r>
              <a:rPr lang="el-GR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σχετικά με την </a:t>
            </a:r>
            <a:r>
              <a:rPr lang="el-GR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Ελλάδα</a:t>
            </a:r>
            <a:endParaRPr lang="el-GR" sz="24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l-GR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Στόχοι για το πρώτο εξάμηνο του </a:t>
            </a:r>
            <a:r>
              <a:rPr lang="el-GR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2017</a:t>
            </a:r>
            <a:endParaRPr lang="el-GR" sz="24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l-GR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Πηγές</a:t>
            </a:r>
            <a:endParaRPr lang="el-GR" sz="24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lang="el-GR" sz="24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lang="el-GR" sz="24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lang="el-GR" sz="24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lang="el-GR" sz="24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lang="el-GR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l-G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ΠΕΡΙΕΧΟΜΕΝΑ</a:t>
            </a:r>
            <a:endParaRPr lang="el-GR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3034-1C96-4FA6-BDA2-93D01B76719F}" type="slidenum">
              <a:rPr lang="el-GR" smtClean="0"/>
              <a:pPr/>
              <a:t>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l-GR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Συντονισμός των οικονομικών πολιτικών. (εξελίξεις σε δημοσιονομική και μακροοικονομική σταθερότητα).</a:t>
            </a:r>
          </a:p>
          <a:p>
            <a:endParaRPr lang="el-GR" sz="24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l-GR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Αξιολόγηση των χωρών που βρίσκονται σε πρόγραμμα και των χωρών που έχουν βγει από πρόγραμμα (εποπτεία των Κύπρο, Ιρλανδία, Πορτογαλία και Ισπανία και αξιολόγηση της Ελλάδας).</a:t>
            </a:r>
          </a:p>
          <a:p>
            <a:endParaRPr lang="el-GR" sz="24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l-GR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Τραπεζική Ένωση.</a:t>
            </a:r>
          </a:p>
          <a:p>
            <a:endParaRPr lang="el-GR" sz="24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l-GR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Λοιπές εργασίες(θα συμβάλλει στις συζητήσεις των ηγετών της ΕΕ για την εμβάθυνση της Οικονομικής και Νομισματικής Ένωσης και στην προετοιμασία διεθνών συνόδων</a:t>
            </a:r>
            <a:r>
              <a:rPr lang="el-GR" sz="2400" dirty="0" smtClean="0"/>
              <a:t>.</a:t>
            </a:r>
            <a:r>
              <a:rPr lang="el-GR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  <a:p>
            <a:pPr>
              <a:buNone/>
            </a:pPr>
            <a:endParaRPr lang="el-GR" b="1" dirty="0" smtClean="0"/>
          </a:p>
          <a:p>
            <a:endParaRPr lang="el-G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Autofit/>
          </a:bodyPr>
          <a:lstStyle/>
          <a:p>
            <a:r>
              <a:rPr lang="el-GR" sz="4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ΣΤΟΧΟΙ ΓΙΑ ΤΟ 1</a:t>
            </a:r>
            <a:r>
              <a:rPr lang="el-GR" sz="4000" baseline="30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Ο</a:t>
            </a:r>
            <a:r>
              <a:rPr lang="el-GR" sz="4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ΕΞΑΜΗΝΟ ΤΟΥ 2017</a:t>
            </a:r>
            <a:endParaRPr lang="el-GR" sz="40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3034-1C96-4FA6-BDA2-93D01B76719F}" type="slidenum">
              <a:rPr lang="el-GR" smtClean="0"/>
              <a:pPr/>
              <a:t>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eu-fla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1604" y="1500174"/>
            <a:ext cx="6500858" cy="4214842"/>
          </a:xfr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3034-1C96-4FA6-BDA2-93D01B76719F}" type="slidenum">
              <a:rPr lang="el-GR" smtClean="0"/>
              <a:pPr/>
              <a:t>21</a:t>
            </a:fld>
            <a:endParaRPr lang="el-GR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  <a:hlinkClick r:id="rId2"/>
              </a:rPr>
              <a:t>https://el.wikipedia.org/wiki/%CE%95%CF%85%CF%81%CF%89%CE%BF%CE%BC%CE%AC%CE%B4%CE%B1?veaction=edit</a:t>
            </a:r>
            <a:endParaRPr lang="en-US" sz="20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  <a:hlinkClick r:id="rId3"/>
              </a:rPr>
              <a:t>https://europa.eu/european-union/about-eu/countries_el</a:t>
            </a:r>
            <a:endParaRPr lang="en-US" sz="20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  <a:hlinkClick r:id="rId4"/>
              </a:rPr>
              <a:t>http://www.consilium.europa.eu/el/council-eu/eurogroup/</a:t>
            </a:r>
            <a:endParaRPr lang="el-GR" sz="20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  <a:hlinkClick r:id="rId5"/>
              </a:rPr>
              <a:t>http://www.consilium.europa.eu/el/meetings/eurogroup/2016/12/05/</a:t>
            </a:r>
            <a:endParaRPr lang="el-GR" sz="20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  <a:hlinkClick r:id="rId6"/>
              </a:rPr>
              <a:t>http://www.consilium.europa.eu/el/meetings/eurogroup/2016/11/07/</a:t>
            </a:r>
            <a:endParaRPr lang="el-GR" sz="20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  <a:hlinkClick r:id="rId7"/>
              </a:rPr>
              <a:t>http://www.consilium.europa.eu/el/council-eu/configurations/ecofin/</a:t>
            </a:r>
            <a:endParaRPr lang="el-GR" sz="20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  <a:hlinkClick r:id="rId8"/>
              </a:rPr>
              <a:t>https://en.wikipedia.org/wiki/Group_of_Seven</a:t>
            </a:r>
            <a:endParaRPr lang="el-GR" sz="20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n-US" sz="2000" dirty="0" smtClean="0">
                <a:latin typeface="Segoe UI" pitchFamily="34" charset="0"/>
                <a:ea typeface="Segoe UI" pitchFamily="34" charset="0"/>
                <a:cs typeface="Segoe UI" pitchFamily="34" charset="0"/>
                <a:hlinkClick r:id="rId9"/>
              </a:rPr>
              <a:t>https://el.wikipedia.org/wiki/%CE%A3%CF%85%CE%BD%CE%B8%CE%AE%CE%BA%CE%B7_%CF%84%CE%B7%CF%82_%CE%9D%CE%AF%CE%BA%CE%B1%CE%B9%CE%B1%CF%82</a:t>
            </a:r>
            <a:endParaRPr lang="el-GR" sz="20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el-GR" sz="20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lang="el-GR" sz="20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lang="en-US" sz="20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lang="en-US" sz="20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lang="el-G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ΠΗΓΕΣ</a:t>
            </a: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3034-1C96-4FA6-BDA2-93D01B76719F}" type="slidenum">
              <a:rPr lang="el-GR" smtClean="0"/>
              <a:pPr/>
              <a:t>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l-GR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algn="ctr">
              <a:buNone/>
            </a:pPr>
            <a:endParaRPr lang="el-GR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algn="ctr">
              <a:buNone/>
            </a:pPr>
            <a:endParaRPr lang="el-GR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algn="ctr">
              <a:buNone/>
            </a:pPr>
            <a:endParaRPr lang="el-GR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algn="ctr">
              <a:buNone/>
            </a:pPr>
            <a:endParaRPr lang="el-GR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algn="ctr">
              <a:buNone/>
            </a:pPr>
            <a:endParaRPr lang="el-GR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algn="ctr">
              <a:buNone/>
            </a:pPr>
            <a:endParaRPr lang="el-GR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algn="ctr">
              <a:buNone/>
            </a:pPr>
            <a:endParaRPr lang="el-GR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algn="ctr">
              <a:buNone/>
            </a:pPr>
            <a:r>
              <a:rPr lang="el-G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Γεωργία Μετινίδου</a:t>
            </a:r>
            <a:endParaRPr lang="el-GR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3034-1C96-4FA6-BDA2-93D01B76719F}" type="slidenum">
              <a:rPr lang="el-GR" smtClean="0"/>
              <a:pPr/>
              <a:t>23</a:t>
            </a:fld>
            <a:endParaRPr lang="el-GR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6" name="Picture 5" descr="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3525" y="1719262"/>
            <a:ext cx="6076950" cy="34194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Στα ελληνικά ονομάζεται ευρωομάδα.</a:t>
            </a:r>
          </a:p>
          <a:p>
            <a:pPr>
              <a:buNone/>
            </a:pPr>
            <a:endParaRPr lang="en-US" sz="24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l-GR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Είναι ένα </a:t>
            </a:r>
            <a:r>
              <a:rPr lang="el-GR" sz="2400" b="1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άτυπο όργανο</a:t>
            </a:r>
            <a:r>
              <a:rPr lang="el-GR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 στο οποίο οι υπουργοί  Οικονομικών των κρατών μελών της ζώνης του ευρώ συζητούν ζητήματα σχετικά με τις κοινές τους ευθύνες σχετικά με το ευρώ. </a:t>
            </a:r>
            <a:endParaRPr lang="el-GR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ΟΡΙΣΜΟΣ </a:t>
            </a:r>
            <a:r>
              <a:rPr lang="el-G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Ε</a:t>
            </a:r>
            <a:r>
              <a:rPr lang="en-US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UROGROUP</a:t>
            </a:r>
            <a:endParaRPr lang="el-GR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3034-1C96-4FA6-BDA2-93D01B76719F}" type="slidenum">
              <a:rPr lang="el-GR" smtClean="0"/>
              <a:pPr/>
              <a:t>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Διασφαλίζει το συντονισμό των οικονομικών πολιτικών μεταξύ των κρατών μελών της ζώνης του ευρώ.</a:t>
            </a:r>
          </a:p>
          <a:p>
            <a:endParaRPr lang="el-GR" sz="24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l-GR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Αποβλέπει στην προώθηση των συνθηκών για μια ισχυρότερη οικονομική ανάπτυξη.</a:t>
            </a:r>
          </a:p>
          <a:p>
            <a:pPr>
              <a:buNone/>
            </a:pPr>
            <a:endParaRPr lang="el-GR" sz="24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l-GR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Είναι </a:t>
            </a:r>
            <a:r>
              <a:rPr lang="el-GR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αρμόδιο </a:t>
            </a:r>
            <a:r>
              <a:rPr lang="el-GR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για την προετοιμασία των συνόδων κορυφής για το ευρώ και για τη συνέχεια που δίνεται σε αυτές.</a:t>
            </a:r>
          </a:p>
          <a:p>
            <a:endParaRPr lang="el-G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ΚΑΘΗΚΟΝΤΑ</a:t>
            </a:r>
            <a:endParaRPr lang="el-GR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3034-1C96-4FA6-BDA2-93D01B76719F}" type="slidenum">
              <a:rPr lang="el-GR" smtClean="0"/>
              <a:pPr/>
              <a:t>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Συνεδριάζει συνήθως μια φορά το μήνα, πριν από τη σύνοδο του Συμβουλίου Οικονομικών και Δημοσιονομικών Υποθέσεων.</a:t>
            </a:r>
          </a:p>
          <a:p>
            <a:endParaRPr lang="el-GR" sz="24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l-GR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 Ο επίτροπος για τις οικονομικές και νομισματικές υποθέσεις και ο Πρόεδρος της Ευρωπαϊκής Κεντρικής Τράπεζας συμμετέχουν επίσης στις συνεδριάσεις της Ευρωομάδας.</a:t>
            </a:r>
          </a:p>
          <a:p>
            <a:endParaRPr lang="el-GR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ΣΥΝΕΔΡΙΑΣΕΙΣ</a:t>
            </a:r>
            <a:endParaRPr lang="el-GR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5" name="Picture 4" descr="eurogroup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438" y="4357694"/>
            <a:ext cx="3567096" cy="2285992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3034-1C96-4FA6-BDA2-93D01B76719F}" type="slidenum">
              <a:rPr lang="el-GR" smtClean="0"/>
              <a:pPr/>
              <a:t>5</a:t>
            </a:fld>
            <a:endParaRPr lang="el-G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Το </a:t>
            </a:r>
            <a:r>
              <a:rPr lang="en-US" sz="2800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Eurogroup</a:t>
            </a:r>
            <a:r>
              <a:rPr lang="en-US" sz="28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l-G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 </a:t>
            </a:r>
            <a:r>
              <a:rPr lang="el-GR" b="1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εγκρίνει το πρόγραμμα εργασιών της κάθε 6 μήνες</a:t>
            </a:r>
            <a:r>
              <a:rPr lang="el-G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. Στο πρόγραμμα ορίζονται σε αδρές γραμμές οι βασικοί τομείς στους οποίους σκοπεύει να επικεντρώσει τις προσπάθειές της.</a:t>
            </a:r>
            <a:endParaRPr lang="en-US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l-G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Επίσης παρουσιάζονται οι προκαταρκτικές ημερήσιες διατάξεις για τις προσεχείς συνεδριάσεις της. Οι ημερήσιες αυτές διατάξεις είναι ενδεικτικές και τροποποιούνται ανάλογα με τις περιστάσεις.</a:t>
            </a:r>
            <a:endParaRPr lang="el-GR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3034-1C96-4FA6-BDA2-93D01B76719F}" type="slidenum">
              <a:rPr lang="el-GR" smtClean="0"/>
              <a:pPr/>
              <a:t>6</a:t>
            </a:fld>
            <a:endParaRPr lang="el-GR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ΠΡΟΓΡΑΜΜΑ ΕΡΓΑΣΙΩΝ </a:t>
            </a:r>
            <a:endParaRPr lang="el-GR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6" y="1571612"/>
          <a:ext cx="8229600" cy="37084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Όνομα</a:t>
                      </a:r>
                      <a:r>
                        <a:rPr lang="el-GR" baseline="0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υπουργού </a:t>
                      </a:r>
                      <a:endParaRPr lang="el-GR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Χώρα που εκπροσωπεί</a:t>
                      </a:r>
                      <a:endParaRPr lang="el-GR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Γερούν</a:t>
                      </a:r>
                      <a:r>
                        <a:rPr lang="el-GR" baseline="0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Ντάισελμπλουμ (Πρόεδρος)</a:t>
                      </a:r>
                      <a:endParaRPr lang="el-GR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Ολλανδία</a:t>
                      </a:r>
                      <a:endParaRPr lang="el-GR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Χανς</a:t>
                      </a:r>
                      <a:r>
                        <a:rPr lang="el-GR" baseline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Γκέοργκ Σέλινγκ</a:t>
                      </a:r>
                      <a:endParaRPr lang="el-GR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Αυστρία</a:t>
                      </a:r>
                      <a:endParaRPr lang="el-GR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Γιόχαν</a:t>
                      </a:r>
                      <a:r>
                        <a:rPr lang="el-GR" baseline="0" dirty="0" smtClean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φαν Όβερτβελντ</a:t>
                      </a:r>
                      <a:endParaRPr lang="el-GR" dirty="0"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Βέλγιο </a:t>
                      </a:r>
                      <a:endParaRPr lang="el-GR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Χάρης Γεωργιάδης</a:t>
                      </a:r>
                      <a:endParaRPr lang="el-GR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Κύπρος</a:t>
                      </a:r>
                      <a:endParaRPr lang="el-GR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Μάρις Λάουρι</a:t>
                      </a:r>
                      <a:endParaRPr lang="el-GR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Εσθονία</a:t>
                      </a:r>
                      <a:endParaRPr lang="el-GR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Άντι</a:t>
                      </a:r>
                      <a:r>
                        <a:rPr lang="el-GR" baseline="0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Ρίνε</a:t>
                      </a:r>
                      <a:endParaRPr lang="el-GR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Φιλανδία</a:t>
                      </a:r>
                      <a:endParaRPr lang="el-GR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Μισέλ</a:t>
                      </a:r>
                      <a:r>
                        <a:rPr lang="el-GR" baseline="0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Σαπέν </a:t>
                      </a:r>
                      <a:endParaRPr lang="el-GR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Γαλλία</a:t>
                      </a:r>
                      <a:endParaRPr lang="el-GR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Βόλφγκανγκ</a:t>
                      </a:r>
                      <a:r>
                        <a:rPr lang="el-GR" baseline="0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Σόιμπλε</a:t>
                      </a:r>
                      <a:endParaRPr lang="el-GR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Γερμανία</a:t>
                      </a:r>
                      <a:endParaRPr lang="el-GR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Ευκλείδης Τσακαλώτος</a:t>
                      </a:r>
                      <a:endParaRPr lang="el-GR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Ελλάδα </a:t>
                      </a:r>
                      <a:endParaRPr lang="el-GR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ΜΕΛΗ </a:t>
            </a:r>
            <a:r>
              <a:rPr lang="en-US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EUROGROUP</a:t>
            </a:r>
            <a:r>
              <a:rPr lang="el-G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(19 κράτη)</a:t>
            </a:r>
            <a:endParaRPr lang="el-GR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3034-1C96-4FA6-BDA2-93D01B76719F}" type="slidenum">
              <a:rPr lang="el-GR" smtClean="0"/>
              <a:pPr/>
              <a:t>7</a:t>
            </a:fld>
            <a:endParaRPr lang="el-G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09100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114800"/>
                <a:gridCol w="4114800"/>
              </a:tblGrid>
              <a:tr h="371909">
                <a:tc>
                  <a:txBody>
                    <a:bodyPr/>
                    <a:lstStyle/>
                    <a:p>
                      <a:pPr algn="ctr"/>
                      <a:r>
                        <a:rPr lang="el-GR" b="0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Μάικλ Νούναν</a:t>
                      </a:r>
                      <a:r>
                        <a:rPr lang="el-GR" b="0" baseline="0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0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Ιρλανδία</a:t>
                      </a:r>
                      <a:endParaRPr lang="el-GR" b="0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</a:tr>
              <a:tr h="37190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Πιέρ</a:t>
                      </a:r>
                      <a:r>
                        <a:rPr lang="el-GR" baseline="0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Κάρλο Παντοάν</a:t>
                      </a:r>
                      <a:endParaRPr lang="el-GR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Ιταλία</a:t>
                      </a:r>
                      <a:endParaRPr lang="el-GR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</a:tr>
              <a:tr h="37190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Γίανις Ρέιρς</a:t>
                      </a:r>
                      <a:r>
                        <a:rPr lang="el-GR" baseline="0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endParaRPr lang="el-GR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Λετονία</a:t>
                      </a:r>
                      <a:endParaRPr lang="el-GR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</a:tr>
              <a:tr h="37190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Ριμάντας Σάτζιους</a:t>
                      </a:r>
                      <a:endParaRPr lang="el-GR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Λιθουανία</a:t>
                      </a:r>
                      <a:endParaRPr lang="el-GR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</a:tr>
              <a:tr h="37190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Πίερ Γκραμένα</a:t>
                      </a:r>
                      <a:endParaRPr lang="el-GR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Λουξεμβούργο</a:t>
                      </a:r>
                      <a:endParaRPr lang="el-GR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</a:tr>
              <a:tr h="37190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Έντοουαρτ</a:t>
                      </a:r>
                      <a:r>
                        <a:rPr lang="el-GR" baseline="0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Σιλούνα </a:t>
                      </a:r>
                      <a:endParaRPr lang="el-GR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Μάλτα</a:t>
                      </a:r>
                      <a:endParaRPr lang="el-GR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</a:tr>
              <a:tr h="37190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Έρικ Βίμπες</a:t>
                      </a:r>
                      <a:r>
                        <a:rPr lang="el-GR" baseline="0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endParaRPr lang="el-GR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Ολλανδία</a:t>
                      </a:r>
                      <a:endParaRPr lang="el-GR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</a:tr>
              <a:tr h="37190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Μαρία Λούις ντι Αλμπουκέρκι</a:t>
                      </a:r>
                      <a:endParaRPr lang="el-GR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Πορτογαλία</a:t>
                      </a:r>
                      <a:endParaRPr lang="el-GR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</a:tr>
              <a:tr h="37190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Πέτερ</a:t>
                      </a:r>
                      <a:r>
                        <a:rPr lang="el-GR" baseline="0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Κάζιμιρ</a:t>
                      </a:r>
                      <a:endParaRPr lang="el-GR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Σλοβακία</a:t>
                      </a:r>
                      <a:endParaRPr lang="el-GR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</a:tr>
              <a:tr h="37190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Ντούσαν</a:t>
                      </a:r>
                      <a:r>
                        <a:rPr lang="el-GR" baseline="0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Μράμορ</a:t>
                      </a:r>
                      <a:endParaRPr lang="el-GR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Σλοβενία</a:t>
                      </a:r>
                      <a:endParaRPr lang="el-GR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</a:tr>
              <a:tr h="371912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Λούις ντε Γκίντος</a:t>
                      </a:r>
                      <a:endParaRPr lang="el-GR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Ισπανία</a:t>
                      </a:r>
                      <a:endParaRPr lang="el-GR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3034-1C96-4FA6-BDA2-93D01B76719F}" type="slidenum">
              <a:rPr lang="el-GR" smtClean="0"/>
              <a:pPr/>
              <a:t>8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</p:spPr>
        <p:txBody>
          <a:bodyPr>
            <a:normAutofit/>
          </a:bodyPr>
          <a:lstStyle/>
          <a:p>
            <a:r>
              <a:rPr lang="el-GR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 Ο νυν Πρόεδρος είναι ο κ. Jeroen Dijsselbloem.</a:t>
            </a:r>
          </a:p>
          <a:p>
            <a:r>
              <a:rPr lang="el-GR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Είναι επικεφαλής από τις 21 Ιανουαρίου 2013.</a:t>
            </a:r>
          </a:p>
          <a:p>
            <a:r>
              <a:rPr lang="el-GR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Επανεξελέγη στη θέση για δεύτερη θητεία στις 13 Ιουλίου 2015. </a:t>
            </a:r>
            <a:endParaRPr lang="en-US" sz="24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el-GR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Ο κ. Jeroen Dijsselbloem είναι επίσης ο Υπουργός Οικονομικών των Κάτω Χωρών</a:t>
            </a:r>
            <a:r>
              <a:rPr lang="en-US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(</a:t>
            </a:r>
            <a:r>
              <a:rPr lang="el-GR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δηλαδή της Ολλανδίας στην κυβέρνηση του Μαρκ Ρούτε με το Εργατικό Κόμμα από τις 5 Νοεμβρίου 2012).</a:t>
            </a:r>
            <a:endParaRPr lang="el-GR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ΠΡΟΕΔΡΟΣ</a:t>
            </a:r>
            <a:r>
              <a:rPr lang="en-US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: </a:t>
            </a:r>
            <a:r>
              <a:rPr lang="en-US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Mr</a:t>
            </a:r>
            <a:r>
              <a:rPr lang="en-US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l-GR" dirty="0" smtClean="0"/>
              <a:t>Dijsselbloem</a:t>
            </a:r>
            <a:endParaRPr lang="el-GR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4" name="Picture 3" descr="Jeroen_Dijsselbloem_2012_(highres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7950" y="4286256"/>
            <a:ext cx="1857388" cy="2428892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3034-1C96-4FA6-BDA2-93D01B76719F}" type="slidenum">
              <a:rPr lang="el-GR" smtClean="0"/>
              <a:pPr/>
              <a:t>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264</TotalTime>
  <Words>623</Words>
  <Application>Microsoft Office PowerPoint</Application>
  <PresentationFormat>On-screen Show (4:3)</PresentationFormat>
  <Paragraphs>219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Concourse</vt:lpstr>
      <vt:lpstr>EUROGROUP</vt:lpstr>
      <vt:lpstr>ΠΕΡΙΕΧΟΜΕΝΑ</vt:lpstr>
      <vt:lpstr>ΟΡΙΣΜΟΣ ΕUROGROUP</vt:lpstr>
      <vt:lpstr>ΚΑΘΗΚΟΝΤΑ</vt:lpstr>
      <vt:lpstr>ΣΥΝΕΔΡΙΑΣΕΙΣ</vt:lpstr>
      <vt:lpstr>ΠΡΟΓΡΑΜΜΑ ΕΡΓΑΣΙΩΝ </vt:lpstr>
      <vt:lpstr>ΜΕΛΗ EUROGROUP (19 κράτη)</vt:lpstr>
      <vt:lpstr>Slide 8</vt:lpstr>
      <vt:lpstr>ΠΡΟΕΔΡΟΣ: Mr Dijsselbloem</vt:lpstr>
      <vt:lpstr>ΕΚΛΟΓΗ ΠΡΟΕΔΡΟΥ</vt:lpstr>
      <vt:lpstr>ΡΟΛΟΣ ΠΡΟΕΔΡΟΥ</vt:lpstr>
      <vt:lpstr>ΙΣΤΟΡΙΚΟ ΕΥΡΩΟΜΑΔΑΣ</vt:lpstr>
      <vt:lpstr>Slide 13</vt:lpstr>
      <vt:lpstr>Slide 14</vt:lpstr>
      <vt:lpstr>Slide 15</vt:lpstr>
      <vt:lpstr>ΚΡΙΤΗΡΙΟ ΕΝΤΑΞΗΣ </vt:lpstr>
      <vt:lpstr>ΔΙΑΦΟΡΑ EUROGROUP- ECOFIN</vt:lpstr>
      <vt:lpstr>5-12-2016 EUROGROUP</vt:lpstr>
      <vt:lpstr>5-12-2016 EUROGROUP ΣΧΕΤΙΚΑ ΜΕ ΤΗΝ ΕΛΛΑΔΑ</vt:lpstr>
      <vt:lpstr>ΣΤΟΧΟΙ ΓΙΑ ΤΟ 1Ο ΕΞΑΜΗΝΟ ΤΟΥ 2017</vt:lpstr>
      <vt:lpstr>Slide 21</vt:lpstr>
      <vt:lpstr>ΠΗΓΕΣ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EUROGROUP</dc:title>
  <dc:creator>Aris</dc:creator>
  <cp:lastModifiedBy>Aris</cp:lastModifiedBy>
  <cp:revision>39</cp:revision>
  <dcterms:created xsi:type="dcterms:W3CDTF">2016-12-04T14:55:13Z</dcterms:created>
  <dcterms:modified xsi:type="dcterms:W3CDTF">2016-12-07T22:59:53Z</dcterms:modified>
</cp:coreProperties>
</file>