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notesSlides/notesSlide19.xml" ContentType="application/vnd.openxmlformats-officedocument.presentationml.notesSlide+xml"/>
  <Override PartName="/ppt/charts/chart2.xml" ContentType="application/vnd.openxmlformats-officedocument.drawingml.chart+xml"/>
  <Override PartName="/ppt/notesSlides/notesSlide20.xml" ContentType="application/vnd.openxmlformats-officedocument.presentationml.notesSlide+xml"/>
  <Override PartName="/ppt/charts/chart3.xml" ContentType="application/vnd.openxmlformats-officedocument.drawingml.chart+xml"/>
  <Override PartName="/ppt/notesSlides/notesSlide21.xml" ContentType="application/vnd.openxmlformats-officedocument.presentationml.notesSlide+xml"/>
  <Override PartName="/ppt/charts/chart4.xml" ContentType="application/vnd.openxmlformats-officedocument.drawingml.chart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0" d="100"/>
          <a:sy n="90" d="100"/>
        </p:scale>
        <p:origin x="96" y="5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 (€ M)</c:v>
                </c:pt>
              </c:strCache>
            </c:strRef>
          </c:tx>
          <c:spPr>
            <a:solidFill>
              <a:srgbClr val="0B2545">
                <a:alpha val="100000"/>
              </a:srgbClr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B254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3E63-4F90-A828-25810B91F145}"/>
              </c:ext>
            </c:extLst>
          </c:dPt>
          <c:dPt>
            <c:idx val="1"/>
            <c:invertIfNegative val="0"/>
            <c:bubble3D val="0"/>
            <c:spPr>
              <a:solidFill>
                <a:srgbClr val="0E7C7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3E63-4F90-A828-25810B91F145}"/>
              </c:ext>
            </c:extLst>
          </c:dPt>
          <c:dPt>
            <c:idx val="2"/>
            <c:invertIfNegative val="0"/>
            <c:bubble3D val="0"/>
            <c:spPr>
              <a:solidFill>
                <a:srgbClr val="E8B14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3E63-4F90-A828-25810B91F145}"/>
              </c:ext>
            </c:extLst>
          </c:dPt>
          <c:dLbls>
            <c:numFmt formatCode="&quot;€&quot;0&quot;M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u="none" strike="noStrike">
                    <a:solidFill>
                      <a:srgbClr val="0B2545"/>
                    </a:solidFill>
                    <a:latin typeface="Georgia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TAM</c:v>
                </c:pt>
                <c:pt idx="1">
                  <c:v>SAM</c:v>
                </c:pt>
                <c:pt idx="2">
                  <c:v>SOM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</c:v>
                </c:pt>
                <c:pt idx="1">
                  <c:v>40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63-4F90-A828-25810B91F1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E5E9EE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B2545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20"/>
        </c:scaling>
        <c:delete val="0"/>
        <c:axPos val="l"/>
        <c:majorGridlines>
          <c:spPr>
            <a:ln w="6350" cap="flat">
              <a:solidFill>
                <a:srgbClr val="E5E9EE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E5E9EE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E6B7A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(€ M)</c:v>
                </c:pt>
              </c:strCache>
            </c:strRef>
          </c:tx>
          <c:spPr>
            <a:solidFill>
              <a:srgbClr val="0E7C7B"/>
            </a:solidFill>
            <a:effectLst/>
          </c:spPr>
          <c:invertIfNegative val="0"/>
          <c:dLbls>
            <c:numFmt formatCode="&quot;€&quot;0&quot;M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 i="0" u="none" strike="noStrike">
                    <a:solidFill>
                      <a:srgbClr val="0B2545"/>
                    </a:solidFill>
                    <a:latin typeface="Georgia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8</c:v>
                </c:pt>
                <c:pt idx="3">
                  <c:v>16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07-43D9-9E81-28B57F6E46C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E5E9EE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B2545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5E9EE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E5E9EE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E6B7A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(€ M)</c:v>
                </c:pt>
              </c:strCache>
            </c:strRef>
          </c:tx>
          <c:spPr>
            <a:ln w="38100" cap="flat">
              <a:solidFill>
                <a:srgbClr val="0E7C7B"/>
              </a:solidFill>
              <a:prstDash val="solid"/>
              <a:round/>
            </a:ln>
            <a:effectLst/>
          </c:spPr>
          <c:marker>
            <c:symbol val="circle"/>
            <c:size val="9"/>
            <c:spPr>
              <a:solidFill>
                <a:srgbClr val="0E7C7B"/>
              </a:solidFill>
              <a:ln w="12700" cap="flat">
                <a:solidFill>
                  <a:srgbClr val="0B2545"/>
                </a:solidFill>
                <a:prstDash val="solid"/>
                <a:round/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11</c:v>
                </c:pt>
                <c:pt idx="3">
                  <c:v>23</c:v>
                </c:pt>
                <c:pt idx="4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C65-491A-A4BB-2A1F4848B5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Costs (€ M)</c:v>
                </c:pt>
              </c:strCache>
            </c:strRef>
          </c:tx>
          <c:spPr>
            <a:ln w="38100" cap="flat">
              <a:solidFill>
                <a:srgbClr val="E8B14F"/>
              </a:solidFill>
              <a:prstDash val="solid"/>
              <a:round/>
            </a:ln>
            <a:effectLst/>
          </c:spPr>
          <c:marker>
            <c:symbol val="circle"/>
            <c:size val="9"/>
            <c:spPr>
              <a:solidFill>
                <a:srgbClr val="E8B14F"/>
              </a:solidFill>
              <a:ln w="12700" cap="flat">
                <a:solidFill>
                  <a:srgbClr val="0B2545"/>
                </a:solidFill>
                <a:prstDash val="solid"/>
                <a:round/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</c:v>
                </c:pt>
                <c:pt idx="1">
                  <c:v>8</c:v>
                </c:pt>
                <c:pt idx="2">
                  <c:v>12</c:v>
                </c:pt>
                <c:pt idx="3">
                  <c:v>18</c:v>
                </c:pt>
                <c:pt idx="4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65-491A-A4BB-2A1F4848B5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E5E9EE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B2545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5E9EE"/>
              </a:solidFill>
              <a:prstDash val="solid"/>
              <a:round/>
            </a:ln>
          </c:spPr>
        </c:majorGridlines>
        <c:numFmt formatCode="&quot;€&quot;0&quot;M&quot;" sourceLinked="0"/>
        <c:majorTickMark val="out"/>
        <c:minorTickMark val="none"/>
        <c:tickLblPos val="nextTo"/>
        <c:spPr>
          <a:ln w="12700" cap="flat">
            <a:solidFill>
              <a:srgbClr val="E5E9EE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E6B7A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0B2545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B254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FE09-4729-82B8-DC13B923CDB2}"/>
              </c:ext>
            </c:extLst>
          </c:dPt>
          <c:dPt>
            <c:idx val="1"/>
            <c:bubble3D val="0"/>
            <c:spPr>
              <a:solidFill>
                <a:srgbClr val="0E7C7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FE09-4729-82B8-DC13B923CDB2}"/>
              </c:ext>
            </c:extLst>
          </c:dPt>
          <c:dPt>
            <c:idx val="2"/>
            <c:bubble3D val="0"/>
            <c:spPr>
              <a:solidFill>
                <a:srgbClr val="E8B14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FE09-4729-82B8-DC13B923CDB2}"/>
              </c:ext>
            </c:extLst>
          </c:dPt>
          <c:dPt>
            <c:idx val="3"/>
            <c:bubble3D val="0"/>
            <c:spPr>
              <a:solidFill>
                <a:srgbClr val="13A89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FE09-4729-82B8-DC13B923CDB2}"/>
              </c:ext>
            </c:extLst>
          </c:dPt>
          <c:dPt>
            <c:idx val="4"/>
            <c:bubble3D val="0"/>
            <c:spPr>
              <a:solidFill>
                <a:srgbClr val="5E6B7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FE09-4729-82B8-DC13B923CDB2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3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09-4729-82B8-DC13B923CDB2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3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E09-4729-82B8-DC13B923CDB2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3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E09-4729-82B8-DC13B923CDB2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3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E09-4729-82B8-DC13B923CDB2}"/>
                </c:ext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300" b="1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E09-4729-82B8-DC13B923CD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Payroll 30%</c:v>
                </c:pt>
                <c:pt idx="1">
                  <c:v>R&amp;D 25%</c:v>
                </c:pt>
                <c:pt idx="2">
                  <c:v>Marketing 20%</c:v>
                </c:pt>
                <c:pt idx="3">
                  <c:v>Operations 15%</c:v>
                </c:pt>
                <c:pt idx="4">
                  <c:v>Other 10%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E09-4729-82B8-DC13B923C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772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26880" y="-2560320"/>
            <a:ext cx="5029200" cy="5029200"/>
          </a:xfrm>
          <a:prstGeom prst="ellipse">
            <a:avLst/>
          </a:prstGeom>
          <a:solidFill>
            <a:srgbClr val="0E7C7B">
              <a:alpha val="2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515600" y="3931920"/>
            <a:ext cx="3108960" cy="3108960"/>
          </a:xfrm>
          <a:prstGeom prst="ellipse">
            <a:avLst/>
          </a:prstGeom>
          <a:solidFill>
            <a:srgbClr val="13A89E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-1371600" y="5029200"/>
            <a:ext cx="3474720" cy="3474720"/>
          </a:xfrm>
          <a:prstGeom prst="ellipse">
            <a:avLst/>
          </a:prstGeom>
          <a:solidFill>
            <a:srgbClr val="E8B14F">
              <a:alpha val="1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371600"/>
            <a:ext cx="36576" cy="4114800"/>
          </a:xfrm>
          <a:prstGeom prst="rect">
            <a:avLst/>
          </a:prstGeom>
          <a:solidFill>
            <a:srgbClr val="E8B14F">
              <a:alpha val="7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Company Name ]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777240" y="315468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13A8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Investor Presentation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77240" y="3886200"/>
            <a:ext cx="1097280" cy="4572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77240" y="406908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C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tagline — the one-line promise to the market.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B8C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this with the headline outcome your business delivers.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77240" y="521208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77240" y="54864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Investor / Audience Name ]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212080" y="521208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212080" y="54864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Founder / Team Name ]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77240" y="5989320"/>
            <a:ext cx="10972800" cy="18288"/>
          </a:xfrm>
          <a:prstGeom prst="rect">
            <a:avLst/>
          </a:prstGeom>
          <a:solidFill>
            <a:srgbClr val="E8B14F">
              <a:alpha val="7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77240" y="6080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8C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Month Year ]  ·  v 1.0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976872" y="6080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Strictly Confidential  ·  Not for distribution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·  GO-TO-MARKET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&amp; Sales Strategy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acquire, convert, and grow customer relationships.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3703320" cy="23317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246888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i="1" dirty="0">
                <a:solidFill>
                  <a:srgbClr val="0E7C7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822960" y="315468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 Acquisition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822960" y="365760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22960" y="379476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Channels, partnerships, and content strategy. Target CAC and time-to-payback by channel.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325112" y="2240280"/>
            <a:ext cx="3703320" cy="23317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325112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645152" y="246888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i="1" dirty="0">
                <a:solidFill>
                  <a:srgbClr val="0E7C7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4645152" y="315468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Promotion &amp; Awareness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4645152" y="365760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645152" y="379476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positioning, demand generation, and the messaging that converts cold to qualified.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8147304" y="2240280"/>
            <a:ext cx="3703320" cy="23317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8147304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467344" y="246888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i="1" dirty="0">
                <a:solidFill>
                  <a:srgbClr val="0E7C7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8467344" y="315468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Growth &amp; Retention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8467344" y="365760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8467344" y="379476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Expansion motion — net revenue retention, referral loops, and account-based growth plays.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02920" y="48006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GTM BENCHMARKS  ·  WHAT GOOD LOOKS LIKE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02920" y="5166360"/>
            <a:ext cx="2743200" cy="114300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85800" y="53309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CYCLE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85800" y="562356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 weeks</a:t>
            </a:r>
            <a:endParaRPr lang="en-US" sz="2600" dirty="0"/>
          </a:p>
        </p:txBody>
      </p:sp>
      <p:sp>
        <p:nvSpPr>
          <p:cNvPr id="28" name="Shape 26"/>
          <p:cNvSpPr/>
          <p:nvPr/>
        </p:nvSpPr>
        <p:spPr>
          <a:xfrm>
            <a:off x="3319272" y="5166360"/>
            <a:ext cx="2743200" cy="114300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502152" y="53309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CONVERSION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502152" y="562356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 %</a:t>
            </a:r>
            <a:endParaRPr lang="en-US" sz="2600" dirty="0"/>
          </a:p>
        </p:txBody>
      </p:sp>
      <p:sp>
        <p:nvSpPr>
          <p:cNvPr id="31" name="Shape 29"/>
          <p:cNvSpPr/>
          <p:nvPr/>
        </p:nvSpPr>
        <p:spPr>
          <a:xfrm>
            <a:off x="6135624" y="5166360"/>
            <a:ext cx="2743200" cy="114300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318504" y="53309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 PAYBACK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318504" y="562356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 months</a:t>
            </a:r>
            <a:endParaRPr lang="en-US" sz="2600" dirty="0"/>
          </a:p>
        </p:txBody>
      </p:sp>
      <p:sp>
        <p:nvSpPr>
          <p:cNvPr id="34" name="Shape 32"/>
          <p:cNvSpPr/>
          <p:nvPr/>
        </p:nvSpPr>
        <p:spPr>
          <a:xfrm>
            <a:off x="8951976" y="5166360"/>
            <a:ext cx="2743200" cy="114300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9134856" y="53309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 RATE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9134856" y="562356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 %</a:t>
            </a:r>
            <a:endParaRPr lang="en-US" sz="2600" dirty="0"/>
          </a:p>
        </p:txBody>
      </p:sp>
      <p:sp>
        <p:nvSpPr>
          <p:cNvPr id="37" name="Shape 35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·  THE NUMBERS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Projections 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(5 Years, or more for long-tern investments)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Top-line trajectory, profitability path, and the drivers that move the model.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3703320" cy="164592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242316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BY YEAR 5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77240" y="27432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 XX M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777240" y="352044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CAGR XX %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325112" y="2240280"/>
            <a:ext cx="3703320" cy="164592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99432" y="242316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 MARGIN YEAR 5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99432" y="27432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 %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4599432" y="352044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XX % today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147304" y="2240280"/>
            <a:ext cx="3703320" cy="164592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421624" y="242316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421624" y="27432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 XX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8421624" y="352044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XX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" y="406908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DRIVERS  ·  THE INPUTS THAT MOVE THE MODEL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02920" y="4434840"/>
            <a:ext cx="557784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02920" y="4434840"/>
            <a:ext cx="73152" cy="91440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85800" y="4636008"/>
            <a:ext cx="502920" cy="50292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442" y="4746650"/>
            <a:ext cx="281635" cy="281635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1371600" y="459943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1371600" y="489204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ARPU / ACV trajectory and pricing power. Flat through Year 2, +X % from Year 3.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6190488" y="4434840"/>
            <a:ext cx="557784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6190488" y="4434840"/>
            <a:ext cx="73152" cy="91440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6373368" y="4636008"/>
            <a:ext cx="502920" cy="50292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4010" y="4746650"/>
            <a:ext cx="281635" cy="281635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7059168" y="459943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</a:t>
            </a:r>
            <a:endParaRPr lang="en-US" sz="1300" dirty="0"/>
          </a:p>
        </p:txBody>
      </p:sp>
      <p:sp>
        <p:nvSpPr>
          <p:cNvPr id="30" name="Text 26"/>
          <p:cNvSpPr/>
          <p:nvPr/>
        </p:nvSpPr>
        <p:spPr>
          <a:xfrm>
            <a:off x="7059168" y="489204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Lead-to-customer rate of X %, churn of X % per year, expansion of X % NRR.</a:t>
            </a:r>
            <a:endParaRPr lang="en-US" sz="1050" dirty="0"/>
          </a:p>
        </p:txBody>
      </p:sp>
      <p:sp>
        <p:nvSpPr>
          <p:cNvPr id="31" name="Shape 27"/>
          <p:cNvSpPr/>
          <p:nvPr/>
        </p:nvSpPr>
        <p:spPr>
          <a:xfrm>
            <a:off x="502920" y="5440680"/>
            <a:ext cx="557784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8"/>
          <p:cNvSpPr/>
          <p:nvPr/>
        </p:nvSpPr>
        <p:spPr>
          <a:xfrm>
            <a:off x="502920" y="5440680"/>
            <a:ext cx="73152" cy="91440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29"/>
          <p:cNvSpPr/>
          <p:nvPr/>
        </p:nvSpPr>
        <p:spPr>
          <a:xfrm>
            <a:off x="685800" y="5641848"/>
            <a:ext cx="502920" cy="50292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6442" y="5752490"/>
            <a:ext cx="281635" cy="281635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1371600" y="560527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Structure</a:t>
            </a:r>
            <a:endParaRPr lang="en-US" sz="1300" dirty="0"/>
          </a:p>
        </p:txBody>
      </p:sp>
      <p:sp>
        <p:nvSpPr>
          <p:cNvPr id="36" name="Text 31"/>
          <p:cNvSpPr/>
          <p:nvPr/>
        </p:nvSpPr>
        <p:spPr>
          <a:xfrm>
            <a:off x="1371600" y="589788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cost ratio of X % with operating leverage post-Year 3 as fixed costs amortize.</a:t>
            </a:r>
            <a:endParaRPr lang="en-US" sz="1050" dirty="0"/>
          </a:p>
        </p:txBody>
      </p:sp>
      <p:sp>
        <p:nvSpPr>
          <p:cNvPr id="37" name="Shape 32"/>
          <p:cNvSpPr/>
          <p:nvPr/>
        </p:nvSpPr>
        <p:spPr>
          <a:xfrm>
            <a:off x="6190488" y="5440680"/>
            <a:ext cx="557784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3"/>
          <p:cNvSpPr/>
          <p:nvPr/>
        </p:nvSpPr>
        <p:spPr>
          <a:xfrm>
            <a:off x="6190488" y="5440680"/>
            <a:ext cx="73152" cy="91440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Shape 34"/>
          <p:cNvSpPr/>
          <p:nvPr/>
        </p:nvSpPr>
        <p:spPr>
          <a:xfrm>
            <a:off x="6373368" y="5641848"/>
            <a:ext cx="502920" cy="50292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84010" y="5752490"/>
            <a:ext cx="281635" cy="281635"/>
          </a:xfrm>
          <a:prstGeom prst="rect">
            <a:avLst/>
          </a:prstGeom>
        </p:spPr>
      </p:pic>
      <p:sp>
        <p:nvSpPr>
          <p:cNvPr id="41" name="Text 35"/>
          <p:cNvSpPr/>
          <p:nvPr/>
        </p:nvSpPr>
        <p:spPr>
          <a:xfrm>
            <a:off x="7059168" y="560527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Scenarios</a:t>
            </a:r>
            <a:endParaRPr lang="en-US" sz="1300" dirty="0"/>
          </a:p>
        </p:txBody>
      </p:sp>
      <p:sp>
        <p:nvSpPr>
          <p:cNvPr id="42" name="Text 36"/>
          <p:cNvSpPr/>
          <p:nvPr/>
        </p:nvSpPr>
        <p:spPr>
          <a:xfrm>
            <a:off x="7059168" y="589788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/ Upside / Downside cases stress-tested for runway and capital efficiency.</a:t>
            </a:r>
            <a:endParaRPr lang="en-US" sz="1050" dirty="0"/>
          </a:p>
        </p:txBody>
      </p:sp>
      <p:sp>
        <p:nvSpPr>
          <p:cNvPr id="43" name="Shape 37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38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45" name="Text 39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22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·  THE ECONOMICS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Economics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math behind a customer — and what it tells investors about scalability.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2212848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2468880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2834640"/>
            <a:ext cx="193852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 XXX</a:t>
            </a:r>
            <a:endParaRPr lang="en-US" sz="3400" dirty="0"/>
          </a:p>
        </p:txBody>
      </p:sp>
      <p:sp>
        <p:nvSpPr>
          <p:cNvPr id="10" name="Shape 8"/>
          <p:cNvSpPr/>
          <p:nvPr/>
        </p:nvSpPr>
        <p:spPr>
          <a:xfrm>
            <a:off x="1335024" y="3749040"/>
            <a:ext cx="548640" cy="27432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3840480"/>
            <a:ext cx="193852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to acquire one customer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834640" y="2240280"/>
            <a:ext cx="2212848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83464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971800" y="2468880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971800" y="2834640"/>
            <a:ext cx="193852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 X,XXX</a:t>
            </a:r>
            <a:endParaRPr lang="en-US" sz="3400" dirty="0"/>
          </a:p>
        </p:txBody>
      </p:sp>
      <p:sp>
        <p:nvSpPr>
          <p:cNvPr id="16" name="Shape 14"/>
          <p:cNvSpPr/>
          <p:nvPr/>
        </p:nvSpPr>
        <p:spPr>
          <a:xfrm>
            <a:off x="3666744" y="3749040"/>
            <a:ext cx="548640" cy="27432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971800" y="3840480"/>
            <a:ext cx="193852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Lifetime value per customer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166360" y="2240280"/>
            <a:ext cx="2212848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16636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303520" y="2468880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 : CAC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303520" y="2834640"/>
            <a:ext cx="193852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 : 1</a:t>
            </a:r>
            <a:endParaRPr lang="en-US" sz="3400" dirty="0"/>
          </a:p>
        </p:txBody>
      </p:sp>
      <p:sp>
        <p:nvSpPr>
          <p:cNvPr id="22" name="Shape 20"/>
          <p:cNvSpPr/>
          <p:nvPr/>
        </p:nvSpPr>
        <p:spPr>
          <a:xfrm>
            <a:off x="5998464" y="3749040"/>
            <a:ext cx="548640" cy="27432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303520" y="3840480"/>
            <a:ext cx="193852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 of value to acquisition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498080" y="2240280"/>
            <a:ext cx="2212848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749808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635240" y="2468880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635240" y="2834640"/>
            <a:ext cx="193852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 mo</a:t>
            </a:r>
            <a:endParaRPr lang="en-US" sz="3400" dirty="0"/>
          </a:p>
        </p:txBody>
      </p:sp>
      <p:sp>
        <p:nvSpPr>
          <p:cNvPr id="28" name="Shape 26"/>
          <p:cNvSpPr/>
          <p:nvPr/>
        </p:nvSpPr>
        <p:spPr>
          <a:xfrm>
            <a:off x="8330184" y="3749040"/>
            <a:ext cx="548640" cy="27432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635240" y="3840480"/>
            <a:ext cx="193852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to recoup CAC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9829800" y="2240280"/>
            <a:ext cx="2212848" cy="21031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982980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9966960" y="2468880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9966960" y="2834640"/>
            <a:ext cx="193852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 %</a:t>
            </a:r>
            <a:endParaRPr lang="en-US" sz="3400" dirty="0"/>
          </a:p>
        </p:txBody>
      </p:sp>
      <p:sp>
        <p:nvSpPr>
          <p:cNvPr id="34" name="Shape 32"/>
          <p:cNvSpPr/>
          <p:nvPr/>
        </p:nvSpPr>
        <p:spPr>
          <a:xfrm>
            <a:off x="10661904" y="3749040"/>
            <a:ext cx="548640" cy="27432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9966960" y="3840480"/>
            <a:ext cx="193852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per unit sold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502920" y="4800600"/>
            <a:ext cx="11183112" cy="155448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502920" y="4800600"/>
            <a:ext cx="73152" cy="155448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713232" y="4937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TELLS INVESTORS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713232" y="5257800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LTV : CAC of X : 1 with a payback under XX months puts us in the [top quartile / median] for [industry] businesses. Capital deployed converts into compounding revenue — every euro of CAC returns X euros over the customer lifetime.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·  THE PEOPLE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&amp; Leadership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Founders, key hires, and advisors — the operators behind the plan.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370332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714500" y="2560320"/>
            <a:ext cx="1280160" cy="1280160"/>
          </a:xfrm>
          <a:prstGeom prst="ellipse">
            <a:avLst/>
          </a:prstGeom>
          <a:solidFill>
            <a:srgbClr val="EAEEF3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820" y="2788920"/>
            <a:ext cx="731520" cy="73152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85800" y="4023360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Full Name ]</a:t>
            </a:r>
            <a:endParaRPr lang="en-US" sz="1900" dirty="0"/>
          </a:p>
        </p:txBody>
      </p:sp>
      <p:sp>
        <p:nvSpPr>
          <p:cNvPr id="11" name="Text 8"/>
          <p:cNvSpPr/>
          <p:nvPr/>
        </p:nvSpPr>
        <p:spPr>
          <a:xfrm>
            <a:off x="685800" y="4434840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CEO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85800" y="4727448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@ [ Company ]  ·  [ Company ]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2080260" y="5029200"/>
            <a:ext cx="54864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777240" y="512064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Background, signature achievement, and the unfair advantage they bring to this market.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325112" y="2240280"/>
            <a:ext cx="370332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4325112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5536692" y="2560320"/>
            <a:ext cx="1280160" cy="1280160"/>
          </a:xfrm>
          <a:prstGeom prst="ellipse">
            <a:avLst/>
          </a:prstGeom>
          <a:solidFill>
            <a:srgbClr val="EAEEF3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1012" y="2788920"/>
            <a:ext cx="731520" cy="73152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4507992" y="4023360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Full Name ]</a:t>
            </a:r>
            <a:endParaRPr lang="en-US" sz="1900" dirty="0"/>
          </a:p>
        </p:txBody>
      </p:sp>
      <p:sp>
        <p:nvSpPr>
          <p:cNvPr id="20" name="Text 16"/>
          <p:cNvSpPr/>
          <p:nvPr/>
        </p:nvSpPr>
        <p:spPr>
          <a:xfrm>
            <a:off x="4507992" y="4434840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CTO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4507992" y="4727448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@ [ Company ]  ·  [ Company ]</a:t>
            </a:r>
            <a:endParaRPr lang="en-US" sz="1000" dirty="0"/>
          </a:p>
        </p:txBody>
      </p:sp>
      <p:sp>
        <p:nvSpPr>
          <p:cNvPr id="22" name="Shape 18"/>
          <p:cNvSpPr/>
          <p:nvPr/>
        </p:nvSpPr>
        <p:spPr>
          <a:xfrm>
            <a:off x="5902452" y="5029200"/>
            <a:ext cx="54864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4599432" y="512064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leadership, domain depth, and the build experience that derisks delivery.</a:t>
            </a:r>
            <a:endParaRPr lang="en-US" sz="1050" dirty="0"/>
          </a:p>
        </p:txBody>
      </p:sp>
      <p:sp>
        <p:nvSpPr>
          <p:cNvPr id="24" name="Shape 20"/>
          <p:cNvSpPr/>
          <p:nvPr/>
        </p:nvSpPr>
        <p:spPr>
          <a:xfrm>
            <a:off x="8147304" y="2240280"/>
            <a:ext cx="370332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8147304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9358884" y="2560320"/>
            <a:ext cx="1280160" cy="1280160"/>
          </a:xfrm>
          <a:prstGeom prst="ellipse">
            <a:avLst/>
          </a:prstGeom>
          <a:solidFill>
            <a:srgbClr val="EAEEF3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3204" y="2788920"/>
            <a:ext cx="731520" cy="731520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8330184" y="4023360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Full Name ]</a:t>
            </a:r>
            <a:endParaRPr lang="en-US" sz="1900" dirty="0"/>
          </a:p>
        </p:txBody>
      </p:sp>
      <p:sp>
        <p:nvSpPr>
          <p:cNvPr id="29" name="Text 24"/>
          <p:cNvSpPr/>
          <p:nvPr/>
        </p:nvSpPr>
        <p:spPr>
          <a:xfrm>
            <a:off x="8330184" y="4434840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[ Function ]</a:t>
            </a:r>
            <a:endParaRPr lang="en-US" sz="1100" dirty="0"/>
          </a:p>
        </p:txBody>
      </p:sp>
      <p:sp>
        <p:nvSpPr>
          <p:cNvPr id="30" name="Text 25"/>
          <p:cNvSpPr/>
          <p:nvPr/>
        </p:nvSpPr>
        <p:spPr>
          <a:xfrm>
            <a:off x="8330184" y="4727448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@ [ Company ]  ·  [ Company ]</a:t>
            </a:r>
            <a:endParaRPr lang="en-US" sz="1000" dirty="0"/>
          </a:p>
        </p:txBody>
      </p:sp>
      <p:sp>
        <p:nvSpPr>
          <p:cNvPr id="31" name="Shape 26"/>
          <p:cNvSpPr/>
          <p:nvPr/>
        </p:nvSpPr>
        <p:spPr>
          <a:xfrm>
            <a:off x="9724644" y="5029200"/>
            <a:ext cx="54864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8421624" y="512064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Specialist skillset filling the critical gap — sales, ops, product, or finance.</a:t>
            </a:r>
            <a:endParaRPr lang="en-US" sz="1050" dirty="0"/>
          </a:p>
        </p:txBody>
      </p:sp>
      <p:sp>
        <p:nvSpPr>
          <p:cNvPr id="33" name="Shape 28"/>
          <p:cNvSpPr/>
          <p:nvPr/>
        </p:nvSpPr>
        <p:spPr>
          <a:xfrm>
            <a:off x="502920" y="5760720"/>
            <a:ext cx="11183112" cy="59436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Shape 29"/>
          <p:cNvSpPr/>
          <p:nvPr/>
        </p:nvSpPr>
        <p:spPr>
          <a:xfrm>
            <a:off x="502920" y="5760720"/>
            <a:ext cx="73152" cy="5943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0"/>
          <p:cNvSpPr/>
          <p:nvPr/>
        </p:nvSpPr>
        <p:spPr>
          <a:xfrm>
            <a:off x="713232" y="580644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ADVISORY BOARD</a:t>
            </a:r>
            <a:endParaRPr lang="en-US" sz="1100" dirty="0"/>
          </a:p>
        </p:txBody>
      </p:sp>
      <p:sp>
        <p:nvSpPr>
          <p:cNvPr id="36" name="Text 31"/>
          <p:cNvSpPr/>
          <p:nvPr/>
        </p:nvSpPr>
        <p:spPr>
          <a:xfrm>
            <a:off x="3931920" y="580644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2–4 advisors with the credibility that opens doors — operators, domain experts, or category investors.</a:t>
            </a:r>
            <a:endParaRPr lang="en-US" sz="1200" dirty="0"/>
          </a:p>
        </p:txBody>
      </p:sp>
      <p:sp>
        <p:nvSpPr>
          <p:cNvPr id="37" name="Shape 32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3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9" name="Text 34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22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·  THE ASK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Funding Requirements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1783080"/>
            <a:ext cx="5486400" cy="260604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02920" y="1783080"/>
            <a:ext cx="73152" cy="260604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19202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WE’RE RAISING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240280"/>
            <a:ext cx="5029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 X.X M</a:t>
            </a:r>
            <a:endParaRPr lang="en-US" sz="6000" dirty="0"/>
          </a:p>
        </p:txBody>
      </p:sp>
      <p:sp>
        <p:nvSpPr>
          <p:cNvPr id="9" name="Text 7"/>
          <p:cNvSpPr/>
          <p:nvPr/>
        </p:nvSpPr>
        <p:spPr>
          <a:xfrm>
            <a:off x="777240" y="32461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3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/ Series [ X ]  ·  [ XX ] months runway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77240" y="3566160"/>
            <a:ext cx="4754880" cy="18288"/>
          </a:xfrm>
          <a:prstGeom prst="rect">
            <a:avLst/>
          </a:prstGeom>
          <a:solidFill>
            <a:srgbClr val="E8B14F">
              <a:alpha val="7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77240" y="36576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offered: XX %  ·  Pre-money: € XX 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39319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8C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Instrument: SAFE / Equity  ·  open to discussion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77240" y="41605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kern="0" spc="2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Indicative terms — subject to negotiation.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263640" y="1783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FUNDS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63640" y="2103120"/>
            <a:ext cx="5422392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263640" y="2103120"/>
            <a:ext cx="868680" cy="548640"/>
          </a:xfrm>
          <a:prstGeom prst="rect">
            <a:avLst/>
          </a:prstGeom>
          <a:solidFill>
            <a:srgbClr val="E8B14F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263640" y="2103120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40 %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269480" y="2167128"/>
            <a:ext cx="43251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&amp; R&amp;D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269480" y="2395728"/>
            <a:ext cx="43251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hires, platform build-out, IP.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263640" y="2697480"/>
            <a:ext cx="5422392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263640" y="2697480"/>
            <a:ext cx="868680" cy="548640"/>
          </a:xfrm>
          <a:prstGeom prst="rect">
            <a:avLst/>
          </a:prstGeom>
          <a:solidFill>
            <a:srgbClr val="E8B14F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263640" y="2697480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30 %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269480" y="2761488"/>
            <a:ext cx="43251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&amp; Marketing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269480" y="2990088"/>
            <a:ext cx="43251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GTM team, demand generation, partnerships.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263640" y="3291840"/>
            <a:ext cx="5422392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263640" y="3291840"/>
            <a:ext cx="868680" cy="548640"/>
          </a:xfrm>
          <a:prstGeom prst="rect">
            <a:avLst/>
          </a:prstGeom>
          <a:solidFill>
            <a:srgbClr val="E8B14F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263640" y="3291840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20 %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269480" y="3355848"/>
            <a:ext cx="43251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7269480" y="3584448"/>
            <a:ext cx="43251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Infrastructure, compliance, customer success.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263640" y="3886200"/>
            <a:ext cx="5422392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263640" y="3886200"/>
            <a:ext cx="868680" cy="548640"/>
          </a:xfrm>
          <a:prstGeom prst="rect">
            <a:avLst/>
          </a:prstGeom>
          <a:solidFill>
            <a:srgbClr val="E8B14F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263640" y="3886200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10 %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7269480" y="3950208"/>
            <a:ext cx="43251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Capital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269480" y="4178808"/>
            <a:ext cx="43251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Reserve, contingency, opportunistic spend.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502920" y="461772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MILESTONES THIS ROUND FUNDS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02920" y="4983480"/>
            <a:ext cx="3703320" cy="13258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502920" y="49834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777240" y="516636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0E7C7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MONTHS</a:t>
            </a:r>
            <a:endParaRPr lang="en-US" sz="1800" dirty="0"/>
          </a:p>
        </p:txBody>
      </p:sp>
      <p:sp>
        <p:nvSpPr>
          <p:cNvPr id="39" name="Shape 37"/>
          <p:cNvSpPr/>
          <p:nvPr/>
        </p:nvSpPr>
        <p:spPr>
          <a:xfrm>
            <a:off x="777240" y="562356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777240" y="576072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e.g., 25 paying customers  ·  € XX K MRR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4325112" y="4983480"/>
            <a:ext cx="3703320" cy="13258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325112" y="49834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99432" y="516636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0E7C7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 MONTHS</a:t>
            </a:r>
            <a:endParaRPr lang="en-US" sz="1800" dirty="0"/>
          </a:p>
        </p:txBody>
      </p:sp>
      <p:sp>
        <p:nvSpPr>
          <p:cNvPr id="44" name="Shape 42"/>
          <p:cNvSpPr/>
          <p:nvPr/>
        </p:nvSpPr>
        <p:spPr>
          <a:xfrm>
            <a:off x="4599432" y="562356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599432" y="576072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e.g., € XX K MRR  ·  expand to segment Y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8147304" y="4983480"/>
            <a:ext cx="3703320" cy="13258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8147304" y="49834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8421624" y="516636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0E7C7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 MONTHS</a:t>
            </a:r>
            <a:endParaRPr lang="en-US" sz="1800" dirty="0"/>
          </a:p>
        </p:txBody>
      </p:sp>
      <p:sp>
        <p:nvSpPr>
          <p:cNvPr id="49" name="Shape 47"/>
          <p:cNvSpPr/>
          <p:nvPr/>
        </p:nvSpPr>
        <p:spPr>
          <a:xfrm>
            <a:off x="8421624" y="562356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8421624" y="576072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e.g., € X M ARR  ·  Series A-ready metrics</a:t>
            </a:r>
            <a:endParaRPr lang="en-US" sz="1200" dirty="0"/>
          </a:p>
        </p:txBody>
      </p:sp>
      <p:sp>
        <p:nvSpPr>
          <p:cNvPr id="51" name="Shape 49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22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·  THE PATH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Conclusions &amp; Next Steps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opportunity, why this team, why now.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423160"/>
            <a:ext cx="3703320" cy="26974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423160"/>
            <a:ext cx="370332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943100" y="2788920"/>
            <a:ext cx="822960" cy="82296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4151" y="2969971"/>
            <a:ext cx="460858" cy="46085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77240" y="374904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Now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2080260" y="4206240"/>
            <a:ext cx="54864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822960" y="434340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market window is opening. Customer pull is real. Capital deployed today compounds for the next decade.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4325112" y="2423160"/>
            <a:ext cx="3703320" cy="26974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325112" y="2423160"/>
            <a:ext cx="370332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5765292" y="2788920"/>
            <a:ext cx="822960" cy="82296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6343" y="2969971"/>
            <a:ext cx="460858" cy="460858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599432" y="374904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Growth Plan</a:t>
            </a:r>
            <a:endParaRPr lang="en-US" sz="2200" dirty="0"/>
          </a:p>
        </p:txBody>
      </p:sp>
      <p:sp>
        <p:nvSpPr>
          <p:cNvPr id="18" name="Shape 14"/>
          <p:cNvSpPr/>
          <p:nvPr/>
        </p:nvSpPr>
        <p:spPr>
          <a:xfrm>
            <a:off x="5902452" y="4206240"/>
            <a:ext cx="54864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4645152" y="434340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milestones for the next 12, 24, and 36 months — product, revenue, team, and geography.</a:t>
            </a:r>
            <a:endParaRPr lang="en-US" sz="1300" dirty="0"/>
          </a:p>
        </p:txBody>
      </p:sp>
      <p:sp>
        <p:nvSpPr>
          <p:cNvPr id="20" name="Shape 16"/>
          <p:cNvSpPr/>
          <p:nvPr/>
        </p:nvSpPr>
        <p:spPr>
          <a:xfrm>
            <a:off x="8147304" y="2423160"/>
            <a:ext cx="3703320" cy="26974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8147304" y="2423160"/>
            <a:ext cx="370332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9587484" y="2788920"/>
            <a:ext cx="822960" cy="82296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68535" y="2969971"/>
            <a:ext cx="460858" cy="46085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8421624" y="374904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Need</a:t>
            </a:r>
            <a:endParaRPr lang="en-US" sz="2200" dirty="0"/>
          </a:p>
        </p:txBody>
      </p:sp>
      <p:sp>
        <p:nvSpPr>
          <p:cNvPr id="25" name="Shape 20"/>
          <p:cNvSpPr/>
          <p:nvPr/>
        </p:nvSpPr>
        <p:spPr>
          <a:xfrm>
            <a:off x="9724644" y="4206240"/>
            <a:ext cx="54864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1"/>
          <p:cNvSpPr/>
          <p:nvPr/>
        </p:nvSpPr>
        <p:spPr>
          <a:xfrm>
            <a:off x="8467344" y="434340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Capital, strategic introductions, and partnership endorsements that accelerate the plan.</a:t>
            </a:r>
            <a:endParaRPr lang="en-US" sz="1300" dirty="0"/>
          </a:p>
        </p:txBody>
      </p:sp>
      <p:sp>
        <p:nvSpPr>
          <p:cNvPr id="27" name="Shape 22"/>
          <p:cNvSpPr/>
          <p:nvPr/>
        </p:nvSpPr>
        <p:spPr>
          <a:xfrm>
            <a:off x="502920" y="5349240"/>
            <a:ext cx="11183112" cy="100584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502920" y="5349240"/>
            <a:ext cx="73152" cy="100584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777240" y="54864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1100" dirty="0"/>
          </a:p>
        </p:txBody>
      </p:sp>
      <p:sp>
        <p:nvSpPr>
          <p:cNvPr id="30" name="Text 25"/>
          <p:cNvSpPr/>
          <p:nvPr/>
        </p:nvSpPr>
        <p:spPr>
          <a:xfrm>
            <a:off x="777240" y="58064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31" name="Text 26"/>
          <p:cNvSpPr/>
          <p:nvPr/>
        </p:nvSpPr>
        <p:spPr>
          <a:xfrm>
            <a:off x="1280160" y="5879592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a deep-dive with the founding team.</a:t>
            </a:r>
            <a:endParaRPr lang="en-US" sz="1100" dirty="0"/>
          </a:p>
        </p:txBody>
      </p:sp>
      <p:sp>
        <p:nvSpPr>
          <p:cNvPr id="32" name="Text 27"/>
          <p:cNvSpPr/>
          <p:nvPr/>
        </p:nvSpPr>
        <p:spPr>
          <a:xfrm>
            <a:off x="4389120" y="58064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33" name="Text 28"/>
          <p:cNvSpPr/>
          <p:nvPr/>
        </p:nvSpPr>
        <p:spPr>
          <a:xfrm>
            <a:off x="4892040" y="5879592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the data room — financial model, references, IP.</a:t>
            </a:r>
            <a:endParaRPr lang="en-US" sz="1100" dirty="0"/>
          </a:p>
        </p:txBody>
      </p:sp>
      <p:sp>
        <p:nvSpPr>
          <p:cNvPr id="34" name="Text 29"/>
          <p:cNvSpPr/>
          <p:nvPr/>
        </p:nvSpPr>
        <p:spPr>
          <a:xfrm>
            <a:off x="8001000" y="58064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35" name="Text 30"/>
          <p:cNvSpPr/>
          <p:nvPr/>
        </p:nvSpPr>
        <p:spPr>
          <a:xfrm>
            <a:off x="8503920" y="5879592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Indicative term-sheet conversation within [ X ] weeks.</a:t>
            </a:r>
            <a:endParaRPr lang="en-US" sz="1100" dirty="0"/>
          </a:p>
        </p:txBody>
      </p:sp>
      <p:sp>
        <p:nvSpPr>
          <p:cNvPr id="36" name="Shape 31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2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8" name="Text 33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22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·  THE RISKS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Risks &amp; Mitigations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honest version — what could go wrong, and how we hedge each scenario.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3703320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240280"/>
            <a:ext cx="370332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246888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RISK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77240" y="283464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Adoption may be slower than modeled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777240" y="365760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77240" y="3794760"/>
            <a:ext cx="3154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Buying cycles lengthen, budgets tighten, or willingness-to-pay falls below model assumptions.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" y="4846320"/>
            <a:ext cx="3429000" cy="118872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77240" y="493776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HOW WE HEDGE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77240" y="521208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pilots running in parallel  ·  staged GTM expansion  ·  pricing flexibility built into contracts.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325112" y="2240280"/>
            <a:ext cx="3703320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325112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99432" y="246888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RISK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99432" y="283464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Hiring or technical delivery slips</a:t>
            </a:r>
            <a:endParaRPr lang="en-US" sz="1700" dirty="0"/>
          </a:p>
        </p:txBody>
      </p:sp>
      <p:sp>
        <p:nvSpPr>
          <p:cNvPr id="19" name="Shape 17"/>
          <p:cNvSpPr/>
          <p:nvPr/>
        </p:nvSpPr>
        <p:spPr>
          <a:xfrm>
            <a:off x="4599432" y="365760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99432" y="3794760"/>
            <a:ext cx="3154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 market is competitive, key hires take longer than planned, or technical build slips by 1–2 quarters.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462272" y="4846320"/>
            <a:ext cx="3429000" cy="118872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99432" y="493776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HOW WE HEDGE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99432" y="521208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Experienced founding team  ·  staged spend tied to milestones  ·  advisors filling functional gaps until full-time hires.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8147304" y="2240280"/>
            <a:ext cx="3703320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8147304" y="2240280"/>
            <a:ext cx="3703320" cy="54864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8421624" y="246888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RISK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8421624" y="283464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or regulatory headwinds</a:t>
            </a:r>
            <a:endParaRPr lang="en-US" sz="1700" dirty="0"/>
          </a:p>
        </p:txBody>
      </p:sp>
      <p:sp>
        <p:nvSpPr>
          <p:cNvPr id="28" name="Shape 26"/>
          <p:cNvSpPr/>
          <p:nvPr/>
        </p:nvSpPr>
        <p:spPr>
          <a:xfrm>
            <a:off x="8421624" y="365760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8421624" y="3794760"/>
            <a:ext cx="3154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Incumbents react, a new entrant compresses pricing, regulation shifts, or capital markets contract.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284464" y="4846320"/>
            <a:ext cx="3429000" cy="118872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8421624" y="493776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HOW WE HEDGE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8421624" y="521208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moat and proprietary data  ·  diversified channel mix  ·  capital efficiency to extend runway under any scenario.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22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01200" y="-2286000"/>
            <a:ext cx="5486400" cy="5486400"/>
          </a:xfrm>
          <a:prstGeom prst="ellipse">
            <a:avLst/>
          </a:prstGeom>
          <a:solidFill>
            <a:srgbClr val="0E7C7B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2286000" y="4114800"/>
            <a:ext cx="5029200" cy="5029200"/>
          </a:xfrm>
          <a:prstGeom prst="ellipse">
            <a:avLst/>
          </a:prstGeom>
          <a:solidFill>
            <a:srgbClr val="E8B14F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LET’S BUILD THIS TOGETHER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1783080"/>
            <a:ext cx="9144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7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1097280" cy="4572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3A8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welcome your questions and look forward to the conversation.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4434840"/>
            <a:ext cx="457200" cy="457200"/>
          </a:xfrm>
          <a:prstGeom prst="ellipse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" y="4535424"/>
            <a:ext cx="256032" cy="25603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280160" y="44348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1280160" y="470916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hello@yourcompany.com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937760" y="4434840"/>
            <a:ext cx="457200" cy="457200"/>
          </a:xfrm>
          <a:prstGeom prst="ellipse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8344" y="4535424"/>
            <a:ext cx="256032" cy="25603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577840" y="44348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5577840" y="470916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+30 XXX XXX XXXX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640080" y="5212080"/>
            <a:ext cx="457200" cy="457200"/>
          </a:xfrm>
          <a:prstGeom prst="ellipse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664" y="5312664"/>
            <a:ext cx="256032" cy="25603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280160" y="52120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</a:t>
            </a:r>
            <a:endParaRPr lang="en-US" sz="1000" dirty="0"/>
          </a:p>
        </p:txBody>
      </p:sp>
      <p:sp>
        <p:nvSpPr>
          <p:cNvPr id="19" name="Text 14"/>
          <p:cNvSpPr/>
          <p:nvPr/>
        </p:nvSpPr>
        <p:spPr>
          <a:xfrm>
            <a:off x="1280160" y="548640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www.yourcompany.com</a:t>
            </a:r>
            <a:endParaRPr lang="en-US" sz="1300" dirty="0"/>
          </a:p>
        </p:txBody>
      </p:sp>
      <p:sp>
        <p:nvSpPr>
          <p:cNvPr id="20" name="Shape 15"/>
          <p:cNvSpPr/>
          <p:nvPr/>
        </p:nvSpPr>
        <p:spPr>
          <a:xfrm>
            <a:off x="4937760" y="5212080"/>
            <a:ext cx="457200" cy="457200"/>
          </a:xfrm>
          <a:prstGeom prst="ellipse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8344" y="5312664"/>
            <a:ext cx="256032" cy="25603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77840" y="52120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</a:t>
            </a:r>
            <a:endParaRPr lang="en-US" sz="1000" dirty="0"/>
          </a:p>
        </p:txBody>
      </p:sp>
      <p:sp>
        <p:nvSpPr>
          <p:cNvPr id="23" name="Text 17"/>
          <p:cNvSpPr/>
          <p:nvPr/>
        </p:nvSpPr>
        <p:spPr>
          <a:xfrm>
            <a:off x="5577840" y="548640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City, Country ]</a:t>
            </a:r>
            <a:endParaRPr lang="en-US" sz="1300" dirty="0"/>
          </a:p>
        </p:txBody>
      </p:sp>
      <p:sp>
        <p:nvSpPr>
          <p:cNvPr id="24" name="Shape 18"/>
          <p:cNvSpPr/>
          <p:nvPr/>
        </p:nvSpPr>
        <p:spPr>
          <a:xfrm>
            <a:off x="9738360" y="1874520"/>
            <a:ext cx="196596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B1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21240" y="2057400"/>
            <a:ext cx="1600200" cy="160020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9738360" y="393192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 THE DATA ROOM</a:t>
            </a:r>
            <a:endParaRPr lang="en-US" sz="1000" dirty="0"/>
          </a:p>
        </p:txBody>
      </p:sp>
      <p:sp>
        <p:nvSpPr>
          <p:cNvPr id="27" name="Text 20"/>
          <p:cNvSpPr/>
          <p:nvPr/>
        </p:nvSpPr>
        <p:spPr>
          <a:xfrm>
            <a:off x="9738360" y="420624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B8C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financials  ·  model  ·  references</a:t>
            </a:r>
            <a:endParaRPr lang="en-US" sz="950" dirty="0"/>
          </a:p>
        </p:txBody>
      </p:sp>
      <p:sp>
        <p:nvSpPr>
          <p:cNvPr id="28" name="Shape 21"/>
          <p:cNvSpPr/>
          <p:nvPr/>
        </p:nvSpPr>
        <p:spPr>
          <a:xfrm>
            <a:off x="640080" y="6035040"/>
            <a:ext cx="10972800" cy="18288"/>
          </a:xfrm>
          <a:prstGeom prst="rect">
            <a:avLst/>
          </a:prstGeom>
          <a:solidFill>
            <a:srgbClr val="E8B14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2"/>
          <p:cNvSpPr/>
          <p:nvPr/>
        </p:nvSpPr>
        <p:spPr>
          <a:xfrm>
            <a:off x="640080" y="61264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B8C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COMPANY NAME ]  ·  INVESTOR PRESENTATION  ·  [ Month Year ]</a:t>
            </a:r>
            <a:endParaRPr lang="en-US" sz="1000" dirty="0"/>
          </a:p>
        </p:txBody>
      </p:sp>
      <p:sp>
        <p:nvSpPr>
          <p:cNvPr id="30" name="Text 23"/>
          <p:cNvSpPr/>
          <p:nvPr/>
        </p:nvSpPr>
        <p:spPr>
          <a:xfrm>
            <a:off x="7891272" y="6126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Strictly Confidential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 ·  MARKET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Sizing — TAM, SAM, SOM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Illustrative market sizing in € millions. Replace with your figures.</a:t>
            </a:r>
            <a:endParaRPr lang="en-US" sz="14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502920" y="2240280"/>
          <a:ext cx="713232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7818120" y="2240280"/>
            <a:ext cx="3886200" cy="402336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7818120" y="2240280"/>
            <a:ext cx="73152" cy="40233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8046720" y="24231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THIS CHART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046720" y="2834640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</a:t>
            </a:r>
            <a:r>
              <a:rPr lang="en-US" sz="1300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 total demand for the category.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8046720" y="3703320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 </a:t>
            </a:r>
            <a:r>
              <a:rPr lang="en-US" sz="1300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narrows to who we can realistically reach.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8046720" y="4572000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 </a:t>
            </a:r>
            <a:r>
              <a:rPr lang="en-US" sz="1300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share we plan to win in 3–5 years.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22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 ·  FINANCIALS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Projections (2026–2030)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Illustrative revenue ramp in € millions. Replace with your model output.</a:t>
            </a:r>
            <a:endParaRPr lang="en-US" sz="1400" dirty="0"/>
          </a:p>
        </p:txBody>
      </p:sp>
      <p:graphicFrame>
        <p:nvGraphicFramePr>
          <p:cNvPr id="6" name="Chart 0"/>
          <p:cNvGraphicFramePr/>
          <p:nvPr>
            <p:extLst>
              <p:ext uri="{D42A27DB-BD31-4B8C-83A1-F6EECF244321}">
                <p14:modId xmlns:p14="http://schemas.microsoft.com/office/powerpoint/2010/main" val="2981556040"/>
              </p:ext>
            </p:extLst>
          </p:nvPr>
        </p:nvGraphicFramePr>
        <p:xfrm>
          <a:off x="502920" y="2240280"/>
          <a:ext cx="713232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7818120" y="2240280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HIGHLIGHTS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7818120" y="2606040"/>
            <a:ext cx="3886200" cy="86868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7818120" y="2606040"/>
            <a:ext cx="73152" cy="86868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8046720" y="2743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CAGR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046720" y="299008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 %</a:t>
            </a:r>
            <a:endParaRPr lang="en-US" sz="2200" dirty="0"/>
          </a:p>
        </p:txBody>
      </p:sp>
      <p:sp>
        <p:nvSpPr>
          <p:cNvPr id="12" name="Shape 9"/>
          <p:cNvSpPr/>
          <p:nvPr/>
        </p:nvSpPr>
        <p:spPr>
          <a:xfrm>
            <a:off x="7818120" y="3520440"/>
            <a:ext cx="3886200" cy="86868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7818120" y="3520440"/>
            <a:ext cx="73152" cy="86868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8046720" y="3657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8046720" y="390448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 %</a:t>
            </a:r>
            <a:endParaRPr lang="en-US" sz="2200" dirty="0"/>
          </a:p>
        </p:txBody>
      </p:sp>
      <p:sp>
        <p:nvSpPr>
          <p:cNvPr id="16" name="Shape 13"/>
          <p:cNvSpPr/>
          <p:nvPr/>
        </p:nvSpPr>
        <p:spPr>
          <a:xfrm>
            <a:off x="7818120" y="4434840"/>
            <a:ext cx="3886200" cy="86868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7818120" y="4434840"/>
            <a:ext cx="73152" cy="86868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8046720" y="4572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REVENUE RETENTION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8046720" y="481888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 %</a:t>
            </a:r>
            <a:endParaRPr lang="en-US" sz="2200" dirty="0"/>
          </a:p>
        </p:txBody>
      </p:sp>
      <p:sp>
        <p:nvSpPr>
          <p:cNvPr id="20" name="Shape 17"/>
          <p:cNvSpPr/>
          <p:nvPr/>
        </p:nvSpPr>
        <p:spPr>
          <a:xfrm>
            <a:off x="7818120" y="5349240"/>
            <a:ext cx="3886200" cy="86868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7818120" y="5349240"/>
            <a:ext cx="73152" cy="86868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8046720" y="5486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ARR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8046720" y="573328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 XX M</a:t>
            </a:r>
            <a:endParaRPr lang="en-US" sz="2200" dirty="0"/>
          </a:p>
        </p:txBody>
      </p:sp>
      <p:sp>
        <p:nvSpPr>
          <p:cNvPr id="24" name="Shape 21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22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Document outline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2240280"/>
            <a:ext cx="370332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251460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834640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Business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777240" y="338328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77240" y="3566160"/>
            <a:ext cx="324612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Answer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Proof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Trajectory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Prize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Landscape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5112" y="2240280"/>
            <a:ext cx="370332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325112" y="2240280"/>
            <a:ext cx="3703320" cy="54864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99432" y="251460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99432" y="2834640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Win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4599432" y="338328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99432" y="3566160"/>
            <a:ext cx="324612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Engine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Go-to-Market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Numbers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Economics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People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147304" y="2240280"/>
            <a:ext cx="370332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8147304" y="2240280"/>
            <a:ext cx="370332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421624" y="251460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421624" y="2834640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Ask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8421624" y="338328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421624" y="3566160"/>
            <a:ext cx="324612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Path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r>
              <a:rPr lang="en-US" sz="13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    </a:t>
            </a: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Risks</a:t>
            </a: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02920" y="5897880"/>
            <a:ext cx="11183112" cy="45720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02920" y="5897880"/>
            <a:ext cx="73152" cy="45720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13232" y="589788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468880" y="58978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 ·  Q&amp;A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858000" y="589788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229600" y="58978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sizing  ·  Financials  ·  Revenue model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22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 ·  FINANCIALS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Break-Even Analysis (2026–2030)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vs. total costs — the crossover marks operating break-even.</a:t>
            </a:r>
            <a:endParaRPr lang="en-US" sz="1400" dirty="0"/>
          </a:p>
        </p:txBody>
      </p:sp>
      <p:graphicFrame>
        <p:nvGraphicFramePr>
          <p:cNvPr id="6" name="Chart 0"/>
          <p:cNvGraphicFramePr/>
          <p:nvPr>
            <p:extLst>
              <p:ext uri="{D42A27DB-BD31-4B8C-83A1-F6EECF244321}">
                <p14:modId xmlns:p14="http://schemas.microsoft.com/office/powerpoint/2010/main" val="2372888306"/>
              </p:ext>
            </p:extLst>
          </p:nvPr>
        </p:nvGraphicFramePr>
        <p:xfrm>
          <a:off x="502920" y="2240280"/>
          <a:ext cx="731520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8046720" y="2240280"/>
            <a:ext cx="3657600" cy="402336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8046720" y="2240280"/>
            <a:ext cx="73152" cy="40233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8229600" y="251460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229600" y="2926080"/>
            <a:ext cx="3383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2029</a:t>
            </a:r>
            <a:endParaRPr lang="en-US" sz="8000" dirty="0"/>
          </a:p>
        </p:txBody>
      </p:sp>
      <p:sp>
        <p:nvSpPr>
          <p:cNvPr id="11" name="Shape 8"/>
          <p:cNvSpPr/>
          <p:nvPr/>
        </p:nvSpPr>
        <p:spPr>
          <a:xfrm>
            <a:off x="8229600" y="4114800"/>
            <a:ext cx="640080" cy="36576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8229600" y="429768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profitability achieved as revenue scales past the cost curve.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22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 ·  FINANCIALS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Structure (Year 1)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Illustrative allocation of operating expenses. Replace with your figures.</a:t>
            </a:r>
            <a:endParaRPr lang="en-US" sz="14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502920" y="2240280"/>
          <a:ext cx="502920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5760720" y="22402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ALLOCATION NOTES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5760720" y="2651760"/>
            <a:ext cx="59436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5760720" y="2651760"/>
            <a:ext cx="73152" cy="68580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5989320" y="2743200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Payroll (30 %)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989320" y="3017520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+ go-to-market hires.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760720" y="3392424"/>
            <a:ext cx="59436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5760720" y="3392424"/>
            <a:ext cx="73152" cy="68580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989320" y="3483864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 (25 %)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989320" y="3758184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velocity and platform investment.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5760720" y="4133088"/>
            <a:ext cx="59436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5760720" y="4133088"/>
            <a:ext cx="73152" cy="68580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989320" y="4224528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(20 %)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5989320" y="4498848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generation and brand build.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760720" y="4873752"/>
            <a:ext cx="59436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5760720" y="4873752"/>
            <a:ext cx="73152" cy="685800"/>
          </a:xfrm>
          <a:prstGeom prst="rect">
            <a:avLst/>
          </a:prstGeom>
          <a:solidFill>
            <a:srgbClr val="13A8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5989320" y="4965192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(15 %)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5989320" y="5239512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and customer success.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5760720" y="5614416"/>
            <a:ext cx="59436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5760720" y="5614416"/>
            <a:ext cx="73152" cy="685800"/>
          </a:xfrm>
          <a:prstGeom prst="rect">
            <a:avLst/>
          </a:prstGeom>
          <a:solidFill>
            <a:srgbClr val="5E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989320" y="5705856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(10 %)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5989320" y="5980176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Legal, finance, and contingency.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/ 22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 ·  BUSINESS MODEL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Model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five revenue streams that compound to drive total contract value.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2212848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24688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1938528" y="251460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9229" y="2635301"/>
            <a:ext cx="307238" cy="307238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685800" y="3246120"/>
            <a:ext cx="18470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Recurring Revenue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685800" y="402336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685800" y="4160520"/>
            <a:ext cx="1847088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 contracts — predictable, high-retention income that compounds over time.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2834640" y="2240280"/>
            <a:ext cx="2212848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283464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017520" y="24688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7" name="Shape 14"/>
          <p:cNvSpPr/>
          <p:nvPr/>
        </p:nvSpPr>
        <p:spPr>
          <a:xfrm>
            <a:off x="4270248" y="251460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0949" y="2635301"/>
            <a:ext cx="307238" cy="307238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3017520" y="3246120"/>
            <a:ext cx="18470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One-Time Sales</a:t>
            </a:r>
            <a:endParaRPr lang="en-US" sz="1600" dirty="0"/>
          </a:p>
        </p:txBody>
      </p:sp>
      <p:sp>
        <p:nvSpPr>
          <p:cNvPr id="20" name="Shape 16"/>
          <p:cNvSpPr/>
          <p:nvPr/>
        </p:nvSpPr>
        <p:spPr>
          <a:xfrm>
            <a:off x="3017520" y="402336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3017520" y="4160520"/>
            <a:ext cx="1847088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Implementation, setup, or perpetual license fees collected at the point of sale.</a:t>
            </a:r>
            <a:endParaRPr lang="en-US" sz="1100" dirty="0"/>
          </a:p>
        </p:txBody>
      </p:sp>
      <p:sp>
        <p:nvSpPr>
          <p:cNvPr id="22" name="Shape 18"/>
          <p:cNvSpPr/>
          <p:nvPr/>
        </p:nvSpPr>
        <p:spPr>
          <a:xfrm>
            <a:off x="5166360" y="2240280"/>
            <a:ext cx="2212848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516636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5349240" y="24688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25" name="Shape 21"/>
          <p:cNvSpPr/>
          <p:nvPr/>
        </p:nvSpPr>
        <p:spPr>
          <a:xfrm>
            <a:off x="6601968" y="251460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2669" y="2635301"/>
            <a:ext cx="307238" cy="307238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5349240" y="3246120"/>
            <a:ext cx="18470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Upselling</a:t>
            </a:r>
            <a:endParaRPr lang="en-US" sz="1600" dirty="0"/>
          </a:p>
        </p:txBody>
      </p:sp>
      <p:sp>
        <p:nvSpPr>
          <p:cNvPr id="28" name="Shape 23"/>
          <p:cNvSpPr/>
          <p:nvPr/>
        </p:nvSpPr>
        <p:spPr>
          <a:xfrm>
            <a:off x="5349240" y="402336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5349240" y="4160520"/>
            <a:ext cx="1847088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customers to a higher tier or expanded plan as they grow inside the product.</a:t>
            </a:r>
            <a:endParaRPr lang="en-US" sz="1100" dirty="0"/>
          </a:p>
        </p:txBody>
      </p:sp>
      <p:sp>
        <p:nvSpPr>
          <p:cNvPr id="30" name="Shape 25"/>
          <p:cNvSpPr/>
          <p:nvPr/>
        </p:nvSpPr>
        <p:spPr>
          <a:xfrm>
            <a:off x="7498080" y="2240280"/>
            <a:ext cx="2212848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6"/>
          <p:cNvSpPr/>
          <p:nvPr/>
        </p:nvSpPr>
        <p:spPr>
          <a:xfrm>
            <a:off x="749808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7680960" y="24688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33" name="Shape 28"/>
          <p:cNvSpPr/>
          <p:nvPr/>
        </p:nvSpPr>
        <p:spPr>
          <a:xfrm>
            <a:off x="8933688" y="251460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54389" y="2635301"/>
            <a:ext cx="307238" cy="307238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7680960" y="3246120"/>
            <a:ext cx="18470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Cross-Selling</a:t>
            </a:r>
            <a:endParaRPr lang="en-US" sz="1600" dirty="0"/>
          </a:p>
        </p:txBody>
      </p:sp>
      <p:sp>
        <p:nvSpPr>
          <p:cNvPr id="36" name="Shape 30"/>
          <p:cNvSpPr/>
          <p:nvPr/>
        </p:nvSpPr>
        <p:spPr>
          <a:xfrm>
            <a:off x="7680960" y="402336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1"/>
          <p:cNvSpPr/>
          <p:nvPr/>
        </p:nvSpPr>
        <p:spPr>
          <a:xfrm>
            <a:off x="7680960" y="4160520"/>
            <a:ext cx="1847088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 adjacent products that complement the original purchase and lift account value.</a:t>
            </a:r>
            <a:endParaRPr lang="en-US" sz="1100" dirty="0"/>
          </a:p>
        </p:txBody>
      </p:sp>
      <p:sp>
        <p:nvSpPr>
          <p:cNvPr id="38" name="Shape 32"/>
          <p:cNvSpPr/>
          <p:nvPr/>
        </p:nvSpPr>
        <p:spPr>
          <a:xfrm>
            <a:off x="9829800" y="2240280"/>
            <a:ext cx="2212848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3"/>
          <p:cNvSpPr/>
          <p:nvPr/>
        </p:nvSpPr>
        <p:spPr>
          <a:xfrm>
            <a:off x="9829800" y="2240280"/>
            <a:ext cx="2212848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4"/>
          <p:cNvSpPr/>
          <p:nvPr/>
        </p:nvSpPr>
        <p:spPr>
          <a:xfrm>
            <a:off x="10012680" y="24688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800" dirty="0"/>
          </a:p>
        </p:txBody>
      </p:sp>
      <p:sp>
        <p:nvSpPr>
          <p:cNvPr id="41" name="Shape 35"/>
          <p:cNvSpPr/>
          <p:nvPr/>
        </p:nvSpPr>
        <p:spPr>
          <a:xfrm>
            <a:off x="11265408" y="2514600"/>
            <a:ext cx="548640" cy="54864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86109" y="2635301"/>
            <a:ext cx="307238" cy="307238"/>
          </a:xfrm>
          <a:prstGeom prst="rect">
            <a:avLst/>
          </a:prstGeom>
        </p:spPr>
      </p:pic>
      <p:sp>
        <p:nvSpPr>
          <p:cNvPr id="43" name="Text 36"/>
          <p:cNvSpPr/>
          <p:nvPr/>
        </p:nvSpPr>
        <p:spPr>
          <a:xfrm>
            <a:off x="10012680" y="3246120"/>
            <a:ext cx="18470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Post-Sale Services</a:t>
            </a:r>
            <a:endParaRPr lang="en-US" sz="1600" dirty="0"/>
          </a:p>
        </p:txBody>
      </p:sp>
      <p:sp>
        <p:nvSpPr>
          <p:cNvPr id="44" name="Shape 37"/>
          <p:cNvSpPr/>
          <p:nvPr/>
        </p:nvSpPr>
        <p:spPr>
          <a:xfrm>
            <a:off x="10012680" y="402336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Text 38"/>
          <p:cNvSpPr/>
          <p:nvPr/>
        </p:nvSpPr>
        <p:spPr>
          <a:xfrm>
            <a:off x="10012680" y="4160520"/>
            <a:ext cx="1847088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support, consulting, and managed services that deepen the customer relationship.</a:t>
            </a:r>
            <a:endParaRPr lang="en-US" sz="1100" dirty="0"/>
          </a:p>
        </p:txBody>
      </p:sp>
      <p:sp>
        <p:nvSpPr>
          <p:cNvPr id="46" name="Shape 39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0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48" name="Text 41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/ 22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·  THE OPPORTUNITY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 &amp; Market Need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Today’s customer is underserved. Here is the gap our business closes.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370332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240280"/>
            <a:ext cx="370332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22960" y="2560320"/>
            <a:ext cx="640080" cy="640080"/>
          </a:xfrm>
          <a:prstGeom prst="ellipse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778" y="2701138"/>
            <a:ext cx="358445" cy="358445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338328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822960" y="393192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822960" y="4069080"/>
            <a:ext cx="30632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pain point in one sentence. Quantify it where possible — hours lost, money wasted, friction created.</a:t>
            </a:r>
            <a:endParaRPr lang="en-US" sz="1250" dirty="0"/>
          </a:p>
        </p:txBody>
      </p:sp>
      <p:sp>
        <p:nvSpPr>
          <p:cNvPr id="13" name="Shape 10"/>
          <p:cNvSpPr/>
          <p:nvPr/>
        </p:nvSpPr>
        <p:spPr>
          <a:xfrm>
            <a:off x="4325112" y="2240280"/>
            <a:ext cx="370332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325112" y="2240280"/>
            <a:ext cx="370332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645152" y="2560320"/>
            <a:ext cx="640080" cy="640080"/>
          </a:xfrm>
          <a:prstGeom prst="ellipse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970" y="2701138"/>
            <a:ext cx="358445" cy="358445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645152" y="338328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Is Affected</a:t>
            </a:r>
            <a:endParaRPr lang="en-US" sz="2000" dirty="0"/>
          </a:p>
        </p:txBody>
      </p:sp>
      <p:sp>
        <p:nvSpPr>
          <p:cNvPr id="18" name="Shape 14"/>
          <p:cNvSpPr/>
          <p:nvPr/>
        </p:nvSpPr>
        <p:spPr>
          <a:xfrm>
            <a:off x="4645152" y="393192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4645152" y="4069080"/>
            <a:ext cx="30632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the customer segment(s) most affected. Estimate the population and the depth of the pain.</a:t>
            </a:r>
            <a:endParaRPr lang="en-US" sz="1250" dirty="0"/>
          </a:p>
        </p:txBody>
      </p:sp>
      <p:sp>
        <p:nvSpPr>
          <p:cNvPr id="20" name="Shape 16"/>
          <p:cNvSpPr/>
          <p:nvPr/>
        </p:nvSpPr>
        <p:spPr>
          <a:xfrm>
            <a:off x="8147304" y="2240280"/>
            <a:ext cx="370332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8147304" y="2240280"/>
            <a:ext cx="370332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8467344" y="2560320"/>
            <a:ext cx="640080" cy="640080"/>
          </a:xfrm>
          <a:prstGeom prst="ellipse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8162" y="2701138"/>
            <a:ext cx="358445" cy="358445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8467344" y="338328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Now</a:t>
            </a:r>
            <a:endParaRPr lang="en-US" sz="2000" dirty="0"/>
          </a:p>
        </p:txBody>
      </p:sp>
      <p:sp>
        <p:nvSpPr>
          <p:cNvPr id="25" name="Shape 20"/>
          <p:cNvSpPr/>
          <p:nvPr/>
        </p:nvSpPr>
        <p:spPr>
          <a:xfrm>
            <a:off x="8467344" y="393192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1"/>
          <p:cNvSpPr/>
          <p:nvPr/>
        </p:nvSpPr>
        <p:spPr>
          <a:xfrm>
            <a:off x="8467344" y="4069080"/>
            <a:ext cx="30632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the market shift, regulation, or technology trend that makes this the right moment to act.</a:t>
            </a:r>
            <a:endParaRPr lang="en-US" sz="1250" dirty="0"/>
          </a:p>
        </p:txBody>
      </p:sp>
      <p:sp>
        <p:nvSpPr>
          <p:cNvPr id="27" name="Shape 22"/>
          <p:cNvSpPr/>
          <p:nvPr/>
        </p:nvSpPr>
        <p:spPr>
          <a:xfrm>
            <a:off x="502920" y="5806440"/>
            <a:ext cx="11183112" cy="54864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502920" y="5806440"/>
            <a:ext cx="73152" cy="54864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713232" y="58521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INACTION</a:t>
            </a:r>
            <a:endParaRPr lang="en-US" sz="1100" dirty="0"/>
          </a:p>
        </p:txBody>
      </p:sp>
      <p:sp>
        <p:nvSpPr>
          <p:cNvPr id="30" name="Text 25"/>
          <p:cNvSpPr/>
          <p:nvPr/>
        </p:nvSpPr>
        <p:spPr>
          <a:xfrm>
            <a:off x="3474720" y="5852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Quantify what the customer loses each month by not solving this — in time, money, risk, or opportunity.</a:t>
            </a:r>
            <a:endParaRPr lang="en-US" sz="1200" dirty="0"/>
          </a:p>
        </p:txBody>
      </p:sp>
      <p:sp>
        <p:nvSpPr>
          <p:cNvPr id="31" name="Shape 26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3" name="Text 28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22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·  OUR ANSWER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Solution, Product &amp; Service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7830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deliver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210312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product or service in one clear paragraph. Lead with the outcome the customer gets, not the technology behind it. End with the proof point — pilot result, early traction, or signed LOI.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02920" y="2788920"/>
            <a:ext cx="370332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2920" y="2788920"/>
            <a:ext cx="73152" cy="169164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77240" y="3200400"/>
            <a:ext cx="502920" cy="50292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882" y="3311042"/>
            <a:ext cx="281635" cy="281635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463040" y="310896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Capability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1463040" y="3502152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headline feature — what we do better than any alternative.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325112" y="2788920"/>
            <a:ext cx="370332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325112" y="2788920"/>
            <a:ext cx="73152" cy="169164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599432" y="3200400"/>
            <a:ext cx="502920" cy="50292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0074" y="3311042"/>
            <a:ext cx="281635" cy="281635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285232" y="310896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Differentiator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5285232" y="3502152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tech, data advantage, or unique IP that is hard to copy.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8147304" y="2788920"/>
            <a:ext cx="370332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8147304" y="2788920"/>
            <a:ext cx="73152" cy="169164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8421624" y="3200400"/>
            <a:ext cx="502920" cy="50292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32266" y="3311042"/>
            <a:ext cx="281635" cy="281635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9107424" y="310896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Outcome</a:t>
            </a:r>
            <a:endParaRPr lang="en-US" sz="1400" dirty="0"/>
          </a:p>
        </p:txBody>
      </p:sp>
      <p:sp>
        <p:nvSpPr>
          <p:cNvPr id="24" name="Text 19"/>
          <p:cNvSpPr/>
          <p:nvPr/>
        </p:nvSpPr>
        <p:spPr>
          <a:xfrm>
            <a:off x="9107424" y="3502152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measurable result — time saved, revenue gained, risk reduced.</a:t>
            </a:r>
            <a:endParaRPr lang="en-US" sz="1100" dirty="0"/>
          </a:p>
        </p:txBody>
      </p:sp>
      <p:sp>
        <p:nvSpPr>
          <p:cNvPr id="25" name="Text 20"/>
          <p:cNvSpPr/>
          <p:nvPr/>
        </p:nvSpPr>
        <p:spPr>
          <a:xfrm>
            <a:off x="502920" y="470916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SHIFT WE CREATE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02920" y="5074920"/>
            <a:ext cx="457200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502920" y="5074920"/>
            <a:ext cx="73152" cy="1280160"/>
          </a:xfrm>
          <a:prstGeom prst="rect">
            <a:avLst/>
          </a:prstGeom>
          <a:solidFill>
            <a:srgbClr val="5E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731520" y="523951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</a:t>
            </a:r>
            <a:endParaRPr lang="en-US" sz="1100" dirty="0"/>
          </a:p>
        </p:txBody>
      </p:sp>
      <p:sp>
        <p:nvSpPr>
          <p:cNvPr id="29" name="Text 24"/>
          <p:cNvSpPr/>
          <p:nvPr/>
        </p:nvSpPr>
        <p:spPr>
          <a:xfrm>
            <a:off x="731520" y="5577840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customer’s current state — what’s broken, slow, manual, or costly today without us.</a:t>
            </a:r>
            <a:endParaRPr lang="en-US" sz="1200" dirty="0"/>
          </a:p>
        </p:txBody>
      </p:sp>
      <p:sp>
        <p:nvSpPr>
          <p:cNvPr id="30" name="Shape 25"/>
          <p:cNvSpPr/>
          <p:nvPr/>
        </p:nvSpPr>
        <p:spPr>
          <a:xfrm>
            <a:off x="5532120" y="5486400"/>
            <a:ext cx="502920" cy="502920"/>
          </a:xfrm>
          <a:prstGeom prst="ellipse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42762" y="5597042"/>
            <a:ext cx="281635" cy="281635"/>
          </a:xfrm>
          <a:prstGeom prst="rect">
            <a:avLst/>
          </a:prstGeom>
        </p:spPr>
      </p:pic>
      <p:sp>
        <p:nvSpPr>
          <p:cNvPr id="32" name="Shape 26"/>
          <p:cNvSpPr/>
          <p:nvPr/>
        </p:nvSpPr>
        <p:spPr>
          <a:xfrm>
            <a:off x="6675120" y="5074920"/>
            <a:ext cx="457200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27"/>
          <p:cNvSpPr/>
          <p:nvPr/>
        </p:nvSpPr>
        <p:spPr>
          <a:xfrm>
            <a:off x="6675120" y="5074920"/>
            <a:ext cx="73152" cy="128016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28"/>
          <p:cNvSpPr/>
          <p:nvPr/>
        </p:nvSpPr>
        <p:spPr>
          <a:xfrm>
            <a:off x="6903720" y="523951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1100" dirty="0"/>
          </a:p>
        </p:txBody>
      </p:sp>
      <p:sp>
        <p:nvSpPr>
          <p:cNvPr id="35" name="Text 29"/>
          <p:cNvSpPr/>
          <p:nvPr/>
        </p:nvSpPr>
        <p:spPr>
          <a:xfrm>
            <a:off x="6903720" y="5577840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new state with us — what becomes fast, automatic, cheaper, or possible for the first time.</a:t>
            </a:r>
            <a:endParaRPr lang="en-US" sz="1200" dirty="0"/>
          </a:p>
        </p:txBody>
      </p:sp>
      <p:sp>
        <p:nvSpPr>
          <p:cNvPr id="36" name="Shape 30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1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8" name="Text 32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22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·  THE PROOF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Traction &amp; Validation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 the market wants what we’re building — customers, revenue, and the growth curve.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370332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2441448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/ USERS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27432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777240" y="352044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 ·  pilot  ·  waitlist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325112" y="2240280"/>
            <a:ext cx="370332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325112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99432" y="2441448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MRR / ARR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99432" y="27432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 XX K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4599432" y="352044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revenue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147304" y="2240280"/>
            <a:ext cx="370332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147304" y="2240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421624" y="2441448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421624" y="27432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 XX %</a:t>
            </a:r>
            <a:endParaRPr lang="en-US" sz="4400" dirty="0"/>
          </a:p>
        </p:txBody>
      </p:sp>
      <p:sp>
        <p:nvSpPr>
          <p:cNvPr id="20" name="Text 18"/>
          <p:cNvSpPr/>
          <p:nvPr/>
        </p:nvSpPr>
        <p:spPr>
          <a:xfrm>
            <a:off x="8421624" y="3520440"/>
            <a:ext cx="3154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 compounding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2920" y="406908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CUSTOMERS  ·  PARTNERS  ·  PILOTS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02920" y="4434840"/>
            <a:ext cx="169164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" y="4434840"/>
            <a:ext cx="1691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2331720" y="4434840"/>
            <a:ext cx="169164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331720" y="4434840"/>
            <a:ext cx="1691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160520" y="4434840"/>
            <a:ext cx="169164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160520" y="4434840"/>
            <a:ext cx="1691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989320" y="4434840"/>
            <a:ext cx="169164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989320" y="4434840"/>
            <a:ext cx="1691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7818120" y="4434840"/>
            <a:ext cx="169164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818120" y="4434840"/>
            <a:ext cx="1691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9646920" y="4434840"/>
            <a:ext cx="169164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9646920" y="4434840"/>
            <a:ext cx="1691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502920" y="5486400"/>
            <a:ext cx="11183112" cy="86868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502920" y="5486400"/>
            <a:ext cx="73152" cy="86868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13232" y="55778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WE’VE PROVEN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713232" y="58521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2–3 concrete wins: a flagship customer outcome, a pilot result, a signed LOI, or a usage milestone that proves repeatability.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22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·  THE TRAJECTORY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 &amp; Business Roadmap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ship and what we hit, on a 24-month horizon.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77240" y="3017520"/>
            <a:ext cx="10652760" cy="36576"/>
          </a:xfrm>
          <a:prstGeom prst="rect">
            <a:avLst/>
          </a:prstGeom>
          <a:solidFill>
            <a:srgbClr val="E5E9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732788" y="2944368"/>
            <a:ext cx="237744" cy="237744"/>
          </a:xfrm>
          <a:prstGeom prst="ellipse">
            <a:avLst/>
          </a:prstGeom>
          <a:solidFill>
            <a:srgbClr val="5E6B7A"/>
          </a:solidFill>
          <a:ln w="25400">
            <a:solidFill>
              <a:srgbClr val="F4F1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237744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33375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Foundation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594360" y="3977640"/>
            <a:ext cx="25146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94360" y="3977640"/>
            <a:ext cx="73152" cy="1143000"/>
          </a:xfrm>
          <a:prstGeom prst="rect">
            <a:avLst/>
          </a:prstGeom>
          <a:solidFill>
            <a:srgbClr val="5E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77240" y="406908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77240" y="434340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product live with anchor capability.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94360" y="5212080"/>
            <a:ext cx="25146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94360" y="5212080"/>
            <a:ext cx="73152" cy="1143000"/>
          </a:xfrm>
          <a:prstGeom prst="rect">
            <a:avLst/>
          </a:prstGeom>
          <a:solidFill>
            <a:srgbClr val="5E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77240" y="530352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77240" y="557784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paying customers  ·  early revenue.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475988" y="2944368"/>
            <a:ext cx="237744" cy="237744"/>
          </a:xfrm>
          <a:prstGeom prst="ellipse">
            <a:avLst/>
          </a:prstGeom>
          <a:solidFill>
            <a:srgbClr val="0E7C7B"/>
          </a:solidFill>
          <a:ln w="25400">
            <a:solidFill>
              <a:srgbClr val="F4F1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246120" y="237744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+ 6 MO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246120" y="33375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Validation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3337560" y="3977640"/>
            <a:ext cx="25146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337560" y="3977640"/>
            <a:ext cx="73152" cy="114300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520440" y="406908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520440" y="434340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 feature set; close key gaps in v1.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337560" y="5212080"/>
            <a:ext cx="25146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337560" y="5212080"/>
            <a:ext cx="73152" cy="114300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520440" y="530352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520440" y="557784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 XX K MRR  ·  X repeatable customer wins.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219188" y="2944368"/>
            <a:ext cx="237744" cy="237744"/>
          </a:xfrm>
          <a:prstGeom prst="ellipse">
            <a:avLst/>
          </a:prstGeom>
          <a:solidFill>
            <a:srgbClr val="13A89E"/>
          </a:solidFill>
          <a:ln w="25400">
            <a:solidFill>
              <a:srgbClr val="F4F1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989320" y="237744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13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+ 12 MO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989320" y="33375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</a:t>
            </a:r>
            <a:endParaRPr lang="en-US" sz="2000" dirty="0"/>
          </a:p>
        </p:txBody>
      </p:sp>
      <p:sp>
        <p:nvSpPr>
          <p:cNvPr id="32" name="Shape 30"/>
          <p:cNvSpPr/>
          <p:nvPr/>
        </p:nvSpPr>
        <p:spPr>
          <a:xfrm>
            <a:off x="6080760" y="3977640"/>
            <a:ext cx="25146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6080760" y="3977640"/>
            <a:ext cx="73152" cy="1143000"/>
          </a:xfrm>
          <a:prstGeom prst="rect">
            <a:avLst/>
          </a:prstGeom>
          <a:solidFill>
            <a:srgbClr val="13A8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263640" y="406908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13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263640" y="434340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Platform-readiness  ·  integrations  ·  API.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080760" y="5212080"/>
            <a:ext cx="25146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6080760" y="5212080"/>
            <a:ext cx="73152" cy="1143000"/>
          </a:xfrm>
          <a:prstGeom prst="rect">
            <a:avLst/>
          </a:prstGeom>
          <a:solidFill>
            <a:srgbClr val="13A8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263640" y="530352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13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263640" y="557784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 XX K MRR  ·  expand to adjacent segment.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9962388" y="2944368"/>
            <a:ext cx="237744" cy="237744"/>
          </a:xfrm>
          <a:prstGeom prst="ellipse">
            <a:avLst/>
          </a:prstGeom>
          <a:solidFill>
            <a:srgbClr val="E8B14F"/>
          </a:solidFill>
          <a:ln w="25400">
            <a:solidFill>
              <a:srgbClr val="F4F1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8732520" y="237744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+ 24 MO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8732520" y="33375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</a:t>
            </a:r>
            <a:endParaRPr lang="en-US" sz="2000" dirty="0"/>
          </a:p>
        </p:txBody>
      </p:sp>
      <p:sp>
        <p:nvSpPr>
          <p:cNvPr id="43" name="Shape 41"/>
          <p:cNvSpPr/>
          <p:nvPr/>
        </p:nvSpPr>
        <p:spPr>
          <a:xfrm>
            <a:off x="8823960" y="3977640"/>
            <a:ext cx="25146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8823960" y="3977640"/>
            <a:ext cx="73152" cy="114300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9006840" y="406908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9006840" y="434340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Category-defining capabilities  ·  automation.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8823960" y="5212080"/>
            <a:ext cx="2514600" cy="1143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8823960" y="5212080"/>
            <a:ext cx="73152" cy="114300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9006840" y="530352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9006840" y="5577840"/>
            <a:ext cx="2148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 X M ARR  ·  Series A-ready metrics.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22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·  THE PRIZE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Analysis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1737360"/>
            <a:ext cx="3703320" cy="301752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2011680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822960" y="2606040"/>
            <a:ext cx="3063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Addressable Market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3063240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 XXX M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822960" y="397764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customer in the category. Growing at XX % YoY.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325112" y="1737360"/>
            <a:ext cx="3703320" cy="301752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45152" y="2011680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8B1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4645152" y="2606040"/>
            <a:ext cx="3063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Serviceable Available Market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645152" y="3063240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 XX M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4645152" y="397764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slice we can serve given geography, channels, and product fit.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147304" y="1737360"/>
            <a:ext cx="3703320" cy="301752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467344" y="2011680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8467344" y="2606040"/>
            <a:ext cx="3063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Serviceable Obtainable Market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467344" y="3063240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 X M</a:t>
            </a:r>
            <a:endParaRPr lang="en-US" sz="3800" dirty="0"/>
          </a:p>
        </p:txBody>
      </p:sp>
      <p:sp>
        <p:nvSpPr>
          <p:cNvPr id="19" name="Text 17"/>
          <p:cNvSpPr/>
          <p:nvPr/>
        </p:nvSpPr>
        <p:spPr>
          <a:xfrm>
            <a:off x="8467344" y="3977640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realistic share we plan to capture in the next 3–5 years.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02920" y="5029200"/>
            <a:ext cx="370332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02920" y="5029200"/>
            <a:ext cx="73152" cy="128016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31520" y="5193792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TRENDS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31520" y="5486400"/>
            <a:ext cx="3246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2–3 secular trends driving demand — regulation, technology adoption, demographic shifts.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325112" y="5029200"/>
            <a:ext cx="370332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325112" y="5029200"/>
            <a:ext cx="73152" cy="128016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53712" y="5193792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SEGMENTS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53712" y="5486400"/>
            <a:ext cx="3246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Primary, secondary, adjacent segments. Indicate which we win first and why.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8147304" y="5029200"/>
            <a:ext cx="370332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8147304" y="5029200"/>
            <a:ext cx="73152" cy="12801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375904" y="5193792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DYNAMICS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8375904" y="5486400"/>
            <a:ext cx="3246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CAGR  ·  capital flowing in  ·  adjacent markets unlocking new buyers.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22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·  THE LANDSCAPE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Position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E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competitors, our positioning, and what protects us.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557784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240280"/>
            <a:ext cx="73152" cy="178308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77240" y="2560320"/>
            <a:ext cx="502920" cy="50292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882" y="2670962"/>
            <a:ext cx="281635" cy="281635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463040" y="2514600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Strengths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1463040" y="3017520"/>
            <a:ext cx="448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unfair advantages — proprietary tech, founder expertise, data moat, exclusive partnerships.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6190488" y="2240280"/>
            <a:ext cx="557784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6190488" y="2240280"/>
            <a:ext cx="73152" cy="1783080"/>
          </a:xfrm>
          <a:prstGeom prst="rect">
            <a:avLst/>
          </a:prstGeom>
          <a:solidFill>
            <a:srgbClr val="5E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6464808" y="2560320"/>
            <a:ext cx="502920" cy="502920"/>
          </a:xfrm>
          <a:prstGeom prst="ellipse">
            <a:avLst/>
          </a:prstGeom>
          <a:solidFill>
            <a:srgbClr val="5E6B7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5450" y="2670962"/>
            <a:ext cx="281635" cy="281635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7150608" y="2514600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Weaknesses</a:t>
            </a:r>
            <a:endParaRPr lang="en-US" sz="2000" dirty="0"/>
          </a:p>
        </p:txBody>
      </p:sp>
      <p:sp>
        <p:nvSpPr>
          <p:cNvPr id="17" name="Text 13"/>
          <p:cNvSpPr/>
          <p:nvPr/>
        </p:nvSpPr>
        <p:spPr>
          <a:xfrm>
            <a:off x="7150608" y="3017520"/>
            <a:ext cx="448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gaps — capital intensity, distribution to build, brand recognition, scale yet to prove.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502920" y="4133088"/>
            <a:ext cx="557784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502920" y="4133088"/>
            <a:ext cx="73152" cy="178308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777240" y="4453128"/>
            <a:ext cx="502920" cy="502920"/>
          </a:xfrm>
          <a:prstGeom prst="ellipse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882" y="4563770"/>
            <a:ext cx="281635" cy="281635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463040" y="4407408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Opportunities</a:t>
            </a:r>
            <a:endParaRPr lang="en-US" sz="2000" dirty="0"/>
          </a:p>
        </p:txBody>
      </p:sp>
      <p:sp>
        <p:nvSpPr>
          <p:cNvPr id="23" name="Text 18"/>
          <p:cNvSpPr/>
          <p:nvPr/>
        </p:nvSpPr>
        <p:spPr>
          <a:xfrm>
            <a:off x="1463040" y="4910328"/>
            <a:ext cx="448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Tailwinds we can ride — regulatory openings, technology adoption, adjacent markets, M&amp;A momentum.</a:t>
            </a:r>
            <a:endParaRPr lang="en-US" sz="1200" dirty="0"/>
          </a:p>
        </p:txBody>
      </p:sp>
      <p:sp>
        <p:nvSpPr>
          <p:cNvPr id="24" name="Shape 19"/>
          <p:cNvSpPr/>
          <p:nvPr/>
        </p:nvSpPr>
        <p:spPr>
          <a:xfrm>
            <a:off x="6190488" y="4133088"/>
            <a:ext cx="557784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6190488" y="4133088"/>
            <a:ext cx="73152" cy="178308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6464808" y="4453128"/>
            <a:ext cx="502920" cy="502920"/>
          </a:xfrm>
          <a:prstGeom prst="ellipse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75450" y="4563770"/>
            <a:ext cx="281635" cy="281635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7150608" y="4407408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Threats</a:t>
            </a:r>
            <a:endParaRPr lang="en-US" sz="2000" dirty="0"/>
          </a:p>
        </p:txBody>
      </p:sp>
      <p:sp>
        <p:nvSpPr>
          <p:cNvPr id="29" name="Text 23"/>
          <p:cNvSpPr/>
          <p:nvPr/>
        </p:nvSpPr>
        <p:spPr>
          <a:xfrm>
            <a:off x="7150608" y="4910328"/>
            <a:ext cx="4480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pressures — incumbents reacting, substitutes emerging, policy shifts, macro cycle.</a:t>
            </a:r>
            <a:endParaRPr lang="en-US" sz="1200" dirty="0"/>
          </a:p>
        </p:txBody>
      </p:sp>
      <p:sp>
        <p:nvSpPr>
          <p:cNvPr id="30" name="Shape 24"/>
          <p:cNvSpPr/>
          <p:nvPr/>
        </p:nvSpPr>
        <p:spPr>
          <a:xfrm>
            <a:off x="502920" y="5943600"/>
            <a:ext cx="11183112" cy="411480"/>
          </a:xfrm>
          <a:prstGeom prst="rect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5"/>
          <p:cNvSpPr/>
          <p:nvPr/>
        </p:nvSpPr>
        <p:spPr>
          <a:xfrm>
            <a:off x="502920" y="5943600"/>
            <a:ext cx="73152" cy="41148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6"/>
          <p:cNvSpPr/>
          <p:nvPr/>
        </p:nvSpPr>
        <p:spPr>
          <a:xfrm>
            <a:off x="713232" y="59436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 WIN</a:t>
            </a:r>
            <a:endParaRPr lang="en-US" sz="1100" dirty="0"/>
          </a:p>
        </p:txBody>
      </p:sp>
      <p:sp>
        <p:nvSpPr>
          <p:cNvPr id="33" name="Text 27"/>
          <p:cNvSpPr/>
          <p:nvPr/>
        </p:nvSpPr>
        <p:spPr>
          <a:xfrm>
            <a:off x="3017520" y="5943600"/>
            <a:ext cx="8686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E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moat in one sentence — what we have that competitors cannot acquire quickly.</a:t>
            </a:r>
            <a:endParaRPr lang="en-US" sz="1200" dirty="0"/>
          </a:p>
        </p:txBody>
      </p:sp>
      <p:sp>
        <p:nvSpPr>
          <p:cNvPr id="34" name="Shape 28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29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6" name="Text 30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22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·  THE ENGINE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13232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Model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536192"/>
            <a:ext cx="640080" cy="54864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1783080"/>
            <a:ext cx="11183112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02920" y="1783080"/>
            <a:ext cx="73152" cy="12801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13232" y="1920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B1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ONE SENTENCE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13232" y="224028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make money by [verb] from [customer type] when [trigger event] — a [pricing model] structure that scales with [unit].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02920" y="3383280"/>
            <a:ext cx="370332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02920" y="3383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22960" y="3749040"/>
            <a:ext cx="594360" cy="59436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719" y="3879799"/>
            <a:ext cx="332842" cy="332842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22960" y="448056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Streams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822960" y="498348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822960" y="5120640"/>
            <a:ext cx="3063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Subscription, transaction, license, services. Note unit economics — gross margin and contribution per unit.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325112" y="3383280"/>
            <a:ext cx="370332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325112" y="3383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4645152" y="3749040"/>
            <a:ext cx="594360" cy="59436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911" y="3879799"/>
            <a:ext cx="332842" cy="332842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4645152" y="448056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Distribution Channels</a:t>
            </a:r>
            <a:endParaRPr lang="en-US" sz="1800" dirty="0"/>
          </a:p>
        </p:txBody>
      </p:sp>
      <p:sp>
        <p:nvSpPr>
          <p:cNvPr id="21" name="Shape 17"/>
          <p:cNvSpPr/>
          <p:nvPr/>
        </p:nvSpPr>
        <p:spPr>
          <a:xfrm>
            <a:off x="4645152" y="498348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4645152" y="5120640"/>
            <a:ext cx="3063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sales, online self-serve, partners, marketplaces. Indicate share of revenue per channel.</a:t>
            </a:r>
            <a:endParaRPr lang="en-US" sz="1200" dirty="0"/>
          </a:p>
        </p:txBody>
      </p:sp>
      <p:sp>
        <p:nvSpPr>
          <p:cNvPr id="23" name="Shape 19"/>
          <p:cNvSpPr/>
          <p:nvPr/>
        </p:nvSpPr>
        <p:spPr>
          <a:xfrm>
            <a:off x="8147304" y="3383280"/>
            <a:ext cx="370332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9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8147304" y="3383280"/>
            <a:ext cx="370332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8467344" y="3749040"/>
            <a:ext cx="594360" cy="594360"/>
          </a:xfrm>
          <a:prstGeom prst="ellipse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8103" y="3879799"/>
            <a:ext cx="332842" cy="332842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8467344" y="448056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2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 Strategy</a:t>
            </a:r>
            <a:endParaRPr lang="en-US" sz="1800" dirty="0"/>
          </a:p>
        </p:txBody>
      </p:sp>
      <p:sp>
        <p:nvSpPr>
          <p:cNvPr id="28" name="Shape 23"/>
          <p:cNvSpPr/>
          <p:nvPr/>
        </p:nvSpPr>
        <p:spPr>
          <a:xfrm>
            <a:off x="8467344" y="4983480"/>
            <a:ext cx="457200" cy="22860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8467344" y="5120640"/>
            <a:ext cx="3063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Tiered, value-based, freemium, or usage. Show how price reflects the value delivered and benchmarks against peers.</a:t>
            </a:r>
            <a:endParaRPr lang="en-US" sz="1200" dirty="0"/>
          </a:p>
        </p:txBody>
      </p:sp>
      <p:sp>
        <p:nvSpPr>
          <p:cNvPr id="30" name="Shape 25"/>
          <p:cNvSpPr/>
          <p:nvPr/>
        </p:nvSpPr>
        <p:spPr>
          <a:xfrm>
            <a:off x="502920" y="6473952"/>
            <a:ext cx="11183112" cy="18288"/>
          </a:xfrm>
          <a:prstGeom prst="rect">
            <a:avLst/>
          </a:prstGeom>
          <a:solidFill>
            <a:srgbClr val="E8B1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502920" y="653796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5E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 ·  CONFIDENTIAL</a:t>
            </a:r>
            <a:endParaRPr lang="en-US" sz="900" dirty="0"/>
          </a:p>
        </p:txBody>
      </p:sp>
      <p:sp>
        <p:nvSpPr>
          <p:cNvPr id="32" name="Text 27"/>
          <p:cNvSpPr/>
          <p:nvPr/>
        </p:nvSpPr>
        <p:spPr>
          <a:xfrm>
            <a:off x="10771632" y="653796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22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2370</Words>
  <Application>Microsoft Office PowerPoint</Application>
  <PresentationFormat>Widescreen</PresentationFormat>
  <Paragraphs>424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Plan — Investor Presentation</dc:title>
  <dc:subject>PptxGenJS Presentation</dc:subject>
  <dc:creator>[ Company Name ]</dc:creator>
  <cp:lastModifiedBy>ATHANASIOS  DAGOUMAS</cp:lastModifiedBy>
  <cp:revision>2</cp:revision>
  <dcterms:created xsi:type="dcterms:W3CDTF">2026-05-21T07:38:04Z</dcterms:created>
  <dcterms:modified xsi:type="dcterms:W3CDTF">2026-05-22T15:49:42Z</dcterms:modified>
</cp:coreProperties>
</file>