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446C117F-5CCF-4837-BE5F-2B92066CAFAF}"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84EB90BD-B6CE-46B7-997F-7313B992CCDC}"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DB9D11F-B188-461D-B23F-39381795C052}"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2E6D8D9-55A2-4063-B0F3-121F44549695}"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D4B24536-994D-4021-A283-9F449C0DB509}" type="datetimeFigureOut">
              <a:rPr lang="en-US" dirty="0"/>
              <a:t>4/3/2024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3CBBBB78-C96F-47B7-AB17-D852CA960AC9}" type="datetimeFigureOut">
              <a:rPr lang="en-US" dirty="0"/>
              <a:t>4/3/2024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4/3/2024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30578ACC-22D6-47C1-A373-4FD133E34F3C}" type="datetimeFigureOut">
              <a:rPr lang="en-US" dirty="0"/>
              <a:t>4/3/2024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80322" y="3030008"/>
            <a:ext cx="4698355" cy="290617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594123" y="3030008"/>
            <a:ext cx="4700059" cy="290617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31444B-B92B-4E27-8C94-BB93EAF5CB18}"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363EFA5E-FA76-400D-B3DC-F0BA90E6D107}" type="datetimeFigureOut">
              <a:rPr lang="en-US" dirty="0"/>
              <a:t>4/3/2024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4/3/2024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0322" y="1366346"/>
            <a:ext cx="8144134" cy="2740434"/>
          </a:xfrm>
        </p:spPr>
        <p:txBody>
          <a:bodyPr/>
          <a:lstStyle/>
          <a:p>
            <a:r>
              <a:rPr lang="el-GR" dirty="0" smtClean="0"/>
              <a:t>Στρατηγικός Σχεδιασμός για επενδύσεις και </a:t>
            </a:r>
            <a:r>
              <a:rPr lang="en-US" dirty="0" smtClean="0"/>
              <a:t>Real Estate </a:t>
            </a:r>
            <a:r>
              <a:rPr lang="el-GR" dirty="0" smtClean="0"/>
              <a:t>στον </a:t>
            </a:r>
            <a:r>
              <a:rPr lang="el-GR" dirty="0" smtClean="0"/>
              <a:t>τουρισμό -1- </a:t>
            </a:r>
            <a:endParaRPr lang="el-GR" dirty="0"/>
          </a:p>
        </p:txBody>
      </p:sp>
      <p:sp>
        <p:nvSpPr>
          <p:cNvPr id="3" name="Υπότιτλος 2"/>
          <p:cNvSpPr>
            <a:spLocks noGrp="1"/>
          </p:cNvSpPr>
          <p:nvPr>
            <p:ph type="subTitle" idx="1"/>
          </p:nvPr>
        </p:nvSpPr>
        <p:spPr/>
        <p:txBody>
          <a:bodyPr>
            <a:normAutofit/>
          </a:bodyPr>
          <a:lstStyle/>
          <a:p>
            <a:endParaRPr lang="el-GR" dirty="0" smtClean="0"/>
          </a:p>
          <a:p>
            <a:r>
              <a:rPr lang="el-GR" dirty="0" smtClean="0"/>
              <a:t>Διδάσκων: Δρ. Αριστείδης Φ. </a:t>
            </a:r>
            <a:r>
              <a:rPr lang="el-GR" dirty="0" err="1" smtClean="0"/>
              <a:t>Ραβανός</a:t>
            </a:r>
            <a:r>
              <a:rPr lang="el-GR" dirty="0" smtClean="0"/>
              <a:t> </a:t>
            </a:r>
            <a:endParaRPr lang="el-GR" dirty="0" smtClean="0"/>
          </a:p>
          <a:p>
            <a:endParaRPr lang="el-GR" dirty="0"/>
          </a:p>
        </p:txBody>
      </p:sp>
      <p:pic>
        <p:nvPicPr>
          <p:cNvPr id="2050" name="Picture 2" descr="Rising prices for real estate stock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3668" y="3065416"/>
            <a:ext cx="2917371" cy="2612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047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 Η ΔΙΑΔΙΚΑΣΙΑ ΤΗΣ ΕΚΤΙΜΗΣΗΣ</a:t>
            </a:r>
          </a:p>
        </p:txBody>
      </p:sp>
      <p:sp>
        <p:nvSpPr>
          <p:cNvPr id="3" name="Θέση περιεχομένου 2"/>
          <p:cNvSpPr>
            <a:spLocks noGrp="1"/>
          </p:cNvSpPr>
          <p:nvPr>
            <p:ph idx="1"/>
          </p:nvPr>
        </p:nvSpPr>
        <p:spPr>
          <a:xfrm>
            <a:off x="680321" y="2090058"/>
            <a:ext cx="9613861" cy="4323805"/>
          </a:xfrm>
        </p:spPr>
        <p:txBody>
          <a:bodyPr>
            <a:normAutofit fontScale="92500" lnSpcReduction="10000"/>
          </a:bodyPr>
          <a:lstStyle/>
          <a:p>
            <a:r>
              <a:rPr lang="el-GR" dirty="0"/>
              <a:t>Κάθε εκτίμηση οφείλει να ακολουθεί ορισμένα πρότυπα (ευρωπαϊκά εκτιμητικά πρότυπα –E.V.S) και, ανάλογα με τη μέθοδο εκτίμησης που θα διαλέξει ο εκτιμητής, να συντάσσεται με συγκεκριμένο τρόπο και να ακολουθεί ορισμένα στάδια </a:t>
            </a:r>
            <a:endParaRPr lang="el-GR" dirty="0" smtClean="0"/>
          </a:p>
          <a:p>
            <a:r>
              <a:rPr lang="el-GR" dirty="0" smtClean="0"/>
              <a:t>Τα </a:t>
            </a:r>
            <a:r>
              <a:rPr lang="el-GR" dirty="0"/>
              <a:t>ακίνητα, τα οποία εκτιμώνται, μπορούν να διαχωριστούν στις παρακάτω κατηγορίες: </a:t>
            </a:r>
            <a:endParaRPr lang="el-GR" dirty="0" smtClean="0"/>
          </a:p>
          <a:p>
            <a:r>
              <a:rPr lang="el-GR" dirty="0" smtClean="0"/>
              <a:t> </a:t>
            </a:r>
            <a:r>
              <a:rPr lang="el-GR" dirty="0"/>
              <a:t>Γη (κενή), εντός ή εκτός σχεδίου </a:t>
            </a:r>
            <a:endParaRPr lang="el-GR" dirty="0" smtClean="0"/>
          </a:p>
          <a:p>
            <a:r>
              <a:rPr lang="el-GR" dirty="0" smtClean="0"/>
              <a:t> </a:t>
            </a:r>
            <a:r>
              <a:rPr lang="el-GR" dirty="0"/>
              <a:t>Γη η οποία έχει αξιοποιηθεί </a:t>
            </a:r>
            <a:endParaRPr lang="el-GR" dirty="0" smtClean="0"/>
          </a:p>
          <a:p>
            <a:r>
              <a:rPr lang="el-GR" dirty="0" smtClean="0"/>
              <a:t>Οι </a:t>
            </a:r>
            <a:r>
              <a:rPr lang="el-GR" dirty="0"/>
              <a:t>οποίες με τη σειρά τους χωρίζονται στις παρακάτω υποκατηγορίες:  Κτίσματα (κατοικίες , καταστήματα, γραφεία)  Βιοτεχνικά / βιομηχανικά κτίρια / αποθήκες  Εμπορικά κέντρα  Ξενοδοχεία  Διατηρητέα κτήρια  Μαρίνες  Ιδιωτικά νησιά  Λατομία  Σταθμοί αυτοκινήτων  Σεισμοπαθή κτίρια</a:t>
            </a:r>
          </a:p>
        </p:txBody>
      </p:sp>
    </p:spTree>
    <p:extLst>
      <p:ext uri="{BB962C8B-B14F-4D97-AF65-F5344CB8AC3E}">
        <p14:creationId xmlns:p14="http://schemas.microsoft.com/office/powerpoint/2010/main" val="2936649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76458" y="660494"/>
            <a:ext cx="2647405" cy="917112"/>
          </a:xfrm>
        </p:spPr>
        <p:txBody>
          <a:bodyPr>
            <a:normAutofit fontScale="90000"/>
          </a:bodyPr>
          <a:lstStyle/>
          <a:p>
            <a:r>
              <a:rPr lang="el-GR" dirty="0" smtClean="0"/>
              <a:t>Στάδια της εκτίμησης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Κάθε </a:t>
            </a:r>
            <a:r>
              <a:rPr lang="el-GR" dirty="0"/>
              <a:t>εκτίμηση οφείλει να ακολουθεί και να εμπεριέχει τα παρακάτω στάδια: </a:t>
            </a:r>
            <a:endParaRPr lang="el-GR" dirty="0" smtClean="0"/>
          </a:p>
          <a:p>
            <a:pPr marL="0" indent="0">
              <a:buNone/>
            </a:pPr>
            <a:r>
              <a:rPr lang="el-GR" dirty="0" smtClean="0"/>
              <a:t> </a:t>
            </a:r>
            <a:r>
              <a:rPr lang="el-GR" dirty="0"/>
              <a:t>Αρχικά, γίνεται η συγκέντρωση και η μελέτη των απαιτούμενων στοιχείων και εγγράφων που αφορούν την προς εκτίμηση ιδιοκτησία. </a:t>
            </a:r>
          </a:p>
          <a:p>
            <a:pPr marL="0" indent="0">
              <a:buNone/>
            </a:pPr>
            <a:r>
              <a:rPr lang="el-GR" dirty="0" smtClean="0"/>
              <a:t>Σε </a:t>
            </a:r>
            <a:r>
              <a:rPr lang="el-GR" dirty="0"/>
              <a:t>αυτή τη φάση συγκεντρώνονται έγγραφα, όπως: </a:t>
            </a:r>
            <a:endParaRPr lang="el-GR" dirty="0" smtClean="0"/>
          </a:p>
          <a:p>
            <a:pPr marL="0" indent="0">
              <a:buNone/>
            </a:pPr>
            <a:r>
              <a:rPr lang="el-GR" dirty="0" smtClean="0"/>
              <a:t> </a:t>
            </a:r>
            <a:r>
              <a:rPr lang="el-GR" dirty="0"/>
              <a:t>Οι τίτλοι ιδιοκτησίας </a:t>
            </a:r>
            <a:endParaRPr lang="el-GR" dirty="0" smtClean="0"/>
          </a:p>
          <a:p>
            <a:pPr marL="0" indent="0">
              <a:buNone/>
            </a:pPr>
            <a:r>
              <a:rPr lang="el-GR" dirty="0" smtClean="0"/>
              <a:t> </a:t>
            </a:r>
            <a:r>
              <a:rPr lang="el-GR" dirty="0"/>
              <a:t>Τοπογραφικά διαγράμματα </a:t>
            </a:r>
            <a:endParaRPr lang="el-GR" dirty="0" smtClean="0"/>
          </a:p>
          <a:p>
            <a:pPr marL="0" indent="0">
              <a:buNone/>
            </a:pPr>
            <a:r>
              <a:rPr lang="el-GR" dirty="0" smtClean="0"/>
              <a:t> </a:t>
            </a:r>
            <a:r>
              <a:rPr lang="el-GR" dirty="0"/>
              <a:t>Άδειες λειτουργίας ή ανέγερσης </a:t>
            </a:r>
            <a:endParaRPr lang="el-GR" dirty="0" smtClean="0"/>
          </a:p>
          <a:p>
            <a:pPr marL="0" indent="0">
              <a:buNone/>
            </a:pPr>
            <a:r>
              <a:rPr lang="el-GR" dirty="0" smtClean="0"/>
              <a:t> </a:t>
            </a:r>
            <a:r>
              <a:rPr lang="el-GR" dirty="0"/>
              <a:t>Διάφορες κατόψεις ή τομές </a:t>
            </a:r>
            <a:r>
              <a:rPr lang="el-GR" dirty="0" smtClean="0"/>
              <a:t>Μέσω </a:t>
            </a:r>
            <a:r>
              <a:rPr lang="el-GR" dirty="0"/>
              <a:t>της μελέτης των παραπάνω ερευνώνται διάφορες αυθαιρεσίες ή ελλείψεις, οι οποίες θα είναι δυνατόν να επισημανθούν από τον εκτιμητή στην επόμενη φάση, κατά τη διενεργούμενη αυτοψία.</a:t>
            </a:r>
          </a:p>
        </p:txBody>
      </p:sp>
      <p:pic>
        <p:nvPicPr>
          <p:cNvPr id="6146" name="Picture 2" descr="3D house stock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6081" y="226422"/>
            <a:ext cx="4018942" cy="1785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974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40983" y="708368"/>
            <a:ext cx="9613861" cy="5422465"/>
          </a:xfrm>
        </p:spPr>
        <p:txBody>
          <a:bodyPr>
            <a:normAutofit/>
          </a:bodyPr>
          <a:lstStyle/>
          <a:p>
            <a:r>
              <a:rPr lang="el-GR" dirty="0"/>
              <a:t>Ακολουθεί η επιτόπια έρευνα του εκτιμητή, η οποία πραγματοποιείται μέσω της επίσκεψης του στην προς εκτίμηση ιδιοκτησία (αυτοψία). </a:t>
            </a:r>
            <a:endParaRPr lang="el-GR" dirty="0" smtClean="0"/>
          </a:p>
          <a:p>
            <a:r>
              <a:rPr lang="el-GR" dirty="0" smtClean="0"/>
              <a:t>Μέσω </a:t>
            </a:r>
            <a:r>
              <a:rPr lang="el-GR" dirty="0"/>
              <a:t>της αυτοψίας, ουσιαστικά γίνεται η σύγκριση – ταυτοποίηση των υφιστάμενων στοιχείων με τα θεωρητικά τα οποία συλλέχθηκαν και αναλύθηκαν κατά την πρώτη φάση. Ουσιαστικά σε αυτή τη φάση γίνεται επιτόπια λεπτομερής καταγραφή της υφιστάμενης κατάστασης της εκτιμώμενης ιδιοκτησίας, με τη βοήθεια διαφόρων φωτογραφείων και σημειώσεων. Η λεπτομέρεια της επιτόπιας καταγραφής εξαρτάται από τον σκοπό για τον οποίο γίνεται η εκτίμηση και το είδος του εκτιμώμενου στοιχείου. </a:t>
            </a:r>
            <a:endParaRPr lang="el-GR" dirty="0" smtClean="0"/>
          </a:p>
          <a:p>
            <a:r>
              <a:rPr lang="el-GR" dirty="0" smtClean="0"/>
              <a:t>Ένα </a:t>
            </a:r>
            <a:r>
              <a:rPr lang="el-GR" dirty="0"/>
              <a:t>σημαντικό στοιχείο το οποίο επηρεάζει σε μεγάλο βαθμό την εξέλιξη και την ολοκλήρωση της δεδομένης φάσης είναι α) ο βαθμός συνεργασίας του κάθε ιδιοκτήτη με τον εκτιμητή και β) ο βαθμός προσβασιμότητας της εκτιμώμενης </a:t>
            </a:r>
            <a:r>
              <a:rPr lang="el-GR" dirty="0" smtClean="0"/>
              <a:t>ιδιοκτησίας.</a:t>
            </a:r>
            <a:endParaRPr lang="el-GR" dirty="0"/>
          </a:p>
        </p:txBody>
      </p:sp>
    </p:spTree>
    <p:extLst>
      <p:ext uri="{BB962C8B-B14F-4D97-AF65-F5344CB8AC3E}">
        <p14:creationId xmlns:p14="http://schemas.microsoft.com/office/powerpoint/2010/main" val="127709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0321" y="0"/>
            <a:ext cx="9613861" cy="6858001"/>
          </a:xfrm>
        </p:spPr>
        <p:txBody>
          <a:bodyPr>
            <a:normAutofit fontScale="92500" lnSpcReduction="10000"/>
          </a:bodyPr>
          <a:lstStyle/>
          <a:p>
            <a:endParaRPr lang="el-GR" dirty="0" smtClean="0"/>
          </a:p>
          <a:p>
            <a:r>
              <a:rPr lang="el-GR" sz="1900" dirty="0" smtClean="0"/>
              <a:t>Εκτίμηση κατοικιών, γραφείων και εμπορικών και επιχειρηματικών χώρων </a:t>
            </a:r>
            <a:endParaRPr lang="el-GR" sz="1900" dirty="0"/>
          </a:p>
          <a:p>
            <a:endParaRPr lang="el-GR" sz="1900" dirty="0" smtClean="0"/>
          </a:p>
          <a:p>
            <a:r>
              <a:rPr lang="el-GR" sz="1900" dirty="0" smtClean="0"/>
              <a:t> </a:t>
            </a:r>
            <a:r>
              <a:rPr lang="el-GR" sz="1900" dirty="0"/>
              <a:t>Διάφορα γεωμετρικά χαρακτηριστικά </a:t>
            </a:r>
            <a:endParaRPr lang="el-GR" sz="1900" dirty="0" smtClean="0"/>
          </a:p>
          <a:p>
            <a:r>
              <a:rPr lang="el-GR" sz="1900" dirty="0" smtClean="0"/>
              <a:t> </a:t>
            </a:r>
            <a:r>
              <a:rPr lang="el-GR" sz="1900" dirty="0"/>
              <a:t>Η θέση και ο προσανατολισμός </a:t>
            </a:r>
            <a:endParaRPr lang="el-GR" sz="1900" dirty="0" smtClean="0"/>
          </a:p>
          <a:p>
            <a:r>
              <a:rPr lang="el-GR" sz="1900" dirty="0" smtClean="0"/>
              <a:t> </a:t>
            </a:r>
            <a:r>
              <a:rPr lang="el-GR" sz="1900" dirty="0"/>
              <a:t>Η ύπαρξη χώρων χωρίς άδεια (μη νόμιμες, αυθαίρετες επιφάνειες) </a:t>
            </a:r>
            <a:endParaRPr lang="el-GR" sz="1900" dirty="0" smtClean="0"/>
          </a:p>
          <a:p>
            <a:r>
              <a:rPr lang="el-GR" sz="1900" dirty="0" smtClean="0"/>
              <a:t> </a:t>
            </a:r>
            <a:r>
              <a:rPr lang="el-GR" sz="1900" dirty="0"/>
              <a:t>Η οικοδομική άδεια ή/και η άδεια λειτουργίας </a:t>
            </a:r>
            <a:endParaRPr lang="el-GR" sz="1900" dirty="0" smtClean="0"/>
          </a:p>
          <a:p>
            <a:r>
              <a:rPr lang="el-GR" sz="1900" dirty="0" smtClean="0"/>
              <a:t> </a:t>
            </a:r>
            <a:r>
              <a:rPr lang="el-GR" sz="1900" dirty="0"/>
              <a:t>Οι επιτρεπόμενες χρήσεις γης και οι γειτνιάζουσες </a:t>
            </a:r>
            <a:endParaRPr lang="el-GR" sz="1900" dirty="0" smtClean="0"/>
          </a:p>
          <a:p>
            <a:r>
              <a:rPr lang="el-GR" sz="1900" dirty="0" smtClean="0"/>
              <a:t> </a:t>
            </a:r>
            <a:r>
              <a:rPr lang="el-GR" sz="1900" dirty="0"/>
              <a:t>Οι επί του ακίνητου πιθανές δεσμεύσεις </a:t>
            </a:r>
            <a:endParaRPr lang="el-GR" sz="1900" dirty="0" smtClean="0"/>
          </a:p>
          <a:p>
            <a:r>
              <a:rPr lang="el-GR" sz="1900" dirty="0" smtClean="0"/>
              <a:t> </a:t>
            </a:r>
            <a:r>
              <a:rPr lang="el-GR" sz="1900" dirty="0"/>
              <a:t>Η θέα </a:t>
            </a:r>
            <a:endParaRPr lang="el-GR" sz="1900" dirty="0" smtClean="0"/>
          </a:p>
          <a:p>
            <a:r>
              <a:rPr lang="el-GR" sz="1900" dirty="0" smtClean="0"/>
              <a:t> </a:t>
            </a:r>
            <a:r>
              <a:rPr lang="el-GR" sz="1900" dirty="0"/>
              <a:t>Ο όροφος (για οριζόντιες ιδιοκτησίες) </a:t>
            </a:r>
            <a:endParaRPr lang="el-GR" sz="1900" dirty="0" smtClean="0"/>
          </a:p>
          <a:p>
            <a:r>
              <a:rPr lang="el-GR" sz="1900" dirty="0" smtClean="0"/>
              <a:t> </a:t>
            </a:r>
            <a:r>
              <a:rPr lang="el-GR" sz="1900" dirty="0"/>
              <a:t>Η λειτουργικότητα </a:t>
            </a:r>
            <a:endParaRPr lang="el-GR" sz="1900" dirty="0" smtClean="0"/>
          </a:p>
          <a:p>
            <a:r>
              <a:rPr lang="el-GR" sz="1900" dirty="0" smtClean="0"/>
              <a:t> </a:t>
            </a:r>
            <a:r>
              <a:rPr lang="el-GR" sz="1900" dirty="0"/>
              <a:t>Τα υλικά κατασκευής </a:t>
            </a:r>
            <a:endParaRPr lang="el-GR" sz="1900" dirty="0" smtClean="0"/>
          </a:p>
          <a:p>
            <a:r>
              <a:rPr lang="el-GR" sz="1900" dirty="0" smtClean="0"/>
              <a:t> </a:t>
            </a:r>
            <a:r>
              <a:rPr lang="el-GR" sz="1900" dirty="0"/>
              <a:t>Η εκτίμηση του κόστους του υφιστάμενου εξοπλισμού (για επιχειρηματικούς – βιομηχανικούς χώρους) </a:t>
            </a:r>
            <a:endParaRPr lang="el-GR" sz="1900" dirty="0" smtClean="0"/>
          </a:p>
          <a:p>
            <a:r>
              <a:rPr lang="el-GR" sz="1900" dirty="0" smtClean="0"/>
              <a:t> </a:t>
            </a:r>
            <a:r>
              <a:rPr lang="el-GR" sz="1900" dirty="0"/>
              <a:t>Η ποιότητα της κατασκευής και η στατικότατα του ευρύτερου οικοδομήματος και ο βαθμός συντήρησης του </a:t>
            </a:r>
            <a:r>
              <a:rPr lang="el-GR" sz="1900" dirty="0" smtClean="0"/>
              <a:t> </a:t>
            </a:r>
            <a:r>
              <a:rPr lang="el-GR" sz="1900" dirty="0"/>
              <a:t>Η ύπαρξη πιθανών τεχνικών – κατασκευαστικών βλαβών  Η ποιότητα των διάφορων δικτύων του ακινήτου </a:t>
            </a:r>
            <a:r>
              <a:rPr lang="el-GR" sz="1900" dirty="0" smtClean="0"/>
              <a:t> </a:t>
            </a:r>
            <a:r>
              <a:rPr lang="el-GR" sz="1900" dirty="0"/>
              <a:t>Ο βαθμός προσβασιμότητας  Ο </a:t>
            </a:r>
            <a:r>
              <a:rPr lang="el-GR" sz="1900" dirty="0" err="1"/>
              <a:t>περιβάλλων</a:t>
            </a:r>
            <a:r>
              <a:rPr lang="el-GR" sz="1900" dirty="0"/>
              <a:t> χώρος  Διάφορα στοιχεία που αφορούν τη μορφολογία και τη σύσταση του εδάφους  Διάφορα ανθρωπογεωγραφικά στοιχεία της ευρύτερης περιοχής  Πιθανές μελλοντικές αλλαγές των πολεοδομικών δεικτών της περιοχής</a:t>
            </a:r>
          </a:p>
        </p:txBody>
      </p:sp>
    </p:spTree>
    <p:extLst>
      <p:ext uri="{BB962C8B-B14F-4D97-AF65-F5344CB8AC3E}">
        <p14:creationId xmlns:p14="http://schemas.microsoft.com/office/powerpoint/2010/main" val="491327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Εκτίμηση </a:t>
            </a:r>
            <a:r>
              <a:rPr lang="el-GR" dirty="0" err="1" smtClean="0"/>
              <a:t>γεωτεμαχίων</a:t>
            </a:r>
            <a:endParaRPr lang="el-GR" dirty="0"/>
          </a:p>
        </p:txBody>
      </p:sp>
      <p:sp>
        <p:nvSpPr>
          <p:cNvPr id="3" name="Θέση περιεχομένου 2"/>
          <p:cNvSpPr>
            <a:spLocks noGrp="1"/>
          </p:cNvSpPr>
          <p:nvPr>
            <p:ph idx="1"/>
          </p:nvPr>
        </p:nvSpPr>
        <p:spPr>
          <a:xfrm>
            <a:off x="680321" y="2168434"/>
            <a:ext cx="9613861" cy="4075612"/>
          </a:xfrm>
        </p:spPr>
        <p:txBody>
          <a:bodyPr>
            <a:normAutofit fontScale="92500" lnSpcReduction="10000"/>
          </a:bodyPr>
          <a:lstStyle/>
          <a:p>
            <a:r>
              <a:rPr lang="el-GR" dirty="0"/>
              <a:t>Για </a:t>
            </a:r>
            <a:r>
              <a:rPr lang="el-GR" dirty="0" err="1"/>
              <a:t>γεωτεμάχια</a:t>
            </a:r>
            <a:r>
              <a:rPr lang="el-GR" dirty="0"/>
              <a:t>: </a:t>
            </a:r>
            <a:endParaRPr lang="el-GR" dirty="0" smtClean="0"/>
          </a:p>
          <a:p>
            <a:r>
              <a:rPr lang="el-GR" dirty="0" smtClean="0"/>
              <a:t> </a:t>
            </a:r>
            <a:r>
              <a:rPr lang="el-GR" dirty="0"/>
              <a:t>Η θέση και τα όριά του </a:t>
            </a:r>
            <a:endParaRPr lang="el-GR" dirty="0" smtClean="0"/>
          </a:p>
          <a:p>
            <a:r>
              <a:rPr lang="el-GR" dirty="0" smtClean="0"/>
              <a:t> </a:t>
            </a:r>
            <a:r>
              <a:rPr lang="el-GR" dirty="0"/>
              <a:t>Οι όροι δόμησης </a:t>
            </a:r>
            <a:endParaRPr lang="el-GR" dirty="0" smtClean="0"/>
          </a:p>
          <a:p>
            <a:r>
              <a:rPr lang="el-GR" dirty="0" smtClean="0"/>
              <a:t> </a:t>
            </a:r>
            <a:r>
              <a:rPr lang="el-GR" dirty="0"/>
              <a:t>Οι επιτρεπόμενες χρήσεις γης και οι γειτνιάζουσες </a:t>
            </a:r>
            <a:endParaRPr lang="el-GR" dirty="0" smtClean="0"/>
          </a:p>
          <a:p>
            <a:r>
              <a:rPr lang="el-GR" dirty="0" smtClean="0"/>
              <a:t> </a:t>
            </a:r>
            <a:r>
              <a:rPr lang="el-GR" dirty="0"/>
              <a:t>Οι επί του ακίνητου πιθανές δεσμεύσεις </a:t>
            </a:r>
            <a:endParaRPr lang="el-GR" dirty="0" smtClean="0"/>
          </a:p>
          <a:p>
            <a:r>
              <a:rPr lang="el-GR" dirty="0" smtClean="0"/>
              <a:t> </a:t>
            </a:r>
            <a:r>
              <a:rPr lang="el-GR" dirty="0"/>
              <a:t>Η θέα </a:t>
            </a:r>
            <a:endParaRPr lang="el-GR" dirty="0" smtClean="0"/>
          </a:p>
          <a:p>
            <a:r>
              <a:rPr lang="el-GR" dirty="0" smtClean="0"/>
              <a:t> </a:t>
            </a:r>
            <a:r>
              <a:rPr lang="el-GR" dirty="0"/>
              <a:t>Ο βαθμός προσβασιμότητας  Η ύπαρξη υποδομών κοινής ωφέλειας </a:t>
            </a:r>
            <a:endParaRPr lang="el-GR" dirty="0" smtClean="0"/>
          </a:p>
          <a:p>
            <a:r>
              <a:rPr lang="el-GR" dirty="0" smtClean="0"/>
              <a:t> </a:t>
            </a:r>
            <a:r>
              <a:rPr lang="el-GR" dirty="0"/>
              <a:t>Διάφορα στοιχεία που αφορούν την μορφολογία και τη σύσταση του εδάφους </a:t>
            </a:r>
            <a:endParaRPr lang="el-GR" dirty="0" smtClean="0"/>
          </a:p>
          <a:p>
            <a:r>
              <a:rPr lang="el-GR" dirty="0" smtClean="0"/>
              <a:t> </a:t>
            </a:r>
            <a:r>
              <a:rPr lang="el-GR" dirty="0"/>
              <a:t>Διάφορα ανθρωπογεωγραφικά στοιχεία της ευρύτερης περιοχής </a:t>
            </a:r>
          </a:p>
        </p:txBody>
      </p:sp>
    </p:spTree>
    <p:extLst>
      <p:ext uri="{BB962C8B-B14F-4D97-AF65-F5344CB8AC3E}">
        <p14:creationId xmlns:p14="http://schemas.microsoft.com/office/powerpoint/2010/main" val="166330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22363" y="956441"/>
            <a:ext cx="9613861" cy="4748520"/>
          </a:xfrm>
        </p:spPr>
        <p:txBody>
          <a:bodyPr>
            <a:normAutofit fontScale="92500" lnSpcReduction="20000"/>
          </a:bodyPr>
          <a:lstStyle/>
          <a:p>
            <a:r>
              <a:rPr lang="el-GR" dirty="0"/>
              <a:t>Έπειτα διενεργείται έρευνα όσον αφορά την κτηματαγορά της ευρύτερης περιοχής, στην οποία εντάσσεται το εκτιμώμενο στοιχείο. </a:t>
            </a:r>
            <a:endParaRPr lang="en-US" dirty="0" smtClean="0"/>
          </a:p>
          <a:p>
            <a:r>
              <a:rPr lang="el-GR" dirty="0" smtClean="0"/>
              <a:t>Σε </a:t>
            </a:r>
            <a:r>
              <a:rPr lang="el-GR" dirty="0"/>
              <a:t>αυτή τη φάση συλλέγονται πληροφορίες και στοιχεία, τα οποία αφορούν την αξία της προς εκτίμηση ιδιοκτησίας. </a:t>
            </a:r>
            <a:endParaRPr lang="en-US" dirty="0" smtClean="0"/>
          </a:p>
          <a:p>
            <a:endParaRPr lang="en-US" dirty="0"/>
          </a:p>
          <a:p>
            <a:pPr marL="0" indent="0">
              <a:buNone/>
            </a:pPr>
            <a:r>
              <a:rPr lang="el-GR" dirty="0" smtClean="0"/>
              <a:t>Τα </a:t>
            </a:r>
            <a:r>
              <a:rPr lang="el-GR" dirty="0"/>
              <a:t>παραπάνω στοιχεία προέρχονται από μεσίτες, εργολάβους και μηχανικούς της περιοχής και επηρεάζονται από τις κάθε στιγμή τάσεις της αγοράς (επίπεδα προσφοράς και ζήτησης για ιδιοκτησίες αντίστοιχες με την εκτιμώμενη). </a:t>
            </a:r>
            <a:endParaRPr lang="en-US" dirty="0" smtClean="0"/>
          </a:p>
          <a:p>
            <a:r>
              <a:rPr lang="el-GR" dirty="0" smtClean="0"/>
              <a:t> </a:t>
            </a:r>
            <a:r>
              <a:rPr lang="el-GR" dirty="0"/>
              <a:t>Ακόμη, ερευνώνται και μελετώνται α) διάφορα τεχνικά χαρακτηριστικά που αφορούν την κατασκευή του προς εκτίμηση ακινήτου (στην περίπτωση ακινήτου) </a:t>
            </a:r>
            <a:endParaRPr lang="en-US" dirty="0" smtClean="0"/>
          </a:p>
          <a:p>
            <a:r>
              <a:rPr lang="el-GR" dirty="0" smtClean="0"/>
              <a:t>καθώς </a:t>
            </a:r>
            <a:r>
              <a:rPr lang="el-GR" dirty="0"/>
              <a:t>και </a:t>
            </a:r>
            <a:endParaRPr lang="en-US" dirty="0" smtClean="0"/>
          </a:p>
          <a:p>
            <a:r>
              <a:rPr lang="el-GR" dirty="0" smtClean="0"/>
              <a:t>β</a:t>
            </a:r>
            <a:r>
              <a:rPr lang="el-GR" dirty="0"/>
              <a:t>) διάφοροι τρόποι αξιοποίησης – προώθησης της εκτιμώμενης ιδιοκτησίας (βάση της τάσης της αγοράς τη συγκεκριμένη χρονική περίοδο) </a:t>
            </a:r>
            <a:endParaRPr lang="el-GR" dirty="0"/>
          </a:p>
        </p:txBody>
      </p:sp>
    </p:spTree>
    <p:extLst>
      <p:ext uri="{BB962C8B-B14F-4D97-AF65-F5344CB8AC3E}">
        <p14:creationId xmlns:p14="http://schemas.microsoft.com/office/powerpoint/2010/main" val="3757978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Εκθεση</a:t>
            </a:r>
            <a:r>
              <a:rPr lang="el-GR" dirty="0" smtClean="0"/>
              <a:t> εκτίμησης – τι περιέχει </a:t>
            </a:r>
            <a:endParaRPr lang="el-GR" dirty="0"/>
          </a:p>
        </p:txBody>
      </p:sp>
      <p:sp>
        <p:nvSpPr>
          <p:cNvPr id="3" name="Θέση περιεχομένου 2"/>
          <p:cNvSpPr>
            <a:spLocks noGrp="1"/>
          </p:cNvSpPr>
          <p:nvPr>
            <p:ph idx="1"/>
          </p:nvPr>
        </p:nvSpPr>
        <p:spPr>
          <a:xfrm>
            <a:off x="680321" y="2091558"/>
            <a:ext cx="9613861" cy="4766441"/>
          </a:xfrm>
        </p:spPr>
        <p:txBody>
          <a:bodyPr>
            <a:normAutofit/>
          </a:bodyPr>
          <a:lstStyle/>
          <a:p>
            <a:pPr marL="0" indent="0">
              <a:buNone/>
            </a:pPr>
            <a:r>
              <a:rPr lang="el-GR" dirty="0" smtClean="0"/>
              <a:t>Σύμφωνα </a:t>
            </a:r>
            <a:r>
              <a:rPr lang="el-GR" dirty="0"/>
              <a:t>με τα διεθνή εκτιμητικά πρότυπα (I.V.S.), κάθε έκθεση εκτίμησης θα πρέπει να εμπεριέχει, τουλάχιστον, τα παρακάτω </a:t>
            </a:r>
            <a:r>
              <a:rPr lang="el-GR" dirty="0" smtClean="0"/>
              <a:t>δεδομένα: </a:t>
            </a:r>
          </a:p>
          <a:p>
            <a:pPr marL="0" indent="0">
              <a:buNone/>
            </a:pPr>
            <a:r>
              <a:rPr lang="el-GR" dirty="0" smtClean="0"/>
              <a:t> </a:t>
            </a:r>
            <a:r>
              <a:rPr lang="el-GR" dirty="0"/>
              <a:t>Όνομα πελάτη.  Σκοπό εκτίμησης  Στοιχείο που εκτιμάται  Ιδιοκτησιακό καθεστώς.  Βάση εκτίμησης  Ημερομηνία εκτίμησης  Παραδοχές που λαμβάνονται υπόψη κατά την εκτίμηση  Αρχές στις οποίες βασίζεται η εν λόγω εκτίμηση  Όρους ανάθεσης της έκθεσης, περιορισμούς δημοσίευσης της έκθεσης  Στοιχεία στα οποία βασίστηκε η έκθεση εκτίμησης  Αυτοψία του ακινήτου  Εκτιμητικά πρότυπα σύμφωνα με τα οποία έγινε η έκθεση εκτίμησης  Μέθοδο που χρησιμοποιήθηκε για την εκτίμηση  Εκτιμώμενη αξία ακινήτου  Υπογραφή και ημερομηνία της έκθεσης </a:t>
            </a:r>
          </a:p>
        </p:txBody>
      </p:sp>
    </p:spTree>
    <p:extLst>
      <p:ext uri="{BB962C8B-B14F-4D97-AF65-F5344CB8AC3E}">
        <p14:creationId xmlns:p14="http://schemas.microsoft.com/office/powerpoint/2010/main" val="224096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εκτίμηση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ΟΡΙΣΜΟΣ </a:t>
            </a:r>
          </a:p>
          <a:p>
            <a:r>
              <a:rPr lang="el-GR" dirty="0" smtClean="0"/>
              <a:t>«</a:t>
            </a:r>
            <a:r>
              <a:rPr lang="el-GR" dirty="0"/>
              <a:t>Η διαδικασία προσδιορισμού της αξίας ενός περιουσιακού στοιχείου σε δεδομένη χρονική στιγμή, βάση μιας συγκεκριμένης μεθοδολογίας και για ένα συγκεκριμένο σκοπό</a:t>
            </a:r>
            <a:r>
              <a:rPr lang="el-GR" dirty="0" smtClean="0"/>
              <a:t>». </a:t>
            </a:r>
          </a:p>
          <a:p>
            <a:r>
              <a:rPr lang="el-GR" dirty="0" smtClean="0"/>
              <a:t>«</a:t>
            </a:r>
            <a:r>
              <a:rPr lang="el-GR" dirty="0"/>
              <a:t>Εκτίμηση είναι η τέχνη ή επιστήμη αποτίμησης της αξίας ενός περιουσιακού στοιχείου σε μία δεδομένη χρονική στιγμή λαμβάνοντας υπόψη α) τα ιδιαίτερα χαρακτηριστικά του υπό εκτίμηση ακινήτου, β) τους τρέχοντες οικονομικούς δείκτες της αγοράς και γ) όλες τις εναλλακτικές μορφές επενδύσεων» </a:t>
            </a:r>
            <a:endParaRPr lang="el-GR" dirty="0" smtClean="0"/>
          </a:p>
          <a:p>
            <a:endParaRPr lang="el-GR" dirty="0"/>
          </a:p>
          <a:p>
            <a:r>
              <a:rPr lang="el-GR" dirty="0" smtClean="0"/>
              <a:t>Η </a:t>
            </a:r>
            <a:r>
              <a:rPr lang="el-GR" dirty="0"/>
              <a:t>εκτίμηση σαν διαδικασία αποτελεί έναν συνδυασμό τόσο μαθηματικών μοντέλων, όσο και της ικανότητας του εκάστου εκτιμητή να διαχειριστεί και να απομονώσει τα στοιχεία, τα οποία χρειάζεται κάθε στιγμή για την ορθή ολοκλήρωση της μελέτης του και την εξαγωγή ικανοποιητικών συμπερασμάτων. Έτσι, προκύπτει ότι η εκτίμηση αποτελεί ταυτόχρονα και «τέχνη» και «επιστήμη</a:t>
            </a:r>
            <a:r>
              <a:rPr lang="el-GR" dirty="0" smtClean="0"/>
              <a:t>». </a:t>
            </a:r>
          </a:p>
          <a:p>
            <a:endParaRPr lang="el-GR" dirty="0"/>
          </a:p>
        </p:txBody>
      </p:sp>
    </p:spTree>
    <p:extLst>
      <p:ext uri="{BB962C8B-B14F-4D97-AF65-F5344CB8AC3E}">
        <p14:creationId xmlns:p14="http://schemas.microsoft.com/office/powerpoint/2010/main" val="318263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Ως </a:t>
            </a:r>
            <a:r>
              <a:rPr lang="el-GR" dirty="0"/>
              <a:t>εκτίμηση (</a:t>
            </a:r>
            <a:r>
              <a:rPr lang="el-GR" dirty="0" err="1"/>
              <a:t>real</a:t>
            </a:r>
            <a:r>
              <a:rPr lang="el-GR" dirty="0"/>
              <a:t> </a:t>
            </a:r>
            <a:r>
              <a:rPr lang="el-GR" dirty="0" err="1"/>
              <a:t>estate</a:t>
            </a:r>
            <a:r>
              <a:rPr lang="el-GR" dirty="0"/>
              <a:t> </a:t>
            </a:r>
            <a:r>
              <a:rPr lang="el-GR" dirty="0" err="1"/>
              <a:t>appraisal</a:t>
            </a:r>
            <a:r>
              <a:rPr lang="el-GR" dirty="0"/>
              <a:t>, </a:t>
            </a:r>
            <a:r>
              <a:rPr lang="el-GR" dirty="0" err="1"/>
              <a:t>valuation</a:t>
            </a:r>
            <a:r>
              <a:rPr lang="el-GR" dirty="0"/>
              <a:t>) </a:t>
            </a:r>
            <a:r>
              <a:rPr lang="el-GR" dirty="0" smtClean="0"/>
              <a:t>θα λέγαμε ότι είναι:</a:t>
            </a:r>
          </a:p>
          <a:p>
            <a:pPr marL="0" indent="0">
              <a:buNone/>
            </a:pPr>
            <a:r>
              <a:rPr lang="el-GR" dirty="0" smtClean="0"/>
              <a:t>Η </a:t>
            </a:r>
            <a:r>
              <a:rPr lang="el-GR" dirty="0"/>
              <a:t>αποτύπωση της αξίας ενός ακίνητου περιουσιακού στοιχείου σε συγκεκριμένο χρόνο, λαμβάνοντας υπόψη τα οικονομικά στοιχεία της αγοράς ακινήτων, τις παραμέτρους εκείνες που επηρεάζουν τη μεταβολή της αξίας των ακινήτων, διαθέτοντας την αναγκαία τεχνική πληροφόρηση που αφορά το προς εκτίμηση ακίνητο, εφαρμόζοντας τα διεθνή και ευρωπαϊκά εκτιμητικά πρότυπα και </a:t>
            </a:r>
            <a:r>
              <a:rPr lang="el-GR" dirty="0" smtClean="0"/>
              <a:t>μεθοδολογίες</a:t>
            </a:r>
            <a:endParaRPr lang="el-GR" dirty="0"/>
          </a:p>
        </p:txBody>
      </p:sp>
      <p:pic>
        <p:nvPicPr>
          <p:cNvPr id="1026" name="Picture 2" descr="Businessman using a computer to document management concept, online documentation database and digital file storage system/software, records keeping, database technology, file access, doc sharing. stock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83932" y="4615542"/>
            <a:ext cx="2351314" cy="209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2090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ΕΚΤΙΜΗΤΙΚΑ ΠΡΟΤΥΠΑ</a:t>
            </a:r>
          </a:p>
        </p:txBody>
      </p:sp>
      <p:sp>
        <p:nvSpPr>
          <p:cNvPr id="3" name="Θέση περιεχομένου 2"/>
          <p:cNvSpPr>
            <a:spLocks noGrp="1"/>
          </p:cNvSpPr>
          <p:nvPr>
            <p:ph idx="1"/>
          </p:nvPr>
        </p:nvSpPr>
        <p:spPr>
          <a:xfrm>
            <a:off x="819658" y="2090056"/>
            <a:ext cx="9613861" cy="4412189"/>
          </a:xfrm>
        </p:spPr>
        <p:txBody>
          <a:bodyPr>
            <a:normAutofit fontScale="92500" lnSpcReduction="20000"/>
          </a:bodyPr>
          <a:lstStyle/>
          <a:p>
            <a:r>
              <a:rPr lang="el-GR" dirty="0"/>
              <a:t>Η ανάγκη τυποποίησης της διαδικασίας των εκτιμήσεων στο πλαίσιο της διεθνοποίησης των αγορών οδήγησε, το 1970, στη δημιουργία κάποιων διεθνών και ευρωπαϊκών εκτιμητικών προτύπων, αρχών και μεθόδων, ώστε να μην προκαλείται οποιαδήποτε </a:t>
            </a:r>
            <a:r>
              <a:rPr lang="el-GR" dirty="0" smtClean="0"/>
              <a:t>σύγχυση</a:t>
            </a:r>
            <a:r>
              <a:rPr lang="en-US" dirty="0" smtClean="0"/>
              <a:t>.</a:t>
            </a:r>
          </a:p>
          <a:p>
            <a:endParaRPr lang="en-US" dirty="0" smtClean="0"/>
          </a:p>
          <a:p>
            <a:r>
              <a:rPr lang="el-GR" dirty="0" smtClean="0"/>
              <a:t>Τα </a:t>
            </a:r>
            <a:r>
              <a:rPr lang="el-GR" dirty="0"/>
              <a:t>διεθνή εκτιμητικά πρότυπα κάθε χώρας σέβονται και </a:t>
            </a:r>
            <a:r>
              <a:rPr lang="el-GR" dirty="0" err="1"/>
              <a:t>υπακούουν</a:t>
            </a:r>
            <a:r>
              <a:rPr lang="el-GR" dirty="0"/>
              <a:t> στα γενικότερα ευρωπαϊκά πρότυπα χρησιμοποιώντας τα τελευταία ως υπερκείμενο επίπεδο οδηγιών. Τα Ευρωπαϊκά πρότυπα εκτίμησης, τα οποία </a:t>
            </a:r>
            <a:r>
              <a:rPr lang="el-GR" dirty="0" err="1"/>
              <a:t>υπακούουν</a:t>
            </a:r>
            <a:r>
              <a:rPr lang="el-GR" dirty="0"/>
              <a:t> και οι εκτιμητές της Ελλάδας, δίνουν κάποια πρότυπα και κάποιες οδηγίες, οι οποίες αναφέρονται σε ειδικότερα θέματα εκτιμήσεων. </a:t>
            </a:r>
            <a:endParaRPr lang="en-US" dirty="0" smtClean="0"/>
          </a:p>
          <a:p>
            <a:endParaRPr lang="en-US" dirty="0"/>
          </a:p>
          <a:p>
            <a:r>
              <a:rPr lang="el-GR" dirty="0" smtClean="0"/>
              <a:t>Η</a:t>
            </a:r>
            <a:r>
              <a:rPr lang="en-US" dirty="0" smtClean="0"/>
              <a:t> </a:t>
            </a:r>
            <a:r>
              <a:rPr lang="el-GR" dirty="0" smtClean="0"/>
              <a:t>Ευρωπαϊκή </a:t>
            </a:r>
            <a:r>
              <a:rPr lang="el-GR" dirty="0"/>
              <a:t>ομάδα εκτιμητικών οργανισμών (</a:t>
            </a:r>
            <a:r>
              <a:rPr lang="el-GR" dirty="0" err="1"/>
              <a:t>TEGοVA</a:t>
            </a:r>
            <a:r>
              <a:rPr lang="el-GR" dirty="0"/>
              <a:t>) είναι υπεύθυνη για την έκδοση των Ευρωπαϊκών εκτιμητικών προτύπων και οδηγιών. Η τελευταία έκδοση δημοσιεύτηκε το </a:t>
            </a:r>
            <a:r>
              <a:rPr lang="el-GR" dirty="0" smtClean="0"/>
              <a:t>2012</a:t>
            </a:r>
            <a:r>
              <a:rPr lang="en-US" dirty="0" smtClean="0"/>
              <a:t>.</a:t>
            </a:r>
            <a:endParaRPr lang="el-GR" dirty="0"/>
          </a:p>
        </p:txBody>
      </p:sp>
    </p:spTree>
    <p:extLst>
      <p:ext uri="{BB962C8B-B14F-4D97-AF65-F5344CB8AC3E}">
        <p14:creationId xmlns:p14="http://schemas.microsoft.com/office/powerpoint/2010/main" val="35926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0321" y="870857"/>
            <a:ext cx="9613861" cy="5338354"/>
          </a:xfrm>
        </p:spPr>
        <p:txBody>
          <a:bodyPr>
            <a:normAutofit fontScale="85000" lnSpcReduction="20000"/>
          </a:bodyPr>
          <a:lstStyle/>
          <a:p>
            <a:pPr marL="0" indent="0">
              <a:buNone/>
            </a:pPr>
            <a:r>
              <a:rPr lang="en-US" b="1" dirty="0" smtClean="0"/>
              <a:t>*</a:t>
            </a:r>
            <a:r>
              <a:rPr lang="el-GR" b="1" dirty="0" smtClean="0"/>
              <a:t>Ευρωπαϊκά </a:t>
            </a:r>
            <a:r>
              <a:rPr lang="el-GR" b="1" dirty="0"/>
              <a:t>εκτιμητικά πρότυπα </a:t>
            </a:r>
            <a:endParaRPr lang="en-US" b="1" dirty="0" smtClean="0"/>
          </a:p>
          <a:p>
            <a:pPr marL="0" indent="0">
              <a:buNone/>
            </a:pPr>
            <a:endParaRPr lang="en-US" dirty="0" smtClean="0"/>
          </a:p>
          <a:p>
            <a:pPr marL="0" indent="0">
              <a:buNone/>
            </a:pPr>
            <a:r>
              <a:rPr lang="el-GR" dirty="0" smtClean="0"/>
              <a:t> </a:t>
            </a:r>
            <a:r>
              <a:rPr lang="el-GR" dirty="0"/>
              <a:t>Πρότυπο 1: Αγοραία αξία </a:t>
            </a:r>
            <a:endParaRPr lang="en-US" dirty="0" smtClean="0"/>
          </a:p>
          <a:p>
            <a:pPr marL="0" indent="0">
              <a:buNone/>
            </a:pPr>
            <a:r>
              <a:rPr lang="el-GR" dirty="0" smtClean="0"/>
              <a:t> </a:t>
            </a:r>
            <a:r>
              <a:rPr lang="el-GR" dirty="0"/>
              <a:t>Πρότυπο 2: Βάσεις εκτίμησης διαφορετικές από την αγοραία αξία </a:t>
            </a:r>
            <a:endParaRPr lang="en-US" dirty="0" smtClean="0"/>
          </a:p>
          <a:p>
            <a:pPr marL="0" indent="0">
              <a:buNone/>
            </a:pPr>
            <a:r>
              <a:rPr lang="el-GR" dirty="0" smtClean="0"/>
              <a:t> </a:t>
            </a:r>
            <a:r>
              <a:rPr lang="el-GR" dirty="0"/>
              <a:t>Πρότυπο 3: Ο καταρτισμένος εκτιμητής </a:t>
            </a:r>
            <a:endParaRPr lang="en-US" dirty="0" smtClean="0"/>
          </a:p>
          <a:p>
            <a:pPr marL="0" indent="0">
              <a:buNone/>
            </a:pPr>
            <a:r>
              <a:rPr lang="el-GR" dirty="0" smtClean="0"/>
              <a:t> </a:t>
            </a:r>
            <a:r>
              <a:rPr lang="el-GR" dirty="0"/>
              <a:t>Πρότυπο 4: Διαδικασία εκτιμήσεων </a:t>
            </a:r>
            <a:endParaRPr lang="en-US" dirty="0" smtClean="0"/>
          </a:p>
          <a:p>
            <a:pPr marL="0" indent="0">
              <a:buNone/>
            </a:pPr>
            <a:r>
              <a:rPr lang="el-GR" dirty="0" smtClean="0"/>
              <a:t> </a:t>
            </a:r>
            <a:r>
              <a:rPr lang="el-GR" dirty="0"/>
              <a:t>Πρότυπο 5: Σύνταξη εκτιμητικών εκθέσεων </a:t>
            </a:r>
            <a:endParaRPr lang="en-US" dirty="0" smtClean="0"/>
          </a:p>
          <a:p>
            <a:pPr marL="0" indent="0">
              <a:buNone/>
            </a:pPr>
            <a:endParaRPr lang="en-US" dirty="0"/>
          </a:p>
          <a:p>
            <a:pPr marL="0" indent="0">
              <a:buNone/>
            </a:pPr>
            <a:r>
              <a:rPr lang="en-US" b="1" dirty="0" smtClean="0"/>
              <a:t>*</a:t>
            </a:r>
            <a:r>
              <a:rPr lang="el-GR" b="1" dirty="0" smtClean="0"/>
              <a:t>Εφαρμογές </a:t>
            </a:r>
            <a:r>
              <a:rPr lang="el-GR" b="1" dirty="0"/>
              <a:t>εκτιμητικών προτύπων</a:t>
            </a:r>
            <a:r>
              <a:rPr lang="el-GR" dirty="0"/>
              <a:t> </a:t>
            </a:r>
            <a:endParaRPr lang="en-US" dirty="0" smtClean="0"/>
          </a:p>
          <a:p>
            <a:pPr marL="0" indent="0">
              <a:buNone/>
            </a:pPr>
            <a:r>
              <a:rPr lang="el-GR" dirty="0" smtClean="0"/>
              <a:t> </a:t>
            </a:r>
            <a:r>
              <a:rPr lang="el-GR" dirty="0"/>
              <a:t>Εκτιμήσεις για σκοπούς χρηματοοικονομικής αναφοράς </a:t>
            </a:r>
            <a:r>
              <a:rPr lang="en-US" dirty="0" smtClean="0"/>
              <a:t> </a:t>
            </a:r>
          </a:p>
          <a:p>
            <a:pPr marL="0" indent="0">
              <a:buNone/>
            </a:pPr>
            <a:r>
              <a:rPr lang="el-GR" dirty="0" smtClean="0"/>
              <a:t> </a:t>
            </a:r>
            <a:r>
              <a:rPr lang="el-GR" dirty="0"/>
              <a:t>Εκτιμήσεις για δανειακούς σκοπούς </a:t>
            </a:r>
            <a:endParaRPr lang="en-US" dirty="0" smtClean="0"/>
          </a:p>
          <a:p>
            <a:pPr marL="0" indent="0">
              <a:buNone/>
            </a:pPr>
            <a:r>
              <a:rPr lang="el-GR" dirty="0" smtClean="0"/>
              <a:t> </a:t>
            </a:r>
            <a:r>
              <a:rPr lang="el-GR" dirty="0"/>
              <a:t>Εκτιμήσεις για ασφαλιστικές εταιρίες </a:t>
            </a:r>
            <a:endParaRPr lang="en-US" dirty="0" smtClean="0"/>
          </a:p>
          <a:p>
            <a:pPr marL="0" indent="0">
              <a:buNone/>
            </a:pPr>
            <a:r>
              <a:rPr lang="el-GR" dirty="0" smtClean="0"/>
              <a:t> </a:t>
            </a:r>
            <a:r>
              <a:rPr lang="el-GR" dirty="0"/>
              <a:t>Εκτιμήσεις για επενδυτικούς σκοπούς </a:t>
            </a:r>
            <a:endParaRPr lang="en-US" dirty="0" smtClean="0"/>
          </a:p>
          <a:p>
            <a:pPr marL="0" indent="0">
              <a:buNone/>
            </a:pPr>
            <a:r>
              <a:rPr lang="el-GR" dirty="0" smtClean="0"/>
              <a:t> </a:t>
            </a:r>
            <a:r>
              <a:rPr lang="el-GR" dirty="0"/>
              <a:t>Διασυνοριακές εκτιμήσεις </a:t>
            </a:r>
            <a:endParaRPr lang="en-US" dirty="0" smtClean="0"/>
          </a:p>
          <a:p>
            <a:pPr marL="0" indent="0">
              <a:buNone/>
            </a:pPr>
            <a:r>
              <a:rPr lang="el-GR" dirty="0" smtClean="0"/>
              <a:t> </a:t>
            </a:r>
            <a:r>
              <a:rPr lang="el-GR" dirty="0"/>
              <a:t>Εκτίμηση ακινήτων όσον αφορά την ενεργειακή τους απόδοση</a:t>
            </a:r>
          </a:p>
        </p:txBody>
      </p:sp>
    </p:spTree>
    <p:extLst>
      <p:ext uri="{BB962C8B-B14F-4D97-AF65-F5344CB8AC3E}">
        <p14:creationId xmlns:p14="http://schemas.microsoft.com/office/powerpoint/2010/main" val="225289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0321" y="2779059"/>
            <a:ext cx="9613861" cy="3599316"/>
          </a:xfrm>
        </p:spPr>
        <p:txBody>
          <a:bodyPr>
            <a:normAutofit fontScale="92500" lnSpcReduction="20000"/>
          </a:bodyPr>
          <a:lstStyle/>
          <a:p>
            <a:endParaRPr lang="el-GR" dirty="0" smtClean="0"/>
          </a:p>
          <a:p>
            <a:r>
              <a:rPr lang="el-GR" dirty="0" smtClean="0"/>
              <a:t>Η διαδικασία </a:t>
            </a:r>
            <a:r>
              <a:rPr lang="el-GR" dirty="0"/>
              <a:t>της εκτίμησης της αξίας ενός </a:t>
            </a:r>
            <a:r>
              <a:rPr lang="el-GR" dirty="0" smtClean="0"/>
              <a:t>ακινήτου </a:t>
            </a:r>
            <a:r>
              <a:rPr lang="el-GR" dirty="0"/>
              <a:t>διενεργείται από εξειδικευμένους επαγγελματίες (οι οποίοι προέρχονται από διαφορετικά επαγγελματικά πεδία) και ονομάζονται </a:t>
            </a:r>
            <a:r>
              <a:rPr lang="el-GR" dirty="0" smtClean="0"/>
              <a:t>εκτιμητές. Η διαδικασία </a:t>
            </a:r>
            <a:r>
              <a:rPr lang="el-GR" dirty="0"/>
              <a:t>πλέον εκτελείται από ανεξάρτητους επαγγελματίες οι οποίοι είναι εγγεγραμμένοι στο μητρώο πιστοποιημένων εκτιμητών της Γενικής Διεύθυνσης Οικονομικής Πολιτικής του Υπουργείου Οικονομικών </a:t>
            </a:r>
            <a:endParaRPr lang="el-GR" dirty="0" smtClean="0"/>
          </a:p>
          <a:p>
            <a:pPr marL="0" indent="0">
              <a:buNone/>
            </a:pPr>
            <a:r>
              <a:rPr lang="el-GR" dirty="0" smtClean="0"/>
              <a:t>Οι </a:t>
            </a:r>
            <a:r>
              <a:rPr lang="el-GR" dirty="0"/>
              <a:t>εκτιμητές χωρίζονται σε τρεις κατηγορίες: α) τους εσωτερικούς, β) τους εξωτερικούς και γ) τους ανεξάρτητους, ανάλογα με τη σχέση που έχουν με τον ιδιοκτήτη του ακινήτου και το οικονομικό από αυτό </a:t>
            </a:r>
            <a:r>
              <a:rPr lang="el-GR" dirty="0" smtClean="0"/>
              <a:t>συμφέρον</a:t>
            </a:r>
          </a:p>
          <a:p>
            <a:pPr marL="0" indent="0">
              <a:buNone/>
            </a:pPr>
            <a:r>
              <a:rPr lang="el-GR" dirty="0" smtClean="0"/>
              <a:t>Ο </a:t>
            </a:r>
            <a:r>
              <a:rPr lang="el-GR" dirty="0"/>
              <a:t>ρόλος τους είναι πολύ σημαντικός και αρκετά δύσκολος, λόγω των μεγάλων ασταθειών που επικρατούν στην αγορά. </a:t>
            </a:r>
            <a:endParaRPr lang="el-GR" dirty="0" smtClean="0"/>
          </a:p>
          <a:p>
            <a:pPr marL="0" indent="0">
              <a:buNone/>
            </a:pPr>
            <a:endParaRPr lang="el-GR" dirty="0"/>
          </a:p>
        </p:txBody>
      </p:sp>
      <p:pic>
        <p:nvPicPr>
          <p:cNvPr id="4098" name="Picture 2" descr="Real estate investment, Real estate value stock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1436" y="250520"/>
            <a:ext cx="5998588" cy="2528539"/>
          </a:xfrm>
          <a:prstGeom prst="rect">
            <a:avLst/>
          </a:prstGeom>
          <a:noFill/>
          <a:extLst>
            <a:ext uri="{909E8E84-426E-40DD-AFC4-6F175D3DCCD1}">
              <a14:hiddenFill xmlns:a14="http://schemas.microsoft.com/office/drawing/2010/main">
                <a:solidFill>
                  <a:srgbClr val="FFFFFF"/>
                </a:solidFill>
              </a14:hiddenFill>
            </a:ext>
          </a:extLst>
        </p:spPr>
      </p:pic>
      <p:sp>
        <p:nvSpPr>
          <p:cNvPr id="4" name="Τίτλος 3"/>
          <p:cNvSpPr>
            <a:spLocks noGrp="1"/>
          </p:cNvSpPr>
          <p:nvPr>
            <p:ph type="title"/>
          </p:nvPr>
        </p:nvSpPr>
        <p:spPr/>
        <p:txBody>
          <a:bodyPr/>
          <a:lstStyle/>
          <a:p>
            <a:r>
              <a:rPr lang="el-GR" dirty="0" smtClean="0"/>
              <a:t>ΟΙ ΕΚΤΙΜΗΤΕΣ </a:t>
            </a:r>
            <a:endParaRPr lang="el-GR" dirty="0"/>
          </a:p>
        </p:txBody>
      </p:sp>
    </p:spTree>
    <p:extLst>
      <p:ext uri="{BB962C8B-B14F-4D97-AF65-F5344CB8AC3E}">
        <p14:creationId xmlns:p14="http://schemas.microsoft.com/office/powerpoint/2010/main" val="4095578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680321" y="1976846"/>
            <a:ext cx="9613861" cy="4476205"/>
          </a:xfrm>
        </p:spPr>
        <p:txBody>
          <a:bodyPr>
            <a:normAutofit fontScale="92500" lnSpcReduction="20000"/>
          </a:bodyPr>
          <a:lstStyle/>
          <a:p>
            <a:pPr marL="0" indent="0">
              <a:buNone/>
            </a:pPr>
            <a:r>
              <a:rPr lang="el-GR" dirty="0"/>
              <a:t>Οι εκτιμητές είναι απαραίτητοι τόσο στον δημόσιο, όσο και στον ιδιωτικό τομέα. </a:t>
            </a:r>
          </a:p>
          <a:p>
            <a:pPr marL="0" indent="0">
              <a:buNone/>
            </a:pPr>
            <a:r>
              <a:rPr lang="el-GR" dirty="0"/>
              <a:t>Έτσι, μπορούν να εργαστούν: </a:t>
            </a:r>
            <a:endParaRPr lang="el-GR" dirty="0" smtClean="0"/>
          </a:p>
          <a:p>
            <a:pPr marL="457200" indent="-457200">
              <a:buAutoNum type="arabicPeriod"/>
            </a:pPr>
            <a:r>
              <a:rPr lang="el-GR" dirty="0" smtClean="0"/>
              <a:t>Στον </a:t>
            </a:r>
            <a:r>
              <a:rPr lang="el-GR" dirty="0"/>
              <a:t>δημόσιο τομέα: Ως πραγματογνώμονες σε περιπτώσεις επίλυσης διαφορών (σχετικών με οποιαδήποτε ιδιοκτησία π.χ. κτηματικές διαφορές). </a:t>
            </a:r>
            <a:endParaRPr lang="el-GR" dirty="0" smtClean="0"/>
          </a:p>
          <a:p>
            <a:pPr marL="0" indent="0">
              <a:buNone/>
            </a:pPr>
            <a:r>
              <a:rPr lang="el-GR" dirty="0" smtClean="0"/>
              <a:t>2</a:t>
            </a:r>
            <a:r>
              <a:rPr lang="el-GR" dirty="0"/>
              <a:t>. Στον ιδιωτικό τομέα: Ως εκτιμητές της παρούσας αξίας κάποιας ιδιοκτησίας ή/και τις προοπτικές της, για τράπεζες ή ασφαλιστικές εταιρίες. </a:t>
            </a:r>
            <a:endParaRPr lang="el-GR" dirty="0" smtClean="0"/>
          </a:p>
          <a:p>
            <a:pPr marL="0" indent="0">
              <a:buNone/>
            </a:pPr>
            <a:endParaRPr lang="el-GR" dirty="0"/>
          </a:p>
          <a:p>
            <a:pPr marL="0" indent="0">
              <a:buNone/>
            </a:pPr>
            <a:r>
              <a:rPr lang="el-GR" dirty="0" smtClean="0"/>
              <a:t>Γενικότερα </a:t>
            </a:r>
            <a:r>
              <a:rPr lang="el-GR" dirty="0"/>
              <a:t>εκτιμητές μπορούν να εμπλακούν τόσο κατά τη φάση αγοράς ή εκμίσθωσης ενός ακινήτου μέσω της διαπραγμάτευσης δανείου, του διακανονισμού της τιμής ,αλλά και κατά τη φάση διαχείρισης κάποιου ακινήτου προτείνοντας λύσεις οι οποίες αφορούν την απόδοση ενός ακίνητου και την μεγιστοποίηση της αξίας του. </a:t>
            </a:r>
            <a:endParaRPr lang="el-GR" dirty="0" smtClean="0"/>
          </a:p>
          <a:p>
            <a:pPr marL="0" indent="0">
              <a:buNone/>
            </a:pPr>
            <a:endParaRPr lang="el-GR" dirty="0"/>
          </a:p>
        </p:txBody>
      </p:sp>
    </p:spTree>
    <p:extLst>
      <p:ext uri="{BB962C8B-B14F-4D97-AF65-F5344CB8AC3E}">
        <p14:creationId xmlns:p14="http://schemas.microsoft.com/office/powerpoint/2010/main" val="144199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 y="975360"/>
            <a:ext cx="4650377" cy="940526"/>
          </a:xfrm>
        </p:spPr>
        <p:txBody>
          <a:bodyPr>
            <a:normAutofit/>
          </a:bodyPr>
          <a:lstStyle/>
          <a:p>
            <a:r>
              <a:rPr lang="el-GR" dirty="0" smtClean="0"/>
              <a:t>Σκοποί εκτίμησης     </a:t>
            </a:r>
            <a:endParaRPr lang="el-GR" dirty="0"/>
          </a:p>
        </p:txBody>
      </p:sp>
      <p:pic>
        <p:nvPicPr>
          <p:cNvPr id="5122" name="Picture 2" descr="Concept economic analysis vector art illust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594" y="531223"/>
            <a:ext cx="4450081" cy="2290354"/>
          </a:xfrm>
          <a:prstGeom prst="rect">
            <a:avLst/>
          </a:prstGeom>
          <a:noFill/>
          <a:extLst>
            <a:ext uri="{909E8E84-426E-40DD-AFC4-6F175D3DCCD1}">
              <a14:hiddenFill xmlns:a14="http://schemas.microsoft.com/office/drawing/2010/main">
                <a:solidFill>
                  <a:srgbClr val="FFFFFF"/>
                </a:solidFill>
              </a14:hiddenFill>
            </a:ext>
          </a:extLst>
        </p:spPr>
      </p:pic>
      <p:sp>
        <p:nvSpPr>
          <p:cNvPr id="4" name="Ορθογώνιο 3"/>
          <p:cNvSpPr/>
          <p:nvPr/>
        </p:nvSpPr>
        <p:spPr>
          <a:xfrm>
            <a:off x="522514" y="-633650"/>
            <a:ext cx="8621486" cy="7294305"/>
          </a:xfrm>
          <a:prstGeom prst="rect">
            <a:avLst/>
          </a:prstGeom>
        </p:spPr>
        <p:txBody>
          <a:bodyPr wrap="square">
            <a:spAutoFit/>
          </a:bodyPr>
          <a:lstStyle/>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a:p>
          <a:p>
            <a:r>
              <a:rPr lang="el-GR" dirty="0" smtClean="0"/>
              <a:t>Ο </a:t>
            </a:r>
            <a:r>
              <a:rPr lang="el-GR" dirty="0"/>
              <a:t>ουσιαστικός σκοπός της εκτίμησης είναι ο βέλτιστός ορισμός κάποιας εκ των μορφών της αξίας ενός ακινήτου, σε κάποια συγκεκριμένη χρονική </a:t>
            </a:r>
            <a:r>
              <a:rPr lang="el-GR" dirty="0" smtClean="0"/>
              <a:t>στιγμή</a:t>
            </a:r>
          </a:p>
          <a:p>
            <a:endParaRPr lang="el-GR" dirty="0"/>
          </a:p>
          <a:p>
            <a:r>
              <a:rPr lang="el-GR" dirty="0" smtClean="0"/>
              <a:t> Μια </a:t>
            </a:r>
            <a:r>
              <a:rPr lang="el-GR" dirty="0"/>
              <a:t>μελέτη εκτίμησης συντάσσεται κυρίως για επενδυτικούς, δικαστικούς ή ασφαλιστικούς </a:t>
            </a:r>
            <a:r>
              <a:rPr lang="el-GR" dirty="0" smtClean="0"/>
              <a:t>σκοπούς.</a:t>
            </a:r>
          </a:p>
          <a:p>
            <a:r>
              <a:rPr lang="el-GR" dirty="0" smtClean="0"/>
              <a:t>Η </a:t>
            </a:r>
            <a:r>
              <a:rPr lang="el-GR" dirty="0"/>
              <a:t>εν λόγω μελέτη απαιτείται σε περιπτώσεις όπως: </a:t>
            </a:r>
            <a:endParaRPr lang="el-GR" dirty="0" smtClean="0"/>
          </a:p>
          <a:p>
            <a:r>
              <a:rPr lang="el-GR" dirty="0" smtClean="0"/>
              <a:t> </a:t>
            </a:r>
            <a:r>
              <a:rPr lang="el-GR" dirty="0"/>
              <a:t>Λήψη αποφάσεων για αγορά / πώληση / ανακαίνιση ενός ακινήτου, οικοπέδου και άλλα </a:t>
            </a:r>
            <a:endParaRPr lang="el-GR" dirty="0" smtClean="0"/>
          </a:p>
          <a:p>
            <a:r>
              <a:rPr lang="el-GR" dirty="0" smtClean="0"/>
              <a:t> </a:t>
            </a:r>
            <a:r>
              <a:rPr lang="el-GR" dirty="0"/>
              <a:t>Υπολογισμός αξίας χαρτοφυλακίου ακινήτων </a:t>
            </a:r>
            <a:endParaRPr lang="el-GR" dirty="0" smtClean="0"/>
          </a:p>
          <a:p>
            <a:r>
              <a:rPr lang="el-GR" dirty="0" smtClean="0"/>
              <a:t> </a:t>
            </a:r>
            <a:r>
              <a:rPr lang="el-GR" dirty="0"/>
              <a:t>Εισφορές σε γη </a:t>
            </a:r>
            <a:endParaRPr lang="el-GR" dirty="0" smtClean="0"/>
          </a:p>
          <a:p>
            <a:r>
              <a:rPr lang="el-GR" dirty="0" smtClean="0"/>
              <a:t> </a:t>
            </a:r>
            <a:r>
              <a:rPr lang="el-GR" dirty="0"/>
              <a:t>Προσκυρώσεις εκτάσεων (σε πράξεις εφαρμογής) </a:t>
            </a:r>
            <a:endParaRPr lang="el-GR" dirty="0" smtClean="0"/>
          </a:p>
          <a:p>
            <a:r>
              <a:rPr lang="el-GR" dirty="0" smtClean="0"/>
              <a:t> </a:t>
            </a:r>
            <a:r>
              <a:rPr lang="el-GR" dirty="0"/>
              <a:t>Απαλλοτριώσεις ακινήτων - οικοπέδων </a:t>
            </a:r>
            <a:endParaRPr lang="el-GR" dirty="0" smtClean="0"/>
          </a:p>
          <a:p>
            <a:r>
              <a:rPr lang="el-GR" dirty="0" smtClean="0"/>
              <a:t> </a:t>
            </a:r>
            <a:r>
              <a:rPr lang="el-GR" dirty="0"/>
              <a:t>Συμβάσεις χρηματοδοτικής μίσθωσης </a:t>
            </a:r>
            <a:endParaRPr lang="el-GR" dirty="0" smtClean="0"/>
          </a:p>
          <a:p>
            <a:r>
              <a:rPr lang="el-GR" dirty="0" smtClean="0"/>
              <a:t> </a:t>
            </a:r>
            <a:r>
              <a:rPr lang="el-GR" dirty="0"/>
              <a:t>Ασφαλίσεις χρηματοπιστωτικών οργανισμός (χορήγηση δανείων) </a:t>
            </a:r>
            <a:endParaRPr lang="el-GR" dirty="0" smtClean="0"/>
          </a:p>
          <a:p>
            <a:r>
              <a:rPr lang="el-GR" dirty="0" smtClean="0"/>
              <a:t> </a:t>
            </a:r>
            <a:r>
              <a:rPr lang="el-GR" dirty="0"/>
              <a:t>Λογιστική αποτύπωση οικονομικής </a:t>
            </a:r>
            <a:r>
              <a:rPr lang="el-GR" dirty="0" smtClean="0"/>
              <a:t>κατάστασης</a:t>
            </a:r>
            <a:endParaRPr lang="el-GR" dirty="0"/>
          </a:p>
        </p:txBody>
      </p:sp>
    </p:spTree>
    <p:extLst>
      <p:ext uri="{BB962C8B-B14F-4D97-AF65-F5344CB8AC3E}">
        <p14:creationId xmlns:p14="http://schemas.microsoft.com/office/powerpoint/2010/main" val="3300584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0321" y="2336873"/>
            <a:ext cx="9613861" cy="4133596"/>
          </a:xfrm>
        </p:spPr>
        <p:txBody>
          <a:bodyPr>
            <a:normAutofit/>
          </a:bodyPr>
          <a:lstStyle/>
          <a:p>
            <a:r>
              <a:rPr lang="el-GR" dirty="0" smtClean="0"/>
              <a:t>Σε </a:t>
            </a:r>
            <a:r>
              <a:rPr lang="el-GR" dirty="0"/>
              <a:t>περιπτώσεις αγοράς/ πώλησης/ενοικίασης ενός ακινήτου μεταξύ ιδιωτών, η τιμή του ακινήτου καθορίζεται μετά από συμφωνία ανάμεσα στους δύο συναλλασσόμενους (χωρίς τη βοήθεια εκτιμητή στις περισσότερες περιπτώσεις), ενώ στις άλλες περιπτώσεις μεγάλη βαρύτητα δίνεται στην άποψη του εκτιμητή και στη μελέτη που αυτός έχει συντάξει. </a:t>
            </a:r>
            <a:endParaRPr lang="el-GR" dirty="0" smtClean="0"/>
          </a:p>
          <a:p>
            <a:r>
              <a:rPr lang="el-GR" dirty="0" smtClean="0"/>
              <a:t>Όλες </a:t>
            </a:r>
            <a:r>
              <a:rPr lang="el-GR" dirty="0"/>
              <a:t>οι εκτιμήσεις σήμερα στην Ελλάδα ακολουθούν τα διεθνή πρότυπα εκτίμησης, τα οποία δημιουργήθηκαν από τον ανεξάρτητο μη κερδοσκοπικό ιδιωτικό οργανισμό, ο οποίος είναι υπεύθυνος για την έκδοση των διεθνών εκτιμητικών προτύπων, ΕVS (European </a:t>
            </a:r>
            <a:r>
              <a:rPr lang="el-GR" dirty="0" err="1"/>
              <a:t>Valuation</a:t>
            </a:r>
            <a:r>
              <a:rPr lang="el-GR" dirty="0"/>
              <a:t> </a:t>
            </a:r>
            <a:r>
              <a:rPr lang="el-GR" dirty="0" err="1"/>
              <a:t>Standards</a:t>
            </a:r>
            <a:r>
              <a:rPr lang="el-GR" dirty="0"/>
              <a:t> ). </a:t>
            </a:r>
            <a:endParaRPr lang="el-GR" dirty="0" smtClean="0"/>
          </a:p>
          <a:p>
            <a:endParaRPr lang="el-GR" dirty="0"/>
          </a:p>
          <a:p>
            <a:endParaRPr lang="el-GR" dirty="0"/>
          </a:p>
        </p:txBody>
      </p:sp>
    </p:spTree>
    <p:extLst>
      <p:ext uri="{BB962C8B-B14F-4D97-AF65-F5344CB8AC3E}">
        <p14:creationId xmlns:p14="http://schemas.microsoft.com/office/powerpoint/2010/main" val="1826232881"/>
      </p:ext>
    </p:extLst>
  </p:cSld>
  <p:clrMapOvr>
    <a:masterClrMapping/>
  </p:clrMapOvr>
</p:sld>
</file>

<file path=ppt/theme/theme1.xml><?xml version="1.0" encoding="utf-8"?>
<a:theme xmlns:a="http://schemas.openxmlformats.org/drawingml/2006/main" name="Βερολίνο">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TM04033917[[fn=Βερολίνο]]</Template>
  <TotalTime>132</TotalTime>
  <Words>1625</Words>
  <Application>Microsoft Office PowerPoint</Application>
  <PresentationFormat>Ευρεία οθόνη</PresentationFormat>
  <Paragraphs>121</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Arial</vt:lpstr>
      <vt:lpstr>Trebuchet MS</vt:lpstr>
      <vt:lpstr>Βερολίνο</vt:lpstr>
      <vt:lpstr>Στρατηγικός Σχεδιασμός για επενδύσεις και Real Estate στον τουρισμό -1- </vt:lpstr>
      <vt:lpstr>Η εκτίμηση </vt:lpstr>
      <vt:lpstr>Παρουσίαση του PowerPoint</vt:lpstr>
      <vt:lpstr>ΤΑ ΕΚΤΙΜΗΤΙΚΑ ΠΡΟΤΥΠΑ</vt:lpstr>
      <vt:lpstr>Παρουσίαση του PowerPoint</vt:lpstr>
      <vt:lpstr>ΟΙ ΕΚΤΙΜΗΤΕΣ </vt:lpstr>
      <vt:lpstr>Παρουσίαση του PowerPoint</vt:lpstr>
      <vt:lpstr>Σκοποί εκτίμησης     </vt:lpstr>
      <vt:lpstr>Παρουσίαση του PowerPoint</vt:lpstr>
      <vt:lpstr>. Η ΔΙΑΔΙΚΑΣΙΑ ΤΗΣ ΕΚΤΙΜΗΣΗΣ</vt:lpstr>
      <vt:lpstr>Στάδια της εκτίμησης </vt:lpstr>
      <vt:lpstr>Παρουσίαση του PowerPoint</vt:lpstr>
      <vt:lpstr>Παρουσίαση του PowerPoint</vt:lpstr>
      <vt:lpstr>Εκτίμηση γεωτεμαχίων</vt:lpstr>
      <vt:lpstr>Παρουσίαση του PowerPoint</vt:lpstr>
      <vt:lpstr>Εκθεση εκτίμησης – τι περιέχει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Στρατηγικός Σχεδιασμός για επενδύσεις και Real Estate στον τουρισμό</dc:title>
  <dc:creator>Λογαριασμός Microsoft</dc:creator>
  <cp:lastModifiedBy>HP</cp:lastModifiedBy>
  <cp:revision>7</cp:revision>
  <dcterms:created xsi:type="dcterms:W3CDTF">2024-04-02T16:47:48Z</dcterms:created>
  <dcterms:modified xsi:type="dcterms:W3CDTF">2024-04-03T07:56:08Z</dcterms:modified>
</cp:coreProperties>
</file>