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0" r:id="rId29"/>
    <p:sldId id="285" r:id="rId30"/>
    <p:sldId id="286" r:id="rId31"/>
    <p:sldId id="291" r:id="rId32"/>
    <p:sldId id="287" r:id="rId33"/>
    <p:sldId id="289" r:id="rId34"/>
    <p:sldId id="288" r:id="rId35"/>
    <p:sldId id="292" r:id="rId36"/>
    <p:sldId id="284" r:id="rId37"/>
    <p:sldId id="293" r:id="rId38"/>
    <p:sldId id="294" r:id="rId39"/>
    <p:sldId id="295" r:id="rId40"/>
    <p:sldId id="296" r:id="rId41"/>
    <p:sldId id="29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12/7/2024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12/7/2024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12/7/2024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12/7/2024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chartering </a:t>
            </a:r>
            <a:endParaRPr lang="el-GR" dirty="0"/>
          </a:p>
        </p:txBody>
      </p:sp>
      <p:sp>
        <p:nvSpPr>
          <p:cNvPr id="3" name="Subtitle 2"/>
          <p:cNvSpPr>
            <a:spLocks noGrp="1"/>
          </p:cNvSpPr>
          <p:nvPr>
            <p:ph type="subTitle" idx="1"/>
          </p:nvPr>
        </p:nvSpPr>
        <p:spPr/>
        <p:txBody>
          <a:bodyPr/>
          <a:lstStyle/>
          <a:p>
            <a:r>
              <a:rPr lang="en-US" dirty="0" smtClean="0"/>
              <a:t>Lecture 1</a:t>
            </a:r>
            <a:endParaRPr lang="el-GR" dirty="0"/>
          </a:p>
        </p:txBody>
      </p:sp>
    </p:spTree>
    <p:extLst>
      <p:ext uri="{BB962C8B-B14F-4D97-AF65-F5344CB8AC3E}">
        <p14:creationId xmlns:p14="http://schemas.microsoft.com/office/powerpoint/2010/main" val="1341491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4592" y="483577"/>
            <a:ext cx="10656277" cy="6005146"/>
          </a:xfrm>
          <a:prstGeom prst="rect">
            <a:avLst/>
          </a:prstGeom>
        </p:spPr>
      </p:pic>
    </p:spTree>
    <p:extLst>
      <p:ext uri="{BB962C8B-B14F-4D97-AF65-F5344CB8AC3E}">
        <p14:creationId xmlns:p14="http://schemas.microsoft.com/office/powerpoint/2010/main" val="260143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3192" y="448408"/>
            <a:ext cx="10374923" cy="6128237"/>
          </a:xfrm>
          <a:prstGeom prst="rect">
            <a:avLst/>
          </a:prstGeom>
        </p:spPr>
      </p:pic>
    </p:spTree>
    <p:extLst>
      <p:ext uri="{BB962C8B-B14F-4D97-AF65-F5344CB8AC3E}">
        <p14:creationId xmlns:p14="http://schemas.microsoft.com/office/powerpoint/2010/main" val="401023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9231" y="482492"/>
            <a:ext cx="10515600" cy="5939366"/>
          </a:xfrm>
          <a:prstGeom prst="rect">
            <a:avLst/>
          </a:prstGeom>
        </p:spPr>
      </p:pic>
    </p:spTree>
    <p:extLst>
      <p:ext uri="{BB962C8B-B14F-4D97-AF65-F5344CB8AC3E}">
        <p14:creationId xmlns:p14="http://schemas.microsoft.com/office/powerpoint/2010/main" val="206254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6928" y="425838"/>
            <a:ext cx="10696164" cy="6036508"/>
          </a:xfrm>
          <a:prstGeom prst="rect">
            <a:avLst/>
          </a:prstGeom>
        </p:spPr>
      </p:pic>
    </p:spTree>
    <p:extLst>
      <p:ext uri="{BB962C8B-B14F-4D97-AF65-F5344CB8AC3E}">
        <p14:creationId xmlns:p14="http://schemas.microsoft.com/office/powerpoint/2010/main" val="273902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4063" y="536331"/>
            <a:ext cx="10717822" cy="5938712"/>
          </a:xfrm>
          <a:prstGeom prst="rect">
            <a:avLst/>
          </a:prstGeom>
        </p:spPr>
      </p:pic>
    </p:spTree>
    <p:extLst>
      <p:ext uri="{BB962C8B-B14F-4D97-AF65-F5344CB8AC3E}">
        <p14:creationId xmlns:p14="http://schemas.microsoft.com/office/powerpoint/2010/main" val="43041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2854" y="571500"/>
            <a:ext cx="10601302" cy="5820508"/>
          </a:xfrm>
          <a:prstGeom prst="rect">
            <a:avLst/>
          </a:prstGeom>
        </p:spPr>
      </p:pic>
    </p:spTree>
    <p:extLst>
      <p:ext uri="{BB962C8B-B14F-4D97-AF65-F5344CB8AC3E}">
        <p14:creationId xmlns:p14="http://schemas.microsoft.com/office/powerpoint/2010/main" val="257646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6138" y="597877"/>
            <a:ext cx="10691447" cy="5776546"/>
          </a:xfrm>
          <a:prstGeom prst="rect">
            <a:avLst/>
          </a:prstGeom>
        </p:spPr>
      </p:pic>
    </p:spTree>
    <p:extLst>
      <p:ext uri="{BB962C8B-B14F-4D97-AF65-F5344CB8AC3E}">
        <p14:creationId xmlns:p14="http://schemas.microsoft.com/office/powerpoint/2010/main" val="373913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0437" y="553914"/>
            <a:ext cx="10304585" cy="5899639"/>
          </a:xfrm>
          <a:prstGeom prst="rect">
            <a:avLst/>
          </a:prstGeom>
        </p:spPr>
      </p:pic>
    </p:spTree>
    <p:extLst>
      <p:ext uri="{BB962C8B-B14F-4D97-AF65-F5344CB8AC3E}">
        <p14:creationId xmlns:p14="http://schemas.microsoft.com/office/powerpoint/2010/main" val="197963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3191" y="595742"/>
            <a:ext cx="10710925" cy="5866603"/>
          </a:xfrm>
          <a:prstGeom prst="rect">
            <a:avLst/>
          </a:prstGeom>
        </p:spPr>
      </p:pic>
    </p:spTree>
    <p:extLst>
      <p:ext uri="{BB962C8B-B14F-4D97-AF65-F5344CB8AC3E}">
        <p14:creationId xmlns:p14="http://schemas.microsoft.com/office/powerpoint/2010/main" val="1743339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operators</a:t>
            </a:r>
            <a:endParaRPr lang="el-GR" dirty="0"/>
          </a:p>
        </p:txBody>
      </p:sp>
      <p:sp>
        <p:nvSpPr>
          <p:cNvPr id="3" name="Content Placeholder 2"/>
          <p:cNvSpPr>
            <a:spLocks noGrp="1"/>
          </p:cNvSpPr>
          <p:nvPr>
            <p:ph idx="1"/>
          </p:nvPr>
        </p:nvSpPr>
        <p:spPr/>
        <p:txBody>
          <a:bodyPr/>
          <a:lstStyle/>
          <a:p>
            <a:r>
              <a:rPr lang="en-US" dirty="0" smtClean="0"/>
              <a:t>The ‘operator’ is used to describe an organization or individual, setting out to create income from trading in ships and cargoes.</a:t>
            </a:r>
          </a:p>
          <a:p>
            <a:r>
              <a:rPr lang="en-US" dirty="0" smtClean="0"/>
              <a:t>Some operators specialize in securing vessels on charter from </a:t>
            </a:r>
            <a:r>
              <a:rPr lang="en-US" dirty="0" err="1" smtClean="0"/>
              <a:t>shipowners</a:t>
            </a:r>
            <a:r>
              <a:rPr lang="en-US" dirty="0" smtClean="0"/>
              <a:t>, hoping to re-employ the ships to other charterers at a higher freight or hire rate and secure a profit.</a:t>
            </a:r>
          </a:p>
          <a:p>
            <a:r>
              <a:rPr lang="en-US" dirty="0" smtClean="0"/>
              <a:t>Other operators concentrate on securing contracts for carriage of cargoes and by fixing in outside ships at lower freight rates, thereby covering their commitments to the charterers and at the same time making a profit. </a:t>
            </a:r>
          </a:p>
          <a:p>
            <a:r>
              <a:rPr lang="en-US" dirty="0" smtClean="0"/>
              <a:t>Certain operator trade in both ships and cargoes.</a:t>
            </a:r>
          </a:p>
          <a:p>
            <a:pPr marL="0" indent="0">
              <a:buNone/>
            </a:pPr>
            <a:endParaRPr lang="el-GR" dirty="0"/>
          </a:p>
        </p:txBody>
      </p:sp>
    </p:spTree>
    <p:extLst>
      <p:ext uri="{BB962C8B-B14F-4D97-AF65-F5344CB8AC3E}">
        <p14:creationId xmlns:p14="http://schemas.microsoft.com/office/powerpoint/2010/main" val="22860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Shipping &amp; Chartering</a:t>
            </a:r>
            <a:endParaRPr lang="el-GR" dirty="0"/>
          </a:p>
        </p:txBody>
      </p:sp>
      <p:sp>
        <p:nvSpPr>
          <p:cNvPr id="3" name="Content Placeholder 2"/>
          <p:cNvSpPr>
            <a:spLocks noGrp="1"/>
          </p:cNvSpPr>
          <p:nvPr>
            <p:ph idx="1"/>
          </p:nvPr>
        </p:nvSpPr>
        <p:spPr/>
        <p:txBody>
          <a:bodyPr/>
          <a:lstStyle/>
          <a:p>
            <a:r>
              <a:rPr lang="en-US" dirty="0" smtClean="0"/>
              <a:t>Chartering refers to hiring a vessel or part of it for the purpose of transporting cargo by sea.</a:t>
            </a:r>
          </a:p>
          <a:p>
            <a:r>
              <a:rPr lang="en-US" dirty="0" smtClean="0"/>
              <a:t>Chartering may take place for any type of ship: bulk carriers, general cargo, tankers and containers – Any type of cargo: bulk, general, specialized cargo.</a:t>
            </a:r>
          </a:p>
          <a:p>
            <a:r>
              <a:rPr lang="en-US" dirty="0" smtClean="0"/>
              <a:t>It is made up of </a:t>
            </a:r>
            <a:r>
              <a:rPr lang="en-US" dirty="0" err="1" smtClean="0"/>
              <a:t>shipowners</a:t>
            </a:r>
            <a:r>
              <a:rPr lang="en-US" dirty="0" smtClean="0"/>
              <a:t>  who wish to charter out transportation capacity and charterers who wish to charter in capacity to perform the transportation service.</a:t>
            </a:r>
          </a:p>
          <a:p>
            <a:r>
              <a:rPr lang="en-US" dirty="0" smtClean="0"/>
              <a:t>The charter market also serves the needs of ship operators, who may not own cargo per se but who operate vessels to provide shipping services.</a:t>
            </a:r>
          </a:p>
          <a:p>
            <a:endParaRPr lang="en-US" dirty="0" smtClean="0"/>
          </a:p>
          <a:p>
            <a:endParaRPr lang="el-GR" dirty="0"/>
          </a:p>
        </p:txBody>
      </p:sp>
    </p:spTree>
    <p:extLst>
      <p:ext uri="{BB962C8B-B14F-4D97-AF65-F5344CB8AC3E}">
        <p14:creationId xmlns:p14="http://schemas.microsoft.com/office/powerpoint/2010/main" val="2691809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Operators </a:t>
            </a:r>
            <a:endParaRPr lang="el-GR" dirty="0"/>
          </a:p>
        </p:txBody>
      </p:sp>
      <p:sp>
        <p:nvSpPr>
          <p:cNvPr id="3" name="Content Placeholder 2"/>
          <p:cNvSpPr>
            <a:spLocks noGrp="1"/>
          </p:cNvSpPr>
          <p:nvPr>
            <p:ph idx="1"/>
          </p:nvPr>
        </p:nvSpPr>
        <p:spPr/>
        <p:txBody>
          <a:bodyPr/>
          <a:lstStyle/>
          <a:p>
            <a:r>
              <a:rPr lang="en-US" dirty="0" smtClean="0"/>
              <a:t>Operator high risk business, consequently few operators will become bankrupt. </a:t>
            </a:r>
          </a:p>
          <a:p>
            <a:r>
              <a:rPr lang="en-US" dirty="0" smtClean="0"/>
              <a:t>Some well known container liner companies are actually operators, as they run their liner services entirely with container tonnage chartered in for the service.</a:t>
            </a:r>
          </a:p>
          <a:p>
            <a:r>
              <a:rPr lang="en-US" dirty="0" smtClean="0"/>
              <a:t>Operators who employ a vessel and then re-employ or </a:t>
            </a:r>
            <a:r>
              <a:rPr lang="en-US" dirty="0" err="1" smtClean="0"/>
              <a:t>relet</a:t>
            </a:r>
            <a:r>
              <a:rPr lang="en-US" dirty="0" smtClean="0"/>
              <a:t> that vessel are called ‘</a:t>
            </a:r>
            <a:r>
              <a:rPr lang="en-US" dirty="0" err="1" smtClean="0"/>
              <a:t>disponet</a:t>
            </a:r>
            <a:r>
              <a:rPr lang="en-US" dirty="0" smtClean="0"/>
              <a:t>’ or ‘time charter owners’.</a:t>
            </a:r>
          </a:p>
          <a:p>
            <a:endParaRPr lang="en-US" dirty="0"/>
          </a:p>
          <a:p>
            <a:endParaRPr lang="el-GR" dirty="0"/>
          </a:p>
        </p:txBody>
      </p:sp>
    </p:spTree>
    <p:extLst>
      <p:ext uri="{BB962C8B-B14F-4D97-AF65-F5344CB8AC3E}">
        <p14:creationId xmlns:p14="http://schemas.microsoft.com/office/powerpoint/2010/main" val="237694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Shipbrokers </a:t>
            </a:r>
            <a:endParaRPr lang="el-GR" dirty="0"/>
          </a:p>
        </p:txBody>
      </p:sp>
      <p:sp>
        <p:nvSpPr>
          <p:cNvPr id="3" name="Content Placeholder 2"/>
          <p:cNvSpPr>
            <a:spLocks noGrp="1"/>
          </p:cNvSpPr>
          <p:nvPr>
            <p:ph idx="1"/>
          </p:nvPr>
        </p:nvSpPr>
        <p:spPr/>
        <p:txBody>
          <a:bodyPr/>
          <a:lstStyle/>
          <a:p>
            <a:r>
              <a:rPr lang="en-US" dirty="0" smtClean="0"/>
              <a:t>The individuals or corporations acting as brokers in the middle of charterers, </a:t>
            </a:r>
            <a:r>
              <a:rPr lang="en-US" dirty="0" err="1" smtClean="0"/>
              <a:t>shipowners</a:t>
            </a:r>
            <a:r>
              <a:rPr lang="en-US" dirty="0" smtClean="0"/>
              <a:t> and operators. </a:t>
            </a:r>
          </a:p>
          <a:p>
            <a:r>
              <a:rPr lang="en-US" dirty="0" smtClean="0"/>
              <a:t>A shipbrokers income is in the form of the reward of a commission, known as a brokerage fee, paid for a successful introduction and negotiation between ship-owner and charterer leading to a fixture (1,25% of Freight and Demurrage)    </a:t>
            </a:r>
          </a:p>
          <a:p>
            <a:r>
              <a:rPr lang="en-US" dirty="0" smtClean="0"/>
              <a:t>The term ‘shipbroker’ is wide-ranging: Dry cargo shipbroker, Port agency, Sale and Purchase, Tanker shipbroker, liner shipbroker. </a:t>
            </a:r>
          </a:p>
          <a:p>
            <a:endParaRPr lang="el-GR" dirty="0"/>
          </a:p>
        </p:txBody>
      </p:sp>
    </p:spTree>
    <p:extLst>
      <p:ext uri="{BB962C8B-B14F-4D97-AF65-F5344CB8AC3E}">
        <p14:creationId xmlns:p14="http://schemas.microsoft.com/office/powerpoint/2010/main" val="2282779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Shipbroker-</a:t>
            </a:r>
            <a:r>
              <a:rPr lang="en-US" dirty="0"/>
              <a:t>Exclusive </a:t>
            </a:r>
            <a:r>
              <a:rPr lang="en-US" dirty="0" smtClean="0"/>
              <a:t>Broker</a:t>
            </a:r>
            <a:endParaRPr lang="el-GR" dirty="0"/>
          </a:p>
        </p:txBody>
      </p:sp>
      <p:sp>
        <p:nvSpPr>
          <p:cNvPr id="3" name="Content Placeholder 2"/>
          <p:cNvSpPr>
            <a:spLocks noGrp="1"/>
          </p:cNvSpPr>
          <p:nvPr>
            <p:ph idx="1"/>
          </p:nvPr>
        </p:nvSpPr>
        <p:spPr/>
        <p:txBody>
          <a:bodyPr>
            <a:normAutofit/>
          </a:bodyPr>
          <a:lstStyle/>
          <a:p>
            <a:r>
              <a:rPr lang="en-US" dirty="0" smtClean="0"/>
              <a:t>He </a:t>
            </a:r>
            <a:r>
              <a:rPr lang="en-US" dirty="0"/>
              <a:t>works in a shipping company where he deals exclusively with the chartering of a </a:t>
            </a:r>
            <a:r>
              <a:rPr lang="en-US" dirty="0" err="1"/>
              <a:t>shipowner's</a:t>
            </a:r>
            <a:r>
              <a:rPr lang="en-US" dirty="0"/>
              <a:t> ships.</a:t>
            </a:r>
          </a:p>
          <a:p>
            <a:r>
              <a:rPr lang="en-US" dirty="0"/>
              <a:t>He works with the people who work in the shipping company.</a:t>
            </a:r>
          </a:p>
          <a:p>
            <a:r>
              <a:rPr lang="en-US" dirty="0"/>
              <a:t>He/ she monitors the progress of each ship and is informed of any delays and difficulties when making each trip. </a:t>
            </a:r>
          </a:p>
          <a:p>
            <a:r>
              <a:rPr lang="en-US" dirty="0"/>
              <a:t>He/she is updated daily on everything that concerns the ships on the operational status of each ship.</a:t>
            </a:r>
          </a:p>
          <a:p>
            <a:r>
              <a:rPr lang="en-US" dirty="0" err="1"/>
              <a:t>e.g</a:t>
            </a:r>
            <a:r>
              <a:rPr lang="en-US" dirty="0"/>
              <a:t> An accident can cause so much damage that it can immobilize a ship for several days.</a:t>
            </a:r>
          </a:p>
          <a:p>
            <a:endParaRPr lang="en-US" dirty="0"/>
          </a:p>
          <a:p>
            <a:endParaRPr lang="el-GR" dirty="0"/>
          </a:p>
        </p:txBody>
      </p:sp>
    </p:spTree>
    <p:extLst>
      <p:ext uri="{BB962C8B-B14F-4D97-AF65-F5344CB8AC3E}">
        <p14:creationId xmlns:p14="http://schemas.microsoft.com/office/powerpoint/2010/main" val="4214247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Shipbrokers –direct shipbroker</a:t>
            </a:r>
            <a:endParaRPr lang="el-GR" dirty="0"/>
          </a:p>
        </p:txBody>
      </p:sp>
      <p:sp>
        <p:nvSpPr>
          <p:cNvPr id="3" name="Content Placeholder 2"/>
          <p:cNvSpPr>
            <a:spLocks noGrp="1"/>
          </p:cNvSpPr>
          <p:nvPr>
            <p:ph idx="1"/>
          </p:nvPr>
        </p:nvSpPr>
        <p:spPr/>
        <p:txBody>
          <a:bodyPr/>
          <a:lstStyle/>
          <a:p>
            <a:r>
              <a:rPr lang="en-US" dirty="0"/>
              <a:t>He/she shares the ability to work with a ship-owner along with several others.</a:t>
            </a:r>
          </a:p>
          <a:p>
            <a:r>
              <a:rPr lang="en-US" dirty="0"/>
              <a:t>The direct broker has the advantage of communicating directly with the principal and informing him of ships and cargoes, but it does not have the exclusivity.</a:t>
            </a:r>
          </a:p>
          <a:p>
            <a:r>
              <a:rPr lang="en-US" dirty="0"/>
              <a:t>He/she has to compete with several other shipbrokers, who can pass cargoes at a lower commission and negotiate directly with charterers.</a:t>
            </a:r>
          </a:p>
          <a:p>
            <a:endParaRPr lang="el-GR" dirty="0"/>
          </a:p>
        </p:txBody>
      </p:sp>
    </p:spTree>
    <p:extLst>
      <p:ext uri="{BB962C8B-B14F-4D97-AF65-F5344CB8AC3E}">
        <p14:creationId xmlns:p14="http://schemas.microsoft.com/office/powerpoint/2010/main" val="99276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Shipbrokers- competitive shipbroker</a:t>
            </a:r>
            <a:endParaRPr lang="el-GR" dirty="0"/>
          </a:p>
        </p:txBody>
      </p:sp>
      <p:sp>
        <p:nvSpPr>
          <p:cNvPr id="3" name="Content Placeholder 2"/>
          <p:cNvSpPr>
            <a:spLocks noGrp="1"/>
          </p:cNvSpPr>
          <p:nvPr>
            <p:ph idx="1"/>
          </p:nvPr>
        </p:nvSpPr>
        <p:spPr/>
        <p:txBody>
          <a:bodyPr/>
          <a:lstStyle/>
          <a:p>
            <a:r>
              <a:rPr lang="en-US" dirty="0"/>
              <a:t>They are brokers with special negotiation skills, who must understand in time how to match ships - cargoes in a highly competitive environment.</a:t>
            </a:r>
          </a:p>
          <a:p>
            <a:r>
              <a:rPr lang="en-US" dirty="0"/>
              <a:t>They are based in a major maritime charter center and cooperate with brokers in other charter centers or countries.</a:t>
            </a:r>
          </a:p>
          <a:p>
            <a:r>
              <a:rPr lang="en-US" dirty="0"/>
              <a:t>They have no commitments regarding their clients, as a result of which they also work with competitors of one of their principals.</a:t>
            </a:r>
          </a:p>
          <a:p>
            <a:r>
              <a:rPr lang="en-US" dirty="0"/>
              <a:t>Time is of the essence in this job.</a:t>
            </a:r>
          </a:p>
          <a:p>
            <a:pPr marL="0" indent="0">
              <a:buNone/>
            </a:pPr>
            <a:endParaRPr lang="en-US" dirty="0"/>
          </a:p>
          <a:p>
            <a:endParaRPr lang="el-GR" dirty="0"/>
          </a:p>
        </p:txBody>
      </p:sp>
    </p:spTree>
    <p:extLst>
      <p:ext uri="{BB962C8B-B14F-4D97-AF65-F5344CB8AC3E}">
        <p14:creationId xmlns:p14="http://schemas.microsoft.com/office/powerpoint/2010/main" val="4292290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Shipbrokers-Owner’s </a:t>
            </a:r>
            <a:r>
              <a:rPr lang="en-US" dirty="0" err="1" smtClean="0"/>
              <a:t>shipBroker</a:t>
            </a:r>
            <a:endParaRPr lang="el-GR" dirty="0"/>
          </a:p>
        </p:txBody>
      </p:sp>
      <p:sp>
        <p:nvSpPr>
          <p:cNvPr id="3" name="Content Placeholder 2"/>
          <p:cNvSpPr>
            <a:spLocks noGrp="1"/>
          </p:cNvSpPr>
          <p:nvPr>
            <p:ph idx="1"/>
          </p:nvPr>
        </p:nvSpPr>
        <p:spPr/>
        <p:txBody>
          <a:bodyPr/>
          <a:lstStyle/>
          <a:p>
            <a:r>
              <a:rPr lang="en-US" dirty="0"/>
              <a:t>They are brokers appointed by </a:t>
            </a:r>
            <a:r>
              <a:rPr lang="en-US" dirty="0" err="1"/>
              <a:t>shipowners</a:t>
            </a:r>
            <a:r>
              <a:rPr lang="en-US" dirty="0"/>
              <a:t> in order to deal with securing employment for their ships, with the highest possible freight rates and well-known charterers.</a:t>
            </a:r>
          </a:p>
          <a:p>
            <a:r>
              <a:rPr lang="en-US" dirty="0"/>
              <a:t>Home –Broker beyond the responsibility he/she has, is in an advantageous position especially in times of crisis. </a:t>
            </a:r>
          </a:p>
          <a:p>
            <a:r>
              <a:rPr lang="en-US" dirty="0"/>
              <a:t>They work long hours a day and even into the evenings in order to contact brokers in other distant areas.</a:t>
            </a:r>
          </a:p>
          <a:p>
            <a:endParaRPr lang="el-GR" dirty="0"/>
          </a:p>
        </p:txBody>
      </p:sp>
    </p:spTree>
    <p:extLst>
      <p:ext uri="{BB962C8B-B14F-4D97-AF65-F5344CB8AC3E}">
        <p14:creationId xmlns:p14="http://schemas.microsoft.com/office/powerpoint/2010/main" val="1311161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Shipbrokers-charter’s shipbroker</a:t>
            </a:r>
            <a:endParaRPr lang="el-GR" dirty="0"/>
          </a:p>
        </p:txBody>
      </p:sp>
      <p:sp>
        <p:nvSpPr>
          <p:cNvPr id="3" name="Content Placeholder 2"/>
          <p:cNvSpPr>
            <a:spLocks noGrp="1"/>
          </p:cNvSpPr>
          <p:nvPr>
            <p:ph idx="1"/>
          </p:nvPr>
        </p:nvSpPr>
        <p:spPr/>
        <p:txBody>
          <a:bodyPr/>
          <a:lstStyle/>
          <a:p>
            <a:r>
              <a:rPr lang="en-US" dirty="0"/>
              <a:t>They are based in a charter center and aim to find ships to carry their charterers' cargoes.</a:t>
            </a:r>
          </a:p>
          <a:p>
            <a:r>
              <a:rPr lang="en-US" dirty="0"/>
              <a:t>A key objective is also to achieve the lowest possible fare on ships of the appropriate age and class.</a:t>
            </a:r>
          </a:p>
          <a:p>
            <a:endParaRPr lang="el-GR" dirty="0"/>
          </a:p>
        </p:txBody>
      </p:sp>
    </p:spTree>
    <p:extLst>
      <p:ext uri="{BB962C8B-B14F-4D97-AF65-F5344CB8AC3E}">
        <p14:creationId xmlns:p14="http://schemas.microsoft.com/office/powerpoint/2010/main" val="190041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Shipbroker’s responsibility </a:t>
            </a:r>
            <a:endParaRPr lang="el-GR" dirty="0"/>
          </a:p>
        </p:txBody>
      </p:sp>
      <p:sp>
        <p:nvSpPr>
          <p:cNvPr id="3" name="Content Placeholder 2"/>
          <p:cNvSpPr>
            <a:spLocks noGrp="1"/>
          </p:cNvSpPr>
          <p:nvPr>
            <p:ph idx="1"/>
          </p:nvPr>
        </p:nvSpPr>
        <p:spPr/>
        <p:txBody>
          <a:bodyPr/>
          <a:lstStyle/>
          <a:p>
            <a:r>
              <a:rPr lang="en-US" dirty="0" smtClean="0"/>
              <a:t>The shipbroker following negotiations leading to a fixture then has the task to:</a:t>
            </a:r>
          </a:p>
          <a:p>
            <a:r>
              <a:rPr lang="en-US" dirty="0" smtClean="0"/>
              <a:t>Drawing up the C/P, faithfully recording all that has been agreed.</a:t>
            </a:r>
          </a:p>
          <a:p>
            <a:r>
              <a:rPr lang="en-US" dirty="0" smtClean="0"/>
              <a:t>Dealing with any subsequent amendments or additions to the negotiations.</a:t>
            </a:r>
          </a:p>
          <a:p>
            <a:r>
              <a:rPr lang="en-US" dirty="0" smtClean="0"/>
              <a:t>Handing negotiations between the parties</a:t>
            </a:r>
          </a:p>
          <a:p>
            <a:r>
              <a:rPr lang="en-US" dirty="0" smtClean="0"/>
              <a:t>Dealing with financial exchanges, such as payments of freights, voyage balances and hires.</a:t>
            </a:r>
          </a:p>
          <a:p>
            <a:r>
              <a:rPr lang="en-US" dirty="0" smtClean="0"/>
              <a:t>Mainly large Shipbroker houses also maintain a post-fixture department to handle efficiently the operations of a concluded fixture.  </a:t>
            </a:r>
          </a:p>
          <a:p>
            <a:endParaRPr lang="el-GR" dirty="0"/>
          </a:p>
        </p:txBody>
      </p:sp>
    </p:spTree>
    <p:extLst>
      <p:ext uri="{BB962C8B-B14F-4D97-AF65-F5344CB8AC3E}">
        <p14:creationId xmlns:p14="http://schemas.microsoft.com/office/powerpoint/2010/main" val="270852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ship employment</a:t>
            </a:r>
            <a:endParaRPr lang="el-GR" dirty="0"/>
          </a:p>
        </p:txBody>
      </p:sp>
      <p:sp>
        <p:nvSpPr>
          <p:cNvPr id="3" name="Content Placeholder 2"/>
          <p:cNvSpPr>
            <a:spLocks noGrp="1"/>
          </p:cNvSpPr>
          <p:nvPr>
            <p:ph idx="1"/>
          </p:nvPr>
        </p:nvSpPr>
        <p:spPr/>
        <p:txBody>
          <a:bodyPr>
            <a:normAutofit fontScale="85000" lnSpcReduction="20000"/>
          </a:bodyPr>
          <a:lstStyle/>
          <a:p>
            <a:r>
              <a:rPr lang="en-US" dirty="0" smtClean="0"/>
              <a:t>Voyage chartering</a:t>
            </a:r>
          </a:p>
          <a:p>
            <a:r>
              <a:rPr lang="en-US" dirty="0" smtClean="0"/>
              <a:t>Consecutive voyages</a:t>
            </a:r>
          </a:p>
          <a:p>
            <a:r>
              <a:rPr lang="en-US" dirty="0" smtClean="0"/>
              <a:t>Time chartering</a:t>
            </a:r>
          </a:p>
          <a:p>
            <a:r>
              <a:rPr lang="en-US" dirty="0" smtClean="0"/>
              <a:t>Bareboat chartering</a:t>
            </a:r>
          </a:p>
          <a:p>
            <a:r>
              <a:rPr lang="en-US" dirty="0" smtClean="0"/>
              <a:t>Contracts of </a:t>
            </a:r>
            <a:r>
              <a:rPr lang="en-US" dirty="0" err="1" smtClean="0"/>
              <a:t>Affreightment</a:t>
            </a:r>
            <a:endParaRPr lang="en-US" dirty="0" smtClean="0"/>
          </a:p>
          <a:p>
            <a:r>
              <a:rPr lang="en-US" dirty="0" smtClean="0"/>
              <a:t>Joint Ventures</a:t>
            </a:r>
          </a:p>
          <a:p>
            <a:r>
              <a:rPr lang="en-US" dirty="0" smtClean="0"/>
              <a:t>Shipping Pools</a:t>
            </a:r>
          </a:p>
          <a:p>
            <a:r>
              <a:rPr lang="en-US" dirty="0" smtClean="0"/>
              <a:t>Parceling</a:t>
            </a:r>
          </a:p>
          <a:p>
            <a:r>
              <a:rPr lang="en-US" dirty="0" smtClean="0"/>
              <a:t>Project Cargoes</a:t>
            </a:r>
          </a:p>
          <a:p>
            <a:r>
              <a:rPr lang="en-US" dirty="0" smtClean="0"/>
              <a:t>Slot Charters</a:t>
            </a:r>
            <a:endParaRPr lang="el-GR" dirty="0"/>
          </a:p>
        </p:txBody>
      </p:sp>
    </p:spTree>
    <p:extLst>
      <p:ext uri="{BB962C8B-B14F-4D97-AF65-F5344CB8AC3E}">
        <p14:creationId xmlns:p14="http://schemas.microsoft.com/office/powerpoint/2010/main" val="1404825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285E-1FE6-0D5D-9F89-8597585D4AEF}"/>
              </a:ext>
            </a:extLst>
          </p:cNvPr>
          <p:cNvSpPr>
            <a:spLocks noGrp="1"/>
          </p:cNvSpPr>
          <p:nvPr>
            <p:ph type="title"/>
          </p:nvPr>
        </p:nvSpPr>
        <p:spPr/>
        <p:txBody>
          <a:bodyPr/>
          <a:lstStyle/>
          <a:p>
            <a:r>
              <a:rPr lang="en-US" dirty="0"/>
              <a:t>Voyage chartering</a:t>
            </a:r>
            <a:endParaRPr lang="el-GR" dirty="0"/>
          </a:p>
        </p:txBody>
      </p:sp>
      <p:sp>
        <p:nvSpPr>
          <p:cNvPr id="3" name="Content Placeholder 2">
            <a:extLst>
              <a:ext uri="{FF2B5EF4-FFF2-40B4-BE49-F238E27FC236}">
                <a16:creationId xmlns:a16="http://schemas.microsoft.com/office/drawing/2014/main" id="{1DAEC28F-BA1A-71A6-B4FC-8A2FA64CE203}"/>
              </a:ext>
            </a:extLst>
          </p:cNvPr>
          <p:cNvSpPr>
            <a:spLocks noGrp="1"/>
          </p:cNvSpPr>
          <p:nvPr>
            <p:ph idx="1"/>
          </p:nvPr>
        </p:nvSpPr>
        <p:spPr/>
        <p:txBody>
          <a:bodyPr/>
          <a:lstStyle/>
          <a:p>
            <a:r>
              <a:rPr lang="en-US" dirty="0"/>
              <a:t>Chartering may take the form of short-term agreements o effect a single voyage for the carriage of an agreed-upon volume of cargo, fixed rate, measured as freight $/tons of cargo carried.</a:t>
            </a:r>
          </a:p>
          <a:p>
            <a:r>
              <a:rPr lang="en-US" dirty="0"/>
              <a:t>The shipowner undertakes to instruct the master of the ship to bring the vessel within a predetermined time period (laycan) to the agree port of loading, load the cargo  and bring it to the discharging port as agreed in the C/P.</a:t>
            </a:r>
          </a:p>
          <a:p>
            <a:r>
              <a:rPr lang="en-US" dirty="0"/>
              <a:t>The charterer undertakes the responsibility and cost for cargo handling operations and the shipowner incurs the total operating and voyage expenses of the ship. </a:t>
            </a:r>
          </a:p>
          <a:p>
            <a:pPr marL="0" indent="0">
              <a:buNone/>
            </a:pPr>
            <a:endParaRPr lang="en-US" dirty="0"/>
          </a:p>
        </p:txBody>
      </p:sp>
    </p:spTree>
    <p:extLst>
      <p:ext uri="{BB962C8B-B14F-4D97-AF65-F5344CB8AC3E}">
        <p14:creationId xmlns:p14="http://schemas.microsoft.com/office/powerpoint/2010/main" val="256600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Shipping &amp; Chartering</a:t>
            </a:r>
            <a:endParaRPr lang="el-GR" dirty="0"/>
          </a:p>
        </p:txBody>
      </p:sp>
      <p:sp>
        <p:nvSpPr>
          <p:cNvPr id="3" name="Content Placeholder 2"/>
          <p:cNvSpPr>
            <a:spLocks noGrp="1"/>
          </p:cNvSpPr>
          <p:nvPr>
            <p:ph idx="1"/>
          </p:nvPr>
        </p:nvSpPr>
        <p:spPr/>
        <p:txBody>
          <a:bodyPr>
            <a:normAutofit lnSpcReduction="10000"/>
          </a:bodyPr>
          <a:lstStyle/>
          <a:p>
            <a:r>
              <a:rPr lang="en-US" dirty="0" smtClean="0"/>
              <a:t>The chartering process is facilitated by the ship broker, who acts on behalf of its principals (owner and charterer).</a:t>
            </a:r>
          </a:p>
          <a:p>
            <a:r>
              <a:rPr lang="en-US" dirty="0" smtClean="0"/>
              <a:t>The ship broker has knowledge and experience in the practice of chartering and has also developed a network of contacts and associates who are instrumental in efficiently fulfilling the chartering process. </a:t>
            </a:r>
          </a:p>
          <a:p>
            <a:r>
              <a:rPr lang="en-US" dirty="0" smtClean="0"/>
              <a:t>The broker may convey relevant information or receive information about vessels and cargoes and analyze it. Apart of that, the latter will assist him/her in the negotiations between the principals. </a:t>
            </a:r>
          </a:p>
          <a:p>
            <a:r>
              <a:rPr lang="en-US" dirty="0" smtClean="0"/>
              <a:t>Following negotiations and agreement, the broker may be responsible for drawing up the charter party contract that the principals agreed on.</a:t>
            </a:r>
          </a:p>
          <a:p>
            <a:endParaRPr lang="el-GR" dirty="0"/>
          </a:p>
        </p:txBody>
      </p:sp>
    </p:spTree>
    <p:extLst>
      <p:ext uri="{BB962C8B-B14F-4D97-AF65-F5344CB8AC3E}">
        <p14:creationId xmlns:p14="http://schemas.microsoft.com/office/powerpoint/2010/main" val="2615610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A1A2-0125-3CEF-C0BF-AC940D45B9D5}"/>
              </a:ext>
            </a:extLst>
          </p:cNvPr>
          <p:cNvSpPr>
            <a:spLocks noGrp="1"/>
          </p:cNvSpPr>
          <p:nvPr>
            <p:ph type="title"/>
          </p:nvPr>
        </p:nvSpPr>
        <p:spPr/>
        <p:txBody>
          <a:bodyPr/>
          <a:lstStyle/>
          <a:p>
            <a:r>
              <a:rPr lang="en-US" dirty="0"/>
              <a:t>Voyage chartering</a:t>
            </a:r>
            <a:endParaRPr lang="el-GR" dirty="0"/>
          </a:p>
        </p:txBody>
      </p:sp>
      <p:sp>
        <p:nvSpPr>
          <p:cNvPr id="3" name="Content Placeholder 2">
            <a:extLst>
              <a:ext uri="{FF2B5EF4-FFF2-40B4-BE49-F238E27FC236}">
                <a16:creationId xmlns:a16="http://schemas.microsoft.com/office/drawing/2014/main" id="{D72040AF-36E4-866D-25E4-B72EAF50FAA1}"/>
              </a:ext>
            </a:extLst>
          </p:cNvPr>
          <p:cNvSpPr>
            <a:spLocks noGrp="1"/>
          </p:cNvSpPr>
          <p:nvPr>
            <p:ph idx="1"/>
          </p:nvPr>
        </p:nvSpPr>
        <p:spPr>
          <a:xfrm>
            <a:off x="838200" y="2453054"/>
            <a:ext cx="10515600" cy="4200963"/>
          </a:xfrm>
        </p:spPr>
        <p:txBody>
          <a:bodyPr>
            <a:normAutofit/>
          </a:bodyPr>
          <a:lstStyle/>
          <a:p>
            <a:r>
              <a:rPr lang="en-US" dirty="0"/>
              <a:t>The shipowner gives the charterer a specific time, known as laytime, which is the period of time allowed for the loading and unloading the cargo.</a:t>
            </a:r>
          </a:p>
          <a:p>
            <a:r>
              <a:rPr lang="en-US" dirty="0"/>
              <a:t>If the charterer fails to load or discharge the cargo in the given period of the laytime, then the charterer must pay damages to the owner in the form of ‘demurrage’ at a negotiated sum per day.</a:t>
            </a:r>
          </a:p>
          <a:p>
            <a:r>
              <a:rPr lang="en-US" dirty="0"/>
              <a:t>If the charterer completes the cargo operations in a shorter time than allowed for the laytime, the shipowner may give a reward to the charterer in the form of ‘dispatch’ at an agreed upon sum.</a:t>
            </a:r>
          </a:p>
          <a:p>
            <a:r>
              <a:rPr lang="en-US" dirty="0"/>
              <a:t>NOT A GOLDEN RULE but: Full demurrage, half dispatch</a:t>
            </a:r>
          </a:p>
          <a:p>
            <a:r>
              <a:rPr lang="en-US" dirty="0"/>
              <a:t>The point in time when laytime commences is determined by a notice of readiness (NOR) issued by the master when vessel is at port and ready to commence cargo operations.  </a:t>
            </a:r>
          </a:p>
        </p:txBody>
      </p:sp>
    </p:spTree>
    <p:extLst>
      <p:ext uri="{BB962C8B-B14F-4D97-AF65-F5344CB8AC3E}">
        <p14:creationId xmlns:p14="http://schemas.microsoft.com/office/powerpoint/2010/main" val="2105757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Consecutive voyages</a:t>
            </a:r>
            <a:endParaRPr lang="el-GR" dirty="0"/>
          </a:p>
        </p:txBody>
      </p:sp>
      <p:sp>
        <p:nvSpPr>
          <p:cNvPr id="3" name="Content Placeholder 2"/>
          <p:cNvSpPr>
            <a:spLocks noGrp="1"/>
          </p:cNvSpPr>
          <p:nvPr>
            <p:ph idx="1"/>
          </p:nvPr>
        </p:nvSpPr>
        <p:spPr/>
        <p:txBody>
          <a:bodyPr/>
          <a:lstStyle/>
          <a:p>
            <a:r>
              <a:rPr lang="en-US" dirty="0" smtClean="0"/>
              <a:t>Parties to a voyage charter are content to cooperate on pre-agreed repeat business. </a:t>
            </a:r>
          </a:p>
          <a:p>
            <a:r>
              <a:rPr lang="en-US" dirty="0" smtClean="0"/>
              <a:t>They will sign an agreement which commits the vessel to performing a number of voyages within a fixed period of time. </a:t>
            </a:r>
          </a:p>
          <a:p>
            <a:r>
              <a:rPr lang="en-US" dirty="0" smtClean="0"/>
              <a:t>All the voyages are covered by the same basic terms and conditions although it may be agreed that the freight rate fluctuates over the period of the contract.</a:t>
            </a:r>
          </a:p>
          <a:p>
            <a:r>
              <a:rPr lang="en-US" dirty="0" smtClean="0"/>
              <a:t>Each of the voyages is treated as a separate contract for purposes of demurrage and </a:t>
            </a:r>
            <a:r>
              <a:rPr lang="en-US" dirty="0" err="1" smtClean="0"/>
              <a:t>despatch</a:t>
            </a:r>
            <a:r>
              <a:rPr lang="en-US" dirty="0" smtClean="0"/>
              <a:t>.</a:t>
            </a:r>
          </a:p>
          <a:p>
            <a:r>
              <a:rPr lang="en-US" dirty="0" smtClean="0"/>
              <a:t>In total loss of vessel the contract comes to an end. </a:t>
            </a:r>
            <a:endParaRPr lang="el-GR" dirty="0"/>
          </a:p>
        </p:txBody>
      </p:sp>
    </p:spTree>
    <p:extLst>
      <p:ext uri="{BB962C8B-B14F-4D97-AF65-F5344CB8AC3E}">
        <p14:creationId xmlns:p14="http://schemas.microsoft.com/office/powerpoint/2010/main" val="2977404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2016-68AA-1122-C329-2F3EF74A5DB8}"/>
              </a:ext>
            </a:extLst>
          </p:cNvPr>
          <p:cNvSpPr>
            <a:spLocks noGrp="1"/>
          </p:cNvSpPr>
          <p:nvPr>
            <p:ph type="title"/>
          </p:nvPr>
        </p:nvSpPr>
        <p:spPr/>
        <p:txBody>
          <a:bodyPr/>
          <a:lstStyle/>
          <a:p>
            <a:r>
              <a:rPr lang="en-US" dirty="0"/>
              <a:t>Time chartering</a:t>
            </a:r>
            <a:endParaRPr lang="el-GR" dirty="0"/>
          </a:p>
        </p:txBody>
      </p:sp>
      <p:sp>
        <p:nvSpPr>
          <p:cNvPr id="3" name="Content Placeholder 2">
            <a:extLst>
              <a:ext uri="{FF2B5EF4-FFF2-40B4-BE49-F238E27FC236}">
                <a16:creationId xmlns:a16="http://schemas.microsoft.com/office/drawing/2014/main" id="{F9FD2B53-0AF6-52BC-1664-2F8BABABB902}"/>
              </a:ext>
            </a:extLst>
          </p:cNvPr>
          <p:cNvSpPr>
            <a:spLocks noGrp="1"/>
          </p:cNvSpPr>
          <p:nvPr>
            <p:ph idx="1"/>
          </p:nvPr>
        </p:nvSpPr>
        <p:spPr/>
        <p:txBody>
          <a:bodyPr>
            <a:normAutofit lnSpcReduction="10000"/>
          </a:bodyPr>
          <a:lstStyle/>
          <a:p>
            <a:r>
              <a:rPr lang="en-US" dirty="0"/>
              <a:t>Is a longer term agreement between shipowner and charterer. </a:t>
            </a:r>
          </a:p>
          <a:p>
            <a:r>
              <a:rPr lang="en-US" dirty="0"/>
              <a:t>The payment of hire is $/d.</a:t>
            </a:r>
          </a:p>
          <a:p>
            <a:r>
              <a:rPr lang="en-US" dirty="0"/>
              <a:t>The charterer has the right to instruct the master of the ship as to the voyages to perform and is responsible for the payment of the voyage costs.</a:t>
            </a:r>
          </a:p>
          <a:p>
            <a:r>
              <a:rPr lang="en-US" dirty="0"/>
              <a:t>The shipowner remains responsible for the operation of the ship, as well as, the operating expenses.</a:t>
            </a:r>
          </a:p>
          <a:p>
            <a:r>
              <a:rPr lang="en-US" dirty="0"/>
              <a:t>The charterer pays daily, semi-monthly or monthly hire in advance.</a:t>
            </a:r>
          </a:p>
          <a:p>
            <a:r>
              <a:rPr lang="en-US" dirty="0"/>
              <a:t>Charterer incorporates all the commercial risks involved, while the shipowner only the operational. </a:t>
            </a:r>
            <a:endParaRPr lang="el-GR" dirty="0"/>
          </a:p>
        </p:txBody>
      </p:sp>
    </p:spTree>
    <p:extLst>
      <p:ext uri="{BB962C8B-B14F-4D97-AF65-F5344CB8AC3E}">
        <p14:creationId xmlns:p14="http://schemas.microsoft.com/office/powerpoint/2010/main" val="993380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err="1" smtClean="0"/>
              <a:t>shipowner</a:t>
            </a:r>
            <a:endParaRPr lang="el-GR" dirty="0"/>
          </a:p>
        </p:txBody>
      </p:sp>
      <p:sp>
        <p:nvSpPr>
          <p:cNvPr id="6" name="Content Placeholder 5"/>
          <p:cNvSpPr>
            <a:spLocks noGrp="1"/>
          </p:cNvSpPr>
          <p:nvPr>
            <p:ph sz="half" idx="2"/>
          </p:nvPr>
        </p:nvSpPr>
        <p:spPr/>
        <p:txBody>
          <a:bodyPr>
            <a:normAutofit fontScale="62500" lnSpcReduction="20000"/>
          </a:bodyPr>
          <a:lstStyle/>
          <a:p>
            <a:r>
              <a:rPr lang="en-US" dirty="0" smtClean="0"/>
              <a:t>Crewing</a:t>
            </a:r>
          </a:p>
          <a:p>
            <a:r>
              <a:rPr lang="en-US" dirty="0" smtClean="0"/>
              <a:t>Repairs</a:t>
            </a:r>
          </a:p>
          <a:p>
            <a:r>
              <a:rPr lang="en-US" dirty="0" smtClean="0"/>
              <a:t>Maintenance and spares</a:t>
            </a:r>
          </a:p>
          <a:p>
            <a:r>
              <a:rPr lang="en-US" dirty="0" smtClean="0"/>
              <a:t>Classification</a:t>
            </a:r>
          </a:p>
          <a:p>
            <a:r>
              <a:rPr lang="en-US" dirty="0" smtClean="0"/>
              <a:t>Surveys</a:t>
            </a:r>
          </a:p>
          <a:p>
            <a:r>
              <a:rPr lang="en-US" dirty="0" smtClean="0"/>
              <a:t>Lubricating oils</a:t>
            </a:r>
          </a:p>
          <a:p>
            <a:r>
              <a:rPr lang="en-US" dirty="0" smtClean="0"/>
              <a:t>Fresh water</a:t>
            </a:r>
          </a:p>
          <a:p>
            <a:r>
              <a:rPr lang="en-US" dirty="0" smtClean="0"/>
              <a:t>Insurance of vessel</a:t>
            </a:r>
          </a:p>
          <a:p>
            <a:r>
              <a:rPr lang="en-US" dirty="0" smtClean="0"/>
              <a:t>Stores and Provisions</a:t>
            </a:r>
          </a:p>
          <a:p>
            <a:r>
              <a:rPr lang="en-US" dirty="0" smtClean="0"/>
              <a:t>Heating and cooling</a:t>
            </a:r>
          </a:p>
          <a:p>
            <a:endParaRPr lang="el-GR" dirty="0"/>
          </a:p>
        </p:txBody>
      </p:sp>
      <p:sp>
        <p:nvSpPr>
          <p:cNvPr id="7" name="Content Placeholder 6"/>
          <p:cNvSpPr>
            <a:spLocks noGrp="1"/>
          </p:cNvSpPr>
          <p:nvPr>
            <p:ph sz="quarter" idx="4"/>
          </p:nvPr>
        </p:nvSpPr>
        <p:spPr/>
        <p:txBody>
          <a:bodyPr>
            <a:normAutofit lnSpcReduction="10000"/>
          </a:bodyPr>
          <a:lstStyle/>
          <a:p>
            <a:r>
              <a:rPr lang="en-US" dirty="0" smtClean="0"/>
              <a:t>Employment</a:t>
            </a:r>
          </a:p>
          <a:p>
            <a:r>
              <a:rPr lang="en-US" dirty="0" smtClean="0"/>
              <a:t>Bunkering</a:t>
            </a:r>
          </a:p>
          <a:p>
            <a:r>
              <a:rPr lang="en-US" dirty="0" smtClean="0"/>
              <a:t>Port expenses</a:t>
            </a:r>
          </a:p>
          <a:p>
            <a:r>
              <a:rPr lang="en-US" dirty="0" smtClean="0"/>
              <a:t>Canal tolls</a:t>
            </a:r>
          </a:p>
          <a:p>
            <a:r>
              <a:rPr lang="en-US" dirty="0" smtClean="0"/>
              <a:t>Stevedoring</a:t>
            </a:r>
          </a:p>
          <a:p>
            <a:r>
              <a:rPr lang="en-US" dirty="0" smtClean="0"/>
              <a:t>Insurance of cargo</a:t>
            </a:r>
          </a:p>
          <a:p>
            <a:r>
              <a:rPr lang="en-US" dirty="0" smtClean="0"/>
              <a:t>Insurance of bunkers</a:t>
            </a:r>
          </a:p>
          <a:p>
            <a:pPr marL="0" indent="0">
              <a:buNone/>
            </a:pPr>
            <a:endParaRPr lang="el-GR" dirty="0"/>
          </a:p>
        </p:txBody>
      </p:sp>
      <p:sp>
        <p:nvSpPr>
          <p:cNvPr id="8" name="Text Placeholder 7"/>
          <p:cNvSpPr>
            <a:spLocks noGrp="1"/>
          </p:cNvSpPr>
          <p:nvPr>
            <p:ph type="body" sz="quarter" idx="13"/>
          </p:nvPr>
        </p:nvSpPr>
        <p:spPr/>
        <p:txBody>
          <a:bodyPr/>
          <a:lstStyle/>
          <a:p>
            <a:r>
              <a:rPr lang="en-US" dirty="0" smtClean="0"/>
              <a:t>Time charterer</a:t>
            </a:r>
            <a:endParaRPr lang="el-GR" dirty="0"/>
          </a:p>
        </p:txBody>
      </p:sp>
      <p:sp>
        <p:nvSpPr>
          <p:cNvPr id="4" name="Title 3"/>
          <p:cNvSpPr>
            <a:spLocks noGrp="1"/>
          </p:cNvSpPr>
          <p:nvPr>
            <p:ph type="title"/>
          </p:nvPr>
        </p:nvSpPr>
        <p:spPr/>
        <p:txBody>
          <a:bodyPr/>
          <a:lstStyle/>
          <a:p>
            <a:r>
              <a:rPr lang="en-US" dirty="0" smtClean="0"/>
              <a:t>Time chartering</a:t>
            </a:r>
            <a:endParaRPr lang="el-GR" dirty="0"/>
          </a:p>
        </p:txBody>
      </p:sp>
    </p:spTree>
    <p:extLst>
      <p:ext uri="{BB962C8B-B14F-4D97-AF65-F5344CB8AC3E}">
        <p14:creationId xmlns:p14="http://schemas.microsoft.com/office/powerpoint/2010/main" val="2785857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8712-7D21-D20F-DEB9-BED38B1ADFDF}"/>
              </a:ext>
            </a:extLst>
          </p:cNvPr>
          <p:cNvSpPr>
            <a:spLocks noGrp="1"/>
          </p:cNvSpPr>
          <p:nvPr>
            <p:ph type="title"/>
          </p:nvPr>
        </p:nvSpPr>
        <p:spPr/>
        <p:txBody>
          <a:bodyPr/>
          <a:lstStyle/>
          <a:p>
            <a:r>
              <a:rPr lang="en-US" dirty="0"/>
              <a:t>Trip time / Voyage trip chartering</a:t>
            </a:r>
            <a:endParaRPr lang="el-GR" dirty="0"/>
          </a:p>
        </p:txBody>
      </p:sp>
      <p:sp>
        <p:nvSpPr>
          <p:cNvPr id="3" name="Content Placeholder 2">
            <a:extLst>
              <a:ext uri="{FF2B5EF4-FFF2-40B4-BE49-F238E27FC236}">
                <a16:creationId xmlns:a16="http://schemas.microsoft.com/office/drawing/2014/main" id="{2230CF7A-85FB-7EAB-BE07-239AADC6C6A5}"/>
              </a:ext>
            </a:extLst>
          </p:cNvPr>
          <p:cNvSpPr>
            <a:spLocks noGrp="1"/>
          </p:cNvSpPr>
          <p:nvPr>
            <p:ph idx="1"/>
          </p:nvPr>
        </p:nvSpPr>
        <p:spPr/>
        <p:txBody>
          <a:bodyPr/>
          <a:lstStyle/>
          <a:p>
            <a:r>
              <a:rPr lang="en-US" dirty="0"/>
              <a:t>Refers to </a:t>
            </a:r>
            <a:r>
              <a:rPr lang="en-US" dirty="0" smtClean="0"/>
              <a:t>time chartering of a vessel for a single voyage.</a:t>
            </a:r>
          </a:p>
          <a:p>
            <a:r>
              <a:rPr lang="en-US" dirty="0" smtClean="0"/>
              <a:t>Payments and terms are like those for time chartering.</a:t>
            </a:r>
          </a:p>
          <a:p>
            <a:endParaRPr lang="en-US" dirty="0"/>
          </a:p>
          <a:p>
            <a:r>
              <a:rPr lang="en-US" dirty="0" smtClean="0"/>
              <a:t>Looking into the “</a:t>
            </a:r>
            <a:r>
              <a:rPr lang="en-US" dirty="0" err="1" smtClean="0"/>
              <a:t>Wehr</a:t>
            </a:r>
            <a:r>
              <a:rPr lang="en-US" dirty="0" smtClean="0"/>
              <a:t> </a:t>
            </a:r>
            <a:r>
              <a:rPr lang="en-US" dirty="0" err="1" smtClean="0"/>
              <a:t>Trave</a:t>
            </a:r>
            <a:r>
              <a:rPr lang="en-US" dirty="0" smtClean="0"/>
              <a:t>” (2016) case, the court held that there is no single definition of what constitutes a trip or one trip. According to the judge, the words “one time charter trip” did not restrict the charterers with regards to orders for loading and discharging if those orders were within the trading limits and the route was not inconsistent with what was agreed in the contract.</a:t>
            </a:r>
          </a:p>
        </p:txBody>
      </p:sp>
    </p:spTree>
    <p:extLst>
      <p:ext uri="{BB962C8B-B14F-4D97-AF65-F5344CB8AC3E}">
        <p14:creationId xmlns:p14="http://schemas.microsoft.com/office/powerpoint/2010/main" val="3967067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Bareboat chartering</a:t>
            </a:r>
            <a:endParaRPr lang="el-GR" dirty="0"/>
          </a:p>
        </p:txBody>
      </p:sp>
      <p:sp>
        <p:nvSpPr>
          <p:cNvPr id="3" name="Content Placeholder 2"/>
          <p:cNvSpPr>
            <a:spLocks noGrp="1"/>
          </p:cNvSpPr>
          <p:nvPr>
            <p:ph idx="1"/>
          </p:nvPr>
        </p:nvSpPr>
        <p:spPr/>
        <p:txBody>
          <a:bodyPr/>
          <a:lstStyle/>
          <a:p>
            <a:r>
              <a:rPr lang="en-US" dirty="0" smtClean="0"/>
              <a:t>Involves a long term arrangement in which the </a:t>
            </a:r>
            <a:r>
              <a:rPr lang="en-US" dirty="0" err="1" smtClean="0"/>
              <a:t>babeboat</a:t>
            </a:r>
            <a:r>
              <a:rPr lang="en-US" dirty="0" smtClean="0"/>
              <a:t> charterer becomes the </a:t>
            </a:r>
            <a:r>
              <a:rPr lang="en-US" dirty="0" err="1" smtClean="0"/>
              <a:t>disponent</a:t>
            </a:r>
            <a:r>
              <a:rPr lang="en-US" dirty="0" smtClean="0"/>
              <a:t> owner of the vessel. </a:t>
            </a:r>
          </a:p>
          <a:p>
            <a:r>
              <a:rPr lang="en-US" dirty="0" smtClean="0"/>
              <a:t>In effect this is not a contract for the carriage of goods but a contract for the lease of the ship for an extended period of time.</a:t>
            </a:r>
          </a:p>
          <a:p>
            <a:r>
              <a:rPr lang="en-US" dirty="0" smtClean="0"/>
              <a:t>The bareboat charterer takes over complete control and possession of the vessel for the duration of the charter, paying for all costs, </a:t>
            </a:r>
            <a:r>
              <a:rPr lang="en-US" dirty="0" err="1" smtClean="0"/>
              <a:t>althought</a:t>
            </a:r>
            <a:r>
              <a:rPr lang="en-US" dirty="0" smtClean="0"/>
              <a:t> the </a:t>
            </a:r>
            <a:r>
              <a:rPr lang="en-US" dirty="0" err="1" smtClean="0"/>
              <a:t>shipowner</a:t>
            </a:r>
            <a:r>
              <a:rPr lang="en-US" dirty="0" smtClean="0"/>
              <a:t> is still responsible for the payment of capital costs (</a:t>
            </a:r>
            <a:r>
              <a:rPr lang="en-US" dirty="0" err="1" smtClean="0"/>
              <a:t>e.g</a:t>
            </a:r>
            <a:r>
              <a:rPr lang="en-US" dirty="0" smtClean="0"/>
              <a:t> bank loan on the vessel) </a:t>
            </a:r>
            <a:endParaRPr lang="el-GR" dirty="0"/>
          </a:p>
        </p:txBody>
      </p:sp>
    </p:spTree>
    <p:extLst>
      <p:ext uri="{BB962C8B-B14F-4D97-AF65-F5344CB8AC3E}">
        <p14:creationId xmlns:p14="http://schemas.microsoft.com/office/powerpoint/2010/main" val="3436252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cOntracts</a:t>
            </a:r>
            <a:r>
              <a:rPr lang="en-US" dirty="0" smtClean="0"/>
              <a:t> of </a:t>
            </a:r>
            <a:r>
              <a:rPr lang="en-US" dirty="0" err="1" smtClean="0"/>
              <a:t>affreightment</a:t>
            </a:r>
            <a:r>
              <a:rPr lang="en-US" dirty="0" smtClean="0"/>
              <a:t> </a:t>
            </a:r>
            <a:endParaRPr lang="el-GR" dirty="0"/>
          </a:p>
        </p:txBody>
      </p:sp>
      <p:sp>
        <p:nvSpPr>
          <p:cNvPr id="3" name="Content Placeholder 2"/>
          <p:cNvSpPr>
            <a:spLocks noGrp="1"/>
          </p:cNvSpPr>
          <p:nvPr>
            <p:ph idx="1"/>
          </p:nvPr>
        </p:nvSpPr>
        <p:spPr/>
        <p:txBody>
          <a:bodyPr/>
          <a:lstStyle/>
          <a:p>
            <a:r>
              <a:rPr lang="en-US" dirty="0" smtClean="0"/>
              <a:t>COA involves the carriage of a large volume of cargo over a longer period of time from a predetermined port (or ports) to another.</a:t>
            </a:r>
          </a:p>
          <a:p>
            <a:r>
              <a:rPr lang="en-US" dirty="0" smtClean="0"/>
              <a:t> </a:t>
            </a:r>
            <a:r>
              <a:rPr lang="en-US" dirty="0"/>
              <a:t>T</a:t>
            </a:r>
            <a:r>
              <a:rPr lang="en-US" dirty="0" smtClean="0"/>
              <a:t>erms are similar to those of a voyage charter</a:t>
            </a:r>
          </a:p>
          <a:p>
            <a:r>
              <a:rPr lang="en-US" dirty="0" smtClean="0"/>
              <a:t>A </a:t>
            </a:r>
            <a:r>
              <a:rPr lang="en-US" dirty="0" err="1" smtClean="0"/>
              <a:t>shipowner</a:t>
            </a:r>
            <a:r>
              <a:rPr lang="en-US" dirty="0" smtClean="0"/>
              <a:t> is entitled to use any ship from the available fleet. </a:t>
            </a:r>
            <a:endParaRPr lang="el-GR" dirty="0"/>
          </a:p>
        </p:txBody>
      </p:sp>
    </p:spTree>
    <p:extLst>
      <p:ext uri="{BB962C8B-B14F-4D97-AF65-F5344CB8AC3E}">
        <p14:creationId xmlns:p14="http://schemas.microsoft.com/office/powerpoint/2010/main" val="1768839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583436" y="2311017"/>
            <a:ext cx="4270248" cy="3957898"/>
          </a:xfrm>
        </p:spPr>
        <p:txBody>
          <a:bodyPr>
            <a:normAutofit/>
          </a:bodyPr>
          <a:lstStyle/>
          <a:p>
            <a:r>
              <a:rPr lang="en-US" dirty="0"/>
              <a:t>These occurs when controlling cargoes negotiate and come to terms under a joint venture arrangement with those controlling ships.</a:t>
            </a:r>
          </a:p>
          <a:p>
            <a:r>
              <a:rPr lang="en-US" dirty="0"/>
              <a:t>Normally profits or losses will be shared not only perhaps on the freight element, but also on the production or purchase or sale costs of the goods involved. </a:t>
            </a:r>
          </a:p>
          <a:p>
            <a:r>
              <a:rPr lang="en-US" dirty="0" err="1"/>
              <a:t>E.g</a:t>
            </a:r>
            <a:r>
              <a:rPr lang="en-US" dirty="0"/>
              <a:t> The joint venture between the Norwegian </a:t>
            </a:r>
            <a:r>
              <a:rPr lang="en-US" dirty="0" err="1"/>
              <a:t>Klaveness</a:t>
            </a:r>
            <a:r>
              <a:rPr lang="en-US" dirty="0"/>
              <a:t> group and the Guinean government in the bauxite production, </a:t>
            </a:r>
            <a:r>
              <a:rPr lang="en-US" dirty="0" err="1" smtClean="0"/>
              <a:t>transportation</a:t>
            </a:r>
            <a:r>
              <a:rPr lang="en-US" dirty="0" err="1"/>
              <a:t>and</a:t>
            </a:r>
            <a:r>
              <a:rPr lang="en-US" dirty="0"/>
              <a:t> marketing of the joint venture “</a:t>
            </a:r>
            <a:r>
              <a:rPr lang="en-US" dirty="0" err="1"/>
              <a:t>Guinomar</a:t>
            </a:r>
            <a:r>
              <a:rPr lang="en-US" dirty="0"/>
              <a:t>”.</a:t>
            </a:r>
            <a:endParaRPr lang="el-GR" dirty="0"/>
          </a:p>
          <a:p>
            <a:endParaRPr lang="el-GR" dirty="0"/>
          </a:p>
        </p:txBody>
      </p:sp>
      <p:sp>
        <p:nvSpPr>
          <p:cNvPr id="2" name="Title 1"/>
          <p:cNvSpPr>
            <a:spLocks noGrp="1"/>
          </p:cNvSpPr>
          <p:nvPr>
            <p:ph type="title"/>
          </p:nvPr>
        </p:nvSpPr>
        <p:spPr/>
        <p:txBody>
          <a:bodyPr/>
          <a:lstStyle/>
          <a:p>
            <a:r>
              <a:rPr lang="en-US" dirty="0" smtClean="0"/>
              <a:t>Joint ventures</a:t>
            </a:r>
            <a:endParaRPr lang="el-GR" dirty="0"/>
          </a:p>
        </p:txBody>
      </p:sp>
      <p:pic>
        <p:nvPicPr>
          <p:cNvPr id="4" name="Picture 3"/>
          <p:cNvPicPr>
            <a:picLocks noChangeAspect="1"/>
          </p:cNvPicPr>
          <p:nvPr/>
        </p:nvPicPr>
        <p:blipFill>
          <a:blip r:embed="rId2"/>
          <a:stretch>
            <a:fillRect/>
          </a:stretch>
        </p:blipFill>
        <p:spPr>
          <a:xfrm>
            <a:off x="6251690" y="2311017"/>
            <a:ext cx="5227773" cy="4328535"/>
          </a:xfrm>
          <a:prstGeom prst="rect">
            <a:avLst/>
          </a:prstGeom>
        </p:spPr>
      </p:pic>
    </p:spTree>
    <p:extLst>
      <p:ext uri="{BB962C8B-B14F-4D97-AF65-F5344CB8AC3E}">
        <p14:creationId xmlns:p14="http://schemas.microsoft.com/office/powerpoint/2010/main" val="2521942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Shipping pools </a:t>
            </a:r>
            <a:endParaRPr lang="el-GR" dirty="0"/>
          </a:p>
        </p:txBody>
      </p:sp>
      <p:sp>
        <p:nvSpPr>
          <p:cNvPr id="8" name="Content Placeholder 7"/>
          <p:cNvSpPr>
            <a:spLocks noGrp="1"/>
          </p:cNvSpPr>
          <p:nvPr>
            <p:ph idx="1"/>
          </p:nvPr>
        </p:nvSpPr>
        <p:spPr/>
        <p:txBody>
          <a:bodyPr/>
          <a:lstStyle/>
          <a:p>
            <a:r>
              <a:rPr lang="en-US" dirty="0" smtClean="0"/>
              <a:t>These occur when a group of </a:t>
            </a:r>
            <a:r>
              <a:rPr lang="en-US" dirty="0" err="1" smtClean="0"/>
              <a:t>shipowners</a:t>
            </a:r>
            <a:r>
              <a:rPr lang="en-US" dirty="0" smtClean="0"/>
              <a:t> band together to pool their tonnage and collectively market their combined fleet. </a:t>
            </a:r>
          </a:p>
          <a:p>
            <a:r>
              <a:rPr lang="en-US" dirty="0" smtClean="0"/>
              <a:t>Pool income is collected together and once pool running costs have been deducted, remaining income is distributed amongst members my means of a weighted system by which each entered vessel’s individual characteristics are taken into account and measured against a pool model average, debits and credits being applied accordingly.  </a:t>
            </a:r>
            <a:endParaRPr lang="el-GR" dirty="0"/>
          </a:p>
        </p:txBody>
      </p:sp>
    </p:spTree>
    <p:extLst>
      <p:ext uri="{BB962C8B-B14F-4D97-AF65-F5344CB8AC3E}">
        <p14:creationId xmlns:p14="http://schemas.microsoft.com/office/powerpoint/2010/main" val="1452141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Parcelling</a:t>
            </a:r>
            <a:endParaRPr lang="el-GR" dirty="0"/>
          </a:p>
        </p:txBody>
      </p:sp>
      <p:sp>
        <p:nvSpPr>
          <p:cNvPr id="3" name="Content Placeholder 2"/>
          <p:cNvSpPr>
            <a:spLocks noGrp="1"/>
          </p:cNvSpPr>
          <p:nvPr>
            <p:ph idx="1"/>
          </p:nvPr>
        </p:nvSpPr>
        <p:spPr/>
        <p:txBody>
          <a:bodyPr/>
          <a:lstStyle/>
          <a:p>
            <a:r>
              <a:rPr lang="en-US" dirty="0" smtClean="0"/>
              <a:t>In dry cargo shipping, the smaller the quantity of a commodity, the more expensive it is to ship. </a:t>
            </a:r>
          </a:p>
          <a:p>
            <a:r>
              <a:rPr lang="en-US" dirty="0" smtClean="0"/>
              <a:t>Operators specialize in transporting smaller parcels of a commodity by grouping them together in a vessel sailing from one or more ports in a particular region to one or more ports in another area. </a:t>
            </a:r>
            <a:endParaRPr lang="el-GR" dirty="0"/>
          </a:p>
        </p:txBody>
      </p:sp>
    </p:spTree>
    <p:extLst>
      <p:ext uri="{BB962C8B-B14F-4D97-AF65-F5344CB8AC3E}">
        <p14:creationId xmlns:p14="http://schemas.microsoft.com/office/powerpoint/2010/main" val="255713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Baltic exchange</a:t>
            </a:r>
            <a:endParaRPr lang="el-GR" dirty="0"/>
          </a:p>
        </p:txBody>
      </p:sp>
      <p:sp>
        <p:nvSpPr>
          <p:cNvPr id="3" name="Content Placeholder 2"/>
          <p:cNvSpPr>
            <a:spLocks noGrp="1"/>
          </p:cNvSpPr>
          <p:nvPr>
            <p:ph idx="1"/>
          </p:nvPr>
        </p:nvSpPr>
        <p:spPr/>
        <p:txBody>
          <a:bodyPr/>
          <a:lstStyle/>
          <a:p>
            <a:r>
              <a:rPr lang="en-US" dirty="0" smtClean="0"/>
              <a:t>The only physical marketplace in the world specializing in the chartering of dry cargo ships and commodities. </a:t>
            </a:r>
            <a:endParaRPr lang="en-US" dirty="0"/>
          </a:p>
          <a:p>
            <a:r>
              <a:rPr lang="en-US" dirty="0" smtClean="0"/>
              <a:t>The motto of the </a:t>
            </a:r>
            <a:r>
              <a:rPr lang="en-US" dirty="0"/>
              <a:t>E</a:t>
            </a:r>
            <a:r>
              <a:rPr lang="en-US" dirty="0" smtClean="0"/>
              <a:t>xchange is “ Our Word, Our Bond” and symbolizes the importance of ethics in trading and the principle of treating others as you wish  to be treated yourself.</a:t>
            </a:r>
            <a:endParaRPr lang="el-GR" dirty="0"/>
          </a:p>
        </p:txBody>
      </p:sp>
    </p:spTree>
    <p:extLst>
      <p:ext uri="{BB962C8B-B14F-4D97-AF65-F5344CB8AC3E}">
        <p14:creationId xmlns:p14="http://schemas.microsoft.com/office/powerpoint/2010/main" val="3303017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cargoes </a:t>
            </a:r>
            <a:endParaRPr lang="el-GR" dirty="0"/>
          </a:p>
        </p:txBody>
      </p:sp>
      <p:sp>
        <p:nvSpPr>
          <p:cNvPr id="3" name="Content Placeholder 2"/>
          <p:cNvSpPr>
            <a:spLocks noGrp="1"/>
          </p:cNvSpPr>
          <p:nvPr>
            <p:ph idx="1"/>
          </p:nvPr>
        </p:nvSpPr>
        <p:spPr/>
        <p:txBody>
          <a:bodyPr/>
          <a:lstStyle/>
          <a:p>
            <a:r>
              <a:rPr lang="en-US" dirty="0" smtClean="0"/>
              <a:t>A  specialized form of joint venture or COA is termed a project cargo.</a:t>
            </a:r>
          </a:p>
          <a:p>
            <a:r>
              <a:rPr lang="en-US" dirty="0" err="1" smtClean="0"/>
              <a:t>E.g</a:t>
            </a:r>
            <a:r>
              <a:rPr lang="en-US" dirty="0" smtClean="0"/>
              <a:t> LNG vessels for Natural gas extraction projects</a:t>
            </a:r>
          </a:p>
          <a:p>
            <a:r>
              <a:rPr lang="en-US" dirty="0" err="1" smtClean="0"/>
              <a:t>E.g</a:t>
            </a:r>
            <a:r>
              <a:rPr lang="en-US" dirty="0" smtClean="0"/>
              <a:t> movement of material and equipment necessary to construct a project in a developing country. </a:t>
            </a:r>
            <a:endParaRPr lang="el-GR" dirty="0"/>
          </a:p>
        </p:txBody>
      </p:sp>
    </p:spTree>
    <p:extLst>
      <p:ext uri="{BB962C8B-B14F-4D97-AF65-F5344CB8AC3E}">
        <p14:creationId xmlns:p14="http://schemas.microsoft.com/office/powerpoint/2010/main" val="2706112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Slot charters</a:t>
            </a:r>
            <a:endParaRPr lang="el-GR" dirty="0"/>
          </a:p>
        </p:txBody>
      </p:sp>
      <p:sp>
        <p:nvSpPr>
          <p:cNvPr id="3" name="Content Placeholder 2"/>
          <p:cNvSpPr>
            <a:spLocks noGrp="1"/>
          </p:cNvSpPr>
          <p:nvPr>
            <p:ph idx="1"/>
          </p:nvPr>
        </p:nvSpPr>
        <p:spPr/>
        <p:txBody>
          <a:bodyPr/>
          <a:lstStyle/>
          <a:p>
            <a:r>
              <a:rPr lang="en-US" dirty="0" smtClean="0"/>
              <a:t>This is a prevalent form in liner trades </a:t>
            </a:r>
            <a:r>
              <a:rPr lang="en-US" dirty="0"/>
              <a:t>a</a:t>
            </a:r>
            <a:r>
              <a:rPr lang="en-US" dirty="0" smtClean="0"/>
              <a:t>nd </a:t>
            </a:r>
            <a:r>
              <a:rPr lang="en-US" dirty="0" err="1" smtClean="0"/>
              <a:t>containerised</a:t>
            </a:r>
            <a:r>
              <a:rPr lang="en-US" dirty="0" smtClean="0"/>
              <a:t> trades in particular.</a:t>
            </a:r>
          </a:p>
          <a:p>
            <a:r>
              <a:rPr lang="en-US" dirty="0" smtClean="0"/>
              <a:t>As liner vessels have increased in size, the owners have sometimes found themselves having difficulty in filling their ships. </a:t>
            </a:r>
          </a:p>
          <a:p>
            <a:r>
              <a:rPr lang="en-US" dirty="0" smtClean="0"/>
              <a:t>Some freight forwarders and even former operators  of small liner ships acquire space in vessels, then they sell this space on to their customers as they were in fact the line operators, known as non-vessel-operating common carriers (NVOCCs).</a:t>
            </a:r>
          </a:p>
          <a:p>
            <a:endParaRPr lang="el-GR" dirty="0"/>
          </a:p>
        </p:txBody>
      </p:sp>
    </p:spTree>
    <p:extLst>
      <p:ext uri="{BB962C8B-B14F-4D97-AF65-F5344CB8AC3E}">
        <p14:creationId xmlns:p14="http://schemas.microsoft.com/office/powerpoint/2010/main" val="425031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practitioners - charterers</a:t>
            </a:r>
            <a:endParaRPr lang="el-GR" dirty="0"/>
          </a:p>
        </p:txBody>
      </p:sp>
      <p:sp>
        <p:nvSpPr>
          <p:cNvPr id="3" name="Content Placeholder 2"/>
          <p:cNvSpPr>
            <a:spLocks noGrp="1"/>
          </p:cNvSpPr>
          <p:nvPr>
            <p:ph idx="1"/>
          </p:nvPr>
        </p:nvSpPr>
        <p:spPr/>
        <p:txBody>
          <a:bodyPr>
            <a:normAutofit fontScale="92500"/>
          </a:bodyPr>
          <a:lstStyle/>
          <a:p>
            <a:r>
              <a:rPr lang="en-US" dirty="0" smtClean="0"/>
              <a:t>The term charterer’ applies to those who charter vessel to carry commodities. </a:t>
            </a:r>
          </a:p>
          <a:p>
            <a:r>
              <a:rPr lang="en-US" dirty="0" smtClean="0"/>
              <a:t>There are many kinds of charterers, from individuals operating small corporations and concerned only with the carriage of a particular commodity, through to major international trading houses. </a:t>
            </a:r>
          </a:p>
          <a:p>
            <a:r>
              <a:rPr lang="en-US" dirty="0" smtClean="0"/>
              <a:t>Some charterers are involved as traders in the worldwide purchase, sale and transportation of a range of goods, others perhaps manufacturers, mine owners, farmers </a:t>
            </a:r>
            <a:r>
              <a:rPr lang="en-US" dirty="0" err="1" smtClean="0"/>
              <a:t>etc</a:t>
            </a:r>
            <a:r>
              <a:rPr lang="en-US" dirty="0" smtClean="0"/>
              <a:t> for a single commodity may come from a particular geographical area. </a:t>
            </a:r>
          </a:p>
          <a:p>
            <a:r>
              <a:rPr lang="en-US" dirty="0" smtClean="0"/>
              <a:t>Charterers may be state operations such as the President of India or government employees being given the task of securing suitable ships for the country’s needs.</a:t>
            </a:r>
            <a:endParaRPr lang="el-GR" dirty="0"/>
          </a:p>
        </p:txBody>
      </p:sp>
    </p:spTree>
    <p:extLst>
      <p:ext uri="{BB962C8B-B14F-4D97-AF65-F5344CB8AC3E}">
        <p14:creationId xmlns:p14="http://schemas.microsoft.com/office/powerpoint/2010/main" val="4016331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Practitioners - </a:t>
            </a:r>
            <a:r>
              <a:rPr lang="en-US" dirty="0" err="1" smtClean="0"/>
              <a:t>shipowners</a:t>
            </a:r>
            <a:endParaRPr lang="el-GR" dirty="0"/>
          </a:p>
        </p:txBody>
      </p:sp>
      <p:sp>
        <p:nvSpPr>
          <p:cNvPr id="3" name="Content Placeholder 2"/>
          <p:cNvSpPr>
            <a:spLocks noGrp="1"/>
          </p:cNvSpPr>
          <p:nvPr>
            <p:ph idx="1"/>
          </p:nvPr>
        </p:nvSpPr>
        <p:spPr/>
        <p:txBody>
          <a:bodyPr/>
          <a:lstStyle/>
          <a:p>
            <a:r>
              <a:rPr lang="en-US" dirty="0" smtClean="0"/>
              <a:t>There is a wide variety of </a:t>
            </a:r>
            <a:r>
              <a:rPr lang="en-US" dirty="0" err="1" smtClean="0"/>
              <a:t>shipowners</a:t>
            </a:r>
            <a:r>
              <a:rPr lang="en-US" dirty="0" smtClean="0"/>
              <a:t>. </a:t>
            </a:r>
          </a:p>
          <a:p>
            <a:r>
              <a:rPr lang="en-US" dirty="0" smtClean="0"/>
              <a:t>Some owners are of a single ship, others of larger fleets. </a:t>
            </a:r>
          </a:p>
          <a:p>
            <a:r>
              <a:rPr lang="en-US" dirty="0" smtClean="0"/>
              <a:t>Some concentrate on a particular type of vessel </a:t>
            </a:r>
            <a:r>
              <a:rPr lang="en-US" dirty="0" err="1" smtClean="0"/>
              <a:t>e.g</a:t>
            </a:r>
            <a:r>
              <a:rPr lang="en-US" dirty="0" smtClean="0"/>
              <a:t> </a:t>
            </a:r>
            <a:r>
              <a:rPr lang="en-US" dirty="0" err="1" smtClean="0"/>
              <a:t>tweendeckers</a:t>
            </a:r>
            <a:r>
              <a:rPr lang="en-US" dirty="0" smtClean="0"/>
              <a:t> or size </a:t>
            </a:r>
            <a:r>
              <a:rPr lang="en-US" dirty="0" err="1" smtClean="0"/>
              <a:t>eg</a:t>
            </a:r>
            <a:r>
              <a:rPr lang="en-US" dirty="0" smtClean="0"/>
              <a:t> </a:t>
            </a:r>
            <a:r>
              <a:rPr lang="en-US" dirty="0" err="1" smtClean="0"/>
              <a:t>Handysize</a:t>
            </a:r>
            <a:r>
              <a:rPr lang="en-US" dirty="0" smtClean="0"/>
              <a:t>. </a:t>
            </a:r>
          </a:p>
          <a:p>
            <a:r>
              <a:rPr lang="en-US" dirty="0" smtClean="0"/>
              <a:t>Others operate a varied collection of vessels.</a:t>
            </a:r>
          </a:p>
          <a:p>
            <a:r>
              <a:rPr lang="en-US" dirty="0" smtClean="0"/>
              <a:t>Some are state-controlled or run their ships under the flag of the country in which they reside, while others operate offshore under open registries. </a:t>
            </a:r>
            <a:endParaRPr lang="el-GR" dirty="0"/>
          </a:p>
        </p:txBody>
      </p:sp>
    </p:spTree>
    <p:extLst>
      <p:ext uri="{BB962C8B-B14F-4D97-AF65-F5344CB8AC3E}">
        <p14:creationId xmlns:p14="http://schemas.microsoft.com/office/powerpoint/2010/main" val="120288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registries</a:t>
            </a:r>
            <a:endParaRPr lang="el-GR" dirty="0"/>
          </a:p>
        </p:txBody>
      </p:sp>
      <p:sp>
        <p:nvSpPr>
          <p:cNvPr id="3" name="Content Placeholder 2"/>
          <p:cNvSpPr>
            <a:spLocks noGrp="1"/>
          </p:cNvSpPr>
          <p:nvPr>
            <p:ph idx="1"/>
          </p:nvPr>
        </p:nvSpPr>
        <p:spPr>
          <a:xfrm>
            <a:off x="2231136" y="2638044"/>
            <a:ext cx="7729728" cy="3534156"/>
          </a:xfrm>
        </p:spPr>
        <p:txBody>
          <a:bodyPr>
            <a:normAutofit fontScale="92500" lnSpcReduction="20000"/>
          </a:bodyPr>
          <a:lstStyle/>
          <a:p>
            <a:r>
              <a:rPr lang="en-US" dirty="0" smtClean="0"/>
              <a:t>Open registries offer registration facilities to any </a:t>
            </a:r>
            <a:r>
              <a:rPr lang="en-US" dirty="0" err="1" smtClean="0"/>
              <a:t>shipowner</a:t>
            </a:r>
            <a:r>
              <a:rPr lang="en-US" dirty="0" smtClean="0"/>
              <a:t> who meets their local requirements irrespective of the </a:t>
            </a:r>
            <a:r>
              <a:rPr lang="en-US" dirty="0" err="1" smtClean="0"/>
              <a:t>shipowner’s</a:t>
            </a:r>
            <a:r>
              <a:rPr lang="en-US" dirty="0" smtClean="0"/>
              <a:t> nationality or place of business. </a:t>
            </a:r>
          </a:p>
          <a:p>
            <a:r>
              <a:rPr lang="en-US" dirty="0" smtClean="0"/>
              <a:t>An open registry may provide:</a:t>
            </a:r>
          </a:p>
          <a:p>
            <a:r>
              <a:rPr lang="en-US" dirty="0" smtClean="0"/>
              <a:t>Anonymity for </a:t>
            </a:r>
            <a:r>
              <a:rPr lang="en-US" dirty="0" err="1" smtClean="0"/>
              <a:t>shipowners</a:t>
            </a:r>
            <a:r>
              <a:rPr lang="en-US" dirty="0" smtClean="0"/>
              <a:t>, who may operate their vessels from behind a faceless corporation registered in the same nation as the flag flown by the vessels.</a:t>
            </a:r>
          </a:p>
          <a:p>
            <a:r>
              <a:rPr lang="en-US" dirty="0" smtClean="0"/>
              <a:t>Freedom for the vessel to be manned by a crew in whatever numbers or nationality the </a:t>
            </a:r>
            <a:r>
              <a:rPr lang="en-US" dirty="0" err="1" smtClean="0"/>
              <a:t>shipowner</a:t>
            </a:r>
            <a:r>
              <a:rPr lang="en-US" dirty="0" smtClean="0"/>
              <a:t> selects, at whatever wage scale the crew and owner negotiate.</a:t>
            </a:r>
          </a:p>
          <a:p>
            <a:r>
              <a:rPr lang="en-US" dirty="0" smtClean="0"/>
              <a:t>Levies a very low tax against the vessel’s ownership and little or no taxation against earnings of the vessel. Some are concerned about the quality of the vessel management and condition than others, but fair to say that some of the best maintained ships in the world fly a flag of open registries, as well as some of the worst. </a:t>
            </a:r>
            <a:endParaRPr lang="el-GR" dirty="0"/>
          </a:p>
        </p:txBody>
      </p:sp>
    </p:spTree>
    <p:extLst>
      <p:ext uri="{BB962C8B-B14F-4D97-AF65-F5344CB8AC3E}">
        <p14:creationId xmlns:p14="http://schemas.microsoft.com/office/powerpoint/2010/main" val="84530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Flags of convenience - FOC</a:t>
            </a:r>
            <a:endParaRPr lang="el-GR" dirty="0"/>
          </a:p>
        </p:txBody>
      </p:sp>
      <p:sp>
        <p:nvSpPr>
          <p:cNvPr id="3" name="Content Placeholder 2"/>
          <p:cNvSpPr>
            <a:spLocks noGrp="1"/>
          </p:cNvSpPr>
          <p:nvPr>
            <p:ph idx="1"/>
          </p:nvPr>
        </p:nvSpPr>
        <p:spPr/>
        <p:txBody>
          <a:bodyPr/>
          <a:lstStyle/>
          <a:p>
            <a:r>
              <a:rPr lang="en-US" dirty="0" smtClean="0"/>
              <a:t>Open registries are subject to a great deal of criticism.</a:t>
            </a:r>
          </a:p>
          <a:p>
            <a:r>
              <a:rPr lang="en-US" dirty="0" smtClean="0"/>
              <a:t>One of accusation is that  FOC countries allow their ships to flout international regulations. </a:t>
            </a:r>
          </a:p>
          <a:p>
            <a:r>
              <a:rPr lang="en-US" dirty="0" smtClean="0"/>
              <a:t>Without the support of </a:t>
            </a:r>
            <a:r>
              <a:rPr lang="en-US" dirty="0" err="1" smtClean="0"/>
              <a:t>Paname</a:t>
            </a:r>
            <a:r>
              <a:rPr lang="en-US" dirty="0" smtClean="0"/>
              <a:t>, </a:t>
            </a:r>
            <a:r>
              <a:rPr lang="en-US" dirty="0" err="1" smtClean="0"/>
              <a:t>Lyberia</a:t>
            </a:r>
            <a:r>
              <a:rPr lang="en-US" dirty="0" smtClean="0"/>
              <a:t>, Cyprus, Malta, Bahamas, Marshall Islands as well others, none of the IMO Conventions would even became law, due to the large percentage of the world fleet that is flagged out to them.</a:t>
            </a:r>
          </a:p>
          <a:p>
            <a:r>
              <a:rPr lang="en-US" dirty="0" smtClean="0"/>
              <a:t>A number of traditional maritime countries have created second registries as a means of competing with the FOC countries (Norway, Isle of Man </a:t>
            </a:r>
            <a:r>
              <a:rPr lang="en-US" dirty="0" err="1" smtClean="0"/>
              <a:t>etc</a:t>
            </a:r>
            <a:r>
              <a:rPr lang="en-US" dirty="0" smtClean="0"/>
              <a:t>) </a:t>
            </a:r>
            <a:endParaRPr lang="el-GR" dirty="0"/>
          </a:p>
        </p:txBody>
      </p:sp>
    </p:spTree>
    <p:extLst>
      <p:ext uri="{BB962C8B-B14F-4D97-AF65-F5344CB8AC3E}">
        <p14:creationId xmlns:p14="http://schemas.microsoft.com/office/powerpoint/2010/main" val="1764226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8391" y="839166"/>
            <a:ext cx="10388517" cy="5315449"/>
          </a:xfrm>
          <a:prstGeom prst="rect">
            <a:avLst/>
          </a:prstGeom>
        </p:spPr>
      </p:pic>
    </p:spTree>
    <p:extLst>
      <p:ext uri="{BB962C8B-B14F-4D97-AF65-F5344CB8AC3E}">
        <p14:creationId xmlns:p14="http://schemas.microsoft.com/office/powerpoint/2010/main" val="79549867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959</TotalTime>
  <Words>2502</Words>
  <Application>Microsoft Office PowerPoint</Application>
  <PresentationFormat>Widescreen</PresentationFormat>
  <Paragraphs>164</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Corbel</vt:lpstr>
      <vt:lpstr>Gill Sans MT</vt:lpstr>
      <vt:lpstr>Parcel</vt:lpstr>
      <vt:lpstr>Introduction to chartering </vt:lpstr>
      <vt:lpstr>Shipping &amp; Chartering</vt:lpstr>
      <vt:lpstr>Shipping &amp; Chartering</vt:lpstr>
      <vt:lpstr>The Baltic exchange</vt:lpstr>
      <vt:lpstr>Market practitioners - charterers</vt:lpstr>
      <vt:lpstr>Practitioners - shipowners</vt:lpstr>
      <vt:lpstr>Open registries</vt:lpstr>
      <vt:lpstr>Flags of convenience - FOC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operators</vt:lpstr>
      <vt:lpstr>Operators </vt:lpstr>
      <vt:lpstr>Shipbrokers </vt:lpstr>
      <vt:lpstr>Shipbroker-Exclusive Broker</vt:lpstr>
      <vt:lpstr>Shipbrokers –direct shipbroker</vt:lpstr>
      <vt:lpstr>Shipbrokers- competitive shipbroker</vt:lpstr>
      <vt:lpstr>Shipbrokers-Owner’s shipBroker</vt:lpstr>
      <vt:lpstr>Shipbrokers-charter’s shipbroker</vt:lpstr>
      <vt:lpstr>Shipbroker’s responsibility </vt:lpstr>
      <vt:lpstr>Methods of ship employment</vt:lpstr>
      <vt:lpstr>Voyage chartering</vt:lpstr>
      <vt:lpstr>Voyage chartering</vt:lpstr>
      <vt:lpstr>Consecutive voyages</vt:lpstr>
      <vt:lpstr>Time chartering</vt:lpstr>
      <vt:lpstr>Time chartering</vt:lpstr>
      <vt:lpstr>Trip time / Voyage trip chartering</vt:lpstr>
      <vt:lpstr>Bareboat chartering</vt:lpstr>
      <vt:lpstr>cOntracts of affreightment </vt:lpstr>
      <vt:lpstr>Joint ventures</vt:lpstr>
      <vt:lpstr>Shipping pools </vt:lpstr>
      <vt:lpstr>Parcelling</vt:lpstr>
      <vt:lpstr>Project cargoes </vt:lpstr>
      <vt:lpstr>Slot charters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chartering</dc:title>
  <dc:creator>USER</dc:creator>
  <cp:lastModifiedBy>USER</cp:lastModifiedBy>
  <cp:revision>36</cp:revision>
  <dcterms:created xsi:type="dcterms:W3CDTF">2024-12-03T20:30:51Z</dcterms:created>
  <dcterms:modified xsi:type="dcterms:W3CDTF">2024-12-07T21:25:33Z</dcterms:modified>
</cp:coreProperties>
</file>