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2"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9" r:id="rId47"/>
    <p:sldId id="298" r:id="rId48"/>
    <p:sldId id="300" r:id="rId49"/>
    <p:sldId id="301" r:id="rId50"/>
    <p:sldId id="302" r:id="rId51"/>
    <p:sldId id="303" r:id="rId52"/>
    <p:sldId id="30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YSIOS POLEMIS" userId="7b381a65-04d8-4b98-8f22-461eae591907" providerId="ADAL" clId="{E069C6D3-1000-3B4D-ABF3-85D2895EF7C5}"/>
    <pc:docChg chg="modSld">
      <pc:chgData name="DIONYSIOS POLEMIS" userId="7b381a65-04d8-4b98-8f22-461eae591907" providerId="ADAL" clId="{E069C6D3-1000-3B4D-ABF3-85D2895EF7C5}" dt="2024-12-14T07:52:11.798" v="0" actId="20577"/>
      <pc:docMkLst>
        <pc:docMk/>
      </pc:docMkLst>
      <pc:sldChg chg="modSp">
        <pc:chgData name="DIONYSIOS POLEMIS" userId="7b381a65-04d8-4b98-8f22-461eae591907" providerId="ADAL" clId="{E069C6D3-1000-3B4D-ABF3-85D2895EF7C5}" dt="2024-12-14T07:52:11.798" v="0" actId="20577"/>
        <pc:sldMkLst>
          <pc:docMk/>
          <pc:sldMk cId="691057257" sldId="297"/>
        </pc:sldMkLst>
        <pc:spChg chg="mod">
          <ac:chgData name="DIONYSIOS POLEMIS" userId="7b381a65-04d8-4b98-8f22-461eae591907" providerId="ADAL" clId="{E069C6D3-1000-3B4D-ABF3-85D2895EF7C5}" dt="2024-12-14T07:52:11.798" v="0" actId="20577"/>
          <ac:spMkLst>
            <pc:docMk/>
            <pc:sldMk cId="691057257" sldId="29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12/14/24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t>12/14/24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12/14/24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12/14/24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12/14/24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12/14/24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Wet chartering </a:t>
            </a:r>
            <a:endParaRPr lang="el-GR" dirty="0"/>
          </a:p>
        </p:txBody>
      </p:sp>
      <p:sp>
        <p:nvSpPr>
          <p:cNvPr id="3" name="Subtitle 2"/>
          <p:cNvSpPr>
            <a:spLocks noGrp="1"/>
          </p:cNvSpPr>
          <p:nvPr>
            <p:ph type="subTitle" idx="1"/>
          </p:nvPr>
        </p:nvSpPr>
        <p:spPr/>
        <p:txBody>
          <a:bodyPr/>
          <a:lstStyle/>
          <a:p>
            <a:r>
              <a:rPr lang="en-US" dirty="0"/>
              <a:t>Associate Professor Dionysios Polemis</a:t>
            </a:r>
            <a:endParaRPr lang="el-GR" dirty="0"/>
          </a:p>
        </p:txBody>
      </p:sp>
    </p:spTree>
    <p:extLst>
      <p:ext uri="{BB962C8B-B14F-4D97-AF65-F5344CB8AC3E}">
        <p14:creationId xmlns:p14="http://schemas.microsoft.com/office/powerpoint/2010/main" val="216642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of calculation</a:t>
            </a:r>
            <a:endParaRPr lang="el-GR" dirty="0"/>
          </a:p>
        </p:txBody>
      </p:sp>
      <p:sp>
        <p:nvSpPr>
          <p:cNvPr id="3" name="Content Placeholder 2"/>
          <p:cNvSpPr>
            <a:spLocks noGrp="1"/>
          </p:cNvSpPr>
          <p:nvPr>
            <p:ph idx="1"/>
          </p:nvPr>
        </p:nvSpPr>
        <p:spPr>
          <a:xfrm>
            <a:off x="2231136" y="2638044"/>
            <a:ext cx="7729728" cy="3393479"/>
          </a:xfrm>
        </p:spPr>
        <p:txBody>
          <a:bodyPr/>
          <a:lstStyle/>
          <a:p>
            <a:r>
              <a:rPr lang="en-US" dirty="0">
                <a:latin typeface="Arial Narrow" panose="020B0606020202030204" pitchFamily="34" charset="0"/>
              </a:rPr>
              <a:t>Notes on calculations: Includes notes and assumptions regarding how the index is calculated, such as </a:t>
            </a:r>
          </a:p>
          <a:p>
            <a:r>
              <a:rPr lang="en-US" dirty="0">
                <a:latin typeface="Arial Narrow" panose="020B0606020202030204" pitchFamily="34" charset="0"/>
              </a:rPr>
              <a:t>a: 50% of the total amount of fuel required for the round trip is taken at the first loading port.</a:t>
            </a:r>
          </a:p>
          <a:p>
            <a:r>
              <a:rPr lang="en-US" dirty="0">
                <a:latin typeface="Arial Narrow" panose="020B0606020202030204" pitchFamily="34" charset="0"/>
              </a:rPr>
              <a:t>b: the total time taken by the scale as "</a:t>
            </a:r>
            <a:r>
              <a:rPr lang="en-US" dirty="0" err="1">
                <a:latin typeface="Arial Narrow" panose="020B0606020202030204" pitchFamily="34" charset="0"/>
              </a:rPr>
              <a:t>laytime</a:t>
            </a:r>
            <a:r>
              <a:rPr lang="en-US" dirty="0">
                <a:latin typeface="Arial Narrow" panose="020B0606020202030204" pitchFamily="34" charset="0"/>
              </a:rPr>
              <a:t>" is 72 hours / 3 days. </a:t>
            </a:r>
          </a:p>
          <a:p>
            <a:r>
              <a:rPr lang="en-US" dirty="0">
                <a:latin typeface="Arial Narrow" panose="020B0606020202030204" pitchFamily="34" charset="0"/>
              </a:rPr>
              <a:t>c: There is no provision for the payment of any insurance premium such as for example against risks of war / piracy.</a:t>
            </a:r>
            <a:endParaRPr lang="el-GR" dirty="0">
              <a:latin typeface="Arial Narrow" panose="020B0606020202030204" pitchFamily="34" charset="0"/>
            </a:endParaRPr>
          </a:p>
        </p:txBody>
      </p:sp>
    </p:spTree>
    <p:extLst>
      <p:ext uri="{BB962C8B-B14F-4D97-AF65-F5344CB8AC3E}">
        <p14:creationId xmlns:p14="http://schemas.microsoft.com/office/powerpoint/2010/main" val="77875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of calculation</a:t>
            </a:r>
            <a:endParaRPr lang="el-GR" dirty="0"/>
          </a:p>
        </p:txBody>
      </p:sp>
      <p:sp>
        <p:nvSpPr>
          <p:cNvPr id="3" name="Content Placeholder 2"/>
          <p:cNvSpPr>
            <a:spLocks noGrp="1"/>
          </p:cNvSpPr>
          <p:nvPr>
            <p:ph idx="1"/>
          </p:nvPr>
        </p:nvSpPr>
        <p:spPr>
          <a:xfrm>
            <a:off x="2231136" y="2638044"/>
            <a:ext cx="7729728" cy="3428648"/>
          </a:xfrm>
        </p:spPr>
        <p:txBody>
          <a:bodyPr/>
          <a:lstStyle/>
          <a:p>
            <a:r>
              <a:rPr lang="en-US" dirty="0">
                <a:latin typeface="Arial Narrow" panose="020B0606020202030204" pitchFamily="34" charset="0"/>
              </a:rPr>
              <a:t>Policy for calculating sea routes (route policy/distances): Refers to theoretical rules for handling ships and calculating sea distances. B.C:</a:t>
            </a:r>
          </a:p>
          <a:p>
            <a:r>
              <a:rPr lang="en-US" dirty="0">
                <a:latin typeface="Arial Narrow" panose="020B0606020202030204" pitchFamily="34" charset="0"/>
              </a:rPr>
              <a:t>a) In the calculation of each fare, the sea route that produces the lowest fare is used.</a:t>
            </a:r>
          </a:p>
          <a:p>
            <a:r>
              <a:rPr lang="en-US" dirty="0">
                <a:latin typeface="Arial Narrow" panose="020B0606020202030204" pitchFamily="34" charset="0"/>
              </a:rPr>
              <a:t>b) Maritime distances are taken from the distance tables published by BP (BP Distance Tables)</a:t>
            </a:r>
          </a:p>
          <a:p>
            <a:r>
              <a:rPr lang="en-US" dirty="0">
                <a:latin typeface="Arial Narrow" panose="020B0606020202030204" pitchFamily="34" charset="0"/>
              </a:rPr>
              <a:t>c) The </a:t>
            </a:r>
            <a:r>
              <a:rPr lang="en-US" dirty="0" err="1">
                <a:latin typeface="Arial Narrow" panose="020B0606020202030204" pitchFamily="34" charset="0"/>
              </a:rPr>
              <a:t>Worldscale</a:t>
            </a:r>
            <a:r>
              <a:rPr lang="en-US" dirty="0">
                <a:latin typeface="Arial Narrow" panose="020B0606020202030204" pitchFamily="34" charset="0"/>
              </a:rPr>
              <a:t> Association will on request calculate any trip not on the scale</a:t>
            </a:r>
          </a:p>
          <a:p>
            <a:r>
              <a:rPr lang="en-US" dirty="0">
                <a:latin typeface="Arial Narrow" panose="020B0606020202030204" pitchFamily="34" charset="0"/>
              </a:rPr>
              <a:t>d) There is no tolerance for deviation from the model ship's course.</a:t>
            </a:r>
          </a:p>
          <a:p>
            <a:endParaRPr lang="en-US" dirty="0"/>
          </a:p>
          <a:p>
            <a:endParaRPr lang="el-GR" dirty="0"/>
          </a:p>
        </p:txBody>
      </p:sp>
    </p:spTree>
    <p:extLst>
      <p:ext uri="{BB962C8B-B14F-4D97-AF65-F5344CB8AC3E}">
        <p14:creationId xmlns:p14="http://schemas.microsoft.com/office/powerpoint/2010/main" val="311640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of calculation</a:t>
            </a:r>
            <a:endParaRPr lang="el-GR" dirty="0"/>
          </a:p>
        </p:txBody>
      </p:sp>
      <p:sp>
        <p:nvSpPr>
          <p:cNvPr id="3" name="Content Placeholder 2"/>
          <p:cNvSpPr>
            <a:spLocks noGrp="1"/>
          </p:cNvSpPr>
          <p:nvPr>
            <p:ph idx="1"/>
          </p:nvPr>
        </p:nvSpPr>
        <p:spPr>
          <a:xfrm>
            <a:off x="2231136" y="2638044"/>
            <a:ext cx="7729728" cy="3613287"/>
          </a:xfrm>
        </p:spPr>
        <p:txBody>
          <a:bodyPr>
            <a:normAutofit/>
          </a:bodyPr>
          <a:lstStyle/>
          <a:p>
            <a:r>
              <a:rPr lang="en-US" dirty="0">
                <a:latin typeface="Arial Narrow" panose="020B0606020202030204" pitchFamily="34" charset="0"/>
              </a:rPr>
              <a:t>Policy for calculating sea routes (route policy/distances): The following abbreviations refer to sea routes, where the second part of the journey is always considered ballast.</a:t>
            </a:r>
          </a:p>
          <a:p>
            <a:r>
              <a:rPr lang="en-US" dirty="0">
                <a:latin typeface="Arial Narrow" panose="020B0606020202030204" pitchFamily="34" charset="0"/>
              </a:rPr>
              <a:t>C: Cape of Good Hope laden and ballast</a:t>
            </a:r>
          </a:p>
          <a:p>
            <a:r>
              <a:rPr lang="en-US" dirty="0">
                <a:latin typeface="Arial Narrow" panose="020B0606020202030204" pitchFamily="34" charset="0"/>
              </a:rPr>
              <a:t>CS: Cape of Good Hope (laden) and via Suez Canal (ballast)  </a:t>
            </a:r>
          </a:p>
          <a:p>
            <a:r>
              <a:rPr lang="en-US" dirty="0">
                <a:latin typeface="Arial Narrow" panose="020B0606020202030204" pitchFamily="34" charset="0"/>
              </a:rPr>
              <a:t>S: Via Suez Canal (laden) &amp; (ballast)  </a:t>
            </a:r>
          </a:p>
          <a:p>
            <a:r>
              <a:rPr lang="en-US" dirty="0">
                <a:latin typeface="Arial Narrow" panose="020B0606020202030204" pitchFamily="34" charset="0"/>
              </a:rPr>
              <a:t>P: Via Panama Canal (laden) &amp; (ballast)  </a:t>
            </a:r>
          </a:p>
          <a:p>
            <a:r>
              <a:rPr lang="en-US" dirty="0">
                <a:latin typeface="Arial Narrow" panose="020B0606020202030204" pitchFamily="34" charset="0"/>
              </a:rPr>
              <a:t>CP: Cape of Good Hope laden and Panama Canal (ballast) </a:t>
            </a:r>
          </a:p>
          <a:p>
            <a:r>
              <a:rPr lang="en-US" dirty="0">
                <a:latin typeface="Arial Narrow" panose="020B0606020202030204" pitchFamily="34" charset="0"/>
              </a:rPr>
              <a:t>H: Through Cape Horn (laden) &amp; (ballast)  </a:t>
            </a:r>
          </a:p>
          <a:p>
            <a:r>
              <a:rPr lang="en-US" dirty="0">
                <a:latin typeface="Arial Narrow" panose="020B0606020202030204" pitchFamily="34" charset="0"/>
              </a:rPr>
              <a:t>CH: Cape of Good Hope (laden) and Cape Horn (ballast)</a:t>
            </a:r>
          </a:p>
          <a:p>
            <a:endParaRPr lang="en-US" dirty="0"/>
          </a:p>
          <a:p>
            <a:endParaRPr lang="el-GR" dirty="0"/>
          </a:p>
        </p:txBody>
      </p:sp>
    </p:spTree>
    <p:extLst>
      <p:ext uri="{BB962C8B-B14F-4D97-AF65-F5344CB8AC3E}">
        <p14:creationId xmlns:p14="http://schemas.microsoft.com/office/powerpoint/2010/main" val="135714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Base of calculation</a:t>
            </a:r>
            <a:endParaRPr lang="el-GR" dirty="0"/>
          </a:p>
        </p:txBody>
      </p:sp>
      <p:sp>
        <p:nvSpPr>
          <p:cNvPr id="10" name="Content Placeholder 9"/>
          <p:cNvSpPr>
            <a:spLocks noGrp="1"/>
          </p:cNvSpPr>
          <p:nvPr>
            <p:ph sz="half" idx="1"/>
          </p:nvPr>
        </p:nvSpPr>
        <p:spPr/>
        <p:txBody>
          <a:bodyPr>
            <a:normAutofit fontScale="77500" lnSpcReduction="20000"/>
          </a:bodyPr>
          <a:lstStyle/>
          <a:p>
            <a:r>
              <a:rPr lang="en-US" sz="2300" dirty="0">
                <a:latin typeface="Arial Narrow" panose="020B0606020202030204" pitchFamily="34" charset="0"/>
              </a:rPr>
              <a:t>Assessment of port costs: </a:t>
            </a:r>
          </a:p>
          <a:p>
            <a:r>
              <a:rPr lang="en-US" sz="2300" dirty="0">
                <a:latin typeface="Arial Narrow" panose="020B0606020202030204" pitchFamily="34" charset="0"/>
              </a:rPr>
              <a:t>Includes all port charges incurred by the </a:t>
            </a:r>
            <a:r>
              <a:rPr lang="en-US" sz="2300" dirty="0" err="1">
                <a:latin typeface="Arial Narrow" panose="020B0606020202030204" pitchFamily="34" charset="0"/>
              </a:rPr>
              <a:t>shipowner</a:t>
            </a:r>
            <a:r>
              <a:rPr lang="en-US" sz="2300" dirty="0">
                <a:latin typeface="Arial Narrow" panose="020B0606020202030204" pitchFamily="34" charset="0"/>
              </a:rPr>
              <a:t> on each voyage</a:t>
            </a:r>
          </a:p>
          <a:p>
            <a:endParaRPr lang="en-US" dirty="0"/>
          </a:p>
          <a:p>
            <a:endParaRPr lang="el-GR" dirty="0"/>
          </a:p>
        </p:txBody>
      </p:sp>
      <p:sp>
        <p:nvSpPr>
          <p:cNvPr id="11" name="Content Placeholder 10"/>
          <p:cNvSpPr>
            <a:spLocks noGrp="1"/>
          </p:cNvSpPr>
          <p:nvPr>
            <p:ph sz="half" idx="2"/>
          </p:nvPr>
        </p:nvSpPr>
        <p:spPr>
          <a:xfrm>
            <a:off x="6338315" y="2356339"/>
            <a:ext cx="4270247" cy="4132384"/>
          </a:xfrm>
        </p:spPr>
        <p:txBody>
          <a:bodyPr>
            <a:normAutofit fontScale="77500" lnSpcReduction="20000"/>
          </a:bodyPr>
          <a:lstStyle/>
          <a:p>
            <a:r>
              <a:rPr lang="en-US" dirty="0" err="1"/>
              <a:t>Lighterage</a:t>
            </a:r>
            <a:r>
              <a:rPr lang="en-US" dirty="0"/>
              <a:t>,</a:t>
            </a:r>
          </a:p>
          <a:p>
            <a:r>
              <a:rPr lang="en-US" dirty="0"/>
              <a:t> pilot costs, </a:t>
            </a:r>
          </a:p>
          <a:p>
            <a:r>
              <a:rPr lang="en-US" dirty="0"/>
              <a:t>towing costs, </a:t>
            </a:r>
          </a:p>
          <a:p>
            <a:r>
              <a:rPr lang="en-US" dirty="0"/>
              <a:t>terminal charges,</a:t>
            </a:r>
          </a:p>
          <a:p>
            <a:r>
              <a:rPr lang="en-US" dirty="0"/>
              <a:t> ship mooring costs, </a:t>
            </a:r>
          </a:p>
          <a:p>
            <a:r>
              <a:rPr lang="en-US" dirty="0"/>
              <a:t>tugs and boats on hand, </a:t>
            </a:r>
          </a:p>
          <a:p>
            <a:r>
              <a:rPr lang="en-US" dirty="0"/>
              <a:t>port charges, </a:t>
            </a:r>
          </a:p>
          <a:p>
            <a:r>
              <a:rPr lang="en-US" dirty="0" err="1"/>
              <a:t>wharfage</a:t>
            </a:r>
            <a:r>
              <a:rPr lang="en-US" dirty="0"/>
              <a:t>,</a:t>
            </a:r>
          </a:p>
          <a:p>
            <a:r>
              <a:rPr lang="en-US" dirty="0"/>
              <a:t> tonnage fees, </a:t>
            </a:r>
          </a:p>
          <a:p>
            <a:r>
              <a:rPr lang="en-US" dirty="0"/>
              <a:t>boat fees,</a:t>
            </a:r>
          </a:p>
          <a:p>
            <a:r>
              <a:rPr lang="en-US" dirty="0"/>
              <a:t> customs fees, </a:t>
            </a:r>
          </a:p>
          <a:p>
            <a:r>
              <a:rPr lang="en-US" dirty="0"/>
              <a:t>free society expenses, </a:t>
            </a:r>
          </a:p>
          <a:p>
            <a:r>
              <a:rPr lang="en-US" dirty="0"/>
              <a:t>customs overtime, </a:t>
            </a:r>
          </a:p>
          <a:p>
            <a:r>
              <a:rPr lang="en-US" dirty="0"/>
              <a:t>agency costs</a:t>
            </a:r>
          </a:p>
          <a:p>
            <a:endParaRPr lang="en-US" dirty="0"/>
          </a:p>
          <a:p>
            <a:endParaRPr lang="el-GR" dirty="0"/>
          </a:p>
        </p:txBody>
      </p:sp>
    </p:spTree>
    <p:extLst>
      <p:ext uri="{BB962C8B-B14F-4D97-AF65-F5344CB8AC3E}">
        <p14:creationId xmlns:p14="http://schemas.microsoft.com/office/powerpoint/2010/main" val="3988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Base of calculation</a:t>
            </a:r>
            <a:endParaRPr lang="el-GR" dirty="0"/>
          </a:p>
        </p:txBody>
      </p:sp>
      <p:sp>
        <p:nvSpPr>
          <p:cNvPr id="6" name="Content Placeholder 5"/>
          <p:cNvSpPr>
            <a:spLocks noGrp="1"/>
          </p:cNvSpPr>
          <p:nvPr>
            <p:ph idx="1"/>
          </p:nvPr>
        </p:nvSpPr>
        <p:spPr/>
        <p:txBody>
          <a:bodyPr/>
          <a:lstStyle/>
          <a:p>
            <a:r>
              <a:rPr lang="en-US" dirty="0">
                <a:latin typeface="Arial Narrow" panose="020B0606020202030204" pitchFamily="34" charset="0"/>
              </a:rPr>
              <a:t>Table revision policy (Revision policy): The tables are revised every January 1 of each year by the </a:t>
            </a:r>
            <a:r>
              <a:rPr lang="en-US" dirty="0" err="1">
                <a:latin typeface="Arial Narrow" panose="020B0606020202030204" pitchFamily="34" charset="0"/>
              </a:rPr>
              <a:t>Worldscale</a:t>
            </a:r>
            <a:r>
              <a:rPr lang="en-US" dirty="0">
                <a:latin typeface="Arial Narrow" panose="020B0606020202030204" pitchFamily="34" charset="0"/>
              </a:rPr>
              <a:t> Associations London &amp; New York.</a:t>
            </a:r>
          </a:p>
          <a:p>
            <a:r>
              <a:rPr lang="en-US" dirty="0">
                <a:latin typeface="Arial Narrow" panose="020B0606020202030204" pitchFamily="34" charset="0"/>
              </a:rPr>
              <a:t>Transshipment Areas (TSA): </a:t>
            </a:r>
          </a:p>
          <a:p>
            <a:r>
              <a:rPr lang="en-US" dirty="0" err="1">
                <a:latin typeface="Arial Narrow" panose="020B0606020202030204" pitchFamily="34" charset="0"/>
              </a:rPr>
              <a:t>Transloading</a:t>
            </a:r>
            <a:r>
              <a:rPr lang="en-US" dirty="0">
                <a:latin typeface="Arial Narrow" panose="020B0606020202030204" pitchFamily="34" charset="0"/>
              </a:rPr>
              <a:t> areas are defined as locations located far from the coasts and outside the commercial limits of the port, they do not have port infrastructure for loading / unloading and mooring.</a:t>
            </a:r>
          </a:p>
          <a:p>
            <a:r>
              <a:rPr lang="en-US" dirty="0">
                <a:latin typeface="Arial Narrow" panose="020B0606020202030204" pitchFamily="34" charset="0"/>
              </a:rPr>
              <a:t>There the cargo is transferred from large ships to smaller ones or vice versa (Ship to Ship) </a:t>
            </a:r>
          </a:p>
          <a:p>
            <a:r>
              <a:rPr lang="en-US" dirty="0">
                <a:latin typeface="Arial Narrow" panose="020B0606020202030204" pitchFamily="34" charset="0"/>
              </a:rPr>
              <a:t>The scale refers to the calculation of fares that concern transshipment areas.</a:t>
            </a:r>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372356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&amp; conditions</a:t>
            </a:r>
            <a:endParaRPr lang="el-GR" dirty="0"/>
          </a:p>
        </p:txBody>
      </p:sp>
      <p:sp>
        <p:nvSpPr>
          <p:cNvPr id="3" name="Content Placeholder 2"/>
          <p:cNvSpPr>
            <a:spLocks noGrp="1"/>
          </p:cNvSpPr>
          <p:nvPr>
            <p:ph idx="1"/>
          </p:nvPr>
        </p:nvSpPr>
        <p:spPr/>
        <p:txBody>
          <a:bodyPr/>
          <a:lstStyle/>
          <a:p>
            <a:r>
              <a:rPr lang="en-US" dirty="0">
                <a:latin typeface="Arial Narrow" panose="020B0606020202030204" pitchFamily="34" charset="0"/>
              </a:rPr>
              <a:t>Effective Date of the scale (Effective Date) </a:t>
            </a:r>
          </a:p>
          <a:p>
            <a:r>
              <a:rPr lang="en-US" dirty="0">
                <a:latin typeface="Arial Narrow" panose="020B0606020202030204" pitchFamily="34" charset="0"/>
              </a:rPr>
              <a:t>Estimated shipping time (</a:t>
            </a:r>
            <a:r>
              <a:rPr lang="en-US" dirty="0" err="1">
                <a:latin typeface="Arial Narrow" panose="020B0606020202030204" pitchFamily="34" charset="0"/>
              </a:rPr>
              <a:t>Laytime</a:t>
            </a:r>
            <a:r>
              <a:rPr lang="en-US" dirty="0">
                <a:latin typeface="Arial Narrow" panose="020B0606020202030204" pitchFamily="34" charset="0"/>
              </a:rPr>
              <a:t>)</a:t>
            </a:r>
          </a:p>
          <a:p>
            <a:r>
              <a:rPr lang="en-US" dirty="0">
                <a:latin typeface="Arial Narrow" panose="020B0606020202030204" pitchFamily="34" charset="0"/>
              </a:rPr>
              <a:t>Port &amp; Terminal Combinations: e.g. GREECE: Piraeus, </a:t>
            </a:r>
            <a:r>
              <a:rPr lang="en-US" dirty="0" err="1">
                <a:latin typeface="Arial Narrow" panose="020B0606020202030204" pitchFamily="34" charset="0"/>
              </a:rPr>
              <a:t>Drapetsona</a:t>
            </a:r>
            <a:r>
              <a:rPr lang="en-US" dirty="0">
                <a:latin typeface="Arial Narrow" panose="020B0606020202030204" pitchFamily="34" charset="0"/>
              </a:rPr>
              <a:t> Bay, </a:t>
            </a:r>
            <a:r>
              <a:rPr lang="en-US" dirty="0" err="1">
                <a:latin typeface="Arial Narrow" panose="020B0606020202030204" pitchFamily="34" charset="0"/>
              </a:rPr>
              <a:t>Perama</a:t>
            </a:r>
            <a:r>
              <a:rPr lang="en-US" dirty="0">
                <a:latin typeface="Arial Narrow" panose="020B0606020202030204" pitchFamily="34" charset="0"/>
              </a:rPr>
              <a:t>, Saint George Harbor</a:t>
            </a:r>
          </a:p>
          <a:p>
            <a:r>
              <a:rPr lang="en-US" dirty="0">
                <a:latin typeface="Arial Narrow" panose="020B0606020202030204" pitchFamily="34" charset="0"/>
              </a:rPr>
              <a:t>Expenses on behalf of the ship owner (Owner's Account): It is stipulated that the ship owner is responsible for the payment of all dues and other port charges imposed on the ship.</a:t>
            </a:r>
          </a:p>
          <a:p>
            <a:r>
              <a:rPr lang="en-US" dirty="0">
                <a:latin typeface="Arial Narrow" panose="020B0606020202030204" pitchFamily="34" charset="0"/>
              </a:rPr>
              <a:t>Charges to the Charterer's Account: It is stipulated that the charterer is responsible for the payment of all fees and charges imposed on the cargo.</a:t>
            </a:r>
          </a:p>
          <a:p>
            <a:endParaRPr lang="el-GR" dirty="0">
              <a:latin typeface="Arial Narrow" panose="020B0606020202030204" pitchFamily="34" charset="0"/>
            </a:endParaRPr>
          </a:p>
        </p:txBody>
      </p:sp>
    </p:spTree>
    <p:extLst>
      <p:ext uri="{BB962C8B-B14F-4D97-AF65-F5344CB8AC3E}">
        <p14:creationId xmlns:p14="http://schemas.microsoft.com/office/powerpoint/2010/main" val="228255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demurrage rates</a:t>
            </a:r>
            <a:endParaRPr lang="el-GR" dirty="0"/>
          </a:p>
        </p:txBody>
      </p:sp>
      <p:sp>
        <p:nvSpPr>
          <p:cNvPr id="3" name="Content Placeholder 2"/>
          <p:cNvSpPr>
            <a:spLocks noGrp="1"/>
          </p:cNvSpPr>
          <p:nvPr>
            <p:ph idx="1"/>
          </p:nvPr>
        </p:nvSpPr>
        <p:spPr/>
        <p:txBody>
          <a:bodyPr/>
          <a:lstStyle/>
          <a:p>
            <a:r>
              <a:rPr lang="en-US" dirty="0">
                <a:latin typeface="Arial Narrow" panose="020B0606020202030204" pitchFamily="34" charset="0"/>
              </a:rPr>
              <a:t>The Schedule lists a table of letters which classifies tankers into 29 classes according to their size and calculates a daily amount of letters for each of these classes.</a:t>
            </a:r>
          </a:p>
          <a:p>
            <a:r>
              <a:rPr lang="en-US" dirty="0">
                <a:latin typeface="Arial Narrow" panose="020B0606020202030204" pitchFamily="34" charset="0"/>
              </a:rPr>
              <a:t>When estimating each letter amount in the table, the scale takes into account a provision for the cost of one day of fuel consumption in the port with engines on standby (stand by) but does not calculate any port costs during the overtime period.</a:t>
            </a:r>
          </a:p>
          <a:p>
            <a:r>
              <a:rPr lang="en-US" dirty="0">
                <a:latin typeface="Arial Narrow" panose="020B0606020202030204" pitchFamily="34" charset="0"/>
              </a:rPr>
              <a:t>If in a charter a ship is "closed" with a WS 70 fare it is usual that the same rate applies to the calculation of the demurrage payable</a:t>
            </a:r>
          </a:p>
          <a:p>
            <a:endParaRPr lang="en-US" dirty="0"/>
          </a:p>
          <a:p>
            <a:endParaRPr lang="el-GR" dirty="0"/>
          </a:p>
        </p:txBody>
      </p:sp>
    </p:spTree>
    <p:extLst>
      <p:ext uri="{BB962C8B-B14F-4D97-AF65-F5344CB8AC3E}">
        <p14:creationId xmlns:p14="http://schemas.microsoft.com/office/powerpoint/2010/main" val="227506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Mooring list</a:t>
            </a:r>
            <a:endParaRPr lang="el-GR" dirty="0"/>
          </a:p>
        </p:txBody>
      </p:sp>
      <p:sp>
        <p:nvSpPr>
          <p:cNvPr id="3" name="Content Placeholder 2"/>
          <p:cNvSpPr>
            <a:spLocks noGrp="1"/>
          </p:cNvSpPr>
          <p:nvPr>
            <p:ph idx="1"/>
          </p:nvPr>
        </p:nvSpPr>
        <p:spPr>
          <a:xfrm>
            <a:off x="2231136" y="2638044"/>
            <a:ext cx="7729728" cy="3375894"/>
          </a:xfrm>
        </p:spPr>
        <p:txBody>
          <a:bodyPr>
            <a:normAutofit/>
          </a:bodyPr>
          <a:lstStyle/>
          <a:p>
            <a:r>
              <a:rPr lang="en-US" dirty="0">
                <a:latin typeface="Arial Narrow" panose="020B0606020202030204" pitchFamily="34" charset="0"/>
              </a:rPr>
              <a:t>List 1: Includes all ports in the scale in alphabetical order, the transshipment areas, the country in which each port is located, as well as the relevant port for which the table rates are calculated. </a:t>
            </a:r>
          </a:p>
          <a:p>
            <a:pPr lvl="1"/>
            <a:r>
              <a:rPr lang="en-US" dirty="0" err="1">
                <a:latin typeface="Arial Narrow" panose="020B0606020202030204" pitchFamily="34" charset="0"/>
              </a:rPr>
              <a:t>Eg</a:t>
            </a:r>
            <a:r>
              <a:rPr lang="en-US" dirty="0">
                <a:latin typeface="Arial Narrow" panose="020B0606020202030204" pitchFamily="34" charset="0"/>
              </a:rPr>
              <a:t> </a:t>
            </a:r>
            <a:r>
              <a:rPr lang="en-US" dirty="0" err="1">
                <a:latin typeface="Arial Narrow" panose="020B0606020202030204" pitchFamily="34" charset="0"/>
              </a:rPr>
              <a:t>Canvey</a:t>
            </a:r>
            <a:r>
              <a:rPr lang="en-US" dirty="0">
                <a:latin typeface="Arial Narrow" panose="020B0606020202030204" pitchFamily="34" charset="0"/>
              </a:rPr>
              <a:t> Island (London rates apply) – United Kingdom</a:t>
            </a:r>
          </a:p>
          <a:p>
            <a:r>
              <a:rPr lang="en-US" dirty="0">
                <a:latin typeface="Arial Narrow" panose="020B0606020202030204" pitchFamily="34" charset="0"/>
              </a:rPr>
              <a:t>List 2: Includes ports of call, listing the states to which they belong in alphabetical order. Also mentioned is the nearby port of the area for which the table fares are calculated. </a:t>
            </a:r>
          </a:p>
          <a:p>
            <a:pPr lvl="1"/>
            <a:r>
              <a:rPr lang="en-US" dirty="0" err="1">
                <a:latin typeface="Arial Narrow" panose="020B0606020202030204" pitchFamily="34" charset="0"/>
              </a:rPr>
              <a:t>Eg</a:t>
            </a:r>
            <a:r>
              <a:rPr lang="en-US" dirty="0">
                <a:latin typeface="Arial Narrow" panose="020B0606020202030204" pitchFamily="34" charset="0"/>
              </a:rPr>
              <a:t> Nigeria: Bonny Anchorage (Bonny Rates Apply)</a:t>
            </a:r>
          </a:p>
          <a:p>
            <a:r>
              <a:rPr lang="en-US" dirty="0">
                <a:latin typeface="Arial Narrow" panose="020B0606020202030204" pitchFamily="34" charset="0"/>
              </a:rPr>
              <a:t>List 3: Includes all Transport Areas (TSA) by geographic region</a:t>
            </a:r>
          </a:p>
          <a:p>
            <a:pPr lvl="1"/>
            <a:r>
              <a:rPr lang="en-US" dirty="0" err="1">
                <a:latin typeface="Arial Narrow" panose="020B0606020202030204" pitchFamily="34" charset="0"/>
              </a:rPr>
              <a:t>Eg</a:t>
            </a:r>
            <a:r>
              <a:rPr lang="en-US" dirty="0">
                <a:latin typeface="Arial Narrow" panose="020B0606020202030204" pitchFamily="34" charset="0"/>
              </a:rPr>
              <a:t> U.S Gulf: Offshore Galveston No.1, 28 27 N 94 30 W, Offshore Texas</a:t>
            </a:r>
            <a:endParaRPr lang="el-GR" dirty="0">
              <a:latin typeface="Arial Narrow" panose="020B0606020202030204" pitchFamily="34" charset="0"/>
            </a:endParaRPr>
          </a:p>
        </p:txBody>
      </p:sp>
    </p:spTree>
    <p:extLst>
      <p:ext uri="{BB962C8B-B14F-4D97-AF65-F5344CB8AC3E}">
        <p14:creationId xmlns:p14="http://schemas.microsoft.com/office/powerpoint/2010/main" val="380711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rate </a:t>
            </a:r>
            <a:r>
              <a:rPr lang="en-US" dirty="0" err="1"/>
              <a:t>differencials</a:t>
            </a:r>
            <a:endParaRPr lang="el-GR" dirty="0"/>
          </a:p>
        </p:txBody>
      </p:sp>
      <p:sp>
        <p:nvSpPr>
          <p:cNvPr id="3" name="Content Placeholder 2"/>
          <p:cNvSpPr>
            <a:spLocks noGrp="1"/>
          </p:cNvSpPr>
          <p:nvPr>
            <p:ph idx="1"/>
          </p:nvPr>
        </p:nvSpPr>
        <p:spPr>
          <a:xfrm>
            <a:off x="2231136" y="2638044"/>
            <a:ext cx="7729728" cy="3402271"/>
          </a:xfrm>
        </p:spPr>
        <p:txBody>
          <a:bodyPr/>
          <a:lstStyle/>
          <a:p>
            <a:r>
              <a:rPr lang="en-US" dirty="0">
                <a:latin typeface="Arial Narrow" panose="020B0606020202030204" pitchFamily="34" charset="0"/>
              </a:rPr>
              <a:t>They refer to additional special costs incurred by the </a:t>
            </a:r>
            <a:r>
              <a:rPr lang="en-US" dirty="0" err="1">
                <a:latin typeface="Arial Narrow" panose="020B0606020202030204" pitchFamily="34" charset="0"/>
              </a:rPr>
              <a:t>shipowner</a:t>
            </a:r>
            <a:r>
              <a:rPr lang="en-US" dirty="0">
                <a:latin typeface="Arial Narrow" panose="020B0606020202030204" pitchFamily="34" charset="0"/>
              </a:rPr>
              <a:t> on the particular voyage.</a:t>
            </a:r>
          </a:p>
          <a:p>
            <a:r>
              <a:rPr lang="en-US" dirty="0">
                <a:latin typeface="Arial Narrow" panose="020B0606020202030204" pitchFamily="34" charset="0"/>
              </a:rPr>
              <a:t>Variables are usually calculated in USD/ton of cargo or USD/Gross Tonnage </a:t>
            </a:r>
          </a:p>
          <a:p>
            <a:r>
              <a:rPr lang="en-US" dirty="0">
                <a:latin typeface="Arial Narrow" panose="020B0606020202030204" pitchFamily="34" charset="0"/>
              </a:rPr>
              <a:t>Typical examples of such costs are:</a:t>
            </a:r>
          </a:p>
          <a:p>
            <a:pPr lvl="1"/>
            <a:r>
              <a:rPr lang="en-US" dirty="0">
                <a:latin typeface="Arial Narrow" panose="020B0606020202030204" pitchFamily="34" charset="0"/>
              </a:rPr>
              <a:t>Costs of crossing channels / canals</a:t>
            </a:r>
          </a:p>
          <a:p>
            <a:pPr lvl="1"/>
            <a:r>
              <a:rPr lang="en-US" dirty="0">
                <a:latin typeface="Arial Narrow" panose="020B0606020202030204" pitchFamily="34" charset="0"/>
              </a:rPr>
              <a:t>Charges on the quantity of cargo loaded and unloaded</a:t>
            </a:r>
          </a:p>
          <a:p>
            <a:pPr lvl="1"/>
            <a:r>
              <a:rPr lang="en-US" dirty="0">
                <a:latin typeface="Arial Narrow" panose="020B0606020202030204" pitchFamily="34" charset="0"/>
              </a:rPr>
              <a:t>Oil spill insurance</a:t>
            </a:r>
            <a:endParaRPr lang="el-GR" dirty="0">
              <a:latin typeface="Arial Narrow" panose="020B0606020202030204" pitchFamily="34" charset="0"/>
            </a:endParaRPr>
          </a:p>
        </p:txBody>
      </p:sp>
    </p:spTree>
    <p:extLst>
      <p:ext uri="{BB962C8B-B14F-4D97-AF65-F5344CB8AC3E}">
        <p14:creationId xmlns:p14="http://schemas.microsoft.com/office/powerpoint/2010/main" val="342654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rate differentials</a:t>
            </a:r>
            <a:endParaRPr lang="el-GR" dirty="0"/>
          </a:p>
        </p:txBody>
      </p:sp>
      <p:sp>
        <p:nvSpPr>
          <p:cNvPr id="3" name="Content Placeholder 2"/>
          <p:cNvSpPr>
            <a:spLocks noGrp="1"/>
          </p:cNvSpPr>
          <p:nvPr>
            <p:ph idx="1"/>
          </p:nvPr>
        </p:nvSpPr>
        <p:spPr/>
        <p:txBody>
          <a:bodyPr/>
          <a:lstStyle/>
          <a:p>
            <a:r>
              <a:rPr lang="en-US" dirty="0"/>
              <a:t>They are factors related to variations from the usual process of carrying out a journey, which cause variations in the calculation of the normal cost of the journey and therefore in the final fare of the tables (Flat Rate).</a:t>
            </a:r>
          </a:p>
          <a:p>
            <a:r>
              <a:rPr lang="en-US" dirty="0"/>
              <a:t>Cost differentiation can involve increasing or decreasing it.</a:t>
            </a:r>
            <a:endParaRPr lang="el-GR" dirty="0"/>
          </a:p>
        </p:txBody>
      </p:sp>
    </p:spTree>
    <p:extLst>
      <p:ext uri="{BB962C8B-B14F-4D97-AF65-F5344CB8AC3E}">
        <p14:creationId xmlns:p14="http://schemas.microsoft.com/office/powerpoint/2010/main" val="222151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Worldscale</a:t>
            </a:r>
            <a:endParaRPr lang="el-GR" dirty="0"/>
          </a:p>
        </p:txBody>
      </p:sp>
      <p:sp>
        <p:nvSpPr>
          <p:cNvPr id="3" name="Content Placeholder 2"/>
          <p:cNvSpPr>
            <a:spLocks noGrp="1"/>
          </p:cNvSpPr>
          <p:nvPr>
            <p:ph idx="1"/>
          </p:nvPr>
        </p:nvSpPr>
        <p:spPr>
          <a:xfrm>
            <a:off x="2231136" y="2638044"/>
            <a:ext cx="7729728" cy="4061694"/>
          </a:xfrm>
        </p:spPr>
        <p:txBody>
          <a:bodyPr>
            <a:normAutofit/>
          </a:bodyPr>
          <a:lstStyle/>
          <a:p>
            <a:r>
              <a:rPr lang="el-GR" b="1" dirty="0">
                <a:latin typeface="Arial Narrow" panose="020B0606020202030204" pitchFamily="34" charset="0"/>
              </a:rPr>
              <a:t>The </a:t>
            </a:r>
            <a:r>
              <a:rPr lang="el-GR" b="1" dirty="0" err="1">
                <a:latin typeface="Arial Narrow" panose="020B0606020202030204" pitchFamily="34" charset="0"/>
              </a:rPr>
              <a:t>Worldscale</a:t>
            </a:r>
            <a:r>
              <a:rPr lang="el-GR" b="1" dirty="0">
                <a:latin typeface="Arial Narrow" panose="020B0606020202030204" pitchFamily="34" charset="0"/>
              </a:rPr>
              <a:t> </a:t>
            </a:r>
            <a:r>
              <a:rPr lang="el-GR" b="1" dirty="0" err="1">
                <a:latin typeface="Arial Narrow" panose="020B0606020202030204" pitchFamily="34" charset="0"/>
              </a:rPr>
              <a:t>index</a:t>
            </a:r>
            <a:r>
              <a:rPr lang="el-GR" b="1" dirty="0">
                <a:latin typeface="Arial Narrow" panose="020B0606020202030204" pitchFamily="34" charset="0"/>
              </a:rPr>
              <a:t> </a:t>
            </a:r>
            <a:r>
              <a:rPr lang="el-GR" b="1" dirty="0" err="1">
                <a:latin typeface="Arial Narrow" panose="020B0606020202030204" pitchFamily="34" charset="0"/>
              </a:rPr>
              <a:t>is</a:t>
            </a:r>
            <a:r>
              <a:rPr lang="el-GR" b="1" dirty="0">
                <a:latin typeface="Arial Narrow" panose="020B0606020202030204" pitchFamily="34" charset="0"/>
              </a:rPr>
              <a:t> the </a:t>
            </a:r>
            <a:r>
              <a:rPr lang="el-GR" b="1" dirty="0" err="1">
                <a:latin typeface="Arial Narrow" panose="020B0606020202030204" pitchFamily="34" charset="0"/>
              </a:rPr>
              <a:t>scale</a:t>
            </a:r>
            <a:r>
              <a:rPr lang="el-GR" b="1" dirty="0">
                <a:latin typeface="Arial Narrow" panose="020B0606020202030204" pitchFamily="34" charset="0"/>
              </a:rPr>
              <a:t> </a:t>
            </a:r>
            <a:r>
              <a:rPr lang="el-GR" dirty="0">
                <a:latin typeface="Arial Narrow" panose="020B0606020202030204" pitchFamily="34" charset="0"/>
              </a:rPr>
              <a:t>for </a:t>
            </a:r>
            <a:r>
              <a:rPr lang="el-GR" dirty="0" err="1">
                <a:latin typeface="Arial Narrow" panose="020B0606020202030204" pitchFamily="34" charset="0"/>
              </a:rPr>
              <a:t>measuring</a:t>
            </a:r>
            <a:r>
              <a:rPr lang="el-GR" dirty="0">
                <a:latin typeface="Arial Narrow" panose="020B0606020202030204" pitchFamily="34" charset="0"/>
              </a:rPr>
              <a:t> </a:t>
            </a:r>
            <a:r>
              <a:rPr lang="el-GR" b="1" dirty="0" err="1">
                <a:latin typeface="Arial Narrow" panose="020B0606020202030204" pitchFamily="34" charset="0"/>
              </a:rPr>
              <a:t>tanker</a:t>
            </a:r>
            <a:r>
              <a:rPr lang="el-GR" b="1" dirty="0">
                <a:latin typeface="Arial Narrow" panose="020B0606020202030204" pitchFamily="34" charset="0"/>
              </a:rPr>
              <a:t> </a:t>
            </a:r>
            <a:r>
              <a:rPr lang="el-GR" b="1" dirty="0" err="1">
                <a:latin typeface="Arial Narrow" panose="020B0606020202030204" pitchFamily="34" charset="0"/>
              </a:rPr>
              <a:t>vessel</a:t>
            </a:r>
            <a:r>
              <a:rPr lang="el-GR" b="1" dirty="0">
                <a:latin typeface="Arial Narrow" panose="020B0606020202030204" pitchFamily="34" charset="0"/>
              </a:rPr>
              <a:t> </a:t>
            </a:r>
            <a:r>
              <a:rPr lang="el-GR" b="1" dirty="0" err="1">
                <a:latin typeface="Arial Narrow" panose="020B0606020202030204" pitchFamily="34" charset="0"/>
              </a:rPr>
              <a:t>rates</a:t>
            </a:r>
            <a:r>
              <a:rPr lang="el-GR" dirty="0">
                <a:latin typeface="Arial Narrow" panose="020B0606020202030204" pitchFamily="34" charset="0"/>
              </a:rPr>
              <a:t>.</a:t>
            </a:r>
          </a:p>
          <a:p>
            <a:r>
              <a:rPr lang="el-GR" dirty="0" err="1">
                <a:latin typeface="Arial Narrow" panose="020B0606020202030204" pitchFamily="34" charset="0"/>
              </a:rPr>
              <a:t>Tanker</a:t>
            </a:r>
            <a:r>
              <a:rPr lang="el-GR" dirty="0">
                <a:latin typeface="Arial Narrow" panose="020B0606020202030204" pitchFamily="34" charset="0"/>
              </a:rPr>
              <a:t> </a:t>
            </a:r>
            <a:r>
              <a:rPr lang="el-GR" dirty="0" err="1">
                <a:latin typeface="Arial Narrow" panose="020B0606020202030204" pitchFamily="34" charset="0"/>
              </a:rPr>
              <a:t>Freight</a:t>
            </a:r>
            <a:r>
              <a:rPr lang="el-GR" dirty="0">
                <a:latin typeface="Arial Narrow" panose="020B0606020202030204" pitchFamily="34" charset="0"/>
              </a:rPr>
              <a:t> </a:t>
            </a:r>
            <a:r>
              <a:rPr lang="el-GR" dirty="0" err="1">
                <a:latin typeface="Arial Narrow" panose="020B0606020202030204" pitchFamily="34" charset="0"/>
              </a:rPr>
              <a:t>Scales</a:t>
            </a:r>
            <a:r>
              <a:rPr lang="el-GR" dirty="0">
                <a:latin typeface="Arial Narrow" panose="020B0606020202030204" pitchFamily="34" charset="0"/>
              </a:rPr>
              <a:t> </a:t>
            </a:r>
            <a:r>
              <a:rPr lang="el-GR" dirty="0" err="1">
                <a:latin typeface="Arial Narrow" panose="020B0606020202030204" pitchFamily="34" charset="0"/>
              </a:rPr>
              <a:t>were</a:t>
            </a:r>
            <a:r>
              <a:rPr lang="el-GR" dirty="0">
                <a:latin typeface="Arial Narrow" panose="020B0606020202030204" pitchFamily="34" charset="0"/>
              </a:rPr>
              <a:t> </a:t>
            </a:r>
            <a:r>
              <a:rPr lang="el-GR" dirty="0" err="1">
                <a:latin typeface="Arial Narrow" panose="020B0606020202030204" pitchFamily="34" charset="0"/>
              </a:rPr>
              <a:t>created</a:t>
            </a:r>
            <a:r>
              <a:rPr lang="el-GR" dirty="0">
                <a:latin typeface="Arial Narrow" panose="020B0606020202030204" pitchFamily="34" charset="0"/>
              </a:rPr>
              <a:t> in WWII </a:t>
            </a:r>
            <a:r>
              <a:rPr lang="el-GR" dirty="0" err="1">
                <a:latin typeface="Arial Narrow" panose="020B0606020202030204" pitchFamily="34" charset="0"/>
              </a:rPr>
              <a:t>by</a:t>
            </a:r>
            <a:r>
              <a:rPr lang="el-GR" dirty="0">
                <a:latin typeface="Arial Narrow" panose="020B0606020202030204" pitchFamily="34" charset="0"/>
              </a:rPr>
              <a:t> the UK &amp; USA </a:t>
            </a:r>
            <a:r>
              <a:rPr lang="el-GR" dirty="0" err="1">
                <a:latin typeface="Arial Narrow" panose="020B0606020202030204" pitchFamily="34" charset="0"/>
              </a:rPr>
              <a:t>to</a:t>
            </a:r>
            <a:r>
              <a:rPr lang="el-GR" dirty="0">
                <a:latin typeface="Arial Narrow" panose="020B0606020202030204" pitchFamily="34" charset="0"/>
              </a:rPr>
              <a:t> </a:t>
            </a:r>
            <a:r>
              <a:rPr lang="el-GR" dirty="0" err="1">
                <a:latin typeface="Arial Narrow" panose="020B0606020202030204" pitchFamily="34" charset="0"/>
              </a:rPr>
              <a:t>group</a:t>
            </a:r>
            <a:r>
              <a:rPr lang="el-GR" dirty="0">
                <a:latin typeface="Arial Narrow" panose="020B0606020202030204" pitchFamily="34" charset="0"/>
              </a:rPr>
              <a:t> </a:t>
            </a:r>
            <a:r>
              <a:rPr lang="el-GR" dirty="0" err="1">
                <a:latin typeface="Arial Narrow" panose="020B0606020202030204" pitchFamily="34" charset="0"/>
              </a:rPr>
              <a:t>tanker</a:t>
            </a:r>
            <a:r>
              <a:rPr lang="el-GR" dirty="0">
                <a:latin typeface="Arial Narrow" panose="020B0606020202030204" pitchFamily="34" charset="0"/>
              </a:rPr>
              <a:t> </a:t>
            </a:r>
            <a:r>
              <a:rPr lang="el-GR" dirty="0" err="1">
                <a:latin typeface="Arial Narrow" panose="020B0606020202030204" pitchFamily="34" charset="0"/>
              </a:rPr>
              <a:t>voyages</a:t>
            </a:r>
            <a:r>
              <a:rPr lang="el-GR" dirty="0">
                <a:latin typeface="Arial Narrow" panose="020B0606020202030204" pitchFamily="34" charset="0"/>
              </a:rPr>
              <a:t> </a:t>
            </a:r>
            <a:r>
              <a:rPr lang="el-GR" dirty="0" err="1">
                <a:latin typeface="Arial Narrow" panose="020B0606020202030204" pitchFamily="34" charset="0"/>
              </a:rPr>
              <a:t>without</a:t>
            </a:r>
            <a:r>
              <a:rPr lang="el-GR" dirty="0">
                <a:latin typeface="Arial Narrow" panose="020B0606020202030204" pitchFamily="34" charset="0"/>
              </a:rPr>
              <a:t> the </a:t>
            </a:r>
            <a:r>
              <a:rPr lang="el-GR" dirty="0" err="1">
                <a:latin typeface="Arial Narrow" panose="020B0606020202030204" pitchFamily="34" charset="0"/>
              </a:rPr>
              <a:t>need</a:t>
            </a:r>
            <a:r>
              <a:rPr lang="el-GR" dirty="0">
                <a:latin typeface="Arial Narrow" panose="020B0606020202030204" pitchFamily="34" charset="0"/>
              </a:rPr>
              <a:t> </a:t>
            </a:r>
            <a:r>
              <a:rPr lang="el-GR" dirty="0" err="1">
                <a:latin typeface="Arial Narrow" panose="020B0606020202030204" pitchFamily="34" charset="0"/>
              </a:rPr>
              <a:t>to</a:t>
            </a:r>
            <a:r>
              <a:rPr lang="el-GR" dirty="0">
                <a:latin typeface="Arial Narrow" panose="020B0606020202030204" pitchFamily="34" charset="0"/>
              </a:rPr>
              <a:t> </a:t>
            </a:r>
            <a:r>
              <a:rPr lang="el-GR" dirty="0" err="1">
                <a:latin typeface="Arial Narrow" panose="020B0606020202030204" pitchFamily="34" charset="0"/>
              </a:rPr>
              <a:t>calculate</a:t>
            </a:r>
            <a:r>
              <a:rPr lang="el-GR" dirty="0">
                <a:latin typeface="Arial Narrow" panose="020B0606020202030204" pitchFamily="34" charset="0"/>
              </a:rPr>
              <a:t> </a:t>
            </a:r>
            <a:r>
              <a:rPr lang="el-GR" dirty="0" err="1">
                <a:latin typeface="Arial Narrow" panose="020B0606020202030204" pitchFamily="34" charset="0"/>
              </a:rPr>
              <a:t>voyage</a:t>
            </a:r>
            <a:r>
              <a:rPr lang="el-GR" dirty="0">
                <a:latin typeface="Arial Narrow" panose="020B0606020202030204" pitchFamily="34" charset="0"/>
              </a:rPr>
              <a:t> </a:t>
            </a:r>
            <a:r>
              <a:rPr lang="el-GR" dirty="0" err="1">
                <a:latin typeface="Arial Narrow" panose="020B0606020202030204" pitchFamily="34" charset="0"/>
              </a:rPr>
              <a:t>freight</a:t>
            </a:r>
            <a:r>
              <a:rPr lang="el-GR" dirty="0">
                <a:latin typeface="Arial Narrow" panose="020B0606020202030204" pitchFamily="34" charset="0"/>
              </a:rPr>
              <a:t> in USD/</a:t>
            </a:r>
            <a:r>
              <a:rPr lang="el-GR" dirty="0" err="1">
                <a:latin typeface="Arial Narrow" panose="020B0606020202030204" pitchFamily="34" charset="0"/>
              </a:rPr>
              <a:t>ton</a:t>
            </a:r>
            <a:r>
              <a:rPr lang="el-GR" dirty="0">
                <a:latin typeface="Arial Narrow" panose="020B0606020202030204" pitchFamily="34" charset="0"/>
              </a:rPr>
              <a:t> </a:t>
            </a:r>
            <a:r>
              <a:rPr lang="el-GR" dirty="0" err="1">
                <a:latin typeface="Arial Narrow" panose="020B0606020202030204" pitchFamily="34" charset="0"/>
              </a:rPr>
              <a:t>or</a:t>
            </a:r>
            <a:r>
              <a:rPr lang="el-GR" dirty="0">
                <a:latin typeface="Arial Narrow" panose="020B0606020202030204" pitchFamily="34" charset="0"/>
              </a:rPr>
              <a:t> GBP/</a:t>
            </a:r>
            <a:r>
              <a:rPr lang="el-GR" dirty="0" err="1">
                <a:latin typeface="Arial Narrow" panose="020B0606020202030204" pitchFamily="34" charset="0"/>
              </a:rPr>
              <a:t>ton</a:t>
            </a:r>
            <a:r>
              <a:rPr lang="el-GR" dirty="0">
                <a:latin typeface="Arial Narrow" panose="020B0606020202030204" pitchFamily="34" charset="0"/>
              </a:rPr>
              <a:t>.</a:t>
            </a:r>
          </a:p>
          <a:p>
            <a:r>
              <a:rPr lang="el-GR" dirty="0" err="1">
                <a:latin typeface="Arial Narrow" panose="020B0606020202030204" pitchFamily="34" charset="0"/>
              </a:rPr>
              <a:t>Before</a:t>
            </a:r>
            <a:r>
              <a:rPr lang="el-GR" dirty="0">
                <a:latin typeface="Arial Narrow" panose="020B0606020202030204" pitchFamily="34" charset="0"/>
              </a:rPr>
              <a:t> the </a:t>
            </a:r>
            <a:r>
              <a:rPr lang="el-GR" dirty="0" err="1">
                <a:latin typeface="Arial Narrow" panose="020B0606020202030204" pitchFamily="34" charset="0"/>
              </a:rPr>
              <a:t>creation</a:t>
            </a:r>
            <a:r>
              <a:rPr lang="el-GR" dirty="0">
                <a:latin typeface="Arial Narrow" panose="020B0606020202030204" pitchFamily="34" charset="0"/>
              </a:rPr>
              <a:t> of </a:t>
            </a:r>
            <a:r>
              <a:rPr lang="el-GR" dirty="0" err="1">
                <a:latin typeface="Arial Narrow" panose="020B0606020202030204" pitchFamily="34" charset="0"/>
              </a:rPr>
              <a:t>worldscale</a:t>
            </a:r>
            <a:r>
              <a:rPr lang="el-GR" dirty="0">
                <a:latin typeface="Arial Narrow" panose="020B0606020202030204" pitchFamily="34" charset="0"/>
              </a:rPr>
              <a:t> the </a:t>
            </a:r>
            <a:r>
              <a:rPr lang="el-GR" dirty="0" err="1">
                <a:latin typeface="Arial Narrow" panose="020B0606020202030204" pitchFamily="34" charset="0"/>
              </a:rPr>
              <a:t>process</a:t>
            </a:r>
            <a:r>
              <a:rPr lang="el-GR" dirty="0">
                <a:latin typeface="Arial Narrow" panose="020B0606020202030204" pitchFamily="34" charset="0"/>
              </a:rPr>
              <a:t> </a:t>
            </a:r>
            <a:r>
              <a:rPr lang="el-GR" dirty="0" err="1">
                <a:latin typeface="Arial Narrow" panose="020B0606020202030204" pitchFamily="34" charset="0"/>
              </a:rPr>
              <a:t>was</a:t>
            </a:r>
            <a:r>
              <a:rPr lang="el-GR" dirty="0">
                <a:latin typeface="Arial Narrow" panose="020B0606020202030204" pitchFamily="34" charset="0"/>
              </a:rPr>
              <a:t> the </a:t>
            </a:r>
            <a:r>
              <a:rPr lang="el-GR" dirty="0" err="1">
                <a:latin typeface="Arial Narrow" panose="020B0606020202030204" pitchFamily="34" charset="0"/>
              </a:rPr>
              <a:t>same</a:t>
            </a:r>
            <a:r>
              <a:rPr lang="el-GR" dirty="0">
                <a:latin typeface="Arial Narrow" panose="020B0606020202030204" pitchFamily="34" charset="0"/>
              </a:rPr>
              <a:t> </a:t>
            </a:r>
            <a:r>
              <a:rPr lang="el-GR" dirty="0" err="1">
                <a:latin typeface="Arial Narrow" panose="020B0606020202030204" pitchFamily="34" charset="0"/>
              </a:rPr>
              <a:t>as</a:t>
            </a:r>
            <a:r>
              <a:rPr lang="el-GR" dirty="0">
                <a:latin typeface="Arial Narrow" panose="020B0606020202030204" pitchFamily="34" charset="0"/>
              </a:rPr>
              <a:t> </a:t>
            </a:r>
            <a:r>
              <a:rPr lang="el-GR" dirty="0" err="1">
                <a:latin typeface="Arial Narrow" panose="020B0606020202030204" pitchFamily="34" charset="0"/>
              </a:rPr>
              <a:t>that</a:t>
            </a:r>
            <a:r>
              <a:rPr lang="el-GR" dirty="0">
                <a:latin typeface="Arial Narrow" panose="020B0606020202030204" pitchFamily="34" charset="0"/>
              </a:rPr>
              <a:t> of </a:t>
            </a:r>
            <a:r>
              <a:rPr lang="el-GR" dirty="0" err="1">
                <a:latin typeface="Arial Narrow" panose="020B0606020202030204" pitchFamily="34" charset="0"/>
              </a:rPr>
              <a:t>dry</a:t>
            </a:r>
            <a:r>
              <a:rPr lang="el-GR" dirty="0">
                <a:latin typeface="Arial Narrow" panose="020B0606020202030204" pitchFamily="34" charset="0"/>
              </a:rPr>
              <a:t> </a:t>
            </a:r>
            <a:r>
              <a:rPr lang="el-GR" dirty="0" err="1">
                <a:latin typeface="Arial Narrow" panose="020B0606020202030204" pitchFamily="34" charset="0"/>
              </a:rPr>
              <a:t>bulk</a:t>
            </a:r>
            <a:r>
              <a:rPr lang="el-GR" dirty="0">
                <a:latin typeface="Arial Narrow" panose="020B0606020202030204" pitchFamily="34" charset="0"/>
              </a:rPr>
              <a:t> </a:t>
            </a:r>
            <a:r>
              <a:rPr lang="el-GR" dirty="0" err="1">
                <a:latin typeface="Arial Narrow" panose="020B0606020202030204" pitchFamily="34" charset="0"/>
              </a:rPr>
              <a:t>cargo</a:t>
            </a:r>
            <a:r>
              <a:rPr lang="el-GR" dirty="0">
                <a:latin typeface="Arial Narrow" panose="020B0606020202030204" pitchFamily="34" charset="0"/>
              </a:rPr>
              <a:t>.</a:t>
            </a:r>
            <a:endParaRPr lang="en-US" dirty="0">
              <a:latin typeface="Arial Narrow" panose="020B0606020202030204" pitchFamily="34" charset="0"/>
            </a:endParaRPr>
          </a:p>
          <a:p>
            <a:r>
              <a:rPr lang="en-US" dirty="0">
                <a:latin typeface="Arial Narrow" panose="020B0606020202030204" pitchFamily="34" charset="0"/>
              </a:rPr>
              <a:t>The index in its current form appeared in </a:t>
            </a:r>
            <a:r>
              <a:rPr lang="en-US" b="1" dirty="0">
                <a:latin typeface="Arial Narrow" panose="020B0606020202030204" pitchFamily="34" charset="0"/>
              </a:rPr>
              <a:t>January 1989 </a:t>
            </a:r>
            <a:r>
              <a:rPr lang="en-US" dirty="0">
                <a:latin typeface="Arial Narrow" panose="020B0606020202030204" pitchFamily="34" charset="0"/>
              </a:rPr>
              <a:t>under its full name:</a:t>
            </a:r>
          </a:p>
          <a:p>
            <a:r>
              <a:rPr lang="en-US" b="1" dirty="0">
                <a:latin typeface="Arial Narrow" panose="020B0606020202030204" pitchFamily="34" charset="0"/>
              </a:rPr>
              <a:t>New Worldwide Tanker Nominal Freight Scale</a:t>
            </a:r>
          </a:p>
          <a:p>
            <a:r>
              <a:rPr lang="en-US" dirty="0">
                <a:latin typeface="Arial Narrow" panose="020B0606020202030204" pitchFamily="34" charset="0"/>
              </a:rPr>
              <a:t>The word nominal shows the non-binding use of the indicator.</a:t>
            </a:r>
          </a:p>
          <a:p>
            <a:r>
              <a:rPr lang="en-US" dirty="0">
                <a:latin typeface="Arial Narrow" panose="020B0606020202030204" pitchFamily="34" charset="0"/>
              </a:rPr>
              <a:t>The </a:t>
            </a:r>
            <a:r>
              <a:rPr lang="en-US" b="1" dirty="0" err="1">
                <a:latin typeface="Arial Narrow" panose="020B0606020202030204" pitchFamily="34" charset="0"/>
              </a:rPr>
              <a:t>worldscale</a:t>
            </a:r>
            <a:r>
              <a:rPr lang="en-US" b="1" dirty="0">
                <a:latin typeface="Arial Narrow" panose="020B0606020202030204" pitchFamily="34" charset="0"/>
              </a:rPr>
              <a:t> is based on a book of tables “Schedule</a:t>
            </a:r>
            <a:r>
              <a:rPr lang="en-US" dirty="0">
                <a:latin typeface="Arial Narrow" panose="020B0606020202030204" pitchFamily="34" charset="0"/>
              </a:rPr>
              <a:t>” available only on a subscription basis, usually every 1/1 year from the </a:t>
            </a:r>
            <a:r>
              <a:rPr lang="en-US" b="1" dirty="0" err="1">
                <a:latin typeface="Arial Narrow" panose="020B0606020202030204" pitchFamily="34" charset="0"/>
              </a:rPr>
              <a:t>Worldscale</a:t>
            </a:r>
            <a:r>
              <a:rPr lang="en-US" b="1" dirty="0">
                <a:latin typeface="Arial Narrow" panose="020B0606020202030204" pitchFamily="34" charset="0"/>
              </a:rPr>
              <a:t> Association.</a:t>
            </a:r>
          </a:p>
          <a:p>
            <a:endParaRPr lang="en-US" dirty="0">
              <a:latin typeface="Arial Narrow" panose="020B0606020202030204" pitchFamily="34" charset="0"/>
            </a:endParaRPr>
          </a:p>
          <a:p>
            <a:endParaRPr lang="el-GR" dirty="0">
              <a:latin typeface="Arial Narrow" panose="020B0606020202030204" pitchFamily="34" charset="0"/>
            </a:endParaRPr>
          </a:p>
          <a:p>
            <a:pPr marL="0" indent="0">
              <a:buNone/>
            </a:pPr>
            <a:endParaRPr lang="el-GR" dirty="0"/>
          </a:p>
          <a:p>
            <a:endParaRPr lang="el-GR" dirty="0"/>
          </a:p>
        </p:txBody>
      </p:sp>
    </p:spTree>
    <p:extLst>
      <p:ext uri="{BB962C8B-B14F-4D97-AF65-F5344CB8AC3E}">
        <p14:creationId xmlns:p14="http://schemas.microsoft.com/office/powerpoint/2010/main" val="228002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endParaRPr lang="el-GR" dirty="0"/>
          </a:p>
        </p:txBody>
      </p:sp>
      <p:sp>
        <p:nvSpPr>
          <p:cNvPr id="3" name="Content Placeholder 2"/>
          <p:cNvSpPr>
            <a:spLocks noGrp="1"/>
          </p:cNvSpPr>
          <p:nvPr>
            <p:ph idx="1"/>
          </p:nvPr>
        </p:nvSpPr>
        <p:spPr>
          <a:xfrm>
            <a:off x="2231136" y="2638044"/>
            <a:ext cx="7729728" cy="3674833"/>
          </a:xfrm>
        </p:spPr>
        <p:txBody>
          <a:bodyPr>
            <a:normAutofit fontScale="92500" lnSpcReduction="10000"/>
          </a:bodyPr>
          <a:lstStyle/>
          <a:p>
            <a:r>
              <a:rPr lang="en-US" dirty="0"/>
              <a:t>Port </a:t>
            </a:r>
            <a:r>
              <a:rPr lang="en-US" dirty="0" err="1"/>
              <a:t>Gentil</a:t>
            </a:r>
            <a:r>
              <a:rPr lang="en-US" dirty="0"/>
              <a:t> (Gabon)</a:t>
            </a:r>
          </a:p>
          <a:p>
            <a:r>
              <a:rPr lang="en-US" dirty="0"/>
              <a:t>Fares are calculated based on cargo discharge at the port's “Cap Lopez” location. </a:t>
            </a:r>
          </a:p>
          <a:p>
            <a:r>
              <a:rPr lang="en-US" dirty="0"/>
              <a:t>When the cargo is loaded or unloaded at the “</a:t>
            </a:r>
            <a:r>
              <a:rPr lang="en-US" dirty="0" err="1"/>
              <a:t>Sogara</a:t>
            </a:r>
            <a:r>
              <a:rPr lang="en-US" dirty="0"/>
              <a:t> Berth” location, a deduction of USD 0.24/ ton of cargo must be made in the table flat rate for the voyage in question. If, for example, the 'flat rate' of the Port </a:t>
            </a:r>
            <a:r>
              <a:rPr lang="en-US" dirty="0" err="1"/>
              <a:t>Gentil</a:t>
            </a:r>
            <a:r>
              <a:rPr lang="en-US" dirty="0"/>
              <a:t> / Algeciras voyage is USD 6.50/ton, then:</a:t>
            </a:r>
          </a:p>
          <a:p>
            <a:r>
              <a:rPr lang="en-US" dirty="0"/>
              <a:t>	Port </a:t>
            </a:r>
            <a:r>
              <a:rPr lang="en-US" dirty="0" err="1"/>
              <a:t>Gentil</a:t>
            </a:r>
            <a:r>
              <a:rPr lang="en-US" dirty="0"/>
              <a:t> / Algeria flat = 6.50</a:t>
            </a:r>
          </a:p>
          <a:p>
            <a:r>
              <a:rPr lang="en-US" dirty="0"/>
              <a:t>                (-) Variable Differential = 0.24</a:t>
            </a:r>
          </a:p>
          <a:p>
            <a:r>
              <a:rPr lang="en-US" dirty="0"/>
              <a:t>                         WS flat USD/ton = 6.26 </a:t>
            </a:r>
          </a:p>
          <a:p>
            <a:r>
              <a:rPr lang="en-US" dirty="0"/>
              <a:t>If the vessel is chartered at WS 50, the actual reduction in freight payable due to the difference will be USD 0.12/ ton (USD 0.24 * 50%)</a:t>
            </a:r>
            <a:endParaRPr lang="el-GR" dirty="0"/>
          </a:p>
        </p:txBody>
      </p:sp>
    </p:spTree>
    <p:extLst>
      <p:ext uri="{BB962C8B-B14F-4D97-AF65-F5344CB8AC3E}">
        <p14:creationId xmlns:p14="http://schemas.microsoft.com/office/powerpoint/2010/main" val="21445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endParaRPr lang="el-GR" dirty="0"/>
          </a:p>
        </p:txBody>
      </p:sp>
      <p:sp>
        <p:nvSpPr>
          <p:cNvPr id="3" name="Content Placeholder 2"/>
          <p:cNvSpPr>
            <a:spLocks noGrp="1"/>
          </p:cNvSpPr>
          <p:nvPr>
            <p:ph idx="1"/>
          </p:nvPr>
        </p:nvSpPr>
        <p:spPr>
          <a:xfrm>
            <a:off x="2231136" y="2638045"/>
            <a:ext cx="7729728" cy="3657248"/>
          </a:xfrm>
        </p:spPr>
        <p:txBody>
          <a:bodyPr>
            <a:normAutofit fontScale="85000" lnSpcReduction="10000"/>
          </a:bodyPr>
          <a:lstStyle/>
          <a:p>
            <a:r>
              <a:rPr lang="en-US" dirty="0" err="1"/>
              <a:t>Funakawa</a:t>
            </a:r>
            <a:r>
              <a:rPr lang="en-US" dirty="0"/>
              <a:t> (Japan)</a:t>
            </a:r>
          </a:p>
          <a:p>
            <a:r>
              <a:rPr lang="en-US" dirty="0"/>
              <a:t>Fares are calculated based on loading and unloading at the port's “Akita Power Station” terminal.</a:t>
            </a:r>
          </a:p>
          <a:p>
            <a:r>
              <a:rPr lang="en-US" dirty="0"/>
              <a:t>When the cargo is loaded and unloaded at the terminal “</a:t>
            </a:r>
            <a:r>
              <a:rPr lang="en-US" dirty="0" err="1"/>
              <a:t>Funakawa</a:t>
            </a:r>
            <a:r>
              <a:rPr lang="en-US" dirty="0"/>
              <a:t> Stockpiling Terminal” USD 1.08/ton of cargo must be added to the table flat rate for the particular trip. </a:t>
            </a:r>
          </a:p>
          <a:p>
            <a:r>
              <a:rPr lang="en-US" dirty="0"/>
              <a:t>If the Singapore/</a:t>
            </a:r>
            <a:r>
              <a:rPr lang="en-US" dirty="0" err="1"/>
              <a:t>Funakawa</a:t>
            </a:r>
            <a:r>
              <a:rPr lang="en-US" dirty="0"/>
              <a:t> voyage flat rate is USD 6.20/ton, then:</a:t>
            </a:r>
          </a:p>
          <a:p>
            <a:pPr lvl="1"/>
            <a:r>
              <a:rPr lang="en-US" dirty="0"/>
              <a:t>Singapore / </a:t>
            </a:r>
            <a:r>
              <a:rPr lang="en-US" dirty="0" err="1"/>
              <a:t>Funakawa</a:t>
            </a:r>
            <a:r>
              <a:rPr lang="en-US" dirty="0"/>
              <a:t> flat = 6.20</a:t>
            </a:r>
          </a:p>
          <a:p>
            <a:pPr lvl="1"/>
            <a:r>
              <a:rPr lang="en-US" dirty="0"/>
              <a:t>(+) Variable Differential = 1.08</a:t>
            </a:r>
          </a:p>
          <a:p>
            <a:pPr lvl="1"/>
            <a:r>
              <a:rPr lang="en-US" dirty="0"/>
              <a:t>WS flat USD/ton = 7.28</a:t>
            </a:r>
          </a:p>
          <a:p>
            <a:pPr lvl="1"/>
            <a:endParaRPr lang="en-US" dirty="0"/>
          </a:p>
          <a:p>
            <a:r>
              <a:rPr lang="en-US" dirty="0"/>
              <a:t>If the vessel is chartered at WS 200 then the differential increase will be USD 2.16. ton (USD 1.08 *200%)</a:t>
            </a:r>
          </a:p>
          <a:p>
            <a:endParaRPr lang="en-US" dirty="0"/>
          </a:p>
          <a:p>
            <a:endParaRPr lang="el-GR" dirty="0"/>
          </a:p>
        </p:txBody>
      </p:sp>
    </p:spTree>
    <p:extLst>
      <p:ext uri="{BB962C8B-B14F-4D97-AF65-F5344CB8AC3E}">
        <p14:creationId xmlns:p14="http://schemas.microsoft.com/office/powerpoint/2010/main" val="375052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SECA Differentials</a:t>
            </a:r>
            <a:endParaRPr lang="el-GR" dirty="0"/>
          </a:p>
        </p:txBody>
      </p:sp>
      <p:sp>
        <p:nvSpPr>
          <p:cNvPr id="3" name="Content Placeholder 2"/>
          <p:cNvSpPr>
            <a:spLocks noGrp="1"/>
          </p:cNvSpPr>
          <p:nvPr>
            <p:ph idx="1"/>
          </p:nvPr>
        </p:nvSpPr>
        <p:spPr/>
        <p:txBody>
          <a:bodyPr/>
          <a:lstStyle/>
          <a:p>
            <a:r>
              <a:rPr lang="en-US" dirty="0"/>
              <a:t>Sulfur Emission Control Areas (SECA) are coastal areas in Northern Europe and the US and Caribbean coasts where ships are allowed to burn fuel with an upper Sulfur limit of 1%.</a:t>
            </a:r>
          </a:p>
          <a:p>
            <a:r>
              <a:rPr lang="en-US" dirty="0"/>
              <a:t>With this new legislation the </a:t>
            </a:r>
            <a:r>
              <a:rPr lang="en-US" dirty="0" err="1"/>
              <a:t>Worldscale</a:t>
            </a:r>
            <a:r>
              <a:rPr lang="en-US" dirty="0"/>
              <a:t> Association issued in October 2014 "a fixed differential of U.S $48.35 per mile / U.S $ 65.31 per mile for N. America and </a:t>
            </a:r>
            <a:r>
              <a:rPr lang="en-US" dirty="0" err="1"/>
              <a:t>Carribbean</a:t>
            </a:r>
            <a:r>
              <a:rPr lang="en-US" dirty="0"/>
              <a:t> ECA zones", for the use of special fuels in relation to the IFO 380 fuel </a:t>
            </a:r>
            <a:r>
              <a:rPr lang="en-US" dirty="0" err="1"/>
              <a:t>cts</a:t>
            </a:r>
            <a:r>
              <a:rPr lang="en-US" dirty="0"/>
              <a:t>.</a:t>
            </a:r>
          </a:p>
          <a:p>
            <a:r>
              <a:rPr lang="en-US" dirty="0"/>
              <a:t>As of 2016 ECAS areas also exist in China in the Pearl River Delta, Yangtze River Delta and </a:t>
            </a:r>
            <a:r>
              <a:rPr lang="en-US" dirty="0" err="1"/>
              <a:t>Bohai</a:t>
            </a:r>
            <a:r>
              <a:rPr lang="en-US" dirty="0"/>
              <a:t> Sea regions.</a:t>
            </a:r>
            <a:endParaRPr lang="el-GR" dirty="0"/>
          </a:p>
        </p:txBody>
      </p:sp>
    </p:spTree>
    <p:extLst>
      <p:ext uri="{BB962C8B-B14F-4D97-AF65-F5344CB8AC3E}">
        <p14:creationId xmlns:p14="http://schemas.microsoft.com/office/powerpoint/2010/main" val="305022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waypoints</a:t>
            </a:r>
            <a:endParaRPr lang="el-GR" dirty="0"/>
          </a:p>
        </p:txBody>
      </p:sp>
      <p:sp>
        <p:nvSpPr>
          <p:cNvPr id="3" name="Content Placeholder 2"/>
          <p:cNvSpPr>
            <a:spLocks noGrp="1"/>
          </p:cNvSpPr>
          <p:nvPr>
            <p:ph idx="1"/>
          </p:nvPr>
        </p:nvSpPr>
        <p:spPr>
          <a:xfrm>
            <a:off x="2231136" y="2638044"/>
            <a:ext cx="7729728" cy="3217633"/>
          </a:xfrm>
        </p:spPr>
        <p:txBody>
          <a:bodyPr/>
          <a:lstStyle/>
          <a:p>
            <a:r>
              <a:rPr lang="en-US" dirty="0"/>
              <a:t>In order to limit the size of the version to some extent, three of the largest geographical areas of oil traffic, the Arabian Gulf, the Black Sea and the “Lake Maracaibo” area in Venezuela, are perceived by the scale as closed seas.</a:t>
            </a:r>
          </a:p>
          <a:p>
            <a:r>
              <a:rPr lang="en-US" dirty="0"/>
              <a:t>In each of the areas a nodal point is designated, usually at the entrance to these enclosed seas, against which all table distances and fares are calculated.</a:t>
            </a:r>
          </a:p>
          <a:p>
            <a:r>
              <a:rPr lang="en-US" dirty="0"/>
              <a:t>The focal point of the Arabian Gulf is “Quoin Island”, of the Black Sea is “</a:t>
            </a:r>
            <a:r>
              <a:rPr lang="en-US" dirty="0" err="1"/>
              <a:t>Uskudar</a:t>
            </a:r>
            <a:r>
              <a:rPr lang="en-US" dirty="0"/>
              <a:t>” and of the “Lake Maracaibo” region is “San Carlos island</a:t>
            </a:r>
            <a:endParaRPr lang="el-GR" dirty="0"/>
          </a:p>
        </p:txBody>
      </p:sp>
    </p:spTree>
    <p:extLst>
      <p:ext uri="{BB962C8B-B14F-4D97-AF65-F5344CB8AC3E}">
        <p14:creationId xmlns:p14="http://schemas.microsoft.com/office/powerpoint/2010/main" val="3816877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9225" y="388281"/>
            <a:ext cx="11029906" cy="6206837"/>
          </a:xfrm>
          <a:prstGeom prst="rect">
            <a:avLst/>
          </a:prstGeom>
        </p:spPr>
      </p:pic>
    </p:spTree>
    <p:extLst>
      <p:ext uri="{BB962C8B-B14F-4D97-AF65-F5344CB8AC3E}">
        <p14:creationId xmlns:p14="http://schemas.microsoft.com/office/powerpoint/2010/main" val="2980463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0888" y="523520"/>
            <a:ext cx="9661912" cy="5965427"/>
          </a:xfrm>
          <a:prstGeom prst="rect">
            <a:avLst/>
          </a:prstGeom>
        </p:spPr>
      </p:pic>
    </p:spTree>
    <p:extLst>
      <p:ext uri="{BB962C8B-B14F-4D97-AF65-F5344CB8AC3E}">
        <p14:creationId xmlns:p14="http://schemas.microsoft.com/office/powerpoint/2010/main" val="458081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Waypoints - example</a:t>
            </a:r>
            <a:endParaRPr lang="el-GR" dirty="0"/>
          </a:p>
        </p:txBody>
      </p:sp>
      <p:sp>
        <p:nvSpPr>
          <p:cNvPr id="3" name="Content Placeholder 2"/>
          <p:cNvSpPr>
            <a:spLocks noGrp="1"/>
          </p:cNvSpPr>
          <p:nvPr>
            <p:ph idx="1"/>
          </p:nvPr>
        </p:nvSpPr>
        <p:spPr/>
        <p:txBody>
          <a:bodyPr/>
          <a:lstStyle/>
          <a:p>
            <a:r>
              <a:rPr lang="en-US" dirty="0" err="1"/>
              <a:t>Ras</a:t>
            </a:r>
            <a:r>
              <a:rPr lang="en-US" dirty="0"/>
              <a:t> </a:t>
            </a:r>
            <a:r>
              <a:rPr lang="en-US" dirty="0" err="1"/>
              <a:t>Tanura</a:t>
            </a:r>
            <a:r>
              <a:rPr lang="en-US" dirty="0"/>
              <a:t> / Singapore </a:t>
            </a:r>
          </a:p>
          <a:p>
            <a:endParaRPr lang="en-US" dirty="0"/>
          </a:p>
          <a:p>
            <a:r>
              <a:rPr lang="en-US" dirty="0"/>
              <a:t> Singapore / </a:t>
            </a:r>
            <a:r>
              <a:rPr lang="en-US" dirty="0" err="1"/>
              <a:t>Ouoin</a:t>
            </a:r>
            <a:r>
              <a:rPr lang="en-US" dirty="0"/>
              <a:t> = USD 5,57/ton</a:t>
            </a:r>
          </a:p>
          <a:p>
            <a:r>
              <a:rPr lang="en-US" dirty="0"/>
              <a:t> (+) </a:t>
            </a:r>
            <a:r>
              <a:rPr lang="en-US" dirty="0" err="1"/>
              <a:t>Ouoin</a:t>
            </a:r>
            <a:r>
              <a:rPr lang="en-US" dirty="0"/>
              <a:t> / </a:t>
            </a:r>
            <a:r>
              <a:rPr lang="en-US" dirty="0" err="1"/>
              <a:t>Ras</a:t>
            </a:r>
            <a:r>
              <a:rPr lang="en-US" dirty="0"/>
              <a:t> </a:t>
            </a:r>
            <a:r>
              <a:rPr lang="en-US" dirty="0" err="1"/>
              <a:t>Tanura</a:t>
            </a:r>
            <a:r>
              <a:rPr lang="en-US" dirty="0"/>
              <a:t> = USD 0,67/ton</a:t>
            </a:r>
          </a:p>
          <a:p>
            <a:r>
              <a:rPr lang="el-GR" dirty="0"/>
              <a:t> </a:t>
            </a:r>
            <a:r>
              <a:rPr lang="en-US" dirty="0"/>
              <a:t>Singapore / </a:t>
            </a:r>
            <a:r>
              <a:rPr lang="en-US" dirty="0" err="1"/>
              <a:t>Ras</a:t>
            </a:r>
            <a:r>
              <a:rPr lang="en-US" dirty="0"/>
              <a:t> </a:t>
            </a:r>
            <a:r>
              <a:rPr lang="en-US" dirty="0" err="1"/>
              <a:t>Tanura</a:t>
            </a:r>
            <a:r>
              <a:rPr lang="en-US" dirty="0"/>
              <a:t> = USD 6,24/ton  </a:t>
            </a:r>
          </a:p>
          <a:p>
            <a:endParaRPr lang="el-GR" dirty="0"/>
          </a:p>
        </p:txBody>
      </p:sp>
    </p:spTree>
    <p:extLst>
      <p:ext uri="{BB962C8B-B14F-4D97-AF65-F5344CB8AC3E}">
        <p14:creationId xmlns:p14="http://schemas.microsoft.com/office/powerpoint/2010/main" val="239016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9" y="175844"/>
            <a:ext cx="6588354" cy="65414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561" y="3899284"/>
            <a:ext cx="5106158" cy="1486107"/>
          </a:xfrm>
          <a:prstGeom prst="rect">
            <a:avLst/>
          </a:prstGeom>
        </p:spPr>
      </p:pic>
      <p:pic>
        <p:nvPicPr>
          <p:cNvPr id="6" name="Picture 5"/>
          <p:cNvPicPr>
            <a:picLocks noChangeAspect="1"/>
          </p:cNvPicPr>
          <p:nvPr/>
        </p:nvPicPr>
        <p:blipFill>
          <a:blip r:embed="rId4"/>
          <a:stretch>
            <a:fillRect/>
          </a:stretch>
        </p:blipFill>
        <p:spPr>
          <a:xfrm>
            <a:off x="6909561" y="1276873"/>
            <a:ext cx="5046672" cy="1455546"/>
          </a:xfrm>
          <a:prstGeom prst="rect">
            <a:avLst/>
          </a:prstGeom>
        </p:spPr>
      </p:pic>
    </p:spTree>
    <p:extLst>
      <p:ext uri="{BB962C8B-B14F-4D97-AF65-F5344CB8AC3E}">
        <p14:creationId xmlns:p14="http://schemas.microsoft.com/office/powerpoint/2010/main" val="2109420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93347723"/>
              </p:ext>
            </p:extLst>
          </p:nvPr>
        </p:nvGraphicFramePr>
        <p:xfrm>
          <a:off x="888024" y="764934"/>
          <a:ext cx="10805743" cy="5644658"/>
        </p:xfrm>
        <a:graphic>
          <a:graphicData uri="http://schemas.openxmlformats.org/drawingml/2006/table">
            <a:tbl>
              <a:tblPr/>
              <a:tblGrid>
                <a:gridCol w="1906896">
                  <a:extLst>
                    <a:ext uri="{9D8B030D-6E8A-4147-A177-3AD203B41FA5}">
                      <a16:colId xmlns:a16="http://schemas.microsoft.com/office/drawing/2014/main" val="3731459118"/>
                    </a:ext>
                  </a:extLst>
                </a:gridCol>
                <a:gridCol w="953448">
                  <a:extLst>
                    <a:ext uri="{9D8B030D-6E8A-4147-A177-3AD203B41FA5}">
                      <a16:colId xmlns:a16="http://schemas.microsoft.com/office/drawing/2014/main" val="2682062187"/>
                    </a:ext>
                  </a:extLst>
                </a:gridCol>
                <a:gridCol w="1986349">
                  <a:extLst>
                    <a:ext uri="{9D8B030D-6E8A-4147-A177-3AD203B41FA5}">
                      <a16:colId xmlns:a16="http://schemas.microsoft.com/office/drawing/2014/main" val="252780883"/>
                    </a:ext>
                  </a:extLst>
                </a:gridCol>
                <a:gridCol w="1191810">
                  <a:extLst>
                    <a:ext uri="{9D8B030D-6E8A-4147-A177-3AD203B41FA5}">
                      <a16:colId xmlns:a16="http://schemas.microsoft.com/office/drawing/2014/main" val="3168766491"/>
                    </a:ext>
                  </a:extLst>
                </a:gridCol>
                <a:gridCol w="953448">
                  <a:extLst>
                    <a:ext uri="{9D8B030D-6E8A-4147-A177-3AD203B41FA5}">
                      <a16:colId xmlns:a16="http://schemas.microsoft.com/office/drawing/2014/main" val="2429742189"/>
                    </a:ext>
                  </a:extLst>
                </a:gridCol>
                <a:gridCol w="953448">
                  <a:extLst>
                    <a:ext uri="{9D8B030D-6E8A-4147-A177-3AD203B41FA5}">
                      <a16:colId xmlns:a16="http://schemas.microsoft.com/office/drawing/2014/main" val="740992414"/>
                    </a:ext>
                  </a:extLst>
                </a:gridCol>
                <a:gridCol w="953448">
                  <a:extLst>
                    <a:ext uri="{9D8B030D-6E8A-4147-A177-3AD203B41FA5}">
                      <a16:colId xmlns:a16="http://schemas.microsoft.com/office/drawing/2014/main" val="352659051"/>
                    </a:ext>
                  </a:extLst>
                </a:gridCol>
                <a:gridCol w="1906896">
                  <a:extLst>
                    <a:ext uri="{9D8B030D-6E8A-4147-A177-3AD203B41FA5}">
                      <a16:colId xmlns:a16="http://schemas.microsoft.com/office/drawing/2014/main" val="3307158245"/>
                    </a:ext>
                  </a:extLst>
                </a:gridCol>
              </a:tblGrid>
              <a:tr h="317385">
                <a:tc gridSpan="2">
                  <a:txBody>
                    <a:bodyPr/>
                    <a:lstStyle/>
                    <a:p>
                      <a:pPr algn="ctr" fontAlgn="b"/>
                      <a:r>
                        <a:rPr lang="en-US" sz="1100" b="1" i="0" u="none" strike="noStrike">
                          <a:solidFill>
                            <a:srgbClr val="000000"/>
                          </a:solidFill>
                          <a:effectLst/>
                          <a:latin typeface="Calibri" panose="020F0502020204030204" pitchFamily="34" charset="0"/>
                        </a:rPr>
                        <a:t>C/P MINIMUM QUANTITY</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n-US" sz="1100" b="0" i="0" u="none" strike="noStrike">
                          <a:solidFill>
                            <a:srgbClr val="000000"/>
                          </a:solidFill>
                          <a:effectLst/>
                          <a:latin typeface="Calibri" panose="020F0502020204030204" pitchFamily="34" charset="0"/>
                        </a:rPr>
                        <a:t>80,000 MTs</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100" b="1" i="0" u="none" strike="noStrike">
                          <a:solidFill>
                            <a:srgbClr val="000000"/>
                          </a:solidFill>
                          <a:effectLst/>
                          <a:latin typeface="Calibri" panose="020F0502020204030204" pitchFamily="34" charset="0"/>
                        </a:rPr>
                        <a:t>C/P WS RATE</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fontAlgn="b"/>
                      <a:r>
                        <a:rPr lang="el-GR" sz="1100" b="0" i="0" u="none" strike="noStrike">
                          <a:solidFill>
                            <a:srgbClr val="000000"/>
                          </a:solidFill>
                          <a:effectLst/>
                          <a:latin typeface="Calibri" panose="020F0502020204030204" pitchFamily="34" charset="0"/>
                        </a:rPr>
                        <a:t>150%</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3661810898"/>
                  </a:ext>
                </a:extLst>
              </a:tr>
              <a:tr h="317385">
                <a:tc gridSpan="2">
                  <a:txBody>
                    <a:bodyPr/>
                    <a:lstStyle/>
                    <a:p>
                      <a:pPr algn="ctr" fontAlgn="b"/>
                      <a:r>
                        <a:rPr lang="en-US" sz="1100" b="1" i="0" u="none" strike="noStrike">
                          <a:solidFill>
                            <a:srgbClr val="000000"/>
                          </a:solidFill>
                          <a:effectLst/>
                          <a:latin typeface="Calibri" panose="020F0502020204030204" pitchFamily="34" charset="0"/>
                        </a:rPr>
                        <a:t>B/L QUANTIFY</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n-US" sz="1100" b="0" i="0" u="none" strike="noStrike">
                          <a:solidFill>
                            <a:srgbClr val="000000"/>
                          </a:solidFill>
                          <a:effectLst/>
                          <a:latin typeface="Calibri" panose="020F0502020204030204" pitchFamily="34" charset="0"/>
                        </a:rPr>
                        <a:t>84,500 MTs</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tc>
                <a:tc gridSpan="2">
                  <a:txBody>
                    <a:bodyPr/>
                    <a:lstStyle/>
                    <a:p>
                      <a:pPr algn="ctr" fontAlgn="b"/>
                      <a:r>
                        <a:rPr lang="en-US" sz="1100" b="1" i="0" u="none" strike="noStrike">
                          <a:solidFill>
                            <a:srgbClr val="000000"/>
                          </a:solidFill>
                          <a:effectLst/>
                          <a:latin typeface="Calibri" panose="020F0502020204030204" pitchFamily="34" charset="0"/>
                        </a:rPr>
                        <a:t>FLAT RATE</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fontAlgn="b"/>
                      <a:r>
                        <a:rPr lang="el-GR" sz="1100" b="0" i="0" u="none" strike="noStrike">
                          <a:solidFill>
                            <a:srgbClr val="000000"/>
                          </a:solidFill>
                          <a:effectLst/>
                          <a:latin typeface="Calibri" panose="020F0502020204030204" pitchFamily="34" charset="0"/>
                        </a:rPr>
                        <a:t>$13.73</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887504008"/>
                  </a:ext>
                </a:extLst>
              </a:tr>
              <a:tr h="317385">
                <a:tc gridSpan="3">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l-GR"/>
                    </a:p>
                  </a:txBody>
                  <a:tcPr/>
                </a:tc>
                <a:tc hMerge="1">
                  <a:txBody>
                    <a:bodyPr/>
                    <a:lstStyle/>
                    <a:p>
                      <a:endParaRPr lang="el-GR"/>
                    </a:p>
                  </a:txBody>
                  <a:tcPr/>
                </a:tc>
                <a:tc vMerge="1">
                  <a:txBody>
                    <a:bodyPr/>
                    <a:lstStyle/>
                    <a:p>
                      <a:endParaRPr lang="el-GR"/>
                    </a:p>
                  </a:txBody>
                  <a:tcPr/>
                </a:tc>
                <a:tc gridSpan="2">
                  <a:txBody>
                    <a:bodyPr/>
                    <a:lstStyle/>
                    <a:p>
                      <a:pPr algn="ctr" fontAlgn="b"/>
                      <a:r>
                        <a:rPr lang="en-US" sz="1100" b="1" i="0" u="none" strike="noStrike">
                          <a:solidFill>
                            <a:srgbClr val="000000"/>
                          </a:solidFill>
                          <a:effectLst/>
                          <a:latin typeface="Calibri" panose="020F0502020204030204" pitchFamily="34" charset="0"/>
                        </a:rPr>
                        <a:t>OVERAGE</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fontAlgn="b"/>
                      <a:r>
                        <a:rPr lang="en-US" sz="1100" b="0" i="0" u="none" strike="noStrike">
                          <a:solidFill>
                            <a:srgbClr val="000000"/>
                          </a:solidFill>
                          <a:effectLst/>
                          <a:latin typeface="Calibri" panose="020F0502020204030204" pitchFamily="34" charset="0"/>
                        </a:rPr>
                        <a:t>50% (OF THE cp WS RATE</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772226411"/>
                  </a:ext>
                </a:extLst>
              </a:tr>
              <a:tr h="317385">
                <a:tc gridSpan="8">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06960029"/>
                  </a:ext>
                </a:extLst>
              </a:tr>
              <a:tr h="317385">
                <a:tc gridSpan="5">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fontAlgn="b"/>
                      <a:r>
                        <a:rPr lang="en-US" sz="1100" b="1" i="0" u="none" strike="noStrike">
                          <a:solidFill>
                            <a:srgbClr val="000000"/>
                          </a:solidFill>
                          <a:effectLst/>
                          <a:latin typeface="Calibri" panose="020F0502020204030204" pitchFamily="34" charset="0"/>
                        </a:rPr>
                        <a:t>CREDITS</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n-US" sz="1100" b="1" i="0" u="none" strike="noStrike">
                          <a:solidFill>
                            <a:srgbClr val="000000"/>
                          </a:solidFill>
                          <a:effectLst/>
                          <a:latin typeface="Calibri" panose="020F0502020204030204" pitchFamily="34" charset="0"/>
                        </a:rPr>
                        <a:t>DEBITS</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097115"/>
                  </a:ext>
                </a:extLst>
              </a:tr>
              <a:tr h="918019">
                <a:tc gridSpan="2">
                  <a:txBody>
                    <a:bodyPr/>
                    <a:lstStyle/>
                    <a:p>
                      <a:pPr algn="ctr" fontAlgn="b"/>
                      <a:r>
                        <a:rPr lang="en-US" sz="1100" b="1" i="0" u="none" strike="noStrike">
                          <a:solidFill>
                            <a:srgbClr val="000000"/>
                          </a:solidFill>
                          <a:effectLst/>
                          <a:latin typeface="Calibri" panose="020F0502020204030204" pitchFamily="34" charset="0"/>
                        </a:rPr>
                        <a:t>FREIGHT FOR</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da-DK" sz="1100" b="0" i="0" u="none" strike="noStrike">
                          <a:solidFill>
                            <a:srgbClr val="000000"/>
                          </a:solidFill>
                          <a:effectLst/>
                          <a:latin typeface="Calibri" panose="020F0502020204030204" pitchFamily="34" charset="0"/>
                        </a:rPr>
                        <a:t>80,000 MTs  x $13,73 / MT @WS 150%</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(13,73</a:t>
                      </a:r>
                      <a:r>
                        <a:rPr lang="en-US" sz="1100" b="0" i="0" u="none" strike="noStrike" baseline="0" dirty="0">
                          <a:solidFill>
                            <a:srgbClr val="000000"/>
                          </a:solidFill>
                          <a:effectLst/>
                          <a:latin typeface="Calibri" panose="020F0502020204030204" pitchFamily="34" charset="0"/>
                        </a:rPr>
                        <a:t> X 150%= 20,595)</a:t>
                      </a:r>
                      <a:r>
                        <a:rPr lang="el-GR" sz="1100" b="0" i="0" u="none" strike="noStrike" dirty="0">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l-GR" sz="1100" b="0" i="0" u="none" strike="noStrike">
                          <a:solidFill>
                            <a:srgbClr val="000000"/>
                          </a:solidFill>
                          <a:effectLst/>
                          <a:latin typeface="Calibri" panose="020F0502020204030204" pitchFamily="34" charset="0"/>
                        </a:rPr>
                        <a:t>$1,647,600.00</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860853"/>
                  </a:ext>
                </a:extLst>
              </a:tr>
              <a:tr h="918019">
                <a:tc gridSpan="2">
                  <a:txBody>
                    <a:bodyPr/>
                    <a:lstStyle/>
                    <a:p>
                      <a:pPr algn="ctr" fontAlgn="b"/>
                      <a:r>
                        <a:rPr lang="en-US" sz="1100" b="1" i="0" u="none" strike="noStrike">
                          <a:solidFill>
                            <a:srgbClr val="000000"/>
                          </a:solidFill>
                          <a:effectLst/>
                          <a:latin typeface="Calibri" panose="020F0502020204030204" pitchFamily="34" charset="0"/>
                        </a:rPr>
                        <a:t>OVERAGE</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n-US" sz="1100" b="0" i="0" u="none" strike="noStrike">
                          <a:solidFill>
                            <a:srgbClr val="000000"/>
                          </a:solidFill>
                          <a:effectLst/>
                          <a:latin typeface="Calibri" panose="020F0502020204030204" pitchFamily="34" charset="0"/>
                        </a:rPr>
                        <a:t>4,500 MTs    x  $13,73 / MT @ WS 75%</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(13,73 X 75% = 10,2975)</a:t>
                      </a:r>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l-GR" sz="1100" b="0" i="0" u="none" strike="noStrike">
                          <a:solidFill>
                            <a:srgbClr val="000000"/>
                          </a:solidFill>
                          <a:effectLst/>
                          <a:latin typeface="Calibri" panose="020F0502020204030204" pitchFamily="34" charset="0"/>
                        </a:rPr>
                        <a:t>$46,338.75</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640479"/>
                  </a:ext>
                </a:extLst>
              </a:tr>
              <a:tr h="317385">
                <a:tc gridSpan="8">
                  <a:txBody>
                    <a:bodyPr/>
                    <a:lstStyle/>
                    <a:p>
                      <a:pPr algn="ctr" fontAlgn="b"/>
                      <a:r>
                        <a:rPr lang="el-GR" sz="1100" b="1"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49629643"/>
                  </a:ext>
                </a:extLst>
              </a:tr>
              <a:tr h="317385">
                <a:tc gridSpan="8">
                  <a:txBody>
                    <a:bodyPr/>
                    <a:lstStyle/>
                    <a:p>
                      <a:pPr algn="ctr" fontAlgn="b"/>
                      <a:r>
                        <a:rPr lang="el-GR" sz="1100" b="1"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416972175"/>
                  </a:ext>
                </a:extLst>
              </a:tr>
              <a:tr h="317385">
                <a:tc gridSpan="2">
                  <a:txBody>
                    <a:bodyPr/>
                    <a:lstStyle/>
                    <a:p>
                      <a:pPr algn="ctr" fontAlgn="b"/>
                      <a:r>
                        <a:rPr lang="en-US" sz="1100" b="1" i="0" u="none" strike="noStrike">
                          <a:solidFill>
                            <a:srgbClr val="000000"/>
                          </a:solidFill>
                          <a:effectLst/>
                          <a:latin typeface="Calibri" panose="020F0502020204030204" pitchFamily="34" charset="0"/>
                        </a:rPr>
                        <a:t>ADDRESS COMMISSION</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l-GR" sz="1100" b="0" i="0" u="none" strike="noStrike">
                          <a:solidFill>
                            <a:srgbClr val="000000"/>
                          </a:solidFill>
                          <a:effectLst/>
                          <a:latin typeface="Calibri" panose="020F0502020204030204" pitchFamily="34" charset="0"/>
                        </a:rPr>
                        <a:t>1,25%</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fontAlgn="b"/>
                      <a:r>
                        <a:rPr lang="el-GR" sz="1100" b="0" i="0" u="none" strike="noStrike">
                          <a:solidFill>
                            <a:srgbClr val="000000"/>
                          </a:solidFill>
                          <a:effectLst/>
                          <a:latin typeface="Calibri" panose="020F0502020204030204" pitchFamily="34" charset="0"/>
                        </a:rPr>
                        <a:t>$21,174.23</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810210"/>
                  </a:ext>
                </a:extLst>
              </a:tr>
              <a:tr h="317385">
                <a:tc gridSpan="8">
                  <a:txBody>
                    <a:bodyPr/>
                    <a:lstStyle/>
                    <a:p>
                      <a:pPr algn="ctr" fontAlgn="b"/>
                      <a:r>
                        <a:rPr lang="el-GR" sz="1100" b="1"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868274094"/>
                  </a:ext>
                </a:extLst>
              </a:tr>
              <a:tr h="317385">
                <a:tc gridSpan="2">
                  <a:txBody>
                    <a:bodyPr/>
                    <a:lstStyle/>
                    <a:p>
                      <a:pPr algn="ctr" fontAlgn="b"/>
                      <a:r>
                        <a:rPr lang="en-US" sz="1100" b="1" i="0" u="none" strike="noStrike">
                          <a:solidFill>
                            <a:srgbClr val="000000"/>
                          </a:solidFill>
                          <a:effectLst/>
                          <a:latin typeface="Calibri" panose="020F0502020204030204" pitchFamily="34" charset="0"/>
                        </a:rPr>
                        <a:t>TOTALS</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gridSpan="3">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l-GR"/>
                    </a:p>
                  </a:txBody>
                  <a:tcPr/>
                </a:tc>
                <a:tc hMerge="1">
                  <a:txBody>
                    <a:bodyPr/>
                    <a:lstStyle/>
                    <a:p>
                      <a:endParaRPr lang="el-GR"/>
                    </a:p>
                  </a:txBody>
                  <a:tcPr/>
                </a:tc>
                <a:tc gridSpan="2">
                  <a:txBody>
                    <a:bodyPr/>
                    <a:lstStyle/>
                    <a:p>
                      <a:pPr algn="ctr" fontAlgn="b"/>
                      <a:r>
                        <a:rPr lang="el-GR" sz="1100" b="0" i="0" u="none" strike="noStrike">
                          <a:solidFill>
                            <a:srgbClr val="000000"/>
                          </a:solidFill>
                          <a:effectLst/>
                          <a:latin typeface="Calibri" panose="020F0502020204030204" pitchFamily="34" charset="0"/>
                        </a:rPr>
                        <a:t>$21,174.23</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l-GR" sz="1100" b="0" i="0" u="none" strike="noStrike">
                          <a:solidFill>
                            <a:srgbClr val="000000"/>
                          </a:solidFill>
                          <a:effectLst/>
                          <a:latin typeface="Calibri" panose="020F0502020204030204" pitchFamily="34" charset="0"/>
                        </a:rPr>
                        <a:t>$1,693,938.75</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703907"/>
                  </a:ext>
                </a:extLst>
              </a:tr>
              <a:tr h="317385">
                <a:tc gridSpan="8">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445623552"/>
                  </a:ext>
                </a:extLst>
              </a:tr>
              <a:tr h="317385">
                <a:tc>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fontAlgn="b"/>
                      <a:r>
                        <a:rPr lang="en-US" sz="1100" b="1" i="0" u="none" strike="noStrike">
                          <a:solidFill>
                            <a:srgbClr val="000000"/>
                          </a:solidFill>
                          <a:effectLst/>
                          <a:latin typeface="Calibri" panose="020F0502020204030204" pitchFamily="34" charset="0"/>
                        </a:rPr>
                        <a:t>BALNCE DUE OWNERS</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a:txBody>
                    <a:bodyPr/>
                    <a:lstStyle/>
                    <a:p>
                      <a:pPr algn="ctr" fontAlgn="b"/>
                      <a:r>
                        <a:rPr lang="el-GR" sz="1100" b="0" i="0" u="none" strike="noStrike">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l-GR" sz="1100" b="0" i="0" u="none" strike="noStrike">
                          <a:solidFill>
                            <a:srgbClr val="000000"/>
                          </a:solidFill>
                          <a:effectLst/>
                          <a:latin typeface="Calibri" panose="020F0502020204030204" pitchFamily="34" charset="0"/>
                        </a:rPr>
                        <a:t>$1,672,764.52</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b"/>
                      <a:r>
                        <a:rPr lang="el-GR" sz="1100" b="0" i="0" u="none" strike="noStrike" dirty="0">
                          <a:solidFill>
                            <a:srgbClr val="000000"/>
                          </a:solidFill>
                          <a:effectLst/>
                          <a:latin typeface="Calibri" panose="020F0502020204030204" pitchFamily="34" charset="0"/>
                        </a:rPr>
                        <a:t> </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209"/>
                  </a:ext>
                </a:extLst>
              </a:tr>
            </a:tbl>
          </a:graphicData>
        </a:graphic>
      </p:graphicFrame>
    </p:spTree>
    <p:extLst>
      <p:ext uri="{BB962C8B-B14F-4D97-AF65-F5344CB8AC3E}">
        <p14:creationId xmlns:p14="http://schemas.microsoft.com/office/powerpoint/2010/main" val="28415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ASBATANKVOY</a:t>
            </a:r>
            <a:endParaRPr lang="el-GR" dirty="0"/>
          </a:p>
        </p:txBody>
      </p:sp>
      <p:sp>
        <p:nvSpPr>
          <p:cNvPr id="3" name="Content Placeholder 2"/>
          <p:cNvSpPr>
            <a:spLocks noGrp="1"/>
          </p:cNvSpPr>
          <p:nvPr>
            <p:ph idx="1"/>
          </p:nvPr>
        </p:nvSpPr>
        <p:spPr/>
        <p:txBody>
          <a:bodyPr/>
          <a:lstStyle/>
          <a:p>
            <a:r>
              <a:rPr lang="en-US" dirty="0"/>
              <a:t>Place where contract is made: it governs the jurisdiction in the event of dispute.</a:t>
            </a:r>
          </a:p>
          <a:p>
            <a:r>
              <a:rPr lang="en-US" dirty="0"/>
              <a:t>Date of the charter party: this is the date that all negotiations were concluded with “subjects lifted” and it became a “clean fixture”.</a:t>
            </a:r>
          </a:p>
          <a:p>
            <a:r>
              <a:rPr lang="en-US" dirty="0"/>
              <a:t>Names and domiciles of contract parties: the names of contracting parties, their full style (address), domicile and vessel name.</a:t>
            </a:r>
            <a:endParaRPr lang="el-GR" dirty="0"/>
          </a:p>
        </p:txBody>
      </p:sp>
    </p:spTree>
    <p:extLst>
      <p:ext uri="{BB962C8B-B14F-4D97-AF65-F5344CB8AC3E}">
        <p14:creationId xmlns:p14="http://schemas.microsoft.com/office/powerpoint/2010/main" val="36293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Worldscale</a:t>
            </a:r>
            <a:r>
              <a:rPr lang="en-US" dirty="0"/>
              <a:t> association</a:t>
            </a:r>
            <a:endParaRPr lang="el-GR" dirty="0"/>
          </a:p>
        </p:txBody>
      </p:sp>
      <p:sp>
        <p:nvSpPr>
          <p:cNvPr id="3" name="Content Placeholder 2"/>
          <p:cNvSpPr>
            <a:spLocks noGrp="1"/>
          </p:cNvSpPr>
          <p:nvPr>
            <p:ph idx="1"/>
          </p:nvPr>
        </p:nvSpPr>
        <p:spPr/>
        <p:txBody>
          <a:bodyPr>
            <a:normAutofit/>
          </a:bodyPr>
          <a:lstStyle/>
          <a:p>
            <a:r>
              <a:rPr lang="el-GR" dirty="0" err="1">
                <a:latin typeface="Arial Narrow" panose="020B0606020202030204" pitchFamily="34" charset="0"/>
              </a:rPr>
              <a:t>It</a:t>
            </a:r>
            <a:r>
              <a:rPr lang="el-GR" dirty="0">
                <a:latin typeface="Arial Narrow" panose="020B0606020202030204" pitchFamily="34" charset="0"/>
              </a:rPr>
              <a:t> </a:t>
            </a:r>
            <a:r>
              <a:rPr lang="en-US" dirty="0">
                <a:latin typeface="Arial Narrow" panose="020B0606020202030204" pitchFamily="34" charset="0"/>
              </a:rPr>
              <a:t>is </a:t>
            </a:r>
            <a:r>
              <a:rPr lang="el-GR" dirty="0" err="1">
                <a:latin typeface="Arial Narrow" panose="020B0606020202030204" pitchFamily="34" charset="0"/>
              </a:rPr>
              <a:t>consist</a:t>
            </a:r>
            <a:r>
              <a:rPr lang="en-US" dirty="0" err="1">
                <a:latin typeface="Arial Narrow" panose="020B0606020202030204" pitchFamily="34" charset="0"/>
              </a:rPr>
              <a:t>ed</a:t>
            </a:r>
            <a:r>
              <a:rPr lang="el-GR" dirty="0">
                <a:latin typeface="Arial Narrow" panose="020B0606020202030204" pitchFamily="34" charset="0"/>
              </a:rPr>
              <a:t> </a:t>
            </a:r>
            <a:r>
              <a:rPr lang="en-US" dirty="0">
                <a:latin typeface="Arial Narrow" panose="020B0606020202030204" pitchFamily="34" charset="0"/>
              </a:rPr>
              <a:t>by</a:t>
            </a:r>
            <a:r>
              <a:rPr lang="el-GR" dirty="0">
                <a:latin typeface="Arial Narrow" panose="020B0606020202030204" pitchFamily="34" charset="0"/>
              </a:rPr>
              <a:t> </a:t>
            </a:r>
            <a:r>
              <a:rPr lang="el-GR" b="1" dirty="0" err="1">
                <a:latin typeface="Arial Narrow" panose="020B0606020202030204" pitchFamily="34" charset="0"/>
              </a:rPr>
              <a:t>two</a:t>
            </a:r>
            <a:r>
              <a:rPr lang="el-GR" b="1" dirty="0">
                <a:latin typeface="Arial Narrow" panose="020B0606020202030204" pitchFamily="34" charset="0"/>
              </a:rPr>
              <a:t> (2) non-</a:t>
            </a:r>
            <a:r>
              <a:rPr lang="el-GR" b="1" dirty="0" err="1">
                <a:latin typeface="Arial Narrow" panose="020B0606020202030204" pitchFamily="34" charset="0"/>
              </a:rPr>
              <a:t>profit</a:t>
            </a:r>
            <a:r>
              <a:rPr lang="el-GR" b="1" dirty="0">
                <a:latin typeface="Arial Narrow" panose="020B0606020202030204" pitchFamily="34" charset="0"/>
              </a:rPr>
              <a:t> </a:t>
            </a:r>
            <a:r>
              <a:rPr lang="el-GR" b="1" dirty="0" err="1">
                <a:latin typeface="Arial Narrow" panose="020B0606020202030204" pitchFamily="34" charset="0"/>
              </a:rPr>
              <a:t>organizations</a:t>
            </a:r>
            <a:r>
              <a:rPr lang="el-GR" dirty="0">
                <a:latin typeface="Arial Narrow" panose="020B0606020202030204" pitchFamily="34" charset="0"/>
              </a:rPr>
              <a:t>, </a:t>
            </a:r>
            <a:r>
              <a:rPr lang="el-GR" dirty="0" err="1">
                <a:latin typeface="Arial Narrow" panose="020B0606020202030204" pitchFamily="34" charset="0"/>
              </a:rPr>
              <a:t>one</a:t>
            </a:r>
            <a:r>
              <a:rPr lang="el-GR" dirty="0">
                <a:latin typeface="Arial Narrow" panose="020B0606020202030204" pitchFamily="34" charset="0"/>
              </a:rPr>
              <a:t> </a:t>
            </a:r>
            <a:r>
              <a:rPr lang="el-GR" dirty="0" err="1">
                <a:latin typeface="Arial Narrow" panose="020B0606020202030204" pitchFamily="34" charset="0"/>
              </a:rPr>
              <a:t>located</a:t>
            </a:r>
            <a:r>
              <a:rPr lang="el-GR" dirty="0">
                <a:latin typeface="Arial Narrow" panose="020B0606020202030204" pitchFamily="34" charset="0"/>
              </a:rPr>
              <a:t> in </a:t>
            </a:r>
            <a:r>
              <a:rPr lang="el-GR" dirty="0" err="1">
                <a:latin typeface="Arial Narrow" panose="020B0606020202030204" pitchFamily="34" charset="0"/>
              </a:rPr>
              <a:t>London</a:t>
            </a:r>
            <a:r>
              <a:rPr lang="el-GR" dirty="0">
                <a:latin typeface="Arial Narrow" panose="020B0606020202030204" pitchFamily="34" charset="0"/>
              </a:rPr>
              <a:t> and the </a:t>
            </a:r>
            <a:r>
              <a:rPr lang="el-GR" dirty="0" err="1">
                <a:latin typeface="Arial Narrow" panose="020B0606020202030204" pitchFamily="34" charset="0"/>
              </a:rPr>
              <a:t>other</a:t>
            </a:r>
            <a:r>
              <a:rPr lang="el-GR" dirty="0">
                <a:latin typeface="Arial Narrow" panose="020B0606020202030204" pitchFamily="34" charset="0"/>
              </a:rPr>
              <a:t> in </a:t>
            </a:r>
            <a:r>
              <a:rPr lang="el-GR" dirty="0" err="1">
                <a:latin typeface="Arial Narrow" panose="020B0606020202030204" pitchFamily="34" charset="0"/>
              </a:rPr>
              <a:t>New</a:t>
            </a:r>
            <a:r>
              <a:rPr lang="el-GR" dirty="0">
                <a:latin typeface="Arial Narrow" panose="020B0606020202030204" pitchFamily="34" charset="0"/>
              </a:rPr>
              <a:t> </a:t>
            </a:r>
            <a:r>
              <a:rPr lang="el-GR" dirty="0" err="1">
                <a:latin typeface="Arial Narrow" panose="020B0606020202030204" pitchFamily="34" charset="0"/>
              </a:rPr>
              <a:t>York</a:t>
            </a:r>
            <a:r>
              <a:rPr lang="el-GR" dirty="0">
                <a:latin typeface="Arial Narrow" panose="020B0606020202030204" pitchFamily="34" charset="0"/>
              </a:rPr>
              <a:t>.</a:t>
            </a:r>
          </a:p>
          <a:p>
            <a:r>
              <a:rPr lang="el-GR" dirty="0">
                <a:latin typeface="Arial Narrow" panose="020B0606020202030204" pitchFamily="34" charset="0"/>
              </a:rPr>
              <a:t> The </a:t>
            </a:r>
            <a:r>
              <a:rPr lang="el-GR" b="1" dirty="0" err="1">
                <a:latin typeface="Arial Narrow" panose="020B0606020202030204" pitchFamily="34" charset="0"/>
              </a:rPr>
              <a:t>London</a:t>
            </a:r>
            <a:r>
              <a:rPr lang="el-GR" b="1" dirty="0">
                <a:latin typeface="Arial Narrow" panose="020B0606020202030204" pitchFamily="34" charset="0"/>
              </a:rPr>
              <a:t> </a:t>
            </a:r>
            <a:r>
              <a:rPr lang="el-GR" b="1" dirty="0" err="1">
                <a:latin typeface="Arial Narrow" panose="020B0606020202030204" pitchFamily="34" charset="0"/>
              </a:rPr>
              <a:t>organization</a:t>
            </a:r>
            <a:r>
              <a:rPr lang="el-GR" b="1" dirty="0">
                <a:latin typeface="Arial Narrow" panose="020B0606020202030204" pitchFamily="34" charset="0"/>
              </a:rPr>
              <a:t> </a:t>
            </a:r>
            <a:r>
              <a:rPr lang="el-GR" b="1" dirty="0" err="1">
                <a:latin typeface="Arial Narrow" panose="020B0606020202030204" pitchFamily="34" charset="0"/>
              </a:rPr>
              <a:t>has</a:t>
            </a:r>
            <a:r>
              <a:rPr lang="el-GR" b="1" dirty="0">
                <a:latin typeface="Arial Narrow" panose="020B0606020202030204" pitchFamily="34" charset="0"/>
              </a:rPr>
              <a:t> a </a:t>
            </a:r>
            <a:r>
              <a:rPr lang="el-GR" b="1" dirty="0" err="1">
                <a:latin typeface="Arial Narrow" panose="020B0606020202030204" pitchFamily="34" charset="0"/>
              </a:rPr>
              <a:t>management</a:t>
            </a:r>
            <a:r>
              <a:rPr lang="el-GR" b="1" dirty="0">
                <a:latin typeface="Arial Narrow" panose="020B0606020202030204" pitchFamily="34" charset="0"/>
              </a:rPr>
              <a:t> </a:t>
            </a:r>
            <a:r>
              <a:rPr lang="el-GR" b="1" dirty="0" err="1">
                <a:latin typeface="Arial Narrow" panose="020B0606020202030204" pitchFamily="34" charset="0"/>
              </a:rPr>
              <a:t>committee</a:t>
            </a:r>
            <a:r>
              <a:rPr lang="el-GR" b="1" dirty="0">
                <a:latin typeface="Arial Narrow" panose="020B0606020202030204" pitchFamily="34" charset="0"/>
              </a:rPr>
              <a:t> </a:t>
            </a:r>
            <a:r>
              <a:rPr lang="el-GR" dirty="0" err="1">
                <a:latin typeface="Arial Narrow" panose="020B0606020202030204" pitchFamily="34" charset="0"/>
              </a:rPr>
              <a:t>made</a:t>
            </a:r>
            <a:r>
              <a:rPr lang="el-GR" dirty="0">
                <a:latin typeface="Arial Narrow" panose="020B0606020202030204" pitchFamily="34" charset="0"/>
              </a:rPr>
              <a:t> </a:t>
            </a:r>
            <a:r>
              <a:rPr lang="el-GR" dirty="0" err="1">
                <a:latin typeface="Arial Narrow" panose="020B0606020202030204" pitchFamily="34" charset="0"/>
              </a:rPr>
              <a:t>up</a:t>
            </a:r>
            <a:r>
              <a:rPr lang="el-GR" dirty="0">
                <a:latin typeface="Arial Narrow" panose="020B0606020202030204" pitchFamily="34" charset="0"/>
              </a:rPr>
              <a:t> of the </a:t>
            </a:r>
            <a:r>
              <a:rPr lang="el-GR" dirty="0" err="1">
                <a:latin typeface="Arial Narrow" panose="020B0606020202030204" pitchFamily="34" charset="0"/>
              </a:rPr>
              <a:t>representatives</a:t>
            </a:r>
            <a:r>
              <a:rPr lang="el-GR" dirty="0">
                <a:latin typeface="Arial Narrow" panose="020B0606020202030204" pitchFamily="34" charset="0"/>
              </a:rPr>
              <a:t> of the </a:t>
            </a:r>
            <a:r>
              <a:rPr lang="el-GR" b="1" dirty="0">
                <a:latin typeface="Arial Narrow" panose="020B0606020202030204" pitchFamily="34" charset="0"/>
              </a:rPr>
              <a:t>5 </a:t>
            </a:r>
            <a:r>
              <a:rPr lang="el-GR" b="1" dirty="0" err="1">
                <a:latin typeface="Arial Narrow" panose="020B0606020202030204" pitchFamily="34" charset="0"/>
              </a:rPr>
              <a:t>largest</a:t>
            </a:r>
            <a:r>
              <a:rPr lang="el-GR" b="1" dirty="0">
                <a:latin typeface="Arial Narrow" panose="020B0606020202030204" pitchFamily="34" charset="0"/>
              </a:rPr>
              <a:t> </a:t>
            </a:r>
            <a:r>
              <a:rPr lang="el-GR" b="1" dirty="0" err="1">
                <a:latin typeface="Arial Narrow" panose="020B0606020202030204" pitchFamily="34" charset="0"/>
              </a:rPr>
              <a:t>London</a:t>
            </a:r>
            <a:r>
              <a:rPr lang="el-GR" b="1" dirty="0">
                <a:latin typeface="Arial Narrow" panose="020B0606020202030204" pitchFamily="34" charset="0"/>
              </a:rPr>
              <a:t> </a:t>
            </a:r>
            <a:r>
              <a:rPr lang="el-GR" b="1" dirty="0" err="1">
                <a:latin typeface="Arial Narrow" panose="020B0606020202030204" pitchFamily="34" charset="0"/>
              </a:rPr>
              <a:t>tanker</a:t>
            </a:r>
            <a:r>
              <a:rPr lang="el-GR" b="1" dirty="0">
                <a:latin typeface="Arial Narrow" panose="020B0606020202030204" pitchFamily="34" charset="0"/>
              </a:rPr>
              <a:t> </a:t>
            </a:r>
            <a:r>
              <a:rPr lang="el-GR" b="1" dirty="0" err="1">
                <a:latin typeface="Arial Narrow" panose="020B0606020202030204" pitchFamily="34" charset="0"/>
              </a:rPr>
              <a:t>brokerage</a:t>
            </a:r>
            <a:r>
              <a:rPr lang="el-GR" b="1" dirty="0">
                <a:latin typeface="Arial Narrow" panose="020B0606020202030204" pitchFamily="34" charset="0"/>
              </a:rPr>
              <a:t> </a:t>
            </a:r>
            <a:r>
              <a:rPr lang="el-GR" b="1" dirty="0" err="1">
                <a:latin typeface="Arial Narrow" panose="020B0606020202030204" pitchFamily="34" charset="0"/>
              </a:rPr>
              <a:t>houses</a:t>
            </a:r>
            <a:r>
              <a:rPr lang="el-GR" dirty="0">
                <a:latin typeface="Arial Narrow" panose="020B0606020202030204" pitchFamily="34" charset="0"/>
              </a:rPr>
              <a:t>.</a:t>
            </a:r>
          </a:p>
          <a:p>
            <a:r>
              <a:rPr lang="el-GR" dirty="0">
                <a:latin typeface="Arial Narrow" panose="020B0606020202030204" pitchFamily="34" charset="0"/>
              </a:rPr>
              <a:t>The </a:t>
            </a:r>
            <a:r>
              <a:rPr lang="el-GR" b="1" dirty="0" err="1">
                <a:latin typeface="Arial Narrow" panose="020B0606020202030204" pitchFamily="34" charset="0"/>
              </a:rPr>
              <a:t>New</a:t>
            </a:r>
            <a:r>
              <a:rPr lang="el-GR" b="1" dirty="0">
                <a:latin typeface="Arial Narrow" panose="020B0606020202030204" pitchFamily="34" charset="0"/>
              </a:rPr>
              <a:t> </a:t>
            </a:r>
            <a:r>
              <a:rPr lang="el-GR" b="1" dirty="0" err="1">
                <a:latin typeface="Arial Narrow" panose="020B0606020202030204" pitchFamily="34" charset="0"/>
              </a:rPr>
              <a:t>York</a:t>
            </a:r>
            <a:r>
              <a:rPr lang="el-GR" b="1" dirty="0">
                <a:latin typeface="Arial Narrow" panose="020B0606020202030204" pitchFamily="34" charset="0"/>
              </a:rPr>
              <a:t> </a:t>
            </a:r>
            <a:r>
              <a:rPr lang="el-GR" b="1" dirty="0" err="1">
                <a:latin typeface="Arial Narrow" panose="020B0606020202030204" pitchFamily="34" charset="0"/>
              </a:rPr>
              <a:t>organization</a:t>
            </a:r>
            <a:r>
              <a:rPr lang="el-GR" b="1" dirty="0">
                <a:latin typeface="Arial Narrow" panose="020B0606020202030204" pitchFamily="34" charset="0"/>
              </a:rPr>
              <a:t> </a:t>
            </a:r>
            <a:r>
              <a:rPr lang="el-GR" b="1" dirty="0" err="1">
                <a:latin typeface="Arial Narrow" panose="020B0606020202030204" pitchFamily="34" charset="0"/>
              </a:rPr>
              <a:t>has</a:t>
            </a:r>
            <a:r>
              <a:rPr lang="el-GR" b="1" dirty="0">
                <a:latin typeface="Arial Narrow" panose="020B0606020202030204" pitchFamily="34" charset="0"/>
              </a:rPr>
              <a:t> a </a:t>
            </a:r>
            <a:r>
              <a:rPr lang="el-GR" b="1" dirty="0" err="1">
                <a:latin typeface="Arial Narrow" panose="020B0606020202030204" pitchFamily="34" charset="0"/>
              </a:rPr>
              <a:t>board</a:t>
            </a:r>
            <a:r>
              <a:rPr lang="el-GR" dirty="0">
                <a:latin typeface="Arial Narrow" panose="020B0606020202030204" pitchFamily="34" charset="0"/>
              </a:rPr>
              <a:t> of </a:t>
            </a:r>
            <a:r>
              <a:rPr lang="el-GR" dirty="0" err="1">
                <a:latin typeface="Arial Narrow" panose="020B0606020202030204" pitchFamily="34" charset="0"/>
              </a:rPr>
              <a:t>directors</a:t>
            </a:r>
            <a:r>
              <a:rPr lang="el-GR" dirty="0">
                <a:latin typeface="Arial Narrow" panose="020B0606020202030204" pitchFamily="34" charset="0"/>
              </a:rPr>
              <a:t> </a:t>
            </a:r>
            <a:r>
              <a:rPr lang="el-GR" dirty="0" err="1">
                <a:latin typeface="Arial Narrow" panose="020B0606020202030204" pitchFamily="34" charset="0"/>
              </a:rPr>
              <a:t>consisting</a:t>
            </a:r>
            <a:r>
              <a:rPr lang="el-GR" dirty="0">
                <a:latin typeface="Arial Narrow" panose="020B0606020202030204" pitchFamily="34" charset="0"/>
              </a:rPr>
              <a:t> of </a:t>
            </a:r>
            <a:r>
              <a:rPr lang="el-GR" dirty="0" err="1">
                <a:latin typeface="Arial Narrow" panose="020B0606020202030204" pitchFamily="34" charset="0"/>
              </a:rPr>
              <a:t>representatives</a:t>
            </a:r>
            <a:r>
              <a:rPr lang="el-GR" dirty="0">
                <a:latin typeface="Arial Narrow" panose="020B0606020202030204" pitchFamily="34" charset="0"/>
              </a:rPr>
              <a:t> of the </a:t>
            </a:r>
            <a:r>
              <a:rPr lang="el-GR" b="1" dirty="0">
                <a:latin typeface="Arial Narrow" panose="020B0606020202030204" pitchFamily="34" charset="0"/>
              </a:rPr>
              <a:t>6 </a:t>
            </a:r>
            <a:r>
              <a:rPr lang="el-GR" b="1" dirty="0" err="1">
                <a:latin typeface="Arial Narrow" panose="020B0606020202030204" pitchFamily="34" charset="0"/>
              </a:rPr>
              <a:t>largest</a:t>
            </a:r>
            <a:r>
              <a:rPr lang="el-GR" b="1" dirty="0">
                <a:latin typeface="Arial Narrow" panose="020B0606020202030204" pitchFamily="34" charset="0"/>
              </a:rPr>
              <a:t> </a:t>
            </a:r>
            <a:r>
              <a:rPr lang="el-GR" b="1" dirty="0" err="1">
                <a:latin typeface="Arial Narrow" panose="020B0606020202030204" pitchFamily="34" charset="0"/>
              </a:rPr>
              <a:t>New</a:t>
            </a:r>
            <a:r>
              <a:rPr lang="el-GR" b="1" dirty="0">
                <a:latin typeface="Arial Narrow" panose="020B0606020202030204" pitchFamily="34" charset="0"/>
              </a:rPr>
              <a:t> </a:t>
            </a:r>
            <a:r>
              <a:rPr lang="el-GR" b="1" dirty="0" err="1">
                <a:latin typeface="Arial Narrow" panose="020B0606020202030204" pitchFamily="34" charset="0"/>
              </a:rPr>
              <a:t>York</a:t>
            </a:r>
            <a:r>
              <a:rPr lang="el-GR" b="1" dirty="0">
                <a:latin typeface="Arial Narrow" panose="020B0606020202030204" pitchFamily="34" charset="0"/>
              </a:rPr>
              <a:t> </a:t>
            </a:r>
            <a:r>
              <a:rPr lang="el-GR" b="1" dirty="0" err="1">
                <a:latin typeface="Arial Narrow" panose="020B0606020202030204" pitchFamily="34" charset="0"/>
              </a:rPr>
              <a:t>tanker</a:t>
            </a:r>
            <a:r>
              <a:rPr lang="el-GR" b="1" dirty="0">
                <a:latin typeface="Arial Narrow" panose="020B0606020202030204" pitchFamily="34" charset="0"/>
              </a:rPr>
              <a:t> </a:t>
            </a:r>
            <a:r>
              <a:rPr lang="el-GR" b="1" dirty="0" err="1">
                <a:latin typeface="Arial Narrow" panose="020B0606020202030204" pitchFamily="34" charset="0"/>
              </a:rPr>
              <a:t>brokerage</a:t>
            </a:r>
            <a:r>
              <a:rPr lang="el-GR" b="1" dirty="0">
                <a:latin typeface="Arial Narrow" panose="020B0606020202030204" pitchFamily="34" charset="0"/>
              </a:rPr>
              <a:t> </a:t>
            </a:r>
            <a:r>
              <a:rPr lang="el-GR" b="1" dirty="0" err="1">
                <a:latin typeface="Arial Narrow" panose="020B0606020202030204" pitchFamily="34" charset="0"/>
              </a:rPr>
              <a:t>houses</a:t>
            </a:r>
            <a:endParaRPr lang="el-GR" b="1" dirty="0">
              <a:latin typeface="Arial Narrow" panose="020B0606020202030204" pitchFamily="34" charset="0"/>
            </a:endParaRPr>
          </a:p>
          <a:p>
            <a:r>
              <a:rPr lang="en-US" dirty="0">
                <a:latin typeface="Arial Narrow" panose="020B0606020202030204" pitchFamily="34" charset="0"/>
              </a:rPr>
              <a:t>The </a:t>
            </a:r>
            <a:r>
              <a:rPr lang="en-US" b="1" dirty="0">
                <a:latin typeface="Arial Narrow" panose="020B0606020202030204" pitchFamily="34" charset="0"/>
              </a:rPr>
              <a:t>NY organization </a:t>
            </a:r>
            <a:r>
              <a:rPr lang="en-US" dirty="0">
                <a:latin typeface="Arial Narrow" panose="020B0606020202030204" pitchFamily="34" charset="0"/>
              </a:rPr>
              <a:t>covers the Western Hemisphere and serves American subscribers (</a:t>
            </a:r>
            <a:r>
              <a:rPr lang="en-US" b="1" dirty="0">
                <a:latin typeface="Arial Narrow" panose="020B0606020202030204" pitchFamily="34" charset="0"/>
              </a:rPr>
              <a:t>North – Central – South America, Caribbean, Hawaii and Greenland</a:t>
            </a:r>
            <a:r>
              <a:rPr lang="en-US" dirty="0">
                <a:latin typeface="Arial Narrow" panose="020B0606020202030204" pitchFamily="34" charset="0"/>
              </a:rPr>
              <a:t>)    </a:t>
            </a:r>
          </a:p>
          <a:p>
            <a:r>
              <a:rPr lang="en-US" dirty="0">
                <a:latin typeface="Arial Narrow" panose="020B0606020202030204" pitchFamily="34" charset="0"/>
              </a:rPr>
              <a:t>The </a:t>
            </a:r>
            <a:r>
              <a:rPr lang="en-US" b="1" dirty="0">
                <a:latin typeface="Arial Narrow" panose="020B0606020202030204" pitchFamily="34" charset="0"/>
              </a:rPr>
              <a:t>London</a:t>
            </a:r>
            <a:r>
              <a:rPr lang="en-US" dirty="0">
                <a:latin typeface="Arial Narrow" panose="020B0606020202030204" pitchFamily="34" charset="0"/>
              </a:rPr>
              <a:t> organization covers </a:t>
            </a:r>
            <a:r>
              <a:rPr lang="en-US" b="1" dirty="0">
                <a:latin typeface="Arial Narrow" panose="020B0606020202030204" pitchFamily="34" charset="0"/>
              </a:rPr>
              <a:t>the rest of the planet</a:t>
            </a:r>
            <a:endParaRPr lang="el-GR" b="1" dirty="0">
              <a:latin typeface="Arial Narrow" panose="020B0606020202030204" pitchFamily="34" charset="0"/>
            </a:endParaRPr>
          </a:p>
          <a:p>
            <a:endParaRPr lang="el-GR" dirty="0"/>
          </a:p>
        </p:txBody>
      </p:sp>
    </p:spTree>
    <p:extLst>
      <p:ext uri="{BB962C8B-B14F-4D97-AF65-F5344CB8AC3E}">
        <p14:creationId xmlns:p14="http://schemas.microsoft.com/office/powerpoint/2010/main" val="1053525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ASBATANKVOY – part </a:t>
            </a:r>
            <a:r>
              <a:rPr lang="en-US" dirty="0" err="1"/>
              <a:t>i</a:t>
            </a:r>
            <a:endParaRPr lang="el-GR" dirty="0"/>
          </a:p>
        </p:txBody>
      </p:sp>
      <p:sp>
        <p:nvSpPr>
          <p:cNvPr id="3" name="Content Placeholder 2"/>
          <p:cNvSpPr>
            <a:spLocks noGrp="1"/>
          </p:cNvSpPr>
          <p:nvPr>
            <p:ph idx="1"/>
          </p:nvPr>
        </p:nvSpPr>
        <p:spPr>
          <a:xfrm>
            <a:off x="2092569" y="2382715"/>
            <a:ext cx="8238393" cy="4317023"/>
          </a:xfrm>
        </p:spPr>
        <p:txBody>
          <a:bodyPr>
            <a:normAutofit fontScale="85000" lnSpcReduction="20000"/>
          </a:bodyPr>
          <a:lstStyle/>
          <a:p>
            <a:r>
              <a:rPr lang="en-US" dirty="0"/>
              <a:t>Description and position of vessel: Classification, summer loaded draft </a:t>
            </a:r>
            <a:r>
              <a:rPr lang="en-US" dirty="0" err="1"/>
              <a:t>etc</a:t>
            </a:r>
            <a:endParaRPr lang="en-US" dirty="0"/>
          </a:p>
          <a:p>
            <a:r>
              <a:rPr lang="en-US" dirty="0" err="1"/>
              <a:t>Laydays</a:t>
            </a:r>
            <a:r>
              <a:rPr lang="en-US" dirty="0"/>
              <a:t> / cancelling </a:t>
            </a:r>
          </a:p>
          <a:p>
            <a:r>
              <a:rPr lang="en-US" dirty="0"/>
              <a:t>Voyage</a:t>
            </a:r>
          </a:p>
          <a:p>
            <a:r>
              <a:rPr lang="en-US" dirty="0"/>
              <a:t>Cargo: stipulated as minimum or with margin (MOLOO or MOLCO)</a:t>
            </a:r>
          </a:p>
          <a:p>
            <a:r>
              <a:rPr lang="en-US" dirty="0"/>
              <a:t>Description of cargo: includes the number of grades and heating requirements</a:t>
            </a:r>
          </a:p>
          <a:p>
            <a:r>
              <a:rPr lang="en-US" dirty="0"/>
              <a:t>Freight rate</a:t>
            </a:r>
          </a:p>
          <a:p>
            <a:r>
              <a:rPr lang="en-US" dirty="0" err="1"/>
              <a:t>Laytime</a:t>
            </a:r>
            <a:r>
              <a:rPr lang="en-US" dirty="0"/>
              <a:t>: is time allowed to the charterer to carry out operations required to load and discharge cargoes without incurring extra costs. Under World scale hours there is 72 hours </a:t>
            </a:r>
            <a:r>
              <a:rPr lang="en-US" dirty="0" err="1"/>
              <a:t>laytime</a:t>
            </a:r>
            <a:r>
              <a:rPr lang="en-US" dirty="0"/>
              <a:t> allowance. During negotiations a different allowance may be agreed </a:t>
            </a:r>
            <a:r>
              <a:rPr lang="en-US" dirty="0" err="1"/>
              <a:t>e.g</a:t>
            </a:r>
            <a:r>
              <a:rPr lang="en-US" dirty="0"/>
              <a:t> 48 hours SHINC</a:t>
            </a:r>
          </a:p>
          <a:p>
            <a:r>
              <a:rPr lang="en-US" dirty="0"/>
              <a:t>Demurrage</a:t>
            </a:r>
          </a:p>
          <a:p>
            <a:r>
              <a:rPr lang="en-US" dirty="0"/>
              <a:t>Commission</a:t>
            </a:r>
          </a:p>
          <a:p>
            <a:r>
              <a:rPr lang="en-US" dirty="0"/>
              <a:t>General average/arbitration: the place where such proceedings are to take place</a:t>
            </a:r>
          </a:p>
          <a:p>
            <a:r>
              <a:rPr lang="en-US" dirty="0"/>
              <a:t>Special Provisions: if any </a:t>
            </a:r>
          </a:p>
          <a:p>
            <a:r>
              <a:rPr lang="en-US" dirty="0"/>
              <a:t>Signatures</a:t>
            </a:r>
            <a:endParaRPr lang="el-GR" dirty="0"/>
          </a:p>
        </p:txBody>
      </p:sp>
    </p:spTree>
    <p:extLst>
      <p:ext uri="{BB962C8B-B14F-4D97-AF65-F5344CB8AC3E}">
        <p14:creationId xmlns:p14="http://schemas.microsoft.com/office/powerpoint/2010/main" val="2083367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ASBATANKVOY – </a:t>
            </a:r>
            <a:r>
              <a:rPr lang="en-US" dirty="0" err="1"/>
              <a:t>partII</a:t>
            </a:r>
            <a:endParaRPr lang="el-GR" dirty="0"/>
          </a:p>
        </p:txBody>
      </p:sp>
      <p:sp>
        <p:nvSpPr>
          <p:cNvPr id="3" name="Content Placeholder 2"/>
          <p:cNvSpPr>
            <a:spLocks noGrp="1"/>
          </p:cNvSpPr>
          <p:nvPr>
            <p:ph idx="1"/>
          </p:nvPr>
        </p:nvSpPr>
        <p:spPr>
          <a:xfrm>
            <a:off x="2004646" y="2426677"/>
            <a:ext cx="9144000" cy="4255477"/>
          </a:xfrm>
        </p:spPr>
        <p:txBody>
          <a:bodyPr>
            <a:normAutofit fontScale="85000" lnSpcReduction="10000"/>
          </a:bodyPr>
          <a:lstStyle/>
          <a:p>
            <a:r>
              <a:rPr lang="en-US" dirty="0"/>
              <a:t>Warranty: the </a:t>
            </a:r>
            <a:r>
              <a:rPr lang="en-US" dirty="0" err="1"/>
              <a:t>shipowner</a:t>
            </a:r>
            <a:r>
              <a:rPr lang="en-US" dirty="0"/>
              <a:t> confirms that the vessel is in a suitable condition</a:t>
            </a:r>
          </a:p>
          <a:p>
            <a:r>
              <a:rPr lang="en-US" dirty="0"/>
              <a:t>Freight and </a:t>
            </a:r>
            <a:r>
              <a:rPr lang="en-US" dirty="0" err="1"/>
              <a:t>deadfreight</a:t>
            </a:r>
            <a:r>
              <a:rPr lang="en-US" dirty="0"/>
              <a:t>: covers the quantity and measurement of cargo on which freight is paid and the right of the charter to deduct advances from the freight made to master or agents.</a:t>
            </a:r>
          </a:p>
          <a:p>
            <a:r>
              <a:rPr lang="en-US" dirty="0"/>
              <a:t>Berthing pumping and mooring: covers conditions to the loading and discharging place and responsibilities for pumping cargo and mooring on terminals. It affects time used as </a:t>
            </a:r>
            <a:r>
              <a:rPr lang="en-US" dirty="0" err="1"/>
              <a:t>laytime</a:t>
            </a:r>
            <a:r>
              <a:rPr lang="en-US" dirty="0"/>
              <a:t>.</a:t>
            </a:r>
          </a:p>
          <a:p>
            <a:r>
              <a:rPr lang="en-US" dirty="0"/>
              <a:t>Dues and other charges: dues and other charges on the vessel including those assessed on the loading and discharging are paid by the owner. Other dues and charges on the cargo are paid by the charterer. </a:t>
            </a:r>
          </a:p>
          <a:p>
            <a:r>
              <a:rPr lang="en-US" dirty="0"/>
              <a:t>Ice: the objective is to prevent an owner or master being left with no alternative but to attempt to proceed to a contractual destination irrespective of ice conditions, which may result in damage to ship and its cargo. In many trades this clause could be deleted. </a:t>
            </a:r>
          </a:p>
          <a:p>
            <a:r>
              <a:rPr lang="en-US" dirty="0"/>
              <a:t>Cleaning / grades: the owner shall clean the tanks, pipes and pumps of the vessel to the satisfaction of the charterer’s inspector. </a:t>
            </a:r>
          </a:p>
          <a:p>
            <a:r>
              <a:rPr lang="en-US" dirty="0"/>
              <a:t>Advances: allows the charterer to deduct from freight money advanced for ordinary disbursements at the ports of loading and discharge.</a:t>
            </a:r>
          </a:p>
          <a:p>
            <a:r>
              <a:rPr lang="en-US" dirty="0"/>
              <a:t>Bill of Landing (</a:t>
            </a:r>
            <a:r>
              <a:rPr lang="en-US" dirty="0" err="1"/>
              <a:t>BoL</a:t>
            </a:r>
            <a:r>
              <a:rPr lang="en-US" dirty="0"/>
              <a:t>): specifies the manner in which the </a:t>
            </a:r>
            <a:r>
              <a:rPr lang="en-US" dirty="0" err="1"/>
              <a:t>BoL</a:t>
            </a:r>
            <a:r>
              <a:rPr lang="en-US" dirty="0"/>
              <a:t> shall be drawn up and signed. </a:t>
            </a:r>
            <a:endParaRPr lang="el-GR" dirty="0"/>
          </a:p>
        </p:txBody>
      </p:sp>
    </p:spTree>
    <p:extLst>
      <p:ext uri="{BB962C8B-B14F-4D97-AF65-F5344CB8AC3E}">
        <p14:creationId xmlns:p14="http://schemas.microsoft.com/office/powerpoint/2010/main" val="514978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Protective clauses</a:t>
            </a:r>
            <a:endParaRPr lang="el-GR" dirty="0"/>
          </a:p>
        </p:txBody>
      </p:sp>
      <p:sp>
        <p:nvSpPr>
          <p:cNvPr id="3" name="Content Placeholder 2"/>
          <p:cNvSpPr>
            <a:spLocks noGrp="1"/>
          </p:cNvSpPr>
          <p:nvPr>
            <p:ph idx="1"/>
          </p:nvPr>
        </p:nvSpPr>
        <p:spPr>
          <a:xfrm>
            <a:off x="1872762" y="2488224"/>
            <a:ext cx="8537330" cy="3771900"/>
          </a:xfrm>
        </p:spPr>
        <p:txBody>
          <a:bodyPr>
            <a:normAutofit fontScale="92500" lnSpcReduction="10000"/>
          </a:bodyPr>
          <a:lstStyle/>
          <a:p>
            <a:r>
              <a:rPr lang="en-US" dirty="0"/>
              <a:t>Clause paramount: amended to include </a:t>
            </a:r>
            <a:r>
              <a:rPr lang="en-US" dirty="0" err="1"/>
              <a:t>Hgue</a:t>
            </a:r>
            <a:r>
              <a:rPr lang="en-US" dirty="0"/>
              <a:t> or Hague Visby rules into the contract and </a:t>
            </a:r>
            <a:r>
              <a:rPr lang="en-US" dirty="0" err="1"/>
              <a:t>BoL.</a:t>
            </a:r>
            <a:r>
              <a:rPr lang="en-US" dirty="0"/>
              <a:t> These governs the rights and responsibility of the carrier.</a:t>
            </a:r>
          </a:p>
          <a:p>
            <a:r>
              <a:rPr lang="en-US" dirty="0"/>
              <a:t>Jason clause and general average (GA) clause: covers GA law</a:t>
            </a:r>
          </a:p>
          <a:p>
            <a:r>
              <a:rPr lang="en-US" dirty="0"/>
              <a:t>Both to blame: cover’s owner’s rights in respect of vessels colliding within US waters</a:t>
            </a:r>
          </a:p>
          <a:p>
            <a:r>
              <a:rPr lang="en-US" dirty="0"/>
              <a:t>War clause: covers the right to deviate in the event of war risk</a:t>
            </a:r>
          </a:p>
          <a:p>
            <a:r>
              <a:rPr lang="en-US" dirty="0"/>
              <a:t>Lien: gives the owner the right to put a lien on cargoes for all amounts due under a charter.</a:t>
            </a:r>
          </a:p>
          <a:p>
            <a:r>
              <a:rPr lang="en-US" dirty="0"/>
              <a:t>Agents: gives the owner the right to appoint a vessel’s agent at all ports</a:t>
            </a:r>
          </a:p>
          <a:p>
            <a:r>
              <a:rPr lang="en-US" dirty="0"/>
              <a:t>Assignments / sublet: the charterer has the right to sublet the vessel</a:t>
            </a:r>
          </a:p>
          <a:p>
            <a:r>
              <a:rPr lang="en-US" dirty="0"/>
              <a:t>Clean seas: covers antipollution measures </a:t>
            </a:r>
          </a:p>
          <a:p>
            <a:r>
              <a:rPr lang="en-US" dirty="0"/>
              <a:t>Arbitration: rights and obligation of parties shall be govern by laws applicable to charter parties in NY or London and arbitration will take place in either city. </a:t>
            </a:r>
            <a:endParaRPr lang="el-GR" dirty="0"/>
          </a:p>
        </p:txBody>
      </p:sp>
    </p:spTree>
    <p:extLst>
      <p:ext uri="{BB962C8B-B14F-4D97-AF65-F5344CB8AC3E}">
        <p14:creationId xmlns:p14="http://schemas.microsoft.com/office/powerpoint/2010/main" val="2176134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Conoco weather clause</a:t>
            </a:r>
            <a:endParaRPr lang="el-GR" dirty="0"/>
          </a:p>
        </p:txBody>
      </p:sp>
      <p:sp>
        <p:nvSpPr>
          <p:cNvPr id="3" name="Content Placeholder 2"/>
          <p:cNvSpPr>
            <a:spLocks noGrp="1"/>
          </p:cNvSpPr>
          <p:nvPr>
            <p:ph idx="1"/>
          </p:nvPr>
        </p:nvSpPr>
        <p:spPr/>
        <p:txBody>
          <a:bodyPr/>
          <a:lstStyle/>
          <a:p>
            <a:r>
              <a:rPr lang="en-US" dirty="0"/>
              <a:t>Delays on berthing for loading or discharging and any delays after berthing which are due to weather conditions shall count as half </a:t>
            </a:r>
            <a:r>
              <a:rPr lang="en-US" dirty="0" err="1"/>
              <a:t>laytime</a:t>
            </a:r>
            <a:r>
              <a:rPr lang="en-US" dirty="0"/>
              <a:t> or, if on demurrage, half demurrage.</a:t>
            </a:r>
          </a:p>
          <a:p>
            <a:r>
              <a:rPr lang="en-US" dirty="0"/>
              <a:t>The Conoco weather clause does not cover the cost of shifting a vessel should it have to come off the berth due to heavy swell.  Without provision of the contrary, the owner may well find that they occur such costs.</a:t>
            </a:r>
          </a:p>
          <a:p>
            <a:endParaRPr lang="el-GR" dirty="0"/>
          </a:p>
        </p:txBody>
      </p:sp>
    </p:spTree>
    <p:extLst>
      <p:ext uri="{BB962C8B-B14F-4D97-AF65-F5344CB8AC3E}">
        <p14:creationId xmlns:p14="http://schemas.microsoft.com/office/powerpoint/2010/main" val="2868482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Amoco cargo retention clause</a:t>
            </a:r>
            <a:endParaRPr lang="el-GR" dirty="0"/>
          </a:p>
        </p:txBody>
      </p:sp>
      <p:sp>
        <p:nvSpPr>
          <p:cNvPr id="3" name="Content Placeholder 2"/>
          <p:cNvSpPr>
            <a:spLocks noGrp="1"/>
          </p:cNvSpPr>
          <p:nvPr>
            <p:ph idx="1"/>
          </p:nvPr>
        </p:nvSpPr>
        <p:spPr/>
        <p:txBody>
          <a:bodyPr/>
          <a:lstStyle/>
          <a:p>
            <a:r>
              <a:rPr lang="en-US" dirty="0"/>
              <a:t>In the event that any cargo remains on board upon completion of discharge, charterers shall have the right to deduct from freight an amount equal to FOB port of loading value of such cargo plus freight due, with respect thereto provided that the volume of cargo remaining on board is </a:t>
            </a:r>
            <a:r>
              <a:rPr lang="en-US" dirty="0" err="1"/>
              <a:t>pumpable</a:t>
            </a:r>
            <a:r>
              <a:rPr lang="en-US" dirty="0"/>
              <a:t> as determined by an independent surveyor. </a:t>
            </a:r>
          </a:p>
          <a:p>
            <a:r>
              <a:rPr lang="en-US" dirty="0"/>
              <a:t>Any action or lack of action in accordance with this provision shall be without prejudice to any rights or obligations of the parties.</a:t>
            </a:r>
            <a:endParaRPr lang="el-GR" dirty="0"/>
          </a:p>
        </p:txBody>
      </p:sp>
    </p:spTree>
    <p:extLst>
      <p:ext uri="{BB962C8B-B14F-4D97-AF65-F5344CB8AC3E}">
        <p14:creationId xmlns:p14="http://schemas.microsoft.com/office/powerpoint/2010/main" val="143536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Chevron war risk clause</a:t>
            </a:r>
            <a:endParaRPr lang="el-GR" dirty="0"/>
          </a:p>
        </p:txBody>
      </p:sp>
      <p:sp>
        <p:nvSpPr>
          <p:cNvPr id="3" name="Content Placeholder 2"/>
          <p:cNvSpPr>
            <a:spLocks noGrp="1"/>
          </p:cNvSpPr>
          <p:nvPr>
            <p:ph idx="1"/>
          </p:nvPr>
        </p:nvSpPr>
        <p:spPr/>
        <p:txBody>
          <a:bodyPr/>
          <a:lstStyle/>
          <a:p>
            <a:r>
              <a:rPr lang="en-US" dirty="0"/>
              <a:t>War risk insurance for the first 14 days to be for owner’s account. Thereafter for charterer’s account.</a:t>
            </a:r>
          </a:p>
          <a:p>
            <a:r>
              <a:rPr lang="en-US" dirty="0"/>
              <a:t>Any increase of hull and machinery war risk premiums over and above those in effect on the date of the charter party will be for the charterer’s account.</a:t>
            </a:r>
          </a:p>
          <a:p>
            <a:r>
              <a:rPr lang="en-US" dirty="0"/>
              <a:t>Any premiums or increases thereto attributable to closure such as blocking and trapping insurance shall be for the owner’s account. </a:t>
            </a:r>
            <a:endParaRPr lang="el-GR" dirty="0"/>
          </a:p>
        </p:txBody>
      </p:sp>
    </p:spTree>
    <p:extLst>
      <p:ext uri="{BB962C8B-B14F-4D97-AF65-F5344CB8AC3E}">
        <p14:creationId xmlns:p14="http://schemas.microsoft.com/office/powerpoint/2010/main" val="3508610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a:t>
            </a:r>
            <a:endParaRPr lang="el-GR" dirty="0"/>
          </a:p>
        </p:txBody>
      </p:sp>
      <p:sp>
        <p:nvSpPr>
          <p:cNvPr id="3" name="Content Placeholder 2"/>
          <p:cNvSpPr>
            <a:spLocks noGrp="1"/>
          </p:cNvSpPr>
          <p:nvPr>
            <p:ph idx="1"/>
          </p:nvPr>
        </p:nvSpPr>
        <p:spPr/>
        <p:txBody>
          <a:bodyPr/>
          <a:lstStyle/>
          <a:p>
            <a:r>
              <a:rPr lang="en-US" dirty="0"/>
              <a:t>Without prejudice and in addition to owner’s obligations elsewhere in this charter to present vessel with clean cargo tanks, pumps, and pipes, the vessel shall arrive at the loading port with all cargo tanks, pumps and pipes cleaned to charterer’s inspector’s satisfaction.</a:t>
            </a:r>
          </a:p>
          <a:p>
            <a:r>
              <a:rPr lang="en-US" dirty="0"/>
              <a:t>Owners shall ensure that all traces of sediment, tank washings or chemicals, if used, are removed from tanks, pumps and pipes intended for the carriage of the designated cargo.</a:t>
            </a:r>
          </a:p>
          <a:p>
            <a:r>
              <a:rPr lang="en-US" dirty="0"/>
              <a:t>If the vessel is unclean at the cancelling deadline, charterers will retain its cancellation option until 24 hours after cancelling deadline or until 24 hours after the inspector first rejects the vessel, whichever is later. </a:t>
            </a:r>
            <a:endParaRPr lang="el-GR" dirty="0"/>
          </a:p>
        </p:txBody>
      </p:sp>
    </p:spTree>
    <p:extLst>
      <p:ext uri="{BB962C8B-B14F-4D97-AF65-F5344CB8AC3E}">
        <p14:creationId xmlns:p14="http://schemas.microsoft.com/office/powerpoint/2010/main" val="4115445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Lightering/ ship to ship clause</a:t>
            </a:r>
            <a:endParaRPr lang="el-GR" dirty="0"/>
          </a:p>
        </p:txBody>
      </p:sp>
      <p:sp>
        <p:nvSpPr>
          <p:cNvPr id="3" name="Content Placeholder 2"/>
          <p:cNvSpPr>
            <a:spLocks noGrp="1"/>
          </p:cNvSpPr>
          <p:nvPr>
            <p:ph idx="1"/>
          </p:nvPr>
        </p:nvSpPr>
        <p:spPr>
          <a:xfrm>
            <a:off x="1837592" y="2638044"/>
            <a:ext cx="9126416" cy="3753964"/>
          </a:xfrm>
        </p:spPr>
        <p:txBody>
          <a:bodyPr>
            <a:normAutofit fontScale="92500" lnSpcReduction="20000"/>
          </a:bodyPr>
          <a:lstStyle/>
          <a:p>
            <a:r>
              <a:rPr lang="en-US" dirty="0"/>
              <a:t>If lightering transfer operation is required same always to be in accordance with OCIMF latest edition of STS transfer.</a:t>
            </a:r>
          </a:p>
          <a:p>
            <a:r>
              <a:rPr lang="en-US" dirty="0"/>
              <a:t>Charterers to supply all fenders/lines/hoses and any other equipment required for such an operation at charter’s time and expenses and always subject to master’s approval. </a:t>
            </a:r>
          </a:p>
          <a:p>
            <a:r>
              <a:rPr lang="en-US" dirty="0"/>
              <a:t>Time to count in full 6 hours after tendering NOR or when first lighter vessel is alongside, whichever earlier, until last line/fender is off and lighter vessel has sailed.</a:t>
            </a:r>
          </a:p>
          <a:p>
            <a:r>
              <a:rPr lang="en-US" dirty="0"/>
              <a:t>Time lost due to tide and / or weather and /or sea conditions to count in full as </a:t>
            </a:r>
            <a:r>
              <a:rPr lang="en-US" dirty="0" err="1"/>
              <a:t>laytime</a:t>
            </a:r>
            <a:r>
              <a:rPr lang="en-US" dirty="0"/>
              <a:t> or demurrage if on demurrage. </a:t>
            </a:r>
          </a:p>
          <a:p>
            <a:r>
              <a:rPr lang="en-US" dirty="0"/>
              <a:t>If the vessel is required to complete cargo operation at a berth in port charterers will not have the benefit of 6 hours not prior berthing in port. </a:t>
            </a:r>
          </a:p>
          <a:p>
            <a:r>
              <a:rPr lang="en-US" dirty="0"/>
              <a:t>Charterers warrant that there is no prohibition or restriction on STS operation at port/place to which the vessel is ordered to perform </a:t>
            </a:r>
            <a:r>
              <a:rPr lang="en-US" dirty="0" err="1"/>
              <a:t>sts</a:t>
            </a:r>
            <a:r>
              <a:rPr lang="en-US" dirty="0"/>
              <a:t> transfer and further that they have obtained any/all necessary local approvals or licenses to  carry out operations at the designated port/place.</a:t>
            </a:r>
            <a:endParaRPr lang="el-GR" dirty="0"/>
          </a:p>
        </p:txBody>
      </p:sp>
    </p:spTree>
    <p:extLst>
      <p:ext uri="{BB962C8B-B14F-4D97-AF65-F5344CB8AC3E}">
        <p14:creationId xmlns:p14="http://schemas.microsoft.com/office/powerpoint/2010/main" val="3513897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bar</a:t>
            </a:r>
            <a:endParaRPr lang="el-GR" dirty="0"/>
          </a:p>
        </p:txBody>
      </p:sp>
      <p:sp>
        <p:nvSpPr>
          <p:cNvPr id="3" name="Content Placeholder 2"/>
          <p:cNvSpPr>
            <a:spLocks noGrp="1"/>
          </p:cNvSpPr>
          <p:nvPr>
            <p:ph idx="1"/>
          </p:nvPr>
        </p:nvSpPr>
        <p:spPr/>
        <p:txBody>
          <a:bodyPr/>
          <a:lstStyle/>
          <a:p>
            <a:r>
              <a:rPr lang="en-US" dirty="0"/>
              <a:t>Charterers shall be discharged and released from all and any liability in respect of any claims owners may have under the C/P (</a:t>
            </a:r>
            <a:r>
              <a:rPr lang="en-US" dirty="0" err="1"/>
              <a:t>e.g</a:t>
            </a:r>
            <a:r>
              <a:rPr lang="en-US" dirty="0"/>
              <a:t> </a:t>
            </a:r>
            <a:r>
              <a:rPr lang="en-US" dirty="0" err="1"/>
              <a:t>deadfreight</a:t>
            </a:r>
            <a:r>
              <a:rPr lang="en-US" dirty="0"/>
              <a:t>, demurrage, detention </a:t>
            </a:r>
            <a:r>
              <a:rPr lang="en-US" dirty="0" err="1"/>
              <a:t>etc</a:t>
            </a:r>
            <a:r>
              <a:rPr lang="en-US" dirty="0"/>
              <a:t>) unless a claim has been presented to charterers in writing with supporting documents within 60 days from completion of discharge of the cargo concerned under the C/P.</a:t>
            </a:r>
            <a:endParaRPr lang="el-GR" dirty="0"/>
          </a:p>
        </p:txBody>
      </p:sp>
    </p:spTree>
    <p:extLst>
      <p:ext uri="{BB962C8B-B14F-4D97-AF65-F5344CB8AC3E}">
        <p14:creationId xmlns:p14="http://schemas.microsoft.com/office/powerpoint/2010/main" val="4288086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 gas</a:t>
            </a:r>
            <a:endParaRPr lang="el-GR" dirty="0"/>
          </a:p>
        </p:txBody>
      </p:sp>
      <p:sp>
        <p:nvSpPr>
          <p:cNvPr id="3" name="Content Placeholder 2"/>
          <p:cNvSpPr>
            <a:spLocks noGrp="1"/>
          </p:cNvSpPr>
          <p:nvPr>
            <p:ph idx="1"/>
          </p:nvPr>
        </p:nvSpPr>
        <p:spPr/>
        <p:txBody>
          <a:bodyPr>
            <a:normAutofit fontScale="92500"/>
          </a:bodyPr>
          <a:lstStyle/>
          <a:p>
            <a:r>
              <a:rPr lang="en-US" dirty="0"/>
              <a:t>Owner warrants that the vessel has operable an inert </a:t>
            </a:r>
            <a:r>
              <a:rPr lang="en-US" dirty="0" err="1"/>
              <a:t>gasnsystem</a:t>
            </a:r>
            <a:r>
              <a:rPr lang="en-US" dirty="0"/>
              <a:t> abroad the vessel and that this system shall be operational during duration of this charter party.</a:t>
            </a:r>
          </a:p>
          <a:p>
            <a:r>
              <a:rPr lang="en-US" dirty="0"/>
              <a:t>Master may be required by terminal personnel, charterer or independent inspectors to breach the gas system for the purpose of gauging, sampling, temperature determination or determining the quantity of cargo remaining on board after discharge.</a:t>
            </a:r>
          </a:p>
          <a:p>
            <a:r>
              <a:rPr lang="en-US" dirty="0"/>
              <a:t>Master shall comply, consistent with the safe operation of the vessel and regulations of the port.</a:t>
            </a:r>
          </a:p>
          <a:p>
            <a:r>
              <a:rPr lang="en-US" dirty="0"/>
              <a:t>This clause does not specify whether </a:t>
            </a:r>
            <a:r>
              <a:rPr lang="en-US" dirty="0" err="1"/>
              <a:t>laytime</a:t>
            </a:r>
            <a:r>
              <a:rPr lang="en-US" dirty="0"/>
              <a:t> will count during such operations.</a:t>
            </a:r>
            <a:endParaRPr lang="el-GR" dirty="0"/>
          </a:p>
        </p:txBody>
      </p:sp>
    </p:spTree>
    <p:extLst>
      <p:ext uri="{BB962C8B-B14F-4D97-AF65-F5344CB8AC3E}">
        <p14:creationId xmlns:p14="http://schemas.microsoft.com/office/powerpoint/2010/main" val="34774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worldscale</a:t>
            </a:r>
            <a:endParaRPr lang="el-GR" dirty="0"/>
          </a:p>
        </p:txBody>
      </p:sp>
      <p:sp>
        <p:nvSpPr>
          <p:cNvPr id="3" name="Content Placeholder 2"/>
          <p:cNvSpPr>
            <a:spLocks noGrp="1"/>
          </p:cNvSpPr>
          <p:nvPr>
            <p:ph idx="1"/>
          </p:nvPr>
        </p:nvSpPr>
        <p:spPr/>
        <p:txBody>
          <a:bodyPr/>
          <a:lstStyle/>
          <a:p>
            <a:r>
              <a:rPr lang="en-US" dirty="0">
                <a:latin typeface="Arial Narrow" panose="020B0606020202030204" pitchFamily="34" charset="0"/>
              </a:rPr>
              <a:t>The </a:t>
            </a:r>
            <a:r>
              <a:rPr lang="en-US" b="1" dirty="0">
                <a:latin typeface="Arial Narrow" panose="020B0606020202030204" pitchFamily="34" charset="0"/>
              </a:rPr>
              <a:t>scale is a set of predefined reference tables</a:t>
            </a:r>
            <a:r>
              <a:rPr lang="en-US" dirty="0">
                <a:latin typeface="Arial Narrow" panose="020B0606020202030204" pitchFamily="34" charset="0"/>
              </a:rPr>
              <a:t>, which list the estimated freight rates of a specified model tanker for each of approximately </a:t>
            </a:r>
            <a:r>
              <a:rPr lang="en-US" b="1" dirty="0">
                <a:latin typeface="Arial Narrow" panose="020B0606020202030204" pitchFamily="34" charset="0"/>
              </a:rPr>
              <a:t>60,000 sea routes</a:t>
            </a:r>
            <a:r>
              <a:rPr lang="en-US" dirty="0">
                <a:latin typeface="Arial Narrow" panose="020B0606020202030204" pitchFamily="34" charset="0"/>
              </a:rPr>
              <a:t>, which can be carried out worldwide </a:t>
            </a:r>
            <a:r>
              <a:rPr lang="en-US" b="1" dirty="0">
                <a:latin typeface="Arial Narrow" panose="020B0606020202030204" pitchFamily="34" charset="0"/>
              </a:rPr>
              <a:t>between more than 1000 ports</a:t>
            </a:r>
            <a:r>
              <a:rPr lang="en-US" dirty="0">
                <a:latin typeface="Arial Narrow" panose="020B0606020202030204" pitchFamily="34" charset="0"/>
              </a:rPr>
              <a:t>.</a:t>
            </a:r>
          </a:p>
          <a:p>
            <a:r>
              <a:rPr lang="en-US" dirty="0">
                <a:latin typeface="Arial Narrow" panose="020B0606020202030204" pitchFamily="34" charset="0"/>
              </a:rPr>
              <a:t>The </a:t>
            </a:r>
            <a:r>
              <a:rPr lang="en-US" b="1" dirty="0">
                <a:latin typeface="Arial Narrow" panose="020B0606020202030204" pitchFamily="34" charset="0"/>
              </a:rPr>
              <a:t>hypothetical model tanker </a:t>
            </a:r>
            <a:r>
              <a:rPr lang="en-US" dirty="0">
                <a:latin typeface="Arial Narrow" panose="020B0606020202030204" pitchFamily="34" charset="0"/>
              </a:rPr>
              <a:t>has specific technical characteristics (capacity, speed, fuel consumption).</a:t>
            </a:r>
          </a:p>
          <a:p>
            <a:r>
              <a:rPr lang="en-US" dirty="0">
                <a:latin typeface="Arial Narrow" panose="020B0606020202030204" pitchFamily="34" charset="0"/>
              </a:rPr>
              <a:t>The scaled fare for each sea route is designated as </a:t>
            </a:r>
            <a:r>
              <a:rPr lang="en-US" b="1" dirty="0">
                <a:latin typeface="Arial Narrow" panose="020B0606020202030204" pitchFamily="34" charset="0"/>
              </a:rPr>
              <a:t>“</a:t>
            </a:r>
            <a:r>
              <a:rPr lang="en-US" b="1" dirty="0" err="1">
                <a:latin typeface="Arial Narrow" panose="020B0606020202030204" pitchFamily="34" charset="0"/>
              </a:rPr>
              <a:t>Worldscale</a:t>
            </a:r>
            <a:r>
              <a:rPr lang="en-US" b="1" dirty="0">
                <a:latin typeface="Arial Narrow" panose="020B0606020202030204" pitchFamily="34" charset="0"/>
              </a:rPr>
              <a:t> 100”</a:t>
            </a:r>
            <a:endParaRPr lang="el-GR" b="1" dirty="0">
              <a:latin typeface="Arial Narrow" panose="020B0606020202030204" pitchFamily="34" charset="0"/>
            </a:endParaRPr>
          </a:p>
        </p:txBody>
      </p:sp>
    </p:spTree>
    <p:extLst>
      <p:ext uri="{BB962C8B-B14F-4D97-AF65-F5344CB8AC3E}">
        <p14:creationId xmlns:p14="http://schemas.microsoft.com/office/powerpoint/2010/main" val="662499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Crude oil washing</a:t>
            </a:r>
            <a:endParaRPr lang="el-GR" dirty="0"/>
          </a:p>
        </p:txBody>
      </p:sp>
      <p:sp>
        <p:nvSpPr>
          <p:cNvPr id="3" name="Content Placeholder 2"/>
          <p:cNvSpPr>
            <a:spLocks noGrp="1"/>
          </p:cNvSpPr>
          <p:nvPr>
            <p:ph idx="1"/>
          </p:nvPr>
        </p:nvSpPr>
        <p:spPr/>
        <p:txBody>
          <a:bodyPr/>
          <a:lstStyle/>
          <a:p>
            <a:r>
              <a:rPr lang="en-US" dirty="0"/>
              <a:t>The charterer shall have the right to require the vessel, if it so equipped to crude oil wash the cargo tanks, and, in such case, the allowed pumping hours shall be increased by a negotiated amount of time.</a:t>
            </a:r>
            <a:endParaRPr lang="el-GR" dirty="0"/>
          </a:p>
        </p:txBody>
      </p:sp>
    </p:spTree>
    <p:extLst>
      <p:ext uri="{BB962C8B-B14F-4D97-AF65-F5344CB8AC3E}">
        <p14:creationId xmlns:p14="http://schemas.microsoft.com/office/powerpoint/2010/main" val="3983691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Worldscale</a:t>
            </a:r>
            <a:endParaRPr lang="el-GR" dirty="0"/>
          </a:p>
        </p:txBody>
      </p:sp>
      <p:sp>
        <p:nvSpPr>
          <p:cNvPr id="3" name="Content Placeholder 2"/>
          <p:cNvSpPr>
            <a:spLocks noGrp="1"/>
          </p:cNvSpPr>
          <p:nvPr>
            <p:ph idx="1"/>
          </p:nvPr>
        </p:nvSpPr>
        <p:spPr/>
        <p:txBody>
          <a:bodyPr/>
          <a:lstStyle/>
          <a:p>
            <a:r>
              <a:rPr lang="en-US" dirty="0" err="1"/>
              <a:t>Worldscale</a:t>
            </a:r>
            <a:r>
              <a:rPr lang="en-US" dirty="0"/>
              <a:t> hours, terms and conditions as per date of loading to apply to this C/P</a:t>
            </a:r>
            <a:endParaRPr lang="el-GR" dirty="0"/>
          </a:p>
        </p:txBody>
      </p:sp>
    </p:spTree>
    <p:extLst>
      <p:ext uri="{BB962C8B-B14F-4D97-AF65-F5344CB8AC3E}">
        <p14:creationId xmlns:p14="http://schemas.microsoft.com/office/powerpoint/2010/main" val="121178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Pumping clause</a:t>
            </a:r>
            <a:endParaRPr lang="el-GR" dirty="0"/>
          </a:p>
        </p:txBody>
      </p:sp>
      <p:sp>
        <p:nvSpPr>
          <p:cNvPr id="3" name="Content Placeholder 2"/>
          <p:cNvSpPr>
            <a:spLocks noGrp="1"/>
          </p:cNvSpPr>
          <p:nvPr>
            <p:ph idx="1"/>
          </p:nvPr>
        </p:nvSpPr>
        <p:spPr>
          <a:xfrm>
            <a:off x="2231135" y="2638044"/>
            <a:ext cx="8706495" cy="3639664"/>
          </a:xfrm>
        </p:spPr>
        <p:txBody>
          <a:bodyPr>
            <a:normAutofit fontScale="92500" lnSpcReduction="10000"/>
          </a:bodyPr>
          <a:lstStyle/>
          <a:p>
            <a:r>
              <a:rPr lang="en-US" dirty="0"/>
              <a:t>The owner warrants that the vessel will discharge its entire cargo within 24hours or will maintain 100psi at the ship’s rail.</a:t>
            </a:r>
          </a:p>
          <a:p>
            <a:r>
              <a:rPr lang="en-US" dirty="0"/>
              <a:t>The main causes of delay in pumping the cargo are:</a:t>
            </a:r>
          </a:p>
          <a:p>
            <a:r>
              <a:rPr lang="en-US" dirty="0"/>
              <a:t>The vessel’s boilers or pumps are unable to provide the rate or maintain the pressure required in the C/P</a:t>
            </a:r>
          </a:p>
          <a:p>
            <a:r>
              <a:rPr lang="en-US" dirty="0"/>
              <a:t>Residues on tanks’ bottoms extend stripping time, especially if cargo has a high viscosity</a:t>
            </a:r>
          </a:p>
          <a:p>
            <a:r>
              <a:rPr lang="en-US" dirty="0"/>
              <a:t>The shore tanks are at a much greater elevation than the tanker</a:t>
            </a:r>
          </a:p>
          <a:p>
            <a:r>
              <a:rPr lang="en-US" dirty="0"/>
              <a:t>The terminal provided too few hoses or hoses that are too small or shore valves have been deliberately closed.</a:t>
            </a:r>
          </a:p>
          <a:p>
            <a:r>
              <a:rPr lang="en-US" dirty="0"/>
              <a:t>Shore instructions require the tanker to reduce pumping pressure. This calls for a protest from the master.</a:t>
            </a:r>
            <a:endParaRPr lang="el-GR" dirty="0"/>
          </a:p>
        </p:txBody>
      </p:sp>
    </p:spTree>
    <p:extLst>
      <p:ext uri="{BB962C8B-B14F-4D97-AF65-F5344CB8AC3E}">
        <p14:creationId xmlns:p14="http://schemas.microsoft.com/office/powerpoint/2010/main" val="691057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a:t>
            </a:r>
            <a:endParaRPr lang="el-GR" dirty="0"/>
          </a:p>
        </p:txBody>
      </p:sp>
      <p:sp>
        <p:nvSpPr>
          <p:cNvPr id="3" name="Content Placeholder 2"/>
          <p:cNvSpPr>
            <a:spLocks noGrp="1"/>
          </p:cNvSpPr>
          <p:nvPr>
            <p:ph idx="1"/>
          </p:nvPr>
        </p:nvSpPr>
        <p:spPr/>
        <p:txBody>
          <a:bodyPr/>
          <a:lstStyle/>
          <a:p>
            <a:r>
              <a:rPr lang="en-US" dirty="0"/>
              <a:t>Usually an agreed economic speed or range of speeds is included in the charter and the ship is expected to perform at that speed, weather and safe navigation permitting. </a:t>
            </a:r>
            <a:endParaRPr lang="el-GR" dirty="0"/>
          </a:p>
        </p:txBody>
      </p:sp>
    </p:spTree>
    <p:extLst>
      <p:ext uri="{BB962C8B-B14F-4D97-AF65-F5344CB8AC3E}">
        <p14:creationId xmlns:p14="http://schemas.microsoft.com/office/powerpoint/2010/main" val="1955968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Speed-up clause</a:t>
            </a:r>
            <a:endParaRPr lang="el-GR" dirty="0"/>
          </a:p>
        </p:txBody>
      </p:sp>
      <p:sp>
        <p:nvSpPr>
          <p:cNvPr id="3" name="Content Placeholder 2"/>
          <p:cNvSpPr>
            <a:spLocks noGrp="1"/>
          </p:cNvSpPr>
          <p:nvPr>
            <p:ph idx="1"/>
          </p:nvPr>
        </p:nvSpPr>
        <p:spPr/>
        <p:txBody>
          <a:bodyPr>
            <a:normAutofit fontScale="85000" lnSpcReduction="20000"/>
          </a:bodyPr>
          <a:lstStyle/>
          <a:p>
            <a:r>
              <a:rPr lang="en-US" dirty="0"/>
              <a:t>Unless otherwise directed by the charterer, the vessel shall proceed from loading port to discharge port at an average, economical speed or slow speed.</a:t>
            </a:r>
          </a:p>
          <a:p>
            <a:r>
              <a:rPr lang="en-US" dirty="0"/>
              <a:t>Charterers shall have the right at any time during the loaded voyage to order the vessel to increase speed to full speed, weather and safe navigation permitting, or to any interim speed between slow and full.</a:t>
            </a:r>
          </a:p>
          <a:p>
            <a:r>
              <a:rPr lang="en-US" dirty="0"/>
              <a:t>The charterer may also order the vessel at any time to arrive at the discharge port in a certain date, in which case the vessel shall make whatever adjustments to speed may be necessary in order to arrive at the specified date.</a:t>
            </a:r>
          </a:p>
          <a:p>
            <a:r>
              <a:rPr lang="en-US" dirty="0"/>
              <a:t>The freight rate shall be increased by an agreed amount of WS points for each knot of increased speed above slow speed. </a:t>
            </a:r>
          </a:p>
          <a:p>
            <a:r>
              <a:rPr lang="en-US" dirty="0"/>
              <a:t>Voyage freight rate = (WS 50 x 20 days) + (WS 55* x 15 days) / 35 (total voyage days)</a:t>
            </a:r>
          </a:p>
          <a:p>
            <a:pPr lvl="1"/>
            <a:r>
              <a:rPr lang="en-US" dirty="0"/>
              <a:t>* WS 5 points premium for additional </a:t>
            </a:r>
            <a:r>
              <a:rPr lang="en-US" dirty="0" err="1"/>
              <a:t>e.g</a:t>
            </a:r>
            <a:r>
              <a:rPr lang="en-US" dirty="0"/>
              <a:t> 2 knots.</a:t>
            </a:r>
            <a:endParaRPr lang="el-GR" dirty="0"/>
          </a:p>
        </p:txBody>
      </p:sp>
    </p:spTree>
    <p:extLst>
      <p:ext uri="{BB962C8B-B14F-4D97-AF65-F5344CB8AC3E}">
        <p14:creationId xmlns:p14="http://schemas.microsoft.com/office/powerpoint/2010/main" val="3348784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Exxonmobil</a:t>
            </a:r>
            <a:r>
              <a:rPr lang="en-US" dirty="0"/>
              <a:t> drug and alcohol policy clause</a:t>
            </a:r>
            <a:endParaRPr lang="el-GR" dirty="0"/>
          </a:p>
        </p:txBody>
      </p:sp>
      <p:sp>
        <p:nvSpPr>
          <p:cNvPr id="3" name="Content Placeholder 2"/>
          <p:cNvSpPr>
            <a:spLocks noGrp="1"/>
          </p:cNvSpPr>
          <p:nvPr>
            <p:ph idx="1"/>
          </p:nvPr>
        </p:nvSpPr>
        <p:spPr/>
        <p:txBody>
          <a:bodyPr/>
          <a:lstStyle/>
          <a:p>
            <a:r>
              <a:rPr lang="en-US" dirty="0"/>
              <a:t>The owner warrants that it has a policy on drug and alcohol abuse applicable to the vessel which meets or exceeds the standards in the Oil Companies International Marine Forum Guidelines for drugs and alcohol on board vessels (ODIMF Guidelines)</a:t>
            </a:r>
          </a:p>
          <a:p>
            <a:r>
              <a:rPr lang="en-US" dirty="0"/>
              <a:t>Under most legal systems, no crew member is obliged to submit to a random testing of alcohol content in the system and a testing must be expressly be permitted by law, presumably by the law of the flag of the ship.</a:t>
            </a:r>
            <a:endParaRPr lang="el-GR" dirty="0"/>
          </a:p>
        </p:txBody>
      </p:sp>
    </p:spTree>
    <p:extLst>
      <p:ext uri="{BB962C8B-B14F-4D97-AF65-F5344CB8AC3E}">
        <p14:creationId xmlns:p14="http://schemas.microsoft.com/office/powerpoint/2010/main" val="1599075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transit loss clause</a:t>
            </a:r>
            <a:endParaRPr lang="el-GR" dirty="0"/>
          </a:p>
        </p:txBody>
      </p:sp>
      <p:sp>
        <p:nvSpPr>
          <p:cNvPr id="3" name="Content Placeholder 2"/>
          <p:cNvSpPr>
            <a:spLocks noGrp="1"/>
          </p:cNvSpPr>
          <p:nvPr>
            <p:ph idx="1"/>
          </p:nvPr>
        </p:nvSpPr>
        <p:spPr/>
        <p:txBody>
          <a:bodyPr/>
          <a:lstStyle/>
          <a:p>
            <a:r>
              <a:rPr lang="en-US" dirty="0"/>
              <a:t>In addition to any other rights which the charterer may have, the owner will be responsible for the full amount of any in transit loss exceeds 0.3% and the charterer shall have the right to deduct from freight an amount equal to the FOB port of loading cost of such missing cargo plus its pro rata cost of freight and insurance.</a:t>
            </a:r>
          </a:p>
          <a:p>
            <a:r>
              <a:rPr lang="en-US" dirty="0"/>
              <a:t>In transit loss is defined as the difference between gross standard vessel volumes after loading at the loading port and before unloading at the discharge port. </a:t>
            </a:r>
            <a:endParaRPr lang="el-GR" dirty="0"/>
          </a:p>
        </p:txBody>
      </p:sp>
    </p:spTree>
    <p:extLst>
      <p:ext uri="{BB962C8B-B14F-4D97-AF65-F5344CB8AC3E}">
        <p14:creationId xmlns:p14="http://schemas.microsoft.com/office/powerpoint/2010/main" val="1437097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a:t>
            </a:r>
            <a:endParaRPr lang="el-GR" dirty="0"/>
          </a:p>
        </p:txBody>
      </p:sp>
      <p:sp>
        <p:nvSpPr>
          <p:cNvPr id="3" name="Content Placeholder 2"/>
          <p:cNvSpPr>
            <a:spLocks noGrp="1"/>
          </p:cNvSpPr>
          <p:nvPr>
            <p:ph idx="1"/>
          </p:nvPr>
        </p:nvSpPr>
        <p:spPr/>
        <p:txBody>
          <a:bodyPr/>
          <a:lstStyle/>
          <a:p>
            <a:r>
              <a:rPr lang="en-US" dirty="0"/>
              <a:t>All negotiations and details of this fixture shall be kept strictly private and confidential.</a:t>
            </a:r>
            <a:endParaRPr lang="el-GR" dirty="0"/>
          </a:p>
        </p:txBody>
      </p:sp>
    </p:spTree>
    <p:extLst>
      <p:ext uri="{BB962C8B-B14F-4D97-AF65-F5344CB8AC3E}">
        <p14:creationId xmlns:p14="http://schemas.microsoft.com/office/powerpoint/2010/main" val="3537398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questionnaires</a:t>
            </a:r>
            <a:endParaRPr lang="el-GR" dirty="0"/>
          </a:p>
        </p:txBody>
      </p:sp>
      <p:sp>
        <p:nvSpPr>
          <p:cNvPr id="3" name="Content Placeholder 2"/>
          <p:cNvSpPr>
            <a:spLocks noGrp="1"/>
          </p:cNvSpPr>
          <p:nvPr>
            <p:ph idx="1"/>
          </p:nvPr>
        </p:nvSpPr>
        <p:spPr/>
        <p:txBody>
          <a:bodyPr/>
          <a:lstStyle/>
          <a:p>
            <a:r>
              <a:rPr lang="en-US" dirty="0"/>
              <a:t>Q88 have become a permanent part of negotiations in chemical cargoes and most charterers will not proceed until they have reviewed an updated Q88 from the owners covering all updated crew details, certificates and inspection dates.</a:t>
            </a:r>
            <a:endParaRPr lang="el-GR" dirty="0"/>
          </a:p>
        </p:txBody>
      </p:sp>
    </p:spTree>
    <p:extLst>
      <p:ext uri="{BB962C8B-B14F-4D97-AF65-F5344CB8AC3E}">
        <p14:creationId xmlns:p14="http://schemas.microsoft.com/office/powerpoint/2010/main" val="3129403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of indemnity</a:t>
            </a:r>
            <a:endParaRPr lang="el-GR" dirty="0"/>
          </a:p>
        </p:txBody>
      </p:sp>
      <p:sp>
        <p:nvSpPr>
          <p:cNvPr id="3" name="Content Placeholder 2"/>
          <p:cNvSpPr>
            <a:spLocks noGrp="1"/>
          </p:cNvSpPr>
          <p:nvPr>
            <p:ph idx="1"/>
          </p:nvPr>
        </p:nvSpPr>
        <p:spPr/>
        <p:txBody>
          <a:bodyPr/>
          <a:lstStyle/>
          <a:p>
            <a:r>
              <a:rPr lang="en-US" dirty="0"/>
              <a:t>The are four instance when an LOI is required:</a:t>
            </a:r>
          </a:p>
          <a:p>
            <a:pPr marL="571500" lvl="1" indent="-342900">
              <a:buFont typeface="+mj-lt"/>
              <a:buAutoNum type="arabicPeriod"/>
            </a:pPr>
            <a:r>
              <a:rPr lang="en-US" dirty="0"/>
              <a:t>Non-production of bills of lading</a:t>
            </a:r>
          </a:p>
          <a:p>
            <a:pPr marL="571500" lvl="1" indent="-342900">
              <a:buFont typeface="+mj-lt"/>
              <a:buAutoNum type="arabicPeriod"/>
            </a:pPr>
            <a:r>
              <a:rPr lang="en-US" dirty="0"/>
              <a:t>Actual discharge port differ from that shown on the bill of lading</a:t>
            </a:r>
          </a:p>
          <a:p>
            <a:pPr marL="571500" lvl="1" indent="-342900">
              <a:buFont typeface="+mj-lt"/>
              <a:buAutoNum type="arabicPeriod"/>
            </a:pPr>
            <a:r>
              <a:rPr lang="en-US" dirty="0"/>
              <a:t>The commingling of grades of cargo</a:t>
            </a:r>
          </a:p>
          <a:p>
            <a:pPr marL="571500" lvl="1" indent="-342900">
              <a:buFont typeface="+mj-lt"/>
              <a:buAutoNum type="arabicPeriod"/>
            </a:pPr>
            <a:r>
              <a:rPr lang="en-US" dirty="0"/>
              <a:t>Adding dye or component to a cargo</a:t>
            </a:r>
            <a:endParaRPr lang="el-GR" dirty="0"/>
          </a:p>
        </p:txBody>
      </p:sp>
    </p:spTree>
    <p:extLst>
      <p:ext uri="{BB962C8B-B14F-4D97-AF65-F5344CB8AC3E}">
        <p14:creationId xmlns:p14="http://schemas.microsoft.com/office/powerpoint/2010/main" val="228353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Worldscale</a:t>
            </a:r>
            <a:endParaRPr lang="el-GR" dirty="0"/>
          </a:p>
        </p:txBody>
      </p:sp>
      <p:sp>
        <p:nvSpPr>
          <p:cNvPr id="3" name="Content Placeholder 2"/>
          <p:cNvSpPr>
            <a:spLocks noGrp="1"/>
          </p:cNvSpPr>
          <p:nvPr>
            <p:ph idx="1"/>
          </p:nvPr>
        </p:nvSpPr>
        <p:spPr/>
        <p:txBody>
          <a:bodyPr/>
          <a:lstStyle/>
          <a:p>
            <a:r>
              <a:rPr lang="en-US" dirty="0">
                <a:latin typeface="Arial Narrow" panose="020B0606020202030204" pitchFamily="34" charset="0"/>
              </a:rPr>
              <a:t>The published fares of the 'Schedule' are indicative reference fares, resulting from commonly accepted calculation rules.</a:t>
            </a:r>
          </a:p>
          <a:p>
            <a:r>
              <a:rPr lang="en-US" dirty="0">
                <a:latin typeface="Arial Narrow" panose="020B0606020202030204" pitchFamily="34" charset="0"/>
              </a:rPr>
              <a:t>The freight rate finally agreed upon will be paid in </a:t>
            </a:r>
            <a:r>
              <a:rPr lang="en-US" b="1" dirty="0">
                <a:latin typeface="Arial Narrow" panose="020B0606020202030204" pitchFamily="34" charset="0"/>
              </a:rPr>
              <a:t>USD/ton</a:t>
            </a:r>
            <a:r>
              <a:rPr lang="en-US" dirty="0">
                <a:latin typeface="Arial Narrow" panose="020B0606020202030204" pitchFamily="34" charset="0"/>
              </a:rPr>
              <a:t> </a:t>
            </a:r>
          </a:p>
          <a:p>
            <a:r>
              <a:rPr lang="en-US" dirty="0">
                <a:latin typeface="Arial Narrow" panose="020B0606020202030204" pitchFamily="34" charset="0"/>
              </a:rPr>
              <a:t>For a charter, it is determined as a percentage of the published 'Schedule' fare after free negotiation between the parties. </a:t>
            </a:r>
          </a:p>
          <a:p>
            <a:r>
              <a:rPr lang="en-US" dirty="0">
                <a:latin typeface="Arial Narrow" panose="020B0606020202030204" pitchFamily="34" charset="0"/>
              </a:rPr>
              <a:t>If the 'Schedule' for a route gives a 'flat rate' (WS 100) $20/ton and WS 50 is agreed then the freight for that particular trip will be $10/ton.</a:t>
            </a:r>
          </a:p>
          <a:p>
            <a:r>
              <a:rPr lang="en-US" dirty="0">
                <a:latin typeface="Arial Narrow" panose="020B0606020202030204" pitchFamily="34" charset="0"/>
              </a:rPr>
              <a:t>If a trip is not on the 'Schedule' list, then with a notification the </a:t>
            </a:r>
            <a:r>
              <a:rPr lang="en-US" dirty="0" err="1">
                <a:latin typeface="Arial Narrow" panose="020B0606020202030204" pitchFamily="34" charset="0"/>
              </a:rPr>
              <a:t>worldscale</a:t>
            </a:r>
            <a:r>
              <a:rPr lang="en-US" dirty="0">
                <a:latin typeface="Arial Narrow" panose="020B0606020202030204" pitchFamily="34" charset="0"/>
              </a:rPr>
              <a:t> association will issue a basic WS 100 index for that trip.</a:t>
            </a:r>
          </a:p>
          <a:p>
            <a:endParaRPr lang="en-US" dirty="0"/>
          </a:p>
          <a:p>
            <a:endParaRPr lang="el-GR" dirty="0"/>
          </a:p>
        </p:txBody>
      </p:sp>
    </p:spTree>
    <p:extLst>
      <p:ext uri="{BB962C8B-B14F-4D97-AF65-F5344CB8AC3E}">
        <p14:creationId xmlns:p14="http://schemas.microsoft.com/office/powerpoint/2010/main" val="292894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Worldscale</a:t>
            </a:r>
            <a:r>
              <a:rPr lang="en-US" dirty="0"/>
              <a:t> - schedule</a:t>
            </a:r>
            <a:endParaRPr lang="el-GR" dirty="0"/>
          </a:p>
        </p:txBody>
      </p:sp>
      <p:sp>
        <p:nvSpPr>
          <p:cNvPr id="3" name="Content Placeholder 2"/>
          <p:cNvSpPr>
            <a:spLocks noGrp="1"/>
          </p:cNvSpPr>
          <p:nvPr>
            <p:ph idx="1"/>
          </p:nvPr>
        </p:nvSpPr>
        <p:spPr/>
        <p:txBody>
          <a:bodyPr/>
          <a:lstStyle/>
          <a:p>
            <a:r>
              <a:rPr lang="en-US" dirty="0">
                <a:latin typeface="Arial Narrow" panose="020B0606020202030204" pitchFamily="34" charset="0"/>
              </a:rPr>
              <a:t>The 'Schedule' along with the fare tables includes four introductory parts (Preambles). </a:t>
            </a:r>
          </a:p>
          <a:p>
            <a:pPr marL="342900" indent="-342900">
              <a:buFont typeface="+mj-lt"/>
              <a:buAutoNum type="arabicPeriod"/>
            </a:pPr>
            <a:r>
              <a:rPr lang="en-US" dirty="0">
                <a:latin typeface="Arial Narrow" panose="020B0606020202030204" pitchFamily="34" charset="0"/>
              </a:rPr>
              <a:t>Explanatory Notes - Introductory &amp; Explanatory Concepts</a:t>
            </a:r>
          </a:p>
          <a:p>
            <a:pPr marL="342900" indent="-342900">
              <a:buFont typeface="+mj-lt"/>
              <a:buAutoNum type="arabicPeriod"/>
            </a:pPr>
            <a:r>
              <a:rPr lang="en-US" dirty="0">
                <a:latin typeface="Arial Narrow" panose="020B0606020202030204" pitchFamily="34" charset="0"/>
              </a:rPr>
              <a:t>Terms &amp; Conditions – Terms &amp; Conditions for applying the scale</a:t>
            </a:r>
          </a:p>
          <a:p>
            <a:pPr marL="342900" indent="-342900">
              <a:buFont typeface="+mj-lt"/>
              <a:buAutoNum type="arabicPeriod"/>
            </a:pPr>
            <a:r>
              <a:rPr lang="en-US" dirty="0">
                <a:latin typeface="Arial Narrow" panose="020B0606020202030204" pitchFamily="34" charset="0"/>
              </a:rPr>
              <a:t>Table of Demurrage Rates – Table of Letters</a:t>
            </a:r>
          </a:p>
          <a:p>
            <a:pPr marL="342900" indent="-342900">
              <a:buFont typeface="+mj-lt"/>
              <a:buAutoNum type="arabicPeriod"/>
            </a:pPr>
            <a:r>
              <a:rPr lang="en-US" dirty="0">
                <a:latin typeface="Arial Narrow" panose="020B0606020202030204" pitchFamily="34" charset="0"/>
              </a:rPr>
              <a:t>Mooring – Tanker moorings around the world</a:t>
            </a:r>
            <a:endParaRPr lang="el-GR" dirty="0">
              <a:latin typeface="Arial Narrow" panose="020B0606020202030204" pitchFamily="34" charset="0"/>
            </a:endParaRPr>
          </a:p>
        </p:txBody>
      </p:sp>
    </p:spTree>
    <p:extLst>
      <p:ext uri="{BB962C8B-B14F-4D97-AF65-F5344CB8AC3E}">
        <p14:creationId xmlns:p14="http://schemas.microsoft.com/office/powerpoint/2010/main" val="188088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Explanatory notes</a:t>
            </a:r>
            <a:endParaRPr lang="el-GR" dirty="0"/>
          </a:p>
        </p:txBody>
      </p:sp>
      <p:sp>
        <p:nvSpPr>
          <p:cNvPr id="3" name="Content Placeholder 2"/>
          <p:cNvSpPr>
            <a:spLocks noGrp="1"/>
          </p:cNvSpPr>
          <p:nvPr>
            <p:ph idx="1"/>
          </p:nvPr>
        </p:nvSpPr>
        <p:spPr/>
        <p:txBody>
          <a:bodyPr>
            <a:normAutofit lnSpcReduction="10000"/>
          </a:bodyPr>
          <a:lstStyle/>
          <a:p>
            <a:r>
              <a:rPr lang="en-US" b="1" dirty="0"/>
              <a:t>Definitions: </a:t>
            </a:r>
            <a:r>
              <a:rPr lang="en-US" dirty="0"/>
              <a:t>Includes definitions and general concepts related to the scale (</a:t>
            </a:r>
            <a:r>
              <a:rPr lang="en-US" dirty="0" err="1"/>
              <a:t>tonne</a:t>
            </a:r>
            <a:r>
              <a:rPr lang="en-US" dirty="0"/>
              <a:t>, metric ton)</a:t>
            </a:r>
          </a:p>
          <a:p>
            <a:r>
              <a:rPr lang="en-US" b="1" dirty="0"/>
              <a:t>Geographical areas of coverage </a:t>
            </a:r>
            <a:r>
              <a:rPr lang="en-US" dirty="0"/>
              <a:t>(Areas covered by the associations): The geographical areas covered by the “</a:t>
            </a:r>
            <a:r>
              <a:rPr lang="en-US" dirty="0" err="1"/>
              <a:t>Worldscale</a:t>
            </a:r>
            <a:r>
              <a:rPr lang="en-US" dirty="0"/>
              <a:t> Association” are mentioned</a:t>
            </a:r>
          </a:p>
          <a:p>
            <a:r>
              <a:rPr lang="en-US" b="1" dirty="0"/>
              <a:t>Terms &amp; Conditions of the scale </a:t>
            </a:r>
            <a:r>
              <a:rPr lang="en-US" dirty="0"/>
              <a:t>(Terms &amp; Conditions): Brief reference to the right of the contracting parties to change some of the terms and conditions of the scale.</a:t>
            </a:r>
          </a:p>
          <a:p>
            <a:r>
              <a:rPr lang="en-US" b="1" dirty="0"/>
              <a:t>Basis of calculation: </a:t>
            </a:r>
            <a:r>
              <a:rPr lang="en-US" dirty="0"/>
              <a:t>The calculation of the fares in the tables is based on the assumption that each fare is calculated for the transport of full cargo from the theoretical standard vessel for a round trip.</a:t>
            </a:r>
          </a:p>
          <a:p>
            <a:endParaRPr lang="en-US" dirty="0"/>
          </a:p>
          <a:p>
            <a:endParaRPr lang="el-GR" dirty="0"/>
          </a:p>
        </p:txBody>
      </p:sp>
    </p:spTree>
    <p:extLst>
      <p:ext uri="{BB962C8B-B14F-4D97-AF65-F5344CB8AC3E}">
        <p14:creationId xmlns:p14="http://schemas.microsoft.com/office/powerpoint/2010/main" val="381503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of calculation</a:t>
            </a:r>
            <a:endParaRPr lang="el-GR" dirty="0"/>
          </a:p>
        </p:txBody>
      </p:sp>
      <p:sp>
        <p:nvSpPr>
          <p:cNvPr id="3" name="Content Placeholder 2"/>
          <p:cNvSpPr>
            <a:spLocks noGrp="1"/>
          </p:cNvSpPr>
          <p:nvPr>
            <p:ph idx="1"/>
          </p:nvPr>
        </p:nvSpPr>
        <p:spPr/>
        <p:txBody>
          <a:bodyPr>
            <a:normAutofit lnSpcReduction="10000"/>
          </a:bodyPr>
          <a:lstStyle/>
          <a:p>
            <a:r>
              <a:rPr lang="en-US" dirty="0">
                <a:latin typeface="Arial Narrow" panose="020B0606020202030204" pitchFamily="34" charset="0"/>
              </a:rPr>
              <a:t>Description of standard vessel</a:t>
            </a:r>
          </a:p>
          <a:p>
            <a:r>
              <a:rPr lang="en-US" dirty="0">
                <a:latin typeface="Arial Narrow" panose="020B0606020202030204" pitchFamily="34" charset="0"/>
              </a:rPr>
              <a:t>Gross tonnage: 75,000 metric tons deadweight (cargo, supplies, water, fuel)</a:t>
            </a:r>
          </a:p>
          <a:p>
            <a:r>
              <a:rPr lang="en-US" dirty="0">
                <a:latin typeface="Arial Narrow" panose="020B0606020202030204" pitchFamily="34" charset="0"/>
              </a:rPr>
              <a:t>Service speed: 14.5 </a:t>
            </a:r>
            <a:r>
              <a:rPr lang="en-US" dirty="0" err="1">
                <a:latin typeface="Arial Narrow" panose="020B0606020202030204" pitchFamily="34" charset="0"/>
              </a:rPr>
              <a:t>n.m</a:t>
            </a:r>
            <a:r>
              <a:rPr lang="en-US" dirty="0">
                <a:latin typeface="Arial Narrow" panose="020B0606020202030204" pitchFamily="34" charset="0"/>
              </a:rPr>
              <a:t>/hour</a:t>
            </a:r>
          </a:p>
          <a:p>
            <a:r>
              <a:rPr lang="en-US" dirty="0">
                <a:latin typeface="Arial Narrow" panose="020B0606020202030204" pitchFamily="34" charset="0"/>
              </a:rPr>
              <a:t>Fuel consumption</a:t>
            </a:r>
          </a:p>
          <a:p>
            <a:r>
              <a:rPr lang="en-US" dirty="0">
                <a:latin typeface="Arial Narrow" panose="020B0606020202030204" pitchFamily="34" charset="0"/>
              </a:rPr>
              <a:t>Aboard: 55 metric tons per day</a:t>
            </a:r>
          </a:p>
          <a:p>
            <a:r>
              <a:rPr lang="en-US" dirty="0">
                <a:latin typeface="Arial Narrow" panose="020B0606020202030204" pitchFamily="34" charset="0"/>
              </a:rPr>
              <a:t>In port: 5 metric tons per day</a:t>
            </a:r>
          </a:p>
          <a:p>
            <a:r>
              <a:rPr lang="en-US" dirty="0">
                <a:latin typeface="Arial Narrow" panose="020B0606020202030204" pitchFamily="34" charset="0"/>
              </a:rPr>
              <a:t>For other purposes: 100 metric tons per round trip</a:t>
            </a:r>
          </a:p>
          <a:p>
            <a:r>
              <a:rPr lang="en-US" dirty="0">
                <a:latin typeface="Arial Narrow" panose="020B0606020202030204" pitchFamily="34" charset="0"/>
              </a:rPr>
              <a:t>Fuel quality: 380cst (centistokes)</a:t>
            </a:r>
          </a:p>
          <a:p>
            <a:endParaRPr lang="en-US" dirty="0"/>
          </a:p>
          <a:p>
            <a:endParaRPr lang="el-GR" dirty="0"/>
          </a:p>
        </p:txBody>
      </p:sp>
    </p:spTree>
    <p:extLst>
      <p:ext uri="{BB962C8B-B14F-4D97-AF65-F5344CB8AC3E}">
        <p14:creationId xmlns:p14="http://schemas.microsoft.com/office/powerpoint/2010/main" val="322005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of calculation</a:t>
            </a:r>
            <a:endParaRPr lang="el-GR" dirty="0"/>
          </a:p>
        </p:txBody>
      </p:sp>
      <p:sp>
        <p:nvSpPr>
          <p:cNvPr id="3" name="Content Placeholder 2"/>
          <p:cNvSpPr>
            <a:spLocks noGrp="1"/>
          </p:cNvSpPr>
          <p:nvPr>
            <p:ph idx="1"/>
          </p:nvPr>
        </p:nvSpPr>
        <p:spPr/>
        <p:txBody>
          <a:bodyPr>
            <a:normAutofit/>
          </a:bodyPr>
          <a:lstStyle/>
          <a:p>
            <a:r>
              <a:rPr lang="en-US" dirty="0">
                <a:latin typeface="Arial Narrow" panose="020B0606020202030204" pitchFamily="34" charset="0"/>
              </a:rPr>
              <a:t>Port time: 3 days in total for travel (loading and unloading) and 12 hours are added for each additional port approach.</a:t>
            </a:r>
          </a:p>
          <a:p>
            <a:r>
              <a:rPr lang="en-US" dirty="0">
                <a:latin typeface="Arial Narrow" panose="020B0606020202030204" pitchFamily="34" charset="0"/>
              </a:rPr>
              <a:t>Fixed hire element (fixed hire element): $12,000/day is the daily hire that the model ship must receive on a time charter in order to balance its fixed daily cost. </a:t>
            </a:r>
          </a:p>
          <a:p>
            <a:r>
              <a:rPr lang="en-US" dirty="0">
                <a:latin typeface="Arial Narrow" panose="020B0606020202030204" pitchFamily="34" charset="0"/>
              </a:rPr>
              <a:t>Fuel price (bunker price): USD x /ton of fuel (M.O of fuel price from 1/10-30/9)</a:t>
            </a:r>
          </a:p>
          <a:p>
            <a:r>
              <a:rPr lang="en-US" dirty="0">
                <a:latin typeface="Arial Narrow" panose="020B0606020202030204" pitchFamily="34" charset="0"/>
              </a:rPr>
              <a:t>Port expenses: The port expenses incurred by the model ship from a possible port approach are calculated</a:t>
            </a:r>
          </a:p>
          <a:p>
            <a:r>
              <a:rPr lang="en-US" dirty="0">
                <a:latin typeface="Arial Narrow" panose="020B0606020202030204" pitchFamily="34" charset="0"/>
              </a:rPr>
              <a:t>Canal transit time: For the passage of the model ship through the Panama Canal, a time of 24 hours is provided in the calculation.</a:t>
            </a:r>
            <a:endParaRPr lang="el-GR" dirty="0">
              <a:latin typeface="Arial Narrow" panose="020B0606020202030204" pitchFamily="34" charset="0"/>
            </a:endParaRPr>
          </a:p>
        </p:txBody>
      </p:sp>
    </p:spTree>
    <p:extLst>
      <p:ext uri="{BB962C8B-B14F-4D97-AF65-F5344CB8AC3E}">
        <p14:creationId xmlns:p14="http://schemas.microsoft.com/office/powerpoint/2010/main" val="208625241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255dabb-6878-4849-8af9-02d189b8df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54117BC5D6BB44A6D0EF1F61DA32C1" ma:contentTypeVersion="18" ma:contentTypeDescription="Create a new document." ma:contentTypeScope="" ma:versionID="b51d3970b3097c7a4e589a236826bb7c">
  <xsd:schema xmlns:xsd="http://www.w3.org/2001/XMLSchema" xmlns:xs="http://www.w3.org/2001/XMLSchema" xmlns:p="http://schemas.microsoft.com/office/2006/metadata/properties" xmlns:ns3="1255dabb-6878-4849-8af9-02d189b8dfc1" xmlns:ns4="345f7b97-8f42-4001-970b-2e0508c9afcc" targetNamespace="http://schemas.microsoft.com/office/2006/metadata/properties" ma:root="true" ma:fieldsID="e9d7c6b051de83690f1047a44510d6ed" ns3:_="" ns4:_="">
    <xsd:import namespace="1255dabb-6878-4849-8af9-02d189b8dfc1"/>
    <xsd:import namespace="345f7b97-8f42-4001-970b-2e0508c9afc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5dabb-6878-4849-8af9-02d189b8d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5f7b97-8f42-4001-970b-2e0508c9af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6720B-214E-4396-B66F-4AD9C70D326C}">
  <ds:schemaRefs>
    <ds:schemaRef ds:uri="http://schemas.microsoft.com/office/2006/metadata/properties"/>
    <ds:schemaRef ds:uri="http://www.w3.org/2000/xmlns/"/>
    <ds:schemaRef ds:uri="1255dabb-6878-4849-8af9-02d189b8dfc1"/>
    <ds:schemaRef ds:uri="http://www.w3.org/2001/XMLSchema-instance"/>
  </ds:schemaRefs>
</ds:datastoreItem>
</file>

<file path=customXml/itemProps2.xml><?xml version="1.0" encoding="utf-8"?>
<ds:datastoreItem xmlns:ds="http://schemas.openxmlformats.org/officeDocument/2006/customXml" ds:itemID="{6D7510EC-81B3-427F-BE7A-0DE7E5ED2A62}">
  <ds:schemaRefs>
    <ds:schemaRef ds:uri="http://schemas.microsoft.com/sharepoint/v3/contenttype/forms"/>
  </ds:schemaRefs>
</ds:datastoreItem>
</file>

<file path=customXml/itemProps3.xml><?xml version="1.0" encoding="utf-8"?>
<ds:datastoreItem xmlns:ds="http://schemas.openxmlformats.org/officeDocument/2006/customXml" ds:itemID="{0367AA15-3C84-4B55-9CE1-07305DC719DF}">
  <ds:schemaRefs>
    <ds:schemaRef ds:uri="http://schemas.microsoft.com/office/2006/metadata/contentType"/>
    <ds:schemaRef ds:uri="http://schemas.microsoft.com/office/2006/metadata/properties/metaAttributes"/>
    <ds:schemaRef ds:uri="http://www.w3.org/2000/xmlns/"/>
    <ds:schemaRef ds:uri="http://www.w3.org/2001/XMLSchema"/>
    <ds:schemaRef ds:uri="1255dabb-6878-4849-8af9-02d189b8dfc1"/>
    <ds:schemaRef ds:uri="345f7b97-8f42-4001-970b-2e0508c9afcc"/>
  </ds:schemaRefs>
</ds:datastoreItem>
</file>

<file path=docProps/app.xml><?xml version="1.0" encoding="utf-8"?>
<Properties xmlns="http://schemas.openxmlformats.org/officeDocument/2006/extended-properties" xmlns:vt="http://schemas.openxmlformats.org/officeDocument/2006/docPropsVTypes">
  <Template>TM10001115[[fn=Parcel]]</Template>
  <TotalTime>2103</TotalTime>
  <Words>4237</Words>
  <Application>Microsoft Office PowerPoint</Application>
  <PresentationFormat>Widescreen</PresentationFormat>
  <Paragraphs>305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Parcel</vt:lpstr>
      <vt:lpstr>Wet chartering </vt:lpstr>
      <vt:lpstr>Worldscale</vt:lpstr>
      <vt:lpstr>Worldscale association</vt:lpstr>
      <vt:lpstr>worldscale</vt:lpstr>
      <vt:lpstr>Worldscale</vt:lpstr>
      <vt:lpstr>Worldscale - schedule</vt:lpstr>
      <vt:lpstr>Explanatory notes</vt:lpstr>
      <vt:lpstr>Base of calculation</vt:lpstr>
      <vt:lpstr>Base of calculation</vt:lpstr>
      <vt:lpstr>Base of calculation</vt:lpstr>
      <vt:lpstr>Base of calculation</vt:lpstr>
      <vt:lpstr>Base of calculation</vt:lpstr>
      <vt:lpstr>Base of calculation</vt:lpstr>
      <vt:lpstr>Base of calculation</vt:lpstr>
      <vt:lpstr>Terms &amp; conditions</vt:lpstr>
      <vt:lpstr>Table of demurrage rates</vt:lpstr>
      <vt:lpstr>Mooring list</vt:lpstr>
      <vt:lpstr>Fixed rate differencials</vt:lpstr>
      <vt:lpstr>Variable rate differentials</vt:lpstr>
      <vt:lpstr>Example 1</vt:lpstr>
      <vt:lpstr>Example 2</vt:lpstr>
      <vt:lpstr>SECA Differentials</vt:lpstr>
      <vt:lpstr>waypoints</vt:lpstr>
      <vt:lpstr>PowerPoint Presentation</vt:lpstr>
      <vt:lpstr>PowerPoint Presentation</vt:lpstr>
      <vt:lpstr>Waypoints - example</vt:lpstr>
      <vt:lpstr>PowerPoint Presentation</vt:lpstr>
      <vt:lpstr>PowerPoint Presentation</vt:lpstr>
      <vt:lpstr>ASBATANKVOY</vt:lpstr>
      <vt:lpstr>ASBATANKVOY – part i</vt:lpstr>
      <vt:lpstr>ASBATANKVOY – partII</vt:lpstr>
      <vt:lpstr>Protective clauses</vt:lpstr>
      <vt:lpstr>Conoco weather clause</vt:lpstr>
      <vt:lpstr>Amoco cargo retention clause</vt:lpstr>
      <vt:lpstr>Chevron war risk clause</vt:lpstr>
      <vt:lpstr>Cleaning </vt:lpstr>
      <vt:lpstr>Lightering/ ship to ship clause</vt:lpstr>
      <vt:lpstr>Time bar</vt:lpstr>
      <vt:lpstr>Inert gas</vt:lpstr>
      <vt:lpstr>Crude oil washing</vt:lpstr>
      <vt:lpstr>Worldscale</vt:lpstr>
      <vt:lpstr>Pumping clause</vt:lpstr>
      <vt:lpstr>speed</vt:lpstr>
      <vt:lpstr>Speed-up clause</vt:lpstr>
      <vt:lpstr>Exxonmobil drug and alcohol policy clause</vt:lpstr>
      <vt:lpstr>In transit loss clause</vt:lpstr>
      <vt:lpstr>privacy</vt:lpstr>
      <vt:lpstr>questionnaires</vt:lpstr>
      <vt:lpstr>Letters of indemnity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 chartering</dc:title>
  <dc:creator>USER</dc:creator>
  <cp:lastModifiedBy>DIONYSIOS POLEMIS</cp:lastModifiedBy>
  <cp:revision>53</cp:revision>
  <dcterms:created xsi:type="dcterms:W3CDTF">2024-12-07T21:28:08Z</dcterms:created>
  <dcterms:modified xsi:type="dcterms:W3CDTF">2024-12-14T07:52:22Z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0x0101007C54117BC5D6BB44A6D0EF1F61DA32C1</vt:lpwstr>
  </property>
</Properties>
</file>