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 id="336" r:id="rId41"/>
    <p:sldId id="338" r:id="rId42"/>
    <p:sldId id="340" r:id="rId43"/>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p:scale>
          <a:sx n="70" d="100"/>
          <a:sy n="70" d="100"/>
        </p:scale>
        <p:origin x="500"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4"/>
            <c:invertIfNegative val="0"/>
            <c:bubble3D val="0"/>
            <c:spPr>
              <a:solidFill>
                <a:srgbClr val="D8D8D8"/>
              </a:solidFill>
            </c:spPr>
            <c:extLst>
              <c:ext xmlns:c16="http://schemas.microsoft.com/office/drawing/2014/chart" uri="{C3380CC4-5D6E-409C-BE32-E72D297353CC}">
                <c16:uniqueId val="{00000001-37CF-4F17-9C69-7A1F93D63C30}"/>
              </c:ext>
            </c:extLst>
          </c:dPt>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7CF-4F17-9C69-7A1F93D63C30}"/>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7CF-4F17-9C69-7A1F93D63C30}"/>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7CF-4F17-9C69-7A1F93D63C30}"/>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7CF-4F17-9C69-7A1F93D63C30}"/>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7CF-4F17-9C69-7A1F93D63C30}"/>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Freight transport (incl. towing &amp; dredging)</c:v>
                </c:pt>
                <c:pt idx="1">
                  <c:v>Passenger transport</c:v>
                </c:pt>
                <c:pt idx="2">
                  <c:v>Service &amp; offshore support vessels</c:v>
                </c:pt>
                <c:pt idx="3">
                  <c:v>Renting &amp; leasing</c:v>
                </c:pt>
                <c:pt idx="4">
                  <c:v>Total</c:v>
                </c:pt>
              </c:strCache>
            </c:strRef>
          </c:cat>
          <c:val>
            <c:numRef>
              <c:f>Sheet1!$B$2:$B$6</c:f>
              <c:numCache>
                <c:formatCode>General</c:formatCode>
                <c:ptCount val="5"/>
                <c:pt idx="0">
                  <c:v>30900</c:v>
                </c:pt>
                <c:pt idx="1">
                  <c:v>14600</c:v>
                </c:pt>
                <c:pt idx="2">
                  <c:v>5600</c:v>
                </c:pt>
                <c:pt idx="3">
                  <c:v>2600</c:v>
                </c:pt>
                <c:pt idx="4">
                  <c:v>53700</c:v>
                </c:pt>
              </c:numCache>
            </c:numRef>
          </c:val>
          <c:extLst>
            <c:ext xmlns:c16="http://schemas.microsoft.com/office/drawing/2014/chart" uri="{C3380CC4-5D6E-409C-BE32-E72D297353CC}">
              <c16:uniqueId val="{00000006-37CF-4F17-9C69-7A1F93D63C3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Direct GVA in million euros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DB4-44F4-9F30-02612F4A41A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DB4-44F4-9F30-02612F4A41A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DB4-44F4-9F30-02612F4A41A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DB4-44F4-9F30-02612F4A41A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DB4-44F4-9F30-02612F4A41A6}"/>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DB4-44F4-9F30-02612F4A41A6}"/>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DB4-44F4-9F30-02612F4A41A6}"/>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DB4-44F4-9F30-02612F4A41A6}"/>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DB4-44F4-9F30-02612F4A41A6}"/>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DB4-44F4-9F30-02612F4A41A6}"/>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DB4-44F4-9F30-02612F4A41A6}"/>
                </c:ext>
              </c:extLst>
            </c:dLbl>
            <c:dLbl>
              <c:idx val="1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DB4-44F4-9F30-02612F4A41A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General</c:formatCode>
                <c:ptCount val="12"/>
                <c:pt idx="0">
                  <c:v>396348</c:v>
                </c:pt>
                <c:pt idx="1">
                  <c:v>384800</c:v>
                </c:pt>
                <c:pt idx="2">
                  <c:v>371689</c:v>
                </c:pt>
                <c:pt idx="3">
                  <c:v>372732</c:v>
                </c:pt>
                <c:pt idx="4">
                  <c:v>365240</c:v>
                </c:pt>
                <c:pt idx="5">
                  <c:v>368180</c:v>
                </c:pt>
                <c:pt idx="6">
                  <c:v>370414</c:v>
                </c:pt>
                <c:pt idx="7">
                  <c:v>389489</c:v>
                </c:pt>
                <c:pt idx="8">
                  <c:v>411415</c:v>
                </c:pt>
                <c:pt idx="9">
                  <c:v>418799</c:v>
                </c:pt>
                <c:pt idx="10">
                  <c:v>230121</c:v>
                </c:pt>
                <c:pt idx="11">
                  <c:v>267900</c:v>
                </c:pt>
              </c:numCache>
            </c:numRef>
          </c:val>
          <c:extLst>
            <c:ext xmlns:c16="http://schemas.microsoft.com/office/drawing/2014/chart" uri="{C3380CC4-5D6E-409C-BE32-E72D297353CC}">
              <c16:uniqueId val="{0000000C-3DB4-44F4-9F30-02612F4A41A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passengers in thousands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BD4B-4804-9C2D-26BA24BDA3BD}"/>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BD4B-4804-9C2D-26BA24BDA3BD}"/>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BD4B-4804-9C2D-26BA24BDA3BD}"/>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BD4B-4804-9C2D-26BA24BDA3BD}"/>
                </c:ext>
              </c:extLst>
            </c:dLbl>
            <c:dLbl>
              <c:idx val="4"/>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BD4B-4804-9C2D-26BA24BDA3BD}"/>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BD4B-4804-9C2D-26BA24BDA3BD}"/>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BD4B-4804-9C2D-26BA24BDA3BD}"/>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BD4B-4804-9C2D-26BA24BDA3BD}"/>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BD4B-4804-9C2D-26BA24BDA3BD}"/>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BD4B-4804-9C2D-26BA24BDA3BD}"/>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BD4B-4804-9C2D-26BA24BDA3BD}"/>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-2.9100000000000001E-2</c:v>
                </c:pt>
                <c:pt idx="1">
                  <c:v>-3.4099999999999998E-2</c:v>
                </c:pt>
                <c:pt idx="2">
                  <c:v>2.8E-3</c:v>
                </c:pt>
                <c:pt idx="3">
                  <c:v>-2.01E-2</c:v>
                </c:pt>
                <c:pt idx="4">
                  <c:v>8.0000000000000002E-3</c:v>
                </c:pt>
                <c:pt idx="5">
                  <c:v>6.1000000000000004E-3</c:v>
                </c:pt>
                <c:pt idx="6">
                  <c:v>5.1499999999999997E-2</c:v>
                </c:pt>
                <c:pt idx="7">
                  <c:v>5.6300000000000003E-2</c:v>
                </c:pt>
                <c:pt idx="8">
                  <c:v>1.7899999999999999E-2</c:v>
                </c:pt>
                <c:pt idx="9">
                  <c:v>-0.45050000000000001</c:v>
                </c:pt>
                <c:pt idx="10">
                  <c:v>0.16070000000000001</c:v>
                </c:pt>
              </c:numCache>
            </c:numRef>
          </c:val>
          <c:smooth val="0"/>
          <c:extLst>
            <c:ext xmlns:c16="http://schemas.microsoft.com/office/drawing/2014/chart" uri="{C3380CC4-5D6E-409C-BE32-E72D297353CC}">
              <c16:uniqueId val="{0000000B-BD4B-4804-9C2D-26BA24BDA3BD}"/>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YoY change in passenger traffic</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3C8-446D-B8D7-7CC50822E314}"/>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3C8-446D-B8D7-7CC50822E314}"/>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3C8-446D-B8D7-7CC50822E314}"/>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3C8-446D-B8D7-7CC50822E314}"/>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A3C8-446D-B8D7-7CC50822E314}"/>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3C8-446D-B8D7-7CC50822E314}"/>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3C8-446D-B8D7-7CC50822E314}"/>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3C8-446D-B8D7-7CC50822E314}"/>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3C8-446D-B8D7-7CC50822E314}"/>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A3C8-446D-B8D7-7CC50822E314}"/>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3C8-446D-B8D7-7CC50822E314}"/>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3C8-446D-B8D7-7CC50822E314}"/>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3C8-446D-B8D7-7CC50822E314}"/>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3C8-446D-B8D7-7CC50822E314}"/>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A3C8-446D-B8D7-7CC50822E314}"/>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Italy</c:v>
                </c:pt>
                <c:pt idx="1">
                  <c:v>Greece</c:v>
                </c:pt>
                <c:pt idx="2">
                  <c:v>Denmark</c:v>
                </c:pt>
                <c:pt idx="3">
                  <c:v>Croatia</c:v>
                </c:pt>
                <c:pt idx="4">
                  <c:v>Germany</c:v>
                </c:pt>
                <c:pt idx="5">
                  <c:v>Spain</c:v>
                </c:pt>
                <c:pt idx="6">
                  <c:v>Sweden</c:v>
                </c:pt>
                <c:pt idx="7">
                  <c:v>France</c:v>
                </c:pt>
                <c:pt idx="8">
                  <c:v>Malta</c:v>
                </c:pt>
                <c:pt idx="9">
                  <c:v>Estonia</c:v>
                </c:pt>
                <c:pt idx="10">
                  <c:v>Finland</c:v>
                </c:pt>
                <c:pt idx="11">
                  <c:v>Poland</c:v>
                </c:pt>
                <c:pt idx="12">
                  <c:v>Norway</c:v>
                </c:pt>
                <c:pt idx="13">
                  <c:v>Portugal</c:v>
                </c:pt>
                <c:pt idx="14">
                  <c:v>Ireland</c:v>
                </c:pt>
              </c:strCache>
            </c:strRef>
          </c:cat>
          <c:val>
            <c:numRef>
              <c:f>Sheet1!$B$2:$B$16</c:f>
              <c:numCache>
                <c:formatCode>General</c:formatCode>
                <c:ptCount val="15"/>
                <c:pt idx="0">
                  <c:v>57916</c:v>
                </c:pt>
                <c:pt idx="1">
                  <c:v>52261</c:v>
                </c:pt>
                <c:pt idx="2">
                  <c:v>33514</c:v>
                </c:pt>
                <c:pt idx="3">
                  <c:v>27079</c:v>
                </c:pt>
                <c:pt idx="4">
                  <c:v>19496</c:v>
                </c:pt>
                <c:pt idx="5">
                  <c:v>18881</c:v>
                </c:pt>
                <c:pt idx="6">
                  <c:v>16987</c:v>
                </c:pt>
                <c:pt idx="7">
                  <c:v>11004</c:v>
                </c:pt>
                <c:pt idx="8">
                  <c:v>9493</c:v>
                </c:pt>
                <c:pt idx="9">
                  <c:v>8213</c:v>
                </c:pt>
                <c:pt idx="10">
                  <c:v>7089</c:v>
                </c:pt>
                <c:pt idx="11">
                  <c:v>2316</c:v>
                </c:pt>
                <c:pt idx="12">
                  <c:v>1724</c:v>
                </c:pt>
                <c:pt idx="13">
                  <c:v>1060</c:v>
                </c:pt>
                <c:pt idx="14">
                  <c:v>1020</c:v>
                </c:pt>
              </c:numCache>
            </c:numRef>
          </c:val>
          <c:extLst>
            <c:ext xmlns:c16="http://schemas.microsoft.com/office/drawing/2014/chart" uri="{C3380CC4-5D6E-409C-BE32-E72D297353CC}">
              <c16:uniqueId val="{0000000F-A3C8-446D-B8D7-7CC50822E31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CF1-493B-9767-D67C76A8058D}"/>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CF1-493B-9767-D67C76A8058D}"/>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CF1-493B-9767-D67C76A8058D}"/>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CF1-493B-9767-D67C76A8058D}"/>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CF1-493B-9767-D67C76A8058D}"/>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CF1-493B-9767-D67C76A8058D}"/>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CF1-493B-9767-D67C76A8058D}"/>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4CF1-493B-9767-D67C76A8058D}"/>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4CF1-493B-9767-D67C76A8058D}"/>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4CF1-493B-9767-D67C76A8058D}"/>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4CF1-493B-9767-D67C76A8058D}"/>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4CF1-493B-9767-D67C76A8058D}"/>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4CF1-493B-9767-D67C76A8058D}"/>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4CF1-493B-9767-D67C76A8058D}"/>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4CF1-493B-9767-D67C76A8058D}"/>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Messina</c:v>
                </c:pt>
                <c:pt idx="1">
                  <c:v>Reggio di Calabria</c:v>
                </c:pt>
                <c:pt idx="2">
                  <c:v>Peiraias</c:v>
                </c:pt>
                <c:pt idx="3">
                  <c:v>Paloukia Salaminas</c:v>
                </c:pt>
                <c:pt idx="4">
                  <c:v>Perama</c:v>
                </c:pt>
                <c:pt idx="5">
                  <c:v>Palma Mallorca</c:v>
                </c:pt>
                <c:pt idx="6">
                  <c:v>Napoli</c:v>
                </c:pt>
                <c:pt idx="7">
                  <c:v>Mgarr, Gozo</c:v>
                </c:pt>
                <c:pt idx="8">
                  <c:v>Stockholm</c:v>
                </c:pt>
                <c:pt idx="9">
                  <c:v>Santa Cruz de Tenerife</c:v>
                </c:pt>
                <c:pt idx="10">
                  <c:v>Cirkewwa</c:v>
                </c:pt>
                <c:pt idx="11">
                  <c:v>Helsingborg</c:v>
                </c:pt>
                <c:pt idx="12">
                  <c:v>Helsingør (Elsinore)</c:v>
                </c:pt>
                <c:pt idx="13">
                  <c:v>Split</c:v>
                </c:pt>
                <c:pt idx="14">
                  <c:v>Helsinki</c:v>
                </c:pt>
              </c:strCache>
            </c:strRef>
          </c:cat>
          <c:val>
            <c:numRef>
              <c:f>Sheet1!$B$2:$B$16</c:f>
              <c:numCache>
                <c:formatCode>General</c:formatCode>
                <c:ptCount val="15"/>
                <c:pt idx="0">
                  <c:v>8251</c:v>
                </c:pt>
                <c:pt idx="1">
                  <c:v>8109</c:v>
                </c:pt>
                <c:pt idx="2">
                  <c:v>5972</c:v>
                </c:pt>
                <c:pt idx="3">
                  <c:v>5964</c:v>
                </c:pt>
                <c:pt idx="4">
                  <c:v>5964</c:v>
                </c:pt>
                <c:pt idx="5">
                  <c:v>5816</c:v>
                </c:pt>
                <c:pt idx="6">
                  <c:v>4628</c:v>
                </c:pt>
                <c:pt idx="7">
                  <c:v>4452</c:v>
                </c:pt>
                <c:pt idx="8">
                  <c:v>4433</c:v>
                </c:pt>
                <c:pt idx="9">
                  <c:v>4281</c:v>
                </c:pt>
                <c:pt idx="10">
                  <c:v>4087</c:v>
                </c:pt>
                <c:pt idx="11">
                  <c:v>4009</c:v>
                </c:pt>
                <c:pt idx="12">
                  <c:v>3985</c:v>
                </c:pt>
                <c:pt idx="13">
                  <c:v>3745</c:v>
                </c:pt>
                <c:pt idx="14">
                  <c:v>3737</c:v>
                </c:pt>
              </c:numCache>
            </c:numRef>
          </c:val>
          <c:extLst>
            <c:ext xmlns:c16="http://schemas.microsoft.com/office/drawing/2014/chart" uri="{C3380CC4-5D6E-409C-BE32-E72D297353CC}">
              <c16:uniqueId val="{0000000F-4CF1-493B-9767-D67C76A8058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3266566</c:v>
                </c:pt>
                <c:pt idx="1">
                  <c:v>3241805</c:v>
                </c:pt>
                <c:pt idx="2">
                  <c:v>3215906</c:v>
                </c:pt>
                <c:pt idx="3">
                  <c:v>3287210</c:v>
                </c:pt>
                <c:pt idx="4">
                  <c:v>3343755</c:v>
                </c:pt>
                <c:pt idx="5">
                  <c:v>3376704</c:v>
                </c:pt>
                <c:pt idx="6">
                  <c:v>3476076</c:v>
                </c:pt>
                <c:pt idx="7">
                  <c:v>3584537</c:v>
                </c:pt>
                <c:pt idx="8">
                  <c:v>3587258</c:v>
                </c:pt>
                <c:pt idx="9">
                  <c:v>3325646</c:v>
                </c:pt>
                <c:pt idx="10">
                  <c:v>3462559</c:v>
                </c:pt>
              </c:numCache>
            </c:numRef>
          </c:val>
          <c:extLst>
            <c:ext xmlns:c16="http://schemas.microsoft.com/office/drawing/2014/chart" uri="{C3380CC4-5D6E-409C-BE32-E72D297353CC}">
              <c16:uniqueId val="{0000000B-E9EE-408C-AFC1-7078EED495B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Thousand metric tons of goods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-7.6E-3</c:v>
                </c:pt>
                <c:pt idx="1">
                  <c:v>-8.0000000000000002E-3</c:v>
                </c:pt>
                <c:pt idx="2">
                  <c:v>2.2200000000000001E-2</c:v>
                </c:pt>
                <c:pt idx="3">
                  <c:v>1.72E-2</c:v>
                </c:pt>
                <c:pt idx="4">
                  <c:v>9.9000000000000008E-3</c:v>
                </c:pt>
                <c:pt idx="5">
                  <c:v>2.9399999999999999E-2</c:v>
                </c:pt>
                <c:pt idx="6">
                  <c:v>3.1199999999999999E-2</c:v>
                </c:pt>
                <c:pt idx="7">
                  <c:v>8.0000000000000004E-4</c:v>
                </c:pt>
                <c:pt idx="8">
                  <c:v>-7.2900000000000006E-2</c:v>
                </c:pt>
                <c:pt idx="9">
                  <c:v>4.1200000000000001E-2</c:v>
                </c:pt>
              </c:numCache>
            </c:numRef>
          </c:val>
          <c:smooth val="0"/>
          <c:extLst>
            <c:ext xmlns:c16="http://schemas.microsoft.com/office/drawing/2014/chart" uri="{C3380CC4-5D6E-409C-BE32-E72D297353CC}">
              <c16:uniqueId val="{0000000A-D2FE-4807-B2D2-D5BED80FB10E}"/>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Yoy change in cargo throughput</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7BE-4703-89B2-9D9E22E53604}"/>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7BE-4703-89B2-9D9E22E53604}"/>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7BE-4703-89B2-9D9E22E53604}"/>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7BE-4703-89B2-9D9E22E53604}"/>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7BE-4703-89B2-9D9E22E53604}"/>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7BE-4703-89B2-9D9E22E53604}"/>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7BE-4703-89B2-9D9E22E53604}"/>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7BE-4703-89B2-9D9E22E53604}"/>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7BE-4703-89B2-9D9E22E53604}"/>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7BE-4703-89B2-9D9E22E53604}"/>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7BE-4703-89B2-9D9E22E53604}"/>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7BE-4703-89B2-9D9E22E53604}"/>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7BE-4703-89B2-9D9E22E53604}"/>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7BE-4703-89B2-9D9E22E53604}"/>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7BE-4703-89B2-9D9E22E53604}"/>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Netherlands</c:v>
                </c:pt>
                <c:pt idx="1">
                  <c:v>Turkey*</c:v>
                </c:pt>
                <c:pt idx="2">
                  <c:v>Italy</c:v>
                </c:pt>
                <c:pt idx="3">
                  <c:v>Spain</c:v>
                </c:pt>
                <c:pt idx="4">
                  <c:v>Germany</c:v>
                </c:pt>
                <c:pt idx="5">
                  <c:v>Belgium</c:v>
                </c:pt>
                <c:pt idx="6">
                  <c:v>France</c:v>
                </c:pt>
                <c:pt idx="7">
                  <c:v>Norway*</c:v>
                </c:pt>
                <c:pt idx="8">
                  <c:v>Greece</c:v>
                </c:pt>
                <c:pt idx="9">
                  <c:v>Sweden</c:v>
                </c:pt>
                <c:pt idx="10">
                  <c:v>Finland</c:v>
                </c:pt>
                <c:pt idx="11">
                  <c:v>Poland</c:v>
                </c:pt>
                <c:pt idx="12">
                  <c:v>Denmark</c:v>
                </c:pt>
                <c:pt idx="13">
                  <c:v>Portugal</c:v>
                </c:pt>
                <c:pt idx="14">
                  <c:v>Ireland</c:v>
                </c:pt>
              </c:strCache>
            </c:strRef>
          </c:cat>
          <c:val>
            <c:numRef>
              <c:f>Sheet1!$B$2:$B$16</c:f>
              <c:numCache>
                <c:formatCode>General</c:formatCode>
                <c:ptCount val="15"/>
                <c:pt idx="0">
                  <c:v>589706</c:v>
                </c:pt>
                <c:pt idx="1">
                  <c:v>519907</c:v>
                </c:pt>
                <c:pt idx="2">
                  <c:v>501603</c:v>
                </c:pt>
                <c:pt idx="3">
                  <c:v>477021</c:v>
                </c:pt>
                <c:pt idx="4">
                  <c:v>289130</c:v>
                </c:pt>
                <c:pt idx="5">
                  <c:v>288827</c:v>
                </c:pt>
                <c:pt idx="6">
                  <c:v>277623</c:v>
                </c:pt>
                <c:pt idx="7">
                  <c:v>225781</c:v>
                </c:pt>
                <c:pt idx="8">
                  <c:v>178205</c:v>
                </c:pt>
                <c:pt idx="9">
                  <c:v>170619</c:v>
                </c:pt>
                <c:pt idx="10">
                  <c:v>102518</c:v>
                </c:pt>
                <c:pt idx="11">
                  <c:v>96663</c:v>
                </c:pt>
                <c:pt idx="12">
                  <c:v>94255</c:v>
                </c:pt>
                <c:pt idx="13">
                  <c:v>83080</c:v>
                </c:pt>
                <c:pt idx="14">
                  <c:v>54027</c:v>
                </c:pt>
              </c:numCache>
            </c:numRef>
          </c:val>
          <c:extLst>
            <c:ext xmlns:c16="http://schemas.microsoft.com/office/drawing/2014/chart" uri="{C3380CC4-5D6E-409C-BE32-E72D297353CC}">
              <c16:uniqueId val="{0000000F-67BE-4703-89B2-9D9E22E5360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099-42A6-B6D9-2D1D7FEC4B1F}"/>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099-42A6-B6D9-2D1D7FEC4B1F}"/>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099-42A6-B6D9-2D1D7FEC4B1F}"/>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099-42A6-B6D9-2D1D7FEC4B1F}"/>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A099-42A6-B6D9-2D1D7FEC4B1F}"/>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099-42A6-B6D9-2D1D7FEC4B1F}"/>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099-42A6-B6D9-2D1D7FEC4B1F}"/>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099-42A6-B6D9-2D1D7FEC4B1F}"/>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099-42A6-B6D9-2D1D7FEC4B1F}"/>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A099-42A6-B6D9-2D1D7FEC4B1F}"/>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099-42A6-B6D9-2D1D7FEC4B1F}"/>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099-42A6-B6D9-2D1D7FEC4B1F}"/>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099-42A6-B6D9-2D1D7FEC4B1F}"/>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099-42A6-B6D9-2D1D7FEC4B1F}"/>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A099-42A6-B6D9-2D1D7FEC4B1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Rotterdam</c:v>
                </c:pt>
                <c:pt idx="1">
                  <c:v>Antwerp</c:v>
                </c:pt>
                <c:pt idx="2">
                  <c:v>Hamburg</c:v>
                </c:pt>
                <c:pt idx="3">
                  <c:v>Amsterdam</c:v>
                </c:pt>
                <c:pt idx="4">
                  <c:v>Algeciras</c:v>
                </c:pt>
                <c:pt idx="5">
                  <c:v>Marseille</c:v>
                </c:pt>
                <c:pt idx="6">
                  <c:v>Valencia</c:v>
                </c:pt>
                <c:pt idx="7">
                  <c:v>Trieste</c:v>
                </c:pt>
                <c:pt idx="8">
                  <c:v>Le Havre</c:v>
                </c:pt>
                <c:pt idx="9">
                  <c:v>Barcelona</c:v>
                </c:pt>
                <c:pt idx="10">
                  <c:v>Constanta</c:v>
                </c:pt>
                <c:pt idx="11">
                  <c:v>Genova</c:v>
                </c:pt>
                <c:pt idx="12">
                  <c:v>Peiraias</c:v>
                </c:pt>
                <c:pt idx="13">
                  <c:v>Bremerhaven</c:v>
                </c:pt>
                <c:pt idx="14">
                  <c:v>Gdansk</c:v>
                </c:pt>
              </c:strCache>
            </c:strRef>
          </c:cat>
          <c:val>
            <c:numRef>
              <c:f>Sheet1!$B$2:$B$16</c:f>
              <c:numCache>
                <c:formatCode>General</c:formatCode>
                <c:ptCount val="15"/>
                <c:pt idx="0">
                  <c:v>434846</c:v>
                </c:pt>
                <c:pt idx="1">
                  <c:v>215852</c:v>
                </c:pt>
                <c:pt idx="2">
                  <c:v>111156</c:v>
                </c:pt>
                <c:pt idx="3">
                  <c:v>87996</c:v>
                </c:pt>
                <c:pt idx="4">
                  <c:v>83051</c:v>
                </c:pt>
                <c:pt idx="5">
                  <c:v>70089</c:v>
                </c:pt>
                <c:pt idx="6">
                  <c:v>69132</c:v>
                </c:pt>
                <c:pt idx="7">
                  <c:v>60675</c:v>
                </c:pt>
                <c:pt idx="8">
                  <c:v>57089</c:v>
                </c:pt>
                <c:pt idx="9">
                  <c:v>53642</c:v>
                </c:pt>
                <c:pt idx="10">
                  <c:v>49861</c:v>
                </c:pt>
                <c:pt idx="11">
                  <c:v>48212</c:v>
                </c:pt>
                <c:pt idx="12">
                  <c:v>46951</c:v>
                </c:pt>
                <c:pt idx="13">
                  <c:v>46815</c:v>
                </c:pt>
                <c:pt idx="14">
                  <c:v>45020</c:v>
                </c:pt>
              </c:numCache>
            </c:numRef>
          </c:val>
          <c:extLst>
            <c:ext xmlns:c16="http://schemas.microsoft.com/office/drawing/2014/chart" uri="{C3380CC4-5D6E-409C-BE32-E72D297353CC}">
              <c16:uniqueId val="{0000000F-A099-42A6-B6D9-2D1D7FEC4B1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1870-4674-8710-3027EAF0BD31}"/>
                </c:ext>
              </c:extLst>
            </c:dLbl>
            <c:dLbl>
              <c:idx val="1"/>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1870-4674-8710-3027EAF0BD31}"/>
                </c:ext>
              </c:extLst>
            </c:dLbl>
            <c:dLbl>
              <c:idx val="2"/>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1870-4674-8710-3027EAF0BD31}"/>
                </c:ext>
              </c:extLst>
            </c:dLbl>
            <c:dLbl>
              <c:idx val="3"/>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1870-4674-8710-3027EAF0BD31}"/>
                </c:ext>
              </c:extLst>
            </c:dLbl>
            <c:dLbl>
              <c:idx val="4"/>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1870-4674-8710-3027EAF0BD31}"/>
                </c:ext>
              </c:extLst>
            </c:dLbl>
            <c:dLbl>
              <c:idx val="5"/>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870-4674-8710-3027EAF0BD31}"/>
                </c:ext>
              </c:extLst>
            </c:dLbl>
            <c:dLbl>
              <c:idx val="6"/>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1870-4674-8710-3027EAF0BD31}"/>
                </c:ext>
              </c:extLst>
            </c:dLbl>
            <c:dLbl>
              <c:idx val="7"/>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1870-4674-8710-3027EAF0BD31}"/>
                </c:ext>
              </c:extLst>
            </c:dLbl>
            <c:dLbl>
              <c:idx val="8"/>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1870-4674-8710-3027EAF0BD31}"/>
                </c:ext>
              </c:extLst>
            </c:dLbl>
            <c:dLbl>
              <c:idx val="9"/>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1870-4674-8710-3027EAF0BD31}"/>
                </c:ext>
              </c:extLst>
            </c:dLbl>
            <c:dLbl>
              <c:idx val="10"/>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1870-4674-8710-3027EAF0BD3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74962</c:v>
                </c:pt>
                <c:pt idx="1">
                  <c:v>77236</c:v>
                </c:pt>
                <c:pt idx="2">
                  <c:v>78314</c:v>
                </c:pt>
                <c:pt idx="3">
                  <c:v>82884</c:v>
                </c:pt>
                <c:pt idx="4">
                  <c:v>82206</c:v>
                </c:pt>
                <c:pt idx="5">
                  <c:v>86593</c:v>
                </c:pt>
                <c:pt idx="6">
                  <c:v>89692</c:v>
                </c:pt>
                <c:pt idx="7">
                  <c:v>96798</c:v>
                </c:pt>
                <c:pt idx="8">
                  <c:v>96573</c:v>
                </c:pt>
                <c:pt idx="9">
                  <c:v>94297</c:v>
                </c:pt>
                <c:pt idx="10">
                  <c:v>98149</c:v>
                </c:pt>
              </c:numCache>
            </c:numRef>
          </c:val>
          <c:smooth val="0"/>
          <c:extLst>
            <c:ext xmlns:c16="http://schemas.microsoft.com/office/drawing/2014/chart" uri="{C3380CC4-5D6E-409C-BE32-E72D297353CC}">
              <c16:uniqueId val="{0000000B-1870-4674-8710-3027EAF0BD31}"/>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7000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Container throughput in thousand TEUs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AEE-4F3F-8114-28C595D66B0B}"/>
                </c:ext>
              </c:extLst>
            </c:dLbl>
            <c:dLbl>
              <c:idx val="1"/>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AEE-4F3F-8114-28C595D66B0B}"/>
                </c:ext>
              </c:extLst>
            </c:dLbl>
            <c:dLbl>
              <c:idx val="2"/>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AEE-4F3F-8114-28C595D66B0B}"/>
                </c:ext>
              </c:extLst>
            </c:dLbl>
            <c:dLbl>
              <c:idx val="3"/>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AEE-4F3F-8114-28C595D66B0B}"/>
                </c:ext>
              </c:extLst>
            </c:dLbl>
            <c:dLbl>
              <c:idx val="4"/>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AEE-4F3F-8114-28C595D66B0B}"/>
                </c:ext>
              </c:extLst>
            </c:dLbl>
            <c:dLbl>
              <c:idx val="5"/>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AEE-4F3F-8114-28C595D66B0B}"/>
                </c:ext>
              </c:extLst>
            </c:dLbl>
            <c:dLbl>
              <c:idx val="6"/>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AEE-4F3F-8114-28C595D66B0B}"/>
                </c:ext>
              </c:extLst>
            </c:dLbl>
            <c:dLbl>
              <c:idx val="7"/>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AEE-4F3F-8114-28C595D66B0B}"/>
                </c:ext>
              </c:extLst>
            </c:dLbl>
            <c:dLbl>
              <c:idx val="8"/>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AEE-4F3F-8114-28C595D66B0B}"/>
                </c:ext>
              </c:extLst>
            </c:dLbl>
            <c:dLbl>
              <c:idx val="9"/>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AEE-4F3F-8114-28C595D66B0B}"/>
                </c:ext>
              </c:extLst>
            </c:dLbl>
            <c:dLbl>
              <c:idx val="10"/>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AEE-4F3F-8114-28C595D66B0B}"/>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7.9000000000000001E-2</c:v>
                </c:pt>
                <c:pt idx="1">
                  <c:v>0.03</c:v>
                </c:pt>
                <c:pt idx="2">
                  <c:v>1.4E-2</c:v>
                </c:pt>
                <c:pt idx="3">
                  <c:v>5.8000000000000003E-2</c:v>
                </c:pt>
                <c:pt idx="4">
                  <c:v>-8.0000000000000002E-3</c:v>
                </c:pt>
                <c:pt idx="5">
                  <c:v>5.2999999999999999E-2</c:v>
                </c:pt>
                <c:pt idx="6">
                  <c:v>3.5999999999999997E-2</c:v>
                </c:pt>
                <c:pt idx="7">
                  <c:v>7.9000000000000001E-2</c:v>
                </c:pt>
                <c:pt idx="8">
                  <c:v>-2E-3</c:v>
                </c:pt>
                <c:pt idx="9">
                  <c:v>-2.4E-2</c:v>
                </c:pt>
                <c:pt idx="10">
                  <c:v>4.1000000000000002E-2</c:v>
                </c:pt>
              </c:numCache>
            </c:numRef>
          </c:val>
          <c:smooth val="0"/>
          <c:extLst>
            <c:ext xmlns:c16="http://schemas.microsoft.com/office/drawing/2014/chart" uri="{C3380CC4-5D6E-409C-BE32-E72D297353CC}">
              <c16:uniqueId val="{0000000B-6AEE-4F3F-8114-28C595D66B0B}"/>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YoY change in container throughput</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B90-4526-BCC1-DCE4B1065AA5}"/>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B90-4526-BCC1-DCE4B1065AA5}"/>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B90-4526-BCC1-DCE4B1065AA5}"/>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B90-4526-BCC1-DCE4B1065AA5}"/>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B90-4526-BCC1-DCE4B1065AA5}"/>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766199</c:v>
                </c:pt>
                <c:pt idx="1">
                  <c:v>752837</c:v>
                </c:pt>
                <c:pt idx="2">
                  <c:v>764653</c:v>
                </c:pt>
                <c:pt idx="3">
                  <c:v>776474</c:v>
                </c:pt>
                <c:pt idx="4">
                  <c:v>697624</c:v>
                </c:pt>
              </c:numCache>
            </c:numRef>
          </c:val>
          <c:extLst>
            <c:ext xmlns:c16="http://schemas.microsoft.com/office/drawing/2014/chart" uri="{C3380CC4-5D6E-409C-BE32-E72D297353CC}">
              <c16:uniqueId val="{00000005-3B90-4526-BCC1-DCE4B1065AA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port calls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B70-47B7-8FF9-42AF1C5962D4}"/>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B70-47B7-8FF9-42AF1C5962D4}"/>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B70-47B7-8FF9-42AF1C5962D4}"/>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B70-47B7-8FF9-42AF1C5962D4}"/>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B70-47B7-8FF9-42AF1C5962D4}"/>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B70-47B7-8FF9-42AF1C5962D4}"/>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B70-47B7-8FF9-42AF1C5962D4}"/>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B70-47B7-8FF9-42AF1C5962D4}"/>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B70-47B7-8FF9-42AF1C5962D4}"/>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B70-47B7-8FF9-42AF1C5962D4}"/>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B70-47B7-8FF9-42AF1C5962D4}"/>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B70-47B7-8FF9-42AF1C5962D4}"/>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3B70-47B7-8FF9-42AF1C5962D4}"/>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3B70-47B7-8FF9-42AF1C5962D4}"/>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3B70-47B7-8FF9-42AF1C5962D4}"/>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Spain</c:v>
                </c:pt>
                <c:pt idx="1">
                  <c:v>Germany</c:v>
                </c:pt>
                <c:pt idx="2">
                  <c:v>Netherlands</c:v>
                </c:pt>
                <c:pt idx="3">
                  <c:v>Belgium</c:v>
                </c:pt>
                <c:pt idx="4">
                  <c:v>Italy</c:v>
                </c:pt>
                <c:pt idx="5">
                  <c:v>France</c:v>
                </c:pt>
                <c:pt idx="6">
                  <c:v>Greece</c:v>
                </c:pt>
                <c:pt idx="7">
                  <c:v>Portugal</c:v>
                </c:pt>
                <c:pt idx="8">
                  <c:v>Poland</c:v>
                </c:pt>
                <c:pt idx="9">
                  <c:v>Sweden</c:v>
                </c:pt>
                <c:pt idx="10">
                  <c:v>Finland</c:v>
                </c:pt>
                <c:pt idx="11">
                  <c:v>Ireland</c:v>
                </c:pt>
                <c:pt idx="12">
                  <c:v>Denmark</c:v>
                </c:pt>
                <c:pt idx="13">
                  <c:v>Slovenia</c:v>
                </c:pt>
                <c:pt idx="14">
                  <c:v>Norway</c:v>
                </c:pt>
              </c:strCache>
            </c:strRef>
          </c:cat>
          <c:val>
            <c:numRef>
              <c:f>Sheet1!$B$2:$B$16</c:f>
              <c:numCache>
                <c:formatCode>General</c:formatCode>
                <c:ptCount val="15"/>
                <c:pt idx="0">
                  <c:v>17663</c:v>
                </c:pt>
                <c:pt idx="1">
                  <c:v>14835</c:v>
                </c:pt>
                <c:pt idx="2">
                  <c:v>13888</c:v>
                </c:pt>
                <c:pt idx="3">
                  <c:v>13192</c:v>
                </c:pt>
                <c:pt idx="4">
                  <c:v>11539</c:v>
                </c:pt>
                <c:pt idx="5">
                  <c:v>6273</c:v>
                </c:pt>
                <c:pt idx="6">
                  <c:v>5481</c:v>
                </c:pt>
                <c:pt idx="7">
                  <c:v>3309</c:v>
                </c:pt>
                <c:pt idx="8">
                  <c:v>2914</c:v>
                </c:pt>
                <c:pt idx="9">
                  <c:v>1639</c:v>
                </c:pt>
                <c:pt idx="10">
                  <c:v>1205</c:v>
                </c:pt>
                <c:pt idx="11">
                  <c:v>1176</c:v>
                </c:pt>
                <c:pt idx="12">
                  <c:v>1055</c:v>
                </c:pt>
                <c:pt idx="13">
                  <c:v>961</c:v>
                </c:pt>
                <c:pt idx="14">
                  <c:v>882</c:v>
                </c:pt>
              </c:numCache>
            </c:numRef>
          </c:val>
          <c:extLst>
            <c:ext xmlns:c16="http://schemas.microsoft.com/office/drawing/2014/chart" uri="{C3380CC4-5D6E-409C-BE32-E72D297353CC}">
              <c16:uniqueId val="{0000000F-3B70-47B7-8FF9-42AF1C5962D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583-4D79-A175-52BBF7D5AA1C}"/>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583-4D79-A175-52BBF7D5AA1C}"/>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583-4D79-A175-52BBF7D5AA1C}"/>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583-4D79-A175-52BBF7D5AA1C}"/>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583-4D79-A175-52BBF7D5AA1C}"/>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583-4D79-A175-52BBF7D5AA1C}"/>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583-4D79-A175-52BBF7D5AA1C}"/>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D583-4D79-A175-52BBF7D5AA1C}"/>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D583-4D79-A175-52BBF7D5AA1C}"/>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D583-4D79-A175-52BBF7D5AA1C}"/>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D583-4D79-A175-52BBF7D5AA1C}"/>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D583-4D79-A175-52BBF7D5AA1C}"/>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D583-4D79-A175-52BBF7D5AA1C}"/>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D583-4D79-A175-52BBF7D5AA1C}"/>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D583-4D79-A175-52BBF7D5AA1C}"/>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Rotterdam (NL)</c:v>
                </c:pt>
                <c:pt idx="1">
                  <c:v>Antwerp-Bruges (BE)</c:v>
                </c:pt>
                <c:pt idx="2">
                  <c:v>Hamburg (DE)</c:v>
                </c:pt>
                <c:pt idx="3">
                  <c:v>Valencia (ES)</c:v>
                </c:pt>
                <c:pt idx="4">
                  <c:v>Piraeus (EL)</c:v>
                </c:pt>
                <c:pt idx="5">
                  <c:v>Algeciras (ES)</c:v>
                </c:pt>
                <c:pt idx="6">
                  <c:v>Bremerhaven (DE)</c:v>
                </c:pt>
                <c:pt idx="7">
                  <c:v>Barcelona (ES)</c:v>
                </c:pt>
                <c:pt idx="8">
                  <c:v>Gioia Tauro (IT)</c:v>
                </c:pt>
                <c:pt idx="9">
                  <c:v>Le Havre/Rouen (FR)</c:v>
                </c:pt>
                <c:pt idx="10">
                  <c:v>Marsaxlokk (MT)</c:v>
                </c:pt>
                <c:pt idx="11">
                  <c:v>Genoa (IT)</c:v>
                </c:pt>
                <c:pt idx="12">
                  <c:v>Gdansk (PL)</c:v>
                </c:pt>
                <c:pt idx="13">
                  <c:v>Sines (PT)</c:v>
                </c:pt>
                <c:pt idx="14">
                  <c:v>Marseille (FR)</c:v>
                </c:pt>
              </c:strCache>
            </c:strRef>
          </c:cat>
          <c:val>
            <c:numRef>
              <c:f>Sheet1!$B$2:$B$16</c:f>
              <c:numCache>
                <c:formatCode>General</c:formatCode>
                <c:ptCount val="15"/>
                <c:pt idx="0">
                  <c:v>14.46</c:v>
                </c:pt>
                <c:pt idx="1">
                  <c:v>13.48</c:v>
                </c:pt>
                <c:pt idx="2">
                  <c:v>8.27</c:v>
                </c:pt>
                <c:pt idx="3">
                  <c:v>5.08</c:v>
                </c:pt>
                <c:pt idx="4">
                  <c:v>5</c:v>
                </c:pt>
                <c:pt idx="5">
                  <c:v>4.76</c:v>
                </c:pt>
                <c:pt idx="6">
                  <c:v>4.57</c:v>
                </c:pt>
                <c:pt idx="7">
                  <c:v>3.52</c:v>
                </c:pt>
                <c:pt idx="8">
                  <c:v>3.37</c:v>
                </c:pt>
                <c:pt idx="9">
                  <c:v>3.1</c:v>
                </c:pt>
                <c:pt idx="10">
                  <c:v>2.89</c:v>
                </c:pt>
                <c:pt idx="11">
                  <c:v>2.8</c:v>
                </c:pt>
                <c:pt idx="12">
                  <c:v>2.0699999999999998</c:v>
                </c:pt>
                <c:pt idx="13">
                  <c:v>1.66</c:v>
                </c:pt>
                <c:pt idx="14">
                  <c:v>1.53</c:v>
                </c:pt>
              </c:numCache>
            </c:numRef>
          </c:val>
          <c:extLst>
            <c:ext xmlns:c16="http://schemas.microsoft.com/office/drawing/2014/chart" uri="{C3380CC4-5D6E-409C-BE32-E72D297353CC}">
              <c16:uniqueId val="{0000000F-D583-4D79-A175-52BBF7D5AA1C}"/>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By the end of 2021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421-4F62-918E-AED4A4B3E287}"/>
                </c:ext>
              </c:extLst>
            </c:dLbl>
            <c:dLbl>
              <c:idx val="1"/>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421-4F62-918E-AED4A4B3E287}"/>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Air rates</c:v>
                </c:pt>
                <c:pt idx="1">
                  <c:v>Sea rates</c:v>
                </c:pt>
              </c:strCache>
            </c:strRef>
          </c:cat>
          <c:val>
            <c:numRef>
              <c:f>Sheet1!$B$2:$B$3</c:f>
              <c:numCache>
                <c:formatCode>General</c:formatCode>
                <c:ptCount val="2"/>
                <c:pt idx="0">
                  <c:v>8.2000000000000003E-2</c:v>
                </c:pt>
                <c:pt idx="1">
                  <c:v>7.0000000000000007E-2</c:v>
                </c:pt>
              </c:numCache>
            </c:numRef>
          </c:val>
          <c:extLst>
            <c:ext xmlns:c16="http://schemas.microsoft.com/office/drawing/2014/chart" uri="{C3380CC4-5D6E-409C-BE32-E72D297353CC}">
              <c16:uniqueId val="{00000002-D421-4F62-918E-AED4A4B3E287}"/>
            </c:ext>
          </c:extLst>
        </c:ser>
        <c:ser>
          <c:idx val="1"/>
          <c:order val="1"/>
          <c:tx>
            <c:strRef>
              <c:f>Sheet1!$C$1</c:f>
              <c:strCache>
                <c:ptCount val="1"/>
                <c:pt idx="0">
                  <c:v>In Q1 2022</c:v>
                </c:pt>
              </c:strCache>
            </c:strRef>
          </c:tx>
          <c:spPr>
            <a:solidFill>
              <a:srgbClr val="0F283E"/>
            </a:solidFill>
            <a:ln>
              <a:solidFill>
                <a:srgbClr val="0F283E"/>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421-4F62-918E-AED4A4B3E287}"/>
                </c:ext>
              </c:extLst>
            </c:dLbl>
            <c:dLbl>
              <c:idx val="1"/>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421-4F62-918E-AED4A4B3E287}"/>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Air rates</c:v>
                </c:pt>
                <c:pt idx="1">
                  <c:v>Sea rates</c:v>
                </c:pt>
              </c:strCache>
            </c:strRef>
          </c:cat>
          <c:val>
            <c:numRef>
              <c:f>Sheet1!$C$2:$C$3</c:f>
              <c:numCache>
                <c:formatCode>General</c:formatCode>
                <c:ptCount val="2"/>
                <c:pt idx="0">
                  <c:v>0.17499999999999999</c:v>
                </c:pt>
                <c:pt idx="1">
                  <c:v>0.11700000000000001</c:v>
                </c:pt>
              </c:numCache>
            </c:numRef>
          </c:val>
          <c:extLst>
            <c:ext xmlns:c16="http://schemas.microsoft.com/office/drawing/2014/chart" uri="{C3380CC4-5D6E-409C-BE32-E72D297353CC}">
              <c16:uniqueId val="{00000005-D421-4F62-918E-AED4A4B3E287}"/>
            </c:ext>
          </c:extLst>
        </c:ser>
        <c:ser>
          <c:idx val="2"/>
          <c:order val="2"/>
          <c:tx>
            <c:strRef>
              <c:f>Sheet1!$D$1</c:f>
              <c:strCache>
                <c:ptCount val="1"/>
                <c:pt idx="0">
                  <c:v>In Q2 2022</c:v>
                </c:pt>
              </c:strCache>
            </c:strRef>
          </c:tx>
          <c:spPr>
            <a:solidFill>
              <a:srgbClr val="BABABA"/>
            </a:solidFill>
            <a:ln>
              <a:solidFill>
                <a:srgbClr val="BABABA"/>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421-4F62-918E-AED4A4B3E287}"/>
                </c:ext>
              </c:extLst>
            </c:dLbl>
            <c:dLbl>
              <c:idx val="1"/>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D421-4F62-918E-AED4A4B3E287}"/>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Air rates</c:v>
                </c:pt>
                <c:pt idx="1">
                  <c:v>Sea rates</c:v>
                </c:pt>
              </c:strCache>
            </c:strRef>
          </c:cat>
          <c:val>
            <c:numRef>
              <c:f>Sheet1!$D$2:$D$3</c:f>
              <c:numCache>
                <c:formatCode>General</c:formatCode>
                <c:ptCount val="2"/>
                <c:pt idx="0">
                  <c:v>0.193</c:v>
                </c:pt>
                <c:pt idx="1">
                  <c:v>0.152</c:v>
                </c:pt>
              </c:numCache>
            </c:numRef>
          </c:val>
          <c:extLst>
            <c:ext xmlns:c16="http://schemas.microsoft.com/office/drawing/2014/chart" uri="{C3380CC4-5D6E-409C-BE32-E72D297353CC}">
              <c16:uniqueId val="{00000008-D421-4F62-918E-AED4A4B3E287}"/>
            </c:ext>
          </c:extLst>
        </c:ser>
        <c:ser>
          <c:idx val="3"/>
          <c:order val="3"/>
          <c:tx>
            <c:strRef>
              <c:f>Sheet1!$E$1</c:f>
              <c:strCache>
                <c:ptCount val="1"/>
                <c:pt idx="0">
                  <c:v>In H2 2022</c:v>
                </c:pt>
              </c:strCache>
            </c:strRef>
          </c:tx>
          <c:spPr>
            <a:solidFill>
              <a:srgbClr val="A60B0B"/>
            </a:solidFill>
            <a:ln>
              <a:solidFill>
                <a:srgbClr val="A60B0B"/>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D421-4F62-918E-AED4A4B3E287}"/>
                </c:ext>
              </c:extLst>
            </c:dLbl>
            <c:dLbl>
              <c:idx val="1"/>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D421-4F62-918E-AED4A4B3E287}"/>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Air rates</c:v>
                </c:pt>
                <c:pt idx="1">
                  <c:v>Sea rates</c:v>
                </c:pt>
              </c:strCache>
            </c:strRef>
          </c:cat>
          <c:val>
            <c:numRef>
              <c:f>Sheet1!$E$2:$E$3</c:f>
              <c:numCache>
                <c:formatCode>General</c:formatCode>
                <c:ptCount val="2"/>
                <c:pt idx="0">
                  <c:v>0.19900000000000001</c:v>
                </c:pt>
                <c:pt idx="1">
                  <c:v>0.246</c:v>
                </c:pt>
              </c:numCache>
            </c:numRef>
          </c:val>
          <c:extLst>
            <c:ext xmlns:c16="http://schemas.microsoft.com/office/drawing/2014/chart" uri="{C3380CC4-5D6E-409C-BE32-E72D297353CC}">
              <c16:uniqueId val="{0000000B-D421-4F62-918E-AED4A4B3E287}"/>
            </c:ext>
          </c:extLst>
        </c:ser>
        <c:ser>
          <c:idx val="4"/>
          <c:order val="4"/>
          <c:tx>
            <c:strRef>
              <c:f>Sheet1!$F$1</c:f>
              <c:strCache>
                <c:ptCount val="1"/>
                <c:pt idx="0">
                  <c:v>In 2023</c:v>
                </c:pt>
              </c:strCache>
            </c:strRef>
          </c:tx>
          <c:spPr>
            <a:solidFill>
              <a:srgbClr val="87BC24"/>
            </a:solidFill>
            <a:ln>
              <a:solidFill>
                <a:srgbClr val="87BC24"/>
              </a:solidFill>
            </a:ln>
          </c:spPr>
          <c:invertIfNegative val="0"/>
          <c:dLbls>
            <c:dLbl>
              <c:idx val="0"/>
              <c:numFmt formatCode="#,##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D421-4F62-918E-AED4A4B3E287}"/>
                </c:ext>
              </c:extLst>
            </c:dLbl>
            <c:dLbl>
              <c:idx val="1"/>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D421-4F62-918E-AED4A4B3E287}"/>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Air rates</c:v>
                </c:pt>
                <c:pt idx="1">
                  <c:v>Sea rates</c:v>
                </c:pt>
              </c:strCache>
            </c:strRef>
          </c:cat>
          <c:val>
            <c:numRef>
              <c:f>Sheet1!$F$2:$F$3</c:f>
              <c:numCache>
                <c:formatCode>General</c:formatCode>
                <c:ptCount val="2"/>
                <c:pt idx="0">
                  <c:v>0.24</c:v>
                </c:pt>
                <c:pt idx="1">
                  <c:v>0.26300000000000001</c:v>
                </c:pt>
              </c:numCache>
            </c:numRef>
          </c:val>
          <c:extLst>
            <c:ext xmlns:c16="http://schemas.microsoft.com/office/drawing/2014/chart" uri="{C3380CC4-5D6E-409C-BE32-E72D297353CC}">
              <c16:uniqueId val="{0000000E-D421-4F62-918E-AED4A4B3E287}"/>
            </c:ext>
          </c:extLst>
        </c:ser>
        <c:ser>
          <c:idx val="5"/>
          <c:order val="5"/>
          <c:tx>
            <c:strRef>
              <c:f>Sheet1!$G$1</c:f>
              <c:strCache>
                <c:ptCount val="1"/>
                <c:pt idx="0">
                  <c:v>Higher rates are here to stay</c:v>
                </c:pt>
              </c:strCache>
            </c:strRef>
          </c:tx>
          <c:spPr>
            <a:solidFill>
              <a:srgbClr val="EBB523"/>
            </a:solidFill>
            <a:ln>
              <a:solidFill>
                <a:srgbClr val="EBB523"/>
              </a:solidFill>
            </a:ln>
          </c:spPr>
          <c:invertIfNegative val="0"/>
          <c:dLbls>
            <c:dLbl>
              <c:idx val="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D421-4F62-918E-AED4A4B3E287}"/>
                </c:ext>
              </c:extLst>
            </c:dLbl>
            <c:dLbl>
              <c:idx val="1"/>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D421-4F62-918E-AED4A4B3E287}"/>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Air rates</c:v>
                </c:pt>
                <c:pt idx="1">
                  <c:v>Sea rates</c:v>
                </c:pt>
              </c:strCache>
            </c:strRef>
          </c:cat>
          <c:val>
            <c:numRef>
              <c:f>Sheet1!$G$2:$G$3</c:f>
              <c:numCache>
                <c:formatCode>General</c:formatCode>
                <c:ptCount val="2"/>
                <c:pt idx="0">
                  <c:v>0.111</c:v>
                </c:pt>
                <c:pt idx="1">
                  <c:v>0.152</c:v>
                </c:pt>
              </c:numCache>
            </c:numRef>
          </c:val>
          <c:extLst>
            <c:ext xmlns:c16="http://schemas.microsoft.com/office/drawing/2014/chart" uri="{C3380CC4-5D6E-409C-BE32-E72D297353CC}">
              <c16:uniqueId val="{00000011-D421-4F62-918E-AED4A4B3E287}"/>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Share of respondents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Injuries</c:v>
                </c:pt>
              </c:strCache>
            </c:strRef>
          </c:tx>
          <c:spPr>
            <a:ln>
              <a:solidFill>
                <a:srgbClr val="2875DD"/>
              </a:solidFill>
            </a:ln>
          </c:spPr>
          <c:marker>
            <c:symbol val="circle"/>
            <c:size val="5"/>
            <c:spPr>
              <a:solidFill>
                <a:srgbClr val="2875DD"/>
              </a:solidFill>
              <a:ln>
                <a:solidFill>
                  <a:srgbClr val="2875DD"/>
                </a:solidFill>
              </a:ln>
            </c:spPr>
          </c:marker>
          <c:dLbls>
            <c:dLbl>
              <c:idx val="0"/>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1991-4849-88AB-261653D1F239}"/>
                </c:ext>
              </c:extLst>
            </c:dLbl>
            <c:dLbl>
              <c:idx val="1"/>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1991-4849-88AB-261653D1F239}"/>
                </c:ext>
              </c:extLst>
            </c:dLbl>
            <c:dLbl>
              <c:idx val="2"/>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1991-4849-88AB-261653D1F239}"/>
                </c:ext>
              </c:extLst>
            </c:dLbl>
            <c:dLbl>
              <c:idx val="3"/>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1991-4849-88AB-261653D1F239}"/>
                </c:ext>
              </c:extLst>
            </c:dLbl>
            <c:dLbl>
              <c:idx val="4"/>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1991-4849-88AB-261653D1F239}"/>
                </c:ext>
              </c:extLst>
            </c:dLbl>
            <c:dLbl>
              <c:idx val="5"/>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991-4849-88AB-261653D1F239}"/>
                </c:ext>
              </c:extLst>
            </c:dLbl>
            <c:dLbl>
              <c:idx val="6"/>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1991-4849-88AB-261653D1F239}"/>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1236</c:v>
                </c:pt>
                <c:pt idx="1">
                  <c:v>995</c:v>
                </c:pt>
                <c:pt idx="2">
                  <c:v>1003</c:v>
                </c:pt>
                <c:pt idx="3">
                  <c:v>1041</c:v>
                </c:pt>
                <c:pt idx="4">
                  <c:v>957</c:v>
                </c:pt>
                <c:pt idx="5">
                  <c:v>969</c:v>
                </c:pt>
                <c:pt idx="6">
                  <c:v>618</c:v>
                </c:pt>
              </c:numCache>
            </c:numRef>
          </c:val>
          <c:smooth val="0"/>
          <c:extLst>
            <c:ext xmlns:c16="http://schemas.microsoft.com/office/drawing/2014/chart" uri="{C3380CC4-5D6E-409C-BE32-E72D297353CC}">
              <c16:uniqueId val="{00000007-1991-4849-88AB-261653D1F239}"/>
            </c:ext>
          </c:extLst>
        </c:ser>
        <c:ser>
          <c:idx val="1"/>
          <c:order val="1"/>
          <c:tx>
            <c:strRef>
              <c:f>Sheet1!$C$1</c:f>
              <c:strCache>
                <c:ptCount val="1"/>
                <c:pt idx="0">
                  <c:v>Fatalities</c:v>
                </c:pt>
              </c:strCache>
            </c:strRef>
          </c:tx>
          <c:spPr>
            <a:ln>
              <a:solidFill>
                <a:srgbClr val="0F283E"/>
              </a:solidFill>
            </a:ln>
          </c:spPr>
          <c:marker>
            <c:symbol val="circle"/>
            <c:size val="5"/>
            <c:spPr>
              <a:solidFill>
                <a:srgbClr val="0F283E"/>
              </a:solidFill>
              <a:ln>
                <a:solidFill>
                  <a:srgbClr val="0F283E"/>
                </a:solidFill>
              </a:ln>
            </c:spPr>
          </c:marker>
          <c:dLbls>
            <c:dLbl>
              <c:idx val="0"/>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1991-4849-88AB-261653D1F239}"/>
                </c:ext>
              </c:extLst>
            </c:dLbl>
            <c:dLbl>
              <c:idx val="1"/>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1991-4849-88AB-261653D1F239}"/>
                </c:ext>
              </c:extLst>
            </c:dLbl>
            <c:dLbl>
              <c:idx val="2"/>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1991-4849-88AB-261653D1F239}"/>
                </c:ext>
              </c:extLst>
            </c:dLbl>
            <c:dLbl>
              <c:idx val="3"/>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1991-4849-88AB-261653D1F239}"/>
                </c:ext>
              </c:extLst>
            </c:dLbl>
            <c:dLbl>
              <c:idx val="4"/>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1991-4849-88AB-261653D1F239}"/>
                </c:ext>
              </c:extLst>
            </c:dLbl>
            <c:dLbl>
              <c:idx val="5"/>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1991-4849-88AB-261653D1F239}"/>
                </c:ext>
              </c:extLst>
            </c:dLbl>
            <c:dLbl>
              <c:idx val="6"/>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1991-4849-88AB-261653D1F239}"/>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116</c:v>
                </c:pt>
                <c:pt idx="1">
                  <c:v>119</c:v>
                </c:pt>
                <c:pt idx="2">
                  <c:v>95</c:v>
                </c:pt>
                <c:pt idx="3">
                  <c:v>48</c:v>
                </c:pt>
                <c:pt idx="4">
                  <c:v>58</c:v>
                </c:pt>
                <c:pt idx="5">
                  <c:v>69</c:v>
                </c:pt>
                <c:pt idx="6">
                  <c:v>36</c:v>
                </c:pt>
              </c:numCache>
            </c:numRef>
          </c:val>
          <c:smooth val="0"/>
          <c:extLst>
            <c:ext xmlns:c16="http://schemas.microsoft.com/office/drawing/2014/chart" uri="{C3380CC4-5D6E-409C-BE32-E72D297353CC}">
              <c16:uniqueId val="{0000000F-1991-4849-88AB-261653D1F239}"/>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victims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800" smtId="4294967295"/>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Cargo ship</c:v>
                </c:pt>
              </c:strCache>
            </c:strRef>
          </c:tx>
          <c:spPr>
            <a:ln>
              <a:solidFill>
                <a:srgbClr val="2875DD"/>
              </a:solidFill>
            </a:ln>
          </c:spPr>
          <c:marker>
            <c:symbol val="circle"/>
            <c:size val="5"/>
            <c:spPr>
              <a:solidFill>
                <a:srgbClr val="2875DD"/>
              </a:solidFill>
              <a:ln>
                <a:solidFill>
                  <a:srgbClr val="2875DD"/>
                </a:solidFill>
              </a:ln>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1515</c:v>
                </c:pt>
                <c:pt idx="1">
                  <c:v>1793</c:v>
                </c:pt>
                <c:pt idx="2">
                  <c:v>1576</c:v>
                </c:pt>
                <c:pt idx="3">
                  <c:v>1574</c:v>
                </c:pt>
                <c:pt idx="4">
                  <c:v>1563</c:v>
                </c:pt>
                <c:pt idx="5">
                  <c:v>1499</c:v>
                </c:pt>
                <c:pt idx="6">
                  <c:v>1272</c:v>
                </c:pt>
              </c:numCache>
            </c:numRef>
          </c:val>
          <c:smooth val="0"/>
          <c:extLst>
            <c:ext xmlns:c16="http://schemas.microsoft.com/office/drawing/2014/chart" uri="{C3380CC4-5D6E-409C-BE32-E72D297353CC}">
              <c16:uniqueId val="{00000007-81C7-48D9-BC46-A56EE15BA4D4}"/>
            </c:ext>
          </c:extLst>
        </c:ser>
        <c:ser>
          <c:idx val="1"/>
          <c:order val="1"/>
          <c:tx>
            <c:strRef>
              <c:f>Sheet1!$C$1</c:f>
              <c:strCache>
                <c:ptCount val="1"/>
                <c:pt idx="0">
                  <c:v>Passenger ship</c:v>
                </c:pt>
              </c:strCache>
            </c:strRef>
          </c:tx>
          <c:spPr>
            <a:ln>
              <a:solidFill>
                <a:srgbClr val="0F283E"/>
              </a:solidFill>
            </a:ln>
          </c:spPr>
          <c:marker>
            <c:symbol val="circle"/>
            <c:size val="5"/>
            <c:spPr>
              <a:solidFill>
                <a:srgbClr val="0F283E"/>
              </a:solidFill>
              <a:ln>
                <a:solidFill>
                  <a:srgbClr val="0F283E"/>
                </a:solidFill>
              </a:ln>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867</c:v>
                </c:pt>
                <c:pt idx="1">
                  <c:v>854</c:v>
                </c:pt>
                <c:pt idx="2">
                  <c:v>917</c:v>
                </c:pt>
                <c:pt idx="3">
                  <c:v>880</c:v>
                </c:pt>
                <c:pt idx="4">
                  <c:v>863</c:v>
                </c:pt>
                <c:pt idx="5">
                  <c:v>957</c:v>
                </c:pt>
                <c:pt idx="6">
                  <c:v>553</c:v>
                </c:pt>
              </c:numCache>
            </c:numRef>
          </c:val>
          <c:smooth val="0"/>
          <c:extLst>
            <c:ext xmlns:c16="http://schemas.microsoft.com/office/drawing/2014/chart" uri="{C3380CC4-5D6E-409C-BE32-E72D297353CC}">
              <c16:uniqueId val="{0000000F-81C7-48D9-BC46-A56EE15BA4D4}"/>
            </c:ext>
          </c:extLst>
        </c:ser>
        <c:ser>
          <c:idx val="2"/>
          <c:order val="2"/>
          <c:tx>
            <c:strRef>
              <c:f>Sheet1!$D$1</c:f>
              <c:strCache>
                <c:ptCount val="1"/>
                <c:pt idx="0">
                  <c:v>Fishing vessel</c:v>
                </c:pt>
              </c:strCache>
            </c:strRef>
          </c:tx>
          <c:spPr>
            <a:ln>
              <a:solidFill>
                <a:srgbClr val="BABABA"/>
              </a:solidFill>
            </a:ln>
          </c:spPr>
          <c:marker>
            <c:symbol val="circle"/>
            <c:size val="5"/>
            <c:spPr>
              <a:solidFill>
                <a:srgbClr val="BABABA"/>
              </a:solidFill>
              <a:ln>
                <a:solidFill>
                  <a:srgbClr val="BABABA"/>
                </a:solidFill>
              </a:ln>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Sheet1!$D$2:$D$8</c:f>
              <c:numCache>
                <c:formatCode>General</c:formatCode>
                <c:ptCount val="7"/>
                <c:pt idx="0">
                  <c:v>572</c:v>
                </c:pt>
                <c:pt idx="1">
                  <c:v>461</c:v>
                </c:pt>
                <c:pt idx="2">
                  <c:v>580</c:v>
                </c:pt>
                <c:pt idx="3">
                  <c:v>625</c:v>
                </c:pt>
                <c:pt idx="4">
                  <c:v>603</c:v>
                </c:pt>
                <c:pt idx="5">
                  <c:v>640</c:v>
                </c:pt>
                <c:pt idx="6">
                  <c:v>628</c:v>
                </c:pt>
              </c:numCache>
            </c:numRef>
          </c:val>
          <c:smooth val="0"/>
          <c:extLst>
            <c:ext xmlns:c16="http://schemas.microsoft.com/office/drawing/2014/chart" uri="{C3380CC4-5D6E-409C-BE32-E72D297353CC}">
              <c16:uniqueId val="{00000017-81C7-48D9-BC46-A56EE15BA4D4}"/>
            </c:ext>
          </c:extLst>
        </c:ser>
        <c:ser>
          <c:idx val="3"/>
          <c:order val="3"/>
          <c:tx>
            <c:strRef>
              <c:f>Sheet1!$E$1</c:f>
              <c:strCache>
                <c:ptCount val="1"/>
                <c:pt idx="0">
                  <c:v>Service ship</c:v>
                </c:pt>
              </c:strCache>
            </c:strRef>
          </c:tx>
          <c:spPr>
            <a:ln>
              <a:solidFill>
                <a:srgbClr val="A60B0B"/>
              </a:solidFill>
            </a:ln>
          </c:spPr>
          <c:marker>
            <c:symbol val="circle"/>
            <c:size val="5"/>
            <c:spPr>
              <a:solidFill>
                <a:srgbClr val="A60B0B"/>
              </a:solidFill>
              <a:ln>
                <a:solidFill>
                  <a:srgbClr val="A60B0B"/>
                </a:solidFill>
              </a:ln>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Sheet1!$E$2:$E$8</c:f>
              <c:numCache>
                <c:formatCode>General</c:formatCode>
                <c:ptCount val="7"/>
                <c:pt idx="0">
                  <c:v>487</c:v>
                </c:pt>
                <c:pt idx="1">
                  <c:v>433</c:v>
                </c:pt>
                <c:pt idx="2">
                  <c:v>397</c:v>
                </c:pt>
                <c:pt idx="3">
                  <c:v>394</c:v>
                </c:pt>
                <c:pt idx="4">
                  <c:v>407</c:v>
                </c:pt>
                <c:pt idx="5">
                  <c:v>346</c:v>
                </c:pt>
                <c:pt idx="6">
                  <c:v>287</c:v>
                </c:pt>
              </c:numCache>
            </c:numRef>
          </c:val>
          <c:smooth val="0"/>
          <c:extLst>
            <c:ext xmlns:c16="http://schemas.microsoft.com/office/drawing/2014/chart" uri="{C3380CC4-5D6E-409C-BE32-E72D297353CC}">
              <c16:uniqueId val="{0000001F-81C7-48D9-BC46-A56EE15BA4D4}"/>
            </c:ext>
          </c:extLst>
        </c:ser>
        <c:ser>
          <c:idx val="4"/>
          <c:order val="4"/>
          <c:tx>
            <c:strRef>
              <c:f>Sheet1!$F$1</c:f>
              <c:strCache>
                <c:ptCount val="1"/>
                <c:pt idx="0">
                  <c:v>Other ship</c:v>
                </c:pt>
              </c:strCache>
            </c:strRef>
          </c:tx>
          <c:spPr>
            <a:ln>
              <a:solidFill>
                <a:srgbClr val="87BC24"/>
              </a:solidFill>
            </a:ln>
          </c:spPr>
          <c:marker>
            <c:symbol val="circle"/>
            <c:size val="5"/>
            <c:spPr>
              <a:solidFill>
                <a:srgbClr val="87BC24"/>
              </a:solidFill>
              <a:ln>
                <a:solidFill>
                  <a:srgbClr val="87BC24"/>
                </a:solidFill>
              </a:ln>
            </c:spPr>
          </c:marker>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Sheet1!$F$2:$F$8</c:f>
              <c:numCache>
                <c:formatCode>General</c:formatCode>
                <c:ptCount val="7"/>
                <c:pt idx="0">
                  <c:v>170</c:v>
                </c:pt>
                <c:pt idx="1">
                  <c:v>113</c:v>
                </c:pt>
                <c:pt idx="2">
                  <c:v>124</c:v>
                </c:pt>
                <c:pt idx="3">
                  <c:v>101</c:v>
                </c:pt>
                <c:pt idx="4">
                  <c:v>171</c:v>
                </c:pt>
                <c:pt idx="5">
                  <c:v>110</c:v>
                </c:pt>
                <c:pt idx="6">
                  <c:v>79</c:v>
                </c:pt>
              </c:numCache>
            </c:numRef>
          </c:val>
          <c:smooth val="0"/>
          <c:extLst>
            <c:ext xmlns:c16="http://schemas.microsoft.com/office/drawing/2014/chart" uri="{C3380CC4-5D6E-409C-BE32-E72D297353CC}">
              <c16:uniqueId val="{00000027-81C7-48D9-BC46-A56EE15BA4D4}"/>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incidents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Loss of containment</c:v>
                </c:pt>
              </c:strCache>
            </c:strRef>
          </c:tx>
          <c:spPr>
            <a:solidFill>
              <a:srgbClr val="2875DD"/>
            </a:solidFill>
            <a:ln>
              <a:solidFill>
                <a:srgbClr val="2875DD"/>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53</c:v>
                </c:pt>
                <c:pt idx="1">
                  <c:v>174</c:v>
                </c:pt>
                <c:pt idx="2">
                  <c:v>33</c:v>
                </c:pt>
                <c:pt idx="3">
                  <c:v>641</c:v>
                </c:pt>
                <c:pt idx="4">
                  <c:v>12</c:v>
                </c:pt>
                <c:pt idx="5">
                  <c:v>15</c:v>
                </c:pt>
                <c:pt idx="6">
                  <c:v>105</c:v>
                </c:pt>
                <c:pt idx="7">
                  <c:v>53</c:v>
                </c:pt>
                <c:pt idx="8">
                  <c:v>391</c:v>
                </c:pt>
              </c:numCache>
            </c:numRef>
          </c:val>
          <c:extLst>
            <c:ext xmlns:c16="http://schemas.microsoft.com/office/drawing/2014/chart" uri="{C3380CC4-5D6E-409C-BE32-E72D297353CC}">
              <c16:uniqueId val="{00000009-8725-4CB1-BAF6-2C19F9340F6C}"/>
            </c:ext>
          </c:extLst>
        </c:ser>
        <c:ser>
          <c:idx val="1"/>
          <c:order val="1"/>
          <c:tx>
            <c:strRef>
              <c:f>Sheet1!$C$1</c:f>
              <c:strCache>
                <c:ptCount val="1"/>
                <c:pt idx="0">
                  <c:v>Sinking ship</c:v>
                </c:pt>
              </c:strCache>
            </c:strRef>
          </c:tx>
          <c:spPr>
            <a:solidFill>
              <a:srgbClr val="0F283E"/>
            </a:solidFill>
            <a:ln>
              <a:solidFill>
                <a:srgbClr val="0F283E"/>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Sheet1!$C$2:$C$6</c:f>
              <c:numCache>
                <c:formatCode>General</c:formatCode>
                <c:ptCount val="5"/>
                <c:pt idx="3">
                  <c:v>84</c:v>
                </c:pt>
                <c:pt idx="4">
                  <c:v>634</c:v>
                </c:pt>
              </c:numCache>
            </c:numRef>
          </c:val>
          <c:extLst>
            <c:ext xmlns:c16="http://schemas.microsoft.com/office/drawing/2014/chart" uri="{C3380CC4-5D6E-409C-BE32-E72D297353CC}">
              <c16:uniqueId val="{0000000F-8725-4CB1-BAF6-2C19F9340F6C}"/>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containers lost</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041-4F56-AEE3-23B2AE146507}"/>
                </c:ext>
              </c:extLst>
            </c:dLbl>
            <c:dLbl>
              <c:idx val="1"/>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041-4F56-AEE3-23B2AE146507}"/>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041-4F56-AEE3-23B2AE146507}"/>
                </c:ext>
              </c:extLst>
            </c:dLbl>
            <c:dLbl>
              <c:idx val="3"/>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041-4F56-AEE3-23B2AE146507}"/>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041-4F56-AEE3-23B2AE146507}"/>
                </c:ext>
              </c:extLst>
            </c:dLbl>
            <c:dLbl>
              <c:idx val="5"/>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041-4F56-AEE3-23B2AE146507}"/>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041-4F56-AEE3-23B2AE146507}"/>
                </c:ext>
              </c:extLst>
            </c:dLbl>
            <c:dLbl>
              <c:idx val="7"/>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041-4F56-AEE3-23B2AE146507}"/>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041-4F56-AEE3-23B2AE146507}"/>
                </c:ext>
              </c:extLst>
            </c:dLbl>
            <c:dLbl>
              <c:idx val="9"/>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041-4F56-AEE3-23B2AE146507}"/>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041-4F56-AEE3-23B2AE146507}"/>
                </c:ext>
              </c:extLst>
            </c:dLbl>
            <c:dLbl>
              <c:idx val="11"/>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041-4F56-AEE3-23B2AE146507}"/>
                </c:ext>
              </c:extLst>
            </c:dLbl>
            <c:dLbl>
              <c:idx val="1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E041-4F56-AEE3-23B2AE146507}"/>
                </c:ext>
              </c:extLst>
            </c:dLbl>
            <c:dLbl>
              <c:idx val="13"/>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E041-4F56-AEE3-23B2AE146507}"/>
                </c:ext>
              </c:extLst>
            </c:dLbl>
            <c:dLbl>
              <c:idx val="1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E041-4F56-AEE3-23B2AE146507}"/>
                </c:ext>
              </c:extLst>
            </c:dLbl>
            <c:dLbl>
              <c:idx val="15"/>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E041-4F56-AEE3-23B2AE146507}"/>
                </c:ext>
              </c:extLst>
            </c:dLbl>
            <c:dLbl>
              <c:idx val="1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E041-4F56-AEE3-23B2AE146507}"/>
                </c:ext>
              </c:extLst>
            </c:dLbl>
            <c:dLbl>
              <c:idx val="17"/>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E041-4F56-AEE3-23B2AE146507}"/>
                </c:ext>
              </c:extLst>
            </c:dLbl>
            <c:dLbl>
              <c:idx val="1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E041-4F56-AEE3-23B2AE146507}"/>
                </c:ext>
              </c:extLst>
            </c:dLbl>
            <c:dLbl>
              <c:idx val="19"/>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E041-4F56-AEE3-23B2AE146507}"/>
                </c:ext>
              </c:extLst>
            </c:dLbl>
            <c:dLbl>
              <c:idx val="2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E041-4F56-AEE3-23B2AE146507}"/>
                </c:ext>
              </c:extLst>
            </c:dLbl>
            <c:dLbl>
              <c:idx val="21"/>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E041-4F56-AEE3-23B2AE146507}"/>
                </c:ext>
              </c:extLst>
            </c:dLbl>
            <c:dLbl>
              <c:idx val="2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E041-4F56-AEE3-23B2AE146507}"/>
                </c:ext>
              </c:extLst>
            </c:dLbl>
            <c:dLbl>
              <c:idx val="23"/>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E041-4F56-AEE3-23B2AE146507}"/>
                </c:ext>
              </c:extLst>
            </c:dLbl>
            <c:dLbl>
              <c:idx val="2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E041-4F56-AEE3-23B2AE146507}"/>
                </c:ext>
              </c:extLst>
            </c:dLbl>
            <c:dLbl>
              <c:idx val="25"/>
              <c:delete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E041-4F56-AEE3-23B2AE146507}"/>
                </c:ext>
              </c:extLst>
            </c:dLbl>
            <c:dLbl>
              <c:idx val="2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E041-4F56-AEE3-23B2AE146507}"/>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19</c:v>
                </c:pt>
                <c:pt idx="1">
                  <c:v>10</c:v>
                </c:pt>
                <c:pt idx="2">
                  <c:v>14</c:v>
                </c:pt>
                <c:pt idx="3">
                  <c:v>12</c:v>
                </c:pt>
                <c:pt idx="4">
                  <c:v>10</c:v>
                </c:pt>
                <c:pt idx="5">
                  <c:v>4</c:v>
                </c:pt>
                <c:pt idx="6">
                  <c:v>2</c:v>
                </c:pt>
                <c:pt idx="7">
                  <c:v>7</c:v>
                </c:pt>
                <c:pt idx="8">
                  <c:v>4</c:v>
                </c:pt>
                <c:pt idx="9">
                  <c:v>8</c:v>
                </c:pt>
                <c:pt idx="10">
                  <c:v>2</c:v>
                </c:pt>
                <c:pt idx="11">
                  <c:v>4</c:v>
                </c:pt>
                <c:pt idx="12">
                  <c:v>1</c:v>
                </c:pt>
                <c:pt idx="13">
                  <c:v>2</c:v>
                </c:pt>
                <c:pt idx="14">
                  <c:v>4</c:v>
                </c:pt>
                <c:pt idx="15">
                  <c:v>5</c:v>
                </c:pt>
                <c:pt idx="16">
                  <c:v>4</c:v>
                </c:pt>
                <c:pt idx="17">
                  <c:v>1</c:v>
                </c:pt>
                <c:pt idx="18">
                  <c:v>2</c:v>
                </c:pt>
                <c:pt idx="19">
                  <c:v>1</c:v>
                </c:pt>
                <c:pt idx="20">
                  <c:v>1</c:v>
                </c:pt>
                <c:pt idx="21">
                  <c:v>0</c:v>
                </c:pt>
                <c:pt idx="22">
                  <c:v>1</c:v>
                </c:pt>
                <c:pt idx="23">
                  <c:v>0</c:v>
                </c:pt>
                <c:pt idx="24">
                  <c:v>1</c:v>
                </c:pt>
                <c:pt idx="25">
                  <c:v>1</c:v>
                </c:pt>
                <c:pt idx="26">
                  <c:v>0</c:v>
                </c:pt>
              </c:numCache>
            </c:numRef>
          </c:val>
          <c:extLst>
            <c:ext xmlns:c16="http://schemas.microsoft.com/office/drawing/2014/chart" uri="{C3380CC4-5D6E-409C-BE32-E72D297353CC}">
              <c16:uniqueId val="{0000001B-E041-4F56-AEE3-23B2AE14650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oil spills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4"/>
            <c:invertIfNegative val="0"/>
            <c:bubble3D val="0"/>
            <c:spPr>
              <a:solidFill>
                <a:srgbClr val="D8D8D8"/>
              </a:solidFill>
            </c:spPr>
            <c:extLst>
              <c:ext xmlns:c16="http://schemas.microsoft.com/office/drawing/2014/chart" uri="{C3380CC4-5D6E-409C-BE32-E72D297353CC}">
                <c16:uniqueId val="{00000001-B2B3-4ABD-86AD-E15EF3FF347D}"/>
              </c:ext>
            </c:extLst>
          </c:dPt>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B2B3-4ABD-86AD-E15EF3FF347D}"/>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B2B3-4ABD-86AD-E15EF3FF347D}"/>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B2B3-4ABD-86AD-E15EF3FF347D}"/>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B2B3-4ABD-86AD-E15EF3FF347D}"/>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B2B3-4ABD-86AD-E15EF3FF347D}"/>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Freight transport (incl. towing &amp; dredging)</c:v>
                </c:pt>
                <c:pt idx="1">
                  <c:v>Passenger transport</c:v>
                </c:pt>
                <c:pt idx="2">
                  <c:v>Service &amp; offshore support vessels</c:v>
                </c:pt>
                <c:pt idx="3">
                  <c:v>Renting &amp; leasing</c:v>
                </c:pt>
                <c:pt idx="4">
                  <c:v>Total</c:v>
                </c:pt>
              </c:strCache>
            </c:strRef>
          </c:cat>
          <c:val>
            <c:numRef>
              <c:f>Sheet1!$B$2:$B$6</c:f>
              <c:numCache>
                <c:formatCode>General</c:formatCode>
                <c:ptCount val="5"/>
                <c:pt idx="0">
                  <c:v>365</c:v>
                </c:pt>
                <c:pt idx="1">
                  <c:v>255</c:v>
                </c:pt>
                <c:pt idx="2">
                  <c:v>50</c:v>
                </c:pt>
                <c:pt idx="3">
                  <c:v>15</c:v>
                </c:pt>
                <c:pt idx="4">
                  <c:v>685</c:v>
                </c:pt>
              </c:numCache>
            </c:numRef>
          </c:val>
          <c:extLst>
            <c:ext xmlns:c16="http://schemas.microsoft.com/office/drawing/2014/chart" uri="{C3380CC4-5D6E-409C-BE32-E72D297353CC}">
              <c16:uniqueId val="{00000006-B2B3-4ABD-86AD-E15EF3FF347D}"/>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employees in thousands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0072-4410-B6CD-76F84579D499}"/>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0072-4410-B6CD-76F84579D499}"/>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At sea</c:v>
                </c:pt>
                <c:pt idx="1">
                  <c:v>Shore-based</c:v>
                </c:pt>
              </c:strCache>
            </c:strRef>
          </c:cat>
          <c:val>
            <c:numRef>
              <c:f>Sheet1!$B$2:$B$3</c:f>
              <c:numCache>
                <c:formatCode>General</c:formatCode>
                <c:ptCount val="2"/>
                <c:pt idx="0">
                  <c:v>555000</c:v>
                </c:pt>
                <c:pt idx="1">
                  <c:v>115000</c:v>
                </c:pt>
              </c:numCache>
            </c:numRef>
          </c:val>
          <c:extLst>
            <c:ext xmlns:c16="http://schemas.microsoft.com/office/drawing/2014/chart" uri="{C3380CC4-5D6E-409C-BE32-E72D297353CC}">
              <c16:uniqueId val="{00000002-0072-4410-B6CD-76F84579D49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employees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FBC-4C9F-8E82-02AF4BDBCB07}"/>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FBC-4C9F-8E82-02AF4BDBCB07}"/>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Ratings</c:v>
                </c:pt>
                <c:pt idx="1">
                  <c:v>Officers</c:v>
                </c:pt>
              </c:strCache>
            </c:strRef>
          </c:cat>
          <c:val>
            <c:numRef>
              <c:f>Sheet1!$B$2:$B$3</c:f>
              <c:numCache>
                <c:formatCode>General</c:formatCode>
                <c:ptCount val="2"/>
                <c:pt idx="0">
                  <c:v>345000</c:v>
                </c:pt>
                <c:pt idx="1">
                  <c:v>210000</c:v>
                </c:pt>
              </c:numCache>
            </c:numRef>
          </c:val>
          <c:extLst>
            <c:ext xmlns:c16="http://schemas.microsoft.com/office/drawing/2014/chart" uri="{C3380CC4-5D6E-409C-BE32-E72D297353CC}">
              <c16:uniqueId val="{00000002-EFBC-4C9F-8E82-02AF4BDBCB0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employees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090-4AA1-8DAE-265ADD7F098E}"/>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090-4AA1-8DAE-265ADD7F098E}"/>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090-4AA1-8DAE-265ADD7F098E}"/>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090-4AA1-8DAE-265ADD7F098E}"/>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090-4AA1-8DAE-265ADD7F098E}"/>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090-4AA1-8DAE-265ADD7F098E}"/>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090-4AA1-8DAE-265ADD7F098E}"/>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5090-4AA1-8DAE-265ADD7F098E}"/>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090-4AA1-8DAE-265ADD7F098E}"/>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090-4AA1-8DAE-265ADD7F098E}"/>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090-4AA1-8DAE-265ADD7F098E}"/>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5090-4AA1-8DAE-265ADD7F098E}"/>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5090-4AA1-8DAE-265ADD7F098E}"/>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5090-4AA1-8DAE-265ADD7F098E}"/>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5090-4AA1-8DAE-265ADD7F098E}"/>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Norway</c:v>
                </c:pt>
                <c:pt idx="1">
                  <c:v>Japan</c:v>
                </c:pt>
                <c:pt idx="2">
                  <c:v>United States*</c:v>
                </c:pt>
                <c:pt idx="3">
                  <c:v>China</c:v>
                </c:pt>
                <c:pt idx="4">
                  <c:v>Italy</c:v>
                </c:pt>
                <c:pt idx="5">
                  <c:v>Indonesia</c:v>
                </c:pt>
                <c:pt idx="6">
                  <c:v>Turkey</c:v>
                </c:pt>
                <c:pt idx="7">
                  <c:v>United Kingdom**</c:v>
                </c:pt>
                <c:pt idx="8">
                  <c:v>Greece</c:v>
                </c:pt>
                <c:pt idx="9">
                  <c:v>Spain</c:v>
                </c:pt>
                <c:pt idx="10">
                  <c:v>Netherlands</c:v>
                </c:pt>
                <c:pt idx="11">
                  <c:v>Canada</c:v>
                </c:pt>
                <c:pt idx="12">
                  <c:v>Denmark</c:v>
                </c:pt>
                <c:pt idx="13">
                  <c:v>Germany</c:v>
                </c:pt>
                <c:pt idx="14">
                  <c:v>South Korea</c:v>
                </c:pt>
              </c:strCache>
            </c:strRef>
          </c:cat>
          <c:val>
            <c:numRef>
              <c:f>Sheet1!$B$2:$B$16</c:f>
              <c:numCache>
                <c:formatCode>General</c:formatCode>
                <c:ptCount val="15"/>
                <c:pt idx="0">
                  <c:v>927854</c:v>
                </c:pt>
                <c:pt idx="1">
                  <c:v>293963</c:v>
                </c:pt>
                <c:pt idx="2">
                  <c:v>267937</c:v>
                </c:pt>
                <c:pt idx="3">
                  <c:v>263460</c:v>
                </c:pt>
                <c:pt idx="4">
                  <c:v>242082</c:v>
                </c:pt>
                <c:pt idx="5">
                  <c:v>200497</c:v>
                </c:pt>
                <c:pt idx="6">
                  <c:v>184015</c:v>
                </c:pt>
                <c:pt idx="7">
                  <c:v>183473</c:v>
                </c:pt>
                <c:pt idx="8">
                  <c:v>171951</c:v>
                </c:pt>
                <c:pt idx="9">
                  <c:v>142103</c:v>
                </c:pt>
                <c:pt idx="10">
                  <c:v>133294</c:v>
                </c:pt>
                <c:pt idx="11">
                  <c:v>124629</c:v>
                </c:pt>
                <c:pt idx="12">
                  <c:v>108951</c:v>
                </c:pt>
                <c:pt idx="13">
                  <c:v>106755</c:v>
                </c:pt>
                <c:pt idx="14">
                  <c:v>105500</c:v>
                </c:pt>
              </c:numCache>
            </c:numRef>
          </c:val>
          <c:extLst>
            <c:ext xmlns:c16="http://schemas.microsoft.com/office/drawing/2014/chart" uri="{C3380CC4-5D6E-409C-BE32-E72D297353CC}">
              <c16:uniqueId val="{0000000F-5090-4AA1-8DAE-265ADD7F098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611-424A-A74D-66AFC5B813AF}"/>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611-424A-A74D-66AFC5B813AF}"/>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611-424A-A74D-66AFC5B813AF}"/>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611-424A-A74D-66AFC5B813AF}"/>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611-424A-A74D-66AFC5B813AF}"/>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611-424A-A74D-66AFC5B813AF}"/>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611-424A-A74D-66AFC5B813AF}"/>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4611-424A-A74D-66AFC5B813AF}"/>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4611-424A-A74D-66AFC5B813AF}"/>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4611-424A-A74D-66AFC5B813AF}"/>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4611-424A-A74D-66AFC5B813AF}"/>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4611-424A-A74D-66AFC5B813AF}"/>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4611-424A-A74D-66AFC5B813AF}"/>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4611-424A-A74D-66AFC5B813AF}"/>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4611-424A-A74D-66AFC5B813A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Greece</c:v>
                </c:pt>
                <c:pt idx="1">
                  <c:v>Poland</c:v>
                </c:pt>
                <c:pt idx="2">
                  <c:v>Norway*</c:v>
                </c:pt>
                <c:pt idx="3">
                  <c:v>Croatia</c:v>
                </c:pt>
                <c:pt idx="4">
                  <c:v>Italy</c:v>
                </c:pt>
                <c:pt idx="5">
                  <c:v>Romania</c:v>
                </c:pt>
                <c:pt idx="6">
                  <c:v>France</c:v>
                </c:pt>
                <c:pt idx="7">
                  <c:v>Spain</c:v>
                </c:pt>
                <c:pt idx="8">
                  <c:v>Netherlands</c:v>
                </c:pt>
                <c:pt idx="9">
                  <c:v>Latvia</c:v>
                </c:pt>
                <c:pt idx="10">
                  <c:v>Denmark</c:v>
                </c:pt>
                <c:pt idx="11">
                  <c:v>Germany</c:v>
                </c:pt>
                <c:pt idx="12">
                  <c:v>Sweden</c:v>
                </c:pt>
                <c:pt idx="13">
                  <c:v>Bulgaria</c:v>
                </c:pt>
                <c:pt idx="14">
                  <c:v>Cyprus</c:v>
                </c:pt>
              </c:strCache>
            </c:strRef>
          </c:cat>
          <c:val>
            <c:numRef>
              <c:f>Sheet1!$B$2:$B$16</c:f>
              <c:numCache>
                <c:formatCode>General</c:formatCode>
                <c:ptCount val="15"/>
                <c:pt idx="0">
                  <c:v>21541</c:v>
                </c:pt>
                <c:pt idx="1">
                  <c:v>19523</c:v>
                </c:pt>
                <c:pt idx="2">
                  <c:v>17376</c:v>
                </c:pt>
                <c:pt idx="3">
                  <c:v>15395</c:v>
                </c:pt>
                <c:pt idx="4">
                  <c:v>14546</c:v>
                </c:pt>
                <c:pt idx="5">
                  <c:v>13623</c:v>
                </c:pt>
                <c:pt idx="6">
                  <c:v>12266</c:v>
                </c:pt>
                <c:pt idx="7">
                  <c:v>11793</c:v>
                </c:pt>
                <c:pt idx="8">
                  <c:v>10718</c:v>
                </c:pt>
                <c:pt idx="9">
                  <c:v>7023</c:v>
                </c:pt>
                <c:pt idx="10">
                  <c:v>6874</c:v>
                </c:pt>
                <c:pt idx="11">
                  <c:v>6741</c:v>
                </c:pt>
                <c:pt idx="12">
                  <c:v>5338</c:v>
                </c:pt>
                <c:pt idx="13">
                  <c:v>3674</c:v>
                </c:pt>
                <c:pt idx="14">
                  <c:v>3378</c:v>
                </c:pt>
              </c:numCache>
            </c:numRef>
          </c:val>
          <c:extLst>
            <c:ext xmlns:c16="http://schemas.microsoft.com/office/drawing/2014/chart" uri="{C3380CC4-5D6E-409C-BE32-E72D297353CC}">
              <c16:uniqueId val="{0000000F-4611-424A-A74D-66AFC5B813A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 vs 2019</c:v>
                </c:pt>
              </c:strCache>
            </c:strRef>
          </c:tx>
          <c:spPr>
            <a:solidFill>
              <a:srgbClr val="0F283E"/>
            </a:solidFill>
            <a:ln>
              <a:solidFill>
                <a:srgbClr val="0F283E"/>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94C-4580-83EE-02779B880351}"/>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94C-4580-83EE-02779B880351}"/>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94C-4580-83EE-02779B880351}"/>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94C-4580-83EE-02779B880351}"/>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94C-4580-83EE-02779B880351}"/>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94C-4580-83EE-02779B880351}"/>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94C-4580-83EE-02779B880351}"/>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94C-4580-83EE-02779B880351}"/>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94C-4580-83EE-02779B880351}"/>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94C-4580-83EE-02779B880351}"/>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94C-4580-83EE-02779B880351}"/>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94C-4580-83EE-02779B88035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Bulk carrier</c:v>
                </c:pt>
                <c:pt idx="1">
                  <c:v>Chemical tanker</c:v>
                </c:pt>
                <c:pt idx="2">
                  <c:v>Container ship</c:v>
                </c:pt>
                <c:pt idx="3">
                  <c:v>Cruise ship</c:v>
                </c:pt>
                <c:pt idx="4">
                  <c:v>General cargo ship</c:v>
                </c:pt>
                <c:pt idx="5">
                  <c:v>Liquified gas tanker</c:v>
                </c:pt>
                <c:pt idx="6">
                  <c:v>Oil tanker</c:v>
                </c:pt>
                <c:pt idx="7">
                  <c:v>Passenger ship</c:v>
                </c:pt>
                <c:pt idx="8">
                  <c:v>Refrigerated cargo ship</c:v>
                </c:pt>
                <c:pt idx="9">
                  <c:v>Ropax ship</c:v>
                </c:pt>
                <c:pt idx="10">
                  <c:v>Ro-Ro cargo ship</c:v>
                </c:pt>
                <c:pt idx="11">
                  <c:v>Vehicle carrier</c:v>
                </c:pt>
              </c:strCache>
            </c:strRef>
          </c:cat>
          <c:val>
            <c:numRef>
              <c:f>Sheet1!$B$2:$B$13</c:f>
              <c:numCache>
                <c:formatCode>General</c:formatCode>
                <c:ptCount val="12"/>
                <c:pt idx="0">
                  <c:v>0</c:v>
                </c:pt>
                <c:pt idx="1">
                  <c:v>-7.0000000000000007E-2</c:v>
                </c:pt>
                <c:pt idx="2">
                  <c:v>-0.06</c:v>
                </c:pt>
                <c:pt idx="3">
                  <c:v>-0.73</c:v>
                </c:pt>
                <c:pt idx="4">
                  <c:v>-0.02</c:v>
                </c:pt>
                <c:pt idx="5">
                  <c:v>-0.02</c:v>
                </c:pt>
                <c:pt idx="6">
                  <c:v>0.01</c:v>
                </c:pt>
                <c:pt idx="7">
                  <c:v>-0.33</c:v>
                </c:pt>
                <c:pt idx="8">
                  <c:v>-0.3</c:v>
                </c:pt>
                <c:pt idx="9">
                  <c:v>0.08</c:v>
                </c:pt>
                <c:pt idx="10">
                  <c:v>0.04</c:v>
                </c:pt>
                <c:pt idx="11">
                  <c:v>-0.17</c:v>
                </c:pt>
              </c:numCache>
            </c:numRef>
          </c:val>
          <c:extLst>
            <c:ext xmlns:c16="http://schemas.microsoft.com/office/drawing/2014/chart" uri="{C3380CC4-5D6E-409C-BE32-E72D297353CC}">
              <c16:uniqueId val="{0000000C-694C-4580-83EE-02779B880351}"/>
            </c:ext>
          </c:extLst>
        </c:ser>
        <c:ser>
          <c:idx val="1"/>
          <c:order val="1"/>
          <c:tx>
            <c:strRef>
              <c:f>Sheet1!$C$1</c:f>
              <c:strCache>
                <c:ptCount val="1"/>
                <c:pt idx="0">
                  <c:v>2020 vs 2019</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94C-4580-83EE-02779B880351}"/>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94C-4580-83EE-02779B880351}"/>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694C-4580-83EE-02779B880351}"/>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694C-4580-83EE-02779B880351}"/>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694C-4580-83EE-02779B880351}"/>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694C-4580-83EE-02779B880351}"/>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694C-4580-83EE-02779B880351}"/>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694C-4580-83EE-02779B880351}"/>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694C-4580-83EE-02779B880351}"/>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694C-4580-83EE-02779B880351}"/>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694C-4580-83EE-02779B880351}"/>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694C-4580-83EE-02779B88035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Bulk carrier</c:v>
                </c:pt>
                <c:pt idx="1">
                  <c:v>Chemical tanker</c:v>
                </c:pt>
                <c:pt idx="2">
                  <c:v>Container ship</c:v>
                </c:pt>
                <c:pt idx="3">
                  <c:v>Cruise ship</c:v>
                </c:pt>
                <c:pt idx="4">
                  <c:v>General cargo ship</c:v>
                </c:pt>
                <c:pt idx="5">
                  <c:v>Liquified gas tanker</c:v>
                </c:pt>
                <c:pt idx="6">
                  <c:v>Oil tanker</c:v>
                </c:pt>
                <c:pt idx="7">
                  <c:v>Passenger ship</c:v>
                </c:pt>
                <c:pt idx="8">
                  <c:v>Refrigerated cargo ship</c:v>
                </c:pt>
                <c:pt idx="9">
                  <c:v>Ropax ship</c:v>
                </c:pt>
                <c:pt idx="10">
                  <c:v>Ro-Ro cargo ship</c:v>
                </c:pt>
                <c:pt idx="11">
                  <c:v>Vehicle carrier</c:v>
                </c:pt>
              </c:strCache>
            </c:strRef>
          </c:cat>
          <c:val>
            <c:numRef>
              <c:f>Sheet1!$C$2:$C$13</c:f>
              <c:numCache>
                <c:formatCode>General</c:formatCode>
                <c:ptCount val="12"/>
                <c:pt idx="0">
                  <c:v>0.01</c:v>
                </c:pt>
                <c:pt idx="1">
                  <c:v>0.15</c:v>
                </c:pt>
                <c:pt idx="2">
                  <c:v>-0.02</c:v>
                </c:pt>
                <c:pt idx="3">
                  <c:v>-0.61</c:v>
                </c:pt>
                <c:pt idx="4">
                  <c:v>-0.04</c:v>
                </c:pt>
                <c:pt idx="5">
                  <c:v>0.01</c:v>
                </c:pt>
                <c:pt idx="6">
                  <c:v>0.02</c:v>
                </c:pt>
                <c:pt idx="7">
                  <c:v>-0.4</c:v>
                </c:pt>
                <c:pt idx="8">
                  <c:v>-0.15</c:v>
                </c:pt>
                <c:pt idx="9">
                  <c:v>-0.13</c:v>
                </c:pt>
                <c:pt idx="10">
                  <c:v>-0.06</c:v>
                </c:pt>
                <c:pt idx="11">
                  <c:v>-0.2</c:v>
                </c:pt>
              </c:numCache>
            </c:numRef>
          </c:val>
          <c:extLst>
            <c:ext xmlns:c16="http://schemas.microsoft.com/office/drawing/2014/chart" uri="{C3380CC4-5D6E-409C-BE32-E72D297353CC}">
              <c16:uniqueId val="{00000019-694C-4580-83EE-02779B88035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8DE-4106-9B64-CD4E77A72AFD}"/>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8DE-4106-9B64-CD4E77A72AFD}"/>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8DE-4106-9B64-CD4E77A72AFD}"/>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8DE-4106-9B64-CD4E77A72AFD}"/>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8DE-4106-9B64-CD4E77A72AFD}"/>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8DE-4106-9B64-CD4E77A72AFD}"/>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8DE-4106-9B64-CD4E77A72AFD}"/>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8DE-4106-9B64-CD4E77A72AFD}"/>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8DE-4106-9B64-CD4E77A72AFD}"/>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8DE-4106-9B64-CD4E77A72AFD}"/>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8DE-4106-9B64-CD4E77A72AFD}"/>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15416</c:v>
                </c:pt>
                <c:pt idx="1">
                  <c:v>16726</c:v>
                </c:pt>
                <c:pt idx="2">
                  <c:v>17897</c:v>
                </c:pt>
                <c:pt idx="3">
                  <c:v>18541</c:v>
                </c:pt>
                <c:pt idx="4">
                  <c:v>18968</c:v>
                </c:pt>
                <c:pt idx="5">
                  <c:v>19878</c:v>
                </c:pt>
                <c:pt idx="6">
                  <c:v>20772</c:v>
                </c:pt>
                <c:pt idx="7">
                  <c:v>21375</c:v>
                </c:pt>
                <c:pt idx="8">
                  <c:v>22273</c:v>
                </c:pt>
                <c:pt idx="9">
                  <c:v>22763</c:v>
                </c:pt>
                <c:pt idx="10">
                  <c:v>23400</c:v>
                </c:pt>
              </c:numCache>
            </c:numRef>
          </c:val>
          <c:extLst>
            <c:ext xmlns:c16="http://schemas.microsoft.com/office/drawing/2014/chart" uri="{C3380CC4-5D6E-409C-BE32-E72D297353CC}">
              <c16:uniqueId val="{0000000B-38DE-4106-9B64-CD4E77A72AFD}"/>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Fleet size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999-4BC8-ABF9-34EDCB2A31F5}"/>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999-4BC8-ABF9-34EDCB2A31F5}"/>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999-4BC8-ABF9-34EDCB2A31F5}"/>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999-4BC8-ABF9-34EDCB2A31F5}"/>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999-4BC8-ABF9-34EDCB2A31F5}"/>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999-4BC8-ABF9-34EDCB2A31F5}"/>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999-4BC8-ABF9-34EDCB2A31F5}"/>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8999-4BC8-ABF9-34EDCB2A31F5}"/>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999-4BC8-ABF9-34EDCB2A31F5}"/>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999-4BC8-ABF9-34EDCB2A31F5}"/>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8999-4BC8-ABF9-34EDCB2A31F5}"/>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General</c:formatCode>
                <c:ptCount val="11"/>
                <c:pt idx="0">
                  <c:v>5.5E-2</c:v>
                </c:pt>
                <c:pt idx="1">
                  <c:v>8.5000000000000006E-2</c:v>
                </c:pt>
                <c:pt idx="2">
                  <c:v>7.0000000000000007E-2</c:v>
                </c:pt>
                <c:pt idx="3">
                  <c:v>3.5999999999999997E-2</c:v>
                </c:pt>
                <c:pt idx="4">
                  <c:v>2.3E-2</c:v>
                </c:pt>
                <c:pt idx="5">
                  <c:v>4.8000000000000001E-2</c:v>
                </c:pt>
                <c:pt idx="6">
                  <c:v>4.4999999999999998E-2</c:v>
                </c:pt>
                <c:pt idx="7">
                  <c:v>2.9000000000000001E-2</c:v>
                </c:pt>
                <c:pt idx="8">
                  <c:v>4.2000000000000003E-2</c:v>
                </c:pt>
                <c:pt idx="9">
                  <c:v>2.1999999999999999E-2</c:v>
                </c:pt>
                <c:pt idx="10">
                  <c:v>2.8000000000000001E-2</c:v>
                </c:pt>
              </c:numCache>
            </c:numRef>
          </c:val>
          <c:extLst>
            <c:ext xmlns:c16="http://schemas.microsoft.com/office/drawing/2014/chart" uri="{C3380CC4-5D6E-409C-BE32-E72D297353CC}">
              <c16:uniqueId val="{0000000B-8999-4BC8-ABF9-34EDCB2A31F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Year-on-year change in fleet size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12"/>
            <c:invertIfNegative val="0"/>
            <c:bubble3D val="0"/>
            <c:spPr>
              <a:solidFill>
                <a:srgbClr val="D8D8D8"/>
              </a:solidFill>
            </c:spPr>
            <c:extLst>
              <c:ext xmlns:c16="http://schemas.microsoft.com/office/drawing/2014/chart" uri="{C3380CC4-5D6E-409C-BE32-E72D297353CC}">
                <c16:uniqueId val="{00000001-5A4A-48E2-B885-50F9BA05BEB3}"/>
              </c:ext>
            </c:extLst>
          </c:dPt>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A4A-48E2-B885-50F9BA05BEB3}"/>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A4A-48E2-B885-50F9BA05BEB3}"/>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A4A-48E2-B885-50F9BA05BEB3}"/>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A4A-48E2-B885-50F9BA05BEB3}"/>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A4A-48E2-B885-50F9BA05BEB3}"/>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5A4A-48E2-B885-50F9BA05BEB3}"/>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A4A-48E2-B885-50F9BA05BEB3}"/>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A4A-48E2-B885-50F9BA05BEB3}"/>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A4A-48E2-B885-50F9BA05BEB3}"/>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5A4A-48E2-B885-50F9BA05BEB3}"/>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5A4A-48E2-B885-50F9BA05BEB3}"/>
                </c:ext>
              </c:extLst>
            </c:dLbl>
            <c:dLbl>
              <c:idx val="1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5A4A-48E2-B885-50F9BA05BEB3}"/>
                </c:ext>
              </c:extLst>
            </c:dLbl>
            <c:dLbl>
              <c:idx val="1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A4A-48E2-B885-50F9BA05BEB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Sheet1!$A$2:$A$14</c:f>
              <c:strCache>
                <c:ptCount val="13"/>
                <c:pt idx="0">
                  <c:v>Greece</c:v>
                </c:pt>
                <c:pt idx="1">
                  <c:v>China</c:v>
                </c:pt>
                <c:pt idx="2">
                  <c:v>Japan</c:v>
                </c:pt>
                <c:pt idx="3">
                  <c:v>Singapore</c:v>
                </c:pt>
                <c:pt idx="4">
                  <c:v>Hong Kong</c:v>
                </c:pt>
                <c:pt idx="5">
                  <c:v>Germany</c:v>
                </c:pt>
                <c:pt idx="6">
                  <c:v>South Korea</c:v>
                </c:pt>
                <c:pt idx="7">
                  <c:v>Bermuda</c:v>
                </c:pt>
                <c:pt idx="8">
                  <c:v>Norway</c:v>
                </c:pt>
                <c:pt idx="9">
                  <c:v>France</c:v>
                </c:pt>
                <c:pt idx="10">
                  <c:v>USA</c:v>
                </c:pt>
                <c:pt idx="11">
                  <c:v>UK</c:v>
                </c:pt>
                <c:pt idx="12">
                  <c:v>Rest of the world</c:v>
                </c:pt>
              </c:strCache>
            </c:strRef>
          </c:cat>
          <c:val>
            <c:numRef>
              <c:f>Sheet1!$B$2:$B$14</c:f>
              <c:numCache>
                <c:formatCode>General</c:formatCode>
                <c:ptCount val="13"/>
                <c:pt idx="0">
                  <c:v>0.17599999999999999</c:v>
                </c:pt>
                <c:pt idx="1">
                  <c:v>0.11600000000000001</c:v>
                </c:pt>
                <c:pt idx="2">
                  <c:v>0.114</c:v>
                </c:pt>
                <c:pt idx="3">
                  <c:v>6.6000000000000003E-2</c:v>
                </c:pt>
                <c:pt idx="4">
                  <c:v>4.9000000000000002E-2</c:v>
                </c:pt>
                <c:pt idx="5">
                  <c:v>4.1000000000000002E-2</c:v>
                </c:pt>
                <c:pt idx="6">
                  <c:v>4.1000000000000002E-2</c:v>
                </c:pt>
                <c:pt idx="7">
                  <c:v>0.03</c:v>
                </c:pt>
                <c:pt idx="8">
                  <c:v>0.03</c:v>
                </c:pt>
                <c:pt idx="9">
                  <c:v>2.7E-2</c:v>
                </c:pt>
                <c:pt idx="10">
                  <c:v>2.5999999999999999E-2</c:v>
                </c:pt>
                <c:pt idx="11">
                  <c:v>2.5999999999999999E-2</c:v>
                </c:pt>
                <c:pt idx="12">
                  <c:v>0.25800000000000001</c:v>
                </c:pt>
              </c:numCache>
            </c:numRef>
          </c:val>
          <c:extLst>
            <c:ext xmlns:c16="http://schemas.microsoft.com/office/drawing/2014/chart" uri="{C3380CC4-5D6E-409C-BE32-E72D297353CC}">
              <c16:uniqueId val="{0000000E-5A4A-48E2-B885-50F9BA05BEB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Developed Americas</c:v>
                </c:pt>
              </c:strCache>
            </c:strRef>
          </c:tx>
          <c:spPr>
            <a:ln>
              <a:solidFill>
                <a:srgbClr val="2875DD"/>
              </a:solidFill>
            </a:ln>
          </c:spPr>
          <c:marker>
            <c:symbol val="circle"/>
            <c:size val="5"/>
            <c:spPr>
              <a:solidFill>
                <a:srgbClr val="2875DD"/>
              </a:solidFill>
              <a:ln>
                <a:solidFill>
                  <a:srgbClr val="2875DD"/>
                </a:solidFill>
              </a:ln>
            </c:spPr>
          </c:marker>
          <c:cat>
            <c:numRef>
              <c:f>Sheet1!$A$2:$A$29</c:f>
              <c:numCache>
                <c:formatCode>General</c:formatCode>
                <c:ptCount val="28"/>
                <c:pt idx="0">
                  <c:v>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numCache>
            </c:numRef>
          </c:cat>
          <c:val>
            <c:numRef>
              <c:f>Sheet1!$B$2:$B$29</c:f>
              <c:numCache>
                <c:formatCode>General</c:formatCode>
                <c:ptCount val="28"/>
                <c:pt idx="0">
                  <c:v>3821.9</c:v>
                </c:pt>
                <c:pt idx="1">
                  <c:v>4176.4799999999996</c:v>
                </c:pt>
                <c:pt idx="2">
                  <c:v>4623.55</c:v>
                </c:pt>
                <c:pt idx="3">
                  <c:v>4586.54</c:v>
                </c:pt>
                <c:pt idx="4">
                  <c:v>4337.88</c:v>
                </c:pt>
                <c:pt idx="5">
                  <c:v>4368</c:v>
                </c:pt>
                <c:pt idx="6">
                  <c:v>3654.69</c:v>
                </c:pt>
                <c:pt idx="7">
                  <c:v>3614.28</c:v>
                </c:pt>
                <c:pt idx="8">
                  <c:v>4245.8900000000003</c:v>
                </c:pt>
                <c:pt idx="9">
                  <c:v>4010.47</c:v>
                </c:pt>
                <c:pt idx="10">
                  <c:v>3866.32</c:v>
                </c:pt>
                <c:pt idx="11">
                  <c:v>3922.51</c:v>
                </c:pt>
                <c:pt idx="12">
                  <c:v>4218.8</c:v>
                </c:pt>
                <c:pt idx="13">
                  <c:v>4154.37</c:v>
                </c:pt>
                <c:pt idx="14">
                  <c:v>4510.8</c:v>
                </c:pt>
                <c:pt idx="15">
                  <c:v>3425.16</c:v>
                </c:pt>
                <c:pt idx="16">
                  <c:v>3496.21</c:v>
                </c:pt>
                <c:pt idx="17">
                  <c:v>3727.43</c:v>
                </c:pt>
                <c:pt idx="18">
                  <c:v>3817.36</c:v>
                </c:pt>
                <c:pt idx="19">
                  <c:v>3960.57</c:v>
                </c:pt>
                <c:pt idx="20">
                  <c:v>3143.41</c:v>
                </c:pt>
                <c:pt idx="21">
                  <c:v>3256.76</c:v>
                </c:pt>
                <c:pt idx="22">
                  <c:v>3460.3</c:v>
                </c:pt>
                <c:pt idx="23">
                  <c:v>3582.2</c:v>
                </c:pt>
                <c:pt idx="24">
                  <c:v>3736.47</c:v>
                </c:pt>
                <c:pt idx="25">
                  <c:v>3638.76</c:v>
                </c:pt>
                <c:pt idx="26">
                  <c:v>3876.08</c:v>
                </c:pt>
                <c:pt idx="27">
                  <c:v>3996.89</c:v>
                </c:pt>
              </c:numCache>
            </c:numRef>
          </c:val>
          <c:smooth val="0"/>
          <c:extLst>
            <c:ext xmlns:c16="http://schemas.microsoft.com/office/drawing/2014/chart" uri="{C3380CC4-5D6E-409C-BE32-E72D297353CC}">
              <c16:uniqueId val="{0000001C-1ED5-4712-89C4-EF10A25189FE}"/>
            </c:ext>
          </c:extLst>
        </c:ser>
        <c:ser>
          <c:idx val="1"/>
          <c:order val="1"/>
          <c:tx>
            <c:strRef>
              <c:f>Sheet1!$C$1</c:f>
              <c:strCache>
                <c:ptCount val="1"/>
                <c:pt idx="0">
                  <c:v>Developed Asia and Oceania</c:v>
                </c:pt>
              </c:strCache>
            </c:strRef>
          </c:tx>
          <c:spPr>
            <a:ln>
              <a:solidFill>
                <a:srgbClr val="0F283E"/>
              </a:solidFill>
            </a:ln>
          </c:spPr>
          <c:marker>
            <c:symbol val="circle"/>
            <c:size val="5"/>
            <c:spPr>
              <a:solidFill>
                <a:srgbClr val="0F283E"/>
              </a:solidFill>
              <a:ln>
                <a:solidFill>
                  <a:srgbClr val="0F283E"/>
                </a:solidFill>
              </a:ln>
            </c:spPr>
          </c:marker>
          <c:cat>
            <c:numRef>
              <c:f>Sheet1!$A$2:$A$29</c:f>
              <c:numCache>
                <c:formatCode>General</c:formatCode>
                <c:ptCount val="28"/>
                <c:pt idx="0">
                  <c:v>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numCache>
            </c:numRef>
          </c:cat>
          <c:val>
            <c:numRef>
              <c:f>Sheet1!$C$2:$C$29</c:f>
              <c:numCache>
                <c:formatCode>General</c:formatCode>
                <c:ptCount val="28"/>
                <c:pt idx="0">
                  <c:v>3087.35</c:v>
                </c:pt>
                <c:pt idx="1">
                  <c:v>3771.75</c:v>
                </c:pt>
                <c:pt idx="2">
                  <c:v>3584.13</c:v>
                </c:pt>
                <c:pt idx="3">
                  <c:v>2638.41</c:v>
                </c:pt>
                <c:pt idx="4">
                  <c:v>2512.8200000000002</c:v>
                </c:pt>
                <c:pt idx="5">
                  <c:v>2209</c:v>
                </c:pt>
                <c:pt idx="6">
                  <c:v>2124</c:v>
                </c:pt>
                <c:pt idx="7">
                  <c:v>2232</c:v>
                </c:pt>
                <c:pt idx="8">
                  <c:v>2170.69</c:v>
                </c:pt>
                <c:pt idx="9">
                  <c:v>2519</c:v>
                </c:pt>
                <c:pt idx="10">
                  <c:v>2645.95</c:v>
                </c:pt>
                <c:pt idx="11">
                  <c:v>2739.17</c:v>
                </c:pt>
                <c:pt idx="12">
                  <c:v>2847.85</c:v>
                </c:pt>
                <c:pt idx="13">
                  <c:v>2794.02</c:v>
                </c:pt>
                <c:pt idx="14">
                  <c:v>1450.26</c:v>
                </c:pt>
                <c:pt idx="15">
                  <c:v>1818.84</c:v>
                </c:pt>
                <c:pt idx="16">
                  <c:v>1652.01</c:v>
                </c:pt>
                <c:pt idx="17">
                  <c:v>1456.78</c:v>
                </c:pt>
                <c:pt idx="18">
                  <c:v>1485.53</c:v>
                </c:pt>
                <c:pt idx="19">
                  <c:v>1699.6</c:v>
                </c:pt>
                <c:pt idx="20">
                  <c:v>2037.31</c:v>
                </c:pt>
                <c:pt idx="21">
                  <c:v>2300.62</c:v>
                </c:pt>
                <c:pt idx="22">
                  <c:v>2630.42</c:v>
                </c:pt>
                <c:pt idx="23">
                  <c:v>3255.49</c:v>
                </c:pt>
                <c:pt idx="24">
                  <c:v>4385.88</c:v>
                </c:pt>
                <c:pt idx="25">
                  <c:v>5566.78</c:v>
                </c:pt>
                <c:pt idx="26">
                  <c:v>6260.92</c:v>
                </c:pt>
                <c:pt idx="27">
                  <c:v>7433.04</c:v>
                </c:pt>
              </c:numCache>
            </c:numRef>
          </c:val>
          <c:smooth val="0"/>
          <c:extLst>
            <c:ext xmlns:c16="http://schemas.microsoft.com/office/drawing/2014/chart" uri="{C3380CC4-5D6E-409C-BE32-E72D297353CC}">
              <c16:uniqueId val="{00000039-1ED5-4712-89C4-EF10A25189FE}"/>
            </c:ext>
          </c:extLst>
        </c:ser>
        <c:ser>
          <c:idx val="2"/>
          <c:order val="2"/>
          <c:tx>
            <c:strRef>
              <c:f>Sheet1!$D$1</c:f>
              <c:strCache>
                <c:ptCount val="1"/>
                <c:pt idx="0">
                  <c:v>Developed Europe</c:v>
                </c:pt>
              </c:strCache>
            </c:strRef>
          </c:tx>
          <c:spPr>
            <a:ln>
              <a:solidFill>
                <a:srgbClr val="BABABA"/>
              </a:solidFill>
            </a:ln>
          </c:spPr>
          <c:marker>
            <c:symbol val="circle"/>
            <c:size val="5"/>
            <c:spPr>
              <a:solidFill>
                <a:srgbClr val="BABABA"/>
              </a:solidFill>
              <a:ln>
                <a:solidFill>
                  <a:srgbClr val="BABABA"/>
                </a:solidFill>
              </a:ln>
            </c:spPr>
          </c:marker>
          <c:cat>
            <c:numRef>
              <c:f>Sheet1!$A$2:$A$29</c:f>
              <c:numCache>
                <c:formatCode>General</c:formatCode>
                <c:ptCount val="28"/>
                <c:pt idx="0">
                  <c:v>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numCache>
            </c:numRef>
          </c:cat>
          <c:val>
            <c:numRef>
              <c:f>Sheet1!$D$2:$D$29</c:f>
              <c:numCache>
                <c:formatCode>General</c:formatCode>
                <c:ptCount val="28"/>
                <c:pt idx="0">
                  <c:v>13605.71</c:v>
                </c:pt>
                <c:pt idx="1">
                  <c:v>15073.15</c:v>
                </c:pt>
                <c:pt idx="2">
                  <c:v>18046.21</c:v>
                </c:pt>
                <c:pt idx="3">
                  <c:v>20458.2</c:v>
                </c:pt>
                <c:pt idx="4">
                  <c:v>20534.689999999999</c:v>
                </c:pt>
                <c:pt idx="5">
                  <c:v>22201</c:v>
                </c:pt>
                <c:pt idx="6">
                  <c:v>23244</c:v>
                </c:pt>
                <c:pt idx="7">
                  <c:v>25676</c:v>
                </c:pt>
                <c:pt idx="8">
                  <c:v>28014.94</c:v>
                </c:pt>
                <c:pt idx="9">
                  <c:v>31659</c:v>
                </c:pt>
                <c:pt idx="10">
                  <c:v>35511.79</c:v>
                </c:pt>
                <c:pt idx="11">
                  <c:v>38019.94</c:v>
                </c:pt>
                <c:pt idx="12">
                  <c:v>42379.43</c:v>
                </c:pt>
                <c:pt idx="13">
                  <c:v>46917.18</c:v>
                </c:pt>
                <c:pt idx="14">
                  <c:v>48201.29</c:v>
                </c:pt>
                <c:pt idx="15">
                  <c:v>48456.1</c:v>
                </c:pt>
                <c:pt idx="16">
                  <c:v>52739.5</c:v>
                </c:pt>
                <c:pt idx="17">
                  <c:v>51129.27</c:v>
                </c:pt>
                <c:pt idx="18">
                  <c:v>52865.02</c:v>
                </c:pt>
                <c:pt idx="19">
                  <c:v>57968.53</c:v>
                </c:pt>
                <c:pt idx="20">
                  <c:v>62449.42</c:v>
                </c:pt>
                <c:pt idx="21">
                  <c:v>65937.14</c:v>
                </c:pt>
                <c:pt idx="22">
                  <c:v>69693.320000000007</c:v>
                </c:pt>
                <c:pt idx="23">
                  <c:v>71597.17</c:v>
                </c:pt>
                <c:pt idx="24">
                  <c:v>72397.37</c:v>
                </c:pt>
                <c:pt idx="25">
                  <c:v>72731.27</c:v>
                </c:pt>
                <c:pt idx="26">
                  <c:v>74866.89</c:v>
                </c:pt>
                <c:pt idx="27">
                  <c:v>76480.990000000005</c:v>
                </c:pt>
              </c:numCache>
            </c:numRef>
          </c:val>
          <c:smooth val="0"/>
          <c:extLst>
            <c:ext xmlns:c16="http://schemas.microsoft.com/office/drawing/2014/chart" uri="{C3380CC4-5D6E-409C-BE32-E72D297353CC}">
              <c16:uniqueId val="{00000056-1ED5-4712-89C4-EF10A25189FE}"/>
            </c:ext>
          </c:extLst>
        </c:ser>
        <c:ser>
          <c:idx val="3"/>
          <c:order val="3"/>
          <c:tx>
            <c:strRef>
              <c:f>Sheet1!$E$1</c:f>
              <c:strCache>
                <c:ptCount val="1"/>
                <c:pt idx="0">
                  <c:v>Developing Africa</c:v>
                </c:pt>
              </c:strCache>
            </c:strRef>
          </c:tx>
          <c:spPr>
            <a:ln>
              <a:solidFill>
                <a:srgbClr val="A60B0B"/>
              </a:solidFill>
            </a:ln>
          </c:spPr>
          <c:marker>
            <c:symbol val="circle"/>
            <c:size val="5"/>
            <c:spPr>
              <a:solidFill>
                <a:srgbClr val="A60B0B"/>
              </a:solidFill>
              <a:ln>
                <a:solidFill>
                  <a:srgbClr val="A60B0B"/>
                </a:solidFill>
              </a:ln>
            </c:spPr>
          </c:marker>
          <c:cat>
            <c:numRef>
              <c:f>Sheet1!$A$2:$A$29</c:f>
              <c:numCache>
                <c:formatCode>General</c:formatCode>
                <c:ptCount val="28"/>
                <c:pt idx="0">
                  <c:v>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numCache>
            </c:numRef>
          </c:cat>
          <c:val>
            <c:numRef>
              <c:f>Sheet1!$E$2:$E$29</c:f>
              <c:numCache>
                <c:formatCode>General</c:formatCode>
                <c:ptCount val="28"/>
                <c:pt idx="0">
                  <c:v>4203.3599999999997</c:v>
                </c:pt>
                <c:pt idx="1">
                  <c:v>4571.5600000000004</c:v>
                </c:pt>
                <c:pt idx="2">
                  <c:v>4754.34</c:v>
                </c:pt>
                <c:pt idx="3">
                  <c:v>5627.22</c:v>
                </c:pt>
                <c:pt idx="4">
                  <c:v>6026.89</c:v>
                </c:pt>
                <c:pt idx="5">
                  <c:v>8011</c:v>
                </c:pt>
                <c:pt idx="6">
                  <c:v>10408</c:v>
                </c:pt>
                <c:pt idx="7">
                  <c:v>11570</c:v>
                </c:pt>
                <c:pt idx="8">
                  <c:v>13395.35</c:v>
                </c:pt>
                <c:pt idx="9">
                  <c:v>13651</c:v>
                </c:pt>
                <c:pt idx="10">
                  <c:v>16710.07</c:v>
                </c:pt>
                <c:pt idx="11">
                  <c:v>23241.07</c:v>
                </c:pt>
                <c:pt idx="12">
                  <c:v>27438.84</c:v>
                </c:pt>
                <c:pt idx="13">
                  <c:v>30581.56</c:v>
                </c:pt>
                <c:pt idx="14">
                  <c:v>34105.24</c:v>
                </c:pt>
                <c:pt idx="15">
                  <c:v>41372.949999999997</c:v>
                </c:pt>
                <c:pt idx="16">
                  <c:v>44785.53</c:v>
                </c:pt>
                <c:pt idx="17">
                  <c:v>47606.68</c:v>
                </c:pt>
                <c:pt idx="18">
                  <c:v>46523.6</c:v>
                </c:pt>
                <c:pt idx="19">
                  <c:v>45058.91</c:v>
                </c:pt>
                <c:pt idx="20">
                  <c:v>47394.5</c:v>
                </c:pt>
                <c:pt idx="21">
                  <c:v>45660.28</c:v>
                </c:pt>
                <c:pt idx="22">
                  <c:v>45711.37</c:v>
                </c:pt>
                <c:pt idx="23">
                  <c:v>46389.11</c:v>
                </c:pt>
                <c:pt idx="24">
                  <c:v>48584.17</c:v>
                </c:pt>
                <c:pt idx="25">
                  <c:v>49275.17</c:v>
                </c:pt>
                <c:pt idx="26">
                  <c:v>56031.07</c:v>
                </c:pt>
                <c:pt idx="27">
                  <c:v>60842.81</c:v>
                </c:pt>
              </c:numCache>
            </c:numRef>
          </c:val>
          <c:smooth val="0"/>
          <c:extLst>
            <c:ext xmlns:c16="http://schemas.microsoft.com/office/drawing/2014/chart" uri="{C3380CC4-5D6E-409C-BE32-E72D297353CC}">
              <c16:uniqueId val="{00000073-1ED5-4712-89C4-EF10A25189FE}"/>
            </c:ext>
          </c:extLst>
        </c:ser>
        <c:ser>
          <c:idx val="4"/>
          <c:order val="4"/>
          <c:tx>
            <c:strRef>
              <c:f>Sheet1!$F$1</c:f>
              <c:strCache>
                <c:ptCount val="1"/>
                <c:pt idx="0">
                  <c:v>Developing Americas</c:v>
                </c:pt>
              </c:strCache>
            </c:strRef>
          </c:tx>
          <c:spPr>
            <a:ln>
              <a:solidFill>
                <a:srgbClr val="87BC24"/>
              </a:solidFill>
            </a:ln>
          </c:spPr>
          <c:marker>
            <c:symbol val="circle"/>
            <c:size val="5"/>
            <c:spPr>
              <a:solidFill>
                <a:srgbClr val="87BC24"/>
              </a:solidFill>
              <a:ln>
                <a:solidFill>
                  <a:srgbClr val="87BC24"/>
                </a:solidFill>
              </a:ln>
            </c:spPr>
          </c:marker>
          <c:cat>
            <c:numRef>
              <c:f>Sheet1!$A$2:$A$29</c:f>
              <c:numCache>
                <c:formatCode>General</c:formatCode>
                <c:ptCount val="28"/>
                <c:pt idx="0">
                  <c:v>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numCache>
            </c:numRef>
          </c:cat>
          <c:val>
            <c:numRef>
              <c:f>Sheet1!$F$2:$F$29</c:f>
              <c:numCache>
                <c:formatCode>General</c:formatCode>
                <c:ptCount val="28"/>
                <c:pt idx="0">
                  <c:v>9949.2800000000007</c:v>
                </c:pt>
                <c:pt idx="1">
                  <c:v>11420.97</c:v>
                </c:pt>
                <c:pt idx="2">
                  <c:v>14390.09</c:v>
                </c:pt>
                <c:pt idx="3">
                  <c:v>16699.18</c:v>
                </c:pt>
                <c:pt idx="4">
                  <c:v>18318.099999999999</c:v>
                </c:pt>
                <c:pt idx="5">
                  <c:v>19822</c:v>
                </c:pt>
                <c:pt idx="6">
                  <c:v>22701</c:v>
                </c:pt>
                <c:pt idx="7">
                  <c:v>24696</c:v>
                </c:pt>
                <c:pt idx="8">
                  <c:v>27542.82</c:v>
                </c:pt>
                <c:pt idx="9">
                  <c:v>29349</c:v>
                </c:pt>
                <c:pt idx="10">
                  <c:v>31250.39</c:v>
                </c:pt>
                <c:pt idx="11">
                  <c:v>35633.360000000001</c:v>
                </c:pt>
                <c:pt idx="12">
                  <c:v>38764.85</c:v>
                </c:pt>
                <c:pt idx="13">
                  <c:v>43820.86</c:v>
                </c:pt>
                <c:pt idx="14">
                  <c:v>43364.61</c:v>
                </c:pt>
                <c:pt idx="15">
                  <c:v>45822.05</c:v>
                </c:pt>
                <c:pt idx="16">
                  <c:v>46878.96</c:v>
                </c:pt>
                <c:pt idx="17">
                  <c:v>47597.88</c:v>
                </c:pt>
                <c:pt idx="18">
                  <c:v>47245.43</c:v>
                </c:pt>
                <c:pt idx="19">
                  <c:v>44085.96</c:v>
                </c:pt>
                <c:pt idx="20">
                  <c:v>45864.77</c:v>
                </c:pt>
                <c:pt idx="21">
                  <c:v>43875.59</c:v>
                </c:pt>
                <c:pt idx="22">
                  <c:v>41421.040000000001</c:v>
                </c:pt>
                <c:pt idx="23">
                  <c:v>42371.3</c:v>
                </c:pt>
                <c:pt idx="24">
                  <c:v>44586.44</c:v>
                </c:pt>
                <c:pt idx="25">
                  <c:v>47494.38</c:v>
                </c:pt>
                <c:pt idx="26">
                  <c:v>47067.85</c:v>
                </c:pt>
                <c:pt idx="27">
                  <c:v>47696.74</c:v>
                </c:pt>
              </c:numCache>
            </c:numRef>
          </c:val>
          <c:smooth val="0"/>
          <c:extLst>
            <c:ext xmlns:c16="http://schemas.microsoft.com/office/drawing/2014/chart" uri="{C3380CC4-5D6E-409C-BE32-E72D297353CC}">
              <c16:uniqueId val="{00000090-1ED5-4712-89C4-EF10A25189FE}"/>
            </c:ext>
          </c:extLst>
        </c:ser>
        <c:ser>
          <c:idx val="5"/>
          <c:order val="5"/>
          <c:tx>
            <c:strRef>
              <c:f>Sheet1!$G$1</c:f>
              <c:strCache>
                <c:ptCount val="1"/>
                <c:pt idx="0">
                  <c:v>Developing Asia and Oceania</c:v>
                </c:pt>
              </c:strCache>
            </c:strRef>
          </c:tx>
          <c:spPr>
            <a:ln>
              <a:solidFill>
                <a:srgbClr val="EBB523"/>
              </a:solidFill>
            </a:ln>
          </c:spPr>
          <c:marker>
            <c:symbol val="circle"/>
            <c:size val="5"/>
            <c:spPr>
              <a:solidFill>
                <a:srgbClr val="EBB523"/>
              </a:solidFill>
              <a:ln>
                <a:solidFill>
                  <a:srgbClr val="EBB523"/>
                </a:solidFill>
              </a:ln>
            </c:spPr>
          </c:marker>
          <c:cat>
            <c:numRef>
              <c:f>Sheet1!$A$2:$A$29</c:f>
              <c:numCache>
                <c:formatCode>General</c:formatCode>
                <c:ptCount val="28"/>
                <c:pt idx="0">
                  <c:v>96</c:v>
                </c:pt>
                <c:pt idx="1">
                  <c:v>97</c:v>
                </c:pt>
                <c:pt idx="2">
                  <c:v>98</c:v>
                </c:pt>
                <c:pt idx="3">
                  <c:v>99</c:v>
                </c:pt>
                <c:pt idx="4">
                  <c:v>0</c:v>
                </c:pt>
                <c:pt idx="5">
                  <c:v>1</c:v>
                </c:pt>
                <c:pt idx="6">
                  <c:v>2</c:v>
                </c:pt>
                <c:pt idx="7">
                  <c:v>3</c:v>
                </c:pt>
                <c:pt idx="8">
                  <c:v>4</c:v>
                </c:pt>
                <c:pt idx="9">
                  <c:v>5</c:v>
                </c:pt>
                <c:pt idx="10">
                  <c:v>6</c:v>
                </c:pt>
                <c:pt idx="11">
                  <c:v>7</c:v>
                </c:pt>
                <c:pt idx="12">
                  <c:v>8</c:v>
                </c:pt>
                <c:pt idx="13">
                  <c:v>9</c:v>
                </c:pt>
                <c:pt idx="14">
                  <c:v>10</c:v>
                </c:pt>
                <c:pt idx="15">
                  <c:v>11</c:v>
                </c:pt>
                <c:pt idx="16">
                  <c:v>12</c:v>
                </c:pt>
                <c:pt idx="17">
                  <c:v>13</c:v>
                </c:pt>
                <c:pt idx="18">
                  <c:v>14</c:v>
                </c:pt>
                <c:pt idx="19">
                  <c:v>15</c:v>
                </c:pt>
                <c:pt idx="20">
                  <c:v>16</c:v>
                </c:pt>
                <c:pt idx="21">
                  <c:v>17</c:v>
                </c:pt>
                <c:pt idx="22">
                  <c:v>18</c:v>
                </c:pt>
                <c:pt idx="23">
                  <c:v>19</c:v>
                </c:pt>
                <c:pt idx="24">
                  <c:v>20</c:v>
                </c:pt>
                <c:pt idx="25">
                  <c:v>21</c:v>
                </c:pt>
                <c:pt idx="26">
                  <c:v>22</c:v>
                </c:pt>
                <c:pt idx="27">
                  <c:v>23</c:v>
                </c:pt>
              </c:numCache>
            </c:numRef>
          </c:cat>
          <c:val>
            <c:numRef>
              <c:f>Sheet1!$G$2:$G$29</c:f>
              <c:numCache>
                <c:formatCode>General</c:formatCode>
                <c:ptCount val="28"/>
                <c:pt idx="0">
                  <c:v>9006.23</c:v>
                </c:pt>
                <c:pt idx="1">
                  <c:v>9627.2199999999993</c:v>
                </c:pt>
                <c:pt idx="2">
                  <c:v>10560.81</c:v>
                </c:pt>
                <c:pt idx="3">
                  <c:v>11053.13</c:v>
                </c:pt>
                <c:pt idx="4">
                  <c:v>11802.79</c:v>
                </c:pt>
                <c:pt idx="5">
                  <c:v>12466.02</c:v>
                </c:pt>
                <c:pt idx="6">
                  <c:v>15139.99</c:v>
                </c:pt>
                <c:pt idx="7">
                  <c:v>15483.07</c:v>
                </c:pt>
                <c:pt idx="8">
                  <c:v>16241.64</c:v>
                </c:pt>
                <c:pt idx="9">
                  <c:v>19027.93</c:v>
                </c:pt>
                <c:pt idx="10">
                  <c:v>22707.82</c:v>
                </c:pt>
                <c:pt idx="11">
                  <c:v>24704.26</c:v>
                </c:pt>
                <c:pt idx="12">
                  <c:v>28927.84</c:v>
                </c:pt>
                <c:pt idx="13">
                  <c:v>33576.99</c:v>
                </c:pt>
                <c:pt idx="14">
                  <c:v>37320.58</c:v>
                </c:pt>
                <c:pt idx="15">
                  <c:v>42765.93</c:v>
                </c:pt>
                <c:pt idx="16">
                  <c:v>47190.27</c:v>
                </c:pt>
                <c:pt idx="17">
                  <c:v>54782.01</c:v>
                </c:pt>
                <c:pt idx="18">
                  <c:v>64235.89</c:v>
                </c:pt>
                <c:pt idx="19">
                  <c:v>75270.31</c:v>
                </c:pt>
                <c:pt idx="20">
                  <c:v>83266.899999999994</c:v>
                </c:pt>
                <c:pt idx="21">
                  <c:v>84268.72</c:v>
                </c:pt>
                <c:pt idx="22">
                  <c:v>90629.16</c:v>
                </c:pt>
                <c:pt idx="23">
                  <c:v>98910.47</c:v>
                </c:pt>
                <c:pt idx="24">
                  <c:v>101303.7</c:v>
                </c:pt>
                <c:pt idx="25">
                  <c:v>103492.95</c:v>
                </c:pt>
                <c:pt idx="26">
                  <c:v>105630.96</c:v>
                </c:pt>
                <c:pt idx="27">
                  <c:v>108788.97</c:v>
                </c:pt>
              </c:numCache>
            </c:numRef>
          </c:val>
          <c:smooth val="0"/>
          <c:extLst>
            <c:ext xmlns:c16="http://schemas.microsoft.com/office/drawing/2014/chart" uri="{C3380CC4-5D6E-409C-BE32-E72D297353CC}">
              <c16:uniqueId val="{000000AD-1ED5-4712-89C4-EF10A25189FE}"/>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Carrying capacity in thousand deadweight tons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0AB-4415-B624-AA34E4F24A8A}"/>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0AB-4415-B624-AA34E4F24A8A}"/>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0AB-4415-B624-AA34E4F24A8A}"/>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0AB-4415-B624-AA34E4F24A8A}"/>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0AB-4415-B624-AA34E4F24A8A}"/>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0AB-4415-B624-AA34E4F24A8A}"/>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0AB-4415-B624-AA34E4F24A8A}"/>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0AB-4415-B624-AA34E4F24A8A}"/>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0AB-4415-B624-AA34E4F24A8A}"/>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0AB-4415-B624-AA34E4F24A8A}"/>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0AB-4415-B624-AA34E4F24A8A}"/>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Greece</c:v>
                </c:pt>
                <c:pt idx="1">
                  <c:v>China</c:v>
                </c:pt>
                <c:pt idx="2">
                  <c:v>Singapore</c:v>
                </c:pt>
                <c:pt idx="3">
                  <c:v>Japan</c:v>
                </c:pt>
                <c:pt idx="4">
                  <c:v>Hong Kong</c:v>
                </c:pt>
                <c:pt idx="5">
                  <c:v>Denmark</c:v>
                </c:pt>
                <c:pt idx="6">
                  <c:v>South Korea</c:v>
                </c:pt>
                <c:pt idx="7">
                  <c:v>Switzerland</c:v>
                </c:pt>
                <c:pt idx="8">
                  <c:v>U.S.</c:v>
                </c:pt>
                <c:pt idx="9">
                  <c:v>Germany</c:v>
                </c:pt>
                <c:pt idx="10">
                  <c:v>UK</c:v>
                </c:pt>
              </c:strCache>
            </c:strRef>
          </c:cat>
          <c:val>
            <c:numRef>
              <c:f>Sheet1!$B$2:$B$12</c:f>
              <c:numCache>
                <c:formatCode>General</c:formatCode>
                <c:ptCount val="11"/>
                <c:pt idx="0">
                  <c:v>190725272</c:v>
                </c:pt>
                <c:pt idx="1">
                  <c:v>143858408</c:v>
                </c:pt>
                <c:pt idx="2">
                  <c:v>133530650</c:v>
                </c:pt>
                <c:pt idx="3">
                  <c:v>116522889</c:v>
                </c:pt>
                <c:pt idx="4">
                  <c:v>68749219</c:v>
                </c:pt>
                <c:pt idx="5">
                  <c:v>63943860</c:v>
                </c:pt>
                <c:pt idx="6">
                  <c:v>63499300</c:v>
                </c:pt>
                <c:pt idx="7">
                  <c:v>61960005</c:v>
                </c:pt>
                <c:pt idx="8">
                  <c:v>59107620</c:v>
                </c:pt>
                <c:pt idx="9">
                  <c:v>58987471</c:v>
                </c:pt>
                <c:pt idx="10">
                  <c:v>53363976</c:v>
                </c:pt>
              </c:numCache>
            </c:numRef>
          </c:val>
          <c:extLst>
            <c:ext xmlns:c16="http://schemas.microsoft.com/office/drawing/2014/chart" uri="{C3380CC4-5D6E-409C-BE32-E72D297353CC}">
              <c16:uniqueId val="{0000000B-C0AB-4415-B624-AA34E4F24A8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13E70B2A-8456-47CA-8E57-A7994B8B7F41}" type="datetimeFigureOut">
              <a:rPr lang="en-US" smtClean="0"/>
              <a:t>5/16/2026</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C12D341-B505-44B6-B782-632831D67D77}" type="datetimeFigureOut">
              <a:rPr lang="en-US" smtClean="0"/>
              <a:t>5/16/2026</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7A68721-2C05-44F3-9176-6CA4C7527AB3}" type="datetimeFigureOut">
              <a:rPr lang="en-US" smtClean="0"/>
              <a:t>5/16/2026</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62224F5-12AE-4C1B-BA21-9AF5B56D97C0}" type="datetimeFigureOut">
              <a:rPr lang="en-US" smtClean="0"/>
              <a:t>5/16/2026</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459E06EE-1ED0-4FCB-90A3-483DA2C524C7}" type="datetimeFigureOut">
              <a:rPr lang="en-US" smtClean="0"/>
              <a:t>5/16/2026</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1DEA9C4-2AD5-4266-A20C-374824B05C9F}" type="datetimeFigureOut">
              <a:rPr lang="en-US" smtClean="0"/>
              <a:t>5/16/2026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17859467-8027-4B7F-9850-F449962B5D46}" type="datetimeFigureOut">
              <a:rPr lang="en-US" smtClean="0"/>
              <a:t>5/16/2026</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82077004-4A60-44D6-9759-FB4F28583580}" type="datetimeFigureOut">
              <a:rPr lang="en-US" smtClean="0"/>
              <a:t>5/16/2026</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3866D5C-1BB8-4616-8265-77D00801D1FC}" type="datetimeFigureOut">
              <a:rPr lang="en-US" smtClean="0"/>
              <a:t>5/16/2026</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AB63E5A-45FD-4E52-AEB2-98ED65710AFD}" type="datetimeFigureOut">
              <a:rPr lang="en-US" smtClean="0"/>
              <a:t>5/16/2026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7CF1B40-BB0B-4B00-BFEC-1FC0F3380535}" type="datetimeFigureOut">
              <a:rPr lang="en-US" smtClean="0"/>
              <a:t>5/16/2026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www.statista.com/statistics/1313279/fleet-size-european-union" TargetMode="Externa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hyperlink" Target="http://www.statista.com/statistics/1313263/yoy-change-in-fleet-size-european-union" TargetMode="Externa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hyperlink" Target="http://www.statista.com/statistics/1284460/share-of-merchant-ships-worldwide-owning-country" TargetMode="Externa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hyperlink" Target="http://www.statista.com/statistics/413075/container-ship-fleet-size-of-selected-regions-by-flag-of-registration" TargetMode="Externa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hyperlink" Target="http://www.statista.com/statistics/263858/container-ship-fleets-size-by-nationality-of-shipowners"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hyperlink" Target="http://www.statista.com/statistics/1251112/passenger-traffic-in-eu-ports" TargetMode="Externa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hyperlink" Target="http://www.statista.com/statistics/1313638/passenger-traffic-growth-in-eu-ports" TargetMode="Externa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statista.com/statistics/1251128/passenger-traffic-in-eu-ports-by-country"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8.emf"/><Relationship Id="rId4" Type="http://schemas.openxmlformats.org/officeDocument/2006/relationships/image" Target="../media/image4.emf"/><Relationship Id="rId9"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1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statista.com/statistics/1313648/european-union-ports-by-passenger-traffic"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18" Type="http://schemas.openxmlformats.org/officeDocument/2006/relationships/slide" Target="slide21.xml"/><Relationship Id="rId26" Type="http://schemas.openxmlformats.org/officeDocument/2006/relationships/slide" Target="slide31.xml"/><Relationship Id="rId3" Type="http://schemas.openxmlformats.org/officeDocument/2006/relationships/image" Target="../media/image4.emf"/><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9.xml"/><Relationship Id="rId2" Type="http://schemas.openxmlformats.org/officeDocument/2006/relationships/image" Target="../media/image3.emf"/><Relationship Id="rId16" Type="http://schemas.openxmlformats.org/officeDocument/2006/relationships/slide" Target="slide18.xml"/><Relationship Id="rId20" Type="http://schemas.openxmlformats.org/officeDocument/2006/relationships/slide" Target="slide23.xml"/><Relationship Id="rId29"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slide" Target="slide5.xml"/><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34.xml"/><Relationship Id="rId10" Type="http://schemas.openxmlformats.org/officeDocument/2006/relationships/slide" Target="slide11.xml"/><Relationship Id="rId19" Type="http://schemas.openxmlformats.org/officeDocument/2006/relationships/slide" Target="slide22.xml"/><Relationship Id="rId31" Type="http://schemas.openxmlformats.org/officeDocument/2006/relationships/slide" Target="slide38.xml"/><Relationship Id="rId4" Type="http://schemas.openxmlformats.org/officeDocument/2006/relationships/image" Target="../media/image5.emf"/><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6.xml"/><Relationship Id="rId27" Type="http://schemas.openxmlformats.org/officeDocument/2006/relationships/slide" Target="slide33.xml"/><Relationship Id="rId30"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statista.com/statistics/1281738/gross-weight-seaborne-goods-european-union-ports" TargetMode="Externa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hyperlink" Target="http://www.statista.com/statistics/1313601/seaborne-goods-european-union-ports-annual-growth" TargetMode="Externa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www.statista.com/statistics/1192002/gross-weight-seaborne-goods-european-union-ports-by-country"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1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http://www.statista.com/statistics/1192860/main-cargo-ports-in-europe-by-gross-weight"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hyperlink" Target="http://www.statista.com/statistics/1312804/container-throughput-european-union" TargetMode="Externa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hyperlink" Target="http://www.statista.com/statistics/1312818/container-throughput-european-union-growth" TargetMode="Externa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hyperlink" Target="http://www.statista.com/statistics/1193254/europe-containers-loaded-unloaded-in-ports" TargetMode="Externa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hyperlink" Target="http://www.statista.com/statistics/1310145/throughput-volume-ports-european-union" TargetMode="Externa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slide" Target="slide41.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hyperlink" Target="http://www.statista.com/statistics/1289459/freight-rates-time-normalize" TargetMode="Externa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hyperlink" Target="http://www.statista.com/statistics/1281663/eu-maritime-injuries-and-fatalities" TargetMode="Externa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hyperlink" Target="http://www.statista.com/statistics/1281683/eu-ship-incidents-by-ship-type" TargetMode="Externa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hyperlink" Target="http://www.statista.com/statistics/1304068/number-of-containers-lost-european-union" TargetMode="Externa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hyperlink" Target="http://www.statista.com/statistics/1302894/number-of-oil-spills-in-eu-waters" TargetMode="External"/><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hyperlink" Target="http://www.statista.com/statistics/1313321/direct-employment-eu-shipping-industry-by-subsector" TargetMode="Externa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hyperlink" Target="http://www.statista.com/statistics/1313335/direct-employment-eu-shipping-industry-by-place-of-work" TargetMode="Externa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hyperlink" Target="http://www.statista.com/statistics/1313341/direct-employment-eu-shipping-industry-at-sea-by-rank" TargetMode="Externa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3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www.statista.com/statistics/1313346/masters-and-officers-european-union-shipping-industry-by-country"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8.emf"/><Relationship Id="rId4" Type="http://schemas.openxmlformats.org/officeDocument/2006/relationships/image" Target="../media/image4.emf"/><Relationship Id="rId9"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1313304/gva-contribution-to-gdp-eu-shipping-industry"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www.statista.com/statistics/1249368/number-of-ship-calls-in-the-eu" TargetMode="Externa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statista.com/statistics/1101585/port-calls-in-major-economies-worldwide" TargetMode="External"/><Relationship Id="rId11" Type="http://schemas.openxmlformats.org/officeDocument/2006/relationships/image" Target="../media/image7.png"/><Relationship Id="rId5" Type="http://schemas.openxmlformats.org/officeDocument/2006/relationships/image" Target="../media/image5.emf"/><Relationship Id="rId10" Type="http://schemas.openxmlformats.org/officeDocument/2006/relationships/image" Target="../media/image8.emf"/><Relationship Id="rId4" Type="http://schemas.openxmlformats.org/officeDocument/2006/relationships/image" Target="../media/image4.emf"/><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hyperlink" Target="http://www.statista.com/statistics/1241049/change-in-port-calls-in-eu-by-ship-type" TargetMode="Externa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74196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583200" y="6231600"/>
            <a:ext cx="1461600" cy="2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INDUSTRIES &amp; MARKETS</a:t>
            </a:r>
          </a:p>
        </p:txBody>
      </p:sp>
      <p:sp>
        <p:nvSpPr>
          <p:cNvPr id="3"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Maritime industry in the European Union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2020, the European Union (EU) shipping industry controlled around 23,400 ships. This represents and increase of about 2.8 percent year-on-year. Between 2010 and 2020, the EU fleet grew by nearly 52 percent.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2010 to 2020</a:t>
            </a:r>
          </a:p>
          <a:p>
            <a:r>
              <a:rPr sz="600" b="1">
                <a:solidFill>
                  <a:srgbClr val="0F2741"/>
                </a:solidFill>
                <a:latin typeface="Open Sans"/>
              </a:rPr>
              <a:t>Source(s): </a:t>
            </a:r>
            <a:r>
              <a:rPr sz="600" b="0">
                <a:solidFill>
                  <a:srgbClr val="0F2741"/>
                </a:solidFill>
                <a:latin typeface="Open Sans"/>
              </a:rPr>
              <a:t>ECSA; Oxford Economics; Statista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9</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ships in European Union (EU-28) shipping industry's fleet from 2010 to 2020</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Fleet size of the EU 2010-2020</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European Union (EU) shipping industry's fleet grew year-on-year between 2010 and 2020. The most considerable growth in fleet size was recorded in 2011 when the EU fleet increased by 8.5 percent year-on-year. In 2020, the size of the EU fleet increased by 2.8 percent compared with the previous year.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2010 to 2020</a:t>
            </a:r>
          </a:p>
          <a:p>
            <a:r>
              <a:rPr sz="600" b="1">
                <a:solidFill>
                  <a:srgbClr val="0F2741"/>
                </a:solidFill>
                <a:latin typeface="Open Sans"/>
              </a:rPr>
              <a:t>Source(s): </a:t>
            </a:r>
            <a:r>
              <a:rPr sz="600" b="0">
                <a:solidFill>
                  <a:srgbClr val="0F2741"/>
                </a:solidFill>
                <a:latin typeface="Open Sans"/>
              </a:rPr>
              <a:t>ECSA; Oxford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Year-on-year (YoY) change in the size of the European Union (EU-28) shipping industry's fleet from 2010 to 2020</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YoY change in EU fleet size 2010-2020</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Greece owned the biggest share of the global merchant fleet, about 17.6 percent. China ranked second with a share of some 11.6 percent. At the beginning of 2020, there were around 55,000 ships in the world's merchant fleet.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2021</a:t>
            </a:r>
          </a:p>
          <a:p>
            <a:r>
              <a:rPr sz="600" b="1">
                <a:solidFill>
                  <a:srgbClr val="0F2741"/>
                </a:solidFill>
                <a:latin typeface="Open Sans"/>
              </a:rPr>
              <a:t>Source(s): </a:t>
            </a:r>
            <a:r>
              <a:rPr sz="600" b="0">
                <a:solidFill>
                  <a:srgbClr val="0F2741"/>
                </a:solidFill>
                <a:latin typeface="Open Sans"/>
              </a:rPr>
              <a:t>UNCTAD; Website (infomaritime.eu)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123250" y="1882800"/>
            <a:ext cx="1943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world fleet</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Distribution of vessels in the global merchant fleet in 2021, by owning country</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Breakdown of merchant ships worldwide by owning country 2021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developing Asia and Oceania's (including China) container ship fleet had a carrying capacity of almost 109 million deadweight tons. The container ship fleet of developed Europe had a combined capacity of roughly 76.5 million deadweight tons.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1996 to 2022</a:t>
            </a:r>
          </a:p>
          <a:p>
            <a:r>
              <a:rPr sz="600" b="1">
                <a:solidFill>
                  <a:srgbClr val="0F2741"/>
                </a:solidFill>
                <a:latin typeface="Open Sans"/>
              </a:rPr>
              <a:t>Source(s): </a:t>
            </a:r>
            <a:r>
              <a:rPr sz="600" b="0">
                <a:solidFill>
                  <a:srgbClr val="0F2741"/>
                </a:solidFill>
                <a:latin typeface="Open Sans"/>
              </a:rPr>
              <a:t>UNCTAD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dirty="0">
                <a:solidFill>
                  <a:srgbClr val="0F2741"/>
                </a:solidFill>
                <a:latin typeface="Open Sans Light"/>
              </a:rPr>
              <a:t>Merchant container ship fleet carrying capacity of selected regions from 1996 to 2023, by flag of registration (in 1,000 deadweight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Merchant container ship fleet size of selected regions 1996-2023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July 31, 2022, Greece operated the largest merchant fleet in terms of gross tonnage in the world. Singapore ranked second, followed with China and Japan.Container shippingIn January 2018, the global cellular container fleet had a capacity of around 21 million twenty-foot equivalent units, or TEUs. One TEU is the shipping industry’s standard unit of measure, which denotes the capacity of an ISO freight container. Such standard freight containers are also called intermodal containers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as of July 31, 2022</a:t>
            </a:r>
          </a:p>
          <a:p>
            <a:r>
              <a:rPr sz="600" b="1">
                <a:solidFill>
                  <a:srgbClr val="0F2741"/>
                </a:solidFill>
                <a:latin typeface="Open Sans"/>
              </a:rPr>
              <a:t>Source(s): </a:t>
            </a:r>
            <a:r>
              <a:rPr sz="600" b="0">
                <a:solidFill>
                  <a:srgbClr val="0F2741"/>
                </a:solidFill>
                <a:latin typeface="Open Sans"/>
              </a:rPr>
              <a:t>Danske Rederier; Various sources (IHS Seaweb)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307400" y="1882800"/>
            <a:ext cx="1574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Gross tonnage</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13</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Container ship fleet size as of July 31, 2022, by nationality of operator (in gross tonnage)</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Size of container ship fleet 2022, by nationality of operator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Passenger traffic</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03</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some 268 million passengers embarked and disembarked in ports in the European Union (EU-27). This represents an increase of over 16 percent compared with the previous year. However, the number of passengers passing through ports in the EU in 2021 was still significantly lower than in the pre-pandemic years.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2010 to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passengers embarking and disembarking in the European Union's (EU-27) ports from 2010 to 2021 (in 1,000s)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Passengers embarking and disembarking in EU ports 2010-2021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After five years of a slight to moderate growth in the number of passengers passing through European Union (EU-27) ports, 2020 saw a dramatic decline in passenger traffic. Amid the COVID-19 pandemic, about half as many passengers were embarking and disembarking in EU ports in 2020 than in 2019. The year 2021 saw an increase in passenger traffic in the EU: about 16 percent more passengers passed through EU ports in 2021 compared with 2020.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2011 to 2021</a:t>
            </a:r>
          </a:p>
          <a:p>
            <a:r>
              <a:rPr sz="600" b="1">
                <a:solidFill>
                  <a:srgbClr val="0F2741"/>
                </a:solidFill>
                <a:latin typeface="Open Sans"/>
              </a:rPr>
              <a:t>Source(s): </a:t>
            </a:r>
            <a:r>
              <a:rPr sz="600" b="0">
                <a:solidFill>
                  <a:srgbClr val="0F2741"/>
                </a:solidFill>
                <a:latin typeface="Open Sans"/>
              </a:rPr>
              <a:t>Eurostat; Statista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Year-on-year (YoY) change in the number of passengers embarking and disembarking in the European Union's (EU-27) ports from 2011 to 2021</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Annual growth of the passenger traffic in EU ports 2011-2021</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some 268 million passengers passed through ports in the European Union. Around 22 percent of all these passengers—nearly 58 million—embarked and disembarked in Italian ports. Greece, another popular European travel destination, saw over 52 million people passing through its ports in 2021.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extLst>
              <p:ext uri="{D42A27DB-BD31-4B8C-83A1-F6EECF244321}">
                <p14:modId xmlns:p14="http://schemas.microsoft.com/office/powerpoint/2010/main" val="4025591681"/>
              </p:ext>
            </p:extLst>
          </p:nvPr>
        </p:nvGraphicFramePr>
        <p:xfrm>
          <a:off x="10009188" y="5453063"/>
          <a:ext cx="984250" cy="525462"/>
        </p:xfrm>
        <a:graphic>
          <a:graphicData uri="http://schemas.openxmlformats.org/presentationml/2006/ole">
            <mc:AlternateContent xmlns:mc="http://schemas.openxmlformats.org/markup-compatibility/2006">
              <mc:Choice xmlns:v="urn:schemas-microsoft-com:vml" Requires="v">
                <p:oleObj spid="_x0000_s2051" name="Packager Shell Object" showAsIcon="1" r:id="rId9" imgW="984220" imgH="527076" progId="Package">
                  <p:embed/>
                </p:oleObj>
              </mc:Choice>
              <mc:Fallback>
                <p:oleObj name="Packager Shell Object" showAsIcon="1" r:id="rId9" imgW="984220" imgH="527076" progId="Package">
                  <p:embed/>
                  <p:pic>
                    <p:nvPicPr>
                      <p:cNvPr id="0" name="OLE substitute image"/>
                      <p:cNvPicPr/>
                      <p:nvPr/>
                    </p:nvPicPr>
                    <p:blipFill>
                      <a:blip r:embed="rId10"/>
                      <a:srcRect t="100000"/>
                      <a:stretch>
                        <a:fillRect/>
                      </a:stretch>
                    </p:blipFill>
                    <p:spPr>
                      <a:xfrm>
                        <a:off x="10009188" y="5453063"/>
                        <a:ext cx="984250" cy="525462"/>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418400" y="1882800"/>
            <a:ext cx="3352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passengers in thousands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17</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passengers embarking and disembarking in European Union's (EU-27) in 2021, by country (in 1,000s)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Passengers embarking and disembarking in EU ports by country 2021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Italian Port of Messina was the leading port in the European Union (EU-27) based on the number of embarking and disembarking passengers, handling nearly 8.3 million passengers. Another port in Italy - the Port of Reggio di Calabria - ranked second, with more than 8.1 million passengers passing through the port in 2021. That year, about 16 percent more passengers were embarking and disembarking in EU ports as in 2020.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spid="_x0000_s3075" r:id="rId9" imgW="2203200" imgH="629486" progId=".xls">
                  <p:embed/>
                </p:oleObj>
              </mc:Choice>
              <mc:Fallback>
                <p:oleObj r:id="rId9"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418400" y="1882800"/>
            <a:ext cx="3352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passengers in thousands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18</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Leading ports in the European Union (EU-27) in 2021, based on the number of passengers embarking and disembarking (in 1,000s)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Main ports in the EU based on passenger traffic 2021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Table of Contents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a:t>
            </a:r>
          </a:p>
        </p:txBody>
      </p:sp>
      <p:sp>
        <p:nvSpPr>
          <p:cNvPr id="7" name="New shape"/>
          <p:cNvSpPr/>
          <p:nvPr/>
        </p:nvSpPr>
        <p:spPr>
          <a:xfrm>
            <a:off x="586800" y="188280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01 Overview</a:t>
            </a:r>
          </a:p>
        </p:txBody>
      </p:sp>
      <p:sp>
        <p:nvSpPr>
          <p:cNvPr id="8" name="New shape"/>
          <p:cNvSpPr/>
          <p:nvPr/>
        </p:nvSpPr>
        <p:spPr>
          <a:xfrm>
            <a:off x="5544000" y="21162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5" action="ppaction://hlinksldjump">
                  <a:extLst>
                    <a:ext uri="{A12FA001-AC4F-418D-AE19-62706E023703}">
                      <ahyp:hlinkClr xmlns:ahyp="http://schemas.microsoft.com/office/drawing/2018/hyperlinkcolor" val="tx"/>
                    </a:ext>
                  </a:extLst>
                </a:hlinkClick>
              </a:rPr>
              <a:t>04</a:t>
            </a:r>
          </a:p>
        </p:txBody>
      </p:sp>
      <p:sp>
        <p:nvSpPr>
          <p:cNvPr id="9" name="New shape"/>
          <p:cNvSpPr/>
          <p:nvPr/>
        </p:nvSpPr>
        <p:spPr>
          <a:xfrm>
            <a:off x="586800" y="21162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Direct GVA contribution to GDP of the EU shipping industry by sub-sector 2018</a:t>
            </a:r>
          </a:p>
        </p:txBody>
      </p:sp>
      <p:sp>
        <p:nvSpPr>
          <p:cNvPr id="10" name="New shape"/>
          <p:cNvSpPr/>
          <p:nvPr/>
        </p:nvSpPr>
        <p:spPr>
          <a:xfrm>
            <a:off x="5544000" y="22865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6" action="ppaction://hlinksldjump">
                  <a:extLst>
                    <a:ext uri="{A12FA001-AC4F-418D-AE19-62706E023703}">
                      <ahyp:hlinkClr xmlns:ahyp="http://schemas.microsoft.com/office/drawing/2018/hyperlinkcolor" val="tx"/>
                    </a:ext>
                  </a:extLst>
                </a:hlinkClick>
              </a:rPr>
              <a:t>05</a:t>
            </a:r>
          </a:p>
        </p:txBody>
      </p:sp>
      <p:sp>
        <p:nvSpPr>
          <p:cNvPr id="11" name="New shape"/>
          <p:cNvSpPr/>
          <p:nvPr/>
        </p:nvSpPr>
        <p:spPr>
          <a:xfrm>
            <a:off x="586800" y="22865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Number of port calls in the EU 2016-2020</a:t>
            </a:r>
          </a:p>
        </p:txBody>
      </p:sp>
      <p:sp>
        <p:nvSpPr>
          <p:cNvPr id="12" name="New shape"/>
          <p:cNvSpPr/>
          <p:nvPr/>
        </p:nvSpPr>
        <p:spPr>
          <a:xfrm>
            <a:off x="5544000" y="2456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7" action="ppaction://hlinksldjump">
                  <a:extLst>
                    <a:ext uri="{A12FA001-AC4F-418D-AE19-62706E023703}">
                      <ahyp:hlinkClr xmlns:ahyp="http://schemas.microsoft.com/office/drawing/2018/hyperlinkcolor" val="tx"/>
                    </a:ext>
                  </a:extLst>
                </a:hlinkClick>
              </a:rPr>
              <a:t>06</a:t>
            </a:r>
          </a:p>
        </p:txBody>
      </p:sp>
      <p:sp>
        <p:nvSpPr>
          <p:cNvPr id="13" name="New shape"/>
          <p:cNvSpPr/>
          <p:nvPr/>
        </p:nvSpPr>
        <p:spPr>
          <a:xfrm>
            <a:off x="586800" y="2456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Number of port arrivals worldwide by country 2023</a:t>
            </a:r>
          </a:p>
        </p:txBody>
      </p:sp>
      <p:sp>
        <p:nvSpPr>
          <p:cNvPr id="14" name="New shape"/>
          <p:cNvSpPr/>
          <p:nvPr/>
        </p:nvSpPr>
        <p:spPr>
          <a:xfrm>
            <a:off x="5544000" y="2627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8" action="ppaction://hlinksldjump">
                  <a:extLst>
                    <a:ext uri="{A12FA001-AC4F-418D-AE19-62706E023703}">
                      <ahyp:hlinkClr xmlns:ahyp="http://schemas.microsoft.com/office/drawing/2018/hyperlinkcolor" val="tx"/>
                    </a:ext>
                  </a:extLst>
                </a:hlinkClick>
              </a:rPr>
              <a:t>07</a:t>
            </a:r>
          </a:p>
        </p:txBody>
      </p:sp>
      <p:sp>
        <p:nvSpPr>
          <p:cNvPr id="15" name="New shape"/>
          <p:cNvSpPr/>
          <p:nvPr/>
        </p:nvSpPr>
        <p:spPr>
          <a:xfrm>
            <a:off x="586800" y="2627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Year-on-year change in port calls in the EU by ship type 2019-2021</a:t>
            </a:r>
          </a:p>
        </p:txBody>
      </p:sp>
      <p:sp>
        <p:nvSpPr>
          <p:cNvPr id="16" name="New shape"/>
          <p:cNvSpPr/>
          <p:nvPr/>
        </p:nvSpPr>
        <p:spPr>
          <a:xfrm>
            <a:off x="586800" y="2924355"/>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02 Ship fleet</a:t>
            </a:r>
          </a:p>
        </p:txBody>
      </p:sp>
      <p:sp>
        <p:nvSpPr>
          <p:cNvPr id="17" name="New shape"/>
          <p:cNvSpPr/>
          <p:nvPr/>
        </p:nvSpPr>
        <p:spPr>
          <a:xfrm>
            <a:off x="5544000" y="315779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9" action="ppaction://hlinksldjump">
                  <a:extLst>
                    <a:ext uri="{A12FA001-AC4F-418D-AE19-62706E023703}">
                      <ahyp:hlinkClr xmlns:ahyp="http://schemas.microsoft.com/office/drawing/2018/hyperlinkcolor" val="tx"/>
                    </a:ext>
                  </a:extLst>
                </a:hlinkClick>
              </a:rPr>
              <a:t>09</a:t>
            </a:r>
          </a:p>
        </p:txBody>
      </p:sp>
      <p:sp>
        <p:nvSpPr>
          <p:cNvPr id="18" name="New shape"/>
          <p:cNvSpPr/>
          <p:nvPr/>
        </p:nvSpPr>
        <p:spPr>
          <a:xfrm>
            <a:off x="586800" y="315779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Fleet size of the EU 2010-2020</a:t>
            </a:r>
          </a:p>
        </p:txBody>
      </p:sp>
      <p:sp>
        <p:nvSpPr>
          <p:cNvPr id="19" name="New shape"/>
          <p:cNvSpPr/>
          <p:nvPr/>
        </p:nvSpPr>
        <p:spPr>
          <a:xfrm>
            <a:off x="5544000" y="332807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0" action="ppaction://hlinksldjump">
                  <a:extLst>
                    <a:ext uri="{A12FA001-AC4F-418D-AE19-62706E023703}">
                      <ahyp:hlinkClr xmlns:ahyp="http://schemas.microsoft.com/office/drawing/2018/hyperlinkcolor" val="tx"/>
                    </a:ext>
                  </a:extLst>
                </a:hlinkClick>
              </a:rPr>
              <a:t>10</a:t>
            </a:r>
          </a:p>
        </p:txBody>
      </p:sp>
      <p:sp>
        <p:nvSpPr>
          <p:cNvPr id="20" name="New shape"/>
          <p:cNvSpPr/>
          <p:nvPr/>
        </p:nvSpPr>
        <p:spPr>
          <a:xfrm>
            <a:off x="586800" y="332807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YoY change in EU fleet size 2010-2020</a:t>
            </a:r>
          </a:p>
        </p:txBody>
      </p:sp>
      <p:sp>
        <p:nvSpPr>
          <p:cNvPr id="21" name="New shape"/>
          <p:cNvSpPr/>
          <p:nvPr/>
        </p:nvSpPr>
        <p:spPr>
          <a:xfrm>
            <a:off x="5544000" y="349835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1" action="ppaction://hlinksldjump">
                  <a:extLst>
                    <a:ext uri="{A12FA001-AC4F-418D-AE19-62706E023703}">
                      <ahyp:hlinkClr xmlns:ahyp="http://schemas.microsoft.com/office/drawing/2018/hyperlinkcolor" val="tx"/>
                    </a:ext>
                  </a:extLst>
                </a:hlinkClick>
              </a:rPr>
              <a:t>11</a:t>
            </a:r>
          </a:p>
        </p:txBody>
      </p:sp>
      <p:sp>
        <p:nvSpPr>
          <p:cNvPr id="22" name="New shape"/>
          <p:cNvSpPr/>
          <p:nvPr/>
        </p:nvSpPr>
        <p:spPr>
          <a:xfrm>
            <a:off x="586800" y="349835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Breakdown of merchant ships worldwide by owning country 2021</a:t>
            </a:r>
          </a:p>
        </p:txBody>
      </p:sp>
      <p:sp>
        <p:nvSpPr>
          <p:cNvPr id="23" name="New shape"/>
          <p:cNvSpPr/>
          <p:nvPr/>
        </p:nvSpPr>
        <p:spPr>
          <a:xfrm>
            <a:off x="5544000" y="366863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2" action="ppaction://hlinksldjump">
                  <a:extLst>
                    <a:ext uri="{A12FA001-AC4F-418D-AE19-62706E023703}">
                      <ahyp:hlinkClr xmlns:ahyp="http://schemas.microsoft.com/office/drawing/2018/hyperlinkcolor" val="tx"/>
                    </a:ext>
                  </a:extLst>
                </a:hlinkClick>
              </a:rPr>
              <a:t>12</a:t>
            </a:r>
          </a:p>
        </p:txBody>
      </p:sp>
      <p:sp>
        <p:nvSpPr>
          <p:cNvPr id="24" name="New shape"/>
          <p:cNvSpPr/>
          <p:nvPr/>
        </p:nvSpPr>
        <p:spPr>
          <a:xfrm>
            <a:off x="586800" y="366863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Merchant container ship fleet size of selected regions 1996-2023</a:t>
            </a:r>
          </a:p>
        </p:txBody>
      </p:sp>
      <p:sp>
        <p:nvSpPr>
          <p:cNvPr id="25" name="New shape"/>
          <p:cNvSpPr/>
          <p:nvPr/>
        </p:nvSpPr>
        <p:spPr>
          <a:xfrm>
            <a:off x="5544000" y="383891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3" action="ppaction://hlinksldjump">
                  <a:extLst>
                    <a:ext uri="{A12FA001-AC4F-418D-AE19-62706E023703}">
                      <ahyp:hlinkClr xmlns:ahyp="http://schemas.microsoft.com/office/drawing/2018/hyperlinkcolor" val="tx"/>
                    </a:ext>
                  </a:extLst>
                </a:hlinkClick>
              </a:rPr>
              <a:t>13</a:t>
            </a:r>
          </a:p>
        </p:txBody>
      </p:sp>
      <p:sp>
        <p:nvSpPr>
          <p:cNvPr id="26" name="New shape"/>
          <p:cNvSpPr/>
          <p:nvPr/>
        </p:nvSpPr>
        <p:spPr>
          <a:xfrm>
            <a:off x="586800" y="383891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Size of container ship fleet 2022, by nationality of operator</a:t>
            </a:r>
          </a:p>
        </p:txBody>
      </p:sp>
      <p:sp>
        <p:nvSpPr>
          <p:cNvPr id="27" name="New shape"/>
          <p:cNvSpPr/>
          <p:nvPr/>
        </p:nvSpPr>
        <p:spPr>
          <a:xfrm>
            <a:off x="586800" y="4136188"/>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03 Passenger traffic</a:t>
            </a:r>
          </a:p>
        </p:txBody>
      </p:sp>
      <p:sp>
        <p:nvSpPr>
          <p:cNvPr id="28" name="New shape"/>
          <p:cNvSpPr/>
          <p:nvPr/>
        </p:nvSpPr>
        <p:spPr>
          <a:xfrm>
            <a:off x="5544000" y="436963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4" action="ppaction://hlinksldjump">
                  <a:extLst>
                    <a:ext uri="{A12FA001-AC4F-418D-AE19-62706E023703}">
                      <ahyp:hlinkClr xmlns:ahyp="http://schemas.microsoft.com/office/drawing/2018/hyperlinkcolor" val="tx"/>
                    </a:ext>
                  </a:extLst>
                </a:hlinkClick>
              </a:rPr>
              <a:t>15</a:t>
            </a:r>
          </a:p>
        </p:txBody>
      </p:sp>
      <p:sp>
        <p:nvSpPr>
          <p:cNvPr id="29" name="New shape"/>
          <p:cNvSpPr/>
          <p:nvPr/>
        </p:nvSpPr>
        <p:spPr>
          <a:xfrm>
            <a:off x="586800" y="436963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Passengers embarking and disembarking in EU ports 2010-2021</a:t>
            </a:r>
          </a:p>
        </p:txBody>
      </p:sp>
      <p:sp>
        <p:nvSpPr>
          <p:cNvPr id="30" name="New shape"/>
          <p:cNvSpPr/>
          <p:nvPr/>
        </p:nvSpPr>
        <p:spPr>
          <a:xfrm>
            <a:off x="5544000" y="453990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5" action="ppaction://hlinksldjump">
                  <a:extLst>
                    <a:ext uri="{A12FA001-AC4F-418D-AE19-62706E023703}">
                      <ahyp:hlinkClr xmlns:ahyp="http://schemas.microsoft.com/office/drawing/2018/hyperlinkcolor" val="tx"/>
                    </a:ext>
                  </a:extLst>
                </a:hlinkClick>
              </a:rPr>
              <a:t>16</a:t>
            </a:r>
          </a:p>
        </p:txBody>
      </p:sp>
      <p:sp>
        <p:nvSpPr>
          <p:cNvPr id="31" name="New shape"/>
          <p:cNvSpPr/>
          <p:nvPr/>
        </p:nvSpPr>
        <p:spPr>
          <a:xfrm>
            <a:off x="586800" y="453990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Annual growth of the passenger traffic in EU ports 2011-2021</a:t>
            </a:r>
          </a:p>
        </p:txBody>
      </p:sp>
      <p:sp>
        <p:nvSpPr>
          <p:cNvPr id="32" name="New shape"/>
          <p:cNvSpPr/>
          <p:nvPr/>
        </p:nvSpPr>
        <p:spPr>
          <a:xfrm>
            <a:off x="5544000" y="471018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6" action="ppaction://hlinksldjump">
                  <a:extLst>
                    <a:ext uri="{A12FA001-AC4F-418D-AE19-62706E023703}">
                      <ahyp:hlinkClr xmlns:ahyp="http://schemas.microsoft.com/office/drawing/2018/hyperlinkcolor" val="tx"/>
                    </a:ext>
                  </a:extLst>
                </a:hlinkClick>
              </a:rPr>
              <a:t>17</a:t>
            </a:r>
          </a:p>
        </p:txBody>
      </p:sp>
      <p:sp>
        <p:nvSpPr>
          <p:cNvPr id="33" name="New shape"/>
          <p:cNvSpPr/>
          <p:nvPr/>
        </p:nvSpPr>
        <p:spPr>
          <a:xfrm>
            <a:off x="586800" y="471018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Passengers embarking and disembarking in EU ports by country 2021</a:t>
            </a:r>
          </a:p>
        </p:txBody>
      </p:sp>
      <p:sp>
        <p:nvSpPr>
          <p:cNvPr id="34" name="New shape"/>
          <p:cNvSpPr/>
          <p:nvPr/>
        </p:nvSpPr>
        <p:spPr>
          <a:xfrm>
            <a:off x="5544000" y="488046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7" action="ppaction://hlinksldjump">
                  <a:extLst>
                    <a:ext uri="{A12FA001-AC4F-418D-AE19-62706E023703}">
                      <ahyp:hlinkClr xmlns:ahyp="http://schemas.microsoft.com/office/drawing/2018/hyperlinkcolor" val="tx"/>
                    </a:ext>
                  </a:extLst>
                </a:hlinkClick>
              </a:rPr>
              <a:t>18</a:t>
            </a:r>
          </a:p>
        </p:txBody>
      </p:sp>
      <p:sp>
        <p:nvSpPr>
          <p:cNvPr id="35" name="New shape"/>
          <p:cNvSpPr/>
          <p:nvPr/>
        </p:nvSpPr>
        <p:spPr>
          <a:xfrm>
            <a:off x="586800" y="488046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Main ports in the EU based on passenger traffic 2021</a:t>
            </a:r>
          </a:p>
        </p:txBody>
      </p:sp>
      <p:sp>
        <p:nvSpPr>
          <p:cNvPr id="36" name="New shape"/>
          <p:cNvSpPr/>
          <p:nvPr/>
        </p:nvSpPr>
        <p:spPr>
          <a:xfrm>
            <a:off x="586800" y="5177743"/>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04 Cargo traffic</a:t>
            </a:r>
          </a:p>
        </p:txBody>
      </p:sp>
      <p:sp>
        <p:nvSpPr>
          <p:cNvPr id="37" name="New shape"/>
          <p:cNvSpPr/>
          <p:nvPr/>
        </p:nvSpPr>
        <p:spPr>
          <a:xfrm>
            <a:off x="5544000" y="541118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8" action="ppaction://hlinksldjump">
                  <a:extLst>
                    <a:ext uri="{A12FA001-AC4F-418D-AE19-62706E023703}">
                      <ahyp:hlinkClr xmlns:ahyp="http://schemas.microsoft.com/office/drawing/2018/hyperlinkcolor" val="tx"/>
                    </a:ext>
                  </a:extLst>
                </a:hlinkClick>
              </a:rPr>
              <a:t>20</a:t>
            </a:r>
          </a:p>
        </p:txBody>
      </p:sp>
      <p:sp>
        <p:nvSpPr>
          <p:cNvPr id="38" name="New shape"/>
          <p:cNvSpPr/>
          <p:nvPr/>
        </p:nvSpPr>
        <p:spPr>
          <a:xfrm>
            <a:off x="586800" y="541118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Gross weight of seaborne cargo processed in the EU 2011-2021</a:t>
            </a:r>
          </a:p>
        </p:txBody>
      </p:sp>
      <p:sp>
        <p:nvSpPr>
          <p:cNvPr id="39" name="New shape"/>
          <p:cNvSpPr/>
          <p:nvPr/>
        </p:nvSpPr>
        <p:spPr>
          <a:xfrm>
            <a:off x="10915200" y="188280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9" action="ppaction://hlinksldjump">
                  <a:extLst>
                    <a:ext uri="{A12FA001-AC4F-418D-AE19-62706E023703}">
                      <ahyp:hlinkClr xmlns:ahyp="http://schemas.microsoft.com/office/drawing/2018/hyperlinkcolor" val="tx"/>
                    </a:ext>
                  </a:extLst>
                </a:hlinkClick>
              </a:rPr>
              <a:t>21</a:t>
            </a:r>
          </a:p>
        </p:txBody>
      </p:sp>
      <p:sp>
        <p:nvSpPr>
          <p:cNvPr id="40" name="New shape"/>
          <p:cNvSpPr/>
          <p:nvPr/>
        </p:nvSpPr>
        <p:spPr>
          <a:xfrm>
            <a:off x="5958000" y="188280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Annual growth of the volume of seaborne cargo processed in the EU 2012-2021</a:t>
            </a:r>
          </a:p>
        </p:txBody>
      </p:sp>
      <p:sp>
        <p:nvSpPr>
          <p:cNvPr id="41" name="New shape"/>
          <p:cNvSpPr/>
          <p:nvPr/>
        </p:nvSpPr>
        <p:spPr>
          <a:xfrm>
            <a:off x="10915200" y="205307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0" action="ppaction://hlinksldjump">
                  <a:extLst>
                    <a:ext uri="{A12FA001-AC4F-418D-AE19-62706E023703}">
                      <ahyp:hlinkClr xmlns:ahyp="http://schemas.microsoft.com/office/drawing/2018/hyperlinkcolor" val="tx"/>
                    </a:ext>
                  </a:extLst>
                </a:hlinkClick>
              </a:rPr>
              <a:t>22</a:t>
            </a:r>
          </a:p>
        </p:txBody>
      </p:sp>
      <p:sp>
        <p:nvSpPr>
          <p:cNvPr id="42" name="New shape"/>
          <p:cNvSpPr/>
          <p:nvPr/>
        </p:nvSpPr>
        <p:spPr>
          <a:xfrm>
            <a:off x="5958000" y="205307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Gross weight of seaborne cargo processed in the EU by country 2021</a:t>
            </a:r>
          </a:p>
        </p:txBody>
      </p:sp>
      <p:sp>
        <p:nvSpPr>
          <p:cNvPr id="43" name="New shape"/>
          <p:cNvSpPr/>
          <p:nvPr/>
        </p:nvSpPr>
        <p:spPr>
          <a:xfrm>
            <a:off x="10915200" y="222335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1" action="ppaction://hlinksldjump">
                  <a:extLst>
                    <a:ext uri="{A12FA001-AC4F-418D-AE19-62706E023703}">
                      <ahyp:hlinkClr xmlns:ahyp="http://schemas.microsoft.com/office/drawing/2018/hyperlinkcolor" val="tx"/>
                    </a:ext>
                  </a:extLst>
                </a:hlinkClick>
              </a:rPr>
              <a:t>23</a:t>
            </a:r>
          </a:p>
        </p:txBody>
      </p:sp>
      <p:sp>
        <p:nvSpPr>
          <p:cNvPr id="44" name="New shape"/>
          <p:cNvSpPr/>
          <p:nvPr/>
        </p:nvSpPr>
        <p:spPr>
          <a:xfrm>
            <a:off x="5958000" y="222335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Major cargo ports in Europe by gross weight of goods handled 2021</a:t>
            </a:r>
          </a:p>
        </p:txBody>
      </p:sp>
      <p:sp>
        <p:nvSpPr>
          <p:cNvPr id="45" name="New shape"/>
          <p:cNvSpPr/>
          <p:nvPr/>
        </p:nvSpPr>
        <p:spPr>
          <a:xfrm>
            <a:off x="5958000" y="2520634"/>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05 Container traffic</a:t>
            </a:r>
          </a:p>
        </p:txBody>
      </p:sp>
      <p:sp>
        <p:nvSpPr>
          <p:cNvPr id="46" name="New shape"/>
          <p:cNvSpPr/>
          <p:nvPr/>
        </p:nvSpPr>
        <p:spPr>
          <a:xfrm>
            <a:off x="10915200" y="2754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2" action="ppaction://hlinksldjump">
                  <a:extLst>
                    <a:ext uri="{A12FA001-AC4F-418D-AE19-62706E023703}">
                      <ahyp:hlinkClr xmlns:ahyp="http://schemas.microsoft.com/office/drawing/2018/hyperlinkcolor" val="tx"/>
                    </a:ext>
                  </a:extLst>
                </a:hlinkClick>
              </a:rPr>
              <a:t>25</a:t>
            </a:r>
          </a:p>
        </p:txBody>
      </p:sp>
      <p:sp>
        <p:nvSpPr>
          <p:cNvPr id="47" name="New shape"/>
          <p:cNvSpPr/>
          <p:nvPr/>
        </p:nvSpPr>
        <p:spPr>
          <a:xfrm>
            <a:off x="5958000" y="2754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Container throughput in the EU-27 2011-2021</a:t>
            </a:r>
          </a:p>
        </p:txBody>
      </p:sp>
      <p:sp>
        <p:nvSpPr>
          <p:cNvPr id="48" name="New shape"/>
          <p:cNvSpPr/>
          <p:nvPr/>
        </p:nvSpPr>
        <p:spPr>
          <a:xfrm>
            <a:off x="10915200" y="2924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3" action="ppaction://hlinksldjump">
                  <a:extLst>
                    <a:ext uri="{A12FA001-AC4F-418D-AE19-62706E023703}">
                      <ahyp:hlinkClr xmlns:ahyp="http://schemas.microsoft.com/office/drawing/2018/hyperlinkcolor" val="tx"/>
                    </a:ext>
                  </a:extLst>
                </a:hlinkClick>
              </a:rPr>
              <a:t>26</a:t>
            </a:r>
          </a:p>
        </p:txBody>
      </p:sp>
      <p:sp>
        <p:nvSpPr>
          <p:cNvPr id="49" name="New shape"/>
          <p:cNvSpPr/>
          <p:nvPr/>
        </p:nvSpPr>
        <p:spPr>
          <a:xfrm>
            <a:off x="5958000" y="2924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Change in container throughput in the EU-27 2011-2021</a:t>
            </a:r>
          </a:p>
        </p:txBody>
      </p:sp>
      <p:sp>
        <p:nvSpPr>
          <p:cNvPr id="50" name="New shape"/>
          <p:cNvSpPr/>
          <p:nvPr/>
        </p:nvSpPr>
        <p:spPr>
          <a:xfrm>
            <a:off x="10915200" y="3094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4" action="ppaction://hlinksldjump">
                  <a:extLst>
                    <a:ext uri="{A12FA001-AC4F-418D-AE19-62706E023703}">
                      <ahyp:hlinkClr xmlns:ahyp="http://schemas.microsoft.com/office/drawing/2018/hyperlinkcolor" val="tx"/>
                    </a:ext>
                  </a:extLst>
                </a:hlinkClick>
              </a:rPr>
              <a:t>27</a:t>
            </a:r>
          </a:p>
        </p:txBody>
      </p:sp>
      <p:sp>
        <p:nvSpPr>
          <p:cNvPr id="51" name="New shape"/>
          <p:cNvSpPr/>
          <p:nvPr/>
        </p:nvSpPr>
        <p:spPr>
          <a:xfrm>
            <a:off x="5958000" y="3094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Volume of containers loaded and unloaded in European countries 2021</a:t>
            </a:r>
          </a:p>
        </p:txBody>
      </p:sp>
      <p:sp>
        <p:nvSpPr>
          <p:cNvPr id="52" name="New shape"/>
          <p:cNvSpPr/>
          <p:nvPr/>
        </p:nvSpPr>
        <p:spPr>
          <a:xfrm>
            <a:off x="10915200" y="326491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5" action="ppaction://hlinksldjump">
                  <a:extLst>
                    <a:ext uri="{A12FA001-AC4F-418D-AE19-62706E023703}">
                      <ahyp:hlinkClr xmlns:ahyp="http://schemas.microsoft.com/office/drawing/2018/hyperlinkcolor" val="tx"/>
                    </a:ext>
                  </a:extLst>
                </a:hlinkClick>
              </a:rPr>
              <a:t>28</a:t>
            </a:r>
          </a:p>
        </p:txBody>
      </p:sp>
      <p:sp>
        <p:nvSpPr>
          <p:cNvPr id="53" name="New shape"/>
          <p:cNvSpPr/>
          <p:nvPr/>
        </p:nvSpPr>
        <p:spPr>
          <a:xfrm>
            <a:off x="5958000" y="326491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Largest container ports in the EU based on throughput 2022</a:t>
            </a:r>
          </a:p>
        </p:txBody>
      </p:sp>
      <p:sp>
        <p:nvSpPr>
          <p:cNvPr id="54" name="New shape"/>
          <p:cNvSpPr/>
          <p:nvPr/>
        </p:nvSpPr>
        <p:spPr>
          <a:xfrm>
            <a:off x="5958000" y="3562189"/>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06 Freight rates</a:t>
            </a:r>
          </a:p>
        </p:txBody>
      </p:sp>
      <p:sp>
        <p:nvSpPr>
          <p:cNvPr id="55" name="New shape"/>
          <p:cNvSpPr/>
          <p:nvPr/>
        </p:nvSpPr>
        <p:spPr>
          <a:xfrm>
            <a:off x="10915200" y="379563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6" action="ppaction://hlinksldjump">
                  <a:extLst>
                    <a:ext uri="{A12FA001-AC4F-418D-AE19-62706E023703}">
                      <ahyp:hlinkClr xmlns:ahyp="http://schemas.microsoft.com/office/drawing/2018/hyperlinkcolor" val="tx"/>
                    </a:ext>
                  </a:extLst>
                </a:hlinkClick>
              </a:rPr>
              <a:t>30</a:t>
            </a:r>
          </a:p>
        </p:txBody>
      </p:sp>
      <p:sp>
        <p:nvSpPr>
          <p:cNvPr id="56" name="New shape"/>
          <p:cNvSpPr/>
          <p:nvPr/>
        </p:nvSpPr>
        <p:spPr>
          <a:xfrm>
            <a:off x="5958000" y="379563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Expected time for freight rates to normalize, by type 2021</a:t>
            </a:r>
          </a:p>
        </p:txBody>
      </p:sp>
      <p:sp>
        <p:nvSpPr>
          <p:cNvPr id="57" name="New shape"/>
          <p:cNvSpPr/>
          <p:nvPr/>
        </p:nvSpPr>
        <p:spPr>
          <a:xfrm>
            <a:off x="5958000" y="409291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07 Maritime incidents</a:t>
            </a:r>
          </a:p>
        </p:txBody>
      </p:sp>
      <p:sp>
        <p:nvSpPr>
          <p:cNvPr id="58" name="New shape"/>
          <p:cNvSpPr/>
          <p:nvPr/>
        </p:nvSpPr>
        <p:spPr>
          <a:xfrm>
            <a:off x="10915200" y="432635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7" action="ppaction://hlinksldjump">
                  <a:extLst>
                    <a:ext uri="{A12FA001-AC4F-418D-AE19-62706E023703}">
                      <ahyp:hlinkClr xmlns:ahyp="http://schemas.microsoft.com/office/drawing/2018/hyperlinkcolor" val="tx"/>
                    </a:ext>
                  </a:extLst>
                </a:hlinkClick>
              </a:rPr>
              <a:t>32</a:t>
            </a:r>
          </a:p>
        </p:txBody>
      </p:sp>
      <p:sp>
        <p:nvSpPr>
          <p:cNvPr id="59" name="New shape"/>
          <p:cNvSpPr/>
          <p:nvPr/>
        </p:nvSpPr>
        <p:spPr>
          <a:xfrm>
            <a:off x="5958000" y="432635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Maritime injuries and fatalities in the EU 2014-2020</a:t>
            </a:r>
          </a:p>
        </p:txBody>
      </p:sp>
      <p:sp>
        <p:nvSpPr>
          <p:cNvPr id="60" name="New shape"/>
          <p:cNvSpPr/>
          <p:nvPr/>
        </p:nvSpPr>
        <p:spPr>
          <a:xfrm>
            <a:off x="10915200" y="449663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8" action="ppaction://hlinksldjump">
                  <a:extLst>
                    <a:ext uri="{A12FA001-AC4F-418D-AE19-62706E023703}">
                      <ahyp:hlinkClr xmlns:ahyp="http://schemas.microsoft.com/office/drawing/2018/hyperlinkcolor" val="tx"/>
                    </a:ext>
                  </a:extLst>
                </a:hlinkClick>
              </a:rPr>
              <a:t>33</a:t>
            </a:r>
          </a:p>
        </p:txBody>
      </p:sp>
      <p:sp>
        <p:nvSpPr>
          <p:cNvPr id="61" name="New shape"/>
          <p:cNvSpPr/>
          <p:nvPr/>
        </p:nvSpPr>
        <p:spPr>
          <a:xfrm>
            <a:off x="5958000" y="449663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Maritime incidents in the EU by ship type 2014-2020</a:t>
            </a:r>
          </a:p>
        </p:txBody>
      </p:sp>
      <p:sp>
        <p:nvSpPr>
          <p:cNvPr id="62" name="New shape"/>
          <p:cNvSpPr/>
          <p:nvPr/>
        </p:nvSpPr>
        <p:spPr>
          <a:xfrm>
            <a:off x="10915200" y="466690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9" action="ppaction://hlinksldjump">
                  <a:extLst>
                    <a:ext uri="{A12FA001-AC4F-418D-AE19-62706E023703}">
                      <ahyp:hlinkClr xmlns:ahyp="http://schemas.microsoft.com/office/drawing/2018/hyperlinkcolor" val="tx"/>
                    </a:ext>
                  </a:extLst>
                </a:hlinkClick>
              </a:rPr>
              <a:t>34</a:t>
            </a:r>
          </a:p>
        </p:txBody>
      </p:sp>
      <p:sp>
        <p:nvSpPr>
          <p:cNvPr id="63" name="New shape"/>
          <p:cNvSpPr/>
          <p:nvPr/>
        </p:nvSpPr>
        <p:spPr>
          <a:xfrm>
            <a:off x="5958000" y="466690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Number of container lost events in the EU by cause 2011-2019</a:t>
            </a:r>
          </a:p>
        </p:txBody>
      </p:sp>
      <p:sp>
        <p:nvSpPr>
          <p:cNvPr id="64" name="New shape"/>
          <p:cNvSpPr/>
          <p:nvPr/>
        </p:nvSpPr>
        <p:spPr>
          <a:xfrm>
            <a:off x="10915200" y="483718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0" action="ppaction://hlinksldjump">
                  <a:extLst>
                    <a:ext uri="{A12FA001-AC4F-418D-AE19-62706E023703}">
                      <ahyp:hlinkClr xmlns:ahyp="http://schemas.microsoft.com/office/drawing/2018/hyperlinkcolor" val="tx"/>
                    </a:ext>
                  </a:extLst>
                </a:hlinkClick>
              </a:rPr>
              <a:t>35</a:t>
            </a:r>
          </a:p>
        </p:txBody>
      </p:sp>
      <p:sp>
        <p:nvSpPr>
          <p:cNvPr id="65" name="New shape"/>
          <p:cNvSpPr/>
          <p:nvPr/>
        </p:nvSpPr>
        <p:spPr>
          <a:xfrm>
            <a:off x="5958000" y="483718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Oil tanker spills in EU waters 1990-2019</a:t>
            </a:r>
          </a:p>
        </p:txBody>
      </p:sp>
      <p:sp>
        <p:nvSpPr>
          <p:cNvPr id="66" name="New shape"/>
          <p:cNvSpPr/>
          <p:nvPr/>
        </p:nvSpPr>
        <p:spPr>
          <a:xfrm>
            <a:off x="5958000" y="5134465"/>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08 Employment</a:t>
            </a:r>
          </a:p>
        </p:txBody>
      </p:sp>
      <p:sp>
        <p:nvSpPr>
          <p:cNvPr id="67" name="New shape"/>
          <p:cNvSpPr/>
          <p:nvPr/>
        </p:nvSpPr>
        <p:spPr>
          <a:xfrm>
            <a:off x="10915200" y="536790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31" action="ppaction://hlinksldjump">
                  <a:extLst>
                    <a:ext uri="{A12FA001-AC4F-418D-AE19-62706E023703}">
                      <ahyp:hlinkClr xmlns:ahyp="http://schemas.microsoft.com/office/drawing/2018/hyperlinkcolor" val="tx"/>
                    </a:ext>
                  </a:extLst>
                </a:hlinkClick>
              </a:rPr>
              <a:t>37</a:t>
            </a:r>
          </a:p>
        </p:txBody>
      </p:sp>
      <p:sp>
        <p:nvSpPr>
          <p:cNvPr id="68" name="New shape"/>
          <p:cNvSpPr/>
          <p:nvPr/>
        </p:nvSpPr>
        <p:spPr>
          <a:xfrm>
            <a:off x="5958000" y="536790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Direct employment in the EU shipping industry by sub-sector 2018</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Cargo traffic</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nearly 3.5 billion metric tons of seaborne cargo was processed at ports in the European Union (EU-27). This represents an increase of more than four percent compared with the previous year. In 2020, only about 3.3 billion metric tons of cargo passed through the ports in the EU, reflecting the problems the global supply chain was facing amid the COVID-19 pandemic.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2011 to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Gross weight of seaborne goods handled at ports in the European Union (EU-27) from 2011 to 2021 (in 1,000 metric tons)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Gross weight of seaborne cargo processed in the EU 2011-2021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Between 2013 and 2018, the volume of seaborne freight processed in ports of the European Union (EU-27) was increasing year-on-year, reaching a growth of over three percent in 2018. The year 2019 saw little change over the previous year: In 2019, the growth amounted to only 0.08 percent. In 2020, the total volume of cargo handled in EU ports shrank by more than seven percent year-on-year, reflecting the problems caused by the COVID-19 pandemic to industries and supply chains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2012 to 2021</a:t>
            </a:r>
          </a:p>
          <a:p>
            <a:r>
              <a:rPr sz="600" b="1">
                <a:solidFill>
                  <a:srgbClr val="0F2741"/>
                </a:solidFill>
                <a:latin typeface="Open Sans"/>
              </a:rPr>
              <a:t>Source(s): </a:t>
            </a:r>
            <a:r>
              <a:rPr sz="600" b="0">
                <a:solidFill>
                  <a:srgbClr val="0F2741"/>
                </a:solidFill>
                <a:latin typeface="Open Sans"/>
              </a:rPr>
              <a:t>Eurostat; Statista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Year-on-year (YoY) change of seaborne cargo traffic at ports in the European Union (EU-27) from 2012 to 2021</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Annual growth of the volume of seaborne cargo processed in the EU 2012-2021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Netherlands handled the largest volume of seaborne goods in the European Union (EU-27) in 2021. In that year, nearly 590 million metric tons of cargo passed through Dutch ports, mainly through the Port of Rotterdam. The Port of Rotterdam is the biggest container port in Europe and one of the largest container ports in the world.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2021; * Not a member of the EU.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spid="_x0000_s4099" r:id="rId9" imgW="2203200" imgH="629486" progId=".xls">
                  <p:embed/>
                </p:oleObj>
              </mc:Choice>
              <mc:Fallback>
                <p:oleObj r:id="rId9"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634300" y="1882800"/>
            <a:ext cx="2921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Thousand metric tons of goods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Gross weight of seaborne goods handled at ports in the European Union (EU-27) in 2021, by country (in 1,000 metric tons)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Gross weight of seaborne cargo processed in the EU by country 2021</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maritime transport continued to be the most important mode for long distance freight transport to and from Europe. In descending order, the ports in Rotterdam, Antwerp, and Hamburg were the three major European ports in terms of gross weight of freight handled in 2021, the last having 111.15 million metric tons.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Europe;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spid="_x0000_s5123" r:id="rId9" imgW="2203200" imgH="629486" progId=".xls">
                  <p:embed/>
                </p:oleObj>
              </mc:Choice>
              <mc:Fallback>
                <p:oleObj r:id="rId9" imgW="2203200" imgH="629486" progId=".xls">
                  <p:embed/>
                  <p:pic>
                    <p:nvPicPr>
                      <p:cNvPr id="0" name="OLE substitute image"/>
                      <p:cNvPicPr/>
                      <p:nvPr/>
                    </p:nvPicPr>
                    <p:blipFill>
                      <a:blip r:embed="rId10"/>
                      <a:srcRect t="100000"/>
                      <a:tile tx="0" ty="0" sx="100000" sy="100000" flip="none" algn="tl"/>
                    </p:blipFill>
                    <p:spPr>
                      <a:xfrm>
                        <a:off x="9399600" y="5401865"/>
                        <a:ext cx="2203200" cy="629486"/>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3650050" y="1882800"/>
            <a:ext cx="4889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Gross weight of freight handled in thousand metric tons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23</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Main cargo ports in Europe in 2021, by gross weight of freight handled (in thousand metric tons)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Major cargo ports in Europe by gross weight of goods handled 2021</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Container traffic</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volume of containers handled in ports in the European Union (EU-27) generally increased between 2011 and 2018. In 2019 and 2020, however, container throughput of EU ports declined year-on-year, mainly due to the COVID-19 pandemic. In 2021, European ports saw an uptake in the volume of processed containers, peaking at over 98 million TEUs.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2011 to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Total volume of containers processed in ports in the European Union (EU-27) from 2011 to 202​1 (in 1,000 TEUs)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Container throughput in the EU-27 2011-2021</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Over the past decade, the volume of containers handled in ports in the European Union (EU-27) was generally growing, with the exception of 2015, 2019, and 2020. Most recently, the years 2019 and 2020 saw a decline in container throughput at EU ports of 0.2 and 2.4 percent, respectively. This negative growth was mainly caused by the COVID-19 pandemic. In 2021, however, over 98 million TEUs of containers were processed in EU ports, recording a growth of 4.1 percent.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2011 to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Year-on-year change in the volume of containers processed in ports in the European Union (EU-27) from 2011 to 202​1</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Change in container throughput in the EU-27 2011-2021</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five main countries in terms of total volume of containers handled in their ports account for more than a half of total volume handled in the whole of Europe. Not surprisingly, the five busiest cargo ports in Europe, the ports of Rotterdam, Antwerp, Hamburg, Amsterdam, and Algeciras, are located in the four leading countries on this list.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Europe; 2021</a:t>
            </a:r>
          </a:p>
          <a:p>
            <a:r>
              <a:rPr sz="600" b="1">
                <a:solidFill>
                  <a:srgbClr val="0F2741"/>
                </a:solidFill>
                <a:latin typeface="Open Sans"/>
              </a:rPr>
              <a:t>Source(s): </a:t>
            </a:r>
            <a:r>
              <a:rPr sz="600" b="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3935800" y="1882800"/>
            <a:ext cx="4318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Loaded and unloaded containers in million TEUs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Leading European countries in terms of loaded and unloaded containers in 2021 (in million TEUs)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Volume of containers loaded and unloaded in European countries 2021</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Port of Rotterdam was the largest container port in the European Union in 2022, handling roughly 14.5 million TEUs worth of containers. The Port of Antwerp-Bruges, ranking second, processed about 13.5 million TEUs of containers that year.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2022</a:t>
            </a:r>
          </a:p>
          <a:p>
            <a:r>
              <a:rPr sz="600" b="1">
                <a:solidFill>
                  <a:srgbClr val="0F2741"/>
                </a:solidFill>
                <a:latin typeface="Open Sans"/>
              </a:rPr>
              <a:t>Source(s): </a:t>
            </a:r>
            <a:r>
              <a:rPr sz="600" b="0">
                <a:solidFill>
                  <a:srgbClr val="0F2741"/>
                </a:solidFill>
                <a:latin typeface="Open Sans"/>
              </a:rPr>
              <a:t>Experte(n) (Theo Notteboom); PortEconomics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805750" y="1882800"/>
            <a:ext cx="2578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Throughput in million TEUs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Largest container ports in the European Union (EU) in 2022, based on throughput (in million TEUs)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Largest container ports in the EU based on throughput 2022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Table of Contents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a:t>
            </a:r>
          </a:p>
        </p:txBody>
      </p:sp>
      <p:sp>
        <p:nvSpPr>
          <p:cNvPr id="7" name="New shape"/>
          <p:cNvSpPr/>
          <p:nvPr/>
        </p:nvSpPr>
        <p:spPr>
          <a:xfrm>
            <a:off x="5544000" y="188280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5" action="ppaction://hlinksldjump">
                  <a:extLst>
                    <a:ext uri="{A12FA001-AC4F-418D-AE19-62706E023703}">
                      <ahyp:hlinkClr xmlns:ahyp="http://schemas.microsoft.com/office/drawing/2018/hyperlinkcolor" val="tx"/>
                    </a:ext>
                  </a:extLst>
                </a:hlinkClick>
              </a:rPr>
              <a:t>38</a:t>
            </a:r>
          </a:p>
        </p:txBody>
      </p:sp>
      <p:sp>
        <p:nvSpPr>
          <p:cNvPr id="8" name="New shape"/>
          <p:cNvSpPr/>
          <p:nvPr/>
        </p:nvSpPr>
        <p:spPr>
          <a:xfrm>
            <a:off x="586800" y="188280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Direct employment in the EU shipping industry by place of work 2018</a:t>
            </a:r>
          </a:p>
        </p:txBody>
      </p:sp>
      <p:sp>
        <p:nvSpPr>
          <p:cNvPr id="9" name="New shape"/>
          <p:cNvSpPr/>
          <p:nvPr/>
        </p:nvSpPr>
        <p:spPr>
          <a:xfrm>
            <a:off x="5544000" y="205307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6" action="ppaction://hlinksldjump">
                  <a:extLst>
                    <a:ext uri="{A12FA001-AC4F-418D-AE19-62706E023703}">
                      <ahyp:hlinkClr xmlns:ahyp="http://schemas.microsoft.com/office/drawing/2018/hyperlinkcolor" val="tx"/>
                    </a:ext>
                  </a:extLst>
                </a:hlinkClick>
              </a:rPr>
              <a:t>39</a:t>
            </a:r>
          </a:p>
        </p:txBody>
      </p:sp>
      <p:sp>
        <p:nvSpPr>
          <p:cNvPr id="10" name="New shape"/>
          <p:cNvSpPr/>
          <p:nvPr/>
        </p:nvSpPr>
        <p:spPr>
          <a:xfrm>
            <a:off x="586800" y="205307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Direct employment in the EU shipping industry at sea by level 2018</a:t>
            </a:r>
          </a:p>
        </p:txBody>
      </p:sp>
      <p:sp>
        <p:nvSpPr>
          <p:cNvPr id="11" name="New shape"/>
          <p:cNvSpPr/>
          <p:nvPr/>
        </p:nvSpPr>
        <p:spPr>
          <a:xfrm>
            <a:off x="5544000" y="222335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7" action="ppaction://hlinksldjump">
                  <a:extLst>
                    <a:ext uri="{A12FA001-AC4F-418D-AE19-62706E023703}">
                      <ahyp:hlinkClr xmlns:ahyp="http://schemas.microsoft.com/office/drawing/2018/hyperlinkcolor" val="tx"/>
                    </a:ext>
                  </a:extLst>
                </a:hlinkClick>
              </a:rPr>
              <a:t>40</a:t>
            </a:r>
          </a:p>
        </p:txBody>
      </p:sp>
      <p:sp>
        <p:nvSpPr>
          <p:cNvPr id="12" name="New shape"/>
          <p:cNvSpPr/>
          <p:nvPr/>
        </p:nvSpPr>
        <p:spPr>
          <a:xfrm>
            <a:off x="586800" y="222335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Masters and officers in the EU shipping industry by leading country 2021</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Freight rates</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06</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a 2021 global survey, the majority of trade and logistics industry professionals believe that high freight rates will continue at least until the end of 2022. Over a quarter of them think sea freight rates will normalize only in 2023.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August to November 2021; 756 respondents; trade and logistics industry professionals</a:t>
            </a:r>
          </a:p>
          <a:p>
            <a:r>
              <a:rPr sz="600" b="1">
                <a:solidFill>
                  <a:srgbClr val="0F2741"/>
                </a:solidFill>
                <a:latin typeface="Open Sans"/>
              </a:rPr>
              <a:t>Source(s): </a:t>
            </a:r>
            <a:r>
              <a:rPr sz="600" b="0">
                <a:solidFill>
                  <a:srgbClr val="0F2741"/>
                </a:solidFill>
                <a:latin typeface="Open Sans"/>
              </a:rPr>
              <a:t>Agility; Transport Intelligence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When do you expect freight rates to normalize?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Expected time for freight rates to normalize, by type 2021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Maritime incidents</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Maritime casualties peaked in 2014, when over 1,200 people were injured and 116 people died in the waters of members of the European Union (EU-28) and onboard ships flying EU members' flags. In 2020, the number of casualties dropped to the lowest level in the observed period.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2014 to 2020</a:t>
            </a:r>
          </a:p>
          <a:p>
            <a:r>
              <a:rPr sz="600" b="1">
                <a:solidFill>
                  <a:srgbClr val="0F2741"/>
                </a:solidFill>
                <a:latin typeface="Open Sans"/>
              </a:rPr>
              <a:t>Source(s): </a:t>
            </a:r>
            <a:r>
              <a:rPr sz="600" b="0">
                <a:solidFill>
                  <a:srgbClr val="0F2741"/>
                </a:solidFill>
                <a:latin typeface="Open Sans"/>
              </a:rPr>
              <a:t>EMSA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maritime injuries and fatalities in the European Union from 2014 to 2020</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Maritime injuries and fatalities in the EU 2014-2020</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majority of maritime incidents that occurred within the waters of EU member states or involved ships flying a member states' flag happened to cargo ships between 2014 and 2020. In 2020, almost 1,300 cargo ships were involved in a maritime incident, followed by over 600 fishing vessels.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2014 to 2020</a:t>
            </a:r>
          </a:p>
          <a:p>
            <a:r>
              <a:rPr sz="600" b="1">
                <a:solidFill>
                  <a:srgbClr val="0F2741"/>
                </a:solidFill>
                <a:latin typeface="Open Sans"/>
              </a:rPr>
              <a:t>Source(s): </a:t>
            </a:r>
            <a:r>
              <a:rPr sz="600" b="0">
                <a:solidFill>
                  <a:srgbClr val="0F2741"/>
                </a:solidFill>
                <a:latin typeface="Open Sans"/>
              </a:rPr>
              <a:t>EMSA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33</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ships involved in maritime incidents in the European Union from 2014 to 2020, by ship type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Maritime incidents in the EU by ship type 2014-2020</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2019, there were about 391 events when shipping containers were lost at sea in the European Union (EU) due to loss of containment. This represents a significant increase compared with the previous year when only about 53 events were recorded in the region.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2011 to 2019</a:t>
            </a:r>
          </a:p>
          <a:p>
            <a:r>
              <a:rPr sz="600" b="1">
                <a:solidFill>
                  <a:srgbClr val="0F2741"/>
                </a:solidFill>
                <a:latin typeface="Open Sans"/>
              </a:rPr>
              <a:t>Source(s): </a:t>
            </a:r>
            <a:r>
              <a:rPr sz="600" b="0">
                <a:solidFill>
                  <a:srgbClr val="0F2741"/>
                </a:solidFill>
                <a:latin typeface="Open Sans"/>
              </a:rPr>
              <a:t>EMSA; Statista estimates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Total number of containers lost at sea events in the European Union (EU) from 2011 to 2019, by cause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container lost events in the EU by cause 2011-2019</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2019, zero oil spills were reported in European Union waters. The number of annual oil spills in EU waters has fallen considerably since the 1990s. In the period of consideration, the number of oil spills peaked in 1990, at 19.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1990 to 2019</a:t>
            </a:r>
          </a:p>
          <a:p>
            <a:r>
              <a:rPr sz="600" b="1">
                <a:solidFill>
                  <a:srgbClr val="0F2741"/>
                </a:solidFill>
                <a:latin typeface="Open Sans"/>
              </a:rPr>
              <a:t>Source(s): </a:t>
            </a:r>
            <a:r>
              <a:rPr sz="600" b="0">
                <a:solidFill>
                  <a:srgbClr val="0F2741"/>
                </a:solidFill>
                <a:latin typeface="Open Sans"/>
              </a:rPr>
              <a:t>EEA; EMSA; ITOPF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Number of oil tanker spills in the European Union from 1990 to 2019</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Oil tanker spills in EU waters 1990-2019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Employment</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08</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2018, the shipping industry of the European Union (EU-28) was employing around 685,000 people. The freight transport sub-sector had the most employees on its payroll that year - some 365,000.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2018</a:t>
            </a:r>
          </a:p>
          <a:p>
            <a:r>
              <a:rPr sz="600" b="1">
                <a:solidFill>
                  <a:srgbClr val="0F2741"/>
                </a:solidFill>
                <a:latin typeface="Open Sans"/>
              </a:rPr>
              <a:t>Source(s): </a:t>
            </a:r>
            <a:r>
              <a:rPr sz="600" b="0">
                <a:solidFill>
                  <a:srgbClr val="0F2741"/>
                </a:solidFill>
                <a:latin typeface="Open Sans"/>
              </a:rPr>
              <a:t>ECSA; Oxford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employees in the European Union's (EU-28) shipping industry in 2018, by sub-sector (in 1,000s)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Direct employment in the EU shipping industry by sub-sector 2018</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2018, the shipping industry of the European Union (EU-28) employed around 670,000 people*. About 83 percent of these employees worked at sea, while the remaining 17 percent were shore-based.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2018; * Sea and coastal passenger and freight shipping plus offshore support. Rental &amp; leasing of water transport equipment employment is excluded here. The source adds the following supplementary note: "Results are reported for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ECSA; Oxford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employees in the European Union's (EU-28) shipping industry in 2018, by place of work</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Direct employment in the EU shipping industry by place of work 2018</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Overview</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01</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2018, the shipping industry of the European Union (EU-28) was employing around 555,000 people at sea. Ratings accounted for about 62 percent of all employees working at sea, while officers made up the remaining 38 percent of employees.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2018</a:t>
            </a:r>
          </a:p>
          <a:p>
            <a:r>
              <a:rPr sz="600" b="1">
                <a:solidFill>
                  <a:srgbClr val="0F2741"/>
                </a:solidFill>
                <a:latin typeface="Open Sans"/>
              </a:rPr>
              <a:t>Source(s): </a:t>
            </a:r>
            <a:r>
              <a:rPr sz="600" b="0">
                <a:solidFill>
                  <a:srgbClr val="0F2741"/>
                </a:solidFill>
                <a:latin typeface="Open Sans"/>
              </a:rPr>
              <a:t>ECSA; Oxford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39</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employees at sea in the European Union's (EU-28) shipping industry in 2018, by rank</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Direct employment in the EU shipping industry at sea by level 2018</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the Greece employed over 21,500 masters and officers in its maritime shipping industry. This represented the highest figure of all the Member States of the European Union (EU-27) at the time. Poland came in second with more than 19,500 masters and officers employed in the national shipping industry.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2021</a:t>
            </a:r>
          </a:p>
          <a:p>
            <a:r>
              <a:rPr sz="600" b="1">
                <a:solidFill>
                  <a:srgbClr val="0F2741"/>
                </a:solidFill>
                <a:latin typeface="Open Sans"/>
              </a:rPr>
              <a:t>Source(s): </a:t>
            </a:r>
            <a:r>
              <a:rPr sz="600" b="0">
                <a:solidFill>
                  <a:srgbClr val="0F2741"/>
                </a:solidFill>
                <a:latin typeface="Open Sans"/>
              </a:rPr>
              <a:t>EMSA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extLst>
              <p:ext uri="{D42A27DB-BD31-4B8C-83A1-F6EECF244321}">
                <p14:modId xmlns:p14="http://schemas.microsoft.com/office/powerpoint/2010/main" val="3183707089"/>
              </p:ext>
            </p:extLst>
          </p:nvPr>
        </p:nvGraphicFramePr>
        <p:xfrm>
          <a:off x="10009188" y="5453063"/>
          <a:ext cx="984250" cy="525462"/>
        </p:xfrm>
        <a:graphic>
          <a:graphicData uri="http://schemas.openxmlformats.org/presentationml/2006/ole">
            <mc:AlternateContent xmlns:mc="http://schemas.openxmlformats.org/markup-compatibility/2006">
              <mc:Choice xmlns:v="urn:schemas-microsoft-com:vml" Requires="v">
                <p:oleObj spid="_x0000_s6147" name="Packager Shell Object" showAsIcon="1" r:id="rId9" imgW="984220" imgH="527076" progId="Package">
                  <p:embed/>
                </p:oleObj>
              </mc:Choice>
              <mc:Fallback>
                <p:oleObj name="Packager Shell Object" showAsIcon="1" r:id="rId9" imgW="984220" imgH="527076" progId="Package">
                  <p:embed/>
                  <p:pic>
                    <p:nvPicPr>
                      <p:cNvPr id="0" name="OLE substitute image"/>
                      <p:cNvPicPr/>
                      <p:nvPr/>
                    </p:nvPicPr>
                    <p:blipFill>
                      <a:blip r:embed="rId10"/>
                      <a:srcRect t="100000"/>
                      <a:stretch>
                        <a:fillRect/>
                      </a:stretch>
                    </p:blipFill>
                    <p:spPr>
                      <a:xfrm>
                        <a:off x="10009188" y="5453063"/>
                        <a:ext cx="984250" cy="525462"/>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608900" y="1882800"/>
            <a:ext cx="2971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masters and officers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40</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Number of masters and officers employed in the European Union's (EU-28) shipping industry in 2021, by leading country</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Masters and officers in the EU shipping industry by leading country 2021</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Sources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41</a:t>
            </a:r>
          </a:p>
        </p:txBody>
      </p:sp>
      <p:sp>
        <p:nvSpPr>
          <p:cNvPr id="7" name="New shape"/>
          <p:cNvSpPr/>
          <p:nvPr/>
        </p:nvSpPr>
        <p:spPr>
          <a:xfrm>
            <a:off x="496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Agility</a:t>
            </a:r>
          </a:p>
        </p:txBody>
      </p:sp>
      <p:sp>
        <p:nvSpPr>
          <p:cNvPr id="8" name="New shape"/>
          <p:cNvSpPr/>
          <p:nvPr/>
        </p:nvSpPr>
        <p:spPr>
          <a:xfrm>
            <a:off x="496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Danske Rederier</a:t>
            </a:r>
          </a:p>
        </p:txBody>
      </p:sp>
      <p:sp>
        <p:nvSpPr>
          <p:cNvPr id="9" name="New shape"/>
          <p:cNvSpPr/>
          <p:nvPr/>
        </p:nvSpPr>
        <p:spPr>
          <a:xfrm>
            <a:off x="496800" y="222268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ECSA</a:t>
            </a:r>
          </a:p>
        </p:txBody>
      </p:sp>
      <p:sp>
        <p:nvSpPr>
          <p:cNvPr id="10" name="New shape"/>
          <p:cNvSpPr/>
          <p:nvPr/>
        </p:nvSpPr>
        <p:spPr>
          <a:xfrm>
            <a:off x="496800" y="239262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EEA</a:t>
            </a:r>
          </a:p>
        </p:txBody>
      </p:sp>
      <p:sp>
        <p:nvSpPr>
          <p:cNvPr id="11" name="New shape"/>
          <p:cNvSpPr/>
          <p:nvPr/>
        </p:nvSpPr>
        <p:spPr>
          <a:xfrm>
            <a:off x="496800" y="256257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EMSA</a:t>
            </a:r>
          </a:p>
        </p:txBody>
      </p:sp>
      <p:sp>
        <p:nvSpPr>
          <p:cNvPr id="12" name="New shape"/>
          <p:cNvSpPr/>
          <p:nvPr/>
        </p:nvSpPr>
        <p:spPr>
          <a:xfrm>
            <a:off x="496800" y="273251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Eurostat</a:t>
            </a:r>
          </a:p>
        </p:txBody>
      </p:sp>
      <p:sp>
        <p:nvSpPr>
          <p:cNvPr id="13" name="New shape"/>
          <p:cNvSpPr/>
          <p:nvPr/>
        </p:nvSpPr>
        <p:spPr>
          <a:xfrm>
            <a:off x="496800" y="290245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Experte(n) (Theo Notteboom)</a:t>
            </a:r>
          </a:p>
        </p:txBody>
      </p:sp>
      <p:sp>
        <p:nvSpPr>
          <p:cNvPr id="14" name="New shape"/>
          <p:cNvSpPr/>
          <p:nvPr/>
        </p:nvSpPr>
        <p:spPr>
          <a:xfrm>
            <a:off x="496800" y="307240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ITOPF</a:t>
            </a:r>
          </a:p>
        </p:txBody>
      </p:sp>
      <p:sp>
        <p:nvSpPr>
          <p:cNvPr id="15" name="New shape"/>
          <p:cNvSpPr/>
          <p:nvPr/>
        </p:nvSpPr>
        <p:spPr>
          <a:xfrm>
            <a:off x="496800" y="324234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Oxford Economics</a:t>
            </a:r>
          </a:p>
        </p:txBody>
      </p:sp>
      <p:sp>
        <p:nvSpPr>
          <p:cNvPr id="16" name="New shape"/>
          <p:cNvSpPr/>
          <p:nvPr/>
        </p:nvSpPr>
        <p:spPr>
          <a:xfrm>
            <a:off x="496800" y="3412288"/>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PortEconomics</a:t>
            </a:r>
          </a:p>
        </p:txBody>
      </p:sp>
      <p:sp>
        <p:nvSpPr>
          <p:cNvPr id="17" name="New shape"/>
          <p:cNvSpPr/>
          <p:nvPr/>
        </p:nvSpPr>
        <p:spPr>
          <a:xfrm>
            <a:off x="496800" y="3582231"/>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Statista</a:t>
            </a:r>
          </a:p>
        </p:txBody>
      </p:sp>
      <p:sp>
        <p:nvSpPr>
          <p:cNvPr id="18" name="New shape"/>
          <p:cNvSpPr/>
          <p:nvPr/>
        </p:nvSpPr>
        <p:spPr>
          <a:xfrm>
            <a:off x="496800" y="3752174"/>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Statista estimates</a:t>
            </a:r>
          </a:p>
        </p:txBody>
      </p:sp>
      <p:sp>
        <p:nvSpPr>
          <p:cNvPr id="19" name="New shape"/>
          <p:cNvSpPr/>
          <p:nvPr/>
        </p:nvSpPr>
        <p:spPr>
          <a:xfrm>
            <a:off x="496800" y="392211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Transport Intelligence</a:t>
            </a:r>
          </a:p>
        </p:txBody>
      </p:sp>
      <p:sp>
        <p:nvSpPr>
          <p:cNvPr id="20" name="New shape"/>
          <p:cNvSpPr/>
          <p:nvPr/>
        </p:nvSpPr>
        <p:spPr>
          <a:xfrm>
            <a:off x="496800" y="409206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UNCTAD</a:t>
            </a:r>
          </a:p>
        </p:txBody>
      </p:sp>
      <p:sp>
        <p:nvSpPr>
          <p:cNvPr id="21" name="New shape"/>
          <p:cNvSpPr/>
          <p:nvPr/>
        </p:nvSpPr>
        <p:spPr>
          <a:xfrm>
            <a:off x="496800" y="426200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Various sources (IHS Seaweb)</a:t>
            </a:r>
          </a:p>
        </p:txBody>
      </p:sp>
      <p:sp>
        <p:nvSpPr>
          <p:cNvPr id="22" name="New shape"/>
          <p:cNvSpPr/>
          <p:nvPr/>
        </p:nvSpPr>
        <p:spPr>
          <a:xfrm>
            <a:off x="496800" y="443194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Website (infomaritime.eu)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2018, the shipping industry of the European Union (EU-28) contributed a direct gross value added (GVA) to the EU's GDP of about 53.7 billion euros. The freight transport sub-sector added most of this value - some 30.9 billion euros.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2018</a:t>
            </a:r>
          </a:p>
          <a:p>
            <a:r>
              <a:rPr sz="600" b="1">
                <a:solidFill>
                  <a:srgbClr val="0F2741"/>
                </a:solidFill>
                <a:latin typeface="Open Sans"/>
              </a:rPr>
              <a:t>Source(s): </a:t>
            </a:r>
            <a:r>
              <a:rPr sz="600" b="0">
                <a:solidFill>
                  <a:srgbClr val="0F2741"/>
                </a:solidFill>
                <a:latin typeface="Open Sans"/>
              </a:rPr>
              <a:t>ECSA; Oxford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dirty="0">
                <a:solidFill>
                  <a:srgbClr val="0F2741"/>
                </a:solidFill>
                <a:latin typeface="Open Sans Light"/>
              </a:rPr>
              <a:t>Direct gross value added (GVA) to GDP of the European Union's (EU-28) shipping industry in 2018, by sub-sector (in million euros)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Direct GVA contribution to GDP of the EU shipping industry by sub-sector 2018</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Description: </a:t>
            </a:r>
            <a:r>
              <a:rPr sz="600" b="0" dirty="0">
                <a:solidFill>
                  <a:srgbClr val="0F2741"/>
                </a:solidFill>
                <a:latin typeface="Open Sans"/>
              </a:rPr>
              <a:t>The number of port calls in the European Union declined by over 10 percent in 2020 compared with the previous year. While around 776,000 ships called at European ports in 2019, due to the Covid-19 pandemic, their number dropped to some 698,000 in 2020.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Note(s): </a:t>
            </a:r>
            <a:r>
              <a:rPr sz="600" b="0" dirty="0">
                <a:solidFill>
                  <a:srgbClr val="0F2741"/>
                </a:solidFill>
                <a:latin typeface="Open Sans"/>
              </a:rPr>
              <a:t>EU; 2016 to 2020</a:t>
            </a:r>
          </a:p>
          <a:p>
            <a:r>
              <a:rPr sz="600" b="1" dirty="0">
                <a:solidFill>
                  <a:srgbClr val="0F2741"/>
                </a:solidFill>
                <a:latin typeface="Open Sans"/>
              </a:rPr>
              <a:t>Source(s): </a:t>
            </a:r>
            <a:r>
              <a:rPr sz="600" b="0" dirty="0">
                <a:solidFill>
                  <a:srgbClr val="0F2741"/>
                </a:solidFill>
                <a:latin typeface="Open Sans"/>
              </a:rPr>
              <a:t>EMSA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Number of port calls in the European Union (EU) from 2016 to 2020</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port calls in the EU 2016-2020</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2023, approximately 930 thousand ships entered and left Norway's ports, making it the country with the highest number of port calls. Japan ranked second, with nearly 294 thousand ships docking in its ports that year. </a:t>
            </a:r>
            <a:r>
              <a:rPr sz="600" b="0">
                <a:solidFill>
                  <a:srgbClr val="0F2741"/>
                </a:solidFill>
                <a:latin typeface="Open Sans"/>
                <a:hlinkClick r:id="rId6">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2023</a:t>
            </a:r>
          </a:p>
          <a:p>
            <a:r>
              <a:rPr sz="600" b="1">
                <a:solidFill>
                  <a:srgbClr val="0F2741"/>
                </a:solidFill>
                <a:latin typeface="Open Sans"/>
              </a:rPr>
              <a:t>Source(s): </a:t>
            </a:r>
            <a:r>
              <a:rPr sz="600" b="0">
                <a:solidFill>
                  <a:srgbClr val="0F2741"/>
                </a:solidFill>
                <a:latin typeface="Open Sans"/>
              </a:rPr>
              <a:t>UNCTAD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7"/>
          </a:graphicData>
        </a:graphic>
      </p:graphicFrame>
      <p:sp>
        <p:nvSpPr>
          <p:cNvPr id="5" name="New shape"/>
          <p:cNvSpPr/>
          <p:nvPr/>
        </p:nvSpPr>
        <p:spPr>
          <a:xfrm>
            <a:off x="523300" y="5339925"/>
            <a:ext cx="11143000" cy="691425"/>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extLst>
              <p:ext uri="{D42A27DB-BD31-4B8C-83A1-F6EECF244321}">
                <p14:modId xmlns:p14="http://schemas.microsoft.com/office/powerpoint/2010/main" val="2058831793"/>
              </p:ext>
            </p:extLst>
          </p:nvPr>
        </p:nvGraphicFramePr>
        <p:xfrm>
          <a:off x="10009188" y="5453063"/>
          <a:ext cx="984250" cy="525462"/>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9" imgW="984220" imgH="527076" progId="Package">
                  <p:embed/>
                </p:oleObj>
              </mc:Choice>
              <mc:Fallback>
                <p:oleObj name="Packager Shell Object" showAsIcon="1" r:id="rId9" imgW="984220" imgH="527076" progId="Package">
                  <p:embed/>
                  <p:pic>
                    <p:nvPicPr>
                      <p:cNvPr id="0" name="OLE substitute image"/>
                      <p:cNvPicPr/>
                      <p:nvPr/>
                    </p:nvPicPr>
                    <p:blipFill>
                      <a:blip r:embed="rId10"/>
                      <a:srcRect t="100000"/>
                      <a:stretch>
                        <a:fillRect/>
                      </a:stretch>
                    </p:blipFill>
                    <p:spPr>
                      <a:xfrm>
                        <a:off x="10009188" y="5453063"/>
                        <a:ext cx="984250" cy="525462"/>
                      </a:xfrm>
                      <a:prstGeom prst="rect">
                        <a:avLst/>
                      </a:prstGeom>
                      <a:blipFill>
                        <a:blip r:embed="rId11"/>
                        <a:stretch>
                          <a:fillRect/>
                        </a:stretch>
                      </a:blipFill>
                      <a:ln>
                        <a:noFill/>
                      </a:ln>
                    </p:spPr>
                  </p:pic>
                </p:oleObj>
              </mc:Fallback>
            </mc:AlternateContent>
          </a:graphicData>
        </a:graphic>
      </p:graphicFrame>
      <p:sp>
        <p:nvSpPr>
          <p:cNvPr id="7" name="New shape"/>
          <p:cNvSpPr/>
          <p:nvPr/>
        </p:nvSpPr>
        <p:spPr>
          <a:xfrm>
            <a:off x="4977200" y="1882800"/>
            <a:ext cx="2235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port arrivals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Leading countries in terms of port calls in 2023</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port arrivals worldwide by country 2023</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the European Union, the cruise ship segment was the hardest hit by the COVID-19 pandemic. The segment experienced a 73 percent decline in port calls in 2021 compared to 2019. Ropax ships, Ro-Ro cargo ships, and oil tankers, on the other hand, experienced an increase in port calls in 2021 compared to 2019.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 2019 to 2021*; * The data for 2021 covers the period from January to April.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EMSA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564450" y="1882800"/>
            <a:ext cx="30607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Year-on-year change in port calls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Year-on-year change in port calls in the European Union (EU) between 2019 and 2021, by ship type</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Year-on-year change in port calls in the EU by ship type 2019-2021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Ship fleet</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02</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7.14"/>
  <p:tag name="AS_TITLE" val="Aspose.Slides for .NET 4.0 Client Profile"/>
  <p:tag name="AS_VERSION" val="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4156</Words>
  <Application>Microsoft Office PowerPoint</Application>
  <PresentationFormat>Widescreen</PresentationFormat>
  <Paragraphs>612</Paragraphs>
  <Slides>42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9" baseType="lpstr">
      <vt:lpstr>Arial</vt:lpstr>
      <vt:lpstr>Calibri</vt:lpstr>
      <vt:lpstr>Open Sans</vt:lpstr>
      <vt:lpstr>Open Sans Light</vt:lpstr>
      <vt:lpstr>Office Theme</vt:lpstr>
      <vt:lpstr>Package</vt:lpstr>
      <vt:lpstr>Excel.Sheet.8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Dimitra Kouloumpou</dc:creator>
  <cp:lastModifiedBy>Dimitra Kouloumpou</cp:lastModifiedBy>
  <cp:revision>3</cp:revision>
  <cp:lastPrinted>2026-01-21T17:48:40Z</cp:lastPrinted>
  <dcterms:created xsi:type="dcterms:W3CDTF">2026-01-21T16:48:40Z</dcterms:created>
  <dcterms:modified xsi:type="dcterms:W3CDTF">2026-05-15T22:24:35Z</dcterms:modified>
</cp:coreProperties>
</file>