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751" r:id="rId2"/>
    <p:sldId id="783" r:id="rId3"/>
    <p:sldId id="825" r:id="rId4"/>
    <p:sldId id="852" r:id="rId5"/>
    <p:sldId id="848" r:id="rId6"/>
    <p:sldId id="837" r:id="rId7"/>
    <p:sldId id="838" r:id="rId8"/>
    <p:sldId id="826" r:id="rId9"/>
    <p:sldId id="836" r:id="rId10"/>
    <p:sldId id="835" r:id="rId11"/>
    <p:sldId id="830" r:id="rId12"/>
    <p:sldId id="831" r:id="rId13"/>
    <p:sldId id="832" r:id="rId14"/>
    <p:sldId id="833" r:id="rId15"/>
    <p:sldId id="834" r:id="rId16"/>
    <p:sldId id="839" r:id="rId17"/>
    <p:sldId id="853" r:id="rId18"/>
    <p:sldId id="840" r:id="rId19"/>
    <p:sldId id="843" r:id="rId20"/>
    <p:sldId id="841" r:id="rId21"/>
    <p:sldId id="849" r:id="rId22"/>
    <p:sldId id="844" r:id="rId23"/>
    <p:sldId id="850" r:id="rId24"/>
    <p:sldId id="845" r:id="rId25"/>
    <p:sldId id="842" r:id="rId26"/>
    <p:sldId id="846" r:id="rId27"/>
    <p:sldId id="851" r:id="rId28"/>
    <p:sldId id="847" r:id="rId29"/>
    <p:sldId id="822" r:id="rId30"/>
  </p:sldIdLst>
  <p:sldSz cx="9144000" cy="6858000" type="screen4x3"/>
  <p:notesSz cx="6797675" cy="9926638"/>
  <p:defaultTextStyle>
    <a:defPPr>
      <a:defRPr lang="en-GB"/>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768">
          <p15:clr>
            <a:srgbClr val="A4A3A4"/>
          </p15:clr>
        </p15:guide>
        <p15:guide id="2" pos="384">
          <p15:clr>
            <a:srgbClr val="A4A3A4"/>
          </p15:clr>
        </p15:guide>
        <p15:guide id="3" pos="5568">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300"/>
    <a:srgbClr val="FFF0C1"/>
    <a:srgbClr val="DFEFEB"/>
    <a:srgbClr val="CCFFFF"/>
    <a:srgbClr val="5ABAA7"/>
    <a:srgbClr val="4F89C8"/>
    <a:srgbClr val="6896CF"/>
    <a:srgbClr val="33B1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4" autoAdjust="0"/>
    <p:restoredTop sz="94660"/>
  </p:normalViewPr>
  <p:slideViewPr>
    <p:cSldViewPr>
      <p:cViewPr varScale="1">
        <p:scale>
          <a:sx n="66" d="100"/>
          <a:sy n="66" d="100"/>
        </p:scale>
        <p:origin x="72" y="936"/>
      </p:cViewPr>
      <p:guideLst>
        <p:guide orient="horz" pos="768"/>
        <p:guide pos="384"/>
        <p:guide pos="55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5" d="100"/>
        <a:sy n="55" d="100"/>
      </p:scale>
      <p:origin x="0" y="0"/>
    </p:cViewPr>
  </p:sorterViewPr>
  <p:notesViewPr>
    <p:cSldViewPr>
      <p:cViewPr varScale="1">
        <p:scale>
          <a:sx n="34" d="100"/>
          <a:sy n="34" d="100"/>
        </p:scale>
        <p:origin x="-1578" y="-78"/>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46083" name="Rectangle 3"/>
          <p:cNvSpPr>
            <a:spLocks noGrp="1" noChangeArrowheads="1"/>
          </p:cNvSpPr>
          <p:nvPr>
            <p:ph type="dt" sz="quarter" idx="1"/>
          </p:nvPr>
        </p:nvSpPr>
        <p:spPr bwMode="auto">
          <a:xfrm>
            <a:off x="3849688" y="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algn="r" defTabSz="904875" eaLnBrk="1" hangingPunct="1">
              <a:spcBef>
                <a:spcPct val="0"/>
              </a:spcBef>
              <a:buFontTx/>
              <a:buNone/>
              <a:defRPr sz="1300" b="1"/>
            </a:lvl1pPr>
          </a:lstStyle>
          <a:p>
            <a:pPr>
              <a:defRPr/>
            </a:pPr>
            <a:endParaRPr lang="en-GB" altLang="el-GR"/>
          </a:p>
        </p:txBody>
      </p:sp>
      <p:sp>
        <p:nvSpPr>
          <p:cNvPr id="46084" name="Rectangle 4"/>
          <p:cNvSpPr>
            <a:spLocks noGrp="1" noChangeArrowheads="1"/>
          </p:cNvSpPr>
          <p:nvPr>
            <p:ph type="ftr" sz="quarter" idx="2"/>
          </p:nvPr>
        </p:nvSpPr>
        <p:spPr bwMode="auto">
          <a:xfrm>
            <a:off x="0" y="942975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46085" name="Rectangle 5"/>
          <p:cNvSpPr>
            <a:spLocks noGrp="1" noChangeArrowheads="1"/>
          </p:cNvSpPr>
          <p:nvPr>
            <p:ph type="sldNum" sz="quarter" idx="3"/>
          </p:nvPr>
        </p:nvSpPr>
        <p:spPr bwMode="auto">
          <a:xfrm>
            <a:off x="3849688" y="942975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algn="r" defTabSz="904875" eaLnBrk="1" hangingPunct="1">
              <a:spcBef>
                <a:spcPct val="0"/>
              </a:spcBef>
              <a:buFontTx/>
              <a:buNone/>
              <a:defRPr sz="1300" b="1"/>
            </a:lvl1pPr>
          </a:lstStyle>
          <a:p>
            <a:pPr>
              <a:defRPr/>
            </a:pPr>
            <a:fld id="{CC90B706-ECD9-4973-90FE-EE7618BCF140}" type="slidenum">
              <a:rPr lang="en-GB" altLang="el-GR"/>
              <a:pPr>
                <a:defRPr/>
              </a:pPr>
              <a:t>‹#›</a:t>
            </a:fld>
            <a:endParaRPr lang="en-GB" alt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511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114691" name="Rectangle 3"/>
          <p:cNvSpPr>
            <a:spLocks noGrp="1" noChangeArrowheads="1"/>
          </p:cNvSpPr>
          <p:nvPr>
            <p:ph type="dt" idx="1"/>
          </p:nvPr>
        </p:nvSpPr>
        <p:spPr bwMode="auto">
          <a:xfrm>
            <a:off x="3860800" y="0"/>
            <a:ext cx="2951163"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lvl1pPr algn="r" defTabSz="904875" eaLnBrk="1" hangingPunct="1">
              <a:spcBef>
                <a:spcPct val="0"/>
              </a:spcBef>
              <a:buFontTx/>
              <a:buNone/>
              <a:defRPr sz="1300" b="1"/>
            </a:lvl1pPr>
          </a:lstStyle>
          <a:p>
            <a:pPr>
              <a:defRPr/>
            </a:pPr>
            <a:endParaRPr lang="en-GB" altLang="el-GR"/>
          </a:p>
        </p:txBody>
      </p:sp>
      <p:sp>
        <p:nvSpPr>
          <p:cNvPr id="19460" name="Rectangle 4"/>
          <p:cNvSpPr>
            <a:spLocks noGrp="1" noRot="1" noChangeAspect="1" noChangeArrowheads="1" noTextEdit="1"/>
          </p:cNvSpPr>
          <p:nvPr>
            <p:ph type="sldImg" idx="2"/>
          </p:nvPr>
        </p:nvSpPr>
        <p:spPr bwMode="auto">
          <a:xfrm>
            <a:off x="944563" y="752475"/>
            <a:ext cx="4921250" cy="36909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4693" name="Rectangle 5"/>
          <p:cNvSpPr>
            <a:spLocks noGrp="1" noChangeArrowheads="1"/>
          </p:cNvSpPr>
          <p:nvPr>
            <p:ph type="body" sz="quarter" idx="3"/>
          </p:nvPr>
        </p:nvSpPr>
        <p:spPr bwMode="auto">
          <a:xfrm>
            <a:off x="909638" y="4743450"/>
            <a:ext cx="4992687"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t" anchorCtr="0" compatLnSpc="1">
            <a:prstTxWarp prst="textNoShape">
              <a:avLst/>
            </a:prstTxWarp>
          </a:bodyPr>
          <a:lstStyle/>
          <a:p>
            <a:pPr lvl="0"/>
            <a:r>
              <a:rPr lang="en-GB" altLang="el-GR" noProof="0" smtClean="0"/>
              <a:t>Click to edit Master text styles</a:t>
            </a:r>
          </a:p>
          <a:p>
            <a:pPr lvl="1"/>
            <a:r>
              <a:rPr lang="en-GB" altLang="el-GR" noProof="0" smtClean="0"/>
              <a:t>Second level</a:t>
            </a:r>
          </a:p>
          <a:p>
            <a:pPr lvl="2"/>
            <a:r>
              <a:rPr lang="en-GB" altLang="el-GR" noProof="0" smtClean="0"/>
              <a:t>Third level</a:t>
            </a:r>
          </a:p>
          <a:p>
            <a:pPr lvl="3"/>
            <a:r>
              <a:rPr lang="en-GB" altLang="el-GR" noProof="0" smtClean="0"/>
              <a:t>Fourth level</a:t>
            </a:r>
          </a:p>
          <a:p>
            <a:pPr lvl="4"/>
            <a:r>
              <a:rPr lang="en-GB" altLang="el-GR" noProof="0" smtClean="0"/>
              <a:t>Fifth level</a:t>
            </a:r>
          </a:p>
        </p:txBody>
      </p:sp>
      <p:sp>
        <p:nvSpPr>
          <p:cNvPr id="114694" name="Rectangle 6"/>
          <p:cNvSpPr>
            <a:spLocks noGrp="1" noChangeArrowheads="1"/>
          </p:cNvSpPr>
          <p:nvPr>
            <p:ph type="ftr" sz="quarter" idx="4"/>
          </p:nvPr>
        </p:nvSpPr>
        <p:spPr bwMode="auto">
          <a:xfrm>
            <a:off x="0" y="9413875"/>
            <a:ext cx="29511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defTabSz="904875" eaLnBrk="1" hangingPunct="1">
              <a:spcBef>
                <a:spcPct val="0"/>
              </a:spcBef>
              <a:buFontTx/>
              <a:buNone/>
              <a:defRPr sz="1300" b="1"/>
            </a:lvl1pPr>
          </a:lstStyle>
          <a:p>
            <a:pPr>
              <a:defRPr/>
            </a:pPr>
            <a:endParaRPr lang="en-GB" altLang="el-GR"/>
          </a:p>
        </p:txBody>
      </p:sp>
      <p:sp>
        <p:nvSpPr>
          <p:cNvPr id="114695" name="Rectangle 7"/>
          <p:cNvSpPr>
            <a:spLocks noGrp="1" noChangeArrowheads="1"/>
          </p:cNvSpPr>
          <p:nvPr>
            <p:ph type="sldNum" sz="quarter" idx="5"/>
          </p:nvPr>
        </p:nvSpPr>
        <p:spPr bwMode="auto">
          <a:xfrm>
            <a:off x="3860800" y="9413875"/>
            <a:ext cx="295116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515" tIns="45259" rIns="90515" bIns="45259" numCol="1" anchor="b" anchorCtr="0" compatLnSpc="1">
            <a:prstTxWarp prst="textNoShape">
              <a:avLst/>
            </a:prstTxWarp>
          </a:bodyPr>
          <a:lstStyle>
            <a:lvl1pPr algn="r" defTabSz="904875" eaLnBrk="1" hangingPunct="1">
              <a:spcBef>
                <a:spcPct val="0"/>
              </a:spcBef>
              <a:buFontTx/>
              <a:buNone/>
              <a:defRPr sz="1300" b="1"/>
            </a:lvl1pPr>
          </a:lstStyle>
          <a:p>
            <a:pPr>
              <a:defRPr/>
            </a:pPr>
            <a:fld id="{68E675D5-9615-480E-83D4-7C3D910209FE}" type="slidenum">
              <a:rPr lang="en-GB" altLang="el-GR"/>
              <a:pPr>
                <a:defRPr/>
              </a:pPr>
              <a:t>‹#›</a:t>
            </a:fld>
            <a:endParaRPr lang="en-GB"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04875">
              <a:defRPr sz="2800">
                <a:solidFill>
                  <a:schemeClr val="tx1"/>
                </a:solidFill>
                <a:latin typeface="Arial" panose="020B0604020202020204" pitchFamily="34" charset="0"/>
              </a:defRPr>
            </a:lvl1pPr>
            <a:lvl2pPr marL="742950" indent="-285750" defTabSz="904875">
              <a:defRPr sz="2800">
                <a:solidFill>
                  <a:schemeClr val="tx1"/>
                </a:solidFill>
                <a:latin typeface="Arial" panose="020B0604020202020204" pitchFamily="34" charset="0"/>
              </a:defRPr>
            </a:lvl2pPr>
            <a:lvl3pPr marL="1143000" indent="-228600" defTabSz="904875">
              <a:defRPr sz="2800">
                <a:solidFill>
                  <a:schemeClr val="tx1"/>
                </a:solidFill>
                <a:latin typeface="Arial" panose="020B0604020202020204" pitchFamily="34" charset="0"/>
              </a:defRPr>
            </a:lvl3pPr>
            <a:lvl4pPr marL="1600200" indent="-228600" defTabSz="904875">
              <a:defRPr sz="2800">
                <a:solidFill>
                  <a:schemeClr val="tx1"/>
                </a:solidFill>
                <a:latin typeface="Arial" panose="020B0604020202020204" pitchFamily="34" charset="0"/>
              </a:defRPr>
            </a:lvl4pPr>
            <a:lvl5pPr marL="2057400" indent="-228600" defTabSz="904875">
              <a:defRPr sz="2800">
                <a:solidFill>
                  <a:schemeClr val="tx1"/>
                </a:solidFill>
                <a:latin typeface="Arial" panose="020B0604020202020204" pitchFamily="34" charset="0"/>
              </a:defRPr>
            </a:lvl5pPr>
            <a:lvl6pPr marL="2514600" indent="-228600" defTabSz="904875"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04875"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04875"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04875" eaLnBrk="0" fontAlgn="base" hangingPunct="0">
              <a:spcBef>
                <a:spcPct val="0"/>
              </a:spcBef>
              <a:spcAft>
                <a:spcPct val="0"/>
              </a:spcAft>
              <a:defRPr sz="2800">
                <a:solidFill>
                  <a:schemeClr val="tx1"/>
                </a:solidFill>
                <a:latin typeface="Arial" panose="020B0604020202020204" pitchFamily="34" charset="0"/>
              </a:defRPr>
            </a:lvl9pPr>
          </a:lstStyle>
          <a:p>
            <a:fld id="{8B68DE2E-D381-431C-AEE9-CF121CF00766}" type="slidenum">
              <a:rPr lang="en-GB" altLang="el-GR" sz="1300" smtClean="0"/>
              <a:pPr/>
              <a:t>1</a:t>
            </a:fld>
            <a:endParaRPr lang="en-GB" altLang="el-GR" sz="1300" smtClean="0"/>
          </a:p>
        </p:txBody>
      </p:sp>
      <p:sp>
        <p:nvSpPr>
          <p:cNvPr id="22531" name="Rectangle 2"/>
          <p:cNvSpPr>
            <a:spLocks noGrp="1" noRot="1" noChangeAspect="1" noChangeArrowheads="1" noTextEdit="1"/>
          </p:cNvSpPr>
          <p:nvPr>
            <p:ph type="sldImg"/>
          </p:nvPr>
        </p:nvSpPr>
        <p:spPr>
          <a:xfrm>
            <a:off x="919163" y="746125"/>
            <a:ext cx="4959350" cy="3719513"/>
          </a:xfrm>
          <a:ln w="12700" cap="flat"/>
        </p:spPr>
      </p:sp>
      <p:sp>
        <p:nvSpPr>
          <p:cNvPr id="22532" name="Rectangle 3"/>
          <p:cNvSpPr>
            <a:spLocks noGrp="1" noChangeArrowheads="1"/>
          </p:cNvSpPr>
          <p:nvPr>
            <p:ph type="body" idx="1"/>
          </p:nvPr>
        </p:nvSpPr>
        <p:spPr>
          <a:xfrm>
            <a:off x="906463" y="4714875"/>
            <a:ext cx="4984750" cy="4467225"/>
          </a:xfrm>
          <a:noFill/>
        </p:spPr>
        <p:txBody>
          <a:bodyPr lIns="92075" tIns="46038" rIns="92075" bIns="46038"/>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89032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925593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98062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768867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703430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52306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67560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7624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365454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69965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Shape 97"/>
          <p:cNvSpPr>
            <a:spLocks noGrp="1" noRot="1" noChangeAspect="1" noTextEdit="1"/>
          </p:cNvSpPr>
          <p:nvPr>
            <p:ph type="sldImg" idx="2"/>
          </p:nvPr>
        </p:nvSpPr>
        <p:spPr>
          <a:ln/>
        </p:spPr>
      </p:sp>
      <p:sp>
        <p:nvSpPr>
          <p:cNvPr id="24579" name="Shape 98"/>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68031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907995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759605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55704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294569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476794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041261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4103282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332418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Shape 291"/>
          <p:cNvSpPr>
            <a:spLocks noGrp="1" noRot="1" noChangeAspect="1" noTextEdit="1"/>
          </p:cNvSpPr>
          <p:nvPr>
            <p:ph type="sldImg" idx="2"/>
          </p:nvPr>
        </p:nvSpPr>
        <p:spPr>
          <a:ln/>
        </p:spPr>
      </p:sp>
      <p:sp>
        <p:nvSpPr>
          <p:cNvPr id="30723" name="Shape 29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13491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20207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4853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421851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399273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117001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Shape 114"/>
          <p:cNvSpPr>
            <a:spLocks noGrp="1" noRot="1" noChangeAspect="1" noTextEdit="1"/>
          </p:cNvSpPr>
          <p:nvPr>
            <p:ph type="sldImg" idx="2"/>
          </p:nvPr>
        </p:nvSpPr>
        <p:spPr>
          <a:ln/>
        </p:spPr>
      </p:sp>
      <p:sp>
        <p:nvSpPr>
          <p:cNvPr id="26627" name="Shape 115"/>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l-GR" smtClean="0"/>
          </a:p>
        </p:txBody>
      </p:sp>
    </p:spTree>
    <p:extLst>
      <p:ext uri="{BB962C8B-B14F-4D97-AF65-F5344CB8AC3E}">
        <p14:creationId xmlns:p14="http://schemas.microsoft.com/office/powerpoint/2010/main" val="2526504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4" name="Body Colour"/>
          <p:cNvSpPr>
            <a:spLocks noChangeArrowheads="1"/>
          </p:cNvSpPr>
          <p:nvPr userDrawn="1"/>
        </p:nvSpPr>
        <p:spPr bwMode="auto">
          <a:xfrm>
            <a:off x="0" y="1800225"/>
            <a:ext cx="9144000" cy="50577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sp>
        <p:nvSpPr>
          <p:cNvPr id="5" name="Title Colour"/>
          <p:cNvSpPr>
            <a:spLocks noChangeArrowheads="1"/>
          </p:cNvSpPr>
          <p:nvPr userDrawn="1"/>
        </p:nvSpPr>
        <p:spPr bwMode="auto">
          <a:xfrm>
            <a:off x="0" y="0"/>
            <a:ext cx="91440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pic>
        <p:nvPicPr>
          <p:cNvPr id="6" name="Picture 10" descr="Gt293VERY SMALL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10425" y="6548438"/>
            <a:ext cx="18256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auto">
          <a:xfrm>
            <a:off x="0" y="0"/>
            <a:ext cx="9144000" cy="1752600"/>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pPr lvl="0"/>
            <a:r>
              <a:rPr lang="en-GB" altLang="el-GR" noProof="0" smtClean="0"/>
              <a:t>Click to edit Master title style</a:t>
            </a:r>
          </a:p>
        </p:txBody>
      </p:sp>
      <p:sp>
        <p:nvSpPr>
          <p:cNvPr id="3080" name="Text Placeholder"/>
          <p:cNvSpPr>
            <a:spLocks noGrp="1" noChangeArrowheads="1"/>
          </p:cNvSpPr>
          <p:nvPr>
            <p:ph type="subTitle" sz="quarter" idx="1"/>
          </p:nvPr>
        </p:nvSpPr>
        <p:spPr>
          <a:xfrm>
            <a:off x="0" y="0"/>
            <a:ext cx="1588" cy="1588"/>
          </a:xfrm>
        </p:spPr>
        <p:txBody>
          <a:bodyPr wrap="none"/>
          <a:lstStyle>
            <a:lvl1pPr marL="0" indent="0" algn="ctr">
              <a:buFontTx/>
              <a:buNone/>
              <a:defRPr/>
            </a:lvl1pPr>
          </a:lstStyle>
          <a:p>
            <a:pPr lvl="0"/>
            <a:endParaRPr lang="el-GR" altLang="el-GR" noProof="0" smtClean="0"/>
          </a:p>
        </p:txBody>
      </p:sp>
      <p:sp>
        <p:nvSpPr>
          <p:cNvPr id="8" name="Rectangle 12"/>
          <p:cNvSpPr>
            <a:spLocks noGrp="1" noChangeArrowheads="1"/>
          </p:cNvSpPr>
          <p:nvPr>
            <p:ph type="sldNum" sz="quarter" idx="10"/>
          </p:nvPr>
        </p:nvSpPr>
        <p:spPr>
          <a:xfrm>
            <a:off x="0" y="6597650"/>
            <a:ext cx="708025" cy="260350"/>
          </a:xfrm>
        </p:spPr>
        <p:txBody>
          <a:bodyPr/>
          <a:lstStyle>
            <a:lvl1pPr>
              <a:defRPr/>
            </a:lvl1pPr>
          </a:lstStyle>
          <a:p>
            <a:pPr>
              <a:defRPr/>
            </a:pPr>
            <a:fld id="{8C96E08E-C70F-4CEC-BD4B-B3D684B7E28C}" type="slidenum">
              <a:rPr lang="el-GR" altLang="el-GR"/>
              <a:pPr>
                <a:defRPr/>
              </a:pPr>
              <a:t>‹#›</a:t>
            </a:fld>
            <a:endParaRPr lang="el-GR" altLang="el-GR"/>
          </a:p>
        </p:txBody>
      </p:sp>
    </p:spTree>
    <p:extLst>
      <p:ext uri="{BB962C8B-B14F-4D97-AF65-F5344CB8AC3E}">
        <p14:creationId xmlns:p14="http://schemas.microsoft.com/office/powerpoint/2010/main" val="6310619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sldNum" sz="quarter" idx="10"/>
          </p:nvPr>
        </p:nvSpPr>
        <p:spPr/>
        <p:txBody>
          <a:bodyPr/>
          <a:lstStyle>
            <a:lvl1pPr>
              <a:defRPr/>
            </a:lvl1pPr>
          </a:lstStyle>
          <a:p>
            <a:pPr>
              <a:defRPr/>
            </a:pPr>
            <a:fld id="{4C125BFA-5A04-4490-B3BC-EFD976FCDA88}" type="slidenum">
              <a:rPr lang="el-GR" altLang="el-GR"/>
              <a:pPr>
                <a:defRPr/>
              </a:pPr>
              <a:t>‹#›</a:t>
            </a:fld>
            <a:endParaRPr lang="el-GR" altLang="el-GR"/>
          </a:p>
        </p:txBody>
      </p:sp>
    </p:spTree>
    <p:extLst>
      <p:ext uri="{BB962C8B-B14F-4D97-AF65-F5344CB8AC3E}">
        <p14:creationId xmlns:p14="http://schemas.microsoft.com/office/powerpoint/2010/main" val="317014900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78613" y="360363"/>
            <a:ext cx="2105025" cy="613727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60363" y="360363"/>
            <a:ext cx="6165850" cy="6137275"/>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sldNum" sz="quarter" idx="10"/>
          </p:nvPr>
        </p:nvSpPr>
        <p:spPr/>
        <p:txBody>
          <a:bodyPr/>
          <a:lstStyle>
            <a:lvl1pPr>
              <a:defRPr/>
            </a:lvl1pPr>
          </a:lstStyle>
          <a:p>
            <a:pPr>
              <a:defRPr/>
            </a:pPr>
            <a:fld id="{B378809A-531D-4CFE-A614-BECB951E1573}" type="slidenum">
              <a:rPr lang="el-GR" altLang="el-GR"/>
              <a:pPr>
                <a:defRPr/>
              </a:pPr>
              <a:t>‹#›</a:t>
            </a:fld>
            <a:endParaRPr lang="el-GR" altLang="el-GR"/>
          </a:p>
        </p:txBody>
      </p:sp>
    </p:spTree>
    <p:extLst>
      <p:ext uri="{BB962C8B-B14F-4D97-AF65-F5344CB8AC3E}">
        <p14:creationId xmlns:p14="http://schemas.microsoft.com/office/powerpoint/2010/main" val="400388408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Τίτλος 1"/>
          <p:cNvSpPr>
            <a:spLocks noGrp="1"/>
          </p:cNvSpPr>
          <p:nvPr>
            <p:ph type="title"/>
          </p:nvPr>
        </p:nvSpPr>
        <p:spPr>
          <a:xfrm>
            <a:off x="360363" y="360363"/>
            <a:ext cx="8423275" cy="1239837"/>
          </a:xfrm>
        </p:spPr>
        <p:txBody>
          <a:bodyPr/>
          <a:lstStyle/>
          <a:p>
            <a:r>
              <a:rPr lang="el-GR" smtClean="0"/>
              <a:t>Στυλ κύριου τίτλου</a:t>
            </a:r>
            <a:endParaRPr lang="el-GR"/>
          </a:p>
        </p:txBody>
      </p:sp>
      <p:sp>
        <p:nvSpPr>
          <p:cNvPr id="3" name="Θέση γραφήματος 2"/>
          <p:cNvSpPr>
            <a:spLocks noGrp="1"/>
          </p:cNvSpPr>
          <p:nvPr>
            <p:ph type="chart" idx="1"/>
          </p:nvPr>
        </p:nvSpPr>
        <p:spPr>
          <a:xfrm>
            <a:off x="360363" y="2160588"/>
            <a:ext cx="8423275" cy="4337050"/>
          </a:xfrm>
        </p:spPr>
        <p:txBody>
          <a:bodyPr/>
          <a:lstStyle/>
          <a:p>
            <a:pPr lvl="0"/>
            <a:endParaRPr lang="el-GR" noProof="0" smtClean="0"/>
          </a:p>
        </p:txBody>
      </p:sp>
      <p:sp>
        <p:nvSpPr>
          <p:cNvPr id="4" name="Rectangle 17"/>
          <p:cNvSpPr>
            <a:spLocks noGrp="1" noChangeArrowheads="1"/>
          </p:cNvSpPr>
          <p:nvPr>
            <p:ph type="sldNum" sz="quarter" idx="10"/>
          </p:nvPr>
        </p:nvSpPr>
        <p:spPr/>
        <p:txBody>
          <a:bodyPr/>
          <a:lstStyle>
            <a:lvl1pPr>
              <a:defRPr/>
            </a:lvl1pPr>
          </a:lstStyle>
          <a:p>
            <a:pPr>
              <a:defRPr/>
            </a:pPr>
            <a:fld id="{16FA5068-C7E2-4F7D-803C-3B87635812EE}" type="slidenum">
              <a:rPr lang="el-GR" altLang="el-GR"/>
              <a:pPr>
                <a:defRPr/>
              </a:pPr>
              <a:t>‹#›</a:t>
            </a:fld>
            <a:endParaRPr lang="el-GR" altLang="el-GR"/>
          </a:p>
        </p:txBody>
      </p:sp>
    </p:spTree>
    <p:extLst>
      <p:ext uri="{BB962C8B-B14F-4D97-AF65-F5344CB8AC3E}">
        <p14:creationId xmlns:p14="http://schemas.microsoft.com/office/powerpoint/2010/main" val="34809784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360363" y="360363"/>
            <a:ext cx="8423275" cy="1239837"/>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360363" y="2160588"/>
            <a:ext cx="4135437"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2160588"/>
            <a:ext cx="4135438"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7"/>
          <p:cNvSpPr>
            <a:spLocks noGrp="1" noChangeArrowheads="1"/>
          </p:cNvSpPr>
          <p:nvPr>
            <p:ph type="sldNum" sz="quarter" idx="10"/>
          </p:nvPr>
        </p:nvSpPr>
        <p:spPr/>
        <p:txBody>
          <a:bodyPr/>
          <a:lstStyle>
            <a:lvl1pPr>
              <a:defRPr/>
            </a:lvl1pPr>
          </a:lstStyle>
          <a:p>
            <a:pPr>
              <a:defRPr/>
            </a:pPr>
            <a:fld id="{4E2C9EC3-2301-4F6C-B8BE-96134D0AA4B7}" type="slidenum">
              <a:rPr lang="el-GR" altLang="el-GR"/>
              <a:pPr>
                <a:defRPr/>
              </a:pPr>
              <a:t>‹#›</a:t>
            </a:fld>
            <a:endParaRPr lang="el-GR" altLang="el-GR"/>
          </a:p>
        </p:txBody>
      </p:sp>
    </p:spTree>
    <p:extLst>
      <p:ext uri="{BB962C8B-B14F-4D97-AF65-F5344CB8AC3E}">
        <p14:creationId xmlns:p14="http://schemas.microsoft.com/office/powerpoint/2010/main" val="6334817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360363" y="360363"/>
            <a:ext cx="8423275" cy="613727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17"/>
          <p:cNvSpPr>
            <a:spLocks noGrp="1" noChangeArrowheads="1"/>
          </p:cNvSpPr>
          <p:nvPr>
            <p:ph type="sldNum" sz="quarter" idx="10"/>
          </p:nvPr>
        </p:nvSpPr>
        <p:spPr/>
        <p:txBody>
          <a:bodyPr/>
          <a:lstStyle>
            <a:lvl1pPr>
              <a:defRPr/>
            </a:lvl1pPr>
          </a:lstStyle>
          <a:p>
            <a:pPr>
              <a:defRPr/>
            </a:pPr>
            <a:fld id="{B3CAF8C4-65C3-4793-94E8-2890359E8903}" type="slidenum">
              <a:rPr lang="el-GR" altLang="el-GR"/>
              <a:pPr>
                <a:defRPr/>
              </a:pPr>
              <a:t>‹#›</a:t>
            </a:fld>
            <a:endParaRPr lang="el-GR" altLang="el-GR"/>
          </a:p>
        </p:txBody>
      </p:sp>
    </p:spTree>
    <p:extLst>
      <p:ext uri="{BB962C8B-B14F-4D97-AF65-F5344CB8AC3E}">
        <p14:creationId xmlns:p14="http://schemas.microsoft.com/office/powerpoint/2010/main" val="36892787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360363" y="360363"/>
            <a:ext cx="8423275" cy="1239837"/>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360363" y="2160588"/>
            <a:ext cx="4135437"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2160588"/>
            <a:ext cx="4135438"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360363" y="4405313"/>
            <a:ext cx="4135437"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4405313"/>
            <a:ext cx="4135438" cy="209232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7"/>
          <p:cNvSpPr>
            <a:spLocks noGrp="1" noChangeArrowheads="1"/>
          </p:cNvSpPr>
          <p:nvPr>
            <p:ph type="sldNum" sz="quarter" idx="10"/>
          </p:nvPr>
        </p:nvSpPr>
        <p:spPr/>
        <p:txBody>
          <a:bodyPr/>
          <a:lstStyle>
            <a:lvl1pPr>
              <a:defRPr/>
            </a:lvl1pPr>
          </a:lstStyle>
          <a:p>
            <a:pPr>
              <a:defRPr/>
            </a:pPr>
            <a:fld id="{12476D3E-32BB-44D9-A8D0-A3D7CC955F78}" type="slidenum">
              <a:rPr lang="el-GR" altLang="el-GR"/>
              <a:pPr>
                <a:defRPr/>
              </a:pPr>
              <a:t>‹#›</a:t>
            </a:fld>
            <a:endParaRPr lang="el-GR" altLang="el-GR"/>
          </a:p>
        </p:txBody>
      </p:sp>
    </p:spTree>
    <p:extLst>
      <p:ext uri="{BB962C8B-B14F-4D97-AF65-F5344CB8AC3E}">
        <p14:creationId xmlns:p14="http://schemas.microsoft.com/office/powerpoint/2010/main" val="21734887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color background">
    <p:spTree>
      <p:nvGrpSpPr>
        <p:cNvPr id="1" name="Shape 69"/>
        <p:cNvGrpSpPr/>
        <p:nvPr/>
      </p:nvGrpSpPr>
      <p:grpSpPr>
        <a:xfrm>
          <a:off x="0" y="0"/>
          <a:ext cx="0" cy="0"/>
          <a:chOff x="0" y="0"/>
          <a:chExt cx="0" cy="0"/>
        </a:xfrm>
      </p:grpSpPr>
      <p:sp>
        <p:nvSpPr>
          <p:cNvPr id="2" name="Shape 70"/>
          <p:cNvSpPr>
            <a:spLocks noChangeArrowheads="1"/>
          </p:cNvSpPr>
          <p:nvPr/>
        </p:nvSpPr>
        <p:spPr bwMode="auto">
          <a:xfrm>
            <a:off x="7356475" y="6754813"/>
            <a:ext cx="893763" cy="103187"/>
          </a:xfrm>
          <a:prstGeom prst="rect">
            <a:avLst/>
          </a:prstGeom>
          <a:solidFill>
            <a:srgbClr val="FF97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3" name="Shape 71"/>
          <p:cNvSpPr>
            <a:spLocks noChangeArrowheads="1"/>
          </p:cNvSpPr>
          <p:nvPr/>
        </p:nvSpPr>
        <p:spPr bwMode="auto">
          <a:xfrm>
            <a:off x="8250238" y="6754813"/>
            <a:ext cx="893762" cy="103187"/>
          </a:xfrm>
          <a:prstGeom prst="rect">
            <a:avLst/>
          </a:prstGeom>
          <a:solidFill>
            <a:srgbClr val="F2025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4" name="Shape 72"/>
          <p:cNvSpPr>
            <a:spLocks noChangeArrowheads="1"/>
          </p:cNvSpPr>
          <p:nvPr/>
        </p:nvSpPr>
        <p:spPr bwMode="auto">
          <a:xfrm>
            <a:off x="0" y="6754813"/>
            <a:ext cx="893763" cy="103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5" name="Shape 73"/>
          <p:cNvSpPr>
            <a:spLocks noChangeArrowheads="1"/>
          </p:cNvSpPr>
          <p:nvPr/>
        </p:nvSpPr>
        <p:spPr bwMode="auto">
          <a:xfrm>
            <a:off x="893763" y="6754813"/>
            <a:ext cx="6462712" cy="103187"/>
          </a:xfrm>
          <a:prstGeom prst="rect">
            <a:avLst/>
          </a:prstGeom>
          <a:solidFill>
            <a:srgbClr val="7ECE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Tree>
    <p:extLst>
      <p:ext uri="{BB962C8B-B14F-4D97-AF65-F5344CB8AC3E}">
        <p14:creationId xmlns:p14="http://schemas.microsoft.com/office/powerpoint/2010/main" val="377927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4" name="Shape 15"/>
          <p:cNvSpPr>
            <a:spLocks noChangeArrowheads="1"/>
          </p:cNvSpPr>
          <p:nvPr/>
        </p:nvSpPr>
        <p:spPr bwMode="auto">
          <a:xfrm>
            <a:off x="0" y="0"/>
            <a:ext cx="9144000" cy="5324475"/>
          </a:xfrm>
          <a:prstGeom prst="rect">
            <a:avLst/>
          </a:prstGeom>
          <a:solidFill>
            <a:srgbClr val="2185C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5" name="Shape 18"/>
          <p:cNvSpPr>
            <a:spLocks noChangeArrowheads="1"/>
          </p:cNvSpPr>
          <p:nvPr/>
        </p:nvSpPr>
        <p:spPr bwMode="auto">
          <a:xfrm>
            <a:off x="3048000" y="5324475"/>
            <a:ext cx="3048000" cy="101600"/>
          </a:xfrm>
          <a:prstGeom prst="rect">
            <a:avLst/>
          </a:prstGeom>
          <a:solidFill>
            <a:srgbClr val="FF971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6" name="Shape 19"/>
          <p:cNvSpPr>
            <a:spLocks noChangeArrowheads="1"/>
          </p:cNvSpPr>
          <p:nvPr/>
        </p:nvSpPr>
        <p:spPr bwMode="auto">
          <a:xfrm>
            <a:off x="6096000" y="5324475"/>
            <a:ext cx="3048000" cy="101600"/>
          </a:xfrm>
          <a:prstGeom prst="rect">
            <a:avLst/>
          </a:prstGeom>
          <a:solidFill>
            <a:srgbClr val="F2025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7" name="Shape 20"/>
          <p:cNvSpPr>
            <a:spLocks noChangeArrowheads="1"/>
          </p:cNvSpPr>
          <p:nvPr/>
        </p:nvSpPr>
        <p:spPr bwMode="auto">
          <a:xfrm>
            <a:off x="0" y="5324475"/>
            <a:ext cx="3048000" cy="101600"/>
          </a:xfrm>
          <a:prstGeom prst="rect">
            <a:avLst/>
          </a:prstGeom>
          <a:solidFill>
            <a:srgbClr val="7ECE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defRPr/>
            </a:pPr>
            <a:endParaRPr lang="el-GR" altLang="el-GR" smtClean="0"/>
          </a:p>
        </p:txBody>
      </p:sp>
      <p:sp>
        <p:nvSpPr>
          <p:cNvPr id="16" name="Shape 16"/>
          <p:cNvSpPr txBox="1">
            <a:spLocks noGrp="1"/>
          </p:cNvSpPr>
          <p:nvPr>
            <p:ph type="ctrTitle"/>
          </p:nvPr>
        </p:nvSpPr>
        <p:spPr>
          <a:xfrm>
            <a:off x="685800" y="2111123"/>
            <a:ext cx="7772400" cy="1546500"/>
          </a:xfrm>
          <a:prstGeom prst="rect">
            <a:avLst/>
          </a:prstGeom>
        </p:spPr>
        <p:txBody>
          <a:bodyPr/>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685800" y="3786737"/>
            <a:ext cx="7772400" cy="1046400"/>
          </a:xfrm>
          <a:prstGeom prst="rect">
            <a:avLst/>
          </a:prstGeom>
        </p:spPr>
        <p:txBody>
          <a:bodyPr/>
          <a:lstStyle>
            <a:lvl1pPr lvl="0" algn="ctr" rtl="0">
              <a:spcBef>
                <a:spcPts val="0"/>
              </a:spcBef>
              <a:buClr>
                <a:srgbClr val="FFFFFF"/>
              </a:buClr>
              <a:buSzPct val="100000"/>
              <a:buNone/>
              <a:defRPr sz="2400" b="1">
                <a:solidFill>
                  <a:srgbClr val="FFFFFF"/>
                </a:solidFill>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a:p>
        </p:txBody>
      </p:sp>
    </p:spTree>
    <p:extLst>
      <p:ext uri="{BB962C8B-B14F-4D97-AF65-F5344CB8AC3E}">
        <p14:creationId xmlns:p14="http://schemas.microsoft.com/office/powerpoint/2010/main" val="316312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7"/>
          <p:cNvSpPr>
            <a:spLocks noGrp="1" noChangeArrowheads="1"/>
          </p:cNvSpPr>
          <p:nvPr>
            <p:ph type="sldNum" sz="quarter" idx="10"/>
          </p:nvPr>
        </p:nvSpPr>
        <p:spPr/>
        <p:txBody>
          <a:bodyPr/>
          <a:lstStyle>
            <a:lvl1pPr>
              <a:defRPr/>
            </a:lvl1pPr>
          </a:lstStyle>
          <a:p>
            <a:pPr>
              <a:defRPr/>
            </a:pPr>
            <a:fld id="{B67BC0EF-5663-4A2C-A8FE-85574DA149FF}" type="slidenum">
              <a:rPr lang="el-GR" altLang="el-GR"/>
              <a:pPr>
                <a:defRPr/>
              </a:pPr>
              <a:t>‹#›</a:t>
            </a:fld>
            <a:endParaRPr lang="el-GR" altLang="el-GR"/>
          </a:p>
        </p:txBody>
      </p:sp>
    </p:spTree>
    <p:extLst>
      <p:ext uri="{BB962C8B-B14F-4D97-AF65-F5344CB8AC3E}">
        <p14:creationId xmlns:p14="http://schemas.microsoft.com/office/powerpoint/2010/main" val="280689106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Επεξεργασία στυλ υποδείγματος κειμένου</a:t>
            </a:r>
          </a:p>
        </p:txBody>
      </p:sp>
      <p:sp>
        <p:nvSpPr>
          <p:cNvPr id="4" name="Rectangle 17"/>
          <p:cNvSpPr>
            <a:spLocks noGrp="1" noChangeArrowheads="1"/>
          </p:cNvSpPr>
          <p:nvPr>
            <p:ph type="sldNum" sz="quarter" idx="10"/>
          </p:nvPr>
        </p:nvSpPr>
        <p:spPr/>
        <p:txBody>
          <a:bodyPr/>
          <a:lstStyle>
            <a:lvl1pPr>
              <a:defRPr/>
            </a:lvl1pPr>
          </a:lstStyle>
          <a:p>
            <a:pPr>
              <a:defRPr/>
            </a:pPr>
            <a:fld id="{429DBA52-E253-4C04-B234-73C385693A65}" type="slidenum">
              <a:rPr lang="el-GR" altLang="el-GR"/>
              <a:pPr>
                <a:defRPr/>
              </a:pPr>
              <a:t>‹#›</a:t>
            </a:fld>
            <a:endParaRPr lang="el-GR" altLang="el-GR"/>
          </a:p>
        </p:txBody>
      </p:sp>
    </p:spTree>
    <p:extLst>
      <p:ext uri="{BB962C8B-B14F-4D97-AF65-F5344CB8AC3E}">
        <p14:creationId xmlns:p14="http://schemas.microsoft.com/office/powerpoint/2010/main" val="3775751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360363" y="2160588"/>
            <a:ext cx="4135437"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2160588"/>
            <a:ext cx="4135438" cy="433705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7"/>
          <p:cNvSpPr>
            <a:spLocks noGrp="1" noChangeArrowheads="1"/>
          </p:cNvSpPr>
          <p:nvPr>
            <p:ph type="sldNum" sz="quarter" idx="10"/>
          </p:nvPr>
        </p:nvSpPr>
        <p:spPr/>
        <p:txBody>
          <a:bodyPr/>
          <a:lstStyle>
            <a:lvl1pPr>
              <a:defRPr/>
            </a:lvl1pPr>
          </a:lstStyle>
          <a:p>
            <a:pPr>
              <a:defRPr/>
            </a:pPr>
            <a:fld id="{7B03E2E6-156E-4F58-B7DB-0702A49FF8AB}" type="slidenum">
              <a:rPr lang="el-GR" altLang="el-GR"/>
              <a:pPr>
                <a:defRPr/>
              </a:pPr>
              <a:t>‹#›</a:t>
            </a:fld>
            <a:endParaRPr lang="el-GR" altLang="el-GR"/>
          </a:p>
        </p:txBody>
      </p:sp>
    </p:spTree>
    <p:extLst>
      <p:ext uri="{BB962C8B-B14F-4D97-AF65-F5344CB8AC3E}">
        <p14:creationId xmlns:p14="http://schemas.microsoft.com/office/powerpoint/2010/main" val="40552251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365125"/>
            <a:ext cx="78867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7"/>
          <p:cNvSpPr>
            <a:spLocks noGrp="1" noChangeArrowheads="1"/>
          </p:cNvSpPr>
          <p:nvPr>
            <p:ph type="sldNum" sz="quarter" idx="10"/>
          </p:nvPr>
        </p:nvSpPr>
        <p:spPr/>
        <p:txBody>
          <a:bodyPr/>
          <a:lstStyle>
            <a:lvl1pPr>
              <a:defRPr/>
            </a:lvl1pPr>
          </a:lstStyle>
          <a:p>
            <a:pPr>
              <a:defRPr/>
            </a:pPr>
            <a:fld id="{4CBD0576-7537-4E04-867E-319BE859451A}" type="slidenum">
              <a:rPr lang="el-GR" altLang="el-GR"/>
              <a:pPr>
                <a:defRPr/>
              </a:pPr>
              <a:t>‹#›</a:t>
            </a:fld>
            <a:endParaRPr lang="el-GR" altLang="el-GR"/>
          </a:p>
        </p:txBody>
      </p:sp>
    </p:spTree>
    <p:extLst>
      <p:ext uri="{BB962C8B-B14F-4D97-AF65-F5344CB8AC3E}">
        <p14:creationId xmlns:p14="http://schemas.microsoft.com/office/powerpoint/2010/main" val="27870772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17"/>
          <p:cNvSpPr>
            <a:spLocks noGrp="1" noChangeArrowheads="1"/>
          </p:cNvSpPr>
          <p:nvPr>
            <p:ph type="sldNum" sz="quarter" idx="10"/>
          </p:nvPr>
        </p:nvSpPr>
        <p:spPr/>
        <p:txBody>
          <a:bodyPr/>
          <a:lstStyle>
            <a:lvl1pPr>
              <a:defRPr/>
            </a:lvl1pPr>
          </a:lstStyle>
          <a:p>
            <a:pPr>
              <a:defRPr/>
            </a:pPr>
            <a:fld id="{324C586E-196E-4579-9173-CD8F1E8CA0A5}" type="slidenum">
              <a:rPr lang="el-GR" altLang="el-GR"/>
              <a:pPr>
                <a:defRPr/>
              </a:pPr>
              <a:t>‹#›</a:t>
            </a:fld>
            <a:endParaRPr lang="el-GR" altLang="el-GR"/>
          </a:p>
        </p:txBody>
      </p:sp>
    </p:spTree>
    <p:extLst>
      <p:ext uri="{BB962C8B-B14F-4D97-AF65-F5344CB8AC3E}">
        <p14:creationId xmlns:p14="http://schemas.microsoft.com/office/powerpoint/2010/main" val="39648899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p:txBody>
          <a:bodyPr/>
          <a:lstStyle>
            <a:lvl1pPr>
              <a:defRPr/>
            </a:lvl1pPr>
          </a:lstStyle>
          <a:p>
            <a:pPr>
              <a:defRPr/>
            </a:pPr>
            <a:fld id="{50353701-4249-4FBD-8F30-636B9164EC82}" type="slidenum">
              <a:rPr lang="el-GR" altLang="el-GR"/>
              <a:pPr>
                <a:defRPr/>
              </a:pPr>
              <a:t>‹#›</a:t>
            </a:fld>
            <a:endParaRPr lang="el-GR" altLang="el-GR"/>
          </a:p>
        </p:txBody>
      </p:sp>
    </p:spTree>
    <p:extLst>
      <p:ext uri="{BB962C8B-B14F-4D97-AF65-F5344CB8AC3E}">
        <p14:creationId xmlns:p14="http://schemas.microsoft.com/office/powerpoint/2010/main" val="30604822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Rectangle 17"/>
          <p:cNvSpPr>
            <a:spLocks noGrp="1" noChangeArrowheads="1"/>
          </p:cNvSpPr>
          <p:nvPr>
            <p:ph type="sldNum" sz="quarter" idx="10"/>
          </p:nvPr>
        </p:nvSpPr>
        <p:spPr/>
        <p:txBody>
          <a:bodyPr/>
          <a:lstStyle>
            <a:lvl1pPr>
              <a:defRPr/>
            </a:lvl1pPr>
          </a:lstStyle>
          <a:p>
            <a:pPr>
              <a:defRPr/>
            </a:pPr>
            <a:fld id="{8DCB6BBF-7C3A-43CA-A905-9F1DE4475143}" type="slidenum">
              <a:rPr lang="el-GR" altLang="el-GR"/>
              <a:pPr>
                <a:defRPr/>
              </a:pPr>
              <a:t>‹#›</a:t>
            </a:fld>
            <a:endParaRPr lang="el-GR" altLang="el-GR"/>
          </a:p>
        </p:txBody>
      </p:sp>
    </p:spTree>
    <p:extLst>
      <p:ext uri="{BB962C8B-B14F-4D97-AF65-F5344CB8AC3E}">
        <p14:creationId xmlns:p14="http://schemas.microsoft.com/office/powerpoint/2010/main" val="41787337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457200"/>
            <a:ext cx="2949575"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Rectangle 17"/>
          <p:cNvSpPr>
            <a:spLocks noGrp="1" noChangeArrowheads="1"/>
          </p:cNvSpPr>
          <p:nvPr>
            <p:ph type="sldNum" sz="quarter" idx="10"/>
          </p:nvPr>
        </p:nvSpPr>
        <p:spPr/>
        <p:txBody>
          <a:bodyPr/>
          <a:lstStyle>
            <a:lvl1pPr>
              <a:defRPr/>
            </a:lvl1pPr>
          </a:lstStyle>
          <a:p>
            <a:pPr>
              <a:defRPr/>
            </a:pPr>
            <a:fld id="{58EEFA56-4B16-4895-B24F-4DBC62F5EE93}" type="slidenum">
              <a:rPr lang="el-GR" altLang="el-GR"/>
              <a:pPr>
                <a:defRPr/>
              </a:pPr>
              <a:t>‹#›</a:t>
            </a:fld>
            <a:endParaRPr lang="el-GR" altLang="el-GR"/>
          </a:p>
        </p:txBody>
      </p:sp>
    </p:spTree>
    <p:extLst>
      <p:ext uri="{BB962C8B-B14F-4D97-AF65-F5344CB8AC3E}">
        <p14:creationId xmlns:p14="http://schemas.microsoft.com/office/powerpoint/2010/main" val="12144213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Body Colour"/>
          <p:cNvSpPr>
            <a:spLocks noChangeArrowheads="1"/>
          </p:cNvSpPr>
          <p:nvPr/>
        </p:nvSpPr>
        <p:spPr bwMode="auto">
          <a:xfrm>
            <a:off x="0" y="1447800"/>
            <a:ext cx="9144000" cy="541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eaLnBrk="1" hangingPunct="1">
              <a:spcBef>
                <a:spcPct val="0"/>
              </a:spcBef>
              <a:buFontTx/>
              <a:buNone/>
              <a:defRPr/>
            </a:pPr>
            <a:endParaRPr lang="el-GR" altLang="el-GR" sz="2400" smtClean="0">
              <a:solidFill>
                <a:schemeClr val="accent1"/>
              </a:solidFill>
              <a:latin typeface="Times New Roman" panose="02020603050405020304" pitchFamily="18" charset="0"/>
            </a:endParaRPr>
          </a:p>
        </p:txBody>
      </p:sp>
      <p:sp>
        <p:nvSpPr>
          <p:cNvPr id="1027" name="Title Colour"/>
          <p:cNvSpPr>
            <a:spLocks noChangeArrowheads="1"/>
          </p:cNvSpPr>
          <p:nvPr/>
        </p:nvSpPr>
        <p:spPr bwMode="auto">
          <a:xfrm>
            <a:off x="0" y="0"/>
            <a:ext cx="9144000" cy="152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Arial" panose="020B0604020202020204" pitchFamily="34" charset="0"/>
              </a:defRPr>
            </a:lvl9pPr>
          </a:lstStyle>
          <a:p>
            <a:pPr eaLnBrk="1" hangingPunct="1">
              <a:defRPr/>
            </a:pPr>
            <a:endParaRPr lang="el-GR" altLang="el-GR" smtClean="0"/>
          </a:p>
        </p:txBody>
      </p:sp>
      <p:sp>
        <p:nvSpPr>
          <p:cNvPr id="1028" name="Title Placeholder"/>
          <p:cNvSpPr>
            <a:spLocks noGrp="1" noChangeArrowheads="1"/>
          </p:cNvSpPr>
          <p:nvPr>
            <p:ph type="title"/>
          </p:nvPr>
        </p:nvSpPr>
        <p:spPr bwMode="auto">
          <a:xfrm>
            <a:off x="360363" y="360363"/>
            <a:ext cx="8423275" cy="123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smtClean="0"/>
              <a:t>Click to edit Master title style</a:t>
            </a:r>
          </a:p>
        </p:txBody>
      </p:sp>
      <p:sp>
        <p:nvSpPr>
          <p:cNvPr id="1029" name="Text Placeholder"/>
          <p:cNvSpPr>
            <a:spLocks noGrp="1" noChangeArrowheads="1"/>
          </p:cNvSpPr>
          <p:nvPr>
            <p:ph type="body" idx="1"/>
          </p:nvPr>
        </p:nvSpPr>
        <p:spPr bwMode="auto">
          <a:xfrm>
            <a:off x="360363" y="2160588"/>
            <a:ext cx="8423275"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41" name="Rectangle 17"/>
          <p:cNvSpPr>
            <a:spLocks noGrp="1" noChangeArrowheads="1"/>
          </p:cNvSpPr>
          <p:nvPr>
            <p:ph type="sldNum" sz="quarter" idx="4"/>
          </p:nvPr>
        </p:nvSpPr>
        <p:spPr bwMode="auto">
          <a:xfrm>
            <a:off x="457200" y="6096000"/>
            <a:ext cx="7080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000"/>
            </a:lvl1pPr>
          </a:lstStyle>
          <a:p>
            <a:pPr>
              <a:defRPr/>
            </a:pPr>
            <a:fld id="{65052F85-F5B6-498B-9A7E-3726B2715E5D}"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 id="2147484304" r:id="rId12"/>
    <p:sldLayoutId id="2147484305" r:id="rId13"/>
    <p:sldLayoutId id="2147484306" r:id="rId14"/>
    <p:sldLayoutId id="2147484307" r:id="rId15"/>
    <p:sldLayoutId id="2147484308" r:id="rId16"/>
    <p:sldLayoutId id="2147484309" r:id="rId17"/>
  </p:sldLayoutIdLst>
  <p:transition/>
  <p:txStyles>
    <p:titleStyle>
      <a:lvl1pPr algn="l"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8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8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maritime-unipi.gr/"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hyperlink" Target="https://maritime-unipi.g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1" name="Rectangle 3"/>
          <p:cNvSpPr>
            <a:spLocks noChangeArrowheads="1"/>
          </p:cNvSpPr>
          <p:nvPr/>
        </p:nvSpPr>
        <p:spPr bwMode="auto">
          <a:xfrm>
            <a:off x="-1588" y="0"/>
            <a:ext cx="9147176" cy="4286250"/>
          </a:xfrm>
          <a:prstGeom prst="rect">
            <a:avLst/>
          </a:prstGeom>
          <a:solidFill>
            <a:schemeClr val="bg2">
              <a:lumMod val="75000"/>
            </a:schemeClr>
          </a:solidFill>
          <a:ln>
            <a:noFill/>
          </a:ln>
          <a:effectLst/>
        </p:spPr>
        <p:txBody>
          <a:bodyPr wrap="none" anchor="ctr"/>
          <a:lstStyle/>
          <a:p>
            <a:pPr eaLnBrk="1" hangingPunct="1">
              <a:spcBef>
                <a:spcPct val="20000"/>
              </a:spcBef>
              <a:buFontTx/>
              <a:buChar char="•"/>
              <a:defRPr/>
            </a:pPr>
            <a:endParaRPr lang="el-GR" dirty="0"/>
          </a:p>
        </p:txBody>
      </p:sp>
      <p:sp>
        <p:nvSpPr>
          <p:cNvPr id="21507" name="Rectangle 7"/>
          <p:cNvSpPr>
            <a:spLocks noChangeArrowheads="1"/>
          </p:cNvSpPr>
          <p:nvPr/>
        </p:nvSpPr>
        <p:spPr bwMode="auto">
          <a:xfrm>
            <a:off x="468313" y="692150"/>
            <a:ext cx="8567737" cy="2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2" tIns="40362" rIns="80722" bIns="40362">
            <a:spAutoFit/>
          </a:bodyPr>
          <a:lstStyle>
            <a:lvl1pPr defTabSz="801688">
              <a:spcBef>
                <a:spcPct val="20000"/>
              </a:spcBef>
              <a:buChar char="•"/>
              <a:defRPr sz="2800">
                <a:solidFill>
                  <a:schemeClr val="tx1"/>
                </a:solidFill>
                <a:latin typeface="Arial" panose="020B0604020202020204" pitchFamily="34" charset="0"/>
              </a:defRPr>
            </a:lvl1pPr>
            <a:lvl2pPr marL="742950" indent="-285750" defTabSz="801688">
              <a:spcBef>
                <a:spcPct val="20000"/>
              </a:spcBef>
              <a:buChar char="–"/>
              <a:defRPr sz="2800">
                <a:solidFill>
                  <a:schemeClr val="tx1"/>
                </a:solidFill>
                <a:latin typeface="Arial" panose="020B0604020202020204" pitchFamily="34" charset="0"/>
              </a:defRPr>
            </a:lvl2pPr>
            <a:lvl3pPr marL="1143000" indent="-228600" defTabSz="801688">
              <a:spcBef>
                <a:spcPct val="20000"/>
              </a:spcBef>
              <a:buChar char="•"/>
              <a:defRPr sz="2800">
                <a:solidFill>
                  <a:schemeClr val="tx1"/>
                </a:solidFill>
                <a:latin typeface="Arial" panose="020B0604020202020204" pitchFamily="34" charset="0"/>
              </a:defRPr>
            </a:lvl3pPr>
            <a:lvl4pPr marL="1600200" indent="-228600" defTabSz="801688">
              <a:spcBef>
                <a:spcPct val="20000"/>
              </a:spcBef>
              <a:buChar char="–"/>
              <a:defRPr sz="2800">
                <a:solidFill>
                  <a:schemeClr val="tx1"/>
                </a:solidFill>
                <a:latin typeface="Arial" panose="020B0604020202020204" pitchFamily="34" charset="0"/>
              </a:defRPr>
            </a:lvl4pPr>
            <a:lvl5pPr marL="2057400" indent="-228600" defTabSz="801688">
              <a:spcBef>
                <a:spcPct val="20000"/>
              </a:spcBef>
              <a:buChar char="»"/>
              <a:defRPr sz="28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a:spcBef>
                <a:spcPct val="50000"/>
              </a:spcBef>
              <a:buFontTx/>
              <a:buNone/>
            </a:pPr>
            <a:r>
              <a:rPr lang="el-GR" altLang="el-GR" sz="4400" dirty="0">
                <a:solidFill>
                  <a:schemeClr val="bg1"/>
                </a:solidFill>
                <a:latin typeface="EY Gothic Cond Demi" pitchFamily="2" charset="0"/>
              </a:rPr>
              <a:t>Οργάνωση και Λειτουργία του Τοπικού Ναυτιλιακού και Λιμενικού Cluster</a:t>
            </a:r>
            <a:endParaRPr lang="en-US" altLang="el-GR" sz="4400" dirty="0">
              <a:solidFill>
                <a:schemeClr val="bg1"/>
              </a:solidFill>
              <a:latin typeface="EY Gothic Cond Demi" pitchFamily="2" charset="0"/>
            </a:endParaRPr>
          </a:p>
        </p:txBody>
      </p:sp>
      <p:sp>
        <p:nvSpPr>
          <p:cNvPr id="13" name="Rectangle 3"/>
          <p:cNvSpPr>
            <a:spLocks noChangeArrowheads="1"/>
          </p:cNvSpPr>
          <p:nvPr/>
        </p:nvSpPr>
        <p:spPr bwMode="auto">
          <a:xfrm>
            <a:off x="0" y="4286250"/>
            <a:ext cx="9144000" cy="2598738"/>
          </a:xfrm>
          <a:prstGeom prst="rect">
            <a:avLst/>
          </a:prstGeom>
          <a:solidFill>
            <a:schemeClr val="bg2">
              <a:lumMod val="75000"/>
            </a:schemeClr>
          </a:solidFill>
          <a:ln>
            <a:noFill/>
          </a:ln>
          <a:effectLst/>
        </p:spPr>
        <p:txBody>
          <a:bodyPr wrap="none" anchor="ctr"/>
          <a:lstStyle/>
          <a:p>
            <a:pPr eaLnBrk="1" hangingPunct="1">
              <a:spcBef>
                <a:spcPct val="20000"/>
              </a:spcBef>
              <a:defRPr/>
            </a:pPr>
            <a:r>
              <a:rPr lang="el-GR" sz="1800" dirty="0">
                <a:solidFill>
                  <a:schemeClr val="bg1"/>
                </a:solidFill>
                <a:latin typeface="EY Gothic Cond Demi" pitchFamily="2" charset="0"/>
              </a:rPr>
              <a:t>		</a:t>
            </a:r>
            <a:endParaRPr lang="el-GR" sz="1800" dirty="0">
              <a:solidFill>
                <a:srgbClr val="FF0000"/>
              </a:solidFill>
              <a:latin typeface="EY Gothic Cond Demi" pitchFamily="2" charset="0"/>
            </a:endParaRPr>
          </a:p>
        </p:txBody>
      </p:sp>
      <p:sp>
        <p:nvSpPr>
          <p:cNvPr id="21509" name="Rectangle 9"/>
          <p:cNvSpPr>
            <a:spLocks noChangeArrowheads="1"/>
          </p:cNvSpPr>
          <p:nvPr/>
        </p:nvSpPr>
        <p:spPr bwMode="auto">
          <a:xfrm>
            <a:off x="468313" y="4365625"/>
            <a:ext cx="8386762" cy="266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722" tIns="40362" rIns="80722" bIns="40362">
            <a:spAutoFit/>
          </a:bodyPr>
          <a:lstStyle>
            <a:lvl1pPr defTabSz="801688">
              <a:spcBef>
                <a:spcPct val="20000"/>
              </a:spcBef>
              <a:buChar char="•"/>
              <a:defRPr sz="2800">
                <a:solidFill>
                  <a:schemeClr val="tx1"/>
                </a:solidFill>
                <a:latin typeface="Arial" panose="020B0604020202020204" pitchFamily="34" charset="0"/>
              </a:defRPr>
            </a:lvl1pPr>
            <a:lvl2pPr marL="742950" indent="-285750" defTabSz="801688">
              <a:spcBef>
                <a:spcPct val="20000"/>
              </a:spcBef>
              <a:buChar char="–"/>
              <a:defRPr sz="2800">
                <a:solidFill>
                  <a:schemeClr val="tx1"/>
                </a:solidFill>
                <a:latin typeface="Arial" panose="020B0604020202020204" pitchFamily="34" charset="0"/>
              </a:defRPr>
            </a:lvl2pPr>
            <a:lvl3pPr marL="1143000" indent="-228600" defTabSz="801688">
              <a:spcBef>
                <a:spcPct val="20000"/>
              </a:spcBef>
              <a:buChar char="•"/>
              <a:defRPr sz="2800">
                <a:solidFill>
                  <a:schemeClr val="tx1"/>
                </a:solidFill>
                <a:latin typeface="Arial" panose="020B0604020202020204" pitchFamily="34" charset="0"/>
              </a:defRPr>
            </a:lvl3pPr>
            <a:lvl4pPr marL="1600200" indent="-228600" defTabSz="801688">
              <a:spcBef>
                <a:spcPct val="20000"/>
              </a:spcBef>
              <a:buChar char="–"/>
              <a:defRPr sz="2800">
                <a:solidFill>
                  <a:schemeClr val="tx1"/>
                </a:solidFill>
                <a:latin typeface="Arial" panose="020B0604020202020204" pitchFamily="34" charset="0"/>
              </a:defRPr>
            </a:lvl4pPr>
            <a:lvl5pPr marL="2057400" indent="-228600" defTabSz="801688">
              <a:spcBef>
                <a:spcPct val="20000"/>
              </a:spcBef>
              <a:buChar char="»"/>
              <a:defRPr sz="2800">
                <a:solidFill>
                  <a:schemeClr val="tx1"/>
                </a:solidFill>
                <a:latin typeface="Arial" panose="020B0604020202020204" pitchFamily="34" charset="0"/>
              </a:defRPr>
            </a:lvl5pPr>
            <a:lvl6pPr marL="25146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6pPr>
            <a:lvl7pPr marL="29718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7pPr>
            <a:lvl8pPr marL="34290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8pPr>
            <a:lvl9pPr marL="3886200" indent="-228600" defTabSz="801688" eaLnBrk="0" fontAlgn="base" hangingPunct="0">
              <a:spcBef>
                <a:spcPct val="20000"/>
              </a:spcBef>
              <a:spcAft>
                <a:spcPct val="0"/>
              </a:spcAft>
              <a:buChar char="»"/>
              <a:defRPr sz="2800">
                <a:solidFill>
                  <a:schemeClr val="tx1"/>
                </a:solidFill>
                <a:latin typeface="Arial" panose="020B0604020202020204" pitchFamily="34" charset="0"/>
              </a:defRPr>
            </a:lvl9pPr>
          </a:lstStyle>
          <a:p>
            <a:pPr algn="ctr">
              <a:spcBef>
                <a:spcPct val="50000"/>
              </a:spcBef>
              <a:buFontTx/>
              <a:buNone/>
            </a:pPr>
            <a:r>
              <a:rPr lang="el-GR" altLang="el-GR" sz="2400" dirty="0" err="1" smtClean="0">
                <a:solidFill>
                  <a:schemeClr val="bg1"/>
                </a:solidFill>
                <a:latin typeface="EY Gothic Cond Demi" pitchFamily="2" charset="0"/>
              </a:rPr>
              <a:t>Δρ</a:t>
            </a:r>
            <a:r>
              <a:rPr lang="en-US" altLang="el-GR" sz="2400" dirty="0" smtClean="0">
                <a:solidFill>
                  <a:schemeClr val="bg1"/>
                </a:solidFill>
                <a:latin typeface="EY Gothic Cond Demi" pitchFamily="2" charset="0"/>
              </a:rPr>
              <a:t>. </a:t>
            </a:r>
            <a:r>
              <a:rPr lang="el-GR" altLang="el-GR" sz="2400" dirty="0" smtClean="0">
                <a:solidFill>
                  <a:schemeClr val="bg1"/>
                </a:solidFill>
                <a:latin typeface="EY Gothic Cond Demi" pitchFamily="2" charset="0"/>
              </a:rPr>
              <a:t>Πέτρος Πάλλης</a:t>
            </a:r>
            <a:r>
              <a:rPr lang="en-US" altLang="el-GR" sz="2400" dirty="0" smtClean="0">
                <a:solidFill>
                  <a:schemeClr val="bg1"/>
                </a:solidFill>
                <a:latin typeface="EY Gothic Cond Demi" pitchFamily="2" charset="0"/>
              </a:rPr>
              <a:t> </a:t>
            </a:r>
            <a:endParaRPr lang="en-US" altLang="el-GR" sz="2400" dirty="0">
              <a:solidFill>
                <a:schemeClr val="bg1"/>
              </a:solidFill>
              <a:latin typeface="EY Gothic Cond Demi" pitchFamily="2" charset="0"/>
            </a:endParaRPr>
          </a:p>
          <a:p>
            <a:pPr algn="ctr">
              <a:spcBef>
                <a:spcPct val="50000"/>
              </a:spcBef>
              <a:buFontTx/>
              <a:buNone/>
            </a:pPr>
            <a:r>
              <a:rPr lang="el-GR" altLang="el-GR" sz="2400" dirty="0" smtClean="0">
                <a:solidFill>
                  <a:schemeClr val="bg1"/>
                </a:solidFill>
                <a:latin typeface="EY Gothic Cond Demi" pitchFamily="2" charset="0"/>
              </a:rPr>
              <a:t>Τμήμα Ναυτιλιακών Σπουδών</a:t>
            </a:r>
            <a:r>
              <a:rPr lang="en-US" altLang="el-GR" sz="2400" dirty="0" smtClean="0">
                <a:solidFill>
                  <a:schemeClr val="bg1"/>
                </a:solidFill>
                <a:latin typeface="EY Gothic Cond Demi" pitchFamily="2" charset="0"/>
              </a:rPr>
              <a:t> </a:t>
            </a:r>
            <a:endParaRPr lang="en-US" altLang="el-GR" sz="2400" dirty="0">
              <a:solidFill>
                <a:schemeClr val="bg1"/>
              </a:solidFill>
              <a:latin typeface="EY Gothic Cond Demi" pitchFamily="2" charset="0"/>
            </a:endParaRPr>
          </a:p>
          <a:p>
            <a:pPr algn="ctr">
              <a:spcBef>
                <a:spcPct val="50000"/>
              </a:spcBef>
              <a:buFontTx/>
              <a:buNone/>
            </a:pPr>
            <a:r>
              <a:rPr lang="el-GR" altLang="el-GR" sz="2400" dirty="0" smtClean="0">
                <a:solidFill>
                  <a:schemeClr val="bg1"/>
                </a:solidFill>
                <a:latin typeface="EY Gothic Cond Demi" pitchFamily="2" charset="0"/>
              </a:rPr>
              <a:t>Πανεπιστήμιο Πειραιά</a:t>
            </a:r>
            <a:endParaRPr lang="en-GB" altLang="el-GR" sz="2400" dirty="0" smtClean="0">
              <a:solidFill>
                <a:schemeClr val="bg1"/>
              </a:solidFill>
              <a:latin typeface="EY Gothic Cond Demi" pitchFamily="2" charset="0"/>
            </a:endParaRPr>
          </a:p>
          <a:p>
            <a:pPr algn="ctr">
              <a:spcBef>
                <a:spcPct val="50000"/>
              </a:spcBef>
              <a:buNone/>
            </a:pPr>
            <a:r>
              <a:rPr lang="el-GR" altLang="el-GR" sz="2400" b="1" dirty="0">
                <a:solidFill>
                  <a:schemeClr val="bg2">
                    <a:lumMod val="40000"/>
                    <a:lumOff val="60000"/>
                  </a:schemeClr>
                </a:solidFill>
                <a:latin typeface="EY Gothic Cond Demi" pitchFamily="2" charset="0"/>
              </a:rPr>
              <a:t>ΠΜΣ «Διαχείριση Λιμένων &amp; Παράκτια Οικονομία»</a:t>
            </a:r>
            <a:endParaRPr lang="en-US" altLang="el-GR" sz="2400" b="1" dirty="0">
              <a:solidFill>
                <a:schemeClr val="bg2">
                  <a:lumMod val="40000"/>
                  <a:lumOff val="60000"/>
                </a:schemeClr>
              </a:solidFill>
              <a:latin typeface="EY Gothic Cond Demi" pitchFamily="2" charset="0"/>
            </a:endParaRPr>
          </a:p>
          <a:p>
            <a:pPr algn="ctr">
              <a:spcBef>
                <a:spcPct val="50000"/>
              </a:spcBef>
              <a:buFontTx/>
              <a:buNone/>
            </a:pPr>
            <a:endParaRPr lang="en-US" altLang="el-GR" sz="2400" dirty="0">
              <a:solidFill>
                <a:schemeClr val="bg1"/>
              </a:solidFill>
              <a:latin typeface="EY Gothic Cond Demi"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764704"/>
            <a:ext cx="8280473" cy="369332"/>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Είδη </a:t>
            </a:r>
            <a:r>
              <a:rPr lang="en-US" sz="1800" b="1" dirty="0" smtClean="0">
                <a:solidFill>
                  <a:srgbClr val="FF0000"/>
                </a:solidFill>
                <a:latin typeface="Raleway" charset="0"/>
                <a:ea typeface="+mj-ea"/>
                <a:cs typeface="Arial" panose="020B0604020202020204" pitchFamily="34" charset="0"/>
              </a:rPr>
              <a:t>cluster:</a:t>
            </a:r>
            <a:endParaRPr lang="el-GR" sz="1800" b="1" dirty="0" smtClean="0">
              <a:solidFill>
                <a:srgbClr val="FF0000"/>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 </a:t>
            </a:r>
            <a:endParaRPr lang="el-GR" dirty="0">
              <a:solidFill>
                <a:schemeClr val="bg2">
                  <a:lumMod val="75000"/>
                </a:schemeClr>
              </a:solidFill>
              <a:latin typeface="Raleway" charset="0"/>
              <a:cs typeface="Arial" panose="020B0604020202020204" pitchFamily="34" charset="0"/>
            </a:endParaRPr>
          </a:p>
        </p:txBody>
      </p:sp>
      <p:pic>
        <p:nvPicPr>
          <p:cNvPr id="6" name="Εικόνα 5"/>
          <p:cNvPicPr>
            <a:picLocks noChangeAspect="1"/>
          </p:cNvPicPr>
          <p:nvPr/>
        </p:nvPicPr>
        <p:blipFill rotWithShape="1">
          <a:blip r:embed="rId3"/>
          <a:srcRect t="7563" r="2084" b="5480"/>
          <a:stretch/>
        </p:blipFill>
        <p:spPr>
          <a:xfrm>
            <a:off x="107504" y="1196752"/>
            <a:ext cx="6600483" cy="5184576"/>
          </a:xfrm>
          <a:prstGeom prst="rect">
            <a:avLst/>
          </a:prstGeom>
        </p:spPr>
      </p:pic>
      <p:sp>
        <p:nvSpPr>
          <p:cNvPr id="7" name="Ορθογώνιο 6"/>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8"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3760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416320"/>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Ανάπτυξη στρατηγικών βασισμένων σε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Βασικοί παράγοντες ανάπτυξης μιας στρατηγικής </a:t>
            </a:r>
            <a:r>
              <a:rPr lang="el-GR" sz="1800" b="1" dirty="0" smtClean="0">
                <a:solidFill>
                  <a:schemeClr val="bg2">
                    <a:lumMod val="75000"/>
                  </a:schemeClr>
                </a:solidFill>
                <a:latin typeface="Raleway" charset="0"/>
                <a:ea typeface="+mj-ea"/>
                <a:cs typeface="Arial" panose="020B0604020202020204" pitchFamily="34" charset="0"/>
              </a:rPr>
              <a:t>cluster:</a:t>
            </a:r>
            <a:endParaRPr lang="el-GR" sz="1800" b="1" dirty="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Κινητοποίηση </a:t>
            </a:r>
            <a:r>
              <a:rPr lang="el-GR" sz="1800" b="1" dirty="0">
                <a:solidFill>
                  <a:schemeClr val="bg2">
                    <a:lumMod val="75000"/>
                  </a:schemeClr>
                </a:solidFill>
                <a:latin typeface="Raleway" charset="0"/>
                <a:ea typeface="+mj-ea"/>
                <a:cs typeface="Arial" panose="020B0604020202020204" pitchFamily="34" charset="0"/>
              </a:rPr>
              <a:t>ενδιαφέροντος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Διάγνωση</a:t>
            </a:r>
            <a:endParaRPr lang="el-GR" sz="1800" b="1" dirty="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Στρατηγική </a:t>
            </a:r>
            <a:r>
              <a:rPr lang="el-GR" sz="1800" b="1" dirty="0">
                <a:solidFill>
                  <a:schemeClr val="bg2">
                    <a:lumMod val="75000"/>
                  </a:schemeClr>
                </a:solidFill>
                <a:latin typeface="Raleway" charset="0"/>
                <a:ea typeface="+mj-ea"/>
                <a:cs typeface="Arial" panose="020B0604020202020204" pitchFamily="34" charset="0"/>
              </a:rPr>
              <a:t>συνεργασίας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Εφαρμογή</a:t>
            </a:r>
            <a:endParaRPr lang="el-GR" sz="1800" b="1" dirty="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ανάπτυξη της cluster </a:t>
            </a:r>
            <a:r>
              <a:rPr lang="el-GR" sz="1800" b="1" dirty="0">
                <a:solidFill>
                  <a:schemeClr val="bg2">
                    <a:lumMod val="75000"/>
                  </a:schemeClr>
                </a:solidFill>
                <a:latin typeface="Raleway" charset="0"/>
                <a:ea typeface="+mj-ea"/>
                <a:cs typeface="Arial" panose="020B0604020202020204" pitchFamily="34" charset="0"/>
              </a:rPr>
              <a:t>στρατηγικής </a:t>
            </a:r>
            <a:r>
              <a:rPr lang="el-GR" sz="1800" b="1" u="sng" dirty="0">
                <a:solidFill>
                  <a:schemeClr val="bg2">
                    <a:lumMod val="75000"/>
                  </a:schemeClr>
                </a:solidFill>
                <a:latin typeface="Raleway" charset="0"/>
                <a:ea typeface="+mj-ea"/>
                <a:cs typeface="Arial" panose="020B0604020202020204" pitchFamily="34" charset="0"/>
              </a:rPr>
              <a:t>επιτυγχάνεται μέσα απ’ τη διάγνωση και την καλή συνεργασία μεταξύ των </a:t>
            </a:r>
            <a:r>
              <a:rPr lang="el-GR" sz="1800" b="1" u="sng" dirty="0" smtClean="0">
                <a:solidFill>
                  <a:schemeClr val="bg2">
                    <a:lumMod val="75000"/>
                  </a:schemeClr>
                </a:solidFill>
                <a:latin typeface="Raleway" charset="0"/>
                <a:ea typeface="+mj-ea"/>
                <a:cs typeface="Arial" panose="020B0604020202020204" pitchFamily="34" charset="0"/>
              </a:rPr>
              <a:t>επιχειρήσεων</a:t>
            </a:r>
            <a:r>
              <a:rPr lang="en-GB" sz="1800" b="1" dirty="0" smtClean="0">
                <a:solidFill>
                  <a:schemeClr val="bg2">
                    <a:lumMod val="75000"/>
                  </a:schemeClr>
                </a:solidFill>
                <a:latin typeface="Raleway" charset="0"/>
                <a:ea typeface="+mj-ea"/>
                <a:cs typeface="Arial" panose="020B0604020202020204" pitchFamily="34" charset="0"/>
              </a:rPr>
              <a:t>.</a:t>
            </a:r>
          </a:p>
          <a:p>
            <a:pPr marL="742950" lvl="1" indent="-285750">
              <a:buFont typeface="Arial" panose="020B0604020202020204" pitchFamily="34" charset="0"/>
              <a:buChar char="•"/>
              <a:defRPr/>
            </a:pPr>
            <a:endParaRPr lang="el-GR" sz="1800" b="1" dirty="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Οι </a:t>
            </a:r>
            <a:r>
              <a:rPr lang="el-GR" sz="1800" b="1" u="sng" dirty="0">
                <a:solidFill>
                  <a:schemeClr val="bg2">
                    <a:lumMod val="75000"/>
                  </a:schemeClr>
                </a:solidFill>
                <a:latin typeface="Raleway" charset="0"/>
                <a:ea typeface="+mj-ea"/>
                <a:cs typeface="Arial" panose="020B0604020202020204" pitchFamily="34" charset="0"/>
              </a:rPr>
              <a:t>καινοτομίες</a:t>
            </a:r>
            <a:r>
              <a:rPr lang="el-GR" sz="1800" b="1" dirty="0">
                <a:solidFill>
                  <a:schemeClr val="bg2">
                    <a:lumMod val="75000"/>
                  </a:schemeClr>
                </a:solidFill>
                <a:latin typeface="Raleway" charset="0"/>
                <a:ea typeface="+mj-ea"/>
                <a:cs typeface="Arial" panose="020B0604020202020204" pitchFamily="34" charset="0"/>
              </a:rPr>
              <a:t> και οι </a:t>
            </a:r>
            <a:r>
              <a:rPr lang="el-GR" sz="1800" b="1" u="sng" dirty="0">
                <a:solidFill>
                  <a:schemeClr val="bg2">
                    <a:lumMod val="75000"/>
                  </a:schemeClr>
                </a:solidFill>
                <a:latin typeface="Raleway" charset="0"/>
                <a:ea typeface="+mj-ea"/>
                <a:cs typeface="Arial" panose="020B0604020202020204" pitchFamily="34" charset="0"/>
              </a:rPr>
              <a:t>νέες τεχνολογίες </a:t>
            </a:r>
            <a:r>
              <a:rPr lang="el-GR" sz="1800" b="1" dirty="0">
                <a:solidFill>
                  <a:schemeClr val="bg2">
                    <a:lumMod val="75000"/>
                  </a:schemeClr>
                </a:solidFill>
                <a:latin typeface="Raleway" charset="0"/>
                <a:ea typeface="+mj-ea"/>
                <a:cs typeface="Arial" panose="020B0604020202020204" pitchFamily="34" charset="0"/>
              </a:rPr>
              <a:t>είναι απαραίτητες για τη διατήρηση της σωστής και επιτυχούς λειτουργίας του </a:t>
            </a:r>
            <a:r>
              <a:rPr lang="el-GR" sz="1800" b="1" dirty="0" smtClean="0">
                <a:solidFill>
                  <a:schemeClr val="bg2">
                    <a:lumMod val="75000"/>
                  </a:schemeClr>
                </a:solidFill>
                <a:latin typeface="Raleway" charset="0"/>
                <a:ea typeface="+mj-ea"/>
                <a:cs typeface="Arial" panose="020B0604020202020204" pitchFamily="34" charset="0"/>
              </a:rPr>
              <a:t>cluster</a:t>
            </a:r>
            <a:r>
              <a:rPr lang="en-GB" sz="1800" b="1" dirty="0" smtClean="0">
                <a:solidFill>
                  <a:schemeClr val="bg2">
                    <a:lumMod val="75000"/>
                  </a:schemeClr>
                </a:solidFill>
                <a:latin typeface="Raleway" charset="0"/>
                <a:ea typeface="+mj-ea"/>
                <a:cs typeface="Arial" panose="020B0604020202020204" pitchFamily="34" charset="0"/>
              </a:rPr>
              <a:t>.</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079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36712"/>
            <a:ext cx="8640763" cy="4524315"/>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Παράγοντες </a:t>
            </a:r>
            <a:r>
              <a:rPr lang="el-GR" sz="1800" b="1" dirty="0" smtClean="0">
                <a:solidFill>
                  <a:srgbClr val="FF0000"/>
                </a:solidFill>
                <a:latin typeface="Raleway" charset="0"/>
                <a:ea typeface="+mj-ea"/>
                <a:cs typeface="Arial" panose="020B0604020202020204" pitchFamily="34" charset="0"/>
              </a:rPr>
              <a:t>επιτυχίας</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Τρεις είναι οι κύριοι παράγοντες επιτυχίας της ανάπτυξης των cluster:</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Δίκτυα </a:t>
            </a:r>
            <a:r>
              <a:rPr lang="el-GR" sz="1800" b="1" dirty="0">
                <a:solidFill>
                  <a:schemeClr val="bg2">
                    <a:lumMod val="75000"/>
                  </a:schemeClr>
                </a:solidFill>
                <a:latin typeface="Raleway" charset="0"/>
                <a:ea typeface="+mj-ea"/>
                <a:cs typeface="Arial" panose="020B0604020202020204" pitchFamily="34" charset="0"/>
              </a:rPr>
              <a:t>και συνεταιρισμοί:</a:t>
            </a:r>
          </a:p>
          <a:p>
            <a:pPr marL="1657350" lvl="3"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Τα δίκτυα δεν λειτουργούν για το δικό τους όφελος αλλά σε σχέση με την επιτυχία των cluster, γι’ αυτό το λόγο τα δίκτυα πρέπει να:</a:t>
            </a:r>
          </a:p>
          <a:p>
            <a:pPr marL="2114550" lvl="4"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α) Είναι διεθνή</a:t>
            </a:r>
          </a:p>
          <a:p>
            <a:pPr marL="2114550" lvl="4"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β) Είναι ικανά να επεκτείνονται</a:t>
            </a:r>
          </a:p>
          <a:p>
            <a:pPr marL="2114550" lvl="4"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γ) Να εφαρμόζουν σωστή πολιτική</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Δυνατή </a:t>
            </a:r>
            <a:r>
              <a:rPr lang="el-GR" sz="1800" b="1" dirty="0">
                <a:solidFill>
                  <a:schemeClr val="bg2">
                    <a:lumMod val="75000"/>
                  </a:schemeClr>
                </a:solidFill>
                <a:latin typeface="Raleway" charset="0"/>
                <a:ea typeface="+mj-ea"/>
                <a:cs typeface="Arial" panose="020B0604020202020204" pitchFamily="34" charset="0"/>
              </a:rPr>
              <a:t>βάση ικανοτήτων:</a:t>
            </a:r>
          </a:p>
          <a:p>
            <a:pPr marL="1657350" lvl="3"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Η βάση ικανοτήτων πρέπει να:</a:t>
            </a:r>
          </a:p>
          <a:p>
            <a:pPr marL="2114550" lvl="4"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α) Να συμβουλεύει και να καθοδηγεί</a:t>
            </a:r>
          </a:p>
          <a:p>
            <a:pPr marL="2114550" lvl="4"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β) Να αναβαθμίζεται ανάλογα με τις εξελίξεις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Καινοτομία </a:t>
            </a:r>
            <a:r>
              <a:rPr lang="el-GR" sz="1800" b="1" dirty="0">
                <a:solidFill>
                  <a:schemeClr val="bg2">
                    <a:lumMod val="75000"/>
                  </a:schemeClr>
                </a:solidFill>
                <a:latin typeface="Raleway" charset="0"/>
                <a:ea typeface="+mj-ea"/>
                <a:cs typeface="Arial" panose="020B0604020202020204" pitchFamily="34" charset="0"/>
              </a:rPr>
              <a:t>και R&amp;D (Research &amp; Development):</a:t>
            </a:r>
          </a:p>
          <a:p>
            <a:pPr marL="1657350" lvl="3"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Αναφέρεται στην ανάπτυξη των γνώσεων και τεχνικών και απαιτείται συνδυασμός και των δύο</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4397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2031325"/>
          </a:xfrm>
          <a:prstGeom prst="rect">
            <a:avLst/>
          </a:prstGeom>
          <a:solidFill>
            <a:schemeClr val="bg2">
              <a:lumMod val="20000"/>
              <a:lumOff val="80000"/>
            </a:schemeClr>
          </a:solidFill>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Συμβάλλοντες παράγοντες και πολιτικές για την </a:t>
            </a:r>
            <a:r>
              <a:rPr lang="el-GR" sz="1800" b="1" dirty="0" smtClean="0">
                <a:solidFill>
                  <a:srgbClr val="FF0000"/>
                </a:solidFill>
                <a:latin typeface="Raleway" charset="0"/>
                <a:ea typeface="+mj-ea"/>
                <a:cs typeface="Arial" panose="020B0604020202020204" pitchFamily="34" charset="0"/>
              </a:rPr>
              <a:t>επιτυχία</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Παρουσία </a:t>
            </a:r>
            <a:r>
              <a:rPr lang="el-GR" sz="1800" b="1" dirty="0">
                <a:solidFill>
                  <a:schemeClr val="bg2">
                    <a:lumMod val="75000"/>
                  </a:schemeClr>
                </a:solidFill>
                <a:latin typeface="Raleway" charset="0"/>
                <a:ea typeface="+mj-ea"/>
                <a:cs typeface="Arial" panose="020B0604020202020204" pitchFamily="34" charset="0"/>
              </a:rPr>
              <a:t>μεγάλων εταιριών</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Επαρκής </a:t>
            </a:r>
            <a:r>
              <a:rPr lang="el-GR" sz="1800" b="1" dirty="0">
                <a:solidFill>
                  <a:schemeClr val="bg2">
                    <a:lumMod val="75000"/>
                  </a:schemeClr>
                </a:solidFill>
                <a:latin typeface="Raleway" charset="0"/>
                <a:ea typeface="+mj-ea"/>
                <a:cs typeface="Arial" panose="020B0604020202020204" pitchFamily="34" charset="0"/>
              </a:rPr>
              <a:t>υποδομή</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Επιχειρηματικό </a:t>
            </a:r>
            <a:r>
              <a:rPr lang="el-GR" sz="1800" b="1" dirty="0">
                <a:solidFill>
                  <a:schemeClr val="bg2">
                    <a:lumMod val="75000"/>
                  </a:schemeClr>
                </a:solidFill>
                <a:latin typeface="Raleway" charset="0"/>
                <a:ea typeface="+mj-ea"/>
                <a:cs typeface="Arial" panose="020B0604020202020204" pitchFamily="34" charset="0"/>
              </a:rPr>
              <a:t>πνεύμα</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Πρόσβαση </a:t>
            </a:r>
            <a:r>
              <a:rPr lang="el-GR" sz="1800" b="1" dirty="0">
                <a:solidFill>
                  <a:schemeClr val="bg2">
                    <a:lumMod val="75000"/>
                  </a:schemeClr>
                </a:solidFill>
                <a:latin typeface="Raleway" charset="0"/>
                <a:ea typeface="+mj-ea"/>
                <a:cs typeface="Arial" panose="020B0604020202020204" pitchFamily="34" charset="0"/>
              </a:rPr>
              <a:t>σε δημόσια οικονομικά</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Προώθηση </a:t>
            </a:r>
            <a:r>
              <a:rPr lang="el-GR" sz="1800" b="1" dirty="0">
                <a:solidFill>
                  <a:schemeClr val="bg2">
                    <a:lumMod val="75000"/>
                  </a:schemeClr>
                </a:solidFill>
                <a:latin typeface="Raleway" charset="0"/>
                <a:ea typeface="+mj-ea"/>
                <a:cs typeface="Arial" panose="020B0604020202020204" pitchFamily="34" charset="0"/>
              </a:rPr>
              <a:t>των εσωτερικών επενδύσεων</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Έλεγχος </a:t>
            </a:r>
            <a:r>
              <a:rPr lang="el-GR" sz="1800" b="1" dirty="0">
                <a:solidFill>
                  <a:schemeClr val="bg2">
                    <a:lumMod val="75000"/>
                  </a:schemeClr>
                </a:solidFill>
                <a:latin typeface="Raleway" charset="0"/>
                <a:ea typeface="+mj-ea"/>
                <a:cs typeface="Arial" panose="020B0604020202020204" pitchFamily="34" charset="0"/>
              </a:rPr>
              <a:t>της αλυσίδας παροχών </a:t>
            </a:r>
            <a:r>
              <a:rPr lang="el-GR" sz="1800" b="1" dirty="0" smtClean="0">
                <a:solidFill>
                  <a:schemeClr val="bg2">
                    <a:lumMod val="75000"/>
                  </a:schemeClr>
                </a:solidFill>
                <a:latin typeface="Raleway" charset="0"/>
                <a:ea typeface="+mj-ea"/>
                <a:cs typeface="Arial" panose="020B0604020202020204" pitchFamily="34" charset="0"/>
              </a:rPr>
              <a:t>υπηρεσιών</a:t>
            </a:r>
            <a:endParaRPr lang="el-GR" sz="1800" b="1" dirty="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8739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693319"/>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Οι συμπληρωματικοί παράγοντες που επηρεάζουν την ανάπτυξη των cluster </a:t>
            </a:r>
            <a:r>
              <a:rPr lang="el-GR" sz="1800" b="1" dirty="0" smtClean="0">
                <a:solidFill>
                  <a:srgbClr val="FF0000"/>
                </a:solidFill>
                <a:latin typeface="Raleway" charset="0"/>
                <a:ea typeface="+mj-ea"/>
                <a:cs typeface="Arial" panose="020B0604020202020204" pitchFamily="34" charset="0"/>
              </a:rPr>
              <a:t>είναι οι εξής</a:t>
            </a:r>
            <a:r>
              <a:rPr lang="en-US"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 ρόλος των δραστηριοτήτων των παραδοσιακών επιχειρήσεων</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a:t>
            </a:r>
            <a:r>
              <a:rPr lang="el-GR" sz="1800" b="1" dirty="0">
                <a:solidFill>
                  <a:schemeClr val="bg2">
                    <a:lumMod val="75000"/>
                  </a:schemeClr>
                </a:solidFill>
                <a:latin typeface="Raleway" charset="0"/>
                <a:ea typeface="+mj-ea"/>
                <a:cs typeface="Arial" panose="020B0604020202020204" pitchFamily="34" charset="0"/>
              </a:rPr>
              <a:t>περιβάλλον στο οποίο λειτουργεί το cluster</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Υποστηρικτική </a:t>
            </a:r>
            <a:r>
              <a:rPr lang="el-GR" sz="1800" b="1" dirty="0">
                <a:solidFill>
                  <a:schemeClr val="bg2">
                    <a:lumMod val="75000"/>
                  </a:schemeClr>
                </a:solidFill>
                <a:latin typeface="Raleway" charset="0"/>
                <a:ea typeface="+mj-ea"/>
                <a:cs typeface="Arial" panose="020B0604020202020204" pitchFamily="34" charset="0"/>
              </a:rPr>
              <a:t>πολιτική προς το περιβάλλον</a:t>
            </a: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Οι </a:t>
            </a:r>
            <a:r>
              <a:rPr lang="el-GR" sz="1800" b="1" dirty="0">
                <a:solidFill>
                  <a:schemeClr val="bg2">
                    <a:lumMod val="75000"/>
                  </a:schemeClr>
                </a:solidFill>
                <a:latin typeface="Raleway" charset="0"/>
                <a:ea typeface="+mj-ea"/>
                <a:cs typeface="Arial" panose="020B0604020202020204" pitchFamily="34" charset="0"/>
              </a:rPr>
              <a:t>παρεμβάσεις αποτελούν:</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Υποστήριξη </a:t>
            </a:r>
            <a:r>
              <a:rPr lang="el-GR" sz="1800" b="1" dirty="0">
                <a:solidFill>
                  <a:schemeClr val="bg2">
                    <a:lumMod val="75000"/>
                  </a:schemeClr>
                </a:solidFill>
                <a:latin typeface="Raleway" charset="0"/>
                <a:ea typeface="+mj-ea"/>
                <a:cs typeface="Arial" panose="020B0604020202020204" pitchFamily="34" charset="0"/>
              </a:rPr>
              <a:t>για την έναρξη νέων επιχειρήσεων</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Τοποθέτηση </a:t>
            </a:r>
            <a:r>
              <a:rPr lang="el-GR" sz="1800" b="1" dirty="0">
                <a:solidFill>
                  <a:schemeClr val="bg2">
                    <a:lumMod val="75000"/>
                  </a:schemeClr>
                </a:solidFill>
                <a:latin typeface="Raleway" charset="0"/>
                <a:ea typeface="+mj-ea"/>
                <a:cs typeface="Arial" panose="020B0604020202020204" pitchFamily="34" charset="0"/>
              </a:rPr>
              <a:t>προϊόντων στην αγορά</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Επιχειρηματικές </a:t>
            </a:r>
            <a:r>
              <a:rPr lang="el-GR" sz="1800" b="1" dirty="0">
                <a:solidFill>
                  <a:schemeClr val="bg2">
                    <a:lumMod val="75000"/>
                  </a:schemeClr>
                </a:solidFill>
                <a:latin typeface="Raleway" charset="0"/>
                <a:ea typeface="+mj-ea"/>
                <a:cs typeface="Arial" panose="020B0604020202020204" pitchFamily="34" charset="0"/>
              </a:rPr>
              <a:t>συμβουλές και καθοδήγηση</a:t>
            </a: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Τέλος</a:t>
            </a:r>
            <a:r>
              <a:rPr lang="el-GR" sz="1800" b="1" dirty="0">
                <a:solidFill>
                  <a:schemeClr val="bg2">
                    <a:lumMod val="75000"/>
                  </a:schemeClr>
                </a:solidFill>
                <a:latin typeface="Raleway" charset="0"/>
                <a:ea typeface="+mj-ea"/>
                <a:cs typeface="Arial" panose="020B0604020202020204" pitchFamily="34" charset="0"/>
              </a:rPr>
              <a:t>, ο ανταγωνισμός και η εγγύτητα των αγορών συμβάλλουν στην ανάπτυξη των cluster.</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4068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5909310"/>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Πλεονεκτήματα του επιχειρηματικού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a:solidFill>
                <a:srgbClr val="FF0000"/>
              </a:solidFill>
              <a:latin typeface="Raleway" charset="0"/>
              <a:ea typeface="+mj-ea"/>
              <a:cs typeface="Arial" panose="020B0604020202020204" pitchFamily="34" charset="0"/>
            </a:endParaRPr>
          </a:p>
          <a:p>
            <a:pPr marL="800100" lvl="1" indent="-342900">
              <a:buFont typeface="+mj-lt"/>
              <a:buAutoNum type="arabicPeriod"/>
              <a:defRPr/>
            </a:pPr>
            <a:r>
              <a:rPr lang="el-GR" sz="1800" b="1" dirty="0" smtClean="0">
                <a:solidFill>
                  <a:schemeClr val="bg2">
                    <a:lumMod val="75000"/>
                  </a:schemeClr>
                </a:solidFill>
                <a:latin typeface="Raleway" charset="0"/>
                <a:ea typeface="+mj-ea"/>
                <a:cs typeface="Arial" panose="020B0604020202020204" pitchFamily="34" charset="0"/>
              </a:rPr>
              <a:t>Επίδραση </a:t>
            </a:r>
            <a:r>
              <a:rPr lang="el-GR" sz="1800" b="1" dirty="0">
                <a:solidFill>
                  <a:schemeClr val="bg2">
                    <a:lumMod val="75000"/>
                  </a:schemeClr>
                </a:solidFill>
                <a:latin typeface="Raleway" charset="0"/>
                <a:ea typeface="+mj-ea"/>
                <a:cs typeface="Arial" panose="020B0604020202020204" pitchFamily="34" charset="0"/>
              </a:rPr>
              <a:t>στο κόστος παραγωγής και μάρκετινγκ</a:t>
            </a:r>
          </a:p>
          <a:p>
            <a:pPr marL="800100" lvl="1" indent="-342900">
              <a:buFont typeface="+mj-lt"/>
              <a:buAutoNum type="arabicPeriod"/>
              <a:defRPr/>
            </a:pPr>
            <a:r>
              <a:rPr lang="el-GR" sz="1800" b="1" dirty="0" smtClean="0">
                <a:solidFill>
                  <a:schemeClr val="bg2">
                    <a:lumMod val="75000"/>
                  </a:schemeClr>
                </a:solidFill>
                <a:latin typeface="Raleway" charset="0"/>
                <a:ea typeface="+mj-ea"/>
                <a:cs typeface="Arial" panose="020B0604020202020204" pitchFamily="34" charset="0"/>
              </a:rPr>
              <a:t>Νέες </a:t>
            </a:r>
            <a:r>
              <a:rPr lang="el-GR" sz="1800" b="1" dirty="0">
                <a:solidFill>
                  <a:schemeClr val="bg2">
                    <a:lumMod val="75000"/>
                  </a:schemeClr>
                </a:solidFill>
                <a:latin typeface="Raleway" charset="0"/>
                <a:ea typeface="+mj-ea"/>
                <a:cs typeface="Arial" panose="020B0604020202020204" pitchFamily="34" charset="0"/>
              </a:rPr>
              <a:t>μέθοδοι παραγωγής</a:t>
            </a:r>
          </a:p>
          <a:p>
            <a:pPr marL="800100" lvl="1" indent="-342900">
              <a:buFont typeface="+mj-lt"/>
              <a:buAutoNum type="arabicPeriod"/>
              <a:defRPr/>
            </a:pPr>
            <a:r>
              <a:rPr lang="el-GR" sz="1800" b="1" dirty="0" smtClean="0">
                <a:solidFill>
                  <a:schemeClr val="bg2">
                    <a:lumMod val="75000"/>
                  </a:schemeClr>
                </a:solidFill>
                <a:latin typeface="Raleway" charset="0"/>
                <a:ea typeface="+mj-ea"/>
                <a:cs typeface="Arial" panose="020B0604020202020204" pitchFamily="34" charset="0"/>
              </a:rPr>
              <a:t>Δημιουργία </a:t>
            </a:r>
            <a:r>
              <a:rPr lang="el-GR" sz="1800" b="1" dirty="0">
                <a:solidFill>
                  <a:schemeClr val="bg2">
                    <a:lumMod val="75000"/>
                  </a:schemeClr>
                </a:solidFill>
                <a:latin typeface="Raleway" charset="0"/>
                <a:ea typeface="+mj-ea"/>
                <a:cs typeface="Arial" panose="020B0604020202020204" pitchFamily="34" charset="0"/>
              </a:rPr>
              <a:t>δικτύων συνεργασίας</a:t>
            </a:r>
          </a:p>
          <a:p>
            <a:pPr marL="800100" lvl="1" indent="-342900">
              <a:buFont typeface="+mj-lt"/>
              <a:buAutoNum type="arabicPeriod"/>
              <a:defRPr/>
            </a:pPr>
            <a:r>
              <a:rPr lang="el-GR" sz="1800" b="1" dirty="0" smtClean="0">
                <a:solidFill>
                  <a:schemeClr val="bg2">
                    <a:lumMod val="75000"/>
                  </a:schemeClr>
                </a:solidFill>
                <a:latin typeface="Raleway" charset="0"/>
                <a:ea typeface="+mj-ea"/>
                <a:cs typeface="Arial" panose="020B0604020202020204" pitchFamily="34" charset="0"/>
              </a:rPr>
              <a:t>Προγράμματα </a:t>
            </a:r>
            <a:r>
              <a:rPr lang="el-GR" sz="1800" b="1" dirty="0">
                <a:solidFill>
                  <a:schemeClr val="bg2">
                    <a:lumMod val="75000"/>
                  </a:schemeClr>
                </a:solidFill>
                <a:latin typeface="Raleway" charset="0"/>
                <a:ea typeface="+mj-ea"/>
                <a:cs typeface="Arial" panose="020B0604020202020204" pitchFamily="34" charset="0"/>
              </a:rPr>
              <a:t>ανάπτυξης για συγκεκριμένη </a:t>
            </a:r>
            <a:r>
              <a:rPr lang="el-GR" sz="1800" b="1" dirty="0" smtClean="0">
                <a:solidFill>
                  <a:schemeClr val="bg2">
                    <a:lumMod val="75000"/>
                  </a:schemeClr>
                </a:solidFill>
                <a:latin typeface="Raleway" charset="0"/>
                <a:ea typeface="+mj-ea"/>
                <a:cs typeface="Arial" panose="020B0604020202020204" pitchFamily="34" charset="0"/>
              </a:rPr>
              <a:t>βιομηχανία</a:t>
            </a:r>
          </a:p>
          <a:p>
            <a:pPr marL="285750" indent="-285750">
              <a:buFont typeface="Arial" panose="020B0604020202020204" pitchFamily="34" charset="0"/>
              <a:buChar char="•"/>
              <a:defRPr/>
            </a:pPr>
            <a:endParaRPr lang="en-GB"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 </a:t>
            </a:r>
            <a:r>
              <a:rPr lang="el-GR" sz="1800" b="1" dirty="0" err="1">
                <a:solidFill>
                  <a:schemeClr val="bg2">
                    <a:lumMod val="75000"/>
                  </a:schemeClr>
                </a:solidFill>
                <a:latin typeface="Raleway" charset="0"/>
                <a:ea typeface="+mj-ea"/>
                <a:cs typeface="Arial" panose="020B0604020202020204" pitchFamily="34" charset="0"/>
              </a:rPr>
              <a:t>Porter</a:t>
            </a:r>
            <a:r>
              <a:rPr lang="el-GR" sz="1800" b="1" dirty="0">
                <a:solidFill>
                  <a:schemeClr val="bg2">
                    <a:lumMod val="75000"/>
                  </a:schemeClr>
                </a:solidFill>
                <a:latin typeface="Raleway" charset="0"/>
                <a:ea typeface="+mj-ea"/>
                <a:cs typeface="Arial" panose="020B0604020202020204" pitchFamily="34" charset="0"/>
              </a:rPr>
              <a:t> αναφέρει ότι </a:t>
            </a:r>
            <a:r>
              <a:rPr lang="en-GB" sz="1800" b="1" i="1" dirty="0" smtClean="0">
                <a:solidFill>
                  <a:schemeClr val="bg2">
                    <a:lumMod val="75000"/>
                  </a:schemeClr>
                </a:solidFill>
                <a:latin typeface="Raleway" charset="0"/>
                <a:ea typeface="+mj-ea"/>
                <a:cs typeface="Arial" panose="020B0604020202020204" pitchFamily="34" charset="0"/>
              </a:rPr>
              <a:t>“…</a:t>
            </a:r>
            <a:r>
              <a:rPr lang="el-GR" sz="1800" b="1" i="1" dirty="0" smtClean="0">
                <a:solidFill>
                  <a:schemeClr val="bg2">
                    <a:lumMod val="75000"/>
                  </a:schemeClr>
                </a:solidFill>
                <a:latin typeface="Raleway" charset="0"/>
                <a:ea typeface="+mj-ea"/>
                <a:cs typeface="Arial" panose="020B0604020202020204" pitchFamily="34" charset="0"/>
              </a:rPr>
              <a:t>η </a:t>
            </a:r>
            <a:r>
              <a:rPr lang="el-GR" sz="1800" b="1" i="1" dirty="0">
                <a:solidFill>
                  <a:schemeClr val="bg2">
                    <a:lumMod val="75000"/>
                  </a:schemeClr>
                </a:solidFill>
                <a:latin typeface="Raleway" charset="0"/>
                <a:ea typeface="+mj-ea"/>
                <a:cs typeface="Arial" panose="020B0604020202020204" pitchFamily="34" charset="0"/>
              </a:rPr>
              <a:t>επιχειρηματική συστάδα </a:t>
            </a:r>
            <a:r>
              <a:rPr lang="el-GR" sz="1800" b="1" i="1" dirty="0" smtClean="0">
                <a:solidFill>
                  <a:schemeClr val="bg2">
                    <a:lumMod val="75000"/>
                  </a:schemeClr>
                </a:solidFill>
                <a:latin typeface="Raleway" charset="0"/>
                <a:ea typeface="+mj-ea"/>
                <a:cs typeface="Arial" panose="020B0604020202020204" pitchFamily="34" charset="0"/>
              </a:rPr>
              <a:t>επιδρά </a:t>
            </a:r>
            <a:r>
              <a:rPr lang="el-GR" sz="1800" b="1" i="1" dirty="0">
                <a:solidFill>
                  <a:schemeClr val="bg2">
                    <a:lumMod val="75000"/>
                  </a:schemeClr>
                </a:solidFill>
                <a:latin typeface="Raleway" charset="0"/>
                <a:ea typeface="+mj-ea"/>
                <a:cs typeface="Arial" panose="020B0604020202020204" pitchFamily="34" charset="0"/>
              </a:rPr>
              <a:t>θετικά αυξάνοντας τόσο την ανταγωνιστικότητα της συστάδας όσο και την ανταγωνιστικότητα των επιχειρήσεων που ανήκουν </a:t>
            </a:r>
            <a:r>
              <a:rPr lang="el-GR" sz="1800" b="1" i="1" dirty="0" smtClean="0">
                <a:solidFill>
                  <a:schemeClr val="bg2">
                    <a:lumMod val="75000"/>
                  </a:schemeClr>
                </a:solidFill>
                <a:latin typeface="Raleway" charset="0"/>
                <a:ea typeface="+mj-ea"/>
                <a:cs typeface="Arial" panose="020B0604020202020204" pitchFamily="34" charset="0"/>
              </a:rPr>
              <a:t>σ’</a:t>
            </a:r>
            <a:r>
              <a:rPr lang="en-GB" sz="1800" b="1" i="1" dirty="0" smtClean="0">
                <a:solidFill>
                  <a:schemeClr val="bg2">
                    <a:lumMod val="75000"/>
                  </a:schemeClr>
                </a:solidFill>
                <a:latin typeface="Raleway" charset="0"/>
                <a:ea typeface="+mj-ea"/>
                <a:cs typeface="Arial" panose="020B0604020202020204" pitchFamily="34" charset="0"/>
              </a:rPr>
              <a:t> </a:t>
            </a:r>
            <a:r>
              <a:rPr lang="el-GR" sz="1800" b="1" i="1" dirty="0" smtClean="0">
                <a:solidFill>
                  <a:schemeClr val="bg2">
                    <a:lumMod val="75000"/>
                  </a:schemeClr>
                </a:solidFill>
                <a:latin typeface="Raleway" charset="0"/>
                <a:ea typeface="+mj-ea"/>
                <a:cs typeface="Arial" panose="020B0604020202020204" pitchFamily="34" charset="0"/>
              </a:rPr>
              <a:t>αυτή</a:t>
            </a:r>
            <a:r>
              <a:rPr lang="en-GB" sz="1800" b="1" i="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 </a:t>
            </a:r>
          </a:p>
          <a:p>
            <a:pPr marL="285750" indent="-285750">
              <a:buFont typeface="Arial" panose="020B0604020202020204" pitchFamily="34" charset="0"/>
              <a:buChar char="•"/>
              <a:defRPr/>
            </a:pPr>
            <a:endParaRPr lang="en-GB"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Αυτό </a:t>
            </a:r>
            <a:r>
              <a:rPr lang="el-GR" sz="1800" b="1" dirty="0">
                <a:solidFill>
                  <a:srgbClr val="FF0000"/>
                </a:solidFill>
                <a:latin typeface="Raleway" charset="0"/>
                <a:ea typeface="+mj-ea"/>
                <a:cs typeface="Arial" panose="020B0604020202020204" pitchFamily="34" charset="0"/>
              </a:rPr>
              <a:t>επιτυγχάνεται με:</a:t>
            </a:r>
            <a:r>
              <a:rPr lang="el-GR" sz="1800" b="1" dirty="0">
                <a:solidFill>
                  <a:schemeClr val="bg2">
                    <a:lumMod val="75000"/>
                  </a:schemeClr>
                </a:solidFill>
                <a:latin typeface="Raleway" charset="0"/>
                <a:ea typeface="+mj-ea"/>
                <a:cs typeface="Arial" panose="020B0604020202020204" pitchFamily="34" charset="0"/>
              </a:rPr>
              <a:t> </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την </a:t>
            </a:r>
            <a:r>
              <a:rPr lang="el-GR" sz="1800" b="1" dirty="0">
                <a:solidFill>
                  <a:schemeClr val="bg2">
                    <a:lumMod val="75000"/>
                  </a:schemeClr>
                </a:solidFill>
                <a:latin typeface="Raleway" charset="0"/>
                <a:ea typeface="+mj-ea"/>
                <a:cs typeface="Arial" panose="020B0604020202020204" pitchFamily="34" charset="0"/>
              </a:rPr>
              <a:t>αύξηση  της παραγωγικότητας των επιχειρήσεων που υπάγονται σ</a:t>
            </a:r>
            <a:r>
              <a:rPr lang="el-GR" sz="1800" b="1" dirty="0" smtClean="0">
                <a:solidFill>
                  <a:schemeClr val="bg2">
                    <a:lumMod val="75000"/>
                  </a:schemeClr>
                </a:solidFill>
                <a:latin typeface="Raleway" charset="0"/>
                <a:ea typeface="+mj-ea"/>
                <a:cs typeface="Arial" panose="020B0604020202020204" pitchFamily="34" charset="0"/>
              </a:rPr>
              <a:t>’</a:t>
            </a:r>
            <a:r>
              <a:rPr lang="en-GB" sz="1800" b="1" dirty="0" smtClean="0">
                <a:solidFill>
                  <a:schemeClr val="bg2">
                    <a:lumMod val="75000"/>
                  </a:schemeClr>
                </a:solidFill>
                <a:latin typeface="Raleway" charset="0"/>
                <a:ea typeface="+mj-ea"/>
                <a:cs typeface="Arial" panose="020B0604020202020204" pitchFamily="34" charset="0"/>
              </a:rPr>
              <a:t> </a:t>
            </a:r>
            <a:r>
              <a:rPr lang="el-GR" sz="1800" b="1" dirty="0" smtClean="0">
                <a:solidFill>
                  <a:schemeClr val="bg2">
                    <a:lumMod val="75000"/>
                  </a:schemeClr>
                </a:solidFill>
                <a:latin typeface="Raleway" charset="0"/>
                <a:ea typeface="+mj-ea"/>
                <a:cs typeface="Arial" panose="020B0604020202020204" pitchFamily="34" charset="0"/>
              </a:rPr>
              <a:t>αυτή</a:t>
            </a:r>
            <a:r>
              <a:rPr lang="el-GR" sz="1800" b="1" dirty="0">
                <a:solidFill>
                  <a:schemeClr val="bg2">
                    <a:lumMod val="75000"/>
                  </a:schemeClr>
                </a:solidFill>
                <a:latin typeface="Raleway" charset="0"/>
                <a:ea typeface="+mj-ea"/>
                <a:cs typeface="Arial" panose="020B0604020202020204" pitchFamily="34" charset="0"/>
              </a:rPr>
              <a:t>, </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την </a:t>
            </a:r>
            <a:r>
              <a:rPr lang="el-GR" sz="1800" b="1" dirty="0">
                <a:solidFill>
                  <a:schemeClr val="bg2">
                    <a:lumMod val="75000"/>
                  </a:schemeClr>
                </a:solidFill>
                <a:latin typeface="Raleway" charset="0"/>
                <a:ea typeface="+mj-ea"/>
                <a:cs typeface="Arial" panose="020B0604020202020204" pitchFamily="34" charset="0"/>
              </a:rPr>
              <a:t>προσφορά εξειδικευμένης βάσης προμηθευτών, αλλά και αύξηση της διαπραγματευτικής δύναμης των μελών του </a:t>
            </a:r>
            <a:r>
              <a:rPr lang="el-GR" sz="1800" b="1" dirty="0" smtClean="0">
                <a:solidFill>
                  <a:schemeClr val="bg2">
                    <a:lumMod val="75000"/>
                  </a:schemeClr>
                </a:solidFill>
                <a:latin typeface="Raleway" charset="0"/>
                <a:ea typeface="+mj-ea"/>
                <a:cs typeface="Arial" panose="020B0604020202020204" pitchFamily="34" charset="0"/>
              </a:rPr>
              <a:t>cluster</a:t>
            </a:r>
            <a:r>
              <a:rPr lang="en-GB" sz="1800" b="1" dirty="0">
                <a:solidFill>
                  <a:schemeClr val="bg2">
                    <a:lumMod val="75000"/>
                  </a:schemeClr>
                </a:solidFill>
                <a:latin typeface="Raleway" charset="0"/>
                <a:ea typeface="+mj-ea"/>
                <a:cs typeface="Arial" panose="020B0604020202020204" pitchFamily="34" charset="0"/>
              </a:rPr>
              <a:t>,</a:t>
            </a:r>
            <a:endParaRPr lang="el-GR" sz="1800" b="1" dirty="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την </a:t>
            </a:r>
            <a:r>
              <a:rPr lang="el-GR" sz="1800" b="1" dirty="0">
                <a:solidFill>
                  <a:schemeClr val="bg2">
                    <a:lumMod val="75000"/>
                  </a:schemeClr>
                </a:solidFill>
                <a:latin typeface="Raleway" charset="0"/>
                <a:ea typeface="+mj-ea"/>
                <a:cs typeface="Arial" panose="020B0604020202020204" pitchFamily="34" charset="0"/>
              </a:rPr>
              <a:t>άντληση σημαντικών πληροφοριών για την αγορά,</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την </a:t>
            </a:r>
            <a:r>
              <a:rPr lang="el-GR" sz="1800" b="1" dirty="0">
                <a:solidFill>
                  <a:schemeClr val="bg2">
                    <a:lumMod val="75000"/>
                  </a:schemeClr>
                </a:solidFill>
                <a:latin typeface="Raleway" charset="0"/>
                <a:ea typeface="+mj-ea"/>
                <a:cs typeface="Arial" panose="020B0604020202020204" pitchFamily="34" charset="0"/>
              </a:rPr>
              <a:t>αξιοποίηση δημόσιων αγαθών και υπηρεσιών που προσφέρονται από κρατικά ιδρύματα και φορείς και,</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την </a:t>
            </a:r>
            <a:r>
              <a:rPr lang="el-GR" sz="1800" b="1" dirty="0">
                <a:solidFill>
                  <a:schemeClr val="bg2">
                    <a:lumMod val="75000"/>
                  </a:schemeClr>
                </a:solidFill>
                <a:latin typeface="Raleway" charset="0"/>
                <a:ea typeface="+mj-ea"/>
                <a:cs typeface="Arial" panose="020B0604020202020204" pitchFamily="34" charset="0"/>
              </a:rPr>
              <a:t>καινοτομία.</a:t>
            </a:r>
          </a:p>
          <a:p>
            <a:pPr marL="285750"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6475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2308324"/>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Τα </a:t>
            </a:r>
            <a:r>
              <a:rPr lang="el-GR" sz="1800" b="1" dirty="0">
                <a:solidFill>
                  <a:schemeClr val="bg2">
                    <a:lumMod val="75000"/>
                  </a:schemeClr>
                </a:solidFill>
                <a:latin typeface="Raleway" charset="0"/>
                <a:ea typeface="+mj-ea"/>
                <a:cs typeface="Arial" panose="020B0604020202020204" pitchFamily="34" charset="0"/>
              </a:rPr>
              <a:t>cluster παρουσιάζουν όμοια χαρακτηριστικά σε διαφορετικές φάσεις της ύπαρξής τους τα οποία συγκεντρώνονται σε 3 στάδια: </a:t>
            </a: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τη </a:t>
            </a:r>
            <a:r>
              <a:rPr lang="el-GR" sz="1800" b="1" dirty="0">
                <a:solidFill>
                  <a:srgbClr val="FF0000"/>
                </a:solidFill>
                <a:latin typeface="Raleway" charset="0"/>
                <a:ea typeface="+mj-ea"/>
                <a:cs typeface="Arial" panose="020B0604020202020204" pitchFamily="34" charset="0"/>
              </a:rPr>
              <a:t>δημιουργία, </a:t>
            </a:r>
            <a:endParaRPr lang="el-GR" sz="1800" b="1" dirty="0" smtClean="0">
              <a:solidFill>
                <a:srgbClr val="FF0000"/>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την </a:t>
            </a:r>
            <a:r>
              <a:rPr lang="el-GR" sz="1800" b="1" dirty="0">
                <a:solidFill>
                  <a:srgbClr val="FF0000"/>
                </a:solidFill>
                <a:latin typeface="Raleway" charset="0"/>
                <a:ea typeface="+mj-ea"/>
                <a:cs typeface="Arial" panose="020B0604020202020204" pitchFamily="34" charset="0"/>
              </a:rPr>
              <a:t>ανάπτυξη και </a:t>
            </a:r>
            <a:endParaRPr lang="el-GR" sz="1800" b="1" dirty="0" smtClean="0">
              <a:solidFill>
                <a:srgbClr val="FF0000"/>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την </a:t>
            </a:r>
            <a:r>
              <a:rPr lang="el-GR" sz="1800" b="1" dirty="0">
                <a:solidFill>
                  <a:srgbClr val="FF0000"/>
                </a:solidFill>
                <a:latin typeface="Raleway" charset="0"/>
                <a:ea typeface="+mj-ea"/>
                <a:cs typeface="Arial" panose="020B0604020202020204" pitchFamily="34" charset="0"/>
              </a:rPr>
              <a:t>παρακμή τους. </a:t>
            </a:r>
            <a:endParaRPr lang="el-GR" sz="1800" b="1" dirty="0" smtClean="0">
              <a:solidFill>
                <a:srgbClr val="FF0000"/>
              </a:solidFill>
              <a:latin typeface="Raleway" charset="0"/>
              <a:ea typeface="+mj-ea"/>
              <a:cs typeface="Arial" panose="020B0604020202020204" pitchFamily="34" charset="0"/>
            </a:endParaRPr>
          </a:p>
          <a:p>
            <a:pPr lvl="1">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a:picLocks noChangeAspect="1"/>
          </p:cNvPicPr>
          <p:nvPr/>
        </p:nvPicPr>
        <p:blipFill>
          <a:blip r:embed="rId5"/>
          <a:stretch>
            <a:fillRect/>
          </a:stretch>
        </p:blipFill>
        <p:spPr>
          <a:xfrm>
            <a:off x="899592" y="2852936"/>
            <a:ext cx="6028519" cy="3092276"/>
          </a:xfrm>
          <a:prstGeom prst="rect">
            <a:avLst/>
          </a:prstGeom>
        </p:spPr>
      </p:pic>
    </p:spTree>
    <p:extLst>
      <p:ext uri="{BB962C8B-B14F-4D97-AF65-F5344CB8AC3E}">
        <p14:creationId xmlns:p14="http://schemas.microsoft.com/office/powerpoint/2010/main" val="19520273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416320"/>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Συχνά </a:t>
            </a:r>
            <a:r>
              <a:rPr lang="el-GR" sz="1800" b="1" dirty="0">
                <a:solidFill>
                  <a:schemeClr val="bg2">
                    <a:lumMod val="75000"/>
                  </a:schemeClr>
                </a:solidFill>
                <a:latin typeface="Raleway" charset="0"/>
                <a:ea typeface="+mj-ea"/>
                <a:cs typeface="Arial" panose="020B0604020202020204" pitchFamily="34" charset="0"/>
              </a:rPr>
              <a:t>ανάμεσα στο στάδιο της ανάπτυξης και της παρακμής παρεμβάλλεται και το </a:t>
            </a:r>
            <a:r>
              <a:rPr lang="el-GR" sz="1800" b="1" dirty="0">
                <a:solidFill>
                  <a:srgbClr val="FF0000"/>
                </a:solidFill>
                <a:latin typeface="Raleway" charset="0"/>
                <a:ea typeface="+mj-ea"/>
                <a:cs typeface="Arial" panose="020B0604020202020204" pitchFamily="34" charset="0"/>
              </a:rPr>
              <a:t>στάδιο της ωρίμανσης </a:t>
            </a:r>
            <a:r>
              <a:rPr lang="el-GR" sz="1800" b="1" dirty="0">
                <a:solidFill>
                  <a:schemeClr val="bg2">
                    <a:lumMod val="75000"/>
                  </a:schemeClr>
                </a:solidFill>
                <a:latin typeface="Raleway" charset="0"/>
                <a:ea typeface="+mj-ea"/>
                <a:cs typeface="Arial" panose="020B0604020202020204" pitchFamily="34" charset="0"/>
              </a:rPr>
              <a:t>ως ξεχωριστή φάση ανάπτυξης αν και ο διαχωρισμός μπορεί να είναι δύσκολος. </a:t>
            </a:r>
            <a:endParaRPr lang="en-GB"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 </a:t>
            </a:r>
            <a:r>
              <a:rPr lang="el-GR" sz="1800" b="1" dirty="0">
                <a:solidFill>
                  <a:schemeClr val="bg2">
                    <a:lumMod val="75000"/>
                  </a:schemeClr>
                </a:solidFill>
                <a:latin typeface="Raleway" charset="0"/>
                <a:ea typeface="+mj-ea"/>
                <a:cs typeface="Arial" panose="020B0604020202020204" pitchFamily="34" charset="0"/>
              </a:rPr>
              <a:t>εντοπισμός του σταδίου στο οποίο βρίσκεται ένα cluster δύναται να είναι επίσης δύσκολος όταν αυτό διέρχεται από φάση μετάβασης κι αυτό γιατί ένα cluster δεν αναπτύσσεται ομοιόμορφα. </a:t>
            </a:r>
            <a:endParaRPr lang="en-GB"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Αυτό </a:t>
            </a:r>
            <a:r>
              <a:rPr lang="el-GR" sz="1800" b="1" dirty="0">
                <a:solidFill>
                  <a:schemeClr val="bg2">
                    <a:lumMod val="75000"/>
                  </a:schemeClr>
                </a:solidFill>
                <a:latin typeface="Raleway" charset="0"/>
                <a:ea typeface="+mj-ea"/>
                <a:cs typeface="Arial" panose="020B0604020202020204" pitchFamily="34" charset="0"/>
              </a:rPr>
              <a:t>σημαίνει πως κάποια από τα μέλη του μπορούν να περάσουν στο επόμενο στάδιο ενώ κάποια άλλα να παραμείνουν στο προγενέστερο στάδιο για μεγαλύτερο χρονικό διάστημα.</a:t>
            </a:r>
            <a:endParaRPr lang="el-GR"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56022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4247317"/>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n-GB" sz="1800" b="1" dirty="0" smtClean="0">
                <a:solidFill>
                  <a:srgbClr val="FF0000"/>
                </a:solidFill>
                <a:latin typeface="Raleway" charset="0"/>
                <a:ea typeface="+mj-ea"/>
                <a:cs typeface="Arial" panose="020B0604020202020204" pitchFamily="34" charset="0"/>
              </a:rPr>
              <a:t>A. </a:t>
            </a:r>
            <a:r>
              <a:rPr lang="el-GR" sz="1800" b="1" dirty="0" smtClean="0">
                <a:solidFill>
                  <a:srgbClr val="FF0000"/>
                </a:solidFill>
                <a:latin typeface="Raleway" charset="0"/>
                <a:ea typeface="+mj-ea"/>
                <a:cs typeface="Arial" panose="020B0604020202020204" pitchFamily="34" charset="0"/>
              </a:rPr>
              <a:t>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δημιουργίας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Η δημιουργία ενός cluster μπορεί να προκύψει από την ύπαρξη ευνοϊκών συνθηκών όπως, ο φυσικός πλούτος της περιοχής, η μοναδικότητα των α’ υλών, η </a:t>
            </a:r>
            <a:r>
              <a:rPr lang="el-GR" sz="1800" b="1" dirty="0" err="1">
                <a:solidFill>
                  <a:schemeClr val="bg2">
                    <a:lumMod val="75000"/>
                  </a:schemeClr>
                </a:solidFill>
                <a:latin typeface="Raleway" charset="0"/>
                <a:ea typeface="+mj-ea"/>
                <a:cs typeface="Arial" panose="020B0604020202020204" pitchFamily="34" charset="0"/>
              </a:rPr>
              <a:t>χωροθέτηση</a:t>
            </a:r>
            <a:r>
              <a:rPr lang="el-GR" sz="1800" b="1" dirty="0">
                <a:solidFill>
                  <a:schemeClr val="bg2">
                    <a:lumMod val="75000"/>
                  </a:schemeClr>
                </a:solidFill>
                <a:latin typeface="Raleway" charset="0"/>
                <a:ea typeface="+mj-ea"/>
                <a:cs typeface="Arial" panose="020B0604020202020204" pitchFamily="34" charset="0"/>
              </a:rPr>
              <a:t> εκπαιδευτικών ιδρυμάτων και κατ’ επέκταση επιστημόνων, οι υφιστάμενες υποδομές και το εξειδικευμένο εργατικό </a:t>
            </a:r>
            <a:r>
              <a:rPr lang="el-GR" sz="1800" b="1" dirty="0" smtClean="0">
                <a:solidFill>
                  <a:schemeClr val="bg2">
                    <a:lumMod val="75000"/>
                  </a:schemeClr>
                </a:solidFill>
                <a:latin typeface="Raleway" charset="0"/>
                <a:ea typeface="+mj-ea"/>
                <a:cs typeface="Arial" panose="020B0604020202020204" pitchFamily="34" charset="0"/>
              </a:rPr>
              <a:t>δυναμικό.</a:t>
            </a:r>
          </a:p>
          <a:p>
            <a:pPr marL="1200150" lvl="2" indent="-285750">
              <a:buFont typeface="Arial" panose="020B0604020202020204" pitchFamily="34" charset="0"/>
              <a:buChar char="•"/>
              <a:defRPr/>
            </a:pP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Επιπλέον</a:t>
            </a:r>
            <a:r>
              <a:rPr lang="el-GR" sz="1800" b="1" dirty="0">
                <a:solidFill>
                  <a:schemeClr val="bg2">
                    <a:lumMod val="75000"/>
                  </a:schemeClr>
                </a:solidFill>
                <a:latin typeface="Raleway" charset="0"/>
                <a:ea typeface="+mj-ea"/>
                <a:cs typeface="Arial" panose="020B0604020202020204" pitchFamily="34" charset="0"/>
              </a:rPr>
              <a:t>, ένα cluster δύναται να σχηματιστεί λόγω ανελαστικής ζήτησης, ύπαρξης παραδοσιακής τεχνογνωσίας, άμεσης πρόσβασης σε προμηθευτές προϊόντων κι εξοπλισμού, εγγύτητας σε καταναλωτικές αγορές, ανάπτυξης μιας καινοτομίας, παρουσίας άλλου cluster στην ευρύτερη περιοχή όπως και λόγω διαφόρων άλλων παραγόντων που λειτουργούν από κοινού ή και μεμονωμένα προς αυτή την </a:t>
            </a:r>
            <a:r>
              <a:rPr lang="el-GR" sz="1800" b="1" dirty="0" smtClean="0">
                <a:solidFill>
                  <a:schemeClr val="bg2">
                    <a:lumMod val="75000"/>
                  </a:schemeClr>
                </a:solidFill>
                <a:latin typeface="Raleway" charset="0"/>
                <a:ea typeface="+mj-ea"/>
                <a:cs typeface="Arial" panose="020B0604020202020204" pitchFamily="34" charset="0"/>
              </a:rPr>
              <a:t>κατεύθυνση</a:t>
            </a:r>
            <a:r>
              <a:rPr lang="en-GB" sz="1800" b="1" dirty="0" smtClean="0">
                <a:solidFill>
                  <a:schemeClr val="bg2">
                    <a:lumMod val="75000"/>
                  </a:schemeClr>
                </a:solidFill>
                <a:latin typeface="Raleway" charset="0"/>
                <a:ea typeface="+mj-ea"/>
                <a:cs typeface="Arial" panose="020B0604020202020204" pitchFamily="34" charset="0"/>
              </a:rPr>
              <a:t>.</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86936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280473" cy="3416320"/>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Ο κύκλος ζωής των </a:t>
            </a:r>
            <a:r>
              <a:rPr lang="el-GR" sz="1800" b="1" dirty="0" smtClean="0">
                <a:solidFill>
                  <a:schemeClr val="bg2">
                    <a:lumMod val="75000"/>
                  </a:schemeClr>
                </a:solidFill>
                <a:latin typeface="Raleway" charset="0"/>
                <a:ea typeface="+mj-ea"/>
                <a:cs typeface="Arial" panose="020B0604020202020204" pitchFamily="34" charset="0"/>
              </a:rPr>
              <a:t>cluster</a:t>
            </a:r>
          </a:p>
          <a:p>
            <a:pPr marL="742950" lvl="1" indent="-285750">
              <a:buFont typeface="Arial" panose="020B0604020202020204" pitchFamily="34" charset="0"/>
              <a:buChar char="•"/>
              <a:defRPr/>
            </a:pPr>
            <a:r>
              <a:rPr lang="en-GB" sz="1800" b="1" dirty="0" smtClean="0">
                <a:solidFill>
                  <a:srgbClr val="FF0000"/>
                </a:solidFill>
                <a:latin typeface="Raleway" charset="0"/>
                <a:ea typeface="+mj-ea"/>
                <a:cs typeface="Arial" panose="020B0604020202020204" pitchFamily="34" charset="0"/>
              </a:rPr>
              <a:t>A. </a:t>
            </a:r>
            <a:r>
              <a:rPr lang="el-GR" sz="1800" b="1" dirty="0" smtClean="0">
                <a:solidFill>
                  <a:srgbClr val="FF0000"/>
                </a:solidFill>
                <a:latin typeface="Raleway" charset="0"/>
                <a:ea typeface="+mj-ea"/>
                <a:cs typeface="Arial" panose="020B0604020202020204" pitchFamily="34" charset="0"/>
              </a:rPr>
              <a:t>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δημιουργίας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a:t>
            </a:r>
            <a:r>
              <a:rPr lang="el-GR" sz="1800" b="1" dirty="0">
                <a:solidFill>
                  <a:schemeClr val="bg2">
                    <a:lumMod val="75000"/>
                  </a:schemeClr>
                </a:solidFill>
                <a:latin typeface="Raleway" charset="0"/>
                <a:ea typeface="+mj-ea"/>
                <a:cs typeface="Arial" panose="020B0604020202020204" pitchFamily="34" charset="0"/>
              </a:rPr>
              <a:t>στάδιο της δημιουργίας </a:t>
            </a:r>
            <a:r>
              <a:rPr lang="el-GR" sz="1800" b="1" dirty="0" smtClean="0">
                <a:solidFill>
                  <a:schemeClr val="bg2">
                    <a:lumMod val="75000"/>
                  </a:schemeClr>
                </a:solidFill>
                <a:latin typeface="Raleway" charset="0"/>
                <a:ea typeface="+mj-ea"/>
                <a:cs typeface="Arial" panose="020B0604020202020204" pitchFamily="34" charset="0"/>
              </a:rPr>
              <a:t>τερματίζεται</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 </a:t>
            </a:r>
          </a:p>
          <a:p>
            <a:pPr marL="1657350" lvl="3"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είτε </a:t>
            </a:r>
            <a:r>
              <a:rPr lang="el-GR" sz="1800" b="1" dirty="0">
                <a:solidFill>
                  <a:schemeClr val="bg2">
                    <a:lumMod val="75000"/>
                  </a:schemeClr>
                </a:solidFill>
                <a:latin typeface="Raleway" charset="0"/>
                <a:ea typeface="+mj-ea"/>
                <a:cs typeface="Arial" panose="020B0604020202020204" pitchFamily="34" charset="0"/>
              </a:rPr>
              <a:t>όταν το </a:t>
            </a:r>
            <a:r>
              <a:rPr lang="el-GR" sz="1800" b="1" dirty="0">
                <a:solidFill>
                  <a:schemeClr val="bg2">
                    <a:lumMod val="75000"/>
                  </a:schemeClr>
                </a:solidFill>
                <a:latin typeface="Raleway" charset="0"/>
                <a:cs typeface="Arial" panose="020B0604020202020204" pitchFamily="34" charset="0"/>
              </a:rPr>
              <a:t>cluster</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κατακτήσει ένα ικανό μέγεθος (την κρίσιμη μάζα) και οι συμμετέχουσες σε αυτό επιχειρήσεις αναπτύσσονται ταχύτερα συγκριτικά με αυτές εκτός του </a:t>
            </a:r>
            <a:r>
              <a:rPr lang="el-GR" sz="1800" b="1" dirty="0" smtClean="0">
                <a:solidFill>
                  <a:schemeClr val="bg2">
                    <a:lumMod val="75000"/>
                  </a:schemeClr>
                </a:solidFill>
                <a:latin typeface="Raleway" charset="0"/>
                <a:ea typeface="+mj-ea"/>
                <a:cs typeface="Arial" panose="020B0604020202020204" pitchFamily="34" charset="0"/>
              </a:rPr>
              <a:t>cluster </a:t>
            </a:r>
          </a:p>
          <a:p>
            <a:pPr marL="1657350" lvl="3"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είτε </a:t>
            </a:r>
            <a:r>
              <a:rPr lang="el-GR" sz="1800" b="1" dirty="0">
                <a:solidFill>
                  <a:schemeClr val="bg2">
                    <a:lumMod val="75000"/>
                  </a:schemeClr>
                </a:solidFill>
                <a:latin typeface="Raleway" charset="0"/>
                <a:ea typeface="+mj-ea"/>
                <a:cs typeface="Arial" panose="020B0604020202020204" pitchFamily="34" charset="0"/>
              </a:rPr>
              <a:t>όταν αυτό παύει να είναι λειτουργικό εξαιτίας μείωσης του μεγέθους του (π.χ. μετεγκατάσταση επιχειρήσεων) ή εξαιτίας τεχνολογικής διαφοροποίησης των επιχειρήσεων που τις απομακρύνουν από την επιδίωξη ενός κοινού σκοπού.</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7808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ctrTitle"/>
          </p:nvPr>
        </p:nvSpPr>
        <p:spPr>
          <a:xfrm>
            <a:off x="395536" y="2111375"/>
            <a:ext cx="8062664" cy="1546225"/>
          </a:xfrm>
        </p:spPr>
        <p:txBody>
          <a:bodyPr/>
          <a:lstStyle/>
          <a:p>
            <a:pPr>
              <a:spcBef>
                <a:spcPct val="0"/>
              </a:spcBef>
              <a:buSzTx/>
            </a:pPr>
            <a:r>
              <a:rPr lang="el-GR" altLang="el-GR" dirty="0"/>
              <a:t>Ενότητα </a:t>
            </a:r>
            <a:r>
              <a:rPr lang="en-GB" altLang="el-GR" dirty="0"/>
              <a:t>2</a:t>
            </a:r>
            <a:r>
              <a:rPr lang="el-GR" altLang="el-GR" dirty="0"/>
              <a:t/>
            </a:r>
            <a:br>
              <a:rPr lang="el-GR" altLang="el-GR" dirty="0"/>
            </a:br>
            <a:r>
              <a:rPr lang="en-US" altLang="el-GR" dirty="0"/>
              <a:t> </a:t>
            </a:r>
            <a:r>
              <a:rPr lang="el-GR" altLang="el-GR" sz="4000" dirty="0"/>
              <a:t>Η Έννοια και τα Χαρακτηριστικά των Επιχειρηματικών Συστάδων (</a:t>
            </a:r>
            <a:r>
              <a:rPr lang="en-GB" altLang="el-GR" sz="4000" dirty="0"/>
              <a:t>Clusters)</a:t>
            </a:r>
            <a:endParaRPr lang="el-GR" altLang="el-GR" sz="4000" dirty="0" smtClean="0"/>
          </a:p>
        </p:txBody>
      </p:sp>
      <p:pic>
        <p:nvPicPr>
          <p:cNvPr id="4"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6100497"/>
            <a:ext cx="2376264" cy="712879"/>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899592" y="6474822"/>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693319"/>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n-GB" sz="1800" b="1" dirty="0" smtClean="0">
                <a:solidFill>
                  <a:srgbClr val="FF0000"/>
                </a:solidFill>
                <a:latin typeface="Raleway" charset="0"/>
                <a:ea typeface="+mj-ea"/>
                <a:cs typeface="Arial" panose="020B0604020202020204" pitchFamily="34" charset="0"/>
              </a:rPr>
              <a:t>B. </a:t>
            </a:r>
            <a:r>
              <a:rPr lang="el-GR" sz="1800" b="1" dirty="0" smtClean="0">
                <a:solidFill>
                  <a:srgbClr val="FF0000"/>
                </a:solidFill>
                <a:latin typeface="Raleway" charset="0"/>
                <a:ea typeface="+mj-ea"/>
                <a:cs typeface="Arial" panose="020B0604020202020204" pitchFamily="34" charset="0"/>
              </a:rPr>
              <a:t>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ανάπτυξης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Πρόκειται για μία περίοδο κατά την οποία λαμβάνουν χώρα περίπλοκες ταυτόχρονες διαδικασίες και αλυσιδωτές αντιδράσεις. </a:t>
            </a:r>
            <a:endParaRPr lang="el-GR" sz="18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Π</a:t>
            </a:r>
            <a:r>
              <a:rPr lang="el-GR" sz="1800" b="1" dirty="0" smtClean="0">
                <a:solidFill>
                  <a:schemeClr val="bg2">
                    <a:lumMod val="75000"/>
                  </a:schemeClr>
                </a:solidFill>
                <a:latin typeface="Raleway" charset="0"/>
                <a:ea typeface="+mj-ea"/>
                <a:cs typeface="Arial" panose="020B0604020202020204" pitchFamily="34" charset="0"/>
              </a:rPr>
              <a:t>ιο </a:t>
            </a:r>
            <a:r>
              <a:rPr lang="el-GR" sz="1800" b="1" dirty="0">
                <a:solidFill>
                  <a:schemeClr val="bg2">
                    <a:lumMod val="75000"/>
                  </a:schemeClr>
                </a:solidFill>
                <a:latin typeface="Raleway" charset="0"/>
                <a:ea typeface="+mj-ea"/>
                <a:cs typeface="Arial" panose="020B0604020202020204" pitchFamily="34" charset="0"/>
              </a:rPr>
              <a:t>συγκεκριμένα, παρατηρείται περαιτέρω ανάπτυξη των δικτύων συνεργασίας κι επικοινωνίας μεταξύ των επιχειρήσεων καθώς και των κάθετων και οριζόντιων σχέσεων ανάμεσά τους. </a:t>
            </a:r>
            <a:endParaRPr lang="en-GB" sz="18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a:t>
            </a:r>
            <a:r>
              <a:rPr lang="el-GR" sz="1800" b="1" dirty="0">
                <a:solidFill>
                  <a:schemeClr val="bg2">
                    <a:lumMod val="75000"/>
                  </a:schemeClr>
                </a:solidFill>
                <a:latin typeface="Raleway" charset="0"/>
                <a:ea typeface="+mj-ea"/>
                <a:cs typeface="Arial" panose="020B0604020202020204" pitchFamily="34" charset="0"/>
              </a:rPr>
              <a:t>συμμετοχή εταιρειών βοηθητικών υπηρεσιών και διάφορων οργανισμών και ενώσεων καλύπτουν πιθανά κενά ολοκληρώνοντας το πλέγμα όπως επίσης ενισχύουν τα ποιοτικά του </a:t>
            </a:r>
            <a:r>
              <a:rPr lang="el-GR" sz="1800" b="1" dirty="0" smtClean="0">
                <a:solidFill>
                  <a:schemeClr val="bg2">
                    <a:lumMod val="75000"/>
                  </a:schemeClr>
                </a:solidFill>
                <a:latin typeface="Raleway" charset="0"/>
                <a:ea typeface="+mj-ea"/>
                <a:cs typeface="Arial" panose="020B0604020202020204" pitchFamily="34" charset="0"/>
              </a:rPr>
              <a:t>χαρακτηριστικά. </a:t>
            </a: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761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139321"/>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n-GB" sz="1800" b="1" dirty="0" smtClean="0">
                <a:solidFill>
                  <a:srgbClr val="FF0000"/>
                </a:solidFill>
                <a:latin typeface="Raleway" charset="0"/>
                <a:ea typeface="+mj-ea"/>
                <a:cs typeface="Arial" panose="020B0604020202020204" pitchFamily="34" charset="0"/>
              </a:rPr>
              <a:t>B. </a:t>
            </a:r>
            <a:r>
              <a:rPr lang="el-GR" sz="1800" b="1" dirty="0" smtClean="0">
                <a:solidFill>
                  <a:srgbClr val="FF0000"/>
                </a:solidFill>
                <a:latin typeface="Raleway" charset="0"/>
                <a:ea typeface="+mj-ea"/>
                <a:cs typeface="Arial" panose="020B0604020202020204" pitchFamily="34" charset="0"/>
              </a:rPr>
              <a:t>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ανάπτυξης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Πρόκειται για μία περίοδο κατά την οποία λαμβάνουν χώρα περίπλοκες ταυτόχρονες διαδικασίες και αλυσιδωτές αντιδράσεις. </a:t>
            </a:r>
            <a:endParaRPr lang="el-GR" sz="18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Σταδιακά </a:t>
            </a:r>
            <a:r>
              <a:rPr lang="el-GR" sz="1800" b="1" dirty="0">
                <a:solidFill>
                  <a:schemeClr val="bg2">
                    <a:lumMod val="75000"/>
                  </a:schemeClr>
                </a:solidFill>
                <a:latin typeface="Raleway" charset="0"/>
                <a:ea typeface="+mj-ea"/>
                <a:cs typeface="Arial" panose="020B0604020202020204" pitchFamily="34" charset="0"/>
              </a:rPr>
              <a:t>η ετερογένεια του πλέγματος αμβλύνεται οδηγώντας σε ένα πιο προσανατολισμένο cluster στο οποίο οι δείκτες απασχόλησης παρουσιάζουν αύξηση, η συγκέντρωση εξειδικευμένης γνώσης στην αγορά συμπληρώνεται από το επιστημονικό έργο πανεπιστημιακών και άλλων ιδρυμάτων και οι ιδιωτικές ή και δημόσιες δράσεις Έρευνας και Ανάπτυξης στοχεύουν στην επίτευξη τεχνολογικής </a:t>
            </a:r>
            <a:r>
              <a:rPr lang="el-GR" sz="1800" b="1" dirty="0" smtClean="0">
                <a:solidFill>
                  <a:schemeClr val="bg2">
                    <a:lumMod val="75000"/>
                  </a:schemeClr>
                </a:solidFill>
                <a:latin typeface="Raleway" charset="0"/>
                <a:ea typeface="+mj-ea"/>
                <a:cs typeface="Arial" panose="020B0604020202020204" pitchFamily="34" charset="0"/>
              </a:rPr>
              <a:t>προόδου</a:t>
            </a:r>
            <a:r>
              <a:rPr lang="en-GB" sz="1800" b="1" dirty="0" smtClean="0">
                <a:solidFill>
                  <a:schemeClr val="bg2">
                    <a:lumMod val="75000"/>
                  </a:schemeClr>
                </a:solidFill>
                <a:latin typeface="Raleway" charset="0"/>
                <a:ea typeface="+mj-ea"/>
                <a:cs typeface="Arial" panose="020B0604020202020204" pitchFamily="34" charset="0"/>
              </a:rPr>
              <a:t>.</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22019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970318"/>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n-GB" sz="1800" b="1" dirty="0" smtClean="0">
                <a:solidFill>
                  <a:srgbClr val="FF0000"/>
                </a:solidFill>
                <a:latin typeface="Raleway" charset="0"/>
                <a:ea typeface="+mj-ea"/>
                <a:cs typeface="Arial" panose="020B0604020202020204" pitchFamily="34" charset="0"/>
              </a:rPr>
              <a:t>B. </a:t>
            </a:r>
            <a:r>
              <a:rPr lang="el-GR" sz="1800" b="1" dirty="0" smtClean="0">
                <a:solidFill>
                  <a:srgbClr val="FF0000"/>
                </a:solidFill>
                <a:latin typeface="Raleway" charset="0"/>
                <a:ea typeface="+mj-ea"/>
                <a:cs typeface="Arial" panose="020B0604020202020204" pitchFamily="34" charset="0"/>
              </a:rPr>
              <a:t>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ανάπτυξης</a:t>
            </a:r>
          </a:p>
          <a:p>
            <a:pPr marL="1657350" lvl="3"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Αναδεικνύονται </a:t>
            </a:r>
            <a:r>
              <a:rPr lang="el-GR" sz="1800" b="1" dirty="0">
                <a:solidFill>
                  <a:schemeClr val="bg2">
                    <a:lumMod val="75000"/>
                  </a:schemeClr>
                </a:solidFill>
                <a:latin typeface="Raleway" charset="0"/>
                <a:ea typeface="+mj-ea"/>
                <a:cs typeface="Arial" panose="020B0604020202020204" pitchFamily="34" charset="0"/>
              </a:rPr>
              <a:t>νέες επιχειρηματικές ευκαιρίες και νέες εταιρείες εισέρχονται στο πλέγμα αυξάνοντας τον ανταγωνισμό και μειώνοντας το κόστος παραγωγής οδηγώντας το σε μία νέα κατάσταση αυξημένης παραγωγικότητας. </a:t>
            </a:r>
            <a:endParaRPr lang="en-GB" sz="1800" b="1" dirty="0" smtClean="0">
              <a:solidFill>
                <a:schemeClr val="bg2">
                  <a:lumMod val="75000"/>
                </a:schemeClr>
              </a:solidFill>
              <a:latin typeface="Raleway" charset="0"/>
              <a:ea typeface="+mj-ea"/>
              <a:cs typeface="Arial" panose="020B0604020202020204" pitchFamily="34" charset="0"/>
            </a:endParaRPr>
          </a:p>
          <a:p>
            <a:pPr marL="1657350" lvl="3"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a:t>
            </a:r>
            <a:r>
              <a:rPr lang="el-GR" sz="1800" b="1" dirty="0">
                <a:solidFill>
                  <a:schemeClr val="bg2">
                    <a:lumMod val="75000"/>
                  </a:schemeClr>
                </a:solidFill>
                <a:latin typeface="Raleway" charset="0"/>
                <a:ea typeface="+mj-ea"/>
                <a:cs typeface="Arial" panose="020B0604020202020204" pitchFamily="34" charset="0"/>
              </a:rPr>
              <a:t>τέλος του σταδίου της ανάπτυξης έρχεται όταν ο ρυθμός ανάπτυξης του cluster εξισωθεί με το μέσο ρυθμό ανάπτυξης της </a:t>
            </a:r>
            <a:r>
              <a:rPr lang="el-GR" sz="1800" b="1" dirty="0" smtClean="0">
                <a:solidFill>
                  <a:schemeClr val="bg2">
                    <a:lumMod val="75000"/>
                  </a:schemeClr>
                </a:solidFill>
                <a:latin typeface="Raleway" charset="0"/>
                <a:ea typeface="+mj-ea"/>
                <a:cs typeface="Arial" panose="020B0604020202020204" pitchFamily="34" charset="0"/>
              </a:rPr>
              <a:t>βιομηχανίας. </a:t>
            </a: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Πρέπει </a:t>
            </a:r>
            <a:r>
              <a:rPr lang="el-GR" sz="1800" b="1" dirty="0">
                <a:solidFill>
                  <a:schemeClr val="bg2">
                    <a:lumMod val="75000"/>
                  </a:schemeClr>
                </a:solidFill>
                <a:latin typeface="Raleway" charset="0"/>
                <a:ea typeface="+mj-ea"/>
                <a:cs typeface="Arial" panose="020B0604020202020204" pitchFamily="34" charset="0"/>
              </a:rPr>
              <a:t>να σημειωθεί πως ένα πλέγμα χρειάζεται περίπου 10 με 15 χρόνια έτσι ώστε να φτάσει σε πλήρη </a:t>
            </a:r>
            <a:r>
              <a:rPr lang="el-GR" sz="1800" b="1" dirty="0" smtClean="0">
                <a:solidFill>
                  <a:schemeClr val="bg2">
                    <a:lumMod val="75000"/>
                  </a:schemeClr>
                </a:solidFill>
                <a:latin typeface="Raleway" charset="0"/>
                <a:ea typeface="+mj-ea"/>
                <a:cs typeface="Arial" panose="020B0604020202020204" pitchFamily="34" charset="0"/>
              </a:rPr>
              <a:t>ανάπτυξη</a:t>
            </a:r>
            <a:r>
              <a:rPr lang="en-GB" sz="1800" b="1" dirty="0" smtClean="0">
                <a:solidFill>
                  <a:schemeClr val="bg2">
                    <a:lumMod val="75000"/>
                  </a:schemeClr>
                </a:solidFill>
                <a:latin typeface="Raleway" charset="0"/>
                <a:ea typeface="+mj-ea"/>
                <a:cs typeface="Arial" panose="020B0604020202020204" pitchFamily="34" charset="0"/>
              </a:rPr>
              <a:t>.</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4744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2585323"/>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n-GB" sz="1800" b="1" dirty="0" smtClean="0">
                <a:solidFill>
                  <a:srgbClr val="FF0000"/>
                </a:solidFill>
                <a:latin typeface="Raleway" charset="0"/>
                <a:ea typeface="+mj-ea"/>
                <a:cs typeface="Arial" panose="020B0604020202020204" pitchFamily="34" charset="0"/>
              </a:rPr>
              <a:t>B. </a:t>
            </a:r>
            <a:r>
              <a:rPr lang="el-GR" sz="1800" b="1" dirty="0" smtClean="0">
                <a:solidFill>
                  <a:srgbClr val="FF0000"/>
                </a:solidFill>
                <a:latin typeface="Raleway" charset="0"/>
                <a:ea typeface="+mj-ea"/>
                <a:cs typeface="Arial" panose="020B0604020202020204" pitchFamily="34" charset="0"/>
              </a:rPr>
              <a:t>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ανάπτυξης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Πριν </a:t>
            </a:r>
            <a:r>
              <a:rPr lang="el-GR" sz="1800" b="1" dirty="0">
                <a:solidFill>
                  <a:schemeClr val="bg2">
                    <a:lumMod val="75000"/>
                  </a:schemeClr>
                </a:solidFill>
                <a:latin typeface="Raleway" charset="0"/>
                <a:ea typeface="+mj-ea"/>
                <a:cs typeface="Arial" panose="020B0604020202020204" pitchFamily="34" charset="0"/>
              </a:rPr>
              <a:t>το τέλος του σταδίου της ανάπτυξης το cluster διέρχεται από μία </a:t>
            </a:r>
            <a:r>
              <a:rPr lang="el-GR" sz="1800" b="1" u="sng" dirty="0">
                <a:solidFill>
                  <a:schemeClr val="bg2">
                    <a:lumMod val="75000"/>
                  </a:schemeClr>
                </a:solidFill>
                <a:latin typeface="Raleway" charset="0"/>
                <a:ea typeface="+mj-ea"/>
                <a:cs typeface="Arial" panose="020B0604020202020204" pitchFamily="34" charset="0"/>
              </a:rPr>
              <a:t>περίοδο </a:t>
            </a:r>
            <a:r>
              <a:rPr lang="el-GR" sz="1800" b="1" u="sng" dirty="0" smtClean="0">
                <a:solidFill>
                  <a:schemeClr val="bg2">
                    <a:lumMod val="75000"/>
                  </a:schemeClr>
                </a:solidFill>
                <a:latin typeface="Raleway" charset="0"/>
                <a:ea typeface="+mj-ea"/>
                <a:cs typeface="Arial" panose="020B0604020202020204" pitchFamily="34" charset="0"/>
              </a:rPr>
              <a:t>ισορροπίας</a:t>
            </a:r>
            <a:r>
              <a:rPr lang="el-GR" sz="1800" b="1" dirty="0" smtClean="0">
                <a:solidFill>
                  <a:schemeClr val="bg2">
                    <a:lumMod val="75000"/>
                  </a:schemeClr>
                </a:solidFill>
                <a:latin typeface="Raleway" charset="0"/>
                <a:ea typeface="+mj-ea"/>
                <a:cs typeface="Arial" panose="020B0604020202020204" pitchFamily="34" charset="0"/>
              </a:rPr>
              <a:t>. </a:t>
            </a:r>
          </a:p>
          <a:p>
            <a:pPr marL="1657350" lvl="3"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Κατά </a:t>
            </a:r>
            <a:r>
              <a:rPr lang="el-GR" sz="1800" b="1" dirty="0">
                <a:solidFill>
                  <a:schemeClr val="bg2">
                    <a:lumMod val="75000"/>
                  </a:schemeClr>
                </a:solidFill>
                <a:latin typeface="Raleway" charset="0"/>
                <a:ea typeface="+mj-ea"/>
                <a:cs typeface="Arial" panose="020B0604020202020204" pitchFamily="34" charset="0"/>
              </a:rPr>
              <a:t>τη διάρκεια αυτής της περιόδου παρατηρείται όχι μεγάλος ρυθμός ανάπτυξης συγκριτικά με τη βιομηχανία αλλά ούτε και μεγάλος αριθμός απώλειας επιχειρήσεων ή εργαζομένων, δηλ. το </a:t>
            </a:r>
            <a:r>
              <a:rPr lang="el-GR" sz="1800" b="1" dirty="0">
                <a:solidFill>
                  <a:schemeClr val="bg2">
                    <a:lumMod val="75000"/>
                  </a:schemeClr>
                </a:solidFill>
                <a:latin typeface="Raleway" charset="0"/>
                <a:cs typeface="Arial" panose="020B0604020202020204" pitchFamily="34" charset="0"/>
              </a:rPr>
              <a:t>cluster</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παρουσιάζει φυσιολογικές κυκλικές διακυμάνσεις. </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64191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568506" cy="3416320"/>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n-GB" sz="1800" b="1" dirty="0" smtClean="0">
                <a:solidFill>
                  <a:srgbClr val="FF0000"/>
                </a:solidFill>
                <a:latin typeface="Raleway" charset="0"/>
                <a:ea typeface="+mj-ea"/>
                <a:cs typeface="Arial" panose="020B0604020202020204" pitchFamily="34" charset="0"/>
              </a:rPr>
              <a:t>B. </a:t>
            </a:r>
            <a:r>
              <a:rPr lang="el-GR" sz="1800" b="1" dirty="0" smtClean="0">
                <a:solidFill>
                  <a:srgbClr val="FF0000"/>
                </a:solidFill>
                <a:latin typeface="Raleway" charset="0"/>
                <a:ea typeface="+mj-ea"/>
                <a:cs typeface="Arial" panose="020B0604020202020204" pitchFamily="34" charset="0"/>
              </a:rPr>
              <a:t>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ανάπτυξης</a:t>
            </a:r>
          </a:p>
          <a:p>
            <a:pPr marL="1200150" lvl="2" indent="-285750">
              <a:buFont typeface="Arial" panose="020B0604020202020204" pitchFamily="34" charset="0"/>
              <a:buChar char="•"/>
              <a:defRPr/>
            </a:pPr>
            <a:r>
              <a:rPr lang="el-GR" sz="1800" b="1" u="sng" dirty="0" smtClean="0">
                <a:solidFill>
                  <a:schemeClr val="bg2">
                    <a:lumMod val="75000"/>
                  </a:schemeClr>
                </a:solidFill>
                <a:latin typeface="Raleway" charset="0"/>
                <a:ea typeface="+mj-ea"/>
                <a:cs typeface="Arial" panose="020B0604020202020204" pitchFamily="34" charset="0"/>
              </a:rPr>
              <a:t>Για </a:t>
            </a:r>
            <a:r>
              <a:rPr lang="el-GR" sz="1800" b="1" u="sng" dirty="0">
                <a:solidFill>
                  <a:schemeClr val="bg2">
                    <a:lumMod val="75000"/>
                  </a:schemeClr>
                </a:solidFill>
                <a:latin typeface="Raleway" charset="0"/>
                <a:ea typeface="+mj-ea"/>
                <a:cs typeface="Arial" panose="020B0604020202020204" pitchFamily="34" charset="0"/>
              </a:rPr>
              <a:t>την αποφυγή της παρακμής </a:t>
            </a:r>
            <a:r>
              <a:rPr lang="el-GR" sz="1800" b="1" dirty="0">
                <a:solidFill>
                  <a:schemeClr val="bg2">
                    <a:lumMod val="75000"/>
                  </a:schemeClr>
                </a:solidFill>
                <a:latin typeface="Raleway" charset="0"/>
                <a:ea typeface="+mj-ea"/>
                <a:cs typeface="Arial" panose="020B0604020202020204" pitchFamily="34" charset="0"/>
              </a:rPr>
              <a:t>ενός cluster σημαντικό είναι οι </a:t>
            </a:r>
            <a:r>
              <a:rPr lang="el-GR" sz="1800" b="1" u="sng" dirty="0">
                <a:solidFill>
                  <a:schemeClr val="bg2">
                    <a:lumMod val="75000"/>
                  </a:schemeClr>
                </a:solidFill>
                <a:latin typeface="Raleway" charset="0"/>
                <a:ea typeface="+mj-ea"/>
                <a:cs typeface="Arial" panose="020B0604020202020204" pitchFamily="34" charset="0"/>
              </a:rPr>
              <a:t>δίαυλοι επικοινωνίας να παραμένουν ανοιχτοί </a:t>
            </a:r>
            <a:r>
              <a:rPr lang="el-GR" sz="1800" b="1" dirty="0">
                <a:solidFill>
                  <a:schemeClr val="bg2">
                    <a:lumMod val="75000"/>
                  </a:schemeClr>
                </a:solidFill>
                <a:latin typeface="Raleway" charset="0"/>
                <a:ea typeface="+mj-ea"/>
                <a:cs typeface="Arial" panose="020B0604020202020204" pitchFamily="34" charset="0"/>
              </a:rPr>
              <a:t>και </a:t>
            </a:r>
            <a:r>
              <a:rPr lang="el-GR" sz="1800" b="1" u="sng" dirty="0">
                <a:solidFill>
                  <a:schemeClr val="bg2">
                    <a:lumMod val="75000"/>
                  </a:schemeClr>
                </a:solidFill>
                <a:latin typeface="Raleway" charset="0"/>
                <a:ea typeface="+mj-ea"/>
                <a:cs typeface="Arial" panose="020B0604020202020204" pitchFamily="34" charset="0"/>
              </a:rPr>
              <a:t>οι σχέσεις συνεργασίας να συντηρούνται τόσο εσωτερικά, ανάμεσα στα μέλη του cluster, τόσο και εξωτερικά</a:t>
            </a:r>
            <a:r>
              <a:rPr lang="el-GR" sz="1800" b="1" dirty="0">
                <a:solidFill>
                  <a:schemeClr val="bg2">
                    <a:lumMod val="75000"/>
                  </a:schemeClr>
                </a:solidFill>
                <a:latin typeface="Raleway" charset="0"/>
                <a:ea typeface="+mj-ea"/>
                <a:cs typeface="Arial" panose="020B0604020202020204" pitchFamily="34" charset="0"/>
              </a:rPr>
              <a:t>, επιτρέποντας την είσοδο νέας γνώσης και τη διάχυσή της σε όλο το πλέγμα. </a:t>
            </a: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Κατ</a:t>
            </a:r>
            <a:r>
              <a:rPr lang="el-GR" sz="1800" b="1" dirty="0">
                <a:solidFill>
                  <a:schemeClr val="bg2">
                    <a:lumMod val="75000"/>
                  </a:schemeClr>
                </a:solidFill>
                <a:latin typeface="Raleway" charset="0"/>
                <a:ea typeface="+mj-ea"/>
                <a:cs typeface="Arial" panose="020B0604020202020204" pitchFamily="34" charset="0"/>
              </a:rPr>
              <a:t>’ αυτόν τον τρόπο, τα όρια ενός cluster είναι δυνατόν να μεταβάλλονται σύμφωνα με τις επιταγές μιας νέας κατάστασης που επιφέρει μια νέα τεχνολογία, μία καινοτομία όπως και πολλοί ακόμη εξωτερικοί παράγοντες.</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40565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693319"/>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Γ. 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παρακμής</a:t>
            </a: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Το τελευταίο στάδιο της ζωής ενός cluster </a:t>
            </a:r>
            <a:r>
              <a:rPr lang="el-GR" sz="1800" b="1" dirty="0">
                <a:solidFill>
                  <a:srgbClr val="FF0000"/>
                </a:solidFill>
                <a:latin typeface="Raleway" charset="0"/>
                <a:ea typeface="+mj-ea"/>
                <a:cs typeface="Arial" panose="020B0604020202020204" pitchFamily="34" charset="0"/>
              </a:rPr>
              <a:t>χαρακτηρίζεται</a:t>
            </a:r>
            <a:r>
              <a:rPr lang="el-GR" sz="1800" b="1" dirty="0">
                <a:solidFill>
                  <a:schemeClr val="bg2">
                    <a:lumMod val="75000"/>
                  </a:schemeClr>
                </a:solidFill>
                <a:latin typeface="Raleway" charset="0"/>
                <a:ea typeface="+mj-ea"/>
                <a:cs typeface="Arial" panose="020B0604020202020204" pitchFamily="34" charset="0"/>
              </a:rPr>
              <a:t> από </a:t>
            </a:r>
            <a:r>
              <a:rPr lang="el-GR" sz="1800" b="1" u="sng" dirty="0">
                <a:solidFill>
                  <a:schemeClr val="bg2">
                    <a:lumMod val="75000"/>
                  </a:schemeClr>
                </a:solidFill>
                <a:latin typeface="Raleway" charset="0"/>
                <a:ea typeface="+mj-ea"/>
                <a:cs typeface="Arial" panose="020B0604020202020204" pitchFamily="34" charset="0"/>
              </a:rPr>
              <a:t>συνεχή μείωση του αριθμού των επιχειρήσεων </a:t>
            </a:r>
            <a:r>
              <a:rPr lang="el-GR" sz="1800" b="1" dirty="0">
                <a:solidFill>
                  <a:schemeClr val="bg2">
                    <a:lumMod val="75000"/>
                  </a:schemeClr>
                </a:solidFill>
                <a:latin typeface="Raleway" charset="0"/>
                <a:ea typeface="+mj-ea"/>
                <a:cs typeface="Arial" panose="020B0604020202020204" pitchFamily="34" charset="0"/>
              </a:rPr>
              <a:t>που συμμετέχουν σε αυτό και </a:t>
            </a:r>
            <a:r>
              <a:rPr lang="el-GR" sz="1800" b="1" u="sng" dirty="0">
                <a:solidFill>
                  <a:schemeClr val="bg2">
                    <a:lumMod val="75000"/>
                  </a:schemeClr>
                </a:solidFill>
                <a:latin typeface="Raleway" charset="0"/>
                <a:ea typeface="+mj-ea"/>
                <a:cs typeface="Arial" panose="020B0604020202020204" pitchFamily="34" charset="0"/>
              </a:rPr>
              <a:t>μείωση αντίστοιχα του εργατικού δυναμικού </a:t>
            </a:r>
            <a:r>
              <a:rPr lang="el-GR" sz="1800" b="1" dirty="0">
                <a:solidFill>
                  <a:schemeClr val="bg2">
                    <a:lumMod val="75000"/>
                  </a:schemeClr>
                </a:solidFill>
                <a:latin typeface="Raleway" charset="0"/>
                <a:ea typeface="+mj-ea"/>
                <a:cs typeface="Arial" panose="020B0604020202020204" pitchFamily="34" charset="0"/>
              </a:rPr>
              <a:t>λόγω συγχωνεύσεων ή και εξόδου τους από την αγορά. </a:t>
            </a: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endParaRPr lang="el-GR"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Κατά </a:t>
            </a:r>
            <a:r>
              <a:rPr lang="el-GR" sz="1800" b="1" dirty="0">
                <a:solidFill>
                  <a:schemeClr val="bg2">
                    <a:lumMod val="75000"/>
                  </a:schemeClr>
                </a:solidFill>
                <a:latin typeface="Raleway" charset="0"/>
                <a:ea typeface="+mj-ea"/>
                <a:cs typeface="Arial" panose="020B0604020202020204" pitchFamily="34" charset="0"/>
              </a:rPr>
              <a:t>την περίοδο αυτή, οι μηχανισμοί ανανέωσης του </a:t>
            </a:r>
            <a:r>
              <a:rPr lang="el-GR" sz="1800" b="1" dirty="0">
                <a:solidFill>
                  <a:schemeClr val="bg2">
                    <a:lumMod val="75000"/>
                  </a:schemeClr>
                </a:solidFill>
                <a:latin typeface="Raleway" charset="0"/>
                <a:cs typeface="Arial" panose="020B0604020202020204" pitchFamily="34" charset="0"/>
              </a:rPr>
              <a:t>cluster</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παρουσιάζουν δυσλειτουργία και η ενσωμάτωση νέας γνώσης δεν γίνεται </a:t>
            </a:r>
            <a:r>
              <a:rPr lang="el-GR" sz="1800" b="1" dirty="0" smtClean="0">
                <a:solidFill>
                  <a:schemeClr val="bg2">
                    <a:lumMod val="75000"/>
                  </a:schemeClr>
                </a:solidFill>
                <a:latin typeface="Raleway" charset="0"/>
                <a:ea typeface="+mj-ea"/>
                <a:cs typeface="Arial" panose="020B0604020202020204" pitchFamily="34" charset="0"/>
              </a:rPr>
              <a:t>αναποτελεσματικά.</a:t>
            </a:r>
          </a:p>
          <a:p>
            <a:pPr marL="1200150" lvl="2" indent="-285750">
              <a:buFont typeface="Arial" panose="020B0604020202020204" pitchFamily="34" charset="0"/>
              <a:buChar char="•"/>
              <a:defRPr/>
            </a:pPr>
            <a:endParaRPr lang="el-GR" sz="1800" b="1" dirty="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Η παρακμή ενός cluster μπορεί να οφείλεται είτε σε στοιχεία εσωτερικά είτε σε εξωγενείς παράγοντες. </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7399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139321"/>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Γ. 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παρακμής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Αναλυτικότερα, </a:t>
            </a:r>
            <a:r>
              <a:rPr lang="el-GR" sz="1800" b="1" dirty="0" smtClean="0">
                <a:solidFill>
                  <a:srgbClr val="FF0000"/>
                </a:solidFill>
                <a:latin typeface="Raleway" charset="0"/>
                <a:ea typeface="+mj-ea"/>
                <a:cs typeface="Arial" panose="020B0604020202020204" pitchFamily="34" charset="0"/>
              </a:rPr>
              <a:t>εσωτερικά στοιχεία δυσλειτουργίας </a:t>
            </a:r>
            <a:r>
              <a:rPr lang="el-GR" sz="1800" b="1" dirty="0" smtClean="0">
                <a:solidFill>
                  <a:schemeClr val="bg2">
                    <a:lumMod val="75000"/>
                  </a:schemeClr>
                </a:solidFill>
                <a:latin typeface="Raleway" charset="0"/>
                <a:ea typeface="+mj-ea"/>
                <a:cs typeface="Arial" panose="020B0604020202020204" pitchFamily="34" charset="0"/>
              </a:rPr>
              <a:t>μπορούν να θεωρηθούν</a:t>
            </a:r>
            <a:r>
              <a:rPr lang="en-GB" sz="1800" b="1" dirty="0" smtClean="0">
                <a:solidFill>
                  <a:schemeClr val="bg2">
                    <a:lumMod val="75000"/>
                  </a:schemeClr>
                </a:solidFill>
                <a:latin typeface="Raleway" charset="0"/>
                <a:ea typeface="+mj-ea"/>
                <a:cs typeface="Arial" panose="020B0604020202020204" pitchFamily="34" charset="0"/>
              </a:rPr>
              <a:t>:</a:t>
            </a:r>
            <a:endParaRPr lang="el-GR" sz="1800" b="1" dirty="0" smtClean="0">
              <a:solidFill>
                <a:schemeClr val="bg2">
                  <a:lumMod val="75000"/>
                </a:schemeClr>
              </a:solidFill>
              <a:latin typeface="Raleway" charset="0"/>
              <a:ea typeface="+mj-ea"/>
              <a:cs typeface="Arial" panose="020B0604020202020204" pitchFamily="34" charset="0"/>
            </a:endParaRPr>
          </a:p>
          <a:p>
            <a:pPr marL="1771650" lvl="3" indent="-400050">
              <a:buAutoNum type="romanLcParenR"/>
              <a:defRPr/>
            </a:pPr>
            <a:r>
              <a:rPr lang="el-GR" sz="1800" b="1" dirty="0" smtClean="0">
                <a:solidFill>
                  <a:schemeClr val="bg2">
                    <a:lumMod val="75000"/>
                  </a:schemeClr>
                </a:solidFill>
                <a:latin typeface="Raleway" charset="0"/>
                <a:ea typeface="+mj-ea"/>
                <a:cs typeface="Arial" panose="020B0604020202020204" pitchFamily="34" charset="0"/>
              </a:rPr>
              <a:t>η στρέβλωση του ανταγωνισμού λόγω σχηματισμών καρτέλ και ολιγοπωλίων από τις ίδιες τις επιχειρήσεις ή λόγω έντονου παρεμβατισμού από το κράτος </a:t>
            </a:r>
            <a:endParaRPr lang="en-GB" sz="1800" b="1" dirty="0" smtClean="0">
              <a:solidFill>
                <a:schemeClr val="bg2">
                  <a:lumMod val="75000"/>
                </a:schemeClr>
              </a:solidFill>
              <a:latin typeface="Raleway" charset="0"/>
              <a:ea typeface="+mj-ea"/>
              <a:cs typeface="Arial" panose="020B0604020202020204" pitchFamily="34" charset="0"/>
            </a:endParaRPr>
          </a:p>
          <a:p>
            <a:pPr marL="1771650" lvl="3" indent="-400050">
              <a:buAutoNum type="romanLcParenR"/>
              <a:defRPr/>
            </a:pPr>
            <a:endParaRPr lang="el-GR" sz="1800" b="1" dirty="0" smtClean="0">
              <a:solidFill>
                <a:schemeClr val="bg2">
                  <a:lumMod val="75000"/>
                </a:schemeClr>
              </a:solidFill>
              <a:latin typeface="Raleway" charset="0"/>
              <a:ea typeface="+mj-ea"/>
              <a:cs typeface="Arial" panose="020B0604020202020204" pitchFamily="34" charset="0"/>
            </a:endParaRPr>
          </a:p>
          <a:p>
            <a:pPr lvl="3">
              <a:defRPr/>
            </a:pPr>
            <a:r>
              <a:rPr lang="el-GR" sz="1800" b="1" dirty="0" err="1" smtClean="0">
                <a:solidFill>
                  <a:schemeClr val="bg2">
                    <a:lumMod val="75000"/>
                  </a:schemeClr>
                </a:solidFill>
                <a:latin typeface="Raleway" charset="0"/>
                <a:ea typeface="+mj-ea"/>
                <a:cs typeface="Arial" panose="020B0604020202020204" pitchFamily="34" charset="0"/>
              </a:rPr>
              <a:t>ii</a:t>
            </a:r>
            <a:r>
              <a:rPr lang="el-GR" sz="1800" b="1" dirty="0" smtClean="0">
                <a:solidFill>
                  <a:schemeClr val="bg2">
                    <a:lumMod val="75000"/>
                  </a:schemeClr>
                </a:solidFill>
                <a:latin typeface="Raleway" charset="0"/>
                <a:ea typeface="+mj-ea"/>
                <a:cs typeface="Arial" panose="020B0604020202020204" pitchFamily="34" charset="0"/>
              </a:rPr>
              <a:t>) η αδυναμία των εκπαιδευτικών ιδρυμάτων να προσφέρουν </a:t>
            </a:r>
            <a:r>
              <a:rPr lang="el-GR" sz="1800" b="1" dirty="0" err="1" smtClean="0">
                <a:solidFill>
                  <a:schemeClr val="bg2">
                    <a:lumMod val="75000"/>
                  </a:schemeClr>
                </a:solidFill>
                <a:latin typeface="Raleway" charset="0"/>
                <a:ea typeface="+mj-ea"/>
                <a:cs typeface="Arial" panose="020B0604020202020204" pitchFamily="34" charset="0"/>
              </a:rPr>
              <a:t>επικαιροποιημένη</a:t>
            </a:r>
            <a:r>
              <a:rPr lang="el-GR" sz="1800" b="1" dirty="0" smtClean="0">
                <a:solidFill>
                  <a:schemeClr val="bg2">
                    <a:lumMod val="75000"/>
                  </a:schemeClr>
                </a:solidFill>
                <a:latin typeface="Raleway" charset="0"/>
                <a:ea typeface="+mj-ea"/>
                <a:cs typeface="Arial" panose="020B0604020202020204" pitchFamily="34" charset="0"/>
              </a:rPr>
              <a:t> γνώση και ποιοτική αναβάθμιση του διαθέσιμου ανθρώπινου δυναμικού. </a:t>
            </a: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59692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693319"/>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Γ. 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παρακμής</a:t>
            </a:r>
          </a:p>
          <a:p>
            <a:pPr marL="1200150" lvl="2" indent="-285750">
              <a:buFont typeface="Arial" panose="020B0604020202020204" pitchFamily="34" charset="0"/>
              <a:buChar char="•"/>
              <a:defRPr/>
            </a:pPr>
            <a:r>
              <a:rPr lang="en-GB" sz="1800" b="1" dirty="0" smtClean="0">
                <a:solidFill>
                  <a:schemeClr val="bg2">
                    <a:lumMod val="75000"/>
                  </a:schemeClr>
                </a:solidFill>
                <a:latin typeface="Raleway" charset="0"/>
                <a:ea typeface="+mj-ea"/>
                <a:cs typeface="Arial" panose="020B0604020202020204" pitchFamily="34" charset="0"/>
              </a:rPr>
              <a:t>O</a:t>
            </a:r>
            <a:r>
              <a:rPr lang="el-GR" sz="1800" b="1" dirty="0" err="1" smtClean="0">
                <a:solidFill>
                  <a:schemeClr val="bg2">
                    <a:lumMod val="75000"/>
                  </a:schemeClr>
                </a:solidFill>
                <a:latin typeface="Raleway" charset="0"/>
                <a:ea typeface="+mj-ea"/>
                <a:cs typeface="Arial" panose="020B0604020202020204" pitchFamily="34" charset="0"/>
              </a:rPr>
              <a:t>ρισμένοι</a:t>
            </a:r>
            <a:r>
              <a:rPr lang="el-GR" sz="1800" b="1" dirty="0" smtClean="0">
                <a:solidFill>
                  <a:schemeClr val="bg2">
                    <a:lumMod val="75000"/>
                  </a:schemeClr>
                </a:solidFill>
                <a:latin typeface="Raleway" charset="0"/>
                <a:ea typeface="+mj-ea"/>
                <a:cs typeface="Arial" panose="020B0604020202020204" pitchFamily="34" charset="0"/>
              </a:rPr>
              <a:t> από τους </a:t>
            </a:r>
            <a:r>
              <a:rPr lang="el-GR" sz="1800" b="1" dirty="0" smtClean="0">
                <a:solidFill>
                  <a:srgbClr val="FF0000"/>
                </a:solidFill>
                <a:latin typeface="Raleway" charset="0"/>
                <a:ea typeface="+mj-ea"/>
                <a:cs typeface="Arial" panose="020B0604020202020204" pitchFamily="34" charset="0"/>
              </a:rPr>
              <a:t>εξωτερικούς παράγοντες </a:t>
            </a:r>
            <a:r>
              <a:rPr lang="el-GR" sz="1800" b="1" dirty="0" smtClean="0">
                <a:solidFill>
                  <a:schemeClr val="bg2">
                    <a:lumMod val="75000"/>
                  </a:schemeClr>
                </a:solidFill>
                <a:latin typeface="Raleway" charset="0"/>
                <a:ea typeface="+mj-ea"/>
                <a:cs typeface="Arial" panose="020B0604020202020204" pitchFamily="34" charset="0"/>
              </a:rPr>
              <a:t>που επηρεάζουν αρνητικά την πορεία ενός cluster είναι</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 </a:t>
            </a:r>
          </a:p>
          <a:p>
            <a:pPr marL="1771650" lvl="3" indent="-400050">
              <a:buAutoNum type="romanLcParenR"/>
              <a:defRPr/>
            </a:pPr>
            <a:r>
              <a:rPr lang="el-GR" sz="1800" b="1" dirty="0" smtClean="0">
                <a:solidFill>
                  <a:schemeClr val="bg2">
                    <a:lumMod val="75000"/>
                  </a:schemeClr>
                </a:solidFill>
                <a:latin typeface="Raleway" charset="0"/>
                <a:ea typeface="+mj-ea"/>
                <a:cs typeface="Arial" panose="020B0604020202020204" pitchFamily="34" charset="0"/>
              </a:rPr>
              <a:t>η αλλαγή των καταναλωτικών συνηθειών </a:t>
            </a:r>
            <a:endParaRPr lang="en-GB" sz="1800" b="1" dirty="0" smtClean="0">
              <a:solidFill>
                <a:schemeClr val="bg2">
                  <a:lumMod val="75000"/>
                </a:schemeClr>
              </a:solidFill>
              <a:latin typeface="Raleway" charset="0"/>
              <a:ea typeface="+mj-ea"/>
              <a:cs typeface="Arial" panose="020B0604020202020204" pitchFamily="34" charset="0"/>
            </a:endParaRPr>
          </a:p>
          <a:p>
            <a:pPr marL="1771650" lvl="3" indent="-400050">
              <a:buAutoNum type="romanLcParenR"/>
              <a:defRPr/>
            </a:pPr>
            <a:endParaRPr lang="el-GR" sz="1800" b="1" dirty="0" smtClean="0">
              <a:solidFill>
                <a:schemeClr val="bg2">
                  <a:lumMod val="75000"/>
                </a:schemeClr>
              </a:solidFill>
              <a:latin typeface="Raleway" charset="0"/>
              <a:ea typeface="+mj-ea"/>
              <a:cs typeface="Arial" panose="020B0604020202020204" pitchFamily="34" charset="0"/>
            </a:endParaRPr>
          </a:p>
          <a:p>
            <a:pPr lvl="3">
              <a:defRPr/>
            </a:pPr>
            <a:r>
              <a:rPr lang="el-GR" sz="1800" b="1" dirty="0" err="1" smtClean="0">
                <a:solidFill>
                  <a:schemeClr val="bg2">
                    <a:lumMod val="75000"/>
                  </a:schemeClr>
                </a:solidFill>
                <a:latin typeface="Raleway" charset="0"/>
                <a:ea typeface="+mj-ea"/>
                <a:cs typeface="Arial" panose="020B0604020202020204" pitchFamily="34" charset="0"/>
              </a:rPr>
              <a:t>ii</a:t>
            </a:r>
            <a:r>
              <a:rPr lang="el-GR" sz="1800" b="1" dirty="0" smtClean="0">
                <a:solidFill>
                  <a:schemeClr val="bg2">
                    <a:lumMod val="75000"/>
                  </a:schemeClr>
                </a:solidFill>
                <a:latin typeface="Raleway" charset="0"/>
                <a:ea typeface="+mj-ea"/>
                <a:cs typeface="Arial" panose="020B0604020202020204" pitchFamily="34" charset="0"/>
              </a:rPr>
              <a:t>) η τεχνολογική πρόοδος που καθιστά παρωχημένη τη χρησιμοποιούμενη από το cluster τεχνολογία σε μεθόδους παραγωγής και προϊόντα με γρήγορο ρυθμό </a:t>
            </a:r>
            <a:endParaRPr lang="en-GB" sz="1800" b="1" dirty="0" smtClean="0">
              <a:solidFill>
                <a:schemeClr val="bg2">
                  <a:lumMod val="75000"/>
                </a:schemeClr>
              </a:solidFill>
              <a:latin typeface="Raleway" charset="0"/>
              <a:ea typeface="+mj-ea"/>
              <a:cs typeface="Arial" panose="020B0604020202020204" pitchFamily="34" charset="0"/>
            </a:endParaRPr>
          </a:p>
          <a:p>
            <a:pPr lvl="3">
              <a:defRPr/>
            </a:pPr>
            <a:endParaRPr lang="el-GR" sz="1800" b="1" dirty="0" smtClean="0">
              <a:solidFill>
                <a:schemeClr val="bg2">
                  <a:lumMod val="75000"/>
                </a:schemeClr>
              </a:solidFill>
              <a:latin typeface="Raleway" charset="0"/>
              <a:ea typeface="+mj-ea"/>
              <a:cs typeface="Arial" panose="020B0604020202020204" pitchFamily="34" charset="0"/>
            </a:endParaRPr>
          </a:p>
          <a:p>
            <a:pPr lvl="3">
              <a:defRPr/>
            </a:pPr>
            <a:r>
              <a:rPr lang="el-GR" sz="1800" b="1" dirty="0" err="1" smtClean="0">
                <a:solidFill>
                  <a:schemeClr val="bg2">
                    <a:lumMod val="75000"/>
                  </a:schemeClr>
                </a:solidFill>
                <a:latin typeface="Raleway" charset="0"/>
                <a:ea typeface="+mj-ea"/>
                <a:cs typeface="Arial" panose="020B0604020202020204" pitchFamily="34" charset="0"/>
              </a:rPr>
              <a:t>iii</a:t>
            </a:r>
            <a:r>
              <a:rPr lang="el-GR" sz="1800" b="1" dirty="0" smtClean="0">
                <a:solidFill>
                  <a:schemeClr val="bg2">
                    <a:lumMod val="75000"/>
                  </a:schemeClr>
                </a:solidFill>
                <a:latin typeface="Raleway" charset="0"/>
                <a:ea typeface="+mj-ea"/>
                <a:cs typeface="Arial" panose="020B0604020202020204" pitchFamily="34" charset="0"/>
              </a:rPr>
              <a:t>) ο αυξανόμενος ανταγωνισμός και η επιθετική πολιτική άλλων πλεγμάτων που προκύπτει από το ολοένα και πιο </a:t>
            </a:r>
            <a:r>
              <a:rPr lang="el-GR" sz="1800" b="1" dirty="0" err="1" smtClean="0">
                <a:solidFill>
                  <a:schemeClr val="bg2">
                    <a:lumMod val="75000"/>
                  </a:schemeClr>
                </a:solidFill>
                <a:latin typeface="Raleway" charset="0"/>
                <a:ea typeface="+mj-ea"/>
                <a:cs typeface="Arial" panose="020B0604020202020204" pitchFamily="34" charset="0"/>
              </a:rPr>
              <a:t>παγκοσμιοποιημένο</a:t>
            </a:r>
            <a:r>
              <a:rPr lang="el-GR" sz="1800" b="1" dirty="0" smtClean="0">
                <a:solidFill>
                  <a:schemeClr val="bg2">
                    <a:lumMod val="75000"/>
                  </a:schemeClr>
                </a:solidFill>
                <a:latin typeface="Raleway" charset="0"/>
                <a:ea typeface="+mj-ea"/>
                <a:cs typeface="Arial" panose="020B0604020202020204" pitchFamily="34" charset="0"/>
              </a:rPr>
              <a:t> περιβάλλον στο οποίο δραστηριοποιούνται.</a:t>
            </a: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6995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970318"/>
          </a:xfrm>
          <a:prstGeom prst="rect">
            <a:avLst/>
          </a:prstGeom>
        </p:spPr>
        <p:txBody>
          <a:bodyPr wrap="square">
            <a:spAutoFit/>
          </a:bodyPr>
          <a:lstStyle/>
          <a:p>
            <a:pPr marL="285750" indent="-285750">
              <a:buFont typeface="Arial" panose="020B0604020202020204" pitchFamily="34" charset="0"/>
              <a:buChar char="•"/>
              <a:defRPr/>
            </a:pPr>
            <a:r>
              <a:rPr lang="el-GR" sz="1800" b="1" dirty="0">
                <a:solidFill>
                  <a:srgbClr val="FF0000"/>
                </a:solidFill>
                <a:latin typeface="Raleway" charset="0"/>
                <a:ea typeface="+mj-ea"/>
                <a:cs typeface="Arial" panose="020B0604020202020204" pitchFamily="34" charset="0"/>
              </a:rPr>
              <a:t>Ο κύκλος ζωής των </a:t>
            </a:r>
            <a:r>
              <a:rPr lang="el-GR"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Γ. Το </a:t>
            </a:r>
            <a:r>
              <a:rPr lang="el-GR" sz="1800" b="1" dirty="0">
                <a:solidFill>
                  <a:srgbClr val="FF0000"/>
                </a:solidFill>
                <a:latin typeface="Raleway" charset="0"/>
                <a:ea typeface="+mj-ea"/>
                <a:cs typeface="Arial" panose="020B0604020202020204" pitchFamily="34" charset="0"/>
              </a:rPr>
              <a:t>στάδιο της </a:t>
            </a:r>
            <a:r>
              <a:rPr lang="el-GR" sz="1800" b="1" dirty="0" smtClean="0">
                <a:solidFill>
                  <a:srgbClr val="FF0000"/>
                </a:solidFill>
                <a:latin typeface="Raleway" charset="0"/>
                <a:ea typeface="+mj-ea"/>
                <a:cs typeface="Arial" panose="020B0604020202020204" pitchFamily="34" charset="0"/>
              </a:rPr>
              <a:t>παρακμής</a:t>
            </a: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Το </a:t>
            </a:r>
            <a:r>
              <a:rPr lang="el-GR" sz="1800" b="1" dirty="0">
                <a:solidFill>
                  <a:schemeClr val="bg2">
                    <a:lumMod val="75000"/>
                  </a:schemeClr>
                </a:solidFill>
                <a:latin typeface="Raleway" charset="0"/>
                <a:ea typeface="+mj-ea"/>
                <a:cs typeface="Arial" panose="020B0604020202020204" pitchFamily="34" charset="0"/>
              </a:rPr>
              <a:t>στάδιο της παρακμής </a:t>
            </a:r>
            <a:r>
              <a:rPr lang="el-GR" sz="1800" b="1" dirty="0">
                <a:solidFill>
                  <a:srgbClr val="FF0000"/>
                </a:solidFill>
                <a:latin typeface="Raleway" charset="0"/>
                <a:ea typeface="+mj-ea"/>
                <a:cs typeface="Arial" panose="020B0604020202020204" pitchFamily="34" charset="0"/>
              </a:rPr>
              <a:t>τερματίζεται</a:t>
            </a:r>
            <a:r>
              <a:rPr lang="el-GR" sz="1800" b="1" dirty="0">
                <a:solidFill>
                  <a:schemeClr val="bg2">
                    <a:lumMod val="75000"/>
                  </a:schemeClr>
                </a:solidFill>
                <a:latin typeface="Raleway" charset="0"/>
                <a:ea typeface="+mj-ea"/>
                <a:cs typeface="Arial" panose="020B0604020202020204" pitchFamily="34" charset="0"/>
              </a:rPr>
              <a:t> οδηγώντας το cluster σε τρία πιθανά αποτελέσματα </a:t>
            </a:r>
            <a:endParaRPr lang="el-GR" sz="1800" b="1" dirty="0" smtClean="0">
              <a:solidFill>
                <a:schemeClr val="bg2">
                  <a:lumMod val="75000"/>
                </a:schemeClr>
              </a:solidFill>
              <a:latin typeface="Raleway" charset="0"/>
              <a:ea typeface="+mj-ea"/>
              <a:cs typeface="Arial" panose="020B0604020202020204" pitchFamily="34" charset="0"/>
            </a:endParaRPr>
          </a:p>
          <a:p>
            <a:pPr marL="1771650" lvl="3" indent="-400050">
              <a:buAutoNum type="romanLcParenR"/>
              <a:defRPr/>
            </a:pPr>
            <a:r>
              <a:rPr lang="el-GR" sz="1800" b="1" dirty="0" smtClean="0">
                <a:solidFill>
                  <a:schemeClr val="bg2">
                    <a:lumMod val="75000"/>
                  </a:schemeClr>
                </a:solidFill>
                <a:latin typeface="Raleway" charset="0"/>
                <a:ea typeface="+mj-ea"/>
                <a:cs typeface="Arial" panose="020B0604020202020204" pitchFamily="34" charset="0"/>
              </a:rPr>
              <a:t>στην </a:t>
            </a:r>
            <a:r>
              <a:rPr lang="el-GR" sz="1800" b="1" dirty="0">
                <a:solidFill>
                  <a:schemeClr val="bg2">
                    <a:lumMod val="75000"/>
                  </a:schemeClr>
                </a:solidFill>
                <a:latin typeface="Raleway" charset="0"/>
                <a:ea typeface="+mj-ea"/>
                <a:cs typeface="Arial" panose="020B0604020202020204" pitchFamily="34" charset="0"/>
              </a:rPr>
              <a:t>περαιτέρω συρρίκνωση και κατ’ επέκταση στη διάλυσή </a:t>
            </a:r>
            <a:r>
              <a:rPr lang="el-GR" sz="1800" b="1" dirty="0" smtClean="0">
                <a:solidFill>
                  <a:schemeClr val="bg2">
                    <a:lumMod val="75000"/>
                  </a:schemeClr>
                </a:solidFill>
                <a:latin typeface="Raleway" charset="0"/>
                <a:ea typeface="+mj-ea"/>
                <a:cs typeface="Arial" panose="020B0604020202020204" pitchFamily="34" charset="0"/>
              </a:rPr>
              <a:t>του</a:t>
            </a:r>
            <a:endParaRPr lang="en-GB" sz="1800" b="1" dirty="0" smtClean="0">
              <a:solidFill>
                <a:schemeClr val="bg2">
                  <a:lumMod val="75000"/>
                </a:schemeClr>
              </a:solidFill>
              <a:latin typeface="Raleway" charset="0"/>
              <a:ea typeface="+mj-ea"/>
              <a:cs typeface="Arial" panose="020B0604020202020204" pitchFamily="34" charset="0"/>
            </a:endParaRPr>
          </a:p>
          <a:p>
            <a:pPr marL="1771650" lvl="3" indent="-400050">
              <a:buAutoNum type="romanLcParenR"/>
              <a:defRPr/>
            </a:pPr>
            <a:endParaRPr lang="el-GR" sz="1800" b="1" dirty="0" smtClean="0">
              <a:solidFill>
                <a:schemeClr val="bg2">
                  <a:lumMod val="75000"/>
                </a:schemeClr>
              </a:solidFill>
              <a:latin typeface="Raleway" charset="0"/>
              <a:ea typeface="+mj-ea"/>
              <a:cs typeface="Arial" panose="020B0604020202020204" pitchFamily="34" charset="0"/>
            </a:endParaRPr>
          </a:p>
          <a:p>
            <a:pPr lvl="3">
              <a:defRPr/>
            </a:pPr>
            <a:r>
              <a:rPr lang="el-GR" sz="1800" b="1" dirty="0" err="1" smtClean="0">
                <a:solidFill>
                  <a:schemeClr val="bg2">
                    <a:lumMod val="75000"/>
                  </a:schemeClr>
                </a:solidFill>
                <a:latin typeface="Raleway" charset="0"/>
                <a:ea typeface="+mj-ea"/>
                <a:cs typeface="Arial" panose="020B0604020202020204" pitchFamily="34" charset="0"/>
              </a:rPr>
              <a:t>ii</a:t>
            </a:r>
            <a:r>
              <a:rPr lang="el-GR" sz="1800" b="1" dirty="0">
                <a:solidFill>
                  <a:schemeClr val="bg2">
                    <a:lumMod val="75000"/>
                  </a:schemeClr>
                </a:solidFill>
                <a:latin typeface="Raleway" charset="0"/>
                <a:ea typeface="+mj-ea"/>
                <a:cs typeface="Arial" panose="020B0604020202020204" pitchFamily="34" charset="0"/>
              </a:rPr>
              <a:t>) στην ανανέωσή του μέσω της εφαρμογής νέων καινοτομιών και εφαρμογών </a:t>
            </a:r>
            <a:endParaRPr lang="en-GB" sz="1800" b="1" dirty="0" smtClean="0">
              <a:solidFill>
                <a:schemeClr val="bg2">
                  <a:lumMod val="75000"/>
                </a:schemeClr>
              </a:solidFill>
              <a:latin typeface="Raleway" charset="0"/>
              <a:ea typeface="+mj-ea"/>
              <a:cs typeface="Arial" panose="020B0604020202020204" pitchFamily="34" charset="0"/>
            </a:endParaRPr>
          </a:p>
          <a:p>
            <a:pPr lvl="3">
              <a:defRPr/>
            </a:pPr>
            <a:endParaRPr lang="el-GR" sz="1800" b="1" dirty="0">
              <a:solidFill>
                <a:schemeClr val="bg2">
                  <a:lumMod val="75000"/>
                </a:schemeClr>
              </a:solidFill>
              <a:latin typeface="Raleway" charset="0"/>
              <a:ea typeface="+mj-ea"/>
              <a:cs typeface="Arial" panose="020B0604020202020204" pitchFamily="34" charset="0"/>
            </a:endParaRPr>
          </a:p>
          <a:p>
            <a:pPr lvl="3">
              <a:defRPr/>
            </a:pPr>
            <a:r>
              <a:rPr lang="el-GR" sz="1800" b="1" dirty="0" err="1" smtClean="0">
                <a:solidFill>
                  <a:schemeClr val="bg2">
                    <a:lumMod val="75000"/>
                  </a:schemeClr>
                </a:solidFill>
                <a:latin typeface="Raleway" charset="0"/>
                <a:ea typeface="+mj-ea"/>
                <a:cs typeface="Arial" panose="020B0604020202020204" pitchFamily="34" charset="0"/>
              </a:rPr>
              <a:t>iii</a:t>
            </a:r>
            <a:r>
              <a:rPr lang="el-GR" sz="1800" b="1" dirty="0">
                <a:solidFill>
                  <a:schemeClr val="bg2">
                    <a:lumMod val="75000"/>
                  </a:schemeClr>
                </a:solidFill>
                <a:latin typeface="Raleway" charset="0"/>
                <a:ea typeface="+mj-ea"/>
                <a:cs typeface="Arial" panose="020B0604020202020204" pitchFamily="34" charset="0"/>
              </a:rPr>
              <a:t>) στη μετάβασή του σε εντελώς διαφορετικό πεδίο η οποία στηρίζεται είτε σε τεχνολογική διαφοροποίησή του μέσω της ανάπτυξης καινοτομιών είτε στην επιρροή ή και ενσωμάτωση άλλων cluster στο ήδη υπάρχον.</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Clusters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160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hape 294"/>
          <p:cNvSpPr txBox="1">
            <a:spLocks noGrp="1"/>
          </p:cNvSpPr>
          <p:nvPr>
            <p:ph type="ctrTitle" idx="4294967295"/>
          </p:nvPr>
        </p:nvSpPr>
        <p:spPr>
          <a:xfrm>
            <a:off x="915988" y="968375"/>
            <a:ext cx="8016875" cy="1546225"/>
          </a:xfrm>
        </p:spPr>
        <p:txBody>
          <a:bodyPr/>
          <a:lstStyle/>
          <a:p>
            <a:pPr eaLnBrk="1" hangingPunct="1">
              <a:buClr>
                <a:srgbClr val="97ABBC"/>
              </a:buClr>
              <a:buFont typeface="Raleway"/>
              <a:buNone/>
              <a:defRPr/>
            </a:pPr>
            <a:r>
              <a:rPr lang="en-US" altLang="el-GR" sz="6000" dirty="0" smtClean="0">
                <a:solidFill>
                  <a:schemeClr val="bg2">
                    <a:lumMod val="60000"/>
                    <a:lumOff val="40000"/>
                  </a:schemeClr>
                </a:solidFill>
                <a:latin typeface="Raleway"/>
                <a:cs typeface="Arial" panose="020B0604020202020204" pitchFamily="34" charset="0"/>
                <a:sym typeface="Raleway"/>
              </a:rPr>
              <a:t>Thank you for your attention</a:t>
            </a:r>
            <a:r>
              <a:rPr lang="el-GR" altLang="el-GR" sz="6000" dirty="0" smtClean="0">
                <a:solidFill>
                  <a:schemeClr val="bg2">
                    <a:lumMod val="60000"/>
                    <a:lumOff val="40000"/>
                  </a:schemeClr>
                </a:solidFill>
                <a:latin typeface="Raleway"/>
                <a:cs typeface="Arial" panose="020B0604020202020204" pitchFamily="34" charset="0"/>
                <a:sym typeface="Raleway"/>
              </a:rPr>
              <a:t>!</a:t>
            </a:r>
            <a:br>
              <a:rPr lang="el-GR" altLang="el-GR" sz="6000" dirty="0" smtClean="0">
                <a:solidFill>
                  <a:schemeClr val="bg2">
                    <a:lumMod val="60000"/>
                    <a:lumOff val="40000"/>
                  </a:schemeClr>
                </a:solidFill>
                <a:latin typeface="Raleway"/>
                <a:cs typeface="Arial" panose="020B0604020202020204" pitchFamily="34" charset="0"/>
                <a:sym typeface="Raleway"/>
              </a:rPr>
            </a:br>
            <a:endParaRPr lang="el-GR" altLang="el-GR" sz="6000" dirty="0" smtClean="0">
              <a:solidFill>
                <a:schemeClr val="bg2">
                  <a:lumMod val="60000"/>
                  <a:lumOff val="40000"/>
                </a:schemeClr>
              </a:solidFill>
              <a:latin typeface="Raleway"/>
              <a:cs typeface="Arial" panose="020B0604020202020204" pitchFamily="34" charset="0"/>
              <a:sym typeface="Raleway"/>
            </a:endParaRPr>
          </a:p>
        </p:txBody>
      </p:sp>
      <p:sp>
        <p:nvSpPr>
          <p:cNvPr id="143363" name="Shape 295"/>
          <p:cNvSpPr txBox="1">
            <a:spLocks noGrp="1"/>
          </p:cNvSpPr>
          <p:nvPr>
            <p:ph type="subTitle" idx="4294967295"/>
          </p:nvPr>
        </p:nvSpPr>
        <p:spPr>
          <a:xfrm>
            <a:off x="915988" y="3028950"/>
            <a:ext cx="5561012" cy="1047750"/>
          </a:xfrm>
        </p:spPr>
        <p:txBody>
          <a:bodyPr/>
          <a:lstStyle/>
          <a:p>
            <a:pPr eaLnBrk="1" hangingPunct="1">
              <a:buClr>
                <a:srgbClr val="677480"/>
              </a:buClr>
              <a:buFont typeface="Lato" charset="0"/>
              <a:buNone/>
              <a:defRPr/>
            </a:pPr>
            <a:r>
              <a:rPr lang="en-US" altLang="el-GR" sz="4800" b="1" dirty="0" smtClean="0">
                <a:solidFill>
                  <a:schemeClr val="bg2">
                    <a:lumMod val="75000"/>
                  </a:schemeClr>
                </a:solidFill>
                <a:latin typeface="Lato" charset="0"/>
                <a:cs typeface="Arial" panose="020B0604020202020204" pitchFamily="34" charset="0"/>
                <a:sym typeface="Lato" charset="0"/>
              </a:rPr>
              <a:t>Questions</a:t>
            </a:r>
            <a:r>
              <a:rPr lang="el-GR" altLang="el-GR" sz="4800" b="1" dirty="0" smtClean="0">
                <a:solidFill>
                  <a:schemeClr val="bg2">
                    <a:lumMod val="75000"/>
                  </a:schemeClr>
                </a:solidFill>
                <a:latin typeface="Lato" charset="0"/>
                <a:cs typeface="Arial" panose="020B0604020202020204" pitchFamily="34" charset="0"/>
                <a:sym typeface="Lato" charset="0"/>
              </a:rPr>
              <a:t>?</a:t>
            </a:r>
          </a:p>
        </p:txBody>
      </p:sp>
      <p:sp>
        <p:nvSpPr>
          <p:cNvPr id="143364" name="Shape 296"/>
          <p:cNvSpPr txBox="1">
            <a:spLocks noGrp="1"/>
          </p:cNvSpPr>
          <p:nvPr>
            <p:ph type="body" idx="4294967295"/>
          </p:nvPr>
        </p:nvSpPr>
        <p:spPr>
          <a:xfrm>
            <a:off x="915988" y="4297363"/>
            <a:ext cx="5561012" cy="2660650"/>
          </a:xfrm>
        </p:spPr>
        <p:txBody>
          <a:bodyPr/>
          <a:lstStyle/>
          <a:p>
            <a:pPr eaLnBrk="1" hangingPunct="1">
              <a:buClr>
                <a:srgbClr val="677480"/>
              </a:buClr>
              <a:buFont typeface="Lato" charset="0"/>
              <a:buNone/>
              <a:defRPr/>
            </a:pPr>
            <a:r>
              <a:rPr lang="en-US" altLang="el-GR" sz="2400" dirty="0" smtClean="0">
                <a:solidFill>
                  <a:schemeClr val="bg2">
                    <a:lumMod val="75000"/>
                  </a:schemeClr>
                </a:solidFill>
                <a:latin typeface="Lato" charset="0"/>
                <a:cs typeface="Arial" panose="020B0604020202020204" pitchFamily="34" charset="0"/>
                <a:sym typeface="Lato" charset="0"/>
              </a:rPr>
              <a:t>Dr. Petros L. Pallis</a:t>
            </a:r>
            <a:r>
              <a:rPr lang="el-GR" altLang="el-GR" sz="2400" dirty="0" smtClean="0">
                <a:solidFill>
                  <a:schemeClr val="bg2">
                    <a:lumMod val="75000"/>
                  </a:schemeClr>
                </a:solidFill>
                <a:latin typeface="Lato" charset="0"/>
                <a:cs typeface="Arial" panose="020B0604020202020204" pitchFamily="34" charset="0"/>
                <a:sym typeface="Lato" charset="0"/>
              </a:rPr>
              <a:t>:</a:t>
            </a:r>
            <a:r>
              <a:rPr lang="en-US" altLang="el-GR" sz="2400" dirty="0" smtClean="0">
                <a:solidFill>
                  <a:schemeClr val="bg2">
                    <a:lumMod val="75000"/>
                  </a:schemeClr>
                </a:solidFill>
                <a:latin typeface="Lato" charset="0"/>
                <a:cs typeface="Arial" panose="020B0604020202020204" pitchFamily="34" charset="0"/>
                <a:sym typeface="Lato" charset="0"/>
              </a:rPr>
              <a:t> </a:t>
            </a:r>
            <a:r>
              <a:rPr lang="en-US" altLang="el-GR" sz="2400" dirty="0" err="1" smtClean="0">
                <a:solidFill>
                  <a:schemeClr val="bg2">
                    <a:lumMod val="75000"/>
                  </a:schemeClr>
                </a:solidFill>
                <a:latin typeface="Lato" charset="0"/>
                <a:cs typeface="Arial" panose="020B0604020202020204" pitchFamily="34" charset="0"/>
                <a:sym typeface="Lato" charset="0"/>
              </a:rPr>
              <a:t>ppallis</a:t>
            </a:r>
            <a:r>
              <a:rPr lang="el-GR" altLang="el-GR" sz="2400" dirty="0" smtClean="0">
                <a:solidFill>
                  <a:schemeClr val="bg2">
                    <a:lumMod val="75000"/>
                  </a:schemeClr>
                </a:solidFill>
                <a:latin typeface="Lato" charset="0"/>
                <a:cs typeface="Arial" panose="020B0604020202020204" pitchFamily="34" charset="0"/>
                <a:sym typeface="Lato" charset="0"/>
              </a:rPr>
              <a:t>@</a:t>
            </a:r>
            <a:r>
              <a:rPr lang="en-US" altLang="el-GR" sz="2400" dirty="0" smtClean="0">
                <a:solidFill>
                  <a:schemeClr val="bg2">
                    <a:lumMod val="75000"/>
                  </a:schemeClr>
                </a:solidFill>
                <a:latin typeface="Lato" charset="0"/>
                <a:cs typeface="Arial" panose="020B0604020202020204" pitchFamily="34" charset="0"/>
                <a:sym typeface="Lato" charset="0"/>
              </a:rPr>
              <a:t>unipi.gr</a:t>
            </a:r>
            <a:endParaRPr lang="el-GR" altLang="el-GR" sz="2400" dirty="0" smtClean="0">
              <a:solidFill>
                <a:schemeClr val="bg2">
                  <a:lumMod val="75000"/>
                </a:schemeClr>
              </a:solidFill>
              <a:latin typeface="Lato" charset="0"/>
              <a:cs typeface="Arial" panose="020B0604020202020204" pitchFamily="34" charset="0"/>
              <a:sym typeface="Lato" charset="0"/>
            </a:endParaRPr>
          </a:p>
        </p:txBody>
      </p:sp>
      <p:sp>
        <p:nvSpPr>
          <p:cNvPr id="6" name="Ορθογώνιο 5"/>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2308324"/>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Ιστορική Αναδρομή</a:t>
            </a:r>
            <a:r>
              <a:rPr lang="en-GB" sz="1800" b="1" dirty="0" smtClean="0">
                <a:solidFill>
                  <a:srgbClr val="FF0000"/>
                </a:solidFill>
                <a:latin typeface="Raleway" charset="0"/>
                <a:ea typeface="+mj-ea"/>
                <a:cs typeface="Arial" panose="020B0604020202020204" pitchFamily="34" charset="0"/>
              </a:rPr>
              <a:t>:</a:t>
            </a:r>
            <a:r>
              <a:rPr lang="el-GR" sz="1800" b="1" dirty="0" smtClean="0">
                <a:solidFill>
                  <a:srgbClr val="FF0000"/>
                </a:solidFill>
                <a:latin typeface="Raleway" charset="0"/>
                <a:ea typeface="+mj-ea"/>
                <a:cs typeface="Arial" panose="020B0604020202020204" pitchFamily="34" charset="0"/>
              </a:rPr>
              <a:t> </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 </a:t>
            </a:r>
            <a:r>
              <a:rPr lang="el-GR" sz="1800" b="1" dirty="0" err="1">
                <a:solidFill>
                  <a:schemeClr val="bg2">
                    <a:lumMod val="75000"/>
                  </a:schemeClr>
                </a:solidFill>
                <a:latin typeface="Raleway" charset="0"/>
                <a:ea typeface="+mj-ea"/>
                <a:cs typeface="Arial" panose="020B0604020202020204" pitchFamily="34" charset="0"/>
              </a:rPr>
              <a:t>Marshall</a:t>
            </a:r>
            <a:r>
              <a:rPr lang="el-GR" sz="1800" b="1" dirty="0">
                <a:solidFill>
                  <a:schemeClr val="bg2">
                    <a:lumMod val="75000"/>
                  </a:schemeClr>
                </a:solidFill>
                <a:latin typeface="Raleway" charset="0"/>
                <a:ea typeface="+mj-ea"/>
                <a:cs typeface="Arial" panose="020B0604020202020204" pitchFamily="34" charset="0"/>
              </a:rPr>
              <a:t> ήταν εκείνος που εισήγαγε πρώτος την έννοια του cluster ως τρόπο οργάνωσης των επιχειρήσεων. </a:t>
            </a:r>
            <a:endParaRPr lang="en-GB" sz="1800" b="1" dirty="0" smtClean="0">
              <a:solidFill>
                <a:schemeClr val="bg2">
                  <a:lumMod val="75000"/>
                </a:schemeClr>
              </a:solidFill>
              <a:latin typeface="Raleway" charset="0"/>
              <a:ea typeface="+mj-ea"/>
              <a:cs typeface="Arial" panose="020B0604020202020204" pitchFamily="34" charset="0"/>
            </a:endParaRPr>
          </a:p>
          <a:p>
            <a:pPr marL="1200150" lvl="2"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Συγκεκριμένα </a:t>
            </a:r>
            <a:r>
              <a:rPr lang="el-GR" sz="1800" b="1" dirty="0">
                <a:solidFill>
                  <a:schemeClr val="bg2">
                    <a:lumMod val="75000"/>
                  </a:schemeClr>
                </a:solidFill>
                <a:latin typeface="Raleway" charset="0"/>
                <a:ea typeface="+mj-ea"/>
                <a:cs typeface="Arial" panose="020B0604020202020204" pitchFamily="34" charset="0"/>
              </a:rPr>
              <a:t>αναφέρει πως </a:t>
            </a:r>
            <a:r>
              <a:rPr lang="en-GB" sz="1800" b="1" i="1" dirty="0" smtClean="0">
                <a:solidFill>
                  <a:schemeClr val="bg2">
                    <a:lumMod val="75000"/>
                  </a:schemeClr>
                </a:solidFill>
                <a:latin typeface="Raleway" charset="0"/>
                <a:ea typeface="+mj-ea"/>
                <a:cs typeface="Arial" panose="020B0604020202020204" pitchFamily="34" charset="0"/>
              </a:rPr>
              <a:t>“…</a:t>
            </a:r>
            <a:r>
              <a:rPr lang="el-GR" sz="1800" b="1" i="1" dirty="0" smtClean="0">
                <a:solidFill>
                  <a:schemeClr val="bg2">
                    <a:lumMod val="75000"/>
                  </a:schemeClr>
                </a:solidFill>
                <a:latin typeface="Raleway" charset="0"/>
                <a:ea typeface="+mj-ea"/>
                <a:cs typeface="Arial" panose="020B0604020202020204" pitchFamily="34" charset="0"/>
              </a:rPr>
              <a:t>η </a:t>
            </a:r>
            <a:r>
              <a:rPr lang="el-GR" sz="1800" b="1" i="1" dirty="0">
                <a:solidFill>
                  <a:schemeClr val="bg2">
                    <a:lumMod val="75000"/>
                  </a:schemeClr>
                </a:solidFill>
                <a:latin typeface="Raleway" charset="0"/>
                <a:ea typeface="+mj-ea"/>
                <a:cs typeface="Arial" panose="020B0604020202020204" pitchFamily="34" charset="0"/>
              </a:rPr>
              <a:t>οικονομική επιτυχία ενός έθνους στηρίζεται σε μεγάλο βαθμό στη συγκέντρωση εξειδικευμένων επιχειρηματικών δραστηριοτήτων σε τοπικό επίπεδο, που μέσω αυτόματων οικονομικών μηχανισμών, δημιουργούν </a:t>
            </a:r>
            <a:r>
              <a:rPr lang="el-GR" sz="1800" b="1" i="1" dirty="0" smtClean="0">
                <a:solidFill>
                  <a:schemeClr val="bg2">
                    <a:lumMod val="75000"/>
                  </a:schemeClr>
                </a:solidFill>
                <a:latin typeface="Raleway" charset="0"/>
                <a:ea typeface="+mj-ea"/>
                <a:cs typeface="Arial" panose="020B0604020202020204" pitchFamily="34" charset="0"/>
              </a:rPr>
              <a:t>τοπικές οικονομίες</a:t>
            </a:r>
            <a:r>
              <a:rPr lang="en-GB" sz="1800" b="1" i="1" dirty="0" smtClean="0">
                <a:solidFill>
                  <a:schemeClr val="bg2">
                    <a:lumMod val="75000"/>
                  </a:schemeClr>
                </a:solidFill>
                <a:latin typeface="Raleway" charset="0"/>
                <a:ea typeface="+mj-ea"/>
                <a:cs typeface="Arial" panose="020B0604020202020204" pitchFamily="34" charset="0"/>
              </a:rPr>
              <a:t>…”.</a:t>
            </a:r>
            <a:endParaRPr lang="el-GR" sz="1800" b="1" i="1" dirty="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 </a:t>
            </a:r>
            <a:endParaRPr lang="el-GR" dirty="0">
              <a:solidFill>
                <a:schemeClr val="bg2">
                  <a:lumMod val="75000"/>
                </a:schemeClr>
              </a:solidFill>
              <a:latin typeface="Raleway" charset="0"/>
              <a:cs typeface="Arial" panose="020B0604020202020204" pitchFamily="34" charset="0"/>
            </a:endParaRPr>
          </a:p>
        </p:txBody>
      </p:sp>
      <p:pic>
        <p:nvPicPr>
          <p:cNvPr id="5"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5"/>
          <a:stretch>
            <a:fillRect/>
          </a:stretch>
        </p:blipFill>
        <p:spPr>
          <a:xfrm>
            <a:off x="3916922" y="3029242"/>
            <a:ext cx="2095238" cy="3304762"/>
          </a:xfrm>
          <a:prstGeom prst="rect">
            <a:avLst/>
          </a:prstGeom>
        </p:spPr>
      </p:pic>
    </p:spTree>
    <p:extLst>
      <p:ext uri="{BB962C8B-B14F-4D97-AF65-F5344CB8AC3E}">
        <p14:creationId xmlns:p14="http://schemas.microsoft.com/office/powerpoint/2010/main" val="71985252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6969224" cy="4524315"/>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Ιστορική Αναδρομή</a:t>
            </a:r>
            <a:r>
              <a:rPr lang="en-GB" sz="1800" b="1" dirty="0" smtClean="0">
                <a:solidFill>
                  <a:srgbClr val="FF0000"/>
                </a:solidFill>
                <a:latin typeface="Raleway" charset="0"/>
                <a:ea typeface="+mj-ea"/>
                <a:cs typeface="Arial" panose="020B0604020202020204" pitchFamily="34" charset="0"/>
              </a:rPr>
              <a:t>:</a:t>
            </a:r>
            <a:r>
              <a:rPr lang="el-GR" sz="1800" b="1" dirty="0" smtClean="0">
                <a:solidFill>
                  <a:srgbClr val="FF0000"/>
                </a:solidFill>
                <a:latin typeface="Raleway" charset="0"/>
                <a:ea typeface="+mj-ea"/>
                <a:cs typeface="Arial" panose="020B0604020202020204" pitchFamily="34" charset="0"/>
              </a:rPr>
              <a:t> </a:t>
            </a: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Από </a:t>
            </a:r>
            <a:r>
              <a:rPr lang="el-GR" sz="1800" b="1" dirty="0">
                <a:solidFill>
                  <a:schemeClr val="bg2">
                    <a:lumMod val="75000"/>
                  </a:schemeClr>
                </a:solidFill>
                <a:latin typeface="Raleway" charset="0"/>
                <a:ea typeface="+mj-ea"/>
                <a:cs typeface="Arial" panose="020B0604020202020204" pitchFamily="34" charset="0"/>
              </a:rPr>
              <a:t>τις αρχές της δεκαετίας του ’90 οι αναλύσεις σχετικά με τις επιχειρηματικές συστάδες ως εναλλακτική στρατηγική οικονομικής ανάπτυξης </a:t>
            </a:r>
            <a:r>
              <a:rPr lang="el-GR" sz="1800" b="1" dirty="0" smtClean="0">
                <a:solidFill>
                  <a:schemeClr val="bg2">
                    <a:lumMod val="75000"/>
                  </a:schemeClr>
                </a:solidFill>
                <a:latin typeface="Raleway" charset="0"/>
                <a:ea typeface="+mj-ea"/>
                <a:cs typeface="Arial" panose="020B0604020202020204" pitchFamily="34" charset="0"/>
              </a:rPr>
              <a:t>πολλαπλασιάστηκαν</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 </a:t>
            </a:r>
          </a:p>
          <a:p>
            <a:pPr marL="742950" lvl="1" indent="-285750">
              <a:buFont typeface="Arial" panose="020B0604020202020204" pitchFamily="34" charset="0"/>
              <a:buChar char="•"/>
              <a:defRPr/>
            </a:pPr>
            <a:endParaRPr lang="en-GB"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 </a:t>
            </a:r>
            <a:r>
              <a:rPr lang="el-GR" sz="1800" b="1" dirty="0" err="1">
                <a:solidFill>
                  <a:schemeClr val="bg2">
                    <a:lumMod val="75000"/>
                  </a:schemeClr>
                </a:solidFill>
                <a:latin typeface="Raleway" charset="0"/>
                <a:ea typeface="+mj-ea"/>
                <a:cs typeface="Arial" panose="020B0604020202020204" pitchFamily="34" charset="0"/>
              </a:rPr>
              <a:t>Porter</a:t>
            </a:r>
            <a:r>
              <a:rPr lang="el-GR" sz="1800" b="1" dirty="0">
                <a:solidFill>
                  <a:schemeClr val="bg2">
                    <a:lumMod val="75000"/>
                  </a:schemeClr>
                </a:solidFill>
                <a:latin typeface="Raleway" charset="0"/>
                <a:ea typeface="+mj-ea"/>
                <a:cs typeface="Arial" panose="020B0604020202020204" pitchFamily="34" charset="0"/>
              </a:rPr>
              <a:t> με το έργο του ‘</a:t>
            </a:r>
            <a:r>
              <a:rPr lang="el-GR" sz="1800" b="1" dirty="0">
                <a:solidFill>
                  <a:srgbClr val="FF0000"/>
                </a:solidFill>
                <a:latin typeface="Raleway" charset="0"/>
                <a:ea typeface="+mj-ea"/>
                <a:cs typeface="Arial" panose="020B0604020202020204" pitchFamily="34" charset="0"/>
              </a:rPr>
              <a:t>The </a:t>
            </a:r>
            <a:r>
              <a:rPr lang="el-GR" sz="1800" b="1" dirty="0" err="1">
                <a:solidFill>
                  <a:srgbClr val="FF0000"/>
                </a:solidFill>
                <a:latin typeface="Raleway" charset="0"/>
                <a:ea typeface="+mj-ea"/>
                <a:cs typeface="Arial" panose="020B0604020202020204" pitchFamily="34" charset="0"/>
              </a:rPr>
              <a:t>Competitive</a:t>
            </a:r>
            <a:r>
              <a:rPr lang="el-GR" sz="1800" b="1" dirty="0">
                <a:solidFill>
                  <a:srgbClr val="FF0000"/>
                </a:solidFill>
                <a:latin typeface="Raleway" charset="0"/>
                <a:ea typeface="+mj-ea"/>
                <a:cs typeface="Arial" panose="020B0604020202020204" pitchFamily="34" charset="0"/>
              </a:rPr>
              <a:t> </a:t>
            </a:r>
            <a:r>
              <a:rPr lang="el-GR" sz="1800" b="1" dirty="0" err="1">
                <a:solidFill>
                  <a:srgbClr val="FF0000"/>
                </a:solidFill>
                <a:latin typeface="Raleway" charset="0"/>
                <a:ea typeface="+mj-ea"/>
                <a:cs typeface="Arial" panose="020B0604020202020204" pitchFamily="34" charset="0"/>
              </a:rPr>
              <a:t>Advantage</a:t>
            </a:r>
            <a:r>
              <a:rPr lang="el-GR" sz="1800" b="1" dirty="0">
                <a:solidFill>
                  <a:srgbClr val="FF0000"/>
                </a:solidFill>
                <a:latin typeface="Raleway" charset="0"/>
                <a:ea typeface="+mj-ea"/>
                <a:cs typeface="Arial" panose="020B0604020202020204" pitchFamily="34" charset="0"/>
              </a:rPr>
              <a:t> </a:t>
            </a:r>
            <a:r>
              <a:rPr lang="el-GR" sz="1800" b="1" dirty="0" smtClean="0">
                <a:solidFill>
                  <a:srgbClr val="FF0000"/>
                </a:solidFill>
                <a:latin typeface="Raleway" charset="0"/>
                <a:ea typeface="+mj-ea"/>
                <a:cs typeface="Arial" panose="020B0604020202020204" pitchFamily="34" charset="0"/>
              </a:rPr>
              <a:t>of </a:t>
            </a:r>
            <a:r>
              <a:rPr lang="el-GR" sz="1800" b="1" dirty="0">
                <a:solidFill>
                  <a:srgbClr val="FF0000"/>
                </a:solidFill>
                <a:latin typeface="Raleway" charset="0"/>
                <a:ea typeface="+mj-ea"/>
                <a:cs typeface="Arial" panose="020B0604020202020204" pitchFamily="34" charset="0"/>
              </a:rPr>
              <a:t>Nations</a:t>
            </a:r>
            <a:r>
              <a:rPr lang="el-GR" sz="1800" b="1" dirty="0">
                <a:solidFill>
                  <a:schemeClr val="bg2">
                    <a:lumMod val="75000"/>
                  </a:schemeClr>
                </a:solidFill>
                <a:latin typeface="Raleway" charset="0"/>
                <a:ea typeface="+mj-ea"/>
                <a:cs typeface="Arial" panose="020B0604020202020204" pitchFamily="34" charset="0"/>
              </a:rPr>
              <a:t>’ (1990), δίνει έμφαση στο ότι τα </a:t>
            </a:r>
            <a:r>
              <a:rPr lang="el-GR" sz="1800" b="1" dirty="0" err="1">
                <a:solidFill>
                  <a:schemeClr val="bg2">
                    <a:lumMod val="75000"/>
                  </a:schemeClr>
                </a:solidFill>
                <a:latin typeface="Raleway" charset="0"/>
                <a:ea typeface="+mj-ea"/>
                <a:cs typeface="Arial" panose="020B0604020202020204" pitchFamily="34" charset="0"/>
              </a:rPr>
              <a:t>clusters</a:t>
            </a:r>
            <a:r>
              <a:rPr lang="el-GR" sz="1800" b="1" dirty="0">
                <a:solidFill>
                  <a:schemeClr val="bg2">
                    <a:lumMod val="75000"/>
                  </a:schemeClr>
                </a:solidFill>
                <a:latin typeface="Raleway" charset="0"/>
                <a:ea typeface="+mj-ea"/>
                <a:cs typeface="Arial" panose="020B0604020202020204" pitchFamily="34" charset="0"/>
              </a:rPr>
              <a:t> </a:t>
            </a:r>
            <a:r>
              <a:rPr lang="el-GR" sz="1800" b="1" dirty="0" smtClean="0">
                <a:solidFill>
                  <a:schemeClr val="bg2">
                    <a:lumMod val="75000"/>
                  </a:schemeClr>
                </a:solidFill>
                <a:latin typeface="Raleway" charset="0"/>
                <a:ea typeface="+mj-ea"/>
                <a:cs typeface="Arial" panose="020B0604020202020204" pitchFamily="34" charset="0"/>
              </a:rPr>
              <a:t>αποτελούν </a:t>
            </a:r>
            <a:r>
              <a:rPr lang="el-GR" sz="1800" b="1" u="sng" dirty="0">
                <a:solidFill>
                  <a:schemeClr val="bg2">
                    <a:lumMod val="75000"/>
                  </a:schemeClr>
                </a:solidFill>
                <a:latin typeface="Raleway" charset="0"/>
                <a:ea typeface="+mj-ea"/>
                <a:cs typeface="Arial" panose="020B0604020202020204" pitchFamily="34" charset="0"/>
              </a:rPr>
              <a:t>καθοριστικό παράγοντα </a:t>
            </a:r>
            <a:r>
              <a:rPr lang="el-GR" sz="1800" b="1" u="sng" dirty="0" smtClean="0">
                <a:solidFill>
                  <a:schemeClr val="bg2">
                    <a:lumMod val="75000"/>
                  </a:schemeClr>
                </a:solidFill>
                <a:latin typeface="Raleway" charset="0"/>
                <a:ea typeface="+mj-ea"/>
                <a:cs typeface="Arial" panose="020B0604020202020204" pitchFamily="34" charset="0"/>
              </a:rPr>
              <a:t>ανταγωνιστικότητας </a:t>
            </a:r>
            <a:r>
              <a:rPr lang="el-GR" sz="1800" b="1" u="sng" dirty="0">
                <a:solidFill>
                  <a:schemeClr val="bg2">
                    <a:lumMod val="75000"/>
                  </a:schemeClr>
                </a:solidFill>
                <a:latin typeface="Raleway" charset="0"/>
                <a:ea typeface="+mj-ea"/>
                <a:cs typeface="Arial" panose="020B0604020202020204" pitchFamily="34" charset="0"/>
              </a:rPr>
              <a:t>εφόσον κάθε έθνος </a:t>
            </a:r>
            <a:r>
              <a:rPr lang="el-GR" sz="1800" b="1" u="sng" dirty="0" smtClean="0">
                <a:solidFill>
                  <a:schemeClr val="bg2">
                    <a:lumMod val="75000"/>
                  </a:schemeClr>
                </a:solidFill>
                <a:latin typeface="Raleway" charset="0"/>
                <a:ea typeface="+mj-ea"/>
                <a:cs typeface="Arial" panose="020B0604020202020204" pitchFamily="34" charset="0"/>
              </a:rPr>
              <a:t>δραστηριοποιείται </a:t>
            </a:r>
            <a:r>
              <a:rPr lang="el-GR" sz="1800" b="1" u="sng" dirty="0">
                <a:solidFill>
                  <a:schemeClr val="bg2">
                    <a:lumMod val="75000"/>
                  </a:schemeClr>
                </a:solidFill>
                <a:latin typeface="Raleway" charset="0"/>
                <a:ea typeface="+mj-ea"/>
                <a:cs typeface="Arial" panose="020B0604020202020204" pitchFamily="34" charset="0"/>
              </a:rPr>
              <a:t>σε λίγες </a:t>
            </a:r>
            <a:r>
              <a:rPr lang="el-GR" sz="1800" b="1" u="sng" dirty="0" smtClean="0">
                <a:solidFill>
                  <a:schemeClr val="bg2">
                    <a:lumMod val="75000"/>
                  </a:schemeClr>
                </a:solidFill>
                <a:latin typeface="Raleway" charset="0"/>
                <a:ea typeface="+mj-ea"/>
                <a:cs typeface="Arial" panose="020B0604020202020204" pitchFamily="34" charset="0"/>
              </a:rPr>
              <a:t>συγκεκριμένες </a:t>
            </a:r>
            <a:r>
              <a:rPr lang="el-GR" sz="1800" b="1" u="sng" dirty="0">
                <a:solidFill>
                  <a:schemeClr val="bg2">
                    <a:lumMod val="75000"/>
                  </a:schemeClr>
                </a:solidFill>
                <a:latin typeface="Raleway" charset="0"/>
                <a:ea typeface="+mj-ea"/>
                <a:cs typeface="Arial" panose="020B0604020202020204" pitchFamily="34" charset="0"/>
              </a:rPr>
              <a:t>βιομηχανίες</a:t>
            </a:r>
            <a:r>
              <a:rPr lang="el-GR" sz="1800" b="1" dirty="0">
                <a:solidFill>
                  <a:schemeClr val="bg2">
                    <a:lumMod val="75000"/>
                  </a:schemeClr>
                </a:solidFill>
                <a:latin typeface="Raleway" charset="0"/>
                <a:ea typeface="+mj-ea"/>
                <a:cs typeface="Arial" panose="020B0604020202020204" pitchFamily="34" charset="0"/>
              </a:rPr>
              <a:t>. </a:t>
            </a:r>
            <a:endParaRPr lang="en-GB"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endParaRPr lang="en-GB" sz="1800" b="1" dirty="0" smtClean="0">
              <a:solidFill>
                <a:schemeClr val="bg2">
                  <a:lumMod val="75000"/>
                </a:schemeClr>
              </a:solidFill>
              <a:latin typeface="Raleway" charset="0"/>
              <a:ea typeface="+mj-ea"/>
              <a:cs typeface="Arial" panose="020B0604020202020204" pitchFamily="34" charset="0"/>
            </a:endParaRPr>
          </a:p>
          <a:p>
            <a:pPr marL="742950" lvl="1"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Κατά </a:t>
            </a:r>
            <a:r>
              <a:rPr lang="el-GR" sz="1800" b="1" dirty="0">
                <a:solidFill>
                  <a:schemeClr val="bg2">
                    <a:lumMod val="75000"/>
                  </a:schemeClr>
                </a:solidFill>
                <a:latin typeface="Raleway" charset="0"/>
                <a:ea typeface="+mj-ea"/>
                <a:cs typeface="Arial" panose="020B0604020202020204" pitchFamily="34" charset="0"/>
              </a:rPr>
              <a:t>τον ίδιο, </a:t>
            </a:r>
            <a:r>
              <a:rPr lang="el-GR" sz="1800" b="1" u="sng" dirty="0">
                <a:solidFill>
                  <a:schemeClr val="bg2">
                    <a:lumMod val="75000"/>
                  </a:schemeClr>
                </a:solidFill>
                <a:latin typeface="Raleway" charset="0"/>
                <a:ea typeface="+mj-ea"/>
                <a:cs typeface="Arial" panose="020B0604020202020204" pitchFamily="34" charset="0"/>
              </a:rPr>
              <a:t>η συγκέντρωση</a:t>
            </a:r>
            <a:r>
              <a:rPr lang="el-GR" sz="1800" b="1" dirty="0">
                <a:solidFill>
                  <a:schemeClr val="bg2">
                    <a:lumMod val="75000"/>
                  </a:schemeClr>
                </a:solidFill>
                <a:latin typeface="Raleway" charset="0"/>
                <a:ea typeface="+mj-ea"/>
                <a:cs typeface="Arial" panose="020B0604020202020204" pitchFamily="34" charset="0"/>
              </a:rPr>
              <a:t>, </a:t>
            </a:r>
            <a:r>
              <a:rPr lang="el-GR" sz="1800" b="1" u="sng" dirty="0">
                <a:solidFill>
                  <a:schemeClr val="bg2">
                    <a:lumMod val="75000"/>
                  </a:schemeClr>
                </a:solidFill>
                <a:latin typeface="Raleway" charset="0"/>
                <a:ea typeface="+mj-ea"/>
                <a:cs typeface="Arial" panose="020B0604020202020204" pitchFamily="34" charset="0"/>
              </a:rPr>
              <a:t>η εξειδίκευση </a:t>
            </a:r>
            <a:r>
              <a:rPr lang="el-GR" sz="1800" b="1" dirty="0">
                <a:solidFill>
                  <a:schemeClr val="bg2">
                    <a:lumMod val="75000"/>
                  </a:schemeClr>
                </a:solidFill>
                <a:latin typeface="Raleway" charset="0"/>
                <a:ea typeface="+mj-ea"/>
                <a:cs typeface="Arial" panose="020B0604020202020204" pitchFamily="34" charset="0"/>
              </a:rPr>
              <a:t>και </a:t>
            </a:r>
            <a:r>
              <a:rPr lang="el-GR" sz="1800" b="1" u="sng" dirty="0" smtClean="0">
                <a:solidFill>
                  <a:schemeClr val="bg2">
                    <a:lumMod val="75000"/>
                  </a:schemeClr>
                </a:solidFill>
                <a:latin typeface="Raleway" charset="0"/>
                <a:ea typeface="+mj-ea"/>
                <a:cs typeface="Arial" panose="020B0604020202020204" pitchFamily="34" charset="0"/>
              </a:rPr>
              <a:t>η </a:t>
            </a:r>
            <a:r>
              <a:rPr lang="el-GR" sz="1800" b="1" u="sng" dirty="0">
                <a:solidFill>
                  <a:schemeClr val="bg2">
                    <a:lumMod val="75000"/>
                  </a:schemeClr>
                </a:solidFill>
                <a:latin typeface="Raleway" charset="0"/>
                <a:ea typeface="+mj-ea"/>
                <a:cs typeface="Arial" panose="020B0604020202020204" pitchFamily="34" charset="0"/>
              </a:rPr>
              <a:t>συνεργασία </a:t>
            </a:r>
            <a:r>
              <a:rPr lang="el-GR" sz="1800" b="1" dirty="0">
                <a:solidFill>
                  <a:schemeClr val="bg2">
                    <a:lumMod val="75000"/>
                  </a:schemeClr>
                </a:solidFill>
                <a:latin typeface="Raleway" charset="0"/>
                <a:ea typeface="+mj-ea"/>
                <a:cs typeface="Arial" panose="020B0604020202020204" pitchFamily="34" charset="0"/>
              </a:rPr>
              <a:t>αποτελούν τους </a:t>
            </a:r>
            <a:r>
              <a:rPr lang="el-GR" sz="1800" b="1" dirty="0" smtClean="0">
                <a:solidFill>
                  <a:schemeClr val="bg2">
                    <a:lumMod val="75000"/>
                  </a:schemeClr>
                </a:solidFill>
                <a:latin typeface="Raleway" charset="0"/>
                <a:ea typeface="+mj-ea"/>
                <a:cs typeface="Arial" panose="020B0604020202020204" pitchFamily="34" charset="0"/>
              </a:rPr>
              <a:t>τρεις </a:t>
            </a:r>
            <a:r>
              <a:rPr lang="el-GR" sz="1800" b="1" dirty="0">
                <a:solidFill>
                  <a:schemeClr val="bg2">
                    <a:lumMod val="75000"/>
                  </a:schemeClr>
                </a:solidFill>
                <a:latin typeface="Raleway" charset="0"/>
                <a:ea typeface="+mj-ea"/>
                <a:cs typeface="Arial" panose="020B0604020202020204" pitchFamily="34" charset="0"/>
              </a:rPr>
              <a:t>πυλώνες της </a:t>
            </a:r>
            <a:r>
              <a:rPr lang="el-GR" sz="1800" b="1" dirty="0" smtClean="0">
                <a:solidFill>
                  <a:schemeClr val="bg2">
                    <a:lumMod val="75000"/>
                  </a:schemeClr>
                </a:solidFill>
                <a:latin typeface="Raleway" charset="0"/>
                <a:ea typeface="+mj-ea"/>
                <a:cs typeface="Arial" panose="020B0604020202020204" pitchFamily="34" charset="0"/>
              </a:rPr>
              <a:t>επιχειρηματικής </a:t>
            </a:r>
            <a:r>
              <a:rPr lang="el-GR" sz="1800" b="1" dirty="0">
                <a:solidFill>
                  <a:schemeClr val="bg2">
                    <a:lumMod val="75000"/>
                  </a:schemeClr>
                </a:solidFill>
                <a:latin typeface="Raleway" charset="0"/>
                <a:ea typeface="+mj-ea"/>
                <a:cs typeface="Arial" panose="020B0604020202020204" pitchFamily="34" charset="0"/>
              </a:rPr>
              <a:t>συστάδας που οδηγούν στα </a:t>
            </a:r>
            <a:r>
              <a:rPr lang="el-GR" sz="1800" b="1" dirty="0" smtClean="0">
                <a:solidFill>
                  <a:schemeClr val="bg2">
                    <a:lumMod val="75000"/>
                  </a:schemeClr>
                </a:solidFill>
                <a:latin typeface="Raleway" charset="0"/>
                <a:ea typeface="+mj-ea"/>
                <a:cs typeface="Arial" panose="020B0604020202020204" pitchFamily="34" charset="0"/>
              </a:rPr>
              <a:t>ζητούμενα </a:t>
            </a:r>
            <a:r>
              <a:rPr lang="el-GR" sz="1800" b="1" dirty="0">
                <a:solidFill>
                  <a:schemeClr val="bg2">
                    <a:lumMod val="75000"/>
                  </a:schemeClr>
                </a:solidFill>
                <a:latin typeface="Raleway" charset="0"/>
                <a:ea typeface="+mj-ea"/>
                <a:cs typeface="Arial" panose="020B0604020202020204" pitchFamily="34" charset="0"/>
              </a:rPr>
              <a:t>πολλαπλασιαστικά </a:t>
            </a:r>
            <a:r>
              <a:rPr lang="el-GR" sz="1800" b="1" dirty="0" smtClean="0">
                <a:solidFill>
                  <a:schemeClr val="bg2">
                    <a:lumMod val="75000"/>
                  </a:schemeClr>
                </a:solidFill>
                <a:latin typeface="Raleway" charset="0"/>
                <a:ea typeface="+mj-ea"/>
                <a:cs typeface="Arial" panose="020B0604020202020204" pitchFamily="34" charset="0"/>
              </a:rPr>
              <a:t>αποτελέσματα</a:t>
            </a:r>
            <a:r>
              <a:rPr lang="en-GB" sz="1800" b="1" dirty="0" smtClean="0">
                <a:solidFill>
                  <a:schemeClr val="bg2">
                    <a:lumMod val="75000"/>
                  </a:schemeClr>
                </a:solidFill>
                <a:latin typeface="Raleway" charset="0"/>
                <a:ea typeface="+mj-ea"/>
                <a:cs typeface="Arial" panose="020B0604020202020204" pitchFamily="34" charset="0"/>
              </a:rPr>
              <a:t>.</a:t>
            </a:r>
            <a:endParaRPr lang="el-GR" sz="1800" b="1" dirty="0" smtClean="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 </a:t>
            </a:r>
            <a:endParaRPr lang="el-GR" dirty="0">
              <a:solidFill>
                <a:schemeClr val="bg2">
                  <a:lumMod val="75000"/>
                </a:schemeClr>
              </a:solidFill>
              <a:latin typeface="Raleway" charset="0"/>
              <a:cs typeface="Arial" panose="020B0604020202020204" pitchFamily="34" charset="0"/>
            </a:endParaRPr>
          </a:p>
        </p:txBody>
      </p:sp>
      <p:pic>
        <p:nvPicPr>
          <p:cNvPr id="5"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5"/>
          <a:stretch>
            <a:fillRect/>
          </a:stretch>
        </p:blipFill>
        <p:spPr>
          <a:xfrm>
            <a:off x="7077174" y="980728"/>
            <a:ext cx="1703948" cy="2592288"/>
          </a:xfrm>
          <a:prstGeom prst="rect">
            <a:avLst/>
          </a:prstGeom>
        </p:spPr>
      </p:pic>
    </p:spTree>
    <p:extLst>
      <p:ext uri="{BB962C8B-B14F-4D97-AF65-F5344CB8AC3E}">
        <p14:creationId xmlns:p14="http://schemas.microsoft.com/office/powerpoint/2010/main" val="29869166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69332"/>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Ιστορική Αναδρομή</a:t>
            </a:r>
            <a:r>
              <a:rPr lang="en-GB" sz="1800" b="1" dirty="0" smtClean="0">
                <a:solidFill>
                  <a:srgbClr val="FF0000"/>
                </a:solidFill>
                <a:latin typeface="Raleway" charset="0"/>
                <a:ea typeface="+mj-ea"/>
                <a:cs typeface="Arial" panose="020B0604020202020204" pitchFamily="34" charset="0"/>
              </a:rPr>
              <a:t>:</a:t>
            </a:r>
            <a:r>
              <a:rPr lang="el-GR" sz="1800" b="1" dirty="0" smtClean="0">
                <a:solidFill>
                  <a:srgbClr val="FF0000"/>
                </a:solidFill>
                <a:latin typeface="Raleway" charset="0"/>
                <a:ea typeface="+mj-ea"/>
                <a:cs typeface="Arial" panose="020B0604020202020204" pitchFamily="34" charset="0"/>
              </a:rPr>
              <a:t> </a:t>
            </a: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 </a:t>
            </a:r>
            <a:endParaRPr lang="el-GR" dirty="0">
              <a:solidFill>
                <a:schemeClr val="bg2">
                  <a:lumMod val="75000"/>
                </a:schemeClr>
              </a:solidFill>
              <a:latin typeface="Raleway" charset="0"/>
              <a:cs typeface="Arial" panose="020B0604020202020204" pitchFamily="34" charset="0"/>
            </a:endParaRPr>
          </a:p>
        </p:txBody>
      </p:sp>
      <p:pic>
        <p:nvPicPr>
          <p:cNvPr id="5"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4" name="Εικόνα 3"/>
          <p:cNvPicPr>
            <a:picLocks noChangeAspect="1"/>
          </p:cNvPicPr>
          <p:nvPr/>
        </p:nvPicPr>
        <p:blipFill>
          <a:blip r:embed="rId5"/>
          <a:stretch>
            <a:fillRect/>
          </a:stretch>
        </p:blipFill>
        <p:spPr>
          <a:xfrm>
            <a:off x="395535" y="1618654"/>
            <a:ext cx="8353177" cy="3898149"/>
          </a:xfrm>
          <a:prstGeom prst="rect">
            <a:avLst/>
          </a:prstGeom>
        </p:spPr>
      </p:pic>
    </p:spTree>
    <p:extLst>
      <p:ext uri="{BB962C8B-B14F-4D97-AF65-F5344CB8AC3E}">
        <p14:creationId xmlns:p14="http://schemas.microsoft.com/office/powerpoint/2010/main" val="236710884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5078313"/>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 </a:t>
            </a:r>
            <a:r>
              <a:rPr lang="el-GR" sz="1800" b="1" dirty="0">
                <a:solidFill>
                  <a:schemeClr val="bg2">
                    <a:lumMod val="75000"/>
                  </a:schemeClr>
                </a:solidFill>
                <a:latin typeface="Raleway" charset="0"/>
                <a:ea typeface="+mj-ea"/>
                <a:cs typeface="Arial" panose="020B0604020202020204" pitchFamily="34" charset="0"/>
              </a:rPr>
              <a:t>De </a:t>
            </a:r>
            <a:r>
              <a:rPr lang="el-GR" sz="1800" b="1" dirty="0" err="1">
                <a:solidFill>
                  <a:schemeClr val="bg2">
                    <a:lumMod val="75000"/>
                  </a:schemeClr>
                </a:solidFill>
                <a:latin typeface="Raleway" charset="0"/>
                <a:ea typeface="+mj-ea"/>
                <a:cs typeface="Arial" panose="020B0604020202020204" pitchFamily="34" charset="0"/>
              </a:rPr>
              <a:t>Langen</a:t>
            </a:r>
            <a:r>
              <a:rPr lang="el-GR" sz="1800" b="1" dirty="0">
                <a:solidFill>
                  <a:schemeClr val="bg2">
                    <a:lumMod val="75000"/>
                  </a:schemeClr>
                </a:solidFill>
                <a:latin typeface="Raleway" charset="0"/>
                <a:ea typeface="+mj-ea"/>
                <a:cs typeface="Arial" panose="020B0604020202020204" pitchFamily="34" charset="0"/>
              </a:rPr>
              <a:t> (2003), ορίζει τις επιχειρηματικές συστάδες ως </a:t>
            </a:r>
            <a:r>
              <a:rPr lang="en-GB" sz="1800" b="1" i="1" dirty="0" smtClean="0">
                <a:solidFill>
                  <a:schemeClr val="bg2">
                    <a:lumMod val="75000"/>
                  </a:schemeClr>
                </a:solidFill>
                <a:latin typeface="Raleway" charset="0"/>
                <a:ea typeface="+mj-ea"/>
                <a:cs typeface="Arial" panose="020B0604020202020204" pitchFamily="34" charset="0"/>
              </a:rPr>
              <a:t>“…</a:t>
            </a:r>
            <a:r>
              <a:rPr lang="el-GR" sz="1800" b="1" i="1" dirty="0" smtClean="0">
                <a:solidFill>
                  <a:schemeClr val="bg2">
                    <a:lumMod val="75000"/>
                  </a:schemeClr>
                </a:solidFill>
                <a:latin typeface="Raleway" charset="0"/>
                <a:ea typeface="+mj-ea"/>
                <a:cs typeface="Arial" panose="020B0604020202020204" pitchFamily="34" charset="0"/>
              </a:rPr>
              <a:t>ένα </a:t>
            </a:r>
            <a:r>
              <a:rPr lang="el-GR" sz="1800" b="1" i="1" dirty="0">
                <a:solidFill>
                  <a:schemeClr val="bg2">
                    <a:lumMod val="75000"/>
                  </a:schemeClr>
                </a:solidFill>
                <a:latin typeface="Raleway" charset="0"/>
                <a:ea typeface="+mj-ea"/>
                <a:cs typeface="Arial" panose="020B0604020202020204" pitchFamily="34" charset="0"/>
              </a:rPr>
              <a:t>πληθυσμό επιχειρηματικών μονάδων, οργανώσεων και οργανισμών ιδιωτικών ή δημόσιων που δραστηριοποιούνται γύρω από μια διακριτή οικονομική εξειδίκευση </a:t>
            </a:r>
            <a:r>
              <a:rPr lang="el-GR" sz="1800" b="1" i="1" dirty="0" smtClean="0">
                <a:solidFill>
                  <a:schemeClr val="bg2">
                    <a:lumMod val="75000"/>
                  </a:schemeClr>
                </a:solidFill>
                <a:latin typeface="Raleway" charset="0"/>
                <a:ea typeface="+mj-ea"/>
                <a:cs typeface="Arial" panose="020B0604020202020204" pitchFamily="34" charset="0"/>
              </a:rPr>
              <a:t>και </a:t>
            </a:r>
            <a:r>
              <a:rPr lang="el-GR" sz="1800" b="1" i="1" dirty="0">
                <a:solidFill>
                  <a:schemeClr val="bg2">
                    <a:lumMod val="75000"/>
                  </a:schemeClr>
                </a:solidFill>
                <a:latin typeface="Raleway" charset="0"/>
                <a:ea typeface="+mj-ea"/>
                <a:cs typeface="Arial" panose="020B0604020202020204" pitchFamily="34" charset="0"/>
              </a:rPr>
              <a:t>που χαρακτηρίζονται από τη γεωγραφική συγκέντρωση και από τις μεταξύ τους αμοιβαίες </a:t>
            </a:r>
            <a:r>
              <a:rPr lang="el-GR" sz="1800" b="1" i="1" dirty="0" smtClean="0">
                <a:solidFill>
                  <a:schemeClr val="bg2">
                    <a:lumMod val="75000"/>
                  </a:schemeClr>
                </a:solidFill>
                <a:latin typeface="Raleway" charset="0"/>
                <a:ea typeface="+mj-ea"/>
                <a:cs typeface="Arial" panose="020B0604020202020204" pitchFamily="34" charset="0"/>
              </a:rPr>
              <a:t>σχέσεις</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 </a:t>
            </a:r>
          </a:p>
          <a:p>
            <a:pPr marL="285750" indent="-285750">
              <a:buFont typeface="Arial" panose="020B0604020202020204" pitchFamily="34" charset="0"/>
              <a:buChar char="•"/>
              <a:defRPr/>
            </a:pPr>
            <a:endParaRPr lang="en-GB" sz="1800" b="1" u="sng"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u="sng" dirty="0" smtClean="0">
                <a:solidFill>
                  <a:schemeClr val="bg2">
                    <a:lumMod val="75000"/>
                  </a:schemeClr>
                </a:solidFill>
                <a:latin typeface="Raleway" charset="0"/>
                <a:ea typeface="+mj-ea"/>
                <a:cs typeface="Arial" panose="020B0604020202020204" pitchFamily="34" charset="0"/>
              </a:rPr>
              <a:t>Η </a:t>
            </a:r>
            <a:r>
              <a:rPr lang="el-GR" sz="1800" b="1" u="sng" dirty="0">
                <a:solidFill>
                  <a:schemeClr val="bg2">
                    <a:lumMod val="75000"/>
                  </a:schemeClr>
                </a:solidFill>
                <a:latin typeface="Raleway" charset="0"/>
                <a:ea typeface="+mj-ea"/>
                <a:cs typeface="Arial" panose="020B0604020202020204" pitchFamily="34" charset="0"/>
              </a:rPr>
              <a:t>αμοιβαιότητα των σχέσεων και η συνεργασία μεταξύ των μελών της συστάδας, είναι και η θεμελιώδης λογική πίσω από το σχηματισμό τους</a:t>
            </a:r>
            <a:r>
              <a:rPr lang="el-GR" sz="1800" b="1" dirty="0">
                <a:solidFill>
                  <a:schemeClr val="bg2">
                    <a:lumMod val="75000"/>
                  </a:schemeClr>
                </a:solidFill>
                <a:latin typeface="Raleway" charset="0"/>
                <a:ea typeface="+mj-ea"/>
                <a:cs typeface="Arial" panose="020B0604020202020204" pitchFamily="34" charset="0"/>
              </a:rPr>
              <a:t>. </a:t>
            </a:r>
            <a:endParaRPr lang="el-GR"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endParaRPr lang="en-GB"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Οι </a:t>
            </a:r>
            <a:r>
              <a:rPr lang="el-GR" sz="1800" b="1" dirty="0">
                <a:solidFill>
                  <a:schemeClr val="bg2">
                    <a:lumMod val="75000"/>
                  </a:schemeClr>
                </a:solidFill>
                <a:latin typeface="Raleway" charset="0"/>
                <a:ea typeface="+mj-ea"/>
                <a:cs typeface="Arial" panose="020B0604020202020204" pitchFamily="34" charset="0"/>
              </a:rPr>
              <a:t>σχέσεις αυτές μπορεί να είναι είτε </a:t>
            </a:r>
            <a:r>
              <a:rPr lang="el-GR" sz="1800" b="1" u="sng" dirty="0">
                <a:solidFill>
                  <a:schemeClr val="bg2">
                    <a:lumMod val="75000"/>
                  </a:schemeClr>
                </a:solidFill>
                <a:latin typeface="Raleway" charset="0"/>
                <a:ea typeface="+mj-ea"/>
                <a:cs typeface="Arial" panose="020B0604020202020204" pitchFamily="34" charset="0"/>
              </a:rPr>
              <a:t>σχέσεις συνεργασίας επιχειρήσεων</a:t>
            </a:r>
            <a:r>
              <a:rPr lang="el-GR" sz="1800" b="1" dirty="0">
                <a:solidFill>
                  <a:schemeClr val="bg2">
                    <a:lumMod val="75000"/>
                  </a:schemeClr>
                </a:solidFill>
                <a:latin typeface="Raleway" charset="0"/>
                <a:ea typeface="+mj-ea"/>
                <a:cs typeface="Arial" panose="020B0604020202020204" pitchFamily="34" charset="0"/>
              </a:rPr>
              <a:t> που συνδέονται κάθετα μεταξύ τους είτε </a:t>
            </a:r>
            <a:r>
              <a:rPr lang="el-GR" sz="1800" b="1" u="sng" dirty="0">
                <a:solidFill>
                  <a:schemeClr val="bg2">
                    <a:lumMod val="75000"/>
                  </a:schemeClr>
                </a:solidFill>
                <a:latin typeface="Raleway" charset="0"/>
                <a:ea typeface="+mj-ea"/>
                <a:cs typeface="Arial" panose="020B0604020202020204" pitchFamily="34" charset="0"/>
              </a:rPr>
              <a:t>σχέσεις ανταγωνισμού ανάμεσα στις επιχειρήσεις </a:t>
            </a:r>
            <a:r>
              <a:rPr lang="el-GR" sz="1800" b="1" dirty="0">
                <a:solidFill>
                  <a:schemeClr val="bg2">
                    <a:lumMod val="75000"/>
                  </a:schemeClr>
                </a:solidFill>
                <a:latin typeface="Raleway" charset="0"/>
                <a:ea typeface="+mj-ea"/>
                <a:cs typeface="Arial" panose="020B0604020202020204" pitchFamily="34" charset="0"/>
              </a:rPr>
              <a:t>που μετέχουν στην επιχειρηματική συστάδα. </a:t>
            </a:r>
            <a:endParaRPr lang="el-GR" sz="1800" b="1" dirty="0" smtClean="0">
              <a:solidFill>
                <a:schemeClr val="bg2">
                  <a:lumMod val="75000"/>
                </a:schemeClr>
              </a:solidFill>
              <a:latin typeface="Raleway" charset="0"/>
              <a:ea typeface="+mj-ea"/>
              <a:cs typeface="Arial" panose="020B0604020202020204" pitchFamily="34" charset="0"/>
            </a:endParaRPr>
          </a:p>
          <a:p>
            <a:pPr marL="285750" indent="-285750">
              <a:buFont typeface="Arial" panose="020B0604020202020204" pitchFamily="34" charset="0"/>
              <a:buChar char="•"/>
              <a:defRPr/>
            </a:pPr>
            <a:endParaRPr lang="en-GB" sz="1800" b="1" dirty="0" smtClean="0">
              <a:solidFill>
                <a:srgbClr val="FF0000"/>
              </a:solidFill>
              <a:latin typeface="Raleway" charset="0"/>
              <a:ea typeface="+mj-ea"/>
              <a:cs typeface="Arial" panose="020B0604020202020204" pitchFamily="34" charset="0"/>
            </a:endParaRPr>
          </a:p>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Στόχος</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της λειτουργίας της συστάδας είναι </a:t>
            </a:r>
            <a:r>
              <a:rPr lang="el-GR" sz="1800" b="1" dirty="0">
                <a:solidFill>
                  <a:srgbClr val="FF0000"/>
                </a:solidFill>
                <a:latin typeface="Raleway" charset="0"/>
                <a:ea typeface="+mj-ea"/>
                <a:cs typeface="Arial" panose="020B0604020202020204" pitchFamily="34" charset="0"/>
              </a:rPr>
              <a:t>η ανάπτυξη συνεργειών με πολλαπλασιαστικό χαρακτήρα στα αποτελέσματα των συνεργαζόμενων επιχειρήσεων </a:t>
            </a:r>
            <a:r>
              <a:rPr lang="el-GR" sz="1800" b="1" dirty="0">
                <a:solidFill>
                  <a:schemeClr val="bg2">
                    <a:lumMod val="75000"/>
                  </a:schemeClr>
                </a:solidFill>
                <a:latin typeface="Raleway" charset="0"/>
                <a:ea typeface="+mj-ea"/>
                <a:cs typeface="Arial" panose="020B0604020202020204" pitchFamily="34" charset="0"/>
              </a:rPr>
              <a:t>ώστε μέσα από τη συλλογική δράση οι επιχειρήσεις </a:t>
            </a:r>
            <a:r>
              <a:rPr lang="el-GR" sz="1800" b="1" dirty="0">
                <a:solidFill>
                  <a:srgbClr val="FF0000"/>
                </a:solidFill>
                <a:latin typeface="Raleway" charset="0"/>
                <a:ea typeface="+mj-ea"/>
                <a:cs typeface="Arial" panose="020B0604020202020204" pitchFamily="34" charset="0"/>
              </a:rPr>
              <a:t>να επιτυγχάνουν αποτελέσματα που αυτόνομα δε θα ήταν δυνατό να </a:t>
            </a:r>
            <a:r>
              <a:rPr lang="el-GR" sz="1800" b="1" dirty="0" smtClean="0">
                <a:solidFill>
                  <a:srgbClr val="FF0000"/>
                </a:solidFill>
                <a:latin typeface="Raleway" charset="0"/>
                <a:ea typeface="+mj-ea"/>
                <a:cs typeface="Arial" panose="020B0604020202020204" pitchFamily="34" charset="0"/>
              </a:rPr>
              <a:t>επιτύχουν</a:t>
            </a:r>
            <a:r>
              <a:rPr lang="en-GB" sz="1800" b="1" dirty="0" smtClean="0">
                <a:solidFill>
                  <a:schemeClr val="bg2">
                    <a:lumMod val="75000"/>
                  </a:schemeClr>
                </a:solidFill>
                <a:latin typeface="Raleway" charset="0"/>
                <a:ea typeface="+mj-ea"/>
                <a:cs typeface="Arial" panose="020B0604020202020204" pitchFamily="34" charset="0"/>
              </a:rPr>
              <a:t>.</a:t>
            </a:r>
            <a:endParaRPr lang="el-GR" sz="1800" b="1" dirty="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7"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8676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1477328"/>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chemeClr val="bg2">
                    <a:lumMod val="75000"/>
                  </a:schemeClr>
                </a:solidFill>
                <a:latin typeface="Raleway" charset="0"/>
                <a:ea typeface="+mj-ea"/>
                <a:cs typeface="Arial" panose="020B0604020202020204" pitchFamily="34" charset="0"/>
              </a:rPr>
              <a:t>Η Ευρωπαϊκή </a:t>
            </a:r>
            <a:r>
              <a:rPr lang="el-GR" sz="1800" b="1" dirty="0">
                <a:solidFill>
                  <a:schemeClr val="bg2">
                    <a:lumMod val="75000"/>
                  </a:schemeClr>
                </a:solidFill>
                <a:latin typeface="Raleway" charset="0"/>
                <a:ea typeface="+mj-ea"/>
                <a:cs typeface="Arial" panose="020B0604020202020204" pitchFamily="34" charset="0"/>
              </a:rPr>
              <a:t>Επιτροπή </a:t>
            </a:r>
            <a:r>
              <a:rPr lang="el-GR" sz="1800" b="1" dirty="0" smtClean="0">
                <a:solidFill>
                  <a:schemeClr val="bg2">
                    <a:lumMod val="75000"/>
                  </a:schemeClr>
                </a:solidFill>
                <a:latin typeface="Raleway" charset="0"/>
                <a:ea typeface="+mj-ea"/>
                <a:cs typeface="Arial" panose="020B0604020202020204" pitchFamily="34" charset="0"/>
              </a:rPr>
              <a:t>ορίζει ένα </a:t>
            </a:r>
            <a:r>
              <a:rPr lang="el-GR" sz="1800" b="1" dirty="0">
                <a:solidFill>
                  <a:schemeClr val="bg2">
                    <a:lumMod val="75000"/>
                  </a:schemeClr>
                </a:solidFill>
                <a:latin typeface="Raleway" charset="0"/>
                <a:ea typeface="+mj-ea"/>
                <a:cs typeface="Arial" panose="020B0604020202020204" pitchFamily="34" charset="0"/>
              </a:rPr>
              <a:t>cluster </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από </a:t>
            </a:r>
            <a:r>
              <a:rPr lang="el-GR" sz="1800" b="1" dirty="0">
                <a:solidFill>
                  <a:schemeClr val="bg2">
                    <a:lumMod val="75000"/>
                  </a:schemeClr>
                </a:solidFill>
                <a:latin typeface="Raleway" charset="0"/>
                <a:ea typeface="+mj-ea"/>
                <a:cs typeface="Arial" panose="020B0604020202020204" pitchFamily="34" charset="0"/>
              </a:rPr>
              <a:t>την εγγύτητα των παραγωγών, </a:t>
            </a:r>
            <a:r>
              <a:rPr lang="el-GR" sz="1800" b="1" dirty="0" err="1">
                <a:solidFill>
                  <a:schemeClr val="bg2">
                    <a:lumMod val="75000"/>
                  </a:schemeClr>
                </a:solidFill>
                <a:latin typeface="Raleway" charset="0"/>
                <a:ea typeface="+mj-ea"/>
                <a:cs typeface="Arial" panose="020B0604020202020204" pitchFamily="34" charset="0"/>
              </a:rPr>
              <a:t>παρόχων</a:t>
            </a:r>
            <a:r>
              <a:rPr lang="el-GR" sz="1800" b="1" dirty="0">
                <a:solidFill>
                  <a:schemeClr val="bg2">
                    <a:lumMod val="75000"/>
                  </a:schemeClr>
                </a:solidFill>
                <a:latin typeface="Raleway" charset="0"/>
                <a:ea typeface="+mj-ea"/>
                <a:cs typeface="Arial" panose="020B0604020202020204" pitchFamily="34" charset="0"/>
              </a:rPr>
              <a:t> των υπηρεσιών, εκπαιδευτικών κι ερευνητικών ιδρυμάτων, χρηματοπιστωτικών ιδρυμάτων και άλλων ιδιωτικών και κρατικών ιδρυμάτων που συνδέονται διαμέσου διαφορετικού τύπου δικτύων, δίνοντας έμφαση στη σημασία των βοηθητικών </a:t>
            </a:r>
            <a:r>
              <a:rPr lang="el-GR" sz="1800" b="1" dirty="0" smtClean="0">
                <a:solidFill>
                  <a:schemeClr val="bg2">
                    <a:lumMod val="75000"/>
                  </a:schemeClr>
                </a:solidFill>
                <a:latin typeface="Raleway" charset="0"/>
                <a:ea typeface="+mj-ea"/>
                <a:cs typeface="Arial" panose="020B0604020202020204" pitchFamily="34" charset="0"/>
              </a:rPr>
              <a:t>υπηρεσιών</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a:t>
            </a:r>
            <a:endParaRPr lang="el-GR" sz="1800" b="1" dirty="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 </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a:picLocks noChangeAspect="1"/>
          </p:cNvPicPr>
          <p:nvPr/>
        </p:nvPicPr>
        <p:blipFill>
          <a:blip r:embed="rId5"/>
          <a:stretch>
            <a:fillRect/>
          </a:stretch>
        </p:blipFill>
        <p:spPr>
          <a:xfrm>
            <a:off x="539750" y="2564903"/>
            <a:ext cx="3024138" cy="3550075"/>
          </a:xfrm>
          <a:prstGeom prst="rect">
            <a:avLst/>
          </a:prstGeom>
        </p:spPr>
      </p:pic>
      <p:sp>
        <p:nvSpPr>
          <p:cNvPr id="7" name="Ορθογώνιο 6"/>
          <p:cNvSpPr/>
          <p:nvPr/>
        </p:nvSpPr>
        <p:spPr>
          <a:xfrm>
            <a:off x="323528" y="6073551"/>
            <a:ext cx="3942185" cy="307777"/>
          </a:xfrm>
          <a:prstGeom prst="rect">
            <a:avLst/>
          </a:prstGeom>
        </p:spPr>
        <p:txBody>
          <a:bodyPr wrap="square">
            <a:spAutoFit/>
          </a:bodyPr>
          <a:lstStyle/>
          <a:p>
            <a:r>
              <a:rPr lang="el-GR" sz="1400" b="1" dirty="0" smtClean="0">
                <a:solidFill>
                  <a:schemeClr val="bg2">
                    <a:lumMod val="75000"/>
                  </a:schemeClr>
                </a:solidFill>
                <a:latin typeface="Raleway" charset="0"/>
                <a:ea typeface="+mj-ea"/>
                <a:cs typeface="Arial" panose="020B0604020202020204" pitchFamily="34" charset="0"/>
              </a:rPr>
              <a:t>European </a:t>
            </a:r>
            <a:r>
              <a:rPr lang="el-GR" sz="1400" b="1" dirty="0">
                <a:solidFill>
                  <a:schemeClr val="bg2">
                    <a:lumMod val="75000"/>
                  </a:schemeClr>
                </a:solidFill>
                <a:latin typeface="Raleway" charset="0"/>
                <a:ea typeface="+mj-ea"/>
                <a:cs typeface="Arial" panose="020B0604020202020204" pitchFamily="34" charset="0"/>
              </a:rPr>
              <a:t>Cluster </a:t>
            </a:r>
            <a:r>
              <a:rPr lang="el-GR" sz="1400" b="1" dirty="0" err="1">
                <a:solidFill>
                  <a:schemeClr val="bg2">
                    <a:lumMod val="75000"/>
                  </a:schemeClr>
                </a:solidFill>
                <a:latin typeface="Raleway" charset="0"/>
                <a:ea typeface="+mj-ea"/>
                <a:cs typeface="Arial" panose="020B0604020202020204" pitchFamily="34" charset="0"/>
              </a:rPr>
              <a:t>Collaboration</a:t>
            </a:r>
            <a:r>
              <a:rPr lang="el-GR" sz="1400" b="1" dirty="0">
                <a:solidFill>
                  <a:schemeClr val="bg2">
                    <a:lumMod val="75000"/>
                  </a:schemeClr>
                </a:solidFill>
                <a:latin typeface="Raleway" charset="0"/>
                <a:ea typeface="+mj-ea"/>
                <a:cs typeface="Arial" panose="020B0604020202020204" pitchFamily="34" charset="0"/>
              </a:rPr>
              <a:t> </a:t>
            </a:r>
            <a:r>
              <a:rPr lang="el-GR" sz="1400" b="1" dirty="0" err="1">
                <a:solidFill>
                  <a:schemeClr val="bg2">
                    <a:lumMod val="75000"/>
                  </a:schemeClr>
                </a:solidFill>
                <a:latin typeface="Raleway" charset="0"/>
                <a:ea typeface="+mj-ea"/>
                <a:cs typeface="Arial" panose="020B0604020202020204" pitchFamily="34" charset="0"/>
              </a:rPr>
              <a:t>Platform</a:t>
            </a:r>
            <a:endParaRPr lang="el-GR" sz="1400" b="1" dirty="0">
              <a:solidFill>
                <a:schemeClr val="bg2">
                  <a:lumMod val="75000"/>
                </a:schemeClr>
              </a:solidFill>
              <a:latin typeface="Raleway" charset="0"/>
              <a:ea typeface="+mj-ea"/>
              <a:cs typeface="Arial" panose="020B0604020202020204" pitchFamily="34" charset="0"/>
            </a:endParaRPr>
          </a:p>
        </p:txBody>
      </p:sp>
    </p:spTree>
    <p:extLst>
      <p:ext uri="{BB962C8B-B14F-4D97-AF65-F5344CB8AC3E}">
        <p14:creationId xmlns:p14="http://schemas.microsoft.com/office/powerpoint/2010/main" val="270093401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980728"/>
            <a:ext cx="8640763" cy="3970318"/>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Χαρακτηριστικά </a:t>
            </a:r>
            <a:r>
              <a:rPr lang="el-GR" sz="1800" b="1" dirty="0">
                <a:solidFill>
                  <a:srgbClr val="FF0000"/>
                </a:solidFill>
                <a:latin typeface="Raleway" charset="0"/>
                <a:ea typeface="+mj-ea"/>
                <a:cs typeface="Arial" panose="020B0604020202020204" pitchFamily="34" charset="0"/>
              </a:rPr>
              <a:t>ενός </a:t>
            </a:r>
            <a:r>
              <a:rPr lang="en-US" sz="1800" b="1" dirty="0" smtClean="0">
                <a:solidFill>
                  <a:srgbClr val="FF0000"/>
                </a:solidFill>
                <a:latin typeface="Raleway" charset="0"/>
                <a:ea typeface="+mj-ea"/>
                <a:cs typeface="Arial" panose="020B0604020202020204" pitchFamily="34" charset="0"/>
              </a:rPr>
              <a:t>cluster</a:t>
            </a:r>
            <a:r>
              <a:rPr lang="en-GB" sz="1800" b="1" dirty="0" smtClean="0">
                <a:solidFill>
                  <a:srgbClr val="FF0000"/>
                </a:solidFill>
                <a:latin typeface="Raleway" charset="0"/>
                <a:ea typeface="+mj-ea"/>
                <a:cs typeface="Arial" panose="020B0604020202020204" pitchFamily="34" charset="0"/>
              </a:rPr>
              <a:t>:</a:t>
            </a:r>
            <a:endParaRPr lang="el-GR" sz="1800" b="1" dirty="0" smtClean="0">
              <a:solidFill>
                <a:srgbClr val="FF0000"/>
              </a:solidFill>
              <a:latin typeface="Raleway" charset="0"/>
              <a:ea typeface="+mj-ea"/>
              <a:cs typeface="Arial" panose="020B0604020202020204" pitchFamily="34" charset="0"/>
            </a:endParaRPr>
          </a:p>
          <a:p>
            <a:pPr marL="800100" lvl="1" indent="-342900">
              <a:buFont typeface="+mj-lt"/>
              <a:buAutoNum type="arabicPeriod"/>
              <a:defRPr/>
            </a:pPr>
            <a:r>
              <a:rPr lang="el-GR" sz="1800" b="1" dirty="0">
                <a:solidFill>
                  <a:schemeClr val="bg2">
                    <a:lumMod val="75000"/>
                  </a:schemeClr>
                </a:solidFill>
                <a:latin typeface="Raleway" charset="0"/>
                <a:ea typeface="+mj-ea"/>
                <a:cs typeface="Arial" panose="020B0604020202020204" pitchFamily="34" charset="0"/>
              </a:rPr>
              <a:t>Έννοια του πληθυσμού</a:t>
            </a:r>
          </a:p>
          <a:p>
            <a:pPr marL="1257300" lvl="2" indent="-34290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Αναφέρεται στις επιχειρήσεις και στην ετερογένεια που τις χαρακτηρίζει.</a:t>
            </a:r>
          </a:p>
          <a:p>
            <a:pPr marL="800100" lvl="1" indent="-342900">
              <a:buFont typeface="+mj-lt"/>
              <a:buAutoNum type="arabicPeriod"/>
              <a:defRPr/>
            </a:pPr>
            <a:r>
              <a:rPr lang="el-GR" sz="1800" b="1" dirty="0" smtClean="0">
                <a:solidFill>
                  <a:schemeClr val="bg2">
                    <a:lumMod val="75000"/>
                  </a:schemeClr>
                </a:solidFill>
                <a:latin typeface="Raleway" charset="0"/>
                <a:ea typeface="+mj-ea"/>
                <a:cs typeface="Arial" panose="020B0604020202020204" pitchFamily="34" charset="0"/>
              </a:rPr>
              <a:t>Γεωγραφική </a:t>
            </a:r>
            <a:r>
              <a:rPr lang="el-GR" sz="1800" b="1" dirty="0">
                <a:solidFill>
                  <a:schemeClr val="bg2">
                    <a:lumMod val="75000"/>
                  </a:schemeClr>
                </a:solidFill>
                <a:latin typeface="Raleway" charset="0"/>
                <a:ea typeface="+mj-ea"/>
                <a:cs typeface="Arial" panose="020B0604020202020204" pitchFamily="34" charset="0"/>
              </a:rPr>
              <a:t>συγκέντρωση</a:t>
            </a:r>
          </a:p>
          <a:p>
            <a:pPr marL="1257300" lvl="2" indent="-342900">
              <a:buFont typeface="Arial" panose="020B0604020202020204" pitchFamily="34" charset="0"/>
              <a:buChar char="•"/>
              <a:defRPr/>
            </a:pPr>
            <a:r>
              <a:rPr lang="el-GR" sz="1800" b="1" dirty="0">
                <a:solidFill>
                  <a:schemeClr val="bg2">
                    <a:lumMod val="75000"/>
                  </a:schemeClr>
                </a:solidFill>
                <a:latin typeface="Raleway" charset="0"/>
                <a:ea typeface="+mj-ea"/>
                <a:cs typeface="Arial" panose="020B0604020202020204" pitchFamily="34" charset="0"/>
              </a:rPr>
              <a:t>Περιοχή μέσα στην οποία αναπτύσσονται οι σχέσεις συνεργασίας μεταξύ </a:t>
            </a:r>
            <a:r>
              <a:rPr lang="el-GR" sz="1800" b="1" dirty="0" smtClean="0">
                <a:solidFill>
                  <a:schemeClr val="bg2">
                    <a:lumMod val="75000"/>
                  </a:schemeClr>
                </a:solidFill>
                <a:latin typeface="Raleway" charset="0"/>
                <a:ea typeface="+mj-ea"/>
                <a:cs typeface="Arial" panose="020B0604020202020204" pitchFamily="34" charset="0"/>
              </a:rPr>
              <a:t>βιομηχανιών</a:t>
            </a:r>
            <a:r>
              <a:rPr lang="en-GB" sz="1800" b="1" dirty="0" smtClean="0">
                <a:solidFill>
                  <a:schemeClr val="bg2">
                    <a:lumMod val="75000"/>
                  </a:schemeClr>
                </a:solidFill>
                <a:latin typeface="Raleway" charset="0"/>
                <a:ea typeface="+mj-ea"/>
                <a:cs typeface="Arial" panose="020B0604020202020204" pitchFamily="34" charset="0"/>
              </a:rPr>
              <a:t>,</a:t>
            </a:r>
            <a:r>
              <a:rPr lang="el-GR" sz="1800" b="1" dirty="0" smtClean="0">
                <a:solidFill>
                  <a:schemeClr val="bg2">
                    <a:lumMod val="75000"/>
                  </a:schemeClr>
                </a:solidFill>
                <a:latin typeface="Raleway" charset="0"/>
                <a:ea typeface="+mj-ea"/>
                <a:cs typeface="Arial" panose="020B0604020202020204" pitchFamily="34" charset="0"/>
              </a:rPr>
              <a:t> </a:t>
            </a:r>
            <a:r>
              <a:rPr lang="el-GR" sz="1800" b="1" dirty="0">
                <a:solidFill>
                  <a:schemeClr val="bg2">
                    <a:lumMod val="75000"/>
                  </a:schemeClr>
                </a:solidFill>
                <a:latin typeface="Raleway" charset="0"/>
                <a:ea typeface="+mj-ea"/>
                <a:cs typeface="Arial" panose="020B0604020202020204" pitchFamily="34" charset="0"/>
              </a:rPr>
              <a:t>οι οποίες είναι και οι πιο σημαντικές στον ανταγωνισμό χωρίς βέβαια να αποκλείεται η συνεργασία μεταξύ επιχειρήσεων που βρίσκονται μέσα στο cluster με επιχειρήσεις που βρίσκονται έξω από αυτό</a:t>
            </a:r>
            <a:r>
              <a:rPr lang="el-GR" sz="1800" b="1" dirty="0" smtClean="0">
                <a:solidFill>
                  <a:schemeClr val="bg2">
                    <a:lumMod val="75000"/>
                  </a:schemeClr>
                </a:solidFill>
                <a:latin typeface="Raleway" charset="0"/>
                <a:ea typeface="+mj-ea"/>
                <a:cs typeface="Arial" panose="020B0604020202020204" pitchFamily="34" charset="0"/>
              </a:rPr>
              <a:t>.</a:t>
            </a:r>
          </a:p>
          <a:p>
            <a:pPr marL="800100" lvl="1" indent="-342900">
              <a:buFont typeface="+mj-lt"/>
              <a:buAutoNum type="arabicPeriod"/>
              <a:defRPr/>
            </a:pPr>
            <a:r>
              <a:rPr lang="el-GR" sz="1800" b="1" dirty="0">
                <a:solidFill>
                  <a:schemeClr val="bg2">
                    <a:lumMod val="75000"/>
                  </a:schemeClr>
                </a:solidFill>
                <a:latin typeface="Raleway" charset="0"/>
                <a:ea typeface="+mj-ea"/>
                <a:cs typeface="Arial" panose="020B0604020202020204" pitchFamily="34" charset="0"/>
              </a:rPr>
              <a:t>Η συμμετοχή σε αυτό ενώσεων, οργανώσεων όπως δημόσιων ή ιδιωτικών οργανισμών.</a:t>
            </a:r>
          </a:p>
          <a:p>
            <a:pPr marL="800100" lvl="1" indent="-342900">
              <a:buFont typeface="+mj-lt"/>
              <a:buAutoNum type="arabicPeriod"/>
              <a:defRPr/>
            </a:pPr>
            <a:r>
              <a:rPr lang="el-GR" sz="1800" b="1" dirty="0" smtClean="0">
                <a:solidFill>
                  <a:schemeClr val="bg2">
                    <a:lumMod val="75000"/>
                  </a:schemeClr>
                </a:solidFill>
                <a:latin typeface="Raleway" charset="0"/>
                <a:ea typeface="+mj-ea"/>
                <a:cs typeface="Arial" panose="020B0604020202020204" pitchFamily="34" charset="0"/>
              </a:rPr>
              <a:t>Οι </a:t>
            </a:r>
            <a:r>
              <a:rPr lang="el-GR" sz="1800" b="1" dirty="0">
                <a:solidFill>
                  <a:schemeClr val="bg2">
                    <a:lumMod val="75000"/>
                  </a:schemeClr>
                </a:solidFill>
                <a:latin typeface="Raleway" charset="0"/>
                <a:ea typeface="+mj-ea"/>
                <a:cs typeface="Arial" panose="020B0604020202020204" pitchFamily="34" charset="0"/>
              </a:rPr>
              <a:t>αμοιβαίες σχέσεις που αναπτύσσουν οι επιχειρήσεις μεταξύ τους μέσα στο cluster (ανταγωνισμός και συνεργασία)</a:t>
            </a:r>
            <a:endParaRPr lang="en-US" sz="1800" b="1" dirty="0">
              <a:solidFill>
                <a:schemeClr val="bg2">
                  <a:lumMod val="75000"/>
                </a:schemeClr>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a:t>
            </a:r>
            <a:endParaRPr lang="el-GR" dirty="0">
              <a:solidFill>
                <a:schemeClr val="bg2">
                  <a:lumMod val="75000"/>
                </a:schemeClr>
              </a:solidFill>
              <a:latin typeface="Raleway" charset="0"/>
              <a:cs typeface="Arial" panose="020B0604020202020204" pitchFamily="34" charset="0"/>
            </a:endParaRPr>
          </a:p>
        </p:txBody>
      </p:sp>
      <p:sp>
        <p:nvSpPr>
          <p:cNvPr id="5" name="Ορθογώνιο 4"/>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6" name="Picture 2" descr="Τμήμα Ναυτιλιακών Σπουδών Πανεπιστημίου Πειραιά">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3243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950" y="827420"/>
            <a:ext cx="8280473" cy="369332"/>
          </a:xfrm>
          <a:prstGeom prst="rect">
            <a:avLst/>
          </a:prstGeom>
        </p:spPr>
        <p:txBody>
          <a:bodyPr wrap="square">
            <a:spAutoFit/>
          </a:bodyPr>
          <a:lstStyle/>
          <a:p>
            <a:pPr marL="285750" indent="-285750">
              <a:buFont typeface="Arial" panose="020B0604020202020204" pitchFamily="34" charset="0"/>
              <a:buChar char="•"/>
              <a:defRPr/>
            </a:pPr>
            <a:r>
              <a:rPr lang="el-GR" sz="1800" b="1" dirty="0" smtClean="0">
                <a:solidFill>
                  <a:srgbClr val="FF0000"/>
                </a:solidFill>
                <a:latin typeface="Raleway" charset="0"/>
                <a:ea typeface="+mj-ea"/>
                <a:cs typeface="Arial" panose="020B0604020202020204" pitchFamily="34" charset="0"/>
              </a:rPr>
              <a:t>Αναγνώριση ενός </a:t>
            </a:r>
            <a:r>
              <a:rPr lang="en-US" sz="1800" b="1" dirty="0" smtClean="0">
                <a:solidFill>
                  <a:srgbClr val="FF0000"/>
                </a:solidFill>
                <a:latin typeface="Raleway" charset="0"/>
                <a:ea typeface="+mj-ea"/>
                <a:cs typeface="Arial" panose="020B0604020202020204" pitchFamily="34" charset="0"/>
              </a:rPr>
              <a:t>cluster:</a:t>
            </a:r>
            <a:endParaRPr lang="el-GR" sz="1800" b="1" dirty="0" smtClean="0">
              <a:solidFill>
                <a:srgbClr val="FF0000"/>
              </a:solidFill>
              <a:latin typeface="Raleway" charset="0"/>
              <a:ea typeface="+mj-ea"/>
              <a:cs typeface="Arial" panose="020B0604020202020204" pitchFamily="34" charset="0"/>
            </a:endParaRPr>
          </a:p>
        </p:txBody>
      </p:sp>
      <p:sp>
        <p:nvSpPr>
          <p:cNvPr id="3" name="Ορθογώνιο 2"/>
          <p:cNvSpPr/>
          <p:nvPr/>
        </p:nvSpPr>
        <p:spPr>
          <a:xfrm>
            <a:off x="539750" y="188913"/>
            <a:ext cx="8208963" cy="523220"/>
          </a:xfrm>
          <a:prstGeom prst="rect">
            <a:avLst/>
          </a:prstGeom>
          <a:solidFill>
            <a:srgbClr val="FFC000"/>
          </a:solidFill>
        </p:spPr>
        <p:txBody>
          <a:bodyPr>
            <a:spAutoFit/>
          </a:bodyPr>
          <a:lstStyle/>
          <a:p>
            <a:pPr>
              <a:defRPr/>
            </a:pPr>
            <a:r>
              <a:rPr lang="en-US" dirty="0" smtClean="0">
                <a:solidFill>
                  <a:schemeClr val="bg2">
                    <a:lumMod val="75000"/>
                  </a:schemeClr>
                </a:solidFill>
                <a:latin typeface="Raleway" charset="0"/>
                <a:cs typeface="Arial" panose="020B0604020202020204" pitchFamily="34" charset="0"/>
              </a:rPr>
              <a:t>Cluster </a:t>
            </a:r>
            <a:endParaRPr lang="el-GR" dirty="0">
              <a:solidFill>
                <a:schemeClr val="bg2">
                  <a:lumMod val="75000"/>
                </a:schemeClr>
              </a:solidFill>
              <a:latin typeface="Raleway" charset="0"/>
              <a:cs typeface="Arial" panose="020B0604020202020204" pitchFamily="34" charset="0"/>
            </a:endParaRPr>
          </a:p>
        </p:txBody>
      </p:sp>
      <p:pic>
        <p:nvPicPr>
          <p:cNvPr id="6" name="Εικόνα 5"/>
          <p:cNvPicPr>
            <a:picLocks noChangeAspect="1"/>
          </p:cNvPicPr>
          <p:nvPr/>
        </p:nvPicPr>
        <p:blipFill>
          <a:blip r:embed="rId3"/>
          <a:stretch>
            <a:fillRect/>
          </a:stretch>
        </p:blipFill>
        <p:spPr>
          <a:xfrm>
            <a:off x="35496" y="1124744"/>
            <a:ext cx="4881114" cy="5256584"/>
          </a:xfrm>
          <a:prstGeom prst="rect">
            <a:avLst/>
          </a:prstGeom>
        </p:spPr>
      </p:pic>
      <p:sp>
        <p:nvSpPr>
          <p:cNvPr id="7" name="Ορθογώνιο 6"/>
          <p:cNvSpPr/>
          <p:nvPr/>
        </p:nvSpPr>
        <p:spPr>
          <a:xfrm>
            <a:off x="899592" y="6402814"/>
            <a:ext cx="5112568" cy="338554"/>
          </a:xfrm>
          <a:prstGeom prst="rect">
            <a:avLst/>
          </a:prstGeom>
          <a:solidFill>
            <a:schemeClr val="bg2">
              <a:lumMod val="60000"/>
              <a:lumOff val="40000"/>
            </a:schemeClr>
          </a:solidFill>
        </p:spPr>
        <p:txBody>
          <a:bodyPr wrap="square">
            <a:spAutoFit/>
          </a:bodyPr>
          <a:lstStyle/>
          <a:p>
            <a:pPr>
              <a:defRPr/>
            </a:pPr>
            <a:r>
              <a:rPr lang="el-GR" sz="1600" b="1" dirty="0" smtClean="0">
                <a:solidFill>
                  <a:schemeClr val="bg2">
                    <a:lumMod val="50000"/>
                  </a:schemeClr>
                </a:solidFill>
                <a:latin typeface="Raleway" charset="0"/>
                <a:cs typeface="Arial" panose="020B0604020202020204" pitchFamily="34" charset="0"/>
              </a:rPr>
              <a:t>ΠΜΣ</a:t>
            </a:r>
            <a:r>
              <a:rPr lang="en-GB" sz="1600" b="1" dirty="0">
                <a:solidFill>
                  <a:schemeClr val="bg2">
                    <a:lumMod val="50000"/>
                  </a:schemeClr>
                </a:solidFill>
                <a:latin typeface="Raleway" charset="0"/>
                <a:cs typeface="Arial" panose="020B0604020202020204" pitchFamily="34" charset="0"/>
              </a:rPr>
              <a:t> </a:t>
            </a:r>
            <a:r>
              <a:rPr lang="el-GR" sz="1600" b="1" dirty="0" smtClean="0">
                <a:solidFill>
                  <a:schemeClr val="bg2">
                    <a:lumMod val="50000"/>
                  </a:schemeClr>
                </a:solidFill>
                <a:latin typeface="Raleway" charset="0"/>
                <a:cs typeface="Arial" panose="020B0604020202020204" pitchFamily="34" charset="0"/>
              </a:rPr>
              <a:t>«Διαχείριση Λιμένων &amp; </a:t>
            </a:r>
            <a:r>
              <a:rPr lang="el-GR" sz="1600" b="1" dirty="0">
                <a:solidFill>
                  <a:schemeClr val="bg2">
                    <a:lumMod val="50000"/>
                  </a:schemeClr>
                </a:solidFill>
                <a:latin typeface="Raleway" charset="0"/>
                <a:cs typeface="Arial" panose="020B0604020202020204" pitchFamily="34" charset="0"/>
              </a:rPr>
              <a:t>Π</a:t>
            </a:r>
            <a:r>
              <a:rPr lang="el-GR" sz="1600" b="1" dirty="0" smtClean="0">
                <a:solidFill>
                  <a:schemeClr val="bg2">
                    <a:lumMod val="50000"/>
                  </a:schemeClr>
                </a:solidFill>
                <a:latin typeface="Raleway" charset="0"/>
                <a:cs typeface="Arial" panose="020B0604020202020204" pitchFamily="34" charset="0"/>
              </a:rPr>
              <a:t>αράκτια Οικονομία»</a:t>
            </a:r>
            <a:endParaRPr lang="el-GR" sz="1600" b="1" dirty="0">
              <a:solidFill>
                <a:schemeClr val="bg2">
                  <a:lumMod val="50000"/>
                </a:schemeClr>
              </a:solidFill>
              <a:latin typeface="Raleway" charset="0"/>
              <a:cs typeface="Arial" panose="020B0604020202020204" pitchFamily="34" charset="0"/>
            </a:endParaRPr>
          </a:p>
        </p:txBody>
      </p:sp>
      <p:pic>
        <p:nvPicPr>
          <p:cNvPr id="8" name="Picture 2" descr="Τμήμα Ναυτιλιακών Σπουδών Πανεπιστημίου Πειραιά">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5949280"/>
            <a:ext cx="2376264" cy="712879"/>
          </a:xfrm>
          <a:prstGeom prst="rect">
            <a:avLst/>
          </a:prstGeom>
          <a:noFill/>
          <a:extLst>
            <a:ext uri="{909E8E84-426E-40DD-AFC4-6F175D3DCCD1}">
              <a14:hiddenFill xmlns:a14="http://schemas.microsoft.com/office/drawing/2010/main">
                <a:solidFill>
                  <a:srgbClr val="FFFFFF"/>
                </a:solidFill>
              </a14:hiddenFill>
            </a:ext>
          </a:extLst>
        </p:spPr>
      </p:pic>
      <p:pic>
        <p:nvPicPr>
          <p:cNvPr id="4" name="Εικόνα 3"/>
          <p:cNvPicPr>
            <a:picLocks noChangeAspect="1"/>
          </p:cNvPicPr>
          <p:nvPr/>
        </p:nvPicPr>
        <p:blipFill>
          <a:blip r:embed="rId6"/>
          <a:stretch>
            <a:fillRect/>
          </a:stretch>
        </p:blipFill>
        <p:spPr>
          <a:xfrm>
            <a:off x="4989065" y="1098780"/>
            <a:ext cx="3759648" cy="3759648"/>
          </a:xfrm>
          <a:prstGeom prst="rect">
            <a:avLst/>
          </a:prstGeom>
        </p:spPr>
      </p:pic>
    </p:spTree>
    <p:extLst>
      <p:ext uri="{BB962C8B-B14F-4D97-AF65-F5344CB8AC3E}">
        <p14:creationId xmlns:p14="http://schemas.microsoft.com/office/powerpoint/2010/main" val="174796519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altLang="el-GR"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GB" altLang="el-GR"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Settings\Administrator\Application Data\Microsoft\Templates\Blank Presentation.pot</Template>
  <TotalTime>8357</TotalTime>
  <Words>2097</Words>
  <Application>Microsoft Office PowerPoint</Application>
  <PresentationFormat>Προβολή στην οθόνη (4:3)</PresentationFormat>
  <Paragraphs>223</Paragraphs>
  <Slides>29</Slides>
  <Notes>29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29</vt:i4>
      </vt:variant>
    </vt:vector>
  </HeadingPairs>
  <TitlesOfParts>
    <vt:vector size="35" baseType="lpstr">
      <vt:lpstr>Arial</vt:lpstr>
      <vt:lpstr>EY Gothic Cond Demi</vt:lpstr>
      <vt:lpstr>Lato</vt:lpstr>
      <vt:lpstr>Raleway</vt:lpstr>
      <vt:lpstr>Times New Roman</vt:lpstr>
      <vt:lpstr>Blank Presentation</vt:lpstr>
      <vt:lpstr>Παρουσίαση του PowerPoint</vt:lpstr>
      <vt:lpstr>Ενότητα 2  Η Έννοια και τα Χαρακτηριστικά των Επιχειρηματικών Συστάδων (Clusters)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Thank you for your attention! </vt:lpstr>
    </vt:vector>
  </TitlesOfParts>
  <Company>UNIPI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Petros Pallis</dc:creator>
  <cp:lastModifiedBy>pp</cp:lastModifiedBy>
  <cp:revision>712</cp:revision>
  <dcterms:created xsi:type="dcterms:W3CDTF">2003-09-09T08:57:47Z</dcterms:created>
  <dcterms:modified xsi:type="dcterms:W3CDTF">2022-01-14T23:00:16Z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T Templates Version">
    <vt:lpwstr>1.0</vt:lpwstr>
  </property>
</Properties>
</file>