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751" r:id="rId2"/>
    <p:sldId id="783" r:id="rId3"/>
    <p:sldId id="848" r:id="rId4"/>
    <p:sldId id="849" r:id="rId5"/>
    <p:sldId id="860" r:id="rId6"/>
    <p:sldId id="852" r:id="rId7"/>
    <p:sldId id="854" r:id="rId8"/>
    <p:sldId id="866" r:id="rId9"/>
    <p:sldId id="867" r:id="rId10"/>
    <p:sldId id="870" r:id="rId11"/>
    <p:sldId id="871" r:id="rId12"/>
    <p:sldId id="855" r:id="rId13"/>
    <p:sldId id="910" r:id="rId14"/>
    <p:sldId id="911" r:id="rId15"/>
    <p:sldId id="912" r:id="rId16"/>
    <p:sldId id="913" r:id="rId17"/>
    <p:sldId id="914" r:id="rId18"/>
    <p:sldId id="915" r:id="rId19"/>
    <p:sldId id="856" r:id="rId20"/>
    <p:sldId id="857" r:id="rId21"/>
    <p:sldId id="872" r:id="rId22"/>
    <p:sldId id="916" r:id="rId23"/>
    <p:sldId id="917" r:id="rId24"/>
    <p:sldId id="858" r:id="rId25"/>
    <p:sldId id="909" r:id="rId26"/>
    <p:sldId id="918" r:id="rId27"/>
    <p:sldId id="919" r:id="rId28"/>
    <p:sldId id="920" r:id="rId29"/>
    <p:sldId id="921" r:id="rId30"/>
    <p:sldId id="922" r:id="rId31"/>
    <p:sldId id="923" r:id="rId32"/>
    <p:sldId id="924" r:id="rId33"/>
    <p:sldId id="925" r:id="rId34"/>
    <p:sldId id="926" r:id="rId35"/>
    <p:sldId id="927" r:id="rId36"/>
    <p:sldId id="928" r:id="rId37"/>
    <p:sldId id="929" r:id="rId38"/>
    <p:sldId id="930" r:id="rId39"/>
    <p:sldId id="931" r:id="rId40"/>
    <p:sldId id="932" r:id="rId41"/>
    <p:sldId id="933" r:id="rId42"/>
    <p:sldId id="935" r:id="rId43"/>
    <p:sldId id="936" r:id="rId44"/>
    <p:sldId id="937" r:id="rId45"/>
    <p:sldId id="938" r:id="rId46"/>
    <p:sldId id="939" r:id="rId47"/>
    <p:sldId id="941" r:id="rId48"/>
    <p:sldId id="942" r:id="rId49"/>
    <p:sldId id="943" r:id="rId50"/>
    <p:sldId id="944" r:id="rId51"/>
    <p:sldId id="945" r:id="rId52"/>
    <p:sldId id="946" r:id="rId53"/>
    <p:sldId id="947" r:id="rId54"/>
    <p:sldId id="948" r:id="rId55"/>
    <p:sldId id="949" r:id="rId56"/>
    <p:sldId id="950" r:id="rId57"/>
    <p:sldId id="955" r:id="rId58"/>
    <p:sldId id="956" r:id="rId59"/>
    <p:sldId id="957" r:id="rId60"/>
    <p:sldId id="958" r:id="rId61"/>
    <p:sldId id="822" r:id="rId62"/>
  </p:sldIdLst>
  <p:sldSz cx="9144000" cy="6858000" type="screen4x3"/>
  <p:notesSz cx="6797675" cy="9926638"/>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68">
          <p15:clr>
            <a:srgbClr val="A4A3A4"/>
          </p15:clr>
        </p15:guide>
        <p15:guide id="2" pos="384">
          <p15:clr>
            <a:srgbClr val="A4A3A4"/>
          </p15:clr>
        </p15:guide>
        <p15:guide id="3" pos="5568">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00"/>
    <a:srgbClr val="FFF0C1"/>
    <a:srgbClr val="DFEFEB"/>
    <a:srgbClr val="CCFFFF"/>
    <a:srgbClr val="5ABAA7"/>
    <a:srgbClr val="4F89C8"/>
    <a:srgbClr val="6896CF"/>
    <a:srgbClr val="33B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4" autoAdjust="0"/>
    <p:restoredTop sz="94660"/>
  </p:normalViewPr>
  <p:slideViewPr>
    <p:cSldViewPr>
      <p:cViewPr varScale="1">
        <p:scale>
          <a:sx n="114" d="100"/>
          <a:sy n="114" d="100"/>
        </p:scale>
        <p:origin x="1740" y="108"/>
      </p:cViewPr>
      <p:guideLst>
        <p:guide orient="horz" pos="768"/>
        <p:guide pos="384"/>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p:cViewPr varScale="1">
        <p:scale>
          <a:sx n="34" d="100"/>
          <a:sy n="34" d="100"/>
        </p:scale>
        <p:origin x="-1578" y="-7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46083" name="Rectangle 3"/>
          <p:cNvSpPr>
            <a:spLocks noGrp="1" noChangeArrowheads="1"/>
          </p:cNvSpPr>
          <p:nvPr>
            <p:ph type="dt" sz="quarter" idx="1"/>
          </p:nvPr>
        </p:nvSpPr>
        <p:spPr bwMode="auto">
          <a:xfrm>
            <a:off x="3849688"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algn="r" defTabSz="904875" eaLnBrk="1" hangingPunct="1">
              <a:spcBef>
                <a:spcPct val="0"/>
              </a:spcBef>
              <a:buFontTx/>
              <a:buNone/>
              <a:defRPr sz="1300" b="1"/>
            </a:lvl1pPr>
          </a:lstStyle>
          <a:p>
            <a:pPr>
              <a:defRPr/>
            </a:pPr>
            <a:endParaRPr lang="en-GB" altLang="el-GR"/>
          </a:p>
        </p:txBody>
      </p:sp>
      <p:sp>
        <p:nvSpPr>
          <p:cNvPr id="46084" name="Rectangle 4"/>
          <p:cNvSpPr>
            <a:spLocks noGrp="1" noChangeArrowheads="1"/>
          </p:cNvSpPr>
          <p:nvPr>
            <p:ph type="ftr" sz="quarter" idx="2"/>
          </p:nvPr>
        </p:nvSpPr>
        <p:spPr bwMode="auto">
          <a:xfrm>
            <a:off x="0" y="942975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46085" name="Rectangle 5"/>
          <p:cNvSpPr>
            <a:spLocks noGrp="1" noChangeArrowheads="1"/>
          </p:cNvSpPr>
          <p:nvPr>
            <p:ph type="sldNum" sz="quarter" idx="3"/>
          </p:nvPr>
        </p:nvSpPr>
        <p:spPr bwMode="auto">
          <a:xfrm>
            <a:off x="3849688" y="94297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algn="r" defTabSz="904875" eaLnBrk="1" hangingPunct="1">
              <a:spcBef>
                <a:spcPct val="0"/>
              </a:spcBef>
              <a:buFontTx/>
              <a:buNone/>
              <a:defRPr sz="1300" b="1"/>
            </a:lvl1pPr>
          </a:lstStyle>
          <a:p>
            <a:pPr>
              <a:defRPr/>
            </a:pPr>
            <a:fld id="{CC90B706-ECD9-4973-90FE-EE7618BCF140}"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51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114691" name="Rectangle 3"/>
          <p:cNvSpPr>
            <a:spLocks noGrp="1" noChangeArrowheads="1"/>
          </p:cNvSpPr>
          <p:nvPr>
            <p:ph type="dt" idx="1"/>
          </p:nvPr>
        </p:nvSpPr>
        <p:spPr bwMode="auto">
          <a:xfrm>
            <a:off x="3860800" y="0"/>
            <a:ext cx="2951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algn="r" defTabSz="904875" eaLnBrk="1" hangingPunct="1">
              <a:spcBef>
                <a:spcPct val="0"/>
              </a:spcBef>
              <a:buFontTx/>
              <a:buNone/>
              <a:defRPr sz="1300" b="1"/>
            </a:lvl1pPr>
          </a:lstStyle>
          <a:p>
            <a:pPr>
              <a:defRPr/>
            </a:pPr>
            <a:endParaRPr lang="en-GB" altLang="el-GR"/>
          </a:p>
        </p:txBody>
      </p:sp>
      <p:sp>
        <p:nvSpPr>
          <p:cNvPr id="19460" name="Rectangle 4"/>
          <p:cNvSpPr>
            <a:spLocks noGrp="1" noRot="1" noChangeAspect="1" noChangeArrowheads="1" noTextEdit="1"/>
          </p:cNvSpPr>
          <p:nvPr>
            <p:ph type="sldImg" idx="2"/>
          </p:nvPr>
        </p:nvSpPr>
        <p:spPr bwMode="auto">
          <a:xfrm>
            <a:off x="944563" y="752475"/>
            <a:ext cx="4921250" cy="3690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93" name="Rectangle 5"/>
          <p:cNvSpPr>
            <a:spLocks noGrp="1" noChangeArrowheads="1"/>
          </p:cNvSpPr>
          <p:nvPr>
            <p:ph type="body" sz="quarter" idx="3"/>
          </p:nvPr>
        </p:nvSpPr>
        <p:spPr bwMode="auto">
          <a:xfrm>
            <a:off x="909638" y="4743450"/>
            <a:ext cx="4992687"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p>
            <a:pPr lvl="0"/>
            <a:r>
              <a:rPr lang="en-GB" altLang="el-GR" noProof="0" smtClean="0"/>
              <a:t>Click to edit Master text styles</a:t>
            </a:r>
          </a:p>
          <a:p>
            <a:pPr lvl="1"/>
            <a:r>
              <a:rPr lang="en-GB" altLang="el-GR" noProof="0" smtClean="0"/>
              <a:t>Second level</a:t>
            </a:r>
          </a:p>
          <a:p>
            <a:pPr lvl="2"/>
            <a:r>
              <a:rPr lang="en-GB" altLang="el-GR" noProof="0" smtClean="0"/>
              <a:t>Third level</a:t>
            </a:r>
          </a:p>
          <a:p>
            <a:pPr lvl="3"/>
            <a:r>
              <a:rPr lang="en-GB" altLang="el-GR" noProof="0" smtClean="0"/>
              <a:t>Fourth level</a:t>
            </a:r>
          </a:p>
          <a:p>
            <a:pPr lvl="4"/>
            <a:r>
              <a:rPr lang="en-GB" altLang="el-GR" noProof="0" smtClean="0"/>
              <a:t>Fifth level</a:t>
            </a:r>
          </a:p>
        </p:txBody>
      </p:sp>
      <p:sp>
        <p:nvSpPr>
          <p:cNvPr id="114694" name="Rectangle 6"/>
          <p:cNvSpPr>
            <a:spLocks noGrp="1" noChangeArrowheads="1"/>
          </p:cNvSpPr>
          <p:nvPr>
            <p:ph type="ftr" sz="quarter" idx="4"/>
          </p:nvPr>
        </p:nvSpPr>
        <p:spPr bwMode="auto">
          <a:xfrm>
            <a:off x="0" y="9413875"/>
            <a:ext cx="29511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114695" name="Rectangle 7"/>
          <p:cNvSpPr>
            <a:spLocks noGrp="1" noChangeArrowheads="1"/>
          </p:cNvSpPr>
          <p:nvPr>
            <p:ph type="sldNum" sz="quarter" idx="5"/>
          </p:nvPr>
        </p:nvSpPr>
        <p:spPr bwMode="auto">
          <a:xfrm>
            <a:off x="3860800" y="9413875"/>
            <a:ext cx="29511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algn="r" defTabSz="904875" eaLnBrk="1" hangingPunct="1">
              <a:spcBef>
                <a:spcPct val="0"/>
              </a:spcBef>
              <a:buFontTx/>
              <a:buNone/>
              <a:defRPr sz="1300" b="1"/>
            </a:lvl1pPr>
          </a:lstStyle>
          <a:p>
            <a:pPr>
              <a:defRPr/>
            </a:pPr>
            <a:fld id="{68E675D5-9615-480E-83D4-7C3D910209FE}"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04875">
              <a:defRPr sz="2800">
                <a:solidFill>
                  <a:schemeClr val="tx1"/>
                </a:solidFill>
                <a:latin typeface="Arial" panose="020B0604020202020204" pitchFamily="34" charset="0"/>
              </a:defRPr>
            </a:lvl1pPr>
            <a:lvl2pPr marL="742950" indent="-285750" defTabSz="904875">
              <a:defRPr sz="2800">
                <a:solidFill>
                  <a:schemeClr val="tx1"/>
                </a:solidFill>
                <a:latin typeface="Arial" panose="020B0604020202020204" pitchFamily="34" charset="0"/>
              </a:defRPr>
            </a:lvl2pPr>
            <a:lvl3pPr marL="1143000" indent="-228600" defTabSz="904875">
              <a:defRPr sz="2800">
                <a:solidFill>
                  <a:schemeClr val="tx1"/>
                </a:solidFill>
                <a:latin typeface="Arial" panose="020B0604020202020204" pitchFamily="34" charset="0"/>
              </a:defRPr>
            </a:lvl3pPr>
            <a:lvl4pPr marL="1600200" indent="-228600" defTabSz="904875">
              <a:defRPr sz="2800">
                <a:solidFill>
                  <a:schemeClr val="tx1"/>
                </a:solidFill>
                <a:latin typeface="Arial" panose="020B0604020202020204" pitchFamily="34" charset="0"/>
              </a:defRPr>
            </a:lvl4pPr>
            <a:lvl5pPr marL="2057400" indent="-228600" defTabSz="904875">
              <a:defRPr sz="2800">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Arial" panose="020B0604020202020204" pitchFamily="34" charset="0"/>
              </a:defRPr>
            </a:lvl9pPr>
          </a:lstStyle>
          <a:p>
            <a:fld id="{8B68DE2E-D381-431C-AEE9-CF121CF00766}" type="slidenum">
              <a:rPr lang="en-GB" altLang="el-GR" sz="1300" smtClean="0"/>
              <a:pPr/>
              <a:t>1</a:t>
            </a:fld>
            <a:endParaRPr lang="en-GB" altLang="el-GR" sz="1300" smtClean="0"/>
          </a:p>
        </p:txBody>
      </p:sp>
      <p:sp>
        <p:nvSpPr>
          <p:cNvPr id="22531" name="Rectangle 2"/>
          <p:cNvSpPr>
            <a:spLocks noGrp="1" noRot="1" noChangeAspect="1" noChangeArrowheads="1" noTextEdit="1"/>
          </p:cNvSpPr>
          <p:nvPr>
            <p:ph type="sldImg"/>
          </p:nvPr>
        </p:nvSpPr>
        <p:spPr>
          <a:xfrm>
            <a:off x="919163" y="746125"/>
            <a:ext cx="4959350" cy="3719513"/>
          </a:xfrm>
          <a:ln w="12700" cap="flat"/>
        </p:spPr>
      </p:sp>
      <p:sp>
        <p:nvSpPr>
          <p:cNvPr id="22532" name="Rectangle 3"/>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488788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63033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39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29506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807554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8909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12050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50285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1540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72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97"/>
          <p:cNvSpPr>
            <a:spLocks noGrp="1" noRot="1" noChangeAspect="1" noTextEdit="1"/>
          </p:cNvSpPr>
          <p:nvPr>
            <p:ph type="sldImg" idx="2"/>
          </p:nvPr>
        </p:nvSpPr>
        <p:spPr>
          <a:ln/>
        </p:spPr>
      </p:sp>
      <p:sp>
        <p:nvSpPr>
          <p:cNvPr id="24579" name="Shape 9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520890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8703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06607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7983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03785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335474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66337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99437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37521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46596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437702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38964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901742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475090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46764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219862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391472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490461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728139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29335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54502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9369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407187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01699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125676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157957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159579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06594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293556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370331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843651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23578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345269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834808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802150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114806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168982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857453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778223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914911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29792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7008809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2798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8180563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713691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291"/>
          <p:cNvSpPr>
            <a:spLocks noGrp="1" noRot="1" noChangeAspect="1" noTextEdit="1"/>
          </p:cNvSpPr>
          <p:nvPr>
            <p:ph type="sldImg" idx="2"/>
          </p:nvPr>
        </p:nvSpPr>
        <p:spPr>
          <a:ln/>
        </p:spPr>
      </p:sp>
      <p:sp>
        <p:nvSpPr>
          <p:cNvPr id="30723" name="Shape 29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72627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94182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61243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Body Colour"/>
          <p:cNvSpPr>
            <a:spLocks noChangeArrowheads="1"/>
          </p:cNvSpPr>
          <p:nvPr userDrawn="1"/>
        </p:nvSpPr>
        <p:spPr bwMode="auto">
          <a:xfrm>
            <a:off x="0" y="1800225"/>
            <a:ext cx="9144000" cy="50577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5" name="Title Colour"/>
          <p:cNvSpPr>
            <a:spLocks noChangeArrowheads="1"/>
          </p:cNvSpPr>
          <p:nvPr userDrawn="1"/>
        </p:nvSpPr>
        <p:spPr bwMode="auto">
          <a:xfrm>
            <a:off x="0" y="0"/>
            <a:ext cx="91440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pic>
        <p:nvPicPr>
          <p:cNvPr id="6" name="Picture 10" descr="Gt293VERY SMALL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0425" y="6548438"/>
            <a:ext cx="1825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0" y="0"/>
            <a:ext cx="9144000" cy="175260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pPr lvl="0"/>
            <a:r>
              <a:rPr lang="en-GB" altLang="el-GR" noProof="0" smtClean="0"/>
              <a:t>Click to edit Master title style</a:t>
            </a:r>
          </a:p>
        </p:txBody>
      </p:sp>
      <p:sp>
        <p:nvSpPr>
          <p:cNvPr id="3080" name="Text Placeholder"/>
          <p:cNvSpPr>
            <a:spLocks noGrp="1" noChangeArrowheads="1"/>
          </p:cNvSpPr>
          <p:nvPr>
            <p:ph type="subTitle" sz="quarter" idx="1"/>
          </p:nvPr>
        </p:nvSpPr>
        <p:spPr>
          <a:xfrm>
            <a:off x="0" y="0"/>
            <a:ext cx="1588" cy="1588"/>
          </a:xfrm>
        </p:spPr>
        <p:txBody>
          <a:bodyPr wrap="none"/>
          <a:lstStyle>
            <a:lvl1pPr marL="0" indent="0" algn="ctr">
              <a:buFontTx/>
              <a:buNone/>
              <a:defRPr/>
            </a:lvl1pPr>
          </a:lstStyle>
          <a:p>
            <a:pPr lvl="0"/>
            <a:endParaRPr lang="el-GR" altLang="el-GR" noProof="0" smtClean="0"/>
          </a:p>
        </p:txBody>
      </p:sp>
      <p:sp>
        <p:nvSpPr>
          <p:cNvPr id="8" name="Rectangle 12"/>
          <p:cNvSpPr>
            <a:spLocks noGrp="1" noChangeArrowheads="1"/>
          </p:cNvSpPr>
          <p:nvPr>
            <p:ph type="sldNum" sz="quarter" idx="10"/>
          </p:nvPr>
        </p:nvSpPr>
        <p:spPr>
          <a:xfrm>
            <a:off x="0" y="6597650"/>
            <a:ext cx="708025" cy="260350"/>
          </a:xfrm>
        </p:spPr>
        <p:txBody>
          <a:bodyPr/>
          <a:lstStyle>
            <a:lvl1pPr>
              <a:defRPr/>
            </a:lvl1pPr>
          </a:lstStyle>
          <a:p>
            <a:pPr>
              <a:defRPr/>
            </a:pPr>
            <a:fld id="{8C96E08E-C70F-4CEC-BD4B-B3D684B7E28C}" type="slidenum">
              <a:rPr lang="el-GR" altLang="el-GR"/>
              <a:pPr>
                <a:defRPr/>
              </a:pPr>
              <a:t>‹#›</a:t>
            </a:fld>
            <a:endParaRPr lang="el-GR" altLang="el-GR"/>
          </a:p>
        </p:txBody>
      </p:sp>
    </p:spTree>
    <p:extLst>
      <p:ext uri="{BB962C8B-B14F-4D97-AF65-F5344CB8AC3E}">
        <p14:creationId xmlns:p14="http://schemas.microsoft.com/office/powerpoint/2010/main" val="6310619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4C125BFA-5A04-4490-B3BC-EFD976FCDA88}" type="slidenum">
              <a:rPr lang="el-GR" altLang="el-GR"/>
              <a:pPr>
                <a:defRPr/>
              </a:pPr>
              <a:t>‹#›</a:t>
            </a:fld>
            <a:endParaRPr lang="el-GR" altLang="el-GR"/>
          </a:p>
        </p:txBody>
      </p:sp>
    </p:spTree>
    <p:extLst>
      <p:ext uri="{BB962C8B-B14F-4D97-AF65-F5344CB8AC3E}">
        <p14:creationId xmlns:p14="http://schemas.microsoft.com/office/powerpoint/2010/main" val="31701490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78613" y="360363"/>
            <a:ext cx="2105025" cy="613727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60363" y="360363"/>
            <a:ext cx="6165850" cy="613727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B378809A-531D-4CFE-A614-BECB951E1573}" type="slidenum">
              <a:rPr lang="el-GR" altLang="el-GR"/>
              <a:pPr>
                <a:defRPr/>
              </a:pPr>
              <a:t>‹#›</a:t>
            </a:fld>
            <a:endParaRPr lang="el-GR" altLang="el-GR"/>
          </a:p>
        </p:txBody>
      </p:sp>
    </p:spTree>
    <p:extLst>
      <p:ext uri="{BB962C8B-B14F-4D97-AF65-F5344CB8AC3E}">
        <p14:creationId xmlns:p14="http://schemas.microsoft.com/office/powerpoint/2010/main" val="40038840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360363" y="360363"/>
            <a:ext cx="8423275" cy="1239837"/>
          </a:xfrm>
        </p:spPr>
        <p:txBody>
          <a:bodyPr/>
          <a:lstStyle/>
          <a:p>
            <a:r>
              <a:rPr lang="el-GR" smtClean="0"/>
              <a:t>Στυλ κύριου τίτλου</a:t>
            </a:r>
            <a:endParaRPr lang="el-GR"/>
          </a:p>
        </p:txBody>
      </p:sp>
      <p:sp>
        <p:nvSpPr>
          <p:cNvPr id="3" name="Θέση γραφήματος 2"/>
          <p:cNvSpPr>
            <a:spLocks noGrp="1"/>
          </p:cNvSpPr>
          <p:nvPr>
            <p:ph type="chart" idx="1"/>
          </p:nvPr>
        </p:nvSpPr>
        <p:spPr>
          <a:xfrm>
            <a:off x="360363" y="2160588"/>
            <a:ext cx="8423275" cy="4337050"/>
          </a:xfrm>
        </p:spPr>
        <p:txBody>
          <a:bodyPr/>
          <a:lstStyle/>
          <a:p>
            <a:pPr lvl="0"/>
            <a:endParaRPr lang="el-GR" noProof="0" smtClean="0"/>
          </a:p>
        </p:txBody>
      </p:sp>
      <p:sp>
        <p:nvSpPr>
          <p:cNvPr id="4" name="Rectangle 17"/>
          <p:cNvSpPr>
            <a:spLocks noGrp="1" noChangeArrowheads="1"/>
          </p:cNvSpPr>
          <p:nvPr>
            <p:ph type="sldNum" sz="quarter" idx="10"/>
          </p:nvPr>
        </p:nvSpPr>
        <p:spPr/>
        <p:txBody>
          <a:bodyPr/>
          <a:lstStyle>
            <a:lvl1pPr>
              <a:defRPr/>
            </a:lvl1pPr>
          </a:lstStyle>
          <a:p>
            <a:pPr>
              <a:defRPr/>
            </a:pPr>
            <a:fld id="{16FA5068-C7E2-4F7D-803C-3B87635812EE}" type="slidenum">
              <a:rPr lang="el-GR" altLang="el-GR"/>
              <a:pPr>
                <a:defRPr/>
              </a:pPr>
              <a:t>‹#›</a:t>
            </a:fld>
            <a:endParaRPr lang="el-GR" altLang="el-GR"/>
          </a:p>
        </p:txBody>
      </p:sp>
    </p:spTree>
    <p:extLst>
      <p:ext uri="{BB962C8B-B14F-4D97-AF65-F5344CB8AC3E}">
        <p14:creationId xmlns:p14="http://schemas.microsoft.com/office/powerpoint/2010/main" val="34809784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360363" y="360363"/>
            <a:ext cx="8423275" cy="1239837"/>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360363" y="2160588"/>
            <a:ext cx="4135437"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2160588"/>
            <a:ext cx="4135438"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sldNum" sz="quarter" idx="10"/>
          </p:nvPr>
        </p:nvSpPr>
        <p:spPr/>
        <p:txBody>
          <a:bodyPr/>
          <a:lstStyle>
            <a:lvl1pPr>
              <a:defRPr/>
            </a:lvl1pPr>
          </a:lstStyle>
          <a:p>
            <a:pPr>
              <a:defRPr/>
            </a:pPr>
            <a:fld id="{4E2C9EC3-2301-4F6C-B8BE-96134D0AA4B7}" type="slidenum">
              <a:rPr lang="el-GR" altLang="el-GR"/>
              <a:pPr>
                <a:defRPr/>
              </a:pPr>
              <a:t>‹#›</a:t>
            </a:fld>
            <a:endParaRPr lang="el-GR" altLang="el-GR"/>
          </a:p>
        </p:txBody>
      </p:sp>
    </p:spTree>
    <p:extLst>
      <p:ext uri="{BB962C8B-B14F-4D97-AF65-F5344CB8AC3E}">
        <p14:creationId xmlns:p14="http://schemas.microsoft.com/office/powerpoint/2010/main" val="6334817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360363" y="360363"/>
            <a:ext cx="8423275" cy="613727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7"/>
          <p:cNvSpPr>
            <a:spLocks noGrp="1" noChangeArrowheads="1"/>
          </p:cNvSpPr>
          <p:nvPr>
            <p:ph type="sldNum" sz="quarter" idx="10"/>
          </p:nvPr>
        </p:nvSpPr>
        <p:spPr/>
        <p:txBody>
          <a:bodyPr/>
          <a:lstStyle>
            <a:lvl1pPr>
              <a:defRPr/>
            </a:lvl1pPr>
          </a:lstStyle>
          <a:p>
            <a:pPr>
              <a:defRPr/>
            </a:pPr>
            <a:fld id="{B3CAF8C4-65C3-4793-94E8-2890359E8903}" type="slidenum">
              <a:rPr lang="el-GR" altLang="el-GR"/>
              <a:pPr>
                <a:defRPr/>
              </a:pPr>
              <a:t>‹#›</a:t>
            </a:fld>
            <a:endParaRPr lang="el-GR" altLang="el-GR"/>
          </a:p>
        </p:txBody>
      </p:sp>
    </p:spTree>
    <p:extLst>
      <p:ext uri="{BB962C8B-B14F-4D97-AF65-F5344CB8AC3E}">
        <p14:creationId xmlns:p14="http://schemas.microsoft.com/office/powerpoint/2010/main" val="36892787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360363" y="360363"/>
            <a:ext cx="8423275" cy="1239837"/>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360363" y="2160588"/>
            <a:ext cx="4135437"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2160588"/>
            <a:ext cx="4135438"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360363" y="4405313"/>
            <a:ext cx="4135437"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405313"/>
            <a:ext cx="4135438"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7"/>
          <p:cNvSpPr>
            <a:spLocks noGrp="1" noChangeArrowheads="1"/>
          </p:cNvSpPr>
          <p:nvPr>
            <p:ph type="sldNum" sz="quarter" idx="10"/>
          </p:nvPr>
        </p:nvSpPr>
        <p:spPr/>
        <p:txBody>
          <a:bodyPr/>
          <a:lstStyle>
            <a:lvl1pPr>
              <a:defRPr/>
            </a:lvl1pPr>
          </a:lstStyle>
          <a:p>
            <a:pPr>
              <a:defRPr/>
            </a:pPr>
            <a:fld id="{12476D3E-32BB-44D9-A8D0-A3D7CC955F78}" type="slidenum">
              <a:rPr lang="el-GR" altLang="el-GR"/>
              <a:pPr>
                <a:defRPr/>
              </a:pPr>
              <a:t>‹#›</a:t>
            </a:fld>
            <a:endParaRPr lang="el-GR" altLang="el-GR"/>
          </a:p>
        </p:txBody>
      </p:sp>
    </p:spTree>
    <p:extLst>
      <p:ext uri="{BB962C8B-B14F-4D97-AF65-F5344CB8AC3E}">
        <p14:creationId xmlns:p14="http://schemas.microsoft.com/office/powerpoint/2010/main" val="21734887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color background">
    <p:spTree>
      <p:nvGrpSpPr>
        <p:cNvPr id="1" name="Shape 69"/>
        <p:cNvGrpSpPr/>
        <p:nvPr/>
      </p:nvGrpSpPr>
      <p:grpSpPr>
        <a:xfrm>
          <a:off x="0" y="0"/>
          <a:ext cx="0" cy="0"/>
          <a:chOff x="0" y="0"/>
          <a:chExt cx="0" cy="0"/>
        </a:xfrm>
      </p:grpSpPr>
      <p:sp>
        <p:nvSpPr>
          <p:cNvPr id="2" name="Shape 70"/>
          <p:cNvSpPr>
            <a:spLocks noChangeArrowheads="1"/>
          </p:cNvSpPr>
          <p:nvPr/>
        </p:nvSpPr>
        <p:spPr bwMode="auto">
          <a:xfrm>
            <a:off x="7356475" y="6754813"/>
            <a:ext cx="893763" cy="103187"/>
          </a:xfrm>
          <a:prstGeom prst="rect">
            <a:avLst/>
          </a:prstGeom>
          <a:solidFill>
            <a:srgbClr val="FF97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3" name="Shape 71"/>
          <p:cNvSpPr>
            <a:spLocks noChangeArrowheads="1"/>
          </p:cNvSpPr>
          <p:nvPr/>
        </p:nvSpPr>
        <p:spPr bwMode="auto">
          <a:xfrm>
            <a:off x="8250238" y="6754813"/>
            <a:ext cx="893762" cy="103187"/>
          </a:xfrm>
          <a:prstGeom prst="rect">
            <a:avLst/>
          </a:prstGeom>
          <a:solidFill>
            <a:srgbClr val="F2025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4" name="Shape 72"/>
          <p:cNvSpPr>
            <a:spLocks noChangeArrowheads="1"/>
          </p:cNvSpPr>
          <p:nvPr/>
        </p:nvSpPr>
        <p:spPr bwMode="auto">
          <a:xfrm>
            <a:off x="0" y="6754813"/>
            <a:ext cx="893763"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5" name="Shape 73"/>
          <p:cNvSpPr>
            <a:spLocks noChangeArrowheads="1"/>
          </p:cNvSpPr>
          <p:nvPr/>
        </p:nvSpPr>
        <p:spPr bwMode="auto">
          <a:xfrm>
            <a:off x="893763" y="6754813"/>
            <a:ext cx="6462712" cy="103187"/>
          </a:xfrm>
          <a:prstGeom prst="rect">
            <a:avLst/>
          </a:prstGeom>
          <a:solidFill>
            <a:srgbClr val="7ECE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Tree>
    <p:extLst>
      <p:ext uri="{BB962C8B-B14F-4D97-AF65-F5344CB8AC3E}">
        <p14:creationId xmlns:p14="http://schemas.microsoft.com/office/powerpoint/2010/main" val="37792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4" name="Shape 15"/>
          <p:cNvSpPr>
            <a:spLocks noChangeArrowheads="1"/>
          </p:cNvSpPr>
          <p:nvPr/>
        </p:nvSpPr>
        <p:spPr bwMode="auto">
          <a:xfrm>
            <a:off x="0" y="0"/>
            <a:ext cx="9144000" cy="5324475"/>
          </a:xfrm>
          <a:prstGeom prst="rect">
            <a:avLst/>
          </a:prstGeom>
          <a:solidFill>
            <a:srgbClr val="2185C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5" name="Shape 18"/>
          <p:cNvSpPr>
            <a:spLocks noChangeArrowheads="1"/>
          </p:cNvSpPr>
          <p:nvPr/>
        </p:nvSpPr>
        <p:spPr bwMode="auto">
          <a:xfrm>
            <a:off x="3048000" y="5324475"/>
            <a:ext cx="3048000" cy="101600"/>
          </a:xfrm>
          <a:prstGeom prst="rect">
            <a:avLst/>
          </a:prstGeom>
          <a:solidFill>
            <a:srgbClr val="FF97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6" name="Shape 19"/>
          <p:cNvSpPr>
            <a:spLocks noChangeArrowheads="1"/>
          </p:cNvSpPr>
          <p:nvPr/>
        </p:nvSpPr>
        <p:spPr bwMode="auto">
          <a:xfrm>
            <a:off x="6096000" y="5324475"/>
            <a:ext cx="3048000" cy="101600"/>
          </a:xfrm>
          <a:prstGeom prst="rect">
            <a:avLst/>
          </a:prstGeom>
          <a:solidFill>
            <a:srgbClr val="F2025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7" name="Shape 20"/>
          <p:cNvSpPr>
            <a:spLocks noChangeArrowheads="1"/>
          </p:cNvSpPr>
          <p:nvPr/>
        </p:nvSpPr>
        <p:spPr bwMode="auto">
          <a:xfrm>
            <a:off x="0" y="5324475"/>
            <a:ext cx="3048000" cy="101600"/>
          </a:xfrm>
          <a:prstGeom prst="rect">
            <a:avLst/>
          </a:prstGeom>
          <a:solidFill>
            <a:srgbClr val="7ECE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16" name="Shape 16"/>
          <p:cNvSpPr txBox="1">
            <a:spLocks noGrp="1"/>
          </p:cNvSpPr>
          <p:nvPr>
            <p:ph type="ctrTitle"/>
          </p:nvPr>
        </p:nvSpPr>
        <p:spPr>
          <a:xfrm>
            <a:off x="685800" y="2111123"/>
            <a:ext cx="7772400" cy="1546500"/>
          </a:xfrm>
          <a:prstGeom prst="rect">
            <a:avLst/>
          </a:prstGeom>
        </p:spPr>
        <p:txBody>
          <a:bodyPr/>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685800" y="3786737"/>
            <a:ext cx="7772400" cy="1046400"/>
          </a:xfrm>
          <a:prstGeom prst="rect">
            <a:avLst/>
          </a:prstGeom>
        </p:spPr>
        <p:txBody>
          <a:bodyPr/>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Tree>
    <p:extLst>
      <p:ext uri="{BB962C8B-B14F-4D97-AF65-F5344CB8AC3E}">
        <p14:creationId xmlns:p14="http://schemas.microsoft.com/office/powerpoint/2010/main" val="316312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B67BC0EF-5663-4A2C-A8FE-85574DA149FF}" type="slidenum">
              <a:rPr lang="el-GR" altLang="el-GR"/>
              <a:pPr>
                <a:defRPr/>
              </a:pPr>
              <a:t>‹#›</a:t>
            </a:fld>
            <a:endParaRPr lang="el-GR" altLang="el-GR"/>
          </a:p>
        </p:txBody>
      </p:sp>
    </p:spTree>
    <p:extLst>
      <p:ext uri="{BB962C8B-B14F-4D97-AF65-F5344CB8AC3E}">
        <p14:creationId xmlns:p14="http://schemas.microsoft.com/office/powerpoint/2010/main" val="28068910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Rectangle 17"/>
          <p:cNvSpPr>
            <a:spLocks noGrp="1" noChangeArrowheads="1"/>
          </p:cNvSpPr>
          <p:nvPr>
            <p:ph type="sldNum" sz="quarter" idx="10"/>
          </p:nvPr>
        </p:nvSpPr>
        <p:spPr/>
        <p:txBody>
          <a:bodyPr/>
          <a:lstStyle>
            <a:lvl1pPr>
              <a:defRPr/>
            </a:lvl1pPr>
          </a:lstStyle>
          <a:p>
            <a:pPr>
              <a:defRPr/>
            </a:pPr>
            <a:fld id="{429DBA52-E253-4C04-B234-73C385693A65}" type="slidenum">
              <a:rPr lang="el-GR" altLang="el-GR"/>
              <a:pPr>
                <a:defRPr/>
              </a:pPr>
              <a:t>‹#›</a:t>
            </a:fld>
            <a:endParaRPr lang="el-GR" altLang="el-GR"/>
          </a:p>
        </p:txBody>
      </p:sp>
    </p:spTree>
    <p:extLst>
      <p:ext uri="{BB962C8B-B14F-4D97-AF65-F5344CB8AC3E}">
        <p14:creationId xmlns:p14="http://schemas.microsoft.com/office/powerpoint/2010/main" val="3775751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60363" y="2160588"/>
            <a:ext cx="4135437"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2160588"/>
            <a:ext cx="4135438"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sldNum" sz="quarter" idx="10"/>
          </p:nvPr>
        </p:nvSpPr>
        <p:spPr/>
        <p:txBody>
          <a:bodyPr/>
          <a:lstStyle>
            <a:lvl1pPr>
              <a:defRPr/>
            </a:lvl1pPr>
          </a:lstStyle>
          <a:p>
            <a:pPr>
              <a:defRPr/>
            </a:pPr>
            <a:fld id="{7B03E2E6-156E-4F58-B7DB-0702A49FF8AB}" type="slidenum">
              <a:rPr lang="el-GR" altLang="el-GR"/>
              <a:pPr>
                <a:defRPr/>
              </a:pPr>
              <a:t>‹#›</a:t>
            </a:fld>
            <a:endParaRPr lang="el-GR" altLang="el-GR"/>
          </a:p>
        </p:txBody>
      </p:sp>
    </p:spTree>
    <p:extLst>
      <p:ext uri="{BB962C8B-B14F-4D97-AF65-F5344CB8AC3E}">
        <p14:creationId xmlns:p14="http://schemas.microsoft.com/office/powerpoint/2010/main" val="40552251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7"/>
          <p:cNvSpPr>
            <a:spLocks noGrp="1" noChangeArrowheads="1"/>
          </p:cNvSpPr>
          <p:nvPr>
            <p:ph type="sldNum" sz="quarter" idx="10"/>
          </p:nvPr>
        </p:nvSpPr>
        <p:spPr/>
        <p:txBody>
          <a:bodyPr/>
          <a:lstStyle>
            <a:lvl1pPr>
              <a:defRPr/>
            </a:lvl1pPr>
          </a:lstStyle>
          <a:p>
            <a:pPr>
              <a:defRPr/>
            </a:pPr>
            <a:fld id="{4CBD0576-7537-4E04-867E-319BE859451A}" type="slidenum">
              <a:rPr lang="el-GR" altLang="el-GR"/>
              <a:pPr>
                <a:defRPr/>
              </a:pPr>
              <a:t>‹#›</a:t>
            </a:fld>
            <a:endParaRPr lang="el-GR" altLang="el-GR"/>
          </a:p>
        </p:txBody>
      </p:sp>
    </p:spTree>
    <p:extLst>
      <p:ext uri="{BB962C8B-B14F-4D97-AF65-F5344CB8AC3E}">
        <p14:creationId xmlns:p14="http://schemas.microsoft.com/office/powerpoint/2010/main" val="27870772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17"/>
          <p:cNvSpPr>
            <a:spLocks noGrp="1" noChangeArrowheads="1"/>
          </p:cNvSpPr>
          <p:nvPr>
            <p:ph type="sldNum" sz="quarter" idx="10"/>
          </p:nvPr>
        </p:nvSpPr>
        <p:spPr/>
        <p:txBody>
          <a:bodyPr/>
          <a:lstStyle>
            <a:lvl1pPr>
              <a:defRPr/>
            </a:lvl1pPr>
          </a:lstStyle>
          <a:p>
            <a:pPr>
              <a:defRPr/>
            </a:pPr>
            <a:fld id="{324C586E-196E-4579-9173-CD8F1E8CA0A5}" type="slidenum">
              <a:rPr lang="el-GR" altLang="el-GR"/>
              <a:pPr>
                <a:defRPr/>
              </a:pPr>
              <a:t>‹#›</a:t>
            </a:fld>
            <a:endParaRPr lang="el-GR" altLang="el-GR"/>
          </a:p>
        </p:txBody>
      </p:sp>
    </p:spTree>
    <p:extLst>
      <p:ext uri="{BB962C8B-B14F-4D97-AF65-F5344CB8AC3E}">
        <p14:creationId xmlns:p14="http://schemas.microsoft.com/office/powerpoint/2010/main" val="39648899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p:txBody>
          <a:bodyPr/>
          <a:lstStyle>
            <a:lvl1pPr>
              <a:defRPr/>
            </a:lvl1pPr>
          </a:lstStyle>
          <a:p>
            <a:pPr>
              <a:defRPr/>
            </a:pPr>
            <a:fld id="{50353701-4249-4FBD-8F30-636B9164EC82}" type="slidenum">
              <a:rPr lang="el-GR" altLang="el-GR"/>
              <a:pPr>
                <a:defRPr/>
              </a:pPr>
              <a:t>‹#›</a:t>
            </a:fld>
            <a:endParaRPr lang="el-GR" altLang="el-GR"/>
          </a:p>
        </p:txBody>
      </p:sp>
    </p:spTree>
    <p:extLst>
      <p:ext uri="{BB962C8B-B14F-4D97-AF65-F5344CB8AC3E}">
        <p14:creationId xmlns:p14="http://schemas.microsoft.com/office/powerpoint/2010/main" val="3060482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17"/>
          <p:cNvSpPr>
            <a:spLocks noGrp="1" noChangeArrowheads="1"/>
          </p:cNvSpPr>
          <p:nvPr>
            <p:ph type="sldNum" sz="quarter" idx="10"/>
          </p:nvPr>
        </p:nvSpPr>
        <p:spPr/>
        <p:txBody>
          <a:bodyPr/>
          <a:lstStyle>
            <a:lvl1pPr>
              <a:defRPr/>
            </a:lvl1pPr>
          </a:lstStyle>
          <a:p>
            <a:pPr>
              <a:defRPr/>
            </a:pPr>
            <a:fld id="{8DCB6BBF-7C3A-43CA-A905-9F1DE4475143}" type="slidenum">
              <a:rPr lang="el-GR" altLang="el-GR"/>
              <a:pPr>
                <a:defRPr/>
              </a:pPr>
              <a:t>‹#›</a:t>
            </a:fld>
            <a:endParaRPr lang="el-GR" altLang="el-GR"/>
          </a:p>
        </p:txBody>
      </p:sp>
    </p:spTree>
    <p:extLst>
      <p:ext uri="{BB962C8B-B14F-4D97-AF65-F5344CB8AC3E}">
        <p14:creationId xmlns:p14="http://schemas.microsoft.com/office/powerpoint/2010/main" val="41787337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17"/>
          <p:cNvSpPr>
            <a:spLocks noGrp="1" noChangeArrowheads="1"/>
          </p:cNvSpPr>
          <p:nvPr>
            <p:ph type="sldNum" sz="quarter" idx="10"/>
          </p:nvPr>
        </p:nvSpPr>
        <p:spPr/>
        <p:txBody>
          <a:bodyPr/>
          <a:lstStyle>
            <a:lvl1pPr>
              <a:defRPr/>
            </a:lvl1pPr>
          </a:lstStyle>
          <a:p>
            <a:pPr>
              <a:defRPr/>
            </a:pPr>
            <a:fld id="{58EEFA56-4B16-4895-B24F-4DBC62F5EE93}" type="slidenum">
              <a:rPr lang="el-GR" altLang="el-GR"/>
              <a:pPr>
                <a:defRPr/>
              </a:pPr>
              <a:t>‹#›</a:t>
            </a:fld>
            <a:endParaRPr lang="el-GR" altLang="el-GR"/>
          </a:p>
        </p:txBody>
      </p:sp>
    </p:spTree>
    <p:extLst>
      <p:ext uri="{BB962C8B-B14F-4D97-AF65-F5344CB8AC3E}">
        <p14:creationId xmlns:p14="http://schemas.microsoft.com/office/powerpoint/2010/main" val="12144213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Body Colour"/>
          <p:cNvSpPr>
            <a:spLocks noChangeArrowheads="1"/>
          </p:cNvSpPr>
          <p:nvPr/>
        </p:nvSpPr>
        <p:spPr bwMode="auto">
          <a:xfrm>
            <a:off x="0" y="1447800"/>
            <a:ext cx="9144000"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0"/>
              </a:spcBef>
              <a:buFontTx/>
              <a:buNone/>
              <a:defRPr/>
            </a:pPr>
            <a:endParaRPr lang="el-GR" altLang="el-GR" sz="2400" smtClean="0">
              <a:solidFill>
                <a:schemeClr val="accent1"/>
              </a:solidFill>
              <a:latin typeface="Times New Roman" panose="02020603050405020304" pitchFamily="18" charset="0"/>
            </a:endParaRPr>
          </a:p>
        </p:txBody>
      </p:sp>
      <p:sp>
        <p:nvSpPr>
          <p:cNvPr id="1027" name="Title Colour"/>
          <p:cNvSpPr>
            <a:spLocks noChangeArrowheads="1"/>
          </p:cNvSpPr>
          <p:nvPr/>
        </p:nvSpPr>
        <p:spPr bwMode="auto">
          <a:xfrm>
            <a:off x="0" y="0"/>
            <a:ext cx="91440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1028" name="Title Placeholder"/>
          <p:cNvSpPr>
            <a:spLocks noGrp="1" noChangeArrowheads="1"/>
          </p:cNvSpPr>
          <p:nvPr>
            <p:ph type="title"/>
          </p:nvPr>
        </p:nvSpPr>
        <p:spPr bwMode="auto">
          <a:xfrm>
            <a:off x="360363" y="360363"/>
            <a:ext cx="8423275"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9" name="Text Placeholder"/>
          <p:cNvSpPr>
            <a:spLocks noGrp="1" noChangeArrowheads="1"/>
          </p:cNvSpPr>
          <p:nvPr>
            <p:ph type="body" idx="1"/>
          </p:nvPr>
        </p:nvSpPr>
        <p:spPr bwMode="auto">
          <a:xfrm>
            <a:off x="360363" y="2160588"/>
            <a:ext cx="8423275"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41" name="Rectangle 17"/>
          <p:cNvSpPr>
            <a:spLocks noGrp="1" noChangeArrowheads="1"/>
          </p:cNvSpPr>
          <p:nvPr>
            <p:ph type="sldNum" sz="quarter" idx="4"/>
          </p:nvPr>
        </p:nvSpPr>
        <p:spPr bwMode="auto">
          <a:xfrm>
            <a:off x="457200" y="6096000"/>
            <a:ext cx="7080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000"/>
            </a:lvl1pPr>
          </a:lstStyle>
          <a:p>
            <a:pPr>
              <a:defRPr/>
            </a:pPr>
            <a:fld id="{65052F85-F5B6-498B-9A7E-3726B2715E5D}"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Lst>
  <p:transition/>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maritime-unipi.gr/"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s://maritime-unipi.gr/" TargetMode="External"/><Relationship Id="rId5" Type="http://schemas.microsoft.com/office/2007/relationships/hdphoto" Target="../media/hdphoto1.wdp"/><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hyperlink" Target="https://maritime-unipi.gr/" TargetMode="Externa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6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1" name="Rectangle 3"/>
          <p:cNvSpPr>
            <a:spLocks noChangeArrowheads="1"/>
          </p:cNvSpPr>
          <p:nvPr/>
        </p:nvSpPr>
        <p:spPr bwMode="auto">
          <a:xfrm>
            <a:off x="-1588" y="0"/>
            <a:ext cx="9147176" cy="4286250"/>
          </a:xfrm>
          <a:prstGeom prst="rect">
            <a:avLst/>
          </a:prstGeom>
          <a:solidFill>
            <a:schemeClr val="bg2">
              <a:lumMod val="75000"/>
            </a:schemeClr>
          </a:solidFill>
          <a:ln>
            <a:noFill/>
          </a:ln>
          <a:effectLst/>
        </p:spPr>
        <p:txBody>
          <a:bodyPr wrap="none" anchor="ctr"/>
          <a:lstStyle/>
          <a:p>
            <a:pPr eaLnBrk="1" hangingPunct="1">
              <a:spcBef>
                <a:spcPct val="20000"/>
              </a:spcBef>
              <a:buFontTx/>
              <a:buChar char="•"/>
              <a:defRPr/>
            </a:pPr>
            <a:endParaRPr lang="el-GR" dirty="0"/>
          </a:p>
        </p:txBody>
      </p:sp>
      <p:sp>
        <p:nvSpPr>
          <p:cNvPr id="21507" name="Rectangle 7"/>
          <p:cNvSpPr>
            <a:spLocks noChangeArrowheads="1"/>
          </p:cNvSpPr>
          <p:nvPr/>
        </p:nvSpPr>
        <p:spPr bwMode="auto">
          <a:xfrm>
            <a:off x="468313" y="692150"/>
            <a:ext cx="8567737" cy="2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2" tIns="40362" rIns="80722" bIns="40362">
            <a:spAutoFit/>
          </a:bodyPr>
          <a:lstStyle>
            <a:lvl1pPr defTabSz="801688">
              <a:spcBef>
                <a:spcPct val="20000"/>
              </a:spcBef>
              <a:buChar char="•"/>
              <a:defRPr sz="2800">
                <a:solidFill>
                  <a:schemeClr val="tx1"/>
                </a:solidFill>
                <a:latin typeface="Arial" panose="020B0604020202020204" pitchFamily="34" charset="0"/>
              </a:defRPr>
            </a:lvl1pPr>
            <a:lvl2pPr marL="742950" indent="-285750" defTabSz="801688">
              <a:spcBef>
                <a:spcPct val="20000"/>
              </a:spcBef>
              <a:buChar char="–"/>
              <a:defRPr sz="2800">
                <a:solidFill>
                  <a:schemeClr val="tx1"/>
                </a:solidFill>
                <a:latin typeface="Arial" panose="020B0604020202020204" pitchFamily="34" charset="0"/>
              </a:defRPr>
            </a:lvl2pPr>
            <a:lvl3pPr marL="1143000" indent="-228600" defTabSz="801688">
              <a:spcBef>
                <a:spcPct val="20000"/>
              </a:spcBef>
              <a:buChar char="•"/>
              <a:defRPr sz="2800">
                <a:solidFill>
                  <a:schemeClr val="tx1"/>
                </a:solidFill>
                <a:latin typeface="Arial" panose="020B0604020202020204" pitchFamily="34" charset="0"/>
              </a:defRPr>
            </a:lvl3pPr>
            <a:lvl4pPr marL="1600200" indent="-228600" defTabSz="801688">
              <a:spcBef>
                <a:spcPct val="20000"/>
              </a:spcBef>
              <a:buChar char="–"/>
              <a:defRPr sz="2800">
                <a:solidFill>
                  <a:schemeClr val="tx1"/>
                </a:solidFill>
                <a:latin typeface="Arial" panose="020B0604020202020204" pitchFamily="34" charset="0"/>
              </a:defRPr>
            </a:lvl4pPr>
            <a:lvl5pPr marL="2057400" indent="-228600" defTabSz="801688">
              <a:spcBef>
                <a:spcPct val="20000"/>
              </a:spcBef>
              <a:buChar char="»"/>
              <a:defRPr sz="28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a:spcBef>
                <a:spcPct val="50000"/>
              </a:spcBef>
              <a:buFontTx/>
              <a:buNone/>
            </a:pPr>
            <a:r>
              <a:rPr lang="el-GR" altLang="el-GR" sz="4400" dirty="0">
                <a:solidFill>
                  <a:schemeClr val="bg1"/>
                </a:solidFill>
                <a:latin typeface="EY Gothic Cond Demi" pitchFamily="2" charset="0"/>
              </a:rPr>
              <a:t>Οργάνωση και Λειτουργία του Τοπικού Ναυτιλιακού και Λιμενικού </a:t>
            </a:r>
            <a:r>
              <a:rPr lang="el-GR" altLang="el-GR" sz="4400" dirty="0" err="1">
                <a:solidFill>
                  <a:schemeClr val="bg1"/>
                </a:solidFill>
                <a:latin typeface="EY Gothic Cond Demi" pitchFamily="2" charset="0"/>
              </a:rPr>
              <a:t>Cluster</a:t>
            </a:r>
            <a:endParaRPr lang="en-US" altLang="el-GR" sz="4400" dirty="0">
              <a:solidFill>
                <a:schemeClr val="bg1"/>
              </a:solidFill>
              <a:latin typeface="EY Gothic Cond Demi" pitchFamily="2" charset="0"/>
            </a:endParaRPr>
          </a:p>
        </p:txBody>
      </p:sp>
      <p:sp>
        <p:nvSpPr>
          <p:cNvPr id="13" name="Rectangle 3"/>
          <p:cNvSpPr>
            <a:spLocks noChangeArrowheads="1"/>
          </p:cNvSpPr>
          <p:nvPr/>
        </p:nvSpPr>
        <p:spPr bwMode="auto">
          <a:xfrm>
            <a:off x="0" y="4286250"/>
            <a:ext cx="9144000" cy="2598738"/>
          </a:xfrm>
          <a:prstGeom prst="rect">
            <a:avLst/>
          </a:prstGeom>
          <a:solidFill>
            <a:schemeClr val="bg2">
              <a:lumMod val="75000"/>
            </a:schemeClr>
          </a:solidFill>
          <a:ln>
            <a:noFill/>
          </a:ln>
          <a:effectLst/>
        </p:spPr>
        <p:txBody>
          <a:bodyPr wrap="none" anchor="ctr"/>
          <a:lstStyle/>
          <a:p>
            <a:pPr eaLnBrk="1" hangingPunct="1">
              <a:spcBef>
                <a:spcPct val="20000"/>
              </a:spcBef>
              <a:defRPr/>
            </a:pPr>
            <a:r>
              <a:rPr lang="el-GR" sz="1800" dirty="0">
                <a:solidFill>
                  <a:schemeClr val="bg1"/>
                </a:solidFill>
                <a:latin typeface="EY Gothic Cond Demi" pitchFamily="2" charset="0"/>
              </a:rPr>
              <a:t>		</a:t>
            </a:r>
            <a:endParaRPr lang="el-GR" sz="1800" dirty="0">
              <a:solidFill>
                <a:srgbClr val="FF0000"/>
              </a:solidFill>
              <a:latin typeface="EY Gothic Cond Demi" pitchFamily="2" charset="0"/>
            </a:endParaRPr>
          </a:p>
        </p:txBody>
      </p:sp>
      <p:sp>
        <p:nvSpPr>
          <p:cNvPr id="21509" name="Rectangle 9"/>
          <p:cNvSpPr>
            <a:spLocks noChangeArrowheads="1"/>
          </p:cNvSpPr>
          <p:nvPr/>
        </p:nvSpPr>
        <p:spPr bwMode="auto">
          <a:xfrm>
            <a:off x="468313" y="4365625"/>
            <a:ext cx="8386762" cy="266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2" tIns="40362" rIns="80722" bIns="40362">
            <a:spAutoFit/>
          </a:bodyPr>
          <a:lstStyle>
            <a:lvl1pPr defTabSz="801688">
              <a:spcBef>
                <a:spcPct val="20000"/>
              </a:spcBef>
              <a:buChar char="•"/>
              <a:defRPr sz="2800">
                <a:solidFill>
                  <a:schemeClr val="tx1"/>
                </a:solidFill>
                <a:latin typeface="Arial" panose="020B0604020202020204" pitchFamily="34" charset="0"/>
              </a:defRPr>
            </a:lvl1pPr>
            <a:lvl2pPr marL="742950" indent="-285750" defTabSz="801688">
              <a:spcBef>
                <a:spcPct val="20000"/>
              </a:spcBef>
              <a:buChar char="–"/>
              <a:defRPr sz="2800">
                <a:solidFill>
                  <a:schemeClr val="tx1"/>
                </a:solidFill>
                <a:latin typeface="Arial" panose="020B0604020202020204" pitchFamily="34" charset="0"/>
              </a:defRPr>
            </a:lvl2pPr>
            <a:lvl3pPr marL="1143000" indent="-228600" defTabSz="801688">
              <a:spcBef>
                <a:spcPct val="20000"/>
              </a:spcBef>
              <a:buChar char="•"/>
              <a:defRPr sz="2800">
                <a:solidFill>
                  <a:schemeClr val="tx1"/>
                </a:solidFill>
                <a:latin typeface="Arial" panose="020B0604020202020204" pitchFamily="34" charset="0"/>
              </a:defRPr>
            </a:lvl3pPr>
            <a:lvl4pPr marL="1600200" indent="-228600" defTabSz="801688">
              <a:spcBef>
                <a:spcPct val="20000"/>
              </a:spcBef>
              <a:buChar char="–"/>
              <a:defRPr sz="2800">
                <a:solidFill>
                  <a:schemeClr val="tx1"/>
                </a:solidFill>
                <a:latin typeface="Arial" panose="020B0604020202020204" pitchFamily="34" charset="0"/>
              </a:defRPr>
            </a:lvl4pPr>
            <a:lvl5pPr marL="2057400" indent="-228600" defTabSz="801688">
              <a:spcBef>
                <a:spcPct val="20000"/>
              </a:spcBef>
              <a:buChar char="»"/>
              <a:defRPr sz="28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a:spcBef>
                <a:spcPct val="50000"/>
              </a:spcBef>
              <a:buFontTx/>
              <a:buNone/>
            </a:pPr>
            <a:r>
              <a:rPr lang="el-GR" altLang="el-GR" sz="2400" dirty="0" err="1" smtClean="0">
                <a:solidFill>
                  <a:schemeClr val="bg1"/>
                </a:solidFill>
                <a:latin typeface="EY Gothic Cond Demi" pitchFamily="2" charset="0"/>
              </a:rPr>
              <a:t>Δρ</a:t>
            </a:r>
            <a:r>
              <a:rPr lang="en-US" altLang="el-GR" sz="2400" dirty="0" smtClean="0">
                <a:solidFill>
                  <a:schemeClr val="bg1"/>
                </a:solidFill>
                <a:latin typeface="EY Gothic Cond Demi" pitchFamily="2" charset="0"/>
              </a:rPr>
              <a:t>. </a:t>
            </a:r>
            <a:r>
              <a:rPr lang="el-GR" altLang="el-GR" sz="2400" dirty="0" smtClean="0">
                <a:solidFill>
                  <a:schemeClr val="bg1"/>
                </a:solidFill>
                <a:latin typeface="EY Gothic Cond Demi" pitchFamily="2" charset="0"/>
              </a:rPr>
              <a:t>Πέτρος Πάλλης</a:t>
            </a:r>
            <a:r>
              <a:rPr lang="en-US" altLang="el-GR" sz="2400" dirty="0" smtClean="0">
                <a:solidFill>
                  <a:schemeClr val="bg1"/>
                </a:solidFill>
                <a:latin typeface="EY Gothic Cond Demi" pitchFamily="2" charset="0"/>
              </a:rPr>
              <a:t> </a:t>
            </a:r>
            <a:endParaRPr lang="en-US" altLang="el-GR" sz="2400" dirty="0">
              <a:solidFill>
                <a:schemeClr val="bg1"/>
              </a:solidFill>
              <a:latin typeface="EY Gothic Cond Demi" pitchFamily="2" charset="0"/>
            </a:endParaRPr>
          </a:p>
          <a:p>
            <a:pPr algn="ctr">
              <a:spcBef>
                <a:spcPct val="50000"/>
              </a:spcBef>
              <a:buFontTx/>
              <a:buNone/>
            </a:pPr>
            <a:r>
              <a:rPr lang="el-GR" altLang="el-GR" sz="2400" dirty="0" smtClean="0">
                <a:solidFill>
                  <a:schemeClr val="bg1"/>
                </a:solidFill>
                <a:latin typeface="EY Gothic Cond Demi" pitchFamily="2" charset="0"/>
              </a:rPr>
              <a:t>Τμήμα Ναυτιλιακών Σπουδών</a:t>
            </a:r>
            <a:r>
              <a:rPr lang="en-US" altLang="el-GR" sz="2400" dirty="0" smtClean="0">
                <a:solidFill>
                  <a:schemeClr val="bg1"/>
                </a:solidFill>
                <a:latin typeface="EY Gothic Cond Demi" pitchFamily="2" charset="0"/>
              </a:rPr>
              <a:t> </a:t>
            </a:r>
            <a:endParaRPr lang="en-US" altLang="el-GR" sz="2400" dirty="0">
              <a:solidFill>
                <a:schemeClr val="bg1"/>
              </a:solidFill>
              <a:latin typeface="EY Gothic Cond Demi" pitchFamily="2" charset="0"/>
            </a:endParaRPr>
          </a:p>
          <a:p>
            <a:pPr algn="ctr">
              <a:spcBef>
                <a:spcPct val="50000"/>
              </a:spcBef>
              <a:buFontTx/>
              <a:buNone/>
            </a:pPr>
            <a:r>
              <a:rPr lang="el-GR" altLang="el-GR" sz="2400" dirty="0" smtClean="0">
                <a:solidFill>
                  <a:schemeClr val="bg1"/>
                </a:solidFill>
                <a:latin typeface="EY Gothic Cond Demi" pitchFamily="2" charset="0"/>
              </a:rPr>
              <a:t>Πανεπιστήμιο Πειραιά</a:t>
            </a:r>
            <a:endParaRPr lang="en-GB" altLang="el-GR" sz="2400" dirty="0" smtClean="0">
              <a:solidFill>
                <a:schemeClr val="bg1"/>
              </a:solidFill>
              <a:latin typeface="EY Gothic Cond Demi" pitchFamily="2" charset="0"/>
            </a:endParaRPr>
          </a:p>
          <a:p>
            <a:pPr algn="ctr">
              <a:spcBef>
                <a:spcPct val="50000"/>
              </a:spcBef>
              <a:buNone/>
            </a:pPr>
            <a:r>
              <a:rPr lang="el-GR" altLang="el-GR" sz="2400" b="1" dirty="0">
                <a:solidFill>
                  <a:schemeClr val="bg2">
                    <a:lumMod val="40000"/>
                    <a:lumOff val="60000"/>
                  </a:schemeClr>
                </a:solidFill>
                <a:latin typeface="EY Gothic Cond Demi" pitchFamily="2" charset="0"/>
              </a:rPr>
              <a:t>ΠΜΣ «Διαχείριση Λιμένων &amp; Παράκτια Οικονομία»</a:t>
            </a:r>
            <a:endParaRPr lang="en-US" altLang="el-GR" sz="2400" b="1" dirty="0">
              <a:solidFill>
                <a:schemeClr val="bg2">
                  <a:lumMod val="40000"/>
                  <a:lumOff val="60000"/>
                </a:schemeClr>
              </a:solidFill>
              <a:latin typeface="EY Gothic Cond Demi" pitchFamily="2" charset="0"/>
            </a:endParaRPr>
          </a:p>
          <a:p>
            <a:pPr algn="ctr">
              <a:spcBef>
                <a:spcPct val="50000"/>
              </a:spcBef>
              <a:buFontTx/>
              <a:buNone/>
            </a:pPr>
            <a:endParaRPr lang="en-US" altLang="el-GR" sz="2400" dirty="0">
              <a:solidFill>
                <a:schemeClr val="bg1"/>
              </a:solidFill>
              <a:latin typeface="EY Gothic Cond Dem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5324535"/>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Τα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a:solidFill>
                  <a:srgbClr val="FF0000"/>
                </a:solidFill>
                <a:latin typeface="Raleway" charset="0"/>
                <a:ea typeface="+mj-ea"/>
                <a:cs typeface="Arial" panose="020B0604020202020204" pitchFamily="34" charset="0"/>
              </a:rPr>
              <a:t>Cluster</a:t>
            </a:r>
            <a:r>
              <a:rPr lang="el-GR" sz="1800" b="1" dirty="0">
                <a:solidFill>
                  <a:srgbClr val="FF0000"/>
                </a:solidFill>
                <a:latin typeface="Raleway" charset="0"/>
                <a:ea typeface="+mj-ea"/>
                <a:cs typeface="Arial" panose="020B0604020202020204" pitchFamily="34" charset="0"/>
              </a:rPr>
              <a:t> ως Ευρωπαϊκή </a:t>
            </a:r>
            <a:r>
              <a:rPr lang="el-GR" sz="1800" b="1" dirty="0" smtClean="0">
                <a:solidFill>
                  <a:srgbClr val="FF0000"/>
                </a:solidFill>
                <a:latin typeface="Raleway" charset="0"/>
                <a:ea typeface="+mj-ea"/>
                <a:cs typeface="Arial" panose="020B0604020202020204" pitchFamily="34" charset="0"/>
              </a:rPr>
              <a:t>Πρακτική</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a:t>
            </a:r>
            <a:r>
              <a:rPr lang="el-GR" sz="1800" b="1" dirty="0">
                <a:solidFill>
                  <a:schemeClr val="bg2">
                    <a:lumMod val="75000"/>
                  </a:schemeClr>
                </a:solidFill>
                <a:latin typeface="Raleway" charset="0"/>
                <a:ea typeface="+mj-ea"/>
                <a:cs typeface="Arial" panose="020B0604020202020204" pitchFamily="34" charset="0"/>
              </a:rPr>
              <a:t>) παραδοσιακές ναυτιλιακές </a:t>
            </a:r>
            <a:r>
              <a:rPr lang="el-GR" sz="1800" b="1" dirty="0" smtClean="0">
                <a:solidFill>
                  <a:schemeClr val="bg2">
                    <a:lumMod val="75000"/>
                  </a:schemeClr>
                </a:solidFill>
                <a:latin typeface="Raleway" charset="0"/>
                <a:ea typeface="+mj-ea"/>
                <a:cs typeface="Arial" panose="020B0604020202020204" pitchFamily="34" charset="0"/>
              </a:rPr>
              <a:t>δραστηριότητες</a:t>
            </a:r>
          </a:p>
          <a:p>
            <a:pPr marL="1714500" lvl="3" indent="-342900">
              <a:buFont typeface="+mj-lt"/>
              <a:buAutoNum type="arabicPeriod" startAt="5"/>
              <a:defRPr/>
            </a:pPr>
            <a:r>
              <a:rPr lang="el-GR" sz="1600" b="1" dirty="0">
                <a:solidFill>
                  <a:schemeClr val="bg2">
                    <a:lumMod val="75000"/>
                  </a:schemeClr>
                </a:solidFill>
                <a:latin typeface="Raleway" charset="0"/>
                <a:ea typeface="+mj-ea"/>
                <a:cs typeface="Arial" panose="020B0604020202020204" pitchFamily="34" charset="0"/>
              </a:rPr>
              <a:t>Ναυτιλιακός Εξοπλισμός (</a:t>
            </a:r>
            <a:r>
              <a:rPr lang="el-GR" sz="1600" b="1" dirty="0" err="1">
                <a:solidFill>
                  <a:schemeClr val="bg2">
                    <a:lumMod val="75000"/>
                  </a:schemeClr>
                </a:solidFill>
                <a:latin typeface="Raleway" charset="0"/>
                <a:ea typeface="+mj-ea"/>
                <a:cs typeface="Arial" panose="020B0604020202020204" pitchFamily="34" charset="0"/>
              </a:rPr>
              <a:t>marine</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equipment</a:t>
            </a:r>
            <a:r>
              <a:rPr lang="el-GR" sz="1600" b="1" dirty="0" smtClean="0">
                <a:solidFill>
                  <a:schemeClr val="bg2">
                    <a:lumMod val="75000"/>
                  </a:schemeClr>
                </a:solidFill>
                <a:latin typeface="Raleway" charset="0"/>
                <a:ea typeface="+mj-ea"/>
                <a:cs typeface="Arial" panose="020B0604020202020204" pitchFamily="34" charset="0"/>
              </a:rPr>
              <a:t>): τομέας </a:t>
            </a:r>
            <a:r>
              <a:rPr lang="el-GR" sz="1600" b="1" dirty="0">
                <a:solidFill>
                  <a:schemeClr val="bg2">
                    <a:lumMod val="75000"/>
                  </a:schemeClr>
                </a:solidFill>
                <a:latin typeface="Raleway" charset="0"/>
                <a:ea typeface="+mj-ea"/>
                <a:cs typeface="Arial" panose="020B0604020202020204" pitchFamily="34" charset="0"/>
              </a:rPr>
              <a:t>εντάσεως τεχνολογίας που αφορά όλα τα συμπληρωματικά μέρη, π.χ. κατασκευή σωστικών μέσων, σχοινιών, συστημάτων ασφαλείας και ελέγχου, λογισμικού, συσκευών </a:t>
            </a:r>
            <a:r>
              <a:rPr lang="el-GR" sz="1600" b="1" dirty="0" err="1">
                <a:solidFill>
                  <a:schemeClr val="bg2">
                    <a:lumMod val="75000"/>
                  </a:schemeClr>
                </a:solidFill>
                <a:latin typeface="Raleway" charset="0"/>
                <a:ea typeface="+mj-ea"/>
                <a:cs typeface="Arial" panose="020B0604020202020204" pitchFamily="34" charset="0"/>
              </a:rPr>
              <a:t>sonar</a:t>
            </a:r>
            <a:r>
              <a:rPr lang="el-GR" sz="1600" b="1" dirty="0">
                <a:solidFill>
                  <a:schemeClr val="bg2">
                    <a:lumMod val="75000"/>
                  </a:schemeClr>
                </a:solidFill>
                <a:latin typeface="Raleway" charset="0"/>
                <a:ea typeface="+mj-ea"/>
                <a:cs typeface="Arial" panose="020B0604020202020204" pitchFamily="34" charset="0"/>
              </a:rPr>
              <a:t>, ανταλλακτικών, ολοκληρωμένων συστημάτων γέφυρας κ.α</a:t>
            </a:r>
            <a:r>
              <a:rPr lang="el-GR" sz="1600" b="1" dirty="0" smtClean="0">
                <a:solidFill>
                  <a:schemeClr val="bg2">
                    <a:lumMod val="75000"/>
                  </a:schemeClr>
                </a:solidFill>
                <a:latin typeface="Raleway" charset="0"/>
                <a:ea typeface="+mj-ea"/>
                <a:cs typeface="Arial" panose="020B0604020202020204" pitchFamily="34" charset="0"/>
              </a:rPr>
              <a:t>.</a:t>
            </a:r>
          </a:p>
          <a:p>
            <a:pPr marL="1714500" lvl="3" indent="-342900">
              <a:buFont typeface="+mj-lt"/>
              <a:buAutoNum type="arabicPeriod" startAt="5"/>
              <a:defRPr/>
            </a:pPr>
            <a:r>
              <a:rPr lang="el-GR" sz="1600" b="1" dirty="0">
                <a:solidFill>
                  <a:schemeClr val="bg2">
                    <a:lumMod val="75000"/>
                  </a:schemeClr>
                </a:solidFill>
                <a:latin typeface="Raleway" charset="0"/>
                <a:ea typeface="+mj-ea"/>
                <a:cs typeface="Arial" panose="020B0604020202020204" pitchFamily="34" charset="0"/>
              </a:rPr>
              <a:t>Εσωτερική Ναυσιπλοΐα (</a:t>
            </a:r>
            <a:r>
              <a:rPr lang="el-GR" sz="1600" b="1" dirty="0" err="1">
                <a:solidFill>
                  <a:schemeClr val="bg2">
                    <a:lumMod val="75000"/>
                  </a:schemeClr>
                </a:solidFill>
                <a:latin typeface="Raleway" charset="0"/>
                <a:ea typeface="+mj-ea"/>
                <a:cs typeface="Arial" panose="020B0604020202020204" pitchFamily="34" charset="0"/>
              </a:rPr>
              <a:t>inland</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navigation</a:t>
            </a:r>
            <a:r>
              <a:rPr lang="el-GR" sz="1600" b="1" dirty="0" smtClean="0">
                <a:solidFill>
                  <a:schemeClr val="bg2">
                    <a:lumMod val="75000"/>
                  </a:schemeClr>
                </a:solidFill>
                <a:latin typeface="Raleway" charset="0"/>
                <a:ea typeface="+mj-ea"/>
                <a:cs typeface="Arial" panose="020B0604020202020204" pitchFamily="34" charset="0"/>
              </a:rPr>
              <a:t>): Όλες </a:t>
            </a:r>
            <a:r>
              <a:rPr lang="el-GR" sz="1600" b="1" dirty="0">
                <a:solidFill>
                  <a:schemeClr val="bg2">
                    <a:lumMod val="75000"/>
                  </a:schemeClr>
                </a:solidFill>
                <a:latin typeface="Raleway" charset="0"/>
                <a:ea typeface="+mj-ea"/>
                <a:cs typeface="Arial" panose="020B0604020202020204" pitchFamily="34" charset="0"/>
              </a:rPr>
              <a:t>οι ναυτιλιακές υπηρεσίες που λαμβάνουν χώρα σε εσωτερικά ύδατα (λίμνες, ποτάμια </a:t>
            </a:r>
            <a:r>
              <a:rPr lang="el-GR" sz="1600" b="1" dirty="0" err="1">
                <a:solidFill>
                  <a:schemeClr val="bg2">
                    <a:lumMod val="75000"/>
                  </a:schemeClr>
                </a:solidFill>
                <a:latin typeface="Raleway" charset="0"/>
                <a:ea typeface="+mj-ea"/>
                <a:cs typeface="Arial" panose="020B0604020202020204" pitchFamily="34" charset="0"/>
              </a:rPr>
              <a:t>κλπ</a:t>
            </a:r>
            <a:r>
              <a:rPr lang="el-GR" sz="1600" b="1" dirty="0" smtClean="0">
                <a:solidFill>
                  <a:schemeClr val="bg2">
                    <a:lumMod val="75000"/>
                  </a:schemeClr>
                </a:solidFill>
                <a:latin typeface="Raleway" charset="0"/>
                <a:ea typeface="+mj-ea"/>
                <a:cs typeface="Arial" panose="020B0604020202020204" pitchFamily="34" charset="0"/>
              </a:rPr>
              <a:t>).</a:t>
            </a:r>
          </a:p>
          <a:p>
            <a:pPr marL="1714500" lvl="3" indent="-342900">
              <a:buFont typeface="+mj-lt"/>
              <a:buAutoNum type="arabicPeriod" startAt="5"/>
              <a:defRPr/>
            </a:pPr>
            <a:r>
              <a:rPr lang="el-GR" sz="1600" b="1" dirty="0">
                <a:solidFill>
                  <a:schemeClr val="bg2">
                    <a:lumMod val="75000"/>
                  </a:schemeClr>
                </a:solidFill>
                <a:latin typeface="Raleway" charset="0"/>
                <a:ea typeface="+mj-ea"/>
                <a:cs typeface="Arial" panose="020B0604020202020204" pitchFamily="34" charset="0"/>
              </a:rPr>
              <a:t>Θαλάσσια Έργα (</a:t>
            </a:r>
            <a:r>
              <a:rPr lang="el-GR" sz="1600" b="1" dirty="0" err="1">
                <a:solidFill>
                  <a:schemeClr val="bg2">
                    <a:lumMod val="75000"/>
                  </a:schemeClr>
                </a:solidFill>
                <a:latin typeface="Raleway" charset="0"/>
                <a:ea typeface="+mj-ea"/>
                <a:cs typeface="Arial" panose="020B0604020202020204" pitchFamily="34" charset="0"/>
              </a:rPr>
              <a:t>maritime</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works</a:t>
            </a:r>
            <a:r>
              <a:rPr lang="el-GR" sz="1600" b="1" dirty="0" smtClean="0">
                <a:solidFill>
                  <a:schemeClr val="bg2">
                    <a:lumMod val="75000"/>
                  </a:schemeClr>
                </a:solidFill>
                <a:latin typeface="Raleway" charset="0"/>
                <a:ea typeface="+mj-ea"/>
                <a:cs typeface="Arial" panose="020B0604020202020204" pitchFamily="34" charset="0"/>
              </a:rPr>
              <a:t>): Σε </a:t>
            </a:r>
            <a:r>
              <a:rPr lang="el-GR" sz="1600" b="1" dirty="0">
                <a:solidFill>
                  <a:schemeClr val="bg2">
                    <a:lumMod val="75000"/>
                  </a:schemeClr>
                </a:solidFill>
                <a:latin typeface="Raleway" charset="0"/>
                <a:ea typeface="+mj-ea"/>
                <a:cs typeface="Arial" panose="020B0604020202020204" pitchFamily="34" charset="0"/>
              </a:rPr>
              <a:t>αυτή την κατηγορία συγκαταλέγεται η βυθοκόρηση, η εκτέλεση θαλάσσιων υποδομών, η υποθαλάσσια καλωδίωση, η δημιουργία δικτύων αγωγών, η διεύρυνση καναλιών και διωρύγων, η κατασκευή προβλητών, αναχωμάτων ή οποιαδήποτε κατασκευαστική εργασία </a:t>
            </a:r>
            <a:r>
              <a:rPr lang="el-GR" sz="1600" b="1" dirty="0" err="1">
                <a:solidFill>
                  <a:schemeClr val="bg2">
                    <a:lumMod val="75000"/>
                  </a:schemeClr>
                </a:solidFill>
                <a:latin typeface="Raleway" charset="0"/>
                <a:ea typeface="+mj-ea"/>
                <a:cs typeface="Arial" panose="020B0604020202020204" pitchFamily="34" charset="0"/>
              </a:rPr>
              <a:t>χωροθετείται</a:t>
            </a:r>
            <a:r>
              <a:rPr lang="el-GR" sz="1600" b="1" dirty="0">
                <a:solidFill>
                  <a:schemeClr val="bg2">
                    <a:lumMod val="75000"/>
                  </a:schemeClr>
                </a:solidFill>
                <a:latin typeface="Raleway" charset="0"/>
                <a:ea typeface="+mj-ea"/>
                <a:cs typeface="Arial" panose="020B0604020202020204" pitchFamily="34" charset="0"/>
              </a:rPr>
              <a:t> σε έναν λιμένα κ.α</a:t>
            </a:r>
            <a:r>
              <a:rPr lang="el-GR" sz="1600" b="1" dirty="0" smtClean="0">
                <a:solidFill>
                  <a:schemeClr val="bg2">
                    <a:lumMod val="75000"/>
                  </a:schemeClr>
                </a:solidFill>
                <a:latin typeface="Raleway" charset="0"/>
                <a:ea typeface="+mj-ea"/>
                <a:cs typeface="Arial" panose="020B0604020202020204" pitchFamily="34" charset="0"/>
              </a:rPr>
              <a:t>.</a:t>
            </a:r>
          </a:p>
          <a:p>
            <a:pPr marL="1714500" lvl="3" indent="-342900">
              <a:buFont typeface="+mj-lt"/>
              <a:buAutoNum type="arabicPeriod" startAt="5"/>
              <a:defRPr/>
            </a:pPr>
            <a:r>
              <a:rPr lang="el-GR" sz="1600" b="1" dirty="0" err="1">
                <a:solidFill>
                  <a:schemeClr val="bg2">
                    <a:lumMod val="75000"/>
                  </a:schemeClr>
                </a:solidFill>
                <a:latin typeface="Raleway" charset="0"/>
                <a:ea typeface="+mj-ea"/>
                <a:cs typeface="Arial" panose="020B0604020202020204" pitchFamily="34" charset="0"/>
              </a:rPr>
              <a:t>Υπεράκτιος</a:t>
            </a:r>
            <a:r>
              <a:rPr lang="el-GR" sz="1600" b="1" dirty="0">
                <a:solidFill>
                  <a:schemeClr val="bg2">
                    <a:lumMod val="75000"/>
                  </a:schemeClr>
                </a:solidFill>
                <a:latin typeface="Raleway" charset="0"/>
                <a:ea typeface="+mj-ea"/>
                <a:cs typeface="Arial" panose="020B0604020202020204" pitchFamily="34" charset="0"/>
              </a:rPr>
              <a:t> Εφοδιασμός (</a:t>
            </a:r>
            <a:r>
              <a:rPr lang="el-GR" sz="1600" b="1" dirty="0" err="1">
                <a:solidFill>
                  <a:schemeClr val="bg2">
                    <a:lumMod val="75000"/>
                  </a:schemeClr>
                </a:solidFill>
                <a:latin typeface="Raleway" charset="0"/>
                <a:ea typeface="+mj-ea"/>
                <a:cs typeface="Arial" panose="020B0604020202020204" pitchFamily="34" charset="0"/>
              </a:rPr>
              <a:t>offshore</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supply</a:t>
            </a:r>
            <a:r>
              <a:rPr lang="el-GR" sz="1600" b="1" dirty="0" smtClean="0">
                <a:solidFill>
                  <a:schemeClr val="bg2">
                    <a:lumMod val="75000"/>
                  </a:schemeClr>
                </a:solidFill>
                <a:latin typeface="Raleway" charset="0"/>
                <a:ea typeface="+mj-ea"/>
                <a:cs typeface="Arial" panose="020B0604020202020204" pitchFamily="34" charset="0"/>
              </a:rPr>
              <a:t>): Περιλαμβάνει </a:t>
            </a:r>
            <a:r>
              <a:rPr lang="el-GR" sz="1600" b="1" dirty="0">
                <a:solidFill>
                  <a:schemeClr val="bg2">
                    <a:lumMod val="75000"/>
                  </a:schemeClr>
                </a:solidFill>
                <a:latin typeface="Raleway" charset="0"/>
                <a:ea typeface="+mj-ea"/>
                <a:cs typeface="Arial" panose="020B0604020202020204" pitchFamily="34" charset="0"/>
              </a:rPr>
              <a:t>το σχεδιασμό, την κατασκευή και εγκατάσταση </a:t>
            </a:r>
            <a:r>
              <a:rPr lang="el-GR" sz="1600" b="1" dirty="0" err="1">
                <a:solidFill>
                  <a:schemeClr val="bg2">
                    <a:lumMod val="75000"/>
                  </a:schemeClr>
                </a:solidFill>
                <a:latin typeface="Raleway" charset="0"/>
                <a:ea typeface="+mj-ea"/>
                <a:cs typeface="Arial" panose="020B0604020202020204" pitchFamily="34" charset="0"/>
              </a:rPr>
              <a:t>πλατφορμών</a:t>
            </a:r>
            <a:r>
              <a:rPr lang="el-GR" sz="1600" b="1" dirty="0">
                <a:solidFill>
                  <a:schemeClr val="bg2">
                    <a:lumMod val="75000"/>
                  </a:schemeClr>
                </a:solidFill>
                <a:latin typeface="Raleway" charset="0"/>
                <a:ea typeface="+mj-ea"/>
                <a:cs typeface="Arial" panose="020B0604020202020204" pitchFamily="34" charset="0"/>
              </a:rPr>
              <a:t>, σκαφών αποθήκευσης και εξοπλισμού, </a:t>
            </a:r>
            <a:r>
              <a:rPr lang="el-GR" sz="1600" b="1" dirty="0" err="1">
                <a:solidFill>
                  <a:schemeClr val="bg2">
                    <a:lumMod val="75000"/>
                  </a:schemeClr>
                </a:solidFill>
                <a:latin typeface="Raleway" charset="0"/>
                <a:ea typeface="+mj-ea"/>
                <a:cs typeface="Arial" panose="020B0604020202020204" pitchFamily="34" charset="0"/>
              </a:rPr>
              <a:t>υπεράκτιες</a:t>
            </a:r>
            <a:r>
              <a:rPr lang="el-GR" sz="1600" b="1" dirty="0">
                <a:solidFill>
                  <a:schemeClr val="bg2">
                    <a:lumMod val="75000"/>
                  </a:schemeClr>
                </a:solidFill>
                <a:latin typeface="Raleway" charset="0"/>
                <a:ea typeface="+mj-ea"/>
                <a:cs typeface="Arial" panose="020B0604020202020204" pitchFamily="34" charset="0"/>
              </a:rPr>
              <a:t> μεταφορές, υπηρεσίες επικοινωνιών, συμβουλευτικές και υποστήριξης, εγκατάσταση και συντήρηση </a:t>
            </a:r>
            <a:r>
              <a:rPr lang="el-GR" sz="1600" b="1" dirty="0" smtClean="0">
                <a:solidFill>
                  <a:schemeClr val="bg2">
                    <a:lumMod val="75000"/>
                  </a:schemeClr>
                </a:solidFill>
                <a:latin typeface="Raleway" charset="0"/>
                <a:ea typeface="+mj-ea"/>
                <a:cs typeface="Arial" panose="020B0604020202020204" pitchFamily="34" charset="0"/>
              </a:rPr>
              <a:t>ανεμογεννητριών </a:t>
            </a:r>
            <a:r>
              <a:rPr lang="el-GR" sz="1600" b="1" dirty="0">
                <a:solidFill>
                  <a:schemeClr val="bg2">
                    <a:lumMod val="75000"/>
                  </a:schemeClr>
                </a:solidFill>
                <a:latin typeface="Raleway" charset="0"/>
                <a:ea typeface="+mj-ea"/>
                <a:cs typeface="Arial" panose="020B0604020202020204" pitchFamily="34" charset="0"/>
              </a:rPr>
              <a:t>στη θάλασσα κ.α.</a:t>
            </a:r>
            <a:endParaRPr lang="el-GR" sz="16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0560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385542"/>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Τα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a:solidFill>
                  <a:srgbClr val="FF0000"/>
                </a:solidFill>
                <a:latin typeface="Raleway" charset="0"/>
                <a:ea typeface="+mj-ea"/>
                <a:cs typeface="Arial" panose="020B0604020202020204" pitchFamily="34" charset="0"/>
              </a:rPr>
              <a:t>Cluster</a:t>
            </a:r>
            <a:r>
              <a:rPr lang="el-GR" sz="1800" b="1" dirty="0">
                <a:solidFill>
                  <a:srgbClr val="FF0000"/>
                </a:solidFill>
                <a:latin typeface="Raleway" charset="0"/>
                <a:ea typeface="+mj-ea"/>
                <a:cs typeface="Arial" panose="020B0604020202020204" pitchFamily="34" charset="0"/>
              </a:rPr>
              <a:t> ως Ευρωπαϊκή </a:t>
            </a:r>
            <a:r>
              <a:rPr lang="el-GR" sz="1800" b="1" dirty="0" smtClean="0">
                <a:solidFill>
                  <a:srgbClr val="FF0000"/>
                </a:solidFill>
                <a:latin typeface="Raleway" charset="0"/>
                <a:ea typeface="+mj-ea"/>
                <a:cs typeface="Arial" panose="020B0604020202020204" pitchFamily="34" charset="0"/>
              </a:rPr>
              <a:t>Πρακτική</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β</a:t>
            </a:r>
            <a:r>
              <a:rPr lang="el-GR" sz="1800" b="1" dirty="0" smtClean="0">
                <a:solidFill>
                  <a:schemeClr val="bg2">
                    <a:lumMod val="75000"/>
                  </a:schemeClr>
                </a:solidFill>
                <a:latin typeface="Raleway" charset="0"/>
                <a:ea typeface="+mj-ea"/>
                <a:cs typeface="Arial" panose="020B0604020202020204" pitchFamily="34" charset="0"/>
              </a:rPr>
              <a:t>) Παράκτιος </a:t>
            </a:r>
            <a:r>
              <a:rPr lang="el-GR" sz="1800" b="1" dirty="0">
                <a:solidFill>
                  <a:schemeClr val="bg2">
                    <a:lumMod val="75000"/>
                  </a:schemeClr>
                </a:solidFill>
                <a:latin typeface="Raleway" charset="0"/>
                <a:ea typeface="+mj-ea"/>
                <a:cs typeface="Arial" panose="020B0604020202020204" pitchFamily="34" charset="0"/>
              </a:rPr>
              <a:t>&amp; </a:t>
            </a:r>
            <a:r>
              <a:rPr lang="el-GR" sz="1800" b="1" dirty="0" smtClean="0">
                <a:solidFill>
                  <a:schemeClr val="bg2">
                    <a:lumMod val="75000"/>
                  </a:schemeClr>
                </a:solidFill>
                <a:latin typeface="Raleway" charset="0"/>
                <a:ea typeface="+mj-ea"/>
                <a:cs typeface="Arial" panose="020B0604020202020204" pitchFamily="34" charset="0"/>
              </a:rPr>
              <a:t>Θαλάσσιος Τουρισμός </a:t>
            </a:r>
            <a:r>
              <a:rPr lang="el-GR" sz="1800" b="1" dirty="0">
                <a:solidFill>
                  <a:schemeClr val="bg2">
                    <a:lumMod val="75000"/>
                  </a:schemeClr>
                </a:solidFill>
                <a:latin typeface="Raleway" charset="0"/>
                <a:ea typeface="+mj-ea"/>
                <a:cs typeface="Arial" panose="020B0604020202020204" pitchFamily="34" charset="0"/>
              </a:rPr>
              <a:t>και </a:t>
            </a:r>
            <a:r>
              <a:rPr lang="el-GR" sz="1800" b="1" dirty="0" smtClean="0">
                <a:solidFill>
                  <a:schemeClr val="bg2">
                    <a:lumMod val="75000"/>
                  </a:schemeClr>
                </a:solidFill>
                <a:latin typeface="Raleway" charset="0"/>
                <a:ea typeface="+mj-ea"/>
                <a:cs typeface="Arial" panose="020B0604020202020204" pitchFamily="34" charset="0"/>
              </a:rPr>
              <a:t>Αναψυχής</a:t>
            </a: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Ως </a:t>
            </a:r>
            <a:r>
              <a:rPr lang="el-GR" sz="1600" b="1" dirty="0">
                <a:solidFill>
                  <a:schemeClr val="bg2">
                    <a:lumMod val="75000"/>
                  </a:schemeClr>
                </a:solidFill>
                <a:latin typeface="Raleway" charset="0"/>
                <a:ea typeface="+mj-ea"/>
                <a:cs typeface="Arial" panose="020B0604020202020204" pitchFamily="34" charset="0"/>
              </a:rPr>
              <a:t>παράκτιος τουρισμός ορίζονται οι τουριστικές δραστηριότητες που λαμβάνουν χώρα εντός 10 χιλιομέτρων από την ακτή. </a:t>
            </a:r>
            <a:endParaRPr lang="el-GR" sz="16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Σε </a:t>
            </a:r>
            <a:r>
              <a:rPr lang="el-GR" sz="1600" b="1" dirty="0">
                <a:solidFill>
                  <a:schemeClr val="bg2">
                    <a:lumMod val="75000"/>
                  </a:schemeClr>
                </a:solidFill>
                <a:latin typeface="Raleway" charset="0"/>
                <a:ea typeface="+mj-ea"/>
                <a:cs typeface="Arial" panose="020B0604020202020204" pitchFamily="34" charset="0"/>
              </a:rPr>
              <a:t>αυτήν την κατηγορία περιλαμβάνονται και τα θαλάσσια σπορ όπως για παράδειγμα οι καταδύσεις. </a:t>
            </a:r>
            <a:endParaRPr lang="el-GR" sz="16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Επίσης</a:t>
            </a:r>
            <a:r>
              <a:rPr lang="el-GR" sz="1600" b="1" dirty="0">
                <a:solidFill>
                  <a:schemeClr val="bg2">
                    <a:lumMod val="75000"/>
                  </a:schemeClr>
                </a:solidFill>
                <a:latin typeface="Raleway" charset="0"/>
                <a:ea typeface="+mj-ea"/>
                <a:cs typeface="Arial" panose="020B0604020202020204" pitchFamily="34" charset="0"/>
              </a:rPr>
              <a:t>, η κρουαζιέρα, οι μαρίνες και τα σκάφη αναψυχής συμβάλλουν στη δυναμική του εν λόγω τομέα με πολλαπλασιαστικές επιδράσεις στο </a:t>
            </a:r>
            <a:r>
              <a:rPr lang="el-GR" sz="1600" b="1" dirty="0" smtClean="0">
                <a:solidFill>
                  <a:schemeClr val="bg2">
                    <a:lumMod val="75000"/>
                  </a:schemeClr>
                </a:solidFill>
                <a:latin typeface="Raleway" charset="0"/>
                <a:ea typeface="+mj-ea"/>
                <a:cs typeface="Arial" panose="020B0604020202020204" pitchFamily="34" charset="0"/>
              </a:rPr>
              <a:t>εισόδημα, την </a:t>
            </a:r>
            <a:r>
              <a:rPr lang="el-GR" sz="1600" b="1" dirty="0">
                <a:solidFill>
                  <a:schemeClr val="bg2">
                    <a:lumMod val="75000"/>
                  </a:schemeClr>
                </a:solidFill>
                <a:latin typeface="Raleway" charset="0"/>
                <a:ea typeface="+mj-ea"/>
                <a:cs typeface="Arial" panose="020B0604020202020204" pitchFamily="34" charset="0"/>
              </a:rPr>
              <a:t>απασχόληση, τα φορολογικά έσοδα και γενικότερα τα έμμεσα οφέλη στην οικονομία μιας χώρας</a:t>
            </a:r>
            <a:r>
              <a:rPr lang="el-GR" sz="1600" b="1" dirty="0" smtClean="0">
                <a:solidFill>
                  <a:schemeClr val="bg2">
                    <a:lumMod val="75000"/>
                  </a:schemeClr>
                </a:solidFill>
                <a:latin typeface="Raleway" charset="0"/>
                <a:ea typeface="+mj-ea"/>
                <a:cs typeface="Arial" panose="020B0604020202020204" pitchFamily="34" charset="0"/>
              </a:rPr>
              <a:t>.</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γ) Αλιεία</a:t>
            </a:r>
            <a:endParaRPr lang="el-GR" sz="1800" b="1" dirty="0">
              <a:solidFill>
                <a:schemeClr val="bg2">
                  <a:lumMod val="75000"/>
                </a:schemeClr>
              </a:solidFill>
              <a:latin typeface="Raleway" charset="0"/>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Περιλαμβάνει </a:t>
            </a:r>
            <a:r>
              <a:rPr lang="el-GR" sz="1600" b="1" dirty="0">
                <a:solidFill>
                  <a:schemeClr val="bg2">
                    <a:lumMod val="75000"/>
                  </a:schemeClr>
                </a:solidFill>
                <a:latin typeface="Raleway" charset="0"/>
                <a:cs typeface="Arial" panose="020B0604020202020204" pitchFamily="34" charset="0"/>
              </a:rPr>
              <a:t>τη θαλάσσια και εσωτερική αλίευση, την επεξεργασία αλιευμάτων καθώς και τις υδατοκαλλιέργειες και ιχθυοκαλλιέργειες.</a:t>
            </a:r>
            <a:endParaRPr lang="el-GR" sz="16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784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1477328"/>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Το European </a:t>
            </a:r>
            <a:r>
              <a:rPr lang="el-GR" sz="1800" b="1" dirty="0" err="1">
                <a:solidFill>
                  <a:schemeClr val="bg2">
                    <a:lumMod val="75000"/>
                  </a:schemeClr>
                </a:solidFill>
                <a:latin typeface="Raleway" charset="0"/>
                <a:ea typeface="+mj-ea"/>
                <a:cs typeface="Arial" panose="020B0604020202020204" pitchFamily="34" charset="0"/>
              </a:rPr>
              <a:t>Network</a:t>
            </a:r>
            <a:r>
              <a:rPr lang="el-GR" sz="1800" b="1" dirty="0">
                <a:solidFill>
                  <a:schemeClr val="bg2">
                    <a:lumMod val="75000"/>
                  </a:schemeClr>
                </a:solidFill>
                <a:latin typeface="Raleway" charset="0"/>
                <a:ea typeface="+mj-ea"/>
                <a:cs typeface="Arial" panose="020B0604020202020204" pitchFamily="34" charset="0"/>
              </a:rPr>
              <a:t> of Maritime </a:t>
            </a:r>
            <a:r>
              <a:rPr lang="el-GR" sz="1800" b="1" dirty="0" err="1">
                <a:solidFill>
                  <a:schemeClr val="bg2">
                    <a:lumMod val="75000"/>
                  </a:schemeClr>
                </a:solidFill>
                <a:latin typeface="Raleway" charset="0"/>
                <a:ea typeface="+mj-ea"/>
                <a:cs typeface="Arial" panose="020B0604020202020204" pitchFamily="34" charset="0"/>
              </a:rPr>
              <a:t>Clusters</a:t>
            </a:r>
            <a:r>
              <a:rPr lang="el-GR" sz="1800" b="1" dirty="0">
                <a:solidFill>
                  <a:schemeClr val="bg2">
                    <a:lumMod val="75000"/>
                  </a:schemeClr>
                </a:solidFill>
                <a:latin typeface="Raleway" charset="0"/>
                <a:ea typeface="+mj-ea"/>
                <a:cs typeface="Arial" panose="020B0604020202020204" pitchFamily="34" charset="0"/>
              </a:rPr>
              <a:t> περιλαμβάνει τα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14 χωρών της Ε.Ε. καθώς και αυτά της Νορβηγίας και Ισλανδίας, φτάνοντας στο σύνολο τα </a:t>
            </a:r>
            <a:r>
              <a:rPr lang="el-GR" sz="1800" b="1" dirty="0" smtClean="0">
                <a:solidFill>
                  <a:schemeClr val="bg2">
                    <a:lumMod val="75000"/>
                  </a:schemeClr>
                </a:solidFill>
                <a:latin typeface="Raleway" charset="0"/>
                <a:ea typeface="+mj-ea"/>
                <a:cs typeface="Arial" panose="020B0604020202020204" pitchFamily="34" charset="0"/>
              </a:rPr>
              <a:t>16.</a:t>
            </a:r>
          </a:p>
          <a:p>
            <a:pPr marL="285750" indent="-285750">
              <a:buFont typeface="Arial" panose="020B0604020202020204" pitchFamily="34" charset="0"/>
              <a:buChar char="•"/>
              <a:defRPr/>
            </a:pPr>
            <a:r>
              <a:rPr lang="el-GR" sz="1600" b="1" dirty="0">
                <a:solidFill>
                  <a:srgbClr val="FF0000"/>
                </a:solidFill>
                <a:latin typeface="Raleway" charset="0"/>
                <a:ea typeface="+mj-ea"/>
                <a:cs typeface="Arial" panose="020B0604020202020204" pitchFamily="34" charset="0"/>
              </a:rPr>
              <a:t>Η οικονομική αξία της ευρωπαϊκής ναυτιλιακής βιομηχανίας</a:t>
            </a:r>
          </a:p>
          <a:p>
            <a:pPr marL="285750"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3"/>
          <a:stretch>
            <a:fillRect/>
          </a:stretch>
        </p:blipFill>
        <p:spPr>
          <a:xfrm>
            <a:off x="395537" y="2132856"/>
            <a:ext cx="6696744" cy="3928936"/>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385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179512" y="1556792"/>
            <a:ext cx="8681872" cy="4260811"/>
          </a:xfrm>
          <a:prstGeom prst="rect">
            <a:avLst/>
          </a:prstGeom>
        </p:spPr>
      </p:pic>
      <p:sp>
        <p:nvSpPr>
          <p:cNvPr id="2" name="Ορθογώνιο 1"/>
          <p:cNvSpPr/>
          <p:nvPr/>
        </p:nvSpPr>
        <p:spPr>
          <a:xfrm>
            <a:off x="107950" y="836712"/>
            <a:ext cx="8640514" cy="64633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Το European </a:t>
            </a:r>
            <a:r>
              <a:rPr lang="el-GR" sz="1800" b="1" dirty="0" err="1">
                <a:solidFill>
                  <a:schemeClr val="bg2">
                    <a:lumMod val="75000"/>
                  </a:schemeClr>
                </a:solidFill>
                <a:latin typeface="Raleway" charset="0"/>
                <a:ea typeface="+mj-ea"/>
                <a:cs typeface="Arial" panose="020B0604020202020204" pitchFamily="34" charset="0"/>
              </a:rPr>
              <a:t>Network</a:t>
            </a:r>
            <a:r>
              <a:rPr lang="el-GR" sz="1800" b="1" dirty="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 </a:t>
            </a:r>
            <a:r>
              <a:rPr lang="en-US" sz="1800" b="1" dirty="0">
                <a:solidFill>
                  <a:schemeClr val="bg2">
                    <a:lumMod val="75000"/>
                  </a:schemeClr>
                </a:solidFill>
                <a:latin typeface="Raleway" charset="0"/>
                <a:ea typeface="+mj-ea"/>
                <a:cs typeface="Arial" panose="020B0604020202020204" pitchFamily="34" charset="0"/>
              </a:rPr>
              <a:t>Added value and employment for all sea-related sectors in the EU and Norway</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6059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89385" y="1340768"/>
            <a:ext cx="8947111" cy="4608512"/>
          </a:xfrm>
          <a:prstGeom prst="rect">
            <a:avLst/>
          </a:prstGeom>
        </p:spPr>
      </p:pic>
      <p:sp>
        <p:nvSpPr>
          <p:cNvPr id="2" name="Ορθογώνιο 1"/>
          <p:cNvSpPr/>
          <p:nvPr/>
        </p:nvSpPr>
        <p:spPr>
          <a:xfrm>
            <a:off x="107950" y="764704"/>
            <a:ext cx="8640514" cy="923330"/>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European </a:t>
            </a:r>
            <a:r>
              <a:rPr lang="el-GR" sz="1800" b="1" dirty="0" err="1" smtClean="0">
                <a:solidFill>
                  <a:schemeClr val="bg2">
                    <a:lumMod val="75000"/>
                  </a:schemeClr>
                </a:solidFill>
                <a:latin typeface="Raleway" charset="0"/>
                <a:ea typeface="+mj-ea"/>
                <a:cs typeface="Arial" panose="020B0604020202020204" pitchFamily="34" charset="0"/>
              </a:rPr>
              <a:t>Network</a:t>
            </a:r>
            <a:r>
              <a:rPr lang="el-GR" sz="1800" b="1" dirty="0" smtClean="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a:t>
            </a:r>
            <a:r>
              <a:rPr lang="en-US" sz="1800" b="1" dirty="0">
                <a:solidFill>
                  <a:schemeClr val="bg2">
                    <a:lumMod val="75000"/>
                  </a:schemeClr>
                </a:solidFill>
                <a:latin typeface="Raleway" charset="0"/>
                <a:ea typeface="+mj-ea"/>
                <a:cs typeface="Arial" panose="020B0604020202020204" pitchFamily="34" charset="0"/>
              </a:rPr>
              <a:t> Added value and employment in EU Member States and Norway in </a:t>
            </a:r>
            <a:r>
              <a:rPr lang="en-US" sz="1800" b="1" dirty="0" smtClean="0">
                <a:solidFill>
                  <a:schemeClr val="bg2">
                    <a:lumMod val="75000"/>
                  </a:schemeClr>
                </a:solidFill>
                <a:latin typeface="Raleway" charset="0"/>
                <a:ea typeface="+mj-ea"/>
                <a:cs typeface="Arial" panose="020B0604020202020204" pitchFamily="34" charset="0"/>
              </a:rPr>
              <a:t>the</a:t>
            </a:r>
            <a:r>
              <a:rPr lang="el-GR"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chemeClr val="bg2">
                    <a:lumMod val="75000"/>
                  </a:schemeClr>
                </a:solidFill>
                <a:latin typeface="Raleway" charset="0"/>
                <a:ea typeface="+mj-ea"/>
                <a:cs typeface="Arial" panose="020B0604020202020204" pitchFamily="34" charset="0"/>
              </a:rPr>
              <a:t>traditional </a:t>
            </a:r>
            <a:r>
              <a:rPr lang="en-US" sz="1800" b="1" dirty="0">
                <a:solidFill>
                  <a:schemeClr val="bg2">
                    <a:lumMod val="75000"/>
                  </a:schemeClr>
                </a:solidFill>
                <a:latin typeface="Raleway" charset="0"/>
                <a:ea typeface="+mj-ea"/>
                <a:cs typeface="Arial" panose="020B0604020202020204" pitchFamily="34" charset="0"/>
              </a:rPr>
              <a:t>maritime sectors </a:t>
            </a:r>
            <a:endParaRPr lang="en-US" sz="1800" b="1" dirty="0" smtClean="0">
              <a:solidFill>
                <a:schemeClr val="bg2">
                  <a:lumMod val="75000"/>
                </a:schemeClr>
              </a:solidFill>
              <a:latin typeface="Raleway" charset="0"/>
              <a:ea typeface="+mj-ea"/>
              <a:cs typeface="Arial" panose="020B0604020202020204" pitchFamily="34" charset="0"/>
            </a:endParaRPr>
          </a:p>
          <a:p>
            <a:pPr>
              <a:defRPr/>
            </a:pPr>
            <a:r>
              <a:rPr lang="en-US"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rgbClr val="FF0000"/>
                </a:solidFill>
                <a:latin typeface="Raleway" charset="0"/>
                <a:ea typeface="+mj-ea"/>
                <a:cs typeface="Arial" panose="020B0604020202020204" pitchFamily="34" charset="0"/>
              </a:rPr>
              <a:t>(</a:t>
            </a:r>
            <a:r>
              <a:rPr lang="en-US" sz="1800" b="1" dirty="0">
                <a:solidFill>
                  <a:srgbClr val="FF0000"/>
                </a:solidFill>
                <a:latin typeface="Raleway" charset="0"/>
                <a:ea typeface="+mj-ea"/>
                <a:cs typeface="Arial" panose="020B0604020202020204" pitchFamily="34" charset="0"/>
              </a:rPr>
              <a:t>Area 1)</a:t>
            </a:r>
            <a:endParaRPr lang="el-GR" sz="1800" b="1" dirty="0" smtClean="0">
              <a:solidFill>
                <a:srgbClr val="FF0000"/>
              </a:solidFill>
              <a:latin typeface="Raleway" charset="0"/>
              <a:ea typeface="+mj-ea"/>
              <a:cs typeface="Arial" panose="020B0604020202020204" pitchFamily="34" charset="0"/>
            </a:endParaRPr>
          </a:p>
        </p:txBody>
      </p:sp>
      <p:pic>
        <p:nvPicPr>
          <p:cNvPr id="25603" name="Picture 4"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403850"/>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901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923330"/>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European </a:t>
            </a:r>
            <a:r>
              <a:rPr lang="el-GR" sz="1800" b="1" dirty="0" err="1" smtClean="0">
                <a:solidFill>
                  <a:schemeClr val="bg2">
                    <a:lumMod val="75000"/>
                  </a:schemeClr>
                </a:solidFill>
                <a:latin typeface="Raleway" charset="0"/>
                <a:ea typeface="+mj-ea"/>
                <a:cs typeface="Arial" panose="020B0604020202020204" pitchFamily="34" charset="0"/>
              </a:rPr>
              <a:t>Network</a:t>
            </a:r>
            <a:r>
              <a:rPr lang="el-GR" sz="1800" b="1" dirty="0" smtClean="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a:t>
            </a:r>
            <a:r>
              <a:rPr lang="en-US" sz="1800" b="1" dirty="0">
                <a:solidFill>
                  <a:schemeClr val="bg2">
                    <a:lumMod val="75000"/>
                  </a:schemeClr>
                </a:solidFill>
                <a:latin typeface="Raleway" charset="0"/>
                <a:ea typeface="+mj-ea"/>
                <a:cs typeface="Arial" panose="020B0604020202020204" pitchFamily="34" charset="0"/>
              </a:rPr>
              <a:t> Added value and employment in EU Member States and Norway in </a:t>
            </a:r>
            <a:r>
              <a:rPr lang="en-US" sz="1800" b="1" dirty="0" smtClean="0">
                <a:solidFill>
                  <a:schemeClr val="bg2">
                    <a:lumMod val="75000"/>
                  </a:schemeClr>
                </a:solidFill>
                <a:latin typeface="Raleway" charset="0"/>
                <a:ea typeface="+mj-ea"/>
                <a:cs typeface="Arial" panose="020B0604020202020204" pitchFamily="34" charset="0"/>
              </a:rPr>
              <a:t>the</a:t>
            </a:r>
            <a:r>
              <a:rPr lang="el-GR"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chemeClr val="bg2">
                    <a:lumMod val="75000"/>
                  </a:schemeClr>
                </a:solidFill>
                <a:latin typeface="Raleway" charset="0"/>
                <a:ea typeface="+mj-ea"/>
                <a:cs typeface="Arial" panose="020B0604020202020204" pitchFamily="34" charset="0"/>
              </a:rPr>
              <a:t>traditional </a:t>
            </a:r>
            <a:r>
              <a:rPr lang="en-US" sz="1800" b="1" dirty="0">
                <a:solidFill>
                  <a:schemeClr val="bg2">
                    <a:lumMod val="75000"/>
                  </a:schemeClr>
                </a:solidFill>
                <a:latin typeface="Raleway" charset="0"/>
                <a:ea typeface="+mj-ea"/>
                <a:cs typeface="Arial" panose="020B0604020202020204" pitchFamily="34" charset="0"/>
              </a:rPr>
              <a:t>maritime sectors </a:t>
            </a:r>
            <a:endParaRPr lang="en-US" sz="1800" b="1" dirty="0" smtClean="0">
              <a:solidFill>
                <a:schemeClr val="bg2">
                  <a:lumMod val="75000"/>
                </a:schemeClr>
              </a:solidFill>
              <a:latin typeface="Raleway" charset="0"/>
              <a:ea typeface="+mj-ea"/>
              <a:cs typeface="Arial" panose="020B0604020202020204" pitchFamily="34" charset="0"/>
            </a:endParaRPr>
          </a:p>
          <a:p>
            <a:pPr>
              <a:defRPr/>
            </a:pPr>
            <a:r>
              <a:rPr lang="en-US" sz="1800" b="1" dirty="0">
                <a:solidFill>
                  <a:schemeClr val="bg2">
                    <a:lumMod val="75000"/>
                  </a:schemeClr>
                </a:solidFill>
                <a:latin typeface="Raleway" charset="0"/>
                <a:ea typeface="+mj-ea"/>
                <a:cs typeface="Arial" panose="020B0604020202020204" pitchFamily="34" charset="0"/>
              </a:rPr>
              <a:t> </a:t>
            </a:r>
            <a:r>
              <a:rPr lang="en-US"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rgbClr val="FF0000"/>
                </a:solidFill>
                <a:latin typeface="Raleway" charset="0"/>
                <a:ea typeface="+mj-ea"/>
                <a:cs typeface="Arial" panose="020B0604020202020204" pitchFamily="34" charset="0"/>
              </a:rPr>
              <a:t>(Area 1)</a:t>
            </a:r>
            <a:endParaRPr lang="el-GR" sz="1800" b="1" dirty="0" smtClean="0">
              <a:solidFill>
                <a:srgbClr val="FF0000"/>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5" name="Εικόνα 4"/>
          <p:cNvPicPr>
            <a:picLocks noChangeAspect="1"/>
          </p:cNvPicPr>
          <p:nvPr/>
        </p:nvPicPr>
        <p:blipFill>
          <a:blip r:embed="rId3"/>
          <a:stretch>
            <a:fillRect/>
          </a:stretch>
        </p:blipFill>
        <p:spPr>
          <a:xfrm>
            <a:off x="323528" y="2204864"/>
            <a:ext cx="8435696" cy="3528392"/>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741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506370" y="1765881"/>
            <a:ext cx="8170086" cy="4183399"/>
          </a:xfrm>
          <a:prstGeom prst="rect">
            <a:avLst/>
          </a:prstGeom>
        </p:spPr>
      </p:pic>
      <p:sp>
        <p:nvSpPr>
          <p:cNvPr id="2" name="Ορθογώνιο 1"/>
          <p:cNvSpPr/>
          <p:nvPr/>
        </p:nvSpPr>
        <p:spPr>
          <a:xfrm>
            <a:off x="107950" y="836712"/>
            <a:ext cx="8640514" cy="1200329"/>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European </a:t>
            </a:r>
            <a:r>
              <a:rPr lang="el-GR" sz="1800" b="1" dirty="0" err="1" smtClean="0">
                <a:solidFill>
                  <a:schemeClr val="bg2">
                    <a:lumMod val="75000"/>
                  </a:schemeClr>
                </a:solidFill>
                <a:latin typeface="Raleway" charset="0"/>
                <a:ea typeface="+mj-ea"/>
                <a:cs typeface="Arial" panose="020B0604020202020204" pitchFamily="34" charset="0"/>
              </a:rPr>
              <a:t>Network</a:t>
            </a:r>
            <a:r>
              <a:rPr lang="el-GR" sz="1800" b="1" dirty="0" smtClean="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a:t>
            </a:r>
            <a:r>
              <a:rPr lang="en-US" sz="1800" b="1" dirty="0">
                <a:solidFill>
                  <a:schemeClr val="bg2">
                    <a:lumMod val="75000"/>
                  </a:schemeClr>
                </a:solidFill>
                <a:latin typeface="Raleway" charset="0"/>
                <a:ea typeface="+mj-ea"/>
                <a:cs typeface="Arial" panose="020B0604020202020204" pitchFamily="34" charset="0"/>
              </a:rPr>
              <a:t> Added value and employment in EU Member States and Norway in coastal (</a:t>
            </a:r>
            <a:r>
              <a:rPr lang="en-US" sz="1800" b="1" dirty="0" smtClean="0">
                <a:solidFill>
                  <a:schemeClr val="bg2">
                    <a:lumMod val="75000"/>
                  </a:schemeClr>
                </a:solidFill>
                <a:latin typeface="Raleway" charset="0"/>
                <a:ea typeface="+mj-ea"/>
                <a:cs typeface="Arial" panose="020B0604020202020204" pitchFamily="34" charset="0"/>
              </a:rPr>
              <a:t>and</a:t>
            </a:r>
            <a:r>
              <a:rPr lang="el-GR"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chemeClr val="bg2">
                    <a:lumMod val="75000"/>
                  </a:schemeClr>
                </a:solidFill>
                <a:latin typeface="Raleway" charset="0"/>
                <a:ea typeface="+mj-ea"/>
                <a:cs typeface="Arial" panose="020B0604020202020204" pitchFamily="34" charset="0"/>
              </a:rPr>
              <a:t>marine</a:t>
            </a:r>
            <a:r>
              <a:rPr lang="en-US" sz="1800" b="1" dirty="0">
                <a:solidFill>
                  <a:schemeClr val="bg2">
                    <a:lumMod val="75000"/>
                  </a:schemeClr>
                </a:solidFill>
                <a:latin typeface="Raleway" charset="0"/>
                <a:ea typeface="+mj-ea"/>
                <a:cs typeface="Arial" panose="020B0604020202020204" pitchFamily="34" charset="0"/>
              </a:rPr>
              <a:t>) tourism and recreation </a:t>
            </a:r>
            <a:endParaRPr lang="en-US" sz="1800" b="1" dirty="0" smtClean="0">
              <a:solidFill>
                <a:schemeClr val="bg2">
                  <a:lumMod val="75000"/>
                </a:schemeClr>
              </a:solidFill>
              <a:latin typeface="Raleway" charset="0"/>
              <a:ea typeface="+mj-ea"/>
              <a:cs typeface="Arial" panose="020B0604020202020204" pitchFamily="34" charset="0"/>
            </a:endParaRPr>
          </a:p>
          <a:p>
            <a:pPr>
              <a:defRPr/>
            </a:pPr>
            <a:r>
              <a:rPr lang="en-US" sz="1800" b="1" dirty="0">
                <a:solidFill>
                  <a:srgbClr val="FF0000"/>
                </a:solidFill>
                <a:latin typeface="Raleway" charset="0"/>
                <a:ea typeface="+mj-ea"/>
                <a:cs typeface="Arial" panose="020B0604020202020204" pitchFamily="34" charset="0"/>
              </a:rPr>
              <a:t> </a:t>
            </a:r>
            <a:r>
              <a:rPr lang="en-US" sz="1800" b="1" dirty="0" smtClean="0">
                <a:solidFill>
                  <a:srgbClr val="FF0000"/>
                </a:solidFill>
                <a:latin typeface="Raleway" charset="0"/>
                <a:ea typeface="+mj-ea"/>
                <a:cs typeface="Arial" panose="020B0604020202020204" pitchFamily="34" charset="0"/>
              </a:rPr>
              <a:t>   </a:t>
            </a:r>
            <a:r>
              <a:rPr lang="en-US" sz="1800" b="1" dirty="0" smtClean="0">
                <a:solidFill>
                  <a:srgbClr val="FF0000"/>
                </a:solidFill>
                <a:latin typeface="Raleway" charset="0"/>
                <a:ea typeface="+mj-ea"/>
                <a:cs typeface="Arial" panose="020B0604020202020204" pitchFamily="34" charset="0"/>
              </a:rPr>
              <a:t>(</a:t>
            </a:r>
            <a:r>
              <a:rPr lang="en-US" sz="1800" b="1" dirty="0">
                <a:solidFill>
                  <a:srgbClr val="FF0000"/>
                </a:solidFill>
                <a:latin typeface="Raleway" charset="0"/>
                <a:ea typeface="+mj-ea"/>
                <a:cs typeface="Arial" panose="020B0604020202020204" pitchFamily="34" charset="0"/>
              </a:rPr>
              <a:t>Area 2)</a:t>
            </a:r>
            <a:endParaRPr lang="el-GR" sz="1800" b="1" dirty="0" smtClean="0">
              <a:solidFill>
                <a:srgbClr val="FF0000"/>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2329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400595" y="1484784"/>
            <a:ext cx="8334065" cy="4248472"/>
          </a:xfrm>
          <a:prstGeom prst="rect">
            <a:avLst/>
          </a:prstGeom>
        </p:spPr>
      </p:pic>
      <p:sp>
        <p:nvSpPr>
          <p:cNvPr id="2" name="Ορθογώνιο 1"/>
          <p:cNvSpPr/>
          <p:nvPr/>
        </p:nvSpPr>
        <p:spPr>
          <a:xfrm>
            <a:off x="107950" y="836712"/>
            <a:ext cx="8640514" cy="923330"/>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European </a:t>
            </a:r>
            <a:r>
              <a:rPr lang="el-GR" sz="1800" b="1" dirty="0" err="1" smtClean="0">
                <a:solidFill>
                  <a:schemeClr val="bg2">
                    <a:lumMod val="75000"/>
                  </a:schemeClr>
                </a:solidFill>
                <a:latin typeface="Raleway" charset="0"/>
                <a:ea typeface="+mj-ea"/>
                <a:cs typeface="Arial" panose="020B0604020202020204" pitchFamily="34" charset="0"/>
              </a:rPr>
              <a:t>Network</a:t>
            </a:r>
            <a:r>
              <a:rPr lang="el-GR" sz="1800" b="1" dirty="0" smtClean="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a:t>
            </a:r>
            <a:r>
              <a:rPr lang="en-US" sz="1800" b="1" dirty="0">
                <a:solidFill>
                  <a:schemeClr val="bg2">
                    <a:lumMod val="75000"/>
                  </a:schemeClr>
                </a:solidFill>
                <a:latin typeface="Raleway" charset="0"/>
                <a:ea typeface="+mj-ea"/>
                <a:cs typeface="Arial" panose="020B0604020202020204" pitchFamily="34" charset="0"/>
              </a:rPr>
              <a:t> Added value and employment in EU Member States and Norway in </a:t>
            </a:r>
            <a:r>
              <a:rPr lang="en-US" sz="1800" b="1" dirty="0" smtClean="0">
                <a:solidFill>
                  <a:schemeClr val="bg2">
                    <a:lumMod val="75000"/>
                  </a:schemeClr>
                </a:solidFill>
                <a:latin typeface="Raleway" charset="0"/>
                <a:ea typeface="+mj-ea"/>
                <a:cs typeface="Arial" panose="020B0604020202020204" pitchFamily="34" charset="0"/>
              </a:rPr>
              <a:t>fisheries</a:t>
            </a:r>
            <a:r>
              <a:rPr lang="el-GR" sz="1800" b="1" dirty="0" smtClean="0">
                <a:solidFill>
                  <a:schemeClr val="bg2">
                    <a:lumMod val="75000"/>
                  </a:schemeClr>
                </a:solidFill>
                <a:latin typeface="Raleway" charset="0"/>
                <a:ea typeface="+mj-ea"/>
                <a:cs typeface="Arial" panose="020B0604020202020204" pitchFamily="34" charset="0"/>
              </a:rPr>
              <a:t> </a:t>
            </a:r>
            <a:endParaRPr lang="en-GB" sz="1800" b="1" dirty="0" smtClean="0">
              <a:solidFill>
                <a:schemeClr val="bg2">
                  <a:lumMod val="75000"/>
                </a:schemeClr>
              </a:solidFill>
              <a:latin typeface="Raleway" charset="0"/>
              <a:ea typeface="+mj-ea"/>
              <a:cs typeface="Arial" panose="020B0604020202020204" pitchFamily="34" charset="0"/>
            </a:endParaRPr>
          </a:p>
          <a:p>
            <a:pPr>
              <a:defRPr/>
            </a:pPr>
            <a:r>
              <a:rPr lang="en-US" sz="1800" b="1" dirty="0" smtClean="0">
                <a:solidFill>
                  <a:schemeClr val="bg2">
                    <a:lumMod val="75000"/>
                  </a:schemeClr>
                </a:solidFill>
                <a:latin typeface="Raleway" charset="0"/>
                <a:ea typeface="+mj-ea"/>
                <a:cs typeface="Arial" panose="020B0604020202020204" pitchFamily="34" charset="0"/>
              </a:rPr>
              <a:t>    </a:t>
            </a:r>
            <a:r>
              <a:rPr lang="en-US" sz="1800" b="1" dirty="0" smtClean="0">
                <a:solidFill>
                  <a:srgbClr val="FF0000"/>
                </a:solidFill>
                <a:latin typeface="Raleway" charset="0"/>
                <a:ea typeface="+mj-ea"/>
                <a:cs typeface="Arial" panose="020B0604020202020204" pitchFamily="34" charset="0"/>
              </a:rPr>
              <a:t>(</a:t>
            </a:r>
            <a:r>
              <a:rPr lang="en-US" sz="1800" b="1" dirty="0" smtClean="0">
                <a:solidFill>
                  <a:srgbClr val="FF0000"/>
                </a:solidFill>
                <a:latin typeface="Raleway" charset="0"/>
                <a:ea typeface="+mj-ea"/>
                <a:cs typeface="Arial" panose="020B0604020202020204" pitchFamily="34" charset="0"/>
              </a:rPr>
              <a:t>Area </a:t>
            </a:r>
            <a:r>
              <a:rPr lang="en-US" sz="1800" b="1" dirty="0">
                <a:solidFill>
                  <a:srgbClr val="FF0000"/>
                </a:solidFill>
                <a:latin typeface="Raleway" charset="0"/>
                <a:ea typeface="+mj-ea"/>
                <a:cs typeface="Arial" panose="020B0604020202020204" pitchFamily="34" charset="0"/>
              </a:rPr>
              <a:t>3</a:t>
            </a:r>
            <a:r>
              <a:rPr lang="en-US"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326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335567" y="1556792"/>
            <a:ext cx="8585455" cy="4248472"/>
          </a:xfrm>
          <a:prstGeom prst="rect">
            <a:avLst/>
          </a:prstGeom>
        </p:spPr>
      </p:pic>
      <p:sp>
        <p:nvSpPr>
          <p:cNvPr id="2" name="Ορθογώνιο 1"/>
          <p:cNvSpPr/>
          <p:nvPr/>
        </p:nvSpPr>
        <p:spPr>
          <a:xfrm>
            <a:off x="107950" y="836712"/>
            <a:ext cx="8640514" cy="646331"/>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European </a:t>
            </a:r>
            <a:r>
              <a:rPr lang="el-GR" sz="1800" b="1" dirty="0" err="1" smtClean="0">
                <a:solidFill>
                  <a:schemeClr val="bg2">
                    <a:lumMod val="75000"/>
                  </a:schemeClr>
                </a:solidFill>
                <a:latin typeface="Raleway" charset="0"/>
                <a:ea typeface="+mj-ea"/>
                <a:cs typeface="Arial" panose="020B0604020202020204" pitchFamily="34" charset="0"/>
              </a:rPr>
              <a:t>Network</a:t>
            </a:r>
            <a:r>
              <a:rPr lang="el-GR" sz="1800" b="1" dirty="0" smtClean="0">
                <a:solidFill>
                  <a:schemeClr val="bg2">
                    <a:lumMod val="75000"/>
                  </a:schemeClr>
                </a:solidFill>
                <a:latin typeface="Raleway" charset="0"/>
                <a:ea typeface="+mj-ea"/>
                <a:cs typeface="Arial" panose="020B0604020202020204" pitchFamily="34" charset="0"/>
              </a:rPr>
              <a:t> of Maritime </a:t>
            </a:r>
            <a:r>
              <a:rPr lang="el-GR" sz="1800" b="1" dirty="0" err="1" smtClean="0">
                <a:solidFill>
                  <a:schemeClr val="bg2">
                    <a:lumMod val="75000"/>
                  </a:schemeClr>
                </a:solidFill>
                <a:latin typeface="Raleway" charset="0"/>
                <a:ea typeface="+mj-ea"/>
                <a:cs typeface="Arial" panose="020B0604020202020204" pitchFamily="34" charset="0"/>
              </a:rPr>
              <a:t>Clusters</a:t>
            </a:r>
            <a:r>
              <a:rPr lang="el-GR" sz="1800" b="1" dirty="0" smtClean="0">
                <a:solidFill>
                  <a:schemeClr val="bg2">
                    <a:lumMod val="75000"/>
                  </a:schemeClr>
                </a:solidFill>
                <a:latin typeface="Raleway" charset="0"/>
                <a:ea typeface="+mj-ea"/>
                <a:cs typeface="Arial" panose="020B0604020202020204" pitchFamily="34" charset="0"/>
              </a:rPr>
              <a:t>.</a:t>
            </a:r>
            <a:r>
              <a:rPr lang="en-US" sz="1800" b="1" dirty="0">
                <a:solidFill>
                  <a:schemeClr val="bg2">
                    <a:lumMod val="75000"/>
                  </a:schemeClr>
                </a:solidFill>
                <a:latin typeface="Raleway" charset="0"/>
                <a:ea typeface="+mj-ea"/>
                <a:cs typeface="Arial" panose="020B0604020202020204" pitchFamily="34" charset="0"/>
              </a:rPr>
              <a:t> Type of members of national cluster </a:t>
            </a:r>
            <a:r>
              <a:rPr lang="en-US" sz="1800" b="1" dirty="0" err="1">
                <a:solidFill>
                  <a:schemeClr val="bg2">
                    <a:lumMod val="75000"/>
                  </a:schemeClr>
                </a:solidFill>
                <a:latin typeface="Raleway" charset="0"/>
                <a:ea typeface="+mj-ea"/>
                <a:cs typeface="Arial" panose="020B0604020202020204" pitchFamily="34" charset="0"/>
              </a:rPr>
              <a:t>organisations</a:t>
            </a:r>
            <a:r>
              <a:rPr lang="en-US" sz="1800" b="1" dirty="0">
                <a:solidFill>
                  <a:schemeClr val="bg2">
                    <a:lumMod val="75000"/>
                  </a:schemeClr>
                </a:solidFill>
                <a:latin typeface="Raleway" charset="0"/>
                <a:ea typeface="+mj-ea"/>
                <a:cs typeface="Arial" panose="020B0604020202020204" pitchFamily="34" charset="0"/>
              </a:rPr>
              <a:t> in the sea-related sectors</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266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313932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Γαλάζια Βίβλος / «Ολοκληρωμένη Θαλάσσια Πολιτική (ΟΘΠ</a:t>
            </a:r>
            <a:r>
              <a:rPr lang="el-GR" sz="1800" b="1" dirty="0" smtClean="0">
                <a:solidFill>
                  <a:srgbClr val="FF0000"/>
                </a:solidFill>
                <a:latin typeface="Raleway" charset="0"/>
                <a:ea typeface="+mj-ea"/>
                <a:cs typeface="Arial" panose="020B0604020202020204" pitchFamily="34" charset="0"/>
              </a:rPr>
              <a:t>)» </a:t>
            </a:r>
            <a:r>
              <a:rPr lang="el-GR" sz="1800" b="1" dirty="0" smtClean="0">
                <a:solidFill>
                  <a:schemeClr val="bg2">
                    <a:lumMod val="75000"/>
                  </a:schemeClr>
                </a:solidFill>
                <a:latin typeface="Raleway" charset="0"/>
                <a:ea typeface="+mj-ea"/>
                <a:cs typeface="Arial" panose="020B0604020202020204" pitchFamily="34" charset="0"/>
                <a:sym typeface="Wingdings" panose="05000000000000000000" pitchFamily="2" charset="2"/>
              </a:rPr>
              <a:t> τους παρακάτω στόχους</a:t>
            </a:r>
            <a:r>
              <a:rPr lang="en-US" sz="1800" b="1" dirty="0" smtClean="0">
                <a:solidFill>
                  <a:schemeClr val="bg2">
                    <a:lumMod val="75000"/>
                  </a:schemeClr>
                </a:solidFill>
                <a:latin typeface="Raleway" charset="0"/>
                <a:ea typeface="+mj-ea"/>
                <a:cs typeface="Arial" panose="020B0604020202020204" pitchFamily="34" charset="0"/>
                <a:sym typeface="Wingdings" panose="05000000000000000000" pitchFamily="2" charset="2"/>
              </a:rPr>
              <a:t>:</a:t>
            </a:r>
            <a:endParaRPr lang="el-GR" sz="1800" b="1" dirty="0" smtClean="0">
              <a:solidFill>
                <a:schemeClr val="bg2">
                  <a:lumMod val="75000"/>
                </a:schemeClr>
              </a:solidFill>
              <a:latin typeface="Raleway" charset="0"/>
              <a:ea typeface="+mj-ea"/>
              <a:cs typeface="Arial" panose="020B0604020202020204" pitchFamily="34" charset="0"/>
              <a:sym typeface="Wingdings" panose="05000000000000000000" pitchFamily="2" charset="2"/>
            </a:endParaRP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i. Μεγιστοποίηση της αειφόρου χρήσης των ωκεανών και των </a:t>
            </a:r>
            <a:r>
              <a:rPr lang="el-GR" sz="1800" b="1" dirty="0" smtClean="0">
                <a:solidFill>
                  <a:schemeClr val="bg2">
                    <a:lumMod val="75000"/>
                  </a:schemeClr>
                </a:solidFill>
                <a:latin typeface="Raleway" charset="0"/>
                <a:ea typeface="+mj-ea"/>
                <a:cs typeface="Arial" panose="020B0604020202020204" pitchFamily="34" charset="0"/>
              </a:rPr>
              <a:t>θαλασσών</a:t>
            </a:r>
          </a:p>
          <a:p>
            <a:pPr marL="742950" lvl="1" indent="-285750">
              <a:buFont typeface="Arial" panose="020B0604020202020204" pitchFamily="34" charset="0"/>
              <a:buChar char="•"/>
              <a:defRPr/>
            </a:pPr>
            <a:r>
              <a:rPr lang="el-GR" sz="1800" b="1" dirty="0" err="1">
                <a:solidFill>
                  <a:schemeClr val="bg2">
                    <a:lumMod val="75000"/>
                  </a:schemeClr>
                </a:solidFill>
                <a:latin typeface="Raleway" charset="0"/>
                <a:ea typeface="+mj-ea"/>
                <a:cs typeface="Arial" panose="020B0604020202020204" pitchFamily="34" charset="0"/>
              </a:rPr>
              <a:t>ii</a:t>
            </a:r>
            <a:r>
              <a:rPr lang="el-GR" sz="1800" b="1" dirty="0">
                <a:solidFill>
                  <a:schemeClr val="bg2">
                    <a:lumMod val="75000"/>
                  </a:schemeClr>
                </a:solidFill>
                <a:latin typeface="Raleway" charset="0"/>
                <a:ea typeface="+mj-ea"/>
                <a:cs typeface="Arial" panose="020B0604020202020204" pitchFamily="34" charset="0"/>
              </a:rPr>
              <a:t>. Επίτευξη υψηλού επιπέδου θαλάσσιας και ναυτιλιακής γνώσης και </a:t>
            </a:r>
            <a:r>
              <a:rPr lang="el-GR" sz="1800" b="1" dirty="0" smtClean="0">
                <a:solidFill>
                  <a:schemeClr val="bg2">
                    <a:lumMod val="75000"/>
                  </a:schemeClr>
                </a:solidFill>
                <a:latin typeface="Raleway" charset="0"/>
                <a:ea typeface="+mj-ea"/>
                <a:cs typeface="Arial" panose="020B0604020202020204" pitchFamily="34" charset="0"/>
              </a:rPr>
              <a:t>καινοτομίας</a:t>
            </a:r>
          </a:p>
          <a:p>
            <a:pPr marL="742950" lvl="1" indent="-285750">
              <a:buFont typeface="Arial" panose="020B0604020202020204" pitchFamily="34" charset="0"/>
              <a:buChar char="•"/>
              <a:defRPr/>
            </a:pPr>
            <a:r>
              <a:rPr lang="el-GR" sz="1800" b="1" dirty="0" err="1">
                <a:solidFill>
                  <a:schemeClr val="bg2">
                    <a:lumMod val="75000"/>
                  </a:schemeClr>
                </a:solidFill>
                <a:latin typeface="Raleway" charset="0"/>
                <a:ea typeface="+mj-ea"/>
                <a:cs typeface="Arial" panose="020B0604020202020204" pitchFamily="34" charset="0"/>
              </a:rPr>
              <a:t>iii</a:t>
            </a:r>
            <a:r>
              <a:rPr lang="el-GR" sz="1800" b="1" dirty="0">
                <a:solidFill>
                  <a:schemeClr val="bg2">
                    <a:lumMod val="75000"/>
                  </a:schemeClr>
                </a:solidFill>
                <a:latin typeface="Raleway" charset="0"/>
                <a:ea typeface="+mj-ea"/>
                <a:cs typeface="Arial" panose="020B0604020202020204" pitchFamily="34" charset="0"/>
              </a:rPr>
              <a:t>. Βελτίωση ποιότητας ζωής στις παράκτιες </a:t>
            </a:r>
            <a:r>
              <a:rPr lang="el-GR" sz="1800" b="1" dirty="0" smtClean="0">
                <a:solidFill>
                  <a:schemeClr val="bg2">
                    <a:lumMod val="75000"/>
                  </a:schemeClr>
                </a:solidFill>
                <a:latin typeface="Raleway" charset="0"/>
                <a:ea typeface="+mj-ea"/>
                <a:cs typeface="Arial" panose="020B0604020202020204" pitchFamily="34" charset="0"/>
              </a:rPr>
              <a:t>περιοχές</a:t>
            </a:r>
          </a:p>
          <a:p>
            <a:pPr marL="742950" lvl="1" indent="-285750">
              <a:buFont typeface="Arial" panose="020B0604020202020204" pitchFamily="34" charset="0"/>
              <a:buChar char="•"/>
              <a:defRPr/>
            </a:pPr>
            <a:r>
              <a:rPr lang="el-GR" sz="1800" b="1" dirty="0" err="1">
                <a:solidFill>
                  <a:schemeClr val="bg2">
                    <a:lumMod val="75000"/>
                  </a:schemeClr>
                </a:solidFill>
                <a:latin typeface="Raleway" charset="0"/>
                <a:ea typeface="+mj-ea"/>
                <a:cs typeface="Arial" panose="020B0604020202020204" pitchFamily="34" charset="0"/>
              </a:rPr>
              <a:t>iv</a:t>
            </a:r>
            <a:r>
              <a:rPr lang="el-GR" sz="1800" b="1" dirty="0">
                <a:solidFill>
                  <a:schemeClr val="bg2">
                    <a:lumMod val="75000"/>
                  </a:schemeClr>
                </a:solidFill>
                <a:latin typeface="Raleway" charset="0"/>
                <a:ea typeface="+mj-ea"/>
                <a:cs typeface="Arial" panose="020B0604020202020204" pitchFamily="34" charset="0"/>
              </a:rPr>
              <a:t>. Ενίσχυση του ηγετικού ρόλου της Ε.Ε. </a:t>
            </a:r>
            <a:r>
              <a:rPr lang="el-GR" sz="1800" b="1" dirty="0" smtClean="0">
                <a:solidFill>
                  <a:schemeClr val="bg2">
                    <a:lumMod val="75000"/>
                  </a:schemeClr>
                </a:solidFill>
                <a:latin typeface="Raleway" charset="0"/>
                <a:ea typeface="+mj-ea"/>
                <a:cs typeface="Arial" panose="020B0604020202020204" pitchFamily="34" charset="0"/>
              </a:rPr>
              <a:t>διεθνώς</a:t>
            </a: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v. Βελτίωση της προβολής της θαλάσσιας </a:t>
            </a:r>
            <a:r>
              <a:rPr lang="el-GR" sz="1800" b="1" dirty="0" smtClean="0">
                <a:solidFill>
                  <a:schemeClr val="bg2">
                    <a:lumMod val="75000"/>
                  </a:schemeClr>
                </a:solidFill>
                <a:latin typeface="Raleway" charset="0"/>
                <a:ea typeface="+mj-ea"/>
                <a:cs typeface="Arial" panose="020B0604020202020204" pitchFamily="34" charset="0"/>
              </a:rPr>
              <a:t>Ευρώπης</a:t>
            </a:r>
          </a:p>
          <a:p>
            <a:pPr marL="742950" lvl="1" indent="-285750">
              <a:buFont typeface="Arial" panose="020B0604020202020204" pitchFamily="34" charset="0"/>
              <a:buChar char="•"/>
              <a:defRPr/>
            </a:pPr>
            <a:r>
              <a:rPr lang="el-GR" sz="1800" b="1" dirty="0" err="1">
                <a:solidFill>
                  <a:schemeClr val="bg2">
                    <a:lumMod val="75000"/>
                  </a:schemeClr>
                </a:solidFill>
                <a:latin typeface="Raleway" charset="0"/>
                <a:ea typeface="+mj-ea"/>
                <a:cs typeface="Arial" panose="020B0604020202020204" pitchFamily="34" charset="0"/>
              </a:rPr>
              <a:t>vi</a:t>
            </a:r>
            <a:r>
              <a:rPr lang="el-GR" sz="1800" b="1" dirty="0">
                <a:solidFill>
                  <a:schemeClr val="bg2">
                    <a:lumMod val="75000"/>
                  </a:schemeClr>
                </a:solidFill>
                <a:latin typeface="Raleway" charset="0"/>
                <a:ea typeface="+mj-ea"/>
                <a:cs typeface="Arial" panose="020B0604020202020204" pitchFamily="34" charset="0"/>
              </a:rPr>
              <a:t>. Δημιουργία εσωτερικών συντονιστικών δομών για τις θαλάσσιες υποθέσεις και τον καθορισμό ευθυνών και αρμοδιοτήτων.</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974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ctrTitle"/>
          </p:nvPr>
        </p:nvSpPr>
        <p:spPr>
          <a:xfrm>
            <a:off x="395536" y="2111375"/>
            <a:ext cx="8062664" cy="1546225"/>
          </a:xfrm>
        </p:spPr>
        <p:txBody>
          <a:bodyPr/>
          <a:lstStyle/>
          <a:p>
            <a:pPr>
              <a:spcBef>
                <a:spcPct val="0"/>
              </a:spcBef>
              <a:buSzTx/>
            </a:pPr>
            <a:r>
              <a:rPr lang="el-GR" altLang="el-GR" dirty="0"/>
              <a:t>Ενότητα </a:t>
            </a:r>
            <a:r>
              <a:rPr lang="en-GB" altLang="el-GR" dirty="0" smtClean="0"/>
              <a:t>3</a:t>
            </a:r>
            <a:r>
              <a:rPr lang="el-GR" altLang="el-GR" dirty="0"/>
              <a:t/>
            </a:r>
            <a:br>
              <a:rPr lang="el-GR" altLang="el-GR" dirty="0"/>
            </a:br>
            <a:r>
              <a:rPr lang="en-US" altLang="el-GR" dirty="0"/>
              <a:t> </a:t>
            </a:r>
            <a:r>
              <a:rPr lang="en-GB" altLang="el-GR" sz="4000" dirty="0" smtClean="0"/>
              <a:t>Maritime</a:t>
            </a:r>
            <a:r>
              <a:rPr lang="el-GR" altLang="el-GR" sz="4000" dirty="0" smtClean="0"/>
              <a:t> </a:t>
            </a:r>
            <a:r>
              <a:rPr lang="en-GB" altLang="el-GR" sz="4000" dirty="0" smtClean="0"/>
              <a:t>Cluster</a:t>
            </a:r>
            <a:endParaRPr lang="el-GR" altLang="el-GR" sz="4000" dirty="0" smtClean="0"/>
          </a:p>
        </p:txBody>
      </p:sp>
      <p:pic>
        <p:nvPicPr>
          <p:cNvPr id="4"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6100497"/>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99592" y="6474822"/>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568506" cy="4093428"/>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Οι πολιτικές τις οποίες προωθεί η Ε.Ε. με σκοπό την επίτευξη των στόχων που προαναφέρθηκαν είναι </a:t>
            </a:r>
            <a:r>
              <a:rPr lang="el-GR" sz="1800" b="1" dirty="0" smtClean="0">
                <a:solidFill>
                  <a:schemeClr val="bg2">
                    <a:lumMod val="75000"/>
                  </a:schemeClr>
                </a:solidFill>
                <a:latin typeface="Raleway" charset="0"/>
                <a:ea typeface="+mj-ea"/>
                <a:cs typeface="Arial" panose="020B0604020202020204" pitchFamily="34" charset="0"/>
              </a:rPr>
              <a:t>συνοπτικά:</a:t>
            </a:r>
            <a:endParaRPr lang="el-GR" sz="1800" b="1" dirty="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600" b="1" dirty="0" smtClean="0">
                <a:solidFill>
                  <a:srgbClr val="FF0000"/>
                </a:solidFill>
                <a:latin typeface="Raleway" charset="0"/>
                <a:ea typeface="+mj-ea"/>
                <a:cs typeface="Arial" panose="020B0604020202020204" pitchFamily="34" charset="0"/>
              </a:rPr>
              <a:t>Η </a:t>
            </a:r>
            <a:r>
              <a:rPr lang="el-GR" sz="1600" b="1" dirty="0">
                <a:solidFill>
                  <a:srgbClr val="FF0000"/>
                </a:solidFill>
                <a:latin typeface="Raleway" charset="0"/>
                <a:ea typeface="+mj-ea"/>
                <a:cs typeface="Arial" panose="020B0604020202020204" pitchFamily="34" charset="0"/>
              </a:rPr>
              <a:t>«γαλάζια ανάπτυξη», </a:t>
            </a:r>
            <a:r>
              <a:rPr lang="el-GR" sz="1600" b="1" dirty="0">
                <a:solidFill>
                  <a:schemeClr val="bg2">
                    <a:lumMod val="75000"/>
                  </a:schemeClr>
                </a:solidFill>
                <a:latin typeface="Raleway" charset="0"/>
                <a:ea typeface="+mj-ea"/>
                <a:cs typeface="Arial" panose="020B0604020202020204" pitchFamily="34" charset="0"/>
              </a:rPr>
              <a:t>δηλαδή ο προσανατολισμός σε τομείς που εμφανίζουν σημαντικές ευκαιρίες μελλοντικής ανάπτυξης και θα ενίσχυαν την απασχόληση στον κλάδο. </a:t>
            </a:r>
            <a:endParaRPr lang="el-GR" sz="16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Αυτοί </a:t>
            </a:r>
            <a:r>
              <a:rPr lang="el-GR" sz="1600" b="1" dirty="0">
                <a:solidFill>
                  <a:schemeClr val="bg2">
                    <a:lumMod val="75000"/>
                  </a:schemeClr>
                </a:solidFill>
                <a:latin typeface="Raleway" charset="0"/>
                <a:ea typeface="+mj-ea"/>
                <a:cs typeface="Arial" panose="020B0604020202020204" pitchFamily="34" charset="0"/>
              </a:rPr>
              <a:t>οι τομείς είναι ο παράκτιος τουρισμός, οι υδατοκαλλιέργειες, η θαλάσσια βιοτεχνολογία, η </a:t>
            </a:r>
            <a:r>
              <a:rPr lang="el-GR" sz="1600" b="1" dirty="0" err="1">
                <a:solidFill>
                  <a:schemeClr val="bg2">
                    <a:lumMod val="75000"/>
                  </a:schemeClr>
                </a:solidFill>
                <a:latin typeface="Raleway" charset="0"/>
                <a:ea typeface="+mj-ea"/>
                <a:cs typeface="Arial" panose="020B0604020202020204" pitchFamily="34" charset="0"/>
              </a:rPr>
              <a:t>υπεράκτια</a:t>
            </a:r>
            <a:r>
              <a:rPr lang="el-GR" sz="1600" b="1" dirty="0">
                <a:solidFill>
                  <a:schemeClr val="bg2">
                    <a:lumMod val="75000"/>
                  </a:schemeClr>
                </a:solidFill>
                <a:latin typeface="Raleway" charset="0"/>
                <a:ea typeface="+mj-ea"/>
                <a:cs typeface="Arial" panose="020B0604020202020204" pitchFamily="34" charset="0"/>
              </a:rPr>
              <a:t> εξόρυξη και η ενέργεια που προέρχεται από την εκμετάλλευση των ωκεανών.</a:t>
            </a:r>
          </a:p>
          <a:p>
            <a:pPr marL="742950" lvl="1" indent="-285750">
              <a:buFont typeface="Arial" panose="020B0604020202020204" pitchFamily="34" charset="0"/>
              <a:buChar char="•"/>
              <a:defRPr/>
            </a:pPr>
            <a:r>
              <a:rPr lang="el-GR" sz="1600" b="1" dirty="0" smtClean="0">
                <a:solidFill>
                  <a:srgbClr val="FF0000"/>
                </a:solidFill>
                <a:latin typeface="Raleway" charset="0"/>
                <a:ea typeface="+mj-ea"/>
                <a:cs typeface="Arial" panose="020B0604020202020204" pitchFamily="34" charset="0"/>
              </a:rPr>
              <a:t>Η </a:t>
            </a:r>
            <a:r>
              <a:rPr lang="el-GR" sz="1600" b="1" dirty="0">
                <a:solidFill>
                  <a:srgbClr val="FF0000"/>
                </a:solidFill>
                <a:latin typeface="Raleway" charset="0"/>
                <a:ea typeface="+mj-ea"/>
                <a:cs typeface="Arial" panose="020B0604020202020204" pitchFamily="34" charset="0"/>
              </a:rPr>
              <a:t>συλλογή κι επεξεργασία θαλάσσιων δεδομένων </a:t>
            </a:r>
            <a:r>
              <a:rPr lang="el-GR" sz="1600" b="1" dirty="0">
                <a:solidFill>
                  <a:schemeClr val="bg2">
                    <a:lumMod val="75000"/>
                  </a:schemeClr>
                </a:solidFill>
                <a:latin typeface="Raleway" charset="0"/>
                <a:ea typeface="+mj-ea"/>
                <a:cs typeface="Arial" panose="020B0604020202020204" pitchFamily="34" charset="0"/>
              </a:rPr>
              <a:t>με στόχο την καλύτερη κατανόηση των αλληλεπιδράσεων των διάφορων θαλάσσιων συστημάτων. Αρμόδιο όργανο επιβολής της συγκεκριμένης πολιτικής έχει οριστεί το Ευρωπαϊκό Δίκτυο Θαλάσσιων Παρατηρήσεων και Δεδομένων (EMODNET).</a:t>
            </a:r>
          </a:p>
          <a:p>
            <a:pPr marL="742950" lvl="1" indent="-285750">
              <a:buFont typeface="Arial" panose="020B0604020202020204" pitchFamily="34" charset="0"/>
              <a:buChar char="•"/>
              <a:defRPr/>
            </a:pPr>
            <a:r>
              <a:rPr lang="el-GR" sz="1600" b="1" dirty="0" smtClean="0">
                <a:solidFill>
                  <a:srgbClr val="FF0000"/>
                </a:solidFill>
                <a:latin typeface="Raleway" charset="0"/>
                <a:ea typeface="+mj-ea"/>
                <a:cs typeface="Arial" panose="020B0604020202020204" pitchFamily="34" charset="0"/>
              </a:rPr>
              <a:t>Ο </a:t>
            </a:r>
            <a:r>
              <a:rPr lang="el-GR" sz="1600" b="1" dirty="0">
                <a:solidFill>
                  <a:srgbClr val="FF0000"/>
                </a:solidFill>
                <a:latin typeface="Raleway" charset="0"/>
                <a:ea typeface="+mj-ea"/>
                <a:cs typeface="Arial" panose="020B0604020202020204" pitchFamily="34" charset="0"/>
              </a:rPr>
              <a:t>θαλάσσιος χωροταξικός σχεδιασμός</a:t>
            </a:r>
            <a:r>
              <a:rPr lang="el-GR" sz="1600" b="1" dirty="0">
                <a:solidFill>
                  <a:schemeClr val="bg2">
                    <a:lumMod val="75000"/>
                  </a:schemeClr>
                </a:solidFill>
                <a:latin typeface="Raleway" charset="0"/>
                <a:ea typeface="+mj-ea"/>
                <a:cs typeface="Arial" panose="020B0604020202020204" pitchFamily="34" charset="0"/>
              </a:rPr>
              <a:t>, δηλαδή ο καθορισμός του χρόνου και τόπου άσκησης της ανθρώπινης δραστηριότητας έτσι ώστε να μην υπάρχουν συγκρούσεις ως προς τις διαφορετικές χρήσεις και η διαφάνεια και </a:t>
            </a:r>
            <a:r>
              <a:rPr lang="el-GR" sz="1600" b="1" dirty="0" err="1">
                <a:solidFill>
                  <a:schemeClr val="bg2">
                    <a:lumMod val="75000"/>
                  </a:schemeClr>
                </a:solidFill>
                <a:latin typeface="Raleway" charset="0"/>
                <a:ea typeface="+mj-ea"/>
                <a:cs typeface="Arial" panose="020B0604020202020204" pitchFamily="34" charset="0"/>
              </a:rPr>
              <a:t>προβλεψιμότητα</a:t>
            </a:r>
            <a:r>
              <a:rPr lang="el-GR" sz="1600" b="1" dirty="0">
                <a:solidFill>
                  <a:schemeClr val="bg2">
                    <a:lumMod val="75000"/>
                  </a:schemeClr>
                </a:solidFill>
                <a:latin typeface="Raleway" charset="0"/>
                <a:ea typeface="+mj-ea"/>
                <a:cs typeface="Arial" panose="020B0604020202020204" pitchFamily="34" charset="0"/>
              </a:rPr>
              <a:t> να αποτελέσει κίνητρο για την ανάληψη επενδύσεων</a:t>
            </a:r>
            <a:r>
              <a:rPr lang="el-GR" sz="1600" b="1" dirty="0" smtClean="0">
                <a:solidFill>
                  <a:schemeClr val="bg2">
                    <a:lumMod val="75000"/>
                  </a:schemeClr>
                </a:solidFill>
                <a:latin typeface="Raleway" charset="0"/>
                <a:ea typeface="+mj-ea"/>
                <a:cs typeface="Arial" panose="020B0604020202020204" pitchFamily="34" charset="0"/>
              </a:rPr>
              <a:t>.</a:t>
            </a:r>
            <a:endParaRPr lang="el-GR" sz="16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78977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354765"/>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Οι πολιτικές τις οποίες προωθεί η Ε.Ε. με σκοπό την επίτευξη των στόχων που προαναφέρθηκαν είναι </a:t>
            </a:r>
            <a:r>
              <a:rPr lang="el-GR" sz="1800" b="1" dirty="0" smtClean="0">
                <a:solidFill>
                  <a:schemeClr val="bg2">
                    <a:lumMod val="75000"/>
                  </a:schemeClr>
                </a:solidFill>
                <a:latin typeface="Raleway" charset="0"/>
                <a:ea typeface="+mj-ea"/>
                <a:cs typeface="Arial" panose="020B0604020202020204" pitchFamily="34" charset="0"/>
              </a:rPr>
              <a:t>συνοπτικά:</a:t>
            </a:r>
            <a:endParaRPr lang="el-GR" sz="1800" b="1" dirty="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600" b="1" dirty="0" smtClean="0">
                <a:solidFill>
                  <a:srgbClr val="FF0000"/>
                </a:solidFill>
                <a:latin typeface="Raleway" charset="0"/>
                <a:ea typeface="+mj-ea"/>
                <a:cs typeface="Arial" panose="020B0604020202020204" pitchFamily="34" charset="0"/>
              </a:rPr>
              <a:t>Μια </a:t>
            </a:r>
            <a:r>
              <a:rPr lang="el-GR" sz="1600" b="1" dirty="0">
                <a:solidFill>
                  <a:srgbClr val="FF0000"/>
                </a:solidFill>
                <a:latin typeface="Raleway" charset="0"/>
                <a:ea typeface="+mj-ea"/>
                <a:cs typeface="Arial" panose="020B0604020202020204" pitchFamily="34" charset="0"/>
              </a:rPr>
              <a:t>ολοκληρωμένη θαλάσσια επιτήρηση </a:t>
            </a:r>
            <a:r>
              <a:rPr lang="el-GR" sz="1600" b="1" dirty="0">
                <a:solidFill>
                  <a:schemeClr val="bg2">
                    <a:lumMod val="75000"/>
                  </a:schemeClr>
                </a:solidFill>
                <a:latin typeface="Raleway" charset="0"/>
                <a:ea typeface="+mj-ea"/>
                <a:cs typeface="Arial" panose="020B0604020202020204" pitchFamily="34" charset="0"/>
              </a:rPr>
              <a:t>η οποία περιλαμβάνει την ανταλλαγή πληροφοριών μεταξύ των αρμόδιων αρχών που έχουν επωμιστεί ελέγχους συνοριακούς, τελωνειακούς, αλιευτικούς, αμυντικούς και αστυνόμευσης</a:t>
            </a:r>
            <a:r>
              <a:rPr lang="el-GR" sz="1600" b="1" dirty="0" smtClean="0">
                <a:solidFill>
                  <a:schemeClr val="bg2">
                    <a:lumMod val="75000"/>
                  </a:schemeClr>
                </a:solidFill>
                <a:latin typeface="Raleway" charset="0"/>
                <a:ea typeface="+mj-ea"/>
                <a:cs typeface="Arial" panose="020B0604020202020204" pitchFamily="34" charset="0"/>
              </a:rPr>
              <a:t>.</a:t>
            </a:r>
          </a:p>
          <a:p>
            <a:pPr marL="742950" lvl="1" indent="-285750">
              <a:buFont typeface="Arial" panose="020B0604020202020204" pitchFamily="34" charset="0"/>
              <a:buChar char="•"/>
              <a:defRPr/>
            </a:pPr>
            <a:r>
              <a:rPr lang="el-GR" sz="1600" b="1" dirty="0">
                <a:solidFill>
                  <a:srgbClr val="FF0000"/>
                </a:solidFill>
                <a:latin typeface="Raleway" charset="0"/>
                <a:ea typeface="+mj-ea"/>
                <a:cs typeface="Arial" panose="020B0604020202020204" pitchFamily="34" charset="0"/>
              </a:rPr>
              <a:t>Οι περιφερειακές στρατηγικές βασισμένες στις θαλάσσιες λεκάνες</a:t>
            </a:r>
            <a:r>
              <a:rPr lang="el-GR" sz="1600" b="1" dirty="0">
                <a:solidFill>
                  <a:schemeClr val="bg2">
                    <a:lumMod val="75000"/>
                  </a:schemeClr>
                </a:solidFill>
                <a:latin typeface="Raleway" charset="0"/>
                <a:ea typeface="+mj-ea"/>
                <a:cs typeface="Arial" panose="020B0604020202020204" pitchFamily="34" charset="0"/>
              </a:rPr>
              <a:t>. Λόγω του ότι κάθε περιοχή παρουσιάζει ιδιαιτερότητες περιβαλλοντικές, κοινωνικοπολιτικές, πολιτιστικές </a:t>
            </a:r>
            <a:r>
              <a:rPr lang="el-GR" sz="1600" b="1" dirty="0" err="1">
                <a:solidFill>
                  <a:schemeClr val="bg2">
                    <a:lumMod val="75000"/>
                  </a:schemeClr>
                </a:solidFill>
                <a:latin typeface="Raleway" charset="0"/>
                <a:ea typeface="+mj-ea"/>
                <a:cs typeface="Arial" panose="020B0604020202020204" pitchFamily="34" charset="0"/>
              </a:rPr>
              <a:t>κλπ</a:t>
            </a:r>
            <a:r>
              <a:rPr lang="el-GR" sz="1600" b="1" dirty="0">
                <a:solidFill>
                  <a:schemeClr val="bg2">
                    <a:lumMod val="75000"/>
                  </a:schemeClr>
                </a:solidFill>
                <a:latin typeface="Raleway" charset="0"/>
                <a:ea typeface="+mj-ea"/>
                <a:cs typeface="Arial" panose="020B0604020202020204" pitchFamily="34" charset="0"/>
              </a:rPr>
              <a:t> απαιτείται σχεδιασμός μεμονωμένων στρατηγικών που να βασίζονται στα συγκριτικά πλεονεκτήματα και να δίνουν εξειδικευμένες λύσεις. </a:t>
            </a:r>
            <a:endParaRPr lang="el-GR" sz="16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Οι </a:t>
            </a:r>
            <a:r>
              <a:rPr lang="el-GR" sz="1600" b="1" dirty="0">
                <a:solidFill>
                  <a:schemeClr val="bg2">
                    <a:lumMod val="75000"/>
                  </a:schemeClr>
                </a:solidFill>
                <a:latin typeface="Raleway" charset="0"/>
                <a:ea typeface="+mj-ea"/>
                <a:cs typeface="Arial" panose="020B0604020202020204" pitchFamily="34" charset="0"/>
              </a:rPr>
              <a:t>περιφερειακές στρατηγικές περιλαμβάνουν την περιοχή της Βαλτικής, του Εύξεινου Πόντου, της Μεσογείου, της Βόρειας Θάλασσας και του Ατλαντικού και Αρκτικού Ωκεανού</a:t>
            </a:r>
            <a:endParaRPr lang="el-GR" sz="16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025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69331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Η Ευρωπαϊκή Ένωση προκειμένου να μπορέσει να αξιολογήσει την αποτελεσματικότητα των συστάδων επιχειρήσεων, προχώρησε στην δημιουργία της Ευρωπαϊκής Γραμματείας για την Ανάλυση των Συστάδων Επιχειρήσεων </a:t>
            </a:r>
            <a:endParaRPr lang="en-GB" sz="1800" b="1" dirty="0" smtClean="0">
              <a:solidFill>
                <a:schemeClr val="bg2">
                  <a:lumMod val="75000"/>
                </a:schemeClr>
              </a:solidFill>
              <a:latin typeface="Raleway" charset="0"/>
              <a:ea typeface="+mj-ea"/>
              <a:cs typeface="Arial" panose="020B0604020202020204" pitchFamily="34" charset="0"/>
            </a:endParaRPr>
          </a:p>
          <a:p>
            <a:pPr>
              <a:defRPr/>
            </a:pPr>
            <a:r>
              <a:rPr lang="el-GR" sz="1800" b="1" dirty="0" smtClean="0">
                <a:solidFill>
                  <a:schemeClr val="bg2">
                    <a:lumMod val="75000"/>
                  </a:schemeClr>
                </a:solidFill>
                <a:latin typeface="Raleway" charset="0"/>
                <a:ea typeface="+mj-ea"/>
                <a:cs typeface="Arial" panose="020B0604020202020204" pitchFamily="34" charset="0"/>
              </a:rPr>
              <a:t>(</a:t>
            </a:r>
            <a:r>
              <a:rPr lang="el-GR" sz="1800" b="1" dirty="0">
                <a:solidFill>
                  <a:schemeClr val="bg2">
                    <a:lumMod val="75000"/>
                  </a:schemeClr>
                </a:solidFill>
                <a:latin typeface="Raleway" charset="0"/>
                <a:ea typeface="+mj-ea"/>
                <a:cs typeface="Arial" panose="020B0604020202020204" pitchFamily="34" charset="0"/>
              </a:rPr>
              <a:t>European </a:t>
            </a:r>
            <a:r>
              <a:rPr lang="el-GR" sz="1800" b="1" dirty="0" err="1">
                <a:solidFill>
                  <a:schemeClr val="bg2">
                    <a:lumMod val="75000"/>
                  </a:schemeClr>
                </a:solidFill>
                <a:latin typeface="Raleway" charset="0"/>
                <a:ea typeface="+mj-ea"/>
                <a:cs typeface="Arial" panose="020B0604020202020204" pitchFamily="34" charset="0"/>
              </a:rPr>
              <a:t>Secretariat</a:t>
            </a:r>
            <a:r>
              <a:rPr lang="el-GR" sz="1800" b="1" dirty="0">
                <a:solidFill>
                  <a:schemeClr val="bg2">
                    <a:lumMod val="75000"/>
                  </a:schemeClr>
                </a:solidFill>
                <a:latin typeface="Raleway" charset="0"/>
                <a:ea typeface="+mj-ea"/>
                <a:cs typeface="Arial" panose="020B0604020202020204" pitchFamily="34" charset="0"/>
              </a:rPr>
              <a:t> for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Analysis</a:t>
            </a:r>
            <a:r>
              <a:rPr lang="el-GR" sz="1800" b="1" dirty="0">
                <a:solidFill>
                  <a:schemeClr val="bg2">
                    <a:lumMod val="75000"/>
                  </a:schemeClr>
                </a:solidFill>
                <a:latin typeface="Raleway" charset="0"/>
                <a:ea typeface="+mj-ea"/>
                <a:cs typeface="Arial" panose="020B0604020202020204" pitchFamily="34" charset="0"/>
              </a:rPr>
              <a:t> – ESCA</a:t>
            </a:r>
            <a:r>
              <a:rPr lang="el-GR" sz="1800" b="1" dirty="0" smtClean="0">
                <a:solidFill>
                  <a:schemeClr val="bg2">
                    <a:lumMod val="75000"/>
                  </a:schemeClr>
                </a:solidFill>
                <a:latin typeface="Raleway" charset="0"/>
                <a:ea typeface="+mj-ea"/>
                <a:cs typeface="Arial" panose="020B0604020202020204" pitchFamily="34" charset="0"/>
              </a:rPr>
              <a:t>).</a:t>
            </a:r>
          </a:p>
          <a:p>
            <a:pPr marL="285750"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Ως </a:t>
            </a:r>
            <a:r>
              <a:rPr lang="el-GR" sz="1800" b="1" dirty="0">
                <a:solidFill>
                  <a:schemeClr val="bg2">
                    <a:lumMod val="75000"/>
                  </a:schemeClr>
                </a:solidFill>
                <a:latin typeface="Raleway" charset="0"/>
                <a:ea typeface="+mj-ea"/>
                <a:cs typeface="Arial" panose="020B0604020202020204" pitchFamily="34" charset="0"/>
              </a:rPr>
              <a:t>προς την αξιολόγηση, υπάρχουν συνολικά τρεις κατατάξεις:</a:t>
            </a:r>
          </a:p>
          <a:p>
            <a:pPr lvl="1">
              <a:defRPr/>
            </a:pPr>
            <a:r>
              <a:rPr lang="el-GR" sz="1800" b="1" dirty="0">
                <a:solidFill>
                  <a:schemeClr val="bg2">
                    <a:lumMod val="75000"/>
                  </a:schemeClr>
                </a:solidFill>
                <a:latin typeface="Raleway" charset="0"/>
                <a:ea typeface="+mj-ea"/>
                <a:cs typeface="Arial" panose="020B0604020202020204" pitchFamily="34" charset="0"/>
              </a:rPr>
              <a:t>1. Η Χρυσή Ταμπέλα (</a:t>
            </a:r>
            <a:r>
              <a:rPr lang="en-US" sz="1800" b="1" dirty="0">
                <a:solidFill>
                  <a:schemeClr val="bg2">
                    <a:lumMod val="75000"/>
                  </a:schemeClr>
                </a:solidFill>
                <a:latin typeface="Raleway" charset="0"/>
                <a:ea typeface="+mj-ea"/>
                <a:cs typeface="Arial" panose="020B0604020202020204" pitchFamily="34" charset="0"/>
              </a:rPr>
              <a:t>Gold Label of the European Cluster </a:t>
            </a:r>
            <a:r>
              <a:rPr lang="en-US" sz="1800" b="1" dirty="0" smtClean="0">
                <a:solidFill>
                  <a:schemeClr val="bg2">
                    <a:lumMod val="75000"/>
                  </a:schemeClr>
                </a:solidFill>
                <a:latin typeface="Raleway" charset="0"/>
                <a:ea typeface="+mj-ea"/>
                <a:cs typeface="Arial" panose="020B0604020202020204" pitchFamily="34" charset="0"/>
              </a:rPr>
              <a:t>Excellence </a:t>
            </a:r>
            <a:r>
              <a:rPr lang="en-US" sz="1800" b="1" dirty="0">
                <a:solidFill>
                  <a:schemeClr val="bg2">
                    <a:lumMod val="75000"/>
                  </a:schemeClr>
                </a:solidFill>
                <a:latin typeface="Raleway" charset="0"/>
                <a:ea typeface="+mj-ea"/>
                <a:cs typeface="Arial" panose="020B0604020202020204" pitchFamily="34" charset="0"/>
              </a:rPr>
              <a:t>Initiative (ECEI))</a:t>
            </a:r>
          </a:p>
          <a:p>
            <a:pPr lvl="1">
              <a:defRPr/>
            </a:pPr>
            <a:r>
              <a:rPr lang="en-US" sz="1800" b="1" dirty="0">
                <a:solidFill>
                  <a:schemeClr val="bg2">
                    <a:lumMod val="75000"/>
                  </a:schemeClr>
                </a:solidFill>
                <a:latin typeface="Raleway" charset="0"/>
                <a:ea typeface="+mj-ea"/>
                <a:cs typeface="Arial" panose="020B0604020202020204" pitchFamily="34" charset="0"/>
              </a:rPr>
              <a:t>2. </a:t>
            </a:r>
            <a:r>
              <a:rPr lang="el-GR" sz="1800" b="1" dirty="0">
                <a:solidFill>
                  <a:schemeClr val="bg2">
                    <a:lumMod val="75000"/>
                  </a:schemeClr>
                </a:solidFill>
                <a:latin typeface="Raleway" charset="0"/>
                <a:ea typeface="+mj-ea"/>
                <a:cs typeface="Arial" panose="020B0604020202020204" pitchFamily="34" charset="0"/>
              </a:rPr>
              <a:t>Η Ασημένια Ταμπέλα (</a:t>
            </a:r>
            <a:r>
              <a:rPr lang="en-US" sz="1800" b="1" dirty="0">
                <a:solidFill>
                  <a:schemeClr val="bg2">
                    <a:lumMod val="75000"/>
                  </a:schemeClr>
                </a:solidFill>
                <a:latin typeface="Raleway" charset="0"/>
                <a:ea typeface="+mj-ea"/>
                <a:cs typeface="Arial" panose="020B0604020202020204" pitchFamily="34" charset="0"/>
              </a:rPr>
              <a:t>Silver Label of the European Cluster Excellence Initiative (ECEI))</a:t>
            </a:r>
          </a:p>
          <a:p>
            <a:pPr lvl="1">
              <a:defRPr/>
            </a:pPr>
            <a:r>
              <a:rPr lang="en-US" sz="1800" b="1" dirty="0">
                <a:solidFill>
                  <a:schemeClr val="bg2">
                    <a:lumMod val="75000"/>
                  </a:schemeClr>
                </a:solidFill>
                <a:latin typeface="Raleway" charset="0"/>
                <a:ea typeface="+mj-ea"/>
                <a:cs typeface="Arial" panose="020B0604020202020204" pitchFamily="34" charset="0"/>
              </a:rPr>
              <a:t>3. </a:t>
            </a:r>
            <a:r>
              <a:rPr lang="el-GR" sz="1800" b="1" dirty="0">
                <a:solidFill>
                  <a:schemeClr val="bg2">
                    <a:lumMod val="75000"/>
                  </a:schemeClr>
                </a:solidFill>
                <a:latin typeface="Raleway" charset="0"/>
                <a:ea typeface="+mj-ea"/>
                <a:cs typeface="Arial" panose="020B0604020202020204" pitchFamily="34" charset="0"/>
              </a:rPr>
              <a:t>Η Χάλκινη Ταμπέλα (</a:t>
            </a:r>
            <a:r>
              <a:rPr lang="en-US" sz="1800" b="1" dirty="0">
                <a:solidFill>
                  <a:schemeClr val="bg2">
                    <a:lumMod val="75000"/>
                  </a:schemeClr>
                </a:solidFill>
                <a:latin typeface="Raleway" charset="0"/>
                <a:ea typeface="+mj-ea"/>
                <a:cs typeface="Arial" panose="020B0604020202020204" pitchFamily="34" charset="0"/>
              </a:rPr>
              <a:t>Bronze Label of the European Cluster </a:t>
            </a:r>
            <a:r>
              <a:rPr lang="en-US" sz="1800" b="1" dirty="0" smtClean="0">
                <a:solidFill>
                  <a:schemeClr val="bg2">
                    <a:lumMod val="75000"/>
                  </a:schemeClr>
                </a:solidFill>
                <a:latin typeface="Raleway" charset="0"/>
                <a:ea typeface="+mj-ea"/>
                <a:cs typeface="Arial" panose="020B0604020202020204" pitchFamily="34" charset="0"/>
              </a:rPr>
              <a:t>Excellence </a:t>
            </a:r>
            <a:r>
              <a:rPr lang="en-US" sz="1800" b="1" dirty="0">
                <a:solidFill>
                  <a:schemeClr val="bg2">
                    <a:lumMod val="75000"/>
                  </a:schemeClr>
                </a:solidFill>
                <a:latin typeface="Raleway" charset="0"/>
                <a:ea typeface="+mj-ea"/>
                <a:cs typeface="Arial" panose="020B0604020202020204" pitchFamily="34" charset="0"/>
              </a:rPr>
              <a:t>Initiative (ECEI))</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924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35567" y="116632"/>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3"/>
          <a:stretch>
            <a:fillRect/>
          </a:stretch>
        </p:blipFill>
        <p:spPr>
          <a:xfrm>
            <a:off x="335567" y="662403"/>
            <a:ext cx="3516353" cy="2982621"/>
          </a:xfrm>
          <a:prstGeom prst="rect">
            <a:avLst/>
          </a:prstGeom>
        </p:spPr>
      </p:pic>
      <p:pic>
        <p:nvPicPr>
          <p:cNvPr id="5" name="Εικόνα 4"/>
          <p:cNvPicPr>
            <a:picLocks noChangeAspect="1"/>
          </p:cNvPicPr>
          <p:nvPr/>
        </p:nvPicPr>
        <p:blipFill>
          <a:blip r:embed="rId4"/>
          <a:stretch>
            <a:fillRect/>
          </a:stretch>
        </p:blipFill>
        <p:spPr>
          <a:xfrm>
            <a:off x="4143389" y="690066"/>
            <a:ext cx="4029011" cy="2882950"/>
          </a:xfrm>
          <a:prstGeom prst="rect">
            <a:avLst/>
          </a:prstGeom>
        </p:spPr>
      </p:pic>
      <p:pic>
        <p:nvPicPr>
          <p:cNvPr id="6" name="Εικόνα 5"/>
          <p:cNvPicPr>
            <a:picLocks noChangeAspect="1"/>
          </p:cNvPicPr>
          <p:nvPr/>
        </p:nvPicPr>
        <p:blipFill>
          <a:blip r:embed="rId5"/>
          <a:stretch>
            <a:fillRect/>
          </a:stretch>
        </p:blipFill>
        <p:spPr>
          <a:xfrm>
            <a:off x="251520" y="3717032"/>
            <a:ext cx="3600400" cy="682835"/>
          </a:xfrm>
          <a:prstGeom prst="rect">
            <a:avLst/>
          </a:prstGeom>
        </p:spPr>
      </p:pic>
      <p:pic>
        <p:nvPicPr>
          <p:cNvPr id="7" name="Εικόνα 6"/>
          <p:cNvPicPr>
            <a:picLocks noChangeAspect="1"/>
          </p:cNvPicPr>
          <p:nvPr/>
        </p:nvPicPr>
        <p:blipFill>
          <a:blip r:embed="rId6"/>
          <a:stretch>
            <a:fillRect/>
          </a:stretch>
        </p:blipFill>
        <p:spPr>
          <a:xfrm>
            <a:off x="4139122" y="3717032"/>
            <a:ext cx="4177294" cy="2196308"/>
          </a:xfrm>
          <a:prstGeom prst="rect">
            <a:avLst/>
          </a:prstGeom>
        </p:spPr>
      </p:pic>
      <p:pic>
        <p:nvPicPr>
          <p:cNvPr id="8" name="Εικόνα 7"/>
          <p:cNvPicPr>
            <a:picLocks noChangeAspect="1"/>
          </p:cNvPicPr>
          <p:nvPr/>
        </p:nvPicPr>
        <p:blipFill>
          <a:blip r:embed="rId7"/>
          <a:stretch>
            <a:fillRect/>
          </a:stretch>
        </p:blipFill>
        <p:spPr>
          <a:xfrm>
            <a:off x="251521" y="4437112"/>
            <a:ext cx="3384375" cy="1113378"/>
          </a:xfrm>
          <a:prstGeom prst="rect">
            <a:avLst/>
          </a:prstGeom>
        </p:spPr>
      </p:pic>
      <p:sp>
        <p:nvSpPr>
          <p:cNvPr id="10" name="Ορθογώνιο 9"/>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11" name="Picture 2" descr="Τμήμα Ναυτιλιακών Σπουδών Πανεπιστημίου Πειραιά">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rotWithShape="1">
          <a:blip r:embed="rId10"/>
          <a:srcRect b="14555"/>
          <a:stretch/>
        </p:blipFill>
        <p:spPr>
          <a:xfrm>
            <a:off x="261840" y="5517232"/>
            <a:ext cx="3230040" cy="919965"/>
          </a:xfrm>
          <a:prstGeom prst="rect">
            <a:avLst/>
          </a:prstGeom>
        </p:spPr>
      </p:pic>
    </p:spTree>
    <p:extLst>
      <p:ext uri="{BB962C8B-B14F-4D97-AF65-F5344CB8AC3E}">
        <p14:creationId xmlns:p14="http://schemas.microsoft.com/office/powerpoint/2010/main" val="42405628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rotWithShape="1">
          <a:blip r:embed="rId3"/>
          <a:srcRect l="10315" t="3590" r="11291"/>
          <a:stretch/>
        </p:blipFill>
        <p:spPr>
          <a:xfrm>
            <a:off x="251520" y="764704"/>
            <a:ext cx="6552728" cy="5815862"/>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980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03850"/>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5" name="Εικόνα 4"/>
          <p:cNvPicPr>
            <a:picLocks noChangeAspect="1"/>
          </p:cNvPicPr>
          <p:nvPr/>
        </p:nvPicPr>
        <p:blipFill rotWithShape="1">
          <a:blip r:embed="rId4"/>
          <a:srcRect t="7309" b="5727"/>
          <a:stretch/>
        </p:blipFill>
        <p:spPr>
          <a:xfrm>
            <a:off x="89233" y="764704"/>
            <a:ext cx="8947263" cy="5400600"/>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2210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467544" y="1196752"/>
            <a:ext cx="3744416" cy="5233002"/>
          </a:xfrm>
          <a:prstGeom prst="rect">
            <a:avLst/>
          </a:prstGeom>
        </p:spPr>
      </p:pic>
      <p:sp>
        <p:nvSpPr>
          <p:cNvPr id="2" name="Ορθογώνιο 1"/>
          <p:cNvSpPr/>
          <p:nvPr/>
        </p:nvSpPr>
        <p:spPr>
          <a:xfrm>
            <a:off x="107950" y="764704"/>
            <a:ext cx="8640514" cy="923330"/>
          </a:xfrm>
          <a:prstGeom prst="rect">
            <a:avLst/>
          </a:prstGeom>
        </p:spPr>
        <p:txBody>
          <a:bodyPr wrap="square">
            <a:spAutoFit/>
          </a:bodyPr>
          <a:lstStyle/>
          <a:p>
            <a:pPr>
              <a:defRPr/>
            </a:pPr>
            <a:r>
              <a:rPr lang="en-US" sz="1800" b="1" dirty="0" smtClean="0">
                <a:solidFill>
                  <a:schemeClr val="bg2">
                    <a:lumMod val="75000"/>
                  </a:schemeClr>
                </a:solidFill>
                <a:latin typeface="Raleway" charset="0"/>
                <a:ea typeface="+mj-ea"/>
                <a:cs typeface="Arial" panose="020B0604020202020204" pitchFamily="34" charset="0"/>
              </a:rPr>
              <a:t>Overview </a:t>
            </a:r>
            <a:r>
              <a:rPr lang="en-US" sz="1800" b="1" dirty="0">
                <a:solidFill>
                  <a:schemeClr val="bg2">
                    <a:lumMod val="75000"/>
                  </a:schemeClr>
                </a:solidFill>
                <a:latin typeface="Raleway" charset="0"/>
                <a:ea typeface="+mj-ea"/>
                <a:cs typeface="Arial" panose="020B0604020202020204" pitchFamily="34" charset="0"/>
              </a:rPr>
              <a:t>of </a:t>
            </a:r>
            <a:r>
              <a:rPr lang="en-US" sz="1800" b="1" dirty="0" smtClean="0">
                <a:solidFill>
                  <a:schemeClr val="bg2">
                    <a:lumMod val="75000"/>
                  </a:schemeClr>
                </a:solidFill>
                <a:latin typeface="Raleway" charset="0"/>
                <a:ea typeface="+mj-ea"/>
                <a:cs typeface="Arial" panose="020B0604020202020204" pitchFamily="34" charset="0"/>
              </a:rPr>
              <a:t>Mediterranean Maritime </a:t>
            </a:r>
            <a:r>
              <a:rPr lang="en-US" sz="1800" b="1" dirty="0">
                <a:solidFill>
                  <a:schemeClr val="bg2">
                    <a:lumMod val="75000"/>
                  </a:schemeClr>
                </a:solidFill>
                <a:latin typeface="Raleway" charset="0"/>
                <a:ea typeface="+mj-ea"/>
                <a:cs typeface="Arial" panose="020B0604020202020204" pitchFamily="34" charset="0"/>
              </a:rPr>
              <a:t>Clusters involving several sectors through a cross-cutting approach</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6" name="Εικόνα 5"/>
          <p:cNvPicPr>
            <a:picLocks noChangeAspect="1"/>
          </p:cNvPicPr>
          <p:nvPr/>
        </p:nvPicPr>
        <p:blipFill>
          <a:blip r:embed="rId4"/>
          <a:stretch>
            <a:fillRect/>
          </a:stretch>
        </p:blipFill>
        <p:spPr>
          <a:xfrm>
            <a:off x="4412333" y="1124744"/>
            <a:ext cx="3848558" cy="5311009"/>
          </a:xfrm>
          <a:prstGeom prst="rect">
            <a:avLst/>
          </a:prstGeom>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8"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026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49" y="764704"/>
            <a:ext cx="8969375" cy="646331"/>
          </a:xfrm>
          <a:prstGeom prst="rect">
            <a:avLst/>
          </a:prstGeom>
        </p:spPr>
        <p:txBody>
          <a:bodyPr wrap="square">
            <a:spAutoFit/>
          </a:bodyPr>
          <a:lstStyle/>
          <a:p>
            <a:pPr>
              <a:defRPr/>
            </a:pPr>
            <a:r>
              <a:rPr lang="en-US" sz="1800" b="1" dirty="0" smtClean="0">
                <a:solidFill>
                  <a:schemeClr val="bg2">
                    <a:lumMod val="75000"/>
                  </a:schemeClr>
                </a:solidFill>
                <a:latin typeface="Raleway" charset="0"/>
                <a:ea typeface="+mj-ea"/>
                <a:cs typeface="Arial" panose="020B0604020202020204" pitchFamily="34" charset="0"/>
              </a:rPr>
              <a:t>A </a:t>
            </a:r>
            <a:r>
              <a:rPr lang="en-US" sz="1800" b="1" dirty="0">
                <a:solidFill>
                  <a:schemeClr val="bg2">
                    <a:lumMod val="75000"/>
                  </a:schemeClr>
                </a:solidFill>
                <a:latin typeface="Raleway" charset="0"/>
                <a:ea typeface="+mj-ea"/>
                <a:cs typeface="Arial" panose="020B0604020202020204" pitchFamily="34" charset="0"/>
              </a:rPr>
              <a:t>wide range of possible approaches (including possible </a:t>
            </a:r>
            <a:r>
              <a:rPr lang="en-US" sz="1800" b="1" dirty="0" smtClean="0">
                <a:solidFill>
                  <a:schemeClr val="bg2">
                    <a:lumMod val="75000"/>
                  </a:schemeClr>
                </a:solidFill>
                <a:latin typeface="Raleway" charset="0"/>
                <a:ea typeface="+mj-ea"/>
                <a:cs typeface="Arial" panose="020B0604020202020204" pitchFamily="34" charset="0"/>
              </a:rPr>
              <a:t>specializations)</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5" name="Εικόνα 4"/>
          <p:cNvPicPr>
            <a:picLocks noChangeAspect="1"/>
          </p:cNvPicPr>
          <p:nvPr/>
        </p:nvPicPr>
        <p:blipFill rotWithShape="1">
          <a:blip r:embed="rId3"/>
          <a:srcRect l="2745" t="6379" b="1000"/>
          <a:stretch/>
        </p:blipFill>
        <p:spPr>
          <a:xfrm>
            <a:off x="107949" y="1196752"/>
            <a:ext cx="7748316" cy="5185321"/>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0787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120032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Επιτυχημένα παραδείγματα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err="1" smtClean="0">
                <a:solidFill>
                  <a:schemeClr val="bg2">
                    <a:lumMod val="75000"/>
                  </a:schemeClr>
                </a:solidFill>
                <a:latin typeface="Raleway" charset="0"/>
                <a:ea typeface="+mj-ea"/>
                <a:cs typeface="Arial" panose="020B0604020202020204" pitchFamily="34" charset="0"/>
              </a:rPr>
              <a:t>Cluster</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smtClean="0">
                <a:solidFill>
                  <a:schemeClr val="bg2">
                    <a:lumMod val="75000"/>
                  </a:schemeClr>
                </a:solidFill>
                <a:latin typeface="Raleway" charset="0"/>
                <a:ea typeface="+mj-ea"/>
                <a:cs typeface="Arial" panose="020B0604020202020204" pitchFamily="34" charset="0"/>
              </a:rPr>
              <a:t>στην </a:t>
            </a:r>
            <a:r>
              <a:rPr lang="el-GR" sz="1800" b="1" dirty="0">
                <a:solidFill>
                  <a:schemeClr val="bg2">
                    <a:lumMod val="75000"/>
                  </a:schemeClr>
                </a:solidFill>
                <a:latin typeface="Raleway" charset="0"/>
                <a:ea typeface="+mj-ea"/>
                <a:cs typeface="Arial" panose="020B0604020202020204" pitchFamily="34" charset="0"/>
              </a:rPr>
              <a:t>Ευρώπη και </a:t>
            </a:r>
            <a:r>
              <a:rPr lang="el-GR" sz="1800" b="1" dirty="0" smtClean="0">
                <a:solidFill>
                  <a:schemeClr val="bg2">
                    <a:lumMod val="75000"/>
                  </a:schemeClr>
                </a:solidFill>
                <a:latin typeface="Raleway" charset="0"/>
                <a:ea typeface="+mj-ea"/>
                <a:cs typeface="Arial" panose="020B0604020202020204" pitchFamily="34" charset="0"/>
              </a:rPr>
              <a:t>στον </a:t>
            </a:r>
            <a:r>
              <a:rPr lang="el-GR" sz="1800" b="1" dirty="0" smtClean="0">
                <a:solidFill>
                  <a:schemeClr val="bg2">
                    <a:lumMod val="75000"/>
                  </a:schemeClr>
                </a:solidFill>
                <a:latin typeface="Raleway" charset="0"/>
                <a:ea typeface="+mj-ea"/>
                <a:cs typeface="Arial" panose="020B0604020202020204" pitchFamily="34" charset="0"/>
              </a:rPr>
              <a:t>υπόλοιπο κόσμο</a:t>
            </a:r>
          </a:p>
          <a:p>
            <a:pPr lvl="1">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29238" y="1807076"/>
            <a:ext cx="4572000" cy="2031325"/>
          </a:xfrm>
          <a:prstGeom prst="rect">
            <a:avLst/>
          </a:prstGeom>
          <a:solidFill>
            <a:schemeClr val="bg2">
              <a:lumMod val="20000"/>
              <a:lumOff val="80000"/>
            </a:schemeClr>
          </a:solidFill>
        </p:spPr>
        <p:style>
          <a:lnRef idx="3">
            <a:schemeClr val="lt1"/>
          </a:lnRef>
          <a:fillRef idx="1">
            <a:schemeClr val="accent6"/>
          </a:fillRef>
          <a:effectRef idx="1">
            <a:schemeClr val="accent6"/>
          </a:effectRef>
          <a:fontRef idx="minor">
            <a:schemeClr val="lt1"/>
          </a:fontRef>
        </p:style>
        <p:txBody>
          <a:bodyPr>
            <a:spAutoFit/>
          </a:bodyPr>
          <a:lstStyle/>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Το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της Νορβηγίας </a:t>
            </a:r>
          </a:p>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Το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της Γερμανίας</a:t>
            </a:r>
          </a:p>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Το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της Σιγκαπούρης</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Το </a:t>
            </a:r>
            <a:r>
              <a:rPr lang="en-US" sz="1800" b="1" dirty="0">
                <a:solidFill>
                  <a:schemeClr val="bg2">
                    <a:lumMod val="75000"/>
                  </a:schemeClr>
                </a:solidFill>
                <a:latin typeface="Raleway" charset="0"/>
                <a:cs typeface="Arial" panose="020B0604020202020204" pitchFamily="34" charset="0"/>
              </a:rPr>
              <a:t>Cluster </a:t>
            </a:r>
            <a:r>
              <a:rPr lang="el-GR" sz="1800" b="1" dirty="0">
                <a:solidFill>
                  <a:schemeClr val="bg2">
                    <a:lumMod val="75000"/>
                  </a:schemeClr>
                </a:solidFill>
                <a:latin typeface="Raleway" charset="0"/>
                <a:cs typeface="Arial" panose="020B0604020202020204" pitchFamily="34" charset="0"/>
              </a:rPr>
              <a:t>της Ολλανδίας</a:t>
            </a:r>
          </a:p>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Το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του </a:t>
            </a:r>
            <a:r>
              <a:rPr lang="el-GR" sz="1800" b="1" dirty="0" err="1" smtClean="0">
                <a:solidFill>
                  <a:schemeClr val="bg2">
                    <a:lumMod val="75000"/>
                  </a:schemeClr>
                </a:solidFill>
                <a:latin typeface="Raleway" charset="0"/>
                <a:cs typeface="Arial" panose="020B0604020202020204" pitchFamily="34" charset="0"/>
              </a:rPr>
              <a:t>Ντουμπάι</a:t>
            </a:r>
            <a:endParaRPr lang="el-GR" sz="18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Το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του </a:t>
            </a:r>
            <a:r>
              <a:rPr lang="el-GR" sz="1800" b="1" dirty="0" smtClean="0">
                <a:solidFill>
                  <a:schemeClr val="bg2">
                    <a:lumMod val="75000"/>
                  </a:schemeClr>
                </a:solidFill>
                <a:latin typeface="Raleway" charset="0"/>
                <a:cs typeface="Arial" panose="020B0604020202020204" pitchFamily="34" charset="0"/>
              </a:rPr>
              <a:t>Ην. Βασιλείου</a:t>
            </a:r>
            <a:endParaRPr lang="el-GR" sz="1800" b="1" dirty="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Τα </a:t>
            </a:r>
            <a:r>
              <a:rPr lang="en-US" sz="1800" b="1" dirty="0">
                <a:solidFill>
                  <a:schemeClr val="bg2">
                    <a:lumMod val="75000"/>
                  </a:schemeClr>
                </a:solidFill>
                <a:latin typeface="Raleway" charset="0"/>
                <a:cs typeface="Arial" panose="020B0604020202020204" pitchFamily="34" charset="0"/>
              </a:rPr>
              <a:t>Cluster </a:t>
            </a:r>
            <a:r>
              <a:rPr lang="el-GR" sz="1800" b="1" dirty="0">
                <a:solidFill>
                  <a:schemeClr val="bg2">
                    <a:lumMod val="75000"/>
                  </a:schemeClr>
                </a:solidFill>
                <a:latin typeface="Raleway" charset="0"/>
                <a:cs typeface="Arial" panose="020B0604020202020204" pitchFamily="34" charset="0"/>
              </a:rPr>
              <a:t>της Βαλτικής</a:t>
            </a:r>
          </a:p>
        </p:txBody>
      </p:sp>
    </p:spTree>
    <p:extLst>
      <p:ext uri="{BB962C8B-B14F-4D97-AF65-F5344CB8AC3E}">
        <p14:creationId xmlns:p14="http://schemas.microsoft.com/office/powerpoint/2010/main" val="5310019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5386090"/>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Το </a:t>
            </a:r>
            <a:r>
              <a:rPr lang="el-GR" sz="1800" b="1" dirty="0" err="1" smtClean="0">
                <a:solidFill>
                  <a:srgbClr val="FF0000"/>
                </a:solidFill>
                <a:latin typeface="Raleway" charset="0"/>
                <a:cs typeface="Arial" panose="020B0604020202020204" pitchFamily="34" charset="0"/>
              </a:rPr>
              <a:t>Cluster</a:t>
            </a:r>
            <a:r>
              <a:rPr lang="el-GR" sz="1800" b="1" dirty="0" smtClean="0">
                <a:solidFill>
                  <a:srgbClr val="FF0000"/>
                </a:solidFill>
                <a:latin typeface="Raleway" charset="0"/>
                <a:cs typeface="Arial" panose="020B0604020202020204" pitchFamily="34" charset="0"/>
              </a:rPr>
              <a:t> της Νορβηγίας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Η Νορβηγία με ακτογραμμή 21.925 </a:t>
            </a:r>
            <a:r>
              <a:rPr lang="el-GR" sz="1800" b="1" dirty="0" err="1">
                <a:solidFill>
                  <a:schemeClr val="bg2">
                    <a:lumMod val="75000"/>
                  </a:schemeClr>
                </a:solidFill>
                <a:latin typeface="Raleway" charset="0"/>
                <a:cs typeface="Arial" panose="020B0604020202020204" pitchFamily="34" charset="0"/>
              </a:rPr>
              <a:t>χμ</a:t>
            </a:r>
            <a:r>
              <a:rPr lang="el-GR" sz="1800" b="1" dirty="0">
                <a:solidFill>
                  <a:schemeClr val="bg2">
                    <a:lumMod val="75000"/>
                  </a:schemeClr>
                </a:solidFill>
                <a:latin typeface="Raleway" charset="0"/>
                <a:cs typeface="Arial" panose="020B0604020202020204" pitchFamily="34" charset="0"/>
              </a:rPr>
              <a:t> έχει μακρά παράδοση ως ναυτιλιακό κράτος και αποτελεί μία από τις πιο σημαντικές δυνάμεις σε ό,τι έχει σχέση με τη θάλασσα, την αλιεία και τη </a:t>
            </a:r>
            <a:r>
              <a:rPr lang="el-GR" sz="1800" b="1" dirty="0" smtClean="0">
                <a:solidFill>
                  <a:schemeClr val="bg2">
                    <a:lumMod val="75000"/>
                  </a:schemeClr>
                </a:solidFill>
                <a:latin typeface="Raleway" charset="0"/>
                <a:cs typeface="Arial" panose="020B0604020202020204" pitchFamily="34" charset="0"/>
              </a:rPr>
              <a:t>ναυτιλία.</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Φιλοξενεί μόλις το 0,1% του παγκόσμιου πληθυσμού, παρόλα αυτά ελέγχει πάνω από το 5% του παγκόσμιου εμπορικού στόλου και έχει τον δεύτερο μεγαλύτερο </a:t>
            </a:r>
            <a:r>
              <a:rPr lang="el-GR" sz="1800" b="1" dirty="0" err="1">
                <a:solidFill>
                  <a:schemeClr val="bg2">
                    <a:lumMod val="75000"/>
                  </a:schemeClr>
                </a:solidFill>
                <a:latin typeface="Raleway" charset="0"/>
                <a:cs typeface="Arial" panose="020B0604020202020204" pitchFamily="34" charset="0"/>
              </a:rPr>
              <a:t>offshore</a:t>
            </a:r>
            <a:r>
              <a:rPr lang="el-GR" sz="1800" b="1" dirty="0">
                <a:solidFill>
                  <a:schemeClr val="bg2">
                    <a:lumMod val="75000"/>
                  </a:schemeClr>
                </a:solidFill>
                <a:latin typeface="Raleway" charset="0"/>
                <a:cs typeface="Arial" panose="020B0604020202020204" pitchFamily="34" charset="0"/>
              </a:rPr>
              <a:t> στόλο στον κόσμο μετά τις ΗΠΑ</a:t>
            </a:r>
            <a:r>
              <a:rPr lang="el-GR" sz="1800" b="1" dirty="0" smtClean="0">
                <a:solidFill>
                  <a:schemeClr val="bg2">
                    <a:lumMod val="75000"/>
                  </a:schemeClr>
                </a:solidFill>
                <a:latin typeface="Raleway" charset="0"/>
                <a:cs typeface="Arial" panose="020B0604020202020204" pitchFamily="34" charset="0"/>
              </a:rPr>
              <a:t>.</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Η Νορβηγία </a:t>
            </a:r>
            <a:r>
              <a:rPr lang="el-GR" sz="1800" b="1" dirty="0">
                <a:solidFill>
                  <a:schemeClr val="bg2">
                    <a:lumMod val="75000"/>
                  </a:schemeClr>
                </a:solidFill>
                <a:latin typeface="Raleway" charset="0"/>
                <a:cs typeface="Arial" panose="020B0604020202020204" pitchFamily="34" charset="0"/>
              </a:rPr>
              <a:t>έχει δημιουργήσει ένα πλήρες </a:t>
            </a:r>
            <a:r>
              <a:rPr lang="en-GB" sz="1800" b="1" dirty="0">
                <a:solidFill>
                  <a:schemeClr val="bg2">
                    <a:lumMod val="75000"/>
                  </a:schemeClr>
                </a:solidFill>
                <a:latin typeface="Raleway" charset="0"/>
                <a:cs typeface="Arial" panose="020B0604020202020204" pitchFamily="34" charset="0"/>
              </a:rPr>
              <a:t>Maritime</a:t>
            </a:r>
            <a:r>
              <a:rPr lang="el-GR" sz="1800" b="1" dirty="0" smtClean="0">
                <a:solidFill>
                  <a:schemeClr val="bg2">
                    <a:lumMod val="75000"/>
                  </a:schemeClr>
                </a:solidFill>
                <a:latin typeface="Raleway" charset="0"/>
                <a:cs typeface="Arial" panose="020B0604020202020204" pitchFamily="34" charset="0"/>
              </a:rPr>
              <a:t>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κύριοι πυλώνες του οποίου είναι τέσσερις βασικοί τομείς οι οποίοι </a:t>
            </a:r>
            <a:r>
              <a:rPr lang="el-GR" sz="1800" b="1" dirty="0" err="1">
                <a:solidFill>
                  <a:schemeClr val="bg2">
                    <a:lumMod val="75000"/>
                  </a:schemeClr>
                </a:solidFill>
                <a:latin typeface="Raleway" charset="0"/>
                <a:cs typeface="Arial" panose="020B0604020202020204" pitchFamily="34" charset="0"/>
              </a:rPr>
              <a:t>αλληλεπιδρούν</a:t>
            </a:r>
            <a:r>
              <a:rPr lang="el-GR" sz="1800" b="1" dirty="0">
                <a:solidFill>
                  <a:schemeClr val="bg2">
                    <a:lumMod val="75000"/>
                  </a:schemeClr>
                </a:solidFill>
                <a:latin typeface="Raleway" charset="0"/>
                <a:cs typeface="Arial" panose="020B0604020202020204" pitchFamily="34" charset="0"/>
              </a:rPr>
              <a:t> με τη εμπορική ναυτιλία: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οι </a:t>
            </a:r>
            <a:r>
              <a:rPr lang="el-GR" sz="1600" b="1" dirty="0">
                <a:solidFill>
                  <a:schemeClr val="bg2">
                    <a:lumMod val="75000"/>
                  </a:schemeClr>
                </a:solidFill>
                <a:latin typeface="Raleway" charset="0"/>
                <a:cs typeface="Arial" panose="020B0604020202020204" pitchFamily="34" charset="0"/>
              </a:rPr>
              <a:t>ναυτιλιακές </a:t>
            </a:r>
            <a:r>
              <a:rPr lang="el-GR" sz="1600" b="1" dirty="0" smtClean="0">
                <a:solidFill>
                  <a:schemeClr val="bg2">
                    <a:lumMod val="75000"/>
                  </a:schemeClr>
                </a:solidFill>
                <a:latin typeface="Raleway" charset="0"/>
                <a:cs typeface="Arial" panose="020B0604020202020204" pitchFamily="34" charset="0"/>
              </a:rPr>
              <a:t>υπηρεσίες </a:t>
            </a: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η </a:t>
            </a:r>
            <a:r>
              <a:rPr lang="el-GR" sz="1600" b="1" dirty="0">
                <a:solidFill>
                  <a:schemeClr val="bg2">
                    <a:lumMod val="75000"/>
                  </a:schemeClr>
                </a:solidFill>
                <a:latin typeface="Raleway" charset="0"/>
                <a:cs typeface="Arial" panose="020B0604020202020204" pitchFamily="34" charset="0"/>
              </a:rPr>
              <a:t>ναυπήγηση και ο ναυτιλιακός </a:t>
            </a:r>
            <a:r>
              <a:rPr lang="el-GR" sz="1600" b="1" dirty="0" smtClean="0">
                <a:solidFill>
                  <a:schemeClr val="bg2">
                    <a:lumMod val="75000"/>
                  </a:schemeClr>
                </a:solidFill>
                <a:latin typeface="Raleway" charset="0"/>
                <a:cs typeface="Arial" panose="020B0604020202020204" pitchFamily="34" charset="0"/>
              </a:rPr>
              <a:t>εξοπλισμός</a:t>
            </a: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η </a:t>
            </a:r>
            <a:r>
              <a:rPr lang="el-GR" sz="1600" b="1" dirty="0">
                <a:solidFill>
                  <a:schemeClr val="bg2">
                    <a:lumMod val="75000"/>
                  </a:schemeClr>
                </a:solidFill>
                <a:latin typeface="Raleway" charset="0"/>
                <a:cs typeface="Arial" panose="020B0604020202020204" pitchFamily="34" charset="0"/>
              </a:rPr>
              <a:t>αλιεία και </a:t>
            </a:r>
            <a:endParaRPr lang="el-GR" sz="16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η </a:t>
            </a:r>
            <a:r>
              <a:rPr lang="el-GR" sz="1600" b="1" dirty="0" err="1">
                <a:solidFill>
                  <a:schemeClr val="bg2">
                    <a:lumMod val="75000"/>
                  </a:schemeClr>
                </a:solidFill>
                <a:latin typeface="Raleway" charset="0"/>
                <a:cs typeface="Arial" panose="020B0604020202020204" pitchFamily="34" charset="0"/>
              </a:rPr>
              <a:t>υπεράκτια</a:t>
            </a:r>
            <a:r>
              <a:rPr lang="el-GR" sz="1600" b="1" dirty="0">
                <a:solidFill>
                  <a:schemeClr val="bg2">
                    <a:lumMod val="75000"/>
                  </a:schemeClr>
                </a:solidFill>
                <a:latin typeface="Raleway" charset="0"/>
                <a:cs typeface="Arial" panose="020B0604020202020204" pitchFamily="34" charset="0"/>
              </a:rPr>
              <a:t> εξόρυξη (συμπεριλαμβανομένων των εναλλακτικών πηγών ενέργειας). </a:t>
            </a:r>
            <a:endParaRPr lang="el-GR" sz="16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Παράλληλα </a:t>
            </a:r>
            <a:r>
              <a:rPr lang="el-GR" sz="1600" b="1" dirty="0">
                <a:solidFill>
                  <a:schemeClr val="bg2">
                    <a:lumMod val="75000"/>
                  </a:schemeClr>
                </a:solidFill>
                <a:latin typeface="Raleway" charset="0"/>
                <a:cs typeface="Arial" panose="020B0604020202020204" pitchFamily="34" charset="0"/>
              </a:rPr>
              <a:t>περιλαμβάνονται και υποστηρικτικοί οργανισμοί όπως ναυτιλιακές τράπεζες, νηογνώμονες, εκπαιδευτικά ιδρύματα, πολιτικοί φορείς κ.α. </a:t>
            </a: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62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2862322"/>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a:solidFill>
                  <a:srgbClr val="FF0000"/>
                </a:solidFill>
                <a:latin typeface="Raleway" charset="0"/>
                <a:ea typeface="+mj-ea"/>
                <a:cs typeface="Arial" panose="020B0604020202020204" pitchFamily="34" charset="0"/>
              </a:rPr>
              <a:t>Cluster</a:t>
            </a:r>
            <a:r>
              <a:rPr lang="el-GR" sz="1800" b="1" dirty="0">
                <a:solidFill>
                  <a:srgbClr val="FF0000"/>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ορίζεται ως </a:t>
            </a:r>
            <a:r>
              <a:rPr lang="en-GB" sz="1800" b="1" i="1" dirty="0" smtClean="0">
                <a:solidFill>
                  <a:schemeClr val="bg2">
                    <a:lumMod val="75000"/>
                  </a:schemeClr>
                </a:solidFill>
                <a:latin typeface="Raleway" charset="0"/>
                <a:ea typeface="+mj-ea"/>
                <a:cs typeface="Arial" panose="020B0604020202020204" pitchFamily="34" charset="0"/>
              </a:rPr>
              <a:t>“…</a:t>
            </a:r>
            <a:r>
              <a:rPr lang="el-GR" sz="1800" b="1" i="1" dirty="0" smtClean="0">
                <a:solidFill>
                  <a:schemeClr val="bg2">
                    <a:lumMod val="75000"/>
                  </a:schemeClr>
                </a:solidFill>
                <a:latin typeface="Raleway" charset="0"/>
                <a:ea typeface="+mj-ea"/>
                <a:cs typeface="Arial" panose="020B0604020202020204" pitchFamily="34" charset="0"/>
              </a:rPr>
              <a:t>το </a:t>
            </a:r>
            <a:r>
              <a:rPr lang="el-GR" sz="1800" b="1" i="1" dirty="0">
                <a:solidFill>
                  <a:schemeClr val="bg2">
                    <a:lumMod val="75000"/>
                  </a:schemeClr>
                </a:solidFill>
                <a:latin typeface="Raleway" charset="0"/>
                <a:ea typeface="+mj-ea"/>
                <a:cs typeface="Arial" panose="020B0604020202020204" pitchFamily="34" charset="0"/>
              </a:rPr>
              <a:t>αποτέλεσμα ενός ή περισσοτέρων χωρικών ενοποιήσεων συνεργαζόμενων και ανταγωνιστικών επιχειρήσεων και ιδρυμάτων μεταξύ όλων των τομέων, </a:t>
            </a:r>
            <a:r>
              <a:rPr lang="el-GR" sz="1800" b="1" i="1" dirty="0" err="1">
                <a:solidFill>
                  <a:schemeClr val="bg2">
                    <a:lumMod val="75000"/>
                  </a:schemeClr>
                </a:solidFill>
                <a:latin typeface="Raleway" charset="0"/>
                <a:ea typeface="+mj-ea"/>
                <a:cs typeface="Arial" panose="020B0604020202020204" pitchFamily="34" charset="0"/>
              </a:rPr>
              <a:t>υποτομέων</a:t>
            </a:r>
            <a:r>
              <a:rPr lang="el-GR" sz="1800" b="1" i="1" dirty="0">
                <a:solidFill>
                  <a:schemeClr val="bg2">
                    <a:lumMod val="75000"/>
                  </a:schemeClr>
                </a:solidFill>
                <a:latin typeface="Raleway" charset="0"/>
                <a:ea typeface="+mj-ea"/>
                <a:cs typeface="Arial" panose="020B0604020202020204" pitchFamily="34" charset="0"/>
              </a:rPr>
              <a:t> και οικονομικών δραστηριοτήτων που συνδέονται άμεσα ή έμμεσα με το ναυτιλιακό κλάδο, τη θαλάσσια μεταφορά και την εν γένει εκμετάλλευση της </a:t>
            </a:r>
            <a:r>
              <a:rPr lang="el-GR" sz="1800" b="1" i="1" dirty="0" smtClean="0">
                <a:solidFill>
                  <a:schemeClr val="bg2">
                    <a:lumMod val="75000"/>
                  </a:schemeClr>
                </a:solidFill>
                <a:latin typeface="Raleway" charset="0"/>
                <a:ea typeface="+mj-ea"/>
                <a:cs typeface="Arial" panose="020B0604020202020204" pitchFamily="34" charset="0"/>
              </a:rPr>
              <a:t>θάλασσας</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a:t>
            </a:r>
            <a:endParaRPr lang="en-GB"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endParaRPr lang="el-GR" sz="1800" b="1" dirty="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Μια ναυτιλιακή επιχειρηματική συστάδα δύναται να εκτείνεται κάθετα (περιλαμβάνοντας προμηθευτές, πελάτες, κανάλια διανομής κ.α.) και οριζόντια (επιχειρήσεις του ίδιου κλάδου, παραγωγοί συμπληρωματικών προϊόντων κ.α.).</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304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307567" y="1196751"/>
            <a:ext cx="8080856" cy="4562341"/>
          </a:xfrm>
          <a:prstGeom prst="rect">
            <a:avLst/>
          </a:prstGeom>
        </p:spPr>
      </p:pic>
      <p:sp>
        <p:nvSpPr>
          <p:cNvPr id="2" name="Ορθογώνιο 1"/>
          <p:cNvSpPr/>
          <p:nvPr/>
        </p:nvSpPr>
        <p:spPr>
          <a:xfrm>
            <a:off x="107950" y="764704"/>
            <a:ext cx="8280473" cy="615553"/>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Το </a:t>
            </a:r>
            <a:r>
              <a:rPr lang="el-GR" sz="1800" b="1" dirty="0" err="1" smtClean="0">
                <a:solidFill>
                  <a:srgbClr val="FF0000"/>
                </a:solidFill>
                <a:latin typeface="Raleway" charset="0"/>
                <a:cs typeface="Arial" panose="020B0604020202020204" pitchFamily="34" charset="0"/>
              </a:rPr>
              <a:t>Cluster</a:t>
            </a:r>
            <a:r>
              <a:rPr lang="el-GR" sz="1800" b="1" dirty="0" smtClean="0">
                <a:solidFill>
                  <a:srgbClr val="FF0000"/>
                </a:solidFill>
                <a:latin typeface="Raleway" charset="0"/>
                <a:cs typeface="Arial" panose="020B0604020202020204" pitchFamily="34" charset="0"/>
              </a:rPr>
              <a:t> της Νορβηγίας</a:t>
            </a:r>
          </a:p>
          <a:p>
            <a:pPr lvl="2">
              <a:defRPr/>
            </a:pP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31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4524315"/>
          </a:xfrm>
          <a:prstGeom prst="rect">
            <a:avLst/>
          </a:prstGeom>
        </p:spPr>
        <p:txBody>
          <a:bodyPr wrap="square">
            <a:spAutoFit/>
          </a:bodyPr>
          <a:lstStyle/>
          <a:p>
            <a:pPr marL="742950" lvl="1" indent="-285750">
              <a:buFont typeface="Arial" panose="020B0604020202020204" pitchFamily="34" charset="0"/>
              <a:buChar char="•"/>
              <a:defRPr/>
            </a:pPr>
            <a:r>
              <a:rPr lang="el-GR" sz="1600" b="1" dirty="0" smtClean="0">
                <a:solidFill>
                  <a:srgbClr val="FF0000"/>
                </a:solidFill>
                <a:latin typeface="Raleway" charset="0"/>
                <a:ea typeface="+mj-ea"/>
                <a:cs typeface="Arial" panose="020B0604020202020204" pitchFamily="34" charset="0"/>
              </a:rPr>
              <a:t>Το </a:t>
            </a:r>
            <a:r>
              <a:rPr lang="el-GR" sz="1600" b="1" dirty="0" err="1" smtClean="0">
                <a:solidFill>
                  <a:srgbClr val="FF0000"/>
                </a:solidFill>
                <a:latin typeface="Raleway" charset="0"/>
                <a:cs typeface="Arial" panose="020B0604020202020204" pitchFamily="34" charset="0"/>
              </a:rPr>
              <a:t>Cluster</a:t>
            </a:r>
            <a:r>
              <a:rPr lang="el-GR" sz="1600" b="1" dirty="0" smtClean="0">
                <a:solidFill>
                  <a:srgbClr val="FF0000"/>
                </a:solidFill>
                <a:latin typeface="Raleway" charset="0"/>
                <a:cs typeface="Arial" panose="020B0604020202020204" pitchFamily="34" charset="0"/>
              </a:rPr>
              <a:t> της Νορβηγίας</a:t>
            </a:r>
          </a:p>
          <a:p>
            <a:pPr marL="742950" lvl="1"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Η επιτυχία του νορβηγικού ναυτιλιακού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εδράζεται στην ποικιλομορφία και τον αριθμό των επιχειρήσεων που συμμετέχουν αλλά και στις διάφορες ενώσεις που έχουν ιδιαίτερα σημαντικό συνεκτικό ρόλο. </a:t>
            </a:r>
            <a:endParaRPr lang="el-GR" sz="16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Πιο </a:t>
            </a:r>
            <a:r>
              <a:rPr lang="el-GR" sz="1600" b="1" dirty="0">
                <a:solidFill>
                  <a:schemeClr val="bg2">
                    <a:lumMod val="75000"/>
                  </a:schemeClr>
                </a:solidFill>
                <a:latin typeface="Raleway" charset="0"/>
                <a:cs typeface="Arial" panose="020B0604020202020204" pitchFamily="34" charset="0"/>
              </a:rPr>
              <a:t>συγκεκριμένα, οι ναυτιλιακές εταιρείες είναι συχνά ιδιωτικές, συνήθως υπάρχουν τουλάχιστον δύο που ανταγωνίζονται στην ίδια αγορά και γεωγραφική περιοχή και είναι εξωστρεφείς, </a:t>
            </a:r>
            <a:r>
              <a:rPr lang="el-GR" sz="1600" b="1" dirty="0" err="1">
                <a:solidFill>
                  <a:schemeClr val="bg2">
                    <a:lumMod val="75000"/>
                  </a:schemeClr>
                </a:solidFill>
                <a:latin typeface="Raleway" charset="0"/>
                <a:cs typeface="Arial" panose="020B0604020202020204" pitchFamily="34" charset="0"/>
              </a:rPr>
              <a:t>δηλ</a:t>
            </a:r>
            <a:r>
              <a:rPr lang="el-GR" sz="1600" b="1" dirty="0">
                <a:solidFill>
                  <a:schemeClr val="bg2">
                    <a:lumMod val="75000"/>
                  </a:schemeClr>
                </a:solidFill>
                <a:latin typeface="Raleway" charset="0"/>
                <a:cs typeface="Arial" panose="020B0604020202020204" pitchFamily="34" charset="0"/>
              </a:rPr>
              <a:t> επιχειρηματικά δικτυωμένες διεθνώς με απόκτηση ισχυρής παρουσίας σε βασικές ξένες αγορές όπως η Βραζιλία, η Δυτική Αφρική και η Αυστραλία, ιδίως όσον αφορά την </a:t>
            </a:r>
            <a:r>
              <a:rPr lang="el-GR" sz="1600" b="1" dirty="0" err="1">
                <a:solidFill>
                  <a:schemeClr val="bg2">
                    <a:lumMod val="75000"/>
                  </a:schemeClr>
                </a:solidFill>
                <a:latin typeface="Raleway" charset="0"/>
                <a:cs typeface="Arial" panose="020B0604020202020204" pitchFamily="34" charset="0"/>
              </a:rPr>
              <a:t>υπεράκτια</a:t>
            </a:r>
            <a:r>
              <a:rPr lang="el-GR" sz="1600" b="1" dirty="0">
                <a:solidFill>
                  <a:schemeClr val="bg2">
                    <a:lumMod val="75000"/>
                  </a:schemeClr>
                </a:solidFill>
                <a:latin typeface="Raleway" charset="0"/>
                <a:cs typeface="Arial" panose="020B0604020202020204" pitchFamily="34" charset="0"/>
              </a:rPr>
              <a:t> παραγωγή. </a:t>
            </a:r>
            <a:endParaRPr lang="el-GR" sz="16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Τ</a:t>
            </a:r>
            <a:r>
              <a:rPr lang="el-GR" sz="1600" b="1" dirty="0" smtClean="0">
                <a:solidFill>
                  <a:schemeClr val="bg2">
                    <a:lumMod val="75000"/>
                  </a:schemeClr>
                </a:solidFill>
                <a:latin typeface="Raleway" charset="0"/>
                <a:cs typeface="Arial" panose="020B0604020202020204" pitchFamily="34" charset="0"/>
              </a:rPr>
              <a:t>έτοιες </a:t>
            </a:r>
            <a:r>
              <a:rPr lang="el-GR" sz="1600" b="1" dirty="0">
                <a:solidFill>
                  <a:schemeClr val="bg2">
                    <a:lumMod val="75000"/>
                  </a:schemeClr>
                </a:solidFill>
                <a:latin typeface="Raleway" charset="0"/>
                <a:cs typeface="Arial" panose="020B0604020202020204" pitchFamily="34" charset="0"/>
              </a:rPr>
              <a:t>εταιρείες αποτελούν το βασικό σημείο αναφοράς για τη διεθνοποίηση του υπόλοιπου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αφού απαιτούν από τα μέλη του να παρέχουν υψηλότερο επίπεδο υπηρεσιών και προϊόντων. </a:t>
            </a:r>
            <a:endParaRPr lang="el-GR" sz="16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Οι </a:t>
            </a:r>
            <a:r>
              <a:rPr lang="el-GR" sz="1600" b="1" dirty="0">
                <a:solidFill>
                  <a:schemeClr val="bg2">
                    <a:lumMod val="75000"/>
                  </a:schemeClr>
                </a:solidFill>
                <a:latin typeface="Raleway" charset="0"/>
                <a:cs typeface="Arial" panose="020B0604020202020204" pitchFamily="34" charset="0"/>
              </a:rPr>
              <a:t>εμπλεκόμενες εταιρείες κερδίζουν από τη συμμετοχή τους σε ένα τέτοιο περιβάλλον επενδύοντας στην ιδέα της </a:t>
            </a:r>
            <a:r>
              <a:rPr lang="el-GR" sz="1600" b="1" dirty="0" err="1">
                <a:solidFill>
                  <a:schemeClr val="bg2">
                    <a:lumMod val="75000"/>
                  </a:schemeClr>
                </a:solidFill>
                <a:latin typeface="Raleway" charset="0"/>
                <a:cs typeface="Arial" panose="020B0604020202020204" pitchFamily="34" charset="0"/>
              </a:rPr>
              <a:t>αλληλοσυσχέτισης</a:t>
            </a:r>
            <a:r>
              <a:rPr lang="el-GR" sz="1600" b="1" dirty="0">
                <a:solidFill>
                  <a:schemeClr val="bg2">
                    <a:lumMod val="75000"/>
                  </a:schemeClr>
                </a:solidFill>
                <a:latin typeface="Raleway" charset="0"/>
                <a:cs typeface="Arial" panose="020B0604020202020204" pitchFamily="34" charset="0"/>
              </a:rPr>
              <a:t> και κάνουν τη Νορβηγία μια χώρα με το μικρότερο ποσοστό “απομονωμένων” επιχειρήσεων, σε σχέση με άλλες.</a:t>
            </a:r>
          </a:p>
          <a:p>
            <a:pPr lvl="2">
              <a:defRPr/>
            </a:pP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3013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3323987"/>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Το </a:t>
            </a:r>
            <a:r>
              <a:rPr lang="el-GR" sz="1800" b="1" dirty="0" err="1" smtClean="0">
                <a:solidFill>
                  <a:srgbClr val="FF0000"/>
                </a:solidFill>
                <a:latin typeface="Raleway" charset="0"/>
                <a:cs typeface="Arial" panose="020B0604020202020204" pitchFamily="34" charset="0"/>
              </a:rPr>
              <a:t>Cluster</a:t>
            </a:r>
            <a:r>
              <a:rPr lang="el-GR" sz="1800" b="1" dirty="0" smtClean="0">
                <a:solidFill>
                  <a:srgbClr val="FF0000"/>
                </a:solidFill>
                <a:latin typeface="Raleway" charset="0"/>
                <a:cs typeface="Arial" panose="020B0604020202020204" pitchFamily="34" charset="0"/>
              </a:rPr>
              <a:t> της Νορβηγίας</a:t>
            </a:r>
          </a:p>
          <a:p>
            <a:pPr marL="742950" lvl="1"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Επίσης</a:t>
            </a:r>
            <a:r>
              <a:rPr lang="el-GR" sz="1600" b="1" dirty="0">
                <a:solidFill>
                  <a:schemeClr val="bg2">
                    <a:lumMod val="75000"/>
                  </a:schemeClr>
                </a:solidFill>
                <a:latin typeface="Raleway" charset="0"/>
                <a:cs typeface="Arial" panose="020B0604020202020204" pitchFamily="34" charset="0"/>
              </a:rPr>
              <a:t>, το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επωφελείται από την ύπαρξη καλά εδραιωμένων βιομηχανικών ενώσεων, όπως η Νορβηγική Ένωση Πλοιοκτητών και η Ομοσπονδία Νορβηγικών Βιομηχανιών (TBL), ο νηογνώμονας DNV DL που εμπλέκεται στη διαμόρφωση πολιτικών αλλά και δομών όπως το Ναυτιλιακό Φόρουμ από το 1990 </a:t>
            </a:r>
            <a:r>
              <a:rPr lang="el-GR" sz="1600" b="1" dirty="0" smtClean="0">
                <a:solidFill>
                  <a:schemeClr val="bg2">
                    <a:lumMod val="75000"/>
                  </a:schemeClr>
                </a:solidFill>
                <a:latin typeface="Raleway" charset="0"/>
                <a:cs typeface="Arial" panose="020B0604020202020204" pitchFamily="34" charset="0"/>
              </a:rPr>
              <a:t>(Maritime </a:t>
            </a:r>
            <a:r>
              <a:rPr lang="el-GR" sz="1600" b="1" dirty="0" err="1">
                <a:solidFill>
                  <a:schemeClr val="bg2">
                    <a:lumMod val="75000"/>
                  </a:schemeClr>
                </a:solidFill>
                <a:latin typeface="Raleway" charset="0"/>
                <a:cs typeface="Arial" panose="020B0604020202020204" pitchFamily="34" charset="0"/>
              </a:rPr>
              <a:t>Forum</a:t>
            </a:r>
            <a:r>
              <a:rPr lang="el-GR" sz="1600" b="1" dirty="0" smtClean="0">
                <a:solidFill>
                  <a:schemeClr val="bg2">
                    <a:lumMod val="75000"/>
                  </a:schemeClr>
                </a:solidFill>
                <a:latin typeface="Raleway" charset="0"/>
                <a:cs typeface="Arial" panose="020B0604020202020204" pitchFamily="34" charset="0"/>
              </a:rPr>
              <a:t>).</a:t>
            </a:r>
          </a:p>
          <a:p>
            <a:pPr marL="742950" lvl="1"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Ως αποτέλεσμα, το ναυτιλιακό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έχει χαρακτηριστεί ως Παγκόσμιο Κέντρο Εμπειρογνωμοσύνης (GCE) από τη νορβηγική κυβέρνηση, η οποία λαμβάνει μέτρα ενίσχυσής του με στόχο την αύξηση των ικανοτήτων, της καινοτομίας και των παγκόσμιων δεσμών γνώσης μέσω διοργάνωσης σεμιναρίων / συνεδρίων / εκθέσεων, πρόσληψης ειδικευμένου προσωπικού και ενεργειών για τη δημιουργία φήμης.</a:t>
            </a:r>
            <a:endParaRPr lang="el-GR" sz="1600" b="1" dirty="0" smtClean="0">
              <a:solidFill>
                <a:schemeClr val="bg2">
                  <a:lumMod val="75000"/>
                </a:schemeClr>
              </a:solidFill>
              <a:latin typeface="Raleway" charset="0"/>
              <a:cs typeface="Arial" panose="020B0604020202020204" pitchFamily="34" charset="0"/>
            </a:endParaRPr>
          </a:p>
          <a:p>
            <a:pPr lvl="2">
              <a:defRPr/>
            </a:pP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600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4616648"/>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Το </a:t>
            </a:r>
            <a:r>
              <a:rPr lang="el-GR" sz="1800" b="1" dirty="0" err="1" smtClean="0">
                <a:solidFill>
                  <a:srgbClr val="FF0000"/>
                </a:solidFill>
                <a:latin typeface="Raleway" charset="0"/>
                <a:cs typeface="Arial" panose="020B0604020202020204" pitchFamily="34" charset="0"/>
              </a:rPr>
              <a:t>Cluster</a:t>
            </a:r>
            <a:r>
              <a:rPr lang="el-GR" sz="1800" b="1" dirty="0" smtClean="0">
                <a:solidFill>
                  <a:srgbClr val="FF0000"/>
                </a:solidFill>
                <a:latin typeface="Raleway" charset="0"/>
                <a:cs typeface="Arial" panose="020B0604020202020204" pitchFamily="34" charset="0"/>
              </a:rPr>
              <a:t> της Νορβηγίας</a:t>
            </a:r>
          </a:p>
          <a:p>
            <a:pPr marL="742950" lvl="1"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Όσον αφορά τον μελλοντικό του προσανατολισμό, δίνονται έμφαση στα εξής:</a:t>
            </a:r>
          </a:p>
          <a:p>
            <a:pPr lvl="2">
              <a:defRPr/>
            </a:pPr>
            <a:r>
              <a:rPr lang="el-GR" sz="1600" b="1" dirty="0">
                <a:solidFill>
                  <a:schemeClr val="bg2">
                    <a:lumMod val="75000"/>
                  </a:schemeClr>
                </a:solidFill>
                <a:latin typeface="Raleway" charset="0"/>
                <a:cs typeface="Arial" panose="020B0604020202020204" pitchFamily="34" charset="0"/>
              </a:rPr>
              <a:t>i. περιβαλλοντική τεχνολογία και εφαρμοσμένη έρευνα. Παραδείγματα αποτελούν η εγκαινίαση του πρώτου χώρου δοκιμών για πλωτά αυτοματοποιημένα οχήματα, ο πρώτος ψηφιακός πίνακας διαγραμμάτων δεδομένων πλοήγησης από τη NAVTOR κ.α.</a:t>
            </a:r>
          </a:p>
          <a:p>
            <a:pPr lvl="2">
              <a:defRPr/>
            </a:pPr>
            <a:r>
              <a:rPr lang="el-GR" sz="1600" b="1" dirty="0" err="1">
                <a:solidFill>
                  <a:schemeClr val="bg2">
                    <a:lumMod val="75000"/>
                  </a:schemeClr>
                </a:solidFill>
                <a:latin typeface="Raleway" charset="0"/>
                <a:cs typeface="Arial" panose="020B0604020202020204" pitchFamily="34" charset="0"/>
              </a:rPr>
              <a:t>ii</a:t>
            </a:r>
            <a:r>
              <a:rPr lang="el-GR" sz="1600" b="1" dirty="0">
                <a:solidFill>
                  <a:schemeClr val="bg2">
                    <a:lumMod val="75000"/>
                  </a:schemeClr>
                </a:solidFill>
                <a:latin typeface="Raleway" charset="0"/>
                <a:cs typeface="Arial" panose="020B0604020202020204" pitchFamily="34" charset="0"/>
              </a:rPr>
              <a:t>. ανάπτυξη τεχνολογίας </a:t>
            </a:r>
            <a:r>
              <a:rPr lang="el-GR" sz="1600" b="1" dirty="0" err="1">
                <a:solidFill>
                  <a:schemeClr val="bg2">
                    <a:lumMod val="75000"/>
                  </a:schemeClr>
                </a:solidFill>
                <a:latin typeface="Raleway" charset="0"/>
                <a:cs typeface="Arial" panose="020B0604020202020204" pitchFamily="34" charset="0"/>
              </a:rPr>
              <a:t>βαθέων</a:t>
            </a:r>
            <a:r>
              <a:rPr lang="el-GR" sz="1600" b="1" dirty="0">
                <a:solidFill>
                  <a:schemeClr val="bg2">
                    <a:lumMod val="75000"/>
                  </a:schemeClr>
                </a:solidFill>
                <a:latin typeface="Raleway" charset="0"/>
                <a:cs typeface="Arial" panose="020B0604020202020204" pitchFamily="34" charset="0"/>
              </a:rPr>
              <a:t> υδάτων</a:t>
            </a:r>
          </a:p>
          <a:p>
            <a:pPr lvl="2">
              <a:defRPr/>
            </a:pPr>
            <a:r>
              <a:rPr lang="el-GR" sz="1600" b="1" dirty="0" err="1">
                <a:solidFill>
                  <a:schemeClr val="bg2">
                    <a:lumMod val="75000"/>
                  </a:schemeClr>
                </a:solidFill>
                <a:latin typeface="Raleway" charset="0"/>
                <a:cs typeface="Arial" panose="020B0604020202020204" pitchFamily="34" charset="0"/>
              </a:rPr>
              <a:t>iii</a:t>
            </a:r>
            <a:r>
              <a:rPr lang="el-GR" sz="1600" b="1" dirty="0">
                <a:solidFill>
                  <a:schemeClr val="bg2">
                    <a:lumMod val="75000"/>
                  </a:schemeClr>
                </a:solidFill>
                <a:latin typeface="Raleway" charset="0"/>
                <a:cs typeface="Arial" panose="020B0604020202020204" pitchFamily="34" charset="0"/>
              </a:rPr>
              <a:t>. δραστηριότητες και τεχνολογία της περιοχής της Αρκτικής – αξιοποίηση ευκαιριών</a:t>
            </a:r>
          </a:p>
          <a:p>
            <a:pPr lvl="2">
              <a:defRPr/>
            </a:pPr>
            <a:r>
              <a:rPr lang="el-GR" sz="1600" b="1" dirty="0" err="1">
                <a:solidFill>
                  <a:schemeClr val="bg2">
                    <a:lumMod val="75000"/>
                  </a:schemeClr>
                </a:solidFill>
                <a:latin typeface="Raleway" charset="0"/>
                <a:cs typeface="Arial" panose="020B0604020202020204" pitchFamily="34" charset="0"/>
              </a:rPr>
              <a:t>iv</a:t>
            </a:r>
            <a:r>
              <a:rPr lang="el-GR" sz="1600" b="1" dirty="0">
                <a:solidFill>
                  <a:schemeClr val="bg2">
                    <a:lumMod val="75000"/>
                  </a:schemeClr>
                </a:solidFill>
                <a:latin typeface="Raleway" charset="0"/>
                <a:cs typeface="Arial" panose="020B0604020202020204" pitchFamily="34" charset="0"/>
              </a:rPr>
              <a:t>. ανανεώσιμες πηγές ενέργειας και υπηρεσίες, π.χ. θαλάσσια αιολικά πάρκα</a:t>
            </a:r>
          </a:p>
          <a:p>
            <a:pPr lvl="2">
              <a:defRPr/>
            </a:pPr>
            <a:r>
              <a:rPr lang="el-GR" sz="1600" b="1" dirty="0">
                <a:solidFill>
                  <a:schemeClr val="bg2">
                    <a:lumMod val="75000"/>
                  </a:schemeClr>
                </a:solidFill>
                <a:latin typeface="Raleway" charset="0"/>
                <a:cs typeface="Arial" panose="020B0604020202020204" pitchFamily="34" charset="0"/>
              </a:rPr>
              <a:t>v. προσέλκυση νέων από παντού και διενέργεια προγραμμάτων διά βίου εκπαίδευσης </a:t>
            </a:r>
            <a:endParaRPr lang="el-GR" sz="1600" b="1" dirty="0" smtClean="0">
              <a:solidFill>
                <a:schemeClr val="bg2">
                  <a:lumMod val="75000"/>
                </a:schemeClr>
              </a:solidFill>
              <a:latin typeface="Raleway" charset="0"/>
              <a:cs typeface="Arial" panose="020B0604020202020204" pitchFamily="34" charset="0"/>
            </a:endParaRPr>
          </a:p>
          <a:p>
            <a:pPr lvl="2">
              <a:defRPr/>
            </a:pPr>
            <a:r>
              <a:rPr lang="el-GR" sz="1600" b="1" dirty="0" err="1" smtClean="0">
                <a:solidFill>
                  <a:schemeClr val="bg2">
                    <a:lumMod val="75000"/>
                  </a:schemeClr>
                </a:solidFill>
                <a:latin typeface="Raleway" charset="0"/>
                <a:cs typeface="Arial" panose="020B0604020202020204" pitchFamily="34" charset="0"/>
              </a:rPr>
              <a:t>vi</a:t>
            </a:r>
            <a:r>
              <a:rPr lang="el-GR" sz="1600" b="1" dirty="0">
                <a:solidFill>
                  <a:schemeClr val="bg2">
                    <a:lumMod val="75000"/>
                  </a:schemeClr>
                </a:solidFill>
                <a:latin typeface="Raleway" charset="0"/>
                <a:cs typeface="Arial" panose="020B0604020202020204" pitchFamily="34" charset="0"/>
              </a:rPr>
              <a:t>. χαλάρωση των κανονισμών περί καμποτάζ στο Διεθνές Νορβηγικό Νηολόγιο έτσι ώστε να ενισχυθεί η νορβηγική σημαία</a:t>
            </a:r>
          </a:p>
          <a:p>
            <a:pPr lvl="2">
              <a:defRPr/>
            </a:pPr>
            <a:r>
              <a:rPr lang="el-GR" sz="1600" b="1" dirty="0" err="1">
                <a:solidFill>
                  <a:schemeClr val="bg2">
                    <a:lumMod val="75000"/>
                  </a:schemeClr>
                </a:solidFill>
                <a:latin typeface="Raleway" charset="0"/>
                <a:cs typeface="Arial" panose="020B0604020202020204" pitchFamily="34" charset="0"/>
              </a:rPr>
              <a:t>vii</a:t>
            </a:r>
            <a:r>
              <a:rPr lang="el-GR" sz="1600" b="1" dirty="0">
                <a:solidFill>
                  <a:schemeClr val="bg2">
                    <a:lumMod val="75000"/>
                  </a:schemeClr>
                </a:solidFill>
                <a:latin typeface="Raleway" charset="0"/>
                <a:cs typeface="Arial" panose="020B0604020202020204" pitchFamily="34" charset="0"/>
              </a:rPr>
              <a:t>. εφαρμογή πολιτικών προώθησης της φήμης και του κύρους του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a:t>
            </a:r>
            <a:r>
              <a:rPr lang="el-GR" sz="1600" b="1" dirty="0" err="1">
                <a:solidFill>
                  <a:schemeClr val="bg2">
                    <a:lumMod val="75000"/>
                  </a:schemeClr>
                </a:solidFill>
                <a:latin typeface="Raleway" charset="0"/>
                <a:cs typeface="Arial" panose="020B0604020202020204" pitchFamily="34" charset="0"/>
              </a:rPr>
              <a:t>marketing</a:t>
            </a:r>
            <a:r>
              <a:rPr lang="el-GR" sz="1600" b="1" dirty="0">
                <a:solidFill>
                  <a:schemeClr val="bg2">
                    <a:lumMod val="75000"/>
                  </a:schemeClr>
                </a:solidFill>
                <a:latin typeface="Raleway" charset="0"/>
                <a:cs typeface="Arial" panose="020B0604020202020204" pitchFamily="34" charset="0"/>
              </a:rPr>
              <a:t> που θα οδηγήσει σε αύξηση της επιρροής του</a:t>
            </a:r>
            <a:endParaRPr lang="el-GR" sz="1600" b="1" dirty="0" smtClean="0">
              <a:solidFill>
                <a:schemeClr val="bg2">
                  <a:lumMod val="75000"/>
                </a:schemeClr>
              </a:solidFill>
              <a:latin typeface="Raleway" charset="0"/>
              <a:cs typeface="Arial" panose="020B0604020202020204" pitchFamily="34" charset="0"/>
            </a:endParaRPr>
          </a:p>
          <a:p>
            <a:pPr lvl="2">
              <a:defRPr/>
            </a:pP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762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4247317"/>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Το Maritime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Norddeutschland</a:t>
            </a:r>
            <a:r>
              <a:rPr lang="el-GR" sz="1800" b="1" dirty="0">
                <a:solidFill>
                  <a:schemeClr val="bg2">
                    <a:lumMod val="75000"/>
                  </a:schemeClr>
                </a:solidFill>
                <a:latin typeface="Raleway" charset="0"/>
                <a:ea typeface="+mj-ea"/>
                <a:cs typeface="Arial" panose="020B0604020202020204" pitchFamily="34" charset="0"/>
              </a:rPr>
              <a:t> (MCN) ιδρύθηκε με σκοπό την ενίσχυση της συνεργασίας μεταξύ των άμεσα και έμμεσα εμπλεκομένων στο ναυτιλιακό κλάδο.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Τα </a:t>
            </a:r>
            <a:r>
              <a:rPr lang="el-GR" sz="1800" b="1" dirty="0">
                <a:solidFill>
                  <a:schemeClr val="bg2">
                    <a:lumMod val="75000"/>
                  </a:schemeClr>
                </a:solidFill>
                <a:latin typeface="Raleway" charset="0"/>
                <a:ea typeface="+mj-ea"/>
                <a:cs typeface="Arial" panose="020B0604020202020204" pitchFamily="34" charset="0"/>
              </a:rPr>
              <a:t>κρατίδια του Αμβούργου, της Κάτω Σαξονίας και του </a:t>
            </a:r>
            <a:r>
              <a:rPr lang="el-GR" sz="1800" b="1" dirty="0" err="1">
                <a:solidFill>
                  <a:schemeClr val="bg2">
                    <a:lumMod val="75000"/>
                  </a:schemeClr>
                </a:solidFill>
                <a:latin typeface="Raleway" charset="0"/>
                <a:ea typeface="+mj-ea"/>
                <a:cs typeface="Arial" panose="020B0604020202020204" pitchFamily="34" charset="0"/>
              </a:rPr>
              <a:t>Σλέσβιχ-Χολστάιν</a:t>
            </a:r>
            <a:r>
              <a:rPr lang="el-GR" sz="1800" b="1" dirty="0">
                <a:solidFill>
                  <a:schemeClr val="bg2">
                    <a:lumMod val="75000"/>
                  </a:schemeClr>
                </a:solidFill>
                <a:latin typeface="Raleway" charset="0"/>
                <a:ea typeface="+mj-ea"/>
                <a:cs typeface="Arial" panose="020B0604020202020204" pitchFamily="34" charset="0"/>
              </a:rPr>
              <a:t> συμμετείχαν στο διακρατικό σύμπλεγμα της ναυτιλιακής βιομηχανίας ήδη από το 2011.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Ύστερα </a:t>
            </a:r>
            <a:r>
              <a:rPr lang="el-GR" sz="1800" b="1" dirty="0">
                <a:solidFill>
                  <a:schemeClr val="bg2">
                    <a:lumMod val="75000"/>
                  </a:schemeClr>
                </a:solidFill>
                <a:latin typeface="Raleway" charset="0"/>
                <a:ea typeface="+mj-ea"/>
                <a:cs typeface="Arial" panose="020B0604020202020204" pitchFamily="34" charset="0"/>
              </a:rPr>
              <a:t>από τα θετικά αποτελέσματα αξιολόγησης και την απονομή αριστείας από την European </a:t>
            </a:r>
            <a:r>
              <a:rPr lang="el-GR" sz="1800" b="1" dirty="0" err="1">
                <a:solidFill>
                  <a:schemeClr val="bg2">
                    <a:lumMod val="75000"/>
                  </a:schemeClr>
                </a:solidFill>
                <a:latin typeface="Raleway" charset="0"/>
                <a:ea typeface="+mj-ea"/>
                <a:cs typeface="Arial" panose="020B0604020202020204" pitchFamily="34" charset="0"/>
              </a:rPr>
              <a:t>Secretariat</a:t>
            </a:r>
            <a:r>
              <a:rPr lang="el-GR" sz="1800" b="1" dirty="0">
                <a:solidFill>
                  <a:schemeClr val="bg2">
                    <a:lumMod val="75000"/>
                  </a:schemeClr>
                </a:solidFill>
                <a:latin typeface="Raleway" charset="0"/>
                <a:ea typeface="+mj-ea"/>
                <a:cs typeface="Arial" panose="020B0604020202020204" pitchFamily="34" charset="0"/>
              </a:rPr>
              <a:t> for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Analysis</a:t>
            </a:r>
            <a:r>
              <a:rPr lang="el-GR" sz="1800" b="1" dirty="0">
                <a:solidFill>
                  <a:schemeClr val="bg2">
                    <a:lumMod val="75000"/>
                  </a:schemeClr>
                </a:solidFill>
                <a:latin typeface="Raleway" charset="0"/>
                <a:ea typeface="+mj-ea"/>
                <a:cs typeface="Arial" panose="020B0604020202020204" pitchFamily="34" charset="0"/>
              </a:rPr>
              <a:t> (ESCA), τα κρατίδια έφτασαν τα πέντε στον αριθμό με την προσθήκη των κρατιδίων της Βρέμης και του </a:t>
            </a:r>
            <a:r>
              <a:rPr lang="el-GR" sz="1800" b="1" dirty="0" err="1">
                <a:solidFill>
                  <a:schemeClr val="bg2">
                    <a:lumMod val="75000"/>
                  </a:schemeClr>
                </a:solidFill>
                <a:latin typeface="Raleway" charset="0"/>
                <a:ea typeface="+mj-ea"/>
                <a:cs typeface="Arial" panose="020B0604020202020204" pitchFamily="34" charset="0"/>
              </a:rPr>
              <a:t>Μεκλεμβούργου</a:t>
            </a:r>
            <a:r>
              <a:rPr lang="el-GR" sz="1800" b="1" dirty="0">
                <a:solidFill>
                  <a:schemeClr val="bg2">
                    <a:lumMod val="75000"/>
                  </a:schemeClr>
                </a:solidFill>
                <a:latin typeface="Raleway" charset="0"/>
                <a:ea typeface="+mj-ea"/>
                <a:cs typeface="Arial" panose="020B0604020202020204" pitchFamily="34" charset="0"/>
              </a:rPr>
              <a:t> – </a:t>
            </a:r>
            <a:r>
              <a:rPr lang="el-GR" sz="1800" b="1" dirty="0" err="1">
                <a:solidFill>
                  <a:schemeClr val="bg2">
                    <a:lumMod val="75000"/>
                  </a:schemeClr>
                </a:solidFill>
                <a:latin typeface="Raleway" charset="0"/>
                <a:ea typeface="+mj-ea"/>
                <a:cs typeface="Arial" panose="020B0604020202020204" pitchFamily="34" charset="0"/>
              </a:rPr>
              <a:t>Δυτ</a:t>
            </a:r>
            <a:r>
              <a:rPr lang="el-GR" sz="1800" b="1" dirty="0">
                <a:solidFill>
                  <a:schemeClr val="bg2">
                    <a:lumMod val="75000"/>
                  </a:schemeClr>
                </a:solidFill>
                <a:latin typeface="Raleway" charset="0"/>
                <a:ea typeface="+mj-ea"/>
                <a:cs typeface="Arial" panose="020B0604020202020204" pitchFamily="34" charset="0"/>
              </a:rPr>
              <a:t>. </a:t>
            </a:r>
            <a:r>
              <a:rPr lang="el-GR" sz="1800" b="1" dirty="0" err="1" smtClean="0">
                <a:solidFill>
                  <a:schemeClr val="bg2">
                    <a:lumMod val="75000"/>
                  </a:schemeClr>
                </a:solidFill>
                <a:latin typeface="Raleway" charset="0"/>
                <a:ea typeface="+mj-ea"/>
                <a:cs typeface="Arial" panose="020B0604020202020204" pitchFamily="34" charset="0"/>
              </a:rPr>
              <a:t>Πομερανίας</a:t>
            </a:r>
            <a:r>
              <a:rPr lang="el-GR" sz="1800" b="1" dirty="0" smtClean="0">
                <a:solidFill>
                  <a:schemeClr val="bg2">
                    <a:lumMod val="75000"/>
                  </a:schemeClr>
                </a:solidFill>
                <a:latin typeface="Raleway" charset="0"/>
                <a:ea typeface="+mj-ea"/>
                <a:cs typeface="Arial" panose="020B0604020202020204" pitchFamily="34" charset="0"/>
              </a:rPr>
              <a:t>.</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Επίσημα το MCN λειτουργεί ως ανεξάρτητος οργανισμός με έδρα το Αμβούργο από τον Ιανουάριο του 2017</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746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4770537"/>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Πρόκειται για ένα δίκτυο συνεργαζόμενων επιχειρήσεων (οι εγγεγραμμένες φτάνουν περίπου τις 270) που συγκεντρώνει ευρεία εμπειρία στα οικονομικά, τις επιστήμες και παρέχει πλατφόρμες για διάλογο και ανταλλαγή γνώσεων μεταξύ των μελών του.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Συγκεκριμένα</a:t>
            </a:r>
            <a:r>
              <a:rPr lang="el-GR" sz="1800" b="1" dirty="0">
                <a:solidFill>
                  <a:schemeClr val="bg2">
                    <a:lumMod val="75000"/>
                  </a:schemeClr>
                </a:solidFill>
                <a:latin typeface="Raleway" charset="0"/>
                <a:ea typeface="+mj-ea"/>
                <a:cs typeface="Arial" panose="020B0604020202020204" pitchFamily="34" charset="0"/>
              </a:rPr>
              <a:t>, οι υπηρεσίες προς τα μέλη του περιστρέφονται γύρω από </a:t>
            </a:r>
            <a:endParaRPr lang="el-GR"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τη </a:t>
            </a:r>
            <a:r>
              <a:rPr lang="el-GR" sz="1600" b="1" dirty="0">
                <a:solidFill>
                  <a:schemeClr val="bg2">
                    <a:lumMod val="75000"/>
                  </a:schemeClr>
                </a:solidFill>
                <a:latin typeface="Raleway" charset="0"/>
                <a:ea typeface="+mj-ea"/>
                <a:cs typeface="Arial" panose="020B0604020202020204" pitchFamily="34" charset="0"/>
              </a:rPr>
              <a:t>δικτύωση (οργάνωση εκθέσεων, εκδηλώσεων </a:t>
            </a:r>
            <a:r>
              <a:rPr lang="el-GR" sz="1600" b="1" dirty="0" err="1">
                <a:solidFill>
                  <a:schemeClr val="bg2">
                    <a:lumMod val="75000"/>
                  </a:schemeClr>
                </a:solidFill>
                <a:latin typeface="Raleway" charset="0"/>
                <a:ea typeface="+mj-ea"/>
                <a:cs typeface="Arial" panose="020B0604020202020204" pitchFamily="34" charset="0"/>
              </a:rPr>
              <a:t>κλπ</a:t>
            </a:r>
            <a:r>
              <a:rPr lang="el-GR" sz="1600" b="1" dirty="0" smtClean="0">
                <a:solidFill>
                  <a:schemeClr val="bg2">
                    <a:lumMod val="75000"/>
                  </a:schemeClr>
                </a:solidFill>
                <a:latin typeface="Raleway" charset="0"/>
                <a:ea typeface="+mj-ea"/>
                <a:cs typeface="Arial" panose="020B0604020202020204" pitchFamily="34" charset="0"/>
              </a:rPr>
              <a:t>)</a:t>
            </a: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τις </a:t>
            </a:r>
            <a:r>
              <a:rPr lang="el-GR" sz="1600" b="1" dirty="0">
                <a:solidFill>
                  <a:schemeClr val="bg2">
                    <a:lumMod val="75000"/>
                  </a:schemeClr>
                </a:solidFill>
                <a:latin typeface="Raleway" charset="0"/>
                <a:ea typeface="+mj-ea"/>
                <a:cs typeface="Arial" panose="020B0604020202020204" pitchFamily="34" charset="0"/>
              </a:rPr>
              <a:t>δημόσιες σχέσεις (δημιουργώντας δεσμούς με οργανισμούς άλλων κρατών, ενώσεις εργαζομένων κ.α</a:t>
            </a:r>
            <a:r>
              <a:rPr lang="el-GR" sz="1600" b="1" dirty="0" smtClean="0">
                <a:solidFill>
                  <a:schemeClr val="bg2">
                    <a:lumMod val="75000"/>
                  </a:schemeClr>
                </a:solidFill>
                <a:latin typeface="Raleway" charset="0"/>
                <a:ea typeface="+mj-ea"/>
                <a:cs typeface="Arial" panose="020B0604020202020204" pitchFamily="34" charset="0"/>
              </a:rPr>
              <a:t>.)</a:t>
            </a: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την </a:t>
            </a:r>
            <a:r>
              <a:rPr lang="el-GR" sz="1600" b="1" dirty="0">
                <a:solidFill>
                  <a:schemeClr val="bg2">
                    <a:lumMod val="75000"/>
                  </a:schemeClr>
                </a:solidFill>
                <a:latin typeface="Raleway" charset="0"/>
                <a:ea typeface="+mj-ea"/>
                <a:cs typeface="Arial" panose="020B0604020202020204" pitchFamily="34" charset="0"/>
              </a:rPr>
              <a:t>διά βίου εκπαίδευση και κατάρτιση (σεμινάρια και επαφή με εκπαιδευτικά ιδρύματα</a:t>
            </a:r>
            <a:r>
              <a:rPr lang="el-GR" sz="1600" b="1" dirty="0" smtClean="0">
                <a:solidFill>
                  <a:schemeClr val="bg2">
                    <a:lumMod val="75000"/>
                  </a:schemeClr>
                </a:solidFill>
                <a:latin typeface="Raleway" charset="0"/>
                <a:ea typeface="+mj-ea"/>
                <a:cs typeface="Arial" panose="020B0604020202020204" pitchFamily="34" charset="0"/>
              </a:rPr>
              <a:t>)</a:t>
            </a: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τις </a:t>
            </a:r>
            <a:r>
              <a:rPr lang="el-GR" sz="1600" b="1" dirty="0">
                <a:solidFill>
                  <a:schemeClr val="bg2">
                    <a:lumMod val="75000"/>
                  </a:schemeClr>
                </a:solidFill>
                <a:latin typeface="Raleway" charset="0"/>
                <a:ea typeface="+mj-ea"/>
                <a:cs typeface="Arial" panose="020B0604020202020204" pitchFamily="34" charset="0"/>
              </a:rPr>
              <a:t>συμβουλευτικές υπηρεσίες για συγκεκριμένα </a:t>
            </a:r>
            <a:r>
              <a:rPr lang="el-GR" sz="1600" b="1" dirty="0" err="1" smtClean="0">
                <a:solidFill>
                  <a:schemeClr val="bg2">
                    <a:lumMod val="75000"/>
                  </a:schemeClr>
                </a:solidFill>
                <a:latin typeface="Raleway" charset="0"/>
                <a:ea typeface="+mj-ea"/>
                <a:cs typeface="Arial" panose="020B0604020202020204" pitchFamily="34" charset="0"/>
              </a:rPr>
              <a:t>project</a:t>
            </a:r>
            <a:endParaRPr lang="el-GR" sz="16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την </a:t>
            </a:r>
            <a:r>
              <a:rPr lang="el-GR" sz="1600" b="1" dirty="0">
                <a:solidFill>
                  <a:schemeClr val="bg2">
                    <a:lumMod val="75000"/>
                  </a:schemeClr>
                </a:solidFill>
                <a:latin typeface="Raleway" charset="0"/>
                <a:ea typeface="+mj-ea"/>
                <a:cs typeface="Arial" panose="020B0604020202020204" pitchFamily="34" charset="0"/>
              </a:rPr>
              <a:t>καινοτομία μέσω της συμμετοχής επαγγελματικών </a:t>
            </a:r>
            <a:r>
              <a:rPr lang="el-GR" sz="1600" b="1" dirty="0" smtClean="0">
                <a:solidFill>
                  <a:schemeClr val="bg2">
                    <a:lumMod val="75000"/>
                  </a:schemeClr>
                </a:solidFill>
                <a:latin typeface="Raleway" charset="0"/>
                <a:ea typeface="+mj-ea"/>
                <a:cs typeface="Arial" panose="020B0604020202020204" pitchFamily="34" charset="0"/>
              </a:rPr>
              <a:t>ομάδων</a:t>
            </a: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τη </a:t>
            </a:r>
            <a:r>
              <a:rPr lang="el-GR" sz="1600" b="1" dirty="0">
                <a:solidFill>
                  <a:schemeClr val="bg2">
                    <a:lumMod val="75000"/>
                  </a:schemeClr>
                </a:solidFill>
                <a:latin typeface="Raleway" charset="0"/>
                <a:ea typeface="+mj-ea"/>
                <a:cs typeface="Arial" panose="020B0604020202020204" pitchFamily="34" charset="0"/>
              </a:rPr>
              <a:t>διαφήμιση και προβολή καθώς και </a:t>
            </a:r>
            <a:endParaRPr lang="el-GR" sz="16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την </a:t>
            </a:r>
            <a:r>
              <a:rPr lang="el-GR" sz="1600" b="1" dirty="0">
                <a:solidFill>
                  <a:schemeClr val="bg2">
                    <a:lumMod val="75000"/>
                  </a:schemeClr>
                </a:solidFill>
                <a:latin typeface="Raleway" charset="0"/>
                <a:ea typeface="+mj-ea"/>
                <a:cs typeface="Arial" panose="020B0604020202020204" pitchFamily="34" charset="0"/>
              </a:rPr>
              <a:t>εφαρμογή νέων ιδεών μέσω συνεταιρισμών ακόμα και εκτός των κρατικών συνόρων</a:t>
            </a:r>
            <a:endParaRPr lang="el-GR" sz="16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2075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280473" cy="36933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p:txBody>
      </p:sp>
      <p:pic>
        <p:nvPicPr>
          <p:cNvPr id="25603"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03850"/>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Lst>
          </a:blip>
          <a:srcRect l="4630" r="3704"/>
          <a:stretch/>
        </p:blipFill>
        <p:spPr>
          <a:xfrm>
            <a:off x="323528" y="1196752"/>
            <a:ext cx="7128792" cy="4340787"/>
          </a:xfrm>
          <a:prstGeom prst="rect">
            <a:avLst/>
          </a:prstGeom>
          <a:ln>
            <a:noFill/>
          </a:ln>
          <a:effectLst>
            <a:outerShdw blurRad="190500" algn="tl" rotWithShape="0">
              <a:srgbClr val="000000">
                <a:alpha val="70000"/>
              </a:srgbClr>
            </a:outerShdw>
          </a:effectLst>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567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2585323"/>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Ένα από τα πλεονεκτήματα του γερμανικού ναυτιλιακού ομίλου είναι ότι όλοι οι τομείς (εμπορική ναυτιλία, </a:t>
            </a:r>
            <a:r>
              <a:rPr lang="el-GR" sz="1800" b="1" dirty="0" err="1">
                <a:solidFill>
                  <a:schemeClr val="bg2">
                    <a:lumMod val="75000"/>
                  </a:schemeClr>
                </a:solidFill>
                <a:latin typeface="Raleway" charset="0"/>
                <a:cs typeface="Arial" panose="020B0604020202020204" pitchFamily="34" charset="0"/>
              </a:rPr>
              <a:t>ναυπηγική</a:t>
            </a:r>
            <a:r>
              <a:rPr lang="el-GR" sz="1800" b="1" dirty="0">
                <a:solidFill>
                  <a:schemeClr val="bg2">
                    <a:lumMod val="75000"/>
                  </a:schemeClr>
                </a:solidFill>
                <a:latin typeface="Raleway" charset="0"/>
                <a:cs typeface="Arial" panose="020B0604020202020204" pitchFamily="34" charset="0"/>
              </a:rPr>
              <a:t> βιομηχανία, βοηθητικές υπηρεσίες, προμήθεια εξοπλισμού, λιμενικές υπηρεσίες) εκπροσωπούνται έντονα και συνεργάζονται μεταξύ τους, γεγονός που βοηθά τον κλάδο να αναπτυχθεί.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Επιπλέον</a:t>
            </a:r>
            <a:r>
              <a:rPr lang="el-GR" sz="1800" b="1" dirty="0">
                <a:solidFill>
                  <a:schemeClr val="bg2">
                    <a:lumMod val="75000"/>
                  </a:schemeClr>
                </a:solidFill>
                <a:latin typeface="Raleway" charset="0"/>
                <a:cs typeface="Arial" panose="020B0604020202020204" pitchFamily="34" charset="0"/>
              </a:rPr>
              <a:t>, το ευνοϊκό για την επιχειρηματικότητα </a:t>
            </a:r>
            <a:r>
              <a:rPr lang="el-GR" sz="1800" b="1" dirty="0" smtClean="0">
                <a:solidFill>
                  <a:schemeClr val="bg2">
                    <a:lumMod val="75000"/>
                  </a:schemeClr>
                </a:solidFill>
                <a:latin typeface="Raleway" charset="0"/>
                <a:cs typeface="Arial" panose="020B0604020202020204" pitchFamily="34" charset="0"/>
              </a:rPr>
              <a:t>περιβάλλον </a:t>
            </a:r>
            <a:r>
              <a:rPr lang="el-GR" sz="1800" b="1" dirty="0">
                <a:solidFill>
                  <a:schemeClr val="bg2">
                    <a:lumMod val="75000"/>
                  </a:schemeClr>
                </a:solidFill>
                <a:latin typeface="Raleway" charset="0"/>
                <a:cs typeface="Arial" panose="020B0604020202020204" pitchFamily="34" charset="0"/>
              </a:rPr>
              <a:t>σε συνδυασμό με την πολιτική σταθερότητα και αξιοπιστία αποτελεί βασικό παράγοντα αυτής της διαδικασίας βιώσιμης ανάπτυξης. </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381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4801314"/>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Το στοιχείο στο οποίο φαίνεται να στηρίζει όμως την ανάπτυξή του το γερμανικό ναυτιλιακό </a:t>
            </a:r>
            <a:r>
              <a:rPr lang="el-GR" sz="1800" b="1" dirty="0" err="1" smtClean="0">
                <a:solidFill>
                  <a:schemeClr val="bg2">
                    <a:lumMod val="75000"/>
                  </a:schemeClr>
                </a:solidFill>
                <a:latin typeface="Raleway" charset="0"/>
                <a:cs typeface="Arial" panose="020B0604020202020204" pitchFamily="34" charset="0"/>
              </a:rPr>
              <a:t>cluster</a:t>
            </a:r>
            <a:r>
              <a:rPr lang="el-GR" sz="1800" b="1" dirty="0" smtClean="0">
                <a:solidFill>
                  <a:schemeClr val="bg2">
                    <a:lumMod val="75000"/>
                  </a:schemeClr>
                </a:solidFill>
                <a:latin typeface="Raleway" charset="0"/>
                <a:cs typeface="Arial" panose="020B0604020202020204" pitchFamily="34" charset="0"/>
              </a:rPr>
              <a:t> είναι η </a:t>
            </a:r>
            <a:r>
              <a:rPr lang="el-GR" sz="1800" b="1" dirty="0" smtClean="0">
                <a:solidFill>
                  <a:srgbClr val="FF0000"/>
                </a:solidFill>
                <a:latin typeface="Raleway" charset="0"/>
                <a:cs typeface="Arial" panose="020B0604020202020204" pitchFamily="34" charset="0"/>
              </a:rPr>
              <a:t>εξειδίκευση</a:t>
            </a:r>
            <a:r>
              <a:rPr lang="el-GR" sz="1800" b="1" dirty="0" smtClean="0">
                <a:solidFill>
                  <a:schemeClr val="bg2">
                    <a:lumMod val="75000"/>
                  </a:schemeClr>
                </a:solidFill>
                <a:latin typeface="Raleway" charset="0"/>
                <a:cs typeface="Arial" panose="020B0604020202020204" pitchFamily="34" charset="0"/>
              </a:rPr>
              <a:t>. </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Οι σχέσεις μεταξύ κράτους, βιομηχανίας και εκπαιδευτικών ιδρυμάτων είναι εμφανείς. </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Το Γερμανικό Ίδρυμα Ερευνών από το 1951 προωθεί ενεργά τη συνεργασία των τριών, και αναδεικνύει τις δράσεις έρευνας και ανάπτυξης ως τον ακρογωνιαίο λίθο του </a:t>
            </a:r>
            <a:r>
              <a:rPr lang="el-GR" sz="1800" b="1" dirty="0" err="1" smtClean="0">
                <a:solidFill>
                  <a:schemeClr val="bg2">
                    <a:lumMod val="75000"/>
                  </a:schemeClr>
                </a:solidFill>
                <a:latin typeface="Raleway" charset="0"/>
                <a:cs typeface="Arial" panose="020B0604020202020204" pitchFamily="34" charset="0"/>
              </a:rPr>
              <a:t>cluster</a:t>
            </a:r>
            <a:r>
              <a:rPr lang="el-GR" sz="1800" b="1" dirty="0" smtClean="0">
                <a:solidFill>
                  <a:schemeClr val="bg2">
                    <a:lumMod val="75000"/>
                  </a:schemeClr>
                </a:solidFill>
                <a:latin typeface="Raleway" charset="0"/>
                <a:cs typeface="Arial" panose="020B0604020202020204" pitchFamily="34" charset="0"/>
              </a:rPr>
              <a:t>. </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Υπάρχει απόλυτη πολιτική υποστήριξη στη διάδοση εκπαιδευτικών προγραμμάτων και εφαρμοσμένης έρευνας ενώ ταυτόχρονα οι δίαυλοι επικοινωνίας με την αγορά διατηρούνται ανοιχτοί από το κράτος τονίζοντας τη σημασία που έχει η καινοτομία για το γερμανικό πλέγμα. </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Τα τελευταία χρόνια, οι καινοτόμες έρευνες και ο τομέας της ναυπήγησης προσανατολίζονται στις ανανεώσιμες πηγές ενέργειας με την εγκατάσταση αιολικών πάρκων, στον τομέα της εξόρυξης και στην ‘πράσινη’ τεχνολογία.</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415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3600986"/>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Μελλοντικές προκλήσεις και </a:t>
            </a:r>
            <a:r>
              <a:rPr lang="el-GR" sz="1800" b="1" dirty="0" smtClean="0">
                <a:solidFill>
                  <a:schemeClr val="bg2">
                    <a:lumMod val="75000"/>
                  </a:schemeClr>
                </a:solidFill>
                <a:latin typeface="Raleway" charset="0"/>
                <a:cs typeface="Arial" panose="020B0604020202020204" pitchFamily="34" charset="0"/>
              </a:rPr>
              <a:t>στόχοι</a:t>
            </a:r>
          </a:p>
          <a:p>
            <a:pPr lvl="2">
              <a:defRPr/>
            </a:pPr>
            <a:r>
              <a:rPr lang="el-GR" sz="1600" b="1" dirty="0">
                <a:solidFill>
                  <a:schemeClr val="bg2">
                    <a:lumMod val="75000"/>
                  </a:schemeClr>
                </a:solidFill>
                <a:latin typeface="Raleway" charset="0"/>
                <a:cs typeface="Arial" panose="020B0604020202020204" pitchFamily="34" charset="0"/>
              </a:rPr>
              <a:t>1. Παράκτια τεχνολογία και υδραυλική μηχανική. Στόχος είναι η προστασία των ακτών, η ανάπτυξη λιμενικών και </a:t>
            </a:r>
            <a:r>
              <a:rPr lang="el-GR" sz="1600" b="1" dirty="0" err="1">
                <a:solidFill>
                  <a:schemeClr val="bg2">
                    <a:lumMod val="75000"/>
                  </a:schemeClr>
                </a:solidFill>
                <a:latin typeface="Raleway" charset="0"/>
                <a:cs typeface="Arial" panose="020B0604020202020204" pitchFamily="34" charset="0"/>
              </a:rPr>
              <a:t>υπεράκτιων</a:t>
            </a:r>
            <a:r>
              <a:rPr lang="el-GR" sz="1600" b="1" dirty="0">
                <a:solidFill>
                  <a:schemeClr val="bg2">
                    <a:lumMod val="75000"/>
                  </a:schemeClr>
                </a:solidFill>
                <a:latin typeface="Raleway" charset="0"/>
                <a:cs typeface="Arial" panose="020B0604020202020204" pitchFamily="34" charset="0"/>
              </a:rPr>
              <a:t> κατασκευών και η διαχείριση των θαλάσσιων ζωνών, ανάγκη που θα μεγεθυνθεί από την έντονη αστικοποίηση.</a:t>
            </a:r>
          </a:p>
          <a:p>
            <a:pPr lvl="2">
              <a:defRPr/>
            </a:pPr>
            <a:r>
              <a:rPr lang="el-GR" sz="1600" b="1" dirty="0">
                <a:solidFill>
                  <a:schemeClr val="bg2">
                    <a:lumMod val="75000"/>
                  </a:schemeClr>
                </a:solidFill>
                <a:latin typeface="Raleway" charset="0"/>
                <a:cs typeface="Arial" panose="020B0604020202020204" pitchFamily="34" charset="0"/>
              </a:rPr>
              <a:t>2. Ωκεάνια ενέργεια, </a:t>
            </a:r>
            <a:r>
              <a:rPr lang="el-GR" sz="1600" b="1" dirty="0" err="1">
                <a:solidFill>
                  <a:schemeClr val="bg2">
                    <a:lumMod val="75000"/>
                  </a:schemeClr>
                </a:solidFill>
                <a:latin typeface="Raleway" charset="0"/>
                <a:cs typeface="Arial" panose="020B0604020202020204" pitchFamily="34" charset="0"/>
              </a:rPr>
              <a:t>δηλ</a:t>
            </a:r>
            <a:r>
              <a:rPr lang="el-GR" sz="1600" b="1" dirty="0">
                <a:solidFill>
                  <a:schemeClr val="bg2">
                    <a:lumMod val="75000"/>
                  </a:schemeClr>
                </a:solidFill>
                <a:latin typeface="Raleway" charset="0"/>
                <a:cs typeface="Arial" panose="020B0604020202020204" pitchFamily="34" charset="0"/>
              </a:rPr>
              <a:t>, την εκμετάλλευση ενέργειας από κύματα, ρεύματα, παλίρροιες </a:t>
            </a:r>
            <a:r>
              <a:rPr lang="el-GR" sz="1600" b="1" dirty="0" err="1">
                <a:solidFill>
                  <a:schemeClr val="bg2">
                    <a:lumMod val="75000"/>
                  </a:schemeClr>
                </a:solidFill>
                <a:latin typeface="Raleway" charset="0"/>
                <a:cs typeface="Arial" panose="020B0604020202020204" pitchFamily="34" charset="0"/>
              </a:rPr>
              <a:t>κλπ</a:t>
            </a:r>
            <a:r>
              <a:rPr lang="el-GR" sz="1600" b="1" dirty="0">
                <a:solidFill>
                  <a:schemeClr val="bg2">
                    <a:lumMod val="75000"/>
                  </a:schemeClr>
                </a:solidFill>
                <a:latin typeface="Raleway" charset="0"/>
                <a:cs typeface="Arial" panose="020B0604020202020204" pitchFamily="34" charset="0"/>
              </a:rPr>
              <a:t> και τρόποι αποθήκευσης και μεταφοράς της. Παρατηρείται παγκόσμιο ενδιαφέρον για τον τομέα και διαφαίνονται μεγάλες εξαγωγικές δυνατότητες.</a:t>
            </a:r>
          </a:p>
          <a:p>
            <a:pPr lvl="2">
              <a:defRPr/>
            </a:pPr>
            <a:r>
              <a:rPr lang="el-GR" sz="1600" b="1" dirty="0">
                <a:solidFill>
                  <a:schemeClr val="bg2">
                    <a:lumMod val="75000"/>
                  </a:schemeClr>
                </a:solidFill>
                <a:latin typeface="Raleway" charset="0"/>
                <a:cs typeface="Arial" panose="020B0604020202020204" pitchFamily="34" charset="0"/>
              </a:rPr>
              <a:t>3. Παράκτια εξόρυξη πετρελαίου και φυσικού αερίου για αποδοτικό σχεδιασμό εξοπλισμού γεώτρησης, πλωτών κατασκευών, πλοίων και μέσων αποθήκευσης. Να σημειώσουμε ότι υπάρχει μια τάση για έρευνα σε μεγαλύτερα θαλάσσια βάθη ή σε περιοχές που καλύπτονται από πάγο</a:t>
            </a:r>
            <a:r>
              <a:rPr lang="el-GR" sz="1600" b="1" dirty="0" smtClean="0">
                <a:solidFill>
                  <a:schemeClr val="bg2">
                    <a:lumMod val="75000"/>
                  </a:schemeClr>
                </a:solidFill>
                <a:latin typeface="Raleway" charset="0"/>
                <a:cs typeface="Arial" panose="020B0604020202020204" pitchFamily="34" charset="0"/>
              </a:rPr>
              <a:t>.</a:t>
            </a:r>
            <a:endParaRPr lang="el-GR" sz="1600" b="1" dirty="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634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970318"/>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Παρατηρούνται </a:t>
            </a:r>
            <a:r>
              <a:rPr lang="el-GR" sz="1800" b="1" dirty="0">
                <a:solidFill>
                  <a:schemeClr val="bg2">
                    <a:lumMod val="75000"/>
                  </a:schemeClr>
                </a:solidFill>
                <a:latin typeface="Raleway" charset="0"/>
                <a:ea typeface="+mj-ea"/>
                <a:cs typeface="Arial" panose="020B0604020202020204" pitchFamily="34" charset="0"/>
              </a:rPr>
              <a:t>αρκετές διαφοροποιήσεις μεταξύ των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της κάθε χώρας λόγω του διαφορετικού εύρους του κλάδου της ναυτιλίας και της υπάρχουσας εξειδίκευσής του σε κάθε μία μεμονωμένα.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Για </a:t>
            </a:r>
            <a:r>
              <a:rPr lang="el-GR" sz="1800" b="1" dirty="0">
                <a:solidFill>
                  <a:schemeClr val="bg2">
                    <a:lumMod val="75000"/>
                  </a:schemeClr>
                </a:solidFill>
                <a:latin typeface="Raleway" charset="0"/>
                <a:ea typeface="+mj-ea"/>
                <a:cs typeface="Arial" panose="020B0604020202020204" pitchFamily="34" charset="0"/>
              </a:rPr>
              <a:t>παράδειγμα, η συμμετοχή των τομέων της Αλιείας, του Παράκτιου Τουρισμού και των Σκαφών Αναψυχής στις ναυτιλιακές συστάδες είναι περισσότερο σπάνια απ’ ότι αυτή των παραδοσιακά ναυτιλιακών</a:t>
            </a:r>
            <a:r>
              <a:rPr lang="el-GR" sz="1800" b="1" dirty="0" smtClean="0">
                <a:solidFill>
                  <a:schemeClr val="bg2">
                    <a:lumMod val="75000"/>
                  </a:schemeClr>
                </a:solidFill>
                <a:latin typeface="Raleway" charset="0"/>
                <a:ea typeface="+mj-ea"/>
                <a:cs typeface="Arial" panose="020B0604020202020204" pitchFamily="34" charset="0"/>
              </a:rPr>
              <a:t>.</a:t>
            </a:r>
            <a:endParaRPr lang="en-GB" sz="1800" b="1" dirty="0" smtClean="0">
              <a:solidFill>
                <a:schemeClr val="bg2">
                  <a:lumMod val="75000"/>
                </a:schemeClr>
              </a:solidFill>
              <a:latin typeface="Raleway" charset="0"/>
              <a:ea typeface="+mj-ea"/>
              <a:cs typeface="Arial" panose="020B0604020202020204" pitchFamily="34" charset="0"/>
            </a:endParaRPr>
          </a:p>
          <a:p>
            <a:pPr lvl="1">
              <a:defRPr/>
            </a:pPr>
            <a:r>
              <a:rPr lang="el-GR" sz="1800" b="1" dirty="0" smtClean="0">
                <a:solidFill>
                  <a:schemeClr val="bg2">
                    <a:lumMod val="75000"/>
                  </a:schemeClr>
                </a:solidFill>
                <a:latin typeface="Raleway" charset="0"/>
                <a:ea typeface="+mj-ea"/>
                <a:cs typeface="Arial" panose="020B0604020202020204" pitchFamily="34" charset="0"/>
              </a:rPr>
              <a:t>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Επιπρόσθετα </a:t>
            </a:r>
            <a:r>
              <a:rPr lang="el-GR" sz="1800" b="1" dirty="0">
                <a:solidFill>
                  <a:schemeClr val="bg2">
                    <a:lumMod val="75000"/>
                  </a:schemeClr>
                </a:solidFill>
                <a:latin typeface="Raleway" charset="0"/>
                <a:ea typeface="+mj-ea"/>
                <a:cs typeface="Arial" panose="020B0604020202020204" pitchFamily="34" charset="0"/>
              </a:rPr>
              <a:t>παρατηρείται το φαινόμενο ένας τομέας να μπορεί να εκφραστεί μέσα από διαφορετικά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πχ η λιμενική βιομηχανία αποτελεί σημείο τομής τριών διαφορετικών συστάδων: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της </a:t>
            </a:r>
            <a:r>
              <a:rPr lang="el-GR" sz="1800" b="1" dirty="0">
                <a:solidFill>
                  <a:schemeClr val="bg2">
                    <a:lumMod val="75000"/>
                  </a:schemeClr>
                </a:solidFill>
                <a:latin typeface="Raleway" charset="0"/>
                <a:ea typeface="+mj-ea"/>
                <a:cs typeface="Arial" panose="020B0604020202020204" pitchFamily="34" charset="0"/>
              </a:rPr>
              <a:t>ναυτιλιακής,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των </a:t>
            </a:r>
            <a:r>
              <a:rPr lang="el-GR" sz="1800" b="1" dirty="0" err="1">
                <a:solidFill>
                  <a:schemeClr val="bg2">
                    <a:lumMod val="75000"/>
                  </a:schemeClr>
                </a:solidFill>
                <a:latin typeface="Raleway" charset="0"/>
                <a:ea typeface="+mj-ea"/>
                <a:cs typeface="Arial" panose="020B0604020202020204" pitchFamily="34" charset="0"/>
              </a:rPr>
              <a:t>logistics</a:t>
            </a:r>
            <a:r>
              <a:rPr lang="el-GR" sz="1800" b="1" dirty="0">
                <a:solidFill>
                  <a:schemeClr val="bg2">
                    <a:lumMod val="75000"/>
                  </a:schemeClr>
                </a:solidFill>
                <a:latin typeface="Raleway" charset="0"/>
                <a:ea typeface="+mj-ea"/>
                <a:cs typeface="Arial" panose="020B0604020202020204" pitchFamily="34" charset="0"/>
              </a:rPr>
              <a:t>, και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της </a:t>
            </a:r>
            <a:r>
              <a:rPr lang="el-GR" sz="1800" b="1" dirty="0" smtClean="0">
                <a:solidFill>
                  <a:schemeClr val="bg2">
                    <a:lumMod val="75000"/>
                  </a:schemeClr>
                </a:solidFill>
                <a:latin typeface="Raleway" charset="0"/>
                <a:ea typeface="+mj-ea"/>
                <a:cs typeface="Arial" panose="020B0604020202020204" pitchFamily="34" charset="0"/>
              </a:rPr>
              <a:t>βιομηχανικής (των </a:t>
            </a:r>
            <a:r>
              <a:rPr lang="el-GR" sz="1800" b="1" dirty="0">
                <a:solidFill>
                  <a:schemeClr val="bg2">
                    <a:lumMod val="75000"/>
                  </a:schemeClr>
                </a:solidFill>
                <a:latin typeface="Raleway" charset="0"/>
                <a:ea typeface="+mj-ea"/>
                <a:cs typeface="Arial" panose="020B0604020202020204" pitchFamily="34" charset="0"/>
              </a:rPr>
              <a:t>επιχειρήσεων της βιομηχανικής παραγωγής που γειτνιάζουν με το λιμάνι</a:t>
            </a:r>
            <a:r>
              <a:rPr lang="el-GR" sz="1800" b="1" dirty="0" smtClean="0">
                <a:solidFill>
                  <a:schemeClr val="bg2">
                    <a:lumMod val="75000"/>
                  </a:schemeClr>
                </a:solidFill>
                <a:latin typeface="Raleway" charset="0"/>
                <a:ea typeface="+mj-ea"/>
                <a:cs typeface="Arial" panose="020B0604020202020204" pitchFamily="34" charset="0"/>
              </a:rPr>
              <a:t>).</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491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3600986"/>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Μελλοντικές προκλήσεις και </a:t>
            </a:r>
            <a:r>
              <a:rPr lang="el-GR" sz="1800" b="1" dirty="0" smtClean="0">
                <a:solidFill>
                  <a:schemeClr val="bg2">
                    <a:lumMod val="75000"/>
                  </a:schemeClr>
                </a:solidFill>
                <a:latin typeface="Raleway" charset="0"/>
                <a:cs typeface="Arial" panose="020B0604020202020204" pitchFamily="34" charset="0"/>
              </a:rPr>
              <a:t>στόχοι</a:t>
            </a:r>
          </a:p>
          <a:p>
            <a:pPr lvl="2">
              <a:defRPr/>
            </a:pPr>
            <a:r>
              <a:rPr lang="el-GR" sz="1600" b="1" dirty="0" smtClean="0">
                <a:solidFill>
                  <a:schemeClr val="bg2">
                    <a:lumMod val="75000"/>
                  </a:schemeClr>
                </a:solidFill>
                <a:latin typeface="Raleway" charset="0"/>
                <a:cs typeface="Arial" panose="020B0604020202020204" pitchFamily="34" charset="0"/>
              </a:rPr>
              <a:t>4</a:t>
            </a:r>
            <a:r>
              <a:rPr lang="el-GR" sz="1600" b="1" dirty="0">
                <a:solidFill>
                  <a:schemeClr val="bg2">
                    <a:lumMod val="75000"/>
                  </a:schemeClr>
                </a:solidFill>
                <a:latin typeface="Raleway" charset="0"/>
                <a:cs typeface="Arial" panose="020B0604020202020204" pitchFamily="34" charset="0"/>
              </a:rPr>
              <a:t>. Ναυτιλιακή ασφάλεια, η οποία βρίσκει εφαρμογή στη λιμενικές υπηρεσίες, στην εφοδιαστική αλυσίδα, στα πλοία καθώς και στην προστασία των πόρων όσον αφορά την αλιεία. Η έρευνα περιλαμβάνει μεταξύ άλλων συστήματα παρακολούθησης και διάσωσης, χρήση αισθητήρων και αυτοματισμών, συστήματα έγκαιρης ανίχνευσης και διαχείρισης ατυχημάτων, ενσωμάτωση δεδομένων σε υπηρεσίες προστιθέμενης αξίας, συστήματα </a:t>
            </a:r>
            <a:r>
              <a:rPr lang="el-GR" sz="1600" b="1" dirty="0" err="1">
                <a:solidFill>
                  <a:schemeClr val="bg2">
                    <a:lumMod val="75000"/>
                  </a:schemeClr>
                </a:solidFill>
                <a:latin typeface="Raleway" charset="0"/>
                <a:cs typeface="Arial" panose="020B0604020202020204" pitchFamily="34" charset="0"/>
              </a:rPr>
              <a:t>αυτοεκπαίδευσης</a:t>
            </a:r>
            <a:r>
              <a:rPr lang="el-GR" sz="1600" b="1" dirty="0">
                <a:solidFill>
                  <a:schemeClr val="bg2">
                    <a:lumMod val="75000"/>
                  </a:schemeClr>
                </a:solidFill>
                <a:latin typeface="Raleway" charset="0"/>
                <a:cs typeface="Arial" panose="020B0604020202020204" pitchFamily="34" charset="0"/>
              </a:rPr>
              <a:t> κ.α.</a:t>
            </a:r>
          </a:p>
          <a:p>
            <a:pPr lvl="2">
              <a:defRPr/>
            </a:pPr>
            <a:r>
              <a:rPr lang="el-GR" sz="1600" b="1" dirty="0">
                <a:solidFill>
                  <a:schemeClr val="bg2">
                    <a:lumMod val="75000"/>
                  </a:schemeClr>
                </a:solidFill>
                <a:latin typeface="Raleway" charset="0"/>
                <a:cs typeface="Arial" panose="020B0604020202020204" pitchFamily="34" charset="0"/>
              </a:rPr>
              <a:t>5. Θαλάσσια καλλιέργεια, </a:t>
            </a:r>
            <a:r>
              <a:rPr lang="el-GR" sz="1600" b="1" dirty="0" err="1">
                <a:solidFill>
                  <a:schemeClr val="bg2">
                    <a:lumMod val="75000"/>
                  </a:schemeClr>
                </a:solidFill>
                <a:latin typeface="Raleway" charset="0"/>
                <a:cs typeface="Arial" panose="020B0604020202020204" pitchFamily="34" charset="0"/>
              </a:rPr>
              <a:t>δηλ</a:t>
            </a:r>
            <a:r>
              <a:rPr lang="el-GR" sz="1600" b="1" dirty="0">
                <a:solidFill>
                  <a:schemeClr val="bg2">
                    <a:lumMod val="75000"/>
                  </a:schemeClr>
                </a:solidFill>
                <a:latin typeface="Raleway" charset="0"/>
                <a:cs typeface="Arial" panose="020B0604020202020204" pitchFamily="34" charset="0"/>
              </a:rPr>
              <a:t>, την εκτροφή θαλάσσιων οργανισμών για την κάλυψη της αυξημένης ζήτησης παράλληλα με την προστασία της βιωσιμότητας στον τομέα.</a:t>
            </a:r>
          </a:p>
          <a:p>
            <a:pPr lvl="2">
              <a:defRPr/>
            </a:pPr>
            <a:r>
              <a:rPr lang="el-GR" sz="1600" b="1" dirty="0">
                <a:solidFill>
                  <a:schemeClr val="bg2">
                    <a:lumMod val="75000"/>
                  </a:schemeClr>
                </a:solidFill>
                <a:latin typeface="Raleway" charset="0"/>
                <a:cs typeface="Arial" panose="020B0604020202020204" pitchFamily="34" charset="0"/>
              </a:rPr>
              <a:t>6. Εξόρυξη </a:t>
            </a:r>
            <a:r>
              <a:rPr lang="el-GR" sz="1600" b="1" dirty="0" err="1">
                <a:solidFill>
                  <a:schemeClr val="bg2">
                    <a:lumMod val="75000"/>
                  </a:schemeClr>
                </a:solidFill>
                <a:latin typeface="Raleway" charset="0"/>
                <a:cs typeface="Arial" panose="020B0604020202020204" pitchFamily="34" charset="0"/>
              </a:rPr>
              <a:t>βαθέων</a:t>
            </a:r>
            <a:r>
              <a:rPr lang="el-GR" sz="1600" b="1" dirty="0">
                <a:solidFill>
                  <a:schemeClr val="bg2">
                    <a:lumMod val="75000"/>
                  </a:schemeClr>
                </a:solidFill>
                <a:latin typeface="Raleway" charset="0"/>
                <a:cs typeface="Arial" panose="020B0604020202020204" pitchFamily="34" charset="0"/>
              </a:rPr>
              <a:t> υδάτων για α’ ύλες και θαλάσσια ορυκτά στοχεύοντας στην ανάπτυξη οικολογικά ορθών και οικονομικών διαδικασιών παραγωγής</a:t>
            </a:r>
            <a:r>
              <a:rPr lang="el-GR" sz="1600" b="1" dirty="0" smtClean="0">
                <a:solidFill>
                  <a:schemeClr val="bg2">
                    <a:lumMod val="75000"/>
                  </a:schemeClr>
                </a:solidFill>
                <a:latin typeface="Raleway" charset="0"/>
                <a:cs typeface="Arial" panose="020B0604020202020204" pitchFamily="34" charset="0"/>
              </a:rPr>
              <a:t>.</a:t>
            </a:r>
            <a:endParaRPr lang="el-GR" sz="1600" b="1" dirty="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730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5324535"/>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Γερμανίας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Μελλοντικές προκλήσεις και </a:t>
            </a:r>
            <a:r>
              <a:rPr lang="el-GR" sz="1800" b="1" dirty="0" smtClean="0">
                <a:solidFill>
                  <a:schemeClr val="bg2">
                    <a:lumMod val="75000"/>
                  </a:schemeClr>
                </a:solidFill>
                <a:latin typeface="Raleway" charset="0"/>
                <a:cs typeface="Arial" panose="020B0604020202020204" pitchFamily="34" charset="0"/>
              </a:rPr>
              <a:t>στόχοι</a:t>
            </a:r>
          </a:p>
          <a:p>
            <a:pPr lvl="2">
              <a:defRPr/>
            </a:pPr>
            <a:r>
              <a:rPr lang="el-GR" sz="1600" b="1" dirty="0" smtClean="0">
                <a:solidFill>
                  <a:schemeClr val="bg2">
                    <a:lumMod val="75000"/>
                  </a:schemeClr>
                </a:solidFill>
                <a:latin typeface="Raleway" charset="0"/>
                <a:cs typeface="Arial" panose="020B0604020202020204" pitchFamily="34" charset="0"/>
              </a:rPr>
              <a:t>7</a:t>
            </a:r>
            <a:r>
              <a:rPr lang="el-GR" sz="1600" b="1" dirty="0">
                <a:solidFill>
                  <a:schemeClr val="bg2">
                    <a:lumMod val="75000"/>
                  </a:schemeClr>
                </a:solidFill>
                <a:latin typeface="Raleway" charset="0"/>
                <a:cs typeface="Arial" panose="020B0604020202020204" pitchFamily="34" charset="0"/>
              </a:rPr>
              <a:t>. </a:t>
            </a:r>
            <a:r>
              <a:rPr lang="el-GR" sz="1600" b="1" dirty="0" err="1">
                <a:solidFill>
                  <a:schemeClr val="bg2">
                    <a:lumMod val="75000"/>
                  </a:schemeClr>
                </a:solidFill>
                <a:latin typeface="Raleway" charset="0"/>
                <a:cs typeface="Arial" panose="020B0604020202020204" pitchFamily="34" charset="0"/>
              </a:rPr>
              <a:t>Υπεράκτια</a:t>
            </a:r>
            <a:r>
              <a:rPr lang="el-GR" sz="1600" b="1" dirty="0">
                <a:solidFill>
                  <a:schemeClr val="bg2">
                    <a:lumMod val="75000"/>
                  </a:schemeClr>
                </a:solidFill>
                <a:latin typeface="Raleway" charset="0"/>
                <a:cs typeface="Arial" panose="020B0604020202020204" pitchFamily="34" charset="0"/>
              </a:rPr>
              <a:t> αιολική ενέργεια για την κατασκευή εξοπλισμού αιολικών πάρκων και υποσταθμών, τη βελτίωση συντηρήσεων κ.α. Αναμένονται υψηλοί ρυθμοί ανάπτυξης στον τομέα και η εγκατεστημένη ισχύς έως το 2030 θα φτάνει τα 25.000 μεγαβάτ.</a:t>
            </a:r>
          </a:p>
          <a:p>
            <a:pPr lvl="2">
              <a:defRPr/>
            </a:pPr>
            <a:r>
              <a:rPr lang="el-GR" sz="1600" b="1" dirty="0">
                <a:solidFill>
                  <a:schemeClr val="bg2">
                    <a:lumMod val="75000"/>
                  </a:schemeClr>
                </a:solidFill>
                <a:latin typeface="Raleway" charset="0"/>
                <a:cs typeface="Arial" panose="020B0604020202020204" pitchFamily="34" charset="0"/>
              </a:rPr>
              <a:t>8. Θαλάσσια μέτρηση και περιβαλλοντική τεχνολογία (υδρογραφία), που ασχολείται </a:t>
            </a:r>
            <a:r>
              <a:rPr lang="el-GR" sz="1600" b="1" dirty="0" err="1">
                <a:solidFill>
                  <a:schemeClr val="bg2">
                    <a:lumMod val="75000"/>
                  </a:schemeClr>
                </a:solidFill>
                <a:latin typeface="Raleway" charset="0"/>
                <a:cs typeface="Arial" panose="020B0604020202020204" pitchFamily="34" charset="0"/>
              </a:rPr>
              <a:t>δηλ</a:t>
            </a:r>
            <a:r>
              <a:rPr lang="el-GR" sz="1600" b="1" dirty="0">
                <a:solidFill>
                  <a:schemeClr val="bg2">
                    <a:lumMod val="75000"/>
                  </a:schemeClr>
                </a:solidFill>
                <a:latin typeface="Raleway" charset="0"/>
                <a:cs typeface="Arial" panose="020B0604020202020204" pitchFamily="34" charset="0"/>
              </a:rPr>
              <a:t> με περιβαλλοντική παρακολούθηση, πρόληψη και έλεγχο της θαλάσσιας ρύπανσης, προσομοίωση θαλάσσιων διαδικασιών, βιολογικούς αισθητήρες, συστήματα επιφανειακών μετρήσεων, υποβρύχιους σταθμούς </a:t>
            </a:r>
            <a:r>
              <a:rPr lang="el-GR" sz="1600" b="1" dirty="0" smtClean="0">
                <a:solidFill>
                  <a:schemeClr val="bg2">
                    <a:lumMod val="75000"/>
                  </a:schemeClr>
                </a:solidFill>
                <a:latin typeface="Raleway" charset="0"/>
                <a:cs typeface="Arial" panose="020B0604020202020204" pitchFamily="34" charset="0"/>
              </a:rPr>
              <a:t>κλπ.</a:t>
            </a:r>
          </a:p>
          <a:p>
            <a:pPr lvl="2">
              <a:defRPr/>
            </a:pPr>
            <a:r>
              <a:rPr lang="el-GR" sz="1600" b="1" dirty="0">
                <a:solidFill>
                  <a:schemeClr val="bg2">
                    <a:lumMod val="75000"/>
                  </a:schemeClr>
                </a:solidFill>
                <a:latin typeface="Raleway" charset="0"/>
                <a:cs typeface="Arial" panose="020B0604020202020204" pitchFamily="34" charset="0"/>
              </a:rPr>
              <a:t>9. Υποβρύχια τεχνολογία/ θαλάσσια καλώδια. Περιλαμβάνει την κατασκευή υποβρύχιων οχημάτων και τεχνολογικών επιτευγμάτων υποβρύχιες εφαρμογές στη βαθιά θάλασσα. Στις μέρες μας, ο τομέας εστιάζει κυρίως στη σύνδεση των </a:t>
            </a:r>
            <a:r>
              <a:rPr lang="el-GR" sz="1600" b="1" dirty="0" err="1">
                <a:solidFill>
                  <a:schemeClr val="bg2">
                    <a:lumMod val="75000"/>
                  </a:schemeClr>
                </a:solidFill>
                <a:latin typeface="Raleway" charset="0"/>
                <a:cs typeface="Arial" panose="020B0604020202020204" pitchFamily="34" charset="0"/>
              </a:rPr>
              <a:t>υπεράκτιων</a:t>
            </a:r>
            <a:r>
              <a:rPr lang="el-GR" sz="1600" b="1" dirty="0">
                <a:solidFill>
                  <a:schemeClr val="bg2">
                    <a:lumMod val="75000"/>
                  </a:schemeClr>
                </a:solidFill>
                <a:latin typeface="Raleway" charset="0"/>
                <a:cs typeface="Arial" panose="020B0604020202020204" pitchFamily="34" charset="0"/>
              </a:rPr>
              <a:t> αιολικών πάρκων στο ηλεκτρικό δίκτυο.</a:t>
            </a:r>
          </a:p>
          <a:p>
            <a:pPr lvl="2">
              <a:defRPr/>
            </a:pPr>
            <a:r>
              <a:rPr lang="el-GR" sz="1600" b="1" dirty="0">
                <a:solidFill>
                  <a:schemeClr val="bg2">
                    <a:lumMod val="75000"/>
                  </a:schemeClr>
                </a:solidFill>
                <a:latin typeface="Raleway" charset="0"/>
                <a:cs typeface="Arial" panose="020B0604020202020204" pitchFamily="34" charset="0"/>
              </a:rPr>
              <a:t>10. Αρκτικό περιβάλλον. Η εκμετάλλευση πηγών πρώτης ύλης και ενέργειας σε περιοχές που καλύπτονται από πάγο, ο σχεδιασμός νέων τύπων πλοίων, ο έλεγχος περιβαλλοντικών κινδύνων κ.α. ανήκουν στο σχετικά πρόσφατο τομέα της εκμετάλλευσης της Αρκτικής θαλάσσιας διαδρομής και παρουσιάζει μεγάλες δυνατότητες ανάπτυξης.</a:t>
            </a:r>
          </a:p>
          <a:p>
            <a:pPr lvl="2">
              <a:defRPr/>
            </a:pPr>
            <a:endParaRPr lang="el-GR" sz="1600" b="1" dirty="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463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280473" cy="36933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a:t>
            </a:r>
            <a:r>
              <a:rPr lang="el-GR" sz="1800" b="1" dirty="0" smtClean="0">
                <a:solidFill>
                  <a:srgbClr val="FF0000"/>
                </a:solidFill>
                <a:latin typeface="Raleway" charset="0"/>
                <a:cs typeface="Arial" panose="020B0604020202020204" pitchFamily="34" charset="0"/>
              </a:rPr>
              <a:t>Σιγκαπούρης</a:t>
            </a:r>
            <a:endParaRPr lang="el-GR" sz="1800" b="1" dirty="0" smtClean="0">
              <a:solidFill>
                <a:srgbClr val="FF0000"/>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3"/>
          <a:stretch>
            <a:fillRect/>
          </a:stretch>
        </p:blipFill>
        <p:spPr>
          <a:xfrm>
            <a:off x="467544" y="1268760"/>
            <a:ext cx="7416824" cy="5090990"/>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557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5078313"/>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Σιγκαπούρης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Πρωταγωνιστικό ρόλο σε όλο το εγχείρημα έχει διαδραματίσει η ύπαρξη της Maritime &amp; </a:t>
            </a:r>
            <a:r>
              <a:rPr lang="el-GR" sz="1800" b="1" dirty="0" err="1">
                <a:solidFill>
                  <a:schemeClr val="bg2">
                    <a:lumMod val="75000"/>
                  </a:schemeClr>
                </a:solidFill>
                <a:latin typeface="Raleway" charset="0"/>
                <a:cs typeface="Arial" panose="020B0604020202020204" pitchFamily="34" charset="0"/>
              </a:rPr>
              <a:t>Port</a:t>
            </a:r>
            <a:r>
              <a:rPr lang="el-GR" sz="1800" b="1" dirty="0">
                <a:solidFill>
                  <a:schemeClr val="bg2">
                    <a:lumMod val="75000"/>
                  </a:schemeClr>
                </a:solidFill>
                <a:latin typeface="Raleway" charset="0"/>
                <a:cs typeface="Arial" panose="020B0604020202020204" pitchFamily="34" charset="0"/>
              </a:rPr>
              <a:t> Authority of </a:t>
            </a:r>
            <a:r>
              <a:rPr lang="el-GR" sz="1800" b="1" dirty="0" err="1">
                <a:solidFill>
                  <a:schemeClr val="bg2">
                    <a:lumMod val="75000"/>
                  </a:schemeClr>
                </a:solidFill>
                <a:latin typeface="Raleway" charset="0"/>
                <a:cs typeface="Arial" panose="020B0604020202020204" pitchFamily="34" charset="0"/>
              </a:rPr>
              <a:t>Singapore</a:t>
            </a:r>
            <a:r>
              <a:rPr lang="el-GR" sz="1800" b="1" dirty="0">
                <a:solidFill>
                  <a:schemeClr val="bg2">
                    <a:lumMod val="75000"/>
                  </a:schemeClr>
                </a:solidFill>
                <a:latin typeface="Raleway" charset="0"/>
                <a:cs typeface="Arial" panose="020B0604020202020204" pitchFamily="34" charset="0"/>
              </a:rPr>
              <a:t> (MPA), η οποία ιδρύθηκε το 1996 με στόχο την καθιέρωση του λιμένα Σιγκαπούρης ως διεθνές ναυτιλιακό κέντρο.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Επομένως</a:t>
            </a:r>
            <a:r>
              <a:rPr lang="el-GR" sz="1800" b="1" dirty="0">
                <a:solidFill>
                  <a:schemeClr val="bg2">
                    <a:lumMod val="75000"/>
                  </a:schemeClr>
                </a:solidFill>
                <a:latin typeface="Raleway" charset="0"/>
                <a:cs typeface="Arial" panose="020B0604020202020204" pitchFamily="34" charset="0"/>
              </a:rPr>
              <a:t>, έχει τη συνολική εποπτεία του λιμένα καθώς και των διαχειριστών τερματικών, όπως η PSA </a:t>
            </a:r>
            <a:r>
              <a:rPr lang="el-GR" sz="1800" b="1" dirty="0" err="1">
                <a:solidFill>
                  <a:schemeClr val="bg2">
                    <a:lumMod val="75000"/>
                  </a:schemeClr>
                </a:solidFill>
                <a:latin typeface="Raleway" charset="0"/>
                <a:cs typeface="Arial" panose="020B0604020202020204" pitchFamily="34" charset="0"/>
              </a:rPr>
              <a:t>Corporation</a:t>
            </a:r>
            <a:r>
              <a:rPr lang="el-GR" sz="1800" b="1" dirty="0">
                <a:solidFill>
                  <a:schemeClr val="bg2">
                    <a:lumMod val="75000"/>
                  </a:schemeClr>
                </a:solidFill>
                <a:latin typeface="Raleway" charset="0"/>
                <a:cs typeface="Arial" panose="020B0604020202020204" pitchFamily="34" charset="0"/>
              </a:rPr>
              <a:t>. </a:t>
            </a:r>
            <a:endParaRPr lang="el-GR" sz="1800" b="1" dirty="0" smtClean="0">
              <a:solidFill>
                <a:schemeClr val="bg2">
                  <a:lumMod val="75000"/>
                </a:schemeClr>
              </a:solidFill>
              <a:latin typeface="Raleway" charset="0"/>
              <a:cs typeface="Arial" panose="020B0604020202020204" pitchFamily="34" charset="0"/>
            </a:endParaRP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τελευταία συμμετέχει σε σχεδόν 40 τερματικούς σταθμούς σε 16 χώρες στην Ασία, την Ευρώπη και την Αμερική προσφέροντας στο λιμένα παγκόσμια συνδεσιμότητα.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MPA ως φορέας διακυβέρνησης του ναυτιλιακού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παίρνει τη θέση εθνικού αντιπροσώπου σε θέματα ναυτιλίας, προστατεύει τα στρατηγικά συμφέροντα που σχετίζονται με τον λιμένα, είναι υπεύθυνη για την ασφάλεια και την προστασία του περιβάλλοντος και γενικά αναλαμβάνει την επίλυση ναυτιλιακών ζητημάτων με προσωπικό κι ευέλικτο τρόπο.</a:t>
            </a:r>
            <a:endParaRPr lang="el-GR" sz="18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948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286232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Σιγκαπούρης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Η δυναμική του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της Σιγκαπούρης εκτός των άλλων, έγκειται και στις τεχνικά προηγμένες εγκαταστάσεις ναυπήγησης και επισκευής πλοίων αλλά και στην κατασκευή εξειδικευμένου ναυτικού εξοπλισμού.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Αξίζει </a:t>
            </a:r>
            <a:r>
              <a:rPr lang="el-GR" sz="1800" b="1" dirty="0">
                <a:solidFill>
                  <a:schemeClr val="bg2">
                    <a:lumMod val="75000"/>
                  </a:schemeClr>
                </a:solidFill>
                <a:latin typeface="Raleway" charset="0"/>
                <a:ea typeface="+mj-ea"/>
                <a:cs typeface="Arial" panose="020B0604020202020204" pitchFamily="34" charset="0"/>
              </a:rPr>
              <a:t>να σημειωθεί ότι κατέχει περίπου το 70% της παγκόσμιας αγοράς κατασκευών γερανών και πάνω από το 65% της παγκόσμιας αγοράς πλωτών μονάδων παραγωγής και αποθήκευσης (FPSO</a:t>
            </a:r>
            <a:r>
              <a:rPr lang="el-GR" sz="1800" b="1" dirty="0" smtClean="0">
                <a:solidFill>
                  <a:schemeClr val="bg2">
                    <a:lumMod val="75000"/>
                  </a:schemeClr>
                </a:solidFill>
                <a:latin typeface="Raleway" charset="0"/>
                <a:ea typeface="+mj-ea"/>
                <a:cs typeface="Arial" panose="020B0604020202020204" pitchFamily="34" charset="0"/>
              </a:rPr>
              <a:t>)</a:t>
            </a: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906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4524315"/>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Σιγκαπούρης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ενίσχυση </a:t>
            </a:r>
            <a:r>
              <a:rPr lang="el-GR" sz="1800" b="1" dirty="0">
                <a:solidFill>
                  <a:schemeClr val="bg2">
                    <a:lumMod val="75000"/>
                  </a:schemeClr>
                </a:solidFill>
                <a:latin typeface="Raleway" charset="0"/>
                <a:ea typeface="+mj-ea"/>
                <a:cs typeface="Arial" panose="020B0604020202020204" pitchFamily="34" charset="0"/>
              </a:rPr>
              <a:t>της καινοτομίας αποτελεί κύρια επιδίωξη του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γι’ αυτό και την εισροή ανθρώπινου κεφαλαίου πλαισιώνουν αντίστοιχες επενδυτικές δράσεις.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a:t>
            </a:r>
            <a:r>
              <a:rPr lang="el-GR" sz="1800" b="1" dirty="0">
                <a:solidFill>
                  <a:schemeClr val="bg2">
                    <a:lumMod val="75000"/>
                  </a:schemeClr>
                </a:solidFill>
                <a:latin typeface="Raleway" charset="0"/>
                <a:ea typeface="+mj-ea"/>
                <a:cs typeface="Arial" panose="020B0604020202020204" pitchFamily="34" charset="0"/>
              </a:rPr>
              <a:t>στρατηγική αυτή υποστηρίζεται από σημαντική χρηματοδότηση μέσω του Maritime </a:t>
            </a:r>
            <a:r>
              <a:rPr lang="el-GR" sz="1800" b="1" dirty="0" err="1">
                <a:solidFill>
                  <a:schemeClr val="bg2">
                    <a:lumMod val="75000"/>
                  </a:schemeClr>
                </a:solidFill>
                <a:latin typeface="Raleway" charset="0"/>
                <a:ea typeface="+mj-ea"/>
                <a:cs typeface="Arial" panose="020B0604020202020204" pitchFamily="34" charset="0"/>
              </a:rPr>
              <a:t>Innovation</a:t>
            </a:r>
            <a:r>
              <a:rPr lang="el-GR" sz="1800" b="1" dirty="0">
                <a:solidFill>
                  <a:schemeClr val="bg2">
                    <a:lumMod val="75000"/>
                  </a:schemeClr>
                </a:solidFill>
                <a:latin typeface="Raleway" charset="0"/>
                <a:ea typeface="+mj-ea"/>
                <a:cs typeface="Arial" panose="020B0604020202020204" pitchFamily="34" charset="0"/>
              </a:rPr>
              <a:t> and </a:t>
            </a:r>
            <a:r>
              <a:rPr lang="el-GR" sz="1800" b="1" dirty="0" err="1">
                <a:solidFill>
                  <a:schemeClr val="bg2">
                    <a:lumMod val="75000"/>
                  </a:schemeClr>
                </a:solidFill>
                <a:latin typeface="Raleway" charset="0"/>
                <a:ea typeface="+mj-ea"/>
                <a:cs typeface="Arial" panose="020B0604020202020204" pitchFamily="34" charset="0"/>
              </a:rPr>
              <a:t>Technology</a:t>
            </a:r>
            <a:r>
              <a:rPr lang="el-GR" sz="1800" b="1" dirty="0">
                <a:solidFill>
                  <a:schemeClr val="bg2">
                    <a:lumMod val="75000"/>
                  </a:schemeClr>
                </a:solidFill>
                <a:latin typeface="Raleway" charset="0"/>
                <a:ea typeface="+mj-ea"/>
                <a:cs typeface="Arial" panose="020B0604020202020204" pitchFamily="34" charset="0"/>
              </a:rPr>
              <a:t> Fund (MINT) από το 2003. Με την ίδρυση του </a:t>
            </a:r>
            <a:r>
              <a:rPr lang="el-GR" sz="1800" b="1" dirty="0" err="1">
                <a:solidFill>
                  <a:schemeClr val="bg2">
                    <a:lumMod val="75000"/>
                  </a:schemeClr>
                </a:solidFill>
                <a:latin typeface="Raleway" charset="0"/>
                <a:ea typeface="+mj-ea"/>
                <a:cs typeface="Arial" panose="020B0604020202020204" pitchFamily="34" charset="0"/>
              </a:rPr>
              <a:t>Singapore</a:t>
            </a:r>
            <a:r>
              <a:rPr lang="el-GR" sz="1800" b="1" dirty="0">
                <a:solidFill>
                  <a:schemeClr val="bg2">
                    <a:lumMod val="75000"/>
                  </a:schemeClr>
                </a:solidFill>
                <a:latin typeface="Raleway" charset="0"/>
                <a:ea typeface="+mj-ea"/>
                <a:cs typeface="Arial" panose="020B0604020202020204" pitchFamily="34" charset="0"/>
              </a:rPr>
              <a:t> Maritime </a:t>
            </a:r>
            <a:r>
              <a:rPr lang="el-GR" sz="1800" b="1" dirty="0" err="1">
                <a:solidFill>
                  <a:schemeClr val="bg2">
                    <a:lumMod val="75000"/>
                  </a:schemeClr>
                </a:solidFill>
                <a:latin typeface="Raleway" charset="0"/>
                <a:ea typeface="+mj-ea"/>
                <a:cs typeface="Arial" panose="020B0604020202020204" pitchFamily="34" charset="0"/>
              </a:rPr>
              <a:t>Institute</a:t>
            </a:r>
            <a:r>
              <a:rPr lang="el-GR" sz="1800" b="1" dirty="0">
                <a:solidFill>
                  <a:schemeClr val="bg2">
                    <a:lumMod val="75000"/>
                  </a:schemeClr>
                </a:solidFill>
                <a:latin typeface="Raleway" charset="0"/>
                <a:ea typeface="+mj-ea"/>
                <a:cs typeface="Arial" panose="020B0604020202020204" pitchFamily="34" charset="0"/>
              </a:rPr>
              <a:t> το 2010 και τη χορήγηση 200 εκατ. $ από την MPA σε βάθος δεκαετίας, επιχειρείται η οργάνωση της εκπαίδευσης και έρευνας &amp; ανάπτυξης σε τομείς – κλειδιά για το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Ταυτόχρονα</a:t>
            </a:r>
            <a:r>
              <a:rPr lang="el-GR" sz="1800" b="1" dirty="0">
                <a:solidFill>
                  <a:schemeClr val="bg2">
                    <a:lumMod val="75000"/>
                  </a:schemeClr>
                </a:solidFill>
                <a:latin typeface="Raleway" charset="0"/>
                <a:ea typeface="+mj-ea"/>
                <a:cs typeface="Arial" panose="020B0604020202020204" pitchFamily="34" charset="0"/>
              </a:rPr>
              <a:t>, το Maritime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 Fund (MCF) ενθαρρύνει τις ναυτιλιακές επιχειρήσεις να επενδύσουν στην αναβάθμιση κι εξειδίκευση των εργαζομένων τους, μέσω προγραμμάτων συγχρηματοδότησης, καθώς και να υιοθετήσουν εργαλεία και διαδικασίες διαχείρισης προσωπικού.</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145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535531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της Σιγκαπούρης</a:t>
            </a: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Μελλοντικές προκλήσεις και </a:t>
            </a:r>
            <a:r>
              <a:rPr lang="el-GR" sz="1800" b="1" dirty="0" smtClean="0">
                <a:solidFill>
                  <a:schemeClr val="bg2">
                    <a:lumMod val="75000"/>
                  </a:schemeClr>
                </a:solidFill>
                <a:latin typeface="Raleway" charset="0"/>
                <a:ea typeface="+mj-ea"/>
                <a:cs typeface="Arial" panose="020B0604020202020204" pitchFamily="34" charset="0"/>
              </a:rPr>
              <a:t>στόχοι</a:t>
            </a:r>
          </a:p>
          <a:p>
            <a:pPr marL="1200150" lvl="2" indent="-285750">
              <a:buFont typeface="Arial" panose="020B0604020202020204" pitchFamily="34" charset="0"/>
              <a:buChar char="•"/>
              <a:defRPr/>
            </a:pPr>
            <a:r>
              <a:rPr lang="el-GR" sz="1600" b="1" dirty="0">
                <a:solidFill>
                  <a:schemeClr val="bg2">
                    <a:lumMod val="75000"/>
                  </a:schemeClr>
                </a:solidFill>
                <a:latin typeface="Raleway" charset="0"/>
                <a:ea typeface="+mj-ea"/>
                <a:cs typeface="Arial" panose="020B0604020202020204" pitchFamily="34" charset="0"/>
              </a:rPr>
              <a:t>σύσταση του φορέα ασφάλισης </a:t>
            </a:r>
            <a:r>
              <a:rPr lang="el-GR" sz="1600" b="1" dirty="0" err="1">
                <a:solidFill>
                  <a:schemeClr val="bg2">
                    <a:lumMod val="75000"/>
                  </a:schemeClr>
                </a:solidFill>
                <a:latin typeface="Raleway" charset="0"/>
                <a:ea typeface="+mj-ea"/>
                <a:cs typeface="Arial" panose="020B0604020202020204" pitchFamily="34" charset="0"/>
              </a:rPr>
              <a:t>Singapore</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War</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Risks</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Mutual</a:t>
            </a:r>
            <a:r>
              <a:rPr lang="el-GR" sz="1600" b="1" dirty="0">
                <a:solidFill>
                  <a:schemeClr val="bg2">
                    <a:lumMod val="75000"/>
                  </a:schemeClr>
                </a:solidFill>
                <a:latin typeface="Raleway" charset="0"/>
                <a:ea typeface="+mj-ea"/>
                <a:cs typeface="Arial" panose="020B0604020202020204" pitchFamily="34" charset="0"/>
              </a:rPr>
              <a:t> για την κάλυψη κινδύνων πολέμου, ο οποίος υποστηρίζεται από την </a:t>
            </a:r>
            <a:r>
              <a:rPr lang="el-GR" sz="1600" b="1" dirty="0" err="1">
                <a:solidFill>
                  <a:schemeClr val="bg2">
                    <a:lumMod val="75000"/>
                  </a:schemeClr>
                </a:solidFill>
                <a:latin typeface="Raleway" charset="0"/>
                <a:ea typeface="+mj-ea"/>
                <a:cs typeface="Arial" panose="020B0604020202020204" pitchFamily="34" charset="0"/>
              </a:rPr>
              <a:t>Singapore</a:t>
            </a:r>
            <a:r>
              <a:rPr lang="el-GR" sz="1600" b="1" dirty="0">
                <a:solidFill>
                  <a:schemeClr val="bg2">
                    <a:lumMod val="75000"/>
                  </a:schemeClr>
                </a:solidFill>
                <a:latin typeface="Raleway" charset="0"/>
                <a:ea typeface="+mj-ea"/>
                <a:cs typeface="Arial" panose="020B0604020202020204" pitchFamily="34" charset="0"/>
              </a:rPr>
              <a:t> Shipping Association (SSA) και σκοπό έχει την επέκταση του τομέα ναυτιλιακής ασφάλισης</a:t>
            </a: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ea typeface="+mj-ea"/>
                <a:cs typeface="Arial" panose="020B0604020202020204" pitchFamily="34" charset="0"/>
              </a:rPr>
              <a:t>διεθνείς </a:t>
            </a:r>
            <a:r>
              <a:rPr lang="el-GR" sz="1600" b="1" dirty="0">
                <a:solidFill>
                  <a:schemeClr val="bg2">
                    <a:lumMod val="75000"/>
                  </a:schemeClr>
                </a:solidFill>
                <a:latin typeface="Raleway" charset="0"/>
                <a:ea typeface="+mj-ea"/>
                <a:cs typeface="Arial" panose="020B0604020202020204" pitchFamily="34" charset="0"/>
              </a:rPr>
              <a:t>συνεργασίες στον τομέα έρευνας και ανάπτυξης για ανταλλαγή πληροφοριών και εύρεση βέλτιστων πρακτικών, όπως π.χ. με το νορβηγικό ναυτιλιακό </a:t>
            </a:r>
            <a:r>
              <a:rPr lang="el-GR" sz="1600" b="1" dirty="0" err="1">
                <a:solidFill>
                  <a:schemeClr val="bg2">
                    <a:lumMod val="75000"/>
                  </a:schemeClr>
                </a:solidFill>
                <a:latin typeface="Raleway" charset="0"/>
                <a:ea typeface="+mj-ea"/>
                <a:cs typeface="Arial" panose="020B0604020202020204" pitchFamily="34" charset="0"/>
              </a:rPr>
              <a:t>cluster</a:t>
            </a:r>
            <a:r>
              <a:rPr lang="el-GR" sz="1600" b="1" dirty="0">
                <a:solidFill>
                  <a:schemeClr val="bg2">
                    <a:lumMod val="75000"/>
                  </a:schemeClr>
                </a:solidFill>
                <a:latin typeface="Raleway" charset="0"/>
                <a:ea typeface="+mj-ea"/>
                <a:cs typeface="Arial" panose="020B0604020202020204" pitchFamily="34" charset="0"/>
              </a:rPr>
              <a:t> για θέματα εκπαίδευσης και καινοτομίας και με τον λιμένα του Ρότερνταμ για θέματα ανεφοδιασμού και βελτιστοποίηση </a:t>
            </a:r>
            <a:r>
              <a:rPr lang="el-GR" sz="1600" b="1" dirty="0" smtClean="0">
                <a:solidFill>
                  <a:schemeClr val="bg2">
                    <a:lumMod val="75000"/>
                  </a:schemeClr>
                </a:solidFill>
                <a:latin typeface="Raleway" charset="0"/>
                <a:ea typeface="+mj-ea"/>
                <a:cs typeface="Arial" panose="020B0604020202020204" pitchFamily="34" charset="0"/>
              </a:rPr>
              <a:t>διαδικασιών</a:t>
            </a:r>
          </a:p>
          <a:p>
            <a:pPr marL="1200150" lvl="2"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αύξηση ελκυστικότητας σημαίας και ευνοϊκή φορολογική αντιμετώπιση ναυτιλιακών επιχειρήσεων (είτε με σημαία Σιγκαπούρης είτε όχι, αρκεί να δραστηριοποιούνται στη χώρα) που στοχεύουν στη συμμετοχή μεγαλύτερου μέρους του εμπορικού στόλου στο ναυτιλιακό πλέγμα έτσι ώστε να προστεθεί σημαντική εμπειρογνωμοσύνη και δεξιότητες</a:t>
            </a:r>
          </a:p>
          <a:p>
            <a:pPr marL="1200150" lvl="2"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ανάπτυξη νέου αυτοματοποιημένου ‘</a:t>
            </a:r>
            <a:r>
              <a:rPr lang="el-GR" sz="1600" b="1" dirty="0" err="1">
                <a:solidFill>
                  <a:schemeClr val="bg2">
                    <a:lumMod val="75000"/>
                  </a:schemeClr>
                </a:solidFill>
                <a:latin typeface="Raleway" charset="0"/>
                <a:cs typeface="Arial" panose="020B0604020202020204" pitchFamily="34" charset="0"/>
              </a:rPr>
              <a:t>υπερ</a:t>
            </a:r>
            <a:r>
              <a:rPr lang="el-GR" sz="1600" b="1" dirty="0">
                <a:solidFill>
                  <a:schemeClr val="bg2">
                    <a:lumMod val="75000"/>
                  </a:schemeClr>
                </a:solidFill>
                <a:latin typeface="Raleway" charset="0"/>
                <a:cs typeface="Arial" panose="020B0604020202020204" pitchFamily="34" charset="0"/>
              </a:rPr>
              <a:t>-λιμένα’ χωρητικότητας 65 εκατ. </a:t>
            </a:r>
            <a:r>
              <a:rPr lang="el-GR" sz="1600" b="1" dirty="0" err="1">
                <a:solidFill>
                  <a:schemeClr val="bg2">
                    <a:lumMod val="75000"/>
                  </a:schemeClr>
                </a:solidFill>
                <a:latin typeface="Raleway" charset="0"/>
                <a:cs typeface="Arial" panose="020B0604020202020204" pitchFamily="34" charset="0"/>
              </a:rPr>
              <a:t>TEUs</a:t>
            </a:r>
            <a:r>
              <a:rPr lang="el-GR" sz="1600" b="1" dirty="0">
                <a:solidFill>
                  <a:schemeClr val="bg2">
                    <a:lumMod val="75000"/>
                  </a:schemeClr>
                </a:solidFill>
                <a:latin typeface="Raleway" charset="0"/>
                <a:cs typeface="Arial" panose="020B0604020202020204" pitchFamily="34" charset="0"/>
              </a:rPr>
              <a:t>, ο οποίος θα εδραιώσει τη θέση της Σιγκαπούρης ως κόμβο εφοδιαστικής αλυσίδας και σε συνδυασμό με εγκαταστάσεις αναψυχής θα αναβαθμίσει το περιβάλλον αυξάνοντας την ποιότητα ζωής</a:t>
            </a:r>
          </a:p>
          <a:p>
            <a:pPr marL="1200150" lvl="2" indent="-285750">
              <a:buFont typeface="Arial" panose="020B0604020202020204" pitchFamily="34" charset="0"/>
              <a:buChar char="•"/>
              <a:defRPr/>
            </a:pPr>
            <a:endParaRPr lang="el-GR" sz="18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5078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280473" cy="923330"/>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του </a:t>
            </a:r>
            <a:r>
              <a:rPr lang="el-GR" sz="1800" b="1" dirty="0" err="1" smtClean="0">
                <a:solidFill>
                  <a:srgbClr val="FF0000"/>
                </a:solidFill>
                <a:latin typeface="Raleway" charset="0"/>
                <a:cs typeface="Arial" panose="020B0604020202020204" pitchFamily="34" charset="0"/>
              </a:rPr>
              <a:t>Ντουμπάι</a:t>
            </a:r>
            <a:endParaRPr lang="el-GR" sz="1800" b="1" dirty="0" smtClean="0">
              <a:solidFill>
                <a:srgbClr val="FF0000"/>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3"/>
          <a:stretch>
            <a:fillRect/>
          </a:stretch>
        </p:blipFill>
        <p:spPr>
          <a:xfrm>
            <a:off x="546098" y="1628799"/>
            <a:ext cx="8130358" cy="3194069"/>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335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87926"/>
            <a:ext cx="8640514" cy="4801314"/>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του </a:t>
            </a:r>
            <a:r>
              <a:rPr lang="el-GR" sz="1800" b="1" dirty="0" err="1" smtClean="0">
                <a:solidFill>
                  <a:srgbClr val="FF0000"/>
                </a:solidFill>
                <a:latin typeface="Raleway" charset="0"/>
                <a:cs typeface="Arial" panose="020B0604020202020204" pitchFamily="34" charset="0"/>
              </a:rPr>
              <a:t>Ντουμπάι</a:t>
            </a:r>
            <a:endParaRPr lang="el-GR" sz="1800" b="1" dirty="0" smtClean="0">
              <a:solidFill>
                <a:srgbClr val="FF0000"/>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Την επιβολή της στρατηγικής </a:t>
            </a:r>
            <a:r>
              <a:rPr lang="el-GR" sz="1800" b="1" dirty="0" smtClean="0">
                <a:solidFill>
                  <a:schemeClr val="bg2">
                    <a:lumMod val="75000"/>
                  </a:schemeClr>
                </a:solidFill>
                <a:latin typeface="Raleway" charset="0"/>
                <a:cs typeface="Arial" panose="020B0604020202020204" pitchFamily="34" charset="0"/>
              </a:rPr>
              <a:t>για την </a:t>
            </a:r>
            <a:r>
              <a:rPr lang="el-GR" sz="1800" b="1" dirty="0">
                <a:solidFill>
                  <a:schemeClr val="bg2">
                    <a:lumMod val="75000"/>
                  </a:schemeClr>
                </a:solidFill>
                <a:latin typeface="Raleway" charset="0"/>
                <a:cs typeface="Arial" panose="020B0604020202020204" pitchFamily="34" charset="0"/>
              </a:rPr>
              <a:t>εκμετάλλευση της </a:t>
            </a:r>
            <a:r>
              <a:rPr lang="el-GR" sz="1800" b="1" dirty="0" smtClean="0">
                <a:solidFill>
                  <a:schemeClr val="bg2">
                    <a:lumMod val="75000"/>
                  </a:schemeClr>
                </a:solidFill>
                <a:latin typeface="Raleway" charset="0"/>
                <a:cs typeface="Arial" panose="020B0604020202020204" pitchFamily="34" charset="0"/>
              </a:rPr>
              <a:t>γεωγραφικής </a:t>
            </a:r>
            <a:r>
              <a:rPr lang="el-GR" sz="1800" b="1" dirty="0">
                <a:solidFill>
                  <a:schemeClr val="bg2">
                    <a:lumMod val="75000"/>
                  </a:schemeClr>
                </a:solidFill>
                <a:latin typeface="Raleway" charset="0"/>
                <a:cs typeface="Arial" panose="020B0604020202020204" pitchFamily="34" charset="0"/>
              </a:rPr>
              <a:t>θέσης του </a:t>
            </a:r>
            <a:r>
              <a:rPr lang="el-GR" sz="1800" b="1" dirty="0" err="1">
                <a:solidFill>
                  <a:schemeClr val="bg2">
                    <a:lumMod val="75000"/>
                  </a:schemeClr>
                </a:solidFill>
                <a:latin typeface="Raleway" charset="0"/>
                <a:cs typeface="Arial" panose="020B0604020202020204" pitchFamily="34" charset="0"/>
              </a:rPr>
              <a:t>Ντουμπάι</a:t>
            </a:r>
            <a:r>
              <a:rPr lang="el-GR" sz="1800" b="1" dirty="0">
                <a:solidFill>
                  <a:schemeClr val="bg2">
                    <a:lumMod val="75000"/>
                  </a:schemeClr>
                </a:solidFill>
                <a:latin typeface="Raleway" charset="0"/>
                <a:cs typeface="Arial" panose="020B0604020202020204" pitchFamily="34" charset="0"/>
              </a:rPr>
              <a:t>, έτσι ώστε να εδραιωθεί ως ένα από τα κορυφαία ναυτιλιακά κέντρα </a:t>
            </a:r>
            <a:r>
              <a:rPr lang="el-GR" sz="1800" b="1" dirty="0" smtClean="0">
                <a:solidFill>
                  <a:schemeClr val="bg2">
                    <a:lumMod val="75000"/>
                  </a:schemeClr>
                </a:solidFill>
                <a:latin typeface="Raleway" charset="0"/>
                <a:cs typeface="Arial" panose="020B0604020202020204" pitchFamily="34" charset="0"/>
              </a:rPr>
              <a:t>παγκοσμίως, έχει </a:t>
            </a:r>
            <a:r>
              <a:rPr lang="el-GR" sz="1800" b="1" dirty="0">
                <a:solidFill>
                  <a:schemeClr val="bg2">
                    <a:lumMod val="75000"/>
                  </a:schemeClr>
                </a:solidFill>
                <a:latin typeface="Raleway" charset="0"/>
                <a:cs typeface="Arial" panose="020B0604020202020204" pitchFamily="34" charset="0"/>
              </a:rPr>
              <a:t>αναλάβει η </a:t>
            </a:r>
            <a:r>
              <a:rPr lang="el-GR" sz="1800" b="1" dirty="0" err="1">
                <a:solidFill>
                  <a:schemeClr val="bg2">
                    <a:lumMod val="75000"/>
                  </a:schemeClr>
                </a:solidFill>
                <a:latin typeface="Raleway" charset="0"/>
                <a:cs typeface="Arial" panose="020B0604020202020204" pitchFamily="34" charset="0"/>
              </a:rPr>
              <a:t>Dubai</a:t>
            </a:r>
            <a:r>
              <a:rPr lang="el-GR" sz="1800" b="1" dirty="0">
                <a:solidFill>
                  <a:schemeClr val="bg2">
                    <a:lumMod val="75000"/>
                  </a:schemeClr>
                </a:solidFill>
                <a:latin typeface="Raleway" charset="0"/>
                <a:cs typeface="Arial" panose="020B0604020202020204" pitchFamily="34" charset="0"/>
              </a:rPr>
              <a:t> Maritime </a:t>
            </a:r>
            <a:r>
              <a:rPr lang="el-GR" sz="1800" b="1" dirty="0" err="1">
                <a:solidFill>
                  <a:schemeClr val="bg2">
                    <a:lumMod val="75000"/>
                  </a:schemeClr>
                </a:solidFill>
                <a:latin typeface="Raleway" charset="0"/>
                <a:cs typeface="Arial" panose="020B0604020202020204" pitchFamily="34" charset="0"/>
              </a:rPr>
              <a:t>City</a:t>
            </a:r>
            <a:r>
              <a:rPr lang="el-GR" sz="1800" b="1" dirty="0">
                <a:solidFill>
                  <a:schemeClr val="bg2">
                    <a:lumMod val="75000"/>
                  </a:schemeClr>
                </a:solidFill>
                <a:latin typeface="Raleway" charset="0"/>
                <a:cs typeface="Arial" panose="020B0604020202020204" pitchFamily="34" charset="0"/>
              </a:rPr>
              <a:t> Authority (DMCA) από το 2007, η οποία θεωρείται το όργανο διοίκησης ολόκληρου του πλέγματος.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Τα </a:t>
            </a:r>
            <a:r>
              <a:rPr lang="el-GR" sz="1800" b="1" dirty="0">
                <a:solidFill>
                  <a:schemeClr val="bg2">
                    <a:lumMod val="75000"/>
                  </a:schemeClr>
                </a:solidFill>
                <a:latin typeface="Raleway" charset="0"/>
                <a:cs typeface="Arial" panose="020B0604020202020204" pitchFamily="34" charset="0"/>
              </a:rPr>
              <a:t>σημεία στα οποία επικεντρώνεται είναι μεταξύ άλλων, </a:t>
            </a:r>
            <a:endParaRPr lang="el-GR" sz="1800" b="1" dirty="0" smtClean="0">
              <a:solidFill>
                <a:schemeClr val="bg2">
                  <a:lumMod val="75000"/>
                </a:schemeClr>
              </a:solidFill>
              <a:latin typeface="Raleway" charset="0"/>
              <a:cs typeface="Arial" panose="020B0604020202020204" pitchFamily="34" charset="0"/>
            </a:endParaRP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ενίσχυση της υλικοτεχνικής </a:t>
            </a:r>
            <a:r>
              <a:rPr lang="el-GR" sz="1800" b="1" dirty="0" smtClean="0">
                <a:solidFill>
                  <a:schemeClr val="bg2">
                    <a:lumMod val="75000"/>
                  </a:schemeClr>
                </a:solidFill>
                <a:latin typeface="Raleway" charset="0"/>
                <a:cs typeface="Arial" panose="020B0604020202020204" pitchFamily="34" charset="0"/>
              </a:rPr>
              <a:t>υποδομής</a:t>
            </a: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βελτίωση του κανονιστικού </a:t>
            </a:r>
            <a:r>
              <a:rPr lang="el-GR" sz="1800" b="1" dirty="0" smtClean="0">
                <a:solidFill>
                  <a:schemeClr val="bg2">
                    <a:lumMod val="75000"/>
                  </a:schemeClr>
                </a:solidFill>
                <a:latin typeface="Raleway" charset="0"/>
                <a:cs typeface="Arial" panose="020B0604020202020204" pitchFamily="34" charset="0"/>
              </a:rPr>
              <a:t>πλαισίου</a:t>
            </a: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η </a:t>
            </a:r>
            <a:r>
              <a:rPr lang="el-GR" sz="1800" b="1" dirty="0" err="1">
                <a:solidFill>
                  <a:schemeClr val="bg2">
                    <a:lumMod val="75000"/>
                  </a:schemeClr>
                </a:solidFill>
                <a:latin typeface="Raleway" charset="0"/>
                <a:cs typeface="Arial" panose="020B0604020202020204" pitchFamily="34" charset="0"/>
              </a:rPr>
              <a:t>επικαιροποίηση</a:t>
            </a:r>
            <a:r>
              <a:rPr lang="el-GR" sz="1800" b="1" dirty="0">
                <a:solidFill>
                  <a:schemeClr val="bg2">
                    <a:lumMod val="75000"/>
                  </a:schemeClr>
                </a:solidFill>
                <a:latin typeface="Raleway" charset="0"/>
                <a:cs typeface="Arial" panose="020B0604020202020204" pitchFamily="34" charset="0"/>
              </a:rPr>
              <a:t> της </a:t>
            </a:r>
            <a:r>
              <a:rPr lang="el-GR" sz="1800" b="1" dirty="0" smtClean="0">
                <a:solidFill>
                  <a:schemeClr val="bg2">
                    <a:lumMod val="75000"/>
                  </a:schemeClr>
                </a:solidFill>
                <a:latin typeface="Raleway" charset="0"/>
                <a:cs typeface="Arial" panose="020B0604020202020204" pitchFamily="34" charset="0"/>
              </a:rPr>
              <a:t>νομοθεσίας</a:t>
            </a: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σύναψη σχέσεων συνεργασίας μεταξύ δημόσιου και ιδιωτικού </a:t>
            </a:r>
            <a:r>
              <a:rPr lang="el-GR" sz="1800" b="1" dirty="0" smtClean="0">
                <a:solidFill>
                  <a:schemeClr val="bg2">
                    <a:lumMod val="75000"/>
                  </a:schemeClr>
                </a:solidFill>
                <a:latin typeface="Raleway" charset="0"/>
                <a:cs typeface="Arial" panose="020B0604020202020204" pitchFamily="34" charset="0"/>
              </a:rPr>
              <a:t>τομέα</a:t>
            </a: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οι </a:t>
            </a:r>
            <a:r>
              <a:rPr lang="el-GR" sz="1800" b="1" dirty="0">
                <a:solidFill>
                  <a:schemeClr val="bg2">
                    <a:lumMod val="75000"/>
                  </a:schemeClr>
                </a:solidFill>
                <a:latin typeface="Raleway" charset="0"/>
                <a:cs typeface="Arial" panose="020B0604020202020204" pitchFamily="34" charset="0"/>
              </a:rPr>
              <a:t>δράσεις προβολής και διαφήμισης και </a:t>
            </a:r>
            <a:endParaRPr lang="el-GR" sz="1800" b="1" dirty="0" smtClean="0">
              <a:solidFill>
                <a:schemeClr val="bg2">
                  <a:lumMod val="75000"/>
                </a:schemeClr>
              </a:solidFill>
              <a:latin typeface="Raleway" charset="0"/>
              <a:cs typeface="Arial" panose="020B0604020202020204" pitchFamily="34" charset="0"/>
            </a:endParaRPr>
          </a:p>
          <a:p>
            <a:pPr marL="1714500" lvl="3" indent="-342900">
              <a:buFont typeface="+mj-lt"/>
              <a:buAutoNum type="arabicPeriod"/>
              <a:defRPr/>
            </a:pPr>
            <a:r>
              <a:rPr lang="el-GR" sz="1800" b="1" dirty="0" smtClean="0">
                <a:solidFill>
                  <a:schemeClr val="bg2">
                    <a:lumMod val="75000"/>
                  </a:schemeClr>
                </a:solidFill>
                <a:latin typeface="Raleway" charset="0"/>
                <a:cs typeface="Arial" panose="020B0604020202020204" pitchFamily="34" charset="0"/>
              </a:rPr>
              <a:t>η </a:t>
            </a:r>
            <a:r>
              <a:rPr lang="el-GR" sz="1800" b="1" dirty="0">
                <a:solidFill>
                  <a:schemeClr val="bg2">
                    <a:lumMod val="75000"/>
                  </a:schemeClr>
                </a:solidFill>
                <a:latin typeface="Raleway" charset="0"/>
                <a:cs typeface="Arial" panose="020B0604020202020204" pitchFamily="34" charset="0"/>
              </a:rPr>
              <a:t>ενθάρρυνση για ανάπτυξη τεχνολογίας με γνώμονα την ασφάλεια και την προστασία του περιβάλλοντος. </a:t>
            </a:r>
            <a:endParaRPr lang="el-GR" sz="18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9186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514" cy="4247317"/>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του </a:t>
            </a:r>
            <a:r>
              <a:rPr lang="el-GR" sz="1800" b="1" dirty="0" err="1" smtClean="0">
                <a:solidFill>
                  <a:srgbClr val="FF0000"/>
                </a:solidFill>
                <a:latin typeface="Raleway" charset="0"/>
                <a:cs typeface="Arial" panose="020B0604020202020204" pitchFamily="34" charset="0"/>
              </a:rPr>
              <a:t>Ντουμπάι</a:t>
            </a:r>
            <a:endParaRPr lang="el-GR" sz="1800" b="1" dirty="0" smtClean="0">
              <a:solidFill>
                <a:srgbClr val="FF0000"/>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Ειδικότερα</a:t>
            </a:r>
            <a:r>
              <a:rPr lang="el-GR" sz="1800" b="1" dirty="0">
                <a:solidFill>
                  <a:schemeClr val="bg2">
                    <a:lumMod val="75000"/>
                  </a:schemeClr>
                </a:solidFill>
                <a:latin typeface="Raleway" charset="0"/>
                <a:cs typeface="Arial" panose="020B0604020202020204" pitchFamily="34" charset="0"/>
              </a:rPr>
              <a:t>, με τη σύσταση του </a:t>
            </a:r>
            <a:r>
              <a:rPr lang="el-GR" sz="1800" b="1" dirty="0" err="1">
                <a:solidFill>
                  <a:schemeClr val="bg2">
                    <a:lumMod val="75000"/>
                  </a:schemeClr>
                </a:solidFill>
                <a:latin typeface="Raleway" charset="0"/>
                <a:cs typeface="Arial" panose="020B0604020202020204" pitchFamily="34" charset="0"/>
              </a:rPr>
              <a:t>Dubai</a:t>
            </a:r>
            <a:r>
              <a:rPr lang="el-GR" sz="1800" b="1" dirty="0">
                <a:solidFill>
                  <a:schemeClr val="bg2">
                    <a:lumMod val="75000"/>
                  </a:schemeClr>
                </a:solidFill>
                <a:latin typeface="Raleway" charset="0"/>
                <a:cs typeface="Arial" panose="020B0604020202020204" pitchFamily="34" charset="0"/>
              </a:rPr>
              <a:t> Maritime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Office (DMCO) το 2016 επιχειρείται ο προσδιορισμός και η εφαρμογή βασικών δεικτών απόδοσης καθώς και η επιβολή των επιμέρους στόχων. </a:t>
            </a:r>
            <a:endParaRPr lang="el-GR" sz="18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Παρόλο </a:t>
            </a:r>
            <a:r>
              <a:rPr lang="el-GR" sz="1800" b="1" dirty="0">
                <a:solidFill>
                  <a:schemeClr val="bg2">
                    <a:lumMod val="75000"/>
                  </a:schemeClr>
                </a:solidFill>
                <a:latin typeface="Raleway" charset="0"/>
                <a:cs typeface="Arial" panose="020B0604020202020204" pitchFamily="34" charset="0"/>
              </a:rPr>
              <a:t>που το ναυτιλιακό πλέγμα του </a:t>
            </a:r>
            <a:r>
              <a:rPr lang="el-GR" sz="1800" b="1" dirty="0" err="1">
                <a:solidFill>
                  <a:schemeClr val="bg2">
                    <a:lumMod val="75000"/>
                  </a:schemeClr>
                </a:solidFill>
                <a:latin typeface="Raleway" charset="0"/>
                <a:cs typeface="Arial" panose="020B0604020202020204" pitchFamily="34" charset="0"/>
              </a:rPr>
              <a:t>Ντουμπάι</a:t>
            </a:r>
            <a:r>
              <a:rPr lang="el-GR" sz="1800" b="1" dirty="0">
                <a:solidFill>
                  <a:schemeClr val="bg2">
                    <a:lumMod val="75000"/>
                  </a:schemeClr>
                </a:solidFill>
                <a:latin typeface="Raleway" charset="0"/>
                <a:cs typeface="Arial" panose="020B0604020202020204" pitchFamily="34" charset="0"/>
              </a:rPr>
              <a:t> θεωρείται σχετικά ανώριμο, η προστιθέμενη αξία που δημιουργεί εκτιμάται σε 3,9 δις $ με 4,6% συνεισφορά στο ΑΕΠ και περισσότερες από 75.200 θέσεις </a:t>
            </a:r>
            <a:r>
              <a:rPr lang="el-GR" sz="1800" b="1" dirty="0" smtClean="0">
                <a:solidFill>
                  <a:schemeClr val="bg2">
                    <a:lumMod val="75000"/>
                  </a:schemeClr>
                </a:solidFill>
                <a:latin typeface="Raleway" charset="0"/>
                <a:cs typeface="Arial" panose="020B0604020202020204" pitchFamily="34" charset="0"/>
              </a:rPr>
              <a:t>απασχόληση</a:t>
            </a:r>
          </a:p>
          <a:p>
            <a:pPr marL="742950" lvl="1" indent="-285750">
              <a:buFont typeface="Arial" panose="020B0604020202020204" pitchFamily="34" charset="0"/>
              <a:buChar char="•"/>
              <a:defRPr/>
            </a:pPr>
            <a:r>
              <a:rPr lang="el-GR" sz="1800" b="1" dirty="0">
                <a:solidFill>
                  <a:srgbClr val="FF0000"/>
                </a:solidFill>
                <a:latin typeface="Raleway" charset="0"/>
                <a:cs typeface="Arial" panose="020B0604020202020204" pitchFamily="34" charset="0"/>
              </a:rPr>
              <a:t>Μελλοντικές προκλήσεις και </a:t>
            </a:r>
            <a:r>
              <a:rPr lang="el-GR" sz="1800" b="1" dirty="0" smtClean="0">
                <a:solidFill>
                  <a:srgbClr val="FF0000"/>
                </a:solidFill>
                <a:latin typeface="Raleway" charset="0"/>
                <a:cs typeface="Arial" panose="020B0604020202020204" pitchFamily="34" charset="0"/>
              </a:rPr>
              <a:t>στόχοι</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cs typeface="Arial" panose="020B0604020202020204" pitchFamily="34" charset="0"/>
              </a:rPr>
              <a:t>Η DMCA έχοντας ως κύριο στόχο την προσέλκυση ξένων εταιρειών και ανθρώπινου κεφαλαίου επικεντρώνεται στις πολιτικές ενίσχυσης των πιο αδύναμων τομέων εντός του </a:t>
            </a:r>
            <a:r>
              <a:rPr lang="el-GR" sz="1800" b="1" dirty="0" err="1">
                <a:solidFill>
                  <a:schemeClr val="bg2">
                    <a:lumMod val="75000"/>
                  </a:schemeClr>
                </a:solidFill>
                <a:latin typeface="Raleway" charset="0"/>
                <a:cs typeface="Arial" panose="020B0604020202020204" pitchFamily="34" charset="0"/>
              </a:rPr>
              <a:t>cluster</a:t>
            </a:r>
            <a:r>
              <a:rPr lang="el-GR" sz="1800" b="1" dirty="0">
                <a:solidFill>
                  <a:schemeClr val="bg2">
                    <a:lumMod val="75000"/>
                  </a:schemeClr>
                </a:solidFill>
                <a:latin typeface="Raleway" charset="0"/>
                <a:cs typeface="Arial" panose="020B0604020202020204" pitchFamily="34" charset="0"/>
              </a:rPr>
              <a:t> και στη συνέχιση της εφαρμογής όσων βρίσκονται σε εξέλιξη.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686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970318"/>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Μια </a:t>
            </a:r>
            <a:r>
              <a:rPr lang="el-GR" sz="1800" b="1" dirty="0">
                <a:solidFill>
                  <a:schemeClr val="bg2">
                    <a:lumMod val="75000"/>
                  </a:schemeClr>
                </a:solidFill>
                <a:latin typeface="Raleway" charset="0"/>
                <a:ea typeface="+mj-ea"/>
                <a:cs typeface="Arial" panose="020B0604020202020204" pitchFamily="34" charset="0"/>
              </a:rPr>
              <a:t>εναλλακτική προσέγγιση παρουσιάζεται στο πλαίσιο μελέτης στο ναυτιλιακό κλάδο υπηρεσιών του Λονδίνου (Γραμμένος, 1992) όπου καταλήγει στο συμπέρασμα ότι τον πυρήνα του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n-GB" sz="1800" b="1" dirty="0" err="1">
                <a:solidFill>
                  <a:schemeClr val="bg2">
                    <a:lumMod val="75000"/>
                  </a:schemeClr>
                </a:solidFill>
                <a:latin typeface="Raleway" charset="0"/>
                <a:ea typeface="+mj-ea"/>
                <a:cs typeface="Arial" panose="020B0604020202020204" pitchFamily="34" charset="0"/>
              </a:rPr>
              <a:t>C</a:t>
            </a:r>
            <a:r>
              <a:rPr lang="el-GR" sz="1800" b="1" dirty="0" err="1" smtClean="0">
                <a:solidFill>
                  <a:schemeClr val="bg2">
                    <a:lumMod val="75000"/>
                  </a:schemeClr>
                </a:solidFill>
                <a:latin typeface="Raleway" charset="0"/>
                <a:ea typeface="+mj-ea"/>
                <a:cs typeface="Arial" panose="020B0604020202020204" pitchFamily="34" charset="0"/>
              </a:rPr>
              <a:t>luster</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αποτελεί το τρίγωνο – </a:t>
            </a:r>
            <a:r>
              <a:rPr lang="el-GR" sz="1800" b="1" dirty="0">
                <a:solidFill>
                  <a:srgbClr val="FF0000"/>
                </a:solidFill>
                <a:latin typeface="Raleway" charset="0"/>
                <a:ea typeface="+mj-ea"/>
                <a:cs typeface="Arial" panose="020B0604020202020204" pitchFamily="34" charset="0"/>
              </a:rPr>
              <a:t>Πλοιοκτήτες/Διαχειριστές, Ναυλωτές, Μεσίτες </a:t>
            </a:r>
            <a:endParaRPr lang="el-GR" sz="1800" b="1" dirty="0" smtClean="0">
              <a:solidFill>
                <a:srgbClr val="FF0000"/>
              </a:solidFill>
              <a:latin typeface="Raleway" charset="0"/>
              <a:ea typeface="+mj-ea"/>
              <a:cs typeface="Arial" panose="020B0604020202020204" pitchFamily="34" charset="0"/>
            </a:endParaRPr>
          </a:p>
          <a:p>
            <a:pPr marL="285750" indent="-285750">
              <a:buFont typeface="Arial" panose="020B0604020202020204" pitchFamily="34" charset="0"/>
              <a:buChar char="•"/>
              <a:defRPr/>
            </a:pP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Με </a:t>
            </a:r>
            <a:r>
              <a:rPr lang="el-GR" sz="1800" b="1" dirty="0">
                <a:solidFill>
                  <a:schemeClr val="bg2">
                    <a:lumMod val="75000"/>
                  </a:schemeClr>
                </a:solidFill>
                <a:latin typeface="Raleway" charset="0"/>
                <a:ea typeface="+mj-ea"/>
                <a:cs typeface="Arial" panose="020B0604020202020204" pitchFamily="34" charset="0"/>
              </a:rPr>
              <a:t>τους 2 πρώτους να αντιπροσωπεύουν το κομμάτι της </a:t>
            </a:r>
            <a:r>
              <a:rPr lang="el-GR" sz="1800" b="1" dirty="0" smtClean="0">
                <a:solidFill>
                  <a:schemeClr val="bg2">
                    <a:lumMod val="75000"/>
                  </a:schemeClr>
                </a:solidFill>
                <a:latin typeface="Raleway" charset="0"/>
                <a:ea typeface="+mj-ea"/>
                <a:cs typeface="Arial" panose="020B0604020202020204" pitchFamily="34" charset="0"/>
              </a:rPr>
              <a:t>Προσφοράς</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Τους </a:t>
            </a:r>
            <a:r>
              <a:rPr lang="el-GR" sz="1800" b="1" dirty="0">
                <a:solidFill>
                  <a:schemeClr val="bg2">
                    <a:lumMod val="75000"/>
                  </a:schemeClr>
                </a:solidFill>
                <a:latin typeface="Raleway" charset="0"/>
                <a:ea typeface="+mj-ea"/>
                <a:cs typeface="Arial" panose="020B0604020202020204" pitchFamily="34" charset="0"/>
              </a:rPr>
              <a:t>ναυλωτές το κομμάτι της Ζήτησης και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Τους </a:t>
            </a:r>
            <a:r>
              <a:rPr lang="el-GR" sz="1800" b="1" dirty="0">
                <a:solidFill>
                  <a:schemeClr val="bg2">
                    <a:lumMod val="75000"/>
                  </a:schemeClr>
                </a:solidFill>
                <a:latin typeface="Raleway" charset="0"/>
                <a:ea typeface="+mj-ea"/>
                <a:cs typeface="Arial" panose="020B0604020202020204" pitchFamily="34" charset="0"/>
              </a:rPr>
              <a:t>μεσίτες να είναι απαραίτητοι ως ενδιάμεσοι. </a:t>
            </a:r>
            <a:endParaRPr lang="el-GR"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Γύρω </a:t>
            </a:r>
            <a:r>
              <a:rPr lang="el-GR" sz="1800" b="1" dirty="0">
                <a:solidFill>
                  <a:schemeClr val="bg2">
                    <a:lumMod val="75000"/>
                  </a:schemeClr>
                </a:solidFill>
                <a:latin typeface="Raleway" charset="0"/>
                <a:ea typeface="+mj-ea"/>
                <a:cs typeface="Arial" panose="020B0604020202020204" pitchFamily="34" charset="0"/>
              </a:rPr>
              <a:t>από αυτόν τον πυρήνα στρέφονται οι υποστηρικτικές υπηρεσίες (χρηματοπιστωτικά και εκπαιδευτικά ιδρύματα, εταιρείες εφοδιασμού &amp; ανταλλακτικών, ναυπηγήσεις &amp; επισκευές, ναυτιλιακοί σύμβουλοι, νομικές &amp; ασφαλιστικές υπηρεσίες, κανονιστικές αρχές ) ολοκληρώνοντας το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err="1">
                <a:solidFill>
                  <a:schemeClr val="bg2">
                    <a:lumMod val="75000"/>
                  </a:schemeClr>
                </a:solidFill>
                <a:latin typeface="Raleway" charset="0"/>
                <a:ea typeface="+mj-ea"/>
                <a:cs typeface="Arial" panose="020B0604020202020204" pitchFamily="34" charset="0"/>
              </a:rPr>
              <a:t>cluster</a:t>
            </a:r>
            <a:r>
              <a:rPr lang="el-GR" sz="1800" b="1" dirty="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0055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483209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l-GR" sz="1800" b="1" dirty="0" err="1">
                <a:solidFill>
                  <a:srgbClr val="FF0000"/>
                </a:solidFill>
                <a:latin typeface="Raleway" charset="0"/>
                <a:cs typeface="Arial" panose="020B0604020202020204" pitchFamily="34" charset="0"/>
              </a:rPr>
              <a:t>Cluster</a:t>
            </a:r>
            <a:r>
              <a:rPr lang="el-GR" sz="1800" b="1" dirty="0">
                <a:solidFill>
                  <a:srgbClr val="FF0000"/>
                </a:solidFill>
                <a:latin typeface="Raleway" charset="0"/>
                <a:cs typeface="Arial" panose="020B0604020202020204" pitchFamily="34" charset="0"/>
              </a:rPr>
              <a:t> </a:t>
            </a:r>
            <a:r>
              <a:rPr lang="el-GR" sz="1800" b="1" dirty="0" smtClean="0">
                <a:solidFill>
                  <a:srgbClr val="FF0000"/>
                </a:solidFill>
                <a:latin typeface="Raleway" charset="0"/>
                <a:cs typeface="Arial" panose="020B0604020202020204" pitchFamily="34" charset="0"/>
              </a:rPr>
              <a:t>του </a:t>
            </a:r>
            <a:r>
              <a:rPr lang="el-GR" sz="1800" b="1" dirty="0" err="1" smtClean="0">
                <a:solidFill>
                  <a:srgbClr val="FF0000"/>
                </a:solidFill>
                <a:latin typeface="Raleway" charset="0"/>
                <a:cs typeface="Arial" panose="020B0604020202020204" pitchFamily="34" charset="0"/>
              </a:rPr>
              <a:t>Ντουμπάι</a:t>
            </a:r>
            <a:endParaRPr lang="el-GR" sz="1800" b="1" dirty="0" smtClean="0">
              <a:solidFill>
                <a:srgbClr val="FF0000"/>
              </a:solidFill>
              <a:latin typeface="Raleway" charset="0"/>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Ειδικότερα</a:t>
            </a:r>
            <a:r>
              <a:rPr lang="el-GR" sz="1800" b="1" dirty="0">
                <a:solidFill>
                  <a:schemeClr val="bg2">
                    <a:lumMod val="75000"/>
                  </a:schemeClr>
                </a:solidFill>
                <a:latin typeface="Raleway" charset="0"/>
                <a:cs typeface="Arial" panose="020B0604020202020204" pitchFamily="34" charset="0"/>
              </a:rPr>
              <a:t>, οι μελλοντικές ενέργειες της DMCA αφορούν τα εξής: </a:t>
            </a:r>
            <a:endParaRPr lang="el-GR" sz="1800" b="1" dirty="0" smtClean="0">
              <a:solidFill>
                <a:schemeClr val="bg2">
                  <a:lumMod val="75000"/>
                </a:schemeClr>
              </a:solidFill>
              <a:latin typeface="Raleway" charset="0"/>
              <a:cs typeface="Arial" panose="020B0604020202020204" pitchFamily="34" charset="0"/>
            </a:endParaRPr>
          </a:p>
          <a:p>
            <a:pPr lvl="2">
              <a:defRPr/>
            </a:pPr>
            <a:r>
              <a:rPr lang="el-GR" sz="1600" b="1" dirty="0" smtClean="0">
                <a:solidFill>
                  <a:schemeClr val="bg2">
                    <a:lumMod val="75000"/>
                  </a:schemeClr>
                </a:solidFill>
                <a:latin typeface="Raleway" charset="0"/>
                <a:cs typeface="Arial" panose="020B0604020202020204" pitchFamily="34" charset="0"/>
              </a:rPr>
              <a:t> </a:t>
            </a:r>
            <a:r>
              <a:rPr lang="el-GR" sz="1600" b="1" dirty="0">
                <a:solidFill>
                  <a:schemeClr val="bg2">
                    <a:lumMod val="75000"/>
                  </a:schemeClr>
                </a:solidFill>
                <a:latin typeface="Raleway" charset="0"/>
                <a:cs typeface="Arial" panose="020B0604020202020204" pitchFamily="34" charset="0"/>
              </a:rPr>
              <a:t>επενδύσεις στον τομέα της εκπαίδευσης, ενίσχυση των πιστοποιήσεων καθώς και βελτίωση των συνθηκών εργασίας </a:t>
            </a:r>
            <a:endParaRPr lang="el-GR" sz="1600" b="1" dirty="0" smtClean="0">
              <a:solidFill>
                <a:schemeClr val="bg2">
                  <a:lumMod val="75000"/>
                </a:schemeClr>
              </a:solidFill>
              <a:latin typeface="Raleway" charset="0"/>
              <a:cs typeface="Arial" panose="020B0604020202020204" pitchFamily="34" charset="0"/>
            </a:endParaRPr>
          </a:p>
          <a:p>
            <a:pPr lvl="2">
              <a:defRPr/>
            </a:pPr>
            <a:r>
              <a:rPr lang="el-GR" sz="1600" b="1" dirty="0" smtClean="0">
                <a:solidFill>
                  <a:schemeClr val="bg2">
                    <a:lumMod val="75000"/>
                  </a:schemeClr>
                </a:solidFill>
                <a:latin typeface="Raleway" charset="0"/>
                <a:cs typeface="Arial" panose="020B0604020202020204" pitchFamily="34" charset="0"/>
              </a:rPr>
              <a:t> </a:t>
            </a:r>
            <a:r>
              <a:rPr lang="el-GR" sz="1600" b="1" dirty="0">
                <a:solidFill>
                  <a:schemeClr val="bg2">
                    <a:lumMod val="75000"/>
                  </a:schemeClr>
                </a:solidFill>
                <a:latin typeface="Raleway" charset="0"/>
                <a:cs typeface="Arial" panose="020B0604020202020204" pitchFamily="34" charset="0"/>
              </a:rPr>
              <a:t>ανάπτυξη της καινοτομίας μέσω προώθησης περισσότερων συνεργασιών και υιοθέτησης βέλτιστων πρακτικών </a:t>
            </a:r>
            <a:endParaRPr lang="el-GR" sz="1600" b="1" dirty="0" smtClean="0">
              <a:solidFill>
                <a:schemeClr val="bg2">
                  <a:lumMod val="75000"/>
                </a:schemeClr>
              </a:solidFill>
              <a:latin typeface="Raleway" charset="0"/>
              <a:cs typeface="Arial" panose="020B0604020202020204" pitchFamily="34" charset="0"/>
            </a:endParaRPr>
          </a:p>
          <a:p>
            <a:pPr lvl="2">
              <a:defRPr/>
            </a:pPr>
            <a:r>
              <a:rPr lang="el-GR" sz="1600" b="1" dirty="0" smtClean="0">
                <a:solidFill>
                  <a:schemeClr val="bg2">
                    <a:lumMod val="75000"/>
                  </a:schemeClr>
                </a:solidFill>
                <a:latin typeface="Raleway" charset="0"/>
                <a:cs typeface="Arial" panose="020B0604020202020204" pitchFamily="34" charset="0"/>
              </a:rPr>
              <a:t> </a:t>
            </a:r>
            <a:r>
              <a:rPr lang="el-GR" sz="1600" b="1" dirty="0">
                <a:solidFill>
                  <a:schemeClr val="bg2">
                    <a:lumMod val="75000"/>
                  </a:schemeClr>
                </a:solidFill>
                <a:latin typeface="Raleway" charset="0"/>
                <a:cs typeface="Arial" panose="020B0604020202020204" pitchFamily="34" charset="0"/>
              </a:rPr>
              <a:t>βελτίωση θέσης της σημαίας στις υπάρχουσες λίστες επιδόσεων στοχεύοντας σε ποιοτικές αλλαγές με φιλικά προς το περιβάλλον και ασφαλή προϊόντα/υπηρεσίες σύμφωνα με τους κανονισμούς των διεθνών οργανισμών </a:t>
            </a:r>
            <a:endParaRPr lang="el-GR" sz="1600" b="1" dirty="0" smtClean="0">
              <a:solidFill>
                <a:schemeClr val="bg2">
                  <a:lumMod val="75000"/>
                </a:schemeClr>
              </a:solidFill>
              <a:latin typeface="Raleway" charset="0"/>
              <a:cs typeface="Arial" panose="020B0604020202020204" pitchFamily="34" charset="0"/>
            </a:endParaRPr>
          </a:p>
          <a:p>
            <a:pPr lvl="2">
              <a:defRPr/>
            </a:pPr>
            <a:r>
              <a:rPr lang="el-GR" sz="1600" b="1" dirty="0" smtClean="0">
                <a:solidFill>
                  <a:schemeClr val="bg2">
                    <a:lumMod val="75000"/>
                  </a:schemeClr>
                </a:solidFill>
                <a:latin typeface="Raleway" charset="0"/>
                <a:cs typeface="Arial" panose="020B0604020202020204" pitchFamily="34" charset="0"/>
              </a:rPr>
              <a:t> </a:t>
            </a:r>
            <a:r>
              <a:rPr lang="el-GR" sz="1600" b="1" dirty="0">
                <a:solidFill>
                  <a:schemeClr val="bg2">
                    <a:lumMod val="75000"/>
                  </a:schemeClr>
                </a:solidFill>
                <a:latin typeface="Raleway" charset="0"/>
                <a:cs typeface="Arial" panose="020B0604020202020204" pitchFamily="34" charset="0"/>
              </a:rPr>
              <a:t>εγκαθίδρυση λειτουργίας μιας στατιστικής επιτροπής για πρόσβαση σε πιο αξιόπιστα στοιχεία και για έλεγχο της επιβαλλόμενης στρατηγικής </a:t>
            </a:r>
            <a:endParaRPr lang="el-GR" sz="1600" b="1" dirty="0" smtClean="0">
              <a:solidFill>
                <a:schemeClr val="bg2">
                  <a:lumMod val="75000"/>
                </a:schemeClr>
              </a:solidFill>
              <a:latin typeface="Raleway" charset="0"/>
              <a:cs typeface="Arial" panose="020B0604020202020204" pitchFamily="34" charset="0"/>
            </a:endParaRPr>
          </a:p>
          <a:p>
            <a:pPr lvl="2">
              <a:defRPr/>
            </a:pPr>
            <a:r>
              <a:rPr lang="el-GR" sz="1600" b="1" dirty="0" smtClean="0">
                <a:solidFill>
                  <a:schemeClr val="bg2">
                    <a:lumMod val="75000"/>
                  </a:schemeClr>
                </a:solidFill>
                <a:latin typeface="Raleway" charset="0"/>
                <a:cs typeface="Arial" panose="020B0604020202020204" pitchFamily="34" charset="0"/>
              </a:rPr>
              <a:t> </a:t>
            </a:r>
            <a:r>
              <a:rPr lang="el-GR" sz="1600" b="1" dirty="0">
                <a:solidFill>
                  <a:schemeClr val="bg2">
                    <a:lumMod val="75000"/>
                  </a:schemeClr>
                </a:solidFill>
                <a:latin typeface="Raleway" charset="0"/>
                <a:cs typeface="Arial" panose="020B0604020202020204" pitchFamily="34" charset="0"/>
              </a:rPr>
              <a:t>περαιτέρω δικτύωση με μέλη εκτός συνόρων που θα αυξήσει την δικτύωση και αργότερα την επιρροή που θα μπορεί το ίδιο το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να </a:t>
            </a:r>
            <a:r>
              <a:rPr lang="el-GR" sz="1600" b="1" dirty="0" smtClean="0">
                <a:solidFill>
                  <a:schemeClr val="bg2">
                    <a:lumMod val="75000"/>
                  </a:schemeClr>
                </a:solidFill>
                <a:latin typeface="Raleway" charset="0"/>
                <a:cs typeface="Arial" panose="020B0604020202020204" pitchFamily="34" charset="0"/>
              </a:rPr>
              <a:t>ασκήσει</a:t>
            </a:r>
          </a:p>
          <a:p>
            <a:pPr lvl="2">
              <a:defRPr/>
            </a:pPr>
            <a:r>
              <a:rPr lang="el-GR" sz="1600" b="1" dirty="0">
                <a:solidFill>
                  <a:schemeClr val="bg2">
                    <a:lumMod val="75000"/>
                  </a:schemeClr>
                </a:solidFill>
                <a:latin typeface="Raleway" charset="0"/>
                <a:cs typeface="Arial" panose="020B0604020202020204" pitchFamily="34" charset="0"/>
              </a:rPr>
              <a:t> ενίσχυση των υποδομών όπως π.χ. η επέκταση του λιμένα </a:t>
            </a:r>
            <a:r>
              <a:rPr lang="el-GR" sz="1600" b="1" dirty="0" err="1">
                <a:solidFill>
                  <a:schemeClr val="bg2">
                    <a:lumMod val="75000"/>
                  </a:schemeClr>
                </a:solidFill>
                <a:latin typeface="Raleway" charset="0"/>
                <a:cs typeface="Arial" panose="020B0604020202020204" pitchFamily="34" charset="0"/>
              </a:rPr>
              <a:t>Jebel</a:t>
            </a:r>
            <a:r>
              <a:rPr lang="el-GR" sz="1600" b="1" dirty="0">
                <a:solidFill>
                  <a:schemeClr val="bg2">
                    <a:lumMod val="75000"/>
                  </a:schemeClr>
                </a:solidFill>
                <a:latin typeface="Raleway" charset="0"/>
                <a:cs typeface="Arial" panose="020B0604020202020204" pitchFamily="34" charset="0"/>
              </a:rPr>
              <a:t> </a:t>
            </a:r>
            <a:r>
              <a:rPr lang="el-GR" sz="1600" b="1" dirty="0" err="1">
                <a:solidFill>
                  <a:schemeClr val="bg2">
                    <a:lumMod val="75000"/>
                  </a:schemeClr>
                </a:solidFill>
                <a:latin typeface="Raleway" charset="0"/>
                <a:cs typeface="Arial" panose="020B0604020202020204" pitchFamily="34" charset="0"/>
              </a:rPr>
              <a:t>Ali</a:t>
            </a:r>
            <a:r>
              <a:rPr lang="el-GR" sz="1600" b="1" dirty="0">
                <a:solidFill>
                  <a:schemeClr val="bg2">
                    <a:lumMod val="75000"/>
                  </a:schemeClr>
                </a:solidFill>
                <a:latin typeface="Raleway" charset="0"/>
                <a:cs typeface="Arial" panose="020B0604020202020204" pitchFamily="34" charset="0"/>
              </a:rPr>
              <a:t> καθώς και του οδικού δικτύου με το οποίο συνδέεται και η δημιουργία ενός αστικού θαλάσσιου συγκροτήματος στο λιμένα </a:t>
            </a:r>
            <a:r>
              <a:rPr lang="el-GR" sz="1600" b="1" dirty="0" err="1">
                <a:solidFill>
                  <a:schemeClr val="bg2">
                    <a:lumMod val="75000"/>
                  </a:schemeClr>
                </a:solidFill>
                <a:latin typeface="Raleway" charset="0"/>
                <a:cs typeface="Arial" panose="020B0604020202020204" pitchFamily="34" charset="0"/>
              </a:rPr>
              <a:t>Rashid</a:t>
            </a:r>
            <a:endParaRPr lang="el-GR" sz="1600" b="1" dirty="0">
              <a:solidFill>
                <a:schemeClr val="bg2">
                  <a:lumMod val="75000"/>
                </a:schemeClr>
              </a:solidFill>
              <a:latin typeface="Raleway" charset="0"/>
              <a:cs typeface="Arial" panose="020B0604020202020204" pitchFamily="34" charset="0"/>
            </a:endParaRPr>
          </a:p>
          <a:p>
            <a:pPr lvl="2">
              <a:defRPr/>
            </a:pPr>
            <a:r>
              <a:rPr lang="el-GR" sz="1600" b="1" dirty="0">
                <a:solidFill>
                  <a:schemeClr val="bg2">
                    <a:lumMod val="75000"/>
                  </a:schemeClr>
                </a:solidFill>
                <a:latin typeface="Raleway" charset="0"/>
                <a:cs typeface="Arial" panose="020B0604020202020204" pitchFamily="34" charset="0"/>
              </a:rPr>
              <a:t> προωθητικές ενέργειες και συμμετοχή σε ναυτιλιακά συνέδρια και διοργανώσεις για την προβολή του </a:t>
            </a:r>
            <a:r>
              <a:rPr lang="el-GR" sz="1600" b="1" dirty="0" err="1" smtClean="0">
                <a:solidFill>
                  <a:schemeClr val="bg2">
                    <a:lumMod val="75000"/>
                  </a:schemeClr>
                </a:solidFill>
                <a:latin typeface="Raleway" charset="0"/>
                <a:cs typeface="Arial" panose="020B0604020202020204" pitchFamily="34" charset="0"/>
              </a:rPr>
              <a:t>cluster</a:t>
            </a:r>
            <a:endParaRPr lang="el-GR" sz="1600" b="1" dirty="0" smtClean="0">
              <a:solidFill>
                <a:schemeClr val="bg2">
                  <a:lumMod val="75000"/>
                </a:schemeClr>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8919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280473" cy="36933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a:t>
            </a:r>
            <a:r>
              <a:rPr lang="el-GR" sz="1800" b="1" dirty="0" smtClean="0">
                <a:solidFill>
                  <a:srgbClr val="FF0000"/>
                </a:solidFill>
                <a:latin typeface="Raleway" charset="0"/>
                <a:cs typeface="Arial" panose="020B0604020202020204" pitchFamily="34" charset="0"/>
              </a:rPr>
              <a:t>Ολλανδίας</a:t>
            </a:r>
            <a:endParaRPr lang="el-GR" sz="1800" b="1" dirty="0" smtClean="0">
              <a:solidFill>
                <a:srgbClr val="FF0000"/>
              </a:solidFill>
              <a:latin typeface="Raleway" charset="0"/>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5" name="Εικόνα 4"/>
          <p:cNvPicPr>
            <a:picLocks noChangeAspect="1"/>
          </p:cNvPicPr>
          <p:nvPr/>
        </p:nvPicPr>
        <p:blipFill rotWithShape="1">
          <a:blip r:embed="rId3"/>
          <a:srcRect l="16709" t="6316" r="14570" b="2111"/>
          <a:stretch/>
        </p:blipFill>
        <p:spPr>
          <a:xfrm>
            <a:off x="1434516" y="1196752"/>
            <a:ext cx="5513747" cy="4974169"/>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2089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1" y="764704"/>
            <a:ext cx="2735858" cy="1200329"/>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Ολλανδίας</a:t>
            </a: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rotWithShape="1">
          <a:blip r:embed="rId3"/>
          <a:srcRect t="7195"/>
          <a:stretch/>
        </p:blipFill>
        <p:spPr>
          <a:xfrm>
            <a:off x="2915816" y="764704"/>
            <a:ext cx="5112568" cy="2863199"/>
          </a:xfrm>
          <a:prstGeom prst="rect">
            <a:avLst/>
          </a:prstGeom>
        </p:spPr>
      </p:pic>
      <p:pic>
        <p:nvPicPr>
          <p:cNvPr id="6" name="Εικόνα 5"/>
          <p:cNvPicPr>
            <a:picLocks noChangeAspect="1"/>
          </p:cNvPicPr>
          <p:nvPr/>
        </p:nvPicPr>
        <p:blipFill rotWithShape="1">
          <a:blip r:embed="rId4"/>
          <a:srcRect t="7895"/>
          <a:stretch/>
        </p:blipFill>
        <p:spPr>
          <a:xfrm>
            <a:off x="2936165" y="3645024"/>
            <a:ext cx="5740291" cy="2520280"/>
          </a:xfrm>
          <a:prstGeom prst="rect">
            <a:avLst/>
          </a:prstGeom>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8"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7950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106884" y="1412776"/>
            <a:ext cx="8929612" cy="4608512"/>
          </a:xfrm>
          <a:prstGeom prst="rect">
            <a:avLst/>
          </a:prstGeom>
        </p:spPr>
      </p:pic>
      <p:sp>
        <p:nvSpPr>
          <p:cNvPr id="2" name="Ορθογώνιο 1"/>
          <p:cNvSpPr/>
          <p:nvPr/>
        </p:nvSpPr>
        <p:spPr>
          <a:xfrm>
            <a:off x="107950" y="764704"/>
            <a:ext cx="8784529" cy="646331"/>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a:t>
            </a:r>
            <a:r>
              <a:rPr lang="el-GR" sz="1800" b="1" dirty="0" smtClean="0">
                <a:solidFill>
                  <a:srgbClr val="FF0000"/>
                </a:solidFill>
                <a:latin typeface="Raleway" charset="0"/>
                <a:cs typeface="Arial" panose="020B0604020202020204" pitchFamily="34" charset="0"/>
              </a:rPr>
              <a:t>Ολλανδίας</a:t>
            </a:r>
          </a:p>
          <a:p>
            <a:pPr lvl="1">
              <a:defRPr/>
            </a:pPr>
            <a:r>
              <a:rPr lang="en-US" sz="1800" b="1" dirty="0" smtClean="0">
                <a:solidFill>
                  <a:schemeClr val="bg2">
                    <a:lumMod val="75000"/>
                  </a:schemeClr>
                </a:solidFill>
                <a:latin typeface="Raleway" charset="0"/>
                <a:cs typeface="Arial" panose="020B0604020202020204" pitchFamily="34" charset="0"/>
              </a:rPr>
              <a:t>(</a:t>
            </a:r>
            <a:r>
              <a:rPr lang="en-US" sz="1800" b="1" dirty="0">
                <a:solidFill>
                  <a:schemeClr val="bg2">
                    <a:lumMod val="75000"/>
                  </a:schemeClr>
                </a:solidFill>
                <a:latin typeface="Raleway" charset="0"/>
                <a:cs typeface="Arial" panose="020B0604020202020204" pitchFamily="34" charset="0"/>
              </a:rPr>
              <a:t>Financial linkages in the Dutch Maritime </a:t>
            </a:r>
            <a:r>
              <a:rPr lang="en-US" sz="1800" b="1" dirty="0" smtClean="0">
                <a:solidFill>
                  <a:schemeClr val="bg2">
                    <a:lumMod val="75000"/>
                  </a:schemeClr>
                </a:solidFill>
                <a:latin typeface="Raleway" charset="0"/>
                <a:cs typeface="Arial" panose="020B0604020202020204" pitchFamily="34" charset="0"/>
              </a:rPr>
              <a:t>Cluster)</a:t>
            </a:r>
            <a:endParaRPr lang="el-GR" sz="1800" b="1" dirty="0" smtClean="0">
              <a:solidFill>
                <a:schemeClr val="bg2">
                  <a:lumMod val="75000"/>
                </a:schemeClr>
              </a:solidFill>
              <a:latin typeface="Raleway" charset="0"/>
              <a:cs typeface="Arial" panose="020B0604020202020204" pitchFamily="34" charset="0"/>
            </a:endParaRPr>
          </a:p>
        </p:txBody>
      </p:sp>
      <p:pic>
        <p:nvPicPr>
          <p:cNvPr id="25603" name="Picture 4"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403850"/>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9928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stretch>
            <a:fillRect/>
          </a:stretch>
        </p:blipFill>
        <p:spPr>
          <a:xfrm>
            <a:off x="164931" y="1268760"/>
            <a:ext cx="8788357" cy="4824536"/>
          </a:xfrm>
          <a:prstGeom prst="rect">
            <a:avLst/>
          </a:prstGeom>
        </p:spPr>
      </p:pic>
      <p:sp>
        <p:nvSpPr>
          <p:cNvPr id="2" name="Ορθογώνιο 1"/>
          <p:cNvSpPr/>
          <p:nvPr/>
        </p:nvSpPr>
        <p:spPr>
          <a:xfrm>
            <a:off x="107950" y="764704"/>
            <a:ext cx="8784529" cy="1200329"/>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Ολλανδίας</a:t>
            </a:r>
            <a:r>
              <a:rPr lang="en-US" sz="1800" b="1" dirty="0">
                <a:solidFill>
                  <a:srgbClr val="FF0000"/>
                </a:solidFill>
                <a:latin typeface="Raleway" charset="0"/>
                <a:cs typeface="Arial" panose="020B0604020202020204" pitchFamily="34" charset="0"/>
              </a:rPr>
              <a:t> </a:t>
            </a:r>
            <a:endParaRPr lang="el-GR" sz="1800" b="1" dirty="0" smtClean="0">
              <a:solidFill>
                <a:srgbClr val="FF0000"/>
              </a:solidFill>
              <a:latin typeface="Raleway" charset="0"/>
              <a:cs typeface="Arial" panose="020B0604020202020204" pitchFamily="34" charset="0"/>
            </a:endParaRPr>
          </a:p>
          <a:p>
            <a:pPr lvl="1">
              <a:defRPr/>
            </a:pPr>
            <a:r>
              <a:rPr lang="el-GR" sz="1800" b="1" dirty="0">
                <a:solidFill>
                  <a:schemeClr val="bg2">
                    <a:lumMod val="75000"/>
                  </a:schemeClr>
                </a:solidFill>
                <a:latin typeface="Raleway" charset="0"/>
                <a:cs typeface="Arial" panose="020B0604020202020204" pitchFamily="34" charset="0"/>
              </a:rPr>
              <a:t> </a:t>
            </a:r>
            <a:r>
              <a:rPr lang="el-GR" sz="1800" b="1" dirty="0" smtClean="0">
                <a:solidFill>
                  <a:schemeClr val="bg2">
                    <a:lumMod val="75000"/>
                  </a:schemeClr>
                </a:solidFill>
                <a:latin typeface="Raleway" charset="0"/>
                <a:cs typeface="Arial" panose="020B0604020202020204" pitchFamily="34" charset="0"/>
              </a:rPr>
              <a:t> </a:t>
            </a:r>
            <a:r>
              <a:rPr lang="en-US" sz="1800" b="1" dirty="0" smtClean="0">
                <a:solidFill>
                  <a:schemeClr val="bg2">
                    <a:lumMod val="75000"/>
                  </a:schemeClr>
                </a:solidFill>
                <a:latin typeface="Raleway" charset="0"/>
                <a:cs typeface="Arial" panose="020B0604020202020204" pitchFamily="34" charset="0"/>
              </a:rPr>
              <a:t>(</a:t>
            </a:r>
            <a:r>
              <a:rPr lang="en-US" sz="1800" b="1" dirty="0" err="1">
                <a:solidFill>
                  <a:schemeClr val="bg2">
                    <a:lumMod val="75000"/>
                  </a:schemeClr>
                </a:solidFill>
                <a:latin typeface="Raleway" charset="0"/>
                <a:cs typeface="Arial" panose="020B0604020202020204" pitchFamily="34" charset="0"/>
              </a:rPr>
              <a:t>Labour</a:t>
            </a:r>
            <a:r>
              <a:rPr lang="en-US" sz="1800" b="1" dirty="0">
                <a:solidFill>
                  <a:schemeClr val="bg2">
                    <a:lumMod val="75000"/>
                  </a:schemeClr>
                </a:solidFill>
                <a:latin typeface="Raleway" charset="0"/>
                <a:cs typeface="Arial" panose="020B0604020202020204" pitchFamily="34" charset="0"/>
              </a:rPr>
              <a:t> flows in the Dutch maritime </a:t>
            </a:r>
            <a:r>
              <a:rPr lang="en-US" sz="1800" b="1" dirty="0" smtClean="0">
                <a:solidFill>
                  <a:schemeClr val="bg2">
                    <a:lumMod val="75000"/>
                  </a:schemeClr>
                </a:solidFill>
                <a:latin typeface="Raleway" charset="0"/>
                <a:cs typeface="Arial" panose="020B0604020202020204" pitchFamily="34" charset="0"/>
              </a:rPr>
              <a:t>cluster)</a:t>
            </a:r>
            <a:endParaRPr lang="el-GR" sz="1800" b="1" dirty="0" smtClean="0">
              <a:solidFill>
                <a:schemeClr val="bg2">
                  <a:lumMod val="75000"/>
                </a:schemeClr>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67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5047536"/>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Ολλανδίας</a:t>
            </a:r>
          </a:p>
          <a:p>
            <a:pPr marL="1200150" lvl="2"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Βασική αρχή του ολλανδικού μοντέλου είναι οι γεωγραφικές ενότητες </a:t>
            </a:r>
            <a:r>
              <a:rPr lang="el-GR" sz="1600" b="1" dirty="0" smtClean="0">
                <a:solidFill>
                  <a:schemeClr val="bg2">
                    <a:lumMod val="75000"/>
                  </a:schemeClr>
                </a:solidFill>
                <a:latin typeface="Raleway" charset="0"/>
                <a:cs typeface="Arial" panose="020B0604020202020204" pitchFamily="34" charset="0"/>
              </a:rPr>
              <a:t>ομοειδών επιχειρήσεων </a:t>
            </a:r>
            <a:r>
              <a:rPr lang="el-GR" sz="1600" b="1" dirty="0">
                <a:solidFill>
                  <a:schemeClr val="bg2">
                    <a:lumMod val="75000"/>
                  </a:schemeClr>
                </a:solidFill>
                <a:latin typeface="Raleway" charset="0"/>
                <a:cs typeface="Arial" panose="020B0604020202020204" pitchFamily="34" charset="0"/>
              </a:rPr>
              <a:t>που δημιουργούνται εξαιτίας των πολλών ναυτιλιακών </a:t>
            </a:r>
            <a:r>
              <a:rPr lang="el-GR" sz="1600" b="1" dirty="0" smtClean="0">
                <a:solidFill>
                  <a:schemeClr val="bg2">
                    <a:lumMod val="75000"/>
                  </a:schemeClr>
                </a:solidFill>
                <a:latin typeface="Raleway" charset="0"/>
                <a:cs typeface="Arial" panose="020B0604020202020204" pitchFamily="34" charset="0"/>
              </a:rPr>
              <a:t>δραστηριοτήτων που </a:t>
            </a:r>
            <a:r>
              <a:rPr lang="el-GR" sz="1600" b="1" dirty="0">
                <a:solidFill>
                  <a:schemeClr val="bg2">
                    <a:lumMod val="75000"/>
                  </a:schemeClr>
                </a:solidFill>
                <a:latin typeface="Raleway" charset="0"/>
                <a:cs typeface="Arial" panose="020B0604020202020204" pitchFamily="34" charset="0"/>
              </a:rPr>
              <a:t>αναπτύσσονται. </a:t>
            </a:r>
            <a:endParaRPr lang="el-GR" sz="16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Με </a:t>
            </a:r>
            <a:r>
              <a:rPr lang="el-GR" sz="1600" b="1" dirty="0">
                <a:solidFill>
                  <a:schemeClr val="bg2">
                    <a:lumMod val="75000"/>
                  </a:schemeClr>
                </a:solidFill>
                <a:latin typeface="Raleway" charset="0"/>
                <a:cs typeface="Arial" panose="020B0604020202020204" pitchFamily="34" charset="0"/>
              </a:rPr>
              <a:t>τις όμορες δραστηριότητές να εγκαθιδρύονται </a:t>
            </a:r>
            <a:r>
              <a:rPr lang="el-GR" sz="1600" b="1" dirty="0" smtClean="0">
                <a:solidFill>
                  <a:schemeClr val="bg2">
                    <a:lumMod val="75000"/>
                  </a:schemeClr>
                </a:solidFill>
                <a:latin typeface="Raleway" charset="0"/>
                <a:cs typeface="Arial" panose="020B0604020202020204" pitchFamily="34" charset="0"/>
              </a:rPr>
              <a:t>σε διαφορετικές </a:t>
            </a:r>
            <a:r>
              <a:rPr lang="el-GR" sz="1600" b="1" dirty="0">
                <a:solidFill>
                  <a:schemeClr val="bg2">
                    <a:lumMod val="75000"/>
                  </a:schemeClr>
                </a:solidFill>
                <a:latin typeface="Raleway" charset="0"/>
                <a:cs typeface="Arial" panose="020B0604020202020204" pitchFamily="34" charset="0"/>
              </a:rPr>
              <a:t>περιοχές από τις υπόλοιπες με αποτέλεσμα να </a:t>
            </a:r>
            <a:r>
              <a:rPr lang="el-GR" sz="1600" b="1" dirty="0" smtClean="0">
                <a:solidFill>
                  <a:schemeClr val="bg2">
                    <a:lumMod val="75000"/>
                  </a:schemeClr>
                </a:solidFill>
                <a:latin typeface="Raleway" charset="0"/>
                <a:cs typeface="Arial" panose="020B0604020202020204" pitchFamily="34" charset="0"/>
              </a:rPr>
              <a:t>δημιουργούνται μικρότερες </a:t>
            </a:r>
            <a:r>
              <a:rPr lang="el-GR" sz="1600" b="1" dirty="0">
                <a:solidFill>
                  <a:schemeClr val="bg2">
                    <a:lumMod val="75000"/>
                  </a:schemeClr>
                </a:solidFill>
                <a:latin typeface="Raleway" charset="0"/>
                <a:cs typeface="Arial" panose="020B0604020202020204" pitchFamily="34" charset="0"/>
              </a:rPr>
              <a:t>συστάδες στην παράκτια ζώνη της Ολλανδίας προσδίδοντας στο </a:t>
            </a:r>
            <a:r>
              <a:rPr lang="el-GR" sz="1600" b="1" dirty="0" smtClean="0">
                <a:solidFill>
                  <a:schemeClr val="bg2">
                    <a:lumMod val="75000"/>
                  </a:schemeClr>
                </a:solidFill>
                <a:latin typeface="Raleway" charset="0"/>
                <a:cs typeface="Arial" panose="020B0604020202020204" pitchFamily="34" charset="0"/>
              </a:rPr>
              <a:t>συνολικό ολλανδικό </a:t>
            </a:r>
            <a:r>
              <a:rPr lang="el-GR" sz="1600" b="1" dirty="0" err="1">
                <a:solidFill>
                  <a:schemeClr val="bg2">
                    <a:lumMod val="75000"/>
                  </a:schemeClr>
                </a:solidFill>
                <a:latin typeface="Raleway" charset="0"/>
                <a:cs typeface="Arial" panose="020B0604020202020204" pitchFamily="34" charset="0"/>
              </a:rPr>
              <a:t>cluster</a:t>
            </a:r>
            <a:r>
              <a:rPr lang="el-GR" sz="1600" b="1" dirty="0">
                <a:solidFill>
                  <a:schemeClr val="bg2">
                    <a:lumMod val="75000"/>
                  </a:schemeClr>
                </a:solidFill>
                <a:latin typeface="Raleway" charset="0"/>
                <a:cs typeface="Arial" panose="020B0604020202020204" pitchFamily="34" charset="0"/>
              </a:rPr>
              <a:t> τεράστια </a:t>
            </a:r>
            <a:r>
              <a:rPr lang="el-GR" sz="1600" b="1" dirty="0" smtClean="0">
                <a:solidFill>
                  <a:schemeClr val="bg2">
                    <a:lumMod val="75000"/>
                  </a:schemeClr>
                </a:solidFill>
                <a:latin typeface="Raleway" charset="0"/>
                <a:cs typeface="Arial" panose="020B0604020202020204" pitchFamily="34" charset="0"/>
              </a:rPr>
              <a:t>δυναμική.</a:t>
            </a:r>
            <a:endParaRPr lang="el-GR" sz="1600" b="1" dirty="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a:solidFill>
                  <a:schemeClr val="bg2">
                    <a:lumMod val="75000"/>
                  </a:schemeClr>
                </a:solidFill>
                <a:latin typeface="Raleway" charset="0"/>
                <a:cs typeface="Arial" panose="020B0604020202020204" pitchFamily="34" charset="0"/>
              </a:rPr>
              <a:t>Σε αυτή τη βάση ξεχωρίζουν τρις γεωγραφικές ενότητες συστάδων, οι </a:t>
            </a:r>
            <a:r>
              <a:rPr lang="el-GR" sz="1600" b="1" dirty="0" smtClean="0">
                <a:solidFill>
                  <a:schemeClr val="bg2">
                    <a:lumMod val="75000"/>
                  </a:schemeClr>
                </a:solidFill>
                <a:latin typeface="Raleway" charset="0"/>
                <a:cs typeface="Arial" panose="020B0604020202020204" pitchFamily="34" charset="0"/>
              </a:rPr>
              <a:t>δυο δραστηριοποιούνται </a:t>
            </a:r>
            <a:r>
              <a:rPr lang="el-GR" sz="1600" b="1" dirty="0">
                <a:solidFill>
                  <a:schemeClr val="bg2">
                    <a:lumMod val="75000"/>
                  </a:schemeClr>
                </a:solidFill>
                <a:latin typeface="Raleway" charset="0"/>
                <a:cs typeface="Arial" panose="020B0604020202020204" pitchFamily="34" charset="0"/>
              </a:rPr>
              <a:t>στις περιφέρειες του Ρότερνταμ και του Άμστερνταμ και η </a:t>
            </a:r>
            <a:r>
              <a:rPr lang="el-GR" sz="1600" b="1" dirty="0" smtClean="0">
                <a:solidFill>
                  <a:schemeClr val="bg2">
                    <a:lumMod val="75000"/>
                  </a:schemeClr>
                </a:solidFill>
                <a:latin typeface="Raleway" charset="0"/>
                <a:cs typeface="Arial" panose="020B0604020202020204" pitchFamily="34" charset="0"/>
              </a:rPr>
              <a:t>Τρίτη στην </a:t>
            </a:r>
            <a:r>
              <a:rPr lang="el-GR" sz="1600" b="1" dirty="0">
                <a:solidFill>
                  <a:schemeClr val="bg2">
                    <a:lumMod val="75000"/>
                  </a:schemeClr>
                </a:solidFill>
                <a:latin typeface="Raleway" charset="0"/>
                <a:cs typeface="Arial" panose="020B0604020202020204" pitchFamily="34" charset="0"/>
              </a:rPr>
              <a:t>βόρειο Ολλανδία (</a:t>
            </a:r>
            <a:r>
              <a:rPr lang="el-GR" sz="1600" b="1" dirty="0" err="1">
                <a:solidFill>
                  <a:schemeClr val="bg2">
                    <a:lumMod val="75000"/>
                  </a:schemeClr>
                </a:solidFill>
                <a:latin typeface="Raleway" charset="0"/>
                <a:cs typeface="Arial" panose="020B0604020202020204" pitchFamily="34" charset="0"/>
              </a:rPr>
              <a:t>Βλινσινγκεν</a:t>
            </a:r>
            <a:r>
              <a:rPr lang="el-GR" sz="1600" b="1" dirty="0">
                <a:solidFill>
                  <a:schemeClr val="bg2">
                    <a:lumMod val="75000"/>
                  </a:schemeClr>
                </a:solidFill>
                <a:latin typeface="Raleway" charset="0"/>
                <a:cs typeface="Arial" panose="020B0604020202020204" pitchFamily="34" charset="0"/>
              </a:rPr>
              <a:t>) με βάση την αρχή του </a:t>
            </a:r>
            <a:r>
              <a:rPr lang="el-GR" sz="1600" b="1" dirty="0" smtClean="0">
                <a:solidFill>
                  <a:schemeClr val="bg2">
                    <a:lumMod val="75000"/>
                  </a:schemeClr>
                </a:solidFill>
                <a:latin typeface="Raleway" charset="0"/>
                <a:cs typeface="Arial" panose="020B0604020202020204" pitchFamily="34" charset="0"/>
              </a:rPr>
              <a:t>καταμερισμού δραστηριοτήτων</a:t>
            </a:r>
            <a:r>
              <a:rPr lang="el-GR" sz="1600" b="1" dirty="0">
                <a:solidFill>
                  <a:schemeClr val="bg2">
                    <a:lumMod val="75000"/>
                  </a:schemeClr>
                </a:solidFill>
                <a:latin typeface="Raleway" charset="0"/>
                <a:cs typeface="Arial" panose="020B0604020202020204" pitchFamily="34" charset="0"/>
              </a:rPr>
              <a:t>. </a:t>
            </a:r>
            <a:endParaRPr lang="el-GR" sz="1600" b="1" dirty="0" smtClean="0">
              <a:solidFill>
                <a:schemeClr val="bg2">
                  <a:lumMod val="75000"/>
                </a:schemeClr>
              </a:solidFill>
              <a:latin typeface="Raleway" charset="0"/>
              <a:cs typeface="Arial" panose="020B0604020202020204" pitchFamily="34" charset="0"/>
            </a:endParaRP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Στις </a:t>
            </a:r>
            <a:r>
              <a:rPr lang="el-GR" sz="1600" b="1" dirty="0">
                <a:solidFill>
                  <a:schemeClr val="bg2">
                    <a:lumMod val="75000"/>
                  </a:schemeClr>
                </a:solidFill>
                <a:latin typeface="Raleway" charset="0"/>
                <a:cs typeface="Arial" panose="020B0604020202020204" pitchFamily="34" charset="0"/>
              </a:rPr>
              <a:t>περιοχές του Ρότερνταμ και του Άμστερνταμ ξεχωρίζουν </a:t>
            </a:r>
            <a:r>
              <a:rPr lang="el-GR" sz="1600" b="1" dirty="0" smtClean="0">
                <a:solidFill>
                  <a:schemeClr val="bg2">
                    <a:lumMod val="75000"/>
                  </a:schemeClr>
                </a:solidFill>
                <a:latin typeface="Raleway" charset="0"/>
                <a:cs typeface="Arial" panose="020B0604020202020204" pitchFamily="34" charset="0"/>
              </a:rPr>
              <a:t>οι δραστηριότητες </a:t>
            </a:r>
            <a:r>
              <a:rPr lang="el-GR" sz="1600" b="1" dirty="0">
                <a:solidFill>
                  <a:schemeClr val="bg2">
                    <a:lumMod val="75000"/>
                  </a:schemeClr>
                </a:solidFill>
                <a:latin typeface="Raleway" charset="0"/>
                <a:cs typeface="Arial" panose="020B0604020202020204" pitchFamily="34" charset="0"/>
              </a:rPr>
              <a:t>του εμπορίου και της ακτοπλοΐας (με τα </a:t>
            </a:r>
            <a:r>
              <a:rPr lang="el-GR" sz="1600" b="1" dirty="0" err="1">
                <a:solidFill>
                  <a:schemeClr val="bg2">
                    <a:lumMod val="75000"/>
                  </a:schemeClr>
                </a:solidFill>
                <a:latin typeface="Raleway" charset="0"/>
                <a:cs typeface="Arial" panose="020B0604020202020204" pitchFamily="34" charset="0"/>
              </a:rPr>
              <a:t>logistics</a:t>
            </a:r>
            <a:r>
              <a:rPr lang="el-GR" sz="1600" b="1" dirty="0">
                <a:solidFill>
                  <a:schemeClr val="bg2">
                    <a:lumMod val="75000"/>
                  </a:schemeClr>
                </a:solidFill>
                <a:latin typeface="Raleway" charset="0"/>
                <a:cs typeface="Arial" panose="020B0604020202020204" pitchFamily="34" charset="0"/>
              </a:rPr>
              <a:t> να έχουν </a:t>
            </a:r>
            <a:r>
              <a:rPr lang="el-GR" sz="1600" b="1" dirty="0" smtClean="0">
                <a:solidFill>
                  <a:schemeClr val="bg2">
                    <a:lumMod val="75000"/>
                  </a:schemeClr>
                </a:solidFill>
                <a:latin typeface="Raleway" charset="0"/>
                <a:cs typeface="Arial" panose="020B0604020202020204" pitchFamily="34" charset="0"/>
              </a:rPr>
              <a:t>μεγάλη συνεισφορά</a:t>
            </a:r>
            <a:r>
              <a:rPr lang="el-GR" sz="1600" b="1" dirty="0">
                <a:solidFill>
                  <a:schemeClr val="bg2">
                    <a:lumMod val="75000"/>
                  </a:schemeClr>
                </a:solidFill>
                <a:latin typeface="Raleway" charset="0"/>
                <a:cs typeface="Arial" panose="020B0604020202020204" pitchFamily="34" charset="0"/>
              </a:rPr>
              <a:t>) αλλά και των ναυτιλιακών υπηρεσιών, ενώ στην βόρεια </a:t>
            </a:r>
            <a:r>
              <a:rPr lang="el-GR" sz="1600" b="1" dirty="0" smtClean="0">
                <a:solidFill>
                  <a:schemeClr val="bg2">
                    <a:lumMod val="75000"/>
                  </a:schemeClr>
                </a:solidFill>
                <a:latin typeface="Raleway" charset="0"/>
                <a:cs typeface="Arial" panose="020B0604020202020204" pitchFamily="34" charset="0"/>
              </a:rPr>
              <a:t>Ολλανδία πυρήνας </a:t>
            </a:r>
            <a:r>
              <a:rPr lang="el-GR" sz="1600" b="1" dirty="0">
                <a:solidFill>
                  <a:schemeClr val="bg2">
                    <a:lumMod val="75000"/>
                  </a:schemeClr>
                </a:solidFill>
                <a:latin typeface="Raleway" charset="0"/>
                <a:cs typeface="Arial" panose="020B0604020202020204" pitchFamily="34" charset="0"/>
              </a:rPr>
              <a:t>του πλέγματος είναι η </a:t>
            </a:r>
            <a:r>
              <a:rPr lang="el-GR" sz="1600" b="1" dirty="0" err="1">
                <a:solidFill>
                  <a:schemeClr val="bg2">
                    <a:lumMod val="75000"/>
                  </a:schemeClr>
                </a:solidFill>
                <a:latin typeface="Raleway" charset="0"/>
                <a:cs typeface="Arial" panose="020B0604020202020204" pitchFamily="34" charset="0"/>
              </a:rPr>
              <a:t>ναυπηγική</a:t>
            </a:r>
            <a:r>
              <a:rPr lang="el-GR" sz="1600" b="1" dirty="0">
                <a:solidFill>
                  <a:schemeClr val="bg2">
                    <a:lumMod val="75000"/>
                  </a:schemeClr>
                </a:solidFill>
                <a:latin typeface="Raleway" charset="0"/>
                <a:cs typeface="Arial" panose="020B0604020202020204" pitchFamily="34" charset="0"/>
              </a:rPr>
              <a:t> και οι εκβαθύνσεις</a:t>
            </a:r>
            <a:r>
              <a:rPr lang="el-GR" sz="1600" b="1" dirty="0" smtClean="0">
                <a:solidFill>
                  <a:schemeClr val="bg2">
                    <a:lumMod val="75000"/>
                  </a:schemeClr>
                </a:solidFill>
                <a:latin typeface="Raleway" charset="0"/>
                <a:cs typeface="Arial" panose="020B0604020202020204" pitchFamily="34" charset="0"/>
              </a:rPr>
              <a:t>.</a:t>
            </a:r>
          </a:p>
          <a:p>
            <a:pPr marL="1200150" lvl="2" indent="-285750">
              <a:buFont typeface="Arial" panose="020B0604020202020204" pitchFamily="34" charset="0"/>
              <a:buChar char="•"/>
              <a:defRPr/>
            </a:pPr>
            <a:r>
              <a:rPr lang="el-GR" sz="1600" b="1" dirty="0" smtClean="0">
                <a:solidFill>
                  <a:schemeClr val="bg2">
                    <a:lumMod val="75000"/>
                  </a:schemeClr>
                </a:solidFill>
                <a:latin typeface="Raleway" charset="0"/>
                <a:cs typeface="Arial" panose="020B0604020202020204" pitchFamily="34" charset="0"/>
              </a:rPr>
              <a:t>Αυτός </a:t>
            </a:r>
            <a:r>
              <a:rPr lang="el-GR" sz="1600" b="1" dirty="0">
                <a:solidFill>
                  <a:schemeClr val="bg2">
                    <a:lumMod val="75000"/>
                  </a:schemeClr>
                </a:solidFill>
                <a:latin typeface="Raleway" charset="0"/>
                <a:cs typeface="Arial" panose="020B0604020202020204" pitchFamily="34" charset="0"/>
              </a:rPr>
              <a:t>ο </a:t>
            </a:r>
            <a:r>
              <a:rPr lang="el-GR" sz="1600" b="1" dirty="0" smtClean="0">
                <a:solidFill>
                  <a:schemeClr val="bg2">
                    <a:lumMod val="75000"/>
                  </a:schemeClr>
                </a:solidFill>
                <a:latin typeface="Raleway" charset="0"/>
                <a:cs typeface="Arial" panose="020B0604020202020204" pitchFamily="34" charset="0"/>
              </a:rPr>
              <a:t>διαχωρισμός των </a:t>
            </a:r>
            <a:r>
              <a:rPr lang="el-GR" sz="1600" b="1" dirty="0">
                <a:solidFill>
                  <a:schemeClr val="bg2">
                    <a:lumMod val="75000"/>
                  </a:schemeClr>
                </a:solidFill>
                <a:latin typeface="Raleway" charset="0"/>
                <a:cs typeface="Arial" panose="020B0604020202020204" pitchFamily="34" charset="0"/>
              </a:rPr>
              <a:t>οικονομικών δραστηριοτήτων είναι το μυστικό που διαχέει το όφελος </a:t>
            </a:r>
            <a:r>
              <a:rPr lang="el-GR" sz="1600" b="1" dirty="0" smtClean="0">
                <a:solidFill>
                  <a:schemeClr val="bg2">
                    <a:lumMod val="75000"/>
                  </a:schemeClr>
                </a:solidFill>
                <a:latin typeface="Raleway" charset="0"/>
                <a:cs typeface="Arial" panose="020B0604020202020204" pitchFamily="34" charset="0"/>
              </a:rPr>
              <a:t>συμβάλει στην </a:t>
            </a:r>
            <a:r>
              <a:rPr lang="el-GR" sz="1600" b="1" dirty="0">
                <a:solidFill>
                  <a:schemeClr val="bg2">
                    <a:lumMod val="75000"/>
                  </a:schemeClr>
                </a:solidFill>
                <a:latin typeface="Raleway" charset="0"/>
                <a:cs typeface="Arial" panose="020B0604020202020204" pitchFamily="34" charset="0"/>
              </a:rPr>
              <a:t>εξειδίκευση αλλά και στην </a:t>
            </a:r>
            <a:r>
              <a:rPr lang="el-GR" sz="1600" b="1" dirty="0" smtClean="0">
                <a:solidFill>
                  <a:schemeClr val="bg2">
                    <a:lumMod val="75000"/>
                  </a:schemeClr>
                </a:solidFill>
                <a:latin typeface="Raleway" charset="0"/>
                <a:cs typeface="Arial" panose="020B0604020202020204" pitchFamily="34" charset="0"/>
              </a:rPr>
              <a:t>συνεργασία</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8660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640514" cy="369332"/>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Ολλανδίας</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rotWithShape="1">
          <a:blip r:embed="rId3"/>
          <a:srcRect l="6327"/>
          <a:stretch/>
        </p:blipFill>
        <p:spPr>
          <a:xfrm>
            <a:off x="554837" y="1124744"/>
            <a:ext cx="5278927" cy="4680520"/>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505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1" y="764704"/>
            <a:ext cx="2519833" cy="1200329"/>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Το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στο</a:t>
            </a:r>
          </a:p>
          <a:p>
            <a:pPr lvl="1">
              <a:defRPr/>
            </a:pPr>
            <a:r>
              <a:rPr lang="el-GR" sz="1800" b="1" dirty="0" smtClean="0">
                <a:solidFill>
                  <a:srgbClr val="FF0000"/>
                </a:solidFill>
                <a:latin typeface="Raleway" charset="0"/>
                <a:cs typeface="Arial" panose="020B0604020202020204" pitchFamily="34" charset="0"/>
              </a:rPr>
              <a:t>Ην</a:t>
            </a:r>
            <a:r>
              <a:rPr lang="el-GR" sz="1800" b="1" dirty="0" smtClean="0">
                <a:solidFill>
                  <a:srgbClr val="FF0000"/>
                </a:solidFill>
                <a:latin typeface="Raleway" charset="0"/>
                <a:cs typeface="Arial" panose="020B0604020202020204" pitchFamily="34" charset="0"/>
              </a:rPr>
              <a:t>. Βασίλειο</a:t>
            </a:r>
            <a:endParaRPr lang="el-GR" sz="1800" b="1" dirty="0">
              <a:solidFill>
                <a:srgbClr val="FF0000"/>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rotWithShape="1">
          <a:blip r:embed="rId5"/>
          <a:srcRect t="4443"/>
          <a:stretch/>
        </p:blipFill>
        <p:spPr>
          <a:xfrm>
            <a:off x="3635896" y="44624"/>
            <a:ext cx="5362166" cy="6120680"/>
          </a:xfrm>
          <a:prstGeom prst="rect">
            <a:avLst/>
          </a:prstGeom>
        </p:spPr>
      </p:pic>
    </p:spTree>
    <p:extLst>
      <p:ext uri="{BB962C8B-B14F-4D97-AF65-F5344CB8AC3E}">
        <p14:creationId xmlns:p14="http://schemas.microsoft.com/office/powerpoint/2010/main" val="21659470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496497" cy="646331"/>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cs typeface="Arial" panose="020B0604020202020204" pitchFamily="34" charset="0"/>
              </a:rPr>
              <a:t>Τα </a:t>
            </a:r>
            <a:r>
              <a:rPr lang="en-US" sz="1800" b="1" dirty="0" smtClean="0">
                <a:solidFill>
                  <a:schemeClr val="bg2">
                    <a:lumMod val="75000"/>
                  </a:schemeClr>
                </a:solidFill>
                <a:latin typeface="Raleway" charset="0"/>
                <a:cs typeface="Arial" panose="020B0604020202020204" pitchFamily="34" charset="0"/>
              </a:rPr>
              <a:t>Cluster </a:t>
            </a:r>
            <a:r>
              <a:rPr lang="el-GR" sz="1800" b="1" dirty="0" smtClean="0">
                <a:solidFill>
                  <a:schemeClr val="bg2">
                    <a:lumMod val="75000"/>
                  </a:schemeClr>
                </a:solidFill>
                <a:latin typeface="Raleway" charset="0"/>
                <a:cs typeface="Arial" panose="020B0604020202020204" pitchFamily="34" charset="0"/>
              </a:rPr>
              <a:t>της Βαλτικής</a:t>
            </a:r>
            <a:endParaRPr lang="el-GR" sz="1800" b="1" dirty="0">
              <a:solidFill>
                <a:schemeClr val="bg2">
                  <a:lumMod val="75000"/>
                </a:schemeClr>
              </a:solidFill>
              <a:latin typeface="Raleway" charset="0"/>
              <a:cs typeface="Arial" panose="020B0604020202020204" pitchFamily="34" charset="0"/>
            </a:endParaRPr>
          </a:p>
          <a:p>
            <a:pPr lvl="1">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7" name="Εικόνα 6"/>
          <p:cNvPicPr>
            <a:picLocks noChangeAspect="1"/>
          </p:cNvPicPr>
          <p:nvPr/>
        </p:nvPicPr>
        <p:blipFill>
          <a:blip r:embed="rId3"/>
          <a:stretch>
            <a:fillRect/>
          </a:stretch>
        </p:blipFill>
        <p:spPr>
          <a:xfrm>
            <a:off x="335566" y="1340768"/>
            <a:ext cx="8586137" cy="3312368"/>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8"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7421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3"/>
          <a:stretch>
            <a:fillRect/>
          </a:stretch>
        </p:blipFill>
        <p:spPr>
          <a:xfrm>
            <a:off x="335567" y="1196752"/>
            <a:ext cx="8423118" cy="4068607"/>
          </a:xfrm>
          <a:prstGeom prst="rect">
            <a:avLst/>
          </a:prstGeom>
        </p:spPr>
      </p:pic>
      <p:sp>
        <p:nvSpPr>
          <p:cNvPr id="2" name="Ορθογώνιο 1"/>
          <p:cNvSpPr/>
          <p:nvPr/>
        </p:nvSpPr>
        <p:spPr>
          <a:xfrm>
            <a:off x="107950" y="764704"/>
            <a:ext cx="8496497" cy="646331"/>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Τα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Βαλτικής</a:t>
            </a:r>
            <a:endParaRPr lang="el-GR" sz="1800" b="1" dirty="0">
              <a:solidFill>
                <a:srgbClr val="FF0000"/>
              </a:solidFill>
              <a:latin typeface="Raleway" charset="0"/>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845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13932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Τα χαρακτηριστικά των </a:t>
            </a:r>
            <a:r>
              <a:rPr lang="en-GB" sz="1800" b="1" dirty="0">
                <a:solidFill>
                  <a:schemeClr val="bg2">
                    <a:lumMod val="75000"/>
                  </a:schemeClr>
                </a:solidFill>
                <a:latin typeface="Raleway" charset="0"/>
                <a:ea typeface="+mj-ea"/>
                <a:cs typeface="Arial" panose="020B0604020202020204" pitchFamily="34" charset="0"/>
              </a:rPr>
              <a:t>Maritime</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err="1" smtClean="0">
                <a:solidFill>
                  <a:schemeClr val="bg2">
                    <a:lumMod val="75000"/>
                  </a:schemeClr>
                </a:solidFill>
                <a:latin typeface="Raleway" charset="0"/>
                <a:ea typeface="+mj-ea"/>
                <a:cs typeface="Arial" panose="020B0604020202020204" pitchFamily="34" charset="0"/>
              </a:rPr>
              <a:t>Cluster</a:t>
            </a:r>
            <a:r>
              <a:rPr lang="en-GB" sz="1800" b="1" dirty="0">
                <a:solidFill>
                  <a:schemeClr val="bg2">
                    <a:lumMod val="75000"/>
                  </a:schemeClr>
                </a:solidFill>
                <a:latin typeface="Raleway" charset="0"/>
                <a:ea typeface="+mj-ea"/>
                <a:cs typeface="Arial" panose="020B0604020202020204" pitchFamily="34" charset="0"/>
              </a:rPr>
              <a:t>s</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Πληθυσμός</a:t>
            </a:r>
            <a:r>
              <a:rPr lang="el-GR" sz="1800" b="1" dirty="0">
                <a:solidFill>
                  <a:schemeClr val="bg2">
                    <a:lumMod val="75000"/>
                  </a:schemeClr>
                </a:solidFill>
                <a:latin typeface="Raleway" charset="0"/>
                <a:ea typeface="+mj-ea"/>
                <a:cs typeface="Arial" panose="020B0604020202020204" pitchFamily="34" charset="0"/>
              </a:rPr>
              <a:t>: αναφέρεται στον αριθμό αλλά και το είδος των επιχειρήσεων που συμμετέχουν συνιστώντας τον κύριο πυρήνα σε έναν τέτοιο σχηματισμό</a:t>
            </a:r>
            <a:r>
              <a:rPr lang="el-GR" sz="1800" b="1" dirty="0" smtClean="0">
                <a:solidFill>
                  <a:schemeClr val="bg2">
                    <a:lumMod val="75000"/>
                  </a:schemeClr>
                </a:solidFill>
                <a:latin typeface="Raleway" charset="0"/>
                <a:ea typeface="+mj-ea"/>
                <a:cs typeface="Arial" panose="020B0604020202020204" pitchFamily="34" charset="0"/>
              </a:rPr>
              <a:t>.</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Πιο </a:t>
            </a:r>
            <a:r>
              <a:rPr lang="el-GR" sz="1800" b="1" dirty="0">
                <a:solidFill>
                  <a:schemeClr val="bg2">
                    <a:lumMod val="75000"/>
                  </a:schemeClr>
                </a:solidFill>
                <a:latin typeface="Raleway" charset="0"/>
                <a:ea typeface="+mj-ea"/>
                <a:cs typeface="Arial" panose="020B0604020202020204" pitchFamily="34" charset="0"/>
              </a:rPr>
              <a:t>συγκεκριμένα, θα πρέπει να εξεταστούν τα ιδιαίτερα χαρακτηριστικά των επιχειρήσεων αλλά και της περιοχής, το αν αποτελούν ομάδα από τη βάση της οικονομικής τους δραστηριότητας (κοινός στόχος) καθώς και ποιος είναι ο πραγματικός βαθμός αλληλεξάρτησής τους.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Εδώ </a:t>
            </a:r>
            <a:r>
              <a:rPr lang="el-GR" sz="1800" b="1" dirty="0">
                <a:solidFill>
                  <a:schemeClr val="bg2">
                    <a:lumMod val="75000"/>
                  </a:schemeClr>
                </a:solidFill>
                <a:latin typeface="Raleway" charset="0"/>
                <a:ea typeface="+mj-ea"/>
                <a:cs typeface="Arial" panose="020B0604020202020204" pitchFamily="34" charset="0"/>
              </a:rPr>
              <a:t>τονίζεται η σημαντικότητα της ύπαρξης ετερογένειας μεταξύ των </a:t>
            </a:r>
            <a:r>
              <a:rPr lang="el-GR" sz="1800" b="1" dirty="0" smtClean="0">
                <a:solidFill>
                  <a:schemeClr val="bg2">
                    <a:lumMod val="75000"/>
                  </a:schemeClr>
                </a:solidFill>
                <a:latin typeface="Raleway" charset="0"/>
                <a:ea typeface="+mj-ea"/>
                <a:cs typeface="Arial" panose="020B0604020202020204" pitchFamily="34" charset="0"/>
              </a:rPr>
              <a:t>επιχειρήσεων.</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4071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496497" cy="646331"/>
          </a:xfrm>
          <a:prstGeom prst="rect">
            <a:avLst/>
          </a:prstGeom>
        </p:spPr>
        <p:txBody>
          <a:bodyPr wrap="square">
            <a:spAutoFit/>
          </a:bodyPr>
          <a:lstStyle/>
          <a:p>
            <a:pPr marL="742950" lvl="1" indent="-285750">
              <a:buFont typeface="Arial" panose="020B0604020202020204" pitchFamily="34" charset="0"/>
              <a:buChar char="•"/>
              <a:defRPr/>
            </a:pPr>
            <a:r>
              <a:rPr lang="el-GR" sz="1800" b="1" dirty="0" smtClean="0">
                <a:solidFill>
                  <a:srgbClr val="FF0000"/>
                </a:solidFill>
                <a:latin typeface="Raleway" charset="0"/>
                <a:cs typeface="Arial" panose="020B0604020202020204" pitchFamily="34" charset="0"/>
              </a:rPr>
              <a:t>Τα </a:t>
            </a:r>
            <a:r>
              <a:rPr lang="en-US" sz="1800" b="1" dirty="0" smtClean="0">
                <a:solidFill>
                  <a:srgbClr val="FF0000"/>
                </a:solidFill>
                <a:latin typeface="Raleway" charset="0"/>
                <a:cs typeface="Arial" panose="020B0604020202020204" pitchFamily="34" charset="0"/>
              </a:rPr>
              <a:t>Cluster </a:t>
            </a:r>
            <a:r>
              <a:rPr lang="el-GR" sz="1800" b="1" dirty="0" smtClean="0">
                <a:solidFill>
                  <a:srgbClr val="FF0000"/>
                </a:solidFill>
                <a:latin typeface="Raleway" charset="0"/>
                <a:cs typeface="Arial" panose="020B0604020202020204" pitchFamily="34" charset="0"/>
              </a:rPr>
              <a:t>της </a:t>
            </a:r>
            <a:r>
              <a:rPr lang="el-GR" sz="1800" b="1" dirty="0" smtClean="0">
                <a:solidFill>
                  <a:srgbClr val="FF0000"/>
                </a:solidFill>
                <a:latin typeface="Raleway" charset="0"/>
                <a:cs typeface="Arial" panose="020B0604020202020204" pitchFamily="34" charset="0"/>
              </a:rPr>
              <a:t>Βαλτικής</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pic>
        <p:nvPicPr>
          <p:cNvPr id="25603"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403850"/>
            <a:ext cx="13366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4"/>
          <a:stretch>
            <a:fillRect/>
          </a:stretch>
        </p:blipFill>
        <p:spPr>
          <a:xfrm>
            <a:off x="420739" y="1052736"/>
            <a:ext cx="8615757" cy="5028697"/>
          </a:xfrm>
          <a:prstGeom prst="rect">
            <a:avLst/>
          </a:prstGeom>
        </p:spPr>
      </p:pic>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363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hape 294"/>
          <p:cNvSpPr txBox="1">
            <a:spLocks noGrp="1"/>
          </p:cNvSpPr>
          <p:nvPr>
            <p:ph type="ctrTitle" idx="4294967295"/>
          </p:nvPr>
        </p:nvSpPr>
        <p:spPr>
          <a:xfrm>
            <a:off x="915988" y="968375"/>
            <a:ext cx="8016875" cy="1546225"/>
          </a:xfrm>
        </p:spPr>
        <p:txBody>
          <a:bodyPr/>
          <a:lstStyle/>
          <a:p>
            <a:pPr eaLnBrk="1" hangingPunct="1">
              <a:buClr>
                <a:srgbClr val="97ABBC"/>
              </a:buClr>
              <a:buFont typeface="Raleway"/>
              <a:buNone/>
              <a:defRPr/>
            </a:pPr>
            <a:r>
              <a:rPr lang="en-US" altLang="el-GR" sz="6000" dirty="0" smtClean="0">
                <a:solidFill>
                  <a:schemeClr val="bg2">
                    <a:lumMod val="60000"/>
                    <a:lumOff val="40000"/>
                  </a:schemeClr>
                </a:solidFill>
                <a:latin typeface="Raleway"/>
                <a:cs typeface="Arial" panose="020B0604020202020204" pitchFamily="34" charset="0"/>
                <a:sym typeface="Raleway"/>
              </a:rPr>
              <a:t>Thank you for your attention</a:t>
            </a:r>
            <a:r>
              <a:rPr lang="el-GR" altLang="el-GR" sz="6000" dirty="0" smtClean="0">
                <a:solidFill>
                  <a:schemeClr val="bg2">
                    <a:lumMod val="60000"/>
                    <a:lumOff val="40000"/>
                  </a:schemeClr>
                </a:solidFill>
                <a:latin typeface="Raleway"/>
                <a:cs typeface="Arial" panose="020B0604020202020204" pitchFamily="34" charset="0"/>
                <a:sym typeface="Raleway"/>
              </a:rPr>
              <a:t>!</a:t>
            </a:r>
            <a:br>
              <a:rPr lang="el-GR" altLang="el-GR" sz="6000" dirty="0" smtClean="0">
                <a:solidFill>
                  <a:schemeClr val="bg2">
                    <a:lumMod val="60000"/>
                    <a:lumOff val="40000"/>
                  </a:schemeClr>
                </a:solidFill>
                <a:latin typeface="Raleway"/>
                <a:cs typeface="Arial" panose="020B0604020202020204" pitchFamily="34" charset="0"/>
                <a:sym typeface="Raleway"/>
              </a:rPr>
            </a:br>
            <a:endParaRPr lang="el-GR" altLang="el-GR" sz="6000" dirty="0" smtClean="0">
              <a:solidFill>
                <a:schemeClr val="bg2">
                  <a:lumMod val="60000"/>
                  <a:lumOff val="40000"/>
                </a:schemeClr>
              </a:solidFill>
              <a:latin typeface="Raleway"/>
              <a:cs typeface="Arial" panose="020B0604020202020204" pitchFamily="34" charset="0"/>
              <a:sym typeface="Raleway"/>
            </a:endParaRPr>
          </a:p>
        </p:txBody>
      </p:sp>
      <p:sp>
        <p:nvSpPr>
          <p:cNvPr id="143363" name="Shape 295"/>
          <p:cNvSpPr txBox="1">
            <a:spLocks noGrp="1"/>
          </p:cNvSpPr>
          <p:nvPr>
            <p:ph type="subTitle" idx="4294967295"/>
          </p:nvPr>
        </p:nvSpPr>
        <p:spPr>
          <a:xfrm>
            <a:off x="915988" y="3028950"/>
            <a:ext cx="5561012" cy="1047750"/>
          </a:xfrm>
        </p:spPr>
        <p:txBody>
          <a:bodyPr/>
          <a:lstStyle/>
          <a:p>
            <a:pPr eaLnBrk="1" hangingPunct="1">
              <a:buClr>
                <a:srgbClr val="677480"/>
              </a:buClr>
              <a:buFont typeface="Lato" charset="0"/>
              <a:buNone/>
              <a:defRPr/>
            </a:pPr>
            <a:r>
              <a:rPr lang="en-US" altLang="el-GR" sz="4800" b="1" dirty="0" smtClean="0">
                <a:solidFill>
                  <a:schemeClr val="bg2">
                    <a:lumMod val="75000"/>
                  </a:schemeClr>
                </a:solidFill>
                <a:latin typeface="Lato" charset="0"/>
                <a:cs typeface="Arial" panose="020B0604020202020204" pitchFamily="34" charset="0"/>
                <a:sym typeface="Lato" charset="0"/>
              </a:rPr>
              <a:t>Questions</a:t>
            </a:r>
            <a:r>
              <a:rPr lang="el-GR" altLang="el-GR" sz="4800" b="1" dirty="0" smtClean="0">
                <a:solidFill>
                  <a:schemeClr val="bg2">
                    <a:lumMod val="75000"/>
                  </a:schemeClr>
                </a:solidFill>
                <a:latin typeface="Lato" charset="0"/>
                <a:cs typeface="Arial" panose="020B0604020202020204" pitchFamily="34" charset="0"/>
                <a:sym typeface="Lato" charset="0"/>
              </a:rPr>
              <a:t>?</a:t>
            </a:r>
          </a:p>
        </p:txBody>
      </p:sp>
      <p:sp>
        <p:nvSpPr>
          <p:cNvPr id="143364" name="Shape 296"/>
          <p:cNvSpPr txBox="1">
            <a:spLocks noGrp="1"/>
          </p:cNvSpPr>
          <p:nvPr>
            <p:ph type="body" idx="4294967295"/>
          </p:nvPr>
        </p:nvSpPr>
        <p:spPr>
          <a:xfrm>
            <a:off x="915988" y="4297363"/>
            <a:ext cx="5561012" cy="2660650"/>
          </a:xfrm>
        </p:spPr>
        <p:txBody>
          <a:bodyPr/>
          <a:lstStyle/>
          <a:p>
            <a:pPr eaLnBrk="1" hangingPunct="1">
              <a:buClr>
                <a:srgbClr val="677480"/>
              </a:buClr>
              <a:buFont typeface="Lato" charset="0"/>
              <a:buNone/>
              <a:defRPr/>
            </a:pPr>
            <a:r>
              <a:rPr lang="en-US" altLang="el-GR" sz="2400" dirty="0" smtClean="0">
                <a:solidFill>
                  <a:schemeClr val="bg2">
                    <a:lumMod val="75000"/>
                  </a:schemeClr>
                </a:solidFill>
                <a:latin typeface="Lato" charset="0"/>
                <a:cs typeface="Arial" panose="020B0604020202020204" pitchFamily="34" charset="0"/>
                <a:sym typeface="Lato" charset="0"/>
              </a:rPr>
              <a:t>Dr. Petros L. Pallis</a:t>
            </a:r>
            <a:r>
              <a:rPr lang="el-GR" altLang="el-GR" sz="2400" dirty="0" smtClean="0">
                <a:solidFill>
                  <a:schemeClr val="bg2">
                    <a:lumMod val="75000"/>
                  </a:schemeClr>
                </a:solidFill>
                <a:latin typeface="Lato" charset="0"/>
                <a:cs typeface="Arial" panose="020B0604020202020204" pitchFamily="34" charset="0"/>
                <a:sym typeface="Lato" charset="0"/>
              </a:rPr>
              <a:t>:</a:t>
            </a:r>
            <a:r>
              <a:rPr lang="en-US" altLang="el-GR" sz="2400" dirty="0" smtClean="0">
                <a:solidFill>
                  <a:schemeClr val="bg2">
                    <a:lumMod val="75000"/>
                  </a:schemeClr>
                </a:solidFill>
                <a:latin typeface="Lato" charset="0"/>
                <a:cs typeface="Arial" panose="020B0604020202020204" pitchFamily="34" charset="0"/>
                <a:sym typeface="Lato" charset="0"/>
              </a:rPr>
              <a:t> </a:t>
            </a:r>
            <a:r>
              <a:rPr lang="en-US" altLang="el-GR" sz="2400" dirty="0" err="1" smtClean="0">
                <a:solidFill>
                  <a:schemeClr val="bg2">
                    <a:lumMod val="75000"/>
                  </a:schemeClr>
                </a:solidFill>
                <a:latin typeface="Lato" charset="0"/>
                <a:cs typeface="Arial" panose="020B0604020202020204" pitchFamily="34" charset="0"/>
                <a:sym typeface="Lato" charset="0"/>
              </a:rPr>
              <a:t>ppallis</a:t>
            </a:r>
            <a:r>
              <a:rPr lang="el-GR" altLang="el-GR" sz="2400" dirty="0" smtClean="0">
                <a:solidFill>
                  <a:schemeClr val="bg2">
                    <a:lumMod val="75000"/>
                  </a:schemeClr>
                </a:solidFill>
                <a:latin typeface="Lato" charset="0"/>
                <a:cs typeface="Arial" panose="020B0604020202020204" pitchFamily="34" charset="0"/>
                <a:sym typeface="Lato" charset="0"/>
              </a:rPr>
              <a:t>@</a:t>
            </a:r>
            <a:r>
              <a:rPr lang="en-US" altLang="el-GR" sz="2400" dirty="0" smtClean="0">
                <a:solidFill>
                  <a:schemeClr val="bg2">
                    <a:lumMod val="75000"/>
                  </a:schemeClr>
                </a:solidFill>
                <a:latin typeface="Lato" charset="0"/>
                <a:cs typeface="Arial" panose="020B0604020202020204" pitchFamily="34" charset="0"/>
                <a:sym typeface="Lato" charset="0"/>
              </a:rPr>
              <a:t>unipi.gr</a:t>
            </a:r>
            <a:endParaRPr lang="el-GR" altLang="el-GR" sz="2400" dirty="0" smtClean="0">
              <a:solidFill>
                <a:schemeClr val="bg2">
                  <a:lumMod val="75000"/>
                </a:schemeClr>
              </a:solidFill>
              <a:latin typeface="Lato" charset="0"/>
              <a:cs typeface="Arial" panose="020B0604020202020204" pitchFamily="34" charset="0"/>
              <a:sym typeface="Lato"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313932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Τα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s</a:t>
            </a:r>
            <a:r>
              <a:rPr lang="el-GR" sz="1800" b="1" dirty="0" smtClean="0">
                <a:solidFill>
                  <a:srgbClr val="FF0000"/>
                </a:solidFill>
                <a:latin typeface="Raleway" charset="0"/>
                <a:ea typeface="+mj-ea"/>
                <a:cs typeface="Arial" panose="020B0604020202020204" pitchFamily="34" charset="0"/>
              </a:rPr>
              <a:t> </a:t>
            </a:r>
            <a:r>
              <a:rPr lang="el-GR" sz="1800" b="1" dirty="0">
                <a:solidFill>
                  <a:srgbClr val="FF0000"/>
                </a:solidFill>
                <a:latin typeface="Raleway" charset="0"/>
                <a:ea typeface="+mj-ea"/>
                <a:cs typeface="Arial" panose="020B0604020202020204" pitchFamily="34" charset="0"/>
              </a:rPr>
              <a:t>ως Ευρωπαϊκή </a:t>
            </a:r>
            <a:r>
              <a:rPr lang="el-GR" sz="1800" b="1" dirty="0" smtClean="0">
                <a:solidFill>
                  <a:srgbClr val="FF0000"/>
                </a:solidFill>
                <a:latin typeface="Raleway" charset="0"/>
                <a:ea typeface="+mj-ea"/>
                <a:cs typeface="Arial" panose="020B0604020202020204" pitchFamily="34" charset="0"/>
              </a:rPr>
              <a:t>Πρακτική</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Από </a:t>
            </a:r>
            <a:r>
              <a:rPr lang="el-GR" sz="1800" b="1" dirty="0">
                <a:solidFill>
                  <a:schemeClr val="bg2">
                    <a:lumMod val="75000"/>
                  </a:schemeClr>
                </a:solidFill>
                <a:latin typeface="Raleway" charset="0"/>
                <a:ea typeface="+mj-ea"/>
                <a:cs typeface="Arial" panose="020B0604020202020204" pitchFamily="34" charset="0"/>
              </a:rPr>
              <a:t>το σύνολο των </a:t>
            </a:r>
            <a:r>
              <a:rPr lang="el-GR" sz="1800" b="1" dirty="0" smtClean="0">
                <a:solidFill>
                  <a:schemeClr val="bg2">
                    <a:lumMod val="75000"/>
                  </a:schemeClr>
                </a:solidFill>
                <a:latin typeface="Raleway" charset="0"/>
                <a:ea typeface="+mj-ea"/>
                <a:cs typeface="Arial" panose="020B0604020202020204" pitchFamily="34" charset="0"/>
              </a:rPr>
              <a:t>2</a:t>
            </a:r>
            <a:r>
              <a:rPr lang="en-GB" sz="1800" b="1" dirty="0" smtClean="0">
                <a:solidFill>
                  <a:schemeClr val="bg2">
                    <a:lumMod val="75000"/>
                  </a:schemeClr>
                </a:solidFill>
                <a:latin typeface="Raleway" charset="0"/>
                <a:ea typeface="+mj-ea"/>
                <a:cs typeface="Arial" panose="020B0604020202020204" pitchFamily="34" charset="0"/>
              </a:rPr>
              <a:t>7</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κρατών – μελών της Ε.Ε., οι </a:t>
            </a:r>
            <a:r>
              <a:rPr lang="el-GR" sz="1800" b="1" dirty="0" smtClean="0">
                <a:solidFill>
                  <a:schemeClr val="bg2">
                    <a:lumMod val="75000"/>
                  </a:schemeClr>
                </a:solidFill>
                <a:latin typeface="Raleway" charset="0"/>
                <a:ea typeface="+mj-ea"/>
                <a:cs typeface="Arial" panose="020B0604020202020204" pitchFamily="34" charset="0"/>
              </a:rPr>
              <a:t>2</a:t>
            </a:r>
            <a:r>
              <a:rPr lang="en-GB" sz="1800" b="1" dirty="0" smtClean="0">
                <a:solidFill>
                  <a:schemeClr val="bg2">
                    <a:lumMod val="75000"/>
                  </a:schemeClr>
                </a:solidFill>
                <a:latin typeface="Raleway" charset="0"/>
                <a:ea typeface="+mj-ea"/>
                <a:cs typeface="Arial" panose="020B0604020202020204" pitchFamily="34" charset="0"/>
              </a:rPr>
              <a:t>2</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σχετίζονται με τον κλάδο της ναυτιλίας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Οι </a:t>
            </a:r>
            <a:r>
              <a:rPr lang="el-GR" sz="1800" b="1" dirty="0">
                <a:solidFill>
                  <a:schemeClr val="bg2">
                    <a:lumMod val="75000"/>
                  </a:schemeClr>
                </a:solidFill>
                <a:latin typeface="Raleway" charset="0"/>
                <a:ea typeface="+mj-ea"/>
                <a:cs typeface="Arial" panose="020B0604020202020204" pitchFamily="34" charset="0"/>
              </a:rPr>
              <a:t>παράκτιες περιοχές της Ε.Ε. φιλοξενούν περίπου το 40% του πληθυσμού της και συντελούν στην παραγωγή σχεδόν του μισού ΑΕΠ της</a:t>
            </a:r>
            <a:r>
              <a:rPr lang="el-GR" sz="1800" b="1" dirty="0" smtClean="0">
                <a:solidFill>
                  <a:schemeClr val="bg2">
                    <a:lumMod val="75000"/>
                  </a:schemeClr>
                </a:solidFill>
                <a:latin typeface="Raleway" charset="0"/>
                <a:ea typeface="+mj-ea"/>
                <a:cs typeface="Arial" panose="020B0604020202020204" pitchFamily="34" charset="0"/>
              </a:rPr>
              <a:t>.</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a:t>
            </a:r>
            <a:r>
              <a:rPr lang="el-GR" sz="1800" b="1" dirty="0">
                <a:solidFill>
                  <a:schemeClr val="bg2">
                    <a:lumMod val="75000"/>
                  </a:schemeClr>
                </a:solidFill>
                <a:latin typeface="Raleway" charset="0"/>
                <a:ea typeface="+mj-ea"/>
                <a:cs typeface="Arial" panose="020B0604020202020204" pitchFamily="34" charset="0"/>
              </a:rPr>
              <a:t>ναυτιλιακή βιομηχανία αποτελεί βασική πηγή απασχόλησης και εισοδήματος για αρκετά κράτη μέλη της Ευρωπαϊκής Ένωσης και οι θέσεις εργασίας με τις οποίες συνεισφέρει θα πρέπει να σημειωθεί ότι σε μεγάλο ποσοστό αφορούν υψηλά αμειβόμενες θέσεις. </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a:t>
            </a:r>
            <a:r>
              <a:rPr lang="el-GR" sz="1800" b="1" dirty="0">
                <a:solidFill>
                  <a:schemeClr val="bg2">
                    <a:lumMod val="75000"/>
                  </a:schemeClr>
                </a:solidFill>
                <a:latin typeface="Raleway" charset="0"/>
                <a:ea typeface="+mj-ea"/>
                <a:cs typeface="Arial" panose="020B0604020202020204" pitchFamily="34" charset="0"/>
              </a:rPr>
              <a:t>Ε.Ε. αποτελεί τον πρώτο τουριστικό προορισμό παγκοσμίως.</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963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1754326"/>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Τα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s</a:t>
            </a:r>
            <a:r>
              <a:rPr lang="el-GR" sz="1800" b="1" dirty="0" smtClean="0">
                <a:solidFill>
                  <a:srgbClr val="FF0000"/>
                </a:solidFill>
                <a:latin typeface="Raleway" charset="0"/>
                <a:ea typeface="+mj-ea"/>
                <a:cs typeface="Arial" panose="020B0604020202020204" pitchFamily="34" charset="0"/>
              </a:rPr>
              <a:t> </a:t>
            </a:r>
            <a:r>
              <a:rPr lang="el-GR" sz="1800" b="1" dirty="0">
                <a:solidFill>
                  <a:srgbClr val="FF0000"/>
                </a:solidFill>
                <a:latin typeface="Raleway" charset="0"/>
                <a:ea typeface="+mj-ea"/>
                <a:cs typeface="Arial" panose="020B0604020202020204" pitchFamily="34" charset="0"/>
              </a:rPr>
              <a:t>ως Ευρωπαϊκή </a:t>
            </a:r>
            <a:r>
              <a:rPr lang="el-GR" sz="1800" b="1" dirty="0" smtClean="0">
                <a:solidFill>
                  <a:srgbClr val="FF0000"/>
                </a:solidFill>
                <a:latin typeface="Raleway" charset="0"/>
                <a:ea typeface="+mj-ea"/>
                <a:cs typeface="Arial" panose="020B0604020202020204" pitchFamily="34" charset="0"/>
              </a:rPr>
              <a:t>Πρακτική</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Ε.Ε</a:t>
            </a:r>
            <a:r>
              <a:rPr lang="el-GR" sz="1800" b="1" dirty="0">
                <a:solidFill>
                  <a:schemeClr val="bg2">
                    <a:lumMod val="75000"/>
                  </a:schemeClr>
                </a:solidFill>
                <a:latin typeface="Raleway" charset="0"/>
                <a:ea typeface="+mj-ea"/>
                <a:cs typeface="Arial" panose="020B0604020202020204" pitchFamily="34" charset="0"/>
              </a:rPr>
              <a:t>. κατηγοριοποιεί ολόκληρο το ναυτιλιακό κλάδο στους εξής τομείς: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a:t>
            </a:r>
            <a:r>
              <a:rPr lang="el-GR" sz="1800" b="1" dirty="0">
                <a:solidFill>
                  <a:schemeClr val="bg2">
                    <a:lumMod val="75000"/>
                  </a:schemeClr>
                </a:solidFill>
                <a:latin typeface="Raleway" charset="0"/>
                <a:ea typeface="+mj-ea"/>
                <a:cs typeface="Arial" panose="020B0604020202020204" pitchFamily="34" charset="0"/>
              </a:rPr>
              <a:t>) παραδοσιακές ναυτιλιακές δραστηριότητες,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β</a:t>
            </a:r>
            <a:r>
              <a:rPr lang="el-GR" sz="1800" b="1" dirty="0">
                <a:solidFill>
                  <a:schemeClr val="bg2">
                    <a:lumMod val="75000"/>
                  </a:schemeClr>
                </a:solidFill>
                <a:latin typeface="Raleway" charset="0"/>
                <a:ea typeface="+mj-ea"/>
                <a:cs typeface="Arial" panose="020B0604020202020204" pitchFamily="34" charset="0"/>
              </a:rPr>
              <a:t>) παράκτιος και θαλάσσιος τουρισμός και αναψυχή και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γ</a:t>
            </a:r>
            <a:r>
              <a:rPr lang="el-GR" sz="1800" b="1" dirty="0">
                <a:solidFill>
                  <a:schemeClr val="bg2">
                    <a:lumMod val="75000"/>
                  </a:schemeClr>
                </a:solidFill>
                <a:latin typeface="Raleway" charset="0"/>
                <a:ea typeface="+mj-ea"/>
                <a:cs typeface="Arial" panose="020B0604020202020204" pitchFamily="34" charset="0"/>
              </a:rPr>
              <a:t>) </a:t>
            </a:r>
            <a:r>
              <a:rPr lang="el-GR" sz="1800" b="1" dirty="0" smtClean="0">
                <a:solidFill>
                  <a:schemeClr val="bg2">
                    <a:lumMod val="75000"/>
                  </a:schemeClr>
                </a:solidFill>
                <a:latin typeface="Raleway" charset="0"/>
                <a:ea typeface="+mj-ea"/>
                <a:cs typeface="Arial" panose="020B0604020202020204" pitchFamily="34" charset="0"/>
              </a:rPr>
              <a:t>αλιεία</a:t>
            </a: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224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514" cy="5078313"/>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Τα </a:t>
            </a:r>
            <a:r>
              <a:rPr lang="en-GB" sz="1800" b="1" dirty="0">
                <a:solidFill>
                  <a:srgbClr val="FF0000"/>
                </a:solidFill>
                <a:latin typeface="Raleway" charset="0"/>
                <a:ea typeface="+mj-ea"/>
                <a:cs typeface="Arial" panose="020B0604020202020204" pitchFamily="34" charset="0"/>
              </a:rPr>
              <a:t>Maritime</a:t>
            </a:r>
            <a:r>
              <a:rPr lang="el-GR" sz="1800" b="1" dirty="0" smtClean="0">
                <a:solidFill>
                  <a:srgbClr val="FF0000"/>
                </a:solidFill>
                <a:latin typeface="Raleway" charset="0"/>
                <a:ea typeface="+mj-ea"/>
                <a:cs typeface="Arial" panose="020B0604020202020204" pitchFamily="34" charset="0"/>
              </a:rPr>
              <a:t> </a:t>
            </a:r>
            <a:r>
              <a:rPr lang="el-GR" sz="1800" b="1" dirty="0" err="1" smtClean="0">
                <a:solidFill>
                  <a:srgbClr val="FF0000"/>
                </a:solidFill>
                <a:latin typeface="Raleway" charset="0"/>
                <a:ea typeface="+mj-ea"/>
                <a:cs typeface="Arial" panose="020B0604020202020204" pitchFamily="34" charset="0"/>
              </a:rPr>
              <a:t>Cluster</a:t>
            </a:r>
            <a:r>
              <a:rPr lang="el-GR" sz="1800" b="1" dirty="0" smtClean="0">
                <a:solidFill>
                  <a:srgbClr val="FF0000"/>
                </a:solidFill>
                <a:latin typeface="Raleway" charset="0"/>
                <a:ea typeface="+mj-ea"/>
                <a:cs typeface="Arial" panose="020B0604020202020204" pitchFamily="34" charset="0"/>
              </a:rPr>
              <a:t> ως </a:t>
            </a:r>
            <a:r>
              <a:rPr lang="el-GR" sz="1800" b="1" dirty="0">
                <a:solidFill>
                  <a:srgbClr val="FF0000"/>
                </a:solidFill>
                <a:latin typeface="Raleway" charset="0"/>
                <a:ea typeface="+mj-ea"/>
                <a:cs typeface="Arial" panose="020B0604020202020204" pitchFamily="34" charset="0"/>
              </a:rPr>
              <a:t>Ευρωπαϊκή </a:t>
            </a:r>
            <a:r>
              <a:rPr lang="el-GR" sz="1800" b="1" dirty="0" smtClean="0">
                <a:solidFill>
                  <a:srgbClr val="FF0000"/>
                </a:solidFill>
                <a:latin typeface="Raleway" charset="0"/>
                <a:ea typeface="+mj-ea"/>
                <a:cs typeface="Arial" panose="020B0604020202020204" pitchFamily="34" charset="0"/>
              </a:rPr>
              <a:t>Πρακτική</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a:t>
            </a:r>
            <a:r>
              <a:rPr lang="el-GR" sz="1800" b="1" dirty="0">
                <a:solidFill>
                  <a:schemeClr val="bg2">
                    <a:lumMod val="75000"/>
                  </a:schemeClr>
                </a:solidFill>
                <a:latin typeface="Raleway" charset="0"/>
                <a:ea typeface="+mj-ea"/>
                <a:cs typeface="Arial" panose="020B0604020202020204" pitchFamily="34" charset="0"/>
              </a:rPr>
              <a:t>) παραδοσιακές ναυτιλιακές </a:t>
            </a:r>
            <a:r>
              <a:rPr lang="el-GR" sz="1800" b="1" dirty="0" smtClean="0">
                <a:solidFill>
                  <a:schemeClr val="bg2">
                    <a:lumMod val="75000"/>
                  </a:schemeClr>
                </a:solidFill>
                <a:latin typeface="Raleway" charset="0"/>
                <a:ea typeface="+mj-ea"/>
                <a:cs typeface="Arial" panose="020B0604020202020204" pitchFamily="34" charset="0"/>
              </a:rPr>
              <a:t>δραστηριότητες</a:t>
            </a:r>
          </a:p>
          <a:p>
            <a:pPr marL="1714500" lvl="3" indent="-342900">
              <a:buFont typeface="+mj-lt"/>
              <a:buAutoNum type="arabicPeriod"/>
              <a:defRPr/>
            </a:pPr>
            <a:r>
              <a:rPr lang="el-GR" sz="1600" b="1" dirty="0">
                <a:solidFill>
                  <a:schemeClr val="bg2">
                    <a:lumMod val="75000"/>
                  </a:schemeClr>
                </a:solidFill>
                <a:latin typeface="Raleway" charset="0"/>
                <a:ea typeface="+mj-ea"/>
                <a:cs typeface="Arial" panose="020B0604020202020204" pitchFamily="34" charset="0"/>
              </a:rPr>
              <a:t>Θαλάσσια Μεταφορά (</a:t>
            </a:r>
            <a:r>
              <a:rPr lang="el-GR" sz="1600" b="1" dirty="0" err="1">
                <a:solidFill>
                  <a:schemeClr val="bg2">
                    <a:lumMod val="75000"/>
                  </a:schemeClr>
                </a:solidFill>
                <a:latin typeface="Raleway" charset="0"/>
                <a:ea typeface="+mj-ea"/>
                <a:cs typeface="Arial" panose="020B0604020202020204" pitchFamily="34" charset="0"/>
              </a:rPr>
              <a:t>shipping</a:t>
            </a:r>
            <a:r>
              <a:rPr lang="el-GR" sz="1600" b="1" dirty="0">
                <a:solidFill>
                  <a:schemeClr val="bg2">
                    <a:lumMod val="75000"/>
                  </a:schemeClr>
                </a:solidFill>
                <a:latin typeface="Raleway" charset="0"/>
                <a:ea typeface="+mj-ea"/>
                <a:cs typeface="Arial" panose="020B0604020202020204" pitchFamily="34" charset="0"/>
              </a:rPr>
              <a:t>): αφορά το κύριο έργο της ναυτιλιακής δραστηριότητας, την εμπορική ναυτιλία και τη διαχείριση πλοίου, τη ναυτιλία μικρών αποστάσεων, τη ναύλωση, τις υπηρεσίες πορθμείων και την </a:t>
            </a:r>
            <a:r>
              <a:rPr lang="el-GR" sz="1600" b="1" dirty="0" err="1">
                <a:solidFill>
                  <a:schemeClr val="bg2">
                    <a:lumMod val="75000"/>
                  </a:schemeClr>
                </a:solidFill>
                <a:latin typeface="Raleway" charset="0"/>
                <a:ea typeface="+mj-ea"/>
                <a:cs typeface="Arial" panose="020B0604020202020204" pitchFamily="34" charset="0"/>
              </a:rPr>
              <a:t>ωκεανική</a:t>
            </a:r>
            <a:r>
              <a:rPr lang="el-GR" sz="1600" b="1" dirty="0">
                <a:solidFill>
                  <a:schemeClr val="bg2">
                    <a:lumMod val="75000"/>
                  </a:schemeClr>
                </a:solidFill>
                <a:latin typeface="Raleway" charset="0"/>
                <a:ea typeface="+mj-ea"/>
                <a:cs typeface="Arial" panose="020B0604020202020204" pitchFamily="34" charset="0"/>
              </a:rPr>
              <a:t> ρυμούλκηση περιλαμβάνοντας τον όγκο του μεταφερόμενου φορτίου καθώς και την επιβατηγό ναυτιλία</a:t>
            </a:r>
            <a:r>
              <a:rPr lang="el-GR" sz="1600" b="1" dirty="0" smtClean="0">
                <a:solidFill>
                  <a:schemeClr val="bg2">
                    <a:lumMod val="75000"/>
                  </a:schemeClr>
                </a:solidFill>
                <a:latin typeface="Raleway" charset="0"/>
                <a:ea typeface="+mj-ea"/>
                <a:cs typeface="Arial" panose="020B0604020202020204" pitchFamily="34" charset="0"/>
              </a:rPr>
              <a:t>.</a:t>
            </a:r>
          </a:p>
          <a:p>
            <a:pPr marL="1714500" lvl="3" indent="-342900">
              <a:buFont typeface="+mj-lt"/>
              <a:buAutoNum type="arabicPeriod"/>
              <a:defRPr/>
            </a:pPr>
            <a:r>
              <a:rPr lang="el-GR" sz="1600" b="1" dirty="0">
                <a:solidFill>
                  <a:schemeClr val="bg2">
                    <a:lumMod val="75000"/>
                  </a:schemeClr>
                </a:solidFill>
                <a:latin typeface="Raleway" charset="0"/>
                <a:ea typeface="+mj-ea"/>
                <a:cs typeface="Arial" panose="020B0604020202020204" pitchFamily="34" charset="0"/>
              </a:rPr>
              <a:t>Ναυπήγηση (</a:t>
            </a:r>
            <a:r>
              <a:rPr lang="el-GR" sz="1600" b="1" dirty="0" err="1">
                <a:solidFill>
                  <a:schemeClr val="bg2">
                    <a:lumMod val="75000"/>
                  </a:schemeClr>
                </a:solidFill>
                <a:latin typeface="Raleway" charset="0"/>
                <a:ea typeface="+mj-ea"/>
                <a:cs typeface="Arial" panose="020B0604020202020204" pitchFamily="34" charset="0"/>
              </a:rPr>
              <a:t>shipbuilding</a:t>
            </a:r>
            <a:r>
              <a:rPr lang="el-GR" sz="1600" b="1" dirty="0">
                <a:solidFill>
                  <a:schemeClr val="bg2">
                    <a:lumMod val="75000"/>
                  </a:schemeClr>
                </a:solidFill>
                <a:latin typeface="Raleway" charset="0"/>
                <a:ea typeface="+mj-ea"/>
                <a:cs typeface="Arial" panose="020B0604020202020204" pitchFamily="34" charset="0"/>
              </a:rPr>
              <a:t>): ο τομέας περιλαμβάνει την κατασκευή και επισκευή πλοίων όλων των τύπων, τη διάλυση πλοίων, πλωτά μέρη, ξηρές </a:t>
            </a:r>
            <a:r>
              <a:rPr lang="el-GR" sz="1600" b="1" dirty="0" smtClean="0">
                <a:solidFill>
                  <a:schemeClr val="bg2">
                    <a:lumMod val="75000"/>
                  </a:schemeClr>
                </a:solidFill>
                <a:latin typeface="Raleway" charset="0"/>
                <a:ea typeface="+mj-ea"/>
                <a:cs typeface="Arial" panose="020B0604020202020204" pitchFamily="34" charset="0"/>
              </a:rPr>
              <a:t>αποβάθρες</a:t>
            </a:r>
          </a:p>
          <a:p>
            <a:pPr marL="1714500" lvl="3" indent="-342900">
              <a:buFont typeface="+mj-lt"/>
              <a:buAutoNum type="arabicPeriod"/>
              <a:defRPr/>
            </a:pPr>
            <a:r>
              <a:rPr lang="el-GR" sz="1600" b="1" dirty="0">
                <a:solidFill>
                  <a:schemeClr val="bg2">
                    <a:lumMod val="75000"/>
                  </a:schemeClr>
                </a:solidFill>
                <a:latin typeface="Raleway" charset="0"/>
                <a:ea typeface="+mj-ea"/>
                <a:cs typeface="Arial" panose="020B0604020202020204" pitchFamily="34" charset="0"/>
              </a:rPr>
              <a:t>Λιμενικές υπηρεσίες (</a:t>
            </a:r>
            <a:r>
              <a:rPr lang="el-GR" sz="1600" b="1" dirty="0" err="1">
                <a:solidFill>
                  <a:schemeClr val="bg2">
                    <a:lumMod val="75000"/>
                  </a:schemeClr>
                </a:solidFill>
                <a:latin typeface="Raleway" charset="0"/>
                <a:ea typeface="+mj-ea"/>
                <a:cs typeface="Arial" panose="020B0604020202020204" pitchFamily="34" charset="0"/>
              </a:rPr>
              <a:t>seaports</a:t>
            </a:r>
            <a:r>
              <a:rPr lang="el-GR" sz="1600" b="1" dirty="0" smtClean="0">
                <a:solidFill>
                  <a:schemeClr val="bg2">
                    <a:lumMod val="75000"/>
                  </a:schemeClr>
                </a:solidFill>
                <a:latin typeface="Raleway" charset="0"/>
                <a:ea typeface="+mj-ea"/>
                <a:cs typeface="Arial" panose="020B0604020202020204" pitchFamily="34" charset="0"/>
              </a:rPr>
              <a:t>): Αφορούν </a:t>
            </a:r>
            <a:r>
              <a:rPr lang="el-GR" sz="1600" b="1" dirty="0">
                <a:solidFill>
                  <a:schemeClr val="bg2">
                    <a:lumMod val="75000"/>
                  </a:schemeClr>
                </a:solidFill>
                <a:latin typeface="Raleway" charset="0"/>
                <a:ea typeface="+mj-ea"/>
                <a:cs typeface="Arial" panose="020B0604020202020204" pitchFamily="34" charset="0"/>
              </a:rPr>
              <a:t>δραστηριότητες που τοποθετούνται στο πλαίσιο ενός λιμένα </a:t>
            </a:r>
            <a:r>
              <a:rPr lang="el-GR" sz="1600" b="1" dirty="0" smtClean="0">
                <a:solidFill>
                  <a:schemeClr val="bg2">
                    <a:lumMod val="75000"/>
                  </a:schemeClr>
                </a:solidFill>
                <a:latin typeface="Raleway" charset="0"/>
                <a:ea typeface="+mj-ea"/>
                <a:cs typeface="Arial" panose="020B0604020202020204" pitchFamily="34" charset="0"/>
              </a:rPr>
              <a:t>και στόχο έχουν την παραγωγή και διάθεση του λιμενικού προϊόντος, είτε αυτό είναι τελικό, </a:t>
            </a:r>
            <a:r>
              <a:rPr lang="el-GR" sz="1600" b="1" dirty="0">
                <a:solidFill>
                  <a:schemeClr val="bg2">
                    <a:lumMod val="75000"/>
                  </a:schemeClr>
                </a:solidFill>
                <a:latin typeface="Raleway" charset="0"/>
                <a:ea typeface="+mj-ea"/>
                <a:cs typeface="Arial" panose="020B0604020202020204" pitchFamily="34" charset="0"/>
              </a:rPr>
              <a:t>είτε είναι </a:t>
            </a:r>
            <a:r>
              <a:rPr lang="el-GR" sz="1600" b="1" dirty="0" smtClean="0">
                <a:solidFill>
                  <a:schemeClr val="bg2">
                    <a:lumMod val="75000"/>
                  </a:schemeClr>
                </a:solidFill>
                <a:latin typeface="Raleway" charset="0"/>
                <a:ea typeface="+mj-ea"/>
                <a:cs typeface="Arial" panose="020B0604020202020204" pitchFamily="34" charset="0"/>
              </a:rPr>
              <a:t>ενδιάμεσο</a:t>
            </a:r>
            <a:endParaRPr lang="el-GR" sz="1600" b="1" dirty="0">
              <a:solidFill>
                <a:schemeClr val="bg2">
                  <a:lumMod val="75000"/>
                </a:schemeClr>
              </a:solidFill>
              <a:latin typeface="Raleway" charset="0"/>
              <a:ea typeface="+mj-ea"/>
              <a:cs typeface="Arial" panose="020B0604020202020204" pitchFamily="34" charset="0"/>
            </a:endParaRPr>
          </a:p>
          <a:p>
            <a:pPr marL="1714500" lvl="3" indent="-342900">
              <a:buFont typeface="+mj-lt"/>
              <a:buAutoNum type="arabicPeriod"/>
              <a:defRPr/>
            </a:pPr>
            <a:r>
              <a:rPr lang="el-GR" sz="1600" b="1" dirty="0">
                <a:solidFill>
                  <a:schemeClr val="bg2">
                    <a:lumMod val="75000"/>
                  </a:schemeClr>
                </a:solidFill>
                <a:latin typeface="Raleway" charset="0"/>
                <a:ea typeface="+mj-ea"/>
                <a:cs typeface="Arial" panose="020B0604020202020204" pitchFamily="34" charset="0"/>
              </a:rPr>
              <a:t>Ναυτιλιακές Υπηρεσίες (</a:t>
            </a:r>
            <a:r>
              <a:rPr lang="el-GR" sz="1600" b="1" dirty="0" err="1">
                <a:solidFill>
                  <a:schemeClr val="bg2">
                    <a:lumMod val="75000"/>
                  </a:schemeClr>
                </a:solidFill>
                <a:latin typeface="Raleway" charset="0"/>
                <a:ea typeface="+mj-ea"/>
                <a:cs typeface="Arial" panose="020B0604020202020204" pitchFamily="34" charset="0"/>
              </a:rPr>
              <a:t>maritime</a:t>
            </a:r>
            <a:r>
              <a:rPr lang="el-GR" sz="1600" b="1" dirty="0">
                <a:solidFill>
                  <a:schemeClr val="bg2">
                    <a:lumMod val="75000"/>
                  </a:schemeClr>
                </a:solidFill>
                <a:latin typeface="Raleway" charset="0"/>
                <a:ea typeface="+mj-ea"/>
                <a:cs typeface="Arial" panose="020B0604020202020204" pitchFamily="34" charset="0"/>
              </a:rPr>
              <a:t> </a:t>
            </a:r>
            <a:r>
              <a:rPr lang="el-GR" sz="1600" b="1" dirty="0" err="1">
                <a:solidFill>
                  <a:schemeClr val="bg2">
                    <a:lumMod val="75000"/>
                  </a:schemeClr>
                </a:solidFill>
                <a:latin typeface="Raleway" charset="0"/>
                <a:ea typeface="+mj-ea"/>
                <a:cs typeface="Arial" panose="020B0604020202020204" pitchFamily="34" charset="0"/>
              </a:rPr>
              <a:t>services</a:t>
            </a:r>
            <a:r>
              <a:rPr lang="el-GR" sz="1600" b="1" dirty="0" smtClean="0">
                <a:solidFill>
                  <a:schemeClr val="bg2">
                    <a:lumMod val="75000"/>
                  </a:schemeClr>
                </a:solidFill>
                <a:latin typeface="Raleway" charset="0"/>
                <a:ea typeface="+mj-ea"/>
                <a:cs typeface="Arial" panose="020B0604020202020204" pitchFamily="34" charset="0"/>
              </a:rPr>
              <a:t>): περιλαμβάνει </a:t>
            </a:r>
            <a:r>
              <a:rPr lang="el-GR" sz="1600" b="1" dirty="0">
                <a:solidFill>
                  <a:schemeClr val="bg2">
                    <a:lumMod val="75000"/>
                  </a:schemeClr>
                </a:solidFill>
                <a:latin typeface="Raleway" charset="0"/>
                <a:ea typeface="+mj-ea"/>
                <a:cs typeface="Arial" panose="020B0604020202020204" pitchFamily="34" charset="0"/>
              </a:rPr>
              <a:t>τις ναυτιλιακές εκείνες δραστηριότητες που σχετίζονται με τη ναύλωση, την πρακτόρευση, τη ναυτασφάλιση, τη ναυτιλιακή χρηματοδότηση, τη μεσιτεία πλοίων και φορτίων, την επάνδρωση, τον εφοδιασμό, τους νηογνώμονες και εν γένει τις επιθεωρήσεις, τις νομικές υπηρεσίες, τη ναυτιλιακή εκπαίδευση κ.α.</a:t>
            </a:r>
            <a:endParaRPr lang="el-GR" sz="16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335567" y="188640"/>
            <a:ext cx="8412897" cy="523220"/>
          </a:xfrm>
          <a:prstGeom prst="rect">
            <a:avLst/>
          </a:prstGeom>
          <a:solidFill>
            <a:srgbClr val="FFC000"/>
          </a:solidFill>
        </p:spPr>
        <p:txBody>
          <a:bodyPr wrap="square">
            <a:spAutoFit/>
          </a:bodyPr>
          <a:lstStyle/>
          <a:p>
            <a:pPr>
              <a:defRPr/>
            </a:pPr>
            <a:r>
              <a:rPr lang="el-GR" dirty="0" smtClean="0">
                <a:solidFill>
                  <a:schemeClr val="bg2">
                    <a:lumMod val="75000"/>
                  </a:schemeClr>
                </a:solidFill>
                <a:latin typeface="Raleway" charset="0"/>
                <a:cs typeface="Arial" panose="020B0604020202020204" pitchFamily="34" charset="0"/>
              </a:rPr>
              <a:t>Maritime </a:t>
            </a:r>
            <a:r>
              <a:rPr lang="el-GR" dirty="0" err="1" smtClean="0">
                <a:solidFill>
                  <a:schemeClr val="bg2">
                    <a:lumMod val="75000"/>
                  </a:schemeClr>
                </a:solidFill>
                <a:latin typeface="Raleway" charset="0"/>
                <a:cs typeface="Arial" panose="020B0604020202020204" pitchFamily="34" charset="0"/>
              </a:rPr>
              <a:t>Clusters</a:t>
            </a:r>
            <a:r>
              <a:rPr lang="en-US" dirty="0" smtClean="0">
                <a:solidFill>
                  <a:schemeClr val="bg2">
                    <a:lumMod val="75000"/>
                  </a:schemeClr>
                </a:solidFill>
                <a:latin typeface="Raleway" charset="0"/>
                <a:cs typeface="Arial" panose="020B0604020202020204" pitchFamily="34" charset="0"/>
              </a:rPr>
              <a:t>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11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altLang="el-GR"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altLang="el-GR"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Data\Microsoft\Templates\Blank Presentation.pot</Template>
  <TotalTime>8346</TotalTime>
  <Words>4742</Words>
  <Application>Microsoft Office PowerPoint</Application>
  <PresentationFormat>Προβολή στην οθόνη (4:3)</PresentationFormat>
  <Paragraphs>353</Paragraphs>
  <Slides>61</Slides>
  <Notes>61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61</vt:i4>
      </vt:variant>
    </vt:vector>
  </HeadingPairs>
  <TitlesOfParts>
    <vt:vector size="68" baseType="lpstr">
      <vt:lpstr>Arial</vt:lpstr>
      <vt:lpstr>EY Gothic Cond Demi</vt:lpstr>
      <vt:lpstr>Lato</vt:lpstr>
      <vt:lpstr>Raleway</vt:lpstr>
      <vt:lpstr>Times New Roman</vt:lpstr>
      <vt:lpstr>Wingdings</vt:lpstr>
      <vt:lpstr>Blank Presentation</vt:lpstr>
      <vt:lpstr>Παρουσίαση του PowerPoint</vt:lpstr>
      <vt:lpstr>Ενότητα 3  Maritime Cluster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Thank you for your attention! </vt:lpstr>
    </vt:vector>
  </TitlesOfParts>
  <Company>UNIPI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Petros Pallis</dc:creator>
  <cp:lastModifiedBy>pp</cp:lastModifiedBy>
  <cp:revision>711</cp:revision>
  <dcterms:created xsi:type="dcterms:W3CDTF">2003-09-09T08:57:47Z</dcterms:created>
  <dcterms:modified xsi:type="dcterms:W3CDTF">2022-01-20T10:39:24Z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