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76" r:id="rId2"/>
    <p:sldId id="325" r:id="rId3"/>
    <p:sldId id="326" r:id="rId4"/>
    <p:sldId id="285" r:id="rId5"/>
    <p:sldId id="323" r:id="rId6"/>
    <p:sldId id="277" r:id="rId7"/>
    <p:sldId id="315" r:id="rId8"/>
    <p:sldId id="324" r:id="rId9"/>
    <p:sldId id="320" r:id="rId10"/>
    <p:sldId id="319" r:id="rId11"/>
    <p:sldId id="289" r:id="rId12"/>
    <p:sldId id="322" r:id="rId13"/>
    <p:sldId id="316" r:id="rId14"/>
    <p:sldId id="260" r:id="rId15"/>
    <p:sldId id="317" r:id="rId16"/>
    <p:sldId id="290" r:id="rId17"/>
    <p:sldId id="291" r:id="rId18"/>
    <p:sldId id="318" r:id="rId19"/>
    <p:sldId id="321" r:id="rId20"/>
    <p:sldId id="292" r:id="rId21"/>
    <p:sldId id="297" r:id="rId22"/>
    <p:sldId id="298" r:id="rId23"/>
    <p:sldId id="280" r:id="rId24"/>
    <p:sldId id="300" r:id="rId25"/>
    <p:sldId id="301" r:id="rId26"/>
    <p:sldId id="327" r:id="rId27"/>
    <p:sldId id="303" r:id="rId28"/>
    <p:sldId id="305" r:id="rId29"/>
    <p:sldId id="329" r:id="rId30"/>
    <p:sldId id="306" r:id="rId31"/>
    <p:sldId id="328" r:id="rId32"/>
    <p:sldId id="304" r:id="rId33"/>
    <p:sldId id="331" r:id="rId34"/>
    <p:sldId id="330" r:id="rId35"/>
    <p:sldId id="307" r:id="rId3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94637" autoAdjust="0"/>
  </p:normalViewPr>
  <p:slideViewPr>
    <p:cSldViewPr>
      <p:cViewPr varScale="1">
        <p:scale>
          <a:sx n="93" d="100"/>
          <a:sy n="93" d="100"/>
        </p:scale>
        <p:origin x="168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9A735A1-F833-620A-0335-9C9703AC9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>
              <a:defRPr sz="1200" noProof="1"/>
            </a:lvl1pPr>
          </a:lstStyle>
          <a:p>
            <a:endParaRPr lang="el-GR" alt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16721CF-6AA5-2459-C5B8-B8C6371620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endParaRPr lang="el-GR" altLang="en-US"/>
          </a:p>
        </p:txBody>
      </p:sp>
      <p:sp>
        <p:nvSpPr>
          <p:cNvPr id="4" name="Θέση εικόνας διαφάνειας 3">
            <a:extLst>
              <a:ext uri="{FF2B5EF4-FFF2-40B4-BE49-F238E27FC236}">
                <a16:creationId xmlns:a16="http://schemas.microsoft.com/office/drawing/2014/main" id="{78840B6C-8D01-D14F-A24D-0AF38E3EC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2053" name="Θέση σημειώσεων 4">
            <a:extLst>
              <a:ext uri="{FF2B5EF4-FFF2-40B4-BE49-F238E27FC236}">
                <a16:creationId xmlns:a16="http://schemas.microsoft.com/office/drawing/2014/main" id="{55EB75A6-F3B7-F8FC-6496-C73D3FEA8CAA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Στυλ κειμένου υποδείγματος</a:t>
            </a:r>
          </a:p>
          <a:p>
            <a:pPr lvl="1"/>
            <a:r>
              <a:rPr lang="en-US" altLang="zh-CN"/>
              <a:t>Δεύτερο επίπεδο</a:t>
            </a:r>
          </a:p>
          <a:p>
            <a:pPr lvl="2"/>
            <a:r>
              <a:rPr lang="en-US" altLang="zh-CN"/>
              <a:t>Τρίτο επίπεδο</a:t>
            </a:r>
          </a:p>
          <a:p>
            <a:pPr lvl="3"/>
            <a:r>
              <a:rPr lang="en-US" altLang="zh-CN"/>
              <a:t>Τέταρτο επίπεδο</a:t>
            </a:r>
          </a:p>
          <a:p>
            <a:pPr lvl="4"/>
            <a:r>
              <a:rPr lang="en-US" altLang="zh-CN"/>
              <a:t>Πέμπτο επίπεδο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8AB9D22-58DC-0B86-C9C2-88B4F86BED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 sz="1200" noProof="1"/>
            </a:lvl1pPr>
          </a:lstStyle>
          <a:p>
            <a:endParaRPr lang="el-GR" alt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CD000FC-3779-A9C2-DDEE-209D11028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>
                <a:latin typeface="Arial" panose="020B0604020202090204" pitchFamily="34" charset="0"/>
                <a:ea typeface="ＭＳ Ｐゴシック" panose="020B0600070205080204" charset="-128"/>
              </a:defRPr>
            </a:lvl1pPr>
          </a:lstStyle>
          <a:p>
            <a:fld id="{7D4647D2-DB33-5F47-95C1-95F37086C1C8}" type="slidenum">
              <a:rPr lang="el-GR" altLang="el-GR"/>
              <a:pPr/>
              <a:t>‹#›</a:t>
            </a:fld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Θέση εικόνας διαφάνειας 1">
            <a:extLst>
              <a:ext uri="{FF2B5EF4-FFF2-40B4-BE49-F238E27FC236}">
                <a16:creationId xmlns:a16="http://schemas.microsoft.com/office/drawing/2014/main" id="{A709CEE3-CC5F-3497-2093-5023444DA95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Θέση σημειώσεων 2">
            <a:extLst>
              <a:ext uri="{FF2B5EF4-FFF2-40B4-BE49-F238E27FC236}">
                <a16:creationId xmlns:a16="http://schemas.microsoft.com/office/drawing/2014/main" id="{DA58794B-5FAC-BAB5-1A62-CF5B862E34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099" name="Θέση αριθμού διαφάνειας 3">
            <a:extLst>
              <a:ext uri="{FF2B5EF4-FFF2-40B4-BE49-F238E27FC236}">
                <a16:creationId xmlns:a16="http://schemas.microsoft.com/office/drawing/2014/main" id="{FB30B119-AA70-DC58-4C06-A5450EDF9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l-GR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>
            <a:extLst>
              <a:ext uri="{FF2B5EF4-FFF2-40B4-BE49-F238E27FC236}">
                <a16:creationId xmlns:a16="http://schemas.microsoft.com/office/drawing/2014/main" id="{2B949453-E022-13F4-D0A5-728BCEEEAB6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Θέση σημειώσεων 2">
            <a:extLst>
              <a:ext uri="{FF2B5EF4-FFF2-40B4-BE49-F238E27FC236}">
                <a16:creationId xmlns:a16="http://schemas.microsoft.com/office/drawing/2014/main" id="{EF04E4B2-23FB-6E0F-86C9-34EF922A56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26627" name="Θέση αριθμού διαφάνειας 3">
            <a:extLst>
              <a:ext uri="{FF2B5EF4-FFF2-40B4-BE49-F238E27FC236}">
                <a16:creationId xmlns:a16="http://schemas.microsoft.com/office/drawing/2014/main" id="{A447197C-98A1-5E51-0C1B-6B3CD76B6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l-GR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5246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8C70F-0361-5C4C-DA40-252D6BEB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2BA40-EAB0-28C6-C0F3-D2C702B0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35400-72EE-D312-C897-96CF2FDF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8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20175-A7A3-A305-B1C9-186BA49A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BF912-1B4F-2CDE-C47E-E234AA97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4786-66DF-B546-24AF-2FCAFD85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2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C8674-E273-BFBD-A776-053E303A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EF460-DC01-4640-7B69-F7B501A8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AB8E4-E6DC-D468-E486-59AC3834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8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9DEBD-FA97-6366-16A1-F3F794D1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2F5DD-D2DF-4F24-6E90-17502ACF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B7091-177D-F6CF-0C07-57E4E403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4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F4F56-CDB1-543B-CABA-2636B258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99131-99D6-2085-90D7-D89C750E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4F682-6043-94D4-2AB4-D1AA454B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1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2C94C-3424-3293-C347-81BC426A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FF113-CB8B-9440-EDBF-7D1A7FEA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69CD20-BBC0-F117-43E5-C9DA4B11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6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604306-DBFC-EF3A-27C5-D0468572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C54061-09F1-9660-B344-22BEC6D9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33A1C2-72CF-382E-47E1-D134B57D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A9CD46-0F3E-5033-9271-50C6D74A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1F9A85-BCF9-22EF-8A3F-55305B9F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0CD975-3286-4FA6-F065-DACCC0F6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4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C78BBC-6AF2-EE6F-DB7E-5748C820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D8B8A2-3290-E2FB-C20D-2C2554B7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6019CF-BD0B-B5F0-D997-3198428F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l-GR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9EFDB8-EF39-A643-2951-B813F444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BFDF3E-7916-F1D6-07DF-9A89D530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F16457-4BDD-0F32-06BF-CCC33BCC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8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l-GR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6DA864-1E88-347A-0E34-03A02C9C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7891B0-11E1-9D97-A2B8-CF35F6BC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55A365-D4C8-4218-A913-C78369F8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8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403D1C-6F45-AC7B-3F33-BF06FDC12F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l-GR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AE8918-E84F-7D85-E628-B05A93F7E4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l-GR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6609-A176-4927-A185-D6AAEF568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indent="0">
              <a:defRPr sz="1200" noProof="1">
                <a:solidFill>
                  <a:srgbClr val="898989"/>
                </a:solidFill>
                <a:latin typeface="Calibri" panose="020F0702030404030204" charset="0"/>
              </a:defRPr>
            </a:lvl1pPr>
          </a:lstStyle>
          <a:p>
            <a:endParaRPr lang="el-GR" alt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3D0AB-DE53-DC10-A534-9BDBE6CE1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Calibri" panose="020F0702030404030204" charset="0"/>
                <a:ea typeface="ＭＳ Ｐゴシック" panose="020B0600070205080204" charset="-128"/>
                <a:cs typeface="Arial" panose="020B060402020209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83E58-46D3-82E3-464C-8F4EEBD64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indent="0" algn="r">
              <a:defRPr sz="1200" noProof="1">
                <a:solidFill>
                  <a:srgbClr val="898989"/>
                </a:solidFill>
                <a:latin typeface="Calibri" panose="020F0702030404030204" charset="0"/>
                <a:ea typeface="ＭＳ Ｐゴシック" panose="020B0600070205080204" charset="-128"/>
              </a:defRPr>
            </a:lvl1pPr>
          </a:lstStyle>
          <a:p>
            <a:r>
              <a:rPr lang="el-GR" altLang="el-GR"/>
              <a:t>*</a:t>
            </a:r>
            <a:endParaRPr lang="el-GR" altLang="el-GR">
              <a:latin typeface="Arial" panose="020B060402020209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charset="-128"/>
          <a:cs typeface="ＭＳ Ｐゴシック" panose="020B06000702050802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  <a:ea typeface="ＭＳ Ｐゴシック" panose="020B0600070205080204" charset="-128"/>
          <a:cs typeface="ＭＳ Ｐゴシック" panose="020B06000702050802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7020304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charset="-128"/>
          <a:cs typeface="ＭＳ Ｐゴシック" panose="020B06000702050802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495217DF-153E-EA44-3D02-7BFEF39406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7918450" cy="3124200"/>
          </a:xfrm>
        </p:spPr>
        <p:txBody>
          <a:bodyPr/>
          <a:lstStyle/>
          <a:p>
            <a:br>
              <a:rPr lang="el-GR" altLang="el-GR" sz="2800" dirty="0">
                <a:ea typeface="ＭＳ Ｐゴシック" panose="020B0600070205080204" pitchFamily="34" charset="-128"/>
              </a:rPr>
            </a:br>
            <a:br>
              <a:rPr lang="el-GR" altLang="el-GR" sz="2800" dirty="0">
                <a:ea typeface="ＭＳ Ｐゴシック" panose="020B0600070205080204" pitchFamily="34" charset="-128"/>
              </a:rPr>
            </a:br>
            <a:r>
              <a:rPr lang="en-US" altLang="el-GR" sz="2800" dirty="0">
                <a:ea typeface="ＭＳ Ｐゴシック" panose="020B0600070205080204" pitchFamily="34" charset="-128"/>
              </a:rPr>
              <a:t>Professor Konstantina E. </a:t>
            </a:r>
            <a:r>
              <a:rPr lang="en-US" altLang="el-GR" sz="2800" dirty="0" err="1">
                <a:ea typeface="ＭＳ Ｐゴシック" panose="020B0600070205080204" pitchFamily="34" charset="-128"/>
              </a:rPr>
              <a:t>Botsiou</a:t>
            </a:r>
            <a:br>
              <a:rPr lang="en-US" altLang="el-GR" sz="2800" dirty="0">
                <a:ea typeface="ＭＳ Ｐゴシック" panose="020B0600070205080204" pitchFamily="34" charset="-128"/>
              </a:rPr>
            </a:br>
            <a:r>
              <a:rPr lang="en-US" altLang="el-GR" sz="2800" dirty="0">
                <a:ea typeface="ＭＳ Ｐゴシック" panose="020B0600070205080204" pitchFamily="34" charset="-128"/>
              </a:rPr>
              <a:t>Department of International and European Studies</a:t>
            </a:r>
            <a:br>
              <a:rPr lang="en-US" altLang="el-GR" sz="2800" dirty="0">
                <a:ea typeface="ＭＳ Ｐゴシック" panose="020B0600070205080204" pitchFamily="34" charset="-128"/>
              </a:rPr>
            </a:br>
            <a:br>
              <a:rPr lang="en-US" altLang="el-GR" sz="2800" dirty="0">
                <a:ea typeface="ＭＳ Ｐゴシック" panose="020B0600070205080204" pitchFamily="34" charset="-128"/>
              </a:rPr>
            </a:br>
            <a:r>
              <a:rPr lang="en-US" altLang="el-GR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Geopolitics</a:t>
            </a:r>
            <a:br>
              <a:rPr lang="el-GR" altLang="el-GR" sz="2800" dirty="0">
                <a:ea typeface="ＭＳ Ｐゴシック" panose="020B0600070205080204" pitchFamily="34" charset="-128"/>
              </a:rPr>
            </a:br>
            <a:r>
              <a:rPr lang="el-GR" altLang="el-GR" sz="2800" dirty="0">
                <a:ea typeface="ＭＳ Ｐゴシック" panose="020B0600070205080204" pitchFamily="34" charset="-128"/>
              </a:rPr>
              <a:t> </a:t>
            </a:r>
            <a:br>
              <a:rPr lang="el-GR" altLang="el-GR" sz="2800" dirty="0">
                <a:ea typeface="ＭＳ Ｐゴシック" panose="020B0600070205080204" pitchFamily="34" charset="-128"/>
              </a:rPr>
            </a:br>
            <a:r>
              <a:rPr lang="en-US" altLang="el-GR" sz="2800" i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Geopolitical Theories</a:t>
            </a:r>
            <a:br>
              <a:rPr lang="en-US" altLang="el-GR" sz="2800" i="1" dirty="0">
                <a:solidFill>
                  <a:srgbClr val="002060"/>
                </a:solidFill>
                <a:ea typeface="ＭＳ Ｐゴシック" panose="020B0600070205080204" pitchFamily="34" charset="-128"/>
              </a:rPr>
            </a:br>
            <a:endParaRPr lang="en-US" altLang="el-GR" sz="2800" dirty="0">
              <a:ea typeface="ＭＳ Ｐゴシック" panose="020B0600070205080204" pitchFamily="34" charset="-128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1CB7FDC-B1A0-2CD4-53F3-F189E3C0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525" y="4869160"/>
            <a:ext cx="56769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BA5690-0CEB-1B68-CC17-5FB7C7D6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b="1" dirty="0">
                <a:ea typeface="ＭＳ Ｐゴシック" panose="020B0600070205080204" pitchFamily="34" charset="-128"/>
              </a:rPr>
              <a:t>Geopolitical theories</a:t>
            </a:r>
            <a:br>
              <a:rPr lang="en-US" altLang="el-GR" sz="3600" b="1" dirty="0">
                <a:ea typeface="ＭＳ Ｐゴシック" panose="020B0600070205080204" pitchFamily="34" charset="-128"/>
              </a:rPr>
            </a:b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C9053F-9816-DDB4-1876-C5597E3E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400" b="1" dirty="0">
                <a:ea typeface="ＭＳ Ｐゴシック" panose="020B0600070205080204" pitchFamily="34" charset="-128"/>
              </a:rPr>
              <a:t>Alfred Thayer Mahan  </a:t>
            </a:r>
            <a:r>
              <a:rPr lang="en-US" altLang="el-GR" sz="2400" dirty="0">
                <a:ea typeface="ＭＳ Ｐゴシック" panose="020B0600070205080204" pitchFamily="34" charset="-128"/>
              </a:rPr>
              <a:t>(US, 1840-1914) &gt; </a:t>
            </a:r>
            <a:r>
              <a:rPr lang="en-US" altLang="el-GR" sz="2400" dirty="0" err="1">
                <a:ea typeface="ＭＳ Ｐゴシック" panose="020B0600070205080204" pitchFamily="34" charset="-128"/>
              </a:rPr>
              <a:t>mahanists</a:t>
            </a:r>
            <a:endParaRPr lang="el-GR" altLang="el-GR" sz="2400" dirty="0"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l-GR" sz="2400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problem of Asia and Its effect upon international policies, </a:t>
            </a:r>
            <a:r>
              <a:rPr lang="el-GR" altLang="el-GR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l-GR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1900)</a:t>
            </a:r>
            <a:endParaRPr lang="el-GR" altLang="el-GR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l-GR" sz="2400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Influence of Sea power upon History </a:t>
            </a:r>
            <a:r>
              <a:rPr lang="el-GR" altLang="el-GR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(1890)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l-GR" altLang="el-GR" sz="24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l-GR" sz="2400" dirty="0">
                <a:ea typeface="ＭＳ Ｐゴシック" panose="020B0600070205080204" pitchFamily="34" charset="-128"/>
              </a:rPr>
              <a:t>He influenced US Presidents McKinley, Th. Roosevelt = supporters of sea power as a basis for democracy and peace since it limits itself to naval bases </a:t>
            </a:r>
            <a:r>
              <a:rPr lang="en-US" altLang="el-GR" sz="2400" b="1" dirty="0">
                <a:ea typeface="ＭＳ Ｐゴシック" panose="020B0600070205080204" pitchFamily="34" charset="-128"/>
              </a:rPr>
              <a:t>vs.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l-GR" sz="2400" dirty="0">
                <a:ea typeface="ＭＳ Ｐゴシック" panose="020B0600070205080204" pitchFamily="34" charset="-128"/>
              </a:rPr>
              <a:t>The despotism and greed of land powers that want to control other nations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l-GR" sz="2400" b="1" dirty="0">
                <a:ea typeface="ＭＳ Ｐゴシック" panose="020B0600070205080204" pitchFamily="34" charset="-128"/>
              </a:rPr>
              <a:t>Pivotal states: </a:t>
            </a:r>
            <a:r>
              <a:rPr lang="en-US" altLang="el-GR" sz="2400" dirty="0">
                <a:ea typeface="ＭＳ Ｐゴシック" panose="020B0600070205080204" pitchFamily="34" charset="-128"/>
              </a:rPr>
              <a:t>China, Afghanistan, Iran, Turkey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56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A95886E-A486-822E-8B47-A8197ED73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l-GR" sz="3200" b="1" dirty="0">
                <a:ea typeface="ＭＳ Ｐゴシック" panose="020B0600070205080204" pitchFamily="34" charset="-128"/>
              </a:rPr>
            </a:br>
            <a:r>
              <a:rPr lang="en-US" altLang="el-GR" sz="3200" b="1" dirty="0">
                <a:ea typeface="ＭＳ Ｐゴシック" panose="020B0600070205080204" pitchFamily="34" charset="-128"/>
              </a:rPr>
              <a:t>Geopolitical theories 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r>
              <a:rPr lang="en-US" altLang="el-GR" sz="3200" b="1" dirty="0">
                <a:ea typeface="ＭＳ Ｐゴシック" panose="020B0600070205080204" pitchFamily="34" charset="-128"/>
              </a:rPr>
              <a:t>Impact on rising Germany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02D99BD3-6787-03E9-4EC2-1FED4BE1A9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endParaRPr lang="el-GR" altLang="el-GR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l-GR" sz="2000" b="1" dirty="0">
                <a:ea typeface="ＭＳ Ｐゴシック" panose="020B0600070205080204" pitchFamily="34" charset="-128"/>
              </a:rPr>
              <a:t>Friedrich </a:t>
            </a:r>
            <a:r>
              <a:rPr lang="en-US" altLang="el-GR" sz="2000" b="1" dirty="0" err="1">
                <a:ea typeface="ＭＳ Ｐゴシック" panose="020B0600070205080204" pitchFamily="34" charset="-128"/>
              </a:rPr>
              <a:t>Ratzel</a:t>
            </a:r>
            <a:r>
              <a:rPr lang="el-GR" altLang="el-GR" sz="2000" b="1" dirty="0">
                <a:ea typeface="ＭＳ Ｐゴシック" panose="020B0600070205080204" pitchFamily="34" charset="-128"/>
              </a:rPr>
              <a:t> </a:t>
            </a:r>
            <a:r>
              <a:rPr lang="el-GR" altLang="el-GR" sz="2000" dirty="0">
                <a:ea typeface="ＭＳ Ｐゴシック" panose="020B0600070205080204" pitchFamily="34" charset="-128"/>
              </a:rPr>
              <a:t>(</a:t>
            </a:r>
            <a:r>
              <a:rPr lang="en-US" altLang="el-GR" sz="2000" dirty="0">
                <a:ea typeface="ＭＳ Ｐゴシック" panose="020B0600070205080204" pitchFamily="34" charset="-128"/>
              </a:rPr>
              <a:t>Univ. Leipzig, 1844-1904), </a:t>
            </a:r>
            <a:r>
              <a:rPr lang="en-US" altLang="el-GR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l-GR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Lebensraum”</a:t>
            </a:r>
            <a:r>
              <a:rPr lang="el-GR" altLang="el-GR" sz="2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endParaRPr lang="en-US" altLang="el-GR" sz="20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l-GR" sz="20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	Influenced by Darwin</a:t>
            </a:r>
            <a:r>
              <a:rPr lang="en-US" altLang="el-GR" sz="2000" dirty="0">
                <a:ea typeface="ＭＳ Ｐゴシック" panose="020B0600070205080204" pitchFamily="34" charset="-128"/>
              </a:rPr>
              <a:t>: “human geography” </a:t>
            </a:r>
            <a:r>
              <a:rPr lang="el-GR" altLang="el-GR" sz="2000" dirty="0">
                <a:ea typeface="ＭＳ Ｐゴシック" panose="020B0600070205080204" pitchFamily="34" charset="-128"/>
              </a:rPr>
              <a:t>= </a:t>
            </a:r>
            <a:r>
              <a:rPr lang="en-US" altLang="el-GR" sz="2000" dirty="0">
                <a:ea typeface="ＭＳ Ｐゴシック" panose="020B0600070205080204" pitchFamily="34" charset="-128"/>
              </a:rPr>
              <a:t>geography, 	anthropology, politics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000" dirty="0">
                <a:ea typeface="ＭＳ Ｐゴシック" panose="020B0600070205080204" pitchFamily="34" charset="-128"/>
              </a:rPr>
              <a:t>The world would be dominated by super-states that would secure autarky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l-GR" altLang="el-GR" sz="20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000" b="1" dirty="0">
                <a:ea typeface="ＭＳ Ｐゴシック" panose="020B0600070205080204" pitchFamily="34" charset="-128"/>
              </a:rPr>
              <a:t>Rudolph </a:t>
            </a:r>
            <a:r>
              <a:rPr lang="en-US" altLang="el-GR" sz="2000" b="1" dirty="0" err="1">
                <a:ea typeface="ＭＳ Ｐゴシック" panose="020B0600070205080204" pitchFamily="34" charset="-128"/>
              </a:rPr>
              <a:t>Kjelen</a:t>
            </a:r>
            <a:r>
              <a:rPr lang="en-US" altLang="el-GR" sz="2000" b="1" dirty="0">
                <a:ea typeface="ＭＳ Ｐゴシック" panose="020B0600070205080204" pitchFamily="34" charset="-128"/>
              </a:rPr>
              <a:t> (</a:t>
            </a:r>
            <a:r>
              <a:rPr lang="en-US" altLang="el-GR" sz="2000" b="1" dirty="0" err="1">
                <a:ea typeface="ＭＳ Ｐゴシック" panose="020B0600070205080204" pitchFamily="34" charset="-128"/>
              </a:rPr>
              <a:t>Swe</a:t>
            </a:r>
            <a:r>
              <a:rPr lang="en-US" altLang="el-GR" sz="2000" b="1" dirty="0">
                <a:ea typeface="ＭＳ Ｐゴシック" panose="020B0600070205080204" pitchFamily="34" charset="-128"/>
              </a:rPr>
              <a:t>, 1864-1922), </a:t>
            </a:r>
            <a:r>
              <a:rPr lang="el-GR" altLang="el-GR" sz="2000" b="1" dirty="0">
                <a:ea typeface="ＭＳ Ｐゴシック" panose="020B0600070205080204" pitchFamily="34" charset="-128"/>
              </a:rPr>
              <a:t>όρος </a:t>
            </a:r>
            <a:r>
              <a:rPr lang="en-US" altLang="el-GR" sz="2000" b="1" dirty="0">
                <a:ea typeface="ＭＳ Ｐゴシック" panose="020B0600070205080204" pitchFamily="34" charset="-128"/>
              </a:rPr>
              <a:t>“</a:t>
            </a:r>
            <a:r>
              <a:rPr lang="en-US" altLang="el-GR" sz="2000" b="1" i="1" dirty="0" err="1">
                <a:ea typeface="ＭＳ Ｐゴシック" panose="020B0600070205080204" pitchFamily="34" charset="-128"/>
              </a:rPr>
              <a:t>Geopolitik</a:t>
            </a:r>
            <a:r>
              <a:rPr lang="en-US" altLang="el-GR" sz="2000" b="1" i="1" dirty="0">
                <a:ea typeface="ＭＳ Ｐゴシック" panose="020B0600070205080204" pitchFamily="34" charset="-128"/>
              </a:rPr>
              <a:t>”</a:t>
            </a:r>
            <a:r>
              <a:rPr lang="en-US" altLang="el-GR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l-GR" sz="2000" dirty="0">
                <a:ea typeface="ＭＳ Ｐゴシック" panose="020B0600070205080204" pitchFamily="34" charset="-128"/>
              </a:rPr>
              <a:t>(student of </a:t>
            </a:r>
            <a:r>
              <a:rPr lang="en-US" altLang="el-GR" sz="2000" dirty="0" err="1">
                <a:ea typeface="ＭＳ Ｐゴシック" panose="020B0600070205080204" pitchFamily="34" charset="-128"/>
              </a:rPr>
              <a:t>Ratzel</a:t>
            </a:r>
            <a:r>
              <a:rPr lang="en-US" altLang="el-GR" sz="2000" dirty="0">
                <a:ea typeface="ＭＳ Ｐゴシック" panose="020B0600070205080204" pitchFamily="34" charset="-128"/>
              </a:rPr>
              <a:t>)</a:t>
            </a:r>
            <a:r>
              <a:rPr lang="el-GR" altLang="el-GR" sz="2000" dirty="0">
                <a:ea typeface="ＭＳ Ｐゴシック" panose="020B0600070205080204" pitchFamily="34" charset="-128"/>
              </a:rPr>
              <a:t>:</a:t>
            </a:r>
            <a:r>
              <a:rPr lang="en-US" altLang="el-GR" sz="2000" dirty="0">
                <a:ea typeface="ＭＳ Ｐゴシック" panose="020B0600070205080204" pitchFamily="34" charset="-128"/>
              </a:rPr>
              <a:t> believed in Greater Germany</a:t>
            </a:r>
            <a:r>
              <a:rPr lang="el-GR" altLang="el-GR" sz="2000" dirty="0">
                <a:ea typeface="ＭＳ Ｐゴシック" panose="020B0600070205080204" pitchFamily="34" charset="-128"/>
              </a:rPr>
              <a:t> </a:t>
            </a:r>
            <a:r>
              <a:rPr lang="en-US" altLang="el-GR" sz="2000" dirty="0">
                <a:ea typeface="ＭＳ Ｐゴシック" panose="020B0600070205080204" pitchFamily="34" charset="-128"/>
              </a:rPr>
              <a:t>as a bulwark against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000" dirty="0">
                <a:ea typeface="ＭＳ Ｐゴシック" panose="020B0600070205080204" pitchFamily="34" charset="-128"/>
              </a:rPr>
              <a:t>Russian expansionism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000" dirty="0">
                <a:ea typeface="ＭＳ Ｐゴシック" panose="020B0600070205080204" pitchFamily="34" charset="-128"/>
              </a:rPr>
              <a:t>British imperialism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l-GR" sz="20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altLang="el-GR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endParaRPr lang="en-US" altLang="el-GR" sz="2000" b="1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endParaRPr lang="en-US" altLang="el-GR" sz="2000" b="1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endParaRPr lang="en-US" altLang="el-GR" sz="2000" b="1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endParaRPr lang="en-US" altLang="el-GR" sz="2000" b="1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921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65D600-F273-8B04-7B10-C578A101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Friedrich </a:t>
            </a:r>
            <a:r>
              <a:rPr lang="en-US" b="1" dirty="0" err="1"/>
              <a:t>Ratzel</a:t>
            </a:r>
            <a:r>
              <a:rPr lang="en-US" b="1" dirty="0"/>
              <a:t> (1844-1904)</a:t>
            </a:r>
            <a:endParaRPr lang="el-GR" b="1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F0BB712-D1F0-6DB8-FA80-CDED1DE6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30067"/>
            <a:ext cx="5340465" cy="3002528"/>
          </a:xfrm>
          <a:prstGeom prst="rect">
            <a:avLst/>
          </a:prstGeo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15D97DEA-13E1-0FC2-B810-DABBCC7F6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4308" y="3594277"/>
            <a:ext cx="5719692" cy="3002528"/>
          </a:xfrm>
        </p:spPr>
      </p:pic>
    </p:spTree>
    <p:extLst>
      <p:ext uri="{BB962C8B-B14F-4D97-AF65-F5344CB8AC3E}">
        <p14:creationId xmlns:p14="http://schemas.microsoft.com/office/powerpoint/2010/main" val="367677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4E11D2-6DFD-7E2F-ECAC-25977038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Lord Halford Mackinder (1861-1947)</a:t>
            </a:r>
            <a:br>
              <a:rPr lang="en-US" sz="3200" b="1" dirty="0"/>
            </a:br>
            <a:r>
              <a:rPr lang="en-US" sz="3200" b="1" dirty="0"/>
              <a:t> Heartland</a:t>
            </a:r>
            <a:endParaRPr lang="el-GR" sz="32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DC739E0-E5F9-84D9-C786-CD7E9F7BD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933" y="1556792"/>
            <a:ext cx="2387600" cy="34163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47D2B8D-35E2-E13F-632F-6EE5431C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444025"/>
            <a:ext cx="5973833" cy="296624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9BF35E4-ED16-8CF9-4E4D-C297C0107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509120"/>
            <a:ext cx="37211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2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BF129A47-6E17-E537-C5ED-CE8DCC5B2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200" b="1" dirty="0">
                <a:ea typeface="ＭＳ Ｐゴシック" panose="020B0600070205080204" pitchFamily="34" charset="-128"/>
              </a:rPr>
              <a:t>Geopolitical theories: Heartland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5C673D9C-1467-8559-19E8-99A26F437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2000" dirty="0">
                <a:ea typeface="ＭＳ Ｐゴシック" panose="020B0600070205080204" pitchFamily="34" charset="-128"/>
              </a:rPr>
              <a:t>-</a:t>
            </a:r>
            <a:r>
              <a:rPr lang="en-US" altLang="el-GR" sz="2000" b="1" dirty="0">
                <a:ea typeface="ＭＳ Ｐゴシック" panose="020B0600070205080204" pitchFamily="34" charset="-128"/>
              </a:rPr>
              <a:t>Lord Halford Mackinder </a:t>
            </a:r>
            <a:r>
              <a:rPr lang="en-US" altLang="el-GR" sz="2000" dirty="0">
                <a:ea typeface="ＭＳ Ｐゴシック" panose="020B0600070205080204" pitchFamily="34" charset="-128"/>
              </a:rPr>
              <a:t>(1861-1947) :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dirty="0">
                <a:ea typeface="ＭＳ Ｐゴシック" panose="020B0600070205080204" pitchFamily="34" charset="-128"/>
              </a:rPr>
              <a:t>“</a:t>
            </a:r>
            <a:r>
              <a:rPr lang="en-US" altLang="el-GR" sz="2000" i="1" dirty="0">
                <a:ea typeface="ＭＳ Ｐゴシック" panose="020B0600070205080204" pitchFamily="34" charset="-128"/>
              </a:rPr>
              <a:t>Whoever controls the heartland (Eurasia) controls the world”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l-GR" sz="2000" i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Concept of “Heartland”</a:t>
            </a:r>
            <a:endParaRPr lang="en-US" altLang="el-GR" sz="20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dirty="0">
                <a:ea typeface="ＭＳ Ｐゴシック" panose="020B0600070205080204" pitchFamily="34" charset="-128"/>
              </a:rPr>
              <a:t> </a:t>
            </a:r>
            <a:r>
              <a:rPr lang="en-US" altLang="el-GR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l-GR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geographical pivot of history”, </a:t>
            </a:r>
            <a:r>
              <a:rPr lang="en-US" altLang="el-GR" sz="20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Geographical Journal </a:t>
            </a:r>
            <a:r>
              <a:rPr lang="en-US" altLang="el-GR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(1904</a:t>
            </a:r>
            <a:r>
              <a:rPr lang="el-GR" altLang="el-GR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)</a:t>
            </a:r>
            <a:endParaRPr lang="en-US" altLang="el-GR" sz="2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dirty="0">
                <a:ea typeface="ＭＳ Ｐゴシック" panose="020B0600070205080204" pitchFamily="34" charset="-128"/>
              </a:rPr>
              <a:t>	</a:t>
            </a:r>
            <a:r>
              <a:rPr lang="el-GR" altLang="el-GR" sz="2000" dirty="0">
                <a:ea typeface="ＭＳ Ｐゴシック" panose="020B0600070205080204" pitchFamily="34" charset="-128"/>
              </a:rPr>
              <a:t>-</a:t>
            </a:r>
            <a:r>
              <a:rPr lang="en-US" altLang="el-GR" sz="2000" dirty="0">
                <a:ea typeface="ＭＳ Ｐゴシック" panose="020B0600070205080204" pitchFamily="34" charset="-128"/>
              </a:rPr>
              <a:t>European history = a struggle between European civilization vs. the Asiatic threat</a:t>
            </a:r>
            <a:r>
              <a:rPr lang="el-GR" altLang="el-GR" sz="2000" dirty="0">
                <a:ea typeface="ＭＳ Ｐゴシック" panose="020B0600070205080204" pitchFamily="34" charset="-128"/>
              </a:rPr>
              <a:t>: </a:t>
            </a:r>
            <a:r>
              <a:rPr lang="en-US" altLang="el-GR" sz="2000" dirty="0">
                <a:ea typeface="ＭＳ Ｐゴシック" panose="020B0600070205080204" pitchFamily="34" charset="-128"/>
              </a:rPr>
              <a:t>e.g. Greeks-Persians, Romans-Francs vs. Huns-Mongols etc.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2000" dirty="0">
                <a:ea typeface="ＭＳ Ｐゴシック" panose="020B0600070205080204" pitchFamily="34" charset="-128"/>
              </a:rPr>
              <a:t>	-</a:t>
            </a:r>
            <a:r>
              <a:rPr lang="en-US" altLang="el-GR" sz="2000" dirty="0">
                <a:ea typeface="ＭＳ Ｐゴシック" panose="020B0600070205080204" pitchFamily="34" charset="-128"/>
              </a:rPr>
              <a:t>Turning point = the invasion of the Golden Horde in Russia &gt;&gt;&gt; permanent fear of invasion for Russia (13</a:t>
            </a:r>
            <a:r>
              <a:rPr lang="en-US" altLang="el-GR" sz="20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l-GR" sz="2000" dirty="0">
                <a:ea typeface="ＭＳ Ｐゴシック" panose="020B0600070205080204" pitchFamily="34" charset="-128"/>
              </a:rPr>
              <a:t>-16</a:t>
            </a:r>
            <a:r>
              <a:rPr lang="en-US" altLang="el-GR" sz="20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l-GR" sz="2000" dirty="0">
                <a:ea typeface="ＭＳ Ｐゴシック" panose="020B0600070205080204" pitchFamily="34" charset="-128"/>
              </a:rPr>
              <a:t>  century)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2000" dirty="0">
                <a:ea typeface="ＭＳ Ｐゴシック" panose="020B0600070205080204" pitchFamily="34" charset="-128"/>
              </a:rPr>
              <a:t>	-</a:t>
            </a:r>
            <a:r>
              <a:rPr lang="en-US" altLang="el-GR" sz="2000" dirty="0">
                <a:ea typeface="ＭＳ Ｐゴシック" panose="020B0600070205080204" pitchFamily="34" charset="-128"/>
              </a:rPr>
              <a:t>Europe = designed to be in love-hate relation with Russia (= </a:t>
            </a:r>
            <a:r>
              <a:rPr lang="en-US" altLang="el-GR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“divided land”, according to Samuel Huntington</a:t>
            </a:r>
            <a:r>
              <a:rPr lang="en-US" altLang="el-GR" sz="2000" dirty="0">
                <a:ea typeface="ＭＳ Ｐゴシック" panose="020B0600070205080204" pitchFamily="34" charset="-128"/>
              </a:rPr>
              <a:t>)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2000" dirty="0">
                <a:ea typeface="ＭＳ Ｐゴシック" panose="020B0600070205080204" pitchFamily="34" charset="-128"/>
              </a:rPr>
              <a:t>	-</a:t>
            </a:r>
            <a:r>
              <a:rPr lang="en-US" altLang="el-GR" sz="2000" dirty="0">
                <a:ea typeface="ＭＳ Ｐゴシック" panose="020B0600070205080204" pitchFamily="34" charset="-128"/>
              </a:rPr>
              <a:t>The frontier of Europe = in Russia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dirty="0">
                <a:ea typeface="ＭＳ Ｐゴシック" panose="020B0600070205080204" pitchFamily="34" charset="-128"/>
              </a:rPr>
              <a:t>	</a:t>
            </a:r>
            <a:r>
              <a:rPr lang="el-GR" altLang="el-GR" sz="2000" dirty="0">
                <a:ea typeface="ＭＳ Ｐゴシック" panose="020B0600070205080204" pitchFamily="34" charset="-128"/>
              </a:rPr>
              <a:t>-</a:t>
            </a:r>
            <a:r>
              <a:rPr lang="en-US" altLang="el-GR" sz="2000" dirty="0">
                <a:ea typeface="ＭＳ Ｐゴシック" panose="020B0600070205080204" pitchFamily="34" charset="-128"/>
              </a:rPr>
              <a:t>Even faith = a result of geography &gt;&gt;&gt; Orthodox faith = at the borders of Europe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2000" dirty="0">
                <a:ea typeface="ＭＳ Ｐゴシック" panose="020B0600070205080204" pitchFamily="34" charset="-128"/>
              </a:rPr>
              <a:t>	</a:t>
            </a:r>
            <a:endParaRPr lang="en-US" altLang="el-GR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56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53FD5F-F596-51AA-D67E-AF337C5E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Nicholas </a:t>
            </a:r>
            <a:r>
              <a:rPr lang="en-US" sz="3200" b="1" dirty="0" err="1"/>
              <a:t>Spykman</a:t>
            </a:r>
            <a:r>
              <a:rPr lang="en-US" sz="3200" b="1" dirty="0"/>
              <a:t> (1893-1943)</a:t>
            </a:r>
            <a:br>
              <a:rPr lang="en-US" sz="3200" b="1" dirty="0"/>
            </a:br>
            <a:r>
              <a:rPr lang="en-US" sz="3200" b="1" dirty="0"/>
              <a:t>“Rimland” </a:t>
            </a:r>
            <a:endParaRPr lang="el-GR" sz="3200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F886705-81A8-09B3-E336-FFFF012CD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419" y="1467040"/>
            <a:ext cx="1826341" cy="280509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06FFC10-1D1D-5ABD-36FC-BEB84BDFB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87" y="1492756"/>
            <a:ext cx="5670413" cy="309634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B5101C4-7CED-EC81-AC57-127A6C6CE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52" y="4437112"/>
            <a:ext cx="1637011" cy="22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Τίτλος 1">
            <a:extLst>
              <a:ext uri="{FF2B5EF4-FFF2-40B4-BE49-F238E27FC236}">
                <a16:creationId xmlns:a16="http://schemas.microsoft.com/office/drawing/2014/main" id="{D85FF8AA-4C1E-6A88-626C-9CA7918E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274638"/>
            <a:ext cx="7715200" cy="1066130"/>
          </a:xfrm>
        </p:spPr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Geopolitical theories: Rimland 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r>
              <a:rPr lang="en-US" altLang="el-GR" sz="3200" dirty="0">
                <a:ea typeface="ＭＳ Ｐゴシック" panose="020B0600070205080204" pitchFamily="34" charset="-128"/>
              </a:rPr>
              <a:t>(US strategy in the Cold War)</a:t>
            </a:r>
            <a:endParaRPr lang="el-GR" altLang="el-GR" sz="3200" dirty="0">
              <a:ea typeface="ＭＳ Ｐゴシック" panose="020B0600070205080204" pitchFamily="34" charset="-128"/>
            </a:endParaRPr>
          </a:p>
        </p:txBody>
      </p:sp>
      <p:sp>
        <p:nvSpPr>
          <p:cNvPr id="12290" name="Θέση περιεχομένου 2">
            <a:extLst>
              <a:ext uri="{FF2B5EF4-FFF2-40B4-BE49-F238E27FC236}">
                <a16:creationId xmlns:a16="http://schemas.microsoft.com/office/drawing/2014/main" id="{0970C46A-14FC-CE64-7E30-18C81C622A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1800" dirty="0">
                <a:ea typeface="ＭＳ Ｐゴシック" panose="020B0600070205080204" pitchFamily="34" charset="-128"/>
              </a:rPr>
              <a:t>-</a:t>
            </a:r>
            <a:r>
              <a:rPr lang="en-US" altLang="el-GR" sz="1800" b="1" dirty="0">
                <a:ea typeface="ＭＳ Ｐゴシック" panose="020B0600070205080204" pitchFamily="34" charset="-128"/>
              </a:rPr>
              <a:t>Nicholas J. </a:t>
            </a:r>
            <a:r>
              <a:rPr lang="en-US" altLang="el-GR" sz="1800" b="1" dirty="0" err="1">
                <a:ea typeface="ＭＳ Ｐゴシック" panose="020B0600070205080204" pitchFamily="34" charset="-128"/>
              </a:rPr>
              <a:t>Spykman</a:t>
            </a:r>
            <a:r>
              <a:rPr lang="en-US" altLang="el-GR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l-GR" sz="1800" dirty="0">
                <a:ea typeface="ＭＳ Ｐゴシック" panose="020B0600070205080204" pitchFamily="34" charset="-128"/>
              </a:rPr>
              <a:t>(US, 1893-1943</a:t>
            </a:r>
            <a:r>
              <a:rPr lang="el-GR" altLang="el-GR" sz="1800" dirty="0">
                <a:ea typeface="ＭＳ Ｐゴシック" panose="020B0600070205080204" pitchFamily="34" charset="-128"/>
              </a:rPr>
              <a:t>,</a:t>
            </a:r>
            <a:r>
              <a:rPr lang="en-US" altLang="el-GR" sz="1800" dirty="0">
                <a:ea typeface="ＭＳ Ｐゴシック" panose="020B0600070205080204" pitchFamily="34" charset="-128"/>
              </a:rPr>
              <a:t> Yale University):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Rimland</a:t>
            </a:r>
            <a:r>
              <a:rPr lang="el-GR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(Στεφάνη ή Δακτύλιος) </a:t>
            </a:r>
            <a:r>
              <a:rPr lang="en-US" altLang="el-GR" sz="1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: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800" i="1" dirty="0">
                <a:ea typeface="ＭＳ Ｐゴシック" panose="020B0600070205080204" pitchFamily="34" charset="-128"/>
              </a:rPr>
              <a:t>“Whoever controls the Rimland controls the world”</a:t>
            </a:r>
            <a:endParaRPr lang="el-GR" altLang="el-GR" sz="18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800" dirty="0">
                <a:ea typeface="ＭＳ Ｐゴシック" panose="020B0600070205080204" pitchFamily="34" charset="-128"/>
              </a:rPr>
              <a:t>Books: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8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-America’s strategy in world politics  </a:t>
            </a:r>
            <a:r>
              <a:rPr lang="en-US" altLang="el-GR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(1942)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l-GR" sz="18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-The geography of peace  </a:t>
            </a:r>
            <a:r>
              <a:rPr lang="en-US" altLang="el-GR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(1944)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800" dirty="0">
                <a:ea typeface="ＭＳ Ｐゴシック" panose="020B0600070205080204" pitchFamily="34" charset="-128"/>
              </a:rPr>
              <a:t>US = the most blessed country in the world regarding geography</a:t>
            </a:r>
            <a:endParaRPr lang="el-GR" altLang="el-GR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“2 walls”: Atlantic and Pacific oceans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Located in the temperate zone of the northern hemisphere where civilization is written (between 20 and 60 degrees latitude)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The geography of the USA protected its freedom and hegemony in the Western Hemisphere and the American political system</a:t>
            </a:r>
            <a:endParaRPr lang="el-GR" altLang="el-GR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The US controls the "American Mediterranean" (Caribbean) &gt;&gt;&gt; to the Panama Canal is considered B. America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Dominant in the Western hemisphere since Monroe Doctrine (1823&gt; Latin  America - distanced from Europe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l-GR" sz="1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l-GR" altLang="el-GR" sz="1800" dirty="0">
              <a:ea typeface="ＭＳ Ｐゴシック" panose="020B0600070205080204" pitchFamily="34" charset="-128"/>
            </a:endParaRPr>
          </a:p>
          <a:p>
            <a:endParaRPr lang="en-US" altLang="zh-CN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Τίτλος 1">
            <a:extLst>
              <a:ext uri="{FF2B5EF4-FFF2-40B4-BE49-F238E27FC236}">
                <a16:creationId xmlns:a16="http://schemas.microsoft.com/office/drawing/2014/main" id="{9B5A2011-A6DF-7457-3780-E07FBACBB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Common question for Mackinder</a:t>
            </a:r>
            <a:r>
              <a:rPr lang="el-GR" altLang="el-GR" sz="3200" b="1" dirty="0">
                <a:ea typeface="ＭＳ Ｐゴシック" panose="020B0600070205080204" pitchFamily="34" charset="-128"/>
              </a:rPr>
              <a:t> και</a:t>
            </a:r>
            <a:r>
              <a:rPr lang="en-US" altLang="el-GR" sz="3200" b="1" dirty="0">
                <a:ea typeface="ＭＳ Ｐゴシック" panose="020B0600070205080204" pitchFamily="34" charset="-128"/>
              </a:rPr>
              <a:t> </a:t>
            </a:r>
            <a:r>
              <a:rPr lang="en-US" altLang="el-GR" sz="3200" b="1" dirty="0" err="1">
                <a:ea typeface="ＭＳ Ｐゴシック" panose="020B0600070205080204" pitchFamily="34" charset="-128"/>
              </a:rPr>
              <a:t>Spykman</a:t>
            </a: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13314" name="Θέση περιεχομένου 2">
            <a:extLst>
              <a:ext uri="{FF2B5EF4-FFF2-40B4-BE49-F238E27FC236}">
                <a16:creationId xmlns:a16="http://schemas.microsoft.com/office/drawing/2014/main" id="{BCF351DB-CCF0-301A-4E31-1F9C7EB66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1600" dirty="0">
                <a:ea typeface="ＭＳ Ｐゴシック" panose="020B0600070205080204" pitchFamily="34" charset="-128"/>
              </a:rPr>
              <a:t> </a:t>
            </a:r>
            <a:r>
              <a:rPr lang="en-US" altLang="el-GR" sz="1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Who controls the </a:t>
            </a:r>
            <a:r>
              <a:rPr lang="en-US" altLang="el-GR" sz="16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Heartland</a:t>
            </a:r>
            <a:r>
              <a:rPr lang="el-GR" altLang="el-GR" sz="16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l-GR" sz="16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or the World Island?</a:t>
            </a:r>
            <a:endParaRPr lang="el-GR" altLang="el-GR" sz="1600" i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They both saw one continent and one ocean</a:t>
            </a:r>
            <a:endParaRPr lang="en-US" altLang="el-GR" sz="1600" b="1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600" b="1" dirty="0">
                <a:ea typeface="ＭＳ Ｐゴシック" panose="020B0600070205080204" pitchFamily="34" charset="-128"/>
              </a:rPr>
              <a:t>Heartland</a:t>
            </a:r>
            <a:r>
              <a:rPr lang="el-GR" altLang="el-GR" sz="1600" dirty="0">
                <a:ea typeface="ＭＳ Ｐゴシック" panose="020B0600070205080204" pitchFamily="34" charset="-128"/>
              </a:rPr>
              <a:t> = </a:t>
            </a:r>
            <a:r>
              <a:rPr lang="en-US" altLang="el-GR" sz="1600" dirty="0">
                <a:ea typeface="ＭＳ Ｐゴシック" panose="020B0600070205080204" pitchFamily="34" charset="-128"/>
              </a:rPr>
              <a:t>Europe Asia, Africa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1600" dirty="0">
                <a:ea typeface="ＭＳ Ｐゴシック" panose="020B0600070205080204" pitchFamily="34" charset="-128"/>
              </a:rPr>
              <a:t>Ευρώπη, Ασία, Αφρική</a:t>
            </a:r>
            <a:endParaRPr lang="en-US" altLang="el-GR" sz="16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l-GR" altLang="el-GR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600" b="1" dirty="0">
                <a:ea typeface="ＭＳ Ｐゴシック" panose="020B0600070205080204" pitchFamily="34" charset="-128"/>
              </a:rPr>
              <a:t>“Pivotal states” in both theories: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Hungary, Kazakhstan, Greece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Balkans </a:t>
            </a:r>
            <a:r>
              <a:rPr lang="en-US" altLang="el-GR" sz="1600" dirty="0">
                <a:ea typeface="ＭＳ Ｐゴシック" panose="020B0600070205080204" pitchFamily="34" charset="-128"/>
              </a:rPr>
              <a:t>=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600" dirty="0">
                <a:ea typeface="ＭＳ Ｐゴシック" panose="020B0600070205080204" pitchFamily="34" charset="-128"/>
              </a:rPr>
              <a:t> balance between the Great powers/Superpowers 	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600" dirty="0">
                <a:ea typeface="ＭＳ Ｐゴシック" panose="020B0600070205080204" pitchFamily="34" charset="-128"/>
              </a:rPr>
              <a:t>miniature of the global political divisions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600" b="1" dirty="0">
                <a:ea typeface="ＭＳ Ｐゴシック" panose="020B0600070205080204" pitchFamily="34" charset="-128"/>
              </a:rPr>
              <a:t>Key strategy = not leave one power control all three zones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1600" b="1" dirty="0">
                <a:ea typeface="ＭＳ Ｐゴシック" panose="020B0600070205080204" pitchFamily="34" charset="-128"/>
              </a:rPr>
              <a:t>(</a:t>
            </a:r>
            <a:r>
              <a:rPr lang="en-US" altLang="el-GR" sz="1600" b="1" dirty="0">
                <a:ea typeface="ＭＳ Ｐゴシック" panose="020B0600070205080204" pitchFamily="34" charset="-128"/>
              </a:rPr>
              <a:t>heartland, rimland, pivotal states)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l-GR" sz="16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1600" dirty="0">
                <a:ea typeface="ＭＳ Ｐゴシック" panose="020B0600070205080204" pitchFamily="34" charset="-128"/>
              </a:rPr>
              <a:t>Solution = balance of powers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l-GR" sz="16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en-US" altLang="el-GR" sz="1600" b="1" dirty="0">
                <a:ea typeface="ＭＳ Ｐゴシック" panose="020B0600070205080204" pitchFamily="34" charset="-128"/>
              </a:rPr>
              <a:t>-Hans Morgenthau </a:t>
            </a:r>
            <a:r>
              <a:rPr lang="en-US" altLang="el-GR" sz="1600" dirty="0">
                <a:ea typeface="ＭＳ Ｐゴシック" panose="020B0600070205080204" pitchFamily="34" charset="-128"/>
              </a:rPr>
              <a:t>(1904-1980)</a:t>
            </a:r>
            <a:r>
              <a:rPr lang="en-US" altLang="el-GR" sz="1600" b="1" dirty="0">
                <a:ea typeface="ＭＳ Ｐゴシック" panose="020B0600070205080204" pitchFamily="34" charset="-128"/>
              </a:rPr>
              <a:t>,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en-US" altLang="el-GR" sz="1600" dirty="0">
                <a:ea typeface="ＭＳ Ｐゴシック" panose="020B0600070205080204" pitchFamily="34" charset="-128"/>
              </a:rPr>
              <a:t>considers geopolitics pseudoscience and criticizes Mackinder as an imperialist and determinist that gave arguments to the Nazis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l-GR" sz="1600" dirty="0">
              <a:ea typeface="ＭＳ Ｐゴシック" panose="020B0600070205080204" pitchFamily="34" charset="-128"/>
            </a:endParaRPr>
          </a:p>
          <a:p>
            <a:endParaRPr lang="el-GR" altLang="el-GR" sz="16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CB4E4E-84CA-458C-AC49-93E62FCF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Geopolitical theories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764AAA-315B-C3A5-5AD5-3FE12BC3E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400" b="1" dirty="0">
                <a:ea typeface="ＭＳ Ｐゴシック" panose="020B0600070205080204" pitchFamily="34" charset="-128"/>
              </a:rPr>
              <a:t>Marshall Hodgson </a:t>
            </a:r>
            <a:r>
              <a:rPr lang="en-US" altLang="el-GR" sz="2400" dirty="0">
                <a:ea typeface="ＭＳ Ｐゴシック" panose="020B0600070205080204" pitchFamily="34" charset="-128"/>
              </a:rPr>
              <a:t>(US</a:t>
            </a:r>
            <a:r>
              <a:rPr lang="el-GR" altLang="el-GR" sz="2400" dirty="0">
                <a:ea typeface="ＭＳ Ｐゴシック" panose="020B0600070205080204" pitchFamily="34" charset="-128"/>
              </a:rPr>
              <a:t> 1922-1968</a:t>
            </a:r>
            <a:r>
              <a:rPr lang="en-US" altLang="el-GR" sz="2400" dirty="0">
                <a:ea typeface="ＭＳ Ｐゴシック" panose="020B0600070205080204" pitchFamily="34" charset="-128"/>
              </a:rPr>
              <a:t>, University of Chicago)</a:t>
            </a:r>
            <a:endParaRPr lang="en-US" altLang="el-GR" sz="2400" b="1" dirty="0"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l-GR" sz="2400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The Venture of Islam: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l-GR" sz="2400" b="1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Conscience and History in a World Civilization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l-GR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(1947)</a:t>
            </a:r>
            <a:r>
              <a:rPr lang="el-GR" altLang="el-GR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endParaRPr lang="en-US" altLang="el-GR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l-GR" sz="2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Revival of the world of Herodotus</a:t>
            </a:r>
            <a:endParaRPr lang="el-GR" altLang="el-GR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l-GR" altLang="el-GR" sz="24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«</a:t>
            </a:r>
            <a:r>
              <a:rPr lang="en-US" altLang="el-GR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Globe</a:t>
            </a:r>
            <a:r>
              <a:rPr lang="el-GR" altLang="el-GR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»: </a:t>
            </a:r>
            <a:r>
              <a:rPr lang="en-US" altLang="el-GR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N. Africa to China = the key to world history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2400" dirty="0">
                <a:ea typeface="ＭＳ Ｐゴシック" panose="020B0600070205080204" pitchFamily="34" charset="-128"/>
              </a:rPr>
              <a:t>	</a:t>
            </a:r>
            <a:r>
              <a:rPr lang="en-US" altLang="el-GR" sz="2400" dirty="0">
                <a:ea typeface="ＭＳ Ｐゴシック" panose="020B0600070205080204" pitchFamily="34" charset="-128"/>
              </a:rPr>
              <a:t>Islam = uniting element of villagers-traders on a new moral basis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sz="2400" dirty="0">
                <a:ea typeface="ＭＳ Ｐゴシック" panose="020B0600070205080204" pitchFamily="34" charset="-128"/>
              </a:rPr>
              <a:t>	</a:t>
            </a:r>
            <a:r>
              <a:rPr lang="en-US" altLang="el-GR" sz="2400" dirty="0">
                <a:ea typeface="ＭＳ Ｐゴシック" panose="020B0600070205080204" pitchFamily="34" charset="-128"/>
              </a:rPr>
              <a:t>Arabia = Iraq-Syria-Yemen (ancient Mesopotamia)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386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2A2C47-285A-A33C-2E7B-83179C5A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Marshall Hodgson (1922-1968) </a:t>
            </a:r>
            <a:br>
              <a:rPr lang="en-US" sz="3200" b="1" dirty="0"/>
            </a:br>
            <a:r>
              <a:rPr lang="en-US" sz="3200" dirty="0"/>
              <a:t>University of Chicago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11D099D-16B1-0B58-260B-88ABD38D9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116931"/>
            <a:ext cx="2527300" cy="32131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5304AD3-D0E0-0F30-CDEE-88A05A191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82116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B3BA4-A024-218B-F083-49898390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Why geopolitics?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F9307C-EBEB-30EE-57BF-C10B6B927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r>
              <a:rPr lang="en-US" sz="2000" dirty="0"/>
              <a:t>Unfreezing of global politics after the Cold War (a period of “Cold Peace” when antagonism took place only in terms of ideology) &gt;&gt;&gt; emphasis on economy (capitalism as vehicle of the domination of liberal democracy . S. Huntington, </a:t>
            </a:r>
            <a:r>
              <a:rPr lang="en-US" sz="2000" i="1" dirty="0"/>
              <a:t>The Lonely Superpower</a:t>
            </a:r>
            <a:r>
              <a:rPr lang="en-US" sz="2000" dirty="0"/>
              <a:t>, 2001)</a:t>
            </a:r>
          </a:p>
          <a:p>
            <a:r>
              <a:rPr lang="en-US" sz="2000" dirty="0"/>
              <a:t>End of ideologies (Fr. Fukuyama: </a:t>
            </a:r>
            <a:r>
              <a:rPr lang="en-US" sz="2000" i="1" dirty="0"/>
              <a:t>The End of History and the Last Man</a:t>
            </a:r>
            <a:r>
              <a:rPr lang="en-US" sz="2000" dirty="0"/>
              <a:t>, 1992) &gt;&gt;&gt; only Western liberalism =  capitalism will prevail</a:t>
            </a:r>
          </a:p>
          <a:p>
            <a:pPr algn="just"/>
            <a:r>
              <a:rPr lang="en-US" sz="2000" dirty="0"/>
              <a:t>Economistic attitude after the Cold War -  </a:t>
            </a:r>
            <a:r>
              <a:rPr lang="en-US" sz="2000" dirty="0">
                <a:solidFill>
                  <a:srgbClr val="FF0000"/>
                </a:solidFill>
              </a:rPr>
              <a:t>Bill Clinton: </a:t>
            </a:r>
            <a:r>
              <a:rPr lang="en-US" sz="2000" i="1" dirty="0">
                <a:solidFill>
                  <a:srgbClr val="FF0000"/>
                </a:solidFill>
              </a:rPr>
              <a:t>“It’s the economy, stupid” </a:t>
            </a:r>
            <a:r>
              <a:rPr lang="en-US" sz="2000" dirty="0"/>
              <a:t>based on the assumption that economic won the Cold war</a:t>
            </a:r>
            <a:endParaRPr lang="el-GR" sz="2000" dirty="0"/>
          </a:p>
          <a:p>
            <a:pPr algn="just"/>
            <a:r>
              <a:rPr lang="en-US" sz="2000" dirty="0"/>
              <a:t>Rise of mistrust on the dividing line of revisionism vs. anti-revisionism (= lively in the interwar years)</a:t>
            </a:r>
          </a:p>
          <a:p>
            <a:pPr algn="just"/>
            <a:r>
              <a:rPr lang="en-US" sz="2000" dirty="0"/>
              <a:t>Wars on the geopolitical fault lines of</a:t>
            </a:r>
          </a:p>
          <a:p>
            <a:pPr marL="0" indent="0" algn="just">
              <a:buNone/>
            </a:pPr>
            <a:r>
              <a:rPr lang="en-US" sz="2000" dirty="0"/>
              <a:t> WWI (e.g. Yugoslavia, Ukraine) – revisionism vs. </a:t>
            </a:r>
            <a:r>
              <a:rPr lang="en-US" sz="2000" dirty="0" err="1"/>
              <a:t>antirevisionism</a:t>
            </a:r>
            <a:r>
              <a:rPr lang="en-US" sz="2000" dirty="0"/>
              <a:t>-</a:t>
            </a:r>
          </a:p>
          <a:p>
            <a:pPr marL="0" indent="0" algn="just">
              <a:buNone/>
            </a:pPr>
            <a:r>
              <a:rPr lang="en-US" sz="2000" dirty="0"/>
              <a:t>naval vs. land powers- stability vs. crisis-stricken regions</a:t>
            </a:r>
          </a:p>
          <a:p>
            <a:pPr marL="0" indent="0" algn="r">
              <a:buNone/>
            </a:pPr>
            <a:endParaRPr lang="en-US" altLang="el-GR" sz="2000" b="1" dirty="0">
              <a:ea typeface="ＭＳ Ｐゴシック" panose="020B0600070205080204" pitchFamily="34" charset="-128"/>
            </a:endParaRPr>
          </a:p>
          <a:p>
            <a:pPr marL="0" indent="0" algn="r">
              <a:buNone/>
            </a:pPr>
            <a:r>
              <a:rPr lang="en-US" altLang="el-GR" sz="2000" b="1" dirty="0">
                <a:ea typeface="ＭＳ Ｐゴシック" panose="020B0600070205080204" pitchFamily="34" charset="-128"/>
              </a:rPr>
              <a:t>Helen </a:t>
            </a:r>
            <a:r>
              <a:rPr lang="en-US" altLang="el-GR" sz="2000" b="1" dirty="0" err="1">
                <a:ea typeface="ＭＳ Ｐゴシック" panose="020B0600070205080204" pitchFamily="34" charset="-128"/>
              </a:rPr>
              <a:t>Ahrweiler</a:t>
            </a:r>
            <a:r>
              <a:rPr lang="en-US" altLang="el-GR" sz="2000" b="1" dirty="0">
                <a:ea typeface="ＭＳ Ｐゴシック" panose="020B0600070205080204" pitchFamily="34" charset="-128"/>
              </a:rPr>
              <a:t>, 1990</a:t>
            </a:r>
          </a:p>
          <a:p>
            <a:pPr marL="0" indent="0" algn="r">
              <a:buNone/>
            </a:pPr>
            <a:r>
              <a:rPr lang="en-US" altLang="el-GR" sz="2000" i="1" dirty="0">
                <a:ea typeface="ＭＳ Ｐゴシック" panose="020B0600070205080204" pitchFamily="34" charset="-128"/>
              </a:rPr>
              <a:t>“Let’ see if you can also win World War I”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37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Τίτλος 1">
            <a:extLst>
              <a:ext uri="{FF2B5EF4-FFF2-40B4-BE49-F238E27FC236}">
                <a16:creationId xmlns:a16="http://schemas.microsoft.com/office/drawing/2014/main" id="{9944E712-715A-A568-4F72-762852993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Geopolitical theories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17410" name="Θέση περιεχομένου 2">
            <a:extLst>
              <a:ext uri="{FF2B5EF4-FFF2-40B4-BE49-F238E27FC236}">
                <a16:creationId xmlns:a16="http://schemas.microsoft.com/office/drawing/2014/main" id="{5E60B765-2998-2255-7B21-E16BE02DE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-"/>
            </a:pPr>
            <a:r>
              <a:rPr lang="en-US" altLang="el-GR" sz="2000" b="1" dirty="0">
                <a:ea typeface="ＭＳ Ｐゴシック" panose="020B0600070205080204" pitchFamily="34" charset="-128"/>
              </a:rPr>
              <a:t>Fernand Braudel </a:t>
            </a:r>
            <a:r>
              <a:rPr lang="en-US" altLang="el-GR" sz="2000" dirty="0">
                <a:ea typeface="ＭＳ Ｐゴシック" panose="020B0600070205080204" pitchFamily="34" charset="-128"/>
              </a:rPr>
              <a:t>(1902-1985)</a:t>
            </a:r>
            <a:r>
              <a:rPr lang="en-US" altLang="el-GR" sz="2000" b="1" dirty="0">
                <a:ea typeface="ＭＳ Ｐゴシック" panose="020B0600070205080204" pitchFamily="34" charset="-128"/>
              </a:rPr>
              <a:t>,  </a:t>
            </a:r>
            <a:r>
              <a:rPr lang="en-US" altLang="el-GR" sz="20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Mediterranean World </a:t>
            </a:r>
            <a:r>
              <a:rPr lang="en-US" altLang="el-GR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(1949)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l-GR" altLang="el-GR" sz="2000" dirty="0">
                <a:ea typeface="ＭＳ Ｐゴシック" panose="020B0600070205080204" pitchFamily="34" charset="-128"/>
              </a:rPr>
              <a:t>	</a:t>
            </a:r>
            <a:r>
              <a:rPr lang="en-US" altLang="el-GR" sz="2000" dirty="0">
                <a:ea typeface="ＭＳ Ｐゴシック" panose="020B0600070205080204" pitchFamily="34" charset="-128"/>
              </a:rPr>
              <a:t>Low quality of soil in the Mediterranean vs. big land estates &gt;&gt;&gt; pressure for authoritarianism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l-GR" altLang="el-GR" sz="2000" dirty="0">
                <a:ea typeface="ＭＳ Ｐゴシック" panose="020B0600070205080204" pitchFamily="34" charset="-128"/>
              </a:rPr>
              <a:t>	</a:t>
            </a:r>
            <a:r>
              <a:rPr lang="en-US" altLang="el-GR" sz="2000" dirty="0">
                <a:ea typeface="ＭＳ Ｐゴシック" panose="020B0600070205080204" pitchFamily="34" charset="-128"/>
              </a:rPr>
              <a:t>Northern Europe: rich natural resources: forests, mines, raw materials &gt;&gt;&gt; luxury for liberalism</a:t>
            </a:r>
          </a:p>
          <a:p>
            <a:pPr algn="just">
              <a:buFont typeface="Arial" panose="020B0604020202020204" pitchFamily="34" charset="0"/>
              <a:buNone/>
            </a:pPr>
            <a:endParaRPr lang="el-GR" altLang="el-GR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l-GR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000" b="1" dirty="0">
                <a:ea typeface="ＭＳ Ｐゴシック" panose="020B0600070205080204" pitchFamily="34" charset="-128"/>
              </a:rPr>
              <a:t>William H. McNeill </a:t>
            </a:r>
            <a:r>
              <a:rPr lang="en-US" altLang="el-GR" sz="2000" dirty="0">
                <a:ea typeface="ＭＳ Ｐゴシック" panose="020B0600070205080204" pitchFamily="34" charset="-128"/>
              </a:rPr>
              <a:t>(Canada, 1917-2016, University of Chicago)</a:t>
            </a:r>
            <a:r>
              <a:rPr lang="en-US" altLang="el-GR" sz="2000" b="1" dirty="0">
                <a:ea typeface="ＭＳ Ｐゴシック" panose="020B0600070205080204" pitchFamily="34" charset="-128"/>
              </a:rPr>
              <a:t>, </a:t>
            </a:r>
            <a:r>
              <a:rPr lang="en-US" altLang="el-GR" sz="2000" b="1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Rise of the West. A history of the human community </a:t>
            </a:r>
            <a:r>
              <a:rPr lang="en-US" altLang="el-GR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(1963)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000" dirty="0">
                <a:ea typeface="ＭＳ Ｐゴシック" panose="020B0600070205080204" pitchFamily="34" charset="-128"/>
              </a:rPr>
              <a:t>Middle East = the </a:t>
            </a:r>
            <a:r>
              <a:rPr lang="en-US" altLang="el-GR" sz="2000" dirty="0" err="1">
                <a:ea typeface="ＭＳ Ｐゴシック" panose="020B0600070205080204" pitchFamily="34" charset="-128"/>
              </a:rPr>
              <a:t>centre</a:t>
            </a:r>
            <a:r>
              <a:rPr lang="en-US" altLang="el-GR" sz="2000" dirty="0">
                <a:ea typeface="ＭＳ Ｐゴシック" panose="020B0600070205080204" pitchFamily="34" charset="-128"/>
              </a:rPr>
              <a:t> of developments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000" dirty="0">
                <a:ea typeface="ＭＳ Ｐゴシック" panose="020B0600070205080204" pitchFamily="34" charset="-128"/>
              </a:rPr>
              <a:t>Regional civilizations = Greece, China, India,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000" dirty="0">
                <a:ea typeface="ＭＳ Ｐゴシック" panose="020B0600070205080204" pitchFamily="34" charset="-128"/>
              </a:rPr>
              <a:t>Harsh environment  lead to harsh economic conditions &gt;&gt;&gt; political authoritarianism  and economic underdevelopment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l-GR" sz="2000" dirty="0">
                <a:ea typeface="ＭＳ Ｐゴシック" panose="020B0600070205080204" pitchFamily="34" charset="-128"/>
              </a:rPr>
              <a:t> </a:t>
            </a:r>
            <a:endParaRPr lang="en-US" altLang="zh-CN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Τίτλος 1">
            <a:extLst>
              <a:ext uri="{FF2B5EF4-FFF2-40B4-BE49-F238E27FC236}">
                <a16:creationId xmlns:a16="http://schemas.microsoft.com/office/drawing/2014/main" id="{8BD2EB16-849F-4433-2933-3F360DC80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Geopolitical theorists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pic>
        <p:nvPicPr>
          <p:cNvPr id="25602" name="Θέση περιεχομένου 4">
            <a:extLst>
              <a:ext uri="{FF2B5EF4-FFF2-40B4-BE49-F238E27FC236}">
                <a16:creationId xmlns:a16="http://schemas.microsoft.com/office/drawing/2014/main" id="{78954DED-7B7C-C784-5332-6854FA8ACF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450" y="2295115"/>
            <a:ext cx="2222500" cy="2781300"/>
          </a:xfrm>
        </p:spPr>
      </p:pic>
      <p:pic>
        <p:nvPicPr>
          <p:cNvPr id="25603" name="Θέση περιεχομένου 7">
            <a:extLst>
              <a:ext uri="{FF2B5EF4-FFF2-40B4-BE49-F238E27FC236}">
                <a16:creationId xmlns:a16="http://schemas.microsoft.com/office/drawing/2014/main" id="{45956A38-85FC-FDBE-0349-DA65B46BD5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488" y="2420888"/>
            <a:ext cx="3492500" cy="2324100"/>
          </a:xfrm>
        </p:spPr>
      </p:pic>
      <p:sp>
        <p:nvSpPr>
          <p:cNvPr id="25604" name="TextBox 5">
            <a:extLst>
              <a:ext uri="{FF2B5EF4-FFF2-40B4-BE49-F238E27FC236}">
                <a16:creationId xmlns:a16="http://schemas.microsoft.com/office/drawing/2014/main" id="{9C4B0811-993D-F118-BBF4-40374311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544638"/>
            <a:ext cx="405422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zh-CN" sz="2000" dirty="0">
                <a:latin typeface="Calibri" panose="020F0502020204030204" pitchFamily="34" charset="0"/>
              </a:rPr>
              <a:t>William H. McNeill</a:t>
            </a:r>
            <a:endParaRPr lang="el-GR" altLang="en-US" sz="2000" dirty="0">
              <a:latin typeface="Calibri" panose="020F0502020204030204" pitchFamily="34" charset="0"/>
            </a:endParaRPr>
          </a:p>
        </p:txBody>
      </p:sp>
      <p:sp>
        <p:nvSpPr>
          <p:cNvPr id="25605" name="TextBox 8">
            <a:extLst>
              <a:ext uri="{FF2B5EF4-FFF2-40B4-BE49-F238E27FC236}">
                <a16:creationId xmlns:a16="http://schemas.microsoft.com/office/drawing/2014/main" id="{2A742A36-76E6-27A7-16C9-5A593470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1544638"/>
            <a:ext cx="6201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/>
            <a:r>
              <a:rPr lang="en-US" altLang="el-GR" sz="2000" dirty="0">
                <a:latin typeface="Calibri" panose="020F0502020204030204" pitchFamily="34" charset="0"/>
              </a:rPr>
              <a:t>Fernand Braudel			Hans Morgenthau</a:t>
            </a:r>
            <a:endParaRPr lang="el-GR" altLang="el-GR" sz="2000" dirty="0">
              <a:latin typeface="Calibri" panose="020F0502020204030204" pitchFamily="34" charset="0"/>
            </a:endParaRPr>
          </a:p>
        </p:txBody>
      </p:sp>
      <p:pic>
        <p:nvPicPr>
          <p:cNvPr id="2" name="Εικόνα 5">
            <a:extLst>
              <a:ext uri="{FF2B5EF4-FFF2-40B4-BE49-F238E27FC236}">
                <a16:creationId xmlns:a16="http://schemas.microsoft.com/office/drawing/2014/main" id="{25D4D190-77E1-E5F2-E611-7096DC5B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88" y="2132856"/>
            <a:ext cx="2697162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7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>
            <a:extLst>
              <a:ext uri="{FF2B5EF4-FFF2-40B4-BE49-F238E27FC236}">
                <a16:creationId xmlns:a16="http://schemas.microsoft.com/office/drawing/2014/main" id="{891933AD-AABC-85C3-3D26-0AA674A5E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 err="1">
                <a:ea typeface="ＭＳ Ｐゴシック" panose="020B0600070205080204" pitchFamily="34" charset="-128"/>
              </a:rPr>
              <a:t>Fernard</a:t>
            </a:r>
            <a:r>
              <a:rPr lang="en-US" altLang="el-GR" sz="3200" b="1" dirty="0">
                <a:ea typeface="ＭＳ Ｐゴシック" panose="020B0600070205080204" pitchFamily="34" charset="-128"/>
              </a:rPr>
              <a:t> Braudel, Mediterranean</a:t>
            </a:r>
            <a:br>
              <a:rPr lang="en-US" altLang="el-GR" sz="3200" dirty="0">
                <a:ea typeface="ＭＳ Ｐゴシック" panose="020B0600070205080204" pitchFamily="34" charset="-128"/>
              </a:rPr>
            </a:br>
            <a:endParaRPr lang="el-GR" altLang="el-GR" sz="3200" dirty="0">
              <a:ea typeface="ＭＳ Ｐゴシック" panose="020B0600070205080204" pitchFamily="34" charset="-128"/>
            </a:endParaRPr>
          </a:p>
        </p:txBody>
      </p:sp>
      <p:pic>
        <p:nvPicPr>
          <p:cNvPr id="28674" name="Picture 3" descr="Braudel Chapter 2: The Heart of the Mediterranean : r/MedievalHistory">
            <a:extLst>
              <a:ext uri="{FF2B5EF4-FFF2-40B4-BE49-F238E27FC236}">
                <a16:creationId xmlns:a16="http://schemas.microsoft.com/office/drawing/2014/main" id="{CF3C9933-7E8D-BEC8-3FE5-13A3A71DE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9688" y="1600200"/>
            <a:ext cx="6524625" cy="4525963"/>
          </a:xfrm>
        </p:spPr>
      </p:pic>
    </p:spTree>
    <p:extLst>
      <p:ext uri="{BB962C8B-B14F-4D97-AF65-F5344CB8AC3E}">
        <p14:creationId xmlns:p14="http://schemas.microsoft.com/office/powerpoint/2010/main" val="1968876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53678F9-B75B-1701-5A97-850570BE4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l-GR" sz="3200" b="1" dirty="0">
                <a:ea typeface="ＭＳ Ｐゴシック" panose="020B0600070205080204" pitchFamily="34" charset="-128"/>
              </a:rPr>
            </a:br>
            <a:r>
              <a:rPr lang="en-US" altLang="el-GR" sz="3200" b="1" dirty="0">
                <a:ea typeface="ＭＳ Ｐゴシック" panose="020B0600070205080204" pitchFamily="34" charset="-128"/>
              </a:rPr>
              <a:t>Geopolitics or  ideology 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r>
              <a:rPr lang="en-US" altLang="el-GR" sz="3200" b="1" dirty="0">
                <a:ea typeface="ＭＳ Ｐゴシック" panose="020B0600070205080204" pitchFamily="34" charset="-128"/>
              </a:rPr>
              <a:t>dominate world affairs?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n-US" altLang="el-GR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F54839F-2834-F933-92D2-FEF166343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17638"/>
            <a:ext cx="8135938" cy="5106987"/>
          </a:xfrm>
        </p:spPr>
        <p:txBody>
          <a:bodyPr/>
          <a:lstStyle/>
          <a:p>
            <a:pPr marL="0" indent="0">
              <a:buNone/>
            </a:pPr>
            <a:r>
              <a:rPr lang="en-US" altLang="el-GR" sz="1800" dirty="0">
                <a:ea typeface="ＭＳ Ｐゴシック" panose="020B0600070205080204" pitchFamily="34" charset="-128"/>
              </a:rPr>
              <a:t>Geopolitics </a:t>
            </a:r>
          </a:p>
          <a:p>
            <a:r>
              <a:rPr lang="en-US" altLang="el-GR" sz="1800" dirty="0">
                <a:ea typeface="ＭＳ Ｐゴシック" panose="020B0600070205080204" pitchFamily="34" charset="-128"/>
              </a:rPr>
              <a:t>is based on power and realism  (Hans Morgenthau: “</a:t>
            </a:r>
            <a:r>
              <a:rPr lang="en-US" altLang="el-GR" sz="1800" i="1" dirty="0">
                <a:ea typeface="ＭＳ Ｐゴシック" panose="020B0600070205080204" pitchFamily="34" charset="-128"/>
              </a:rPr>
              <a:t>only power can limit power”</a:t>
            </a:r>
            <a:r>
              <a:rPr lang="en-US" altLang="el-GR" sz="1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l-GR" sz="1800" dirty="0">
                <a:ea typeface="ＭＳ Ｐゴシック" panose="020B0600070205080204" pitchFamily="34" charset="-128"/>
              </a:rPr>
              <a:t>prefer order to freedom</a:t>
            </a:r>
          </a:p>
          <a:p>
            <a:r>
              <a:rPr lang="en-US" altLang="el-GR" sz="1800" dirty="0">
                <a:ea typeface="ＭＳ Ｐゴシック" panose="020B0600070205080204" pitchFamily="34" charset="-128"/>
              </a:rPr>
              <a:t>ideology  a tool</a:t>
            </a:r>
          </a:p>
          <a:p>
            <a:r>
              <a:rPr lang="en-US" altLang="el-GR" sz="1800" dirty="0">
                <a:ea typeface="ＭＳ Ｐゴシック" panose="020B0600070205080204" pitchFamily="34" charset="-128"/>
              </a:rPr>
              <a:t>Are fixed on international power politics, not in systems of governance</a:t>
            </a:r>
            <a:endParaRPr lang="el-GR" altLang="el-GR" sz="1800" dirty="0">
              <a:ea typeface="ＭＳ Ｐゴシック" panose="020B0600070205080204" pitchFamily="34" charset="-128"/>
            </a:endParaRPr>
          </a:p>
          <a:p>
            <a:r>
              <a:rPr lang="en-US" altLang="el-GR" sz="1800" dirty="0">
                <a:ea typeface="ＭＳ Ｐゴシック" panose="020B0600070205080204" pitchFamily="34" charset="-128"/>
              </a:rPr>
              <a:t>International organizations = reflection of the balance of powers or guarantors of the balance of powers?</a:t>
            </a:r>
          </a:p>
          <a:p>
            <a:pPr marL="0" indent="0">
              <a:buNone/>
            </a:pPr>
            <a:endParaRPr lang="el-GR" altLang="el-GR" sz="1800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l-GR" altLang="el-GR" sz="1800" dirty="0">
                <a:ea typeface="ＭＳ Ｐゴシック" panose="020B0600070205080204" pitchFamily="34" charset="-128"/>
              </a:rPr>
              <a:t> </a:t>
            </a:r>
            <a:r>
              <a:rPr lang="en-US" altLang="el-GR" sz="1800" b="1" dirty="0">
                <a:ea typeface="ＭＳ Ｐゴシック" panose="020B0600070205080204" pitchFamily="34" charset="-128"/>
              </a:rPr>
              <a:t>Examples to discuss: ideological or geopolitical causes?</a:t>
            </a:r>
          </a:p>
          <a:p>
            <a:pPr>
              <a:buFont typeface="Arial" panose="020B0604020202020204" pitchFamily="34" charset="0"/>
              <a:buNone/>
            </a:pPr>
            <a:endParaRPr lang="en-US" altLang="el-GR" sz="1800" b="1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l-GR" sz="1800" dirty="0">
                <a:ea typeface="ＭＳ Ｐゴシック" panose="020B0600070205080204" pitchFamily="34" charset="-128"/>
              </a:rPr>
              <a:t>-Alliance of US/Britain with the USSR in WWII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l-GR" sz="1800" dirty="0">
                <a:ea typeface="ＭＳ Ｐゴシック" panose="020B0600070205080204" pitchFamily="34" charset="-128"/>
              </a:rPr>
              <a:t>-Beginning of the Cold War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l-GR" sz="1800" dirty="0">
                <a:ea typeface="ＭＳ Ｐゴシック" panose="020B0600070205080204" pitchFamily="34" charset="-128"/>
              </a:rPr>
              <a:t>-UNO</a:t>
            </a:r>
          </a:p>
          <a:p>
            <a:pPr>
              <a:buFont typeface="Arial" panose="020B0604020202020204" pitchFamily="34" charset="0"/>
              <a:buNone/>
            </a:pPr>
            <a:endParaRPr lang="en-US" altLang="el-GR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>
            <a:extLst>
              <a:ext uri="{FF2B5EF4-FFF2-40B4-BE49-F238E27FC236}">
                <a16:creationId xmlns:a16="http://schemas.microsoft.com/office/drawing/2014/main" id="{6F4312AF-EB2A-2E3E-9D18-4B3178F44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Language map </a:t>
            </a: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pic>
        <p:nvPicPr>
          <p:cNvPr id="29698" name="Θέση περιεχομένου 4">
            <a:extLst>
              <a:ext uri="{FF2B5EF4-FFF2-40B4-BE49-F238E27FC236}">
                <a16:creationId xmlns:a16="http://schemas.microsoft.com/office/drawing/2014/main" id="{48BBCFF1-4011-625C-EF25-0F7470A22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763" y="1600200"/>
            <a:ext cx="7102475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>
            <a:extLst>
              <a:ext uri="{FF2B5EF4-FFF2-40B4-BE49-F238E27FC236}">
                <a16:creationId xmlns:a16="http://schemas.microsoft.com/office/drawing/2014/main" id="{79642F97-B9C0-21B7-9126-6279129FB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Religions map 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pic>
        <p:nvPicPr>
          <p:cNvPr id="30722" name="Θέση περιεχομένου 4">
            <a:extLst>
              <a:ext uri="{FF2B5EF4-FFF2-40B4-BE49-F238E27FC236}">
                <a16:creationId xmlns:a16="http://schemas.microsoft.com/office/drawing/2014/main" id="{376D5361-11B8-60CB-6094-873B8BA813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3375"/>
            <a:ext cx="8229600" cy="451961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BC73314-4F53-5DBC-1883-14AE302AE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4664"/>
            <a:ext cx="7772400" cy="59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2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>
            <a:extLst>
              <a:ext uri="{FF2B5EF4-FFF2-40B4-BE49-F238E27FC236}">
                <a16:creationId xmlns:a16="http://schemas.microsoft.com/office/drawing/2014/main" id="{4BD007C6-4E8F-1FFE-8D4C-FA786F79F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ea typeface="ＭＳ Ｐゴシック" panose="020B0600070205080204" pitchFamily="34" charset="-128"/>
              </a:rPr>
              <a:t>ΝΑΤΟ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12D86D2-398C-0E49-2A2F-C138CEB6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72" y="0"/>
            <a:ext cx="47934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>
            <a:extLst>
              <a:ext uri="{FF2B5EF4-FFF2-40B4-BE49-F238E27FC236}">
                <a16:creationId xmlns:a16="http://schemas.microsoft.com/office/drawing/2014/main" id="{C1B6016A-0796-BCC0-4973-824C65E22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New geopolitics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433C0B3-7820-0BAF-BB75-CDC57863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37" y="727194"/>
            <a:ext cx="2324100" cy="34925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C36845E-B7C2-9F90-6ED2-C0941C593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950" y="1052736"/>
            <a:ext cx="3810000" cy="21336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EAE095-E8DC-F3B9-A4CD-F72315DCD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50" y="3407671"/>
            <a:ext cx="5635313" cy="31557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F01FB7-DD9B-14CB-619E-74C4D9AE0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119562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3D4E9F-028A-29AE-2E4D-B1CFF584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New geopolitical theories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DBEFC3-767A-FF80-0102-F6887C3CE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Pivot to Asia (Barack Obama)</a:t>
            </a:r>
          </a:p>
          <a:p>
            <a:r>
              <a:rPr lang="en-US" dirty="0"/>
              <a:t>One Belt, One Road (China, Xi)</a:t>
            </a:r>
          </a:p>
          <a:p>
            <a:r>
              <a:rPr lang="en-US" dirty="0"/>
              <a:t>Strategic Depth (</a:t>
            </a:r>
            <a:r>
              <a:rPr lang="en-US" dirty="0" err="1"/>
              <a:t>Davutoglou</a:t>
            </a:r>
            <a:r>
              <a:rPr lang="en-US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154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6DA64A-9DD8-E56A-92A1-40D850BB2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791" y="-243408"/>
            <a:ext cx="3441700" cy="23622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28D5B51-A29A-90AC-E89A-37292471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6632"/>
            <a:ext cx="2298700" cy="35306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313F70C-3C50-AFD5-D932-48F92C07B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005064"/>
            <a:ext cx="5282422" cy="222253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42A8C4B-A228-7664-2217-A5CB2470C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195" y="2851299"/>
            <a:ext cx="2503933" cy="377481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A25C49C-27E0-E60F-EBA7-F6F163F27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231889"/>
            <a:ext cx="2612944" cy="26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04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>
            <a:extLst>
              <a:ext uri="{FF2B5EF4-FFF2-40B4-BE49-F238E27FC236}">
                <a16:creationId xmlns:a16="http://schemas.microsoft.com/office/drawing/2014/main" id="{87D75ECA-7EF7-88F5-23B1-B4EBC199F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Belt and Road Initiative </a:t>
            </a: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pic>
        <p:nvPicPr>
          <p:cNvPr id="34818" name="Εικόνα 3">
            <a:extLst>
              <a:ext uri="{FF2B5EF4-FFF2-40B4-BE49-F238E27FC236}">
                <a16:creationId xmlns:a16="http://schemas.microsoft.com/office/drawing/2014/main" id="{5EE0FA26-DC77-099E-6CA7-64938AC7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581977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94D954-4AD2-B110-2F63-79562437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214868"/>
            <a:ext cx="7518499" cy="535520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703841-DD4E-F5FB-3F01-A8758DC1A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5367"/>
            <a:ext cx="2311400" cy="35306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EDE4045-DE91-9532-81E7-B1C0E74C4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057" y="3458499"/>
            <a:ext cx="5056574" cy="325828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B0514CF-2375-A0B5-8495-BE649C74F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14" y="0"/>
            <a:ext cx="4788024" cy="29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>
            <a:extLst>
              <a:ext uri="{FF2B5EF4-FFF2-40B4-BE49-F238E27FC236}">
                <a16:creationId xmlns:a16="http://schemas.microsoft.com/office/drawing/2014/main" id="{5AD4800E-07D3-D270-FE89-8B05B449D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dirty="0">
                <a:ea typeface="ＭＳ Ｐゴシック" panose="020B0600070205080204" pitchFamily="34" charset="-128"/>
              </a:rPr>
              <a:t>Energy geopolitics</a:t>
            </a:r>
            <a:endParaRPr lang="el-GR" altLang="el-GR" sz="3600" dirty="0">
              <a:ea typeface="ＭＳ Ｐゴシック" panose="020B0600070205080204" pitchFamily="34" charset="-128"/>
            </a:endParaRPr>
          </a:p>
        </p:txBody>
      </p:sp>
      <p:pic>
        <p:nvPicPr>
          <p:cNvPr id="35842" name="Εικόνα 4">
            <a:extLst>
              <a:ext uri="{FF2B5EF4-FFF2-40B4-BE49-F238E27FC236}">
                <a16:creationId xmlns:a16="http://schemas.microsoft.com/office/drawing/2014/main" id="{BEFB1BC0-2393-1AA0-78B7-43247BCD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25538"/>
            <a:ext cx="76676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6000-A16C-FEC8-55EB-461672CF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Current geopolitical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5C9C-FBB1-49F0-98B2-5112E1AF9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R" sz="2000" dirty="0"/>
              <a:t>West – the Rest</a:t>
            </a:r>
          </a:p>
          <a:p>
            <a:r>
              <a:rPr lang="en-GR" sz="2000" dirty="0"/>
              <a:t>USA-China</a:t>
            </a:r>
          </a:p>
          <a:p>
            <a:r>
              <a:rPr lang="en-GR" sz="2000" dirty="0"/>
              <a:t>NATO-Russia</a:t>
            </a:r>
          </a:p>
          <a:p>
            <a:r>
              <a:rPr lang="en-GR" sz="2000" dirty="0"/>
              <a:t>Democracy vs Autocracy zones Global north – Global South</a:t>
            </a:r>
          </a:p>
          <a:p>
            <a:pPr marL="0" indent="0">
              <a:buNone/>
            </a:pPr>
            <a:endParaRPr lang="en-GR" sz="2000" dirty="0"/>
          </a:p>
          <a:p>
            <a:r>
              <a:rPr lang="en-GR" sz="2000" b="1" dirty="0"/>
              <a:t>Reasons for Competition</a:t>
            </a:r>
          </a:p>
          <a:p>
            <a:r>
              <a:rPr lang="en-GB" sz="2000" dirty="0"/>
              <a:t>Political control</a:t>
            </a:r>
          </a:p>
          <a:p>
            <a:r>
              <a:rPr lang="en-GB" sz="2000" dirty="0"/>
              <a:t>R</a:t>
            </a:r>
            <a:r>
              <a:rPr lang="en-GR" sz="2000" dirty="0"/>
              <a:t>aw materials</a:t>
            </a:r>
          </a:p>
          <a:p>
            <a:r>
              <a:rPr lang="en-GB" sz="2000" dirty="0"/>
              <a:t>E</a:t>
            </a:r>
            <a:r>
              <a:rPr lang="en-GR" sz="2000" dirty="0"/>
              <a:t>nergy</a:t>
            </a:r>
          </a:p>
          <a:p>
            <a:r>
              <a:rPr lang="en-GR" sz="2000" dirty="0"/>
              <a:t>Minorities (e.g. Kurds)</a:t>
            </a:r>
          </a:p>
          <a:p>
            <a:r>
              <a:rPr lang="en-GR" sz="2000" dirty="0"/>
              <a:t>Chokepoints</a:t>
            </a:r>
          </a:p>
          <a:p>
            <a:r>
              <a:rPr lang="en-GR" sz="2000" dirty="0"/>
              <a:t>Alliances</a:t>
            </a:r>
          </a:p>
          <a:p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2081535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theories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Democracy vs. Autocracy</a:t>
            </a:r>
          </a:p>
          <a:p>
            <a:r>
              <a:rPr lang="en-US" dirty="0"/>
              <a:t>Global North - Global South</a:t>
            </a:r>
          </a:p>
          <a:p>
            <a:r>
              <a:rPr lang="en-US"/>
              <a:t>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9128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Τίτλος 1">
            <a:extLst>
              <a:ext uri="{FF2B5EF4-FFF2-40B4-BE49-F238E27FC236}">
                <a16:creationId xmlns:a16="http://schemas.microsoft.com/office/drawing/2014/main" id="{4C54C9A6-D1EF-F54C-06E8-1A62EC243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>
                <a:ea typeface="ＭＳ Ｐゴシック" panose="020B0600070205080204" pitchFamily="34" charset="-128"/>
              </a:rPr>
              <a:t> </a:t>
            </a:r>
            <a:r>
              <a:rPr lang="en-US" altLang="el-GR" sz="3200" b="1" dirty="0">
                <a:ea typeface="ＭＳ Ｐゴシック" panose="020B0600070205080204" pitchFamily="34" charset="-128"/>
              </a:rPr>
              <a:t>Play chess?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pic>
        <p:nvPicPr>
          <p:cNvPr id="36866" name="Εικόνα 3">
            <a:extLst>
              <a:ext uri="{FF2B5EF4-FFF2-40B4-BE49-F238E27FC236}">
                <a16:creationId xmlns:a16="http://schemas.microsoft.com/office/drawing/2014/main" id="{3F4652A3-6BA3-117C-2995-486E3588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284538"/>
            <a:ext cx="3886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F5EC2857-8FFD-E03F-0484-8610A5142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200" b="1" dirty="0">
                <a:ea typeface="ＭＳ Ｐゴシック" panose="020B0600070205080204" pitchFamily="34" charset="-128"/>
              </a:rPr>
              <a:t>The new old term “geopolitics”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7ABAC99D-422B-FEEF-4AC0-5967BEE301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b="1" dirty="0">
                <a:latin typeface="Calibri Bold" charset="0"/>
                <a:ea typeface="ＭＳ Ｐゴシック" panose="020B0600070205080204" pitchFamily="34" charset="-128"/>
              </a:rPr>
              <a:t>Geography</a:t>
            </a:r>
            <a:r>
              <a:rPr lang="el-GR" altLang="el-GR" sz="2000" b="1" dirty="0">
                <a:latin typeface="Calibri Bold" charset="0"/>
                <a:ea typeface="ＭＳ Ｐゴシック" panose="020B0600070205080204" pitchFamily="34" charset="-128"/>
              </a:rPr>
              <a:t> = </a:t>
            </a:r>
            <a:r>
              <a:rPr lang="en-US" altLang="el-GR" sz="2000" dirty="0">
                <a:latin typeface="Calibri Bold" charset="0"/>
                <a:ea typeface="ＭＳ Ｐゴシック" panose="020B0600070205080204" pitchFamily="34" charset="-128"/>
              </a:rPr>
              <a:t>the drawing of nature and history (e.g. canals)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b="1" dirty="0">
                <a:latin typeface="Calibri Bold" charset="0"/>
                <a:ea typeface="ＭＳ Ｐゴシック" panose="020B0600070205080204" pitchFamily="34" charset="-128"/>
              </a:rPr>
              <a:t>Geopolitics</a:t>
            </a:r>
            <a:r>
              <a:rPr lang="el-GR" altLang="el-GR" sz="2000" b="1" dirty="0">
                <a:latin typeface="Calibri Bold" charset="0"/>
                <a:ea typeface="ＭＳ Ｐゴシック" panose="020B0600070205080204" pitchFamily="34" charset="-128"/>
              </a:rPr>
              <a:t> </a:t>
            </a:r>
            <a:r>
              <a:rPr lang="el-GR" altLang="el-GR" sz="2000" dirty="0">
                <a:latin typeface="Calibri Bold" charset="0"/>
                <a:ea typeface="ＭＳ Ｐゴシック" panose="020B0600070205080204" pitchFamily="34" charset="-128"/>
              </a:rPr>
              <a:t>= </a:t>
            </a:r>
            <a:r>
              <a:rPr lang="en-US" altLang="el-GR" sz="2000" dirty="0">
                <a:latin typeface="Calibri Bold" charset="0"/>
                <a:ea typeface="ＭＳ Ｐゴシック" panose="020B0600070205080204" pitchFamily="34" charset="-128"/>
              </a:rPr>
              <a:t>the linkage of politics with geography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dirty="0">
                <a:ea typeface="ＭＳ Ｐゴシック" panose="020B0600070205080204" pitchFamily="34" charset="-128"/>
              </a:rPr>
              <a:t>Derivative terms </a:t>
            </a:r>
            <a:r>
              <a:rPr lang="el-GR" altLang="el-GR" sz="2000" dirty="0">
                <a:ea typeface="ＭＳ Ｐゴシック" panose="020B0600070205080204" pitchFamily="34" charset="-128"/>
              </a:rPr>
              <a:t>: </a:t>
            </a:r>
            <a:r>
              <a:rPr lang="en-US" altLang="el-GR" sz="2000" dirty="0">
                <a:ea typeface="ＭＳ Ｐゴシック" panose="020B0600070205080204" pitchFamily="34" charset="-128"/>
              </a:rPr>
              <a:t>geopolitics, geostrategy, </a:t>
            </a:r>
            <a:r>
              <a:rPr lang="en-US" altLang="el-GR" sz="2000" dirty="0" err="1">
                <a:ea typeface="ＭＳ Ｐゴシック" panose="020B0600070205080204" pitchFamily="34" charset="-128"/>
              </a:rPr>
              <a:t>geoeconomy</a:t>
            </a:r>
            <a:endParaRPr lang="en-US" altLang="el-GR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l-GR" altLang="el-GR" sz="2000" dirty="0">
              <a:ea typeface="ＭＳ Ｐゴシック" panose="020B0600070205080204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dirty="0">
                <a:ea typeface="ＭＳ Ｐゴシック" panose="020B0600070205080204" pitchFamily="34" charset="-128"/>
              </a:rPr>
              <a:t>History and geography = twin powers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l-GR" sz="2000" dirty="0">
                <a:ea typeface="ＭＳ Ｐゴシック" panose="020B0600070205080204" pitchFamily="34" charset="-128"/>
              </a:rPr>
              <a:t>-------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l-GR" sz="20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l-GR" sz="2000" b="1" dirty="0">
                <a:ea typeface="ＭＳ Ｐゴシック" panose="020B0600070205080204" pitchFamily="34" charset="-128"/>
              </a:rPr>
              <a:t>Napoleon the Great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l-GR" sz="2000" i="1" dirty="0">
                <a:ea typeface="ＭＳ Ｐゴシック" panose="020B0600070205080204" pitchFamily="34" charset="-128"/>
              </a:rPr>
              <a:t>“The politics of a state is in its geography”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altLang="el-GR" sz="20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l-GR" sz="2000" b="1" dirty="0">
                <a:ea typeface="ＭＳ Ｐゴシック" panose="020B0600070205080204" pitchFamily="34" charset="-128"/>
              </a:rPr>
              <a:t>Robert Kaplan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l-GR" sz="2000" i="1" dirty="0">
                <a:ea typeface="ＭＳ Ｐゴシック" panose="020B0600070205080204" pitchFamily="34" charset="-128"/>
              </a:rPr>
              <a:t>“Everything is geography, until it becomes Shakespeare”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l-GR" altLang="el-GR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l-GR" altLang="el-GR" sz="1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l-GR" altLang="el-GR" sz="22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l-GR" altLang="el-GR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0C42AF1-3C2D-72F1-A1D3-005A2C925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340768"/>
            <a:ext cx="3559809" cy="47525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0458360-37C2-5E3F-0FDB-E74056AB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72" y="198884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7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87467B9B-9891-C791-B0B9-751E87C3C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b="1" dirty="0">
                <a:ea typeface="ＭＳ Ｐゴシック" panose="020B0600070205080204" pitchFamily="34" charset="-128"/>
              </a:rPr>
              <a:t>Why are we interested in geopolitics ?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967ED83A-EB0D-97C2-FBBB-EDA900949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l-GR" sz="2000" dirty="0">
                <a:ea typeface="ＭＳ Ｐゴシック" panose="020B0600070205080204" pitchFamily="34" charset="-128"/>
              </a:rPr>
              <a:t>Understand the deeper and long-term dynamics of events</a:t>
            </a:r>
          </a:p>
          <a:p>
            <a:pPr algn="just"/>
            <a:r>
              <a:rPr lang="en-US" altLang="el-GR" sz="2000" dirty="0">
                <a:ea typeface="ＭＳ Ｐゴシック" panose="020B0600070205080204" pitchFamily="34" charset="-128"/>
              </a:rPr>
              <a:t>Comprehend the role of geography</a:t>
            </a:r>
          </a:p>
          <a:p>
            <a:pPr algn="just"/>
            <a:r>
              <a:rPr lang="en-US" altLang="el-GR" sz="2000" dirty="0">
                <a:ea typeface="ＭＳ Ｐゴシック" panose="020B0600070205080204" pitchFamily="34" charset="-128"/>
              </a:rPr>
              <a:t>Grasp the relationship between geopolitics and ideology (“where you stand depends on where you sit”)</a:t>
            </a:r>
          </a:p>
          <a:p>
            <a:pPr algn="just"/>
            <a:r>
              <a:rPr lang="en-US" altLang="el-GR" sz="2000" dirty="0">
                <a:ea typeface="ＭＳ Ｐゴシック" panose="020B0600070205080204" pitchFamily="34" charset="-128"/>
              </a:rPr>
              <a:t>Understand the "other" (identity): climate, environment, euphoria, threats, survival strategies (long-term struggle with the elements of nature than with the conveniences of technology)</a:t>
            </a:r>
          </a:p>
          <a:p>
            <a:pPr algn="just"/>
            <a:r>
              <a:rPr lang="en-US" altLang="el-GR" sz="2000" dirty="0">
                <a:ea typeface="ＭＳ Ｐゴシック" panose="020B0600070205080204" pitchFamily="34" charset="-128"/>
              </a:rPr>
              <a:t>See and predict trends</a:t>
            </a:r>
          </a:p>
          <a:p>
            <a:pPr algn="just"/>
            <a:r>
              <a:rPr lang="en-US" altLang="el-GR" sz="2000" dirty="0">
                <a:ea typeface="ＭＳ Ｐゴシック" panose="020B0600070205080204" pitchFamily="34" charset="-128"/>
              </a:rPr>
              <a:t>Understand the turning points</a:t>
            </a:r>
          </a:p>
          <a:p>
            <a:pPr algn="just"/>
            <a:r>
              <a:rPr lang="en-US" altLang="el-GR" sz="2000" dirty="0">
                <a:ea typeface="ＭＳ Ｐゴシック" panose="020B0600070205080204" pitchFamily="34" charset="-128"/>
              </a:rPr>
              <a:t>Make better decisions</a:t>
            </a:r>
          </a:p>
          <a:p>
            <a:pPr algn="just"/>
            <a:r>
              <a:rPr lang="en-US" altLang="el-GR" sz="2000" dirty="0">
                <a:ea typeface="ＭＳ Ｐゴシック" panose="020B0600070205080204" pitchFamily="34" charset="-128"/>
              </a:rPr>
              <a:t>Consider the consequences of decisions</a:t>
            </a:r>
          </a:p>
          <a:p>
            <a:pPr algn="just"/>
            <a:r>
              <a:rPr lang="en-US" altLang="el-GR" sz="2000" dirty="0">
                <a:ea typeface="ＭＳ Ｐゴシック" panose="020B0600070205080204" pitchFamily="34" charset="-128"/>
              </a:rPr>
              <a:t>Prepare for each other's strategy</a:t>
            </a:r>
          </a:p>
          <a:p>
            <a:pPr algn="just"/>
            <a:endParaRPr lang="en-US" altLang="el-GR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640704D3-D3C4-B5B1-752E-4106E7EFF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2800" b="1" dirty="0">
                <a:ea typeface="ＭＳ Ｐゴシック" panose="020B0600070205080204" pitchFamily="34" charset="-128"/>
              </a:rPr>
              <a:t>Historical changes in geo-politics </a:t>
            </a:r>
            <a:br>
              <a:rPr lang="en-US" altLang="el-GR" sz="2800" b="1" dirty="0">
                <a:ea typeface="ＭＳ Ｐゴシック" panose="020B0600070205080204" pitchFamily="34" charset="-128"/>
              </a:rPr>
            </a:br>
            <a:r>
              <a:rPr lang="en-US" altLang="el-GR" sz="2800" b="1" dirty="0">
                <a:ea typeface="ＭＳ Ｐゴシック" panose="020B0600070205080204" pitchFamily="34" charset="-128"/>
              </a:rPr>
              <a:t>by external developments </a:t>
            </a:r>
            <a:br>
              <a:rPr lang="en-US" altLang="el-GR" sz="2800" b="1" dirty="0">
                <a:ea typeface="ＭＳ Ｐゴシック" panose="020B0600070205080204" pitchFamily="34" charset="-128"/>
              </a:rPr>
            </a:br>
            <a:r>
              <a:rPr lang="en-US" altLang="el-GR" sz="2800" b="1" dirty="0">
                <a:ea typeface="ＭＳ Ｐゴシック" panose="020B0600070205080204" pitchFamily="34" charset="-128"/>
              </a:rPr>
              <a:t>changing the impact of geography</a:t>
            </a:r>
            <a:endParaRPr lang="en-US" altLang="zh-CN" sz="2800" dirty="0">
              <a:ea typeface="ＭＳ Ｐゴシック" panose="020B0600070205080204" pitchFamily="34" charset="-128"/>
            </a:endParaRP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8EE65595-CF89-D83F-14B5-8DEA65A2A3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altLang="el-GR" sz="2000" dirty="0">
                <a:ea typeface="ＭＳ Ｐゴシック" panose="020B0600070205080204" pitchFamily="34" charset="-128"/>
              </a:rPr>
              <a:t>Discoveries</a:t>
            </a:r>
            <a:r>
              <a:rPr lang="el-GR" altLang="el-GR" sz="2000" dirty="0">
                <a:ea typeface="ＭＳ Ｐゴシック" panose="020B0600070205080204" pitchFamily="34" charset="-128"/>
              </a:rPr>
              <a:t> – </a:t>
            </a:r>
            <a:r>
              <a:rPr lang="en-US" altLang="el-GR" sz="2000" dirty="0">
                <a:ea typeface="ＭＳ Ｐゴシック" panose="020B0600070205080204" pitchFamily="34" charset="-128"/>
              </a:rPr>
              <a:t>Imperialism – Colonization</a:t>
            </a:r>
          </a:p>
          <a:p>
            <a:pPr lvl="1">
              <a:spcBef>
                <a:spcPct val="0"/>
              </a:spcBef>
            </a:pPr>
            <a:r>
              <a:rPr lang="en-US" altLang="el-GR" sz="2000" dirty="0">
                <a:ea typeface="ＭＳ Ｐゴシック" panose="020B0600070205080204" pitchFamily="34" charset="-128"/>
              </a:rPr>
              <a:t>Wars</a:t>
            </a:r>
          </a:p>
          <a:p>
            <a:pPr lvl="2">
              <a:spcBef>
                <a:spcPct val="0"/>
              </a:spcBef>
            </a:pPr>
            <a:r>
              <a:rPr lang="en-US" altLang="el-GR" sz="1600" dirty="0">
                <a:ea typeface="ＭＳ Ｐゴシック" panose="020B0600070205080204" pitchFamily="34" charset="-128"/>
              </a:rPr>
              <a:t>National revolutions</a:t>
            </a:r>
            <a:r>
              <a:rPr lang="el-GR" altLang="el-GR" sz="1600" dirty="0">
                <a:ea typeface="ＭＳ Ｐゴシック" panose="020B0600070205080204" pitchFamily="34" charset="-128"/>
              </a:rPr>
              <a:t>: </a:t>
            </a:r>
            <a:r>
              <a:rPr lang="en-US" altLang="el-GR" sz="1600" dirty="0">
                <a:ea typeface="ＭＳ Ｐゴシック" panose="020B0600070205080204" pitchFamily="34" charset="-128"/>
              </a:rPr>
              <a:t>from frontiers to borders</a:t>
            </a:r>
          </a:p>
          <a:p>
            <a:pPr lvl="2">
              <a:spcBef>
                <a:spcPct val="0"/>
              </a:spcBef>
            </a:pPr>
            <a:r>
              <a:rPr lang="en-US" altLang="el-GR" sz="1600" dirty="0">
                <a:ea typeface="ＭＳ Ｐゴシック" panose="020B0600070205080204" pitchFamily="34" charset="-128"/>
              </a:rPr>
              <a:t>General wars (Napoleonic wars, Crimean War, WW)</a:t>
            </a:r>
          </a:p>
          <a:p>
            <a:pPr lvl="2">
              <a:spcBef>
                <a:spcPct val="0"/>
              </a:spcBef>
            </a:pPr>
            <a:r>
              <a:rPr lang="en-US" altLang="el-GR" sz="1600" dirty="0">
                <a:ea typeface="ＭＳ Ｐゴシック" panose="020B0600070205080204" pitchFamily="34" charset="-128"/>
              </a:rPr>
              <a:t>Regional wars</a:t>
            </a:r>
            <a:r>
              <a:rPr lang="el-GR" altLang="el-GR" sz="1600" dirty="0">
                <a:ea typeface="ＭＳ Ｐゴシック" panose="020B0600070205080204" pitchFamily="34" charset="-128"/>
              </a:rPr>
              <a:t>: </a:t>
            </a:r>
            <a:r>
              <a:rPr lang="en-US" altLang="el-GR" sz="1600" dirty="0">
                <a:ea typeface="ＭＳ Ｐゴシック" panose="020B0600070205080204" pitchFamily="34" charset="-128"/>
              </a:rPr>
              <a:t>Balkan wars, French-German wars, Arab-Israeli wars,</a:t>
            </a:r>
          </a:p>
          <a:p>
            <a:pPr lvl="2">
              <a:spcBef>
                <a:spcPct val="0"/>
              </a:spcBef>
            </a:pPr>
            <a:r>
              <a:rPr lang="en-US" altLang="el-GR" sz="1600" dirty="0">
                <a:ea typeface="ＭＳ Ｐゴシック" panose="020B0600070205080204" pitchFamily="34" charset="-128"/>
              </a:rPr>
              <a:t>Civil wars</a:t>
            </a:r>
          </a:p>
          <a:p>
            <a:pPr lvl="1">
              <a:spcBef>
                <a:spcPct val="0"/>
              </a:spcBef>
            </a:pPr>
            <a:r>
              <a:rPr lang="en-US" altLang="el-GR" sz="2000" dirty="0">
                <a:ea typeface="ＭＳ Ｐゴシック" panose="020B0600070205080204" pitchFamily="34" charset="-128"/>
              </a:rPr>
              <a:t>Human intervention through technical works, esp. in geopolitical “chokepoints”  (Canals in Suez and Panama, Great Wall of China, </a:t>
            </a:r>
            <a:r>
              <a:rPr lang="el-GR" altLang="el-GR" sz="2000" dirty="0">
                <a:ea typeface="ＭＳ Ｐゴシック" panose="020B0600070205080204" pitchFamily="34" charset="-128"/>
              </a:rPr>
              <a:t> </a:t>
            </a:r>
            <a:r>
              <a:rPr lang="en-US" altLang="el-GR" sz="2000" dirty="0">
                <a:ea typeface="ＭＳ Ｐゴシック" panose="020B0600070205080204" pitchFamily="34" charset="-128"/>
              </a:rPr>
              <a:t>Wall between US and Mexico, China-Taiwan relation etc.)</a:t>
            </a:r>
          </a:p>
          <a:p>
            <a:pPr lvl="1">
              <a:spcBef>
                <a:spcPct val="0"/>
              </a:spcBef>
            </a:pPr>
            <a:r>
              <a:rPr lang="en-US" altLang="el-GR" sz="2000" dirty="0">
                <a:ea typeface="ＭＳ Ｐゴシック" panose="020B0600070205080204" pitchFamily="34" charset="-128"/>
              </a:rPr>
              <a:t>Rise of new powers, e.g. Germany, China</a:t>
            </a:r>
          </a:p>
          <a:p>
            <a:pPr lvl="1">
              <a:spcBef>
                <a:spcPct val="0"/>
              </a:spcBef>
            </a:pPr>
            <a:r>
              <a:rPr lang="en-US" altLang="el-GR" sz="2000" dirty="0">
                <a:ea typeface="ＭＳ Ｐゴシック" panose="020B0600070205080204" pitchFamily="34" charset="-128"/>
              </a:rPr>
              <a:t>Human intervention through the installation of bases (e.g. </a:t>
            </a:r>
            <a:r>
              <a:rPr lang="en-US" altLang="el-GR" sz="2000" dirty="0" err="1">
                <a:ea typeface="ＭＳ Ｐゴシック" panose="020B0600070205080204" pitchFamily="34" charset="-128"/>
              </a:rPr>
              <a:t>Souda</a:t>
            </a:r>
            <a:r>
              <a:rPr lang="en-US" altLang="el-GR" sz="2000" dirty="0">
                <a:ea typeface="ＭＳ Ｐゴシック" panose="020B0600070205080204" pitchFamily="34" charset="-128"/>
              </a:rPr>
              <a:t>,  </a:t>
            </a:r>
            <a:r>
              <a:rPr lang="en-US" altLang="el-GR" sz="2000" dirty="0" err="1">
                <a:ea typeface="ＭＳ Ｐゴシック" panose="020B0600070205080204" pitchFamily="34" charset="-128"/>
              </a:rPr>
              <a:t>Alexandroupolis</a:t>
            </a:r>
            <a:r>
              <a:rPr lang="en-US" altLang="el-GR" sz="20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spcBef>
                <a:spcPct val="0"/>
              </a:spcBef>
            </a:pPr>
            <a:r>
              <a:rPr lang="en-US" altLang="el-GR" sz="2000" dirty="0">
                <a:ea typeface="ＭＳ Ｐゴシック" panose="020B0600070205080204" pitchFamily="34" charset="-128"/>
              </a:rPr>
              <a:t>Technological evolution, e.g. airplane strategic bombardment, cyberspace, </a:t>
            </a:r>
            <a:r>
              <a:rPr lang="en-US" altLang="el-GR" sz="2000" dirty="0" err="1">
                <a:ea typeface="ＭＳ Ｐゴシック" panose="020B0600070205080204" pitchFamily="34" charset="-128"/>
              </a:rPr>
              <a:t>e.v.</a:t>
            </a:r>
            <a:r>
              <a:rPr lang="en-US" altLang="el-GR" sz="2000" dirty="0">
                <a:ea typeface="ＭＳ Ｐゴシック" panose="020B0600070205080204" pitchFamily="34" charset="-128"/>
              </a:rPr>
              <a:t> ICBMs, Starlink by Elon Musk</a:t>
            </a:r>
          </a:p>
          <a:p>
            <a:pPr lvl="1">
              <a:spcBef>
                <a:spcPct val="0"/>
              </a:spcBef>
            </a:pPr>
            <a:r>
              <a:rPr lang="en-US" altLang="el-GR" sz="2000" dirty="0">
                <a:ea typeface="ＭＳ Ｐゴシック" panose="020B0600070205080204" pitchFamily="34" charset="-128"/>
              </a:rPr>
              <a:t>Climate change: e.g. shipping in the Arctic circle, refugee waves caused by water deficit</a:t>
            </a:r>
          </a:p>
          <a:p>
            <a:pPr lvl="1">
              <a:spcBef>
                <a:spcPct val="0"/>
              </a:spcBef>
            </a:pPr>
            <a:r>
              <a:rPr lang="en-US" altLang="el-GR" sz="2000" dirty="0">
                <a:ea typeface="ＭＳ Ｐゴシック" panose="020B0600070205080204" pitchFamily="34" charset="-128"/>
              </a:rPr>
              <a:t>Migration: due to hunger, war, or search for better life opportunities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zh-CN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2B59E6A-59F2-10DD-6C59-F4BA5F6B7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l-GR" sz="3200" b="1" dirty="0">
                <a:ea typeface="ＭＳ Ｐゴシック" panose="020B0600070205080204" pitchFamily="34" charset="-128"/>
              </a:rPr>
            </a:br>
            <a:r>
              <a:rPr lang="en-US" altLang="el-GR" sz="3200" b="1" dirty="0">
                <a:ea typeface="ＭＳ Ｐゴシック" panose="020B0600070205080204" pitchFamily="34" charset="-128"/>
              </a:rPr>
              <a:t>Rise of  geopolitical theories 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r>
              <a:rPr lang="en-US" altLang="el-GR" sz="3200" dirty="0">
                <a:ea typeface="ＭＳ Ｐゴシック" panose="020B0600070205080204" pitchFamily="34" charset="-128"/>
              </a:rPr>
              <a:t>(late 19</a:t>
            </a:r>
            <a:r>
              <a:rPr lang="en-US" altLang="el-GR" sz="32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l-GR" sz="3200" dirty="0">
                <a:ea typeface="ＭＳ Ｐゴシック" panose="020B0600070205080204" pitchFamily="34" charset="-128"/>
              </a:rPr>
              <a:t>, early 20</a:t>
            </a:r>
            <a:r>
              <a:rPr lang="en-US" altLang="el-GR" sz="32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l-GR" sz="3200" dirty="0">
                <a:ea typeface="ＭＳ Ｐゴシック" panose="020B0600070205080204" pitchFamily="34" charset="-128"/>
              </a:rPr>
              <a:t> century)</a:t>
            </a:r>
            <a:br>
              <a:rPr lang="en-US" altLang="el-GR" sz="3200" b="1" dirty="0">
                <a:ea typeface="ＭＳ Ｐゴシック" panose="020B0600070205080204" pitchFamily="34" charset="-128"/>
              </a:rPr>
            </a:br>
            <a:endParaRPr lang="el-GR" altLang="el-GR" sz="3200" b="1" dirty="0">
              <a:ea typeface="ＭＳ Ｐゴシック" panose="020B0600070205080204" pitchFamily="34" charset="-128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75AD3816-0807-B27B-1120-A0E8C84C7C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l-GR" sz="1800" b="1" dirty="0">
                <a:ea typeface="ＭＳ Ｐゴシック" panose="020B0600070205080204" pitchFamily="34" charset="-128"/>
              </a:rPr>
              <a:t>-Causes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New (types of) states: Dissolution of large empires through nationalism/revolutions (Lutheran, American, French, Greek, Russian etc.) &gt;&gt;&gt; new international system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l-GR" sz="1800">
                <a:ea typeface="ＭＳ Ｐゴシック" panose="020B0600070205080204" pitchFamily="34" charset="-128"/>
              </a:rPr>
              <a:t>New </a:t>
            </a:r>
            <a:r>
              <a:rPr lang="en-US" altLang="el-GR" sz="1800" dirty="0">
                <a:ea typeface="ＭＳ Ｐゴシック" panose="020B0600070205080204" pitchFamily="34" charset="-128"/>
              </a:rPr>
              <a:t>ideologies: imperialism vs nationalism vs communism</a:t>
            </a:r>
          </a:p>
          <a:p>
            <a:pPr marL="0" indent="0">
              <a:buNone/>
            </a:pPr>
            <a:r>
              <a:rPr lang="en-US" altLang="el-GR" sz="1800" dirty="0">
                <a:ea typeface="ＭＳ Ｐゴシック" panose="020B0600070205080204" pitchFamily="34" charset="-128"/>
              </a:rPr>
              <a:t>Trust in new scientific discoveries:  e.g. </a:t>
            </a:r>
            <a:r>
              <a:rPr lang="en-US" altLang="el-GR" sz="1800" b="1" dirty="0">
                <a:ea typeface="ＭＳ Ｐゴシック" panose="020B0600070205080204" pitchFamily="34" charset="-128"/>
              </a:rPr>
              <a:t>Darwin:</a:t>
            </a:r>
            <a:r>
              <a:rPr lang="en-US" altLang="el-GR" sz="1800" dirty="0">
                <a:ea typeface="ＭＳ Ｐゴシック" panose="020B0600070205080204" pitchFamily="34" charset="-128"/>
              </a:rPr>
              <a:t> </a:t>
            </a:r>
            <a:r>
              <a:rPr lang="en-US" altLang="el-GR" sz="18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“the survival of the fittest”</a:t>
            </a:r>
            <a:r>
              <a:rPr lang="en-US" altLang="el-GR" sz="1800" i="1" dirty="0">
                <a:ea typeface="ＭＳ Ｐゴシック" panose="020B0600070205080204" pitchFamily="34" charset="-128"/>
              </a:rPr>
              <a:t> - states as organisms</a:t>
            </a:r>
            <a:endParaRPr lang="en-US" altLang="el-GR" sz="1800" dirty="0">
              <a:ea typeface="ＭＳ Ｐゴシック" panose="020B0600070205080204" pitchFamily="34" charset="-128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Communism &gt;&gt;&gt; promise of a new world order based on reengineering of people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Creation of new strong states and buffer zones, e.g. Germany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Emergence of rising powers, e.g. Japan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Change of the nature of wars (ideology - technology): from the archaic Napoleonic wars to industrial WWI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Industrial revolution&gt;&gt;&gt; change of  the concept of </a:t>
            </a:r>
            <a:r>
              <a:rPr lang="en-US" altLang="el-GR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“time” </a:t>
            </a:r>
            <a:r>
              <a:rPr lang="en-US" altLang="el-GR" sz="1800" dirty="0">
                <a:ea typeface="ＭＳ Ｐゴシック" panose="020B0600070205080204" pitchFamily="34" charset="-128"/>
              </a:rPr>
              <a:t>and geography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el-GR" sz="1800" dirty="0">
                <a:ea typeface="ＭＳ Ｐゴシック" panose="020B0600070205080204" pitchFamily="34" charset="-128"/>
              </a:rPr>
              <a:t>Antagonism between established sea powers and upcoming land and/or sea powers, e.g. Germany, Italy, Japan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altLang="el-GR" sz="1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53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9422A7-05D3-27C7-D3F7-875B6A7E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Alfred Mahan (1840-1914)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51FB817-F000-E9BF-7EA9-56EE3575D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28800"/>
            <a:ext cx="5677098" cy="4252344"/>
          </a:xfrm>
        </p:spPr>
      </p:pic>
    </p:spTree>
    <p:extLst>
      <p:ext uri="{BB962C8B-B14F-4D97-AF65-F5344CB8AC3E}">
        <p14:creationId xmlns:p14="http://schemas.microsoft.com/office/powerpoint/2010/main" val="146407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1711</Words>
  <Application>Microsoft Macintosh PowerPoint</Application>
  <PresentationFormat>On-screen Show (4:3)</PresentationFormat>
  <Paragraphs>199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Calibri</vt:lpstr>
      <vt:lpstr>Calibri Bold</vt:lpstr>
      <vt:lpstr>Office Theme</vt:lpstr>
      <vt:lpstr>  Professor Konstantina E. Botsiou Department of International and European Studies  Geopolitics   Geopolitical Theories </vt:lpstr>
      <vt:lpstr>Why geopolitics?</vt:lpstr>
      <vt:lpstr>PowerPoint Presentation</vt:lpstr>
      <vt:lpstr>The new old term “geopolitics” </vt:lpstr>
      <vt:lpstr>PowerPoint Presentation</vt:lpstr>
      <vt:lpstr>Why are we interested in geopolitics ?</vt:lpstr>
      <vt:lpstr>Historical changes in geo-politics  by external developments  changing the impact of geography</vt:lpstr>
      <vt:lpstr> Rise of  geopolitical theories  (late 19th, early 20th century) </vt:lpstr>
      <vt:lpstr>Alfred Mahan (1840-1914)</vt:lpstr>
      <vt:lpstr>Geopolitical theories </vt:lpstr>
      <vt:lpstr> Geopolitical theories  Impact on rising Germany </vt:lpstr>
      <vt:lpstr>Friedrich Ratzel (1844-1904)</vt:lpstr>
      <vt:lpstr>Lord Halford Mackinder (1861-1947)  Heartland</vt:lpstr>
      <vt:lpstr>Geopolitical theories: Heartland </vt:lpstr>
      <vt:lpstr>Nicholas Spykman (1893-1943) “Rimland” </vt:lpstr>
      <vt:lpstr>Geopolitical theories: Rimland  (US strategy in the Cold War)</vt:lpstr>
      <vt:lpstr>Common question for Mackinder και Spykman</vt:lpstr>
      <vt:lpstr>Geopolitical theories</vt:lpstr>
      <vt:lpstr>Marshall Hodgson (1922-1968)  University of Chicago</vt:lpstr>
      <vt:lpstr>Geopolitical theories </vt:lpstr>
      <vt:lpstr>Geopolitical theorists </vt:lpstr>
      <vt:lpstr>Fernard Braudel, Mediterranean </vt:lpstr>
      <vt:lpstr> Geopolitics or  ideology  dominate world affairs? </vt:lpstr>
      <vt:lpstr>Language map </vt:lpstr>
      <vt:lpstr>Religions map  </vt:lpstr>
      <vt:lpstr>PowerPoint Presentation</vt:lpstr>
      <vt:lpstr>ΝΑΤΟ</vt:lpstr>
      <vt:lpstr>New geopolitics </vt:lpstr>
      <vt:lpstr>New geopolitical theories</vt:lpstr>
      <vt:lpstr>Belt and Road Initiative </vt:lpstr>
      <vt:lpstr>PowerPoint Presentation</vt:lpstr>
      <vt:lpstr>Energy geopolitics</vt:lpstr>
      <vt:lpstr>Current geopolitical competition</vt:lpstr>
      <vt:lpstr>New theories</vt:lpstr>
      <vt:lpstr> Play chess?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Dina</dc:creator>
  <cp:lastModifiedBy>K P</cp:lastModifiedBy>
  <cp:revision>454</cp:revision>
  <dcterms:created xsi:type="dcterms:W3CDTF">2012-02-14T16:16:24Z</dcterms:created>
  <dcterms:modified xsi:type="dcterms:W3CDTF">2024-11-28T13:24:47Z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