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76" r:id="rId2"/>
    <p:sldId id="286" r:id="rId3"/>
    <p:sldId id="277" r:id="rId4"/>
    <p:sldId id="278" r:id="rId5"/>
    <p:sldId id="339" r:id="rId6"/>
    <p:sldId id="317" r:id="rId7"/>
    <p:sldId id="315" r:id="rId8"/>
    <p:sldId id="312" r:id="rId9"/>
    <p:sldId id="310" r:id="rId10"/>
    <p:sldId id="314" r:id="rId11"/>
    <p:sldId id="321" r:id="rId12"/>
    <p:sldId id="318" r:id="rId13"/>
    <p:sldId id="322" r:id="rId14"/>
    <p:sldId id="325" r:id="rId15"/>
    <p:sldId id="327" r:id="rId16"/>
    <p:sldId id="337" r:id="rId17"/>
    <p:sldId id="332" r:id="rId18"/>
    <p:sldId id="333" r:id="rId19"/>
    <p:sldId id="334" r:id="rId20"/>
    <p:sldId id="336" r:id="rId21"/>
    <p:sldId id="329" r:id="rId22"/>
    <p:sldId id="330" r:id="rId23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94674" autoAdjust="0"/>
  </p:normalViewPr>
  <p:slideViewPr>
    <p:cSldViewPr>
      <p:cViewPr varScale="1">
        <p:scale>
          <a:sx n="73" d="100"/>
          <a:sy n="73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74675131-B2CB-9F97-F3EE-56012655D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44956B-6AAE-9EC1-B997-EB1B51C4B6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:a16="http://schemas.microsoft.com/office/drawing/2014/main" id="{177D8C0B-A41C-50A2-2A77-02275FBEFB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2053" name="Θέση σημειώσεων 4">
            <a:extLst>
              <a:ext uri="{FF2B5EF4-FFF2-40B4-BE49-F238E27FC236}">
                <a16:creationId xmlns:a16="http://schemas.microsoft.com/office/drawing/2014/main" id="{EFA0E2DB-A09F-006E-C43A-6184636A917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Στυλ κειμένου υποδείγματος</a:t>
            </a:r>
          </a:p>
          <a:p>
            <a:pPr lvl="1"/>
            <a:r>
              <a:rPr lang="en-US" altLang="zh-CN" noProof="0"/>
              <a:t>Δεύτερο επίπεδο</a:t>
            </a:r>
          </a:p>
          <a:p>
            <a:pPr lvl="2"/>
            <a:r>
              <a:rPr lang="en-US" altLang="zh-CN" noProof="0"/>
              <a:t>Τρίτο επίπεδο</a:t>
            </a:r>
          </a:p>
          <a:p>
            <a:pPr lvl="3"/>
            <a:r>
              <a:rPr lang="en-US" altLang="zh-CN" noProof="0"/>
              <a:t>Τέταρτο επίπεδο</a:t>
            </a:r>
          </a:p>
          <a:p>
            <a:pPr lvl="4"/>
            <a:r>
              <a:rPr lang="en-US" altLang="zh-CN" noProof="0"/>
              <a:t>Πέμπτο επίπεδο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73E1983-E8D6-CBC7-114A-A7387CE970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F49132-074B-F876-4689-1059564CA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90204" pitchFamily="3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fld id="{2C829771-0355-724F-A0DD-E8CB0A056EFF}" type="slidenum">
              <a:rPr lang="el-GR" altLang="el-GR"/>
              <a:pPr>
                <a:defRPr/>
              </a:pPr>
              <a:t>‹#›</a:t>
            </a:fld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>
            <a:extLst>
              <a:ext uri="{FF2B5EF4-FFF2-40B4-BE49-F238E27FC236}">
                <a16:creationId xmlns:a16="http://schemas.microsoft.com/office/drawing/2014/main" id="{462FAE5B-0A86-0F66-1596-300153E6204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>
            <a:extLst>
              <a:ext uri="{FF2B5EF4-FFF2-40B4-BE49-F238E27FC236}">
                <a16:creationId xmlns:a16="http://schemas.microsoft.com/office/drawing/2014/main" id="{F9BC5248-AEB3-2AB1-613A-862BDD50D1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5363" name="Θέση αριθμού διαφάνειας 3">
            <a:extLst>
              <a:ext uri="{FF2B5EF4-FFF2-40B4-BE49-F238E27FC236}">
                <a16:creationId xmlns:a16="http://schemas.microsoft.com/office/drawing/2014/main" id="{CD631D30-82C0-D3D3-6BEB-614081FC9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l-GR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Θέση εικόνας διαφάνειας 1">
            <a:extLst>
              <a:ext uri="{FF2B5EF4-FFF2-40B4-BE49-F238E27FC236}">
                <a16:creationId xmlns:a16="http://schemas.microsoft.com/office/drawing/2014/main" id="{F5FC4B1A-18BD-EFEE-2AD4-29497DA6B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Θέση σημειώσεων 2">
            <a:extLst>
              <a:ext uri="{FF2B5EF4-FFF2-40B4-BE49-F238E27FC236}">
                <a16:creationId xmlns:a16="http://schemas.microsoft.com/office/drawing/2014/main" id="{866F9B79-FE42-3687-29FD-DF3ECCE88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48131" name="Θέση αριθμού διαφάνειας 3">
            <a:extLst>
              <a:ext uri="{FF2B5EF4-FFF2-40B4-BE49-F238E27FC236}">
                <a16:creationId xmlns:a16="http://schemas.microsoft.com/office/drawing/2014/main" id="{23ED0329-7D18-27BA-214E-013BD76D5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6EF090-08AB-0E46-865D-01228F5EE6EC}" type="slidenum">
              <a:rPr altLang="el-GR" smtClean="0"/>
              <a:pPr/>
              <a:t>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F71F714-2490-0871-07B1-7EDEA7B457F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BCC59CB-95EC-928A-797A-33D89C022D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7F20-A6C2-091E-988D-FF06EE85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38F52-41F3-5C6F-B853-DFC2D8F8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38AB-1842-BBB8-7102-D6FE5C52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D789-9FDC-6F3E-F04C-42824CD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7516-FD92-1263-2781-9BF15F36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4EA2-465A-C454-9F7C-C052EAA1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2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91E6-A9D0-AB3B-407B-0E3D98CE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10E37-9238-6018-552A-1BED2D08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C0A11-FCE7-517E-71D6-BDB8EF12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1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759D-F3FC-B962-E60F-C4044AE7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C62F3-1051-EBDD-D233-4D4C8527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E761-2B2D-47DA-A0F2-BB7764DE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9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4919-1750-E73E-E7F2-438B9906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50D71-B0EC-F66E-05C3-8BA97D2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A69A9-618C-DDE7-8270-1B4644E4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0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0DCB9E-02D0-1BB9-3DEB-DB9C6934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03832-F396-5F83-294B-4B778A51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A752C8-CDBD-BC18-9775-285DCA60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1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5A019A-8464-A618-A13F-A1A927B8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9F7EE1-6CCC-FD53-16B3-5716EB25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6606B1-7549-BF17-EA7E-4F7E975D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0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0BEEF4-6BF9-C891-CCB2-85A66F3D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CA7448-5199-5102-D468-A768907F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606D38-50D5-7CEE-B1CC-F673B070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EBBF62-342F-82B1-2EFE-CC7045D9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08D781-21A0-5A05-EE4F-0A97D0F4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8F8C5C-22DD-D91A-1946-2E0973B6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2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1C5705-79F7-6EE1-CB0B-AFEFA92D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D69F6E-644B-949B-0B19-028B45D3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E3E33-969E-43C2-94B2-A46E453C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5C740A-F7C8-8549-00FA-9F57CEA7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770489-19D3-F96F-96DD-F28B85FD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9DC55B-6A5F-5369-EE8C-9758AF1E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39A4A6-D087-576C-4A48-1863D23DAA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43A34E8-D270-B2D4-53C6-2169162873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C896-E7FC-8A0E-DA25-7CB0F2564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indent="0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70203040403020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4241-78C8-2C7E-2574-D96C5816F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702030404030204" charset="0"/>
                <a:ea typeface="ＭＳ Ｐゴシック" panose="020B0600070205080204" charset="-128"/>
                <a:cs typeface="Arial" panose="020B060402020209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1058-2EEA-60FD-B9B6-8A5D0755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indent="0"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70203040403020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charset="-128"/>
          <a:cs typeface="ＭＳ Ｐゴシック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charset="-128"/>
          <a:cs typeface="ＭＳ Ｐゴシック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A1C79962-0A51-8A3D-B08A-86450C795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918450" cy="3124200"/>
          </a:xfrm>
        </p:spPr>
        <p:txBody>
          <a:bodyPr/>
          <a:lstStyle/>
          <a:p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ea typeface="ＭＳ Ｐゴシック" panose="020B0600070205080204" pitchFamily="34" charset="-128"/>
              </a:rPr>
              <a:t>Professor Konstantina E. Botsiou</a:t>
            </a:r>
            <a:br>
              <a:rPr lang="en-US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ea typeface="ＭＳ Ｐゴシック" panose="020B0600070205080204" pitchFamily="34" charset="-128"/>
              </a:rPr>
              <a:t>Department of International and European Studies</a:t>
            </a:r>
            <a:br>
              <a:rPr lang="en-US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ea typeface="ＭＳ Ｐゴシック" panose="020B0600070205080204" pitchFamily="34" charset="-128"/>
              </a:rPr>
              <a:t/>
            </a:r>
            <a:br>
              <a:rPr lang="en-US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solidFill>
                  <a:srgbClr val="C00000"/>
                </a:solidFill>
                <a:ea typeface="ＭＳ Ｐゴシック" panose="020B0600070205080204" pitchFamily="34" charset="-128"/>
              </a:rPr>
              <a:t>Geopolitics</a:t>
            </a: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n-US" altLang="el-GR" sz="2800" i="1">
                <a:solidFill>
                  <a:srgbClr val="002060"/>
                </a:solidFill>
                <a:ea typeface="ＭＳ Ｐゴシック" panose="020B0600070205080204" pitchFamily="34" charset="-128"/>
              </a:rPr>
              <a:t>Geopolitics and Alliances</a:t>
            </a:r>
            <a:r>
              <a:rPr lang="el-GR" altLang="el-GR" sz="2800" i="1">
                <a:solidFill>
                  <a:srgbClr val="002060"/>
                </a:solidFill>
                <a:ea typeface="ＭＳ Ｐゴシック" panose="020B0600070205080204" pitchFamily="34" charset="-128"/>
              </a:rPr>
              <a:t/>
            </a:r>
            <a:br>
              <a:rPr lang="el-GR" altLang="el-GR" sz="2800" i="1">
                <a:solidFill>
                  <a:srgbClr val="002060"/>
                </a:solidFill>
                <a:ea typeface="ＭＳ Ｐゴシック" panose="020B0600070205080204" pitchFamily="34" charset="-128"/>
              </a:rPr>
            </a:b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endParaRPr lang="en-US" altLang="el-GR" sz="2800">
              <a:ea typeface="ＭＳ Ｐゴシック" panose="020B0600070205080204" pitchFamily="34" charset="-128"/>
            </a:endParaRPr>
          </a:p>
        </p:txBody>
      </p:sp>
      <p:pic>
        <p:nvPicPr>
          <p:cNvPr id="14338" name="Εικόνα 1">
            <a:extLst>
              <a:ext uri="{FF2B5EF4-FFF2-40B4-BE49-F238E27FC236}">
                <a16:creationId xmlns:a16="http://schemas.microsoft.com/office/drawing/2014/main" id="{C5810F06-000B-B2E7-DD6A-57D4510F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292600"/>
            <a:ext cx="56769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Τίτλος 1">
            <a:extLst>
              <a:ext uri="{FF2B5EF4-FFF2-40B4-BE49-F238E27FC236}">
                <a16:creationId xmlns:a16="http://schemas.microsoft.com/office/drawing/2014/main" id="{664AB930-B54D-C844-D6D7-892FFFFE9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AUKUS, 2021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23554" name="Εικόνα 3">
            <a:extLst>
              <a:ext uri="{FF2B5EF4-FFF2-40B4-BE49-F238E27FC236}">
                <a16:creationId xmlns:a16="http://schemas.microsoft.com/office/drawing/2014/main" id="{05C305C1-139D-3297-AF99-6CEA30E5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00200"/>
            <a:ext cx="85788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Τίτλος 1">
            <a:extLst>
              <a:ext uri="{FF2B5EF4-FFF2-40B4-BE49-F238E27FC236}">
                <a16:creationId xmlns:a16="http://schemas.microsoft.com/office/drawing/2014/main" id="{63BF9629-F4E5-6BD9-2A4C-E086DEF7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Do superpowers need alliances, e.g. the US?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24578" name="Θέση κειμένου 2">
            <a:extLst>
              <a:ext uri="{FF2B5EF4-FFF2-40B4-BE49-F238E27FC236}">
                <a16:creationId xmlns:a16="http://schemas.microsoft.com/office/drawing/2014/main" id="{AA080CBF-F859-6F08-1524-9C6DE16BD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196975"/>
            <a:ext cx="4041775" cy="1655763"/>
          </a:xfrm>
        </p:spPr>
        <p:txBody>
          <a:bodyPr/>
          <a:lstStyle/>
          <a:p>
            <a:endParaRPr lang="el-GR" altLang="el-GR">
              <a:ea typeface="ＭＳ Ｐゴシック" panose="020B0600070205080204" pitchFamily="34" charset="-128"/>
            </a:endParaRPr>
          </a:p>
          <a:p>
            <a:r>
              <a:rPr lang="en-US" altLang="el-GR">
                <a:ea typeface="ＭＳ Ｐゴシック" panose="020B0600070205080204" pitchFamily="34" charset="-128"/>
              </a:rPr>
              <a:t>Ronald Rumsfeld, 18 October 2001</a:t>
            </a:r>
          </a:p>
          <a:p>
            <a:r>
              <a:rPr lang="en-US" altLang="el-GR">
                <a:ea typeface="ＭＳ Ｐゴシック" panose="020B0600070205080204" pitchFamily="34" charset="-128"/>
              </a:rPr>
              <a:t>Pentagon News Conference</a:t>
            </a:r>
            <a:endParaRPr lang="el-GR" altLang="el-GR">
              <a:ea typeface="ＭＳ Ｐゴシック" panose="020B0600070205080204" pitchFamily="34" charset="-128"/>
            </a:endParaRPr>
          </a:p>
        </p:txBody>
      </p:sp>
      <p:sp>
        <p:nvSpPr>
          <p:cNvPr id="24579" name="Θέση περιεχομένου 3">
            <a:extLst>
              <a:ext uri="{FF2B5EF4-FFF2-40B4-BE49-F238E27FC236}">
                <a16:creationId xmlns:a16="http://schemas.microsoft.com/office/drawing/2014/main" id="{4FACD588-E6D6-89AD-9CCB-FF4C73057C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1188" y="2708275"/>
            <a:ext cx="3956050" cy="3511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l-GR" i="1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i="1">
                <a:ea typeface="ＭＳ Ｐゴシック" panose="020B0600070205080204" pitchFamily="34" charset="-128"/>
              </a:rPr>
              <a:t>“The worst thing you can do is to allow the coalition determine what your mission is.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i="1">
                <a:ea typeface="ＭＳ Ｐゴシック" panose="020B0600070205080204" pitchFamily="34" charset="-128"/>
              </a:rPr>
              <a:t>It’s the mission that determines the coalition”</a:t>
            </a:r>
            <a:endParaRPr lang="el-GR" altLang="el-GR" i="1">
              <a:ea typeface="ＭＳ Ｐゴシック" panose="020B0600070205080204" pitchFamily="34" charset="-128"/>
            </a:endParaRPr>
          </a:p>
        </p:txBody>
      </p:sp>
      <p:sp>
        <p:nvSpPr>
          <p:cNvPr id="24580" name="Θέση κειμένου 4">
            <a:extLst>
              <a:ext uri="{FF2B5EF4-FFF2-40B4-BE49-F238E27FC236}">
                <a16:creationId xmlns:a16="http://schemas.microsoft.com/office/drawing/2014/main" id="{A46892B6-6835-4D13-78E6-4CE4368AA5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730750" y="1455738"/>
            <a:ext cx="3956050" cy="1397000"/>
          </a:xfrm>
        </p:spPr>
        <p:txBody>
          <a:bodyPr/>
          <a:lstStyle/>
          <a:p>
            <a:pPr algn="ctr"/>
            <a:endParaRPr lang="en-US" altLang="el-GR">
              <a:ea typeface="ＭＳ Ｐゴシック" panose="020B0600070205080204" pitchFamily="34" charset="-128"/>
            </a:endParaRPr>
          </a:p>
          <a:p>
            <a:r>
              <a:rPr lang="en-US" altLang="el-GR">
                <a:ea typeface="ＭＳ Ｐゴシック" panose="020B0600070205080204" pitchFamily="34" charset="-128"/>
              </a:rPr>
              <a:t>Charles Krauthammer (</a:t>
            </a:r>
            <a:r>
              <a:rPr lang="en-US" altLang="el-GR" i="1">
                <a:ea typeface="ＭＳ Ｐゴシック" panose="020B0600070205080204" pitchFamily="34" charset="-128"/>
              </a:rPr>
              <a:t>Washington Post</a:t>
            </a:r>
            <a:r>
              <a:rPr lang="en-US" altLang="el-GR">
                <a:ea typeface="ＭＳ Ｐゴシック" panose="020B0600070205080204" pitchFamily="34" charset="-128"/>
              </a:rPr>
              <a:t>), after Bosnia-Herzegovina</a:t>
            </a:r>
            <a:endParaRPr lang="el-GR" altLang="el-GR">
              <a:ea typeface="ＭＳ Ｐゴシック" panose="020B0600070205080204" pitchFamily="34" charset="-128"/>
            </a:endParaRPr>
          </a:p>
        </p:txBody>
      </p:sp>
      <p:sp>
        <p:nvSpPr>
          <p:cNvPr id="24581" name="Θέση περιεχομένου 5">
            <a:extLst>
              <a:ext uri="{FF2B5EF4-FFF2-40B4-BE49-F238E27FC236}">
                <a16:creationId xmlns:a16="http://schemas.microsoft.com/office/drawing/2014/main" id="{CA9A9B5C-EA31-64E4-513F-8506E21ADA8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859338" y="3068638"/>
            <a:ext cx="3827462" cy="30575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l-GR" i="1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i="1">
                <a:ea typeface="ＭＳ Ｐゴシック" panose="020B0600070205080204" pitchFamily="34" charset="-128"/>
              </a:rPr>
              <a:t>“The grand alliances are dead. With a few trusted friends, America must carry on alone</a:t>
            </a:r>
            <a:r>
              <a:rPr lang="en-US" altLang="el-GR">
                <a:ea typeface="ＭＳ Ｐゴシック" panose="020B0600070205080204" pitchFamily="34" charset="-128"/>
              </a:rPr>
              <a:t>”</a:t>
            </a:r>
            <a:endParaRPr lang="el-GR" altLang="el-G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Τίτλος 1">
            <a:extLst>
              <a:ext uri="{FF2B5EF4-FFF2-40B4-BE49-F238E27FC236}">
                <a16:creationId xmlns:a16="http://schemas.microsoft.com/office/drawing/2014/main" id="{8B334F8F-8CE8-927D-BB51-68475DB32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2800" b="1">
                <a:ea typeface="ＭＳ Ｐゴシック" panose="020B0600070205080204" pitchFamily="34" charset="-128"/>
              </a:rPr>
              <a:t>Do Superpowers need alliances?</a:t>
            </a:r>
            <a:br>
              <a:rPr lang="en-US" altLang="el-GR" sz="2800" b="1">
                <a:ea typeface="ＭＳ Ｐゴシック" panose="020B0600070205080204" pitchFamily="34" charset="-128"/>
              </a:rPr>
            </a:br>
            <a:endParaRPr lang="el-GR" altLang="el-GR" sz="2800" b="1">
              <a:ea typeface="ＭＳ Ｐゴシック" panose="020B0600070205080204" pitchFamily="34" charset="-128"/>
            </a:endParaRPr>
          </a:p>
        </p:txBody>
      </p:sp>
      <p:sp>
        <p:nvSpPr>
          <p:cNvPr id="31746" name="Θέση περιεχομένου 2">
            <a:extLst>
              <a:ext uri="{FF2B5EF4-FFF2-40B4-BE49-F238E27FC236}">
                <a16:creationId xmlns:a16="http://schemas.microsoft.com/office/drawing/2014/main" id="{5A50C4CF-B5BF-4A13-139D-A233D1FDF6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2514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ea typeface="ＭＳ Ｐゴシック" panose="020B0600070205080204" pitchFamily="34" charset="-128"/>
              </a:rPr>
              <a:t>On the positive side:</a:t>
            </a:r>
            <a:endParaRPr lang="el-GR" altLang="zh-CN" sz="1800" b="1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They grant them legitimacy for their “way of life”</a:t>
            </a:r>
          </a:p>
          <a:p>
            <a:pPr algn="just"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They get input from different ankles (recognition of  multiculturalism)</a:t>
            </a:r>
          </a:p>
          <a:p>
            <a:pPr algn="just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They secure coherence: 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“</a:t>
            </a:r>
            <a:r>
              <a:rPr lang="el-GR" altLang="el-GR" sz="1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leadership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1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needs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1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followship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” </a:t>
            </a:r>
            <a:r>
              <a:rPr lang="el-GR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</a:t>
            </a:r>
            <a:r>
              <a:rPr lang="el-GR" altLang="el-GR" sz="1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Richard</a:t>
            </a:r>
            <a:r>
              <a:rPr lang="el-GR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1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Haas</a:t>
            </a:r>
            <a:r>
              <a:rPr lang="el-GR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 Council on Foreign </a:t>
            </a:r>
            <a:r>
              <a:rPr lang="el-GR" altLang="el-GR" sz="1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Relations</a:t>
            </a:r>
            <a:r>
              <a:rPr lang="el-GR" altLang="el-GR" sz="1800" dirty="0">
                <a:ea typeface="ＭＳ Ｐゴシック" panose="020B0600070205080204" pitchFamily="34" charset="-128"/>
              </a:rPr>
              <a:t>)</a:t>
            </a:r>
            <a:endParaRPr lang="el-GR" altLang="zh-CN" sz="18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They provide l</a:t>
            </a:r>
            <a:r>
              <a:rPr lang="el-GR" altLang="el-GR" sz="1800" dirty="0" err="1">
                <a:ea typeface="ＭＳ Ｐゴシック" panose="020B0600070205080204" pitchFamily="34" charset="-128"/>
              </a:rPr>
              <a:t>abour</a:t>
            </a:r>
            <a:r>
              <a:rPr lang="el-GR" altLang="el-GR" sz="1800" dirty="0">
                <a:ea typeface="ＭＳ Ｐゴシック" panose="020B0600070205080204" pitchFamily="34" charset="-128"/>
              </a:rPr>
              <a:t> </a:t>
            </a:r>
            <a:r>
              <a:rPr lang="el-GR" altLang="el-GR" sz="1800" dirty="0" err="1">
                <a:ea typeface="ＭＳ Ｐゴシック" panose="020B0600070205080204" pitchFamily="34" charset="-128"/>
              </a:rPr>
              <a:t>sharing</a:t>
            </a:r>
            <a:r>
              <a:rPr lang="el-GR" altLang="el-GR" sz="1800" dirty="0">
                <a:ea typeface="ＭＳ Ｐゴシック" panose="020B0600070205080204" pitchFamily="34" charset="-128"/>
              </a:rPr>
              <a:t>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l-GR" altLang="el-GR" sz="1800" dirty="0">
                <a:ea typeface="ＭＳ Ｐゴシック" panose="020B0600070205080204" pitchFamily="34" charset="-128"/>
              </a:rPr>
              <a:t>	</a:t>
            </a:r>
            <a:r>
              <a:rPr lang="el-GR" altLang="el-GR" sz="1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Robert</a:t>
            </a:r>
            <a:r>
              <a:rPr lang="el-GR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1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Kagan</a:t>
            </a:r>
            <a:r>
              <a:rPr lang="el-GR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: 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“US </a:t>
            </a:r>
            <a:r>
              <a:rPr lang="el-GR" altLang="el-GR" sz="1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from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1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Mars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 Europe </a:t>
            </a:r>
            <a:r>
              <a:rPr lang="el-GR" altLang="el-GR" sz="1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from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18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Venus</a:t>
            </a:r>
            <a:r>
              <a:rPr lang="el-GR" altLang="el-GR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…”</a:t>
            </a:r>
            <a:endParaRPr lang="en-US" altLang="el-GR" sz="1800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They deprive allies from the other side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Kissinger: China policy= aligning with the weaker</a:t>
            </a:r>
            <a:r>
              <a:rPr lang="en-US" altLang="el-GR" sz="1800" dirty="0">
                <a:ea typeface="ＭＳ Ｐゴシック" panose="020B0600070205080204" pitchFamily="34" charset="-128"/>
              </a:rPr>
              <a:t> – non-unification of Eurasia between China and USSR)</a:t>
            </a:r>
            <a:endParaRPr lang="en-US" altLang="el-GR" sz="1800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l-GR" sz="1800" b="1" dirty="0">
                <a:ea typeface="ＭＳ Ｐゴシック" panose="020B0600070205080204" pitchFamily="34" charset="-128"/>
              </a:rPr>
              <a:t>On the negative side:</a:t>
            </a:r>
          </a:p>
          <a:p>
            <a:pPr algn="just"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Alliances are expensive &gt;&gt;&gt;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	one needs to have a robust economic basis (autocracies) and/or far-	sighted policies of social cohesion (taxation for democracies)</a:t>
            </a:r>
          </a:p>
          <a:p>
            <a:pPr algn="just"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Alliances can create enemies </a:t>
            </a:r>
          </a:p>
          <a:p>
            <a:pPr algn="just"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Alliances can distort priorities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l-GR" altLang="el-GR" sz="1800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el-GR" altLang="el-GR" sz="18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el-GR" altLang="el-GR" sz="18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el-GR" altLang="el-GR" sz="18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el-GR" altLang="el-GR" sz="18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el-GR" altLang="zh-CN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l-GR" altLang="zh-CN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1">
            <a:extLst>
              <a:ext uri="{FF2B5EF4-FFF2-40B4-BE49-F238E27FC236}">
                <a16:creationId xmlns:a16="http://schemas.microsoft.com/office/drawing/2014/main" id="{D15749AA-705E-DEC2-0BEC-891AB7B33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931150" cy="936625"/>
          </a:xfrm>
        </p:spPr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Does Greece need alliances?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32770" name="Θέση περιεχομένου 2">
            <a:extLst>
              <a:ext uri="{FF2B5EF4-FFF2-40B4-BE49-F238E27FC236}">
                <a16:creationId xmlns:a16="http://schemas.microsoft.com/office/drawing/2014/main" id="{B13EC2BE-F9C3-8B9F-2791-BAB88C3C05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8002587" cy="53276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altLang="el-GR" sz="2000" b="1" dirty="0">
                <a:ea typeface="ＭＳ Ｐゴシック" panose="020B0600070205080204" pitchFamily="34" charset="-128"/>
              </a:rPr>
              <a:t>-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What kind?</a:t>
            </a:r>
            <a:endParaRPr lang="el-GR" altLang="el-GR" sz="2000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Offensive</a:t>
            </a:r>
          </a:p>
          <a:p>
            <a:pPr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Defensive</a:t>
            </a:r>
          </a:p>
          <a:p>
            <a:pPr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Military</a:t>
            </a:r>
          </a:p>
          <a:p>
            <a:pPr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Political</a:t>
            </a:r>
          </a:p>
          <a:p>
            <a:pPr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Economic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altLang="el-GR" sz="2000" dirty="0">
                <a:ea typeface="ＭＳ Ｐゴシック" panose="020B0600070205080204" pitchFamily="34" charset="-128"/>
              </a:rPr>
              <a:t/>
            </a:r>
            <a:br>
              <a:rPr lang="el-GR" altLang="el-GR" sz="2000" dirty="0">
                <a:ea typeface="ＭＳ Ｐゴシック" panose="020B0600070205080204" pitchFamily="34" charset="-128"/>
              </a:rPr>
            </a:br>
            <a:r>
              <a:rPr lang="en-US" altLang="el-GR" sz="2000" b="1" dirty="0">
                <a:ea typeface="ＭＳ Ｐゴシック" panose="020B0600070205080204" pitchFamily="34" charset="-128"/>
              </a:rPr>
              <a:t>With which states?</a:t>
            </a:r>
            <a:endParaRPr lang="el-GR" altLang="el-GR" sz="20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altLang="el-GR" sz="2000" dirty="0">
                <a:ea typeface="ＭＳ Ｐゴシック" panose="020B0600070205080204" pitchFamily="34" charset="-128"/>
              </a:rPr>
              <a:t>-</a:t>
            </a:r>
            <a:r>
              <a:rPr lang="en-US" altLang="el-GR" sz="2000" dirty="0">
                <a:ea typeface="ＭＳ Ｐゴシック" panose="020B0600070205080204" pitchFamily="34" charset="-128"/>
              </a:rPr>
              <a:t>With neighbors –or distant in geography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altLang="el-GR" sz="2000" dirty="0">
                <a:ea typeface="ＭＳ Ｐゴシック" panose="020B0600070205080204" pitchFamily="34" charset="-128"/>
              </a:rPr>
              <a:t>-</a:t>
            </a:r>
            <a:r>
              <a:rPr lang="en-US" altLang="el-GR" sz="2000" dirty="0">
                <a:ea typeface="ＭＳ Ｐゴシック" panose="020B0600070205080204" pitchFamily="34" charset="-128"/>
              </a:rPr>
              <a:t>With naval or land forces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-With many nations or with a few nations  (multilateral or bilateral?)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-With at least one Great power/superpower or more?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-Western or non-Western?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-With democracies or autocracies or is according to an ideologically neutral geopolitical </a:t>
            </a:r>
            <a:r>
              <a:rPr lang="en-US" altLang="el-GR" sz="2000" dirty="0" smtClean="0">
                <a:ea typeface="ＭＳ Ｐゴシック" panose="020B0600070205080204" pitchFamily="34" charset="-128"/>
              </a:rPr>
              <a:t>approach</a:t>
            </a:r>
            <a:r>
              <a:rPr lang="en-US" altLang="el-GR" sz="2000" dirty="0">
                <a:ea typeface="ＭＳ Ｐゴシック" panose="020B0600070205080204" pitchFamily="34" charset="-128"/>
              </a:rPr>
              <a:t>?</a:t>
            </a:r>
            <a:r>
              <a:rPr lang="el-GR" altLang="el-GR" sz="2000" dirty="0">
                <a:ea typeface="ＭＳ Ｐゴシック" panose="020B0600070205080204" pitchFamily="34" charset="-128"/>
              </a:rPr>
              <a:t/>
            </a:r>
            <a:br>
              <a:rPr lang="el-GR" altLang="el-GR" sz="2000" dirty="0">
                <a:ea typeface="ＭＳ Ｐゴシック" panose="020B0600070205080204" pitchFamily="34" charset="-128"/>
              </a:rPr>
            </a:br>
            <a:endParaRPr lang="el-GR" altLang="el-GR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>
            <a:extLst>
              <a:ext uri="{FF2B5EF4-FFF2-40B4-BE49-F238E27FC236}">
                <a16:creationId xmlns:a16="http://schemas.microsoft.com/office/drawing/2014/main" id="{0E747A18-A1AD-F86F-025A-2161E8D68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Balkan pacts 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r>
              <a:rPr lang="en-US" altLang="el-GR" sz="3200">
                <a:ea typeface="ＭＳ Ｐゴシック" panose="020B0600070205080204" pitchFamily="34" charset="-128"/>
              </a:rPr>
              <a:t>(the distrust among neighbors)</a:t>
            </a:r>
            <a:endParaRPr lang="el-GR" altLang="el-GR" sz="3200">
              <a:ea typeface="ＭＳ Ｐゴシック" panose="020B0600070205080204" pitchFamily="34" charset="-128"/>
            </a:endParaRPr>
          </a:p>
        </p:txBody>
      </p:sp>
      <p:sp>
        <p:nvSpPr>
          <p:cNvPr id="27650" name="Θέση κειμένου 2">
            <a:extLst>
              <a:ext uri="{FF2B5EF4-FFF2-40B4-BE49-F238E27FC236}">
                <a16:creationId xmlns:a16="http://schemas.microsoft.com/office/drawing/2014/main" id="{002A404C-D8DF-178C-5122-253F25671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>
                <a:ea typeface="ＭＳ Ｐゴシック" panose="020B0600070205080204" pitchFamily="34" charset="-128"/>
              </a:rPr>
              <a:t>Balkan act,  1954</a:t>
            </a:r>
            <a:endParaRPr lang="el-GR" altLang="el-GR">
              <a:ea typeface="ＭＳ Ｐゴシック" panose="020B0600070205080204" pitchFamily="34" charset="-128"/>
            </a:endParaRPr>
          </a:p>
        </p:txBody>
      </p:sp>
      <p:sp>
        <p:nvSpPr>
          <p:cNvPr id="27651" name="Θέση κειμένου 4">
            <a:extLst>
              <a:ext uri="{FF2B5EF4-FFF2-40B4-BE49-F238E27FC236}">
                <a16:creationId xmlns:a16="http://schemas.microsoft.com/office/drawing/2014/main" id="{584FA2EB-D59B-283D-1690-749D69402E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l-GR">
                <a:ea typeface="ＭＳ Ｐゴシック" panose="020B0600070205080204" pitchFamily="34" charset="-128"/>
              </a:rPr>
              <a:t>Balkan Entente 1934 </a:t>
            </a:r>
          </a:p>
        </p:txBody>
      </p:sp>
      <p:pic>
        <p:nvPicPr>
          <p:cNvPr id="27652" name="Θέση περιεχομένου 6">
            <a:extLst>
              <a:ext uri="{FF2B5EF4-FFF2-40B4-BE49-F238E27FC236}">
                <a16:creationId xmlns:a16="http://schemas.microsoft.com/office/drawing/2014/main" id="{85D14E4F-1552-1D04-38CB-2D11B335B22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3014663"/>
            <a:ext cx="3581400" cy="2273300"/>
          </a:xfrm>
        </p:spPr>
      </p:pic>
      <p:pic>
        <p:nvPicPr>
          <p:cNvPr id="27653" name="Θέση περιεχομένου 7">
            <a:extLst>
              <a:ext uri="{FF2B5EF4-FFF2-40B4-BE49-F238E27FC236}">
                <a16:creationId xmlns:a16="http://schemas.microsoft.com/office/drawing/2014/main" id="{39BA5715-564F-E29A-8AE5-E42A16DBF1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38" y="2925763"/>
            <a:ext cx="3314700" cy="24511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>
            <a:extLst>
              <a:ext uri="{FF2B5EF4-FFF2-40B4-BE49-F238E27FC236}">
                <a16:creationId xmlns:a16="http://schemas.microsoft.com/office/drawing/2014/main" id="{81EF5B65-B6EA-A2AA-4351-472997A2A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/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r>
              <a:rPr lang="en-US" altLang="el-GR" sz="3200" b="1">
                <a:ea typeface="ＭＳ Ｐゴシック" panose="020B0600070205080204" pitchFamily="34" charset="-128"/>
              </a:rPr>
              <a:t>Accession of Greece to NATO</a:t>
            </a:r>
            <a:r>
              <a:rPr lang="el-GR" altLang="el-GR" sz="3200" b="1">
                <a:ea typeface="ＭＳ Ｐゴシック" panose="020B0600070205080204" pitchFamily="34" charset="-128"/>
              </a:rPr>
              <a:t>, 1952</a:t>
            </a:r>
            <a:br>
              <a:rPr lang="el-GR" altLang="el-GR" sz="3200" b="1">
                <a:ea typeface="ＭＳ Ｐゴシック" panose="020B0600070205080204" pitchFamily="34" charset="-128"/>
              </a:rPr>
            </a:br>
            <a:r>
              <a:rPr lang="el-GR" altLang="el-GR" sz="3200" b="1">
                <a:ea typeface="ＭＳ Ｐゴシック" panose="020B0600070205080204" pitchFamily="34" charset="-128"/>
              </a:rPr>
              <a:t>(</a:t>
            </a:r>
            <a:r>
              <a:rPr lang="en-US" altLang="el-GR" sz="3200" b="1">
                <a:ea typeface="ＭＳ Ｐゴシック" panose="020B0600070205080204" pitchFamily="34" charset="-128"/>
              </a:rPr>
              <a:t>alliance with the US)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28674" name="Εικόνα 3">
            <a:extLst>
              <a:ext uri="{FF2B5EF4-FFF2-40B4-BE49-F238E27FC236}">
                <a16:creationId xmlns:a16="http://schemas.microsoft.com/office/drawing/2014/main" id="{8D3F7BD3-DE73-5595-3902-3CF39D5A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00200"/>
            <a:ext cx="6107112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Τίτλος 1">
            <a:extLst>
              <a:ext uri="{FF2B5EF4-FFF2-40B4-BE49-F238E27FC236}">
                <a16:creationId xmlns:a16="http://schemas.microsoft.com/office/drawing/2014/main" id="{4DC1CD38-80D5-3841-68EA-C8AF0BBDD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Belt and Road Initiative  One Belt, One Road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50178" name="Θέση περιεχομένου 4">
            <a:extLst>
              <a:ext uri="{FF2B5EF4-FFF2-40B4-BE49-F238E27FC236}">
                <a16:creationId xmlns:a16="http://schemas.microsoft.com/office/drawing/2014/main" id="{0B5732A3-E50C-960B-3B45-F5143BACC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1417638"/>
            <a:ext cx="7875588" cy="48307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>
            <a:extLst>
              <a:ext uri="{FF2B5EF4-FFF2-40B4-BE49-F238E27FC236}">
                <a16:creationId xmlns:a16="http://schemas.microsoft.com/office/drawing/2014/main" id="{323A673B-ADE2-2F24-FFAE-4F9190418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b="1">
                <a:ea typeface="ＭＳ Ｐゴシック" panose="020B0600070205080204" pitchFamily="34" charset="-128"/>
              </a:rPr>
              <a:t>Holy alliance, </a:t>
            </a:r>
            <a:r>
              <a:rPr lang="el-GR" altLang="el-GR" sz="3600" b="1">
                <a:ea typeface="ＭＳ Ｐゴシック" panose="020B0600070205080204" pitchFamily="34" charset="-128"/>
              </a:rPr>
              <a:t>1</a:t>
            </a:r>
            <a:r>
              <a:rPr lang="en-US" altLang="el-GR" sz="3600" b="1">
                <a:ea typeface="ＭＳ Ｐゴシック" panose="020B0600070205080204" pitchFamily="34" charset="-128"/>
              </a:rPr>
              <a:t>815</a:t>
            </a:r>
            <a:br>
              <a:rPr lang="en-US" altLang="el-GR" sz="3600" b="1">
                <a:ea typeface="ＭＳ Ｐゴシック" panose="020B0600070205080204" pitchFamily="34" charset="-128"/>
              </a:rPr>
            </a:br>
            <a:endParaRPr lang="el-GR" altLang="el-GR" sz="3600" b="1">
              <a:ea typeface="ＭＳ Ｐゴシック" panose="020B0600070205080204" pitchFamily="34" charset="-128"/>
            </a:endParaRPr>
          </a:p>
        </p:txBody>
      </p:sp>
      <p:pic>
        <p:nvPicPr>
          <p:cNvPr id="29698" name="Εικόνα 3">
            <a:extLst>
              <a:ext uri="{FF2B5EF4-FFF2-40B4-BE49-F238E27FC236}">
                <a16:creationId xmlns:a16="http://schemas.microsoft.com/office/drawing/2014/main" id="{361DF6DC-4FC8-0167-65E1-2C3D8EB0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51038"/>
            <a:ext cx="6667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>
            <a:extLst>
              <a:ext uri="{FF2B5EF4-FFF2-40B4-BE49-F238E27FC236}">
                <a16:creationId xmlns:a16="http://schemas.microsoft.com/office/drawing/2014/main" id="{D4795356-10AE-C0CE-6B71-1ADD61661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League of Nations, 1919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30722" name="Εικόνα 3">
            <a:extLst>
              <a:ext uri="{FF2B5EF4-FFF2-40B4-BE49-F238E27FC236}">
                <a16:creationId xmlns:a16="http://schemas.microsoft.com/office/drawing/2014/main" id="{C920A4EC-DC4A-19C4-D2E4-9393F39A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3238"/>
            <a:ext cx="83724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>
            <a:extLst>
              <a:ext uri="{FF2B5EF4-FFF2-40B4-BE49-F238E27FC236}">
                <a16:creationId xmlns:a16="http://schemas.microsoft.com/office/drawing/2014/main" id="{CBA09A7D-C0F2-E67B-671E-41980CDC2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2800" b="1">
                <a:ea typeface="ＭＳ Ｐゴシック" panose="020B0600070205080204" pitchFamily="34" charset="-128"/>
              </a:rPr>
              <a:t>League of Nations vs. isolationism</a:t>
            </a:r>
            <a:br>
              <a:rPr lang="en-US" altLang="el-GR" sz="2800" b="1">
                <a:ea typeface="ＭＳ Ｐゴシック" panose="020B0600070205080204" pitchFamily="34" charset="-128"/>
              </a:rPr>
            </a:br>
            <a:endParaRPr lang="el-GR" altLang="el-GR" sz="2800" b="1">
              <a:ea typeface="ＭＳ Ｐゴシック" panose="020B0600070205080204" pitchFamily="34" charset="-128"/>
            </a:endParaRPr>
          </a:p>
        </p:txBody>
      </p:sp>
      <p:pic>
        <p:nvPicPr>
          <p:cNvPr id="31746" name="Εικόνα 3">
            <a:extLst>
              <a:ext uri="{FF2B5EF4-FFF2-40B4-BE49-F238E27FC236}">
                <a16:creationId xmlns:a16="http://schemas.microsoft.com/office/drawing/2014/main" id="{414BD55E-E49E-90D4-79C8-BB8D9F32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7025"/>
            <a:ext cx="51419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Εικόνα 4">
            <a:extLst>
              <a:ext uri="{FF2B5EF4-FFF2-40B4-BE49-F238E27FC236}">
                <a16:creationId xmlns:a16="http://schemas.microsoft.com/office/drawing/2014/main" id="{70730BBC-DB1B-F527-EA26-443C62AD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555750"/>
            <a:ext cx="344646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54F2F753-B6EF-D86C-1051-7D7E3B8A3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075" y="274638"/>
            <a:ext cx="7578725" cy="801687"/>
          </a:xfrm>
        </p:spPr>
        <p:txBody>
          <a:bodyPr/>
          <a:lstStyle/>
          <a:p>
            <a:r>
              <a:rPr lang="el-GR" altLang="el-GR" sz="3200" b="1">
                <a:ea typeface="ＭＳ Ｐゴシック" panose="020B0600070205080204" pitchFamily="34" charset="-128"/>
              </a:rPr>
              <a:t/>
            </a:r>
            <a:br>
              <a:rPr lang="el-GR" altLang="el-GR" sz="3200" b="1">
                <a:ea typeface="ＭＳ Ｐゴシック" panose="020B0600070205080204" pitchFamily="34" charset="-128"/>
              </a:rPr>
            </a:br>
            <a:r>
              <a:rPr lang="en-US" altLang="el-GR" sz="3200" b="1">
                <a:ea typeface="ＭＳ Ｐゴシック" panose="020B0600070205080204" pitchFamily="34" charset="-128"/>
              </a:rPr>
              <a:t>What is an alliance?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2722A27E-4AED-5A14-25A4-46A5D7A02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Treaties or Agreements between two or more nations aiming at their defense with mutual sacrifice: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written or oral (gentlemen’s agreement)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#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Cooperation (trade, dialogue, trust-building-measures)</a:t>
            </a:r>
            <a:endParaRPr lang="el-GR" altLang="el-GR" sz="20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Types: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Offensive (to wage war)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Defensive (to prevent war)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3. Collective defense (“all for one, one for all”)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4. Guarantee of Great Powers (WWII)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5. Neutrality - Non-aggression (Ribbentrop-Molotov Pact, 1939)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6. Friendship and Cooperation (Greece-Turkey, 1930 - Greece-Italy, 1928  genuine or appeasement of the enemy)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l-GR" sz="2000" dirty="0">
                <a:ea typeface="ＭＳ Ｐゴシック" panose="020B0600070205080204" pitchFamily="34" charset="-128"/>
              </a:rPr>
              <a:t> </a:t>
            </a:r>
            <a:endParaRPr lang="el-GR" altLang="el-GR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05E1ED3-9B82-146A-EA5E-83E737E398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l-GR" sz="2400" b="1">
                <a:ea typeface="ＭＳ Ｐゴシック" panose="020B0600070205080204" pitchFamily="34" charset="-128"/>
              </a:rPr>
              <a:t>Versailles system revisionism-anti-revisionism (“fragile peace”)</a:t>
            </a:r>
          </a:p>
        </p:txBody>
      </p:sp>
      <p:pic>
        <p:nvPicPr>
          <p:cNvPr id="32770" name="Picture 5" descr="cannonfodder">
            <a:extLst>
              <a:ext uri="{FF2B5EF4-FFF2-40B4-BE49-F238E27FC236}">
                <a16:creationId xmlns:a16="http://schemas.microsoft.com/office/drawing/2014/main" id="{61183504-1C76-4597-6159-A6949905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52513"/>
            <a:ext cx="458787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>
            <a:extLst>
              <a:ext uri="{FF2B5EF4-FFF2-40B4-BE49-F238E27FC236}">
                <a16:creationId xmlns:a16="http://schemas.microsoft.com/office/drawing/2014/main" id="{B1511BEA-F0EA-345B-049D-020F56EAB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Treaty of Sevres, </a:t>
            </a:r>
            <a:r>
              <a:rPr lang="el-GR" altLang="el-GR" sz="3200" b="1">
                <a:ea typeface="ＭＳ Ｐゴシック" panose="020B0600070205080204" pitchFamily="34" charset="-128"/>
              </a:rPr>
              <a:t>1920</a:t>
            </a:r>
          </a:p>
        </p:txBody>
      </p:sp>
      <p:sp>
        <p:nvSpPr>
          <p:cNvPr id="38914" name="Θέση περιεχομένου 2">
            <a:extLst>
              <a:ext uri="{FF2B5EF4-FFF2-40B4-BE49-F238E27FC236}">
                <a16:creationId xmlns:a16="http://schemas.microsoft.com/office/drawing/2014/main" id="{F8395DB6-2304-5E17-32D6-7062BDAD28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l-GR" sz="2400" dirty="0">
                <a:ea typeface="ＭＳ Ｐゴシック" panose="020B0600070205080204" pitchFamily="34" charset="-128"/>
              </a:rPr>
              <a:t>Ink is more lasting than blood: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l-GR" sz="2400" dirty="0">
                <a:ea typeface="ＭＳ Ｐゴシック" panose="020B0600070205080204" pitchFamily="34" charset="-128"/>
              </a:rPr>
              <a:t>every war ends when a peace treaty is signed and ratified</a:t>
            </a:r>
          </a:p>
        </p:txBody>
      </p:sp>
      <p:pic>
        <p:nvPicPr>
          <p:cNvPr id="34819" name="Εικόνα 3">
            <a:extLst>
              <a:ext uri="{FF2B5EF4-FFF2-40B4-BE49-F238E27FC236}">
                <a16:creationId xmlns:a16="http://schemas.microsoft.com/office/drawing/2014/main" id="{8DBABCD1-6699-4512-1B3D-A3A0A80D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30538"/>
            <a:ext cx="52197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Εικόνα 4">
            <a:extLst>
              <a:ext uri="{FF2B5EF4-FFF2-40B4-BE49-F238E27FC236}">
                <a16:creationId xmlns:a16="http://schemas.microsoft.com/office/drawing/2014/main" id="{B37938F4-74FC-6159-AA50-D30D08E7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29114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>
            <a:extLst>
              <a:ext uri="{FF2B5EF4-FFF2-40B4-BE49-F238E27FC236}">
                <a16:creationId xmlns:a16="http://schemas.microsoft.com/office/drawing/2014/main" id="{07C74B5D-9360-55CC-D4FA-4C58D7210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Treaty of Lausanne </a:t>
            </a:r>
            <a:r>
              <a:rPr lang="el-GR" altLang="el-GR" sz="3200" b="1">
                <a:ea typeface="ＭＳ Ｐゴシック" panose="020B0600070205080204" pitchFamily="34" charset="-128"/>
              </a:rPr>
              <a:t>(1923)</a:t>
            </a:r>
          </a:p>
        </p:txBody>
      </p:sp>
      <p:pic>
        <p:nvPicPr>
          <p:cNvPr id="35842" name="Εικόνα 3">
            <a:extLst>
              <a:ext uri="{FF2B5EF4-FFF2-40B4-BE49-F238E27FC236}">
                <a16:creationId xmlns:a16="http://schemas.microsoft.com/office/drawing/2014/main" id="{955C2B56-5D39-9604-DF68-304B68BD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27125"/>
            <a:ext cx="42148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Εικόνα 4">
            <a:extLst>
              <a:ext uri="{FF2B5EF4-FFF2-40B4-BE49-F238E27FC236}">
                <a16:creationId xmlns:a16="http://schemas.microsoft.com/office/drawing/2014/main" id="{9CB6209C-8487-6E39-B891-C1F283AE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716338"/>
            <a:ext cx="5543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BABD709-B390-CA8A-617C-58333D7BD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74637"/>
            <a:ext cx="7931224" cy="922338"/>
          </a:xfrm>
        </p:spPr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Reasons for forging alliances 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02BAEB4C-5EBA-A4C2-B895-6CE17CC0D4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8002587" cy="53863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-Quest for security, justice, prosperity, freedom of action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-Change of the realities of geopolitics (e.g. Greece-Russia-Britain)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l-GR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Recognition of the existence of enemies (non-pacifist ideal) </a:t>
            </a:r>
          </a:p>
          <a:p>
            <a:pPr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Balance against threatening states (impossible to have a unipolar system for long): </a:t>
            </a:r>
            <a:r>
              <a:rPr lang="en-US" altLang="el-GR" sz="1600" i="1" dirty="0">
                <a:ea typeface="ＭＳ Ｐゴシック" panose="020B0600070205080204" pitchFamily="34" charset="-128"/>
              </a:rPr>
              <a:t>[Morgenthau, Stephen Walt ]</a:t>
            </a:r>
            <a:endParaRPr lang="en-US" altLang="el-GR" sz="16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Bandwagon with threatening states (appeasement)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	Multiplication of force </a:t>
            </a:r>
          </a:p>
          <a:p>
            <a:pPr algn="just"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Aggrandizement of influence</a:t>
            </a:r>
          </a:p>
          <a:p>
            <a:pPr algn="just"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Avoidance of isolation</a:t>
            </a:r>
          </a:p>
          <a:p>
            <a:pPr algn="just"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Expansion through persuasion of prospective members (positive influence)</a:t>
            </a:r>
          </a:p>
          <a:p>
            <a:pPr algn="just"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Support deprivation of the enemy (negative influence)</a:t>
            </a:r>
          </a:p>
          <a:p>
            <a:pPr algn="just"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Establishment of common interest</a:t>
            </a:r>
          </a:p>
          <a:p>
            <a:pPr algn="just">
              <a:defRPr/>
            </a:pPr>
            <a:r>
              <a:rPr lang="en-US" altLang="el-GR" sz="1600" dirty="0" err="1">
                <a:ea typeface="ＭＳ Ｐゴシック" panose="020B0600070205080204" pitchFamily="34" charset="-128"/>
              </a:rPr>
              <a:t>Labour</a:t>
            </a:r>
            <a:r>
              <a:rPr lang="en-US" altLang="el-GR" sz="1600" dirty="0">
                <a:ea typeface="ＭＳ Ｐゴシック" panose="020B0600070205080204" pitchFamily="34" charset="-128"/>
              </a:rPr>
              <a:t> division </a:t>
            </a:r>
          </a:p>
          <a:p>
            <a:pPr algn="just">
              <a:defRPr/>
            </a:pPr>
            <a:r>
              <a:rPr lang="en-US" altLang="el-GR" sz="1600" dirty="0">
                <a:ea typeface="ＭＳ Ｐゴシック" panose="020B0600070205080204" pitchFamily="34" charset="-128"/>
              </a:rPr>
              <a:t>Transfer of Knowhow (esp. in technology and strategy)</a:t>
            </a:r>
          </a:p>
          <a:p>
            <a:pPr algn="just">
              <a:defRPr/>
            </a:pPr>
            <a:endParaRPr lang="el-GR" altLang="el-GR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D65ACB9-CA19-D022-6D0E-6F3142119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n-US" altLang="el-GR" sz="3200" b="1">
                <a:ea typeface="ＭＳ Ｐゴシック" panose="020B0600070205080204" pitchFamily="34" charset="-128"/>
              </a:rPr>
              <a:t>Criteria for alliances </a:t>
            </a:r>
            <a:r>
              <a:rPr lang="en-US" altLang="el-GR" sz="3200">
                <a:ea typeface="ＭＳ Ｐゴシック" panose="020B0600070205080204" pitchFamily="34" charset="-128"/>
              </a:rPr>
              <a:t/>
            </a:r>
            <a:br>
              <a:rPr lang="en-US" altLang="el-GR" sz="3200">
                <a:ea typeface="ＭＳ Ｐゴシック" panose="020B0600070205080204" pitchFamily="34" charset="-128"/>
              </a:rPr>
            </a:br>
            <a:r>
              <a:rPr lang="en-US" altLang="el-GR" sz="3200">
                <a:ea typeface="ＭＳ Ｐゴシック" panose="020B0600070205080204" pitchFamily="34" charset="-128"/>
              </a:rPr>
              <a:t/>
            </a:r>
            <a:br>
              <a:rPr lang="en-US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endParaRPr lang="en-US" altLang="el-GR" sz="3200">
              <a:ea typeface="ＭＳ Ｐゴシック" panose="020B0600070205080204" pitchFamily="34" charset="-128"/>
            </a:endParaRP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25EA0105-E257-BB79-4AC1-929480D9C5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096250" cy="5241925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Common enemies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Balkan Pact, 1953-54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Geographical proximity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Balkan Entente, 1911-12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Similarity of political systems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NATO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Similarity of cultures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AUKUS, 2021)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Similarity of geography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naval powers with naval powers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Complementarity of economies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Warsaw Pact, 1955-1991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Few or non-existent fights/wars against each other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Greek-Serbian pact of 1913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Smaller states with greater degree of insecurity but with comparative advantages for greater states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SEATO, 1954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Democracies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EU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Revanchism for past wars (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Tripartite Pact, or Pact of Steel, or Berlin Pact, 1940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pPr marL="447675" lvl="1" indent="-441325">
              <a:buFont typeface="Arial" panose="020B0604020202020204" pitchFamily="34" charset="0"/>
              <a:buChar char="•"/>
              <a:defRPr/>
            </a:pPr>
            <a:r>
              <a:rPr lang="en-US" altLang="el-GR" sz="1800" dirty="0">
                <a:ea typeface="ＭＳ Ｐゴシック" panose="020B0600070205080204" pitchFamily="34" charset="-128"/>
              </a:rPr>
              <a:t>Attraction to strength</a:t>
            </a:r>
          </a:p>
          <a:p>
            <a:pPr marL="457200" lvl="1" indent="0">
              <a:buFont typeface="Arial" panose="020B0604020202020204" pitchFamily="34" charset="0"/>
              <a:buChar char="•"/>
              <a:defRPr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Char char="•"/>
              <a:defRPr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marL="457200" lvl="1" indent="0">
              <a:defRPr/>
            </a:pPr>
            <a:endParaRPr lang="el-GR" altLang="el-GR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Τίτλος 1">
            <a:extLst>
              <a:ext uri="{FF2B5EF4-FFF2-40B4-BE49-F238E27FC236}">
                <a16:creationId xmlns:a16="http://schemas.microsoft.com/office/drawing/2014/main" id="{D4F172D4-BE2B-A415-0126-AF0A18E00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How are alliances being created?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4A8884-2D9B-D901-51FD-A06ED5CE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Military might </a:t>
            </a:r>
            <a:r>
              <a:rPr lang="el-GR" sz="2000" dirty="0"/>
              <a:t>( </a:t>
            </a:r>
            <a:r>
              <a:rPr lang="en-US" sz="2000" dirty="0"/>
              <a:t>admiration of strength)</a:t>
            </a:r>
          </a:p>
          <a:p>
            <a:pPr>
              <a:defRPr/>
            </a:pPr>
            <a:endParaRPr lang="el-GR" sz="2000" dirty="0"/>
          </a:p>
          <a:p>
            <a:pPr>
              <a:defRPr/>
            </a:pPr>
            <a:r>
              <a:rPr lang="el-GR" sz="2000" dirty="0"/>
              <a:t>Μ</a:t>
            </a:r>
            <a:r>
              <a:rPr lang="en-US" sz="2000" dirty="0" err="1"/>
              <a:t>ilitary</a:t>
            </a:r>
            <a:r>
              <a:rPr lang="en-US" sz="2000" dirty="0"/>
              <a:t> coercion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Political penetration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Economic aid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Economic interdependence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Propaganda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Confidence-building measures (e.g. ping-pong diplomacy)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Τίτλος 1">
            <a:extLst>
              <a:ext uri="{FF2B5EF4-FFF2-40B4-BE49-F238E27FC236}">
                <a16:creationId xmlns:a16="http://schemas.microsoft.com/office/drawing/2014/main" id="{680B07D0-B162-45EA-3378-898A81315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777875"/>
          </a:xfrm>
        </p:spPr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Costs and benefits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18434" name="Θέση περιεχομένου 2">
            <a:extLst>
              <a:ext uri="{FF2B5EF4-FFF2-40B4-BE49-F238E27FC236}">
                <a16:creationId xmlns:a16="http://schemas.microsoft.com/office/drawing/2014/main" id="{0AC81950-2183-F1FB-10EB-EBEBC8D5D9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052513"/>
            <a:ext cx="8075612" cy="54721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l-GR" sz="1800" b="1" dirty="0">
                <a:ea typeface="ＭＳ Ｐゴシック" panose="020B0600070205080204" pitchFamily="34" charset="-128"/>
              </a:rPr>
              <a:t>Costs</a:t>
            </a:r>
            <a:endParaRPr lang="el-GR" altLang="zh-CN" sz="1800" b="1" dirty="0">
              <a:ea typeface="ＭＳ Ｐゴシック" panose="020B0600070205080204" pitchFamily="34" charset="-128"/>
            </a:endParaRPr>
          </a:p>
          <a:p>
            <a:pPr marL="312738" indent="-306388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Loss of autonomy</a:t>
            </a:r>
          </a:p>
          <a:p>
            <a:pPr marL="312738" indent="-306388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Dependence</a:t>
            </a:r>
          </a:p>
          <a:p>
            <a:pPr marL="312738" indent="-306388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Time loss in decision-making</a:t>
            </a:r>
          </a:p>
          <a:p>
            <a:pPr marL="312738" indent="-306388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Commitment</a:t>
            </a:r>
            <a:endParaRPr lang="el-GR" altLang="zh-CN" sz="1800" dirty="0">
              <a:ea typeface="ＭＳ Ｐゴシック" panose="020B0600070205080204" pitchFamily="34" charset="-128"/>
            </a:endParaRPr>
          </a:p>
          <a:p>
            <a:pPr marL="312738" indent="-306388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Exposure to the threats of others</a:t>
            </a:r>
          </a:p>
          <a:p>
            <a:pPr marL="312738" indent="-306388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Reprisals from other alliances</a:t>
            </a:r>
            <a:endParaRPr lang="el-GR" altLang="zh-CN" sz="1800" dirty="0">
              <a:ea typeface="ＭＳ Ｐゴシック" panose="020B0600070205080204" pitchFamily="34" charset="-128"/>
            </a:endParaRPr>
          </a:p>
          <a:p>
            <a:pPr marL="312738" indent="-306388">
              <a:defRPr/>
            </a:pPr>
            <a:endParaRPr lang="el-GR" altLang="zh-CN" sz="18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ea typeface="ＭＳ Ｐゴシック" panose="020B0600070205080204" pitchFamily="34" charset="-128"/>
              </a:rPr>
              <a:t>Benefits</a:t>
            </a:r>
          </a:p>
          <a:p>
            <a:pPr marL="360363" indent="-360363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Protection-Deterrence &gt;&gt; &gt; Security</a:t>
            </a:r>
          </a:p>
          <a:p>
            <a:pPr marL="360363" indent="-360363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Power increase, esp. for smaller nations</a:t>
            </a:r>
          </a:p>
          <a:p>
            <a:pPr marL="360363" indent="-360363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Inside information</a:t>
            </a:r>
          </a:p>
          <a:p>
            <a:pPr marL="360363" indent="-360363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Transfer of knowhow</a:t>
            </a:r>
          </a:p>
          <a:p>
            <a:pPr marL="360363" indent="-360363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Access to materials for growth </a:t>
            </a:r>
          </a:p>
          <a:p>
            <a:pPr marL="360363" indent="-360363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Prosperity because of security </a:t>
            </a:r>
          </a:p>
          <a:p>
            <a:pPr marL="360363" indent="-360363">
              <a:defRPr/>
            </a:pPr>
            <a:r>
              <a:rPr lang="en-US" altLang="zh-CN" sz="1800" dirty="0">
                <a:ea typeface="ＭＳ Ｐゴシック" panose="020B0600070205080204" pitchFamily="34" charset="-128"/>
              </a:rPr>
              <a:t>Increase of trade partners </a:t>
            </a:r>
            <a:endParaRPr lang="el-GR" altLang="zh-CN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Τίτλος 1">
            <a:extLst>
              <a:ext uri="{FF2B5EF4-FFF2-40B4-BE49-F238E27FC236}">
                <a16:creationId xmlns:a16="http://schemas.microsoft.com/office/drawing/2014/main" id="{72E70CEC-F757-6C68-9836-048F6021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Triple Entente Cordiale, WWI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20482" name="Εικόνα 4">
            <a:extLst>
              <a:ext uri="{FF2B5EF4-FFF2-40B4-BE49-F238E27FC236}">
                <a16:creationId xmlns:a16="http://schemas.microsoft.com/office/drawing/2014/main" id="{F9296CFB-7E53-2C5E-21A4-D5451A18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04938"/>
            <a:ext cx="6983413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Τίτλος 1">
            <a:extLst>
              <a:ext uri="{FF2B5EF4-FFF2-40B4-BE49-F238E27FC236}">
                <a16:creationId xmlns:a16="http://schemas.microsoft.com/office/drawing/2014/main" id="{F9AB023A-6CAC-3692-ADAF-5E613AC83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 </a:t>
            </a:r>
            <a:r>
              <a:rPr lang="el-GR" altLang="el-GR" sz="3200" b="1">
                <a:ea typeface="ＭＳ Ｐゴシック" panose="020B0600070205080204" pitchFamily="34" charset="-128"/>
              </a:rPr>
              <a:t/>
            </a:r>
            <a:br>
              <a:rPr lang="el-GR" altLang="el-GR" sz="3200" b="1">
                <a:ea typeface="ＭＳ Ｐゴシック" panose="020B0600070205080204" pitchFamily="34" charset="-128"/>
              </a:rPr>
            </a:br>
            <a:r>
              <a:rPr lang="en-US" altLang="el-GR" sz="3200" b="1">
                <a:ea typeface="ＭＳ Ｐゴシック" panose="020B0600070205080204" pitchFamily="34" charset="-128"/>
              </a:rPr>
              <a:t>Tripartite (Axis) Pact</a:t>
            </a:r>
            <a:r>
              <a:rPr lang="el-GR" altLang="el-GR" sz="3200" b="1">
                <a:ea typeface="ＭＳ Ｐゴシック" panose="020B0600070205080204" pitchFamily="34" charset="-128"/>
              </a:rPr>
              <a:t>, 1940</a:t>
            </a:r>
            <a:br>
              <a:rPr lang="el-GR" altLang="el-GR" sz="3200" b="1">
                <a:ea typeface="ＭＳ Ｐゴシック" panose="020B0600070205080204" pitchFamily="34" charset="-128"/>
              </a:rPr>
            </a:b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21506" name="Εικόνα 3">
            <a:extLst>
              <a:ext uri="{FF2B5EF4-FFF2-40B4-BE49-F238E27FC236}">
                <a16:creationId xmlns:a16="http://schemas.microsoft.com/office/drawing/2014/main" id="{28537716-0B48-8823-485F-535D2E73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00250"/>
            <a:ext cx="7315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Τίτλος 1">
            <a:extLst>
              <a:ext uri="{FF2B5EF4-FFF2-40B4-BE49-F238E27FC236}">
                <a16:creationId xmlns:a16="http://schemas.microsoft.com/office/drawing/2014/main" id="{4936CD56-4F9C-2532-612A-C39C77A6C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4288"/>
            <a:ext cx="8229600" cy="1143000"/>
          </a:xfrm>
        </p:spPr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Cold war alliances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22530" name="Εικόνα 4">
            <a:extLst>
              <a:ext uri="{FF2B5EF4-FFF2-40B4-BE49-F238E27FC236}">
                <a16:creationId xmlns:a16="http://schemas.microsoft.com/office/drawing/2014/main" id="{16CF6D74-6AFE-F22F-2D5F-549AB0BC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309688"/>
            <a:ext cx="3878263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Εικόνα 7">
            <a:extLst>
              <a:ext uri="{FF2B5EF4-FFF2-40B4-BE49-F238E27FC236}">
                <a16:creationId xmlns:a16="http://schemas.microsoft.com/office/drawing/2014/main" id="{704208D9-F19D-2894-68E9-B75341E2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981075"/>
            <a:ext cx="4162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851</Words>
  <Application>Microsoft Office PowerPoint</Application>
  <PresentationFormat>On-screen Show (4:3)</PresentationFormat>
  <Paragraphs>136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等线</vt:lpstr>
      <vt:lpstr>Office Theme</vt:lpstr>
      <vt:lpstr>  Professor Konstantina E. Botsiou Department of International and European Studies  Geopolitics  Geopolitics and Alliances  </vt:lpstr>
      <vt:lpstr> What is an alliance? </vt:lpstr>
      <vt:lpstr>Reasons for forging alliances </vt:lpstr>
      <vt:lpstr>   Criteria for alliances     </vt:lpstr>
      <vt:lpstr>How are alliances being created?</vt:lpstr>
      <vt:lpstr>Costs and benefits</vt:lpstr>
      <vt:lpstr>Triple Entente Cordiale, WWI</vt:lpstr>
      <vt:lpstr>  Tripartite (Axis) Pact, 1940 </vt:lpstr>
      <vt:lpstr>Cold war alliances</vt:lpstr>
      <vt:lpstr>AUKUS, 2021</vt:lpstr>
      <vt:lpstr>Do superpowers need alliances, e.g. the US?</vt:lpstr>
      <vt:lpstr>Do Superpowers need alliances? </vt:lpstr>
      <vt:lpstr>Does Greece need alliances? </vt:lpstr>
      <vt:lpstr>Balkan pacts  (the distrust among neighbors)</vt:lpstr>
      <vt:lpstr> Accession of Greece to NATO, 1952 (alliance with the US) </vt:lpstr>
      <vt:lpstr>Belt and Road Initiative  One Belt, One Road</vt:lpstr>
      <vt:lpstr>Holy alliance, 1815 </vt:lpstr>
      <vt:lpstr>League of Nations, 1919</vt:lpstr>
      <vt:lpstr>League of Nations vs. isolationism </vt:lpstr>
      <vt:lpstr>PowerPoint Presentation</vt:lpstr>
      <vt:lpstr>Treaty of Sevres, 1920</vt:lpstr>
      <vt:lpstr>Treaty of Lausanne (1923)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Dina</dc:creator>
  <cp:lastModifiedBy>user</cp:lastModifiedBy>
  <cp:revision>646</cp:revision>
  <dcterms:created xsi:type="dcterms:W3CDTF">2012-02-14T16:16:24Z</dcterms:created>
  <dcterms:modified xsi:type="dcterms:W3CDTF">2024-11-28T13:20:31Z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