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76" r:id="rId2"/>
    <p:sldId id="286" r:id="rId3"/>
    <p:sldId id="277" r:id="rId4"/>
    <p:sldId id="278" r:id="rId5"/>
    <p:sldId id="338" r:id="rId6"/>
    <p:sldId id="364" r:id="rId7"/>
    <p:sldId id="304" r:id="rId8"/>
    <p:sldId id="306" r:id="rId9"/>
    <p:sldId id="305" r:id="rId10"/>
    <p:sldId id="339" r:id="rId11"/>
    <p:sldId id="279" r:id="rId12"/>
    <p:sldId id="280" r:id="rId13"/>
    <p:sldId id="358" r:id="rId14"/>
    <p:sldId id="359" r:id="rId15"/>
    <p:sldId id="360" r:id="rId16"/>
    <p:sldId id="361" r:id="rId17"/>
    <p:sldId id="362" r:id="rId18"/>
    <p:sldId id="363" r:id="rId19"/>
    <p:sldId id="365" r:id="rId20"/>
    <p:sldId id="366" r:id="rId21"/>
    <p:sldId id="367" r:id="rId22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4637" autoAdjust="0"/>
  </p:normalViewPr>
  <p:slideViewPr>
    <p:cSldViewPr>
      <p:cViewPr varScale="1">
        <p:scale>
          <a:sx n="73" d="100"/>
          <a:sy n="73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2962F641-3C12-71BB-F238-FBD495DF9C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eaLnBrk="1" hangingPunct="1">
              <a:buFont typeface="Arial" panose="020B0604020202090204" pitchFamily="34" charset="0"/>
              <a:buNone/>
              <a:defRPr sz="1200" noProof="1">
                <a:latin typeface="Arial" panose="020B0604020202090204" pitchFamily="34" charset="0"/>
                <a:ea typeface="ＭＳ Ｐゴシック" panose="020B0600070205080204" charset="-128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69A7DFE-689C-E27E-88DB-9AFA85662F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90204" pitchFamily="34" charset="0"/>
              <a:buNone/>
              <a:defRPr sz="1200" noProof="1">
                <a:latin typeface="Arial" panose="020B0604020202090204" pitchFamily="34" charset="0"/>
                <a:ea typeface="ＭＳ Ｐゴシック" panose="020B0600070205080204" charset="-128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Θέση εικόνας διαφάνειας 3">
            <a:extLst>
              <a:ext uri="{FF2B5EF4-FFF2-40B4-BE49-F238E27FC236}">
                <a16:creationId xmlns:a16="http://schemas.microsoft.com/office/drawing/2014/main" id="{EBB5BD3E-E3F0-01FF-FA2B-01C70B8076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2053" name="Θέση σημειώσεων 4">
            <a:extLst>
              <a:ext uri="{FF2B5EF4-FFF2-40B4-BE49-F238E27FC236}">
                <a16:creationId xmlns:a16="http://schemas.microsoft.com/office/drawing/2014/main" id="{EDC4E4C4-1310-0845-48F5-7A9A70DA2BE7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Στυλ κειμένου υποδείγματος</a:t>
            </a:r>
          </a:p>
          <a:p>
            <a:pPr lvl="1"/>
            <a:r>
              <a:rPr lang="en-US" altLang="zh-CN" noProof="0"/>
              <a:t>Δεύτερο επίπεδο</a:t>
            </a:r>
          </a:p>
          <a:p>
            <a:pPr lvl="2"/>
            <a:r>
              <a:rPr lang="en-US" altLang="zh-CN" noProof="0"/>
              <a:t>Τρίτο επίπεδο</a:t>
            </a:r>
          </a:p>
          <a:p>
            <a:pPr lvl="3"/>
            <a:r>
              <a:rPr lang="en-US" altLang="zh-CN" noProof="0"/>
              <a:t>Τέταρτο επίπεδο</a:t>
            </a:r>
          </a:p>
          <a:p>
            <a:pPr lvl="4"/>
            <a:r>
              <a:rPr lang="en-US" altLang="zh-CN" noProof="0"/>
              <a:t>Πέμπτο επίπεδο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E71D775-380E-4BB8-73A9-B22C3FF6C2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eaLnBrk="1" hangingPunct="1">
              <a:buFont typeface="Arial" panose="020B0604020202090204" pitchFamily="34" charset="0"/>
              <a:buNone/>
              <a:defRPr sz="1200" noProof="1">
                <a:latin typeface="Arial" panose="020B0604020202090204" pitchFamily="34" charset="0"/>
                <a:ea typeface="ＭＳ Ｐゴシック" panose="020B0600070205080204" charset="-128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6DF8D6A-1474-CD0B-F4BF-0FADF9FD8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200" noProof="1">
                <a:latin typeface="Arial" panose="020B0604020202090204" pitchFamily="34" charset="0"/>
                <a:ea typeface="ＭＳ Ｐゴシック" panose="020B0600070205080204" charset="-128"/>
              </a:defRPr>
            </a:lvl1pPr>
          </a:lstStyle>
          <a:p>
            <a:pPr>
              <a:defRPr/>
            </a:pPr>
            <a:fld id="{4ED329B0-E6FC-4148-8DA2-F7852530AAF1}" type="slidenum">
              <a:rPr lang="" altLang="el-GR"/>
              <a:pPr>
                <a:defRPr/>
              </a:pPr>
              <a:t>‹#›</a:t>
            </a:fld>
            <a:endParaRPr lang="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>
            <a:extLst>
              <a:ext uri="{FF2B5EF4-FFF2-40B4-BE49-F238E27FC236}">
                <a16:creationId xmlns:a16="http://schemas.microsoft.com/office/drawing/2014/main" id="{46ECF48E-D99A-5CC5-F104-646402DEDB8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>
            <a:extLst>
              <a:ext uri="{FF2B5EF4-FFF2-40B4-BE49-F238E27FC236}">
                <a16:creationId xmlns:a16="http://schemas.microsoft.com/office/drawing/2014/main" id="{6693282D-BC04-185A-9F51-0D62D75B5BA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15363" name="Θέση αριθμού διαφάνειας 3">
            <a:extLst>
              <a:ext uri="{FF2B5EF4-FFF2-40B4-BE49-F238E27FC236}">
                <a16:creationId xmlns:a16="http://schemas.microsoft.com/office/drawing/2014/main" id="{2F8210D2-1C70-3292-B089-E42A01E9FC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l-GR" altLang="el-GR" sz="1800">
                <a:latin typeface="Arial" panose="020B0604020202020204" pitchFamily="34" charset="0"/>
                <a:ea typeface="ＭＳ Ｐゴシック" panose="020B0600070205080204" pitchFamily="34" charset="-128"/>
              </a:rPr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>
            <a:extLst>
              <a:ext uri="{FF2B5EF4-FFF2-40B4-BE49-F238E27FC236}">
                <a16:creationId xmlns:a16="http://schemas.microsoft.com/office/drawing/2014/main" id="{BC0BF883-9862-531C-6C3A-819DF636A89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>
            <a:extLst>
              <a:ext uri="{FF2B5EF4-FFF2-40B4-BE49-F238E27FC236}">
                <a16:creationId xmlns:a16="http://schemas.microsoft.com/office/drawing/2014/main" id="{944FCCA0-4A0C-81DC-70FE-7CCAA2952E3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l-GR"/>
          </a:p>
        </p:txBody>
      </p:sp>
      <p:sp>
        <p:nvSpPr>
          <p:cNvPr id="19459" name="Θέση αριθμού διαφάνειας 3">
            <a:extLst>
              <a:ext uri="{FF2B5EF4-FFF2-40B4-BE49-F238E27FC236}">
                <a16:creationId xmlns:a16="http://schemas.microsoft.com/office/drawing/2014/main" id="{94D5577F-5E31-0088-1B14-B663D0FDF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l-GR" altLang="el-GR" sz="1800">
                <a:latin typeface="Arial" panose="020B0604020202020204" pitchFamily="34" charset="0"/>
                <a:ea typeface="ＭＳ Ｐゴシック" panose="020B0600070205080204" pitchFamily="34" charset="-128"/>
              </a:rPr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Θέση εικόνας διαφάνειας 1">
            <a:extLst>
              <a:ext uri="{FF2B5EF4-FFF2-40B4-BE49-F238E27FC236}">
                <a16:creationId xmlns:a16="http://schemas.microsoft.com/office/drawing/2014/main" id="{B5B8D82A-5D8E-185F-3D90-1F249C39F86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Θέση σημειώσεων 2">
            <a:extLst>
              <a:ext uri="{FF2B5EF4-FFF2-40B4-BE49-F238E27FC236}">
                <a16:creationId xmlns:a16="http://schemas.microsoft.com/office/drawing/2014/main" id="{D242D277-A064-A765-5946-5F4330A159E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22531" name="Θέση αριθμού διαφάνειας 3">
            <a:extLst>
              <a:ext uri="{FF2B5EF4-FFF2-40B4-BE49-F238E27FC236}">
                <a16:creationId xmlns:a16="http://schemas.microsoft.com/office/drawing/2014/main" id="{7C52565F-0A9D-56B2-C5F3-3FC9932608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l-GR" altLang="el-GR">
                <a:latin typeface="Arial" panose="020B0604020202020204" pitchFamily="34" charset="0"/>
                <a:ea typeface="ＭＳ Ｐゴシック" panose="020B0600070205080204" pitchFamily="34" charset="-128"/>
              </a:rPr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el-GR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55691-4DE6-6315-37E7-74AA3D23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B0CDE-AF59-203D-EABA-68BA7F2E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AE4C6-ADE1-7CE2-7C3B-0E614015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6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D1CD5-02F7-54FB-07C8-14A3C5B2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B150D-4413-5F26-4358-F171CC9F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DAA06-4095-E2DB-5E60-036293E9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2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26EF9-40D6-083B-DB71-8E03ACD9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FE8B-BB12-EE5F-9903-6BB1BE5D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99299-D7B8-C4DF-40A1-B85C52F2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5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CA354-3B67-AA41-0878-2E942EF0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4EFC-C061-26D0-3249-BAB240DA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E5B83-E318-3E9F-9DB6-2A1A5829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9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62717-81E4-E0F2-3DE1-71D732A6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04EF8-D9C3-A409-1067-8B837250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CA9F3-3E5B-B38E-0CFB-ECE5460F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4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B0D75E-B5CD-F8F7-A71D-E3BE49D5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0AA97C-6F80-1C8C-94D0-A708A257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08ADBF-EBC3-ADD2-C220-C6FECB1B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1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B488AE-597E-376E-4714-3F5E40AE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3D2B8F-63EF-7DA1-4871-8BB59D94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0829FC-F2D6-C7B1-F4D7-88B55B91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3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784A25-BA57-CD91-84A1-19411A8C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92E54B-4327-206C-67F3-C1A31F89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16364B-89B2-3F7D-E9DA-13849CEA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6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F1A855-6244-4B94-A6FD-222A3880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78076E-5F6C-AC62-E439-FFEE1566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0A595D-5679-41A1-3C2B-9DB0BF0A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6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97614D-2643-A969-4CD4-4C81BF7B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569A66-CCD5-3396-E748-C20448D3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579121-04A6-F68D-B5DC-6D2D8C69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9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E189D2-2695-3AA3-31DC-A546BE8B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C9182E-55CB-DB79-64D2-D1158919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5AA763-F437-78FE-EF58-01E19221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3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50B9913-1C27-B902-7116-12A2B1DA5B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73B3B7E-0BFA-704C-9C4B-E19AC68945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8B73B-560D-6F76-9013-BB28A52DA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indent="0" eaLnBrk="1" hangingPunct="1">
              <a:buFont typeface="Arial" panose="020B0604020202090204" pitchFamily="34" charset="0"/>
              <a:buNone/>
              <a:defRPr sz="1200" noProof="1">
                <a:solidFill>
                  <a:srgbClr val="898989"/>
                </a:solidFill>
                <a:latin typeface="Calibri" panose="020F0702030404030204" charset="0"/>
                <a:ea typeface="ＭＳ Ｐゴシック" panose="020B0600070205080204" charset="-128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45B36-3544-1F0E-A83F-F4CAFBBA5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Calibri" panose="020F0702030404030204" charset="0"/>
                <a:ea typeface="ＭＳ Ｐゴシック" panose="020B0600070205080204" charset="-128"/>
                <a:cs typeface="Arial" panose="020B060402020209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49BF6-4486-A2A8-7FDD-D943CB9C0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indent="0" algn="r" eaLnBrk="1" hangingPunct="1">
              <a:buFont typeface="Arial" panose="020B0604020202090204" pitchFamily="34" charset="0"/>
              <a:buNone/>
              <a:defRPr sz="1200" noProof="1">
                <a:solidFill>
                  <a:srgbClr val="898989"/>
                </a:solidFill>
                <a:latin typeface="Calibri" panose="020F0702030404030204" charset="0"/>
                <a:ea typeface="ＭＳ Ｐゴシック" panose="020B0600070205080204" charset="-128"/>
              </a:defRPr>
            </a:lvl1pPr>
          </a:lstStyle>
          <a:p>
            <a:pPr>
              <a:defRPr/>
            </a:pPr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charset="-128"/>
          <a:cs typeface="ＭＳ Ｐゴシック" panose="020B06000702050802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  <a:ea typeface="ＭＳ Ｐゴシック" panose="020B0600070205080204" charset="-128"/>
          <a:cs typeface="ＭＳ Ｐゴシック" panose="020B06000702050802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  <a:ea typeface="ＭＳ Ｐゴシック" panose="020B0600070205080204" charset="-128"/>
          <a:cs typeface="ＭＳ Ｐゴシック" panose="020B06000702050802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  <a:ea typeface="ＭＳ Ｐゴシック" panose="020B0600070205080204" charset="-128"/>
          <a:cs typeface="ＭＳ Ｐゴシック" panose="020B06000702050802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  <a:ea typeface="ＭＳ Ｐゴシック" panose="020B0600070205080204" charset="-128"/>
          <a:cs typeface="ＭＳ Ｐゴシック" panose="020B06000702050802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charset="-128"/>
          <a:cs typeface="ＭＳ Ｐゴシック" panose="020B06000702050802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ABA747B-3B99-DA7E-AF8A-D7F59604F6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7918450" cy="3124200"/>
          </a:xfrm>
        </p:spPr>
        <p:txBody>
          <a:bodyPr/>
          <a:lstStyle/>
          <a:p>
            <a:r>
              <a:rPr lang="el-GR" altLang="el-GR" sz="2800">
                <a:ea typeface="ＭＳ Ｐゴシック" panose="020B0600070205080204" pitchFamily="34" charset="-128"/>
              </a:rPr>
              <a:t/>
            </a:r>
            <a:br>
              <a:rPr lang="el-GR" altLang="el-GR" sz="2800">
                <a:ea typeface="ＭＳ Ｐゴシック" panose="020B0600070205080204" pitchFamily="34" charset="-128"/>
              </a:rPr>
            </a:br>
            <a:r>
              <a:rPr lang="el-GR" altLang="el-GR" sz="2800">
                <a:ea typeface="ＭＳ Ｐゴシック" panose="020B0600070205080204" pitchFamily="34" charset="-128"/>
              </a:rPr>
              <a:t/>
            </a:r>
            <a:br>
              <a:rPr lang="el-GR" altLang="el-GR" sz="2800">
                <a:ea typeface="ＭＳ Ｐゴシック" panose="020B0600070205080204" pitchFamily="34" charset="-128"/>
              </a:rPr>
            </a:br>
            <a:r>
              <a:rPr lang="en-US" altLang="el-GR" sz="2800">
                <a:ea typeface="ＭＳ Ｐゴシック" panose="020B0600070205080204" pitchFamily="34" charset="-128"/>
              </a:rPr>
              <a:t>Professor Konstantina E. Botsiou</a:t>
            </a:r>
            <a:br>
              <a:rPr lang="en-US" altLang="el-GR" sz="2800">
                <a:ea typeface="ＭＳ Ｐゴシック" panose="020B0600070205080204" pitchFamily="34" charset="-128"/>
              </a:rPr>
            </a:br>
            <a:r>
              <a:rPr lang="en-US" altLang="el-GR" sz="2800">
                <a:ea typeface="ＭＳ Ｐゴシック" panose="020B0600070205080204" pitchFamily="34" charset="-128"/>
              </a:rPr>
              <a:t>Department of International and European Studies</a:t>
            </a:r>
            <a:br>
              <a:rPr lang="en-US" altLang="el-GR" sz="2800">
                <a:ea typeface="ＭＳ Ｐゴシック" panose="020B0600070205080204" pitchFamily="34" charset="-128"/>
              </a:rPr>
            </a:br>
            <a:r>
              <a:rPr lang="en-US" altLang="el-GR" sz="2800">
                <a:ea typeface="ＭＳ Ｐゴシック" panose="020B0600070205080204" pitchFamily="34" charset="-128"/>
              </a:rPr>
              <a:t/>
            </a:r>
            <a:br>
              <a:rPr lang="en-US" altLang="el-GR" sz="2800">
                <a:ea typeface="ＭＳ Ｐゴシック" panose="020B0600070205080204" pitchFamily="34" charset="-128"/>
              </a:rPr>
            </a:br>
            <a:r>
              <a:rPr lang="en-US" altLang="el-GR" sz="2800">
                <a:solidFill>
                  <a:srgbClr val="C00000"/>
                </a:solidFill>
                <a:ea typeface="ＭＳ Ｐゴシック" panose="020B0600070205080204" pitchFamily="34" charset="-128"/>
              </a:rPr>
              <a:t>Geopolitics</a:t>
            </a:r>
            <a:r>
              <a:rPr lang="el-GR" altLang="el-GR" sz="2800">
                <a:ea typeface="ＭＳ Ｐゴシック" panose="020B0600070205080204" pitchFamily="34" charset="-128"/>
              </a:rPr>
              <a:t/>
            </a:r>
            <a:br>
              <a:rPr lang="el-GR" altLang="el-GR" sz="2800">
                <a:ea typeface="ＭＳ Ｐゴシック" panose="020B0600070205080204" pitchFamily="34" charset="-128"/>
              </a:rPr>
            </a:br>
            <a:r>
              <a:rPr lang="el-GR" altLang="el-GR" sz="2800">
                <a:ea typeface="ＭＳ Ｐゴシック" panose="020B0600070205080204" pitchFamily="34" charset="-128"/>
              </a:rPr>
              <a:t/>
            </a:r>
            <a:br>
              <a:rPr lang="el-GR" altLang="el-GR" sz="2800">
                <a:ea typeface="ＭＳ Ｐゴシック" panose="020B0600070205080204" pitchFamily="34" charset="-128"/>
              </a:rPr>
            </a:br>
            <a:r>
              <a:rPr lang="en-US" altLang="el-GR" sz="2800" i="1">
                <a:solidFill>
                  <a:srgbClr val="002060"/>
                </a:solidFill>
                <a:ea typeface="ＭＳ Ｐゴシック" panose="020B0600070205080204" pitchFamily="34" charset="-128"/>
              </a:rPr>
              <a:t>Geopolitics and Leadership</a:t>
            </a:r>
            <a:r>
              <a:rPr lang="el-GR" altLang="el-GR" sz="2800" i="1">
                <a:solidFill>
                  <a:srgbClr val="002060"/>
                </a:solidFill>
                <a:ea typeface="ＭＳ Ｐゴシック" panose="020B0600070205080204" pitchFamily="34" charset="-128"/>
              </a:rPr>
              <a:t/>
            </a:r>
            <a:br>
              <a:rPr lang="el-GR" altLang="el-GR" sz="2800" i="1">
                <a:solidFill>
                  <a:srgbClr val="002060"/>
                </a:solidFill>
                <a:ea typeface="ＭＳ Ｐゴシック" panose="020B0600070205080204" pitchFamily="34" charset="-128"/>
              </a:rPr>
            </a:br>
            <a:r>
              <a:rPr lang="el-GR" altLang="el-GR" sz="2800">
                <a:ea typeface="ＭＳ Ｐゴシック" panose="020B0600070205080204" pitchFamily="34" charset="-128"/>
              </a:rPr>
              <a:t/>
            </a:r>
            <a:br>
              <a:rPr lang="el-GR" altLang="el-GR" sz="2800">
                <a:ea typeface="ＭＳ Ｐゴシック" panose="020B0600070205080204" pitchFamily="34" charset="-128"/>
              </a:rPr>
            </a:br>
            <a:endParaRPr lang="en-US" altLang="el-GR" sz="2800">
              <a:ea typeface="ＭＳ Ｐゴシック" panose="020B0600070205080204" pitchFamily="34" charset="-128"/>
            </a:endParaRPr>
          </a:p>
        </p:txBody>
      </p:sp>
      <p:pic>
        <p:nvPicPr>
          <p:cNvPr id="14338" name="Εικόνα 1">
            <a:extLst>
              <a:ext uri="{FF2B5EF4-FFF2-40B4-BE49-F238E27FC236}">
                <a16:creationId xmlns:a16="http://schemas.microsoft.com/office/drawing/2014/main" id="{DFF71E95-8DFD-A690-243D-A1EC8DAE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292600"/>
            <a:ext cx="56769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962DBEE6-BFAF-2E5E-EECF-2410B404A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International organizations</a:t>
            </a:r>
            <a:endParaRPr lang="en-US" altLang="el-GR">
              <a:ea typeface="ＭＳ Ｐゴシック" panose="020B0600070205080204" pitchFamily="34" charset="-128"/>
            </a:endParaRPr>
          </a:p>
        </p:txBody>
      </p:sp>
      <p:pic>
        <p:nvPicPr>
          <p:cNvPr id="27650" name="Content Placeholder 3">
            <a:extLst>
              <a:ext uri="{FF2B5EF4-FFF2-40B4-BE49-F238E27FC236}">
                <a16:creationId xmlns:a16="http://schemas.microsoft.com/office/drawing/2014/main" id="{E4483E11-719D-14E4-1734-9C11FB74E9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66" r="-29366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97390586-9C3F-BAB4-5327-6755778D5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International Organizations  OECD</a:t>
            </a:r>
          </a:p>
        </p:txBody>
      </p:sp>
      <p:pic>
        <p:nvPicPr>
          <p:cNvPr id="28674" name="Content Placeholder 3">
            <a:extLst>
              <a:ext uri="{FF2B5EF4-FFF2-40B4-BE49-F238E27FC236}">
                <a16:creationId xmlns:a16="http://schemas.microsoft.com/office/drawing/2014/main" id="{1849299D-9EA6-5CB7-F48A-D609DF3533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93" r="-26593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BD3D0B2E-479C-03EC-F1F4-287AD7764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NATO                              EU</a:t>
            </a:r>
          </a:p>
        </p:txBody>
      </p:sp>
      <p:pic>
        <p:nvPicPr>
          <p:cNvPr id="29698" name="Content Placeholder 11">
            <a:extLst>
              <a:ext uri="{FF2B5EF4-FFF2-40B4-BE49-F238E27FC236}">
                <a16:creationId xmlns:a16="http://schemas.microsoft.com/office/drawing/2014/main" id="{C308ED10-1814-2A05-A134-788653F678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112" b="-76112"/>
          <a:stretch>
            <a:fillRect/>
          </a:stretch>
        </p:blipFill>
        <p:spPr>
          <a:xfrm>
            <a:off x="542925" y="3300413"/>
            <a:ext cx="3657600" cy="4589462"/>
          </a:xfrm>
        </p:spPr>
      </p:pic>
      <p:pic>
        <p:nvPicPr>
          <p:cNvPr id="29699" name="Content Placeholder 8">
            <a:extLst>
              <a:ext uri="{FF2B5EF4-FFF2-40B4-BE49-F238E27FC236}">
                <a16:creationId xmlns:a16="http://schemas.microsoft.com/office/drawing/2014/main" id="{89976C24-5807-D990-3E6E-EBF063CF767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74" b="-33774"/>
          <a:stretch>
            <a:fillRect/>
          </a:stretch>
        </p:blipFill>
        <p:spPr>
          <a:xfrm>
            <a:off x="542925" y="1004888"/>
            <a:ext cx="3657600" cy="4591050"/>
          </a:xfrm>
        </p:spPr>
      </p:pic>
      <p:pic>
        <p:nvPicPr>
          <p:cNvPr id="29700" name="Picture 12">
            <a:extLst>
              <a:ext uri="{FF2B5EF4-FFF2-40B4-BE49-F238E27FC236}">
                <a16:creationId xmlns:a16="http://schemas.microsoft.com/office/drawing/2014/main" id="{8BDF7280-D971-3023-97F4-4C723C5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447800"/>
            <a:ext cx="2844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3">
            <a:extLst>
              <a:ext uri="{FF2B5EF4-FFF2-40B4-BE49-F238E27FC236}">
                <a16:creationId xmlns:a16="http://schemas.microsoft.com/office/drawing/2014/main" id="{B408909F-5151-6A71-3199-821DB3881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4305300"/>
            <a:ext cx="3479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E8EFEEC9-27DE-A715-FE07-5AE13C6B2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Multinationals</a:t>
            </a:r>
            <a:br>
              <a:rPr lang="en-US" altLang="el-GR" sz="3200" b="1">
                <a:ea typeface="ＭＳ Ｐゴシック" panose="020B0600070205080204" pitchFamily="34" charset="-128"/>
              </a:rPr>
            </a:br>
            <a:endParaRPr lang="en-US" altLang="el-GR" sz="3200" b="1">
              <a:ea typeface="ＭＳ Ｐゴシック" panose="020B0600070205080204" pitchFamily="34" charset="-128"/>
            </a:endParaRPr>
          </a:p>
        </p:txBody>
      </p:sp>
      <p:pic>
        <p:nvPicPr>
          <p:cNvPr id="30722" name="Content Placeholder 5">
            <a:extLst>
              <a:ext uri="{FF2B5EF4-FFF2-40B4-BE49-F238E27FC236}">
                <a16:creationId xmlns:a16="http://schemas.microsoft.com/office/drawing/2014/main" id="{08C4F0ED-2021-03C0-09FB-F5EBA262A5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67" b="-35867"/>
          <a:stretch>
            <a:fillRect/>
          </a:stretch>
        </p:blipFill>
        <p:spPr/>
      </p:pic>
      <p:pic>
        <p:nvPicPr>
          <p:cNvPr id="30723" name="Content Placeholder 7">
            <a:extLst>
              <a:ext uri="{FF2B5EF4-FFF2-40B4-BE49-F238E27FC236}">
                <a16:creationId xmlns:a16="http://schemas.microsoft.com/office/drawing/2014/main" id="{5847848E-C9B7-AEC7-6803-F3EFBFBAE6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r="10152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DB55943F-FB07-2AC8-5C03-D4785405D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Multinationals </a:t>
            </a:r>
            <a:br>
              <a:rPr lang="en-US" altLang="el-GR" sz="3200" b="1">
                <a:ea typeface="ＭＳ Ｐゴシック" panose="020B0600070205080204" pitchFamily="34" charset="-128"/>
              </a:rPr>
            </a:br>
            <a:endParaRPr lang="en-US" altLang="el-GR" sz="3200" b="1">
              <a:ea typeface="ＭＳ Ｐゴシック" panose="020B0600070205080204" pitchFamily="34" charset="-128"/>
            </a:endParaRPr>
          </a:p>
        </p:txBody>
      </p:sp>
      <p:pic>
        <p:nvPicPr>
          <p:cNvPr id="31746" name="Content Placeholder 4">
            <a:extLst>
              <a:ext uri="{FF2B5EF4-FFF2-40B4-BE49-F238E27FC236}">
                <a16:creationId xmlns:a16="http://schemas.microsoft.com/office/drawing/2014/main" id="{58BA7510-9F44-1E99-42D9-3FDF2A78C5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74" b="-33774"/>
          <a:stretch>
            <a:fillRect/>
          </a:stretch>
        </p:blipFill>
        <p:spPr/>
      </p:pic>
      <p:pic>
        <p:nvPicPr>
          <p:cNvPr id="31747" name="Content Placeholder 5">
            <a:extLst>
              <a:ext uri="{FF2B5EF4-FFF2-40B4-BE49-F238E27FC236}">
                <a16:creationId xmlns:a16="http://schemas.microsoft.com/office/drawing/2014/main" id="{CB0E9F65-3582-95D5-4D40-804751197E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933" b="-84933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E1064B0-8A9D-489D-B22A-A18E89A08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2400" b="1">
                <a:latin typeface="Calibri Bold" charset="0"/>
                <a:ea typeface="ＭＳ Ｐゴシック" panose="020B0600070205080204" pitchFamily="34" charset="-128"/>
              </a:rPr>
              <a:t>VIPs  </a:t>
            </a:r>
          </a:p>
        </p:txBody>
      </p:sp>
      <p:pic>
        <p:nvPicPr>
          <p:cNvPr id="32770" name="Content Placeholder 5">
            <a:extLst>
              <a:ext uri="{FF2B5EF4-FFF2-40B4-BE49-F238E27FC236}">
                <a16:creationId xmlns:a16="http://schemas.microsoft.com/office/drawing/2014/main" id="{82D89C16-F378-F7BD-A9E3-E7FEA4C8B1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96" b="-44296"/>
          <a:stretch>
            <a:fillRect/>
          </a:stretch>
        </p:blipFill>
        <p:spPr>
          <a:xfrm>
            <a:off x="339725" y="2636838"/>
            <a:ext cx="3657600" cy="4589462"/>
          </a:xfrm>
        </p:spPr>
      </p:pic>
      <p:pic>
        <p:nvPicPr>
          <p:cNvPr id="32771" name="Content Placeholder 4">
            <a:extLst>
              <a:ext uri="{FF2B5EF4-FFF2-40B4-BE49-F238E27FC236}">
                <a16:creationId xmlns:a16="http://schemas.microsoft.com/office/drawing/2014/main" id="{437E3D92-C0D4-D247-44D4-07E4BE01FD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158" b="-45158"/>
          <a:stretch>
            <a:fillRect/>
          </a:stretch>
        </p:blipFill>
        <p:spPr>
          <a:xfrm>
            <a:off x="4594225" y="2708275"/>
            <a:ext cx="3657600" cy="4589463"/>
          </a:xfrm>
        </p:spPr>
      </p:pic>
      <p:pic>
        <p:nvPicPr>
          <p:cNvPr id="32772" name="Εικόνα 2">
            <a:extLst>
              <a:ext uri="{FF2B5EF4-FFF2-40B4-BE49-F238E27FC236}">
                <a16:creationId xmlns:a16="http://schemas.microsoft.com/office/drawing/2014/main" id="{1FCED471-DB05-AF46-09CC-979F6951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171575"/>
            <a:ext cx="46212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Εικόνα 6">
            <a:extLst>
              <a:ext uri="{FF2B5EF4-FFF2-40B4-BE49-F238E27FC236}">
                <a16:creationId xmlns:a16="http://schemas.microsoft.com/office/drawing/2014/main" id="{27C1827D-87C5-D567-6DB3-8C2EDBC0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1074738"/>
            <a:ext cx="342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01CE348B-2087-C0E6-12BE-686A38AD6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International activist organizations</a:t>
            </a:r>
            <a:br>
              <a:rPr lang="en-US" altLang="el-GR" sz="3200" b="1">
                <a:ea typeface="ＭＳ Ｐゴシック" panose="020B0600070205080204" pitchFamily="34" charset="-128"/>
              </a:rPr>
            </a:br>
            <a:endParaRPr lang="en-US" altLang="el-GR" sz="3200" b="1">
              <a:ea typeface="ＭＳ Ｐゴシック" panose="020B0600070205080204" pitchFamily="34" charset="-128"/>
            </a:endParaRPr>
          </a:p>
        </p:txBody>
      </p:sp>
      <p:pic>
        <p:nvPicPr>
          <p:cNvPr id="33794" name="Content Placeholder 5">
            <a:extLst>
              <a:ext uri="{FF2B5EF4-FFF2-40B4-BE49-F238E27FC236}">
                <a16:creationId xmlns:a16="http://schemas.microsoft.com/office/drawing/2014/main" id="{23979582-CC49-D4F0-F531-EEA4A762C2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12" b="-74712"/>
          <a:stretch>
            <a:fillRect/>
          </a:stretch>
        </p:blipFill>
        <p:spPr/>
      </p:pic>
      <p:pic>
        <p:nvPicPr>
          <p:cNvPr id="33795" name="Content Placeholder 4">
            <a:extLst>
              <a:ext uri="{FF2B5EF4-FFF2-40B4-BE49-F238E27FC236}">
                <a16:creationId xmlns:a16="http://schemas.microsoft.com/office/drawing/2014/main" id="{BB090DDB-F2AF-DC38-76A6-3E87C4ABA7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606" b="-125606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09D5DBC-6D5E-A521-AF96-F41552F29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International organizations</a:t>
            </a:r>
          </a:p>
        </p:txBody>
      </p:sp>
      <p:pic>
        <p:nvPicPr>
          <p:cNvPr id="34818" name="Content Placeholder 4">
            <a:extLst>
              <a:ext uri="{FF2B5EF4-FFF2-40B4-BE49-F238E27FC236}">
                <a16:creationId xmlns:a16="http://schemas.microsoft.com/office/drawing/2014/main" id="{67537B71-60DC-73D0-2550-BF5CFE0FB1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96" b="-44296"/>
          <a:stretch>
            <a:fillRect/>
          </a:stretch>
        </p:blipFill>
        <p:spPr/>
      </p:pic>
      <p:pic>
        <p:nvPicPr>
          <p:cNvPr id="34819" name="Content Placeholder 5">
            <a:extLst>
              <a:ext uri="{FF2B5EF4-FFF2-40B4-BE49-F238E27FC236}">
                <a16:creationId xmlns:a16="http://schemas.microsoft.com/office/drawing/2014/main" id="{8271670C-686F-5976-0626-6534416672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r="2184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9E2E44AE-644B-4B7B-5AD2-6D012403D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International Court at the Hague</a:t>
            </a:r>
          </a:p>
        </p:txBody>
      </p:sp>
      <p:pic>
        <p:nvPicPr>
          <p:cNvPr id="35842" name="Content Placeholder 3">
            <a:extLst>
              <a:ext uri="{FF2B5EF4-FFF2-40B4-BE49-F238E27FC236}">
                <a16:creationId xmlns:a16="http://schemas.microsoft.com/office/drawing/2014/main" id="{98AC6073-1AF6-3039-323D-EA6A0B982C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3" r="-6903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7668-CC5E-5900-E72C-7377C407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International Criminal Court</a:t>
            </a:r>
          </a:p>
        </p:txBody>
      </p:sp>
      <p:pic>
        <p:nvPicPr>
          <p:cNvPr id="10" name="Content Placeholder 9" descr="A blue sign in front of a building&#10;&#10;Description automatically generated">
            <a:extLst>
              <a:ext uri="{FF2B5EF4-FFF2-40B4-BE49-F238E27FC236}">
                <a16:creationId xmlns:a16="http://schemas.microsoft.com/office/drawing/2014/main" id="{6C84E27F-0B72-93BC-BDA5-F75330770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580" y="1600200"/>
            <a:ext cx="8060839" cy="4525963"/>
          </a:xfrm>
        </p:spPr>
      </p:pic>
    </p:spTree>
    <p:extLst>
      <p:ext uri="{BB962C8B-B14F-4D97-AF65-F5344CB8AC3E}">
        <p14:creationId xmlns:p14="http://schemas.microsoft.com/office/powerpoint/2010/main" val="278799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95708203-DBE0-E804-9D4A-8740A1ECD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8075" y="274638"/>
            <a:ext cx="7578725" cy="801687"/>
          </a:xfrm>
        </p:spPr>
        <p:txBody>
          <a:bodyPr/>
          <a:lstStyle/>
          <a:p>
            <a:r>
              <a:rPr lang="el-GR" altLang="el-GR" sz="3200" b="1">
                <a:ea typeface="ＭＳ Ｐゴシック" panose="020B0600070205080204" pitchFamily="34" charset="-128"/>
              </a:rPr>
              <a:t/>
            </a:r>
            <a:br>
              <a:rPr lang="el-GR" altLang="el-GR" sz="3200" b="1">
                <a:ea typeface="ＭＳ Ｐゴシック" panose="020B0600070205080204" pitchFamily="34" charset="-128"/>
              </a:rPr>
            </a:br>
            <a:r>
              <a:rPr lang="en-US" altLang="el-GR" sz="3200" b="1">
                <a:ea typeface="ＭＳ Ｐゴシック" panose="020B0600070205080204" pitchFamily="34" charset="-128"/>
              </a:rPr>
              <a:t>Kinds of leadership</a:t>
            </a: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562360ED-3AFE-E763-E26C-DA85015729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27650"/>
          </a:xfrm>
        </p:spPr>
        <p:txBody>
          <a:bodyPr/>
          <a:lstStyle/>
          <a:p>
            <a:pPr marL="0" indent="0">
              <a:buFont typeface="Arial" panose="020B0604020202090204" pitchFamily="34" charset="0"/>
              <a:buNone/>
              <a:defRPr/>
            </a:pPr>
            <a:r>
              <a:rPr lang="en-US" altLang="el-GR" sz="2000" b="1" dirty="0"/>
              <a:t>Individual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2000" dirty="0"/>
              <a:t>Political leaders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2000" dirty="0"/>
              <a:t>Elites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2000" dirty="0"/>
              <a:t>Kings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2000" dirty="0"/>
              <a:t>Religious leaders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2000" dirty="0"/>
              <a:t>VIPs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2000" dirty="0"/>
              <a:t>Activists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2000" dirty="0"/>
              <a:t>Influencers (scientists, actors, </a:t>
            </a:r>
          </a:p>
          <a:p>
            <a:pPr marL="0" indent="0">
              <a:buFont typeface="Arial" panose="020B0604020202090204" pitchFamily="34" charset="0"/>
              <a:buNone/>
              <a:defRPr/>
            </a:pPr>
            <a:endParaRPr lang="en-US" altLang="el-GR" sz="2000" dirty="0"/>
          </a:p>
          <a:p>
            <a:pPr marL="0" indent="0">
              <a:buFont typeface="Arial" panose="020B0604020202090204" pitchFamily="34" charset="0"/>
              <a:buNone/>
              <a:defRPr/>
            </a:pPr>
            <a:r>
              <a:rPr lang="en-US" altLang="el-GR" sz="2000" b="1" dirty="0"/>
              <a:t>Collective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2000" dirty="0"/>
              <a:t>Multinationals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2000" dirty="0"/>
              <a:t>International organizations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2000" dirty="0"/>
              <a:t>Foundations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2000" dirty="0"/>
              <a:t>Business CEOs</a:t>
            </a:r>
          </a:p>
          <a:p>
            <a:pPr marL="0" indent="0">
              <a:buFont typeface="Arial" panose="020B0604020202090204" pitchFamily="34" charset="0"/>
              <a:buNone/>
              <a:defRPr/>
            </a:pPr>
            <a:endParaRPr lang="en-US" altLang="el-GR" sz="2000" dirty="0"/>
          </a:p>
          <a:p>
            <a:pPr marL="0" indent="0">
              <a:buFont typeface="Arial" panose="020B0604020202090204" pitchFamily="34" charset="0"/>
              <a:buNone/>
              <a:defRPr/>
            </a:pPr>
            <a:endParaRPr lang="en-US" altLang="el-GR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BE970-4EF0-BEC7-2524-2412BA57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/>
            </a:r>
            <a:br>
              <a:rPr lang="en-GB" sz="3200" dirty="0"/>
            </a:br>
            <a:r>
              <a:rPr lang="en-GB" sz="3200" b="1" dirty="0"/>
              <a:t>Current geopolitical conflicts:</a:t>
            </a:r>
            <a:br>
              <a:rPr lang="en-GB" sz="3200" b="1" dirty="0"/>
            </a:br>
            <a:r>
              <a:rPr lang="en-GB" sz="3200" b="1" dirty="0"/>
              <a:t>states, states, states</a:t>
            </a:r>
            <a:r>
              <a:rPr lang="en-GB" sz="3200" dirty="0"/>
              <a:t/>
            </a:r>
            <a:br>
              <a:rPr lang="en-GB" sz="3200" dirty="0"/>
            </a:br>
            <a:endParaRPr lang="en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F843D-050F-AC21-AF92-47F50D6B8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R" dirty="0"/>
              <a:t>-</a:t>
            </a:r>
            <a:r>
              <a:rPr lang="en-GR" u="sng" dirty="0"/>
              <a:t>Wars:</a:t>
            </a:r>
          </a:p>
          <a:p>
            <a:r>
              <a:rPr lang="en-GR" dirty="0"/>
              <a:t>Russia-NATO, Ukraine</a:t>
            </a:r>
          </a:p>
          <a:p>
            <a:r>
              <a:rPr lang="en-GR" dirty="0"/>
              <a:t>Israel-Hamas-Lebanon/Hezbollah</a:t>
            </a:r>
          </a:p>
          <a:p>
            <a:pPr marL="0" indent="0">
              <a:buNone/>
            </a:pPr>
            <a:r>
              <a:rPr lang="en-GR" dirty="0"/>
              <a:t>-Trade </a:t>
            </a:r>
            <a:r>
              <a:rPr lang="en-GR" u="sng" dirty="0"/>
              <a:t>wars</a:t>
            </a:r>
          </a:p>
          <a:p>
            <a:pPr marL="0" indent="0">
              <a:buNone/>
            </a:pPr>
            <a:r>
              <a:rPr lang="en-GR" dirty="0"/>
              <a:t>-USA vs. China vs. Latin America vs. EU (MAGA)</a:t>
            </a:r>
          </a:p>
          <a:p>
            <a:pPr marL="0" indent="0">
              <a:buNone/>
            </a:pPr>
            <a:r>
              <a:rPr lang="en-GR" dirty="0"/>
              <a:t>-EU vs. China</a:t>
            </a:r>
          </a:p>
          <a:p>
            <a:pPr marL="0" indent="0">
              <a:buNone/>
            </a:pPr>
            <a:r>
              <a:rPr lang="en-GR" dirty="0"/>
              <a:t>-North vs. South Europe</a:t>
            </a:r>
          </a:p>
          <a:p>
            <a:pPr marL="0" indent="0">
              <a:buNone/>
            </a:pPr>
            <a:r>
              <a:rPr lang="en-GR" dirty="0"/>
              <a:t>-NATO vs. Houthis</a:t>
            </a:r>
          </a:p>
        </p:txBody>
      </p:sp>
    </p:spTree>
    <p:extLst>
      <p:ext uri="{BB962C8B-B14F-4D97-AF65-F5344CB8AC3E}">
        <p14:creationId xmlns:p14="http://schemas.microsoft.com/office/powerpoint/2010/main" val="1255678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7515-653C-17DB-0180-F1567F13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sz="3200" b="1" dirty="0"/>
              <a:t>Other types of geopolitical competition </a:t>
            </a:r>
            <a:br>
              <a:rPr lang="en-GR" sz="3200" b="1" dirty="0"/>
            </a:br>
            <a:r>
              <a:rPr lang="en-GR" sz="3200" b="1" dirty="0"/>
              <a:t>except wars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99109-357D-B4F4-80FF-3AFFDFE67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R" dirty="0"/>
              <a:t>Demographics</a:t>
            </a:r>
          </a:p>
          <a:p>
            <a:r>
              <a:rPr lang="en-GR" dirty="0"/>
              <a:t>New technologies: e.g. AI</a:t>
            </a:r>
          </a:p>
          <a:p>
            <a:r>
              <a:rPr lang="en-GR" dirty="0"/>
              <a:t>Brain drain</a:t>
            </a:r>
          </a:p>
          <a:p>
            <a:r>
              <a:rPr lang="en-GR" dirty="0"/>
              <a:t>Energy</a:t>
            </a:r>
          </a:p>
          <a:p>
            <a:r>
              <a:rPr lang="en-GR" dirty="0"/>
              <a:t>Raw materials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74169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31FC1EC-D246-50B8-A440-A18B1052C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Types and characteristics of leaders</a:t>
            </a:r>
            <a:br>
              <a:rPr lang="en-US" altLang="el-GR" sz="3200" b="1">
                <a:ea typeface="ＭＳ Ｐゴシック" panose="020B0600070205080204" pitchFamily="34" charset="-128"/>
              </a:rPr>
            </a:br>
            <a:endParaRPr lang="en-US" altLang="el-GR" sz="3200" b="1">
              <a:ea typeface="ＭＳ Ｐゴシック" panose="020B0600070205080204" pitchFamily="34" charset="-128"/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5A0E534C-12D4-1AA3-03A0-38D59026DC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196975"/>
            <a:ext cx="8002587" cy="5545138"/>
          </a:xfrm>
        </p:spPr>
        <p:txBody>
          <a:bodyPr/>
          <a:lstStyle/>
          <a:p>
            <a:pPr marL="0" indent="0" algn="ctr">
              <a:buFont typeface="Arial" panose="020B0604020202090204" pitchFamily="34" charset="0"/>
              <a:buNone/>
              <a:defRPr/>
            </a:pPr>
            <a:r>
              <a:rPr lang="en-US" altLang="el-GR" sz="2000" dirty="0">
                <a:solidFill>
                  <a:srgbClr val="C00000"/>
                </a:solidFill>
              </a:rPr>
              <a:t>Charismatic (Max Weber definition)</a:t>
            </a:r>
          </a:p>
          <a:p>
            <a:pPr marL="0" indent="0" algn="ctr">
              <a:buFont typeface="Arial" panose="020B0604020202090204" pitchFamily="34" charset="0"/>
              <a:buNone/>
              <a:defRPr/>
            </a:pPr>
            <a:r>
              <a:rPr lang="en-US" altLang="el-GR" sz="2000" dirty="0">
                <a:solidFill>
                  <a:srgbClr val="C00000"/>
                </a:solidFill>
              </a:rPr>
              <a:t>Meritocratic</a:t>
            </a:r>
          </a:p>
          <a:p>
            <a:pPr marL="0" indent="0">
              <a:buFont typeface="Arial" panose="020B0604020202090204" pitchFamily="34" charset="0"/>
              <a:buNone/>
              <a:defRPr/>
            </a:pPr>
            <a:r>
              <a:rPr lang="en-US" altLang="el-GR" sz="2000" b="1" dirty="0"/>
              <a:t>Types: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l-GR" sz="1800" dirty="0"/>
              <a:t>Visionaries – </a:t>
            </a:r>
            <a:r>
              <a:rPr lang="en-US" altLang="el-GR" sz="1800" dirty="0" err="1"/>
              <a:t>Transactionals</a:t>
            </a:r>
            <a:endParaRPr lang="en-US" altLang="el-GR" sz="1800" dirty="0"/>
          </a:p>
          <a:p>
            <a:pPr>
              <a:buFont typeface="+mj-lt"/>
              <a:buAutoNum type="arabicPeriod"/>
              <a:defRPr/>
            </a:pPr>
            <a:r>
              <a:rPr lang="en-US" altLang="el-GR" sz="1800" dirty="0"/>
              <a:t>Bureaucratic - Transformational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l-GR" sz="1800" dirty="0"/>
              <a:t>Democratic - Autocratic 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l-GR" sz="1800" dirty="0"/>
              <a:t>Paternalistic - Laisse-faire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l-GR" sz="1800" dirty="0"/>
              <a:t>Doers - Communicative</a:t>
            </a:r>
            <a:endParaRPr lang="en-US" altLang="el-GR" sz="1600" dirty="0"/>
          </a:p>
          <a:p>
            <a:pPr marL="0" indent="0" algn="just">
              <a:buFont typeface="Arial" panose="020B0604020202090204" pitchFamily="34" charset="0"/>
              <a:buNone/>
              <a:defRPr/>
            </a:pPr>
            <a:r>
              <a:rPr lang="en-US" altLang="el-GR" sz="2000" b="1" dirty="0"/>
              <a:t>Characteristics: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Sense of mission and responsibility (</a:t>
            </a:r>
            <a:r>
              <a:rPr lang="en-US" altLang="el-GR" sz="1800" dirty="0" err="1"/>
              <a:t>Beruf</a:t>
            </a:r>
            <a:r>
              <a:rPr lang="en-US" altLang="el-GR" sz="1800" dirty="0"/>
              <a:t> - calling)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Stamina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Love of solitude (De Gaulle) – no fear of </a:t>
            </a:r>
            <a:r>
              <a:rPr lang="en-US" altLang="el-GR" sz="1800" dirty="0" smtClean="0"/>
              <a:t>isolation </a:t>
            </a:r>
            <a:r>
              <a:rPr lang="en-US" altLang="el-GR" sz="1800" dirty="0"/>
              <a:t>(Churchill)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Definite decision making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Moral strength  - courage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Patriotism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Alternative views of reality &gt;&gt;&gt; change of geopolitics (e.g. Luther, Napoleon, Hitler)</a:t>
            </a:r>
          </a:p>
          <a:p>
            <a:pPr marL="0" indent="0" algn="just">
              <a:buFont typeface="Arial" panose="020B0604020202090204" pitchFamily="34" charset="0"/>
              <a:buNone/>
              <a:defRPr/>
            </a:pPr>
            <a:endParaRPr lang="en-US" altLang="el-GR" sz="2000" dirty="0"/>
          </a:p>
          <a:p>
            <a:pPr algn="just">
              <a:buFont typeface="Arial" panose="020B0604020202090204" pitchFamily="34" charset="0"/>
              <a:buChar char="•"/>
              <a:defRPr/>
            </a:pPr>
            <a:endParaRPr lang="el-GR" altLang="el-GR" sz="1600" dirty="0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E36DF7FD-708B-55DD-129F-C22565750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>
                <a:ea typeface="ＭＳ Ｐゴシック" panose="020B0600070205080204" pitchFamily="34" charset="-128"/>
              </a:rPr>
              <a:t/>
            </a:r>
            <a:br>
              <a:rPr lang="el-GR" altLang="el-GR" sz="3200">
                <a:ea typeface="ＭＳ Ｐゴシック" panose="020B0600070205080204" pitchFamily="34" charset="-128"/>
              </a:rPr>
            </a:br>
            <a:r>
              <a:rPr lang="el-GR" altLang="el-GR" sz="3200">
                <a:ea typeface="ＭＳ Ｐゴシック" panose="020B0600070205080204" pitchFamily="34" charset="-128"/>
              </a:rPr>
              <a:t/>
            </a:r>
            <a:br>
              <a:rPr lang="el-GR" altLang="el-GR" sz="3200">
                <a:ea typeface="ＭＳ Ｐゴシック" panose="020B0600070205080204" pitchFamily="34" charset="-128"/>
              </a:rPr>
            </a:br>
            <a:r>
              <a:rPr lang="el-GR" altLang="el-GR" sz="3200">
                <a:ea typeface="ＭＳ Ｐゴシック" panose="020B0600070205080204" pitchFamily="34" charset="-128"/>
              </a:rPr>
              <a:t/>
            </a:r>
            <a:br>
              <a:rPr lang="el-GR" altLang="el-GR" sz="3200">
                <a:ea typeface="ＭＳ Ｐゴシック" panose="020B0600070205080204" pitchFamily="34" charset="-128"/>
              </a:rPr>
            </a:br>
            <a:r>
              <a:rPr lang="en-US" altLang="el-GR" sz="3200" b="1">
                <a:ea typeface="ＭＳ Ｐゴシック" panose="020B0600070205080204" pitchFamily="34" charset="-128"/>
              </a:rPr>
              <a:t>Leadership tools</a:t>
            </a:r>
            <a:br>
              <a:rPr lang="en-US" altLang="el-GR" sz="3200" b="1">
                <a:ea typeface="ＭＳ Ｐゴシック" panose="020B0600070205080204" pitchFamily="34" charset="-128"/>
              </a:rPr>
            </a:br>
            <a:r>
              <a:rPr lang="en-US" altLang="el-GR" sz="3200">
                <a:ea typeface="ＭＳ Ｐゴシック" panose="020B0600070205080204" pitchFamily="34" charset="-128"/>
              </a:rPr>
              <a:t/>
            </a:r>
            <a:br>
              <a:rPr lang="en-US" altLang="el-GR" sz="3200">
                <a:ea typeface="ＭＳ Ｐゴシック" panose="020B0600070205080204" pitchFamily="34" charset="-128"/>
              </a:rPr>
            </a:br>
            <a:r>
              <a:rPr lang="el-GR" altLang="el-GR" sz="3200">
                <a:ea typeface="ＭＳ Ｐゴシック" panose="020B0600070205080204" pitchFamily="34" charset="-128"/>
              </a:rPr>
              <a:t/>
            </a:r>
            <a:br>
              <a:rPr lang="el-GR" altLang="el-GR" sz="3200">
                <a:ea typeface="ＭＳ Ｐゴシック" panose="020B0600070205080204" pitchFamily="34" charset="-128"/>
              </a:rPr>
            </a:br>
            <a:r>
              <a:rPr lang="el-GR" altLang="el-GR" sz="3200">
                <a:ea typeface="ＭＳ Ｐゴシック" panose="020B0600070205080204" pitchFamily="34" charset="-128"/>
              </a:rPr>
              <a:t/>
            </a:r>
            <a:br>
              <a:rPr lang="el-GR" altLang="el-GR" sz="3200">
                <a:ea typeface="ＭＳ Ｐゴシック" panose="020B0600070205080204" pitchFamily="34" charset="-128"/>
              </a:rPr>
            </a:br>
            <a:endParaRPr lang="en-US" altLang="el-GR" sz="3200">
              <a:ea typeface="ＭＳ Ｐゴシック" panose="020B0600070205080204" pitchFamily="34" charset="-128"/>
            </a:endParaRP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B9C6D72D-EA22-0C2A-67C9-04137C8FD3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096250" cy="5241925"/>
          </a:xfrm>
        </p:spPr>
        <p:txBody>
          <a:bodyPr/>
          <a:lstStyle/>
          <a:p>
            <a:pPr marL="6350" lvl="1" indent="0">
              <a:buFont typeface="Arial" panose="020B0604020202090204" pitchFamily="34" charset="0"/>
              <a:buNone/>
              <a:defRPr/>
            </a:pPr>
            <a:endParaRPr lang="en-US" altLang="el-GR" sz="1800" dirty="0"/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War - Violence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Peace (e.g. Gandhi, Martin Luther king)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Power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Alliances – networks (invisible might)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Propaganda/Communication (e.g. Churchill, Reagan)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Achievements (miracles, technology, athletes etc.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Trust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Coercion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Economic aid 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Knowledge of people (Humanities)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Discussion with others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Realism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Controversy</a:t>
            </a:r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endParaRPr lang="en-US" altLang="el-GR" sz="1800" dirty="0"/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endParaRPr lang="en-US" altLang="el-GR" sz="1800" dirty="0"/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endParaRPr lang="en-US" altLang="el-GR" sz="1800" dirty="0"/>
          </a:p>
          <a:p>
            <a:pPr marL="447675" lvl="1" indent="-441325">
              <a:buFont typeface="Arial" panose="020B0604020202090204" pitchFamily="34" charset="0"/>
              <a:buChar char="•"/>
              <a:defRPr/>
            </a:pPr>
            <a:endParaRPr lang="en-US" altLang="el-GR" sz="1800" dirty="0"/>
          </a:p>
          <a:p>
            <a:pPr marL="457200" lvl="1" indent="0">
              <a:buFont typeface="Arial" panose="020B0604020202090204" pitchFamily="34" charset="0"/>
              <a:buChar char="–"/>
              <a:defRPr/>
            </a:pPr>
            <a:endParaRPr lang="el-GR" altLang="el-G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Τίτλος 1">
            <a:extLst>
              <a:ext uri="{FF2B5EF4-FFF2-40B4-BE49-F238E27FC236}">
                <a16:creationId xmlns:a16="http://schemas.microsoft.com/office/drawing/2014/main" id="{2AD0AEFA-7997-3D19-0863-2A52B2CAC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Leadership and geopolitics</a:t>
            </a: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D67253-CF4E-103B-52EF-4CB430170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90204" pitchFamily="34" charset="0"/>
              <a:buChar char="•"/>
              <a:defRPr/>
            </a:pPr>
            <a:r>
              <a:rPr lang="en-US" sz="2000" dirty="0"/>
              <a:t>Systems are more long-lasting than leaders, but fail if they do not create leaders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sz="2000" dirty="0"/>
              <a:t>Leaders can effect abrupt changes to systems and geopolitics creating new ones (e.g. Napoleon)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sz="2000" dirty="0"/>
              <a:t>Leaders are important because they can read differently the same geopolitical strategy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sz="2000" dirty="0"/>
              <a:t>Leadership is more important where there is concentration of power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sz="2000" dirty="0"/>
              <a:t>Developed nations tend to reformist leaders &gt;&gt;&gt; long-term influence</a:t>
            </a:r>
          </a:p>
          <a:p>
            <a:pPr marL="0" indent="0" algn="ctr">
              <a:buNone/>
              <a:defRPr/>
            </a:pPr>
            <a:r>
              <a:rPr lang="en-US" sz="2000" dirty="0"/>
              <a:t>#</a:t>
            </a:r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sz="2000" dirty="0"/>
              <a:t>Underdeveloped countries tend to messianic leadership &gt;&gt;&gt; short-term influence</a:t>
            </a:r>
          </a:p>
          <a:p>
            <a:pPr marL="0" indent="0">
              <a:buFont typeface="Arial" panose="020B0604020202090204" pitchFamily="34" charset="0"/>
              <a:buNone/>
              <a:defRPr/>
            </a:pPr>
            <a:endParaRPr lang="en-US" sz="2000" dirty="0"/>
          </a:p>
          <a:p>
            <a:pPr>
              <a:buFont typeface="Arial" panose="020B0604020202090204" pitchFamily="34" charset="0"/>
              <a:buChar char="•"/>
              <a:defRPr/>
            </a:pPr>
            <a:endParaRPr lang="en-US" sz="2000" dirty="0"/>
          </a:p>
          <a:p>
            <a:pPr>
              <a:buFont typeface="Arial" panose="020B0604020202090204" pitchFamily="34" charset="0"/>
              <a:buChar char="•"/>
              <a:defRPr/>
            </a:pPr>
            <a:endParaRPr lang="en-US" sz="2000" dirty="0"/>
          </a:p>
          <a:p>
            <a:pPr>
              <a:buFont typeface="Arial" panose="020B0604020202090204" pitchFamily="34" charset="0"/>
              <a:buChar char="•"/>
              <a:defRPr/>
            </a:pPr>
            <a:endParaRPr lang="en-US" sz="2000" dirty="0"/>
          </a:p>
          <a:p>
            <a:pPr>
              <a:buFont typeface="Arial" panose="020B0604020202090204" pitchFamily="34" charset="0"/>
              <a:buChar char="•"/>
              <a:defRPr/>
            </a:pPr>
            <a:endParaRPr lang="en-US" dirty="0"/>
          </a:p>
          <a:p>
            <a:pPr>
              <a:buFont typeface="Arial" panose="020B0604020202090204" pitchFamily="34" charset="0"/>
              <a:buChar char="•"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Τίτλος 1">
            <a:extLst>
              <a:ext uri="{FF2B5EF4-FFF2-40B4-BE49-F238E27FC236}">
                <a16:creationId xmlns:a16="http://schemas.microsoft.com/office/drawing/2014/main" id="{1E6BDE12-9309-2956-4B43-EEBFD6142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What do  leaders show us?</a:t>
            </a:r>
            <a:br>
              <a:rPr lang="en-US" altLang="el-GR" sz="3200" b="1">
                <a:ea typeface="ＭＳ Ｐゴシック" panose="020B0600070205080204" pitchFamily="34" charset="-128"/>
              </a:rPr>
            </a:br>
            <a:endParaRPr lang="el-GR" altLang="el-GR" sz="3200" b="1">
              <a:ea typeface="ＭＳ Ｐゴシック" panose="020B0600070205080204" pitchFamily="34" charset="-128"/>
            </a:endParaRPr>
          </a:p>
        </p:txBody>
      </p:sp>
      <p:sp>
        <p:nvSpPr>
          <p:cNvPr id="23554" name="Θέση περιεχομένου 2">
            <a:extLst>
              <a:ext uri="{FF2B5EF4-FFF2-40B4-BE49-F238E27FC236}">
                <a16:creationId xmlns:a16="http://schemas.microsoft.com/office/drawing/2014/main" id="{31DB176E-DBC1-025E-471A-4E004D50EA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The future: see the world through different lenses</a:t>
            </a:r>
          </a:p>
          <a:p>
            <a:pPr marL="0" indent="0">
              <a:buFont typeface="Arial" panose="020B0604020202090204" pitchFamily="34" charset="0"/>
              <a:buNone/>
              <a:defRPr/>
            </a:pPr>
            <a:endParaRPr lang="en-US" altLang="el-GR" sz="1800" dirty="0"/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The present: read between the lines</a:t>
            </a:r>
          </a:p>
          <a:p>
            <a:pPr marL="0" indent="0">
              <a:buFont typeface="Arial" panose="020B0604020202090204" pitchFamily="34" charset="0"/>
              <a:buNone/>
              <a:defRPr/>
            </a:pPr>
            <a:endParaRPr lang="en-US" altLang="el-GR" sz="1800" dirty="0"/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The past: interpret it for today’s questions (good knowledge of history)</a:t>
            </a:r>
          </a:p>
          <a:p>
            <a:pPr marL="0" indent="0">
              <a:buFont typeface="Arial" panose="020B0604020202090204" pitchFamily="34" charset="0"/>
              <a:buNone/>
              <a:defRPr/>
            </a:pPr>
            <a:endParaRPr lang="en-US" altLang="el-GR" sz="1800" dirty="0"/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Speed-up decision-making </a:t>
            </a:r>
          </a:p>
          <a:p>
            <a:pPr marL="0" indent="0">
              <a:buFont typeface="Arial" panose="020B0604020202090204" pitchFamily="34" charset="0"/>
              <a:buNone/>
              <a:defRPr/>
            </a:pPr>
            <a:endParaRPr lang="en-US" altLang="el-GR" sz="1800" dirty="0"/>
          </a:p>
          <a:p>
            <a:pPr>
              <a:buFont typeface="Arial" panose="020B0604020202090204" pitchFamily="34" charset="0"/>
              <a:buChar char="•"/>
              <a:defRPr/>
            </a:pPr>
            <a:r>
              <a:rPr lang="en-US" altLang="el-GR" sz="1800" dirty="0"/>
              <a:t>Make safe predictions</a:t>
            </a:r>
          </a:p>
          <a:p>
            <a:pPr marL="0" indent="0">
              <a:buFont typeface="Arial" panose="020B0604020202090204" pitchFamily="34" charset="0"/>
              <a:buNone/>
              <a:defRPr/>
            </a:pPr>
            <a:endParaRPr lang="en-US" altLang="el-GR" sz="1800" dirty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90204" pitchFamily="34" charset="0"/>
              <a:buNone/>
              <a:defRPr/>
            </a:pPr>
            <a:r>
              <a:rPr lang="en-US" altLang="el-GR" sz="1800" dirty="0">
                <a:solidFill>
                  <a:srgbClr val="C00000"/>
                </a:solidFill>
              </a:rPr>
              <a:t>Henry Kissinger, </a:t>
            </a:r>
            <a:r>
              <a:rPr lang="en-US" altLang="el-GR" sz="1800" b="1" i="1" dirty="0">
                <a:solidFill>
                  <a:srgbClr val="C00000"/>
                </a:solidFill>
              </a:rPr>
              <a:t>Leadership, Six Studies in World Strategy </a:t>
            </a:r>
            <a:r>
              <a:rPr lang="en-US" altLang="el-GR" sz="1800" dirty="0">
                <a:solidFill>
                  <a:srgbClr val="C00000"/>
                </a:solidFill>
              </a:rPr>
              <a:t>(2022)</a:t>
            </a:r>
            <a:endParaRPr lang="en-US" altLang="el-GR" sz="1800" dirty="0"/>
          </a:p>
          <a:p>
            <a:pPr>
              <a:buFont typeface="Arial" panose="020B0604020202090204" pitchFamily="34" charset="0"/>
              <a:buChar char="•"/>
              <a:defRPr/>
            </a:pPr>
            <a:endParaRPr lang="en-US" altLang="el-GR" sz="1800" dirty="0"/>
          </a:p>
          <a:p>
            <a:pPr>
              <a:buFont typeface="Arial" panose="020B0604020202090204" pitchFamily="34" charset="0"/>
              <a:buChar char="•"/>
              <a:defRPr/>
            </a:pPr>
            <a:endParaRPr lang="el-GR" altLang="el-G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05EA4F80-2B86-5A56-22ED-1BDD3F507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>
                <a:ea typeface="ＭＳ Ｐゴシック" panose="020B0600070205080204" pitchFamily="34" charset="-128"/>
              </a:rPr>
              <a:t> </a:t>
            </a:r>
            <a:r>
              <a:rPr lang="en-US" altLang="el-GR" sz="3200" b="1">
                <a:ea typeface="ＭＳ Ｐゴシック" panose="020B0600070205080204" pitchFamily="34" charset="-128"/>
              </a:rPr>
              <a:t>Governments</a:t>
            </a:r>
          </a:p>
        </p:txBody>
      </p:sp>
      <p:pic>
        <p:nvPicPr>
          <p:cNvPr id="24578" name="Content Placeholder 5">
            <a:extLst>
              <a:ext uri="{FF2B5EF4-FFF2-40B4-BE49-F238E27FC236}">
                <a16:creationId xmlns:a16="http://schemas.microsoft.com/office/drawing/2014/main" id="{270757A7-272A-8E2E-3569-48CBB730EF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86" b="-39786"/>
          <a:stretch>
            <a:fillRect/>
          </a:stretch>
        </p:blipFill>
        <p:spPr/>
      </p:pic>
      <p:pic>
        <p:nvPicPr>
          <p:cNvPr id="24579" name="Εικόνα 4">
            <a:extLst>
              <a:ext uri="{FF2B5EF4-FFF2-40B4-BE49-F238E27FC236}">
                <a16:creationId xmlns:a16="http://schemas.microsoft.com/office/drawing/2014/main" id="{A87B0476-521D-E6E4-A811-EDD442B72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2006600"/>
            <a:ext cx="28575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CB9A24D8-D5B9-8A1D-6775-4F56BE2C6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>
                <a:ea typeface="ＭＳ Ｐゴシック" panose="020B0600070205080204" pitchFamily="34" charset="-128"/>
              </a:rPr>
              <a:t>Governments</a:t>
            </a:r>
          </a:p>
        </p:txBody>
      </p:sp>
      <p:pic>
        <p:nvPicPr>
          <p:cNvPr id="25602" name="Εικόνα 3">
            <a:extLst>
              <a:ext uri="{FF2B5EF4-FFF2-40B4-BE49-F238E27FC236}">
                <a16:creationId xmlns:a16="http://schemas.microsoft.com/office/drawing/2014/main" id="{C49ECFE3-E7A3-F2DC-5782-A078F1C6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930400"/>
            <a:ext cx="2840037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Εικόνα 7">
            <a:extLst>
              <a:ext uri="{FF2B5EF4-FFF2-40B4-BE49-F238E27FC236}">
                <a16:creationId xmlns:a16="http://schemas.microsoft.com/office/drawing/2014/main" id="{A21C8273-B4AA-3175-C28E-EC1822F82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0275"/>
            <a:ext cx="369411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BAA2F0E7-915F-C5DA-AAA3-8EDFB0D09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69863"/>
            <a:ext cx="8229600" cy="1143000"/>
          </a:xfrm>
        </p:spPr>
        <p:txBody>
          <a:bodyPr/>
          <a:lstStyle/>
          <a:p>
            <a:r>
              <a:rPr lang="en-US" altLang="el-GR" sz="3200" b="1" dirty="0">
                <a:latin typeface="Calibri Regular"/>
                <a:ea typeface="Calibri Regular"/>
                <a:cs typeface="Calibri Regular"/>
              </a:rPr>
              <a:t>Leaders</a:t>
            </a:r>
            <a:endParaRPr lang="el-GR" altLang="el-GR" sz="3200" b="1" dirty="0">
              <a:latin typeface="Calibri Regular"/>
              <a:ea typeface="Calibri Regular"/>
              <a:cs typeface="Calibri Regular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946DEA79-1711-0543-65DD-3E961336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916363"/>
            <a:ext cx="35306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Content Placeholder 15">
            <a:extLst>
              <a:ext uri="{FF2B5EF4-FFF2-40B4-BE49-F238E27FC236}">
                <a16:creationId xmlns:a16="http://schemas.microsoft.com/office/drawing/2014/main" id="{6DE3E609-6BE9-52B2-9DB3-70331F92B9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25" b="-42825"/>
          <a:stretch>
            <a:fillRect/>
          </a:stretch>
        </p:blipFill>
        <p:spPr>
          <a:xfrm>
            <a:off x="4195763" y="2714625"/>
            <a:ext cx="3657600" cy="4591050"/>
          </a:xfrm>
        </p:spPr>
      </p:pic>
      <p:pic>
        <p:nvPicPr>
          <p:cNvPr id="26628" name="Picture 3" descr="download">
            <a:extLst>
              <a:ext uri="{FF2B5EF4-FFF2-40B4-BE49-F238E27FC236}">
                <a16:creationId xmlns:a16="http://schemas.microsoft.com/office/drawing/2014/main" id="{53B74B7B-9513-BC68-ED0C-9708E00F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63663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63561948_605">
            <a:extLst>
              <a:ext uri="{FF2B5EF4-FFF2-40B4-BE49-F238E27FC236}">
                <a16:creationId xmlns:a16="http://schemas.microsoft.com/office/drawing/2014/main" id="{3CFBEBD7-4E04-E635-D9C2-8ED3599F6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322388"/>
            <a:ext cx="351631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432</Words>
  <Application>Microsoft Office PowerPoint</Application>
  <PresentationFormat>On-screen Show (4:3)</PresentationFormat>
  <Paragraphs>106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Calibri Bold</vt:lpstr>
      <vt:lpstr>Calibri Regular</vt:lpstr>
      <vt:lpstr>等线</vt:lpstr>
      <vt:lpstr>Office Theme</vt:lpstr>
      <vt:lpstr>  Professor Konstantina E. Botsiou Department of International and European Studies  Geopolitics  Geopolitics and Leadership  </vt:lpstr>
      <vt:lpstr> Kinds of leadership</vt:lpstr>
      <vt:lpstr>Types and characteristics of leaders </vt:lpstr>
      <vt:lpstr>   Leadership tools    </vt:lpstr>
      <vt:lpstr>Leadership and geopolitics</vt:lpstr>
      <vt:lpstr>What do  leaders show us? </vt:lpstr>
      <vt:lpstr> Governments</vt:lpstr>
      <vt:lpstr>Governments</vt:lpstr>
      <vt:lpstr>Leaders</vt:lpstr>
      <vt:lpstr>International organizations</vt:lpstr>
      <vt:lpstr>International Organizations  OECD</vt:lpstr>
      <vt:lpstr>NATO                              EU</vt:lpstr>
      <vt:lpstr>Multinationals </vt:lpstr>
      <vt:lpstr>Multinationals  </vt:lpstr>
      <vt:lpstr>VIPs  </vt:lpstr>
      <vt:lpstr>International activist organizations </vt:lpstr>
      <vt:lpstr>International organizations</vt:lpstr>
      <vt:lpstr>International Court at the Hague</vt:lpstr>
      <vt:lpstr>International Criminal Court</vt:lpstr>
      <vt:lpstr> Current geopolitical conflicts: states, states, states </vt:lpstr>
      <vt:lpstr>Other types of geopolitical competition  except wars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Dina</dc:creator>
  <cp:lastModifiedBy>user</cp:lastModifiedBy>
  <cp:revision>695</cp:revision>
  <dcterms:created xsi:type="dcterms:W3CDTF">2012-02-14T20:16:24Z</dcterms:created>
  <dcterms:modified xsi:type="dcterms:W3CDTF">2024-11-28T13:21:32Z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