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04" autoAdjust="0"/>
    <p:restoredTop sz="94660"/>
  </p:normalViewPr>
  <p:slideViewPr>
    <p:cSldViewPr snapToGrid="0">
      <p:cViewPr varScale="1">
        <p:scale>
          <a:sx n="89" d="100"/>
          <a:sy n="89" d="100"/>
        </p:scale>
        <p:origin x="45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l-GR"/>
          </a:p>
        </p:txBody>
      </p:sp>
      <p:sp>
        <p:nvSpPr>
          <p:cNvPr id="4" name="Θέση ημερομηνίας 3"/>
          <p:cNvSpPr>
            <a:spLocks noGrp="1"/>
          </p:cNvSpPr>
          <p:nvPr>
            <p:ph type="dt" sz="half" idx="10"/>
          </p:nvPr>
        </p:nvSpPr>
        <p:spPr/>
        <p:txBody>
          <a:bodyPr/>
          <a:lstStyle/>
          <a:p>
            <a:fld id="{8F2DE2F2-EBEC-405E-89B7-037FECEB3B9D}" type="datetimeFigureOut">
              <a:rPr lang="el-GR" smtClean="0"/>
              <a:t>09/03/2026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18664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F2DE2F2-EBEC-405E-89B7-037FECEB3B9D}" type="datetimeFigureOut">
              <a:rPr lang="el-GR" smtClean="0"/>
              <a:t>09/03/2026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2025758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F2DE2F2-EBEC-405E-89B7-037FECEB3B9D}" type="datetimeFigureOut">
              <a:rPr lang="el-GR" smtClean="0"/>
              <a:t>09/03/2026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2754230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F2DE2F2-EBEC-405E-89B7-037FECEB3B9D}" type="datetimeFigureOut">
              <a:rPr lang="el-GR" smtClean="0"/>
              <a:t>09/03/2026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191721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Θέση ημερομηνίας 3"/>
          <p:cNvSpPr>
            <a:spLocks noGrp="1"/>
          </p:cNvSpPr>
          <p:nvPr>
            <p:ph type="dt" sz="half" idx="10"/>
          </p:nvPr>
        </p:nvSpPr>
        <p:spPr/>
        <p:txBody>
          <a:bodyPr/>
          <a:lstStyle/>
          <a:p>
            <a:fld id="{8F2DE2F2-EBEC-405E-89B7-037FECEB3B9D}" type="datetimeFigureOut">
              <a:rPr lang="el-GR" smtClean="0"/>
              <a:t>09/03/2026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2199994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F2DE2F2-EBEC-405E-89B7-037FECEB3B9D}" type="datetimeFigureOut">
              <a:rPr lang="el-GR" smtClean="0"/>
              <a:t>09/03/2026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38303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F2DE2F2-EBEC-405E-89B7-037FECEB3B9D}" type="datetimeFigureOut">
              <a:rPr lang="el-GR" smtClean="0"/>
              <a:t>09/03/2026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380572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F2DE2F2-EBEC-405E-89B7-037FECEB3B9D}" type="datetimeFigureOut">
              <a:rPr lang="el-GR" smtClean="0"/>
              <a:t>09/03/2026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4051723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F2DE2F2-EBEC-405E-89B7-037FECEB3B9D}" type="datetimeFigureOut">
              <a:rPr lang="el-GR" smtClean="0"/>
              <a:t>09/03/2026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4288664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8F2DE2F2-EBEC-405E-89B7-037FECEB3B9D}" type="datetimeFigureOut">
              <a:rPr lang="el-GR" smtClean="0"/>
              <a:t>09/03/2026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2342656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Θέση ημερομηνίας 4"/>
          <p:cNvSpPr>
            <a:spLocks noGrp="1"/>
          </p:cNvSpPr>
          <p:nvPr>
            <p:ph type="dt" sz="half" idx="10"/>
          </p:nvPr>
        </p:nvSpPr>
        <p:spPr/>
        <p:txBody>
          <a:bodyPr/>
          <a:lstStyle/>
          <a:p>
            <a:fld id="{8F2DE2F2-EBEC-405E-89B7-037FECEB3B9D}" type="datetimeFigureOut">
              <a:rPr lang="el-GR" smtClean="0"/>
              <a:t>09/03/2026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35E6B3D-DFCE-4FBC-8D94-0274768B8C78}" type="slidenum">
              <a:rPr lang="el-GR" smtClean="0"/>
              <a:t>‹#›</a:t>
            </a:fld>
            <a:endParaRPr lang="el-GR"/>
          </a:p>
        </p:txBody>
      </p:sp>
    </p:spTree>
    <p:extLst>
      <p:ext uri="{BB962C8B-B14F-4D97-AF65-F5344CB8AC3E}">
        <p14:creationId xmlns:p14="http://schemas.microsoft.com/office/powerpoint/2010/main" val="3416500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DE2F2-EBEC-405E-89B7-037FECEB3B9D}" type="datetimeFigureOut">
              <a:rPr lang="el-GR" smtClean="0"/>
              <a:t>09/03/2026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5E6B3D-DFCE-4FBC-8D94-0274768B8C78}" type="slidenum">
              <a:rPr lang="el-GR" smtClean="0"/>
              <a:t>‹#›</a:t>
            </a:fld>
            <a:endParaRPr lang="el-GR"/>
          </a:p>
        </p:txBody>
      </p:sp>
    </p:spTree>
    <p:extLst>
      <p:ext uri="{BB962C8B-B14F-4D97-AF65-F5344CB8AC3E}">
        <p14:creationId xmlns:p14="http://schemas.microsoft.com/office/powerpoint/2010/main" val="1175270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2"/>
            <a:ext cx="9144000" cy="2569743"/>
          </a:xfrm>
        </p:spPr>
        <p:txBody>
          <a:bodyPr/>
          <a:lstStyle/>
          <a:p>
            <a:r>
              <a:rPr lang="en-US" b="1" dirty="0" smtClean="0">
                <a:solidFill>
                  <a:schemeClr val="accent1">
                    <a:lumMod val="75000"/>
                  </a:schemeClr>
                </a:solidFill>
                <a:latin typeface="Arial" panose="020B0604020202020204" pitchFamily="34" charset="0"/>
                <a:cs typeface="Arial" panose="020B0604020202020204" pitchFamily="34" charset="0"/>
              </a:rPr>
              <a:t>Transportation Management and operations</a:t>
            </a:r>
            <a:endParaRPr lang="el-GR" b="1" dirty="0">
              <a:solidFill>
                <a:schemeClr val="accent1">
                  <a:lumMod val="75000"/>
                </a:schemeClr>
              </a:solidFill>
              <a:latin typeface="Arial" panose="020B0604020202020204" pitchFamily="34" charset="0"/>
              <a:cs typeface="Arial" panose="020B0604020202020204" pitchFamily="34" charset="0"/>
            </a:endParaRPr>
          </a:p>
        </p:txBody>
      </p:sp>
      <p:sp>
        <p:nvSpPr>
          <p:cNvPr id="3" name="Υπότιτλος 2"/>
          <p:cNvSpPr>
            <a:spLocks noGrp="1"/>
          </p:cNvSpPr>
          <p:nvPr>
            <p:ph type="subTitle" idx="1"/>
          </p:nvPr>
        </p:nvSpPr>
        <p:spPr/>
        <p:txBody>
          <a:bodyPr>
            <a:normAutofit lnSpcReduction="10000"/>
          </a:bodyPr>
          <a:lstStyle/>
          <a:p>
            <a:endParaRPr lang="en-US" dirty="0" smtClean="0"/>
          </a:p>
          <a:p>
            <a:r>
              <a:rPr lang="en-US" dirty="0" smtClean="0">
                <a:solidFill>
                  <a:schemeClr val="accent1">
                    <a:lumMod val="75000"/>
                  </a:schemeClr>
                </a:solidFill>
              </a:rPr>
              <a:t>Magda </a:t>
            </a:r>
            <a:r>
              <a:rPr lang="en-US" dirty="0" err="1" smtClean="0">
                <a:solidFill>
                  <a:schemeClr val="accent1">
                    <a:lumMod val="75000"/>
                  </a:schemeClr>
                </a:solidFill>
              </a:rPr>
              <a:t>Tsitlakidou</a:t>
            </a:r>
            <a:r>
              <a:rPr lang="en-US" dirty="0" smtClean="0">
                <a:solidFill>
                  <a:schemeClr val="accent1">
                    <a:lumMod val="75000"/>
                  </a:schemeClr>
                </a:solidFill>
              </a:rPr>
              <a:t> PhD (c), </a:t>
            </a:r>
          </a:p>
          <a:p>
            <a:r>
              <a:rPr lang="en-US" dirty="0" smtClean="0">
                <a:solidFill>
                  <a:schemeClr val="accent1">
                    <a:lumMod val="75000"/>
                  </a:schemeClr>
                </a:solidFill>
              </a:rPr>
              <a:t>University of Piraeus</a:t>
            </a:r>
          </a:p>
          <a:p>
            <a:r>
              <a:rPr lang="en-US" dirty="0" smtClean="0">
                <a:solidFill>
                  <a:schemeClr val="accent1">
                    <a:lumMod val="75000"/>
                  </a:schemeClr>
                </a:solidFill>
              </a:rPr>
              <a:t>9</a:t>
            </a:r>
            <a:r>
              <a:rPr lang="en-US" baseline="30000" dirty="0" smtClean="0">
                <a:solidFill>
                  <a:schemeClr val="accent1">
                    <a:lumMod val="75000"/>
                  </a:schemeClr>
                </a:solidFill>
              </a:rPr>
              <a:t>th</a:t>
            </a:r>
            <a:r>
              <a:rPr lang="en-US" dirty="0" smtClean="0">
                <a:solidFill>
                  <a:schemeClr val="accent1">
                    <a:lumMod val="75000"/>
                  </a:schemeClr>
                </a:solidFill>
              </a:rPr>
              <a:t> March 2026</a:t>
            </a:r>
          </a:p>
          <a:p>
            <a:endParaRPr lang="el-GR" dirty="0">
              <a:solidFill>
                <a:schemeClr val="accent1">
                  <a:lumMod val="75000"/>
                </a:schemeClr>
              </a:solidFill>
            </a:endParaRPr>
          </a:p>
        </p:txBody>
      </p:sp>
    </p:spTree>
    <p:extLst>
      <p:ext uri="{BB962C8B-B14F-4D97-AF65-F5344CB8AC3E}">
        <p14:creationId xmlns:p14="http://schemas.microsoft.com/office/powerpoint/2010/main" val="9955179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        </a:t>
            </a:r>
            <a:r>
              <a:rPr lang="en-US" b="1" dirty="0" smtClean="0"/>
              <a:t>Key Performance Indicators (KPIs)</a:t>
            </a:r>
            <a:endParaRPr lang="el-GR" b="1" dirty="0"/>
          </a:p>
        </p:txBody>
      </p:sp>
      <p:sp>
        <p:nvSpPr>
          <p:cNvPr id="3" name="Θέση περιεχομένου 2"/>
          <p:cNvSpPr>
            <a:spLocks noGrp="1"/>
          </p:cNvSpPr>
          <p:nvPr>
            <p:ph idx="1"/>
          </p:nvPr>
        </p:nvSpPr>
        <p:spPr/>
        <p:txBody>
          <a:bodyPr/>
          <a:lstStyle/>
          <a:p>
            <a:pPr algn="just"/>
            <a:r>
              <a:rPr lang="en-US" b="1" dirty="0" smtClean="0">
                <a:solidFill>
                  <a:schemeClr val="accent1">
                    <a:lumMod val="75000"/>
                  </a:schemeClr>
                </a:solidFill>
              </a:rPr>
              <a:t>Safety and Quality Metrics:</a:t>
            </a:r>
          </a:p>
          <a:p>
            <a:pPr algn="just"/>
            <a:r>
              <a:rPr lang="en-US" dirty="0" smtClean="0"/>
              <a:t>Damaged Items Rate: Percentage of products damaged in transit</a:t>
            </a:r>
            <a:endParaRPr lang="en-US" dirty="0"/>
          </a:p>
          <a:p>
            <a:pPr algn="just"/>
            <a:r>
              <a:rPr lang="en-US" dirty="0" smtClean="0"/>
              <a:t>Emissions monitoring: Tracking environmental impact </a:t>
            </a:r>
          </a:p>
          <a:p>
            <a:pPr algn="just"/>
            <a:endParaRPr lang="en-US" dirty="0" smtClean="0"/>
          </a:p>
          <a:p>
            <a:pPr algn="just"/>
            <a:r>
              <a:rPr lang="en-US" b="1" dirty="0" smtClean="0">
                <a:solidFill>
                  <a:schemeClr val="accent1">
                    <a:lumMod val="75000"/>
                  </a:schemeClr>
                </a:solidFill>
              </a:rPr>
              <a:t>Supply Chain &amp; Customer Metrics:</a:t>
            </a:r>
            <a:endParaRPr lang="en-US" b="1" dirty="0">
              <a:solidFill>
                <a:schemeClr val="accent1">
                  <a:lumMod val="75000"/>
                </a:schemeClr>
              </a:solidFill>
            </a:endParaRPr>
          </a:p>
          <a:p>
            <a:pPr algn="just"/>
            <a:r>
              <a:rPr lang="en-US" dirty="0" smtClean="0"/>
              <a:t>Order cycle time: Total time from order placement to delivery.</a:t>
            </a:r>
          </a:p>
          <a:p>
            <a:pPr algn="just"/>
            <a:r>
              <a:rPr lang="en-US" dirty="0" smtClean="0"/>
              <a:t>Return Rate: Frequency of returned shipments</a:t>
            </a:r>
            <a:endParaRPr lang="el-GR" dirty="0"/>
          </a:p>
        </p:txBody>
      </p:sp>
    </p:spTree>
    <p:extLst>
      <p:ext uri="{BB962C8B-B14F-4D97-AF65-F5344CB8AC3E}">
        <p14:creationId xmlns:p14="http://schemas.microsoft.com/office/powerpoint/2010/main" val="11751268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      </a:t>
            </a:r>
            <a:r>
              <a:rPr lang="en-US" b="1" dirty="0" smtClean="0"/>
              <a:t>Key Performance Indicators (KPIs)</a:t>
            </a:r>
            <a:endParaRPr lang="el-GR" b="1" dirty="0"/>
          </a:p>
        </p:txBody>
      </p:sp>
      <p:sp>
        <p:nvSpPr>
          <p:cNvPr id="3" name="Θέση περιεχομένου 2"/>
          <p:cNvSpPr>
            <a:spLocks noGrp="1"/>
          </p:cNvSpPr>
          <p:nvPr>
            <p:ph idx="1"/>
          </p:nvPr>
        </p:nvSpPr>
        <p:spPr/>
        <p:txBody>
          <a:bodyPr>
            <a:normAutofit fontScale="92500" lnSpcReduction="20000"/>
          </a:bodyPr>
          <a:lstStyle/>
          <a:p>
            <a:pPr algn="just"/>
            <a:r>
              <a:rPr lang="en-US" b="1" dirty="0" smtClean="0"/>
              <a:t>Transportation KPIs  Examples</a:t>
            </a:r>
          </a:p>
          <a:p>
            <a:pPr algn="just"/>
            <a:r>
              <a:rPr lang="en-US" b="1" dirty="0" smtClean="0"/>
              <a:t>Warehousing cost</a:t>
            </a:r>
            <a:r>
              <a:rPr lang="en-US" dirty="0" smtClean="0"/>
              <a:t>: This warehousing KPI reflects the cost to move products in and out of your warehouse. Some shipping KPI examples that  fall under this section include truckload utilization, cost of carrying inventory or warehouse space utilization.</a:t>
            </a:r>
          </a:p>
          <a:p>
            <a:pPr algn="just"/>
            <a:r>
              <a:rPr lang="en-US" b="1" dirty="0" smtClean="0"/>
              <a:t>Shipping cost</a:t>
            </a:r>
            <a:r>
              <a:rPr lang="en-US" dirty="0" smtClean="0"/>
              <a:t>: Shipping can be a major cost center in logistics. Fortunately, there are ways to lower costs like with contract optimization and invoice audit recovery. </a:t>
            </a:r>
          </a:p>
          <a:p>
            <a:pPr algn="just"/>
            <a:r>
              <a:rPr lang="en-US" b="1" dirty="0" smtClean="0"/>
              <a:t>Transit time</a:t>
            </a:r>
            <a:r>
              <a:rPr lang="en-US" dirty="0" smtClean="0"/>
              <a:t>: In the days of one or two-day Amazon delivery, your time in transit, or delivery time, matters. The delivery time is measured from when the  transportation carrier picks up the package to when it’s delivered. Customers may get alerts that the order is ready, so they can track its movement and timing.</a:t>
            </a:r>
          </a:p>
          <a:p>
            <a:pPr algn="just"/>
            <a:endParaRPr lang="el-GR" dirty="0" smtClean="0"/>
          </a:p>
          <a:p>
            <a:endParaRPr lang="el-GR" dirty="0"/>
          </a:p>
        </p:txBody>
      </p:sp>
    </p:spTree>
    <p:extLst>
      <p:ext uri="{BB962C8B-B14F-4D97-AF65-F5344CB8AC3E}">
        <p14:creationId xmlns:p14="http://schemas.microsoft.com/office/powerpoint/2010/main" val="37492601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30619"/>
            <a:ext cx="10515600" cy="1325563"/>
          </a:xfrm>
        </p:spPr>
        <p:txBody>
          <a:bodyPr/>
          <a:lstStyle/>
          <a:p>
            <a:pPr algn="ctr"/>
            <a:r>
              <a:rPr lang="en-US" b="1" dirty="0" smtClean="0"/>
              <a:t> Key Performance Indicators (KPIs)</a:t>
            </a:r>
            <a:endParaRPr lang="el-GR" b="1" dirty="0"/>
          </a:p>
        </p:txBody>
      </p:sp>
      <p:sp>
        <p:nvSpPr>
          <p:cNvPr id="5" name="Rectangle 2"/>
          <p:cNvSpPr>
            <a:spLocks noGrp="1" noChangeArrowheads="1"/>
          </p:cNvSpPr>
          <p:nvPr>
            <p:ph idx="1"/>
          </p:nvPr>
        </p:nvSpPr>
        <p:spPr bwMode="auto">
          <a:xfrm>
            <a:off x="374373" y="2202883"/>
            <a:ext cx="11443253"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algn="just" eaLnBrk="0" fontAlgn="base" hangingPunct="0">
              <a:lnSpc>
                <a:spcPct val="150000"/>
              </a:lnSpc>
              <a:spcBef>
                <a:spcPct val="0"/>
              </a:spcBef>
              <a:spcAft>
                <a:spcPct val="0"/>
              </a:spcAft>
              <a:buFontTx/>
              <a:buChar char="•"/>
            </a:pPr>
            <a:r>
              <a:rPr lang="en-US" sz="2400" b="1" dirty="0" smtClean="0"/>
              <a:t>On-time pick-up and delivery</a:t>
            </a:r>
            <a:r>
              <a:rPr lang="en-US" sz="2400" dirty="0" smtClean="0"/>
              <a:t>: This metric is similar to delivery time, but hones in on the on-time portion for both pick-up and delivery. Often times you’ll hear the term “DIFOT” which stands for </a:t>
            </a:r>
            <a:r>
              <a:rPr lang="en-US" sz="2400" i="1" dirty="0" smtClean="0"/>
              <a:t>Delivery In Full, On-Time</a:t>
            </a:r>
            <a:r>
              <a:rPr lang="en-US" sz="2400" dirty="0" smtClean="0"/>
              <a:t>, and this can we used as a success metric.</a:t>
            </a:r>
          </a:p>
          <a:p>
            <a:pPr marL="0" lvl="0" indent="0" algn="just" eaLnBrk="0" fontAlgn="base" hangingPunct="0">
              <a:lnSpc>
                <a:spcPct val="150000"/>
              </a:lnSpc>
              <a:spcBef>
                <a:spcPct val="0"/>
              </a:spcBef>
              <a:spcAft>
                <a:spcPct val="0"/>
              </a:spcAft>
              <a:buFontTx/>
              <a:buChar char="•"/>
            </a:pPr>
            <a:r>
              <a:rPr lang="en-US" sz="2400" b="1" dirty="0" smtClean="0"/>
              <a:t>Transportation cost</a:t>
            </a:r>
            <a:r>
              <a:rPr lang="en-US" sz="2400" dirty="0" smtClean="0"/>
              <a:t>: The transportation cost KPI considers all transportation costs spanning order placement through the delivery. Transportation costs include the number of shipments, accessorial surcharges, fuel and the freight bills among many others.</a:t>
            </a:r>
          </a:p>
        </p:txBody>
      </p:sp>
    </p:spTree>
    <p:extLst>
      <p:ext uri="{BB962C8B-B14F-4D97-AF65-F5344CB8AC3E}">
        <p14:creationId xmlns:p14="http://schemas.microsoft.com/office/powerpoint/2010/main" val="8006186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         </a:t>
            </a:r>
            <a:r>
              <a:rPr lang="en-US" b="1" dirty="0" smtClean="0"/>
              <a:t>Key Performance Indicators (KPIs)</a:t>
            </a:r>
            <a:endParaRPr lang="el-GR" b="1" dirty="0"/>
          </a:p>
        </p:txBody>
      </p:sp>
      <p:sp>
        <p:nvSpPr>
          <p:cNvPr id="3" name="Θέση περιεχομένου 2"/>
          <p:cNvSpPr>
            <a:spLocks noGrp="1"/>
          </p:cNvSpPr>
          <p:nvPr>
            <p:ph idx="1"/>
          </p:nvPr>
        </p:nvSpPr>
        <p:spPr/>
        <p:txBody>
          <a:bodyPr>
            <a:normAutofit lnSpcReduction="10000"/>
          </a:bodyPr>
          <a:lstStyle/>
          <a:p>
            <a:pPr algn="just"/>
            <a:r>
              <a:rPr lang="en-US" b="1" dirty="0" smtClean="0"/>
              <a:t>Carrier compliance</a:t>
            </a:r>
            <a:r>
              <a:rPr lang="en-US" dirty="0" smtClean="0"/>
              <a:t>: Your transportation carriers represent your company, even if your name isn’t on their truck. That’s why it’s important to monitor carrier compliance. Compliance can include factors like unsafe driving, hours of service, vehicle maintenance, driver fitness, hazardous materials compliance, and others. By enforcing carrier compliance KPIs, you’re able to have some control over carrier performance.</a:t>
            </a:r>
          </a:p>
          <a:p>
            <a:pPr algn="just"/>
            <a:r>
              <a:rPr lang="en-US" b="1" dirty="0" smtClean="0"/>
              <a:t>First-Time Delivery Rate</a:t>
            </a:r>
            <a:r>
              <a:rPr lang="en-US" dirty="0" smtClean="0"/>
              <a:t>: This KPI measures the percentage of deliveries made successfully on the first attempt. Higher rates indicate effective routing and scheduling, leading to improved customer satisfaction and lower delivery costs.</a:t>
            </a:r>
          </a:p>
          <a:p>
            <a:endParaRPr lang="el-GR" dirty="0"/>
          </a:p>
        </p:txBody>
      </p:sp>
    </p:spTree>
    <p:extLst>
      <p:ext uri="{BB962C8B-B14F-4D97-AF65-F5344CB8AC3E}">
        <p14:creationId xmlns:p14="http://schemas.microsoft.com/office/powerpoint/2010/main" val="21653672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smtClean="0"/>
              <a:t>   </a:t>
            </a:r>
            <a:r>
              <a:rPr lang="en-US" b="1" dirty="0" smtClean="0"/>
              <a:t>Key Performance Indicators (KPIs)</a:t>
            </a:r>
            <a:endParaRPr lang="el-GR" b="1" dirty="0"/>
          </a:p>
        </p:txBody>
      </p:sp>
      <p:sp>
        <p:nvSpPr>
          <p:cNvPr id="3" name="Θέση περιεχομένου 2"/>
          <p:cNvSpPr>
            <a:spLocks noGrp="1"/>
          </p:cNvSpPr>
          <p:nvPr>
            <p:ph idx="1"/>
          </p:nvPr>
        </p:nvSpPr>
        <p:spPr/>
        <p:txBody>
          <a:bodyPr>
            <a:normAutofit lnSpcReduction="10000"/>
          </a:bodyPr>
          <a:lstStyle/>
          <a:p>
            <a:pPr algn="just"/>
            <a:r>
              <a:rPr lang="en-US" b="1" dirty="0" smtClean="0"/>
              <a:t>Check-in vs. Check-out Time</a:t>
            </a:r>
          </a:p>
          <a:p>
            <a:pPr algn="just"/>
            <a:r>
              <a:rPr lang="en-US" dirty="0" smtClean="0"/>
              <a:t>This KPI measures the total time a driver spends at a customer’s loading dock, from arrival to departure. Also known as dwell time, this metric is crucial for identifying bottlenecks in your loading and unloading processes. Extended wait times can disrupt carefully planned delivery schedules, leading to delays down the line and potentially impacting customer satisfaction. By tracking how long drivers spend at each stop, logistics managers can pinpoint specific locations or times that cause delays. This data allows you to address inefficiencies directly, helping you better plan routes and reduce overall distribution for a more streamlined operation.</a:t>
            </a:r>
          </a:p>
          <a:p>
            <a:endParaRPr lang="el-GR" dirty="0"/>
          </a:p>
        </p:txBody>
      </p:sp>
    </p:spTree>
    <p:extLst>
      <p:ext uri="{BB962C8B-B14F-4D97-AF65-F5344CB8AC3E}">
        <p14:creationId xmlns:p14="http://schemas.microsoft.com/office/powerpoint/2010/main" val="20853084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Key Performance Indicators (KPIs)</a:t>
            </a:r>
            <a:endParaRPr lang="el-GR" b="1" dirty="0"/>
          </a:p>
        </p:txBody>
      </p:sp>
      <p:sp>
        <p:nvSpPr>
          <p:cNvPr id="3" name="Θέση περιεχομένου 2"/>
          <p:cNvSpPr>
            <a:spLocks noGrp="1"/>
          </p:cNvSpPr>
          <p:nvPr>
            <p:ph idx="1"/>
          </p:nvPr>
        </p:nvSpPr>
        <p:spPr/>
        <p:txBody>
          <a:bodyPr>
            <a:normAutofit lnSpcReduction="10000"/>
          </a:bodyPr>
          <a:lstStyle/>
          <a:p>
            <a:pPr algn="just"/>
            <a:r>
              <a:rPr lang="en-US" b="1" dirty="0" smtClean="0"/>
              <a:t>Average Time to Load</a:t>
            </a:r>
          </a:p>
          <a:p>
            <a:pPr algn="just"/>
            <a:r>
              <a:rPr lang="en-US" dirty="0" smtClean="0"/>
              <a:t>Measuring how long it takes your team to load items onto a truck gives you a clear view of your warehouse’s operational efficiency. This KPI helps you assess the productivity of your loading dock teams and processes. If you notice that loading times are consistently long, it could point to several issues, such as inadequate staffing, an inefficient warehouse layout, or a need for better equipment. By monitoring this metric, you can make informed decisions to streamline your procedures, improve team performance, and get shipments out the door faster. It’s a fundamental metric for any company looking to enhance its reporting and KPIs</a:t>
            </a:r>
            <a:r>
              <a:rPr lang="en-US" dirty="0"/>
              <a:t> </a:t>
            </a:r>
            <a:r>
              <a:rPr lang="en-US" dirty="0" smtClean="0"/>
              <a:t>for logistics.</a:t>
            </a:r>
            <a:endParaRPr lang="en-US" dirty="0"/>
          </a:p>
        </p:txBody>
      </p:sp>
    </p:spTree>
    <p:extLst>
      <p:ext uri="{BB962C8B-B14F-4D97-AF65-F5344CB8AC3E}">
        <p14:creationId xmlns:p14="http://schemas.microsoft.com/office/powerpoint/2010/main" val="34642975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Key Performance Indicators (KPIs)</a:t>
            </a:r>
            <a:endParaRPr lang="el-GR" b="1" dirty="0"/>
          </a:p>
        </p:txBody>
      </p:sp>
      <p:sp>
        <p:nvSpPr>
          <p:cNvPr id="3" name="Θέση περιεχομένου 2"/>
          <p:cNvSpPr>
            <a:spLocks noGrp="1"/>
          </p:cNvSpPr>
          <p:nvPr>
            <p:ph idx="1"/>
          </p:nvPr>
        </p:nvSpPr>
        <p:spPr/>
        <p:txBody>
          <a:bodyPr>
            <a:normAutofit lnSpcReduction="10000"/>
          </a:bodyPr>
          <a:lstStyle/>
          <a:p>
            <a:pPr algn="just"/>
            <a:r>
              <a:rPr lang="en-US" b="1" dirty="0" smtClean="0"/>
              <a:t>Damaged Items Rate</a:t>
            </a:r>
          </a:p>
          <a:p>
            <a:pPr algn="just"/>
            <a:r>
              <a:rPr lang="en-US" dirty="0" smtClean="0"/>
              <a:t>This KPI tracks how often your products are damaged during the shipping process. A high damage rate can be costly, leading to returns, replacements, and wasted inventory, but its impact goes even further. Damaged goods can erode customer trust and harm your brand’s reputation. Tracking this metric helps you identify the root causes of damage, whether it’s inadequate packaging, poor handling procedures, or issues with a specific carrier. By analyzing this data, you can implement targeted improvements, like reinforcing your packaging or providing better training, to protect your products, reduce costs, and ensure your customers receive their orders in perfect condition.</a:t>
            </a:r>
          </a:p>
          <a:p>
            <a:endParaRPr lang="el-GR" dirty="0"/>
          </a:p>
        </p:txBody>
      </p:sp>
    </p:spTree>
    <p:extLst>
      <p:ext uri="{BB962C8B-B14F-4D97-AF65-F5344CB8AC3E}">
        <p14:creationId xmlns:p14="http://schemas.microsoft.com/office/powerpoint/2010/main" val="27768106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 </a:t>
            </a:r>
            <a:r>
              <a:rPr lang="en-US" b="1" dirty="0" smtClean="0"/>
              <a:t>Digitalization in Transportation Management</a:t>
            </a:r>
            <a:endParaRPr lang="el-GR" b="1" dirty="0"/>
          </a:p>
        </p:txBody>
      </p:sp>
      <p:sp>
        <p:nvSpPr>
          <p:cNvPr id="3" name="Θέση περιεχομένου 2"/>
          <p:cNvSpPr>
            <a:spLocks noGrp="1"/>
          </p:cNvSpPr>
          <p:nvPr>
            <p:ph idx="1"/>
          </p:nvPr>
        </p:nvSpPr>
        <p:spPr/>
        <p:txBody>
          <a:bodyPr>
            <a:normAutofit fontScale="92500"/>
          </a:bodyPr>
          <a:lstStyle/>
          <a:p>
            <a:pPr algn="just"/>
            <a:r>
              <a:rPr lang="en-US" dirty="0" smtClean="0"/>
              <a:t>New technologies transforming logistics:</a:t>
            </a:r>
          </a:p>
          <a:p>
            <a:pPr algn="just"/>
            <a:r>
              <a:rPr lang="en-US" dirty="0" smtClean="0"/>
              <a:t>real-time cargo tracking</a:t>
            </a:r>
          </a:p>
          <a:p>
            <a:pPr algn="just"/>
            <a:r>
              <a:rPr lang="en-US" dirty="0" smtClean="0"/>
              <a:t>artificial intelligence route planning</a:t>
            </a:r>
          </a:p>
          <a:p>
            <a:pPr algn="just"/>
            <a:r>
              <a:rPr lang="en-US" dirty="0" err="1" smtClean="0"/>
              <a:t>blockchain</a:t>
            </a:r>
            <a:r>
              <a:rPr lang="en-US" dirty="0" smtClean="0"/>
              <a:t> documentation</a:t>
            </a:r>
          </a:p>
          <a:p>
            <a:pPr algn="just"/>
            <a:r>
              <a:rPr lang="en-US" dirty="0" smtClean="0"/>
              <a:t>automated ports</a:t>
            </a:r>
          </a:p>
          <a:p>
            <a:pPr algn="just"/>
            <a:r>
              <a:rPr lang="en-US" dirty="0" smtClean="0"/>
              <a:t>Smart ports are technologically advanced, automated, and sustainable maritime hubs that use Internet of Things (</a:t>
            </a:r>
            <a:r>
              <a:rPr lang="en-US" dirty="0" err="1" smtClean="0"/>
              <a:t>IoT</a:t>
            </a:r>
            <a:r>
              <a:rPr lang="en-US" dirty="0" smtClean="0"/>
              <a:t>), Artificial Intelligence (AI), and big data to optimize logistics and improve efficiency. They streamline operations, such as cargo tracking and vessel traffic, to boost productivity, reduce environmental impact, and enhance security.</a:t>
            </a:r>
            <a:endParaRPr lang="en-US" dirty="0"/>
          </a:p>
        </p:txBody>
      </p:sp>
    </p:spTree>
    <p:extLst>
      <p:ext uri="{BB962C8B-B14F-4D97-AF65-F5344CB8AC3E}">
        <p14:creationId xmlns:p14="http://schemas.microsoft.com/office/powerpoint/2010/main" val="2546580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Digitalization in Transportation Management-Key Features</a:t>
            </a:r>
            <a:endParaRPr lang="el-GR" b="1" dirty="0"/>
          </a:p>
        </p:txBody>
      </p:sp>
      <p:sp>
        <p:nvSpPr>
          <p:cNvPr id="3" name="Θέση περιεχομένου 2"/>
          <p:cNvSpPr>
            <a:spLocks noGrp="1"/>
          </p:cNvSpPr>
          <p:nvPr>
            <p:ph idx="1"/>
          </p:nvPr>
        </p:nvSpPr>
        <p:spPr/>
        <p:txBody>
          <a:bodyPr>
            <a:normAutofit fontScale="92500" lnSpcReduction="20000"/>
          </a:bodyPr>
          <a:lstStyle/>
          <a:p>
            <a:pPr algn="just"/>
            <a:r>
              <a:rPr lang="en-US" b="1" dirty="0" smtClean="0"/>
              <a:t>Technological Integration:</a:t>
            </a:r>
            <a:r>
              <a:rPr lang="en-US" dirty="0" smtClean="0"/>
              <a:t> Utilizing </a:t>
            </a:r>
            <a:r>
              <a:rPr lang="en-US" dirty="0" err="1" smtClean="0"/>
              <a:t>IoT</a:t>
            </a:r>
            <a:r>
              <a:rPr lang="en-US" dirty="0" smtClean="0"/>
              <a:t> sensors, 5G connectivity, and AI to create a real-time, digital view of operations.</a:t>
            </a:r>
          </a:p>
          <a:p>
            <a:pPr algn="just"/>
            <a:r>
              <a:rPr lang="en-US" b="1" dirty="0" smtClean="0"/>
              <a:t>Automation:</a:t>
            </a:r>
            <a:r>
              <a:rPr lang="en-US" dirty="0" smtClean="0"/>
              <a:t> Implementing autonomous cranes, vehicles, and drones to minimize human error and increase productivity.</a:t>
            </a:r>
          </a:p>
          <a:p>
            <a:pPr algn="just"/>
            <a:r>
              <a:rPr lang="en-US" b="1" dirty="0" smtClean="0"/>
              <a:t>Sustainability:</a:t>
            </a:r>
            <a:r>
              <a:rPr lang="en-US" dirty="0" smtClean="0"/>
              <a:t> Focusing on green energy, such as shore power and electric equipment, to reduce environmental impact.</a:t>
            </a:r>
          </a:p>
          <a:p>
            <a:pPr algn="just"/>
            <a:r>
              <a:rPr lang="en-US" b="1" dirty="0" smtClean="0"/>
              <a:t>Data-Driven Decision Making:</a:t>
            </a:r>
            <a:r>
              <a:rPr lang="en-US" dirty="0" smtClean="0"/>
              <a:t> Using predictive analytics to anticipate issues, optimize resource allocation, and improve safety.</a:t>
            </a:r>
          </a:p>
          <a:p>
            <a:pPr algn="just"/>
            <a:r>
              <a:rPr lang="en-US" b="1" dirty="0" err="1" smtClean="0"/>
              <a:t>Blockchain</a:t>
            </a:r>
            <a:r>
              <a:rPr lang="en-US" b="1" dirty="0" smtClean="0"/>
              <a:t> &amp; Security:</a:t>
            </a:r>
            <a:r>
              <a:rPr lang="en-US" dirty="0" smtClean="0"/>
              <a:t> Utilizing </a:t>
            </a:r>
            <a:r>
              <a:rPr lang="en-US" dirty="0" err="1" smtClean="0"/>
              <a:t>blockchain</a:t>
            </a:r>
            <a:r>
              <a:rPr lang="en-US" dirty="0" smtClean="0"/>
              <a:t> for secure, transparent, and efficient data sharing among stakeholders</a:t>
            </a:r>
          </a:p>
          <a:p>
            <a:pPr algn="just"/>
            <a:r>
              <a:rPr lang="en-US" dirty="0" smtClean="0">
                <a:solidFill>
                  <a:srgbClr val="FF0000"/>
                </a:solidFill>
              </a:rPr>
              <a:t>Leading examples globally include the Port of Rotterdam, Singapore, Barcelona, Busan, and Antwerp-Bruges</a:t>
            </a:r>
            <a:endParaRPr lang="el-GR" dirty="0">
              <a:solidFill>
                <a:srgbClr val="FF0000"/>
              </a:solidFill>
            </a:endParaRPr>
          </a:p>
        </p:txBody>
      </p:sp>
    </p:spTree>
    <p:extLst>
      <p:ext uri="{BB962C8B-B14F-4D97-AF65-F5344CB8AC3E}">
        <p14:creationId xmlns:p14="http://schemas.microsoft.com/office/powerpoint/2010/main" val="7478862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Sustainability and Green Shipping</a:t>
            </a:r>
            <a:endParaRPr lang="el-GR" b="1" dirty="0"/>
          </a:p>
        </p:txBody>
      </p:sp>
      <p:sp>
        <p:nvSpPr>
          <p:cNvPr id="3" name="Θέση περιεχομένου 2"/>
          <p:cNvSpPr>
            <a:spLocks noGrp="1"/>
          </p:cNvSpPr>
          <p:nvPr>
            <p:ph idx="1"/>
          </p:nvPr>
        </p:nvSpPr>
        <p:spPr/>
        <p:txBody>
          <a:bodyPr>
            <a:normAutofit fontScale="62500" lnSpcReduction="20000"/>
          </a:bodyPr>
          <a:lstStyle/>
          <a:p>
            <a:pPr algn="just"/>
            <a:r>
              <a:rPr lang="en-US" b="1" dirty="0" smtClean="0"/>
              <a:t>Focus areas:</a:t>
            </a:r>
          </a:p>
          <a:p>
            <a:pPr algn="just"/>
            <a:r>
              <a:rPr lang="en-US" dirty="0" smtClean="0"/>
              <a:t>emission reduction</a:t>
            </a:r>
          </a:p>
          <a:p>
            <a:pPr algn="just"/>
            <a:r>
              <a:rPr lang="en-US" dirty="0" smtClean="0"/>
              <a:t>alternative fuels</a:t>
            </a:r>
          </a:p>
          <a:p>
            <a:pPr algn="just"/>
            <a:r>
              <a:rPr lang="en-US" dirty="0" smtClean="0"/>
              <a:t>energy-efficient vessels (efficient engines, optimized propellers, wind assisted propulsion technologies)</a:t>
            </a:r>
          </a:p>
          <a:p>
            <a:pPr algn="just"/>
            <a:r>
              <a:rPr lang="en-US" dirty="0" smtClean="0"/>
              <a:t>slower shipping speeds</a:t>
            </a:r>
          </a:p>
          <a:p>
            <a:pPr algn="just"/>
            <a:r>
              <a:rPr lang="en-US" b="1" dirty="0" smtClean="0"/>
              <a:t>Key Strategies for </a:t>
            </a:r>
            <a:r>
              <a:rPr lang="en-US" b="1" dirty="0" err="1" smtClean="0"/>
              <a:t>Decarbonization</a:t>
            </a:r>
            <a:endParaRPr lang="en-US" b="1" dirty="0" smtClean="0"/>
          </a:p>
          <a:p>
            <a:pPr marL="0" indent="0" algn="just">
              <a:buNone/>
            </a:pPr>
            <a:r>
              <a:rPr lang="en-US" b="1" dirty="0" smtClean="0"/>
              <a:t>Alternative Fuels</a:t>
            </a:r>
          </a:p>
          <a:p>
            <a:pPr algn="just"/>
            <a:r>
              <a:rPr lang="en-US" dirty="0" smtClean="0"/>
              <a:t>Shipping companies are exploring fuels that produce fewer emissions, such as:</a:t>
            </a:r>
          </a:p>
          <a:p>
            <a:pPr algn="just"/>
            <a:r>
              <a:rPr lang="en-US" dirty="0" smtClean="0"/>
              <a:t>Liquefied Natural Gas (LNG)</a:t>
            </a:r>
          </a:p>
          <a:p>
            <a:pPr algn="just"/>
            <a:r>
              <a:rPr lang="en-US" dirty="0" smtClean="0"/>
              <a:t>Methanol</a:t>
            </a:r>
          </a:p>
          <a:p>
            <a:pPr algn="just"/>
            <a:r>
              <a:rPr lang="en-US" dirty="0" smtClean="0"/>
              <a:t>Ammonia</a:t>
            </a:r>
          </a:p>
          <a:p>
            <a:pPr algn="just"/>
            <a:r>
              <a:rPr lang="en-US" dirty="0" smtClean="0"/>
              <a:t>Hydrogen</a:t>
            </a:r>
          </a:p>
          <a:p>
            <a:pPr algn="just"/>
            <a:r>
              <a:rPr lang="en-US" dirty="0" smtClean="0"/>
              <a:t>Biofuels</a:t>
            </a:r>
          </a:p>
          <a:p>
            <a:endParaRPr lang="en-US" dirty="0"/>
          </a:p>
        </p:txBody>
      </p:sp>
    </p:spTree>
    <p:extLst>
      <p:ext uri="{BB962C8B-B14F-4D97-AF65-F5344CB8AC3E}">
        <p14:creationId xmlns:p14="http://schemas.microsoft.com/office/powerpoint/2010/main" val="574240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621103"/>
            <a:ext cx="9144000" cy="1587260"/>
          </a:xfrm>
        </p:spPr>
        <p:txBody>
          <a:bodyPr>
            <a:normAutofit fontScale="90000"/>
          </a:bodyPr>
          <a:lstStyle/>
          <a:p>
            <a:r>
              <a:rPr lang="en-US" b="1" dirty="0" smtClean="0"/>
              <a:t>What Is Transportation Management?</a:t>
            </a:r>
            <a:endParaRPr lang="el-GR" b="1" dirty="0"/>
          </a:p>
        </p:txBody>
      </p:sp>
      <p:sp>
        <p:nvSpPr>
          <p:cNvPr id="4" name="Rectangle 1"/>
          <p:cNvSpPr>
            <a:spLocks noGrp="1" noChangeArrowheads="1"/>
          </p:cNvSpPr>
          <p:nvPr>
            <p:ph type="subTitle" idx="1"/>
          </p:nvPr>
        </p:nvSpPr>
        <p:spPr bwMode="auto">
          <a:xfrm>
            <a:off x="621102" y="2591777"/>
            <a:ext cx="10179170" cy="3447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chemeClr val="tx1"/>
                </a:solidFill>
                <a:effectLst/>
              </a:rPr>
              <a:t>The </a:t>
            </a:r>
            <a:r>
              <a:rPr kumimoji="0" lang="el-GR" altLang="el-GR" sz="2000" b="0" i="0" u="none" strike="noStrike" cap="none" normalizeH="0" baseline="0" dirty="0" err="1" smtClean="0">
                <a:ln>
                  <a:noFill/>
                </a:ln>
                <a:solidFill>
                  <a:schemeClr val="tx1"/>
                </a:solidFill>
                <a:effectLst/>
              </a:rPr>
              <a:t>planning</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coordination</a:t>
            </a:r>
            <a:r>
              <a:rPr kumimoji="0" lang="el-GR" altLang="el-GR" sz="2000" b="0" i="0" u="none" strike="noStrike" cap="none" normalizeH="0" baseline="0" dirty="0" smtClean="0">
                <a:ln>
                  <a:noFill/>
                </a:ln>
                <a:solidFill>
                  <a:schemeClr val="tx1"/>
                </a:solidFill>
                <a:effectLst/>
              </a:rPr>
              <a:t>, and </a:t>
            </a:r>
            <a:r>
              <a:rPr kumimoji="0" lang="el-GR" altLang="el-GR" sz="2000" b="0" i="0" u="none" strike="noStrike" cap="none" normalizeH="0" baseline="0" dirty="0" err="1" smtClean="0">
                <a:ln>
                  <a:noFill/>
                </a:ln>
                <a:solidFill>
                  <a:schemeClr val="tx1"/>
                </a:solidFill>
                <a:effectLst/>
              </a:rPr>
              <a:t>control</a:t>
            </a:r>
            <a:r>
              <a:rPr kumimoji="0" lang="el-GR" altLang="el-GR" sz="2000" b="0" i="0" u="none" strike="noStrike" cap="none" normalizeH="0" baseline="0" dirty="0" smtClean="0">
                <a:ln>
                  <a:noFill/>
                </a:ln>
                <a:solidFill>
                  <a:schemeClr val="tx1"/>
                </a:solidFill>
                <a:effectLst/>
              </a:rPr>
              <a:t> of </a:t>
            </a:r>
            <a:r>
              <a:rPr kumimoji="0" lang="el-GR" altLang="el-GR" sz="2000" b="0" i="0" u="none" strike="noStrike" cap="none" normalizeH="0" baseline="0" dirty="0" err="1" smtClean="0">
                <a:ln>
                  <a:noFill/>
                </a:ln>
                <a:solidFill>
                  <a:schemeClr val="tx1"/>
                </a:solidFill>
                <a:effectLst/>
              </a:rPr>
              <a:t>transportation</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systems</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to</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move</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goods</a:t>
            </a:r>
            <a:r>
              <a:rPr lang="en-US" altLang="el-GR" sz="2000" dirty="0"/>
              <a:t> </a:t>
            </a:r>
            <a:r>
              <a:rPr kumimoji="0" lang="el-GR" altLang="el-GR" sz="2000" b="0" i="0" u="none" strike="noStrike" cap="none" normalizeH="0" baseline="0" dirty="0" err="1" smtClean="0">
                <a:ln>
                  <a:noFill/>
                </a:ln>
                <a:solidFill>
                  <a:schemeClr val="tx1"/>
                </a:solidFill>
                <a:effectLst/>
              </a:rPr>
              <a:t>efficiently</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safely</a:t>
            </a:r>
            <a:r>
              <a:rPr kumimoji="0" lang="el-GR" altLang="el-GR" sz="2000" b="0" i="0" u="none" strike="noStrike" cap="none" normalizeH="0" baseline="0" dirty="0" smtClean="0">
                <a:ln>
                  <a:noFill/>
                </a:ln>
                <a:solidFill>
                  <a:schemeClr val="tx1"/>
                </a:solidFill>
                <a:effectLst/>
              </a:rPr>
              <a:t>, and </a:t>
            </a:r>
            <a:r>
              <a:rPr kumimoji="0" lang="el-GR" altLang="el-GR" sz="2000" b="0" i="0" u="none" strike="noStrike" cap="none" normalizeH="0" baseline="0" dirty="0" err="1" smtClean="0">
                <a:ln>
                  <a:noFill/>
                </a:ln>
                <a:solidFill>
                  <a:schemeClr val="tx1"/>
                </a:solidFill>
                <a:effectLst/>
              </a:rPr>
              <a:t>economically</a:t>
            </a:r>
            <a:r>
              <a:rPr kumimoji="0" lang="el-GR" altLang="el-GR" sz="2000" b="0" i="0" u="none" strike="noStrike" cap="none" normalizeH="0" baseline="0" dirty="0" smtClean="0">
                <a:ln>
                  <a:noFill/>
                </a:ln>
                <a:solidFill>
                  <a:schemeClr val="tx1"/>
                </a:solidFill>
                <a:effectLst/>
              </a:rPr>
              <a:t>.</a:t>
            </a:r>
            <a:endParaRPr kumimoji="0" lang="en-US" altLang="el-GR" sz="20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l-GR" sz="2000" dirty="0"/>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err="1" smtClean="0">
                <a:ln>
                  <a:noFill/>
                </a:ln>
                <a:solidFill>
                  <a:schemeClr val="tx1"/>
                </a:solidFill>
                <a:effectLst/>
              </a:rPr>
              <a:t>Main</a:t>
            </a:r>
            <a:r>
              <a:rPr kumimoji="0" lang="el-GR" altLang="el-GR" sz="2000" b="1" i="0" u="none" strike="noStrike" cap="none" normalizeH="0" baseline="0" dirty="0" smtClean="0">
                <a:ln>
                  <a:noFill/>
                </a:ln>
                <a:solidFill>
                  <a:schemeClr val="tx1"/>
                </a:solidFill>
                <a:effectLst/>
              </a:rPr>
              <a:t> </a:t>
            </a:r>
            <a:r>
              <a:rPr kumimoji="0" lang="el-GR" altLang="el-GR" sz="2000" b="1" i="0" u="none" strike="noStrike" cap="none" normalizeH="0" baseline="0" dirty="0" err="1" smtClean="0">
                <a:ln>
                  <a:noFill/>
                </a:ln>
                <a:solidFill>
                  <a:schemeClr val="tx1"/>
                </a:solidFill>
                <a:effectLst/>
              </a:rPr>
              <a:t>tasks</a:t>
            </a:r>
            <a:endParaRPr kumimoji="0" lang="el-GR" altLang="el-GR" sz="20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l-GR" altLang="el-GR" sz="2000" b="0" i="0" u="none" strike="noStrike" cap="none" normalizeH="0" baseline="0" dirty="0" err="1" smtClean="0">
                <a:ln>
                  <a:noFill/>
                </a:ln>
                <a:solidFill>
                  <a:schemeClr val="tx1"/>
                </a:solidFill>
                <a:effectLst/>
              </a:rPr>
              <a:t>route</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planning</a:t>
            </a:r>
            <a:endParaRPr kumimoji="0" lang="el-GR" altLang="el-GR" sz="20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l-GR" altLang="el-GR" sz="2000" b="0" i="0" u="none" strike="noStrike" cap="none" normalizeH="0" baseline="0" dirty="0" err="1" smtClean="0">
                <a:ln>
                  <a:noFill/>
                </a:ln>
                <a:solidFill>
                  <a:schemeClr val="tx1"/>
                </a:solidFill>
                <a:effectLst/>
              </a:rPr>
              <a:t>fleet</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scheduling</a:t>
            </a:r>
            <a:endParaRPr kumimoji="0" lang="el-GR" altLang="el-GR" sz="20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l-GR" altLang="el-GR" sz="2000" b="0" i="0" u="none" strike="noStrike" cap="none" normalizeH="0" baseline="0" dirty="0" err="1" smtClean="0">
                <a:ln>
                  <a:noFill/>
                </a:ln>
                <a:solidFill>
                  <a:schemeClr val="tx1"/>
                </a:solidFill>
                <a:effectLst/>
              </a:rPr>
              <a:t>cargo</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management</a:t>
            </a:r>
            <a:endParaRPr kumimoji="0" lang="el-GR" altLang="el-GR" sz="20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l-GR" altLang="el-GR" sz="2000" b="0" i="0" u="none" strike="noStrike" cap="none" normalizeH="0" baseline="0" dirty="0" err="1" smtClean="0">
                <a:ln>
                  <a:noFill/>
                </a:ln>
                <a:solidFill>
                  <a:schemeClr val="tx1"/>
                </a:solidFill>
                <a:effectLst/>
              </a:rPr>
              <a:t>cost</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optimization</a:t>
            </a:r>
            <a:endParaRPr kumimoji="0" lang="el-GR" altLang="el-GR" sz="20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l-GR" altLang="el-GR" sz="2000" b="0" i="0" u="none" strike="noStrike" cap="none" normalizeH="0" baseline="0" dirty="0" err="1" smtClean="0">
                <a:ln>
                  <a:noFill/>
                </a:ln>
                <a:solidFill>
                  <a:schemeClr val="tx1"/>
                </a:solidFill>
                <a:effectLst/>
              </a:rPr>
              <a:t>monitoring</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transport</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flows</a:t>
            </a:r>
            <a:endParaRPr kumimoji="0" lang="el-GR" altLang="el-GR"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082383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Sustainability and Green Shipping</a:t>
            </a:r>
            <a:endParaRPr lang="el-GR" b="1" dirty="0"/>
          </a:p>
        </p:txBody>
      </p:sp>
      <p:sp>
        <p:nvSpPr>
          <p:cNvPr id="3" name="Θέση περιεχομένου 2"/>
          <p:cNvSpPr>
            <a:spLocks noGrp="1"/>
          </p:cNvSpPr>
          <p:nvPr>
            <p:ph idx="1"/>
          </p:nvPr>
        </p:nvSpPr>
        <p:spPr/>
        <p:txBody>
          <a:bodyPr>
            <a:normAutofit fontScale="92500" lnSpcReduction="20000"/>
          </a:bodyPr>
          <a:lstStyle/>
          <a:p>
            <a:pPr algn="just"/>
            <a:r>
              <a:rPr lang="en-US" b="1" dirty="0" smtClean="0"/>
              <a:t>Role of Ports</a:t>
            </a:r>
          </a:p>
          <a:p>
            <a:pPr algn="just"/>
            <a:r>
              <a:rPr lang="en-US" dirty="0" smtClean="0"/>
              <a:t>Ports are also contributing to </a:t>
            </a:r>
            <a:r>
              <a:rPr lang="en-US" dirty="0" err="1" smtClean="0"/>
              <a:t>decarbonization</a:t>
            </a:r>
            <a:r>
              <a:rPr lang="en-US" dirty="0" smtClean="0"/>
              <a:t> by:</a:t>
            </a:r>
          </a:p>
          <a:p>
            <a:pPr algn="just"/>
            <a:r>
              <a:rPr lang="en-US" dirty="0" smtClean="0"/>
              <a:t>providing shore power so ships can turn off engines while docked</a:t>
            </a:r>
          </a:p>
          <a:p>
            <a:pPr algn="just"/>
            <a:r>
              <a:rPr lang="en-US" dirty="0" smtClean="0"/>
              <a:t>supporting alternative fuel infrastructure</a:t>
            </a:r>
          </a:p>
          <a:p>
            <a:pPr algn="just"/>
            <a:r>
              <a:rPr lang="en-US" dirty="0" smtClean="0"/>
              <a:t>using electric cargo handling equipment.</a:t>
            </a:r>
          </a:p>
          <a:p>
            <a:pPr algn="just"/>
            <a:r>
              <a:rPr lang="en-US" b="1" dirty="0" smtClean="0"/>
              <a:t>Challenges</a:t>
            </a:r>
          </a:p>
          <a:p>
            <a:pPr algn="just"/>
            <a:r>
              <a:rPr lang="en-US" dirty="0" smtClean="0"/>
              <a:t>Despite progress, decarbonizing shipping is difficult because:</a:t>
            </a:r>
          </a:p>
          <a:p>
            <a:pPr algn="just"/>
            <a:r>
              <a:rPr lang="en-US" dirty="0" smtClean="0"/>
              <a:t>ships have long lifespans (20–30 years)</a:t>
            </a:r>
          </a:p>
          <a:p>
            <a:pPr algn="just"/>
            <a:r>
              <a:rPr lang="en-US" dirty="0" smtClean="0"/>
              <a:t>alternative fuels require new infrastructure</a:t>
            </a:r>
          </a:p>
          <a:p>
            <a:pPr algn="just"/>
            <a:r>
              <a:rPr lang="en-US" dirty="0" smtClean="0"/>
              <a:t>global regulations must be coordinated.</a:t>
            </a:r>
          </a:p>
          <a:p>
            <a:endParaRPr lang="el-GR" dirty="0"/>
          </a:p>
        </p:txBody>
      </p:sp>
    </p:spTree>
    <p:extLst>
      <p:ext uri="{BB962C8B-B14F-4D97-AF65-F5344CB8AC3E}">
        <p14:creationId xmlns:p14="http://schemas.microsoft.com/office/powerpoint/2010/main" val="9219538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Sustainability and Green Shipping</a:t>
            </a:r>
            <a:endParaRPr lang="el-GR" b="1" dirty="0"/>
          </a:p>
        </p:txBody>
      </p:sp>
      <p:sp>
        <p:nvSpPr>
          <p:cNvPr id="3" name="Θέση περιεχομένου 2"/>
          <p:cNvSpPr>
            <a:spLocks noGrp="1"/>
          </p:cNvSpPr>
          <p:nvPr>
            <p:ph idx="1"/>
          </p:nvPr>
        </p:nvSpPr>
        <p:spPr/>
        <p:txBody>
          <a:bodyPr/>
          <a:lstStyle/>
          <a:p>
            <a:pPr algn="just"/>
            <a:r>
              <a:rPr lang="en-US" b="1" dirty="0" smtClean="0"/>
              <a:t>1. Operational Decisions Affect Fuel Consumption</a:t>
            </a:r>
          </a:p>
          <a:p>
            <a:pPr algn="just"/>
            <a:r>
              <a:rPr lang="en-US" dirty="0" smtClean="0"/>
              <a:t>Transportation managers decide:</a:t>
            </a:r>
          </a:p>
          <a:p>
            <a:pPr algn="just"/>
            <a:r>
              <a:rPr lang="en-US" dirty="0" smtClean="0"/>
              <a:t>routes ships follow</a:t>
            </a:r>
          </a:p>
          <a:p>
            <a:pPr algn="just"/>
            <a:r>
              <a:rPr lang="en-US" dirty="0" smtClean="0"/>
              <a:t>vessel speeds</a:t>
            </a:r>
          </a:p>
          <a:p>
            <a:pPr algn="just"/>
            <a:r>
              <a:rPr lang="en-US" dirty="0" smtClean="0"/>
              <a:t>port schedules</a:t>
            </a:r>
          </a:p>
          <a:p>
            <a:pPr algn="just"/>
            <a:r>
              <a:rPr lang="en-US" dirty="0" smtClean="0"/>
              <a:t>cargo loading levels</a:t>
            </a:r>
          </a:p>
          <a:p>
            <a:pPr algn="just"/>
            <a:r>
              <a:rPr lang="en-US" dirty="0" smtClean="0"/>
              <a:t>These decisions influence </a:t>
            </a:r>
            <a:r>
              <a:rPr lang="en-US" b="1" dirty="0" smtClean="0"/>
              <a:t>how much fuel is burned</a:t>
            </a:r>
            <a:r>
              <a:rPr lang="en-US" dirty="0" smtClean="0"/>
              <a:t> and therefore how much CO₂ is emitted.</a:t>
            </a:r>
          </a:p>
          <a:p>
            <a:endParaRPr lang="el-GR" dirty="0"/>
          </a:p>
        </p:txBody>
      </p:sp>
    </p:spTree>
    <p:extLst>
      <p:ext uri="{BB962C8B-B14F-4D97-AF65-F5344CB8AC3E}">
        <p14:creationId xmlns:p14="http://schemas.microsoft.com/office/powerpoint/2010/main" val="3876902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smtClean="0"/>
              <a:t>      </a:t>
            </a:r>
            <a:r>
              <a:rPr lang="en-US" b="1" dirty="0" smtClean="0"/>
              <a:t>Sustainability and Green Shipping</a:t>
            </a:r>
            <a:endParaRPr lang="el-GR" b="1" dirty="0"/>
          </a:p>
        </p:txBody>
      </p:sp>
      <p:sp>
        <p:nvSpPr>
          <p:cNvPr id="3" name="Θέση περιεχομένου 2"/>
          <p:cNvSpPr>
            <a:spLocks noGrp="1"/>
          </p:cNvSpPr>
          <p:nvPr>
            <p:ph idx="1"/>
          </p:nvPr>
        </p:nvSpPr>
        <p:spPr/>
        <p:txBody>
          <a:bodyPr>
            <a:normAutofit fontScale="70000" lnSpcReduction="20000"/>
          </a:bodyPr>
          <a:lstStyle/>
          <a:p>
            <a:pPr algn="just"/>
            <a:r>
              <a:rPr lang="en-US" b="1" dirty="0" smtClean="0"/>
              <a:t>2. Efficient Logistics Reduces Environmental Impact</a:t>
            </a:r>
          </a:p>
          <a:p>
            <a:pPr algn="just"/>
            <a:r>
              <a:rPr lang="en-US" dirty="0" smtClean="0"/>
              <a:t>Better transportation management improves </a:t>
            </a:r>
            <a:r>
              <a:rPr lang="en-US" b="1" dirty="0" smtClean="0"/>
              <a:t>efficiency</a:t>
            </a:r>
            <a:r>
              <a:rPr lang="en-US" dirty="0" smtClean="0"/>
              <a:t>, which means:</a:t>
            </a:r>
          </a:p>
          <a:p>
            <a:pPr algn="just"/>
            <a:r>
              <a:rPr lang="en-US" dirty="0" smtClean="0"/>
              <a:t>fewer empty trips</a:t>
            </a:r>
          </a:p>
          <a:p>
            <a:pPr algn="just"/>
            <a:r>
              <a:rPr lang="en-US" dirty="0" smtClean="0"/>
              <a:t>higher cargo utilization</a:t>
            </a:r>
          </a:p>
          <a:p>
            <a:pPr algn="just"/>
            <a:r>
              <a:rPr lang="en-US" dirty="0" smtClean="0"/>
              <a:t>shorter transport times</a:t>
            </a:r>
          </a:p>
          <a:p>
            <a:pPr algn="just"/>
            <a:r>
              <a:rPr lang="en-US" dirty="0" smtClean="0"/>
              <a:t>less wasted energy</a:t>
            </a:r>
          </a:p>
          <a:p>
            <a:pPr algn="just"/>
            <a:r>
              <a:rPr lang="en-US" b="1" dirty="0" smtClean="0"/>
              <a:t>3. Route Optimization and Digital Technologies</a:t>
            </a:r>
          </a:p>
          <a:p>
            <a:pPr algn="just"/>
            <a:r>
              <a:rPr lang="en-US" dirty="0" smtClean="0"/>
              <a:t>Transportation management increasingly uses digital tools to optimize routes and operations.</a:t>
            </a:r>
          </a:p>
          <a:p>
            <a:pPr algn="just"/>
            <a:r>
              <a:rPr lang="en-US" dirty="0" smtClean="0"/>
              <a:t>These technologies can:</a:t>
            </a:r>
          </a:p>
          <a:p>
            <a:pPr algn="just"/>
            <a:r>
              <a:rPr lang="en-US" dirty="0" smtClean="0"/>
              <a:t>select the most fuel-efficient routes</a:t>
            </a:r>
          </a:p>
          <a:p>
            <a:pPr algn="just"/>
            <a:r>
              <a:rPr lang="en-US" dirty="0" smtClean="0"/>
              <a:t>avoid bad weather that increases fuel use</a:t>
            </a:r>
          </a:p>
          <a:p>
            <a:pPr algn="just"/>
            <a:r>
              <a:rPr lang="en-US" dirty="0" smtClean="0"/>
              <a:t>reduce congestion at ports</a:t>
            </a:r>
          </a:p>
          <a:p>
            <a:endParaRPr lang="en-US" dirty="0"/>
          </a:p>
        </p:txBody>
      </p:sp>
    </p:spTree>
    <p:extLst>
      <p:ext uri="{BB962C8B-B14F-4D97-AF65-F5344CB8AC3E}">
        <p14:creationId xmlns:p14="http://schemas.microsoft.com/office/powerpoint/2010/main" val="41423545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Sustainability and Green Shipping</a:t>
            </a:r>
            <a:endParaRPr lang="el-GR" b="1" dirty="0"/>
          </a:p>
        </p:txBody>
      </p:sp>
      <p:sp>
        <p:nvSpPr>
          <p:cNvPr id="3" name="Θέση περιεχομένου 2"/>
          <p:cNvSpPr>
            <a:spLocks noGrp="1"/>
          </p:cNvSpPr>
          <p:nvPr>
            <p:ph idx="1"/>
          </p:nvPr>
        </p:nvSpPr>
        <p:spPr/>
        <p:txBody>
          <a:bodyPr>
            <a:normAutofit fontScale="70000" lnSpcReduction="20000"/>
          </a:bodyPr>
          <a:lstStyle/>
          <a:p>
            <a:pPr algn="just"/>
            <a:r>
              <a:rPr lang="en-US" b="1" dirty="0" smtClean="0"/>
              <a:t>3. Route Optimization and Digital Technologies</a:t>
            </a:r>
          </a:p>
          <a:p>
            <a:pPr algn="just"/>
            <a:r>
              <a:rPr lang="en-US" dirty="0" smtClean="0"/>
              <a:t>Transportation management increasingly uses digital tools to optimize routes and operations.</a:t>
            </a:r>
          </a:p>
          <a:p>
            <a:pPr algn="just"/>
            <a:r>
              <a:rPr lang="en-US" dirty="0" smtClean="0"/>
              <a:t>These technologies can:</a:t>
            </a:r>
          </a:p>
          <a:p>
            <a:pPr algn="just"/>
            <a:r>
              <a:rPr lang="en-US" dirty="0" smtClean="0"/>
              <a:t>select the most fuel-efficient routes</a:t>
            </a:r>
          </a:p>
          <a:p>
            <a:pPr algn="just"/>
            <a:r>
              <a:rPr lang="en-US" dirty="0" smtClean="0"/>
              <a:t>avoid bad weather that increases fuel use</a:t>
            </a:r>
          </a:p>
          <a:p>
            <a:pPr algn="just"/>
            <a:r>
              <a:rPr lang="en-US" dirty="0" smtClean="0"/>
              <a:t>reduce congestion at ports</a:t>
            </a:r>
          </a:p>
          <a:p>
            <a:pPr algn="just"/>
            <a:r>
              <a:rPr lang="en-US" b="1" dirty="0" smtClean="0"/>
              <a:t>4. Sustainable Infrastructure and Ports</a:t>
            </a:r>
          </a:p>
          <a:p>
            <a:pPr algn="just"/>
            <a:r>
              <a:rPr lang="en-US" dirty="0" smtClean="0"/>
              <a:t>Transportation management also includes coordination with ports and terminals.</a:t>
            </a:r>
          </a:p>
          <a:p>
            <a:pPr algn="just"/>
            <a:r>
              <a:rPr lang="en-US" dirty="0" smtClean="0"/>
              <a:t>Ports are implementing greener practices such as:</a:t>
            </a:r>
          </a:p>
          <a:p>
            <a:pPr algn="just"/>
            <a:r>
              <a:rPr lang="en-US" dirty="0" smtClean="0"/>
              <a:t>electrified cargo handling equipment</a:t>
            </a:r>
          </a:p>
          <a:p>
            <a:pPr algn="just"/>
            <a:r>
              <a:rPr lang="en-US" dirty="0" smtClean="0"/>
              <a:t>shore power systems for ships</a:t>
            </a:r>
          </a:p>
          <a:p>
            <a:pPr algn="just"/>
            <a:r>
              <a:rPr lang="en-US" dirty="0" smtClean="0"/>
              <a:t>improved terminal logistics</a:t>
            </a:r>
          </a:p>
          <a:p>
            <a:endParaRPr lang="el-GR" dirty="0"/>
          </a:p>
        </p:txBody>
      </p:sp>
    </p:spTree>
    <p:extLst>
      <p:ext uri="{BB962C8B-B14F-4D97-AF65-F5344CB8AC3E}">
        <p14:creationId xmlns:p14="http://schemas.microsoft.com/office/powerpoint/2010/main" val="42877713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Sustainability and Green Shipping</a:t>
            </a:r>
            <a:endParaRPr lang="el-GR" b="1" dirty="0"/>
          </a:p>
        </p:txBody>
      </p:sp>
      <p:sp>
        <p:nvSpPr>
          <p:cNvPr id="3" name="Θέση περιεχομένου 2"/>
          <p:cNvSpPr>
            <a:spLocks noGrp="1"/>
          </p:cNvSpPr>
          <p:nvPr>
            <p:ph idx="1"/>
          </p:nvPr>
        </p:nvSpPr>
        <p:spPr/>
        <p:txBody>
          <a:bodyPr/>
          <a:lstStyle/>
          <a:p>
            <a:pPr algn="just"/>
            <a:r>
              <a:rPr lang="en-US" b="1" dirty="0" smtClean="0"/>
              <a:t>5. Compliance With Environmental Regulations</a:t>
            </a:r>
          </a:p>
          <a:p>
            <a:pPr algn="just"/>
            <a:r>
              <a:rPr lang="en-US" dirty="0" smtClean="0"/>
              <a:t>Transportation managers must also ensure compliance with environmental regulations set by organizations like the</a:t>
            </a:r>
            <a:br>
              <a:rPr lang="en-US" dirty="0" smtClean="0"/>
            </a:br>
            <a:r>
              <a:rPr lang="en-US" dirty="0" smtClean="0"/>
              <a:t>International Maritime Organization.</a:t>
            </a:r>
          </a:p>
          <a:p>
            <a:pPr algn="just"/>
            <a:r>
              <a:rPr lang="en-US" dirty="0" smtClean="0"/>
              <a:t>These regulations require companies to:</a:t>
            </a:r>
          </a:p>
          <a:p>
            <a:pPr algn="just"/>
            <a:r>
              <a:rPr lang="en-US" dirty="0" smtClean="0"/>
              <a:t>improve energy efficiency</a:t>
            </a:r>
          </a:p>
          <a:p>
            <a:pPr algn="just"/>
            <a:r>
              <a:rPr lang="en-US" dirty="0" smtClean="0"/>
              <a:t>reduce sulfur emissions</a:t>
            </a:r>
          </a:p>
          <a:p>
            <a:pPr algn="just"/>
            <a:r>
              <a:rPr lang="en-US" dirty="0" smtClean="0"/>
              <a:t>monitor carbon output.</a:t>
            </a:r>
          </a:p>
          <a:p>
            <a:endParaRPr lang="el-GR" dirty="0"/>
          </a:p>
        </p:txBody>
      </p:sp>
    </p:spTree>
    <p:extLst>
      <p:ext uri="{BB962C8B-B14F-4D97-AF65-F5344CB8AC3E}">
        <p14:creationId xmlns:p14="http://schemas.microsoft.com/office/powerpoint/2010/main" val="34410840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Assignment</a:t>
            </a:r>
            <a:endParaRPr lang="el-GR" b="1" dirty="0"/>
          </a:p>
        </p:txBody>
      </p:sp>
      <p:sp>
        <p:nvSpPr>
          <p:cNvPr id="3" name="Θέση περιεχομένου 2"/>
          <p:cNvSpPr>
            <a:spLocks noGrp="1"/>
          </p:cNvSpPr>
          <p:nvPr>
            <p:ph idx="1"/>
          </p:nvPr>
        </p:nvSpPr>
        <p:spPr/>
        <p:txBody>
          <a:bodyPr/>
          <a:lstStyle/>
          <a:p>
            <a:pPr algn="just"/>
            <a:r>
              <a:rPr lang="en-US" dirty="0" smtClean="0"/>
              <a:t>What factors influence shipping route decisions?</a:t>
            </a:r>
          </a:p>
          <a:p>
            <a:pPr algn="just"/>
            <a:r>
              <a:rPr lang="en-US" dirty="0" smtClean="0"/>
              <a:t>How can ports reduce congestion?</a:t>
            </a:r>
          </a:p>
          <a:p>
            <a:pPr algn="just"/>
            <a:r>
              <a:rPr lang="en-US" dirty="0" smtClean="0"/>
              <a:t>What technologies will transform maritime transport?</a:t>
            </a:r>
          </a:p>
          <a:p>
            <a:pPr algn="just"/>
            <a:r>
              <a:rPr lang="en-US" dirty="0" smtClean="0"/>
              <a:t>Why do ships take such long routes sometimes instead of going directly?</a:t>
            </a:r>
          </a:p>
          <a:p>
            <a:pPr algn="just"/>
            <a:r>
              <a:rPr lang="en-US" dirty="0" smtClean="0"/>
              <a:t>Why do ports like Piraeus or Rotterdam invest so heavily in cranes and automation?</a:t>
            </a:r>
          </a:p>
          <a:p>
            <a:pPr algn="just"/>
            <a:r>
              <a:rPr lang="en-US" dirty="0" smtClean="0"/>
              <a:t>What happens if a container is delayed at a port or lost?</a:t>
            </a:r>
            <a:endParaRPr lang="el-GR" dirty="0"/>
          </a:p>
        </p:txBody>
      </p:sp>
    </p:spTree>
    <p:extLst>
      <p:ext uri="{BB962C8B-B14F-4D97-AF65-F5344CB8AC3E}">
        <p14:creationId xmlns:p14="http://schemas.microsoft.com/office/powerpoint/2010/main" val="434045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388189"/>
            <a:ext cx="9144000" cy="2122098"/>
          </a:xfrm>
        </p:spPr>
        <p:txBody>
          <a:bodyPr>
            <a:normAutofit fontScale="90000"/>
          </a:bodyPr>
          <a:lstStyle/>
          <a:p>
            <a:r>
              <a:rPr lang="en-US" b="1" dirty="0" smtClean="0"/>
              <a:t>The Container Revolution: The transformation of global logistics</a:t>
            </a:r>
            <a:endParaRPr lang="el-GR" b="1" dirty="0"/>
          </a:p>
        </p:txBody>
      </p:sp>
      <p:sp>
        <p:nvSpPr>
          <p:cNvPr id="4" name="Rectangle 1"/>
          <p:cNvSpPr>
            <a:spLocks noGrp="1" noChangeArrowheads="1"/>
          </p:cNvSpPr>
          <p:nvPr>
            <p:ph type="subTitle" idx="1"/>
          </p:nvPr>
        </p:nvSpPr>
        <p:spPr bwMode="auto">
          <a:xfrm>
            <a:off x="457200" y="2607488"/>
            <a:ext cx="11171208"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2000" b="0" i="0" u="none" strike="noStrike" cap="none" normalizeH="0" baseline="0" dirty="0" err="1" smtClean="0">
                <a:ln>
                  <a:noFill/>
                </a:ln>
                <a:solidFill>
                  <a:schemeClr val="tx1"/>
                </a:solidFill>
                <a:effectLst/>
              </a:rPr>
              <a:t>Standardized</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cargo</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units</a:t>
            </a:r>
            <a:endParaRPr kumimoji="0" lang="el-GR" altLang="el-GR"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2000" b="0" i="0" u="none" strike="noStrike" cap="none" normalizeH="0" baseline="0" dirty="0" err="1" smtClean="0">
                <a:ln>
                  <a:noFill/>
                </a:ln>
                <a:solidFill>
                  <a:schemeClr val="tx1"/>
                </a:solidFill>
                <a:effectLst/>
              </a:rPr>
              <a:t>Faster</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loading</a:t>
            </a:r>
            <a:r>
              <a:rPr kumimoji="0" lang="el-GR" altLang="el-GR" sz="2000" b="0" i="0" u="none" strike="noStrike" cap="none" normalizeH="0" baseline="0" dirty="0" smtClean="0">
                <a:ln>
                  <a:noFill/>
                </a:ln>
                <a:solidFill>
                  <a:schemeClr val="tx1"/>
                </a:solidFill>
                <a:effectLst/>
              </a:rPr>
              <a:t>/</a:t>
            </a:r>
            <a:r>
              <a:rPr kumimoji="0" lang="el-GR" altLang="el-GR" sz="2000" b="0" i="0" u="none" strike="noStrike" cap="none" normalizeH="0" baseline="0" dirty="0" err="1" smtClean="0">
                <a:ln>
                  <a:noFill/>
                </a:ln>
                <a:solidFill>
                  <a:schemeClr val="tx1"/>
                </a:solidFill>
                <a:effectLst/>
              </a:rPr>
              <a:t>unloading</a:t>
            </a:r>
            <a:endParaRPr kumimoji="0" lang="el-GR" altLang="el-GR"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2000" b="0" i="0" u="none" strike="noStrike" cap="none" normalizeH="0" baseline="0" dirty="0" err="1" smtClean="0">
                <a:ln>
                  <a:noFill/>
                </a:ln>
                <a:solidFill>
                  <a:schemeClr val="tx1"/>
                </a:solidFill>
                <a:effectLst/>
              </a:rPr>
              <a:t>Lower</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transportation</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costs</a:t>
            </a:r>
            <a:endParaRPr kumimoji="0" lang="el-GR" altLang="el-GR" sz="2000" b="0" i="0" u="none" strike="noStrike" cap="none" normalizeH="0" baseline="0" dirty="0" smtClean="0">
              <a:ln>
                <a:noFill/>
              </a:ln>
              <a:solidFill>
                <a:schemeClr val="tx1"/>
              </a:solidFill>
              <a:effectLst/>
            </a:endParaRPr>
          </a:p>
          <a:p>
            <a:pPr lvl="0" algn="l" eaLnBrk="0" fontAlgn="base" hangingPunct="0">
              <a:lnSpc>
                <a:spcPct val="100000"/>
              </a:lnSpc>
              <a:spcBef>
                <a:spcPct val="0"/>
              </a:spcBef>
              <a:spcAft>
                <a:spcPct val="0"/>
              </a:spcAft>
              <a:buFontTx/>
              <a:buChar char="•"/>
            </a:pPr>
            <a:r>
              <a:rPr kumimoji="0" lang="el-GR" altLang="el-GR" sz="2000" b="0" i="0" u="none" strike="noStrike" cap="none" normalizeH="0" baseline="0" dirty="0" err="1" smtClean="0">
                <a:ln>
                  <a:noFill/>
                </a:ln>
                <a:solidFill>
                  <a:schemeClr val="tx1"/>
                </a:solidFill>
                <a:effectLst/>
              </a:rPr>
              <a:t>Intermodal</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transport</a:t>
            </a:r>
            <a:r>
              <a:rPr kumimoji="0" lang="el-GR" altLang="el-GR" sz="2000" b="0" i="0" u="none" strike="noStrike" cap="none" normalizeH="0" baseline="0" dirty="0" smtClean="0">
                <a:ln>
                  <a:noFill/>
                </a:ln>
                <a:solidFill>
                  <a:schemeClr val="tx1"/>
                </a:solidFill>
                <a:effectLst/>
              </a:rPr>
              <a:t> </a:t>
            </a:r>
            <a:r>
              <a:rPr kumimoji="0" lang="el-GR" altLang="el-GR" sz="2000" b="0" i="0" u="none" strike="noStrike" cap="none" normalizeH="0" baseline="0" dirty="0" err="1" smtClean="0">
                <a:ln>
                  <a:noFill/>
                </a:ln>
                <a:solidFill>
                  <a:schemeClr val="tx1"/>
                </a:solidFill>
                <a:effectLst/>
              </a:rPr>
              <a:t>compatibility</a:t>
            </a:r>
            <a:r>
              <a:rPr kumimoji="0" lang="en-US" altLang="el-GR" sz="2000" b="0" i="0" u="none" strike="noStrike" cap="none" normalizeH="0" baseline="0" dirty="0" smtClean="0">
                <a:ln>
                  <a:noFill/>
                </a:ln>
                <a:solidFill>
                  <a:schemeClr val="tx1"/>
                </a:solidFill>
                <a:effectLst/>
              </a:rPr>
              <a:t> </a:t>
            </a:r>
          </a:p>
          <a:p>
            <a:pPr lvl="0" algn="l" eaLnBrk="0" fontAlgn="base" hangingPunct="0">
              <a:lnSpc>
                <a:spcPct val="100000"/>
              </a:lnSpc>
              <a:spcBef>
                <a:spcPct val="0"/>
              </a:spcBef>
              <a:spcAft>
                <a:spcPct val="0"/>
              </a:spcAft>
            </a:pPr>
            <a:endParaRPr lang="en-US" sz="2000" dirty="0" smtClean="0"/>
          </a:p>
          <a:p>
            <a:pPr lvl="0" algn="l" eaLnBrk="0" fontAlgn="base" hangingPunct="0">
              <a:lnSpc>
                <a:spcPct val="100000"/>
              </a:lnSpc>
              <a:spcBef>
                <a:spcPct val="0"/>
              </a:spcBef>
              <a:spcAft>
                <a:spcPct val="0"/>
              </a:spcAft>
            </a:pPr>
            <a:r>
              <a:rPr lang="en-US" sz="2000" dirty="0" smtClean="0"/>
              <a:t>Before containers cargo loading took </a:t>
            </a:r>
            <a:r>
              <a:rPr lang="en-US" sz="2000" b="1" dirty="0" smtClean="0"/>
              <a:t>days instead of hours</a:t>
            </a:r>
            <a:r>
              <a:rPr lang="en-US" sz="2000" dirty="0" smtClean="0"/>
              <a:t>, using a method called </a:t>
            </a:r>
            <a:r>
              <a:rPr lang="en-US" sz="2000" b="1" dirty="0" smtClean="0"/>
              <a:t>break-bulk shipping</a:t>
            </a:r>
            <a:r>
              <a:rPr lang="en-US" sz="2000" dirty="0"/>
              <a:t> </a:t>
            </a:r>
            <a:r>
              <a:rPr lang="en-US" sz="2000" dirty="0" smtClean="0"/>
              <a:t>(the goods were loaded in separate packages, like barrels, sacks or boxes). It took so long, because it was manual handling, different handling methods and each shipment had to be recorded and inspected individually.</a:t>
            </a:r>
            <a:endParaRPr kumimoji="0" lang="el-GR" altLang="el-GR"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879226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649358"/>
            <a:ext cx="9144000" cy="1446862"/>
          </a:xfrm>
        </p:spPr>
        <p:txBody>
          <a:bodyPr>
            <a:normAutofit fontScale="90000"/>
          </a:bodyPr>
          <a:lstStyle/>
          <a:p>
            <a:r>
              <a:rPr lang="en-US" b="1" dirty="0" smtClean="0"/>
              <a:t>Why standardization allows global logistics efficiency</a:t>
            </a:r>
            <a:endParaRPr lang="el-GR" b="1" dirty="0"/>
          </a:p>
        </p:txBody>
      </p:sp>
      <p:sp>
        <p:nvSpPr>
          <p:cNvPr id="3" name="Υπότιτλος 2"/>
          <p:cNvSpPr>
            <a:spLocks noGrp="1"/>
          </p:cNvSpPr>
          <p:nvPr>
            <p:ph type="subTitle" idx="1"/>
          </p:nvPr>
        </p:nvSpPr>
        <p:spPr>
          <a:xfrm>
            <a:off x="225287" y="2279374"/>
            <a:ext cx="11357113" cy="4452729"/>
          </a:xfrm>
        </p:spPr>
        <p:txBody>
          <a:bodyPr>
            <a:normAutofit fontScale="85000" lnSpcReduction="20000"/>
          </a:bodyPr>
          <a:lstStyle/>
          <a:p>
            <a:pPr algn="just"/>
            <a:r>
              <a:rPr lang="en-US" sz="3100" b="1" dirty="0" smtClean="0"/>
              <a:t>1. Intermodal Compatibility</a:t>
            </a:r>
          </a:p>
          <a:p>
            <a:pPr algn="just"/>
            <a:r>
              <a:rPr lang="en-US" sz="3100" dirty="0" smtClean="0"/>
              <a:t>Because containers follow global standards, the </a:t>
            </a:r>
            <a:r>
              <a:rPr lang="en-US" sz="3100" b="1" dirty="0" smtClean="0"/>
              <a:t>same container can move easily between different transport modes</a:t>
            </a:r>
            <a:r>
              <a:rPr lang="en-US" sz="3100" dirty="0" smtClean="0"/>
              <a:t>: ship, truck, train</a:t>
            </a:r>
          </a:p>
          <a:p>
            <a:pPr algn="just"/>
            <a:endParaRPr lang="en-US" sz="3100" dirty="0" smtClean="0"/>
          </a:p>
          <a:p>
            <a:pPr algn="just"/>
            <a:r>
              <a:rPr lang="en-US" sz="3100" b="1" dirty="0" smtClean="0"/>
              <a:t>2. Faster Port Operations</a:t>
            </a:r>
          </a:p>
          <a:p>
            <a:pPr algn="just"/>
            <a:r>
              <a:rPr lang="en-US" sz="3100" dirty="0" smtClean="0"/>
              <a:t>Ports around the world use </a:t>
            </a:r>
            <a:r>
              <a:rPr lang="en-US" sz="3100" b="1" dirty="0" smtClean="0"/>
              <a:t>standardized cranes, storage systems, and transport equipment</a:t>
            </a:r>
            <a:r>
              <a:rPr lang="en-US" sz="3100" dirty="0" smtClean="0"/>
              <a:t> designed for the same container sizes.</a:t>
            </a:r>
          </a:p>
          <a:p>
            <a:pPr algn="just"/>
            <a:r>
              <a:rPr lang="en-US" sz="3100" dirty="0" smtClean="0"/>
              <a:t>This means:</a:t>
            </a:r>
          </a:p>
          <a:p>
            <a:pPr algn="just"/>
            <a:r>
              <a:rPr lang="en-US" sz="3100" dirty="0" smtClean="0"/>
              <a:t>containers can be lifted quickly by cranes</a:t>
            </a:r>
          </a:p>
          <a:p>
            <a:pPr algn="just"/>
            <a:r>
              <a:rPr lang="en-US" sz="3100" dirty="0" smtClean="0"/>
              <a:t>ships can be loaded and unloaded faster</a:t>
            </a:r>
          </a:p>
          <a:p>
            <a:pPr algn="just"/>
            <a:r>
              <a:rPr lang="en-US" sz="3100" dirty="0" smtClean="0"/>
              <a:t>port congestion is reduced</a:t>
            </a:r>
          </a:p>
          <a:p>
            <a:pPr algn="just"/>
            <a:endParaRPr lang="en-US" sz="3800" dirty="0" smtClean="0"/>
          </a:p>
          <a:p>
            <a:endParaRPr lang="en-US" dirty="0" smtClean="0"/>
          </a:p>
          <a:p>
            <a:pPr algn="l"/>
            <a:endParaRPr lang="en-US" dirty="0"/>
          </a:p>
        </p:txBody>
      </p:sp>
    </p:spTree>
    <p:extLst>
      <p:ext uri="{BB962C8B-B14F-4D97-AF65-F5344CB8AC3E}">
        <p14:creationId xmlns:p14="http://schemas.microsoft.com/office/powerpoint/2010/main" val="1334616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69012"/>
            <a:ext cx="9144000" cy="2035834"/>
          </a:xfrm>
        </p:spPr>
        <p:txBody>
          <a:bodyPr/>
          <a:lstStyle/>
          <a:p>
            <a:r>
              <a:rPr lang="en-US" b="1" dirty="0" smtClean="0"/>
              <a:t>Why standardization allows global logistics efficiency</a:t>
            </a:r>
            <a:endParaRPr lang="el-GR" b="1" dirty="0"/>
          </a:p>
        </p:txBody>
      </p:sp>
      <p:sp>
        <p:nvSpPr>
          <p:cNvPr id="3" name="Υπότιτλος 2"/>
          <p:cNvSpPr>
            <a:spLocks noGrp="1"/>
          </p:cNvSpPr>
          <p:nvPr>
            <p:ph type="subTitle" idx="1"/>
          </p:nvPr>
        </p:nvSpPr>
        <p:spPr>
          <a:xfrm>
            <a:off x="534837" y="2803585"/>
            <a:ext cx="10869283" cy="3648974"/>
          </a:xfrm>
        </p:spPr>
        <p:txBody>
          <a:bodyPr>
            <a:normAutofit fontScale="40000" lnSpcReduction="20000"/>
          </a:bodyPr>
          <a:lstStyle/>
          <a:p>
            <a:pPr algn="just"/>
            <a:r>
              <a:rPr lang="en-US" sz="6700" b="1" dirty="0"/>
              <a:t>3. Simplified Logistics Planning</a:t>
            </a:r>
          </a:p>
          <a:p>
            <a:pPr algn="just"/>
            <a:r>
              <a:rPr lang="en-US" sz="6700" dirty="0"/>
              <a:t>Standard sizes allow shipping companies </a:t>
            </a:r>
            <a:r>
              <a:rPr lang="en-US" sz="6700" dirty="0" smtClean="0"/>
              <a:t>to: calculate </a:t>
            </a:r>
            <a:r>
              <a:rPr lang="en-US" sz="6700" dirty="0"/>
              <a:t>ship capacity </a:t>
            </a:r>
            <a:r>
              <a:rPr lang="en-US" sz="6700" dirty="0" smtClean="0"/>
              <a:t>easily, plan </a:t>
            </a:r>
            <a:r>
              <a:rPr lang="en-US" sz="6700" dirty="0"/>
              <a:t>container stacking on </a:t>
            </a:r>
            <a:r>
              <a:rPr lang="en-US" sz="6700" dirty="0" smtClean="0"/>
              <a:t>vessels and optimize </a:t>
            </a:r>
            <a:r>
              <a:rPr lang="en-US" sz="6700" dirty="0"/>
              <a:t>storage in ports and warehouses</a:t>
            </a:r>
          </a:p>
          <a:p>
            <a:pPr algn="just"/>
            <a:r>
              <a:rPr lang="en-US" sz="6700" b="1" dirty="0"/>
              <a:t>4. Lower Transportation Costs</a:t>
            </a:r>
          </a:p>
          <a:p>
            <a:pPr algn="just"/>
            <a:r>
              <a:rPr lang="en-US" sz="6700" dirty="0"/>
              <a:t>Standardization reduces costs </a:t>
            </a:r>
            <a:r>
              <a:rPr lang="en-US" sz="6700" dirty="0" smtClean="0"/>
              <a:t>because: </a:t>
            </a:r>
          </a:p>
          <a:p>
            <a:pPr marL="857250" indent="-857250" algn="just">
              <a:buFont typeface="Arial" panose="020B0604020202020204" pitchFamily="34" charset="0"/>
              <a:buChar char="•"/>
            </a:pPr>
            <a:r>
              <a:rPr lang="en-US" sz="6700" dirty="0" smtClean="0"/>
              <a:t>less </a:t>
            </a:r>
            <a:r>
              <a:rPr lang="en-US" sz="6700" dirty="0"/>
              <a:t>manual handling is required</a:t>
            </a:r>
          </a:p>
          <a:p>
            <a:pPr marL="857250" indent="-857250" algn="just">
              <a:buFont typeface="Arial" panose="020B0604020202020204" pitchFamily="34" charset="0"/>
              <a:buChar char="•"/>
            </a:pPr>
            <a:r>
              <a:rPr lang="en-US" sz="6700" dirty="0"/>
              <a:t>transport equipment is universal</a:t>
            </a:r>
          </a:p>
          <a:p>
            <a:pPr marL="857250" indent="-857250" algn="just">
              <a:buFont typeface="Arial" panose="020B0604020202020204" pitchFamily="34" charset="0"/>
              <a:buChar char="•"/>
            </a:pPr>
            <a:r>
              <a:rPr lang="en-US" sz="6700" dirty="0"/>
              <a:t>loading and unloading times are shorter</a:t>
            </a:r>
          </a:p>
          <a:p>
            <a:endParaRPr lang="el-GR" dirty="0"/>
          </a:p>
        </p:txBody>
      </p:sp>
    </p:spTree>
    <p:extLst>
      <p:ext uri="{BB962C8B-B14F-4D97-AF65-F5344CB8AC3E}">
        <p14:creationId xmlns:p14="http://schemas.microsoft.com/office/powerpoint/2010/main" val="38155568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The Global Container Transport Chain</a:t>
            </a:r>
            <a:endParaRPr lang="el-GR" b="1" dirty="0"/>
          </a:p>
        </p:txBody>
      </p:sp>
      <p:sp>
        <p:nvSpPr>
          <p:cNvPr id="3" name="Θέση περιεχομένου 2"/>
          <p:cNvSpPr>
            <a:spLocks noGrp="1"/>
          </p:cNvSpPr>
          <p:nvPr>
            <p:ph idx="1"/>
          </p:nvPr>
        </p:nvSpPr>
        <p:spPr/>
        <p:txBody>
          <a:bodyPr>
            <a:normAutofit fontScale="92500" lnSpcReduction="10000"/>
          </a:bodyPr>
          <a:lstStyle/>
          <a:p>
            <a:pPr marL="0" indent="0" algn="just">
              <a:buNone/>
            </a:pPr>
            <a:r>
              <a:rPr lang="en-US" dirty="0"/>
              <a:t>T</a:t>
            </a:r>
            <a:r>
              <a:rPr lang="en-US" dirty="0" smtClean="0"/>
              <a:t>he </a:t>
            </a:r>
            <a:r>
              <a:rPr lang="en-US" b="1" dirty="0" smtClean="0"/>
              <a:t>door-to-door logistics process</a:t>
            </a:r>
            <a:r>
              <a:rPr lang="en-US" dirty="0" smtClean="0"/>
              <a:t>.</a:t>
            </a:r>
          </a:p>
          <a:p>
            <a:pPr algn="just"/>
            <a:r>
              <a:rPr lang="en-US" dirty="0" smtClean="0"/>
              <a:t>Steps:</a:t>
            </a:r>
          </a:p>
          <a:p>
            <a:pPr algn="just"/>
            <a:r>
              <a:rPr lang="en-US" dirty="0" smtClean="0"/>
              <a:t>Manufacturing (production and packaging)</a:t>
            </a:r>
          </a:p>
          <a:p>
            <a:pPr algn="just"/>
            <a:r>
              <a:rPr lang="en-US" dirty="0" smtClean="0"/>
              <a:t>Inland transportation to port (by truck, rail or inland waterways)</a:t>
            </a:r>
          </a:p>
          <a:p>
            <a:pPr algn="just"/>
            <a:r>
              <a:rPr lang="en-US" dirty="0" smtClean="0"/>
              <a:t>Export terminal operations (container check-in, security, loading)</a:t>
            </a:r>
          </a:p>
          <a:p>
            <a:pPr algn="just"/>
            <a:r>
              <a:rPr lang="en-US" dirty="0" smtClean="0"/>
              <a:t>Ocean shipping (during this stage: scheduled routes, monitoring cargo and managing fuel consumption)</a:t>
            </a:r>
          </a:p>
          <a:p>
            <a:pPr algn="just"/>
            <a:r>
              <a:rPr lang="en-US" dirty="0" smtClean="0"/>
              <a:t>Import terminal operations (unloading, documentation verification, storage)</a:t>
            </a:r>
          </a:p>
          <a:p>
            <a:pPr algn="just"/>
            <a:r>
              <a:rPr lang="en-US" dirty="0" smtClean="0"/>
              <a:t>Inland delivery</a:t>
            </a:r>
          </a:p>
          <a:p>
            <a:endParaRPr lang="el-GR" dirty="0"/>
          </a:p>
        </p:txBody>
      </p:sp>
    </p:spTree>
    <p:extLst>
      <p:ext uri="{BB962C8B-B14F-4D97-AF65-F5344CB8AC3E}">
        <p14:creationId xmlns:p14="http://schemas.microsoft.com/office/powerpoint/2010/main" val="1334786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Role of Freight Forwarders</a:t>
            </a:r>
            <a:endParaRPr lang="el-GR" b="1" dirty="0"/>
          </a:p>
        </p:txBody>
      </p:sp>
      <p:sp>
        <p:nvSpPr>
          <p:cNvPr id="3" name="Θέση περιεχομένου 2"/>
          <p:cNvSpPr>
            <a:spLocks noGrp="1"/>
          </p:cNvSpPr>
          <p:nvPr>
            <p:ph idx="1"/>
          </p:nvPr>
        </p:nvSpPr>
        <p:spPr/>
        <p:txBody>
          <a:bodyPr/>
          <a:lstStyle/>
          <a:p>
            <a:pPr algn="just"/>
            <a:r>
              <a:rPr lang="en-US" dirty="0" smtClean="0"/>
              <a:t>Freight forwarders are companies that </a:t>
            </a:r>
            <a:r>
              <a:rPr lang="en-US" b="1" dirty="0" smtClean="0"/>
              <a:t>organize and coordinate the transportation process</a:t>
            </a:r>
            <a:r>
              <a:rPr lang="en-US" dirty="0" smtClean="0"/>
              <a:t>.</a:t>
            </a:r>
          </a:p>
          <a:p>
            <a:pPr algn="just"/>
            <a:r>
              <a:rPr lang="en-US" dirty="0" smtClean="0"/>
              <a:t>Their responsibilities include:</a:t>
            </a:r>
          </a:p>
          <a:p>
            <a:pPr algn="just"/>
            <a:r>
              <a:rPr lang="en-US" dirty="0" smtClean="0"/>
              <a:t>booking cargo space on ships</a:t>
            </a:r>
          </a:p>
          <a:p>
            <a:pPr algn="just"/>
            <a:r>
              <a:rPr lang="en-US" dirty="0" smtClean="0"/>
              <a:t>preparing documentation</a:t>
            </a:r>
          </a:p>
          <a:p>
            <a:pPr algn="just"/>
            <a:r>
              <a:rPr lang="en-US" dirty="0" smtClean="0"/>
              <a:t>coordinating transport modes</a:t>
            </a:r>
          </a:p>
          <a:p>
            <a:pPr algn="just"/>
            <a:r>
              <a:rPr lang="en-US" dirty="0" smtClean="0"/>
              <a:t>arranging customs procedures</a:t>
            </a:r>
          </a:p>
          <a:p>
            <a:pPr algn="just"/>
            <a:r>
              <a:rPr lang="en-US" dirty="0" smtClean="0"/>
              <a:t>They act as </a:t>
            </a:r>
            <a:r>
              <a:rPr lang="en-US" b="1" dirty="0" smtClean="0"/>
              <a:t>logistics intermediaries between shippers and transport companies</a:t>
            </a:r>
            <a:r>
              <a:rPr lang="en-US" dirty="0" smtClean="0"/>
              <a:t>.</a:t>
            </a:r>
            <a:endParaRPr lang="en-US" dirty="0"/>
          </a:p>
        </p:txBody>
      </p:sp>
    </p:spTree>
    <p:extLst>
      <p:ext uri="{BB962C8B-B14F-4D97-AF65-F5344CB8AC3E}">
        <p14:creationId xmlns:p14="http://schemas.microsoft.com/office/powerpoint/2010/main" val="2788925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Key Performance Indicators (KPIs)</a:t>
            </a:r>
            <a:endParaRPr lang="el-GR" b="1" dirty="0"/>
          </a:p>
        </p:txBody>
      </p:sp>
      <p:sp>
        <p:nvSpPr>
          <p:cNvPr id="3" name="Θέση περιεχομένου 2"/>
          <p:cNvSpPr>
            <a:spLocks noGrp="1"/>
          </p:cNvSpPr>
          <p:nvPr>
            <p:ph idx="1"/>
          </p:nvPr>
        </p:nvSpPr>
        <p:spPr/>
        <p:txBody>
          <a:bodyPr/>
          <a:lstStyle/>
          <a:p>
            <a:pPr marL="0" indent="0">
              <a:buNone/>
            </a:pPr>
            <a:endParaRPr lang="en-US" dirty="0" smtClean="0"/>
          </a:p>
          <a:p>
            <a:pPr marL="0" indent="0">
              <a:buNone/>
            </a:pPr>
            <a:endParaRPr lang="en-US" dirty="0"/>
          </a:p>
          <a:p>
            <a:pPr marL="0" indent="0" algn="just">
              <a:buNone/>
            </a:pPr>
            <a:r>
              <a:rPr lang="en-US" dirty="0" smtClean="0"/>
              <a:t>Shipping KPIs (Key Performance Indicators) are measurable metrics used to evaluate the efficiency, cost, and performance of maritime and logistics operations, such as vessel turnaround time, on-time delivery, fuel consumption, and cargo loss. They enable data-driven decisions to optimize logistics, reduce costs, and improve customer satisfaction.</a:t>
            </a:r>
            <a:endParaRPr lang="el-GR" dirty="0"/>
          </a:p>
        </p:txBody>
      </p:sp>
    </p:spTree>
    <p:extLst>
      <p:ext uri="{BB962C8B-B14F-4D97-AF65-F5344CB8AC3E}">
        <p14:creationId xmlns:p14="http://schemas.microsoft.com/office/powerpoint/2010/main" val="75943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t>Key Performance Indicators (KPIs)</a:t>
            </a:r>
            <a:endParaRPr lang="el-GR" b="1" dirty="0"/>
          </a:p>
        </p:txBody>
      </p:sp>
      <p:sp>
        <p:nvSpPr>
          <p:cNvPr id="3" name="Θέση περιεχομένου 2"/>
          <p:cNvSpPr>
            <a:spLocks noGrp="1"/>
          </p:cNvSpPr>
          <p:nvPr>
            <p:ph idx="1"/>
          </p:nvPr>
        </p:nvSpPr>
        <p:spPr/>
        <p:txBody>
          <a:bodyPr/>
          <a:lstStyle/>
          <a:p>
            <a:pPr algn="just"/>
            <a:r>
              <a:rPr lang="en-US" b="1" dirty="0" smtClean="0">
                <a:solidFill>
                  <a:schemeClr val="accent1">
                    <a:lumMod val="75000"/>
                  </a:schemeClr>
                </a:solidFill>
              </a:rPr>
              <a:t>Operational Efficiency:</a:t>
            </a:r>
          </a:p>
          <a:p>
            <a:pPr algn="just"/>
            <a:r>
              <a:rPr lang="en-US" dirty="0" smtClean="0"/>
              <a:t>Vessel Turnaround Time: Time spent in port (arrival and departure)</a:t>
            </a:r>
          </a:p>
          <a:p>
            <a:pPr algn="just"/>
            <a:r>
              <a:rPr lang="en-US" dirty="0" smtClean="0"/>
              <a:t>On-Time Delivery: </a:t>
            </a:r>
            <a:r>
              <a:rPr lang="en-US" dirty="0" smtClean="0"/>
              <a:t>Percentage of shipments delivered by the promised date.</a:t>
            </a:r>
          </a:p>
          <a:p>
            <a:pPr algn="just"/>
            <a:r>
              <a:rPr lang="en-US" dirty="0" smtClean="0"/>
              <a:t>Capacity Utilization and Distance/Speed: Monitoring route efficiency</a:t>
            </a:r>
            <a:endParaRPr lang="el-GR" dirty="0" smtClean="0"/>
          </a:p>
          <a:p>
            <a:pPr algn="just"/>
            <a:r>
              <a:rPr lang="en-US" b="1" dirty="0" smtClean="0">
                <a:solidFill>
                  <a:schemeClr val="accent1">
                    <a:lumMod val="75000"/>
                  </a:schemeClr>
                </a:solidFill>
              </a:rPr>
              <a:t>Cost and Financial Metrics: </a:t>
            </a:r>
          </a:p>
          <a:p>
            <a:pPr algn="just"/>
            <a:r>
              <a:rPr lang="en-US" dirty="0" smtClean="0"/>
              <a:t>Shipping cost per unit/order: </a:t>
            </a:r>
            <a:r>
              <a:rPr lang="en-US" dirty="0" smtClean="0"/>
              <a:t>Total expenses divided by volume.</a:t>
            </a:r>
          </a:p>
          <a:p>
            <a:pPr algn="just"/>
            <a:r>
              <a:rPr lang="en-US" dirty="0" smtClean="0"/>
              <a:t>Freight Payment </a:t>
            </a:r>
            <a:r>
              <a:rPr lang="en-US" dirty="0" err="1" smtClean="0"/>
              <a:t>accurancy</a:t>
            </a:r>
            <a:r>
              <a:rPr lang="en-US" dirty="0" smtClean="0"/>
              <a:t>: </a:t>
            </a:r>
            <a:r>
              <a:rPr lang="en-US" dirty="0" smtClean="0"/>
              <a:t>Correctness of invoices and payments.</a:t>
            </a:r>
            <a:endParaRPr lang="el-GR" dirty="0"/>
          </a:p>
        </p:txBody>
      </p:sp>
    </p:spTree>
    <p:extLst>
      <p:ext uri="{BB962C8B-B14F-4D97-AF65-F5344CB8AC3E}">
        <p14:creationId xmlns:p14="http://schemas.microsoft.com/office/powerpoint/2010/main" val="2837027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1467</TotalTime>
  <Words>1924</Words>
  <Application>Microsoft Office PowerPoint</Application>
  <PresentationFormat>Ευρεία οθόνη</PresentationFormat>
  <Paragraphs>185</Paragraphs>
  <Slides>25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25</vt:i4>
      </vt:variant>
    </vt:vector>
  </HeadingPairs>
  <TitlesOfParts>
    <vt:vector size="29" baseType="lpstr">
      <vt:lpstr>Arial</vt:lpstr>
      <vt:lpstr>Calibri</vt:lpstr>
      <vt:lpstr>Calibri Light</vt:lpstr>
      <vt:lpstr>Θέμα του Office</vt:lpstr>
      <vt:lpstr>Transportation Management and operations</vt:lpstr>
      <vt:lpstr>What Is Transportation Management?</vt:lpstr>
      <vt:lpstr>The Container Revolution: The transformation of global logistics</vt:lpstr>
      <vt:lpstr>Why standardization allows global logistics efficiency</vt:lpstr>
      <vt:lpstr>Why standardization allows global logistics efficiency</vt:lpstr>
      <vt:lpstr>The Global Container Transport Chain</vt:lpstr>
      <vt:lpstr>Role of Freight Forwarders</vt:lpstr>
      <vt:lpstr>Key Performance Indicators (KPIs)</vt:lpstr>
      <vt:lpstr>Key Performance Indicators (KPIs)</vt:lpstr>
      <vt:lpstr>        Key Performance Indicators (KPIs)</vt:lpstr>
      <vt:lpstr>      Key Performance Indicators (KPIs)</vt:lpstr>
      <vt:lpstr> Key Performance Indicators (KPIs)</vt:lpstr>
      <vt:lpstr>         Key Performance Indicators (KPIs)</vt:lpstr>
      <vt:lpstr>   Key Performance Indicators (KPIs)</vt:lpstr>
      <vt:lpstr>Key Performance Indicators (KPIs)</vt:lpstr>
      <vt:lpstr>Key Performance Indicators (KPIs)</vt:lpstr>
      <vt:lpstr> Digitalization in Transportation Management</vt:lpstr>
      <vt:lpstr>Digitalization in Transportation Management-Key Features</vt:lpstr>
      <vt:lpstr>Sustainability and Green Shipping</vt:lpstr>
      <vt:lpstr>Sustainability and Green Shipping</vt:lpstr>
      <vt:lpstr>Sustainability and Green Shipping</vt:lpstr>
      <vt:lpstr>      Sustainability and Green Shipping</vt:lpstr>
      <vt:lpstr>Sustainability and Green Shipping</vt:lpstr>
      <vt:lpstr>Sustainability and Green Shipping</vt:lpstr>
      <vt:lpstr>Assignment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Transportation Management and operations</dc:title>
  <dc:creator>m, mag</dc:creator>
  <cp:lastModifiedBy>m, mag</cp:lastModifiedBy>
  <cp:revision>20</cp:revision>
  <dcterms:created xsi:type="dcterms:W3CDTF">2026-03-09T00:20:43Z</dcterms:created>
  <dcterms:modified xsi:type="dcterms:W3CDTF">2026-03-10T00:48:24Z</dcterms:modified>
</cp:coreProperties>
</file>