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3.xml" ContentType="application/vnd.openxmlformats-officedocument.drawingml.chart+xml"/>
  <Override PartName="/ppt/notesSlides/notesSlide39.xml" ContentType="application/vnd.openxmlformats-officedocument.presentationml.notesSlide+xml"/>
  <Override PartName="/ppt/charts/chart4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5.xml" ContentType="application/vnd.openxmlformats-officedocument.drawingml.chart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rts/chart6.xml" ContentType="application/vnd.openxmlformats-officedocument.drawingml.chart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331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333" r:id="rId36"/>
    <p:sldId id="289" r:id="rId37"/>
    <p:sldId id="290" r:id="rId38"/>
    <p:sldId id="291" r:id="rId39"/>
    <p:sldId id="334" r:id="rId40"/>
    <p:sldId id="292" r:id="rId41"/>
    <p:sldId id="293" r:id="rId42"/>
    <p:sldId id="294" r:id="rId43"/>
    <p:sldId id="296" r:id="rId44"/>
    <p:sldId id="297" r:id="rId45"/>
    <p:sldId id="298" r:id="rId46"/>
    <p:sldId id="299" r:id="rId47"/>
    <p:sldId id="300" r:id="rId48"/>
    <p:sldId id="335" r:id="rId49"/>
    <p:sldId id="301" r:id="rId50"/>
    <p:sldId id="302" r:id="rId51"/>
    <p:sldId id="336" r:id="rId52"/>
    <p:sldId id="303" r:id="rId53"/>
    <p:sldId id="304" r:id="rId54"/>
    <p:sldId id="337" r:id="rId55"/>
    <p:sldId id="305" r:id="rId56"/>
    <p:sldId id="306" r:id="rId57"/>
    <p:sldId id="307" r:id="rId58"/>
    <p:sldId id="340" r:id="rId59"/>
    <p:sldId id="308" r:id="rId60"/>
    <p:sldId id="339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22" r:id="rId75"/>
    <p:sldId id="323" r:id="rId76"/>
    <p:sldId id="341" r:id="rId77"/>
    <p:sldId id="342" r:id="rId78"/>
    <p:sldId id="324" r:id="rId79"/>
    <p:sldId id="326" r:id="rId80"/>
    <p:sldId id="327" r:id="rId81"/>
    <p:sldId id="328" r:id="rId82"/>
    <p:sldId id="329" r:id="rId83"/>
    <p:sldId id="330" r:id="rId8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Εισαγωγή" id="{6CDFDB8F-5A66-4164-CC2D-58F3936D8F28}">
          <p14:sldIdLst>
            <p14:sldId id="256"/>
            <p14:sldId id="257"/>
          </p14:sldIdLst>
        </p14:section>
        <p14:section name="1. Παράγοντες" id="{72D413EE-11C8-3E53-37D1-360FD36CFCA4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  <p14:section name="2. Γεωπολιτική και ναυτιλία" id="{4B68B630-A148-FA5A-7E20-A75C102EB9BD}">
          <p14:sldIdLst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3. Χαρτογράφηση κινδύνων" id="{3343F8FD-56E3-6EBE-A288-E9B2DAB68493}">
          <p14:sldIdLst>
            <p14:sldId id="278"/>
            <p14:sldId id="279"/>
            <p14:sldId id="280"/>
            <p14:sldId id="331"/>
          </p14:sldIdLst>
        </p14:section>
        <p14:section name="4. Περιοχές αυξημένου κινδύνου" id="{4D7102AA-F234-A425-4195-A8A42DA5747E}">
          <p14:sldIdLst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333"/>
            <p14:sldId id="289"/>
            <p14:sldId id="290"/>
            <p14:sldId id="291"/>
            <p14:sldId id="334"/>
            <p14:sldId id="292"/>
            <p14:sldId id="293"/>
            <p14:sldId id="294"/>
            <p14:sldId id="296"/>
            <p14:sldId id="297"/>
            <p14:sldId id="298"/>
            <p14:sldId id="299"/>
            <p14:sldId id="300"/>
            <p14:sldId id="335"/>
            <p14:sldId id="301"/>
            <p14:sldId id="302"/>
            <p14:sldId id="336"/>
            <p14:sldId id="303"/>
            <p14:sldId id="304"/>
            <p14:sldId id="337"/>
            <p14:sldId id="305"/>
            <p14:sldId id="306"/>
            <p14:sldId id="307"/>
            <p14:sldId id="340"/>
            <p14:sldId id="308"/>
            <p14:sldId id="339"/>
            <p14:sldId id="309"/>
            <p14:sldId id="310"/>
            <p14:sldId id="311"/>
            <p14:sldId id="312"/>
            <p14:sldId id="313"/>
            <p14:sldId id="314"/>
            <p14:sldId id="315"/>
          </p14:sldIdLst>
        </p14:section>
        <p14:section name="5. Μελλοντικοί κίνδυνοι και διαχείριση" id="{94A19E72-A801-B02A-2EEE-36FA9EDD9982}">
          <p14:sldIdLst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41"/>
            <p14:sldId id="342"/>
          </p14:sldIdLst>
        </p14:section>
        <p14:section name="Συμπεράσματα" id="{701047FD-6EF8-7877-B290-65617D599F0B}">
          <p14:sldIdLst>
            <p14:sldId id="324"/>
          </p14:sldIdLst>
        </p14:section>
        <p14:section name="Βιβλιογραφία" id="{F3237708-82C9-3EC1-D0F5-D3DACD054CED}">
          <p14:sldIdLst>
            <p14:sldId id="326"/>
            <p14:sldId id="327"/>
            <p14:sldId id="328"/>
            <p14:sldId id="329"/>
            <p14:sldId id="3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321" autoAdjust="0"/>
  </p:normalViewPr>
  <p:slideViewPr>
    <p:cSldViewPr snapToGrid="0" snapToObjects="1">
      <p:cViewPr varScale="1">
        <p:scale>
          <a:sx n="154" d="100"/>
          <a:sy n="154" d="100"/>
        </p:scale>
        <p:origin x="5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Πωλητές δυτικών μεταχειρισμένων δεξαμενόπλοιων που κατέληξαν στη Ρωσία, 2022–24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Μερίδιο (%)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Ελλάδα</c:v>
                </c:pt>
                <c:pt idx="1">
                  <c:v>Ην. Βασίλειο</c:v>
                </c:pt>
                <c:pt idx="2">
                  <c:v>Κύπρος</c:v>
                </c:pt>
                <c:pt idx="3">
                  <c:v>Γερμανία</c:v>
                </c:pt>
                <c:pt idx="4">
                  <c:v>Δανία</c:v>
                </c:pt>
                <c:pt idx="5">
                  <c:v>Νορβηγία</c:v>
                </c:pt>
                <c:pt idx="6">
                  <c:v>ΗΠΑ</c:v>
                </c:pt>
                <c:pt idx="7">
                  <c:v>Ιταλία</c:v>
                </c:pt>
                <c:pt idx="8">
                  <c:v>Λοιπές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55.2</c:v>
                </c:pt>
                <c:pt idx="1">
                  <c:v>9.6</c:v>
                </c:pt>
                <c:pt idx="2">
                  <c:v>4.8</c:v>
                </c:pt>
                <c:pt idx="3">
                  <c:v>4.8</c:v>
                </c:pt>
                <c:pt idx="4">
                  <c:v>3.9</c:v>
                </c:pt>
                <c:pt idx="5">
                  <c:v>3.5</c:v>
                </c:pt>
                <c:pt idx="6">
                  <c:v>2.6</c:v>
                </c:pt>
                <c:pt idx="7">
                  <c:v>2.6</c:v>
                </c:pt>
                <c:pt idx="8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4B-42D3-AAE7-018BDDEAD0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"/>
        </c:scaling>
        <c:delete val="0"/>
        <c:axPos val="t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Αίτια ναυτικών περιστατικών 2025 (σύνολο 2.818)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Περιστατικά 2025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Μηχανικές βλάβες</c:v>
                </c:pt>
                <c:pt idx="1">
                  <c:v>Συγκρούσεις</c:v>
                </c:pt>
                <c:pt idx="2">
                  <c:v>Πυρκαγιές/εκρήξεις</c:v>
                </c:pt>
                <c:pt idx="3">
                  <c:v>Λοιπά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1505</c:v>
                </c:pt>
                <c:pt idx="1">
                  <c:v>260</c:v>
                </c:pt>
                <c:pt idx="2">
                  <c:v>218</c:v>
                </c:pt>
                <c:pt idx="3">
                  <c:v>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6C-4681-8727-207A340C16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800"/>
        </c:scaling>
        <c:delete val="0"/>
        <c:axPos val="t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200" b="0" i="0" u="none" strike="noStrike">
                <a:solidFill>
                  <a:srgbClr val="0B1F3A"/>
                </a:solidFill>
                <a:latin typeface="+mn-lt"/>
              </a:rPr>
              <a:t>Έσοδα Διώρυγας Σουέζ (δισ. $)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Έσοδα Σουέζ (δισ. $)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6C1-47C9-AC69-B6000FAFF3C1}"/>
              </c:ext>
            </c:extLst>
          </c:dPt>
          <c:dPt>
            <c:idx val="1"/>
            <c:invertIfNegative val="0"/>
            <c:bubble3D val="0"/>
            <c:spPr>
              <a:solidFill>
                <a:srgbClr val="B23A4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6C1-47C9-AC69-B6000FAFF3C1}"/>
              </c:ext>
            </c:extLst>
          </c:dPt>
          <c:dPt>
            <c:idx val="2"/>
            <c:invertIfNegative val="0"/>
            <c:bubble3D val="0"/>
            <c:spPr>
              <a:solidFill>
                <a:srgbClr val="B23A4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6C1-47C9-AC69-B6000FAFF3C1}"/>
              </c:ext>
            </c:extLst>
          </c:dPt>
          <c:dPt>
            <c:idx val="3"/>
            <c:invertIfNegative val="0"/>
            <c:bubble3D val="0"/>
            <c:spPr>
              <a:solidFill>
                <a:srgbClr val="D97B2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6C1-47C9-AC69-B6000FAFF3C1}"/>
              </c:ext>
            </c:extLst>
          </c:dPt>
          <c:dPt>
            <c:idx val="4"/>
            <c:invertIfNegative val="0"/>
            <c:bubble3D val="0"/>
            <c:spPr>
              <a:solidFill>
                <a:srgbClr val="6B7A9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26C1-47C9-AC69-B6000FAFF3C1}"/>
              </c:ext>
            </c:extLst>
          </c:dPt>
          <c:dPt>
            <c:idx val="5"/>
            <c:invertIfNegative val="0"/>
            <c:bubble3D val="0"/>
            <c:spPr>
              <a:solidFill>
                <a:srgbClr val="6B7A9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26C1-47C9-AC69-B6000FAFF3C1}"/>
              </c:ext>
            </c:extLst>
          </c:dPt>
          <c:dLbls>
            <c:numFmt formatCode="0.0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2023</c:v>
                </c:pt>
                <c:pt idx="1">
                  <c:v>2024</c:v>
                </c:pt>
                <c:pt idx="2">
                  <c:v>FY 2024/25</c:v>
                </c:pt>
                <c:pt idx="3">
                  <c:v>FY 2025/26</c:v>
                </c:pt>
                <c:pt idx="4">
                  <c:v>FY 26/27 (στόχος)</c:v>
                </c:pt>
                <c:pt idx="5">
                  <c:v>FY 27/28 (στόχος)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10.25</c:v>
                </c:pt>
                <c:pt idx="1">
                  <c:v>4</c:v>
                </c:pt>
                <c:pt idx="2">
                  <c:v>3.9</c:v>
                </c:pt>
                <c:pt idx="3">
                  <c:v>4.67</c:v>
                </c:pt>
                <c:pt idx="4">
                  <c:v>8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6C1-47C9-AC69-B6000FAFF3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400" b="0" i="0" u="none" strike="noStrike" dirty="0">
                <a:solidFill>
                  <a:srgbClr val="0B1F3A"/>
                </a:solidFill>
                <a:latin typeface="+mn-lt"/>
              </a:rPr>
              <a:t>Μέσες ημερήσιες διελεύσεις Διώρυγας Σουέζ (κατά προσέγγιση</a:t>
            </a:r>
            <a:r>
              <a:rPr lang="el-GR" sz="1200" b="0" i="0" u="none" strike="noStrike" dirty="0">
                <a:solidFill>
                  <a:srgbClr val="0B1F3A"/>
                </a:solidFill>
                <a:latin typeface="+mn-lt"/>
              </a:rPr>
              <a:t>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4.6236755127831243E-2"/>
          <c:y val="8.5833786459985864E-2"/>
          <c:w val="0.93254410906969964"/>
          <c:h val="0.84466550996505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Πλοία/ημέρα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24C-4AE7-A1FB-42F65DBF1814}"/>
              </c:ext>
            </c:extLst>
          </c:dPt>
          <c:dPt>
            <c:idx val="1"/>
            <c:invertIfNegative val="0"/>
            <c:bubble3D val="0"/>
            <c:spPr>
              <a:solidFill>
                <a:srgbClr val="B23A4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24C-4AE7-A1FB-42F65DBF1814}"/>
              </c:ext>
            </c:extLst>
          </c:dPt>
          <c:dPt>
            <c:idx val="2"/>
            <c:invertIfNegative val="0"/>
            <c:bubble3D val="0"/>
            <c:spPr>
              <a:solidFill>
                <a:srgbClr val="B23A4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24C-4AE7-A1FB-42F65DBF1814}"/>
              </c:ext>
            </c:extLst>
          </c:dPt>
          <c:dPt>
            <c:idx val="3"/>
            <c:invertIfNegative val="0"/>
            <c:bubble3D val="0"/>
            <c:spPr>
              <a:solidFill>
                <a:srgbClr val="D97B2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24C-4AE7-A1FB-42F65DBF1814}"/>
              </c:ext>
            </c:extLst>
          </c:dPt>
          <c:dPt>
            <c:idx val="4"/>
            <c:invertIfNegative val="0"/>
            <c:bubble3D val="0"/>
            <c:spPr>
              <a:solidFill>
                <a:srgbClr val="D97B2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324C-4AE7-A1FB-42F65DBF1814}"/>
              </c:ext>
            </c:extLst>
          </c:dPt>
          <c:dPt>
            <c:idx val="5"/>
            <c:invertIfNegative val="0"/>
            <c:bubble3D val="0"/>
            <c:spPr>
              <a:solidFill>
                <a:srgbClr val="D97B2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324C-4AE7-A1FB-42F65DBF181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2023 (μ.ό.)</c:v>
                </c:pt>
                <c:pt idx="1">
                  <c:v>Β΄ τρίμ. 2024</c:v>
                </c:pt>
                <c:pt idx="2">
                  <c:v>Αύγ. 2025</c:v>
                </c:pt>
                <c:pt idx="3">
                  <c:v>Ιούν. 2026 LLI*</c:v>
                </c:pt>
                <c:pt idx="4">
                  <c:v>Αύγ. 2026</c:v>
                </c:pt>
                <c:pt idx="5">
                  <c:v>Σεπτ. 2026 LLI*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72</c:v>
                </c:pt>
                <c:pt idx="1">
                  <c:v>36</c:v>
                </c:pt>
                <c:pt idx="2">
                  <c:v>35</c:v>
                </c:pt>
                <c:pt idx="3">
                  <c:v>36</c:v>
                </c:pt>
                <c:pt idx="4">
                  <c:v>44</c:v>
                </c:pt>
                <c:pt idx="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24C-4AE7-A1FB-42F65DBF181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0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 algn="ctr"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Μερίδιο του κινεζικού εμπορίου που διέρχεται από κάθε πέρασμα, 2024 (%)</a:t>
            </a:r>
          </a:p>
        </c:rich>
      </c:tx>
      <c:layout>
        <c:manualLayout>
          <c:xMode val="edge"/>
          <c:yMode val="edge"/>
          <c:x val="0.16397586833792116"/>
          <c:y val="1.734522798438890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Εισαγωγές Κίνας (%)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Στενό Ταϊβάν</c:v>
                </c:pt>
                <c:pt idx="1">
                  <c:v>Μάλακκα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</c:v>
                </c:pt>
                <c:pt idx="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3-4ED9-BE39-5B8CBDDDE9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Εξαγωγές Κίνας (%)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Στενό Ταϊβάν</c:v>
                </c:pt>
                <c:pt idx="1">
                  <c:v>Μάλακκα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B3-4ED9-BE39-5B8CBDDDE9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0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000" b="0" i="0" u="none" strike="noStrike">
                <a:solidFill>
                  <a:srgbClr val="0B1F3A"/>
                </a:solidFill>
                <a:latin typeface="+mn-lt"/>
              </a:rPr>
              <a:t>Περιστατικά πειρατείας/ένοπλης ληστείας (IMB)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Περιστατικά IMB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2019</c:v>
                </c:pt>
                <c:pt idx="1">
                  <c:v>2024</c:v>
                </c:pt>
                <c:pt idx="2">
                  <c:v>2025</c:v>
                </c:pt>
                <c:pt idx="3">
                  <c:v>Α΄ εξ. 2025</c:v>
                </c:pt>
                <c:pt idx="4">
                  <c:v>Α΄ εξ. 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162</c:v>
                </c:pt>
                <c:pt idx="1">
                  <c:v>116</c:v>
                </c:pt>
                <c:pt idx="2">
                  <c:v>137</c:v>
                </c:pt>
                <c:pt idx="3">
                  <c:v>90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92-4130-A9F7-1D52A06A872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00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120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Η αύξηση 0,5% αφορά πρόβλεψη της έκδοσης UNCTAD 2025, όχι τελικό απολογισμό 2025. Η τιμή Brent είναι μέσος μηνιαίος όρος Αυγούστου 2026, όχι τιμή ημέρας.</a:t>
            </a:r>
          </a:p>
          <a:p>
            <a:r>
              <a:rPr lang="el-GR"/>
              <a:t>https://unctad.org/publication/review-maritime-transport-2025</a:t>
            </a:r>
          </a:p>
          <a:p>
            <a:r>
              <a:rPr lang="el-GR"/>
              <a:t>https://www.eia.gov/outlooks/steo/report/global_oil.php</a:t>
            </a:r>
          </a:p>
          <a:p>
            <a:r>
              <a:rPr lang="el-GR"/>
              <a:t>Πηγές: UNCTAD, Review of Maritime Transport 2025· Bloomberg/FAZ (Brent 2026)· EIA.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https://unctad.org/publication/review-maritime-transport-2025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https://www.consilium.europa.eu/en/press/press-releases/2026/07/23/21st-package-of-sanctions-eu-hits-russian-energy-financial-services-and-crypto-hard/</a:t>
            </a:r>
          </a:p>
          <a:p>
            <a:r>
              <a:rPr lang="el-GR"/>
              <a:t>Πηγές: Συμβούλιο ΕΕ (21ο πακέτο, 7/2026)· Kpler· Windward· Kyiv School of Economics/Solomon· TradeWinds via FAZ (7/9/2026).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https://commercial.allianz.com/content/dam/onemarketing/commercial/commercial/reports/commercial-safety-shipping-review-2026.pdf</a:t>
            </a:r>
          </a:p>
          <a:p>
            <a:r>
              <a:rPr lang="el-GR"/>
              <a:t>https://windward.ai/blog/gps-jamming-is-mainstream-changes-between-2025-and-2026/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ETS: το 100% αφορά τις εκπομπές που υπάγονται στο σύστημα, όχι το σύνολο των εκπομπών κάθε διεθνούς ταξιδιού. Το Net-Zero Framework δεν έχει ακόμη υιοθετηθεί. Η ημερομηνία 4/12/2026 υπόκειται σε επιβεβαίωση.</a:t>
            </a:r>
          </a:p>
          <a:p>
            <a:r>
              <a:rPr lang="el-GR"/>
              <a:t>https://www.imo.org/en/mediacentre/meetingsummaries/pages/temporary-mepc-84th-session.aspx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https://commercial.allianz.com/content/dam/onemarketing/commercial/commercial/reports/commercial-safety-shipping-review-2026.pdf</a:t>
            </a:r>
          </a:p>
          <a:p>
            <a:r>
              <a:rPr lang="el-GR"/>
              <a:t>Πηγή: Allianz Commercial, Safety and Shipping Review 2026 (Ιούνιος 2026). «Λοιπά» = υπόλοιπο μετά τις τρεις κύριες κατηγορίες.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https://commercial.allianz.com/content/dam/onemarketing/commercial/commercial/reports/commercial-safety-shipping-review-2026.pdf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Η έρευνα και η εικόνα αφορούν το 2022. Διατηρούνται ως ιστορικό διδακτικό υλικό.</a:t>
            </a:r>
          </a:p>
          <a:p>
            <a:r>
              <a:rPr lang="el-GR"/>
              <a:t>Πηγή: https://www.maritimeissues.org/ (κλίμακα 1–4).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Οι πίνακες είναι οι αρχικές εικόνες της έρευνας 2022. Δεν παρουσιάζονται ως νέα έρευνα του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https://www.weforum.org/publications/global-risks-report-2026/in-full/global-risks-report-2026-key-findings/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https://www.iea.org/about/oil-security-and-emergency-response/strait-of-hormuz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https://icc-ccs.org/global-maritime-piracy-and-armed-robbery-increased-in-2025/</a:t>
            </a:r>
          </a:p>
          <a:p>
            <a:r>
              <a:rPr lang="el-GR"/>
              <a:t>https://icc-ccs.org/lowest-first-quarter-maritime-piracy-and-armed-robbery-figures-since-1991-but-vigilance-remains-essential-2/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https://www.consilium.europa.eu/en/press/press-releases/2026/07/23/21st-package-of-sanctions-eu-hits-russian-energy-financial-services-and-crypto-hard/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Πηγές: Marsh, Political Risk Map/Report 2023 και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https://www.weforum.org/publications/global-risks-report-2026/in-full/global-risks-report-2026-key-findings/</a:t>
            </a:r>
          </a:p>
          <a:p>
            <a:r>
              <a:rPr lang="el-GR"/>
              <a:t>Πηγές: Eurasia Group, Top Risks 2026 (1/2026)· WEF, Global Risks Report 2026 (1/2026)· Marsh, Political Risk Report 2026· Insurance Business/LMA (8/2026).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Τα ποσοστά εμπορίου CSIS αναφέρονται σε αξία. Οι διάφορες μετρήσεις κίνησης δεν αποτελούν ενιαία συγκρίσιμη σειρά.</a:t>
            </a:r>
          </a:p>
          <a:p>
            <a:r>
              <a:rPr lang="el-GR"/>
              <a:t>https://www.iea.org/about/oil-security-and-emergency-response/strait-of-hormuz</a:t>
            </a:r>
          </a:p>
          <a:p>
            <a:r>
              <a:rPr lang="el-GR"/>
              <a:t>https://csis-website-prod.s3.amazonaws.com/s3fs-public/2026-07/260701_Hart_Troubled%20Straits.pdf</a:t>
            </a:r>
          </a:p>
          <a:p>
            <a:r>
              <a:rPr lang="el-GR"/>
              <a:t>Πηγές: IEA (2/2026), CSIS (7/2026), SCA, ACP, Τουρκικό Υπ. Μεταφορών, UNCTAD.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https://www.iea.org/about/oil-security-and-emergency-response/strait-of-hormuz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https://www.lloydslistintelligence.com/resources/blog/strait-of-hormuz-brief-30-september-2026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Η LLI μετρά διελεύσεις πλοίων μεταφοράς φορτίου &gt;10.000 dwt χωρίς ιρανική σύνδεση. Τα 117 δεν συγκρίνονται απευθείας με το προπολεμικό σύνολο όλων των πλοίων. Οι &gt;90 αφορούν επιθέσεις, όχι κατ’ ανάγκη διαφορετικά πλοία. Η εκτίμηση πετρελαϊκών εξαγωγών είναι προσωρινή.</a:t>
            </a:r>
          </a:p>
          <a:p>
            <a:r>
              <a:rPr lang="el-GR"/>
              <a:t>https://www.lloydslistintelligence.com/resources/blog/strait-of-hormuz-brief-30-september-2026</a:t>
            </a:r>
          </a:p>
          <a:p>
            <a:r>
              <a:rPr lang="el-GR"/>
              <a:t>https://www.eia.gov/outlooks/steo/report/global_oil.php</a:t>
            </a:r>
          </a:p>
          <a:p>
            <a:r>
              <a:rPr lang="el-GR"/>
              <a:t>https://www.reuters.com/business/energy/mideast-oil-exports-rebound-september-saudi-arabia-boosts-shipments-2026-09-28/</a:t>
            </a:r>
          </a:p>
          <a:p>
            <a:r>
              <a:rPr lang="el-GR"/>
              <a:t>https://commercial.allianz.com/content/dam/onemarketing/commercial/commercial/reports/commercial-safety-shipping-review-2026.pdf</a:t>
            </a:r>
          </a:p>
          <a:p>
            <a:r>
              <a:rPr lang="el-GR"/>
              <a:t>https://www.iea.org/news/iea-member-countries-to-carry-out-largest-ever-oil-stock-release-amid-market-disruptions-from-middle-east-conflict</a:t>
            </a:r>
          </a:p>
          <a:p>
            <a:r>
              <a:rPr lang="el-GR"/>
              <a:t>https://windward.ai/blog/gps-jamming-is-mainstream-changes-between-2025-and-2026/</a:t>
            </a:r>
          </a:p>
          <a:p>
            <a:r>
              <a:rPr lang="el-GR"/>
              <a:t>Πηγές: UNCTAD (3/2026)· Kpler· S&amp;P Global/Platts· Lloyd’s List Intelligence (9/2026)· Insurance Business/Marsh/LMA· IEA· Allianz 2026· Windward· Wikipedia (2026 Strait of Hormuz crisis).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https://www.eia.gov/outlooks/steo/report/global_oil.php</a:t>
            </a:r>
          </a:p>
          <a:p>
            <a:r>
              <a:rPr lang="el-GR"/>
              <a:t>https://www.iea.org/news/iea-member-countries-to-carry-out-largest-ever-oil-stock-release-amid-market-disruptions-from-middle-east-conflict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https://www.lloydslistintelligence.com/resources/blog/strait-of-hormuz-brief-30-september-2026</a:t>
            </a:r>
          </a:p>
          <a:p>
            <a:r>
              <a:rPr lang="el-GR"/>
              <a:t>Πηγές: Al Jazeera/Kpler (20/8/2026) via in.gr (21/8/2026)· UKMTO/JMIC Update 080· FAZ (7/9/2026).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Η διαθέσιμη δυνατότητα παράκαμψης 3,5–5,5 εκατ. βαρελιών/ημέρα είναι προκρισιακή εκτίμηση IEA. Δεν ισοδυναμεί με εγγυημένη τρέχουσα ροή. Επί 20 εκατ. βαρελιών/ημέρα αντιστοιχεί σε 17,5–27,5%.</a:t>
            </a:r>
          </a:p>
          <a:p>
            <a:r>
              <a:rPr lang="el-GR"/>
              <a:t>https://www.iea.org/about/oil-security-and-emergency-response/strait-of-hormuz</a:t>
            </a:r>
          </a:p>
          <a:p>
            <a:r>
              <a:rPr lang="el-GR"/>
              <a:t>https://www.eia.gov/outlooks/steo/report/global_oil.php</a:t>
            </a:r>
          </a:p>
          <a:p>
            <a:r>
              <a:rPr lang="el-GR"/>
              <a:t>https://www.lloydslistintelligence.com/resources/blog/red-sea-brief-1-october-2026</a:t>
            </a:r>
          </a:p>
          <a:p>
            <a:r>
              <a:rPr lang="el-GR"/>
              <a:t>https://www.reuters.com/business/energy/saudi-resumes-yanbu-oil-loading-after-pipeline-restart-2026-09-29/</a:t>
            </a:r>
          </a:p>
          <a:p>
            <a:r>
              <a:rPr lang="el-GR"/>
              <a:t>Πηγές: IEA· Kpler (10/7/2026)· Fortune (28/3/2026)· FT, «Trucks cannot replace Strait of Hormuz shipping» (7/7/2026, χάρτης CMA CGM/FT)· Lloyd’s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https://www.lloydslistintelligence.com/resources/blog/strait-of-hormuz-brief-30-september-2026</a:t>
            </a:r>
          </a:p>
          <a:p>
            <a:r>
              <a:rPr lang="el-GR"/>
              <a:t>Πηγές: UKMTO/JMIC (4/8/2026)· Insurance Business (26/8, 2/9/2026)· Lloyd’s List Intelligence (9/9/2026)· Al Jazeera (27/8, 30/9/2026)· The National (28/9/2026).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https://www.lloydslistintelligence.com/resources/blog/red-sea-brief-1-october-2026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https://www.lloydslistintelligence.com/resources/blog/red-sea-brief-1-october-2026</a:t>
            </a:r>
          </a:p>
          <a:p>
            <a:r>
              <a:rPr lang="el-GR"/>
              <a:t>https://www.reuters.com/business/energy/saudi-resumes-yanbu-oil-loading-after-pipeline-restart-2026-09-29/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Το γράφημα περιλαμβάνει ημερολογιακά και οικονομικά έτη. Οι δύο τελευταίες στήλες είναι στόχοι του αρχικού υλικού, όχι πραγματοποιημένα έσοδα. Δεν αποτελούν ενιαία ετήσια χρονοσειρά. Η δημοσιευμένη ποσοστιαία αύξηση εσόδων δεν συμφωνεί αριθμητικά με τα ποσά του δημοσιεύματος και δεν υιοθετείται.</a:t>
            </a:r>
          </a:p>
          <a:p>
            <a:r>
              <a:rPr lang="el-GR"/>
              <a:t>https://www.dailynewsegypt.com/2026/09/20/suez-canal-traffic-rises-27-in-august-as-egypt-increases-maritime-services/</a:t>
            </a:r>
          </a:p>
          <a:p>
            <a:r>
              <a:rPr lang="el-GR"/>
              <a:t>https://www.lloydslistintelligence.com/resources/blog/red-sea-brief-1-october-2026</a:t>
            </a:r>
          </a:p>
          <a:p>
            <a:r>
              <a:rPr lang="el-GR"/>
              <a:t>Πηγές: Suez Canal Authority (Ahram 28/6/2026· Daily News Egypt 20/9/2026)· Lloyd’s List Intelligence, Red Sea Brief 18/9 και 1/10/2026· Ports Europe (7/9/2026)· Insurance Journal· Xeneta.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SCA: όλα τα πλοία. LLI: μόνο φορτηγά πλοία &gt;10.000 dwt. Αύγουστος 2026: 1.358/31=43,8 διελεύσεις/ημέρα. Σε σχέση με περίπου 72 το 2023, πτώση περίπου 39%. Οι μπάρες Ιουνίου και Σεπτεμβρίου με LLI* έχουν διαφορετική κάλυψη.</a:t>
            </a:r>
          </a:p>
          <a:p>
            <a:r>
              <a:rPr lang="el-GR"/>
              <a:t>https://www.dailynewsegypt.com/2026/09/20/suez-canal-traffic-rises-27-in-august-as-egypt-increases-maritime-services/</a:t>
            </a:r>
          </a:p>
          <a:p>
            <a:r>
              <a:rPr lang="el-GR"/>
              <a:t>https://www.lloydslistintelligence.com/resources/blog/red-sea-brief-1-october-2026</a:t>
            </a:r>
          </a:p>
          <a:p>
            <a:r>
              <a:rPr lang="el-GR"/>
              <a:t>Πηγές: Suez Canal Authority via Daily News Egypt (20/9/2026), Ahram (28/6/2026)· Lloyd’s List Intelligence, Red Sea Brief 1/10/2026· Ports Europe (7/9/2026)· SCA Navigation Statistics 2023–24.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https://icc-ccs.org/global-maritime-piracy-and-armed-robbery-increased-in-2025/</a:t>
            </a:r>
          </a:p>
          <a:p>
            <a:r>
              <a:rPr lang="el-GR"/>
              <a:t>https://icc-ccs.org/lowest-first-quarter-maritime-piracy-and-armed-robbery-figures-since-1991-but-vigilance-remains-essential-2/</a:t>
            </a:r>
          </a:p>
          <a:p>
            <a:r>
              <a:rPr lang="el-GR"/>
              <a:t>https://www.lloydslistintelligence.com/resources/blog/red-sea-brief-1-october-2026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https://www.dailynewsegypt.com/2026/09/20/suez-canal-traffic-rises-27-in-august-as-egypt-increases-maritime-services/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https://www.dailynewsegypt.com/2026/09/20/suez-canal-traffic-rises-27-in-august-as-egypt-increases-maritime-services/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Το άθροισμα διελεύσεων δύο στενών μπορεί να περιλαμβάνει το ίδιο πλοίο δύο φορές.</a:t>
            </a:r>
          </a:p>
          <a:p>
            <a:r>
              <a:rPr lang="el-GR"/>
              <a:t>https://www.consilium.europa.eu/en/press/press-releases/2026/07/23/21st-package-of-sanctions-eu-hits-russian-energy-financial-services-and-crypto-hard/</a:t>
            </a:r>
          </a:p>
          <a:p>
            <a:r>
              <a:rPr lang="el-GR"/>
              <a:t>Πηγές: Türkiye Today (2/2026)· BTA (7/2026)· Carnegie (7/2026)· Maritime Executive (6/2026)· KSE Russian Oil Tracker (6/2026)· CREA (8/2026)· Συμβούλιο ΕΕ.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Μεταβολή εξαγωγών σιτηρών: (37,5/40,6−1)×100≈−7,6%. Τα οικονομικά έτη εμπορίας δεν ταυτίζονται με ημερολογιακά έτη.</a:t>
            </a:r>
          </a:p>
          <a:p>
            <a:r>
              <a:rPr lang="el-GR"/>
              <a:t>Πηγές: USDA Ukraine Grain Transportation (7/2026)· UkrAgroConsult· UNN/USM Media· Meduza (8/2026)· CREA· KSE· Beinsure· Insurance Journal (12/2025)· BTA.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https://www.consilium.europa.eu/en/press/press-releases/2026/07/23/21st-package-of-sanctions-eu-hits-russian-energy-financial-services-and-crypto-hard/</a:t>
            </a:r>
          </a:p>
          <a:p>
            <a:r>
              <a:rPr lang="el-GR"/>
              <a:t>Πηγές: Skadden (5/2026)· Συμβούλιο ΕΕ (23/7/2026)· Ευρ. Επιτροπή (1/2026)· Grosswald Baltic Sea Security Tracker· Windward· Brookings· FAZ «Wie Griechenland die russische Schattenflotte füttert» (7/9/2026).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Το όριο 47,5 ft που είχε προγραμματιστεί για 1/10/2026 αναβλήθηκε. Η ACP διατηρεί 48 ft (14,63 μ.) έως νεότερη ειδοποίηση. Τα slots είναι θέσεις κράτησης, όχι εγγυημένο σύνολο ημερήσιων διελεύσεων.</a:t>
            </a:r>
          </a:p>
          <a:p>
            <a:r>
              <a:rPr lang="el-GR"/>
              <a:t>https://pancanal.com/en/panama-canal-postpones-neopanamax-draft-adjustment/</a:t>
            </a:r>
          </a:p>
          <a:p>
            <a:r>
              <a:rPr lang="el-GR"/>
              <a:t>https://pancanal.com/en/panama-canal-adopts-additional-measures-to-address-reduced-precipitation-in-the-canal-watershed/</a:t>
            </a:r>
          </a:p>
          <a:p>
            <a:r>
              <a:rPr lang="el-GR"/>
              <a:t>Πηγές: Autoridad del Canal de Panamá (10/2025, 20/8/2026)· Baird Maritime· Marine Insight· DealStreetAsia (2/2026).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Τα 6,4 τρισ. δολάρια περιλαμβάνουν επαναμέτρηση αγαθών που περνούν από περισσότερα του ενός στενά. Τα 80 περιστατικά Σιγκαπούρης είναι η σειρά IMB. Άλλοι οργανισμοί μπορεί να χρησιμοποιούν διαφορετική κάλυψη.</a:t>
            </a:r>
          </a:p>
          <a:p>
            <a:r>
              <a:rPr lang="el-GR"/>
              <a:t>https://csis-website-prod.s3.amazonaws.com/s3fs-public/2026-07/260701_Hart_Troubled%20Straits.pdf</a:t>
            </a:r>
          </a:p>
          <a:p>
            <a:r>
              <a:rPr lang="el-GR"/>
              <a:t>https://icc-ccs.org/global-maritime-piracy-and-armed-robbery-increased-in-2025/</a:t>
            </a:r>
          </a:p>
          <a:p>
            <a:r>
              <a:rPr lang="el-GR"/>
              <a:t>https://icc-ccs.org/lowest-first-quarter-maritime-piracy-and-armed-robbery-figures-since-1991-but-vigilance-remains-essential-2/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https://csis-website-prod.s3.amazonaws.com/s3fs-public/2026-07/260701_Hart_Troubled%20Straits.pdf</a:t>
            </a:r>
          </a:p>
          <a:p>
            <a:r>
              <a:rPr lang="el-GR"/>
              <a:t>Πηγή: CSIS (Hart, Funaiole, Peng, Verschuur, Lin, Li), «Troubled Straits», 1/7/2026.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https://csis-website-prod.s3.amazonaws.com/s3fs-public/2026-07/260701_Hart_Troubled%20Straits.pdf</a:t>
            </a:r>
          </a:p>
          <a:p>
            <a:r>
              <a:rPr lang="el-GR"/>
              <a:t>Πηγές: Wikipedia/USNI News (12/2025)· Al Jazeera (7/2026)· SCMP (9/2026)· Lloyd’s List (2025)· CSIS ChinaPower.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Πηγές: CHNL/Nord University (1/2026)· gCaptain (2025–26)· Al Jazeera (21/1/2026)· Allianz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Τα ετήσια και τα εξαμηνιαία σύνολα του γραφήματος πρέπει να διαβάζονται χωριστά.</a:t>
            </a:r>
          </a:p>
          <a:p>
            <a:r>
              <a:rPr lang="el-GR"/>
              <a:t>https://icc-ccs.org/global-maritime-piracy-and-armed-robbery-increased-in-2025/</a:t>
            </a:r>
          </a:p>
          <a:p>
            <a:r>
              <a:rPr lang="el-GR"/>
              <a:t>https://icc-ccs.org/lowest-first-quarter-maritime-piracy-and-armed-robbery-figures-since-1991-but-vigilance-remains-essential-2/</a:t>
            </a:r>
          </a:p>
          <a:p>
            <a:r>
              <a:rPr lang="el-GR"/>
              <a:t>Πηγές: ICC International Maritime Bureau, Annual Report 2025 (1/2026) και H1 2026 (7/2026)· CSIS· Africa Center.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Πηγές: Council on Foreign Relations (χάρτης κινεζικών λιμενικών έργων)· Maritime Executive (2/2026)· WFW (11/2025)· Ευρ. Κοινοβούλιο TRAN.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Τα 664.581 TEU αφορούν αποκλειστικά την προβλήτα Ι του ΟΛΠ, όχι το άθροισμα των προβλητών Ι, ΙΙ και ΙΙΙ. Το στοιχείο απασχόλησης είναι ιστορικό.</a:t>
            </a:r>
          </a:p>
          <a:p>
            <a:r>
              <a:rPr lang="el-GR"/>
              <a:t>https://olp.gr/el/nea/anakoinoseis-deltia-typou/2025-1782389967</a:t>
            </a:r>
          </a:p>
          <a:p>
            <a:r>
              <a:rPr lang="el-GR"/>
              <a:t>Πηγές: ΟΛΠ/COSCO· Lloyd’s List One Hundred Ports 2026· FreshPlaza (2025).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Πηγές: Cozen O’Connor (2/2026)· Fennemore (7/2026)· WFW· FreightWaves· Port Technology (3/2026).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Οι 978.000 καταγραφές παρεμβολών και τα 6.700 επηρεασμένα πλοία δεν έχουν την ίδια μονάδα ούτε την ίδια περίοδο. Δεν επιτρέπεται υπολογισμός ρυθμού αύξησης μεταξύ τους.</a:t>
            </a:r>
          </a:p>
          <a:p>
            <a:r>
              <a:rPr lang="el-GR"/>
              <a:t>https://windward.ai/blog/gps-jamming-is-mainstream-changes-between-2025-and-2026/</a:t>
            </a:r>
          </a:p>
          <a:p>
            <a:r>
              <a:rPr lang="el-GR"/>
              <a:t>Πηγές: Windward (2026)· Hellenic Shipping News· OCCRP (3/2026)· Maritime Executive (2/2026)· Resecurity· Grosswald Baltic tracker.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Η λίστα είναι ενδεικτική εκπαιδευτική σύνθεση, όχι επίσημη στατιστική κατάταξη.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Ποιοτική κρίση για τον ορίζοντα 2026–2027. Δεν αποδίδονται αριθμητικές πιθανότητες.</a:t>
            </a:r>
          </a:p>
          <a:p>
            <a:r>
              <a:rPr lang="el-GR"/>
              <a:t>https://icc-ccs.org/lowest-first-quarter-maritime-piracy-and-armed-robbery-figures-since-1991-but-vigilance-remains-essential-2/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860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/>
              <a:t>80. Long War Journal / FDD (2026). «US and Israel launch extensive military campaign against Iran; Israel says Supreme Leader Khamenei killed». 28/2/2026· Wikipedia (2026) «2026 Strait of Hormuz crisis»· «Ukrainian attacks on the Russian shadow fleet»· «Justice Mission 2025» (ως οδηγοί προς πρωτογενείς πηγές). https://en.wikipedia.org/wiki/2026_Strait_of_Hormuz_crisis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011680"/>
            <a:ext cx="108813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566160"/>
            <a:ext cx="108813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CADCFC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1C3D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77440"/>
            <a:ext cx="105156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74904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CADCFC"/>
                </a:solidFill>
              </a:defRPr>
            </a:lvl1pPr>
          </a:lstStyle>
          <a:p>
            <a:pPr marL="0" indent="0" algn="l">
              <a:buNone/>
            </a:pPr>
            <a:endParaRPr lang="en-US" sz="1600" dirty="0"/>
          </a:p>
        </p:txBody>
      </p:sp>
      <p:sp>
        <p:nvSpPr>
          <p:cNvPr id="4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8"/>
                </a:solidFill>
              </a:rPr>
              <a:t>ΠΜΣ στη Ναυτιλία · Γεωπολιτική, Ενέργεια και Ναυτιλία · Ενότητα 1 · Πειραιάς 2026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0B1F3A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64465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</a:rPr>
              <a:t>ΠΜΣ στη Ναυτιλία · Γεωπολιτική, Ενέργεια και Ναυτιλία · Ενότητα 1 · Πειραιάς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64465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8"/>
                </a:solidFill>
              </a:rPr>
              <a:t>ΠΜΣ στη Ναυτιλία · Γεωπολιτική, Ενέργεια και Ναυτιλία · Ενότητα 1 · Πειραιάς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B3C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asiagroup.net/issues/top-risks-2026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hyperlink" Target="https://icc-ccs.org/lowest-first-quarter-maritime-piracy-and-armed-robbery-figures-since-1991-but-vigilance-remains-essential-2/" TargetMode="External"/><Relationship Id="rId13" Type="http://schemas.openxmlformats.org/officeDocument/2006/relationships/hyperlink" Target="https://doi.org/10.1038/s41467-025-65403-w" TargetMode="External"/><Relationship Id="rId18" Type="http://schemas.openxmlformats.org/officeDocument/2006/relationships/hyperlink" Target="https://www.maritimeissues.org/" TargetMode="External"/><Relationship Id="rId3" Type="http://schemas.openxmlformats.org/officeDocument/2006/relationships/hyperlink" Target="https://unctad.org/publication/review-maritime-transport-2025" TargetMode="External"/><Relationship Id="rId7" Type="http://schemas.openxmlformats.org/officeDocument/2006/relationships/hyperlink" Target="https://icc-ccs.org/global-maritime-piracy-and-armed-robbery-increased-in-2025/" TargetMode="External"/><Relationship Id="rId12" Type="http://schemas.openxmlformats.org/officeDocument/2006/relationships/hyperlink" Target="https://www.csis.org/analysis/south-china-sea-trade-chokepoints" TargetMode="External"/><Relationship Id="rId17" Type="http://schemas.openxmlformats.org/officeDocument/2006/relationships/hyperlink" Target="https://features.csis.org/chinapower/china-taiwan-strait-trade/" TargetMode="External"/><Relationship Id="rId2" Type="http://schemas.openxmlformats.org/officeDocument/2006/relationships/notesSlide" Target="../notesSlides/notesSlide70.xml"/><Relationship Id="rId16" Type="http://schemas.openxmlformats.org/officeDocument/2006/relationships/hyperlink" Target="https://www.cfr.org/tracker/china-overseas-ports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ea.org/about/oil-security-and-emergency-response/strait-of-hormuz" TargetMode="External"/><Relationship Id="rId11" Type="http://schemas.openxmlformats.org/officeDocument/2006/relationships/hyperlink" Target="https://www.marsh.com/en-gb/services/political-risk/insights/political-risk-report.html" TargetMode="External"/><Relationship Id="rId5" Type="http://schemas.openxmlformats.org/officeDocument/2006/relationships/hyperlink" Target="https://commercial.allianz.com/content/dam/onemarketing/commercial/commercial/reports/commercial-safety-shipping-review-2026.pdf" TargetMode="External"/><Relationship Id="rId15" Type="http://schemas.openxmlformats.org/officeDocument/2006/relationships/hyperlink" Target="https://www.congress.gov/crs-product/IF11583" TargetMode="External"/><Relationship Id="rId10" Type="http://schemas.openxmlformats.org/officeDocument/2006/relationships/hyperlink" Target="https://www.eurasiagroup.net/issues/top-risks-2026" TargetMode="External"/><Relationship Id="rId4" Type="http://schemas.openxmlformats.org/officeDocument/2006/relationships/hyperlink" Target="https://unctad.org/publication/strait-hormuz-disruptions-implications-global-trade-and-development" TargetMode="External"/><Relationship Id="rId9" Type="http://schemas.openxmlformats.org/officeDocument/2006/relationships/hyperlink" Target="https://www.weforum.org/publications/global-risks-report-2026/" TargetMode="External"/><Relationship Id="rId14" Type="http://schemas.openxmlformats.org/officeDocument/2006/relationships/hyperlink" Target="https://carnegieendowment.org/research/2026/07/managing-montreux-turkey-and-the-russia-ukraine-war-in-the-black-sea" TargetMode="Externa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kmto.org/-/media/ukmto/products/update-080-jmic-advisory-note-04-august.pdf" TargetMode="External"/><Relationship Id="rId13" Type="http://schemas.openxmlformats.org/officeDocument/2006/relationships/hyperlink" Target="https://english.ahram.org.eg/News/571808.aspx" TargetMode="External"/><Relationship Id="rId18" Type="http://schemas.openxmlformats.org/officeDocument/2006/relationships/hyperlink" Target="https://www.bta.bg/en/news/balkans/1179765-over-40-000-ships-transit-turkish-straits-in-first-half-of-2026" TargetMode="External"/><Relationship Id="rId3" Type="http://schemas.openxmlformats.org/officeDocument/2006/relationships/hyperlink" Target="https://www.consilium.europa.eu/en/press/press-releases/2026/02/23/red-sea-council-extends-the-mandate-of-operation-aspides-to-safeguard-freedom-of-navigation/" TargetMode="External"/><Relationship Id="rId7" Type="http://schemas.openxmlformats.org/officeDocument/2006/relationships/hyperlink" Target="https://www.skadden.com/insights/publications/2026/05/eu-20th-sanctions-package" TargetMode="External"/><Relationship Id="rId12" Type="http://schemas.openxmlformats.org/officeDocument/2006/relationships/hyperlink" Target="https://www.cozen.com/news-resources/publications/2026/supreme-court-rules-president-lacks-ieepa-tariff-authority-president-imposes-section-122-tariffs" TargetMode="External"/><Relationship Id="rId17" Type="http://schemas.openxmlformats.org/officeDocument/2006/relationships/hyperlink" Target="https://www.turkiyetoday.com/business/84640-ships-transit-turkiye-straits-in-2025-3214197" TargetMode="External"/><Relationship Id="rId2" Type="http://schemas.openxmlformats.org/officeDocument/2006/relationships/notesSlide" Target="../notesSlides/notesSlide71.xml"/><Relationship Id="rId16" Type="http://schemas.openxmlformats.org/officeDocument/2006/relationships/hyperlink" Target="https://pancanal.com/en/panama-canal-postpones-neopanamax-draft-adjustment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finance.ec.europa.eu/news/new-dynamic-mechanism-lower-price-cap-russian-crude-oil-4410-barrel-2026-01-15_en" TargetMode="External"/><Relationship Id="rId11" Type="http://schemas.openxmlformats.org/officeDocument/2006/relationships/hyperlink" Target="https://www.wfw.com/articles/suspension-and-amendments-to-us-and-china-port-fees-current-status/" TargetMode="External"/><Relationship Id="rId5" Type="http://schemas.openxmlformats.org/officeDocument/2006/relationships/hyperlink" Target="https://www.consilium.europa.eu/en/press/press-releases/2026/07/23/21st-package-of-sanctions-eu-hits-russian-energy-financial-services-and-crypto-hard/" TargetMode="External"/><Relationship Id="rId15" Type="http://schemas.openxmlformats.org/officeDocument/2006/relationships/hyperlink" Target="https://www.bairdmaritime.com/shipping/panama-canal-revenue-hits-57b-in-fy2025-as-traffic-surges" TargetMode="External"/><Relationship Id="rId10" Type="http://schemas.openxmlformats.org/officeDocument/2006/relationships/hyperlink" Target="https://news.usni.org/2025/11/17/iran-strait-of-hormuz-tanker-seizure-violates-international-law-centcom-says" TargetMode="External"/><Relationship Id="rId4" Type="http://schemas.openxmlformats.org/officeDocument/2006/relationships/hyperlink" Target="https://www.consilium.europa.eu/en/press/press-releases/2026/03/30/maritime-security-council-updates-mandates-of-eu-naval-operations-aspides-and-atalanta/" TargetMode="External"/><Relationship Id="rId9" Type="http://schemas.openxmlformats.org/officeDocument/2006/relationships/hyperlink" Target="https://www.maritime.dot.gov/msci/2026-006-red-sea-bab-el-mandeb-strait-gulf-aden-arabian-sea-and-somali-basin-houthi-attacks" TargetMode="External"/><Relationship Id="rId14" Type="http://schemas.openxmlformats.org/officeDocument/2006/relationships/hyperlink" Target="https://www.dailynewsegypt.com/2026/09/20/suez-canal-traffic-rises-27-in-august-as-egypt-increases-maritime-services/" TargetMode="Externa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hyperlink" Target="https://energyandcleanair.org/august-2026-monthly-analysis-of-russian-fossil-fuel-exports-and-sanctions/" TargetMode="External"/><Relationship Id="rId13" Type="http://schemas.openxmlformats.org/officeDocument/2006/relationships/hyperlink" Target="https://www.grosswald.org/baltic-sea-security-tracker/" TargetMode="External"/><Relationship Id="rId18" Type="http://schemas.openxmlformats.org/officeDocument/2006/relationships/hyperlink" Target="https://maritime-executive.com/article/china-continued-shipbuilding-dominance-in-2025-raking-in-most-orders" TargetMode="External"/><Relationship Id="rId3" Type="http://schemas.openxmlformats.org/officeDocument/2006/relationships/hyperlink" Target="https://www.lloydslistintelligence.com/resources/blog/strait-of-hormuz-brief-30-september-2026" TargetMode="External"/><Relationship Id="rId7" Type="http://schemas.openxmlformats.org/officeDocument/2006/relationships/hyperlink" Target="https://sanctions.kse.ua/wp-content/uploads/2026/07/ROT_JUN26_.pdf" TargetMode="External"/><Relationship Id="rId12" Type="http://schemas.openxmlformats.org/officeDocument/2006/relationships/hyperlink" Target="https://www.brookings.edu/articles/an-update-on-europes-russia-sanctions/" TargetMode="External"/><Relationship Id="rId17" Type="http://schemas.openxmlformats.org/officeDocument/2006/relationships/hyperlink" Target="https://www.freightwaves.com/news/houthi-red-sea-stand-down-seismic-impact-on-shipping" TargetMode="External"/><Relationship Id="rId2" Type="http://schemas.openxmlformats.org/officeDocument/2006/relationships/notesSlide" Target="../notesSlides/notesSlide72.xml"/><Relationship Id="rId16" Type="http://schemas.openxmlformats.org/officeDocument/2006/relationships/hyperlink" Target="https://portwatch.imf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indward.ai/blog/gps-jamming-is-mainstream-changes-between-2025-and-2026/" TargetMode="External"/><Relationship Id="rId11" Type="http://schemas.openxmlformats.org/officeDocument/2006/relationships/hyperlink" Target="https://chnl.no/news/main-results-of-nsr-transit-navigation-in-2025/" TargetMode="External"/><Relationship Id="rId5" Type="http://schemas.openxmlformats.org/officeDocument/2006/relationships/hyperlink" Target="https://www.kpler.com/blog/new-pipelines-bypassing-the-strait-of-hormuz-could-come-online-in-1-2-years" TargetMode="External"/><Relationship Id="rId15" Type="http://schemas.openxmlformats.org/officeDocument/2006/relationships/hyperlink" Target="https://www.portseurope.com/suez-canal-traffic-hits-highest-levels-since-2024/" TargetMode="External"/><Relationship Id="rId10" Type="http://schemas.openxmlformats.org/officeDocument/2006/relationships/hyperlink" Target="https://ukragroconsult.com/en/news/ukraine-exported-almost-37-5-mln-tons-of-grain-in-the-my-2025-26/" TargetMode="External"/><Relationship Id="rId4" Type="http://schemas.openxmlformats.org/officeDocument/2006/relationships/hyperlink" Target="https://www.lloydslistintelligence.com/resources/blog/red-sea-brief-1-october-2026" TargetMode="External"/><Relationship Id="rId9" Type="http://schemas.openxmlformats.org/officeDocument/2006/relationships/hyperlink" Target="https://www.ams.usda.gov/services/transportation-analysis/ukraine" TargetMode="External"/><Relationship Id="rId14" Type="http://schemas.openxmlformats.org/officeDocument/2006/relationships/hyperlink" Target="https://africacenter.org/spotlight/2026-houthi-red-sea-threats/" TargetMode="Externa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ia.gov/outlooks/steo/report/global_oil.php" TargetMode="External"/><Relationship Id="rId13" Type="http://schemas.openxmlformats.org/officeDocument/2006/relationships/hyperlink" Target="https://thenationalnews.com/business/energy/2026/09/28/qatar-extends-lng-force-majeure-as-hormuz-disruption-threatens-winter-supply" TargetMode="External"/><Relationship Id="rId18" Type="http://schemas.openxmlformats.org/officeDocument/2006/relationships/hyperlink" Target="https://splash247.com/premier-alliance-joins-accelerating-return-to-suez/" TargetMode="External"/><Relationship Id="rId3" Type="http://schemas.openxmlformats.org/officeDocument/2006/relationships/hyperlink" Target="https://www.aljazeera.com/news/2026/8/27/how-a-95-percent-drop-in-hormuz-traffic-changed-global-shipping" TargetMode="External"/><Relationship Id="rId7" Type="http://schemas.openxmlformats.org/officeDocument/2006/relationships/hyperlink" Target="https://www.ft.com/content/da498c3b-2d0b-4381-bfce-480c48903a2d" TargetMode="External"/><Relationship Id="rId12" Type="http://schemas.openxmlformats.org/officeDocument/2006/relationships/hyperlink" Target="https://fortune.com/2026/03/28/saudi-arabia-east-west-oil-pipeline-strait-hormuz-bypass-7-million-barrels-yanbu-red-sea/" TargetMode="External"/><Relationship Id="rId17" Type="http://schemas.openxmlformats.org/officeDocument/2006/relationships/hyperlink" Target="https://www.seatrade-maritime.com/containers/gemini-brings-four-services-back-to-red-sea-suez-route" TargetMode="External"/><Relationship Id="rId2" Type="http://schemas.openxmlformats.org/officeDocument/2006/relationships/notesSlide" Target="../notesSlides/notesSlide73.xml"/><Relationship Id="rId16" Type="http://schemas.openxmlformats.org/officeDocument/2006/relationships/hyperlink" Target="https://www.seatrade-maritime.com/containers/maersk-completes-first-red-sea-transit-in-nearly-two-years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in.gr/2026/08/21/world/apsifoun-tis-ipa-i-to-iran-ti-deixnoun-ta-dedomena-gia-ta-ploia-pou-diasxizoun-ta-stena-tou-ormouz/" TargetMode="External"/><Relationship Id="rId11" Type="http://schemas.openxmlformats.org/officeDocument/2006/relationships/hyperlink" Target="https://www.spglobal.com/energy/en/news-research/latest-news/refined-products/061626-hormuz-insurance-costs-deter-clean-tankers-more-than-crude-carriers-brokerage" TargetMode="External"/><Relationship Id="rId5" Type="http://schemas.openxmlformats.org/officeDocument/2006/relationships/hyperlink" Target="https://www.aljazeera.com/news/2026/9/30/economic-war-is-iran-losing-its-leverage-over-the-strait-of-hormuz" TargetMode="External"/><Relationship Id="rId15" Type="http://schemas.openxmlformats.org/officeDocument/2006/relationships/hyperlink" Target="https://www.aljazeera.com/news/2025/11/11/yemens-houthis-appear-to-pull-back-from-red-sea-shipping-attacks" TargetMode="External"/><Relationship Id="rId10" Type="http://schemas.openxmlformats.org/officeDocument/2006/relationships/hyperlink" Target="https://www.spglobal.com/energy/en/news-research/latest-news/shipping/072226-middle-east-shipping-insurance-costs-rise-on-hormuz-risks-marsh" TargetMode="External"/><Relationship Id="rId4" Type="http://schemas.openxmlformats.org/officeDocument/2006/relationships/hyperlink" Target="https://www.aljazeera.com/news/2026/9/3/how-much-oil-is-going-through-hormuz-how-data-doesnt-match-us-claims" TargetMode="External"/><Relationship Id="rId9" Type="http://schemas.openxmlformats.org/officeDocument/2006/relationships/hyperlink" Target="https://www.insurancebusinessmag.com/us/news/marine/trump-says-hormuz-is-clear--the-insurance-market-disagrees-587552.aspx" TargetMode="External"/><Relationship Id="rId14" Type="http://schemas.openxmlformats.org/officeDocument/2006/relationships/hyperlink" Target="https://www.aljazeera.com/news/2026/9/11/can-the-houthis-close-the-red-sea-after-seizing-the-yemen-coast" TargetMode="Externa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moscowtimes.com/2026/08/14/russia-dismisses-calls-for-black-sea-ceasefire-a93499" TargetMode="External"/><Relationship Id="rId13" Type="http://schemas.openxmlformats.org/officeDocument/2006/relationships/hyperlink" Target="https://www.aljazeera.com/news/2026/7/24/philippines-accuses-china-of-using-water-cannon-on-vessels-for-second-day" TargetMode="External"/><Relationship Id="rId18" Type="http://schemas.openxmlformats.org/officeDocument/2006/relationships/hyperlink" Target="https://en.wikipedia.org/wiki/2026_Strait_of_Hormuz_crisis" TargetMode="External"/><Relationship Id="rId3" Type="http://schemas.openxmlformats.org/officeDocument/2006/relationships/hyperlink" Target="https://www.faz.net/aktuell/wirtschaft/auto-verkehr/" TargetMode="External"/><Relationship Id="rId7" Type="http://schemas.openxmlformats.org/officeDocument/2006/relationships/hyperlink" Target="https://meduza.io/en/news/2026/08/14/drone-threat-halts-russia-s-main-black-sea-oil-terminal-which-normally-ships-700-000-barrels-a-day" TargetMode="External"/><Relationship Id="rId12" Type="http://schemas.openxmlformats.org/officeDocument/2006/relationships/hyperlink" Target="https://www.aljazeera.com/news/2026/1/21/trump-nixes-european-tariff-threats-over-greenland-after-nato-chief-talks" TargetMode="External"/><Relationship Id="rId17" Type="http://schemas.openxmlformats.org/officeDocument/2006/relationships/hyperlink" Target="https://www.occrp.org/en/news/more-than-1100-ships-hit-by-widespread-gps-disruption-after-iran-strikes" TargetMode="External"/><Relationship Id="rId2" Type="http://schemas.openxmlformats.org/officeDocument/2006/relationships/notesSlide" Target="../notesSlides/notesSlide74.xml"/><Relationship Id="rId16" Type="http://schemas.openxmlformats.org/officeDocument/2006/relationships/hyperlink" Target="https://maritime-executive.com/article/report-maritime-cyberattacks-doubled-in-2025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maritime-executive.com/article/ukraine-marks-milestone-as-exports-on-sea-corridor-top-200-million-tons" TargetMode="External"/><Relationship Id="rId11" Type="http://schemas.openxmlformats.org/officeDocument/2006/relationships/hyperlink" Target="https://www.aljazeera.com/news/2025/12/13/russia-damages-turkish-owned-vessels-in-attack-on-ukrainian-ports" TargetMode="External"/><Relationship Id="rId5" Type="http://schemas.openxmlformats.org/officeDocument/2006/relationships/hyperlink" Target="https://beinsure.com/news/black-sea-tanker-attacks-push-war-risk-premiums/" TargetMode="External"/><Relationship Id="rId15" Type="http://schemas.openxmlformats.org/officeDocument/2006/relationships/hyperlink" Target="https://gcaptain.com/china-expands-arctic-container-shipping-with-record-14-voyages-in-2025/" TargetMode="External"/><Relationship Id="rId10" Type="http://schemas.openxmlformats.org/officeDocument/2006/relationships/hyperlink" Target="https://www.themoscowtimes.com/2026/07/23/kazakhstan-cuts-oil-production-following-drone-strikes-on-black-sea-tankers-a93325" TargetMode="External"/><Relationship Id="rId4" Type="http://schemas.openxmlformats.org/officeDocument/2006/relationships/hyperlink" Target="https://www.insurancejournal.com/news/international/2025/12/02/849547.htm" TargetMode="External"/><Relationship Id="rId9" Type="http://schemas.openxmlformats.org/officeDocument/2006/relationships/hyperlink" Target="https://www.turkishminute.com/2026/03/27/turkey-condemns-black-sea-attack-says-tanker-was-within-its-eez/" TargetMode="External"/><Relationship Id="rId14" Type="http://schemas.openxmlformats.org/officeDocument/2006/relationships/hyperlink" Target="https://news.usni.org/2025/12/29/china-launches-blockade-drills-around-taiwan-in-protest-of-u-s-arms-sal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ADCFC"/>
                </a:solidFill>
              </a:rPr>
              <a:t>ΠΑΝΕΠΙΣΤΗΜΙΟ ΠΕΙΡΑΙΩΣ · Τμήμα Ναυτιλιακών Σπουδών · ΠΜΣ στη Ναυτιλία</a:t>
            </a:r>
            <a:endParaRPr lang="en-US" sz="1400" dirty="0"/>
          </a:p>
        </p:txBody>
      </p:sp>
      <p:sp>
        <p:nvSpPr>
          <p:cNvPr id="3" name="label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ADCFC"/>
                </a:solidFill>
              </a:rPr>
              <a:t>Μάθημα: Γεωπολιτική, Ενέργεια και Ναυτιλία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63172" y="2103120"/>
            <a:ext cx="10881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Ενότητα 1: Γεωπολιτικοί κίνδυνοι στις θαλάσσιες μεταφορές</a:t>
            </a:r>
            <a:endParaRPr lang="en-US" sz="3600" dirty="0"/>
          </a:p>
        </p:txBody>
      </p:sp>
      <p:sp>
        <p:nvSpPr>
          <p:cNvPr id="5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566160"/>
            <a:ext cx="10881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 err="1">
                <a:solidFill>
                  <a:srgbClr val="CADCFC"/>
                </a:solidFill>
              </a:rPr>
              <a:t>Έκδοση</a:t>
            </a:r>
            <a:r>
              <a:rPr lang="en-US" sz="1800" dirty="0">
                <a:solidFill>
                  <a:srgbClr val="CADCFC"/>
                </a:solidFill>
              </a:rPr>
              <a:t> </a:t>
            </a:r>
            <a:r>
              <a:rPr lang="en-US" sz="1800" dirty="0" err="1">
                <a:solidFill>
                  <a:srgbClr val="CADCFC"/>
                </a:solidFill>
              </a:rPr>
              <a:t>Οκτω</a:t>
            </a:r>
            <a:r>
              <a:rPr lang="en-US" sz="1800" dirty="0">
                <a:solidFill>
                  <a:srgbClr val="CADCFC"/>
                </a:solidFill>
              </a:rPr>
              <a:t>βρίου 2026</a:t>
            </a:r>
            <a:endParaRPr lang="en-US" sz="1800" dirty="0"/>
          </a:p>
        </p:txBody>
      </p:sp>
      <p:sp>
        <p:nvSpPr>
          <p:cNvPr id="6" name="authorbox"/>
          <p:cNvSpPr/>
          <p:nvPr/>
        </p:nvSpPr>
        <p:spPr>
          <a:xfrm>
            <a:off x="640080" y="5029200"/>
            <a:ext cx="4754880" cy="822960"/>
          </a:xfrm>
          <a:prstGeom prst="roundRect">
            <a:avLst>
              <a:gd name="adj" fmla="val 11111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7" name="label"/>
          <p:cNvSpPr txBox="1"/>
          <p:nvPr/>
        </p:nvSpPr>
        <p:spPr>
          <a:xfrm>
            <a:off x="822960" y="50749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</a:rPr>
              <a:t>Ομ. Καθ. Άγγελος Κότιος</a:t>
            </a:r>
            <a:endParaRPr lang="en-US" sz="1600" dirty="0"/>
          </a:p>
        </p:txBody>
      </p:sp>
      <p:sp>
        <p:nvSpPr>
          <p:cNvPr id="8" name="label"/>
          <p:cNvSpPr txBox="1"/>
          <p:nvPr/>
        </p:nvSpPr>
        <p:spPr>
          <a:xfrm>
            <a:off x="822960" y="5440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 err="1">
                <a:solidFill>
                  <a:srgbClr val="CADCFC"/>
                </a:solidFill>
              </a:rPr>
              <a:t>Ακ</a:t>
            </a:r>
            <a:r>
              <a:rPr lang="en-US" sz="1200" dirty="0">
                <a:solidFill>
                  <a:srgbClr val="CADCFC"/>
                </a:solidFill>
              </a:rPr>
              <a:t>αδ. έτος 2026–27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Δομή της διάλεξης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num"/>
          <p:cNvSpPr/>
          <p:nvPr/>
        </p:nvSpPr>
        <p:spPr>
          <a:xfrm>
            <a:off x="621792" y="13716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5" name="numtext"/>
          <p:cNvSpPr txBox="1"/>
          <p:nvPr/>
        </p:nvSpPr>
        <p:spPr>
          <a:xfrm>
            <a:off x="621792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cardhead"/>
          <p:cNvSpPr txBox="1"/>
          <p:nvPr/>
        </p:nvSpPr>
        <p:spPr>
          <a:xfrm>
            <a:off x="1097280" y="134416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Παράγοντες που επηρεάζουν τις ναυτιλιακές μεταφορές</a:t>
            </a:r>
            <a:endParaRPr lang="en-US" sz="1400" dirty="0"/>
          </a:p>
        </p:txBody>
      </p:sp>
      <p:sp>
        <p:nvSpPr>
          <p:cNvPr id="7" name="cardbody"/>
          <p:cNvSpPr txBox="1"/>
          <p:nvPr/>
        </p:nvSpPr>
        <p:spPr>
          <a:xfrm>
            <a:off x="621792" y="205740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Οικονομία, γεωπολιτική, τεχνολογία, κοινωνία, περιβάλλον και κανονισμοί. Στοιχεία UNCTAD και Allianz.</a:t>
            </a:r>
            <a:endParaRPr lang="en-US" sz="1600" dirty="0"/>
          </a:p>
        </p:txBody>
      </p:sp>
      <p:sp>
        <p:nvSpPr>
          <p:cNvPr id="8" name="card"/>
          <p:cNvSpPr/>
          <p:nvPr/>
        </p:nvSpPr>
        <p:spPr>
          <a:xfrm>
            <a:off x="4291584" y="123444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9" name="num"/>
          <p:cNvSpPr/>
          <p:nvPr/>
        </p:nvSpPr>
        <p:spPr>
          <a:xfrm>
            <a:off x="4456176" y="13716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0" name="numtext"/>
          <p:cNvSpPr txBox="1"/>
          <p:nvPr/>
        </p:nvSpPr>
        <p:spPr>
          <a:xfrm>
            <a:off x="4456176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cardhead"/>
          <p:cNvSpPr txBox="1"/>
          <p:nvPr/>
        </p:nvSpPr>
        <p:spPr>
          <a:xfrm>
            <a:off x="4931664" y="134416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Γεωπολιτική, γεωοικονομική και ναυτιλία</a:t>
            </a:r>
            <a:endParaRPr lang="en-US" sz="1400" dirty="0"/>
          </a:p>
        </p:txBody>
      </p:sp>
      <p:sp>
        <p:nvSpPr>
          <p:cNvPr id="12" name="cardbody"/>
          <p:cNvSpPr txBox="1"/>
          <p:nvPr/>
        </p:nvSpPr>
        <p:spPr>
          <a:xfrm>
            <a:off x="4456176" y="205740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Βασικές έννοιες, είδη κρίσεων και τρόποι με τους οποίους επηρεάζουν τη ναυτιλιακή αγορά</a:t>
            </a:r>
            <a:endParaRPr lang="en-US" sz="1600" dirty="0"/>
          </a:p>
        </p:txBody>
      </p:sp>
      <p:sp>
        <p:nvSpPr>
          <p:cNvPr id="13" name="card"/>
          <p:cNvSpPr/>
          <p:nvPr/>
        </p:nvSpPr>
        <p:spPr>
          <a:xfrm>
            <a:off x="8125968" y="123444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num"/>
          <p:cNvSpPr/>
          <p:nvPr/>
        </p:nvSpPr>
        <p:spPr>
          <a:xfrm>
            <a:off x="8290560" y="13716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5" name="numtext"/>
          <p:cNvSpPr txBox="1"/>
          <p:nvPr/>
        </p:nvSpPr>
        <p:spPr>
          <a:xfrm>
            <a:off x="8290560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cardhead"/>
          <p:cNvSpPr txBox="1"/>
          <p:nvPr/>
        </p:nvSpPr>
        <p:spPr>
          <a:xfrm>
            <a:off x="8766048" y="134416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Χαρτογράφηση κινδύνων</a:t>
            </a:r>
            <a:endParaRPr lang="en-US" sz="1400" dirty="0"/>
          </a:p>
        </p:txBody>
      </p:sp>
      <p:sp>
        <p:nvSpPr>
          <p:cNvPr id="17" name="cardbody"/>
          <p:cNvSpPr txBox="1"/>
          <p:nvPr/>
        </p:nvSpPr>
        <p:spPr>
          <a:xfrm>
            <a:off x="8290560" y="205740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Κατηγορίες πολιτικού κινδύνου και εκθέσεις Marsh, WEF και Eurasia Group (2026)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457200" y="372618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num"/>
          <p:cNvSpPr/>
          <p:nvPr/>
        </p:nvSpPr>
        <p:spPr>
          <a:xfrm>
            <a:off x="621792" y="386334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0" name="numtext"/>
          <p:cNvSpPr txBox="1"/>
          <p:nvPr/>
        </p:nvSpPr>
        <p:spPr>
          <a:xfrm>
            <a:off x="621792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cardhead"/>
          <p:cNvSpPr txBox="1"/>
          <p:nvPr/>
        </p:nvSpPr>
        <p:spPr>
          <a:xfrm>
            <a:off x="1097280" y="383590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Περιοχές αυξημένου κινδύνου</a:t>
            </a:r>
            <a:endParaRPr lang="en-US" sz="1400" dirty="0"/>
          </a:p>
        </p:txBody>
      </p:sp>
      <p:sp>
        <p:nvSpPr>
          <p:cNvPr id="22" name="cardbody"/>
          <p:cNvSpPr txBox="1"/>
          <p:nvPr/>
        </p:nvSpPr>
        <p:spPr>
          <a:xfrm>
            <a:off x="621792" y="454914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50" dirty="0">
                <a:solidFill>
                  <a:srgbClr val="0B1F3A"/>
                </a:solidFill>
              </a:rPr>
              <a:t>Κρίσιμα περάσματα: Χορμούζ, Ερυθρά Θάλασσα, Σουέζ, Μαύρη Θάλασσα, Παναμάς, Μάλακκα και Ταϊβάν. Αρκτική, πειρατεία και κινεζικές λιμενικές επενδύσεις.</a:t>
            </a:r>
            <a:endParaRPr lang="en-US" sz="1450" dirty="0"/>
          </a:p>
        </p:txBody>
      </p:sp>
      <p:sp>
        <p:nvSpPr>
          <p:cNvPr id="23" name="card"/>
          <p:cNvSpPr/>
          <p:nvPr/>
        </p:nvSpPr>
        <p:spPr>
          <a:xfrm>
            <a:off x="4291584" y="372618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4" name="num"/>
          <p:cNvSpPr/>
          <p:nvPr/>
        </p:nvSpPr>
        <p:spPr>
          <a:xfrm>
            <a:off x="4456176" y="386334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5" name="numtext"/>
          <p:cNvSpPr txBox="1"/>
          <p:nvPr/>
        </p:nvSpPr>
        <p:spPr>
          <a:xfrm>
            <a:off x="4456176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6" name="cardhead"/>
          <p:cNvSpPr txBox="1"/>
          <p:nvPr/>
        </p:nvSpPr>
        <p:spPr>
          <a:xfrm>
            <a:off x="4931664" y="383590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Μελλοντικοί κίνδυνοι και διαχείριση</a:t>
            </a:r>
            <a:endParaRPr lang="en-US" sz="1400" dirty="0"/>
          </a:p>
        </p:txBody>
      </p:sp>
      <p:sp>
        <p:nvSpPr>
          <p:cNvPr id="27" name="cardbody"/>
          <p:cNvSpPr txBox="1"/>
          <p:nvPr/>
        </p:nvSpPr>
        <p:spPr>
          <a:xfrm>
            <a:off x="4456176" y="454914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Ιεράρχηση κινδύνων, επίπεδα διαχείρισης και εργαλεία ανάλυσης</a:t>
            </a:r>
            <a:endParaRPr lang="en-US" sz="1600" dirty="0"/>
          </a:p>
        </p:txBody>
      </p:sp>
      <p:sp>
        <p:nvSpPr>
          <p:cNvPr id="28" name="card"/>
          <p:cNvSpPr/>
          <p:nvPr/>
        </p:nvSpPr>
        <p:spPr>
          <a:xfrm>
            <a:off x="8125968" y="372618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9" name="num"/>
          <p:cNvSpPr/>
          <p:nvPr/>
        </p:nvSpPr>
        <p:spPr>
          <a:xfrm>
            <a:off x="8290560" y="386334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30" name="numtext"/>
          <p:cNvSpPr txBox="1"/>
          <p:nvPr/>
        </p:nvSpPr>
        <p:spPr>
          <a:xfrm>
            <a:off x="829056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31" name="cardhead"/>
          <p:cNvSpPr txBox="1"/>
          <p:nvPr/>
        </p:nvSpPr>
        <p:spPr>
          <a:xfrm>
            <a:off x="8766048" y="383590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Συμπεράσματα – Ερωτήματα συζήτησης</a:t>
            </a:r>
            <a:endParaRPr lang="en-US" sz="1400" dirty="0"/>
          </a:p>
        </p:txBody>
      </p:sp>
      <p:sp>
        <p:nvSpPr>
          <p:cNvPr id="32" name="cardbody"/>
          <p:cNvSpPr txBox="1"/>
          <p:nvPr/>
        </p:nvSpPr>
        <p:spPr>
          <a:xfrm>
            <a:off x="8290560" y="454914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Οι αλλαγές της περιόδου 2024–2026 και οι επιπτώσεις τους στην ελληνική ναυτιλία</a:t>
            </a:r>
            <a:endParaRPr lang="en-US" sz="16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82296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2C14E"/>
                </a:solidFill>
              </a:rPr>
              <a:t>ΕΝΟΤΗΤΑ 1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77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just">
              <a:buNone/>
            </a:pPr>
            <a:r>
              <a:rPr lang="en-US" sz="3600" b="1" dirty="0">
                <a:solidFill>
                  <a:srgbClr val="FFFFFF"/>
                </a:solidFill>
              </a:rPr>
              <a:t>Παράγοντες που επηρεάζουν τις ναυτιλιακές μεταφορές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74904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CADCFC"/>
                </a:solidFill>
              </a:rPr>
              <a:t>Ένας κλάδος που εξαρτάται από τη διεθνή σταθερότητα και την ελεύθερη κίνηση πλοίων, εμπορευμάτων και πληρωμών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1. Το εξωτερικό περιβάλλον της ναυτιλίας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80160"/>
            <a:ext cx="6675120" cy="4663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0B1F3A"/>
                </a:solidFill>
              </a:rPr>
              <a:t>Η ναυτιλία χρειάζεται ασφάλεια, προβλέψιμους κανόνες και ελεύθερη κίνηση πλοίων, εμπορευμάτων και πληρωμών.</a:t>
            </a:r>
            <a:endParaRPr lang="en-US" sz="1900" dirty="0"/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0B1F3A"/>
                </a:solidFill>
              </a:rPr>
              <a:t>Η διεθνής δραστηριότητά της την καθιστά ιδιαίτερα ευάλωτη σε πολιτικές, οικονομικές, τεχνολογικές και περιβαλλοντικές αλλαγές.</a:t>
            </a:r>
            <a:endParaRPr lang="en-US" sz="1900" dirty="0"/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0B1F3A"/>
                </a:solidFill>
              </a:rPr>
              <a:t>Οι αλλαγές στο εξωτερικό περιβάλλον επηρεάζουν τη ζήτηση </a:t>
            </a:r>
            <a:r>
              <a:rPr lang="el-GR" sz="1900" dirty="0">
                <a:solidFill>
                  <a:srgbClr val="0B1F3A"/>
                </a:solidFill>
              </a:rPr>
              <a:t>για θαλάσσια μεταφορά και την προσφορά</a:t>
            </a:r>
            <a:r>
              <a:rPr lang="en-US" sz="1900" dirty="0">
                <a:solidFill>
                  <a:srgbClr val="0B1F3A"/>
                </a:solidFill>
              </a:rPr>
              <a:t> </a:t>
            </a:r>
            <a:r>
              <a:rPr lang="el-GR" sz="1900" dirty="0">
                <a:solidFill>
                  <a:srgbClr val="0B1F3A"/>
                </a:solidFill>
              </a:rPr>
              <a:t>(π.χ. </a:t>
            </a:r>
            <a:r>
              <a:rPr lang="en-US" sz="1900" dirty="0" err="1">
                <a:solidFill>
                  <a:srgbClr val="0B1F3A"/>
                </a:solidFill>
              </a:rPr>
              <a:t>δι</a:t>
            </a:r>
            <a:r>
              <a:rPr lang="en-US" sz="1900" dirty="0">
                <a:solidFill>
                  <a:srgbClr val="0B1F3A"/>
                </a:solidFill>
              </a:rPr>
              <a:t>αθέσιμη χωρητικότητα</a:t>
            </a:r>
            <a:r>
              <a:rPr lang="el-GR" sz="1900" dirty="0">
                <a:solidFill>
                  <a:srgbClr val="0B1F3A"/>
                </a:solidFill>
              </a:rPr>
              <a:t>), τα κόστη των ναυτιλιακών επιχειρήσεων, τα ναύλα</a:t>
            </a:r>
            <a:r>
              <a:rPr lang="en-US" sz="1900" dirty="0">
                <a:solidFill>
                  <a:srgbClr val="0B1F3A"/>
                </a:solidFill>
              </a:rPr>
              <a:t> και </a:t>
            </a:r>
            <a:r>
              <a:rPr lang="el-GR" sz="1900" dirty="0">
                <a:solidFill>
                  <a:srgbClr val="0B1F3A"/>
                </a:solidFill>
              </a:rPr>
              <a:t>εν γένει τις</a:t>
            </a:r>
            <a:r>
              <a:rPr lang="en-US" sz="1900" dirty="0">
                <a:solidFill>
                  <a:srgbClr val="0B1F3A"/>
                </a:solidFill>
              </a:rPr>
              <a:t> </a:t>
            </a:r>
            <a:r>
              <a:rPr lang="el-GR" sz="1900" dirty="0">
                <a:solidFill>
                  <a:srgbClr val="0B1F3A"/>
                </a:solidFill>
              </a:rPr>
              <a:t>στρατηγικές</a:t>
            </a:r>
            <a:r>
              <a:rPr lang="en-US" sz="1900" dirty="0">
                <a:solidFill>
                  <a:srgbClr val="0B1F3A"/>
                </a:solidFill>
              </a:rPr>
              <a:t> των να</a:t>
            </a:r>
            <a:r>
              <a:rPr lang="en-US" sz="1900" dirty="0" err="1">
                <a:solidFill>
                  <a:srgbClr val="0B1F3A"/>
                </a:solidFill>
              </a:rPr>
              <a:t>υτιλι</a:t>
            </a:r>
            <a:r>
              <a:rPr lang="en-US" sz="1900" dirty="0">
                <a:solidFill>
                  <a:srgbClr val="0B1F3A"/>
                </a:solidFill>
              </a:rPr>
              <a:t>ακών εταιρειών</a:t>
            </a:r>
            <a:r>
              <a:rPr lang="el-GR" sz="1900" dirty="0">
                <a:solidFill>
                  <a:srgbClr val="0B1F3A"/>
                </a:solidFill>
              </a:rPr>
              <a:t>. </a:t>
            </a:r>
            <a:endParaRPr lang="en-US" sz="1900" dirty="0"/>
          </a:p>
          <a:p>
            <a:pPr marL="342900" indent="-342900" algn="just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b="1" dirty="0">
                <a:solidFill>
                  <a:srgbClr val="0B1F3A"/>
                </a:solidFill>
              </a:rPr>
              <a:t>Το 2024–2026 οι διαταραχές σε Ερυθρά Θάλασσα, Παναμά, Μαύρη Θάλασσα και Χορμούζ συνέπεσαν, αυξάνοντας την πίεση στις θαλάσσιες μεταφορές.</a:t>
            </a:r>
            <a:endParaRPr lang="en-US" sz="1900" dirty="0"/>
          </a:p>
        </p:txBody>
      </p:sp>
      <p:sp>
        <p:nvSpPr>
          <p:cNvPr id="4" name="card"/>
          <p:cNvSpPr/>
          <p:nvPr/>
        </p:nvSpPr>
        <p:spPr>
          <a:xfrm>
            <a:off x="7406640" y="1280160"/>
            <a:ext cx="4325112" cy="1028700"/>
          </a:xfrm>
          <a:prstGeom prst="roundRect">
            <a:avLst>
              <a:gd name="adj" fmla="val 1066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5" name="cardhead"/>
          <p:cNvSpPr txBox="1"/>
          <p:nvPr/>
        </p:nvSpPr>
        <p:spPr>
          <a:xfrm>
            <a:off x="7571232" y="1389888"/>
            <a:ext cx="3995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Ζήτηση</a:t>
            </a:r>
            <a:endParaRPr lang="en-US" sz="1400" dirty="0"/>
          </a:p>
        </p:txBody>
      </p:sp>
      <p:sp>
        <p:nvSpPr>
          <p:cNvPr id="6" name="cardbody"/>
          <p:cNvSpPr txBox="1"/>
          <p:nvPr/>
        </p:nvSpPr>
        <p:spPr>
          <a:xfrm>
            <a:off x="7571232" y="1783080"/>
            <a:ext cx="3995928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rgbClr val="0B1F3A"/>
                </a:solidFill>
              </a:rPr>
              <a:t>Εμπόριο, ενέργεια, πρώτες ύλες και αποστάσεις μεταφοράς</a:t>
            </a:r>
            <a:endParaRPr lang="en-US" sz="1200" dirty="0"/>
          </a:p>
        </p:txBody>
      </p:sp>
      <p:sp>
        <p:nvSpPr>
          <p:cNvPr id="7" name="card"/>
          <p:cNvSpPr/>
          <p:nvPr/>
        </p:nvSpPr>
        <p:spPr>
          <a:xfrm>
            <a:off x="7406640" y="2491740"/>
            <a:ext cx="4325112" cy="1028700"/>
          </a:xfrm>
          <a:prstGeom prst="roundRect">
            <a:avLst>
              <a:gd name="adj" fmla="val 1066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8" name="cardhead"/>
          <p:cNvSpPr txBox="1"/>
          <p:nvPr/>
        </p:nvSpPr>
        <p:spPr>
          <a:xfrm>
            <a:off x="7571232" y="2601468"/>
            <a:ext cx="3995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Προσφορά</a:t>
            </a:r>
            <a:endParaRPr lang="en-US" sz="1400" dirty="0"/>
          </a:p>
        </p:txBody>
      </p:sp>
      <p:sp>
        <p:nvSpPr>
          <p:cNvPr id="9" name="cardbody"/>
          <p:cNvSpPr txBox="1"/>
          <p:nvPr/>
        </p:nvSpPr>
        <p:spPr>
          <a:xfrm>
            <a:off x="7571232" y="2994660"/>
            <a:ext cx="3995928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rgbClr val="0B1F3A"/>
                </a:solidFill>
              </a:rPr>
              <a:t>Στόλος, ναυπηγήσεις, διαθεσιμότητα πληρωμάτων, διαδρομές</a:t>
            </a:r>
            <a:endParaRPr lang="en-US" sz="1200" dirty="0"/>
          </a:p>
        </p:txBody>
      </p:sp>
      <p:sp>
        <p:nvSpPr>
          <p:cNvPr id="10" name="card"/>
          <p:cNvSpPr/>
          <p:nvPr/>
        </p:nvSpPr>
        <p:spPr>
          <a:xfrm>
            <a:off x="7406640" y="3703320"/>
            <a:ext cx="4325112" cy="1028700"/>
          </a:xfrm>
          <a:prstGeom prst="roundRect">
            <a:avLst>
              <a:gd name="adj" fmla="val 1066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1" name="cardhead"/>
          <p:cNvSpPr txBox="1"/>
          <p:nvPr/>
        </p:nvSpPr>
        <p:spPr>
          <a:xfrm>
            <a:off x="7571232" y="3813048"/>
            <a:ext cx="3995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Κόστος</a:t>
            </a:r>
            <a:endParaRPr lang="en-US" sz="1400" dirty="0"/>
          </a:p>
        </p:txBody>
      </p:sp>
      <p:sp>
        <p:nvSpPr>
          <p:cNvPr id="12" name="cardbody"/>
          <p:cNvSpPr txBox="1"/>
          <p:nvPr/>
        </p:nvSpPr>
        <p:spPr>
          <a:xfrm>
            <a:off x="7571232" y="4206240"/>
            <a:ext cx="3995928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rgbClr val="0B1F3A"/>
                </a:solidFill>
              </a:rPr>
              <a:t>Καύσιμα, ασφάλιστρα, χρηματοδότηση, κανονιστική συμμόρφωση</a:t>
            </a:r>
            <a:endParaRPr lang="en-US" sz="1200" dirty="0"/>
          </a:p>
        </p:txBody>
      </p:sp>
      <p:sp>
        <p:nvSpPr>
          <p:cNvPr id="13" name="card"/>
          <p:cNvSpPr/>
          <p:nvPr/>
        </p:nvSpPr>
        <p:spPr>
          <a:xfrm>
            <a:off x="7406640" y="4914900"/>
            <a:ext cx="4325112" cy="1028700"/>
          </a:xfrm>
          <a:prstGeom prst="roundRect">
            <a:avLst>
              <a:gd name="adj" fmla="val 1066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cardhead"/>
          <p:cNvSpPr txBox="1"/>
          <p:nvPr/>
        </p:nvSpPr>
        <p:spPr>
          <a:xfrm>
            <a:off x="7571232" y="5024628"/>
            <a:ext cx="3995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Στρατηγική</a:t>
            </a:r>
            <a:endParaRPr lang="en-US" sz="1400" dirty="0"/>
          </a:p>
        </p:txBody>
      </p:sp>
      <p:sp>
        <p:nvSpPr>
          <p:cNvPr id="15" name="cardbody"/>
          <p:cNvSpPr txBox="1"/>
          <p:nvPr/>
        </p:nvSpPr>
        <p:spPr>
          <a:xfrm>
            <a:off x="7571232" y="5417820"/>
            <a:ext cx="3995928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dirty="0">
                <a:solidFill>
                  <a:srgbClr val="0B1F3A"/>
                </a:solidFill>
              </a:rPr>
              <a:t>Διαφοροποίηση στόλου και αγορών, συνεργασίες, διαχείριση κινδύνου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1.1 Οικονομικοί παράγοντες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34440"/>
            <a:ext cx="6949440" cy="4846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750" b="1" dirty="0">
                <a:solidFill>
                  <a:srgbClr val="0B1F3A"/>
                </a:solidFill>
              </a:rPr>
              <a:t>Παγκόσμια οικονομική ανάπτυξη και εμπόριο</a:t>
            </a:r>
            <a:endParaRPr lang="en-US" sz="175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Η ύφεση περιορίζει το εμπόριο. Η ανάπτυξη συνήθως αυξάνει τα φορτία.</a:t>
            </a:r>
            <a:endParaRPr lang="en-US" sz="175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UNCTAD 2025: 12,72 δισ. τόνοι το 2024 (+2,2%). Το μεταφορικό έργο σε τονομίλια αυξήθηκε 5,9%, λόγω μεγαλύτερων διαδρομών.</a:t>
            </a:r>
            <a:endParaRPr lang="en-US" sz="1750" dirty="0"/>
          </a:p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750" b="1" dirty="0">
                <a:solidFill>
                  <a:srgbClr val="0B1F3A"/>
                </a:solidFill>
              </a:rPr>
              <a:t>Ενεργειακές αγορές</a:t>
            </a:r>
            <a:endParaRPr lang="en-US" sz="175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Οι τιμές πετρελαίου και αερίου επηρεάζουν τόσο τα φορτία ενέργειας όσο και το κόστος καυσίμων των πλοίων.</a:t>
            </a:r>
            <a:endParaRPr lang="en-US" sz="175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EIA, Σεπτέμβριος 2026: μέση τιμή Brent 91 $/βαρέλι τον Αύγουστο, έναντι 84 $ τον Ιούλιο. Οι διαταραχές διατηρούν την αστάθεια.</a:t>
            </a:r>
            <a:endParaRPr lang="en-US" sz="1750" dirty="0"/>
          </a:p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750" b="1" dirty="0">
                <a:solidFill>
                  <a:srgbClr val="0B1F3A"/>
                </a:solidFill>
              </a:rPr>
              <a:t>Συναλλαγματικές ισοτιμίες, επιτόκια και ρευστότητα</a:t>
            </a:r>
            <a:endParaRPr lang="en-US" sz="175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Οι ισοτιμίες και τα επιτόκια επηρεάζουν τα έσοδα, τον δανεισμό και την αγορά νέων πλοίων.</a:t>
            </a:r>
            <a:endParaRPr lang="en-US" sz="1750" dirty="0"/>
          </a:p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750" b="1" dirty="0">
                <a:solidFill>
                  <a:srgbClr val="0B1F3A"/>
                </a:solidFill>
              </a:rPr>
              <a:t>Εμπορικός προστατευτισμός</a:t>
            </a:r>
            <a:endParaRPr lang="en-US" sz="175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Δασμοί και α</a:t>
            </a:r>
            <a:r>
              <a:rPr lang="en-US" sz="1550" dirty="0" err="1">
                <a:solidFill>
                  <a:srgbClr val="0B1F3A"/>
                </a:solidFill>
              </a:rPr>
              <a:t>ντίμετρ</a:t>
            </a:r>
            <a:r>
              <a:rPr lang="en-US" sz="1550" dirty="0">
                <a:solidFill>
                  <a:srgbClr val="0B1F3A"/>
                </a:solidFill>
              </a:rPr>
              <a:t>α </a:t>
            </a:r>
            <a:r>
              <a:rPr lang="el-GR" sz="1550" dirty="0">
                <a:solidFill>
                  <a:srgbClr val="0B1F3A"/>
                </a:solidFill>
              </a:rPr>
              <a:t>περιορίζουν ή </a:t>
            </a:r>
            <a:r>
              <a:rPr lang="en-US" sz="1550" dirty="0">
                <a:solidFill>
                  <a:srgbClr val="0B1F3A"/>
                </a:solidFill>
              </a:rPr>
              <a:t>α</a:t>
            </a:r>
            <a:r>
              <a:rPr lang="en-US" sz="1550" dirty="0" err="1">
                <a:solidFill>
                  <a:srgbClr val="0B1F3A"/>
                </a:solidFill>
              </a:rPr>
              <a:t>λλάζουν</a:t>
            </a:r>
            <a:r>
              <a:rPr lang="en-US" sz="1550" dirty="0">
                <a:solidFill>
                  <a:srgbClr val="0B1F3A"/>
                </a:solidFill>
              </a:rPr>
              <a:t> τις </a:t>
            </a:r>
            <a:r>
              <a:rPr lang="en-US" sz="1550" dirty="0" err="1">
                <a:solidFill>
                  <a:srgbClr val="0B1F3A"/>
                </a:solidFill>
              </a:rPr>
              <a:t>εμ</a:t>
            </a:r>
            <a:r>
              <a:rPr lang="en-US" sz="1550" dirty="0">
                <a:solidFill>
                  <a:srgbClr val="0B1F3A"/>
                </a:solidFill>
              </a:rPr>
              <a:t>πορικές ροές</a:t>
            </a:r>
            <a:r>
              <a:rPr lang="el-GR" sz="1550" dirty="0">
                <a:solidFill>
                  <a:srgbClr val="0B1F3A"/>
                </a:solidFill>
              </a:rPr>
              <a:t> και το μεταφορικό όγκο. </a:t>
            </a:r>
            <a:endParaRPr lang="en-US" sz="1750" dirty="0"/>
          </a:p>
        </p:txBody>
      </p:sp>
      <p:sp>
        <p:nvSpPr>
          <p:cNvPr id="4" name="stat"/>
          <p:cNvSpPr/>
          <p:nvPr/>
        </p:nvSpPr>
        <p:spPr>
          <a:xfrm>
            <a:off x="7680960" y="1234440"/>
            <a:ext cx="4050792" cy="1074420"/>
          </a:xfrm>
          <a:prstGeom prst="roundRect">
            <a:avLst>
              <a:gd name="adj" fmla="val 1021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5" name="statnum"/>
          <p:cNvSpPr txBox="1"/>
          <p:nvPr/>
        </p:nvSpPr>
        <p:spPr>
          <a:xfrm>
            <a:off x="7818120" y="1325880"/>
            <a:ext cx="3776472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12,72 δισ. τ.</a:t>
            </a:r>
            <a:endParaRPr lang="en-US" sz="2600" dirty="0"/>
          </a:p>
        </p:txBody>
      </p:sp>
      <p:sp>
        <p:nvSpPr>
          <p:cNvPr id="6" name="statlabel"/>
          <p:cNvSpPr txBox="1"/>
          <p:nvPr/>
        </p:nvSpPr>
        <p:spPr>
          <a:xfrm>
            <a:off x="7818120" y="1817370"/>
            <a:ext cx="377647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0B1F3A"/>
                </a:solidFill>
              </a:rPr>
              <a:t>Θαλάσσιο εμπόριο 2024 (+2,2%). UNCTAD</a:t>
            </a:r>
            <a:endParaRPr lang="en-US" sz="1100" dirty="0"/>
          </a:p>
        </p:txBody>
      </p:sp>
      <p:sp>
        <p:nvSpPr>
          <p:cNvPr id="7" name="stat"/>
          <p:cNvSpPr/>
          <p:nvPr/>
        </p:nvSpPr>
        <p:spPr>
          <a:xfrm>
            <a:off x="7680960" y="2491740"/>
            <a:ext cx="4050792" cy="1074420"/>
          </a:xfrm>
          <a:prstGeom prst="roundRect">
            <a:avLst>
              <a:gd name="adj" fmla="val 1021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8" name="statnum"/>
          <p:cNvSpPr txBox="1"/>
          <p:nvPr/>
        </p:nvSpPr>
        <p:spPr>
          <a:xfrm>
            <a:off x="7818120" y="2583180"/>
            <a:ext cx="3776472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+5,9%</a:t>
            </a:r>
            <a:endParaRPr lang="en-US" sz="2600" dirty="0"/>
          </a:p>
        </p:txBody>
      </p:sp>
      <p:sp>
        <p:nvSpPr>
          <p:cNvPr id="9" name="statlabel"/>
          <p:cNvSpPr txBox="1"/>
          <p:nvPr/>
        </p:nvSpPr>
        <p:spPr>
          <a:xfrm>
            <a:off x="7818120" y="3074670"/>
            <a:ext cx="377647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0B1F3A"/>
                </a:solidFill>
              </a:rPr>
              <a:t>Αύξηση μεταφορικού έργου το 2024 (τόνοι × ναυτικά μίλια)</a:t>
            </a:r>
            <a:endParaRPr lang="en-US" sz="1100" dirty="0"/>
          </a:p>
        </p:txBody>
      </p:sp>
      <p:sp>
        <p:nvSpPr>
          <p:cNvPr id="10" name="stat"/>
          <p:cNvSpPr/>
          <p:nvPr/>
        </p:nvSpPr>
        <p:spPr>
          <a:xfrm>
            <a:off x="7680960" y="3749040"/>
            <a:ext cx="4050792" cy="1074420"/>
          </a:xfrm>
          <a:prstGeom prst="roundRect">
            <a:avLst>
              <a:gd name="adj" fmla="val 1021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1" name="statnum"/>
          <p:cNvSpPr txBox="1"/>
          <p:nvPr/>
        </p:nvSpPr>
        <p:spPr>
          <a:xfrm>
            <a:off x="7818120" y="3840480"/>
            <a:ext cx="3776472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+0,5%</a:t>
            </a:r>
            <a:endParaRPr lang="en-US" sz="2600" dirty="0"/>
          </a:p>
        </p:txBody>
      </p:sp>
      <p:sp>
        <p:nvSpPr>
          <p:cNvPr id="12" name="statlabel"/>
          <p:cNvSpPr txBox="1"/>
          <p:nvPr/>
        </p:nvSpPr>
        <p:spPr>
          <a:xfrm>
            <a:off x="7818120" y="4331970"/>
            <a:ext cx="377647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0B1F3A"/>
                </a:solidFill>
              </a:rPr>
              <a:t>Πρόβλεψη για το 2025, δημοσιευμένη τον 9/2025, όχι τελικό αποτέλεσμα</a:t>
            </a:r>
            <a:endParaRPr lang="en-US" sz="1100" dirty="0"/>
          </a:p>
        </p:txBody>
      </p:sp>
      <p:sp>
        <p:nvSpPr>
          <p:cNvPr id="13" name="stat"/>
          <p:cNvSpPr/>
          <p:nvPr/>
        </p:nvSpPr>
        <p:spPr>
          <a:xfrm>
            <a:off x="7680960" y="5006340"/>
            <a:ext cx="4050792" cy="1074420"/>
          </a:xfrm>
          <a:prstGeom prst="roundRect">
            <a:avLst>
              <a:gd name="adj" fmla="val 1021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statnum"/>
          <p:cNvSpPr txBox="1"/>
          <p:nvPr/>
        </p:nvSpPr>
        <p:spPr>
          <a:xfrm>
            <a:off x="7818120" y="5097780"/>
            <a:ext cx="3776472" cy="53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91 $/βαρέλι</a:t>
            </a:r>
            <a:endParaRPr lang="en-US" sz="2600" dirty="0"/>
          </a:p>
        </p:txBody>
      </p:sp>
      <p:sp>
        <p:nvSpPr>
          <p:cNvPr id="15" name="statlabel"/>
          <p:cNvSpPr txBox="1"/>
          <p:nvPr/>
        </p:nvSpPr>
        <p:spPr>
          <a:xfrm>
            <a:off x="7818120" y="5589270"/>
            <a:ext cx="377647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0B1F3A"/>
                </a:solidFill>
              </a:rPr>
              <a:t>Μέση τιμή Brent, Αύγουστος 2026 (EIA)</a:t>
            </a:r>
            <a:endParaRPr lang="en-US" sz="1100" dirty="0"/>
          </a:p>
        </p:txBody>
      </p:sp>
      <p:sp>
        <p:nvSpPr>
          <p:cNvPr id="16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UNCTAD, Review of Maritime Transport 2025. EIA, Short-Term Energy Outlook, 9/9/2026.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Το δολάριο, η χρηματοδότηση και οι κυρώσεις στη ναυτιλία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80160"/>
            <a:ext cx="5522976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89888"/>
            <a:ext cx="51937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6E8E"/>
                </a:solidFill>
              </a:rPr>
              <a:t>Δολάριο ΗΠΑ (USD)</a:t>
            </a:r>
            <a:endParaRPr lang="en-US" sz="15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828800"/>
            <a:ext cx="5315946" cy="1869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Βασικό νόμισμα για ναύλους, πληρωμές και δανεισμό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μεταβολές της ισοτιμίας απαιτούν αντιστάθμιση συναλλαγματικού κινδύνου.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Τα επιτόκια της Fed επηρεάζουν το κόστος δανεισμού σε δολάρια.</a:t>
            </a:r>
            <a:endParaRPr lang="el-GR" sz="1600" dirty="0">
              <a:solidFill>
                <a:srgbClr val="0B1F3A"/>
              </a:solidFill>
            </a:endParaRPr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l-GR" sz="1600" dirty="0">
                <a:solidFill>
                  <a:srgbClr val="0B1F3A"/>
                </a:solidFill>
              </a:rPr>
              <a:t>Η υποτίμηση του δολαρίου επηρεάζει το εμπόριο και την αξία σε εθνικά νομίσματα. 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6208776" y="1280160"/>
            <a:ext cx="5522976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6373368" y="1389888"/>
            <a:ext cx="51937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6E8E"/>
                </a:solidFill>
              </a:rPr>
              <a:t>Ρόλος ΗΠΑ στη χρηματοδότηση</a:t>
            </a:r>
            <a:endParaRPr lang="en-US" sz="1500" dirty="0"/>
          </a:p>
        </p:txBody>
      </p:sp>
      <p:sp>
        <p:nvSpPr>
          <p:cNvPr id="8" name="cardbody"/>
          <p:cNvSpPr txBox="1"/>
          <p:nvPr/>
        </p:nvSpPr>
        <p:spPr>
          <a:xfrm>
            <a:off x="6373368" y="1828800"/>
            <a:ext cx="5193792" cy="1577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Αμερικανικές τράπεζες, κεφαλαιαγορές (NYSE/Nasdaq) και ιδιωτικά κεφάλαια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πληρωμές σε δολάρια συχνά περνούν από αμερικανικές τράπεζες, δημιουργώντας σύνδεση με τις κυρώσεις των ΗΠΑ.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457200" y="3726180"/>
            <a:ext cx="5522976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621792" y="3726180"/>
            <a:ext cx="5193792" cy="320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6E8E"/>
                </a:solidFill>
              </a:rPr>
              <a:t>Παγκόσμια εμβέλεια κυρώσεων</a:t>
            </a:r>
            <a:endParaRPr lang="en-US" sz="1500" dirty="0"/>
          </a:p>
        </p:txBody>
      </p:sp>
      <p:sp>
        <p:nvSpPr>
          <p:cNvPr id="11" name="cardbody"/>
          <p:cNvSpPr txBox="1"/>
          <p:nvPr/>
        </p:nvSpPr>
        <p:spPr>
          <a:xfrm>
            <a:off x="621792" y="4046220"/>
            <a:ext cx="5193792" cy="2008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δευτερογενείς κυρώσεις μπορούν να επηρεάσουν και τράπεζες, ασφαλιστές ή πλοιοκτήτες τρίτων χωρών.</a:t>
            </a:r>
            <a:endParaRPr lang="en-US" sz="16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Παρα</a:t>
            </a:r>
            <a:r>
              <a:rPr lang="en-US" sz="1600" dirty="0" err="1">
                <a:solidFill>
                  <a:srgbClr val="0B1F3A"/>
                </a:solidFill>
              </a:rPr>
              <a:t>δείγμ</a:t>
            </a:r>
            <a:r>
              <a:rPr lang="en-US" sz="1600" dirty="0">
                <a:solidFill>
                  <a:srgbClr val="0B1F3A"/>
                </a:solidFill>
              </a:rPr>
              <a:t>ατα </a:t>
            </a:r>
            <a:r>
              <a:rPr lang="el-GR" sz="1600" dirty="0">
                <a:solidFill>
                  <a:srgbClr val="0B1F3A"/>
                </a:solidFill>
              </a:rPr>
              <a:t>ΕΕ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και </a:t>
            </a:r>
            <a:r>
              <a:rPr lang="en-US" sz="1600" dirty="0">
                <a:solidFill>
                  <a:srgbClr val="0B1F3A"/>
                </a:solidFill>
              </a:rPr>
              <a:t>OFAC (Office of Foreign Assets Control </a:t>
            </a:r>
            <a:r>
              <a:rPr lang="el-GR" sz="1600" dirty="0">
                <a:solidFill>
                  <a:srgbClr val="0B1F3A"/>
                </a:solidFill>
              </a:rPr>
              <a:t>του Υπουργείου Οικονομικών των ΗΠΑ: 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απαγόρευση συναλλαγών με τράπεζες, απαγόρευση πρόσβασης σε συνάλλαγμα</a:t>
            </a:r>
            <a:r>
              <a:rPr lang="en-US" sz="1600" dirty="0">
                <a:solidFill>
                  <a:srgbClr val="0B1F3A"/>
                </a:solidFill>
              </a:rPr>
              <a:t>,</a:t>
            </a:r>
            <a:r>
              <a:rPr lang="el-GR" sz="1600" dirty="0">
                <a:solidFill>
                  <a:srgbClr val="0B1F3A"/>
                </a:solidFill>
              </a:rPr>
              <a:t> δέσμευση λογαριασμών,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αποκλεισμός συναλλαγών μέσω </a:t>
            </a:r>
            <a:r>
              <a:rPr lang="en-US" sz="1600" dirty="0">
                <a:solidFill>
                  <a:srgbClr val="0B1F3A"/>
                </a:solidFill>
              </a:rPr>
              <a:t>SWIFT, </a:t>
            </a:r>
            <a:r>
              <a:rPr lang="el-GR" sz="1600" dirty="0">
                <a:solidFill>
                  <a:srgbClr val="0B1F3A"/>
                </a:solidFill>
              </a:rPr>
              <a:t>περιορισμοί της πρόσβασης σε κεφαλαιαγορές, 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6208776" y="3726180"/>
            <a:ext cx="5522976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373368" y="3835908"/>
            <a:ext cx="51937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6E8E"/>
                </a:solidFill>
              </a:rPr>
              <a:t>Συνέπειες για τις ναυτιλιακές</a:t>
            </a:r>
            <a:endParaRPr lang="en-US" sz="1500" dirty="0"/>
          </a:p>
        </p:txBody>
      </p:sp>
      <p:sp>
        <p:nvSpPr>
          <p:cNvPr id="14" name="cardbody"/>
          <p:cNvSpPr txBox="1"/>
          <p:nvPr/>
        </p:nvSpPr>
        <p:spPr>
          <a:xfrm>
            <a:off x="6373368" y="4274820"/>
            <a:ext cx="5193792" cy="1577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Πρόστιμα ή ποινικές συνέπειες για παραβάσεις</a:t>
            </a:r>
            <a:endParaRPr lang="en-US" sz="16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Δέσμευση ή απόρριψη πληρωμών που εμπλέκουν πρόσωπα υπό κυρώσεις</a:t>
            </a:r>
            <a:endParaRPr lang="en-US" sz="16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Έλεγχος πελατών, φορτίων και κινήσεων πλοίων (KYC = Know Your Customer</a:t>
            </a:r>
            <a:r>
              <a:rPr lang="el-GR" sz="1600" dirty="0">
                <a:solidFill>
                  <a:srgbClr val="0B1F3A"/>
                </a:solidFill>
              </a:rPr>
              <a:t>, </a:t>
            </a:r>
            <a:r>
              <a:rPr lang="en-US" sz="1600" dirty="0">
                <a:solidFill>
                  <a:srgbClr val="0B1F3A"/>
                </a:solidFill>
              </a:rPr>
              <a:t>AIS = Automatic Identification System</a:t>
            </a:r>
            <a:r>
              <a:rPr lang="el-GR" sz="1600" dirty="0">
                <a:solidFill>
                  <a:srgbClr val="0B1F3A"/>
                </a:solidFill>
              </a:rPr>
              <a:t>) 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1.2 Πολιτικοί και γεωπολιτικοί παράγοντες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34440"/>
            <a:ext cx="7040880" cy="4846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800" b="1" dirty="0">
                <a:solidFill>
                  <a:srgbClr val="0B1F3A"/>
                </a:solidFill>
              </a:rPr>
              <a:t>Οι συγκρούσεις σε Χορμούζ, Ερυθρά και Μαύρη Θάλασσα επηρεάζουν τη ναυτιλία με πολλούς τρόπους:</a:t>
            </a:r>
            <a:endParaRPr lang="en-US" sz="18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Απειλές για τη ζωή των ναυτικών</a:t>
            </a:r>
            <a:r>
              <a:rPr lang="el-GR" sz="1600" dirty="0">
                <a:solidFill>
                  <a:srgbClr val="0B1F3A"/>
                </a:solidFill>
              </a:rPr>
              <a:t>, </a:t>
            </a:r>
            <a:r>
              <a:rPr lang="en-US" sz="1600" dirty="0" err="1">
                <a:solidFill>
                  <a:srgbClr val="0B1F3A"/>
                </a:solidFill>
              </a:rPr>
              <a:t>την</a:t>
            </a:r>
            <a:r>
              <a:rPr lang="en-US" sz="1600" dirty="0">
                <a:solidFill>
                  <a:srgbClr val="0B1F3A"/>
                </a:solidFill>
              </a:rPr>
              <a:t> ασφάλεια των πλοίων</a:t>
            </a:r>
            <a:r>
              <a:rPr lang="el-GR" sz="1600" dirty="0">
                <a:solidFill>
                  <a:srgbClr val="0B1F3A"/>
                </a:solidFill>
              </a:rPr>
              <a:t> και των φορτίων</a:t>
            </a:r>
            <a:endParaRPr lang="en-US" sz="18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Αλλαγές δρομολογίων, καθυστερήσεις, συμφόρηση</a:t>
            </a:r>
            <a:endParaRPr lang="en-US" sz="18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Υψηλότερα ασφάλιστρα πολεμικού κινδύνου, με μεγάλες διαφορές ανά πλοίο και διαδρομή</a:t>
            </a:r>
            <a:endParaRPr lang="en-US" sz="18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Αύξηση του κόστους μεταφοράς και πίεση στις τελικές τιμές</a:t>
            </a:r>
            <a:endParaRPr lang="el-GR" sz="1600" dirty="0">
              <a:solidFill>
                <a:srgbClr val="0B1F3A"/>
              </a:solidFill>
            </a:endParaRPr>
          </a:p>
          <a:p>
            <a:pPr marL="228600" lvl="1" algn="just">
              <a:lnSpc>
                <a:spcPct val="100000"/>
              </a:lnSpc>
              <a:spcAft>
                <a:spcPts val="400"/>
              </a:spcAft>
              <a:buSzPct val="100000"/>
            </a:pPr>
            <a:endParaRPr lang="en-US" sz="1800" dirty="0"/>
          </a:p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800" b="1" dirty="0">
                <a:solidFill>
                  <a:srgbClr val="0B1F3A"/>
                </a:solidFill>
              </a:rPr>
              <a:t>Εμπάργκο, κυρώσεις και εμπορικοί πόλεμοι:</a:t>
            </a:r>
            <a:endParaRPr lang="en-US" sz="18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Μείωση όγκου φορτίων, αστάθεια ναύλων</a:t>
            </a:r>
            <a:endParaRPr lang="en-US" sz="18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Μεγαλύτερες αποστάσεις αυξάνουν το μεταφορικό έργο σε τονομίλια. Παράδειγμα: ρωσικό πετρέλαιο προς την Ασία αντί την Ευρώπη.</a:t>
            </a:r>
            <a:endParaRPr lang="en-US" sz="18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Πρόσθετοι έλεγχοι συμμόρφωσης, αλλαγές σημαίας ή τραπεζών και μεγαλύτερη αβεβαιότητα.</a:t>
            </a:r>
            <a:endParaRPr lang="en-US" sz="1800" dirty="0"/>
          </a:p>
        </p:txBody>
      </p:sp>
      <p:pic>
        <p:nvPicPr>
          <p:cNvPr id="4" name="s081_0.png" descr="/home/claude/src_imgs/s081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1400908"/>
            <a:ext cx="4182794" cy="3552092"/>
          </a:xfrm>
          <a:prstGeom prst="rect">
            <a:avLst/>
          </a:prstGeom>
        </p:spPr>
      </p:pic>
      <p:sp>
        <p:nvSpPr>
          <p:cNvPr id="5" name="source"/>
          <p:cNvSpPr txBox="1"/>
          <p:nvPr/>
        </p:nvSpPr>
        <p:spPr>
          <a:xfrm>
            <a:off x="7680960" y="5394960"/>
            <a:ext cx="4050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UNCTAD: μέση απόσταση μεταφοράς, 2000–2024 (ναυτικά μίλια). Ιστορικό γράφημα.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Κυρώσεις και «σκιώδης στόλος» (shadow fleet)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051559"/>
            <a:ext cx="6766560" cy="5208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Ο «σκιώδης στόλος» περιλαμβάνει πλοία με αδιαφανή ιδιοκτησία και πρακτικές παράκαμψης κυρώσεων. Η ηλικία και η ανεπαρκής ασφάλιση αυξάνουν τον κίνδυνο ατυχημάτων και ρύπανσης.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Οι εκτιμήσεις μεγέθους διαφέρουν ανά ορισμό: 600–1.400 δεξαμενόπλοια για ρωσικό πετρέλαιο (ΕΕ/EEAS). Οι ευρύτερες εκτιμήσεις δεν είναι άμεσα συγκρίσιμες.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ΕΕ, 21ο πακέτο (23/7/2026):</a:t>
            </a:r>
            <a:r>
              <a:rPr lang="el-GR" dirty="0">
                <a:solidFill>
                  <a:srgbClr val="0B1F3A"/>
                </a:solidFill>
              </a:rPr>
              <a:t> Απαγόρευση πρόσβασης σε λιμένες της ΕΕ και απαγόρευση παροχής υπηρεσιών</a:t>
            </a:r>
            <a:r>
              <a:rPr lang="en-US" dirty="0">
                <a:solidFill>
                  <a:srgbClr val="0B1F3A"/>
                </a:solidFill>
              </a:rPr>
              <a:t> </a:t>
            </a:r>
            <a:r>
              <a:rPr lang="el-GR" dirty="0">
                <a:solidFill>
                  <a:srgbClr val="0B1F3A"/>
                </a:solidFill>
              </a:rPr>
              <a:t>σε </a:t>
            </a:r>
            <a:r>
              <a:rPr lang="en-US" dirty="0">
                <a:solidFill>
                  <a:srgbClr val="0B1F3A"/>
                </a:solidFill>
              </a:rPr>
              <a:t>41 επιπλέον πλοία, 673 συνολικά. Τα μέτρα επεκτείνονται και σε πλοία υποστήριξης και ανεφοδιασμού.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Πλαφόν ρωσικού αργού: 44,10 $/βαρέλι από 2/2026. Η ΕΕ ανέστειλε την αυτόματη αναπροσαρμογή έως 15/7/2027.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επιβολή περιλαμβάνει έλεγχο ασφαλιστηρίων, επιθεωρήσεις και κρατήσεις πλοίων. 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600" b="1" dirty="0">
                <a:solidFill>
                  <a:srgbClr val="0B1F3A"/>
                </a:solidFill>
              </a:rPr>
              <a:t>Ελληνική διάσταση: οι πωλήσεις παλαιών δεξαμενόπλοιων απαιτούν έλεγχο αγοραστή και τελικής χρήσης. Το γράφημα δείχνει την κατανομή πωλήσεων 2022–2024, σύμφωνα με την αναφερόμενη δημοσιογραφική έρευνα.</a:t>
            </a:r>
            <a:endParaRPr lang="en-US" sz="1600" dirty="0"/>
          </a:p>
        </p:txBody>
      </p:sp>
      <p:graphicFrame>
        <p:nvGraphicFramePr>
          <p:cNvPr id="4" name="shadow-chart"/>
          <p:cNvGraphicFramePr/>
          <p:nvPr>
            <p:extLst>
              <p:ext uri="{D42A27DB-BD31-4B8C-83A1-F6EECF244321}">
                <p14:modId xmlns:p14="http://schemas.microsoft.com/office/powerpoint/2010/main" val="2119253933"/>
              </p:ext>
            </p:extLst>
          </p:nvPr>
        </p:nvGraphicFramePr>
        <p:xfrm>
          <a:off x="7406639" y="1078991"/>
          <a:ext cx="4539175" cy="4700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Συμβούλιο ΕΕ, 23/7/2026. ΕΕ/EEAS. Γράφημα: TradeWinds μέσω FAZ, 7/9/2026 (ιστορικά στοιχεία 2022–2024).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1.3 Τεχνολογικοί και 1.4 Κοινωνικοί–δημογραφικοί παράγοντες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Πράσινη τεχνολογία</a:t>
            </a:r>
            <a:endParaRPr lang="en-US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37360"/>
            <a:ext cx="3276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Εναλλακτικά καύσιμα και μπαταρίες</a:t>
            </a:r>
            <a:endParaRPr lang="en-US" sz="16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Υβριδική πρόωση και εξοικονόμηση ενέργειας</a:t>
            </a:r>
            <a:endParaRPr lang="en-US" sz="16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Νέα καύσιμα απαιτούν κατάλληλα πλοία, ανεφοδιασμό και εκπαίδευση.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441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b="1" dirty="0">
                <a:solidFill>
                  <a:srgbClr val="0E6E8E"/>
                </a:solidFill>
              </a:rPr>
              <a:t>Ψηφιοποίηση και αυτοματοποίηση</a:t>
            </a:r>
            <a:endParaRPr lang="en-US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819656"/>
            <a:ext cx="3276600" cy="1728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Ανάλυση δεδομένων για διαδρομές και συντήρηση μέσω αισθητήρων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Ηλεκτρονικές φορτωτικές και </a:t>
            </a:r>
            <a:r>
              <a:rPr lang="en-US" sz="1600" dirty="0" err="1">
                <a:solidFill>
                  <a:srgbClr val="0B1F3A"/>
                </a:solidFill>
              </a:rPr>
              <a:t>ψηφι</a:t>
            </a:r>
            <a:r>
              <a:rPr lang="en-US" sz="1600" dirty="0">
                <a:solidFill>
                  <a:srgbClr val="0B1F3A"/>
                </a:solidFill>
              </a:rPr>
              <a:t>ακά συμβόλαια - blockchain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Κυβερνοεπιθέσεις: κίνδυνος διακοπής λειτουργίας και απώλειας δεδομένων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441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Λιμενικές υποδομές</a:t>
            </a:r>
            <a:endParaRPr lang="en-US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737360"/>
            <a:ext cx="32766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Αυτοματισμοί, μεγαλύτερα πλοία και κόμβοι εφοδιαστικής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Ισχυρή κινεζική παρουσία στην παραγωγή γερανών και εμπορευματοκιβωτίων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Ανησυχίες ασφάλειας για κρίσιμες υποδομές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457200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21792" y="38587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Δημογραφία και κατανάλωση</a:t>
            </a:r>
            <a:endParaRPr lang="en-US" dirty="0"/>
          </a:p>
        </p:txBody>
      </p:sp>
      <p:sp>
        <p:nvSpPr>
          <p:cNvPr id="14" name="cardbody"/>
          <p:cNvSpPr txBox="1"/>
          <p:nvPr/>
        </p:nvSpPr>
        <p:spPr>
          <a:xfrm>
            <a:off x="621792" y="4251960"/>
            <a:ext cx="3276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αύξηση πληθυσμού και εισοδήματος ενισχύει τη ζήτηση αγαθών.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Το ηλεκτρονικό </a:t>
            </a:r>
            <a:r>
              <a:rPr lang="en-US" sz="1600" dirty="0" err="1">
                <a:solidFill>
                  <a:srgbClr val="0B1F3A"/>
                </a:solidFill>
              </a:rPr>
              <a:t>εμ</a:t>
            </a:r>
            <a:r>
              <a:rPr lang="en-US" sz="1600" dirty="0">
                <a:solidFill>
                  <a:srgbClr val="0B1F3A"/>
                </a:solidFill>
              </a:rPr>
              <a:t>πόριο </a:t>
            </a:r>
            <a:r>
              <a:rPr lang="el-GR" sz="1600" dirty="0">
                <a:solidFill>
                  <a:srgbClr val="0B1F3A"/>
                </a:solidFill>
              </a:rPr>
              <a:t>επιτρέπει</a:t>
            </a:r>
            <a:r>
              <a:rPr lang="en-US" sz="1600" dirty="0">
                <a:solidFill>
                  <a:srgbClr val="0B1F3A"/>
                </a:solidFill>
              </a:rPr>
              <a:t> γρήγορες και αξιόπιστες παραδόσεις.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Παραγωγή πιο κοντά στις αγορές ή σε φιλικές χώρες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4291584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4456176" y="38587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Ανθρώπινο δυναμικό</a:t>
            </a:r>
            <a:endParaRPr lang="en-US" dirty="0"/>
          </a:p>
        </p:txBody>
      </p:sp>
      <p:sp>
        <p:nvSpPr>
          <p:cNvPr id="17" name="cardbody"/>
          <p:cNvSpPr txBox="1"/>
          <p:nvPr/>
        </p:nvSpPr>
        <p:spPr>
          <a:xfrm>
            <a:off x="4456176" y="4251960"/>
            <a:ext cx="3276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Έλλειψη εξειδικευμένων ναυτικών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Πάνω από 6.000 εγκαταλελειμμένοι ναυτικοί το 2025</a:t>
            </a:r>
            <a:r>
              <a:rPr lang="el-GR" sz="1600" dirty="0">
                <a:solidFill>
                  <a:srgbClr val="0B1F3A"/>
                </a:solidFill>
              </a:rPr>
              <a:t>- 3.133 ή 312 πλοία το 2024</a:t>
            </a:r>
            <a:r>
              <a:rPr lang="en-US" sz="1600" dirty="0">
                <a:solidFill>
                  <a:srgbClr val="0B1F3A"/>
                </a:solidFill>
              </a:rPr>
              <a:t> (Allianz 2026)</a:t>
            </a:r>
            <a:r>
              <a:rPr lang="el-GR" sz="1600" dirty="0">
                <a:solidFill>
                  <a:srgbClr val="0B1F3A"/>
                </a:solidFill>
              </a:rPr>
              <a:t> (χωρίς πληρωμή/εφόδια/επαναπατρισμό)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Περίπου 20.000 ναυτικοί εγκλωβίστηκαν στον Κόλπο το 2026.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8125968" y="3630168"/>
            <a:ext cx="3605784" cy="2404872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8290560" y="3630168"/>
            <a:ext cx="3276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Νέες απειλές</a:t>
            </a:r>
            <a:endParaRPr lang="en-US" sz="1600" dirty="0"/>
          </a:p>
        </p:txBody>
      </p:sp>
      <p:sp>
        <p:nvSpPr>
          <p:cNvPr id="20" name="cardbody"/>
          <p:cNvSpPr txBox="1"/>
          <p:nvPr/>
        </p:nvSpPr>
        <p:spPr>
          <a:xfrm>
            <a:off x="8125968" y="3858769"/>
            <a:ext cx="3605784" cy="222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Παρεμβολές GPS: περίπου 978.000 καταγραφές το Α΄ τρίμηνο 2026 (Windward/ maritime AI/intelligence company)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Ζημιές σε υπ</a:t>
            </a:r>
            <a:r>
              <a:rPr lang="en-US" sz="1400" dirty="0" err="1">
                <a:solidFill>
                  <a:srgbClr val="0B1F3A"/>
                </a:solidFill>
              </a:rPr>
              <a:t>οθ</a:t>
            </a:r>
            <a:r>
              <a:rPr lang="en-US" sz="1400" dirty="0">
                <a:solidFill>
                  <a:srgbClr val="0B1F3A"/>
                </a:solidFill>
              </a:rPr>
              <a:t>αλάσσια καλώδια (</a:t>
            </a:r>
            <a:r>
              <a:rPr lang="el-GR" sz="1400" dirty="0">
                <a:solidFill>
                  <a:srgbClr val="0B1F3A"/>
                </a:solidFill>
              </a:rPr>
              <a:t>στο β΄ τρίμηνο του 2026 καταγράφηκαν 34.081 δραστηριότητες πλοίων κοντά σε υποθαλάσσια καλώδια</a:t>
            </a:r>
            <a:r>
              <a:rPr lang="en-US" sz="1400" dirty="0">
                <a:solidFill>
                  <a:srgbClr val="0B1F3A"/>
                </a:solidFill>
              </a:rPr>
              <a:t>/</a:t>
            </a:r>
            <a:r>
              <a:rPr lang="el-GR" sz="1400" dirty="0">
                <a:solidFill>
                  <a:srgbClr val="0B1F3A"/>
                </a:solidFill>
              </a:rPr>
              <a:t>κυρίως αλιευτικά)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Επιθέσεις με μη επανδρωμένα σκάφη (USV– Uncrewed Surface Vessels)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1.5 Περιβαλλοντικοί και 1.6 Νομικοί–ρυθμιστικοί παράγοντες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34440"/>
            <a:ext cx="7223760" cy="4846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900" b="1" dirty="0">
                <a:solidFill>
                  <a:srgbClr val="0B1F3A"/>
                </a:solidFill>
              </a:rPr>
              <a:t>Περιβαλλοντικοί</a:t>
            </a:r>
            <a:endParaRPr lang="en-US" sz="19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B1F3A"/>
                </a:solidFill>
              </a:rPr>
              <a:t>Ακραία καιρικά φαινόμενα και ξηρασία περιορίζουν τη λειτουργία λιμένων και διωρύγων, όπως στον Παναμά.</a:t>
            </a:r>
            <a:endParaRPr lang="en-US" sz="19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B1F3A"/>
                </a:solidFill>
              </a:rPr>
              <a:t>Η άνοδος της στάθμης απειλεί υποδομές. Η τήξη πάγων διευκολύνει εποχικές διαδρομές στην Αρκτική.</a:t>
            </a:r>
            <a:endParaRPr lang="en-US" sz="19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0B1F3A"/>
                </a:solidFill>
              </a:rPr>
              <a:t>Οι κανόνες εκπομπών απαιτούν επενδύσεις σε καθαρότερα καύσιμα και αποδοτικότερα πλοία.</a:t>
            </a:r>
            <a:endParaRPr lang="en-US" sz="19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900" b="1" dirty="0">
                <a:solidFill>
                  <a:srgbClr val="0B1F3A"/>
                </a:solidFill>
              </a:rPr>
              <a:t>Νομικοί–ρυθμιστικοί</a:t>
            </a:r>
            <a:endParaRPr lang="en-US" sz="19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IMO: MARPOL = International Convention for the Prevention of Pollution from Ships</a:t>
            </a:r>
            <a:r>
              <a:rPr lang="el-GR" sz="1600" dirty="0">
                <a:solidFill>
                  <a:srgbClr val="0B1F3A"/>
                </a:solidFill>
              </a:rPr>
              <a:t>, </a:t>
            </a:r>
            <a:r>
              <a:rPr lang="en-US" sz="1600" dirty="0">
                <a:solidFill>
                  <a:srgbClr val="0B1F3A"/>
                </a:solidFill>
              </a:rPr>
              <a:t>EEXI = Energy Efficiency Existing Ship Index</a:t>
            </a:r>
            <a:r>
              <a:rPr lang="el-GR" sz="1600" dirty="0">
                <a:solidFill>
                  <a:srgbClr val="0B1F3A"/>
                </a:solidFill>
              </a:rPr>
              <a:t>, </a:t>
            </a:r>
            <a:r>
              <a:rPr lang="en-US" sz="1600" dirty="0">
                <a:solidFill>
                  <a:srgbClr val="0B1F3A"/>
                </a:solidFill>
              </a:rPr>
              <a:t>CII = Carbon Intensity Indicator. Το Net-Zero Framework συνδυάζει όρια εκπομπών και τιμολόγησή τους. Η υιοθέτησή του παραμένει εκκρεμής.</a:t>
            </a:r>
            <a:endParaRPr lang="en-US" sz="16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ΕΕ: σταδιακή κάλυψη των εκπομπών που υπάγονται στο ETS. FuelEU Maritime από το 2025, με αρχική μείωση έντασης αερίων θερμοκηπίου κατά 2%.</a:t>
            </a:r>
            <a:endParaRPr lang="en-US" sz="16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νέα ζώνη ελέγχου εκπομπών ΒΑ Ατλαντικού εγκρίθηκε το 2026, με εφαρμογή το 2028.</a:t>
            </a:r>
            <a:endParaRPr lang="en-US" sz="1600" dirty="0"/>
          </a:p>
          <a:p>
            <a:pPr marL="457200" lvl="1" indent="-2286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Δασμοί και εμπορικές συμφωνίες αλλάζουν τις εμπορικές ροές.</a:t>
            </a:r>
            <a:endParaRPr lang="en-US" sz="1600" dirty="0"/>
          </a:p>
        </p:txBody>
      </p:sp>
      <p:sp>
        <p:nvSpPr>
          <p:cNvPr id="4" name="card"/>
          <p:cNvSpPr/>
          <p:nvPr/>
        </p:nvSpPr>
        <p:spPr>
          <a:xfrm>
            <a:off x="7909560" y="1280160"/>
            <a:ext cx="3822192" cy="1432560"/>
          </a:xfrm>
          <a:prstGeom prst="roundRect">
            <a:avLst>
              <a:gd name="adj" fmla="val 766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5" name="cardhead"/>
          <p:cNvSpPr txBox="1"/>
          <p:nvPr/>
        </p:nvSpPr>
        <p:spPr>
          <a:xfrm>
            <a:off x="8074152" y="1389888"/>
            <a:ext cx="34930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4F8A5B"/>
                </a:solidFill>
              </a:rPr>
              <a:t>EU Emissions Trading System </a:t>
            </a:r>
            <a:r>
              <a:rPr lang="el-GR" b="1" dirty="0">
                <a:solidFill>
                  <a:srgbClr val="4F8A5B"/>
                </a:solidFill>
              </a:rPr>
              <a:t>στη</a:t>
            </a:r>
            <a:r>
              <a:rPr lang="en-US" b="1" dirty="0">
                <a:solidFill>
                  <a:srgbClr val="4F8A5B"/>
                </a:solidFill>
              </a:rPr>
              <a:t> ναυτιλία</a:t>
            </a:r>
            <a:endParaRPr lang="en-US" dirty="0"/>
          </a:p>
        </p:txBody>
      </p:sp>
      <p:sp>
        <p:nvSpPr>
          <p:cNvPr id="6" name="cardbody"/>
          <p:cNvSpPr txBox="1"/>
          <p:nvPr/>
        </p:nvSpPr>
        <p:spPr>
          <a:xfrm>
            <a:off x="8074152" y="1865376"/>
            <a:ext cx="3493008" cy="957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50" dirty="0">
                <a:solidFill>
                  <a:srgbClr val="0B1F3A"/>
                </a:solidFill>
              </a:rPr>
              <a:t>40% για το 2024, 70% για το 2025, 100% από το 2026. Αφορά τις κα</a:t>
            </a:r>
            <a:r>
              <a:rPr lang="en-US" sz="1550" dirty="0" err="1">
                <a:solidFill>
                  <a:srgbClr val="0B1F3A"/>
                </a:solidFill>
              </a:rPr>
              <a:t>λυ</a:t>
            </a:r>
            <a:r>
              <a:rPr lang="en-US" sz="1550" dirty="0">
                <a:solidFill>
                  <a:srgbClr val="0B1F3A"/>
                </a:solidFill>
              </a:rPr>
              <a:t>πτόμενες εκπομπές</a:t>
            </a:r>
            <a:r>
              <a:rPr lang="el-GR" sz="1550" dirty="0">
                <a:solidFill>
                  <a:srgbClr val="0B1F3A"/>
                </a:solidFill>
              </a:rPr>
              <a:t> (5/10/2026 1 τόνος </a:t>
            </a:r>
            <a:r>
              <a:rPr lang="en-US" sz="1550" dirty="0">
                <a:solidFill>
                  <a:srgbClr val="0B1F3A"/>
                </a:solidFill>
              </a:rPr>
              <a:t>CO₂</a:t>
            </a:r>
            <a:r>
              <a:rPr lang="el-GR" sz="1550" dirty="0">
                <a:solidFill>
                  <a:srgbClr val="0B1F3A"/>
                </a:solidFill>
              </a:rPr>
              <a:t> κόστιζ3 83,8 Ευρώ)</a:t>
            </a:r>
            <a:endParaRPr lang="en-US" sz="1550" dirty="0"/>
          </a:p>
        </p:txBody>
      </p:sp>
      <p:sp>
        <p:nvSpPr>
          <p:cNvPr id="7" name="card"/>
          <p:cNvSpPr/>
          <p:nvPr/>
        </p:nvSpPr>
        <p:spPr>
          <a:xfrm>
            <a:off x="7909560" y="2895600"/>
            <a:ext cx="3822192" cy="1432560"/>
          </a:xfrm>
          <a:prstGeom prst="roundRect">
            <a:avLst>
              <a:gd name="adj" fmla="val 766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8" name="cardhead"/>
          <p:cNvSpPr txBox="1"/>
          <p:nvPr/>
        </p:nvSpPr>
        <p:spPr>
          <a:xfrm>
            <a:off x="8074152" y="3005328"/>
            <a:ext cx="34930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D97B29"/>
                </a:solidFill>
              </a:rPr>
              <a:t>IMO Net-Zero Framework</a:t>
            </a:r>
            <a:endParaRPr lang="en-US" dirty="0"/>
          </a:p>
        </p:txBody>
      </p:sp>
      <p:sp>
        <p:nvSpPr>
          <p:cNvPr id="9" name="cardbody"/>
          <p:cNvSpPr txBox="1"/>
          <p:nvPr/>
        </p:nvSpPr>
        <p:spPr>
          <a:xfrm>
            <a:off x="8074152" y="3398520"/>
            <a:ext cx="3493008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50" dirty="0">
                <a:solidFill>
                  <a:srgbClr val="0B1F3A"/>
                </a:solidFill>
              </a:rPr>
              <a:t>Επανέναρξη έκτακτης συνόδου στις 4/12/2026, υπό επιβεβαίωση από τη MEPC 85 (</a:t>
            </a:r>
            <a:r>
              <a:rPr lang="el-GR" sz="1550" dirty="0">
                <a:solidFill>
                  <a:srgbClr val="0B1F3A"/>
                </a:solidFill>
              </a:rPr>
              <a:t>85η σύνοδος της </a:t>
            </a:r>
            <a:r>
              <a:rPr lang="en-US" sz="1550" dirty="0">
                <a:solidFill>
                  <a:srgbClr val="0B1F3A"/>
                </a:solidFill>
              </a:rPr>
              <a:t>Marine Environment Protection Committee)</a:t>
            </a:r>
            <a:endParaRPr lang="en-US" sz="1550" dirty="0"/>
          </a:p>
        </p:txBody>
      </p:sp>
      <p:sp>
        <p:nvSpPr>
          <p:cNvPr id="10" name="card"/>
          <p:cNvSpPr/>
          <p:nvPr/>
        </p:nvSpPr>
        <p:spPr>
          <a:xfrm>
            <a:off x="7909560" y="4511040"/>
            <a:ext cx="3822192" cy="1432560"/>
          </a:xfrm>
          <a:prstGeom prst="roundRect">
            <a:avLst>
              <a:gd name="adj" fmla="val 766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1" name="cardhead"/>
          <p:cNvSpPr txBox="1"/>
          <p:nvPr/>
        </p:nvSpPr>
        <p:spPr>
          <a:xfrm>
            <a:off x="8074152" y="4511040"/>
            <a:ext cx="3493008" cy="17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FuelEU Maritime</a:t>
            </a:r>
            <a:endParaRPr lang="en-US" dirty="0"/>
          </a:p>
        </p:txBody>
      </p:sp>
      <p:sp>
        <p:nvSpPr>
          <p:cNvPr id="12" name="cardbody"/>
          <p:cNvSpPr txBox="1"/>
          <p:nvPr/>
        </p:nvSpPr>
        <p:spPr>
          <a:xfrm>
            <a:off x="8074152" y="4739640"/>
            <a:ext cx="3657600" cy="1203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50" dirty="0">
                <a:solidFill>
                  <a:srgbClr val="0B1F3A"/>
                </a:solidFill>
              </a:rPr>
              <a:t>Ισχύει από το 2025.</a:t>
            </a:r>
            <a:r>
              <a:rPr lang="el-GR" sz="1550" dirty="0">
                <a:solidFill>
                  <a:srgbClr val="0B1F3A"/>
                </a:solidFill>
              </a:rPr>
              <a:t> </a:t>
            </a:r>
            <a:r>
              <a:rPr lang="en-US" sz="1550" dirty="0">
                <a:solidFill>
                  <a:srgbClr val="0B1F3A"/>
                </a:solidFill>
              </a:rPr>
              <a:t>A</a:t>
            </a:r>
            <a:r>
              <a:rPr lang="el-GR" sz="1550" dirty="0" err="1">
                <a:solidFill>
                  <a:srgbClr val="0B1F3A"/>
                </a:solidFill>
              </a:rPr>
              <a:t>νώτατο</a:t>
            </a:r>
            <a:r>
              <a:rPr lang="el-GR" sz="1550" dirty="0">
                <a:solidFill>
                  <a:srgbClr val="0B1F3A"/>
                </a:solidFill>
              </a:rPr>
              <a:t> όριο στη μέση ετήσια GHG </a:t>
            </a:r>
            <a:r>
              <a:rPr lang="el-GR" sz="1550" dirty="0" err="1">
                <a:solidFill>
                  <a:srgbClr val="0B1F3A"/>
                </a:solidFill>
              </a:rPr>
              <a:t>intensity</a:t>
            </a:r>
            <a:r>
              <a:rPr lang="el-GR" sz="1550" dirty="0">
                <a:solidFill>
                  <a:srgbClr val="0B1F3A"/>
                </a:solidFill>
              </a:rPr>
              <a:t> της ενέργειας που καταναλώνει το πλοίο</a:t>
            </a:r>
            <a:endParaRPr lang="en-US" sz="1550" dirty="0">
              <a:solidFill>
                <a:srgbClr val="0B1F3A"/>
              </a:solidFill>
            </a:endParaRPr>
          </a:p>
          <a:p>
            <a:pPr marL="0" indent="0" algn="just">
              <a:spcAft>
                <a:spcPts val="300"/>
              </a:spcAft>
              <a:buNone/>
            </a:pPr>
            <a:r>
              <a:rPr lang="en-US" sz="1550" dirty="0"/>
              <a:t>2025: -2% → 2030: -6% → 2035: -14,5% → 2040: -31% → 2045: -62% → 2050: -80%.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Εστίαση του μαθήματος: τρεις ομάδες παραγόντων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463040"/>
            <a:ext cx="3605784" cy="3291840"/>
          </a:xfrm>
          <a:prstGeom prst="roundRect">
            <a:avLst>
              <a:gd name="adj" fmla="val 333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num"/>
          <p:cNvSpPr/>
          <p:nvPr/>
        </p:nvSpPr>
        <p:spPr>
          <a:xfrm>
            <a:off x="621792" y="16002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5" name="numtext"/>
          <p:cNvSpPr txBox="1"/>
          <p:nvPr/>
        </p:nvSpPr>
        <p:spPr>
          <a:xfrm>
            <a:off x="621792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cardhead"/>
          <p:cNvSpPr txBox="1"/>
          <p:nvPr/>
        </p:nvSpPr>
        <p:spPr>
          <a:xfrm>
            <a:off x="1097280" y="1572768"/>
            <a:ext cx="2828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Πολιτική και γεωπολιτική</a:t>
            </a:r>
            <a:endParaRPr lang="en-US" dirty="0"/>
          </a:p>
        </p:txBody>
      </p:sp>
      <p:sp>
        <p:nvSpPr>
          <p:cNvPr id="7" name="cardbody"/>
          <p:cNvSpPr txBox="1"/>
          <p:nvPr/>
        </p:nvSpPr>
        <p:spPr>
          <a:xfrm>
            <a:off x="621792" y="2331720"/>
            <a:ext cx="32766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Πόλεμοι, κυρώσεις, έλεγχος στενών</a:t>
            </a:r>
            <a:endParaRPr lang="en-US" sz="16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Ανταγωνισμός μεγάλων δυνάμεων</a:t>
            </a:r>
            <a:endParaRPr lang="en-US" sz="16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Πειρατεία, τρομοκρατία, υβριδικές απειλές</a:t>
            </a:r>
            <a:endParaRPr lang="en-US" sz="1600" dirty="0"/>
          </a:p>
        </p:txBody>
      </p:sp>
      <p:sp>
        <p:nvSpPr>
          <p:cNvPr id="8" name="card"/>
          <p:cNvSpPr/>
          <p:nvPr/>
        </p:nvSpPr>
        <p:spPr>
          <a:xfrm>
            <a:off x="4291584" y="1463040"/>
            <a:ext cx="3605784" cy="3291840"/>
          </a:xfrm>
          <a:prstGeom prst="roundRect">
            <a:avLst>
              <a:gd name="adj" fmla="val 333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9" name="num"/>
          <p:cNvSpPr/>
          <p:nvPr/>
        </p:nvSpPr>
        <p:spPr>
          <a:xfrm>
            <a:off x="4456176" y="16002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0" name="numtext"/>
          <p:cNvSpPr txBox="1"/>
          <p:nvPr/>
        </p:nvSpPr>
        <p:spPr>
          <a:xfrm>
            <a:off x="4456176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cardhead"/>
          <p:cNvSpPr txBox="1"/>
          <p:nvPr/>
        </p:nvSpPr>
        <p:spPr>
          <a:xfrm>
            <a:off x="4931664" y="1572768"/>
            <a:ext cx="2828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Παγκόσμια οικονομία</a:t>
            </a:r>
            <a:endParaRPr lang="en-US" dirty="0"/>
          </a:p>
        </p:txBody>
      </p:sp>
      <p:sp>
        <p:nvSpPr>
          <p:cNvPr id="12" name="cardbody"/>
          <p:cNvSpPr txBox="1"/>
          <p:nvPr/>
        </p:nvSpPr>
        <p:spPr>
          <a:xfrm>
            <a:off x="4456176" y="2331720"/>
            <a:ext cx="32766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Εμπόριο, ανάπτυξη, προστατευτισμός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Νομισματικές συνθήκες και χρηματοδότηση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Δομή και κύκλοι ναυτιλιακών αγορών</a:t>
            </a:r>
            <a:endParaRPr lang="en-US" sz="1600" dirty="0"/>
          </a:p>
        </p:txBody>
      </p:sp>
      <p:sp>
        <p:nvSpPr>
          <p:cNvPr id="13" name="card"/>
          <p:cNvSpPr/>
          <p:nvPr/>
        </p:nvSpPr>
        <p:spPr>
          <a:xfrm>
            <a:off x="8125968" y="1463040"/>
            <a:ext cx="3605784" cy="3291840"/>
          </a:xfrm>
          <a:prstGeom prst="roundRect">
            <a:avLst>
              <a:gd name="adj" fmla="val 333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num"/>
          <p:cNvSpPr/>
          <p:nvPr/>
        </p:nvSpPr>
        <p:spPr>
          <a:xfrm>
            <a:off x="8290560" y="16002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5" name="numtext"/>
          <p:cNvSpPr txBox="1"/>
          <p:nvPr/>
        </p:nvSpPr>
        <p:spPr>
          <a:xfrm>
            <a:off x="829056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cardhead"/>
          <p:cNvSpPr txBox="1"/>
          <p:nvPr/>
        </p:nvSpPr>
        <p:spPr>
          <a:xfrm>
            <a:off x="8766048" y="1572768"/>
            <a:ext cx="28285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Περιβάλλον και ενέργεια</a:t>
            </a:r>
            <a:endParaRPr lang="en-US" dirty="0"/>
          </a:p>
        </p:txBody>
      </p:sp>
      <p:sp>
        <p:nvSpPr>
          <p:cNvPr id="17" name="cardbody"/>
          <p:cNvSpPr txBox="1"/>
          <p:nvPr/>
        </p:nvSpPr>
        <p:spPr>
          <a:xfrm>
            <a:off x="8290560" y="2331720"/>
            <a:ext cx="32766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Ενεργειακή μετάβαση και νέες ροές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Κλιματική αλλαγή και νέες διαδρομές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Απανθρακοποίηση και κανονισμοί</a:t>
            </a:r>
            <a:endParaRPr lang="en-US" sz="1600" dirty="0"/>
          </a:p>
        </p:txBody>
      </p:sp>
      <p:sp>
        <p:nvSpPr>
          <p:cNvPr id="18" name="label"/>
          <p:cNvSpPr txBox="1"/>
          <p:nvPr/>
        </p:nvSpPr>
        <p:spPr>
          <a:xfrm>
            <a:off x="457200" y="5029200"/>
            <a:ext cx="112745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1C3D63"/>
                </a:solidFill>
              </a:rPr>
              <a:t>Οι τρεις ομάδες αλληλεπιδρούν: </a:t>
            </a:r>
            <a:r>
              <a:rPr lang="el-GR" sz="1600" i="1" dirty="0">
                <a:solidFill>
                  <a:srgbClr val="1C3D63"/>
                </a:solidFill>
              </a:rPr>
              <a:t>Για παράδειγμα, </a:t>
            </a:r>
            <a:r>
              <a:rPr lang="en-US" sz="1600" i="1" dirty="0" err="1">
                <a:solidFill>
                  <a:srgbClr val="1C3D63"/>
                </a:solidFill>
              </a:rPr>
              <a:t>μι</a:t>
            </a:r>
            <a:r>
              <a:rPr lang="en-US" sz="1600" i="1" dirty="0">
                <a:solidFill>
                  <a:srgbClr val="1C3D63"/>
                </a:solidFill>
              </a:rPr>
              <a:t>α γεωπολιτική κρίση αλλάζει τις ενεργειακές ροές, το κόστος και τις επενδυτικές αποφάσεις</a:t>
            </a:r>
            <a:r>
              <a:rPr lang="en-US" sz="1400" i="1" dirty="0">
                <a:solidFill>
                  <a:srgbClr val="1C3D63"/>
                </a:solidFill>
              </a:rPr>
              <a:t>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Ασφάλεια και απώλειες πλοίων: Allianz 2026</a:t>
            </a:r>
            <a:endParaRPr lang="en-US" sz="2600" dirty="0"/>
          </a:p>
        </p:txBody>
      </p:sp>
      <p:sp>
        <p:nvSpPr>
          <p:cNvPr id="3" name="stat"/>
          <p:cNvSpPr/>
          <p:nvPr/>
        </p:nvSpPr>
        <p:spPr>
          <a:xfrm>
            <a:off x="457200" y="1234440"/>
            <a:ext cx="3246120" cy="1478280"/>
          </a:xfrm>
          <a:prstGeom prst="roundRect">
            <a:avLst>
              <a:gd name="adj" fmla="val 742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statnum"/>
          <p:cNvSpPr txBox="1"/>
          <p:nvPr/>
        </p:nvSpPr>
        <p:spPr>
          <a:xfrm>
            <a:off x="594360" y="1325880"/>
            <a:ext cx="2971800" cy="7391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</a:t>
            </a:r>
            <a:endParaRPr lang="en-US" sz="2800" dirty="0"/>
          </a:p>
        </p:txBody>
      </p:sp>
      <p:sp>
        <p:nvSpPr>
          <p:cNvPr id="5" name="statlabel"/>
          <p:cNvSpPr txBox="1"/>
          <p:nvPr/>
        </p:nvSpPr>
        <p:spPr>
          <a:xfrm>
            <a:off x="594360" y="2019300"/>
            <a:ext cx="2971800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dirty="0">
                <a:solidFill>
                  <a:srgbClr val="0B1F3A"/>
                </a:solidFill>
              </a:rPr>
              <a:t>Ολικές απώλειες πλοίων άνω των 100 GT το 2025</a:t>
            </a:r>
            <a:endParaRPr lang="en-US" dirty="0"/>
          </a:p>
        </p:txBody>
      </p:sp>
      <p:sp>
        <p:nvSpPr>
          <p:cNvPr id="6" name="stat"/>
          <p:cNvSpPr/>
          <p:nvPr/>
        </p:nvSpPr>
        <p:spPr>
          <a:xfrm>
            <a:off x="3886200" y="1234440"/>
            <a:ext cx="3246120" cy="1478280"/>
          </a:xfrm>
          <a:prstGeom prst="roundRect">
            <a:avLst>
              <a:gd name="adj" fmla="val 742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statnum"/>
          <p:cNvSpPr txBox="1"/>
          <p:nvPr/>
        </p:nvSpPr>
        <p:spPr>
          <a:xfrm>
            <a:off x="4023360" y="1325880"/>
            <a:ext cx="297180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905</a:t>
            </a:r>
            <a:endParaRPr lang="en-US" sz="2800" dirty="0"/>
          </a:p>
        </p:txBody>
      </p:sp>
      <p:sp>
        <p:nvSpPr>
          <p:cNvPr id="8" name="statlabel"/>
          <p:cNvSpPr txBox="1"/>
          <p:nvPr/>
        </p:nvSpPr>
        <p:spPr>
          <a:xfrm>
            <a:off x="4023360" y="1836420"/>
            <a:ext cx="2971800" cy="784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dirty="0">
                <a:solidFill>
                  <a:srgbClr val="0B1F3A"/>
                </a:solidFill>
              </a:rPr>
              <a:t>Ολικές απώλειες το 2016–2025, από τις οποίες 328 φορτηγά πλοία</a:t>
            </a:r>
            <a:endParaRPr lang="en-US" dirty="0"/>
          </a:p>
        </p:txBody>
      </p:sp>
      <p:sp>
        <p:nvSpPr>
          <p:cNvPr id="9" name="stat"/>
          <p:cNvSpPr/>
          <p:nvPr/>
        </p:nvSpPr>
        <p:spPr>
          <a:xfrm>
            <a:off x="457200" y="2895600"/>
            <a:ext cx="3246120" cy="1478280"/>
          </a:xfrm>
          <a:prstGeom prst="roundRect">
            <a:avLst>
              <a:gd name="adj" fmla="val 742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statnum"/>
          <p:cNvSpPr txBox="1"/>
          <p:nvPr/>
        </p:nvSpPr>
        <p:spPr>
          <a:xfrm>
            <a:off x="594360" y="2987040"/>
            <a:ext cx="2971800" cy="7391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F8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-37%</a:t>
            </a:r>
            <a:endParaRPr lang="en-US" sz="2800" dirty="0"/>
          </a:p>
        </p:txBody>
      </p:sp>
      <p:sp>
        <p:nvSpPr>
          <p:cNvPr id="11" name="statlabel"/>
          <p:cNvSpPr txBox="1"/>
          <p:nvPr/>
        </p:nvSpPr>
        <p:spPr>
          <a:xfrm>
            <a:off x="594360" y="3543300"/>
            <a:ext cx="2971800" cy="830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dirty="0">
                <a:solidFill>
                  <a:srgbClr val="0B1F3A"/>
                </a:solidFill>
              </a:rPr>
              <a:t>Μείωση μέσων ετήσιων απωλειών: 70 το 2021–2025 έναντι 111 το 2016–2020</a:t>
            </a:r>
            <a:endParaRPr lang="en-US" dirty="0"/>
          </a:p>
        </p:txBody>
      </p:sp>
      <p:sp>
        <p:nvSpPr>
          <p:cNvPr id="12" name="stat"/>
          <p:cNvSpPr/>
          <p:nvPr/>
        </p:nvSpPr>
        <p:spPr>
          <a:xfrm>
            <a:off x="3886200" y="2895600"/>
            <a:ext cx="3246120" cy="1478280"/>
          </a:xfrm>
          <a:prstGeom prst="roundRect">
            <a:avLst>
              <a:gd name="adj" fmla="val 742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statnum"/>
          <p:cNvSpPr txBox="1"/>
          <p:nvPr/>
        </p:nvSpPr>
        <p:spPr>
          <a:xfrm>
            <a:off x="4023360" y="2987040"/>
            <a:ext cx="2971800" cy="7391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2.818</a:t>
            </a:r>
            <a:endParaRPr lang="en-US" sz="2800" dirty="0"/>
          </a:p>
        </p:txBody>
      </p:sp>
      <p:sp>
        <p:nvSpPr>
          <p:cNvPr id="14" name="statlabel"/>
          <p:cNvSpPr txBox="1"/>
          <p:nvPr/>
        </p:nvSpPr>
        <p:spPr>
          <a:xfrm>
            <a:off x="4023360" y="3680460"/>
            <a:ext cx="2971800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0B1F3A"/>
                </a:solidFill>
              </a:rPr>
              <a:t>Ναυτικά περιστατικά το 2025, από 3.353 το 20</a:t>
            </a:r>
            <a:r>
              <a:rPr lang="en-US" sz="1100" dirty="0">
                <a:solidFill>
                  <a:srgbClr val="0B1F3A"/>
                </a:solidFill>
              </a:rPr>
              <a:t>24</a:t>
            </a:r>
            <a:endParaRPr lang="en-US" sz="1100" dirty="0"/>
          </a:p>
        </p:txBody>
      </p:sp>
      <p:sp>
        <p:nvSpPr>
          <p:cNvPr id="15" name="stat"/>
          <p:cNvSpPr/>
          <p:nvPr/>
        </p:nvSpPr>
        <p:spPr>
          <a:xfrm>
            <a:off x="457200" y="4556760"/>
            <a:ext cx="3246120" cy="1478280"/>
          </a:xfrm>
          <a:prstGeom prst="roundRect">
            <a:avLst>
              <a:gd name="adj" fmla="val 742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statnum"/>
          <p:cNvSpPr txBox="1"/>
          <p:nvPr/>
        </p:nvSpPr>
        <p:spPr>
          <a:xfrm>
            <a:off x="594360" y="4648200"/>
            <a:ext cx="2971800" cy="7391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622</a:t>
            </a:r>
            <a:endParaRPr lang="en-US" sz="2800" dirty="0"/>
          </a:p>
        </p:txBody>
      </p:sp>
      <p:sp>
        <p:nvSpPr>
          <p:cNvPr id="17" name="statlabel"/>
          <p:cNvSpPr txBox="1"/>
          <p:nvPr/>
        </p:nvSpPr>
        <p:spPr>
          <a:xfrm>
            <a:off x="594360" y="5341620"/>
            <a:ext cx="2971800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0B1F3A"/>
                </a:solidFill>
              </a:rPr>
              <a:t>Περιστατικά σε Αν. Μεσόγειο και Μαύρη Θάλασσα το 2025</a:t>
            </a:r>
            <a:endParaRPr lang="en-US" dirty="0"/>
          </a:p>
        </p:txBody>
      </p:sp>
      <p:sp>
        <p:nvSpPr>
          <p:cNvPr id="18" name="stat"/>
          <p:cNvSpPr/>
          <p:nvPr/>
        </p:nvSpPr>
        <p:spPr>
          <a:xfrm>
            <a:off x="3886200" y="4556760"/>
            <a:ext cx="3246120" cy="1478280"/>
          </a:xfrm>
          <a:prstGeom prst="roundRect">
            <a:avLst>
              <a:gd name="adj" fmla="val 742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statnum"/>
          <p:cNvSpPr txBox="1"/>
          <p:nvPr/>
        </p:nvSpPr>
        <p:spPr>
          <a:xfrm>
            <a:off x="4023360" y="4648200"/>
            <a:ext cx="2971800" cy="7391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255</a:t>
            </a:r>
            <a:endParaRPr lang="en-US" sz="2800" dirty="0"/>
          </a:p>
        </p:txBody>
      </p:sp>
      <p:sp>
        <p:nvSpPr>
          <p:cNvPr id="20" name="statlabel"/>
          <p:cNvSpPr txBox="1"/>
          <p:nvPr/>
        </p:nvSpPr>
        <p:spPr>
          <a:xfrm>
            <a:off x="4023360" y="5204460"/>
            <a:ext cx="2971800" cy="739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dirty="0">
                <a:solidFill>
                  <a:srgbClr val="0B1F3A"/>
                </a:solidFill>
              </a:rPr>
              <a:t>Ολικές απώλειες σε Ν. Κίνα, Ινδοκίνα, Ινδονησία και Φιλιππίνες, 2016–2025</a:t>
            </a:r>
            <a:endParaRPr lang="en-US" dirty="0"/>
          </a:p>
        </p:txBody>
      </p:sp>
      <p:graphicFrame>
        <p:nvGraphicFramePr>
          <p:cNvPr id="21" name="allianz-chart"/>
          <p:cNvGraphicFramePr/>
          <p:nvPr>
            <p:extLst>
              <p:ext uri="{D42A27DB-BD31-4B8C-83A1-F6EECF244321}">
                <p14:modId xmlns:p14="http://schemas.microsoft.com/office/powerpoint/2010/main" val="3410908481"/>
              </p:ext>
            </p:extLst>
          </p:nvPr>
        </p:nvGraphicFramePr>
        <p:xfrm>
          <a:off x="7315200" y="1280160"/>
          <a:ext cx="4654062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Πηγή: Allianz, Safety and Shipping Review 2026. Πλοία &gt;100 GT. «Λοιπά»: 835 περιστατικά εκτός των τριών κατηγοριών.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Ασφάλεια και γεωπολιτική: βασικά ευρήματα της Allianz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34440"/>
            <a:ext cx="11274552" cy="4846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F3A"/>
                </a:solidFill>
              </a:rPr>
              <a:t>Οι ολικές απώλειες μειώνονται μακροπρόθεσμα: 905 το 2016–2025. Ωστόσο, ο στόλος μεγαλώνει και γερνά, με μέση ηλικία περίπου 23 έτη.</a:t>
            </a:r>
            <a:endParaRPr lang="en-US" sz="1800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F3A"/>
                </a:solidFill>
              </a:rPr>
              <a:t>Οι μηχανικές βλάβες προκάλεσαν πάνω από τα μισά περιστατικά το 2025. Οι πυρκαγιές παραμένουν σοβαρή απειλή, ιδίως με επικίνδυνα ή λανθασμένα δηλωμένα φορτία.</a:t>
            </a:r>
            <a:endParaRPr lang="en-US" sz="1800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F3A"/>
                </a:solidFill>
              </a:rPr>
              <a:t>Allianz, Ιούνιος 2026: </a:t>
            </a:r>
            <a:r>
              <a:rPr lang="en-US" sz="1800" b="1" i="1" dirty="0">
                <a:solidFill>
                  <a:srgbClr val="0B1F3A"/>
                </a:solidFill>
              </a:rPr>
              <a:t>περίπου 1.150 πλοία μεταφοράς φορτίου και 20.000 ναυτικοί είχαν εγκλωβιστεί στον Κόλπο. Εκτιμώμενη αξία πλοίων και φορτίων: 125 δισ. $.</a:t>
            </a:r>
            <a:endParaRPr lang="en-US" sz="1800" b="1" i="1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F3A"/>
                </a:solidFill>
              </a:rPr>
              <a:t>Οι επιθέσεις στην Ερυθρά Θάλασσα οδήγησαν πολλά πλοία στην παράκαμψη της Αφρικής, αυξάνοντας χρόνο ταξιδιού και κόστος.</a:t>
            </a:r>
            <a:endParaRPr lang="en-US" sz="1800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F3A"/>
                </a:solidFill>
              </a:rPr>
              <a:t>Παλαιά πλοία του σκιώδους στόλου, με ανεπαρκή ασφάλιση, αυξάνουν τον κίνδυνο ατυχημάτων και ρύπανσης.</a:t>
            </a:r>
            <a:endParaRPr lang="en-US" sz="1800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F3A"/>
                </a:solidFill>
              </a:rPr>
              <a:t>Πάνω από 6.000 ναυτικοί εγκαταλείφθηκαν το 2025. Κόπωση και ψυχική επιβάρυνση δυσκολεύουν τη ζωή των πληρωμάτων.</a:t>
            </a:r>
            <a:endParaRPr lang="en-US" sz="1800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F3A"/>
                </a:solidFill>
              </a:rPr>
              <a:t>Παρεμβολές στη δορυφορική πλοήγηση, κυβερνοεπιθέσεις και ζημιές σε καλώδια δημιουργούν πρόσθετες απειλές.</a:t>
            </a:r>
            <a:endParaRPr lang="en-US" sz="1800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0B1F3A"/>
                </a:solidFill>
              </a:rPr>
              <a:t>Η κλοπή φορτίων επιβαρύνει ολόκληρη την εφοδιαστική αλυσίδα, στη θάλασσα και στη στεριά.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Χάρτης προκλήσεων: πιθανότητα και επίπτωση (έρευνα 2022)</a:t>
            </a:r>
            <a:endParaRPr lang="en-US" sz="2600" dirty="0"/>
          </a:p>
        </p:txBody>
      </p:sp>
      <p:pic>
        <p:nvPicPr>
          <p:cNvPr id="3" name="s017_5.png" descr="/home/claude/src_imgs/s017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69" y="1005841"/>
            <a:ext cx="7033846" cy="5056632"/>
          </a:xfrm>
          <a:prstGeom prst="rect">
            <a:avLst/>
          </a:prstGeom>
        </p:spPr>
      </p:pic>
      <p:sp>
        <p:nvSpPr>
          <p:cNvPr id="4" name="bullets"/>
          <p:cNvSpPr txBox="1"/>
          <p:nvPr/>
        </p:nvSpPr>
        <p:spPr>
          <a:xfrm>
            <a:off x="7151077" y="1280160"/>
            <a:ext cx="4598963" cy="457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Ιστορική έρευνα στελεχών της ναυτιλίας: αξιολόγηση των προκλήσεων της επόμενης δεκαετίας ως προς πιθανότητα και επίπτωση.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Πάνω δεξιά βρίσκονται οι κίνδυνοι με υψηλή πιθανότητα και μεγάλη επίπτωση: περιβάλλον, γεωπολιτική, καύσιμα και κυβερνοεπιθέσεις.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Στην έρευνα του 2022, οι γεωπολιτικές εντάσεις ανέβηκαν στην 3η θέση ως προς την επίπτωση, από την 9η το 2021.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 χάρτης αποτελεί ιστορική βάση σύγκρισης, όχι νέα μέτρηση για το 2026.</a:t>
            </a:r>
            <a:endParaRPr lang="en-US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i="1" dirty="0">
                <a:solidFill>
                  <a:srgbClr val="6B7A90"/>
                </a:solidFill>
              </a:rPr>
              <a:t>Πηγή: Maritime Issues, έρευνα 2022. Κλίμακα 1–4. Τα αρχικά στοιχεία διατηρούνται.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Ιεράρχηση προκλήσεων: ιστορικά αποτελέσματα έρευνας 2022</a:t>
            </a:r>
            <a:endParaRPr lang="en-US" sz="2600" dirty="0"/>
          </a:p>
        </p:txBody>
      </p:sp>
      <p:pic>
        <p:nvPicPr>
          <p:cNvPr id="3" name="s018_5.png" descr="/home/claude/src_imgs/s018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1051560"/>
            <a:ext cx="5011614" cy="4937760"/>
          </a:xfrm>
          <a:prstGeom prst="rect">
            <a:avLst/>
          </a:prstGeom>
        </p:spPr>
      </p:pic>
      <p:pic>
        <p:nvPicPr>
          <p:cNvPr id="4" name="s020_5.png" descr="/home/claude/src_imgs/s020_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508" y="1051560"/>
            <a:ext cx="4954172" cy="4983480"/>
          </a:xfrm>
          <a:prstGeom prst="rect">
            <a:avLst/>
          </a:prstGeom>
        </p:spPr>
      </p:pic>
      <p:sp>
        <p:nvSpPr>
          <p:cNvPr id="5" name="label"/>
          <p:cNvSpPr txBox="1"/>
          <p:nvPr/>
        </p:nvSpPr>
        <p:spPr>
          <a:xfrm>
            <a:off x="457200" y="60350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i="1" dirty="0">
                <a:solidFill>
                  <a:srgbClr val="FF0000"/>
                </a:solidFill>
              </a:rPr>
              <a:t>Πίνακας 1: </a:t>
            </a:r>
            <a:r>
              <a:rPr lang="en-US" b="1" i="1" u="sng" dirty="0">
                <a:solidFill>
                  <a:srgbClr val="FF0000"/>
                </a:solidFill>
              </a:rPr>
              <a:t>Επίπτωση,</a:t>
            </a:r>
            <a:r>
              <a:rPr lang="en-US" b="1" i="1" dirty="0">
                <a:solidFill>
                  <a:srgbClr val="FF0000"/>
                </a:solidFill>
              </a:rPr>
              <a:t> από 1 (ελάχιστη) έως 4 (μέγιστη)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label"/>
          <p:cNvSpPr txBox="1"/>
          <p:nvPr/>
        </p:nvSpPr>
        <p:spPr>
          <a:xfrm>
            <a:off x="6309360" y="6236676"/>
            <a:ext cx="5394960" cy="726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i="1" dirty="0">
                <a:solidFill>
                  <a:srgbClr val="FF0000"/>
                </a:solidFill>
              </a:rPr>
              <a:t>Πίνακας 2: </a:t>
            </a:r>
            <a:r>
              <a:rPr lang="en-US" b="1" i="1" u="sng" dirty="0">
                <a:solidFill>
                  <a:srgbClr val="FF0000"/>
                </a:solidFill>
              </a:rPr>
              <a:t>Πιθανότητα</a:t>
            </a:r>
            <a:r>
              <a:rPr lang="en-US" b="1" i="1" dirty="0">
                <a:solidFill>
                  <a:srgbClr val="FF0000"/>
                </a:solidFill>
              </a:rPr>
              <a:t>, από 1 (ελάχιστη) έως 4 (μέγιστη)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82296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2C14E"/>
                </a:solidFill>
              </a:rPr>
              <a:t>ΕΝΟΤΗΤΑ 2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77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Γεωπολιτική, γεωοικονομική και ναυτιλία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74904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CADCFC"/>
                </a:solidFill>
              </a:rPr>
              <a:t>Βασικές έννοιες, είδη κρίσεων και επιπτώσεις στις ναυτιλιακές αγορές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2.1 Βασικές έννοιες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80160"/>
            <a:ext cx="5522976" cy="4663440"/>
          </a:xfrm>
          <a:prstGeom prst="roundRect">
            <a:avLst>
              <a:gd name="adj" fmla="val 235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89888"/>
            <a:ext cx="5193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E6E8E"/>
                </a:solidFill>
              </a:rPr>
              <a:t>Γεωπολιτική</a:t>
            </a:r>
            <a:endParaRPr lang="en-US" sz="18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874520"/>
            <a:ext cx="5193792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Πώς η γεωγραφία επηρεάζει την πολιτική και την ισχύ των κρατών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Εξετάζει τη σχέση θέσης, πόρων, υποδομών και διεθνών σχέσεων.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Στη ναυτιλία: ο έλεγχος στενών, λιμένων και διαδρομών επηρεάζει την ασφάλεια και τη λειτουργία της αγοράς.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b="1" dirty="0">
                <a:solidFill>
                  <a:srgbClr val="0B1F3A"/>
                </a:solidFill>
              </a:rPr>
              <a:t>Παράδειγμα: η δυνατότητα του Ιράν να περιορίζει τη διέλευση στο Χορμούζ ενισχύει τη διαπραγματευτική του ισχύ.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6208776" y="1280160"/>
            <a:ext cx="5522976" cy="4663440"/>
          </a:xfrm>
          <a:prstGeom prst="roundRect">
            <a:avLst>
              <a:gd name="adj" fmla="val 235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6373368" y="1389888"/>
            <a:ext cx="5193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E6E8E"/>
                </a:solidFill>
              </a:rPr>
              <a:t>Γεωοικονομική</a:t>
            </a:r>
            <a:endParaRPr lang="en-US" sz="1800" dirty="0"/>
          </a:p>
        </p:txBody>
      </p:sp>
      <p:sp>
        <p:nvSpPr>
          <p:cNvPr id="8" name="cardbody"/>
          <p:cNvSpPr txBox="1"/>
          <p:nvPr/>
        </p:nvSpPr>
        <p:spPr>
          <a:xfrm>
            <a:off x="6373368" y="1874520"/>
            <a:ext cx="5193792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χρήση οικονομικών εργαλείων για πολιτικούς και στρατηγικούς στόχους: κυρώσεις, δασμοί, ενέργεια και επενδύσεις.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Συνδέει την οικονομική πολιτική με την εξωτερική πολιτική.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WEF 2026: η γεωοικονομική αντιπαράθεση κατατάσσεται πρώτη στον διετή ορίζοντα.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b="1" dirty="0">
                <a:solidFill>
                  <a:srgbClr val="0B1F3A"/>
                </a:solidFill>
              </a:rPr>
              <a:t>Παραδείγματα: κυρώσεις στη Ρωσία, δασμοί ΗΠΑ–Κίνας και κινεζικές επενδύσεις σε λιμένες.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2.2 Κρίσεις που επηρεάζουν τη ναυτιλία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23A48"/>
                </a:solidFill>
              </a:rPr>
              <a:t>Πόλεμοι και ένοπλες συγκρούσεις</a:t>
            </a:r>
            <a:endParaRPr lang="en-US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830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Κλείσιμο ή περιορισμός κρίσιμων διαδρομών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Επιθέσεις, ναυτικοί αποκλεισμοί και κίνδυνοι για πληρώματα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D97B29"/>
                </a:solidFill>
              </a:rPr>
              <a:t>Τρομοκρατία και πειρατεία</a:t>
            </a:r>
            <a:endParaRPr lang="en-US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7830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Σομαλία, Κόλπος Γουινέας και Στενά Σιγκαπούρης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Κόστος ασφάλισης, φύλαξης και συνοδείας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Κυρώσεις και εμπάργκο</a:t>
            </a:r>
            <a:endParaRPr lang="en-US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7830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Ρωσία, Ιράν, Βενεζουέλα: ανακατεύθυνση ροών ενέργειας και πρώτων υλών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Κυρώσεις που επηρεάζουν και επιχειρήσεις τρίτων χωρών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457200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21792" y="38587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Ενεργειακή ασφάλεια</a:t>
            </a:r>
            <a:endParaRPr lang="en-US" dirty="0"/>
          </a:p>
        </p:txBody>
      </p:sp>
      <p:sp>
        <p:nvSpPr>
          <p:cNvPr id="14" name="cardbody"/>
          <p:cNvSpPr txBox="1"/>
          <p:nvPr/>
        </p:nvSpPr>
        <p:spPr>
          <a:xfrm>
            <a:off x="621792" y="42976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Χορμούζ το 2025: περίπου 25% του θαλάσσιου εμπορίου πετρελαίου και 20% του LNG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συγκρούσεις αλλάζουν διαδρομές και κόστος ενέργειας.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4291584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4456176" y="38587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b="1" dirty="0">
                <a:solidFill>
                  <a:srgbClr val="D97B29"/>
                </a:solidFill>
              </a:rPr>
              <a:t>Εμπορικοί και τεχνολογικοί πόλεμοι</a:t>
            </a:r>
            <a:endParaRPr lang="en-US" dirty="0"/>
          </a:p>
        </p:txBody>
      </p:sp>
      <p:sp>
        <p:nvSpPr>
          <p:cNvPr id="17" name="cardbody"/>
          <p:cNvSpPr txBox="1"/>
          <p:nvPr/>
        </p:nvSpPr>
        <p:spPr>
          <a:xfrm>
            <a:off x="4456176" y="4498848"/>
            <a:ext cx="32766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Δασμοί και ειδικά τέλη σε πλοία</a:t>
            </a:r>
            <a:endParaRPr lang="en-US" sz="16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Περιορισμοί εξαγωγών τεχνολογίας και ανταγωνισμός στη ναυπήγηση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8125968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8290560" y="38587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4F8A5B"/>
                </a:solidFill>
              </a:rPr>
              <a:t>Κλιματική αλλαγή και Αρκτική</a:t>
            </a:r>
            <a:endParaRPr lang="en-US" dirty="0"/>
          </a:p>
        </p:txBody>
      </p:sp>
      <p:sp>
        <p:nvSpPr>
          <p:cNvPr id="20" name="cardbody"/>
          <p:cNvSpPr txBox="1"/>
          <p:nvPr/>
        </p:nvSpPr>
        <p:spPr>
          <a:xfrm>
            <a:off x="8290560" y="42976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Ξηρασία στον Παναμά / νέα δρομολόγια μέσω Βόρειου Θαλάσσιου Δρόμου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Ανταγωνισμός Ρωσίας–Κίνας–Δύσης για την Αρκτική (Γροιλανδία 2025–26)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2.3 Επιπτώσεις μιας κρίσης στη ναυτιλία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2647188" cy="4800600"/>
          </a:xfrm>
          <a:prstGeom prst="roundRect">
            <a:avLst>
              <a:gd name="adj" fmla="val 41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23180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23A48"/>
                </a:solidFill>
              </a:rPr>
              <a:t>Κίνδυνος</a:t>
            </a:r>
            <a:endParaRPr lang="en-US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83080"/>
            <a:ext cx="2318004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Μεγαλύτερη έκθεση σε επιθέσεις και ατυχήματα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Απώλειες πλοίων, φορτίων, ανθρώπινων ζωών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Κατασχέσεις πλοίων και ομηρίες πληρωμάτων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3332988" y="1234440"/>
            <a:ext cx="2647188" cy="4800600"/>
          </a:xfrm>
          <a:prstGeom prst="roundRect">
            <a:avLst>
              <a:gd name="adj" fmla="val 41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3497580" y="1344168"/>
            <a:ext cx="23180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D97B29"/>
                </a:solidFill>
              </a:rPr>
              <a:t>Κόστος</a:t>
            </a:r>
            <a:endParaRPr lang="en-US" dirty="0"/>
          </a:p>
        </p:txBody>
      </p:sp>
      <p:sp>
        <p:nvSpPr>
          <p:cNvPr id="8" name="cardbody"/>
          <p:cNvSpPr txBox="1"/>
          <p:nvPr/>
        </p:nvSpPr>
        <p:spPr>
          <a:xfrm>
            <a:off x="3497580" y="1783080"/>
            <a:ext cx="2318004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Ασφάλιστρα πολεμικού κινδύνου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Πρόσθετα μέτρα ασφαλείας, ένοπλοι φρουροί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Πρόσθετες αμοιβές πληρωμάτων σε ζώνες πολέμου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Υψηλότερη κατανάλωση καυσίμων σε εκτροπές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6208776" y="1234440"/>
            <a:ext cx="2647188" cy="4800600"/>
          </a:xfrm>
          <a:prstGeom prst="roundRect">
            <a:avLst>
              <a:gd name="adj" fmla="val 41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6373368" y="1344168"/>
            <a:ext cx="23180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Λειτουργία</a:t>
            </a:r>
            <a:endParaRPr lang="en-US" dirty="0"/>
          </a:p>
        </p:txBody>
      </p:sp>
      <p:sp>
        <p:nvSpPr>
          <p:cNvPr id="11" name="cardbody"/>
          <p:cNvSpPr txBox="1"/>
          <p:nvPr/>
        </p:nvSpPr>
        <p:spPr>
          <a:xfrm>
            <a:off x="6373368" y="1783080"/>
            <a:ext cx="2318004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Ανακατεύθυνση δρομολογίων, καθυστερήσεις, συμφόρηση λιμένων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Μεγαλύτερα ταξίδια δεσμεύουν πλοία για περισσότερο χρόνο και μπορούν να αυξήσουν τους ναύλους.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Εμπορευματοκιβώτια παραμένουν μακριά από τα σημεία όπου χρειάζονται.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9084564" y="1234440"/>
            <a:ext cx="2647188" cy="4800600"/>
          </a:xfrm>
          <a:prstGeom prst="roundRect">
            <a:avLst>
              <a:gd name="adj" fmla="val 41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9249156" y="1344168"/>
            <a:ext cx="23180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4F8A5B"/>
                </a:solidFill>
              </a:rPr>
              <a:t>Μακροοικονομία</a:t>
            </a:r>
            <a:endParaRPr lang="en-US" dirty="0"/>
          </a:p>
        </p:txBody>
      </p:sp>
      <p:sp>
        <p:nvSpPr>
          <p:cNvPr id="14" name="cardbody"/>
          <p:cNvSpPr txBox="1"/>
          <p:nvPr/>
        </p:nvSpPr>
        <p:spPr>
          <a:xfrm>
            <a:off x="9249156" y="1783080"/>
            <a:ext cx="2318004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Αύξηση τιμών ενέργειας και τελικών προϊόντων (πληθωρισμός)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Διακοπές εφοδιασμού και μεταφορά παραγωγής σε άλλες χώρες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Δυσκολότερη χρηματοδότηση και ανάγκη για ρευστότητα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υψηλότεροι ναύλοι ωφελούν κάποιες εταιρείες, ενώ άλλες υφίστανται ζημιές.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2.4 Κατηγορίες προκλήσεων (Ι): Γεωπολιτική</a:t>
            </a:r>
            <a:endParaRPr lang="en-US" sz="2600" dirty="0"/>
          </a:p>
        </p:txBody>
      </p:sp>
      <p:graphicFrame>
        <p:nvGraphicFramePr>
          <p:cNvPr id="21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558218"/>
              </p:ext>
            </p:extLst>
          </p:nvPr>
        </p:nvGraphicFramePr>
        <p:xfrm>
          <a:off x="457200" y="1280160"/>
          <a:ext cx="11274552" cy="466344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Είδος πρόκλησης</a:t>
                      </a:r>
                      <a:endParaRPr lang="en-US" sz="18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Παραδείγματα 2022–2026</a:t>
                      </a:r>
                      <a:endParaRPr lang="en-US" sz="18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Επίπτωση στη ναυτιλία</a:t>
                      </a:r>
                      <a:endParaRPr lang="en-US" sz="18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Πολεμικές συγκρούσεις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Ρωσία–Ουκρανία (Μαύρη Θάλασσα, </a:t>
                      </a:r>
                      <a:r>
                        <a:rPr lang="el-GR" sz="1600" dirty="0">
                          <a:solidFill>
                            <a:srgbClr val="0B1F3A"/>
                          </a:solidFill>
                        </a:rPr>
                        <a:t>από 2022),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 Ισραήλ–Χαμάς/Λίβανος, Υεμένη, πόλεμος ΗΠΑ/Ισραήλ–Ιράν (από 28/2/2026)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Αποκλεισμοί λιμένων, επιθέσεις σε πλοία, ανακατεύθυνση δρομολογίων, εγκλωβισμός στόλου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Έλεγχος στρατηγικών περασμάτων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Σουέζ (Ever Given, 23-29 </a:t>
                      </a:r>
                      <a:r>
                        <a:rPr lang="el-GR" sz="1600" dirty="0">
                          <a:solidFill>
                            <a:srgbClr val="0B1F3A"/>
                          </a:solidFill>
                        </a:rPr>
                        <a:t>Μαρτίου 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2021), Χορμούζ (2026), Μπαμπ ελ Μαντέμπ, Βόσπορος και Δαρδανέλια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Καθυστερήσεις, συμφόρηση και αυξημένο κόστος διέλευσης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Πειρατεία / τρομοκρατία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Σομαλία, Κόλπος Γουινέας και Στενά Σιγκαπούρης. Οι επιθέσεις των Χούθι έχουν διαφορετικό, πολιτικό χαρακτήρα.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Ασφάλιση, φύλαξη και ναυτική συνοδεία (</a:t>
                      </a:r>
                      <a:r>
                        <a:rPr lang="el-GR" sz="1600" dirty="0">
                          <a:solidFill>
                            <a:srgbClr val="0B1F3A"/>
                          </a:solidFill>
                        </a:rPr>
                        <a:t>Ερυθρά: 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EU Aspides 2024, 2.390 </a:t>
                      </a:r>
                      <a:r>
                        <a:rPr lang="el-GR" sz="1600" dirty="0">
                          <a:solidFill>
                            <a:srgbClr val="0B1F3A"/>
                          </a:solidFill>
                        </a:rPr>
                        <a:t>Πλοία /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 </a:t>
                      </a:r>
                      <a:r>
                        <a:rPr lang="el-GR" sz="1600" dirty="0">
                          <a:solidFill>
                            <a:srgbClr val="0B1F3A"/>
                          </a:solidFill>
                        </a:rPr>
                        <a:t>Κόλπος </a:t>
                      </a:r>
                      <a:r>
                        <a:rPr lang="el-GR" sz="1600" dirty="0" err="1">
                          <a:solidFill>
                            <a:srgbClr val="0B1F3A"/>
                          </a:solidFill>
                        </a:rPr>
                        <a:t>Άντεν</a:t>
                      </a:r>
                      <a:r>
                        <a:rPr lang="el-GR" sz="1600" dirty="0">
                          <a:solidFill>
                            <a:srgbClr val="0B1F3A"/>
                          </a:solidFill>
                        </a:rPr>
                        <a:t>-Ινδικός 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EU Atalanta 2008, 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Ανταγωνισμός μεγάλων δυνάμεων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Νότια Σινική Θάλασσα, Ταϊβάν, Αρκτική και έλεγχος λιμένων στον Παναμά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Αβεβαιότητα σε ροές, κίνδυνος αποκλεισμών, πολιτικοποίηση λιμενικών υποδομών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Υβριδικές απειλές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Κυβερνοεπιθέσεις, παρεμβολές στην πλοήγηση, ζημιές σε καλώδια και μη επανδρωμένα μέσα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Διακοπές λειτουργίας, δυσκολίες πλοήγησης και κόστος προστασίας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2.4 Κατηγορίες προκλήσεων (ΙΙ): Γεωοικονομία</a:t>
            </a:r>
            <a:endParaRPr lang="en-US" sz="2600" dirty="0"/>
          </a:p>
        </p:txBody>
      </p:sp>
      <p:graphicFrame>
        <p:nvGraphicFramePr>
          <p:cNvPr id="22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605507"/>
              </p:ext>
            </p:extLst>
          </p:nvPr>
        </p:nvGraphicFramePr>
        <p:xfrm>
          <a:off x="457200" y="1280160"/>
          <a:ext cx="11274552" cy="512064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Είδος πρόκλησης</a:t>
                      </a:r>
                      <a:endParaRPr lang="en-US" sz="18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Παραδείγματα 2022–2026</a:t>
                      </a:r>
                      <a:endParaRPr lang="en-US" sz="18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Επίπτωση στη ναυτιλία</a:t>
                      </a:r>
                      <a:endParaRPr lang="en-US" sz="18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Κυρώσεις και εμπάργκο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Ρωσία: 21ο πακέτο ΕΕ (7/2026), πλαφόν 44,10 $/βαρέλι. Κυρώσεις σε Ιράν και Βενεζουέλα.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Παράκαμψη κανόνων, σκιώδης στόλος και αυξημένο κόστος ελέγχων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Ενεργειακή εξάρτηση και μεταβολές αγοράς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Αλλαγή προμηθευτών LNG, περιορισμοί ρωσικού αερίου και διακοπές εφοδιασμού από τον Κόλπο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Μεγαλύτερες αποστάσεις, αύξηση ναύλων, μεταβλητότητα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Εμπορικός προστατευτισμός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Δασμοί ΗΠΑ και α</a:t>
                      </a:r>
                      <a:r>
                        <a:rPr lang="en-US" sz="1600" dirty="0" err="1">
                          <a:solidFill>
                            <a:srgbClr val="0B1F3A"/>
                          </a:solidFill>
                        </a:rPr>
                        <a:t>ντίμετρ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α Κίνας</a:t>
                      </a:r>
                      <a:r>
                        <a:rPr lang="el-GR" sz="1600" dirty="0">
                          <a:solidFill>
                            <a:srgbClr val="0B1F3A"/>
                          </a:solidFill>
                        </a:rPr>
                        <a:t> και άλλων χωρών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. </a:t>
                      </a:r>
                      <a:r>
                        <a:rPr lang="en-US" sz="1600" dirty="0" err="1">
                          <a:solidFill>
                            <a:srgbClr val="0B1F3A"/>
                          </a:solidFill>
                        </a:rPr>
                        <a:t>Ετήσι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α </a:t>
                      </a:r>
                      <a:r>
                        <a:rPr lang="el-GR" sz="1600" dirty="0">
                          <a:solidFill>
                            <a:srgbClr val="0B1F3A"/>
                          </a:solidFill>
                        </a:rPr>
                        <a:t>αμοιβαία 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ανα</a:t>
                      </a:r>
                      <a:r>
                        <a:rPr lang="en-US" sz="1600" dirty="0" err="1">
                          <a:solidFill>
                            <a:srgbClr val="0B1F3A"/>
                          </a:solidFill>
                        </a:rPr>
                        <a:t>στολή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 ειδικών λιμενικών τελών έως 9/11/2026.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Μεταβολές όγκων και διαδρομών, αβεβαιότητα για τις επιχειρήσεις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Κλιματική αλλαγή και φυσικοί περιορισμοί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Ξηρασία στον Παναμά (2023–24, 2026), τήξη Αρκτικής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Παρακάμψεις, περιορισμοί βυθίσματος και κρατήσεις διέλευσης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Κανονισμοί και πράσινη μετάβαση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IMO, EU ETS, FuelEU Maritime και εκκρεμές Net-Zero Framework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Επενδύσεις σε νέα πλοία/καύσιμα, αυξημένο κόστος, ρυθμιστική αβεβαιότητα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Γεωοικονομικές στρατηγικές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Κινεζικές λιμενικές επενδύσεις, υπό διαπραγμάτευση πωλήσεις λιμένων και ανταγωνισμός στη ναυπηγική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Έλεγχος λιμένων, νέα εμπορικά δίκτυα, εξαρτήσεις υποδομών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2.5 Βασικές διαπιστώσεις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955431"/>
            <a:ext cx="6137031" cy="5556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ναυτιλία εξαρτάται από τη διεθνή σταθερότητα και τις οικονομικές στρατηγικές των μεγάλων δυνάμεων.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Μια κρίση μπορεί να προκαλέσει: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Αύξηση κόστους (καύσιμα, ασφάλιστρα, ναύλοι, πληρώματα)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Μεγαλύτερες διαδρομές και δέσμευση περισσότερης χωρητικότητας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Επενδύσεις σε αγωγούς, χερσαίες συνδέσεις και εναλλακτικούς λιμένες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Οι επιπτώσεις δεν είναι ίδιες για όλους. Οι φορτωτές επιβαρύνονται, ενώ ορισμένες ναυτιλιακές αγορές μπορεί να εμφανίσουν υψηλότερα κέρδη.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Το Χορμούζ δείχνει ότι μια παρατεταμένη διαταραχή μπορεί να συνεχίζεται παρά τη στρατιωτική παρουσία. Οι συνοδείες περιορίζουν, αλλά δεν εξαλείφουν, τον κίνδυνο.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προσαρμογή απαιτεί διαφοροποίηση, καλύτερη πληροφόρηση, κατάλληλη τεχνολογία και διεθνή συνεργασία.</a:t>
            </a:r>
            <a:endParaRPr lang="en-US" dirty="0"/>
          </a:p>
        </p:txBody>
      </p:sp>
      <p:pic>
        <p:nvPicPr>
          <p:cNvPr id="4" name="s052_0.png" descr="/home/claude/src_imgs/s052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985" y="826477"/>
            <a:ext cx="5457092" cy="4929554"/>
          </a:xfrm>
          <a:prstGeom prst="rect">
            <a:avLst/>
          </a:prstGeom>
        </p:spPr>
      </p:pic>
      <p:sp>
        <p:nvSpPr>
          <p:cNvPr id="5" name="source"/>
          <p:cNvSpPr txBox="1"/>
          <p:nvPr/>
        </p:nvSpPr>
        <p:spPr>
          <a:xfrm>
            <a:off x="6752492" y="6056140"/>
            <a:ext cx="4951828" cy="2743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FF0000"/>
                </a:solidFill>
              </a:rPr>
              <a:t>Παράκαμψη Αφρικής: ενδεικτικά +3.000–6.000 ν.μ. και +10–14 ημέρες, ανά διαδρομή.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82296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2C14E"/>
                </a:solidFill>
              </a:rPr>
              <a:t>ΕΝΟΤΗΤΑ 3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77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Χαρτογράφηση των κινδύνων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74904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CADCFC"/>
                </a:solidFill>
              </a:rPr>
              <a:t>Κατηγορίες πολιτικού κινδύνου και οι εκθέσεις Marsh, WEF και Eurasia Group για το 2026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3.1 Κατηγορίες πολιτικού κινδύνου (Marsh Political Risk Map)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80160"/>
            <a:ext cx="3605784" cy="2377440"/>
          </a:xfrm>
          <a:prstGeom prst="roundRect">
            <a:avLst>
              <a:gd name="adj" fmla="val 461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8988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23A48"/>
                </a:solidFill>
              </a:rPr>
              <a:t>Ασφάλεια</a:t>
            </a:r>
            <a:endParaRPr lang="en-US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828800"/>
            <a:ext cx="3276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Πόλεμος και εμφύλια σύγκρουση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Απεργίες, ταραχές και κοινωνική αναταραχή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Τρομοκρατία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80160"/>
            <a:ext cx="3605784" cy="2377440"/>
          </a:xfrm>
          <a:prstGeom prst="roundRect">
            <a:avLst>
              <a:gd name="adj" fmla="val 461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8988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D97B29"/>
                </a:solidFill>
              </a:rPr>
              <a:t>Εμπορικό περιβάλλον</a:t>
            </a:r>
            <a:endParaRPr lang="en-US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828800"/>
            <a:ext cx="3276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Οικονομική αστάθεια χώρας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Κίνδυνος αθέτησης κρατικών πληρωμών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Αδυναμία μετατροπής ή μεταφοράς συναλλάγματος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80160"/>
            <a:ext cx="3605784" cy="2377440"/>
          </a:xfrm>
          <a:prstGeom prst="roundRect">
            <a:avLst>
              <a:gd name="adj" fmla="val 461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8988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Επενδυτικό περιβάλλον</a:t>
            </a:r>
            <a:endParaRPr lang="en-US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828800"/>
            <a:ext cx="3276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Απαλλοτρίωση περιουσίας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Αθέτηση κρατικών συμβάσεων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Νομικές και κανονιστικές αλλαγές</a:t>
            </a:r>
            <a:endParaRPr lang="en-US" sz="1600" dirty="0"/>
          </a:p>
        </p:txBody>
      </p:sp>
      <p:sp>
        <p:nvSpPr>
          <p:cNvPr id="12" name="bullets"/>
          <p:cNvSpPr txBox="1"/>
          <p:nvPr/>
        </p:nvSpPr>
        <p:spPr>
          <a:xfrm>
            <a:off x="457200" y="3840480"/>
            <a:ext cx="11274552" cy="2194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Στη ναυτιλία οι κίνδυνοι αυτοί επηρεάζουν τα ασφάλιστρα, την είσπραξη πληρωμών, τις λιμενικές παραχωρήσεις και τις επενδύσεις σε πλοία.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Marsh 2026</a:t>
            </a:r>
            <a:r>
              <a:rPr lang="en-US" dirty="0">
                <a:solidFill>
                  <a:srgbClr val="0B1F3A"/>
                </a:solidFill>
              </a:rPr>
              <a:t>: σε 29 χώρες ο δείκτης κινδύνου ασφάλειας αυξήθηκε πάνω από 20% το 2018–2025. Η αβεβαιότητα οδηγεί επιχειρήσεις σε αναβολή αποφάσεων.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Παράδειγμα: η δικαστική ακύρωση</a:t>
            </a:r>
            <a:r>
              <a:rPr lang="el-GR" dirty="0">
                <a:solidFill>
                  <a:srgbClr val="0B1F3A"/>
                </a:solidFill>
              </a:rPr>
              <a:t> (29/01/2026)</a:t>
            </a:r>
            <a:r>
              <a:rPr lang="en-US" dirty="0">
                <a:solidFill>
                  <a:srgbClr val="0B1F3A"/>
                </a:solidFill>
              </a:rPr>
              <a:t> </a:t>
            </a:r>
            <a:r>
              <a:rPr lang="el-GR" dirty="0">
                <a:solidFill>
                  <a:srgbClr val="0B1F3A"/>
                </a:solidFill>
              </a:rPr>
              <a:t>του </a:t>
            </a:r>
            <a:r>
              <a:rPr lang="el-GR" dirty="0" err="1">
                <a:solidFill>
                  <a:srgbClr val="0B1F3A"/>
                </a:solidFill>
              </a:rPr>
              <a:t>Ανωτάτου</a:t>
            </a:r>
            <a:r>
              <a:rPr lang="el-GR" dirty="0">
                <a:solidFill>
                  <a:srgbClr val="0B1F3A"/>
                </a:solidFill>
              </a:rPr>
              <a:t> Δικαστηρίου του Παναμά </a:t>
            </a:r>
            <a:r>
              <a:rPr lang="en-US" dirty="0" err="1">
                <a:solidFill>
                  <a:srgbClr val="0B1F3A"/>
                </a:solidFill>
              </a:rPr>
              <a:t>της</a:t>
            </a:r>
            <a:r>
              <a:rPr lang="en-US" dirty="0">
                <a:solidFill>
                  <a:srgbClr val="0B1F3A"/>
                </a:solidFill>
              </a:rPr>
              <a:t> παρα</a:t>
            </a:r>
            <a:r>
              <a:rPr lang="en-US" dirty="0" err="1">
                <a:solidFill>
                  <a:srgbClr val="0B1F3A"/>
                </a:solidFill>
              </a:rPr>
              <a:t>χώρησης</a:t>
            </a:r>
            <a:r>
              <a:rPr lang="el-GR" dirty="0">
                <a:solidFill>
                  <a:srgbClr val="0B1F3A"/>
                </a:solidFill>
              </a:rPr>
              <a:t> (1997-2047) προς την </a:t>
            </a:r>
            <a:r>
              <a:rPr lang="en-US" dirty="0">
                <a:solidFill>
                  <a:srgbClr val="0B1F3A"/>
                </a:solidFill>
              </a:rPr>
              <a:t>Panama Ports Company </a:t>
            </a:r>
            <a:r>
              <a:rPr lang="el-GR" dirty="0">
                <a:solidFill>
                  <a:srgbClr val="0B1F3A"/>
                </a:solidFill>
              </a:rPr>
              <a:t>των λιμένων </a:t>
            </a:r>
            <a:r>
              <a:rPr lang="en-US" dirty="0">
                <a:solidFill>
                  <a:srgbClr val="0B1F3A"/>
                </a:solidFill>
              </a:rPr>
              <a:t>Balboa</a:t>
            </a:r>
            <a:r>
              <a:rPr lang="el-GR" dirty="0">
                <a:solidFill>
                  <a:srgbClr val="0B1F3A"/>
                </a:solidFill>
              </a:rPr>
              <a:t> στην πλευρά του Ειρηνικού και του </a:t>
            </a:r>
            <a:r>
              <a:rPr lang="el-GR" dirty="0" err="1">
                <a:solidFill>
                  <a:srgbClr val="0B1F3A"/>
                </a:solidFill>
              </a:rPr>
              <a:t>Cristóbal</a:t>
            </a:r>
            <a:r>
              <a:rPr lang="el-GR" dirty="0">
                <a:solidFill>
                  <a:srgbClr val="0B1F3A"/>
                </a:solidFill>
              </a:rPr>
              <a:t> στην πλευρά του Ατλαντικού </a:t>
            </a:r>
            <a:r>
              <a:rPr lang="en-US" dirty="0" err="1">
                <a:solidFill>
                  <a:srgbClr val="0B1F3A"/>
                </a:solidFill>
              </a:rPr>
              <a:t>στον</a:t>
            </a:r>
            <a:r>
              <a:rPr lang="en-US" dirty="0">
                <a:solidFill>
                  <a:srgbClr val="0B1F3A"/>
                </a:solidFill>
              </a:rPr>
              <a:t> Παναμά δείχνει τον κίνδυνο για μακροχρόνιες επενδύσεις σε λιμένες.</a:t>
            </a:r>
            <a:endParaRPr lang="en-US" dirty="0"/>
          </a:p>
        </p:txBody>
      </p:sp>
      <p:sp>
        <p:nvSpPr>
          <p:cNvPr id="13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Marsh, Political Risk Map/Report 2023 και 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3.2 Παγκόσμιοι κίνδυνοι: τρεις εκθέσεις του 2026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80160"/>
            <a:ext cx="3605784" cy="466344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8988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23A48"/>
                </a:solidFill>
              </a:rPr>
              <a:t>Eurasia Group. Top Risks 2026</a:t>
            </a:r>
            <a:endParaRPr lang="el-GR" b="1" dirty="0">
              <a:solidFill>
                <a:srgbClr val="B23A48"/>
              </a:solidFill>
            </a:endParaRPr>
          </a:p>
          <a:p>
            <a:pPr marL="0" indent="0">
              <a:buNone/>
            </a:pPr>
            <a:r>
              <a:rPr lang="el-GR" b="1" dirty="0">
                <a:solidFill>
                  <a:srgbClr val="B23A48"/>
                </a:solidFill>
              </a:rPr>
              <a:t>(</a:t>
            </a:r>
            <a:r>
              <a:rPr lang="en-US" sz="1000" b="1" dirty="0">
                <a:solidFill>
                  <a:srgbClr val="B23A48"/>
                </a:solidFill>
                <a:hlinkClick r:id="rId3"/>
              </a:rPr>
              <a:t>https://www.eurasiagroup.net/issues/top-risks-2026</a:t>
            </a:r>
            <a:r>
              <a:rPr lang="el-GR" b="1" dirty="0">
                <a:solidFill>
                  <a:srgbClr val="B23A48"/>
                </a:solidFill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ardbody"/>
          <p:cNvSpPr txBox="1"/>
          <p:nvPr/>
        </p:nvSpPr>
        <p:spPr>
          <a:xfrm>
            <a:off x="504092" y="2286000"/>
            <a:ext cx="3481753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1. Πολιτική «επανάσταση» στις ΗΠΑ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2. </a:t>
            </a:r>
            <a:r>
              <a:rPr lang="en-US" sz="1600" dirty="0" err="1">
                <a:solidFill>
                  <a:srgbClr val="0B1F3A"/>
                </a:solidFill>
              </a:rPr>
              <a:t>Αντ</a:t>
            </a:r>
            <a:r>
              <a:rPr lang="en-US" sz="1600" dirty="0">
                <a:solidFill>
                  <a:srgbClr val="0B1F3A"/>
                </a:solidFill>
              </a:rPr>
              <a:t>αγωνισμός ΗΠΑ–Κίνας για ενέργεια και τεχνολογία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3. «Δόγμα Donroe»</a:t>
            </a:r>
            <a:r>
              <a:rPr lang="el-GR" sz="1600" dirty="0">
                <a:solidFill>
                  <a:srgbClr val="0B1F3A"/>
                </a:solidFill>
              </a:rPr>
              <a:t> (λογοπαίγνιο από τα </a:t>
            </a:r>
            <a:r>
              <a:rPr lang="el-GR" sz="1600" dirty="0" err="1">
                <a:solidFill>
                  <a:srgbClr val="0B1F3A"/>
                </a:solidFill>
              </a:rPr>
              <a:t>Donald</a:t>
            </a:r>
            <a:r>
              <a:rPr lang="el-GR" sz="1600" dirty="0">
                <a:solidFill>
                  <a:srgbClr val="0B1F3A"/>
                </a:solidFill>
              </a:rPr>
              <a:t> + </a:t>
            </a:r>
            <a:r>
              <a:rPr lang="el-GR" sz="1600" dirty="0" err="1">
                <a:solidFill>
                  <a:srgbClr val="0B1F3A"/>
                </a:solidFill>
              </a:rPr>
              <a:t>Monroe</a:t>
            </a:r>
            <a:r>
              <a:rPr lang="el-GR" sz="1600" dirty="0">
                <a:solidFill>
                  <a:srgbClr val="0B1F3A"/>
                </a:solidFill>
              </a:rPr>
              <a:t> 1823):</a:t>
            </a:r>
            <a:r>
              <a:rPr lang="en-US" sz="1600" dirty="0">
                <a:solidFill>
                  <a:srgbClr val="0B1F3A"/>
                </a:solidFill>
              </a:rPr>
              <a:t> αμερικανική επιρροή στο δυτικό ημισφαίριο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4. Ευρώπη υπό πολιορκία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5. Το «δεύτερο μέτωπο» της Ρωσίας (υβριδικός πόλεμος, Βαλτική)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6–10. Κρατικός καπιταλισμός, κινεζικός αποπληθωρισμός, AI, USMCA και νερό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150437" y="1280160"/>
            <a:ext cx="3810939" cy="466344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126992" y="1051559"/>
            <a:ext cx="3605784" cy="636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E8E"/>
                </a:solidFill>
              </a:rPr>
              <a:t>WEF. Global Risks Report 2026 </a:t>
            </a:r>
            <a:r>
              <a:rPr lang="en-US" sz="1000" b="1" dirty="0">
                <a:solidFill>
                  <a:srgbClr val="0E6E8E"/>
                </a:solidFill>
              </a:rPr>
              <a:t>(https://www.weforum.org/publications/global-risks-report-2026/)</a:t>
            </a:r>
            <a:endParaRPr lang="en-US" sz="1000" dirty="0"/>
          </a:p>
        </p:txBody>
      </p:sp>
      <p:sp>
        <p:nvSpPr>
          <p:cNvPr id="8" name="cardbody"/>
          <p:cNvSpPr txBox="1"/>
          <p:nvPr/>
        </p:nvSpPr>
        <p:spPr>
          <a:xfrm>
            <a:off x="4227576" y="1623646"/>
            <a:ext cx="3733800" cy="4228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Διετία: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1. </a:t>
            </a:r>
            <a:r>
              <a:rPr lang="en-US" sz="1600" dirty="0" err="1">
                <a:solidFill>
                  <a:srgbClr val="0B1F3A"/>
                </a:solidFill>
              </a:rPr>
              <a:t>Γεωοικονομική</a:t>
            </a:r>
            <a:r>
              <a:rPr lang="en-US" sz="1600" dirty="0">
                <a:solidFill>
                  <a:srgbClr val="0B1F3A"/>
                </a:solidFill>
              </a:rPr>
              <a:t> α</a:t>
            </a:r>
            <a:r>
              <a:rPr lang="en-US" sz="1600" dirty="0" err="1">
                <a:solidFill>
                  <a:srgbClr val="0B1F3A"/>
                </a:solidFill>
              </a:rPr>
              <a:t>ντι</a:t>
            </a:r>
            <a:r>
              <a:rPr lang="en-US" sz="1600" dirty="0">
                <a:solidFill>
                  <a:srgbClr val="0B1F3A"/>
                </a:solidFill>
              </a:rPr>
              <a:t>παράθεση </a:t>
            </a:r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2. Παραπ</a:t>
            </a:r>
            <a:r>
              <a:rPr lang="en-US" sz="1600" dirty="0" err="1">
                <a:solidFill>
                  <a:srgbClr val="0B1F3A"/>
                </a:solidFill>
              </a:rPr>
              <a:t>ληροφόρηση</a:t>
            </a:r>
            <a:endParaRPr lang="en-US" sz="1600" dirty="0">
              <a:solidFill>
                <a:srgbClr val="0B1F3A"/>
              </a:solidFill>
            </a:endParaRPr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3. </a:t>
            </a:r>
            <a:r>
              <a:rPr lang="en-US" sz="1600" dirty="0" err="1">
                <a:solidFill>
                  <a:srgbClr val="0B1F3A"/>
                </a:solidFill>
              </a:rPr>
              <a:t>Κοινωνική</a:t>
            </a:r>
            <a:r>
              <a:rPr lang="en-US" sz="1600" dirty="0">
                <a:solidFill>
                  <a:srgbClr val="0B1F3A"/>
                </a:solidFill>
              </a:rPr>
              <a:t> π</a:t>
            </a:r>
            <a:r>
              <a:rPr lang="en-US" sz="1600" dirty="0" err="1">
                <a:solidFill>
                  <a:srgbClr val="0B1F3A"/>
                </a:solidFill>
              </a:rPr>
              <a:t>όλωση</a:t>
            </a:r>
            <a:endParaRPr lang="en-US" sz="1600" dirty="0">
              <a:solidFill>
                <a:srgbClr val="0B1F3A"/>
              </a:solidFill>
            </a:endParaRPr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4. </a:t>
            </a:r>
            <a:r>
              <a:rPr lang="en-US" sz="1600" dirty="0" err="1">
                <a:solidFill>
                  <a:srgbClr val="0B1F3A"/>
                </a:solidFill>
              </a:rPr>
              <a:t>Ακρ</a:t>
            </a:r>
            <a:r>
              <a:rPr lang="en-US" sz="1600" dirty="0">
                <a:solidFill>
                  <a:srgbClr val="0B1F3A"/>
                </a:solidFill>
              </a:rPr>
              <a:t>αίος καιρός</a:t>
            </a:r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5. Ένοπλες συγκρούσεις μεταξύ κρατών</a:t>
            </a:r>
            <a:endParaRPr lang="en-US" sz="16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Δεκαετία: </a:t>
            </a:r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1. </a:t>
            </a:r>
            <a:r>
              <a:rPr lang="en-US" sz="1600" dirty="0" err="1">
                <a:solidFill>
                  <a:srgbClr val="0B1F3A"/>
                </a:solidFill>
              </a:rPr>
              <a:t>Ακρ</a:t>
            </a:r>
            <a:r>
              <a:rPr lang="en-US" sz="1600" dirty="0">
                <a:solidFill>
                  <a:srgbClr val="0B1F3A"/>
                </a:solidFill>
              </a:rPr>
              <a:t>αίος καιρός</a:t>
            </a:r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2. Απ</a:t>
            </a:r>
            <a:r>
              <a:rPr lang="en-US" sz="1600" dirty="0" err="1">
                <a:solidFill>
                  <a:srgbClr val="0B1F3A"/>
                </a:solidFill>
              </a:rPr>
              <a:t>ώλει</a:t>
            </a:r>
            <a:r>
              <a:rPr lang="en-US" sz="1600" dirty="0">
                <a:solidFill>
                  <a:srgbClr val="0B1F3A"/>
                </a:solidFill>
              </a:rPr>
              <a:t>α βιοποικιλότητας</a:t>
            </a:r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3. Αλλαγές στα γήινα συστήματα </a:t>
            </a:r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4. Παραπ</a:t>
            </a:r>
            <a:r>
              <a:rPr lang="en-US" sz="1600" dirty="0" err="1">
                <a:solidFill>
                  <a:srgbClr val="0B1F3A"/>
                </a:solidFill>
              </a:rPr>
              <a:t>ληροφόρηση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5. Συνέπειες AI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57% αναμένουν ιδιαίτερα ασταθή δεκαετία. Η AI είναι 30ή στη διετία και 5η στη δεκαετία.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80160"/>
            <a:ext cx="3605784" cy="466344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005840"/>
            <a:ext cx="32766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Marsh. Political Risk Report 2026 </a:t>
            </a:r>
            <a:r>
              <a:rPr lang="en-US" sz="1000" b="1" dirty="0">
                <a:solidFill>
                  <a:srgbClr val="D97B29"/>
                </a:solidFill>
              </a:rPr>
              <a:t>(https://www.marsh.com/en-gb/services/political-risk/insights/political-risk-report.html)</a:t>
            </a:r>
            <a:endParaRPr lang="en-US" sz="1000" dirty="0"/>
          </a:p>
        </p:txBody>
      </p:sp>
      <p:sp>
        <p:nvSpPr>
          <p:cNvPr id="11" name="cardbody"/>
          <p:cNvSpPr txBox="1"/>
          <p:nvPr/>
        </p:nvSpPr>
        <p:spPr>
          <a:xfrm>
            <a:off x="8176846" y="1951892"/>
            <a:ext cx="3458308" cy="3900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Αύξηση κινδύνων ασφάλειας σε 29 χώρες (&gt;20% 2018–25)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αβεβαιότητα δυσκολεύει και καθυστερεί τις επενδυτικές αποφάσεις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Για τη ναυτιλία: αυξημένη προσοχή στις περιοχές πολεμικού κινδύνου της ασφαλιστικής αγοράς (JWC)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Μεγαλύτερες πιθανές ζημιές πιέζουν την τιμολόγηση και τη διαθέσιμη ασφαλιστική κάλυψη</a:t>
            </a:r>
            <a:endParaRPr lang="en-US" sz="1600" dirty="0"/>
          </a:p>
        </p:txBody>
      </p:sp>
      <p:sp>
        <p:nvSpPr>
          <p:cNvPr id="12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Eurasia Group, Top Risks 2026 (1/2026)· WEF, Global Risks Report 2026 (1/2026)· Marsh, Political Risk Report 2026· Insurance Business/LMA (8/2026).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E111D51-A46D-AEE0-70A9-11B45503B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23" y="201223"/>
            <a:ext cx="11863753" cy="655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61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82296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2C14E"/>
                </a:solidFill>
              </a:rPr>
              <a:t>ΕΝΟΤΗΤΑ 4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77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</a:rPr>
              <a:t>Γεωπολιτικοί κίνδυνοι στους βασικούς θαλάσσιους διαδρόμους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74904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CADCFC"/>
                </a:solidFill>
              </a:rPr>
              <a:t>Κρίσιμα περάσματα (chokepoints): Χορμούζ, Ερυθρά Θάλασσα, Σουέζ, Μαύρη Θάλασσα, Παναμάς, Μάλακκα, Ταϊβάν και Αρκτική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4.1 Τα σημαντικότερα περάσματα και οι κύριες διαδρομές</a:t>
            </a:r>
            <a:endParaRPr lang="en-US" sz="2600" dirty="0"/>
          </a:p>
        </p:txBody>
      </p:sp>
      <p:pic>
        <p:nvPicPr>
          <p:cNvPr id="3" name="s040_5.png" descr="/home/claude/src_imgs/s040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51560"/>
            <a:ext cx="7589520" cy="4663440"/>
          </a:xfrm>
          <a:prstGeom prst="rect">
            <a:avLst/>
          </a:prstGeom>
        </p:spPr>
      </p:pic>
      <p:sp>
        <p:nvSpPr>
          <p:cNvPr id="4" name="bullets"/>
          <p:cNvSpPr txBox="1"/>
          <p:nvPr/>
        </p:nvSpPr>
        <p:spPr>
          <a:xfrm>
            <a:off x="8229600" y="1280160"/>
            <a:ext cx="3520440" cy="457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Οι κύριες διαδρομές περνούν από λίγα στενά ή διώρυγες. Μια διακοπή εκεί μπορεί να επηρεάσει πολλές αγορές ταυτόχρονα.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Κύρια περάσματα: Παναμάς, Σουέζ, Μάλακκα, Χορμούζ, Μπαμπ ελ Μαντέμπ, Τουρκικά Στενά και Ταϊβάν. Το Ακρωτήριο αποτελεί βασική παράκαμψη.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Το 2026 συνυπάρχουν ένοπλες απειλές σε Χορμούζ, Ερυθρά και Μαύρη Θάλασσα, μαζί με υδατικούς περιορισμούς στον Παναμά.</a:t>
            </a:r>
            <a:endParaRPr lang="en-US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FF0000"/>
                </a:solidFill>
              </a:rPr>
              <a:t>Χάρτης κύριων και δευτερευουσών διαδρομών και κρίσιμων περασμάτων</a:t>
            </a:r>
            <a:r>
              <a:rPr lang="en-US" sz="900" i="1" dirty="0">
                <a:solidFill>
                  <a:srgbClr val="6B7A90"/>
                </a:solidFill>
              </a:rPr>
              <a:t>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4.2 Κρίσιμα θαλάσσια περάσματα: γιατί είναι ευάλωτα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80160"/>
            <a:ext cx="5410200" cy="4754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χωρητικότητα είναι περιορισμένη. Στις διώρυγες απαιτούνται διόδια και προγραμματισμός διέλευσης.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Ατυχήματα, ξηρασία ή συγκρούσεις μπορούν να προκαλέσουν καθυστερήσεις ή διακοπή λειτουργίας.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Οι επιπτώσεις μεταδίδονται στις αγορές ενέργειας, τροφίμων και βιομηχανικών αγαθών.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Πολλά περάσματα βρίσκονται κοντά σε ασταθείς ή εμπόλεμες περιοχές.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Οι ναυτικές επιχειρήσεις προστατεύουν τη ναυσιπλοΐα, χωρίς να εξαλείφουν τον κίνδυνο επιθέσεων.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Σουέζ και Παναμάς είναι τεχνητές διώρυγες. Χορμούζ και Μάλακκα είναι φυσικά στενά.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Αγωγοί και χερσαίες συνδέσεις προσφέρουν μερικές, όχι πλήρεις, εναλλακτικές.</a:t>
            </a:r>
            <a:endParaRPr lang="en-US" dirty="0"/>
          </a:p>
        </p:txBody>
      </p:sp>
      <p:graphicFrame>
        <p:nvGraphicFramePr>
          <p:cNvPr id="29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692051"/>
              </p:ext>
            </p:extLst>
          </p:nvPr>
        </p:nvGraphicFramePr>
        <p:xfrm>
          <a:off x="6137031" y="1280160"/>
          <a:ext cx="5943600" cy="5166361"/>
        </p:xfrm>
        <a:graphic>
          <a:graphicData uri="http://schemas.openxmlformats.org/drawingml/2006/table">
            <a:tbl>
              <a:tblPr/>
              <a:tblGrid>
                <a:gridCol w="1271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5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5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691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Πέρασμα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Εύρος (στενότερο)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Κίνηση / σημασία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6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Χορμούζ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39 χλμ (21 ν.μ., IEA)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~20 εκατ. βαρέλια/ημέρα, ~20% LNG (2025)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6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Μπαμπ ελ Μαντέμπ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32 χλμ (νησί Περίμ)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Σύνδεση Ινδικού Ωκεανού–Ερυθράς–Σουέζ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6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Σουέζ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Μεταβλητό πλάτος ανά τμήμα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26.434 διελεύσεις το 2023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538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Παναμάς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33,5 μ. παλαιές / 55 μ. νέες δεξαμενές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13.404 </a:t>
                      </a:r>
                      <a:r>
                        <a:rPr lang="en-US" sz="1600" dirty="0" err="1">
                          <a:solidFill>
                            <a:srgbClr val="0B1F3A"/>
                          </a:solidFill>
                        </a:rPr>
                        <a:t>διελεύσεις</a:t>
                      </a: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 (2025)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6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Μάλακκα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~3 χλμ στο στενότερο σημείο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2,46 τρισ. $ εμπορίου (2024)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Στενό Ταϊβάν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~130 χλμ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2,45 τρισ. $ εμπορίου (2024)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95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Βόσπορος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~0,7 χλμ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Έξοδος Μαύρης Θάλασσας μαζί με Δαρδανέλια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6B7A90"/>
                </a:solidFill>
              </a:rPr>
              <a:t>Πηγές: IEA (2/2026), CSIS (7/2026), SCA, ACP, Τουρκικό Υπ. Μεταφορών, UNCTAD.</a:t>
            </a:r>
            <a:endParaRPr lang="en-US" sz="1200" b="1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</a:rPr>
              <a:t>4.3 Χορμούζ: κρίσιμο πέρασμα για την παγκόσμια ενέργεια</a:t>
            </a:r>
            <a:endParaRPr lang="en-US" sz="2600" dirty="0"/>
          </a:p>
        </p:txBody>
      </p:sp>
      <p:pic>
        <p:nvPicPr>
          <p:cNvPr id="3" name="s044_4.png" descr="/home/claude/src_imgs/s044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57300"/>
            <a:ext cx="6400800" cy="4434840"/>
          </a:xfrm>
          <a:prstGeom prst="rect">
            <a:avLst/>
          </a:prstGeom>
        </p:spPr>
      </p:pic>
      <p:sp>
        <p:nvSpPr>
          <p:cNvPr id="4" name="stat"/>
          <p:cNvSpPr/>
          <p:nvPr/>
        </p:nvSpPr>
        <p:spPr>
          <a:xfrm>
            <a:off x="7132320" y="1234440"/>
            <a:ext cx="4617720" cy="996696"/>
          </a:xfrm>
          <a:prstGeom prst="roundRect">
            <a:avLst>
              <a:gd name="adj" fmla="val 11009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5" name="statnum"/>
          <p:cNvSpPr txBox="1"/>
          <p:nvPr/>
        </p:nvSpPr>
        <p:spPr>
          <a:xfrm>
            <a:off x="7269480" y="1325880"/>
            <a:ext cx="4343400" cy="4983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~20 εκατ. β/η</a:t>
            </a:r>
            <a:endParaRPr lang="en-US" sz="2400" dirty="0"/>
          </a:p>
        </p:txBody>
      </p:sp>
      <p:sp>
        <p:nvSpPr>
          <p:cNvPr id="6" name="statlabel"/>
          <p:cNvSpPr txBox="1"/>
          <p:nvPr/>
        </p:nvSpPr>
        <p:spPr>
          <a:xfrm>
            <a:off x="7269480" y="1778508"/>
            <a:ext cx="43434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E6EEF7"/>
                </a:solidFill>
              </a:rPr>
              <a:t>Πετρέλαιο και προϊόντα, 2025. Περίπου 25% του θαλάσσιου εμπορίου πετρελαίου.</a:t>
            </a:r>
            <a:endParaRPr lang="en-US" sz="1600" dirty="0"/>
          </a:p>
        </p:txBody>
      </p:sp>
      <p:sp>
        <p:nvSpPr>
          <p:cNvPr id="7" name="stat"/>
          <p:cNvSpPr/>
          <p:nvPr/>
        </p:nvSpPr>
        <p:spPr>
          <a:xfrm>
            <a:off x="7132320" y="2395728"/>
            <a:ext cx="4617720" cy="996696"/>
          </a:xfrm>
          <a:prstGeom prst="roundRect">
            <a:avLst>
              <a:gd name="adj" fmla="val 11009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8" name="statnum"/>
          <p:cNvSpPr txBox="1"/>
          <p:nvPr/>
        </p:nvSpPr>
        <p:spPr>
          <a:xfrm>
            <a:off x="7269480" y="2487168"/>
            <a:ext cx="4343400" cy="4983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112 δισ. m³</a:t>
            </a:r>
            <a:endParaRPr lang="en-US" sz="2400" dirty="0"/>
          </a:p>
        </p:txBody>
      </p:sp>
      <p:sp>
        <p:nvSpPr>
          <p:cNvPr id="9" name="statlabel"/>
          <p:cNvSpPr txBox="1"/>
          <p:nvPr/>
        </p:nvSpPr>
        <p:spPr>
          <a:xfrm>
            <a:off x="7269480" y="2939796"/>
            <a:ext cx="43434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E6EEF7"/>
                </a:solidFill>
              </a:rPr>
              <a:t>LNG μέσω Χορμούζ το 2025, περίπου 20% του παγκόσμιου εμπορίου LNG</a:t>
            </a:r>
            <a:r>
              <a:rPr lang="en-US" sz="1100" dirty="0">
                <a:solidFill>
                  <a:srgbClr val="E6EEF7"/>
                </a:solidFill>
              </a:rPr>
              <a:t>.</a:t>
            </a:r>
            <a:endParaRPr lang="en-US" sz="1100" dirty="0"/>
          </a:p>
        </p:txBody>
      </p:sp>
      <p:sp>
        <p:nvSpPr>
          <p:cNvPr id="10" name="stat"/>
          <p:cNvSpPr/>
          <p:nvPr/>
        </p:nvSpPr>
        <p:spPr>
          <a:xfrm>
            <a:off x="7132320" y="3557016"/>
            <a:ext cx="4617720" cy="996696"/>
          </a:xfrm>
          <a:prstGeom prst="roundRect">
            <a:avLst>
              <a:gd name="adj" fmla="val 11009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1" name="statnum"/>
          <p:cNvSpPr txBox="1"/>
          <p:nvPr/>
        </p:nvSpPr>
        <p:spPr>
          <a:xfrm>
            <a:off x="7269480" y="3648456"/>
            <a:ext cx="4343400" cy="4983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~1/3</a:t>
            </a:r>
            <a:endParaRPr lang="en-US" sz="2400" dirty="0"/>
          </a:p>
        </p:txBody>
      </p:sp>
      <p:sp>
        <p:nvSpPr>
          <p:cNvPr id="12" name="statlabel"/>
          <p:cNvSpPr txBox="1"/>
          <p:nvPr/>
        </p:nvSpPr>
        <p:spPr>
          <a:xfrm>
            <a:off x="7269480" y="4101084"/>
            <a:ext cx="43434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E6EEF7"/>
                </a:solidFill>
              </a:rPr>
              <a:t>Περίπου το 1/3 του θαλάσσιου εμπορίου λιπασμάτων (UNCTAD</a:t>
            </a:r>
            <a:r>
              <a:rPr lang="en-US" sz="1100" dirty="0">
                <a:solidFill>
                  <a:srgbClr val="E6EEF7"/>
                </a:solidFill>
              </a:rPr>
              <a:t>)</a:t>
            </a:r>
            <a:endParaRPr lang="en-US" sz="1100" dirty="0"/>
          </a:p>
        </p:txBody>
      </p:sp>
      <p:sp>
        <p:nvSpPr>
          <p:cNvPr id="13" name="stat"/>
          <p:cNvSpPr/>
          <p:nvPr/>
        </p:nvSpPr>
        <p:spPr>
          <a:xfrm>
            <a:off x="7132320" y="4718304"/>
            <a:ext cx="4617720" cy="996696"/>
          </a:xfrm>
          <a:prstGeom prst="roundRect">
            <a:avLst>
              <a:gd name="adj" fmla="val 11009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4" name="statnum"/>
          <p:cNvSpPr txBox="1"/>
          <p:nvPr/>
        </p:nvSpPr>
        <p:spPr>
          <a:xfrm>
            <a:off x="7269480" y="4809744"/>
            <a:ext cx="4343400" cy="4983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120–140</a:t>
            </a:r>
            <a:endParaRPr lang="en-US" sz="2400" dirty="0"/>
          </a:p>
        </p:txBody>
      </p:sp>
      <p:sp>
        <p:nvSpPr>
          <p:cNvPr id="15" name="statlabel"/>
          <p:cNvSpPr txBox="1"/>
          <p:nvPr/>
        </p:nvSpPr>
        <p:spPr>
          <a:xfrm>
            <a:off x="7269480" y="5262372"/>
            <a:ext cx="4343400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E6EEF7"/>
                </a:solidFill>
              </a:rPr>
              <a:t>Ενδεικτικές ημερήσιες διελεύσεις πριν από την κρίση</a:t>
            </a:r>
            <a:endParaRPr lang="en-US" sz="1600" dirty="0"/>
          </a:p>
        </p:txBody>
      </p:sp>
      <p:sp>
        <p:nvSpPr>
          <p:cNvPr id="16" name="bullets"/>
          <p:cNvSpPr txBox="1"/>
          <p:nvPr/>
        </p:nvSpPr>
        <p:spPr>
          <a:xfrm>
            <a:off x="457200" y="5760720"/>
            <a:ext cx="11274552" cy="41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buSzPct val="100000"/>
              <a:buChar char="•"/>
            </a:pPr>
            <a:r>
              <a:rPr lang="en-US" sz="1400" dirty="0">
                <a:solidFill>
                  <a:srgbClr val="E6EEF7"/>
                </a:solidFill>
              </a:rPr>
              <a:t>Ιράν και Ομάν ελέγχουν τις δύο ακτές. Κατά IEA: πλάτος 39 χλμ, λωρίδες ναυσιπλοΐας 3,7 χλμ ανά κατεύθυνση</a:t>
            </a:r>
            <a:r>
              <a:rPr lang="en-US" sz="1150" dirty="0">
                <a:solidFill>
                  <a:srgbClr val="E6EEF7"/>
                </a:solidFill>
              </a:rPr>
              <a:t>.</a:t>
            </a:r>
            <a:endParaRPr lang="en-US" sz="1150" dirty="0"/>
          </a:p>
        </p:txBody>
      </p:sp>
      <p:sp>
        <p:nvSpPr>
          <p:cNvPr id="17" name="source"/>
          <p:cNvSpPr txBox="1"/>
          <p:nvPr/>
        </p:nvSpPr>
        <p:spPr>
          <a:xfrm>
            <a:off x="457200" y="6172200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9FB3C8"/>
                </a:solidFill>
              </a:rPr>
              <a:t>Εικόνα πυκνότητας κυκλοφορίας AIS. Πηγές: IEA, Strait of Hormuz (στοιχεία 2025). UNCTAD, 3/2026</a:t>
            </a:r>
            <a:r>
              <a:rPr lang="en-US" sz="900" i="1" dirty="0">
                <a:solidFill>
                  <a:srgbClr val="9FB3C8"/>
                </a:solidFill>
              </a:rPr>
              <a:t>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B3C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Χρονολόγιο της κρίσης του Χορμούζ, 2025–2026</a:t>
            </a:r>
            <a:endParaRPr lang="en-US" sz="2600" dirty="0"/>
          </a:p>
        </p:txBody>
      </p:sp>
      <p:sp>
        <p:nvSpPr>
          <p:cNvPr id="3" name="tl-line"/>
          <p:cNvSpPr/>
          <p:nvPr/>
        </p:nvSpPr>
        <p:spPr>
          <a:xfrm>
            <a:off x="1993392" y="1280160"/>
            <a:ext cx="0" cy="4800600"/>
          </a:xfrm>
          <a:prstGeom prst="line">
            <a:avLst/>
          </a:prstGeom>
          <a:noFill/>
          <a:ln w="12700">
            <a:solidFill>
              <a:srgbClr val="6B7A90"/>
            </a:solidFill>
            <a:prstDash val="solid"/>
          </a:ln>
        </p:spPr>
      </p:sp>
      <p:sp>
        <p:nvSpPr>
          <p:cNvPr id="4" name="chip"/>
          <p:cNvSpPr/>
          <p:nvPr/>
        </p:nvSpPr>
        <p:spPr>
          <a:xfrm>
            <a:off x="457200" y="126187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5" name="chiptext"/>
          <p:cNvSpPr txBox="1"/>
          <p:nvPr/>
        </p:nvSpPr>
        <p:spPr>
          <a:xfrm>
            <a:off x="457200" y="126187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13–24/6/2025</a:t>
            </a:r>
            <a:endParaRPr lang="en-US" sz="1600" dirty="0"/>
          </a:p>
        </p:txBody>
      </p:sp>
      <p:sp>
        <p:nvSpPr>
          <p:cNvPr id="6" name="dot"/>
          <p:cNvSpPr/>
          <p:nvPr/>
        </p:nvSpPr>
        <p:spPr>
          <a:xfrm>
            <a:off x="1938528" y="1353312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7" name="tltext"/>
          <p:cNvSpPr txBox="1"/>
          <p:nvPr/>
        </p:nvSpPr>
        <p:spPr>
          <a:xfrm>
            <a:off x="2176272" y="1207008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Πόλεμος Ισραήλ–Ιράν και αμερικανικά πλήγματα σε πυρηνικές εγκαταστάσεις. Η απειλή κλεισίματος του Χορμούζ αυξάνει την αβεβαιότητα και τα ασφάλιστρα.</a:t>
            </a:r>
            <a:endParaRPr lang="en-US" sz="1600" dirty="0"/>
          </a:p>
        </p:txBody>
      </p:sp>
      <p:sp>
        <p:nvSpPr>
          <p:cNvPr id="8" name="chip"/>
          <p:cNvSpPr/>
          <p:nvPr/>
        </p:nvSpPr>
        <p:spPr>
          <a:xfrm>
            <a:off x="457200" y="1760220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9" name="chiptext"/>
          <p:cNvSpPr txBox="1"/>
          <p:nvPr/>
        </p:nvSpPr>
        <p:spPr>
          <a:xfrm>
            <a:off x="457200" y="176022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28/9/2025</a:t>
            </a:r>
            <a:endParaRPr lang="en-US" sz="1600" dirty="0"/>
          </a:p>
        </p:txBody>
      </p:sp>
      <p:sp>
        <p:nvSpPr>
          <p:cNvPr id="10" name="dot"/>
          <p:cNvSpPr/>
          <p:nvPr/>
        </p:nvSpPr>
        <p:spPr>
          <a:xfrm>
            <a:off x="1938528" y="1851660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1" name="tltext"/>
          <p:cNvSpPr txBox="1"/>
          <p:nvPr/>
        </p:nvSpPr>
        <p:spPr>
          <a:xfrm>
            <a:off x="2176272" y="1705356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Επαναφορά κυρώσεων του ΟΗΕ μέσω του μηχανισμού snapback. Περιορίζεται η συνεργασία για τον έλεγχο του ιρανικού πυρηνικού προγράμματος.</a:t>
            </a:r>
            <a:endParaRPr lang="en-US" sz="1600" dirty="0"/>
          </a:p>
        </p:txBody>
      </p:sp>
      <p:sp>
        <p:nvSpPr>
          <p:cNvPr id="12" name="chip"/>
          <p:cNvSpPr/>
          <p:nvPr/>
        </p:nvSpPr>
        <p:spPr>
          <a:xfrm>
            <a:off x="457200" y="2258568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3" name="chiptext"/>
          <p:cNvSpPr txBox="1"/>
          <p:nvPr/>
        </p:nvSpPr>
        <p:spPr>
          <a:xfrm>
            <a:off x="457200" y="225856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14–19/11/2025</a:t>
            </a:r>
            <a:endParaRPr lang="en-US" sz="1600" dirty="0"/>
          </a:p>
        </p:txBody>
      </p:sp>
      <p:sp>
        <p:nvSpPr>
          <p:cNvPr id="14" name="dot"/>
          <p:cNvSpPr/>
          <p:nvPr/>
        </p:nvSpPr>
        <p:spPr>
          <a:xfrm>
            <a:off x="1938528" y="2350008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5" name="tltext"/>
          <p:cNvSpPr txBox="1"/>
          <p:nvPr/>
        </p:nvSpPr>
        <p:spPr>
          <a:xfrm>
            <a:off x="2176272" y="2203704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Το Ιράν καταλαμβάνει το δεξαμενόπλοιο Talara κοντά στο Khor Fakkan και το απελευθερώνει μετά την εκφόρτωση.</a:t>
            </a:r>
            <a:endParaRPr lang="en-US" sz="1600" dirty="0"/>
          </a:p>
        </p:txBody>
      </p:sp>
      <p:sp>
        <p:nvSpPr>
          <p:cNvPr id="16" name="chip"/>
          <p:cNvSpPr/>
          <p:nvPr/>
        </p:nvSpPr>
        <p:spPr>
          <a:xfrm>
            <a:off x="457200" y="2756916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7" name="chiptext"/>
          <p:cNvSpPr txBox="1"/>
          <p:nvPr/>
        </p:nvSpPr>
        <p:spPr>
          <a:xfrm>
            <a:off x="457200" y="275691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28/12/2025–1/2026</a:t>
            </a:r>
            <a:endParaRPr lang="en-US" sz="1400" dirty="0"/>
          </a:p>
        </p:txBody>
      </p:sp>
      <p:sp>
        <p:nvSpPr>
          <p:cNvPr id="18" name="dot"/>
          <p:cNvSpPr/>
          <p:nvPr/>
        </p:nvSpPr>
        <p:spPr>
          <a:xfrm>
            <a:off x="1938528" y="2848356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9" name="tltext"/>
          <p:cNvSpPr txBox="1"/>
          <p:nvPr/>
        </p:nvSpPr>
        <p:spPr>
          <a:xfrm>
            <a:off x="2176272" y="2702052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Διαδηλώσεις και καταστολή στο Ιράν, μετά την υποτίμηση του ριάλ. Οι ΗΠΑ ενισχύουν τη στρατιωτική παρουσία τους.</a:t>
            </a:r>
            <a:endParaRPr lang="en-US" sz="1600" dirty="0"/>
          </a:p>
        </p:txBody>
      </p:sp>
      <p:sp>
        <p:nvSpPr>
          <p:cNvPr id="20" name="chip"/>
          <p:cNvSpPr/>
          <p:nvPr/>
        </p:nvSpPr>
        <p:spPr>
          <a:xfrm>
            <a:off x="457200" y="3255264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1" name="chiptext"/>
          <p:cNvSpPr txBox="1"/>
          <p:nvPr/>
        </p:nvSpPr>
        <p:spPr>
          <a:xfrm>
            <a:off x="457200" y="3255264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28/2/2026</a:t>
            </a:r>
            <a:endParaRPr lang="en-US" sz="1600" dirty="0"/>
          </a:p>
        </p:txBody>
      </p:sp>
      <p:sp>
        <p:nvSpPr>
          <p:cNvPr id="22" name="dot"/>
          <p:cNvSpPr/>
          <p:nvPr/>
        </p:nvSpPr>
        <p:spPr>
          <a:xfrm>
            <a:off x="1938528" y="3346704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3" name="tltext"/>
          <p:cNvSpPr txBox="1"/>
          <p:nvPr/>
        </p:nvSpPr>
        <p:spPr>
          <a:xfrm>
            <a:off x="2176272" y="3200400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ΗΠΑ και Ισραήλ επιτίθενται στο Ιράν. Η Τεχεράνη περιορίζει τη διέλευση «μη φιλικών» πλοίων. Η κίνηση καταρρέει και οι τιμές πετρελαίου αυξάνονται.</a:t>
            </a:r>
            <a:endParaRPr lang="en-US" sz="1600" dirty="0"/>
          </a:p>
        </p:txBody>
      </p:sp>
      <p:sp>
        <p:nvSpPr>
          <p:cNvPr id="24" name="chip"/>
          <p:cNvSpPr/>
          <p:nvPr/>
        </p:nvSpPr>
        <p:spPr>
          <a:xfrm>
            <a:off x="457200" y="375361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5" name="chiptext"/>
          <p:cNvSpPr txBox="1"/>
          <p:nvPr/>
        </p:nvSpPr>
        <p:spPr>
          <a:xfrm>
            <a:off x="457200" y="375361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3–4/2026</a:t>
            </a:r>
            <a:endParaRPr lang="en-US" sz="1600" dirty="0"/>
          </a:p>
        </p:txBody>
      </p:sp>
      <p:sp>
        <p:nvSpPr>
          <p:cNvPr id="26" name="dot"/>
          <p:cNvSpPr/>
          <p:nvPr/>
        </p:nvSpPr>
        <p:spPr>
          <a:xfrm>
            <a:off x="1938528" y="3845052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7" name="tltext"/>
          <p:cNvSpPr txBox="1"/>
          <p:nvPr/>
        </p:nvSpPr>
        <p:spPr>
          <a:xfrm>
            <a:off x="2176272" y="3698748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Επιθέσεις σε εμπορικά πλοία και εγκλωβισμός πληρωμάτων. Οι ΗΠΑ επιβάλλουν αποκλεισμό ιρανικών λιμένων στις 13/4.</a:t>
            </a:r>
            <a:endParaRPr lang="en-US" sz="1600" dirty="0"/>
          </a:p>
        </p:txBody>
      </p:sp>
      <p:sp>
        <p:nvSpPr>
          <p:cNvPr id="28" name="chip"/>
          <p:cNvSpPr/>
          <p:nvPr/>
        </p:nvSpPr>
        <p:spPr>
          <a:xfrm>
            <a:off x="457200" y="4251960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9" name="chiptext"/>
          <p:cNvSpPr txBox="1"/>
          <p:nvPr/>
        </p:nvSpPr>
        <p:spPr>
          <a:xfrm>
            <a:off x="457200" y="425196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5/5/2026</a:t>
            </a:r>
            <a:endParaRPr lang="en-US" sz="1600" dirty="0"/>
          </a:p>
        </p:txBody>
      </p:sp>
      <p:sp>
        <p:nvSpPr>
          <p:cNvPr id="30" name="dot"/>
          <p:cNvSpPr/>
          <p:nvPr/>
        </p:nvSpPr>
        <p:spPr>
          <a:xfrm>
            <a:off x="1938528" y="4343400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1" name="tltext"/>
          <p:cNvSpPr txBox="1"/>
          <p:nvPr/>
        </p:nvSpPr>
        <p:spPr>
          <a:xfrm>
            <a:off x="2176272" y="4197096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Η ιρανική Αρχή Στενών (PGSA) επιβάλλει άδειες και απαιτήσεις πληρωμών. Οι ΗΠΑ επιβάλλουν κυρώσεις στην PGSA στις 27/5.</a:t>
            </a:r>
            <a:endParaRPr lang="en-US" sz="1600" dirty="0"/>
          </a:p>
        </p:txBody>
      </p:sp>
      <p:sp>
        <p:nvSpPr>
          <p:cNvPr id="32" name="chip"/>
          <p:cNvSpPr/>
          <p:nvPr/>
        </p:nvSpPr>
        <p:spPr>
          <a:xfrm>
            <a:off x="457200" y="4750308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</p:sp>
      <p:sp>
        <p:nvSpPr>
          <p:cNvPr id="33" name="chiptext"/>
          <p:cNvSpPr txBox="1"/>
          <p:nvPr/>
        </p:nvSpPr>
        <p:spPr>
          <a:xfrm>
            <a:off x="457200" y="475030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6/2026</a:t>
            </a:r>
            <a:endParaRPr lang="en-US" sz="1600" dirty="0"/>
          </a:p>
        </p:txBody>
      </p:sp>
      <p:sp>
        <p:nvSpPr>
          <p:cNvPr id="34" name="dot"/>
          <p:cNvSpPr/>
          <p:nvPr/>
        </p:nvSpPr>
        <p:spPr>
          <a:xfrm>
            <a:off x="1938528" y="4841748"/>
            <a:ext cx="109728" cy="109728"/>
          </a:xfrm>
          <a:prstGeom prst="ellipse">
            <a:avLst/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</p:sp>
      <p:sp>
        <p:nvSpPr>
          <p:cNvPr id="35" name="tltext"/>
          <p:cNvSpPr txBox="1"/>
          <p:nvPr/>
        </p:nvSpPr>
        <p:spPr>
          <a:xfrm>
            <a:off x="2110623" y="4690872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Προσωρινό μνημόνιο ΗΠΑ–Ιράν επιτρέπει μερική ανάκαμψη των διελεύσεων. Η σταθερή επαναλειτουργία παραμένει αβέβαιη.</a:t>
            </a:r>
            <a:endParaRPr lang="en-US" sz="1600" dirty="0"/>
          </a:p>
        </p:txBody>
      </p:sp>
      <p:sp>
        <p:nvSpPr>
          <p:cNvPr id="36" name="chip"/>
          <p:cNvSpPr/>
          <p:nvPr/>
        </p:nvSpPr>
        <p:spPr>
          <a:xfrm>
            <a:off x="457200" y="5248656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7" name="chiptext"/>
          <p:cNvSpPr txBox="1"/>
          <p:nvPr/>
        </p:nvSpPr>
        <p:spPr>
          <a:xfrm>
            <a:off x="457200" y="524865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6–15/7/2026</a:t>
            </a:r>
            <a:endParaRPr lang="en-US" sz="1600" dirty="0"/>
          </a:p>
        </p:txBody>
      </p:sp>
      <p:sp>
        <p:nvSpPr>
          <p:cNvPr id="38" name="dot"/>
          <p:cNvSpPr/>
          <p:nvPr/>
        </p:nvSpPr>
        <p:spPr>
          <a:xfrm>
            <a:off x="1938528" y="5340096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9" name="tltext"/>
          <p:cNvSpPr txBox="1"/>
          <p:nvPr/>
        </p:nvSpPr>
        <p:spPr>
          <a:xfrm>
            <a:off x="2176272" y="5193792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Νέες επιθέσεις σε πλοία και κατάρρευση της εκεχειρίας. Επανέρχονται οι περιορισμοί διέλευσης και ο αμερικανικός αποκλεισμός.</a:t>
            </a:r>
            <a:endParaRPr lang="en-US" sz="1600" dirty="0"/>
          </a:p>
        </p:txBody>
      </p:sp>
      <p:sp>
        <p:nvSpPr>
          <p:cNvPr id="40" name="chip"/>
          <p:cNvSpPr/>
          <p:nvPr/>
        </p:nvSpPr>
        <p:spPr>
          <a:xfrm>
            <a:off x="457200" y="5747004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41" name="chiptext"/>
          <p:cNvSpPr txBox="1"/>
          <p:nvPr/>
        </p:nvSpPr>
        <p:spPr>
          <a:xfrm>
            <a:off x="457200" y="5747004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8–9/2026</a:t>
            </a:r>
            <a:endParaRPr lang="en-US" dirty="0"/>
          </a:p>
        </p:txBody>
      </p:sp>
      <p:sp>
        <p:nvSpPr>
          <p:cNvPr id="42" name="dot"/>
          <p:cNvSpPr/>
          <p:nvPr/>
        </p:nvSpPr>
        <p:spPr>
          <a:xfrm>
            <a:off x="1938528" y="5838444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43" name="tltext"/>
          <p:cNvSpPr txBox="1"/>
          <p:nvPr/>
        </p:nvSpPr>
        <p:spPr>
          <a:xfrm>
            <a:off x="2176272" y="5692140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Η κίνηση ανακάμπτει μερικώς, κυρίως μέσω δεξαμενόπλοιων. Στις 30/9 η LLI αναφέρει πάνω από 90 επιθέσεις από την αρχή του πολέμου. Ο κίνδυνος παραμένει υψηλός.</a:t>
            </a:r>
            <a:endParaRPr lang="en-US" sz="1600" dirty="0"/>
          </a:p>
        </p:txBody>
      </p:sp>
      <p:sp>
        <p:nvSpPr>
          <p:cNvPr id="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Χορμούζ: βασικά μεγέθη της κρίσης έως 30/9/2026</a:t>
            </a:r>
            <a:endParaRPr lang="en-US" sz="2600" dirty="0"/>
          </a:p>
        </p:txBody>
      </p:sp>
      <p:sp>
        <p:nvSpPr>
          <p:cNvPr id="3" name="stat"/>
          <p:cNvSpPr/>
          <p:nvPr/>
        </p:nvSpPr>
        <p:spPr>
          <a:xfrm>
            <a:off x="457200" y="1234440"/>
            <a:ext cx="3624072" cy="1466088"/>
          </a:xfrm>
          <a:prstGeom prst="roundRect">
            <a:avLst>
              <a:gd name="adj" fmla="val 7484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statnum"/>
          <p:cNvSpPr txBox="1"/>
          <p:nvPr/>
        </p:nvSpPr>
        <p:spPr>
          <a:xfrm>
            <a:off x="594360" y="1325880"/>
            <a:ext cx="3349752" cy="733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117 / εβδ.</a:t>
            </a:r>
            <a:endParaRPr lang="en-US" sz="2800" dirty="0"/>
          </a:p>
        </p:txBody>
      </p:sp>
      <p:sp>
        <p:nvSpPr>
          <p:cNvPr id="5" name="statlabel"/>
          <p:cNvSpPr txBox="1"/>
          <p:nvPr/>
        </p:nvSpPr>
        <p:spPr>
          <a:xfrm>
            <a:off x="594360" y="2013204"/>
            <a:ext cx="3349752" cy="595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Διελεύσεις πλοίων χωρίς ιρανική σύνδεση, &gt;10.000 dwt, 14–20/9 (LLI)</a:t>
            </a:r>
            <a:endParaRPr lang="en-US" sz="1600" dirty="0"/>
          </a:p>
        </p:txBody>
      </p:sp>
      <p:sp>
        <p:nvSpPr>
          <p:cNvPr id="6" name="stat"/>
          <p:cNvSpPr/>
          <p:nvPr/>
        </p:nvSpPr>
        <p:spPr>
          <a:xfrm>
            <a:off x="4282440" y="1234440"/>
            <a:ext cx="3624072" cy="1466088"/>
          </a:xfrm>
          <a:prstGeom prst="roundRect">
            <a:avLst>
              <a:gd name="adj" fmla="val 7484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statnum"/>
          <p:cNvSpPr txBox="1"/>
          <p:nvPr/>
        </p:nvSpPr>
        <p:spPr>
          <a:xfrm>
            <a:off x="4419600" y="1325880"/>
            <a:ext cx="3349752" cy="733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 algn="just">
              <a:buNone/>
            </a:pPr>
            <a:r>
              <a:rPr lang="el-GR" sz="28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Από 0,25% της αξίας του πλοίου ανά ταξίδι αύξηση </a:t>
            </a:r>
            <a:r>
              <a:rPr lang="en-US" sz="2800" b="1" dirty="0" err="1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έως</a:t>
            </a:r>
            <a:r>
              <a:rPr lang="en-US" sz="28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10%</a:t>
            </a:r>
            <a:endParaRPr lang="en-US" sz="2800" dirty="0"/>
          </a:p>
        </p:txBody>
      </p:sp>
      <p:sp>
        <p:nvSpPr>
          <p:cNvPr id="8" name="statlabel"/>
          <p:cNvSpPr txBox="1"/>
          <p:nvPr/>
        </p:nvSpPr>
        <p:spPr>
          <a:xfrm>
            <a:off x="4282440" y="2013204"/>
            <a:ext cx="3624072" cy="595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l-GR" sz="1200" dirty="0"/>
              <a:t>Από 0,25% σε 7,5%–10% σημαίνει αύξηση περίπου 30 έως 40 φορές, ή περίπου +2.900% έως +3.900% έναντι του προπολεμικού επιπέδου</a:t>
            </a:r>
            <a:endParaRPr lang="en-US" sz="1200" dirty="0"/>
          </a:p>
        </p:txBody>
      </p:sp>
      <p:sp>
        <p:nvSpPr>
          <p:cNvPr id="9" name="stat"/>
          <p:cNvSpPr/>
          <p:nvPr/>
        </p:nvSpPr>
        <p:spPr>
          <a:xfrm>
            <a:off x="8107680" y="1234440"/>
            <a:ext cx="3624072" cy="1466088"/>
          </a:xfrm>
          <a:prstGeom prst="roundRect">
            <a:avLst>
              <a:gd name="adj" fmla="val 7484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statnum"/>
          <p:cNvSpPr txBox="1"/>
          <p:nvPr/>
        </p:nvSpPr>
        <p:spPr>
          <a:xfrm>
            <a:off x="8244840" y="1325880"/>
            <a:ext cx="3349752" cy="733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91 $/βαρέλι</a:t>
            </a:r>
            <a:endParaRPr lang="en-US" sz="2800" dirty="0"/>
          </a:p>
        </p:txBody>
      </p:sp>
      <p:sp>
        <p:nvSpPr>
          <p:cNvPr id="11" name="statlabel"/>
          <p:cNvSpPr txBox="1"/>
          <p:nvPr/>
        </p:nvSpPr>
        <p:spPr>
          <a:xfrm>
            <a:off x="8244840" y="2013204"/>
            <a:ext cx="3349752" cy="595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Μέση τιμή Brent τον Αύγουστο 2026, έναντι 84 $ τον Ιούλιο (EIA)</a:t>
            </a:r>
            <a:endParaRPr lang="en-US" sz="1400" dirty="0"/>
          </a:p>
        </p:txBody>
      </p:sp>
      <p:sp>
        <p:nvSpPr>
          <p:cNvPr id="12" name="stat"/>
          <p:cNvSpPr/>
          <p:nvPr/>
        </p:nvSpPr>
        <p:spPr>
          <a:xfrm>
            <a:off x="457200" y="2901696"/>
            <a:ext cx="3624072" cy="1466088"/>
          </a:xfrm>
          <a:prstGeom prst="roundRect">
            <a:avLst>
              <a:gd name="adj" fmla="val 7484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statnum"/>
          <p:cNvSpPr txBox="1"/>
          <p:nvPr/>
        </p:nvSpPr>
        <p:spPr>
          <a:xfrm>
            <a:off x="594360" y="2993136"/>
            <a:ext cx="3349752" cy="733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~9,7 εκατ. β/η</a:t>
            </a:r>
            <a:endParaRPr lang="en-US" sz="2800" dirty="0"/>
          </a:p>
        </p:txBody>
      </p:sp>
      <p:sp>
        <p:nvSpPr>
          <p:cNvPr id="14" name="statlabel"/>
          <p:cNvSpPr txBox="1"/>
          <p:nvPr/>
        </p:nvSpPr>
        <p:spPr>
          <a:xfrm>
            <a:off x="594360" y="3680460"/>
            <a:ext cx="3349752" cy="595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Προσωρινή εκτίμηση εξαγωγών αργού μέσω Χορμούζ, Σεπτέμβριος 2026 (Kpler/Reuters)</a:t>
            </a:r>
            <a:endParaRPr lang="en-US" sz="1600" dirty="0"/>
          </a:p>
        </p:txBody>
      </p:sp>
      <p:sp>
        <p:nvSpPr>
          <p:cNvPr id="15" name="stat"/>
          <p:cNvSpPr/>
          <p:nvPr/>
        </p:nvSpPr>
        <p:spPr>
          <a:xfrm>
            <a:off x="4282440" y="2901696"/>
            <a:ext cx="3624072" cy="1466088"/>
          </a:xfrm>
          <a:prstGeom prst="roundRect">
            <a:avLst>
              <a:gd name="adj" fmla="val 7484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statnum"/>
          <p:cNvSpPr txBox="1"/>
          <p:nvPr/>
        </p:nvSpPr>
        <p:spPr>
          <a:xfrm>
            <a:off x="4419600" y="2993136"/>
            <a:ext cx="3349752" cy="733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~1.150</a:t>
            </a:r>
            <a:endParaRPr lang="en-US" sz="2800" dirty="0"/>
          </a:p>
        </p:txBody>
      </p:sp>
      <p:sp>
        <p:nvSpPr>
          <p:cNvPr id="17" name="statlabel"/>
          <p:cNvSpPr txBox="1"/>
          <p:nvPr/>
        </p:nvSpPr>
        <p:spPr>
          <a:xfrm>
            <a:off x="4419600" y="3680460"/>
            <a:ext cx="3349752" cy="595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Πλοία μεταφοράς φορτίου εγκλωβισμένα στον Κόλπο, κατά Allianz (Ιούνιος 2026)</a:t>
            </a:r>
            <a:endParaRPr lang="en-US" sz="1600" dirty="0"/>
          </a:p>
        </p:txBody>
      </p:sp>
      <p:sp>
        <p:nvSpPr>
          <p:cNvPr id="18" name="stat"/>
          <p:cNvSpPr/>
          <p:nvPr/>
        </p:nvSpPr>
        <p:spPr>
          <a:xfrm>
            <a:off x="8107680" y="2901696"/>
            <a:ext cx="3624072" cy="1466088"/>
          </a:xfrm>
          <a:prstGeom prst="roundRect">
            <a:avLst>
              <a:gd name="adj" fmla="val 7484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statnum"/>
          <p:cNvSpPr txBox="1"/>
          <p:nvPr/>
        </p:nvSpPr>
        <p:spPr>
          <a:xfrm>
            <a:off x="8244840" y="2993136"/>
            <a:ext cx="3349752" cy="733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&gt;90</a:t>
            </a:r>
            <a:endParaRPr lang="en-US" sz="2800" dirty="0"/>
          </a:p>
        </p:txBody>
      </p:sp>
      <p:sp>
        <p:nvSpPr>
          <p:cNvPr id="20" name="statlabel"/>
          <p:cNvSpPr txBox="1"/>
          <p:nvPr/>
        </p:nvSpPr>
        <p:spPr>
          <a:xfrm>
            <a:off x="8244840" y="3680460"/>
            <a:ext cx="3349752" cy="595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Επιθέσεις σε εμπορικά πλοία από την έναρξη του πολέμου έως 30/9/2026 (LLI)</a:t>
            </a:r>
            <a:endParaRPr lang="en-US" sz="1600" dirty="0"/>
          </a:p>
        </p:txBody>
      </p:sp>
      <p:sp>
        <p:nvSpPr>
          <p:cNvPr id="21" name="stat"/>
          <p:cNvSpPr/>
          <p:nvPr/>
        </p:nvSpPr>
        <p:spPr>
          <a:xfrm>
            <a:off x="457200" y="4568952"/>
            <a:ext cx="3624072" cy="1466088"/>
          </a:xfrm>
          <a:prstGeom prst="roundRect">
            <a:avLst>
              <a:gd name="adj" fmla="val 7484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2" name="statnum"/>
          <p:cNvSpPr txBox="1"/>
          <p:nvPr/>
        </p:nvSpPr>
        <p:spPr>
          <a:xfrm>
            <a:off x="594360" y="4660392"/>
            <a:ext cx="3349752" cy="733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95/117</a:t>
            </a:r>
            <a:endParaRPr lang="en-US" sz="2800" dirty="0"/>
          </a:p>
        </p:txBody>
      </p:sp>
      <p:sp>
        <p:nvSpPr>
          <p:cNvPr id="23" name="statlabel"/>
          <p:cNvSpPr txBox="1"/>
          <p:nvPr/>
        </p:nvSpPr>
        <p:spPr>
          <a:xfrm>
            <a:off x="594360" y="5347716"/>
            <a:ext cx="3349752" cy="595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Διελεύσεις δεξαμενόπλοιων και αεριοφόρων στο σύνολο των 117, 14–20/9 (LLI)</a:t>
            </a:r>
            <a:endParaRPr lang="en-US" sz="1600" dirty="0"/>
          </a:p>
        </p:txBody>
      </p:sp>
      <p:sp>
        <p:nvSpPr>
          <p:cNvPr id="24" name="stat"/>
          <p:cNvSpPr/>
          <p:nvPr/>
        </p:nvSpPr>
        <p:spPr>
          <a:xfrm>
            <a:off x="4282440" y="4568952"/>
            <a:ext cx="3624072" cy="1466088"/>
          </a:xfrm>
          <a:prstGeom prst="roundRect">
            <a:avLst>
              <a:gd name="adj" fmla="val 7484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5" name="statnum"/>
          <p:cNvSpPr txBox="1"/>
          <p:nvPr/>
        </p:nvSpPr>
        <p:spPr>
          <a:xfrm>
            <a:off x="4419600" y="4660392"/>
            <a:ext cx="3349752" cy="733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400 εκατ. β.</a:t>
            </a:r>
            <a:endParaRPr lang="en-US" sz="2800" dirty="0"/>
          </a:p>
        </p:txBody>
      </p:sp>
      <p:sp>
        <p:nvSpPr>
          <p:cNvPr id="26" name="statlabel"/>
          <p:cNvSpPr txBox="1"/>
          <p:nvPr/>
        </p:nvSpPr>
        <p:spPr>
          <a:xfrm>
            <a:off x="4419600" y="5347716"/>
            <a:ext cx="3349752" cy="595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Βαρέλια αποθεμάτων που οι χώρες της IEA συμφώνησαν να διαθέσουν τον Μάρτιο 2026</a:t>
            </a:r>
            <a:endParaRPr lang="en-US" sz="1600" dirty="0"/>
          </a:p>
        </p:txBody>
      </p:sp>
      <p:sp>
        <p:nvSpPr>
          <p:cNvPr id="27" name="stat"/>
          <p:cNvSpPr/>
          <p:nvPr/>
        </p:nvSpPr>
        <p:spPr>
          <a:xfrm>
            <a:off x="8107680" y="4568952"/>
            <a:ext cx="3624072" cy="1466088"/>
          </a:xfrm>
          <a:prstGeom prst="roundRect">
            <a:avLst>
              <a:gd name="adj" fmla="val 7484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8" name="statnum"/>
          <p:cNvSpPr txBox="1"/>
          <p:nvPr/>
        </p:nvSpPr>
        <p:spPr>
          <a:xfrm>
            <a:off x="8244840" y="4660392"/>
            <a:ext cx="3349752" cy="733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978.000</a:t>
            </a:r>
            <a:endParaRPr lang="en-US" sz="2800" dirty="0"/>
          </a:p>
        </p:txBody>
      </p:sp>
      <p:sp>
        <p:nvSpPr>
          <p:cNvPr id="29" name="statlabel"/>
          <p:cNvSpPr txBox="1"/>
          <p:nvPr/>
        </p:nvSpPr>
        <p:spPr>
          <a:xfrm>
            <a:off x="8244840" y="5347716"/>
            <a:ext cx="3349752" cy="595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Καταγραφές παρεμβολών GPS το Α΄ τρίμηνο 2026. Δεν είναι αριθμός πλοίων (Windward).</a:t>
            </a:r>
            <a:endParaRPr lang="en-US" sz="1600" dirty="0"/>
          </a:p>
        </p:txBody>
      </p:sp>
      <p:sp>
        <p:nvSpPr>
          <p:cNvPr id="30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LLI, 30/9/2026. EIA, 9/9/2026. Kpler/Reuters, 28/9/2026. Allianz 2026. IEA. Windward.</a:t>
            </a:r>
            <a:endParaRPr lang="en-US" sz="9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37160"/>
            <a:ext cx="11274552" cy="358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Χορμούζ: ιστορική εξέλιξη διελεύσεων και Brent (Ιαν.–Ιούλ. 2026)</a:t>
            </a:r>
            <a:endParaRPr lang="en-US" sz="2600" dirty="0"/>
          </a:p>
        </p:txBody>
      </p:sp>
      <p:pic>
        <p:nvPicPr>
          <p:cNvPr id="3" name="faz_transits.png" descr="/home/claude/pdfimg/faz_transi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9992"/>
            <a:ext cx="5486400" cy="3898856"/>
          </a:xfrm>
          <a:prstGeom prst="rect">
            <a:avLst/>
          </a:prstGeom>
        </p:spPr>
      </p:pic>
      <p:pic>
        <p:nvPicPr>
          <p:cNvPr id="4" name="faz_brent.png" descr="/home/claude/pdfimg/faz_b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651334"/>
            <a:ext cx="5486400" cy="3733097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457200" y="4498848"/>
            <a:ext cx="11274552" cy="16276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b="1" dirty="0">
                <a:solidFill>
                  <a:srgbClr val="0B1F3A"/>
                </a:solidFill>
              </a:rPr>
              <a:t>Τι περιόρισε την έλλειψη πετρελαίου;</a:t>
            </a:r>
            <a:endParaRPr lang="en-US" sz="14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Η προσωρινή επαναλειτουργία του Χορμούζ τον Ιούνιο επέτρεψε μερική ανάκαμψη της προσφοράς.</a:t>
            </a:r>
            <a:endParaRPr lang="en-US" sz="14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Αγωγοί Σαουδικής Αραβίας και ΗΑΕ παρέκαμψαν μέρος των ροών. Άλλοι παραγωγοί αύξησαν τις εξαγωγές τους.</a:t>
            </a:r>
            <a:endParaRPr lang="en-US" sz="14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Οι χώρες της IEA συμφώνησαν διάθεση 400 εκατ. βαρελιών από αποθέματα. Η χρήση αποθεμάτων μετρίασε, αλλά δεν κάλυψε πλήρως, τη διαταραχή.</a:t>
            </a:r>
            <a:endParaRPr lang="en-US" sz="14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b="1" dirty="0">
                <a:solidFill>
                  <a:srgbClr val="0B1F3A"/>
                </a:solidFill>
              </a:rPr>
              <a:t>Νεότερη εικόνα: η EIA εκτιμά απώλεια παραγωγής 6,7 εκατ. βαρελιών/ημέρα τον Αύγουστο. Η ανάκαμψη εξαρτάται από την ασφάλεια των διαδρομών.</a:t>
            </a:r>
            <a:endParaRPr lang="en-US" sz="1400" dirty="0"/>
          </a:p>
        </p:txBody>
      </p:sp>
      <p:sp>
        <p:nvSpPr>
          <p:cNvPr id="6" name="source"/>
          <p:cNvSpPr txBox="1"/>
          <p:nvPr/>
        </p:nvSpPr>
        <p:spPr>
          <a:xfrm>
            <a:off x="762000" y="617220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i="1" dirty="0">
                <a:solidFill>
                  <a:srgbClr val="6B7A90"/>
                </a:solidFill>
              </a:rPr>
              <a:t>Ιστορικά γραφήματα: IMF PortWatch και Bloomberg μέσω FAZ, 2/8/2026. Νεότερη εκτίμηση: EIA, 9/9/2026</a:t>
            </a:r>
            <a:r>
              <a:rPr lang="en-US" sz="900" i="1" dirty="0">
                <a:solidFill>
                  <a:srgbClr val="6B7A90"/>
                </a:solidFill>
              </a:rPr>
              <a:t>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1F3A"/>
                </a:solidFill>
              </a:rPr>
              <a:t>Χορμούζ: δύο διαδρομές και διελεύσεις χωρίς σήμα AIS</a:t>
            </a:r>
            <a:r>
              <a:rPr lang="el-GR" sz="2000" b="1" dirty="0">
                <a:solidFill>
                  <a:srgbClr val="0B1F3A"/>
                </a:solidFill>
              </a:rPr>
              <a:t> (</a:t>
            </a:r>
            <a:r>
              <a:rPr lang="en-US" sz="2000" b="1" dirty="0">
                <a:solidFill>
                  <a:srgbClr val="0B1F3A"/>
                </a:solidFill>
              </a:rPr>
              <a:t>Automatic Identification System</a:t>
            </a:r>
            <a:r>
              <a:rPr lang="el-GR" sz="2000" b="1" dirty="0">
                <a:solidFill>
                  <a:srgbClr val="0B1F3A"/>
                </a:solidFill>
              </a:rPr>
              <a:t>)</a:t>
            </a:r>
            <a:endParaRPr lang="en-US" sz="2000" dirty="0"/>
          </a:p>
        </p:txBody>
      </p:sp>
      <p:sp>
        <p:nvSpPr>
          <p:cNvPr id="3" name="card"/>
          <p:cNvSpPr/>
          <p:nvPr/>
        </p:nvSpPr>
        <p:spPr>
          <a:xfrm>
            <a:off x="457200" y="777240"/>
            <a:ext cx="3605784" cy="2294206"/>
          </a:xfrm>
          <a:prstGeom prst="roundRect">
            <a:avLst>
              <a:gd name="adj" fmla="val 413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914400"/>
            <a:ext cx="3276600" cy="179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23A48"/>
                </a:solidFill>
              </a:rPr>
              <a:t>Βόρεια (ιρανική) διαδρομή</a:t>
            </a:r>
            <a:endParaRPr lang="en-US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184031"/>
            <a:ext cx="3276600" cy="1914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Κοντά στις ιρανικές ακτές. Η PGSA= Persian Gulf Strait Authority</a:t>
            </a:r>
            <a:r>
              <a:rPr lang="el-GR" sz="1600" dirty="0">
                <a:solidFill>
                  <a:srgbClr val="0B1F3A"/>
                </a:solidFill>
              </a:rPr>
              <a:t> (ίδρυση 2026)</a:t>
            </a:r>
            <a:r>
              <a:rPr lang="en-US" sz="1600" dirty="0">
                <a:solidFill>
                  <a:srgbClr val="0B1F3A"/>
                </a:solidFill>
              </a:rPr>
              <a:t> απαιτεί άδεια και πληρωμές.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1–19/8/2026: 83 από 236 καταγεγραμμένα πλοία (35%) ακολούθησαν εμφανώς αυτή τη διαδρομή.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1747206"/>
          </a:xfrm>
          <a:prstGeom prst="roundRect">
            <a:avLst>
              <a:gd name="adj" fmla="val 413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804672"/>
            <a:ext cx="3276600" cy="289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Νότια (ομανική) διαδρομή</a:t>
            </a:r>
            <a:endParaRPr lang="en-US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207009"/>
            <a:ext cx="3276600" cy="186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Κοντά στο Ομάν, με αμερικανική προστασία. Οι δηλώσεις για την κίνηση διαφέρουν από τις καταγραφές AIS.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Μόνο 3 από τα 236 πλοία του δείγματος ταξινομήθηκαν στη νότια διαδρομή.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1719776"/>
          </a:xfrm>
          <a:prstGeom prst="roundRect">
            <a:avLst>
              <a:gd name="adj" fmla="val 413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914400"/>
            <a:ext cx="3276600" cy="179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7B29"/>
                </a:solidFill>
              </a:rPr>
              <a:t>«</a:t>
            </a:r>
            <a:r>
              <a:rPr lang="en-US" b="1" dirty="0">
                <a:solidFill>
                  <a:srgbClr val="D97B29"/>
                </a:solidFill>
              </a:rPr>
              <a:t>Σκοτεινές» διελεύσεις</a:t>
            </a:r>
            <a:endParaRPr lang="en-US" dirty="0"/>
          </a:p>
        </p:txBody>
      </p:sp>
      <p:sp>
        <p:nvSpPr>
          <p:cNvPr id="11" name="cardbody"/>
          <p:cNvSpPr txBox="1"/>
          <p:nvPr/>
        </p:nvSpPr>
        <p:spPr>
          <a:xfrm>
            <a:off x="8199120" y="1207010"/>
            <a:ext cx="3276600" cy="174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148 από τα 236 πλοία (63%): χωρίς σήμα AIS ή χωρίς σαφή ταξινόμηση διαδρομής.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Μεταφορτώσεις μεταξύ πλοίων (STS) έξω από τα Στενά δυσκολεύουν την παρακολούθηση φορτίων.</a:t>
            </a:r>
            <a:endParaRPr lang="en-US" sz="1600" dirty="0"/>
          </a:p>
        </p:txBody>
      </p:sp>
      <p:sp>
        <p:nvSpPr>
          <p:cNvPr id="12" name="bullets"/>
          <p:cNvSpPr txBox="1"/>
          <p:nvPr/>
        </p:nvSpPr>
        <p:spPr>
          <a:xfrm>
            <a:off x="457200" y="3383986"/>
            <a:ext cx="11274552" cy="28140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l-GR" dirty="0"/>
              <a:t>Τα στοιχεία του Αυγούστου δείχνουν ότι οι καταγραφές AIS δεν αποτυπώνουν πλήρως τις διελεύσεις. Η απουσία σήματος δεν αποδεικνύει από μόνη της παράβαση.</a:t>
            </a:r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l-GR" dirty="0"/>
              <a:t>Νεότερα δεδομένα, 30/9: η LLI-</a:t>
            </a:r>
            <a:r>
              <a:rPr lang="el-GR" dirty="0" err="1"/>
              <a:t>Lloyd’s</a:t>
            </a:r>
            <a:r>
              <a:rPr lang="el-GR" dirty="0"/>
              <a:t> </a:t>
            </a:r>
            <a:r>
              <a:rPr lang="el-GR" dirty="0" err="1"/>
              <a:t>List</a:t>
            </a:r>
            <a:r>
              <a:rPr lang="el-GR" dirty="0"/>
              <a:t> </a:t>
            </a:r>
            <a:r>
              <a:rPr lang="el-GR" dirty="0" err="1"/>
              <a:t>Intelligence</a:t>
            </a:r>
            <a:r>
              <a:rPr lang="el-GR" dirty="0"/>
              <a:t>, καταγράφει μερική ανάκαμψη, κυρίως με δεξαμενόπλοια, αλλά συνεχιζόμενες επιθέσεις (17-23 Αυγούστου 2026: 108 διελεύσεις)</a:t>
            </a:r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l-GR" dirty="0"/>
              <a:t>Η χρήση AIS απαιτεί εκτίμηση ασφάλειας από τον πλοίαρχο και τήρηση των ισχυουσών οδηγιών. Η απενεργοποίηση δυσκολεύει και την αποφυγή συγκρούσεων.</a:t>
            </a:r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l-GR" dirty="0"/>
              <a:t>Δίλημμα πλοιοκτητών: οι υψηλοί ναύλοι πρέπει να σταθμίζονται με την ασφάλεια πληρώματος, την ασφαλιστική κάλυψη και τις κυρώσεις.</a:t>
            </a:r>
          </a:p>
        </p:txBody>
      </p:sp>
      <p:sp>
        <p:nvSpPr>
          <p:cNvPr id="13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i="1" dirty="0">
                <a:solidFill>
                  <a:srgbClr val="6B7A90"/>
                </a:solidFill>
              </a:rPr>
              <a:t>Πηγές: Al Jazeera/Kpler μέσω in.gr, 21/8/2026. UKMTO/JMIC, 4/8/2026. LLI, 30/9/2026.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7D304EA2-5E9C-0220-ED73-03015E8C2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31" y="175847"/>
            <a:ext cx="11693769" cy="654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448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Παράκαμψη του Χορμούζ: εναλλακτικές και περιορισμοί</a:t>
            </a:r>
            <a:endParaRPr lang="en-US" sz="2600" dirty="0"/>
          </a:p>
        </p:txBody>
      </p:sp>
      <p:graphicFrame>
        <p:nvGraphicFramePr>
          <p:cNvPr id="35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572510"/>
              </p:ext>
            </p:extLst>
          </p:nvPr>
        </p:nvGraphicFramePr>
        <p:xfrm>
          <a:off x="205154" y="960119"/>
          <a:ext cx="6078415" cy="5065076"/>
        </p:xfrm>
        <a:graphic>
          <a:graphicData uri="http://schemas.openxmlformats.org/drawingml/2006/table">
            <a:tbl>
              <a:tblPr/>
              <a:tblGrid>
                <a:gridCol w="1811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3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3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956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Παράκαμψη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Δυναμικότητα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Κατάσταση 2026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216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Σ. Αραβία: Αγωγός Αν.–Δυτ. (Abqaiq–Yanbu, Ερυθρά Θ.)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Έως 7 εκατ. β/η ονομαστικά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Επανεκκίνηση τέλη Σεπτεμβρίου μετά από επίθεση. Σταδιακή αποκατάσταση ροής, όχι πλήρης διαθεσιμότητα.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36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ΗΑΕ: Habshan–Fujairah (ADCOP)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Περίπου 1,8 εκατ. β/η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Υφιστάμενη έξοδος στη Fujairah. Πρόσθετη δυναμικότητα αναμένεται το 2027.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28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Ιράκ: Basra–Ceyhan / Basra–Baniyas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Υπό μελέτη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Σχεδιαζόμενες συνδέσεις. Η υλοποίηση απαιτεί χρόνο, χρηματοδότηση και ασφάλεια.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216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Ξηρές γέφυρες (οδικές): Τουρκία, Ιορδανία, Σ. Αραβία, Ομάν, ΗΑΕ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Φορτηγό: συνήθως 2 TEU. Μεγάλο πλοίο: 20.000+ TEU.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Περιορισμένη κλίμακα, συνοριακές καθυστερήσεις και υψηλό κόστος ανά μονάδα φορτίου.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956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Σιδηρόδρομος Τζέντα–Κόλπος (Σ. Αραβία)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Σχεδιαζόμενο έργο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Δυνητική σύνδεση λιμένων με το εσωτερικό. Δεν αποτελεί άμεση εναλλακτική.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tat"/>
          <p:cNvSpPr/>
          <p:nvPr/>
        </p:nvSpPr>
        <p:spPr>
          <a:xfrm>
            <a:off x="6342185" y="4430262"/>
            <a:ext cx="5714999" cy="667516"/>
          </a:xfrm>
          <a:prstGeom prst="roundRect">
            <a:avLst>
              <a:gd name="adj" fmla="val 979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6" name="statnum"/>
          <p:cNvSpPr txBox="1"/>
          <p:nvPr/>
        </p:nvSpPr>
        <p:spPr>
          <a:xfrm>
            <a:off x="6441831" y="4378569"/>
            <a:ext cx="5171049" cy="2688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3,5–5,5 εκατ. β/η</a:t>
            </a:r>
            <a:endParaRPr lang="en-US" sz="1600" dirty="0"/>
          </a:p>
        </p:txBody>
      </p:sp>
      <p:sp>
        <p:nvSpPr>
          <p:cNvPr id="7" name="statlabel"/>
          <p:cNvSpPr txBox="1"/>
          <p:nvPr/>
        </p:nvSpPr>
        <p:spPr>
          <a:xfrm>
            <a:off x="6441831" y="4693152"/>
            <a:ext cx="5171049" cy="377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Εκτίμηση IEA για διαθέσιμη παράκαμψη πριν από την κρίση: περίπου 18–28% της κανονικής ροής.</a:t>
            </a:r>
            <a:endParaRPr lang="en-US" sz="1400" dirty="0"/>
          </a:p>
        </p:txBody>
      </p:sp>
      <p:sp>
        <p:nvSpPr>
          <p:cNvPr id="8" name="stat"/>
          <p:cNvSpPr/>
          <p:nvPr/>
        </p:nvSpPr>
        <p:spPr>
          <a:xfrm>
            <a:off x="6441831" y="5189218"/>
            <a:ext cx="5308209" cy="800101"/>
          </a:xfrm>
          <a:prstGeom prst="roundRect">
            <a:avLst>
              <a:gd name="adj" fmla="val 979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9" name="statnum"/>
          <p:cNvSpPr txBox="1"/>
          <p:nvPr/>
        </p:nvSpPr>
        <p:spPr>
          <a:xfrm>
            <a:off x="6441831" y="5189216"/>
            <a:ext cx="5171049" cy="3314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Μερική λύση</a:t>
            </a:r>
            <a:endParaRPr lang="en-US" sz="2000" dirty="0"/>
          </a:p>
        </p:txBody>
      </p:sp>
      <p:sp>
        <p:nvSpPr>
          <p:cNvPr id="10" name="statlabel"/>
          <p:cNvSpPr txBox="1"/>
          <p:nvPr/>
        </p:nvSpPr>
        <p:spPr>
          <a:xfrm>
            <a:off x="6500446" y="5474970"/>
            <a:ext cx="5112434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Οι χερσαίες λύσεις δεν μπορούν να αντικαταστήσουν το σύνολο της θαλάσσιας μεταφοράς.</a:t>
            </a:r>
            <a:endParaRPr lang="en-US" sz="1400" dirty="0"/>
          </a:p>
        </p:txBody>
      </p:sp>
      <p:sp>
        <p:nvSpPr>
          <p:cNvPr id="11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IEA, Strait of Hormuz. EIA, 9/9/2026. LLI, 1/10/2026. FT, 7/7/2026 (χάρτης). Reuters, 29/9/2026.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36</a:t>
            </a:fld>
            <a:endParaRPr lang="en-US"/>
          </a:p>
        </p:txBody>
      </p:sp>
      <p:sp>
        <p:nvSpPr>
          <p:cNvPr id="3" name="AutoShape 2" descr="Εικόνα που δημιουργήθηκε 1">
            <a:extLst>
              <a:ext uri="{FF2B5EF4-FFF2-40B4-BE49-F238E27FC236}">
                <a16:creationId xmlns:a16="http://schemas.microsoft.com/office/drawing/2014/main" id="{BD1640EA-E161-A6BC-E7B6-F589126489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75" y="0"/>
            <a:ext cx="12185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5696D1D7-55BC-28A6-60F6-7EFD0341D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569" y="960120"/>
            <a:ext cx="6057591" cy="333545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Χορμούζ: εκτιμήσεις, διδάγματα και ανοιχτά ερωτήματα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480060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Εικόνα έως 30/9/2026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83080"/>
            <a:ext cx="327660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LLI/JMIC: ο κίνδυνος για την εμπορική ναυτιλία παραμένει «σοβαρός» (SEVERE).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περιοχές πολεμικού κινδύνου και οι όροι κάλυψης απαιτούν έλεγχο πριν από κάθε ταξίδι.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Μερική ανάκαμψη των διελεύσεων. Οι μεγάλες γραμμές εμπορευματοκιβωτίων εξακολουθούν να αποφεύγουν την περιοχή.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Δεν υπάρχει άλλη θαλάσσια έξοδος από τον Περσικό Κόλπο.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480060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Διδάγματα για τη ναυτιλία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783080"/>
            <a:ext cx="327660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στρατιωτική παρουσία δεν εγγυάται ασφαλή και ομαλή διέλευση.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ασφάλιση μπορεί να γίνει πολύ ακριβή ή ανεπαρκής για συγκεκριμένα ταξίδια.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Τα κενά AIS δυσκολεύουν την παρακολούθηση πλοίων και φορτίων.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αγωγοί και οι άλλες πηγές ενέργειας καλύπτουν μόνο μέρος του κενού.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480060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Ερωτήματα συζήτησης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783080"/>
            <a:ext cx="327660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Πόσο μπορεί το Ιράν να διατηρεί τους περιορισμούς χωρίς μεγάλο κόστος για την οικονομία του;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Πώς συμβιβάζονται οι απαιτήσεις διοδίων με το καθεστώς διέλευσης διεθνών στενών;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Ποια διδάγματα ισχύουν για Μάλακκα, Ταϊβάν και Μπαμπ ελ Μαντέμπ;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Πώς σταθμίζουν οι Έλληνες πλοιοκτήτες την απόδοση, την ασφάλεια και την ευθύνη τους;</a:t>
            </a:r>
            <a:endParaRPr lang="en-US" sz="1600" dirty="0"/>
          </a:p>
        </p:txBody>
      </p:sp>
      <p:sp>
        <p:nvSpPr>
          <p:cNvPr id="12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UKMTO/JMIC (4/8/2026)· Insurance Business (26/8, 2/9/2026)· Lloyd’s List Intelligence (9/9/2026)· Al Jazeera (27/8, 30/9/2026)· The National (28/9/2026).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</a:rPr>
              <a:t>4.4 Μπαμπ ελ Μαντέμπ και Ερυθρά Θάλασσα</a:t>
            </a:r>
            <a:endParaRPr lang="en-US" sz="2600" dirty="0"/>
          </a:p>
        </p:txBody>
      </p:sp>
      <p:pic>
        <p:nvPicPr>
          <p:cNvPr id="3" name="s046_4.jpg" descr="/home/claude/src_imgs/s046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39583"/>
            <a:ext cx="6400800" cy="3784473"/>
          </a:xfrm>
          <a:prstGeom prst="rect">
            <a:avLst/>
          </a:prstGeom>
        </p:spPr>
      </p:pic>
      <p:sp>
        <p:nvSpPr>
          <p:cNvPr id="4" name="bullets"/>
          <p:cNvSpPr txBox="1"/>
          <p:nvPr/>
        </p:nvSpPr>
        <p:spPr>
          <a:xfrm>
            <a:off x="7132320" y="1234440"/>
            <a:ext cx="4617720" cy="3931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E6EEF7"/>
                </a:solidFill>
              </a:rPr>
              <a:t>Ανάμεσα σε Υεμένη, Ερυθραία και Τζιμπουτί. Πλάτος περίπου 32 χλμ, με το νησί Περίμ να χωρίζει τις θαλάσσιες διόδους.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E6EEF7"/>
                </a:solidFill>
              </a:rPr>
              <a:t>Συνδέει τον Ινδικό Ωκεανό με την Ερυθρά Θάλασσα και το Σουέζ. Κρίσιμο πέρασμα για ενέργεια και εμπορευματοκιβώτια.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E6EEF7"/>
                </a:solidFill>
              </a:rPr>
              <a:t>Η παράκαμψη της Αφρικής αυξάνει σημαντικά την απόσταση, τις ημέρες ταξιδιού και την κατανάλωση καυσίμων. Η επιβάρυνση διαφέρει ανά δρομολόγιο.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E6EEF7"/>
                </a:solidFill>
              </a:rPr>
              <a:t>Ναυτικές βάσεις στο Τζιμπουτί και ευρωπαϊκές επιχειρήσεις Aspides και Atalanta. Η παρουσία τους μειώνει, αλλά δεν εξαλείφει, την απειλή.</a:t>
            </a:r>
            <a:endParaRPr lang="en-US" sz="1600" dirty="0"/>
          </a:p>
        </p:txBody>
      </p:sp>
      <p:sp>
        <p:nvSpPr>
          <p:cNvPr id="5" name="stat"/>
          <p:cNvSpPr/>
          <p:nvPr/>
        </p:nvSpPr>
        <p:spPr>
          <a:xfrm>
            <a:off x="457200" y="5166360"/>
            <a:ext cx="2681478" cy="960120"/>
          </a:xfrm>
          <a:prstGeom prst="roundRect">
            <a:avLst>
              <a:gd name="adj" fmla="val 11429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6" name="statnum"/>
          <p:cNvSpPr txBox="1"/>
          <p:nvPr/>
        </p:nvSpPr>
        <p:spPr>
          <a:xfrm>
            <a:off x="594360" y="5257800"/>
            <a:ext cx="2407158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7" name="statlabel"/>
          <p:cNvSpPr txBox="1"/>
          <p:nvPr/>
        </p:nvSpPr>
        <p:spPr>
          <a:xfrm>
            <a:off x="867508" y="5357446"/>
            <a:ext cx="2134010" cy="677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E6EEF7"/>
                </a:solidFill>
              </a:rPr>
              <a:t>Πλοία βυθισμένα (Rubymar, Tutor, Magic Seas, Eternity C)</a:t>
            </a:r>
            <a:endParaRPr lang="en-US" sz="1400" dirty="0"/>
          </a:p>
        </p:txBody>
      </p:sp>
      <p:sp>
        <p:nvSpPr>
          <p:cNvPr id="8" name="stat"/>
          <p:cNvSpPr/>
          <p:nvPr/>
        </p:nvSpPr>
        <p:spPr>
          <a:xfrm>
            <a:off x="3321558" y="5166360"/>
            <a:ext cx="2681478" cy="960120"/>
          </a:xfrm>
          <a:prstGeom prst="roundRect">
            <a:avLst>
              <a:gd name="adj" fmla="val 11429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9" name="statnum"/>
          <p:cNvSpPr txBox="1"/>
          <p:nvPr/>
        </p:nvSpPr>
        <p:spPr>
          <a:xfrm>
            <a:off x="3458718" y="5257800"/>
            <a:ext cx="2407158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≥13</a:t>
            </a:r>
            <a:endParaRPr lang="en-US" sz="2000" dirty="0"/>
          </a:p>
        </p:txBody>
      </p:sp>
      <p:sp>
        <p:nvSpPr>
          <p:cNvPr id="10" name="statlabel"/>
          <p:cNvSpPr txBox="1"/>
          <p:nvPr/>
        </p:nvSpPr>
        <p:spPr>
          <a:xfrm>
            <a:off x="3962400" y="5357446"/>
            <a:ext cx="1903476" cy="677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E6EEF7"/>
                </a:solidFill>
              </a:rPr>
              <a:t>Θάνατοι ναυτικών που αναφέρουν οι πηγές για το 2024–2026</a:t>
            </a:r>
            <a:endParaRPr lang="en-US" sz="1400" dirty="0"/>
          </a:p>
        </p:txBody>
      </p:sp>
      <p:sp>
        <p:nvSpPr>
          <p:cNvPr id="11" name="stat"/>
          <p:cNvSpPr/>
          <p:nvPr/>
        </p:nvSpPr>
        <p:spPr>
          <a:xfrm>
            <a:off x="6185916" y="5166360"/>
            <a:ext cx="2681478" cy="960120"/>
          </a:xfrm>
          <a:prstGeom prst="roundRect">
            <a:avLst>
              <a:gd name="adj" fmla="val 11429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2" name="statnum"/>
          <p:cNvSpPr txBox="1"/>
          <p:nvPr/>
        </p:nvSpPr>
        <p:spPr>
          <a:xfrm>
            <a:off x="6323076" y="5257800"/>
            <a:ext cx="2407158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100+</a:t>
            </a:r>
            <a:endParaRPr lang="en-US" sz="2000" dirty="0"/>
          </a:p>
        </p:txBody>
      </p:sp>
      <p:sp>
        <p:nvSpPr>
          <p:cNvPr id="13" name="statlabel"/>
          <p:cNvSpPr txBox="1"/>
          <p:nvPr/>
        </p:nvSpPr>
        <p:spPr>
          <a:xfrm>
            <a:off x="6920953" y="5394960"/>
            <a:ext cx="176584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E6EEF7"/>
                </a:solidFill>
              </a:rPr>
              <a:t>Επιθέσεις σε πλοία 60+ κρατών (MARAD, 11/2023–10/2025)</a:t>
            </a:r>
            <a:endParaRPr lang="en-US" sz="1400" dirty="0"/>
          </a:p>
        </p:txBody>
      </p:sp>
      <p:sp>
        <p:nvSpPr>
          <p:cNvPr id="14" name="stat"/>
          <p:cNvSpPr/>
          <p:nvPr/>
        </p:nvSpPr>
        <p:spPr>
          <a:xfrm>
            <a:off x="9050274" y="5076092"/>
            <a:ext cx="2681478" cy="1050388"/>
          </a:xfrm>
          <a:prstGeom prst="roundRect">
            <a:avLst>
              <a:gd name="adj" fmla="val 11429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5" name="statnum"/>
          <p:cNvSpPr txBox="1"/>
          <p:nvPr/>
        </p:nvSpPr>
        <p:spPr>
          <a:xfrm>
            <a:off x="9187434" y="5166360"/>
            <a:ext cx="2407158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280/εβδομάδα</a:t>
            </a:r>
            <a:endParaRPr lang="en-US" sz="2000" dirty="0"/>
          </a:p>
        </p:txBody>
      </p:sp>
      <p:sp>
        <p:nvSpPr>
          <p:cNvPr id="16" name="statlabel"/>
          <p:cNvSpPr txBox="1"/>
          <p:nvPr/>
        </p:nvSpPr>
        <p:spPr>
          <a:xfrm>
            <a:off x="9187434" y="5692140"/>
            <a:ext cx="240715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E6EEF7"/>
                </a:solidFill>
              </a:rPr>
              <a:t>Μ.ό. 31/8–27/9/2026, &gt;10.000 dwt (LLI, προσωρινά)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B3C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F46BFEC-C606-7DEC-F841-1442A08CA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1" y="156522"/>
            <a:ext cx="11887201" cy="65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861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Χρονολόγιο: οι Χούθι και η ναυσιπλοΐα, 2023–2026</a:t>
            </a:r>
            <a:endParaRPr lang="en-US" sz="2600" dirty="0"/>
          </a:p>
        </p:txBody>
      </p:sp>
      <p:sp>
        <p:nvSpPr>
          <p:cNvPr id="3" name="tl-line"/>
          <p:cNvSpPr/>
          <p:nvPr/>
        </p:nvSpPr>
        <p:spPr>
          <a:xfrm>
            <a:off x="1993392" y="1280160"/>
            <a:ext cx="0" cy="4800600"/>
          </a:xfrm>
          <a:prstGeom prst="line">
            <a:avLst/>
          </a:prstGeom>
          <a:noFill/>
          <a:ln w="12700">
            <a:solidFill>
              <a:srgbClr val="6B7A90"/>
            </a:solidFill>
            <a:prstDash val="solid"/>
          </a:ln>
        </p:spPr>
      </p:sp>
      <p:sp>
        <p:nvSpPr>
          <p:cNvPr id="4" name="chip"/>
          <p:cNvSpPr/>
          <p:nvPr/>
        </p:nvSpPr>
        <p:spPr>
          <a:xfrm>
            <a:off x="457200" y="126187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5" name="chiptext"/>
          <p:cNvSpPr txBox="1"/>
          <p:nvPr/>
        </p:nvSpPr>
        <p:spPr>
          <a:xfrm>
            <a:off x="457200" y="126187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19/11/2023</a:t>
            </a:r>
            <a:endParaRPr lang="en-US" sz="950" dirty="0"/>
          </a:p>
        </p:txBody>
      </p:sp>
      <p:sp>
        <p:nvSpPr>
          <p:cNvPr id="6" name="dot"/>
          <p:cNvSpPr/>
          <p:nvPr/>
        </p:nvSpPr>
        <p:spPr>
          <a:xfrm>
            <a:off x="1938528" y="1353312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7" name="tltext"/>
          <p:cNvSpPr txBox="1"/>
          <p:nvPr/>
        </p:nvSpPr>
        <p:spPr>
          <a:xfrm>
            <a:off x="2176272" y="1207008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Κατάληψη του Galaxy Leader. Ακολουθούν επιθέσεις με πυραύλους, drones και μη επανδρωμένα σκάφη.</a:t>
            </a:r>
            <a:endParaRPr lang="en-US" sz="1600" dirty="0"/>
          </a:p>
        </p:txBody>
      </p:sp>
      <p:sp>
        <p:nvSpPr>
          <p:cNvPr id="8" name="chip"/>
          <p:cNvSpPr/>
          <p:nvPr/>
        </p:nvSpPr>
        <p:spPr>
          <a:xfrm>
            <a:off x="457200" y="1760220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9" name="chiptext"/>
          <p:cNvSpPr txBox="1"/>
          <p:nvPr/>
        </p:nvSpPr>
        <p:spPr>
          <a:xfrm>
            <a:off x="457200" y="176022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2024</a:t>
            </a:r>
            <a:endParaRPr lang="en-US" sz="950" dirty="0"/>
          </a:p>
        </p:txBody>
      </p:sp>
      <p:sp>
        <p:nvSpPr>
          <p:cNvPr id="10" name="dot"/>
          <p:cNvSpPr/>
          <p:nvPr/>
        </p:nvSpPr>
        <p:spPr>
          <a:xfrm>
            <a:off x="1938528" y="1851660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1" name="tltext"/>
          <p:cNvSpPr txBox="1"/>
          <p:nvPr/>
        </p:nvSpPr>
        <p:spPr>
          <a:xfrm>
            <a:off x="2176272" y="1705356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Βυθίζονται Rubymar και Tutor. Επιθέσεις σε True Confidence και Sounion. Πολλές εταιρείες αποφεύγουν το Σουέζ.</a:t>
            </a:r>
            <a:endParaRPr lang="en-US" sz="1600" dirty="0"/>
          </a:p>
        </p:txBody>
      </p:sp>
      <p:sp>
        <p:nvSpPr>
          <p:cNvPr id="12" name="chip"/>
          <p:cNvSpPr/>
          <p:nvPr/>
        </p:nvSpPr>
        <p:spPr>
          <a:xfrm>
            <a:off x="457200" y="2258568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3" name="chiptext"/>
          <p:cNvSpPr txBox="1"/>
          <p:nvPr/>
        </p:nvSpPr>
        <p:spPr>
          <a:xfrm>
            <a:off x="457200" y="225856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15/3–6/5/2025</a:t>
            </a:r>
            <a:endParaRPr lang="en-US" sz="950" dirty="0"/>
          </a:p>
        </p:txBody>
      </p:sp>
      <p:sp>
        <p:nvSpPr>
          <p:cNvPr id="14" name="dot"/>
          <p:cNvSpPr/>
          <p:nvPr/>
        </p:nvSpPr>
        <p:spPr>
          <a:xfrm>
            <a:off x="1938528" y="2350008"/>
            <a:ext cx="109728" cy="10972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5" name="tltext"/>
          <p:cNvSpPr txBox="1"/>
          <p:nvPr/>
        </p:nvSpPr>
        <p:spPr>
          <a:xfrm>
            <a:off x="2176272" y="2203704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Αμερικανική επιχείρηση κατά των Χούθι και εκεχειρία με μεσολάβηση του Ομάν. Η συμφωνία δεν καλύπτει το Ισραήλ</a:t>
            </a:r>
            <a:r>
              <a:rPr lang="en-US" sz="1350" dirty="0">
                <a:solidFill>
                  <a:srgbClr val="0B1F3A"/>
                </a:solidFill>
              </a:rPr>
              <a:t>.</a:t>
            </a:r>
            <a:endParaRPr lang="en-US" sz="1350" dirty="0"/>
          </a:p>
        </p:txBody>
      </p:sp>
      <p:sp>
        <p:nvSpPr>
          <p:cNvPr id="16" name="chip"/>
          <p:cNvSpPr/>
          <p:nvPr/>
        </p:nvSpPr>
        <p:spPr>
          <a:xfrm>
            <a:off x="457200" y="2756916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7" name="chiptext"/>
          <p:cNvSpPr txBox="1"/>
          <p:nvPr/>
        </p:nvSpPr>
        <p:spPr>
          <a:xfrm>
            <a:off x="457200" y="275691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6–9/7/2025</a:t>
            </a:r>
            <a:endParaRPr lang="en-US" sz="950" dirty="0"/>
          </a:p>
        </p:txBody>
      </p:sp>
      <p:sp>
        <p:nvSpPr>
          <p:cNvPr id="18" name="dot"/>
          <p:cNvSpPr/>
          <p:nvPr/>
        </p:nvSpPr>
        <p:spPr>
          <a:xfrm>
            <a:off x="1938528" y="2848356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9" name="tltext"/>
          <p:cNvSpPr txBox="1"/>
          <p:nvPr/>
        </p:nvSpPr>
        <p:spPr>
          <a:xfrm>
            <a:off x="2176272" y="2702052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Βυθίζονται τα ελληνικών συμφερόντων Magic Seas και Eternity C. Ανθρώπινες απώλειες, όμηροι και αύξηση ασφαλίστρων.</a:t>
            </a:r>
            <a:endParaRPr lang="en-US" sz="1600" dirty="0"/>
          </a:p>
        </p:txBody>
      </p:sp>
      <p:sp>
        <p:nvSpPr>
          <p:cNvPr id="20" name="chip"/>
          <p:cNvSpPr/>
          <p:nvPr/>
        </p:nvSpPr>
        <p:spPr>
          <a:xfrm>
            <a:off x="457200" y="3255264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1" name="chiptext"/>
          <p:cNvSpPr txBox="1"/>
          <p:nvPr/>
        </p:nvSpPr>
        <p:spPr>
          <a:xfrm>
            <a:off x="457200" y="3255264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8–9/2025</a:t>
            </a:r>
            <a:endParaRPr lang="en-US" sz="950" dirty="0"/>
          </a:p>
        </p:txBody>
      </p:sp>
      <p:sp>
        <p:nvSpPr>
          <p:cNvPr id="22" name="dot"/>
          <p:cNvSpPr/>
          <p:nvPr/>
        </p:nvSpPr>
        <p:spPr>
          <a:xfrm>
            <a:off x="1938528" y="3346704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3" name="tltext"/>
          <p:cNvSpPr txBox="1"/>
          <p:nvPr/>
        </p:nvSpPr>
        <p:spPr>
          <a:xfrm>
            <a:off x="2176272" y="3200400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Νέες επιθέσεις, μεταξύ άλλων στο Minervagracht, και ισραηλινά πλήγματα κατά της ηγεσίας των Χούθι.</a:t>
            </a:r>
            <a:endParaRPr lang="en-US" sz="1600" dirty="0"/>
          </a:p>
        </p:txBody>
      </p:sp>
      <p:sp>
        <p:nvSpPr>
          <p:cNvPr id="24" name="chip"/>
          <p:cNvSpPr/>
          <p:nvPr/>
        </p:nvSpPr>
        <p:spPr>
          <a:xfrm>
            <a:off x="457200" y="375361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</p:sp>
      <p:sp>
        <p:nvSpPr>
          <p:cNvPr id="25" name="chiptext"/>
          <p:cNvSpPr txBox="1"/>
          <p:nvPr/>
        </p:nvSpPr>
        <p:spPr>
          <a:xfrm>
            <a:off x="457200" y="375361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10/10–11/11/2025</a:t>
            </a:r>
            <a:endParaRPr lang="en-US" sz="950" dirty="0"/>
          </a:p>
        </p:txBody>
      </p:sp>
      <p:sp>
        <p:nvSpPr>
          <p:cNvPr id="26" name="dot"/>
          <p:cNvSpPr/>
          <p:nvPr/>
        </p:nvSpPr>
        <p:spPr>
          <a:xfrm>
            <a:off x="1938528" y="3845052"/>
            <a:ext cx="109728" cy="109728"/>
          </a:xfrm>
          <a:prstGeom prst="ellipse">
            <a:avLst/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</p:sp>
      <p:sp>
        <p:nvSpPr>
          <p:cNvPr id="27" name="tltext"/>
          <p:cNvSpPr txBox="1"/>
          <p:nvPr/>
        </p:nvSpPr>
        <p:spPr>
          <a:xfrm>
            <a:off x="2176272" y="3698748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Μετά την εκεχειρία στη Γάζα, οι Χούθι ανακοινώνουν παύση επιθέσεων. CMA CGM και Maersk δοκιμάζουν την επιστροφή.</a:t>
            </a:r>
            <a:endParaRPr lang="en-US" sz="1600" dirty="0"/>
          </a:p>
        </p:txBody>
      </p:sp>
      <p:sp>
        <p:nvSpPr>
          <p:cNvPr id="28" name="chip"/>
          <p:cNvSpPr/>
          <p:nvPr/>
        </p:nvSpPr>
        <p:spPr>
          <a:xfrm>
            <a:off x="457200" y="4251960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29" name="chiptext"/>
          <p:cNvSpPr txBox="1"/>
          <p:nvPr/>
        </p:nvSpPr>
        <p:spPr>
          <a:xfrm>
            <a:off x="457200" y="425196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28/2–3/2026</a:t>
            </a:r>
            <a:endParaRPr lang="en-US" sz="950" dirty="0"/>
          </a:p>
        </p:txBody>
      </p:sp>
      <p:sp>
        <p:nvSpPr>
          <p:cNvPr id="30" name="dot"/>
          <p:cNvSpPr/>
          <p:nvPr/>
        </p:nvSpPr>
        <p:spPr>
          <a:xfrm>
            <a:off x="1938528" y="4343400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31" name="tltext"/>
          <p:cNvSpPr txBox="1"/>
          <p:nvPr/>
        </p:nvSpPr>
        <p:spPr>
          <a:xfrm>
            <a:off x="2176272" y="4197096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Ο πόλεμος στο Ιράν διακόπτει την επιστροφή αρκετών γραμμών. Πλοία κατευθύνονται ξανά γύρω από την Αφρική.</a:t>
            </a:r>
            <a:endParaRPr lang="en-US" sz="1600" dirty="0"/>
          </a:p>
        </p:txBody>
      </p:sp>
      <p:sp>
        <p:nvSpPr>
          <p:cNvPr id="32" name="chip"/>
          <p:cNvSpPr/>
          <p:nvPr/>
        </p:nvSpPr>
        <p:spPr>
          <a:xfrm>
            <a:off x="457200" y="4750308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3" name="chiptext"/>
          <p:cNvSpPr txBox="1"/>
          <p:nvPr/>
        </p:nvSpPr>
        <p:spPr>
          <a:xfrm>
            <a:off x="457200" y="475030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20–22/7/2026</a:t>
            </a:r>
            <a:endParaRPr lang="en-US" sz="950" dirty="0"/>
          </a:p>
        </p:txBody>
      </p:sp>
      <p:sp>
        <p:nvSpPr>
          <p:cNvPr id="34" name="dot"/>
          <p:cNvSpPr/>
          <p:nvPr/>
        </p:nvSpPr>
        <p:spPr>
          <a:xfrm>
            <a:off x="1938528" y="4841748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5" name="tltext"/>
          <p:cNvSpPr txBox="1"/>
          <p:nvPr/>
        </p:nvSpPr>
        <p:spPr>
          <a:xfrm>
            <a:off x="2176272" y="4695444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Οι Χούθι ανακοινώνουν αποκλεισμό σαουδαραβικών πλοίων. Νέες επιθέσεις αυξάνουν τον ασφαλιστικό κίνδυνο.</a:t>
            </a:r>
            <a:endParaRPr lang="en-US" sz="1600" dirty="0"/>
          </a:p>
        </p:txBody>
      </p:sp>
      <p:sp>
        <p:nvSpPr>
          <p:cNvPr id="36" name="chip"/>
          <p:cNvSpPr/>
          <p:nvPr/>
        </p:nvSpPr>
        <p:spPr>
          <a:xfrm>
            <a:off x="457200" y="5248656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7" name="chiptext"/>
          <p:cNvSpPr txBox="1"/>
          <p:nvPr/>
        </p:nvSpPr>
        <p:spPr>
          <a:xfrm>
            <a:off x="457200" y="524865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11–24/8/2026</a:t>
            </a:r>
            <a:endParaRPr lang="en-US" sz="950" dirty="0"/>
          </a:p>
        </p:txBody>
      </p:sp>
      <p:sp>
        <p:nvSpPr>
          <p:cNvPr id="38" name="dot"/>
          <p:cNvSpPr/>
          <p:nvPr/>
        </p:nvSpPr>
        <p:spPr>
          <a:xfrm>
            <a:off x="1938528" y="5340096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9" name="tltext"/>
          <p:cNvSpPr txBox="1"/>
          <p:nvPr/>
        </p:nvSpPr>
        <p:spPr>
          <a:xfrm>
            <a:off x="2176272" y="5193792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Επιθέσεις σε Tihamah και Amzan. Νέες ανθρώπινες απώλειες και μείωση της κίνησης.</a:t>
            </a:r>
            <a:endParaRPr lang="en-US" sz="1600" dirty="0"/>
          </a:p>
        </p:txBody>
      </p:sp>
      <p:sp>
        <p:nvSpPr>
          <p:cNvPr id="40" name="chip"/>
          <p:cNvSpPr/>
          <p:nvPr/>
        </p:nvSpPr>
        <p:spPr>
          <a:xfrm>
            <a:off x="457200" y="5747004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41" name="chiptext"/>
          <p:cNvSpPr txBox="1"/>
          <p:nvPr/>
        </p:nvSpPr>
        <p:spPr>
          <a:xfrm>
            <a:off x="457200" y="5747004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9–20/9/2026</a:t>
            </a:r>
            <a:endParaRPr lang="en-US" sz="950" dirty="0"/>
          </a:p>
        </p:txBody>
      </p:sp>
      <p:sp>
        <p:nvSpPr>
          <p:cNvPr id="42" name="dot"/>
          <p:cNvSpPr/>
          <p:nvPr/>
        </p:nvSpPr>
        <p:spPr>
          <a:xfrm>
            <a:off x="1938528" y="5838444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43" name="tltext"/>
          <p:cNvSpPr txBox="1"/>
          <p:nvPr/>
        </p:nvSpPr>
        <p:spPr>
          <a:xfrm>
            <a:off x="2176272" y="5692140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Οι απειλές συνεχίζονται, αλλά περισσότερες γραμμές επιστρέφουν. Στα τέλη Σεπτεμβρίου επανεκκινεί ο αγωγός προς Yanbu</a:t>
            </a:r>
            <a:r>
              <a:rPr lang="en-US" sz="1350" dirty="0">
                <a:solidFill>
                  <a:srgbClr val="0B1F3A"/>
                </a:solidFill>
              </a:rPr>
              <a:t>.</a:t>
            </a:r>
            <a:endParaRPr lang="en-US" sz="1350" dirty="0"/>
          </a:p>
        </p:txBody>
      </p:sp>
      <p:sp>
        <p:nvSpPr>
          <p:cNvPr id="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Ερυθρά Θάλασσα: επιπτώσεις στο Σουέζ και στις μεταφορές</a:t>
            </a:r>
            <a:endParaRPr lang="en-US" sz="2600" dirty="0"/>
          </a:p>
        </p:txBody>
      </p:sp>
      <p:graphicFrame>
        <p:nvGraphicFramePr>
          <p:cNvPr id="3" name="suez-chart"/>
          <p:cNvGraphicFramePr/>
          <p:nvPr>
            <p:extLst>
              <p:ext uri="{D42A27DB-BD31-4B8C-83A1-F6EECF244321}">
                <p14:modId xmlns:p14="http://schemas.microsoft.com/office/powerpoint/2010/main" val="3437108577"/>
              </p:ext>
            </p:extLst>
          </p:nvPr>
        </p:nvGraphicFramePr>
        <p:xfrm>
          <a:off x="457200" y="1051560"/>
          <a:ext cx="512064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bullets"/>
          <p:cNvSpPr txBox="1"/>
          <p:nvPr/>
        </p:nvSpPr>
        <p:spPr>
          <a:xfrm>
            <a:off x="5852160" y="1234440"/>
            <a:ext cx="5897880" cy="4846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Τα έσοδα του Σουέζ μειώθηκαν από 10,25 δισ. $ το 2023 σε περίπου 4 δισ. $ το 2024. Το οικονομικό έτος 2025/26 ανήλθαν σε 4,67 δισ. $.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b="1" dirty="0">
                <a:solidFill>
                  <a:srgbClr val="0B1F3A"/>
                </a:solidFill>
              </a:rPr>
              <a:t>Αύγουστος 2026: 1.358 πλοία (+27% ετησίως) και έσοδα 567,1 εκατ. $, σύμφωνα με την SCA.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LLI: 287 διελεύσεις την εβδομάδα κατά μέσο όρο, 31/8–27/9/2026, για πλοία άνω των 10.000 dwt. Η μέτρηση διαφέρει από το σύνολο της SCA.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Τα ασφάλιστρα αλλάζουν με την ένταση των επιθέσεων, την ιδιοκτησία του πλοίου και το δρομολόγιο. Οι ακραίες προσφορές δεν είναι μέση τιμή αγοράς.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παράκαμψη της Αφρικής προσθέτει ενδεικτικά 10–14 ημέρες σε ορισμένα δρομολόγια Ασίας–Ευρώπης και δεσμεύει επιπλέον πλοία.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επιστροφή στο Σουέζ απελευθερώνει χωρητικότητα και μπορεί να πιέσει τους ναύλους. Στο γράφημα οι μελλοντικοί στόχοι διακρίνονται από τα αποτελέσματα.</a:t>
            </a:r>
            <a:endParaRPr lang="en-US" sz="1600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5349240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Suez Canal Authority (Ahram 28/6/2026· Daily News Egypt 20/9/2026)· Lloyd’s List Intelligence, Red Sea Brief 18/9 και 1/10/2026· Ports Europe (7/9/2026)· Insurance Journal· Xeneta.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Σουέζ: μερική ανάκαμψη έως τον Σεπτέμβριο 2026</a:t>
            </a:r>
            <a:endParaRPr lang="en-US" sz="2600" dirty="0"/>
          </a:p>
        </p:txBody>
      </p:sp>
      <p:graphicFrame>
        <p:nvGraphicFramePr>
          <p:cNvPr id="3" name="suez-daily-chart"/>
          <p:cNvGraphicFramePr/>
          <p:nvPr>
            <p:extLst>
              <p:ext uri="{D42A27DB-BD31-4B8C-83A1-F6EECF244321}">
                <p14:modId xmlns:p14="http://schemas.microsoft.com/office/powerpoint/2010/main" val="1935066659"/>
              </p:ext>
            </p:extLst>
          </p:nvPr>
        </p:nvGraphicFramePr>
        <p:xfrm>
          <a:off x="457200" y="973015"/>
          <a:ext cx="6583680" cy="4239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tat"/>
          <p:cNvSpPr/>
          <p:nvPr/>
        </p:nvSpPr>
        <p:spPr>
          <a:xfrm>
            <a:off x="7315200" y="1280160"/>
            <a:ext cx="4434840" cy="880110"/>
          </a:xfrm>
          <a:prstGeom prst="roundRect">
            <a:avLst>
              <a:gd name="adj" fmla="val 1246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5" name="statnum"/>
          <p:cNvSpPr txBox="1"/>
          <p:nvPr/>
        </p:nvSpPr>
        <p:spPr>
          <a:xfrm>
            <a:off x="7452360" y="1371600"/>
            <a:ext cx="4160520" cy="4400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1.358</a:t>
            </a:r>
            <a:endParaRPr lang="en-US" sz="2200" dirty="0"/>
          </a:p>
        </p:txBody>
      </p:sp>
      <p:sp>
        <p:nvSpPr>
          <p:cNvPr id="6" name="statlabel"/>
          <p:cNvSpPr txBox="1"/>
          <p:nvPr/>
        </p:nvSpPr>
        <p:spPr>
          <a:xfrm>
            <a:off x="7452360" y="1765935"/>
            <a:ext cx="4160520" cy="302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B1F3A"/>
                </a:solidFill>
              </a:rPr>
              <a:t>Πλοία τον Αύγουστο 2026, όλα τα μεγέθη (SCA)</a:t>
            </a:r>
            <a:endParaRPr lang="en-US" sz="1600" dirty="0"/>
          </a:p>
        </p:txBody>
      </p:sp>
      <p:sp>
        <p:nvSpPr>
          <p:cNvPr id="7" name="stat"/>
          <p:cNvSpPr/>
          <p:nvPr/>
        </p:nvSpPr>
        <p:spPr>
          <a:xfrm>
            <a:off x="7315200" y="2297430"/>
            <a:ext cx="4434840" cy="880110"/>
          </a:xfrm>
          <a:prstGeom prst="roundRect">
            <a:avLst>
              <a:gd name="adj" fmla="val 1246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8" name="statnum"/>
          <p:cNvSpPr txBox="1"/>
          <p:nvPr/>
        </p:nvSpPr>
        <p:spPr>
          <a:xfrm>
            <a:off x="7452360" y="2388870"/>
            <a:ext cx="4160520" cy="4400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567 εκατ. $</a:t>
            </a:r>
            <a:endParaRPr lang="en-US" sz="2200" dirty="0"/>
          </a:p>
        </p:txBody>
      </p:sp>
      <p:sp>
        <p:nvSpPr>
          <p:cNvPr id="9" name="statlabel"/>
          <p:cNvSpPr txBox="1"/>
          <p:nvPr/>
        </p:nvSpPr>
        <p:spPr>
          <a:xfrm>
            <a:off x="7315200" y="2783205"/>
            <a:ext cx="4297680" cy="302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Έσοδα Αυγούστου 2026 (SCA, μέσω Daily News Egypt)</a:t>
            </a:r>
            <a:endParaRPr lang="en-US" sz="1600" dirty="0"/>
          </a:p>
        </p:txBody>
      </p:sp>
      <p:sp>
        <p:nvSpPr>
          <p:cNvPr id="10" name="stat"/>
          <p:cNvSpPr/>
          <p:nvPr/>
        </p:nvSpPr>
        <p:spPr>
          <a:xfrm>
            <a:off x="7315200" y="3314700"/>
            <a:ext cx="4434840" cy="880110"/>
          </a:xfrm>
          <a:prstGeom prst="roundRect">
            <a:avLst>
              <a:gd name="adj" fmla="val 1246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1" name="statnum"/>
          <p:cNvSpPr txBox="1"/>
          <p:nvPr/>
        </p:nvSpPr>
        <p:spPr>
          <a:xfrm>
            <a:off x="7452360" y="3406140"/>
            <a:ext cx="4160520" cy="4400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287/εβδ.</a:t>
            </a:r>
            <a:endParaRPr lang="en-US" sz="2200" dirty="0"/>
          </a:p>
        </p:txBody>
      </p:sp>
      <p:sp>
        <p:nvSpPr>
          <p:cNvPr id="12" name="statlabel"/>
          <p:cNvSpPr txBox="1"/>
          <p:nvPr/>
        </p:nvSpPr>
        <p:spPr>
          <a:xfrm>
            <a:off x="7452360" y="3800475"/>
            <a:ext cx="4160520" cy="302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Μέσος όρος 31/8–27/9/2026, μόνο πλοία &gt;10.000 dwt (LLI)</a:t>
            </a:r>
            <a:endParaRPr lang="en-US" sz="1600" dirty="0"/>
          </a:p>
        </p:txBody>
      </p:sp>
      <p:sp>
        <p:nvSpPr>
          <p:cNvPr id="13" name="stat"/>
          <p:cNvSpPr/>
          <p:nvPr/>
        </p:nvSpPr>
        <p:spPr>
          <a:xfrm>
            <a:off x="7315200" y="4331970"/>
            <a:ext cx="4434840" cy="880110"/>
          </a:xfrm>
          <a:prstGeom prst="roundRect">
            <a:avLst>
              <a:gd name="adj" fmla="val 1246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statnum"/>
          <p:cNvSpPr txBox="1"/>
          <p:nvPr/>
        </p:nvSpPr>
        <p:spPr>
          <a:xfrm>
            <a:off x="7452360" y="4423410"/>
            <a:ext cx="4160520" cy="4400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~−39%</a:t>
            </a:r>
            <a:endParaRPr lang="en-US" sz="2200" dirty="0"/>
          </a:p>
        </p:txBody>
      </p:sp>
      <p:sp>
        <p:nvSpPr>
          <p:cNvPr id="15" name="statlabel"/>
          <p:cNvSpPr txBox="1"/>
          <p:nvPr/>
        </p:nvSpPr>
        <p:spPr>
          <a:xfrm>
            <a:off x="7315200" y="4747847"/>
            <a:ext cx="4297680" cy="372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B1F3A"/>
                </a:solidFill>
              </a:rPr>
              <a:t>44 πλοία/ημέρα τον Αύγ. 2026 έναντι 72 το 2023. Ίδια κάλυψη SCA.</a:t>
            </a:r>
            <a:endParaRPr lang="en-US" sz="1600" dirty="0"/>
          </a:p>
        </p:txBody>
      </p:sp>
      <p:sp>
        <p:nvSpPr>
          <p:cNvPr id="16" name="bullets"/>
          <p:cNvSpPr txBox="1"/>
          <p:nvPr/>
        </p:nvSpPr>
        <p:spPr>
          <a:xfrm>
            <a:off x="58615" y="5187902"/>
            <a:ext cx="11673137" cy="1107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κίνηση αυξάνεται, αλλά παραμένει ευάλωτη σε νέες επιθέσεις. Η επανεκκίνηση του αγωγού προς Yanbu στα τέλη Σεπτεμβρίου επηρεάζει ξανά τις διαδρομές των δεξαμενόπλοιων.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SCA: όλα τα πλοία. LLI*: μόνο πλοία &gt;10.000 dwt (Ιούνιος και Σεπτέμβριος 2026). Οι δύο σειρές δεν είναι άμεσα συγκρίσιμες. Οι περίοδοι αναφοράς διαφέρουν.</a:t>
            </a:r>
            <a:endParaRPr lang="en-US" sz="1600" dirty="0"/>
          </a:p>
        </p:txBody>
      </p:sp>
      <p:sp>
        <p:nvSpPr>
          <p:cNvPr id="17" name="source"/>
          <p:cNvSpPr txBox="1"/>
          <p:nvPr/>
        </p:nvSpPr>
        <p:spPr>
          <a:xfrm>
            <a:off x="457200" y="6144768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Suez Canal Authority via Daily News Egypt (20/9/2026), Ahram (28/6/2026)· Lloyd’s List Intelligence, Red Sea Brief 1/10/2026· Ports Europe (7/9/2026)· SCA Navigation Statistics 2023–24.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Ναυτικές επιχειρήσεις και η επιστροφή της σομαλικής πειρατείας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7063154" cy="1490472"/>
          </a:xfrm>
          <a:prstGeom prst="roundRect">
            <a:avLst>
              <a:gd name="adj" fmla="val 736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7168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EUNAVFOR Aspides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37360"/>
            <a:ext cx="689856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Παράταση έως 28/2/2027. Πρόσθετα καθήκοντα για υποθαλάσσιες υποδομές και συνεργασία με παράκτιες αρχές.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αυξημένη ζήτηση συνοδείας υπερβαίνει τα διαθέσιμα μέσα και δημιουργεί αναμονές.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57200" y="2779776"/>
            <a:ext cx="7063154" cy="1353313"/>
          </a:xfrm>
          <a:prstGeom prst="roundRect">
            <a:avLst>
              <a:gd name="adj" fmla="val 736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621792" y="2999232"/>
            <a:ext cx="7168896" cy="164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ΗΠΑ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621792" y="3273552"/>
            <a:ext cx="6857531" cy="859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Η εκεχειρία ΗΠΑ–Χούθι της 6/5/2025 μετέβαλε την αμερικανική επιχειρησιακή παρουσία.</a:t>
            </a:r>
            <a:endParaRPr lang="en-US" sz="15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Το 2026 σημαντικό μέρος της ναυτικής προσπάθειας επικεντρώνεται στο Χορμούζ.</a:t>
            </a:r>
            <a:endParaRPr lang="en-US" sz="1550" dirty="0"/>
          </a:p>
        </p:txBody>
      </p:sp>
      <p:sp>
        <p:nvSpPr>
          <p:cNvPr id="9" name="card"/>
          <p:cNvSpPr/>
          <p:nvPr/>
        </p:nvSpPr>
        <p:spPr>
          <a:xfrm>
            <a:off x="404212" y="4242819"/>
            <a:ext cx="7168896" cy="1987995"/>
          </a:xfrm>
          <a:prstGeom prst="roundRect">
            <a:avLst>
              <a:gd name="adj" fmla="val 736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621792" y="4270251"/>
            <a:ext cx="7168896" cy="278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Σομαλική πειρατεία 2025–26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621792" y="4575986"/>
            <a:ext cx="6951316" cy="1795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Hellas Aphrodite, 11/2025: επίθεση μακριά από τη Σομαλία και επέμβαση της Atalanta.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IMB 2025: 137 περιστατικά παγκοσμίως, 4 καταλήψεις πλοίων και 46 όμηροι. Στενά Σιγκαπούρης: 80 περιστατικά.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Α΄ εξάμηνο 2026: 38 περιστατικά, 5 καταλήψεις και 67 όμηροι. Στις 1/10 η LLI αναφέρει απελευθέρωση 5 από 6 πλοία που κρατούνταν στα τέλη Αυγούστου.</a:t>
            </a:r>
            <a:endParaRPr lang="en-US" sz="1600" dirty="0"/>
          </a:p>
        </p:txBody>
      </p:sp>
      <p:pic>
        <p:nvPicPr>
          <p:cNvPr id="12" name="s050_0.png" descr="/home/claude/src_imgs/s050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946" y="1280160"/>
            <a:ext cx="4378099" cy="4206240"/>
          </a:xfrm>
          <a:prstGeom prst="rect">
            <a:avLst/>
          </a:prstGeom>
        </p:spPr>
      </p:pic>
      <p:sp>
        <p:nvSpPr>
          <p:cNvPr id="13" name="source"/>
          <p:cNvSpPr txBox="1"/>
          <p:nvPr/>
        </p:nvSpPr>
        <p:spPr>
          <a:xfrm>
            <a:off x="8183880" y="5577840"/>
            <a:ext cx="3566160" cy="5122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Γράφημα: ιστορική κίνηση Μπαμπ ελ Μαντέμπ 2023–2024 (&gt;10.000 dwt). Πηγές: Συμβούλιο ΕΕ, IMB 2025/H1 2026, LLI 1/10/2026.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4.5 Διώρυγα του Σουέζ: βασικά στοιχεία</a:t>
            </a:r>
            <a:endParaRPr lang="en-US" sz="2600" dirty="0"/>
          </a:p>
        </p:txBody>
      </p:sp>
      <p:pic>
        <p:nvPicPr>
          <p:cNvPr id="3" name="s057_0.png" descr="/home/claude/src_imgs/s057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7" y="990600"/>
            <a:ext cx="4624753" cy="5090160"/>
          </a:xfrm>
          <a:prstGeom prst="rect">
            <a:avLst/>
          </a:prstGeom>
        </p:spPr>
      </p:pic>
      <p:sp>
        <p:nvSpPr>
          <p:cNvPr id="4" name="bullets"/>
          <p:cNvSpPr txBox="1"/>
          <p:nvPr/>
        </p:nvSpPr>
        <p:spPr>
          <a:xfrm>
            <a:off x="4689230" y="1234440"/>
            <a:ext cx="7438293" cy="4846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διώρυγα κατασκευάστηκε το 1859–1869. Η Βρετανία αγόρασε τις αιγυπτιακές μετοχές το 1875. Η Αίγυπτος την εθνικοποίησε το 1956.</a:t>
            </a:r>
            <a:endParaRPr lang="en-US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Μήκος περίπου 193 χλμ. Συνδέει Μεσόγειο και Ερυθρά Θάλασσα, μειώνοντας σημαντικά την απόσταση Ασίας–Ευρώπης. Το 2015 προστέθηκαν τμήματα διπλής κατεύθυνσης.</a:t>
            </a:r>
            <a:endParaRPr lang="en-US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Το 2023 κατέγραψε 26.434 διελεύσεις, περίπου 72 ημερησίως. Η πραγματική κίνηση δεν ταυτίζεται με τη μέγιστη δυναμικότητα.</a:t>
            </a:r>
            <a:endParaRPr lang="en-US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Έσοδα ρεκόρ 10,25 δισ. $ το 2023. Η κρίση της Ερυθράς Θάλασσας προκάλεσε μεγάλη πτώση από το 2024.</a:t>
            </a:r>
            <a:endParaRPr lang="en-US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Κύριες προκλήσεις: ασφάλεια στο Μπαμπ ελ Μαντέμπ, ανταγωνισμός της διαδρομής γύρω από την Αφρική και απώλεια εσόδων. Η οικονομική ζώνη του Σουέζ στοχεύει στη διαφοροποίηση δραστηριοτήτων.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Ever Given: το κλείσιμο του Σουέζ, 23–29/3/2021</a:t>
            </a:r>
            <a:endParaRPr lang="en-US" sz="2600" dirty="0"/>
          </a:p>
        </p:txBody>
      </p:sp>
      <p:pic>
        <p:nvPicPr>
          <p:cNvPr id="3" name="s063_1.jpg" descr="/home/claude/src_imgs/s063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70016"/>
            <a:ext cx="6766560" cy="4683728"/>
          </a:xfrm>
          <a:prstGeom prst="rect">
            <a:avLst/>
          </a:prstGeom>
        </p:spPr>
      </p:pic>
      <p:sp>
        <p:nvSpPr>
          <p:cNvPr id="4" name="bullets"/>
          <p:cNvSpPr txBox="1"/>
          <p:nvPr/>
        </p:nvSpPr>
        <p:spPr>
          <a:xfrm>
            <a:off x="7498080" y="1280160"/>
            <a:ext cx="4251960" cy="457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650" dirty="0">
                <a:solidFill>
                  <a:srgbClr val="0B1F3A"/>
                </a:solidFill>
              </a:rPr>
              <a:t>Πλοίο μήκους 400 μ. και χωρητικότητας περίπου 20.000 TEU προσάραξε στο νότιο τμήμα. Η διώρυγα έκλεισε για έξι ημέρες.</a:t>
            </a:r>
            <a:endParaRPr lang="en-US" sz="165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650" dirty="0">
                <a:solidFill>
                  <a:srgbClr val="0B1F3A"/>
                </a:solidFill>
              </a:rPr>
              <a:t>Εκατοντάδες πλοία περίμεναν. Άλλα άλλαξαν διαδρομή μέσω Ακρωτηρίου, με πρόσθετο χρόνο και κόστος.</a:t>
            </a:r>
            <a:endParaRPr lang="en-US" sz="165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650" dirty="0">
                <a:solidFill>
                  <a:srgbClr val="0B1F3A"/>
                </a:solidFill>
              </a:rPr>
              <a:t>Το περιστατικό ανέδειξε την εξάρτηση του εμπορίου από ένα μόνο πέρασμα και τις δυσκολίες αποζημίωσης μετά από μεγάλη διακοπή.</a:t>
            </a:r>
            <a:endParaRPr lang="en-US" sz="165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650" dirty="0">
                <a:solidFill>
                  <a:srgbClr val="0B1F3A"/>
                </a:solidFill>
              </a:rPr>
              <a:t>Σύγκριση: το 2021 η διακοπή προήλθε από ατύχημα. Από το 2023 η αποφυγή της Ερυθράς και το 2026 οι περιορισμοί στο Χορμούζ οφείλονται σε ένοπλες απειλές.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Σουέζ: η αρχική πτώση της κίνησης το 2023–2024</a:t>
            </a:r>
            <a:endParaRPr lang="en-US" sz="2600" dirty="0"/>
          </a:p>
        </p:txBody>
      </p:sp>
      <p:pic>
        <p:nvPicPr>
          <p:cNvPr id="3" name="s051_0.png" descr="/home/claude/src_imgs/s051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83" y="914400"/>
            <a:ext cx="5483363" cy="3938954"/>
          </a:xfrm>
          <a:prstGeom prst="rect">
            <a:avLst/>
          </a:prstGeom>
        </p:spPr>
      </p:pic>
      <p:pic>
        <p:nvPicPr>
          <p:cNvPr id="4" name="s059_0.png" descr="/home/claude/src_imgs/s059_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4986" y="1066214"/>
            <a:ext cx="6025660" cy="3897923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457200" y="5074919"/>
            <a:ext cx="11274552" cy="1138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Αριστερά: ιστορική κίνηση ανά τύπο πλοίου και κατεύθυνση, Ιαν. 2023–Ιαν. 2024.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Δεξιά: ημερήσιες διελεύσεις, Σεπτ. 2023–Μάρτ. 2024. Η κίνηση υποχώρησε έντονα μετά τις πρώτες επιθέσεις.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Νεότερα στοιχεία</a:t>
            </a:r>
            <a:r>
              <a:rPr lang="en-US" sz="1600" dirty="0">
                <a:solidFill>
                  <a:srgbClr val="0B1F3A"/>
                </a:solidFill>
              </a:rPr>
              <a:t>: 1.358 πλοία τον Αύγουστο 2026 (SCA, όλα τα μεγέθη), περίπου 44 ημερησίως. Η ανάκαμψη παραμένει κάτω από τον μέσο όρο των 72 το 2023.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</a:rPr>
              <a:t>4.6 Μαύρη Θάλασσα και Στενά: ο πόλεμος στη θάλασσα, 2022–2026</a:t>
            </a:r>
            <a:endParaRPr lang="en-US" sz="2600" dirty="0"/>
          </a:p>
        </p:txBody>
      </p:sp>
      <p:sp>
        <p:nvSpPr>
          <p:cNvPr id="3" name="stat"/>
          <p:cNvSpPr/>
          <p:nvPr/>
        </p:nvSpPr>
        <p:spPr>
          <a:xfrm>
            <a:off x="457200" y="1234440"/>
            <a:ext cx="2681478" cy="1371600"/>
          </a:xfrm>
          <a:prstGeom prst="roundRect">
            <a:avLst>
              <a:gd name="adj" fmla="val 8000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4" name="statnum"/>
          <p:cNvSpPr txBox="1"/>
          <p:nvPr/>
        </p:nvSpPr>
        <p:spPr>
          <a:xfrm>
            <a:off x="594360" y="1325880"/>
            <a:ext cx="24071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84.640</a:t>
            </a:r>
            <a:endParaRPr lang="en-US" sz="2400" dirty="0"/>
          </a:p>
        </p:txBody>
      </p:sp>
      <p:sp>
        <p:nvSpPr>
          <p:cNvPr id="5" name="statlabel"/>
          <p:cNvSpPr txBox="1"/>
          <p:nvPr/>
        </p:nvSpPr>
        <p:spPr>
          <a:xfrm>
            <a:off x="457200" y="1828800"/>
            <a:ext cx="25443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E6EEF7"/>
                </a:solidFill>
              </a:rPr>
              <a:t>Συνολικές διελεύσεις Βοσπόρου και Δαρδανελίων το 2025</a:t>
            </a:r>
            <a:endParaRPr lang="en-US" sz="1400" dirty="0"/>
          </a:p>
        </p:txBody>
      </p:sp>
      <p:sp>
        <p:nvSpPr>
          <p:cNvPr id="6" name="stat"/>
          <p:cNvSpPr/>
          <p:nvPr/>
        </p:nvSpPr>
        <p:spPr>
          <a:xfrm>
            <a:off x="3321558" y="1234440"/>
            <a:ext cx="2681478" cy="1371600"/>
          </a:xfrm>
          <a:prstGeom prst="roundRect">
            <a:avLst>
              <a:gd name="adj" fmla="val 8000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7" name="statnum"/>
          <p:cNvSpPr txBox="1"/>
          <p:nvPr/>
        </p:nvSpPr>
        <p:spPr>
          <a:xfrm>
            <a:off x="3458718" y="1325880"/>
            <a:ext cx="24071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209 εκατ. τ.</a:t>
            </a:r>
            <a:endParaRPr lang="en-US" sz="2400" dirty="0"/>
          </a:p>
        </p:txBody>
      </p:sp>
      <p:sp>
        <p:nvSpPr>
          <p:cNvPr id="8" name="statlabel"/>
          <p:cNvSpPr txBox="1"/>
          <p:nvPr/>
        </p:nvSpPr>
        <p:spPr>
          <a:xfrm>
            <a:off x="3370385" y="1828800"/>
            <a:ext cx="249549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E6EEF7"/>
                </a:solidFill>
              </a:rPr>
              <a:t>Σωρευτικά φορτία ουκρανικού διαδρόμου, 8/2023–7/2026, κατά τις αναφερόμενες πηγές</a:t>
            </a:r>
            <a:endParaRPr lang="en-US" sz="1400" dirty="0"/>
          </a:p>
        </p:txBody>
      </p:sp>
      <p:sp>
        <p:nvSpPr>
          <p:cNvPr id="9" name="stat"/>
          <p:cNvSpPr/>
          <p:nvPr/>
        </p:nvSpPr>
        <p:spPr>
          <a:xfrm>
            <a:off x="6185916" y="1234440"/>
            <a:ext cx="2681478" cy="1371600"/>
          </a:xfrm>
          <a:prstGeom prst="roundRect">
            <a:avLst>
              <a:gd name="adj" fmla="val 8000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0" name="statnum"/>
          <p:cNvSpPr txBox="1"/>
          <p:nvPr/>
        </p:nvSpPr>
        <p:spPr>
          <a:xfrm>
            <a:off x="6277708" y="1325880"/>
            <a:ext cx="245252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673</a:t>
            </a:r>
            <a:endParaRPr lang="en-US" sz="2400" dirty="0"/>
          </a:p>
        </p:txBody>
      </p:sp>
      <p:sp>
        <p:nvSpPr>
          <p:cNvPr id="11" name="statlabel"/>
          <p:cNvSpPr txBox="1"/>
          <p:nvPr/>
        </p:nvSpPr>
        <p:spPr>
          <a:xfrm>
            <a:off x="6277708" y="1920240"/>
            <a:ext cx="245252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E6EEF7"/>
                </a:solidFill>
              </a:rPr>
              <a:t>Πλοία στη λίστα κυρώσεων ΕΕ μετά το 21ο πακέτο, 23/7/2026</a:t>
            </a:r>
            <a:endParaRPr lang="en-US" sz="1400" dirty="0"/>
          </a:p>
        </p:txBody>
      </p:sp>
      <p:sp>
        <p:nvSpPr>
          <p:cNvPr id="12" name="stat"/>
          <p:cNvSpPr/>
          <p:nvPr/>
        </p:nvSpPr>
        <p:spPr>
          <a:xfrm>
            <a:off x="9050274" y="1234440"/>
            <a:ext cx="2681478" cy="1371600"/>
          </a:xfrm>
          <a:prstGeom prst="roundRect">
            <a:avLst>
              <a:gd name="adj" fmla="val 8000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3" name="statnum"/>
          <p:cNvSpPr txBox="1"/>
          <p:nvPr/>
        </p:nvSpPr>
        <p:spPr>
          <a:xfrm>
            <a:off x="9187434" y="1325880"/>
            <a:ext cx="24071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C1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3,88 εκατ. β/η</a:t>
            </a:r>
            <a:endParaRPr lang="en-US" sz="2400" dirty="0"/>
          </a:p>
        </p:txBody>
      </p:sp>
      <p:sp>
        <p:nvSpPr>
          <p:cNvPr id="14" name="statlabel"/>
          <p:cNvSpPr txBox="1"/>
          <p:nvPr/>
        </p:nvSpPr>
        <p:spPr>
          <a:xfrm>
            <a:off x="9097108" y="1875692"/>
            <a:ext cx="2497484" cy="638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E6EEF7"/>
                </a:solidFill>
              </a:rPr>
              <a:t>Ρωσικές θαλάσσιες εξαγωγές αργού, Μάιος 2026 (ιστορική μέτρηση)</a:t>
            </a:r>
            <a:endParaRPr lang="en-US" sz="1400" dirty="0"/>
          </a:p>
        </p:txBody>
      </p:sp>
      <p:sp>
        <p:nvSpPr>
          <p:cNvPr id="15" name="card"/>
          <p:cNvSpPr/>
          <p:nvPr/>
        </p:nvSpPr>
        <p:spPr>
          <a:xfrm>
            <a:off x="457200" y="2788920"/>
            <a:ext cx="2913185" cy="3291840"/>
          </a:xfrm>
          <a:prstGeom prst="roundRect">
            <a:avLst>
              <a:gd name="adj" fmla="val 3333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594360" y="2898648"/>
            <a:ext cx="3304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Βόσπορος – Δαρδανέλια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621792" y="3291840"/>
            <a:ext cx="2596193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</a:rPr>
              <a:t>Ο Βόσπορος έχει μήκος περίπου 30 χλμ και ελάχιστο πλάτος 700 μ. Μαζί με τα Δαρδανέλια συνδέει τη Μαύρη Θάλασσα με τη Μεσόγειο.</a:t>
            </a:r>
            <a:endParaRPr lang="en-US" sz="15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</a:rPr>
              <a:t>Στενά περάσματα, ισχυρά ρεύματα και πυκνή κυκλοφορία δυσκολεύουν την πλοήγηση.</a:t>
            </a:r>
            <a:endParaRPr lang="en-US" sz="15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</a:rPr>
              <a:t>Χρεώσεις υπηρεσιών διέλευσης και συζήτηση για το Kanal Istanbul</a:t>
            </a:r>
            <a:endParaRPr lang="en-US" sz="1500" dirty="0"/>
          </a:p>
        </p:txBody>
      </p:sp>
      <p:sp>
        <p:nvSpPr>
          <p:cNvPr id="18" name="card"/>
          <p:cNvSpPr/>
          <p:nvPr/>
        </p:nvSpPr>
        <p:spPr>
          <a:xfrm>
            <a:off x="3382577" y="2788920"/>
            <a:ext cx="5195257" cy="3291840"/>
          </a:xfrm>
          <a:prstGeom prst="roundRect">
            <a:avLst>
              <a:gd name="adj" fmla="val 3333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4355123" y="2788920"/>
            <a:ext cx="337765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Σύμβαση του Μοντρέ (1936</a:t>
            </a:r>
            <a:r>
              <a:rPr lang="en-US" sz="1350" b="1" dirty="0">
                <a:solidFill>
                  <a:srgbClr val="F2C14E"/>
                </a:solidFill>
              </a:rPr>
              <a:t>)</a:t>
            </a:r>
            <a:endParaRPr lang="en-US" sz="1350" dirty="0"/>
          </a:p>
        </p:txBody>
      </p:sp>
      <p:sp>
        <p:nvSpPr>
          <p:cNvPr id="20" name="cardbody"/>
          <p:cNvSpPr txBox="1"/>
          <p:nvPr/>
        </p:nvSpPr>
        <p:spPr>
          <a:xfrm>
            <a:off x="3321558" y="3429000"/>
            <a:ext cx="5195256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50" dirty="0">
                <a:solidFill>
                  <a:srgbClr val="E6EEF7"/>
                </a:solidFill>
              </a:rPr>
              <a:t>Ρυθμίζει τη διέλευση εμπορικών και πολεμικών πλοίων, </a:t>
            </a:r>
            <a:r>
              <a:rPr lang="el-GR" sz="1450" dirty="0">
                <a:solidFill>
                  <a:srgbClr val="E6EEF7"/>
                </a:solidFill>
              </a:rPr>
              <a:t>από τα Τουρκικά Στενά: τα </a:t>
            </a:r>
            <a:r>
              <a:rPr lang="el-GR" sz="1450" dirty="0" err="1">
                <a:solidFill>
                  <a:srgbClr val="E6EEF7"/>
                </a:solidFill>
              </a:rPr>
              <a:t>Δαρδανέλλια</a:t>
            </a:r>
            <a:r>
              <a:rPr lang="el-GR" sz="1450" dirty="0">
                <a:solidFill>
                  <a:srgbClr val="E6EEF7"/>
                </a:solidFill>
              </a:rPr>
              <a:t>, τη Θάλασσα του Μαρμαρά και τον Βόσπορο.</a:t>
            </a:r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l-GR" sz="1400" dirty="0">
                <a:solidFill>
                  <a:schemeClr val="bg1">
                    <a:lumMod val="95000"/>
                  </a:schemeClr>
                </a:solidFill>
              </a:rPr>
              <a:t>Εμπορικά πλοία: σε καιρό ειρήνης απολαμβάνουν, κατά κανόνα, ελευθερία διέλευσης.</a:t>
            </a:r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l-GR" sz="1400" dirty="0">
                <a:solidFill>
                  <a:schemeClr val="bg1">
                    <a:lumMod val="95000"/>
                  </a:schemeClr>
                </a:solidFill>
              </a:rPr>
              <a:t>Πολεμικά πλοία: υπόκεινται σε περιορισμούς ως προς τον τύπο, τη χωρητικότητα, τον αριθμό και τη διάρκεια παραμονής στη Μαύρη Θάλασσα.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50" dirty="0">
                <a:solidFill>
                  <a:srgbClr val="E6EEF7"/>
                </a:solidFill>
              </a:rPr>
              <a:t>Από το 2022 η Τουρκία εφαρμόζει τους περιορισμούς για πολεμικά πλοία εμπολέμων, με τις εξαιρέσεις της Σύμβασης.</a:t>
            </a:r>
            <a:endParaRPr lang="en-US" sz="1450" dirty="0"/>
          </a:p>
        </p:txBody>
      </p:sp>
      <p:sp>
        <p:nvSpPr>
          <p:cNvPr id="21" name="card"/>
          <p:cNvSpPr/>
          <p:nvPr/>
        </p:nvSpPr>
        <p:spPr>
          <a:xfrm>
            <a:off x="8730234" y="2788920"/>
            <a:ext cx="3001518" cy="3291840"/>
          </a:xfrm>
          <a:prstGeom prst="roundRect">
            <a:avLst>
              <a:gd name="adj" fmla="val 3333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22" name="cardhead"/>
          <p:cNvSpPr txBox="1"/>
          <p:nvPr/>
        </p:nvSpPr>
        <p:spPr>
          <a:xfrm>
            <a:off x="9034564" y="2898648"/>
            <a:ext cx="25325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Νέα δεδομένα 2025–26</a:t>
            </a:r>
            <a:endParaRPr lang="en-US" sz="1600" dirty="0"/>
          </a:p>
        </p:txBody>
      </p:sp>
      <p:sp>
        <p:nvSpPr>
          <p:cNvPr id="23" name="cardbody"/>
          <p:cNvSpPr txBox="1"/>
          <p:nvPr/>
        </p:nvSpPr>
        <p:spPr>
          <a:xfrm>
            <a:off x="8730234" y="3291840"/>
            <a:ext cx="2836926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E6EEF7"/>
                </a:solidFill>
              </a:rPr>
              <a:t>Οι επιθέσεις επεκτείνονται σε δεξαμενόπλοια και ενεργειακές εγκαταστάσεις.</a:t>
            </a:r>
            <a:endParaRPr lang="en-US" sz="15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E6EEF7"/>
                </a:solidFill>
              </a:rPr>
              <a:t>Τα πλήγματα σε ουκρανικούς λιμένες περιορίζουν την αξιοπιστία του διαδρόμου εξαγωγών.</a:t>
            </a:r>
            <a:endParaRPr lang="en-US" sz="15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E6EEF7"/>
                </a:solidFill>
              </a:rPr>
              <a:t>Η Τουρκία συνδυάζει ναυτική παρουσία και διπλωματικές πρωτοβουλίες.</a:t>
            </a:r>
            <a:endParaRPr lang="en-US" sz="1550" dirty="0"/>
          </a:p>
        </p:txBody>
      </p:sp>
      <p:sp>
        <p:nvSpPr>
          <p:cNvPr id="24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9FB3C8"/>
                </a:solidFill>
              </a:rPr>
              <a:t>Πηγές: Türkiye Today (2/2026)· BTA (7/2026)· Carnegie (7/2026)· Maritime Executive (6/2026)· KSE Russian Oil Tracker (6/2026)· CREA (8/2026)· Συμβούλιο ΕΕ.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B3C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46CC006-EB1F-69B9-157F-74C74B4D6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354" y="123093"/>
            <a:ext cx="10439400" cy="661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694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Χρονολόγιο: Μαύρη Θάλασσα, 2022–2026</a:t>
            </a:r>
            <a:endParaRPr lang="en-US" sz="2600" dirty="0"/>
          </a:p>
        </p:txBody>
      </p:sp>
      <p:sp>
        <p:nvSpPr>
          <p:cNvPr id="3" name="tl-line"/>
          <p:cNvSpPr/>
          <p:nvPr/>
        </p:nvSpPr>
        <p:spPr>
          <a:xfrm>
            <a:off x="1993392" y="1280160"/>
            <a:ext cx="0" cy="4800600"/>
          </a:xfrm>
          <a:prstGeom prst="line">
            <a:avLst/>
          </a:prstGeom>
          <a:noFill/>
          <a:ln w="12700">
            <a:solidFill>
              <a:srgbClr val="6B7A90"/>
            </a:solidFill>
            <a:prstDash val="solid"/>
          </a:ln>
        </p:spPr>
      </p:sp>
      <p:sp>
        <p:nvSpPr>
          <p:cNvPr id="4" name="chip"/>
          <p:cNvSpPr/>
          <p:nvPr/>
        </p:nvSpPr>
        <p:spPr>
          <a:xfrm>
            <a:off x="457200" y="126187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5" name="chiptext"/>
          <p:cNvSpPr txBox="1"/>
          <p:nvPr/>
        </p:nvSpPr>
        <p:spPr>
          <a:xfrm>
            <a:off x="457200" y="126187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2–7/2022</a:t>
            </a:r>
            <a:endParaRPr lang="en-US" sz="950" dirty="0"/>
          </a:p>
        </p:txBody>
      </p:sp>
      <p:sp>
        <p:nvSpPr>
          <p:cNvPr id="6" name="dot"/>
          <p:cNvSpPr/>
          <p:nvPr/>
        </p:nvSpPr>
        <p:spPr>
          <a:xfrm>
            <a:off x="1938528" y="1353312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7" name="tltext"/>
          <p:cNvSpPr txBox="1"/>
          <p:nvPr/>
        </p:nvSpPr>
        <p:spPr>
          <a:xfrm>
            <a:off x="2176272" y="1207008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Ρωσική εισβολή, αποκλεισμός ουκρανικών λιμένων και νάρκες. Τον Ιούλιο συμφωνείται η Πρωτοβουλία Σιτηρών με ΟΗΕ και Τουρκία</a:t>
            </a:r>
            <a:r>
              <a:rPr lang="en-US" sz="1350" dirty="0">
                <a:solidFill>
                  <a:srgbClr val="0B1F3A"/>
                </a:solidFill>
              </a:rPr>
              <a:t>.</a:t>
            </a:r>
            <a:endParaRPr lang="en-US" sz="1350" dirty="0"/>
          </a:p>
        </p:txBody>
      </p:sp>
      <p:sp>
        <p:nvSpPr>
          <p:cNvPr id="8" name="chip"/>
          <p:cNvSpPr/>
          <p:nvPr/>
        </p:nvSpPr>
        <p:spPr>
          <a:xfrm>
            <a:off x="457200" y="1760220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9" name="chiptext"/>
          <p:cNvSpPr txBox="1"/>
          <p:nvPr/>
        </p:nvSpPr>
        <p:spPr>
          <a:xfrm>
            <a:off x="457200" y="176022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7–8/2023</a:t>
            </a:r>
            <a:endParaRPr lang="en-US" sz="950" dirty="0"/>
          </a:p>
        </p:txBody>
      </p:sp>
      <p:sp>
        <p:nvSpPr>
          <p:cNvPr id="10" name="dot"/>
          <p:cNvSpPr/>
          <p:nvPr/>
        </p:nvSpPr>
        <p:spPr>
          <a:xfrm>
            <a:off x="1938528" y="1851660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1" name="tltext"/>
          <p:cNvSpPr txBox="1"/>
          <p:nvPr/>
        </p:nvSpPr>
        <p:spPr>
          <a:xfrm>
            <a:off x="2176272" y="1705356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Η Ρωσία αποχωρεί από την Πρωτοβουλία. Η Ουκρανία ανοίγει νέο διάδρομο κοντά στις δυτικές ακτές της Μαύρης Θάλασσας</a:t>
            </a:r>
            <a:r>
              <a:rPr lang="en-US" sz="1350" dirty="0">
                <a:solidFill>
                  <a:srgbClr val="0B1F3A"/>
                </a:solidFill>
              </a:rPr>
              <a:t>.</a:t>
            </a:r>
            <a:endParaRPr lang="en-US" sz="1350" dirty="0"/>
          </a:p>
        </p:txBody>
      </p:sp>
      <p:sp>
        <p:nvSpPr>
          <p:cNvPr id="12" name="chip"/>
          <p:cNvSpPr/>
          <p:nvPr/>
        </p:nvSpPr>
        <p:spPr>
          <a:xfrm>
            <a:off x="457200" y="2258568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3" name="chiptext"/>
          <p:cNvSpPr txBox="1"/>
          <p:nvPr/>
        </p:nvSpPr>
        <p:spPr>
          <a:xfrm>
            <a:off x="457200" y="225856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2024–2025</a:t>
            </a:r>
            <a:endParaRPr lang="en-US" sz="950" dirty="0"/>
          </a:p>
        </p:txBody>
      </p:sp>
      <p:sp>
        <p:nvSpPr>
          <p:cNvPr id="14" name="dot"/>
          <p:cNvSpPr/>
          <p:nvPr/>
        </p:nvSpPr>
        <p:spPr>
          <a:xfrm>
            <a:off x="1938528" y="2350008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5" name="tltext"/>
          <p:cNvSpPr txBox="1"/>
          <p:nvPr/>
        </p:nvSpPr>
        <p:spPr>
          <a:xfrm>
            <a:off x="2176272" y="2203704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Ο διάδρομος στηρίζει τις εξαγωγές, παρά τις επιθέσεις σε λιμένες και πλοία. Οι συμφωνίες του Ριάντ δεν οδηγούν σε διαρκή θαλάσσια εκεχειρία.</a:t>
            </a:r>
            <a:endParaRPr lang="en-US" sz="1600" dirty="0"/>
          </a:p>
        </p:txBody>
      </p:sp>
      <p:sp>
        <p:nvSpPr>
          <p:cNvPr id="16" name="chip"/>
          <p:cNvSpPr/>
          <p:nvPr/>
        </p:nvSpPr>
        <p:spPr>
          <a:xfrm>
            <a:off x="457200" y="2756916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7" name="chiptext"/>
          <p:cNvSpPr txBox="1"/>
          <p:nvPr/>
        </p:nvSpPr>
        <p:spPr>
          <a:xfrm>
            <a:off x="457200" y="275691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28–29/11/2025</a:t>
            </a:r>
            <a:endParaRPr lang="en-US" sz="950" dirty="0"/>
          </a:p>
        </p:txBody>
      </p:sp>
      <p:sp>
        <p:nvSpPr>
          <p:cNvPr id="18" name="dot"/>
          <p:cNvSpPr/>
          <p:nvPr/>
        </p:nvSpPr>
        <p:spPr>
          <a:xfrm>
            <a:off x="1938528" y="2848356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9" name="tltext"/>
          <p:cNvSpPr txBox="1"/>
          <p:nvPr/>
        </p:nvSpPr>
        <p:spPr>
          <a:xfrm>
            <a:off x="2176272" y="2702052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Ουκρανικά μη επανδρωμένα σκάφη πλήττουν </a:t>
            </a:r>
            <a:r>
              <a:rPr lang="el-GR" sz="1600" dirty="0">
                <a:solidFill>
                  <a:srgbClr val="0B1F3A"/>
                </a:solidFill>
              </a:rPr>
              <a:t>τα δεξαμενόπλοια </a:t>
            </a:r>
            <a:r>
              <a:rPr lang="en-US" sz="1600" dirty="0">
                <a:solidFill>
                  <a:srgbClr val="0B1F3A"/>
                </a:solidFill>
              </a:rPr>
              <a:t>Kairos, Virat και υποδομή </a:t>
            </a:r>
            <a:r>
              <a:rPr lang="en-US" sz="1600" dirty="0" err="1">
                <a:solidFill>
                  <a:srgbClr val="0B1F3A"/>
                </a:solidFill>
              </a:rPr>
              <a:t>του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θαλάσσιου τερματικού του </a:t>
            </a:r>
            <a:r>
              <a:rPr lang="el-GR" sz="1600" dirty="0" err="1">
                <a:solidFill>
                  <a:srgbClr val="0B1F3A"/>
                </a:solidFill>
              </a:rPr>
              <a:t>Caspian</a:t>
            </a:r>
            <a:r>
              <a:rPr lang="el-GR" sz="1600" dirty="0">
                <a:solidFill>
                  <a:srgbClr val="0B1F3A"/>
                </a:solidFill>
              </a:rPr>
              <a:t> </a:t>
            </a:r>
            <a:r>
              <a:rPr lang="el-GR" sz="1600" dirty="0" err="1">
                <a:solidFill>
                  <a:srgbClr val="0B1F3A"/>
                </a:solidFill>
              </a:rPr>
              <a:t>Pipeline</a:t>
            </a:r>
            <a:r>
              <a:rPr lang="el-GR" sz="1600" dirty="0">
                <a:solidFill>
                  <a:srgbClr val="0B1F3A"/>
                </a:solidFill>
              </a:rPr>
              <a:t> </a:t>
            </a:r>
            <a:r>
              <a:rPr lang="el-GR" sz="1600" dirty="0" err="1">
                <a:solidFill>
                  <a:srgbClr val="0B1F3A"/>
                </a:solidFill>
              </a:rPr>
              <a:t>Consortium</a:t>
            </a:r>
            <a:r>
              <a:rPr lang="el-GR" sz="1600" dirty="0">
                <a:solidFill>
                  <a:srgbClr val="0B1F3A"/>
                </a:solidFill>
              </a:rPr>
              <a:t> (CPC) κοντά στο </a:t>
            </a:r>
            <a:r>
              <a:rPr lang="el-GR" sz="1600" dirty="0" err="1">
                <a:solidFill>
                  <a:srgbClr val="0B1F3A"/>
                </a:solidFill>
              </a:rPr>
              <a:t>Νοβοροσίσκ</a:t>
            </a:r>
            <a:r>
              <a:rPr lang="en-US" sz="1600" dirty="0">
                <a:solidFill>
                  <a:srgbClr val="0B1F3A"/>
                </a:solidFill>
              </a:rPr>
              <a:t>CPC. Το Καζακστάν διαμαρτύρεται.</a:t>
            </a:r>
            <a:endParaRPr lang="en-US" sz="1600" dirty="0"/>
          </a:p>
        </p:txBody>
      </p:sp>
      <p:sp>
        <p:nvSpPr>
          <p:cNvPr id="20" name="chip"/>
          <p:cNvSpPr/>
          <p:nvPr/>
        </p:nvSpPr>
        <p:spPr>
          <a:xfrm>
            <a:off x="457200" y="3255264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1" name="chiptext"/>
          <p:cNvSpPr txBox="1"/>
          <p:nvPr/>
        </p:nvSpPr>
        <p:spPr>
          <a:xfrm>
            <a:off x="457200" y="3255264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12/2025</a:t>
            </a:r>
            <a:endParaRPr lang="en-US" sz="950" dirty="0"/>
          </a:p>
        </p:txBody>
      </p:sp>
      <p:sp>
        <p:nvSpPr>
          <p:cNvPr id="22" name="dot"/>
          <p:cNvSpPr/>
          <p:nvPr/>
        </p:nvSpPr>
        <p:spPr>
          <a:xfrm>
            <a:off x="1938528" y="3346704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3" name="tltext"/>
          <p:cNvSpPr txBox="1"/>
          <p:nvPr/>
        </p:nvSpPr>
        <p:spPr>
          <a:xfrm>
            <a:off x="2176272" y="3200400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Νέα πλήγματα σε δεξαμενόπλοια και σε τουρκικών συμφερόντων πλοία κοντά σε ουκρανικούς λιμένες.</a:t>
            </a:r>
            <a:endParaRPr lang="en-US" sz="1600" dirty="0"/>
          </a:p>
        </p:txBody>
      </p:sp>
      <p:sp>
        <p:nvSpPr>
          <p:cNvPr id="24" name="chip"/>
          <p:cNvSpPr/>
          <p:nvPr/>
        </p:nvSpPr>
        <p:spPr>
          <a:xfrm>
            <a:off x="457200" y="375361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5" name="chiptext"/>
          <p:cNvSpPr txBox="1"/>
          <p:nvPr/>
        </p:nvSpPr>
        <p:spPr>
          <a:xfrm>
            <a:off x="457200" y="375361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1–3/2026</a:t>
            </a:r>
            <a:endParaRPr lang="en-US" sz="950" dirty="0"/>
          </a:p>
        </p:txBody>
      </p:sp>
      <p:sp>
        <p:nvSpPr>
          <p:cNvPr id="26" name="dot"/>
          <p:cNvSpPr/>
          <p:nvPr/>
        </p:nvSpPr>
        <p:spPr>
          <a:xfrm>
            <a:off x="1938528" y="3845052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7" name="tltext"/>
          <p:cNvSpPr txBox="1"/>
          <p:nvPr/>
        </p:nvSpPr>
        <p:spPr>
          <a:xfrm>
            <a:off x="2176272" y="3698748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Επιθέσεις σε πλοία κοντά στον CPC και στο </a:t>
            </a:r>
            <a:r>
              <a:rPr lang="el-GR" sz="1600" dirty="0">
                <a:solidFill>
                  <a:srgbClr val="0B1F3A"/>
                </a:solidFill>
              </a:rPr>
              <a:t>δεξαμενόπλοιο </a:t>
            </a:r>
            <a:r>
              <a:rPr lang="en-US" sz="1600" dirty="0">
                <a:solidFill>
                  <a:srgbClr val="0B1F3A"/>
                </a:solidFill>
              </a:rPr>
              <a:t>Altura κοντά στον Βόσπορο. Η Τουρκία ενισχύει τις περιπολίες.</a:t>
            </a:r>
            <a:endParaRPr lang="en-US" sz="1600" dirty="0"/>
          </a:p>
        </p:txBody>
      </p:sp>
      <p:sp>
        <p:nvSpPr>
          <p:cNvPr id="28" name="chip"/>
          <p:cNvSpPr/>
          <p:nvPr/>
        </p:nvSpPr>
        <p:spPr>
          <a:xfrm>
            <a:off x="457200" y="4251960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9" name="chiptext"/>
          <p:cNvSpPr txBox="1"/>
          <p:nvPr/>
        </p:nvSpPr>
        <p:spPr>
          <a:xfrm>
            <a:off x="457200" y="425196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4–5/2026</a:t>
            </a:r>
            <a:endParaRPr lang="en-US" sz="950" dirty="0"/>
          </a:p>
        </p:txBody>
      </p:sp>
      <p:sp>
        <p:nvSpPr>
          <p:cNvPr id="30" name="dot"/>
          <p:cNvSpPr/>
          <p:nvPr/>
        </p:nvSpPr>
        <p:spPr>
          <a:xfrm>
            <a:off x="1938528" y="4343400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1" name="tltext"/>
          <p:cNvSpPr txBox="1"/>
          <p:nvPr/>
        </p:nvSpPr>
        <p:spPr>
          <a:xfrm>
            <a:off x="2176272" y="4197096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Διαδοχικά πλήγματα σε Tuapse και πλοία κοντά στο Νοβοροσίσκ διαταράσσουν τις ενεργειακές εξαγωγές.</a:t>
            </a:r>
            <a:endParaRPr lang="en-US" sz="1600" dirty="0"/>
          </a:p>
        </p:txBody>
      </p:sp>
      <p:sp>
        <p:nvSpPr>
          <p:cNvPr id="32" name="chip"/>
          <p:cNvSpPr/>
          <p:nvPr/>
        </p:nvSpPr>
        <p:spPr>
          <a:xfrm>
            <a:off x="457200" y="4750308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3" name="chiptext"/>
          <p:cNvSpPr txBox="1"/>
          <p:nvPr/>
        </p:nvSpPr>
        <p:spPr>
          <a:xfrm>
            <a:off x="457200" y="475030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20/6–22/7/2026</a:t>
            </a:r>
            <a:endParaRPr lang="en-US" sz="950" dirty="0"/>
          </a:p>
        </p:txBody>
      </p:sp>
      <p:sp>
        <p:nvSpPr>
          <p:cNvPr id="34" name="dot"/>
          <p:cNvSpPr/>
          <p:nvPr/>
        </p:nvSpPr>
        <p:spPr>
          <a:xfrm>
            <a:off x="1938528" y="4841748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5" name="tltext"/>
          <p:cNvSpPr txBox="1"/>
          <p:nvPr/>
        </p:nvSpPr>
        <p:spPr>
          <a:xfrm>
            <a:off x="2176272" y="4695444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Κλιμάκωση επιθέσεων σε λιμένες και εμπορικά πλοία. Εταιρείες αναστέλλουν προσεγγίσεις και οι εναλλακτικές διαδρομές πιέζονται</a:t>
            </a:r>
            <a:r>
              <a:rPr lang="en-US" sz="1350" dirty="0">
                <a:solidFill>
                  <a:srgbClr val="0B1F3A"/>
                </a:solidFill>
              </a:rPr>
              <a:t>.</a:t>
            </a:r>
            <a:endParaRPr lang="en-US" sz="1350" dirty="0"/>
          </a:p>
        </p:txBody>
      </p:sp>
      <p:sp>
        <p:nvSpPr>
          <p:cNvPr id="36" name="chip"/>
          <p:cNvSpPr/>
          <p:nvPr/>
        </p:nvSpPr>
        <p:spPr>
          <a:xfrm>
            <a:off x="457200" y="5248656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37" name="chiptext"/>
          <p:cNvSpPr txBox="1"/>
          <p:nvPr/>
        </p:nvSpPr>
        <p:spPr>
          <a:xfrm>
            <a:off x="457200" y="524865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8/2026</a:t>
            </a:r>
            <a:endParaRPr lang="en-US" sz="950" dirty="0"/>
          </a:p>
        </p:txBody>
      </p:sp>
      <p:sp>
        <p:nvSpPr>
          <p:cNvPr id="38" name="dot"/>
          <p:cNvSpPr/>
          <p:nvPr/>
        </p:nvSpPr>
        <p:spPr>
          <a:xfrm>
            <a:off x="1938528" y="5340096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39" name="tltext"/>
          <p:cNvSpPr txBox="1"/>
          <p:nvPr/>
        </p:nvSpPr>
        <p:spPr>
          <a:xfrm>
            <a:off x="2176272" y="5193792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Διακοπές φορτώσεων στο Νοβοροσίσκ και συμφόρηση στον Δούναβη. Δεν επιτυγχάνεται διαρκής εκεχειρία.</a:t>
            </a:r>
            <a:endParaRPr lang="en-US" sz="1600" dirty="0"/>
          </a:p>
        </p:txBody>
      </p:sp>
      <p:sp>
        <p:nvSpPr>
          <p:cNvPr id="40" name="chip"/>
          <p:cNvSpPr/>
          <p:nvPr/>
        </p:nvSpPr>
        <p:spPr>
          <a:xfrm>
            <a:off x="457200" y="5747004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</p:sp>
      <p:sp>
        <p:nvSpPr>
          <p:cNvPr id="41" name="chiptext"/>
          <p:cNvSpPr txBox="1"/>
          <p:nvPr/>
        </p:nvSpPr>
        <p:spPr>
          <a:xfrm>
            <a:off x="457200" y="5747004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9–2/10/2026</a:t>
            </a:r>
            <a:endParaRPr lang="en-US" sz="950" dirty="0"/>
          </a:p>
        </p:txBody>
      </p:sp>
      <p:sp>
        <p:nvSpPr>
          <p:cNvPr id="42" name="dot"/>
          <p:cNvSpPr/>
          <p:nvPr/>
        </p:nvSpPr>
        <p:spPr>
          <a:xfrm>
            <a:off x="1938528" y="5838444"/>
            <a:ext cx="109728" cy="109728"/>
          </a:xfrm>
          <a:prstGeom prst="ellipse">
            <a:avLst/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</p:sp>
      <p:sp>
        <p:nvSpPr>
          <p:cNvPr id="43" name="tltext"/>
          <p:cNvSpPr txBox="1"/>
          <p:nvPr/>
        </p:nvSpPr>
        <p:spPr>
          <a:xfrm>
            <a:off x="2176272" y="5692140"/>
            <a:ext cx="9537192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Συνεχίζονται διπλωματικές προσπάθειες για την προστασία λιμένων και ενεργειακών υποδομών. Η ασφάλεια της ναυσιπλοΐας παραμένει αβέβαιη.</a:t>
            </a:r>
            <a:endParaRPr lang="en-US" sz="1600" dirty="0"/>
          </a:p>
        </p:txBody>
      </p:sp>
      <p:sp>
        <p:nvSpPr>
          <p:cNvPr id="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Μαύρη Θάλασσα: συνέπειες για τις ροές, το κόστος και τις αγορές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480060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23A48"/>
                </a:solidFill>
              </a:rPr>
              <a:t>Ουκρανικές εξαγωγές</a:t>
            </a:r>
            <a:endParaRPr lang="en-US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37360"/>
            <a:ext cx="3276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Σιτηρά: περίπου 40,6 εκατ. τόνοι το 2024/25 και 37,5 εκατ. το 2025/26, μείωση περίπου 7,6%.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επιθέσεις του καλοκαιριού 2026 δυσκολεύουν τη λειτουργία λιμένων και του θαλάσσιου διαδρόμου.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Δούναβης και σιδηρόδρομος προσφέρουν εναλλακτικές, με μικρότερη δυναμικότητα και υψηλότερο κόστος. Η διάρκειά τους εξαρτάται από την εξέλιξη του πολέμου.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480060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441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D97B29"/>
                </a:solidFill>
              </a:rPr>
              <a:t>Ρωσικές εξαγωγές ενέργειας</a:t>
            </a:r>
            <a:endParaRPr lang="en-US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737360"/>
            <a:ext cx="3276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Νοβοροσίσκ, CPC και Tuapse είναι κρίσιμοι κόμβοι. Τα πλήγματα επηρεάζουν τόσο ρωσικό όσο και καζακικό πετρέλαιο.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αυξημένες τιμές λόγω Χορμούζ μπορούν να αντισταθμίσουν μέρος της απώλειας όγκου. Χρειάζεται διάκριση μεταξύ εξαγωγών και εσόδων.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ΕΕ καταργεί σταδιακά τις εισαγωγές ρωσικού LNG. Οι προθεσμίες και οι εξαιρέσεις διαφέρουν ανά σύμβαση.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480060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441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E6E8E"/>
                </a:solidFill>
              </a:rPr>
              <a:t>Κόστος και ασφάλιση</a:t>
            </a:r>
            <a:endParaRPr lang="en-US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737360"/>
            <a:ext cx="3276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Τα ασφάλιστρα αυξάνονται μετά από επιθέσεις και διαφέρουν ανά λιμένα, πλοίο και διάρκεια κάλυψης.</a:t>
            </a:r>
            <a:endParaRPr lang="en-US" sz="15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Κρατικές εγγυήσεις στηρίζουν ορισμένα σχήματα ασφάλισης πολεμικού κινδύνου.</a:t>
            </a:r>
            <a:endParaRPr lang="en-US" sz="15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Η μειωμένη διαθεσιμότητα πλοίων μπορεί να αυξήσει απότομα τους ναύλους.</a:t>
            </a:r>
            <a:endParaRPr lang="en-US" sz="15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Ο κίνδυνος από νάρκες παραμένει, παρά τις κοινές επιχειρήσεις Τουρκίας, Ρουμανίας και Βουλγαρίας.</a:t>
            </a:r>
            <a:endParaRPr lang="en-US" sz="1550" dirty="0"/>
          </a:p>
        </p:txBody>
      </p:sp>
      <p:sp>
        <p:nvSpPr>
          <p:cNvPr id="12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USDA Ukraine Grain Transportation (7/2026)· UkrAgroConsult· UNN/USM Media· Meduza (8/2026)· CREA· KSE· Beinsure· Insurance Journal (12/2025)· BTA.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C4D4B63-85F9-D26C-83CC-4B97679E2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6" y="234462"/>
            <a:ext cx="11840308" cy="64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261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Σκιώδης στόλος: κυρώσεις και έλεγχοι σε Μαύρη Θάλασσα και Βαλτική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188720"/>
            <a:ext cx="11274552" cy="4937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Μέγεθος και δομή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Οι εκτιμήσεις 600–1.400 δεξαμενόπλοιων εξαρτώνται από τον ορισμό. Ψευδείς σημαίες και αδιαφανής ιδιοκτησία δυσκολεύουν τον έλεγχο.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Κυρώσεις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ΕΕ: 673 πλοία μετά το 21ο πακέτο, 23/7/2026, από 632 προηγουμένως. Τα μέτρα καλύπτουν και υπηρεσίες υποστήριξης του στόλου.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Πλαφόν 44,10 $/βαρέλι από 2/2026. Αναστολή της αυτόματης αναπροσαρμογής έως 15/7/2027.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Επιβολή στη θάλασσα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Έλεγχοι ασφάλισης, επιθεωρήσεις και κρατήσεις πλοίων στα βόρεια ευρωπαϊκά περάσματα. Κάθε επέμβαση χρειάζεται συγκεκριμένη νομική βάση.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Eagle S και Fitburg: υποθέσεις ζημιών σε καλώδια της Βαλτικής. Οι έρευνες και οι δικαστικές κρίσεις δεν ταυτίζονται με αρχικές υποψίες.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Η ελληνική διάσταση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μεγάλη παρουσία ελληνικών συμφερόντων στα δεξαμενόπλοια δημιουργεί οικονομικές ευκαιρίες</a:t>
            </a:r>
            <a:r>
              <a:rPr lang="el-GR" dirty="0">
                <a:solidFill>
                  <a:srgbClr val="0B1F3A"/>
                </a:solidFill>
              </a:rPr>
              <a:t>,</a:t>
            </a:r>
            <a:r>
              <a:rPr lang="en-US" dirty="0">
                <a:solidFill>
                  <a:srgbClr val="0B1F3A"/>
                </a:solidFill>
              </a:rPr>
              <a:t> αλλά και έκθεση σε κυρώσεις και κίνδυνο φήμης. Οι πωλήσεις παλαιών πλοίων απαιτούν τεκμηριωμένο έλεγχο αγοραστή, τελικού δικαιούχου και πιθανής χρήσης.</a:t>
            </a:r>
            <a:endParaRPr lang="en-US" dirty="0"/>
          </a:p>
        </p:txBody>
      </p:sp>
      <p:sp>
        <p:nvSpPr>
          <p:cNvPr id="4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Skadden (5/2026)· Συμβούλιο ΕΕ (23/7/2026)· Ευρ. Επιτροπή (1/2026)· Grosswald Baltic Sea Security Tracker· Windward· Brookings· FAZ «Wie Griechenland die russische Schattenflotte füttert» (7/9/2026).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93786"/>
            <a:ext cx="11274552" cy="474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4.7 Παναμάς: ανάκαμψη, περιορισμοί νερού και γεωπολιτική</a:t>
            </a:r>
            <a:endParaRPr lang="en-US" sz="2600" dirty="0"/>
          </a:p>
        </p:txBody>
      </p:sp>
      <p:pic>
        <p:nvPicPr>
          <p:cNvPr id="3" name="s064_5.png" descr="/home/claude/src_imgs/s064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515816"/>
            <a:ext cx="6080760" cy="3753290"/>
          </a:xfrm>
          <a:prstGeom prst="rect">
            <a:avLst/>
          </a:prstGeom>
        </p:spPr>
      </p:pic>
      <p:sp>
        <p:nvSpPr>
          <p:cNvPr id="4" name="stat"/>
          <p:cNvSpPr/>
          <p:nvPr/>
        </p:nvSpPr>
        <p:spPr>
          <a:xfrm>
            <a:off x="457200" y="4360545"/>
            <a:ext cx="2400300" cy="754380"/>
          </a:xfrm>
          <a:prstGeom prst="roundRect">
            <a:avLst>
              <a:gd name="adj" fmla="val 145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5" name="statnum"/>
          <p:cNvSpPr txBox="1"/>
          <p:nvPr/>
        </p:nvSpPr>
        <p:spPr>
          <a:xfrm>
            <a:off x="594360" y="4480560"/>
            <a:ext cx="21259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13.404</a:t>
            </a:r>
            <a:endParaRPr lang="en-US" sz="1600" dirty="0"/>
          </a:p>
        </p:txBody>
      </p:sp>
      <p:sp>
        <p:nvSpPr>
          <p:cNvPr id="6" name="statlabel"/>
          <p:cNvSpPr txBox="1"/>
          <p:nvPr/>
        </p:nvSpPr>
        <p:spPr>
          <a:xfrm>
            <a:off x="594360" y="4720590"/>
            <a:ext cx="2125980" cy="468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Διελεύσεις το οικονομικό έτος 2025 (+19,3%)</a:t>
            </a:r>
            <a:endParaRPr lang="en-US" sz="1400" dirty="0"/>
          </a:p>
        </p:txBody>
      </p:sp>
      <p:sp>
        <p:nvSpPr>
          <p:cNvPr id="7" name="stat"/>
          <p:cNvSpPr/>
          <p:nvPr/>
        </p:nvSpPr>
        <p:spPr>
          <a:xfrm>
            <a:off x="2994659" y="4389120"/>
            <a:ext cx="3242017" cy="754380"/>
          </a:xfrm>
          <a:prstGeom prst="roundRect">
            <a:avLst>
              <a:gd name="adj" fmla="val 145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8" name="statnum"/>
          <p:cNvSpPr txBox="1"/>
          <p:nvPr/>
        </p:nvSpPr>
        <p:spPr>
          <a:xfrm>
            <a:off x="3131820" y="4480560"/>
            <a:ext cx="2125980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5,7 δισ. $</a:t>
            </a:r>
            <a:endParaRPr lang="en-US" sz="2000" dirty="0"/>
          </a:p>
        </p:txBody>
      </p:sp>
      <p:sp>
        <p:nvSpPr>
          <p:cNvPr id="9" name="statlabel"/>
          <p:cNvSpPr txBox="1"/>
          <p:nvPr/>
        </p:nvSpPr>
        <p:spPr>
          <a:xfrm>
            <a:off x="3033346" y="4674870"/>
            <a:ext cx="3203330" cy="468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Έσοδα οικονομικού έτους 2025 (+14,4%)</a:t>
            </a:r>
            <a:endParaRPr lang="en-US" sz="1600" dirty="0"/>
          </a:p>
        </p:txBody>
      </p:sp>
      <p:sp>
        <p:nvSpPr>
          <p:cNvPr id="10" name="stat"/>
          <p:cNvSpPr/>
          <p:nvPr/>
        </p:nvSpPr>
        <p:spPr>
          <a:xfrm>
            <a:off x="457200" y="5280660"/>
            <a:ext cx="2400300" cy="754380"/>
          </a:xfrm>
          <a:prstGeom prst="roundRect">
            <a:avLst>
              <a:gd name="adj" fmla="val 145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1" name="statnum"/>
          <p:cNvSpPr txBox="1"/>
          <p:nvPr/>
        </p:nvSpPr>
        <p:spPr>
          <a:xfrm>
            <a:off x="594360" y="5189220"/>
            <a:ext cx="2125980" cy="34861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48 ft</a:t>
            </a:r>
            <a:endParaRPr lang="en-US" sz="2000" dirty="0"/>
          </a:p>
        </p:txBody>
      </p:sp>
      <p:sp>
        <p:nvSpPr>
          <p:cNvPr id="12" name="statlabel"/>
          <p:cNvSpPr txBox="1"/>
          <p:nvPr/>
        </p:nvSpPr>
        <p:spPr>
          <a:xfrm>
            <a:off x="594360" y="5629275"/>
            <a:ext cx="212598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Μέγιστο βύθισμα Neopanamax: 14,63 μ</a:t>
            </a:r>
            <a:r>
              <a:rPr lang="en-US" sz="1000" dirty="0">
                <a:solidFill>
                  <a:srgbClr val="0B1F3A"/>
                </a:solidFill>
              </a:rPr>
              <a:t>.</a:t>
            </a:r>
            <a:endParaRPr lang="en-US" sz="1000" dirty="0"/>
          </a:p>
        </p:txBody>
      </p:sp>
      <p:sp>
        <p:nvSpPr>
          <p:cNvPr id="13" name="stat"/>
          <p:cNvSpPr/>
          <p:nvPr/>
        </p:nvSpPr>
        <p:spPr>
          <a:xfrm>
            <a:off x="2994660" y="5280660"/>
            <a:ext cx="3101340" cy="754380"/>
          </a:xfrm>
          <a:prstGeom prst="roundRect">
            <a:avLst>
              <a:gd name="adj" fmla="val 145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statnum"/>
          <p:cNvSpPr txBox="1"/>
          <p:nvPr/>
        </p:nvSpPr>
        <p:spPr>
          <a:xfrm>
            <a:off x="3131820" y="5372100"/>
            <a:ext cx="21259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+ 23</a:t>
            </a:r>
            <a:endParaRPr lang="en-US" sz="2000" dirty="0"/>
          </a:p>
        </p:txBody>
      </p:sp>
      <p:sp>
        <p:nvSpPr>
          <p:cNvPr id="15" name="statlabel"/>
          <p:cNvSpPr txBox="1"/>
          <p:nvPr/>
        </p:nvSpPr>
        <p:spPr>
          <a:xfrm>
            <a:off x="3131819" y="5537835"/>
            <a:ext cx="2618349" cy="405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Θέσεις/ημέρα: Neopanamax + Panamax, από 15/9/2026</a:t>
            </a:r>
            <a:endParaRPr lang="en-US" sz="1600" dirty="0"/>
          </a:p>
        </p:txBody>
      </p:sp>
      <p:sp>
        <p:nvSpPr>
          <p:cNvPr id="16" name="bullets"/>
          <p:cNvSpPr txBox="1"/>
          <p:nvPr/>
        </p:nvSpPr>
        <p:spPr>
          <a:xfrm>
            <a:off x="6588368" y="568570"/>
            <a:ext cx="5445370" cy="5512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Λειτουργεί από το 1914 και βρίσκεται υπό παναμαϊκή διοίκηση από το 1999. Η επέκταση του 2016 επιτρέπει τη διέλευση μεγαλύτερων πλοίων.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ξηρασία 2023–2024 περιόρισε τις διελεύσεις και το βύθισμα. Οι εταιρείες πλήρωσαν υψηλότερο κόστος κρατήσεων ή άλλαξαν διαδρομή.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Το οικονομικό έτος 2025 η κίνηση ανέκαμψε, κυρίως στα εμπορευματοκιβώτια και στο LPG.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Ενημέρωση 2/10/2026: παραμένει όριο 48 ft. Η ACP-Panama Canal Authority ανέβαλε τη μείωση στα 47,5 ft, βάσει νεότερων στοιχείων για τη λίμνη Gatún και τις βροχοπτώσεις.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Το </a:t>
            </a:r>
            <a:r>
              <a:rPr lang="en-US" sz="1600" dirty="0" err="1">
                <a:solidFill>
                  <a:srgbClr val="0B1F3A"/>
                </a:solidFill>
              </a:rPr>
              <a:t>έργο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του ποταμού </a:t>
            </a:r>
            <a:r>
              <a:rPr lang="en-US" sz="1600" dirty="0">
                <a:solidFill>
                  <a:srgbClr val="0B1F3A"/>
                </a:solidFill>
              </a:rPr>
              <a:t>Rio Indio στοχεύει στην ενίσχυση της υδροδότησης, με σημαντικό κόστος και επιπτώσεις στους κατοίκους.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b="1" dirty="0">
                <a:solidFill>
                  <a:srgbClr val="0B1F3A"/>
                </a:solidFill>
              </a:rPr>
              <a:t>Οι πιέσεις των ΗΠΑ και η υπό διαπραγμάτευση πώληση λιμένων της Hutchison/ Panama Ports Company εντείνουν τον ανταγωνισμό με την Κίνα. Η παραχώρηση Balboa/Cristóbal αντιμετωπίζει και δικαστικές εξελίξεις.</a:t>
            </a:r>
            <a:endParaRPr lang="en-US" sz="1600" dirty="0"/>
          </a:p>
        </p:txBody>
      </p:sp>
      <p:sp>
        <p:nvSpPr>
          <p:cNvPr id="17" name="source"/>
          <p:cNvSpPr txBox="1"/>
          <p:nvPr/>
        </p:nvSpPr>
        <p:spPr>
          <a:xfrm>
            <a:off x="5669280" y="6108192"/>
            <a:ext cx="6080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ACP, αποτελέσματα FY2025 και ανακοινώσεις περιορισμών/αναβολής βυθίσματος 2026. Baird Maritime. DealStreetAsia.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19917041-8E06-B2F3-3340-340F46059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23" y="133431"/>
            <a:ext cx="11723077" cy="64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7742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Παναμάς: εξάρτηση χωρών και χερσαίες εναλλακτικές</a:t>
            </a:r>
            <a:endParaRPr lang="en-US" sz="2600" dirty="0"/>
          </a:p>
        </p:txBody>
      </p:sp>
      <p:pic>
        <p:nvPicPr>
          <p:cNvPr id="3" name="s069_0.png" descr="/home/claude/src_imgs/s069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51560"/>
            <a:ext cx="5486400" cy="3473548"/>
          </a:xfrm>
          <a:prstGeom prst="rect">
            <a:avLst/>
          </a:prstGeom>
        </p:spPr>
      </p:pic>
      <p:pic>
        <p:nvPicPr>
          <p:cNvPr id="4" name="s072_0.png" descr="/home/claude/src_imgs/s072_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20262"/>
            <a:ext cx="5896708" cy="3522784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457200" y="4659922"/>
            <a:ext cx="11274552" cy="17452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Αριστερά: ιστορικά μερίδια εμπορίου σε τόνους μέσω Παναμά (2021). Εκουαδόρ 25,6%, Χιλή 22%, Περού 21,8%, ΗΠΑ 12%, Κίνα 1,7%.</a:t>
            </a:r>
            <a:endParaRPr lang="en-US" sz="1600" dirty="0"/>
          </a:p>
          <a:p>
            <a:pPr marL="342900" indent="-3429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Δεξιά: ο σιδηρόδρομος Salina Cruz–Coatzacoalcos στο Μεξικό συνδέει Ειρηνικό και Ατλαντικό ως συμπληρωματική χερσαία διαδρομή.</a:t>
            </a:r>
            <a:endParaRPr lang="en-US" sz="1600" dirty="0"/>
          </a:p>
          <a:p>
            <a:pPr marL="342900" indent="-342900">
              <a:lnSpc>
                <a:spcPct val="100000"/>
              </a:lnSpc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Άλλες επιλογές περιλαμβάνουν νέες σιδηροδρομικές συνδέσεις και θαλάσσιες παρακάμψεις. Η επάρκεια νερού είναι βασικός παράγοντας αξιοπιστίας της διώρυγας.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1031"/>
            <a:ext cx="11274552" cy="10105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4.8 Μάλακκα και περάσματα της Νότιας Σινικής Θάλασσας</a:t>
            </a:r>
            <a:endParaRPr lang="en-US" sz="2600" dirty="0"/>
          </a:p>
        </p:txBody>
      </p:sp>
      <p:pic>
        <p:nvPicPr>
          <p:cNvPr id="3" name="csis_p7-000.png" descr="/home/claude/pdfimg/csis_p7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94" y="1008185"/>
            <a:ext cx="5108360" cy="4981135"/>
          </a:xfrm>
          <a:prstGeom prst="rect">
            <a:avLst/>
          </a:prstGeom>
        </p:spPr>
      </p:pic>
      <p:sp>
        <p:nvSpPr>
          <p:cNvPr id="4" name="bullets"/>
          <p:cNvSpPr txBox="1"/>
          <p:nvPr/>
        </p:nvSpPr>
        <p:spPr>
          <a:xfrm>
            <a:off x="5665148" y="797169"/>
            <a:ext cx="6345144" cy="5861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Μάλακκα συνδέει τον Ινδικό Ωκεανό με τη Νότια Σινική Θάλασσα. Η πυκνή κυκλοφορία και τα στενά τμήματα αυξάνουν την ευπάθεια.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CSIS</a:t>
            </a:r>
            <a:r>
              <a:rPr lang="el-GR" dirty="0">
                <a:solidFill>
                  <a:srgbClr val="0B1F3A"/>
                </a:solidFill>
              </a:rPr>
              <a:t>-</a:t>
            </a:r>
            <a:r>
              <a:rPr lang="en-US" dirty="0">
                <a:solidFill>
                  <a:srgbClr val="0B1F3A"/>
                </a:solidFill>
              </a:rPr>
              <a:t>Center for Strategic and International Studies</a:t>
            </a:r>
            <a:r>
              <a:rPr lang="el-GR" dirty="0">
                <a:solidFill>
                  <a:srgbClr val="0B1F3A"/>
                </a:solidFill>
              </a:rPr>
              <a:t>, </a:t>
            </a:r>
            <a:r>
              <a:rPr lang="en-US" dirty="0" err="1">
                <a:solidFill>
                  <a:srgbClr val="0B1F3A"/>
                </a:solidFill>
              </a:rPr>
              <a:t>στοιχεί</a:t>
            </a:r>
            <a:r>
              <a:rPr lang="en-US" dirty="0">
                <a:solidFill>
                  <a:srgbClr val="0B1F3A"/>
                </a:solidFill>
              </a:rPr>
              <a:t>α 2024: περίπου 2,46 τρισ. $ εμπορίου πέρασαν από τη Μάλακκα, 21% του παγκόσμιου θαλάσσιου εμπορίου σε αξία.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Οκτώ βασικά περάσματα: Μάλακκα, Ταϊβάν, Λουζόν, Μιντόρο, Μπαλαμπάκ, Μακασάρ, Σούντα και Λομπόκ. Σύνολο 6,4 τρισ. $, με διπλομέτρηση φορτίων που περνούν από περισσότερα του ενός.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Παρακάμψεις μέσω Λομπόκ–Μακασάρ ή Αυστραλίας αυξάνουν την απόσταση. Η Σούντα έχει περιορισμούς για μεγάλα δεξαμενόπλοια.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εξάρτηση είναι μεγάλη για χώρες της Ασίας, του Κόλπου και της ανατολικής Αφρικής.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IMB</a:t>
            </a:r>
            <a:r>
              <a:rPr lang="el-GR" b="1" dirty="0">
                <a:solidFill>
                  <a:srgbClr val="0B1F3A"/>
                </a:solidFill>
              </a:rPr>
              <a:t>-</a:t>
            </a:r>
            <a:r>
              <a:rPr lang="en-US" b="1" dirty="0">
                <a:solidFill>
                  <a:srgbClr val="0B1F3A"/>
                </a:solidFill>
              </a:rPr>
              <a:t>International Maritime Bureau: 80 π</a:t>
            </a:r>
            <a:r>
              <a:rPr lang="en-US" b="1" dirty="0" err="1">
                <a:solidFill>
                  <a:srgbClr val="0B1F3A"/>
                </a:solidFill>
              </a:rPr>
              <a:t>εριστ</a:t>
            </a:r>
            <a:r>
              <a:rPr lang="en-US" b="1" dirty="0">
                <a:solidFill>
                  <a:srgbClr val="0B1F3A"/>
                </a:solidFill>
              </a:rPr>
              <a:t>ατικά</a:t>
            </a:r>
            <a:r>
              <a:rPr lang="el-GR" b="1" dirty="0">
                <a:solidFill>
                  <a:srgbClr val="0B1F3A"/>
                </a:solidFill>
              </a:rPr>
              <a:t> (π.χ. πειρατείας ή ένοπλης ληστείας/επίθεσης κατά πλοίου, χαμηλής έντασης)</a:t>
            </a:r>
            <a:r>
              <a:rPr lang="en-US" b="1" dirty="0">
                <a:solidFill>
                  <a:srgbClr val="0B1F3A"/>
                </a:solidFill>
              </a:rPr>
              <a:t> στα Στενά Σιγκαπούρης το 2025, έναντι 43 το 2024. Το Α΄ εξάμηνο 2026 κατα</a:t>
            </a:r>
            <a:r>
              <a:rPr lang="en-US" b="1" dirty="0" err="1">
                <a:solidFill>
                  <a:srgbClr val="0B1F3A"/>
                </a:solidFill>
              </a:rPr>
              <a:t>γράφηκ</a:t>
            </a:r>
            <a:r>
              <a:rPr lang="en-US" b="1" dirty="0">
                <a:solidFill>
                  <a:srgbClr val="0B1F3A"/>
                </a:solidFill>
              </a:rPr>
              <a:t>αν </a:t>
            </a:r>
            <a:r>
              <a:rPr lang="el-GR" b="1" dirty="0">
                <a:solidFill>
                  <a:srgbClr val="0B1F3A"/>
                </a:solidFill>
              </a:rPr>
              <a:t>12</a:t>
            </a:r>
            <a:r>
              <a:rPr lang="en-US" b="1" dirty="0">
                <a:solidFill>
                  <a:srgbClr val="0B1F3A"/>
                </a:solidFill>
              </a:rPr>
              <a:t>. Η πτώση δεν εξαλείφει τον κίνδυνο.</a:t>
            </a:r>
            <a:endParaRPr lang="en-US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610819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CSIS, Troubled Straits, 7/2026 (στοιχεία 2024). ICC IMB, ετήσια έκθεση 2025 και Α΄ εξάμηνο 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Η εξάρτηση της Κίνας από Μάλακκα και Ταϊβάν</a:t>
            </a:r>
            <a:endParaRPr lang="en-US" sz="2600" dirty="0"/>
          </a:p>
        </p:txBody>
      </p:sp>
      <p:graphicFrame>
        <p:nvGraphicFramePr>
          <p:cNvPr id="3" name="china-chart"/>
          <p:cNvGraphicFramePr/>
          <p:nvPr>
            <p:extLst>
              <p:ext uri="{D42A27DB-BD31-4B8C-83A1-F6EECF244321}">
                <p14:modId xmlns:p14="http://schemas.microsoft.com/office/powerpoint/2010/main" val="3666078614"/>
              </p:ext>
            </p:extLst>
          </p:nvPr>
        </p:nvGraphicFramePr>
        <p:xfrm>
          <a:off x="257907" y="955430"/>
          <a:ext cx="5700229" cy="5125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bullets"/>
          <p:cNvSpPr txBox="1"/>
          <p:nvPr/>
        </p:nvSpPr>
        <p:spPr>
          <a:xfrm>
            <a:off x="6254261" y="955431"/>
            <a:ext cx="5773615" cy="5491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«Δίλημμα της Μάλακκα»: ο φόβος αποκλεισμού ωθεί την Κίνα να διαφοροποιεί προμηθευτές και διαδρομές.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CSIS, στοιχεία 2024: περίπου 963 δισ. $ κινεζικού εμπορίου μέσω Μάλακκα και 1,3 τρισ. $ μέσω Ταϊβάν. Το δεύτερο πέρασμα έχει μεγαλύτερη συνολική σημασία για την Κίνα.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Ταϊβάν εξυπηρετεί και εσωτερικές θαλάσσιες μεταφορές ανάμεσα σε κινεζικά λιμάνια.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Ένας αποκλεισμός θα έπληττε και την ίδια την Κίνα. Η έκταση της ζημιάς εξαρτάται από τη διάρκεια και τις διαθέσιμες παρακάμψεις.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Ιαπωνία, Νότια Κορέα και Φιλιππίνες επίσης εξαρτώνται σημαντικά από τα δύο περάσματα.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Το γράφημα συγκρίνει μερίδια συνολικών εισαγωγών και εξαγωγών σε αξία. Δεν αποτυπώνει το σύνολο των οικονομικών ζημιών από έναν αποκλεισμό.</a:t>
            </a:r>
            <a:endParaRPr lang="en-US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6080760"/>
            <a:ext cx="5120640" cy="2848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Πηγή: CSIS (Hart, Funaiole, Peng, Verschuur, Lin, Li), «Troubled Straits», 1/7/2026.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4E9CCF0-6B2D-0672-96C6-E25BF415D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1" y="422031"/>
            <a:ext cx="11822723" cy="618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16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4.9 Νότια Σινική Θάλασσα και Ταϊβάν: ένταση και ναυτιλιακός κίνδυνος</a:t>
            </a:r>
            <a:endParaRPr lang="en-US" sz="2600" dirty="0"/>
          </a:p>
        </p:txBody>
      </p:sp>
      <p:pic>
        <p:nvPicPr>
          <p:cNvPr id="3" name="s078_4.jpg" descr="/home/claude/src_imgs/s078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98" y="879231"/>
            <a:ext cx="5571510" cy="5035061"/>
          </a:xfrm>
          <a:prstGeom prst="rect">
            <a:avLst/>
          </a:prstGeom>
        </p:spPr>
      </p:pic>
      <p:sp>
        <p:nvSpPr>
          <p:cNvPr id="4" name="bullets"/>
          <p:cNvSpPr txBox="1"/>
          <p:nvPr/>
        </p:nvSpPr>
        <p:spPr>
          <a:xfrm>
            <a:off x="5668108" y="937846"/>
            <a:ext cx="6424246" cy="5427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Οι εκτεταμένες κινεζικές διεκδικήσεις αλληλεπικαλύπτονται με εκείνες γειτονικών κρατών. Η περιοχή αποτελεί βασικό διάδρομο εμπορίου και ενέργειας.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Φιλιππίνες–Κίνα: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Επεισόδια μεταξύ ακτοφυλακών, συγκρούσεις και χρήση κανονιών νερού αυξάνουν τον κίνδυνο ακούσιας κλιμάκωσης.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Ταϊβάν: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Κινεζικές ασκήσεις το 2025–2026 προσομοιώνουν αποκλεισμό λιμένων και έλεγχο θαλάσσιων και εναέριων διαδρομών.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συγκέντρωση στρατιωτικών μέσων δυσκολεύει τον σχεδιασμό ασφαλών εμπορικών δρομολογίων.</a:t>
            </a:r>
            <a:endParaRPr lang="en-US" dirty="0"/>
          </a:p>
          <a:p>
            <a:pPr marL="457200" lvl="1" indent="-2286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Οι ζημιές σε υποθαλάσσια καλώδια προσθέτουν κίνδυνο για τις επικοινωνίες και τις υποδομές.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Σενάριο κρίσης: μεγαλύτερες διαδρομές ανατολικά της Ταϊβάν ή των Φιλιππίνων, καθυστερήσεις και υψηλότερο κόστος. Τα στοιχεία εμπορικής έκθεσης δεν ισοδυναμούν με βέβαιη απώλεια.</a:t>
            </a:r>
            <a:endParaRPr lang="en-US" dirty="0"/>
          </a:p>
        </p:txBody>
      </p:sp>
      <p:sp>
        <p:nvSpPr>
          <p:cNvPr id="5" name="source"/>
          <p:cNvSpPr txBox="1"/>
          <p:nvPr/>
        </p:nvSpPr>
        <p:spPr>
          <a:xfrm>
            <a:off x="457199" y="6031875"/>
            <a:ext cx="4994031" cy="3337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Wikipedia/USNI News (12/2025)· Al Jazeera (7/2026)· SCMP (9/2026)· Lloyd’s List (2025)· CSIS ChinaPower.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5465D67-F72F-0031-8884-9552FE104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92" y="105508"/>
            <a:ext cx="10626970" cy="661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978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82062"/>
            <a:ext cx="11274552" cy="5627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4.10 Αρκτική και Βόρειος Θαλάσσιος Δρόμος (NSR)</a:t>
            </a:r>
            <a:endParaRPr lang="en-US" sz="2600" dirty="0"/>
          </a:p>
        </p:txBody>
      </p:sp>
      <p:pic>
        <p:nvPicPr>
          <p:cNvPr id="3" name="s056_5.png" descr="/home/claude/src_imgs/s056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23" y="644769"/>
            <a:ext cx="4700485" cy="4795911"/>
          </a:xfrm>
          <a:prstGeom prst="rect">
            <a:avLst/>
          </a:prstGeom>
        </p:spPr>
      </p:pic>
      <p:sp>
        <p:nvSpPr>
          <p:cNvPr id="4" name="stat"/>
          <p:cNvSpPr/>
          <p:nvPr/>
        </p:nvSpPr>
        <p:spPr>
          <a:xfrm>
            <a:off x="5037875" y="1091887"/>
            <a:ext cx="3209543" cy="1322129"/>
          </a:xfrm>
          <a:prstGeom prst="roundRect">
            <a:avLst>
              <a:gd name="adj" fmla="val 103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5" name="statnum"/>
          <p:cNvSpPr txBox="1"/>
          <p:nvPr/>
        </p:nvSpPr>
        <p:spPr>
          <a:xfrm>
            <a:off x="5105400" y="1189892"/>
            <a:ext cx="3179064" cy="6663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103</a:t>
            </a:r>
            <a:r>
              <a:rPr lang="el-GR" sz="16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l-GR" sz="1600" b="1" dirty="0" err="1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διελέυσεις</a:t>
            </a:r>
            <a:r>
              <a:rPr lang="el-GR" sz="16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/88 πλοία</a:t>
            </a:r>
            <a:endParaRPr lang="en-US" sz="1600" dirty="0"/>
          </a:p>
        </p:txBody>
      </p:sp>
      <p:sp>
        <p:nvSpPr>
          <p:cNvPr id="6" name="statlabel"/>
          <p:cNvSpPr txBox="1"/>
          <p:nvPr/>
        </p:nvSpPr>
        <p:spPr>
          <a:xfrm>
            <a:off x="5037875" y="1637010"/>
            <a:ext cx="3200869" cy="666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B1F3A"/>
                </a:solidFill>
              </a:rPr>
              <a:t>Πλήρεις διελεύσεις το 2025, 3,2 εκατ. τόνοι φορτίου (CHNL</a:t>
            </a:r>
            <a:r>
              <a:rPr lang="el-GR" sz="1600" dirty="0">
                <a:solidFill>
                  <a:srgbClr val="0B1F3A"/>
                </a:solidFill>
              </a:rPr>
              <a:t>/</a:t>
            </a:r>
            <a:r>
              <a:rPr lang="en-US" sz="1600" dirty="0">
                <a:solidFill>
                  <a:srgbClr val="0B1F3A"/>
                </a:solidFill>
              </a:rPr>
              <a:t>Centre for High North Logistics</a:t>
            </a:r>
            <a:endParaRPr lang="en-US" sz="1600" dirty="0"/>
          </a:p>
        </p:txBody>
      </p:sp>
      <p:sp>
        <p:nvSpPr>
          <p:cNvPr id="7" name="stat"/>
          <p:cNvSpPr/>
          <p:nvPr/>
        </p:nvSpPr>
        <p:spPr>
          <a:xfrm>
            <a:off x="8403336" y="973015"/>
            <a:ext cx="3346704" cy="1322129"/>
          </a:xfrm>
          <a:prstGeom prst="roundRect">
            <a:avLst>
              <a:gd name="adj" fmla="val 103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8" name="statnum"/>
          <p:cNvSpPr txBox="1"/>
          <p:nvPr/>
        </p:nvSpPr>
        <p:spPr>
          <a:xfrm>
            <a:off x="8540496" y="1325880"/>
            <a:ext cx="30723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statlabel"/>
          <p:cNvSpPr txBox="1"/>
          <p:nvPr/>
        </p:nvSpPr>
        <p:spPr>
          <a:xfrm>
            <a:off x="8403336" y="1810512"/>
            <a:ext cx="33284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Κινεζικά δρομολόγια εμπορευματοκιβωτίων το 2025</a:t>
            </a:r>
            <a:endParaRPr lang="en-US" sz="1600" dirty="0"/>
          </a:p>
        </p:txBody>
      </p:sp>
      <p:sp>
        <p:nvSpPr>
          <p:cNvPr id="10" name="stat"/>
          <p:cNvSpPr/>
          <p:nvPr/>
        </p:nvSpPr>
        <p:spPr>
          <a:xfrm>
            <a:off x="5468112" y="2459736"/>
            <a:ext cx="2770632" cy="1060704"/>
          </a:xfrm>
          <a:prstGeom prst="roundRect">
            <a:avLst>
              <a:gd name="adj" fmla="val 103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1" name="statnum"/>
          <p:cNvSpPr txBox="1"/>
          <p:nvPr/>
        </p:nvSpPr>
        <p:spPr>
          <a:xfrm>
            <a:off x="6201508" y="2551176"/>
            <a:ext cx="1900075" cy="30995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" dirty="0"/>
          </a:p>
        </p:txBody>
      </p:sp>
      <p:sp>
        <p:nvSpPr>
          <p:cNvPr id="12" name="statlabel"/>
          <p:cNvSpPr txBox="1"/>
          <p:nvPr/>
        </p:nvSpPr>
        <p:spPr>
          <a:xfrm>
            <a:off x="5597768" y="2898648"/>
            <a:ext cx="250381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Ανακοινωμένα δρομολόγια Sea Legend</a:t>
            </a:r>
            <a:r>
              <a:rPr lang="el-GR" sz="1400" dirty="0">
                <a:solidFill>
                  <a:srgbClr val="0B1F3A"/>
                </a:solidFill>
              </a:rPr>
              <a:t>/ Χονγκ Κονγκ</a:t>
            </a:r>
            <a:r>
              <a:rPr lang="en-US" sz="1400" dirty="0">
                <a:solidFill>
                  <a:srgbClr val="0B1F3A"/>
                </a:solidFill>
              </a:rPr>
              <a:t> για το 2026</a:t>
            </a:r>
            <a:endParaRPr lang="en-US" sz="1400" dirty="0"/>
          </a:p>
        </p:txBody>
      </p:sp>
      <p:sp>
        <p:nvSpPr>
          <p:cNvPr id="13" name="stat"/>
          <p:cNvSpPr/>
          <p:nvPr/>
        </p:nvSpPr>
        <p:spPr>
          <a:xfrm>
            <a:off x="8403336" y="2459736"/>
            <a:ext cx="3346704" cy="1060704"/>
          </a:xfrm>
          <a:prstGeom prst="roundRect">
            <a:avLst>
              <a:gd name="adj" fmla="val 103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statnum"/>
          <p:cNvSpPr txBox="1"/>
          <p:nvPr/>
        </p:nvSpPr>
        <p:spPr>
          <a:xfrm>
            <a:off x="8540496" y="2459736"/>
            <a:ext cx="307238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10%→25%</a:t>
            </a:r>
            <a:endParaRPr lang="en-US" sz="2200" dirty="0"/>
          </a:p>
        </p:txBody>
      </p:sp>
      <p:sp>
        <p:nvSpPr>
          <p:cNvPr id="15" name="statlabel"/>
          <p:cNvSpPr txBox="1"/>
          <p:nvPr/>
        </p:nvSpPr>
        <p:spPr>
          <a:xfrm>
            <a:off x="8403336" y="2898648"/>
            <a:ext cx="320954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Απειλή δασμών για τη Γροιλανδία τον 1/2026. Αποσύρθηκε στις 21/1.</a:t>
            </a:r>
            <a:endParaRPr lang="en-US" sz="1400" dirty="0"/>
          </a:p>
        </p:txBody>
      </p:sp>
      <p:sp>
        <p:nvSpPr>
          <p:cNvPr id="16" name="bullets"/>
          <p:cNvSpPr txBox="1"/>
          <p:nvPr/>
        </p:nvSpPr>
        <p:spPr>
          <a:xfrm>
            <a:off x="5105400" y="3657600"/>
            <a:ext cx="6644640" cy="2697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Για ορισμένα ζεύγη λιμένων Ασίας–Ευρώπης η απόσταση είναι έως περίπου 40% μικρότερη. Η περίοδος ασφαλούς ναυσιπλοΐας παραμένει περιορισμένη.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Ρωσία και Κίνα αναπτύσσουν μεταφορές ενέργειας και εμπορευματοκιβωτίων. Οι κυρώσεις επηρεάζουν έργα LNG και εξειδικευμένα πλοία.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Περιορισμοί: πάγος, λίγες υποδομές έρευνας και διάσωσης, κόστος ασφάλισης και ευαίσθητο περιβάλλον.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 ανταγωνισμός για πόρους, διαδρομές και τη Γροιλανδία αυξάνει τη στρατηγική σημασία της Αρκτικής.</a:t>
            </a:r>
            <a:endParaRPr lang="en-US" sz="1600" dirty="0"/>
          </a:p>
        </p:txBody>
      </p:sp>
      <p:sp>
        <p:nvSpPr>
          <p:cNvPr id="17" name="source"/>
          <p:cNvSpPr txBox="1"/>
          <p:nvPr/>
        </p:nvSpPr>
        <p:spPr>
          <a:xfrm>
            <a:off x="457200" y="548640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CHNL/Nord University (1/2026)· gCaptain (2025–26)· Al Jazeera (21/1/2026)· Allianz 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4.11 Πειρατεία και ένοπλη ληστεία: εικόνα έως το 2026</a:t>
            </a:r>
            <a:endParaRPr lang="en-US" sz="2600" dirty="0"/>
          </a:p>
        </p:txBody>
      </p:sp>
      <p:pic>
        <p:nvPicPr>
          <p:cNvPr id="3" name="s087_2.jpg" descr="/home/claude/src_imgs/s087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920262"/>
            <a:ext cx="4587240" cy="2956204"/>
          </a:xfrm>
          <a:prstGeom prst="rect">
            <a:avLst/>
          </a:prstGeom>
        </p:spPr>
      </p:pic>
      <p:graphicFrame>
        <p:nvGraphicFramePr>
          <p:cNvPr id="4" name="piracy-chart"/>
          <p:cNvGraphicFramePr/>
          <p:nvPr>
            <p:extLst>
              <p:ext uri="{D42A27DB-BD31-4B8C-83A1-F6EECF244321}">
                <p14:modId xmlns:p14="http://schemas.microsoft.com/office/powerpoint/2010/main" val="3707739766"/>
              </p:ext>
            </p:extLst>
          </p:nvPr>
        </p:nvGraphicFramePr>
        <p:xfrm>
          <a:off x="457200" y="3931920"/>
          <a:ext cx="4270248" cy="2212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ard"/>
          <p:cNvSpPr/>
          <p:nvPr/>
        </p:nvSpPr>
        <p:spPr>
          <a:xfrm>
            <a:off x="4892040" y="1234440"/>
            <a:ext cx="3314700" cy="4846320"/>
          </a:xfrm>
          <a:prstGeom prst="roundRect">
            <a:avLst>
              <a:gd name="adj" fmla="val 331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6" name="cardhead"/>
          <p:cNvSpPr txBox="1"/>
          <p:nvPr/>
        </p:nvSpPr>
        <p:spPr>
          <a:xfrm>
            <a:off x="5056632" y="1344168"/>
            <a:ext cx="29855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Περιοχές</a:t>
            </a:r>
            <a:endParaRPr lang="en-US" sz="1600" dirty="0"/>
          </a:p>
        </p:txBody>
      </p:sp>
      <p:sp>
        <p:nvSpPr>
          <p:cNvPr id="7" name="cardbody"/>
          <p:cNvSpPr txBox="1"/>
          <p:nvPr/>
        </p:nvSpPr>
        <p:spPr>
          <a:xfrm>
            <a:off x="4892040" y="1737360"/>
            <a:ext cx="3243306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Κόλπος Γουινέας: 21 περιστατικά το 2025 και 2 το Α΄ εξάμηνο 2026 (IMB).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Σομαλία: καταλήψεις πλοίων το 2026, ακόμη και μακριά από την ακτή.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Στενά Σιγκαπούρης: 80 περιστατικά το 2025. Σημαντική πτώση το Α΄ εξάμηνο 2026.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Κίνδυνοι και σε αγκυροβόλια της Ασίας και της Λατινικής Αμερικής</a:t>
            </a:r>
            <a:endParaRPr lang="en-US" sz="1600" dirty="0"/>
          </a:p>
        </p:txBody>
      </p:sp>
      <p:sp>
        <p:nvSpPr>
          <p:cNvPr id="8" name="card"/>
          <p:cNvSpPr/>
          <p:nvPr/>
        </p:nvSpPr>
        <p:spPr>
          <a:xfrm>
            <a:off x="8299938" y="1234440"/>
            <a:ext cx="3450102" cy="4846320"/>
          </a:xfrm>
          <a:prstGeom prst="roundRect">
            <a:avLst>
              <a:gd name="adj" fmla="val 331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9" name="cardhead"/>
          <p:cNvSpPr txBox="1"/>
          <p:nvPr/>
        </p:nvSpPr>
        <p:spPr>
          <a:xfrm>
            <a:off x="8599932" y="1344168"/>
            <a:ext cx="29855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Τάσεις και αντιμετώπιση</a:t>
            </a:r>
            <a:endParaRPr lang="en-US" sz="1600" dirty="0"/>
          </a:p>
        </p:txBody>
      </p:sp>
      <p:sp>
        <p:nvSpPr>
          <p:cNvPr id="10" name="cardbody"/>
          <p:cNvSpPr txBox="1"/>
          <p:nvPr/>
        </p:nvSpPr>
        <p:spPr>
          <a:xfrm>
            <a:off x="8435340" y="1737360"/>
            <a:ext cx="3150108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Α΄ εξάμηνο 2026: 67 όμηροι παγκοσμίως. Το 94% αποδίδεται σε Σομαλούς πειρατές (IMB).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επιθέσεις των Χούθι έχουν πολιτικά κίνητρα. Δεν ταυτίζονται νομικά ή στατιστικά με την πειρατεία.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Μέτρα: ναυτική παρουσία, BMP Maritime Security, εκπαίδευση, φύλαξη και ασφαλής χώρος καταφυγής πληρώματος.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Λιγότερα περιστατικά δεν σημαίνουν λιγότερα θύματα. Χωριστή σύγκριση ετών και εξαμήνων.</a:t>
            </a:r>
            <a:endParaRPr lang="en-US" sz="1600" dirty="0"/>
          </a:p>
        </p:txBody>
      </p:sp>
      <p:sp>
        <p:nvSpPr>
          <p:cNvPr id="11" name="source"/>
          <p:cNvSpPr txBox="1"/>
          <p:nvPr/>
        </p:nvSpPr>
        <p:spPr>
          <a:xfrm>
            <a:off x="457200" y="6144768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ICC International Maritime Bureau, Annual Report 2025 (1/2026) και H1 2026 (7/2026)· CSIS· Africa Center.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4.12 Πολιτική αστάθεια, κοινωνικές συγκρούσεις και επεμβάσεις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80160"/>
            <a:ext cx="11274552" cy="4754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B1F3A"/>
                </a:solidFill>
              </a:rPr>
              <a:t>Εμφύλιοι, πολιτικές αναταραχές και αδύναμοι θεσμοί μπορούν να διακόψουν τη λειτουργία λιμένων και τις πληρωμές.</a:t>
            </a:r>
            <a:endParaRPr lang="en-US" sz="200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B1F3A"/>
                </a:solidFill>
              </a:rPr>
              <a:t>Απεργίες, αποκλεισμοί και καταλήψεις εγκαταστάσεων επηρεάζουν φορτία, πλοία και πληρώματα.</a:t>
            </a:r>
            <a:endParaRPr lang="en-US" sz="200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B1F3A"/>
                </a:solidFill>
              </a:rPr>
              <a:t>Στο Ιράν η οικονομική και κοινωνική κρίση προσθέτει αβεβαιότητα στη γεωπολιτική σύγκρουση.</a:t>
            </a:r>
            <a:endParaRPr lang="en-US" sz="200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B1F3A"/>
                </a:solidFill>
              </a:rPr>
              <a:t>Στην Υεμένη οι μεταβολές ελέγχου της ακτής επηρεάζουν την απειλή για το Μπαμπ ελ Μαντέμπ.</a:t>
            </a:r>
            <a:endParaRPr lang="en-US" sz="200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B1F3A"/>
                </a:solidFill>
              </a:rPr>
              <a:t>Οι αμερικανικές πιέσεις για Παναμά, Βενεζουέλα και Γροιλανδία δημιουργούν αβεβαιότητα. Οι διεκδικήσεις δεν πρέπει να συγχέονται με στρατιωτικές επεμβάσεις.</a:t>
            </a:r>
            <a:endParaRPr lang="en-US" sz="200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B1F3A"/>
                </a:solidFill>
              </a:rPr>
              <a:t>Στην Ανατολική Μεσόγειο οι συγκρούσεις, οι θαλάσσιες ζώνες και η ενέργεια επηρεάζουν τον ρόλο Ελλάδας και Κύπρου.</a:t>
            </a:r>
            <a:endParaRPr lang="en-US" sz="2000" dirty="0"/>
          </a:p>
          <a:p>
            <a:pPr marL="342900" indent="-342900" algn="just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0B1F3A"/>
                </a:solidFill>
              </a:rPr>
              <a:t>Οι κινεζικές λιμενικές επενδύσεις προσφέρουν οφέλη, αλλά δημιουργούν και νέες εξαρτήσεις.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4.13 Κινεζικές επενδύσεις σε λιμένες και ναυπηγεία</a:t>
            </a:r>
            <a:endParaRPr lang="en-US" sz="2600" dirty="0"/>
          </a:p>
        </p:txBody>
      </p:sp>
      <p:pic>
        <p:nvPicPr>
          <p:cNvPr id="3" name="s089_1.png" descr="/home/claude/src_imgs/s089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896112"/>
            <a:ext cx="6065520" cy="3605550"/>
          </a:xfrm>
          <a:prstGeom prst="rect">
            <a:avLst/>
          </a:prstGeom>
        </p:spPr>
      </p:pic>
      <p:pic>
        <p:nvPicPr>
          <p:cNvPr id="4" name="s094_0.png" descr="/home/claude/src_imgs/s094_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015" y="4679546"/>
            <a:ext cx="4009293" cy="811849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6492240" y="1234440"/>
            <a:ext cx="5257800" cy="548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 Θαλάσσιος Δρόμος του Μεταξιού συνδέει εμπορικές και στρατηγικές επιδιώξεις. Ο χάρτης CFR αποτυπώνει 92 λιμενικά έργα με κινεζική συμμετοχή, με διαφορετικό βαθμό ελέγχου.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Η Κίνα έχει ισχυρή θέση στην παραγωγή εμπορευματοκιβωτίων, γερανών και πλοίων. Τα μερίδια ναυπήγησης διαφέρουν ανά μέτρο: αριθμός πλοίων, τόνοι ή σταθμισμένη χωρητικότητα.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dirty="0">
                <a:solidFill>
                  <a:srgbClr val="0B1F3A"/>
                </a:solidFill>
              </a:rPr>
              <a:t>Οι κρατικές επενδύσεις σε κρίσιμους λιμένες εγείρουν ερωτήματα για πρόσβαση σε δεδομένα, κυβερνοασφάλεια και πολιτική επιρροή. Η συμμετοχή στο κεφάλαιο δεν ισοδυναμεί πάντα με πλήρη έλεγχο.</a:t>
            </a:r>
            <a:endParaRPr lang="en-US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b="1" dirty="0">
                <a:solidFill>
                  <a:srgbClr val="0B1F3A"/>
                </a:solidFill>
              </a:rPr>
              <a:t>ΗΠΑ–Κίνα: τα ειδικά τέλη σε πλοία και τα αντίμετρα ανεστάλησαν από 10/11/2025 έως 9/11/2026. Παράλληλα, συνεχίζεται ο ανταγωνισμός για λιμένες και ναυπηγική τεχνολογία.</a:t>
            </a:r>
            <a:endParaRPr lang="en-US" dirty="0"/>
          </a:p>
        </p:txBody>
      </p:sp>
      <p:sp>
        <p:nvSpPr>
          <p:cNvPr id="6" name="source"/>
          <p:cNvSpPr txBox="1"/>
          <p:nvPr/>
        </p:nvSpPr>
        <p:spPr>
          <a:xfrm>
            <a:off x="457200" y="5669280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Council on Foreign Relations (χάρτης κινεζικών λιμενικών έργων)· Maritime Executive (2/2026)· WFW (11/2025)· Ευρ. Κοινοβούλιο TRAN.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Η περίπτωση του Πειραιά (COSCO/ΟΛΠ)</a:t>
            </a:r>
            <a:endParaRPr lang="en-US" sz="2600" dirty="0"/>
          </a:p>
        </p:txBody>
      </p:sp>
      <p:sp>
        <p:nvSpPr>
          <p:cNvPr id="3" name="stat"/>
          <p:cNvSpPr/>
          <p:nvPr/>
        </p:nvSpPr>
        <p:spPr>
          <a:xfrm>
            <a:off x="457200" y="1234440"/>
            <a:ext cx="2681478" cy="1371600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statnum"/>
          <p:cNvSpPr txBox="1"/>
          <p:nvPr/>
        </p:nvSpPr>
        <p:spPr>
          <a:xfrm>
            <a:off x="594360" y="1325880"/>
            <a:ext cx="24071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664.581</a:t>
            </a:r>
            <a:endParaRPr lang="en-US" sz="2400" dirty="0"/>
          </a:p>
        </p:txBody>
      </p:sp>
      <p:sp>
        <p:nvSpPr>
          <p:cNvPr id="5" name="statlabel"/>
          <p:cNvSpPr txBox="1"/>
          <p:nvPr/>
        </p:nvSpPr>
        <p:spPr>
          <a:xfrm>
            <a:off x="594360" y="1965960"/>
            <a:ext cx="24071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TEU στην προβλήτα Ι το 2025 (ρεκόρ ΟΛΠ). Δεν αφορά όλο το λιμάνι</a:t>
            </a:r>
            <a:r>
              <a:rPr lang="en-US" sz="1050" dirty="0">
                <a:solidFill>
                  <a:srgbClr val="0B1F3A"/>
                </a:solidFill>
              </a:rPr>
              <a:t>.</a:t>
            </a:r>
            <a:endParaRPr lang="en-US" sz="1050" dirty="0"/>
          </a:p>
        </p:txBody>
      </p:sp>
      <p:sp>
        <p:nvSpPr>
          <p:cNvPr id="6" name="stat"/>
          <p:cNvSpPr/>
          <p:nvPr/>
        </p:nvSpPr>
        <p:spPr>
          <a:xfrm>
            <a:off x="3321558" y="1234440"/>
            <a:ext cx="2681478" cy="1371600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statnum"/>
          <p:cNvSpPr txBox="1"/>
          <p:nvPr/>
        </p:nvSpPr>
        <p:spPr>
          <a:xfrm>
            <a:off x="3458718" y="1325880"/>
            <a:ext cx="24071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7,2 εκατ. TEU</a:t>
            </a:r>
            <a:endParaRPr lang="en-US" sz="2400" dirty="0"/>
          </a:p>
        </p:txBody>
      </p:sp>
      <p:sp>
        <p:nvSpPr>
          <p:cNvPr id="8" name="statlabel"/>
          <p:cNvSpPr txBox="1"/>
          <p:nvPr/>
        </p:nvSpPr>
        <p:spPr>
          <a:xfrm>
            <a:off x="3458718" y="1965960"/>
            <a:ext cx="24071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Αναφερόμενη ετήσια δυναμικότητα λιμένα, όχι πραγματική διακίνηση</a:t>
            </a:r>
            <a:endParaRPr lang="en-US" sz="1400" dirty="0"/>
          </a:p>
        </p:txBody>
      </p:sp>
      <p:sp>
        <p:nvSpPr>
          <p:cNvPr id="9" name="stat"/>
          <p:cNvSpPr/>
          <p:nvPr/>
        </p:nvSpPr>
        <p:spPr>
          <a:xfrm>
            <a:off x="6185916" y="1234440"/>
            <a:ext cx="2681478" cy="1371600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statnum"/>
          <p:cNvSpPr txBox="1"/>
          <p:nvPr/>
        </p:nvSpPr>
        <p:spPr>
          <a:xfrm>
            <a:off x="6323076" y="1325880"/>
            <a:ext cx="24071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F8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2.462</a:t>
            </a:r>
            <a:endParaRPr lang="en-US" sz="2400" dirty="0"/>
          </a:p>
        </p:txBody>
      </p:sp>
      <p:sp>
        <p:nvSpPr>
          <p:cNvPr id="11" name="statlabel"/>
          <p:cNvSpPr txBox="1"/>
          <p:nvPr/>
        </p:nvSpPr>
        <p:spPr>
          <a:xfrm>
            <a:off x="6323076" y="1965960"/>
            <a:ext cx="24071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200" dirty="0">
                <a:solidFill>
                  <a:srgbClr val="0B1F3A"/>
                </a:solidFill>
              </a:rPr>
              <a:t>Νέες θέσεις εργασίας 2004–2021, σύμφωνα με ΟΛΠ/COSCO (ιστορικό στοιχείο)</a:t>
            </a:r>
            <a:endParaRPr lang="en-US" sz="1200" dirty="0"/>
          </a:p>
        </p:txBody>
      </p:sp>
      <p:sp>
        <p:nvSpPr>
          <p:cNvPr id="12" name="stat"/>
          <p:cNvSpPr/>
          <p:nvPr/>
        </p:nvSpPr>
        <p:spPr>
          <a:xfrm>
            <a:off x="9050274" y="1234440"/>
            <a:ext cx="2681478" cy="1371600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statnum"/>
          <p:cNvSpPr txBox="1"/>
          <p:nvPr/>
        </p:nvSpPr>
        <p:spPr>
          <a:xfrm>
            <a:off x="9187434" y="1325880"/>
            <a:ext cx="24071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67%</a:t>
            </a:r>
            <a:endParaRPr lang="en-US" sz="2400" dirty="0"/>
          </a:p>
        </p:txBody>
      </p:sp>
      <p:sp>
        <p:nvSpPr>
          <p:cNvPr id="14" name="statlabel"/>
          <p:cNvSpPr txBox="1"/>
          <p:nvPr/>
        </p:nvSpPr>
        <p:spPr>
          <a:xfrm>
            <a:off x="9187434" y="1965960"/>
            <a:ext cx="24071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Συμμετοχή COSCO Shipping στον ΟΛΠ (από 2021)</a:t>
            </a:r>
            <a:endParaRPr lang="en-US" sz="1400" dirty="0"/>
          </a:p>
        </p:txBody>
      </p:sp>
      <p:sp>
        <p:nvSpPr>
          <p:cNvPr id="15" name="card"/>
          <p:cNvSpPr/>
          <p:nvPr/>
        </p:nvSpPr>
        <p:spPr>
          <a:xfrm>
            <a:off x="457200" y="2788920"/>
            <a:ext cx="5522976" cy="3246120"/>
          </a:xfrm>
          <a:prstGeom prst="roundRect">
            <a:avLst>
              <a:gd name="adj" fmla="val 338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621792" y="2898648"/>
            <a:ext cx="5193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F8A5B"/>
                </a:solidFill>
              </a:rPr>
              <a:t>Οφέλη</a:t>
            </a:r>
            <a:endParaRPr lang="en-US" sz="1400" dirty="0"/>
          </a:p>
        </p:txBody>
      </p:sp>
      <p:sp>
        <p:nvSpPr>
          <p:cNvPr id="17" name="cardbody"/>
          <p:cNvSpPr txBox="1"/>
          <p:nvPr/>
        </p:nvSpPr>
        <p:spPr>
          <a:xfrm>
            <a:off x="621792" y="3291840"/>
            <a:ext cx="519379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 Πειραιάς αποτελεί κόμβο μεταφόρτωσης και πύλη προς την Κεντρική Ευρώπη.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Επενδύσεις σε υποδομές, κρουαζιέρα και ναυπηγοεπισκευή, με έσοδα για το Δημόσιο.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αλλαγές δρομολογίων μπορούν να μεταβάλουν τη θέση του λιμένα και τη διακίνησή του.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6208776" y="2788920"/>
            <a:ext cx="5522976" cy="3246120"/>
          </a:xfrm>
          <a:prstGeom prst="roundRect">
            <a:avLst>
              <a:gd name="adj" fmla="val 338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6373368" y="2898648"/>
            <a:ext cx="5193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Κίνδυνοι και προβλήματα</a:t>
            </a:r>
            <a:endParaRPr lang="en-US" sz="1600" dirty="0"/>
          </a:p>
        </p:txBody>
      </p:sp>
      <p:sp>
        <p:nvSpPr>
          <p:cNvPr id="20" name="cardbody"/>
          <p:cNvSpPr txBox="1"/>
          <p:nvPr/>
        </p:nvSpPr>
        <p:spPr>
          <a:xfrm>
            <a:off x="6373368" y="3291840"/>
            <a:ext cx="519379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Η συμμετοχή κρατικής εταιρείας τρίτης χώρας δημιουργεί ζητήματα εξάρτησης, ασφάλειας δεδομένων και δυνητικής στρατιωτικής χρήσης.</a:t>
            </a:r>
            <a:endParaRPr lang="en-US" sz="15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Τριβές για περιβάλλον, εργασιακές συνθήκες και επενδυτικές υποχρεώσεις</a:t>
            </a:r>
            <a:endParaRPr lang="en-US" sz="15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Ο ανταγωνισμός ΗΠΑ–Κίνας μπορεί να επηρεάσει τις εμπορικές σχέσεις του λιμένα.</a:t>
            </a:r>
            <a:endParaRPr lang="en-US" sz="15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Έλεγχος ξένων επενδύσεων στο ευρωπαϊκό και εθνικό πλαίσιο</a:t>
            </a:r>
            <a:endParaRPr lang="en-US" sz="1550" dirty="0"/>
          </a:p>
        </p:txBody>
      </p:sp>
      <p:sp>
        <p:nvSpPr>
          <p:cNvPr id="21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ΟΛΠ, παρουσίαση αποτελεσμάτων 2025, 7/5/2026. ΟΛΠ/COSCO, ιστορικά στοιχεία δυναμικότητας και απασχόλησης.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4.14 Εμπορική πολιτική των ΗΠΑ και ναυτιλία, 2025–2026</a:t>
            </a:r>
            <a:endParaRPr lang="en-US" sz="2600" dirty="0"/>
          </a:p>
        </p:txBody>
      </p:sp>
      <p:sp>
        <p:nvSpPr>
          <p:cNvPr id="3" name="tl-line"/>
          <p:cNvSpPr/>
          <p:nvPr/>
        </p:nvSpPr>
        <p:spPr>
          <a:xfrm>
            <a:off x="1810512" y="1325880"/>
            <a:ext cx="0" cy="4663440"/>
          </a:xfrm>
          <a:prstGeom prst="line">
            <a:avLst/>
          </a:prstGeom>
          <a:noFill/>
          <a:ln w="12700">
            <a:solidFill>
              <a:srgbClr val="6B7A90"/>
            </a:solidFill>
            <a:prstDash val="solid"/>
          </a:ln>
        </p:spPr>
      </p:sp>
      <p:sp>
        <p:nvSpPr>
          <p:cNvPr id="4" name="chip"/>
          <p:cNvSpPr/>
          <p:nvPr/>
        </p:nvSpPr>
        <p:spPr>
          <a:xfrm>
            <a:off x="457200" y="1307592"/>
            <a:ext cx="118872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5" name="chiptext"/>
          <p:cNvSpPr txBox="1"/>
          <p:nvPr/>
        </p:nvSpPr>
        <p:spPr>
          <a:xfrm>
            <a:off x="457200" y="130759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4/2025</a:t>
            </a:r>
            <a:endParaRPr lang="en-US" sz="1400" dirty="0"/>
          </a:p>
        </p:txBody>
      </p:sp>
      <p:sp>
        <p:nvSpPr>
          <p:cNvPr id="6" name="dot"/>
          <p:cNvSpPr/>
          <p:nvPr/>
        </p:nvSpPr>
        <p:spPr>
          <a:xfrm>
            <a:off x="1755648" y="1399032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7" name="tltext"/>
          <p:cNvSpPr txBox="1"/>
          <p:nvPr/>
        </p:nvSpPr>
        <p:spPr>
          <a:xfrm>
            <a:off x="1993392" y="1252728"/>
            <a:ext cx="539496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Νέοι «αμοιβαίοι» δασμοί και κλιμάκωση με την Κίνα. Οι επιχειρήσεις επισπεύδουν εισαγωγές πριν από την εφαρμογή μέτρων.</a:t>
            </a:r>
            <a:endParaRPr lang="en-US" sz="1600" dirty="0"/>
          </a:p>
        </p:txBody>
      </p:sp>
      <p:sp>
        <p:nvSpPr>
          <p:cNvPr id="8" name="chip"/>
          <p:cNvSpPr/>
          <p:nvPr/>
        </p:nvSpPr>
        <p:spPr>
          <a:xfrm>
            <a:off x="457200" y="2115312"/>
            <a:ext cx="118872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9" name="chiptext"/>
          <p:cNvSpPr txBox="1"/>
          <p:nvPr/>
        </p:nvSpPr>
        <p:spPr>
          <a:xfrm>
            <a:off x="457200" y="211531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14/10/2025</a:t>
            </a:r>
            <a:endParaRPr lang="en-US" sz="1400" dirty="0"/>
          </a:p>
        </p:txBody>
      </p:sp>
      <p:sp>
        <p:nvSpPr>
          <p:cNvPr id="10" name="dot"/>
          <p:cNvSpPr/>
          <p:nvPr/>
        </p:nvSpPr>
        <p:spPr>
          <a:xfrm>
            <a:off x="1755648" y="2206752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1" name="tltext"/>
          <p:cNvSpPr txBox="1"/>
          <p:nvPr/>
        </p:nvSpPr>
        <p:spPr>
          <a:xfrm>
            <a:off x="1993392" y="2060448"/>
            <a:ext cx="539496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Ειδικά τέλη σε πλοία και κινεζικά αντίμετρα. Ετήσια αναστολή από 10/11/2025 έως 9/11/2026.</a:t>
            </a:r>
            <a:endParaRPr lang="en-US" sz="1600" dirty="0"/>
          </a:p>
        </p:txBody>
      </p:sp>
      <p:sp>
        <p:nvSpPr>
          <p:cNvPr id="12" name="chip"/>
          <p:cNvSpPr/>
          <p:nvPr/>
        </p:nvSpPr>
        <p:spPr>
          <a:xfrm>
            <a:off x="457200" y="2923032"/>
            <a:ext cx="1188720" cy="329184"/>
          </a:xfrm>
          <a:prstGeom prst="roundRect">
            <a:avLst>
              <a:gd name="adj" fmla="val 22222"/>
            </a:avLst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3" name="chiptext"/>
          <p:cNvSpPr txBox="1"/>
          <p:nvPr/>
        </p:nvSpPr>
        <p:spPr>
          <a:xfrm>
            <a:off x="457200" y="292303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20/2/2026</a:t>
            </a:r>
            <a:endParaRPr lang="en-US" sz="1400" dirty="0"/>
          </a:p>
        </p:txBody>
      </p:sp>
      <p:sp>
        <p:nvSpPr>
          <p:cNvPr id="14" name="dot"/>
          <p:cNvSpPr/>
          <p:nvPr/>
        </p:nvSpPr>
        <p:spPr>
          <a:xfrm>
            <a:off x="1755648" y="3014472"/>
            <a:ext cx="109728" cy="10972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5" name="tltext"/>
          <p:cNvSpPr txBox="1"/>
          <p:nvPr/>
        </p:nvSpPr>
        <p:spPr>
          <a:xfrm>
            <a:off x="1993392" y="2868168"/>
            <a:ext cx="539496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Το Ανώτατο Δικαστήριο ακυρώνει τη χρήση IEEPA ως βάσης δασμών. Οι δασμοί άλλων νομικών βάσεων παραμένουν διακριτοί.</a:t>
            </a:r>
            <a:endParaRPr lang="en-US" sz="1600" dirty="0"/>
          </a:p>
        </p:txBody>
      </p:sp>
      <p:sp>
        <p:nvSpPr>
          <p:cNvPr id="16" name="chip"/>
          <p:cNvSpPr/>
          <p:nvPr/>
        </p:nvSpPr>
        <p:spPr>
          <a:xfrm>
            <a:off x="457200" y="3730752"/>
            <a:ext cx="118872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7" name="chiptext"/>
          <p:cNvSpPr txBox="1"/>
          <p:nvPr/>
        </p:nvSpPr>
        <p:spPr>
          <a:xfrm>
            <a:off x="457200" y="373075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24/2/2026</a:t>
            </a:r>
            <a:endParaRPr lang="en-US" sz="1400" dirty="0"/>
          </a:p>
        </p:txBody>
      </p:sp>
      <p:sp>
        <p:nvSpPr>
          <p:cNvPr id="18" name="dot"/>
          <p:cNvSpPr/>
          <p:nvPr/>
        </p:nvSpPr>
        <p:spPr>
          <a:xfrm>
            <a:off x="1755648" y="3822192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9" name="tltext"/>
          <p:cNvSpPr txBox="1"/>
          <p:nvPr/>
        </p:nvSpPr>
        <p:spPr>
          <a:xfrm>
            <a:off x="1865376" y="3486209"/>
            <a:ext cx="5495544" cy="1072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Προσωρινοί δασμοί βάσει Section 122, με ανώτατη διάρκεια 150 ημερών</a:t>
            </a:r>
            <a:r>
              <a:rPr lang="el-GR" sz="1600" dirty="0">
                <a:solidFill>
                  <a:srgbClr val="0B1F3A"/>
                </a:solidFill>
              </a:rPr>
              <a:t> για σοβαρά προβλήματα στο ισοζύγιο πληρωμών</a:t>
            </a:r>
            <a:endParaRPr lang="en-US" sz="1600" dirty="0"/>
          </a:p>
        </p:txBody>
      </p:sp>
      <p:sp>
        <p:nvSpPr>
          <p:cNvPr id="20" name="chip"/>
          <p:cNvSpPr/>
          <p:nvPr/>
        </p:nvSpPr>
        <p:spPr>
          <a:xfrm>
            <a:off x="457200" y="4538472"/>
            <a:ext cx="118872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1" name="chiptext"/>
          <p:cNvSpPr txBox="1"/>
          <p:nvPr/>
        </p:nvSpPr>
        <p:spPr>
          <a:xfrm>
            <a:off x="457200" y="453847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24/7/2026</a:t>
            </a:r>
            <a:endParaRPr lang="en-US" sz="1400" dirty="0"/>
          </a:p>
        </p:txBody>
      </p:sp>
      <p:sp>
        <p:nvSpPr>
          <p:cNvPr id="22" name="dot"/>
          <p:cNvSpPr/>
          <p:nvPr/>
        </p:nvSpPr>
        <p:spPr>
          <a:xfrm>
            <a:off x="1755648" y="4629912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3" name="tltext"/>
          <p:cNvSpPr txBox="1"/>
          <p:nvPr/>
        </p:nvSpPr>
        <p:spPr>
          <a:xfrm>
            <a:off x="1993392" y="4483608"/>
            <a:ext cx="539496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Λήξη του προσωρινού πλαισίου και νέα μέτρα με άλλες νομικές βάσεις. Οι συντελεστές διαφέρουν ανά προϊόν και χώρα.</a:t>
            </a:r>
            <a:endParaRPr lang="en-US" sz="1600" dirty="0"/>
          </a:p>
        </p:txBody>
      </p:sp>
      <p:sp>
        <p:nvSpPr>
          <p:cNvPr id="24" name="chip"/>
          <p:cNvSpPr/>
          <p:nvPr/>
        </p:nvSpPr>
        <p:spPr>
          <a:xfrm>
            <a:off x="457200" y="5346192"/>
            <a:ext cx="1188720" cy="329184"/>
          </a:xfrm>
          <a:prstGeom prst="roundRect">
            <a:avLst>
              <a:gd name="adj" fmla="val 22222"/>
            </a:avLst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5" name="chiptext"/>
          <p:cNvSpPr txBox="1"/>
          <p:nvPr/>
        </p:nvSpPr>
        <p:spPr>
          <a:xfrm>
            <a:off x="457200" y="5346192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2026</a:t>
            </a:r>
            <a:endParaRPr lang="en-US" sz="1400" dirty="0"/>
          </a:p>
        </p:txBody>
      </p:sp>
      <p:sp>
        <p:nvSpPr>
          <p:cNvPr id="26" name="dot"/>
          <p:cNvSpPr/>
          <p:nvPr/>
        </p:nvSpPr>
        <p:spPr>
          <a:xfrm>
            <a:off x="1755648" y="5437632"/>
            <a:ext cx="109728" cy="10972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7" name="tltext"/>
          <p:cNvSpPr txBox="1"/>
          <p:nvPr/>
        </p:nvSpPr>
        <p:spPr>
          <a:xfrm>
            <a:off x="1993392" y="5291328"/>
            <a:ext cx="5394960" cy="771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Η συχνή αλλαγή μέτρων προκαλεί κύματα πρόωρων εισαγωγών και μετέπειτα κάμψη της ζήτησης.</a:t>
            </a:r>
            <a:endParaRPr lang="en-US" sz="1600" dirty="0"/>
          </a:p>
        </p:txBody>
      </p:sp>
      <p:sp>
        <p:nvSpPr>
          <p:cNvPr id="28" name="card"/>
          <p:cNvSpPr/>
          <p:nvPr/>
        </p:nvSpPr>
        <p:spPr>
          <a:xfrm>
            <a:off x="7635240" y="1234440"/>
            <a:ext cx="4114800" cy="2340864"/>
          </a:xfrm>
          <a:prstGeom prst="roundRect">
            <a:avLst>
              <a:gd name="adj" fmla="val 468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9" name="cardhead"/>
          <p:cNvSpPr txBox="1"/>
          <p:nvPr/>
        </p:nvSpPr>
        <p:spPr>
          <a:xfrm>
            <a:off x="7799832" y="1234440"/>
            <a:ext cx="37856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97B29"/>
                </a:solidFill>
              </a:rPr>
              <a:t>Επιπτώσεις στη ναυτιλία</a:t>
            </a:r>
            <a:endParaRPr lang="en-US" sz="1600" dirty="0"/>
          </a:p>
        </p:txBody>
      </p:sp>
      <p:sp>
        <p:nvSpPr>
          <p:cNvPr id="30" name="cardbody"/>
          <p:cNvSpPr txBox="1"/>
          <p:nvPr/>
        </p:nvSpPr>
        <p:spPr>
          <a:xfrm>
            <a:off x="7690103" y="1508760"/>
            <a:ext cx="4059937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Αστάθεια φορτίων και ναύλων στον Ειρηνικό. Ακυρώσεις δρομολογίων μετά από αιχμές ζήτησης.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Μεταφορά παραγωγής σε ΝΑ Ασία, Μεξικό και Ινδία αλλάζει τις διαδρομές.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Ειδικά τέλη μπορούν να επηρεάσουν την κατανομή πλοίων ανά αγορά.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Συχνές νομικές αλλαγές δυσκολεύουν τον προγραμματισμό.</a:t>
            </a:r>
            <a:endParaRPr lang="en-US" sz="1400" dirty="0"/>
          </a:p>
        </p:txBody>
      </p:sp>
      <p:sp>
        <p:nvSpPr>
          <p:cNvPr id="31" name="card"/>
          <p:cNvSpPr/>
          <p:nvPr/>
        </p:nvSpPr>
        <p:spPr>
          <a:xfrm>
            <a:off x="7635240" y="3739896"/>
            <a:ext cx="4114800" cy="2340864"/>
          </a:xfrm>
          <a:prstGeom prst="roundRect">
            <a:avLst>
              <a:gd name="adj" fmla="val 468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32" name="cardhead"/>
          <p:cNvSpPr txBox="1"/>
          <p:nvPr/>
        </p:nvSpPr>
        <p:spPr>
          <a:xfrm>
            <a:off x="7799832" y="3849624"/>
            <a:ext cx="3785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Γεωοικονομική ανάγνωση</a:t>
            </a:r>
            <a:endParaRPr lang="en-US" sz="1600" dirty="0"/>
          </a:p>
        </p:txBody>
      </p:sp>
      <p:sp>
        <p:nvSpPr>
          <p:cNvPr id="33" name="cardbody"/>
          <p:cNvSpPr txBox="1"/>
          <p:nvPr/>
        </p:nvSpPr>
        <p:spPr>
          <a:xfrm>
            <a:off x="7799832" y="4242816"/>
            <a:ext cx="3785616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0B1F3A"/>
                </a:solidFill>
              </a:rPr>
              <a:t>Οι δασμοί χρησιμοποιούνται και για στόχους εξωτερικής πολιτικής.</a:t>
            </a:r>
            <a:endParaRPr lang="en-US" sz="15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0B1F3A"/>
                </a:solidFill>
              </a:rPr>
              <a:t>Η πρόσβαση σε αγορές, λιμένες και τεχνολογία γίνεται μέσο πίεσης.</a:t>
            </a:r>
            <a:endParaRPr lang="en-US" sz="15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0B1F3A"/>
                </a:solidFill>
              </a:rPr>
              <a:t>WEF 2026: «γεωοικονομική αντιπαράθεση» ο κορυφαίος κίνδυνος της διετίας</a:t>
            </a:r>
            <a:endParaRPr lang="en-US" sz="1500" dirty="0"/>
          </a:p>
        </p:txBody>
      </p:sp>
      <p:sp>
        <p:nvSpPr>
          <p:cNvPr id="34" name="source"/>
          <p:cNvSpPr txBox="1"/>
          <p:nvPr/>
        </p:nvSpPr>
        <p:spPr>
          <a:xfrm>
            <a:off x="457200" y="6144768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Cozen O’Connor (2/2026)· Fennemore (7/2026)· WFW· FreightWaves· Port Technology (3/2026).</a:t>
            </a:r>
            <a:endParaRPr lang="en-US" sz="90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4.15 Κυβερνοασφάλεια, παρεμβολές GNSS και υποθαλάσσιες υποδομές</a:t>
            </a:r>
            <a:endParaRPr lang="en-US" sz="2600" dirty="0"/>
          </a:p>
        </p:txBody>
      </p:sp>
      <p:sp>
        <p:nvSpPr>
          <p:cNvPr id="3" name="stat"/>
          <p:cNvSpPr/>
          <p:nvPr/>
        </p:nvSpPr>
        <p:spPr>
          <a:xfrm>
            <a:off x="457200" y="1051560"/>
            <a:ext cx="2681478" cy="1263748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statnum"/>
          <p:cNvSpPr txBox="1"/>
          <p:nvPr/>
        </p:nvSpPr>
        <p:spPr>
          <a:xfrm>
            <a:off x="594360" y="1078992"/>
            <a:ext cx="2407158" cy="3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~978.000</a:t>
            </a:r>
            <a:endParaRPr lang="en-US" sz="2400" dirty="0"/>
          </a:p>
        </p:txBody>
      </p:sp>
      <p:sp>
        <p:nvSpPr>
          <p:cNvPr id="5" name="statlabel"/>
          <p:cNvSpPr txBox="1"/>
          <p:nvPr/>
        </p:nvSpPr>
        <p:spPr>
          <a:xfrm>
            <a:off x="487680" y="1418492"/>
            <a:ext cx="2513838" cy="773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Εκτιμώμενες καταγραφές παρεμβολών GPS, Α΄ τρίμηνο 2026 (Windward)</a:t>
            </a:r>
            <a:endParaRPr lang="en-US" sz="1600" dirty="0"/>
          </a:p>
        </p:txBody>
      </p:sp>
      <p:sp>
        <p:nvSpPr>
          <p:cNvPr id="6" name="stat"/>
          <p:cNvSpPr/>
          <p:nvPr/>
        </p:nvSpPr>
        <p:spPr>
          <a:xfrm>
            <a:off x="3321558" y="1051560"/>
            <a:ext cx="2681478" cy="1263748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statnum"/>
          <p:cNvSpPr txBox="1"/>
          <p:nvPr/>
        </p:nvSpPr>
        <p:spPr>
          <a:xfrm>
            <a:off x="3458718" y="1078992"/>
            <a:ext cx="2407158" cy="4754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6.700</a:t>
            </a:r>
            <a:endParaRPr lang="en-US" sz="2400" dirty="0"/>
          </a:p>
        </p:txBody>
      </p:sp>
      <p:sp>
        <p:nvSpPr>
          <p:cNvPr id="8" name="statlabel"/>
          <p:cNvSpPr txBox="1"/>
          <p:nvPr/>
        </p:nvSpPr>
        <p:spPr>
          <a:xfrm>
            <a:off x="3335977" y="1525172"/>
            <a:ext cx="2619346" cy="667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Πλοία που επηρεάστηκαν το Δ΄ τρίμηνο 2025. Διαφορετική μονάδα από τις καταγραφές.</a:t>
            </a:r>
            <a:endParaRPr lang="en-US" sz="1600" dirty="0"/>
          </a:p>
        </p:txBody>
      </p:sp>
      <p:sp>
        <p:nvSpPr>
          <p:cNvPr id="9" name="stat"/>
          <p:cNvSpPr/>
          <p:nvPr/>
        </p:nvSpPr>
        <p:spPr>
          <a:xfrm>
            <a:off x="6185916" y="1051560"/>
            <a:ext cx="2681478" cy="1263748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statnum"/>
          <p:cNvSpPr txBox="1"/>
          <p:nvPr/>
        </p:nvSpPr>
        <p:spPr>
          <a:xfrm>
            <a:off x="6383214" y="1161289"/>
            <a:ext cx="2347019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×2</a:t>
            </a:r>
            <a:endParaRPr lang="en-US" sz="2400" dirty="0"/>
          </a:p>
        </p:txBody>
      </p:sp>
      <p:sp>
        <p:nvSpPr>
          <p:cNvPr id="11" name="statlabel"/>
          <p:cNvSpPr txBox="1"/>
          <p:nvPr/>
        </p:nvSpPr>
        <p:spPr>
          <a:xfrm>
            <a:off x="6185916" y="1581914"/>
            <a:ext cx="2629838" cy="686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Αναφερόμενη αύξηση επιθέσεων το 2025 στο δείγμα της Cytur</a:t>
            </a:r>
            <a:endParaRPr lang="en-US" sz="1600" dirty="0"/>
          </a:p>
        </p:txBody>
      </p:sp>
      <p:sp>
        <p:nvSpPr>
          <p:cNvPr id="12" name="stat"/>
          <p:cNvSpPr/>
          <p:nvPr/>
        </p:nvSpPr>
        <p:spPr>
          <a:xfrm>
            <a:off x="9050274" y="1078992"/>
            <a:ext cx="2681478" cy="1236316"/>
          </a:xfrm>
          <a:prstGeom prst="roundRect">
            <a:avLst>
              <a:gd name="adj" fmla="val 80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statnum"/>
          <p:cNvSpPr txBox="1"/>
          <p:nvPr/>
        </p:nvSpPr>
        <p:spPr>
          <a:xfrm>
            <a:off x="9187434" y="1124712"/>
            <a:ext cx="2407158" cy="4297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≥10</a:t>
            </a:r>
            <a:endParaRPr lang="en-US" sz="2400" dirty="0"/>
          </a:p>
        </p:txBody>
      </p:sp>
      <p:sp>
        <p:nvSpPr>
          <p:cNvPr id="14" name="statlabel"/>
          <p:cNvSpPr txBox="1"/>
          <p:nvPr/>
        </p:nvSpPr>
        <p:spPr>
          <a:xfrm>
            <a:off x="9050274" y="1664210"/>
            <a:ext cx="2654046" cy="528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Υποθαλάσσια καλώδια Βαλτικής με ζημιές από το 2023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457200" y="2788920"/>
            <a:ext cx="3605784" cy="3246120"/>
          </a:xfrm>
          <a:prstGeom prst="roundRect">
            <a:avLst>
              <a:gd name="adj" fmla="val 338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621792" y="289864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Παρεμβολές και πλαστά σήματα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621792" y="3291840"/>
            <a:ext cx="3276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Jamming: παρεμπόδιση λήψης. Spoofing: παραπλανητικό σήμα που δίνει ψευδή θέση.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Οι ψευδείς θέσεις δυσκολεύουν την πλοήγηση και την παρακολούθηση πλοίων μέσω AIS.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Περιοχές έντονης δραστηριότητας: Περσικός Κόλπος, Βαλτική και Μαύρη Θάλασσα.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Οι αποφάσεις για το AIS βασίζονται στην ασφάλεια του πλοίο</a:t>
            </a:r>
            <a:r>
              <a:rPr lang="en-US" sz="1300" dirty="0">
                <a:solidFill>
                  <a:srgbClr val="0B1F3A"/>
                </a:solidFill>
              </a:rPr>
              <a:t>υ και στις ισχύουσες οδηγίες.</a:t>
            </a:r>
            <a:endParaRPr lang="en-US" sz="1300" dirty="0"/>
          </a:p>
        </p:txBody>
      </p:sp>
      <p:sp>
        <p:nvSpPr>
          <p:cNvPr id="18" name="card"/>
          <p:cNvSpPr/>
          <p:nvPr/>
        </p:nvSpPr>
        <p:spPr>
          <a:xfrm>
            <a:off x="4291584" y="2788920"/>
            <a:ext cx="3605784" cy="3246120"/>
          </a:xfrm>
          <a:prstGeom prst="roundRect">
            <a:avLst>
              <a:gd name="adj" fmla="val 338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4456176" y="289864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Κυβερνοεπιθέσεις</a:t>
            </a:r>
            <a:endParaRPr lang="en-US" sz="1600" dirty="0"/>
          </a:p>
        </p:txBody>
      </p:sp>
      <p:sp>
        <p:nvSpPr>
          <p:cNvPr id="20" name="cardbody"/>
          <p:cNvSpPr txBox="1"/>
          <p:nvPr/>
        </p:nvSpPr>
        <p:spPr>
          <a:xfrm>
            <a:off x="4456176" y="3291840"/>
            <a:ext cx="3276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Επιθέσεις ransomware κλειδώνουν συστήματα και απαιτούν λύτρα.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Επιθέσεις σε εξοπλισμό επικοινωνιών μπορούν να αποσυνδέσουν πλοία.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Λιμενικά συστήματα και ψηφιακές πλατφόρμες αποτελούν κρίσιμους στόχους.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Διαχείριση κυβερνοκινδύνου και απαιτήσεις IMO, ISO/IEC 27001 και IACS</a:t>
            </a:r>
            <a:endParaRPr lang="en-US" sz="1400" dirty="0"/>
          </a:p>
        </p:txBody>
      </p:sp>
      <p:sp>
        <p:nvSpPr>
          <p:cNvPr id="21" name="card"/>
          <p:cNvSpPr/>
          <p:nvPr/>
        </p:nvSpPr>
        <p:spPr>
          <a:xfrm>
            <a:off x="8125968" y="2788920"/>
            <a:ext cx="3605784" cy="3246120"/>
          </a:xfrm>
          <a:prstGeom prst="roundRect">
            <a:avLst>
              <a:gd name="adj" fmla="val 338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2" name="cardhead"/>
          <p:cNvSpPr txBox="1"/>
          <p:nvPr/>
        </p:nvSpPr>
        <p:spPr>
          <a:xfrm>
            <a:off x="8290560" y="289864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Υποθαλάσσιες υποδομές</a:t>
            </a:r>
            <a:endParaRPr lang="en-US" sz="1600" dirty="0"/>
          </a:p>
        </p:txBody>
      </p:sp>
      <p:sp>
        <p:nvSpPr>
          <p:cNvPr id="23" name="cardbody"/>
          <p:cNvSpPr txBox="1"/>
          <p:nvPr/>
        </p:nvSpPr>
        <p:spPr>
          <a:xfrm>
            <a:off x="8290560" y="3291840"/>
            <a:ext cx="3276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Υποθέσεις Eagle S, Fitburg και Hongtai 58 δείχνουν την ευπάθεια καλωδίων.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Οι ζημιές μπορεί να είναι ατύχημα ή σκόπιμη ενέργεια. Η απόδοση ευθύνης απαιτεί τεκμηρίωση.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Προστασία με επιτήρηση, συνεργασία αρχών και ναυτική παρουσία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Τα πλοία μπορούν να προκαλέσουν ζημιές σε υποδομές, αλλά εξαρτώνται και από αυτές.</a:t>
            </a:r>
            <a:endParaRPr lang="en-US" sz="1400" dirty="0"/>
          </a:p>
        </p:txBody>
      </p:sp>
      <p:sp>
        <p:nvSpPr>
          <p:cNvPr id="24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Windward (2026)· Hellenic Shipping News· OCCRP (3/2026)· Maritime Executive (2/2026)· Resecurity· Grosswald Baltic tracker.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82296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2C14E"/>
                </a:solidFill>
              </a:rPr>
              <a:t>ΕΝΟΤΗΤΑ 5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77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Μελλοντικοί κίνδυνοι και διαχείρισή τους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74904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CADCFC"/>
                </a:solidFill>
              </a:rPr>
              <a:t>Ιεράρχηση κινδύνων, στρατηγικές επιλογές, καθημερινά μέτρα και εργαλεία ανάλυσης</a:t>
            </a:r>
            <a:endParaRPr lang="en-US" sz="16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5.1 Κατηγορίες μελλοντικών κινδύνων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80160"/>
            <a:ext cx="3605784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89888"/>
            <a:ext cx="3276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B23A48"/>
                </a:solidFill>
              </a:rPr>
              <a:t>Πόλεμοι και περιφερειακές συγκρούσεις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956816"/>
            <a:ext cx="3276600" cy="1449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00" dirty="0">
                <a:solidFill>
                  <a:srgbClr val="0B1F3A"/>
                </a:solidFill>
              </a:rPr>
              <a:t>Περιορισμοί και επιθέσεις σε Χορμούζ, Ερυθρά και Μαύρη Θάλασσα. Πιθανά νέα επεισόδια γύρω από την Ταϊβάν.</a:t>
            </a:r>
            <a:endParaRPr lang="en-US" sz="1500" dirty="0"/>
          </a:p>
        </p:txBody>
      </p:sp>
      <p:sp>
        <p:nvSpPr>
          <p:cNvPr id="6" name="card"/>
          <p:cNvSpPr/>
          <p:nvPr/>
        </p:nvSpPr>
        <p:spPr>
          <a:xfrm>
            <a:off x="4291584" y="1280160"/>
            <a:ext cx="3605784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89888"/>
            <a:ext cx="3276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Θεσμική/κανονιστική αστάθεια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874520"/>
            <a:ext cx="327660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Συχνές αλλαγές σε κυρώσεις, δασμούς και περιβαλλοντικούς κανόνες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80160"/>
            <a:ext cx="3605784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89888"/>
            <a:ext cx="3276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Πειρατεία και θαλάσσια τρομοκρατία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874520"/>
            <a:ext cx="327660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Τοπικές εξάρσεις στη Σομαλία και σε άλλα περάσματα, με σοβαρό κίνδυνο για πληρώματα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457200" y="3726180"/>
            <a:ext cx="3605784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21792" y="3835908"/>
            <a:ext cx="3276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Ανταγωνισμός ΗΠΑ–Κίνας</a:t>
            </a:r>
            <a:endParaRPr lang="en-US" sz="1600" dirty="0"/>
          </a:p>
        </p:txBody>
      </p:sp>
      <p:sp>
        <p:nvSpPr>
          <p:cNvPr id="14" name="cardbody"/>
          <p:cNvSpPr txBox="1"/>
          <p:nvPr/>
        </p:nvSpPr>
        <p:spPr>
          <a:xfrm>
            <a:off x="621792" y="4320540"/>
            <a:ext cx="327660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Ανταγωνισμός για λιμένες, ναυπηγεία, τεχνολογία και εμπορικές διαδρομές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4291584" y="3726180"/>
            <a:ext cx="3605784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4456176" y="3835908"/>
            <a:ext cx="3276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0E6E8E"/>
                </a:solidFill>
              </a:rPr>
              <a:t>Κυβερνοασφάλεια και υβριδικές απειλές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4456176" y="4320540"/>
            <a:ext cx="327660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Επιθέσεις σε ψηφιακά συστήματα, παρεμβολές πλοήγησης και ζημιές σε καλώδια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8125968" y="3726180"/>
            <a:ext cx="3605784" cy="2217420"/>
          </a:xfrm>
          <a:prstGeom prst="roundRect">
            <a:avLst>
              <a:gd name="adj" fmla="val 49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8290560" y="3835908"/>
            <a:ext cx="3276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4F8A5B"/>
                </a:solidFill>
              </a:rPr>
              <a:t>Κλίμα, ενέργεια και ανθρώπινο δυναμικό</a:t>
            </a:r>
            <a:endParaRPr lang="en-US" sz="1600" dirty="0"/>
          </a:p>
        </p:txBody>
      </p:sp>
      <p:sp>
        <p:nvSpPr>
          <p:cNvPr id="20" name="cardbody"/>
          <p:cNvSpPr txBox="1"/>
          <p:nvPr/>
        </p:nvSpPr>
        <p:spPr>
          <a:xfrm>
            <a:off x="8290560" y="4320540"/>
            <a:ext cx="327660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Ξηρασία, ακραία φαινόμενα, αλλαγές καυσίμων, έλλειψη ναυτικών και πίεση στα πληρώματα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5.2 Δέκα βασικοί κίνδυνοι για το 2026–2027 (ενδεικτική ιεράρχηση)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5568696" cy="969264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num"/>
          <p:cNvSpPr/>
          <p:nvPr/>
        </p:nvSpPr>
        <p:spPr>
          <a:xfrm>
            <a:off x="621792" y="13716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5" name="numtext"/>
          <p:cNvSpPr txBox="1"/>
          <p:nvPr/>
        </p:nvSpPr>
        <p:spPr>
          <a:xfrm>
            <a:off x="621792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cardhead"/>
          <p:cNvSpPr txBox="1"/>
          <p:nvPr/>
        </p:nvSpPr>
        <p:spPr>
          <a:xfrm>
            <a:off x="1097280" y="1344168"/>
            <a:ext cx="4791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Παράταση ή νέα κλιμάκωση στο Χορμούζ</a:t>
            </a:r>
            <a:endParaRPr lang="en-US" sz="1600" dirty="0"/>
          </a:p>
        </p:txBody>
      </p:sp>
      <p:sp>
        <p:nvSpPr>
          <p:cNvPr id="7" name="cardbody"/>
          <p:cNvSpPr txBox="1"/>
          <p:nvPr/>
        </p:nvSpPr>
        <p:spPr>
          <a:xfrm>
            <a:off x="580292" y="1755648"/>
            <a:ext cx="52810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Παρατεταμένοι περιορισμοί, νέες επιθέσεις και αδιέξοδο στις διαπραγματεύσεις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6163056" y="1234440"/>
            <a:ext cx="5568696" cy="978408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9" name="num"/>
          <p:cNvSpPr/>
          <p:nvPr/>
        </p:nvSpPr>
        <p:spPr>
          <a:xfrm>
            <a:off x="6327648" y="13716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0" name="numtext"/>
          <p:cNvSpPr txBox="1"/>
          <p:nvPr/>
        </p:nvSpPr>
        <p:spPr>
          <a:xfrm>
            <a:off x="6327648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cardhead"/>
          <p:cNvSpPr txBox="1"/>
          <p:nvPr/>
        </p:nvSpPr>
        <p:spPr>
          <a:xfrm>
            <a:off x="6803136" y="1344168"/>
            <a:ext cx="4791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Στρατηγικός ανταγωνισμός ΗΠΑ–Κίνας, Ταϊβάν, Ν. Σινική</a:t>
            </a:r>
            <a:endParaRPr lang="en-US" sz="1600" dirty="0"/>
          </a:p>
        </p:txBody>
      </p:sp>
      <p:sp>
        <p:nvSpPr>
          <p:cNvPr id="12" name="cardbody"/>
          <p:cNvSpPr txBox="1"/>
          <p:nvPr/>
        </p:nvSpPr>
        <p:spPr>
          <a:xfrm>
            <a:off x="6327648" y="1814030"/>
            <a:ext cx="5239512" cy="398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Πιθανός αποκλεισμός Ταϊβάν, επεισόδια στη Νότια Σινική και πιέσεις σε λιμένες</a:t>
            </a:r>
            <a:endParaRPr lang="en-US" sz="1400" dirty="0"/>
          </a:p>
        </p:txBody>
      </p:sp>
      <p:sp>
        <p:nvSpPr>
          <p:cNvPr id="13" name="card"/>
          <p:cNvSpPr/>
          <p:nvPr/>
        </p:nvSpPr>
        <p:spPr>
          <a:xfrm>
            <a:off x="457200" y="2231136"/>
            <a:ext cx="5568696" cy="886968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num"/>
          <p:cNvSpPr/>
          <p:nvPr/>
        </p:nvSpPr>
        <p:spPr>
          <a:xfrm>
            <a:off x="621792" y="2368296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5" name="numtext"/>
          <p:cNvSpPr txBox="1"/>
          <p:nvPr/>
        </p:nvSpPr>
        <p:spPr>
          <a:xfrm>
            <a:off x="621792" y="23682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cardhead"/>
          <p:cNvSpPr txBox="1"/>
          <p:nvPr/>
        </p:nvSpPr>
        <p:spPr>
          <a:xfrm>
            <a:off x="1097280" y="2340864"/>
            <a:ext cx="4791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Χούθι και Ερυθρά Θάλασσα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621792" y="2734056"/>
            <a:ext cx="52395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Επιλεκτικές απειλές σε πλοία και πιθανή αναστροφή της επιστροφής στο Σουέζ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6163056" y="2276856"/>
            <a:ext cx="5568696" cy="905256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num"/>
          <p:cNvSpPr/>
          <p:nvPr/>
        </p:nvSpPr>
        <p:spPr>
          <a:xfrm>
            <a:off x="6327648" y="2368296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0" name="numtext"/>
          <p:cNvSpPr txBox="1"/>
          <p:nvPr/>
        </p:nvSpPr>
        <p:spPr>
          <a:xfrm>
            <a:off x="6327648" y="23682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cardhead"/>
          <p:cNvSpPr txBox="1"/>
          <p:nvPr/>
        </p:nvSpPr>
        <p:spPr>
          <a:xfrm>
            <a:off x="6803136" y="2340864"/>
            <a:ext cx="4791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Πόλεμος Ρωσίας–Ουκρανίας στη θάλασσα</a:t>
            </a:r>
            <a:endParaRPr lang="en-US" sz="1600" dirty="0"/>
          </a:p>
        </p:txBody>
      </p:sp>
      <p:sp>
        <p:nvSpPr>
          <p:cNvPr id="22" name="cardbody"/>
          <p:cNvSpPr txBox="1"/>
          <p:nvPr/>
        </p:nvSpPr>
        <p:spPr>
          <a:xfrm>
            <a:off x="6327647" y="2798064"/>
            <a:ext cx="523951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Πλήγματα σε λιμένες, δεξαμενόπλοια και ενεργειακές υποδομές</a:t>
            </a:r>
            <a:endParaRPr lang="en-US" sz="1400" dirty="0"/>
          </a:p>
        </p:txBody>
      </p:sp>
      <p:sp>
        <p:nvSpPr>
          <p:cNvPr id="23" name="card"/>
          <p:cNvSpPr/>
          <p:nvPr/>
        </p:nvSpPr>
        <p:spPr>
          <a:xfrm>
            <a:off x="457200" y="3227832"/>
            <a:ext cx="5568696" cy="951914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4" name="num"/>
          <p:cNvSpPr/>
          <p:nvPr/>
        </p:nvSpPr>
        <p:spPr>
          <a:xfrm>
            <a:off x="621792" y="3364992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5" name="numtext"/>
          <p:cNvSpPr txBox="1"/>
          <p:nvPr/>
        </p:nvSpPr>
        <p:spPr>
          <a:xfrm>
            <a:off x="621792" y="3364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6" name="cardhead"/>
          <p:cNvSpPr txBox="1"/>
          <p:nvPr/>
        </p:nvSpPr>
        <p:spPr>
          <a:xfrm>
            <a:off x="1097280" y="3290902"/>
            <a:ext cx="4791456" cy="348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0E6E8E"/>
                </a:solidFill>
              </a:rPr>
              <a:t>Σύγκρουση Ρωσίας–ΝΑΤΟ/υβριδικός πόλεμος</a:t>
            </a:r>
            <a:endParaRPr lang="en-US" sz="1600" dirty="0"/>
          </a:p>
        </p:txBody>
      </p:sp>
      <p:sp>
        <p:nvSpPr>
          <p:cNvPr id="27" name="cardbody"/>
          <p:cNvSpPr txBox="1"/>
          <p:nvPr/>
        </p:nvSpPr>
        <p:spPr>
          <a:xfrm>
            <a:off x="621792" y="3730752"/>
            <a:ext cx="5239512" cy="448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Βαλτική: καλώδια, σκιώδης στόλος, παρεμβολές GNSS, επιβιβάσεις/κρατήσεις πλοίων</a:t>
            </a:r>
            <a:endParaRPr lang="en-US" sz="1400" dirty="0"/>
          </a:p>
        </p:txBody>
      </p:sp>
      <p:sp>
        <p:nvSpPr>
          <p:cNvPr id="28" name="card"/>
          <p:cNvSpPr/>
          <p:nvPr/>
        </p:nvSpPr>
        <p:spPr>
          <a:xfrm>
            <a:off x="6163056" y="3227832"/>
            <a:ext cx="5568696" cy="920026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9" name="num"/>
          <p:cNvSpPr/>
          <p:nvPr/>
        </p:nvSpPr>
        <p:spPr>
          <a:xfrm>
            <a:off x="6327648" y="3364992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30" name="numtext"/>
          <p:cNvSpPr txBox="1"/>
          <p:nvPr/>
        </p:nvSpPr>
        <p:spPr>
          <a:xfrm>
            <a:off x="6327648" y="3364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31" name="cardhead"/>
          <p:cNvSpPr txBox="1"/>
          <p:nvPr/>
        </p:nvSpPr>
        <p:spPr>
          <a:xfrm>
            <a:off x="6876288" y="3337560"/>
            <a:ext cx="4718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Αμερικανικές πιέσεις στο δυτικό ημισφαίριο</a:t>
            </a:r>
            <a:endParaRPr lang="en-US" sz="1600" dirty="0"/>
          </a:p>
        </p:txBody>
      </p:sp>
      <p:sp>
        <p:nvSpPr>
          <p:cNvPr id="32" name="cardbody"/>
          <p:cNvSpPr txBox="1"/>
          <p:nvPr/>
        </p:nvSpPr>
        <p:spPr>
          <a:xfrm>
            <a:off x="6327647" y="3794760"/>
            <a:ext cx="523951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Παναμάς, Βενεζουέλα και Γροιλανδία</a:t>
            </a:r>
            <a:endParaRPr lang="en-US" sz="1400" dirty="0"/>
          </a:p>
        </p:txBody>
      </p:sp>
      <p:sp>
        <p:nvSpPr>
          <p:cNvPr id="33" name="card"/>
          <p:cNvSpPr/>
          <p:nvPr/>
        </p:nvSpPr>
        <p:spPr>
          <a:xfrm>
            <a:off x="222738" y="4298618"/>
            <a:ext cx="5803158" cy="1014046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34" name="num"/>
          <p:cNvSpPr/>
          <p:nvPr/>
        </p:nvSpPr>
        <p:spPr>
          <a:xfrm>
            <a:off x="621792" y="4361688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35" name="numtext"/>
          <p:cNvSpPr txBox="1"/>
          <p:nvPr/>
        </p:nvSpPr>
        <p:spPr>
          <a:xfrm>
            <a:off x="621792" y="4197331"/>
            <a:ext cx="384048" cy="294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7</a:t>
            </a:r>
            <a:endParaRPr lang="en-US" sz="1300" dirty="0"/>
          </a:p>
        </p:txBody>
      </p:sp>
      <p:sp>
        <p:nvSpPr>
          <p:cNvPr id="36" name="cardhead"/>
          <p:cNvSpPr txBox="1"/>
          <p:nvPr/>
        </p:nvSpPr>
        <p:spPr>
          <a:xfrm>
            <a:off x="1097280" y="4251022"/>
            <a:ext cx="4791456" cy="2944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Εμπορικοί και τεχνολογικοί πόλεμοι</a:t>
            </a:r>
            <a:endParaRPr lang="en-US" sz="1600" dirty="0"/>
          </a:p>
        </p:txBody>
      </p:sp>
      <p:sp>
        <p:nvSpPr>
          <p:cNvPr id="37" name="cardbody"/>
          <p:cNvSpPr txBox="1"/>
          <p:nvPr/>
        </p:nvSpPr>
        <p:spPr>
          <a:xfrm>
            <a:off x="457200" y="4682666"/>
            <a:ext cx="5541264" cy="629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Δασμοί Section 301</a:t>
            </a:r>
            <a:r>
              <a:rPr lang="el-GR" sz="1400" dirty="0">
                <a:solidFill>
                  <a:srgbClr val="0B1F3A"/>
                </a:solidFill>
              </a:rPr>
              <a:t> (αντίποινα για αθέμιτες πρακτικές άλλων χωρών)  και </a:t>
            </a:r>
            <a:r>
              <a:rPr lang="en-US" sz="1400" dirty="0">
                <a:solidFill>
                  <a:srgbClr val="0B1F3A"/>
                </a:solidFill>
              </a:rPr>
              <a:t>232</a:t>
            </a:r>
            <a:r>
              <a:rPr lang="el-GR" sz="1400" dirty="0">
                <a:solidFill>
                  <a:srgbClr val="0B1F3A"/>
                </a:solidFill>
              </a:rPr>
              <a:t> (εθνική ασφάλεια) </a:t>
            </a:r>
            <a:r>
              <a:rPr lang="en-US" sz="1400" dirty="0">
                <a:solidFill>
                  <a:srgbClr val="0B1F3A"/>
                </a:solidFill>
              </a:rPr>
              <a:t>, αντίμετρα, έλεγχοι εξαγωγών, κατακερματισμός αγορών</a:t>
            </a:r>
            <a:endParaRPr lang="en-US" sz="1400" dirty="0"/>
          </a:p>
        </p:txBody>
      </p:sp>
      <p:sp>
        <p:nvSpPr>
          <p:cNvPr id="38" name="card"/>
          <p:cNvSpPr/>
          <p:nvPr/>
        </p:nvSpPr>
        <p:spPr>
          <a:xfrm>
            <a:off x="6163056" y="4224528"/>
            <a:ext cx="5568696" cy="1014984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39" name="num"/>
          <p:cNvSpPr/>
          <p:nvPr/>
        </p:nvSpPr>
        <p:spPr>
          <a:xfrm>
            <a:off x="6327648" y="4361688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40" name="numtext"/>
          <p:cNvSpPr txBox="1"/>
          <p:nvPr/>
        </p:nvSpPr>
        <p:spPr>
          <a:xfrm>
            <a:off x="6327648" y="4361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8</a:t>
            </a:r>
            <a:endParaRPr lang="en-US" sz="1300" dirty="0"/>
          </a:p>
        </p:txBody>
      </p:sp>
      <p:sp>
        <p:nvSpPr>
          <p:cNvPr id="41" name="cardhead"/>
          <p:cNvSpPr txBox="1"/>
          <p:nvPr/>
        </p:nvSpPr>
        <p:spPr>
          <a:xfrm>
            <a:off x="6848856" y="4453128"/>
            <a:ext cx="47457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Κυρώσεις και σκιώδης στόλος</a:t>
            </a:r>
            <a:endParaRPr lang="en-US" sz="1600" dirty="0"/>
          </a:p>
        </p:txBody>
      </p:sp>
      <p:sp>
        <p:nvSpPr>
          <p:cNvPr id="42" name="cardbody"/>
          <p:cNvSpPr txBox="1"/>
          <p:nvPr/>
        </p:nvSpPr>
        <p:spPr>
          <a:xfrm>
            <a:off x="6327647" y="4864608"/>
            <a:ext cx="5239513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Νέες κυρώσεις, έλεγχοι και ατυχήματα πλοίων με ανεπαρκή ασφάλιση</a:t>
            </a:r>
            <a:endParaRPr lang="en-US" sz="1400" dirty="0"/>
          </a:p>
        </p:txBody>
      </p:sp>
      <p:sp>
        <p:nvSpPr>
          <p:cNvPr id="43" name="card"/>
          <p:cNvSpPr/>
          <p:nvPr/>
        </p:nvSpPr>
        <p:spPr>
          <a:xfrm>
            <a:off x="457200" y="5449824"/>
            <a:ext cx="5568696" cy="810298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4" name="num"/>
          <p:cNvSpPr/>
          <p:nvPr/>
        </p:nvSpPr>
        <p:spPr>
          <a:xfrm>
            <a:off x="621792" y="5358384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45" name="numtext"/>
          <p:cNvSpPr txBox="1"/>
          <p:nvPr/>
        </p:nvSpPr>
        <p:spPr>
          <a:xfrm>
            <a:off x="621792" y="53583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9</a:t>
            </a:r>
            <a:endParaRPr lang="en-US" sz="1300" dirty="0"/>
          </a:p>
        </p:txBody>
      </p:sp>
      <p:sp>
        <p:nvSpPr>
          <p:cNvPr id="46" name="cardhead"/>
          <p:cNvSpPr txBox="1"/>
          <p:nvPr/>
        </p:nvSpPr>
        <p:spPr>
          <a:xfrm>
            <a:off x="1097280" y="5330952"/>
            <a:ext cx="4791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Κυβερνοεπιθέσεις και τρομοκρατία</a:t>
            </a:r>
            <a:endParaRPr lang="en-US" sz="1600" dirty="0"/>
          </a:p>
        </p:txBody>
      </p:sp>
      <p:sp>
        <p:nvSpPr>
          <p:cNvPr id="47" name="cardbody"/>
          <p:cNvSpPr txBox="1"/>
          <p:nvPr/>
        </p:nvSpPr>
        <p:spPr>
          <a:xfrm>
            <a:off x="621792" y="5788152"/>
            <a:ext cx="5239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Επιθέσεις σε εταιρείες, πλοία, λιμένες και επικοινωνίες</a:t>
            </a:r>
            <a:endParaRPr lang="en-US" sz="1400" dirty="0"/>
          </a:p>
        </p:txBody>
      </p:sp>
      <p:sp>
        <p:nvSpPr>
          <p:cNvPr id="48" name="card"/>
          <p:cNvSpPr/>
          <p:nvPr/>
        </p:nvSpPr>
        <p:spPr>
          <a:xfrm>
            <a:off x="6096000" y="5389334"/>
            <a:ext cx="5635752" cy="810298"/>
          </a:xfrm>
          <a:prstGeom prst="roundRect">
            <a:avLst>
              <a:gd name="adj" fmla="val 12766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9" name="num"/>
          <p:cNvSpPr/>
          <p:nvPr/>
        </p:nvSpPr>
        <p:spPr>
          <a:xfrm>
            <a:off x="6327648" y="5358384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50" name="numtext"/>
          <p:cNvSpPr txBox="1"/>
          <p:nvPr/>
        </p:nvSpPr>
        <p:spPr>
          <a:xfrm>
            <a:off x="6327648" y="53583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10</a:t>
            </a:r>
            <a:endParaRPr lang="en-US" sz="1300" dirty="0"/>
          </a:p>
        </p:txBody>
      </p:sp>
      <p:sp>
        <p:nvSpPr>
          <p:cNvPr id="51" name="cardhead"/>
          <p:cNvSpPr txBox="1"/>
          <p:nvPr/>
        </p:nvSpPr>
        <p:spPr>
          <a:xfrm>
            <a:off x="6803136" y="5330952"/>
            <a:ext cx="4791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0E6E8E"/>
                </a:solidFill>
              </a:rPr>
              <a:t>Πολιτικές κρίσεις σε αναδυόμενες οικονομίες και κλίμα</a:t>
            </a:r>
            <a:endParaRPr lang="en-US" sz="1600" dirty="0"/>
          </a:p>
        </p:txBody>
      </p:sp>
      <p:sp>
        <p:nvSpPr>
          <p:cNvPr id="52" name="cardbody"/>
          <p:cNvSpPr txBox="1"/>
          <p:nvPr/>
        </p:nvSpPr>
        <p:spPr>
          <a:xfrm>
            <a:off x="6327647" y="5773382"/>
            <a:ext cx="5348537" cy="334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Αναταραχές, ξηρασία και ακραία καιρικά φαινόμενα</a:t>
            </a:r>
            <a:endParaRPr lang="en-US" sz="1400" dirty="0"/>
          </a:p>
        </p:txBody>
      </p:sp>
      <p:sp>
        <p:nvSpPr>
          <p:cNvPr id="5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5.3 Ποιοτική εκτίμηση πιθανότητας κινδύνων (2026–2027)</a:t>
            </a:r>
            <a:endParaRPr lang="en-US" sz="2600" dirty="0"/>
          </a:p>
        </p:txBody>
      </p:sp>
      <p:graphicFrame>
        <p:nvGraphicFramePr>
          <p:cNvPr id="65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512538"/>
              </p:ext>
            </p:extLst>
          </p:nvPr>
        </p:nvGraphicFramePr>
        <p:xfrm>
          <a:off x="457200" y="1234440"/>
          <a:ext cx="11274552" cy="4855464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7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Κατηγορία κινδύνου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Εκτίμηση πιθανότητας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Ενδείξεις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Αβεβαιότητες</a:t>
                      </a:r>
                      <a:endParaRPr lang="en-US" sz="16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1. Συγκρούσεις και περιορισμοί στα στενά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Πολύ υψηλή για συνέχιση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Ήδη ενεργές συγκρούσεις και περιορισμοί σε βασικές διαδρομές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Η θέση, η διάρκεια και η ένταση νέων επεισοδίων παραμένουν άγνωστες.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2. Κυρώσεις, δασμοί και κανονισμοί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Υψηλή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Συχνές μεταβολές πολιτικής και εκκρεμείς διεθνείς ρυθμίσεις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Η επίπτωση διαφέρει ανά σημαία, φορτίο, αγορά και σύμβαση.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3. Κυβερνοεπιθέσεις και παρεμβολές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Μέτρια προς υψηλή (αυξανόμενη)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Περισσότερες καταγραφές επιθέσεων και παρεμβολών σε κρίσιμες περιοχές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Δύσκολη μέτρηση και απόδοση ευθύνης. Μεγάλη σημασία της ετοιμότητας.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4. Πειρατεία και θαλάσσια εγκληματικότητα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Μέτρια (τοπικά υψηλή)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Λιγότερα συνολικά περιστατικά στο Α΄ εξάμηνο 2026, αλλά σοβαρές ομηρίες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Ο τοπικός κίνδυνος μπορεί να είναι υψηλός παρά τη συνολική πτώση.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b="1" dirty="0">
                          <a:solidFill>
                            <a:srgbClr val="0B1F3A"/>
                          </a:solidFill>
                        </a:rPr>
                        <a:t>5. Κλίμα και φυσικοί περιορισμοί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Μέτρια, αυξανόμενη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Ξηρασία και ακραία φαινόμενα επηρεάζουν διώρυγες και λιμένες.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600" dirty="0">
                          <a:solidFill>
                            <a:srgbClr val="0B1F3A"/>
                          </a:solidFill>
                        </a:rPr>
                        <a:t>Ενδεικτική κρίση για συζήτηση, όχι στατιστική πρόβλεψη. Επανεκτίμηση ανά διαδρομή.</a:t>
                      </a:r>
                      <a:endParaRPr lang="en-US" sz="16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5.4.1 Στρατηγικό επίπεδο: μακροπρόθεσμη ανθεκτικότητα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80160"/>
            <a:ext cx="3605784" cy="466344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89888"/>
            <a:ext cx="3276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Συνολική διαχείριση κινδύνων (ERM)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874520"/>
            <a:ext cx="327660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Ενιαίο πλαίσιο για αναγνώριση, αξιολόγηση και παρακολούθηση κινδύνων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Γεωπολιτική ανάλυση στις αποφάσεις διοίκησης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Σαφής ευθύνη για αποφάσεις διέλευσης από επικίνδυνες περιοχές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80160"/>
            <a:ext cx="3605784" cy="466344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89888"/>
            <a:ext cx="3276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Σενάρια και δοκιμές αντοχής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874520"/>
            <a:ext cx="327660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Σενάρια παρατεταμένου περιορισμού Χορμούζ, αποκλεισμού Ταϊβάν ή επιστροφής στο Σουέζ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Έλεγχος επιπτώσεων σε ναύλους, κόστος, ρευστότητα και ασφάλιση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Προετοιμασία και για γεγονότα μικρής πιθανότητας, αλλά μεγάλης επίπτωσης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80160"/>
            <a:ext cx="3605784" cy="466344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89888"/>
            <a:ext cx="3276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F8A5B"/>
                </a:solidFill>
              </a:rPr>
              <a:t>Διαφοροποίηση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874520"/>
            <a:ext cx="327660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Συνδυασμός τύπων πλοίων, ηλικιών και καυσίμων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Περισσότεροι λιμένες, διαδρομές και πελάτες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Ανανέωση στόλου και έλεγχος αγοραστών κατά την πώληση παλαιών πλοίων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5.4.2 Τακτικό επίπεδο: συμβάσεις, ασφάλιση και συνεργασίες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5522976" cy="187452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5193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Διαχείριση συμβατικού κινδύνου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37360"/>
            <a:ext cx="519379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Ρήτρες πολέμου, κυρώσεων, πειρατείας και ανωτέρας βίας στα ναυλοσύμφωνα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Σαφής κατανομή πρόσθετου κόστους και δικαιωμάτων ανάλογα με τη σύμβαση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Παράγωγα ναύλων (FFAs) για αντιστάθμιση μεταβολών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6208776" y="1234440"/>
            <a:ext cx="5522976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6373368" y="1344168"/>
            <a:ext cx="5193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Ασφάλιση και αντιστάθμιση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6373368" y="1737360"/>
            <a:ext cx="519379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Κάλυψη πλοίου, πολεμικού κινδύνου, αστικής ευθύνης και απαγωγής. Έλεγχος εξαιρέσεων.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Έλεγχος ορίων κάλυψης και δυνατότητας αποζημίωσης πριν από κάθε επικίνδυνο ταξίδι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Περιορισμός έκθεσης στις τιμές καυσίμων και στις ισοτιμίες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164123" y="3136392"/>
            <a:ext cx="5931877" cy="2898648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621792" y="3136392"/>
            <a:ext cx="5193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F8A5B"/>
                </a:solidFill>
              </a:rPr>
              <a:t>Συνεργασίες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316523" y="3429000"/>
            <a:ext cx="5727661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Συμφωνίες με λιμένες, κόμβους εφοδιαστικής και ναυπηγεία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Επικοινωνία με UKMTO</a:t>
            </a:r>
            <a:r>
              <a:rPr lang="el-GR" sz="1600" dirty="0">
                <a:solidFill>
                  <a:srgbClr val="0B1F3A"/>
                </a:solidFill>
              </a:rPr>
              <a:t> </a:t>
            </a:r>
            <a:r>
              <a:rPr lang="en-US" sz="1600" dirty="0">
                <a:solidFill>
                  <a:srgbClr val="0B1F3A"/>
                </a:solidFill>
              </a:rPr>
              <a:t>= United Kingdom Maritime Trade Operations </a:t>
            </a:r>
            <a:r>
              <a:rPr lang="el-GR" sz="1600" dirty="0">
                <a:solidFill>
                  <a:srgbClr val="0B1F3A"/>
                </a:solidFill>
              </a:rPr>
              <a:t>(επιχειρησιακό σημείο επαφής μεταξύ εμπορικής ναυτιλίας και στρατιωτικών δυνάμεων στην περιοχή, +44 (0) 2392 222060) και </a:t>
            </a:r>
            <a:r>
              <a:rPr lang="en-US" sz="1600" dirty="0">
                <a:solidFill>
                  <a:srgbClr val="0B1F3A"/>
                </a:solidFill>
              </a:rPr>
              <a:t>JMIC= Joint Maritime Information Center</a:t>
            </a:r>
            <a:r>
              <a:rPr lang="el-GR" sz="1600" dirty="0">
                <a:solidFill>
                  <a:srgbClr val="0B1F3A"/>
                </a:solidFill>
              </a:rPr>
              <a:t> (συλλογή, σύνθεση και αξιολόγηση πληροφοριών</a:t>
            </a: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Συμμετοχή σε κλαδικούς φορείς για πληροφόρηση και κοινές θέσεις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6208776" y="3749040"/>
            <a:ext cx="5522976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373368" y="3858768"/>
            <a:ext cx="5193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Ετοιμότητα κυβερνοασφάλειας</a:t>
            </a:r>
            <a:endParaRPr lang="en-US" sz="1600" dirty="0"/>
          </a:p>
        </p:txBody>
      </p:sp>
      <p:sp>
        <p:nvSpPr>
          <p:cNvPr id="14" name="cardbody"/>
          <p:cNvSpPr txBox="1"/>
          <p:nvPr/>
        </p:nvSpPr>
        <p:spPr>
          <a:xfrm>
            <a:off x="6373368" y="4251960"/>
            <a:ext cx="519379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Διαχείριση κινδύνων στα συστήματα πλοίου και γραφείου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Εκπαίδευση, ασφαλή δίκτυα και διασταύρωση της θέσης με ανεξάρτητα μέσα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Αντίγραφα ασφαλείας, σχέδιο αποκατάστασης και κατάλληλη ασφάλιση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5.4.3 Επιχειρησιακό επίπεδο: καθημερινή εφαρμογή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Πριν και κατά το ταξίδι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37360"/>
            <a:ext cx="3276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Έλεγχος καιρού, απειλών και επίσημων οδηγιών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Παρακολούθηση πλοίου και έγκαιρη προειδοποίηση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Επιλογή διαδρομής και χρόνου διέλευσης βάσει κινδύνου</a:t>
            </a:r>
            <a:endParaRPr lang="en-US" sz="140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441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Προστασία πλοίου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384431" y="1652954"/>
            <a:ext cx="3348345" cy="177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BMP</a:t>
            </a:r>
            <a:r>
              <a:rPr lang="el-GR" sz="1400" dirty="0">
                <a:solidFill>
                  <a:srgbClr val="0B1F3A"/>
                </a:solidFill>
              </a:rPr>
              <a:t>-</a:t>
            </a:r>
            <a:r>
              <a:rPr lang="en-US" sz="1400" dirty="0">
                <a:solidFill>
                  <a:srgbClr val="0B1F3A"/>
                </a:solidFill>
              </a:rPr>
              <a:t>Best Management Practices for Maritime, έλεγχος πρόσβασης και ασφαλής χώρος πληρώματος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Κατάλληλη φύλαξη όπου επιτρέπεται και απαιτείται</a:t>
            </a:r>
            <a:endParaRPr lang="en-US" sz="14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Εκπαίδευση και συντονισμός για απειλές από μη επανδρωμένα μέσα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441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Συνέχεια λειτουργίας και κρίσεις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737360"/>
            <a:ext cx="3276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Σχέδια εκκένωσης και επαναπατρισμού πληρωμάτων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Ασκήσεις έκτακτης ανάγκης και σαφής επικοινωνία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Συνεργασία με αρχές, ασφαλιστές και νομικούς συμβούλους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457200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21792" y="38587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F8A5B"/>
                </a:solidFill>
              </a:rPr>
              <a:t>Ψηφιακά εργαλεία</a:t>
            </a:r>
            <a:endParaRPr lang="en-US" sz="1600" dirty="0"/>
          </a:p>
        </p:txBody>
      </p:sp>
      <p:sp>
        <p:nvSpPr>
          <p:cNvPr id="14" name="cardbody"/>
          <p:cNvSpPr txBox="1"/>
          <p:nvPr/>
        </p:nvSpPr>
        <p:spPr>
          <a:xfrm>
            <a:off x="621792" y="4251960"/>
            <a:ext cx="3276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Ανάλυση δεδομένων για ζήτηση, διαδρομές και απειλές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Ηλεκτρονικά έγγραφα και ιχνηλασιμότητα φορτίων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Προσομοίωση λιμενικών λειτουργιών για μείωση συμφόρησης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4291584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4384431" y="3749040"/>
            <a:ext cx="3348345" cy="336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Πληρώματα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4384431" y="4085492"/>
            <a:ext cx="3348345" cy="1858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Τακτική εκπαίδευση σε ασφάλεια και κυβερνοαπειλές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Ψυχολογική υποστήριξη και εφαρμογή των συμβατικών δικαιωμάτων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Πρόληψη εγκατάλειψης και έγκαιρη καταβολή αμοιβών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8125968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8290560" y="3858768"/>
            <a:ext cx="3276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Συμμόρφωση</a:t>
            </a:r>
            <a:endParaRPr lang="en-US" sz="1600" dirty="0"/>
          </a:p>
        </p:txBody>
      </p:sp>
      <p:sp>
        <p:nvSpPr>
          <p:cNvPr id="20" name="cardbody"/>
          <p:cNvSpPr txBox="1"/>
          <p:nvPr/>
        </p:nvSpPr>
        <p:spPr>
          <a:xfrm>
            <a:off x="8290560" y="4251960"/>
            <a:ext cx="3276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Έλεγχος κυρώσεων για πλοία, φορτία και αντισυμβαλλομένους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Επαλήθευση ασφαλιστηρίων και εγγράφων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Τεκμηρίωση τιμών και προέλευσης φορτίου, έλεγχος μεταφορτώσεων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5.4.4 Τεχνικές και εργαλεία ανάλυσης κινδύνου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1714500"/>
          </a:xfrm>
          <a:prstGeom prst="roundRect">
            <a:avLst>
              <a:gd name="adj" fmla="val 64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Πίνακας πιθανότητας–επίπτωσης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83080"/>
            <a:ext cx="32766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50" dirty="0">
                <a:solidFill>
                  <a:srgbClr val="0B1F3A"/>
                </a:solidFill>
              </a:rPr>
              <a:t>Κατατάσσει τους κινδύνους και βοηθά στην επιλογή προτεραιοτήτων. Αναθεωρείται όταν αλλάζουν οι συνθήκες.</a:t>
            </a:r>
            <a:endParaRPr lang="en-US" sz="145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1714500"/>
          </a:xfrm>
          <a:prstGeom prst="roundRect">
            <a:avLst>
              <a:gd name="adj" fmla="val 64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Ανάλυση αιτιών–συνεπειών (Bow-Tie)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783080"/>
            <a:ext cx="32766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Συνδέει ένα συμβάν με τις αιτίες και τις συνέπειές του, μαζί με μέτρα πρόληψης και περιορισμού της ζημιάς.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1714500"/>
          </a:xfrm>
          <a:prstGeom prst="roundRect">
            <a:avLst>
              <a:gd name="adj" fmla="val 64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F8A5B"/>
                </a:solidFill>
              </a:rPr>
              <a:t>Προσομοίωση Monte Carlo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783080"/>
            <a:ext cx="32766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550" dirty="0">
                <a:solidFill>
                  <a:srgbClr val="0B1F3A"/>
                </a:solidFill>
              </a:rPr>
              <a:t>Εξετάζει πολλά πιθανά αποτελέσματα για ναύλους, καύσιμα, ασφάλιστρα και χρόνο ταξιδιού.</a:t>
            </a:r>
            <a:endParaRPr lang="en-US" sz="1550" dirty="0"/>
          </a:p>
        </p:txBody>
      </p:sp>
      <p:sp>
        <p:nvSpPr>
          <p:cNvPr id="12" name="card"/>
          <p:cNvSpPr/>
          <p:nvPr/>
        </p:nvSpPr>
        <p:spPr>
          <a:xfrm>
            <a:off x="457200" y="3177540"/>
            <a:ext cx="3605784" cy="1714500"/>
          </a:xfrm>
          <a:prstGeom prst="roundRect">
            <a:avLst>
              <a:gd name="adj" fmla="val 64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21792" y="32872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Βασικοί δείκτες κινδύνου (KRIs)</a:t>
            </a:r>
            <a:endParaRPr lang="en-US" sz="1600" dirty="0"/>
          </a:p>
        </p:txBody>
      </p:sp>
      <p:sp>
        <p:nvSpPr>
          <p:cNvPr id="14" name="cardbody"/>
          <p:cNvSpPr txBox="1"/>
          <p:nvPr/>
        </p:nvSpPr>
        <p:spPr>
          <a:xfrm>
            <a:off x="621792" y="3726180"/>
            <a:ext cx="32766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Παρακολούθηση απειλών, ασφαλίστρων, τιμών καυσίμων, παρεμβολών και κίνησης πλοίων</a:t>
            </a:r>
            <a:endParaRPr lang="en-US" sz="1400" dirty="0"/>
          </a:p>
        </p:txBody>
      </p:sp>
      <p:sp>
        <p:nvSpPr>
          <p:cNvPr id="15" name="card"/>
          <p:cNvSpPr/>
          <p:nvPr/>
        </p:nvSpPr>
        <p:spPr>
          <a:xfrm>
            <a:off x="4291584" y="3177540"/>
            <a:ext cx="3605784" cy="1714500"/>
          </a:xfrm>
          <a:prstGeom prst="roundRect">
            <a:avLst>
              <a:gd name="adj" fmla="val 64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4456176" y="32872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Σενάρια και ασκήσεις αποφάσεων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4456176" y="3726180"/>
            <a:ext cx="32766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00" dirty="0">
                <a:solidFill>
                  <a:srgbClr val="0B1F3A"/>
                </a:solidFill>
              </a:rPr>
              <a:t>Η διοίκηση δοκιμάζει επιλογές πριν από μια κρίση και εντοπίζει αδυναμίες του σχεδίου.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8125968" y="3177540"/>
            <a:ext cx="3605784" cy="1714500"/>
          </a:xfrm>
          <a:prstGeom prst="roundRect">
            <a:avLst>
              <a:gd name="adj" fmla="val 64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8290560" y="32872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Δεδομένα AIS και δορυφόρων</a:t>
            </a:r>
            <a:endParaRPr lang="en-US" sz="1600" dirty="0"/>
          </a:p>
        </p:txBody>
      </p:sp>
      <p:sp>
        <p:nvSpPr>
          <p:cNvPr id="20" name="cardbody"/>
          <p:cNvSpPr txBox="1"/>
          <p:nvPr/>
        </p:nvSpPr>
        <p:spPr>
          <a:xfrm>
            <a:off x="8290560" y="3726180"/>
            <a:ext cx="32766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rgbClr val="0B1F3A"/>
                </a:solidFill>
              </a:rPr>
              <a:t>Συνδυασμός πηγών για ροές φορτίων, μεταφορτώσεις και συμφόρηση. Το AIS μόνο του δεν αρκεί.</a:t>
            </a:r>
            <a:endParaRPr lang="en-US" sz="1500" dirty="0"/>
          </a:p>
        </p:txBody>
      </p:sp>
      <p:sp>
        <p:nvSpPr>
          <p:cNvPr id="21" name="conclusion-box"/>
          <p:cNvSpPr/>
          <p:nvPr/>
        </p:nvSpPr>
        <p:spPr>
          <a:xfrm>
            <a:off x="457200" y="5074920"/>
            <a:ext cx="11274552" cy="960120"/>
          </a:xfrm>
          <a:prstGeom prst="roundRect">
            <a:avLst>
              <a:gd name="adj" fmla="val 11429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22" name="conclusion-text"/>
          <p:cNvSpPr txBox="1"/>
          <p:nvPr/>
        </p:nvSpPr>
        <p:spPr>
          <a:xfrm>
            <a:off x="685800" y="5120640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FFFFFF"/>
                </a:solidFill>
              </a:rPr>
              <a:t>Η αποτελεσματική διαχείριση συνδυάζει μακροπρόθεσμο σχεδιασμό, κατάλληλες συμβάσεις και καθημερινά μέτρα προστασίας.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id="{79337109-0D51-CABE-3E94-BB8B26216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799670"/>
              </p:ext>
            </p:extLst>
          </p:nvPr>
        </p:nvGraphicFramePr>
        <p:xfrm>
          <a:off x="49764" y="87923"/>
          <a:ext cx="12071897" cy="66755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9796">
                  <a:extLst>
                    <a:ext uri="{9D8B030D-6E8A-4147-A177-3AD203B41FA5}">
                      <a16:colId xmlns:a16="http://schemas.microsoft.com/office/drawing/2014/main" val="3206534914"/>
                    </a:ext>
                  </a:extLst>
                </a:gridCol>
                <a:gridCol w="1182521">
                  <a:extLst>
                    <a:ext uri="{9D8B030D-6E8A-4147-A177-3AD203B41FA5}">
                      <a16:colId xmlns:a16="http://schemas.microsoft.com/office/drawing/2014/main" val="157649264"/>
                    </a:ext>
                  </a:extLst>
                </a:gridCol>
                <a:gridCol w="1182521">
                  <a:extLst>
                    <a:ext uri="{9D8B030D-6E8A-4147-A177-3AD203B41FA5}">
                      <a16:colId xmlns:a16="http://schemas.microsoft.com/office/drawing/2014/main" val="2185417692"/>
                    </a:ext>
                  </a:extLst>
                </a:gridCol>
                <a:gridCol w="1182521">
                  <a:extLst>
                    <a:ext uri="{9D8B030D-6E8A-4147-A177-3AD203B41FA5}">
                      <a16:colId xmlns:a16="http://schemas.microsoft.com/office/drawing/2014/main" val="2528496603"/>
                    </a:ext>
                  </a:extLst>
                </a:gridCol>
                <a:gridCol w="5914538">
                  <a:extLst>
                    <a:ext uri="{9D8B030D-6E8A-4147-A177-3AD203B41FA5}">
                      <a16:colId xmlns:a16="http://schemas.microsoft.com/office/drawing/2014/main" val="3596054872"/>
                    </a:ext>
                  </a:extLst>
                </a:gridCol>
              </a:tblGrid>
              <a:tr h="1392364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Παράδειγμα Πίνακα Πιθανότητας–Επίπτωσης</a:t>
                      </a:r>
                      <a:endParaRPr lang="en-US" sz="1400" kern="10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Υποθέτουμε ταξίδι Ασία → Ευρώπη, με πιθανή διέλευση από περιοχή αυξημένου γεωπολιτικού κινδύνου. Κλίμακα:</a:t>
                      </a:r>
                      <a:endParaRPr lang="en-US" sz="1400" kern="10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l-GR" sz="1400" kern="0" dirty="0">
                          <a:effectLst/>
                        </a:rPr>
                        <a:t>Πιθανότητα: 1 = πολύ χαμηλή, 5 = πολύ υψηλή</a:t>
                      </a:r>
                      <a:endParaRPr lang="en-US" sz="1400" kern="10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l-GR" sz="1400" kern="0" dirty="0">
                          <a:effectLst/>
                        </a:rPr>
                        <a:t>Επίπτωση: 1 = περιορισμένη, 5 = καταστροφική</a:t>
                      </a:r>
                      <a:endParaRPr lang="en-US" sz="1400" kern="10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l-GR" sz="1400" kern="0" dirty="0" err="1">
                          <a:effectLst/>
                        </a:rPr>
                        <a:t>Risk</a:t>
                      </a:r>
                      <a:r>
                        <a:rPr lang="el-GR" sz="1400" kern="0" dirty="0">
                          <a:effectLst/>
                        </a:rPr>
                        <a:t> </a:t>
                      </a:r>
                      <a:r>
                        <a:rPr lang="el-GR" sz="1400" kern="0" dirty="0" err="1">
                          <a:effectLst/>
                        </a:rPr>
                        <a:t>Score</a:t>
                      </a:r>
                      <a:r>
                        <a:rPr lang="el-GR" sz="1400" kern="0" dirty="0">
                          <a:effectLst/>
                        </a:rPr>
                        <a:t> = </a:t>
                      </a:r>
                      <a:r>
                        <a:rPr lang="el-GR" sz="1400" kern="0" dirty="0" err="1">
                          <a:effectLst/>
                        </a:rPr>
                        <a:t>Probability</a:t>
                      </a:r>
                      <a:r>
                        <a:rPr lang="el-GR" sz="1400" kern="0" dirty="0">
                          <a:effectLst/>
                        </a:rPr>
                        <a:t> × </a:t>
                      </a:r>
                      <a:r>
                        <a:rPr lang="el-GR" sz="1400" kern="0" dirty="0" err="1">
                          <a:effectLst/>
                        </a:rPr>
                        <a:t>Impact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89940"/>
                  </a:ext>
                </a:extLst>
              </a:tr>
              <a:tr h="3580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Κίνδυνος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0" dirty="0" err="1">
                          <a:effectLst/>
                        </a:rPr>
                        <a:t>Πιθ</a:t>
                      </a:r>
                      <a:r>
                        <a:rPr lang="en-US" sz="1400" b="1" kern="0" dirty="0">
                          <a:effectLst/>
                        </a:rPr>
                        <a:t>ανότητα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0" dirty="0">
                          <a:effectLst/>
                        </a:rPr>
                        <a:t>Επίπ</a:t>
                      </a:r>
                      <a:r>
                        <a:rPr lang="en-US" sz="1400" b="1" kern="0" dirty="0" err="1">
                          <a:effectLst/>
                        </a:rPr>
                        <a:t>τωση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0">
                          <a:effectLst/>
                        </a:rPr>
                        <a:t>Score</a:t>
                      </a:r>
                      <a:endParaRPr lang="en-US" sz="1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0" dirty="0" err="1">
                          <a:effectLst/>
                        </a:rPr>
                        <a:t>Ενδεικτική</a:t>
                      </a:r>
                      <a:r>
                        <a:rPr lang="en-US" sz="1400" b="1" kern="0" dirty="0">
                          <a:effectLst/>
                        </a:rPr>
                        <a:t> α</a:t>
                      </a:r>
                      <a:r>
                        <a:rPr lang="en-US" sz="1400" b="1" kern="0" dirty="0" err="1">
                          <a:effectLst/>
                        </a:rPr>
                        <a:t>ντίδρ</a:t>
                      </a:r>
                      <a:r>
                        <a:rPr lang="en-US" sz="1400" b="1" kern="0" dirty="0">
                          <a:effectLst/>
                        </a:rPr>
                        <a:t>αση</a:t>
                      </a:r>
                      <a:endParaRPr lang="en-U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extLst>
                  <a:ext uri="{0D108BD9-81ED-4DB2-BD59-A6C34878D82A}">
                    <a16:rowId xmlns:a16="http://schemas.microsoft.com/office/drawing/2014/main" val="2159179064"/>
                  </a:ext>
                </a:extLst>
              </a:tr>
              <a:tr h="7104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Ένοπλη επίθεση / drone / missile incident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3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5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15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Αξιολόγηση διαδρομής, εφαρμογή Βέλτιστων Πρακτικών Ναυτικής Ασφάλειας (</a:t>
                      </a:r>
                      <a:r>
                        <a:rPr lang="en-US" sz="1400" kern="0" dirty="0">
                          <a:effectLst/>
                        </a:rPr>
                        <a:t>BMP MS</a:t>
                      </a:r>
                      <a:r>
                        <a:rPr lang="el-GR" sz="1400" kern="0" dirty="0">
                          <a:effectLst/>
                        </a:rPr>
                        <a:t>), αναφορά στις αρμόδιες αρχές και εξέταση εναλλακτικής πορείας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extLst>
                  <a:ext uri="{0D108BD9-81ED-4DB2-BD59-A6C34878D82A}">
                    <a16:rowId xmlns:a16="http://schemas.microsoft.com/office/drawing/2014/main" val="3636728721"/>
                  </a:ext>
                </a:extLst>
              </a:tr>
              <a:tr h="4757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Κλείσιμο στρατηγικού στενού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2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5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10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Σχεδιασμός εναλλακτικής διαδρομής και ενεργοποίηση σχεδίου έκτακτης ανάγκης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extLst>
                  <a:ext uri="{0D108BD9-81ED-4DB2-BD59-A6C34878D82A}">
                    <a16:rowId xmlns:a16="http://schemas.microsoft.com/office/drawing/2014/main" val="1108949314"/>
                  </a:ext>
                </a:extLst>
              </a:tr>
              <a:tr h="5342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Αύξηση war-risk premium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4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4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16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Επανεξέταση ασφαλιστικής κάλυψης και ενδεχόμενη επαναδιαπραγμάτευση όρων ναύλωσης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extLst>
                  <a:ext uri="{0D108BD9-81ED-4DB2-BD59-A6C34878D82A}">
                    <a16:rowId xmlns:a16="http://schemas.microsoft.com/office/drawing/2014/main" val="502499321"/>
                  </a:ext>
                </a:extLst>
              </a:tr>
              <a:tr h="5342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GNSS jamming / spoofing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4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4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16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Διασταύρωση δεδομένων ναυσιπλοΐας με ραντάρ, οπτικές παρατηρήσεις και εναλλακτικές μεθόδους προσδιορισμού θέσης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extLst>
                  <a:ext uri="{0D108BD9-81ED-4DB2-BD59-A6C34878D82A}">
                    <a16:rowId xmlns:a16="http://schemas.microsoft.com/office/drawing/2014/main" val="1790381921"/>
                  </a:ext>
                </a:extLst>
              </a:tr>
              <a:tr h="5342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Cyberattack σε πλοίο ή terminal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3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4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12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Ενεργοποίηση σχεδίου αντιμετώπισης </a:t>
                      </a:r>
                      <a:r>
                        <a:rPr lang="el-GR" sz="1400" kern="0" dirty="0" err="1">
                          <a:effectLst/>
                        </a:rPr>
                        <a:t>κυβερνοπεριστατικών</a:t>
                      </a:r>
                      <a:r>
                        <a:rPr lang="el-GR" sz="1400" kern="0" dirty="0">
                          <a:effectLst/>
                        </a:rPr>
                        <a:t> και αξιοποίηση εφεδρικών συστημάτων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extLst>
                  <a:ext uri="{0D108BD9-81ED-4DB2-BD59-A6C34878D82A}">
                    <a16:rowId xmlns:a16="http://schemas.microsoft.com/office/drawing/2014/main" val="2215934134"/>
                  </a:ext>
                </a:extLst>
              </a:tr>
              <a:tr h="4757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Απότομη αύξηση bunker price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4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3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12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Αντιστάθμιση κινδύνου τιμών, μείωση ταχύτητας και βελτιστοποίηση κατανάλωσης καυσίμου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extLst>
                  <a:ext uri="{0D108BD9-81ED-4DB2-BD59-A6C34878D82A}">
                    <a16:rowId xmlns:a16="http://schemas.microsoft.com/office/drawing/2014/main" val="2810087462"/>
                  </a:ext>
                </a:extLst>
              </a:tr>
              <a:tr h="5342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Port congestion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4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3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12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Εξέταση εναλλακτικών λιμένων, αναπροσαρμογή προγράμματος και πρόβλεψη πρόσθετου χρονικού περιθωρίου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extLst>
                  <a:ext uri="{0D108BD9-81ED-4DB2-BD59-A6C34878D82A}">
                    <a16:rowId xmlns:a16="http://schemas.microsoft.com/office/drawing/2014/main" val="2032388038"/>
                  </a:ext>
                </a:extLst>
              </a:tr>
              <a:tr h="5342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Κυρώσεις σε </a:t>
                      </a:r>
                      <a:r>
                        <a:rPr lang="en-US" sz="1400" kern="0" dirty="0">
                          <a:effectLst/>
                        </a:rPr>
                        <a:t>cargo</a:t>
                      </a:r>
                      <a:r>
                        <a:rPr lang="el-GR" sz="1400" kern="0" dirty="0">
                          <a:effectLst/>
                        </a:rPr>
                        <a:t> ή </a:t>
                      </a:r>
                      <a:r>
                        <a:rPr lang="en-US" sz="1400" kern="0" dirty="0">
                          <a:effectLst/>
                        </a:rPr>
                        <a:t>counterparty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2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</a:rPr>
                        <a:t>5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10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Έλεγχος συμμόρφωσης με καθεστώτα κυρώσεων και νομική αξιολόγηση πριν από τη συνέχιση της συναλλαγής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extLst>
                  <a:ext uri="{0D108BD9-81ED-4DB2-BD59-A6C34878D82A}">
                    <a16:rowId xmlns:a16="http://schemas.microsoft.com/office/drawing/2014/main" val="3531839548"/>
                  </a:ext>
                </a:extLst>
              </a:tr>
              <a:tr h="534234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400" kern="0" dirty="0">
                          <a:effectLst/>
                        </a:rPr>
                        <a:t>Το σημαντικό διδακτικό σημείο είναι ότι το </a:t>
                      </a:r>
                      <a:r>
                        <a:rPr lang="en-US" sz="1400" kern="0" dirty="0">
                          <a:effectLst/>
                        </a:rPr>
                        <a:t>risk score</a:t>
                      </a:r>
                      <a:r>
                        <a:rPr lang="el-GR" sz="1400" kern="0" dirty="0">
                          <a:effectLst/>
                        </a:rPr>
                        <a:t> δεν αρκεί από μόνο του. Ένα γεγονός με πιθανότητα 2 αλλά επίπτωση 5 μπορεί να απαιτεί μεγαλύτερη διοικητική προσοχή από ένα συχνότερο αλλά εύκολα </a:t>
                      </a:r>
                      <a:r>
                        <a:rPr lang="el-GR" sz="1400" kern="0" dirty="0" err="1">
                          <a:effectLst/>
                        </a:rPr>
                        <a:t>διαχειρίσιμο</a:t>
                      </a:r>
                      <a:r>
                        <a:rPr lang="el-GR" sz="1400" kern="0" dirty="0">
                          <a:effectLst/>
                        </a:rPr>
                        <a:t> γεγονός.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81" marR="5581" marT="5581" marB="558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41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0747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94438C32-1F9A-9690-7F8D-8FF23D87E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71716"/>
              </p:ext>
            </p:extLst>
          </p:nvPr>
        </p:nvGraphicFramePr>
        <p:xfrm>
          <a:off x="205272" y="149290"/>
          <a:ext cx="11930743" cy="6651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5635">
                  <a:extLst>
                    <a:ext uri="{9D8B030D-6E8A-4147-A177-3AD203B41FA5}">
                      <a16:colId xmlns:a16="http://schemas.microsoft.com/office/drawing/2014/main" val="3870568900"/>
                    </a:ext>
                  </a:extLst>
                </a:gridCol>
                <a:gridCol w="3829736">
                  <a:extLst>
                    <a:ext uri="{9D8B030D-6E8A-4147-A177-3AD203B41FA5}">
                      <a16:colId xmlns:a16="http://schemas.microsoft.com/office/drawing/2014/main" val="1932428016"/>
                    </a:ext>
                  </a:extLst>
                </a:gridCol>
                <a:gridCol w="3507668">
                  <a:extLst>
                    <a:ext uri="{9D8B030D-6E8A-4147-A177-3AD203B41FA5}">
                      <a16:colId xmlns:a16="http://schemas.microsoft.com/office/drawing/2014/main" val="2160106666"/>
                    </a:ext>
                  </a:extLst>
                </a:gridCol>
                <a:gridCol w="2457704">
                  <a:extLst>
                    <a:ext uri="{9D8B030D-6E8A-4147-A177-3AD203B41FA5}">
                      <a16:colId xmlns:a16="http://schemas.microsoft.com/office/drawing/2014/main" val="2904841801"/>
                    </a:ext>
                  </a:extLst>
                </a:gridCol>
              </a:tblGrid>
              <a:tr h="648822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Παράδειγμα Ανάλυσης Αιτιών–Συνεπειών (</a:t>
                      </a:r>
                      <a:r>
                        <a:rPr lang="en-US" sz="1600" kern="0" dirty="0">
                          <a:effectLst/>
                        </a:rPr>
                        <a:t>Bow</a:t>
                      </a:r>
                      <a:r>
                        <a:rPr lang="el-GR" sz="1600" kern="0" dirty="0">
                          <a:effectLst/>
                        </a:rPr>
                        <a:t>-</a:t>
                      </a:r>
                      <a:r>
                        <a:rPr lang="en-US" sz="1600" kern="0" dirty="0">
                          <a:effectLst/>
                        </a:rPr>
                        <a:t>Tie</a:t>
                      </a:r>
                      <a:r>
                        <a:rPr lang="el-GR" sz="1600" kern="0" dirty="0">
                          <a:effectLst/>
                        </a:rPr>
                        <a:t>)</a:t>
                      </a:r>
                      <a:endParaRPr lang="en-US" sz="16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Συμβάν: Αδυναμία/κίνδυνος διέλευσης από μια θαλάσσια περιοχή 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370546"/>
                  </a:ext>
                </a:extLst>
              </a:tr>
              <a:tr h="4271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</a:rPr>
                        <a:t>ΤΙΕΣ / ΑΠΕΙΛΕΣ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effectLst/>
                        </a:rPr>
                        <a:t>ΠΡΟΛΗΠΤΙΚΑ ΜΕΤΡΑ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effectLst/>
                        </a:rPr>
                        <a:t>ΜΕΤΡΑ ΜΕΤΡΙΑΣΜΟΥ / ΑΠΟΚΑΤΑΣΤΑΣΗΣ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effectLst/>
                        </a:rPr>
                        <a:t>ΣΥΝΕΠΕΙΕΣ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extLst>
                  <a:ext uri="{0D108BD9-81ED-4DB2-BD59-A6C34878D82A}">
                    <a16:rowId xmlns:a16="http://schemas.microsoft.com/office/drawing/2014/main" val="307910594"/>
                  </a:ext>
                </a:extLst>
              </a:tr>
              <a:tr h="6373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 err="1">
                          <a:effectLst/>
                        </a:rPr>
                        <a:t>Πολεμική</a:t>
                      </a:r>
                      <a:r>
                        <a:rPr lang="en-US" sz="1600" kern="0" dirty="0">
                          <a:effectLst/>
                        </a:rPr>
                        <a:t> </a:t>
                      </a:r>
                      <a:r>
                        <a:rPr lang="en-US" sz="1600" kern="0" dirty="0" err="1">
                          <a:effectLst/>
                        </a:rPr>
                        <a:t>κλιμάκωση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Παρακολούθηση πληροφοριών ασφαλείας και αξιολόγηση απειλών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</a:rPr>
                        <a:t>Επ</a:t>
                      </a:r>
                      <a:r>
                        <a:rPr lang="en-US" sz="1600" kern="0" dirty="0" err="1">
                          <a:effectLst/>
                        </a:rPr>
                        <a:t>ιλογή</a:t>
                      </a:r>
                      <a:r>
                        <a:rPr lang="en-US" sz="1600" kern="0" dirty="0">
                          <a:effectLst/>
                        </a:rPr>
                        <a:t> </a:t>
                      </a:r>
                      <a:r>
                        <a:rPr lang="en-US" sz="1600" kern="0" dirty="0" err="1">
                          <a:effectLst/>
                        </a:rPr>
                        <a:t>εν</a:t>
                      </a:r>
                      <a:r>
                        <a:rPr lang="en-US" sz="1600" kern="0" dirty="0">
                          <a:effectLst/>
                        </a:rPr>
                        <a:t>αλλακτικής διαδρομής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effectLst/>
                        </a:rPr>
                        <a:t>Καθυστέρηση ταξιδιού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extLst>
                  <a:ext uri="{0D108BD9-81ED-4DB2-BD59-A6C34878D82A}">
                    <a16:rowId xmlns:a16="http://schemas.microsoft.com/office/drawing/2014/main" val="82054776"/>
                  </a:ext>
                </a:extLst>
              </a:tr>
              <a:tr h="110113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Απειλή επίθεσης με πύραυλο ή μη επανδρωμένο αεροσκάφος (</a:t>
                      </a:r>
                      <a:r>
                        <a:rPr lang="en-US" sz="1600" kern="0" dirty="0">
                          <a:effectLst/>
                        </a:rPr>
                        <a:t>drone</a:t>
                      </a:r>
                      <a:r>
                        <a:rPr lang="el-GR" sz="1600" kern="0" dirty="0">
                          <a:effectLst/>
                        </a:rPr>
                        <a:t>)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Εφαρμογή Βέλτιστων Πρακτικών Ναυτικής Ασφάλειας (</a:t>
                      </a:r>
                      <a:r>
                        <a:rPr lang="en-US" sz="1600" kern="0" dirty="0">
                          <a:effectLst/>
                        </a:rPr>
                        <a:t>BMP MS</a:t>
                      </a:r>
                      <a:r>
                        <a:rPr lang="el-GR" sz="1600" kern="0" dirty="0">
                          <a:effectLst/>
                        </a:rPr>
                        <a:t>)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Ενεργοποίηση διαδικασιών αντιμετώπισης έκτακτης ανάγκης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effectLst/>
                        </a:rPr>
                        <a:t>Ζημιές στο πλοίο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extLst>
                  <a:ext uri="{0D108BD9-81ED-4DB2-BD59-A6C34878D82A}">
                    <a16:rowId xmlns:a16="http://schemas.microsoft.com/office/drawing/2014/main" val="2199063564"/>
                  </a:ext>
                </a:extLst>
              </a:tr>
              <a:tr h="8474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 err="1">
                          <a:effectLst/>
                        </a:rPr>
                        <a:t>Πειρ</a:t>
                      </a:r>
                      <a:r>
                        <a:rPr lang="en-US" sz="1600" kern="0" dirty="0">
                          <a:effectLst/>
                        </a:rPr>
                        <a:t>ατεία / απόπειρα επιβίβασης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Ενισχυμένη επιτήρηση και αυξημένες φυλακές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Καταφυγή στον ασφαλή χώρο του πλοίου (</a:t>
                      </a:r>
                      <a:r>
                        <a:rPr lang="en-US" sz="1600" kern="0" dirty="0">
                          <a:effectLst/>
                        </a:rPr>
                        <a:t>Citadel</a:t>
                      </a:r>
                      <a:r>
                        <a:rPr lang="el-GR" sz="1600" kern="0" dirty="0">
                          <a:effectLst/>
                        </a:rPr>
                        <a:t>) και αποστολή σήματος κινδύνου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Τραυματισμοί ή κίνδυνος για το πλήρωμα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extLst>
                  <a:ext uri="{0D108BD9-81ED-4DB2-BD59-A6C34878D82A}">
                    <a16:rowId xmlns:a16="http://schemas.microsoft.com/office/drawing/2014/main" val="920568200"/>
                  </a:ext>
                </a:extLst>
              </a:tr>
              <a:tr h="12678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</a:rPr>
                        <a:t>Θα</a:t>
                      </a:r>
                      <a:r>
                        <a:rPr lang="en-US" sz="1600" kern="0" dirty="0" err="1">
                          <a:effectLst/>
                        </a:rPr>
                        <a:t>λάσσιες</a:t>
                      </a:r>
                      <a:r>
                        <a:rPr lang="en-US" sz="1600" kern="0" dirty="0">
                          <a:effectLst/>
                        </a:rPr>
                        <a:t> </a:t>
                      </a:r>
                      <a:r>
                        <a:rPr lang="en-US" sz="1600" kern="0" dirty="0" err="1">
                          <a:effectLst/>
                        </a:rPr>
                        <a:t>νάρκες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>
                          <a:effectLst/>
                        </a:rPr>
                        <a:t>Παρακολούθηση ναυτιλιακών προειδοποιήσεων (</a:t>
                      </a:r>
                      <a:r>
                        <a:rPr lang="en-US" sz="1600" kern="0">
                          <a:effectLst/>
                        </a:rPr>
                        <a:t>NAVWARN</a:t>
                      </a:r>
                      <a:r>
                        <a:rPr lang="el-GR" sz="1600" kern="0">
                          <a:effectLst/>
                        </a:rPr>
                        <a:t>) και προσεκτικός σχεδιασμός διαδρομής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Επικοινωνία και συντονισμός με ναυτικές δυνάμεις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 err="1">
                          <a:effectLst/>
                        </a:rPr>
                        <a:t>Ζημιά</a:t>
                      </a:r>
                      <a:r>
                        <a:rPr lang="en-US" sz="1600" kern="0" dirty="0">
                          <a:effectLst/>
                        </a:rPr>
                        <a:t> ή απ</a:t>
                      </a:r>
                      <a:r>
                        <a:rPr lang="en-US" sz="1600" kern="0" dirty="0" err="1">
                          <a:effectLst/>
                        </a:rPr>
                        <a:t>ώλει</a:t>
                      </a:r>
                      <a:r>
                        <a:rPr lang="en-US" sz="1600" kern="0" dirty="0">
                          <a:effectLst/>
                        </a:rPr>
                        <a:t>α φορτίου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extLst>
                  <a:ext uri="{0D108BD9-81ED-4DB2-BD59-A6C34878D82A}">
                    <a16:rowId xmlns:a16="http://schemas.microsoft.com/office/drawing/2014/main" val="37124401"/>
                  </a:ext>
                </a:extLst>
              </a:tr>
              <a:tr h="8474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Παρεμβολές ή παραποίηση σήματος </a:t>
                      </a:r>
                      <a:r>
                        <a:rPr lang="en-US" sz="1600" kern="0" dirty="0">
                          <a:effectLst/>
                        </a:rPr>
                        <a:t>GNSS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>
                          <a:effectLst/>
                        </a:rPr>
                        <a:t>Διασταύρωση θέσης μέσω ραντάρ, οπτικών παρατηρήσεων και άλλων μέσων ναυσιπλοΐας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>
                          <a:effectLst/>
                        </a:rPr>
                        <a:t>Εφαρμογή εναλλακτικών / μη αυτοματοποιημένων διαδικασιών ναυσιπλοΐας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 err="1">
                          <a:effectLst/>
                        </a:rPr>
                        <a:t>Προσάρ</a:t>
                      </a:r>
                      <a:r>
                        <a:rPr lang="en-US" sz="1600" kern="0" dirty="0">
                          <a:effectLst/>
                        </a:rPr>
                        <a:t>αξη ή σύγκρουση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extLst>
                  <a:ext uri="{0D108BD9-81ED-4DB2-BD59-A6C34878D82A}">
                    <a16:rowId xmlns:a16="http://schemas.microsoft.com/office/drawing/2014/main" val="457071016"/>
                  </a:ext>
                </a:extLst>
              </a:tr>
              <a:tr h="84749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 err="1">
                          <a:effectLst/>
                        </a:rPr>
                        <a:t>Κυ</a:t>
                      </a:r>
                      <a:r>
                        <a:rPr lang="en-US" sz="1600" kern="0" dirty="0">
                          <a:effectLst/>
                        </a:rPr>
                        <a:t>βερνητικός ή κανονιστικός περιορισμός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Παρακολούθηση πολιτικών εξελίξεων, εμπορικών περιορισμών και κυρώσεων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Εκτροπή πορείας και επιλογή εναλλακτικού δρομολογίου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600" kern="0" dirty="0">
                          <a:effectLst/>
                        </a:rPr>
                        <a:t>Αύξηση του κόστους μεταφοράς και του ναύλου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1" marR="6411" marT="6411" marB="6411" anchor="ctr"/>
                </a:tc>
                <a:extLst>
                  <a:ext uri="{0D108BD9-81ED-4DB2-BD59-A6C34878D82A}">
                    <a16:rowId xmlns:a16="http://schemas.microsoft.com/office/drawing/2014/main" val="2986262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817448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</a:rPr>
              <a:t>Συμπεράσματα: οι βασικές αλλαγές του 2024–2026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4" name="num"/>
          <p:cNvSpPr/>
          <p:nvPr/>
        </p:nvSpPr>
        <p:spPr>
          <a:xfrm>
            <a:off x="621792" y="137160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5" name="numtext"/>
          <p:cNvSpPr txBox="1"/>
          <p:nvPr/>
        </p:nvSpPr>
        <p:spPr>
          <a:xfrm>
            <a:off x="621792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cardhead"/>
          <p:cNvSpPr txBox="1"/>
          <p:nvPr/>
        </p:nvSpPr>
        <p:spPr>
          <a:xfrm>
            <a:off x="1097280" y="1344168"/>
            <a:ext cx="2828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Τα περάσματα ως μέσα πίεσης</a:t>
            </a:r>
            <a:endParaRPr lang="en-US" sz="1600" dirty="0"/>
          </a:p>
        </p:txBody>
      </p:sp>
      <p:sp>
        <p:nvSpPr>
          <p:cNvPr id="7" name="cardbody"/>
          <p:cNvSpPr txBox="1"/>
          <p:nvPr/>
        </p:nvSpPr>
        <p:spPr>
          <a:xfrm>
            <a:off x="621792" y="1783080"/>
            <a:ext cx="3276600" cy="1668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600" dirty="0">
                <a:solidFill>
                  <a:srgbClr val="E6EEF7"/>
                </a:solidFill>
              </a:rPr>
              <a:t>Οι περιορισμοί σε Χορμούζ, Ερυθρά και Μαύρη Θάλασσα επηρεάζουν ολόκληρες αλυσίδες εφοδιασμού.</a:t>
            </a:r>
            <a:endParaRPr lang="en-US" sz="1600" dirty="0"/>
          </a:p>
        </p:txBody>
      </p:sp>
      <p:sp>
        <p:nvSpPr>
          <p:cNvPr id="8" name="card"/>
          <p:cNvSpPr/>
          <p:nvPr/>
        </p:nvSpPr>
        <p:spPr>
          <a:xfrm>
            <a:off x="4291584" y="123444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9" name="num"/>
          <p:cNvSpPr/>
          <p:nvPr/>
        </p:nvSpPr>
        <p:spPr>
          <a:xfrm>
            <a:off x="4456176" y="137160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numtext"/>
          <p:cNvSpPr txBox="1"/>
          <p:nvPr/>
        </p:nvSpPr>
        <p:spPr>
          <a:xfrm>
            <a:off x="4456176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cardhead"/>
          <p:cNvSpPr txBox="1"/>
          <p:nvPr/>
        </p:nvSpPr>
        <p:spPr>
          <a:xfrm>
            <a:off x="4931664" y="1344168"/>
            <a:ext cx="2828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Νέες ενεργειακές διαδρομές</a:t>
            </a:r>
            <a:endParaRPr lang="en-US" sz="1600" dirty="0"/>
          </a:p>
        </p:txBody>
      </p:sp>
      <p:sp>
        <p:nvSpPr>
          <p:cNvPr id="12" name="cardbody"/>
          <p:cNvSpPr txBox="1"/>
          <p:nvPr/>
        </p:nvSpPr>
        <p:spPr>
          <a:xfrm>
            <a:off x="4456176" y="1783080"/>
            <a:ext cx="3276600" cy="1668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E6EEF7"/>
                </a:solidFill>
              </a:rPr>
              <a:t>Αγωγοί, εναλλακτικοί προμηθευτές και αποθέματα μειώνουν την εξάρτηση, χωρίς να την εξαλείφουν.</a:t>
            </a:r>
            <a:endParaRPr lang="en-US" sz="1600" dirty="0"/>
          </a:p>
        </p:txBody>
      </p:sp>
      <p:sp>
        <p:nvSpPr>
          <p:cNvPr id="13" name="card"/>
          <p:cNvSpPr/>
          <p:nvPr/>
        </p:nvSpPr>
        <p:spPr>
          <a:xfrm>
            <a:off x="8125968" y="123444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4" name="num"/>
          <p:cNvSpPr/>
          <p:nvPr/>
        </p:nvSpPr>
        <p:spPr>
          <a:xfrm>
            <a:off x="8290560" y="137160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5" name="numtext"/>
          <p:cNvSpPr txBox="1"/>
          <p:nvPr/>
        </p:nvSpPr>
        <p:spPr>
          <a:xfrm>
            <a:off x="8290560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cardhead"/>
          <p:cNvSpPr txBox="1"/>
          <p:nvPr/>
        </p:nvSpPr>
        <p:spPr>
          <a:xfrm>
            <a:off x="8766048" y="1344168"/>
            <a:ext cx="2828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F2C14E"/>
                </a:solidFill>
              </a:rPr>
              <a:t>Μεγαλύτερες αποστάσεις μεταφοράς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8290560" y="1783080"/>
            <a:ext cx="3276600" cy="1668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E6EEF7"/>
                </a:solidFill>
              </a:rPr>
              <a:t>Οι παρακάμψεις δεσμεύουν χωρητικότητα. Η επιστροφή στις σύντομες διαδρομές μπορεί να πιέσει τους ναύλους.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457200" y="377190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9" name="num"/>
          <p:cNvSpPr/>
          <p:nvPr/>
        </p:nvSpPr>
        <p:spPr>
          <a:xfrm>
            <a:off x="621792" y="390906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0" name="numtext"/>
          <p:cNvSpPr txBox="1"/>
          <p:nvPr/>
        </p:nvSpPr>
        <p:spPr>
          <a:xfrm>
            <a:off x="621792" y="39090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cardhead"/>
          <p:cNvSpPr txBox="1"/>
          <p:nvPr/>
        </p:nvSpPr>
        <p:spPr>
          <a:xfrm>
            <a:off x="1097280" y="3881628"/>
            <a:ext cx="2828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F2C14E"/>
                </a:solidFill>
              </a:rPr>
              <a:t>Ακριβότερη και δυσκολότερη ασφάλιση</a:t>
            </a:r>
            <a:endParaRPr lang="en-US" sz="1600" dirty="0"/>
          </a:p>
        </p:txBody>
      </p:sp>
      <p:sp>
        <p:nvSpPr>
          <p:cNvPr id="22" name="cardbody"/>
          <p:cNvSpPr txBox="1"/>
          <p:nvPr/>
        </p:nvSpPr>
        <p:spPr>
          <a:xfrm>
            <a:off x="621792" y="4320540"/>
            <a:ext cx="3276600" cy="1668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E6EEF7"/>
                </a:solidFill>
              </a:rPr>
              <a:t>Οι όροι και η διαθεσιμότητα κάλυψης επηρεάζουν άμεσα την απόφαση εκτέλεσης ενός ταξιδιού.</a:t>
            </a:r>
            <a:endParaRPr lang="en-US" sz="1600" dirty="0"/>
          </a:p>
        </p:txBody>
      </p:sp>
      <p:sp>
        <p:nvSpPr>
          <p:cNvPr id="23" name="card"/>
          <p:cNvSpPr/>
          <p:nvPr/>
        </p:nvSpPr>
        <p:spPr>
          <a:xfrm>
            <a:off x="4291584" y="377190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24" name="num"/>
          <p:cNvSpPr/>
          <p:nvPr/>
        </p:nvSpPr>
        <p:spPr>
          <a:xfrm>
            <a:off x="4456176" y="390906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5" name="numtext"/>
          <p:cNvSpPr txBox="1"/>
          <p:nvPr/>
        </p:nvSpPr>
        <p:spPr>
          <a:xfrm>
            <a:off x="4456176" y="39090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6" name="cardhead"/>
          <p:cNvSpPr txBox="1"/>
          <p:nvPr/>
        </p:nvSpPr>
        <p:spPr>
          <a:xfrm>
            <a:off x="4931664" y="3881628"/>
            <a:ext cx="2828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Εμπόριο και γεωπολιτική</a:t>
            </a:r>
            <a:endParaRPr lang="en-US" sz="1600" dirty="0"/>
          </a:p>
        </p:txBody>
      </p:sp>
      <p:sp>
        <p:nvSpPr>
          <p:cNvPr id="27" name="cardbody"/>
          <p:cNvSpPr txBox="1"/>
          <p:nvPr/>
        </p:nvSpPr>
        <p:spPr>
          <a:xfrm>
            <a:off x="4456176" y="4320540"/>
            <a:ext cx="3276600" cy="1668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E6EEF7"/>
                </a:solidFill>
              </a:rPr>
              <a:t>Κυρώσεις, δασμοί και έλεγχος υποδομών συνδέουν όλο και περισσότερο τις εμπορικές με τις πολιτικές αποφάσεις.</a:t>
            </a:r>
            <a:endParaRPr lang="en-US" sz="1600" dirty="0"/>
          </a:p>
        </p:txBody>
      </p:sp>
      <p:sp>
        <p:nvSpPr>
          <p:cNvPr id="28" name="card"/>
          <p:cNvSpPr/>
          <p:nvPr/>
        </p:nvSpPr>
        <p:spPr>
          <a:xfrm>
            <a:off x="8125968" y="377190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29" name="num"/>
          <p:cNvSpPr/>
          <p:nvPr/>
        </p:nvSpPr>
        <p:spPr>
          <a:xfrm>
            <a:off x="8290560" y="390906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30" name="numtext"/>
          <p:cNvSpPr txBox="1"/>
          <p:nvPr/>
        </p:nvSpPr>
        <p:spPr>
          <a:xfrm>
            <a:off x="8290560" y="39090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31" name="cardhead"/>
          <p:cNvSpPr txBox="1"/>
          <p:nvPr/>
        </p:nvSpPr>
        <p:spPr>
          <a:xfrm>
            <a:off x="8766048" y="3881628"/>
            <a:ext cx="2828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Η Ελλάδα στο επίκεντρο</a:t>
            </a:r>
            <a:endParaRPr lang="en-US" sz="1600" dirty="0"/>
          </a:p>
        </p:txBody>
      </p:sp>
      <p:sp>
        <p:nvSpPr>
          <p:cNvPr id="32" name="cardbody"/>
          <p:cNvSpPr txBox="1"/>
          <p:nvPr/>
        </p:nvSpPr>
        <p:spPr>
          <a:xfrm>
            <a:off x="8317992" y="4320540"/>
            <a:ext cx="3276600" cy="1668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00" dirty="0">
                <a:solidFill>
                  <a:srgbClr val="E6EEF7"/>
                </a:solidFill>
              </a:rPr>
              <a:t>Η μεγάλη ελληνική παρουσία στη ναυτιλία δημιουργεί ευκαιρίες, αλλά και υψηλή έκθεση σε ανθρώπινες, οικονομικές και νομικές συνέπειες.</a:t>
            </a:r>
            <a:endParaRPr lang="en-US" sz="15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B3C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78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Βιβλιογραφία (Ι): Διεθνείς οργανισμοί, εκθέσεις και επιστημονικές δημοσιεύσεις</a:t>
            </a:r>
            <a:endParaRPr lang="en-US" sz="2600" dirty="0"/>
          </a:p>
        </p:txBody>
      </p:sp>
      <p:sp>
        <p:nvSpPr>
          <p:cNvPr id="3" name="refs"/>
          <p:cNvSpPr txBox="1"/>
          <p:nvPr/>
        </p:nvSpPr>
        <p:spPr>
          <a:xfrm>
            <a:off x="457200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1. </a:t>
            </a:r>
            <a:r>
              <a:rPr lang="en-US" sz="1100" dirty="0">
                <a:solidFill>
                  <a:srgbClr val="0B1F3A"/>
                </a:solidFill>
              </a:rPr>
              <a:t>UNCTAD (2025). «Review of Maritime Transport 2025: Staying the course in turbulent waters». UN Trade and Development, Γενεύη, 24/9/2025. </a:t>
            </a:r>
            <a:r>
              <a:rPr lang="en-US" sz="950" u="sng" dirty="0">
                <a:solidFill>
                  <a:srgbClr val="6B7A9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https://unctad.org/publication/review-maritime-transport-2025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2. </a:t>
            </a:r>
            <a:r>
              <a:rPr lang="en-US" sz="1100" dirty="0">
                <a:solidFill>
                  <a:srgbClr val="0B1F3A"/>
                </a:solidFill>
              </a:rPr>
              <a:t>UNCTAD (2026). «Strait of Hormuz disruptions: Implications for global trade and development». UN Trade and Development, 10/3/2026. </a:t>
            </a:r>
            <a:r>
              <a:rPr lang="en-US" sz="950" u="sng" dirty="0">
                <a:solidFill>
                  <a:srgbClr val="6B7A9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https://unctad.org/publication/strait-hormuz-disruptions-implications-global-trade-and-development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3. </a:t>
            </a:r>
            <a:r>
              <a:rPr lang="en-US" sz="1100" dirty="0">
                <a:solidFill>
                  <a:srgbClr val="0B1F3A"/>
                </a:solidFill>
              </a:rPr>
              <a:t>Allianz Commercial (2026). Safety and Shipping Review 2026, Ιούνιος 2026. </a:t>
            </a:r>
            <a:r>
              <a:rPr lang="en-US" sz="950" u="sng" dirty="0">
                <a:solidFill>
                  <a:srgbClr val="6B7A9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https://commercial.allianz.com/content/dam/onemarketing/commercial/commercial/reports/commercial-safety-shipping-review-2026.pdf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4. </a:t>
            </a:r>
            <a:r>
              <a:rPr lang="en-US" sz="1100" dirty="0">
                <a:solidFill>
                  <a:srgbClr val="0B1F3A"/>
                </a:solidFill>
              </a:rPr>
              <a:t>IEA (2026). Strait of Hormuz, στοιχεία 2025. </a:t>
            </a:r>
            <a:r>
              <a:rPr lang="en-US" sz="950" u="sng" dirty="0">
                <a:solidFill>
                  <a:srgbClr val="6B7A9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https://www.iea.org/about/oil-security-and-emergency-response/strait-of-hormuz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5. </a:t>
            </a:r>
            <a:r>
              <a:rPr lang="en-US" sz="1100" dirty="0">
                <a:solidFill>
                  <a:srgbClr val="0B1F3A"/>
                </a:solidFill>
              </a:rPr>
              <a:t>ICC IMB (2026). Global maritime piracy and armed robbery increased in 2025, 15/1/2026. </a:t>
            </a:r>
            <a:r>
              <a:rPr lang="en-US" sz="950" u="sng" dirty="0">
                <a:solidFill>
                  <a:srgbClr val="6B7A9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https://icc-ccs.org/global-maritime-piracy-and-armed-robbery-increased-in-2025/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6. </a:t>
            </a:r>
            <a:r>
              <a:rPr lang="en-US" sz="1100" dirty="0">
                <a:solidFill>
                  <a:srgbClr val="0B1F3A"/>
                </a:solidFill>
              </a:rPr>
              <a:t>ICC IMB (2026). Maritime piracy incidents fall to lowest since 1992, but risk remains, 9/7/2026. </a:t>
            </a:r>
            <a:r>
              <a:rPr lang="en-US" sz="950" u="sng" dirty="0">
                <a:solidFill>
                  <a:srgbClr val="6B7A9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https://icc-ccs.org/lowest-first-quarter-maritime-piracy-and-armed-robbery-figures-since-1991-but-vigilance-remains-essential-2/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7. </a:t>
            </a:r>
            <a:r>
              <a:rPr lang="en-US" sz="1100" dirty="0">
                <a:solidFill>
                  <a:srgbClr val="0B1F3A"/>
                </a:solidFill>
              </a:rPr>
              <a:t>World Economic Forum (2026). «Global Risks Report 2026» (21η έκδ.). WEF, Γενεύη, 14/1/2026. </a:t>
            </a:r>
            <a:r>
              <a:rPr lang="en-US" sz="950" u="sng" dirty="0">
                <a:solidFill>
                  <a:srgbClr val="6B7A9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https://www.weforum.org/publications/global-risks-report-2026/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8. </a:t>
            </a:r>
            <a:r>
              <a:rPr lang="en-US" sz="1100" dirty="0">
                <a:solidFill>
                  <a:srgbClr val="0B1F3A"/>
                </a:solidFill>
              </a:rPr>
              <a:t>Bremmer, I. &amp; Kupchan, C. (2026). «Top Risks 2026». Eurasia Group, Νέα Υόρκη, 5/1/2026. </a:t>
            </a:r>
            <a:r>
              <a:rPr lang="en-US" sz="950" u="sng" dirty="0">
                <a:solidFill>
                  <a:srgbClr val="6B7A9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https://www.eurasiagroup.net/issues/top-risks-2026</a:t>
            </a:r>
            <a:endParaRPr lang="en-US" sz="1100" dirty="0"/>
          </a:p>
        </p:txBody>
      </p:sp>
      <p:sp>
        <p:nvSpPr>
          <p:cNvPr id="4" name="refs"/>
          <p:cNvSpPr txBox="1"/>
          <p:nvPr/>
        </p:nvSpPr>
        <p:spPr>
          <a:xfrm>
            <a:off x="6231636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9. </a:t>
            </a:r>
            <a:r>
              <a:rPr lang="en-US" sz="1100" dirty="0">
                <a:solidFill>
                  <a:srgbClr val="0B1F3A"/>
                </a:solidFill>
              </a:rPr>
              <a:t>Marsh (2026). «Political Risk Report 2026». Marsh McLennan· και Marsh (2023) «Political Risk Report 2023». </a:t>
            </a:r>
            <a:r>
              <a:rPr lang="en-US" sz="950" u="sng" dirty="0">
                <a:solidFill>
                  <a:srgbClr val="6B7A9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https://www.marsh.com/en-gb/services/political-risk/insights/political-risk-report.html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10. </a:t>
            </a:r>
            <a:r>
              <a:rPr lang="en-US" sz="1100" dirty="0">
                <a:solidFill>
                  <a:srgbClr val="0B1F3A"/>
                </a:solidFill>
              </a:rPr>
              <a:t>Hart, B., Funaiole, M. P., Peng, D., Verschuur, J., Lin, B. &amp; Li, L. (2026). «Troubled Straits: Analyzing Trade Chokepoints in the South China Sea». CSIS Brief, Ουάσιγκτον, 1/7/2026. </a:t>
            </a:r>
            <a:r>
              <a:rPr lang="en-US" sz="950" u="sng" dirty="0">
                <a:solidFill>
                  <a:srgbClr val="6B7A9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https://www.csis.org/analysis/south-china-sea-trade-chokepoints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11. </a:t>
            </a:r>
            <a:r>
              <a:rPr lang="en-US" sz="1100" dirty="0">
                <a:solidFill>
                  <a:srgbClr val="0B1F3A"/>
                </a:solidFill>
              </a:rPr>
              <a:t>Verschuur, J., Lumma, L. &amp; Hall, J. W. (2025). «Systemic impacts of disruptions at maritime chokepoints». Nature Communications 16, 10421. </a:t>
            </a:r>
            <a:r>
              <a:rPr lang="en-US" sz="950" u="sng" dirty="0">
                <a:solidFill>
                  <a:srgbClr val="6B7A9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https://doi.org/10.1038/s41467-025-65403-w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12. </a:t>
            </a:r>
            <a:r>
              <a:rPr lang="en-US" sz="1100" dirty="0">
                <a:solidFill>
                  <a:srgbClr val="0B1F3A"/>
                </a:solidFill>
              </a:rPr>
              <a:t>de Waal, T. (2026). «Managing Montreux: Turkey and the Russia-Ukraine War in the Black Sea». Carnegie Endowment for International Peace, 1/7/2026. </a:t>
            </a:r>
            <a:r>
              <a:rPr lang="en-US" sz="950" u="sng" dirty="0">
                <a:solidFill>
                  <a:srgbClr val="6B7A9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https://carnegieendowment.org/research/2026/07/managing-montreux-turkey-and-the-russia-ukraine-war-in-the-black-sea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13. </a:t>
            </a:r>
            <a:r>
              <a:rPr lang="en-US" sz="1100" dirty="0">
                <a:solidFill>
                  <a:srgbClr val="0B1F3A"/>
                </a:solidFill>
              </a:rPr>
              <a:t>Congressional Research Service (2026). «Iran's Nuclear Program and 2025 UN Sanctions Reimposition» (In Focus IF11583), ενημ. 7/7/2026. </a:t>
            </a:r>
            <a:r>
              <a:rPr lang="en-US" sz="950" u="sng" dirty="0">
                <a:solidFill>
                  <a:srgbClr val="6B7A9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https://www.congress.gov/crs-product/IF11583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14. </a:t>
            </a:r>
            <a:r>
              <a:rPr lang="en-US" sz="1100" dirty="0">
                <a:solidFill>
                  <a:srgbClr val="0B1F3A"/>
                </a:solidFill>
              </a:rPr>
              <a:t>Liu, Z. Z. et al. (2026). «Tracking China's Control of Overseas Ports» (interactive tracker). Council on Foreign Relations, ενημ. 15/7/2026. </a:t>
            </a:r>
            <a:r>
              <a:rPr lang="en-US" sz="950" u="sng" dirty="0">
                <a:solidFill>
                  <a:srgbClr val="6B7A9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https://www.cfr.org/tracker/china-overseas-ports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15. </a:t>
            </a:r>
            <a:r>
              <a:rPr lang="en-US" sz="1100" dirty="0">
                <a:solidFill>
                  <a:srgbClr val="0B1F3A"/>
                </a:solidFill>
              </a:rPr>
              <a:t>CSIS ChinaPower (2024/25). «How Much Trade Transits the Taiwan Strait?». </a:t>
            </a:r>
            <a:r>
              <a:rPr lang="en-US" sz="950" u="sng" dirty="0">
                <a:solidFill>
                  <a:srgbClr val="6B7A9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https://features.csis.org/chinapower/china-taiwan-strait-trade/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16. </a:t>
            </a:r>
            <a:r>
              <a:rPr lang="en-US" sz="1100" dirty="0">
                <a:solidFill>
                  <a:srgbClr val="0B1F3A"/>
                </a:solidFill>
              </a:rPr>
              <a:t>Maritime Issues (2022). Έρευνα ερωτηματολογίου «Προκλήσεις της ναυτιλίας την επόμενη δεκαετία» (Πίνακες 1–2, χάρτης προκλήσεων). </a:t>
            </a:r>
            <a:r>
              <a:rPr lang="en-US" sz="950" u="sng" dirty="0">
                <a:solidFill>
                  <a:srgbClr val="6B7A9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https://www.maritimeissues.org/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Βιβλιογραφία (ΙΙ): Επίσημες πηγές — ΕΕ, ΗΠΑ, αρχές διωρύγων και στενών</a:t>
            </a:r>
            <a:endParaRPr lang="en-US" sz="2600" dirty="0"/>
          </a:p>
        </p:txBody>
      </p:sp>
      <p:sp>
        <p:nvSpPr>
          <p:cNvPr id="3" name="refs"/>
          <p:cNvSpPr txBox="1"/>
          <p:nvPr/>
        </p:nvSpPr>
        <p:spPr>
          <a:xfrm>
            <a:off x="457200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17. </a:t>
            </a:r>
            <a:r>
              <a:rPr lang="en-US" sz="1100" dirty="0">
                <a:solidFill>
                  <a:srgbClr val="0B1F3A"/>
                </a:solidFill>
              </a:rPr>
              <a:t>Council of the EU (2026). «Red Sea: Council extends the mandate of Operation ASPIDES to safeguard freedom of navigation». Δελτίο Τύπου, 23/2/2026. </a:t>
            </a:r>
            <a:r>
              <a:rPr lang="en-US" sz="950" u="sng" dirty="0">
                <a:solidFill>
                  <a:srgbClr val="6B7A9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https://www.consilium.europa.eu/en/press/press-releases/2026/02/23/red-sea-council-extends-the-mandate-of-operation-aspides-to-safeguard-freedom-of-navigation/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18. </a:t>
            </a:r>
            <a:r>
              <a:rPr lang="en-US" sz="1100" dirty="0">
                <a:solidFill>
                  <a:srgbClr val="0B1F3A"/>
                </a:solidFill>
              </a:rPr>
              <a:t>Council of the EU (2026). «Maritime security: Council updates mandates of EU naval operations ASPIDES and ATALANTA». Δελτίο Τύπου, 30/3/2026. </a:t>
            </a:r>
            <a:r>
              <a:rPr lang="en-US" sz="950" u="sng" dirty="0">
                <a:solidFill>
                  <a:srgbClr val="6B7A9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https://www.consilium.europa.eu/en/press/press-releases/2026/03/30/maritime-security-council-updates-mandates-of-eu-naval-operations-aspides-and-atalanta/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19. </a:t>
            </a:r>
            <a:r>
              <a:rPr lang="en-US" sz="1100" dirty="0">
                <a:solidFill>
                  <a:srgbClr val="0B1F3A"/>
                </a:solidFill>
              </a:rPr>
              <a:t>Council of the EU (2026). «21st package of sanctions: EU hits Russian energy, financial services and crypto hard». Δελτίο Τύπου, 23/7/2026. </a:t>
            </a:r>
            <a:r>
              <a:rPr lang="en-US" sz="950" u="sng" dirty="0">
                <a:solidFill>
                  <a:srgbClr val="6B7A9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https://www.consilium.europa.eu/en/press/press-releases/2026/07/23/21st-package-of-sanctions-eu-hits-russian-energy-financial-services-and-crypto-hard/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20. </a:t>
            </a:r>
            <a:r>
              <a:rPr lang="en-US" sz="1100" dirty="0">
                <a:solidFill>
                  <a:srgbClr val="0B1F3A"/>
                </a:solidFill>
              </a:rPr>
              <a:t>European Commission, DG FISMA (2026). «New dynamic mechanism to lower price cap for Russian crude oil to $44.10 per barrel». Βρυξέλλες, 15/1/2026. </a:t>
            </a:r>
            <a:r>
              <a:rPr lang="en-US" sz="950" u="sng" dirty="0">
                <a:solidFill>
                  <a:srgbClr val="6B7A9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https://finance.ec.europa.eu/news/new-dynamic-mechanism-lower-price-cap-russian-crude-oil-4410-barrel-2026-01-15_en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21. </a:t>
            </a:r>
            <a:r>
              <a:rPr lang="en-US" sz="1100" dirty="0">
                <a:solidFill>
                  <a:srgbClr val="0B1F3A"/>
                </a:solidFill>
              </a:rPr>
              <a:t>Skadden (2026). «EU Adopts 20th Sanctions Package Against Russia». Client alert, Μάιος 2026. </a:t>
            </a:r>
            <a:r>
              <a:rPr lang="en-US" sz="950" u="sng" dirty="0">
                <a:solidFill>
                  <a:srgbClr val="6B7A9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https://www.skadden.com/insights/publications/2026/05/eu-20th-sanctions-package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22. </a:t>
            </a:r>
            <a:r>
              <a:rPr lang="en-US" sz="1100" dirty="0">
                <a:solidFill>
                  <a:srgbClr val="0B1F3A"/>
                </a:solidFill>
              </a:rPr>
              <a:t>Joint Maritime Information Center / UKMTO (2026). «Update 080 to JMIC Advisory Note: Regional Tension – Impact on Maritime Security». 4/8/2026. </a:t>
            </a:r>
            <a:r>
              <a:rPr lang="en-US" sz="950" u="sng" dirty="0">
                <a:solidFill>
                  <a:srgbClr val="6B7A9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https://www.ukmto.org/-/media/ukmto/products/update-080-jmic-advisory-note-04-august.pdf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23. </a:t>
            </a:r>
            <a:r>
              <a:rPr lang="en-US" sz="1100" dirty="0">
                <a:solidFill>
                  <a:srgbClr val="0B1F3A"/>
                </a:solidFill>
              </a:rPr>
              <a:t>US Maritime Administration (2026). «MSCI Advisory 2026-006: Red Sea, Bab el Mandeb Strait, Gulf of Aden, Arabian Sea and Somali Basin — Houthi Attacks on Commercial Vessels». US DOT/MARAD, 26/3/2026. </a:t>
            </a:r>
            <a:r>
              <a:rPr lang="en-US" sz="950" u="sng" dirty="0">
                <a:solidFill>
                  <a:srgbClr val="6B7A9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https://www.maritime.dot.gov/msci/2026-006-red-sea-bab-el-mandeb-strait-gulf-aden-arabian-sea-and-somali-basin-houthi-attacks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24. </a:t>
            </a:r>
            <a:r>
              <a:rPr lang="en-US" sz="1100" dirty="0">
                <a:solidFill>
                  <a:srgbClr val="0B1F3A"/>
                </a:solidFill>
              </a:rPr>
              <a:t>US CENTCOM (2025). «Iran's Strait of Hormuz tanker seizure violates international law». Δελτίο Τύπου, 17/11/2025 (via USNI News). </a:t>
            </a:r>
            <a:r>
              <a:rPr lang="en-US" sz="950" u="sng" dirty="0">
                <a:solidFill>
                  <a:srgbClr val="6B7A9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https://news.usni.org/2025/11/17/iran-strait-of-hormuz-tanker-seizure-violates-international-law-centcom-says</a:t>
            </a:r>
            <a:endParaRPr lang="en-US" sz="1100" dirty="0"/>
          </a:p>
        </p:txBody>
      </p:sp>
      <p:sp>
        <p:nvSpPr>
          <p:cNvPr id="4" name="refs"/>
          <p:cNvSpPr txBox="1"/>
          <p:nvPr/>
        </p:nvSpPr>
        <p:spPr>
          <a:xfrm>
            <a:off x="6231636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25. </a:t>
            </a:r>
            <a:r>
              <a:rPr lang="en-US" sz="1100" dirty="0">
                <a:solidFill>
                  <a:srgbClr val="0B1F3A"/>
                </a:solidFill>
              </a:rPr>
              <a:t>Watson Farley &amp; Williams (2025). «Suspension and amendments to US and China port fees: current status». Νοέμβριος 2025. </a:t>
            </a:r>
            <a:r>
              <a:rPr lang="en-US" sz="950" u="sng" dirty="0">
                <a:solidFill>
                  <a:srgbClr val="6B7A9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https://www.wfw.com/articles/suspension-and-amendments-to-us-and-china-port-fees-current-status/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26. </a:t>
            </a:r>
            <a:r>
              <a:rPr lang="en-US" sz="1100" dirty="0">
                <a:solidFill>
                  <a:srgbClr val="0B1F3A"/>
                </a:solidFill>
              </a:rPr>
              <a:t>Cozen O'Connor (2026). «Supreme Court rules President lacks IEEPA tariff authority; President imposes Section 122 tariffs». 2/2026. </a:t>
            </a:r>
            <a:r>
              <a:rPr lang="en-US" sz="950" u="sng" dirty="0">
                <a:solidFill>
                  <a:srgbClr val="6B7A9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https://www.cozen.com/news-resources/publications/2026/supreme-court-rules-president-lacks-ieepa-tariff-authority-president-imposes-section-122-tariffs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27. </a:t>
            </a:r>
            <a:r>
              <a:rPr lang="en-US" sz="1100" dirty="0">
                <a:solidFill>
                  <a:srgbClr val="0B1F3A"/>
                </a:solidFill>
              </a:rPr>
              <a:t>Suez Canal Authority — Ahram Online (2026). «Suez Canal revenue rises 23% to $4.67 billion in FY2025/26: Chairman». 28/6/2026. </a:t>
            </a:r>
            <a:r>
              <a:rPr lang="en-US" sz="950" u="sng" dirty="0">
                <a:solidFill>
                  <a:srgbClr val="6B7A9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https://english.ahram.org.eg/News/571808.aspx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28. </a:t>
            </a:r>
            <a:r>
              <a:rPr lang="en-US" sz="1100" dirty="0">
                <a:solidFill>
                  <a:srgbClr val="0B1F3A"/>
                </a:solidFill>
              </a:rPr>
              <a:t>Suez Canal Authority — Daily News Egypt (2026). «Suez Canal traffic rises 27% in August as Egypt increases maritime services». 20/9/2026. </a:t>
            </a:r>
            <a:r>
              <a:rPr lang="en-US" sz="950" u="sng" dirty="0">
                <a:solidFill>
                  <a:srgbClr val="6B7A9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https://www.dailynewsegypt.com/2026/09/20/suez-canal-traffic-rises-27-in-august-as-egypt-increases-maritime-services/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29. </a:t>
            </a:r>
            <a:r>
              <a:rPr lang="en-US" sz="1100" dirty="0">
                <a:solidFill>
                  <a:srgbClr val="0B1F3A"/>
                </a:solidFill>
              </a:rPr>
              <a:t>Autoridad del Canal de Panamá (2025). Αποτελέσματα FY2025 (13.404 διελεύσεις, 5,7 δισ. $) — Baird Maritime, 9/10/2025. </a:t>
            </a:r>
            <a:r>
              <a:rPr lang="en-US" sz="950" u="sng" dirty="0">
                <a:solidFill>
                  <a:srgbClr val="6B7A9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https://www.bairdmaritime.com/shipping/panama-canal-revenue-hits-57b-in-fy2025-as-traffic-surges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30. </a:t>
            </a:r>
            <a:r>
              <a:rPr lang="en-US" sz="1100" dirty="0">
                <a:solidFill>
                  <a:srgbClr val="0B1F3A"/>
                </a:solidFill>
              </a:rPr>
              <a:t>Autoridad del Canal de Panamá (2026). Panama Canal Postpones Neopanamax Draft Adjustment. Διατήρηση ορίου 48 ft. </a:t>
            </a:r>
            <a:r>
              <a:rPr lang="en-US" sz="950" u="sng" dirty="0">
                <a:solidFill>
                  <a:srgbClr val="6B7A9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https://pancanal.com/en/panama-canal-postpones-neopanamax-draft-adjustment/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31. </a:t>
            </a:r>
            <a:r>
              <a:rPr lang="en-US" sz="1100" dirty="0">
                <a:solidFill>
                  <a:srgbClr val="0B1F3A"/>
                </a:solidFill>
              </a:rPr>
              <a:t>Türkiye Today (2026). «Ship traffic through Türkiye's straits hits record in 2025» (84.640 διελεύσεις). 8/2/2026. </a:t>
            </a:r>
            <a:r>
              <a:rPr lang="en-US" sz="950" u="sng" dirty="0">
                <a:solidFill>
                  <a:srgbClr val="6B7A9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https://www.turkiyetoday.com/business/84640-ships-transit-turkiye-straits-in-2025-3214197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32. </a:t>
            </a:r>
            <a:r>
              <a:rPr lang="en-US" sz="1100" dirty="0">
                <a:solidFill>
                  <a:srgbClr val="0B1F3A"/>
                </a:solidFill>
              </a:rPr>
              <a:t>Bulgarian News Agency — BTA (2026). «Over 40,000 ships transit Turkish Straits in first half of 2026». 5/8/2026. </a:t>
            </a:r>
            <a:r>
              <a:rPr lang="en-US" sz="950" u="sng" dirty="0">
                <a:solidFill>
                  <a:srgbClr val="6B7A9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https://www.bta.bg/en/news/balkans/1179765-over-40-000-ships-transit-turkish-straits-in-first-half-of-2026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80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Βιβλιογραφία (ΙΙΙ): Δεδομένα και ανάλυση αγοράς</a:t>
            </a:r>
            <a:endParaRPr lang="en-US" sz="2600" dirty="0"/>
          </a:p>
        </p:txBody>
      </p:sp>
      <p:sp>
        <p:nvSpPr>
          <p:cNvPr id="3" name="refs"/>
          <p:cNvSpPr txBox="1"/>
          <p:nvPr/>
        </p:nvSpPr>
        <p:spPr>
          <a:xfrm>
            <a:off x="457200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33. </a:t>
            </a:r>
            <a:r>
              <a:rPr lang="en-US" sz="1100" dirty="0">
                <a:solidFill>
                  <a:srgbClr val="0B1F3A"/>
                </a:solidFill>
              </a:rPr>
              <a:t>Lloyd's List Intelligence (2026). «Strait of Hormuz Brief: 9 September 2026»· και «Strait of Hormuz Brief: 30 September 2026». </a:t>
            </a:r>
            <a:r>
              <a:rPr lang="en-US" sz="950" u="sng" dirty="0">
                <a:solidFill>
                  <a:srgbClr val="6B7A9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https://www.lloydslistintelligence.com/resources/blog/strait-of-hormuz-brief-30-september-2026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34. </a:t>
            </a:r>
            <a:r>
              <a:rPr lang="en-US" sz="1100" dirty="0">
                <a:solidFill>
                  <a:srgbClr val="0B1F3A"/>
                </a:solidFill>
              </a:rPr>
              <a:t>Lloyd's List Intelligence (2026). «Red Sea Brief: 18 September 2026»· και «Red Sea Brief: 1 October 2026». </a:t>
            </a:r>
            <a:r>
              <a:rPr lang="en-US" sz="950" u="sng" dirty="0">
                <a:solidFill>
                  <a:srgbClr val="6B7A9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https://www.lloydslistintelligence.com/resources/blog/red-sea-brief-1-october-2026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35. </a:t>
            </a:r>
            <a:r>
              <a:rPr lang="en-US" sz="1100" dirty="0">
                <a:solidFill>
                  <a:srgbClr val="0B1F3A"/>
                </a:solidFill>
              </a:rPr>
              <a:t>Grabenwöger, V. (2026). «New pipelines bypassing the Strait of Hormuz could come online in 1–2 years». Kpler, 10/7/2026. </a:t>
            </a:r>
            <a:r>
              <a:rPr lang="en-US" sz="950" u="sng" dirty="0">
                <a:solidFill>
                  <a:srgbClr val="6B7A9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https://www.kpler.com/blog/new-pipelines-bypassing-the-strait-of-hormuz-could-come-online-in-1-2-years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36. </a:t>
            </a:r>
            <a:r>
              <a:rPr lang="en-US" sz="1100" dirty="0">
                <a:solidFill>
                  <a:srgbClr val="0B1F3A"/>
                </a:solidFill>
              </a:rPr>
              <a:t>Romi, M. (2026). «GPS Jamming Is Mainstream: Changes Between 2025 and 2026». Windward, 23/6/2026· και Windward «What is the shadow fleet and why is it so hard to count?» (2026). </a:t>
            </a:r>
            <a:r>
              <a:rPr lang="en-US" sz="950" u="sng" dirty="0">
                <a:solidFill>
                  <a:srgbClr val="6B7A9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https://windward.ai/blog/gps-jamming-is-mainstream-changes-between-2025-and-2026/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37. </a:t>
            </a:r>
            <a:r>
              <a:rPr lang="en-US" sz="1100" dirty="0">
                <a:solidFill>
                  <a:srgbClr val="0B1F3A"/>
                </a:solidFill>
              </a:rPr>
              <a:t>KSE Institute (2026). «Russian Oil Tracker — June 2026». Kyiv School of Economics, 7/2026. </a:t>
            </a:r>
            <a:r>
              <a:rPr lang="en-US" sz="950" u="sng" dirty="0">
                <a:solidFill>
                  <a:srgbClr val="6B7A9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https://sanctions.kse.ua/wp-content/uploads/2026/07/ROT_JUN26_.pdf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38. </a:t>
            </a:r>
            <a:r>
              <a:rPr lang="en-US" sz="1100" dirty="0">
                <a:solidFill>
                  <a:srgbClr val="0B1F3A"/>
                </a:solidFill>
              </a:rPr>
              <a:t>Centre for Research on Energy and Clean Air — CREA (2026). «August 2026 — Monthly analysis of Russian fossil fuel exports and sanctions». 10/9/2026. </a:t>
            </a:r>
            <a:r>
              <a:rPr lang="en-US" sz="950" u="sng" dirty="0">
                <a:solidFill>
                  <a:srgbClr val="6B7A9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https://energyandcleanair.org/august-2026-monthly-analysis-of-russian-fossil-fuel-exports-and-sanctions/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39. </a:t>
            </a:r>
            <a:r>
              <a:rPr lang="en-US" sz="1100" dirty="0">
                <a:solidFill>
                  <a:srgbClr val="0B1F3A"/>
                </a:solidFill>
              </a:rPr>
              <a:t>USDA Agricultural Marketing Service (2026). «2026 Ukraine Grain Transportation Report». 2/7/2026. </a:t>
            </a:r>
            <a:r>
              <a:rPr lang="en-US" sz="950" u="sng" dirty="0">
                <a:solidFill>
                  <a:srgbClr val="6B7A9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https://www.ams.usda.gov/services/transportation-analysis/ukraine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40. </a:t>
            </a:r>
            <a:r>
              <a:rPr lang="en-US" sz="1100" dirty="0">
                <a:solidFill>
                  <a:srgbClr val="0B1F3A"/>
                </a:solidFill>
              </a:rPr>
              <a:t>UkrAgroConsult (2026). «Ukraine exported almost 37.5 mln tons of grain in the MY 2025/26». 7/2026. </a:t>
            </a:r>
            <a:r>
              <a:rPr lang="en-US" sz="950" u="sng" dirty="0">
                <a:solidFill>
                  <a:srgbClr val="6B7A9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https://ukragroconsult.com/en/news/ukraine-exported-almost-37-5-mln-tons-of-grain-in-the-my-2025-26/</a:t>
            </a:r>
            <a:endParaRPr lang="en-US" sz="1100" dirty="0"/>
          </a:p>
        </p:txBody>
      </p:sp>
      <p:sp>
        <p:nvSpPr>
          <p:cNvPr id="4" name="refs"/>
          <p:cNvSpPr txBox="1"/>
          <p:nvPr/>
        </p:nvSpPr>
        <p:spPr>
          <a:xfrm>
            <a:off x="6231636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41. </a:t>
            </a:r>
            <a:r>
              <a:rPr lang="en-US" sz="1100" dirty="0">
                <a:solidFill>
                  <a:srgbClr val="0B1F3A"/>
                </a:solidFill>
              </a:rPr>
              <a:t>CHNL Information Office / Nord University (2025). «Main Results of NSR Transit Navigation in 2025». 9/12/2025. </a:t>
            </a:r>
            <a:r>
              <a:rPr lang="en-US" sz="950" u="sng" dirty="0">
                <a:solidFill>
                  <a:srgbClr val="6B7A9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https://chnl.no/news/main-results-of-nsr-transit-navigation-in-2025/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42. </a:t>
            </a:r>
            <a:r>
              <a:rPr lang="en-US" sz="1100" dirty="0">
                <a:solidFill>
                  <a:srgbClr val="0B1F3A"/>
                </a:solidFill>
              </a:rPr>
              <a:t>Brookings Institution (2026). «An update on Europe's Russia sanctions». </a:t>
            </a:r>
            <a:r>
              <a:rPr lang="en-US" sz="950" u="sng" dirty="0">
                <a:solidFill>
                  <a:srgbClr val="6B7A9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https://www.brookings.edu/articles/an-update-on-europes-russia-sanctions/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43. </a:t>
            </a:r>
            <a:r>
              <a:rPr lang="en-US" sz="1100" dirty="0">
                <a:solidFill>
                  <a:srgbClr val="0B1F3A"/>
                </a:solidFill>
              </a:rPr>
              <a:t>Grosswald (2026). «Baltic Sea Security Tracker» (Eagle S, Fitburg, επιβιβάσεις σε πλοία σκιώδους στόλου). </a:t>
            </a:r>
            <a:r>
              <a:rPr lang="en-US" sz="950" u="sng" dirty="0">
                <a:solidFill>
                  <a:srgbClr val="6B7A9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https://www.grosswald.org/baltic-sea-security-tracker/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44. </a:t>
            </a:r>
            <a:r>
              <a:rPr lang="en-US" sz="1100" dirty="0">
                <a:solidFill>
                  <a:srgbClr val="0B1F3A"/>
                </a:solidFill>
              </a:rPr>
              <a:t>Africa Center for Strategic Studies (2026). «2026 Houthi Red Sea Threats» (Spotlight). </a:t>
            </a:r>
            <a:r>
              <a:rPr lang="en-US" sz="950" u="sng" dirty="0">
                <a:solidFill>
                  <a:srgbClr val="6B7A9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https://africacenter.org/spotlight/2026-houthi-red-sea-threats/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45. </a:t>
            </a:r>
            <a:r>
              <a:rPr lang="en-US" sz="1100" dirty="0">
                <a:solidFill>
                  <a:srgbClr val="0B1F3A"/>
                </a:solidFill>
              </a:rPr>
              <a:t>Ports Europe (2026). «Suez Canal traffic hits highest levels since 2024». 7/9/2026. </a:t>
            </a:r>
            <a:r>
              <a:rPr lang="en-US" sz="950" u="sng" dirty="0">
                <a:solidFill>
                  <a:srgbClr val="6B7A9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https://www.portseurope.com/suez-canal-traffic-hits-highest-levels-since-2024/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46. </a:t>
            </a:r>
            <a:r>
              <a:rPr lang="en-US" sz="1100" dirty="0">
                <a:solidFill>
                  <a:srgbClr val="0B1F3A"/>
                </a:solidFill>
              </a:rPr>
              <a:t>IMF PortWatch (2026). Daily chokepoint transit data (Suez, Bab el-Mandeb, Hormuz, Cape of Good Hope). </a:t>
            </a:r>
            <a:r>
              <a:rPr lang="en-US" sz="950" u="sng" dirty="0">
                <a:solidFill>
                  <a:srgbClr val="6B7A9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https://portwatch.imf.org/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47. </a:t>
            </a:r>
            <a:r>
              <a:rPr lang="en-US" sz="1100" dirty="0">
                <a:solidFill>
                  <a:srgbClr val="0B1F3A"/>
                </a:solidFill>
              </a:rPr>
              <a:t>Sea-Intelligence / Xeneta (2026). Ανάλυση χωρητικότητας Ασίας–Ευρώπης μέσω Σουέζ και προοπτικών ναύλων — via FreightWaves, «Houthi Red Sea stand-down: seismic impact on shipping». </a:t>
            </a:r>
            <a:r>
              <a:rPr lang="en-US" sz="950" u="sng" dirty="0">
                <a:solidFill>
                  <a:srgbClr val="6B7A9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https://www.freightwaves.com/news/houthi-red-sea-stand-down-seismic-impact-on-shipping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48. </a:t>
            </a:r>
            <a:r>
              <a:rPr lang="en-US" sz="1100" dirty="0">
                <a:solidFill>
                  <a:srgbClr val="0B1F3A"/>
                </a:solidFill>
              </a:rPr>
              <a:t>Clarksons Research / Maritime Executive (2026). «China Continued Shipbuilding Dominance in 2025, Raking In Most Orders». 4/2/2026. </a:t>
            </a:r>
            <a:r>
              <a:rPr lang="en-US" sz="950" u="sng" dirty="0">
                <a:solidFill>
                  <a:srgbClr val="6B7A9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https://maritime-executive.com/article/china-continued-shipbuilding-dominance-in-2025-raking-in-most-orders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81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Βιβλιογραφία (IV): Δημοσιογραφικές και αναλυτικές πηγές — Χορμούζ και Ερυθρά Θάλασσα</a:t>
            </a:r>
            <a:endParaRPr lang="en-US" sz="2600" dirty="0"/>
          </a:p>
        </p:txBody>
      </p:sp>
      <p:sp>
        <p:nvSpPr>
          <p:cNvPr id="3" name="refs"/>
          <p:cNvSpPr txBox="1"/>
          <p:nvPr/>
        </p:nvSpPr>
        <p:spPr>
          <a:xfrm>
            <a:off x="457200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49. </a:t>
            </a:r>
            <a:r>
              <a:rPr lang="en-US" sz="1100" dirty="0">
                <a:solidFill>
                  <a:srgbClr val="0B1F3A"/>
                </a:solidFill>
              </a:rPr>
              <a:t>Duggal, H., Ali, M. &amp; Hussein, M. (2026). «How a 95 percent drop in Hormuz traffic changed global shipping». Al Jazeera, 27/8/2026. </a:t>
            </a:r>
            <a:r>
              <a:rPr lang="en-US" sz="950" u="sng" dirty="0">
                <a:solidFill>
                  <a:srgbClr val="6B7A9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https://www.aljazeera.com/news/2026/8/27/how-a-95-percent-drop-in-hormuz-traffic-changed-global-shipping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50. </a:t>
            </a:r>
            <a:r>
              <a:rPr lang="en-US" sz="1100" dirty="0">
                <a:solidFill>
                  <a:srgbClr val="0B1F3A"/>
                </a:solidFill>
              </a:rPr>
              <a:t>Quillen, S. (2026). «How much oil is going through Hormuz? Why data doesn't match US claims». Al Jazeera, 3/9/2026. </a:t>
            </a:r>
            <a:r>
              <a:rPr lang="en-US" sz="950" u="sng" dirty="0">
                <a:solidFill>
                  <a:srgbClr val="6B7A9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https://www.aljazeera.com/news/2026/9/3/how-much-oil-is-going-through-hormuz-how-data-doesnt-match-us-claims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51. </a:t>
            </a:r>
            <a:r>
              <a:rPr lang="en-US" sz="1100" dirty="0">
                <a:solidFill>
                  <a:srgbClr val="0B1F3A"/>
                </a:solidFill>
              </a:rPr>
              <a:t>Siddiqui, U. (2026). «Is Iran losing its leverage over the Strait of Hormuz?». Al Jazeera, 30/9/2026. </a:t>
            </a:r>
            <a:r>
              <a:rPr lang="en-US" sz="950" u="sng" dirty="0">
                <a:solidFill>
                  <a:srgbClr val="6B7A9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https://www.aljazeera.com/news/2026/9/30/economic-war-is-iran-losing-its-leverage-over-the-strait-of-hormuz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52. </a:t>
            </a:r>
            <a:r>
              <a:rPr lang="en-US" sz="1100" dirty="0">
                <a:solidFill>
                  <a:srgbClr val="0B1F3A"/>
                </a:solidFill>
              </a:rPr>
              <a:t>Πολίτη, Φ. (2026). «Αψηφούν τις ΗΠΑ ή το Ιράν; – Τι δείχνουν τα δεδομένα για τα πλοία που διασχίζουν τα Στενά του Ορμούζ». in.gr, 21/8/2026. </a:t>
            </a:r>
            <a:r>
              <a:rPr lang="en-US" sz="950" u="sng" dirty="0">
                <a:solidFill>
                  <a:srgbClr val="6B7A9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https://www.in.gr/2026/08/21/world/apsifoun-tis-ipa-i-to-iran-ti-deixnoun-ta-dedomena-gia-ta-ploia-pou-diasxizoun-ta-stena-tou-ormouz/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53. </a:t>
            </a:r>
            <a:r>
              <a:rPr lang="en-US" sz="1100" dirty="0">
                <a:solidFill>
                  <a:srgbClr val="0B1F3A"/>
                </a:solidFill>
              </a:rPr>
              <a:t>Hancock, A. (2026). «Trucks cannot replace Strait of Hormuz shipping, says top freight forwarder». Financial Times, 7/7/2026. </a:t>
            </a:r>
            <a:r>
              <a:rPr lang="en-US" sz="950" u="sng" dirty="0">
                <a:solidFill>
                  <a:srgbClr val="6B7A9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https://www.ft.com/content/da498c3b-2d0b-4381-bfce-480c48903a2d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54. </a:t>
            </a:r>
            <a:r>
              <a:rPr lang="en-US" sz="1100" dirty="0">
                <a:solidFill>
                  <a:srgbClr val="0B1F3A"/>
                </a:solidFill>
              </a:rPr>
              <a:t>Theurer, M. (2026). Ölversorgung trotz Iran-Krieg: Warum blieb die Krise aus?, FAZ, 2/8/2026 (ιστορικά γραφήματα). Νεότερα στοιχεία: EIA, Short-Term Energy Outlook, 9/9/2026. </a:t>
            </a:r>
            <a:r>
              <a:rPr lang="en-US" sz="950" u="sng" dirty="0">
                <a:solidFill>
                  <a:srgbClr val="6B7A9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https://www.eia.gov/outlooks/steo/report/global_oil.php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55. </a:t>
            </a:r>
            <a:r>
              <a:rPr lang="en-US" sz="1100" dirty="0">
                <a:solidFill>
                  <a:srgbClr val="0B1F3A"/>
                </a:solidFill>
              </a:rPr>
              <a:t>Rosanes, M. (2026). «Trump says Hormuz is clear. The insurance market disagrees». Insurance Business, 26/8/2026· και «Hormuz war-risk rates face fresh pressure as Iran-US clashes resume», 2/9/2026. </a:t>
            </a:r>
            <a:r>
              <a:rPr lang="en-US" sz="950" u="sng" dirty="0">
                <a:solidFill>
                  <a:srgbClr val="6B7A9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https://www.insurancebusinessmag.com/us/news/marine/trump-says-hormuz-is-clear--the-insurance-market-disagrees-587552.aspx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56. </a:t>
            </a:r>
            <a:r>
              <a:rPr lang="en-US" sz="1100" dirty="0">
                <a:solidFill>
                  <a:srgbClr val="0B1F3A"/>
                </a:solidFill>
              </a:rPr>
              <a:t>Washington, T. &amp; Lin, M. (2026). «Middle East shipping insurance costs rise on Hormuz risks: Marsh». S&amp;P Global Commodity Insights, 22/7/2026. </a:t>
            </a:r>
            <a:r>
              <a:rPr lang="en-US" sz="950" u="sng" dirty="0">
                <a:solidFill>
                  <a:srgbClr val="6B7A9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https://www.spglobal.com/energy/en/news-research/latest-news/shipping/072226-middle-east-shipping-insurance-costs-rise-on-hormuz-risks-marsh</a:t>
            </a:r>
            <a:endParaRPr lang="en-US" sz="1100" dirty="0"/>
          </a:p>
        </p:txBody>
      </p:sp>
      <p:sp>
        <p:nvSpPr>
          <p:cNvPr id="4" name="refs"/>
          <p:cNvSpPr txBox="1"/>
          <p:nvPr/>
        </p:nvSpPr>
        <p:spPr>
          <a:xfrm>
            <a:off x="6231636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57. </a:t>
            </a:r>
            <a:r>
              <a:rPr lang="en-US" sz="1100" dirty="0">
                <a:solidFill>
                  <a:srgbClr val="0B1F3A"/>
                </a:solidFill>
              </a:rPr>
              <a:t>S&amp;P Global Commodity Insights (2026). «Hormuz insurance costs deter clean tankers more than crude carriers: brokerage». 16/6/2026. </a:t>
            </a:r>
            <a:r>
              <a:rPr lang="en-US" sz="950" u="sng" dirty="0">
                <a:solidFill>
                  <a:srgbClr val="6B7A9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https://www.spglobal.com/energy/en/news-research/latest-news/refined-products/061626-hormuz-insurance-costs-deter-clean-tankers-more-than-crude-carriers-brokerage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58. </a:t>
            </a:r>
            <a:r>
              <a:rPr lang="en-US" sz="1100" dirty="0">
                <a:solidFill>
                  <a:srgbClr val="0B1F3A"/>
                </a:solidFill>
              </a:rPr>
              <a:t>Ross-Thomas, E. / Bloomberg (2026). «Saudi pipeline to bypass Hormuz hits 7 million barrel goal». Fortune, 28/3/2026. </a:t>
            </a:r>
            <a:r>
              <a:rPr lang="en-US" sz="950" u="sng" dirty="0">
                <a:solidFill>
                  <a:srgbClr val="6B7A9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https://fortune.com/2026/03/28/saudi-arabia-east-west-oil-pipeline-strait-hormuz-bypass-7-million-barrels-yanbu-red-sea/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59. </a:t>
            </a:r>
            <a:r>
              <a:rPr lang="en-US" sz="1100" dirty="0">
                <a:solidFill>
                  <a:srgbClr val="0B1F3A"/>
                </a:solidFill>
              </a:rPr>
              <a:t>Bloomberg / The National (2026). «Qatar extends LNG force majeure as Hormuz disruption threatens winter supply». 28/9/2026. </a:t>
            </a:r>
            <a:r>
              <a:rPr lang="en-US" sz="950" u="sng" dirty="0">
                <a:solidFill>
                  <a:srgbClr val="6B7A9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https://thenationalnews.com/business/energy/2026/09/28/qatar-extends-lng-force-majeure-as-hormuz-disruption-threatens-winter-supply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60. </a:t>
            </a:r>
            <a:r>
              <a:rPr lang="en-US" sz="1100" dirty="0">
                <a:solidFill>
                  <a:srgbClr val="0B1F3A"/>
                </a:solidFill>
              </a:rPr>
              <a:t>Lawal, S. (2026). «Can the Houthis close the Red Sea after seizing the Yemen coast?». Al Jazeera, 11/9/2026. </a:t>
            </a:r>
            <a:r>
              <a:rPr lang="en-US" sz="950" u="sng" dirty="0">
                <a:solidFill>
                  <a:srgbClr val="6B7A9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https://www.aljazeera.com/news/2026/9/11/can-the-houthis-close-the-red-sea-after-seizing-the-yemen-coast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61. </a:t>
            </a:r>
            <a:r>
              <a:rPr lang="en-US" sz="1100" dirty="0">
                <a:solidFill>
                  <a:srgbClr val="0B1F3A"/>
                </a:solidFill>
              </a:rPr>
              <a:t>Al Jazeera (2025). «Yemen's Houthis appear to pull back from Red Sea shipping attacks». 11/11/2025. </a:t>
            </a:r>
            <a:r>
              <a:rPr lang="en-US" sz="950" u="sng" dirty="0">
                <a:solidFill>
                  <a:srgbClr val="6B7A9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https://www.aljazeera.com/news/2025/11/11/yemens-houthis-appear-to-pull-back-from-red-sea-shipping-attacks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62. </a:t>
            </a:r>
            <a:r>
              <a:rPr lang="en-US" sz="1100" dirty="0">
                <a:solidFill>
                  <a:srgbClr val="0B1F3A"/>
                </a:solidFill>
              </a:rPr>
              <a:t>Hand, M. (2025). «Maersk completes first Red Sea transit in nearly two years». Seatrade Maritime News, 19/12/2025. </a:t>
            </a:r>
            <a:r>
              <a:rPr lang="en-US" sz="950" u="sng" dirty="0">
                <a:solidFill>
                  <a:srgbClr val="6B7A9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https://www.seatrade-maritime.com/containers/maersk-completes-first-red-sea-transit-in-nearly-two-years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63. </a:t>
            </a:r>
            <a:r>
              <a:rPr lang="en-US" sz="1100" dirty="0">
                <a:solidFill>
                  <a:srgbClr val="0B1F3A"/>
                </a:solidFill>
              </a:rPr>
              <a:t>Savvides, N. (2026). «Gemini brings four services back to Red Sea – Suez route». Seatrade Maritime News, 14/9/2026· The Loadstar (2026) «Gemini steps up return to Suez with four more Asia-Europe services». </a:t>
            </a:r>
            <a:r>
              <a:rPr lang="en-US" sz="950" u="sng" dirty="0">
                <a:solidFill>
                  <a:srgbClr val="6B7A9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https://www.seatrade-maritime.com/containers/gemini-brings-four-services-back-to-red-sea-suez-route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64. </a:t>
            </a:r>
            <a:r>
              <a:rPr lang="en-US" sz="1100" dirty="0">
                <a:solidFill>
                  <a:srgbClr val="0B1F3A"/>
                </a:solidFill>
              </a:rPr>
              <a:t>Splash247 (2026). «Premier Alliance joins accelerating return to Suez». 1/10/2026. </a:t>
            </a:r>
            <a:r>
              <a:rPr lang="en-US" sz="950" u="sng" dirty="0">
                <a:solidFill>
                  <a:srgbClr val="6B7A9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https://splash247.com/premier-alliance-joins-accelerating-return-to-suez/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82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Βιβλιογραφία (V): Δημοσιογραφικές και αναλυτικές πηγές — Μαύρη Θάλασσα, σκιώδης στόλος, λοιπά</a:t>
            </a:r>
            <a:endParaRPr lang="en-US" sz="2600" dirty="0"/>
          </a:p>
        </p:txBody>
      </p:sp>
      <p:sp>
        <p:nvSpPr>
          <p:cNvPr id="3" name="refs"/>
          <p:cNvSpPr txBox="1"/>
          <p:nvPr/>
        </p:nvSpPr>
        <p:spPr>
          <a:xfrm>
            <a:off x="457200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65. </a:t>
            </a:r>
            <a:r>
              <a:rPr lang="en-US" sz="1100" dirty="0">
                <a:solidFill>
                  <a:srgbClr val="0B1F3A"/>
                </a:solidFill>
              </a:rPr>
              <a:t>Schubert, C. (2026). «Wie Griechenland die russische Schattenflotte mit alten Schiffen füttert». Frankfurter Allgemeine Zeitung, 7/9/2026. </a:t>
            </a:r>
            <a:r>
              <a:rPr lang="en-US" sz="950" u="sng" dirty="0">
                <a:solidFill>
                  <a:srgbClr val="6B7A9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https://www.faz.net/aktuell/wirtschaft/auto-verkehr/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66. </a:t>
            </a:r>
            <a:r>
              <a:rPr lang="en-US" sz="1100" dirty="0">
                <a:solidFill>
                  <a:srgbClr val="0B1F3A"/>
                </a:solidFill>
              </a:rPr>
              <a:t>Insurance Journal / Reuters — Saul, J. (2025). «Black Sea shipping insurance rates rise after Ukraine attacks on tankers». 2/12/2025. </a:t>
            </a:r>
            <a:r>
              <a:rPr lang="en-US" sz="950" u="sng" dirty="0">
                <a:solidFill>
                  <a:srgbClr val="6B7A9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https://www.insurancejournal.com/news/international/2025/12/02/849547.htm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67. </a:t>
            </a:r>
            <a:r>
              <a:rPr lang="en-US" sz="1100" dirty="0">
                <a:solidFill>
                  <a:srgbClr val="0B1F3A"/>
                </a:solidFill>
              </a:rPr>
              <a:t>Beinsure (2026). «Black Sea tanker attacks push war-risk premiums». 2/2026. </a:t>
            </a:r>
            <a:r>
              <a:rPr lang="en-US" sz="950" u="sng" dirty="0">
                <a:solidFill>
                  <a:srgbClr val="6B7A9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https://beinsure.com/news/black-sea-tanker-attacks-push-war-risk-premiums/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68. </a:t>
            </a:r>
            <a:r>
              <a:rPr lang="en-US" sz="1100" dirty="0">
                <a:solidFill>
                  <a:srgbClr val="0B1F3A"/>
                </a:solidFill>
              </a:rPr>
              <a:t>The Maritime Executive (2026). «Ukraine marks milestone as exports on sea corridor top 200 million tons». 4/6/2026. </a:t>
            </a:r>
            <a:r>
              <a:rPr lang="en-US" sz="950" u="sng" dirty="0">
                <a:solidFill>
                  <a:srgbClr val="6B7A9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https://maritime-executive.com/article/ukraine-marks-milestone-as-exports-on-sea-corridor-top-200-million-tons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69. </a:t>
            </a:r>
            <a:r>
              <a:rPr lang="en-US" sz="1100" dirty="0">
                <a:solidFill>
                  <a:srgbClr val="0B1F3A"/>
                </a:solidFill>
              </a:rPr>
              <a:t>Meduza (2026). «Drone threat halts Russia's main Black Sea oil terminal, which normally ships 700,000 barrels a day». 14/8/2026. </a:t>
            </a:r>
            <a:r>
              <a:rPr lang="en-US" sz="950" u="sng" dirty="0">
                <a:solidFill>
                  <a:srgbClr val="6B7A9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https://meduza.io/en/news/2026/08/14/drone-threat-halts-russia-s-main-black-sea-oil-terminal-which-normally-ships-700-000-barrels-a-day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70. </a:t>
            </a:r>
            <a:r>
              <a:rPr lang="en-US" sz="1100" dirty="0">
                <a:solidFill>
                  <a:srgbClr val="0B1F3A"/>
                </a:solidFill>
              </a:rPr>
              <a:t>The Moscow Times / Reuters (2026). «Russia dismisses calls for Black Sea ceasefire». 14/8/2026. </a:t>
            </a:r>
            <a:r>
              <a:rPr lang="en-US" sz="950" u="sng" dirty="0">
                <a:solidFill>
                  <a:srgbClr val="6B7A9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https://www.themoscowtimes.com/2026/08/14/russia-dismisses-calls-for-black-sea-ceasefire-a93499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71. </a:t>
            </a:r>
            <a:r>
              <a:rPr lang="en-US" sz="1100" dirty="0">
                <a:solidFill>
                  <a:srgbClr val="0B1F3A"/>
                </a:solidFill>
              </a:rPr>
              <a:t>Turkish Minute (2026). «Turkey condemns Black Sea attack, says tanker was within its EEZ». 27/3/2026. </a:t>
            </a:r>
            <a:r>
              <a:rPr lang="en-US" sz="950" u="sng" dirty="0">
                <a:solidFill>
                  <a:srgbClr val="6B7A9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https://www.turkishminute.com/2026/03/27/turkey-condemns-black-sea-attack-says-tanker-was-within-its-eez/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72. </a:t>
            </a:r>
            <a:r>
              <a:rPr lang="en-US" sz="1100" dirty="0">
                <a:solidFill>
                  <a:srgbClr val="0B1F3A"/>
                </a:solidFill>
              </a:rPr>
              <a:t>Times of Central Asia (2026). «Attacks on CPC and Kazakhstan oil exports»· The Moscow Times (2026) «Kazakhstan cuts oil production following drone strikes on Black Sea tankers», 23/7/2026. </a:t>
            </a:r>
            <a:r>
              <a:rPr lang="en-US" sz="950" u="sng" dirty="0">
                <a:solidFill>
                  <a:srgbClr val="6B7A9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https://www.themoscowtimes.com/2026/07/23/kazakhstan-cuts-oil-production-following-drone-strikes-on-black-sea-tankers-a93325</a:t>
            </a:r>
            <a:endParaRPr lang="en-US" sz="1100" dirty="0"/>
          </a:p>
        </p:txBody>
      </p:sp>
      <p:sp>
        <p:nvSpPr>
          <p:cNvPr id="4" name="refs"/>
          <p:cNvSpPr txBox="1"/>
          <p:nvPr/>
        </p:nvSpPr>
        <p:spPr>
          <a:xfrm>
            <a:off x="6231636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73. </a:t>
            </a:r>
            <a:r>
              <a:rPr lang="en-US" sz="1100" dirty="0">
                <a:solidFill>
                  <a:srgbClr val="0B1F3A"/>
                </a:solidFill>
              </a:rPr>
              <a:t>Al Jazeera (2025). «Russia damages Turkish-owned vessels in attack on Ukrainian ports». 13/12/2025. </a:t>
            </a:r>
            <a:r>
              <a:rPr lang="en-US" sz="950" u="sng" dirty="0">
                <a:solidFill>
                  <a:srgbClr val="6B7A9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https://www.aljazeera.com/news/2025/12/13/russia-damages-turkish-owned-vessels-in-attack-on-ukrainian-ports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74. </a:t>
            </a:r>
            <a:r>
              <a:rPr lang="en-US" sz="1100" dirty="0">
                <a:solidFill>
                  <a:srgbClr val="0B1F3A"/>
                </a:solidFill>
              </a:rPr>
              <a:t>Al Jazeera (2026). «Trump nixes European tariff threats over Greenland after NATO chief talks». 21/1/2026. </a:t>
            </a:r>
            <a:r>
              <a:rPr lang="en-US" sz="950" u="sng" dirty="0">
                <a:solidFill>
                  <a:srgbClr val="6B7A9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https://www.aljazeera.com/news/2026/1/21/trump-nixes-european-tariff-threats-over-greenland-after-nato-chief-talks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75. </a:t>
            </a:r>
            <a:r>
              <a:rPr lang="en-US" sz="1100" dirty="0">
                <a:solidFill>
                  <a:srgbClr val="0B1F3A"/>
                </a:solidFill>
              </a:rPr>
              <a:t>Al Jazeera (2026). «Philippines accuses China of using water cannon on vessels for second day». 24/7/2026. </a:t>
            </a:r>
            <a:r>
              <a:rPr lang="en-US" sz="950" u="sng" dirty="0">
                <a:solidFill>
                  <a:srgbClr val="6B7A9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https://www.aljazeera.com/news/2026/7/24/philippines-accuses-china-of-using-water-cannon-on-vessels-for-second-day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76. </a:t>
            </a:r>
            <a:r>
              <a:rPr lang="en-US" sz="1100" dirty="0">
                <a:solidFill>
                  <a:srgbClr val="0B1F3A"/>
                </a:solidFill>
              </a:rPr>
              <a:t>USNI News (2025). «China launches blockade drills around Taiwan in protest of U.S. arms sales». 29/12/2025. </a:t>
            </a:r>
            <a:r>
              <a:rPr lang="en-US" sz="950" u="sng" dirty="0">
                <a:solidFill>
                  <a:srgbClr val="6B7A9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https://news.usni.org/2025/12/29/china-launches-blockade-drills-around-taiwan-in-protest-of-u-s-arms-sales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77. </a:t>
            </a:r>
            <a:r>
              <a:rPr lang="en-US" sz="1100" dirty="0">
                <a:solidFill>
                  <a:srgbClr val="0B1F3A"/>
                </a:solidFill>
              </a:rPr>
              <a:t>gCaptain (2025/26). «China expands Arctic container shipping with record 14 voyages in 2025»· «Chinese operators gear up for busy Arctic shipping season» (2026). </a:t>
            </a:r>
            <a:r>
              <a:rPr lang="en-US" sz="950" u="sng" dirty="0">
                <a:solidFill>
                  <a:srgbClr val="6B7A9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https://gcaptain.com/china-expands-arctic-container-shipping-with-record-14-voyages-in-2025/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78. </a:t>
            </a:r>
            <a:r>
              <a:rPr lang="en-US" sz="1100" dirty="0">
                <a:solidFill>
                  <a:srgbClr val="0B1F3A"/>
                </a:solidFill>
              </a:rPr>
              <a:t>The Maritime Executive (2026). «Report: Maritime cyberattacks doubled in 2025». 24/2/2026. </a:t>
            </a:r>
            <a:r>
              <a:rPr lang="en-US" sz="950" u="sng" dirty="0">
                <a:solidFill>
                  <a:srgbClr val="6B7A9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https://maritime-executive.com/article/report-maritime-cyberattacks-doubled-in-2025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79. </a:t>
            </a:r>
            <a:r>
              <a:rPr lang="en-US" sz="1100" dirty="0">
                <a:solidFill>
                  <a:srgbClr val="0B1F3A"/>
                </a:solidFill>
              </a:rPr>
              <a:t>OCCRP (2026). «More than 1,100 ships hit by widespread GPS disruption after Iran strikes». 3/2026. </a:t>
            </a:r>
            <a:r>
              <a:rPr lang="en-US" sz="950" u="sng" dirty="0">
                <a:solidFill>
                  <a:srgbClr val="6B7A9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https://www.occrp.org/en/news/more-than-1100-ships-hit-by-widespread-gps-disruption-after-iran-strikes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80. </a:t>
            </a:r>
            <a:r>
              <a:rPr lang="en-US" sz="1100" dirty="0">
                <a:solidFill>
                  <a:srgbClr val="0B1F3A"/>
                </a:solidFill>
              </a:rPr>
              <a:t>Long War Journal / FDD (28/2/2026), πόλεμος στο Ιράν. Wikipedia: Χορμούζ, σκιώδης στόλος και Justice Mission 2025 (οδηγοί πηγών). </a:t>
            </a:r>
            <a:r>
              <a:rPr lang="en-US" sz="950" u="sng" dirty="0">
                <a:solidFill>
                  <a:srgbClr val="6B7A9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https://en.wikipedia.org/wiki/2026_Strait_of_Hormuz_crisis</a:t>
            </a:r>
            <a:endParaRPr lang="en-US" sz="1100" dirty="0"/>
          </a:p>
        </p:txBody>
      </p:sp>
      <p:sp>
        <p:nvSpPr>
          <p:cNvPr id="5" name="biblio-note"/>
          <p:cNvSpPr txBox="1"/>
          <p:nvPr/>
        </p:nvSpPr>
        <p:spPr>
          <a:xfrm>
            <a:off x="457200" y="5989320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Ημερομηνία αναφοράς: 2/10/2026. Τα δεδομένα κρίσεων μπορεί να αναθεωρηθούν. Οι προβλέψεις και τα ιστορικά γραφήματα φέρουν περίοδο αναφοράς. Αριθμός πλοίων, διελεύσεις, χωρητικότητα και αξία εμπορίου δεν είναι εναλλάξιμα μεγέθη.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time Geopolitics 2026">
  <a:themeElements>
    <a:clrScheme name="Maritime Geopolitics 2026">
      <a:dk1>
        <a:srgbClr val="0B1F3A"/>
      </a:dk1>
      <a:lt1>
        <a:srgbClr val="FFFFFF"/>
      </a:lt1>
      <a:dk2>
        <a:srgbClr val="1C3D63"/>
      </a:dk2>
      <a:lt2>
        <a:srgbClr val="EDF2F7"/>
      </a:lt2>
      <a:accent1>
        <a:srgbClr val="0E6E8E"/>
      </a:accent1>
      <a:accent2>
        <a:srgbClr val="D97B29"/>
      </a:accent2>
      <a:accent3>
        <a:srgbClr val="B23A48"/>
      </a:accent3>
      <a:accent4>
        <a:srgbClr val="4F8A5B"/>
      </a:accent4>
      <a:accent5>
        <a:srgbClr val="6B7A90"/>
      </a:accent5>
      <a:accent6>
        <a:srgbClr val="F2C14E"/>
      </a:accent6>
      <a:hlink>
        <a:srgbClr val="0E6E8E"/>
      </a:hlink>
      <a:folHlink>
        <a:srgbClr val="6B7A90"/>
      </a:folHlink>
    </a:clrScheme>
    <a:fontScheme name="Maritime Geopolitics 2026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16173</Words>
  <Application>Microsoft Office PowerPoint</Application>
  <PresentationFormat>Ευρεία οθόνη</PresentationFormat>
  <Paragraphs>1425</Paragraphs>
  <Slides>83</Slides>
  <Notes>74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83</vt:i4>
      </vt:variant>
    </vt:vector>
  </HeadingPairs>
  <TitlesOfParts>
    <vt:vector size="88" baseType="lpstr">
      <vt:lpstr>Arial</vt:lpstr>
      <vt:lpstr>Calibri</vt:lpstr>
      <vt:lpstr>Cambria</vt:lpstr>
      <vt:lpstr>Symbol</vt:lpstr>
      <vt:lpstr>Maritime Geopolitics 2026</vt:lpstr>
      <vt:lpstr>Ενότητα 1: Γεωπολιτικοί κίνδυνοι στις θαλάσσιες μεταφορές</vt:lpstr>
      <vt:lpstr>Δομή της διάλεξης</vt:lpstr>
      <vt:lpstr>Παράγοντες που επηρεάζουν τις ναυτιλιακές μεταφορές</vt:lpstr>
      <vt:lpstr>1. Το εξωτερικό περιβάλλον της ναυτιλίας</vt:lpstr>
      <vt:lpstr>1.1 Οικονομικοί παράγοντες</vt:lpstr>
      <vt:lpstr>Το δολάριο, η χρηματοδότηση και οι κυρώσεις στη ναυτιλία</vt:lpstr>
      <vt:lpstr>1.2 Πολιτικοί και γεωπολιτικοί παράγοντες</vt:lpstr>
      <vt:lpstr>Κυρώσεις και «σκιώδης στόλος» (shadow fleet)</vt:lpstr>
      <vt:lpstr>1.3 Τεχνολογικοί και 1.4 Κοινωνικοί–δημογραφικοί παράγοντες</vt:lpstr>
      <vt:lpstr>1.5 Περιβαλλοντικοί και 1.6 Νομικοί–ρυθμιστικοί παράγοντες</vt:lpstr>
      <vt:lpstr>Εστίαση του μαθήματος: τρεις ομάδες παραγόντων</vt:lpstr>
      <vt:lpstr>Ασφάλεια και απώλειες πλοίων: Allianz 2026</vt:lpstr>
      <vt:lpstr>Ασφάλεια και γεωπολιτική: βασικά ευρήματα της Allianz</vt:lpstr>
      <vt:lpstr>Χάρτης προκλήσεων: πιθανότητα και επίπτωση (έρευνα 2022)</vt:lpstr>
      <vt:lpstr>Ιεράρχηση προκλήσεων: ιστορικά αποτελέσματα έρευνας 2022</vt:lpstr>
      <vt:lpstr>Γεωπολιτική, γεωοικονομική και ναυτιλία</vt:lpstr>
      <vt:lpstr>2.1 Βασικές έννοιες</vt:lpstr>
      <vt:lpstr>2.2 Κρίσεις που επηρεάζουν τη ναυτιλία</vt:lpstr>
      <vt:lpstr>2.3 Επιπτώσεις μιας κρίσης στη ναυτιλία</vt:lpstr>
      <vt:lpstr>2.4 Κατηγορίες προκλήσεων (Ι): Γεωπολιτική</vt:lpstr>
      <vt:lpstr>2.4 Κατηγορίες προκλήσεων (ΙΙ): Γεωοικονομία</vt:lpstr>
      <vt:lpstr>2.5 Βασικές διαπιστώσεις</vt:lpstr>
      <vt:lpstr>Χαρτογράφηση των κινδύνων</vt:lpstr>
      <vt:lpstr>3.1 Κατηγορίες πολιτικού κινδύνου (Marsh Political Risk Map)</vt:lpstr>
      <vt:lpstr>3.2 Παγκόσμιοι κίνδυνοι: τρεις εκθέσεις του 2026</vt:lpstr>
      <vt:lpstr>Παρουσίαση του PowerPoint</vt:lpstr>
      <vt:lpstr>Γεωπολιτικοί κίνδυνοι στους βασικούς θαλάσσιους διαδρόμους</vt:lpstr>
      <vt:lpstr>4.1 Τα σημαντικότερα περάσματα και οι κύριες διαδρομές</vt:lpstr>
      <vt:lpstr>4.2 Κρίσιμα θαλάσσια περάσματα: γιατί είναι ευάλωτα</vt:lpstr>
      <vt:lpstr>4.3 Χορμούζ: κρίσιμο πέρασμα για την παγκόσμια ενέργεια</vt:lpstr>
      <vt:lpstr>Χρονολόγιο της κρίσης του Χορμούζ, 2025–2026</vt:lpstr>
      <vt:lpstr>Χορμούζ: βασικά μεγέθη της κρίσης έως 30/9/2026</vt:lpstr>
      <vt:lpstr>Χορμούζ: ιστορική εξέλιξη διελεύσεων και Brent (Ιαν.–Ιούλ. 2026)</vt:lpstr>
      <vt:lpstr>Χορμούζ: δύο διαδρομές και διελεύσεις χωρίς σήμα AIS (Automatic Identification System)</vt:lpstr>
      <vt:lpstr>Παρουσίαση του PowerPoint</vt:lpstr>
      <vt:lpstr>Παράκαμψη του Χορμούζ: εναλλακτικές και περιορισμοί</vt:lpstr>
      <vt:lpstr>Χορμούζ: εκτιμήσεις, διδάγματα και ανοιχτά ερωτήματα</vt:lpstr>
      <vt:lpstr>4.4 Μπαμπ ελ Μαντέμπ και Ερυθρά Θάλασσα</vt:lpstr>
      <vt:lpstr>Παρουσίαση του PowerPoint</vt:lpstr>
      <vt:lpstr>Χρονολόγιο: οι Χούθι και η ναυσιπλοΐα, 2023–2026</vt:lpstr>
      <vt:lpstr>Ερυθρά Θάλασσα: επιπτώσεις στο Σουέζ και στις μεταφορές</vt:lpstr>
      <vt:lpstr>Σουέζ: μερική ανάκαμψη έως τον Σεπτέμβριο 2026</vt:lpstr>
      <vt:lpstr>Ναυτικές επιχειρήσεις και η επιστροφή της σομαλικής πειρατείας</vt:lpstr>
      <vt:lpstr>4.5 Διώρυγα του Σουέζ: βασικά στοιχεία</vt:lpstr>
      <vt:lpstr>Ever Given: το κλείσιμο του Σουέζ, 23–29/3/2021</vt:lpstr>
      <vt:lpstr>Σουέζ: η αρχική πτώση της κίνησης το 2023–2024</vt:lpstr>
      <vt:lpstr>4.6 Μαύρη Θάλασσα και Στενά: ο πόλεμος στη θάλασσα, 2022–2026</vt:lpstr>
      <vt:lpstr>Παρουσίαση του PowerPoint</vt:lpstr>
      <vt:lpstr>Χρονολόγιο: Μαύρη Θάλασσα, 2022–2026</vt:lpstr>
      <vt:lpstr>Μαύρη Θάλασσα: συνέπειες για τις ροές, το κόστος και τις αγορές</vt:lpstr>
      <vt:lpstr>Παρουσίαση του PowerPoint</vt:lpstr>
      <vt:lpstr>Σκιώδης στόλος: κυρώσεις και έλεγχοι σε Μαύρη Θάλασσα και Βαλτική</vt:lpstr>
      <vt:lpstr>4.7 Παναμάς: ανάκαμψη, περιορισμοί νερού και γεωπολιτική</vt:lpstr>
      <vt:lpstr>Παρουσίαση του PowerPoint</vt:lpstr>
      <vt:lpstr>Παναμάς: εξάρτηση χωρών και χερσαίες εναλλακτικές</vt:lpstr>
      <vt:lpstr>4.8 Μάλακκα και περάσματα της Νότιας Σινικής Θάλασσας</vt:lpstr>
      <vt:lpstr>Η εξάρτηση της Κίνας από Μάλακκα και Ταϊβάν</vt:lpstr>
      <vt:lpstr>Παρουσίαση του PowerPoint</vt:lpstr>
      <vt:lpstr>4.9 Νότια Σινική Θάλασσα και Ταϊβάν: ένταση και ναυτιλιακός κίνδυνος</vt:lpstr>
      <vt:lpstr>Παρουσίαση του PowerPoint</vt:lpstr>
      <vt:lpstr>4.10 Αρκτική και Βόρειος Θαλάσσιος Δρόμος (NSR)</vt:lpstr>
      <vt:lpstr>4.11 Πειρατεία και ένοπλη ληστεία: εικόνα έως το 2026</vt:lpstr>
      <vt:lpstr>4.12 Πολιτική αστάθεια, κοινωνικές συγκρούσεις και επεμβάσεις</vt:lpstr>
      <vt:lpstr>4.13 Κινεζικές επενδύσεις σε λιμένες και ναυπηγεία</vt:lpstr>
      <vt:lpstr>Η περίπτωση του Πειραιά (COSCO/ΟΛΠ)</vt:lpstr>
      <vt:lpstr>4.14 Εμπορική πολιτική των ΗΠΑ και ναυτιλία, 2025–2026</vt:lpstr>
      <vt:lpstr>4.15 Κυβερνοασφάλεια, παρεμβολές GNSS και υποθαλάσσιες υποδομές</vt:lpstr>
      <vt:lpstr>Μελλοντικοί κίνδυνοι και διαχείρισή τους</vt:lpstr>
      <vt:lpstr>5.1 Κατηγορίες μελλοντικών κινδύνων</vt:lpstr>
      <vt:lpstr>5.2 Δέκα βασικοί κίνδυνοι για το 2026–2027 (ενδεικτική ιεράρχηση)</vt:lpstr>
      <vt:lpstr>5.3 Ποιοτική εκτίμηση πιθανότητας κινδύνων (2026–2027)</vt:lpstr>
      <vt:lpstr>5.4.1 Στρατηγικό επίπεδο: μακροπρόθεσμη ανθεκτικότητα</vt:lpstr>
      <vt:lpstr>5.4.2 Τακτικό επίπεδο: συμβάσεις, ασφάλιση και συνεργασίες</vt:lpstr>
      <vt:lpstr>5.4.3 Επιχειρησιακό επίπεδο: καθημερινή εφαρμογή</vt:lpstr>
      <vt:lpstr>5.4.4 Τεχνικές και εργαλεία ανάλυσης κινδύνου</vt:lpstr>
      <vt:lpstr>Παρουσίαση του PowerPoint</vt:lpstr>
      <vt:lpstr>Παρουσίαση του PowerPoint</vt:lpstr>
      <vt:lpstr>Συμπεράσματα: οι βασικές αλλαγές του 2024–2026</vt:lpstr>
      <vt:lpstr>Βιβλιογραφία (Ι): Διεθνείς οργανισμοί, εκθέσεις και επιστημονικές δημοσιεύσεις</vt:lpstr>
      <vt:lpstr>Βιβλιογραφία (ΙΙ): Επίσημες πηγές — ΕΕ, ΗΠΑ, αρχές διωρύγων και στενών</vt:lpstr>
      <vt:lpstr>Βιβλιογραφία (ΙΙΙ): Δεδομένα και ανάλυση αγοράς</vt:lpstr>
      <vt:lpstr>Βιβλιογραφία (IV): Δημοσιογραφικές και αναλυτικές πηγές — Χορμούζ και Ερυθρά Θάλασσα</vt:lpstr>
      <vt:lpstr>Βιβλιογραφία (V): Δημοσιογραφικές και αναλυτικές πηγές — Μαύρη Θάλασσα, σκιώδης στόλος, λοιπά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Γεωπολιτικοί κίνδυνοι στις Θαλάσσιες Μεταφορές (2026)</dc:title>
  <dc:subject>PptxGenJS Presentation</dc:subject>
  <dc:creator>Ομ. Καθ. Άγγελος Κότιος</dc:creator>
  <cp:lastModifiedBy>AGGELOS KOTIOS</cp:lastModifiedBy>
  <cp:revision>51</cp:revision>
  <dcterms:created xsi:type="dcterms:W3CDTF">2026-10-02T18:11:46Z</dcterms:created>
  <dcterms:modified xsi:type="dcterms:W3CDTF">2026-10-06T11:47:53Z</dcterms:modified>
</cp:coreProperties>
</file>