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0.xml" ContentType="application/vnd.openxmlformats-officedocument.drawingml.chart+xml"/>
  <Override PartName="/ppt/notesSlides/notesSlide20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21.xml" ContentType="application/vnd.openxmlformats-officedocument.presentationml.notesSlide+xml"/>
  <Override PartName="/ppt/charts/chart13.xml" ContentType="application/vnd.openxmlformats-officedocument.drawingml.chart+xml"/>
  <Override PartName="/ppt/notesSlides/notesSlide22.xml" ContentType="application/vnd.openxmlformats-officedocument.presentationml.notesSl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notesSlides/notesSlide23.xml" ContentType="application/vnd.openxmlformats-officedocument.presentationml.notesSlide+xml"/>
  <Override PartName="/ppt/charts/chart16.xml" ContentType="application/vnd.openxmlformats-officedocument.drawingml.chart+xml"/>
  <Override PartName="/ppt/notesSlides/notesSlide24.xml" ContentType="application/vnd.openxmlformats-officedocument.presentationml.notesSlide+xml"/>
  <Override PartName="/ppt/charts/chart17.xml" ContentType="application/vnd.openxmlformats-officedocument.drawingml.chart+xml"/>
  <Override PartName="/ppt/notesSlides/notesSlide25.xml" ContentType="application/vnd.openxmlformats-officedocument.presentationml.notesSlide+xml"/>
  <Override PartName="/ppt/charts/chart18.xml" ContentType="application/vnd.openxmlformats-officedocument.drawingml.chart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58" r:id="rId4"/>
    <p:sldId id="290" r:id="rId5"/>
    <p:sldId id="289" r:id="rId6"/>
    <p:sldId id="260" r:id="rId7"/>
    <p:sldId id="291" r:id="rId8"/>
    <p:sldId id="299" r:id="rId9"/>
    <p:sldId id="298" r:id="rId10"/>
    <p:sldId id="301" r:id="rId11"/>
    <p:sldId id="302" r:id="rId12"/>
    <p:sldId id="262" r:id="rId13"/>
    <p:sldId id="263" r:id="rId14"/>
    <p:sldId id="292" r:id="rId15"/>
    <p:sldId id="265" r:id="rId16"/>
    <p:sldId id="266" r:id="rId17"/>
    <p:sldId id="267" r:id="rId18"/>
    <p:sldId id="293" r:id="rId19"/>
    <p:sldId id="268" r:id="rId20"/>
    <p:sldId id="269" r:id="rId21"/>
    <p:sldId id="295" r:id="rId22"/>
    <p:sldId id="296" r:id="rId23"/>
    <p:sldId id="270" r:id="rId24"/>
    <p:sldId id="300" r:id="rId25"/>
    <p:sldId id="271" r:id="rId26"/>
    <p:sldId id="272" r:id="rId27"/>
    <p:sldId id="273" r:id="rId28"/>
    <p:sldId id="274" r:id="rId29"/>
    <p:sldId id="297" r:id="rId30"/>
    <p:sldId id="275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287" r:id="rId43"/>
    <p:sldId id="288" r:id="rId4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Εισαγωγή" id="{CBE95A86-C358-627C-2E13-0BFAD83B00D3}">
          <p14:sldIdLst>
            <p14:sldId id="256"/>
            <p14:sldId id="257"/>
          </p14:sldIdLst>
        </p14:section>
        <p14:section name="1. Η ναυτιλία ως βάση της οικονομίας" id="{C1AE6ABB-03A4-2242-C4E1-0741012FAD4D}">
          <p14:sldIdLst>
            <p14:sldId id="258"/>
            <p14:sldId id="290"/>
            <p14:sldId id="289"/>
          </p14:sldIdLst>
        </p14:section>
        <p14:section name="2. Είδη και χαρακτηριστικά" id="{73EB448B-BDF9-334D-DFE2-B8338B22ABA6}">
          <p14:sldIdLst>
            <p14:sldId id="260"/>
            <p14:sldId id="291"/>
            <p14:sldId id="299"/>
            <p14:sldId id="298"/>
            <p14:sldId id="301"/>
            <p14:sldId id="302"/>
            <p14:sldId id="262"/>
            <p14:sldId id="263"/>
            <p14:sldId id="292"/>
            <p14:sldId id="265"/>
          </p14:sldIdLst>
        </p14:section>
        <p14:section name="3. Προσδιοριστικοί παράγοντες" id="{47935903-F26C-6A35-AA12-88D045201D8D}">
          <p14:sldIdLst>
            <p14:sldId id="266"/>
            <p14:sldId id="267"/>
            <p14:sldId id="293"/>
            <p14:sldId id="268"/>
          </p14:sldIdLst>
        </p14:section>
        <p14:section name="4. ΑΕΠ–εμπόριο–ναυτιλία" id="{214600CD-36E0-5FB8-8423-201ABC8262A9}">
          <p14:sldIdLst>
            <p14:sldId id="269"/>
            <p14:sldId id="295"/>
            <p14:sldId id="296"/>
            <p14:sldId id="270"/>
            <p14:sldId id="300"/>
          </p14:sldIdLst>
        </p14:section>
        <p14:section name="5. Διεθνείς κρίσεις" id="{9070F9EE-13BD-0E39-ECB7-B6C7201C3060}">
          <p14:sldIdLst>
            <p14:sldId id="271"/>
            <p14:sldId id="272"/>
            <p14:sldId id="273"/>
            <p14:sldId id="274"/>
            <p14:sldId id="297"/>
            <p14:sldId id="275"/>
          </p14:sldIdLst>
        </p14:section>
        <p14:section name="6. Διαρθρωτικές αλλαγές" id="{5B7816D1-B71B-756D-16E2-A58C189253C7}">
          <p14:sldIdLst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</p14:sldIdLst>
        </p14:section>
        <p14:section name="7. Προοπτικές" id="{9EF47B3C-1F2E-8B99-A0FC-F06E8D8FF51F}">
          <p14:sldIdLst>
            <p14:sldId id="284"/>
            <p14:sldId id="285"/>
            <p14:sldId id="286"/>
          </p14:sldIdLst>
        </p14:section>
        <p14:section name="Βιβλιογραφία" id="{E4206244-DFED-E8EF-72FB-73FDA0E3E07D}">
          <p14:sldIdLst>
            <p14:sldId id="287"/>
            <p14:sldId id="28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5" d="100"/>
          <a:sy n="145" d="100"/>
        </p:scale>
        <p:origin x="138" y="5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1F3A"/>
                </a:solidFill>
                <a:latin typeface="+mn-lt"/>
              </a:defRPr>
            </a:pPr>
            <a:r>
              <a:rPr lang="el-GR" sz="1300" b="0" i="0" u="none" strike="noStrike">
                <a:solidFill>
                  <a:srgbClr val="0B1F3A"/>
                </a:solidFill>
                <a:latin typeface="+mn-lt"/>
              </a:rPr>
              <a:t>Παγκόσμιες εξαγωγές αγαθών και εμπορικών υπηρεσιών (τρισ. $)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Αγαθά</c:v>
                </c:pt>
              </c:strCache>
            </c:strRef>
          </c:tx>
          <c:spPr>
            <a:solidFill>
              <a:srgbClr val="0E6E8E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B1F3A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18.899999999999999</c:v>
                </c:pt>
                <c:pt idx="1">
                  <c:v>17.600000000000001</c:v>
                </c:pt>
                <c:pt idx="2">
                  <c:v>22.3</c:v>
                </c:pt>
                <c:pt idx="3">
                  <c:v>25</c:v>
                </c:pt>
                <c:pt idx="4">
                  <c:v>24</c:v>
                </c:pt>
                <c:pt idx="5">
                  <c:v>24.5</c:v>
                </c:pt>
                <c:pt idx="6">
                  <c:v>26.1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1B-4E0D-B3B9-FD6C4183EC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Υπηρεσίες</c:v>
                </c:pt>
              </c:strCache>
            </c:strRef>
          </c:tx>
          <c:spPr>
            <a:solidFill>
              <a:srgbClr val="D97B29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B1F3A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6.2</c:v>
                </c:pt>
                <c:pt idx="1">
                  <c:v>5</c:v>
                </c:pt>
                <c:pt idx="2">
                  <c:v>6.1</c:v>
                </c:pt>
                <c:pt idx="3">
                  <c:v>7.1</c:v>
                </c:pt>
                <c:pt idx="4">
                  <c:v>7.9</c:v>
                </c:pt>
                <c:pt idx="5">
                  <c:v>8.6999999999999993</c:v>
                </c:pt>
                <c:pt idx="6">
                  <c:v>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1B-4E0D-B3B9-FD6C4183ECF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B1F3A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5DE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A9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0B1F3A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1F3A"/>
                </a:solidFill>
                <a:latin typeface="+mn-lt"/>
              </a:defRPr>
            </a:pPr>
            <a:r>
              <a:rPr lang="el-GR" sz="1300" b="0" i="0" u="none" strike="noStrike">
                <a:solidFill>
                  <a:srgbClr val="0B1F3A"/>
                </a:solidFill>
                <a:latin typeface="+mn-lt"/>
              </a:rPr>
              <a:t>Μερίδια νομισμάτων στις παγκόσμιες πληρωμές και στα συναλλαγματικά αποθέματα (%)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Διεθνείς πληρωμές SWIFT, 6/2026 (%)</c:v>
                </c:pt>
              </c:strCache>
            </c:strRef>
          </c:tx>
          <c:spPr>
            <a:solidFill>
              <a:srgbClr val="0E6E8E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B1F3A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USD</c:v>
                </c:pt>
                <c:pt idx="1">
                  <c:v>EUR</c:v>
                </c:pt>
                <c:pt idx="2">
                  <c:v>GBP</c:v>
                </c:pt>
                <c:pt idx="3">
                  <c:v>JPY</c:v>
                </c:pt>
                <c:pt idx="4">
                  <c:v>CAD</c:v>
                </c:pt>
                <c:pt idx="5">
                  <c:v>CNY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50.1</c:v>
                </c:pt>
                <c:pt idx="1">
                  <c:v>21.9</c:v>
                </c:pt>
                <c:pt idx="2">
                  <c:v>6.7</c:v>
                </c:pt>
                <c:pt idx="3">
                  <c:v>3.7</c:v>
                </c:pt>
                <c:pt idx="4">
                  <c:v>3.4</c:v>
                </c:pt>
                <c:pt idx="5">
                  <c:v>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28-4F1E-8130-EAAA4AEF08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Συναλλαγματικά αποθέματα IMF COFER, Α΄ τρίμ. 2026 (%)</c:v>
                </c:pt>
              </c:strCache>
            </c:strRef>
          </c:tx>
          <c:spPr>
            <a:solidFill>
              <a:srgbClr val="D97B29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B1F3A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USD</c:v>
                </c:pt>
                <c:pt idx="1">
                  <c:v>EUR</c:v>
                </c:pt>
                <c:pt idx="2">
                  <c:v>GBP</c:v>
                </c:pt>
                <c:pt idx="3">
                  <c:v>JPY</c:v>
                </c:pt>
                <c:pt idx="4">
                  <c:v>CAD</c:v>
                </c:pt>
                <c:pt idx="5">
                  <c:v>CNY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57.1</c:v>
                </c:pt>
                <c:pt idx="1">
                  <c:v>20</c:v>
                </c:pt>
                <c:pt idx="2">
                  <c:v>4.4000000000000004</c:v>
                </c:pt>
                <c:pt idx="3">
                  <c:v>5.4</c:v>
                </c:pt>
                <c:pt idx="4">
                  <c:v>2.8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28-4F1E-8130-EAAA4AEF081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B1F3A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5DE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A9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0B1F3A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1F3A"/>
                </a:solidFill>
                <a:latin typeface="+mn-lt"/>
              </a:defRPr>
            </a:pPr>
            <a:r>
              <a:rPr lang="el-GR" sz="1600" b="0" i="0" u="none" strike="noStrike" dirty="0">
                <a:solidFill>
                  <a:srgbClr val="0B1F3A"/>
                </a:solidFill>
                <a:latin typeface="+mn-lt"/>
              </a:rPr>
              <a:t>Μερίδιο της Κίνας στις εισαγωγές αγαθών των ΗΠΑ (</a:t>
            </a:r>
            <a:r>
              <a:rPr lang="el-GR" sz="1300" b="0" i="0" u="none" strike="noStrike" dirty="0">
                <a:solidFill>
                  <a:srgbClr val="0B1F3A"/>
                </a:solidFill>
                <a:latin typeface="+mn-lt"/>
              </a:rPr>
              <a:t>%)</a:t>
            </a:r>
          </a:p>
        </c:rich>
      </c:tx>
      <c:layout>
        <c:manualLayout>
          <c:xMode val="edge"/>
          <c:yMode val="edge"/>
          <c:x val="0.15931120589093031"/>
          <c:y val="1.2742099898063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5.999033974919802E-2"/>
          <c:y val="0.12783516739306669"/>
          <c:w val="0.91454669728783899"/>
          <c:h val="0.803578222446964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Μερίδιο Κίνας στις εισαγωγές αγαθών ΗΠΑ (%)</c:v>
                </c:pt>
              </c:strCache>
            </c:strRef>
          </c:tx>
          <c:spPr>
            <a:solidFill>
              <a:srgbClr val="0E6E8E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B1F3A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2017</c:v>
                </c:pt>
                <c:pt idx="1">
                  <c:v>2019</c:v>
                </c:pt>
                <c:pt idx="2">
                  <c:v>2021</c:v>
                </c:pt>
                <c:pt idx="3">
                  <c:v>2023</c:v>
                </c:pt>
                <c:pt idx="4">
                  <c:v>2024</c:v>
                </c:pt>
                <c:pt idx="5">
                  <c:v>τέλη 2025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21.6</c:v>
                </c:pt>
                <c:pt idx="1">
                  <c:v>18.100000000000001</c:v>
                </c:pt>
                <c:pt idx="2">
                  <c:v>17.899999999999999</c:v>
                </c:pt>
                <c:pt idx="3">
                  <c:v>13.9</c:v>
                </c:pt>
                <c:pt idx="4">
                  <c:v>13.4</c:v>
                </c:pt>
                <c:pt idx="5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87-419C-916E-EC546EB6963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B1F3A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25"/>
        </c:scaling>
        <c:delete val="0"/>
        <c:axPos val="l"/>
        <c:majorGridlines>
          <c:spPr>
            <a:ln w="6350" cap="flat">
              <a:solidFill>
                <a:srgbClr val="D5DE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A9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1F3A"/>
                </a:solidFill>
                <a:latin typeface="+mn-lt"/>
              </a:defRPr>
            </a:pPr>
            <a:r>
              <a:rPr lang="el-GR" sz="1300" b="0" i="0" u="none" strike="noStrike">
                <a:solidFill>
                  <a:srgbClr val="0B1F3A"/>
                </a:solidFill>
                <a:latin typeface="+mn-lt"/>
              </a:rPr>
              <a:t>Ανακατεύθυνση κινεζικών εξαγωγών το 2025 (μεταβολή, δισ. $)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Μεταβολή κινεζικών εξαγωγών 2025 (δισ. $)</c:v>
                </c:pt>
              </c:strCache>
            </c:strRef>
          </c:tx>
          <c:spPr>
            <a:solidFill>
              <a:srgbClr val="D97B29"/>
            </a:solidFill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B23A4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AC5A-425D-AE3E-71D1F46FA1A8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AC5A-425D-AE3E-71D1F46FA1A8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AC5A-425D-AE3E-71D1F46FA1A8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AC5A-425D-AE3E-71D1F46FA1A8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AC5A-425D-AE3E-71D1F46FA1A8}"/>
              </c:ext>
            </c:extLst>
          </c:dPt>
          <c:dLbls>
            <c:numFmt formatCode="#,##0.#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B1F3A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ΗΠΑ</c:v>
                </c:pt>
                <c:pt idx="1">
                  <c:v>ASEAN</c:v>
                </c:pt>
                <c:pt idx="2">
                  <c:v>Υποσαχάρια Αφρική</c:v>
                </c:pt>
                <c:pt idx="3">
                  <c:v>Λατ. Αμερική</c:v>
                </c:pt>
                <c:pt idx="4">
                  <c:v>Κόλπος (GCC)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-115</c:v>
                </c:pt>
                <c:pt idx="1">
                  <c:v>68</c:v>
                </c:pt>
                <c:pt idx="2">
                  <c:v>25</c:v>
                </c:pt>
                <c:pt idx="3">
                  <c:v>20</c:v>
                </c:pt>
                <c:pt idx="4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C5A-425D-AE3E-71D1F46FA1A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B1F3A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5DE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A9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1F3A"/>
                </a:solidFill>
                <a:latin typeface="+mn-lt"/>
              </a:defRPr>
            </a:pPr>
            <a:r>
              <a:rPr lang="el-GR" sz="1600" b="0" i="0" u="none" strike="noStrike" dirty="0">
                <a:solidFill>
                  <a:srgbClr val="0B1F3A"/>
                </a:solidFill>
                <a:latin typeface="+mn-lt"/>
              </a:rPr>
              <a:t>Περιφερειακές εμπορικές συμφωνίες (RTA) σε ισχύ, κοινοποιημένες στη ΓΣΔΕ/ΠΟΕ (κατά προσέγγιση)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RTA σε ισχύ</c:v>
                </c:pt>
              </c:strCache>
            </c:strRef>
          </c:tx>
          <c:spPr>
            <a:solidFill>
              <a:srgbClr val="0E6E8E"/>
            </a:solidFill>
            <a:effectLst/>
          </c:spPr>
          <c:invertIfNegative val="0"/>
          <c:dLbls>
            <c:numFmt formatCode="#,##0.#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B1F3A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1990</c:v>
                </c:pt>
                <c:pt idx="1">
                  <c:v>1995</c:v>
                </c:pt>
                <c:pt idx="2">
                  <c:v>2000</c:v>
                </c:pt>
                <c:pt idx="3">
                  <c:v>2005</c:v>
                </c:pt>
                <c:pt idx="4">
                  <c:v>2010</c:v>
                </c:pt>
                <c:pt idx="5">
                  <c:v>2015</c:v>
                </c:pt>
                <c:pt idx="6">
                  <c:v>2020</c:v>
                </c:pt>
                <c:pt idx="7">
                  <c:v>2024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25</c:v>
                </c:pt>
                <c:pt idx="1">
                  <c:v>50</c:v>
                </c:pt>
                <c:pt idx="2">
                  <c:v>85</c:v>
                </c:pt>
                <c:pt idx="3">
                  <c:v>135</c:v>
                </c:pt>
                <c:pt idx="4">
                  <c:v>205</c:v>
                </c:pt>
                <c:pt idx="5">
                  <c:v>265</c:v>
                </c:pt>
                <c:pt idx="6">
                  <c:v>310</c:v>
                </c:pt>
                <c:pt idx="7">
                  <c:v>373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01-474D-9134-B46779F8F56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B1F3A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420"/>
        </c:scaling>
        <c:delete val="0"/>
        <c:axPos val="l"/>
        <c:majorGridlines>
          <c:spPr>
            <a:ln w="6350" cap="flat">
              <a:solidFill>
                <a:srgbClr val="D5DE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A9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1F3A"/>
                </a:solidFill>
                <a:latin typeface="+mn-lt"/>
              </a:defRPr>
            </a:pPr>
            <a:r>
              <a:rPr lang="el-GR" sz="1600" b="0" i="0" u="none" strike="noStrike" dirty="0">
                <a:solidFill>
                  <a:srgbClr val="0B1F3A"/>
                </a:solidFill>
                <a:latin typeface="+mn-lt"/>
              </a:rPr>
              <a:t>Μέσοι δασμοί: κόσμος (2022) και ΗΠΑ (2024 </a:t>
            </a:r>
            <a:r>
              <a:rPr lang="el-GR" sz="1600" b="0" i="0" u="none" strike="noStrike" dirty="0" err="1">
                <a:solidFill>
                  <a:srgbClr val="0B1F3A"/>
                </a:solidFill>
                <a:latin typeface="+mn-lt"/>
              </a:rPr>
              <a:t>vs</a:t>
            </a:r>
            <a:r>
              <a:rPr lang="el-GR" sz="1600" b="0" i="0" u="none" strike="noStrike" dirty="0">
                <a:solidFill>
                  <a:srgbClr val="0B1F3A"/>
                </a:solidFill>
                <a:latin typeface="+mn-lt"/>
              </a:rPr>
              <a:t> 2026, %)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6.0494460251292119E-2"/>
          <c:y val="0.15049108192498209"/>
          <c:w val="0.91382860230706453"/>
          <c:h val="0.733116765844732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Μέσος δασμός (%)</c:v>
                </c:pt>
              </c:strCache>
            </c:strRef>
          </c:tx>
          <c:spPr>
            <a:solidFill>
              <a:srgbClr val="D97B29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B1F3A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Δεσμευμένος (ΠΟΕ)</c:v>
                </c:pt>
                <c:pt idx="1">
                  <c:v>Εφαρμοζόμενος ΜΕΚ</c:v>
                </c:pt>
                <c:pt idx="2">
                  <c:v>Πραγματικός (σταθμ.)</c:v>
                </c:pt>
                <c:pt idx="3">
                  <c:v>ΗΠΑ 2024</c:v>
                </c:pt>
                <c:pt idx="4">
                  <c:v>ΗΠΑ 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14</c:v>
                </c:pt>
                <c:pt idx="1">
                  <c:v>4</c:v>
                </c:pt>
                <c:pt idx="2">
                  <c:v>2</c:v>
                </c:pt>
                <c:pt idx="3">
                  <c:v>2.5</c:v>
                </c:pt>
                <c:pt idx="4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4E-4FE3-BDD6-F9753678850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B1F3A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20"/>
        </c:scaling>
        <c:delete val="0"/>
        <c:axPos val="l"/>
        <c:majorGridlines>
          <c:spPr>
            <a:ln w="6350" cap="flat">
              <a:solidFill>
                <a:srgbClr val="D5DE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A9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1F3A"/>
                </a:solidFill>
                <a:latin typeface="+mn-lt"/>
              </a:defRPr>
            </a:pPr>
            <a:r>
              <a:rPr lang="el-GR" sz="1600" b="0" i="0" u="none" strike="noStrike" dirty="0">
                <a:solidFill>
                  <a:srgbClr val="0B1F3A"/>
                </a:solidFill>
                <a:latin typeface="+mn-lt"/>
              </a:rPr>
              <a:t>Ετήσια % μεταβολή (π = πρόβλεψη</a:t>
            </a:r>
            <a:r>
              <a:rPr lang="el-GR" sz="1300" b="0" i="0" u="none" strike="noStrike" dirty="0">
                <a:solidFill>
                  <a:srgbClr val="0B1F3A"/>
                </a:solidFill>
                <a:latin typeface="+mn-lt"/>
              </a:rPr>
              <a:t>)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5.7441404343056682E-2"/>
          <c:y val="8.400624819642924E-2"/>
          <c:w val="0.92250024408874487"/>
          <c:h val="0.73008272377869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Παγκόσμιο ΑΕΠ (IMF, 7/2026)</c:v>
                </c:pt>
              </c:strCache>
            </c:strRef>
          </c:tx>
          <c:spPr>
            <a:solidFill>
              <a:srgbClr val="0E6E8E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B1F3A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2024</c:v>
                </c:pt>
                <c:pt idx="1">
                  <c:v>2025</c:v>
                </c:pt>
                <c:pt idx="2">
                  <c:v>2026π</c:v>
                </c:pt>
                <c:pt idx="3">
                  <c:v>2027π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3.3</c:v>
                </c:pt>
                <c:pt idx="1">
                  <c:v>3.3</c:v>
                </c:pt>
                <c:pt idx="2">
                  <c:v>3</c:v>
                </c:pt>
                <c:pt idx="3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F1-4E48-A03C-F66F224BA5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Όγκος εμπορίου αγαθών (WTO, 3/2026)</c:v>
                </c:pt>
              </c:strCache>
            </c:strRef>
          </c:tx>
          <c:spPr>
            <a:solidFill>
              <a:srgbClr val="D97B29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B1F3A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2024</c:v>
                </c:pt>
                <c:pt idx="1">
                  <c:v>2025</c:v>
                </c:pt>
                <c:pt idx="2">
                  <c:v>2026π</c:v>
                </c:pt>
                <c:pt idx="3">
                  <c:v>2027π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2.9</c:v>
                </c:pt>
                <c:pt idx="1">
                  <c:v>4.5999999999999996</c:v>
                </c:pt>
                <c:pt idx="2">
                  <c:v>1.9</c:v>
                </c:pt>
                <c:pt idx="3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F1-4E48-A03C-F66F224BA53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Θαλάσσιο εμπόριο, τόνοι (UNCTAD, 9/2025)</c:v>
                </c:pt>
              </c:strCache>
            </c:strRef>
          </c:tx>
          <c:spPr>
            <a:solidFill>
              <a:srgbClr val="4F8A5B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B1F3A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2024</c:v>
                </c:pt>
                <c:pt idx="1">
                  <c:v>2025</c:v>
                </c:pt>
                <c:pt idx="2">
                  <c:v>2026π</c:v>
                </c:pt>
                <c:pt idx="3">
                  <c:v>2027π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2.2000000000000002</c:v>
                </c:pt>
                <c:pt idx="1">
                  <c:v>0.5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F1-4E48-A03C-F66F224BA53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B1F3A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5.5"/>
        </c:scaling>
        <c:delete val="0"/>
        <c:axPos val="l"/>
        <c:majorGridlines>
          <c:spPr>
            <a:ln w="6350" cap="flat">
              <a:solidFill>
                <a:srgbClr val="D5DE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A9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0B1F3A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1F3A"/>
                </a:solidFill>
                <a:latin typeface="+mn-lt"/>
              </a:defRPr>
            </a:pPr>
            <a:r>
              <a:rPr lang="el-GR" sz="1600" b="0" i="0" u="none" strike="noStrike" dirty="0" err="1">
                <a:solidFill>
                  <a:srgbClr val="0B1F3A"/>
                </a:solidFill>
                <a:latin typeface="+mn-lt"/>
              </a:rPr>
              <a:t>Baltic</a:t>
            </a:r>
            <a:r>
              <a:rPr lang="el-GR" sz="1600" b="0" i="0" u="none" strike="noStrike" dirty="0">
                <a:solidFill>
                  <a:srgbClr val="0B1F3A"/>
                </a:solidFill>
                <a:latin typeface="+mn-lt"/>
              </a:rPr>
              <a:t> </a:t>
            </a:r>
            <a:r>
              <a:rPr lang="el-GR" sz="1600" b="0" i="0" u="none" strike="noStrike" dirty="0" err="1">
                <a:solidFill>
                  <a:srgbClr val="0B1F3A"/>
                </a:solidFill>
                <a:latin typeface="+mn-lt"/>
              </a:rPr>
              <a:t>Dry</a:t>
            </a:r>
            <a:r>
              <a:rPr lang="el-GR" sz="1600" b="0" i="0" u="none" strike="noStrike" dirty="0">
                <a:solidFill>
                  <a:srgbClr val="0B1F3A"/>
                </a:solidFill>
                <a:latin typeface="+mn-lt"/>
              </a:rPr>
              <a:t> </a:t>
            </a:r>
            <a:r>
              <a:rPr lang="el-GR" sz="1600" b="0" i="0" u="none" strike="noStrike" dirty="0" err="1">
                <a:solidFill>
                  <a:srgbClr val="0B1F3A"/>
                </a:solidFill>
                <a:latin typeface="+mn-lt"/>
              </a:rPr>
              <a:t>Index</a:t>
            </a:r>
            <a:r>
              <a:rPr lang="el-GR" sz="1600" b="0" i="0" u="none" strike="noStrike" dirty="0">
                <a:solidFill>
                  <a:srgbClr val="0B1F3A"/>
                </a:solidFill>
                <a:latin typeface="+mn-lt"/>
              </a:rPr>
              <a:t> — ορόσημα (μονάδες δείκτη</a:t>
            </a:r>
            <a:r>
              <a:rPr lang="el-GR" sz="1300" b="0" i="0" u="none" strike="noStrike" dirty="0">
                <a:solidFill>
                  <a:srgbClr val="0B1F3A"/>
                </a:solidFill>
                <a:latin typeface="+mn-lt"/>
              </a:rPr>
              <a:t>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BDI</c:v>
                </c:pt>
              </c:strCache>
            </c:strRef>
          </c:tx>
          <c:spPr>
            <a:solidFill>
              <a:srgbClr val="0E6E8E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B1F3A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Ρεκόρ 5/2008</c:v>
                </c:pt>
                <c:pt idx="1">
                  <c:v>Κατάρρευση 12/2008</c:v>
                </c:pt>
                <c:pt idx="2">
                  <c:v>Ιστ. χαμηλό 2/2016</c:v>
                </c:pt>
                <c:pt idx="3">
                  <c:v>Κορυφή 10/2021</c:v>
                </c:pt>
                <c:pt idx="4">
                  <c:v>Χαμηλό 2025 (7/2025)</c:v>
                </c:pt>
                <c:pt idx="5">
                  <c:v>Υψηλό 2025 (11/2025)</c:v>
                </c:pt>
                <c:pt idx="6">
                  <c:v>Υψηλό 2026 (28/5)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11793</c:v>
                </c:pt>
                <c:pt idx="1">
                  <c:v>663</c:v>
                </c:pt>
                <c:pt idx="2">
                  <c:v>290</c:v>
                </c:pt>
                <c:pt idx="3">
                  <c:v>5650</c:v>
                </c:pt>
                <c:pt idx="4">
                  <c:v>1877</c:v>
                </c:pt>
                <c:pt idx="5">
                  <c:v>2560</c:v>
                </c:pt>
                <c:pt idx="6">
                  <c:v>3226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68-487F-B9AC-A6E7BC70085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B1F3A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5DE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A9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1F3A"/>
                </a:solidFill>
                <a:latin typeface="+mn-lt"/>
              </a:defRPr>
            </a:pPr>
            <a:r>
              <a:rPr lang="en-US" sz="1600" b="0" i="0" u="none" strike="noStrike" dirty="0">
                <a:solidFill>
                  <a:srgbClr val="0B1F3A"/>
                </a:solidFill>
                <a:latin typeface="+mn-lt"/>
              </a:rPr>
              <a:t>Drewry World Container Index — </a:t>
            </a:r>
            <a:r>
              <a:rPr lang="en-US" sz="1600" b="0" i="0" u="none" strike="noStrike" dirty="0" err="1">
                <a:solidFill>
                  <a:srgbClr val="0B1F3A"/>
                </a:solidFill>
                <a:latin typeface="+mn-lt"/>
              </a:rPr>
              <a:t>ορόσημ</a:t>
            </a:r>
            <a:r>
              <a:rPr lang="en-US" sz="1600" b="0" i="0" u="none" strike="noStrike" dirty="0">
                <a:solidFill>
                  <a:srgbClr val="0B1F3A"/>
                </a:solidFill>
                <a:latin typeface="+mn-lt"/>
              </a:rPr>
              <a:t>α ($/40ft container</a:t>
            </a:r>
            <a:r>
              <a:rPr lang="en-US" sz="1300" b="0" i="0" u="none" strike="noStrike" dirty="0">
                <a:solidFill>
                  <a:srgbClr val="0B1F3A"/>
                </a:solidFill>
                <a:latin typeface="+mn-lt"/>
              </a:rPr>
              <a:t>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WCI $/FEU</c:v>
                </c:pt>
              </c:strCache>
            </c:strRef>
          </c:tx>
          <c:spPr>
            <a:solidFill>
              <a:srgbClr val="D97B29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B1F3A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Μ.ό. 2019</c:v>
                </c:pt>
                <c:pt idx="1">
                  <c:v>Κορυφή 9/2021</c:v>
                </c:pt>
                <c:pt idx="2">
                  <c:v>Ιαν. 2025</c:v>
                </c:pt>
                <c:pt idx="3">
                  <c:v>Σεπτ. 2025</c:v>
                </c:pt>
                <c:pt idx="4">
                  <c:v>Ιούν. 2026</c:v>
                </c:pt>
                <c:pt idx="5">
                  <c:v>24/9/2026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1420</c:v>
                </c:pt>
                <c:pt idx="1">
                  <c:v>10377</c:v>
                </c:pt>
                <c:pt idx="2">
                  <c:v>3905</c:v>
                </c:pt>
                <c:pt idx="3">
                  <c:v>1913</c:v>
                </c:pt>
                <c:pt idx="4">
                  <c:v>3100</c:v>
                </c:pt>
                <c:pt idx="5">
                  <c:v>4468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BA-4E75-85BB-92CAAB05F97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B1F3A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5DE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A9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1F3A"/>
                </a:solidFill>
                <a:latin typeface="+mn-lt"/>
              </a:defRPr>
            </a:pPr>
            <a:r>
              <a:rPr lang="el-GR" sz="1600" b="0" i="0" u="none" strike="noStrike" dirty="0">
                <a:solidFill>
                  <a:srgbClr val="0B1F3A"/>
                </a:solidFill>
                <a:latin typeface="+mn-lt"/>
              </a:rPr>
              <a:t>Ετήσια μεταβολή θαλάσσιου εμπορίου: τόνοι έναντι </a:t>
            </a:r>
            <a:r>
              <a:rPr lang="el-GR" sz="1600" b="0" i="0" u="none" strike="noStrike" dirty="0" err="1">
                <a:solidFill>
                  <a:srgbClr val="0B1F3A"/>
                </a:solidFill>
                <a:latin typeface="+mn-lt"/>
              </a:rPr>
              <a:t>τονομιλίων</a:t>
            </a:r>
            <a:r>
              <a:rPr lang="el-GR" sz="1600" b="0" i="0" u="none" strike="noStrike" dirty="0">
                <a:solidFill>
                  <a:srgbClr val="0B1F3A"/>
                </a:solidFill>
                <a:latin typeface="+mn-lt"/>
              </a:rPr>
              <a:t> (%)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Τόνοι (%)</c:v>
                </c:pt>
              </c:strCache>
            </c:strRef>
          </c:tx>
          <c:spPr>
            <a:solidFill>
              <a:srgbClr val="0E6E8E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B1F3A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2025π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0.6</c:v>
                </c:pt>
                <c:pt idx="1">
                  <c:v>-3.8</c:v>
                </c:pt>
                <c:pt idx="2">
                  <c:v>3.2</c:v>
                </c:pt>
                <c:pt idx="3">
                  <c:v>-0.4</c:v>
                </c:pt>
                <c:pt idx="4">
                  <c:v>2.4</c:v>
                </c:pt>
                <c:pt idx="5">
                  <c:v>2.2000000000000002</c:v>
                </c:pt>
                <c:pt idx="6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3B-46B9-987F-8391CEFE57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Τονομίλια (%)</c:v>
                </c:pt>
              </c:strCache>
            </c:strRef>
          </c:tx>
          <c:spPr>
            <a:solidFill>
              <a:srgbClr val="D97B29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B1F3A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2025π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0.9</c:v>
                </c:pt>
                <c:pt idx="1">
                  <c:v>-4.0999999999999996</c:v>
                </c:pt>
                <c:pt idx="2">
                  <c:v>3.3</c:v>
                </c:pt>
                <c:pt idx="3">
                  <c:v>-0.2</c:v>
                </c:pt>
                <c:pt idx="4">
                  <c:v>4.2</c:v>
                </c:pt>
                <c:pt idx="5">
                  <c:v>5.9</c:v>
                </c:pt>
                <c:pt idx="6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3B-46B9-987F-8391CEFE57D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B1F3A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7"/>
          <c:min val="-5"/>
        </c:scaling>
        <c:delete val="0"/>
        <c:axPos val="l"/>
        <c:majorGridlines>
          <c:spPr>
            <a:ln w="6350" cap="flat">
              <a:solidFill>
                <a:srgbClr val="D5DE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A9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0B1F3A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solidFill>
        <a:schemeClr val="tx1"/>
      </a:solidFill>
    </a:ln>
    <a:effectLst/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1F3A"/>
                </a:solidFill>
                <a:latin typeface="+mn-lt"/>
              </a:defRPr>
            </a:pPr>
            <a:r>
              <a:rPr lang="el-GR" sz="1600" b="0" i="0" u="none" strike="noStrike" dirty="0">
                <a:solidFill>
                  <a:srgbClr val="0B1F3A"/>
                </a:solidFill>
                <a:latin typeface="+mn-lt"/>
              </a:rPr>
              <a:t>Σύνθεση θαλάσσιου εμπορίου 2024 (% τόνων, κατά προσέγγιση</a:t>
            </a:r>
            <a:r>
              <a:rPr lang="el-GR" sz="1300" b="0" i="0" u="none" strike="noStrike" dirty="0">
                <a:solidFill>
                  <a:srgbClr val="0B1F3A"/>
                </a:solidFill>
                <a:latin typeface="+mn-lt"/>
              </a:rPr>
              <a:t>)</a:t>
            </a:r>
          </a:p>
        </c:rich>
      </c:tx>
      <c:overlay val="0"/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Σύνθεση 2024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E6E8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553D-471C-94E4-66D557C2479A}"/>
              </c:ext>
            </c:extLst>
          </c:dPt>
          <c:dPt>
            <c:idx val="1"/>
            <c:bubble3D val="0"/>
            <c:spPr>
              <a:solidFill>
                <a:srgbClr val="D97B29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553D-471C-94E4-66D557C2479A}"/>
              </c:ext>
            </c:extLst>
          </c:dPt>
          <c:dPt>
            <c:idx val="2"/>
            <c:bubble3D val="0"/>
            <c:spPr>
              <a:solidFill>
                <a:srgbClr val="4F8A5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553D-471C-94E4-66D557C2479A}"/>
              </c:ext>
            </c:extLst>
          </c:dPt>
          <c:dPt>
            <c:idx val="3"/>
            <c:bubble3D val="0"/>
            <c:spPr>
              <a:solidFill>
                <a:srgbClr val="B23A4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553D-471C-94E4-66D557C2479A}"/>
              </c:ext>
            </c:extLst>
          </c:dPt>
          <c:dPt>
            <c:idx val="4"/>
            <c:bubble3D val="0"/>
            <c:spPr>
              <a:solidFill>
                <a:srgbClr val="6B7A9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553D-471C-94E4-66D557C2479A}"/>
              </c:ext>
            </c:extLst>
          </c:dPt>
          <c:dPt>
            <c:idx val="5"/>
            <c:bubble3D val="0"/>
            <c:spPr>
              <a:solidFill>
                <a:srgbClr val="F2C14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553D-471C-94E4-66D557C2479A}"/>
              </c:ext>
            </c:extLst>
          </c:dPt>
          <c:dPt>
            <c:idx val="6"/>
            <c:bubble3D val="0"/>
            <c:spPr>
              <a:solidFill>
                <a:srgbClr val="9FB3C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D-553D-471C-94E4-66D557C2479A}"/>
              </c:ext>
            </c:extLst>
          </c:dPt>
          <c:dPt>
            <c:idx val="7"/>
            <c:bubble3D val="0"/>
            <c:spPr>
              <a:solidFill>
                <a:srgbClr val="1C3D6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F-553D-471C-94E4-66D557C2479A}"/>
              </c:ext>
            </c:extLst>
          </c:dPt>
          <c:dPt>
            <c:idx val="8"/>
            <c:bubble3D val="0"/>
            <c:spPr>
              <a:solidFill>
                <a:srgbClr val="C8D6E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1-553D-471C-94E4-66D557C2479A}"/>
              </c:ext>
            </c:extLst>
          </c:dPt>
          <c:dPt>
            <c:idx val="9"/>
            <c:bubble3D val="0"/>
            <c:spPr>
              <a:solidFill>
                <a:srgbClr val="E8B4B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3-553D-471C-94E4-66D557C2479A}"/>
              </c:ext>
            </c:extLst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53D-471C-94E4-66D557C2479A}"/>
                </c:ext>
              </c:extLst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53D-471C-94E4-66D557C2479A}"/>
                </c:ext>
              </c:extLst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53D-471C-94E4-66D557C2479A}"/>
                </c:ext>
              </c:extLst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53D-471C-94E4-66D557C2479A}"/>
                </c:ext>
              </c:extLst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53D-471C-94E4-66D557C2479A}"/>
                </c:ext>
              </c:extLst>
            </c:dLbl>
            <c:dLbl>
              <c:idx val="5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53D-471C-94E4-66D557C2479A}"/>
                </c:ext>
              </c:extLst>
            </c:dLbl>
            <c:dLbl>
              <c:idx val="6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53D-471C-94E4-66D557C2479A}"/>
                </c:ext>
              </c:extLst>
            </c:dLbl>
            <c:dLbl>
              <c:idx val="7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53D-471C-94E4-66D557C2479A}"/>
                </c:ext>
              </c:extLst>
            </c:dLbl>
            <c:dLbl>
              <c:idx val="8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53D-471C-94E4-66D557C2479A}"/>
                </c:ext>
              </c:extLst>
            </c:dLbl>
            <c:dLbl>
              <c:idx val="9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553D-471C-94E4-66D557C2479A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Sheet1!$A$2:$A$11</c:f>
              <c:strCache>
                <c:ptCount val="10"/>
                <c:pt idx="0">
                  <c:v>Σιδηρομετάλλευμα</c:v>
                </c:pt>
                <c:pt idx="1">
                  <c:v>Άνθρακας</c:v>
                </c:pt>
                <c:pt idx="2">
                  <c:v>Σιτηρά</c:v>
                </c:pt>
                <c:pt idx="3">
                  <c:v>Ελάσσονα χύδην</c:v>
                </c:pt>
                <c:pt idx="4">
                  <c:v>Containers</c:v>
                </c:pt>
                <c:pt idx="5">
                  <c:v>Αργό πετρέλαιο</c:v>
                </c:pt>
                <c:pt idx="6">
                  <c:v>Προϊόντα πετρελαίου</c:v>
                </c:pt>
                <c:pt idx="7">
                  <c:v>Αέριο (LNG/LPG)</c:v>
                </c:pt>
                <c:pt idx="8">
                  <c:v>Χημικά</c:v>
                </c:pt>
                <c:pt idx="9">
                  <c:v>Λοιπά ξηρά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12</c:v>
                </c:pt>
                <c:pt idx="1">
                  <c:v>11</c:v>
                </c:pt>
                <c:pt idx="2">
                  <c:v>4</c:v>
                </c:pt>
                <c:pt idx="3">
                  <c:v>17</c:v>
                </c:pt>
                <c:pt idx="4">
                  <c:v>16</c:v>
                </c:pt>
                <c:pt idx="5">
                  <c:v>16</c:v>
                </c:pt>
                <c:pt idx="6">
                  <c:v>10</c:v>
                </c:pt>
                <c:pt idx="7">
                  <c:v>5</c:v>
                </c:pt>
                <c:pt idx="8">
                  <c:v>2</c:v>
                </c:pt>
                <c:pt idx="9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553D-471C-94E4-66D557C247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5"/>
      </c:doughnutChart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1100">
              <a:solidFill>
                <a:srgbClr val="0B1F3A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solidFill>
        <a:schemeClr val="tx1"/>
      </a:solidFill>
    </a:ln>
    <a:effectLst/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1F3A"/>
                </a:solidFill>
                <a:latin typeface="+mn-lt"/>
              </a:defRPr>
            </a:pPr>
            <a:r>
              <a:rPr lang="el-GR" sz="1300" b="0" i="0" u="none" strike="noStrike">
                <a:solidFill>
                  <a:srgbClr val="0B1F3A"/>
                </a:solidFill>
                <a:latin typeface="+mn-lt"/>
              </a:rPr>
              <a:t>Ξηρά έναντι υγρών φορτίων (% τόνων)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2000</c:v>
                </c:pt>
              </c:strCache>
            </c:strRef>
          </c:tx>
          <c:spPr>
            <a:solidFill>
              <a:srgbClr val="6B7A90"/>
            </a:solidFill>
            <a:effectLst/>
          </c:spPr>
          <c:invertIfNegative val="0"/>
          <c:dLbls>
            <c:numFmt formatCode="#,##0.#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B1F3A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Ξηρά φορτία</c:v>
                </c:pt>
                <c:pt idx="1">
                  <c:v>Πετρέλαιο και αέριο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54</c:v>
                </c:pt>
                <c:pt idx="1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B2-4CA8-A762-07A69241E6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0E6E8E"/>
            </a:solidFill>
            <a:effectLst/>
          </c:spPr>
          <c:invertIfNegative val="0"/>
          <c:dLbls>
            <c:numFmt formatCode="#,##0.#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B1F3A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Ξηρά φορτία</c:v>
                </c:pt>
                <c:pt idx="1">
                  <c:v>Πετρέλαιο και αέριο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62</c:v>
                </c:pt>
                <c:pt idx="1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B2-4CA8-A762-07A69241E6D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B1F3A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70"/>
        </c:scaling>
        <c:delete val="0"/>
        <c:axPos val="l"/>
        <c:majorGridlines>
          <c:spPr>
            <a:ln w="6350" cap="flat">
              <a:solidFill>
                <a:srgbClr val="D5DE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A9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0B1F3A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solidFill>
        <a:schemeClr val="tx1"/>
      </a:solidFill>
    </a:ln>
    <a:effectLst/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1F3A"/>
                </a:solidFill>
                <a:latin typeface="+mn-lt"/>
              </a:defRPr>
            </a:pPr>
            <a:r>
              <a:rPr lang="el-GR" sz="1600" b="0" i="0" u="none" strike="noStrike" dirty="0">
                <a:solidFill>
                  <a:srgbClr val="0B1F3A"/>
                </a:solidFill>
                <a:latin typeface="+mn-lt"/>
              </a:rPr>
              <a:t>Μερίδιο περιφερειών στο θαλάσσιο εμπόριο (φορτώσεις + εκφορτώσεις, %, κατά προσέγγιση)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2000</c:v>
                </c:pt>
              </c:strCache>
            </c:strRef>
          </c:tx>
          <c:spPr>
            <a:solidFill>
              <a:srgbClr val="6B7A90"/>
            </a:solidFill>
            <a:effectLst/>
          </c:spPr>
          <c:invertIfNegative val="0"/>
          <c:dLbls>
            <c:numFmt formatCode="#,##0.#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B1F3A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Ασία</c:v>
                </c:pt>
                <c:pt idx="1">
                  <c:v>Ευρώπη</c:v>
                </c:pt>
                <c:pt idx="2">
                  <c:v>Αμερική</c:v>
                </c:pt>
                <c:pt idx="3">
                  <c:v>Αφρική</c:v>
                </c:pt>
                <c:pt idx="4">
                  <c:v>Ωκεανία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35</c:v>
                </c:pt>
                <c:pt idx="1">
                  <c:v>33</c:v>
                </c:pt>
                <c:pt idx="2">
                  <c:v>23</c:v>
                </c:pt>
                <c:pt idx="3">
                  <c:v>7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36-4F07-A09A-533F8C2F7D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0E6E8E"/>
            </a:solidFill>
            <a:effectLst/>
          </c:spPr>
          <c:invertIfNegative val="0"/>
          <c:dLbls>
            <c:numFmt formatCode="#,##0.#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B1F3A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Ασία</c:v>
                </c:pt>
                <c:pt idx="1">
                  <c:v>Ευρώπη</c:v>
                </c:pt>
                <c:pt idx="2">
                  <c:v>Αμερική</c:v>
                </c:pt>
                <c:pt idx="3">
                  <c:v>Αφρική</c:v>
                </c:pt>
                <c:pt idx="4">
                  <c:v>Ωκεανία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47</c:v>
                </c:pt>
                <c:pt idx="1">
                  <c:v>23</c:v>
                </c:pt>
                <c:pt idx="2">
                  <c:v>20</c:v>
                </c:pt>
                <c:pt idx="3">
                  <c:v>7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36-4F07-A09A-533F8C2F7DE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B1F3A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55"/>
        </c:scaling>
        <c:delete val="0"/>
        <c:axPos val="l"/>
        <c:majorGridlines>
          <c:spPr>
            <a:ln w="6350" cap="flat">
              <a:solidFill>
                <a:srgbClr val="D5DE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A9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0B1F3A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solidFill>
        <a:schemeClr val="tx1"/>
      </a:solidFill>
    </a:ln>
    <a:effectLst/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1F3A"/>
                </a:solidFill>
                <a:latin typeface="+mn-lt"/>
              </a:defRPr>
            </a:pPr>
            <a:r>
              <a:rPr lang="el-GR" sz="1300" b="0" i="0" u="none" strike="noStrike">
                <a:solidFill>
                  <a:srgbClr val="0B1F3A"/>
                </a:solidFill>
                <a:latin typeface="+mn-lt"/>
              </a:rPr>
              <a:t>Στόλος κατά χώρα πραγματικής ιδιοκτησίας, 1/1/2025 (εκ. dwt)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εκ. dwt</c:v>
                </c:pt>
              </c:strCache>
            </c:strRef>
          </c:tx>
          <c:spPr>
            <a:solidFill>
              <a:srgbClr val="0E6E8E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B1F3A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Ελλάδα</c:v>
                </c:pt>
                <c:pt idx="1">
                  <c:v>Κίνα</c:v>
                </c:pt>
                <c:pt idx="2">
                  <c:v>Ιαπωνία</c:v>
                </c:pt>
                <c:pt idx="3">
                  <c:v>Σιγκαπούρη</c:v>
                </c:pt>
                <c:pt idx="4">
                  <c:v>Ν. Κορέα</c:v>
                </c:pt>
                <c:pt idx="5">
                  <c:v>Χονγκ Κονγκ</c:v>
                </c:pt>
                <c:pt idx="6">
                  <c:v>Γερμανία</c:v>
                </c:pt>
                <c:pt idx="7">
                  <c:v>Λοιπές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397.6</c:v>
                </c:pt>
                <c:pt idx="1">
                  <c:v>347.2</c:v>
                </c:pt>
                <c:pt idx="2">
                  <c:v>240.7</c:v>
                </c:pt>
                <c:pt idx="3">
                  <c:v>153.4</c:v>
                </c:pt>
                <c:pt idx="4">
                  <c:v>98.5</c:v>
                </c:pt>
                <c:pt idx="5">
                  <c:v>85</c:v>
                </c:pt>
                <c:pt idx="6">
                  <c:v>70</c:v>
                </c:pt>
                <c:pt idx="7">
                  <c:v>1047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28-46EE-80B5-1024E8D7FE6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B1F3A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200"/>
        </c:scaling>
        <c:delete val="0"/>
        <c:axPos val="t"/>
        <c:majorGridlines>
          <c:spPr>
            <a:ln w="6350" cap="flat">
              <a:solidFill>
                <a:srgbClr val="D5DE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A9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solidFill>
        <a:schemeClr val="tx1"/>
      </a:solidFill>
    </a:ln>
    <a:effectLst/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1F3A"/>
                </a:solidFill>
                <a:latin typeface="+mn-lt"/>
              </a:defRPr>
            </a:pPr>
            <a:r>
              <a:rPr lang="el-GR" sz="1300" b="0" i="0" u="none" strike="noStrike">
                <a:solidFill>
                  <a:srgbClr val="0B1F3A"/>
                </a:solidFill>
                <a:latin typeface="+mn-lt"/>
              </a:rPr>
              <a:t>Στόλος κατά σημαία νηολόγησης, 1/1/2025 (εκ. dwt)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εκ. dwt</c:v>
                </c:pt>
              </c:strCache>
            </c:strRef>
          </c:tx>
          <c:spPr>
            <a:solidFill>
              <a:srgbClr val="D97B29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B1F3A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Λιβερία</c:v>
                </c:pt>
                <c:pt idx="1">
                  <c:v>Παναμάς</c:v>
                </c:pt>
                <c:pt idx="2">
                  <c:v>Νήσοι Μάρσαλ</c:v>
                </c:pt>
                <c:pt idx="3">
                  <c:v>Χονγκ Κονγκ</c:v>
                </c:pt>
                <c:pt idx="4">
                  <c:v>Σιγκαπούρη</c:v>
                </c:pt>
                <c:pt idx="5">
                  <c:v>Κίνα</c:v>
                </c:pt>
                <c:pt idx="6">
                  <c:v>Μάλτα</c:v>
                </c:pt>
                <c:pt idx="7">
                  <c:v>Λοιπές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424.1</c:v>
                </c:pt>
                <c:pt idx="1">
                  <c:v>371.3</c:v>
                </c:pt>
                <c:pt idx="2">
                  <c:v>305.5</c:v>
                </c:pt>
                <c:pt idx="3">
                  <c:v>210</c:v>
                </c:pt>
                <c:pt idx="4">
                  <c:v>145</c:v>
                </c:pt>
                <c:pt idx="5">
                  <c:v>125</c:v>
                </c:pt>
                <c:pt idx="6">
                  <c:v>115</c:v>
                </c:pt>
                <c:pt idx="7">
                  <c:v>744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52-4D42-9049-3CC2D9B2DD6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B1F3A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900"/>
        </c:scaling>
        <c:delete val="0"/>
        <c:axPos val="t"/>
        <c:majorGridlines>
          <c:spPr>
            <a:ln w="6350" cap="flat">
              <a:solidFill>
                <a:srgbClr val="D5DE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A9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solidFill>
        <a:schemeClr val="tx1"/>
      </a:solidFill>
    </a:ln>
    <a:effectLst/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1F3A"/>
                </a:solidFill>
                <a:latin typeface="+mn-lt"/>
              </a:defRPr>
            </a:pPr>
            <a:r>
              <a:rPr lang="el-GR" sz="1300" b="0" i="0" u="none" strike="noStrike">
                <a:solidFill>
                  <a:srgbClr val="0B1F3A"/>
                </a:solidFill>
                <a:latin typeface="+mn-lt"/>
              </a:rPr>
              <a:t>Ποιος κατέχει και ποιος ναυπηγεί τα πλοία (%)</a:t>
            </a:r>
          </a:p>
        </c:rich>
      </c:tx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Ασία</c:v>
                </c:pt>
              </c:strCache>
            </c:strRef>
          </c:tx>
          <c:spPr>
            <a:solidFill>
              <a:srgbClr val="0E6E8E"/>
            </a:solidFill>
            <a:effectLst/>
          </c:spPr>
          <c:invertIfNegative val="0"/>
          <c:dLbls>
            <c:numFmt formatCode="#,##0.#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B1F3A"/>
                    </a:solidFill>
                    <a:latin typeface="+mn-lt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Ιδιοκτησία (dwt)</c:v>
                </c:pt>
                <c:pt idx="1">
                  <c:v>Παραδόσεις 2024 (GT)</c:v>
                </c:pt>
                <c:pt idx="2">
                  <c:v>Παραγγελίες 2025 (CGT)</c:v>
                </c:pt>
                <c:pt idx="3">
                  <c:v>Παραγγελίες Α΄ εξ. 2026 (CGT)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53</c:v>
                </c:pt>
                <c:pt idx="1">
                  <c:v>95</c:v>
                </c:pt>
                <c:pt idx="2">
                  <c:v>93</c:v>
                </c:pt>
                <c:pt idx="3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0B-4CC6-B008-C21C44EB4C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Ευρώπη</c:v>
                </c:pt>
              </c:strCache>
            </c:strRef>
          </c:tx>
          <c:spPr>
            <a:solidFill>
              <a:srgbClr val="D97B29"/>
            </a:solidFill>
            <a:effectLst/>
          </c:spPr>
          <c:invertIfNegative val="0"/>
          <c:dLbls>
            <c:numFmt formatCode="#,##0.#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B1F3A"/>
                    </a:solidFill>
                    <a:latin typeface="+mn-lt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Ιδιοκτησία (dwt)</c:v>
                </c:pt>
                <c:pt idx="1">
                  <c:v>Παραδόσεις 2024 (GT)</c:v>
                </c:pt>
                <c:pt idx="2">
                  <c:v>Παραγγελίες 2025 (CGT)</c:v>
                </c:pt>
                <c:pt idx="3">
                  <c:v>Παραγγελίες Α΄ εξ. 2026 (CGT)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34</c:v>
                </c:pt>
                <c:pt idx="1">
                  <c:v>1</c:v>
                </c:pt>
                <c:pt idx="2">
                  <c:v>3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0B-4CC6-B008-C21C44EB4C8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Λοιπές</c:v>
                </c:pt>
              </c:strCache>
            </c:strRef>
          </c:tx>
          <c:spPr>
            <a:solidFill>
              <a:srgbClr val="6B7A90"/>
            </a:solidFill>
            <a:effectLst/>
          </c:spPr>
          <c:invertIfNegative val="0"/>
          <c:dLbls>
            <c:numFmt formatCode="#,##0.#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B1F3A"/>
                    </a:solidFill>
                    <a:latin typeface="+mn-lt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Ιδιοκτησία (dwt)</c:v>
                </c:pt>
                <c:pt idx="1">
                  <c:v>Παραδόσεις 2024 (GT)</c:v>
                </c:pt>
                <c:pt idx="2">
                  <c:v>Παραγγελίες 2025 (CGT)</c:v>
                </c:pt>
                <c:pt idx="3">
                  <c:v>Παραγγελίες Α΄ εξ. 2026 (CGT)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13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0B-4CC6-B008-C21C44EB4C8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B1F3A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0"/>
        </c:scaling>
        <c:delete val="0"/>
        <c:axPos val="l"/>
        <c:majorGridlines>
          <c:spPr>
            <a:ln w="6350" cap="flat">
              <a:solidFill>
                <a:srgbClr val="D5DE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A9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0B1F3A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solidFill>
        <a:schemeClr val="tx1"/>
      </a:solidFill>
    </a:ln>
    <a:effectLst/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1F3A"/>
                </a:solidFill>
                <a:latin typeface="+mn-lt"/>
              </a:defRPr>
            </a:pPr>
            <a:r>
              <a:rPr lang="el-GR" sz="1600" b="0" i="0" u="none" strike="noStrike" dirty="0">
                <a:solidFill>
                  <a:srgbClr val="0B1F3A"/>
                </a:solidFill>
                <a:latin typeface="+mn-lt"/>
              </a:rPr>
              <a:t>Διακίνηση </a:t>
            </a:r>
            <a:r>
              <a:rPr lang="el-GR" sz="1600" b="0" i="0" u="none" strike="noStrike" dirty="0" err="1">
                <a:solidFill>
                  <a:srgbClr val="0B1F3A"/>
                </a:solidFill>
                <a:latin typeface="+mn-lt"/>
              </a:rPr>
              <a:t>containers</a:t>
            </a:r>
            <a:r>
              <a:rPr lang="el-GR" sz="1600" b="0" i="0" u="none" strike="noStrike" dirty="0">
                <a:solidFill>
                  <a:srgbClr val="0B1F3A"/>
                </a:solidFill>
                <a:latin typeface="+mn-lt"/>
              </a:rPr>
              <a:t> επιλεγμένων λιμένων, 2025 (εκ. TEU</a:t>
            </a:r>
            <a:r>
              <a:rPr lang="el-GR" sz="1300" b="0" i="0" u="none" strike="noStrike" dirty="0">
                <a:solidFill>
                  <a:srgbClr val="0B1F3A"/>
                </a:solidFill>
                <a:latin typeface="+mn-lt"/>
              </a:rPr>
              <a:t>)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εκ. TEU</c:v>
                </c:pt>
              </c:strCache>
            </c:strRef>
          </c:tx>
          <c:spPr>
            <a:solidFill>
              <a:srgbClr val="0E6E8E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B1F3A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Σαγκάη</c:v>
                </c:pt>
                <c:pt idx="1">
                  <c:v>Σιγκαπούρη</c:v>
                </c:pt>
                <c:pt idx="2">
                  <c:v>Ningbo-Zhoushan</c:v>
                </c:pt>
                <c:pt idx="3">
                  <c:v>Shenzhen</c:v>
                </c:pt>
                <c:pt idx="4">
                  <c:v>Qingdao</c:v>
                </c:pt>
                <c:pt idx="5">
                  <c:v>Busan</c:v>
                </c:pt>
                <c:pt idx="6">
                  <c:v>Ρότερνταμ</c:v>
                </c:pt>
                <c:pt idx="7">
                  <c:v>Πειραιάς (PCT)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55.1</c:v>
                </c:pt>
                <c:pt idx="1">
                  <c:v>44.7</c:v>
                </c:pt>
                <c:pt idx="2">
                  <c:v>43</c:v>
                </c:pt>
                <c:pt idx="3">
                  <c:v>33.5</c:v>
                </c:pt>
                <c:pt idx="4">
                  <c:v>32</c:v>
                </c:pt>
                <c:pt idx="5">
                  <c:v>24.5</c:v>
                </c:pt>
                <c:pt idx="6">
                  <c:v>13.8</c:v>
                </c:pt>
                <c:pt idx="7">
                  <c:v>3.98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FF-41F2-B432-D44AA7306C8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B1F3A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65"/>
        </c:scaling>
        <c:delete val="0"/>
        <c:axPos val="t"/>
        <c:majorGridlines>
          <c:spPr>
            <a:ln w="6350" cap="flat">
              <a:solidFill>
                <a:srgbClr val="D5DE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A9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solidFill>
        <a:schemeClr val="tx1"/>
      </a:solidFill>
    </a:ln>
    <a:effectLst/>
  </c:sp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1F3A"/>
                </a:solidFill>
                <a:latin typeface="+mn-lt"/>
              </a:defRPr>
            </a:pPr>
            <a:r>
              <a:rPr lang="el-GR" sz="1600" b="0" i="0" u="none" strike="noStrike" dirty="0">
                <a:solidFill>
                  <a:srgbClr val="0B1F3A"/>
                </a:solidFill>
                <a:latin typeface="+mn-lt"/>
              </a:rPr>
              <a:t>Μηνιαίες εισαγωγές </a:t>
            </a:r>
            <a:r>
              <a:rPr lang="el-GR" sz="1600" b="0" i="0" u="none" strike="noStrike" dirty="0" err="1">
                <a:solidFill>
                  <a:srgbClr val="0B1F3A"/>
                </a:solidFill>
                <a:latin typeface="+mn-lt"/>
              </a:rPr>
              <a:t>containers</a:t>
            </a:r>
            <a:r>
              <a:rPr lang="el-GR" sz="1600" b="0" i="0" u="none" strike="noStrike" dirty="0">
                <a:solidFill>
                  <a:srgbClr val="0B1F3A"/>
                </a:solidFill>
                <a:latin typeface="+mn-lt"/>
              </a:rPr>
              <a:t> ΗΠΑ, 2025–2026 (εκ. TEU, κατά προσέγγιση)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Εισαγωγές ΗΠΑ, εκ. TEU/μήνα</c:v>
                </c:pt>
              </c:strCache>
            </c:strRef>
          </c:tx>
          <c:spPr>
            <a:ln w="38100" cap="flat">
              <a:solidFill>
                <a:srgbClr val="0E6E8E"/>
              </a:solidFill>
              <a:prstDash val="solid"/>
              <a:round/>
            </a:ln>
            <a:effectLst/>
          </c:spPr>
          <c:marker>
            <c:symbol val="circle"/>
            <c:size val="7"/>
            <c:spPr>
              <a:solidFill>
                <a:srgbClr val="0E6E8E"/>
              </a:solidFill>
              <a:ln w="9525" cap="flat">
                <a:solidFill>
                  <a:srgbClr val="0E6E8E"/>
                </a:solidFill>
                <a:prstDash val="solid"/>
                <a:round/>
              </a:ln>
              <a:effectLst/>
            </c:spPr>
          </c:marker>
          <c:cat>
            <c:strRef>
              <c:f>Sheet1!$A$2:$A$17</c:f>
              <c:strCache>
                <c:ptCount val="16"/>
                <c:pt idx="0">
                  <c:v>Ιαν 25</c:v>
                </c:pt>
                <c:pt idx="1">
                  <c:v>Φεβ</c:v>
                </c:pt>
                <c:pt idx="2">
                  <c:v>Μάρ</c:v>
                </c:pt>
                <c:pt idx="3">
                  <c:v>Απρ</c:v>
                </c:pt>
                <c:pt idx="4">
                  <c:v>Μάι</c:v>
                </c:pt>
                <c:pt idx="5">
                  <c:v>Ιούν</c:v>
                </c:pt>
                <c:pt idx="6">
                  <c:v>Ιούλ</c:v>
                </c:pt>
                <c:pt idx="7">
                  <c:v>Αύγ</c:v>
                </c:pt>
                <c:pt idx="8">
                  <c:v>Σεπ</c:v>
                </c:pt>
                <c:pt idx="9">
                  <c:v>Οκτ</c:v>
                </c:pt>
                <c:pt idx="10">
                  <c:v>Νοέ</c:v>
                </c:pt>
                <c:pt idx="11">
                  <c:v>Δεκ 25</c:v>
                </c:pt>
                <c:pt idx="12">
                  <c:v>Ιαν 26</c:v>
                </c:pt>
                <c:pt idx="13">
                  <c:v>Φεβ</c:v>
                </c:pt>
                <c:pt idx="14">
                  <c:v>Μάρ</c:v>
                </c:pt>
                <c:pt idx="15">
                  <c:v>Απρ 26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2.21</c:v>
                </c:pt>
                <c:pt idx="1">
                  <c:v>2.0699999999999998</c:v>
                </c:pt>
                <c:pt idx="2">
                  <c:v>2.15</c:v>
                </c:pt>
                <c:pt idx="3">
                  <c:v>2.2000000000000002</c:v>
                </c:pt>
                <c:pt idx="4">
                  <c:v>1.97</c:v>
                </c:pt>
                <c:pt idx="5">
                  <c:v>2.06</c:v>
                </c:pt>
                <c:pt idx="6">
                  <c:v>2.21</c:v>
                </c:pt>
                <c:pt idx="7">
                  <c:v>2.25</c:v>
                </c:pt>
                <c:pt idx="8">
                  <c:v>2.12</c:v>
                </c:pt>
                <c:pt idx="9">
                  <c:v>2.0699999999999998</c:v>
                </c:pt>
                <c:pt idx="10">
                  <c:v>1.9</c:v>
                </c:pt>
                <c:pt idx="11">
                  <c:v>1.82</c:v>
                </c:pt>
                <c:pt idx="12">
                  <c:v>1.95</c:v>
                </c:pt>
                <c:pt idx="13">
                  <c:v>1.75</c:v>
                </c:pt>
                <c:pt idx="14">
                  <c:v>1.8</c:v>
                </c:pt>
                <c:pt idx="15">
                  <c:v>1.85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F5-403C-8052-77A2380FAC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B1F3A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2.4"/>
          <c:min val="1.5"/>
        </c:scaling>
        <c:delete val="0"/>
        <c:axPos val="l"/>
        <c:majorGridlines>
          <c:spPr>
            <a:ln w="6350" cap="flat">
              <a:solidFill>
                <a:srgbClr val="D5DE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A9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solidFill>
        <a:schemeClr val="tx1"/>
      </a:solidFill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5149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0B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2011680"/>
            <a:ext cx="108813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600" b="1" dirty="0">
                <a:solidFill>
                  <a:srgbClr val="FFFFFF"/>
                </a:solidFill>
              </a:defRPr>
            </a:lvl1pPr>
          </a:lstStyle>
          <a:p>
            <a:pPr marL="0" indent="0" algn="l">
              <a:buNone/>
            </a:pPr>
            <a:endParaRPr lang="en-US" sz="36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3566160"/>
            <a:ext cx="108813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800" dirty="0">
                <a:solidFill>
                  <a:srgbClr val="CADCFC"/>
                </a:solidFill>
              </a:defRPr>
            </a:lvl1pPr>
          </a:lstStyle>
          <a:p>
            <a:pPr marL="0" indent="0" algn="l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rgbClr val="1C3D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2377440"/>
            <a:ext cx="105156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600" b="1" dirty="0">
                <a:solidFill>
                  <a:srgbClr val="FFFFFF"/>
                </a:solidFill>
              </a:defRPr>
            </a:lvl1pPr>
          </a:lstStyle>
          <a:p>
            <a:pPr marL="0" indent="0" algn="l">
              <a:buNone/>
            </a:pPr>
            <a:endParaRPr lang="en-US" sz="36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822960" y="3749040"/>
            <a:ext cx="105156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CADCFC"/>
                </a:solidFill>
              </a:defRPr>
            </a:lvl1pPr>
          </a:lstStyle>
          <a:p>
            <a:pPr marL="0" indent="0" algn="l">
              <a:buNone/>
            </a:pPr>
            <a:endParaRPr lang="en-US" sz="1600" dirty="0"/>
          </a:p>
        </p:txBody>
      </p:sp>
      <p:sp>
        <p:nvSpPr>
          <p:cNvPr id="4" name="Text 0"/>
          <p:cNvSpPr/>
          <p:nvPr/>
        </p:nvSpPr>
        <p:spPr>
          <a:xfrm>
            <a:off x="457200" y="64008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FB3C8"/>
                </a:solidFill>
              </a:rPr>
              <a:t>ΠΜΣ στη Ναυτιλία · Γεωπολιτική, Ενέργεια και Ναυτιλία · Ενότητα 2 · Πειραιάς 2026</a:t>
            </a:r>
            <a:endParaRPr lang="en-US" sz="9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600" b="1" dirty="0">
                <a:solidFill>
                  <a:srgbClr val="0B1F3A"/>
                </a:solidFill>
              </a:defRPr>
            </a:lvl1pPr>
          </a:lstStyle>
          <a:p>
            <a:pPr marL="0" indent="0" algn="l">
              <a:buNone/>
            </a:pP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644652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A90"/>
                </a:solidFill>
              </a:rPr>
              <a:t>ΠΜΣ στη Ναυτιλία · Γεωπολιτική, Ενέργεια και Ναυτιλία · Ενότητα 2 · Πειραιάς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DARK">
    <p:bg>
      <p:bgPr>
        <a:solidFill>
          <a:srgbClr val="0B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600" b="1" dirty="0">
                <a:solidFill>
                  <a:srgbClr val="FFFFFF"/>
                </a:solidFill>
              </a:defRPr>
            </a:lvl1pPr>
          </a:lstStyle>
          <a:p>
            <a:pPr marL="0" indent="0" algn="l">
              <a:buNone/>
            </a:pP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644652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FB3C8"/>
                </a:solidFill>
              </a:rPr>
              <a:t>ΠΜΣ στη Ναυτιλία · Γεωπολιτική, Ενέργεια και Ναυτιλία · Ενότητα 2 · Πειραιάς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FB3C8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s://policy.trade.ec.europa.eu/news/outcome-14th-wto-ministerial-conference-2026-03-30_en" TargetMode="External"/><Relationship Id="rId13" Type="http://schemas.openxmlformats.org/officeDocument/2006/relationships/hyperlink" Target="https://www.imf.org/-/media/files/publications/weo/2026/update/july/english/text.pdf" TargetMode="External"/><Relationship Id="rId18" Type="http://schemas.openxmlformats.org/officeDocument/2006/relationships/hyperlink" Target="https://budgetlab.yale.edu/research" TargetMode="External"/><Relationship Id="rId3" Type="http://schemas.openxmlformats.org/officeDocument/2006/relationships/hyperlink" Target="https://www.wto.org/english/res_e/booksp_e/gtos0326_e.pdf" TargetMode="External"/><Relationship Id="rId7" Type="http://schemas.openxmlformats.org/officeDocument/2006/relationships/hyperlink" Target="https://www.wto.org/english/news_e/news26_e/mc14_28mar26_350_e.htm" TargetMode="External"/><Relationship Id="rId12" Type="http://schemas.openxmlformats.org/officeDocument/2006/relationships/hyperlink" Target="https://unctad.org/news/hormuz-disruption-deepens-global-economic-strain-across-trade-prices-and-finance" TargetMode="External"/><Relationship Id="rId17" Type="http://schemas.openxmlformats.org/officeDocument/2006/relationships/hyperlink" Target="https://containerstatistics.com/december-2025-press-release/" TargetMode="External"/><Relationship Id="rId2" Type="http://schemas.openxmlformats.org/officeDocument/2006/relationships/notesSlide" Target="../notesSlides/notesSlide29.xml"/><Relationship Id="rId16" Type="http://schemas.openxmlformats.org/officeDocument/2006/relationships/hyperlink" Target="https://www.eia.gov/todayinenergy/detail.php?id=67424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rtais.wto.org/UI/publicsummarytable.aspx" TargetMode="External"/><Relationship Id="rId11" Type="http://schemas.openxmlformats.org/officeDocument/2006/relationships/hyperlink" Target="https://unctad.org/publication/key-statistics-and-trends-international-trade-2025" TargetMode="External"/><Relationship Id="rId5" Type="http://schemas.openxmlformats.org/officeDocument/2006/relationships/hyperlink" Target="https://www.wto.org/english/res_e/statis_e/statis_e.htm" TargetMode="External"/><Relationship Id="rId15" Type="http://schemas.openxmlformats.org/officeDocument/2006/relationships/hyperlink" Target="https://www.swift.com/sites/default/files/files/rmb-tracker_january-2026.pdf" TargetMode="External"/><Relationship Id="rId10" Type="http://schemas.openxmlformats.org/officeDocument/2006/relationships/hyperlink" Target="https://unctad.org/news/global-trade-hit-record-35-trillion-despite-slowing-momentum" TargetMode="External"/><Relationship Id="rId4" Type="http://schemas.openxmlformats.org/officeDocument/2006/relationships/hyperlink" Target="https://www.wto.org/english/news_e/news25_e/stat_07oct25_e.pdf" TargetMode="External"/><Relationship Id="rId9" Type="http://schemas.openxmlformats.org/officeDocument/2006/relationships/hyperlink" Target="https://unctad.org/publication/review-maritime-transport-2025" TargetMode="External"/><Relationship Id="rId14" Type="http://schemas.openxmlformats.org/officeDocument/2006/relationships/hyperlink" Target="https://data.imf.org/en/news/imf%20data%20brief%20july%201" TargetMode="Externa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hedcn.com.au/news/world-container-index-24-september-2026" TargetMode="External"/><Relationship Id="rId13" Type="http://schemas.openxmlformats.org/officeDocument/2006/relationships/hyperlink" Target="https://safety4sea.com/ugs-greek-shipping-accounts-for-19-1-of-the-global-fleet/" TargetMode="External"/><Relationship Id="rId18" Type="http://schemas.openxmlformats.org/officeDocument/2006/relationships/hyperlink" Target="https://www.piie.com/blogs/realtime-economics/2026/was-wto-ministerial-meeting-yaounde-complete-failure" TargetMode="External"/><Relationship Id="rId3" Type="http://schemas.openxmlformats.org/officeDocument/2006/relationships/hyperlink" Target="https://www.hellenicshippingnews.com/first-half-2026-shipping-market-review-clarksea-index-up-61/" TargetMode="External"/><Relationship Id="rId7" Type="http://schemas.openxmlformats.org/officeDocument/2006/relationships/hyperlink" Target="https://news.usni.org/2026/09/18/hormuz-transits-hit-three-week-high-vlcc-rates-explode" TargetMode="External"/><Relationship Id="rId12" Type="http://schemas.openxmlformats.org/officeDocument/2006/relationships/hyperlink" Target="https://www.portseurope.com/piraeus-container-terminal-teu-volumes-fall-during-2025/" TargetMode="External"/><Relationship Id="rId17" Type="http://schemas.openxmlformats.org/officeDocument/2006/relationships/hyperlink" Target="https://www.europarl.europa.eu/legislative-train/theme-a-global-europe-leveraging-our-power-and-partnerships/file-eu-mercosur-association-agreement" TargetMode="External"/><Relationship Id="rId2" Type="http://schemas.openxmlformats.org/officeDocument/2006/relationships/notesSlide" Target="../notesSlides/notesSlide30.xml"/><Relationship Id="rId16" Type="http://schemas.openxmlformats.org/officeDocument/2006/relationships/hyperlink" Target="https://www.klgates.com/Summary-Supreme-Court-Decision-on-IEEPA-Tariffs-2-20-2026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bairdmaritime.com/shipping/dry-cargo/bulkers/baltic-dry-bulk-index-surges-to-highest-level-since-2023" TargetMode="External"/><Relationship Id="rId11" Type="http://schemas.openxmlformats.org/officeDocument/2006/relationships/hyperlink" Target="https://container-news.com/global-container-port-throughput-exceeds-1-billion-teu-in-2025/" TargetMode="External"/><Relationship Id="rId5" Type="http://schemas.openxmlformats.org/officeDocument/2006/relationships/hyperlink" Target="https://www.hellenicshippingnews.com/shippings-green-technology-tracker-2025-review/" TargetMode="External"/><Relationship Id="rId15" Type="http://schemas.openxmlformats.org/officeDocument/2006/relationships/hyperlink" Target="https://globaltradealert.org/reports/Trade-Redirection-of-Chinese-Exports-During-2025" TargetMode="External"/><Relationship Id="rId10" Type="http://schemas.openxmlformats.org/officeDocument/2006/relationships/hyperlink" Target="https://nrf.com/media-center/press-releases/declining-import-cargo-volume-expected-to-continue-in-2026" TargetMode="External"/><Relationship Id="rId4" Type="http://schemas.openxmlformats.org/officeDocument/2006/relationships/hyperlink" Target="https://en.portnews.ru/news/393791/" TargetMode="External"/><Relationship Id="rId9" Type="http://schemas.openxmlformats.org/officeDocument/2006/relationships/hyperlink" Target="https://www.lloydslist.com/LL1157327/Hormuz-crisis-side-effect-a-sharp-rise-in-container-shipping-rates" TargetMode="External"/><Relationship Id="rId14" Type="http://schemas.openxmlformats.org/officeDocument/2006/relationships/hyperlink" Target="https://sccei.fsi.stanford.edu/china-briefs/chinas-share-us-imports-has-plunged-its-value-added-has-proven-stickie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640080" y="54864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ADCFC"/>
                </a:solidFill>
              </a:rPr>
              <a:t>ΠΑΝΕΠΙΣΤΗΜΙΟ ΠΕΙΡΑΙΩΣ · Τμήμα Ναυτιλιακών Σπουδών · ΠΜΣ στη Ναυτιλία</a:t>
            </a:r>
            <a:endParaRPr lang="en-US" sz="1400" dirty="0"/>
          </a:p>
        </p:txBody>
      </p:sp>
      <p:sp>
        <p:nvSpPr>
          <p:cNvPr id="3" name="label"/>
          <p:cNvSpPr txBox="1"/>
          <p:nvPr/>
        </p:nvSpPr>
        <p:spPr>
          <a:xfrm>
            <a:off x="640080" y="91440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CADCFC"/>
                </a:solidFill>
              </a:rPr>
              <a:t>Μάθημα: Γεωπολιτική, Ενέργεια και Ναυτιλία</a:t>
            </a:r>
            <a:endParaRPr lang="en-US" sz="16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2011680"/>
            <a:ext cx="10881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</a:rPr>
              <a:t>Ενότητα 2: Διεθνές εμπόριο, διεθνείς οικονομικές κρίσεις και ναυτιλία</a:t>
            </a:r>
            <a:endParaRPr lang="en-US" sz="3600" dirty="0"/>
          </a:p>
        </p:txBody>
      </p:sp>
      <p:sp>
        <p:nvSpPr>
          <p:cNvPr id="5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3566160"/>
            <a:ext cx="10881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800" dirty="0"/>
          </a:p>
        </p:txBody>
      </p:sp>
      <p:sp>
        <p:nvSpPr>
          <p:cNvPr id="6" name="authorbox"/>
          <p:cNvSpPr/>
          <p:nvPr/>
        </p:nvSpPr>
        <p:spPr>
          <a:xfrm>
            <a:off x="640080" y="5029200"/>
            <a:ext cx="4754880" cy="822960"/>
          </a:xfrm>
          <a:prstGeom prst="roundRect">
            <a:avLst>
              <a:gd name="adj" fmla="val 11111"/>
            </a:avLst>
          </a:prstGeom>
          <a:solidFill>
            <a:srgbClr val="1C3D63"/>
          </a:solidFill>
          <a:ln w="12700">
            <a:solidFill>
              <a:srgbClr val="1C3D63"/>
            </a:solidFill>
            <a:prstDash val="solid"/>
          </a:ln>
        </p:spPr>
      </p:sp>
      <p:sp>
        <p:nvSpPr>
          <p:cNvPr id="7" name="label"/>
          <p:cNvSpPr txBox="1"/>
          <p:nvPr/>
        </p:nvSpPr>
        <p:spPr>
          <a:xfrm>
            <a:off x="822960" y="507492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</a:rPr>
              <a:t>Ομ. Καθ. Άγγελος Κότιος</a:t>
            </a:r>
            <a:endParaRPr lang="en-US" sz="1600" dirty="0"/>
          </a:p>
        </p:txBody>
      </p:sp>
      <p:sp>
        <p:nvSpPr>
          <p:cNvPr id="8" name="label"/>
          <p:cNvSpPr txBox="1"/>
          <p:nvPr/>
        </p:nvSpPr>
        <p:spPr>
          <a:xfrm>
            <a:off x="822960" y="544068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CADCFC"/>
                </a:solidFill>
              </a:rPr>
              <a:t>Πειραιάς, Οκτώβριος 2026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Δομή της διάλεξης</a:t>
            </a:r>
            <a:endParaRPr lang="en-US" sz="2600" dirty="0"/>
          </a:p>
        </p:txBody>
      </p:sp>
      <p:sp>
        <p:nvSpPr>
          <p:cNvPr id="3" name="card"/>
          <p:cNvSpPr/>
          <p:nvPr/>
        </p:nvSpPr>
        <p:spPr>
          <a:xfrm>
            <a:off x="457200" y="1234440"/>
            <a:ext cx="3605784" cy="2263140"/>
          </a:xfrm>
          <a:prstGeom prst="roundRect">
            <a:avLst>
              <a:gd name="adj" fmla="val 4848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4" name="num"/>
          <p:cNvSpPr/>
          <p:nvPr/>
        </p:nvSpPr>
        <p:spPr>
          <a:xfrm>
            <a:off x="621792" y="1371600"/>
            <a:ext cx="384048" cy="384048"/>
          </a:xfrm>
          <a:prstGeom prst="ellipse">
            <a:avLst/>
          </a:prstGeom>
          <a:solidFill>
            <a:srgbClr val="0E6E8E"/>
          </a:solidFill>
          <a:ln w="12700">
            <a:solidFill>
              <a:srgbClr val="0E6E8E"/>
            </a:solidFill>
            <a:prstDash val="solid"/>
          </a:ln>
        </p:spPr>
      </p:sp>
      <p:sp>
        <p:nvSpPr>
          <p:cNvPr id="5" name="numtext"/>
          <p:cNvSpPr txBox="1"/>
          <p:nvPr/>
        </p:nvSpPr>
        <p:spPr>
          <a:xfrm>
            <a:off x="621792" y="1371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6" name="cardhead"/>
          <p:cNvSpPr txBox="1"/>
          <p:nvPr/>
        </p:nvSpPr>
        <p:spPr>
          <a:xfrm>
            <a:off x="1097280" y="1344168"/>
            <a:ext cx="2828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b="1" dirty="0">
                <a:solidFill>
                  <a:srgbClr val="0E6E8E"/>
                </a:solidFill>
              </a:rPr>
              <a:t>Η ναυτιλία ως βάση της παγκόσμιας οικονομίας</a:t>
            </a:r>
            <a:endParaRPr lang="en-US" sz="1600" dirty="0"/>
          </a:p>
        </p:txBody>
      </p:sp>
      <p:sp>
        <p:nvSpPr>
          <p:cNvPr id="7" name="cardbody"/>
          <p:cNvSpPr txBox="1"/>
          <p:nvPr/>
        </p:nvSpPr>
        <p:spPr>
          <a:xfrm>
            <a:off x="621792" y="2057400"/>
            <a:ext cx="3276600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Όγκοι, αξίες και η αλληλεξάρτηση εμπορίου–ναυτιλίας</a:t>
            </a:r>
            <a:endParaRPr lang="en-US" sz="1600" dirty="0"/>
          </a:p>
        </p:txBody>
      </p:sp>
      <p:sp>
        <p:nvSpPr>
          <p:cNvPr id="8" name="card"/>
          <p:cNvSpPr/>
          <p:nvPr/>
        </p:nvSpPr>
        <p:spPr>
          <a:xfrm>
            <a:off x="4291584" y="1234440"/>
            <a:ext cx="3605784" cy="2263140"/>
          </a:xfrm>
          <a:prstGeom prst="roundRect">
            <a:avLst>
              <a:gd name="adj" fmla="val 4848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9" name="num"/>
          <p:cNvSpPr/>
          <p:nvPr/>
        </p:nvSpPr>
        <p:spPr>
          <a:xfrm>
            <a:off x="4456176" y="1371600"/>
            <a:ext cx="384048" cy="384048"/>
          </a:xfrm>
          <a:prstGeom prst="ellipse">
            <a:avLst/>
          </a:prstGeom>
          <a:solidFill>
            <a:srgbClr val="0E6E8E"/>
          </a:solidFill>
          <a:ln w="12700">
            <a:solidFill>
              <a:srgbClr val="0E6E8E"/>
            </a:solidFill>
            <a:prstDash val="solid"/>
          </a:ln>
        </p:spPr>
      </p:sp>
      <p:sp>
        <p:nvSpPr>
          <p:cNvPr id="10" name="numtext"/>
          <p:cNvSpPr txBox="1"/>
          <p:nvPr/>
        </p:nvSpPr>
        <p:spPr>
          <a:xfrm>
            <a:off x="4456176" y="1371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11" name="cardhead"/>
          <p:cNvSpPr txBox="1"/>
          <p:nvPr/>
        </p:nvSpPr>
        <p:spPr>
          <a:xfrm>
            <a:off x="4931664" y="1344168"/>
            <a:ext cx="2828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b="1" dirty="0">
                <a:solidFill>
                  <a:srgbClr val="0E6E8E"/>
                </a:solidFill>
              </a:rPr>
              <a:t>Είδη και χαρακτηριστικά του διεθνούς εμπορίου</a:t>
            </a:r>
            <a:endParaRPr lang="en-US" sz="1600" dirty="0"/>
          </a:p>
        </p:txBody>
      </p:sp>
      <p:sp>
        <p:nvSpPr>
          <p:cNvPr id="12" name="cardbody"/>
          <p:cNvSpPr txBox="1"/>
          <p:nvPr/>
        </p:nvSpPr>
        <p:spPr>
          <a:xfrm>
            <a:off x="4456176" y="2057400"/>
            <a:ext cx="3276600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Τυπολογία, κλαδική και γεωγραφική διάρθρωση, νομίσματα, αλυσίδες αξίας</a:t>
            </a:r>
            <a:endParaRPr lang="en-US" sz="1600" dirty="0"/>
          </a:p>
        </p:txBody>
      </p:sp>
      <p:sp>
        <p:nvSpPr>
          <p:cNvPr id="13" name="card"/>
          <p:cNvSpPr/>
          <p:nvPr/>
        </p:nvSpPr>
        <p:spPr>
          <a:xfrm>
            <a:off x="8125968" y="1234440"/>
            <a:ext cx="3605784" cy="2263140"/>
          </a:xfrm>
          <a:prstGeom prst="roundRect">
            <a:avLst>
              <a:gd name="adj" fmla="val 4848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4" name="num"/>
          <p:cNvSpPr/>
          <p:nvPr/>
        </p:nvSpPr>
        <p:spPr>
          <a:xfrm>
            <a:off x="8290560" y="1371600"/>
            <a:ext cx="384048" cy="384048"/>
          </a:xfrm>
          <a:prstGeom prst="ellipse">
            <a:avLst/>
          </a:prstGeom>
          <a:solidFill>
            <a:srgbClr val="0E6E8E"/>
          </a:solidFill>
          <a:ln w="12700">
            <a:solidFill>
              <a:srgbClr val="0E6E8E"/>
            </a:solidFill>
            <a:prstDash val="solid"/>
          </a:ln>
        </p:spPr>
      </p:sp>
      <p:sp>
        <p:nvSpPr>
          <p:cNvPr id="15" name="numtext"/>
          <p:cNvSpPr txBox="1"/>
          <p:nvPr/>
        </p:nvSpPr>
        <p:spPr>
          <a:xfrm>
            <a:off x="8290560" y="1371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16" name="cardhead"/>
          <p:cNvSpPr txBox="1"/>
          <p:nvPr/>
        </p:nvSpPr>
        <p:spPr>
          <a:xfrm>
            <a:off x="8766048" y="1344168"/>
            <a:ext cx="2828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b="1" dirty="0">
                <a:solidFill>
                  <a:srgbClr val="0E6E8E"/>
                </a:solidFill>
              </a:rPr>
              <a:t>Τι καθορίζει την εξέλιξη του εμπορίου</a:t>
            </a:r>
            <a:endParaRPr lang="en-US" sz="1600" dirty="0"/>
          </a:p>
        </p:txBody>
      </p:sp>
      <p:sp>
        <p:nvSpPr>
          <p:cNvPr id="17" name="cardbody"/>
          <p:cNvSpPr txBox="1"/>
          <p:nvPr/>
        </p:nvSpPr>
        <p:spPr>
          <a:xfrm>
            <a:off x="8290560" y="2057400"/>
            <a:ext cx="3276600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Θεσμοί (ΠΟΕ, περιφερειακές συμφωνίες), προστατευτισμός, τεχνολογία — το εμπορικό σύστημα το 2026</a:t>
            </a:r>
            <a:endParaRPr lang="en-US" sz="1600" dirty="0"/>
          </a:p>
        </p:txBody>
      </p:sp>
      <p:sp>
        <p:nvSpPr>
          <p:cNvPr id="18" name="card"/>
          <p:cNvSpPr/>
          <p:nvPr/>
        </p:nvSpPr>
        <p:spPr>
          <a:xfrm>
            <a:off x="457200" y="3726180"/>
            <a:ext cx="3605784" cy="2263140"/>
          </a:xfrm>
          <a:prstGeom prst="roundRect">
            <a:avLst>
              <a:gd name="adj" fmla="val 4848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9" name="num"/>
          <p:cNvSpPr/>
          <p:nvPr/>
        </p:nvSpPr>
        <p:spPr>
          <a:xfrm>
            <a:off x="621792" y="3863340"/>
            <a:ext cx="384048" cy="384048"/>
          </a:xfrm>
          <a:prstGeom prst="ellipse">
            <a:avLst/>
          </a:prstGeom>
          <a:solidFill>
            <a:srgbClr val="0E6E8E"/>
          </a:solidFill>
          <a:ln w="12700">
            <a:solidFill>
              <a:srgbClr val="0E6E8E"/>
            </a:solidFill>
            <a:prstDash val="solid"/>
          </a:ln>
        </p:spPr>
      </p:sp>
      <p:sp>
        <p:nvSpPr>
          <p:cNvPr id="20" name="numtext"/>
          <p:cNvSpPr txBox="1"/>
          <p:nvPr/>
        </p:nvSpPr>
        <p:spPr>
          <a:xfrm>
            <a:off x="621792" y="38633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4</a:t>
            </a:r>
            <a:endParaRPr lang="en-US" sz="1300" dirty="0"/>
          </a:p>
        </p:txBody>
      </p:sp>
      <p:sp>
        <p:nvSpPr>
          <p:cNvPr id="21" name="cardhead"/>
          <p:cNvSpPr txBox="1"/>
          <p:nvPr/>
        </p:nvSpPr>
        <p:spPr>
          <a:xfrm>
            <a:off x="1097280" y="3835908"/>
            <a:ext cx="2828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b="1" dirty="0">
                <a:solidFill>
                  <a:srgbClr val="0E6E8E"/>
                </a:solidFill>
              </a:rPr>
              <a:t>ΑΕΠ → εμπόριο → ναυτιλία → ναύλοι</a:t>
            </a:r>
            <a:endParaRPr lang="en-US" sz="1600" dirty="0"/>
          </a:p>
        </p:txBody>
      </p:sp>
      <p:sp>
        <p:nvSpPr>
          <p:cNvPr id="22" name="cardbody"/>
          <p:cNvSpPr txBox="1"/>
          <p:nvPr/>
        </p:nvSpPr>
        <p:spPr>
          <a:xfrm>
            <a:off x="621792" y="4549140"/>
            <a:ext cx="3276600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Ο μηχανισμός μετάδοσης, οι δείκτες ναύλων και οι προβλέψεις 2026–27</a:t>
            </a:r>
            <a:endParaRPr lang="en-US" sz="1600" dirty="0"/>
          </a:p>
        </p:txBody>
      </p:sp>
      <p:sp>
        <p:nvSpPr>
          <p:cNvPr id="23" name="card"/>
          <p:cNvSpPr/>
          <p:nvPr/>
        </p:nvSpPr>
        <p:spPr>
          <a:xfrm>
            <a:off x="4291584" y="3726180"/>
            <a:ext cx="3605784" cy="2263140"/>
          </a:xfrm>
          <a:prstGeom prst="roundRect">
            <a:avLst>
              <a:gd name="adj" fmla="val 4848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24" name="num"/>
          <p:cNvSpPr/>
          <p:nvPr/>
        </p:nvSpPr>
        <p:spPr>
          <a:xfrm>
            <a:off x="4456176" y="3863340"/>
            <a:ext cx="384048" cy="384048"/>
          </a:xfrm>
          <a:prstGeom prst="ellipse">
            <a:avLst/>
          </a:prstGeom>
          <a:solidFill>
            <a:srgbClr val="0E6E8E"/>
          </a:solidFill>
          <a:ln w="12700">
            <a:solidFill>
              <a:srgbClr val="0E6E8E"/>
            </a:solidFill>
            <a:prstDash val="solid"/>
          </a:ln>
        </p:spPr>
      </p:sp>
      <p:sp>
        <p:nvSpPr>
          <p:cNvPr id="25" name="numtext"/>
          <p:cNvSpPr txBox="1"/>
          <p:nvPr/>
        </p:nvSpPr>
        <p:spPr>
          <a:xfrm>
            <a:off x="4456176" y="38633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5</a:t>
            </a:r>
            <a:endParaRPr lang="en-US" sz="1300" dirty="0"/>
          </a:p>
        </p:txBody>
      </p:sp>
      <p:sp>
        <p:nvSpPr>
          <p:cNvPr id="26" name="cardhead"/>
          <p:cNvSpPr txBox="1"/>
          <p:nvPr/>
        </p:nvSpPr>
        <p:spPr>
          <a:xfrm>
            <a:off x="4931664" y="3835908"/>
            <a:ext cx="2828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Διεθνείς κρίσεις και ναυτιλία</a:t>
            </a:r>
            <a:endParaRPr lang="en-US" sz="1600" dirty="0"/>
          </a:p>
        </p:txBody>
      </p:sp>
      <p:sp>
        <p:nvSpPr>
          <p:cNvPr id="27" name="cardbody"/>
          <p:cNvSpPr txBox="1"/>
          <p:nvPr/>
        </p:nvSpPr>
        <p:spPr>
          <a:xfrm>
            <a:off x="4456176" y="4549140"/>
            <a:ext cx="3276600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2008–09, πανδημία, Ουκρανία, Ερυθρά Θάλασσα, δασμοί 2025, Χορμούζ 2026</a:t>
            </a:r>
            <a:endParaRPr lang="en-US" sz="1600" dirty="0"/>
          </a:p>
        </p:txBody>
      </p:sp>
      <p:sp>
        <p:nvSpPr>
          <p:cNvPr id="28" name="card"/>
          <p:cNvSpPr/>
          <p:nvPr/>
        </p:nvSpPr>
        <p:spPr>
          <a:xfrm>
            <a:off x="8125968" y="3726180"/>
            <a:ext cx="3605784" cy="2263140"/>
          </a:xfrm>
          <a:prstGeom prst="roundRect">
            <a:avLst>
              <a:gd name="adj" fmla="val 4848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29" name="num"/>
          <p:cNvSpPr/>
          <p:nvPr/>
        </p:nvSpPr>
        <p:spPr>
          <a:xfrm>
            <a:off x="8290560" y="3863340"/>
            <a:ext cx="384048" cy="384048"/>
          </a:xfrm>
          <a:prstGeom prst="ellipse">
            <a:avLst/>
          </a:prstGeom>
          <a:solidFill>
            <a:srgbClr val="0E6E8E"/>
          </a:solidFill>
          <a:ln w="12700">
            <a:solidFill>
              <a:srgbClr val="0E6E8E"/>
            </a:solidFill>
            <a:prstDash val="solid"/>
          </a:ln>
        </p:spPr>
      </p:sp>
      <p:sp>
        <p:nvSpPr>
          <p:cNvPr id="30" name="numtext"/>
          <p:cNvSpPr txBox="1"/>
          <p:nvPr/>
        </p:nvSpPr>
        <p:spPr>
          <a:xfrm>
            <a:off x="8290560" y="38633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6</a:t>
            </a:r>
            <a:endParaRPr lang="en-US" sz="1300" dirty="0"/>
          </a:p>
        </p:txBody>
      </p:sp>
      <p:sp>
        <p:nvSpPr>
          <p:cNvPr id="31" name="cardhead"/>
          <p:cNvSpPr txBox="1"/>
          <p:nvPr/>
        </p:nvSpPr>
        <p:spPr>
          <a:xfrm>
            <a:off x="8766048" y="3835908"/>
            <a:ext cx="2828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b="1" dirty="0">
                <a:solidFill>
                  <a:srgbClr val="0E6E8E"/>
                </a:solidFill>
              </a:rPr>
              <a:t>Διαρθρωτικές αλλαγές και προοπτικές</a:t>
            </a:r>
            <a:endParaRPr lang="en-US" sz="1600" dirty="0"/>
          </a:p>
        </p:txBody>
      </p:sp>
      <p:sp>
        <p:nvSpPr>
          <p:cNvPr id="32" name="cardbody"/>
          <p:cNvSpPr txBox="1"/>
          <p:nvPr/>
        </p:nvSpPr>
        <p:spPr>
          <a:xfrm>
            <a:off x="8290560" y="4549140"/>
            <a:ext cx="3276600" cy="1348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Φορτία, αποστάσεις, στόλος, ιδιοκτησία, ναυπηγική, λιμάνια</a:t>
            </a:r>
            <a:r>
              <a:rPr lang="el-GR" sz="1600" dirty="0">
                <a:solidFill>
                  <a:srgbClr val="0B1F3A"/>
                </a:solidFill>
              </a:rPr>
              <a:t>,</a:t>
            </a:r>
            <a:r>
              <a:rPr lang="en-US" sz="1600" dirty="0">
                <a:solidFill>
                  <a:srgbClr val="0B1F3A"/>
                </a:solidFill>
              </a:rPr>
              <a:t> κίνδυνοι και ευκαιρίες</a:t>
            </a:r>
            <a:endParaRPr lang="en-US" sz="1600" dirty="0"/>
          </a:p>
        </p:txBody>
      </p:sp>
      <p:sp>
        <p:nvSpPr>
          <p:cNvPr id="3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1. Η ναυτιλία ως βάση της παγκόσμιας οικονομίας</a:t>
            </a:r>
            <a:endParaRPr lang="en-US" sz="2600" dirty="0"/>
          </a:p>
        </p:txBody>
      </p:sp>
      <p:sp>
        <p:nvSpPr>
          <p:cNvPr id="3" name="stat"/>
          <p:cNvSpPr/>
          <p:nvPr/>
        </p:nvSpPr>
        <p:spPr>
          <a:xfrm>
            <a:off x="457200" y="1234440"/>
            <a:ext cx="2681478" cy="1417320"/>
          </a:xfrm>
          <a:prstGeom prst="roundRect">
            <a:avLst>
              <a:gd name="adj" fmla="val 7742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4" name="statnum"/>
          <p:cNvSpPr txBox="1"/>
          <p:nvPr/>
        </p:nvSpPr>
        <p:spPr>
          <a:xfrm>
            <a:off x="594360" y="1325880"/>
            <a:ext cx="2407158" cy="2379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E6E8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12,</a:t>
            </a:r>
            <a:r>
              <a:rPr lang="el-GR" sz="2400" b="1" dirty="0">
                <a:solidFill>
                  <a:srgbClr val="0E6E8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r>
              <a:rPr lang="en-US" sz="2400" b="1" dirty="0">
                <a:solidFill>
                  <a:srgbClr val="0E6E8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δισ. τόνοι</a:t>
            </a:r>
            <a:endParaRPr lang="en-US" sz="2400" dirty="0"/>
          </a:p>
        </p:txBody>
      </p:sp>
      <p:sp>
        <p:nvSpPr>
          <p:cNvPr id="5" name="statlabel"/>
          <p:cNvSpPr txBox="1"/>
          <p:nvPr/>
        </p:nvSpPr>
        <p:spPr>
          <a:xfrm>
            <a:off x="539262" y="1655298"/>
            <a:ext cx="2538046" cy="9050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Θαλάσσιο </a:t>
            </a:r>
            <a:r>
              <a:rPr lang="en-US" sz="1600" dirty="0" err="1">
                <a:solidFill>
                  <a:srgbClr val="0B1F3A"/>
                </a:solidFill>
              </a:rPr>
              <a:t>εμ</a:t>
            </a:r>
            <a:r>
              <a:rPr lang="en-US" sz="1600" dirty="0">
                <a:solidFill>
                  <a:srgbClr val="0B1F3A"/>
                </a:solidFill>
              </a:rPr>
              <a:t>πόριο 202</a:t>
            </a:r>
            <a:r>
              <a:rPr lang="el-GR" sz="1600" dirty="0">
                <a:solidFill>
                  <a:srgbClr val="0B1F3A"/>
                </a:solidFill>
              </a:rPr>
              <a:t>5</a:t>
            </a:r>
            <a:r>
              <a:rPr lang="en-US" sz="1600" dirty="0">
                <a:solidFill>
                  <a:srgbClr val="0B1F3A"/>
                </a:solidFill>
              </a:rPr>
              <a:t> (+</a:t>
            </a:r>
            <a:r>
              <a:rPr lang="el-GR" sz="1600" dirty="0">
                <a:solidFill>
                  <a:srgbClr val="0B1F3A"/>
                </a:solidFill>
              </a:rPr>
              <a:t>1</a:t>
            </a:r>
            <a:r>
              <a:rPr lang="en-US" sz="1600" dirty="0">
                <a:solidFill>
                  <a:srgbClr val="0B1F3A"/>
                </a:solidFill>
              </a:rPr>
              <a:t>,</a:t>
            </a:r>
            <a:r>
              <a:rPr lang="el-GR" sz="1600" dirty="0">
                <a:solidFill>
                  <a:srgbClr val="0B1F3A"/>
                </a:solidFill>
              </a:rPr>
              <a:t>1</a:t>
            </a:r>
            <a:r>
              <a:rPr lang="en-US" sz="1600" dirty="0">
                <a:solidFill>
                  <a:srgbClr val="0B1F3A"/>
                </a:solidFill>
              </a:rPr>
              <a:t>%) — π</a:t>
            </a:r>
            <a:r>
              <a:rPr lang="en-US" sz="1600" dirty="0" err="1">
                <a:solidFill>
                  <a:srgbClr val="0B1F3A"/>
                </a:solidFill>
              </a:rPr>
              <a:t>ερί</a:t>
            </a:r>
            <a:r>
              <a:rPr lang="en-US" sz="1600" dirty="0">
                <a:solidFill>
                  <a:srgbClr val="0B1F3A"/>
                </a:solidFill>
              </a:rPr>
              <a:t>που 1,</a:t>
            </a:r>
            <a:r>
              <a:rPr lang="el-GR" sz="1600" dirty="0">
                <a:solidFill>
                  <a:srgbClr val="0B1F3A"/>
                </a:solidFill>
              </a:rPr>
              <a:t>6</a:t>
            </a:r>
            <a:r>
              <a:rPr lang="en-US" sz="1600" dirty="0">
                <a:solidFill>
                  <a:srgbClr val="0B1F3A"/>
                </a:solidFill>
              </a:rPr>
              <a:t> τόνος για κάθε κάτοικο της Γης</a:t>
            </a:r>
            <a:endParaRPr lang="en-US" sz="1600" dirty="0"/>
          </a:p>
        </p:txBody>
      </p:sp>
      <p:sp>
        <p:nvSpPr>
          <p:cNvPr id="6" name="stat"/>
          <p:cNvSpPr/>
          <p:nvPr/>
        </p:nvSpPr>
        <p:spPr>
          <a:xfrm>
            <a:off x="3321558" y="1234440"/>
            <a:ext cx="2681478" cy="1417320"/>
          </a:xfrm>
          <a:prstGeom prst="roundRect">
            <a:avLst>
              <a:gd name="adj" fmla="val 7742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7" name="statnum"/>
          <p:cNvSpPr txBox="1"/>
          <p:nvPr/>
        </p:nvSpPr>
        <p:spPr>
          <a:xfrm>
            <a:off x="3458718" y="1325881"/>
            <a:ext cx="2407158" cy="32941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E6E8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~80%</a:t>
            </a:r>
            <a:endParaRPr lang="en-US" sz="2400" dirty="0"/>
          </a:p>
        </p:txBody>
      </p:sp>
      <p:sp>
        <p:nvSpPr>
          <p:cNvPr id="8" name="statlabel"/>
          <p:cNvSpPr txBox="1"/>
          <p:nvPr/>
        </p:nvSpPr>
        <p:spPr>
          <a:xfrm>
            <a:off x="3321558" y="1655299"/>
            <a:ext cx="2681478" cy="905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Του παγκόσμιου εμπορίου κατ’ όγκο ταξιδεύει δια θαλάσσης — πάνω από το μισό κατ’ αξία</a:t>
            </a:r>
            <a:endParaRPr lang="en-US" sz="1600" dirty="0"/>
          </a:p>
        </p:txBody>
      </p:sp>
      <p:sp>
        <p:nvSpPr>
          <p:cNvPr id="9" name="stat"/>
          <p:cNvSpPr/>
          <p:nvPr/>
        </p:nvSpPr>
        <p:spPr>
          <a:xfrm>
            <a:off x="6185916" y="1234440"/>
            <a:ext cx="2681478" cy="1417320"/>
          </a:xfrm>
          <a:prstGeom prst="roundRect">
            <a:avLst>
              <a:gd name="adj" fmla="val 7742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0" name="statnum"/>
          <p:cNvSpPr txBox="1"/>
          <p:nvPr/>
        </p:nvSpPr>
        <p:spPr>
          <a:xfrm>
            <a:off x="6323076" y="1325880"/>
            <a:ext cx="2407158" cy="2379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D97B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&gt;35 τρισ. $</a:t>
            </a:r>
            <a:endParaRPr lang="en-US" sz="2400" dirty="0"/>
          </a:p>
        </p:txBody>
      </p:sp>
      <p:sp>
        <p:nvSpPr>
          <p:cNvPr id="11" name="statlabel"/>
          <p:cNvSpPr txBox="1"/>
          <p:nvPr/>
        </p:nvSpPr>
        <p:spPr>
          <a:xfrm>
            <a:off x="6248400" y="1591290"/>
            <a:ext cx="2481834" cy="969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400" dirty="0">
                <a:solidFill>
                  <a:srgbClr val="0B1F3A"/>
                </a:solidFill>
              </a:rPr>
              <a:t>Αξία παγκόσμιου εμπορίου αγαθών και υπηρεσιών το 2025 — ιστορικό ρεκόρ (+7%)</a:t>
            </a:r>
            <a:endParaRPr lang="en-US" sz="1400" dirty="0"/>
          </a:p>
        </p:txBody>
      </p:sp>
      <p:sp>
        <p:nvSpPr>
          <p:cNvPr id="12" name="stat"/>
          <p:cNvSpPr/>
          <p:nvPr/>
        </p:nvSpPr>
        <p:spPr>
          <a:xfrm>
            <a:off x="9050274" y="1234440"/>
            <a:ext cx="2681478" cy="1417320"/>
          </a:xfrm>
          <a:prstGeom prst="roundRect">
            <a:avLst>
              <a:gd name="adj" fmla="val 7742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3" name="statnum"/>
          <p:cNvSpPr txBox="1"/>
          <p:nvPr/>
        </p:nvSpPr>
        <p:spPr>
          <a:xfrm>
            <a:off x="9050274" y="1093762"/>
            <a:ext cx="2544318" cy="42437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D97B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+5,9%</a:t>
            </a:r>
            <a:endParaRPr lang="en-US" sz="2400" dirty="0"/>
          </a:p>
        </p:txBody>
      </p:sp>
      <p:sp>
        <p:nvSpPr>
          <p:cNvPr id="14" name="statlabel"/>
          <p:cNvSpPr txBox="1"/>
          <p:nvPr/>
        </p:nvSpPr>
        <p:spPr>
          <a:xfrm>
            <a:off x="9050274" y="1459522"/>
            <a:ext cx="2654046" cy="1192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600" dirty="0" err="1">
                <a:solidFill>
                  <a:srgbClr val="0B1F3A"/>
                </a:solidFill>
              </a:rPr>
              <a:t>Αύξηση</a:t>
            </a:r>
            <a:r>
              <a:rPr lang="en-US" sz="1600" dirty="0">
                <a:solidFill>
                  <a:srgbClr val="0B1F3A"/>
                </a:solidFill>
              </a:rPr>
              <a:t> τονομιλίων το 2024 — η ταχύτερη από το 2011, επειδή τα πλοία ταξιδεύουν μακρύτερα</a:t>
            </a:r>
            <a:r>
              <a:rPr lang="el-GR" sz="1600" dirty="0">
                <a:solidFill>
                  <a:srgbClr val="0B1F3A"/>
                </a:solidFill>
              </a:rPr>
              <a:t> (+1,7% το 2025, +1,6 το 2026)</a:t>
            </a:r>
            <a:endParaRPr lang="en-US" sz="1600" dirty="0"/>
          </a:p>
        </p:txBody>
      </p:sp>
      <p:sp>
        <p:nvSpPr>
          <p:cNvPr id="15" name="bullets"/>
          <p:cNvSpPr txBox="1"/>
          <p:nvPr/>
        </p:nvSpPr>
        <p:spPr>
          <a:xfrm>
            <a:off x="457200" y="2834640"/>
            <a:ext cx="11274552" cy="3246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 algn="just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Κάθε χρόνο τα πλοία μεταφέρουν περίπου 2 δισ. τόνους αργού πετρελαίου και προϊόντων, 1,5 δισ. τόνους σιδηρομεταλλεύματος, 1,3 δισ. τόνους άνθρακα και 0,5 δισ. τόνους σιτηρών — όγκοι που κανένα άλλο μεταφορικό μέσο δεν μπορεί να εξυπηρετήσει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Η ναυτιλία μεταφέρει αγαθά φθηνά, μαζικά και με το μικρότερο περιβαλλοντικό αποτύπωμα ανά τονοχιλιόμετρο</a:t>
            </a:r>
            <a:r>
              <a:rPr lang="el-GR" sz="1600" dirty="0">
                <a:solidFill>
                  <a:srgbClr val="0B1F3A"/>
                </a:solidFill>
              </a:rPr>
              <a:t>.</a:t>
            </a:r>
            <a:r>
              <a:rPr lang="en-US" sz="1600" dirty="0">
                <a:solidFill>
                  <a:srgbClr val="0B1F3A"/>
                </a:solidFill>
              </a:rPr>
              <a:t> </a:t>
            </a:r>
            <a:r>
              <a:rPr lang="el-GR" sz="1600" dirty="0">
                <a:solidFill>
                  <a:srgbClr val="0B1F3A"/>
                </a:solidFill>
              </a:rPr>
              <a:t>Χ</a:t>
            </a:r>
            <a:r>
              <a:rPr lang="en-US" sz="1600" dirty="0" err="1">
                <a:solidFill>
                  <a:srgbClr val="0B1F3A"/>
                </a:solidFill>
              </a:rPr>
              <a:t>άρη</a:t>
            </a:r>
            <a:r>
              <a:rPr lang="en-US" sz="1600" dirty="0">
                <a:solidFill>
                  <a:srgbClr val="0B1F3A"/>
                </a:solidFill>
              </a:rPr>
              <a:t> σε αυτήν οι χώρες αποκτούν πρόσβαση σε πρώτες ύλες και αγορές, και τα προϊόντα φθάνουν στους καταναλωτές σε προσιτές τιμές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Για την Ευρωπαϊκή Ένωση η θάλασσα είναι η κύρια πύλη προς τον κόσμο: περίπου 75–80% του εξωτερικού της εμπορίου κατ’ όγκο και ~50% κατ’ αξία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Οι εξελιγμένες αλυσίδες logistics παραδίδουν πρώτες ύλες, ενδιάμεσα και τελικά προϊόντα «στην ώρα τους»</a:t>
            </a:r>
            <a:r>
              <a:rPr lang="el-GR" sz="1600" dirty="0">
                <a:solidFill>
                  <a:srgbClr val="0B1F3A"/>
                </a:solidFill>
              </a:rPr>
              <a:t>.</a:t>
            </a:r>
            <a:r>
              <a:rPr lang="en-US" sz="1600" dirty="0">
                <a:solidFill>
                  <a:srgbClr val="0B1F3A"/>
                </a:solidFill>
              </a:rPr>
              <a:t> </a:t>
            </a:r>
            <a:r>
              <a:rPr lang="el-GR" sz="1600" dirty="0">
                <a:solidFill>
                  <a:srgbClr val="0B1F3A"/>
                </a:solidFill>
              </a:rPr>
              <a:t>Ο</a:t>
            </a:r>
            <a:r>
              <a:rPr lang="en-US" sz="1600" dirty="0">
                <a:solidFill>
                  <a:srgbClr val="0B1F3A"/>
                </a:solidFill>
              </a:rPr>
              <a:t>ι κρίσεις 2020–2026 (πανδημία, Ερυθρά Θάλασσα, Χορμούζ) έδειξαν όμως πόσο ευάλωτες είναι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600"/>
              </a:spcAft>
              <a:buSzPct val="100000"/>
              <a:buChar char="•"/>
            </a:pPr>
            <a:r>
              <a:rPr lang="en-US" sz="1600" b="1" dirty="0">
                <a:solidFill>
                  <a:srgbClr val="0B1F3A"/>
                </a:solidFill>
              </a:rPr>
              <a:t>Συμπέρασμα: διεθνές εμπόριο και ναυτιλία είναι απολύτως αλληλεξαρτώμενα — χωρίς τη ναυτιλία η παγκόσμια ευημερία θα ήταν δραματικά χαμηλότερη</a:t>
            </a:r>
            <a:endParaRPr lang="en-US" sz="1600" dirty="0"/>
          </a:p>
        </p:txBody>
      </p:sp>
      <p:sp>
        <p:nvSpPr>
          <p:cNvPr id="16" name="source"/>
          <p:cNvSpPr txBox="1"/>
          <p:nvPr/>
        </p:nvSpPr>
        <p:spPr>
          <a:xfrm>
            <a:off x="457200" y="6108192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Πηγές: UNCTAD, Review of Maritime Transport 2025· UNCTAD, Global Trade Update (12/2025)· Ευρωπαϊκή Επιτροπή (DG MOVE).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3978167E-3CAB-D3D9-1EAF-E3A3211FA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323" y="460489"/>
            <a:ext cx="10245969" cy="604556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89382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F3A65ED6-D6CF-DB5A-520F-BCEA19C63D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769" y="258788"/>
            <a:ext cx="11465169" cy="645258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47542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2. Τα είδη του διεθνούς εμπορίου</a:t>
            </a:r>
            <a:endParaRPr lang="en-US" sz="2600" dirty="0"/>
          </a:p>
        </p:txBody>
      </p:sp>
      <p:sp>
        <p:nvSpPr>
          <p:cNvPr id="3" name="card"/>
          <p:cNvSpPr/>
          <p:nvPr/>
        </p:nvSpPr>
        <p:spPr>
          <a:xfrm>
            <a:off x="457200" y="1234440"/>
            <a:ext cx="3605784" cy="2286000"/>
          </a:xfrm>
          <a:prstGeom prst="roundRect">
            <a:avLst>
              <a:gd name="adj" fmla="val 48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4" name="cardhead"/>
          <p:cNvSpPr txBox="1"/>
          <p:nvPr/>
        </p:nvSpPr>
        <p:spPr>
          <a:xfrm>
            <a:off x="621792" y="1344168"/>
            <a:ext cx="3276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Συμπληρωματικό</a:t>
            </a:r>
            <a:endParaRPr lang="en-US" sz="1600" dirty="0"/>
          </a:p>
        </p:txBody>
      </p:sp>
      <p:sp>
        <p:nvSpPr>
          <p:cNvPr id="5" name="cardbody"/>
          <p:cNvSpPr txBox="1"/>
          <p:nvPr/>
        </p:nvSpPr>
        <p:spPr>
          <a:xfrm>
            <a:off x="621792" y="1783080"/>
            <a:ext cx="3276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Οι χώρες ανταλλάσσουν προϊόντα που η άλλη δεν παράγει· π.χ. η Ελλάδα εισάγει γερμανικά αυτοκίνητα και εξάγει ελαιόλαδο και πορτοκάλια</a:t>
            </a:r>
            <a:endParaRPr lang="en-US" sz="1600" dirty="0"/>
          </a:p>
        </p:txBody>
      </p:sp>
      <p:sp>
        <p:nvSpPr>
          <p:cNvPr id="6" name="card"/>
          <p:cNvSpPr/>
          <p:nvPr/>
        </p:nvSpPr>
        <p:spPr>
          <a:xfrm>
            <a:off x="4291584" y="1234440"/>
            <a:ext cx="3605784" cy="2286000"/>
          </a:xfrm>
          <a:prstGeom prst="roundRect">
            <a:avLst>
              <a:gd name="adj" fmla="val 48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7" name="cardhead"/>
          <p:cNvSpPr txBox="1"/>
          <p:nvPr/>
        </p:nvSpPr>
        <p:spPr>
          <a:xfrm>
            <a:off x="4456176" y="1344168"/>
            <a:ext cx="3276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Εποχικό</a:t>
            </a:r>
            <a:endParaRPr lang="en-US" sz="1600" dirty="0"/>
          </a:p>
        </p:txBody>
      </p:sp>
      <p:sp>
        <p:nvSpPr>
          <p:cNvPr id="8" name="cardbody"/>
          <p:cNvSpPr txBox="1"/>
          <p:nvPr/>
        </p:nvSpPr>
        <p:spPr>
          <a:xfrm>
            <a:off x="4456176" y="1783080"/>
            <a:ext cx="3276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Εξαρτάται από τις εποχές ή την εποχική κατανάλωση· π.χ. λεμόνια προς Αργεντινή τον χειμώνα και από Αργεντινή το καλοκαίρι· αρνιά το Πάσχα από τα Βαλκάνια</a:t>
            </a:r>
            <a:endParaRPr lang="en-US" sz="1600" dirty="0"/>
          </a:p>
        </p:txBody>
      </p:sp>
      <p:sp>
        <p:nvSpPr>
          <p:cNvPr id="9" name="card"/>
          <p:cNvSpPr/>
          <p:nvPr/>
        </p:nvSpPr>
        <p:spPr>
          <a:xfrm>
            <a:off x="8125968" y="1234440"/>
            <a:ext cx="3605784" cy="2286000"/>
          </a:xfrm>
          <a:prstGeom prst="roundRect">
            <a:avLst>
              <a:gd name="adj" fmla="val 48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0" name="cardhead"/>
          <p:cNvSpPr txBox="1"/>
          <p:nvPr/>
        </p:nvSpPr>
        <p:spPr>
          <a:xfrm>
            <a:off x="8290560" y="1344168"/>
            <a:ext cx="3276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Διασυνοριακό</a:t>
            </a:r>
            <a:endParaRPr lang="en-US" sz="1600" dirty="0"/>
          </a:p>
        </p:txBody>
      </p:sp>
      <p:sp>
        <p:nvSpPr>
          <p:cNvPr id="11" name="cardbody"/>
          <p:cNvSpPr txBox="1"/>
          <p:nvPr/>
        </p:nvSpPr>
        <p:spPr>
          <a:xfrm>
            <a:off x="8290560" y="1783080"/>
            <a:ext cx="3276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Συναλλαγές μεταξύ όμορων περιοχών· π.χ. καύσιμα από τη Βουλγαρία, δομικά υλικά από την Ελλάδα</a:t>
            </a:r>
            <a:endParaRPr lang="en-US" sz="1600" dirty="0"/>
          </a:p>
        </p:txBody>
      </p:sp>
      <p:sp>
        <p:nvSpPr>
          <p:cNvPr id="12" name="card"/>
          <p:cNvSpPr/>
          <p:nvPr/>
        </p:nvSpPr>
        <p:spPr>
          <a:xfrm>
            <a:off x="457200" y="3749040"/>
            <a:ext cx="3605784" cy="2286000"/>
          </a:xfrm>
          <a:prstGeom prst="roundRect">
            <a:avLst>
              <a:gd name="adj" fmla="val 48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3" name="cardhead"/>
          <p:cNvSpPr txBox="1"/>
          <p:nvPr/>
        </p:nvSpPr>
        <p:spPr>
          <a:xfrm>
            <a:off x="621792" y="3858768"/>
            <a:ext cx="3276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Διακλαδικό (inter-industry)</a:t>
            </a:r>
            <a:endParaRPr lang="en-US" sz="1600" dirty="0"/>
          </a:p>
        </p:txBody>
      </p:sp>
      <p:sp>
        <p:nvSpPr>
          <p:cNvPr id="14" name="cardbody"/>
          <p:cNvSpPr txBox="1"/>
          <p:nvPr/>
        </p:nvSpPr>
        <p:spPr>
          <a:xfrm>
            <a:off x="621792" y="4297680"/>
            <a:ext cx="3276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Εξαγωγή προϊόντων ενός κλάδου, εισαγωγή άλλου· όταν μια χώρα μόνο εισάγει, ο εγχώριος κλάδος κινδυνεύει να εξαφανιστεί (π.χ. κλωστοϋφαντουργία στη Δύση)</a:t>
            </a:r>
            <a:endParaRPr lang="en-US" sz="1600" dirty="0"/>
          </a:p>
        </p:txBody>
      </p:sp>
      <p:sp>
        <p:nvSpPr>
          <p:cNvPr id="15" name="card"/>
          <p:cNvSpPr/>
          <p:nvPr/>
        </p:nvSpPr>
        <p:spPr>
          <a:xfrm>
            <a:off x="4291584" y="3749040"/>
            <a:ext cx="3605784" cy="2286000"/>
          </a:xfrm>
          <a:prstGeom prst="roundRect">
            <a:avLst>
              <a:gd name="adj" fmla="val 48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6" name="cardhead"/>
          <p:cNvSpPr txBox="1"/>
          <p:nvPr/>
        </p:nvSpPr>
        <p:spPr>
          <a:xfrm>
            <a:off x="4456176" y="3858768"/>
            <a:ext cx="3276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Ενδοκλαδικό (intra-industry)</a:t>
            </a:r>
            <a:endParaRPr lang="en-US" sz="1600" dirty="0"/>
          </a:p>
        </p:txBody>
      </p:sp>
      <p:sp>
        <p:nvSpPr>
          <p:cNvPr id="17" name="cardbody"/>
          <p:cNvSpPr txBox="1"/>
          <p:nvPr/>
        </p:nvSpPr>
        <p:spPr>
          <a:xfrm>
            <a:off x="4456176" y="4297680"/>
            <a:ext cx="3276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Ανταλλαγή παρόμοιων προϊόντων του ίδιου κλάδου (γερμανικά αυτοκίνητα στη Γαλλία, γαλλικά στη Γερμανία) — η κυρίαρχη μορφή μεταξύ αναπτυγμένων οικονομιών</a:t>
            </a:r>
            <a:endParaRPr lang="en-US" sz="1600" dirty="0"/>
          </a:p>
        </p:txBody>
      </p:sp>
      <p:sp>
        <p:nvSpPr>
          <p:cNvPr id="18" name="card"/>
          <p:cNvSpPr/>
          <p:nvPr/>
        </p:nvSpPr>
        <p:spPr>
          <a:xfrm>
            <a:off x="8125968" y="3749040"/>
            <a:ext cx="3605784" cy="2286000"/>
          </a:xfrm>
          <a:prstGeom prst="roundRect">
            <a:avLst>
              <a:gd name="adj" fmla="val 48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9" name="cardhead"/>
          <p:cNvSpPr txBox="1"/>
          <p:nvPr/>
        </p:nvSpPr>
        <p:spPr>
          <a:xfrm>
            <a:off x="8290560" y="3858768"/>
            <a:ext cx="3276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Ενδοεπιχειρησιακό (intra-firm)</a:t>
            </a:r>
            <a:endParaRPr lang="en-US" sz="1600" dirty="0"/>
          </a:p>
        </p:txBody>
      </p:sp>
      <p:sp>
        <p:nvSpPr>
          <p:cNvPr id="20" name="cardbody"/>
          <p:cNvSpPr txBox="1"/>
          <p:nvPr/>
        </p:nvSpPr>
        <p:spPr>
          <a:xfrm>
            <a:off x="8290560" y="4297680"/>
            <a:ext cx="3276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Συναλλαγές μεταξύ θυγατρικών του ίδιου πολυεθνικού ομίλου· στις ΗΠΑ το 37% των εξαγωγών υπηρεσιών (2023) ήταν μεταξύ συνδεδεμένων εταιρειών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B7859AD9-D098-EC08-13AB-6994F823E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723" y="219201"/>
            <a:ext cx="11125200" cy="626125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78662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ADD6B7AB-4930-9DDC-BDF6-4E8E93DE23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871" y="328921"/>
            <a:ext cx="10249173" cy="618371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03446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331E3224-7DDC-D48C-5655-137FEA464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692" y="782831"/>
            <a:ext cx="8597991" cy="532193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70419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18F52F13-49CD-21B7-5AE1-FF566731B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497" y="374970"/>
            <a:ext cx="9913675" cy="602582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03826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2371BF51-7A14-78CD-BB39-1FD1C4930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889" y="355235"/>
            <a:ext cx="9657117" cy="602583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23363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3. Κύρια χαρακτηριστικά του σύγχρονου διεθνούς εμπορίου</a:t>
            </a:r>
            <a:endParaRPr lang="en-US" sz="2600" dirty="0"/>
          </a:p>
        </p:txBody>
      </p:sp>
      <p:graphicFrame>
        <p:nvGraphicFramePr>
          <p:cNvPr id="3" name="goods-services"/>
          <p:cNvGraphicFramePr/>
          <p:nvPr/>
        </p:nvGraphicFramePr>
        <p:xfrm>
          <a:off x="457200" y="1234440"/>
          <a:ext cx="6035040" cy="448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bullets"/>
          <p:cNvSpPr txBox="1"/>
          <p:nvPr/>
        </p:nvSpPr>
        <p:spPr>
          <a:xfrm>
            <a:off x="6766560" y="1234440"/>
            <a:ext cx="4983480" cy="4846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0B1F3A"/>
                </a:solidFill>
              </a:rPr>
              <a:t>Τα αγαθά παραμένουν ~3/4 του εμπορίου, αλλά οι υπηρεσίες αυξάνονται ταχύτερα (2025: αγαθά +6,5%, υπηρεσίες +9%)· σύνολο &gt;35 τρισ. $</a:t>
            </a:r>
            <a:endParaRPr lang="en-US" sz="1500" dirty="0"/>
          </a:p>
          <a:p>
            <a:pPr marL="342900" indent="-342900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0B1F3A"/>
                </a:solidFill>
              </a:rPr>
              <a:t>Κυριαρχία βιομηχανικών προϊόντων· κορυφαίοι κλάδοι: καύσιμα–ορυκτά, χημικά, ηλεκτρονικά/ΤΠΕ, οχήματα· 2025: τα αγαθά «AI» (ημιαγωγοί, servers) 4,2 τρισ. $ (+22%) — 42% της αύξησης του εμπορίου</a:t>
            </a:r>
            <a:endParaRPr lang="en-US" sz="1500" dirty="0"/>
          </a:p>
          <a:p>
            <a:pPr marL="342900" indent="-342900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0B1F3A"/>
                </a:solidFill>
              </a:rPr>
              <a:t>Στις υπηρεσίες κυριαρχούν μεταφορές, τουρισμός και ψηφιακές υπηρεσίες</a:t>
            </a:r>
            <a:endParaRPr lang="en-US" sz="1500" dirty="0"/>
          </a:p>
          <a:p>
            <a:pPr marL="342900" indent="-342900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0B1F3A"/>
                </a:solidFill>
              </a:rPr>
              <a:t>Αναπτυγμένες οικονομίες: 54% των εξαγωγών και 58% των εισαγωγών (2025)</a:t>
            </a:r>
            <a:endParaRPr lang="en-US" sz="1500" dirty="0"/>
          </a:p>
          <a:p>
            <a:pPr marL="342900" indent="-342900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0B1F3A"/>
                </a:solidFill>
              </a:rPr>
              <a:t>Παγκόσμιες αλυσίδες αξίας: τα ενδιάμεσα προϊόντα ~41–45% του εμπορίου αγαθών — η μεγαλύτερη κατηγορία</a:t>
            </a:r>
            <a:endParaRPr lang="en-US" sz="1500" dirty="0"/>
          </a:p>
          <a:p>
            <a:pPr marL="342900" indent="-342900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500" b="1" dirty="0">
                <a:solidFill>
                  <a:srgbClr val="0B1F3A"/>
                </a:solidFill>
              </a:rPr>
              <a:t>Το εμπόριο τιμολογείται και πληρώνεται κυρίως σε δολάρια: USD 50%, EUR 22%, GBP 7%, JPY 4%, CNY 3% των διεθνών πληρωμών (SWIFT, 6/2026)· στη χρηματοδότηση εμπορίου USD 81%</a:t>
            </a:r>
            <a:endParaRPr lang="en-US" sz="1500" dirty="0"/>
          </a:p>
        </p:txBody>
      </p:sp>
      <p:sp>
        <p:nvSpPr>
          <p:cNvPr id="5" name="source"/>
          <p:cNvSpPr txBox="1"/>
          <p:nvPr/>
        </p:nvSpPr>
        <p:spPr>
          <a:xfrm>
            <a:off x="457200" y="6108192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Πηγές: WTO, World Trade Statistics (2019–2024)· UNCTAD Global Trade Update (12/2025) και Key Statistics 2025 — 2025 εκτίμηση βάσει ρυθμών UNCTAD· SWIFT (7/2026).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Τα νομίσματα του διεθνούς εμπορίου: η επιμονή του δολαρίου</a:t>
            </a:r>
            <a:endParaRPr lang="en-US" sz="2600" dirty="0"/>
          </a:p>
        </p:txBody>
      </p:sp>
      <p:graphicFrame>
        <p:nvGraphicFramePr>
          <p:cNvPr id="3" name="currencies"/>
          <p:cNvGraphicFramePr/>
          <p:nvPr/>
        </p:nvGraphicFramePr>
        <p:xfrm>
          <a:off x="457200" y="1234440"/>
          <a:ext cx="6949440" cy="448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bullets"/>
          <p:cNvSpPr txBox="1"/>
          <p:nvPr/>
        </p:nvSpPr>
        <p:spPr>
          <a:xfrm>
            <a:off x="7680960" y="1234440"/>
            <a:ext cx="4069080" cy="4846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550" dirty="0">
                <a:solidFill>
                  <a:srgbClr val="0B1F3A"/>
                </a:solidFill>
              </a:rPr>
              <a:t>Το δολάριο παραμένει το νόμισμα της ναυτιλίας και του εμπορίου: 50% των πληρωμών, 81% της χρηματοδότησης εμπορίου (trade finance), 57% των αποθεμάτων</a:t>
            </a:r>
            <a:r>
              <a:rPr lang="el-GR" sz="1550" dirty="0">
                <a:solidFill>
                  <a:srgbClr val="0B1F3A"/>
                </a:solidFill>
              </a:rPr>
              <a:t>.</a:t>
            </a:r>
            <a:r>
              <a:rPr lang="en-US" sz="1550" dirty="0">
                <a:solidFill>
                  <a:srgbClr val="0B1F3A"/>
                </a:solidFill>
              </a:rPr>
              <a:t> </a:t>
            </a:r>
            <a:r>
              <a:rPr lang="el-GR" sz="1550" dirty="0">
                <a:solidFill>
                  <a:srgbClr val="0B1F3A"/>
                </a:solidFill>
              </a:rPr>
              <a:t>Τ</a:t>
            </a:r>
            <a:r>
              <a:rPr lang="en-US" sz="1550" dirty="0">
                <a:solidFill>
                  <a:srgbClr val="0B1F3A"/>
                </a:solidFill>
              </a:rPr>
              <a:t>α </a:t>
            </a:r>
            <a:r>
              <a:rPr lang="en-US" sz="1550" dirty="0" err="1">
                <a:solidFill>
                  <a:srgbClr val="0B1F3A"/>
                </a:solidFill>
              </a:rPr>
              <a:t>εμ</a:t>
            </a:r>
            <a:r>
              <a:rPr lang="en-US" sz="1550" dirty="0">
                <a:solidFill>
                  <a:srgbClr val="0B1F3A"/>
                </a:solidFill>
              </a:rPr>
              <a:t>πορεύματα (</a:t>
            </a:r>
            <a:r>
              <a:rPr lang="el-GR" sz="1550" dirty="0">
                <a:solidFill>
                  <a:srgbClr val="0B1F3A"/>
                </a:solidFill>
              </a:rPr>
              <a:t>π.χ. </a:t>
            </a:r>
            <a:r>
              <a:rPr lang="en-US" sz="1550" dirty="0">
                <a:solidFill>
                  <a:srgbClr val="0B1F3A"/>
                </a:solidFill>
              </a:rPr>
              <a:t>π</a:t>
            </a:r>
            <a:r>
              <a:rPr lang="en-US" sz="1550" dirty="0" err="1">
                <a:solidFill>
                  <a:srgbClr val="0B1F3A"/>
                </a:solidFill>
              </a:rPr>
              <a:t>ετρέλ</a:t>
            </a:r>
            <a:r>
              <a:rPr lang="en-US" sz="1550" dirty="0">
                <a:solidFill>
                  <a:srgbClr val="0B1F3A"/>
                </a:solidFill>
              </a:rPr>
              <a:t>αιο, σιτηρά, μέταλλα) και οι ναύλοι τιμολογούνται σε USD</a:t>
            </a:r>
            <a:endParaRPr lang="en-US" sz="1550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550" dirty="0">
                <a:solidFill>
                  <a:srgbClr val="0B1F3A"/>
                </a:solidFill>
              </a:rPr>
              <a:t>Το ευρώ σταθερά δεύτερο (20–22%), το γουάν αυξάνεται αργά (3,1% πληρωμές) παρά τις προσπάθειες της Κίνας και τις συμφωνίες BRICS</a:t>
            </a:r>
            <a:endParaRPr lang="en-US" sz="1550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550" dirty="0">
                <a:solidFill>
                  <a:srgbClr val="0B1F3A"/>
                </a:solidFill>
              </a:rPr>
              <a:t>Συνέπειες για τη ναυτιλία: συναλλαγματικός κίνδυνος για εταιρείες με έξοδα σε EUR/άλλα νομίσματα, εξάρτηση από επιτόκια Fed και αμερικανικές τράπεζες, παγκόσμια εμβέλεια κυρώσεων ΗΠΑ (OFAC)</a:t>
            </a:r>
            <a:endParaRPr lang="en-US" sz="1550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550" dirty="0">
                <a:solidFill>
                  <a:srgbClr val="0B1F3A"/>
                </a:solidFill>
              </a:rPr>
              <a:t>Νέο στοιχείο 2026: η ιρανική «Αρχή Στενών» ζητεί διόδια σε γουάν</a:t>
            </a:r>
            <a:r>
              <a:rPr lang="el-GR" sz="1550" dirty="0">
                <a:solidFill>
                  <a:srgbClr val="0B1F3A"/>
                </a:solidFill>
              </a:rPr>
              <a:t>:</a:t>
            </a:r>
            <a:r>
              <a:rPr lang="en-US" sz="1550" dirty="0">
                <a:solidFill>
                  <a:srgbClr val="0B1F3A"/>
                </a:solidFill>
              </a:rPr>
              <a:t> η πρώτη απόπειρα «από-δολαριοποίησης» ενός θαλάσσιου περάσματος</a:t>
            </a:r>
            <a:endParaRPr lang="en-US" sz="1550" dirty="0"/>
          </a:p>
        </p:txBody>
      </p:sp>
      <p:sp>
        <p:nvSpPr>
          <p:cNvPr id="5" name="source"/>
          <p:cNvSpPr txBox="1"/>
          <p:nvPr/>
        </p:nvSpPr>
        <p:spPr>
          <a:xfrm>
            <a:off x="457200" y="6108192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Πηγές: SWIFT, Global Currency Tracker (7/2026)· IMF, COFER Q1 2026 (1/7/2026). Σημ.: CAD στα αποθέματα κατά προσέγγιση.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4D8D0356-0A30-F101-24BA-3601B33B10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46" y="141776"/>
            <a:ext cx="11488616" cy="622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7585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137160"/>
            <a:ext cx="11274552" cy="4783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Η αποσύνδεση ΗΠΑ–Κίνας στους αριθμούς</a:t>
            </a:r>
            <a:endParaRPr lang="en-US" sz="2600" dirty="0"/>
          </a:p>
        </p:txBody>
      </p:sp>
      <p:graphicFrame>
        <p:nvGraphicFramePr>
          <p:cNvPr id="3" name="china-us"/>
          <p:cNvGraphicFramePr/>
          <p:nvPr>
            <p:extLst>
              <p:ext uri="{D42A27DB-BD31-4B8C-83A1-F6EECF244321}">
                <p14:modId xmlns:p14="http://schemas.microsoft.com/office/powerpoint/2010/main" val="793642003"/>
              </p:ext>
            </p:extLst>
          </p:nvPr>
        </p:nvGraphicFramePr>
        <p:xfrm>
          <a:off x="457200" y="731520"/>
          <a:ext cx="5486400" cy="4561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ina-redirect"/>
          <p:cNvGraphicFramePr/>
          <p:nvPr>
            <p:extLst>
              <p:ext uri="{D42A27DB-BD31-4B8C-83A1-F6EECF244321}">
                <p14:modId xmlns:p14="http://schemas.microsoft.com/office/powerpoint/2010/main" val="2954122378"/>
              </p:ext>
            </p:extLst>
          </p:nvPr>
        </p:nvGraphicFramePr>
        <p:xfrm>
          <a:off x="6217920" y="731520"/>
          <a:ext cx="5532120" cy="4561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bullets"/>
          <p:cNvSpPr txBox="1"/>
          <p:nvPr/>
        </p:nvSpPr>
        <p:spPr>
          <a:xfrm>
            <a:off x="363415" y="5302113"/>
            <a:ext cx="11368337" cy="8243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algn="just">
              <a:lnSpc>
                <a:spcPct val="100000"/>
              </a:lnSpc>
              <a:buSzPct val="100000"/>
            </a:pPr>
            <a:r>
              <a:rPr lang="en-US" sz="1600" b="1" dirty="0">
                <a:solidFill>
                  <a:srgbClr val="0B1F3A"/>
                </a:solidFill>
              </a:rPr>
              <a:t>Οι δασμοί 2018–2025 μείωσαν το άμεσο μερίδιο της Κίνας στις ΗΠΑ στο μισό και πλέον</a:t>
            </a:r>
            <a:r>
              <a:rPr lang="el-GR" sz="1600" b="1" dirty="0">
                <a:solidFill>
                  <a:srgbClr val="0B1F3A"/>
                </a:solidFill>
              </a:rPr>
              <a:t>.</a:t>
            </a:r>
            <a:r>
              <a:rPr lang="en-US" sz="1600" b="1" dirty="0">
                <a:solidFill>
                  <a:srgbClr val="0B1F3A"/>
                </a:solidFill>
              </a:rPr>
              <a:t> </a:t>
            </a:r>
            <a:r>
              <a:rPr lang="el-GR" sz="1600" b="1" dirty="0">
                <a:solidFill>
                  <a:srgbClr val="0B1F3A"/>
                </a:solidFill>
              </a:rPr>
              <a:t>Ό</a:t>
            </a:r>
            <a:r>
              <a:rPr lang="en-US" sz="1600" b="1" dirty="0" err="1">
                <a:solidFill>
                  <a:srgbClr val="0B1F3A"/>
                </a:solidFill>
              </a:rPr>
              <a:t>μως</a:t>
            </a:r>
            <a:r>
              <a:rPr lang="en-US" sz="1600" b="1" dirty="0">
                <a:solidFill>
                  <a:srgbClr val="0B1F3A"/>
                </a:solidFill>
              </a:rPr>
              <a:t> η κινεζική προστιθέμενη αξία στις αμερικανικές εισαγωγές παραμένει ~15% μέσω Βιετνάμ, Μεξικού και Ταϊβάν («connector economies»)</a:t>
            </a:r>
            <a:r>
              <a:rPr lang="el-GR" sz="1600" b="1" dirty="0">
                <a:solidFill>
                  <a:srgbClr val="0B1F3A"/>
                </a:solidFill>
              </a:rPr>
              <a:t>.</a:t>
            </a:r>
            <a:r>
              <a:rPr lang="en-US" sz="1600" b="1" dirty="0">
                <a:solidFill>
                  <a:srgbClr val="0B1F3A"/>
                </a:solidFill>
              </a:rPr>
              <a:t> </a:t>
            </a:r>
            <a:r>
              <a:rPr lang="el-GR" sz="1600" b="1" dirty="0">
                <a:solidFill>
                  <a:srgbClr val="0B1F3A"/>
                </a:solidFill>
              </a:rPr>
              <a:t>Γ</a:t>
            </a:r>
            <a:r>
              <a:rPr lang="en-US" sz="1600" b="1" dirty="0">
                <a:solidFill>
                  <a:srgbClr val="0B1F3A"/>
                </a:solidFill>
              </a:rPr>
              <a:t>ια τη ναυτιλία αυτό σημαίνει περισσότερα, μικρότερα και μακρύτερα ταξίδια (Κίνα → ΝΑ Ασία → ΗΠΑ)</a:t>
            </a:r>
            <a:endParaRPr lang="en-US" sz="1600" b="1" dirty="0"/>
          </a:p>
        </p:txBody>
      </p:sp>
      <p:sp>
        <p:nvSpPr>
          <p:cNvPr id="6" name="source"/>
          <p:cNvSpPr txBox="1"/>
          <p:nvPr/>
        </p:nvSpPr>
        <p:spPr>
          <a:xfrm>
            <a:off x="457200" y="6144768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Πηγές: Alfaro &amp; Chor (2026), Stanford SCCEI· Evenett, S. (2026), Global Trade Alert, «Trade Redirection of Chinese Exports During 2025». Τιμές 2019–2024 κατά προσέγγιση (US Census).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5. Τι καθορίζει την εξέλιξη του διεθνούς εμπορίου</a:t>
            </a:r>
            <a:endParaRPr lang="en-US" sz="2600" dirty="0"/>
          </a:p>
        </p:txBody>
      </p:sp>
      <p:sp>
        <p:nvSpPr>
          <p:cNvPr id="3" name="card"/>
          <p:cNvSpPr/>
          <p:nvPr/>
        </p:nvSpPr>
        <p:spPr>
          <a:xfrm>
            <a:off x="457200" y="1234440"/>
            <a:ext cx="3605784" cy="4800600"/>
          </a:xfrm>
          <a:prstGeom prst="roundRect">
            <a:avLst>
              <a:gd name="adj" fmla="val 304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4" name="cardhead"/>
          <p:cNvSpPr txBox="1"/>
          <p:nvPr/>
        </p:nvSpPr>
        <p:spPr>
          <a:xfrm>
            <a:off x="621792" y="1344168"/>
            <a:ext cx="3276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b="1" dirty="0">
                <a:solidFill>
                  <a:srgbClr val="B23A48"/>
                </a:solidFill>
              </a:rPr>
              <a:t>Θεσμοί και πολιτική</a:t>
            </a:r>
            <a:endParaRPr lang="en-US" sz="1600" dirty="0"/>
          </a:p>
        </p:txBody>
      </p:sp>
      <p:sp>
        <p:nvSpPr>
          <p:cNvPr id="5" name="cardbody"/>
          <p:cNvSpPr txBox="1"/>
          <p:nvPr/>
        </p:nvSpPr>
        <p:spPr>
          <a:xfrm>
            <a:off x="621792" y="1783080"/>
            <a:ext cx="3276600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Διεθνής πολιτική και </a:t>
            </a:r>
            <a:r>
              <a:rPr lang="en-US" sz="1600" dirty="0" err="1">
                <a:solidFill>
                  <a:srgbClr val="0B1F3A"/>
                </a:solidFill>
              </a:rPr>
              <a:t>νομική</a:t>
            </a:r>
            <a:r>
              <a:rPr lang="en-US" sz="1600" dirty="0">
                <a:solidFill>
                  <a:srgbClr val="0B1F3A"/>
                </a:solidFill>
              </a:rPr>
              <a:t> </a:t>
            </a:r>
            <a:r>
              <a:rPr lang="en-US" sz="1600" dirty="0" err="1">
                <a:solidFill>
                  <a:srgbClr val="0B1F3A"/>
                </a:solidFill>
              </a:rPr>
              <a:t>στ</a:t>
            </a:r>
            <a:r>
              <a:rPr lang="en-US" sz="1600" dirty="0">
                <a:solidFill>
                  <a:srgbClr val="0B1F3A"/>
                </a:solidFill>
              </a:rPr>
              <a:t>αθερότητα</a:t>
            </a:r>
            <a:r>
              <a:rPr lang="el-GR" sz="1600" dirty="0">
                <a:solidFill>
                  <a:srgbClr val="0B1F3A"/>
                </a:solidFill>
              </a:rPr>
              <a:t> -</a:t>
            </a:r>
            <a:r>
              <a:rPr lang="en-US" sz="1600" dirty="0">
                <a:solidFill>
                  <a:srgbClr val="0B1F3A"/>
                </a:solidFill>
              </a:rPr>
              <a:t> συμμετοχή στο πολυμερές σύστημα</a:t>
            </a:r>
            <a:endParaRPr lang="el-GR" sz="1600" dirty="0">
              <a:solidFill>
                <a:srgbClr val="0B1F3A"/>
              </a:solidFill>
            </a:endParaRPr>
          </a:p>
          <a:p>
            <a:pPr algn="just">
              <a:spcAft>
                <a:spcPts val="300"/>
              </a:spcAft>
              <a:buSzPct val="100000"/>
            </a:pP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ΓΣΔΕ/GATT (1947) → ΠΟΕ (1995): </a:t>
            </a:r>
            <a:r>
              <a:rPr lang="en-US" sz="1600" dirty="0" err="1">
                <a:solidFill>
                  <a:srgbClr val="0B1F3A"/>
                </a:solidFill>
              </a:rPr>
              <a:t>δεσμευτικοί</a:t>
            </a:r>
            <a:r>
              <a:rPr lang="en-US" sz="1600" dirty="0">
                <a:solidFill>
                  <a:srgbClr val="0B1F3A"/>
                </a:solidFill>
              </a:rPr>
              <a:t> κα</a:t>
            </a:r>
            <a:r>
              <a:rPr lang="en-US" sz="1600" dirty="0" err="1">
                <a:solidFill>
                  <a:srgbClr val="0B1F3A"/>
                </a:solidFill>
              </a:rPr>
              <a:t>νόνες</a:t>
            </a:r>
            <a:r>
              <a:rPr lang="el-GR" sz="1600" dirty="0">
                <a:solidFill>
                  <a:srgbClr val="0B1F3A"/>
                </a:solidFill>
              </a:rPr>
              <a:t>,</a:t>
            </a:r>
            <a:r>
              <a:rPr lang="en-US" sz="1600" dirty="0">
                <a:solidFill>
                  <a:srgbClr val="0B1F3A"/>
                </a:solidFill>
              </a:rPr>
              <a:t> 72% του εμπορίου ακόμη σ</a:t>
            </a:r>
            <a:r>
              <a:rPr lang="el-GR" sz="1600" dirty="0">
                <a:solidFill>
                  <a:srgbClr val="0B1F3A"/>
                </a:solidFill>
              </a:rPr>
              <a:t>τη</a:t>
            </a:r>
            <a:r>
              <a:rPr lang="en-US" sz="1600" dirty="0">
                <a:solidFill>
                  <a:srgbClr val="0B1F3A"/>
                </a:solidFill>
              </a:rPr>
              <a:t> β</a:t>
            </a:r>
            <a:r>
              <a:rPr lang="en-US" sz="1600" dirty="0" err="1">
                <a:solidFill>
                  <a:srgbClr val="0B1F3A"/>
                </a:solidFill>
              </a:rPr>
              <a:t>άση</a:t>
            </a:r>
            <a:r>
              <a:rPr lang="el-GR" sz="1600" dirty="0">
                <a:solidFill>
                  <a:srgbClr val="0B1F3A"/>
                </a:solidFill>
              </a:rPr>
              <a:t> της ρήτρας του μάλλον ευνοημένου κράτους </a:t>
            </a:r>
            <a:r>
              <a:rPr lang="en-US" sz="1600" dirty="0">
                <a:solidFill>
                  <a:srgbClr val="0B1F3A"/>
                </a:solidFill>
              </a:rPr>
              <a:t> </a:t>
            </a:r>
            <a:endParaRPr lang="el-GR" sz="1600" dirty="0">
              <a:solidFill>
                <a:srgbClr val="0B1F3A"/>
              </a:solidFill>
            </a:endParaRPr>
          </a:p>
          <a:p>
            <a:pPr algn="just">
              <a:spcAft>
                <a:spcPts val="300"/>
              </a:spcAft>
              <a:buSzPct val="100000"/>
            </a:pP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~375 περιφερειακές συμφωνίες σε ισχύ (2026)</a:t>
            </a:r>
            <a:endParaRPr lang="el-GR" sz="1600" dirty="0">
              <a:solidFill>
                <a:srgbClr val="0B1F3A"/>
              </a:solidFill>
            </a:endParaRPr>
          </a:p>
          <a:p>
            <a:pPr algn="just">
              <a:spcAft>
                <a:spcPts val="300"/>
              </a:spcAft>
              <a:buSzPct val="100000"/>
            </a:pP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Προστατευτισμός: 2025–26 η μεγαλύτερη δασμολογική κλιμάκωση από τη δεκαετία του 1930</a:t>
            </a:r>
            <a:endParaRPr lang="en-US" sz="1600" dirty="0"/>
          </a:p>
        </p:txBody>
      </p:sp>
      <p:sp>
        <p:nvSpPr>
          <p:cNvPr id="6" name="card"/>
          <p:cNvSpPr/>
          <p:nvPr/>
        </p:nvSpPr>
        <p:spPr>
          <a:xfrm>
            <a:off x="4291584" y="1234440"/>
            <a:ext cx="3605784" cy="4800600"/>
          </a:xfrm>
          <a:prstGeom prst="roundRect">
            <a:avLst>
              <a:gd name="adj" fmla="val 304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7" name="cardhead"/>
          <p:cNvSpPr txBox="1"/>
          <p:nvPr/>
        </p:nvSpPr>
        <p:spPr>
          <a:xfrm>
            <a:off x="4456176" y="1344168"/>
            <a:ext cx="3276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Οικονομία</a:t>
            </a:r>
            <a:endParaRPr lang="en-US" sz="1600" dirty="0"/>
          </a:p>
        </p:txBody>
      </p:sp>
      <p:sp>
        <p:nvSpPr>
          <p:cNvPr id="8" name="cardbody"/>
          <p:cNvSpPr txBox="1"/>
          <p:nvPr/>
        </p:nvSpPr>
        <p:spPr>
          <a:xfrm>
            <a:off x="4456176" y="1783080"/>
            <a:ext cx="3276600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Παγκόσμια ανάπτυξη: IMF 3,0% (2026), 3,4% (2027)</a:t>
            </a:r>
            <a:endParaRPr lang="el-GR" sz="1600" dirty="0">
              <a:solidFill>
                <a:srgbClr val="0B1F3A"/>
              </a:solidFill>
            </a:endParaRPr>
          </a:p>
          <a:p>
            <a:pPr algn="just">
              <a:spcAft>
                <a:spcPts val="300"/>
              </a:spcAft>
              <a:buSzPct val="100000"/>
            </a:pP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Κρίσεις: χρηματοπιστωτική (2008–09), πανδημία (2020), ενεργειακές (2022, 2026)</a:t>
            </a:r>
            <a:endParaRPr lang="el-GR" sz="1600" dirty="0">
              <a:solidFill>
                <a:srgbClr val="0B1F3A"/>
              </a:solidFill>
            </a:endParaRPr>
          </a:p>
          <a:p>
            <a:pPr algn="just">
              <a:spcAft>
                <a:spcPts val="300"/>
              </a:spcAft>
              <a:buSzPct val="100000"/>
            </a:pP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Διεθνοποίηση παραγωγής, πολυεθνικές, αλυσίδες αξίας</a:t>
            </a:r>
            <a:endParaRPr lang="el-GR" sz="1600" dirty="0">
              <a:solidFill>
                <a:srgbClr val="0B1F3A"/>
              </a:solidFill>
            </a:endParaRPr>
          </a:p>
          <a:p>
            <a:pPr algn="just">
              <a:spcAft>
                <a:spcPts val="300"/>
              </a:spcAft>
              <a:buSzPct val="100000"/>
            </a:pP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Μετατόπιση συγκριτικών πλεονεκτημάτων: Κίνα → ASEAN, Ινδία, Μεξικό</a:t>
            </a:r>
            <a:endParaRPr lang="en-US" sz="1600" dirty="0"/>
          </a:p>
        </p:txBody>
      </p:sp>
      <p:sp>
        <p:nvSpPr>
          <p:cNvPr id="9" name="card"/>
          <p:cNvSpPr/>
          <p:nvPr/>
        </p:nvSpPr>
        <p:spPr>
          <a:xfrm>
            <a:off x="8125968" y="1234440"/>
            <a:ext cx="3605784" cy="4800600"/>
          </a:xfrm>
          <a:prstGeom prst="roundRect">
            <a:avLst>
              <a:gd name="adj" fmla="val 304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0" name="cardhead"/>
          <p:cNvSpPr txBox="1"/>
          <p:nvPr/>
        </p:nvSpPr>
        <p:spPr>
          <a:xfrm>
            <a:off x="8290560" y="1344168"/>
            <a:ext cx="3276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4F8A5B"/>
                </a:solidFill>
              </a:rPr>
              <a:t>Τεχνολογία και δομή</a:t>
            </a:r>
            <a:endParaRPr lang="en-US" sz="1600" dirty="0"/>
          </a:p>
        </p:txBody>
      </p:sp>
      <p:sp>
        <p:nvSpPr>
          <p:cNvPr id="11" name="cardbody"/>
          <p:cNvSpPr txBox="1"/>
          <p:nvPr/>
        </p:nvSpPr>
        <p:spPr>
          <a:xfrm>
            <a:off x="8290560" y="1783080"/>
            <a:ext cx="3276600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Μεταφορές: containerisation, mega-ships, λιμενικός αυτοματισμός</a:t>
            </a:r>
            <a:r>
              <a:rPr lang="el-GR" sz="1600" dirty="0">
                <a:solidFill>
                  <a:srgbClr val="0B1F3A"/>
                </a:solidFill>
              </a:rPr>
              <a:t> και λιμενικές υποδομές</a:t>
            </a:r>
          </a:p>
          <a:p>
            <a:pPr algn="just">
              <a:spcAft>
                <a:spcPts val="300"/>
              </a:spcAft>
              <a:buSzPct val="100000"/>
            </a:pP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Επικοινωνίες, πληροφόρηση, </a:t>
            </a:r>
            <a:r>
              <a:rPr lang="en-US" sz="1600" dirty="0" err="1">
                <a:solidFill>
                  <a:srgbClr val="0B1F3A"/>
                </a:solidFill>
              </a:rPr>
              <a:t>ψηφι</a:t>
            </a:r>
            <a:r>
              <a:rPr lang="en-US" sz="1600" dirty="0">
                <a:solidFill>
                  <a:srgbClr val="0B1F3A"/>
                </a:solidFill>
              </a:rPr>
              <a:t>ακό εμπόριο</a:t>
            </a:r>
            <a:endParaRPr lang="el-GR" sz="1600" dirty="0">
              <a:solidFill>
                <a:srgbClr val="0B1F3A"/>
              </a:solidFill>
            </a:endParaRPr>
          </a:p>
          <a:p>
            <a:pPr algn="just">
              <a:spcAft>
                <a:spcPts val="300"/>
              </a:spcAft>
              <a:buSzPct val="100000"/>
            </a:pP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Διεθνοποίηση υπηρεσιών· εναρμόνιση προδιαγραφών</a:t>
            </a:r>
            <a:endParaRPr lang="el-GR" sz="1600" dirty="0">
              <a:solidFill>
                <a:srgbClr val="0B1F3A"/>
              </a:solidFill>
            </a:endParaRPr>
          </a:p>
          <a:p>
            <a:pPr algn="just">
              <a:spcAft>
                <a:spcPts val="300"/>
              </a:spcAft>
              <a:buSzPct val="100000"/>
            </a:pP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Ενεργειακή μετάβαση: νέες ροές LNG, κρίσιμων ορυκτών, υδρογόνου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137160"/>
            <a:ext cx="11274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B1F3A"/>
                </a:solidFill>
              </a:rPr>
              <a:t>Από τον πολυμερισμό στον περιφερειακό και διμερή δρόμο</a:t>
            </a:r>
            <a:r>
              <a:rPr lang="el-GR" sz="1800" b="1" dirty="0">
                <a:solidFill>
                  <a:srgbClr val="0B1F3A"/>
                </a:solidFill>
              </a:rPr>
              <a:t> (</a:t>
            </a:r>
            <a:r>
              <a:rPr lang="en-US" sz="1800" b="1" dirty="0">
                <a:solidFill>
                  <a:srgbClr val="0B1F3A"/>
                </a:solidFill>
              </a:rPr>
              <a:t>multilateralism, regionalism, bilateralism)</a:t>
            </a:r>
            <a:endParaRPr lang="en-US" sz="1800" dirty="0"/>
          </a:p>
        </p:txBody>
      </p:sp>
      <p:graphicFrame>
        <p:nvGraphicFramePr>
          <p:cNvPr id="3" name="rta"/>
          <p:cNvGraphicFramePr/>
          <p:nvPr>
            <p:extLst>
              <p:ext uri="{D42A27DB-BD31-4B8C-83A1-F6EECF244321}">
                <p14:modId xmlns:p14="http://schemas.microsoft.com/office/powerpoint/2010/main" val="1130053280"/>
              </p:ext>
            </p:extLst>
          </p:nvPr>
        </p:nvGraphicFramePr>
        <p:xfrm>
          <a:off x="457200" y="791308"/>
          <a:ext cx="5669280" cy="4466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tariffs"/>
          <p:cNvGraphicFramePr/>
          <p:nvPr>
            <p:extLst>
              <p:ext uri="{D42A27DB-BD31-4B8C-83A1-F6EECF244321}">
                <p14:modId xmlns:p14="http://schemas.microsoft.com/office/powerpoint/2010/main" val="2875164957"/>
              </p:ext>
            </p:extLst>
          </p:nvPr>
        </p:nvGraphicFramePr>
        <p:xfrm>
          <a:off x="6309360" y="855785"/>
          <a:ext cx="5440680" cy="4402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bullets"/>
          <p:cNvSpPr txBox="1"/>
          <p:nvPr/>
        </p:nvSpPr>
        <p:spPr>
          <a:xfrm>
            <a:off x="339969" y="5266944"/>
            <a:ext cx="11391783" cy="92870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algn="just">
              <a:lnSpc>
                <a:spcPct val="100000"/>
              </a:lnSpc>
              <a:buSzPct val="100000"/>
            </a:pPr>
            <a:r>
              <a:rPr lang="en-US" sz="1600" dirty="0" err="1">
                <a:solidFill>
                  <a:srgbClr val="0B1F3A"/>
                </a:solidFill>
              </a:rPr>
              <a:t>Οι</a:t>
            </a:r>
            <a:r>
              <a:rPr lang="en-US" sz="1600" dirty="0">
                <a:solidFill>
                  <a:srgbClr val="0B1F3A"/>
                </a:solidFill>
              </a:rPr>
              <a:t> </a:t>
            </a:r>
            <a:r>
              <a:rPr lang="el-GR" sz="1600" dirty="0">
                <a:solidFill>
                  <a:srgbClr val="0B1F3A"/>
                </a:solidFill>
              </a:rPr>
              <a:t>περιφερειακές </a:t>
            </a:r>
            <a:r>
              <a:rPr lang="en-US" sz="1600" dirty="0" err="1">
                <a:solidFill>
                  <a:srgbClr val="0B1F3A"/>
                </a:solidFill>
              </a:rPr>
              <a:t>συμφωνίες</a:t>
            </a:r>
            <a:r>
              <a:rPr lang="en-US" sz="1600" dirty="0">
                <a:solidFill>
                  <a:srgbClr val="0B1F3A"/>
                </a:solidFill>
              </a:rPr>
              <a:t> πολλαπλασιάστηκαν μετά το 1995 καθώς οι πολυμερείς γύροι βάλτωσαν</a:t>
            </a:r>
            <a:r>
              <a:rPr lang="el-GR" sz="1600" dirty="0">
                <a:solidFill>
                  <a:srgbClr val="0B1F3A"/>
                </a:solidFill>
              </a:rPr>
              <a:t>.</a:t>
            </a:r>
            <a:r>
              <a:rPr lang="en-US" sz="1600" dirty="0">
                <a:solidFill>
                  <a:srgbClr val="0B1F3A"/>
                </a:solidFill>
              </a:rPr>
              <a:t> </a:t>
            </a:r>
            <a:r>
              <a:rPr lang="el-GR" sz="1600" dirty="0">
                <a:solidFill>
                  <a:srgbClr val="0B1F3A"/>
                </a:solidFill>
              </a:rPr>
              <a:t>Ο</a:t>
            </a:r>
            <a:r>
              <a:rPr lang="en-US" sz="1600" dirty="0">
                <a:solidFill>
                  <a:srgbClr val="0B1F3A"/>
                </a:solidFill>
              </a:rPr>
              <a:t> παγκόσμιος μέσος πραγματικός δασμός έπεσε στο ~2%</a:t>
            </a:r>
            <a:r>
              <a:rPr lang="el-GR" sz="1600" dirty="0">
                <a:solidFill>
                  <a:srgbClr val="0B1F3A"/>
                </a:solidFill>
              </a:rPr>
              <a:t>,</a:t>
            </a:r>
            <a:r>
              <a:rPr lang="en-US" sz="1600" dirty="0">
                <a:solidFill>
                  <a:srgbClr val="0B1F3A"/>
                </a:solidFill>
              </a:rPr>
              <a:t> αλλά οι ΗΠΑ τον επανέφεραν το 2025–26 στο ~15–17%, το υψηλότερο επίπεδο από τη δεκαετία του 1930</a:t>
            </a:r>
            <a:r>
              <a:rPr lang="el-GR" sz="1600" dirty="0">
                <a:solidFill>
                  <a:srgbClr val="0B1F3A"/>
                </a:solidFill>
              </a:rPr>
              <a:t>.</a:t>
            </a:r>
            <a:r>
              <a:rPr lang="en-US" sz="1600" dirty="0">
                <a:solidFill>
                  <a:srgbClr val="0B1F3A"/>
                </a:solidFill>
              </a:rPr>
              <a:t> </a:t>
            </a:r>
            <a:r>
              <a:rPr lang="el-GR" sz="1600" dirty="0">
                <a:solidFill>
                  <a:srgbClr val="0B1F3A"/>
                </a:solidFill>
              </a:rPr>
              <a:t>Συνέπειες γ</a:t>
            </a:r>
            <a:r>
              <a:rPr lang="en-US" sz="1600" dirty="0">
                <a:solidFill>
                  <a:srgbClr val="0B1F3A"/>
                </a:solidFill>
              </a:rPr>
              <a:t>ια τη ναυτιλία: ανακατεύθυνση ροών, front-loading</a:t>
            </a:r>
            <a:r>
              <a:rPr lang="el-GR" sz="1600" dirty="0">
                <a:solidFill>
                  <a:srgbClr val="0B1F3A"/>
                </a:solidFill>
              </a:rPr>
              <a:t> (πρόωρη φόρτωση)</a:t>
            </a:r>
            <a:r>
              <a:rPr lang="en-US" sz="1600" dirty="0">
                <a:solidFill>
                  <a:srgbClr val="0B1F3A"/>
                </a:solidFill>
              </a:rPr>
              <a:t>, μεγαλύτερες </a:t>
            </a:r>
            <a:r>
              <a:rPr lang="el-GR" sz="1600" dirty="0">
                <a:solidFill>
                  <a:srgbClr val="0B1F3A"/>
                </a:solidFill>
              </a:rPr>
              <a:t>ή μικρότερες </a:t>
            </a:r>
            <a:r>
              <a:rPr lang="en-US" sz="1600" dirty="0">
                <a:solidFill>
                  <a:srgbClr val="0B1F3A"/>
                </a:solidFill>
              </a:rPr>
              <a:t>απ</a:t>
            </a:r>
            <a:r>
              <a:rPr lang="en-US" sz="1600" dirty="0" err="1">
                <a:solidFill>
                  <a:srgbClr val="0B1F3A"/>
                </a:solidFill>
              </a:rPr>
              <a:t>οστάσεις</a:t>
            </a:r>
            <a:r>
              <a:rPr lang="el-GR" sz="1600" dirty="0">
                <a:solidFill>
                  <a:srgbClr val="0B1F3A"/>
                </a:solidFill>
              </a:rPr>
              <a:t>, </a:t>
            </a:r>
            <a:r>
              <a:rPr lang="en-US" sz="1600" dirty="0">
                <a:solidFill>
                  <a:srgbClr val="0B1F3A"/>
                </a:solidFill>
              </a:rPr>
              <a:t>α</a:t>
            </a:r>
            <a:r>
              <a:rPr lang="en-US" sz="1600" dirty="0" err="1">
                <a:solidFill>
                  <a:srgbClr val="0B1F3A"/>
                </a:solidFill>
              </a:rPr>
              <a:t>στ</a:t>
            </a:r>
            <a:r>
              <a:rPr lang="en-US" sz="1600" dirty="0">
                <a:solidFill>
                  <a:srgbClr val="0B1F3A"/>
                </a:solidFill>
              </a:rPr>
              <a:t>αθείς όγκοι</a:t>
            </a:r>
            <a:endParaRPr lang="en-US" sz="1600" dirty="0"/>
          </a:p>
        </p:txBody>
      </p:sp>
      <p:sp>
        <p:nvSpPr>
          <p:cNvPr id="6" name="source"/>
          <p:cNvSpPr txBox="1"/>
          <p:nvPr/>
        </p:nvSpPr>
        <p:spPr>
          <a:xfrm>
            <a:off x="457200" y="6144768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Πηγές: WTO RTA Database (RTA-IS)· WTO Secretariat (μέσοι δασμοί 2022)· Yale Budget Lab (2026, πραγματικός δασμός ΗΠΑ).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15318B9F-22A1-9417-F20F-2714FA6FD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169" y="158262"/>
            <a:ext cx="10533185" cy="654733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384440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Το διεθνές εμπορικό σύστημα το 2026: ΠΟΕ σε κρίση, δασμοί, νέες συμφωνίες</a:t>
            </a:r>
            <a:endParaRPr lang="en-US" sz="2600" dirty="0"/>
          </a:p>
        </p:txBody>
      </p:sp>
      <p:sp>
        <p:nvSpPr>
          <p:cNvPr id="3" name="tl-line"/>
          <p:cNvSpPr/>
          <p:nvPr/>
        </p:nvSpPr>
        <p:spPr>
          <a:xfrm>
            <a:off x="1993392" y="1280160"/>
            <a:ext cx="0" cy="4754880"/>
          </a:xfrm>
          <a:prstGeom prst="line">
            <a:avLst/>
          </a:prstGeom>
          <a:noFill/>
          <a:ln w="12700">
            <a:solidFill>
              <a:srgbClr val="6B7A90"/>
            </a:solidFill>
            <a:prstDash val="solid"/>
          </a:ln>
        </p:spPr>
      </p:sp>
      <p:sp>
        <p:nvSpPr>
          <p:cNvPr id="4" name="chip"/>
          <p:cNvSpPr/>
          <p:nvPr/>
        </p:nvSpPr>
        <p:spPr>
          <a:xfrm>
            <a:off x="457200" y="1261872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5" name="chiptext"/>
          <p:cNvSpPr txBox="1"/>
          <p:nvPr/>
        </p:nvSpPr>
        <p:spPr>
          <a:xfrm>
            <a:off x="457200" y="1261872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2–4/2025</a:t>
            </a:r>
            <a:endParaRPr lang="en-US" sz="1600" dirty="0"/>
          </a:p>
        </p:txBody>
      </p:sp>
      <p:sp>
        <p:nvSpPr>
          <p:cNvPr id="6" name="dot"/>
          <p:cNvSpPr/>
          <p:nvPr/>
        </p:nvSpPr>
        <p:spPr>
          <a:xfrm>
            <a:off x="1938528" y="1353312"/>
            <a:ext cx="109728" cy="109728"/>
          </a:xfrm>
          <a:prstGeom prst="ellipse">
            <a:avLst/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7" name="tltext"/>
          <p:cNvSpPr txBox="1"/>
          <p:nvPr/>
        </p:nvSpPr>
        <p:spPr>
          <a:xfrm>
            <a:off x="2176271" y="1207008"/>
            <a:ext cx="9669897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400" dirty="0">
                <a:solidFill>
                  <a:srgbClr val="0B1F3A"/>
                </a:solidFill>
              </a:rPr>
              <a:t>«</a:t>
            </a:r>
            <a:r>
              <a:rPr lang="en-US" sz="1600" dirty="0">
                <a:solidFill>
                  <a:srgbClr val="0B1F3A"/>
                </a:solidFill>
              </a:rPr>
              <a:t>Αμοιβαίοι δασμοί» ΗΠΑ (IEEPA</a:t>
            </a:r>
            <a:r>
              <a:rPr lang="el-GR" sz="1600" dirty="0">
                <a:solidFill>
                  <a:srgbClr val="0B1F3A"/>
                </a:solidFill>
              </a:rPr>
              <a:t>-</a:t>
            </a:r>
            <a:r>
              <a:rPr lang="en-US" sz="1600" dirty="0">
                <a:solidFill>
                  <a:srgbClr val="0B1F3A"/>
                </a:solidFill>
              </a:rPr>
              <a:t>International Emergency Economic Powers Act, 1977) σε όλους τους εταίρους - κλιμάκωση ΗΠΑ–Κίνας έως 145% και εκεχειρία Γενεύης- δασμοί Section 232: χάλυβας/αλουμίνιο/χαλκός 50%, αυτοκίνητα 25%</a:t>
            </a:r>
            <a:endParaRPr lang="en-US" sz="1600" dirty="0"/>
          </a:p>
        </p:txBody>
      </p:sp>
      <p:sp>
        <p:nvSpPr>
          <p:cNvPr id="8" name="chip"/>
          <p:cNvSpPr/>
          <p:nvPr/>
        </p:nvSpPr>
        <p:spPr>
          <a:xfrm>
            <a:off x="457200" y="2084832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9" name="chiptext"/>
          <p:cNvSpPr txBox="1"/>
          <p:nvPr/>
        </p:nvSpPr>
        <p:spPr>
          <a:xfrm>
            <a:off x="457200" y="2084832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27/7/2025</a:t>
            </a:r>
            <a:endParaRPr lang="en-US" sz="1600" dirty="0"/>
          </a:p>
        </p:txBody>
      </p:sp>
      <p:sp>
        <p:nvSpPr>
          <p:cNvPr id="10" name="dot"/>
          <p:cNvSpPr/>
          <p:nvPr/>
        </p:nvSpPr>
        <p:spPr>
          <a:xfrm>
            <a:off x="1938528" y="2176272"/>
            <a:ext cx="109728" cy="109728"/>
          </a:xfrm>
          <a:prstGeom prst="ellipse">
            <a:avLst/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11" name="tltext"/>
          <p:cNvSpPr txBox="1"/>
          <p:nvPr/>
        </p:nvSpPr>
        <p:spPr>
          <a:xfrm>
            <a:off x="2176272" y="2029968"/>
            <a:ext cx="953719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Συμφωνία ΗΠΑ–ΕΕ (Turnberry): οροφή δασμών 15% - Ιαν.–Μάιος 2026: εξαγωγές ΕΕ προς ΗΠΑ -9,6%, πλεόνασμα ΕΕ -66% - ενεργειακές αγορές στο ~41% του στόχου</a:t>
            </a:r>
            <a:endParaRPr lang="en-US" sz="1600" dirty="0"/>
          </a:p>
        </p:txBody>
      </p:sp>
      <p:sp>
        <p:nvSpPr>
          <p:cNvPr id="12" name="chip"/>
          <p:cNvSpPr/>
          <p:nvPr/>
        </p:nvSpPr>
        <p:spPr>
          <a:xfrm>
            <a:off x="457200" y="2907792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4F8A5B"/>
          </a:solidFill>
          <a:ln w="12700">
            <a:solidFill>
              <a:srgbClr val="4F8A5B"/>
            </a:solidFill>
            <a:prstDash val="solid"/>
          </a:ln>
        </p:spPr>
      </p:sp>
      <p:sp>
        <p:nvSpPr>
          <p:cNvPr id="13" name="chiptext"/>
          <p:cNvSpPr txBox="1"/>
          <p:nvPr/>
        </p:nvSpPr>
        <p:spPr>
          <a:xfrm>
            <a:off x="457200" y="2907792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1–5/2026</a:t>
            </a:r>
            <a:endParaRPr lang="en-US" sz="1600" dirty="0"/>
          </a:p>
        </p:txBody>
      </p:sp>
      <p:sp>
        <p:nvSpPr>
          <p:cNvPr id="14" name="dot"/>
          <p:cNvSpPr/>
          <p:nvPr/>
        </p:nvSpPr>
        <p:spPr>
          <a:xfrm>
            <a:off x="1938528" y="2999232"/>
            <a:ext cx="109728" cy="109728"/>
          </a:xfrm>
          <a:prstGeom prst="ellipse">
            <a:avLst/>
          </a:prstGeom>
          <a:solidFill>
            <a:srgbClr val="4F8A5B"/>
          </a:solidFill>
          <a:ln w="12700">
            <a:solidFill>
              <a:srgbClr val="4F8A5B"/>
            </a:solidFill>
            <a:prstDash val="solid"/>
          </a:ln>
        </p:spPr>
      </p:sp>
      <p:sp>
        <p:nvSpPr>
          <p:cNvPr id="15" name="tltext"/>
          <p:cNvSpPr txBox="1"/>
          <p:nvPr/>
        </p:nvSpPr>
        <p:spPr>
          <a:xfrm>
            <a:off x="2176272" y="2852928"/>
            <a:ext cx="953719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ΕΕ–Mercosur: υπογραφή (17/1), παραπομπή στο ΔΕΕ από το Ευρωκοινοβούλιο (334–324), προσωρινή εφαρμογή από 1/5/2026 - ΕΕ–Ινδία: ολοκλήρωση διαπραγματεύσεων 27/1/2026 (&gt;90% του εμπορίου, ισχύς ~2027)</a:t>
            </a:r>
            <a:endParaRPr lang="en-US" sz="1600" dirty="0"/>
          </a:p>
        </p:txBody>
      </p:sp>
      <p:sp>
        <p:nvSpPr>
          <p:cNvPr id="16" name="chip"/>
          <p:cNvSpPr/>
          <p:nvPr/>
        </p:nvSpPr>
        <p:spPr>
          <a:xfrm>
            <a:off x="457200" y="3730752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17" name="chiptext"/>
          <p:cNvSpPr txBox="1"/>
          <p:nvPr/>
        </p:nvSpPr>
        <p:spPr>
          <a:xfrm>
            <a:off x="457200" y="3730752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20/2/2026</a:t>
            </a:r>
            <a:endParaRPr lang="en-US" sz="1600" dirty="0"/>
          </a:p>
        </p:txBody>
      </p:sp>
      <p:sp>
        <p:nvSpPr>
          <p:cNvPr id="18" name="dot"/>
          <p:cNvSpPr/>
          <p:nvPr/>
        </p:nvSpPr>
        <p:spPr>
          <a:xfrm>
            <a:off x="1938528" y="3822192"/>
            <a:ext cx="109728" cy="109728"/>
          </a:xfrm>
          <a:prstGeom prst="ellipse">
            <a:avLst/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19" name="tltext"/>
          <p:cNvSpPr txBox="1"/>
          <p:nvPr/>
        </p:nvSpPr>
        <p:spPr>
          <a:xfrm>
            <a:off x="2103120" y="3675888"/>
            <a:ext cx="961034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Ανώτατο Δικαστήριο ΗΠΑ (Learning Resources v. Trump, 6–3): ο IEEPA δεν επ</a:t>
            </a:r>
            <a:r>
              <a:rPr lang="en-US" sz="1600" dirty="0" err="1">
                <a:solidFill>
                  <a:srgbClr val="0B1F3A"/>
                </a:solidFill>
              </a:rPr>
              <a:t>ιτρέ</a:t>
            </a:r>
            <a:r>
              <a:rPr lang="en-US" sz="1600" dirty="0">
                <a:solidFill>
                  <a:srgbClr val="0B1F3A"/>
                </a:solidFill>
              </a:rPr>
              <a:t>πει δασμούς - επιστροφές ~166 δισ. $ - αντικατάσταση με Section 122 (10%, 24/2–24/7) και μετά Section 301» 10%/12,5% σε </a:t>
            </a:r>
            <a:r>
              <a:rPr lang="el-GR" sz="1600" dirty="0">
                <a:solidFill>
                  <a:srgbClr val="0B1F3A"/>
                </a:solidFill>
              </a:rPr>
              <a:t>περ. </a:t>
            </a:r>
            <a:r>
              <a:rPr lang="en-US" sz="1600" dirty="0">
                <a:solidFill>
                  <a:srgbClr val="0B1F3A"/>
                </a:solidFill>
              </a:rPr>
              <a:t>60 οικονομίες (24/7/2026)</a:t>
            </a:r>
            <a:endParaRPr lang="en-US" sz="1600" dirty="0"/>
          </a:p>
        </p:txBody>
      </p:sp>
      <p:sp>
        <p:nvSpPr>
          <p:cNvPr id="20" name="chip"/>
          <p:cNvSpPr/>
          <p:nvPr/>
        </p:nvSpPr>
        <p:spPr>
          <a:xfrm>
            <a:off x="457200" y="4553712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21" name="chiptext"/>
          <p:cNvSpPr txBox="1"/>
          <p:nvPr/>
        </p:nvSpPr>
        <p:spPr>
          <a:xfrm>
            <a:off x="457200" y="4553712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26–30/3/2026</a:t>
            </a:r>
            <a:endParaRPr lang="en-US" sz="1600" dirty="0"/>
          </a:p>
        </p:txBody>
      </p:sp>
      <p:sp>
        <p:nvSpPr>
          <p:cNvPr id="22" name="dot"/>
          <p:cNvSpPr/>
          <p:nvPr/>
        </p:nvSpPr>
        <p:spPr>
          <a:xfrm>
            <a:off x="1938528" y="4645152"/>
            <a:ext cx="109728" cy="109728"/>
          </a:xfrm>
          <a:prstGeom prst="ellipse">
            <a:avLst/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23" name="tltext"/>
          <p:cNvSpPr txBox="1"/>
          <p:nvPr/>
        </p:nvSpPr>
        <p:spPr>
          <a:xfrm>
            <a:off x="2103120" y="4498848"/>
            <a:ext cx="961034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MC14 ΠΟΕ (Γιαουντέ): χωρίς υπουργική διακήρυξη</a:t>
            </a:r>
            <a:r>
              <a:rPr lang="el-GR" sz="1600" dirty="0">
                <a:solidFill>
                  <a:srgbClr val="0B1F3A"/>
                </a:solidFill>
              </a:rPr>
              <a:t> -</a:t>
            </a:r>
            <a:r>
              <a:rPr lang="en-US" sz="1600" dirty="0">
                <a:solidFill>
                  <a:srgbClr val="0B1F3A"/>
                </a:solidFill>
              </a:rPr>
              <a:t> λήξη του μορατόριουμ δασμών σε ηλεκτρονικές διαβιβάσεις (από 1998)</a:t>
            </a:r>
            <a:r>
              <a:rPr lang="el-GR" sz="1600" dirty="0">
                <a:solidFill>
                  <a:srgbClr val="0B1F3A"/>
                </a:solidFill>
              </a:rPr>
              <a:t> -</a:t>
            </a:r>
            <a:r>
              <a:rPr lang="en-US" sz="1600" dirty="0">
                <a:solidFill>
                  <a:srgbClr val="0B1F3A"/>
                </a:solidFill>
              </a:rPr>
              <a:t> 66 μέλη (~70% του εμπορίου, χωρίς ΗΠΑ/Ινδία) δεσμεύονται πλειομερώς</a:t>
            </a:r>
            <a:r>
              <a:rPr lang="el-GR" sz="1600" dirty="0">
                <a:solidFill>
                  <a:srgbClr val="0B1F3A"/>
                </a:solidFill>
              </a:rPr>
              <a:t> –</a:t>
            </a:r>
            <a:r>
              <a:rPr lang="en-US" sz="1600" dirty="0">
                <a:solidFill>
                  <a:srgbClr val="0B1F3A"/>
                </a:solidFill>
              </a:rPr>
              <a:t> MPIA</a:t>
            </a:r>
            <a:r>
              <a:rPr lang="el-GR" sz="1600" dirty="0">
                <a:solidFill>
                  <a:srgbClr val="0B1F3A"/>
                </a:solidFill>
              </a:rPr>
              <a:t> –μηχανισμός επίλυσης διαφορών</a:t>
            </a:r>
            <a:r>
              <a:rPr lang="en-US" sz="1600" dirty="0">
                <a:solidFill>
                  <a:srgbClr val="0B1F3A"/>
                </a:solidFill>
              </a:rPr>
              <a:t> (61 μέλη) ως υποκατάστατο του ανενεργού Δευτεροβάθμιου Οργάνου</a:t>
            </a:r>
            <a:endParaRPr lang="en-US" sz="1600" dirty="0"/>
          </a:p>
        </p:txBody>
      </p:sp>
      <p:sp>
        <p:nvSpPr>
          <p:cNvPr id="24" name="chip"/>
          <p:cNvSpPr/>
          <p:nvPr/>
        </p:nvSpPr>
        <p:spPr>
          <a:xfrm>
            <a:off x="457200" y="5376672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25" name="chiptext"/>
          <p:cNvSpPr txBox="1"/>
          <p:nvPr/>
        </p:nvSpPr>
        <p:spPr>
          <a:xfrm>
            <a:off x="457200" y="5376672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5–9/2026</a:t>
            </a:r>
            <a:endParaRPr lang="en-US" sz="1600" dirty="0"/>
          </a:p>
        </p:txBody>
      </p:sp>
      <p:sp>
        <p:nvSpPr>
          <p:cNvPr id="26" name="dot"/>
          <p:cNvSpPr/>
          <p:nvPr/>
        </p:nvSpPr>
        <p:spPr>
          <a:xfrm>
            <a:off x="1938528" y="5468112"/>
            <a:ext cx="109728" cy="109728"/>
          </a:xfrm>
          <a:prstGeom prst="ellipse">
            <a:avLst/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27" name="tltext"/>
          <p:cNvSpPr txBox="1"/>
          <p:nvPr/>
        </p:nvSpPr>
        <p:spPr>
          <a:xfrm>
            <a:off x="2176272" y="5321808"/>
            <a:ext cx="953719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CPTPP: ολοκλήρωση προσχώρησης </a:t>
            </a:r>
            <a:r>
              <a:rPr lang="en-US" sz="1600" dirty="0" err="1">
                <a:solidFill>
                  <a:srgbClr val="0B1F3A"/>
                </a:solidFill>
              </a:rPr>
              <a:t>Κόστ</a:t>
            </a:r>
            <a:r>
              <a:rPr lang="en-US" sz="1600" dirty="0">
                <a:solidFill>
                  <a:srgbClr val="0B1F3A"/>
                </a:solidFill>
              </a:rPr>
              <a:t>α Ρίκα</a:t>
            </a:r>
            <a:r>
              <a:rPr lang="el-GR" sz="1600" dirty="0">
                <a:solidFill>
                  <a:srgbClr val="0B1F3A"/>
                </a:solidFill>
              </a:rPr>
              <a:t> -</a:t>
            </a:r>
            <a:r>
              <a:rPr lang="en-US" sz="1600" dirty="0">
                <a:solidFill>
                  <a:srgbClr val="0B1F3A"/>
                </a:solidFill>
              </a:rPr>
              <a:t> ΗΠΑ: Section 232 σε φάρμακα (100%) και ημιαγωγούς (25%), Section 338 (50%) σε καναδικά προϊόντα</a:t>
            </a:r>
            <a:r>
              <a:rPr lang="el-GR" sz="1600" dirty="0">
                <a:solidFill>
                  <a:srgbClr val="0B1F3A"/>
                </a:solidFill>
              </a:rPr>
              <a:t> -</a:t>
            </a:r>
            <a:r>
              <a:rPr lang="en-US" sz="1600" dirty="0">
                <a:solidFill>
                  <a:srgbClr val="0B1F3A"/>
                </a:solidFill>
              </a:rPr>
              <a:t> τέλη USTR σε κινεζικά πλοία ανασταλμένα έως 9/11/2026</a:t>
            </a:r>
            <a:endParaRPr lang="en-US" sz="160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137160"/>
            <a:ext cx="11274552" cy="4438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6. Ο μηχανισμός: ΑΕΠ → εμπόριο → ζήτηση ναυτιλίας → ναύλοι</a:t>
            </a:r>
            <a:endParaRPr lang="en-US" sz="2600" dirty="0"/>
          </a:p>
        </p:txBody>
      </p:sp>
      <p:sp>
        <p:nvSpPr>
          <p:cNvPr id="3" name="card"/>
          <p:cNvSpPr/>
          <p:nvPr/>
        </p:nvSpPr>
        <p:spPr>
          <a:xfrm>
            <a:off x="457200" y="793652"/>
            <a:ext cx="2647188" cy="2635348"/>
          </a:xfrm>
          <a:prstGeom prst="roundRect">
            <a:avLst>
              <a:gd name="adj" fmla="val 4145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4" name="num"/>
          <p:cNvSpPr/>
          <p:nvPr/>
        </p:nvSpPr>
        <p:spPr>
          <a:xfrm>
            <a:off x="621792" y="1371600"/>
            <a:ext cx="384048" cy="384048"/>
          </a:xfrm>
          <a:prstGeom prst="ellipse">
            <a:avLst/>
          </a:prstGeom>
          <a:solidFill>
            <a:srgbClr val="0E6E8E"/>
          </a:solidFill>
          <a:ln w="12700">
            <a:solidFill>
              <a:srgbClr val="0E6E8E"/>
            </a:solidFill>
            <a:prstDash val="solid"/>
          </a:ln>
        </p:spPr>
      </p:sp>
      <p:sp>
        <p:nvSpPr>
          <p:cNvPr id="5" name="numtext"/>
          <p:cNvSpPr txBox="1"/>
          <p:nvPr/>
        </p:nvSpPr>
        <p:spPr>
          <a:xfrm>
            <a:off x="621792" y="1371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6" name="cardhead"/>
          <p:cNvSpPr txBox="1"/>
          <p:nvPr/>
        </p:nvSpPr>
        <p:spPr>
          <a:xfrm>
            <a:off x="1097280" y="912524"/>
            <a:ext cx="1869948" cy="641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ΑΕΠ → εμπόριο</a:t>
            </a:r>
            <a:endParaRPr lang="en-US" sz="1600" dirty="0"/>
          </a:p>
        </p:txBody>
      </p:sp>
      <p:sp>
        <p:nvSpPr>
          <p:cNvPr id="7" name="cardbody"/>
          <p:cNvSpPr txBox="1"/>
          <p:nvPr/>
        </p:nvSpPr>
        <p:spPr>
          <a:xfrm>
            <a:off x="492369" y="1691640"/>
            <a:ext cx="2612019" cy="1690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Η ανάπτυξη αυξάνει εισοδήματα, επενδύσεις και εισαγωγές</a:t>
            </a:r>
            <a:r>
              <a:rPr lang="el-GR" sz="1600" dirty="0">
                <a:solidFill>
                  <a:srgbClr val="0B1F3A"/>
                </a:solidFill>
              </a:rPr>
              <a:t>.</a:t>
            </a:r>
            <a:r>
              <a:rPr lang="en-US" sz="1600" dirty="0">
                <a:solidFill>
                  <a:srgbClr val="0B1F3A"/>
                </a:solidFill>
              </a:rPr>
              <a:t> </a:t>
            </a:r>
            <a:r>
              <a:rPr lang="el-GR" sz="1600" dirty="0">
                <a:solidFill>
                  <a:srgbClr val="0B1F3A"/>
                </a:solidFill>
              </a:rPr>
              <a:t>Ι</a:t>
            </a:r>
            <a:r>
              <a:rPr lang="en-US" sz="1600" dirty="0" err="1">
                <a:solidFill>
                  <a:srgbClr val="0B1F3A"/>
                </a:solidFill>
              </a:rPr>
              <a:t>στορικά</a:t>
            </a:r>
            <a:r>
              <a:rPr lang="en-US" sz="1600" dirty="0">
                <a:solidFill>
                  <a:srgbClr val="0B1F3A"/>
                </a:solidFill>
              </a:rPr>
              <a:t> το εμπόριο αυξανόταν ταχύτερα από το ΑΕΠ (ελαστικότητα &gt;1), από το 2010 περίπου όσο το ΑΕΠ</a:t>
            </a:r>
            <a:endParaRPr lang="en-US" sz="1600" dirty="0"/>
          </a:p>
        </p:txBody>
      </p:sp>
      <p:sp>
        <p:nvSpPr>
          <p:cNvPr id="8" name="card"/>
          <p:cNvSpPr/>
          <p:nvPr/>
        </p:nvSpPr>
        <p:spPr>
          <a:xfrm>
            <a:off x="3332988" y="695877"/>
            <a:ext cx="2647188" cy="2661607"/>
          </a:xfrm>
          <a:prstGeom prst="roundRect">
            <a:avLst>
              <a:gd name="adj" fmla="val 4145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9" name="num"/>
          <p:cNvSpPr/>
          <p:nvPr/>
        </p:nvSpPr>
        <p:spPr>
          <a:xfrm>
            <a:off x="3497580" y="1371600"/>
            <a:ext cx="384048" cy="384048"/>
          </a:xfrm>
          <a:prstGeom prst="ellipse">
            <a:avLst/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10" name="numtext"/>
          <p:cNvSpPr txBox="1"/>
          <p:nvPr/>
        </p:nvSpPr>
        <p:spPr>
          <a:xfrm>
            <a:off x="3497580" y="1325880"/>
            <a:ext cx="3840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11" name="cardhead"/>
          <p:cNvSpPr txBox="1"/>
          <p:nvPr/>
        </p:nvSpPr>
        <p:spPr>
          <a:xfrm>
            <a:off x="3973068" y="912524"/>
            <a:ext cx="1869948" cy="564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D97B29"/>
                </a:solidFill>
              </a:rPr>
              <a:t>Εμπόριο → ζήτηση ναυτιλίας (τονομίλια)</a:t>
            </a:r>
            <a:endParaRPr lang="en-US" sz="1350" dirty="0"/>
          </a:p>
        </p:txBody>
      </p:sp>
      <p:sp>
        <p:nvSpPr>
          <p:cNvPr id="12" name="cardbody"/>
          <p:cNvSpPr txBox="1"/>
          <p:nvPr/>
        </p:nvSpPr>
        <p:spPr>
          <a:xfrm>
            <a:off x="3332988" y="1737360"/>
            <a:ext cx="264718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Η ζήτηση μετριέται σε τόνους × απόσταση· όταν αλλάζουν οι διαδρομές (Ερυθρά, Χορμούζ, κυρώσεις), τα τονομίλια αυξάνονται πολύ ταχύτερα από τους τόνους (2024: +5,9% έναντι +2,2%)</a:t>
            </a:r>
            <a:endParaRPr lang="en-US" sz="1600" dirty="0"/>
          </a:p>
        </p:txBody>
      </p:sp>
      <p:sp>
        <p:nvSpPr>
          <p:cNvPr id="13" name="card"/>
          <p:cNvSpPr/>
          <p:nvPr/>
        </p:nvSpPr>
        <p:spPr>
          <a:xfrm>
            <a:off x="6208776" y="607955"/>
            <a:ext cx="2647188" cy="2821046"/>
          </a:xfrm>
          <a:prstGeom prst="roundRect">
            <a:avLst>
              <a:gd name="adj" fmla="val 4145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4" name="num"/>
          <p:cNvSpPr/>
          <p:nvPr/>
        </p:nvSpPr>
        <p:spPr>
          <a:xfrm>
            <a:off x="6373368" y="1371600"/>
            <a:ext cx="384048" cy="384048"/>
          </a:xfrm>
          <a:prstGeom prst="ellipse">
            <a:avLst/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15" name="numtext"/>
          <p:cNvSpPr txBox="1"/>
          <p:nvPr/>
        </p:nvSpPr>
        <p:spPr>
          <a:xfrm>
            <a:off x="6373368" y="1371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16" name="cardhead"/>
          <p:cNvSpPr txBox="1"/>
          <p:nvPr/>
        </p:nvSpPr>
        <p:spPr>
          <a:xfrm>
            <a:off x="6848856" y="912524"/>
            <a:ext cx="1869948" cy="459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23A48"/>
                </a:solidFill>
              </a:rPr>
              <a:t>Ζήτηση vs προσφορά → ναύλοι</a:t>
            </a:r>
            <a:endParaRPr lang="en-US" sz="1600" dirty="0"/>
          </a:p>
        </p:txBody>
      </p:sp>
      <p:sp>
        <p:nvSpPr>
          <p:cNvPr id="17" name="cardbody"/>
          <p:cNvSpPr txBox="1"/>
          <p:nvPr/>
        </p:nvSpPr>
        <p:spPr>
          <a:xfrm>
            <a:off x="6208776" y="1691640"/>
            <a:ext cx="2647187" cy="1737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Η προσφορά (στόλος, ταχύτητα, συμφόρηση, διαθεσιμότητα) είναι βραχυπρόθεσμα άκαμπτη· γι’ αυτό μικρές μεταβολές ζήτησης προκαλούν τεράστιες διακυμάνσεις ναύλων</a:t>
            </a:r>
            <a:endParaRPr lang="en-US" sz="1600" dirty="0"/>
          </a:p>
        </p:txBody>
      </p:sp>
      <p:sp>
        <p:nvSpPr>
          <p:cNvPr id="18" name="card"/>
          <p:cNvSpPr/>
          <p:nvPr/>
        </p:nvSpPr>
        <p:spPr>
          <a:xfrm>
            <a:off x="9084564" y="775364"/>
            <a:ext cx="2647188" cy="2538750"/>
          </a:xfrm>
          <a:prstGeom prst="roundRect">
            <a:avLst>
              <a:gd name="adj" fmla="val 4145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9" name="num"/>
          <p:cNvSpPr/>
          <p:nvPr/>
        </p:nvSpPr>
        <p:spPr>
          <a:xfrm>
            <a:off x="9249156" y="1371600"/>
            <a:ext cx="384048" cy="384048"/>
          </a:xfrm>
          <a:prstGeom prst="ellipse">
            <a:avLst/>
          </a:prstGeom>
          <a:solidFill>
            <a:srgbClr val="4F8A5B"/>
          </a:solidFill>
          <a:ln w="12700">
            <a:solidFill>
              <a:srgbClr val="4F8A5B"/>
            </a:solidFill>
            <a:prstDash val="solid"/>
          </a:ln>
        </p:spPr>
      </p:sp>
      <p:sp>
        <p:nvSpPr>
          <p:cNvPr id="20" name="numtext"/>
          <p:cNvSpPr txBox="1"/>
          <p:nvPr/>
        </p:nvSpPr>
        <p:spPr>
          <a:xfrm>
            <a:off x="9249156" y="1371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4</a:t>
            </a:r>
            <a:endParaRPr lang="en-US" sz="1300" dirty="0"/>
          </a:p>
        </p:txBody>
      </p:sp>
      <p:sp>
        <p:nvSpPr>
          <p:cNvPr id="21" name="cardhead"/>
          <p:cNvSpPr txBox="1"/>
          <p:nvPr/>
        </p:nvSpPr>
        <p:spPr>
          <a:xfrm>
            <a:off x="9724644" y="912524"/>
            <a:ext cx="1869948" cy="564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4F8A5B"/>
                </a:solidFill>
              </a:rPr>
              <a:t>Ναύλοι → τιμές → εμπόριο</a:t>
            </a:r>
            <a:endParaRPr lang="en-US" sz="1350" dirty="0"/>
          </a:p>
        </p:txBody>
      </p:sp>
      <p:sp>
        <p:nvSpPr>
          <p:cNvPr id="22" name="cardbody"/>
          <p:cNvSpPr txBox="1"/>
          <p:nvPr/>
        </p:nvSpPr>
        <p:spPr>
          <a:xfrm>
            <a:off x="9202615" y="1755649"/>
            <a:ext cx="2501705" cy="16018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550" dirty="0">
                <a:solidFill>
                  <a:srgbClr val="0B1F3A"/>
                </a:solidFill>
              </a:rPr>
              <a:t>Υψηλοί ναύλοι αυξάνουν τις τιμές εισαγωγών (2024: +10,6% παγκοσμίως, +24% στα μικρά νησιωτικά κράτη) και τον πληθωρισμό — με υστέρηση 12–30 μηνών</a:t>
            </a:r>
            <a:endParaRPr lang="en-US" sz="1550" dirty="0"/>
          </a:p>
        </p:txBody>
      </p:sp>
      <p:graphicFrame>
        <p:nvGraphicFramePr>
          <p:cNvPr id="23" name="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1503062"/>
              </p:ext>
            </p:extLst>
          </p:nvPr>
        </p:nvGraphicFramePr>
        <p:xfrm>
          <a:off x="199292" y="3493008"/>
          <a:ext cx="11740663" cy="2595553"/>
        </p:xfrm>
        <a:graphic>
          <a:graphicData uri="http://schemas.openxmlformats.org/drawingml/2006/table">
            <a:tbl>
              <a:tblPr/>
              <a:tblGrid>
                <a:gridCol w="2515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689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56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54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Δείκτης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Τι μετρά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Ορόσημα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4656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400" b="1" dirty="0">
                          <a:solidFill>
                            <a:srgbClr val="0B1F3A"/>
                          </a:solidFill>
                        </a:rPr>
                        <a:t>Baltic Dry Index (BDI)</a:t>
                      </a:r>
                      <a:endParaRPr lang="en-US" sz="14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Ναύλοι ξηρού χύδην φορτίου (</a:t>
                      </a:r>
                      <a:r>
                        <a:rPr lang="en-US" sz="1400" dirty="0" err="1">
                          <a:solidFill>
                            <a:srgbClr val="0B1F3A"/>
                          </a:solidFill>
                        </a:rPr>
                        <a:t>Capesize</a:t>
                      </a:r>
                      <a:r>
                        <a:rPr lang="el-GR" sz="1400" dirty="0">
                          <a:solidFill>
                            <a:srgbClr val="0B1F3A"/>
                          </a:solidFill>
                        </a:rPr>
                        <a:t>-</a:t>
                      </a: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180</a:t>
                      </a:r>
                      <a:r>
                        <a:rPr lang="el-GR" sz="1400" dirty="0">
                          <a:solidFill>
                            <a:srgbClr val="0B1F3A"/>
                          </a:solidFill>
                        </a:rPr>
                        <a:t>.</a:t>
                      </a: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000 DWT</a:t>
                      </a:r>
                      <a:r>
                        <a:rPr lang="el-GR" sz="1400" dirty="0">
                          <a:solidFill>
                            <a:srgbClr val="0B1F3A"/>
                          </a:solidFill>
                        </a:rPr>
                        <a:t>,</a:t>
                      </a: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 Panamax</a:t>
                      </a:r>
                      <a:r>
                        <a:rPr lang="el-GR" sz="1400" dirty="0">
                          <a:solidFill>
                            <a:srgbClr val="0B1F3A"/>
                          </a:solidFill>
                        </a:rPr>
                        <a:t> - </a:t>
                      </a: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80,000–85,000 DWT, </a:t>
                      </a:r>
                      <a:r>
                        <a:rPr lang="en-US" sz="1400" dirty="0" err="1">
                          <a:solidFill>
                            <a:srgbClr val="0B1F3A"/>
                          </a:solidFill>
                        </a:rPr>
                        <a:t>Supramax</a:t>
                      </a:r>
                      <a:r>
                        <a:rPr lang="el-GR" sz="1400" dirty="0">
                          <a:solidFill>
                            <a:srgbClr val="0B1F3A"/>
                          </a:solidFill>
                        </a:rPr>
                        <a:t> - </a:t>
                      </a: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55,000–63,000</a:t>
                      </a:r>
                      <a:r>
                        <a:rPr lang="el-GR" sz="1400" dirty="0">
                          <a:solidFill>
                            <a:srgbClr val="0B1F3A"/>
                          </a:solidFill>
                        </a:rPr>
                        <a:t> </a:t>
                      </a: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DWT</a:t>
                      </a:r>
                      <a:r>
                        <a:rPr lang="el-GR" sz="1400" dirty="0">
                          <a:solidFill>
                            <a:srgbClr val="0B1F3A"/>
                          </a:solidFill>
                        </a:rPr>
                        <a:t> </a:t>
                      </a: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)</a:t>
                      </a:r>
                      <a:endParaRPr lang="en-US" sz="14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Ρεκόρ 11.793 (5/2008) </a:t>
                      </a:r>
                      <a:r>
                        <a:rPr lang="el-GR" sz="1400" dirty="0">
                          <a:solidFill>
                            <a:srgbClr val="0B1F3A"/>
                          </a:solidFill>
                        </a:rPr>
                        <a:t>- </a:t>
                      </a: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5.650 (10/2021) </a:t>
                      </a:r>
                      <a:r>
                        <a:rPr lang="el-GR" sz="1400" dirty="0">
                          <a:solidFill>
                            <a:srgbClr val="0B1F3A"/>
                          </a:solidFill>
                        </a:rPr>
                        <a:t>-</a:t>
                      </a: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 3.226 (5/2026)</a:t>
                      </a:r>
                      <a:endParaRPr lang="en-US" sz="14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402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400" b="1" dirty="0">
                          <a:solidFill>
                            <a:srgbClr val="0B1F3A"/>
                          </a:solidFill>
                        </a:rPr>
                        <a:t>Drewry WCI</a:t>
                      </a:r>
                      <a:r>
                        <a:rPr lang="el-GR" sz="1400" b="1" dirty="0">
                          <a:solidFill>
                            <a:srgbClr val="0B1F3A"/>
                          </a:solidFill>
                        </a:rPr>
                        <a:t> - </a:t>
                      </a:r>
                      <a:r>
                        <a:rPr lang="en-US" sz="1400" b="1" dirty="0">
                          <a:solidFill>
                            <a:srgbClr val="0B1F3A"/>
                          </a:solidFill>
                        </a:rPr>
                        <a:t>World Container Index</a:t>
                      </a:r>
                      <a:endParaRPr lang="en-US" sz="14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Ναύλοι containers από Σαγκάη / 8 </a:t>
                      </a:r>
                      <a:r>
                        <a:rPr lang="en-US" sz="1400" dirty="0" err="1">
                          <a:solidFill>
                            <a:srgbClr val="0B1F3A"/>
                          </a:solidFill>
                        </a:rPr>
                        <a:t>κύριες</a:t>
                      </a: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B1F3A"/>
                          </a:solidFill>
                        </a:rPr>
                        <a:t>δι</a:t>
                      </a: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αδρομές</a:t>
                      </a:r>
                      <a:r>
                        <a:rPr lang="el-GR" sz="1400" dirty="0">
                          <a:solidFill>
                            <a:srgbClr val="0B1F3A"/>
                          </a:solidFill>
                        </a:rPr>
                        <a:t> </a:t>
                      </a: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East–West </a:t>
                      </a:r>
                      <a:r>
                        <a:rPr lang="el-GR" sz="1400" dirty="0">
                          <a:solidFill>
                            <a:srgbClr val="0B1F3A"/>
                          </a:solidFill>
                        </a:rPr>
                        <a:t>διαδρομές</a:t>
                      </a: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 ($/TEU, $/FEU</a:t>
                      </a:r>
                      <a:r>
                        <a:rPr lang="el-GR" sz="1400" dirty="0">
                          <a:solidFill>
                            <a:srgbClr val="0B1F3A"/>
                          </a:solidFill>
                        </a:rPr>
                        <a:t>=</a:t>
                      </a: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40-ft container)</a:t>
                      </a:r>
                      <a:endParaRPr lang="en-US" sz="14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10.377 $/FEU (9/2021) </a:t>
                      </a:r>
                      <a:r>
                        <a:rPr lang="el-GR" sz="1400" dirty="0">
                          <a:solidFill>
                            <a:srgbClr val="0B1F3A"/>
                          </a:solidFill>
                        </a:rPr>
                        <a:t>-</a:t>
                      </a: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 1.913 (9/2025) </a:t>
                      </a:r>
                      <a:r>
                        <a:rPr lang="el-GR" sz="1400" dirty="0">
                          <a:solidFill>
                            <a:srgbClr val="0B1F3A"/>
                          </a:solidFill>
                        </a:rPr>
                        <a:t>-</a:t>
                      </a: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 4.468 (9/2026)</a:t>
                      </a:r>
                      <a:endParaRPr lang="en-US" sz="14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402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400" b="1" dirty="0">
                          <a:solidFill>
                            <a:srgbClr val="0B1F3A"/>
                          </a:solidFill>
                        </a:rPr>
                        <a:t>Baltic Dirty/Clean Tanker (BDTI/BCTI)</a:t>
                      </a:r>
                      <a:endParaRPr lang="en-US" sz="14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Ναύλοι δεξαμενόπλοιων αργού / προϊόντων</a:t>
                      </a:r>
                      <a:endParaRPr lang="en-US" sz="14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VLCC </a:t>
                      </a:r>
                      <a:r>
                        <a:rPr lang="el-GR" sz="1400" dirty="0">
                          <a:solidFill>
                            <a:srgbClr val="0B1F3A"/>
                          </a:solidFill>
                        </a:rPr>
                        <a:t>(200–320 χιλ. DWT, περ. 2 εκατ. βαρέλια) </a:t>
                      </a: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243.000 $/ημέρα μ.ό. 3/2026 </a:t>
                      </a:r>
                      <a:r>
                        <a:rPr lang="el-GR" sz="1400" dirty="0">
                          <a:solidFill>
                            <a:srgbClr val="0B1F3A"/>
                          </a:solidFill>
                        </a:rPr>
                        <a:t>-</a:t>
                      </a: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 ρεκόρ 509.000 $/ημέρα (9/2026)</a:t>
                      </a:r>
                      <a:endParaRPr lang="en-US" sz="14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861"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400" b="1" dirty="0">
                          <a:solidFill>
                            <a:srgbClr val="0B1F3A"/>
                          </a:solidFill>
                        </a:rPr>
                        <a:t>ClarkSea Index</a:t>
                      </a:r>
                      <a:endParaRPr lang="en-US" sz="14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Σταθμισμένα μέσα έσοδα όλων των τύπων πλοίων ($/ημέρα)</a:t>
                      </a:r>
                      <a:endParaRPr lang="en-US" sz="14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~40.000 $ (2021–22) </a:t>
                      </a:r>
                      <a:r>
                        <a:rPr lang="el-GR" sz="1400" dirty="0">
                          <a:solidFill>
                            <a:srgbClr val="0B1F3A"/>
                          </a:solidFill>
                        </a:rPr>
                        <a:t>-</a:t>
                      </a:r>
                      <a:r>
                        <a:rPr lang="en-US" sz="1400" dirty="0">
                          <a:solidFill>
                            <a:srgbClr val="0B1F3A"/>
                          </a:solidFill>
                        </a:rPr>
                        <a:t> 38.717 $ Α΄ εξάμ. 2026 (+61%)</a:t>
                      </a:r>
                      <a:endParaRPr lang="en-US" sz="1400" dirty="0"/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4" name="source"/>
          <p:cNvSpPr txBox="1"/>
          <p:nvPr/>
        </p:nvSpPr>
        <p:spPr>
          <a:xfrm>
            <a:off x="457200" y="6108192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Πηγές: UNCTAD RMT 2025· Baltic Exchange· Drewry· Clarksons Research (7/2026)· Xclusiv· USNI News (9/2026).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46E7260F-1773-9CE9-7A1F-8CE2B09B67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460" y="338606"/>
            <a:ext cx="11762211" cy="639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7909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AD71DE76-23D2-CD60-61F6-DF6DE47532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273" y="294363"/>
            <a:ext cx="11387241" cy="6231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8873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137161"/>
            <a:ext cx="11274552" cy="428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Προβλέψεις 2024–2027: ΑΕΠ, εμπόριο αγαθών και θαλάσσιο εμπόριο</a:t>
            </a:r>
            <a:endParaRPr lang="en-US" sz="2600" dirty="0"/>
          </a:p>
        </p:txBody>
      </p:sp>
      <p:graphicFrame>
        <p:nvGraphicFramePr>
          <p:cNvPr id="3" name="forecasts"/>
          <p:cNvGraphicFramePr/>
          <p:nvPr>
            <p:extLst>
              <p:ext uri="{D42A27DB-BD31-4B8C-83A1-F6EECF244321}">
                <p14:modId xmlns:p14="http://schemas.microsoft.com/office/powerpoint/2010/main" val="1942162029"/>
              </p:ext>
            </p:extLst>
          </p:nvPr>
        </p:nvGraphicFramePr>
        <p:xfrm>
          <a:off x="441960" y="749940"/>
          <a:ext cx="6964680" cy="4782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ard"/>
          <p:cNvSpPr/>
          <p:nvPr/>
        </p:nvSpPr>
        <p:spPr>
          <a:xfrm>
            <a:off x="7635239" y="675474"/>
            <a:ext cx="4357215" cy="1854366"/>
          </a:xfrm>
          <a:prstGeom prst="roundRect">
            <a:avLst>
              <a:gd name="adj" fmla="val 72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5" name="cardhead"/>
          <p:cNvSpPr txBox="1"/>
          <p:nvPr/>
        </p:nvSpPr>
        <p:spPr>
          <a:xfrm>
            <a:off x="8459844" y="743712"/>
            <a:ext cx="3125603" cy="2381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IMF, Ιούλιος 2026</a:t>
            </a:r>
            <a:endParaRPr lang="en-US" sz="1600" dirty="0"/>
          </a:p>
        </p:txBody>
      </p:sp>
      <p:sp>
        <p:nvSpPr>
          <p:cNvPr id="6" name="cardbody"/>
          <p:cNvSpPr txBox="1"/>
          <p:nvPr/>
        </p:nvSpPr>
        <p:spPr>
          <a:xfrm>
            <a:off x="7635239" y="981830"/>
            <a:ext cx="4357215" cy="1445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Ανάπτυξη 3,0% (2026) και 3,4% (2027) έναντι 3,5% μ.ό. 2024–25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Πληθωρισμός 4,7% το 2026 (+0,3 μ.) λόγω πετρελαίου (89 $/β., +32%)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Όγκος εμπορίου 5,0% (2025) → 3,5% (2026</a:t>
            </a:r>
            <a:endParaRPr lang="en-US" sz="1600" dirty="0"/>
          </a:p>
        </p:txBody>
      </p:sp>
      <p:sp>
        <p:nvSpPr>
          <p:cNvPr id="7" name="card"/>
          <p:cNvSpPr/>
          <p:nvPr/>
        </p:nvSpPr>
        <p:spPr>
          <a:xfrm>
            <a:off x="7635240" y="2639568"/>
            <a:ext cx="4357214" cy="1386423"/>
          </a:xfrm>
          <a:prstGeom prst="roundRect">
            <a:avLst>
              <a:gd name="adj" fmla="val 72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8" name="cardhead"/>
          <p:cNvSpPr txBox="1"/>
          <p:nvPr/>
        </p:nvSpPr>
        <p:spPr>
          <a:xfrm>
            <a:off x="8742716" y="2639568"/>
            <a:ext cx="2842731" cy="307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97B29"/>
                </a:solidFill>
              </a:rPr>
              <a:t>WTO, Μάρτιος 2026</a:t>
            </a:r>
            <a:endParaRPr lang="en-US" sz="1600" dirty="0"/>
          </a:p>
        </p:txBody>
      </p:sp>
      <p:sp>
        <p:nvSpPr>
          <p:cNvPr id="9" name="cardbody"/>
          <p:cNvSpPr txBox="1"/>
          <p:nvPr/>
        </p:nvSpPr>
        <p:spPr>
          <a:xfrm>
            <a:off x="7635240" y="2947132"/>
            <a:ext cx="4096512" cy="1138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Εμπόριο αγαθών +4,6% το 2025 (front-loading, AI) → +1,9% (2026) → +2,6% (2027)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Σενάριο υψηλών τιμών ενέργειας: 1,4%· UNCTAD (4/2026): 1,5–2,5%</a:t>
            </a:r>
            <a:endParaRPr lang="en-US" sz="1600" dirty="0"/>
          </a:p>
        </p:txBody>
      </p:sp>
      <p:sp>
        <p:nvSpPr>
          <p:cNvPr id="10" name="card"/>
          <p:cNvSpPr/>
          <p:nvPr/>
        </p:nvSpPr>
        <p:spPr>
          <a:xfrm>
            <a:off x="7635240" y="4135719"/>
            <a:ext cx="4357214" cy="1945041"/>
          </a:xfrm>
          <a:prstGeom prst="roundRect">
            <a:avLst>
              <a:gd name="adj" fmla="val 72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1" name="cardhead"/>
          <p:cNvSpPr txBox="1"/>
          <p:nvPr/>
        </p:nvSpPr>
        <p:spPr>
          <a:xfrm>
            <a:off x="8551942" y="4194926"/>
            <a:ext cx="3033505" cy="357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4F8A5B"/>
                </a:solidFill>
              </a:rPr>
              <a:t>UNCTAD RMT 2025</a:t>
            </a:r>
            <a:endParaRPr lang="en-US" sz="1600" dirty="0"/>
          </a:p>
        </p:txBody>
      </p:sp>
      <p:sp>
        <p:nvSpPr>
          <p:cNvPr id="12" name="cardbody"/>
          <p:cNvSpPr txBox="1"/>
          <p:nvPr/>
        </p:nvSpPr>
        <p:spPr>
          <a:xfrm>
            <a:off x="7690169" y="4611472"/>
            <a:ext cx="4236501" cy="1377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Θαλάσσιο εμπόριο +0,5% το 2025, ~2%/έτος 2026–2030 (containers +2,3%)</a:t>
            </a: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Τα τονομίλια στηρίζονται από τις εκτροπές ακόμη και με στάσιμους τόνους</a:t>
            </a:r>
            <a:endParaRPr lang="en-US" sz="1600" dirty="0"/>
          </a:p>
        </p:txBody>
      </p:sp>
      <p:sp>
        <p:nvSpPr>
          <p:cNvPr id="13" name="source"/>
          <p:cNvSpPr txBox="1"/>
          <p:nvPr/>
        </p:nvSpPr>
        <p:spPr>
          <a:xfrm>
            <a:off x="457200" y="5669280"/>
            <a:ext cx="6949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Πηγές: IMF WEO Update (8/7/2026)· WTO Global Trade Outlook and Statistics (19/3/2026)· UNCTAD RMT 2025 (24/9/2025). Οι επικαιροποιήσεις WTO/IMF Οκτωβρίου 2026 εκκρεμούσαν στις 2/10/2026.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54B362C4-EA79-C54A-9519-BF7A87B5B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50" y="2109787"/>
            <a:ext cx="5905500" cy="2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7386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822960" y="173736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2C14E"/>
                </a:solidFill>
              </a:rPr>
              <a:t>ΕΝΟΤΗΤΑ 5</a:t>
            </a:r>
            <a:endParaRPr lang="en-US" sz="16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237744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</a:rPr>
              <a:t>Διεθνείς κρίσεις και επιπτώσεις στη ναυτιλία και στους ναύλους</a:t>
            </a:r>
            <a:endParaRPr lang="en-US" sz="3600" dirty="0"/>
          </a:p>
        </p:txBody>
      </p:sp>
      <p:sp>
        <p:nvSpPr>
          <p:cNvPr id="4" name="Text 0"/>
          <p:cNvSpPr>
            <a:spLocks noGrp="1"/>
          </p:cNvSpPr>
          <p:nvPr>
            <p:ph type="body" idx="101" hasCustomPrompt="1"/>
          </p:nvPr>
        </p:nvSpPr>
        <p:spPr>
          <a:xfrm>
            <a:off x="822960" y="374904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CADCFC"/>
                </a:solidFill>
              </a:rPr>
              <a:t>Από τη χρηματοπιστωτική κρίση του 2008 στην πανδημία, τον πόλεμο στην Ουκρανία, την Ερυθρά Θάλασσα, τους δασμούς του 2025 και το κλείσιμο του Χορμούζ το 2026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137160"/>
            <a:ext cx="11274552" cy="4746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7. Τρεις τύποι κρίσεων — τρεις διαφορετικές επιπτώσεις στους ναύλους</a:t>
            </a:r>
            <a:endParaRPr lang="en-US" sz="2600" dirty="0"/>
          </a:p>
        </p:txBody>
      </p:sp>
      <p:sp>
        <p:nvSpPr>
          <p:cNvPr id="3" name="card"/>
          <p:cNvSpPr/>
          <p:nvPr/>
        </p:nvSpPr>
        <p:spPr>
          <a:xfrm>
            <a:off x="457201" y="811085"/>
            <a:ext cx="3605784" cy="3777327"/>
          </a:xfrm>
          <a:prstGeom prst="roundRect">
            <a:avLst>
              <a:gd name="adj" fmla="val 333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4" name="cardhead"/>
          <p:cNvSpPr txBox="1"/>
          <p:nvPr/>
        </p:nvSpPr>
        <p:spPr>
          <a:xfrm>
            <a:off x="527538" y="777240"/>
            <a:ext cx="3458308" cy="3540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23A48"/>
                </a:solidFill>
              </a:rPr>
              <a:t>Κρίσεις ζήτησης → κατάρρευση ναύλων</a:t>
            </a:r>
            <a:endParaRPr lang="en-US" sz="1600" dirty="0"/>
          </a:p>
        </p:txBody>
      </p:sp>
      <p:sp>
        <p:nvSpPr>
          <p:cNvPr id="5" name="cardbody"/>
          <p:cNvSpPr txBox="1"/>
          <p:nvPr/>
        </p:nvSpPr>
        <p:spPr>
          <a:xfrm>
            <a:off x="527538" y="1371600"/>
            <a:ext cx="3458308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Χρηματοπιστωτική κρίση 2008–09: όγκος εμπορίου -12% (2009), BDI </a:t>
            </a:r>
            <a:r>
              <a:rPr lang="el-GR" sz="1600" dirty="0">
                <a:solidFill>
                  <a:srgbClr val="0B1F3A"/>
                </a:solidFill>
              </a:rPr>
              <a:t>-</a:t>
            </a:r>
            <a:r>
              <a:rPr lang="en-US" sz="1600" dirty="0">
                <a:solidFill>
                  <a:srgbClr val="0B1F3A"/>
                </a:solidFill>
              </a:rPr>
              <a:t>Baltic Dry Index</a:t>
            </a:r>
            <a:r>
              <a:rPr lang="el-GR" sz="1600" dirty="0">
                <a:solidFill>
                  <a:srgbClr val="0B1F3A"/>
                </a:solidFill>
              </a:rPr>
              <a:t>: </a:t>
            </a:r>
            <a:r>
              <a:rPr lang="en-US" sz="1600" dirty="0">
                <a:solidFill>
                  <a:srgbClr val="0B1F3A"/>
                </a:solidFill>
              </a:rPr>
              <a:t>από 11.793 (20/5/2008) σε 663 (5/12/2008) = -94%</a:t>
            </a:r>
            <a:endParaRPr lang="el-GR" sz="1600" dirty="0">
              <a:solidFill>
                <a:srgbClr val="0B1F3A"/>
              </a:solidFill>
            </a:endParaRPr>
          </a:p>
          <a:p>
            <a:pPr algn="just">
              <a:spcAft>
                <a:spcPts val="300"/>
              </a:spcAft>
              <a:buSzPct val="100000"/>
            </a:pP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Ακυρώσεις παραγγελιών, μαζικές διαλύσεις, χρεοκοπίες</a:t>
            </a:r>
            <a:r>
              <a:rPr lang="el-GR" sz="1600" dirty="0">
                <a:solidFill>
                  <a:srgbClr val="0B1F3A"/>
                </a:solidFill>
              </a:rPr>
              <a:t> -</a:t>
            </a:r>
            <a:r>
              <a:rPr lang="en-US" sz="1600" dirty="0">
                <a:solidFill>
                  <a:srgbClr val="0B1F3A"/>
                </a:solidFill>
              </a:rPr>
              <a:t> ακολούθησε δεκαετία υπερπροσφοράς</a:t>
            </a:r>
            <a:endParaRPr lang="el-GR" sz="1600" dirty="0">
              <a:solidFill>
                <a:srgbClr val="0B1F3A"/>
              </a:solidFill>
            </a:endParaRPr>
          </a:p>
          <a:p>
            <a:pPr algn="just">
              <a:spcAft>
                <a:spcPts val="300"/>
              </a:spcAft>
              <a:buSzPct val="100000"/>
            </a:pP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Δασμοί ΗΠΑ 2025: εισαγωγές ΗΠΑ 25,2 εκ. TEU (-1,4%), Νοέμ.–Δεκ. -12%</a:t>
            </a:r>
            <a:endParaRPr lang="en-US" sz="1600" dirty="0"/>
          </a:p>
        </p:txBody>
      </p:sp>
      <p:sp>
        <p:nvSpPr>
          <p:cNvPr id="6" name="card"/>
          <p:cNvSpPr/>
          <p:nvPr/>
        </p:nvSpPr>
        <p:spPr>
          <a:xfrm>
            <a:off x="4291584" y="748953"/>
            <a:ext cx="3605784" cy="3777327"/>
          </a:xfrm>
          <a:prstGeom prst="roundRect">
            <a:avLst>
              <a:gd name="adj" fmla="val 333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7" name="cardhead"/>
          <p:cNvSpPr txBox="1"/>
          <p:nvPr/>
        </p:nvSpPr>
        <p:spPr>
          <a:xfrm>
            <a:off x="4378569" y="777240"/>
            <a:ext cx="3518799" cy="4478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97B29"/>
                </a:solidFill>
              </a:rPr>
              <a:t>Κρίσεις προσφοράς → εκτίναξη ναύλων</a:t>
            </a:r>
            <a:endParaRPr lang="en-US" sz="1600" dirty="0"/>
          </a:p>
        </p:txBody>
      </p:sp>
      <p:sp>
        <p:nvSpPr>
          <p:cNvPr id="8" name="cardbody"/>
          <p:cNvSpPr txBox="1"/>
          <p:nvPr/>
        </p:nvSpPr>
        <p:spPr>
          <a:xfrm>
            <a:off x="4378569" y="1253349"/>
            <a:ext cx="3440723" cy="31814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450" dirty="0">
                <a:solidFill>
                  <a:srgbClr val="0B1F3A"/>
                </a:solidFill>
              </a:rPr>
              <a:t>COVID-19: μετά τη βραχεία ύφεση, έκρηξη ζήτησης αγαθών και συμφόρηση λιμένων· WCI 10.377 $/FEU (9/2021) από 1.400, SCFI 5.067 (1/2022)</a:t>
            </a:r>
            <a:endParaRPr lang="el-GR" sz="1450" dirty="0">
              <a:solidFill>
                <a:srgbClr val="0B1F3A"/>
              </a:solidFill>
            </a:endParaRPr>
          </a:p>
          <a:p>
            <a:pPr algn="just">
              <a:spcAft>
                <a:spcPts val="300"/>
              </a:spcAft>
              <a:buSzPct val="100000"/>
            </a:pPr>
            <a:endParaRPr lang="en-US" sz="145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450" dirty="0">
                <a:solidFill>
                  <a:srgbClr val="0B1F3A"/>
                </a:solidFill>
              </a:rPr>
              <a:t>Ever Given (3/2021): 6 ημέρες κλεισίματος Σουέζ, 369 πλοία σε αναμονή</a:t>
            </a:r>
            <a:endParaRPr lang="el-GR" sz="1450" dirty="0">
              <a:solidFill>
                <a:srgbClr val="0B1F3A"/>
              </a:solidFill>
            </a:endParaRPr>
          </a:p>
          <a:p>
            <a:pPr algn="just">
              <a:spcAft>
                <a:spcPts val="300"/>
              </a:spcAft>
              <a:buSzPct val="100000"/>
            </a:pPr>
            <a:endParaRPr lang="en-US" sz="145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450" dirty="0">
                <a:solidFill>
                  <a:srgbClr val="0B1F3A"/>
                </a:solidFill>
              </a:rPr>
              <a:t>Έλλειψη containers· η μετάδοση στις τιμές καταναλωτή </a:t>
            </a:r>
            <a:r>
              <a:rPr lang="en-US" sz="1450" dirty="0" err="1">
                <a:solidFill>
                  <a:srgbClr val="0B1F3A"/>
                </a:solidFill>
              </a:rPr>
              <a:t>με</a:t>
            </a:r>
            <a:r>
              <a:rPr lang="en-US" sz="1450" dirty="0">
                <a:solidFill>
                  <a:srgbClr val="0B1F3A"/>
                </a:solidFill>
              </a:rPr>
              <a:t> </a:t>
            </a:r>
            <a:r>
              <a:rPr lang="en-US" sz="1450" dirty="0" err="1">
                <a:solidFill>
                  <a:srgbClr val="0B1F3A"/>
                </a:solidFill>
              </a:rPr>
              <a:t>υστέρηση</a:t>
            </a:r>
            <a:endParaRPr lang="en-US" sz="1450" dirty="0"/>
          </a:p>
        </p:txBody>
      </p:sp>
      <p:sp>
        <p:nvSpPr>
          <p:cNvPr id="9" name="card"/>
          <p:cNvSpPr/>
          <p:nvPr/>
        </p:nvSpPr>
        <p:spPr>
          <a:xfrm>
            <a:off x="8125967" y="805527"/>
            <a:ext cx="3896047" cy="3749040"/>
          </a:xfrm>
          <a:prstGeom prst="roundRect">
            <a:avLst>
              <a:gd name="adj" fmla="val 333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0" name="cardhead"/>
          <p:cNvSpPr txBox="1"/>
          <p:nvPr/>
        </p:nvSpPr>
        <p:spPr>
          <a:xfrm>
            <a:off x="8170985" y="832337"/>
            <a:ext cx="3698631" cy="7852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b="1" dirty="0">
                <a:solidFill>
                  <a:srgbClr val="0E6E8E"/>
                </a:solidFill>
              </a:rPr>
              <a:t>Γεωπολιτικές κρίσεις → </a:t>
            </a:r>
            <a:r>
              <a:rPr lang="en-US" sz="1600" b="1" dirty="0" err="1">
                <a:solidFill>
                  <a:srgbClr val="0E6E8E"/>
                </a:solidFill>
              </a:rPr>
              <a:t>μεγ</a:t>
            </a:r>
            <a:r>
              <a:rPr lang="en-US" sz="1600" b="1" dirty="0">
                <a:solidFill>
                  <a:srgbClr val="0E6E8E"/>
                </a:solidFill>
              </a:rPr>
              <a:t>αλύτερες αποστάσεις</a:t>
            </a:r>
            <a:r>
              <a:rPr lang="el-GR" sz="1600" b="1" dirty="0">
                <a:solidFill>
                  <a:srgbClr val="0E6E8E"/>
                </a:solidFill>
              </a:rPr>
              <a:t> + ναύλα + ασφάλιστρα + ενέργεια κ.α. </a:t>
            </a:r>
            <a:endParaRPr lang="en-US" sz="1600" dirty="0"/>
          </a:p>
        </p:txBody>
      </p:sp>
      <p:sp>
        <p:nvSpPr>
          <p:cNvPr id="11" name="cardbody"/>
          <p:cNvSpPr txBox="1"/>
          <p:nvPr/>
        </p:nvSpPr>
        <p:spPr>
          <a:xfrm>
            <a:off x="8170985" y="1644442"/>
            <a:ext cx="3745523" cy="2881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Ουκρανία (2022–): κυρώσεις, σκιώδης στόλος, ρωσικό πετρέλαιο προς Ασία → ρεκόρ ναύλων δεξαμενόπλοιων</a:t>
            </a:r>
            <a:endParaRPr lang="el-GR" sz="1600" dirty="0">
              <a:solidFill>
                <a:srgbClr val="0B1F3A"/>
              </a:solidFill>
            </a:endParaRPr>
          </a:p>
          <a:p>
            <a:pPr algn="just">
              <a:spcAft>
                <a:spcPts val="300"/>
              </a:spcAft>
              <a:buSzPct val="100000"/>
            </a:pP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Ερυθρά Θάλασσα (2023–26): εκτροπές μέσω Ακρωτηρίου</a:t>
            </a:r>
            <a:r>
              <a:rPr lang="el-GR" sz="1600" dirty="0">
                <a:solidFill>
                  <a:srgbClr val="0B1F3A"/>
                </a:solidFill>
              </a:rPr>
              <a:t>, </a:t>
            </a:r>
            <a:r>
              <a:rPr lang="en-US" sz="1600" dirty="0" err="1">
                <a:solidFill>
                  <a:srgbClr val="0B1F3A"/>
                </a:solidFill>
              </a:rPr>
              <a:t>τονομίλι</a:t>
            </a:r>
            <a:r>
              <a:rPr lang="en-US" sz="1600" dirty="0">
                <a:solidFill>
                  <a:srgbClr val="0B1F3A"/>
                </a:solidFill>
              </a:rPr>
              <a:t>α +5,9% (2024)</a:t>
            </a:r>
            <a:endParaRPr lang="el-GR" sz="1600" dirty="0">
              <a:solidFill>
                <a:srgbClr val="0B1F3A"/>
              </a:solidFill>
            </a:endParaRPr>
          </a:p>
          <a:p>
            <a:pPr algn="just">
              <a:spcAft>
                <a:spcPts val="300"/>
              </a:spcAft>
              <a:buSzPct val="100000"/>
            </a:pPr>
            <a:endParaRPr lang="en-US" sz="1600" dirty="0"/>
          </a:p>
          <a:p>
            <a:pPr marL="152400" indent="-152400" algn="just"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Χορμούζ (2026): κλείσιμο 7+ μηνών, Brent 61 → 118 $, </a:t>
            </a:r>
            <a:r>
              <a:rPr lang="en-US" sz="1600" dirty="0" err="1">
                <a:solidFill>
                  <a:srgbClr val="0B1F3A"/>
                </a:solidFill>
              </a:rPr>
              <a:t>ρεκόρ</a:t>
            </a:r>
            <a:r>
              <a:rPr lang="en-US" sz="1600" dirty="0">
                <a:solidFill>
                  <a:srgbClr val="0B1F3A"/>
                </a:solidFill>
              </a:rPr>
              <a:t> VLCC</a:t>
            </a:r>
            <a:endParaRPr lang="en-US" sz="1600" dirty="0"/>
          </a:p>
        </p:txBody>
      </p:sp>
      <p:sp>
        <p:nvSpPr>
          <p:cNvPr id="12" name="bullets"/>
          <p:cNvSpPr txBox="1"/>
          <p:nvPr/>
        </p:nvSpPr>
        <p:spPr>
          <a:xfrm>
            <a:off x="457200" y="4663440"/>
            <a:ext cx="11274552" cy="1417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b="1" dirty="0">
                <a:solidFill>
                  <a:srgbClr val="0B1F3A"/>
                </a:solidFill>
              </a:rPr>
              <a:t>Το κλειδί: οι κρίσεις ζήτησης βυθίζουν τους ναύλους, ενώ οι κρίσεις προσφοράς και διαδρομών τους εκτοξεύουν — επειδή απορροφούν χωρητικότητα (τονομίλια, συμφόρηση) όταν ο στόλος δεν μπορεί να αυξηθεί βραχυπρόθεσμα</a:t>
            </a:r>
            <a:endParaRPr lang="el-GR" sz="1600" b="1" dirty="0">
              <a:solidFill>
                <a:srgbClr val="0B1F3A"/>
              </a:solidFill>
            </a:endParaRPr>
          </a:p>
          <a:p>
            <a:pPr algn="just">
              <a:lnSpc>
                <a:spcPct val="100000"/>
              </a:lnSpc>
              <a:spcAft>
                <a:spcPts val="400"/>
              </a:spcAft>
              <a:buSzPct val="100000"/>
            </a:pP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Οι επιπτώσεις είναι ασύμμετρες ανά τομέα (containers, δεξαμενόπλοια, χύδην) και ανά χώρα: οι ναύλοι containers του 2024 ανέβασαν τις τιμές εισαγωγών +10,6% παγκοσμίως αλλά +24% στα μικρά νησιωτικά κράτη (UNCTAD)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Χρονολόγιο κρίσεων και ναύλων, 2008–2026</a:t>
            </a:r>
            <a:endParaRPr lang="en-US" sz="2600" dirty="0"/>
          </a:p>
        </p:txBody>
      </p:sp>
      <p:sp>
        <p:nvSpPr>
          <p:cNvPr id="3" name="tl-line"/>
          <p:cNvSpPr/>
          <p:nvPr/>
        </p:nvSpPr>
        <p:spPr>
          <a:xfrm>
            <a:off x="1993392" y="1280160"/>
            <a:ext cx="0" cy="4754880"/>
          </a:xfrm>
          <a:prstGeom prst="line">
            <a:avLst/>
          </a:prstGeom>
          <a:noFill/>
          <a:ln w="12700">
            <a:solidFill>
              <a:srgbClr val="6B7A90"/>
            </a:solidFill>
            <a:prstDash val="solid"/>
          </a:ln>
        </p:spPr>
      </p:sp>
      <p:sp>
        <p:nvSpPr>
          <p:cNvPr id="4" name="chip"/>
          <p:cNvSpPr/>
          <p:nvPr/>
        </p:nvSpPr>
        <p:spPr>
          <a:xfrm>
            <a:off x="457200" y="1261872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5" name="chiptext"/>
          <p:cNvSpPr txBox="1"/>
          <p:nvPr/>
        </p:nvSpPr>
        <p:spPr>
          <a:xfrm>
            <a:off x="457200" y="1261872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5–12/2008</a:t>
            </a:r>
            <a:endParaRPr lang="en-US" sz="1000" dirty="0"/>
          </a:p>
        </p:txBody>
      </p:sp>
      <p:sp>
        <p:nvSpPr>
          <p:cNvPr id="6" name="dot"/>
          <p:cNvSpPr/>
          <p:nvPr/>
        </p:nvSpPr>
        <p:spPr>
          <a:xfrm>
            <a:off x="1938528" y="1353312"/>
            <a:ext cx="109728" cy="109728"/>
          </a:xfrm>
          <a:prstGeom prst="ellipse">
            <a:avLst/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7" name="tltext"/>
          <p:cNvSpPr txBox="1"/>
          <p:nvPr/>
        </p:nvSpPr>
        <p:spPr>
          <a:xfrm>
            <a:off x="2176272" y="1207008"/>
            <a:ext cx="9537192" cy="6688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Παγκόσμια χρηματοπιστωτική κρίση: BDI 11.793 → 663 (-94%)</a:t>
            </a:r>
            <a:r>
              <a:rPr lang="el-GR" sz="1600" dirty="0">
                <a:solidFill>
                  <a:srgbClr val="0B1F3A"/>
                </a:solidFill>
              </a:rPr>
              <a:t>.</a:t>
            </a:r>
            <a:r>
              <a:rPr lang="en-US" sz="1600" dirty="0">
                <a:solidFill>
                  <a:srgbClr val="0B1F3A"/>
                </a:solidFill>
              </a:rPr>
              <a:t> 2009: εμπόριο αγαθών -12%, θαλάσσιο εμπόριο -4,5%</a:t>
            </a:r>
            <a:endParaRPr lang="en-US" sz="1600" dirty="0"/>
          </a:p>
        </p:txBody>
      </p:sp>
      <p:sp>
        <p:nvSpPr>
          <p:cNvPr id="8" name="chip"/>
          <p:cNvSpPr/>
          <p:nvPr/>
        </p:nvSpPr>
        <p:spPr>
          <a:xfrm>
            <a:off x="457200" y="1967266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9" name="chiptext"/>
          <p:cNvSpPr txBox="1"/>
          <p:nvPr/>
        </p:nvSpPr>
        <p:spPr>
          <a:xfrm>
            <a:off x="457200" y="1967266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3/2020–1/2022</a:t>
            </a:r>
            <a:endParaRPr lang="en-US" sz="1000" dirty="0"/>
          </a:p>
        </p:txBody>
      </p:sp>
      <p:sp>
        <p:nvSpPr>
          <p:cNvPr id="10" name="dot"/>
          <p:cNvSpPr/>
          <p:nvPr/>
        </p:nvSpPr>
        <p:spPr>
          <a:xfrm>
            <a:off x="1938528" y="2058706"/>
            <a:ext cx="109728" cy="109728"/>
          </a:xfrm>
          <a:prstGeom prst="ellipse">
            <a:avLst/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11" name="tltext"/>
          <p:cNvSpPr txBox="1"/>
          <p:nvPr/>
        </p:nvSpPr>
        <p:spPr>
          <a:xfrm>
            <a:off x="2176272" y="1912402"/>
            <a:ext cx="9537192" cy="6688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COVID-19: πρώτα ύφεση, μετά έκρηξη ζήτησης αγαθών και συμφόρηση — WCI 10.377 $/FEU (9/2021), SCFI 5.067 (1/2022)</a:t>
            </a:r>
            <a:endParaRPr lang="en-US" sz="1600" dirty="0"/>
          </a:p>
        </p:txBody>
      </p:sp>
      <p:sp>
        <p:nvSpPr>
          <p:cNvPr id="12" name="chip"/>
          <p:cNvSpPr/>
          <p:nvPr/>
        </p:nvSpPr>
        <p:spPr>
          <a:xfrm>
            <a:off x="457200" y="2672661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13" name="chiptext"/>
          <p:cNvSpPr txBox="1"/>
          <p:nvPr/>
        </p:nvSpPr>
        <p:spPr>
          <a:xfrm>
            <a:off x="457200" y="2672661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23–29/3/2021</a:t>
            </a:r>
            <a:endParaRPr lang="en-US" sz="1000" dirty="0"/>
          </a:p>
        </p:txBody>
      </p:sp>
      <p:sp>
        <p:nvSpPr>
          <p:cNvPr id="14" name="dot"/>
          <p:cNvSpPr/>
          <p:nvPr/>
        </p:nvSpPr>
        <p:spPr>
          <a:xfrm>
            <a:off x="1938528" y="2764101"/>
            <a:ext cx="109728" cy="109728"/>
          </a:xfrm>
          <a:prstGeom prst="ellipse">
            <a:avLst/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15" name="tltext"/>
          <p:cNvSpPr txBox="1"/>
          <p:nvPr/>
        </p:nvSpPr>
        <p:spPr>
          <a:xfrm>
            <a:off x="2176272" y="2617797"/>
            <a:ext cx="9537192" cy="6688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B1F3A"/>
                </a:solidFill>
              </a:rPr>
              <a:t>Ever Given: 6 ημέρες κλεισίματος Σουέζ, 369 πλοία σε αναμονή, ~10 δισ. $ εμπορεύματα/ημέρα</a:t>
            </a:r>
            <a:endParaRPr lang="en-US" sz="1600" dirty="0"/>
          </a:p>
        </p:txBody>
      </p:sp>
      <p:sp>
        <p:nvSpPr>
          <p:cNvPr id="16" name="chip"/>
          <p:cNvSpPr/>
          <p:nvPr/>
        </p:nvSpPr>
        <p:spPr>
          <a:xfrm>
            <a:off x="457200" y="3378055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17" name="chiptext"/>
          <p:cNvSpPr txBox="1"/>
          <p:nvPr/>
        </p:nvSpPr>
        <p:spPr>
          <a:xfrm>
            <a:off x="457200" y="3378055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2/2022–</a:t>
            </a:r>
            <a:endParaRPr lang="en-US" sz="1000" dirty="0"/>
          </a:p>
        </p:txBody>
      </p:sp>
      <p:sp>
        <p:nvSpPr>
          <p:cNvPr id="18" name="dot"/>
          <p:cNvSpPr/>
          <p:nvPr/>
        </p:nvSpPr>
        <p:spPr>
          <a:xfrm>
            <a:off x="1938528" y="3469495"/>
            <a:ext cx="109728" cy="109728"/>
          </a:xfrm>
          <a:prstGeom prst="ellipse">
            <a:avLst/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19" name="tltext"/>
          <p:cNvSpPr txBox="1"/>
          <p:nvPr/>
        </p:nvSpPr>
        <p:spPr>
          <a:xfrm>
            <a:off x="2176272" y="3323191"/>
            <a:ext cx="9537192" cy="6688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Πόλεμος στην Ουκρανία: κυρώσεις, ρωσικό πετρέλαιο προς Ασία, LNG ΗΠΑ προς Ευρώπη, ρεκόρ ναύλων δεξαμενόπλοιων, σκιώδης στόλος</a:t>
            </a:r>
            <a:endParaRPr lang="en-US" sz="1600" dirty="0"/>
          </a:p>
        </p:txBody>
      </p:sp>
      <p:sp>
        <p:nvSpPr>
          <p:cNvPr id="20" name="chip"/>
          <p:cNvSpPr/>
          <p:nvPr/>
        </p:nvSpPr>
        <p:spPr>
          <a:xfrm>
            <a:off x="457200" y="4083449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21" name="chiptext"/>
          <p:cNvSpPr txBox="1"/>
          <p:nvPr/>
        </p:nvSpPr>
        <p:spPr>
          <a:xfrm>
            <a:off x="457200" y="4083449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11/2023–2026</a:t>
            </a:r>
            <a:endParaRPr lang="en-US" sz="1000" dirty="0"/>
          </a:p>
        </p:txBody>
      </p:sp>
      <p:sp>
        <p:nvSpPr>
          <p:cNvPr id="22" name="dot"/>
          <p:cNvSpPr/>
          <p:nvPr/>
        </p:nvSpPr>
        <p:spPr>
          <a:xfrm>
            <a:off x="1938528" y="4174889"/>
            <a:ext cx="109728" cy="109728"/>
          </a:xfrm>
          <a:prstGeom prst="ellipse">
            <a:avLst/>
          </a:prstGeom>
          <a:solidFill>
            <a:srgbClr val="D97B29"/>
          </a:solidFill>
          <a:ln w="12700">
            <a:solidFill>
              <a:srgbClr val="D97B29"/>
            </a:solidFill>
            <a:prstDash val="solid"/>
          </a:ln>
        </p:spPr>
      </p:sp>
      <p:sp>
        <p:nvSpPr>
          <p:cNvPr id="23" name="tltext"/>
          <p:cNvSpPr txBox="1"/>
          <p:nvPr/>
        </p:nvSpPr>
        <p:spPr>
          <a:xfrm>
            <a:off x="2176272" y="4028585"/>
            <a:ext cx="9537192" cy="6688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Ερυθρά Θάλασσα: εκτροπές μέσω Ακρωτηρίου, Σουέζ -70%</a:t>
            </a:r>
            <a:r>
              <a:rPr lang="el-GR" sz="1600" dirty="0">
                <a:solidFill>
                  <a:srgbClr val="0B1F3A"/>
                </a:solidFill>
              </a:rPr>
              <a:t> -</a:t>
            </a:r>
            <a:r>
              <a:rPr lang="en-US" sz="1600" dirty="0">
                <a:solidFill>
                  <a:srgbClr val="0B1F3A"/>
                </a:solidFill>
              </a:rPr>
              <a:t> </a:t>
            </a:r>
            <a:r>
              <a:rPr lang="en-US" sz="1600" dirty="0" err="1">
                <a:solidFill>
                  <a:srgbClr val="0B1F3A"/>
                </a:solidFill>
              </a:rPr>
              <a:t>τονομίλι</a:t>
            </a:r>
            <a:r>
              <a:rPr lang="en-US" sz="1600" dirty="0">
                <a:solidFill>
                  <a:srgbClr val="0B1F3A"/>
                </a:solidFill>
              </a:rPr>
              <a:t>α 2024</a:t>
            </a:r>
            <a:r>
              <a:rPr lang="el-GR" sz="1600" dirty="0">
                <a:solidFill>
                  <a:srgbClr val="0B1F3A"/>
                </a:solidFill>
              </a:rPr>
              <a:t>,</a:t>
            </a:r>
            <a:r>
              <a:rPr lang="en-US" sz="1600" dirty="0">
                <a:solidFill>
                  <a:srgbClr val="0B1F3A"/>
                </a:solidFill>
              </a:rPr>
              <a:t> +5,9%</a:t>
            </a:r>
            <a:r>
              <a:rPr lang="el-GR" sz="1600" dirty="0">
                <a:solidFill>
                  <a:srgbClr val="0B1F3A"/>
                </a:solidFill>
              </a:rPr>
              <a:t> -</a:t>
            </a:r>
            <a:r>
              <a:rPr lang="en-US" sz="1600" dirty="0">
                <a:solidFill>
                  <a:srgbClr val="0B1F3A"/>
                </a:solidFill>
              </a:rPr>
              <a:t> WCI 3.905 $/FEU (1/2025) → 1.913 (9/2025) καθώς η υπ</a:t>
            </a:r>
            <a:r>
              <a:rPr lang="en-US" sz="1600" dirty="0" err="1">
                <a:solidFill>
                  <a:srgbClr val="0B1F3A"/>
                </a:solidFill>
              </a:rPr>
              <a:t>ερ</a:t>
            </a:r>
            <a:r>
              <a:rPr lang="en-US" sz="1600" dirty="0">
                <a:solidFill>
                  <a:srgbClr val="0B1F3A"/>
                </a:solidFill>
              </a:rPr>
              <a:t>προσφορά επανήλθε</a:t>
            </a:r>
            <a:r>
              <a:rPr lang="el-GR" sz="1600" dirty="0">
                <a:solidFill>
                  <a:srgbClr val="0B1F3A"/>
                </a:solidFill>
              </a:rPr>
              <a:t> -</a:t>
            </a:r>
            <a:r>
              <a:rPr lang="en-US" sz="1600" dirty="0">
                <a:solidFill>
                  <a:srgbClr val="0B1F3A"/>
                </a:solidFill>
              </a:rPr>
              <a:t> BDI 2025 +88% (καλύτερο έτος από 2016)</a:t>
            </a:r>
            <a:endParaRPr lang="en-US" sz="1600" dirty="0"/>
          </a:p>
        </p:txBody>
      </p:sp>
      <p:sp>
        <p:nvSpPr>
          <p:cNvPr id="24" name="chip"/>
          <p:cNvSpPr/>
          <p:nvPr/>
        </p:nvSpPr>
        <p:spPr>
          <a:xfrm>
            <a:off x="457200" y="4788843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0E6E8E"/>
          </a:solidFill>
          <a:ln w="12700">
            <a:solidFill>
              <a:srgbClr val="0E6E8E"/>
            </a:solidFill>
            <a:prstDash val="solid"/>
          </a:ln>
        </p:spPr>
      </p:sp>
      <p:sp>
        <p:nvSpPr>
          <p:cNvPr id="25" name="chiptext"/>
          <p:cNvSpPr txBox="1"/>
          <p:nvPr/>
        </p:nvSpPr>
        <p:spPr>
          <a:xfrm>
            <a:off x="457200" y="4788843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2–12/2025</a:t>
            </a:r>
            <a:endParaRPr lang="en-US" sz="1000" dirty="0"/>
          </a:p>
        </p:txBody>
      </p:sp>
      <p:sp>
        <p:nvSpPr>
          <p:cNvPr id="26" name="dot"/>
          <p:cNvSpPr/>
          <p:nvPr/>
        </p:nvSpPr>
        <p:spPr>
          <a:xfrm>
            <a:off x="1938528" y="4880283"/>
            <a:ext cx="109728" cy="109728"/>
          </a:xfrm>
          <a:prstGeom prst="ellipse">
            <a:avLst/>
          </a:prstGeom>
          <a:solidFill>
            <a:srgbClr val="0E6E8E"/>
          </a:solidFill>
          <a:ln w="12700">
            <a:solidFill>
              <a:srgbClr val="0E6E8E"/>
            </a:solidFill>
            <a:prstDash val="solid"/>
          </a:ln>
        </p:spPr>
      </p:sp>
      <p:sp>
        <p:nvSpPr>
          <p:cNvPr id="27" name="tltext"/>
          <p:cNvSpPr txBox="1"/>
          <p:nvPr/>
        </p:nvSpPr>
        <p:spPr>
          <a:xfrm>
            <a:off x="2176272" y="4733979"/>
            <a:ext cx="9537192" cy="6688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Δασμοί ΗΠΑ: front-loading το Α΄ εξάμηνο (+3,7%), κατάρρευση Νοέμ.–Δεκ. (-12%)</a:t>
            </a:r>
            <a:r>
              <a:rPr lang="el-GR" sz="1600" dirty="0">
                <a:solidFill>
                  <a:srgbClr val="0B1F3A"/>
                </a:solidFill>
              </a:rPr>
              <a:t> -</a:t>
            </a:r>
            <a:r>
              <a:rPr lang="en-US" sz="1600" dirty="0">
                <a:solidFill>
                  <a:srgbClr val="0B1F3A"/>
                </a:solidFill>
              </a:rPr>
              <a:t> παγκόσμιοι όγκοι containers παρ’ όλα αυτά 192,9 εκ. TEU (+4,7%) λόγω ανακατεύθυνσης κινεζικών εξαγωγών</a:t>
            </a:r>
            <a:endParaRPr lang="en-US" sz="1600" dirty="0"/>
          </a:p>
        </p:txBody>
      </p:sp>
      <p:sp>
        <p:nvSpPr>
          <p:cNvPr id="28" name="chip"/>
          <p:cNvSpPr/>
          <p:nvPr/>
        </p:nvSpPr>
        <p:spPr>
          <a:xfrm>
            <a:off x="457200" y="5494238"/>
            <a:ext cx="1371600" cy="329184"/>
          </a:xfrm>
          <a:prstGeom prst="roundRect">
            <a:avLst>
              <a:gd name="adj" fmla="val 22222"/>
            </a:avLst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29" name="chiptext"/>
          <p:cNvSpPr txBox="1"/>
          <p:nvPr/>
        </p:nvSpPr>
        <p:spPr>
          <a:xfrm>
            <a:off x="457200" y="5494238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28/2/2026–</a:t>
            </a:r>
            <a:endParaRPr lang="en-US" sz="1000" dirty="0"/>
          </a:p>
        </p:txBody>
      </p:sp>
      <p:sp>
        <p:nvSpPr>
          <p:cNvPr id="30" name="dot"/>
          <p:cNvSpPr/>
          <p:nvPr/>
        </p:nvSpPr>
        <p:spPr>
          <a:xfrm>
            <a:off x="1938528" y="5585678"/>
            <a:ext cx="109728" cy="109728"/>
          </a:xfrm>
          <a:prstGeom prst="ellipse">
            <a:avLst/>
          </a:prstGeom>
          <a:solidFill>
            <a:srgbClr val="B23A48"/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31" name="tltext"/>
          <p:cNvSpPr txBox="1"/>
          <p:nvPr/>
        </p:nvSpPr>
        <p:spPr>
          <a:xfrm>
            <a:off x="2103119" y="5330952"/>
            <a:ext cx="9842691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Κλείσιμο Χορμούζ: Brent 61 → 118 $ (31/3) — «η μεγαλύτερη διαταραχή προσφοράς στην ιστορία της αγοράς πετρελαίου» (IEA)</a:t>
            </a:r>
            <a:r>
              <a:rPr lang="el-GR" sz="1600" dirty="0">
                <a:solidFill>
                  <a:srgbClr val="0B1F3A"/>
                </a:solidFill>
              </a:rPr>
              <a:t> -</a:t>
            </a:r>
            <a:r>
              <a:rPr lang="en-US" sz="1600" dirty="0">
                <a:solidFill>
                  <a:srgbClr val="0B1F3A"/>
                </a:solidFill>
              </a:rPr>
              <a:t> VLCC 243.000 $/ημέρα μ.ό. Μαρτίου (+483%), ρεκόρ 509.000 $ (11/9)</a:t>
            </a:r>
            <a:r>
              <a:rPr lang="el-GR" sz="1600" dirty="0">
                <a:solidFill>
                  <a:srgbClr val="0B1F3A"/>
                </a:solidFill>
              </a:rPr>
              <a:t> -</a:t>
            </a:r>
            <a:r>
              <a:rPr lang="en-US" sz="1600" dirty="0">
                <a:solidFill>
                  <a:srgbClr val="0B1F3A"/>
                </a:solidFill>
              </a:rPr>
              <a:t> SCFI 3.590 (4/9), WCI 4.468 $/FEU (24/9)</a:t>
            </a:r>
            <a:r>
              <a:rPr lang="el-GR" sz="1600" dirty="0">
                <a:solidFill>
                  <a:srgbClr val="0B1F3A"/>
                </a:solidFill>
              </a:rPr>
              <a:t> -</a:t>
            </a:r>
            <a:r>
              <a:rPr lang="en-US" sz="1600" dirty="0">
                <a:solidFill>
                  <a:srgbClr val="0B1F3A"/>
                </a:solidFill>
              </a:rPr>
              <a:t> BDI 3.226 (28/5)</a:t>
            </a:r>
            <a:endParaRPr lang="en-US" sz="1600" dirty="0"/>
          </a:p>
        </p:txBody>
      </p:sp>
      <p:sp>
        <p:nvSpPr>
          <p:cNvPr id="3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Οι ναύλοι σε αριθμούς: ξηρό χύδην και containers, 2008–2026</a:t>
            </a:r>
            <a:endParaRPr lang="en-US" sz="2600" dirty="0"/>
          </a:p>
        </p:txBody>
      </p:sp>
      <p:graphicFrame>
        <p:nvGraphicFramePr>
          <p:cNvPr id="3" name="bdi"/>
          <p:cNvGraphicFramePr/>
          <p:nvPr>
            <p:extLst>
              <p:ext uri="{D42A27DB-BD31-4B8C-83A1-F6EECF244321}">
                <p14:modId xmlns:p14="http://schemas.microsoft.com/office/powerpoint/2010/main" val="2684795536"/>
              </p:ext>
            </p:extLst>
          </p:nvPr>
        </p:nvGraphicFramePr>
        <p:xfrm>
          <a:off x="457200" y="849923"/>
          <a:ext cx="5577840" cy="4316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wci"/>
          <p:cNvGraphicFramePr/>
          <p:nvPr>
            <p:extLst>
              <p:ext uri="{D42A27DB-BD31-4B8C-83A1-F6EECF244321}">
                <p14:modId xmlns:p14="http://schemas.microsoft.com/office/powerpoint/2010/main" val="4070154181"/>
              </p:ext>
            </p:extLst>
          </p:nvPr>
        </p:nvGraphicFramePr>
        <p:xfrm>
          <a:off x="6217920" y="849923"/>
          <a:ext cx="5532120" cy="4316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bullets"/>
          <p:cNvSpPr txBox="1"/>
          <p:nvPr/>
        </p:nvSpPr>
        <p:spPr>
          <a:xfrm>
            <a:off x="140677" y="5166360"/>
            <a:ext cx="11893061" cy="11113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Ξηρό χύδην: από το ρεκόρ του 2008 (ζήτηση Κίνας) στην κατάρρευση και την υπερπροσφορά της δεκαετίας 2010</a:t>
            </a:r>
            <a:r>
              <a:rPr lang="el-GR" sz="1600" dirty="0">
                <a:solidFill>
                  <a:srgbClr val="0B1F3A"/>
                </a:solidFill>
              </a:rPr>
              <a:t> -</a:t>
            </a:r>
            <a:r>
              <a:rPr lang="en-US" sz="1600" dirty="0">
                <a:solidFill>
                  <a:srgbClr val="0B1F3A"/>
                </a:solidFill>
              </a:rPr>
              <a:t> 2025 καλύτερο έτος από το 2016 (+88%)</a:t>
            </a:r>
            <a:r>
              <a:rPr lang="el-GR" sz="1600" dirty="0">
                <a:solidFill>
                  <a:srgbClr val="0B1F3A"/>
                </a:solidFill>
              </a:rPr>
              <a:t> -</a:t>
            </a:r>
            <a:r>
              <a:rPr lang="en-US" sz="1600" dirty="0">
                <a:solidFill>
                  <a:srgbClr val="0B1F3A"/>
                </a:solidFill>
              </a:rPr>
              <a:t> 2026 υψηλό 2,5 ετών λόγω εκτροπών και ζήτησης Capesize</a:t>
            </a:r>
            <a:endParaRPr lang="en-US" sz="1600" dirty="0"/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Containers: η πανδημία επταπλασίασε τους ναύλους</a:t>
            </a:r>
            <a:r>
              <a:rPr lang="el-GR" sz="1600" dirty="0">
                <a:solidFill>
                  <a:srgbClr val="0B1F3A"/>
                </a:solidFill>
              </a:rPr>
              <a:t> -</a:t>
            </a:r>
            <a:r>
              <a:rPr lang="en-US" sz="1600" dirty="0">
                <a:solidFill>
                  <a:srgbClr val="0B1F3A"/>
                </a:solidFill>
              </a:rPr>
              <a:t> η Ερυθρά Θάλασσα τους διπλασίασε (2024)</a:t>
            </a:r>
            <a:r>
              <a:rPr lang="el-GR" sz="1600" dirty="0">
                <a:solidFill>
                  <a:srgbClr val="0B1F3A"/>
                </a:solidFill>
              </a:rPr>
              <a:t> -</a:t>
            </a:r>
            <a:r>
              <a:rPr lang="en-US" sz="1600" dirty="0">
                <a:solidFill>
                  <a:srgbClr val="0B1F3A"/>
                </a:solidFill>
              </a:rPr>
              <a:t> η επιστροφή στο Σουέζ τους έριξε στα 1.913 $ (9/2025)</a:t>
            </a:r>
            <a:r>
              <a:rPr lang="el-GR" sz="1600" dirty="0">
                <a:solidFill>
                  <a:srgbClr val="0B1F3A"/>
                </a:solidFill>
              </a:rPr>
              <a:t> -</a:t>
            </a:r>
            <a:r>
              <a:rPr lang="en-US" sz="1600" dirty="0">
                <a:solidFill>
                  <a:srgbClr val="0B1F3A"/>
                </a:solidFill>
              </a:rPr>
              <a:t> το Χορμούζ (καύσιμα +68%, εκτροπές) τους ξανανέβασε στα 4.468 $ (9/2026) — Σαγκάη–Ν. Υόρκη 10.373 $</a:t>
            </a:r>
            <a:endParaRPr lang="en-US" sz="1600" dirty="0"/>
          </a:p>
        </p:txBody>
      </p:sp>
      <p:sp>
        <p:nvSpPr>
          <p:cNvPr id="6" name="source"/>
          <p:cNvSpPr txBox="1"/>
          <p:nvPr/>
        </p:nvSpPr>
        <p:spPr>
          <a:xfrm>
            <a:off x="457200" y="6144768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Πηγές: Baltic Exchange· Drewry WCI (via AJOT, ALS, Daily Cargo News 25/9/2026)· Baird Maritime (28/5/2026)· Trading Economics. Ιούν. 2026 WCI κατά προσέγγιση.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89DC031D-D45E-6914-0FDF-95235CB1CA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677" y="291776"/>
            <a:ext cx="11301046" cy="62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7878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137160"/>
            <a:ext cx="11274552" cy="343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Η κρίση του Χορμούζ (2026) ως σοκ για το διεθνές εμπόριο</a:t>
            </a:r>
            <a:endParaRPr lang="en-US" sz="2600" dirty="0"/>
          </a:p>
        </p:txBody>
      </p:sp>
      <p:sp>
        <p:nvSpPr>
          <p:cNvPr id="3" name="stat"/>
          <p:cNvSpPr/>
          <p:nvPr/>
        </p:nvSpPr>
        <p:spPr>
          <a:xfrm>
            <a:off x="457200" y="617806"/>
            <a:ext cx="2206752" cy="1700198"/>
          </a:xfrm>
          <a:prstGeom prst="roundRect">
            <a:avLst>
              <a:gd name="adj" fmla="val 745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4" name="statnum"/>
          <p:cNvSpPr txBox="1"/>
          <p:nvPr/>
        </p:nvSpPr>
        <p:spPr>
          <a:xfrm>
            <a:off x="594360" y="736678"/>
            <a:ext cx="1932432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B23A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61 → 118 $</a:t>
            </a:r>
            <a:endParaRPr lang="en-US" sz="2000" dirty="0"/>
          </a:p>
        </p:txBody>
      </p:sp>
      <p:sp>
        <p:nvSpPr>
          <p:cNvPr id="5" name="statlabel"/>
          <p:cNvSpPr txBox="1"/>
          <p:nvPr/>
        </p:nvSpPr>
        <p:spPr>
          <a:xfrm>
            <a:off x="457200" y="1171018"/>
            <a:ext cx="2206752" cy="1083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Brent: Ιαν. → 31/3/2026· μεγαλύτερη πραγματική τριμηνιαία άνοδος από το 1988· ~98 $ στις 30/9</a:t>
            </a:r>
            <a:endParaRPr lang="en-US" sz="1600" dirty="0"/>
          </a:p>
        </p:txBody>
      </p:sp>
      <p:sp>
        <p:nvSpPr>
          <p:cNvPr id="6" name="stat"/>
          <p:cNvSpPr/>
          <p:nvPr/>
        </p:nvSpPr>
        <p:spPr>
          <a:xfrm>
            <a:off x="2828544" y="617805"/>
            <a:ext cx="2179320" cy="1636777"/>
          </a:xfrm>
          <a:prstGeom prst="roundRect">
            <a:avLst>
              <a:gd name="adj" fmla="val 745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7" name="statnum"/>
          <p:cNvSpPr txBox="1"/>
          <p:nvPr/>
        </p:nvSpPr>
        <p:spPr>
          <a:xfrm>
            <a:off x="2965704" y="691662"/>
            <a:ext cx="1932432" cy="38791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B23A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1,5–2,5%</a:t>
            </a:r>
            <a:endParaRPr lang="en-US" sz="2000" dirty="0"/>
          </a:p>
        </p:txBody>
      </p:sp>
      <p:sp>
        <p:nvSpPr>
          <p:cNvPr id="8" name="statlabel"/>
          <p:cNvSpPr txBox="1"/>
          <p:nvPr/>
        </p:nvSpPr>
        <p:spPr>
          <a:xfrm>
            <a:off x="2930652" y="984739"/>
            <a:ext cx="2057399" cy="1407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Αύξηση εμπορίου αγαθών 2026 κατά UNCTAD (από 4,7% το 2025)· ΑΕΠ 2,6% αντί 2,9%</a:t>
            </a:r>
            <a:endParaRPr lang="en-US" sz="1600" dirty="0"/>
          </a:p>
        </p:txBody>
      </p:sp>
      <p:sp>
        <p:nvSpPr>
          <p:cNvPr id="9" name="stat"/>
          <p:cNvSpPr/>
          <p:nvPr/>
        </p:nvSpPr>
        <p:spPr>
          <a:xfrm>
            <a:off x="5199888" y="617806"/>
            <a:ext cx="2206752" cy="1636776"/>
          </a:xfrm>
          <a:prstGeom prst="roundRect">
            <a:avLst>
              <a:gd name="adj" fmla="val 745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0" name="statnum"/>
          <p:cNvSpPr txBox="1"/>
          <p:nvPr/>
        </p:nvSpPr>
        <p:spPr>
          <a:xfrm>
            <a:off x="5337048" y="691662"/>
            <a:ext cx="1932432" cy="40561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D97B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-45% / -52%</a:t>
            </a:r>
            <a:endParaRPr lang="en-US" sz="2000" dirty="0"/>
          </a:p>
        </p:txBody>
      </p:sp>
      <p:sp>
        <p:nvSpPr>
          <p:cNvPr id="11" name="statlabel"/>
          <p:cNvSpPr txBox="1"/>
          <p:nvPr/>
        </p:nvSpPr>
        <p:spPr>
          <a:xfrm>
            <a:off x="5274564" y="1097280"/>
            <a:ext cx="2132076" cy="10933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Εισαγωγές αργού / LNG από Μέση Ανατολή τον Μάρτιο 2026 (έναντι 3/2025)</a:t>
            </a:r>
            <a:endParaRPr lang="en-US" sz="1600" dirty="0"/>
          </a:p>
        </p:txBody>
      </p:sp>
      <p:sp>
        <p:nvSpPr>
          <p:cNvPr id="12" name="stat"/>
          <p:cNvSpPr/>
          <p:nvPr/>
        </p:nvSpPr>
        <p:spPr>
          <a:xfrm>
            <a:off x="282872" y="2546604"/>
            <a:ext cx="2381080" cy="1472184"/>
          </a:xfrm>
          <a:prstGeom prst="roundRect">
            <a:avLst>
              <a:gd name="adj" fmla="val 745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3" name="statnum"/>
          <p:cNvSpPr txBox="1"/>
          <p:nvPr/>
        </p:nvSpPr>
        <p:spPr>
          <a:xfrm>
            <a:off x="594360" y="2620342"/>
            <a:ext cx="1932432" cy="25087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D97B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+483%</a:t>
            </a:r>
            <a:endParaRPr lang="en-US" sz="2000" dirty="0"/>
          </a:p>
        </p:txBody>
      </p:sp>
      <p:sp>
        <p:nvSpPr>
          <p:cNvPr id="14" name="statlabel"/>
          <p:cNvSpPr txBox="1"/>
          <p:nvPr/>
        </p:nvSpPr>
        <p:spPr>
          <a:xfrm>
            <a:off x="374971" y="2871216"/>
            <a:ext cx="2191570" cy="1082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Ναύλοι VLCC Μάρτιος 2026 έναντι 3/2025 (243.000 $/ημέρα μ.ό.)· ρεκόρ 509.000 $ (9/2026)</a:t>
            </a:r>
            <a:endParaRPr lang="en-US" sz="1600" dirty="0"/>
          </a:p>
        </p:txBody>
      </p:sp>
      <p:sp>
        <p:nvSpPr>
          <p:cNvPr id="15" name="stat"/>
          <p:cNvSpPr/>
          <p:nvPr/>
        </p:nvSpPr>
        <p:spPr>
          <a:xfrm>
            <a:off x="2855976" y="2546604"/>
            <a:ext cx="2206752" cy="1472184"/>
          </a:xfrm>
          <a:prstGeom prst="roundRect">
            <a:avLst>
              <a:gd name="adj" fmla="val 745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6" name="statnum"/>
          <p:cNvSpPr txBox="1"/>
          <p:nvPr/>
        </p:nvSpPr>
        <p:spPr>
          <a:xfrm>
            <a:off x="2965704" y="2546604"/>
            <a:ext cx="1932432" cy="37206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E6E8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4,7%</a:t>
            </a:r>
            <a:endParaRPr lang="en-US" sz="2000" dirty="0"/>
          </a:p>
        </p:txBody>
      </p:sp>
      <p:sp>
        <p:nvSpPr>
          <p:cNvPr id="17" name="statlabel"/>
          <p:cNvSpPr txBox="1"/>
          <p:nvPr/>
        </p:nvSpPr>
        <p:spPr>
          <a:xfrm>
            <a:off x="2816228" y="2853513"/>
            <a:ext cx="2191636" cy="116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Παγκόσμιος πληθωρισμός 2026 (IMF, +0,3 μ. λόγω ενέργειας)· ντίζελ ΗΠΑ ρεκόρ 6,53 $/γαλόνι</a:t>
            </a:r>
            <a:endParaRPr lang="en-US" sz="1600" dirty="0"/>
          </a:p>
        </p:txBody>
      </p:sp>
      <p:sp>
        <p:nvSpPr>
          <p:cNvPr id="18" name="stat"/>
          <p:cNvSpPr/>
          <p:nvPr/>
        </p:nvSpPr>
        <p:spPr>
          <a:xfrm>
            <a:off x="5199888" y="2546604"/>
            <a:ext cx="2206752" cy="1568196"/>
          </a:xfrm>
          <a:prstGeom prst="roundRect">
            <a:avLst>
              <a:gd name="adj" fmla="val 7453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9" name="statnum"/>
          <p:cNvSpPr txBox="1"/>
          <p:nvPr/>
        </p:nvSpPr>
        <p:spPr>
          <a:xfrm>
            <a:off x="5337048" y="2596232"/>
            <a:ext cx="1932432" cy="2572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E6E8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61 χώρες</a:t>
            </a:r>
            <a:endParaRPr lang="en-US" sz="2000" dirty="0"/>
          </a:p>
        </p:txBody>
      </p:sp>
      <p:sp>
        <p:nvSpPr>
          <p:cNvPr id="20" name="statlabel"/>
          <p:cNvSpPr txBox="1"/>
          <p:nvPr/>
        </p:nvSpPr>
        <p:spPr>
          <a:xfrm>
            <a:off x="5274564" y="2903142"/>
            <a:ext cx="2132076" cy="11156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Ευάλωτες οικονομίες εκτεθειμένες ταυτόχρονα σε σοκ πετρελαίου και σιτηρών (UNCTAD)</a:t>
            </a:r>
            <a:endParaRPr lang="en-US" sz="1600" dirty="0"/>
          </a:p>
        </p:txBody>
      </p:sp>
      <p:pic>
        <p:nvPicPr>
          <p:cNvPr id="21" name="faz_brent.png" descr="/home/claude/pdfimg/faz_br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076" y="617805"/>
            <a:ext cx="4329271" cy="340098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bullets"/>
          <p:cNvSpPr txBox="1"/>
          <p:nvPr/>
        </p:nvSpPr>
        <p:spPr>
          <a:xfrm>
            <a:off x="190773" y="4188538"/>
            <a:ext cx="11834573" cy="18922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 algn="just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Μηχανισμός: κλείσιμο στενού → απώλεια ~20 εκ. β/η προσφοράς (μερικώς αντισταθμισμένη από αγωγούς, αποθέματα IEA 400 εκ. β., εξαγωγές ΗΠΑ/Βραζιλίας) → τιμές ενέργειας ↑ → κόστος καυσίμων πλοίων (VLSFO 856 $/τ., +68%) και πληθωρισμός ↑ → ζήτηση ↓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Αγορές «δύο ταχυτήτων»: ρεκόρ για δεξαμενόπλοια και αεριοφόρα εκτός Κόλπου, κατάρρευση για τα ~1.150 πλοία εγκλωβισμένα εντός· containers +90% λόγω εκτροπών και καυσίμων· 150+ παραγγελίες VLCC το 2026 (οι περισσότερες από το 1973)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Εμπόριο: WTO/IMF υποβάθμισαν το 2026 (1,9% και 3,5%)</a:t>
            </a:r>
            <a:r>
              <a:rPr lang="el-GR" sz="1600" dirty="0">
                <a:solidFill>
                  <a:srgbClr val="0B1F3A"/>
                </a:solidFill>
              </a:rPr>
              <a:t>.</a:t>
            </a:r>
            <a:r>
              <a:rPr lang="en-US" sz="1600" dirty="0">
                <a:solidFill>
                  <a:srgbClr val="0B1F3A"/>
                </a:solidFill>
              </a:rPr>
              <a:t> </a:t>
            </a:r>
            <a:r>
              <a:rPr lang="el-GR" sz="1600" dirty="0">
                <a:solidFill>
                  <a:srgbClr val="0B1F3A"/>
                </a:solidFill>
              </a:rPr>
              <a:t>Ε</a:t>
            </a:r>
            <a:r>
              <a:rPr lang="en-US" sz="1600" dirty="0" err="1">
                <a:solidFill>
                  <a:srgbClr val="0B1F3A"/>
                </a:solidFill>
              </a:rPr>
              <a:t>ντούτοις</a:t>
            </a:r>
            <a:r>
              <a:rPr lang="en-US" sz="1600" dirty="0">
                <a:solidFill>
                  <a:srgbClr val="0B1F3A"/>
                </a:solidFill>
              </a:rPr>
              <a:t> το Α΄ τρίμηνο +3,2% ετησίως χάρη στα αγαθά AI και το front-loading</a:t>
            </a:r>
            <a:r>
              <a:rPr lang="el-GR" sz="1600" dirty="0">
                <a:solidFill>
                  <a:srgbClr val="0B1F3A"/>
                </a:solidFill>
              </a:rPr>
              <a:t>.</a:t>
            </a:r>
            <a:r>
              <a:rPr lang="en-US" sz="1600" dirty="0">
                <a:solidFill>
                  <a:srgbClr val="0B1F3A"/>
                </a:solidFill>
              </a:rPr>
              <a:t> </a:t>
            </a:r>
            <a:r>
              <a:rPr lang="el-GR" sz="1600" dirty="0">
                <a:solidFill>
                  <a:srgbClr val="0B1F3A"/>
                </a:solidFill>
              </a:rPr>
              <a:t>Ο</a:t>
            </a:r>
            <a:r>
              <a:rPr lang="en-US" sz="1600" dirty="0">
                <a:solidFill>
                  <a:srgbClr val="0B1F3A"/>
                </a:solidFill>
              </a:rPr>
              <a:t> Κόλπος στράφηκε σε οδικές «γέφυρες» (Ομάν, ΗΑΕ, Σ. Αραβία) με κόστος φορτηγών +25%</a:t>
            </a:r>
            <a:endParaRPr lang="en-US" sz="1600" dirty="0"/>
          </a:p>
        </p:txBody>
      </p:sp>
      <p:sp>
        <p:nvSpPr>
          <p:cNvPr id="23" name="source"/>
          <p:cNvSpPr txBox="1"/>
          <p:nvPr/>
        </p:nvSpPr>
        <p:spPr>
          <a:xfrm>
            <a:off x="457200" y="6144768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Πηγές: EIA (4/2026)· UNCTAD (1/4/2026, 30/6/2026)· IMF WEO Update (7/2026)· Xclusiv· USNI News· Clarksons· FT (7/7/2026)· Bloomberg/FAZ (γράφημα Brent Ιαν.–Ιούλ. 2026).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822960" y="173736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2C14E"/>
                </a:solidFill>
              </a:rPr>
              <a:t>ΕΝΟΤΗΤΑ 6</a:t>
            </a:r>
            <a:endParaRPr lang="en-US" sz="16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237744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</a:rPr>
              <a:t>Διαρθρωτικές αλλαγές και τάσεις στη ναυτιλιακή αγορά</a:t>
            </a:r>
            <a:endParaRPr lang="en-US" sz="3600" dirty="0"/>
          </a:p>
        </p:txBody>
      </p:sp>
      <p:sp>
        <p:nvSpPr>
          <p:cNvPr id="4" name="Text 0"/>
          <p:cNvSpPr>
            <a:spLocks noGrp="1"/>
          </p:cNvSpPr>
          <p:nvPr>
            <p:ph type="body" idx="101" hasCustomPrompt="1"/>
          </p:nvPr>
        </p:nvSpPr>
        <p:spPr>
          <a:xfrm>
            <a:off x="822960" y="374904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CADCFC"/>
                </a:solidFill>
              </a:rPr>
              <a:t>Φορτία, διαδρομές, στόλος, ιδιοκτησία, σημαίες, ναυπηγική και λιμάνια — τα δεδομένα 2024–2026</a:t>
            </a:r>
            <a:endParaRPr lang="en-US" sz="16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8. Θαλάσσιο εμπόριο: ο όγκος επιβραδύνεται, οι αποστάσεις μεγαλώνουν</a:t>
            </a:r>
            <a:endParaRPr lang="en-US" sz="2600" dirty="0"/>
          </a:p>
        </p:txBody>
      </p:sp>
      <p:graphicFrame>
        <p:nvGraphicFramePr>
          <p:cNvPr id="3" name="tons-tonmiles"/>
          <p:cNvGraphicFramePr/>
          <p:nvPr>
            <p:extLst>
              <p:ext uri="{D42A27DB-BD31-4B8C-83A1-F6EECF244321}">
                <p14:modId xmlns:p14="http://schemas.microsoft.com/office/powerpoint/2010/main" val="4230963403"/>
              </p:ext>
            </p:extLst>
          </p:nvPr>
        </p:nvGraphicFramePr>
        <p:xfrm>
          <a:off x="441960" y="960449"/>
          <a:ext cx="6964680" cy="5120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bullets"/>
          <p:cNvSpPr txBox="1"/>
          <p:nvPr/>
        </p:nvSpPr>
        <p:spPr>
          <a:xfrm>
            <a:off x="7635240" y="960449"/>
            <a:ext cx="4375052" cy="51203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2024: 12,72 δισ. τόνοι (+2,2%) αλλά 66.781 δισ. τονομίλια (+5,9%</a:t>
            </a:r>
            <a:r>
              <a:rPr lang="en-US" sz="1600" dirty="0">
                <a:solidFill>
                  <a:srgbClr val="0B1F3A"/>
                </a:solidFill>
              </a:rPr>
              <a:t>) — η μεγαλύτερη απόκλιση που έχει καταγραφεί</a:t>
            </a:r>
            <a:r>
              <a:rPr lang="el-GR" sz="1600" dirty="0">
                <a:solidFill>
                  <a:srgbClr val="0B1F3A"/>
                </a:solidFill>
              </a:rPr>
              <a:t> -</a:t>
            </a:r>
            <a:r>
              <a:rPr lang="en-US" sz="1600" dirty="0">
                <a:solidFill>
                  <a:srgbClr val="0B1F3A"/>
                </a:solidFill>
              </a:rPr>
              <a:t> μέση απόσταση 5.245 ν.μ. ανά τόνο (ρεκόρ)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Αιτία: εκτροπές λόγω Ερυθράς Θάλασσας (+30% απόσταση Ασίας–Ευρώπης), ξηρασία Παναμά, κυρώσεις (ρωσικό πετρέλαιο προς Ασία)</a:t>
            </a:r>
            <a:r>
              <a:rPr lang="el-GR" sz="1600" dirty="0">
                <a:solidFill>
                  <a:srgbClr val="0B1F3A"/>
                </a:solidFill>
              </a:rPr>
              <a:t>.</a:t>
            </a:r>
            <a:r>
              <a:rPr lang="en-US" sz="1600" dirty="0">
                <a:solidFill>
                  <a:srgbClr val="0B1F3A"/>
                </a:solidFill>
              </a:rPr>
              <a:t> containers: TEU +6,2% αλλά TEU-μίλια +18,9%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2025: στασιμότητα όγκου (+0,5%) λόγω δασμών και Κίνας</a:t>
            </a:r>
            <a:r>
              <a:rPr lang="el-GR" sz="1600" dirty="0">
                <a:solidFill>
                  <a:srgbClr val="0B1F3A"/>
                </a:solidFill>
              </a:rPr>
              <a:t>.</a:t>
            </a:r>
            <a:r>
              <a:rPr lang="en-US" sz="1600" dirty="0">
                <a:solidFill>
                  <a:srgbClr val="0B1F3A"/>
                </a:solidFill>
              </a:rPr>
              <a:t> 2026: νέα αύξηση αποστάσεων από το Χορμούζ (πετρέλαιο μέσω Yanbu/Ερυθράς και Ατλαντικού)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b="1" dirty="0">
                <a:solidFill>
                  <a:srgbClr val="0B1F3A"/>
                </a:solidFill>
              </a:rPr>
              <a:t>Συμπέρασμα: για τους ναύλους μετρά η ζήτηση σε τονομίλια — γι’ αυτό μια «κακή» χρονιά για το εμπόριο μπορεί να είναι «καλή» για τη ναυτιλία</a:t>
            </a:r>
            <a:endParaRPr lang="en-US" sz="1600" dirty="0"/>
          </a:p>
        </p:txBody>
      </p:sp>
      <p:sp>
        <p:nvSpPr>
          <p:cNvPr id="5" name="source"/>
          <p:cNvSpPr txBox="1"/>
          <p:nvPr/>
        </p:nvSpPr>
        <p:spPr>
          <a:xfrm>
            <a:off x="457200" y="6080760"/>
            <a:ext cx="6949440" cy="2871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Πηγή: UNCTAD, Review of Maritime Transport 2025 (βάσει Clarksons). Τιμές 2019–2022 κατά προσέγγιση από προηγούμενες εκδόσεις RMT.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46892"/>
            <a:ext cx="11274552" cy="3927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Από το πετρέλαιο στα ξηρά φορτία και τα containers</a:t>
            </a:r>
            <a:endParaRPr lang="en-US" sz="2600" dirty="0"/>
          </a:p>
        </p:txBody>
      </p:sp>
      <p:graphicFrame>
        <p:nvGraphicFramePr>
          <p:cNvPr id="3" name="cargo-mix"/>
          <p:cNvGraphicFramePr/>
          <p:nvPr>
            <p:extLst>
              <p:ext uri="{D42A27DB-BD31-4B8C-83A1-F6EECF244321}">
                <p14:modId xmlns:p14="http://schemas.microsoft.com/office/powerpoint/2010/main" val="3426884992"/>
              </p:ext>
            </p:extLst>
          </p:nvPr>
        </p:nvGraphicFramePr>
        <p:xfrm>
          <a:off x="287215" y="738554"/>
          <a:ext cx="6022145" cy="4885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dry-wet"/>
          <p:cNvGraphicFramePr/>
          <p:nvPr>
            <p:extLst>
              <p:ext uri="{D42A27DB-BD31-4B8C-83A1-F6EECF244321}">
                <p14:modId xmlns:p14="http://schemas.microsoft.com/office/powerpoint/2010/main" val="979988412"/>
              </p:ext>
            </p:extLst>
          </p:nvPr>
        </p:nvGraphicFramePr>
        <p:xfrm>
          <a:off x="6492240" y="738554"/>
          <a:ext cx="5257800" cy="3149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bullets"/>
          <p:cNvSpPr txBox="1"/>
          <p:nvPr/>
        </p:nvSpPr>
        <p:spPr>
          <a:xfrm>
            <a:off x="6492240" y="4069080"/>
            <a:ext cx="5519950" cy="20116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 algn="just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Το μερίδιο του αργού από 29% (2000) </a:t>
            </a:r>
            <a:r>
              <a:rPr lang="en-US" sz="1600" dirty="0" err="1">
                <a:solidFill>
                  <a:srgbClr val="0B1F3A"/>
                </a:solidFill>
              </a:rPr>
              <a:t>σε</a:t>
            </a:r>
            <a:r>
              <a:rPr lang="en-US" sz="1600" dirty="0">
                <a:solidFill>
                  <a:srgbClr val="0B1F3A"/>
                </a:solidFill>
              </a:rPr>
              <a:t> 16% (2024)</a:t>
            </a:r>
            <a:r>
              <a:rPr lang="el-GR" sz="1600" dirty="0">
                <a:solidFill>
                  <a:srgbClr val="0B1F3A"/>
                </a:solidFill>
              </a:rPr>
              <a:t>.</a:t>
            </a:r>
            <a:r>
              <a:rPr lang="en-US" sz="1600" dirty="0">
                <a:solidFill>
                  <a:srgbClr val="0B1F3A"/>
                </a:solidFill>
              </a:rPr>
              <a:t> </a:t>
            </a:r>
            <a:r>
              <a:rPr lang="el-GR" sz="1600" dirty="0">
                <a:solidFill>
                  <a:srgbClr val="0B1F3A"/>
                </a:solidFill>
              </a:rPr>
              <a:t>Τ</a:t>
            </a:r>
            <a:r>
              <a:rPr lang="en-US" sz="1600" dirty="0">
                <a:solidFill>
                  <a:srgbClr val="0B1F3A"/>
                </a:solidFill>
              </a:rPr>
              <a:t>α ξηρά χύδην (σιδηρομετάλλευμα, άνθρακας, σιτηρά, βωξίτης) από 27% σε 44%</a:t>
            </a:r>
            <a:r>
              <a:rPr lang="el-GR" sz="1600" dirty="0">
                <a:solidFill>
                  <a:srgbClr val="0B1F3A"/>
                </a:solidFill>
              </a:rPr>
              <a:t>.</a:t>
            </a:r>
            <a:r>
              <a:rPr lang="en-US" sz="1600" dirty="0">
                <a:solidFill>
                  <a:srgbClr val="0B1F3A"/>
                </a:solidFill>
              </a:rPr>
              <a:t> </a:t>
            </a:r>
            <a:r>
              <a:rPr lang="el-GR" sz="1600" dirty="0">
                <a:solidFill>
                  <a:srgbClr val="0B1F3A"/>
                </a:solidFill>
              </a:rPr>
              <a:t>Τ</a:t>
            </a:r>
            <a:r>
              <a:rPr lang="en-US" sz="1600" dirty="0">
                <a:solidFill>
                  <a:srgbClr val="0B1F3A"/>
                </a:solidFill>
              </a:rPr>
              <a:t>α containers 16% των τόνων αλλά &gt;50% της αξίας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Ο άνθρακας, αντίθετα με τις προβλέψεις, +3,3% το 2024 (υψηλότερο από το 1980) λόγω Ασίας</a:t>
            </a:r>
            <a:r>
              <a:rPr lang="el-GR" sz="1600" dirty="0">
                <a:solidFill>
                  <a:srgbClr val="0B1F3A"/>
                </a:solidFill>
              </a:rPr>
              <a:t>.</a:t>
            </a:r>
            <a:r>
              <a:rPr lang="en-US" sz="1600" dirty="0">
                <a:solidFill>
                  <a:srgbClr val="0B1F3A"/>
                </a:solidFill>
              </a:rPr>
              <a:t> </a:t>
            </a:r>
            <a:r>
              <a:rPr lang="el-GR" sz="1600" dirty="0">
                <a:solidFill>
                  <a:srgbClr val="0B1F3A"/>
                </a:solidFill>
              </a:rPr>
              <a:t>Τ</a:t>
            </a:r>
            <a:r>
              <a:rPr lang="en-US" sz="1600" dirty="0">
                <a:solidFill>
                  <a:srgbClr val="0B1F3A"/>
                </a:solidFill>
              </a:rPr>
              <a:t>ο αέριο (LNG +1,1%, LPG +7,6%) και τα κρίσιμα ορυκτά (βωξίτης, νικέλιο) αυξάνονται ταχύτερα</a:t>
            </a:r>
            <a:endParaRPr lang="en-US" sz="1600" dirty="0"/>
          </a:p>
        </p:txBody>
      </p:sp>
      <p:sp>
        <p:nvSpPr>
          <p:cNvPr id="6" name="source"/>
          <p:cNvSpPr txBox="1"/>
          <p:nvPr/>
        </p:nvSpPr>
        <p:spPr>
          <a:xfrm>
            <a:off x="457200" y="5760720"/>
            <a:ext cx="5852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Πηγή: UNCTAD RMT 2025 (Fig. 1.7, μερίδια φορτίων 2002–2024· ξηρά vs υγρά 2000/2023). Τα μερίδια είναι στρογγυλοποιημένα.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368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Η Ασία στο κέντρο του θαλάσσιου εμπορίου</a:t>
            </a:r>
            <a:endParaRPr lang="en-US" sz="2600" dirty="0"/>
          </a:p>
        </p:txBody>
      </p:sp>
      <p:graphicFrame>
        <p:nvGraphicFramePr>
          <p:cNvPr id="3" name="regions"/>
          <p:cNvGraphicFramePr/>
          <p:nvPr>
            <p:extLst>
              <p:ext uri="{D42A27DB-BD31-4B8C-83A1-F6EECF244321}">
                <p14:modId xmlns:p14="http://schemas.microsoft.com/office/powerpoint/2010/main" val="3671277692"/>
              </p:ext>
            </p:extLst>
          </p:nvPr>
        </p:nvGraphicFramePr>
        <p:xfrm>
          <a:off x="457200" y="777241"/>
          <a:ext cx="6949440" cy="5066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bullets"/>
          <p:cNvSpPr txBox="1"/>
          <p:nvPr/>
        </p:nvSpPr>
        <p:spPr>
          <a:xfrm>
            <a:off x="7635239" y="777241"/>
            <a:ext cx="4369191" cy="53035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Η Ασία διακινεί σχεδόν το μισό παγκόσμιο θαλάσσιο εμπόριο: εισάγει ενέργεια και πρώτες ύλες, εξάγει βιομηχανικά προϊόντα</a:t>
            </a:r>
            <a:r>
              <a:rPr lang="el-GR" sz="1600" dirty="0">
                <a:solidFill>
                  <a:srgbClr val="0B1F3A"/>
                </a:solidFill>
              </a:rPr>
              <a:t>.</a:t>
            </a:r>
            <a:r>
              <a:rPr lang="en-US" sz="1600" dirty="0">
                <a:solidFill>
                  <a:srgbClr val="0B1F3A"/>
                </a:solidFill>
              </a:rPr>
              <a:t> </a:t>
            </a:r>
            <a:endParaRPr lang="el-GR" sz="1600" dirty="0">
              <a:solidFill>
                <a:srgbClr val="0B1F3A"/>
              </a:solidFill>
            </a:endParaRPr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l-GR" sz="1600" dirty="0">
                <a:solidFill>
                  <a:srgbClr val="0B1F3A"/>
                </a:solidFill>
              </a:rPr>
              <a:t>Η</a:t>
            </a:r>
            <a:r>
              <a:rPr lang="en-US" sz="1600" dirty="0">
                <a:solidFill>
                  <a:srgbClr val="0B1F3A"/>
                </a:solidFill>
              </a:rPr>
              <a:t> Κίνα μόνη της ~25% των φορτώσεων/εκφορτώσεων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Η Ευρώπη από ~33% σε ~23%: αποβιομηχάνιση, ενεργειακή μετάβαση, στροφή σε υψηλής αξίας/χαμηλού όγκου εμπόριο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Η Αφρική παραμένει στο ~7% παρά τον πληθυσμό και τους πόρους της — το μεγάλο ανεκμετάλλευτο δυναμικό (AfCFTA, λιμάνια BRI)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Οι κύριοι άξονες: Μέση Ανατολή → Ασία (πετρέλαιο, LNG), Αυστραλία/Βραζιλία → Κίνα (σιδηρομετάλλευμα), Ασία → Ευρώπη/Β. Αμερική (containers), ΗΠΑ/Κατάρ → Ευρώπη/Ασία (LNG)</a:t>
            </a:r>
            <a:endParaRPr lang="en-US" sz="1600" dirty="0"/>
          </a:p>
        </p:txBody>
      </p:sp>
      <p:sp>
        <p:nvSpPr>
          <p:cNvPr id="5" name="source"/>
          <p:cNvSpPr txBox="1"/>
          <p:nvPr/>
        </p:nvSpPr>
        <p:spPr>
          <a:xfrm>
            <a:off x="457200" y="6080758"/>
            <a:ext cx="6949440" cy="2203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Πηγή: UNCTAD RMT 2025 (UNCTADstat). Μερίδια στρογγυλοποιημένα.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137160"/>
            <a:ext cx="11274552" cy="384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Ο παγκόσμιος στόλος την 1/1/2025: 2,44 δισ. dwt — η Ελλάδα πρώτη</a:t>
            </a:r>
            <a:endParaRPr lang="en-US" sz="2600" dirty="0"/>
          </a:p>
        </p:txBody>
      </p:sp>
      <p:graphicFrame>
        <p:nvGraphicFramePr>
          <p:cNvPr id="3" name="owners"/>
          <p:cNvGraphicFramePr/>
          <p:nvPr>
            <p:extLst>
              <p:ext uri="{D42A27DB-BD31-4B8C-83A1-F6EECF244321}">
                <p14:modId xmlns:p14="http://schemas.microsoft.com/office/powerpoint/2010/main" val="1594800002"/>
              </p:ext>
            </p:extLst>
          </p:nvPr>
        </p:nvGraphicFramePr>
        <p:xfrm>
          <a:off x="457200" y="539966"/>
          <a:ext cx="5669280" cy="4624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flags"/>
          <p:cNvGraphicFramePr/>
          <p:nvPr>
            <p:extLst>
              <p:ext uri="{D42A27DB-BD31-4B8C-83A1-F6EECF244321}">
                <p14:modId xmlns:p14="http://schemas.microsoft.com/office/powerpoint/2010/main" val="4185404720"/>
              </p:ext>
            </p:extLst>
          </p:nvPr>
        </p:nvGraphicFramePr>
        <p:xfrm>
          <a:off x="6309359" y="539966"/>
          <a:ext cx="5595425" cy="4624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bullets"/>
          <p:cNvSpPr txBox="1"/>
          <p:nvPr/>
        </p:nvSpPr>
        <p:spPr>
          <a:xfrm>
            <a:off x="152400" y="5228493"/>
            <a:ext cx="11816862" cy="8979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85750" indent="-285750" algn="just">
              <a:lnSpc>
                <a:spcPct val="100000"/>
              </a:lnSpc>
              <a:buSzPct val="100000"/>
              <a:buFont typeface="Arial" panose="020B0604020202020204" pitchFamily="34" charset="0"/>
              <a:buChar char="•"/>
            </a:pPr>
            <a:r>
              <a:rPr lang="el-GR" sz="1400" b="1" dirty="0">
                <a:solidFill>
                  <a:srgbClr val="0B1F3A"/>
                </a:solidFill>
              </a:rPr>
              <a:t>19,1% της παγκόσμιας χωρητικότητας σε DWT ανήκει στον </a:t>
            </a:r>
            <a:r>
              <a:rPr lang="el-GR" sz="1400" b="1" dirty="0" err="1">
                <a:solidFill>
                  <a:srgbClr val="0B1F3A"/>
                </a:solidFill>
              </a:rPr>
              <a:t>ελληνόκτητο</a:t>
            </a:r>
            <a:r>
              <a:rPr lang="el-GR" sz="1400" b="1" dirty="0">
                <a:solidFill>
                  <a:srgbClr val="0B1F3A"/>
                </a:solidFill>
              </a:rPr>
              <a:t> εμπορικό στόλο. Πρόκειται για περίπου 5.800 πλοία και συνολική χωρητικότητα άνω των 458 εκατ. DWT (</a:t>
            </a:r>
            <a:r>
              <a:rPr lang="en-US" sz="1400" dirty="0">
                <a:solidFill>
                  <a:srgbClr val="0B1F3A"/>
                </a:solidFill>
              </a:rPr>
              <a:t>61% του στόλου υπό έλεγχο ΕΕ)</a:t>
            </a:r>
            <a:endParaRPr lang="el-GR" sz="1400" dirty="0">
              <a:solidFill>
                <a:srgbClr val="0B1F3A"/>
              </a:solidFill>
            </a:endParaRPr>
          </a:p>
          <a:p>
            <a:pPr marL="285750" indent="-285750" algn="just">
              <a:lnSpc>
                <a:spcPct val="10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B1F3A"/>
                </a:solidFill>
              </a:rPr>
              <a:t>88% του ελληνόκτητου στόλου υπό ξένη σημαία (562 πλοία ελληνικής σημαίας)</a:t>
            </a:r>
            <a:r>
              <a:rPr lang="el-GR" sz="1400" dirty="0">
                <a:solidFill>
                  <a:srgbClr val="0B1F3A"/>
                </a:solidFill>
              </a:rPr>
              <a:t> -</a:t>
            </a:r>
            <a:r>
              <a:rPr lang="en-US" sz="1400" dirty="0">
                <a:solidFill>
                  <a:srgbClr val="0B1F3A"/>
                </a:solidFill>
              </a:rPr>
              <a:t> η σημαία σπάνια ταυτίζεται με την εθνικότητα του πλοιοκτήτη — τα ανοικτά νηολόγια (Λιβερία, Παναμάς, Μάρσαλ) ελέγχουν 45% </a:t>
            </a:r>
            <a:r>
              <a:rPr lang="en-US" sz="1600" dirty="0">
                <a:solidFill>
                  <a:srgbClr val="0B1F3A"/>
                </a:solidFill>
              </a:rPr>
              <a:t>του στόλου</a:t>
            </a:r>
            <a:endParaRPr lang="en-US" sz="1600" dirty="0"/>
          </a:p>
        </p:txBody>
      </p:sp>
      <p:sp>
        <p:nvSpPr>
          <p:cNvPr id="6" name="source"/>
          <p:cNvSpPr txBox="1"/>
          <p:nvPr/>
        </p:nvSpPr>
        <p:spPr>
          <a:xfrm>
            <a:off x="457200" y="6144768"/>
            <a:ext cx="11247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Πηγές: UNCTAD RMT 2025, κεφ. 2 (οι τιμές Χονγκ Κονγκ, Γερμανίας, Σιγκαπούρης-σημαίας, Κίνας-σημαίας, Μάλτας κατά προσέγγιση)· Ένωση Ελλήνων Εφοπλιστών (5/2026).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41031"/>
            <a:ext cx="11274552" cy="5240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Στόλος, παραγγελίες και ενεργειακή μετάβαση</a:t>
            </a:r>
            <a:endParaRPr lang="en-US" sz="2600" dirty="0"/>
          </a:p>
        </p:txBody>
      </p:sp>
      <p:sp>
        <p:nvSpPr>
          <p:cNvPr id="3" name="stat"/>
          <p:cNvSpPr/>
          <p:nvPr/>
        </p:nvSpPr>
        <p:spPr>
          <a:xfrm>
            <a:off x="457200" y="583340"/>
            <a:ext cx="2681478" cy="2068420"/>
          </a:xfrm>
          <a:prstGeom prst="roundRect">
            <a:avLst>
              <a:gd name="adj" fmla="val 7742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4" name="statnum"/>
          <p:cNvSpPr txBox="1"/>
          <p:nvPr/>
        </p:nvSpPr>
        <p:spPr>
          <a:xfrm>
            <a:off x="594360" y="731520"/>
            <a:ext cx="2407158" cy="42320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0E6E8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2,44 δισ. dwt</a:t>
            </a:r>
            <a:endParaRPr lang="en-US" sz="2200" dirty="0"/>
          </a:p>
        </p:txBody>
      </p:sp>
      <p:sp>
        <p:nvSpPr>
          <p:cNvPr id="5" name="statlabel"/>
          <p:cNvSpPr txBox="1"/>
          <p:nvPr/>
        </p:nvSpPr>
        <p:spPr>
          <a:xfrm>
            <a:off x="457201" y="1107361"/>
            <a:ext cx="2625968" cy="1452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Στόλος 1/1/2025 (+3,4%), </a:t>
            </a:r>
            <a:r>
              <a:rPr lang="en-US" sz="1600" b="1" dirty="0">
                <a:solidFill>
                  <a:srgbClr val="FF0000"/>
                </a:solidFill>
              </a:rPr>
              <a:t>112.500 π</a:t>
            </a:r>
            <a:r>
              <a:rPr lang="en-US" sz="1600" b="1" dirty="0" err="1">
                <a:solidFill>
                  <a:srgbClr val="FF0000"/>
                </a:solidFill>
              </a:rPr>
              <a:t>λοί</a:t>
            </a:r>
            <a:r>
              <a:rPr lang="en-US" sz="1600" b="1" dirty="0">
                <a:solidFill>
                  <a:srgbClr val="FF0000"/>
                </a:solidFill>
              </a:rPr>
              <a:t>α</a:t>
            </a:r>
            <a:r>
              <a:rPr lang="el-GR" sz="1600" dirty="0">
                <a:solidFill>
                  <a:srgbClr val="0B1F3A"/>
                </a:solidFill>
              </a:rPr>
              <a:t> - </a:t>
            </a:r>
            <a:r>
              <a:rPr lang="en-US" sz="1600" dirty="0" err="1">
                <a:solidFill>
                  <a:srgbClr val="0B1F3A"/>
                </a:solidFill>
              </a:rPr>
              <a:t>δεξ</a:t>
            </a:r>
            <a:r>
              <a:rPr lang="en-US" sz="1600" dirty="0">
                <a:solidFill>
                  <a:srgbClr val="0B1F3A"/>
                </a:solidFill>
              </a:rPr>
              <a:t>αμενόπλοια και bulkers 70%</a:t>
            </a:r>
            <a:r>
              <a:rPr lang="el-GR" sz="1600" dirty="0">
                <a:solidFill>
                  <a:srgbClr val="0B1F3A"/>
                </a:solidFill>
              </a:rPr>
              <a:t>. </a:t>
            </a:r>
            <a:r>
              <a:rPr lang="en-US" sz="1600" dirty="0">
                <a:solidFill>
                  <a:srgbClr val="0B1F3A"/>
                </a:solidFill>
              </a:rPr>
              <a:t>2026: +5% λόγω παραδόσεων</a:t>
            </a:r>
            <a:endParaRPr lang="en-US" sz="1600" dirty="0"/>
          </a:p>
        </p:txBody>
      </p:sp>
      <p:sp>
        <p:nvSpPr>
          <p:cNvPr id="6" name="stat"/>
          <p:cNvSpPr/>
          <p:nvPr/>
        </p:nvSpPr>
        <p:spPr>
          <a:xfrm>
            <a:off x="3321558" y="583340"/>
            <a:ext cx="2681478" cy="2068420"/>
          </a:xfrm>
          <a:prstGeom prst="roundRect">
            <a:avLst>
              <a:gd name="adj" fmla="val 7742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7" name="statnum"/>
          <p:cNvSpPr txBox="1"/>
          <p:nvPr/>
        </p:nvSpPr>
        <p:spPr>
          <a:xfrm>
            <a:off x="3458718" y="662354"/>
            <a:ext cx="2407158" cy="2414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D97B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21%</a:t>
            </a:r>
            <a:endParaRPr lang="en-US" sz="2200" dirty="0"/>
          </a:p>
        </p:txBody>
      </p:sp>
      <p:sp>
        <p:nvSpPr>
          <p:cNvPr id="8" name="statlabel"/>
          <p:cNvSpPr txBox="1"/>
          <p:nvPr/>
        </p:nvSpPr>
        <p:spPr>
          <a:xfrm>
            <a:off x="3376246" y="922138"/>
            <a:ext cx="2584940" cy="1638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400" dirty="0">
                <a:solidFill>
                  <a:srgbClr val="0B1F3A"/>
                </a:solidFill>
              </a:rPr>
              <a:t>Βιβλίο παραγγελιών ως % του στόλου (207 εκ. CGT, 657 δισ. $, 7/2026) — από 10% </a:t>
            </a:r>
            <a:r>
              <a:rPr lang="en-US" sz="1400" dirty="0" err="1">
                <a:solidFill>
                  <a:srgbClr val="0B1F3A"/>
                </a:solidFill>
              </a:rPr>
              <a:t>το</a:t>
            </a:r>
            <a:r>
              <a:rPr lang="en-US" sz="1400" dirty="0">
                <a:solidFill>
                  <a:srgbClr val="0B1F3A"/>
                </a:solidFill>
              </a:rPr>
              <a:t> 2020·</a:t>
            </a:r>
            <a:r>
              <a:rPr lang="el-GR" sz="1400" dirty="0">
                <a:solidFill>
                  <a:srgbClr val="0B1F3A"/>
                </a:solidFill>
              </a:rPr>
              <a:t> - </a:t>
            </a:r>
            <a:r>
              <a:rPr lang="en-US" sz="1400" dirty="0">
                <a:solidFill>
                  <a:srgbClr val="0B1F3A"/>
                </a:solidFill>
              </a:rPr>
              <a:t>150+ VLCC </a:t>
            </a:r>
            <a:r>
              <a:rPr lang="en-US" sz="1400" dirty="0" err="1">
                <a:solidFill>
                  <a:srgbClr val="0B1F3A"/>
                </a:solidFill>
              </a:rPr>
              <a:t>το</a:t>
            </a:r>
            <a:r>
              <a:rPr lang="en-US" sz="1400" dirty="0">
                <a:solidFill>
                  <a:srgbClr val="0B1F3A"/>
                </a:solidFill>
              </a:rPr>
              <a:t> 2026</a:t>
            </a:r>
            <a:endParaRPr lang="el-GR" sz="1400" dirty="0">
              <a:solidFill>
                <a:srgbClr val="0B1F3A"/>
              </a:solidFill>
            </a:endParaRPr>
          </a:p>
          <a:p>
            <a:pPr marL="0" indent="0" algn="just">
              <a:buNone/>
            </a:pPr>
            <a:r>
              <a:rPr lang="el-GR" sz="1400" dirty="0" err="1"/>
              <a:t>Ελληνόκτητη</a:t>
            </a:r>
            <a:r>
              <a:rPr lang="el-GR" sz="1400" dirty="0"/>
              <a:t> ναυτιλία, 2026:725 πλοία υπό παραγγελία, περίπου 70 εκατ. DWT και επένδυση περίπου $60 δισ.</a:t>
            </a:r>
            <a:endParaRPr lang="en-US" sz="1400" dirty="0"/>
          </a:p>
        </p:txBody>
      </p:sp>
      <p:sp>
        <p:nvSpPr>
          <p:cNvPr id="9" name="stat"/>
          <p:cNvSpPr/>
          <p:nvPr/>
        </p:nvSpPr>
        <p:spPr>
          <a:xfrm>
            <a:off x="6185916" y="583340"/>
            <a:ext cx="2822508" cy="2068420"/>
          </a:xfrm>
          <a:prstGeom prst="roundRect">
            <a:avLst>
              <a:gd name="adj" fmla="val 7742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0" name="statnum"/>
          <p:cNvSpPr txBox="1"/>
          <p:nvPr/>
        </p:nvSpPr>
        <p:spPr>
          <a:xfrm>
            <a:off x="6323076" y="583340"/>
            <a:ext cx="2407158" cy="52402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2200" dirty="0"/>
          </a:p>
        </p:txBody>
      </p:sp>
      <p:sp>
        <p:nvSpPr>
          <p:cNvPr id="11" name="statlabel"/>
          <p:cNvSpPr txBox="1"/>
          <p:nvPr/>
        </p:nvSpPr>
        <p:spPr>
          <a:xfrm>
            <a:off x="6271845" y="644067"/>
            <a:ext cx="2641269" cy="19162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rgbClr val="0B1F3A"/>
                </a:solidFill>
              </a:rPr>
              <a:t>12,6: </a:t>
            </a:r>
            <a:r>
              <a:rPr lang="en-US" sz="1600" dirty="0" err="1">
                <a:solidFill>
                  <a:srgbClr val="0B1F3A"/>
                </a:solidFill>
              </a:rPr>
              <a:t>Μέση</a:t>
            </a:r>
            <a:r>
              <a:rPr lang="en-US" sz="1600" dirty="0">
                <a:solidFill>
                  <a:srgbClr val="0B1F3A"/>
                </a:solidFill>
              </a:rPr>
              <a:t> </a:t>
            </a:r>
            <a:r>
              <a:rPr lang="en-US" sz="1600" dirty="0" err="1">
                <a:solidFill>
                  <a:srgbClr val="0B1F3A"/>
                </a:solidFill>
              </a:rPr>
              <a:t>ηλικί</a:t>
            </a:r>
            <a:r>
              <a:rPr lang="en-US" sz="1600" dirty="0">
                <a:solidFill>
                  <a:srgbClr val="0B1F3A"/>
                </a:solidFill>
              </a:rPr>
              <a:t>α στόλου</a:t>
            </a:r>
            <a:r>
              <a:rPr lang="el-GR" sz="1600" dirty="0">
                <a:solidFill>
                  <a:srgbClr val="0B1F3A"/>
                </a:solidFill>
              </a:rPr>
              <a:t> </a:t>
            </a:r>
            <a:r>
              <a:rPr lang="en-US" sz="1600" dirty="0" err="1">
                <a:solidFill>
                  <a:srgbClr val="0B1F3A"/>
                </a:solidFill>
              </a:rPr>
              <a:t>στ</a:t>
            </a:r>
            <a:r>
              <a:rPr lang="en-US" sz="1600" dirty="0">
                <a:solidFill>
                  <a:srgbClr val="0B1F3A"/>
                </a:solidFill>
              </a:rPr>
              <a:t>αθμισμένη με </a:t>
            </a:r>
            <a:r>
              <a:rPr lang="el-GR" sz="1600" dirty="0">
                <a:solidFill>
                  <a:srgbClr val="0B1F3A"/>
                </a:solidFill>
              </a:rPr>
              <a:t>τη χωρητικότητα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rgbClr val="0B1F3A"/>
                </a:solidFill>
              </a:rPr>
              <a:t>22,2 </a:t>
            </a:r>
            <a:r>
              <a:rPr lang="en-US" sz="1600" dirty="0">
                <a:solidFill>
                  <a:srgbClr val="0B1F3A"/>
                </a:solidFill>
              </a:rPr>
              <a:t>κατά α</a:t>
            </a:r>
            <a:r>
              <a:rPr lang="en-US" sz="1600" dirty="0" err="1">
                <a:solidFill>
                  <a:srgbClr val="0B1F3A"/>
                </a:solidFill>
              </a:rPr>
              <a:t>ριθμό</a:t>
            </a:r>
            <a:r>
              <a:rPr lang="en-US" sz="1600" dirty="0">
                <a:solidFill>
                  <a:srgbClr val="0B1F3A"/>
                </a:solidFill>
              </a:rPr>
              <a:t> π</a:t>
            </a:r>
            <a:r>
              <a:rPr lang="en-US" sz="1600" dirty="0" err="1">
                <a:solidFill>
                  <a:srgbClr val="0B1F3A"/>
                </a:solidFill>
              </a:rPr>
              <a:t>λοίων</a:t>
            </a:r>
            <a:endParaRPr lang="el-GR" sz="1600" dirty="0">
              <a:solidFill>
                <a:srgbClr val="0B1F3A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rgbClr val="0B1F3A"/>
                </a:solidFill>
              </a:rPr>
              <a:t>Η διαφορά 12,6 έναντι 22,2 ετών δείχνει ότι τα μεγαλύτερα πλοία είναι κατά κανόνα νεότερα</a:t>
            </a:r>
          </a:p>
          <a:p>
            <a:pPr marL="0" indent="0" algn="just">
              <a:buNone/>
            </a:pPr>
            <a:endParaRPr lang="en-US" sz="1400" dirty="0"/>
          </a:p>
        </p:txBody>
      </p:sp>
      <p:sp>
        <p:nvSpPr>
          <p:cNvPr id="12" name="stat"/>
          <p:cNvSpPr/>
          <p:nvPr/>
        </p:nvSpPr>
        <p:spPr>
          <a:xfrm>
            <a:off x="9050274" y="583340"/>
            <a:ext cx="2681478" cy="2068420"/>
          </a:xfrm>
          <a:prstGeom prst="roundRect">
            <a:avLst>
              <a:gd name="adj" fmla="val 7742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3" name="statnum"/>
          <p:cNvSpPr txBox="1"/>
          <p:nvPr/>
        </p:nvSpPr>
        <p:spPr>
          <a:xfrm>
            <a:off x="9187434" y="662354"/>
            <a:ext cx="2407158" cy="49236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4F8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9,4% → 47%</a:t>
            </a:r>
            <a:endParaRPr lang="en-US" sz="2200" dirty="0"/>
          </a:p>
        </p:txBody>
      </p:sp>
      <p:sp>
        <p:nvSpPr>
          <p:cNvPr id="14" name="statlabel"/>
          <p:cNvSpPr txBox="1"/>
          <p:nvPr/>
        </p:nvSpPr>
        <p:spPr>
          <a:xfrm>
            <a:off x="9050274" y="1154723"/>
            <a:ext cx="2681478" cy="1405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600" dirty="0">
                <a:solidFill>
                  <a:srgbClr val="0B1F3A"/>
                </a:solidFill>
              </a:rPr>
              <a:t>Μερίδιο GT με δυνατότητα εναλλακτικών καυσίμων: στόλος → παραγγελίες (Clarksons, 1/2026)</a:t>
            </a:r>
            <a:endParaRPr lang="en-US" sz="1600" dirty="0"/>
          </a:p>
        </p:txBody>
      </p:sp>
      <p:graphicFrame>
        <p:nvGraphicFramePr>
          <p:cNvPr id="15" name="own-build"/>
          <p:cNvGraphicFramePr/>
          <p:nvPr>
            <p:extLst>
              <p:ext uri="{D42A27DB-BD31-4B8C-83A1-F6EECF244321}">
                <p14:modId xmlns:p14="http://schemas.microsoft.com/office/powerpoint/2010/main" val="3390997918"/>
              </p:ext>
            </p:extLst>
          </p:nvPr>
        </p:nvGraphicFramePr>
        <p:xfrm>
          <a:off x="181708" y="2730774"/>
          <a:ext cx="6893169" cy="3395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bullets"/>
          <p:cNvSpPr txBox="1"/>
          <p:nvPr/>
        </p:nvSpPr>
        <p:spPr>
          <a:xfrm>
            <a:off x="7223759" y="2730774"/>
            <a:ext cx="4663441" cy="362430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 algn="just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Η Ευρώπη (κυρίως Ελλάδα, Γερμανία, Νορβηγία, Δανία) κατέχει το 1/3 του στόλου αλλά ναυπηγεί σχεδόν τίποτα</a:t>
            </a:r>
            <a:r>
              <a:rPr lang="el-GR" sz="1600" dirty="0">
                <a:solidFill>
                  <a:srgbClr val="0B1F3A"/>
                </a:solidFill>
              </a:rPr>
              <a:t>.</a:t>
            </a:r>
            <a:r>
              <a:rPr lang="en-US" sz="1600" dirty="0">
                <a:solidFill>
                  <a:srgbClr val="0B1F3A"/>
                </a:solidFill>
              </a:rPr>
              <a:t> </a:t>
            </a:r>
            <a:r>
              <a:rPr lang="el-GR" sz="1600" dirty="0">
                <a:solidFill>
                  <a:srgbClr val="0B1F3A"/>
                </a:solidFill>
              </a:rPr>
              <a:t>Η</a:t>
            </a:r>
            <a:r>
              <a:rPr lang="en-US" sz="1600" dirty="0">
                <a:solidFill>
                  <a:srgbClr val="0B1F3A"/>
                </a:solidFill>
              </a:rPr>
              <a:t> Ασία ναυπηγεί το 95%: Κίνα 54,6% των παραδόσεων 2024 και 63% → 72% των παραγγελιών (2025 → Α΄ εξάμ. 2026), Κορέα 21–28%, Ιαπωνία 5–13%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Η εξάρτηση από κινεζικά ναυπηγεία έγινε γεωπολιτικό ζήτημα</a:t>
            </a:r>
            <a:endParaRPr lang="el-GR" sz="1600" dirty="0">
              <a:solidFill>
                <a:srgbClr val="0B1F3A"/>
              </a:solidFill>
            </a:endParaRPr>
          </a:p>
          <a:p>
            <a:pPr marL="342900" indent="-342900" algn="just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1600" dirty="0" err="1">
                <a:solidFill>
                  <a:srgbClr val="0B1F3A"/>
                </a:solidFill>
              </a:rPr>
              <a:t>Αν</a:t>
            </a:r>
            <a:r>
              <a:rPr lang="en-US" sz="1600" dirty="0">
                <a:solidFill>
                  <a:srgbClr val="0B1F3A"/>
                </a:solidFill>
              </a:rPr>
              <a:t>ανέωση στόλου: ρεκόρ παραγγελιών σε αξία (657 δισ. $) με επίκεντρο LNG/LPG carriers, containerships, VLCC</a:t>
            </a:r>
            <a:r>
              <a:rPr lang="el-GR" sz="1600" dirty="0">
                <a:solidFill>
                  <a:srgbClr val="0B1F3A"/>
                </a:solidFill>
              </a:rPr>
              <a:t>.</a:t>
            </a:r>
            <a:r>
              <a:rPr lang="en-US" sz="1600" dirty="0">
                <a:solidFill>
                  <a:srgbClr val="0B1F3A"/>
                </a:solidFill>
              </a:rPr>
              <a:t> </a:t>
            </a:r>
            <a:r>
              <a:rPr lang="el-GR" sz="1600" dirty="0">
                <a:solidFill>
                  <a:srgbClr val="0B1F3A"/>
                </a:solidFill>
              </a:rPr>
              <a:t>Η</a:t>
            </a:r>
            <a:r>
              <a:rPr lang="en-US" sz="1600" dirty="0">
                <a:solidFill>
                  <a:srgbClr val="0B1F3A"/>
                </a:solidFill>
              </a:rPr>
              <a:t> ενεργειακή μετάβαση (ETS, FuelEU, IMO) </a:t>
            </a:r>
            <a:r>
              <a:rPr lang="el-GR" sz="1600" dirty="0">
                <a:solidFill>
                  <a:srgbClr val="0B1F3A"/>
                </a:solidFill>
              </a:rPr>
              <a:t>επηρεάζει</a:t>
            </a:r>
            <a:r>
              <a:rPr lang="en-US" sz="1600" dirty="0">
                <a:solidFill>
                  <a:srgbClr val="0B1F3A"/>
                </a:solidFill>
              </a:rPr>
              <a:t> τι παραγγέλλεται</a:t>
            </a:r>
            <a:endParaRPr lang="en-US" sz="1600" dirty="0"/>
          </a:p>
        </p:txBody>
      </p:sp>
      <p:sp>
        <p:nvSpPr>
          <p:cNvPr id="17" name="source"/>
          <p:cNvSpPr txBox="1"/>
          <p:nvPr/>
        </p:nvSpPr>
        <p:spPr>
          <a:xfrm>
            <a:off x="457200" y="6144768"/>
            <a:ext cx="6766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Πηγές: UNCTAD RMT 2025· Clarksons Research (1/2026, 7/2026)· iMarine/PortNews (2026). Μερίδια ιδιοκτησίας/παραδόσεων κατά προσέγγιση.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Λιμάνια και containers: 1 δισ. TEU το 2025</a:t>
            </a:r>
            <a:endParaRPr lang="en-US" sz="2600" dirty="0"/>
          </a:p>
        </p:txBody>
      </p:sp>
      <p:graphicFrame>
        <p:nvGraphicFramePr>
          <p:cNvPr id="3" name="ports"/>
          <p:cNvGraphicFramePr/>
          <p:nvPr>
            <p:extLst>
              <p:ext uri="{D42A27DB-BD31-4B8C-83A1-F6EECF244321}">
                <p14:modId xmlns:p14="http://schemas.microsoft.com/office/powerpoint/2010/main" val="893981057"/>
              </p:ext>
            </p:extLst>
          </p:nvPr>
        </p:nvGraphicFramePr>
        <p:xfrm>
          <a:off x="175846" y="855785"/>
          <a:ext cx="6922477" cy="4767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bullets"/>
          <p:cNvSpPr txBox="1"/>
          <p:nvPr/>
        </p:nvSpPr>
        <p:spPr>
          <a:xfrm>
            <a:off x="7268308" y="855784"/>
            <a:ext cx="4747846" cy="47677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Παγκόσμια διακίνηση λιμένων 2025: 1,012 δισ. TEU (+8%) — πρώτη φορά πάνω από 1 </a:t>
            </a:r>
            <a:r>
              <a:rPr lang="en-US" sz="1600" dirty="0" err="1">
                <a:solidFill>
                  <a:srgbClr val="0B1F3A"/>
                </a:solidFill>
              </a:rPr>
              <a:t>δισ</a:t>
            </a:r>
            <a:r>
              <a:rPr lang="en-US" sz="1600" dirty="0">
                <a:solidFill>
                  <a:srgbClr val="0B1F3A"/>
                </a:solidFill>
              </a:rPr>
              <a:t>.</a:t>
            </a:r>
            <a:endParaRPr lang="el-GR" sz="1600" dirty="0">
              <a:solidFill>
                <a:srgbClr val="0B1F3A"/>
              </a:solidFill>
            </a:endParaRPr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l-GR" sz="1600" dirty="0">
                <a:solidFill>
                  <a:srgbClr val="0B1F3A"/>
                </a:solidFill>
              </a:rPr>
              <a:t>Ό</a:t>
            </a:r>
            <a:r>
              <a:rPr lang="en-US" sz="1600" dirty="0" err="1">
                <a:solidFill>
                  <a:srgbClr val="0B1F3A"/>
                </a:solidFill>
              </a:rPr>
              <a:t>γκοι</a:t>
            </a:r>
            <a:r>
              <a:rPr lang="en-US" sz="1600" dirty="0">
                <a:solidFill>
                  <a:srgbClr val="0B1F3A"/>
                </a:solidFill>
              </a:rPr>
              <a:t> εμπορίου containers 192,9 εκ. TEU (+4,7%, CTS)· Άπω Ανατολή–Ευρώπη ρεκόρ 1,8 εκ. TEU/</a:t>
            </a:r>
            <a:r>
              <a:rPr lang="en-US" sz="1600" dirty="0" err="1">
                <a:solidFill>
                  <a:srgbClr val="0B1F3A"/>
                </a:solidFill>
              </a:rPr>
              <a:t>μήν</a:t>
            </a:r>
            <a:r>
              <a:rPr lang="en-US" sz="1600" dirty="0">
                <a:solidFill>
                  <a:srgbClr val="0B1F3A"/>
                </a:solidFill>
              </a:rPr>
              <a:t>α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Η </a:t>
            </a:r>
            <a:r>
              <a:rPr lang="en-US" sz="1600" b="1" dirty="0">
                <a:solidFill>
                  <a:srgbClr val="0B1F3A"/>
                </a:solidFill>
              </a:rPr>
              <a:t>Σα</a:t>
            </a:r>
            <a:r>
              <a:rPr lang="en-US" sz="1600" b="1" dirty="0" err="1">
                <a:solidFill>
                  <a:srgbClr val="0B1F3A"/>
                </a:solidFill>
              </a:rPr>
              <a:t>γκάη</a:t>
            </a:r>
            <a:r>
              <a:rPr lang="en-US" sz="1600" dirty="0">
                <a:solidFill>
                  <a:srgbClr val="0B1F3A"/>
                </a:solidFill>
              </a:rPr>
              <a:t> 1η </a:t>
            </a:r>
            <a:r>
              <a:rPr lang="en-US" sz="1600" dirty="0" err="1">
                <a:solidFill>
                  <a:srgbClr val="0B1F3A"/>
                </a:solidFill>
              </a:rPr>
              <a:t>γι</a:t>
            </a:r>
            <a:r>
              <a:rPr lang="en-US" sz="1600" dirty="0">
                <a:solidFill>
                  <a:srgbClr val="0B1F3A"/>
                </a:solidFill>
              </a:rPr>
              <a:t>α 16η χρονιά (55 εκ. TEU)</a:t>
            </a:r>
            <a:r>
              <a:rPr lang="el-GR" sz="1600" dirty="0">
                <a:solidFill>
                  <a:srgbClr val="0B1F3A"/>
                </a:solidFill>
              </a:rPr>
              <a:t> -</a:t>
            </a:r>
            <a:r>
              <a:rPr lang="en-US" sz="1600" dirty="0">
                <a:solidFill>
                  <a:srgbClr val="0B1F3A"/>
                </a:solidFill>
              </a:rPr>
              <a:t> 7 από τα 10 </a:t>
            </a:r>
            <a:r>
              <a:rPr lang="en-US" sz="1600" dirty="0" err="1">
                <a:solidFill>
                  <a:srgbClr val="0B1F3A"/>
                </a:solidFill>
              </a:rPr>
              <a:t>μεγ</a:t>
            </a:r>
            <a:r>
              <a:rPr lang="en-US" sz="1600" dirty="0">
                <a:solidFill>
                  <a:srgbClr val="0B1F3A"/>
                </a:solidFill>
              </a:rPr>
              <a:t>αλύτερα λιμάνια είναι κινεζικά</a:t>
            </a:r>
            <a:r>
              <a:rPr lang="el-GR" sz="1600" dirty="0">
                <a:solidFill>
                  <a:srgbClr val="0B1F3A"/>
                </a:solidFill>
              </a:rPr>
              <a:t> -</a:t>
            </a:r>
            <a:r>
              <a:rPr lang="en-US" sz="1600" dirty="0">
                <a:solidFill>
                  <a:srgbClr val="0B1F3A"/>
                </a:solidFill>
              </a:rPr>
              <a:t> η Σιγκαπούρη ο μεγάλος κόμβος μεταφόρτωσης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b="1" dirty="0" err="1">
                <a:solidFill>
                  <a:srgbClr val="0B1F3A"/>
                </a:solidFill>
              </a:rPr>
              <a:t>Πειρ</a:t>
            </a:r>
            <a:r>
              <a:rPr lang="en-US" sz="1600" b="1" dirty="0">
                <a:solidFill>
                  <a:srgbClr val="0B1F3A"/>
                </a:solidFill>
              </a:rPr>
              <a:t>αιάς</a:t>
            </a:r>
            <a:r>
              <a:rPr lang="en-US" sz="1600" dirty="0">
                <a:solidFill>
                  <a:srgbClr val="0B1F3A"/>
                </a:solidFill>
              </a:rPr>
              <a:t> (COSCO/ΟΛΠ): 3,98 εκ. TEU το 2025 (-6%) λόγω ανακατατάξεων δρομολογίων, αλλά ρεκόρ </a:t>
            </a:r>
            <a:r>
              <a:rPr lang="en-US" sz="1600" dirty="0" err="1">
                <a:solidFill>
                  <a:srgbClr val="0B1F3A"/>
                </a:solidFill>
              </a:rPr>
              <a:t>εσόδων</a:t>
            </a:r>
            <a:r>
              <a:rPr lang="en-US" sz="1600" dirty="0">
                <a:solidFill>
                  <a:srgbClr val="0B1F3A"/>
                </a:solidFill>
              </a:rPr>
              <a:t> ΟΛΠ</a:t>
            </a:r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2ο–3ο λιμάνι Μεσογείου μετά Tanger Med</a:t>
            </a:r>
            <a:r>
              <a:rPr lang="el-GR" sz="1600" dirty="0">
                <a:solidFill>
                  <a:srgbClr val="0B1F3A"/>
                </a:solidFill>
              </a:rPr>
              <a:t> 11,1 εκ ΤΕ</a:t>
            </a:r>
            <a:r>
              <a:rPr lang="de-DE" sz="1600" dirty="0">
                <a:solidFill>
                  <a:srgbClr val="0B1F3A"/>
                </a:solidFill>
              </a:rPr>
              <a:t>U</a:t>
            </a:r>
            <a:r>
              <a:rPr lang="el-GR" sz="1600" dirty="0">
                <a:solidFill>
                  <a:srgbClr val="0B1F3A"/>
                </a:solidFill>
              </a:rPr>
              <a:t>)</a:t>
            </a:r>
            <a:r>
              <a:rPr lang="en-US" sz="1600" dirty="0">
                <a:solidFill>
                  <a:srgbClr val="0B1F3A"/>
                </a:solidFill>
              </a:rPr>
              <a:t> και Βα</a:t>
            </a:r>
            <a:r>
              <a:rPr lang="en-US" sz="1600" dirty="0" err="1">
                <a:solidFill>
                  <a:srgbClr val="0B1F3A"/>
                </a:solidFill>
              </a:rPr>
              <a:t>λένθι</a:t>
            </a:r>
            <a:r>
              <a:rPr lang="en-US" sz="1600" dirty="0">
                <a:solidFill>
                  <a:srgbClr val="0B1F3A"/>
                </a:solidFill>
              </a:rPr>
              <a:t>α</a:t>
            </a:r>
            <a:r>
              <a:rPr lang="el-GR" sz="1600" dirty="0">
                <a:solidFill>
                  <a:srgbClr val="0B1F3A"/>
                </a:solidFill>
              </a:rPr>
              <a:t> (5,66 </a:t>
            </a:r>
            <a:r>
              <a:rPr lang="en-US" sz="1600" dirty="0">
                <a:solidFill>
                  <a:srgbClr val="0B1F3A"/>
                </a:solidFill>
              </a:rPr>
              <a:t>TEU)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2026: η επιστροφή στο Σουέζ και οι εκτροπές του Κόλπου αναδιατάσσουν τους κόμβους (Abu Dhabi/Khalifa, Sohar, Jeddah, Πειραιάς)</a:t>
            </a:r>
            <a:endParaRPr lang="en-US" sz="1600" dirty="0"/>
          </a:p>
        </p:txBody>
      </p:sp>
      <p:sp>
        <p:nvSpPr>
          <p:cNvPr id="5" name="source"/>
          <p:cNvSpPr txBox="1"/>
          <p:nvPr/>
        </p:nvSpPr>
        <p:spPr>
          <a:xfrm>
            <a:off x="457200" y="5760720"/>
            <a:ext cx="6766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Πηγές: DynaLiners/Container News (8/2026)· Maritime Executive (13/1/2026)· PortsEurope (2/2/2026)· CTS (2/2026). Shenzhen, Qingdao, Busan, Ρότερνταμ κατά προσέγγιση (προκαταρκτικά στοιχεία λιμένων).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137160"/>
            <a:ext cx="11274552" cy="5779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2000" b="1" dirty="0">
                <a:solidFill>
                  <a:srgbClr val="0B1F3A"/>
                </a:solidFill>
              </a:rPr>
              <a:t>Οι δασμοί του 2025 στους όγκους: εισαγωγές ΗΠΑ και παγκόσμιο εμπόριο containers</a:t>
            </a:r>
            <a:endParaRPr lang="en-US" sz="2000" dirty="0"/>
          </a:p>
        </p:txBody>
      </p:sp>
      <p:graphicFrame>
        <p:nvGraphicFramePr>
          <p:cNvPr id="3" name="us-imports"/>
          <p:cNvGraphicFramePr/>
          <p:nvPr>
            <p:extLst>
              <p:ext uri="{D42A27DB-BD31-4B8C-83A1-F6EECF244321}">
                <p14:modId xmlns:p14="http://schemas.microsoft.com/office/powerpoint/2010/main" val="2672838020"/>
              </p:ext>
            </p:extLst>
          </p:nvPr>
        </p:nvGraphicFramePr>
        <p:xfrm>
          <a:off x="457200" y="804672"/>
          <a:ext cx="6828692" cy="4818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bullets"/>
          <p:cNvSpPr txBox="1"/>
          <p:nvPr/>
        </p:nvSpPr>
        <p:spPr>
          <a:xfrm>
            <a:off x="7406640" y="804672"/>
            <a:ext cx="4638821" cy="50451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2025: 25,2 εκ. TEU (-1,4%) - Α΄ εξάμηνο +3,7% (front-loading πριν από τους δασμούς), Νοέμ.–Δεκ. -12% - NRF: Ιαν.–Απρ. 2026 μεταξύ -8,5% και -17% ετησίως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Παγκοσμίως όμως οι όγκοι containers αυξήθηκαν +4,7% (192,9 εκ. TEU): η Κίνα ανακατεύθυνε εξαγωγές προς Παγκόσμιο Νότο και Ευρώπη</a:t>
            </a:r>
            <a:r>
              <a:rPr lang="el-GR" sz="1600" dirty="0">
                <a:solidFill>
                  <a:srgbClr val="0B1F3A"/>
                </a:solidFill>
              </a:rPr>
              <a:t> -</a:t>
            </a:r>
            <a:r>
              <a:rPr lang="en-US" sz="1600" dirty="0">
                <a:solidFill>
                  <a:srgbClr val="0B1F3A"/>
                </a:solidFill>
              </a:rPr>
              <a:t> η ενδοασιατική γραμμή η μεγαλύτερη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Μοτίβο: κάθε ανακοίνωση δασμών → κύμα πρόωρων φορτώσεων → κενό μετά</a:t>
            </a:r>
            <a:r>
              <a:rPr lang="el-GR" sz="1600" dirty="0">
                <a:solidFill>
                  <a:srgbClr val="0B1F3A"/>
                </a:solidFill>
              </a:rPr>
              <a:t> -</a:t>
            </a:r>
            <a:r>
              <a:rPr lang="en-US" sz="1600" dirty="0">
                <a:solidFill>
                  <a:srgbClr val="0B1F3A"/>
                </a:solidFill>
              </a:rPr>
              <a:t> η νομική αβεβαιότητα (ακύρωση IEEPA 2/2026, νέοι δασμοί 7/2026) διατηρεί τη μεταβλητότητα</a:t>
            </a:r>
            <a:endParaRPr lang="en-US" sz="1600" dirty="0"/>
          </a:p>
          <a:p>
            <a:pPr marL="342900" indent="-342900" algn="just">
              <a:lnSpc>
                <a:spcPct val="100000"/>
              </a:lnSpc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0B1F3A"/>
                </a:solidFill>
              </a:rPr>
              <a:t>2026 (Kuehne+Nagel): νέο front-loading στην Ασία πριν από τον γύρο Section 301 — ενώ 350.000 containers «εκτοπισμένα» στον Κόλπο</a:t>
            </a:r>
            <a:endParaRPr lang="en-US" sz="1600" dirty="0"/>
          </a:p>
        </p:txBody>
      </p:sp>
      <p:sp>
        <p:nvSpPr>
          <p:cNvPr id="5" name="source"/>
          <p:cNvSpPr txBox="1"/>
          <p:nvPr/>
        </p:nvSpPr>
        <p:spPr>
          <a:xfrm>
            <a:off x="457200" y="5760720"/>
            <a:ext cx="6949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Πηγές: NRF/Hackett Global Port Tracker (12/2025, 3/2026)· Descartes· Container Trades Statistics (2/2026)· FT (7/7/2026). Μηνιαίες τιμές ενδεικτικές.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9. Μελλοντικές προκλήσεις και κίνδυνοι</a:t>
            </a:r>
            <a:endParaRPr lang="en-US" sz="2600" dirty="0"/>
          </a:p>
        </p:txBody>
      </p:sp>
      <p:sp>
        <p:nvSpPr>
          <p:cNvPr id="3" name="card"/>
          <p:cNvSpPr/>
          <p:nvPr/>
        </p:nvSpPr>
        <p:spPr>
          <a:xfrm>
            <a:off x="457200" y="1234440"/>
            <a:ext cx="3648456" cy="1505712"/>
          </a:xfrm>
          <a:prstGeom prst="roundRect">
            <a:avLst>
              <a:gd name="adj" fmla="val 7287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4" name="cardhead"/>
          <p:cNvSpPr txBox="1"/>
          <p:nvPr/>
        </p:nvSpPr>
        <p:spPr>
          <a:xfrm>
            <a:off x="621792" y="1234440"/>
            <a:ext cx="3319272" cy="2485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23A48"/>
                </a:solidFill>
              </a:rPr>
              <a:t>Γεωπολιτικές εντάσεις</a:t>
            </a:r>
            <a:endParaRPr lang="en-US" sz="1600" dirty="0"/>
          </a:p>
        </p:txBody>
      </p:sp>
      <p:sp>
        <p:nvSpPr>
          <p:cNvPr id="5" name="cardbody"/>
          <p:cNvSpPr txBox="1"/>
          <p:nvPr/>
        </p:nvSpPr>
        <p:spPr>
          <a:xfrm>
            <a:off x="457200" y="1510401"/>
            <a:ext cx="3581400" cy="11383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Ένοπλες συγκρούσεις σε κρίσιμες θαλάσσιες οδούς (Χορμούζ, Ερυθρά, Μαύρη Θάλασσα, Ταϊβάν)· το 2026 απέδειξε ότι ένα πέρασμα μπορεί να κλείσει επί μήνες</a:t>
            </a:r>
            <a:endParaRPr lang="en-US" sz="1600" dirty="0"/>
          </a:p>
        </p:txBody>
      </p:sp>
      <p:sp>
        <p:nvSpPr>
          <p:cNvPr id="6" name="card"/>
          <p:cNvSpPr/>
          <p:nvPr/>
        </p:nvSpPr>
        <p:spPr>
          <a:xfrm>
            <a:off x="4270248" y="1234440"/>
            <a:ext cx="3648456" cy="1505712"/>
          </a:xfrm>
          <a:prstGeom prst="roundRect">
            <a:avLst>
              <a:gd name="adj" fmla="val 7287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7" name="cardhead"/>
          <p:cNvSpPr txBox="1"/>
          <p:nvPr/>
        </p:nvSpPr>
        <p:spPr>
          <a:xfrm>
            <a:off x="4434840" y="1277815"/>
            <a:ext cx="3319272" cy="276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23A48"/>
                </a:solidFill>
              </a:rPr>
              <a:t>Εμπορικοί πόλεμοι και μπλοκ</a:t>
            </a:r>
            <a:endParaRPr lang="en-US" sz="1600" dirty="0"/>
          </a:p>
        </p:txBody>
      </p:sp>
      <p:sp>
        <p:nvSpPr>
          <p:cNvPr id="8" name="cardbody"/>
          <p:cNvSpPr txBox="1"/>
          <p:nvPr/>
        </p:nvSpPr>
        <p:spPr>
          <a:xfrm>
            <a:off x="4270248" y="1581912"/>
            <a:ext cx="3648456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Δασμοί ΗΠΑ (Section 232/301), αντίμετρα, κατακερματισμός σε μπλοκ</a:t>
            </a:r>
            <a:r>
              <a:rPr lang="el-GR" sz="1600" dirty="0">
                <a:solidFill>
                  <a:srgbClr val="0B1F3A"/>
                </a:solidFill>
              </a:rPr>
              <a:t>-</a:t>
            </a:r>
            <a:r>
              <a:rPr lang="en-US" sz="1600" dirty="0">
                <a:solidFill>
                  <a:srgbClr val="0B1F3A"/>
                </a:solidFill>
              </a:rPr>
              <a:t>απ</a:t>
            </a:r>
            <a:r>
              <a:rPr lang="en-US" sz="1600" dirty="0" err="1">
                <a:solidFill>
                  <a:srgbClr val="0B1F3A"/>
                </a:solidFill>
              </a:rPr>
              <a:t>οδυνάμωση</a:t>
            </a:r>
            <a:r>
              <a:rPr lang="en-US" sz="1600" dirty="0">
                <a:solidFill>
                  <a:srgbClr val="0B1F3A"/>
                </a:solidFill>
              </a:rPr>
              <a:t> ΠΟΕ (MC14 χωρίς διακήρυξη, λήξη μορατόριουμ)</a:t>
            </a:r>
            <a:endParaRPr lang="en-US" sz="1600" dirty="0"/>
          </a:p>
        </p:txBody>
      </p:sp>
      <p:sp>
        <p:nvSpPr>
          <p:cNvPr id="9" name="card"/>
          <p:cNvSpPr/>
          <p:nvPr/>
        </p:nvSpPr>
        <p:spPr>
          <a:xfrm>
            <a:off x="8083296" y="1234440"/>
            <a:ext cx="3648456" cy="1505712"/>
          </a:xfrm>
          <a:prstGeom prst="roundRect">
            <a:avLst>
              <a:gd name="adj" fmla="val 7287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0" name="cardhead"/>
          <p:cNvSpPr txBox="1"/>
          <p:nvPr/>
        </p:nvSpPr>
        <p:spPr>
          <a:xfrm>
            <a:off x="8247888" y="1234440"/>
            <a:ext cx="3319272" cy="2485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97B29"/>
                </a:solidFill>
              </a:rPr>
              <a:t>Νέα οικονομική ή ενεργειακή κρίση</a:t>
            </a:r>
            <a:endParaRPr lang="en-US" sz="1600" dirty="0"/>
          </a:p>
        </p:txBody>
      </p:sp>
      <p:sp>
        <p:nvSpPr>
          <p:cNvPr id="11" name="cardbody"/>
          <p:cNvSpPr txBox="1"/>
          <p:nvPr/>
        </p:nvSpPr>
        <p:spPr>
          <a:xfrm>
            <a:off x="8147538" y="1510401"/>
            <a:ext cx="3584214" cy="11383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Πληθωρισμός από ενέργεια, υψηλά επιτόκια, χρέος</a:t>
            </a:r>
            <a:r>
              <a:rPr lang="el-GR" sz="1600" dirty="0">
                <a:solidFill>
                  <a:srgbClr val="0B1F3A"/>
                </a:solidFill>
              </a:rPr>
              <a:t>-</a:t>
            </a:r>
            <a:r>
              <a:rPr lang="en-US" sz="1600" dirty="0" err="1">
                <a:solidFill>
                  <a:srgbClr val="0B1F3A"/>
                </a:solidFill>
              </a:rPr>
              <a:t>κίνδυνος</a:t>
            </a:r>
            <a:r>
              <a:rPr lang="en-US" sz="1600" dirty="0">
                <a:solidFill>
                  <a:srgbClr val="0B1F3A"/>
                </a:solidFill>
              </a:rPr>
              <a:t> υπερπροσφοράς containerships με βιβλίο παραγγελιών 21% αν ομαλοποιηθούν οι διαδρομές</a:t>
            </a:r>
            <a:endParaRPr lang="en-US" sz="1600" dirty="0"/>
          </a:p>
        </p:txBody>
      </p:sp>
      <p:sp>
        <p:nvSpPr>
          <p:cNvPr id="12" name="card"/>
          <p:cNvSpPr/>
          <p:nvPr/>
        </p:nvSpPr>
        <p:spPr>
          <a:xfrm>
            <a:off x="457200" y="2904744"/>
            <a:ext cx="3648456" cy="1505712"/>
          </a:xfrm>
          <a:prstGeom prst="roundRect">
            <a:avLst>
              <a:gd name="adj" fmla="val 7287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3" name="cardhead"/>
          <p:cNvSpPr txBox="1"/>
          <p:nvPr/>
        </p:nvSpPr>
        <p:spPr>
          <a:xfrm>
            <a:off x="621792" y="2923032"/>
            <a:ext cx="33192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97B29"/>
                </a:solidFill>
              </a:rPr>
              <a:t>Υγειονομικές κρίσεις</a:t>
            </a:r>
            <a:endParaRPr lang="en-US" sz="1600" dirty="0"/>
          </a:p>
        </p:txBody>
      </p:sp>
      <p:sp>
        <p:nvSpPr>
          <p:cNvPr id="14" name="cardbody"/>
          <p:cNvSpPr txBox="1"/>
          <p:nvPr/>
        </p:nvSpPr>
        <p:spPr>
          <a:xfrm>
            <a:off x="509954" y="3179064"/>
            <a:ext cx="3528646" cy="1139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Η εμπειρία της COVID-19: συμφόρηση, έλλειψη containers, εγκλωβισμένοι ναυτικοί</a:t>
            </a:r>
            <a:r>
              <a:rPr lang="el-GR" sz="1600" dirty="0">
                <a:solidFill>
                  <a:srgbClr val="0B1F3A"/>
                </a:solidFill>
              </a:rPr>
              <a:t> -</a:t>
            </a:r>
            <a:r>
              <a:rPr lang="en-US" sz="1600" dirty="0">
                <a:solidFill>
                  <a:srgbClr val="0B1F3A"/>
                </a:solidFill>
              </a:rPr>
              <a:t> ανάγκη σχεδίων συνέχειας</a:t>
            </a:r>
            <a:endParaRPr lang="en-US" sz="1600" dirty="0"/>
          </a:p>
        </p:txBody>
      </p:sp>
      <p:sp>
        <p:nvSpPr>
          <p:cNvPr id="15" name="card"/>
          <p:cNvSpPr/>
          <p:nvPr/>
        </p:nvSpPr>
        <p:spPr>
          <a:xfrm>
            <a:off x="4270248" y="2904744"/>
            <a:ext cx="3648456" cy="1505712"/>
          </a:xfrm>
          <a:prstGeom prst="roundRect">
            <a:avLst>
              <a:gd name="adj" fmla="val 7287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6" name="cardhead"/>
          <p:cNvSpPr txBox="1"/>
          <p:nvPr/>
        </p:nvSpPr>
        <p:spPr>
          <a:xfrm>
            <a:off x="4434840" y="2923032"/>
            <a:ext cx="33192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4F8A5B"/>
                </a:solidFill>
              </a:rPr>
              <a:t>Κλιματική αλλαγή</a:t>
            </a:r>
            <a:endParaRPr lang="en-US" sz="1600" dirty="0"/>
          </a:p>
        </p:txBody>
      </p:sp>
      <p:sp>
        <p:nvSpPr>
          <p:cNvPr id="17" name="cardbody"/>
          <p:cNvSpPr txBox="1"/>
          <p:nvPr/>
        </p:nvSpPr>
        <p:spPr>
          <a:xfrm>
            <a:off x="4325815" y="3206496"/>
            <a:ext cx="3540370" cy="111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Ακραία φαινόμενα, ξηρασία Παναμά (2023–24, 2026), άνοδος στάθμης</a:t>
            </a:r>
            <a:r>
              <a:rPr lang="el-GR" sz="1600" dirty="0">
                <a:solidFill>
                  <a:srgbClr val="0B1F3A"/>
                </a:solidFill>
              </a:rPr>
              <a:t>,</a:t>
            </a:r>
            <a:r>
              <a:rPr lang="en-US" sz="1600" dirty="0">
                <a:solidFill>
                  <a:srgbClr val="0B1F3A"/>
                </a:solidFill>
              </a:rPr>
              <a:t> διαταραχές λιμένων και διαδρομών</a:t>
            </a:r>
            <a:endParaRPr lang="en-US" sz="1600" dirty="0"/>
          </a:p>
        </p:txBody>
      </p:sp>
      <p:sp>
        <p:nvSpPr>
          <p:cNvPr id="18" name="card"/>
          <p:cNvSpPr/>
          <p:nvPr/>
        </p:nvSpPr>
        <p:spPr>
          <a:xfrm>
            <a:off x="8083296" y="2904744"/>
            <a:ext cx="3648456" cy="1505712"/>
          </a:xfrm>
          <a:prstGeom prst="roundRect">
            <a:avLst>
              <a:gd name="adj" fmla="val 7287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9" name="cardhead"/>
          <p:cNvSpPr txBox="1"/>
          <p:nvPr/>
        </p:nvSpPr>
        <p:spPr>
          <a:xfrm>
            <a:off x="8247888" y="2923032"/>
            <a:ext cx="33192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4F8A5B"/>
                </a:solidFill>
              </a:rPr>
              <a:t>Πράσινη μετάβαση και ρύθμιση</a:t>
            </a:r>
            <a:endParaRPr lang="en-US" sz="1350" dirty="0"/>
          </a:p>
        </p:txBody>
      </p:sp>
      <p:sp>
        <p:nvSpPr>
          <p:cNvPr id="20" name="cardbody"/>
          <p:cNvSpPr txBox="1"/>
          <p:nvPr/>
        </p:nvSpPr>
        <p:spPr>
          <a:xfrm>
            <a:off x="8147538" y="3261360"/>
            <a:ext cx="3534508" cy="1057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ETS ΕΕ 100% (2026), FuelEU, αβεβαιότητα IMO Net-Zero (απόφαση 12/2026)</a:t>
            </a:r>
            <a:r>
              <a:rPr lang="el-GR" sz="1600" dirty="0">
                <a:solidFill>
                  <a:srgbClr val="0B1F3A"/>
                </a:solidFill>
              </a:rPr>
              <a:t>,</a:t>
            </a:r>
            <a:r>
              <a:rPr lang="en-US" sz="1600" dirty="0">
                <a:solidFill>
                  <a:srgbClr val="0B1F3A"/>
                </a:solidFill>
              </a:rPr>
              <a:t> κόστος νέων καυσίμων, κίνδυνος «διπλής» ρύθμισης</a:t>
            </a:r>
            <a:endParaRPr lang="en-US" sz="1600" dirty="0"/>
          </a:p>
        </p:txBody>
      </p:sp>
      <p:sp>
        <p:nvSpPr>
          <p:cNvPr id="21" name="card"/>
          <p:cNvSpPr/>
          <p:nvPr/>
        </p:nvSpPr>
        <p:spPr>
          <a:xfrm>
            <a:off x="457200" y="4575048"/>
            <a:ext cx="3648456" cy="1505712"/>
          </a:xfrm>
          <a:prstGeom prst="roundRect">
            <a:avLst>
              <a:gd name="adj" fmla="val 7287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22" name="cardhead"/>
          <p:cNvSpPr txBox="1"/>
          <p:nvPr/>
        </p:nvSpPr>
        <p:spPr>
          <a:xfrm>
            <a:off x="621792" y="4593336"/>
            <a:ext cx="33192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Εφοδιαστικές αλυσίδες</a:t>
            </a:r>
            <a:endParaRPr lang="en-US" sz="1600" dirty="0"/>
          </a:p>
        </p:txBody>
      </p:sp>
      <p:sp>
        <p:nvSpPr>
          <p:cNvPr id="23" name="cardbody"/>
          <p:cNvSpPr txBox="1"/>
          <p:nvPr/>
        </p:nvSpPr>
        <p:spPr>
          <a:xfrm>
            <a:off x="509954" y="4840224"/>
            <a:ext cx="3528646" cy="1149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Αυξανόμενη πολυπλοκότητα και ευαισθησία σε διακοπές</a:t>
            </a:r>
            <a:r>
              <a:rPr lang="el-GR" sz="1600" dirty="0">
                <a:solidFill>
                  <a:srgbClr val="0B1F3A"/>
                </a:solidFill>
              </a:rPr>
              <a:t>,</a:t>
            </a:r>
            <a:r>
              <a:rPr lang="en-US" sz="1600" dirty="0">
                <a:solidFill>
                  <a:srgbClr val="0B1F3A"/>
                </a:solidFill>
              </a:rPr>
              <a:t> friend-/near-shoring αλλάζει τη γεωγραφία των ροών</a:t>
            </a:r>
            <a:endParaRPr lang="en-US" sz="1600" dirty="0"/>
          </a:p>
        </p:txBody>
      </p:sp>
      <p:sp>
        <p:nvSpPr>
          <p:cNvPr id="24" name="card"/>
          <p:cNvSpPr/>
          <p:nvPr/>
        </p:nvSpPr>
        <p:spPr>
          <a:xfrm>
            <a:off x="4270248" y="4575048"/>
            <a:ext cx="3648456" cy="1505712"/>
          </a:xfrm>
          <a:prstGeom prst="roundRect">
            <a:avLst>
              <a:gd name="adj" fmla="val 7287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25" name="cardhead"/>
          <p:cNvSpPr txBox="1"/>
          <p:nvPr/>
        </p:nvSpPr>
        <p:spPr>
          <a:xfrm>
            <a:off x="4434840" y="4575048"/>
            <a:ext cx="33192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Ψηφιοποίηση και κυβερνοασφάλεια</a:t>
            </a:r>
            <a:endParaRPr lang="en-US" sz="1600" dirty="0"/>
          </a:p>
        </p:txBody>
      </p:sp>
      <p:sp>
        <p:nvSpPr>
          <p:cNvPr id="26" name="cardbody"/>
          <p:cNvSpPr txBox="1"/>
          <p:nvPr/>
        </p:nvSpPr>
        <p:spPr>
          <a:xfrm>
            <a:off x="4325815" y="4840224"/>
            <a:ext cx="3540370" cy="1149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Τυποποίηση smart logistics, blockchain, IoT· διπλασιασμός κυβερνοεπιθέσεων το 2025, παρεμβολές GNSS</a:t>
            </a:r>
            <a:endParaRPr lang="en-US" sz="1600" dirty="0"/>
          </a:p>
        </p:txBody>
      </p:sp>
      <p:sp>
        <p:nvSpPr>
          <p:cNvPr id="27" name="card"/>
          <p:cNvSpPr/>
          <p:nvPr/>
        </p:nvSpPr>
        <p:spPr>
          <a:xfrm>
            <a:off x="8083296" y="4575048"/>
            <a:ext cx="3648456" cy="1505712"/>
          </a:xfrm>
          <a:prstGeom prst="roundRect">
            <a:avLst>
              <a:gd name="adj" fmla="val 7287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28" name="cardhead"/>
          <p:cNvSpPr txBox="1"/>
          <p:nvPr/>
        </p:nvSpPr>
        <p:spPr>
          <a:xfrm>
            <a:off x="8188569" y="4593336"/>
            <a:ext cx="3378591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Ανθρώπινο δυναμικό</a:t>
            </a:r>
            <a:endParaRPr lang="en-US" sz="1600" dirty="0"/>
          </a:p>
        </p:txBody>
      </p:sp>
      <p:sp>
        <p:nvSpPr>
          <p:cNvPr id="29" name="cardbody"/>
          <p:cNvSpPr txBox="1"/>
          <p:nvPr/>
        </p:nvSpPr>
        <p:spPr>
          <a:xfrm>
            <a:off x="8083296" y="4858512"/>
            <a:ext cx="3598750" cy="1130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Έλλειψη εξειδικευμένων ναυτικών, 800.000 προς επανεκπαίδευση σε νέα καύσιμα, 6.000+ εγκαταλελειμμένοι ναυτικοί (2025)</a:t>
            </a:r>
            <a:endParaRPr lang="en-US" sz="160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Ευκαιρίες για το εμπόριο και τη ναυτιλία</a:t>
            </a:r>
            <a:endParaRPr lang="en-US" sz="2600" dirty="0"/>
          </a:p>
        </p:txBody>
      </p:sp>
      <p:sp>
        <p:nvSpPr>
          <p:cNvPr id="3" name="card"/>
          <p:cNvSpPr/>
          <p:nvPr/>
        </p:nvSpPr>
        <p:spPr>
          <a:xfrm>
            <a:off x="457200" y="1234440"/>
            <a:ext cx="3605784" cy="2286000"/>
          </a:xfrm>
          <a:prstGeom prst="roundRect">
            <a:avLst>
              <a:gd name="adj" fmla="val 48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4" name="cardhead"/>
          <p:cNvSpPr txBox="1"/>
          <p:nvPr/>
        </p:nvSpPr>
        <p:spPr>
          <a:xfrm>
            <a:off x="621792" y="1280160"/>
            <a:ext cx="3276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Νέοι θαλάσσιοι δρόμοι</a:t>
            </a:r>
            <a:endParaRPr lang="en-US" sz="1600" dirty="0"/>
          </a:p>
        </p:txBody>
      </p:sp>
      <p:sp>
        <p:nvSpPr>
          <p:cNvPr id="5" name="cardbody"/>
          <p:cNvSpPr txBox="1"/>
          <p:nvPr/>
        </p:nvSpPr>
        <p:spPr>
          <a:xfrm>
            <a:off x="527538" y="1645920"/>
            <a:ext cx="345830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Αρκτική (NSR: ρεκόρ 103 διελεύσεων το 2025, 14 κινεζικά δρομολόγια containers)</a:t>
            </a:r>
            <a:r>
              <a:rPr lang="el-GR" sz="1600" dirty="0">
                <a:solidFill>
                  <a:srgbClr val="0B1F3A"/>
                </a:solidFill>
              </a:rPr>
              <a:t>,</a:t>
            </a:r>
            <a:r>
              <a:rPr lang="en-US" sz="1600" dirty="0">
                <a:solidFill>
                  <a:srgbClr val="0B1F3A"/>
                </a:solidFill>
              </a:rPr>
              <a:t> ξηρές γέφυρες και αγωγοί ως συμπληρώματα</a:t>
            </a:r>
            <a:endParaRPr lang="en-US" sz="1600" dirty="0"/>
          </a:p>
        </p:txBody>
      </p:sp>
      <p:sp>
        <p:nvSpPr>
          <p:cNvPr id="6" name="card"/>
          <p:cNvSpPr/>
          <p:nvPr/>
        </p:nvSpPr>
        <p:spPr>
          <a:xfrm>
            <a:off x="4291584" y="1234440"/>
            <a:ext cx="3605784" cy="2286000"/>
          </a:xfrm>
          <a:prstGeom prst="roundRect">
            <a:avLst>
              <a:gd name="adj" fmla="val 48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7" name="cardhead"/>
          <p:cNvSpPr txBox="1"/>
          <p:nvPr/>
        </p:nvSpPr>
        <p:spPr>
          <a:xfrm>
            <a:off x="4456176" y="1344168"/>
            <a:ext cx="32766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4F8A5B"/>
                </a:solidFill>
              </a:rPr>
              <a:t>Πράσινη ναυτιλία</a:t>
            </a:r>
            <a:endParaRPr lang="en-US" sz="1600" dirty="0"/>
          </a:p>
        </p:txBody>
      </p:sp>
      <p:sp>
        <p:nvSpPr>
          <p:cNvPr id="8" name="cardbody"/>
          <p:cNvSpPr txBox="1"/>
          <p:nvPr/>
        </p:nvSpPr>
        <p:spPr>
          <a:xfrm>
            <a:off x="4291584" y="1600200"/>
            <a:ext cx="344119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Νέα καύσιμα (LNG, μεθανόλη, αμμωνία), υβριδικά/ηλεκτρικά πλοία, αιολική υποβοήθηση (100+ πλοία)</a:t>
            </a:r>
            <a:r>
              <a:rPr lang="el-GR" sz="1600" dirty="0">
                <a:solidFill>
                  <a:srgbClr val="0B1F3A"/>
                </a:solidFill>
              </a:rPr>
              <a:t>,</a:t>
            </a:r>
            <a:r>
              <a:rPr lang="en-US" sz="1600" dirty="0">
                <a:solidFill>
                  <a:srgbClr val="0B1F3A"/>
                </a:solidFill>
              </a:rPr>
              <a:t> πλεονέκτημα για τους πρωτοπόρους</a:t>
            </a:r>
            <a:endParaRPr lang="en-US" sz="1600" dirty="0"/>
          </a:p>
        </p:txBody>
      </p:sp>
      <p:sp>
        <p:nvSpPr>
          <p:cNvPr id="9" name="card"/>
          <p:cNvSpPr/>
          <p:nvPr/>
        </p:nvSpPr>
        <p:spPr>
          <a:xfrm>
            <a:off x="8125968" y="1234440"/>
            <a:ext cx="3605784" cy="2286000"/>
          </a:xfrm>
          <a:prstGeom prst="roundRect">
            <a:avLst>
              <a:gd name="adj" fmla="val 48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0" name="cardhead"/>
          <p:cNvSpPr txBox="1"/>
          <p:nvPr/>
        </p:nvSpPr>
        <p:spPr>
          <a:xfrm>
            <a:off x="8290560" y="1344168"/>
            <a:ext cx="3276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6E8E"/>
                </a:solidFill>
              </a:rPr>
              <a:t>Ψηφιοποίηση και αυτοματισμός</a:t>
            </a:r>
            <a:endParaRPr lang="en-US" sz="1600" dirty="0"/>
          </a:p>
        </p:txBody>
      </p:sp>
      <p:sp>
        <p:nvSpPr>
          <p:cNvPr id="11" name="cardbody"/>
          <p:cNvSpPr txBox="1"/>
          <p:nvPr/>
        </p:nvSpPr>
        <p:spPr>
          <a:xfrm>
            <a:off x="8290560" y="1783080"/>
            <a:ext cx="3276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Smart ports, drones επιθεωρήσεων, AI logistics</a:t>
            </a:r>
            <a:r>
              <a:rPr lang="el-GR" sz="1600" dirty="0">
                <a:solidFill>
                  <a:srgbClr val="0B1F3A"/>
                </a:solidFill>
              </a:rPr>
              <a:t>,</a:t>
            </a:r>
            <a:r>
              <a:rPr lang="en-US" sz="1600" dirty="0">
                <a:solidFill>
                  <a:srgbClr val="0B1F3A"/>
                </a:solidFill>
              </a:rPr>
              <a:t> ψηφιακά δίδυμα, ηλεκτρονική φορτωτική (e-B/L)</a:t>
            </a:r>
            <a:endParaRPr lang="en-US" sz="1600" dirty="0"/>
          </a:p>
        </p:txBody>
      </p:sp>
      <p:sp>
        <p:nvSpPr>
          <p:cNvPr id="12" name="card"/>
          <p:cNvSpPr/>
          <p:nvPr/>
        </p:nvSpPr>
        <p:spPr>
          <a:xfrm>
            <a:off x="457200" y="3749040"/>
            <a:ext cx="3605784" cy="2286000"/>
          </a:xfrm>
          <a:prstGeom prst="roundRect">
            <a:avLst>
              <a:gd name="adj" fmla="val 48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3" name="cardhead"/>
          <p:cNvSpPr txBox="1"/>
          <p:nvPr/>
        </p:nvSpPr>
        <p:spPr>
          <a:xfrm>
            <a:off x="621792" y="3858768"/>
            <a:ext cx="3276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97B29"/>
                </a:solidFill>
              </a:rPr>
              <a:t>Πολυκεντρικό εμπόριο</a:t>
            </a:r>
            <a:endParaRPr lang="en-US" sz="1600" dirty="0"/>
          </a:p>
        </p:txBody>
      </p:sp>
      <p:sp>
        <p:nvSpPr>
          <p:cNvPr id="14" name="cardbody"/>
          <p:cNvSpPr txBox="1"/>
          <p:nvPr/>
        </p:nvSpPr>
        <p:spPr>
          <a:xfrm>
            <a:off x="621792" y="4297680"/>
            <a:ext cx="3276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Λιγότερη εξάρτηση από </a:t>
            </a:r>
            <a:r>
              <a:rPr lang="en-US" sz="1600" dirty="0" err="1">
                <a:solidFill>
                  <a:srgbClr val="0B1F3A"/>
                </a:solidFill>
              </a:rPr>
              <a:t>έν</a:t>
            </a:r>
            <a:r>
              <a:rPr lang="en-US" sz="1600" dirty="0">
                <a:solidFill>
                  <a:srgbClr val="0B1F3A"/>
                </a:solidFill>
              </a:rPr>
              <a:t>αν άξονα</a:t>
            </a:r>
            <a:r>
              <a:rPr lang="el-GR" sz="1600" dirty="0">
                <a:solidFill>
                  <a:srgbClr val="0B1F3A"/>
                </a:solidFill>
              </a:rPr>
              <a:t>,</a:t>
            </a:r>
            <a:r>
              <a:rPr lang="en-US" sz="1600" dirty="0">
                <a:solidFill>
                  <a:srgbClr val="0B1F3A"/>
                </a:solidFill>
              </a:rPr>
              <a:t> νέες αγορές σε Αφρική (AfCFTA), ΝΑ Ασία (ASEAN), Λατινική Αμερική (EU–Mercosur), Ινδία (EU–India FTA)</a:t>
            </a:r>
            <a:endParaRPr lang="en-US" sz="1600" dirty="0"/>
          </a:p>
        </p:txBody>
      </p:sp>
      <p:sp>
        <p:nvSpPr>
          <p:cNvPr id="15" name="card"/>
          <p:cNvSpPr/>
          <p:nvPr/>
        </p:nvSpPr>
        <p:spPr>
          <a:xfrm>
            <a:off x="4291584" y="3749040"/>
            <a:ext cx="3605784" cy="2286000"/>
          </a:xfrm>
          <a:prstGeom prst="roundRect">
            <a:avLst>
              <a:gd name="adj" fmla="val 48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6" name="cardhead"/>
          <p:cNvSpPr txBox="1"/>
          <p:nvPr/>
        </p:nvSpPr>
        <p:spPr>
          <a:xfrm>
            <a:off x="4456176" y="3858768"/>
            <a:ext cx="3276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97B29"/>
                </a:solidFill>
              </a:rPr>
              <a:t>Επενδύσεις σε υποδομές</a:t>
            </a:r>
            <a:endParaRPr lang="en-US" sz="1600" dirty="0"/>
          </a:p>
        </p:txBody>
      </p:sp>
      <p:sp>
        <p:nvSpPr>
          <p:cNvPr id="17" name="cardbody"/>
          <p:cNvSpPr txBox="1"/>
          <p:nvPr/>
        </p:nvSpPr>
        <p:spPr>
          <a:xfrm>
            <a:off x="4456176" y="4297680"/>
            <a:ext cx="3276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Λιμάνια, logistics hubs, διατροπικές μεταφορές· σιδηρόδρομος Τζέντα–Κόλπος, Sohar, Ρίο Ίντιο (Παναμάς), ανανέωση στόλου (657 δισ. $ παραγγελίες)</a:t>
            </a:r>
            <a:endParaRPr lang="en-US" sz="1600" dirty="0"/>
          </a:p>
        </p:txBody>
      </p:sp>
      <p:sp>
        <p:nvSpPr>
          <p:cNvPr id="18" name="card"/>
          <p:cNvSpPr/>
          <p:nvPr/>
        </p:nvSpPr>
        <p:spPr>
          <a:xfrm>
            <a:off x="8125968" y="3749040"/>
            <a:ext cx="3605784" cy="2286000"/>
          </a:xfrm>
          <a:prstGeom prst="roundRect">
            <a:avLst>
              <a:gd name="adj" fmla="val 4800"/>
            </a:avLst>
          </a:prstGeom>
          <a:solidFill>
            <a:srgbClr val="EDF2F7"/>
          </a:solidFill>
          <a:ln w="12700">
            <a:solidFill>
              <a:srgbClr val="EDF2F7"/>
            </a:solidFill>
            <a:prstDash val="solid"/>
          </a:ln>
        </p:spPr>
      </p:sp>
      <p:sp>
        <p:nvSpPr>
          <p:cNvPr id="19" name="cardhead"/>
          <p:cNvSpPr txBox="1"/>
          <p:nvPr/>
        </p:nvSpPr>
        <p:spPr>
          <a:xfrm>
            <a:off x="8290560" y="3858768"/>
            <a:ext cx="3276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4F8A5B"/>
                </a:solidFill>
              </a:rPr>
              <a:t>Συνεργασίες και συμφωνίες</a:t>
            </a:r>
            <a:endParaRPr lang="en-US" sz="1600" dirty="0"/>
          </a:p>
        </p:txBody>
      </p:sp>
      <p:sp>
        <p:nvSpPr>
          <p:cNvPr id="20" name="cardbody"/>
          <p:cNvSpPr txBox="1"/>
          <p:nvPr/>
        </p:nvSpPr>
        <p:spPr>
          <a:xfrm>
            <a:off x="8290560" y="4297680"/>
            <a:ext cx="3276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0B1F3A"/>
                </a:solidFill>
              </a:rPr>
              <a:t>RCEP, CPTPP (Κόστα Ρίκα 2026), EU–Mercosur (5/2026), EU–India (2027)</a:t>
            </a:r>
            <a:r>
              <a:rPr lang="el-GR" sz="1600" dirty="0">
                <a:solidFill>
                  <a:srgbClr val="0B1F3A"/>
                </a:solidFill>
              </a:rPr>
              <a:t>,</a:t>
            </a:r>
            <a:r>
              <a:rPr lang="en-US" sz="1600" dirty="0">
                <a:solidFill>
                  <a:srgbClr val="0B1F3A"/>
                </a:solidFill>
              </a:rPr>
              <a:t> MPIA=Multi-Party Interim Appeal Arbitration Arrangement ως «γέφυρα» επίλυσης διαφορών</a:t>
            </a:r>
            <a:r>
              <a:rPr lang="el-GR" sz="1600" dirty="0">
                <a:solidFill>
                  <a:srgbClr val="0B1F3A"/>
                </a:solidFill>
              </a:rPr>
              <a:t>,</a:t>
            </a:r>
            <a:r>
              <a:rPr lang="en-US" sz="1600" dirty="0">
                <a:solidFill>
                  <a:srgbClr val="0B1F3A"/>
                </a:solidFill>
              </a:rPr>
              <a:t> η ελληνική ναυτιλία ως παγκόσμιος μεταφορέας (19% dwt)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</a:rPr>
              <a:t>Συμπεράσματα</a:t>
            </a:r>
            <a:endParaRPr lang="en-US" sz="2600" dirty="0"/>
          </a:p>
        </p:txBody>
      </p:sp>
      <p:sp>
        <p:nvSpPr>
          <p:cNvPr id="3" name="card"/>
          <p:cNvSpPr/>
          <p:nvPr/>
        </p:nvSpPr>
        <p:spPr>
          <a:xfrm>
            <a:off x="457200" y="1234440"/>
            <a:ext cx="3605784" cy="2308860"/>
          </a:xfrm>
          <a:prstGeom prst="roundRect">
            <a:avLst>
              <a:gd name="adj" fmla="val 4752"/>
            </a:avLst>
          </a:prstGeom>
          <a:solidFill>
            <a:srgbClr val="1C3D63"/>
          </a:solidFill>
          <a:ln w="12700">
            <a:solidFill>
              <a:srgbClr val="1C3D63"/>
            </a:solidFill>
            <a:prstDash val="solid"/>
          </a:ln>
        </p:spPr>
      </p:sp>
      <p:sp>
        <p:nvSpPr>
          <p:cNvPr id="4" name="num"/>
          <p:cNvSpPr/>
          <p:nvPr/>
        </p:nvSpPr>
        <p:spPr>
          <a:xfrm>
            <a:off x="621792" y="1371600"/>
            <a:ext cx="384048" cy="384048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5" name="numtext"/>
          <p:cNvSpPr txBox="1"/>
          <p:nvPr/>
        </p:nvSpPr>
        <p:spPr>
          <a:xfrm>
            <a:off x="621792" y="1371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6" name="cardhead"/>
          <p:cNvSpPr txBox="1"/>
          <p:nvPr/>
        </p:nvSpPr>
        <p:spPr>
          <a:xfrm>
            <a:off x="1097280" y="1280160"/>
            <a:ext cx="2828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b="1" dirty="0">
                <a:solidFill>
                  <a:srgbClr val="F2C14E"/>
                </a:solidFill>
              </a:rPr>
              <a:t>Εμπόριο και ναυτιλία παραμένουν αλληλένδετα — αλλά η σχέση άλλαξε</a:t>
            </a:r>
            <a:endParaRPr lang="en-US" sz="1600" dirty="0"/>
          </a:p>
        </p:txBody>
      </p:sp>
      <p:sp>
        <p:nvSpPr>
          <p:cNvPr id="7" name="cardbody"/>
          <p:cNvSpPr txBox="1"/>
          <p:nvPr/>
        </p:nvSpPr>
        <p:spPr>
          <a:xfrm>
            <a:off x="621792" y="2057400"/>
            <a:ext cx="3276600" cy="1394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500" dirty="0">
                <a:solidFill>
                  <a:srgbClr val="E6EEF7"/>
                </a:solidFill>
              </a:rPr>
              <a:t>Το εμπόριο αυξάνεται πλέον περίπου όσο το ΑΕΠ, ενώ η ζήτηση για ναυτιλία καθορίζεται όλο και περισσότερο από τις αποστάσεις (τονομίλια) και τις διαταραχές, όχι μόνο από τους όγκους</a:t>
            </a:r>
            <a:endParaRPr lang="en-US" sz="1500" dirty="0"/>
          </a:p>
        </p:txBody>
      </p:sp>
      <p:sp>
        <p:nvSpPr>
          <p:cNvPr id="8" name="card"/>
          <p:cNvSpPr/>
          <p:nvPr/>
        </p:nvSpPr>
        <p:spPr>
          <a:xfrm>
            <a:off x="4291584" y="1234440"/>
            <a:ext cx="3605784" cy="2308860"/>
          </a:xfrm>
          <a:prstGeom prst="roundRect">
            <a:avLst>
              <a:gd name="adj" fmla="val 4752"/>
            </a:avLst>
          </a:prstGeom>
          <a:solidFill>
            <a:srgbClr val="1C3D63"/>
          </a:solidFill>
          <a:ln w="12700">
            <a:solidFill>
              <a:srgbClr val="1C3D63"/>
            </a:solidFill>
            <a:prstDash val="solid"/>
          </a:ln>
        </p:spPr>
      </p:sp>
      <p:sp>
        <p:nvSpPr>
          <p:cNvPr id="9" name="num"/>
          <p:cNvSpPr/>
          <p:nvPr/>
        </p:nvSpPr>
        <p:spPr>
          <a:xfrm>
            <a:off x="4456176" y="1371600"/>
            <a:ext cx="384048" cy="384048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0" name="numtext"/>
          <p:cNvSpPr txBox="1"/>
          <p:nvPr/>
        </p:nvSpPr>
        <p:spPr>
          <a:xfrm>
            <a:off x="4456176" y="1371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11" name="cardhead"/>
          <p:cNvSpPr txBox="1"/>
          <p:nvPr/>
        </p:nvSpPr>
        <p:spPr>
          <a:xfrm>
            <a:off x="4931664" y="1344168"/>
            <a:ext cx="29110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2C14E"/>
                </a:solidFill>
              </a:rPr>
              <a:t>Το εμπορικό σύστημα αποδυναμώνεται</a:t>
            </a:r>
            <a:endParaRPr lang="en-US" sz="1600" dirty="0"/>
          </a:p>
        </p:txBody>
      </p:sp>
      <p:sp>
        <p:nvSpPr>
          <p:cNvPr id="12" name="cardbody"/>
          <p:cNvSpPr txBox="1"/>
          <p:nvPr/>
        </p:nvSpPr>
        <p:spPr>
          <a:xfrm>
            <a:off x="4413738" y="2121408"/>
            <a:ext cx="3319038" cy="1330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550" dirty="0">
                <a:solidFill>
                  <a:srgbClr val="E6EEF7"/>
                </a:solidFill>
              </a:rPr>
              <a:t>ΠΟΕ χωρίς λειτουργικό Δευτεροβάθμιο Όργανο και χωρίς διακήρυξη στη MC14</a:t>
            </a:r>
            <a:r>
              <a:rPr lang="el-GR" sz="1550" dirty="0">
                <a:solidFill>
                  <a:srgbClr val="E6EEF7"/>
                </a:solidFill>
              </a:rPr>
              <a:t>-</a:t>
            </a:r>
            <a:r>
              <a:rPr lang="en-US" sz="1550" dirty="0">
                <a:solidFill>
                  <a:srgbClr val="E6EEF7"/>
                </a:solidFill>
              </a:rPr>
              <a:t> μονομερείς δα</a:t>
            </a:r>
            <a:r>
              <a:rPr lang="en-US" sz="1550" dirty="0" err="1">
                <a:solidFill>
                  <a:srgbClr val="E6EEF7"/>
                </a:solidFill>
              </a:rPr>
              <a:t>σμοί</a:t>
            </a:r>
            <a:r>
              <a:rPr lang="en-US" sz="1550" dirty="0">
                <a:solidFill>
                  <a:srgbClr val="E6EEF7"/>
                </a:solidFill>
              </a:rPr>
              <a:t> ΗΠΑ</a:t>
            </a:r>
            <a:r>
              <a:rPr lang="el-GR" sz="1550" dirty="0">
                <a:solidFill>
                  <a:srgbClr val="E6EEF7"/>
                </a:solidFill>
              </a:rPr>
              <a:t>-</a:t>
            </a:r>
            <a:r>
              <a:rPr lang="en-US" sz="1550" dirty="0">
                <a:solidFill>
                  <a:srgbClr val="E6EEF7"/>
                </a:solidFill>
              </a:rPr>
              <a:t> περιφερειακές και διμερείς συμφωνίες ως υποκατάστατο</a:t>
            </a:r>
            <a:endParaRPr lang="en-US" sz="1550" dirty="0"/>
          </a:p>
        </p:txBody>
      </p:sp>
      <p:sp>
        <p:nvSpPr>
          <p:cNvPr id="13" name="card"/>
          <p:cNvSpPr/>
          <p:nvPr/>
        </p:nvSpPr>
        <p:spPr>
          <a:xfrm>
            <a:off x="8125968" y="1234440"/>
            <a:ext cx="3605784" cy="2308860"/>
          </a:xfrm>
          <a:prstGeom prst="roundRect">
            <a:avLst>
              <a:gd name="adj" fmla="val 4752"/>
            </a:avLst>
          </a:prstGeom>
          <a:solidFill>
            <a:srgbClr val="1C3D63"/>
          </a:solidFill>
          <a:ln w="12700">
            <a:solidFill>
              <a:srgbClr val="1C3D63"/>
            </a:solidFill>
            <a:prstDash val="solid"/>
          </a:ln>
        </p:spPr>
      </p:sp>
      <p:sp>
        <p:nvSpPr>
          <p:cNvPr id="14" name="num"/>
          <p:cNvSpPr/>
          <p:nvPr/>
        </p:nvSpPr>
        <p:spPr>
          <a:xfrm>
            <a:off x="8290560" y="1371600"/>
            <a:ext cx="384048" cy="384048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5" name="numtext"/>
          <p:cNvSpPr txBox="1"/>
          <p:nvPr/>
        </p:nvSpPr>
        <p:spPr>
          <a:xfrm>
            <a:off x="8290560" y="1371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16" name="cardhead"/>
          <p:cNvSpPr txBox="1"/>
          <p:nvPr/>
        </p:nvSpPr>
        <p:spPr>
          <a:xfrm>
            <a:off x="8766047" y="1344168"/>
            <a:ext cx="29042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600" b="1" dirty="0">
                <a:solidFill>
                  <a:srgbClr val="F2C14E"/>
                </a:solidFill>
              </a:rPr>
              <a:t>Οι κρίσεις γίνονται συχνότερες και διαφορετικές</a:t>
            </a:r>
            <a:endParaRPr lang="en-US" sz="1600" dirty="0"/>
          </a:p>
        </p:txBody>
      </p:sp>
      <p:sp>
        <p:nvSpPr>
          <p:cNvPr id="17" name="cardbody"/>
          <p:cNvSpPr txBox="1"/>
          <p:nvPr/>
        </p:nvSpPr>
        <p:spPr>
          <a:xfrm>
            <a:off x="8290560" y="2121408"/>
            <a:ext cx="3276600" cy="1330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600" dirty="0">
                <a:solidFill>
                  <a:srgbClr val="E6EEF7"/>
                </a:solidFill>
              </a:rPr>
              <a:t>2008 κρίση ζήτησης, 2020 κρίση προσφοράς, 2022–26 γεωπολιτικές κρίσεις διαδρομών — κάθε τύπος επηρεάζει διαφορετικά τους ναύλους και τους τομείς</a:t>
            </a:r>
            <a:endParaRPr lang="en-US" sz="1600" dirty="0"/>
          </a:p>
        </p:txBody>
      </p:sp>
      <p:sp>
        <p:nvSpPr>
          <p:cNvPr id="18" name="card"/>
          <p:cNvSpPr/>
          <p:nvPr/>
        </p:nvSpPr>
        <p:spPr>
          <a:xfrm>
            <a:off x="457200" y="3771900"/>
            <a:ext cx="3605784" cy="2308860"/>
          </a:xfrm>
          <a:prstGeom prst="roundRect">
            <a:avLst>
              <a:gd name="adj" fmla="val 4752"/>
            </a:avLst>
          </a:prstGeom>
          <a:solidFill>
            <a:srgbClr val="1C3D63"/>
          </a:solidFill>
          <a:ln w="12700">
            <a:solidFill>
              <a:srgbClr val="1C3D63"/>
            </a:solidFill>
            <a:prstDash val="solid"/>
          </a:ln>
        </p:spPr>
      </p:sp>
      <p:sp>
        <p:nvSpPr>
          <p:cNvPr id="19" name="num"/>
          <p:cNvSpPr/>
          <p:nvPr/>
        </p:nvSpPr>
        <p:spPr>
          <a:xfrm>
            <a:off x="621792" y="3909060"/>
            <a:ext cx="384048" cy="384048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20" name="numtext"/>
          <p:cNvSpPr txBox="1"/>
          <p:nvPr/>
        </p:nvSpPr>
        <p:spPr>
          <a:xfrm>
            <a:off x="621792" y="39090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4</a:t>
            </a:r>
            <a:endParaRPr lang="en-US" sz="1300" dirty="0"/>
          </a:p>
        </p:txBody>
      </p:sp>
      <p:sp>
        <p:nvSpPr>
          <p:cNvPr id="21" name="cardhead"/>
          <p:cNvSpPr txBox="1"/>
          <p:nvPr/>
        </p:nvSpPr>
        <p:spPr>
          <a:xfrm>
            <a:off x="1097280" y="3881628"/>
            <a:ext cx="2912012" cy="643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2C14E"/>
                </a:solidFill>
              </a:rPr>
              <a:t>Το 2026: χρονιά ρεκόρ και ρίσκου</a:t>
            </a:r>
            <a:endParaRPr lang="en-US" sz="1600" dirty="0"/>
          </a:p>
        </p:txBody>
      </p:sp>
      <p:sp>
        <p:nvSpPr>
          <p:cNvPr id="22" name="cardbody"/>
          <p:cNvSpPr txBox="1"/>
          <p:nvPr/>
        </p:nvSpPr>
        <p:spPr>
          <a:xfrm>
            <a:off x="621792" y="4658868"/>
            <a:ext cx="3276600" cy="1330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500" dirty="0">
                <a:solidFill>
                  <a:srgbClr val="E6EEF7"/>
                </a:solidFill>
              </a:rPr>
              <a:t>Ρεκόρ ναύλων δεξαμενόπλοιων, βιβλίο παραγγελιών 21%, 150+ VLCC</a:t>
            </a:r>
            <a:r>
              <a:rPr lang="el-GR" sz="1500" dirty="0">
                <a:solidFill>
                  <a:srgbClr val="E6EEF7"/>
                </a:solidFill>
              </a:rPr>
              <a:t>,</a:t>
            </a:r>
            <a:r>
              <a:rPr lang="en-US" sz="1500" dirty="0">
                <a:solidFill>
                  <a:srgbClr val="E6EEF7"/>
                </a:solidFill>
              </a:rPr>
              <a:t> αλλά εμπόριο +1,9%, πληθωρισμός 4,7% και κίνδυνος υπερπροσφοράς όταν ομαλοποιηθούν οι διαδρομές</a:t>
            </a:r>
            <a:endParaRPr lang="en-US" sz="1500" dirty="0"/>
          </a:p>
        </p:txBody>
      </p:sp>
      <p:sp>
        <p:nvSpPr>
          <p:cNvPr id="23" name="card"/>
          <p:cNvSpPr/>
          <p:nvPr/>
        </p:nvSpPr>
        <p:spPr>
          <a:xfrm>
            <a:off x="4291584" y="3771900"/>
            <a:ext cx="3605784" cy="2308860"/>
          </a:xfrm>
          <a:prstGeom prst="roundRect">
            <a:avLst>
              <a:gd name="adj" fmla="val 4752"/>
            </a:avLst>
          </a:prstGeom>
          <a:solidFill>
            <a:srgbClr val="1C3D63"/>
          </a:solidFill>
          <a:ln w="12700">
            <a:solidFill>
              <a:srgbClr val="1C3D63"/>
            </a:solidFill>
            <a:prstDash val="solid"/>
          </a:ln>
        </p:spPr>
      </p:sp>
      <p:sp>
        <p:nvSpPr>
          <p:cNvPr id="24" name="num"/>
          <p:cNvSpPr/>
          <p:nvPr/>
        </p:nvSpPr>
        <p:spPr>
          <a:xfrm>
            <a:off x="4456176" y="3909060"/>
            <a:ext cx="384048" cy="384048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25" name="numtext"/>
          <p:cNvSpPr txBox="1"/>
          <p:nvPr/>
        </p:nvSpPr>
        <p:spPr>
          <a:xfrm>
            <a:off x="4456176" y="39090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5</a:t>
            </a:r>
            <a:endParaRPr lang="en-US" sz="1300" dirty="0"/>
          </a:p>
        </p:txBody>
      </p:sp>
      <p:sp>
        <p:nvSpPr>
          <p:cNvPr id="26" name="cardhead"/>
          <p:cNvSpPr txBox="1"/>
          <p:nvPr/>
        </p:nvSpPr>
        <p:spPr>
          <a:xfrm>
            <a:off x="4931664" y="3881628"/>
            <a:ext cx="28285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2C14E"/>
                </a:solidFill>
              </a:rPr>
              <a:t>Η Ασία και η Κίνα στο κέντρο</a:t>
            </a:r>
            <a:endParaRPr lang="en-US" sz="1600" dirty="0"/>
          </a:p>
        </p:txBody>
      </p:sp>
      <p:sp>
        <p:nvSpPr>
          <p:cNvPr id="27" name="cardbody"/>
          <p:cNvSpPr txBox="1"/>
          <p:nvPr/>
        </p:nvSpPr>
        <p:spPr>
          <a:xfrm>
            <a:off x="4413738" y="4457700"/>
            <a:ext cx="3429000" cy="1531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450" dirty="0">
                <a:solidFill>
                  <a:srgbClr val="E6EEF7"/>
                </a:solidFill>
              </a:rPr>
              <a:t>47% του θαλάσσιου εμπορίου, 63–72% των ναυπηγήσεων, 7 από τα 10 μεγαλύτερα λιμάνια</a:t>
            </a:r>
            <a:r>
              <a:rPr lang="el-GR" sz="1450" dirty="0">
                <a:solidFill>
                  <a:srgbClr val="E6EEF7"/>
                </a:solidFill>
              </a:rPr>
              <a:t>,</a:t>
            </a:r>
            <a:r>
              <a:rPr lang="en-US" sz="1450" dirty="0">
                <a:solidFill>
                  <a:srgbClr val="E6EEF7"/>
                </a:solidFill>
              </a:rPr>
              <a:t> η Κίνα ανακατευθύνει εξαγωγές προς τον Παγκόσμιο Νότο</a:t>
            </a:r>
            <a:r>
              <a:rPr lang="el-GR" sz="1450" dirty="0">
                <a:solidFill>
                  <a:srgbClr val="E6EEF7"/>
                </a:solidFill>
              </a:rPr>
              <a:t> - </a:t>
            </a:r>
            <a:r>
              <a:rPr lang="en-US" sz="1450" dirty="0">
                <a:solidFill>
                  <a:srgbClr val="E6EEF7"/>
                </a:solidFill>
              </a:rPr>
              <a:t>ΗΠΑ/ΕΕ απαντούν με δασμούς και βιομηχανική πολιτική</a:t>
            </a:r>
            <a:endParaRPr lang="en-US" sz="1450" dirty="0"/>
          </a:p>
        </p:txBody>
      </p:sp>
      <p:sp>
        <p:nvSpPr>
          <p:cNvPr id="28" name="card"/>
          <p:cNvSpPr/>
          <p:nvPr/>
        </p:nvSpPr>
        <p:spPr>
          <a:xfrm>
            <a:off x="8125968" y="3771900"/>
            <a:ext cx="3605784" cy="2308860"/>
          </a:xfrm>
          <a:prstGeom prst="roundRect">
            <a:avLst>
              <a:gd name="adj" fmla="val 4752"/>
            </a:avLst>
          </a:prstGeom>
          <a:solidFill>
            <a:srgbClr val="1C3D63"/>
          </a:solidFill>
          <a:ln w="12700">
            <a:solidFill>
              <a:srgbClr val="1C3D63"/>
            </a:solidFill>
            <a:prstDash val="solid"/>
          </a:ln>
        </p:spPr>
      </p:sp>
      <p:sp>
        <p:nvSpPr>
          <p:cNvPr id="29" name="num"/>
          <p:cNvSpPr/>
          <p:nvPr/>
        </p:nvSpPr>
        <p:spPr>
          <a:xfrm>
            <a:off x="8290560" y="3909060"/>
            <a:ext cx="384048" cy="384048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30" name="numtext"/>
          <p:cNvSpPr txBox="1"/>
          <p:nvPr/>
        </p:nvSpPr>
        <p:spPr>
          <a:xfrm>
            <a:off x="8290560" y="39090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6</a:t>
            </a:r>
            <a:endParaRPr lang="en-US" sz="1300" dirty="0"/>
          </a:p>
        </p:txBody>
      </p:sp>
      <p:sp>
        <p:nvSpPr>
          <p:cNvPr id="31" name="cardhead"/>
          <p:cNvSpPr txBox="1"/>
          <p:nvPr/>
        </p:nvSpPr>
        <p:spPr>
          <a:xfrm>
            <a:off x="8766048" y="3881628"/>
            <a:ext cx="28285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2C14E"/>
                </a:solidFill>
              </a:rPr>
              <a:t>Η ελληνική ναυτιλία: ηγέτης με εκθέσεις</a:t>
            </a:r>
            <a:endParaRPr lang="en-US" sz="1600" dirty="0"/>
          </a:p>
        </p:txBody>
      </p:sp>
      <p:sp>
        <p:nvSpPr>
          <p:cNvPr id="32" name="cardbody"/>
          <p:cNvSpPr txBox="1"/>
          <p:nvPr/>
        </p:nvSpPr>
        <p:spPr>
          <a:xfrm>
            <a:off x="8290560" y="4457700"/>
            <a:ext cx="3276600" cy="1531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spcAft>
                <a:spcPts val="300"/>
              </a:spcAft>
              <a:buNone/>
            </a:pPr>
            <a:r>
              <a:rPr lang="en-US" sz="1500" dirty="0">
                <a:solidFill>
                  <a:srgbClr val="E6EEF7"/>
                </a:solidFill>
              </a:rPr>
              <a:t>19% της παγκόσμιας χωρητικότητας, 1η σε δεξαμενόπλοια και bulkers</a:t>
            </a:r>
            <a:r>
              <a:rPr lang="el-GR" sz="1500">
                <a:solidFill>
                  <a:srgbClr val="E6EEF7"/>
                </a:solidFill>
              </a:rPr>
              <a:t> -</a:t>
            </a:r>
            <a:r>
              <a:rPr lang="en-US" sz="1500">
                <a:solidFill>
                  <a:srgbClr val="E6EEF7"/>
                </a:solidFill>
              </a:rPr>
              <a:t> </a:t>
            </a:r>
            <a:r>
              <a:rPr lang="en-US" sz="1500" dirty="0">
                <a:solidFill>
                  <a:srgbClr val="E6EEF7"/>
                </a:solidFill>
              </a:rPr>
              <a:t>κερδίζει από τη μεταβλητότητα, αλλά εκτίθεται σε κυρώσεις, ETS και στις αποφάσεις του IMO</a:t>
            </a:r>
            <a:endParaRPr lang="en-US" sz="1500" dirty="0"/>
          </a:p>
        </p:txBody>
      </p:sp>
      <p:sp>
        <p:nvSpPr>
          <p:cNvPr id="3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FB3C8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Βιβλιογραφία (Ι): Διεθνείς οργανισμοί και στατιστικές πηγές</a:t>
            </a:r>
            <a:endParaRPr lang="en-US" sz="2600" dirty="0"/>
          </a:p>
        </p:txBody>
      </p:sp>
      <p:sp>
        <p:nvSpPr>
          <p:cNvPr id="3" name="refs"/>
          <p:cNvSpPr txBox="1"/>
          <p:nvPr/>
        </p:nvSpPr>
        <p:spPr>
          <a:xfrm>
            <a:off x="457200" y="1188720"/>
            <a:ext cx="5500116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1. </a:t>
            </a:r>
            <a:r>
              <a:rPr lang="en-US" sz="1100" dirty="0">
                <a:solidFill>
                  <a:srgbClr val="0B1F3A"/>
                </a:solidFill>
              </a:rPr>
              <a:t>WTO (2026). «Global Trade Outlook and Statistics – March 2026». World Trade Organization, Γενεύη, 19/3/2026. </a:t>
            </a:r>
            <a:r>
              <a:rPr lang="en-US" sz="950" u="sng" dirty="0">
                <a:solidFill>
                  <a:srgbClr val="6B7A9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https://www.wto.org/english/res_e/booksp_e/gtos0326_e.pdf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2. </a:t>
            </a:r>
            <a:r>
              <a:rPr lang="en-US" sz="1100" dirty="0">
                <a:solidFill>
                  <a:srgbClr val="0B1F3A"/>
                </a:solidFill>
              </a:rPr>
              <a:t>WTO (2025). «Global Trade Outlook and Statistics – Update, October 2025». 7/10/2025. </a:t>
            </a:r>
            <a:r>
              <a:rPr lang="en-US" sz="950" u="sng" dirty="0">
                <a:solidFill>
                  <a:srgbClr val="6B7A9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https://www.wto.org/english/news_e/news25_e/stat_07oct25_e.pdf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3. </a:t>
            </a:r>
            <a:r>
              <a:rPr lang="en-US" sz="1100" dirty="0">
                <a:solidFill>
                  <a:srgbClr val="0B1F3A"/>
                </a:solidFill>
              </a:rPr>
              <a:t>WTO (2025). «World Trade Statistics 2025» (κορυφαίοι εξαγωγείς/εισαγωγείς 2024, μέσοι δασμοί). </a:t>
            </a:r>
            <a:r>
              <a:rPr lang="en-US" sz="950" u="sng" dirty="0">
                <a:solidFill>
                  <a:srgbClr val="6B7A9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https://www.wto.org/english/res_e/statis_e/statis_e.htm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4. </a:t>
            </a:r>
            <a:r>
              <a:rPr lang="en-US" sz="1100" dirty="0">
                <a:solidFill>
                  <a:srgbClr val="0B1F3A"/>
                </a:solidFill>
              </a:rPr>
              <a:t>WTO (2026). Regional Trade Agreements Database (RTA-IS). </a:t>
            </a:r>
            <a:r>
              <a:rPr lang="en-US" sz="950" u="sng" dirty="0">
                <a:solidFill>
                  <a:srgbClr val="6B7A9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https://rtais.wto.org/UI/publicsummarytable.aspx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5. </a:t>
            </a:r>
            <a:r>
              <a:rPr lang="en-US" sz="1100" dirty="0">
                <a:solidFill>
                  <a:srgbClr val="0B1F3A"/>
                </a:solidFill>
              </a:rPr>
              <a:t>WTO (2026). «MC14 – Fourteenth Ministerial Conference, Yaoundé, 26–30 March 2026». </a:t>
            </a:r>
            <a:r>
              <a:rPr lang="en-US" sz="950" u="sng" dirty="0">
                <a:solidFill>
                  <a:srgbClr val="6B7A9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https://www.wto.org/english/news_e/news26_e/mc14_28mar26_350_e.htm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6. </a:t>
            </a:r>
            <a:r>
              <a:rPr lang="en-US" sz="1100" dirty="0">
                <a:solidFill>
                  <a:srgbClr val="0B1F3A"/>
                </a:solidFill>
              </a:rPr>
              <a:t>European Commission, DG Trade (2026). «Outcome of the 14th WTO Ministerial Conference». 30/3/2026. </a:t>
            </a:r>
            <a:r>
              <a:rPr lang="en-US" sz="950" u="sng" dirty="0">
                <a:solidFill>
                  <a:srgbClr val="6B7A9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https://policy.trade.ec.europa.eu/news/outcome-14th-wto-ministerial-conference-2026-03-30_en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7. </a:t>
            </a:r>
            <a:r>
              <a:rPr lang="en-US" sz="1100" dirty="0">
                <a:solidFill>
                  <a:srgbClr val="0B1F3A"/>
                </a:solidFill>
              </a:rPr>
              <a:t>UNCTAD (2025). «Review of Maritime Transport 2025». UN Trade and Development, Γενεύη, 24/9/2025. </a:t>
            </a:r>
            <a:r>
              <a:rPr lang="en-US" sz="950" u="sng" dirty="0">
                <a:solidFill>
                  <a:srgbClr val="6B7A9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https://unctad.org/publication/review-maritime-transport-2025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8. </a:t>
            </a:r>
            <a:r>
              <a:rPr lang="en-US" sz="1100" dirty="0">
                <a:solidFill>
                  <a:srgbClr val="0B1F3A"/>
                </a:solidFill>
              </a:rPr>
              <a:t>UNCTAD (2025). «Global Trade Update: Global trade hit record $35 trillion despite slowing momentum». 12/2025. </a:t>
            </a:r>
            <a:r>
              <a:rPr lang="en-US" sz="950" u="sng" dirty="0">
                <a:solidFill>
                  <a:srgbClr val="6B7A90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https://unctad.org/news/global-trade-hit-record-35-trillion-despite-slowing-momentum</a:t>
            </a:r>
            <a:endParaRPr lang="en-US" sz="1100" dirty="0"/>
          </a:p>
        </p:txBody>
      </p:sp>
      <p:sp>
        <p:nvSpPr>
          <p:cNvPr id="4" name="refs"/>
          <p:cNvSpPr txBox="1"/>
          <p:nvPr/>
        </p:nvSpPr>
        <p:spPr>
          <a:xfrm>
            <a:off x="6231636" y="1188720"/>
            <a:ext cx="5500116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9. </a:t>
            </a:r>
            <a:r>
              <a:rPr lang="en-US" sz="1100" dirty="0">
                <a:solidFill>
                  <a:srgbClr val="0B1F3A"/>
                </a:solidFill>
              </a:rPr>
              <a:t>UNCTAD (2026). «Key Statistics and Trends in International Trade 2025». 18/5/2026. </a:t>
            </a:r>
            <a:r>
              <a:rPr lang="en-US" sz="950" u="sng" dirty="0">
                <a:solidFill>
                  <a:srgbClr val="6B7A90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https://unctad.org/publication/key-statistics-and-trends-international-trade-2025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10. </a:t>
            </a:r>
            <a:r>
              <a:rPr lang="en-US" sz="1100" dirty="0">
                <a:solidFill>
                  <a:srgbClr val="0B1F3A"/>
                </a:solidFill>
              </a:rPr>
              <a:t>UNCTAD (2026). «Hormuz disruption deepens global economic strain across trade, prices and finance». 1/4/2026· «Strait of Hormuz disruptions: the burden of oil price shocks on vulnerable economies» (policy brief). </a:t>
            </a:r>
            <a:r>
              <a:rPr lang="en-US" sz="950" u="sng" dirty="0">
                <a:solidFill>
                  <a:srgbClr val="6B7A90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https://unctad.org/news/hormuz-disruption-deepens-global-economic-strain-across-trade-prices-and-finance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11. </a:t>
            </a:r>
            <a:r>
              <a:rPr lang="en-US" sz="1100" dirty="0">
                <a:solidFill>
                  <a:srgbClr val="0B1F3A"/>
                </a:solidFill>
              </a:rPr>
              <a:t>IMF (2026). «World Economic Outlook Update, July 2026: Global Economy in Crosscurrents of War and Technology». 8/7/2026. </a:t>
            </a:r>
            <a:r>
              <a:rPr lang="en-US" sz="950" u="sng" dirty="0">
                <a:solidFill>
                  <a:srgbClr val="6B7A90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https://www.imf.org/-/media/files/publications/weo/2026/update/july/english/text.pdf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12. </a:t>
            </a:r>
            <a:r>
              <a:rPr lang="en-US" sz="1100" dirty="0">
                <a:solidFill>
                  <a:srgbClr val="0B1F3A"/>
                </a:solidFill>
              </a:rPr>
              <a:t>IMF (2026). «Currency Composition of Official Foreign Exchange Reserves (COFER), Q1 2026». IMF Data Brief, 1/7/2026. </a:t>
            </a:r>
            <a:r>
              <a:rPr lang="en-US" sz="950" u="sng" dirty="0">
                <a:solidFill>
                  <a:srgbClr val="6B7A90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https://data.imf.org/en/news/imf%20data%20brief%20july%201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13. </a:t>
            </a:r>
            <a:r>
              <a:rPr lang="en-US" sz="1100" dirty="0">
                <a:solidFill>
                  <a:srgbClr val="0B1F3A"/>
                </a:solidFill>
              </a:rPr>
              <a:t>SWIFT (2026). «RMB Tracker, January 2026» και «Global Currency Tracker, July 2026». </a:t>
            </a:r>
            <a:r>
              <a:rPr lang="en-US" sz="950" u="sng" dirty="0">
                <a:solidFill>
                  <a:srgbClr val="6B7A90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https://www.swift.com/sites/default/files/files/rmb-tracker_january-2026.pdf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14. </a:t>
            </a:r>
            <a:r>
              <a:rPr lang="en-US" sz="1100" dirty="0">
                <a:solidFill>
                  <a:srgbClr val="0B1F3A"/>
                </a:solidFill>
              </a:rPr>
              <a:t>US Energy Information Administration (2026). «Today in Energy: Strait of Hormuz closure and crude oil prices». 4/2026. </a:t>
            </a:r>
            <a:r>
              <a:rPr lang="en-US" sz="950" u="sng" dirty="0">
                <a:solidFill>
                  <a:srgbClr val="6B7A90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https://www.eia.gov/todayinenergy/detail.php?id=67424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15. </a:t>
            </a:r>
            <a:r>
              <a:rPr lang="en-US" sz="1100" dirty="0">
                <a:solidFill>
                  <a:srgbClr val="0B1F3A"/>
                </a:solidFill>
              </a:rPr>
              <a:t>Container Trades Statistics (2026). «December 2025 press release: global container volumes 2025». 9/2/2026. </a:t>
            </a:r>
            <a:r>
              <a:rPr lang="en-US" sz="950" u="sng" dirty="0">
                <a:solidFill>
                  <a:srgbClr val="6B7A90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https://containerstatistics.com/december-2025-press-release/</a:t>
            </a:r>
            <a:endParaRPr lang="en-US" sz="11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100" b="1" dirty="0">
                <a:solidFill>
                  <a:srgbClr val="0E6E8E"/>
                </a:solidFill>
              </a:rPr>
              <a:t>16. </a:t>
            </a:r>
            <a:r>
              <a:rPr lang="en-US" sz="1100" dirty="0">
                <a:solidFill>
                  <a:srgbClr val="0B1F3A"/>
                </a:solidFill>
              </a:rPr>
              <a:t>Yale Budget Lab (2026). «State of U.S. Tariffs» (πραγματικός μέσος δασμός ΗΠΑ). </a:t>
            </a:r>
            <a:r>
              <a:rPr lang="en-US" sz="950" u="sng" dirty="0">
                <a:solidFill>
                  <a:srgbClr val="6B7A90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https://budgetlab.yale.edu/research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B1F3A"/>
                </a:solidFill>
              </a:rPr>
              <a:t>Βιβλιογραφία (ΙΙ): Αγορές, ναυτιλία, εμπορική πολιτική, Τύπος</a:t>
            </a:r>
            <a:endParaRPr lang="en-US" sz="2600" dirty="0"/>
          </a:p>
        </p:txBody>
      </p:sp>
      <p:sp>
        <p:nvSpPr>
          <p:cNvPr id="3" name="refs"/>
          <p:cNvSpPr txBox="1"/>
          <p:nvPr/>
        </p:nvSpPr>
        <p:spPr>
          <a:xfrm>
            <a:off x="457200" y="1188720"/>
            <a:ext cx="5500116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0E6E8E"/>
                </a:solidFill>
              </a:rPr>
              <a:t>17. </a:t>
            </a:r>
            <a:r>
              <a:rPr lang="en-US" sz="1050" dirty="0">
                <a:solidFill>
                  <a:srgbClr val="0B1F3A"/>
                </a:solidFill>
              </a:rPr>
              <a:t>Clarksons Research (2026). «First Half 2026 Shipping Market Review: ClarkSea Index up 61%» (via Hellenic Shipping News, 7/2026)· Clarksons plc (2026) «Interim Results Presentation 2026», 3/8/2026. </a:t>
            </a:r>
            <a:r>
              <a:rPr lang="en-US" sz="900" u="sng" dirty="0">
                <a:solidFill>
                  <a:srgbClr val="6B7A9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https://www.hellenicshippingnews.com/first-half-2026-shipping-market-review-clarksea-index-up-61/</a:t>
            </a:r>
            <a:endParaRPr lang="en-US" sz="105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0E6E8E"/>
                </a:solidFill>
              </a:rPr>
              <a:t>18. </a:t>
            </a:r>
            <a:r>
              <a:rPr lang="en-US" sz="1050" dirty="0">
                <a:solidFill>
                  <a:srgbClr val="0B1F3A"/>
                </a:solidFill>
              </a:rPr>
              <a:t>Clarksons via iMarine (2026). «2025 global shipbuilding orders: China 63%». 7/1/2026· PortNews (2026) «H1 2026 orders». 6/7/2026. </a:t>
            </a:r>
            <a:r>
              <a:rPr lang="en-US" sz="900" u="sng" dirty="0">
                <a:solidFill>
                  <a:srgbClr val="6B7A9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https://en.portnews.ru/news/393791/</a:t>
            </a:r>
            <a:endParaRPr lang="en-US" sz="105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0E6E8E"/>
                </a:solidFill>
              </a:rPr>
              <a:t>19. </a:t>
            </a:r>
            <a:r>
              <a:rPr lang="en-US" sz="1050" dirty="0">
                <a:solidFill>
                  <a:srgbClr val="0B1F3A"/>
                </a:solidFill>
              </a:rPr>
              <a:t>Clarksons Research (2026). «Shipping's Green Technology Tracker: 2025 review» (via Hellenic Shipping News, 1/2026). </a:t>
            </a:r>
            <a:r>
              <a:rPr lang="en-US" sz="900" u="sng" dirty="0">
                <a:solidFill>
                  <a:srgbClr val="6B7A9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https://www.hellenicshippingnews.com/shippings-green-technology-tracker-2025-review/</a:t>
            </a:r>
            <a:endParaRPr lang="en-US" sz="105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0E6E8E"/>
                </a:solidFill>
              </a:rPr>
              <a:t>20. </a:t>
            </a:r>
            <a:r>
              <a:rPr lang="en-US" sz="1050" dirty="0">
                <a:solidFill>
                  <a:srgbClr val="0B1F3A"/>
                </a:solidFill>
              </a:rPr>
              <a:t>Baird Maritime (2026). «Baltic Dry Bulk Index surges to highest level since 2023». 28/5/2026· Trading Economics (2025) Baltic Dry Index, 24/12/2025. </a:t>
            </a:r>
            <a:r>
              <a:rPr lang="en-US" sz="900" u="sng" dirty="0">
                <a:solidFill>
                  <a:srgbClr val="6B7A9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https://www.bairdmaritime.com/shipping/dry-cargo/bulkers/baltic-dry-bulk-index-surges-to-highest-level-since-2023</a:t>
            </a:r>
            <a:endParaRPr lang="en-US" sz="105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0E6E8E"/>
                </a:solidFill>
              </a:rPr>
              <a:t>21. </a:t>
            </a:r>
            <a:r>
              <a:rPr lang="en-US" sz="1050" dirty="0">
                <a:solidFill>
                  <a:srgbClr val="0B1F3A"/>
                </a:solidFill>
              </a:rPr>
              <a:t>Xclusiv Shipbrokers (2026). Weekly Report, 18/5/2026 (VLCC earnings, BDTI)· USNI News (2026) «Hormuz transits hit three-week high, VLCC rates explode». 18/9/2026. </a:t>
            </a:r>
            <a:r>
              <a:rPr lang="en-US" sz="900" u="sng" dirty="0">
                <a:solidFill>
                  <a:srgbClr val="6B7A9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https://news.usni.org/2026/09/18/hormuz-transits-hit-three-week-high-vlcc-rates-explode</a:t>
            </a:r>
            <a:endParaRPr lang="en-US" sz="105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0E6E8E"/>
                </a:solidFill>
              </a:rPr>
              <a:t>22. </a:t>
            </a:r>
            <a:r>
              <a:rPr lang="en-US" sz="1050" dirty="0">
                <a:solidFill>
                  <a:srgbClr val="0B1F3A"/>
                </a:solidFill>
              </a:rPr>
              <a:t>Drewry (2026). «World Container Index – 24 September 2026» (via Daily Cargo News, 25/9/2026)· AJOT (2025) WCI 2/1/2025· ALS (2025) WCI 9/2025. </a:t>
            </a:r>
            <a:r>
              <a:rPr lang="en-US" sz="900" u="sng" dirty="0">
                <a:solidFill>
                  <a:srgbClr val="6B7A9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https://www.thedcn.com.au/news/world-container-index-24-september-2026</a:t>
            </a:r>
            <a:endParaRPr lang="en-US" sz="105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0E6E8E"/>
                </a:solidFill>
              </a:rPr>
              <a:t>23. </a:t>
            </a:r>
            <a:r>
              <a:rPr lang="en-US" sz="1050" dirty="0">
                <a:solidFill>
                  <a:srgbClr val="0B1F3A"/>
                </a:solidFill>
              </a:rPr>
              <a:t>Lloyd's List (2026). «Hormuz crisis side effect: a sharp rise in container shipping rates». </a:t>
            </a:r>
            <a:r>
              <a:rPr lang="en-US" sz="900" u="sng" dirty="0">
                <a:solidFill>
                  <a:srgbClr val="6B7A9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https://www.lloydslist.com/LL1157327/Hormuz-crisis-side-effect-a-sharp-rise-in-container-shipping-rates</a:t>
            </a:r>
            <a:endParaRPr lang="en-US" sz="105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0E6E8E"/>
                </a:solidFill>
              </a:rPr>
              <a:t>24. </a:t>
            </a:r>
            <a:r>
              <a:rPr lang="en-US" sz="1050" dirty="0">
                <a:solidFill>
                  <a:srgbClr val="0B1F3A"/>
                </a:solidFill>
              </a:rPr>
              <a:t>National Retail Federation / Hackett Associates (2025). «Global Port Tracker: Declining import cargo volume expected to continue in 2026». 8/12/2025. </a:t>
            </a:r>
            <a:r>
              <a:rPr lang="en-US" sz="900" u="sng" dirty="0">
                <a:solidFill>
                  <a:srgbClr val="6B7A90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https://nrf.com/media-center/press-releases/declining-import-cargo-volume-expected-to-continue-in-2026</a:t>
            </a:r>
            <a:endParaRPr lang="en-US" sz="1050" dirty="0"/>
          </a:p>
        </p:txBody>
      </p:sp>
      <p:sp>
        <p:nvSpPr>
          <p:cNvPr id="4" name="refs"/>
          <p:cNvSpPr txBox="1"/>
          <p:nvPr/>
        </p:nvSpPr>
        <p:spPr>
          <a:xfrm>
            <a:off x="6231636" y="1188720"/>
            <a:ext cx="5500116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0E6E8E"/>
                </a:solidFill>
              </a:rPr>
              <a:t>25. </a:t>
            </a:r>
            <a:r>
              <a:rPr lang="en-US" sz="1050" dirty="0">
                <a:solidFill>
                  <a:srgbClr val="0B1F3A"/>
                </a:solidFill>
              </a:rPr>
              <a:t>Container News (2026). «Global container port throughput exceeds 1 billion TEU in 2025» (DynaLiners). 10/8/2026· Maritime Executive (2026) «Shanghai exceeds 55 million TEU». 13/1/2026. </a:t>
            </a:r>
            <a:r>
              <a:rPr lang="en-US" sz="900" u="sng" dirty="0">
                <a:solidFill>
                  <a:srgbClr val="6B7A90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https://container-news.com/global-container-port-throughput-exceeds-1-billion-teu-in-2025/</a:t>
            </a:r>
            <a:endParaRPr lang="en-US" sz="105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0E6E8E"/>
                </a:solidFill>
              </a:rPr>
              <a:t>26. </a:t>
            </a:r>
            <a:r>
              <a:rPr lang="en-US" sz="1050" dirty="0">
                <a:solidFill>
                  <a:srgbClr val="0B1F3A"/>
                </a:solidFill>
              </a:rPr>
              <a:t>PortsEurope (2026). «Piraeus Container Terminal TEU volumes fall during 2025». 2/2/2026. </a:t>
            </a:r>
            <a:r>
              <a:rPr lang="en-US" sz="900" u="sng" dirty="0">
                <a:solidFill>
                  <a:srgbClr val="6B7A90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https://www.portseurope.com/piraeus-container-terminal-teu-volumes-fall-during-2025/</a:t>
            </a:r>
            <a:endParaRPr lang="en-US" sz="105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0E6E8E"/>
                </a:solidFill>
              </a:rPr>
              <a:t>27. </a:t>
            </a:r>
            <a:r>
              <a:rPr lang="en-US" sz="1050" dirty="0">
                <a:solidFill>
                  <a:srgbClr val="0B1F3A"/>
                </a:solidFill>
              </a:rPr>
              <a:t>Ένωση Ελλήνων Εφοπλιστών (2026). Ετήσια Έκθεση 2025–2026 (via PortNews, 27/5/2026· Safety4Sea). </a:t>
            </a:r>
            <a:r>
              <a:rPr lang="en-US" sz="900" u="sng" dirty="0">
                <a:solidFill>
                  <a:srgbClr val="6B7A90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https://safety4sea.com/ugs-greek-shipping-accounts-for-19-1-of-the-global-fleet/</a:t>
            </a:r>
            <a:endParaRPr lang="en-US" sz="105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0E6E8E"/>
                </a:solidFill>
              </a:rPr>
              <a:t>28. </a:t>
            </a:r>
            <a:r>
              <a:rPr lang="en-US" sz="1050" dirty="0">
                <a:solidFill>
                  <a:srgbClr val="0B1F3A"/>
                </a:solidFill>
              </a:rPr>
              <a:t>Alfaro, L. &amp; Chor, D. (2026). «China's share of US imports has plunged; its value added has proven stickier». Stanford SCCEI China Brief, 1/10/2026. </a:t>
            </a:r>
            <a:r>
              <a:rPr lang="en-US" sz="900" u="sng" dirty="0">
                <a:solidFill>
                  <a:srgbClr val="6B7A90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https://sccei.fsi.stanford.edu/china-briefs/chinas-share-us-imports-has-plunged-its-value-added-has-proven-stickier</a:t>
            </a:r>
            <a:endParaRPr lang="en-US" sz="105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0E6E8E"/>
                </a:solidFill>
              </a:rPr>
              <a:t>29. </a:t>
            </a:r>
            <a:r>
              <a:rPr lang="en-US" sz="1050" dirty="0">
                <a:solidFill>
                  <a:srgbClr val="0B1F3A"/>
                </a:solidFill>
              </a:rPr>
              <a:t>Evenett, S. (2026). «Trade Redirection of Chinese Exports During 2025». Global Trade Alert, 18/2/2026· «One Year Since Turnberry» (2026). </a:t>
            </a:r>
            <a:r>
              <a:rPr lang="en-US" sz="900" u="sng" dirty="0">
                <a:solidFill>
                  <a:srgbClr val="6B7A90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https://globaltradealert.org/reports/Trade-Redirection-of-Chinese-Exports-During-2025</a:t>
            </a:r>
            <a:endParaRPr lang="en-US" sz="105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0E6E8E"/>
                </a:solidFill>
              </a:rPr>
              <a:t>30. </a:t>
            </a:r>
            <a:r>
              <a:rPr lang="en-US" sz="1050" dirty="0">
                <a:solidFill>
                  <a:srgbClr val="0B1F3A"/>
                </a:solidFill>
              </a:rPr>
              <a:t>K&amp;L Gates (2026). «Summary: Supreme Court Decision on IEEPA Tariffs» (Learning Resources v. Trump). 20/2/2026· J.M. Rodgers (2026) «Tariff Watch: Section 122, Section 301, Canada tariffs». 28/7/2026. </a:t>
            </a:r>
            <a:r>
              <a:rPr lang="en-US" sz="900" u="sng" dirty="0">
                <a:solidFill>
                  <a:srgbClr val="6B7A90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https://www.klgates.com/Summary-Supreme-Court-Decision-on-IEEPA-Tariffs-2-20-2026</a:t>
            </a:r>
            <a:endParaRPr lang="en-US" sz="105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0E6E8E"/>
                </a:solidFill>
              </a:rPr>
              <a:t>31. </a:t>
            </a:r>
            <a:r>
              <a:rPr lang="en-US" sz="1050" dirty="0">
                <a:solidFill>
                  <a:srgbClr val="0B1F3A"/>
                </a:solidFill>
              </a:rPr>
              <a:t>European Parliament (2026). Legislative Train: «EU–Mercosur Association Agreement» (ενημ. 20/6/2026)· DLA Piper (2026) «EU and India Free Trade Agreement». 2/2026. </a:t>
            </a:r>
            <a:r>
              <a:rPr lang="en-US" sz="900" u="sng" dirty="0">
                <a:solidFill>
                  <a:srgbClr val="6B7A90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https://www.europarl.europa.eu/legislative-train/theme-a-global-europe-leveraging-our-power-and-partnerships/file-eu-mercosur-association-agreement</a:t>
            </a:r>
            <a:endParaRPr lang="en-US" sz="105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0E6E8E"/>
                </a:solidFill>
              </a:rPr>
              <a:t>32. </a:t>
            </a:r>
            <a:r>
              <a:rPr lang="en-US" sz="1050" dirty="0">
                <a:solidFill>
                  <a:srgbClr val="0B1F3A"/>
                </a:solidFill>
              </a:rPr>
              <a:t>Wolff, A. (2026). «Was the WTO ministerial meeting in Yaoundé a complete failure?». PIIE, 2026· Hancock, A. (2026) «Trucks cannot replace Strait of Hormuz shipping». FT, 7/7/2026· Theurer, M. (2026) «Ölversorgung trotz Iran-Krieg». FAZ, 2/8/2026. </a:t>
            </a:r>
            <a:r>
              <a:rPr lang="en-US" sz="900" u="sng" dirty="0">
                <a:solidFill>
                  <a:srgbClr val="6B7A90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https://www.piie.com/blogs/realtime-economics/2026/was-wto-ministerial-meeting-yaounde-complete-failure</a:t>
            </a:r>
            <a:endParaRPr lang="en-US" sz="1050" dirty="0"/>
          </a:p>
        </p:txBody>
      </p:sp>
      <p:sp>
        <p:nvSpPr>
          <p:cNvPr id="5" name="biblio-note"/>
          <p:cNvSpPr txBox="1"/>
          <p:nvPr/>
        </p:nvSpPr>
        <p:spPr>
          <a:xfrm>
            <a:off x="457200" y="5943600"/>
            <a:ext cx="112745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900" i="1" dirty="0">
                <a:solidFill>
                  <a:srgbClr val="6B7A90"/>
                </a:solidFill>
              </a:rPr>
              <a:t>Σημείωση: στοιχεία έως 2/10/2026. Τα γραφήματα κατασκευάστηκαν από τα αναφερόμενα δεδομένα· όπου σημειώνεται «κατά προσέγγιση», οι τιμές είναι στρογγυλοποιημένες ή ενδεικτικές από ανάγνωση γραφημάτων των πηγών. Οι επικαιροποιήσεις WTO/IMF Οκτωβρίου 2026 και η UNCTAD RMT 2026 εκκρεμούσαν.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itime Geopolitics 2026">
  <a:themeElements>
    <a:clrScheme name="Maritime Geopolitics 2026">
      <a:dk1>
        <a:srgbClr val="0B1F3A"/>
      </a:dk1>
      <a:lt1>
        <a:srgbClr val="FFFFFF"/>
      </a:lt1>
      <a:dk2>
        <a:srgbClr val="1C3D63"/>
      </a:dk2>
      <a:lt2>
        <a:srgbClr val="EDF2F7"/>
      </a:lt2>
      <a:accent1>
        <a:srgbClr val="0E6E8E"/>
      </a:accent1>
      <a:accent2>
        <a:srgbClr val="D97B29"/>
      </a:accent2>
      <a:accent3>
        <a:srgbClr val="B23A48"/>
      </a:accent3>
      <a:accent4>
        <a:srgbClr val="4F8A5B"/>
      </a:accent4>
      <a:accent5>
        <a:srgbClr val="6B7A90"/>
      </a:accent5>
      <a:accent6>
        <a:srgbClr val="F2C14E"/>
      </a:accent6>
      <a:hlink>
        <a:srgbClr val="0E6E8E"/>
      </a:hlink>
      <a:folHlink>
        <a:srgbClr val="6B7A90"/>
      </a:folHlink>
    </a:clrScheme>
    <a:fontScheme name="Maritime Geopolitics 2026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6689</Words>
  <Application>Microsoft Office PowerPoint</Application>
  <PresentationFormat>Ευρεία οθόνη</PresentationFormat>
  <Paragraphs>426</Paragraphs>
  <Slides>43</Slides>
  <Notes>30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43</vt:i4>
      </vt:variant>
    </vt:vector>
  </HeadingPairs>
  <TitlesOfParts>
    <vt:vector size="47" baseType="lpstr">
      <vt:lpstr>Arial</vt:lpstr>
      <vt:lpstr>Calibri</vt:lpstr>
      <vt:lpstr>Cambria</vt:lpstr>
      <vt:lpstr>Maritime Geopolitics 2026</vt:lpstr>
      <vt:lpstr>Ενότητα 2: Διεθνές εμπόριο, διεθνείς οικονομικές κρίσεις και ναυτιλία</vt:lpstr>
      <vt:lpstr>Δομή της διάλεξης</vt:lpstr>
      <vt:lpstr>1. Η ναυτιλία ως βάση της παγκόσμιας οικονομίας</vt:lpstr>
      <vt:lpstr>Παρουσίαση του PowerPoint</vt:lpstr>
      <vt:lpstr>Παρουσίαση του PowerPoint</vt:lpstr>
      <vt:lpstr>2. Τα είδη του διεθνούς εμπορίου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3. Κύρια χαρακτηριστικά του σύγχρονου διεθνούς εμπορίου</vt:lpstr>
      <vt:lpstr>Τα νομίσματα του διεθνούς εμπορίου: η επιμονή του δολαρίου</vt:lpstr>
      <vt:lpstr>Παρουσίαση του PowerPoint</vt:lpstr>
      <vt:lpstr>Η αποσύνδεση ΗΠΑ–Κίνας στους αριθμούς</vt:lpstr>
      <vt:lpstr>5. Τι καθορίζει την εξέλιξη του διεθνούς εμπορίου</vt:lpstr>
      <vt:lpstr>Από τον πολυμερισμό στον περιφερειακό και διμερή δρόμο (multilateralism, regionalism, bilateralism)</vt:lpstr>
      <vt:lpstr>Παρουσίαση του PowerPoint</vt:lpstr>
      <vt:lpstr>Το διεθνές εμπορικό σύστημα το 2026: ΠΟΕ σε κρίση, δασμοί, νέες συμφωνίες</vt:lpstr>
      <vt:lpstr>6. Ο μηχανισμός: ΑΕΠ → εμπόριο → ζήτηση ναυτιλίας → ναύλοι</vt:lpstr>
      <vt:lpstr>Παρουσίαση του PowerPoint</vt:lpstr>
      <vt:lpstr>Παρουσίαση του PowerPoint</vt:lpstr>
      <vt:lpstr>Προβλέψεις 2024–2027: ΑΕΠ, εμπόριο αγαθών και θαλάσσιο εμπόριο</vt:lpstr>
      <vt:lpstr>Παρουσίαση του PowerPoint</vt:lpstr>
      <vt:lpstr>Διεθνείς κρίσεις και επιπτώσεις στη ναυτιλία και στους ναύλους</vt:lpstr>
      <vt:lpstr>7. Τρεις τύποι κρίσεων — τρεις διαφορετικές επιπτώσεις στους ναύλους</vt:lpstr>
      <vt:lpstr>Χρονολόγιο κρίσεων και ναύλων, 2008–2026</vt:lpstr>
      <vt:lpstr>Οι ναύλοι σε αριθμούς: ξηρό χύδην και containers, 2008–2026</vt:lpstr>
      <vt:lpstr>Παρουσίαση του PowerPoint</vt:lpstr>
      <vt:lpstr>Η κρίση του Χορμούζ (2026) ως σοκ για το διεθνές εμπόριο</vt:lpstr>
      <vt:lpstr>Διαρθρωτικές αλλαγές και τάσεις στη ναυτιλιακή αγορά</vt:lpstr>
      <vt:lpstr>8. Θαλάσσιο εμπόριο: ο όγκος επιβραδύνεται, οι αποστάσεις μεγαλώνουν</vt:lpstr>
      <vt:lpstr>Από το πετρέλαιο στα ξηρά φορτία και τα containers</vt:lpstr>
      <vt:lpstr>Η Ασία στο κέντρο του θαλάσσιου εμπορίου</vt:lpstr>
      <vt:lpstr>Ο παγκόσμιος στόλος την 1/1/2025: 2,44 δισ. dwt — η Ελλάδα πρώτη</vt:lpstr>
      <vt:lpstr>Στόλος, παραγγελίες και ενεργειακή μετάβαση</vt:lpstr>
      <vt:lpstr>Λιμάνια και containers: 1 δισ. TEU το 2025</vt:lpstr>
      <vt:lpstr>Οι δασμοί του 2025 στους όγκους: εισαγωγές ΗΠΑ και παγκόσμιο εμπόριο containers</vt:lpstr>
      <vt:lpstr>9. Μελλοντικές προκλήσεις και κίνδυνοι</vt:lpstr>
      <vt:lpstr>Ευκαιρίες για το εμπόριο και τη ναυτιλία</vt:lpstr>
      <vt:lpstr>Συμπεράσματα</vt:lpstr>
      <vt:lpstr>Βιβλιογραφία (Ι): Διεθνείς οργανισμοί και στατιστικές πηγές</vt:lpstr>
      <vt:lpstr>Βιβλιογραφία (ΙΙ): Αγορές, ναυτιλία, εμπορική πολιτική, Τύπος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Διεθνές εμπόριο, διεθνείς οικονομικές κρίσεις και ναυτιλία (2026)</dc:title>
  <dc:subject>PptxGenJS Presentation</dc:subject>
  <dc:creator>Ομ. Καθ. Άγγελος Κότιος</dc:creator>
  <cp:lastModifiedBy>AGGELOS KOTIOS</cp:lastModifiedBy>
  <cp:revision>30</cp:revision>
  <dcterms:created xsi:type="dcterms:W3CDTF">2026-10-02T21:58:40Z</dcterms:created>
  <dcterms:modified xsi:type="dcterms:W3CDTF">2026-10-09T08:38:30Z</dcterms:modified>
</cp:coreProperties>
</file>