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2.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256" r:id="rId2"/>
    <p:sldId id="257" r:id="rId3"/>
    <p:sldId id="258" r:id="rId4"/>
    <p:sldId id="297" r:id="rId5"/>
    <p:sldId id="259" r:id="rId6"/>
    <p:sldId id="260" r:id="rId7"/>
    <p:sldId id="261" r:id="rId8"/>
    <p:sldId id="262" r:id="rId9"/>
    <p:sldId id="263" r:id="rId10"/>
    <p:sldId id="264" r:id="rId11"/>
    <p:sldId id="265" r:id="rId12"/>
    <p:sldId id="299" r:id="rId13"/>
    <p:sldId id="266" r:id="rId14"/>
    <p:sldId id="298" r:id="rId15"/>
    <p:sldId id="267" r:id="rId16"/>
    <p:sldId id="268" r:id="rId17"/>
    <p:sldId id="269" r:id="rId18"/>
    <p:sldId id="270" r:id="rId19"/>
    <p:sldId id="271" r:id="rId20"/>
    <p:sldId id="272" r:id="rId21"/>
    <p:sldId id="273" r:id="rId22"/>
    <p:sldId id="306" r:id="rId23"/>
    <p:sldId id="300" r:id="rId24"/>
    <p:sldId id="275" r:id="rId25"/>
    <p:sldId id="276" r:id="rId26"/>
    <p:sldId id="277" r:id="rId27"/>
    <p:sldId id="278" r:id="rId28"/>
    <p:sldId id="279" r:id="rId29"/>
    <p:sldId id="301" r:id="rId30"/>
    <p:sldId id="280" r:id="rId31"/>
    <p:sldId id="282" r:id="rId32"/>
    <p:sldId id="283" r:id="rId33"/>
    <p:sldId id="284" r:id="rId34"/>
    <p:sldId id="307" r:id="rId35"/>
    <p:sldId id="308" r:id="rId36"/>
    <p:sldId id="285" r:id="rId37"/>
    <p:sldId id="286" r:id="rId38"/>
    <p:sldId id="287" r:id="rId39"/>
    <p:sldId id="288" r:id="rId40"/>
    <p:sldId id="302" r:id="rId41"/>
    <p:sldId id="304" r:id="rId42"/>
    <p:sldId id="303" r:id="rId43"/>
    <p:sldId id="290" r:id="rId44"/>
    <p:sldId id="291" r:id="rId45"/>
    <p:sldId id="305" r:id="rId46"/>
    <p:sldId id="292" r:id="rId47"/>
    <p:sldId id="293" r:id="rId48"/>
    <p:sldId id="295" r:id="rId49"/>
    <p:sldId id="296" r:id="rId5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Εισαγωγή" id="{6D81AF35-558E-30A6-962E-FE8809B1B64C}">
          <p14:sldIdLst>
            <p14:sldId id="256"/>
            <p14:sldId id="257"/>
          </p14:sldIdLst>
        </p14:section>
        <p14:section name="1. Εισαγωγή" id="{CDFABC93-5941-75A5-9610-321A4C2F6559}">
          <p14:sldIdLst>
            <p14:sldId id="258"/>
            <p14:sldId id="297"/>
            <p14:sldId id="259"/>
          </p14:sldIdLst>
        </p14:section>
        <p14:section name="2. Περιβαλλοντικοί κίνδυνοι" id="{F92300EF-CECC-9E94-79D4-A1C5BFCB0DD1}">
          <p14:sldIdLst>
            <p14:sldId id="260"/>
            <p14:sldId id="261"/>
            <p14:sldId id="262"/>
            <p14:sldId id="263"/>
            <p14:sldId id="264"/>
            <p14:sldId id="265"/>
            <p14:sldId id="299"/>
            <p14:sldId id="266"/>
            <p14:sldId id="298"/>
          </p14:sldIdLst>
        </p14:section>
        <p14:section name="3. Διεθνείς συμβάσεις" id="{29405ED3-52EC-CEA9-F10B-13D2D6650F9F}">
          <p14:sldIdLst>
            <p14:sldId id="267"/>
            <p14:sldId id="268"/>
            <p14:sldId id="269"/>
            <p14:sldId id="270"/>
            <p14:sldId id="271"/>
            <p14:sldId id="272"/>
            <p14:sldId id="273"/>
            <p14:sldId id="306"/>
            <p14:sldId id="300"/>
            <p14:sldId id="275"/>
            <p14:sldId id="276"/>
          </p14:sldIdLst>
        </p14:section>
        <p14:section name="4. Μέτρα ΕΕ" id="{FF6E9C23-1FDD-53F2-DFF1-84F6E2D91B63}">
          <p14:sldIdLst>
            <p14:sldId id="277"/>
            <p14:sldId id="278"/>
            <p14:sldId id="279"/>
            <p14:sldId id="301"/>
            <p14:sldId id="280"/>
          </p14:sldIdLst>
        </p14:section>
        <p14:section name="5. Τεχνολογία και καύσιμα" id="{40D6EA80-436D-5A60-954F-584E9E5E109B}">
          <p14:sldIdLst>
            <p14:sldId id="282"/>
            <p14:sldId id="283"/>
            <p14:sldId id="284"/>
            <p14:sldId id="307"/>
            <p14:sldId id="308"/>
            <p14:sldId id="285"/>
            <p14:sldId id="286"/>
            <p14:sldId id="287"/>
            <p14:sldId id="288"/>
            <p14:sldId id="302"/>
            <p14:sldId id="304"/>
            <p14:sldId id="303"/>
            <p14:sldId id="290"/>
            <p14:sldId id="291"/>
            <p14:sldId id="305"/>
            <p14:sldId id="292"/>
          </p14:sldIdLst>
        </p14:section>
        <p14:section name="6. Συμπεράσματα" id="{8221A48E-6416-221C-EEB6-F0CFD167F02A}">
          <p14:sldIdLst>
            <p14:sldId id="293"/>
          </p14:sldIdLst>
        </p14:section>
        <p14:section name="Βιβλιογραφία" id="{285B6A93-816E-7973-A852-5ADAAAA14805}">
          <p14:sldIdLst>
            <p14:sldId id="295"/>
            <p14:sldId id="29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120" d="100"/>
          <a:sy n="120" d="100"/>
        </p:scale>
        <p:origin x="1818" y="10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1"/>
  <c:style val="2"/>
  <c:chart>
    <c:title>
      <c:tx>
        <c:rich>
          <a:bodyPr/>
          <a:lstStyle/>
          <a:p>
            <a:pPr>
              <a:defRPr sz="1100" b="0" i="0" u="none" strike="noStrike">
                <a:solidFill>
                  <a:srgbClr val="0B1F3A"/>
                </a:solidFill>
                <a:latin typeface="+mn-lt"/>
              </a:defRPr>
            </a:pPr>
            <a:r>
              <a:rPr lang="el-GR" sz="1100" b="0" i="0" u="none" strike="noStrike">
                <a:solidFill>
                  <a:srgbClr val="0B1F3A"/>
                </a:solidFill>
                <a:latin typeface="+mn-lt"/>
              </a:rPr>
              <a:t>Μέσος ετήσιος αριθμός πετρελαιοκηλίδων ≥7 τόνων από δεξαμενόπλοια (ITOPF)</a:t>
            </a:r>
          </a:p>
        </c:rich>
      </c:tx>
      <c:overlay val="0"/>
    </c:title>
    <c:autoTitleDeleted val="0"/>
    <c:plotArea>
      <c:layout/>
      <c:barChart>
        <c:barDir val="col"/>
        <c:grouping val="clustered"/>
        <c:varyColors val="0"/>
        <c:ser>
          <c:idx val="0"/>
          <c:order val="0"/>
          <c:tx>
            <c:strRef>
              <c:f>Sheet1!$B$1</c:f>
              <c:strCache>
                <c:ptCount val="1"/>
                <c:pt idx="0">
                  <c:v>Κηλίδες ≥7 τ./έτος</c:v>
                </c:pt>
              </c:strCache>
            </c:strRef>
          </c:tx>
          <c:spPr>
            <a:solidFill>
              <a:srgbClr val="0E6E8E"/>
            </a:solidFill>
            <a:effectLst/>
          </c:spPr>
          <c:invertIfNegative val="0"/>
          <c:dLbls>
            <c:numFmt formatCode="0.0" sourceLinked="0"/>
            <c:spPr>
              <a:noFill/>
              <a:ln>
                <a:noFill/>
              </a:ln>
              <a:effectLst/>
            </c:spPr>
            <c:txPr>
              <a:bodyPr/>
              <a:lstStyle/>
              <a:p>
                <a:pPr>
                  <a:defRPr sz="1000" b="0" i="0" u="none" strike="noStrike">
                    <a:solidFill>
                      <a:srgbClr val="0B1F3A"/>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1970–79</c:v>
                </c:pt>
                <c:pt idx="1">
                  <c:v>1980–89</c:v>
                </c:pt>
                <c:pt idx="2">
                  <c:v>1990–99</c:v>
                </c:pt>
                <c:pt idx="3">
                  <c:v>2000–09</c:v>
                </c:pt>
                <c:pt idx="4">
                  <c:v>2010–19</c:v>
                </c:pt>
                <c:pt idx="5">
                  <c:v>2020–25</c:v>
                </c:pt>
              </c:strCache>
            </c:strRef>
          </c:cat>
          <c:val>
            <c:numRef>
              <c:f>Sheet1!$B$2:$B$7</c:f>
              <c:numCache>
                <c:formatCode>General</c:formatCode>
                <c:ptCount val="6"/>
                <c:pt idx="0">
                  <c:v>78.8</c:v>
                </c:pt>
                <c:pt idx="1">
                  <c:v>45.4</c:v>
                </c:pt>
                <c:pt idx="2">
                  <c:v>35.799999999999997</c:v>
                </c:pt>
                <c:pt idx="3">
                  <c:v>18.100000000000001</c:v>
                </c:pt>
                <c:pt idx="4">
                  <c:v>6.3</c:v>
                </c:pt>
                <c:pt idx="5">
                  <c:v>6.5</c:v>
                </c:pt>
              </c:numCache>
            </c:numRef>
          </c:val>
          <c:extLst>
            <c:ext xmlns:c16="http://schemas.microsoft.com/office/drawing/2014/chart" uri="{C3380CC4-5D6E-409C-BE32-E72D297353CC}">
              <c16:uniqueId val="{00000000-AB10-451F-8DC1-9AF8BBAFA2F6}"/>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0B1F3A"/>
                </a:solidFill>
                <a:latin typeface="+mn-lt"/>
              </a:defRPr>
            </a:pPr>
            <a:endParaRPr lang="en-US"/>
          </a:p>
        </c:txPr>
        <c:crossAx val="2094734552"/>
        <c:crosses val="autoZero"/>
        <c:auto val="1"/>
        <c:lblAlgn val="ctr"/>
        <c:lblOffset val="100"/>
        <c:noMultiLvlLbl val="1"/>
      </c:catAx>
      <c:valAx>
        <c:axId val="2094734552"/>
        <c:scaling>
          <c:orientation val="minMax"/>
          <c:max val="90"/>
        </c:scaling>
        <c:delete val="0"/>
        <c:axPos val="l"/>
        <c:majorGridlines>
          <c:spPr>
            <a:ln w="6350" cap="flat">
              <a:solidFill>
                <a:srgbClr val="D5DEE8"/>
              </a:solidFill>
              <a:prstDash val="solid"/>
              <a:round/>
            </a:ln>
          </c:spPr>
        </c:majorGridlines>
        <c:numFmt formatCode="0"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6B7A90"/>
                </a:solidFill>
                <a:latin typeface="+mn-lt"/>
              </a:defRPr>
            </a:pPr>
            <a:endParaRPr lang="en-US"/>
          </a:p>
        </c:txPr>
        <c:crossAx val="2094734554"/>
        <c:crosses val="autoZero"/>
        <c:crossBetween val="between"/>
      </c:valAx>
      <c:spPr>
        <a:noFill/>
        <a:ln>
          <a:noFill/>
        </a:ln>
        <a:effectLst/>
      </c:spPr>
    </c:plotArea>
    <c:plotVisOnly val="1"/>
    <c:dispBlanksAs val="span"/>
    <c:showDLblsOverMax val="1"/>
  </c:chart>
  <c:spPr>
    <a:noFill/>
    <a:ln>
      <a:solidFill>
        <a:schemeClr val="tx1"/>
      </a:solid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1"/>
  <c:style val="2"/>
  <c:chart>
    <c:title>
      <c:tx>
        <c:rich>
          <a:bodyPr/>
          <a:lstStyle/>
          <a:p>
            <a:pPr>
              <a:defRPr sz="1100" b="0" i="0" u="none" strike="noStrike">
                <a:solidFill>
                  <a:srgbClr val="0B1F3A"/>
                </a:solidFill>
                <a:latin typeface="+mn-lt"/>
              </a:defRPr>
            </a:pPr>
            <a:r>
              <a:rPr lang="el-GR" sz="1100" b="0" i="0" u="none" strike="noStrike">
                <a:solidFill>
                  <a:srgbClr val="0B1F3A"/>
                </a:solidFill>
                <a:latin typeface="+mn-lt"/>
              </a:rPr>
              <a:t>Βιβλίο παραγγελιών εναλλακτικών καυσίμων, Ιαν. 2026 (αριθμός πλοίων)</a:t>
            </a:r>
          </a:p>
        </c:rich>
      </c:tx>
      <c:overlay val="0"/>
    </c:title>
    <c:autoTitleDeleted val="0"/>
    <c:plotArea>
      <c:layout/>
      <c:barChart>
        <c:barDir val="bar"/>
        <c:grouping val="clustered"/>
        <c:varyColors val="0"/>
        <c:ser>
          <c:idx val="0"/>
          <c:order val="0"/>
          <c:tx>
            <c:strRef>
              <c:f>Sheet1!$B$1</c:f>
              <c:strCache>
                <c:ptCount val="1"/>
                <c:pt idx="0">
                  <c:v>Πλοία σε παραγγελία</c:v>
                </c:pt>
              </c:strCache>
            </c:strRef>
          </c:tx>
          <c:spPr>
            <a:solidFill>
              <a:srgbClr val="0E6E8E"/>
            </a:solidFill>
            <a:effectLst/>
          </c:spPr>
          <c:invertIfNegative val="0"/>
          <c:dLbls>
            <c:numFmt formatCode="#,##0" sourceLinked="0"/>
            <c:spPr>
              <a:noFill/>
              <a:ln>
                <a:noFill/>
              </a:ln>
              <a:effectLst/>
            </c:spPr>
            <c:txPr>
              <a:bodyPr/>
              <a:lstStyle/>
              <a:p>
                <a:pPr>
                  <a:defRPr sz="1000" b="0" i="0" u="none" strike="noStrike">
                    <a:solidFill>
                      <a:srgbClr val="0B1F3A"/>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LNG</c:v>
                </c:pt>
                <c:pt idx="1">
                  <c:v>Μεθανόλη</c:v>
                </c:pt>
                <c:pt idx="2">
                  <c:v>LPG</c:v>
                </c:pt>
                <c:pt idx="3">
                  <c:v>Αμμωνία</c:v>
                </c:pt>
                <c:pt idx="4">
                  <c:v>Υδρογόνο</c:v>
                </c:pt>
              </c:strCache>
            </c:strRef>
          </c:cat>
          <c:val>
            <c:numRef>
              <c:f>Sheet1!$B$2:$B$6</c:f>
              <c:numCache>
                <c:formatCode>General</c:formatCode>
                <c:ptCount val="5"/>
                <c:pt idx="0">
                  <c:v>1010</c:v>
                </c:pt>
                <c:pt idx="1">
                  <c:v>323</c:v>
                </c:pt>
                <c:pt idx="2">
                  <c:v>139</c:v>
                </c:pt>
                <c:pt idx="3">
                  <c:v>45</c:v>
                </c:pt>
                <c:pt idx="4">
                  <c:v>37</c:v>
                </c:pt>
              </c:numCache>
            </c:numRef>
          </c:val>
          <c:extLst>
            <c:ext xmlns:c16="http://schemas.microsoft.com/office/drawing/2014/chart" uri="{C3380CC4-5D6E-409C-BE32-E72D297353CC}">
              <c16:uniqueId val="{00000000-0F36-4969-8E0F-0BCDDE850B98}"/>
            </c:ext>
          </c:extLst>
        </c:ser>
        <c:dLbls>
          <c:showLegendKey val="0"/>
          <c:showVal val="1"/>
          <c:showCatName val="0"/>
          <c:showSerName val="0"/>
          <c:showPercent val="0"/>
          <c:showBubbleSize val="0"/>
        </c:dLbls>
        <c:gapWidth val="150"/>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0B1F3A"/>
                </a:solidFill>
                <a:latin typeface="+mn-lt"/>
              </a:defRPr>
            </a:pPr>
            <a:endParaRPr lang="en-US"/>
          </a:p>
        </c:txPr>
        <c:crossAx val="2094734552"/>
        <c:crosses val="autoZero"/>
        <c:auto val="1"/>
        <c:lblAlgn val="ctr"/>
        <c:lblOffset val="100"/>
        <c:noMultiLvlLbl val="1"/>
      </c:catAx>
      <c:valAx>
        <c:axId val="2094734552"/>
        <c:scaling>
          <c:orientation val="minMax"/>
          <c:max val="1200"/>
        </c:scaling>
        <c:delete val="0"/>
        <c:axPos val="t"/>
        <c:majorGridlines>
          <c:spPr>
            <a:ln w="6350" cap="flat">
              <a:solidFill>
                <a:srgbClr val="D5DEE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900" b="0" i="0" u="none" strike="noStrike">
                <a:solidFill>
                  <a:srgbClr val="6B7A90"/>
                </a:solidFill>
                <a:latin typeface="+mn-lt"/>
              </a:defRPr>
            </a:pPr>
            <a:endParaRPr lang="en-US"/>
          </a:p>
        </c:txPr>
        <c:crossAx val="2094734554"/>
        <c:crosses val="autoZero"/>
        <c:crossBetween val="between"/>
      </c:valAx>
      <c:spPr>
        <a:noFill/>
        <a:ln>
          <a:noFill/>
        </a:ln>
        <a:effectLst/>
      </c:spPr>
    </c:plotArea>
    <c:plotVisOnly val="1"/>
    <c:dispBlanksAs val="span"/>
    <c:showDLblsOverMax val="1"/>
  </c:chart>
  <c:spPr>
    <a:noFill/>
    <a:ln>
      <a:solidFill>
        <a:schemeClr val="tx1"/>
      </a:solid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96824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rgbClr val="0B1F3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2011680"/>
            <a:ext cx="10881360" cy="1463040"/>
          </a:xfrm>
          <a:prstGeom prst="rect">
            <a:avLst/>
          </a:prstGeom>
          <a:noFill/>
          <a:ln/>
        </p:spPr>
        <p:txBody>
          <a:bodyPr wrap="square" rtlCol="0"/>
          <a:lstStyle>
            <a:lvl1pPr marL="0" indent="0" algn="l">
              <a:buNone/>
              <a:defRPr lang="en-US" sz="3600" b="1" dirty="0">
                <a:solidFill>
                  <a:srgbClr val="FFFFFF"/>
                </a:solidFill>
              </a:defRPr>
            </a:lvl1pPr>
          </a:lstStyle>
          <a:p>
            <a:pPr marL="0" indent="0" algn="l">
              <a:buNone/>
            </a:pPr>
            <a:endParaRPr lang="en-US" sz="3600" dirty="0"/>
          </a:p>
        </p:txBody>
      </p:sp>
      <p:sp>
        <p:nvSpPr>
          <p:cNvPr id="3" name="Text 0"/>
          <p:cNvSpPr>
            <a:spLocks noGrp="1"/>
          </p:cNvSpPr>
          <p:nvPr>
            <p:ph type="body" idx="101" hasCustomPrompt="1"/>
          </p:nvPr>
        </p:nvSpPr>
        <p:spPr>
          <a:xfrm>
            <a:off x="640080" y="3566160"/>
            <a:ext cx="10881360" cy="1097280"/>
          </a:xfrm>
          <a:prstGeom prst="rect">
            <a:avLst/>
          </a:prstGeom>
          <a:noFill/>
          <a:ln/>
        </p:spPr>
        <p:txBody>
          <a:bodyPr wrap="square" rtlCol="0"/>
          <a:lstStyle>
            <a:lvl1pPr marL="0" indent="0" algn="l">
              <a:buNone/>
              <a:defRPr lang="en-US" sz="1800" dirty="0">
                <a:solidFill>
                  <a:srgbClr val="CADCFC"/>
                </a:solidFill>
              </a:defRPr>
            </a:lvl1pPr>
          </a:lstStyle>
          <a:p>
            <a:pPr marL="0" indent="0" algn="l">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rgbClr val="1C3D63"/>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822960" y="2377440"/>
            <a:ext cx="10515600" cy="1280160"/>
          </a:xfrm>
          <a:prstGeom prst="rect">
            <a:avLst/>
          </a:prstGeom>
          <a:noFill/>
          <a:ln/>
        </p:spPr>
        <p:txBody>
          <a:bodyPr wrap="square" rtlCol="0"/>
          <a:lstStyle>
            <a:lvl1pPr marL="0" indent="0" algn="l">
              <a:buNone/>
              <a:defRPr lang="en-US" sz="3600" b="1" dirty="0">
                <a:solidFill>
                  <a:srgbClr val="FFFFFF"/>
                </a:solidFill>
              </a:defRPr>
            </a:lvl1pPr>
          </a:lstStyle>
          <a:p>
            <a:pPr marL="0" indent="0" algn="l">
              <a:buNone/>
            </a:pPr>
            <a:endParaRPr lang="en-US" sz="3600" dirty="0"/>
          </a:p>
        </p:txBody>
      </p:sp>
      <p:sp>
        <p:nvSpPr>
          <p:cNvPr id="3" name="Text 0"/>
          <p:cNvSpPr>
            <a:spLocks noGrp="1"/>
          </p:cNvSpPr>
          <p:nvPr>
            <p:ph type="body" idx="101" hasCustomPrompt="1"/>
          </p:nvPr>
        </p:nvSpPr>
        <p:spPr>
          <a:xfrm>
            <a:off x="822960" y="3749040"/>
            <a:ext cx="10515600" cy="1463040"/>
          </a:xfrm>
          <a:prstGeom prst="rect">
            <a:avLst/>
          </a:prstGeom>
          <a:noFill/>
          <a:ln/>
        </p:spPr>
        <p:txBody>
          <a:bodyPr wrap="square" rtlCol="0"/>
          <a:lstStyle>
            <a:lvl1pPr marL="0" indent="0" algn="l">
              <a:buNone/>
              <a:defRPr lang="en-US" sz="1600" dirty="0">
                <a:solidFill>
                  <a:srgbClr val="CADCFC"/>
                </a:solidFill>
              </a:defRPr>
            </a:lvl1pPr>
          </a:lstStyle>
          <a:p>
            <a:pPr marL="0" indent="0" algn="l">
              <a:buNone/>
            </a:pPr>
            <a:endParaRPr lang="en-US" sz="1600" dirty="0"/>
          </a:p>
        </p:txBody>
      </p:sp>
      <p:sp>
        <p:nvSpPr>
          <p:cNvPr id="4" name="Text 0"/>
          <p:cNvSpPr/>
          <p:nvPr/>
        </p:nvSpPr>
        <p:spPr>
          <a:xfrm>
            <a:off x="457200" y="6400800"/>
            <a:ext cx="9144000" cy="274320"/>
          </a:xfrm>
          <a:prstGeom prst="rect">
            <a:avLst/>
          </a:prstGeom>
          <a:noFill/>
          <a:ln/>
        </p:spPr>
        <p:txBody>
          <a:bodyPr wrap="square" lIns="0" tIns="0" rIns="0" bIns="0" rtlCol="0" anchor="ctr"/>
          <a:lstStyle/>
          <a:p>
            <a:pPr marL="0" indent="0">
              <a:buNone/>
            </a:pPr>
            <a:r>
              <a:rPr lang="en-US" sz="900" dirty="0">
                <a:solidFill>
                  <a:srgbClr val="9FB3C8"/>
                </a:solidFill>
              </a:rPr>
              <a:t>ΠΜΣ στη Ναυτιλία · Γεωπολιτική, Ενέργεια και Ναυτιλία · Ενότητα 3 · Πειραιάς 2026</a:t>
            </a:r>
            <a:endParaRPr lang="en-US" sz="9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777240"/>
          </a:xfrm>
          <a:prstGeom prst="rect">
            <a:avLst/>
          </a:prstGeom>
          <a:noFill/>
          <a:ln/>
        </p:spPr>
        <p:txBody>
          <a:bodyPr wrap="square" rtlCol="0"/>
          <a:lstStyle>
            <a:lvl1pPr marL="0" indent="0" algn="l">
              <a:buNone/>
              <a:defRPr lang="en-US" sz="2600" b="1" dirty="0">
                <a:solidFill>
                  <a:srgbClr val="0B1F3A"/>
                </a:solidFill>
              </a:defRPr>
            </a:lvl1pPr>
          </a:lstStyle>
          <a:p>
            <a:pPr marL="0" indent="0" algn="l">
              <a:buNone/>
            </a:pPr>
            <a:endParaRPr lang="en-US" sz="2600" dirty="0"/>
          </a:p>
        </p:txBody>
      </p:sp>
      <p:sp>
        <p:nvSpPr>
          <p:cNvPr id="3" name="Text 0"/>
          <p:cNvSpPr/>
          <p:nvPr/>
        </p:nvSpPr>
        <p:spPr>
          <a:xfrm>
            <a:off x="457200" y="6446520"/>
            <a:ext cx="9601200" cy="274320"/>
          </a:xfrm>
          <a:prstGeom prst="rect">
            <a:avLst/>
          </a:prstGeom>
          <a:noFill/>
          <a:ln/>
        </p:spPr>
        <p:txBody>
          <a:bodyPr wrap="square" lIns="0" tIns="0" rIns="0" bIns="0" rtlCol="0" anchor="ctr"/>
          <a:lstStyle/>
          <a:p>
            <a:pPr marL="0" indent="0">
              <a:buNone/>
            </a:pPr>
            <a:r>
              <a:rPr lang="en-US" sz="900" dirty="0">
                <a:solidFill>
                  <a:srgbClr val="6B7A90"/>
                </a:solidFill>
              </a:rPr>
              <a:t>ΠΜΣ στη Ναυτιλία · Γεωπολιτική, Ενέργεια και Ναυτιλία · Ενότητα 3 · Πειραιάς 2026</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_DARK">
    <p:bg>
      <p:bgPr>
        <a:solidFill>
          <a:srgbClr val="0B1F3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777240"/>
          </a:xfrm>
          <a:prstGeom prst="rect">
            <a:avLst/>
          </a:prstGeom>
          <a:noFill/>
          <a:ln/>
        </p:spPr>
        <p:txBody>
          <a:bodyPr wrap="square" rtlCol="0"/>
          <a:lstStyle>
            <a:lvl1pPr marL="0" indent="0" algn="l">
              <a:buNone/>
              <a:defRPr lang="en-US" sz="2600" b="1" dirty="0">
                <a:solidFill>
                  <a:srgbClr val="FFFFFF"/>
                </a:solidFill>
              </a:defRPr>
            </a:lvl1pPr>
          </a:lstStyle>
          <a:p>
            <a:pPr marL="0" indent="0" algn="l">
              <a:buNone/>
            </a:pPr>
            <a:endParaRPr lang="en-US" sz="2600" dirty="0"/>
          </a:p>
        </p:txBody>
      </p:sp>
      <p:sp>
        <p:nvSpPr>
          <p:cNvPr id="3" name="Text 0"/>
          <p:cNvSpPr/>
          <p:nvPr/>
        </p:nvSpPr>
        <p:spPr>
          <a:xfrm>
            <a:off x="457200" y="6446520"/>
            <a:ext cx="9601200" cy="274320"/>
          </a:xfrm>
          <a:prstGeom prst="rect">
            <a:avLst/>
          </a:prstGeom>
          <a:noFill/>
          <a:ln/>
        </p:spPr>
        <p:txBody>
          <a:bodyPr wrap="square" lIns="0" tIns="0" rIns="0" bIns="0" rtlCol="0" anchor="ctr"/>
          <a:lstStyle/>
          <a:p>
            <a:pPr marL="0" indent="0">
              <a:buNone/>
            </a:pPr>
            <a:r>
              <a:rPr lang="en-US" sz="900" dirty="0">
                <a:solidFill>
                  <a:srgbClr val="9FB3C8"/>
                </a:solidFill>
              </a:rPr>
              <a:t>ΠΜΣ στη Ναυτιλία · Γεωπολιτική, Ενέργεια και Ναυτιλία · Ενότητα 3 · Πειραιάς 2026</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9FB3C8"/>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8" Type="http://schemas.openxmlformats.org/officeDocument/2006/relationships/hyperlink" Target="https://natlawreview.com/article/imo-net-zero-framework-mepc-84-advances-negotiations-amid-political-headwinds" TargetMode="External"/><Relationship Id="rId13" Type="http://schemas.openxmlformats.org/officeDocument/2006/relationships/hyperlink" Target="https://transport.ec.europa.eu/news-events/news/new-eu-rules-aiming-decarbonise-maritime-sector-take-effect-2025-01-10_en" TargetMode="External"/><Relationship Id="rId18" Type="http://schemas.openxmlformats.org/officeDocument/2006/relationships/hyperlink" Target="https://gmk.center/en/news/european-carbon-prices-are-holding-above-e80-t/amp/" TargetMode="External"/><Relationship Id="rId3" Type="http://schemas.openxmlformats.org/officeDocument/2006/relationships/hyperlink" Target="https://www.imo.org/en/OurWork/Environment/Pages/2023-IMO-Strategy-on-Reduction-of-GHG-Emissions-from-Ships.aspx" TargetMode="External"/><Relationship Id="rId7" Type="http://schemas.openxmlformats.org/officeDocument/2006/relationships/hyperlink" Target="https://www.hilldickinson.com/our-view/articles/imo-s-net-zero-framework-adoption-adjourned-and-consensus-building-continues/" TargetMode="External"/><Relationship Id="rId12" Type="http://schemas.openxmlformats.org/officeDocument/2006/relationships/hyperlink" Target="https://www.unep.org/unepmap/news/news/mediterranean-making-strides-tackling-air-pollution-ships" TargetMode="External"/><Relationship Id="rId17" Type="http://schemas.openxmlformats.org/officeDocument/2006/relationships/hyperlink" Target="https://www.dnv.com/news/2026/the-uk-ets-expands-to-maritime-from-1-july-2026/" TargetMode="External"/><Relationship Id="rId2" Type="http://schemas.openxmlformats.org/officeDocument/2006/relationships/notesSlide" Target="../notesSlides/notesSlide36.xml"/><Relationship Id="rId16" Type="http://schemas.openxmlformats.org/officeDocument/2006/relationships/hyperlink" Target="https://cyprusshippingnews.com/2026/08/10/fueleu-maritime-early-lessons-from-the-first-year-of-compliance/" TargetMode="External"/><Relationship Id="rId20" Type="http://schemas.openxmlformats.org/officeDocument/2006/relationships/hyperlink" Target="https://www.worldports.org/icct-global-ghg-emissions-from-shipping-2016-2023" TargetMode="External"/><Relationship Id="rId1" Type="http://schemas.openxmlformats.org/officeDocument/2006/relationships/slideLayout" Target="../slideLayouts/slideLayout4.xml"/><Relationship Id="rId6" Type="http://schemas.openxmlformats.org/officeDocument/2006/relationships/hyperlink" Target="https://www.dnv.com/news/2026/imo-mepc-84-revisiting-the-net-zero-framework/" TargetMode="External"/><Relationship Id="rId11" Type="http://schemas.openxmlformats.org/officeDocument/2006/relationships/hyperlink" Target="https://www.manifoldtimes.com/news/dnv-new-ecas-for-the-canadian-arctic-norwegian-sea-and-north-east-atlantic-ocean/" TargetMode="External"/><Relationship Id="rId5" Type="http://schemas.openxmlformats.org/officeDocument/2006/relationships/hyperlink" Target="https://www.zerocarbonshipping.com/imo-net-zero-framework" TargetMode="External"/><Relationship Id="rId15" Type="http://schemas.openxmlformats.org/officeDocument/2006/relationships/hyperlink" Target="https://safety4sea.com/eu-ets-data-shows-shipping-emissions-fell-3-in-2025/" TargetMode="External"/><Relationship Id="rId10" Type="http://schemas.openxmlformats.org/officeDocument/2006/relationships/hyperlink" Target="https://www.irclass.org/media/8526/mepc-84-report.pdf" TargetMode="External"/><Relationship Id="rId19" Type="http://schemas.openxmlformats.org/officeDocument/2006/relationships/hyperlink" Target="https://unctad.org/publication/review-maritime-transport-2025" TargetMode="External"/><Relationship Id="rId4" Type="http://schemas.openxmlformats.org/officeDocument/2006/relationships/hyperlink" Target="https://www.imo.org/en/mediacentre/pressbriefings/pages/imo-net-zero-shipping-talks-to-resume-in-2026.aspx" TargetMode="External"/><Relationship Id="rId9" Type="http://schemas.openxmlformats.org/officeDocument/2006/relationships/hyperlink" Target="https://www.carbonbrief.org/qa-how-countries-got-the-global-net-zero-shipping-deal-back-on-track" TargetMode="External"/><Relationship Id="rId14" Type="http://schemas.openxmlformats.org/officeDocument/2006/relationships/hyperlink" Target="https://safety4sea.com/cm-eu-ets-overhaul-what-the-commissions-proposal-means-for-shipping/" TargetMode="External"/></Relationships>
</file>

<file path=ppt/slides/_rels/slide49.xml.rels><?xml version="1.0" encoding="UTF-8" standalone="yes"?>
<Relationships xmlns="http://schemas.openxmlformats.org/package/2006/relationships"><Relationship Id="rId8" Type="http://schemas.openxmlformats.org/officeDocument/2006/relationships/hyperlink" Target="https://engine.online/news/wind-assisted-propulsion-fleet-crosses-100-vessel-mark-iwsa-7c37" TargetMode="External"/><Relationship Id="rId13" Type="http://schemas.openxmlformats.org/officeDocument/2006/relationships/hyperlink" Target="https://gcaptain.com/the-state-of-onboard-carbon-capture-at-sea-in-2026/" TargetMode="External"/><Relationship Id="rId18" Type="http://schemas.openxmlformats.org/officeDocument/2006/relationships/hyperlink" Target="https://www.rivieramm.com/news-content-hub/lng-still-leads-greek-owners-gradual-shift-to-alternative-fuels-85589" TargetMode="External"/><Relationship Id="rId3" Type="http://schemas.openxmlformats.org/officeDocument/2006/relationships/hyperlink" Target="https://www.itopf.org/news/news/itopf-publishes-2025-oil-tanker-spill-statistics/" TargetMode="External"/><Relationship Id="rId7" Type="http://schemas.openxmlformats.org/officeDocument/2006/relationships/hyperlink" Target="https://www.argusmedia.com/en/news-and-insights/latest-market-news/2847293-alternative-fuel-vessel-orders-fall-in-1h-2026-dnv" TargetMode="External"/><Relationship Id="rId12" Type="http://schemas.openxmlformats.org/officeDocument/2006/relationships/hyperlink" Target="https://breakbulk.news/nuclear-shipping-moves-from-if-to-when-as-regulators-builders-and-ports-race-to-catch-up/" TargetMode="External"/><Relationship Id="rId17" Type="http://schemas.openxmlformats.org/officeDocument/2006/relationships/hyperlink" Target="https://www.spglobal.com/energy/en/news-research/latest-news/shipping/060526-greek-shipowners-work-with-japan-liberia-on-new-imo-bunker-rules" TargetMode="External"/><Relationship Id="rId2" Type="http://schemas.openxmlformats.org/officeDocument/2006/relationships/notesSlide" Target="../notesSlides/notesSlide37.xml"/><Relationship Id="rId16" Type="http://schemas.openxmlformats.org/officeDocument/2006/relationships/hyperlink" Target="https://www.seatrade-maritime.com/alternative-fuels/alternative-fuels-training-needed-for-up-to-800-000-seafarers-by-mid-2030-s" TargetMode="External"/><Relationship Id="rId20" Type="http://schemas.openxmlformats.org/officeDocument/2006/relationships/hyperlink" Target="https://maritime-executive.com/article/imo-concludes-next-round-of-net-zero-discussions-still-divided" TargetMode="External"/><Relationship Id="rId1" Type="http://schemas.openxmlformats.org/officeDocument/2006/relationships/slideLayout" Target="../slideLayouts/slideLayout4.xml"/><Relationship Id="rId6" Type="http://schemas.openxmlformats.org/officeDocument/2006/relationships/hyperlink" Target="https://www.hellenicshippingnews.com/shippings-green-technology-tracker-2025-review/" TargetMode="External"/><Relationship Id="rId11" Type="http://schemas.openxmlformats.org/officeDocument/2006/relationships/hyperlink" Target="https://www.marineinsight.com/worlds-largest-fully-electric-container-ship-begins-service-between-shanghai-nanjing/" TargetMode="External"/><Relationship Id="rId5" Type="http://schemas.openxmlformats.org/officeDocument/2006/relationships/hyperlink" Target="https://www.bimco.org/news-insights/bimco-news/2026/06/16-ship-recycling/" TargetMode="External"/><Relationship Id="rId15" Type="http://schemas.openxmlformats.org/officeDocument/2006/relationships/hyperlink" Target="https://www.poseidonprinciples.org/finance/?p=5134" TargetMode="External"/><Relationship Id="rId10" Type="http://schemas.openxmlformats.org/officeDocument/2006/relationships/hyperlink" Target="https://www.wingd.com/news-media/news/wingd-and-envision-energy-study-shows-path-to-green-ammonia-cost-parity/" TargetMode="External"/><Relationship Id="rId19" Type="http://schemas.openxmlformats.org/officeDocument/2006/relationships/hyperlink" Target="https://shipandbunker.com/news/emea/445230-eu-to-review-ets-and-fueleu-rules-after-imos-net-zero-framework-adoption" TargetMode="External"/><Relationship Id="rId4" Type="http://schemas.openxmlformats.org/officeDocument/2006/relationships/hyperlink" Target="https://www.aljazeera.com/news/2026/9/9/why-us-iran-war-over-hormuz-is-threatening-the-gulfs-waters" TargetMode="External"/><Relationship Id="rId9" Type="http://schemas.openxmlformats.org/officeDocument/2006/relationships/hyperlink" Target="https://dieselnet.com/news/2026/06wingd.php" TargetMode="External"/><Relationship Id="rId14" Type="http://schemas.openxmlformats.org/officeDocument/2006/relationships/hyperlink" Target="https://www.seatrade-maritime.com/green-shipping/first-four-green-corridors-hit-realisation-stage"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label"/>
          <p:cNvSpPr txBox="1"/>
          <p:nvPr/>
        </p:nvSpPr>
        <p:spPr>
          <a:xfrm>
            <a:off x="640080" y="548640"/>
            <a:ext cx="10881360" cy="365760"/>
          </a:xfrm>
          <a:prstGeom prst="rect">
            <a:avLst/>
          </a:prstGeom>
          <a:noFill/>
          <a:ln/>
        </p:spPr>
        <p:txBody>
          <a:bodyPr wrap="square" lIns="0" tIns="0" rIns="0" bIns="0" rtlCol="0" anchor="ctr"/>
          <a:lstStyle/>
          <a:p>
            <a:pPr marL="0" indent="0" algn="l">
              <a:buNone/>
            </a:pPr>
            <a:r>
              <a:rPr lang="en-US" sz="1400" b="1" dirty="0">
                <a:solidFill>
                  <a:srgbClr val="CADCFC"/>
                </a:solidFill>
              </a:rPr>
              <a:t>ΠΑΝΕΠΙΣΤΗΜΙΟ ΠΕΙΡΑΙΩΣ · Τμήμα Ναυτιλιακών Σπουδών · ΠΜΣ στη Ναυτιλία</a:t>
            </a:r>
            <a:endParaRPr lang="en-US" sz="1400" dirty="0"/>
          </a:p>
        </p:txBody>
      </p:sp>
      <p:sp>
        <p:nvSpPr>
          <p:cNvPr id="3" name="label"/>
          <p:cNvSpPr txBox="1"/>
          <p:nvPr/>
        </p:nvSpPr>
        <p:spPr>
          <a:xfrm>
            <a:off x="640080" y="914400"/>
            <a:ext cx="10881360" cy="365760"/>
          </a:xfrm>
          <a:prstGeom prst="rect">
            <a:avLst/>
          </a:prstGeom>
          <a:noFill/>
          <a:ln/>
        </p:spPr>
        <p:txBody>
          <a:bodyPr wrap="square" lIns="0" tIns="0" rIns="0" bIns="0" rtlCol="0" anchor="ctr"/>
          <a:lstStyle/>
          <a:p>
            <a:pPr marL="0" indent="0" algn="l">
              <a:buNone/>
            </a:pPr>
            <a:r>
              <a:rPr lang="en-US" sz="1400" dirty="0">
                <a:solidFill>
                  <a:srgbClr val="CADCFC"/>
                </a:solidFill>
              </a:rPr>
              <a:t>Μάθημα: Γεωπολιτική, Ενέργεια και Ναυτιλία</a:t>
            </a:r>
            <a:endParaRPr lang="en-US" sz="1400" dirty="0"/>
          </a:p>
        </p:txBody>
      </p:sp>
      <p:sp>
        <p:nvSpPr>
          <p:cNvPr id="4" name="Text 0"/>
          <p:cNvSpPr>
            <a:spLocks noGrp="1"/>
          </p:cNvSpPr>
          <p:nvPr>
            <p:ph type="title" idx="100" hasCustomPrompt="1"/>
          </p:nvPr>
        </p:nvSpPr>
        <p:spPr>
          <a:xfrm>
            <a:off x="640080" y="2011680"/>
            <a:ext cx="10881360" cy="1463040"/>
          </a:xfrm>
          <a:prstGeom prst="rect">
            <a:avLst/>
          </a:prstGeom>
          <a:noFill/>
          <a:ln/>
        </p:spPr>
        <p:txBody>
          <a:bodyPr wrap="square" lIns="0" tIns="0" rIns="0" bIns="0" rtlCol="0" anchor="b"/>
          <a:lstStyle/>
          <a:p>
            <a:pPr marL="0" indent="0" algn="l">
              <a:buNone/>
            </a:pPr>
            <a:r>
              <a:rPr lang="en-US" sz="3600" b="1" dirty="0">
                <a:solidFill>
                  <a:srgbClr val="FFFFFF"/>
                </a:solidFill>
              </a:rPr>
              <a:t>Ενότητα 3: Ναυτιλία – Περιβάλλον – Κλιματική αλλαγή: η πρόκληση της ενεργειακής μετάβασης</a:t>
            </a:r>
            <a:endParaRPr lang="en-US" sz="3600" dirty="0"/>
          </a:p>
        </p:txBody>
      </p:sp>
      <p:sp>
        <p:nvSpPr>
          <p:cNvPr id="5" name="Text 0"/>
          <p:cNvSpPr>
            <a:spLocks noGrp="1"/>
          </p:cNvSpPr>
          <p:nvPr>
            <p:ph type="body" idx="101" hasCustomPrompt="1"/>
          </p:nvPr>
        </p:nvSpPr>
        <p:spPr>
          <a:xfrm>
            <a:off x="640080" y="3566160"/>
            <a:ext cx="10881360" cy="1097280"/>
          </a:xfrm>
          <a:prstGeom prst="rect">
            <a:avLst/>
          </a:prstGeom>
          <a:noFill/>
          <a:ln/>
        </p:spPr>
        <p:txBody>
          <a:bodyPr wrap="square" lIns="0" tIns="0" rIns="0" bIns="0" rtlCol="0" anchor="t"/>
          <a:lstStyle/>
          <a:p>
            <a:pPr marL="0" indent="0" algn="l">
              <a:buNone/>
            </a:pPr>
            <a:r>
              <a:rPr lang="en-US" sz="1800" dirty="0">
                <a:solidFill>
                  <a:srgbClr val="CADCFC"/>
                </a:solidFill>
              </a:rPr>
              <a:t>Επικαιροποιημένη έκδοση 2026</a:t>
            </a:r>
            <a:endParaRPr lang="en-US" sz="1800" dirty="0"/>
          </a:p>
        </p:txBody>
      </p:sp>
      <p:sp>
        <p:nvSpPr>
          <p:cNvPr id="6" name="authorbox"/>
          <p:cNvSpPr/>
          <p:nvPr/>
        </p:nvSpPr>
        <p:spPr>
          <a:xfrm>
            <a:off x="640080" y="5029200"/>
            <a:ext cx="4754880" cy="822960"/>
          </a:xfrm>
          <a:prstGeom prst="roundRect">
            <a:avLst>
              <a:gd name="adj" fmla="val 11111"/>
            </a:avLst>
          </a:prstGeom>
          <a:solidFill>
            <a:srgbClr val="1C3D63"/>
          </a:solidFill>
          <a:ln w="12700">
            <a:solidFill>
              <a:srgbClr val="1C3D63"/>
            </a:solidFill>
            <a:prstDash val="solid"/>
          </a:ln>
        </p:spPr>
        <p:txBody>
          <a:bodyPr/>
          <a:lstStyle/>
          <a:p>
            <a:endParaRPr/>
          </a:p>
        </p:txBody>
      </p:sp>
      <p:sp>
        <p:nvSpPr>
          <p:cNvPr id="7" name="label"/>
          <p:cNvSpPr txBox="1"/>
          <p:nvPr/>
        </p:nvSpPr>
        <p:spPr>
          <a:xfrm>
            <a:off x="822960" y="5074920"/>
            <a:ext cx="4389120" cy="411480"/>
          </a:xfrm>
          <a:prstGeom prst="rect">
            <a:avLst/>
          </a:prstGeom>
          <a:noFill/>
          <a:ln/>
        </p:spPr>
        <p:txBody>
          <a:bodyPr wrap="square" lIns="0" tIns="0" rIns="0" bIns="0" rtlCol="0" anchor="ctr"/>
          <a:lstStyle/>
          <a:p>
            <a:pPr marL="0" indent="0" algn="l">
              <a:buNone/>
            </a:pPr>
            <a:r>
              <a:rPr lang="en-US" sz="1600" b="1" dirty="0">
                <a:solidFill>
                  <a:srgbClr val="FFFFFF"/>
                </a:solidFill>
              </a:rPr>
              <a:t>Ομ. Καθ. Άγγελος Κότιος</a:t>
            </a:r>
            <a:endParaRPr lang="en-US" sz="1600" dirty="0"/>
          </a:p>
        </p:txBody>
      </p:sp>
      <p:sp>
        <p:nvSpPr>
          <p:cNvPr id="8" name="label"/>
          <p:cNvSpPr txBox="1"/>
          <p:nvPr/>
        </p:nvSpPr>
        <p:spPr>
          <a:xfrm>
            <a:off x="822960" y="5440680"/>
            <a:ext cx="4389120" cy="365760"/>
          </a:xfrm>
          <a:prstGeom prst="rect">
            <a:avLst/>
          </a:prstGeom>
          <a:noFill/>
          <a:ln/>
        </p:spPr>
        <p:txBody>
          <a:bodyPr wrap="square" lIns="0" tIns="0" rIns="0" bIns="0" rtlCol="0" anchor="ctr"/>
          <a:lstStyle/>
          <a:p>
            <a:pPr marL="0" indent="0" algn="l">
              <a:buNone/>
            </a:pPr>
            <a:r>
              <a:rPr lang="en-US" sz="1200" dirty="0">
                <a:solidFill>
                  <a:srgbClr val="CADCFC"/>
                </a:solidFill>
              </a:rPr>
              <a:t>Πειραιάς, Οκτώβριος 2026 · Ακαδ. έτος 2026–27</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777240"/>
          </a:xfrm>
          <a:prstGeom prst="rect">
            <a:avLst/>
          </a:prstGeom>
          <a:noFill/>
          <a:ln/>
        </p:spPr>
        <p:txBody>
          <a:bodyPr wrap="square" lIns="0" tIns="0" rIns="0" bIns="0" rtlCol="0" anchor="ctr"/>
          <a:lstStyle/>
          <a:p>
            <a:pPr marL="0" indent="0" algn="l">
              <a:buNone/>
            </a:pPr>
            <a:r>
              <a:rPr lang="en-US" sz="2600" b="1" dirty="0">
                <a:solidFill>
                  <a:srgbClr val="0B1F3A"/>
                </a:solidFill>
              </a:rPr>
              <a:t>Δομή της διάλεξης</a:t>
            </a:r>
            <a:endParaRPr lang="en-US" sz="2600" dirty="0"/>
          </a:p>
        </p:txBody>
      </p:sp>
      <p:sp>
        <p:nvSpPr>
          <p:cNvPr id="3" name="card"/>
          <p:cNvSpPr/>
          <p:nvPr/>
        </p:nvSpPr>
        <p:spPr>
          <a:xfrm>
            <a:off x="457200" y="1234440"/>
            <a:ext cx="3605784" cy="2263140"/>
          </a:xfrm>
          <a:prstGeom prst="roundRect">
            <a:avLst>
              <a:gd name="adj" fmla="val 4848"/>
            </a:avLst>
          </a:prstGeom>
          <a:solidFill>
            <a:srgbClr val="EDF2F7"/>
          </a:solidFill>
          <a:ln w="12700">
            <a:solidFill>
              <a:srgbClr val="EDF2F7"/>
            </a:solidFill>
            <a:prstDash val="solid"/>
          </a:ln>
        </p:spPr>
        <p:txBody>
          <a:bodyPr/>
          <a:lstStyle/>
          <a:p>
            <a:endParaRPr/>
          </a:p>
        </p:txBody>
      </p:sp>
      <p:sp>
        <p:nvSpPr>
          <p:cNvPr id="4" name="num"/>
          <p:cNvSpPr/>
          <p:nvPr/>
        </p:nvSpPr>
        <p:spPr>
          <a:xfrm>
            <a:off x="621792" y="1371600"/>
            <a:ext cx="384048" cy="384048"/>
          </a:xfrm>
          <a:prstGeom prst="ellipse">
            <a:avLst/>
          </a:prstGeom>
          <a:solidFill>
            <a:srgbClr val="0E6E8E"/>
          </a:solidFill>
          <a:ln w="12700">
            <a:solidFill>
              <a:srgbClr val="0E6E8E"/>
            </a:solidFill>
            <a:prstDash val="solid"/>
          </a:ln>
        </p:spPr>
        <p:txBody>
          <a:bodyPr/>
          <a:lstStyle/>
          <a:p>
            <a:endParaRPr/>
          </a:p>
        </p:txBody>
      </p:sp>
      <p:sp>
        <p:nvSpPr>
          <p:cNvPr id="5" name="numtext"/>
          <p:cNvSpPr txBox="1"/>
          <p:nvPr/>
        </p:nvSpPr>
        <p:spPr>
          <a:xfrm>
            <a:off x="621792" y="137160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rPr>
              <a:t>1</a:t>
            </a:r>
            <a:endParaRPr lang="en-US" sz="1300" dirty="0"/>
          </a:p>
        </p:txBody>
      </p:sp>
      <p:sp>
        <p:nvSpPr>
          <p:cNvPr id="6" name="cardhead"/>
          <p:cNvSpPr txBox="1"/>
          <p:nvPr/>
        </p:nvSpPr>
        <p:spPr>
          <a:xfrm>
            <a:off x="1097280" y="1344168"/>
            <a:ext cx="2828544" cy="685800"/>
          </a:xfrm>
          <a:prstGeom prst="rect">
            <a:avLst/>
          </a:prstGeom>
          <a:noFill/>
          <a:ln/>
        </p:spPr>
        <p:txBody>
          <a:bodyPr wrap="square" lIns="0" tIns="0" rIns="0" bIns="0" rtlCol="0" anchor="ctr"/>
          <a:lstStyle/>
          <a:p>
            <a:pPr marL="0" indent="0">
              <a:buNone/>
            </a:pPr>
            <a:r>
              <a:rPr lang="en-US" sz="1600" b="1" dirty="0">
                <a:solidFill>
                  <a:srgbClr val="0E6E8E"/>
                </a:solidFill>
              </a:rPr>
              <a:t>Εισαγωγικές παρατηρήσεις</a:t>
            </a:r>
            <a:endParaRPr lang="en-US" sz="1600" dirty="0"/>
          </a:p>
        </p:txBody>
      </p:sp>
      <p:sp>
        <p:nvSpPr>
          <p:cNvPr id="7" name="cardbody"/>
          <p:cNvSpPr txBox="1"/>
          <p:nvPr/>
        </p:nvSpPr>
        <p:spPr>
          <a:xfrm>
            <a:off x="621792" y="2057400"/>
            <a:ext cx="3276600" cy="1348740"/>
          </a:xfrm>
          <a:prstGeom prst="rect">
            <a:avLst/>
          </a:prstGeom>
          <a:noFill/>
          <a:ln/>
        </p:spPr>
        <p:txBody>
          <a:bodyPr wrap="square" lIns="0" tIns="0" rIns="0" bIns="0" rtlCol="0" anchor="t"/>
          <a:lstStyle/>
          <a:p>
            <a:pPr marL="0" indent="0" algn="just">
              <a:spcAft>
                <a:spcPts val="300"/>
              </a:spcAft>
              <a:buNone/>
            </a:pPr>
            <a:r>
              <a:rPr lang="en-US" sz="1600" dirty="0">
                <a:solidFill>
                  <a:srgbClr val="0B1F3A"/>
                </a:solidFill>
              </a:rPr>
              <a:t>Η σχέση ναυτιλίας, περιβάλλοντος και κλίματος - μεγέθη εκπομπών 2023–2025</a:t>
            </a:r>
            <a:endParaRPr lang="en-US" sz="1600" dirty="0"/>
          </a:p>
        </p:txBody>
      </p:sp>
      <p:sp>
        <p:nvSpPr>
          <p:cNvPr id="8" name="card"/>
          <p:cNvSpPr/>
          <p:nvPr/>
        </p:nvSpPr>
        <p:spPr>
          <a:xfrm>
            <a:off x="4291584" y="1234440"/>
            <a:ext cx="3605784" cy="2263140"/>
          </a:xfrm>
          <a:prstGeom prst="roundRect">
            <a:avLst>
              <a:gd name="adj" fmla="val 4848"/>
            </a:avLst>
          </a:prstGeom>
          <a:solidFill>
            <a:srgbClr val="EDF2F7"/>
          </a:solidFill>
          <a:ln w="12700">
            <a:solidFill>
              <a:srgbClr val="EDF2F7"/>
            </a:solidFill>
            <a:prstDash val="solid"/>
          </a:ln>
        </p:spPr>
        <p:txBody>
          <a:bodyPr/>
          <a:lstStyle/>
          <a:p>
            <a:endParaRPr/>
          </a:p>
        </p:txBody>
      </p:sp>
      <p:sp>
        <p:nvSpPr>
          <p:cNvPr id="9" name="num"/>
          <p:cNvSpPr/>
          <p:nvPr/>
        </p:nvSpPr>
        <p:spPr>
          <a:xfrm>
            <a:off x="4456176" y="1371600"/>
            <a:ext cx="384048" cy="384048"/>
          </a:xfrm>
          <a:prstGeom prst="ellipse">
            <a:avLst/>
          </a:prstGeom>
          <a:solidFill>
            <a:srgbClr val="0E6E8E"/>
          </a:solidFill>
          <a:ln w="12700">
            <a:solidFill>
              <a:srgbClr val="0E6E8E"/>
            </a:solidFill>
            <a:prstDash val="solid"/>
          </a:ln>
        </p:spPr>
        <p:txBody>
          <a:bodyPr/>
          <a:lstStyle/>
          <a:p>
            <a:endParaRPr/>
          </a:p>
        </p:txBody>
      </p:sp>
      <p:sp>
        <p:nvSpPr>
          <p:cNvPr id="10" name="numtext"/>
          <p:cNvSpPr txBox="1"/>
          <p:nvPr/>
        </p:nvSpPr>
        <p:spPr>
          <a:xfrm>
            <a:off x="4456176" y="137160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rPr>
              <a:t>2</a:t>
            </a:r>
            <a:endParaRPr lang="en-US" sz="1300" dirty="0"/>
          </a:p>
        </p:txBody>
      </p:sp>
      <p:sp>
        <p:nvSpPr>
          <p:cNvPr id="11" name="cardhead"/>
          <p:cNvSpPr txBox="1"/>
          <p:nvPr/>
        </p:nvSpPr>
        <p:spPr>
          <a:xfrm>
            <a:off x="4931664" y="1344168"/>
            <a:ext cx="2828544" cy="685800"/>
          </a:xfrm>
          <a:prstGeom prst="rect">
            <a:avLst/>
          </a:prstGeom>
          <a:noFill/>
          <a:ln/>
        </p:spPr>
        <p:txBody>
          <a:bodyPr wrap="square" lIns="0" tIns="0" rIns="0" bIns="0" rtlCol="0" anchor="ctr"/>
          <a:lstStyle/>
          <a:p>
            <a:pPr marL="0" indent="0" algn="just">
              <a:buNone/>
            </a:pPr>
            <a:r>
              <a:rPr lang="en-US" sz="1600" b="1" dirty="0">
                <a:solidFill>
                  <a:srgbClr val="0E6E8E"/>
                </a:solidFill>
              </a:rPr>
              <a:t>Περιβαλλοντικοί κίνδυνοι των θαλάσσιων μεταφορών</a:t>
            </a:r>
            <a:endParaRPr lang="en-US" sz="1600" dirty="0"/>
          </a:p>
        </p:txBody>
      </p:sp>
      <p:sp>
        <p:nvSpPr>
          <p:cNvPr id="12" name="cardbody"/>
          <p:cNvSpPr txBox="1"/>
          <p:nvPr/>
        </p:nvSpPr>
        <p:spPr>
          <a:xfrm>
            <a:off x="4456176" y="2057400"/>
            <a:ext cx="3276600" cy="1348740"/>
          </a:xfrm>
          <a:prstGeom prst="rect">
            <a:avLst/>
          </a:prstGeom>
          <a:noFill/>
          <a:ln/>
        </p:spPr>
        <p:txBody>
          <a:bodyPr wrap="square" lIns="0" tIns="0" rIns="0" bIns="0" rtlCol="0" anchor="t"/>
          <a:lstStyle/>
          <a:p>
            <a:pPr marL="0" indent="0" algn="just">
              <a:spcAft>
                <a:spcPts val="300"/>
              </a:spcAft>
              <a:buNone/>
            </a:pPr>
            <a:r>
              <a:rPr lang="en-US" sz="1600" dirty="0">
                <a:solidFill>
                  <a:srgbClr val="0B1F3A"/>
                </a:solidFill>
              </a:rPr>
              <a:t>Πετρελαιοκηλίδες, έρμα, επιβλαβείς ουσίες, απορρίμματα, λύματα, ηχορύπανση, ατμοσφαιρικοί ρύποι</a:t>
            </a:r>
            <a:endParaRPr lang="en-US" sz="1600" dirty="0"/>
          </a:p>
        </p:txBody>
      </p:sp>
      <p:sp>
        <p:nvSpPr>
          <p:cNvPr id="13" name="card"/>
          <p:cNvSpPr/>
          <p:nvPr/>
        </p:nvSpPr>
        <p:spPr>
          <a:xfrm>
            <a:off x="8125968" y="1234440"/>
            <a:ext cx="3605784" cy="2263140"/>
          </a:xfrm>
          <a:prstGeom prst="roundRect">
            <a:avLst>
              <a:gd name="adj" fmla="val 4848"/>
            </a:avLst>
          </a:prstGeom>
          <a:solidFill>
            <a:srgbClr val="EDF2F7"/>
          </a:solidFill>
          <a:ln w="12700">
            <a:solidFill>
              <a:srgbClr val="EDF2F7"/>
            </a:solidFill>
            <a:prstDash val="solid"/>
          </a:ln>
        </p:spPr>
        <p:txBody>
          <a:bodyPr/>
          <a:lstStyle/>
          <a:p>
            <a:endParaRPr/>
          </a:p>
        </p:txBody>
      </p:sp>
      <p:sp>
        <p:nvSpPr>
          <p:cNvPr id="14" name="num"/>
          <p:cNvSpPr/>
          <p:nvPr/>
        </p:nvSpPr>
        <p:spPr>
          <a:xfrm>
            <a:off x="8290560" y="1371600"/>
            <a:ext cx="384048" cy="384048"/>
          </a:xfrm>
          <a:prstGeom prst="ellipse">
            <a:avLst/>
          </a:prstGeom>
          <a:solidFill>
            <a:srgbClr val="0E6E8E"/>
          </a:solidFill>
          <a:ln w="12700">
            <a:solidFill>
              <a:srgbClr val="0E6E8E"/>
            </a:solidFill>
            <a:prstDash val="solid"/>
          </a:ln>
        </p:spPr>
        <p:txBody>
          <a:bodyPr/>
          <a:lstStyle/>
          <a:p>
            <a:endParaRPr/>
          </a:p>
        </p:txBody>
      </p:sp>
      <p:sp>
        <p:nvSpPr>
          <p:cNvPr id="15" name="numtext"/>
          <p:cNvSpPr txBox="1"/>
          <p:nvPr/>
        </p:nvSpPr>
        <p:spPr>
          <a:xfrm>
            <a:off x="8290560" y="137160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rPr>
              <a:t>3</a:t>
            </a:r>
            <a:endParaRPr lang="en-US" sz="1300" dirty="0"/>
          </a:p>
        </p:txBody>
      </p:sp>
      <p:sp>
        <p:nvSpPr>
          <p:cNvPr id="16" name="cardhead"/>
          <p:cNvSpPr txBox="1"/>
          <p:nvPr/>
        </p:nvSpPr>
        <p:spPr>
          <a:xfrm>
            <a:off x="8766048" y="1344168"/>
            <a:ext cx="2828544" cy="685800"/>
          </a:xfrm>
          <a:prstGeom prst="rect">
            <a:avLst/>
          </a:prstGeom>
          <a:noFill/>
          <a:ln/>
        </p:spPr>
        <p:txBody>
          <a:bodyPr wrap="square" lIns="0" tIns="0" rIns="0" bIns="0" rtlCol="0" anchor="ctr"/>
          <a:lstStyle/>
          <a:p>
            <a:pPr marL="0" indent="0">
              <a:buNone/>
            </a:pPr>
            <a:r>
              <a:rPr lang="en-US" sz="1600" b="1" dirty="0">
                <a:solidFill>
                  <a:srgbClr val="0E6E8E"/>
                </a:solidFill>
              </a:rPr>
              <a:t>Διεθνείς συμβάσεις και ο IMO</a:t>
            </a:r>
            <a:endParaRPr lang="en-US" sz="1600" dirty="0"/>
          </a:p>
        </p:txBody>
      </p:sp>
      <p:sp>
        <p:nvSpPr>
          <p:cNvPr id="17" name="cardbody"/>
          <p:cNvSpPr txBox="1"/>
          <p:nvPr/>
        </p:nvSpPr>
        <p:spPr>
          <a:xfrm>
            <a:off x="8290560" y="2057400"/>
            <a:ext cx="3276600" cy="1348740"/>
          </a:xfrm>
          <a:prstGeom prst="rect">
            <a:avLst/>
          </a:prstGeom>
          <a:noFill/>
          <a:ln/>
        </p:spPr>
        <p:txBody>
          <a:bodyPr wrap="square" lIns="0" tIns="0" rIns="0" bIns="0" rtlCol="0" anchor="t"/>
          <a:lstStyle/>
          <a:p>
            <a:pPr marL="0" indent="0" algn="just">
              <a:spcAft>
                <a:spcPts val="300"/>
              </a:spcAft>
              <a:buNone/>
            </a:pPr>
            <a:r>
              <a:rPr lang="en-US" sz="1600" dirty="0">
                <a:solidFill>
                  <a:srgbClr val="0B1F3A"/>
                </a:solidFill>
              </a:rPr>
              <a:t>MARPOL και παραρτήματα, ECAs, EEDI/EEXI/CII, Στρατηγική 2023, Net-Zero Framework (2025–2026), Σύμβαση Χονγκ Κονγκ</a:t>
            </a:r>
            <a:endParaRPr lang="en-US" sz="1600" dirty="0"/>
          </a:p>
        </p:txBody>
      </p:sp>
      <p:sp>
        <p:nvSpPr>
          <p:cNvPr id="18" name="card"/>
          <p:cNvSpPr/>
          <p:nvPr/>
        </p:nvSpPr>
        <p:spPr>
          <a:xfrm>
            <a:off x="457200" y="3726180"/>
            <a:ext cx="3605784" cy="2263140"/>
          </a:xfrm>
          <a:prstGeom prst="roundRect">
            <a:avLst>
              <a:gd name="adj" fmla="val 4848"/>
            </a:avLst>
          </a:prstGeom>
          <a:solidFill>
            <a:srgbClr val="EDF2F7"/>
          </a:solidFill>
          <a:ln w="12700">
            <a:solidFill>
              <a:srgbClr val="EDF2F7"/>
            </a:solidFill>
            <a:prstDash val="solid"/>
          </a:ln>
        </p:spPr>
        <p:txBody>
          <a:bodyPr/>
          <a:lstStyle/>
          <a:p>
            <a:endParaRPr/>
          </a:p>
        </p:txBody>
      </p:sp>
      <p:sp>
        <p:nvSpPr>
          <p:cNvPr id="19" name="num"/>
          <p:cNvSpPr/>
          <p:nvPr/>
        </p:nvSpPr>
        <p:spPr>
          <a:xfrm>
            <a:off x="621792" y="3863340"/>
            <a:ext cx="384048" cy="384048"/>
          </a:xfrm>
          <a:prstGeom prst="ellipse">
            <a:avLst/>
          </a:prstGeom>
          <a:solidFill>
            <a:srgbClr val="0E6E8E"/>
          </a:solidFill>
          <a:ln w="12700">
            <a:solidFill>
              <a:srgbClr val="0E6E8E"/>
            </a:solidFill>
            <a:prstDash val="solid"/>
          </a:ln>
        </p:spPr>
        <p:txBody>
          <a:bodyPr/>
          <a:lstStyle/>
          <a:p>
            <a:endParaRPr/>
          </a:p>
        </p:txBody>
      </p:sp>
      <p:sp>
        <p:nvSpPr>
          <p:cNvPr id="20" name="numtext"/>
          <p:cNvSpPr txBox="1"/>
          <p:nvPr/>
        </p:nvSpPr>
        <p:spPr>
          <a:xfrm>
            <a:off x="621792" y="386334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rPr>
              <a:t>4</a:t>
            </a:r>
            <a:endParaRPr lang="en-US" sz="1300" dirty="0"/>
          </a:p>
        </p:txBody>
      </p:sp>
      <p:sp>
        <p:nvSpPr>
          <p:cNvPr id="21" name="cardhead"/>
          <p:cNvSpPr txBox="1"/>
          <p:nvPr/>
        </p:nvSpPr>
        <p:spPr>
          <a:xfrm>
            <a:off x="1097280" y="3835908"/>
            <a:ext cx="2828544" cy="685800"/>
          </a:xfrm>
          <a:prstGeom prst="rect">
            <a:avLst/>
          </a:prstGeom>
          <a:noFill/>
          <a:ln/>
        </p:spPr>
        <p:txBody>
          <a:bodyPr wrap="square" lIns="0" tIns="0" rIns="0" bIns="0" rtlCol="0" anchor="ctr"/>
          <a:lstStyle/>
          <a:p>
            <a:pPr marL="0" indent="0">
              <a:buNone/>
            </a:pPr>
            <a:r>
              <a:rPr lang="en-US" sz="1600" b="1" dirty="0">
                <a:solidFill>
                  <a:srgbClr val="0E6E8E"/>
                </a:solidFill>
              </a:rPr>
              <a:t>Τα μέτρα της ΕΕ</a:t>
            </a:r>
            <a:endParaRPr lang="en-US" sz="1600" dirty="0"/>
          </a:p>
        </p:txBody>
      </p:sp>
      <p:sp>
        <p:nvSpPr>
          <p:cNvPr id="22" name="cardbody"/>
          <p:cNvSpPr txBox="1"/>
          <p:nvPr/>
        </p:nvSpPr>
        <p:spPr>
          <a:xfrm>
            <a:off x="621792" y="4549140"/>
            <a:ext cx="3276600" cy="1348740"/>
          </a:xfrm>
          <a:prstGeom prst="rect">
            <a:avLst/>
          </a:prstGeom>
          <a:noFill/>
          <a:ln/>
        </p:spPr>
        <p:txBody>
          <a:bodyPr wrap="square" lIns="0" tIns="0" rIns="0" bIns="0" rtlCol="0" anchor="t"/>
          <a:lstStyle/>
          <a:p>
            <a:pPr marL="0" indent="0" algn="just">
              <a:spcAft>
                <a:spcPts val="300"/>
              </a:spcAft>
              <a:buNone/>
            </a:pPr>
            <a:r>
              <a:rPr lang="en-US" sz="1600" dirty="0">
                <a:solidFill>
                  <a:srgbClr val="0B1F3A"/>
                </a:solidFill>
              </a:rPr>
              <a:t>Οδηγία θείου, ECA Μεσογείου, MRV, EU ETS (100% από 2026), FuelEU Maritime (1ο έτος), UK ETS</a:t>
            </a:r>
            <a:endParaRPr lang="en-US" sz="1600" dirty="0"/>
          </a:p>
        </p:txBody>
      </p:sp>
      <p:sp>
        <p:nvSpPr>
          <p:cNvPr id="23" name="card"/>
          <p:cNvSpPr/>
          <p:nvPr/>
        </p:nvSpPr>
        <p:spPr>
          <a:xfrm>
            <a:off x="4291584" y="3726180"/>
            <a:ext cx="3605784" cy="2263140"/>
          </a:xfrm>
          <a:prstGeom prst="roundRect">
            <a:avLst>
              <a:gd name="adj" fmla="val 4848"/>
            </a:avLst>
          </a:prstGeom>
          <a:solidFill>
            <a:srgbClr val="EDF2F7"/>
          </a:solidFill>
          <a:ln w="12700">
            <a:solidFill>
              <a:srgbClr val="EDF2F7"/>
            </a:solidFill>
            <a:prstDash val="solid"/>
          </a:ln>
        </p:spPr>
        <p:txBody>
          <a:bodyPr/>
          <a:lstStyle/>
          <a:p>
            <a:endParaRPr/>
          </a:p>
        </p:txBody>
      </p:sp>
      <p:sp>
        <p:nvSpPr>
          <p:cNvPr id="24" name="num"/>
          <p:cNvSpPr/>
          <p:nvPr/>
        </p:nvSpPr>
        <p:spPr>
          <a:xfrm>
            <a:off x="4456176" y="3863340"/>
            <a:ext cx="384048" cy="384048"/>
          </a:xfrm>
          <a:prstGeom prst="ellipse">
            <a:avLst/>
          </a:prstGeom>
          <a:solidFill>
            <a:srgbClr val="0E6E8E"/>
          </a:solidFill>
          <a:ln w="12700">
            <a:solidFill>
              <a:srgbClr val="0E6E8E"/>
            </a:solidFill>
            <a:prstDash val="solid"/>
          </a:ln>
        </p:spPr>
        <p:txBody>
          <a:bodyPr/>
          <a:lstStyle/>
          <a:p>
            <a:endParaRPr/>
          </a:p>
        </p:txBody>
      </p:sp>
      <p:sp>
        <p:nvSpPr>
          <p:cNvPr id="25" name="numtext"/>
          <p:cNvSpPr txBox="1"/>
          <p:nvPr/>
        </p:nvSpPr>
        <p:spPr>
          <a:xfrm>
            <a:off x="4456176" y="386334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rPr>
              <a:t>5</a:t>
            </a:r>
            <a:endParaRPr lang="en-US" sz="1300" dirty="0"/>
          </a:p>
        </p:txBody>
      </p:sp>
      <p:sp>
        <p:nvSpPr>
          <p:cNvPr id="26" name="cardhead"/>
          <p:cNvSpPr txBox="1"/>
          <p:nvPr/>
        </p:nvSpPr>
        <p:spPr>
          <a:xfrm>
            <a:off x="4931664" y="3835908"/>
            <a:ext cx="2828544" cy="685800"/>
          </a:xfrm>
          <a:prstGeom prst="rect">
            <a:avLst/>
          </a:prstGeom>
          <a:noFill/>
          <a:ln/>
        </p:spPr>
        <p:txBody>
          <a:bodyPr wrap="square" lIns="0" tIns="0" rIns="0" bIns="0" rtlCol="0" anchor="ctr"/>
          <a:lstStyle/>
          <a:p>
            <a:pPr marL="0" indent="0">
              <a:buNone/>
            </a:pPr>
            <a:r>
              <a:rPr lang="en-US" sz="1600" b="1" dirty="0">
                <a:solidFill>
                  <a:srgbClr val="0E6E8E"/>
                </a:solidFill>
              </a:rPr>
              <a:t>Τεχνολογία και καύσιμα</a:t>
            </a:r>
            <a:endParaRPr lang="en-US" sz="1600" dirty="0"/>
          </a:p>
        </p:txBody>
      </p:sp>
      <p:sp>
        <p:nvSpPr>
          <p:cNvPr id="27" name="cardbody"/>
          <p:cNvSpPr txBox="1"/>
          <p:nvPr/>
        </p:nvSpPr>
        <p:spPr>
          <a:xfrm>
            <a:off x="4456176" y="4549140"/>
            <a:ext cx="3276600" cy="1348740"/>
          </a:xfrm>
          <a:prstGeom prst="rect">
            <a:avLst/>
          </a:prstGeom>
          <a:noFill/>
          <a:ln/>
        </p:spPr>
        <p:txBody>
          <a:bodyPr wrap="square" lIns="0" tIns="0" rIns="0" bIns="0" rtlCol="0" anchor="t"/>
          <a:lstStyle/>
          <a:p>
            <a:pPr marL="0" indent="0" algn="just">
              <a:spcAft>
                <a:spcPts val="300"/>
              </a:spcAft>
              <a:buNone/>
            </a:pPr>
            <a:r>
              <a:rPr lang="en-US" sz="1600" dirty="0">
                <a:solidFill>
                  <a:srgbClr val="0B1F3A"/>
                </a:solidFill>
              </a:rPr>
              <a:t>Η 4η επανάσταση στην πρόωση: LNG, βιοκαύσιμα, μεθανόλη, αμμωνία, υδρογόνο, μπαταρίες, άνεμος, πυρηνική, δέσμευση άνθρακα</a:t>
            </a:r>
            <a:endParaRPr lang="en-US" sz="1600" dirty="0"/>
          </a:p>
        </p:txBody>
      </p:sp>
      <p:sp>
        <p:nvSpPr>
          <p:cNvPr id="28" name="card"/>
          <p:cNvSpPr/>
          <p:nvPr/>
        </p:nvSpPr>
        <p:spPr>
          <a:xfrm>
            <a:off x="8125968" y="3726180"/>
            <a:ext cx="3605784" cy="2263140"/>
          </a:xfrm>
          <a:prstGeom prst="roundRect">
            <a:avLst>
              <a:gd name="adj" fmla="val 4848"/>
            </a:avLst>
          </a:prstGeom>
          <a:solidFill>
            <a:srgbClr val="EDF2F7"/>
          </a:solidFill>
          <a:ln w="12700">
            <a:solidFill>
              <a:srgbClr val="EDF2F7"/>
            </a:solidFill>
            <a:prstDash val="solid"/>
          </a:ln>
        </p:spPr>
        <p:txBody>
          <a:bodyPr/>
          <a:lstStyle/>
          <a:p>
            <a:endParaRPr/>
          </a:p>
        </p:txBody>
      </p:sp>
      <p:sp>
        <p:nvSpPr>
          <p:cNvPr id="29" name="num"/>
          <p:cNvSpPr/>
          <p:nvPr/>
        </p:nvSpPr>
        <p:spPr>
          <a:xfrm>
            <a:off x="8290560" y="3863340"/>
            <a:ext cx="384048" cy="384048"/>
          </a:xfrm>
          <a:prstGeom prst="ellipse">
            <a:avLst/>
          </a:prstGeom>
          <a:solidFill>
            <a:srgbClr val="0E6E8E"/>
          </a:solidFill>
          <a:ln w="12700">
            <a:solidFill>
              <a:srgbClr val="0E6E8E"/>
            </a:solidFill>
            <a:prstDash val="solid"/>
          </a:ln>
        </p:spPr>
        <p:txBody>
          <a:bodyPr/>
          <a:lstStyle/>
          <a:p>
            <a:endParaRPr/>
          </a:p>
        </p:txBody>
      </p:sp>
      <p:sp>
        <p:nvSpPr>
          <p:cNvPr id="30" name="numtext"/>
          <p:cNvSpPr txBox="1"/>
          <p:nvPr/>
        </p:nvSpPr>
        <p:spPr>
          <a:xfrm>
            <a:off x="8290560" y="386334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rPr>
              <a:t>6</a:t>
            </a:r>
            <a:endParaRPr lang="en-US" sz="1300" dirty="0"/>
          </a:p>
        </p:txBody>
      </p:sp>
      <p:sp>
        <p:nvSpPr>
          <p:cNvPr id="31" name="cardhead"/>
          <p:cNvSpPr txBox="1"/>
          <p:nvPr/>
        </p:nvSpPr>
        <p:spPr>
          <a:xfrm>
            <a:off x="8766048" y="3835908"/>
            <a:ext cx="2828544" cy="685800"/>
          </a:xfrm>
          <a:prstGeom prst="rect">
            <a:avLst/>
          </a:prstGeom>
          <a:noFill/>
          <a:ln/>
        </p:spPr>
        <p:txBody>
          <a:bodyPr wrap="square" lIns="0" tIns="0" rIns="0" bIns="0" rtlCol="0" anchor="ctr"/>
          <a:lstStyle/>
          <a:p>
            <a:pPr marL="0" indent="0" algn="just">
              <a:buNone/>
            </a:pPr>
            <a:r>
              <a:rPr lang="en-US" sz="1600" b="1" dirty="0">
                <a:solidFill>
                  <a:srgbClr val="0E6E8E"/>
                </a:solidFill>
              </a:rPr>
              <a:t>Χρηματοδότηση, κόστος, συμπεράσματα</a:t>
            </a:r>
            <a:endParaRPr lang="en-US" sz="1600" dirty="0"/>
          </a:p>
        </p:txBody>
      </p:sp>
      <p:sp>
        <p:nvSpPr>
          <p:cNvPr id="32" name="cardbody"/>
          <p:cNvSpPr txBox="1"/>
          <p:nvPr/>
        </p:nvSpPr>
        <p:spPr>
          <a:xfrm>
            <a:off x="8290560" y="4549140"/>
            <a:ext cx="3276600" cy="1348740"/>
          </a:xfrm>
          <a:prstGeom prst="rect">
            <a:avLst/>
          </a:prstGeom>
          <a:noFill/>
          <a:ln/>
        </p:spPr>
        <p:txBody>
          <a:bodyPr wrap="square" lIns="0" tIns="0" rIns="0" bIns="0" rtlCol="0" anchor="t"/>
          <a:lstStyle/>
          <a:p>
            <a:pPr marL="0" indent="0" algn="just">
              <a:spcAft>
                <a:spcPts val="300"/>
              </a:spcAft>
              <a:buNone/>
            </a:pPr>
            <a:r>
              <a:rPr lang="en-US" sz="1600" dirty="0">
                <a:solidFill>
                  <a:srgbClr val="0B1F3A"/>
                </a:solidFill>
              </a:rPr>
              <a:t>Poseidon Principles, κόστος μετάβασης, πράσινοι διάδρομοι, δίκαιη μετάβαση, η ελληνική ναυτιλία</a:t>
            </a:r>
            <a:endParaRPr lang="en-US" sz="1600" dirty="0"/>
          </a:p>
        </p:txBody>
      </p:sp>
      <p:sp>
        <p:nvSpPr>
          <p:cNvPr id="33"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777240"/>
          </a:xfrm>
          <a:prstGeom prst="rect">
            <a:avLst/>
          </a:prstGeom>
          <a:noFill/>
          <a:ln/>
        </p:spPr>
        <p:txBody>
          <a:bodyPr wrap="square" lIns="0" tIns="0" rIns="0" bIns="0" rtlCol="0" anchor="ctr"/>
          <a:lstStyle/>
          <a:p>
            <a:pPr marL="0" indent="0" algn="l">
              <a:buNone/>
            </a:pPr>
            <a:r>
              <a:rPr lang="en-US" sz="2600" b="1" dirty="0">
                <a:solidFill>
                  <a:srgbClr val="0B1F3A"/>
                </a:solidFill>
              </a:rPr>
              <a:t>1. Εισαγωγικές παρατηρήσεις</a:t>
            </a:r>
            <a:endParaRPr lang="en-US" sz="2600" dirty="0"/>
          </a:p>
        </p:txBody>
      </p:sp>
      <p:sp>
        <p:nvSpPr>
          <p:cNvPr id="3" name="bullets"/>
          <p:cNvSpPr txBox="1"/>
          <p:nvPr/>
        </p:nvSpPr>
        <p:spPr>
          <a:xfrm>
            <a:off x="457200" y="1234440"/>
            <a:ext cx="10996246" cy="5060852"/>
          </a:xfrm>
          <a:prstGeom prst="rect">
            <a:avLst/>
          </a:prstGeom>
          <a:noFill/>
          <a:ln/>
        </p:spPr>
        <p:txBody>
          <a:bodyPr wrap="square" lIns="25400" tIns="25400" rIns="25400" bIns="25400" rtlCol="0" anchor="t"/>
          <a:lstStyle/>
          <a:p>
            <a:pPr marL="342900" indent="-342900" algn="just">
              <a:lnSpc>
                <a:spcPct val="100000"/>
              </a:lnSpc>
              <a:spcAft>
                <a:spcPts val="500"/>
              </a:spcAft>
              <a:buSzPct val="100000"/>
              <a:buChar char="•"/>
            </a:pPr>
            <a:r>
              <a:rPr lang="en-US" dirty="0">
                <a:solidFill>
                  <a:srgbClr val="0B1F3A"/>
                </a:solidFill>
              </a:rPr>
              <a:t>Η σχέση ναυτιλίας, περιβάλλοντος και κλιματικών στόχων (ιδίως της απανθρακοποίησης των πλοίων) είναι πολύπλοκη και κρίσιμη</a:t>
            </a:r>
            <a:endParaRPr lang="en-US" dirty="0"/>
          </a:p>
          <a:p>
            <a:pPr marL="342900" indent="-342900" algn="just">
              <a:lnSpc>
                <a:spcPct val="100000"/>
              </a:lnSpc>
              <a:spcAft>
                <a:spcPts val="500"/>
              </a:spcAft>
              <a:buSzPct val="100000"/>
              <a:buChar char="•"/>
            </a:pPr>
            <a:r>
              <a:rPr lang="en-US" dirty="0">
                <a:solidFill>
                  <a:srgbClr val="0B1F3A"/>
                </a:solidFill>
              </a:rPr>
              <a:t>Η ναυτιλία επιβαρύνει το θαλάσσιο περιβάλλον (</a:t>
            </a:r>
            <a:r>
              <a:rPr lang="el-GR" dirty="0">
                <a:solidFill>
                  <a:srgbClr val="0B1F3A"/>
                </a:solidFill>
              </a:rPr>
              <a:t>π.χ. </a:t>
            </a:r>
            <a:r>
              <a:rPr lang="en-US" dirty="0">
                <a:solidFill>
                  <a:srgbClr val="0B1F3A"/>
                </a:solidFill>
              </a:rPr>
              <a:t>π</a:t>
            </a:r>
            <a:r>
              <a:rPr lang="en-US" dirty="0" err="1">
                <a:solidFill>
                  <a:srgbClr val="0B1F3A"/>
                </a:solidFill>
              </a:rPr>
              <a:t>ετρελ</a:t>
            </a:r>
            <a:r>
              <a:rPr lang="en-US" dirty="0">
                <a:solidFill>
                  <a:srgbClr val="0B1F3A"/>
                </a:solidFill>
              </a:rPr>
              <a:t>αιοκηλίδες, έρμα, απορρίμματα, θόρυβος) και την ατμόσφαιρα (CO₂, SOx, NOx, σωματίδια, μεθάνιο)</a:t>
            </a:r>
            <a:endParaRPr lang="en-US" dirty="0"/>
          </a:p>
          <a:p>
            <a:pPr marL="342900" indent="-342900" algn="just">
              <a:lnSpc>
                <a:spcPct val="100000"/>
              </a:lnSpc>
              <a:spcAft>
                <a:spcPts val="500"/>
              </a:spcAft>
              <a:buSzPct val="100000"/>
              <a:buChar char="•"/>
            </a:pPr>
            <a:r>
              <a:rPr lang="en-US" dirty="0">
                <a:solidFill>
                  <a:srgbClr val="0B1F3A"/>
                </a:solidFill>
              </a:rPr>
              <a:t>Ευθύνεται για ~2–3% των παγκόσμιων εκπομπών CO₂ (911 Mt CO₂e το 2023, +12% από το 2016</a:t>
            </a:r>
            <a:r>
              <a:rPr lang="el-GR" dirty="0">
                <a:solidFill>
                  <a:srgbClr val="0B1F3A"/>
                </a:solidFill>
              </a:rPr>
              <a:t>,</a:t>
            </a:r>
            <a:r>
              <a:rPr lang="en-US" dirty="0">
                <a:solidFill>
                  <a:srgbClr val="0B1F3A"/>
                </a:solidFill>
              </a:rPr>
              <a:t> ~1,7% των ανθρωπογενών GHG, ~2,3% του CO₂) — </a:t>
            </a:r>
            <a:r>
              <a:rPr lang="el-GR" dirty="0">
                <a:solidFill>
                  <a:srgbClr val="0B1F3A"/>
                </a:solidFill>
              </a:rPr>
              <a:t>η ναυτιλία εκπέμπει </a:t>
            </a:r>
            <a:r>
              <a:rPr lang="en-US" dirty="0" err="1">
                <a:solidFill>
                  <a:srgbClr val="0B1F3A"/>
                </a:solidFill>
              </a:rPr>
              <a:t>όσο</a:t>
            </a:r>
            <a:r>
              <a:rPr lang="en-US" dirty="0">
                <a:solidFill>
                  <a:srgbClr val="0B1F3A"/>
                </a:solidFill>
              </a:rPr>
              <a:t> μια μεγάλη βιομηχανική χώρα (Γερμανία/Ιαπωνία)</a:t>
            </a:r>
            <a:endParaRPr lang="en-US" dirty="0"/>
          </a:p>
          <a:p>
            <a:pPr marL="342900" indent="-342900" algn="just">
              <a:lnSpc>
                <a:spcPct val="100000"/>
              </a:lnSpc>
              <a:spcAft>
                <a:spcPts val="500"/>
              </a:spcAft>
              <a:buSzPct val="100000"/>
              <a:buChar char="•"/>
            </a:pPr>
            <a:r>
              <a:rPr lang="en-US" dirty="0">
                <a:solidFill>
                  <a:srgbClr val="0B1F3A"/>
                </a:solidFill>
              </a:rPr>
              <a:t>2024: εκπομπές +5% λόγω των εκτροπών μέσω Ακρωτηρίου</a:t>
            </a:r>
            <a:r>
              <a:rPr lang="el-GR" dirty="0">
                <a:solidFill>
                  <a:srgbClr val="0B1F3A"/>
                </a:solidFill>
              </a:rPr>
              <a:t>.</a:t>
            </a:r>
            <a:r>
              <a:rPr lang="en-US" dirty="0">
                <a:solidFill>
                  <a:srgbClr val="0B1F3A"/>
                </a:solidFill>
              </a:rPr>
              <a:t> </a:t>
            </a:r>
            <a:endParaRPr lang="el-GR" dirty="0">
              <a:solidFill>
                <a:srgbClr val="0B1F3A"/>
              </a:solidFill>
            </a:endParaRPr>
          </a:p>
          <a:p>
            <a:pPr marL="342900" indent="-342900" algn="just">
              <a:lnSpc>
                <a:spcPct val="100000"/>
              </a:lnSpc>
              <a:spcAft>
                <a:spcPts val="500"/>
              </a:spcAft>
              <a:buSzPct val="100000"/>
              <a:buChar char="•"/>
            </a:pPr>
            <a:r>
              <a:rPr lang="en-US" dirty="0">
                <a:solidFill>
                  <a:srgbClr val="0B1F3A"/>
                </a:solidFill>
              </a:rPr>
              <a:t>2025: μείωση (ΕΕ ETS: -3%) με χαμηλότερες ταχύτητες και απ</a:t>
            </a:r>
            <a:r>
              <a:rPr lang="en-US" dirty="0" err="1">
                <a:solidFill>
                  <a:srgbClr val="0B1F3A"/>
                </a:solidFill>
              </a:rPr>
              <a:t>οδοτικότερ</a:t>
            </a:r>
            <a:r>
              <a:rPr lang="en-US" dirty="0">
                <a:solidFill>
                  <a:srgbClr val="0B1F3A"/>
                </a:solidFill>
              </a:rPr>
              <a:t>α πλοία</a:t>
            </a:r>
            <a:r>
              <a:rPr lang="el-GR" dirty="0">
                <a:solidFill>
                  <a:srgbClr val="0B1F3A"/>
                </a:solidFill>
              </a:rPr>
              <a:t>.</a:t>
            </a:r>
            <a:r>
              <a:rPr lang="en-US" dirty="0">
                <a:solidFill>
                  <a:srgbClr val="0B1F3A"/>
                </a:solidFill>
              </a:rPr>
              <a:t> </a:t>
            </a:r>
            <a:endParaRPr lang="el-GR" dirty="0">
              <a:solidFill>
                <a:srgbClr val="0B1F3A"/>
              </a:solidFill>
            </a:endParaRPr>
          </a:p>
          <a:p>
            <a:pPr marL="342900" indent="-342900" algn="just">
              <a:lnSpc>
                <a:spcPct val="100000"/>
              </a:lnSpc>
              <a:spcAft>
                <a:spcPts val="500"/>
              </a:spcAft>
              <a:buSzPct val="100000"/>
              <a:buChar char="•"/>
            </a:pPr>
            <a:r>
              <a:rPr lang="en-US" dirty="0">
                <a:solidFill>
                  <a:srgbClr val="0B1F3A"/>
                </a:solidFill>
              </a:rPr>
              <a:t>2026: νέες εκτροπές λόγω Χορμούζ</a:t>
            </a:r>
            <a:endParaRPr lang="en-US" dirty="0"/>
          </a:p>
          <a:p>
            <a:pPr marL="342900" indent="-342900" algn="just">
              <a:lnSpc>
                <a:spcPct val="100000"/>
              </a:lnSpc>
              <a:spcAft>
                <a:spcPts val="500"/>
              </a:spcAft>
              <a:buSzPct val="100000"/>
              <a:buChar char="•"/>
            </a:pPr>
            <a:r>
              <a:rPr lang="en-US" dirty="0">
                <a:solidFill>
                  <a:srgbClr val="0B1F3A"/>
                </a:solidFill>
              </a:rPr>
              <a:t>Διεθνείς και ευρωπαϊκές συμφωνίες και κανόνες (ΟΗΕ/UNCLOS, IMO/MARPOL, ΕΕ) θέτουν όρια στη λειτουργία της ναυτιλίας και από το 2024–26 της επιβάλλουν για πρώτη φορά τιμή άνθρακα (EU ETS) και πρότυπα καυσίμων (FuelEU)</a:t>
            </a:r>
            <a:endParaRPr lang="en-US" dirty="0"/>
          </a:p>
          <a:p>
            <a:pPr marL="342900" indent="-342900" algn="just">
              <a:lnSpc>
                <a:spcPct val="100000"/>
              </a:lnSpc>
              <a:spcAft>
                <a:spcPts val="500"/>
              </a:spcAft>
              <a:buSzPct val="100000"/>
              <a:buChar char="•"/>
            </a:pPr>
            <a:r>
              <a:rPr lang="en-US" b="1" dirty="0">
                <a:solidFill>
                  <a:srgbClr val="0B1F3A"/>
                </a:solidFill>
              </a:rPr>
              <a:t>Η ενεργειακή μετάβαση των πλοίων συνιστά τη μεγαλύτερη πρόκληση για τη ναυτιλία: τεχνολογική, οικονομική, ρυθμιστική και γεωπολιτική (η απόφαση του IMO για το Net-Zero Framework τον Δεκέμβριο 2026)</a:t>
            </a:r>
            <a:endParaRPr lang="en-US" dirty="0"/>
          </a:p>
        </p:txBody>
      </p:sp>
      <p:sp>
        <p:nvSpPr>
          <p:cNvPr id="5" name="source"/>
          <p:cNvSpPr txBox="1"/>
          <p:nvPr/>
        </p:nvSpPr>
        <p:spPr>
          <a:xfrm>
            <a:off x="7315200" y="5852160"/>
            <a:ext cx="4434840" cy="292608"/>
          </a:xfrm>
          <a:prstGeom prst="rect">
            <a:avLst/>
          </a:prstGeom>
          <a:noFill/>
          <a:ln/>
        </p:spPr>
        <p:txBody>
          <a:bodyPr wrap="square" lIns="0" tIns="0" rIns="0" bIns="0" rtlCol="0" anchor="b"/>
          <a:lstStyle/>
          <a:p>
            <a:pPr marL="0" indent="0">
              <a:buNone/>
            </a:pP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5C292018-BF35-B231-32DD-5C16261350E7}"/>
              </a:ext>
            </a:extLst>
          </p:cNvPr>
          <p:cNvPicPr>
            <a:picLocks noChangeAspect="1"/>
          </p:cNvPicPr>
          <p:nvPr/>
        </p:nvPicPr>
        <p:blipFill>
          <a:blip r:embed="rId2"/>
          <a:stretch>
            <a:fillRect/>
          </a:stretch>
        </p:blipFill>
        <p:spPr>
          <a:xfrm>
            <a:off x="615462" y="246186"/>
            <a:ext cx="10949353" cy="6518052"/>
          </a:xfrm>
          <a:prstGeom prst="rect">
            <a:avLst/>
          </a:prstGeom>
          <a:ln>
            <a:solidFill>
              <a:schemeClr val="tx1"/>
            </a:solidFill>
          </a:ln>
        </p:spPr>
      </p:pic>
    </p:spTree>
    <p:extLst>
      <p:ext uri="{BB962C8B-B14F-4D97-AF65-F5344CB8AC3E}">
        <p14:creationId xmlns:p14="http://schemas.microsoft.com/office/powerpoint/2010/main" val="2329235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137160"/>
            <a:ext cx="11274552" cy="372794"/>
          </a:xfrm>
          <a:prstGeom prst="rect">
            <a:avLst/>
          </a:prstGeom>
          <a:noFill/>
          <a:ln/>
        </p:spPr>
        <p:txBody>
          <a:bodyPr wrap="square" lIns="0" tIns="0" rIns="0" bIns="0" rtlCol="0" anchor="ctr"/>
          <a:lstStyle/>
          <a:p>
            <a:pPr marL="0" indent="0" algn="ctr">
              <a:buNone/>
            </a:pPr>
            <a:r>
              <a:rPr lang="en-US" sz="2000" b="1" dirty="0">
                <a:solidFill>
                  <a:srgbClr val="0B1F3A"/>
                </a:solidFill>
              </a:rPr>
              <a:t>Η ναυτιλία στο παγκόσμιο ισοζύγιο εκπομπών</a:t>
            </a:r>
            <a:endParaRPr lang="en-US" sz="2000" dirty="0"/>
          </a:p>
        </p:txBody>
      </p:sp>
      <p:pic>
        <p:nvPicPr>
          <p:cNvPr id="3" name="s015_0.png" descr="/home/claude/src3_imgs/s015_0.png"/>
          <p:cNvPicPr>
            <a:picLocks noChangeAspect="1"/>
          </p:cNvPicPr>
          <p:nvPr/>
        </p:nvPicPr>
        <p:blipFill>
          <a:blip r:embed="rId3"/>
          <a:stretch>
            <a:fillRect/>
          </a:stretch>
        </p:blipFill>
        <p:spPr>
          <a:xfrm>
            <a:off x="457200" y="509955"/>
            <a:ext cx="5843954" cy="3874476"/>
          </a:xfrm>
          <a:prstGeom prst="rect">
            <a:avLst/>
          </a:prstGeom>
          <a:ln>
            <a:solidFill>
              <a:schemeClr val="tx1"/>
            </a:solidFill>
          </a:ln>
        </p:spPr>
      </p:pic>
      <p:pic>
        <p:nvPicPr>
          <p:cNvPr id="4" name="s016_0.png" descr="/home/claude/src3_imgs/s016_0.png"/>
          <p:cNvPicPr>
            <a:picLocks noChangeAspect="1"/>
          </p:cNvPicPr>
          <p:nvPr/>
        </p:nvPicPr>
        <p:blipFill>
          <a:blip r:embed="rId4"/>
          <a:stretch>
            <a:fillRect/>
          </a:stretch>
        </p:blipFill>
        <p:spPr>
          <a:xfrm>
            <a:off x="6453427" y="528242"/>
            <a:ext cx="5521695" cy="3856190"/>
          </a:xfrm>
          <a:prstGeom prst="rect">
            <a:avLst/>
          </a:prstGeom>
          <a:ln>
            <a:solidFill>
              <a:schemeClr val="tx1"/>
            </a:solidFill>
          </a:ln>
        </p:spPr>
      </p:pic>
      <p:sp>
        <p:nvSpPr>
          <p:cNvPr id="5" name="bullets"/>
          <p:cNvSpPr txBox="1"/>
          <p:nvPr/>
        </p:nvSpPr>
        <p:spPr>
          <a:xfrm>
            <a:off x="216877" y="4526280"/>
            <a:ext cx="11514875" cy="1600200"/>
          </a:xfrm>
          <a:prstGeom prst="rect">
            <a:avLst/>
          </a:prstGeom>
          <a:noFill/>
          <a:ln/>
        </p:spPr>
        <p:txBody>
          <a:bodyPr wrap="square" lIns="25400" tIns="25400" rIns="25400" bIns="25400" rtlCol="0" anchor="t"/>
          <a:lstStyle/>
          <a:p>
            <a:pPr marL="342900" indent="-342900" algn="just">
              <a:lnSpc>
                <a:spcPct val="100000"/>
              </a:lnSpc>
              <a:spcAft>
                <a:spcPts val="300"/>
              </a:spcAft>
              <a:buSzPct val="100000"/>
              <a:buChar char="•"/>
            </a:pPr>
            <a:r>
              <a:rPr lang="en-US" sz="1600" dirty="0">
                <a:solidFill>
                  <a:srgbClr val="0B1F3A"/>
                </a:solidFill>
              </a:rPr>
              <a:t>Αριστερά: οι μεταφορές ~22% των παγκόσμιων εκπομπών CO₂</a:t>
            </a:r>
            <a:r>
              <a:rPr lang="el-GR" sz="1600" dirty="0">
                <a:solidFill>
                  <a:srgbClr val="0B1F3A"/>
                </a:solidFill>
              </a:rPr>
              <a:t> /</a:t>
            </a:r>
            <a:r>
              <a:rPr lang="en-US" sz="1600" dirty="0">
                <a:solidFill>
                  <a:srgbClr val="0B1F3A"/>
                </a:solidFill>
              </a:rPr>
              <a:t> εντός αυτών η διεθνής ναυτιλία ~10% (0,84 δισ. τ. CO₂ το 2023 ≈ 2,</a:t>
            </a:r>
            <a:r>
              <a:rPr lang="el-GR" sz="1600" dirty="0">
                <a:solidFill>
                  <a:srgbClr val="0B1F3A"/>
                </a:solidFill>
              </a:rPr>
              <a:t>3</a:t>
            </a:r>
            <a:r>
              <a:rPr lang="en-US" sz="1600" dirty="0">
                <a:solidFill>
                  <a:srgbClr val="0B1F3A"/>
                </a:solidFill>
              </a:rPr>
              <a:t>% του παγκόσμιου CO₂) — λιγότερο από τα επιβατικά οχήματα (45%) και τα φορτηγά (29%), όσο οι αεροπορικές μεταφορές</a:t>
            </a:r>
            <a:endParaRPr lang="en-US" sz="1600" dirty="0"/>
          </a:p>
          <a:p>
            <a:pPr marL="342900" indent="-342900" algn="just">
              <a:lnSpc>
                <a:spcPct val="100000"/>
              </a:lnSpc>
              <a:spcAft>
                <a:spcPts val="300"/>
              </a:spcAft>
              <a:buSzPct val="100000"/>
              <a:buChar char="•"/>
            </a:pPr>
            <a:r>
              <a:rPr lang="en-US" sz="1600" dirty="0">
                <a:solidFill>
                  <a:srgbClr val="0B1F3A"/>
                </a:solidFill>
              </a:rPr>
              <a:t>Δεξιά: οι εκπομπές της διεθνούς ναυτιλίας (WTW) ~1.000 Mt CO₂e το 2024, -18% έναντι 2008 παρά τον διπλασιασμό του εμπορίου</a:t>
            </a:r>
            <a:r>
              <a:rPr lang="el-GR" sz="1600" dirty="0">
                <a:solidFill>
                  <a:srgbClr val="0B1F3A"/>
                </a:solidFill>
              </a:rPr>
              <a:t>.</a:t>
            </a:r>
            <a:r>
              <a:rPr lang="en-US" sz="1600" dirty="0">
                <a:solidFill>
                  <a:srgbClr val="0B1F3A"/>
                </a:solidFill>
              </a:rPr>
              <a:t> </a:t>
            </a:r>
            <a:r>
              <a:rPr lang="el-GR" sz="1600" dirty="0">
                <a:solidFill>
                  <a:srgbClr val="0B1F3A"/>
                </a:solidFill>
              </a:rPr>
              <a:t>Ο</a:t>
            </a:r>
            <a:r>
              <a:rPr lang="en-US" sz="1600" dirty="0">
                <a:solidFill>
                  <a:srgbClr val="0B1F3A"/>
                </a:solidFill>
              </a:rPr>
              <a:t> στόχος net-zero «γύρω στο 2050» απαιτεί πτώση 70–80% έως το 2040</a:t>
            </a:r>
            <a:endParaRPr lang="en-US" sz="1600" dirty="0"/>
          </a:p>
          <a:p>
            <a:pPr marL="342900" indent="-342900" algn="just">
              <a:lnSpc>
                <a:spcPct val="100000"/>
              </a:lnSpc>
              <a:spcAft>
                <a:spcPts val="300"/>
              </a:spcAft>
              <a:buSzPct val="100000"/>
              <a:buChar char="•"/>
            </a:pPr>
            <a:r>
              <a:rPr lang="en-US" sz="1600" b="1" dirty="0">
                <a:solidFill>
                  <a:srgbClr val="FF0000"/>
                </a:solidFill>
              </a:rPr>
              <a:t>Η ναυτιλία παραμένει το πιο αποδοτικό μέσο ανά τονοχιλιόμετρο (3–8 g CO₂/t-km για μεγάλα πλοία έναντι ~80 για φορτηγά και ~435 για αεροπλάνα)</a:t>
            </a:r>
            <a:r>
              <a:rPr lang="en-US" sz="1600" dirty="0">
                <a:solidFill>
                  <a:srgbClr val="0B1F3A"/>
                </a:solidFill>
              </a:rPr>
              <a:t> — αλλά οι απόλυτες εκπομπές της αυξάνονται με τον όγκο και τις αποστάσεις</a:t>
            </a:r>
            <a:endParaRPr lang="en-US" sz="1600" dirty="0"/>
          </a:p>
        </p:txBody>
      </p:sp>
      <p:sp>
        <p:nvSpPr>
          <p:cNvPr id="6" name="source"/>
          <p:cNvSpPr txBox="1"/>
          <p:nvPr/>
        </p:nvSpPr>
        <p:spPr>
          <a:xfrm>
            <a:off x="457200" y="6144768"/>
            <a:ext cx="11247120" cy="292608"/>
          </a:xfrm>
          <a:prstGeom prst="rect">
            <a:avLst/>
          </a:prstGeom>
          <a:noFill/>
          <a:ln/>
        </p:spPr>
        <p:txBody>
          <a:bodyPr wrap="square" lIns="0" tIns="0" rIns="0" bIns="0" rtlCol="0" anchor="b"/>
          <a:lstStyle/>
          <a:p>
            <a:pPr marL="0" indent="0">
              <a:buNone/>
            </a:pPr>
            <a:r>
              <a:rPr lang="en-US" sz="900" i="1" dirty="0">
                <a:solidFill>
                  <a:srgbClr val="6B7A90"/>
                </a:solidFill>
              </a:rPr>
              <a:t>Πηγές: Clarksons Research/World Resources Institute (2022–23)· IMO 4th GHG Study· ICCT (2025).</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label"/>
          <p:cNvSpPr txBox="1"/>
          <p:nvPr/>
        </p:nvSpPr>
        <p:spPr>
          <a:xfrm>
            <a:off x="822960" y="1737360"/>
            <a:ext cx="4572000" cy="457200"/>
          </a:xfrm>
          <a:prstGeom prst="rect">
            <a:avLst/>
          </a:prstGeom>
          <a:noFill/>
          <a:ln/>
        </p:spPr>
        <p:txBody>
          <a:bodyPr wrap="square" lIns="0" tIns="0" rIns="0" bIns="0" rtlCol="0" anchor="ctr"/>
          <a:lstStyle/>
          <a:p>
            <a:pPr marL="0" indent="0" algn="l">
              <a:buNone/>
            </a:pPr>
            <a:r>
              <a:rPr lang="en-US" sz="1600" b="1" dirty="0">
                <a:solidFill>
                  <a:srgbClr val="F2C14E"/>
                </a:solidFill>
              </a:rPr>
              <a:t>ΕΝΟΤΗΤΑ 2</a:t>
            </a:r>
            <a:endParaRPr lang="en-US" sz="1600" dirty="0"/>
          </a:p>
        </p:txBody>
      </p:sp>
      <p:sp>
        <p:nvSpPr>
          <p:cNvPr id="3" name="Text 0"/>
          <p:cNvSpPr>
            <a:spLocks noGrp="1"/>
          </p:cNvSpPr>
          <p:nvPr>
            <p:ph type="title" idx="100" hasCustomPrompt="1"/>
          </p:nvPr>
        </p:nvSpPr>
        <p:spPr>
          <a:xfrm>
            <a:off x="822960" y="2377440"/>
            <a:ext cx="10515600" cy="1280160"/>
          </a:xfrm>
          <a:prstGeom prst="rect">
            <a:avLst/>
          </a:prstGeom>
          <a:noFill/>
          <a:ln/>
        </p:spPr>
        <p:txBody>
          <a:bodyPr wrap="square" lIns="0" tIns="0" rIns="0" bIns="0" rtlCol="0" anchor="b"/>
          <a:lstStyle/>
          <a:p>
            <a:pPr marL="0" indent="0" algn="l">
              <a:buNone/>
            </a:pPr>
            <a:r>
              <a:rPr lang="en-US" sz="3600" b="1" dirty="0">
                <a:solidFill>
                  <a:srgbClr val="FFFFFF"/>
                </a:solidFill>
              </a:rPr>
              <a:t>Περιβαλλοντικοί κίνδυνοι των θαλάσσιων μεταφορών</a:t>
            </a:r>
            <a:endParaRPr lang="en-US" sz="3600" dirty="0"/>
          </a:p>
        </p:txBody>
      </p:sp>
      <p:sp>
        <p:nvSpPr>
          <p:cNvPr id="4" name="Text 0"/>
          <p:cNvSpPr>
            <a:spLocks noGrp="1"/>
          </p:cNvSpPr>
          <p:nvPr>
            <p:ph type="body" idx="101" hasCustomPrompt="1"/>
          </p:nvPr>
        </p:nvSpPr>
        <p:spPr>
          <a:xfrm>
            <a:off x="822960" y="3749040"/>
            <a:ext cx="10515600" cy="1463040"/>
          </a:xfrm>
          <a:prstGeom prst="rect">
            <a:avLst/>
          </a:prstGeom>
          <a:noFill/>
          <a:ln/>
        </p:spPr>
        <p:txBody>
          <a:bodyPr wrap="square" lIns="0" tIns="0" rIns="0" bIns="0" rtlCol="0" anchor="t"/>
          <a:lstStyle/>
          <a:p>
            <a:pPr marL="0" indent="0" algn="l">
              <a:buNone/>
            </a:pPr>
            <a:r>
              <a:rPr lang="en-US" sz="1600" dirty="0">
                <a:solidFill>
                  <a:srgbClr val="CADCFC"/>
                </a:solidFill>
              </a:rPr>
              <a:t>Πετρελαιοκηλίδες · έρμα · επιβλαβείς υγρές ουσίες · απορρίμματα · λύματα · υποθαλάσσια ηχορύπανση · ατμοσφαιρικοί ρύποι</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85519"/>
            <a:ext cx="11274552" cy="691721"/>
          </a:xfrm>
          <a:prstGeom prst="rect">
            <a:avLst/>
          </a:prstGeom>
          <a:noFill/>
          <a:ln/>
        </p:spPr>
        <p:txBody>
          <a:bodyPr wrap="square" lIns="0" tIns="0" rIns="0" bIns="0" rtlCol="0" anchor="ctr"/>
          <a:lstStyle/>
          <a:p>
            <a:pPr marL="0" indent="0" algn="l">
              <a:buNone/>
            </a:pPr>
            <a:r>
              <a:rPr lang="en-US" sz="2600" b="1" dirty="0">
                <a:solidFill>
                  <a:srgbClr val="0B1F3A"/>
                </a:solidFill>
              </a:rPr>
              <a:t>2.1 Ρύπανση από πετρελαιοειδή</a:t>
            </a:r>
            <a:endParaRPr lang="en-US" sz="2600" dirty="0"/>
          </a:p>
        </p:txBody>
      </p:sp>
      <p:sp>
        <p:nvSpPr>
          <p:cNvPr id="3" name="bullets"/>
          <p:cNvSpPr txBox="1"/>
          <p:nvPr/>
        </p:nvSpPr>
        <p:spPr>
          <a:xfrm>
            <a:off x="170185" y="777240"/>
            <a:ext cx="6421390" cy="5125329"/>
          </a:xfrm>
          <a:prstGeom prst="rect">
            <a:avLst/>
          </a:prstGeom>
          <a:noFill/>
          <a:ln/>
        </p:spPr>
        <p:txBody>
          <a:bodyPr wrap="square" lIns="25400" tIns="25400" rIns="25400" bIns="25400" rtlCol="0" anchor="t"/>
          <a:lstStyle/>
          <a:p>
            <a:pPr marL="342900" indent="-342900" algn="just">
              <a:lnSpc>
                <a:spcPct val="100000"/>
              </a:lnSpc>
              <a:spcAft>
                <a:spcPts val="400"/>
              </a:spcAft>
              <a:buSzPct val="100000"/>
              <a:buChar char="•"/>
            </a:pPr>
            <a:r>
              <a:rPr lang="en-US" sz="1600" dirty="0">
                <a:solidFill>
                  <a:srgbClr val="0B1F3A"/>
                </a:solidFill>
              </a:rPr>
              <a:t>Απόρριψη πετρελαίου, καταλοίπων και λιπαντικών στη θάλασσα — από ατύχημα (φορτίο ή δεξαμενές καυσίμου) ή από τη λειτουργία του πλοίου</a:t>
            </a:r>
            <a:r>
              <a:rPr lang="el-GR" sz="1600" dirty="0">
                <a:solidFill>
                  <a:srgbClr val="0B1F3A"/>
                </a:solidFill>
              </a:rPr>
              <a:t>.</a:t>
            </a:r>
            <a:r>
              <a:rPr lang="en-US" sz="1600" dirty="0">
                <a:solidFill>
                  <a:srgbClr val="0B1F3A"/>
                </a:solidFill>
              </a:rPr>
              <a:t> </a:t>
            </a:r>
            <a:r>
              <a:rPr lang="el-GR" sz="1600" b="1" dirty="0">
                <a:solidFill>
                  <a:srgbClr val="0B1F3A"/>
                </a:solidFill>
              </a:rPr>
              <a:t>Η</a:t>
            </a:r>
            <a:r>
              <a:rPr lang="en-US" sz="1600" b="1" dirty="0">
                <a:solidFill>
                  <a:srgbClr val="0B1F3A"/>
                </a:solidFill>
              </a:rPr>
              <a:t> ρύπανση από καύσιμα είναι συχνότερη από εκείνη του φορτίου</a:t>
            </a:r>
            <a:endParaRPr lang="en-US" sz="1600" b="1" dirty="0"/>
          </a:p>
          <a:p>
            <a:pPr marL="342900" indent="-342900" algn="just">
              <a:lnSpc>
                <a:spcPct val="100000"/>
              </a:lnSpc>
              <a:spcAft>
                <a:spcPts val="400"/>
              </a:spcAft>
              <a:buSzPct val="100000"/>
              <a:buChar char="•"/>
            </a:pPr>
            <a:r>
              <a:rPr lang="en-US" sz="1600" dirty="0">
                <a:solidFill>
                  <a:srgbClr val="0B1F3A"/>
                </a:solidFill>
              </a:rPr>
              <a:t>Ιδιαίτερα επιβλαβής για τη θαλάσσια ζωή και την υγεία</a:t>
            </a:r>
            <a:r>
              <a:rPr lang="el-GR" sz="1600" dirty="0">
                <a:solidFill>
                  <a:srgbClr val="0B1F3A"/>
                </a:solidFill>
              </a:rPr>
              <a:t> -</a:t>
            </a:r>
            <a:r>
              <a:rPr lang="en-US" sz="1600" dirty="0">
                <a:solidFill>
                  <a:srgbClr val="0B1F3A"/>
                </a:solidFill>
              </a:rPr>
              <a:t> άμεσες επιπτώσεις στην οικονομία παράκτιων περιοχών (Exxon Valdez 1989, Prestige 2002, Deepwater Horizon 2010)</a:t>
            </a:r>
            <a:r>
              <a:rPr lang="el-GR" sz="1600" dirty="0">
                <a:solidFill>
                  <a:srgbClr val="0B1F3A"/>
                </a:solidFill>
              </a:rPr>
              <a:t> -</a:t>
            </a:r>
            <a:r>
              <a:rPr lang="en-US" sz="1600" dirty="0">
                <a:solidFill>
                  <a:srgbClr val="0B1F3A"/>
                </a:solidFill>
              </a:rPr>
              <a:t> μεγάλο κόστος και τεχνικές </a:t>
            </a:r>
            <a:r>
              <a:rPr lang="en-US" sz="1600" dirty="0" err="1">
                <a:solidFill>
                  <a:srgbClr val="0B1F3A"/>
                </a:solidFill>
              </a:rPr>
              <a:t>δυσκολίες</a:t>
            </a:r>
            <a:r>
              <a:rPr lang="en-US" sz="1600" dirty="0">
                <a:solidFill>
                  <a:srgbClr val="0B1F3A"/>
                </a:solidFill>
              </a:rPr>
              <a:t> α</a:t>
            </a:r>
            <a:r>
              <a:rPr lang="en-US" sz="1600" dirty="0" err="1">
                <a:solidFill>
                  <a:srgbClr val="0B1F3A"/>
                </a:solidFill>
              </a:rPr>
              <a:t>ντιμετώ</a:t>
            </a:r>
            <a:r>
              <a:rPr lang="en-US" sz="1600" dirty="0">
                <a:solidFill>
                  <a:srgbClr val="0B1F3A"/>
                </a:solidFill>
              </a:rPr>
              <a:t>πισης</a:t>
            </a:r>
            <a:r>
              <a:rPr lang="el-GR" sz="1600" dirty="0">
                <a:solidFill>
                  <a:srgbClr val="0B1F3A"/>
                </a:solidFill>
              </a:rPr>
              <a:t> -</a:t>
            </a:r>
            <a:r>
              <a:rPr lang="en-US" sz="1600" dirty="0">
                <a:solidFill>
                  <a:srgbClr val="0B1F3A"/>
                </a:solidFill>
              </a:rPr>
              <a:t> ανάκαμψη οικοσυστήματος από 2 έως &gt;10 έτη</a:t>
            </a:r>
            <a:endParaRPr lang="en-US" sz="1600" dirty="0"/>
          </a:p>
          <a:p>
            <a:pPr marL="342900" indent="-342900" algn="just">
              <a:lnSpc>
                <a:spcPct val="100000"/>
              </a:lnSpc>
              <a:spcAft>
                <a:spcPts val="400"/>
              </a:spcAft>
              <a:buSzPct val="100000"/>
              <a:buChar char="•"/>
            </a:pPr>
            <a:r>
              <a:rPr lang="en-US" sz="1600" b="1" dirty="0">
                <a:solidFill>
                  <a:srgbClr val="0B1F3A"/>
                </a:solidFill>
              </a:rPr>
              <a:t>Τα περιστατικά από δεξαμενόπλοια έχουν μειωθεί δραματικά σε 50 χρόνια παρά τον υπερδιπλασιασμό της κίνησης: από ~79 μεγάλες κηλίδες/έτος τη δεκαετία του 1970 σε 6–7/έτος τη δεκαετία του 2020 (ITOPF</a:t>
            </a:r>
            <a:r>
              <a:rPr lang="el-GR" sz="1600" b="1" dirty="0">
                <a:solidFill>
                  <a:srgbClr val="0B1F3A"/>
                </a:solidFill>
              </a:rPr>
              <a:t>-</a:t>
            </a:r>
            <a:r>
              <a:rPr lang="en-US" sz="1600" b="1" dirty="0">
                <a:solidFill>
                  <a:srgbClr val="0B1F3A"/>
                </a:solidFill>
              </a:rPr>
              <a:t>= International Tanker Owners Pollution Federation</a:t>
            </a:r>
            <a:r>
              <a:rPr lang="el-GR" sz="1600" b="1" dirty="0">
                <a:solidFill>
                  <a:srgbClr val="0B1F3A"/>
                </a:solidFill>
              </a:rPr>
              <a:t>)</a:t>
            </a:r>
            <a:endParaRPr lang="en-US" sz="1600" dirty="0"/>
          </a:p>
          <a:p>
            <a:pPr marL="342900" indent="-342900" algn="just">
              <a:lnSpc>
                <a:spcPct val="100000"/>
              </a:lnSpc>
              <a:spcAft>
                <a:spcPts val="400"/>
              </a:spcAft>
              <a:buSzPct val="100000"/>
              <a:buChar char="•"/>
            </a:pPr>
            <a:r>
              <a:rPr lang="en-US" sz="1600" dirty="0">
                <a:solidFill>
                  <a:srgbClr val="0B1F3A"/>
                </a:solidFill>
              </a:rPr>
              <a:t>2025 (ITOPF): 6 κηλίδες ≥7 τόνων (3 μεσαίες, 3 μεγάλες), 4.000 τόνοι (έναντι 10.000 το 2024</a:t>
            </a:r>
            <a:r>
              <a:rPr lang="el-GR" sz="1600" dirty="0">
                <a:solidFill>
                  <a:srgbClr val="0B1F3A"/>
                </a:solidFill>
              </a:rPr>
              <a:t>)</a:t>
            </a:r>
          </a:p>
          <a:p>
            <a:pPr marL="342900" indent="-342900" algn="just">
              <a:lnSpc>
                <a:spcPct val="100000"/>
              </a:lnSpc>
              <a:spcAft>
                <a:spcPts val="400"/>
              </a:spcAft>
              <a:buSzPct val="100000"/>
              <a:buChar char="•"/>
            </a:pPr>
            <a:r>
              <a:rPr lang="el-GR" sz="1600" b="1" dirty="0"/>
              <a:t>Νέοι κίνδυνοι (2024–2026): </a:t>
            </a:r>
            <a:r>
              <a:rPr lang="el-GR" sz="1600" dirty="0"/>
              <a:t>«σκιώδης στόλος» και πολεμικές συγκρούσεις αυξάνουν τον κίνδυνο μεγάλων πετρελαιοκηλίδων, ενώ η ανεπαρκής ασφάλιση δυσχεραίνει την κάλυψη και αποζημίωση των περιβαλλοντικών ζημιών.</a:t>
            </a:r>
            <a:endParaRPr lang="en-US" sz="1600" dirty="0"/>
          </a:p>
        </p:txBody>
      </p:sp>
      <p:graphicFrame>
        <p:nvGraphicFramePr>
          <p:cNvPr id="4" name="itopf-chart"/>
          <p:cNvGraphicFramePr/>
          <p:nvPr>
            <p:extLst>
              <p:ext uri="{D42A27DB-BD31-4B8C-83A1-F6EECF244321}">
                <p14:modId xmlns:p14="http://schemas.microsoft.com/office/powerpoint/2010/main" val="782305026"/>
              </p:ext>
            </p:extLst>
          </p:nvPr>
        </p:nvGraphicFramePr>
        <p:xfrm>
          <a:off x="6693877" y="730204"/>
          <a:ext cx="5398477" cy="5065382"/>
        </p:xfrm>
        <a:graphic>
          <a:graphicData uri="http://schemas.openxmlformats.org/drawingml/2006/chart">
            <c:chart xmlns:c="http://schemas.openxmlformats.org/drawingml/2006/chart" xmlns:r="http://schemas.openxmlformats.org/officeDocument/2006/relationships" r:id="rId3"/>
          </a:graphicData>
        </a:graphic>
      </p:graphicFrame>
      <p:sp>
        <p:nvSpPr>
          <p:cNvPr id="5" name="source"/>
          <p:cNvSpPr txBox="1"/>
          <p:nvPr/>
        </p:nvSpPr>
        <p:spPr>
          <a:xfrm>
            <a:off x="457200" y="6108192"/>
            <a:ext cx="11247120" cy="292608"/>
          </a:xfrm>
          <a:prstGeom prst="rect">
            <a:avLst/>
          </a:prstGeom>
          <a:noFill/>
          <a:ln/>
        </p:spPr>
        <p:txBody>
          <a:bodyPr wrap="square" lIns="0" tIns="0" rIns="0" bIns="0" rtlCol="0" anchor="b"/>
          <a:lstStyle/>
          <a:p>
            <a:pPr marL="0" indent="0">
              <a:buNone/>
            </a:pPr>
            <a:r>
              <a:rPr lang="en-US" sz="900" i="1" dirty="0">
                <a:solidFill>
                  <a:srgbClr val="6B7A90"/>
                </a:solidFill>
              </a:rPr>
              <a:t>Πηγές: ITOPF, Oil Tanker Spill Statistics 2025 (23/1/2026)· Baird Maritime (28/9/2026)· Al Jazeera (9/9/2026). Μ.ό. 2020–25 κατά προσέγγιση από ετήσια στοιχεία ITOPF.</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777240"/>
          </a:xfrm>
          <a:prstGeom prst="rect">
            <a:avLst/>
          </a:prstGeom>
          <a:noFill/>
          <a:ln/>
        </p:spPr>
        <p:txBody>
          <a:bodyPr wrap="square" lIns="0" tIns="0" rIns="0" bIns="0" rtlCol="0" anchor="ctr"/>
          <a:lstStyle/>
          <a:p>
            <a:pPr marL="0" indent="0" algn="l">
              <a:buNone/>
            </a:pPr>
            <a:r>
              <a:rPr lang="en-US" sz="2600" b="1" dirty="0">
                <a:solidFill>
                  <a:srgbClr val="0B1F3A"/>
                </a:solidFill>
              </a:rPr>
              <a:t>2.2 Έρμα και 2.3 Επιβλαβείς υγρές ουσίες χύδην</a:t>
            </a:r>
            <a:endParaRPr lang="en-US" sz="2600" dirty="0"/>
          </a:p>
        </p:txBody>
      </p:sp>
      <p:sp>
        <p:nvSpPr>
          <p:cNvPr id="3" name="card"/>
          <p:cNvSpPr/>
          <p:nvPr/>
        </p:nvSpPr>
        <p:spPr>
          <a:xfrm>
            <a:off x="457200" y="1234440"/>
            <a:ext cx="5522976" cy="4800600"/>
          </a:xfrm>
          <a:prstGeom prst="roundRect">
            <a:avLst>
              <a:gd name="adj" fmla="val 2286"/>
            </a:avLst>
          </a:prstGeom>
          <a:solidFill>
            <a:srgbClr val="EDF2F7"/>
          </a:solidFill>
          <a:ln w="12700">
            <a:solidFill>
              <a:srgbClr val="EDF2F7"/>
            </a:solidFill>
            <a:prstDash val="solid"/>
          </a:ln>
        </p:spPr>
        <p:txBody>
          <a:bodyPr/>
          <a:lstStyle/>
          <a:p>
            <a:endParaRPr/>
          </a:p>
        </p:txBody>
      </p:sp>
      <p:sp>
        <p:nvSpPr>
          <p:cNvPr id="4" name="cardhead"/>
          <p:cNvSpPr txBox="1"/>
          <p:nvPr/>
        </p:nvSpPr>
        <p:spPr>
          <a:xfrm>
            <a:off x="621792" y="1344168"/>
            <a:ext cx="5193792" cy="457200"/>
          </a:xfrm>
          <a:prstGeom prst="rect">
            <a:avLst/>
          </a:prstGeom>
          <a:noFill/>
          <a:ln/>
        </p:spPr>
        <p:txBody>
          <a:bodyPr wrap="square" lIns="0" tIns="0" rIns="0" bIns="0" rtlCol="0" anchor="ctr"/>
          <a:lstStyle/>
          <a:p>
            <a:pPr marL="0" indent="0" algn="just">
              <a:buNone/>
            </a:pPr>
            <a:r>
              <a:rPr lang="en-US" sz="1600" b="1" dirty="0">
                <a:solidFill>
                  <a:srgbClr val="0E6E8E"/>
                </a:solidFill>
              </a:rPr>
              <a:t>2.2 Ρύπανση από τη διαχείριση του έρματος</a:t>
            </a:r>
            <a:endParaRPr lang="en-US" sz="1600" dirty="0"/>
          </a:p>
        </p:txBody>
      </p:sp>
      <p:sp>
        <p:nvSpPr>
          <p:cNvPr id="5" name="cardbody"/>
          <p:cNvSpPr txBox="1"/>
          <p:nvPr/>
        </p:nvSpPr>
        <p:spPr>
          <a:xfrm>
            <a:off x="621792" y="1828800"/>
            <a:ext cx="5193792" cy="4114800"/>
          </a:xfrm>
          <a:prstGeom prst="rect">
            <a:avLst/>
          </a:prstGeom>
          <a:noFill/>
          <a:ln/>
        </p:spPr>
        <p:txBody>
          <a:bodyPr wrap="square" lIns="0" tIns="0" rIns="0" bIns="0" rtlCol="0" anchor="t"/>
          <a:lstStyle/>
          <a:p>
            <a:pPr marL="152400" indent="-152400" algn="just">
              <a:spcAft>
                <a:spcPts val="300"/>
              </a:spcAft>
              <a:buSzPct val="100000"/>
              <a:buChar char="•"/>
            </a:pPr>
            <a:r>
              <a:rPr lang="en-US" sz="1600" dirty="0">
                <a:solidFill>
                  <a:srgbClr val="0B1F3A"/>
                </a:solidFill>
              </a:rPr>
              <a:t>Το </a:t>
            </a:r>
            <a:r>
              <a:rPr lang="en-US" sz="1600" b="1" dirty="0">
                <a:solidFill>
                  <a:srgbClr val="0B1F3A"/>
                </a:solidFill>
              </a:rPr>
              <a:t>έρμα είναι </a:t>
            </a:r>
            <a:r>
              <a:rPr lang="en-US" sz="1600" dirty="0">
                <a:solidFill>
                  <a:srgbClr val="0B1F3A"/>
                </a:solidFill>
              </a:rPr>
              <a:t>θαλασσινό νερό για την ευστάθεια πλοίων χωρίς ή με μερικό φορτίο</a:t>
            </a:r>
            <a:r>
              <a:rPr lang="el-GR" sz="1600" dirty="0">
                <a:solidFill>
                  <a:srgbClr val="0B1F3A"/>
                </a:solidFill>
              </a:rPr>
              <a:t>.</a:t>
            </a:r>
            <a:r>
              <a:rPr lang="en-US" sz="1600" dirty="0">
                <a:solidFill>
                  <a:srgbClr val="0B1F3A"/>
                </a:solidFill>
              </a:rPr>
              <a:t> ~</a:t>
            </a:r>
            <a:r>
              <a:rPr lang="en-US" sz="1600" b="1" dirty="0">
                <a:solidFill>
                  <a:srgbClr val="0B1F3A"/>
                </a:solidFill>
              </a:rPr>
              <a:t>12 δισ. τόνοι/έτος μεταφέρονται και απορρίπτονται από &gt;45.000 πλοία</a:t>
            </a:r>
            <a:endParaRPr lang="en-US" sz="1600" b="1" dirty="0"/>
          </a:p>
          <a:p>
            <a:pPr marL="152400" indent="-152400" algn="just">
              <a:spcAft>
                <a:spcPts val="300"/>
              </a:spcAft>
              <a:buSzPct val="100000"/>
              <a:buChar char="•"/>
            </a:pPr>
            <a:r>
              <a:rPr lang="en-US" sz="1600" b="1" dirty="0">
                <a:solidFill>
                  <a:srgbClr val="0B1F3A"/>
                </a:solidFill>
              </a:rPr>
              <a:t>Μεταφέρει</a:t>
            </a:r>
            <a:r>
              <a:rPr lang="en-US" sz="1600" dirty="0">
                <a:solidFill>
                  <a:srgbClr val="0B1F3A"/>
                </a:solidFill>
              </a:rPr>
              <a:t> μικροοργανισμούς, ρύπους και χημικά από μια θαλάσσια περιοχή σε άλλη → εισβολή ξενικών ειδών, χημική ρύπανση, υγειονομικοί κίνδυνοι (παθογόνα)</a:t>
            </a:r>
            <a:endParaRPr lang="en-US" sz="1600" dirty="0"/>
          </a:p>
          <a:p>
            <a:pPr marL="152400" indent="-152400" algn="just">
              <a:spcAft>
                <a:spcPts val="300"/>
              </a:spcAft>
              <a:buSzPct val="100000"/>
              <a:buChar char="•"/>
            </a:pPr>
            <a:r>
              <a:rPr lang="en-US" sz="1600" b="1" dirty="0">
                <a:solidFill>
                  <a:srgbClr val="0B1F3A"/>
                </a:solidFill>
              </a:rPr>
              <a:t>IMO: Σύμβαση Διαχείρισης Έρματος </a:t>
            </a:r>
            <a:r>
              <a:rPr lang="en-US" sz="1600" dirty="0">
                <a:solidFill>
                  <a:srgbClr val="0B1F3A"/>
                </a:solidFill>
              </a:rPr>
              <a:t>(BWM, 2004, σε ισχύ 2017) — υποχρεωτική επεξεργασία με εγκεκριμένα συστήματα (φίλτρα, UV, ηλεκτροχλωρίωση)</a:t>
            </a:r>
            <a:endParaRPr lang="en-US" sz="1600" dirty="0"/>
          </a:p>
          <a:p>
            <a:pPr marL="152400" indent="-152400" algn="just">
              <a:spcAft>
                <a:spcPts val="300"/>
              </a:spcAft>
              <a:buSzPct val="100000"/>
              <a:buChar char="•"/>
            </a:pPr>
            <a:r>
              <a:rPr lang="en-US" sz="1600" b="1" dirty="0">
                <a:solidFill>
                  <a:srgbClr val="0B1F3A"/>
                </a:solidFill>
              </a:rPr>
              <a:t>2026</a:t>
            </a:r>
            <a:r>
              <a:rPr lang="en-US" sz="1600" dirty="0">
                <a:solidFill>
                  <a:srgbClr val="0B1F3A"/>
                </a:solidFill>
              </a:rPr>
              <a:t>: </a:t>
            </a:r>
            <a:r>
              <a:rPr lang="en-US" sz="1600" dirty="0" err="1">
                <a:solidFill>
                  <a:srgbClr val="0B1F3A"/>
                </a:solidFill>
              </a:rPr>
              <a:t>τρο</a:t>
            </a:r>
            <a:r>
              <a:rPr lang="en-US" sz="1600" dirty="0">
                <a:solidFill>
                  <a:srgbClr val="0B1F3A"/>
                </a:solidFill>
              </a:rPr>
              <a:t>ποποιήσεις BWMS - Ballast Water Management System (IMO BWM Convebtio 2024) οριστικοποιήθηκαν στη MEPC 84</a:t>
            </a:r>
            <a:r>
              <a:rPr lang="el-GR" sz="1600" dirty="0">
                <a:solidFill>
                  <a:srgbClr val="0B1F3A"/>
                </a:solidFill>
              </a:rPr>
              <a:t> </a:t>
            </a:r>
            <a:r>
              <a:rPr lang="en-US" sz="1600" dirty="0">
                <a:solidFill>
                  <a:srgbClr val="0B1F3A"/>
                </a:solidFill>
              </a:rPr>
              <a:t>(Marine Environment Protection Committee </a:t>
            </a:r>
            <a:r>
              <a:rPr lang="el-GR" sz="1600" dirty="0">
                <a:solidFill>
                  <a:srgbClr val="0B1F3A"/>
                </a:solidFill>
              </a:rPr>
              <a:t>του ΙΜΟ) –</a:t>
            </a:r>
            <a:r>
              <a:rPr lang="en-US" sz="1600" dirty="0">
                <a:solidFill>
                  <a:srgbClr val="0B1F3A"/>
                </a:solidFill>
              </a:rPr>
              <a:t> </a:t>
            </a:r>
            <a:r>
              <a:rPr lang="en-US" sz="1600" dirty="0" err="1">
                <a:solidFill>
                  <a:srgbClr val="0B1F3A"/>
                </a:solidFill>
              </a:rPr>
              <a:t>υιοθέτηση</a:t>
            </a:r>
            <a:r>
              <a:rPr lang="el-GR" sz="1600" dirty="0">
                <a:solidFill>
                  <a:srgbClr val="0B1F3A"/>
                </a:solidFill>
              </a:rPr>
              <a:t> στη</a:t>
            </a:r>
            <a:r>
              <a:rPr lang="en-US" sz="1600" dirty="0">
                <a:solidFill>
                  <a:srgbClr val="0B1F3A"/>
                </a:solidFill>
              </a:rPr>
              <a:t> MEPC 85</a:t>
            </a:r>
            <a:r>
              <a:rPr lang="el-GR" sz="1600" dirty="0">
                <a:solidFill>
                  <a:srgbClr val="0B1F3A"/>
                </a:solidFill>
              </a:rPr>
              <a:t> (</a:t>
            </a:r>
            <a:r>
              <a:rPr lang="da-DK" sz="1600" dirty="0">
                <a:solidFill>
                  <a:srgbClr val="0B1F3A"/>
                </a:solidFill>
              </a:rPr>
              <a:t>30 November – 3 December 202</a:t>
            </a:r>
            <a:r>
              <a:rPr lang="en-US" sz="1600" dirty="0">
                <a:solidFill>
                  <a:srgbClr val="0B1F3A"/>
                </a:solidFill>
              </a:rPr>
              <a:t>, </a:t>
            </a:r>
            <a:r>
              <a:rPr lang="en-US" sz="1600" dirty="0" err="1">
                <a:solidFill>
                  <a:srgbClr val="0B1F3A"/>
                </a:solidFill>
              </a:rPr>
              <a:t>ισχύς</a:t>
            </a:r>
            <a:r>
              <a:rPr lang="en-US" sz="1600" dirty="0">
                <a:solidFill>
                  <a:srgbClr val="0B1F3A"/>
                </a:solidFill>
              </a:rPr>
              <a:t> </a:t>
            </a:r>
            <a:r>
              <a:rPr lang="el-GR" sz="1600" dirty="0">
                <a:solidFill>
                  <a:srgbClr val="0B1F3A"/>
                </a:solidFill>
              </a:rPr>
              <a:t>από </a:t>
            </a:r>
            <a:r>
              <a:rPr lang="en-US" sz="1600" dirty="0">
                <a:solidFill>
                  <a:srgbClr val="0B1F3A"/>
                </a:solidFill>
              </a:rPr>
              <a:t>2028</a:t>
            </a:r>
            <a:endParaRPr lang="en-US" sz="1600" dirty="0"/>
          </a:p>
        </p:txBody>
      </p:sp>
      <p:sp>
        <p:nvSpPr>
          <p:cNvPr id="6" name="card"/>
          <p:cNvSpPr/>
          <p:nvPr/>
        </p:nvSpPr>
        <p:spPr>
          <a:xfrm>
            <a:off x="6208776" y="1234440"/>
            <a:ext cx="5522976" cy="4800600"/>
          </a:xfrm>
          <a:prstGeom prst="roundRect">
            <a:avLst>
              <a:gd name="adj" fmla="val 2286"/>
            </a:avLst>
          </a:prstGeom>
          <a:solidFill>
            <a:srgbClr val="EDF2F7"/>
          </a:solidFill>
          <a:ln w="12700">
            <a:solidFill>
              <a:srgbClr val="EDF2F7"/>
            </a:solidFill>
            <a:prstDash val="solid"/>
          </a:ln>
        </p:spPr>
        <p:txBody>
          <a:bodyPr/>
          <a:lstStyle/>
          <a:p>
            <a:endParaRPr/>
          </a:p>
        </p:txBody>
      </p:sp>
      <p:sp>
        <p:nvSpPr>
          <p:cNvPr id="7" name="cardhead"/>
          <p:cNvSpPr txBox="1"/>
          <p:nvPr/>
        </p:nvSpPr>
        <p:spPr>
          <a:xfrm>
            <a:off x="6373368" y="1344168"/>
            <a:ext cx="5193792" cy="457200"/>
          </a:xfrm>
          <a:prstGeom prst="rect">
            <a:avLst/>
          </a:prstGeom>
          <a:noFill/>
          <a:ln/>
        </p:spPr>
        <p:txBody>
          <a:bodyPr wrap="square" lIns="0" tIns="0" rIns="0" bIns="0" rtlCol="0" anchor="ctr"/>
          <a:lstStyle/>
          <a:p>
            <a:pPr marL="0" indent="0" algn="just">
              <a:buNone/>
            </a:pPr>
            <a:r>
              <a:rPr lang="en-US" sz="1600" b="1" dirty="0">
                <a:solidFill>
                  <a:srgbClr val="D97B29"/>
                </a:solidFill>
              </a:rPr>
              <a:t>2.3 Μόλυνση από υγρές επιβλαβείς ουσίες χύδην (MARPOL Παράρτημα ΙΙ)</a:t>
            </a:r>
            <a:endParaRPr lang="en-US" sz="1600" dirty="0"/>
          </a:p>
        </p:txBody>
      </p:sp>
      <p:sp>
        <p:nvSpPr>
          <p:cNvPr id="8" name="cardbody"/>
          <p:cNvSpPr txBox="1"/>
          <p:nvPr/>
        </p:nvSpPr>
        <p:spPr>
          <a:xfrm>
            <a:off x="6373368" y="1911096"/>
            <a:ext cx="5193792" cy="4032504"/>
          </a:xfrm>
          <a:prstGeom prst="rect">
            <a:avLst/>
          </a:prstGeom>
          <a:noFill/>
          <a:ln/>
        </p:spPr>
        <p:txBody>
          <a:bodyPr wrap="square" lIns="0" tIns="0" rIns="0" bIns="0" rtlCol="0" anchor="t"/>
          <a:lstStyle/>
          <a:p>
            <a:pPr marL="152400" indent="-152400" algn="just">
              <a:spcAft>
                <a:spcPts val="300"/>
              </a:spcAft>
              <a:buSzPct val="100000"/>
              <a:buChar char="•"/>
            </a:pPr>
            <a:r>
              <a:rPr lang="en-US" sz="1600" b="1" dirty="0">
                <a:solidFill>
                  <a:srgbClr val="0B1F3A"/>
                </a:solidFill>
              </a:rPr>
              <a:t>Τοξικά φυτοφάρμακα</a:t>
            </a:r>
            <a:r>
              <a:rPr lang="en-US" sz="1600" dirty="0">
                <a:solidFill>
                  <a:srgbClr val="0B1F3A"/>
                </a:solidFill>
              </a:rPr>
              <a:t>, διαλύτες (βενζόλιο, τολουόλιο, φαινόλες, καυστική σόδα), πετροχημικά, οξέα/βάσεις, αλκοόλες, λιπαντικά, φυτικά έλαια, ακόμη και χυμοί ή κρασί</a:t>
            </a:r>
            <a:endParaRPr lang="en-US" sz="1600" dirty="0"/>
          </a:p>
          <a:p>
            <a:pPr marL="152400" indent="-152400" algn="just">
              <a:spcAft>
                <a:spcPts val="300"/>
              </a:spcAft>
              <a:buSzPct val="100000"/>
              <a:buChar char="•"/>
            </a:pPr>
            <a:r>
              <a:rPr lang="en-US" sz="1600" b="1" dirty="0">
                <a:solidFill>
                  <a:srgbClr val="0B1F3A"/>
                </a:solidFill>
              </a:rPr>
              <a:t>Τέσσερις κατηγορίες κινδύνου</a:t>
            </a:r>
            <a:r>
              <a:rPr lang="en-US" sz="1600" dirty="0">
                <a:solidFill>
                  <a:srgbClr val="0B1F3A"/>
                </a:solidFill>
              </a:rPr>
              <a:t>: Χ (σοβαρός κίνδυνος — απαγόρευση απόρριψης), Y (κίνδυνος — ποσοτικοί/ποιοτικοί περιορισμοί), Z (ήσσων κίνδυνος — ηπιότεροι περιορισμοί), OS (μη επιβλαβείς)</a:t>
            </a:r>
            <a:endParaRPr lang="en-US" sz="1600" dirty="0"/>
          </a:p>
          <a:p>
            <a:pPr marL="152400" indent="-152400" algn="just">
              <a:spcAft>
                <a:spcPts val="300"/>
              </a:spcAft>
              <a:buSzPct val="100000"/>
              <a:buChar char="•"/>
            </a:pPr>
            <a:r>
              <a:rPr lang="en-US" sz="1600" b="1" dirty="0">
                <a:solidFill>
                  <a:srgbClr val="0B1F3A"/>
                </a:solidFill>
              </a:rPr>
              <a:t>Μέτρα πρόληψης</a:t>
            </a:r>
            <a:r>
              <a:rPr lang="en-US" sz="1600" dirty="0">
                <a:solidFill>
                  <a:srgbClr val="0B1F3A"/>
                </a:solidFill>
              </a:rPr>
              <a:t>: λιμενικές εγκαταστάσεις υποδοχής, ασφαλής πρόπλυση δεξαμενών, σχέδια έκτακτης ανάγκης (SMPEP– Shipboard Marine Pollution Emergency Plan), Πιστοποιητικό NLS</a:t>
            </a:r>
            <a:r>
              <a:rPr lang="el-GR" sz="1600" dirty="0">
                <a:solidFill>
                  <a:srgbClr val="0B1F3A"/>
                </a:solidFill>
              </a:rPr>
              <a:t> (</a:t>
            </a:r>
            <a:r>
              <a:rPr lang="en-US" sz="1600" dirty="0">
                <a:solidFill>
                  <a:srgbClr val="0B1F3A"/>
                </a:solidFill>
              </a:rPr>
              <a:t>(International Pollution Prevention Certificate for the Carriage of Noxious Liquid Substances in Bulk)</a:t>
            </a:r>
            <a:endParaRPr lang="en-US" sz="1600" dirty="0"/>
          </a:p>
          <a:p>
            <a:pPr marL="152400" indent="-152400" algn="just">
              <a:spcAft>
                <a:spcPts val="300"/>
              </a:spcAft>
              <a:buSzPct val="100000"/>
              <a:buChar char="•"/>
            </a:pPr>
            <a:r>
              <a:rPr lang="en-US" sz="1600" dirty="0">
                <a:solidFill>
                  <a:srgbClr val="0B1F3A"/>
                </a:solidFill>
              </a:rPr>
              <a:t>Οικολογικές, υγειονομικές και </a:t>
            </a:r>
            <a:r>
              <a:rPr lang="en-US" sz="1600" dirty="0" err="1">
                <a:solidFill>
                  <a:srgbClr val="0B1F3A"/>
                </a:solidFill>
              </a:rPr>
              <a:t>οικονομικές</a:t>
            </a:r>
            <a:r>
              <a:rPr lang="en-US" sz="1600" dirty="0">
                <a:solidFill>
                  <a:srgbClr val="0B1F3A"/>
                </a:solidFill>
              </a:rPr>
              <a:t> επιπ</a:t>
            </a:r>
            <a:r>
              <a:rPr lang="en-US" sz="1600" dirty="0" err="1">
                <a:solidFill>
                  <a:srgbClr val="0B1F3A"/>
                </a:solidFill>
              </a:rPr>
              <a:t>τώσεις</a:t>
            </a:r>
            <a:r>
              <a:rPr lang="el-GR" sz="1600" dirty="0">
                <a:solidFill>
                  <a:srgbClr val="0B1F3A"/>
                </a:solidFill>
              </a:rPr>
              <a:t> -</a:t>
            </a:r>
            <a:r>
              <a:rPr lang="en-US" sz="1600" dirty="0">
                <a:solidFill>
                  <a:srgbClr val="0B1F3A"/>
                </a:solidFill>
              </a:rPr>
              <a:t> αυξημένη σημασία με την ανάπτυξη της μεταφοράς νέων καυσίμων (μεθανόλη, αμμωνία) ως φορτίου</a:t>
            </a:r>
            <a:endParaRPr lang="en-US" sz="16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59206"/>
            <a:ext cx="11274552" cy="440754"/>
          </a:xfrm>
          <a:prstGeom prst="rect">
            <a:avLst/>
          </a:prstGeom>
          <a:noFill/>
          <a:ln/>
        </p:spPr>
        <p:txBody>
          <a:bodyPr wrap="square" lIns="0" tIns="0" rIns="0" bIns="0" rtlCol="0" anchor="ctr"/>
          <a:lstStyle/>
          <a:p>
            <a:pPr marL="0" indent="0" algn="l">
              <a:buNone/>
            </a:pPr>
            <a:r>
              <a:rPr lang="en-US" sz="2000" b="1" dirty="0">
                <a:solidFill>
                  <a:srgbClr val="0B1F3A"/>
                </a:solidFill>
              </a:rPr>
              <a:t>2.4 Μόλυνση από απορρίμματα (MARPOL Παράρτημα V)</a:t>
            </a:r>
            <a:endParaRPr lang="en-US" sz="2000" dirty="0"/>
          </a:p>
        </p:txBody>
      </p:sp>
      <p:sp>
        <p:nvSpPr>
          <p:cNvPr id="3" name="bullets"/>
          <p:cNvSpPr txBox="1"/>
          <p:nvPr/>
        </p:nvSpPr>
        <p:spPr>
          <a:xfrm>
            <a:off x="398584" y="931984"/>
            <a:ext cx="5206227" cy="5148775"/>
          </a:xfrm>
          <a:prstGeom prst="rect">
            <a:avLst/>
          </a:prstGeom>
          <a:noFill/>
          <a:ln/>
        </p:spPr>
        <p:txBody>
          <a:bodyPr wrap="square" lIns="25400" tIns="25400" rIns="25400" bIns="25400" rtlCol="0" anchor="t"/>
          <a:lstStyle/>
          <a:p>
            <a:pPr marL="342900" indent="-342900" algn="just">
              <a:lnSpc>
                <a:spcPct val="100000"/>
              </a:lnSpc>
              <a:spcAft>
                <a:spcPts val="400"/>
              </a:spcAft>
              <a:buSzPct val="100000"/>
              <a:buChar char="•"/>
            </a:pPr>
            <a:r>
              <a:rPr lang="en-US" sz="1600" b="1" dirty="0">
                <a:solidFill>
                  <a:srgbClr val="0B1F3A"/>
                </a:solidFill>
              </a:rPr>
              <a:t>Απορρίμματα πλοίων</a:t>
            </a:r>
            <a:r>
              <a:rPr lang="en-US" sz="1600" dirty="0">
                <a:solidFill>
                  <a:srgbClr val="0B1F3A"/>
                </a:solidFill>
              </a:rPr>
              <a:t>: πλαστικά (</a:t>
            </a:r>
            <a:r>
              <a:rPr lang="el-GR" sz="1600" dirty="0">
                <a:solidFill>
                  <a:srgbClr val="0B1F3A"/>
                </a:solidFill>
              </a:rPr>
              <a:t>π.χ. </a:t>
            </a:r>
            <a:r>
              <a:rPr lang="en-US" sz="1600" dirty="0">
                <a:solidFill>
                  <a:srgbClr val="0B1F3A"/>
                </a:solidFill>
              </a:rPr>
              <a:t>σα</a:t>
            </a:r>
            <a:r>
              <a:rPr lang="en-US" sz="1600" dirty="0" err="1">
                <a:solidFill>
                  <a:srgbClr val="0B1F3A"/>
                </a:solidFill>
              </a:rPr>
              <a:t>κούλες</a:t>
            </a:r>
            <a:r>
              <a:rPr lang="en-US" sz="1600" dirty="0">
                <a:solidFill>
                  <a:srgbClr val="0B1F3A"/>
                </a:solidFill>
              </a:rPr>
              <a:t>, δίχτυα, συσκευασίες), μέταλλα, γυαλί, χαρτί, ξύλο, τρόφιμα και οργανικά απόβλητα, καθημερινά σκουπίδια πληρώματος</a:t>
            </a:r>
            <a:endParaRPr lang="en-US" sz="1600" dirty="0"/>
          </a:p>
          <a:p>
            <a:pPr marL="342900" indent="-342900" algn="just">
              <a:lnSpc>
                <a:spcPct val="100000"/>
              </a:lnSpc>
              <a:spcAft>
                <a:spcPts val="400"/>
              </a:spcAft>
              <a:buSzPct val="100000"/>
              <a:buChar char="•"/>
            </a:pPr>
            <a:r>
              <a:rPr lang="en-US" sz="1600" b="1" dirty="0">
                <a:solidFill>
                  <a:srgbClr val="0B1F3A"/>
                </a:solidFill>
              </a:rPr>
              <a:t>Επιπτώσεις:</a:t>
            </a:r>
            <a:endParaRPr lang="en-US" sz="1600" dirty="0"/>
          </a:p>
          <a:p>
            <a:pPr marL="457200" lvl="1" indent="-228600" algn="just">
              <a:lnSpc>
                <a:spcPct val="100000"/>
              </a:lnSpc>
              <a:spcAft>
                <a:spcPts val="400"/>
              </a:spcAft>
              <a:buSzPct val="100000"/>
              <a:buChar char="•"/>
            </a:pPr>
            <a:r>
              <a:rPr lang="en-US" sz="1600" b="1" dirty="0">
                <a:solidFill>
                  <a:srgbClr val="0B1F3A"/>
                </a:solidFill>
              </a:rPr>
              <a:t>Περιβαλλοντικές</a:t>
            </a:r>
            <a:r>
              <a:rPr lang="en-US" sz="1600" dirty="0">
                <a:solidFill>
                  <a:srgbClr val="0B1F3A"/>
                </a:solidFill>
              </a:rPr>
              <a:t>: πνιγμός και τραυματισμοί θαλάσσιων ζώων</a:t>
            </a:r>
            <a:r>
              <a:rPr lang="el-GR" sz="1600" dirty="0">
                <a:solidFill>
                  <a:srgbClr val="0B1F3A"/>
                </a:solidFill>
              </a:rPr>
              <a:t>,</a:t>
            </a:r>
            <a:r>
              <a:rPr lang="en-US" sz="1600" dirty="0">
                <a:solidFill>
                  <a:srgbClr val="0B1F3A"/>
                </a:solidFill>
              </a:rPr>
              <a:t> ρύπανση παραλιών, μείωση βιοποικιλότητας</a:t>
            </a:r>
            <a:r>
              <a:rPr lang="el-GR" sz="1600" dirty="0">
                <a:solidFill>
                  <a:srgbClr val="0B1F3A"/>
                </a:solidFill>
              </a:rPr>
              <a:t>,</a:t>
            </a:r>
            <a:r>
              <a:rPr lang="en-US" sz="1600" dirty="0">
                <a:solidFill>
                  <a:srgbClr val="0B1F3A"/>
                </a:solidFill>
              </a:rPr>
              <a:t> </a:t>
            </a:r>
            <a:r>
              <a:rPr lang="en-US" sz="1600" i="1" dirty="0">
                <a:solidFill>
                  <a:srgbClr val="0B1F3A"/>
                </a:solidFill>
              </a:rPr>
              <a:t>μικροπλαστικά</a:t>
            </a:r>
            <a:endParaRPr lang="en-US" sz="1600" i="1" dirty="0"/>
          </a:p>
          <a:p>
            <a:pPr marL="457200" lvl="1" indent="-228600" algn="just">
              <a:lnSpc>
                <a:spcPct val="100000"/>
              </a:lnSpc>
              <a:spcAft>
                <a:spcPts val="400"/>
              </a:spcAft>
              <a:buSzPct val="100000"/>
              <a:buChar char="•"/>
            </a:pPr>
            <a:r>
              <a:rPr lang="en-US" sz="1600" b="1" dirty="0">
                <a:solidFill>
                  <a:srgbClr val="0B1F3A"/>
                </a:solidFill>
              </a:rPr>
              <a:t>Υγειονομικές</a:t>
            </a:r>
            <a:r>
              <a:rPr lang="en-US" sz="1600" dirty="0">
                <a:solidFill>
                  <a:srgbClr val="0B1F3A"/>
                </a:solidFill>
              </a:rPr>
              <a:t> (μεταφορά παθογόνων) και οικονομικές (ζημιές σε τουρισμό και αλιεία)</a:t>
            </a:r>
            <a:endParaRPr lang="en-US" sz="1600" dirty="0"/>
          </a:p>
          <a:p>
            <a:pPr marL="342900" indent="-342900" algn="just">
              <a:lnSpc>
                <a:spcPct val="100000"/>
              </a:lnSpc>
              <a:spcAft>
                <a:spcPts val="400"/>
              </a:spcAft>
              <a:buSzPct val="100000"/>
              <a:buChar char="•"/>
            </a:pPr>
            <a:r>
              <a:rPr lang="en-US" sz="1600" b="1" dirty="0">
                <a:solidFill>
                  <a:srgbClr val="0B1F3A"/>
                </a:solidFill>
              </a:rPr>
              <a:t>Μέτρα πρόληψης:</a:t>
            </a:r>
            <a:endParaRPr lang="en-US" sz="1600" dirty="0"/>
          </a:p>
          <a:p>
            <a:pPr marL="457200" lvl="1" indent="-228600" algn="just">
              <a:lnSpc>
                <a:spcPct val="100000"/>
              </a:lnSpc>
              <a:spcAft>
                <a:spcPts val="400"/>
              </a:spcAft>
              <a:buSzPct val="100000"/>
              <a:buChar char="•"/>
            </a:pPr>
            <a:r>
              <a:rPr lang="en-US" sz="1600" dirty="0">
                <a:solidFill>
                  <a:srgbClr val="0B1F3A"/>
                </a:solidFill>
              </a:rPr>
              <a:t>Απόλυτη απαγόρευση απ</a:t>
            </a:r>
            <a:r>
              <a:rPr lang="en-US" sz="1600" dirty="0" err="1">
                <a:solidFill>
                  <a:srgbClr val="0B1F3A"/>
                </a:solidFill>
              </a:rPr>
              <a:t>όρριψης</a:t>
            </a:r>
            <a:r>
              <a:rPr lang="en-US" sz="1600" dirty="0">
                <a:solidFill>
                  <a:srgbClr val="0B1F3A"/>
                </a:solidFill>
              </a:rPr>
              <a:t> πλα</a:t>
            </a:r>
            <a:r>
              <a:rPr lang="en-US" sz="1600" dirty="0" err="1">
                <a:solidFill>
                  <a:srgbClr val="0B1F3A"/>
                </a:solidFill>
              </a:rPr>
              <a:t>στικών</a:t>
            </a:r>
            <a:r>
              <a:rPr lang="el-GR" sz="1600" dirty="0">
                <a:solidFill>
                  <a:srgbClr val="0B1F3A"/>
                </a:solidFill>
              </a:rPr>
              <a:t>,</a:t>
            </a:r>
            <a:r>
              <a:rPr lang="en-US" sz="1600" dirty="0">
                <a:solidFill>
                  <a:srgbClr val="0B1F3A"/>
                </a:solidFill>
              </a:rPr>
              <a:t> περιορισμοί ανά απόσταση από ακτή και είδος αποβλήτω</a:t>
            </a:r>
            <a:r>
              <a:rPr lang="el-GR" sz="1600" dirty="0">
                <a:solidFill>
                  <a:srgbClr val="0B1F3A"/>
                </a:solidFill>
              </a:rPr>
              <a:t>,</a:t>
            </a:r>
            <a:r>
              <a:rPr lang="en-US" sz="1600" dirty="0">
                <a:solidFill>
                  <a:srgbClr val="0B1F3A"/>
                </a:solidFill>
              </a:rPr>
              <a:t> Garbage Management Plan (&gt;100 GT), Garbage Record Book, λιμενικές εγκαταστάσεις υποδοχής (Οδηγία ΕΕ 2019/883)</a:t>
            </a:r>
            <a:endParaRPr lang="en-US" sz="1600" dirty="0"/>
          </a:p>
          <a:p>
            <a:pPr marL="457200" lvl="1" indent="-228600" algn="just">
              <a:lnSpc>
                <a:spcPct val="100000"/>
              </a:lnSpc>
              <a:spcAft>
                <a:spcPts val="400"/>
              </a:spcAft>
              <a:buSzPct val="100000"/>
              <a:buChar char="•"/>
            </a:pPr>
            <a:r>
              <a:rPr lang="en-US" sz="1600" b="1" dirty="0">
                <a:solidFill>
                  <a:srgbClr val="0B1F3A"/>
                </a:solidFill>
              </a:rPr>
              <a:t>2026:</a:t>
            </a:r>
            <a:r>
              <a:rPr lang="en-US" sz="1600" dirty="0">
                <a:solidFill>
                  <a:srgbClr val="0B1F3A"/>
                </a:solidFill>
              </a:rPr>
              <a:t> ο IMO ξεκινά υποχρεωτικό κώδικα για τη </a:t>
            </a:r>
            <a:r>
              <a:rPr lang="en-US" sz="1600" b="1" dirty="0">
                <a:solidFill>
                  <a:srgbClr val="0B1F3A"/>
                </a:solidFill>
              </a:rPr>
              <a:t>μεταφορά πλαστικών σφαιριδίων </a:t>
            </a:r>
            <a:r>
              <a:rPr lang="en-US" sz="1600" dirty="0">
                <a:solidFill>
                  <a:srgbClr val="0B1F3A"/>
                </a:solidFill>
              </a:rPr>
              <a:t>(pellets) μετά τα ατυχήματα X-Press Pearl (2021) και Toconao (2023)</a:t>
            </a:r>
            <a:r>
              <a:rPr lang="el-GR" sz="1600" dirty="0">
                <a:solidFill>
                  <a:srgbClr val="0B1F3A"/>
                </a:solidFill>
              </a:rPr>
              <a:t>,</a:t>
            </a:r>
            <a:r>
              <a:rPr lang="en-US" sz="1600" dirty="0">
                <a:solidFill>
                  <a:srgbClr val="0B1F3A"/>
                </a:solidFill>
              </a:rPr>
              <a:t> Στρατηγική Θαλάσσιων Πλαστικών 2026 με στόχο μηδενικές απορρίψεις έως το 2030</a:t>
            </a:r>
            <a:endParaRPr lang="en-US" sz="1600" dirty="0"/>
          </a:p>
        </p:txBody>
      </p:sp>
      <p:graphicFrame>
        <p:nvGraphicFramePr>
          <p:cNvPr id="9" name="table"/>
          <p:cNvGraphicFramePr>
            <a:graphicFrameLocks noGrp="1"/>
          </p:cNvGraphicFramePr>
          <p:nvPr>
            <p:extLst>
              <p:ext uri="{D42A27DB-BD31-4B8C-83A1-F6EECF244321}">
                <p14:modId xmlns:p14="http://schemas.microsoft.com/office/powerpoint/2010/main" val="2149533087"/>
              </p:ext>
            </p:extLst>
          </p:nvPr>
        </p:nvGraphicFramePr>
        <p:xfrm>
          <a:off x="5896709" y="1060938"/>
          <a:ext cx="6054968" cy="4042010"/>
        </p:xfrm>
        <a:graphic>
          <a:graphicData uri="http://schemas.openxmlformats.org/drawingml/2006/table">
            <a:tbl>
              <a:tblPr/>
              <a:tblGrid>
                <a:gridCol w="3002464">
                  <a:extLst>
                    <a:ext uri="{9D8B030D-6E8A-4147-A177-3AD203B41FA5}">
                      <a16:colId xmlns:a16="http://schemas.microsoft.com/office/drawing/2014/main" val="20000"/>
                    </a:ext>
                  </a:extLst>
                </a:gridCol>
                <a:gridCol w="3052504">
                  <a:extLst>
                    <a:ext uri="{9D8B030D-6E8A-4147-A177-3AD203B41FA5}">
                      <a16:colId xmlns:a16="http://schemas.microsoft.com/office/drawing/2014/main" val="20001"/>
                    </a:ext>
                  </a:extLst>
                </a:gridCol>
              </a:tblGrid>
              <a:tr h="527485">
                <a:tc>
                  <a:txBody>
                    <a:bodyPr/>
                    <a:lstStyle/>
                    <a:p>
                      <a:pPr marL="0" indent="0" algn="ctr">
                        <a:buNone/>
                      </a:pPr>
                      <a:r>
                        <a:rPr lang="en-US" sz="1600" b="1" dirty="0">
                          <a:solidFill>
                            <a:srgbClr val="FFFFFF"/>
                          </a:solidFill>
                        </a:rPr>
                        <a:t>Είδος απορριμμάτων</a:t>
                      </a:r>
                      <a:endParaRPr lang="en-US" sz="16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lgn="ctr">
                        <a:buNone/>
                      </a:pPr>
                      <a:r>
                        <a:rPr lang="en-US" sz="1600" b="1" dirty="0">
                          <a:solidFill>
                            <a:srgbClr val="FFFFFF"/>
                          </a:solidFill>
                        </a:rPr>
                        <a:t>Καθεστώς απόρριψης</a:t>
                      </a:r>
                      <a:endParaRPr lang="en-US" sz="16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extLst>
                  <a:ext uri="{0D108BD9-81ED-4DB2-BD59-A6C34878D82A}">
                    <a16:rowId xmlns:a16="http://schemas.microsoft.com/office/drawing/2014/main" val="10000"/>
                  </a:ext>
                </a:extLst>
              </a:tr>
              <a:tr h="567418">
                <a:tc>
                  <a:txBody>
                    <a:bodyPr/>
                    <a:lstStyle/>
                    <a:p>
                      <a:pPr marL="0" indent="0" algn="just">
                        <a:buNone/>
                      </a:pPr>
                      <a:r>
                        <a:rPr lang="en-US" sz="1600" b="1" dirty="0">
                          <a:solidFill>
                            <a:srgbClr val="0B1F3A"/>
                          </a:solidFill>
                        </a:rPr>
                        <a:t>Πλαστικά (σακούλες, μπουκάλια, δίχτυα, συνθετικά σχοινιά)</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Απαγορεύεται παντού</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1"/>
                  </a:ext>
                </a:extLst>
              </a:tr>
              <a:tr h="799018">
                <a:tc>
                  <a:txBody>
                    <a:bodyPr/>
                    <a:lstStyle/>
                    <a:p>
                      <a:pPr marL="0" indent="0" algn="just">
                        <a:buNone/>
                      </a:pPr>
                      <a:r>
                        <a:rPr lang="en-US" sz="1600" b="1" dirty="0">
                          <a:solidFill>
                            <a:srgbClr val="0B1F3A"/>
                          </a:solidFill>
                        </a:rPr>
                        <a:t>Τρόφιμα</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Μόνο &gt;12 ν.μ. από ακτή, π</a:t>
                      </a:r>
                      <a:r>
                        <a:rPr lang="en-US" sz="1600" dirty="0" err="1">
                          <a:solidFill>
                            <a:srgbClr val="0B1F3A"/>
                          </a:solidFill>
                        </a:rPr>
                        <a:t>ολτο</a:t>
                      </a:r>
                      <a:r>
                        <a:rPr lang="en-US" sz="1600" dirty="0">
                          <a:solidFill>
                            <a:srgbClr val="0B1F3A"/>
                          </a:solidFill>
                        </a:rPr>
                        <a:t>ποιημένα</a:t>
                      </a:r>
                      <a:r>
                        <a:rPr lang="el-GR" sz="1600" dirty="0">
                          <a:solidFill>
                            <a:srgbClr val="0B1F3A"/>
                          </a:solidFill>
                        </a:rPr>
                        <a:t> -</a:t>
                      </a:r>
                      <a:r>
                        <a:rPr lang="en-US" sz="1600" dirty="0">
                          <a:solidFill>
                            <a:srgbClr val="0B1F3A"/>
                          </a:solidFill>
                        </a:rPr>
                        <a:t> απαγόρευση σε Ειδικές Περιοχές*</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67418">
                <a:tc>
                  <a:txBody>
                    <a:bodyPr/>
                    <a:lstStyle/>
                    <a:p>
                      <a:pPr marL="0" indent="0" algn="just">
                        <a:buNone/>
                      </a:pPr>
                      <a:r>
                        <a:rPr lang="en-US" sz="1600" b="1" dirty="0">
                          <a:solidFill>
                            <a:srgbClr val="0B1F3A"/>
                          </a:solidFill>
                        </a:rPr>
                        <a:t>Χαρτί, γυαλί, μέταλλο, κεραμικά, ξύλο</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Μόνο &gt;12 ν.μ. από ακτή· απαγόρευση σε Ειδικές Περιοχές</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3"/>
                  </a:ext>
                </a:extLst>
              </a:tr>
              <a:tr h="335819">
                <a:tc>
                  <a:txBody>
                    <a:bodyPr/>
                    <a:lstStyle/>
                    <a:p>
                      <a:pPr marL="0" indent="0" algn="just">
                        <a:buNone/>
                      </a:pPr>
                      <a:r>
                        <a:rPr lang="en-US" sz="1600" b="1" dirty="0">
                          <a:solidFill>
                            <a:srgbClr val="0B1F3A"/>
                          </a:solidFill>
                        </a:rPr>
                        <a:t>Τέφρα από καύση πλαστικών</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Απαγορεύεται παντού</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67418">
                <a:tc>
                  <a:txBody>
                    <a:bodyPr/>
                    <a:lstStyle/>
                    <a:p>
                      <a:pPr marL="0" indent="0" algn="just">
                        <a:buNone/>
                      </a:pPr>
                      <a:r>
                        <a:rPr lang="en-US" sz="1600" b="1" dirty="0">
                          <a:solidFill>
                            <a:srgbClr val="0B1F3A"/>
                          </a:solidFill>
                        </a:rPr>
                        <a:t>Απορρίμματα φορτίου (μη επικίνδυνα υπολείμματα)</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Μόνο χωρίς πλαστικά και &gt;12 ν.μ. από ακτή</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5"/>
                  </a:ext>
                </a:extLst>
              </a:tr>
              <a:tr h="527485">
                <a:tc>
                  <a:txBody>
                    <a:bodyPr/>
                    <a:lstStyle/>
                    <a:p>
                      <a:pPr marL="0" indent="0" algn="just">
                        <a:buNone/>
                      </a:pPr>
                      <a:r>
                        <a:rPr lang="en-US" sz="1600" b="1" dirty="0">
                          <a:solidFill>
                            <a:srgbClr val="0B1F3A"/>
                          </a:solidFill>
                        </a:rPr>
                        <a:t>Απορρίμματα ζωντανών ζώων</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Επιτρέπεται &gt;12 ν.μ. από ακτή</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5" name="source"/>
          <p:cNvSpPr txBox="1"/>
          <p:nvPr/>
        </p:nvSpPr>
        <p:spPr>
          <a:xfrm>
            <a:off x="5946258" y="5181601"/>
            <a:ext cx="6054968" cy="720968"/>
          </a:xfrm>
          <a:prstGeom prst="rect">
            <a:avLst/>
          </a:prstGeom>
          <a:noFill/>
          <a:ln/>
        </p:spPr>
        <p:txBody>
          <a:bodyPr wrap="square" lIns="0" tIns="0" rIns="0" bIns="0" rtlCol="0" anchor="b"/>
          <a:lstStyle/>
          <a:p>
            <a:pPr marL="0" indent="0" algn="just">
              <a:buNone/>
            </a:pPr>
            <a:r>
              <a:rPr lang="en-US" sz="1600" b="1" i="1" dirty="0" err="1">
                <a:solidFill>
                  <a:srgbClr val="FF0000"/>
                </a:solidFill>
              </a:rPr>
              <a:t>Ειδικές</a:t>
            </a:r>
            <a:r>
              <a:rPr lang="en-US" sz="1600" b="1" i="1" dirty="0">
                <a:solidFill>
                  <a:srgbClr val="FF0000"/>
                </a:solidFill>
              </a:rPr>
              <a:t> Περιοχές με αυστηρότερους κανόνες: Μεσόγειος, Βαλτική, Μαύρη Θάλασσα, Ερυθρά Θάλασσα, Βόρεια Θάλασσα, Περσικός Κόλπος, Ευρύτερη Καραϊβική, Ανταρκτική.</a:t>
            </a:r>
            <a:endParaRPr lang="en-US" sz="1600" b="1" dirty="0">
              <a:solidFill>
                <a:srgbClr val="FF0000"/>
              </a:solidFill>
            </a:endParaRPr>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777240"/>
          </a:xfrm>
          <a:prstGeom prst="rect">
            <a:avLst/>
          </a:prstGeom>
          <a:noFill/>
          <a:ln/>
        </p:spPr>
        <p:txBody>
          <a:bodyPr wrap="square" lIns="0" tIns="0" rIns="0" bIns="0" rtlCol="0" anchor="ctr"/>
          <a:lstStyle/>
          <a:p>
            <a:pPr marL="0" indent="0" algn="l">
              <a:buNone/>
            </a:pPr>
            <a:r>
              <a:rPr lang="en-US" sz="2600" b="1" dirty="0">
                <a:solidFill>
                  <a:srgbClr val="0B1F3A"/>
                </a:solidFill>
              </a:rPr>
              <a:t>2.5 Λύματα πλοίων και 2.6 Υποθαλάσσια ηχορύπανση</a:t>
            </a:r>
            <a:endParaRPr lang="en-US" sz="2600" dirty="0"/>
          </a:p>
        </p:txBody>
      </p:sp>
      <p:sp>
        <p:nvSpPr>
          <p:cNvPr id="3" name="card"/>
          <p:cNvSpPr/>
          <p:nvPr/>
        </p:nvSpPr>
        <p:spPr>
          <a:xfrm>
            <a:off x="457200" y="973606"/>
            <a:ext cx="5522976" cy="5061434"/>
          </a:xfrm>
          <a:prstGeom prst="roundRect">
            <a:avLst>
              <a:gd name="adj" fmla="val 2286"/>
            </a:avLst>
          </a:prstGeom>
          <a:solidFill>
            <a:srgbClr val="EDF2F7"/>
          </a:solidFill>
          <a:ln w="12700">
            <a:solidFill>
              <a:srgbClr val="EDF2F7"/>
            </a:solidFill>
            <a:prstDash val="solid"/>
          </a:ln>
        </p:spPr>
        <p:txBody>
          <a:bodyPr/>
          <a:lstStyle/>
          <a:p>
            <a:endParaRPr/>
          </a:p>
        </p:txBody>
      </p:sp>
      <p:sp>
        <p:nvSpPr>
          <p:cNvPr id="4" name="cardhead"/>
          <p:cNvSpPr txBox="1"/>
          <p:nvPr/>
        </p:nvSpPr>
        <p:spPr>
          <a:xfrm>
            <a:off x="621792" y="1051560"/>
            <a:ext cx="5193792" cy="365760"/>
          </a:xfrm>
          <a:prstGeom prst="rect">
            <a:avLst/>
          </a:prstGeom>
          <a:noFill/>
          <a:ln/>
        </p:spPr>
        <p:txBody>
          <a:bodyPr wrap="square" lIns="0" tIns="0" rIns="0" bIns="0" rtlCol="0" anchor="ctr"/>
          <a:lstStyle/>
          <a:p>
            <a:pPr marL="0" indent="0">
              <a:buNone/>
            </a:pPr>
            <a:r>
              <a:rPr lang="en-US" sz="1600" b="1" dirty="0">
                <a:solidFill>
                  <a:srgbClr val="0E6E8E"/>
                </a:solidFill>
              </a:rPr>
              <a:t>2.5 Μόλυνση από λύματα (MARPOL Παράρτημα IV)</a:t>
            </a:r>
            <a:endParaRPr lang="en-US" sz="1600" dirty="0"/>
          </a:p>
        </p:txBody>
      </p:sp>
      <p:sp>
        <p:nvSpPr>
          <p:cNvPr id="5" name="cardbody"/>
          <p:cNvSpPr txBox="1"/>
          <p:nvPr/>
        </p:nvSpPr>
        <p:spPr>
          <a:xfrm>
            <a:off x="621792" y="1541586"/>
            <a:ext cx="5193792" cy="4402014"/>
          </a:xfrm>
          <a:prstGeom prst="rect">
            <a:avLst/>
          </a:prstGeom>
          <a:noFill/>
          <a:ln/>
        </p:spPr>
        <p:txBody>
          <a:bodyPr wrap="square" lIns="0" tIns="0" rIns="0" bIns="0" rtlCol="0" anchor="t"/>
          <a:lstStyle/>
          <a:p>
            <a:pPr marL="152400" indent="-152400" algn="just">
              <a:spcAft>
                <a:spcPts val="300"/>
              </a:spcAft>
              <a:buSzPct val="100000"/>
              <a:buChar char="•"/>
            </a:pPr>
            <a:r>
              <a:rPr lang="en-US" sz="1600" b="1" dirty="0">
                <a:solidFill>
                  <a:srgbClr val="0B1F3A"/>
                </a:solidFill>
              </a:rPr>
              <a:t>Λύματα</a:t>
            </a:r>
            <a:r>
              <a:rPr lang="en-US" sz="1600" dirty="0">
                <a:solidFill>
                  <a:srgbClr val="0B1F3A"/>
                </a:solidFill>
              </a:rPr>
              <a:t> από τουαλέτες, ντους, μαγειρεία, πλυντήρια, ιατρεία στη θάλασσα προκαλούν μείωση οξυγόνου, ευτροφισμό και θάνατο οργανισμών</a:t>
            </a:r>
            <a:r>
              <a:rPr lang="el-GR" sz="1600" dirty="0">
                <a:solidFill>
                  <a:srgbClr val="0B1F3A"/>
                </a:solidFill>
              </a:rPr>
              <a:t> -</a:t>
            </a:r>
            <a:r>
              <a:rPr lang="en-US" sz="1600" dirty="0">
                <a:solidFill>
                  <a:srgbClr val="0B1F3A"/>
                </a:solidFill>
              </a:rPr>
              <a:t> κίνδυνοι για την υγεία (παθογόνα) και την οικονομία (τουρισμός)</a:t>
            </a:r>
            <a:endParaRPr lang="en-US" sz="1600" dirty="0"/>
          </a:p>
          <a:p>
            <a:pPr marL="152400" indent="-152400" algn="just">
              <a:spcAft>
                <a:spcPts val="300"/>
              </a:spcAft>
              <a:buSzPct val="100000"/>
              <a:buChar char="•"/>
            </a:pPr>
            <a:r>
              <a:rPr lang="en-US" sz="1600" b="1" dirty="0">
                <a:solidFill>
                  <a:srgbClr val="0B1F3A"/>
                </a:solidFill>
              </a:rPr>
              <a:t>Απαγορεύεται</a:t>
            </a:r>
            <a:r>
              <a:rPr lang="en-US" sz="1600" dirty="0">
                <a:solidFill>
                  <a:srgbClr val="0B1F3A"/>
                </a:solidFill>
              </a:rPr>
              <a:t> η απόρριψη ανεπεξέργαστων λυμάτων κοντά σε ακτές</a:t>
            </a:r>
            <a:r>
              <a:rPr lang="el-GR" sz="1600" dirty="0">
                <a:solidFill>
                  <a:srgbClr val="0B1F3A"/>
                </a:solidFill>
              </a:rPr>
              <a:t>.</a:t>
            </a:r>
            <a:r>
              <a:rPr lang="en-US" sz="1600" dirty="0">
                <a:solidFill>
                  <a:srgbClr val="0B1F3A"/>
                </a:solidFill>
              </a:rPr>
              <a:t> </a:t>
            </a:r>
            <a:endParaRPr lang="el-GR" sz="1600" dirty="0">
              <a:solidFill>
                <a:srgbClr val="0B1F3A"/>
              </a:solidFill>
            </a:endParaRPr>
          </a:p>
          <a:p>
            <a:pPr marL="152400" indent="-152400" algn="just">
              <a:spcAft>
                <a:spcPts val="300"/>
              </a:spcAft>
              <a:buSzPct val="100000"/>
              <a:buChar char="•"/>
            </a:pPr>
            <a:r>
              <a:rPr lang="el-GR" sz="1600" b="1" dirty="0">
                <a:solidFill>
                  <a:srgbClr val="0B1F3A"/>
                </a:solidFill>
              </a:rPr>
              <a:t>Ε</a:t>
            </a:r>
            <a:r>
              <a:rPr lang="en-US" sz="1600" b="1" dirty="0">
                <a:solidFill>
                  <a:srgbClr val="0B1F3A"/>
                </a:solidFill>
              </a:rPr>
              <a:t>π</a:t>
            </a:r>
            <a:r>
              <a:rPr lang="en-US" sz="1600" b="1" dirty="0" err="1">
                <a:solidFill>
                  <a:srgbClr val="0B1F3A"/>
                </a:solidFill>
              </a:rPr>
              <a:t>ιτρέ</a:t>
            </a:r>
            <a:r>
              <a:rPr lang="en-US" sz="1600" b="1" dirty="0">
                <a:solidFill>
                  <a:srgbClr val="0B1F3A"/>
                </a:solidFill>
              </a:rPr>
              <a:t>πεται </a:t>
            </a:r>
            <a:r>
              <a:rPr lang="en-US" sz="1600" dirty="0">
                <a:solidFill>
                  <a:srgbClr val="0B1F3A"/>
                </a:solidFill>
              </a:rPr>
              <a:t>μόνο μετά από εγκεκριμένη βιολογική επεξεργασία, ή &gt;12 ν.μ. (αραιωμένα), ή 3–12 ν.μ. μετά από απολύμανση</a:t>
            </a:r>
            <a:endParaRPr lang="en-US" sz="1600" dirty="0"/>
          </a:p>
          <a:p>
            <a:pPr marL="152400" indent="-152400" algn="just">
              <a:spcAft>
                <a:spcPts val="300"/>
              </a:spcAft>
              <a:buSzPct val="100000"/>
              <a:buChar char="•"/>
            </a:pPr>
            <a:r>
              <a:rPr lang="en-US" sz="1600" b="1" dirty="0">
                <a:solidFill>
                  <a:srgbClr val="0B1F3A"/>
                </a:solidFill>
              </a:rPr>
              <a:t>Υποχρεωτικός εξοπλισμός</a:t>
            </a:r>
            <a:r>
              <a:rPr lang="en-US" sz="1600" dirty="0">
                <a:solidFill>
                  <a:srgbClr val="0B1F3A"/>
                </a:solidFill>
              </a:rPr>
              <a:t>: εγκεκριμένες μονάδες επεξεργασίας, δεξαμενές συγκράτησης, συστήματα άλεσης/απολύμανσης</a:t>
            </a:r>
            <a:endParaRPr lang="en-US" sz="1600" dirty="0"/>
          </a:p>
          <a:p>
            <a:pPr marL="152400" indent="-152400" algn="just">
              <a:spcAft>
                <a:spcPts val="300"/>
              </a:spcAft>
              <a:buSzPct val="100000"/>
              <a:buChar char="•"/>
            </a:pPr>
            <a:r>
              <a:rPr lang="en-US" sz="1600" b="1" dirty="0">
                <a:solidFill>
                  <a:srgbClr val="0B1F3A"/>
                </a:solidFill>
              </a:rPr>
              <a:t>Βαλτική</a:t>
            </a:r>
            <a:r>
              <a:rPr lang="en-US" sz="1600" dirty="0">
                <a:solidFill>
                  <a:srgbClr val="0B1F3A"/>
                </a:solidFill>
              </a:rPr>
              <a:t>: Ειδική Περιοχή για επιβατηγά/κρουαζιερόπλοια (πλήρης ισχύς 2021)</a:t>
            </a:r>
            <a:endParaRPr lang="en-US" sz="1600" dirty="0"/>
          </a:p>
        </p:txBody>
      </p:sp>
      <p:sp>
        <p:nvSpPr>
          <p:cNvPr id="6" name="card"/>
          <p:cNvSpPr/>
          <p:nvPr/>
        </p:nvSpPr>
        <p:spPr>
          <a:xfrm>
            <a:off x="6208775" y="973606"/>
            <a:ext cx="5760487" cy="5061434"/>
          </a:xfrm>
          <a:prstGeom prst="roundRect">
            <a:avLst>
              <a:gd name="adj" fmla="val 2286"/>
            </a:avLst>
          </a:prstGeom>
          <a:solidFill>
            <a:srgbClr val="EDF2F7"/>
          </a:solidFill>
          <a:ln w="12700">
            <a:solidFill>
              <a:srgbClr val="EDF2F7"/>
            </a:solidFill>
            <a:prstDash val="solid"/>
          </a:ln>
        </p:spPr>
        <p:txBody>
          <a:bodyPr/>
          <a:lstStyle/>
          <a:p>
            <a:endParaRPr/>
          </a:p>
        </p:txBody>
      </p:sp>
      <p:sp>
        <p:nvSpPr>
          <p:cNvPr id="7" name="cardhead"/>
          <p:cNvSpPr txBox="1"/>
          <p:nvPr/>
        </p:nvSpPr>
        <p:spPr>
          <a:xfrm>
            <a:off x="6256075" y="1051560"/>
            <a:ext cx="5311085" cy="365760"/>
          </a:xfrm>
          <a:prstGeom prst="rect">
            <a:avLst/>
          </a:prstGeom>
          <a:noFill/>
          <a:ln/>
        </p:spPr>
        <p:txBody>
          <a:bodyPr wrap="square" lIns="0" tIns="0" rIns="0" bIns="0" rtlCol="0" anchor="ctr"/>
          <a:lstStyle/>
          <a:p>
            <a:pPr marL="0" indent="0">
              <a:buNone/>
            </a:pPr>
            <a:r>
              <a:rPr lang="en-US" sz="1600" b="1" dirty="0">
                <a:solidFill>
                  <a:srgbClr val="D97B29"/>
                </a:solidFill>
              </a:rPr>
              <a:t>2.6 Υποθαλάσσια ηχορύπανση</a:t>
            </a:r>
            <a:endParaRPr lang="en-US" sz="1600" dirty="0"/>
          </a:p>
        </p:txBody>
      </p:sp>
      <p:sp>
        <p:nvSpPr>
          <p:cNvPr id="8" name="cardbody"/>
          <p:cNvSpPr txBox="1"/>
          <p:nvPr/>
        </p:nvSpPr>
        <p:spPr>
          <a:xfrm>
            <a:off x="6308702" y="1541586"/>
            <a:ext cx="5566776" cy="4402014"/>
          </a:xfrm>
          <a:prstGeom prst="rect">
            <a:avLst/>
          </a:prstGeom>
          <a:noFill/>
          <a:ln/>
        </p:spPr>
        <p:txBody>
          <a:bodyPr wrap="square" lIns="0" tIns="0" rIns="0" bIns="0" rtlCol="0" anchor="t"/>
          <a:lstStyle/>
          <a:p>
            <a:pPr marL="152400" indent="-152400" algn="just">
              <a:spcAft>
                <a:spcPts val="300"/>
              </a:spcAft>
              <a:buSzPct val="100000"/>
              <a:buChar char="•"/>
            </a:pPr>
            <a:r>
              <a:rPr lang="en-US" sz="1600" b="1" dirty="0">
                <a:solidFill>
                  <a:srgbClr val="0B1F3A"/>
                </a:solidFill>
              </a:rPr>
              <a:t>Πηγές:</a:t>
            </a:r>
            <a:r>
              <a:rPr lang="en-US" sz="1600" dirty="0">
                <a:solidFill>
                  <a:srgbClr val="0B1F3A"/>
                </a:solidFill>
              </a:rPr>
              <a:t> εμπορική ναυτιλία (προπέλες, μηχανές), στρατιωτικά σόναρ, σεισμικές έρευνες (air guns), υποθαλάσσιες κατασκευές (αιολικά πάρκα)</a:t>
            </a:r>
            <a:endParaRPr lang="en-US" sz="1600" dirty="0"/>
          </a:p>
          <a:p>
            <a:pPr marL="152400" indent="-152400" algn="just">
              <a:spcAft>
                <a:spcPts val="300"/>
              </a:spcAft>
              <a:buSzPct val="100000"/>
              <a:buChar char="•"/>
            </a:pPr>
            <a:r>
              <a:rPr lang="en-US" sz="1600" b="1" dirty="0">
                <a:solidFill>
                  <a:srgbClr val="0B1F3A"/>
                </a:solidFill>
              </a:rPr>
              <a:t>Επιπτώσεις:</a:t>
            </a:r>
            <a:r>
              <a:rPr lang="en-US" sz="1600" dirty="0">
                <a:solidFill>
                  <a:srgbClr val="0B1F3A"/>
                </a:solidFill>
              </a:rPr>
              <a:t> δυσκολία προσανατολισμού/επικοινωνίας θαλάσσιων θηλαστικών (ηχοεντοπισμός), αλλαγή συμπεριφοράς, βλάβες ακοής και θάνατοι, μείωση αλιευτικών πληθυσμών</a:t>
            </a:r>
            <a:endParaRPr lang="en-US" sz="1600" dirty="0"/>
          </a:p>
          <a:p>
            <a:pPr marL="152400" indent="-152400" algn="just">
              <a:spcAft>
                <a:spcPts val="300"/>
              </a:spcAft>
              <a:buSzPct val="100000"/>
              <a:buChar char="•"/>
            </a:pPr>
            <a:r>
              <a:rPr lang="en-US" sz="1600" b="1" dirty="0">
                <a:solidFill>
                  <a:srgbClr val="0B1F3A"/>
                </a:solidFill>
              </a:rPr>
              <a:t>Μέτρα: </a:t>
            </a:r>
            <a:r>
              <a:rPr lang="en-US" sz="1600" dirty="0">
                <a:solidFill>
                  <a:srgbClr val="0B1F3A"/>
                </a:solidFill>
              </a:rPr>
              <a:t>αναθεωρημένες Κατευθυντήριες Γραμμές IMO (2023) για μείωση θορύβου (σχεδιασμός προπέλας, συντήρηση, μείωση ταχύτητας)</a:t>
            </a:r>
            <a:r>
              <a:rPr lang="el-GR" sz="1600" dirty="0">
                <a:solidFill>
                  <a:srgbClr val="0B1F3A"/>
                </a:solidFill>
              </a:rPr>
              <a:t> -</a:t>
            </a:r>
            <a:r>
              <a:rPr lang="en-US" sz="1600" dirty="0">
                <a:solidFill>
                  <a:srgbClr val="0B1F3A"/>
                </a:solidFill>
              </a:rPr>
              <a:t> «φάση συγκέντρωσης </a:t>
            </a:r>
            <a:r>
              <a:rPr lang="en-US" sz="1600" dirty="0" err="1">
                <a:solidFill>
                  <a:srgbClr val="0B1F3A"/>
                </a:solidFill>
              </a:rPr>
              <a:t>εμ</a:t>
            </a:r>
            <a:r>
              <a:rPr lang="en-US" sz="1600" dirty="0">
                <a:solidFill>
                  <a:srgbClr val="0B1F3A"/>
                </a:solidFill>
              </a:rPr>
              <a:t>πειρίας»</a:t>
            </a:r>
            <a:r>
              <a:rPr lang="el-GR" sz="1600" dirty="0">
                <a:solidFill>
                  <a:srgbClr val="0B1F3A"/>
                </a:solidFill>
              </a:rPr>
              <a:t> (συγκέντρωση στοιχείων)</a:t>
            </a:r>
            <a:r>
              <a:rPr lang="en-US" sz="1600" dirty="0">
                <a:solidFill>
                  <a:srgbClr val="0B1F3A"/>
                </a:solidFill>
              </a:rPr>
              <a:t> παρατάθηκε έως τέλος 2028 (MEPC 84)</a:t>
            </a:r>
            <a:r>
              <a:rPr lang="el-GR" sz="1600" dirty="0">
                <a:solidFill>
                  <a:srgbClr val="0B1F3A"/>
                </a:solidFill>
              </a:rPr>
              <a:t> -</a:t>
            </a:r>
            <a:r>
              <a:rPr lang="en-US" sz="1600" dirty="0">
                <a:solidFill>
                  <a:srgbClr val="0B1F3A"/>
                </a:solidFill>
              </a:rPr>
              <a:t> τεχνολογικές λύσεις (αντικραδασμικά υλικά, ηλεκτρική πρόωση)</a:t>
            </a:r>
            <a:r>
              <a:rPr lang="el-GR" sz="1600" dirty="0">
                <a:solidFill>
                  <a:srgbClr val="0B1F3A"/>
                </a:solidFill>
              </a:rPr>
              <a:t> -</a:t>
            </a:r>
            <a:r>
              <a:rPr lang="en-US" sz="1600" dirty="0">
                <a:solidFill>
                  <a:srgbClr val="0B1F3A"/>
                </a:solidFill>
              </a:rPr>
              <a:t> «ήσυχες ζώνες»/προστατευόμενες περιοχές</a:t>
            </a:r>
            <a:endParaRPr lang="en-US" sz="1600" dirty="0"/>
          </a:p>
          <a:p>
            <a:pPr marL="152400" indent="-152400" algn="just">
              <a:spcAft>
                <a:spcPts val="300"/>
              </a:spcAft>
              <a:buSzPct val="100000"/>
              <a:buChar char="•"/>
            </a:pPr>
            <a:r>
              <a:rPr lang="en-US" sz="1600" b="1" dirty="0">
                <a:solidFill>
                  <a:srgbClr val="0B1F3A"/>
                </a:solidFill>
              </a:rPr>
              <a:t>Δεν υπάρχει ακόμη ειδικό παράρτημα MARPOL </a:t>
            </a:r>
            <a:r>
              <a:rPr lang="en-US" sz="1600" dirty="0">
                <a:solidFill>
                  <a:srgbClr val="0B1F3A"/>
                </a:solidFill>
              </a:rPr>
              <a:t>— ζήτημα σε εξέλιξη</a:t>
            </a:r>
            <a:endParaRPr lang="en-US" sz="16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0" y="58738"/>
            <a:ext cx="11274425" cy="398462"/>
          </a:xfrm>
          <a:prstGeom prst="rect">
            <a:avLst/>
          </a:prstGeom>
          <a:noFill/>
          <a:ln/>
        </p:spPr>
        <p:txBody>
          <a:bodyPr wrap="square" lIns="0" tIns="0" rIns="0" bIns="0" rtlCol="0" anchor="ctr"/>
          <a:lstStyle/>
          <a:p>
            <a:pPr marL="0" indent="0" algn="l">
              <a:buNone/>
            </a:pPr>
            <a:r>
              <a:rPr lang="en-US" sz="2600" b="1" dirty="0">
                <a:solidFill>
                  <a:srgbClr val="0B1F3A"/>
                </a:solidFill>
              </a:rPr>
              <a:t>2.7 Εκπομπές ατμοσφαιρικών ρύπων: τι εκπέμπουν τα πλοία</a:t>
            </a:r>
            <a:endParaRPr lang="en-US" sz="2600" dirty="0"/>
          </a:p>
        </p:txBody>
      </p:sp>
      <p:sp>
        <p:nvSpPr>
          <p:cNvPr id="25" name="Slide Number Placeholder 0"/>
          <p:cNvSpPr>
            <a:spLocks noGrp="1"/>
          </p:cNvSpPr>
          <p:nvPr>
            <p:ph type="sldNum" sz="quarter" idx="4294967295"/>
          </p:nvPr>
        </p:nvSpPr>
        <p:spPr>
          <a:xfrm>
            <a:off x="11552238" y="6446838"/>
            <a:ext cx="639762" cy="274637"/>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11</a:t>
            </a:fld>
            <a:endParaRPr lang="en-US"/>
          </a:p>
        </p:txBody>
      </p:sp>
      <p:sp>
        <p:nvSpPr>
          <p:cNvPr id="3" name="card"/>
          <p:cNvSpPr/>
          <p:nvPr/>
        </p:nvSpPr>
        <p:spPr>
          <a:xfrm>
            <a:off x="457199" y="681645"/>
            <a:ext cx="4813069" cy="2838796"/>
          </a:xfrm>
          <a:prstGeom prst="roundRect">
            <a:avLst>
              <a:gd name="adj" fmla="val 4800"/>
            </a:avLst>
          </a:prstGeom>
          <a:solidFill>
            <a:srgbClr val="EDF2F7"/>
          </a:solidFill>
          <a:ln w="12700">
            <a:solidFill>
              <a:srgbClr val="EDF2F7"/>
            </a:solidFill>
            <a:prstDash val="solid"/>
          </a:ln>
        </p:spPr>
        <p:txBody>
          <a:bodyPr/>
          <a:lstStyle/>
          <a:p>
            <a:endParaRPr/>
          </a:p>
        </p:txBody>
      </p:sp>
      <p:sp>
        <p:nvSpPr>
          <p:cNvPr id="4" name="cardhead"/>
          <p:cNvSpPr txBox="1"/>
          <p:nvPr/>
        </p:nvSpPr>
        <p:spPr>
          <a:xfrm>
            <a:off x="621792" y="1194641"/>
            <a:ext cx="3031236" cy="314119"/>
          </a:xfrm>
          <a:prstGeom prst="rect">
            <a:avLst/>
          </a:prstGeom>
          <a:noFill/>
          <a:ln/>
        </p:spPr>
        <p:txBody>
          <a:bodyPr wrap="square" lIns="0" tIns="0" rIns="0" bIns="0" rtlCol="0" anchor="ctr"/>
          <a:lstStyle/>
          <a:p>
            <a:pPr marL="0" indent="0">
              <a:buNone/>
            </a:pPr>
            <a:r>
              <a:rPr lang="en-US" sz="1600" b="1" dirty="0">
                <a:solidFill>
                  <a:srgbClr val="B23A48"/>
                </a:solidFill>
              </a:rPr>
              <a:t>CO₂ και μεθάνιο (CH₄)</a:t>
            </a:r>
            <a:endParaRPr lang="en-US" sz="1600" dirty="0"/>
          </a:p>
        </p:txBody>
      </p:sp>
      <p:sp>
        <p:nvSpPr>
          <p:cNvPr id="5" name="cardbody"/>
          <p:cNvSpPr txBox="1"/>
          <p:nvPr/>
        </p:nvSpPr>
        <p:spPr>
          <a:xfrm>
            <a:off x="572322" y="1536192"/>
            <a:ext cx="4414118" cy="1892808"/>
          </a:xfrm>
          <a:prstGeom prst="rect">
            <a:avLst/>
          </a:prstGeom>
          <a:noFill/>
          <a:ln/>
        </p:spPr>
        <p:txBody>
          <a:bodyPr wrap="square" lIns="0" tIns="0" rIns="0" bIns="0" rtlCol="0" anchor="t"/>
          <a:lstStyle/>
          <a:p>
            <a:pPr marL="0" indent="0" algn="just">
              <a:spcAft>
                <a:spcPts val="300"/>
              </a:spcAft>
              <a:buNone/>
            </a:pPr>
            <a:r>
              <a:rPr lang="en-US" dirty="0" err="1">
                <a:solidFill>
                  <a:srgbClr val="0B1F3A"/>
                </a:solidFill>
              </a:rPr>
              <a:t>Κλιμ</a:t>
            </a:r>
            <a:r>
              <a:rPr lang="en-US" dirty="0">
                <a:solidFill>
                  <a:srgbClr val="0B1F3A"/>
                </a:solidFill>
              </a:rPr>
              <a:t>ατική αλλαγή – </a:t>
            </a:r>
            <a:r>
              <a:rPr lang="el-GR" dirty="0">
                <a:solidFill>
                  <a:srgbClr val="0B1F3A"/>
                </a:solidFill>
              </a:rPr>
              <a:t>εκπομπές ναυτιλίας:</a:t>
            </a:r>
          </a:p>
          <a:p>
            <a:pPr marL="285750" indent="-285750" algn="just">
              <a:spcAft>
                <a:spcPts val="300"/>
              </a:spcAft>
              <a:buFont typeface="Arial" panose="020B0604020202020204" pitchFamily="34" charset="0"/>
              <a:buChar char="•"/>
            </a:pPr>
            <a:r>
              <a:rPr lang="en-US" dirty="0">
                <a:solidFill>
                  <a:srgbClr val="0B1F3A"/>
                </a:solidFill>
              </a:rPr>
              <a:t> </a:t>
            </a:r>
            <a:r>
              <a:rPr lang="el-GR" dirty="0">
                <a:solidFill>
                  <a:srgbClr val="0B1F3A"/>
                </a:solidFill>
              </a:rPr>
              <a:t>περ. </a:t>
            </a:r>
            <a:r>
              <a:rPr lang="en-US" dirty="0">
                <a:solidFill>
                  <a:srgbClr val="0B1F3A"/>
                </a:solidFill>
              </a:rPr>
              <a:t>1.0</a:t>
            </a:r>
            <a:r>
              <a:rPr lang="el-GR" dirty="0">
                <a:solidFill>
                  <a:srgbClr val="0B1F3A"/>
                </a:solidFill>
              </a:rPr>
              <a:t>76</a:t>
            </a:r>
            <a:r>
              <a:rPr lang="en-US" dirty="0">
                <a:solidFill>
                  <a:srgbClr val="0B1F3A"/>
                </a:solidFill>
              </a:rPr>
              <a:t> Mt CO₂e/</a:t>
            </a:r>
            <a:r>
              <a:rPr lang="en-US" dirty="0" err="1">
                <a:solidFill>
                  <a:srgbClr val="0B1F3A"/>
                </a:solidFill>
              </a:rPr>
              <a:t>έτος</a:t>
            </a:r>
            <a:r>
              <a:rPr lang="el-GR" dirty="0">
                <a:solidFill>
                  <a:srgbClr val="0B1F3A"/>
                </a:solidFill>
              </a:rPr>
              <a:t> (</a:t>
            </a:r>
            <a:r>
              <a:rPr lang="en-US" dirty="0">
                <a:solidFill>
                  <a:srgbClr val="0B1F3A"/>
                </a:solidFill>
              </a:rPr>
              <a:t>IMO</a:t>
            </a:r>
            <a:r>
              <a:rPr lang="el-GR" dirty="0">
                <a:solidFill>
                  <a:srgbClr val="0B1F3A"/>
                </a:solidFill>
              </a:rPr>
              <a:t> 2018</a:t>
            </a:r>
            <a:r>
              <a:rPr lang="en-US" dirty="0">
                <a:solidFill>
                  <a:srgbClr val="0B1F3A"/>
                </a:solidFill>
              </a:rPr>
              <a:t>) </a:t>
            </a:r>
          </a:p>
          <a:p>
            <a:pPr marL="285750" indent="-285750" algn="just">
              <a:spcAft>
                <a:spcPts val="300"/>
              </a:spcAft>
              <a:buFont typeface="Arial" panose="020B0604020202020204" pitchFamily="34" charset="0"/>
              <a:buChar char="•"/>
            </a:pPr>
            <a:r>
              <a:rPr lang="el-GR" dirty="0">
                <a:solidFill>
                  <a:srgbClr val="0B1F3A"/>
                </a:solidFill>
              </a:rPr>
              <a:t>Εκπομπές μεθανίου </a:t>
            </a:r>
            <a:r>
              <a:rPr lang="en-US" dirty="0">
                <a:solidFill>
                  <a:srgbClr val="0B1F3A"/>
                </a:solidFill>
              </a:rPr>
              <a:t>(CH₄) (methane slip)</a:t>
            </a:r>
            <a:r>
              <a:rPr lang="el-GR" dirty="0">
                <a:solidFill>
                  <a:srgbClr val="0B1F3A"/>
                </a:solidFill>
              </a:rPr>
              <a:t>: 140.000 τ. (2018), 0,52% (2024) των συνολικών, αύξηση λόγω</a:t>
            </a:r>
            <a:r>
              <a:rPr lang="en-US" dirty="0">
                <a:solidFill>
                  <a:srgbClr val="0B1F3A"/>
                </a:solidFill>
              </a:rPr>
              <a:t> LNG-</a:t>
            </a:r>
            <a:r>
              <a:rPr lang="en-US" dirty="0" err="1">
                <a:solidFill>
                  <a:srgbClr val="0B1F3A"/>
                </a:solidFill>
              </a:rPr>
              <a:t>κινητήρ</a:t>
            </a:r>
            <a:r>
              <a:rPr lang="el-GR" dirty="0">
                <a:solidFill>
                  <a:srgbClr val="0B1F3A"/>
                </a:solidFill>
              </a:rPr>
              <a:t>ων</a:t>
            </a:r>
            <a:endParaRPr lang="en-US" dirty="0"/>
          </a:p>
        </p:txBody>
      </p:sp>
      <p:sp>
        <p:nvSpPr>
          <p:cNvPr id="6" name="card"/>
          <p:cNvSpPr/>
          <p:nvPr/>
        </p:nvSpPr>
        <p:spPr>
          <a:xfrm>
            <a:off x="5491942" y="604058"/>
            <a:ext cx="5824451" cy="2916382"/>
          </a:xfrm>
          <a:prstGeom prst="roundRect">
            <a:avLst>
              <a:gd name="adj" fmla="val 4800"/>
            </a:avLst>
          </a:prstGeom>
          <a:solidFill>
            <a:srgbClr val="EDF2F7"/>
          </a:solidFill>
          <a:ln w="12700">
            <a:solidFill>
              <a:srgbClr val="EDF2F7"/>
            </a:solidFill>
            <a:prstDash val="solid"/>
          </a:ln>
        </p:spPr>
        <p:txBody>
          <a:bodyPr/>
          <a:lstStyle/>
          <a:p>
            <a:endParaRPr/>
          </a:p>
        </p:txBody>
      </p:sp>
      <p:sp>
        <p:nvSpPr>
          <p:cNvPr id="7" name="cardhead"/>
          <p:cNvSpPr txBox="1"/>
          <p:nvPr/>
        </p:nvSpPr>
        <p:spPr>
          <a:xfrm>
            <a:off x="6782348" y="672513"/>
            <a:ext cx="3499718" cy="241887"/>
          </a:xfrm>
          <a:prstGeom prst="rect">
            <a:avLst/>
          </a:prstGeom>
          <a:noFill/>
          <a:ln/>
        </p:spPr>
        <p:txBody>
          <a:bodyPr wrap="square" lIns="0" tIns="0" rIns="0" bIns="0" rtlCol="0" anchor="ctr"/>
          <a:lstStyle/>
          <a:p>
            <a:pPr marL="0" indent="0">
              <a:buNone/>
            </a:pPr>
            <a:r>
              <a:rPr lang="en-US" sz="1600" b="1" dirty="0">
                <a:solidFill>
                  <a:srgbClr val="D97B29"/>
                </a:solidFill>
              </a:rPr>
              <a:t>Οξείδια θείου (SOx)</a:t>
            </a:r>
            <a:endParaRPr lang="en-US" sz="1600" dirty="0"/>
          </a:p>
        </p:txBody>
      </p:sp>
      <p:sp>
        <p:nvSpPr>
          <p:cNvPr id="8" name="cardbody"/>
          <p:cNvSpPr txBox="1"/>
          <p:nvPr/>
        </p:nvSpPr>
        <p:spPr>
          <a:xfrm>
            <a:off x="5575069" y="982855"/>
            <a:ext cx="5699355" cy="2446145"/>
          </a:xfrm>
          <a:prstGeom prst="rect">
            <a:avLst/>
          </a:prstGeom>
          <a:noFill/>
          <a:ln/>
        </p:spPr>
        <p:txBody>
          <a:bodyPr wrap="square" lIns="0" tIns="0" rIns="0" bIns="0" rtlCol="0" anchor="t"/>
          <a:lstStyle/>
          <a:p>
            <a:pPr marL="285750" indent="-285750" algn="just">
              <a:spcAft>
                <a:spcPts val="300"/>
              </a:spcAft>
              <a:buFont typeface="Arial" panose="020B0604020202020204" pitchFamily="34" charset="0"/>
              <a:buChar char="•"/>
            </a:pPr>
            <a:r>
              <a:rPr lang="el-GR" sz="1400" b="1" dirty="0"/>
              <a:t>Περιβαλλοντικές και υγειονομικές επιπτώσεις</a:t>
            </a:r>
            <a:r>
              <a:rPr lang="el-GR" sz="1400" dirty="0"/>
              <a:t>: Προκαλούν όξινη βροχή, επιβαρύνουν την ποιότητα του αέρα και συμβάλλουν σε αναπνευστικά και καρδιαγγειακά προβλήματα.</a:t>
            </a:r>
          </a:p>
          <a:p>
            <a:pPr marL="285750" indent="-285750" algn="just">
              <a:spcAft>
                <a:spcPts val="300"/>
              </a:spcAft>
              <a:buFont typeface="Arial" panose="020B0604020202020204" pitchFamily="34" charset="0"/>
              <a:buChar char="•"/>
            </a:pPr>
            <a:r>
              <a:rPr lang="el-GR" sz="1400" b="1" dirty="0"/>
              <a:t>Συμβολή της ναυτιλίας</a:t>
            </a:r>
            <a:r>
              <a:rPr lang="el-GR" sz="1400" dirty="0"/>
              <a:t>: Ιστορικά περίπου 10–15% των παγκόσμιων ανθρωπογενών εκπομπών SOₓ.</a:t>
            </a:r>
          </a:p>
          <a:p>
            <a:pPr marL="285750" indent="-285750" algn="just">
              <a:spcAft>
                <a:spcPts val="300"/>
              </a:spcAft>
              <a:buFont typeface="Arial" panose="020B0604020202020204" pitchFamily="34" charset="0"/>
              <a:buChar char="•"/>
            </a:pPr>
            <a:r>
              <a:rPr lang="el-GR" sz="1400" b="1" dirty="0"/>
              <a:t>IMO 2020: </a:t>
            </a:r>
            <a:r>
              <a:rPr lang="el-GR" sz="1400" dirty="0"/>
              <a:t>Η μείωση της μέγιστης περιεκτικότητας θείου στα ναυτιλιακά καύσιμα από 3,5% σε 0,5% οδήγησε σε εκτιμώμενη μείωση εκπομπών SOₓ κατά 77%.</a:t>
            </a:r>
          </a:p>
          <a:p>
            <a:pPr marL="285750" indent="-285750" algn="just">
              <a:spcAft>
                <a:spcPts val="300"/>
              </a:spcAft>
              <a:buFont typeface="Arial" panose="020B0604020202020204" pitchFamily="34" charset="0"/>
              <a:buChar char="•"/>
            </a:pPr>
            <a:r>
              <a:rPr lang="el-GR" sz="1400" b="1" dirty="0"/>
              <a:t>Περιοχές Ελέγχου Εκπομπών (SOₓ </a:t>
            </a:r>
            <a:r>
              <a:rPr lang="el-GR" sz="1400" b="1" dirty="0" err="1"/>
              <a:t>ECAs</a:t>
            </a:r>
            <a:r>
              <a:rPr lang="el-GR" sz="1400" b="1" dirty="0"/>
              <a:t>): </a:t>
            </a:r>
            <a:r>
              <a:rPr lang="el-GR" sz="1400" dirty="0"/>
              <a:t>Αυστηρότερο όριο θείου 0,1%, στη Βαλτική, τη Βόρεια Θάλασσα, τη Βόρεια Αμερική και τη Μεσόγειο (από 1 Μαΐου 2025).</a:t>
            </a:r>
            <a:endParaRPr lang="en-US" sz="1400" dirty="0"/>
          </a:p>
        </p:txBody>
      </p:sp>
      <p:sp>
        <p:nvSpPr>
          <p:cNvPr id="9" name="card"/>
          <p:cNvSpPr/>
          <p:nvPr/>
        </p:nvSpPr>
        <p:spPr>
          <a:xfrm>
            <a:off x="457200" y="3749040"/>
            <a:ext cx="4896196" cy="2286000"/>
          </a:xfrm>
          <a:prstGeom prst="roundRect">
            <a:avLst>
              <a:gd name="adj" fmla="val 4800"/>
            </a:avLst>
          </a:prstGeom>
          <a:solidFill>
            <a:srgbClr val="EDF2F7"/>
          </a:solidFill>
          <a:ln w="12700">
            <a:solidFill>
              <a:srgbClr val="EDF2F7"/>
            </a:solidFill>
            <a:prstDash val="solid"/>
          </a:ln>
        </p:spPr>
        <p:txBody>
          <a:bodyPr/>
          <a:lstStyle/>
          <a:p>
            <a:endParaRPr/>
          </a:p>
        </p:txBody>
      </p:sp>
      <p:sp>
        <p:nvSpPr>
          <p:cNvPr id="10" name="cardhead"/>
          <p:cNvSpPr txBox="1"/>
          <p:nvPr/>
        </p:nvSpPr>
        <p:spPr>
          <a:xfrm>
            <a:off x="621792" y="3749040"/>
            <a:ext cx="3031236" cy="318659"/>
          </a:xfrm>
          <a:prstGeom prst="rect">
            <a:avLst/>
          </a:prstGeom>
          <a:noFill/>
          <a:ln/>
        </p:spPr>
        <p:txBody>
          <a:bodyPr wrap="square" lIns="0" tIns="0" rIns="0" bIns="0" rtlCol="0" anchor="ctr"/>
          <a:lstStyle/>
          <a:p>
            <a:pPr marL="0" indent="0">
              <a:buNone/>
            </a:pPr>
            <a:r>
              <a:rPr lang="en-US" sz="1600" b="1" dirty="0">
                <a:solidFill>
                  <a:srgbClr val="D97B29"/>
                </a:solidFill>
              </a:rPr>
              <a:t>Οξείδια αζώτου (NOx)</a:t>
            </a:r>
            <a:endParaRPr lang="en-US" sz="1600" dirty="0"/>
          </a:p>
        </p:txBody>
      </p:sp>
      <p:sp>
        <p:nvSpPr>
          <p:cNvPr id="11" name="cardbody"/>
          <p:cNvSpPr txBox="1"/>
          <p:nvPr/>
        </p:nvSpPr>
        <p:spPr>
          <a:xfrm>
            <a:off x="572321" y="4067699"/>
            <a:ext cx="4697947" cy="1875901"/>
          </a:xfrm>
          <a:prstGeom prst="rect">
            <a:avLst/>
          </a:prstGeom>
          <a:noFill/>
          <a:ln/>
        </p:spPr>
        <p:txBody>
          <a:bodyPr wrap="square" lIns="0" tIns="0" rIns="0" bIns="0" rtlCol="0" anchor="t"/>
          <a:lstStyle/>
          <a:p>
            <a:pPr marL="285750" indent="-285750" algn="just">
              <a:spcAft>
                <a:spcPts val="300"/>
              </a:spcAft>
              <a:buFont typeface="Arial" panose="020B0604020202020204" pitchFamily="34" charset="0"/>
              <a:buChar char="•"/>
            </a:pPr>
            <a:r>
              <a:rPr lang="en-US" sz="1400" dirty="0">
                <a:solidFill>
                  <a:srgbClr val="0B1F3A"/>
                </a:solidFill>
              </a:rPr>
              <a:t>Φωτοχημικό νέφος, </a:t>
            </a:r>
            <a:r>
              <a:rPr lang="en-US" sz="1400" dirty="0" err="1">
                <a:solidFill>
                  <a:srgbClr val="0B1F3A"/>
                </a:solidFill>
              </a:rPr>
              <a:t>τρο</a:t>
            </a:r>
            <a:r>
              <a:rPr lang="en-US" sz="1400" dirty="0">
                <a:solidFill>
                  <a:srgbClr val="0B1F3A"/>
                </a:solidFill>
              </a:rPr>
              <a:t>ποσφαιρικό όζον</a:t>
            </a:r>
            <a:r>
              <a:rPr lang="el-GR" sz="1400" dirty="0">
                <a:solidFill>
                  <a:srgbClr val="0B1F3A"/>
                </a:solidFill>
              </a:rPr>
              <a:t> – αναπνευστικά</a:t>
            </a:r>
          </a:p>
          <a:p>
            <a:pPr marL="285750" indent="-285750" algn="just">
              <a:spcAft>
                <a:spcPts val="300"/>
              </a:spcAft>
              <a:buFont typeface="Arial" panose="020B0604020202020204" pitchFamily="34" charset="0"/>
              <a:buChar char="•"/>
            </a:pPr>
            <a:r>
              <a:rPr lang="en-US" sz="1400" dirty="0">
                <a:solidFill>
                  <a:srgbClr val="0B1F3A"/>
                </a:solidFill>
              </a:rPr>
              <a:t> </a:t>
            </a:r>
            <a:r>
              <a:rPr lang="el-GR" sz="1400" dirty="0">
                <a:solidFill>
                  <a:srgbClr val="0B1F3A"/>
                </a:solidFill>
              </a:rPr>
              <a:t>Ναυτιλία: κατά τον ΙΜΟ περ. </a:t>
            </a:r>
            <a:r>
              <a:rPr lang="en-US" sz="1400" dirty="0">
                <a:solidFill>
                  <a:srgbClr val="0B1F3A"/>
                </a:solidFill>
              </a:rPr>
              <a:t>10–15% των α</a:t>
            </a:r>
            <a:r>
              <a:rPr lang="en-US" sz="1400" dirty="0" err="1">
                <a:solidFill>
                  <a:srgbClr val="0B1F3A"/>
                </a:solidFill>
              </a:rPr>
              <a:t>νθρω</a:t>
            </a:r>
            <a:r>
              <a:rPr lang="en-US" sz="1400" dirty="0">
                <a:solidFill>
                  <a:srgbClr val="0B1F3A"/>
                </a:solidFill>
              </a:rPr>
              <a:t>πογενών εκπομπών</a:t>
            </a:r>
            <a:endParaRPr lang="el-GR" sz="1400" dirty="0">
              <a:solidFill>
                <a:srgbClr val="0B1F3A"/>
              </a:solidFill>
            </a:endParaRPr>
          </a:p>
          <a:p>
            <a:pPr marL="285750" indent="-285750" algn="just">
              <a:spcAft>
                <a:spcPts val="300"/>
              </a:spcAft>
              <a:buFont typeface="Arial" panose="020B0604020202020204" pitchFamily="34" charset="0"/>
              <a:buChar char="•"/>
            </a:pPr>
            <a:r>
              <a:rPr lang="el-GR" sz="1400" dirty="0">
                <a:solidFill>
                  <a:srgbClr val="0B1F3A"/>
                </a:solidFill>
              </a:rPr>
              <a:t>MARPOL </a:t>
            </a:r>
            <a:r>
              <a:rPr lang="el-GR" sz="1400" dirty="0" err="1">
                <a:solidFill>
                  <a:srgbClr val="0B1F3A"/>
                </a:solidFill>
              </a:rPr>
              <a:t>Annex</a:t>
            </a:r>
            <a:r>
              <a:rPr lang="el-GR" sz="1400" dirty="0">
                <a:solidFill>
                  <a:srgbClr val="0B1F3A"/>
                </a:solidFill>
              </a:rPr>
              <a:t> VI – </a:t>
            </a:r>
            <a:r>
              <a:rPr lang="el-GR" sz="1400" dirty="0" err="1">
                <a:solidFill>
                  <a:srgbClr val="0B1F3A"/>
                </a:solidFill>
              </a:rPr>
              <a:t>Regulation</a:t>
            </a:r>
            <a:r>
              <a:rPr lang="el-GR" sz="1400" dirty="0">
                <a:solidFill>
                  <a:srgbClr val="0B1F3A"/>
                </a:solidFill>
              </a:rPr>
              <a:t> 13: Κλιμακωτά όρια εκπομπών ανά ημερομηνία ναυπήγησης: Tier I (2000), Tier II (2011), Tier III (2016/2021), ανάλογα με την περιοχή λειτουργίας (</a:t>
            </a:r>
            <a:r>
              <a:rPr lang="en-US" sz="1400" dirty="0">
                <a:solidFill>
                  <a:srgbClr val="0B1F3A"/>
                </a:solidFill>
              </a:rPr>
              <a:t>Tier III</a:t>
            </a:r>
            <a:r>
              <a:rPr lang="el-GR" sz="1400" dirty="0">
                <a:solidFill>
                  <a:srgbClr val="0B1F3A"/>
                </a:solidFill>
              </a:rPr>
              <a:t>: Βαλτική, τη Βόρεια Θάλασσα, τη Βόρεια Αμερική και τη Μεσόγειο) </a:t>
            </a:r>
          </a:p>
          <a:p>
            <a:pPr marL="285750" indent="-285750" algn="just">
              <a:spcAft>
                <a:spcPts val="300"/>
              </a:spcAft>
              <a:buFont typeface="Arial" panose="020B0604020202020204" pitchFamily="34" charset="0"/>
              <a:buChar char="•"/>
            </a:pPr>
            <a:r>
              <a:rPr lang="en-US" sz="1400" dirty="0">
                <a:solidFill>
                  <a:srgbClr val="0B1F3A"/>
                </a:solidFill>
              </a:rPr>
              <a:t> </a:t>
            </a:r>
            <a:endParaRPr lang="en-US" sz="1400" dirty="0"/>
          </a:p>
        </p:txBody>
      </p:sp>
      <p:sp>
        <p:nvSpPr>
          <p:cNvPr id="12" name="card"/>
          <p:cNvSpPr/>
          <p:nvPr/>
        </p:nvSpPr>
        <p:spPr>
          <a:xfrm>
            <a:off x="5575069" y="3749039"/>
            <a:ext cx="6400800" cy="2436447"/>
          </a:xfrm>
          <a:prstGeom prst="roundRect">
            <a:avLst>
              <a:gd name="adj" fmla="val 4800"/>
            </a:avLst>
          </a:prstGeom>
          <a:solidFill>
            <a:srgbClr val="EDF2F7"/>
          </a:solidFill>
          <a:ln w="12700">
            <a:solidFill>
              <a:srgbClr val="EDF2F7"/>
            </a:solidFill>
            <a:prstDash val="solid"/>
          </a:ln>
        </p:spPr>
        <p:txBody>
          <a:bodyPr/>
          <a:lstStyle/>
          <a:p>
            <a:endParaRPr/>
          </a:p>
        </p:txBody>
      </p:sp>
      <p:sp>
        <p:nvSpPr>
          <p:cNvPr id="13" name="cardhead"/>
          <p:cNvSpPr txBox="1"/>
          <p:nvPr/>
        </p:nvSpPr>
        <p:spPr>
          <a:xfrm>
            <a:off x="6538946" y="3749039"/>
            <a:ext cx="3394463" cy="241366"/>
          </a:xfrm>
          <a:prstGeom prst="rect">
            <a:avLst/>
          </a:prstGeom>
          <a:noFill/>
          <a:ln/>
        </p:spPr>
        <p:txBody>
          <a:bodyPr wrap="square" lIns="0" tIns="0" rIns="0" bIns="0" rtlCol="0" anchor="ctr"/>
          <a:lstStyle/>
          <a:p>
            <a:pPr marL="0" indent="0" algn="just">
              <a:buNone/>
            </a:pPr>
            <a:r>
              <a:rPr lang="el-GR" sz="1600" b="1" dirty="0">
                <a:solidFill>
                  <a:srgbClr val="0E6E8E"/>
                </a:solidFill>
              </a:rPr>
              <a:t>Λοιποί ρύποι</a:t>
            </a:r>
            <a:endParaRPr lang="en-US" sz="1600" dirty="0"/>
          </a:p>
        </p:txBody>
      </p:sp>
      <p:sp>
        <p:nvSpPr>
          <p:cNvPr id="14" name="cardbody"/>
          <p:cNvSpPr txBox="1"/>
          <p:nvPr/>
        </p:nvSpPr>
        <p:spPr>
          <a:xfrm>
            <a:off x="5613862" y="3990405"/>
            <a:ext cx="6301047" cy="2117787"/>
          </a:xfrm>
          <a:prstGeom prst="rect">
            <a:avLst/>
          </a:prstGeom>
          <a:noFill/>
          <a:ln/>
        </p:spPr>
        <p:txBody>
          <a:bodyPr wrap="square" lIns="0" tIns="0" rIns="0" bIns="0" rtlCol="0" anchor="t"/>
          <a:lstStyle/>
          <a:p>
            <a:pPr marL="171450" indent="-171450" algn="just">
              <a:spcAft>
                <a:spcPts val="300"/>
              </a:spcAft>
              <a:buFont typeface="Arial" panose="020B0604020202020204" pitchFamily="34" charset="0"/>
              <a:buChar char="•"/>
            </a:pPr>
            <a:r>
              <a:rPr lang="el-GR" sz="1400" b="1" dirty="0"/>
              <a:t>Αιωρούμενα σωματίδια (PM)</a:t>
            </a:r>
            <a:r>
              <a:rPr lang="el-GR" sz="1400" dirty="0"/>
              <a:t>: Προκαλούν αναπνευστικά και καρδιαγγειακά προβλήματα.</a:t>
            </a:r>
          </a:p>
          <a:p>
            <a:pPr marL="171450" indent="-171450" algn="just">
              <a:spcAft>
                <a:spcPts val="300"/>
              </a:spcAft>
              <a:buFont typeface="Arial" panose="020B0604020202020204" pitchFamily="34" charset="0"/>
              <a:buChar char="•"/>
            </a:pPr>
            <a:r>
              <a:rPr lang="el-GR" sz="1400" b="1" dirty="0"/>
              <a:t>Μαύρος άνθρακας (</a:t>
            </a:r>
            <a:r>
              <a:rPr lang="el-GR" sz="1400" b="1" dirty="0" err="1"/>
              <a:t>Black</a:t>
            </a:r>
            <a:r>
              <a:rPr lang="el-GR" sz="1400" b="1" dirty="0"/>
              <a:t> </a:t>
            </a:r>
            <a:r>
              <a:rPr lang="el-GR" sz="1400" b="1" dirty="0" err="1"/>
              <a:t>Carbon</a:t>
            </a:r>
            <a:r>
              <a:rPr lang="el-GR" sz="1400" b="1" dirty="0"/>
              <a:t> – BC)</a:t>
            </a:r>
            <a:r>
              <a:rPr lang="el-GR" sz="1400" dirty="0"/>
              <a:t>: Προέρχεται από την ατελή καύση καυσίμων και συμβάλλει στην υπερθέρμανση του πλανήτη -επιταχύνει την τήξη των πάγων.</a:t>
            </a:r>
          </a:p>
          <a:p>
            <a:pPr marL="171450" indent="-171450" algn="just">
              <a:spcAft>
                <a:spcPts val="300"/>
              </a:spcAft>
              <a:buFont typeface="Arial" panose="020B0604020202020204" pitchFamily="34" charset="0"/>
              <a:buChar char="•"/>
            </a:pPr>
            <a:r>
              <a:rPr lang="el-GR" sz="1400" b="1" dirty="0"/>
              <a:t>Πτητικές Οργανικές Ενώσεις (</a:t>
            </a:r>
            <a:r>
              <a:rPr lang="el-GR" sz="1400" b="1" dirty="0" err="1"/>
              <a:t>VOCs</a:t>
            </a:r>
            <a:r>
              <a:rPr lang="el-GR" sz="1400" b="1" dirty="0"/>
              <a:t>): </a:t>
            </a:r>
            <a:r>
              <a:rPr lang="el-GR" sz="1400" dirty="0"/>
              <a:t>από πτητικά φορτία πετρελαίου - συμβάλλουν στον σχηματισμό φωτοχημικού νέφους.</a:t>
            </a:r>
          </a:p>
          <a:p>
            <a:pPr marL="171450" indent="-171450" algn="just">
              <a:spcAft>
                <a:spcPts val="300"/>
              </a:spcAft>
              <a:buFont typeface="Arial" panose="020B0604020202020204" pitchFamily="34" charset="0"/>
              <a:buChar char="•"/>
            </a:pPr>
            <a:r>
              <a:rPr lang="el-GR" sz="1400" b="1" dirty="0"/>
              <a:t>Ψυκτικά αέρια (</a:t>
            </a:r>
            <a:r>
              <a:rPr lang="el-GR" sz="1400" b="1" dirty="0" err="1"/>
              <a:t>HCFCs</a:t>
            </a:r>
            <a:r>
              <a:rPr lang="el-GR" sz="1400" b="1" dirty="0"/>
              <a:t>): </a:t>
            </a:r>
            <a:r>
              <a:rPr lang="el-GR" sz="1400" dirty="0"/>
              <a:t>καταστρέφουν τη </a:t>
            </a:r>
            <a:r>
              <a:rPr lang="el-GR" sz="1400" dirty="0" err="1"/>
              <a:t>στρατοσφαιρική</a:t>
            </a:r>
            <a:r>
              <a:rPr lang="el-GR" sz="1400" dirty="0"/>
              <a:t> στιβάδα του όζοντος. Η χρήση τους υπόκειται σε σταδιακή κατάργηση βάσει του MARPOL </a:t>
            </a:r>
            <a:r>
              <a:rPr lang="el-GR" sz="1400" dirty="0" err="1"/>
              <a:t>Annex</a:t>
            </a:r>
            <a:r>
              <a:rPr lang="el-GR" sz="1400" dirty="0"/>
              <a:t> VI.</a:t>
            </a:r>
            <a:endParaRPr lang="en-US" sz="1400" dirty="0"/>
          </a:p>
        </p:txBody>
      </p:sp>
      <p:sp>
        <p:nvSpPr>
          <p:cNvPr id="17" name="source"/>
          <p:cNvSpPr txBox="1"/>
          <p:nvPr/>
        </p:nvSpPr>
        <p:spPr>
          <a:xfrm>
            <a:off x="457200" y="6108192"/>
            <a:ext cx="6949440" cy="292608"/>
          </a:xfrm>
          <a:prstGeom prst="rect">
            <a:avLst/>
          </a:prstGeom>
          <a:noFill/>
          <a:ln/>
        </p:spPr>
        <p:txBody>
          <a:bodyPr wrap="square" lIns="0" tIns="0" rIns="0" bIns="0" rtlCol="0" anchor="b"/>
          <a:lstStyle/>
          <a:p>
            <a:pPr marL="0" indent="0">
              <a:buNone/>
            </a:pPr>
            <a:r>
              <a:rPr lang="en-US" sz="900" i="1" dirty="0">
                <a:solidFill>
                  <a:srgbClr val="6B7A90"/>
                </a:solidFill>
              </a:rPr>
              <a:t>Πηγές: IMO GHG Study 2009/2020· ICCT FUMES (2024) και IMO presentation (5/2026)· UNEP/MAP (2025)· P&amp;O Maersk (2014).</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EC0B6DB8-D9A9-190A-3D48-065A78BEBAFA}"/>
              </a:ext>
            </a:extLst>
          </p:cNvPr>
          <p:cNvPicPr>
            <a:picLocks noChangeAspect="1"/>
          </p:cNvPicPr>
          <p:nvPr/>
        </p:nvPicPr>
        <p:blipFill>
          <a:blip r:embed="rId2"/>
          <a:stretch>
            <a:fillRect/>
          </a:stretch>
        </p:blipFill>
        <p:spPr>
          <a:xfrm>
            <a:off x="710469" y="230246"/>
            <a:ext cx="11163574" cy="6242918"/>
          </a:xfrm>
          <a:prstGeom prst="rect">
            <a:avLst/>
          </a:prstGeom>
          <a:ln>
            <a:solidFill>
              <a:schemeClr val="tx1"/>
            </a:solidFill>
          </a:ln>
        </p:spPr>
      </p:pic>
    </p:spTree>
    <p:extLst>
      <p:ext uri="{BB962C8B-B14F-4D97-AF65-F5344CB8AC3E}">
        <p14:creationId xmlns:p14="http://schemas.microsoft.com/office/powerpoint/2010/main" val="872058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1562793" y="58738"/>
            <a:ext cx="9711632" cy="293687"/>
          </a:xfrm>
          <a:prstGeom prst="rect">
            <a:avLst/>
          </a:prstGeom>
          <a:noFill/>
          <a:ln/>
        </p:spPr>
        <p:txBody>
          <a:bodyPr wrap="square" lIns="0" tIns="0" rIns="0" bIns="0" rtlCol="0" anchor="ctr"/>
          <a:lstStyle/>
          <a:p>
            <a:pPr marL="0" indent="0" algn="l">
              <a:buNone/>
            </a:pPr>
            <a:r>
              <a:rPr lang="en-US" sz="2000" b="1" dirty="0">
                <a:solidFill>
                  <a:srgbClr val="0B1F3A"/>
                </a:solidFill>
              </a:rPr>
              <a:t>Τα καύσιμα της ναυτιλίας σήμερα και η προβλεπόμενη εξέλιξη</a:t>
            </a:r>
            <a:endParaRPr lang="en-US" sz="2000" dirty="0"/>
          </a:p>
        </p:txBody>
      </p:sp>
      <p:sp>
        <p:nvSpPr>
          <p:cNvPr id="25" name="Slide Number Placeholder 0"/>
          <p:cNvSpPr>
            <a:spLocks noGrp="1"/>
          </p:cNvSpPr>
          <p:nvPr>
            <p:ph type="sldNum" sz="quarter" idx="4294967295"/>
          </p:nvPr>
        </p:nvSpPr>
        <p:spPr>
          <a:xfrm>
            <a:off x="11552238" y="6446838"/>
            <a:ext cx="639762" cy="274637"/>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13</a:t>
            </a:fld>
            <a:endParaRPr lang="en-US"/>
          </a:p>
        </p:txBody>
      </p:sp>
      <p:graphicFrame>
        <p:nvGraphicFramePr>
          <p:cNvPr id="12" name="table"/>
          <p:cNvGraphicFramePr>
            <a:graphicFrameLocks noGrp="1"/>
          </p:cNvGraphicFramePr>
          <p:nvPr>
            <p:extLst>
              <p:ext uri="{D42A27DB-BD31-4B8C-83A1-F6EECF244321}">
                <p14:modId xmlns:p14="http://schemas.microsoft.com/office/powerpoint/2010/main" val="125264926"/>
              </p:ext>
            </p:extLst>
          </p:nvPr>
        </p:nvGraphicFramePr>
        <p:xfrm>
          <a:off x="615143" y="576350"/>
          <a:ext cx="10728960" cy="5308573"/>
        </p:xfrm>
        <a:graphic>
          <a:graphicData uri="http://schemas.openxmlformats.org/drawingml/2006/table">
            <a:tbl>
              <a:tblPr/>
              <a:tblGrid>
                <a:gridCol w="2072878">
                  <a:extLst>
                    <a:ext uri="{9D8B030D-6E8A-4147-A177-3AD203B41FA5}">
                      <a16:colId xmlns:a16="http://schemas.microsoft.com/office/drawing/2014/main" val="20000"/>
                    </a:ext>
                  </a:extLst>
                </a:gridCol>
                <a:gridCol w="3177021">
                  <a:extLst>
                    <a:ext uri="{9D8B030D-6E8A-4147-A177-3AD203B41FA5}">
                      <a16:colId xmlns:a16="http://schemas.microsoft.com/office/drawing/2014/main" val="20001"/>
                    </a:ext>
                  </a:extLst>
                </a:gridCol>
                <a:gridCol w="5479061">
                  <a:extLst>
                    <a:ext uri="{9D8B030D-6E8A-4147-A177-3AD203B41FA5}">
                      <a16:colId xmlns:a16="http://schemas.microsoft.com/office/drawing/2014/main" val="20002"/>
                    </a:ext>
                  </a:extLst>
                </a:gridCol>
              </a:tblGrid>
              <a:tr h="482137">
                <a:tc>
                  <a:txBody>
                    <a:bodyPr/>
                    <a:lstStyle/>
                    <a:p>
                      <a:pPr marL="0" indent="0" algn="ctr">
                        <a:buNone/>
                      </a:pPr>
                      <a:r>
                        <a:rPr lang="en-US" sz="1600" b="1" dirty="0">
                          <a:solidFill>
                            <a:srgbClr val="FFFFFF"/>
                          </a:solidFill>
                        </a:rPr>
                        <a:t>Καύσιμο / τύπος</a:t>
                      </a:r>
                      <a:endParaRPr lang="en-US" sz="16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lgn="ctr">
                        <a:buNone/>
                      </a:pPr>
                      <a:r>
                        <a:rPr lang="en-US" sz="1600" b="1" dirty="0">
                          <a:solidFill>
                            <a:srgbClr val="FFFFFF"/>
                          </a:solidFill>
                        </a:rPr>
                        <a:t>Περιγραφή και χρήση</a:t>
                      </a:r>
                      <a:endParaRPr lang="en-US" sz="16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lgn="ctr">
                        <a:buNone/>
                      </a:pPr>
                      <a:r>
                        <a:rPr lang="en-US" sz="1600" b="1" dirty="0">
                          <a:solidFill>
                            <a:srgbClr val="FFFFFF"/>
                          </a:solidFill>
                        </a:rPr>
                        <a:t>Ποσοστό / σημειώσεις 2025–26</a:t>
                      </a:r>
                      <a:endParaRPr lang="en-US" sz="16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extLst>
                  <a:ext uri="{0D108BD9-81ED-4DB2-BD59-A6C34878D82A}">
                    <a16:rowId xmlns:a16="http://schemas.microsoft.com/office/drawing/2014/main" val="10000"/>
                  </a:ext>
                </a:extLst>
              </a:tr>
              <a:tr h="763667">
                <a:tc>
                  <a:txBody>
                    <a:bodyPr/>
                    <a:lstStyle/>
                    <a:p>
                      <a:pPr marL="0" indent="0" algn="just">
                        <a:buNone/>
                      </a:pPr>
                      <a:r>
                        <a:rPr lang="en-US" sz="1600" b="1" dirty="0">
                          <a:solidFill>
                            <a:srgbClr val="0B1F3A"/>
                          </a:solidFill>
                        </a:rPr>
                        <a:t>Heavy Fuel Oil (HFO/HSFO)</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Το «βαρύ» υπ</a:t>
                      </a:r>
                      <a:r>
                        <a:rPr lang="en-US" sz="1600" dirty="0" err="1">
                          <a:solidFill>
                            <a:srgbClr val="0B1F3A"/>
                          </a:solidFill>
                        </a:rPr>
                        <a:t>όλειμμ</a:t>
                      </a:r>
                      <a:r>
                        <a:rPr lang="en-US" sz="1600" dirty="0">
                          <a:solidFill>
                            <a:srgbClr val="0B1F3A"/>
                          </a:solidFill>
                        </a:rPr>
                        <a:t>α διύλισης</a:t>
                      </a:r>
                      <a:r>
                        <a:rPr lang="el-GR" sz="1600" dirty="0">
                          <a:solidFill>
                            <a:srgbClr val="0B1F3A"/>
                          </a:solidFill>
                        </a:rPr>
                        <a:t>-</a:t>
                      </a:r>
                      <a:r>
                        <a:rPr lang="en-US" sz="1600" dirty="0">
                          <a:solidFill>
                            <a:srgbClr val="0B1F3A"/>
                          </a:solidFill>
                        </a:rPr>
                        <a:t> χρήση με scrubber μετά το 2020</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~79% της ενέργειας στην 4η μελέτη GHG IMO (2020)</a:t>
                      </a:r>
                      <a:r>
                        <a:rPr lang="el-GR" sz="1600" dirty="0">
                          <a:solidFill>
                            <a:srgbClr val="0B1F3A"/>
                          </a:solidFill>
                        </a:rPr>
                        <a:t>,</a:t>
                      </a:r>
                      <a:r>
                        <a:rPr lang="en-US" sz="1600" dirty="0">
                          <a:solidFill>
                            <a:srgbClr val="0B1F3A"/>
                          </a:solidFill>
                        </a:rPr>
                        <a:t> 6.912 πλοία με scrubbers (1/2026)</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1"/>
                  </a:ext>
                </a:extLst>
              </a:tr>
              <a:tr h="860086">
                <a:tc>
                  <a:txBody>
                    <a:bodyPr/>
                    <a:lstStyle/>
                    <a:p>
                      <a:pPr marL="0" indent="0" algn="just">
                        <a:buNone/>
                      </a:pPr>
                      <a:r>
                        <a:rPr lang="en-US" sz="1600" b="1" dirty="0">
                          <a:solidFill>
                            <a:srgbClr val="0B1F3A"/>
                          </a:solidFill>
                        </a:rPr>
                        <a:t>VLSFO / MDO / MGO</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Καύσιμα χαμηλού θείου (0,5%) και αποστάγματα (0,1% σε ECA)</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~90% της κατανάλωσης ακόμη </a:t>
                      </a:r>
                      <a:r>
                        <a:rPr lang="en-US" sz="1600" dirty="0" err="1">
                          <a:solidFill>
                            <a:srgbClr val="0B1F3A"/>
                          </a:solidFill>
                        </a:rPr>
                        <a:t>συμ</a:t>
                      </a:r>
                      <a:r>
                        <a:rPr lang="en-US" sz="1600" dirty="0">
                          <a:solidFill>
                            <a:srgbClr val="0B1F3A"/>
                          </a:solidFill>
                        </a:rPr>
                        <a:t>βατικά καύσιμα</a:t>
                      </a:r>
                      <a:r>
                        <a:rPr lang="el-GR" sz="1600" dirty="0">
                          <a:solidFill>
                            <a:srgbClr val="0B1F3A"/>
                          </a:solidFill>
                        </a:rPr>
                        <a:t> -</a:t>
                      </a:r>
                      <a:r>
                        <a:rPr lang="en-US" sz="1600" dirty="0">
                          <a:solidFill>
                            <a:srgbClr val="0B1F3A"/>
                          </a:solidFill>
                        </a:rPr>
                        <a:t> VLSFO 856 $/τ. (6/2026, +68% λόγω Χορμούζ)</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041862">
                <a:tc>
                  <a:txBody>
                    <a:bodyPr/>
                    <a:lstStyle/>
                    <a:p>
                      <a:pPr marL="0" indent="0" algn="just">
                        <a:buNone/>
                      </a:pPr>
                      <a:r>
                        <a:rPr lang="en-US" sz="1600" b="1" dirty="0">
                          <a:solidFill>
                            <a:srgbClr val="0B1F3A"/>
                          </a:solidFill>
                        </a:rPr>
                        <a:t>LNG</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Dual-fuel</a:t>
                      </a:r>
                      <a:r>
                        <a:rPr lang="el-GR" sz="1600" dirty="0">
                          <a:solidFill>
                            <a:srgbClr val="0B1F3A"/>
                          </a:solidFill>
                        </a:rPr>
                        <a:t>,</a:t>
                      </a:r>
                      <a:r>
                        <a:rPr lang="en-US" sz="1600" dirty="0">
                          <a:solidFill>
                            <a:srgbClr val="0B1F3A"/>
                          </a:solidFill>
                        </a:rPr>
                        <a:t> -20–25% CO₂ στην καύση, -99% </a:t>
                      </a:r>
                      <a:r>
                        <a:rPr lang="en-US" sz="1600" dirty="0" err="1">
                          <a:solidFill>
                            <a:srgbClr val="0B1F3A"/>
                          </a:solidFill>
                        </a:rPr>
                        <a:t>SOx</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~9% του στόλου (GT) με δυνατότητα εναλλακτικών καυσίμων, κυρίως LNG</a:t>
                      </a:r>
                      <a:r>
                        <a:rPr lang="el-GR" sz="1600" dirty="0">
                          <a:solidFill>
                            <a:srgbClr val="0B1F3A"/>
                          </a:solidFill>
                        </a:rPr>
                        <a:t>,</a:t>
                      </a:r>
                      <a:r>
                        <a:rPr lang="en-US" sz="1600" dirty="0">
                          <a:solidFill>
                            <a:srgbClr val="0B1F3A"/>
                          </a:solidFill>
                        </a:rPr>
                        <a:t> 1.010 πλοία LNG σε παραγγελία</a:t>
                      </a:r>
                      <a:r>
                        <a:rPr lang="el-GR" sz="1600" dirty="0">
                          <a:solidFill>
                            <a:srgbClr val="0B1F3A"/>
                          </a:solidFill>
                        </a:rPr>
                        <a:t>,</a:t>
                      </a:r>
                      <a:r>
                        <a:rPr lang="en-US" sz="1600" dirty="0">
                          <a:solidFill>
                            <a:srgbClr val="0B1F3A"/>
                          </a:solidFill>
                        </a:rPr>
                        <a:t> 222 </a:t>
                      </a:r>
                      <a:r>
                        <a:rPr lang="en-US" sz="1600" dirty="0" err="1">
                          <a:solidFill>
                            <a:srgbClr val="0B1F3A"/>
                          </a:solidFill>
                        </a:rPr>
                        <a:t>λιμάνι</a:t>
                      </a:r>
                      <a:r>
                        <a:rPr lang="en-US" sz="1600" dirty="0">
                          <a:solidFill>
                            <a:srgbClr val="0B1F3A"/>
                          </a:solidFill>
                        </a:rPr>
                        <a:t>α ανεφοδιασμού</a:t>
                      </a:r>
                      <a:r>
                        <a:rPr lang="el-GR" sz="1600" dirty="0">
                          <a:solidFill>
                            <a:srgbClr val="0B1F3A"/>
                          </a:solidFill>
                        </a:rPr>
                        <a:t> -</a:t>
                      </a:r>
                      <a:r>
                        <a:rPr lang="en-US" sz="1600" dirty="0">
                          <a:solidFill>
                            <a:srgbClr val="0B1F3A"/>
                          </a:solidFill>
                        </a:rPr>
                        <a:t> Σιγκαπούρη 571.000 τ. (2025, +23%)</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3"/>
                  </a:ext>
                </a:extLst>
              </a:tr>
              <a:tr h="1101288">
                <a:tc>
                  <a:txBody>
                    <a:bodyPr/>
                    <a:lstStyle/>
                    <a:p>
                      <a:pPr marL="0" indent="0" algn="just">
                        <a:buNone/>
                      </a:pPr>
                      <a:r>
                        <a:rPr lang="en-US" sz="1600" b="1" dirty="0">
                          <a:solidFill>
                            <a:srgbClr val="0B1F3A"/>
                          </a:solidFill>
                        </a:rPr>
                        <a:t>Βιοκαύσιμα (FAME</a:t>
                      </a:r>
                      <a:r>
                        <a:rPr lang="el-GR" sz="1600" b="1" dirty="0">
                          <a:solidFill>
                            <a:srgbClr val="0B1F3A"/>
                          </a:solidFill>
                        </a:rPr>
                        <a:t>-</a:t>
                      </a:r>
                      <a:r>
                        <a:rPr lang="en-US" sz="1600" b="1" dirty="0">
                          <a:solidFill>
                            <a:srgbClr val="0B1F3A"/>
                          </a:solidFill>
                        </a:rPr>
                        <a:t>Biodiesel, HVO (renewable </a:t>
                      </a:r>
                      <a:r>
                        <a:rPr lang="en-US" sz="1600" b="1" dirty="0" err="1">
                          <a:solidFill>
                            <a:srgbClr val="0B1F3A"/>
                          </a:solidFill>
                        </a:rPr>
                        <a:t>disel</a:t>
                      </a:r>
                      <a:r>
                        <a:rPr lang="en-US" sz="1600" b="1" dirty="0">
                          <a:solidFill>
                            <a:srgbClr val="0B1F3A"/>
                          </a:solidFill>
                        </a:rPr>
                        <a:t>) bio-LNG (</a:t>
                      </a:r>
                      <a:r>
                        <a:rPr lang="el-GR" sz="1600" b="1" dirty="0">
                          <a:solidFill>
                            <a:srgbClr val="0B1F3A"/>
                          </a:solidFill>
                        </a:rPr>
                        <a:t>από </a:t>
                      </a:r>
                      <a:r>
                        <a:rPr lang="el-GR" sz="1600" b="1" dirty="0" err="1">
                          <a:solidFill>
                            <a:srgbClr val="0B1F3A"/>
                          </a:solidFill>
                        </a:rPr>
                        <a:t>βιοαέρια</a:t>
                      </a:r>
                      <a:r>
                        <a:rPr lang="el-GR" sz="1600" b="1" dirty="0">
                          <a:solidFill>
                            <a:srgbClr val="0B1F3A"/>
                          </a:solidFill>
                        </a:rPr>
                        <a:t>) </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Drop-in μείγματα B24–B100</a:t>
                      </a:r>
                      <a:r>
                        <a:rPr lang="el-GR" sz="1600" dirty="0">
                          <a:solidFill>
                            <a:srgbClr val="0B1F3A"/>
                          </a:solidFill>
                        </a:rPr>
                        <a:t> -</a:t>
                      </a:r>
                      <a:r>
                        <a:rPr lang="en-US" sz="1600" dirty="0">
                          <a:solidFill>
                            <a:srgbClr val="0B1F3A"/>
                          </a:solidFill>
                        </a:rPr>
                        <a:t> συμμόρφωση FuelEU</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Σιγκαπούρη 1,35 εκ. τ. βιομειγμάτων (2025, +53%)· ~2/3 της συμμόρφωσης FuelEU 2025</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059533">
                <a:tc>
                  <a:txBody>
                    <a:bodyPr/>
                    <a:lstStyle/>
                    <a:p>
                      <a:pPr marL="0" indent="0" algn="just">
                        <a:buNone/>
                      </a:pPr>
                      <a:r>
                        <a:rPr lang="en-US" sz="1600" b="1" dirty="0">
                          <a:solidFill>
                            <a:srgbClr val="0B1F3A"/>
                          </a:solidFill>
                        </a:rPr>
                        <a:t>Μεθανόλη / αμμωνία / υδρογόνο</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err="1">
                          <a:solidFill>
                            <a:srgbClr val="0B1F3A"/>
                          </a:solidFill>
                        </a:rPr>
                        <a:t>Νέ</a:t>
                      </a:r>
                      <a:r>
                        <a:rPr lang="en-US" sz="1600" dirty="0">
                          <a:solidFill>
                            <a:srgbClr val="0B1F3A"/>
                          </a:solidFill>
                        </a:rPr>
                        <a:t>α καύσιμα</a:t>
                      </a:r>
                      <a:r>
                        <a:rPr lang="el-GR" sz="1600" dirty="0">
                          <a:solidFill>
                            <a:srgbClr val="0B1F3A"/>
                          </a:solidFill>
                        </a:rPr>
                        <a:t> -</a:t>
                      </a:r>
                      <a:r>
                        <a:rPr lang="en-US" sz="1600" dirty="0">
                          <a:solidFill>
                            <a:srgbClr val="0B1F3A"/>
                          </a:solidFill>
                        </a:rPr>
                        <a:t> πρώτα πλοία σε λειτουργία</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Παραγγελίες: μεθανόλη 323, αμμωνία 45, υδρογόνο 37 (1/2026)· Maersk 19 πλοία μεθανόλης</a:t>
                      </a:r>
                      <a:r>
                        <a:rPr lang="el-GR" sz="1600" dirty="0">
                          <a:solidFill>
                            <a:srgbClr val="0B1F3A"/>
                          </a:solidFill>
                        </a:rPr>
                        <a:t> /</a:t>
                      </a:r>
                      <a:r>
                        <a:rPr lang="en-US" sz="1600" dirty="0">
                          <a:solidFill>
                            <a:srgbClr val="0B1F3A"/>
                          </a:solidFill>
                        </a:rPr>
                        <a:t> πρώτο ποντοπόρο πλοίο αμμωνίας (Antwerpen, 6/2026)</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5"/>
                  </a:ext>
                </a:extLst>
              </a:tr>
            </a:tbl>
          </a:graphicData>
        </a:graphic>
      </p:graphicFrame>
      <p:sp>
        <p:nvSpPr>
          <p:cNvPr id="6" name="source"/>
          <p:cNvSpPr txBox="1"/>
          <p:nvPr/>
        </p:nvSpPr>
        <p:spPr>
          <a:xfrm>
            <a:off x="457200" y="6108192"/>
            <a:ext cx="7223760" cy="292608"/>
          </a:xfrm>
          <a:prstGeom prst="rect">
            <a:avLst/>
          </a:prstGeom>
          <a:noFill/>
          <a:ln/>
        </p:spPr>
        <p:txBody>
          <a:bodyPr wrap="square" lIns="0" tIns="0" rIns="0" bIns="0" rtlCol="0" anchor="b"/>
          <a:lstStyle/>
          <a:p>
            <a:pPr marL="0" indent="0">
              <a:buNone/>
            </a:pPr>
            <a:r>
              <a:rPr lang="en-US" sz="900" i="1" dirty="0">
                <a:solidFill>
                  <a:srgbClr val="6B7A90"/>
                </a:solidFill>
              </a:rPr>
              <a:t>Πηγές: IMO 4th GHG Study (2020)· Clarksons Green Technology Tracker (1/2026)· ENGINE (1/2026, 7/2026)· Cyprus Shipping News (8/2026).</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a:extLst>
              <a:ext uri="{FF2B5EF4-FFF2-40B4-BE49-F238E27FC236}">
                <a16:creationId xmlns:a16="http://schemas.microsoft.com/office/drawing/2014/main" id="{5B45E729-6822-07D0-3E06-CAD4751A291A}"/>
              </a:ext>
            </a:extLst>
          </p:cNvPr>
          <p:cNvSpPr>
            <a:spLocks noGrp="1"/>
          </p:cNvSpPr>
          <p:nvPr>
            <p:ph type="title" idx="100"/>
          </p:nvPr>
        </p:nvSpPr>
        <p:spPr>
          <a:xfrm>
            <a:off x="315764" y="111833"/>
            <a:ext cx="11716160" cy="1039390"/>
          </a:xfrm>
        </p:spPr>
        <p:txBody>
          <a:bodyPr/>
          <a:lstStyle/>
          <a:p>
            <a:r>
              <a:rPr lang="el-GR" sz="1600" dirty="0">
                <a:latin typeface="+mn-lt"/>
              </a:rPr>
              <a:t>Δεξιά</a:t>
            </a:r>
            <a:r>
              <a:rPr lang="el-GR" sz="1600" b="0" dirty="0">
                <a:latin typeface="+mn-lt"/>
              </a:rPr>
              <a:t>: προβλεπόμενο μείγμα καυσίμων ανά τύπο πλοίου 2010–2030 (HFO, MDO/MGO, LSHFO, LNG, υδρογόνο, </a:t>
            </a:r>
            <a:r>
              <a:rPr lang="el-GR" sz="1600" b="0" dirty="0" err="1">
                <a:latin typeface="+mn-lt"/>
              </a:rPr>
              <a:t>μεθανόλη</a:t>
            </a:r>
            <a:r>
              <a:rPr lang="el-GR" sz="1600" b="0" dirty="0">
                <a:latin typeface="+mn-lt"/>
              </a:rPr>
              <a:t>)/ το LNG κερδίζει μερίδιο κυρίως σε </a:t>
            </a:r>
            <a:r>
              <a:rPr lang="el-GR" sz="1600" b="0" dirty="0" err="1">
                <a:latin typeface="+mn-lt"/>
              </a:rPr>
              <a:t>containerships</a:t>
            </a:r>
            <a:r>
              <a:rPr lang="el-GR" sz="1600" b="0" dirty="0">
                <a:latin typeface="+mn-lt"/>
              </a:rPr>
              <a:t> και δεξαμενόπλοια</a:t>
            </a:r>
            <a:br>
              <a:rPr lang="el-GR" sz="1600" b="0" dirty="0">
                <a:latin typeface="+mn-lt"/>
              </a:rPr>
            </a:br>
            <a:r>
              <a:rPr lang="el-GR" sz="1600" dirty="0" err="1">
                <a:latin typeface="+mn-lt"/>
              </a:rPr>
              <a:t>Clarksons</a:t>
            </a:r>
            <a:r>
              <a:rPr lang="el-GR" sz="1600" dirty="0">
                <a:latin typeface="+mn-lt"/>
              </a:rPr>
              <a:t> (1/2026)</a:t>
            </a:r>
            <a:r>
              <a:rPr lang="el-GR" sz="1600" b="0" dirty="0">
                <a:latin typeface="+mn-lt"/>
              </a:rPr>
              <a:t>: 47% των παραγγελιών (GT) με εναλλακτικά καύσιμα (50% ένα χρόνο πριν), 9,4% του στόλου· ~20% του στόλου έως το 2030</a:t>
            </a:r>
            <a:br>
              <a:rPr lang="el-GR" sz="1600" b="0" dirty="0">
                <a:latin typeface="+mn-lt"/>
              </a:rPr>
            </a:br>
            <a:endParaRPr lang="en-US" sz="1600" b="0" dirty="0">
              <a:latin typeface="+mn-lt"/>
            </a:endParaRPr>
          </a:p>
        </p:txBody>
      </p:sp>
      <p:pic>
        <p:nvPicPr>
          <p:cNvPr id="7" name="Εικόνα 6">
            <a:extLst>
              <a:ext uri="{FF2B5EF4-FFF2-40B4-BE49-F238E27FC236}">
                <a16:creationId xmlns:a16="http://schemas.microsoft.com/office/drawing/2014/main" id="{0606EA17-42E0-D0FC-4D21-554E92DCE118}"/>
              </a:ext>
            </a:extLst>
          </p:cNvPr>
          <p:cNvPicPr>
            <a:picLocks noChangeAspect="1"/>
          </p:cNvPicPr>
          <p:nvPr/>
        </p:nvPicPr>
        <p:blipFill>
          <a:blip r:embed="rId2"/>
          <a:stretch>
            <a:fillRect/>
          </a:stretch>
        </p:blipFill>
        <p:spPr>
          <a:xfrm>
            <a:off x="888086" y="1420938"/>
            <a:ext cx="10446527" cy="5058803"/>
          </a:xfrm>
          <a:prstGeom prst="rect">
            <a:avLst/>
          </a:prstGeom>
          <a:ln>
            <a:solidFill>
              <a:schemeClr val="tx1"/>
            </a:solidFill>
          </a:ln>
        </p:spPr>
      </p:pic>
    </p:spTree>
    <p:extLst>
      <p:ext uri="{BB962C8B-B14F-4D97-AF65-F5344CB8AC3E}">
        <p14:creationId xmlns:p14="http://schemas.microsoft.com/office/powerpoint/2010/main" val="1436614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label"/>
          <p:cNvSpPr txBox="1"/>
          <p:nvPr/>
        </p:nvSpPr>
        <p:spPr>
          <a:xfrm>
            <a:off x="822960" y="1737360"/>
            <a:ext cx="4572000" cy="457200"/>
          </a:xfrm>
          <a:prstGeom prst="rect">
            <a:avLst/>
          </a:prstGeom>
          <a:noFill/>
          <a:ln/>
        </p:spPr>
        <p:txBody>
          <a:bodyPr wrap="square" lIns="0" tIns="0" rIns="0" bIns="0" rtlCol="0" anchor="ctr"/>
          <a:lstStyle/>
          <a:p>
            <a:pPr marL="0" indent="0" algn="l">
              <a:buNone/>
            </a:pPr>
            <a:r>
              <a:rPr lang="en-US" sz="1600" b="1" dirty="0">
                <a:solidFill>
                  <a:srgbClr val="F2C14E"/>
                </a:solidFill>
              </a:rPr>
              <a:t>ΕΝΟΤΗΤΑ 3</a:t>
            </a:r>
            <a:endParaRPr lang="en-US" sz="1600" dirty="0"/>
          </a:p>
        </p:txBody>
      </p:sp>
      <p:sp>
        <p:nvSpPr>
          <p:cNvPr id="3" name="Text 0"/>
          <p:cNvSpPr>
            <a:spLocks noGrp="1"/>
          </p:cNvSpPr>
          <p:nvPr>
            <p:ph type="title" idx="100" hasCustomPrompt="1"/>
          </p:nvPr>
        </p:nvSpPr>
        <p:spPr>
          <a:xfrm>
            <a:off x="822960" y="2377440"/>
            <a:ext cx="10515600" cy="1280160"/>
          </a:xfrm>
          <a:prstGeom prst="rect">
            <a:avLst/>
          </a:prstGeom>
          <a:noFill/>
          <a:ln/>
        </p:spPr>
        <p:txBody>
          <a:bodyPr wrap="square" lIns="0" tIns="0" rIns="0" bIns="0" rtlCol="0" anchor="b"/>
          <a:lstStyle/>
          <a:p>
            <a:pPr marL="0" indent="0" algn="l">
              <a:buNone/>
            </a:pPr>
            <a:r>
              <a:rPr lang="en-US" sz="3600" b="1" dirty="0">
                <a:solidFill>
                  <a:srgbClr val="FFFFFF"/>
                </a:solidFill>
              </a:rPr>
              <a:t>Διεθνείς συμφωνίες για την πρόληψη της ρύπανσης και την απανθρακοποίηση</a:t>
            </a:r>
            <a:endParaRPr lang="en-US" sz="3600" dirty="0"/>
          </a:p>
        </p:txBody>
      </p:sp>
      <p:sp>
        <p:nvSpPr>
          <p:cNvPr id="4" name="Text 0"/>
          <p:cNvSpPr>
            <a:spLocks noGrp="1"/>
          </p:cNvSpPr>
          <p:nvPr>
            <p:ph type="body" idx="101" hasCustomPrompt="1"/>
          </p:nvPr>
        </p:nvSpPr>
        <p:spPr>
          <a:xfrm>
            <a:off x="822960" y="3749040"/>
            <a:ext cx="10515600" cy="1463040"/>
          </a:xfrm>
          <a:prstGeom prst="rect">
            <a:avLst/>
          </a:prstGeom>
          <a:noFill/>
          <a:ln/>
        </p:spPr>
        <p:txBody>
          <a:bodyPr wrap="square" lIns="0" tIns="0" rIns="0" bIns="0" rtlCol="0" anchor="t"/>
          <a:lstStyle/>
          <a:p>
            <a:pPr marL="0" indent="0" algn="l">
              <a:buNone/>
            </a:pPr>
            <a:r>
              <a:rPr lang="en-US" sz="1600" dirty="0">
                <a:solidFill>
                  <a:srgbClr val="CADCFC"/>
                </a:solidFill>
              </a:rPr>
              <a:t>MARPOL 73/78 και τα παραρτήματά της </a:t>
            </a:r>
            <a:r>
              <a:rPr lang="el-GR" dirty="0"/>
              <a:t>-</a:t>
            </a:r>
            <a:r>
              <a:rPr lang="en-US" sz="1600" dirty="0">
                <a:solidFill>
                  <a:srgbClr val="CADCFC"/>
                </a:solidFill>
              </a:rPr>
              <a:t> ECAs </a:t>
            </a:r>
            <a:r>
              <a:rPr lang="el-GR" dirty="0"/>
              <a:t>- </a:t>
            </a:r>
            <a:r>
              <a:rPr lang="en-US" sz="1600" dirty="0">
                <a:solidFill>
                  <a:srgbClr val="CADCFC"/>
                </a:solidFill>
              </a:rPr>
              <a:t>EEDI/EEXI/CII </a:t>
            </a:r>
            <a:r>
              <a:rPr lang="el-GR" sz="1600" dirty="0">
                <a:solidFill>
                  <a:srgbClr val="CADCFC"/>
                </a:solidFill>
              </a:rPr>
              <a:t>-</a:t>
            </a:r>
            <a:r>
              <a:rPr lang="en-US" sz="1600" dirty="0">
                <a:solidFill>
                  <a:srgbClr val="CADCFC"/>
                </a:solidFill>
              </a:rPr>
              <a:t> Στρατηγική IMO 2023 </a:t>
            </a:r>
            <a:r>
              <a:rPr lang="el-GR" sz="1600" dirty="0">
                <a:solidFill>
                  <a:srgbClr val="CADCFC"/>
                </a:solidFill>
              </a:rPr>
              <a:t>-</a:t>
            </a:r>
            <a:r>
              <a:rPr lang="en-US" sz="1600" dirty="0">
                <a:solidFill>
                  <a:srgbClr val="CADCFC"/>
                </a:solidFill>
              </a:rPr>
              <a:t> Net-Zero Framework </a:t>
            </a:r>
            <a:r>
              <a:rPr lang="el-GR" sz="1600" dirty="0">
                <a:solidFill>
                  <a:srgbClr val="CADCFC"/>
                </a:solidFill>
              </a:rPr>
              <a:t>-</a:t>
            </a:r>
            <a:r>
              <a:rPr lang="en-US" sz="1600" dirty="0">
                <a:solidFill>
                  <a:srgbClr val="CADCFC"/>
                </a:solidFill>
              </a:rPr>
              <a:t> Σύμβαση Χονγκ Κονγκ</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777240"/>
          </a:xfrm>
          <a:prstGeom prst="rect">
            <a:avLst/>
          </a:prstGeom>
          <a:noFill/>
          <a:ln/>
        </p:spPr>
        <p:txBody>
          <a:bodyPr wrap="square" lIns="0" tIns="0" rIns="0" bIns="0" rtlCol="0" anchor="ctr"/>
          <a:lstStyle/>
          <a:p>
            <a:pPr marL="0" indent="0" algn="l">
              <a:buNone/>
            </a:pPr>
            <a:r>
              <a:rPr lang="en-US" sz="2600" b="1" dirty="0">
                <a:solidFill>
                  <a:srgbClr val="0B1F3A"/>
                </a:solidFill>
              </a:rPr>
              <a:t>3.1 Οι κύριες συμβάσεις του IMO</a:t>
            </a:r>
            <a:endParaRPr lang="en-US" sz="2600" dirty="0"/>
          </a:p>
        </p:txBody>
      </p:sp>
      <p:sp>
        <p:nvSpPr>
          <p:cNvPr id="3" name="card"/>
          <p:cNvSpPr/>
          <p:nvPr/>
        </p:nvSpPr>
        <p:spPr>
          <a:xfrm>
            <a:off x="457200" y="1234440"/>
            <a:ext cx="3605784" cy="2286000"/>
          </a:xfrm>
          <a:prstGeom prst="roundRect">
            <a:avLst>
              <a:gd name="adj" fmla="val 4800"/>
            </a:avLst>
          </a:prstGeom>
          <a:solidFill>
            <a:srgbClr val="EDF2F7"/>
          </a:solidFill>
          <a:ln w="12700">
            <a:solidFill>
              <a:srgbClr val="EDF2F7"/>
            </a:solidFill>
            <a:prstDash val="solid"/>
          </a:ln>
        </p:spPr>
        <p:txBody>
          <a:bodyPr/>
          <a:lstStyle/>
          <a:p>
            <a:endParaRPr/>
          </a:p>
        </p:txBody>
      </p:sp>
      <p:sp>
        <p:nvSpPr>
          <p:cNvPr id="4" name="cardhead"/>
          <p:cNvSpPr txBox="1"/>
          <p:nvPr/>
        </p:nvSpPr>
        <p:spPr>
          <a:xfrm>
            <a:off x="621792" y="1344168"/>
            <a:ext cx="3276600" cy="210312"/>
          </a:xfrm>
          <a:prstGeom prst="rect">
            <a:avLst/>
          </a:prstGeom>
          <a:noFill/>
          <a:ln/>
        </p:spPr>
        <p:txBody>
          <a:bodyPr wrap="square" lIns="0" tIns="0" rIns="0" bIns="0" rtlCol="0" anchor="ctr"/>
          <a:lstStyle/>
          <a:p>
            <a:pPr marL="0" indent="0">
              <a:buNone/>
            </a:pPr>
            <a:r>
              <a:rPr lang="en-US" sz="1600" b="1" dirty="0">
                <a:solidFill>
                  <a:srgbClr val="0E6E8E"/>
                </a:solidFill>
              </a:rPr>
              <a:t>MARPOL 73/78</a:t>
            </a:r>
            <a:endParaRPr lang="en-US" sz="1600" dirty="0"/>
          </a:p>
        </p:txBody>
      </p:sp>
      <p:sp>
        <p:nvSpPr>
          <p:cNvPr id="5" name="cardbody"/>
          <p:cNvSpPr txBox="1"/>
          <p:nvPr/>
        </p:nvSpPr>
        <p:spPr>
          <a:xfrm>
            <a:off x="527538" y="1581912"/>
            <a:ext cx="3370854" cy="1847088"/>
          </a:xfrm>
          <a:prstGeom prst="rect">
            <a:avLst/>
          </a:prstGeom>
          <a:noFill/>
          <a:ln/>
        </p:spPr>
        <p:txBody>
          <a:bodyPr wrap="square" lIns="0" tIns="0" rIns="0" bIns="0" rtlCol="0" anchor="t"/>
          <a:lstStyle/>
          <a:p>
            <a:pPr marL="0" indent="0" algn="just">
              <a:spcAft>
                <a:spcPts val="300"/>
              </a:spcAft>
              <a:buNone/>
            </a:pPr>
            <a:r>
              <a:rPr lang="en-US" sz="1400" dirty="0">
                <a:solidFill>
                  <a:srgbClr val="0B1F3A"/>
                </a:solidFill>
              </a:rPr>
              <a:t>Διεθνής Σύμβαση για την Πρόληψη της Ρύπανσης από Πλοία (1973/1978, σε ισχύ 2/10/1983): έλεγχος ρύπων από ατυχήματα και λειτουργία — πετρέλαιο, επιβλαβείς ουσίες, συσκευασμένα, λύματα, απορρίμματα, ατμοσφαιρικοί ρύποι</a:t>
            </a:r>
            <a:r>
              <a:rPr lang="el-GR" sz="1400" dirty="0">
                <a:solidFill>
                  <a:srgbClr val="0B1F3A"/>
                </a:solidFill>
              </a:rPr>
              <a:t> -</a:t>
            </a:r>
            <a:r>
              <a:rPr lang="en-US" sz="1400" dirty="0">
                <a:solidFill>
                  <a:srgbClr val="0B1F3A"/>
                </a:solidFill>
              </a:rPr>
              <a:t> έξι παραρτήματα· αναθεωρείται από </a:t>
            </a:r>
            <a:r>
              <a:rPr lang="en-US" dirty="0">
                <a:solidFill>
                  <a:srgbClr val="0B1F3A"/>
                </a:solidFill>
              </a:rPr>
              <a:t>τη MEPC</a:t>
            </a:r>
            <a:endParaRPr lang="en-US" dirty="0"/>
          </a:p>
        </p:txBody>
      </p:sp>
      <p:sp>
        <p:nvSpPr>
          <p:cNvPr id="6" name="card"/>
          <p:cNvSpPr/>
          <p:nvPr/>
        </p:nvSpPr>
        <p:spPr>
          <a:xfrm>
            <a:off x="4291584" y="1234440"/>
            <a:ext cx="3441192" cy="2286000"/>
          </a:xfrm>
          <a:prstGeom prst="roundRect">
            <a:avLst>
              <a:gd name="adj" fmla="val 4800"/>
            </a:avLst>
          </a:prstGeom>
          <a:solidFill>
            <a:srgbClr val="EDF2F7"/>
          </a:solidFill>
          <a:ln w="12700">
            <a:solidFill>
              <a:srgbClr val="EDF2F7"/>
            </a:solidFill>
            <a:prstDash val="solid"/>
          </a:ln>
        </p:spPr>
        <p:txBody>
          <a:bodyPr/>
          <a:lstStyle/>
          <a:p>
            <a:endParaRPr/>
          </a:p>
        </p:txBody>
      </p:sp>
      <p:sp>
        <p:nvSpPr>
          <p:cNvPr id="7" name="cardhead"/>
          <p:cNvSpPr txBox="1"/>
          <p:nvPr/>
        </p:nvSpPr>
        <p:spPr>
          <a:xfrm>
            <a:off x="4456176" y="1344168"/>
            <a:ext cx="3276600" cy="164592"/>
          </a:xfrm>
          <a:prstGeom prst="rect">
            <a:avLst/>
          </a:prstGeom>
          <a:noFill/>
          <a:ln/>
        </p:spPr>
        <p:txBody>
          <a:bodyPr wrap="square" lIns="0" tIns="0" rIns="0" bIns="0" rtlCol="0" anchor="ctr"/>
          <a:lstStyle/>
          <a:p>
            <a:pPr marL="0" indent="0">
              <a:buNone/>
            </a:pPr>
            <a:r>
              <a:rPr lang="en-US" sz="1600" b="1" dirty="0">
                <a:solidFill>
                  <a:srgbClr val="0E6E8E"/>
                </a:solidFill>
              </a:rPr>
              <a:t>ISM Code</a:t>
            </a:r>
            <a:endParaRPr lang="en-US" sz="1600" dirty="0"/>
          </a:p>
        </p:txBody>
      </p:sp>
      <p:sp>
        <p:nvSpPr>
          <p:cNvPr id="8" name="cardbody"/>
          <p:cNvSpPr txBox="1"/>
          <p:nvPr/>
        </p:nvSpPr>
        <p:spPr>
          <a:xfrm>
            <a:off x="4360985" y="1618488"/>
            <a:ext cx="3371791" cy="1810512"/>
          </a:xfrm>
          <a:prstGeom prst="rect">
            <a:avLst/>
          </a:prstGeom>
          <a:noFill/>
          <a:ln/>
        </p:spPr>
        <p:txBody>
          <a:bodyPr wrap="square" lIns="0" tIns="0" rIns="0" bIns="0" rtlCol="0" anchor="t"/>
          <a:lstStyle/>
          <a:p>
            <a:pPr marL="0" indent="0" algn="just">
              <a:spcAft>
                <a:spcPts val="300"/>
              </a:spcAft>
              <a:buNone/>
            </a:pPr>
            <a:r>
              <a:rPr lang="en-US" sz="1600" dirty="0">
                <a:solidFill>
                  <a:srgbClr val="0B1F3A"/>
                </a:solidFill>
              </a:rPr>
              <a:t>Διεθνής Κώδικας Ασφαλούς Διαχείρισης (σε ισχύ 1998, αναθ. 2015): ασφαλής διαχείριση πλοίων, αποφυγή ατυχημάτων και ρύπανσης</a:t>
            </a:r>
            <a:r>
              <a:rPr lang="el-GR" sz="1600" dirty="0">
                <a:solidFill>
                  <a:srgbClr val="0B1F3A"/>
                </a:solidFill>
              </a:rPr>
              <a:t>,</a:t>
            </a:r>
            <a:r>
              <a:rPr lang="en-US" sz="1600" dirty="0">
                <a:solidFill>
                  <a:srgbClr val="0B1F3A"/>
                </a:solidFill>
              </a:rPr>
              <a:t> υποχρεωτικός για τα περισσότερα εμπορικά πλοία (SOLAS IX)</a:t>
            </a:r>
            <a:endParaRPr lang="en-US" sz="1600" dirty="0"/>
          </a:p>
        </p:txBody>
      </p:sp>
      <p:sp>
        <p:nvSpPr>
          <p:cNvPr id="9" name="card"/>
          <p:cNvSpPr/>
          <p:nvPr/>
        </p:nvSpPr>
        <p:spPr>
          <a:xfrm>
            <a:off x="7961376" y="1325880"/>
            <a:ext cx="3515729" cy="2194560"/>
          </a:xfrm>
          <a:prstGeom prst="roundRect">
            <a:avLst>
              <a:gd name="adj" fmla="val 4800"/>
            </a:avLst>
          </a:prstGeom>
          <a:solidFill>
            <a:srgbClr val="EDF2F7"/>
          </a:solidFill>
          <a:ln w="12700">
            <a:solidFill>
              <a:srgbClr val="EDF2F7"/>
            </a:solidFill>
            <a:prstDash val="solid"/>
          </a:ln>
        </p:spPr>
        <p:txBody>
          <a:bodyPr/>
          <a:lstStyle/>
          <a:p>
            <a:endParaRPr/>
          </a:p>
        </p:txBody>
      </p:sp>
      <p:sp>
        <p:nvSpPr>
          <p:cNvPr id="10" name="cardhead"/>
          <p:cNvSpPr txBox="1"/>
          <p:nvPr/>
        </p:nvSpPr>
        <p:spPr>
          <a:xfrm>
            <a:off x="8290560" y="1344168"/>
            <a:ext cx="3276600" cy="210312"/>
          </a:xfrm>
          <a:prstGeom prst="rect">
            <a:avLst/>
          </a:prstGeom>
          <a:noFill/>
          <a:ln/>
        </p:spPr>
        <p:txBody>
          <a:bodyPr wrap="square" lIns="0" tIns="0" rIns="0" bIns="0" rtlCol="0" anchor="ctr"/>
          <a:lstStyle/>
          <a:p>
            <a:pPr marL="0" indent="0">
              <a:buNone/>
            </a:pPr>
            <a:r>
              <a:rPr lang="en-US" sz="1600" b="1" dirty="0">
                <a:solidFill>
                  <a:srgbClr val="4F8A5B"/>
                </a:solidFill>
              </a:rPr>
              <a:t>AFS 2001</a:t>
            </a:r>
            <a:endParaRPr lang="en-US" sz="1600" dirty="0"/>
          </a:p>
        </p:txBody>
      </p:sp>
      <p:sp>
        <p:nvSpPr>
          <p:cNvPr id="11" name="cardbody"/>
          <p:cNvSpPr txBox="1"/>
          <p:nvPr/>
        </p:nvSpPr>
        <p:spPr>
          <a:xfrm>
            <a:off x="8194432" y="1664208"/>
            <a:ext cx="3116420" cy="1764792"/>
          </a:xfrm>
          <a:prstGeom prst="rect">
            <a:avLst/>
          </a:prstGeom>
          <a:noFill/>
          <a:ln/>
        </p:spPr>
        <p:txBody>
          <a:bodyPr wrap="square" lIns="0" tIns="0" rIns="0" bIns="0" rtlCol="0" anchor="t"/>
          <a:lstStyle/>
          <a:p>
            <a:pPr marL="0" indent="0" algn="just">
              <a:spcAft>
                <a:spcPts val="300"/>
              </a:spcAft>
              <a:buNone/>
            </a:pPr>
            <a:r>
              <a:rPr lang="en-US" sz="1600" dirty="0">
                <a:solidFill>
                  <a:srgbClr val="0B1F3A"/>
                </a:solidFill>
              </a:rPr>
              <a:t>Σύμβαση για τα συστήματα υφαλοχρωματισμού: απαγόρευση οργανοκασσιτερικών (TBT)</a:t>
            </a:r>
            <a:r>
              <a:rPr lang="el-GR" sz="1600" dirty="0">
                <a:solidFill>
                  <a:srgbClr val="0B1F3A"/>
                </a:solidFill>
              </a:rPr>
              <a:t>.</a:t>
            </a:r>
            <a:r>
              <a:rPr lang="en-US" sz="1600" dirty="0">
                <a:solidFill>
                  <a:srgbClr val="0B1F3A"/>
                </a:solidFill>
              </a:rPr>
              <a:t> </a:t>
            </a:r>
            <a:r>
              <a:rPr lang="el-GR" sz="1600" dirty="0">
                <a:solidFill>
                  <a:srgbClr val="0B1F3A"/>
                </a:solidFill>
              </a:rPr>
              <a:t>Α</a:t>
            </a:r>
            <a:r>
              <a:rPr lang="en-US" sz="1600" dirty="0">
                <a:solidFill>
                  <a:srgbClr val="0B1F3A"/>
                </a:solidFill>
              </a:rPr>
              <a:t>πό 2023 και </a:t>
            </a:r>
            <a:r>
              <a:rPr lang="en-US" sz="1600" dirty="0" err="1">
                <a:solidFill>
                  <a:srgbClr val="0B1F3A"/>
                </a:solidFill>
              </a:rPr>
              <a:t>του</a:t>
            </a:r>
            <a:r>
              <a:rPr lang="en-US" sz="1600" dirty="0">
                <a:solidFill>
                  <a:srgbClr val="0B1F3A"/>
                </a:solidFill>
              </a:rPr>
              <a:t> </a:t>
            </a:r>
            <a:r>
              <a:rPr lang="en-US" sz="1600" dirty="0" err="1">
                <a:solidFill>
                  <a:srgbClr val="0B1F3A"/>
                </a:solidFill>
              </a:rPr>
              <a:t>cybutryne</a:t>
            </a:r>
            <a:r>
              <a:rPr lang="el-GR" sz="1600" dirty="0">
                <a:solidFill>
                  <a:srgbClr val="0B1F3A"/>
                </a:solidFill>
              </a:rPr>
              <a:t>.</a:t>
            </a:r>
            <a:r>
              <a:rPr lang="en-US" sz="1600" dirty="0">
                <a:solidFill>
                  <a:srgbClr val="0B1F3A"/>
                </a:solidFill>
              </a:rPr>
              <a:t> 2026: ToR για υποχρεωτικό πλαίσιο ελέγχου βιοεπίστρωσης (biofouling)</a:t>
            </a:r>
            <a:endParaRPr lang="en-US" sz="1600" dirty="0"/>
          </a:p>
        </p:txBody>
      </p:sp>
      <p:sp>
        <p:nvSpPr>
          <p:cNvPr id="12" name="card"/>
          <p:cNvSpPr/>
          <p:nvPr/>
        </p:nvSpPr>
        <p:spPr>
          <a:xfrm>
            <a:off x="457200" y="3749040"/>
            <a:ext cx="3605784" cy="2286000"/>
          </a:xfrm>
          <a:prstGeom prst="roundRect">
            <a:avLst>
              <a:gd name="adj" fmla="val 4800"/>
            </a:avLst>
          </a:prstGeom>
          <a:solidFill>
            <a:srgbClr val="EDF2F7"/>
          </a:solidFill>
          <a:ln w="12700">
            <a:solidFill>
              <a:srgbClr val="EDF2F7"/>
            </a:solidFill>
            <a:prstDash val="solid"/>
          </a:ln>
        </p:spPr>
        <p:txBody>
          <a:bodyPr/>
          <a:lstStyle/>
          <a:p>
            <a:endParaRPr/>
          </a:p>
        </p:txBody>
      </p:sp>
      <p:sp>
        <p:nvSpPr>
          <p:cNvPr id="13" name="cardhead"/>
          <p:cNvSpPr txBox="1"/>
          <p:nvPr/>
        </p:nvSpPr>
        <p:spPr>
          <a:xfrm>
            <a:off x="621792" y="3776472"/>
            <a:ext cx="3276600" cy="246888"/>
          </a:xfrm>
          <a:prstGeom prst="rect">
            <a:avLst/>
          </a:prstGeom>
          <a:noFill/>
          <a:ln/>
        </p:spPr>
        <p:txBody>
          <a:bodyPr wrap="square" lIns="0" tIns="0" rIns="0" bIns="0" rtlCol="0" anchor="ctr"/>
          <a:lstStyle/>
          <a:p>
            <a:pPr marL="0" indent="0">
              <a:buNone/>
            </a:pPr>
            <a:r>
              <a:rPr lang="en-US" sz="1350" b="1" dirty="0">
                <a:solidFill>
                  <a:srgbClr val="4F8A5B"/>
                </a:solidFill>
              </a:rPr>
              <a:t>BWM 2004</a:t>
            </a:r>
            <a:endParaRPr lang="en-US" sz="1350" dirty="0"/>
          </a:p>
        </p:txBody>
      </p:sp>
      <p:sp>
        <p:nvSpPr>
          <p:cNvPr id="14" name="cardbody"/>
          <p:cNvSpPr txBox="1"/>
          <p:nvPr/>
        </p:nvSpPr>
        <p:spPr>
          <a:xfrm>
            <a:off x="621792" y="4251960"/>
            <a:ext cx="3276600" cy="1691640"/>
          </a:xfrm>
          <a:prstGeom prst="rect">
            <a:avLst/>
          </a:prstGeom>
          <a:noFill/>
          <a:ln/>
        </p:spPr>
        <p:txBody>
          <a:bodyPr wrap="square" lIns="0" tIns="0" rIns="0" bIns="0" rtlCol="0" anchor="t"/>
          <a:lstStyle/>
          <a:p>
            <a:pPr marL="0" indent="0" algn="just">
              <a:spcAft>
                <a:spcPts val="300"/>
              </a:spcAft>
              <a:buNone/>
            </a:pPr>
            <a:r>
              <a:rPr lang="en-US" sz="1600" dirty="0">
                <a:solidFill>
                  <a:srgbClr val="0B1F3A"/>
                </a:solidFill>
              </a:rPr>
              <a:t>Διαχείριση έρματος και ιζημάτων (σε ισχύ 9/2017): υποχρεωτική για όλα τα πλοία</a:t>
            </a:r>
            <a:r>
              <a:rPr lang="el-GR" sz="1600" dirty="0">
                <a:solidFill>
                  <a:srgbClr val="0B1F3A"/>
                </a:solidFill>
              </a:rPr>
              <a:t> /</a:t>
            </a:r>
            <a:r>
              <a:rPr lang="en-US" sz="1600" dirty="0">
                <a:solidFill>
                  <a:srgbClr val="0B1F3A"/>
                </a:solidFill>
              </a:rPr>
              <a:t> πρότυπο D-2 για όλα τα πλοία από 9/2024· τροποποιήσεις 2026–28</a:t>
            </a:r>
            <a:endParaRPr lang="en-US" sz="1600" dirty="0"/>
          </a:p>
        </p:txBody>
      </p:sp>
      <p:sp>
        <p:nvSpPr>
          <p:cNvPr id="15" name="card"/>
          <p:cNvSpPr/>
          <p:nvPr/>
        </p:nvSpPr>
        <p:spPr>
          <a:xfrm>
            <a:off x="4227576" y="3749040"/>
            <a:ext cx="3505200" cy="2286000"/>
          </a:xfrm>
          <a:prstGeom prst="roundRect">
            <a:avLst>
              <a:gd name="adj" fmla="val 4800"/>
            </a:avLst>
          </a:prstGeom>
          <a:solidFill>
            <a:srgbClr val="EDF2F7"/>
          </a:solidFill>
          <a:ln w="12700">
            <a:solidFill>
              <a:srgbClr val="EDF2F7"/>
            </a:solidFill>
            <a:prstDash val="solid"/>
          </a:ln>
        </p:spPr>
        <p:txBody>
          <a:bodyPr/>
          <a:lstStyle/>
          <a:p>
            <a:endParaRPr/>
          </a:p>
        </p:txBody>
      </p:sp>
      <p:sp>
        <p:nvSpPr>
          <p:cNvPr id="16" name="cardhead"/>
          <p:cNvSpPr txBox="1"/>
          <p:nvPr/>
        </p:nvSpPr>
        <p:spPr>
          <a:xfrm>
            <a:off x="4360985" y="3813048"/>
            <a:ext cx="3371791" cy="210312"/>
          </a:xfrm>
          <a:prstGeom prst="rect">
            <a:avLst/>
          </a:prstGeom>
          <a:noFill/>
          <a:ln/>
        </p:spPr>
        <p:txBody>
          <a:bodyPr wrap="square" lIns="0" tIns="0" rIns="0" bIns="0" rtlCol="0" anchor="ctr"/>
          <a:lstStyle/>
          <a:p>
            <a:pPr marL="0" indent="0">
              <a:buNone/>
            </a:pPr>
            <a:r>
              <a:rPr lang="en-US" sz="1600" b="1" dirty="0">
                <a:solidFill>
                  <a:srgbClr val="D97B29"/>
                </a:solidFill>
              </a:rPr>
              <a:t>Σύμβαση Χονγκ Κονγκ (2009)</a:t>
            </a:r>
            <a:endParaRPr lang="en-US" sz="1600" dirty="0"/>
          </a:p>
        </p:txBody>
      </p:sp>
      <p:sp>
        <p:nvSpPr>
          <p:cNvPr id="17" name="cardbody"/>
          <p:cNvSpPr txBox="1"/>
          <p:nvPr/>
        </p:nvSpPr>
        <p:spPr>
          <a:xfrm>
            <a:off x="4360985" y="4023360"/>
            <a:ext cx="3371791" cy="1920240"/>
          </a:xfrm>
          <a:prstGeom prst="rect">
            <a:avLst/>
          </a:prstGeom>
          <a:noFill/>
          <a:ln/>
        </p:spPr>
        <p:txBody>
          <a:bodyPr wrap="square" lIns="0" tIns="0" rIns="0" bIns="0" rtlCol="0" anchor="t"/>
          <a:lstStyle/>
          <a:p>
            <a:pPr marL="0" indent="0" algn="just">
              <a:spcAft>
                <a:spcPts val="300"/>
              </a:spcAft>
              <a:buNone/>
            </a:pPr>
            <a:r>
              <a:rPr lang="en-US" sz="1400" dirty="0">
                <a:solidFill>
                  <a:srgbClr val="0B1F3A"/>
                </a:solidFill>
              </a:rPr>
              <a:t>Ασφαλής και περιβαλλοντικά ορθή </a:t>
            </a:r>
            <a:r>
              <a:rPr lang="en-US" sz="1400" b="1" dirty="0">
                <a:solidFill>
                  <a:srgbClr val="0B1F3A"/>
                </a:solidFill>
              </a:rPr>
              <a:t>ανακύκλωση πλοίων </a:t>
            </a:r>
            <a:r>
              <a:rPr lang="en-US" sz="1400" dirty="0">
                <a:solidFill>
                  <a:srgbClr val="0B1F3A"/>
                </a:solidFill>
              </a:rPr>
              <a:t>— σε ισχύ από 26/6/2025. Ένα χρόνο μετά: </a:t>
            </a:r>
            <a:r>
              <a:rPr lang="en-US" sz="1400" b="1" dirty="0">
                <a:solidFill>
                  <a:srgbClr val="0B1F3A"/>
                </a:solidFill>
              </a:rPr>
              <a:t>Μπανγκλαντές</a:t>
            </a:r>
            <a:r>
              <a:rPr lang="en-US" sz="1400" dirty="0">
                <a:solidFill>
                  <a:srgbClr val="0B1F3A"/>
                </a:solidFill>
              </a:rPr>
              <a:t> 17 εγκεκριμένα διαλυτήρια, </a:t>
            </a:r>
            <a:r>
              <a:rPr lang="en-US" sz="1400" b="1" dirty="0">
                <a:solidFill>
                  <a:srgbClr val="0B1F3A"/>
                </a:solidFill>
              </a:rPr>
              <a:t>Ινδία</a:t>
            </a:r>
            <a:r>
              <a:rPr lang="en-US" sz="1400" dirty="0">
                <a:solidFill>
                  <a:srgbClr val="0B1F3A"/>
                </a:solidFill>
              </a:rPr>
              <a:t> &gt;110 με δήλωση συμμόρφωσης (κανένα ακόμη στη λίστα ΕΕ), </a:t>
            </a:r>
            <a:r>
              <a:rPr lang="en-US" sz="1400" b="1" dirty="0">
                <a:solidFill>
                  <a:srgbClr val="0B1F3A"/>
                </a:solidFill>
              </a:rPr>
              <a:t>Πακιστάν</a:t>
            </a:r>
            <a:r>
              <a:rPr lang="en-US" sz="1400" dirty="0">
                <a:solidFill>
                  <a:srgbClr val="0B1F3A"/>
                </a:solidFill>
              </a:rPr>
              <a:t> 3</a:t>
            </a:r>
            <a:r>
              <a:rPr lang="el-GR" sz="1400" dirty="0">
                <a:solidFill>
                  <a:srgbClr val="0B1F3A"/>
                </a:solidFill>
              </a:rPr>
              <a:t>.</a:t>
            </a:r>
            <a:r>
              <a:rPr lang="en-US" sz="1400" dirty="0">
                <a:solidFill>
                  <a:srgbClr val="0B1F3A"/>
                </a:solidFill>
              </a:rPr>
              <a:t> 2025: 321 πλοία διαλύθηκαν (214 σε Ν. Ασία), 11 θάνατοι εργαζομένω</a:t>
            </a:r>
            <a:r>
              <a:rPr lang="el-GR" sz="1400" dirty="0">
                <a:solidFill>
                  <a:srgbClr val="0B1F3A"/>
                </a:solidFill>
              </a:rPr>
              <a:t>.</a:t>
            </a:r>
            <a:r>
              <a:rPr lang="en-US" sz="1400" dirty="0">
                <a:solidFill>
                  <a:srgbClr val="0B1F3A"/>
                </a:solidFill>
              </a:rPr>
              <a:t>· BIMCO: </a:t>
            </a:r>
            <a:r>
              <a:rPr lang="en-US" sz="1400" b="1" dirty="0">
                <a:solidFill>
                  <a:srgbClr val="0B1F3A"/>
                </a:solidFill>
              </a:rPr>
              <a:t>~15.000 πλοία προς ανακύκλωση έως 2032</a:t>
            </a:r>
            <a:endParaRPr lang="en-US" sz="1400" b="1" dirty="0"/>
          </a:p>
        </p:txBody>
      </p:sp>
      <p:sp>
        <p:nvSpPr>
          <p:cNvPr id="18" name="card"/>
          <p:cNvSpPr/>
          <p:nvPr/>
        </p:nvSpPr>
        <p:spPr>
          <a:xfrm>
            <a:off x="8112604" y="3703320"/>
            <a:ext cx="3371791" cy="2286000"/>
          </a:xfrm>
          <a:prstGeom prst="roundRect">
            <a:avLst>
              <a:gd name="adj" fmla="val 4800"/>
            </a:avLst>
          </a:prstGeom>
          <a:solidFill>
            <a:srgbClr val="EDF2F7"/>
          </a:solidFill>
          <a:ln w="12700">
            <a:solidFill>
              <a:srgbClr val="EDF2F7"/>
            </a:solidFill>
            <a:prstDash val="solid"/>
          </a:ln>
        </p:spPr>
        <p:txBody>
          <a:bodyPr/>
          <a:lstStyle/>
          <a:p>
            <a:endParaRPr/>
          </a:p>
        </p:txBody>
      </p:sp>
      <p:sp>
        <p:nvSpPr>
          <p:cNvPr id="19" name="cardhead"/>
          <p:cNvSpPr txBox="1"/>
          <p:nvPr/>
        </p:nvSpPr>
        <p:spPr>
          <a:xfrm>
            <a:off x="8290560" y="3749040"/>
            <a:ext cx="3276600" cy="274320"/>
          </a:xfrm>
          <a:prstGeom prst="rect">
            <a:avLst/>
          </a:prstGeom>
          <a:noFill/>
          <a:ln/>
        </p:spPr>
        <p:txBody>
          <a:bodyPr wrap="square" lIns="0" tIns="0" rIns="0" bIns="0" rtlCol="0" anchor="ctr"/>
          <a:lstStyle/>
          <a:p>
            <a:pPr marL="0" indent="0">
              <a:buNone/>
            </a:pPr>
            <a:r>
              <a:rPr lang="en-US" sz="1600" b="1" dirty="0">
                <a:solidFill>
                  <a:srgbClr val="D97B29"/>
                </a:solidFill>
              </a:rPr>
              <a:t>Άλλα</a:t>
            </a:r>
            <a:endParaRPr lang="en-US" sz="1600" dirty="0"/>
          </a:p>
        </p:txBody>
      </p:sp>
      <p:sp>
        <p:nvSpPr>
          <p:cNvPr id="20" name="cardbody"/>
          <p:cNvSpPr txBox="1"/>
          <p:nvPr/>
        </p:nvSpPr>
        <p:spPr>
          <a:xfrm>
            <a:off x="8194431" y="4069080"/>
            <a:ext cx="3276601" cy="1874520"/>
          </a:xfrm>
          <a:prstGeom prst="rect">
            <a:avLst/>
          </a:prstGeom>
          <a:noFill/>
          <a:ln/>
        </p:spPr>
        <p:txBody>
          <a:bodyPr wrap="square" lIns="0" tIns="0" rIns="0" bIns="0" rtlCol="0" anchor="t"/>
          <a:lstStyle/>
          <a:p>
            <a:pPr marL="0" indent="0" algn="just">
              <a:spcAft>
                <a:spcPts val="300"/>
              </a:spcAft>
              <a:buNone/>
            </a:pPr>
            <a:r>
              <a:rPr lang="en-US" sz="1450" dirty="0">
                <a:solidFill>
                  <a:srgbClr val="0B1F3A"/>
                </a:solidFill>
              </a:rPr>
              <a:t>UNCLOS (1982) </a:t>
            </a:r>
            <a:r>
              <a:rPr lang="en-US" sz="1450" dirty="0" err="1">
                <a:solidFill>
                  <a:srgbClr val="0B1F3A"/>
                </a:solidFill>
              </a:rPr>
              <a:t>ως</a:t>
            </a:r>
            <a:r>
              <a:rPr lang="en-US" sz="1450" dirty="0">
                <a:solidFill>
                  <a:srgbClr val="0B1F3A"/>
                </a:solidFill>
              </a:rPr>
              <a:t> πλα</a:t>
            </a:r>
            <a:r>
              <a:rPr lang="en-US" sz="1450" dirty="0" err="1">
                <a:solidFill>
                  <a:srgbClr val="0B1F3A"/>
                </a:solidFill>
              </a:rPr>
              <a:t>ίσιο</a:t>
            </a:r>
            <a:r>
              <a:rPr lang="el-GR" sz="1450" dirty="0">
                <a:solidFill>
                  <a:srgbClr val="0B1F3A"/>
                </a:solidFill>
              </a:rPr>
              <a:t>,</a:t>
            </a:r>
            <a:r>
              <a:rPr lang="en-US" sz="1450" dirty="0">
                <a:solidFill>
                  <a:srgbClr val="0B1F3A"/>
                </a:solidFill>
              </a:rPr>
              <a:t> OPRC 1990 (ετοιμότητα για πετρελαιοκηλίδες)</a:t>
            </a:r>
            <a:r>
              <a:rPr lang="el-GR" sz="1450" dirty="0">
                <a:solidFill>
                  <a:srgbClr val="0B1F3A"/>
                </a:solidFill>
              </a:rPr>
              <a:t>,</a:t>
            </a:r>
            <a:r>
              <a:rPr lang="en-US" sz="1450" dirty="0">
                <a:solidFill>
                  <a:srgbClr val="0B1F3A"/>
                </a:solidFill>
              </a:rPr>
              <a:t> CLC/Fund/Bunker Conventions (αστική </a:t>
            </a:r>
            <a:r>
              <a:rPr lang="en-US" sz="1450" dirty="0" err="1">
                <a:solidFill>
                  <a:srgbClr val="0B1F3A"/>
                </a:solidFill>
              </a:rPr>
              <a:t>ευθύνη</a:t>
            </a:r>
            <a:r>
              <a:rPr lang="en-US" sz="1450" dirty="0">
                <a:solidFill>
                  <a:srgbClr val="0B1F3A"/>
                </a:solidFill>
              </a:rPr>
              <a:t>)</a:t>
            </a:r>
            <a:r>
              <a:rPr lang="el-GR" sz="1450" dirty="0">
                <a:solidFill>
                  <a:srgbClr val="0B1F3A"/>
                </a:solidFill>
              </a:rPr>
              <a:t>,</a:t>
            </a:r>
            <a:r>
              <a:rPr lang="en-US" sz="1450" dirty="0">
                <a:solidFill>
                  <a:srgbClr val="0B1F3A"/>
                </a:solidFill>
              </a:rPr>
              <a:t> Polar Code (2017) και απαγόρευση HFO στην Αρκτική (από 7/2024, πλήρης 7/2029)</a:t>
            </a:r>
            <a:endParaRPr lang="en-US" sz="1450" dirty="0"/>
          </a:p>
        </p:txBody>
      </p:sp>
      <p:sp>
        <p:nvSpPr>
          <p:cNvPr id="21" name="source"/>
          <p:cNvSpPr txBox="1"/>
          <p:nvPr/>
        </p:nvSpPr>
        <p:spPr>
          <a:xfrm>
            <a:off x="457200" y="6108192"/>
            <a:ext cx="11247120" cy="292608"/>
          </a:xfrm>
          <a:prstGeom prst="rect">
            <a:avLst/>
          </a:prstGeom>
          <a:noFill/>
          <a:ln/>
        </p:spPr>
        <p:txBody>
          <a:bodyPr wrap="square" lIns="0" tIns="0" rIns="0" bIns="0" rtlCol="0" anchor="b"/>
          <a:lstStyle/>
          <a:p>
            <a:pPr marL="0" indent="0">
              <a:buNone/>
            </a:pPr>
            <a:r>
              <a:rPr lang="en-US" sz="900" i="1" dirty="0">
                <a:solidFill>
                  <a:srgbClr val="6B7A90"/>
                </a:solidFill>
              </a:rPr>
              <a:t>Πηγές: IMO· BIMCO (16/6/2026)· NGO Shipbreaking Platform (2/2026)· DNV MEPC 84 (5/2026).</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137160"/>
            <a:ext cx="11274552" cy="460717"/>
          </a:xfrm>
          <a:prstGeom prst="rect">
            <a:avLst/>
          </a:prstGeom>
          <a:noFill/>
          <a:ln/>
        </p:spPr>
        <p:txBody>
          <a:bodyPr wrap="square" lIns="0" tIns="0" rIns="0" bIns="0" rtlCol="0" anchor="ctr"/>
          <a:lstStyle/>
          <a:p>
            <a:pPr marL="0" indent="0" algn="l">
              <a:buNone/>
            </a:pPr>
            <a:r>
              <a:rPr lang="en-US" sz="2600" b="1" dirty="0">
                <a:solidFill>
                  <a:srgbClr val="0B1F3A"/>
                </a:solidFill>
              </a:rPr>
              <a:t>3.2 MARPOL 73/78: τα έξι παραρτήματα και οι Ειδικές Περιοχές</a:t>
            </a:r>
            <a:endParaRPr lang="en-US" sz="2600" dirty="0"/>
          </a:p>
        </p:txBody>
      </p:sp>
      <p:graphicFrame>
        <p:nvGraphicFramePr>
          <p:cNvPr id="15" name="table"/>
          <p:cNvGraphicFramePr>
            <a:graphicFrameLocks noGrp="1"/>
          </p:cNvGraphicFramePr>
          <p:nvPr>
            <p:extLst>
              <p:ext uri="{D42A27DB-BD31-4B8C-83A1-F6EECF244321}">
                <p14:modId xmlns:p14="http://schemas.microsoft.com/office/powerpoint/2010/main" val="3119404986"/>
              </p:ext>
            </p:extLst>
          </p:nvPr>
        </p:nvGraphicFramePr>
        <p:xfrm>
          <a:off x="457201" y="643597"/>
          <a:ext cx="10759439" cy="4723355"/>
        </p:xfrm>
        <a:graphic>
          <a:graphicData uri="http://schemas.openxmlformats.org/drawingml/2006/table">
            <a:tbl>
              <a:tblPr/>
              <a:tblGrid>
                <a:gridCol w="1028456">
                  <a:extLst>
                    <a:ext uri="{9D8B030D-6E8A-4147-A177-3AD203B41FA5}">
                      <a16:colId xmlns:a16="http://schemas.microsoft.com/office/drawing/2014/main" val="20000"/>
                    </a:ext>
                  </a:extLst>
                </a:gridCol>
                <a:gridCol w="4072910">
                  <a:extLst>
                    <a:ext uri="{9D8B030D-6E8A-4147-A177-3AD203B41FA5}">
                      <a16:colId xmlns:a16="http://schemas.microsoft.com/office/drawing/2014/main" val="20001"/>
                    </a:ext>
                  </a:extLst>
                </a:gridCol>
                <a:gridCol w="1072082">
                  <a:extLst>
                    <a:ext uri="{9D8B030D-6E8A-4147-A177-3AD203B41FA5}">
                      <a16:colId xmlns:a16="http://schemas.microsoft.com/office/drawing/2014/main" val="20002"/>
                    </a:ext>
                  </a:extLst>
                </a:gridCol>
                <a:gridCol w="4585991">
                  <a:extLst>
                    <a:ext uri="{9D8B030D-6E8A-4147-A177-3AD203B41FA5}">
                      <a16:colId xmlns:a16="http://schemas.microsoft.com/office/drawing/2014/main" val="20003"/>
                    </a:ext>
                  </a:extLst>
                </a:gridCol>
              </a:tblGrid>
              <a:tr h="724486">
                <a:tc>
                  <a:txBody>
                    <a:bodyPr/>
                    <a:lstStyle/>
                    <a:p>
                      <a:pPr marL="0" indent="0" algn="ctr">
                        <a:buNone/>
                      </a:pPr>
                      <a:r>
                        <a:rPr lang="en-US" sz="1400" b="1" dirty="0">
                          <a:solidFill>
                            <a:srgbClr val="FFFFFF"/>
                          </a:solidFill>
                        </a:rPr>
                        <a:t>Παράρτημα</a:t>
                      </a:r>
                      <a:endParaRPr lang="en-US" sz="14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lgn="ctr">
                        <a:buNone/>
                      </a:pPr>
                      <a:r>
                        <a:rPr lang="en-US" sz="1600" b="1" dirty="0">
                          <a:solidFill>
                            <a:srgbClr val="FFFFFF"/>
                          </a:solidFill>
                        </a:rPr>
                        <a:t>Αντικείμενο</a:t>
                      </a:r>
                      <a:endParaRPr lang="en-US" sz="16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lgn="ctr">
                        <a:buNone/>
                      </a:pPr>
                      <a:r>
                        <a:rPr lang="en-US" sz="1600" b="1" dirty="0">
                          <a:solidFill>
                            <a:srgbClr val="FFFFFF"/>
                          </a:solidFill>
                        </a:rPr>
                        <a:t>Σε ισχύ</a:t>
                      </a:r>
                      <a:endParaRPr lang="en-US" sz="16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lgn="ctr">
                        <a:buNone/>
                      </a:pPr>
                      <a:r>
                        <a:rPr lang="en-US" sz="1600" b="1" dirty="0">
                          <a:solidFill>
                            <a:srgbClr val="FFFFFF"/>
                          </a:solidFill>
                        </a:rPr>
                        <a:t>Ειδικές Περιοχές</a:t>
                      </a:r>
                      <a:endParaRPr lang="en-US" sz="16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extLst>
                  <a:ext uri="{0D108BD9-81ED-4DB2-BD59-A6C34878D82A}">
                    <a16:rowId xmlns:a16="http://schemas.microsoft.com/office/drawing/2014/main" val="10000"/>
                  </a:ext>
                </a:extLst>
              </a:tr>
              <a:tr h="724486">
                <a:tc>
                  <a:txBody>
                    <a:bodyPr/>
                    <a:lstStyle/>
                    <a:p>
                      <a:pPr marL="0" indent="0">
                        <a:buNone/>
                      </a:pPr>
                      <a:r>
                        <a:rPr lang="en-US" sz="1600" b="1" dirty="0">
                          <a:solidFill>
                            <a:srgbClr val="0B1F3A"/>
                          </a:solidFill>
                        </a:rPr>
                        <a:t>Ι</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Πρόληψη ρύπανσης από πετρέλαιο (IOPP Certificate, Oil Record Book, ODME, διπλά τοιχώματα)</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2/10/1983</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Μεσόγειος, Βαλτική, Μαύρη Θ., Ερυθρά Θ., Κόλποι, Κόλπος Άντεν, Ανταρκτική, ΒΔ Ευρωπαϊκά ύδατα, Ομάν, Ν. Αφρική</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1"/>
                  </a:ext>
                </a:extLst>
              </a:tr>
              <a:tr h="622538">
                <a:tc>
                  <a:txBody>
                    <a:bodyPr/>
                    <a:lstStyle/>
                    <a:p>
                      <a:pPr marL="0" indent="0">
                        <a:buNone/>
                      </a:pPr>
                      <a:r>
                        <a:rPr lang="en-US" sz="1600" b="1" dirty="0">
                          <a:solidFill>
                            <a:srgbClr val="0B1F3A"/>
                          </a:solidFill>
                        </a:rPr>
                        <a:t>ΙΙ</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Έλεγχος ρύπανσης από επιβλαβείς υγρές ουσίες χύδην (κατηγορίες X/Y/Z/OS)</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6/4/1987</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Ανταρκτική</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65168">
                <a:tc>
                  <a:txBody>
                    <a:bodyPr/>
                    <a:lstStyle/>
                    <a:p>
                      <a:pPr marL="0" indent="0">
                        <a:buNone/>
                      </a:pPr>
                      <a:r>
                        <a:rPr lang="en-US" sz="1600" b="1" dirty="0">
                          <a:solidFill>
                            <a:srgbClr val="0B1F3A"/>
                          </a:solidFill>
                        </a:rPr>
                        <a:t>ΙΙΙ</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Επιβλαβείς ουσίες σε συσκευασμένη μορφή (IMDG Code)</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1/7/1992</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3"/>
                  </a:ext>
                </a:extLst>
              </a:tr>
              <a:tr h="431259">
                <a:tc>
                  <a:txBody>
                    <a:bodyPr/>
                    <a:lstStyle/>
                    <a:p>
                      <a:pPr marL="0" indent="0">
                        <a:buNone/>
                      </a:pPr>
                      <a:r>
                        <a:rPr lang="en-US" sz="1600" b="1" dirty="0">
                          <a:solidFill>
                            <a:srgbClr val="0B1F3A"/>
                          </a:solidFill>
                        </a:rPr>
                        <a:t>IV</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Λύματα πλοίων</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27/9/2003</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Βαλτική</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87433">
                <a:tc>
                  <a:txBody>
                    <a:bodyPr/>
                    <a:lstStyle/>
                    <a:p>
                      <a:pPr marL="0" indent="0">
                        <a:buNone/>
                      </a:pPr>
                      <a:r>
                        <a:rPr lang="en-US" sz="1600" b="1" dirty="0">
                          <a:solidFill>
                            <a:srgbClr val="0B1F3A"/>
                          </a:solidFill>
                        </a:rPr>
                        <a:t>V</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Απορρίμματα πλοίων (απαγόρευση πλαστικών)</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31/12/1988</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Μεσόγειος, Βαλτική, Μαύρη Θ., Ερυθρά Θ., Κόλποι, Β. Θάλασσα, Ανταρκτική, Ευρύτερη Καραϊβική</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5"/>
                  </a:ext>
                </a:extLst>
              </a:tr>
              <a:tr h="724486">
                <a:tc>
                  <a:txBody>
                    <a:bodyPr/>
                    <a:lstStyle/>
                    <a:p>
                      <a:pPr marL="0" indent="0">
                        <a:buNone/>
                      </a:pPr>
                      <a:r>
                        <a:rPr lang="en-US" sz="1600" b="1" dirty="0">
                          <a:solidFill>
                            <a:srgbClr val="0B1F3A"/>
                          </a:solidFill>
                        </a:rPr>
                        <a:t>VI</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Ατμοσφαιρική ρύπανση (SOx, NOx, ODS, VOC) και ενεργειακή απόδοση/GHG (EEDI, EEXI, CII, κεφ. 5 Net-Zero Framework)</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19/5/2005</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ECA: Βαλτική, Β. Θάλασσα, Β. Αμερική, Καραϊβική ΗΠΑ, Μεσόγειος (SOx 2025), Καναδική Αρκτική και Νορβηγική Θ. (2026/27), ΒΑ Ατλαντικός (2027/28)</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4" name="source"/>
          <p:cNvSpPr txBox="1"/>
          <p:nvPr/>
        </p:nvSpPr>
        <p:spPr>
          <a:xfrm>
            <a:off x="457200" y="6108192"/>
            <a:ext cx="11247120" cy="292608"/>
          </a:xfrm>
          <a:prstGeom prst="rect">
            <a:avLst/>
          </a:prstGeom>
          <a:noFill/>
          <a:ln/>
        </p:spPr>
        <p:txBody>
          <a:bodyPr wrap="square" lIns="0" tIns="0" rIns="0" bIns="0" rtlCol="0" anchor="b"/>
          <a:lstStyle/>
          <a:p>
            <a:pPr marL="0" indent="0">
              <a:buNone/>
            </a:pPr>
            <a:r>
              <a:rPr lang="en-US" sz="900" i="1" dirty="0">
                <a:solidFill>
                  <a:srgbClr val="6B7A90"/>
                </a:solidFill>
              </a:rPr>
              <a:t>Οι Ειδικές Περιοχές είναι θαλάσσιες περιοχές που για οικολογικούς/ωκεανογραφικούς λόγους προστατεύονται με αυστηρότερους κανόνες απόρριψης. Πηγή: IMO MARPOL.</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777240"/>
          </a:xfrm>
          <a:prstGeom prst="rect">
            <a:avLst/>
          </a:prstGeom>
          <a:noFill/>
          <a:ln/>
        </p:spPr>
        <p:txBody>
          <a:bodyPr wrap="square" lIns="0" tIns="0" rIns="0" bIns="0" rtlCol="0" anchor="ctr"/>
          <a:lstStyle/>
          <a:p>
            <a:pPr marL="0" indent="0" algn="ctr">
              <a:buNone/>
            </a:pPr>
            <a:r>
              <a:rPr lang="en-US" sz="1800" b="1" dirty="0">
                <a:solidFill>
                  <a:srgbClr val="0B1F3A"/>
                </a:solidFill>
              </a:rPr>
              <a:t>Παράρτημα Ι: κανονισμοί για την πρόληψη της ρύπανσης από πετρέλαιο</a:t>
            </a:r>
            <a:endParaRPr lang="en-US" sz="1800" dirty="0"/>
          </a:p>
        </p:txBody>
      </p:sp>
      <p:sp>
        <p:nvSpPr>
          <p:cNvPr id="3" name="bullets"/>
          <p:cNvSpPr txBox="1"/>
          <p:nvPr/>
        </p:nvSpPr>
        <p:spPr>
          <a:xfrm>
            <a:off x="457200" y="1113905"/>
            <a:ext cx="10498975" cy="4966855"/>
          </a:xfrm>
          <a:prstGeom prst="rect">
            <a:avLst/>
          </a:prstGeom>
          <a:noFill/>
          <a:ln/>
        </p:spPr>
        <p:txBody>
          <a:bodyPr wrap="square" lIns="25400" tIns="25400" rIns="25400" bIns="25400" rtlCol="0" anchor="t"/>
          <a:lstStyle/>
          <a:p>
            <a:pPr algn="just">
              <a:lnSpc>
                <a:spcPct val="100000"/>
              </a:lnSpc>
              <a:spcAft>
                <a:spcPts val="400"/>
              </a:spcAft>
              <a:buSzPct val="100000"/>
            </a:pPr>
            <a:endParaRPr lang="el-GR" sz="1600" dirty="0">
              <a:solidFill>
                <a:srgbClr val="0B1F3A"/>
              </a:solidFill>
            </a:endParaRPr>
          </a:p>
          <a:p>
            <a:pPr marL="342900" indent="-342900" algn="just">
              <a:lnSpc>
                <a:spcPct val="100000"/>
              </a:lnSpc>
              <a:spcAft>
                <a:spcPts val="400"/>
              </a:spcAft>
              <a:buSzPct val="100000"/>
              <a:buChar char="•"/>
            </a:pPr>
            <a:r>
              <a:rPr lang="en-US" sz="1600" dirty="0" err="1">
                <a:solidFill>
                  <a:srgbClr val="0B1F3A"/>
                </a:solidFill>
              </a:rPr>
              <a:t>Ισχύει</a:t>
            </a:r>
            <a:r>
              <a:rPr lang="en-US" sz="1600" dirty="0">
                <a:solidFill>
                  <a:srgbClr val="0B1F3A"/>
                </a:solidFill>
              </a:rPr>
              <a:t> για όλους τους τύπους πλοίων από 2/10/1983</a:t>
            </a:r>
            <a:r>
              <a:rPr lang="el-GR" sz="1600" dirty="0">
                <a:solidFill>
                  <a:srgbClr val="0B1F3A"/>
                </a:solidFill>
              </a:rPr>
              <a:t> -</a:t>
            </a:r>
            <a:r>
              <a:rPr lang="en-US" sz="1600" dirty="0">
                <a:solidFill>
                  <a:srgbClr val="0B1F3A"/>
                </a:solidFill>
              </a:rPr>
              <a:t> </a:t>
            </a:r>
            <a:r>
              <a:rPr lang="en-US" sz="1600" b="1" dirty="0">
                <a:solidFill>
                  <a:srgbClr val="0B1F3A"/>
                </a:solidFill>
              </a:rPr>
              <a:t>απαγορεύει κάθε απόρριψη πετρελαίου και μιγμάτων</a:t>
            </a:r>
            <a:r>
              <a:rPr lang="en-US" sz="1600" dirty="0">
                <a:solidFill>
                  <a:srgbClr val="0B1F3A"/>
                </a:solidFill>
              </a:rPr>
              <a:t>, με εξαίρεση την ασφάλεια του πλοίου/διάσωση ζωής ή βλάβη για την οποία ελήφθησαν όλα τα εύλογα μέτρα</a:t>
            </a:r>
            <a:endParaRPr lang="en-US" sz="1600" dirty="0"/>
          </a:p>
          <a:p>
            <a:pPr marL="342900" indent="-342900" algn="just">
              <a:lnSpc>
                <a:spcPct val="100000"/>
              </a:lnSpc>
              <a:spcAft>
                <a:spcPts val="400"/>
              </a:spcAft>
              <a:buSzPct val="100000"/>
              <a:buChar char="•"/>
            </a:pPr>
            <a:r>
              <a:rPr lang="en-US" sz="1600" b="1" dirty="0">
                <a:solidFill>
                  <a:srgbClr val="0B1F3A"/>
                </a:solidFill>
              </a:rPr>
              <a:t>Δεξαμενόπλοια: απαγόρευση απόρριψης από δεξαμενές φορτίου σε Ειδικές Περιοχές και &lt;50 ν.μ. από α</a:t>
            </a:r>
            <a:r>
              <a:rPr lang="en-US" sz="1600" b="1" dirty="0" err="1">
                <a:solidFill>
                  <a:srgbClr val="0B1F3A"/>
                </a:solidFill>
              </a:rPr>
              <a:t>κτή</a:t>
            </a:r>
            <a:r>
              <a:rPr lang="el-GR" sz="1600" b="1" dirty="0">
                <a:solidFill>
                  <a:srgbClr val="0B1F3A"/>
                </a:solidFill>
              </a:rPr>
              <a:t>.</a:t>
            </a:r>
            <a:r>
              <a:rPr lang="en-US" sz="1600" b="1" dirty="0">
                <a:solidFill>
                  <a:srgbClr val="0B1F3A"/>
                </a:solidFill>
              </a:rPr>
              <a:t> </a:t>
            </a:r>
            <a:r>
              <a:rPr lang="el-GR" sz="1600" b="1" dirty="0">
                <a:solidFill>
                  <a:srgbClr val="0B1F3A"/>
                </a:solidFill>
              </a:rPr>
              <a:t>Ε</a:t>
            </a:r>
            <a:r>
              <a:rPr lang="en-US" sz="1600" b="1" dirty="0" err="1">
                <a:solidFill>
                  <a:srgbClr val="0B1F3A"/>
                </a:solidFill>
              </a:rPr>
              <a:t>κτός</a:t>
            </a:r>
            <a:r>
              <a:rPr lang="en-US" sz="1600" b="1" dirty="0">
                <a:solidFill>
                  <a:srgbClr val="0B1F3A"/>
                </a:solidFill>
              </a:rPr>
              <a:t> αυτών επιτρέπεται μόνο σωρευτικά:</a:t>
            </a:r>
            <a:endParaRPr lang="en-US" sz="1600" dirty="0"/>
          </a:p>
          <a:p>
            <a:pPr marL="457200" lvl="1" indent="-228600" algn="just">
              <a:lnSpc>
                <a:spcPct val="100000"/>
              </a:lnSpc>
              <a:spcAft>
                <a:spcPts val="400"/>
              </a:spcAft>
              <a:buSzPct val="100000"/>
              <a:buChar char="•"/>
            </a:pPr>
            <a:r>
              <a:rPr lang="en-US" sz="1600" dirty="0">
                <a:solidFill>
                  <a:srgbClr val="0B1F3A"/>
                </a:solidFill>
              </a:rPr>
              <a:t>το πλοίο κινείται προς τον προορισμό του</a:t>
            </a:r>
            <a:r>
              <a:rPr lang="el-GR" sz="1600" dirty="0">
                <a:solidFill>
                  <a:srgbClr val="0B1F3A"/>
                </a:solidFill>
              </a:rPr>
              <a:t>,</a:t>
            </a:r>
            <a:r>
              <a:rPr lang="en-US" sz="1600" dirty="0">
                <a:solidFill>
                  <a:srgbClr val="0B1F3A"/>
                </a:solidFill>
              </a:rPr>
              <a:t> ο στιγμιαίος ρυθμός ≤30 λίτρα/ν.μ.</a:t>
            </a:r>
            <a:r>
              <a:rPr lang="el-GR" sz="1600" dirty="0">
                <a:solidFill>
                  <a:srgbClr val="0B1F3A"/>
                </a:solidFill>
              </a:rPr>
              <a:t>,</a:t>
            </a:r>
            <a:r>
              <a:rPr lang="en-US" sz="1600" dirty="0">
                <a:solidFill>
                  <a:srgbClr val="0B1F3A"/>
                </a:solidFill>
              </a:rPr>
              <a:t> η συνολική ποσότητα ≤1/15.000 (παλαιά) ή 1/30.000 (ναυπήγηση μετά 31/12/1979) του φορτίου</a:t>
            </a:r>
            <a:r>
              <a:rPr lang="el-GR" sz="1600" dirty="0">
                <a:solidFill>
                  <a:srgbClr val="0B1F3A"/>
                </a:solidFill>
              </a:rPr>
              <a:t>,</a:t>
            </a:r>
            <a:r>
              <a:rPr lang="en-US" sz="1600" dirty="0">
                <a:solidFill>
                  <a:srgbClr val="0B1F3A"/>
                </a:solidFill>
              </a:rPr>
              <a:t> σε λειτουργία σύστημα παρακολούθησης και ελέγχου απόρριψης (ODME)</a:t>
            </a:r>
            <a:endParaRPr lang="en-US" sz="1600" dirty="0"/>
          </a:p>
          <a:p>
            <a:pPr marL="342900" indent="-342900" algn="just">
              <a:lnSpc>
                <a:spcPct val="100000"/>
              </a:lnSpc>
              <a:spcAft>
                <a:spcPts val="400"/>
              </a:spcAft>
              <a:buSzPct val="100000"/>
              <a:buChar char="•"/>
            </a:pPr>
            <a:r>
              <a:rPr lang="en-US" sz="1600" dirty="0">
                <a:solidFill>
                  <a:srgbClr val="0B1F3A"/>
                </a:solidFill>
              </a:rPr>
              <a:t>Όλα τα κατάλοιπα που δεν επιτρέπεται να απορριφθούν φυλάσσονται σε δεξαμενές καταλοίπων (slop tanks) και </a:t>
            </a:r>
            <a:r>
              <a:rPr lang="en-US" sz="1600" b="1" dirty="0">
                <a:solidFill>
                  <a:srgbClr val="0B1F3A"/>
                </a:solidFill>
              </a:rPr>
              <a:t>παραδίδονται σε λιμενικές εγκαταστάσεις</a:t>
            </a:r>
            <a:r>
              <a:rPr lang="en-US" sz="1600" dirty="0">
                <a:solidFill>
                  <a:srgbClr val="0B1F3A"/>
                </a:solidFill>
              </a:rPr>
              <a:t> υποδοχής (Οδηγία ΕΕ 2019/883)</a:t>
            </a:r>
            <a:endParaRPr lang="en-US" sz="1600" dirty="0"/>
          </a:p>
          <a:p>
            <a:pPr marL="342900" indent="-342900" algn="just">
              <a:lnSpc>
                <a:spcPct val="100000"/>
              </a:lnSpc>
              <a:spcAft>
                <a:spcPts val="400"/>
              </a:spcAft>
              <a:buSzPct val="100000"/>
              <a:buChar char="•"/>
            </a:pPr>
            <a:r>
              <a:rPr lang="en-US" sz="1600" b="1" dirty="0">
                <a:solidFill>
                  <a:srgbClr val="0B1F3A"/>
                </a:solidFill>
              </a:rPr>
              <a:t>Επιθεωρήσεις, πιστοποιητικά, αρχεία:</a:t>
            </a:r>
            <a:endParaRPr lang="en-US" sz="1600" dirty="0"/>
          </a:p>
          <a:p>
            <a:pPr marL="457200" lvl="1" indent="-228600" algn="just">
              <a:lnSpc>
                <a:spcPct val="100000"/>
              </a:lnSpc>
              <a:spcAft>
                <a:spcPts val="400"/>
              </a:spcAft>
              <a:buSzPct val="100000"/>
              <a:buChar char="•"/>
            </a:pPr>
            <a:r>
              <a:rPr lang="en-US" sz="1600" dirty="0">
                <a:solidFill>
                  <a:srgbClr val="0B1F3A"/>
                </a:solidFill>
              </a:rPr>
              <a:t>Πετρελαιοφόρα ≥150 GT και όλα τα πλοία ≥400 GT: </a:t>
            </a:r>
            <a:r>
              <a:rPr lang="en-US" sz="1600" b="1" dirty="0">
                <a:solidFill>
                  <a:srgbClr val="0B1F3A"/>
                </a:solidFill>
              </a:rPr>
              <a:t>Διεθνές Πιστοποιητικό Πρόληψης Ρύπανσης από Πετρέλαιο </a:t>
            </a:r>
            <a:r>
              <a:rPr lang="en-US" sz="1600" dirty="0">
                <a:solidFill>
                  <a:srgbClr val="0B1F3A"/>
                </a:solidFill>
              </a:rPr>
              <a:t>(IOPP) ≤5 έτη, με αρχική, ετήσιες, περιοδικές και έκτακτες επιθεωρήσεις</a:t>
            </a:r>
            <a:endParaRPr lang="en-US" sz="1600" dirty="0"/>
          </a:p>
          <a:p>
            <a:pPr marL="457200" lvl="1" indent="-228600" algn="just">
              <a:lnSpc>
                <a:spcPct val="100000"/>
              </a:lnSpc>
              <a:spcAft>
                <a:spcPts val="400"/>
              </a:spcAft>
              <a:buSzPct val="100000"/>
              <a:buChar char="•"/>
            </a:pPr>
            <a:r>
              <a:rPr lang="en-US" sz="1600" b="1" dirty="0">
                <a:solidFill>
                  <a:srgbClr val="0B1F3A"/>
                </a:solidFill>
              </a:rPr>
              <a:t>Βιβλίο Πετρελαίου </a:t>
            </a:r>
            <a:r>
              <a:rPr lang="en-US" sz="1600" dirty="0">
                <a:solidFill>
                  <a:srgbClr val="0B1F3A"/>
                </a:solidFill>
              </a:rPr>
              <a:t>(Oil Record Book) για 3 έτη: Μέρος Ι (μηχανοστάσιο, όλα τα πλοία) και Μέρος ΙΙ (φορτοεκφόρτωση/ερματισμός, δεξαμενόπλοια)</a:t>
            </a:r>
            <a:r>
              <a:rPr lang="el-GR" sz="1600" dirty="0">
                <a:solidFill>
                  <a:srgbClr val="0B1F3A"/>
                </a:solidFill>
              </a:rPr>
              <a:t> - </a:t>
            </a:r>
            <a:r>
              <a:rPr lang="en-US" sz="1600" dirty="0" err="1">
                <a:solidFill>
                  <a:srgbClr val="0B1F3A"/>
                </a:solidFill>
              </a:rPr>
              <a:t>ειδικές</a:t>
            </a:r>
            <a:r>
              <a:rPr lang="en-US" sz="1600" dirty="0">
                <a:solidFill>
                  <a:srgbClr val="0B1F3A"/>
                </a:solidFill>
              </a:rPr>
              <a:t> διατάξεις για έρμα και πλύση δεξαμενών (COW, SBT)</a:t>
            </a:r>
            <a:endParaRPr lang="en-US" sz="1600" dirty="0"/>
          </a:p>
          <a:p>
            <a:pPr marL="457200" lvl="1" indent="-228600" algn="just">
              <a:lnSpc>
                <a:spcPct val="100000"/>
              </a:lnSpc>
              <a:spcAft>
                <a:spcPts val="400"/>
              </a:spcAft>
              <a:buSzPct val="100000"/>
              <a:buChar char="•"/>
            </a:pPr>
            <a:r>
              <a:rPr lang="en-US" sz="1600" dirty="0">
                <a:solidFill>
                  <a:srgbClr val="0B1F3A"/>
                </a:solidFill>
              </a:rPr>
              <a:t>Δομικές απαιτήσεις: διπλά τοιχώματα (double hull) </a:t>
            </a:r>
            <a:r>
              <a:rPr lang="el-GR" sz="1600" dirty="0">
                <a:solidFill>
                  <a:srgbClr val="0B1F3A"/>
                </a:solidFill>
              </a:rPr>
              <a:t>ή εγκεκριμένου ισοδύναμου σχεδιασμού για νέα πετρελαιοφόρα </a:t>
            </a:r>
            <a:r>
              <a:rPr lang="en-US" sz="1600" dirty="0">
                <a:solidFill>
                  <a:srgbClr val="0B1F3A"/>
                </a:solidFill>
              </a:rPr>
              <a:t>υπ</a:t>
            </a:r>
            <a:r>
              <a:rPr lang="en-US" sz="1600" dirty="0" err="1">
                <a:solidFill>
                  <a:srgbClr val="0B1F3A"/>
                </a:solidFill>
              </a:rPr>
              <a:t>οχρεωτικά</a:t>
            </a:r>
            <a:r>
              <a:rPr lang="en-US" sz="1600" dirty="0">
                <a:solidFill>
                  <a:srgbClr val="0B1F3A"/>
                </a:solidFill>
              </a:rPr>
              <a:t> για νέα δεξαμενόπλοια από 1996 και σταδιακή απόσυρση μονού τοιχώματος έως 2010/2015</a:t>
            </a:r>
            <a:r>
              <a:rPr lang="el-GR" sz="1600" dirty="0">
                <a:solidFill>
                  <a:srgbClr val="0B1F3A"/>
                </a:solidFill>
              </a:rPr>
              <a:t> ή μέχρι τη συμπλήρωση 25 ετών</a:t>
            </a:r>
            <a:endParaRPr lang="en-US" sz="16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15815" y="64477"/>
            <a:ext cx="11328128" cy="347003"/>
          </a:xfrm>
          <a:prstGeom prst="rect">
            <a:avLst/>
          </a:prstGeom>
          <a:noFill/>
          <a:ln/>
        </p:spPr>
        <p:txBody>
          <a:bodyPr wrap="square" lIns="0" tIns="0" rIns="0" bIns="0" rtlCol="0" anchor="ctr"/>
          <a:lstStyle/>
          <a:p>
            <a:pPr marL="0" indent="0" algn="l">
              <a:buNone/>
            </a:pPr>
            <a:r>
              <a:rPr lang="en-US" sz="2000" b="1" dirty="0">
                <a:solidFill>
                  <a:srgbClr val="0B1F3A"/>
                </a:solidFill>
              </a:rPr>
              <a:t>Παράρτημα VI: ατμοσφαιρική ρύπανση — όρια SOx/NOx και Περιοχές Ελέγχου Εκπομπών (ECA)</a:t>
            </a:r>
            <a:endParaRPr lang="en-US" sz="2000" dirty="0"/>
          </a:p>
        </p:txBody>
      </p:sp>
      <p:pic>
        <p:nvPicPr>
          <p:cNvPr id="3" name="s032_0.png" descr="/home/claude/src3_imgs/s032_0.png"/>
          <p:cNvPicPr>
            <a:picLocks noChangeAspect="1"/>
          </p:cNvPicPr>
          <p:nvPr/>
        </p:nvPicPr>
        <p:blipFill>
          <a:blip r:embed="rId3"/>
          <a:stretch>
            <a:fillRect/>
          </a:stretch>
        </p:blipFill>
        <p:spPr>
          <a:xfrm>
            <a:off x="441960" y="515816"/>
            <a:ext cx="5525085" cy="3628292"/>
          </a:xfrm>
          <a:prstGeom prst="rect">
            <a:avLst/>
          </a:prstGeom>
          <a:ln>
            <a:solidFill>
              <a:schemeClr val="tx1"/>
            </a:solidFill>
          </a:ln>
        </p:spPr>
      </p:pic>
      <p:graphicFrame>
        <p:nvGraphicFramePr>
          <p:cNvPr id="17" name="table"/>
          <p:cNvGraphicFramePr>
            <a:graphicFrameLocks noGrp="1"/>
          </p:cNvGraphicFramePr>
          <p:nvPr>
            <p:extLst>
              <p:ext uri="{D42A27DB-BD31-4B8C-83A1-F6EECF244321}">
                <p14:modId xmlns:p14="http://schemas.microsoft.com/office/powerpoint/2010/main" val="411905936"/>
              </p:ext>
            </p:extLst>
          </p:nvPr>
        </p:nvGraphicFramePr>
        <p:xfrm>
          <a:off x="441960" y="4255476"/>
          <a:ext cx="5982694" cy="1414272"/>
        </p:xfrm>
        <a:graphic>
          <a:graphicData uri="http://schemas.openxmlformats.org/drawingml/2006/table">
            <a:tbl>
              <a:tblPr/>
              <a:tblGrid>
                <a:gridCol w="2279045">
                  <a:extLst>
                    <a:ext uri="{9D8B030D-6E8A-4147-A177-3AD203B41FA5}">
                      <a16:colId xmlns:a16="http://schemas.microsoft.com/office/drawing/2014/main" val="20000"/>
                    </a:ext>
                  </a:extLst>
                </a:gridCol>
                <a:gridCol w="2226708">
                  <a:extLst>
                    <a:ext uri="{9D8B030D-6E8A-4147-A177-3AD203B41FA5}">
                      <a16:colId xmlns:a16="http://schemas.microsoft.com/office/drawing/2014/main" val="20001"/>
                    </a:ext>
                  </a:extLst>
                </a:gridCol>
                <a:gridCol w="1476941">
                  <a:extLst>
                    <a:ext uri="{9D8B030D-6E8A-4147-A177-3AD203B41FA5}">
                      <a16:colId xmlns:a16="http://schemas.microsoft.com/office/drawing/2014/main" val="20002"/>
                    </a:ext>
                  </a:extLst>
                </a:gridCol>
              </a:tblGrid>
              <a:tr h="326019">
                <a:tc>
                  <a:txBody>
                    <a:bodyPr/>
                    <a:lstStyle/>
                    <a:p>
                      <a:pPr marL="0" indent="0">
                        <a:buNone/>
                      </a:pPr>
                      <a:r>
                        <a:rPr lang="en-US" sz="1600" b="1" dirty="0">
                          <a:solidFill>
                            <a:srgbClr val="FFFFFF"/>
                          </a:solidFill>
                        </a:rPr>
                        <a:t>Όρια θείου στο καύσιμο</a:t>
                      </a:r>
                      <a:endParaRPr lang="en-US" sz="16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buNone/>
                      </a:pPr>
                      <a:r>
                        <a:rPr lang="en-US" sz="1600" b="1" dirty="0">
                          <a:solidFill>
                            <a:srgbClr val="FFFFFF"/>
                          </a:solidFill>
                        </a:rPr>
                        <a:t>Εκτός ECA</a:t>
                      </a:r>
                      <a:endParaRPr lang="en-US" sz="16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buNone/>
                      </a:pPr>
                      <a:r>
                        <a:rPr lang="en-US" sz="1600" b="1" dirty="0">
                          <a:solidFill>
                            <a:srgbClr val="FFFFFF"/>
                          </a:solidFill>
                        </a:rPr>
                        <a:t>Εντός ECA</a:t>
                      </a:r>
                      <a:endParaRPr lang="en-US" sz="16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extLst>
                  <a:ext uri="{0D108BD9-81ED-4DB2-BD59-A6C34878D82A}">
                    <a16:rowId xmlns:a16="http://schemas.microsoft.com/office/drawing/2014/main" val="10000"/>
                  </a:ext>
                </a:extLst>
              </a:tr>
              <a:tr h="248158">
                <a:tc>
                  <a:txBody>
                    <a:bodyPr/>
                    <a:lstStyle/>
                    <a:p>
                      <a:pPr marL="0" indent="0">
                        <a:buNone/>
                      </a:pPr>
                      <a:r>
                        <a:rPr lang="en-US" sz="1600" b="1" dirty="0">
                          <a:solidFill>
                            <a:srgbClr val="0B1F3A"/>
                          </a:solidFill>
                        </a:rPr>
                        <a:t>έως 2012 / 2010</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buNone/>
                      </a:pPr>
                      <a:r>
                        <a:rPr lang="en-US" sz="1600" dirty="0">
                          <a:solidFill>
                            <a:srgbClr val="0B1F3A"/>
                          </a:solidFill>
                        </a:rPr>
                        <a:t>4,50% κ.β.</a:t>
                      </a:r>
                      <a:r>
                        <a:rPr lang="el-GR" sz="1600" dirty="0">
                          <a:solidFill>
                            <a:srgbClr val="0B1F3A"/>
                          </a:solidFill>
                        </a:rPr>
                        <a:t> (κατά βάρος)</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buNone/>
                      </a:pPr>
                      <a:r>
                        <a:rPr lang="en-US" sz="1600" dirty="0">
                          <a:solidFill>
                            <a:srgbClr val="0B1F3A"/>
                          </a:solidFill>
                        </a:rPr>
                        <a:t>1,50% κ.β.</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1"/>
                  </a:ext>
                </a:extLst>
              </a:tr>
              <a:tr h="326019">
                <a:tc>
                  <a:txBody>
                    <a:bodyPr/>
                    <a:lstStyle/>
                    <a:p>
                      <a:pPr marL="0" indent="0">
                        <a:buNone/>
                      </a:pPr>
                      <a:r>
                        <a:rPr lang="en-US" sz="1600" b="1" dirty="0">
                          <a:solidFill>
                            <a:srgbClr val="0B1F3A"/>
                          </a:solidFill>
                        </a:rPr>
                        <a:t>2012–2019 / 2010–2015</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buNone/>
                      </a:pPr>
                      <a:r>
                        <a:rPr lang="en-US" sz="1600" dirty="0">
                          <a:solidFill>
                            <a:srgbClr val="0B1F3A"/>
                          </a:solidFill>
                        </a:rPr>
                        <a:t>3,50% κ.β.</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buNone/>
                      </a:pPr>
                      <a:r>
                        <a:rPr lang="en-US" sz="1600" dirty="0">
                          <a:solidFill>
                            <a:srgbClr val="0B1F3A"/>
                          </a:solidFill>
                        </a:rPr>
                        <a:t>1,00% κ.β.</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26019">
                <a:tc>
                  <a:txBody>
                    <a:bodyPr/>
                    <a:lstStyle/>
                    <a:p>
                      <a:pPr marL="0" indent="0">
                        <a:buNone/>
                      </a:pPr>
                      <a:r>
                        <a:rPr lang="en-US" sz="1600" b="1" dirty="0">
                          <a:solidFill>
                            <a:srgbClr val="0B1F3A"/>
                          </a:solidFill>
                        </a:rPr>
                        <a:t>από 1/1/2020</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buNone/>
                      </a:pPr>
                      <a:r>
                        <a:rPr lang="en-US" sz="1600" dirty="0">
                          <a:solidFill>
                            <a:srgbClr val="0B1F3A"/>
                          </a:solidFill>
                        </a:rPr>
                        <a:t>0,50% κ.β. </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buNone/>
                      </a:pPr>
                      <a:r>
                        <a:rPr lang="en-US" sz="1600" dirty="0">
                          <a:solidFill>
                            <a:srgbClr val="0B1F3A"/>
                          </a:solidFill>
                        </a:rPr>
                        <a:t>0,10% κ.β.</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3"/>
                  </a:ext>
                </a:extLst>
              </a:tr>
            </a:tbl>
          </a:graphicData>
        </a:graphic>
      </p:graphicFrame>
      <p:graphicFrame>
        <p:nvGraphicFramePr>
          <p:cNvPr id="33" name="table"/>
          <p:cNvGraphicFramePr>
            <a:graphicFrameLocks noGrp="1"/>
          </p:cNvGraphicFramePr>
          <p:nvPr>
            <p:extLst>
              <p:ext uri="{D42A27DB-BD31-4B8C-83A1-F6EECF244321}">
                <p14:modId xmlns:p14="http://schemas.microsoft.com/office/powerpoint/2010/main" val="1696929462"/>
              </p:ext>
            </p:extLst>
          </p:nvPr>
        </p:nvGraphicFramePr>
        <p:xfrm>
          <a:off x="6504167" y="515816"/>
          <a:ext cx="5459232" cy="2145792"/>
        </p:xfrm>
        <a:graphic>
          <a:graphicData uri="http://schemas.openxmlformats.org/drawingml/2006/table">
            <a:tbl>
              <a:tblPr/>
              <a:tblGrid>
                <a:gridCol w="746561">
                  <a:extLst>
                    <a:ext uri="{9D8B030D-6E8A-4147-A177-3AD203B41FA5}">
                      <a16:colId xmlns:a16="http://schemas.microsoft.com/office/drawing/2014/main" val="20000"/>
                    </a:ext>
                  </a:extLst>
                </a:gridCol>
                <a:gridCol w="1493123">
                  <a:extLst>
                    <a:ext uri="{9D8B030D-6E8A-4147-A177-3AD203B41FA5}">
                      <a16:colId xmlns:a16="http://schemas.microsoft.com/office/drawing/2014/main" val="20001"/>
                    </a:ext>
                  </a:extLst>
                </a:gridCol>
                <a:gridCol w="1073183">
                  <a:extLst>
                    <a:ext uri="{9D8B030D-6E8A-4147-A177-3AD203B41FA5}">
                      <a16:colId xmlns:a16="http://schemas.microsoft.com/office/drawing/2014/main" val="20002"/>
                    </a:ext>
                  </a:extLst>
                </a:gridCol>
                <a:gridCol w="1213163">
                  <a:extLst>
                    <a:ext uri="{9D8B030D-6E8A-4147-A177-3AD203B41FA5}">
                      <a16:colId xmlns:a16="http://schemas.microsoft.com/office/drawing/2014/main" val="20003"/>
                    </a:ext>
                  </a:extLst>
                </a:gridCol>
                <a:gridCol w="933202">
                  <a:extLst>
                    <a:ext uri="{9D8B030D-6E8A-4147-A177-3AD203B41FA5}">
                      <a16:colId xmlns:a16="http://schemas.microsoft.com/office/drawing/2014/main" val="20004"/>
                    </a:ext>
                  </a:extLst>
                </a:gridCol>
              </a:tblGrid>
              <a:tr h="596270">
                <a:tc>
                  <a:txBody>
                    <a:bodyPr/>
                    <a:lstStyle/>
                    <a:p>
                      <a:pPr marL="0" indent="0">
                        <a:buNone/>
                      </a:pPr>
                      <a:r>
                        <a:rPr lang="en-US" sz="1600" b="1" dirty="0">
                          <a:solidFill>
                            <a:srgbClr val="FFFFFF"/>
                          </a:solidFill>
                        </a:rPr>
                        <a:t>Tier NOx</a:t>
                      </a:r>
                      <a:endParaRPr lang="en-US" sz="16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buNone/>
                      </a:pPr>
                      <a:r>
                        <a:rPr lang="en-US" sz="1600" b="1" dirty="0">
                          <a:solidFill>
                            <a:srgbClr val="FFFFFF"/>
                          </a:solidFill>
                        </a:rPr>
                        <a:t>Ναυπήγηση από</a:t>
                      </a:r>
                      <a:endParaRPr lang="en-US" sz="16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buNone/>
                      </a:pPr>
                      <a:r>
                        <a:rPr lang="en-US" sz="1600" b="1" dirty="0">
                          <a:solidFill>
                            <a:srgbClr val="FFFFFF"/>
                          </a:solidFill>
                        </a:rPr>
                        <a:t>n&lt;130 rpm</a:t>
                      </a:r>
                      <a:endParaRPr lang="en-US" sz="16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buNone/>
                      </a:pPr>
                      <a:r>
                        <a:rPr lang="en-US" sz="1600" b="1" dirty="0">
                          <a:solidFill>
                            <a:srgbClr val="FFFFFF"/>
                          </a:solidFill>
                        </a:rPr>
                        <a:t>130–1999 rpm</a:t>
                      </a:r>
                      <a:endParaRPr lang="en-US" sz="16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buNone/>
                      </a:pPr>
                      <a:r>
                        <a:rPr lang="en-US" sz="1600" b="1" dirty="0">
                          <a:solidFill>
                            <a:srgbClr val="FFFFFF"/>
                          </a:solidFill>
                        </a:rPr>
                        <a:t>n≥2000 rpm</a:t>
                      </a:r>
                      <a:endParaRPr lang="en-US" sz="16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extLst>
                  <a:ext uri="{0D108BD9-81ED-4DB2-BD59-A6C34878D82A}">
                    <a16:rowId xmlns:a16="http://schemas.microsoft.com/office/drawing/2014/main" val="10000"/>
                  </a:ext>
                </a:extLst>
              </a:tr>
              <a:tr h="326026">
                <a:tc>
                  <a:txBody>
                    <a:bodyPr/>
                    <a:lstStyle/>
                    <a:p>
                      <a:pPr marL="0" indent="0">
                        <a:buNone/>
                      </a:pPr>
                      <a:r>
                        <a:rPr lang="en-US" sz="1600" b="1" dirty="0">
                          <a:solidFill>
                            <a:srgbClr val="0B1F3A"/>
                          </a:solidFill>
                        </a:rPr>
                        <a:t>I</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buNone/>
                      </a:pPr>
                      <a:r>
                        <a:rPr lang="en-US" sz="1600" dirty="0">
                          <a:solidFill>
                            <a:srgbClr val="0B1F3A"/>
                          </a:solidFill>
                        </a:rPr>
                        <a:t>1/1/2000</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buNone/>
                      </a:pPr>
                      <a:r>
                        <a:rPr lang="en-US" sz="1600" dirty="0">
                          <a:solidFill>
                            <a:srgbClr val="0B1F3A"/>
                          </a:solidFill>
                        </a:rPr>
                        <a:t>17,0 g/kWh</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buNone/>
                      </a:pPr>
                      <a:r>
                        <a:rPr lang="en-US" sz="1600" dirty="0">
                          <a:solidFill>
                            <a:srgbClr val="0B1F3A"/>
                          </a:solidFill>
                        </a:rPr>
                        <a:t>45·n⁻⁰·²</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buNone/>
                      </a:pPr>
                      <a:r>
                        <a:rPr lang="en-US" sz="1600" dirty="0">
                          <a:solidFill>
                            <a:srgbClr val="0B1F3A"/>
                          </a:solidFill>
                        </a:rPr>
                        <a:t>9,8</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1"/>
                  </a:ext>
                </a:extLst>
              </a:tr>
              <a:tr h="316096">
                <a:tc>
                  <a:txBody>
                    <a:bodyPr/>
                    <a:lstStyle/>
                    <a:p>
                      <a:pPr marL="0" indent="0">
                        <a:buNone/>
                      </a:pPr>
                      <a:r>
                        <a:rPr lang="en-US" sz="1600" b="1" dirty="0">
                          <a:solidFill>
                            <a:srgbClr val="0B1F3A"/>
                          </a:solidFill>
                        </a:rPr>
                        <a:t>II</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buNone/>
                      </a:pPr>
                      <a:r>
                        <a:rPr lang="en-US" sz="1600" dirty="0">
                          <a:solidFill>
                            <a:srgbClr val="0B1F3A"/>
                          </a:solidFill>
                        </a:rPr>
                        <a:t>1/1/2011</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buNone/>
                      </a:pPr>
                      <a:r>
                        <a:rPr lang="en-US" sz="1600" dirty="0">
                          <a:solidFill>
                            <a:srgbClr val="0B1F3A"/>
                          </a:solidFill>
                        </a:rPr>
                        <a:t>14,4</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buNone/>
                      </a:pPr>
                      <a:r>
                        <a:rPr lang="en-US" sz="1600" dirty="0">
                          <a:solidFill>
                            <a:srgbClr val="0B1F3A"/>
                          </a:solidFill>
                        </a:rPr>
                        <a:t>44·n⁻⁰·²³</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buNone/>
                      </a:pPr>
                      <a:r>
                        <a:rPr lang="en-US" sz="1600" dirty="0">
                          <a:solidFill>
                            <a:srgbClr val="0B1F3A"/>
                          </a:solidFill>
                        </a:rPr>
                        <a:t>7,7</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96270">
                <a:tc>
                  <a:txBody>
                    <a:bodyPr/>
                    <a:lstStyle/>
                    <a:p>
                      <a:pPr marL="0" indent="0">
                        <a:buNone/>
                      </a:pPr>
                      <a:r>
                        <a:rPr lang="en-US" sz="1600" b="1" dirty="0">
                          <a:solidFill>
                            <a:srgbClr val="0B1F3A"/>
                          </a:solidFill>
                        </a:rPr>
                        <a:t>III</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buNone/>
                      </a:pPr>
                      <a:r>
                        <a:rPr lang="en-US" sz="1600" dirty="0">
                          <a:solidFill>
                            <a:srgbClr val="0B1F3A"/>
                          </a:solidFill>
                        </a:rPr>
                        <a:t>1/1/2016 (σε NECA)</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buNone/>
                      </a:pPr>
                      <a:r>
                        <a:rPr lang="en-US" sz="1600" dirty="0">
                          <a:solidFill>
                            <a:srgbClr val="0B1F3A"/>
                          </a:solidFill>
                        </a:rPr>
                        <a:t>3,4</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buNone/>
                      </a:pPr>
                      <a:r>
                        <a:rPr lang="en-US" sz="1600" dirty="0">
                          <a:solidFill>
                            <a:srgbClr val="0B1F3A"/>
                          </a:solidFill>
                        </a:rPr>
                        <a:t>9·n⁻⁰·²</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buNone/>
                      </a:pPr>
                      <a:r>
                        <a:rPr lang="en-US" sz="1600" dirty="0">
                          <a:solidFill>
                            <a:srgbClr val="0B1F3A"/>
                          </a:solidFill>
                        </a:rPr>
                        <a:t>2,0</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3"/>
                  </a:ext>
                </a:extLst>
              </a:tr>
            </a:tbl>
          </a:graphicData>
        </a:graphic>
      </p:graphicFrame>
      <p:sp>
        <p:nvSpPr>
          <p:cNvPr id="6" name="bullets"/>
          <p:cNvSpPr txBox="1"/>
          <p:nvPr/>
        </p:nvSpPr>
        <p:spPr>
          <a:xfrm>
            <a:off x="6504167" y="2830664"/>
            <a:ext cx="5553017" cy="3511520"/>
          </a:xfrm>
          <a:prstGeom prst="rect">
            <a:avLst/>
          </a:prstGeom>
          <a:noFill/>
          <a:ln/>
        </p:spPr>
        <p:txBody>
          <a:bodyPr wrap="square" lIns="25400" tIns="25400" rIns="25400" bIns="25400" rtlCol="0" anchor="t"/>
          <a:lstStyle/>
          <a:p>
            <a:pPr marL="342900" indent="-342900" algn="just">
              <a:lnSpc>
                <a:spcPct val="100000"/>
              </a:lnSpc>
              <a:spcAft>
                <a:spcPts val="300"/>
              </a:spcAft>
              <a:buSzPct val="100000"/>
              <a:buChar char="•"/>
            </a:pPr>
            <a:r>
              <a:rPr lang="en-US" sz="1600" dirty="0">
                <a:solidFill>
                  <a:srgbClr val="0B1F3A"/>
                </a:solidFill>
              </a:rPr>
              <a:t>Το Παράρτημα VI προστέθηκε το 1997 (σε ισχύ 19/5/2005)</a:t>
            </a:r>
            <a:r>
              <a:rPr lang="el-GR" sz="1600" dirty="0">
                <a:solidFill>
                  <a:srgbClr val="0B1F3A"/>
                </a:solidFill>
              </a:rPr>
              <a:t>-</a:t>
            </a:r>
            <a:r>
              <a:rPr lang="en-US" sz="1600" dirty="0">
                <a:solidFill>
                  <a:srgbClr val="0B1F3A"/>
                </a:solidFill>
              </a:rPr>
              <a:t> αναθεωρήθηκε το 2008 (ισχύς 1/7/2010) με αυστηρότερα όρια και ECA</a:t>
            </a:r>
            <a:endParaRPr lang="el-GR" sz="1600" dirty="0">
              <a:solidFill>
                <a:srgbClr val="0B1F3A"/>
              </a:solidFill>
            </a:endParaRPr>
          </a:p>
          <a:p>
            <a:pPr marL="342900" indent="-342900" algn="just">
              <a:lnSpc>
                <a:spcPct val="100000"/>
              </a:lnSpc>
              <a:spcAft>
                <a:spcPts val="300"/>
              </a:spcAft>
              <a:buSzPct val="100000"/>
              <a:buChar char="•"/>
            </a:pPr>
            <a:r>
              <a:rPr lang="en-US" sz="1600" b="1" dirty="0" err="1">
                <a:solidFill>
                  <a:srgbClr val="0B1F3A"/>
                </a:solidFill>
              </a:rPr>
              <a:t>Νέες</a:t>
            </a:r>
            <a:r>
              <a:rPr lang="en-US" sz="1600" b="1" dirty="0">
                <a:solidFill>
                  <a:srgbClr val="0B1F3A"/>
                </a:solidFill>
              </a:rPr>
              <a:t> ECA:</a:t>
            </a:r>
            <a:endParaRPr lang="en-US" sz="1600" dirty="0"/>
          </a:p>
          <a:p>
            <a:pPr marL="457200" lvl="1" indent="-228600" algn="just">
              <a:lnSpc>
                <a:spcPct val="100000"/>
              </a:lnSpc>
              <a:spcAft>
                <a:spcPts val="300"/>
              </a:spcAft>
              <a:buSzPct val="100000"/>
              <a:buChar char="•"/>
            </a:pPr>
            <a:r>
              <a:rPr lang="en-US" sz="1600" dirty="0">
                <a:solidFill>
                  <a:srgbClr val="0B1F3A"/>
                </a:solidFill>
              </a:rPr>
              <a:t>Μεσόγειος SOx/PM ECA από 1/5/2025 (0,10% </a:t>
            </a:r>
            <a:r>
              <a:rPr lang="en-US" sz="1600" dirty="0" err="1">
                <a:solidFill>
                  <a:srgbClr val="0B1F3A"/>
                </a:solidFill>
              </a:rPr>
              <a:t>θείο</a:t>
            </a:r>
            <a:r>
              <a:rPr lang="en-US" sz="1600" dirty="0">
                <a:solidFill>
                  <a:srgbClr val="0B1F3A"/>
                </a:solidFill>
              </a:rPr>
              <a:t>)</a:t>
            </a:r>
            <a:r>
              <a:rPr lang="el-GR" sz="1600" dirty="0">
                <a:solidFill>
                  <a:srgbClr val="0B1F3A"/>
                </a:solidFill>
              </a:rPr>
              <a:t> -</a:t>
            </a:r>
            <a:r>
              <a:rPr lang="en-US" sz="1600" dirty="0">
                <a:solidFill>
                  <a:srgbClr val="0B1F3A"/>
                </a:solidFill>
              </a:rPr>
              <a:t> Καναδική Αρκτική και Νορβηγική Θάλασσα σε ισχύ 1/3/2026, όριο 0,10% από 1/3/2027, Tier III για νέα πλοία</a:t>
            </a:r>
            <a:endParaRPr lang="en-US" sz="1600" dirty="0"/>
          </a:p>
          <a:p>
            <a:pPr marL="457200" lvl="1" indent="-228600" algn="just">
              <a:lnSpc>
                <a:spcPct val="100000"/>
              </a:lnSpc>
              <a:spcAft>
                <a:spcPts val="300"/>
              </a:spcAft>
              <a:buSzPct val="100000"/>
              <a:buChar char="•"/>
            </a:pPr>
            <a:r>
              <a:rPr lang="en-US" sz="1600" dirty="0">
                <a:solidFill>
                  <a:srgbClr val="0B1F3A"/>
                </a:solidFill>
              </a:rPr>
              <a:t>Βορειοανατολικός Ατλαντικός (Πορτογαλία, Ισπανία, Γαλλία, ΗΒ, Ιρλανδία, Ισλανδία, Φερόες, Γροιλανδία): υιοθέτηση MEPC 84 (4/2026), ισχύς 1/9/2027, 0,10% από 1/9/2028, Tier III για πλοία με σύμβαση ≥1/1/2027</a:t>
            </a:r>
            <a:endParaRPr lang="en-US" sz="1600" dirty="0"/>
          </a:p>
          <a:p>
            <a:pPr marL="457200" lvl="1" indent="-228600" algn="just">
              <a:lnSpc>
                <a:spcPct val="100000"/>
              </a:lnSpc>
              <a:spcAft>
                <a:spcPts val="300"/>
              </a:spcAft>
              <a:buSzPct val="100000"/>
              <a:buChar char="•"/>
            </a:pPr>
            <a:r>
              <a:rPr lang="en-US" sz="1600" dirty="0">
                <a:solidFill>
                  <a:srgbClr val="0B1F3A"/>
                </a:solidFill>
              </a:rPr>
              <a:t>Αρκτική: απαγόρευση χρήσης/μεταφοράς HFO από 1/7/2024 (εξαιρέσεις έως 1/7/2029)</a:t>
            </a:r>
            <a:endParaRPr lang="en-US" sz="1600" dirty="0"/>
          </a:p>
        </p:txBody>
      </p:sp>
      <p:sp>
        <p:nvSpPr>
          <p:cNvPr id="7" name="source"/>
          <p:cNvSpPr txBox="1"/>
          <p:nvPr/>
        </p:nvSpPr>
        <p:spPr>
          <a:xfrm>
            <a:off x="457200" y="5943599"/>
            <a:ext cx="5669280" cy="398585"/>
          </a:xfrm>
          <a:prstGeom prst="rect">
            <a:avLst/>
          </a:prstGeom>
          <a:noFill/>
          <a:ln/>
        </p:spPr>
        <p:txBody>
          <a:bodyPr wrap="square" lIns="0" tIns="0" rIns="0" bIns="0" rtlCol="0" anchor="b"/>
          <a:lstStyle/>
          <a:p>
            <a:pPr marL="0" indent="0">
              <a:buNone/>
            </a:pPr>
            <a:r>
              <a:rPr lang="en-US" sz="900" i="1" dirty="0">
                <a:solidFill>
                  <a:srgbClr val="6B7A90"/>
                </a:solidFill>
              </a:rPr>
              <a:t>Πηγές: IMO MARPOL Annex VI· DNV/Manifold Times (4/2025)· DNV MEPC 84 (5/2026)· UNEP/MAP (2025). Χάρτης: υφιστάμενες και πιθανές μελλοντικές ECA.</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411480"/>
          </a:xfrm>
          <a:prstGeom prst="rect">
            <a:avLst/>
          </a:prstGeom>
          <a:noFill/>
          <a:ln/>
        </p:spPr>
        <p:txBody>
          <a:bodyPr wrap="square" lIns="0" tIns="0" rIns="0" bIns="0" rtlCol="0" anchor="ctr"/>
          <a:lstStyle/>
          <a:p>
            <a:pPr marL="0" indent="0" algn="l">
              <a:buNone/>
            </a:pPr>
            <a:r>
              <a:rPr lang="en-US" sz="2600" b="1" dirty="0">
                <a:solidFill>
                  <a:srgbClr val="0B1F3A"/>
                </a:solidFill>
              </a:rPr>
              <a:t>Ενεργειακή απόδοση και η Στρατηγική GHG του IMO (2023)</a:t>
            </a:r>
            <a:endParaRPr lang="en-US" sz="2600" dirty="0"/>
          </a:p>
        </p:txBody>
      </p:sp>
      <p:sp>
        <p:nvSpPr>
          <p:cNvPr id="3" name="card"/>
          <p:cNvSpPr/>
          <p:nvPr/>
        </p:nvSpPr>
        <p:spPr>
          <a:xfrm>
            <a:off x="457200" y="914400"/>
            <a:ext cx="3605784" cy="5120640"/>
          </a:xfrm>
          <a:prstGeom prst="roundRect">
            <a:avLst>
              <a:gd name="adj" fmla="val 3043"/>
            </a:avLst>
          </a:prstGeom>
          <a:solidFill>
            <a:srgbClr val="EDF2F7"/>
          </a:solidFill>
          <a:ln w="12700">
            <a:solidFill>
              <a:srgbClr val="EDF2F7"/>
            </a:solidFill>
            <a:prstDash val="solid"/>
          </a:ln>
        </p:spPr>
        <p:txBody>
          <a:bodyPr/>
          <a:lstStyle/>
          <a:p>
            <a:endParaRPr/>
          </a:p>
        </p:txBody>
      </p:sp>
      <p:sp>
        <p:nvSpPr>
          <p:cNvPr id="4" name="cardhead"/>
          <p:cNvSpPr txBox="1"/>
          <p:nvPr/>
        </p:nvSpPr>
        <p:spPr>
          <a:xfrm>
            <a:off x="621792" y="1002324"/>
            <a:ext cx="3276600" cy="463062"/>
          </a:xfrm>
          <a:prstGeom prst="rect">
            <a:avLst/>
          </a:prstGeom>
          <a:noFill/>
          <a:ln/>
        </p:spPr>
        <p:txBody>
          <a:bodyPr wrap="square" lIns="0" tIns="0" rIns="0" bIns="0" rtlCol="0" anchor="ctr"/>
          <a:lstStyle/>
          <a:p>
            <a:pPr marL="0" indent="0">
              <a:buNone/>
            </a:pPr>
            <a:r>
              <a:rPr lang="en-US" sz="1600" b="1" dirty="0">
                <a:solidFill>
                  <a:srgbClr val="0E6E8E"/>
                </a:solidFill>
              </a:rPr>
              <a:t>Τεχνικά/λειτουργικά μέτρα (κεφ. 4, Παρ. VI)</a:t>
            </a:r>
            <a:endParaRPr lang="en-US" sz="1600" dirty="0"/>
          </a:p>
        </p:txBody>
      </p:sp>
      <p:sp>
        <p:nvSpPr>
          <p:cNvPr id="5" name="cardbody"/>
          <p:cNvSpPr txBox="1"/>
          <p:nvPr/>
        </p:nvSpPr>
        <p:spPr>
          <a:xfrm>
            <a:off x="568569" y="1538538"/>
            <a:ext cx="3329823" cy="4405062"/>
          </a:xfrm>
          <a:prstGeom prst="rect">
            <a:avLst/>
          </a:prstGeom>
          <a:noFill/>
          <a:ln/>
        </p:spPr>
        <p:txBody>
          <a:bodyPr wrap="square" lIns="0" tIns="0" rIns="0" bIns="0" rtlCol="0" anchor="t"/>
          <a:lstStyle/>
          <a:p>
            <a:pPr marL="152400" indent="-152400" algn="just">
              <a:spcAft>
                <a:spcPts val="300"/>
              </a:spcAft>
              <a:buSzPct val="100000"/>
              <a:buChar char="•"/>
            </a:pPr>
            <a:r>
              <a:rPr lang="en-US" sz="1600" dirty="0">
                <a:solidFill>
                  <a:srgbClr val="0B1F3A"/>
                </a:solidFill>
              </a:rPr>
              <a:t>EEDI (2013): </a:t>
            </a:r>
            <a:r>
              <a:rPr lang="en-US" sz="1600" b="1" dirty="0">
                <a:solidFill>
                  <a:srgbClr val="0B1F3A"/>
                </a:solidFill>
              </a:rPr>
              <a:t>δείκτης σχεδιασμού ενεργειακής απόδοσης </a:t>
            </a:r>
            <a:r>
              <a:rPr lang="en-US" sz="1600" dirty="0">
                <a:solidFill>
                  <a:srgbClr val="0B1F3A"/>
                </a:solidFill>
              </a:rPr>
              <a:t>για νέα πλοία, φάσεις 0–3 (-30% έως -50%)</a:t>
            </a:r>
            <a:endParaRPr lang="en-US" sz="1600" dirty="0"/>
          </a:p>
          <a:p>
            <a:pPr marL="152400" indent="-152400" algn="just">
              <a:spcAft>
                <a:spcPts val="300"/>
              </a:spcAft>
              <a:buSzPct val="100000"/>
              <a:buChar char="•"/>
            </a:pPr>
            <a:r>
              <a:rPr lang="en-US" sz="1600" dirty="0">
                <a:solidFill>
                  <a:srgbClr val="0B1F3A"/>
                </a:solidFill>
              </a:rPr>
              <a:t>SEEMP (2013): σχέδιο διαχείρισης ενεργειακής απόδοσης</a:t>
            </a:r>
            <a:r>
              <a:rPr lang="el-GR" sz="1600" dirty="0">
                <a:solidFill>
                  <a:srgbClr val="0B1F3A"/>
                </a:solidFill>
              </a:rPr>
              <a:t> -</a:t>
            </a:r>
            <a:r>
              <a:rPr lang="en-US" sz="1600" dirty="0">
                <a:solidFill>
                  <a:srgbClr val="0B1F3A"/>
                </a:solidFill>
              </a:rPr>
              <a:t> Μέρος ΙΙΙ με στόχους CII από 2023</a:t>
            </a:r>
            <a:endParaRPr lang="en-US" sz="1600" dirty="0"/>
          </a:p>
          <a:p>
            <a:pPr marL="152400" indent="-152400" algn="just">
              <a:spcAft>
                <a:spcPts val="300"/>
              </a:spcAft>
              <a:buSzPct val="100000"/>
              <a:buChar char="•"/>
            </a:pPr>
            <a:r>
              <a:rPr lang="en-US" sz="1600" dirty="0">
                <a:solidFill>
                  <a:srgbClr val="0B1F3A"/>
                </a:solidFill>
              </a:rPr>
              <a:t>EEXI (2023): δείκτης για υπάρχοντα πλοία </a:t>
            </a:r>
            <a:endParaRPr lang="en-US" sz="1600" dirty="0"/>
          </a:p>
          <a:p>
            <a:pPr marL="152400" indent="-152400" algn="just">
              <a:spcAft>
                <a:spcPts val="300"/>
              </a:spcAft>
              <a:buSzPct val="100000"/>
              <a:buChar char="•"/>
            </a:pPr>
            <a:r>
              <a:rPr lang="en-US" sz="1600" dirty="0">
                <a:solidFill>
                  <a:srgbClr val="0B1F3A"/>
                </a:solidFill>
              </a:rPr>
              <a:t>CII (2023): ετήσια βαθμολόγηση A–E της έντασης άνθρακα σε λειτουργία</a:t>
            </a:r>
            <a:r>
              <a:rPr lang="el-GR" sz="1600" dirty="0">
                <a:solidFill>
                  <a:srgbClr val="0B1F3A"/>
                </a:solidFill>
              </a:rPr>
              <a:t> /</a:t>
            </a:r>
            <a:r>
              <a:rPr lang="en-US" sz="1600" dirty="0">
                <a:solidFill>
                  <a:srgbClr val="0B1F3A"/>
                </a:solidFill>
              </a:rPr>
              <a:t> συντελεστές μείωσης Z: 13,6% (2027), 16,25% (2028), 18,9% (2029), 21,5% (2030)</a:t>
            </a:r>
            <a:r>
              <a:rPr lang="el-GR" sz="1600" dirty="0">
                <a:solidFill>
                  <a:srgbClr val="0B1F3A"/>
                </a:solidFill>
              </a:rPr>
              <a:t> -</a:t>
            </a:r>
            <a:r>
              <a:rPr lang="en-US" sz="1600" dirty="0">
                <a:solidFill>
                  <a:srgbClr val="0B1F3A"/>
                </a:solidFill>
              </a:rPr>
              <a:t> αναθεώρηση Φάσης 2 από 1/1/2026 (ολοκλήρωση 2027)</a:t>
            </a:r>
            <a:endParaRPr lang="en-US" sz="1600" dirty="0"/>
          </a:p>
        </p:txBody>
      </p:sp>
      <p:sp>
        <p:nvSpPr>
          <p:cNvPr id="6" name="card"/>
          <p:cNvSpPr/>
          <p:nvPr/>
        </p:nvSpPr>
        <p:spPr>
          <a:xfrm>
            <a:off x="4291584" y="914400"/>
            <a:ext cx="3605784" cy="5120640"/>
          </a:xfrm>
          <a:prstGeom prst="roundRect">
            <a:avLst>
              <a:gd name="adj" fmla="val 3043"/>
            </a:avLst>
          </a:prstGeom>
          <a:solidFill>
            <a:srgbClr val="EDF2F7"/>
          </a:solidFill>
          <a:ln w="12700">
            <a:solidFill>
              <a:srgbClr val="EDF2F7"/>
            </a:solidFill>
            <a:prstDash val="solid"/>
          </a:ln>
        </p:spPr>
        <p:txBody>
          <a:bodyPr/>
          <a:lstStyle/>
          <a:p>
            <a:endParaRPr/>
          </a:p>
        </p:txBody>
      </p:sp>
      <p:sp>
        <p:nvSpPr>
          <p:cNvPr id="7" name="cardhead"/>
          <p:cNvSpPr txBox="1"/>
          <p:nvPr/>
        </p:nvSpPr>
        <p:spPr>
          <a:xfrm>
            <a:off x="4456176" y="1002324"/>
            <a:ext cx="3276600" cy="463062"/>
          </a:xfrm>
          <a:prstGeom prst="rect">
            <a:avLst/>
          </a:prstGeom>
          <a:noFill/>
          <a:ln/>
        </p:spPr>
        <p:txBody>
          <a:bodyPr wrap="square" lIns="0" tIns="0" rIns="0" bIns="0" rtlCol="0" anchor="ctr"/>
          <a:lstStyle/>
          <a:p>
            <a:pPr marL="0" indent="0" algn="just">
              <a:buNone/>
            </a:pPr>
            <a:r>
              <a:rPr lang="en-US" sz="1600" b="1" dirty="0">
                <a:solidFill>
                  <a:srgbClr val="D97B29"/>
                </a:solidFill>
              </a:rPr>
              <a:t>Αναθεωρημένη Στρατηγική IMO (MEPC 80, 7/7/2023</a:t>
            </a:r>
            <a:r>
              <a:rPr lang="el-GR" sz="1600" b="1" dirty="0">
                <a:solidFill>
                  <a:srgbClr val="D97B29"/>
                </a:solidFill>
              </a:rPr>
              <a:t>, σε ισχύ)</a:t>
            </a:r>
            <a:endParaRPr lang="en-US" sz="1600" dirty="0"/>
          </a:p>
        </p:txBody>
      </p:sp>
      <p:sp>
        <p:nvSpPr>
          <p:cNvPr id="8" name="cardbody"/>
          <p:cNvSpPr txBox="1"/>
          <p:nvPr/>
        </p:nvSpPr>
        <p:spPr>
          <a:xfrm>
            <a:off x="4456176" y="1553310"/>
            <a:ext cx="3386562" cy="4390290"/>
          </a:xfrm>
          <a:prstGeom prst="rect">
            <a:avLst/>
          </a:prstGeom>
          <a:noFill/>
          <a:ln/>
        </p:spPr>
        <p:txBody>
          <a:bodyPr wrap="square" lIns="0" tIns="0" rIns="0" bIns="0" rtlCol="0" anchor="t"/>
          <a:lstStyle/>
          <a:p>
            <a:pPr marL="152400" indent="-152400" algn="just">
              <a:spcAft>
                <a:spcPts val="300"/>
              </a:spcAft>
              <a:buSzPct val="100000"/>
              <a:buChar char="•"/>
            </a:pPr>
            <a:r>
              <a:rPr lang="en-US" sz="1600" b="1" dirty="0">
                <a:solidFill>
                  <a:srgbClr val="0B1F3A"/>
                </a:solidFill>
              </a:rPr>
              <a:t>Μηδενικές καθαρές εκπομπές GHG «έως ή γύρω στο 2050»</a:t>
            </a:r>
            <a:endParaRPr lang="en-US" sz="1600" b="1" dirty="0"/>
          </a:p>
          <a:p>
            <a:pPr marL="152400" indent="-152400" algn="just">
              <a:spcAft>
                <a:spcPts val="300"/>
              </a:spcAft>
              <a:buSzPct val="100000"/>
              <a:buChar char="•"/>
            </a:pPr>
            <a:r>
              <a:rPr lang="en-US" sz="1600" b="1" dirty="0">
                <a:solidFill>
                  <a:srgbClr val="0B1F3A"/>
                </a:solidFill>
              </a:rPr>
              <a:t>Ενδεικτικά ορόσημα έναντι 2008</a:t>
            </a:r>
            <a:r>
              <a:rPr lang="en-US" sz="1600" dirty="0">
                <a:solidFill>
                  <a:srgbClr val="0B1F3A"/>
                </a:solidFill>
              </a:rPr>
              <a:t>: -20% (επιδίωξη -30%) έως 2030</a:t>
            </a:r>
            <a:r>
              <a:rPr lang="el-GR" sz="1600" dirty="0">
                <a:solidFill>
                  <a:srgbClr val="0B1F3A"/>
                </a:solidFill>
              </a:rPr>
              <a:t> /</a:t>
            </a:r>
            <a:r>
              <a:rPr lang="en-US" sz="1600" dirty="0">
                <a:solidFill>
                  <a:srgbClr val="0B1F3A"/>
                </a:solidFill>
              </a:rPr>
              <a:t> -70% (επιδίωξη -80%) έως 2040</a:t>
            </a:r>
            <a:endParaRPr lang="en-US" sz="1600" dirty="0"/>
          </a:p>
          <a:p>
            <a:pPr marL="152400" indent="-152400" algn="just">
              <a:spcAft>
                <a:spcPts val="300"/>
              </a:spcAft>
              <a:buSzPct val="100000"/>
              <a:buChar char="•"/>
            </a:pPr>
            <a:r>
              <a:rPr lang="en-US" sz="1600" dirty="0">
                <a:solidFill>
                  <a:srgbClr val="0B1F3A"/>
                </a:solidFill>
              </a:rPr>
              <a:t>5–10% της ενέργειας από καύσιμα μηδενικών/σχεδόν μηδενικών εκπομπών έως 2030</a:t>
            </a:r>
            <a:endParaRPr lang="en-US" sz="1600" dirty="0"/>
          </a:p>
          <a:p>
            <a:pPr marL="152400" indent="-152400" algn="just">
              <a:spcAft>
                <a:spcPts val="300"/>
              </a:spcAft>
              <a:buSzPct val="100000"/>
              <a:buChar char="•"/>
            </a:pPr>
            <a:r>
              <a:rPr lang="en-US" sz="1600" dirty="0">
                <a:solidFill>
                  <a:srgbClr val="0B1F3A"/>
                </a:solidFill>
              </a:rPr>
              <a:t>Υλοποίηση με «καλάθι μέτρων» μεσοπρόθεσμου χαρακτήρα: τεχνικό (πρότυπο καυσίμου GFI) + οικονομικό (τιμολόγηση εκπομπών) = Net-Zero Framework</a:t>
            </a:r>
            <a:endParaRPr lang="en-US" sz="1600" dirty="0"/>
          </a:p>
        </p:txBody>
      </p:sp>
      <p:sp>
        <p:nvSpPr>
          <p:cNvPr id="9" name="card"/>
          <p:cNvSpPr/>
          <p:nvPr/>
        </p:nvSpPr>
        <p:spPr>
          <a:xfrm>
            <a:off x="8125968" y="914400"/>
            <a:ext cx="3966386" cy="5120640"/>
          </a:xfrm>
          <a:prstGeom prst="roundRect">
            <a:avLst>
              <a:gd name="adj" fmla="val 3043"/>
            </a:avLst>
          </a:prstGeom>
          <a:solidFill>
            <a:srgbClr val="EDF2F7"/>
          </a:solidFill>
          <a:ln w="12700">
            <a:solidFill>
              <a:srgbClr val="EDF2F7"/>
            </a:solidFill>
            <a:prstDash val="solid"/>
          </a:ln>
        </p:spPr>
        <p:txBody>
          <a:bodyPr/>
          <a:lstStyle/>
          <a:p>
            <a:endParaRPr/>
          </a:p>
        </p:txBody>
      </p:sp>
      <p:sp>
        <p:nvSpPr>
          <p:cNvPr id="10" name="cardhead"/>
          <p:cNvSpPr txBox="1"/>
          <p:nvPr/>
        </p:nvSpPr>
        <p:spPr>
          <a:xfrm>
            <a:off x="8290560" y="955431"/>
            <a:ext cx="3276600" cy="509955"/>
          </a:xfrm>
          <a:prstGeom prst="rect">
            <a:avLst/>
          </a:prstGeom>
          <a:noFill/>
          <a:ln/>
        </p:spPr>
        <p:txBody>
          <a:bodyPr wrap="square" lIns="0" tIns="0" rIns="0" bIns="0" rtlCol="0" anchor="ctr"/>
          <a:lstStyle/>
          <a:p>
            <a:pPr marL="0" indent="0">
              <a:buNone/>
            </a:pPr>
            <a:r>
              <a:rPr lang="en-US" sz="1600" b="1" dirty="0">
                <a:solidFill>
                  <a:srgbClr val="4F8A5B"/>
                </a:solidFill>
              </a:rPr>
              <a:t>Εργαλεία και επόμενα βήματα</a:t>
            </a:r>
            <a:endParaRPr lang="en-US" sz="1600" dirty="0"/>
          </a:p>
        </p:txBody>
      </p:sp>
      <p:sp>
        <p:nvSpPr>
          <p:cNvPr id="11" name="cardbody"/>
          <p:cNvSpPr txBox="1"/>
          <p:nvPr/>
        </p:nvSpPr>
        <p:spPr>
          <a:xfrm>
            <a:off x="8206154" y="1400908"/>
            <a:ext cx="3361006" cy="4542692"/>
          </a:xfrm>
          <a:prstGeom prst="rect">
            <a:avLst/>
          </a:prstGeom>
          <a:noFill/>
          <a:ln/>
        </p:spPr>
        <p:txBody>
          <a:bodyPr wrap="square" lIns="0" tIns="0" rIns="0" bIns="0" rtlCol="0" anchor="t"/>
          <a:lstStyle/>
          <a:p>
            <a:pPr marL="152400" indent="-152400" algn="just">
              <a:spcAft>
                <a:spcPts val="300"/>
              </a:spcAft>
              <a:buSzPct val="100000"/>
              <a:buChar char="•"/>
            </a:pPr>
            <a:r>
              <a:rPr lang="en-US" sz="1600" dirty="0">
                <a:solidFill>
                  <a:srgbClr val="0B1F3A"/>
                </a:solidFill>
              </a:rPr>
              <a:t>Δείκτες απόδοσης (EEDI, EEXI, CII), καινοτόμα καύσιμα (LNG, μεθανόλη, βιοκαύσιμα, αμμωνία, υδρογόνο), τεχνολογικές λύσεις (προπέλα, αερολίπανση, ρότορες, υβριδικά, OPS)</a:t>
            </a:r>
            <a:endParaRPr lang="en-US" sz="1600" dirty="0"/>
          </a:p>
          <a:p>
            <a:pPr marL="152400" indent="-152400" algn="just">
              <a:spcAft>
                <a:spcPts val="300"/>
              </a:spcAft>
              <a:buSzPct val="100000"/>
              <a:buChar char="•"/>
            </a:pPr>
            <a:r>
              <a:rPr lang="en-US" sz="1600" dirty="0">
                <a:solidFill>
                  <a:srgbClr val="0B1F3A"/>
                </a:solidFill>
              </a:rPr>
              <a:t>Κατευθυντήριες γραμμές LCA (well-to-wake) για την ένταση GHG κάθε καυσίμου</a:t>
            </a:r>
            <a:endParaRPr lang="en-US" sz="1600" dirty="0"/>
          </a:p>
          <a:p>
            <a:pPr marL="152400" indent="-152400" algn="just">
              <a:spcAft>
                <a:spcPts val="300"/>
              </a:spcAft>
              <a:buSzPct val="100000"/>
              <a:buChar char="•"/>
            </a:pPr>
            <a:r>
              <a:rPr lang="en-US" sz="1600" dirty="0">
                <a:solidFill>
                  <a:srgbClr val="0B1F3A"/>
                </a:solidFill>
              </a:rPr>
              <a:t>5η Μελέτη GHG του IMO: ToR 4/2026, απογραφή 2018–2025 και προβολές 2025–2050, ολοκλήρωση 2028</a:t>
            </a:r>
            <a:endParaRPr lang="en-US" sz="1600" dirty="0"/>
          </a:p>
          <a:p>
            <a:pPr marL="152400" indent="-152400" algn="just">
              <a:spcAft>
                <a:spcPts val="300"/>
              </a:spcAft>
              <a:buSzPct val="100000"/>
              <a:buChar char="•"/>
            </a:pPr>
            <a:r>
              <a:rPr lang="en-US" sz="1600" dirty="0">
                <a:solidFill>
                  <a:srgbClr val="0B1F3A"/>
                </a:solidFill>
              </a:rPr>
              <a:t>Ρυθμιστικό πλαίσιο για δέσμευση άνθρακα επί του πλοίου (OCCS) έως 2028</a:t>
            </a:r>
            <a:endParaRPr lang="en-US" sz="1600" dirty="0"/>
          </a:p>
        </p:txBody>
      </p:sp>
      <p:sp>
        <p:nvSpPr>
          <p:cNvPr id="12" name="source"/>
          <p:cNvSpPr txBox="1"/>
          <p:nvPr/>
        </p:nvSpPr>
        <p:spPr>
          <a:xfrm>
            <a:off x="457200" y="6108192"/>
            <a:ext cx="11247120" cy="292608"/>
          </a:xfrm>
          <a:prstGeom prst="rect">
            <a:avLst/>
          </a:prstGeom>
          <a:noFill/>
          <a:ln/>
        </p:spPr>
        <p:txBody>
          <a:bodyPr wrap="square" lIns="0" tIns="0" rIns="0" bIns="0" rtlCol="0" anchor="b"/>
          <a:lstStyle/>
          <a:p>
            <a:pPr marL="0" indent="0">
              <a:buNone/>
            </a:pPr>
            <a:r>
              <a:rPr lang="en-US" sz="900" i="1" dirty="0">
                <a:solidFill>
                  <a:srgbClr val="6B7A90"/>
                </a:solidFill>
              </a:rPr>
              <a:t>Πηγές: IMO Resolution MEPC.377(80)· DNV MEPC 83/84 (2025–26)· IRClass MEPC 84 report.</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199" y="137160"/>
            <a:ext cx="11581075" cy="914400"/>
          </a:xfrm>
          <a:prstGeom prst="rect">
            <a:avLst/>
          </a:prstGeom>
          <a:noFill/>
          <a:ln/>
        </p:spPr>
        <p:txBody>
          <a:bodyPr wrap="square" lIns="0" tIns="0" rIns="0" bIns="0" rtlCol="0" anchor="ctr"/>
          <a:lstStyle/>
          <a:p>
            <a:pPr marL="0" indent="0" algn="just">
              <a:buNone/>
            </a:pPr>
            <a:r>
              <a:rPr lang="en-US" sz="2000" b="1" dirty="0">
                <a:solidFill>
                  <a:srgbClr val="0B1F3A"/>
                </a:solidFill>
              </a:rPr>
              <a:t>3.3 Το IMO Net-Zero Framework (MEPC 83,</a:t>
            </a:r>
            <a:r>
              <a:rPr lang="el-GR" sz="2000" b="1" dirty="0">
                <a:solidFill>
                  <a:srgbClr val="0B1F3A"/>
                </a:solidFill>
              </a:rPr>
              <a:t> 84, 85)</a:t>
            </a:r>
            <a:r>
              <a:rPr lang="en-US" sz="2000" b="1" dirty="0">
                <a:solidFill>
                  <a:srgbClr val="0B1F3A"/>
                </a:solidFill>
              </a:rPr>
              <a:t> Απ</a:t>
            </a:r>
            <a:r>
              <a:rPr lang="en-US" sz="2000" b="1" dirty="0" err="1">
                <a:solidFill>
                  <a:srgbClr val="0B1F3A"/>
                </a:solidFill>
              </a:rPr>
              <a:t>ρίλιος</a:t>
            </a:r>
            <a:r>
              <a:rPr lang="en-US" sz="2000" b="1" dirty="0">
                <a:solidFill>
                  <a:srgbClr val="0B1F3A"/>
                </a:solidFill>
              </a:rPr>
              <a:t> 2025</a:t>
            </a:r>
            <a:r>
              <a:rPr lang="el-GR" sz="2000" b="1" dirty="0">
                <a:solidFill>
                  <a:srgbClr val="0B1F3A"/>
                </a:solidFill>
              </a:rPr>
              <a:t> – εγκρίθηκε ως σχέδιο στη </a:t>
            </a:r>
            <a:r>
              <a:rPr lang="en-US" sz="2000" b="1" dirty="0">
                <a:solidFill>
                  <a:srgbClr val="0B1F3A"/>
                </a:solidFill>
              </a:rPr>
              <a:t>MEPC 83,</a:t>
            </a:r>
            <a:r>
              <a:rPr lang="el-GR" sz="2000" b="1" dirty="0">
                <a:solidFill>
                  <a:srgbClr val="0B1F3A"/>
                </a:solidFill>
              </a:rPr>
              <a:t> αλλά η υιοθέτησή του αναβλήθηκε. Οι διαπραγματεύσεις συνεχίζονται ενόψει MEPC 85</a:t>
            </a:r>
            <a:endParaRPr lang="en-US" sz="2000" dirty="0"/>
          </a:p>
        </p:txBody>
      </p:sp>
      <p:sp>
        <p:nvSpPr>
          <p:cNvPr id="3" name="bullets"/>
          <p:cNvSpPr txBox="1"/>
          <p:nvPr/>
        </p:nvSpPr>
        <p:spPr>
          <a:xfrm>
            <a:off x="357809" y="1051560"/>
            <a:ext cx="11477707" cy="5029200"/>
          </a:xfrm>
          <a:prstGeom prst="rect">
            <a:avLst/>
          </a:prstGeom>
          <a:noFill/>
          <a:ln/>
        </p:spPr>
        <p:txBody>
          <a:bodyPr wrap="square" lIns="25400" tIns="25400" rIns="25400" bIns="25400" rtlCol="0" anchor="t"/>
          <a:lstStyle/>
          <a:p>
            <a:pPr marL="342900" indent="-342900" algn="just">
              <a:lnSpc>
                <a:spcPct val="100000"/>
              </a:lnSpc>
              <a:spcAft>
                <a:spcPts val="400"/>
              </a:spcAft>
              <a:buSzPct val="100000"/>
              <a:buChar char="•"/>
            </a:pPr>
            <a:r>
              <a:rPr lang="el-GR" sz="1800" b="1" dirty="0"/>
              <a:t>Στρατηγικός στόχος IMO</a:t>
            </a:r>
            <a:r>
              <a:rPr lang="el-GR" sz="1800" dirty="0"/>
              <a:t>: Καθαρές μηδενικές εκπομπές GHG έως ή γύρω στο 2050, με ενδεικτικά ορόσημα μείωσης έναντι του 2008: −20% έως το 2030 (επιδίωξη −30%) και −70% έως το 2040 (επιδίωξη −80%).</a:t>
            </a:r>
          </a:p>
          <a:p>
            <a:pPr marL="342900" indent="-342900" algn="just">
              <a:lnSpc>
                <a:spcPct val="100000"/>
              </a:lnSpc>
              <a:spcAft>
                <a:spcPts val="400"/>
              </a:spcAft>
              <a:buSzPct val="100000"/>
              <a:buChar char="•"/>
            </a:pPr>
            <a:r>
              <a:rPr lang="el-GR" sz="1800" b="1" dirty="0"/>
              <a:t>Εναλλακτικά καύσιμα μηδενικών εκπομπών </a:t>
            </a:r>
            <a:r>
              <a:rPr lang="el-GR" sz="1800" dirty="0"/>
              <a:t>: Τουλάχιστον 5% της χρησιμοποιούμενης ενέργειας έως το 2030 (επιδίωξη 10%).</a:t>
            </a:r>
          </a:p>
          <a:p>
            <a:pPr marL="342900" indent="-342900" algn="just">
              <a:lnSpc>
                <a:spcPct val="100000"/>
              </a:lnSpc>
              <a:spcAft>
                <a:spcPts val="400"/>
              </a:spcAft>
              <a:buSzPct val="100000"/>
              <a:buChar char="•"/>
            </a:pPr>
            <a:r>
              <a:rPr lang="el-GR" sz="1800" b="1" dirty="0"/>
              <a:t>Παγκόσμιο Πρότυπο Καυσίμων (GFI): </a:t>
            </a:r>
            <a:r>
              <a:rPr lang="el-GR" sz="1800" dirty="0"/>
              <a:t>Σταδιακή υποχρέωση χρήσης καθαρότερων ναυτιλιακών καυσίμων, με στόχο τη μείωση των εκπομπών αερίων θερμοκηπίου ανά μονάδα παραγόμενης ενέργειας. Υπολογίζονται οι εκπομπές από την παραγωγή και μεταφορά του καυσίμου έως την κατανάλωσή του στο πλοίο (</a:t>
            </a:r>
            <a:r>
              <a:rPr lang="el-GR" sz="1800" dirty="0" err="1"/>
              <a:t>Well-to-Wake</a:t>
            </a:r>
            <a:r>
              <a:rPr lang="el-GR" sz="1800" dirty="0"/>
              <a:t>).</a:t>
            </a:r>
          </a:p>
          <a:p>
            <a:pPr marL="342900" indent="-342900" algn="just">
              <a:lnSpc>
                <a:spcPct val="100000"/>
              </a:lnSpc>
              <a:spcAft>
                <a:spcPts val="400"/>
              </a:spcAft>
              <a:buSzPct val="100000"/>
              <a:buChar char="•"/>
            </a:pPr>
            <a:r>
              <a:rPr lang="el-GR" sz="1800" b="1" dirty="0"/>
              <a:t>Τιμολόγηση εκπομπών GHG</a:t>
            </a:r>
            <a:r>
              <a:rPr lang="el-GR" sz="1800" dirty="0"/>
              <a:t>: Προτεινόμενος μηχανισμός οικονομικής συμμόρφωσης δύο βαθμίδων, με τιμές 100 και 380 USD ανά τόνο </a:t>
            </a:r>
            <a:r>
              <a:rPr lang="el-GR" sz="1800" dirty="0" err="1"/>
              <a:t>CO₂e</a:t>
            </a:r>
            <a:r>
              <a:rPr lang="el-GR" sz="1800" dirty="0"/>
              <a:t> (μέσω μονάδων συμμόρφωσης), καθώς και οικονομικά κίνητρα για καθαρότερα καύσιμα μέσω του </a:t>
            </a:r>
            <a:r>
              <a:rPr lang="el-GR" sz="1800" b="1" dirty="0"/>
              <a:t>IMO </a:t>
            </a:r>
            <a:r>
              <a:rPr lang="el-GR" sz="1800" b="1" dirty="0" err="1"/>
              <a:t>Net-Zero</a:t>
            </a:r>
            <a:r>
              <a:rPr lang="el-GR" sz="1800" b="1" dirty="0"/>
              <a:t> Fund.</a:t>
            </a:r>
          </a:p>
          <a:p>
            <a:pPr marL="342900" indent="-342900" algn="just">
              <a:lnSpc>
                <a:spcPct val="100000"/>
              </a:lnSpc>
              <a:spcAft>
                <a:spcPts val="400"/>
              </a:spcAft>
              <a:buSzPct val="100000"/>
              <a:buChar char="•"/>
            </a:pPr>
            <a:r>
              <a:rPr lang="el-GR" sz="1800" b="1" dirty="0"/>
              <a:t>Κανονιστική εξέλιξη</a:t>
            </a:r>
            <a:r>
              <a:rPr lang="el-GR" sz="1800" dirty="0"/>
              <a:t>: Το </a:t>
            </a:r>
            <a:r>
              <a:rPr lang="el-GR" sz="1800" dirty="0" err="1"/>
              <a:t>Framework</a:t>
            </a:r>
            <a:r>
              <a:rPr lang="el-GR" sz="1800" dirty="0"/>
              <a:t> εγκρίθηκε ως σχέδιο στο MEPC 83 (Απρίλιος 2025), αλλά η υιοθέτησή του αναβλήθηκε τον Οκτώβριο 2025. Στο MEPC 84 (2026) συνεχίστηκαν οι διαπραγματεύσεις ενόψει του MEPC 85. Δεν έχει ακόμη καταστεί δεσμευτικό (Οκτώβριος 2026).</a:t>
            </a:r>
            <a:endParaRPr lang="en-US" sz="1800" dirty="0"/>
          </a:p>
        </p:txBody>
      </p:sp>
      <p:sp>
        <p:nvSpPr>
          <p:cNvPr id="4" name="source"/>
          <p:cNvSpPr txBox="1"/>
          <p:nvPr/>
        </p:nvSpPr>
        <p:spPr>
          <a:xfrm>
            <a:off x="457200" y="6108192"/>
            <a:ext cx="11247120" cy="292608"/>
          </a:xfrm>
          <a:prstGeom prst="rect">
            <a:avLst/>
          </a:prstGeom>
          <a:noFill/>
          <a:ln/>
        </p:spPr>
        <p:txBody>
          <a:bodyPr wrap="square" lIns="0" tIns="0" rIns="0" bIns="0" rtlCol="0" anchor="b"/>
          <a:lstStyle/>
          <a:p>
            <a:pPr marL="0" indent="0">
              <a:buNone/>
            </a:pPr>
            <a:r>
              <a:rPr lang="en-US" sz="900" i="1" dirty="0">
                <a:solidFill>
                  <a:srgbClr val="6B7A90"/>
                </a:solidFill>
              </a:rPr>
              <a:t>Πηγές: Mærsk Mc-Kinney Møller Center, IMO Net-Zero Framework explainer· DNV (4/2025)· Carbon Brief (5/2026).</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071DCA2-EEFE-1E70-EE4E-C9DBFB66417B}"/>
              </a:ext>
            </a:extLst>
          </p:cNvPr>
          <p:cNvSpPr txBox="1"/>
          <p:nvPr/>
        </p:nvSpPr>
        <p:spPr>
          <a:xfrm>
            <a:off x="890546" y="453225"/>
            <a:ext cx="10877384" cy="5047536"/>
          </a:xfrm>
          <a:prstGeom prst="rect">
            <a:avLst/>
          </a:prstGeom>
          <a:noFill/>
        </p:spPr>
        <p:txBody>
          <a:bodyPr wrap="square">
            <a:spAutoFit/>
          </a:bodyPr>
          <a:lstStyle/>
          <a:p>
            <a:pPr algn="ctr"/>
            <a:r>
              <a:rPr lang="el-GR" sz="2400" b="1" dirty="0"/>
              <a:t>IMO </a:t>
            </a:r>
            <a:r>
              <a:rPr lang="el-GR" sz="2400" b="1" dirty="0" err="1"/>
              <a:t>Net-Zero</a:t>
            </a:r>
            <a:r>
              <a:rPr lang="el-GR" sz="2400" b="1" dirty="0"/>
              <a:t> Fund – Χρηματοδότηση της Πράσινης Μετάβασης</a:t>
            </a:r>
          </a:p>
          <a:p>
            <a:endParaRPr lang="el-GR" dirty="0"/>
          </a:p>
          <a:p>
            <a:pPr marL="285750" indent="-285750" algn="just">
              <a:buFont typeface="Arial" panose="020B0604020202020204" pitchFamily="34" charset="0"/>
              <a:buChar char="•"/>
            </a:pPr>
            <a:r>
              <a:rPr lang="el-GR" sz="2000" b="1" dirty="0"/>
              <a:t>Χρηματοδότηση</a:t>
            </a:r>
            <a:r>
              <a:rPr lang="el-GR" sz="2000" dirty="0"/>
              <a:t>: Έσοδα από τις εισφορές συμμόρφωσης των πλοίων, που υπερβαίνουν τα όρια έντασης εκπομπών GHG (GFI).</a:t>
            </a:r>
          </a:p>
          <a:p>
            <a:pPr algn="just"/>
            <a:endParaRPr lang="el-GR" sz="2000" dirty="0"/>
          </a:p>
          <a:p>
            <a:pPr marL="285750" indent="-285750" algn="just">
              <a:buFont typeface="Arial" panose="020B0604020202020204" pitchFamily="34" charset="0"/>
              <a:buChar char="•"/>
            </a:pPr>
            <a:r>
              <a:rPr lang="el-GR" sz="2000" b="1" dirty="0"/>
              <a:t>Οικονομικά κίνητρα</a:t>
            </a:r>
            <a:r>
              <a:rPr lang="el-GR" sz="2000" dirty="0"/>
              <a:t>: Επιβράβευση πλοίων που χρησιμοποιούν καύσιμα και τεχνολογίες μηδενικών ή σχεδόν μηδενικών εκπομπών.</a:t>
            </a:r>
          </a:p>
          <a:p>
            <a:pPr algn="just"/>
            <a:endParaRPr lang="el-GR" sz="2000" dirty="0"/>
          </a:p>
          <a:p>
            <a:pPr marL="285750" indent="-285750" algn="just">
              <a:buFont typeface="Arial" panose="020B0604020202020204" pitchFamily="34" charset="0"/>
              <a:buChar char="•"/>
            </a:pPr>
            <a:r>
              <a:rPr lang="el-GR" sz="2000" b="1" dirty="0"/>
              <a:t>Επενδύσεις</a:t>
            </a:r>
            <a:r>
              <a:rPr lang="el-GR" sz="2000" dirty="0"/>
              <a:t>: Στήριξη παραγωγής καθαρών καυσίμων, νέων τεχνολογιών, λιμενικών υποδομών και εκπαίδευσης ναυτικών.</a:t>
            </a:r>
          </a:p>
          <a:p>
            <a:pPr algn="just"/>
            <a:endParaRPr lang="el-GR" sz="2000" dirty="0"/>
          </a:p>
          <a:p>
            <a:pPr marL="285750" indent="-285750" algn="just">
              <a:buFont typeface="Arial" panose="020B0604020202020204" pitchFamily="34" charset="0"/>
              <a:buChar char="•"/>
            </a:pPr>
            <a:r>
              <a:rPr lang="el-GR" sz="2000" b="1" dirty="0"/>
              <a:t>Δίκαιη μετάβαση</a:t>
            </a:r>
            <a:r>
              <a:rPr lang="el-GR" sz="2000" dirty="0"/>
              <a:t>: Χρηματοδοτική και τεχνολογική υποστήριξη αναπτυσσόμενων και ιδιαίτερα ευάλωτων κρατών.</a:t>
            </a:r>
          </a:p>
          <a:p>
            <a:pPr algn="just"/>
            <a:endParaRPr lang="el-GR" sz="2000" dirty="0"/>
          </a:p>
          <a:p>
            <a:pPr marL="285750" indent="-285750" algn="just">
              <a:buFont typeface="Arial" panose="020B0604020202020204" pitchFamily="34" charset="0"/>
              <a:buChar char="•"/>
            </a:pPr>
            <a:r>
              <a:rPr lang="el-GR" sz="2000" b="1" dirty="0"/>
              <a:t>Κατάσταση (2026): </a:t>
            </a:r>
            <a:r>
              <a:rPr lang="el-GR" sz="2000" dirty="0"/>
              <a:t>Προβλέπεται στο IMO </a:t>
            </a:r>
            <a:r>
              <a:rPr lang="el-GR" sz="2000" dirty="0" err="1"/>
              <a:t>Net-Zero</a:t>
            </a:r>
            <a:r>
              <a:rPr lang="el-GR" sz="2000" dirty="0"/>
              <a:t> </a:t>
            </a:r>
            <a:r>
              <a:rPr lang="el-GR" sz="2000" dirty="0" err="1"/>
              <a:t>Framework</a:t>
            </a:r>
            <a:r>
              <a:rPr lang="el-GR" sz="2000" dirty="0"/>
              <a:t>, αλλά δεν έχει ακόμη τεθεί σε λειτουργία, καθώς εκκρεμεί η υιοθέτηση του κανονιστικού πλαισίου.</a:t>
            </a:r>
            <a:endParaRPr lang="en-US" sz="2000" dirty="0"/>
          </a:p>
        </p:txBody>
      </p:sp>
    </p:spTree>
    <p:extLst>
      <p:ext uri="{BB962C8B-B14F-4D97-AF65-F5344CB8AC3E}">
        <p14:creationId xmlns:p14="http://schemas.microsoft.com/office/powerpoint/2010/main" val="2035063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FF1D30FC-7DFE-A5E1-CF6D-43A81AB100ED}"/>
              </a:ext>
            </a:extLst>
          </p:cNvPr>
          <p:cNvPicPr>
            <a:picLocks noChangeAspect="1"/>
          </p:cNvPicPr>
          <p:nvPr/>
        </p:nvPicPr>
        <p:blipFill>
          <a:blip r:embed="rId2"/>
          <a:stretch>
            <a:fillRect/>
          </a:stretch>
        </p:blipFill>
        <p:spPr>
          <a:xfrm>
            <a:off x="228600" y="126833"/>
            <a:ext cx="11594124" cy="6373614"/>
          </a:xfrm>
          <a:prstGeom prst="rect">
            <a:avLst/>
          </a:prstGeom>
        </p:spPr>
      </p:pic>
    </p:spTree>
    <p:extLst>
      <p:ext uri="{BB962C8B-B14F-4D97-AF65-F5344CB8AC3E}">
        <p14:creationId xmlns:p14="http://schemas.microsoft.com/office/powerpoint/2010/main" val="246536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76201"/>
            <a:ext cx="11274552" cy="480646"/>
          </a:xfrm>
          <a:prstGeom prst="rect">
            <a:avLst/>
          </a:prstGeom>
          <a:noFill/>
          <a:ln/>
        </p:spPr>
        <p:txBody>
          <a:bodyPr wrap="square" lIns="0" tIns="0" rIns="0" bIns="0" rtlCol="0" anchor="ctr"/>
          <a:lstStyle/>
          <a:p>
            <a:pPr marL="0" indent="0" algn="l">
              <a:buNone/>
            </a:pPr>
            <a:r>
              <a:rPr lang="en-US" sz="2000" b="1" dirty="0">
                <a:solidFill>
                  <a:srgbClr val="0B1F3A"/>
                </a:solidFill>
              </a:rPr>
              <a:t>Οι θέσεις των βασικών παικτών και τα σενάρια για τις </a:t>
            </a:r>
            <a:r>
              <a:rPr lang="el-GR" sz="2000" b="1" dirty="0">
                <a:solidFill>
                  <a:srgbClr val="0B1F3A"/>
                </a:solidFill>
              </a:rPr>
              <a:t>30 Νοεμβρίου - </a:t>
            </a:r>
            <a:r>
              <a:rPr lang="en-US" sz="2000" b="1" dirty="0">
                <a:solidFill>
                  <a:srgbClr val="0B1F3A"/>
                </a:solidFill>
              </a:rPr>
              <a:t>4 Δεκεμβρίου 2026</a:t>
            </a:r>
            <a:endParaRPr lang="en-US" sz="2000" dirty="0"/>
          </a:p>
        </p:txBody>
      </p:sp>
      <p:sp>
        <p:nvSpPr>
          <p:cNvPr id="3" name="card"/>
          <p:cNvSpPr/>
          <p:nvPr/>
        </p:nvSpPr>
        <p:spPr>
          <a:xfrm>
            <a:off x="457200" y="666576"/>
            <a:ext cx="3605784" cy="3500980"/>
          </a:xfrm>
          <a:prstGeom prst="roundRect">
            <a:avLst>
              <a:gd name="adj" fmla="val 3200"/>
            </a:avLst>
          </a:prstGeom>
          <a:solidFill>
            <a:srgbClr val="EDF2F7"/>
          </a:solidFill>
          <a:ln w="12700">
            <a:solidFill>
              <a:srgbClr val="EDF2F7"/>
            </a:solidFill>
            <a:prstDash val="solid"/>
          </a:ln>
        </p:spPr>
        <p:txBody>
          <a:bodyPr/>
          <a:lstStyle/>
          <a:p>
            <a:endParaRPr/>
          </a:p>
        </p:txBody>
      </p:sp>
      <p:sp>
        <p:nvSpPr>
          <p:cNvPr id="4" name="cardhead"/>
          <p:cNvSpPr txBox="1"/>
          <p:nvPr/>
        </p:nvSpPr>
        <p:spPr>
          <a:xfrm>
            <a:off x="621792" y="777240"/>
            <a:ext cx="3276600" cy="412652"/>
          </a:xfrm>
          <a:prstGeom prst="rect">
            <a:avLst/>
          </a:prstGeom>
          <a:noFill/>
          <a:ln/>
        </p:spPr>
        <p:txBody>
          <a:bodyPr wrap="square" lIns="0" tIns="0" rIns="0" bIns="0" rtlCol="0" anchor="ctr"/>
          <a:lstStyle/>
          <a:p>
            <a:pPr marL="0" indent="0">
              <a:buNone/>
            </a:pPr>
            <a:r>
              <a:rPr lang="en-US" sz="1600" b="1" dirty="0">
                <a:solidFill>
                  <a:srgbClr val="B23A48"/>
                </a:solidFill>
              </a:rPr>
              <a:t>ΗΠΑ και πετρελαιοπαραγωγοί</a:t>
            </a:r>
            <a:endParaRPr lang="en-US" sz="1600" dirty="0"/>
          </a:p>
        </p:txBody>
      </p:sp>
      <p:sp>
        <p:nvSpPr>
          <p:cNvPr id="5" name="cardbody"/>
          <p:cNvSpPr txBox="1"/>
          <p:nvPr/>
        </p:nvSpPr>
        <p:spPr>
          <a:xfrm>
            <a:off x="621792" y="1217324"/>
            <a:ext cx="3276600" cy="3354676"/>
          </a:xfrm>
          <a:prstGeom prst="rect">
            <a:avLst/>
          </a:prstGeom>
          <a:noFill/>
          <a:ln/>
        </p:spPr>
        <p:txBody>
          <a:bodyPr wrap="square" lIns="0" tIns="0" rIns="0" bIns="0" rtlCol="0" anchor="t"/>
          <a:lstStyle/>
          <a:p>
            <a:pPr marL="152400" indent="-152400" algn="just">
              <a:spcAft>
                <a:spcPts val="300"/>
              </a:spcAft>
              <a:buSzPct val="100000"/>
              <a:buChar char="•"/>
            </a:pPr>
            <a:r>
              <a:rPr lang="en-US" sz="1600" dirty="0">
                <a:solidFill>
                  <a:srgbClr val="0B1F3A"/>
                </a:solidFill>
              </a:rPr>
              <a:t>ΗΠΑ: απόρριψη κάθε «παγκόσμιου φόρου </a:t>
            </a:r>
            <a:r>
              <a:rPr lang="en-US" sz="1600" dirty="0" err="1">
                <a:solidFill>
                  <a:srgbClr val="0B1F3A"/>
                </a:solidFill>
              </a:rPr>
              <a:t>άνθρ</a:t>
            </a:r>
            <a:r>
              <a:rPr lang="en-US" sz="1600" dirty="0">
                <a:solidFill>
                  <a:srgbClr val="0B1F3A"/>
                </a:solidFill>
              </a:rPr>
              <a:t>ακα»</a:t>
            </a:r>
            <a:r>
              <a:rPr lang="el-GR" sz="1600" dirty="0">
                <a:solidFill>
                  <a:srgbClr val="0B1F3A"/>
                </a:solidFill>
              </a:rPr>
              <a:t>,</a:t>
            </a:r>
            <a:r>
              <a:rPr lang="en-US" sz="1600" dirty="0">
                <a:solidFill>
                  <a:srgbClr val="0B1F3A"/>
                </a:solidFill>
              </a:rPr>
              <a:t> απειλές κυρώσεων/β</a:t>
            </a:r>
            <a:r>
              <a:rPr lang="en-US" sz="1600" dirty="0" err="1">
                <a:solidFill>
                  <a:srgbClr val="0B1F3A"/>
                </a:solidFill>
              </a:rPr>
              <a:t>ίζ</a:t>
            </a:r>
            <a:r>
              <a:rPr lang="en-US" sz="1600" dirty="0">
                <a:solidFill>
                  <a:srgbClr val="0B1F3A"/>
                </a:solidFill>
              </a:rPr>
              <a:t>ας</a:t>
            </a:r>
            <a:r>
              <a:rPr lang="el-GR" sz="1600" dirty="0">
                <a:solidFill>
                  <a:srgbClr val="0B1F3A"/>
                </a:solidFill>
              </a:rPr>
              <a:t>,</a:t>
            </a:r>
            <a:r>
              <a:rPr lang="en-US" sz="1600" dirty="0">
                <a:solidFill>
                  <a:srgbClr val="0B1F3A"/>
                </a:solidFill>
              </a:rPr>
              <a:t> άνοιγμα μόνο σε «facility» εκτός IMO</a:t>
            </a:r>
            <a:endParaRPr lang="en-US" sz="1600" dirty="0"/>
          </a:p>
          <a:p>
            <a:pPr marL="152400" indent="-152400" algn="just">
              <a:spcAft>
                <a:spcPts val="300"/>
              </a:spcAft>
              <a:buSzPct val="100000"/>
              <a:buChar char="•"/>
            </a:pPr>
            <a:r>
              <a:rPr lang="en-US" sz="1600" dirty="0">
                <a:solidFill>
                  <a:srgbClr val="0B1F3A"/>
                </a:solidFill>
              </a:rPr>
              <a:t>Σ. Αραβία, ΗΑΕ, Ρωσία, Αλγερία, Ιράκ, Κουβέιτ, Μπαχρέιν: κατά της τιμολόγησης</a:t>
            </a:r>
            <a:endParaRPr lang="en-US" sz="1600" dirty="0"/>
          </a:p>
          <a:p>
            <a:pPr marL="152400" indent="-152400" algn="just">
              <a:spcAft>
                <a:spcPts val="300"/>
              </a:spcAft>
              <a:buSzPct val="100000"/>
              <a:buChar char="•"/>
            </a:pPr>
            <a:r>
              <a:rPr lang="en-US" sz="1600" dirty="0">
                <a:solidFill>
                  <a:srgbClr val="0B1F3A"/>
                </a:solidFill>
              </a:rPr>
              <a:t>Ιαπωνία: ηπιότεροι στόχοι, μοντέλο άμεσων εισφορών (απορρίφθηκε)</a:t>
            </a:r>
            <a:endParaRPr lang="en-US" sz="1600" dirty="0"/>
          </a:p>
        </p:txBody>
      </p:sp>
      <p:sp>
        <p:nvSpPr>
          <p:cNvPr id="6" name="card"/>
          <p:cNvSpPr/>
          <p:nvPr/>
        </p:nvSpPr>
        <p:spPr>
          <a:xfrm>
            <a:off x="4107063" y="666575"/>
            <a:ext cx="3605784" cy="3500981"/>
          </a:xfrm>
          <a:prstGeom prst="roundRect">
            <a:avLst>
              <a:gd name="adj" fmla="val 3200"/>
            </a:avLst>
          </a:prstGeom>
          <a:solidFill>
            <a:srgbClr val="EDF2F7"/>
          </a:solidFill>
          <a:ln w="12700">
            <a:solidFill>
              <a:srgbClr val="EDF2F7"/>
            </a:solidFill>
            <a:prstDash val="solid"/>
          </a:ln>
        </p:spPr>
        <p:txBody>
          <a:bodyPr/>
          <a:lstStyle/>
          <a:p>
            <a:endParaRPr/>
          </a:p>
        </p:txBody>
      </p:sp>
      <p:sp>
        <p:nvSpPr>
          <p:cNvPr id="7" name="cardhead"/>
          <p:cNvSpPr txBox="1"/>
          <p:nvPr/>
        </p:nvSpPr>
        <p:spPr>
          <a:xfrm>
            <a:off x="4456176" y="777240"/>
            <a:ext cx="3276600" cy="457200"/>
          </a:xfrm>
          <a:prstGeom prst="rect">
            <a:avLst/>
          </a:prstGeom>
          <a:noFill/>
          <a:ln/>
        </p:spPr>
        <p:txBody>
          <a:bodyPr wrap="square" lIns="0" tIns="0" rIns="0" bIns="0" rtlCol="0" anchor="ctr"/>
          <a:lstStyle/>
          <a:p>
            <a:pPr marL="0" indent="0">
              <a:buNone/>
            </a:pPr>
            <a:r>
              <a:rPr lang="en-US" sz="1600" b="1" dirty="0">
                <a:solidFill>
                  <a:srgbClr val="0E6E8E"/>
                </a:solidFill>
              </a:rPr>
              <a:t>ΕΕ, Κίνα, Βραζιλία, SIDS</a:t>
            </a:r>
            <a:endParaRPr lang="en-US" sz="1600" dirty="0"/>
          </a:p>
        </p:txBody>
      </p:sp>
      <p:sp>
        <p:nvSpPr>
          <p:cNvPr id="8" name="cardbody"/>
          <p:cNvSpPr txBox="1"/>
          <p:nvPr/>
        </p:nvSpPr>
        <p:spPr>
          <a:xfrm>
            <a:off x="4366846" y="1217324"/>
            <a:ext cx="3365930" cy="2950232"/>
          </a:xfrm>
          <a:prstGeom prst="rect">
            <a:avLst/>
          </a:prstGeom>
          <a:noFill/>
          <a:ln/>
        </p:spPr>
        <p:txBody>
          <a:bodyPr wrap="square" lIns="0" tIns="0" rIns="0" bIns="0" rtlCol="0" anchor="t"/>
          <a:lstStyle/>
          <a:p>
            <a:pPr marL="152400" indent="-152400" algn="just">
              <a:spcAft>
                <a:spcPts val="300"/>
              </a:spcAft>
              <a:buSzPct val="100000"/>
              <a:buChar char="•"/>
            </a:pPr>
            <a:r>
              <a:rPr lang="en-US" sz="1400" dirty="0">
                <a:solidFill>
                  <a:srgbClr val="0B1F3A"/>
                </a:solidFill>
              </a:rPr>
              <a:t>ΕΕ, Βραζιλία, Κολομβία, Κένυα: το NZF «η μόνη πολιτικά βιώσιμη επιλογή»</a:t>
            </a:r>
            <a:r>
              <a:rPr lang="el-GR" sz="1400" dirty="0">
                <a:solidFill>
                  <a:srgbClr val="0B1F3A"/>
                </a:solidFill>
              </a:rPr>
              <a:t> -</a:t>
            </a:r>
            <a:r>
              <a:rPr lang="en-US" sz="1400" dirty="0">
                <a:solidFill>
                  <a:srgbClr val="0B1F3A"/>
                </a:solidFill>
              </a:rPr>
              <a:t> ΕΕ θα αναθεωρήσει ETS/FuelEU μετά την υιοθέτηση</a:t>
            </a:r>
            <a:endParaRPr lang="en-US" sz="1400" dirty="0"/>
          </a:p>
          <a:p>
            <a:pPr marL="152400" indent="-152400" algn="just">
              <a:spcAft>
                <a:spcPts val="300"/>
              </a:spcAft>
              <a:buSzPct val="100000"/>
              <a:buChar char="•"/>
            </a:pPr>
            <a:r>
              <a:rPr lang="en-US" sz="1400" dirty="0">
                <a:solidFill>
                  <a:srgbClr val="0B1F3A"/>
                </a:solidFill>
              </a:rPr>
              <a:t>Κίνα: υπέρ τιμολόγησης και ταμείου</a:t>
            </a:r>
            <a:r>
              <a:rPr lang="el-GR" sz="1400" dirty="0">
                <a:solidFill>
                  <a:srgbClr val="0B1F3A"/>
                </a:solidFill>
              </a:rPr>
              <a:t> -</a:t>
            </a:r>
            <a:r>
              <a:rPr lang="en-US" sz="1400" dirty="0">
                <a:solidFill>
                  <a:srgbClr val="0B1F3A"/>
                </a:solidFill>
              </a:rPr>
              <a:t> πρόταση πληρωμών-ανταμοιβών με ευρεία στήριξη</a:t>
            </a:r>
            <a:endParaRPr lang="en-US" sz="1400" dirty="0"/>
          </a:p>
          <a:p>
            <a:pPr marL="152400" indent="-152400" algn="just">
              <a:spcAft>
                <a:spcPts val="300"/>
              </a:spcAft>
              <a:buSzPct val="100000"/>
              <a:buChar char="•"/>
            </a:pPr>
            <a:r>
              <a:rPr lang="en-US" sz="1400" dirty="0">
                <a:solidFill>
                  <a:srgbClr val="0B1F3A"/>
                </a:solidFill>
              </a:rPr>
              <a:t>Νησιωτικά κράτη Ειρηνικού/Καραϊβικής: υψηλή τιμή άνθρακα και δίκαιη μετάβαση</a:t>
            </a:r>
            <a:r>
              <a:rPr lang="el-GR" sz="1400" dirty="0">
                <a:solidFill>
                  <a:srgbClr val="0B1F3A"/>
                </a:solidFill>
              </a:rPr>
              <a:t>.</a:t>
            </a:r>
            <a:r>
              <a:rPr lang="en-US" sz="1400" dirty="0">
                <a:solidFill>
                  <a:srgbClr val="0B1F3A"/>
                </a:solidFill>
              </a:rPr>
              <a:t> Ινδία: προπαρασκευαστική περίοδος</a:t>
            </a:r>
            <a:endParaRPr lang="en-US" sz="1400" dirty="0"/>
          </a:p>
          <a:p>
            <a:pPr marL="152400" indent="-152400" algn="just">
              <a:spcAft>
                <a:spcPts val="300"/>
              </a:spcAft>
              <a:buSzPct val="100000"/>
              <a:buChar char="•"/>
            </a:pPr>
            <a:r>
              <a:rPr lang="en-US" sz="1400" dirty="0">
                <a:solidFill>
                  <a:srgbClr val="0B1F3A"/>
                </a:solidFill>
              </a:rPr>
              <a:t>Παρατηρητές/βιομηχανία: ~2/3 υπέρ κεντρικής τιμολόγησης</a:t>
            </a:r>
            <a:r>
              <a:rPr lang="el-GR" sz="1400" dirty="0">
                <a:solidFill>
                  <a:srgbClr val="0B1F3A"/>
                </a:solidFill>
              </a:rPr>
              <a:t> -</a:t>
            </a:r>
            <a:r>
              <a:rPr lang="en-US" sz="1400" dirty="0">
                <a:solidFill>
                  <a:srgbClr val="0B1F3A"/>
                </a:solidFill>
              </a:rPr>
              <a:t> «καμία σημαντική στήριξη σε εναλλακτική»</a:t>
            </a:r>
            <a:endParaRPr lang="en-US" sz="1400" dirty="0"/>
          </a:p>
        </p:txBody>
      </p:sp>
      <p:sp>
        <p:nvSpPr>
          <p:cNvPr id="9" name="card"/>
          <p:cNvSpPr/>
          <p:nvPr/>
        </p:nvSpPr>
        <p:spPr>
          <a:xfrm>
            <a:off x="8125968" y="620855"/>
            <a:ext cx="3605784" cy="3500981"/>
          </a:xfrm>
          <a:prstGeom prst="roundRect">
            <a:avLst>
              <a:gd name="adj" fmla="val 3200"/>
            </a:avLst>
          </a:prstGeom>
          <a:solidFill>
            <a:srgbClr val="EDF2F7"/>
          </a:solidFill>
          <a:ln w="12700">
            <a:solidFill>
              <a:srgbClr val="EDF2F7"/>
            </a:solidFill>
            <a:prstDash val="solid"/>
          </a:ln>
        </p:spPr>
        <p:txBody>
          <a:bodyPr/>
          <a:lstStyle/>
          <a:p>
            <a:endParaRPr/>
          </a:p>
        </p:txBody>
      </p:sp>
      <p:sp>
        <p:nvSpPr>
          <p:cNvPr id="10" name="cardhead"/>
          <p:cNvSpPr txBox="1"/>
          <p:nvPr/>
        </p:nvSpPr>
        <p:spPr>
          <a:xfrm>
            <a:off x="8290560" y="620855"/>
            <a:ext cx="3276600" cy="399053"/>
          </a:xfrm>
          <a:prstGeom prst="rect">
            <a:avLst/>
          </a:prstGeom>
          <a:noFill/>
          <a:ln/>
        </p:spPr>
        <p:txBody>
          <a:bodyPr wrap="square" lIns="0" tIns="0" rIns="0" bIns="0" rtlCol="0" anchor="ctr"/>
          <a:lstStyle/>
          <a:p>
            <a:pPr marL="0" indent="0">
              <a:buNone/>
            </a:pPr>
            <a:r>
              <a:rPr lang="en-US" sz="1350" b="1" dirty="0">
                <a:solidFill>
                  <a:srgbClr val="D97B29"/>
                </a:solidFill>
              </a:rPr>
              <a:t>Ελλάδα και Κύπρος</a:t>
            </a:r>
            <a:endParaRPr lang="en-US" sz="1350" dirty="0"/>
          </a:p>
        </p:txBody>
      </p:sp>
      <p:sp>
        <p:nvSpPr>
          <p:cNvPr id="11" name="cardbody"/>
          <p:cNvSpPr txBox="1"/>
          <p:nvPr/>
        </p:nvSpPr>
        <p:spPr>
          <a:xfrm>
            <a:off x="8212015" y="1019908"/>
            <a:ext cx="3434861" cy="2813538"/>
          </a:xfrm>
          <a:prstGeom prst="rect">
            <a:avLst/>
          </a:prstGeom>
          <a:noFill/>
          <a:ln/>
        </p:spPr>
        <p:txBody>
          <a:bodyPr wrap="square" lIns="0" tIns="0" rIns="0" bIns="0" rtlCol="0" anchor="t"/>
          <a:lstStyle/>
          <a:p>
            <a:pPr marL="152400" indent="-152400" algn="just">
              <a:spcAft>
                <a:spcPts val="300"/>
              </a:spcAft>
              <a:buSzPct val="100000"/>
              <a:buChar char="•"/>
            </a:pPr>
            <a:r>
              <a:rPr lang="en-US" sz="1400" dirty="0">
                <a:solidFill>
                  <a:srgbClr val="0B1F3A"/>
                </a:solidFill>
              </a:rPr>
              <a:t>1/2025: «κοινή θέση» Ελλάδας–ΗΠΑ–Σ. Αραβίας (Υπ. Να</a:t>
            </a:r>
            <a:r>
              <a:rPr lang="en-US" sz="1400" dirty="0" err="1">
                <a:solidFill>
                  <a:srgbClr val="0B1F3A"/>
                </a:solidFill>
              </a:rPr>
              <a:t>υτιλί</a:t>
            </a:r>
            <a:r>
              <a:rPr lang="en-US" sz="1400" dirty="0">
                <a:solidFill>
                  <a:srgbClr val="0B1F3A"/>
                </a:solidFill>
              </a:rPr>
              <a:t>ας)</a:t>
            </a:r>
            <a:r>
              <a:rPr lang="el-GR" sz="1400" dirty="0">
                <a:solidFill>
                  <a:srgbClr val="0B1F3A"/>
                </a:solidFill>
              </a:rPr>
              <a:t>.</a:t>
            </a:r>
            <a:r>
              <a:rPr lang="en-US" sz="1400" dirty="0">
                <a:solidFill>
                  <a:srgbClr val="0B1F3A"/>
                </a:solidFill>
              </a:rPr>
              <a:t> 10/2025: έκκληση για «δίκαιους, ρεαλιστικούς κανόνες» μετά την αναβολή</a:t>
            </a:r>
            <a:r>
              <a:rPr lang="el-GR" sz="1400" dirty="0">
                <a:solidFill>
                  <a:srgbClr val="0B1F3A"/>
                </a:solidFill>
              </a:rPr>
              <a:t>.</a:t>
            </a:r>
            <a:r>
              <a:rPr lang="en-US" sz="1400" dirty="0">
                <a:solidFill>
                  <a:srgbClr val="0B1F3A"/>
                </a:solidFill>
              </a:rPr>
              <a:t> Κύπρος αποχή στην ES.2</a:t>
            </a:r>
            <a:endParaRPr lang="en-US" sz="1400" dirty="0"/>
          </a:p>
          <a:p>
            <a:pPr marL="152400" indent="-152400" algn="just">
              <a:spcAft>
                <a:spcPts val="300"/>
              </a:spcAft>
              <a:buSzPct val="100000"/>
              <a:buChar char="•"/>
            </a:pPr>
            <a:r>
              <a:rPr lang="en-US" sz="1400" dirty="0">
                <a:solidFill>
                  <a:srgbClr val="0B1F3A"/>
                </a:solidFill>
              </a:rPr>
              <a:t>ΕΕΕ (6/2026): «το υφιστάμενο πλαίσιο έχει σημαντικές αδυναμίες»</a:t>
            </a:r>
            <a:r>
              <a:rPr lang="el-GR" sz="1400" dirty="0">
                <a:solidFill>
                  <a:srgbClr val="0B1F3A"/>
                </a:solidFill>
              </a:rPr>
              <a:t>.</a:t>
            </a:r>
            <a:r>
              <a:rPr lang="en-US" sz="1400" dirty="0">
                <a:solidFill>
                  <a:srgbClr val="0B1F3A"/>
                </a:solidFill>
              </a:rPr>
              <a:t> </a:t>
            </a:r>
            <a:r>
              <a:rPr lang="el-GR" sz="1400" dirty="0">
                <a:solidFill>
                  <a:srgbClr val="0B1F3A"/>
                </a:solidFill>
              </a:rPr>
              <a:t>Σ</a:t>
            </a:r>
            <a:r>
              <a:rPr lang="en-US" sz="1400" dirty="0" err="1">
                <a:solidFill>
                  <a:srgbClr val="0B1F3A"/>
                </a:solidFill>
              </a:rPr>
              <a:t>υνεργ</a:t>
            </a:r>
            <a:r>
              <a:rPr lang="en-US" sz="1400" dirty="0">
                <a:solidFill>
                  <a:srgbClr val="0B1F3A"/>
                </a:solidFill>
              </a:rPr>
              <a:t>ασία με Ιαπωνία/Λιβερία</a:t>
            </a:r>
            <a:r>
              <a:rPr lang="el-GR" sz="1400" dirty="0">
                <a:solidFill>
                  <a:srgbClr val="0B1F3A"/>
                </a:solidFill>
              </a:rPr>
              <a:t> -</a:t>
            </a:r>
            <a:r>
              <a:rPr lang="en-US" sz="1400" dirty="0">
                <a:solidFill>
                  <a:srgbClr val="0B1F3A"/>
                </a:solidFill>
              </a:rPr>
              <a:t> κίνδυνος «διπλής ρύθμισης» (ETS ~7 δισ. €/έτος έναντι 1,6 δισ. € για απανθρακοποίηση έως 2030)</a:t>
            </a:r>
            <a:endParaRPr lang="en-US" sz="1400" dirty="0"/>
          </a:p>
          <a:p>
            <a:pPr marL="152400" indent="-152400" algn="just">
              <a:spcAft>
                <a:spcPts val="300"/>
              </a:spcAft>
              <a:buSzPct val="100000"/>
              <a:buChar char="•"/>
            </a:pPr>
            <a:r>
              <a:rPr lang="en-US" sz="1400" dirty="0">
                <a:solidFill>
                  <a:srgbClr val="0B1F3A"/>
                </a:solidFill>
              </a:rPr>
              <a:t>Ελληνόκτητος στόλος 19% της παγκόσμιας χωρητικότητας, 725 πλοία σε παραγγελία (~60 δισ. $)</a:t>
            </a:r>
            <a:r>
              <a:rPr lang="el-GR" sz="1400" dirty="0">
                <a:solidFill>
                  <a:srgbClr val="0B1F3A"/>
                </a:solidFill>
              </a:rPr>
              <a:t> -</a:t>
            </a:r>
            <a:r>
              <a:rPr lang="en-US" sz="1400" dirty="0">
                <a:solidFill>
                  <a:srgbClr val="0B1F3A"/>
                </a:solidFill>
              </a:rPr>
              <a:t> κρίσιμη η ψήφος της Ελλάδας/Κύπρου/Μάλτας</a:t>
            </a:r>
            <a:endParaRPr lang="en-US" sz="1400" dirty="0"/>
          </a:p>
        </p:txBody>
      </p:sp>
      <p:sp>
        <p:nvSpPr>
          <p:cNvPr id="12" name="card"/>
          <p:cNvSpPr/>
          <p:nvPr/>
        </p:nvSpPr>
        <p:spPr>
          <a:xfrm>
            <a:off x="457200" y="4323004"/>
            <a:ext cx="3636264" cy="1757756"/>
          </a:xfrm>
          <a:prstGeom prst="roundRect">
            <a:avLst>
              <a:gd name="adj" fmla="val 8571"/>
            </a:avLst>
          </a:prstGeom>
          <a:solidFill>
            <a:srgbClr val="EDF2F7"/>
          </a:solidFill>
          <a:ln w="12700">
            <a:solidFill>
              <a:srgbClr val="EDF2F7"/>
            </a:solidFill>
            <a:prstDash val="solid"/>
          </a:ln>
        </p:spPr>
        <p:txBody>
          <a:bodyPr/>
          <a:lstStyle/>
          <a:p>
            <a:endParaRPr/>
          </a:p>
        </p:txBody>
      </p:sp>
      <p:sp>
        <p:nvSpPr>
          <p:cNvPr id="13" name="cardhead"/>
          <p:cNvSpPr txBox="1"/>
          <p:nvPr/>
        </p:nvSpPr>
        <p:spPr>
          <a:xfrm>
            <a:off x="621792" y="4323004"/>
            <a:ext cx="3441192" cy="404444"/>
          </a:xfrm>
          <a:prstGeom prst="rect">
            <a:avLst/>
          </a:prstGeom>
          <a:noFill/>
          <a:ln/>
        </p:spPr>
        <p:txBody>
          <a:bodyPr wrap="square" lIns="0" tIns="0" rIns="0" bIns="0" rtlCol="0" anchor="ctr"/>
          <a:lstStyle/>
          <a:p>
            <a:pPr marL="0" indent="0">
              <a:buNone/>
            </a:pPr>
            <a:r>
              <a:rPr lang="en-US" sz="1600" b="1" dirty="0">
                <a:solidFill>
                  <a:srgbClr val="4F8A5B"/>
                </a:solidFill>
              </a:rPr>
              <a:t>Σενάριο Α: υιοθέτηση αμετάβλητου NZF</a:t>
            </a:r>
            <a:endParaRPr lang="en-US" sz="1600" dirty="0"/>
          </a:p>
        </p:txBody>
      </p:sp>
      <p:sp>
        <p:nvSpPr>
          <p:cNvPr id="14" name="cardbody"/>
          <p:cNvSpPr txBox="1"/>
          <p:nvPr/>
        </p:nvSpPr>
        <p:spPr>
          <a:xfrm>
            <a:off x="550985" y="4850072"/>
            <a:ext cx="3377887" cy="1139247"/>
          </a:xfrm>
          <a:prstGeom prst="rect">
            <a:avLst/>
          </a:prstGeom>
          <a:noFill/>
          <a:ln/>
        </p:spPr>
        <p:txBody>
          <a:bodyPr wrap="square" lIns="0" tIns="0" rIns="0" bIns="0" rtlCol="0" anchor="t"/>
          <a:lstStyle/>
          <a:p>
            <a:pPr marL="0" indent="0" algn="just">
              <a:spcAft>
                <a:spcPts val="300"/>
              </a:spcAft>
              <a:buNone/>
            </a:pPr>
            <a:r>
              <a:rPr lang="en-US" sz="1600" dirty="0">
                <a:solidFill>
                  <a:srgbClr val="0B1F3A"/>
                </a:solidFill>
              </a:rPr>
              <a:t>Αριθμητικά εφικτή (απλή πλειοψηφία), αλλά με κίνδυνο αμερικανικών αντιμέτρων και μη εφαρμογής από μεγάλες σημαίες</a:t>
            </a:r>
            <a:endParaRPr lang="en-US" sz="1600" dirty="0"/>
          </a:p>
        </p:txBody>
      </p:sp>
      <p:sp>
        <p:nvSpPr>
          <p:cNvPr id="15" name="card"/>
          <p:cNvSpPr/>
          <p:nvPr/>
        </p:nvSpPr>
        <p:spPr>
          <a:xfrm>
            <a:off x="4276344" y="4323004"/>
            <a:ext cx="3636264" cy="1757756"/>
          </a:xfrm>
          <a:prstGeom prst="roundRect">
            <a:avLst>
              <a:gd name="adj" fmla="val 8571"/>
            </a:avLst>
          </a:prstGeom>
          <a:solidFill>
            <a:srgbClr val="EDF2F7"/>
          </a:solidFill>
          <a:ln w="12700">
            <a:solidFill>
              <a:srgbClr val="EDF2F7"/>
            </a:solidFill>
            <a:prstDash val="solid"/>
          </a:ln>
        </p:spPr>
        <p:txBody>
          <a:bodyPr/>
          <a:lstStyle/>
          <a:p>
            <a:endParaRPr/>
          </a:p>
        </p:txBody>
      </p:sp>
      <p:sp>
        <p:nvSpPr>
          <p:cNvPr id="16" name="cardhead"/>
          <p:cNvSpPr txBox="1"/>
          <p:nvPr/>
        </p:nvSpPr>
        <p:spPr>
          <a:xfrm>
            <a:off x="4440936" y="4387949"/>
            <a:ext cx="3307080" cy="339499"/>
          </a:xfrm>
          <a:prstGeom prst="rect">
            <a:avLst/>
          </a:prstGeom>
          <a:noFill/>
          <a:ln/>
        </p:spPr>
        <p:txBody>
          <a:bodyPr wrap="square" lIns="0" tIns="0" rIns="0" bIns="0" rtlCol="0" anchor="ctr"/>
          <a:lstStyle/>
          <a:p>
            <a:pPr marL="0" indent="0" algn="just">
              <a:buNone/>
            </a:pPr>
            <a:r>
              <a:rPr lang="en-US" sz="1600" b="1" dirty="0">
                <a:solidFill>
                  <a:srgbClr val="D97B29"/>
                </a:solidFill>
              </a:rPr>
              <a:t>Σενάριο Β: υιοθέτηση «αραιωμένου» NZF</a:t>
            </a:r>
            <a:endParaRPr lang="en-US" sz="1600" dirty="0"/>
          </a:p>
        </p:txBody>
      </p:sp>
      <p:sp>
        <p:nvSpPr>
          <p:cNvPr id="17" name="cardbody"/>
          <p:cNvSpPr txBox="1"/>
          <p:nvPr/>
        </p:nvSpPr>
        <p:spPr>
          <a:xfrm>
            <a:off x="4276344" y="4800600"/>
            <a:ext cx="3636264" cy="1188720"/>
          </a:xfrm>
          <a:prstGeom prst="rect">
            <a:avLst/>
          </a:prstGeom>
          <a:noFill/>
          <a:ln/>
        </p:spPr>
        <p:txBody>
          <a:bodyPr wrap="square" lIns="0" tIns="0" rIns="0" bIns="0" rtlCol="0" anchor="t"/>
          <a:lstStyle/>
          <a:p>
            <a:pPr marL="0" indent="0" algn="just">
              <a:spcAft>
                <a:spcPts val="300"/>
              </a:spcAft>
              <a:buNone/>
            </a:pPr>
            <a:r>
              <a:rPr lang="el-GR" sz="1400" dirty="0"/>
              <a:t>Πιθανός συμβιβασμός: λιγότερο αυστηρή μείωση των επιτρεπόμενων εκπομπών των καυσίμων την περίοδο 2029–2035 και απλούστερο σύστημα οικονομικής επιβάρυνσης με μία μόνο βαθμίδα</a:t>
            </a:r>
            <a:r>
              <a:rPr lang="en-US" sz="1400" dirty="0"/>
              <a:t>, </a:t>
            </a:r>
            <a:r>
              <a:rPr lang="el-GR" sz="1400" dirty="0"/>
              <a:t>αντί για πλήρες Ταμείο IMO</a:t>
            </a:r>
            <a:endParaRPr lang="en-US" sz="1400" dirty="0"/>
          </a:p>
        </p:txBody>
      </p:sp>
      <p:sp>
        <p:nvSpPr>
          <p:cNvPr id="18" name="card"/>
          <p:cNvSpPr/>
          <p:nvPr/>
        </p:nvSpPr>
        <p:spPr>
          <a:xfrm>
            <a:off x="8095488" y="4323004"/>
            <a:ext cx="3636264" cy="1757756"/>
          </a:xfrm>
          <a:prstGeom prst="roundRect">
            <a:avLst>
              <a:gd name="adj" fmla="val 8571"/>
            </a:avLst>
          </a:prstGeom>
          <a:solidFill>
            <a:srgbClr val="EDF2F7"/>
          </a:solidFill>
          <a:ln w="12700">
            <a:solidFill>
              <a:srgbClr val="EDF2F7"/>
            </a:solidFill>
            <a:prstDash val="solid"/>
          </a:ln>
        </p:spPr>
        <p:txBody>
          <a:bodyPr/>
          <a:lstStyle/>
          <a:p>
            <a:endParaRPr/>
          </a:p>
        </p:txBody>
      </p:sp>
      <p:sp>
        <p:nvSpPr>
          <p:cNvPr id="19" name="cardhead"/>
          <p:cNvSpPr txBox="1"/>
          <p:nvPr/>
        </p:nvSpPr>
        <p:spPr>
          <a:xfrm>
            <a:off x="8260080" y="4360516"/>
            <a:ext cx="3307080" cy="288389"/>
          </a:xfrm>
          <a:prstGeom prst="rect">
            <a:avLst/>
          </a:prstGeom>
          <a:noFill/>
          <a:ln/>
        </p:spPr>
        <p:txBody>
          <a:bodyPr wrap="square" lIns="0" tIns="0" rIns="0" bIns="0" rtlCol="0" anchor="ctr"/>
          <a:lstStyle/>
          <a:p>
            <a:pPr marL="0" indent="0">
              <a:buNone/>
            </a:pPr>
            <a:r>
              <a:rPr lang="en-US" sz="1600" b="1" dirty="0">
                <a:solidFill>
                  <a:srgbClr val="B23A48"/>
                </a:solidFill>
              </a:rPr>
              <a:t>Σενάριο Γ: νέα αναβολή/αποτυχία</a:t>
            </a:r>
            <a:endParaRPr lang="en-US" sz="1600" dirty="0"/>
          </a:p>
        </p:txBody>
      </p:sp>
      <p:sp>
        <p:nvSpPr>
          <p:cNvPr id="20" name="cardbody"/>
          <p:cNvSpPr txBox="1"/>
          <p:nvPr/>
        </p:nvSpPr>
        <p:spPr>
          <a:xfrm>
            <a:off x="8125968" y="4733078"/>
            <a:ext cx="3515047" cy="1139247"/>
          </a:xfrm>
          <a:prstGeom prst="rect">
            <a:avLst/>
          </a:prstGeom>
          <a:noFill/>
          <a:ln/>
        </p:spPr>
        <p:txBody>
          <a:bodyPr wrap="square" lIns="0" tIns="0" rIns="0" bIns="0" rtlCol="0" anchor="t"/>
          <a:lstStyle/>
          <a:p>
            <a:pPr marL="0" indent="0" algn="just">
              <a:spcAft>
                <a:spcPts val="300"/>
              </a:spcAft>
              <a:buNone/>
            </a:pPr>
            <a:r>
              <a:rPr lang="en-US" sz="1600" dirty="0">
                <a:solidFill>
                  <a:srgbClr val="0B1F3A"/>
                </a:solidFill>
              </a:rPr>
              <a:t>Κατακερματισμός: ETS ΕΕ/ΗΒ, περιφερειακά σχήματα, διμερή «πράσινοι διάδρομοι»</a:t>
            </a:r>
            <a:r>
              <a:rPr lang="el-GR" sz="1600" dirty="0">
                <a:solidFill>
                  <a:srgbClr val="0B1F3A"/>
                </a:solidFill>
              </a:rPr>
              <a:t> -</a:t>
            </a:r>
            <a:r>
              <a:rPr lang="en-US" sz="1600" dirty="0">
                <a:solidFill>
                  <a:srgbClr val="0B1F3A"/>
                </a:solidFill>
              </a:rPr>
              <a:t> χαμένη δεκαετία για επενδύσεις σε νέα καύσιμα</a:t>
            </a:r>
            <a:endParaRPr lang="en-US" sz="1600" dirty="0"/>
          </a:p>
        </p:txBody>
      </p:sp>
      <p:sp>
        <p:nvSpPr>
          <p:cNvPr id="21" name="source"/>
          <p:cNvSpPr txBox="1"/>
          <p:nvPr/>
        </p:nvSpPr>
        <p:spPr>
          <a:xfrm>
            <a:off x="457200" y="6144768"/>
            <a:ext cx="11247120" cy="292608"/>
          </a:xfrm>
          <a:prstGeom prst="rect">
            <a:avLst/>
          </a:prstGeom>
          <a:noFill/>
          <a:ln/>
        </p:spPr>
        <p:txBody>
          <a:bodyPr wrap="square" lIns="0" tIns="0" rIns="0" bIns="0" rtlCol="0" anchor="b"/>
          <a:lstStyle/>
          <a:p>
            <a:pPr marL="0" indent="0">
              <a:buNone/>
            </a:pPr>
            <a:r>
              <a:rPr lang="en-US" sz="900" i="1" dirty="0">
                <a:solidFill>
                  <a:srgbClr val="6B7A90"/>
                </a:solidFill>
              </a:rPr>
              <a:t>Πηγές: Blank Rome/NatLawReview (10/9/2026)· Maritime Executive (4/9/2026)· ENGINE (11/9/2026)· S&amp;P Global και TradeWinds (5/6/2026)· Cyprus Mail (11/9/2026)· Ship &amp; Bunker (10/2025).</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137160"/>
            <a:ext cx="11274552" cy="343486"/>
          </a:xfrm>
          <a:prstGeom prst="rect">
            <a:avLst/>
          </a:prstGeom>
          <a:noFill/>
          <a:ln/>
        </p:spPr>
        <p:txBody>
          <a:bodyPr wrap="square" lIns="0" tIns="0" rIns="0" bIns="0" rtlCol="0" anchor="ctr"/>
          <a:lstStyle/>
          <a:p>
            <a:pPr marL="0" indent="0" algn="l">
              <a:buNone/>
            </a:pPr>
            <a:r>
              <a:rPr lang="en-US" sz="2000" b="1" dirty="0">
                <a:solidFill>
                  <a:srgbClr val="0B1F3A"/>
                </a:solidFill>
              </a:rPr>
              <a:t>Το ρυθμιστικό χρονοδιάγραμμα επιταχύνεται</a:t>
            </a:r>
            <a:endParaRPr lang="en-US" sz="2000" dirty="0"/>
          </a:p>
        </p:txBody>
      </p:sp>
      <p:pic>
        <p:nvPicPr>
          <p:cNvPr id="3" name="s039_0.png" descr="/home/claude/src3_imgs/s039_0.png"/>
          <p:cNvPicPr>
            <a:picLocks noChangeAspect="1"/>
          </p:cNvPicPr>
          <p:nvPr/>
        </p:nvPicPr>
        <p:blipFill>
          <a:blip r:embed="rId3"/>
          <a:stretch>
            <a:fillRect/>
          </a:stretch>
        </p:blipFill>
        <p:spPr>
          <a:xfrm>
            <a:off x="191404" y="545123"/>
            <a:ext cx="7573108" cy="5187462"/>
          </a:xfrm>
          <a:prstGeom prst="rect">
            <a:avLst/>
          </a:prstGeom>
          <a:ln>
            <a:solidFill>
              <a:schemeClr val="tx1"/>
            </a:solidFill>
          </a:ln>
        </p:spPr>
      </p:pic>
      <p:sp>
        <p:nvSpPr>
          <p:cNvPr id="4" name="bullets"/>
          <p:cNvSpPr txBox="1"/>
          <p:nvPr/>
        </p:nvSpPr>
        <p:spPr>
          <a:xfrm>
            <a:off x="8030308" y="334108"/>
            <a:ext cx="3967240" cy="5746652"/>
          </a:xfrm>
          <a:prstGeom prst="rect">
            <a:avLst/>
          </a:prstGeom>
          <a:noFill/>
          <a:ln/>
        </p:spPr>
        <p:txBody>
          <a:bodyPr wrap="square" lIns="25400" tIns="25400" rIns="25400" bIns="25400" rtlCol="0" anchor="t"/>
          <a:lstStyle/>
          <a:p>
            <a:pPr marL="342900" indent="-342900" algn="just">
              <a:lnSpc>
                <a:spcPct val="100000"/>
              </a:lnSpc>
              <a:spcAft>
                <a:spcPts val="400"/>
              </a:spcAft>
              <a:buSzPct val="100000"/>
              <a:buChar char="•"/>
            </a:pPr>
            <a:r>
              <a:rPr lang="en-US" sz="1600" dirty="0">
                <a:solidFill>
                  <a:srgbClr val="0B1F3A"/>
                </a:solidFill>
              </a:rPr>
              <a:t>2019–2026: EU MRV, IMO 2020 (0,5% θείο), EEXI/CII (2023), Σύμβαση Χονγκ Κονγκ (2025), ECA Μεσογείου (2025), EU ETS (2024–26), FuelEU (2025), UK ETS (7/2026)</a:t>
            </a:r>
            <a:endParaRPr lang="en-US" sz="1600" dirty="0"/>
          </a:p>
          <a:p>
            <a:pPr marL="342900" indent="-342900" algn="just">
              <a:lnSpc>
                <a:spcPct val="100000"/>
              </a:lnSpc>
              <a:spcAft>
                <a:spcPts val="400"/>
              </a:spcAft>
              <a:buSzPct val="100000"/>
              <a:buChar char="•"/>
            </a:pPr>
            <a:r>
              <a:rPr lang="en-US" sz="1600" dirty="0">
                <a:solidFill>
                  <a:srgbClr val="0B1F3A"/>
                </a:solidFill>
              </a:rPr>
              <a:t>2027–2030: ECA Καναδικής Αρκτικής/Νορβηγικής Θάλασσας (2027), ΒΑ Ατλαντικού (2027–28), BWM τροποποιήσεις (2028), πιθανή έναρξη NZF (2028), OPS υποχρεωτικό σε λιμάνια ΕΕ (2030), στόχος IMO -20/30% (2030), απαγόρευση HFO Αρκτικής χωρίς εξαιρέσεις (2029)</a:t>
            </a:r>
            <a:endParaRPr lang="en-US" sz="1600" dirty="0"/>
          </a:p>
          <a:p>
            <a:pPr marL="342900" indent="-342900" algn="just">
              <a:lnSpc>
                <a:spcPct val="100000"/>
              </a:lnSpc>
              <a:spcAft>
                <a:spcPts val="400"/>
              </a:spcAft>
              <a:buSzPct val="100000"/>
              <a:buChar char="•"/>
            </a:pPr>
            <a:r>
              <a:rPr lang="en-US" sz="1600" dirty="0">
                <a:solidFill>
                  <a:srgbClr val="FF0000"/>
                </a:solidFill>
              </a:rPr>
              <a:t>2035–2050: GFI -30%/-43% (2035), -65% (2040), στόχος IMO -70/80% (2040), FuelEU -80% (2050), net-zero «γύρω στο 2050»</a:t>
            </a:r>
          </a:p>
          <a:p>
            <a:pPr marL="342900" indent="-342900" algn="just">
              <a:lnSpc>
                <a:spcPct val="100000"/>
              </a:lnSpc>
              <a:spcAft>
                <a:spcPts val="400"/>
              </a:spcAft>
              <a:buSzPct val="100000"/>
              <a:buChar char="•"/>
            </a:pPr>
            <a:r>
              <a:rPr lang="en-US" sz="1600" b="1" dirty="0">
                <a:solidFill>
                  <a:srgbClr val="0B1F3A"/>
                </a:solidFill>
              </a:rPr>
              <a:t>Το κανονιστικό ρίσκο έχει γίνει επενδυτικό ρίσκο: ένα πλοίο που παραγγέλλεται το 2026 θα λειτουργεί έως το 2050+ υπό κανόνες που δεν έχουν ακόμη αποφασιστεί</a:t>
            </a:r>
            <a:endParaRPr lang="en-US" sz="1600" dirty="0"/>
          </a:p>
        </p:txBody>
      </p:sp>
      <p:sp>
        <p:nvSpPr>
          <p:cNvPr id="5" name="source"/>
          <p:cNvSpPr txBox="1"/>
          <p:nvPr/>
        </p:nvSpPr>
        <p:spPr>
          <a:xfrm>
            <a:off x="457200" y="5990492"/>
            <a:ext cx="6949440" cy="222738"/>
          </a:xfrm>
          <a:prstGeom prst="rect">
            <a:avLst/>
          </a:prstGeom>
          <a:noFill/>
          <a:ln/>
        </p:spPr>
        <p:txBody>
          <a:bodyPr wrap="square" lIns="0" tIns="0" rIns="0" bIns="0" rtlCol="0" anchor="b"/>
          <a:lstStyle/>
          <a:p>
            <a:pPr marL="0" indent="0">
              <a:buNone/>
            </a:pPr>
            <a:r>
              <a:rPr lang="en-US" sz="1400" b="1" i="1" dirty="0">
                <a:solidFill>
                  <a:srgbClr val="6B7A90"/>
                </a:solidFill>
              </a:rPr>
              <a:t>Γράφημα: Clarksons Research, Regulatory Timeline (2025). Επικαιροποιήσεις βάσει DNV, IMO, Ευρ. Επιτροπής (2026).</a:t>
            </a:r>
            <a:endParaRPr lang="en-US" sz="1400" b="1"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label"/>
          <p:cNvSpPr txBox="1"/>
          <p:nvPr/>
        </p:nvSpPr>
        <p:spPr>
          <a:xfrm>
            <a:off x="822960" y="1737360"/>
            <a:ext cx="4572000" cy="457200"/>
          </a:xfrm>
          <a:prstGeom prst="rect">
            <a:avLst/>
          </a:prstGeom>
          <a:noFill/>
          <a:ln/>
        </p:spPr>
        <p:txBody>
          <a:bodyPr wrap="square" lIns="0" tIns="0" rIns="0" bIns="0" rtlCol="0" anchor="ctr"/>
          <a:lstStyle/>
          <a:p>
            <a:pPr marL="0" indent="0" algn="l">
              <a:buNone/>
            </a:pPr>
            <a:r>
              <a:rPr lang="en-US" sz="1600" b="1" dirty="0">
                <a:solidFill>
                  <a:srgbClr val="F2C14E"/>
                </a:solidFill>
              </a:rPr>
              <a:t>ΕΝΟΤΗΤΑ 4</a:t>
            </a:r>
            <a:endParaRPr lang="en-US" sz="1600" dirty="0"/>
          </a:p>
        </p:txBody>
      </p:sp>
      <p:sp>
        <p:nvSpPr>
          <p:cNvPr id="3" name="Text 0"/>
          <p:cNvSpPr>
            <a:spLocks noGrp="1"/>
          </p:cNvSpPr>
          <p:nvPr>
            <p:ph type="title" idx="100" hasCustomPrompt="1"/>
          </p:nvPr>
        </p:nvSpPr>
        <p:spPr>
          <a:xfrm>
            <a:off x="822960" y="2377440"/>
            <a:ext cx="10515600" cy="1280160"/>
          </a:xfrm>
          <a:prstGeom prst="rect">
            <a:avLst/>
          </a:prstGeom>
          <a:noFill/>
          <a:ln/>
        </p:spPr>
        <p:txBody>
          <a:bodyPr wrap="square" lIns="0" tIns="0" rIns="0" bIns="0" rtlCol="0" anchor="b"/>
          <a:lstStyle/>
          <a:p>
            <a:pPr marL="0" indent="0" algn="l">
              <a:buNone/>
            </a:pPr>
            <a:r>
              <a:rPr lang="en-US" sz="3600" b="1" dirty="0">
                <a:solidFill>
                  <a:srgbClr val="FFFFFF"/>
                </a:solidFill>
              </a:rPr>
              <a:t>Τα μέτρα της Ευρωπαϊκής Ένωσης για τους ρύπους της ναυτιλίας</a:t>
            </a:r>
            <a:endParaRPr lang="en-US" sz="3600" dirty="0"/>
          </a:p>
        </p:txBody>
      </p:sp>
      <p:sp>
        <p:nvSpPr>
          <p:cNvPr id="4" name="Text 0"/>
          <p:cNvSpPr>
            <a:spLocks noGrp="1"/>
          </p:cNvSpPr>
          <p:nvPr>
            <p:ph type="body" idx="101" hasCustomPrompt="1"/>
          </p:nvPr>
        </p:nvSpPr>
        <p:spPr>
          <a:xfrm>
            <a:off x="822960" y="3749040"/>
            <a:ext cx="10515600" cy="1463040"/>
          </a:xfrm>
          <a:prstGeom prst="rect">
            <a:avLst/>
          </a:prstGeom>
          <a:noFill/>
          <a:ln/>
        </p:spPr>
        <p:txBody>
          <a:bodyPr wrap="square" lIns="0" tIns="0" rIns="0" bIns="0" rtlCol="0" anchor="t"/>
          <a:lstStyle/>
          <a:p>
            <a:pPr marL="0" indent="0" algn="l">
              <a:buNone/>
            </a:pPr>
            <a:r>
              <a:rPr lang="en-US" sz="1600" dirty="0">
                <a:solidFill>
                  <a:srgbClr val="CADCFC"/>
                </a:solidFill>
              </a:rPr>
              <a:t>Οδηγία θείου · ECA Μεσογείου · MRV · EU ETS (100% από 2026) · FuelEU Maritime · UK ETS</a:t>
            </a:r>
            <a:endParaRPr lang="en-US" sz="1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137160"/>
            <a:ext cx="11274552" cy="420624"/>
          </a:xfrm>
          <a:prstGeom prst="rect">
            <a:avLst/>
          </a:prstGeom>
          <a:noFill/>
          <a:ln/>
        </p:spPr>
        <p:txBody>
          <a:bodyPr wrap="square" lIns="0" tIns="0" rIns="0" bIns="0" rtlCol="0" anchor="ctr"/>
          <a:lstStyle/>
          <a:p>
            <a:pPr marL="0" indent="0" algn="l">
              <a:buNone/>
            </a:pPr>
            <a:r>
              <a:rPr lang="en-US" sz="2000" b="1" dirty="0">
                <a:solidFill>
                  <a:srgbClr val="0B1F3A"/>
                </a:solidFill>
              </a:rPr>
              <a:t>4.1 Κύρια μέτρα της ΕΕ για τους ρύπους της ναυτιλίας</a:t>
            </a:r>
            <a:endParaRPr lang="en-US" sz="2000" dirty="0"/>
          </a:p>
        </p:txBody>
      </p:sp>
      <p:graphicFrame>
        <p:nvGraphicFramePr>
          <p:cNvPr id="24" name="table"/>
          <p:cNvGraphicFramePr>
            <a:graphicFrameLocks noGrp="1"/>
          </p:cNvGraphicFramePr>
          <p:nvPr>
            <p:extLst>
              <p:ext uri="{D42A27DB-BD31-4B8C-83A1-F6EECF244321}">
                <p14:modId xmlns:p14="http://schemas.microsoft.com/office/powerpoint/2010/main" val="2327150194"/>
              </p:ext>
            </p:extLst>
          </p:nvPr>
        </p:nvGraphicFramePr>
        <p:xfrm>
          <a:off x="128953" y="557784"/>
          <a:ext cx="11775831" cy="5426807"/>
        </p:xfrm>
        <a:graphic>
          <a:graphicData uri="http://schemas.openxmlformats.org/drawingml/2006/table">
            <a:tbl>
              <a:tblPr/>
              <a:tblGrid>
                <a:gridCol w="2778370">
                  <a:extLst>
                    <a:ext uri="{9D8B030D-6E8A-4147-A177-3AD203B41FA5}">
                      <a16:colId xmlns:a16="http://schemas.microsoft.com/office/drawing/2014/main" val="20000"/>
                    </a:ext>
                  </a:extLst>
                </a:gridCol>
                <a:gridCol w="3874477">
                  <a:extLst>
                    <a:ext uri="{9D8B030D-6E8A-4147-A177-3AD203B41FA5}">
                      <a16:colId xmlns:a16="http://schemas.microsoft.com/office/drawing/2014/main" val="20001"/>
                    </a:ext>
                  </a:extLst>
                </a:gridCol>
                <a:gridCol w="1418492">
                  <a:extLst>
                    <a:ext uri="{9D8B030D-6E8A-4147-A177-3AD203B41FA5}">
                      <a16:colId xmlns:a16="http://schemas.microsoft.com/office/drawing/2014/main" val="20002"/>
                    </a:ext>
                  </a:extLst>
                </a:gridCol>
                <a:gridCol w="3704492">
                  <a:extLst>
                    <a:ext uri="{9D8B030D-6E8A-4147-A177-3AD203B41FA5}">
                      <a16:colId xmlns:a16="http://schemas.microsoft.com/office/drawing/2014/main" val="20003"/>
                    </a:ext>
                  </a:extLst>
                </a:gridCol>
              </a:tblGrid>
              <a:tr h="356616">
                <a:tc>
                  <a:txBody>
                    <a:bodyPr/>
                    <a:lstStyle/>
                    <a:p>
                      <a:pPr marL="0" indent="0" algn="ctr">
                        <a:buNone/>
                      </a:pPr>
                      <a:r>
                        <a:rPr lang="en-US" sz="1150" b="1" dirty="0">
                          <a:solidFill>
                            <a:srgbClr val="FFFFFF"/>
                          </a:solidFill>
                        </a:rPr>
                        <a:t>Μέτρο / Κανονισμός</a:t>
                      </a:r>
                      <a:endParaRPr lang="en-US" sz="115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lgn="ctr">
                        <a:buNone/>
                      </a:pPr>
                      <a:r>
                        <a:rPr lang="en-US" sz="1150" b="1" dirty="0">
                          <a:solidFill>
                            <a:srgbClr val="FFFFFF"/>
                          </a:solidFill>
                        </a:rPr>
                        <a:t>Περιγραφή</a:t>
                      </a:r>
                      <a:endParaRPr lang="en-US" sz="115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lgn="ctr">
                        <a:buNone/>
                      </a:pPr>
                      <a:r>
                        <a:rPr lang="en-US" sz="1150" b="1" dirty="0">
                          <a:solidFill>
                            <a:srgbClr val="FFFFFF"/>
                          </a:solidFill>
                        </a:rPr>
                        <a:t>Ρύποι</a:t>
                      </a:r>
                      <a:endParaRPr lang="en-US" sz="115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lgn="ctr">
                        <a:buNone/>
                      </a:pPr>
                      <a:r>
                        <a:rPr lang="en-US" sz="1150" b="1" dirty="0">
                          <a:solidFill>
                            <a:srgbClr val="FFFFFF"/>
                          </a:solidFill>
                        </a:rPr>
                        <a:t>Κατάσταση 2026</a:t>
                      </a:r>
                      <a:endParaRPr lang="en-US" sz="115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extLst>
                  <a:ext uri="{0D108BD9-81ED-4DB2-BD59-A6C34878D82A}">
                    <a16:rowId xmlns:a16="http://schemas.microsoft.com/office/drawing/2014/main" val="10000"/>
                  </a:ext>
                </a:extLst>
              </a:tr>
              <a:tr h="550985">
                <a:tc>
                  <a:txBody>
                    <a:bodyPr/>
                    <a:lstStyle/>
                    <a:p>
                      <a:pPr marL="0" indent="0" algn="just">
                        <a:buNone/>
                      </a:pPr>
                      <a:r>
                        <a:rPr lang="en-US" sz="1600" b="1" dirty="0">
                          <a:solidFill>
                            <a:srgbClr val="0B1F3A"/>
                          </a:solidFill>
                        </a:rPr>
                        <a:t>Οδηγία θείου (2012/33/ΕΕ, (ΕΕ) 2016/802)</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Όρια θείου στα καύσιμα πλοίων εντός ΕΕ- 0,10% σε λιμάνι/ράδα, επιτρέπει scrubbers</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SOx, PM</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Σε ισχύ· ευθυγράμμιση με IMO 2020 και ECA</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1"/>
                  </a:ext>
                </a:extLst>
              </a:tr>
              <a:tr h="535450">
                <a:tc>
                  <a:txBody>
                    <a:bodyPr/>
                    <a:lstStyle/>
                    <a:p>
                      <a:pPr marL="0" indent="0" algn="just">
                        <a:buNone/>
                      </a:pPr>
                      <a:r>
                        <a:rPr lang="en-US" sz="1600" b="1" dirty="0">
                          <a:solidFill>
                            <a:srgbClr val="0B1F3A"/>
                          </a:solidFill>
                        </a:rPr>
                        <a:t>ECA Μεσογείου (SOx/PM)</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Η Μεσόγειος ως Περιοχή Ελέγχου Εκπομπών θείου (0,10%)</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SOx, PM</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Σε ισχύ από 1/5/2025· συζήτηση για NECA Μεσογείου</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2203">
                <a:tc>
                  <a:txBody>
                    <a:bodyPr/>
                    <a:lstStyle/>
                    <a:p>
                      <a:pPr marL="0" indent="0" algn="just">
                        <a:buNone/>
                      </a:pPr>
                      <a:r>
                        <a:rPr lang="en-US" sz="1600" b="1" dirty="0">
                          <a:solidFill>
                            <a:srgbClr val="0B1F3A"/>
                          </a:solidFill>
                        </a:rPr>
                        <a:t>MRV (Καν. (ΕΕ) 2015/757, αναθ. 2023)</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Παρακολούθηση, αναφορά, επαλήθευση εκπομπών πλοίων ≥5.000 GT (από 2025 και 400–5.000 GT γενικού φορτίου/offshore)</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CO₂, CH₄, N₂O</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Βάση για ETS και FuelEU· ενιαία ροή MRV/ETS/FuelEU προτείνεται (2026)</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3"/>
                  </a:ext>
                </a:extLst>
              </a:tr>
              <a:tr h="802203">
                <a:tc>
                  <a:txBody>
                    <a:bodyPr/>
                    <a:lstStyle/>
                    <a:p>
                      <a:pPr marL="0" indent="0" algn="just">
                        <a:buNone/>
                      </a:pPr>
                      <a:r>
                        <a:rPr lang="en-US" sz="1600" b="1" dirty="0">
                          <a:solidFill>
                            <a:srgbClr val="0B1F3A"/>
                          </a:solidFill>
                        </a:rPr>
                        <a:t>EU ETS – ναυτιλία (Οδηγία 2003/87, αναθ. 2023)</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Αγορά και παράδοση δικαιωμάτων (EUA) για τις εκπομπές - 100% ενδο-ΕΕ, 50% εκτός ΕΕ</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CO₂ - από 2026 CH₄ και N₂O</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40% (2024) → 70% (2025) → 100% (2026)- offshore ≥5.000 GT από 2027 - πρόταση επέκτασης 400–5.000 GT από 2031</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802203">
                <a:tc>
                  <a:txBody>
                    <a:bodyPr/>
                    <a:lstStyle/>
                    <a:p>
                      <a:pPr marL="0" indent="0" algn="just">
                        <a:buNone/>
                      </a:pPr>
                      <a:r>
                        <a:rPr lang="en-US" sz="1600" b="1" dirty="0">
                          <a:solidFill>
                            <a:srgbClr val="0B1F3A"/>
                          </a:solidFill>
                        </a:rPr>
                        <a:t>FuelEU Maritime (Καν. (ΕΕ) 2023/1805)</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Μείωση έντασης GHG καυσίμων (WtW) έναντι 2020 – OPS</a:t>
                      </a:r>
                      <a:r>
                        <a:rPr lang="el-GR" sz="1600" dirty="0">
                          <a:solidFill>
                            <a:srgbClr val="0B1F3A"/>
                          </a:solidFill>
                        </a:rPr>
                        <a:t>=</a:t>
                      </a:r>
                      <a:r>
                        <a:rPr lang="en-US" sz="1600" dirty="0">
                          <a:solidFill>
                            <a:srgbClr val="0B1F3A"/>
                          </a:solidFill>
                        </a:rPr>
                        <a:t>Onshore Power Supply σε λιμάνια TEN-T από 2030</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GHG (WtW)</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-2% 2025 </a:t>
                      </a:r>
                      <a:r>
                        <a:rPr lang="el-GR" sz="1600" dirty="0">
                          <a:solidFill>
                            <a:srgbClr val="0B1F3A"/>
                          </a:solidFill>
                        </a:rPr>
                        <a:t>/</a:t>
                      </a:r>
                      <a:r>
                        <a:rPr lang="en-US" sz="1600" dirty="0">
                          <a:solidFill>
                            <a:srgbClr val="0B1F3A"/>
                          </a:solidFill>
                        </a:rPr>
                        <a:t> -6% 2030 </a:t>
                      </a:r>
                      <a:r>
                        <a:rPr lang="el-GR" sz="1600" dirty="0">
                          <a:solidFill>
                            <a:srgbClr val="0B1F3A"/>
                          </a:solidFill>
                        </a:rPr>
                        <a:t>/</a:t>
                      </a:r>
                      <a:r>
                        <a:rPr lang="en-US" sz="1600" dirty="0">
                          <a:solidFill>
                            <a:srgbClr val="0B1F3A"/>
                          </a:solidFill>
                        </a:rPr>
                        <a:t> -14,5% 2035 </a:t>
                      </a:r>
                      <a:r>
                        <a:rPr lang="el-GR" sz="1600" dirty="0">
                          <a:solidFill>
                            <a:srgbClr val="0B1F3A"/>
                          </a:solidFill>
                        </a:rPr>
                        <a:t>/</a:t>
                      </a:r>
                      <a:r>
                        <a:rPr lang="en-US" sz="1600" dirty="0">
                          <a:solidFill>
                            <a:srgbClr val="0B1F3A"/>
                          </a:solidFill>
                        </a:rPr>
                        <a:t> -31% 2040 </a:t>
                      </a:r>
                      <a:r>
                        <a:rPr lang="el-GR" sz="1600" dirty="0">
                          <a:solidFill>
                            <a:srgbClr val="0B1F3A"/>
                          </a:solidFill>
                        </a:rPr>
                        <a:t>/</a:t>
                      </a:r>
                      <a:r>
                        <a:rPr lang="en-US" sz="1600" dirty="0">
                          <a:solidFill>
                            <a:srgbClr val="0B1F3A"/>
                          </a:solidFill>
                        </a:rPr>
                        <a:t> -62% 2045 </a:t>
                      </a:r>
                      <a:r>
                        <a:rPr lang="el-GR" sz="1600" dirty="0">
                          <a:solidFill>
                            <a:srgbClr val="0B1F3A"/>
                          </a:solidFill>
                        </a:rPr>
                        <a:t>/</a:t>
                      </a:r>
                      <a:r>
                        <a:rPr lang="en-US" sz="1600" dirty="0">
                          <a:solidFill>
                            <a:srgbClr val="0B1F3A"/>
                          </a:solidFill>
                        </a:rPr>
                        <a:t> -80% 2050</a:t>
                      </a:r>
                      <a:r>
                        <a:rPr lang="el-GR" sz="1600" dirty="0">
                          <a:solidFill>
                            <a:srgbClr val="0B1F3A"/>
                          </a:solidFill>
                        </a:rPr>
                        <a:t>.</a:t>
                      </a:r>
                      <a:r>
                        <a:rPr lang="en-US" sz="1600" dirty="0">
                          <a:solidFill>
                            <a:srgbClr val="0B1F3A"/>
                          </a:solidFill>
                        </a:rPr>
                        <a:t> 1ο έτος συμμόρφωσης ολοκληρώθηκε 4/2026</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5"/>
                  </a:ext>
                </a:extLst>
              </a:tr>
              <a:tr h="754223">
                <a:tc>
                  <a:txBody>
                    <a:bodyPr/>
                    <a:lstStyle/>
                    <a:p>
                      <a:pPr marL="0" indent="0" algn="just">
                        <a:buNone/>
                      </a:pPr>
                      <a:r>
                        <a:rPr lang="en-US" sz="1600" b="1" dirty="0">
                          <a:solidFill>
                            <a:srgbClr val="0B1F3A"/>
                          </a:solidFill>
                        </a:rPr>
                        <a:t>Λιμενικές εγκαταστάσεις υποδοχής (Οδηγία 2019/883)</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Παράδοση αποβλήτων πλοίων στα λιμάνια, τέλη, επιθεωρήσεις</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Απορρίμματα, κατάλοιπα</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Σε ισχύ</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69681">
                <a:tc>
                  <a:txBody>
                    <a:bodyPr/>
                    <a:lstStyle/>
                    <a:p>
                      <a:pPr marL="0" indent="0" algn="just">
                        <a:buNone/>
                      </a:pPr>
                      <a:r>
                        <a:rPr lang="en-US" sz="1600" b="1" dirty="0">
                          <a:solidFill>
                            <a:srgbClr val="0B1F3A"/>
                          </a:solidFill>
                        </a:rPr>
                        <a:t>Κανονισμός ανακύκλωσης πλοίων (1257/2013)</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Ανακύκλωση πλοίων σημαίας ΕΕ μόνο σε εγκεκριμένα διαλυτήρια (ευρωπαϊκή λίστα)</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Επικίνδυνα υλικά</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Κανένα ινδικό διαλυτήριο στη λίστα παρά τη ΣΧΚ (6/2026)</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7"/>
                  </a:ext>
                </a:extLst>
              </a:tr>
            </a:tbl>
          </a:graphicData>
        </a:graphic>
      </p:graphicFrame>
      <p:sp>
        <p:nvSpPr>
          <p:cNvPr id="4" name="source"/>
          <p:cNvSpPr txBox="1"/>
          <p:nvPr/>
        </p:nvSpPr>
        <p:spPr>
          <a:xfrm>
            <a:off x="457200" y="6108192"/>
            <a:ext cx="11247120" cy="292608"/>
          </a:xfrm>
          <a:prstGeom prst="rect">
            <a:avLst/>
          </a:prstGeom>
          <a:noFill/>
          <a:ln/>
        </p:spPr>
        <p:txBody>
          <a:bodyPr wrap="square" lIns="0" tIns="0" rIns="0" bIns="0" rtlCol="0" anchor="b"/>
          <a:lstStyle/>
          <a:p>
            <a:pPr marL="0" indent="0">
              <a:buNone/>
            </a:pPr>
            <a:r>
              <a:rPr lang="en-US" sz="900" i="1" dirty="0">
                <a:solidFill>
                  <a:srgbClr val="6B7A90"/>
                </a:solidFill>
              </a:rPr>
              <a:t>Πηγές: Ευρωπαϊκή Επιτροπή (DG MOVE/CLIMA)· ENGINE (20/7/2026)· Safety4Sea (9/9/2026)· Cyprus Shipping News (8/2026).</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457200" y="136525"/>
            <a:ext cx="11151704" cy="539428"/>
          </a:xfrm>
          <a:prstGeom prst="rect">
            <a:avLst/>
          </a:prstGeom>
          <a:noFill/>
          <a:ln/>
        </p:spPr>
        <p:txBody>
          <a:bodyPr wrap="square" lIns="0" tIns="0" rIns="0" bIns="0" rtlCol="0" anchor="ctr"/>
          <a:lstStyle/>
          <a:p>
            <a:pPr marL="0" indent="0" algn="l">
              <a:buNone/>
            </a:pPr>
            <a:r>
              <a:rPr lang="en-US" sz="2000" b="1" dirty="0">
                <a:solidFill>
                  <a:srgbClr val="0B1F3A"/>
                </a:solidFill>
              </a:rPr>
              <a:t>4.2 Το Σύστημα Εμπορίας Δικαιωμάτων Εκπομπών (EU ETS) στη ναυτιλία</a:t>
            </a:r>
            <a:endParaRPr lang="en-US" sz="2000" dirty="0"/>
          </a:p>
        </p:txBody>
      </p:sp>
      <p:sp>
        <p:nvSpPr>
          <p:cNvPr id="25" name="Slide Number Placeholder 0"/>
          <p:cNvSpPr>
            <a:spLocks noGrp="1"/>
          </p:cNvSpPr>
          <p:nvPr>
            <p:ph type="sldNum" sz="quarter" idx="4294967295"/>
          </p:nvPr>
        </p:nvSpPr>
        <p:spPr>
          <a:xfrm>
            <a:off x="11552238" y="6446838"/>
            <a:ext cx="639762" cy="274637"/>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28</a:t>
            </a:fld>
            <a:endParaRPr lang="en-US"/>
          </a:p>
        </p:txBody>
      </p:sp>
      <p:sp>
        <p:nvSpPr>
          <p:cNvPr id="3" name="bullets"/>
          <p:cNvSpPr txBox="1"/>
          <p:nvPr/>
        </p:nvSpPr>
        <p:spPr>
          <a:xfrm>
            <a:off x="146538" y="703385"/>
            <a:ext cx="11405699" cy="5377375"/>
          </a:xfrm>
          <a:prstGeom prst="rect">
            <a:avLst/>
          </a:prstGeom>
          <a:noFill/>
          <a:ln/>
        </p:spPr>
        <p:txBody>
          <a:bodyPr wrap="square" lIns="25400" tIns="25400" rIns="25400" bIns="25400" rtlCol="0" anchor="t"/>
          <a:lstStyle/>
          <a:p>
            <a:pPr marL="342900" indent="-342900" algn="just">
              <a:lnSpc>
                <a:spcPct val="100000"/>
              </a:lnSpc>
              <a:spcAft>
                <a:spcPts val="400"/>
              </a:spcAft>
              <a:buSzPct val="100000"/>
              <a:buChar char="•"/>
            </a:pPr>
            <a:r>
              <a:rPr lang="en-US" b="1" dirty="0">
                <a:solidFill>
                  <a:srgbClr val="0B1F3A"/>
                </a:solidFill>
              </a:rPr>
              <a:t>Τι είναι: οι ναυτιλιακές εταιρείες αγοράζουν και παραδίδουν δικαιώματα (EUA=EU Allowance, 1 EUA = 1 tCO₂e) για τις εκπομπές των πλοίων τους. Tα EUA διαπραγματεύονται σε χρηματιστήρια άνθρακα (EEX, ICE)</a:t>
            </a:r>
            <a:endParaRPr lang="en-US" dirty="0"/>
          </a:p>
          <a:p>
            <a:pPr marL="342900" indent="-342900" algn="just">
              <a:lnSpc>
                <a:spcPct val="100000"/>
              </a:lnSpc>
              <a:spcAft>
                <a:spcPts val="400"/>
              </a:spcAft>
              <a:buSzPct val="100000"/>
              <a:buChar char="•"/>
            </a:pPr>
            <a:r>
              <a:rPr lang="en-US" b="1" dirty="0">
                <a:solidFill>
                  <a:srgbClr val="0B1F3A"/>
                </a:solidFill>
              </a:rPr>
              <a:t>Ποια πλοία</a:t>
            </a:r>
            <a:r>
              <a:rPr lang="en-US" dirty="0">
                <a:solidFill>
                  <a:srgbClr val="0B1F3A"/>
                </a:solidFill>
              </a:rPr>
              <a:t>: όλα ≥5.000 GT που προσεγγίζουν λιμάνια ΕΕ/ΕΟΧ ανεξαρτήτως σημαίας (bulkers, tankers, containerships, κρουαζιερόπλοια). Offshore ≥5.000 GT από 2027. </a:t>
            </a:r>
            <a:r>
              <a:rPr lang="el-GR" dirty="0">
                <a:solidFill>
                  <a:srgbClr val="0B1F3A"/>
                </a:solidFill>
              </a:rPr>
              <a:t>Π</a:t>
            </a:r>
            <a:r>
              <a:rPr lang="en-US" dirty="0" err="1">
                <a:solidFill>
                  <a:srgbClr val="0B1F3A"/>
                </a:solidFill>
              </a:rPr>
              <a:t>ρότ</a:t>
            </a:r>
            <a:r>
              <a:rPr lang="en-US" dirty="0">
                <a:solidFill>
                  <a:srgbClr val="0B1F3A"/>
                </a:solidFill>
              </a:rPr>
              <a:t>αση (7/2026) για επιλεγμένους τύπους 400–5.000 GT από 2031</a:t>
            </a:r>
            <a:endParaRPr lang="en-US" dirty="0"/>
          </a:p>
          <a:p>
            <a:pPr marL="342900" indent="-342900" algn="just">
              <a:lnSpc>
                <a:spcPct val="100000"/>
              </a:lnSpc>
              <a:spcAft>
                <a:spcPts val="400"/>
              </a:spcAft>
              <a:buSzPct val="100000"/>
              <a:buChar char="•"/>
            </a:pPr>
            <a:r>
              <a:rPr lang="en-US" b="1" dirty="0">
                <a:solidFill>
                  <a:srgbClr val="0B1F3A"/>
                </a:solidFill>
              </a:rPr>
              <a:t>Ποιες εκπομπές</a:t>
            </a:r>
            <a:r>
              <a:rPr lang="en-US" dirty="0">
                <a:solidFill>
                  <a:srgbClr val="0B1F3A"/>
                </a:solidFill>
              </a:rPr>
              <a:t>: 100% ενδο-ΕΕ ταξιδιών και εντός λιμένων, 50% ταξιδιών προς/από τρίτες χώρες</a:t>
            </a:r>
            <a:r>
              <a:rPr lang="el-GR" dirty="0">
                <a:solidFill>
                  <a:srgbClr val="0B1F3A"/>
                </a:solidFill>
              </a:rPr>
              <a:t>.</a:t>
            </a:r>
            <a:r>
              <a:rPr lang="en-US" dirty="0">
                <a:solidFill>
                  <a:srgbClr val="0B1F3A"/>
                </a:solidFill>
              </a:rPr>
              <a:t> </a:t>
            </a:r>
            <a:r>
              <a:rPr lang="el-GR" dirty="0">
                <a:solidFill>
                  <a:srgbClr val="0B1F3A"/>
                </a:solidFill>
              </a:rPr>
              <a:t>Κ</a:t>
            </a:r>
            <a:r>
              <a:rPr lang="en-US" dirty="0">
                <a:solidFill>
                  <a:srgbClr val="0B1F3A"/>
                </a:solidFill>
              </a:rPr>
              <a:t>α</a:t>
            </a:r>
            <a:r>
              <a:rPr lang="en-US" dirty="0" err="1">
                <a:solidFill>
                  <a:srgbClr val="0B1F3A"/>
                </a:solidFill>
              </a:rPr>
              <a:t>νόν</a:t>
            </a:r>
            <a:r>
              <a:rPr lang="en-US" dirty="0">
                <a:solidFill>
                  <a:srgbClr val="0B1F3A"/>
                </a:solidFill>
              </a:rPr>
              <a:t>ας αντι-καταστρατήγησης για λιμάνια μεταφόρτωσης &lt;300 ν.μ. (πρόταση: 150 ν.μ.)· από 1/1/2026 και CH₄, N₂O</a:t>
            </a:r>
            <a:endParaRPr lang="en-US" dirty="0"/>
          </a:p>
          <a:p>
            <a:pPr marL="342900" indent="-342900" algn="just">
              <a:lnSpc>
                <a:spcPct val="100000"/>
              </a:lnSpc>
              <a:spcAft>
                <a:spcPts val="400"/>
              </a:spcAft>
              <a:buSzPct val="100000"/>
              <a:buChar char="•"/>
            </a:pPr>
            <a:r>
              <a:rPr lang="en-US" b="1" dirty="0">
                <a:solidFill>
                  <a:srgbClr val="0B1F3A"/>
                </a:solidFill>
              </a:rPr>
              <a:t>Σταδιακή εφαρμογή: </a:t>
            </a:r>
            <a:r>
              <a:rPr lang="en-US" dirty="0">
                <a:solidFill>
                  <a:srgbClr val="0B1F3A"/>
                </a:solidFill>
              </a:rPr>
              <a:t>2024 → 40% των εκπομπών </a:t>
            </a:r>
            <a:r>
              <a:rPr lang="el-GR" dirty="0">
                <a:solidFill>
                  <a:srgbClr val="0B1F3A"/>
                </a:solidFill>
              </a:rPr>
              <a:t>-</a:t>
            </a:r>
            <a:r>
              <a:rPr lang="en-US" dirty="0">
                <a:solidFill>
                  <a:srgbClr val="0B1F3A"/>
                </a:solidFill>
              </a:rPr>
              <a:t> 2025 → 70% </a:t>
            </a:r>
            <a:r>
              <a:rPr lang="el-GR" dirty="0">
                <a:solidFill>
                  <a:srgbClr val="0B1F3A"/>
                </a:solidFill>
              </a:rPr>
              <a:t>-</a:t>
            </a:r>
            <a:r>
              <a:rPr lang="en-US" dirty="0">
                <a:solidFill>
                  <a:srgbClr val="0B1F3A"/>
                </a:solidFill>
              </a:rPr>
              <a:t> 2026 → 100%</a:t>
            </a:r>
            <a:endParaRPr lang="en-US" dirty="0"/>
          </a:p>
          <a:p>
            <a:pPr marL="342900" indent="-342900" algn="just">
              <a:lnSpc>
                <a:spcPct val="100000"/>
              </a:lnSpc>
              <a:spcAft>
                <a:spcPts val="400"/>
              </a:spcAft>
              <a:buSzPct val="100000"/>
              <a:buChar char="•"/>
            </a:pPr>
            <a:r>
              <a:rPr lang="el-GR" b="1" dirty="0">
                <a:solidFill>
                  <a:srgbClr val="0B1F3A"/>
                </a:solidFill>
              </a:rPr>
              <a:t>Διαδικασία συμμόρφωσης</a:t>
            </a:r>
            <a:r>
              <a:rPr lang="el-GR" dirty="0">
                <a:solidFill>
                  <a:srgbClr val="0B1F3A"/>
                </a:solidFill>
              </a:rPr>
              <a:t>: Καταγραφή εκπομπών → υποβολή στοιχείων έως 31/3 → έλεγχος από ανεξάρτητο διαπιστευμένο φορέα → παράδοση των απαιτούμενων EUA έως 30/9. Αν λείπουν δικαιώματα, η εταιρεία τα αγοράζει· αν περισσεύουν, μπορεί να τα πουλήσει. Σε μη συμμόρφωση επιβάλλεται πρόστιμο 100 €/</a:t>
            </a:r>
            <a:r>
              <a:rPr lang="el-GR" dirty="0" err="1">
                <a:solidFill>
                  <a:srgbClr val="0B1F3A"/>
                </a:solidFill>
              </a:rPr>
              <a:t>tCO₂e</a:t>
            </a:r>
            <a:r>
              <a:rPr lang="el-GR" dirty="0">
                <a:solidFill>
                  <a:srgbClr val="0B1F3A"/>
                </a:solidFill>
              </a:rPr>
              <a:t>, χωρίς να διαγράφεται η υποχρέωση κάλυψης των εκπομπών. Σε επανειλημμένες παραβάσεις μπορεί να επιβληθεί απαγόρευση εισόδου του πλοίου σε λιμένες της ΕΕ.</a:t>
            </a:r>
          </a:p>
          <a:p>
            <a:pPr marL="342900" indent="-342900" algn="just">
              <a:lnSpc>
                <a:spcPct val="100000"/>
              </a:lnSpc>
              <a:spcAft>
                <a:spcPts val="400"/>
              </a:spcAft>
              <a:buSzPct val="100000"/>
              <a:buChar char="•"/>
            </a:pPr>
            <a:r>
              <a:rPr lang="en-US" b="1" dirty="0" err="1">
                <a:solidFill>
                  <a:srgbClr val="0B1F3A"/>
                </a:solidFill>
              </a:rPr>
              <a:t>Τιμή</a:t>
            </a:r>
            <a:r>
              <a:rPr lang="en-US" b="1" dirty="0">
                <a:solidFill>
                  <a:srgbClr val="0B1F3A"/>
                </a:solidFill>
              </a:rPr>
              <a:t> EUA</a:t>
            </a:r>
            <a:r>
              <a:rPr lang="en-US" dirty="0">
                <a:solidFill>
                  <a:srgbClr val="0B1F3A"/>
                </a:solidFill>
              </a:rPr>
              <a:t>: &gt;90 €/t (1/2026), ~82 €/t μ.ό. Αυγούστου 2026, 85 €/t (9/2026)</a:t>
            </a:r>
            <a:r>
              <a:rPr lang="el-GR" dirty="0">
                <a:solidFill>
                  <a:srgbClr val="0B1F3A"/>
                </a:solidFill>
              </a:rPr>
              <a:t> -</a:t>
            </a:r>
            <a:r>
              <a:rPr lang="en-US" dirty="0">
                <a:solidFill>
                  <a:srgbClr val="0B1F3A"/>
                </a:solidFill>
              </a:rPr>
              <a:t> πρόβλεψη Reuters 80 €/t (2026), 89 €/t (2027)</a:t>
            </a:r>
            <a:r>
              <a:rPr lang="el-GR" dirty="0">
                <a:solidFill>
                  <a:srgbClr val="0B1F3A"/>
                </a:solidFill>
              </a:rPr>
              <a:t> -</a:t>
            </a:r>
            <a:r>
              <a:rPr lang="en-US" dirty="0">
                <a:solidFill>
                  <a:srgbClr val="0B1F3A"/>
                </a:solidFill>
              </a:rPr>
              <a:t> εκτιμώμενη επιβάρυνση ναυτιλίας ~10 δισ. €/έτος έως το 2030 (~7 δισ. € ελληνόκτητα πλοία κατά ΕΕΕ)</a:t>
            </a:r>
            <a:endParaRPr lang="en-US" dirty="0"/>
          </a:p>
          <a:p>
            <a:pPr marL="342900" indent="-342900" algn="just">
              <a:lnSpc>
                <a:spcPct val="100000"/>
              </a:lnSpc>
              <a:spcAft>
                <a:spcPts val="400"/>
              </a:spcAft>
              <a:buSzPct val="100000"/>
              <a:buChar char="•"/>
            </a:pPr>
            <a:r>
              <a:rPr lang="en-US" b="1" dirty="0">
                <a:solidFill>
                  <a:srgbClr val="0B1F3A"/>
                </a:solidFill>
              </a:rPr>
              <a:t>Έσοδα</a:t>
            </a:r>
            <a:r>
              <a:rPr lang="en-US" dirty="0">
                <a:solidFill>
                  <a:srgbClr val="0B1F3A"/>
                </a:solidFill>
              </a:rPr>
              <a:t>: 20 εκ. δικαιώματα (~1,6 δισ. €) στο Innovation Fund για τη ναυτιλία έως 2030</a:t>
            </a:r>
            <a:r>
              <a:rPr lang="el-GR" dirty="0">
                <a:solidFill>
                  <a:srgbClr val="0B1F3A"/>
                </a:solidFill>
              </a:rPr>
              <a:t> -</a:t>
            </a:r>
            <a:r>
              <a:rPr lang="en-US" dirty="0">
                <a:solidFill>
                  <a:srgbClr val="0B1F3A"/>
                </a:solidFill>
              </a:rPr>
              <a:t> πρόταση 2026 για έως 110 εκ. δικαιώματα (~10 δισ. €) για βιώσιμα καύσιμα έως 2040</a:t>
            </a:r>
            <a:r>
              <a:rPr lang="el-GR" dirty="0">
                <a:solidFill>
                  <a:srgbClr val="0B1F3A"/>
                </a:solidFill>
              </a:rPr>
              <a:t>.</a:t>
            </a:r>
            <a:r>
              <a:rPr lang="en-US" dirty="0">
                <a:solidFill>
                  <a:srgbClr val="0B1F3A"/>
                </a:solidFill>
              </a:rPr>
              <a:t> </a:t>
            </a:r>
            <a:r>
              <a:rPr lang="el-GR" dirty="0">
                <a:solidFill>
                  <a:srgbClr val="0B1F3A"/>
                </a:solidFill>
              </a:rPr>
              <a:t>Δ</a:t>
            </a:r>
            <a:r>
              <a:rPr lang="en-US" dirty="0" err="1">
                <a:solidFill>
                  <a:srgbClr val="0B1F3A"/>
                </a:solidFill>
              </a:rPr>
              <a:t>εδομέν</a:t>
            </a:r>
            <a:r>
              <a:rPr lang="en-US" dirty="0">
                <a:solidFill>
                  <a:srgbClr val="0B1F3A"/>
                </a:solidFill>
              </a:rPr>
              <a:t>α ETS: εκπομπές ναυτιλίας ΕΕ -3% το 2025</a:t>
            </a:r>
            <a:endParaRPr lang="en-US" dirty="0"/>
          </a:p>
        </p:txBody>
      </p:sp>
      <p:sp>
        <p:nvSpPr>
          <p:cNvPr id="5" name="source"/>
          <p:cNvSpPr txBox="1"/>
          <p:nvPr/>
        </p:nvSpPr>
        <p:spPr>
          <a:xfrm>
            <a:off x="457200" y="6108192"/>
            <a:ext cx="7315200" cy="292608"/>
          </a:xfrm>
          <a:prstGeom prst="rect">
            <a:avLst/>
          </a:prstGeom>
          <a:noFill/>
          <a:ln/>
        </p:spPr>
        <p:txBody>
          <a:bodyPr wrap="square" lIns="0" tIns="0" rIns="0" bIns="0" rtlCol="0" anchor="b"/>
          <a:lstStyle/>
          <a:p>
            <a:pPr marL="0" indent="0">
              <a:buNone/>
            </a:pPr>
            <a:r>
              <a:rPr lang="en-US" sz="900" i="1" dirty="0">
                <a:solidFill>
                  <a:srgbClr val="6B7A90"/>
                </a:solidFill>
              </a:rPr>
              <a:t>Πηγές: Οδηγία (ΕΕ) 2023/959· Ευρ. Επιτροπή, πρόταση αναθεώρησης ETS (7/2026)· GMK Center (10/9/2026)· Safety4Sea (14/4/2026, 9/9/2026)· ENGINE (20/7/2026).</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B3F5DD11-D070-B5F8-AD7A-C72909AE78F5}"/>
              </a:ext>
            </a:extLst>
          </p:cNvPr>
          <p:cNvPicPr>
            <a:picLocks noChangeAspect="1"/>
          </p:cNvPicPr>
          <p:nvPr/>
        </p:nvPicPr>
        <p:blipFill>
          <a:blip r:embed="rId2"/>
          <a:stretch>
            <a:fillRect/>
          </a:stretch>
        </p:blipFill>
        <p:spPr>
          <a:xfrm>
            <a:off x="2344615" y="240323"/>
            <a:ext cx="7455877" cy="6484816"/>
          </a:xfrm>
          <a:prstGeom prst="rect">
            <a:avLst/>
          </a:prstGeom>
          <a:ln>
            <a:solidFill>
              <a:schemeClr val="tx1"/>
            </a:solidFill>
          </a:ln>
        </p:spPr>
      </p:pic>
    </p:spTree>
    <p:extLst>
      <p:ext uri="{BB962C8B-B14F-4D97-AF65-F5344CB8AC3E}">
        <p14:creationId xmlns:p14="http://schemas.microsoft.com/office/powerpoint/2010/main" val="1194725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777240"/>
          </a:xfrm>
          <a:prstGeom prst="rect">
            <a:avLst/>
          </a:prstGeom>
          <a:noFill/>
          <a:ln/>
        </p:spPr>
        <p:txBody>
          <a:bodyPr wrap="square" lIns="0" tIns="0" rIns="0" bIns="0" rtlCol="0" anchor="ctr"/>
          <a:lstStyle/>
          <a:p>
            <a:pPr marL="0" indent="0" algn="l">
              <a:buNone/>
            </a:pPr>
            <a:r>
              <a:rPr lang="en-US" sz="2600" b="1" dirty="0">
                <a:solidFill>
                  <a:srgbClr val="0B1F3A"/>
                </a:solidFill>
              </a:rPr>
              <a:t>Παράδειγμα: ετήσιο κόστος ETS για ένα containership (2025 → 2026)</a:t>
            </a:r>
            <a:endParaRPr lang="en-US" sz="2600" dirty="0"/>
          </a:p>
        </p:txBody>
      </p:sp>
      <p:sp>
        <p:nvSpPr>
          <p:cNvPr id="3" name="card"/>
          <p:cNvSpPr/>
          <p:nvPr/>
        </p:nvSpPr>
        <p:spPr>
          <a:xfrm>
            <a:off x="386862" y="1051560"/>
            <a:ext cx="3740130" cy="2893255"/>
          </a:xfrm>
          <a:prstGeom prst="roundRect">
            <a:avLst>
              <a:gd name="adj" fmla="val 3636"/>
            </a:avLst>
          </a:prstGeom>
          <a:solidFill>
            <a:srgbClr val="EDF2F7"/>
          </a:solidFill>
          <a:ln w="12700">
            <a:solidFill>
              <a:srgbClr val="EDF2F7"/>
            </a:solidFill>
            <a:prstDash val="solid"/>
          </a:ln>
        </p:spPr>
        <p:txBody>
          <a:bodyPr/>
          <a:lstStyle/>
          <a:p>
            <a:endParaRPr/>
          </a:p>
        </p:txBody>
      </p:sp>
      <p:sp>
        <p:nvSpPr>
          <p:cNvPr id="4" name="cardhead"/>
          <p:cNvSpPr txBox="1"/>
          <p:nvPr/>
        </p:nvSpPr>
        <p:spPr>
          <a:xfrm>
            <a:off x="621792" y="1137138"/>
            <a:ext cx="3276600" cy="417342"/>
          </a:xfrm>
          <a:prstGeom prst="rect">
            <a:avLst/>
          </a:prstGeom>
          <a:noFill/>
          <a:ln/>
        </p:spPr>
        <p:txBody>
          <a:bodyPr wrap="square" lIns="0" tIns="0" rIns="0" bIns="0" rtlCol="0" anchor="ctr"/>
          <a:lstStyle/>
          <a:p>
            <a:pPr marL="0" indent="0">
              <a:buNone/>
            </a:pPr>
            <a:r>
              <a:rPr lang="en-US" sz="1600" b="1" dirty="0">
                <a:solidFill>
                  <a:srgbClr val="0E6E8E"/>
                </a:solidFill>
              </a:rPr>
              <a:t>Υποθέσεις</a:t>
            </a:r>
            <a:endParaRPr lang="en-US" sz="1600" dirty="0"/>
          </a:p>
        </p:txBody>
      </p:sp>
      <p:sp>
        <p:nvSpPr>
          <p:cNvPr id="5" name="cardbody"/>
          <p:cNvSpPr txBox="1"/>
          <p:nvPr/>
        </p:nvSpPr>
        <p:spPr>
          <a:xfrm>
            <a:off x="509954" y="1554480"/>
            <a:ext cx="3553030" cy="2296551"/>
          </a:xfrm>
          <a:prstGeom prst="rect">
            <a:avLst/>
          </a:prstGeom>
          <a:noFill/>
          <a:ln/>
        </p:spPr>
        <p:txBody>
          <a:bodyPr wrap="square" lIns="0" tIns="0" rIns="0" bIns="0" rtlCol="0" anchor="t"/>
          <a:lstStyle/>
          <a:p>
            <a:pPr marL="152400" indent="-152400">
              <a:spcAft>
                <a:spcPts val="300"/>
              </a:spcAft>
              <a:buSzPct val="100000"/>
              <a:buChar char="•"/>
            </a:pPr>
            <a:r>
              <a:rPr lang="en-US" sz="1600" dirty="0">
                <a:solidFill>
                  <a:srgbClr val="0B1F3A"/>
                </a:solidFill>
              </a:rPr>
              <a:t>Ετήσιες εκπομπές πλοίου: 120.000 tCO₂</a:t>
            </a:r>
            <a:endParaRPr lang="en-US" sz="1600" dirty="0"/>
          </a:p>
          <a:p>
            <a:pPr marL="152400" indent="-152400">
              <a:spcAft>
                <a:spcPts val="300"/>
              </a:spcAft>
              <a:buSzPct val="100000"/>
              <a:buChar char="•"/>
            </a:pPr>
            <a:r>
              <a:rPr lang="en-US" sz="1600" dirty="0">
                <a:solidFill>
                  <a:srgbClr val="0B1F3A"/>
                </a:solidFill>
              </a:rPr>
              <a:t>Κατανομή ταξιδιών: 60% εντός ΕΕ, 40% προς/από τρίτες χώρες</a:t>
            </a:r>
            <a:endParaRPr lang="en-US" sz="1600" dirty="0"/>
          </a:p>
          <a:p>
            <a:pPr marL="152400" indent="-152400">
              <a:spcAft>
                <a:spcPts val="300"/>
              </a:spcAft>
              <a:buSzPct val="100000"/>
              <a:buChar char="•"/>
            </a:pPr>
            <a:r>
              <a:rPr lang="en-US" sz="1600" dirty="0">
                <a:solidFill>
                  <a:srgbClr val="0B1F3A"/>
                </a:solidFill>
              </a:rPr>
              <a:t>Κάλυψη ETS: 100% × 60% + 50% × 40% = 80% των εκπομπών → 96.000 tCO₂</a:t>
            </a:r>
            <a:endParaRPr lang="en-US" sz="1600" dirty="0"/>
          </a:p>
          <a:p>
            <a:pPr marL="152400" indent="-152400">
              <a:spcAft>
                <a:spcPts val="300"/>
              </a:spcAft>
              <a:buSzPct val="100000"/>
              <a:buChar char="•"/>
            </a:pPr>
            <a:r>
              <a:rPr lang="en-US" sz="1600" dirty="0">
                <a:solidFill>
                  <a:srgbClr val="0B1F3A"/>
                </a:solidFill>
              </a:rPr>
              <a:t>Τιμή EUA: 80 €/t (2025, ενδεικτική) και 85 €/t (9/2026)</a:t>
            </a:r>
            <a:endParaRPr lang="en-US" sz="1600" dirty="0"/>
          </a:p>
        </p:txBody>
      </p:sp>
      <p:sp>
        <p:nvSpPr>
          <p:cNvPr id="6" name="card"/>
          <p:cNvSpPr/>
          <p:nvPr/>
        </p:nvSpPr>
        <p:spPr>
          <a:xfrm>
            <a:off x="4291584" y="1051560"/>
            <a:ext cx="3605784" cy="2834640"/>
          </a:xfrm>
          <a:prstGeom prst="roundRect">
            <a:avLst>
              <a:gd name="adj" fmla="val 3636"/>
            </a:avLst>
          </a:prstGeom>
          <a:solidFill>
            <a:srgbClr val="EDF2F7"/>
          </a:solidFill>
          <a:ln w="12700">
            <a:solidFill>
              <a:srgbClr val="EDF2F7"/>
            </a:solidFill>
            <a:prstDash val="solid"/>
          </a:ln>
        </p:spPr>
        <p:txBody>
          <a:bodyPr/>
          <a:lstStyle/>
          <a:p>
            <a:endParaRPr/>
          </a:p>
        </p:txBody>
      </p:sp>
      <p:sp>
        <p:nvSpPr>
          <p:cNvPr id="7" name="cardhead"/>
          <p:cNvSpPr txBox="1"/>
          <p:nvPr/>
        </p:nvSpPr>
        <p:spPr>
          <a:xfrm>
            <a:off x="4456176" y="1344168"/>
            <a:ext cx="3276600" cy="411480"/>
          </a:xfrm>
          <a:prstGeom prst="rect">
            <a:avLst/>
          </a:prstGeom>
          <a:noFill/>
          <a:ln/>
        </p:spPr>
        <p:txBody>
          <a:bodyPr wrap="square" lIns="0" tIns="0" rIns="0" bIns="0" rtlCol="0" anchor="ctr"/>
          <a:lstStyle/>
          <a:p>
            <a:pPr marL="0" indent="0">
              <a:buNone/>
            </a:pPr>
            <a:r>
              <a:rPr lang="en-US" sz="1600" b="1" dirty="0">
                <a:solidFill>
                  <a:srgbClr val="D97B29"/>
                </a:solidFill>
              </a:rPr>
              <a:t>2025 (phase-in 70%)</a:t>
            </a:r>
            <a:endParaRPr lang="en-US" sz="1600" dirty="0"/>
          </a:p>
        </p:txBody>
      </p:sp>
      <p:sp>
        <p:nvSpPr>
          <p:cNvPr id="8" name="cardbody"/>
          <p:cNvSpPr txBox="1"/>
          <p:nvPr/>
        </p:nvSpPr>
        <p:spPr>
          <a:xfrm>
            <a:off x="4456176" y="1783080"/>
            <a:ext cx="3276600" cy="2161735"/>
          </a:xfrm>
          <a:prstGeom prst="rect">
            <a:avLst/>
          </a:prstGeom>
          <a:noFill/>
          <a:ln/>
        </p:spPr>
        <p:txBody>
          <a:bodyPr wrap="square" lIns="0" tIns="0" rIns="0" bIns="0" rtlCol="0" anchor="t"/>
          <a:lstStyle/>
          <a:p>
            <a:pPr marL="152400" indent="-152400" algn="just">
              <a:spcAft>
                <a:spcPts val="300"/>
              </a:spcAft>
              <a:buSzPct val="100000"/>
              <a:buChar char="•"/>
            </a:pPr>
            <a:r>
              <a:rPr lang="en-US" sz="1600" dirty="0">
                <a:solidFill>
                  <a:srgbClr val="0B1F3A"/>
                </a:solidFill>
              </a:rPr>
              <a:t>Υποχρέωση: 96.000 × 70% = 67.200 EUA</a:t>
            </a:r>
            <a:endParaRPr lang="en-US" sz="1600" dirty="0"/>
          </a:p>
          <a:p>
            <a:pPr marL="152400" indent="-152400" algn="just">
              <a:spcAft>
                <a:spcPts val="300"/>
              </a:spcAft>
              <a:buSzPct val="100000"/>
              <a:buChar char="•"/>
            </a:pPr>
            <a:r>
              <a:rPr lang="en-US" sz="1600" dirty="0">
                <a:solidFill>
                  <a:srgbClr val="0B1F3A"/>
                </a:solidFill>
              </a:rPr>
              <a:t>Κόστος: 67.200 × 80 € ≈ 5,38 εκ. €</a:t>
            </a:r>
            <a:endParaRPr lang="en-US" sz="1600" dirty="0"/>
          </a:p>
          <a:p>
            <a:pPr marL="152400" indent="-152400" algn="just">
              <a:spcAft>
                <a:spcPts val="300"/>
              </a:spcAft>
              <a:buSzPct val="100000"/>
              <a:buChar char="•"/>
            </a:pPr>
            <a:r>
              <a:rPr lang="en-US" sz="1600" dirty="0">
                <a:solidFill>
                  <a:srgbClr val="0B1F3A"/>
                </a:solidFill>
              </a:rPr>
              <a:t>Παράδοση έως 30/9/2026</a:t>
            </a:r>
            <a:endParaRPr lang="en-US" sz="1600" dirty="0"/>
          </a:p>
        </p:txBody>
      </p:sp>
      <p:sp>
        <p:nvSpPr>
          <p:cNvPr id="9" name="card"/>
          <p:cNvSpPr/>
          <p:nvPr/>
        </p:nvSpPr>
        <p:spPr>
          <a:xfrm>
            <a:off x="8125968" y="1234440"/>
            <a:ext cx="3605784" cy="2616591"/>
          </a:xfrm>
          <a:prstGeom prst="roundRect">
            <a:avLst>
              <a:gd name="adj" fmla="val 3636"/>
            </a:avLst>
          </a:prstGeom>
          <a:solidFill>
            <a:srgbClr val="EDF2F7"/>
          </a:solidFill>
          <a:ln w="12700">
            <a:solidFill>
              <a:srgbClr val="EDF2F7"/>
            </a:solidFill>
            <a:prstDash val="solid"/>
          </a:ln>
        </p:spPr>
        <p:txBody>
          <a:bodyPr/>
          <a:lstStyle/>
          <a:p>
            <a:endParaRPr/>
          </a:p>
        </p:txBody>
      </p:sp>
      <p:sp>
        <p:nvSpPr>
          <p:cNvPr id="10" name="cardhead"/>
          <p:cNvSpPr txBox="1"/>
          <p:nvPr/>
        </p:nvSpPr>
        <p:spPr>
          <a:xfrm>
            <a:off x="8290560" y="1344168"/>
            <a:ext cx="3276600" cy="411480"/>
          </a:xfrm>
          <a:prstGeom prst="rect">
            <a:avLst/>
          </a:prstGeom>
          <a:noFill/>
          <a:ln/>
        </p:spPr>
        <p:txBody>
          <a:bodyPr wrap="square" lIns="0" tIns="0" rIns="0" bIns="0" rtlCol="0" anchor="ctr"/>
          <a:lstStyle/>
          <a:p>
            <a:pPr marL="0" indent="0">
              <a:buNone/>
            </a:pPr>
            <a:r>
              <a:rPr lang="en-US" sz="1600" b="1" dirty="0">
                <a:solidFill>
                  <a:srgbClr val="B23A48"/>
                </a:solidFill>
              </a:rPr>
              <a:t>2026 (100% + CH₄/N₂O)</a:t>
            </a:r>
            <a:endParaRPr lang="en-US" sz="1600" dirty="0"/>
          </a:p>
        </p:txBody>
      </p:sp>
      <p:sp>
        <p:nvSpPr>
          <p:cNvPr id="11" name="cardbody"/>
          <p:cNvSpPr txBox="1"/>
          <p:nvPr/>
        </p:nvSpPr>
        <p:spPr>
          <a:xfrm>
            <a:off x="8290560" y="1783080"/>
            <a:ext cx="3276600" cy="2161735"/>
          </a:xfrm>
          <a:prstGeom prst="rect">
            <a:avLst/>
          </a:prstGeom>
          <a:noFill/>
          <a:ln/>
        </p:spPr>
        <p:txBody>
          <a:bodyPr wrap="square" lIns="0" tIns="0" rIns="0" bIns="0" rtlCol="0" anchor="t"/>
          <a:lstStyle/>
          <a:p>
            <a:pPr marL="152400" indent="-152400" algn="just">
              <a:spcAft>
                <a:spcPts val="300"/>
              </a:spcAft>
              <a:buSzPct val="100000"/>
              <a:buChar char="•"/>
            </a:pPr>
            <a:r>
              <a:rPr lang="en-US" sz="1600" dirty="0">
                <a:solidFill>
                  <a:srgbClr val="0B1F3A"/>
                </a:solidFill>
              </a:rPr>
              <a:t>Υποχρέωση: 96.000 EUA (+ ισοδύναμα CH₄/N₂O, μικρά για συμβατικά καύσιμα, σημαντικά για LNG)</a:t>
            </a:r>
            <a:endParaRPr lang="en-US" sz="1600" dirty="0"/>
          </a:p>
          <a:p>
            <a:pPr marL="152400" indent="-152400" algn="just">
              <a:spcAft>
                <a:spcPts val="300"/>
              </a:spcAft>
              <a:buSzPct val="100000"/>
              <a:buChar char="•"/>
            </a:pPr>
            <a:r>
              <a:rPr lang="en-US" sz="1600" dirty="0">
                <a:solidFill>
                  <a:srgbClr val="0B1F3A"/>
                </a:solidFill>
              </a:rPr>
              <a:t>Κόστος: 96.000 × 85 € ≈ 8,16 εκ. € (+52%)</a:t>
            </a:r>
            <a:endParaRPr lang="en-US" sz="1600" dirty="0"/>
          </a:p>
          <a:p>
            <a:pPr marL="152400" indent="-152400" algn="just">
              <a:spcAft>
                <a:spcPts val="300"/>
              </a:spcAft>
              <a:buSzPct val="100000"/>
              <a:buChar char="•"/>
            </a:pPr>
            <a:r>
              <a:rPr lang="en-US" sz="1600" dirty="0">
                <a:solidFill>
                  <a:srgbClr val="0B1F3A"/>
                </a:solidFill>
              </a:rPr>
              <a:t>Παράδοση έως 30/9/2027</a:t>
            </a:r>
            <a:endParaRPr lang="en-US" sz="1600" dirty="0"/>
          </a:p>
        </p:txBody>
      </p:sp>
      <p:sp>
        <p:nvSpPr>
          <p:cNvPr id="12" name="bullets"/>
          <p:cNvSpPr txBox="1"/>
          <p:nvPr/>
        </p:nvSpPr>
        <p:spPr>
          <a:xfrm>
            <a:off x="257908" y="3878463"/>
            <a:ext cx="11473844" cy="2603226"/>
          </a:xfrm>
          <a:prstGeom prst="rect">
            <a:avLst/>
          </a:prstGeom>
          <a:noFill/>
          <a:ln/>
        </p:spPr>
        <p:txBody>
          <a:bodyPr wrap="square" lIns="25400" tIns="25400" rIns="25400" bIns="25400" rtlCol="0" anchor="t"/>
          <a:lstStyle/>
          <a:p>
            <a:pPr marL="342900" indent="-342900" algn="just">
              <a:lnSpc>
                <a:spcPct val="100000"/>
              </a:lnSpc>
              <a:spcAft>
                <a:spcPts val="300"/>
              </a:spcAft>
              <a:buSzPct val="100000"/>
              <a:buChar char="•"/>
            </a:pPr>
            <a:r>
              <a:rPr lang="en-US" sz="1600" b="1" dirty="0">
                <a:solidFill>
                  <a:srgbClr val="0B1F3A"/>
                </a:solidFill>
              </a:rPr>
              <a:t>Επιπτώσεις και κίνητρα</a:t>
            </a:r>
            <a:endParaRPr lang="en-US" sz="1600" dirty="0"/>
          </a:p>
          <a:p>
            <a:pPr marL="342900" indent="-342900" algn="just">
              <a:lnSpc>
                <a:spcPct val="100000"/>
              </a:lnSpc>
              <a:spcAft>
                <a:spcPts val="300"/>
              </a:spcAft>
              <a:buSzPct val="100000"/>
              <a:buChar char="•"/>
            </a:pPr>
            <a:r>
              <a:rPr lang="en-US" sz="1600" dirty="0">
                <a:solidFill>
                  <a:srgbClr val="0B1F3A"/>
                </a:solidFill>
              </a:rPr>
              <a:t>Όσο πιο «βρώμικο» το πλοίο (περισσότερα καύσιμα/CO₂) τόσο περισσότερα δικαιώματα → αύξηση κόστους· κίνητρο για εξοικονόμηση καυσίμου (slow steaming, αερολίπανση, ρότορες), καθαρότερα καύσιμα (βιοκαύσιμα, LNG, μεθανόλη) και OPS στα λιμάνια</a:t>
            </a:r>
            <a:endParaRPr lang="en-US" sz="1600" dirty="0"/>
          </a:p>
          <a:p>
            <a:pPr marL="342900" indent="-342900" algn="just">
              <a:lnSpc>
                <a:spcPct val="100000"/>
              </a:lnSpc>
              <a:spcAft>
                <a:spcPts val="300"/>
              </a:spcAft>
              <a:buSzPct val="100000"/>
              <a:buChar char="•"/>
            </a:pPr>
            <a:r>
              <a:rPr lang="en-US" sz="1600" dirty="0">
                <a:solidFill>
                  <a:srgbClr val="0B1F3A"/>
                </a:solidFill>
              </a:rPr>
              <a:t>Μετακύλιση: οι γραμμές containers επιβάλλουν «ETS surcharges» ανά TEU</a:t>
            </a:r>
            <a:r>
              <a:rPr lang="el-GR" sz="1600" dirty="0">
                <a:solidFill>
                  <a:srgbClr val="0B1F3A"/>
                </a:solidFill>
              </a:rPr>
              <a:t>.</a:t>
            </a:r>
            <a:r>
              <a:rPr lang="en-US" sz="1600" dirty="0">
                <a:solidFill>
                  <a:srgbClr val="0B1F3A"/>
                </a:solidFill>
              </a:rPr>
              <a:t> </a:t>
            </a:r>
            <a:r>
              <a:rPr lang="el-GR" sz="1600" dirty="0">
                <a:solidFill>
                  <a:srgbClr val="0B1F3A"/>
                </a:solidFill>
              </a:rPr>
              <a:t>Σ</a:t>
            </a:r>
            <a:r>
              <a:rPr lang="en-US" sz="1600" dirty="0">
                <a:solidFill>
                  <a:srgbClr val="0B1F3A"/>
                </a:solidFill>
              </a:rPr>
              <a:t>τα ναυλοσύμφωνα χρονοναύλωσης το κόστος μεταφέρεται στον ναυλωτή (ρήτρες BIMCO ETSA)</a:t>
            </a:r>
            <a:r>
              <a:rPr lang="el-GR" sz="1600" dirty="0">
                <a:solidFill>
                  <a:srgbClr val="0B1F3A"/>
                </a:solidFill>
              </a:rPr>
              <a:t> -</a:t>
            </a:r>
            <a:r>
              <a:rPr lang="en-US" sz="1600" dirty="0">
                <a:solidFill>
                  <a:srgbClr val="0B1F3A"/>
                </a:solidFill>
              </a:rPr>
              <a:t> κίνδυνος «διαρροής» σε λιμάνια εκτός ΕΕ (Tanger Med, Port Said) — εξ ου ο κανόνας μεταφόρτωσης</a:t>
            </a:r>
            <a:endParaRPr lang="en-US" sz="1600" dirty="0"/>
          </a:p>
          <a:p>
            <a:pPr marL="342900" indent="-342900" algn="just">
              <a:lnSpc>
                <a:spcPct val="100000"/>
              </a:lnSpc>
              <a:spcAft>
                <a:spcPts val="300"/>
              </a:spcAft>
              <a:buSzPct val="100000"/>
              <a:buChar char="•"/>
            </a:pPr>
            <a:r>
              <a:rPr lang="en-US" sz="1600" dirty="0">
                <a:solidFill>
                  <a:srgbClr val="0B1F3A"/>
                </a:solidFill>
              </a:rPr>
              <a:t>Συμπέρασμα: η «εμπορία ρύπων» έγινε σημαντικό κόστος λειτουργίας (5–10% του κόστους ταξιδιού στην Ευρώπη)</a:t>
            </a:r>
            <a:r>
              <a:rPr lang="el-GR" sz="1600" dirty="0">
                <a:solidFill>
                  <a:srgbClr val="0B1F3A"/>
                </a:solidFill>
              </a:rPr>
              <a:t> -</a:t>
            </a:r>
            <a:r>
              <a:rPr lang="en-US" sz="1600" dirty="0">
                <a:solidFill>
                  <a:srgbClr val="0B1F3A"/>
                </a:solidFill>
              </a:rPr>
              <a:t> σε συνδυασμό με το FuelEU, η ΕΕ έχει de facto δημιουργήσει το αυστηρότερο περιφερειακό πλαίσιο απανθρακοποίησης της ναυτιλίας — και ζητείται η αναθεώρησή του αν υιοθετηθεί το παγκόσμιο NZF</a:t>
            </a:r>
            <a:endParaRPr lang="en-US" sz="16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label"/>
          <p:cNvSpPr txBox="1"/>
          <p:nvPr/>
        </p:nvSpPr>
        <p:spPr>
          <a:xfrm>
            <a:off x="822960" y="1737360"/>
            <a:ext cx="4572000" cy="457200"/>
          </a:xfrm>
          <a:prstGeom prst="rect">
            <a:avLst/>
          </a:prstGeom>
          <a:noFill/>
          <a:ln/>
        </p:spPr>
        <p:txBody>
          <a:bodyPr wrap="square" lIns="0" tIns="0" rIns="0" bIns="0" rtlCol="0" anchor="ctr"/>
          <a:lstStyle/>
          <a:p>
            <a:pPr marL="0" indent="0" algn="l">
              <a:buNone/>
            </a:pPr>
            <a:r>
              <a:rPr lang="en-US" sz="1600" b="1" dirty="0">
                <a:solidFill>
                  <a:srgbClr val="F2C14E"/>
                </a:solidFill>
              </a:rPr>
              <a:t>ΕΝΟΤΗΤΑ 5</a:t>
            </a:r>
            <a:endParaRPr lang="en-US" sz="1600" dirty="0"/>
          </a:p>
        </p:txBody>
      </p:sp>
      <p:sp>
        <p:nvSpPr>
          <p:cNvPr id="3" name="Text 0"/>
          <p:cNvSpPr>
            <a:spLocks noGrp="1"/>
          </p:cNvSpPr>
          <p:nvPr>
            <p:ph type="title" idx="100" hasCustomPrompt="1"/>
          </p:nvPr>
        </p:nvSpPr>
        <p:spPr>
          <a:xfrm>
            <a:off x="822960" y="2377440"/>
            <a:ext cx="10515600" cy="1280160"/>
          </a:xfrm>
          <a:prstGeom prst="rect">
            <a:avLst/>
          </a:prstGeom>
          <a:noFill/>
          <a:ln/>
        </p:spPr>
        <p:txBody>
          <a:bodyPr wrap="square" lIns="0" tIns="0" rIns="0" bIns="0" rtlCol="0" anchor="b"/>
          <a:lstStyle/>
          <a:p>
            <a:pPr marL="0" indent="0" algn="l">
              <a:buNone/>
            </a:pPr>
            <a:r>
              <a:rPr lang="en-US" sz="3600" b="1" dirty="0">
                <a:solidFill>
                  <a:srgbClr val="FFFFFF"/>
                </a:solidFill>
              </a:rPr>
              <a:t>Τεχνολογία και καύσιμα πλοίων: η 4η επανάσταση στην πρόωση</a:t>
            </a:r>
            <a:endParaRPr lang="en-US" sz="3600" dirty="0"/>
          </a:p>
        </p:txBody>
      </p:sp>
      <p:sp>
        <p:nvSpPr>
          <p:cNvPr id="4" name="Text 0"/>
          <p:cNvSpPr>
            <a:spLocks noGrp="1"/>
          </p:cNvSpPr>
          <p:nvPr>
            <p:ph type="body" idx="101" hasCustomPrompt="1"/>
          </p:nvPr>
        </p:nvSpPr>
        <p:spPr>
          <a:xfrm>
            <a:off x="822960" y="3749040"/>
            <a:ext cx="10515600" cy="1463040"/>
          </a:xfrm>
          <a:prstGeom prst="rect">
            <a:avLst/>
          </a:prstGeom>
          <a:noFill/>
          <a:ln/>
        </p:spPr>
        <p:txBody>
          <a:bodyPr wrap="square" lIns="0" tIns="0" rIns="0" bIns="0" rtlCol="0" anchor="t"/>
          <a:lstStyle/>
          <a:p>
            <a:pPr marL="0" indent="0" algn="l">
              <a:buNone/>
            </a:pPr>
            <a:r>
              <a:rPr lang="en-US" sz="1600" dirty="0">
                <a:solidFill>
                  <a:srgbClr val="CADCFC"/>
                </a:solidFill>
              </a:rPr>
              <a:t>Από τα πανιά στον άνθρακα, στο μαζούτ — και τώρα στα καύσιμα χαμηλού ή μηδενικού άνθρακα: LNG, βιοκαύσιμα, μεθανόλη, αμμωνία, υδρογόνο, μπαταρίες, άνεμος, πυρηνική ενέργεια</a:t>
            </a:r>
            <a:endParaRPr lang="en-US" sz="1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777240"/>
          </a:xfrm>
          <a:prstGeom prst="rect">
            <a:avLst/>
          </a:prstGeom>
          <a:noFill/>
          <a:ln/>
        </p:spPr>
        <p:txBody>
          <a:bodyPr wrap="square" lIns="0" tIns="0" rIns="0" bIns="0" rtlCol="0" anchor="ctr"/>
          <a:lstStyle/>
          <a:p>
            <a:pPr marL="0" indent="0" algn="l">
              <a:buNone/>
            </a:pPr>
            <a:r>
              <a:rPr lang="en-US" sz="2600" b="1" dirty="0">
                <a:solidFill>
                  <a:srgbClr val="0B1F3A"/>
                </a:solidFill>
              </a:rPr>
              <a:t>5.1 Γενικές παρατηρήσεις: πού βρισκόμαστε το 2026</a:t>
            </a:r>
            <a:endParaRPr lang="en-US" sz="2600" dirty="0"/>
          </a:p>
        </p:txBody>
      </p:sp>
      <p:sp>
        <p:nvSpPr>
          <p:cNvPr id="3" name="bullets"/>
          <p:cNvSpPr txBox="1"/>
          <p:nvPr/>
        </p:nvSpPr>
        <p:spPr>
          <a:xfrm>
            <a:off x="304800" y="1184744"/>
            <a:ext cx="6303264" cy="4896016"/>
          </a:xfrm>
          <a:prstGeom prst="rect">
            <a:avLst/>
          </a:prstGeom>
          <a:noFill/>
          <a:ln/>
        </p:spPr>
        <p:txBody>
          <a:bodyPr wrap="square" lIns="25400" tIns="25400" rIns="25400" bIns="25400" rtlCol="0" anchor="t"/>
          <a:lstStyle/>
          <a:p>
            <a:pPr marL="342900" indent="-342900" algn="just">
              <a:lnSpc>
                <a:spcPct val="100000"/>
              </a:lnSpc>
              <a:spcAft>
                <a:spcPts val="400"/>
              </a:spcAft>
              <a:buSzPct val="100000"/>
              <a:buChar char="•"/>
            </a:pPr>
            <a:r>
              <a:rPr lang="en-US" sz="1600" dirty="0">
                <a:solidFill>
                  <a:srgbClr val="0B1F3A"/>
                </a:solidFill>
              </a:rPr>
              <a:t>Για τους στόχους του IMO </a:t>
            </a:r>
            <a:r>
              <a:rPr lang="en-US" sz="1600" b="1" dirty="0">
                <a:solidFill>
                  <a:srgbClr val="0B1F3A"/>
                </a:solidFill>
              </a:rPr>
              <a:t>απαιτούνται τεχνολογίες</a:t>
            </a:r>
            <a:r>
              <a:rPr lang="en-US" sz="1600" dirty="0">
                <a:solidFill>
                  <a:srgbClr val="0B1F3A"/>
                </a:solidFill>
              </a:rPr>
              <a:t> που καλύπτουν τις τεράστιες ενεργειακές ανάγκες των πλοίων με μηδενικούς ρύπους</a:t>
            </a:r>
            <a:r>
              <a:rPr lang="el-GR" sz="1600" dirty="0">
                <a:solidFill>
                  <a:srgbClr val="0B1F3A"/>
                </a:solidFill>
              </a:rPr>
              <a:t>.</a:t>
            </a:r>
            <a:r>
              <a:rPr lang="en-US" sz="1600" dirty="0">
                <a:solidFill>
                  <a:srgbClr val="0B1F3A"/>
                </a:solidFill>
              </a:rPr>
              <a:t> </a:t>
            </a:r>
            <a:r>
              <a:rPr lang="el-GR" sz="1600" dirty="0">
                <a:solidFill>
                  <a:srgbClr val="0B1F3A"/>
                </a:solidFill>
              </a:rPr>
              <a:t>Ο</a:t>
            </a:r>
            <a:r>
              <a:rPr lang="en-US" sz="1600" dirty="0">
                <a:solidFill>
                  <a:srgbClr val="0B1F3A"/>
                </a:solidFill>
              </a:rPr>
              <a:t>ι πλοιοκτήτες καλούνται να εντοπίσουν, να αξιολογήσουν και να επενδύσουν σε νέα καύσιμα και λύσεις υπό καθεστώς αβεβαιότητας</a:t>
            </a:r>
            <a:endParaRPr lang="en-US" sz="1600" dirty="0"/>
          </a:p>
          <a:p>
            <a:pPr marL="342900" indent="-342900" algn="just">
              <a:lnSpc>
                <a:spcPct val="100000"/>
              </a:lnSpc>
              <a:spcAft>
                <a:spcPts val="400"/>
              </a:spcAft>
              <a:buSzPct val="100000"/>
              <a:buChar char="•"/>
            </a:pPr>
            <a:r>
              <a:rPr lang="en-US" sz="1600" dirty="0">
                <a:solidFill>
                  <a:srgbClr val="0B1F3A"/>
                </a:solidFill>
              </a:rPr>
              <a:t>Σήμερα </a:t>
            </a:r>
            <a:r>
              <a:rPr lang="en-US" sz="1600" b="1" dirty="0">
                <a:solidFill>
                  <a:srgbClr val="0B1F3A"/>
                </a:solidFill>
              </a:rPr>
              <a:t>&gt;90% του στόλου καίει συμβατικά καύσιμα σε κινητήρες ντίζελ</a:t>
            </a:r>
            <a:r>
              <a:rPr lang="el-GR" sz="1600" dirty="0">
                <a:solidFill>
                  <a:srgbClr val="0B1F3A"/>
                </a:solidFill>
              </a:rPr>
              <a:t>.</a:t>
            </a:r>
            <a:r>
              <a:rPr lang="en-US" sz="1600" dirty="0">
                <a:solidFill>
                  <a:srgbClr val="0B1F3A"/>
                </a:solidFill>
              </a:rPr>
              <a:t> </a:t>
            </a:r>
            <a:r>
              <a:rPr lang="el-GR" sz="1600" dirty="0">
                <a:solidFill>
                  <a:srgbClr val="0B1F3A"/>
                </a:solidFill>
              </a:rPr>
              <a:t>Τ</a:t>
            </a:r>
            <a:r>
              <a:rPr lang="en-US" sz="1600" dirty="0">
                <a:solidFill>
                  <a:srgbClr val="0B1F3A"/>
                </a:solidFill>
              </a:rPr>
              <a:t>α βιοκαύσιμα, το LNG, η μεθανόλη, το LPG, οι μπαταρίες και η αμμωνία εισέρχονται στην αγορά</a:t>
            </a:r>
            <a:r>
              <a:rPr lang="el-GR" sz="1600" dirty="0">
                <a:solidFill>
                  <a:srgbClr val="0B1F3A"/>
                </a:solidFill>
              </a:rPr>
              <a:t> -</a:t>
            </a:r>
            <a:r>
              <a:rPr lang="en-US" sz="1600" dirty="0">
                <a:solidFill>
                  <a:srgbClr val="0B1F3A"/>
                </a:solidFill>
              </a:rPr>
              <a:t> κυψέλες καυσίμου, πυρηνικοί αντιδραστήρες, αιολική υποβοήθηση και δέσμευση άνθρακα σε πρώιμο ή πιλοτικό στάδιο</a:t>
            </a:r>
            <a:endParaRPr lang="en-US" sz="1600" dirty="0"/>
          </a:p>
          <a:p>
            <a:pPr marL="342900" indent="-342900" algn="just">
              <a:lnSpc>
                <a:spcPct val="100000"/>
              </a:lnSpc>
              <a:spcAft>
                <a:spcPts val="400"/>
              </a:spcAft>
              <a:buSzPct val="100000"/>
              <a:buChar char="•"/>
            </a:pPr>
            <a:r>
              <a:rPr lang="en-US" sz="1600" dirty="0">
                <a:solidFill>
                  <a:srgbClr val="0B1F3A"/>
                </a:solidFill>
              </a:rPr>
              <a:t>Η αναβολή του NZF (10/2025) και η άνοδος του LNG ως «γέφυρας» συμμόρφωσης (FuelEU/ETS) ανέκοψαν την ορμή των νέων καυσίμων: </a:t>
            </a:r>
            <a:r>
              <a:rPr lang="en-US" sz="1600" b="1" dirty="0">
                <a:solidFill>
                  <a:srgbClr val="0B1F3A"/>
                </a:solidFill>
              </a:rPr>
              <a:t>οι επενδυτές περιμένουν σαφήνεια από τον IMO</a:t>
            </a:r>
            <a:endParaRPr lang="en-US" sz="1600" b="1" dirty="0"/>
          </a:p>
          <a:p>
            <a:pPr marL="342900" indent="-342900" algn="just">
              <a:lnSpc>
                <a:spcPct val="100000"/>
              </a:lnSpc>
              <a:spcAft>
                <a:spcPts val="400"/>
              </a:spcAft>
              <a:buSzPct val="100000"/>
              <a:buChar char="•"/>
            </a:pPr>
            <a:r>
              <a:rPr lang="en-US" sz="1600" dirty="0">
                <a:solidFill>
                  <a:srgbClr val="0B1F3A"/>
                </a:solidFill>
              </a:rPr>
              <a:t>DNV Maritime Forecast to 2050 (9/2026): η ενεργειακή αποδοτικότητα είναι το «πιο άμεσο και εμπορικά ελκυστικό» μέτρο</a:t>
            </a:r>
            <a:r>
              <a:rPr lang="el-GR" sz="1600" dirty="0">
                <a:solidFill>
                  <a:srgbClr val="0B1F3A"/>
                </a:solidFill>
              </a:rPr>
              <a:t> -</a:t>
            </a:r>
            <a:r>
              <a:rPr lang="en-US" sz="1600" dirty="0">
                <a:solidFill>
                  <a:srgbClr val="0B1F3A"/>
                </a:solidFill>
              </a:rPr>
              <a:t> το αποτέλεσμα του NZF θα καθορίσει την ταχύτητα της μετάβασης</a:t>
            </a:r>
            <a:endParaRPr lang="en-US" sz="1600" dirty="0"/>
          </a:p>
          <a:p>
            <a:pPr marL="342900" indent="-342900" algn="just">
              <a:lnSpc>
                <a:spcPct val="100000"/>
              </a:lnSpc>
              <a:spcAft>
                <a:spcPts val="400"/>
              </a:spcAft>
              <a:buSzPct val="100000"/>
              <a:buChar char="•"/>
            </a:pPr>
            <a:r>
              <a:rPr lang="en-US" sz="1600" b="1" dirty="0">
                <a:solidFill>
                  <a:srgbClr val="0B1F3A"/>
                </a:solidFill>
              </a:rPr>
              <a:t>Ουσιαστικά συζητάμε για την 4η επανάσταση στην πρόωση και ενέργεια των πλοίων: πανιά → κάρβουνο → μαζούτ → καύσιμα χαμηλού/μηδενικού άνθρακα</a:t>
            </a:r>
            <a:endParaRPr lang="en-US" sz="1600" dirty="0"/>
          </a:p>
        </p:txBody>
      </p:sp>
      <p:graphicFrame>
        <p:nvGraphicFramePr>
          <p:cNvPr id="4" name="orderbook-chart"/>
          <p:cNvGraphicFramePr/>
          <p:nvPr>
            <p:extLst>
              <p:ext uri="{D42A27DB-BD31-4B8C-83A1-F6EECF244321}">
                <p14:modId xmlns:p14="http://schemas.microsoft.com/office/powerpoint/2010/main" val="107661137"/>
              </p:ext>
            </p:extLst>
          </p:nvPr>
        </p:nvGraphicFramePr>
        <p:xfrm>
          <a:off x="6992112" y="978408"/>
          <a:ext cx="5038211" cy="4599432"/>
        </p:xfrm>
        <a:graphic>
          <a:graphicData uri="http://schemas.openxmlformats.org/drawingml/2006/chart">
            <c:chart xmlns:c="http://schemas.openxmlformats.org/drawingml/2006/chart" xmlns:r="http://schemas.openxmlformats.org/officeDocument/2006/relationships" r:id="rId3"/>
          </a:graphicData>
        </a:graphic>
      </p:graphicFrame>
      <p:sp>
        <p:nvSpPr>
          <p:cNvPr id="5" name="source"/>
          <p:cNvSpPr txBox="1"/>
          <p:nvPr/>
        </p:nvSpPr>
        <p:spPr>
          <a:xfrm>
            <a:off x="457200" y="6108192"/>
            <a:ext cx="11247120" cy="292608"/>
          </a:xfrm>
          <a:prstGeom prst="rect">
            <a:avLst/>
          </a:prstGeom>
          <a:noFill/>
          <a:ln/>
        </p:spPr>
        <p:txBody>
          <a:bodyPr wrap="square" lIns="0" tIns="0" rIns="0" bIns="0" rtlCol="0" anchor="b"/>
          <a:lstStyle/>
          <a:p>
            <a:pPr marL="0" indent="0">
              <a:buNone/>
            </a:pPr>
            <a:r>
              <a:rPr lang="en-US" sz="900" i="1" dirty="0">
                <a:solidFill>
                  <a:srgbClr val="6B7A90"/>
                </a:solidFill>
              </a:rPr>
              <a:t>Πηγές: Clarksons Research, Green Technology Tracker 2025 review (1/2026)· DNV Alternative Fuels Insight via Argus (2/7/2026)· DNV Maritime Forecast to 2050 (9/2026). Εξαιρούνται τα πλοία μπαταρίας/υβριδικά.</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32</a:t>
            </a:fld>
            <a:endParaRPr lang="en-US"/>
          </a:p>
        </p:txBody>
      </p:sp>
      <p:sp>
        <p:nvSpPr>
          <p:cNvPr id="26" name="TextBox 25"/>
          <p:cNvSpPr txBox="1"/>
          <p:nvPr/>
        </p:nvSpPr>
        <p:spPr>
          <a:xfrm>
            <a:off x="7043280" y="5623560"/>
            <a:ext cx="4843920" cy="523220"/>
          </a:xfrm>
          <a:prstGeom prst="rect">
            <a:avLst/>
          </a:prstGeom>
          <a:noFill/>
        </p:spPr>
        <p:txBody>
          <a:bodyPr wrap="square">
            <a:spAutoFit/>
          </a:bodyPr>
          <a:lstStyle/>
          <a:p>
            <a:pPr algn="ctr"/>
            <a:r>
              <a:rPr sz="1400" b="1" i="1" dirty="0" err="1">
                <a:solidFill>
                  <a:srgbClr val="5C697D"/>
                </a:solidFill>
                <a:latin typeface="Aptos"/>
              </a:rPr>
              <a:t>Σύνολο</a:t>
            </a:r>
            <a:r>
              <a:rPr sz="1400" b="1" i="1" dirty="0">
                <a:solidFill>
                  <a:srgbClr val="5C697D"/>
                </a:solidFill>
                <a:latin typeface="Aptos"/>
              </a:rPr>
              <a:t> </a:t>
            </a:r>
            <a:r>
              <a:rPr sz="1400" b="1" i="1" dirty="0" err="1">
                <a:solidFill>
                  <a:srgbClr val="5C697D"/>
                </a:solidFill>
                <a:latin typeface="Aptos"/>
              </a:rPr>
              <a:t>εικονιζόμενων</a:t>
            </a:r>
            <a:r>
              <a:rPr sz="1400" b="1" i="1" dirty="0">
                <a:solidFill>
                  <a:srgbClr val="5C697D"/>
                </a:solidFill>
                <a:latin typeface="Aptos"/>
              </a:rPr>
              <a:t>: 1.554 π</a:t>
            </a:r>
            <a:r>
              <a:rPr sz="1400" b="1" i="1" dirty="0" err="1">
                <a:solidFill>
                  <a:srgbClr val="5C697D"/>
                </a:solidFill>
                <a:latin typeface="Aptos"/>
              </a:rPr>
              <a:t>λοί</a:t>
            </a:r>
            <a:r>
              <a:rPr sz="1400" b="1" i="1" dirty="0">
                <a:solidFill>
                  <a:srgbClr val="5C697D"/>
                </a:solidFill>
                <a:latin typeface="Aptos"/>
              </a:rPr>
              <a:t>α (χωρίς μπαταρίες/υβριδικά</a:t>
            </a:r>
            <a:r>
              <a:rPr sz="850" i="1" dirty="0">
                <a:solidFill>
                  <a:srgbClr val="5C697D"/>
                </a:solidFill>
                <a:latin typeface="Aptos"/>
              </a:rPr>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164123" y="52754"/>
            <a:ext cx="11567629" cy="369277"/>
          </a:xfrm>
          <a:prstGeom prst="rect">
            <a:avLst/>
          </a:prstGeom>
          <a:noFill/>
          <a:ln/>
        </p:spPr>
        <p:txBody>
          <a:bodyPr wrap="square" lIns="0" tIns="0" rIns="0" bIns="0" rtlCol="0" anchor="ctr"/>
          <a:lstStyle/>
          <a:p>
            <a:pPr marL="0" indent="0" algn="l">
              <a:buNone/>
            </a:pPr>
            <a:r>
              <a:rPr lang="en-US" sz="2000" b="1" dirty="0">
                <a:solidFill>
                  <a:srgbClr val="0B1F3A"/>
                </a:solidFill>
              </a:rPr>
              <a:t>Εναλλακτικά καύσιμα: στόλος και βιβλίο παραγγελιών ανά τύπο πλοίου</a:t>
            </a:r>
            <a:endParaRPr lang="en-US" sz="2000" dirty="0"/>
          </a:p>
        </p:txBody>
      </p:sp>
      <p:sp>
        <p:nvSpPr>
          <p:cNvPr id="4" name="bullets"/>
          <p:cNvSpPr txBox="1"/>
          <p:nvPr/>
        </p:nvSpPr>
        <p:spPr>
          <a:xfrm>
            <a:off x="8969070" y="338799"/>
            <a:ext cx="3105700" cy="5741962"/>
          </a:xfrm>
          <a:prstGeom prst="rect">
            <a:avLst/>
          </a:prstGeom>
          <a:noFill/>
          <a:ln/>
        </p:spPr>
        <p:txBody>
          <a:bodyPr wrap="square" lIns="25400" tIns="25400" rIns="25400" bIns="25400" rtlCol="0" anchor="t"/>
          <a:lstStyle/>
          <a:p>
            <a:pPr marL="342900" indent="-342900" algn="just">
              <a:lnSpc>
                <a:spcPct val="100000"/>
              </a:lnSpc>
              <a:spcAft>
                <a:spcPts val="400"/>
              </a:spcAft>
              <a:buSzPct val="100000"/>
              <a:buChar char="•"/>
            </a:pPr>
            <a:r>
              <a:rPr lang="en-US" sz="1400" b="1" dirty="0">
                <a:solidFill>
                  <a:srgbClr val="0B1F3A"/>
                </a:solidFill>
              </a:rPr>
              <a:t>Στόλος:</a:t>
            </a:r>
            <a:r>
              <a:rPr lang="en-US" sz="1400" dirty="0">
                <a:solidFill>
                  <a:srgbClr val="0B1F3A"/>
                </a:solidFill>
              </a:rPr>
              <a:t> το LNG κυριαρχεί (LNG carriers, containerships, κρουαζιερόπλοια), ακολουθούν LPG carriers και υβριδικά/μπαταρίας (ferries, offshore)</a:t>
            </a:r>
            <a:endParaRPr lang="en-US" sz="1400" dirty="0"/>
          </a:p>
          <a:p>
            <a:pPr marL="342900" indent="-342900" algn="just">
              <a:lnSpc>
                <a:spcPct val="100000"/>
              </a:lnSpc>
              <a:spcAft>
                <a:spcPts val="400"/>
              </a:spcAft>
              <a:buSzPct val="100000"/>
              <a:buChar char="•"/>
            </a:pPr>
            <a:r>
              <a:rPr lang="en-US" sz="1400" b="1" dirty="0">
                <a:solidFill>
                  <a:srgbClr val="0B1F3A"/>
                </a:solidFill>
              </a:rPr>
              <a:t>Παραγγελίες</a:t>
            </a:r>
            <a:r>
              <a:rPr lang="en-US" sz="1400" dirty="0">
                <a:solidFill>
                  <a:srgbClr val="0B1F3A"/>
                </a:solidFill>
              </a:rPr>
              <a:t>: ~47–50% των GT με δυνατότητα εναλλακτικών καυσίμων — LNG σε containerships και car carriers, μεθανόλη σε containerships (Maersk, CMA CGM, COSCO), αμμωνία σε αεριοφόρα και bulkers</a:t>
            </a:r>
            <a:endParaRPr lang="en-US" sz="1400" dirty="0"/>
          </a:p>
          <a:p>
            <a:pPr marL="342900" indent="-342900" algn="just">
              <a:lnSpc>
                <a:spcPct val="100000"/>
              </a:lnSpc>
              <a:spcAft>
                <a:spcPts val="400"/>
              </a:spcAft>
              <a:buSzPct val="100000"/>
              <a:buChar char="•"/>
            </a:pPr>
            <a:r>
              <a:rPr lang="en-US" sz="1400" b="1" dirty="0">
                <a:solidFill>
                  <a:srgbClr val="0B1F3A"/>
                </a:solidFill>
              </a:rPr>
              <a:t>Υποδομές:</a:t>
            </a:r>
            <a:r>
              <a:rPr lang="en-US" sz="1400" dirty="0">
                <a:solidFill>
                  <a:srgbClr val="0B1F3A"/>
                </a:solidFill>
              </a:rPr>
              <a:t> </a:t>
            </a:r>
            <a:r>
              <a:rPr lang="en-US" sz="1400" b="1" dirty="0">
                <a:solidFill>
                  <a:srgbClr val="0B1F3A"/>
                </a:solidFill>
              </a:rPr>
              <a:t>222 λιμάνια ανεφοδιασμού LNG, ~70 LNG bunker vessels (ανάγκη 165–208 έως 2030)</a:t>
            </a:r>
            <a:r>
              <a:rPr lang="el-GR" sz="1400" b="1" dirty="0">
                <a:solidFill>
                  <a:srgbClr val="0B1F3A"/>
                </a:solidFill>
              </a:rPr>
              <a:t> -</a:t>
            </a:r>
            <a:r>
              <a:rPr lang="en-US" sz="1400" b="1" dirty="0">
                <a:solidFill>
                  <a:srgbClr val="0B1F3A"/>
                </a:solidFill>
              </a:rPr>
              <a:t> 3.940 πλοία με OPS</a:t>
            </a:r>
            <a:r>
              <a:rPr lang="el-GR" sz="1400" b="1" dirty="0">
                <a:solidFill>
                  <a:srgbClr val="0B1F3A"/>
                </a:solidFill>
              </a:rPr>
              <a:t> -</a:t>
            </a:r>
            <a:r>
              <a:rPr lang="en-US" sz="1400" b="1" dirty="0">
                <a:solidFill>
                  <a:srgbClr val="0B1F3A"/>
                </a:solidFill>
              </a:rPr>
              <a:t> 6.912 </a:t>
            </a:r>
            <a:r>
              <a:rPr lang="en-US" sz="1400" b="1" dirty="0" err="1">
                <a:solidFill>
                  <a:srgbClr val="0B1F3A"/>
                </a:solidFill>
              </a:rPr>
              <a:t>με</a:t>
            </a:r>
            <a:r>
              <a:rPr lang="en-US" sz="1400" b="1" dirty="0">
                <a:solidFill>
                  <a:srgbClr val="0B1F3A"/>
                </a:solidFill>
              </a:rPr>
              <a:t> scrubbers</a:t>
            </a:r>
            <a:r>
              <a:rPr lang="el-GR" sz="1400" b="1" dirty="0">
                <a:solidFill>
                  <a:srgbClr val="0B1F3A"/>
                </a:solidFill>
              </a:rPr>
              <a:t> -</a:t>
            </a:r>
            <a:r>
              <a:rPr lang="en-US" sz="1400" b="1" dirty="0">
                <a:solidFill>
                  <a:srgbClr val="0B1F3A"/>
                </a:solidFill>
              </a:rPr>
              <a:t> 50 με δέσμευση άνθρακα</a:t>
            </a:r>
            <a:endParaRPr lang="en-US" sz="1400" b="1" dirty="0"/>
          </a:p>
          <a:p>
            <a:pPr marL="342900" indent="-342900" algn="just">
              <a:lnSpc>
                <a:spcPct val="100000"/>
              </a:lnSpc>
              <a:spcAft>
                <a:spcPts val="400"/>
              </a:spcAft>
              <a:buSzPct val="100000"/>
              <a:buChar char="•"/>
            </a:pPr>
            <a:r>
              <a:rPr lang="en-US" sz="1400" b="1" dirty="0">
                <a:solidFill>
                  <a:srgbClr val="0B1F3A"/>
                </a:solidFill>
              </a:rPr>
              <a:t>Ελληνόκτητος στόλος</a:t>
            </a:r>
            <a:r>
              <a:rPr lang="en-US" sz="1400" dirty="0">
                <a:solidFill>
                  <a:srgbClr val="0B1F3A"/>
                </a:solidFill>
              </a:rPr>
              <a:t>: ~8% με εναλλακτικά καύσιμα (κυρίως LNG)</a:t>
            </a:r>
            <a:r>
              <a:rPr lang="el-GR" sz="1400" dirty="0">
                <a:solidFill>
                  <a:srgbClr val="0B1F3A"/>
                </a:solidFill>
              </a:rPr>
              <a:t> -</a:t>
            </a:r>
            <a:r>
              <a:rPr lang="en-US" sz="1400" dirty="0">
                <a:solidFill>
                  <a:srgbClr val="0B1F3A"/>
                </a:solidFill>
              </a:rPr>
              <a:t> στις παραγγελίες &gt;50% της χωρητικότητας (70% LNG, 12% μεθανόλη)</a:t>
            </a:r>
            <a:r>
              <a:rPr lang="el-GR" sz="1400" dirty="0">
                <a:solidFill>
                  <a:srgbClr val="0B1F3A"/>
                </a:solidFill>
              </a:rPr>
              <a:t> -</a:t>
            </a:r>
            <a:r>
              <a:rPr lang="en-US" sz="1400" dirty="0">
                <a:solidFill>
                  <a:srgbClr val="0B1F3A"/>
                </a:solidFill>
              </a:rPr>
              <a:t> 172 LNG carriers ελληνικών συμφερόντων (23% της παγκόσμιας χωρητικότητας)</a:t>
            </a:r>
            <a:endParaRPr lang="en-US" sz="1400" dirty="0"/>
          </a:p>
        </p:txBody>
      </p:sp>
      <p:sp>
        <p:nvSpPr>
          <p:cNvPr id="5" name="source"/>
          <p:cNvSpPr txBox="1"/>
          <p:nvPr/>
        </p:nvSpPr>
        <p:spPr>
          <a:xfrm>
            <a:off x="164123" y="6247228"/>
            <a:ext cx="9349154" cy="199292"/>
          </a:xfrm>
          <a:prstGeom prst="rect">
            <a:avLst/>
          </a:prstGeom>
          <a:noFill/>
          <a:ln/>
        </p:spPr>
        <p:txBody>
          <a:bodyPr wrap="square" lIns="0" tIns="0" rIns="0" bIns="0" rtlCol="0" anchor="b"/>
          <a:lstStyle/>
          <a:p>
            <a:pPr marL="0" indent="0">
              <a:buNone/>
            </a:pPr>
            <a:r>
              <a:rPr lang="en-US" sz="1200" i="1" dirty="0">
                <a:solidFill>
                  <a:srgbClr val="6B7A90"/>
                </a:solidFill>
              </a:rPr>
              <a:t>Γράφημα: Clarksons Research (2025). Πηγές: Clarksons (1/2026)· Riviera (7/2025)· SEA-LNG via Hellenic Shipping News (25/8/2026).</a:t>
            </a:r>
            <a:endParaRPr lang="en-US" sz="12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33</a:t>
            </a:fld>
            <a:endParaRPr lang="en-US"/>
          </a:p>
        </p:txBody>
      </p:sp>
      <p:pic>
        <p:nvPicPr>
          <p:cNvPr id="6" name="Εικόνα 5">
            <a:extLst>
              <a:ext uri="{FF2B5EF4-FFF2-40B4-BE49-F238E27FC236}">
                <a16:creationId xmlns:a16="http://schemas.microsoft.com/office/drawing/2014/main" id="{9345EDE2-6FF5-3E27-417C-56B2CF102816}"/>
              </a:ext>
            </a:extLst>
          </p:cNvPr>
          <p:cNvPicPr>
            <a:picLocks noChangeAspect="1"/>
          </p:cNvPicPr>
          <p:nvPr/>
        </p:nvPicPr>
        <p:blipFill>
          <a:blip r:embed="rId3"/>
          <a:stretch>
            <a:fillRect/>
          </a:stretch>
        </p:blipFill>
        <p:spPr>
          <a:xfrm>
            <a:off x="117230" y="505265"/>
            <a:ext cx="8721969" cy="5741963"/>
          </a:xfrm>
          <a:prstGeom prst="rect">
            <a:avLst/>
          </a:prstGeom>
          <a:ln>
            <a:solidFill>
              <a:schemeClr val="tx1"/>
            </a:solid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D8DAD3A0-660B-3469-0BA9-31890634741D}"/>
              </a:ext>
            </a:extLst>
          </p:cNvPr>
          <p:cNvPicPr>
            <a:picLocks noChangeAspect="1"/>
          </p:cNvPicPr>
          <p:nvPr/>
        </p:nvPicPr>
        <p:blipFill>
          <a:blip r:embed="rId2"/>
          <a:stretch>
            <a:fillRect/>
          </a:stretch>
        </p:blipFill>
        <p:spPr>
          <a:xfrm>
            <a:off x="318052" y="638385"/>
            <a:ext cx="11577099" cy="6116247"/>
          </a:xfrm>
          <a:prstGeom prst="rect">
            <a:avLst/>
          </a:prstGeom>
          <a:ln>
            <a:solidFill>
              <a:schemeClr val="tx1"/>
            </a:solidFill>
          </a:ln>
        </p:spPr>
      </p:pic>
      <p:sp>
        <p:nvSpPr>
          <p:cNvPr id="4" name="Τίτλος 3">
            <a:extLst>
              <a:ext uri="{FF2B5EF4-FFF2-40B4-BE49-F238E27FC236}">
                <a16:creationId xmlns:a16="http://schemas.microsoft.com/office/drawing/2014/main" id="{6F492652-539C-EF76-E172-26BC997AE9D6}"/>
              </a:ext>
            </a:extLst>
          </p:cNvPr>
          <p:cNvSpPr>
            <a:spLocks noGrp="1"/>
          </p:cNvSpPr>
          <p:nvPr>
            <p:ph type="title" idx="100"/>
          </p:nvPr>
        </p:nvSpPr>
        <p:spPr>
          <a:xfrm>
            <a:off x="457200" y="103367"/>
            <a:ext cx="11274552" cy="469127"/>
          </a:xfrm>
        </p:spPr>
        <p:txBody>
          <a:bodyPr/>
          <a:lstStyle/>
          <a:p>
            <a:r>
              <a:rPr lang="en-US" dirty="0"/>
              <a:t>            </a:t>
            </a:r>
            <a:r>
              <a:rPr lang="el-GR" dirty="0" err="1"/>
              <a:t>Scrubbers</a:t>
            </a:r>
            <a:r>
              <a:rPr lang="el-GR" dirty="0"/>
              <a:t> – Συστήματα Καθαρισμού Καυσαερίων Πλοίων</a:t>
            </a:r>
            <a:endParaRPr lang="en-US" dirty="0"/>
          </a:p>
        </p:txBody>
      </p:sp>
    </p:spTree>
    <p:extLst>
      <p:ext uri="{BB962C8B-B14F-4D97-AF65-F5344CB8AC3E}">
        <p14:creationId xmlns:p14="http://schemas.microsoft.com/office/powerpoint/2010/main" val="13550258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B9EA71F-7E5D-23A4-BC97-BE3C89923434}"/>
              </a:ext>
            </a:extLst>
          </p:cNvPr>
          <p:cNvSpPr>
            <a:spLocks noGrp="1"/>
          </p:cNvSpPr>
          <p:nvPr>
            <p:ph type="title" idx="100"/>
          </p:nvPr>
        </p:nvSpPr>
        <p:spPr>
          <a:xfrm>
            <a:off x="457200" y="274320"/>
            <a:ext cx="11274552" cy="496957"/>
          </a:xfrm>
        </p:spPr>
        <p:txBody>
          <a:bodyPr/>
          <a:lstStyle/>
          <a:p>
            <a:r>
              <a:rPr lang="en-US" dirty="0"/>
              <a:t>OPS – Onshore Power Supply (</a:t>
            </a:r>
            <a:r>
              <a:rPr lang="el-GR" dirty="0"/>
              <a:t>Ηλεκτροδότηση από Ξηρά)</a:t>
            </a:r>
            <a:endParaRPr lang="en-US" dirty="0"/>
          </a:p>
        </p:txBody>
      </p:sp>
      <p:pic>
        <p:nvPicPr>
          <p:cNvPr id="3" name="Εικόνα 2">
            <a:extLst>
              <a:ext uri="{FF2B5EF4-FFF2-40B4-BE49-F238E27FC236}">
                <a16:creationId xmlns:a16="http://schemas.microsoft.com/office/drawing/2014/main" id="{E0D02ED5-2083-E1FD-818D-CB16F2E0142B}"/>
              </a:ext>
            </a:extLst>
          </p:cNvPr>
          <p:cNvPicPr>
            <a:picLocks noChangeAspect="1"/>
          </p:cNvPicPr>
          <p:nvPr/>
        </p:nvPicPr>
        <p:blipFill>
          <a:blip r:embed="rId2"/>
          <a:stretch>
            <a:fillRect/>
          </a:stretch>
        </p:blipFill>
        <p:spPr>
          <a:xfrm>
            <a:off x="397565" y="922351"/>
            <a:ext cx="11553245" cy="5804452"/>
          </a:xfrm>
          <a:prstGeom prst="rect">
            <a:avLst/>
          </a:prstGeom>
          <a:ln>
            <a:solidFill>
              <a:schemeClr val="tx1"/>
            </a:solidFill>
          </a:ln>
        </p:spPr>
      </p:pic>
    </p:spTree>
    <p:extLst>
      <p:ext uri="{BB962C8B-B14F-4D97-AF65-F5344CB8AC3E}">
        <p14:creationId xmlns:p14="http://schemas.microsoft.com/office/powerpoint/2010/main" val="2576883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777240"/>
          </a:xfrm>
          <a:prstGeom prst="rect">
            <a:avLst/>
          </a:prstGeom>
          <a:noFill/>
          <a:ln/>
        </p:spPr>
        <p:txBody>
          <a:bodyPr wrap="square" lIns="0" tIns="0" rIns="0" bIns="0" rtlCol="0" anchor="ctr"/>
          <a:lstStyle/>
          <a:p>
            <a:pPr marL="0" indent="0" algn="l">
              <a:buNone/>
            </a:pPr>
            <a:r>
              <a:rPr lang="en-US" sz="2600" b="1" dirty="0">
                <a:solidFill>
                  <a:srgbClr val="0B1F3A"/>
                </a:solidFill>
              </a:rPr>
              <a:t>5.2 LNG και βιοκαύσιμα: οι «γέφυρες» της μετάβασης</a:t>
            </a:r>
            <a:endParaRPr lang="en-US" sz="2600" dirty="0"/>
          </a:p>
        </p:txBody>
      </p:sp>
      <p:sp>
        <p:nvSpPr>
          <p:cNvPr id="3" name="card"/>
          <p:cNvSpPr/>
          <p:nvPr/>
        </p:nvSpPr>
        <p:spPr>
          <a:xfrm>
            <a:off x="457200" y="1234440"/>
            <a:ext cx="5522976" cy="4800600"/>
          </a:xfrm>
          <a:prstGeom prst="roundRect">
            <a:avLst>
              <a:gd name="adj" fmla="val 2286"/>
            </a:avLst>
          </a:prstGeom>
          <a:solidFill>
            <a:srgbClr val="EDF2F7"/>
          </a:solidFill>
          <a:ln w="12700">
            <a:solidFill>
              <a:srgbClr val="EDF2F7"/>
            </a:solidFill>
            <a:prstDash val="solid"/>
          </a:ln>
        </p:spPr>
        <p:txBody>
          <a:bodyPr/>
          <a:lstStyle/>
          <a:p>
            <a:endParaRPr/>
          </a:p>
        </p:txBody>
      </p:sp>
      <p:sp>
        <p:nvSpPr>
          <p:cNvPr id="4" name="cardhead"/>
          <p:cNvSpPr txBox="1"/>
          <p:nvPr/>
        </p:nvSpPr>
        <p:spPr>
          <a:xfrm>
            <a:off x="621792" y="1344168"/>
            <a:ext cx="5193792" cy="457200"/>
          </a:xfrm>
          <a:prstGeom prst="rect">
            <a:avLst/>
          </a:prstGeom>
          <a:noFill/>
          <a:ln/>
        </p:spPr>
        <p:txBody>
          <a:bodyPr wrap="square" lIns="0" tIns="0" rIns="0" bIns="0" rtlCol="0" anchor="ctr"/>
          <a:lstStyle/>
          <a:p>
            <a:pPr marL="0" indent="0">
              <a:buNone/>
            </a:pPr>
            <a:r>
              <a:rPr lang="en-US" sz="1600" b="1" dirty="0">
                <a:solidFill>
                  <a:srgbClr val="0E6E8E"/>
                </a:solidFill>
              </a:rPr>
              <a:t>LNG (υγροποιημένο φυσικό αέριο)</a:t>
            </a:r>
            <a:endParaRPr lang="en-US" sz="1600" dirty="0"/>
          </a:p>
        </p:txBody>
      </p:sp>
      <p:sp>
        <p:nvSpPr>
          <p:cNvPr id="5" name="cardbody"/>
          <p:cNvSpPr txBox="1"/>
          <p:nvPr/>
        </p:nvSpPr>
        <p:spPr>
          <a:xfrm>
            <a:off x="621792" y="1828800"/>
            <a:ext cx="5193792" cy="4114800"/>
          </a:xfrm>
          <a:prstGeom prst="rect">
            <a:avLst/>
          </a:prstGeom>
          <a:noFill/>
          <a:ln/>
        </p:spPr>
        <p:txBody>
          <a:bodyPr wrap="square" lIns="0" tIns="0" rIns="0" bIns="0" rtlCol="0" anchor="t"/>
          <a:lstStyle/>
          <a:p>
            <a:pPr marL="152400" indent="-152400" algn="just">
              <a:spcAft>
                <a:spcPts val="300"/>
              </a:spcAft>
              <a:buSzPct val="100000"/>
              <a:buChar char="•"/>
            </a:pPr>
            <a:r>
              <a:rPr lang="en-US" sz="1600" dirty="0">
                <a:solidFill>
                  <a:srgbClr val="0B1F3A"/>
                </a:solidFill>
              </a:rPr>
              <a:t>Ώριμη </a:t>
            </a:r>
            <a:r>
              <a:rPr lang="en-US" sz="1600" dirty="0" err="1">
                <a:solidFill>
                  <a:srgbClr val="0B1F3A"/>
                </a:solidFill>
              </a:rPr>
              <a:t>τεχνολογί</a:t>
            </a:r>
            <a:r>
              <a:rPr lang="en-US" sz="1600" dirty="0">
                <a:solidFill>
                  <a:srgbClr val="0B1F3A"/>
                </a:solidFill>
              </a:rPr>
              <a:t>α dual-fuel</a:t>
            </a:r>
            <a:r>
              <a:rPr lang="el-GR" sz="1600" dirty="0">
                <a:solidFill>
                  <a:srgbClr val="0B1F3A"/>
                </a:solidFill>
              </a:rPr>
              <a:t> /</a:t>
            </a:r>
            <a:r>
              <a:rPr lang="en-US" sz="1600" dirty="0">
                <a:solidFill>
                  <a:srgbClr val="0B1F3A"/>
                </a:solidFill>
              </a:rPr>
              <a:t> -20–25% CO₂ στην καύση, -99% SOx, -85% NOx, σχεδόν μηδενικά σωματίδια</a:t>
            </a:r>
            <a:endParaRPr lang="en-US" sz="1600" dirty="0"/>
          </a:p>
          <a:p>
            <a:pPr marL="152400" indent="-152400" algn="just">
              <a:spcAft>
                <a:spcPts val="300"/>
              </a:spcAft>
              <a:buSzPct val="100000"/>
              <a:buChar char="•"/>
            </a:pPr>
            <a:r>
              <a:rPr lang="en-US" sz="1600" dirty="0">
                <a:solidFill>
                  <a:srgbClr val="0B1F3A"/>
                </a:solidFill>
              </a:rPr>
              <a:t>Μειονέκτημα: ορυκτό καύσιμο και διαρροή μεθανίου (methane slip) — ο IMO/ΕΕ προσμετρούν 3,1–3,5%, οι μετρήσεις δείχνουν έως 6,4% σε 4-χρονους LPDF κινητήρες</a:t>
            </a:r>
            <a:r>
              <a:rPr lang="el-GR" sz="1600" dirty="0">
                <a:solidFill>
                  <a:srgbClr val="0B1F3A"/>
                </a:solidFill>
              </a:rPr>
              <a:t> -</a:t>
            </a:r>
            <a:r>
              <a:rPr lang="en-US" sz="1600" dirty="0">
                <a:solidFill>
                  <a:srgbClr val="0B1F3A"/>
                </a:solidFill>
              </a:rPr>
              <a:t> από 2026 το CH₄ στο ETS</a:t>
            </a:r>
            <a:endParaRPr lang="en-US" sz="1600" dirty="0"/>
          </a:p>
          <a:p>
            <a:pPr marL="152400" indent="-152400" algn="just">
              <a:spcAft>
                <a:spcPts val="300"/>
              </a:spcAft>
              <a:buSzPct val="100000"/>
              <a:buChar char="•"/>
            </a:pPr>
            <a:r>
              <a:rPr lang="en-US" sz="1600" dirty="0">
                <a:solidFill>
                  <a:srgbClr val="0B1F3A"/>
                </a:solidFill>
              </a:rPr>
              <a:t>2025: Σιγκαπούρη 571.000 τ. LNG bunkers (+23%)</a:t>
            </a:r>
            <a:r>
              <a:rPr lang="el-GR" sz="1600" dirty="0">
                <a:solidFill>
                  <a:srgbClr val="0B1F3A"/>
                </a:solidFill>
              </a:rPr>
              <a:t>-</a:t>
            </a:r>
            <a:r>
              <a:rPr lang="en-US" sz="1600" dirty="0">
                <a:solidFill>
                  <a:srgbClr val="0B1F3A"/>
                </a:solidFill>
              </a:rPr>
              <a:t> Ρότερνταμ Β΄ τρίμ. 2026 +31%</a:t>
            </a:r>
            <a:r>
              <a:rPr lang="el-GR" sz="1600" dirty="0">
                <a:solidFill>
                  <a:srgbClr val="0B1F3A"/>
                </a:solidFill>
              </a:rPr>
              <a:t> /</a:t>
            </a:r>
            <a:r>
              <a:rPr lang="en-US" sz="1600" dirty="0">
                <a:solidFill>
                  <a:srgbClr val="0B1F3A"/>
                </a:solidFill>
              </a:rPr>
              <a:t> bio-LNG και e-LNG ως μελλοντική εξέλιξη</a:t>
            </a:r>
            <a:endParaRPr lang="en-US" sz="1600" dirty="0"/>
          </a:p>
          <a:p>
            <a:pPr marL="152400" indent="-152400" algn="just">
              <a:spcAft>
                <a:spcPts val="300"/>
              </a:spcAft>
              <a:buSzPct val="100000"/>
              <a:buChar char="•"/>
            </a:pPr>
            <a:r>
              <a:rPr lang="en-US" sz="1600" dirty="0">
                <a:solidFill>
                  <a:srgbClr val="0B1F3A"/>
                </a:solidFill>
              </a:rPr>
              <a:t>1.010 πλοία σε παραγγελία</a:t>
            </a:r>
            <a:r>
              <a:rPr lang="el-GR" sz="1600" dirty="0">
                <a:solidFill>
                  <a:srgbClr val="0B1F3A"/>
                </a:solidFill>
              </a:rPr>
              <a:t> -</a:t>
            </a:r>
            <a:r>
              <a:rPr lang="en-US" sz="1600" dirty="0">
                <a:solidFill>
                  <a:srgbClr val="0B1F3A"/>
                </a:solidFill>
              </a:rPr>
              <a:t> ο ελληνικός στόλος επενδύει κυρίως εδώ (Economou έως 20 LNG DF containerships, Marinakis στο LNG bunkering)</a:t>
            </a:r>
            <a:endParaRPr lang="en-US" sz="1600" dirty="0"/>
          </a:p>
        </p:txBody>
      </p:sp>
      <p:sp>
        <p:nvSpPr>
          <p:cNvPr id="6" name="card"/>
          <p:cNvSpPr/>
          <p:nvPr/>
        </p:nvSpPr>
        <p:spPr>
          <a:xfrm>
            <a:off x="6208776" y="1234440"/>
            <a:ext cx="5522976" cy="4800600"/>
          </a:xfrm>
          <a:prstGeom prst="roundRect">
            <a:avLst>
              <a:gd name="adj" fmla="val 2286"/>
            </a:avLst>
          </a:prstGeom>
          <a:solidFill>
            <a:srgbClr val="EDF2F7"/>
          </a:solidFill>
          <a:ln w="12700">
            <a:solidFill>
              <a:srgbClr val="EDF2F7"/>
            </a:solidFill>
            <a:prstDash val="solid"/>
          </a:ln>
        </p:spPr>
        <p:txBody>
          <a:bodyPr/>
          <a:lstStyle/>
          <a:p>
            <a:endParaRPr/>
          </a:p>
        </p:txBody>
      </p:sp>
      <p:sp>
        <p:nvSpPr>
          <p:cNvPr id="7" name="cardhead"/>
          <p:cNvSpPr txBox="1"/>
          <p:nvPr/>
        </p:nvSpPr>
        <p:spPr>
          <a:xfrm>
            <a:off x="6373368" y="1344168"/>
            <a:ext cx="5193792" cy="457200"/>
          </a:xfrm>
          <a:prstGeom prst="rect">
            <a:avLst/>
          </a:prstGeom>
          <a:noFill/>
          <a:ln/>
        </p:spPr>
        <p:txBody>
          <a:bodyPr wrap="square" lIns="0" tIns="0" rIns="0" bIns="0" rtlCol="0" anchor="ctr"/>
          <a:lstStyle/>
          <a:p>
            <a:pPr marL="0" indent="0">
              <a:buNone/>
            </a:pPr>
            <a:r>
              <a:rPr lang="en-US" sz="1600" b="1" dirty="0">
                <a:solidFill>
                  <a:srgbClr val="4F8A5B"/>
                </a:solidFill>
              </a:rPr>
              <a:t>Βιοκαύσιμα (FAME, HVO, bio-LNG, LBG)</a:t>
            </a:r>
            <a:endParaRPr lang="en-US" sz="1600" dirty="0"/>
          </a:p>
        </p:txBody>
      </p:sp>
      <p:sp>
        <p:nvSpPr>
          <p:cNvPr id="8" name="cardbody"/>
          <p:cNvSpPr txBox="1"/>
          <p:nvPr/>
        </p:nvSpPr>
        <p:spPr>
          <a:xfrm>
            <a:off x="6373368" y="1828800"/>
            <a:ext cx="5193792" cy="4114800"/>
          </a:xfrm>
          <a:prstGeom prst="rect">
            <a:avLst/>
          </a:prstGeom>
          <a:noFill/>
          <a:ln/>
        </p:spPr>
        <p:txBody>
          <a:bodyPr wrap="square" lIns="0" tIns="0" rIns="0" bIns="0" rtlCol="0" anchor="t"/>
          <a:lstStyle/>
          <a:p>
            <a:pPr marL="152400" indent="-152400" algn="just">
              <a:spcAft>
                <a:spcPts val="300"/>
              </a:spcAft>
              <a:buSzPct val="100000"/>
              <a:buChar char="•"/>
            </a:pPr>
            <a:r>
              <a:rPr lang="en-US" sz="1600" dirty="0">
                <a:solidFill>
                  <a:srgbClr val="0B1F3A"/>
                </a:solidFill>
              </a:rPr>
              <a:t>Παράγονται από βιομάζα: βιοαποικοδομήσιμο κλάσμα γεωργικών, δασικών, βιομηχανικών και αστικών αποβλήτων</a:t>
            </a:r>
            <a:r>
              <a:rPr lang="el-GR" sz="1600" dirty="0">
                <a:solidFill>
                  <a:srgbClr val="0B1F3A"/>
                </a:solidFill>
              </a:rPr>
              <a:t> -</a:t>
            </a:r>
            <a:r>
              <a:rPr lang="en-US" sz="1600" dirty="0">
                <a:solidFill>
                  <a:srgbClr val="0B1F3A"/>
                </a:solidFill>
              </a:rPr>
              <a:t> HVO (υδρογονωμένο φυτικό έλαιο), FAME (μεθυλεστέρας), LBG (υγροποιημένο βιοαέριο)</a:t>
            </a:r>
            <a:endParaRPr lang="en-US" sz="1600" dirty="0"/>
          </a:p>
          <a:p>
            <a:pPr marL="152400" indent="-152400" algn="just">
              <a:spcAft>
                <a:spcPts val="300"/>
              </a:spcAft>
              <a:buSzPct val="100000"/>
              <a:buChar char="•"/>
            </a:pPr>
            <a:r>
              <a:rPr lang="en-US" sz="1600" dirty="0">
                <a:solidFill>
                  <a:srgbClr val="0B1F3A"/>
                </a:solidFill>
              </a:rPr>
              <a:t>Drop-in: χρήση αναμεμειγμένα (B24–B30) ή καθαρά (B100) χωρίς μετασκευή, μέσω του υπάρχοντος δικτύου διανομής — το κύριο εργαλείο συμμόρφωσης FuelEU 2025</a:t>
            </a:r>
            <a:endParaRPr lang="en-US" sz="1600" dirty="0"/>
          </a:p>
          <a:p>
            <a:pPr marL="152400" indent="-152400" algn="just">
              <a:spcAft>
                <a:spcPts val="300"/>
              </a:spcAft>
              <a:buSzPct val="100000"/>
              <a:buChar char="•"/>
            </a:pPr>
            <a:r>
              <a:rPr lang="en-US" sz="1600" dirty="0">
                <a:solidFill>
                  <a:srgbClr val="0B1F3A"/>
                </a:solidFill>
              </a:rPr>
              <a:t>Σιγκαπούρη 2025: 1,35 εκ. τ. βιομειγμάτων (+53%), 26.000 τ. B100</a:t>
            </a:r>
            <a:r>
              <a:rPr lang="el-GR" sz="1600" dirty="0">
                <a:solidFill>
                  <a:srgbClr val="0B1F3A"/>
                </a:solidFill>
              </a:rPr>
              <a:t> -</a:t>
            </a:r>
            <a:r>
              <a:rPr lang="en-US" sz="1600" dirty="0">
                <a:solidFill>
                  <a:srgbClr val="0B1F3A"/>
                </a:solidFill>
              </a:rPr>
              <a:t> κόστος: bio-LNG ~35 $/GJ έναντι 17 HSFO, 21 LNG (4/2026)</a:t>
            </a:r>
            <a:endParaRPr lang="en-US" sz="1600" dirty="0"/>
          </a:p>
          <a:p>
            <a:pPr marL="152400" indent="-152400" algn="just">
              <a:spcAft>
                <a:spcPts val="300"/>
              </a:spcAft>
              <a:buSzPct val="100000"/>
              <a:buChar char="•"/>
            </a:pPr>
            <a:r>
              <a:rPr lang="en-US" sz="1600" dirty="0">
                <a:solidFill>
                  <a:srgbClr val="0B1F3A"/>
                </a:solidFill>
              </a:rPr>
              <a:t>Περιορισμοί: διαθεσιμότητα πρώτων υλών, ανταγωνισμός με τρόφιμα/αεροπορία, πιστοποίηση βιωσιμότητας (ISCC)</a:t>
            </a:r>
            <a:endParaRPr lang="en-US" sz="1600" dirty="0"/>
          </a:p>
        </p:txBody>
      </p:sp>
      <p:sp>
        <p:nvSpPr>
          <p:cNvPr id="9" name="source"/>
          <p:cNvSpPr txBox="1"/>
          <p:nvPr/>
        </p:nvSpPr>
        <p:spPr>
          <a:xfrm>
            <a:off x="457200" y="6108192"/>
            <a:ext cx="11247120" cy="292608"/>
          </a:xfrm>
          <a:prstGeom prst="rect">
            <a:avLst/>
          </a:prstGeom>
          <a:noFill/>
          <a:ln/>
        </p:spPr>
        <p:txBody>
          <a:bodyPr wrap="square" lIns="0" tIns="0" rIns="0" bIns="0" rtlCol="0" anchor="b"/>
          <a:lstStyle/>
          <a:p>
            <a:pPr marL="0" indent="0">
              <a:buNone/>
            </a:pPr>
            <a:r>
              <a:rPr lang="en-US" sz="900" i="1" dirty="0">
                <a:solidFill>
                  <a:srgbClr val="6B7A90"/>
                </a:solidFill>
              </a:rPr>
              <a:t>Πηγές: ICCT FUMES (2024)· ENGINE (14/1/2026, 29/7/2026)· S&amp;P Global (4/2026)· SEA-LNG (8/2026).</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777240"/>
          </a:xfrm>
          <a:prstGeom prst="rect">
            <a:avLst/>
          </a:prstGeom>
          <a:noFill/>
          <a:ln/>
        </p:spPr>
        <p:txBody>
          <a:bodyPr wrap="square" lIns="0" tIns="0" rIns="0" bIns="0" rtlCol="0" anchor="ctr"/>
          <a:lstStyle/>
          <a:p>
            <a:pPr marL="0" indent="0" algn="l">
              <a:buNone/>
            </a:pPr>
            <a:r>
              <a:rPr lang="en-US" sz="2600" b="1" dirty="0">
                <a:solidFill>
                  <a:srgbClr val="0B1F3A"/>
                </a:solidFill>
              </a:rPr>
              <a:t>5.3 Μεθανόλη και αμμωνία: από τα σχέδια στην πράξη (2025–2026)</a:t>
            </a:r>
            <a:endParaRPr lang="en-US" sz="2600" dirty="0"/>
          </a:p>
        </p:txBody>
      </p:sp>
      <p:sp>
        <p:nvSpPr>
          <p:cNvPr id="3" name="card"/>
          <p:cNvSpPr/>
          <p:nvPr/>
        </p:nvSpPr>
        <p:spPr>
          <a:xfrm>
            <a:off x="457200" y="1234440"/>
            <a:ext cx="4777154" cy="4800600"/>
          </a:xfrm>
          <a:prstGeom prst="roundRect">
            <a:avLst>
              <a:gd name="adj" fmla="val 2286"/>
            </a:avLst>
          </a:prstGeom>
          <a:solidFill>
            <a:srgbClr val="EDF2F7"/>
          </a:solidFill>
          <a:ln w="12700">
            <a:solidFill>
              <a:srgbClr val="EDF2F7"/>
            </a:solidFill>
            <a:prstDash val="solid"/>
          </a:ln>
        </p:spPr>
        <p:txBody>
          <a:bodyPr/>
          <a:lstStyle/>
          <a:p>
            <a:endParaRPr/>
          </a:p>
        </p:txBody>
      </p:sp>
      <p:sp>
        <p:nvSpPr>
          <p:cNvPr id="4" name="cardhead"/>
          <p:cNvSpPr txBox="1"/>
          <p:nvPr/>
        </p:nvSpPr>
        <p:spPr>
          <a:xfrm>
            <a:off x="621792" y="1344168"/>
            <a:ext cx="5193792" cy="457200"/>
          </a:xfrm>
          <a:prstGeom prst="rect">
            <a:avLst/>
          </a:prstGeom>
          <a:noFill/>
          <a:ln/>
        </p:spPr>
        <p:txBody>
          <a:bodyPr wrap="square" lIns="0" tIns="0" rIns="0" bIns="0" rtlCol="0" anchor="ctr"/>
          <a:lstStyle/>
          <a:p>
            <a:pPr marL="0" indent="0">
              <a:buNone/>
            </a:pPr>
            <a:r>
              <a:rPr lang="en-US" sz="1600" b="1" dirty="0">
                <a:solidFill>
                  <a:srgbClr val="D97B29"/>
                </a:solidFill>
              </a:rPr>
              <a:t>Μεθανόλη (bio-/e-methanol)</a:t>
            </a:r>
            <a:endParaRPr lang="en-US" sz="1600" dirty="0"/>
          </a:p>
        </p:txBody>
      </p:sp>
      <p:sp>
        <p:nvSpPr>
          <p:cNvPr id="5" name="cardbody"/>
          <p:cNvSpPr txBox="1"/>
          <p:nvPr/>
        </p:nvSpPr>
        <p:spPr>
          <a:xfrm>
            <a:off x="621792" y="1828800"/>
            <a:ext cx="4378100" cy="4114800"/>
          </a:xfrm>
          <a:prstGeom prst="rect">
            <a:avLst/>
          </a:prstGeom>
          <a:noFill/>
          <a:ln/>
        </p:spPr>
        <p:txBody>
          <a:bodyPr wrap="square" lIns="0" tIns="0" rIns="0" bIns="0" rtlCol="0" anchor="t"/>
          <a:lstStyle/>
          <a:p>
            <a:pPr marL="152400" indent="-152400" algn="just">
              <a:spcAft>
                <a:spcPts val="300"/>
              </a:spcAft>
              <a:buSzPct val="100000"/>
              <a:buChar char="•"/>
            </a:pPr>
            <a:r>
              <a:rPr lang="en-US" sz="1600" dirty="0">
                <a:solidFill>
                  <a:srgbClr val="0B1F3A"/>
                </a:solidFill>
              </a:rPr>
              <a:t>Υγρή σε θερμοκρασία περιβάλλοντος → εύκολη αποθήκευση/ανεφοδιασμός· -95% SOx, -80% Nox</a:t>
            </a:r>
            <a:r>
              <a:rPr lang="el-GR" sz="1600" dirty="0">
                <a:solidFill>
                  <a:srgbClr val="0B1F3A"/>
                </a:solidFill>
              </a:rPr>
              <a:t>, </a:t>
            </a:r>
            <a:r>
              <a:rPr lang="en-US" sz="1600" dirty="0">
                <a:solidFill>
                  <a:srgbClr val="0B1F3A"/>
                </a:solidFill>
              </a:rPr>
              <a:t> μηδενικό CO₂ μόνο αν είναι «πράσινη» (από βιομάζα ή H₂ ΑΠΕ + CO₂)</a:t>
            </a:r>
            <a:endParaRPr lang="en-US" sz="1600" dirty="0"/>
          </a:p>
          <a:p>
            <a:pPr marL="152400" indent="-152400" algn="just">
              <a:spcAft>
                <a:spcPts val="300"/>
              </a:spcAft>
              <a:buSzPct val="100000"/>
              <a:buChar char="•"/>
            </a:pPr>
            <a:r>
              <a:rPr lang="en-US" sz="1600" dirty="0">
                <a:solidFill>
                  <a:srgbClr val="0B1F3A"/>
                </a:solidFill>
              </a:rPr>
              <a:t>Maersk: 19 πλοία με δυνατότητα μεθανόλης, 26 προγραμματισμένα</a:t>
            </a:r>
            <a:endParaRPr lang="en-US" sz="1600" dirty="0"/>
          </a:p>
          <a:p>
            <a:pPr marL="152400" indent="-152400" algn="just">
              <a:spcAft>
                <a:spcPts val="300"/>
              </a:spcAft>
              <a:buSzPct val="100000"/>
              <a:buChar char="•"/>
            </a:pPr>
            <a:r>
              <a:rPr lang="en-US" sz="1600" dirty="0">
                <a:solidFill>
                  <a:srgbClr val="0B1F3A"/>
                </a:solidFill>
              </a:rPr>
              <a:t>Πρόβλημα: διαθεσιμότητα και κόστος πράσινης μεθανόλης (e-methanol 3–4× το VLSFO ανά μονάδα ενέργειας)</a:t>
            </a:r>
            <a:r>
              <a:rPr lang="el-GR" sz="1600" dirty="0">
                <a:solidFill>
                  <a:srgbClr val="0B1F3A"/>
                </a:solidFill>
              </a:rPr>
              <a:t> -</a:t>
            </a:r>
            <a:r>
              <a:rPr lang="en-US" sz="1600" dirty="0">
                <a:solidFill>
                  <a:srgbClr val="0B1F3A"/>
                </a:solidFill>
              </a:rPr>
              <a:t> πρώτη STS παράδοση ~1.000 τ. βιο-μεθανόλης στο Guangzhou (9/2026)· Σιγκαπούρη 2025 μόλις 3.000 τ.</a:t>
            </a:r>
            <a:endParaRPr lang="en-US" sz="1600" dirty="0"/>
          </a:p>
          <a:p>
            <a:pPr marL="152400" indent="-152400" algn="just">
              <a:spcAft>
                <a:spcPts val="300"/>
              </a:spcAft>
              <a:buSzPct val="100000"/>
              <a:buChar char="•"/>
            </a:pPr>
            <a:r>
              <a:rPr lang="en-US" sz="1600" dirty="0">
                <a:solidFill>
                  <a:srgbClr val="0B1F3A"/>
                </a:solidFill>
              </a:rPr>
              <a:t>Χαμηλή ενεργειακή πυκνότητα → διπλάσιες δεξαμενές</a:t>
            </a:r>
            <a:endParaRPr lang="en-US" sz="1600" dirty="0"/>
          </a:p>
        </p:txBody>
      </p:sp>
      <p:sp>
        <p:nvSpPr>
          <p:cNvPr id="6" name="card"/>
          <p:cNvSpPr/>
          <p:nvPr/>
        </p:nvSpPr>
        <p:spPr>
          <a:xfrm>
            <a:off x="5445369" y="1234440"/>
            <a:ext cx="6286383" cy="4800600"/>
          </a:xfrm>
          <a:prstGeom prst="roundRect">
            <a:avLst>
              <a:gd name="adj" fmla="val 2286"/>
            </a:avLst>
          </a:prstGeom>
          <a:solidFill>
            <a:srgbClr val="EDF2F7"/>
          </a:solidFill>
          <a:ln w="12700">
            <a:solidFill>
              <a:srgbClr val="EDF2F7"/>
            </a:solidFill>
            <a:prstDash val="solid"/>
          </a:ln>
        </p:spPr>
        <p:txBody>
          <a:bodyPr/>
          <a:lstStyle/>
          <a:p>
            <a:endParaRPr/>
          </a:p>
        </p:txBody>
      </p:sp>
      <p:sp>
        <p:nvSpPr>
          <p:cNvPr id="7" name="cardhead"/>
          <p:cNvSpPr txBox="1"/>
          <p:nvPr/>
        </p:nvSpPr>
        <p:spPr>
          <a:xfrm>
            <a:off x="6373368" y="1344168"/>
            <a:ext cx="5193792" cy="244309"/>
          </a:xfrm>
          <a:prstGeom prst="rect">
            <a:avLst/>
          </a:prstGeom>
          <a:noFill/>
          <a:ln/>
        </p:spPr>
        <p:txBody>
          <a:bodyPr wrap="square" lIns="0" tIns="0" rIns="0" bIns="0" rtlCol="0" anchor="ctr"/>
          <a:lstStyle/>
          <a:p>
            <a:pPr marL="0" indent="0">
              <a:buNone/>
            </a:pPr>
            <a:r>
              <a:rPr lang="en-US" sz="1600" b="1" dirty="0">
                <a:solidFill>
                  <a:srgbClr val="B23A48"/>
                </a:solidFill>
              </a:rPr>
              <a:t>Αμμωνία (NH₃)</a:t>
            </a:r>
            <a:endParaRPr lang="en-US" sz="1600" dirty="0"/>
          </a:p>
        </p:txBody>
      </p:sp>
      <p:sp>
        <p:nvSpPr>
          <p:cNvPr id="8" name="cardbody"/>
          <p:cNvSpPr txBox="1"/>
          <p:nvPr/>
        </p:nvSpPr>
        <p:spPr>
          <a:xfrm>
            <a:off x="5545015" y="1661629"/>
            <a:ext cx="6101861" cy="4281971"/>
          </a:xfrm>
          <a:prstGeom prst="rect">
            <a:avLst/>
          </a:prstGeom>
          <a:noFill/>
          <a:ln/>
        </p:spPr>
        <p:txBody>
          <a:bodyPr wrap="square" lIns="0" tIns="0" rIns="0" bIns="0" rtlCol="0" anchor="t"/>
          <a:lstStyle/>
          <a:p>
            <a:pPr marL="152400" indent="-152400" algn="just">
              <a:spcAft>
                <a:spcPts val="300"/>
              </a:spcAft>
              <a:buSzPct val="100000"/>
              <a:buChar char="•"/>
            </a:pPr>
            <a:r>
              <a:rPr lang="en-US" sz="1600" dirty="0">
                <a:solidFill>
                  <a:srgbClr val="0B1F3A"/>
                </a:solidFill>
              </a:rPr>
              <a:t>Μηδενικό CO₂ </a:t>
            </a:r>
            <a:r>
              <a:rPr lang="en-US" sz="1600" dirty="0" err="1">
                <a:solidFill>
                  <a:srgbClr val="0B1F3A"/>
                </a:solidFill>
              </a:rPr>
              <a:t>στην</a:t>
            </a:r>
            <a:r>
              <a:rPr lang="en-US" sz="1600" dirty="0">
                <a:solidFill>
                  <a:srgbClr val="0B1F3A"/>
                </a:solidFill>
              </a:rPr>
              <a:t> κα</a:t>
            </a:r>
            <a:r>
              <a:rPr lang="en-US" sz="1600" dirty="0" err="1">
                <a:solidFill>
                  <a:srgbClr val="0B1F3A"/>
                </a:solidFill>
              </a:rPr>
              <a:t>ύση</a:t>
            </a:r>
            <a:r>
              <a:rPr lang="el-GR" sz="1600" dirty="0">
                <a:solidFill>
                  <a:srgbClr val="0B1F3A"/>
                </a:solidFill>
              </a:rPr>
              <a:t> -</a:t>
            </a:r>
            <a:r>
              <a:rPr lang="en-US" sz="1600" dirty="0">
                <a:solidFill>
                  <a:srgbClr val="0B1F3A"/>
                </a:solidFill>
              </a:rPr>
              <a:t> παράγει NOx/N₂O (καταλύτης SCR)</a:t>
            </a:r>
            <a:r>
              <a:rPr lang="el-GR" sz="1600" dirty="0">
                <a:solidFill>
                  <a:srgbClr val="0B1F3A"/>
                </a:solidFill>
              </a:rPr>
              <a:t> -</a:t>
            </a:r>
            <a:r>
              <a:rPr lang="en-US" sz="1600" dirty="0">
                <a:solidFill>
                  <a:srgbClr val="0B1F3A"/>
                </a:solidFill>
              </a:rPr>
              <a:t> μπορεί να χρησιμοποιηθεί σε ΜΕΚ (MAN ME-LGIA, WinGD X-DF-A) με ~5% πιλοτικό καύσιμο</a:t>
            </a:r>
            <a:endParaRPr lang="en-US" sz="1600" dirty="0"/>
          </a:p>
          <a:p>
            <a:pPr marL="152400" indent="-152400" algn="just">
              <a:spcAft>
                <a:spcPts val="300"/>
              </a:spcAft>
              <a:buSzPct val="100000"/>
              <a:buChar char="•"/>
            </a:pPr>
            <a:r>
              <a:rPr lang="en-US" sz="1600" dirty="0">
                <a:solidFill>
                  <a:srgbClr val="0B1F3A"/>
                </a:solidFill>
              </a:rPr>
              <a:t>Ορόσημα: NYK Sakigake (ρυμουλκό, 2024)</a:t>
            </a:r>
            <a:r>
              <a:rPr lang="el-GR" sz="1600" dirty="0">
                <a:solidFill>
                  <a:srgbClr val="0B1F3A"/>
                </a:solidFill>
              </a:rPr>
              <a:t> -</a:t>
            </a:r>
            <a:r>
              <a:rPr lang="en-US" sz="1600" dirty="0">
                <a:solidFill>
                  <a:srgbClr val="0B1F3A"/>
                </a:solidFill>
              </a:rPr>
              <a:t> Antwerpen (Exmar, 46.000 m³ LPG/NH₃ carrier, WinGD X52DF-A) — παράδοση 10/6/2026, το πρώτο ποντοπόρο πλοίο με καύσιμο αμμωνία</a:t>
            </a:r>
            <a:r>
              <a:rPr lang="el-GR" sz="1600" dirty="0">
                <a:solidFill>
                  <a:srgbClr val="0B1F3A"/>
                </a:solidFill>
              </a:rPr>
              <a:t>.</a:t>
            </a:r>
            <a:r>
              <a:rPr lang="en-US" sz="1600" dirty="0">
                <a:solidFill>
                  <a:srgbClr val="0B1F3A"/>
                </a:solidFill>
              </a:rPr>
              <a:t> MAN: πρώτοι κινητήρες για VLAC 93.000 m³ (Eastern Pacific, 2026)</a:t>
            </a:r>
            <a:r>
              <a:rPr lang="el-GR" sz="1600" dirty="0">
                <a:solidFill>
                  <a:srgbClr val="0B1F3A"/>
                </a:solidFill>
              </a:rPr>
              <a:t> -</a:t>
            </a:r>
            <a:r>
              <a:rPr lang="en-US" sz="1600" dirty="0">
                <a:solidFill>
                  <a:srgbClr val="0B1F3A"/>
                </a:solidFill>
              </a:rPr>
              <a:t> 45 πλοία σε παραγγελία, 40 κινητήρες WinGD</a:t>
            </a:r>
            <a:r>
              <a:rPr lang="el-GR" sz="1600" dirty="0">
                <a:solidFill>
                  <a:srgbClr val="0B1F3A"/>
                </a:solidFill>
              </a:rPr>
              <a:t> /</a:t>
            </a:r>
            <a:r>
              <a:rPr lang="en-US" sz="1600" dirty="0">
                <a:solidFill>
                  <a:srgbClr val="0B1F3A"/>
                </a:solidFill>
              </a:rPr>
              <a:t> Yara Eyde (NCL/Yara, αμιγώς αμμωνία, Όσλο–Αμβούργο) υπό ναυπήγηση</a:t>
            </a:r>
            <a:endParaRPr lang="en-US" sz="1600" dirty="0"/>
          </a:p>
          <a:p>
            <a:pPr marL="152400" indent="-152400" algn="just">
              <a:spcAft>
                <a:spcPts val="300"/>
              </a:spcAft>
              <a:buSzPct val="100000"/>
              <a:buChar char="•"/>
            </a:pPr>
            <a:r>
              <a:rPr lang="en-US" sz="1600" dirty="0">
                <a:solidFill>
                  <a:srgbClr val="0B1F3A"/>
                </a:solidFill>
              </a:rPr>
              <a:t>Ελληνική πρωτιά: Kriti Future (Avin International), suezmax 160.000 dwt </a:t>
            </a:r>
            <a:r>
              <a:rPr lang="en-US" sz="1600" dirty="0" err="1">
                <a:solidFill>
                  <a:srgbClr val="0B1F3A"/>
                </a:solidFill>
              </a:rPr>
              <a:t>ελληνικής</a:t>
            </a:r>
            <a:r>
              <a:rPr lang="en-US" sz="1600" dirty="0">
                <a:solidFill>
                  <a:srgbClr val="0B1F3A"/>
                </a:solidFill>
              </a:rPr>
              <a:t> </a:t>
            </a:r>
            <a:r>
              <a:rPr lang="en-US" sz="1600" dirty="0" err="1">
                <a:solidFill>
                  <a:srgbClr val="0B1F3A"/>
                </a:solidFill>
              </a:rPr>
              <a:t>σημ</a:t>
            </a:r>
            <a:r>
              <a:rPr lang="en-US" sz="1600" dirty="0">
                <a:solidFill>
                  <a:srgbClr val="0B1F3A"/>
                </a:solidFill>
              </a:rPr>
              <a:t>αίας</a:t>
            </a:r>
            <a:r>
              <a:rPr lang="el-GR" sz="1600" dirty="0">
                <a:solidFill>
                  <a:srgbClr val="0B1F3A"/>
                </a:solidFill>
              </a:rPr>
              <a:t>.</a:t>
            </a:r>
          </a:p>
          <a:p>
            <a:pPr marL="152400" indent="-152400" algn="just">
              <a:spcAft>
                <a:spcPts val="300"/>
              </a:spcAft>
              <a:buSzPct val="100000"/>
              <a:buChar char="•"/>
            </a:pPr>
            <a:r>
              <a:rPr lang="en-US" sz="1600" dirty="0" err="1">
                <a:solidFill>
                  <a:srgbClr val="0B1F3A"/>
                </a:solidFill>
              </a:rPr>
              <a:t>Προκλήσεις</a:t>
            </a:r>
            <a:r>
              <a:rPr lang="en-US" sz="1600" dirty="0">
                <a:solidFill>
                  <a:srgbClr val="0B1F3A"/>
                </a:solidFill>
              </a:rPr>
              <a:t>: τοξικότητα, ασφάλεια πληρώματος/λιμένων, χαμηλή ενεργειακή πυκνότητα (διπλάσιες δεξαμενές), παραγωγή: 750 GW ΑΠΕ αν όλος ο στόλος έκαιγε πράσινη αμμωνία</a:t>
            </a:r>
            <a:r>
              <a:rPr lang="el-GR" sz="1600" dirty="0">
                <a:solidFill>
                  <a:srgbClr val="0B1F3A"/>
                </a:solidFill>
              </a:rPr>
              <a:t>.</a:t>
            </a:r>
            <a:endParaRPr lang="en-US" sz="1600" dirty="0"/>
          </a:p>
        </p:txBody>
      </p:sp>
      <p:sp>
        <p:nvSpPr>
          <p:cNvPr id="9" name="source"/>
          <p:cNvSpPr txBox="1"/>
          <p:nvPr/>
        </p:nvSpPr>
        <p:spPr>
          <a:xfrm>
            <a:off x="457200" y="6108192"/>
            <a:ext cx="11247120" cy="292608"/>
          </a:xfrm>
          <a:prstGeom prst="rect">
            <a:avLst/>
          </a:prstGeom>
          <a:noFill/>
          <a:ln/>
        </p:spPr>
        <p:txBody>
          <a:bodyPr wrap="square" lIns="0" tIns="0" rIns="0" bIns="0" rtlCol="0" anchor="b"/>
          <a:lstStyle/>
          <a:p>
            <a:pPr marL="0" indent="0">
              <a:buNone/>
            </a:pPr>
            <a:r>
              <a:rPr lang="en-US" sz="900" i="1" dirty="0">
                <a:solidFill>
                  <a:srgbClr val="6B7A90"/>
                </a:solidFill>
              </a:rPr>
              <a:t>Πηγές: ENGINE (13/1/2026)· DieselNet (10/6/2026)· Lloyd's List (MAN ME-LGIA)· NEDO· WinGD/Envision (19/3/2026)· Topsoe.</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777240"/>
          </a:xfrm>
          <a:prstGeom prst="rect">
            <a:avLst/>
          </a:prstGeom>
          <a:noFill/>
          <a:ln/>
        </p:spPr>
        <p:txBody>
          <a:bodyPr wrap="square" lIns="0" tIns="0" rIns="0" bIns="0" rtlCol="0" anchor="ctr"/>
          <a:lstStyle/>
          <a:p>
            <a:pPr marL="0" indent="0" algn="l">
              <a:buNone/>
            </a:pPr>
            <a:r>
              <a:rPr lang="en-US" sz="2600" b="1" dirty="0">
                <a:solidFill>
                  <a:srgbClr val="0B1F3A"/>
                </a:solidFill>
              </a:rPr>
              <a:t>5.4 Υδρογόνο και κυψέλες καυσίμου</a:t>
            </a:r>
            <a:endParaRPr lang="en-US" sz="2600" dirty="0"/>
          </a:p>
        </p:txBody>
      </p:sp>
      <p:sp>
        <p:nvSpPr>
          <p:cNvPr id="3" name="bullets"/>
          <p:cNvSpPr txBox="1"/>
          <p:nvPr/>
        </p:nvSpPr>
        <p:spPr>
          <a:xfrm>
            <a:off x="199292" y="943708"/>
            <a:ext cx="5896708" cy="5137052"/>
          </a:xfrm>
          <a:prstGeom prst="rect">
            <a:avLst/>
          </a:prstGeom>
          <a:noFill/>
          <a:ln/>
        </p:spPr>
        <p:txBody>
          <a:bodyPr wrap="square" lIns="25400" tIns="25400" rIns="25400" bIns="25400" rtlCol="0" anchor="t"/>
          <a:lstStyle/>
          <a:p>
            <a:pPr marL="342900" indent="-342900" algn="just">
              <a:lnSpc>
                <a:spcPct val="100000"/>
              </a:lnSpc>
              <a:spcAft>
                <a:spcPts val="400"/>
              </a:spcAft>
              <a:buSzPct val="100000"/>
              <a:buChar char="•"/>
            </a:pPr>
            <a:r>
              <a:rPr lang="en-US" sz="1600" dirty="0">
                <a:solidFill>
                  <a:srgbClr val="0B1F3A"/>
                </a:solidFill>
              </a:rPr>
              <a:t>Μηδενικοί ρύποι στη χρήση (μόνο νερό)</a:t>
            </a:r>
            <a:r>
              <a:rPr lang="el-GR" sz="1600" dirty="0">
                <a:solidFill>
                  <a:srgbClr val="0B1F3A"/>
                </a:solidFill>
              </a:rPr>
              <a:t> -</a:t>
            </a:r>
            <a:r>
              <a:rPr lang="en-US" sz="1600" dirty="0">
                <a:solidFill>
                  <a:srgbClr val="0B1F3A"/>
                </a:solidFill>
              </a:rPr>
              <a:t> σήμερα παράγεται κυρίως από ορυκτά καύσιμα («γκρι») με μεγάλες εκπομπές</a:t>
            </a:r>
            <a:r>
              <a:rPr lang="el-GR" sz="1600" dirty="0">
                <a:solidFill>
                  <a:srgbClr val="0B1F3A"/>
                </a:solidFill>
              </a:rPr>
              <a:t> -</a:t>
            </a:r>
            <a:r>
              <a:rPr lang="en-US" sz="1600" dirty="0">
                <a:solidFill>
                  <a:srgbClr val="0B1F3A"/>
                </a:solidFill>
              </a:rPr>
              <a:t> το «πράσινο» υδρογόνο (ηλεκτρόλυση με ΑΠΕ) είναι ακόμη ακριβό και σπάνιο</a:t>
            </a:r>
            <a:endParaRPr lang="en-US" sz="1600" dirty="0"/>
          </a:p>
          <a:p>
            <a:pPr marL="342900" indent="-342900" algn="just">
              <a:lnSpc>
                <a:spcPct val="100000"/>
              </a:lnSpc>
              <a:spcAft>
                <a:spcPts val="400"/>
              </a:spcAft>
              <a:buSzPct val="100000"/>
              <a:buChar char="•"/>
            </a:pPr>
            <a:r>
              <a:rPr lang="en-US" sz="1600" dirty="0">
                <a:solidFill>
                  <a:srgbClr val="0B1F3A"/>
                </a:solidFill>
              </a:rPr>
              <a:t>Για χρήση στη ναυτιλία απαιτείται υγροποίηση (-253°C) ή συμπίεση</a:t>
            </a:r>
            <a:r>
              <a:rPr lang="el-GR" sz="1600" dirty="0">
                <a:solidFill>
                  <a:srgbClr val="0B1F3A"/>
                </a:solidFill>
              </a:rPr>
              <a:t> -</a:t>
            </a:r>
            <a:r>
              <a:rPr lang="en-US" sz="1600" dirty="0">
                <a:solidFill>
                  <a:srgbClr val="0B1F3A"/>
                </a:solidFill>
              </a:rPr>
              <a:t> πολύ χαμηλή ογκομετρική ενεργειακή πυκνότητα (4–5× τον όγκο του ντίζελ) → κατάλληλο για μικρές αποστάσεις</a:t>
            </a:r>
            <a:r>
              <a:rPr lang="el-GR" sz="1600" dirty="0">
                <a:solidFill>
                  <a:srgbClr val="0B1F3A"/>
                </a:solidFill>
              </a:rPr>
              <a:t> -</a:t>
            </a:r>
            <a:r>
              <a:rPr lang="en-US" sz="1600" dirty="0">
                <a:solidFill>
                  <a:srgbClr val="0B1F3A"/>
                </a:solidFill>
              </a:rPr>
              <a:t> υψηλό κόστος αποθήκευσης και μεταφοράς</a:t>
            </a:r>
            <a:endParaRPr lang="en-US" sz="1600" dirty="0"/>
          </a:p>
          <a:p>
            <a:pPr marL="342900" indent="-342900" algn="just">
              <a:lnSpc>
                <a:spcPct val="100000"/>
              </a:lnSpc>
              <a:spcAft>
                <a:spcPts val="400"/>
              </a:spcAft>
              <a:buSzPct val="100000"/>
              <a:buChar char="•"/>
            </a:pPr>
            <a:r>
              <a:rPr lang="en-US" sz="1600" dirty="0">
                <a:solidFill>
                  <a:srgbClr val="0B1F3A"/>
                </a:solidFill>
              </a:rPr>
              <a:t>Πλοία: MF Hydra (Norled, 7/2021) — πρώτο ferry με υγρό υδρογόνο (300 επιβάτες, 80 οχήματα, κυψέλες + μπαταρίες, δεξαμενή 80 m³)</a:t>
            </a:r>
            <a:r>
              <a:rPr lang="el-GR" sz="1600" dirty="0">
                <a:solidFill>
                  <a:srgbClr val="0B1F3A"/>
                </a:solidFill>
              </a:rPr>
              <a:t> -</a:t>
            </a:r>
            <a:r>
              <a:rPr lang="en-US" sz="1600" dirty="0">
                <a:solidFill>
                  <a:srgbClr val="0B1F3A"/>
                </a:solidFill>
              </a:rPr>
              <a:t> 37 πλοία σε παραγγελία (1/2026), κυρίως ferries και offshore</a:t>
            </a:r>
            <a:endParaRPr lang="en-US" sz="1600" dirty="0"/>
          </a:p>
          <a:p>
            <a:pPr marL="342900" indent="-342900" algn="just">
              <a:lnSpc>
                <a:spcPct val="100000"/>
              </a:lnSpc>
              <a:spcAft>
                <a:spcPts val="400"/>
              </a:spcAft>
              <a:buSzPct val="100000"/>
              <a:buChar char="•"/>
            </a:pPr>
            <a:r>
              <a:rPr lang="en-US" sz="1600" dirty="0">
                <a:solidFill>
                  <a:srgbClr val="0B1F3A"/>
                </a:solidFill>
              </a:rPr>
              <a:t>Κυψέλες καυσίμου: ηλεκτροχημική </a:t>
            </a:r>
            <a:r>
              <a:rPr lang="en-US" sz="1600" dirty="0" err="1">
                <a:solidFill>
                  <a:srgbClr val="0B1F3A"/>
                </a:solidFill>
              </a:rPr>
              <a:t>μετ</a:t>
            </a:r>
            <a:r>
              <a:rPr lang="en-US" sz="1600" dirty="0">
                <a:solidFill>
                  <a:srgbClr val="0B1F3A"/>
                </a:solidFill>
              </a:rPr>
              <a:t>ατροπή </a:t>
            </a:r>
            <a:r>
              <a:rPr lang="el-GR" sz="1600" dirty="0">
                <a:solidFill>
                  <a:srgbClr val="0B1F3A"/>
                </a:solidFill>
              </a:rPr>
              <a:t>2</a:t>
            </a:r>
            <a:r>
              <a:rPr lang="en-US" sz="1600" dirty="0">
                <a:solidFill>
                  <a:srgbClr val="0B1F3A"/>
                </a:solidFill>
              </a:rPr>
              <a:t>H₂ + O₂ → νερό, θερμότητα, ηλεκτρισμός</a:t>
            </a:r>
            <a:r>
              <a:rPr lang="el-GR" sz="1600" dirty="0">
                <a:solidFill>
                  <a:srgbClr val="0B1F3A"/>
                </a:solidFill>
              </a:rPr>
              <a:t> -</a:t>
            </a:r>
            <a:r>
              <a:rPr lang="en-US" sz="1600" dirty="0">
                <a:solidFill>
                  <a:srgbClr val="0B1F3A"/>
                </a:solidFill>
              </a:rPr>
              <a:t> υψηλή απόδοση, </a:t>
            </a:r>
            <a:r>
              <a:rPr lang="en-US" sz="1600" dirty="0" err="1">
                <a:solidFill>
                  <a:srgbClr val="0B1F3A"/>
                </a:solidFill>
              </a:rPr>
              <a:t>μηδενικές</a:t>
            </a:r>
            <a:r>
              <a:rPr lang="en-US" sz="1600" dirty="0">
                <a:solidFill>
                  <a:srgbClr val="0B1F3A"/>
                </a:solidFill>
              </a:rPr>
              <a:t> εκπ</a:t>
            </a:r>
            <a:r>
              <a:rPr lang="en-US" sz="1600" dirty="0" err="1">
                <a:solidFill>
                  <a:srgbClr val="0B1F3A"/>
                </a:solidFill>
              </a:rPr>
              <a:t>ομ</a:t>
            </a:r>
            <a:r>
              <a:rPr lang="en-US" sz="1600" dirty="0">
                <a:solidFill>
                  <a:srgbClr val="0B1F3A"/>
                </a:solidFill>
              </a:rPr>
              <a:t>πές - για μικρές αποστάσεις ή επικουρικά (hotel load, λιμάνι) - HySeas III (Orkney): ferry με υδρογόνο από περίσσεια αιολικής/κυματικής ενέργειας</a:t>
            </a:r>
            <a:endParaRPr lang="en-US" sz="1600" dirty="0"/>
          </a:p>
          <a:p>
            <a:pPr marL="342900" indent="-342900" algn="just">
              <a:lnSpc>
                <a:spcPct val="100000"/>
              </a:lnSpc>
              <a:spcAft>
                <a:spcPts val="400"/>
              </a:spcAft>
              <a:buSzPct val="100000"/>
              <a:buChar char="•"/>
            </a:pPr>
            <a:r>
              <a:rPr lang="en-US" sz="1600" b="1" dirty="0">
                <a:solidFill>
                  <a:srgbClr val="0B1F3A"/>
                </a:solidFill>
              </a:rPr>
              <a:t>Ο ρόλος του υδρογόνου στη ναυτιλία είναι μάλλον έμμεσος: ως πρώτη ύλη για πράσινη αμμωνία και e-μεθανόλη/e-LNG (RFNBO), που αποθηκεύονται και μεταφέρονται ευκολότερα</a:t>
            </a:r>
            <a:endParaRPr lang="en-US" sz="1600" dirty="0"/>
          </a:p>
        </p:txBody>
      </p:sp>
      <p:graphicFrame>
        <p:nvGraphicFramePr>
          <p:cNvPr id="33" name="table"/>
          <p:cNvGraphicFramePr>
            <a:graphicFrameLocks noGrp="1"/>
          </p:cNvGraphicFramePr>
          <p:nvPr>
            <p:extLst>
              <p:ext uri="{D42A27DB-BD31-4B8C-83A1-F6EECF244321}">
                <p14:modId xmlns:p14="http://schemas.microsoft.com/office/powerpoint/2010/main" val="2438491324"/>
              </p:ext>
            </p:extLst>
          </p:nvPr>
        </p:nvGraphicFramePr>
        <p:xfrm>
          <a:off x="6307015" y="480224"/>
          <a:ext cx="5638800" cy="5328520"/>
        </p:xfrm>
        <a:graphic>
          <a:graphicData uri="http://schemas.openxmlformats.org/drawingml/2006/table">
            <a:tbl>
              <a:tblPr/>
              <a:tblGrid>
                <a:gridCol w="1176793">
                  <a:extLst>
                    <a:ext uri="{9D8B030D-6E8A-4147-A177-3AD203B41FA5}">
                      <a16:colId xmlns:a16="http://schemas.microsoft.com/office/drawing/2014/main" val="20000"/>
                    </a:ext>
                  </a:extLst>
                </a:gridCol>
                <a:gridCol w="2206487">
                  <a:extLst>
                    <a:ext uri="{9D8B030D-6E8A-4147-A177-3AD203B41FA5}">
                      <a16:colId xmlns:a16="http://schemas.microsoft.com/office/drawing/2014/main" val="20001"/>
                    </a:ext>
                  </a:extLst>
                </a:gridCol>
                <a:gridCol w="1470992">
                  <a:extLst>
                    <a:ext uri="{9D8B030D-6E8A-4147-A177-3AD203B41FA5}">
                      <a16:colId xmlns:a16="http://schemas.microsoft.com/office/drawing/2014/main" val="20002"/>
                    </a:ext>
                  </a:extLst>
                </a:gridCol>
                <a:gridCol w="784528">
                  <a:extLst>
                    <a:ext uri="{9D8B030D-6E8A-4147-A177-3AD203B41FA5}">
                      <a16:colId xmlns:a16="http://schemas.microsoft.com/office/drawing/2014/main" val="20003"/>
                    </a:ext>
                  </a:extLst>
                </a:gridCol>
              </a:tblGrid>
              <a:tr h="666065">
                <a:tc>
                  <a:txBody>
                    <a:bodyPr/>
                    <a:lstStyle/>
                    <a:p>
                      <a:pPr marL="0" indent="0" algn="ctr">
                        <a:buNone/>
                      </a:pPr>
                      <a:r>
                        <a:rPr lang="en-US" sz="1400" b="1" dirty="0">
                          <a:solidFill>
                            <a:srgbClr val="FFFFFF"/>
                          </a:solidFill>
                        </a:rPr>
                        <a:t>Χρώμα H₂</a:t>
                      </a:r>
                      <a:endParaRPr lang="en-US" sz="14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lgn="ctr">
                        <a:buNone/>
                      </a:pPr>
                      <a:r>
                        <a:rPr lang="en-US" sz="1400" b="1" dirty="0">
                          <a:solidFill>
                            <a:srgbClr val="FFFFFF"/>
                          </a:solidFill>
                        </a:rPr>
                        <a:t>Πρώτη ύλη / τεχνολογία</a:t>
                      </a:r>
                      <a:endParaRPr lang="en-US" sz="14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lgn="ctr">
                        <a:buNone/>
                      </a:pPr>
                      <a:r>
                        <a:rPr lang="en-US" sz="1400" b="1" dirty="0">
                          <a:solidFill>
                            <a:srgbClr val="FFFFFF"/>
                          </a:solidFill>
                        </a:rPr>
                        <a:t>Άμεσες εκπομπές (kgCO₂e/kgH₂)</a:t>
                      </a:r>
                      <a:endParaRPr lang="en-US" sz="14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lgn="ctr">
                        <a:buNone/>
                      </a:pPr>
                      <a:r>
                        <a:rPr lang="en-US" sz="1400" b="1" dirty="0">
                          <a:solidFill>
                            <a:srgbClr val="FFFFFF"/>
                          </a:solidFill>
                        </a:rPr>
                        <a:t>Έμμεσες</a:t>
                      </a:r>
                      <a:endParaRPr lang="en-US" sz="14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extLst>
                  <a:ext uri="{0D108BD9-81ED-4DB2-BD59-A6C34878D82A}">
                    <a16:rowId xmlns:a16="http://schemas.microsoft.com/office/drawing/2014/main" val="10000"/>
                  </a:ext>
                </a:extLst>
              </a:tr>
              <a:tr h="666065">
                <a:tc>
                  <a:txBody>
                    <a:bodyPr/>
                    <a:lstStyle/>
                    <a:p>
                      <a:pPr marL="0" indent="0">
                        <a:buNone/>
                      </a:pPr>
                      <a:r>
                        <a:rPr lang="en-US" sz="1600" b="1" dirty="0">
                          <a:solidFill>
                            <a:srgbClr val="0B1F3A"/>
                          </a:solidFill>
                        </a:rPr>
                        <a:t>Πράσινο</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ΑΠΕ + νερό, ηλεκτρόλυση</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ctr">
                        <a:buNone/>
                      </a:pPr>
                      <a:r>
                        <a:rPr lang="en-US" sz="1600" dirty="0">
                          <a:solidFill>
                            <a:srgbClr val="0B1F3A"/>
                          </a:solidFill>
                        </a:rPr>
                        <a:t>—</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ctr">
                        <a:buNone/>
                      </a:pPr>
                      <a:r>
                        <a:rPr lang="en-US" sz="1600" dirty="0">
                          <a:solidFill>
                            <a:srgbClr val="0B1F3A"/>
                          </a:solidFill>
                        </a:rPr>
                        <a:t>~0</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1"/>
                  </a:ext>
                </a:extLst>
              </a:tr>
              <a:tr h="666065">
                <a:tc>
                  <a:txBody>
                    <a:bodyPr/>
                    <a:lstStyle/>
                    <a:p>
                      <a:pPr marL="0" indent="0">
                        <a:buNone/>
                      </a:pPr>
                      <a:r>
                        <a:rPr lang="en-US" sz="1600" b="1" dirty="0">
                          <a:solidFill>
                            <a:srgbClr val="0B1F3A"/>
                          </a:solidFill>
                        </a:rPr>
                        <a:t>Κίτρινο</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Ηλεκτρικό δίκτυο, ηλεκτρόλυση</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0B1F3A"/>
                          </a:solidFill>
                        </a:rPr>
                        <a:t>—</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0B1F3A"/>
                          </a:solidFill>
                        </a:rPr>
                        <a:t>&lt;1–30</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66065">
                <a:tc>
                  <a:txBody>
                    <a:bodyPr/>
                    <a:lstStyle/>
                    <a:p>
                      <a:pPr marL="0" indent="0">
                        <a:buNone/>
                      </a:pPr>
                      <a:r>
                        <a:rPr lang="en-US" sz="1600" b="1" dirty="0">
                          <a:solidFill>
                            <a:srgbClr val="0B1F3A"/>
                          </a:solidFill>
                        </a:rPr>
                        <a:t>Ροζ</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Πυρηνική ενέργεια, ηλεκτρόλυση</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ctr">
                        <a:buNone/>
                      </a:pPr>
                      <a:r>
                        <a:rPr lang="en-US" sz="1600" dirty="0">
                          <a:solidFill>
                            <a:srgbClr val="0B1F3A"/>
                          </a:solidFill>
                        </a:rPr>
                        <a:t>—</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ctr">
                        <a:buNone/>
                      </a:pPr>
                      <a:r>
                        <a:rPr lang="en-US" sz="1600" dirty="0">
                          <a:solidFill>
                            <a:srgbClr val="0B1F3A"/>
                          </a:solidFill>
                        </a:rPr>
                        <a:t>~0</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3"/>
                  </a:ext>
                </a:extLst>
              </a:tr>
              <a:tr h="666065">
                <a:tc>
                  <a:txBody>
                    <a:bodyPr/>
                    <a:lstStyle/>
                    <a:p>
                      <a:pPr marL="0" indent="0">
                        <a:buNone/>
                      </a:pPr>
                      <a:r>
                        <a:rPr lang="en-US" sz="1600" b="1" dirty="0">
                          <a:solidFill>
                            <a:srgbClr val="0B1F3A"/>
                          </a:solidFill>
                        </a:rPr>
                        <a:t>Γκρι</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Φυσικό αέριο, αναμόρφωση μεθανίου</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0B1F3A"/>
                          </a:solidFill>
                        </a:rPr>
                        <a:t>9–11</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0B1F3A"/>
                          </a:solidFill>
                        </a:rPr>
                        <a:t>0,5–4</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66065">
                <a:tc>
                  <a:txBody>
                    <a:bodyPr/>
                    <a:lstStyle/>
                    <a:p>
                      <a:pPr marL="0" indent="0">
                        <a:buNone/>
                      </a:pPr>
                      <a:r>
                        <a:rPr lang="en-US" sz="1600" b="1" dirty="0">
                          <a:solidFill>
                            <a:srgbClr val="0B1F3A"/>
                          </a:solidFill>
                        </a:rPr>
                        <a:t>Καφέ / Μαύρο</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Λιγνίτης / λιθάνθρακας, αεριοποίηση</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ctr">
                        <a:buNone/>
                      </a:pPr>
                      <a:r>
                        <a:rPr lang="en-US" sz="1600" dirty="0">
                          <a:solidFill>
                            <a:srgbClr val="0B1F3A"/>
                          </a:solidFill>
                        </a:rPr>
                        <a:t>18–20</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ctr">
                        <a:buNone/>
                      </a:pPr>
                      <a:r>
                        <a:rPr lang="en-US" sz="1600" dirty="0">
                          <a:solidFill>
                            <a:srgbClr val="0B1F3A"/>
                          </a:solidFill>
                        </a:rPr>
                        <a:t>1–7</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5"/>
                  </a:ext>
                </a:extLst>
              </a:tr>
              <a:tr h="666065">
                <a:tc>
                  <a:txBody>
                    <a:bodyPr/>
                    <a:lstStyle/>
                    <a:p>
                      <a:pPr marL="0" indent="0">
                        <a:buNone/>
                      </a:pPr>
                      <a:r>
                        <a:rPr lang="en-US" sz="1600" b="1" dirty="0">
                          <a:solidFill>
                            <a:srgbClr val="0B1F3A"/>
                          </a:solidFill>
                        </a:rPr>
                        <a:t>Μπλε</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600" dirty="0">
                          <a:solidFill>
                            <a:srgbClr val="0B1F3A"/>
                          </a:solidFill>
                        </a:rPr>
                        <a:t>Φυσικό αέριο ή άνθρακας + CCS</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0B1F3A"/>
                          </a:solidFill>
                        </a:rPr>
                        <a:t>0,5–4</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0B1F3A"/>
                          </a:solidFill>
                        </a:rPr>
                        <a:t>0,5–7</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666065">
                <a:tc>
                  <a:txBody>
                    <a:bodyPr/>
                    <a:lstStyle/>
                    <a:p>
                      <a:pPr marL="0" indent="0">
                        <a:buNone/>
                      </a:pPr>
                      <a:r>
                        <a:rPr lang="en-US" sz="1600" b="1" dirty="0">
                          <a:solidFill>
                            <a:srgbClr val="0B1F3A"/>
                          </a:solidFill>
                        </a:rPr>
                        <a:t>Τυρκουάζ</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600" dirty="0">
                          <a:solidFill>
                            <a:srgbClr val="0B1F3A"/>
                          </a:solidFill>
                        </a:rPr>
                        <a:t>Φυσικό αέριο, πυρόλυση (στερεός άνθρακας)</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ctr">
                        <a:buNone/>
                      </a:pPr>
                      <a:r>
                        <a:rPr lang="en-US" sz="1600" dirty="0">
                          <a:solidFill>
                            <a:srgbClr val="0B1F3A"/>
                          </a:solidFill>
                        </a:rPr>
                        <a:t>~0</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ctr">
                        <a:buNone/>
                      </a:pPr>
                      <a:r>
                        <a:rPr lang="en-US" sz="1600" dirty="0">
                          <a:solidFill>
                            <a:srgbClr val="0B1F3A"/>
                          </a:solidFill>
                        </a:rPr>
                        <a:t>0,5–5</a:t>
                      </a:r>
                      <a:endParaRPr lang="en-US" sz="16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7"/>
                  </a:ext>
                </a:extLst>
              </a:tr>
            </a:tbl>
          </a:graphicData>
        </a:graphic>
      </p:graphicFrame>
      <p:sp>
        <p:nvSpPr>
          <p:cNvPr id="5" name="source"/>
          <p:cNvSpPr txBox="1"/>
          <p:nvPr/>
        </p:nvSpPr>
        <p:spPr>
          <a:xfrm>
            <a:off x="6492240" y="5760720"/>
            <a:ext cx="5257800" cy="292608"/>
          </a:xfrm>
          <a:prstGeom prst="rect">
            <a:avLst/>
          </a:prstGeom>
          <a:noFill/>
          <a:ln/>
        </p:spPr>
        <p:txBody>
          <a:bodyPr wrap="square" lIns="0" tIns="0" rIns="0" bIns="0" rtlCol="0" anchor="b"/>
          <a:lstStyle/>
          <a:p>
            <a:pPr marL="0" indent="0">
              <a:buNone/>
            </a:pPr>
            <a:r>
              <a:rPr lang="en-US" sz="900" i="1" dirty="0">
                <a:solidFill>
                  <a:srgbClr val="6B7A90"/>
                </a:solidFill>
              </a:rPr>
              <a:t>Πηγές: IEA Global Hydrogen Review· Norled· HySeas III· Clarksons (1/2026).</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777240"/>
          </a:xfrm>
          <a:prstGeom prst="rect">
            <a:avLst/>
          </a:prstGeom>
          <a:noFill/>
          <a:ln/>
        </p:spPr>
        <p:txBody>
          <a:bodyPr wrap="square" lIns="0" tIns="0" rIns="0" bIns="0" rtlCol="0" anchor="ctr"/>
          <a:lstStyle/>
          <a:p>
            <a:pPr marL="0" indent="0" algn="l">
              <a:buNone/>
            </a:pPr>
            <a:r>
              <a:rPr lang="en-US" sz="2600" b="1" dirty="0">
                <a:solidFill>
                  <a:srgbClr val="0B1F3A"/>
                </a:solidFill>
              </a:rPr>
              <a:t>5.5 Μπαταρίες και ηλεκτροκίνηση · 5.6 Αιολική υποβοήθηση</a:t>
            </a:r>
            <a:endParaRPr lang="en-US" sz="2600" dirty="0"/>
          </a:p>
        </p:txBody>
      </p:sp>
      <p:sp>
        <p:nvSpPr>
          <p:cNvPr id="3" name="card"/>
          <p:cNvSpPr/>
          <p:nvPr/>
        </p:nvSpPr>
        <p:spPr>
          <a:xfrm>
            <a:off x="457200" y="1234440"/>
            <a:ext cx="5522976" cy="4800600"/>
          </a:xfrm>
          <a:prstGeom prst="roundRect">
            <a:avLst>
              <a:gd name="adj" fmla="val 2286"/>
            </a:avLst>
          </a:prstGeom>
          <a:solidFill>
            <a:srgbClr val="EDF2F7"/>
          </a:solidFill>
          <a:ln w="12700">
            <a:solidFill>
              <a:srgbClr val="EDF2F7"/>
            </a:solidFill>
            <a:prstDash val="solid"/>
          </a:ln>
        </p:spPr>
        <p:txBody>
          <a:bodyPr/>
          <a:lstStyle/>
          <a:p>
            <a:endParaRPr/>
          </a:p>
        </p:txBody>
      </p:sp>
      <p:sp>
        <p:nvSpPr>
          <p:cNvPr id="4" name="cardhead"/>
          <p:cNvSpPr txBox="1"/>
          <p:nvPr/>
        </p:nvSpPr>
        <p:spPr>
          <a:xfrm>
            <a:off x="621792" y="1344168"/>
            <a:ext cx="5193792" cy="457200"/>
          </a:xfrm>
          <a:prstGeom prst="rect">
            <a:avLst/>
          </a:prstGeom>
          <a:noFill/>
          <a:ln/>
        </p:spPr>
        <p:txBody>
          <a:bodyPr wrap="square" lIns="0" tIns="0" rIns="0" bIns="0" rtlCol="0" anchor="ctr"/>
          <a:lstStyle/>
          <a:p>
            <a:pPr marL="0" indent="0">
              <a:buNone/>
            </a:pPr>
            <a:r>
              <a:rPr lang="en-US" sz="1600" b="1" dirty="0">
                <a:solidFill>
                  <a:srgbClr val="0E6E8E"/>
                </a:solidFill>
              </a:rPr>
              <a:t>Μπαταρίες / ηλεκτρικά πλοία</a:t>
            </a:r>
            <a:endParaRPr lang="en-US" sz="1600" dirty="0"/>
          </a:p>
        </p:txBody>
      </p:sp>
      <p:sp>
        <p:nvSpPr>
          <p:cNvPr id="5" name="cardbody"/>
          <p:cNvSpPr txBox="1"/>
          <p:nvPr/>
        </p:nvSpPr>
        <p:spPr>
          <a:xfrm>
            <a:off x="621792" y="1828800"/>
            <a:ext cx="5193792" cy="4114800"/>
          </a:xfrm>
          <a:prstGeom prst="rect">
            <a:avLst/>
          </a:prstGeom>
          <a:noFill/>
          <a:ln/>
        </p:spPr>
        <p:txBody>
          <a:bodyPr wrap="square" lIns="0" tIns="0" rIns="0" bIns="0" rtlCol="0" anchor="t"/>
          <a:lstStyle/>
          <a:p>
            <a:pPr marL="152400" indent="-152400" algn="just">
              <a:spcAft>
                <a:spcPts val="300"/>
              </a:spcAft>
              <a:buSzPct val="100000"/>
              <a:buChar char="•"/>
            </a:pPr>
            <a:r>
              <a:rPr lang="en-US" sz="1600" dirty="0">
                <a:solidFill>
                  <a:srgbClr val="0B1F3A"/>
                </a:solidFill>
              </a:rPr>
              <a:t>Μηδενικές εκπομπές αν η φόρτιση γίνεται από ΑΠΕ</a:t>
            </a:r>
            <a:r>
              <a:rPr lang="el-GR" sz="1600" dirty="0">
                <a:solidFill>
                  <a:srgbClr val="0B1F3A"/>
                </a:solidFill>
              </a:rPr>
              <a:t>-</a:t>
            </a:r>
            <a:r>
              <a:rPr lang="en-US" sz="1600" dirty="0">
                <a:solidFill>
                  <a:srgbClr val="0B1F3A"/>
                </a:solidFill>
              </a:rPr>
              <a:t> κατάλληλες για μικρές αποστάσεις, ferries, λιμενικά σκάφη, υβριδική λειτουργία (peak shaving)</a:t>
            </a:r>
            <a:r>
              <a:rPr lang="el-GR" sz="1600" dirty="0">
                <a:solidFill>
                  <a:srgbClr val="0B1F3A"/>
                </a:solidFill>
              </a:rPr>
              <a:t> -</a:t>
            </a:r>
            <a:r>
              <a:rPr lang="en-US" sz="1600" dirty="0">
                <a:solidFill>
                  <a:srgbClr val="0B1F3A"/>
                </a:solidFill>
              </a:rPr>
              <a:t> 171 παραγγελίες μπαταρίας/υβριδικών το 2025</a:t>
            </a:r>
            <a:endParaRPr lang="en-US" sz="1600" dirty="0"/>
          </a:p>
          <a:p>
            <a:pPr marL="152400" indent="-152400" algn="just">
              <a:spcAft>
                <a:spcPts val="300"/>
              </a:spcAft>
              <a:buSzPct val="100000"/>
              <a:buChar char="•"/>
            </a:pPr>
            <a:r>
              <a:rPr lang="en-US" sz="1600" dirty="0">
                <a:solidFill>
                  <a:srgbClr val="0B1F3A"/>
                </a:solidFill>
              </a:rPr>
              <a:t>Yara Birkeland (Νορβηγία, 2022): πρώτο ηλεκτρικό και αυτόνομο containership, 120 TEU, 6,7 MWh, φόρτιση από υδροηλεκτρική ενέργεια</a:t>
            </a:r>
            <a:endParaRPr lang="en-US" sz="1600" dirty="0"/>
          </a:p>
          <a:p>
            <a:pPr marL="152400" indent="-152400" algn="just">
              <a:spcAft>
                <a:spcPts val="300"/>
              </a:spcAft>
              <a:buSzPct val="100000"/>
              <a:buChar char="•"/>
            </a:pPr>
            <a:r>
              <a:rPr lang="en-US" sz="1600" dirty="0">
                <a:solidFill>
                  <a:srgbClr val="0B1F3A"/>
                </a:solidFill>
              </a:rPr>
              <a:t>COSCO Greenwater 01 (5/2024): το μεγαλύτερο αμιγώς ηλεκτρικό containership (700 TEU, &gt;50.000 kWh, έως 80.000 kWh με αφαιρούμενα «κουτιά» μπαταριών), Σαγκάη–Νανκίνγκ, -12,4 τ. CO₂/100 </a:t>
            </a:r>
            <a:r>
              <a:rPr lang="en-US" sz="1600" dirty="0" err="1">
                <a:solidFill>
                  <a:srgbClr val="0B1F3A"/>
                </a:solidFill>
              </a:rPr>
              <a:t>ν.μ</a:t>
            </a:r>
            <a:r>
              <a:rPr lang="en-US" sz="1600" dirty="0">
                <a:solidFill>
                  <a:srgbClr val="0B1F3A"/>
                </a:solidFill>
              </a:rPr>
              <a:t>.</a:t>
            </a:r>
            <a:r>
              <a:rPr lang="el-GR" sz="1600" dirty="0">
                <a:solidFill>
                  <a:srgbClr val="0B1F3A"/>
                </a:solidFill>
              </a:rPr>
              <a:t> /</a:t>
            </a:r>
            <a:r>
              <a:rPr lang="en-US" sz="1600" dirty="0">
                <a:solidFill>
                  <a:srgbClr val="0B1F3A"/>
                </a:solidFill>
              </a:rPr>
              <a:t> Κίνα: δεκάδες ηλεκτρικά ποταμόπλοια και ferries</a:t>
            </a:r>
            <a:endParaRPr lang="en-US" sz="1600" dirty="0"/>
          </a:p>
          <a:p>
            <a:pPr marL="152400" indent="-152400" algn="just">
              <a:spcAft>
                <a:spcPts val="300"/>
              </a:spcAft>
              <a:buSzPct val="100000"/>
              <a:buChar char="•"/>
            </a:pPr>
            <a:r>
              <a:rPr lang="en-US" sz="1600" dirty="0">
                <a:solidFill>
                  <a:srgbClr val="0B1F3A"/>
                </a:solidFill>
              </a:rPr>
              <a:t>Όρια: για ποντοπόρο containership θα απαιτούνταν ~10.000 μπαταρίες Tesla S85 ανά ημέρα πλου → μη βιώσιμο· κίνδυνοι θερμικής διαφυγής/πυρκαγιάς, περιορισμένος κύκλος ζωής, ανάγκη reverse logistics/ανακύκλωσης</a:t>
            </a:r>
            <a:endParaRPr lang="en-US" sz="1600" dirty="0"/>
          </a:p>
        </p:txBody>
      </p:sp>
      <p:sp>
        <p:nvSpPr>
          <p:cNvPr id="6" name="card"/>
          <p:cNvSpPr/>
          <p:nvPr/>
        </p:nvSpPr>
        <p:spPr>
          <a:xfrm>
            <a:off x="6208776" y="1234440"/>
            <a:ext cx="5522976" cy="4800600"/>
          </a:xfrm>
          <a:prstGeom prst="roundRect">
            <a:avLst>
              <a:gd name="adj" fmla="val 2286"/>
            </a:avLst>
          </a:prstGeom>
          <a:solidFill>
            <a:srgbClr val="EDF2F7"/>
          </a:solidFill>
          <a:ln w="12700">
            <a:solidFill>
              <a:srgbClr val="EDF2F7"/>
            </a:solidFill>
            <a:prstDash val="solid"/>
          </a:ln>
        </p:spPr>
        <p:txBody>
          <a:bodyPr/>
          <a:lstStyle/>
          <a:p>
            <a:endParaRPr/>
          </a:p>
        </p:txBody>
      </p:sp>
      <p:sp>
        <p:nvSpPr>
          <p:cNvPr id="7" name="cardhead"/>
          <p:cNvSpPr txBox="1"/>
          <p:nvPr/>
        </p:nvSpPr>
        <p:spPr>
          <a:xfrm>
            <a:off x="6373368" y="1344168"/>
            <a:ext cx="5193792" cy="457200"/>
          </a:xfrm>
          <a:prstGeom prst="rect">
            <a:avLst/>
          </a:prstGeom>
          <a:noFill/>
          <a:ln/>
        </p:spPr>
        <p:txBody>
          <a:bodyPr wrap="square" lIns="0" tIns="0" rIns="0" bIns="0" rtlCol="0" anchor="ctr"/>
          <a:lstStyle/>
          <a:p>
            <a:pPr marL="0" indent="0">
              <a:buNone/>
            </a:pPr>
            <a:r>
              <a:rPr lang="en-US" sz="1600" b="1" dirty="0">
                <a:solidFill>
                  <a:srgbClr val="4F8A5B"/>
                </a:solidFill>
              </a:rPr>
              <a:t>Αιολική υποβοήθηση (WAPS)</a:t>
            </a:r>
            <a:endParaRPr lang="en-US" sz="1600" dirty="0"/>
          </a:p>
        </p:txBody>
      </p:sp>
      <p:sp>
        <p:nvSpPr>
          <p:cNvPr id="8" name="cardbody"/>
          <p:cNvSpPr txBox="1"/>
          <p:nvPr/>
        </p:nvSpPr>
        <p:spPr>
          <a:xfrm>
            <a:off x="6373368" y="1828800"/>
            <a:ext cx="5193792" cy="4114800"/>
          </a:xfrm>
          <a:prstGeom prst="rect">
            <a:avLst/>
          </a:prstGeom>
          <a:noFill/>
          <a:ln/>
        </p:spPr>
        <p:txBody>
          <a:bodyPr wrap="square" lIns="0" tIns="0" rIns="0" bIns="0" rtlCol="0" anchor="t"/>
          <a:lstStyle/>
          <a:p>
            <a:pPr marL="152400" indent="-152400" algn="just">
              <a:spcAft>
                <a:spcPts val="300"/>
              </a:spcAft>
              <a:buSzPct val="100000"/>
              <a:buChar char="•"/>
            </a:pPr>
            <a:r>
              <a:rPr lang="en-US" sz="1600" dirty="0">
                <a:solidFill>
                  <a:srgbClr val="0B1F3A"/>
                </a:solidFill>
              </a:rPr>
              <a:t>Όχι </a:t>
            </a:r>
            <a:r>
              <a:rPr lang="en-US" sz="1600" dirty="0" err="1">
                <a:solidFill>
                  <a:srgbClr val="0B1F3A"/>
                </a:solidFill>
              </a:rPr>
              <a:t>κλ</a:t>
            </a:r>
            <a:r>
              <a:rPr lang="en-US" sz="1600" dirty="0">
                <a:solidFill>
                  <a:srgbClr val="0B1F3A"/>
                </a:solidFill>
              </a:rPr>
              <a:t>ασικά πανιά</a:t>
            </a:r>
            <a:r>
              <a:rPr lang="el-GR" sz="1600" dirty="0">
                <a:solidFill>
                  <a:srgbClr val="0B1F3A"/>
                </a:solidFill>
              </a:rPr>
              <a:t>,</a:t>
            </a:r>
            <a:r>
              <a:rPr lang="en-US" sz="1600" dirty="0">
                <a:solidFill>
                  <a:srgbClr val="0B1F3A"/>
                </a:solidFill>
              </a:rPr>
              <a:t> αλλά αυτοματοποιημένα συστήματα: ρότορες Flettner, άκαμπτα ιστία/πτέρυγες, ιστία αναρρόφησης, χαρταετοί και εκ των υστέρων τοποθέτηση (retrofit)</a:t>
            </a:r>
            <a:endParaRPr lang="en-US" sz="1600" dirty="0"/>
          </a:p>
          <a:p>
            <a:pPr marL="152400" indent="-152400" algn="just">
              <a:spcAft>
                <a:spcPts val="300"/>
              </a:spcAft>
              <a:buSzPct val="100000"/>
              <a:buChar char="•"/>
            </a:pPr>
            <a:r>
              <a:rPr lang="en-US" sz="1600" dirty="0">
                <a:solidFill>
                  <a:srgbClr val="0B1F3A"/>
                </a:solidFill>
              </a:rPr>
              <a:t>IWSA (6/2026): &gt;100 μεγάλα πλοία με WAPS, &gt;230 εγκαταστάσεις (37 δεξαμενόπλοια, 24 bulkers, 24 ro-pax, 19 γενικού φορτίου)</a:t>
            </a:r>
            <a:r>
              <a:rPr lang="el-GR" sz="1600" dirty="0">
                <a:solidFill>
                  <a:srgbClr val="0B1F3A"/>
                </a:solidFill>
              </a:rPr>
              <a:t> -</a:t>
            </a:r>
            <a:r>
              <a:rPr lang="en-US" sz="1600" dirty="0">
                <a:solidFill>
                  <a:srgbClr val="0B1F3A"/>
                </a:solidFill>
              </a:rPr>
              <a:t> εξοικονόμηση 5–20% σε retrofits· πρόβλεψη ~200 πλοία έως μέσα 2027</a:t>
            </a:r>
            <a:endParaRPr lang="en-US" sz="1600" dirty="0"/>
          </a:p>
          <a:p>
            <a:pPr marL="152400" indent="-152400" algn="just">
              <a:spcAft>
                <a:spcPts val="300"/>
              </a:spcAft>
              <a:buSzPct val="100000"/>
              <a:buChar char="•"/>
            </a:pPr>
            <a:r>
              <a:rPr lang="en-US" sz="1600" dirty="0">
                <a:solidFill>
                  <a:srgbClr val="0B1F3A"/>
                </a:solidFill>
              </a:rPr>
              <a:t>Παράδειγμα: Sea Zhoushan (VLOC 325.000 dwt, Vale) με 5 ρότορες ύψους 25 μ.</a:t>
            </a:r>
            <a:r>
              <a:rPr lang="el-GR" sz="1600" dirty="0">
                <a:solidFill>
                  <a:srgbClr val="0B1F3A"/>
                </a:solidFill>
              </a:rPr>
              <a:t> -</a:t>
            </a:r>
            <a:r>
              <a:rPr lang="en-US" sz="1600" dirty="0">
                <a:solidFill>
                  <a:srgbClr val="0B1F3A"/>
                </a:solidFill>
              </a:rPr>
              <a:t> Pyxis Ocean (Cargill) </a:t>
            </a:r>
            <a:r>
              <a:rPr lang="en-US" sz="1600" dirty="0" err="1">
                <a:solidFill>
                  <a:srgbClr val="0B1F3A"/>
                </a:solidFill>
              </a:rPr>
              <a:t>με</a:t>
            </a:r>
            <a:r>
              <a:rPr lang="en-US" sz="1600" dirty="0">
                <a:solidFill>
                  <a:srgbClr val="0B1F3A"/>
                </a:solidFill>
              </a:rPr>
              <a:t> </a:t>
            </a:r>
            <a:r>
              <a:rPr lang="en-US" sz="1600" dirty="0" err="1">
                <a:solidFill>
                  <a:srgbClr val="0B1F3A"/>
                </a:solidFill>
              </a:rPr>
              <a:t>WindWings</a:t>
            </a:r>
            <a:r>
              <a:rPr lang="el-GR" sz="1600" dirty="0">
                <a:solidFill>
                  <a:srgbClr val="0B1F3A"/>
                </a:solidFill>
              </a:rPr>
              <a:t> -</a:t>
            </a:r>
            <a:r>
              <a:rPr lang="en-US" sz="1600" dirty="0">
                <a:solidFill>
                  <a:srgbClr val="0B1F3A"/>
                </a:solidFill>
              </a:rPr>
              <a:t> ελληνικά πλοία με ρότορες (Oceanbird, Anemoi)</a:t>
            </a:r>
            <a:endParaRPr lang="en-US" sz="1600" dirty="0"/>
          </a:p>
          <a:p>
            <a:pPr marL="152400" indent="-152400" algn="just">
              <a:spcAft>
                <a:spcPts val="300"/>
              </a:spcAft>
              <a:buSzPct val="100000"/>
              <a:buChar char="•"/>
            </a:pPr>
            <a:r>
              <a:rPr lang="en-US" sz="1600" dirty="0">
                <a:solidFill>
                  <a:srgbClr val="0B1F3A"/>
                </a:solidFill>
              </a:rPr>
              <a:t>Οικονομικά: χαμηλό λειτουργικό κόστος, συνέργεια με ETS/FuelEU/CII</a:t>
            </a:r>
            <a:r>
              <a:rPr lang="el-GR" sz="1600" dirty="0">
                <a:solidFill>
                  <a:srgbClr val="0B1F3A"/>
                </a:solidFill>
              </a:rPr>
              <a:t>.</a:t>
            </a:r>
            <a:r>
              <a:rPr lang="en-US" sz="1600" dirty="0">
                <a:solidFill>
                  <a:srgbClr val="0B1F3A"/>
                </a:solidFill>
              </a:rPr>
              <a:t> </a:t>
            </a:r>
            <a:r>
              <a:rPr lang="el-GR" sz="1600" dirty="0">
                <a:solidFill>
                  <a:srgbClr val="0B1F3A"/>
                </a:solidFill>
              </a:rPr>
              <a:t>Π</a:t>
            </a:r>
            <a:r>
              <a:rPr lang="en-US" sz="1600" dirty="0" err="1">
                <a:solidFill>
                  <a:srgbClr val="0B1F3A"/>
                </a:solidFill>
              </a:rPr>
              <a:t>εριορισμός</a:t>
            </a:r>
            <a:r>
              <a:rPr lang="en-US" sz="1600" dirty="0">
                <a:solidFill>
                  <a:srgbClr val="0B1F3A"/>
                </a:solidFill>
              </a:rPr>
              <a:t>: εξάρτηση από άνεμο και δρομολόγιο, δεν αρκεί μόνη της</a:t>
            </a:r>
            <a:endParaRPr lang="en-US" sz="1600" dirty="0"/>
          </a:p>
        </p:txBody>
      </p:sp>
      <p:sp>
        <p:nvSpPr>
          <p:cNvPr id="9" name="source"/>
          <p:cNvSpPr txBox="1"/>
          <p:nvPr/>
        </p:nvSpPr>
        <p:spPr>
          <a:xfrm>
            <a:off x="457200" y="6108192"/>
            <a:ext cx="11247120" cy="292608"/>
          </a:xfrm>
          <a:prstGeom prst="rect">
            <a:avLst/>
          </a:prstGeom>
          <a:noFill/>
          <a:ln/>
        </p:spPr>
        <p:txBody>
          <a:bodyPr wrap="square" lIns="0" tIns="0" rIns="0" bIns="0" rtlCol="0" anchor="b"/>
          <a:lstStyle/>
          <a:p>
            <a:pPr marL="0" indent="0">
              <a:buNone/>
            </a:pPr>
            <a:r>
              <a:rPr lang="en-US" sz="900" i="1" dirty="0">
                <a:solidFill>
                  <a:srgbClr val="6B7A90"/>
                </a:solidFill>
              </a:rPr>
              <a:t>Πηγές: Marine Insight (2024)· ENGINE/IWSA (2/6/2026)· Clarksons (1/2026)· Yara, Vale, Cargill.</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F2CCCDBD-01F2-585D-7C90-4EAD1554D9CF}"/>
              </a:ext>
            </a:extLst>
          </p:cNvPr>
          <p:cNvPicPr>
            <a:picLocks noChangeAspect="1"/>
          </p:cNvPicPr>
          <p:nvPr/>
        </p:nvPicPr>
        <p:blipFill>
          <a:blip r:embed="rId2"/>
          <a:stretch>
            <a:fillRect/>
          </a:stretch>
        </p:blipFill>
        <p:spPr>
          <a:xfrm>
            <a:off x="228600" y="181708"/>
            <a:ext cx="11347938" cy="6518031"/>
          </a:xfrm>
          <a:prstGeom prst="rect">
            <a:avLst/>
          </a:prstGeom>
        </p:spPr>
      </p:pic>
    </p:spTree>
    <p:extLst>
      <p:ext uri="{BB962C8B-B14F-4D97-AF65-F5344CB8AC3E}">
        <p14:creationId xmlns:p14="http://schemas.microsoft.com/office/powerpoint/2010/main" val="39688786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E7657ED-DF86-2205-EC3B-A65E91DB64F5}"/>
              </a:ext>
            </a:extLst>
          </p:cNvPr>
          <p:cNvSpPr txBox="1"/>
          <p:nvPr/>
        </p:nvSpPr>
        <p:spPr>
          <a:xfrm>
            <a:off x="234462" y="269631"/>
            <a:ext cx="11629291" cy="6463308"/>
          </a:xfrm>
          <a:prstGeom prst="rect">
            <a:avLst/>
          </a:prstGeom>
          <a:noFill/>
        </p:spPr>
        <p:txBody>
          <a:bodyPr wrap="square">
            <a:spAutoFit/>
          </a:bodyPr>
          <a:lstStyle/>
          <a:p>
            <a:pPr algn="ctr"/>
            <a:r>
              <a:rPr lang="el-GR" sz="2000" b="1" dirty="0"/>
              <a:t>5.7 Πυρηνική πρόωση: επιστρέφει στη συζήτηση</a:t>
            </a:r>
          </a:p>
          <a:p>
            <a:endParaRPr lang="el-GR" dirty="0"/>
          </a:p>
          <a:p>
            <a:pPr algn="just"/>
            <a:r>
              <a:rPr lang="el-GR" b="1" dirty="0"/>
              <a:t>Ιστορικό:</a:t>
            </a:r>
            <a:r>
              <a:rPr lang="el-GR" dirty="0"/>
              <a:t> USS </a:t>
            </a:r>
            <a:r>
              <a:rPr lang="el-GR" dirty="0" err="1"/>
              <a:t>Nautilus</a:t>
            </a:r>
            <a:r>
              <a:rPr lang="el-GR" dirty="0"/>
              <a:t> (1954) - εμπορικά NS </a:t>
            </a:r>
            <a:r>
              <a:rPr lang="el-GR" dirty="0" err="1"/>
              <a:t>Savannah</a:t>
            </a:r>
            <a:r>
              <a:rPr lang="el-GR" dirty="0"/>
              <a:t> (1962–72), </a:t>
            </a:r>
            <a:r>
              <a:rPr lang="el-GR" dirty="0" err="1"/>
              <a:t>Otto</a:t>
            </a:r>
            <a:r>
              <a:rPr lang="el-GR" dirty="0"/>
              <a:t> </a:t>
            </a:r>
            <a:r>
              <a:rPr lang="el-GR" dirty="0" err="1"/>
              <a:t>Hahn</a:t>
            </a:r>
            <a:r>
              <a:rPr lang="el-GR" dirty="0"/>
              <a:t> (1968–79), </a:t>
            </a:r>
            <a:r>
              <a:rPr lang="el-GR" dirty="0" err="1"/>
              <a:t>Mutsu</a:t>
            </a:r>
            <a:r>
              <a:rPr lang="el-GR" dirty="0"/>
              <a:t> (1970–92) κρίθηκαν ασύμφορα. Ρωσικά πυρηνικά παγοθραυστικά από το Λένιν (1959) έως σήμερα</a:t>
            </a:r>
          </a:p>
          <a:p>
            <a:pPr algn="just"/>
            <a:endParaRPr lang="el-GR" dirty="0"/>
          </a:p>
          <a:p>
            <a:pPr algn="just"/>
            <a:r>
              <a:rPr lang="el-GR" b="1" dirty="0"/>
              <a:t>Νέα γενιά</a:t>
            </a:r>
            <a:r>
              <a:rPr lang="el-GR" dirty="0"/>
              <a:t>: μικροί αντιδραστήρες 4ης γενιάς (SMR/MSR) με ψύξη από υγρό μέταλλο, </a:t>
            </a:r>
            <a:r>
              <a:rPr lang="el-GR" dirty="0" err="1"/>
              <a:t>τηγμένο</a:t>
            </a:r>
            <a:r>
              <a:rPr lang="el-GR" dirty="0"/>
              <a:t> άλας ή ήλιο, 15–20 έτη χωρίς ανεφοδιασμό, ελάχιστα απόβλητα (4 κιλά/έτος, ραδιενεργά 300 έτη, έναντι 20 τόνων/100.000 έτη) - κόστος 5–10 </a:t>
            </a:r>
            <a:r>
              <a:rPr lang="el-GR" dirty="0" err="1"/>
              <a:t>cent</a:t>
            </a:r>
            <a:r>
              <a:rPr lang="el-GR" dirty="0"/>
              <a:t>/</a:t>
            </a:r>
            <a:r>
              <a:rPr lang="el-GR" dirty="0" err="1"/>
              <a:t>kWh</a:t>
            </a:r>
            <a:endParaRPr lang="el-GR" dirty="0"/>
          </a:p>
          <a:p>
            <a:pPr algn="just"/>
            <a:endParaRPr lang="el-GR" b="1" dirty="0"/>
          </a:p>
          <a:p>
            <a:pPr algn="just"/>
            <a:r>
              <a:rPr lang="el-GR" b="1" dirty="0"/>
              <a:t>2025–2026 | Νέα εποχή για την πυρηνική πρόωση στη ναυτιλία</a:t>
            </a:r>
          </a:p>
          <a:p>
            <a:pPr marL="742950" lvl="1" indent="-285750" algn="just">
              <a:buFont typeface="Courier New" panose="02070309020205020404" pitchFamily="49" charset="0"/>
              <a:buChar char="o"/>
            </a:pPr>
            <a:r>
              <a:rPr lang="el-GR" b="1" dirty="0"/>
              <a:t>IMO – MSC 110 (2025)</a:t>
            </a:r>
            <a:r>
              <a:rPr lang="el-GR" dirty="0"/>
              <a:t>: Έναρξη αναθεώρησης του Διεθνούς Κώδικα Ασφάλειας </a:t>
            </a:r>
            <a:r>
              <a:rPr lang="el-GR" dirty="0" err="1"/>
              <a:t>Πυρηνοκίνητων</a:t>
            </a:r>
            <a:r>
              <a:rPr lang="el-GR" dirty="0"/>
              <a:t> Εμπορικών Πλοίων, με στόχο την ολοκλήρωση το 2030.</a:t>
            </a:r>
          </a:p>
          <a:p>
            <a:pPr marL="742950" lvl="1" indent="-285750" algn="just">
              <a:buFont typeface="Courier New" panose="02070309020205020404" pitchFamily="49" charset="0"/>
              <a:buChar char="o"/>
            </a:pPr>
            <a:r>
              <a:rPr lang="el-GR" b="1" dirty="0"/>
              <a:t>IAEA–IMO ATLAS (08/2026</a:t>
            </a:r>
            <a:r>
              <a:rPr lang="el-GR" dirty="0"/>
              <a:t>): Διεθνής πρωτοβουλία για την ασφαλή αξιοποίηση της πυρηνικής ενέργειας στη ναυτιλία.</a:t>
            </a:r>
          </a:p>
          <a:p>
            <a:pPr marL="742950" lvl="1" indent="-285750" algn="just">
              <a:buFont typeface="Courier New" panose="02070309020205020404" pitchFamily="49" charset="0"/>
              <a:buChar char="o"/>
            </a:pPr>
            <a:r>
              <a:rPr lang="el-GR" b="1" dirty="0"/>
              <a:t>Λιμένας Ρότερνταμ (06/2026</a:t>
            </a:r>
            <a:r>
              <a:rPr lang="el-GR" dirty="0"/>
              <a:t>): Μελέτη με </a:t>
            </a:r>
            <a:r>
              <a:rPr lang="el-GR" dirty="0" err="1"/>
              <a:t>Lloyd’s</a:t>
            </a:r>
            <a:r>
              <a:rPr lang="el-GR" dirty="0"/>
              <a:t> </a:t>
            </a:r>
            <a:r>
              <a:rPr lang="el-GR" dirty="0" err="1"/>
              <a:t>Register</a:t>
            </a:r>
            <a:r>
              <a:rPr lang="el-GR" dirty="0"/>
              <a:t>, CORE POWER και </a:t>
            </a:r>
            <a:r>
              <a:rPr lang="el-GR" dirty="0" err="1"/>
              <a:t>Maersk</a:t>
            </a:r>
            <a:r>
              <a:rPr lang="el-GR" dirty="0"/>
              <a:t> για την ασφαλή υποδοχή </a:t>
            </a:r>
            <a:r>
              <a:rPr lang="el-GR" dirty="0" err="1"/>
              <a:t>πυρηνοκίνητων</a:t>
            </a:r>
            <a:r>
              <a:rPr lang="el-GR" dirty="0"/>
              <a:t> εμπορικών πλοίων.</a:t>
            </a:r>
          </a:p>
          <a:p>
            <a:pPr marL="742950" lvl="1" indent="-285750" algn="just">
              <a:buFont typeface="Courier New" panose="02070309020205020404" pitchFamily="49" charset="0"/>
              <a:buChar char="o"/>
            </a:pPr>
            <a:r>
              <a:rPr lang="el-GR" b="1" dirty="0"/>
              <a:t>Νέα </a:t>
            </a:r>
            <a:r>
              <a:rPr lang="el-GR" b="1" dirty="0" err="1"/>
              <a:t>ναυπηγικά</a:t>
            </a:r>
            <a:r>
              <a:rPr lang="el-GR" b="1" dirty="0"/>
              <a:t> σχέδια</a:t>
            </a:r>
            <a:r>
              <a:rPr lang="el-GR" dirty="0"/>
              <a:t>: HD Hyundai–ABS (16.000 TEU), CSSC–CNNC (14.000 TEU, αντιδραστήρας </a:t>
            </a:r>
            <a:r>
              <a:rPr lang="el-GR" dirty="0" err="1"/>
              <a:t>τηγμένων</a:t>
            </a:r>
            <a:r>
              <a:rPr lang="el-GR" dirty="0"/>
              <a:t> αλάτων με θόριο) και </a:t>
            </a:r>
            <a:r>
              <a:rPr lang="el-GR" dirty="0" err="1"/>
              <a:t>Jiangnan</a:t>
            </a:r>
            <a:r>
              <a:rPr lang="el-GR" dirty="0"/>
              <a:t> </a:t>
            </a:r>
            <a:r>
              <a:rPr lang="el-GR" dirty="0" err="1"/>
              <a:t>Shipyard</a:t>
            </a:r>
            <a:r>
              <a:rPr lang="el-GR" dirty="0"/>
              <a:t> (24.000 TEU).</a:t>
            </a:r>
          </a:p>
          <a:p>
            <a:pPr algn="just"/>
            <a:endParaRPr lang="el-GR" dirty="0"/>
          </a:p>
          <a:p>
            <a:pPr algn="just"/>
            <a:r>
              <a:rPr lang="el-GR" b="1" dirty="0"/>
              <a:t>Συμπέρασμα:</a:t>
            </a:r>
            <a:r>
              <a:rPr lang="el-GR" dirty="0"/>
              <a:t> Η πυρηνική πρόωση επανέρχεται δυναμικά στο προσκήνιο, με πρόοδο στον σχεδιασμό πλοίων, την ασφάλεια και το διεθνές κανονιστικό πλαίσιο.</a:t>
            </a:r>
          </a:p>
          <a:p>
            <a:pPr algn="just"/>
            <a:r>
              <a:rPr lang="el-GR" dirty="0"/>
              <a:t>Εμπόδια: ρύθμιση, ασφάλιση, αποδοχή λιμένων/κοινωνίας, κόστος· εμπορικά πλοία όχι πριν τη δεκαετία 2030</a:t>
            </a:r>
          </a:p>
          <a:p>
            <a:endParaRPr lang="en-US" dirty="0"/>
          </a:p>
        </p:txBody>
      </p:sp>
    </p:spTree>
    <p:extLst>
      <p:ext uri="{BB962C8B-B14F-4D97-AF65-F5344CB8AC3E}">
        <p14:creationId xmlns:p14="http://schemas.microsoft.com/office/powerpoint/2010/main" val="16733676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FCB7DE-5D62-4BCC-7CA0-19C6C7CEF2B3}"/>
              </a:ext>
            </a:extLst>
          </p:cNvPr>
          <p:cNvSpPr txBox="1"/>
          <p:nvPr/>
        </p:nvSpPr>
        <p:spPr>
          <a:xfrm>
            <a:off x="480646" y="197346"/>
            <a:ext cx="11482754" cy="5663089"/>
          </a:xfrm>
          <a:prstGeom prst="rect">
            <a:avLst/>
          </a:prstGeom>
          <a:noFill/>
        </p:spPr>
        <p:txBody>
          <a:bodyPr wrap="square">
            <a:spAutoFit/>
          </a:bodyPr>
          <a:lstStyle/>
          <a:p>
            <a:pPr algn="ctr"/>
            <a:r>
              <a:rPr lang="el-GR" sz="2000" b="1" dirty="0"/>
              <a:t>5.8 Δέσμευση και αποθήκευση CO₂ στα πλοία (OCCS-</a:t>
            </a:r>
            <a:r>
              <a:rPr lang="en-US" sz="2000" b="1" dirty="0"/>
              <a:t>(Onboard Carbon Capture and Storage)</a:t>
            </a:r>
            <a:endParaRPr lang="el-GR" sz="2000" b="1" dirty="0"/>
          </a:p>
          <a:p>
            <a:pPr algn="just"/>
            <a:endParaRPr lang="el-GR" dirty="0"/>
          </a:p>
          <a:p>
            <a:pPr algn="just"/>
            <a:r>
              <a:rPr lang="el-GR" b="1" dirty="0"/>
              <a:t>Πώς λειτουργεί</a:t>
            </a:r>
            <a:r>
              <a:rPr lang="el-GR" dirty="0"/>
              <a:t>: </a:t>
            </a:r>
          </a:p>
          <a:p>
            <a:pPr marL="742950" lvl="1" indent="-285750" algn="just">
              <a:buFont typeface="Courier New" panose="02070309020205020404" pitchFamily="49" charset="0"/>
              <a:buChar char="o"/>
            </a:pPr>
            <a:r>
              <a:rPr lang="el-GR" dirty="0"/>
              <a:t>Ειδικά συστήματα δεσμεύουν σημαντικό μέρος του CO₂ από τα καυσαέρια (έως 70–95%, ανάλογα με την τεχνολογία). </a:t>
            </a:r>
          </a:p>
          <a:p>
            <a:pPr marL="742950" lvl="1" indent="-285750" algn="just">
              <a:buFont typeface="Courier New" panose="02070309020205020404" pitchFamily="49" charset="0"/>
              <a:buChar char="o"/>
            </a:pPr>
            <a:r>
              <a:rPr lang="el-GR" dirty="0"/>
              <a:t>Το CO₂ αποθηκεύεται στο πλοίο, σε υγρή ή στερεή μορφή, και παραδίδεται στο λιμάνι για αξιοποίηση ή μόνιμη αποθήκευση.</a:t>
            </a:r>
          </a:p>
          <a:p>
            <a:pPr algn="just"/>
            <a:r>
              <a:rPr lang="el-GR" b="1" dirty="0"/>
              <a:t>Εξελίξεις 2025–2026</a:t>
            </a:r>
            <a:r>
              <a:rPr lang="el-GR" dirty="0"/>
              <a:t>:</a:t>
            </a:r>
          </a:p>
          <a:p>
            <a:pPr marL="742950" lvl="1" indent="-285750" algn="just">
              <a:buFont typeface="Courier New" panose="02070309020205020404" pitchFamily="49" charset="0"/>
              <a:buChar char="o"/>
            </a:pPr>
            <a:r>
              <a:rPr lang="el-GR" dirty="0" err="1"/>
              <a:t>Wärtsilä</a:t>
            </a:r>
            <a:r>
              <a:rPr lang="el-GR" dirty="0"/>
              <a:t>–</a:t>
            </a:r>
            <a:r>
              <a:rPr lang="el-GR" dirty="0" err="1"/>
              <a:t>Solvang</a:t>
            </a:r>
            <a:r>
              <a:rPr lang="el-GR" dirty="0"/>
              <a:t>: Δέσμευση άνω του 70% του CO₂ στο πλοίο </a:t>
            </a:r>
            <a:r>
              <a:rPr lang="el-GR" dirty="0" err="1"/>
              <a:t>Clipper</a:t>
            </a:r>
            <a:r>
              <a:rPr lang="el-GR" dirty="0"/>
              <a:t> </a:t>
            </a:r>
            <a:r>
              <a:rPr lang="el-GR" dirty="0" err="1"/>
              <a:t>Eris</a:t>
            </a:r>
            <a:r>
              <a:rPr lang="el-GR" dirty="0"/>
              <a:t>.</a:t>
            </a:r>
          </a:p>
          <a:p>
            <a:pPr marL="742950" lvl="1" indent="-285750" algn="just">
              <a:buFont typeface="Courier New" panose="02070309020205020404" pitchFamily="49" charset="0"/>
              <a:buChar char="o"/>
            </a:pPr>
            <a:r>
              <a:rPr lang="el-GR" dirty="0" err="1"/>
              <a:t>Seabound</a:t>
            </a:r>
            <a:r>
              <a:rPr lang="el-GR" dirty="0"/>
              <a:t>: Τεχνολογία που μετατρέπει το δεσμευμένο CO₂ σε στερεό ανθρακικό ασβέστιο, με εφαρμογή στο UBC </a:t>
            </a:r>
            <a:r>
              <a:rPr lang="el-GR" dirty="0" err="1"/>
              <a:t>Cork</a:t>
            </a:r>
            <a:r>
              <a:rPr lang="el-GR" dirty="0"/>
              <a:t>.</a:t>
            </a:r>
          </a:p>
          <a:p>
            <a:pPr marL="742950" lvl="1" indent="-285750" algn="just">
              <a:buFont typeface="Courier New" panose="02070309020205020404" pitchFamily="49" charset="0"/>
              <a:buChar char="o"/>
            </a:pPr>
            <a:r>
              <a:rPr lang="el-GR" dirty="0"/>
              <a:t>REMARCCABLE: Μελέτη για την εγκατάσταση συστήματος δέσμευσης CO₂ σε υφιστάμενο δεξαμενόπλοιο.</a:t>
            </a:r>
          </a:p>
          <a:p>
            <a:pPr algn="just"/>
            <a:r>
              <a:rPr lang="el-GR" b="1" dirty="0"/>
              <a:t>Κανονιστικό πλαίσιο</a:t>
            </a:r>
            <a:r>
              <a:rPr lang="el-GR" dirty="0"/>
              <a:t>: Ο IMO αναπτύσσει κανόνες ασφάλειας και περιβαλλοντικής διαχείρισης, με στόχο το 2028. Παραμένει ανοιχτό το ζήτημα της προσμέτρησης του δεσμευμένου CO₂ στους δείκτες εκπομπών.</a:t>
            </a:r>
          </a:p>
          <a:p>
            <a:pPr algn="just"/>
            <a:r>
              <a:rPr lang="el-GR" b="1" dirty="0"/>
              <a:t>Πλεονέκτημα:</a:t>
            </a:r>
            <a:r>
              <a:rPr lang="el-GR" dirty="0"/>
              <a:t> Μείωση εκπομπών χωρίς να απαιτείται αντικατάσταση των συμβατικών καυσίμων.</a:t>
            </a:r>
          </a:p>
          <a:p>
            <a:pPr algn="just"/>
            <a:r>
              <a:rPr lang="el-GR" b="1" dirty="0"/>
              <a:t>Μειονεκτήματα</a:t>
            </a:r>
            <a:r>
              <a:rPr lang="el-GR" dirty="0"/>
              <a:t>: Πρόσθετη κατανάλωση ενέργειας, ανάγκη χώρου στο πλοίο, κόστος εγκατάστασης και περιορισμένες λιμενικές υποδομές παραλαβής CO₂.</a:t>
            </a:r>
          </a:p>
          <a:p>
            <a:pPr algn="just"/>
            <a:endParaRPr lang="el-GR" dirty="0"/>
          </a:p>
          <a:p>
            <a:pPr algn="just"/>
            <a:r>
              <a:rPr lang="el-GR" b="1" dirty="0"/>
              <a:t>Συμπέρασμα: </a:t>
            </a:r>
            <a:r>
              <a:rPr lang="el-GR" dirty="0"/>
              <a:t>Το OCCS αποτελεί μια υποσχόμενη λύση για τη μείωση των εκπομπών του υπάρχοντος στόλου, αλλά η ευρεία εφαρμογή του εξαρτάται από το κόστος, τις λιμενικές υποδομές και το κανονιστικό πλαίσιο.</a:t>
            </a:r>
          </a:p>
        </p:txBody>
      </p:sp>
    </p:spTree>
    <p:extLst>
      <p:ext uri="{BB962C8B-B14F-4D97-AF65-F5344CB8AC3E}">
        <p14:creationId xmlns:p14="http://schemas.microsoft.com/office/powerpoint/2010/main" val="33550391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93785"/>
            <a:ext cx="11274552" cy="317695"/>
          </a:xfrm>
          <a:prstGeom prst="rect">
            <a:avLst/>
          </a:prstGeom>
          <a:noFill/>
          <a:ln/>
        </p:spPr>
        <p:txBody>
          <a:bodyPr wrap="square" lIns="0" tIns="0" rIns="0" bIns="0" rtlCol="0" anchor="ctr"/>
          <a:lstStyle/>
          <a:p>
            <a:pPr marL="0" indent="0" algn="l">
              <a:buNone/>
            </a:pPr>
            <a:r>
              <a:rPr lang="en-US" sz="2600" b="1" dirty="0">
                <a:solidFill>
                  <a:srgbClr val="0B1F3A"/>
                </a:solidFill>
              </a:rPr>
              <a:t>Συγκριτικός πίνακας καυσίμων και τεχνολογιών</a:t>
            </a:r>
            <a:endParaRPr lang="en-US" sz="2600" dirty="0"/>
          </a:p>
        </p:txBody>
      </p:sp>
      <p:graphicFrame>
        <p:nvGraphicFramePr>
          <p:cNvPr id="36" name="table"/>
          <p:cNvGraphicFramePr>
            <a:graphicFrameLocks noGrp="1"/>
          </p:cNvGraphicFramePr>
          <p:nvPr>
            <p:extLst>
              <p:ext uri="{D42A27DB-BD31-4B8C-83A1-F6EECF244321}">
                <p14:modId xmlns:p14="http://schemas.microsoft.com/office/powerpoint/2010/main" val="547851937"/>
              </p:ext>
            </p:extLst>
          </p:nvPr>
        </p:nvGraphicFramePr>
        <p:xfrm>
          <a:off x="187569" y="515814"/>
          <a:ext cx="11869616" cy="5896666"/>
        </p:xfrm>
        <a:graphic>
          <a:graphicData uri="http://schemas.openxmlformats.org/drawingml/2006/table">
            <a:tbl>
              <a:tblPr/>
              <a:tblGrid>
                <a:gridCol w="1781908">
                  <a:extLst>
                    <a:ext uri="{9D8B030D-6E8A-4147-A177-3AD203B41FA5}">
                      <a16:colId xmlns:a16="http://schemas.microsoft.com/office/drawing/2014/main" val="20000"/>
                    </a:ext>
                  </a:extLst>
                </a:gridCol>
                <a:gridCol w="3077308">
                  <a:extLst>
                    <a:ext uri="{9D8B030D-6E8A-4147-A177-3AD203B41FA5}">
                      <a16:colId xmlns:a16="http://schemas.microsoft.com/office/drawing/2014/main" val="20001"/>
                    </a:ext>
                  </a:extLst>
                </a:gridCol>
                <a:gridCol w="3446584">
                  <a:extLst>
                    <a:ext uri="{9D8B030D-6E8A-4147-A177-3AD203B41FA5}">
                      <a16:colId xmlns:a16="http://schemas.microsoft.com/office/drawing/2014/main" val="20002"/>
                    </a:ext>
                  </a:extLst>
                </a:gridCol>
                <a:gridCol w="3563816">
                  <a:extLst>
                    <a:ext uri="{9D8B030D-6E8A-4147-A177-3AD203B41FA5}">
                      <a16:colId xmlns:a16="http://schemas.microsoft.com/office/drawing/2014/main" val="20003"/>
                    </a:ext>
                  </a:extLst>
                </a:gridCol>
              </a:tblGrid>
              <a:tr h="515039">
                <a:tc>
                  <a:txBody>
                    <a:bodyPr/>
                    <a:lstStyle/>
                    <a:p>
                      <a:pPr marL="0" indent="0" algn="ctr">
                        <a:buNone/>
                      </a:pPr>
                      <a:r>
                        <a:rPr lang="en-US" sz="1400" b="1" dirty="0">
                          <a:solidFill>
                            <a:srgbClr val="FFFFFF"/>
                          </a:solidFill>
                        </a:rPr>
                        <a:t>Καύσιμο / τεχνολογία</a:t>
                      </a:r>
                      <a:endParaRPr lang="en-US" sz="14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lgn="ctr">
                        <a:buNone/>
                      </a:pPr>
                      <a:r>
                        <a:rPr lang="en-US" sz="1400" b="1" dirty="0">
                          <a:solidFill>
                            <a:srgbClr val="FFFFFF"/>
                          </a:solidFill>
                        </a:rPr>
                        <a:t>Πλεονεκτήματα</a:t>
                      </a:r>
                      <a:endParaRPr lang="en-US" sz="14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lgn="ctr">
                        <a:buNone/>
                      </a:pPr>
                      <a:r>
                        <a:rPr lang="en-US" sz="1400" b="1" dirty="0">
                          <a:solidFill>
                            <a:srgbClr val="FFFFFF"/>
                          </a:solidFill>
                        </a:rPr>
                        <a:t>Μειονεκτήματα / προκλήσεις</a:t>
                      </a:r>
                      <a:endParaRPr lang="en-US" sz="14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tc>
                  <a:txBody>
                    <a:bodyPr/>
                    <a:lstStyle/>
                    <a:p>
                      <a:pPr marL="0" indent="0" algn="ctr">
                        <a:buNone/>
                      </a:pPr>
                      <a:r>
                        <a:rPr lang="en-US" sz="1400" b="1" dirty="0">
                          <a:solidFill>
                            <a:srgbClr val="FFFFFF"/>
                          </a:solidFill>
                        </a:rPr>
                        <a:t>Κατάσταση 2026</a:t>
                      </a:r>
                      <a:endParaRPr lang="en-US" sz="1400" dirty="0"/>
                    </a:p>
                  </a:txBody>
                  <a:tcPr marL="54864" marR="54864" marT="54864" marB="54864"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1C3D63"/>
                    </a:solidFill>
                  </a:tcPr>
                </a:tc>
                <a:extLst>
                  <a:ext uri="{0D108BD9-81ED-4DB2-BD59-A6C34878D82A}">
                    <a16:rowId xmlns:a16="http://schemas.microsoft.com/office/drawing/2014/main" val="10000"/>
                  </a:ext>
                </a:extLst>
              </a:tr>
              <a:tr h="515039">
                <a:tc>
                  <a:txBody>
                    <a:bodyPr/>
                    <a:lstStyle/>
                    <a:p>
                      <a:pPr marL="0" indent="0" algn="just">
                        <a:buNone/>
                      </a:pPr>
                      <a:r>
                        <a:rPr lang="en-US" sz="1400" b="1" dirty="0">
                          <a:solidFill>
                            <a:srgbClr val="0B1F3A"/>
                          </a:solidFill>
                        </a:rPr>
                        <a:t>LNG</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400" dirty="0" err="1">
                          <a:solidFill>
                            <a:srgbClr val="0B1F3A"/>
                          </a:solidFill>
                        </a:rPr>
                        <a:t>Δι</a:t>
                      </a:r>
                      <a:r>
                        <a:rPr lang="en-US" sz="1400" dirty="0">
                          <a:solidFill>
                            <a:srgbClr val="0B1F3A"/>
                          </a:solidFill>
                        </a:rPr>
                        <a:t>αθέσιμη τεχνολογία</a:t>
                      </a:r>
                      <a:r>
                        <a:rPr lang="el-GR" sz="1400" dirty="0">
                          <a:solidFill>
                            <a:srgbClr val="0B1F3A"/>
                          </a:solidFill>
                        </a:rPr>
                        <a:t> /</a:t>
                      </a:r>
                      <a:r>
                        <a:rPr lang="en-US" sz="1400" dirty="0">
                          <a:solidFill>
                            <a:srgbClr val="0B1F3A"/>
                          </a:solidFill>
                        </a:rPr>
                        <a:t> -20–25% CO₂, -99% SOx</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400" dirty="0" err="1">
                          <a:solidFill>
                            <a:srgbClr val="0B1F3A"/>
                          </a:solidFill>
                        </a:rPr>
                        <a:t>Ορυκτό</a:t>
                      </a:r>
                      <a:r>
                        <a:rPr lang="el-GR" sz="1400" dirty="0">
                          <a:solidFill>
                            <a:srgbClr val="0B1F3A"/>
                          </a:solidFill>
                        </a:rPr>
                        <a:t> /</a:t>
                      </a:r>
                      <a:r>
                        <a:rPr lang="en-US" sz="1400" dirty="0">
                          <a:solidFill>
                            <a:srgbClr val="0B1F3A"/>
                          </a:solidFill>
                        </a:rPr>
                        <a:t> </a:t>
                      </a:r>
                      <a:r>
                        <a:rPr lang="en-US" sz="1400" dirty="0" err="1">
                          <a:solidFill>
                            <a:srgbClr val="0B1F3A"/>
                          </a:solidFill>
                        </a:rPr>
                        <a:t>δι</a:t>
                      </a:r>
                      <a:r>
                        <a:rPr lang="en-US" sz="1400" dirty="0">
                          <a:solidFill>
                            <a:srgbClr val="0B1F3A"/>
                          </a:solidFill>
                        </a:rPr>
                        <a:t>αρροές μεθανίου</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400" dirty="0">
                          <a:solidFill>
                            <a:srgbClr val="0B1F3A"/>
                          </a:solidFill>
                        </a:rPr>
                        <a:t>1.010 </a:t>
                      </a:r>
                      <a:r>
                        <a:rPr lang="en-US" sz="1400" dirty="0" err="1">
                          <a:solidFill>
                            <a:srgbClr val="0B1F3A"/>
                          </a:solidFill>
                        </a:rPr>
                        <a:t>σε</a:t>
                      </a:r>
                      <a:r>
                        <a:rPr lang="en-US" sz="1400" dirty="0">
                          <a:solidFill>
                            <a:srgbClr val="0B1F3A"/>
                          </a:solidFill>
                        </a:rPr>
                        <a:t> παρα</a:t>
                      </a:r>
                      <a:r>
                        <a:rPr lang="en-US" sz="1400" dirty="0" err="1">
                          <a:solidFill>
                            <a:srgbClr val="0B1F3A"/>
                          </a:solidFill>
                        </a:rPr>
                        <a:t>γγελί</a:t>
                      </a:r>
                      <a:r>
                        <a:rPr lang="en-US" sz="1400" dirty="0">
                          <a:solidFill>
                            <a:srgbClr val="0B1F3A"/>
                          </a:solidFill>
                        </a:rPr>
                        <a:t>α</a:t>
                      </a:r>
                      <a:r>
                        <a:rPr lang="el-GR" sz="1400" dirty="0">
                          <a:solidFill>
                            <a:srgbClr val="0B1F3A"/>
                          </a:solidFill>
                        </a:rPr>
                        <a:t> /</a:t>
                      </a:r>
                      <a:r>
                        <a:rPr lang="en-US" sz="1400" dirty="0">
                          <a:solidFill>
                            <a:srgbClr val="0B1F3A"/>
                          </a:solidFill>
                        </a:rPr>
                        <a:t>222 </a:t>
                      </a:r>
                      <a:r>
                        <a:rPr lang="en-US" sz="1400" dirty="0" err="1">
                          <a:solidFill>
                            <a:srgbClr val="0B1F3A"/>
                          </a:solidFill>
                        </a:rPr>
                        <a:t>λιμάνι</a:t>
                      </a:r>
                      <a:r>
                        <a:rPr lang="en-US" sz="1400" dirty="0">
                          <a:solidFill>
                            <a:srgbClr val="0B1F3A"/>
                          </a:solidFill>
                        </a:rPr>
                        <a:t>α</a:t>
                      </a:r>
                      <a:r>
                        <a:rPr lang="el-GR" sz="1400" dirty="0">
                          <a:solidFill>
                            <a:srgbClr val="0B1F3A"/>
                          </a:solidFill>
                        </a:rPr>
                        <a:t>/</a:t>
                      </a:r>
                      <a:r>
                        <a:rPr lang="en-US" sz="1400" dirty="0">
                          <a:solidFill>
                            <a:srgbClr val="0B1F3A"/>
                          </a:solidFill>
                        </a:rPr>
                        <a:t> κυρίαρχη επιλογή</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1"/>
                  </a:ext>
                </a:extLst>
              </a:tr>
              <a:tr h="515039">
                <a:tc>
                  <a:txBody>
                    <a:bodyPr/>
                    <a:lstStyle/>
                    <a:p>
                      <a:pPr marL="0" indent="0" algn="just">
                        <a:buNone/>
                      </a:pPr>
                      <a:r>
                        <a:rPr lang="en-US" sz="1400" b="1" dirty="0">
                          <a:solidFill>
                            <a:srgbClr val="0B1F3A"/>
                          </a:solidFill>
                        </a:rPr>
                        <a:t>Μεθανόλη (bio-/e-)</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400" dirty="0">
                          <a:solidFill>
                            <a:srgbClr val="0B1F3A"/>
                          </a:solidFill>
                        </a:rPr>
                        <a:t>Υγρή, </a:t>
                      </a:r>
                      <a:r>
                        <a:rPr lang="en-US" sz="1400" dirty="0" err="1">
                          <a:solidFill>
                            <a:srgbClr val="0B1F3A"/>
                          </a:solidFill>
                        </a:rPr>
                        <a:t>εύκολη</a:t>
                      </a:r>
                      <a:r>
                        <a:rPr lang="en-US" sz="1400" dirty="0">
                          <a:solidFill>
                            <a:srgbClr val="0B1F3A"/>
                          </a:solidFill>
                        </a:rPr>
                        <a:t> απ</a:t>
                      </a:r>
                      <a:r>
                        <a:rPr lang="en-US" sz="1400" dirty="0" err="1">
                          <a:solidFill>
                            <a:srgbClr val="0B1F3A"/>
                          </a:solidFill>
                        </a:rPr>
                        <a:t>οθήκευση</a:t>
                      </a:r>
                      <a:r>
                        <a:rPr lang="el-GR" sz="1400" dirty="0">
                          <a:solidFill>
                            <a:srgbClr val="0B1F3A"/>
                          </a:solidFill>
                        </a:rPr>
                        <a:t> / </a:t>
                      </a:r>
                      <a:r>
                        <a:rPr lang="en-US" sz="1400" dirty="0">
                          <a:solidFill>
                            <a:srgbClr val="0B1F3A"/>
                          </a:solidFill>
                        </a:rPr>
                        <a:t>«πράσινη» παραγωγή εφικτή</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400" dirty="0">
                          <a:solidFill>
                            <a:srgbClr val="0B1F3A"/>
                          </a:solidFill>
                        </a:rPr>
                        <a:t>Χαμηλή </a:t>
                      </a:r>
                      <a:r>
                        <a:rPr lang="en-US" sz="1400" dirty="0" err="1">
                          <a:solidFill>
                            <a:srgbClr val="0B1F3A"/>
                          </a:solidFill>
                        </a:rPr>
                        <a:t>ενεργει</a:t>
                      </a:r>
                      <a:r>
                        <a:rPr lang="en-US" sz="1400" dirty="0">
                          <a:solidFill>
                            <a:srgbClr val="0B1F3A"/>
                          </a:solidFill>
                        </a:rPr>
                        <a:t>ακή πυκνότητα</a:t>
                      </a:r>
                      <a:r>
                        <a:rPr lang="el-GR" sz="1400" dirty="0">
                          <a:solidFill>
                            <a:srgbClr val="0B1F3A"/>
                          </a:solidFill>
                        </a:rPr>
                        <a:t> /</a:t>
                      </a:r>
                      <a:r>
                        <a:rPr lang="en-US" sz="1400" dirty="0">
                          <a:solidFill>
                            <a:srgbClr val="0B1F3A"/>
                          </a:solidFill>
                        </a:rPr>
                        <a:t> σπάνιο/ακριβό πράσινο καύσιμο</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400" dirty="0">
                          <a:solidFill>
                            <a:srgbClr val="0B1F3A"/>
                          </a:solidFill>
                        </a:rPr>
                        <a:t>323 </a:t>
                      </a:r>
                      <a:r>
                        <a:rPr lang="en-US" sz="1400" dirty="0" err="1">
                          <a:solidFill>
                            <a:srgbClr val="0B1F3A"/>
                          </a:solidFill>
                        </a:rPr>
                        <a:t>σε</a:t>
                      </a:r>
                      <a:r>
                        <a:rPr lang="en-US" sz="1400" dirty="0">
                          <a:solidFill>
                            <a:srgbClr val="0B1F3A"/>
                          </a:solidFill>
                        </a:rPr>
                        <a:t> παρα</a:t>
                      </a:r>
                      <a:r>
                        <a:rPr lang="en-US" sz="1400" dirty="0" err="1">
                          <a:solidFill>
                            <a:srgbClr val="0B1F3A"/>
                          </a:solidFill>
                        </a:rPr>
                        <a:t>γγελί</a:t>
                      </a:r>
                      <a:r>
                        <a:rPr lang="en-US" sz="1400" dirty="0">
                          <a:solidFill>
                            <a:srgbClr val="0B1F3A"/>
                          </a:solidFill>
                        </a:rPr>
                        <a:t>α</a:t>
                      </a:r>
                      <a:r>
                        <a:rPr lang="el-GR" sz="1400" dirty="0">
                          <a:solidFill>
                            <a:srgbClr val="0B1F3A"/>
                          </a:solidFill>
                        </a:rPr>
                        <a:t> /</a:t>
                      </a:r>
                      <a:r>
                        <a:rPr lang="en-US" sz="1400" dirty="0">
                          <a:solidFill>
                            <a:srgbClr val="0B1F3A"/>
                          </a:solidFill>
                        </a:rPr>
                        <a:t> Maersk 19 π</a:t>
                      </a:r>
                      <a:r>
                        <a:rPr lang="en-US" sz="1400" dirty="0" err="1">
                          <a:solidFill>
                            <a:srgbClr val="0B1F3A"/>
                          </a:solidFill>
                        </a:rPr>
                        <a:t>λοί</a:t>
                      </a:r>
                      <a:r>
                        <a:rPr lang="en-US" sz="1400" dirty="0">
                          <a:solidFill>
                            <a:srgbClr val="0B1F3A"/>
                          </a:solidFill>
                        </a:rPr>
                        <a:t>α</a:t>
                      </a:r>
                      <a:r>
                        <a:rPr lang="el-GR" sz="1400" dirty="0">
                          <a:solidFill>
                            <a:srgbClr val="0B1F3A"/>
                          </a:solidFill>
                        </a:rPr>
                        <a:t> / </a:t>
                      </a:r>
                      <a:r>
                        <a:rPr lang="en-US" sz="1400" dirty="0">
                          <a:solidFill>
                            <a:srgbClr val="0B1F3A"/>
                          </a:solidFill>
                        </a:rPr>
                        <a:t>παρα</a:t>
                      </a:r>
                      <a:r>
                        <a:rPr lang="en-US" sz="1400" dirty="0" err="1">
                          <a:solidFill>
                            <a:srgbClr val="0B1F3A"/>
                          </a:solidFill>
                        </a:rPr>
                        <a:t>γγελίες</a:t>
                      </a:r>
                      <a:r>
                        <a:rPr lang="en-US" sz="1400" dirty="0">
                          <a:solidFill>
                            <a:srgbClr val="0B1F3A"/>
                          </a:solidFill>
                        </a:rPr>
                        <a:t> σε πτώση</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15039">
                <a:tc>
                  <a:txBody>
                    <a:bodyPr/>
                    <a:lstStyle/>
                    <a:p>
                      <a:pPr marL="0" indent="0" algn="just">
                        <a:buNone/>
                      </a:pPr>
                      <a:r>
                        <a:rPr lang="en-US" sz="1400" b="1" dirty="0">
                          <a:solidFill>
                            <a:srgbClr val="0B1F3A"/>
                          </a:solidFill>
                        </a:rPr>
                        <a:t>Αμμωνία</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400" dirty="0">
                          <a:solidFill>
                            <a:srgbClr val="0B1F3A"/>
                          </a:solidFill>
                        </a:rPr>
                        <a:t>Μηδενικό CO₂ </a:t>
                      </a:r>
                      <a:r>
                        <a:rPr lang="en-US" sz="1400" dirty="0" err="1">
                          <a:solidFill>
                            <a:srgbClr val="0B1F3A"/>
                          </a:solidFill>
                        </a:rPr>
                        <a:t>στην</a:t>
                      </a:r>
                      <a:r>
                        <a:rPr lang="en-US" sz="1400" dirty="0">
                          <a:solidFill>
                            <a:srgbClr val="0B1F3A"/>
                          </a:solidFill>
                        </a:rPr>
                        <a:t> κα</a:t>
                      </a:r>
                      <a:r>
                        <a:rPr lang="en-US" sz="1400" dirty="0" err="1">
                          <a:solidFill>
                            <a:srgbClr val="0B1F3A"/>
                          </a:solidFill>
                        </a:rPr>
                        <a:t>ύση</a:t>
                      </a:r>
                      <a:r>
                        <a:rPr lang="el-GR" sz="1400" dirty="0">
                          <a:solidFill>
                            <a:srgbClr val="0B1F3A"/>
                          </a:solidFill>
                        </a:rPr>
                        <a:t> /</a:t>
                      </a:r>
                      <a:r>
                        <a:rPr lang="en-US" sz="1400" dirty="0">
                          <a:solidFill>
                            <a:srgbClr val="0B1F3A"/>
                          </a:solidFill>
                        </a:rPr>
                        <a:t> από πράσινο H₂</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400" dirty="0">
                          <a:solidFill>
                            <a:srgbClr val="0B1F3A"/>
                          </a:solidFill>
                        </a:rPr>
                        <a:t>Τοξικότητα, ασφάλεια</a:t>
                      </a:r>
                      <a:r>
                        <a:rPr lang="el-GR" sz="1400" dirty="0">
                          <a:solidFill>
                            <a:srgbClr val="0B1F3A"/>
                          </a:solidFill>
                        </a:rPr>
                        <a:t> / </a:t>
                      </a:r>
                      <a:r>
                        <a:rPr lang="en-US" sz="1400" dirty="0">
                          <a:solidFill>
                            <a:srgbClr val="0B1F3A"/>
                          </a:solidFill>
                        </a:rPr>
                        <a:t>N₂O</a:t>
                      </a:r>
                      <a:r>
                        <a:rPr lang="el-GR" sz="1400" dirty="0">
                          <a:solidFill>
                            <a:srgbClr val="0B1F3A"/>
                          </a:solidFill>
                        </a:rPr>
                        <a:t> / </a:t>
                      </a:r>
                      <a:r>
                        <a:rPr lang="en-US" sz="1400" dirty="0">
                          <a:solidFill>
                            <a:srgbClr val="0B1F3A"/>
                          </a:solidFill>
                        </a:rPr>
                        <a:t>χαμηλή απόδοση</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400" dirty="0">
                          <a:solidFill>
                            <a:srgbClr val="0B1F3A"/>
                          </a:solidFill>
                        </a:rPr>
                        <a:t>45 </a:t>
                      </a:r>
                      <a:r>
                        <a:rPr lang="en-US" sz="1400" dirty="0" err="1">
                          <a:solidFill>
                            <a:srgbClr val="0B1F3A"/>
                          </a:solidFill>
                        </a:rPr>
                        <a:t>σε</a:t>
                      </a:r>
                      <a:r>
                        <a:rPr lang="en-US" sz="1400" dirty="0">
                          <a:solidFill>
                            <a:srgbClr val="0B1F3A"/>
                          </a:solidFill>
                        </a:rPr>
                        <a:t> παρα</a:t>
                      </a:r>
                      <a:r>
                        <a:rPr lang="en-US" sz="1400" dirty="0" err="1">
                          <a:solidFill>
                            <a:srgbClr val="0B1F3A"/>
                          </a:solidFill>
                        </a:rPr>
                        <a:t>γγελί</a:t>
                      </a:r>
                      <a:r>
                        <a:rPr lang="en-US" sz="1400" dirty="0">
                          <a:solidFill>
                            <a:srgbClr val="0B1F3A"/>
                          </a:solidFill>
                        </a:rPr>
                        <a:t>α</a:t>
                      </a:r>
                      <a:r>
                        <a:rPr lang="el-GR" sz="1400" dirty="0">
                          <a:solidFill>
                            <a:srgbClr val="0B1F3A"/>
                          </a:solidFill>
                        </a:rPr>
                        <a:t> /</a:t>
                      </a:r>
                      <a:r>
                        <a:rPr lang="en-US" sz="1400" dirty="0">
                          <a:solidFill>
                            <a:srgbClr val="0B1F3A"/>
                          </a:solidFill>
                        </a:rPr>
                        <a:t> πρώτο ποντοπόρο πλοίο 6/2026</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3"/>
                  </a:ext>
                </a:extLst>
              </a:tr>
              <a:tr h="361932">
                <a:tc>
                  <a:txBody>
                    <a:bodyPr/>
                    <a:lstStyle/>
                    <a:p>
                      <a:pPr marL="0" indent="0" algn="just">
                        <a:buNone/>
                      </a:pPr>
                      <a:r>
                        <a:rPr lang="en-US" sz="1400" b="1" dirty="0">
                          <a:solidFill>
                            <a:srgbClr val="0B1F3A"/>
                          </a:solidFill>
                        </a:rPr>
                        <a:t>Υδρογόνο</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400" dirty="0">
                          <a:solidFill>
                            <a:srgbClr val="0B1F3A"/>
                          </a:solidFill>
                        </a:rPr>
                        <a:t>Μόνο νερό </a:t>
                      </a:r>
                      <a:r>
                        <a:rPr lang="en-US" sz="1400" dirty="0" err="1">
                          <a:solidFill>
                            <a:srgbClr val="0B1F3A"/>
                          </a:solidFill>
                        </a:rPr>
                        <a:t>ως</a:t>
                      </a:r>
                      <a:r>
                        <a:rPr lang="en-US" sz="1400" dirty="0">
                          <a:solidFill>
                            <a:srgbClr val="0B1F3A"/>
                          </a:solidFill>
                        </a:rPr>
                        <a:t> εκπ</a:t>
                      </a:r>
                      <a:r>
                        <a:rPr lang="en-US" sz="1400" dirty="0" err="1">
                          <a:solidFill>
                            <a:srgbClr val="0B1F3A"/>
                          </a:solidFill>
                        </a:rPr>
                        <a:t>ομ</a:t>
                      </a:r>
                      <a:r>
                        <a:rPr lang="en-US" sz="1400" dirty="0">
                          <a:solidFill>
                            <a:srgbClr val="0B1F3A"/>
                          </a:solidFill>
                        </a:rPr>
                        <a:t>πή</a:t>
                      </a:r>
                      <a:r>
                        <a:rPr lang="el-GR" sz="1400" dirty="0">
                          <a:solidFill>
                            <a:srgbClr val="0B1F3A"/>
                          </a:solidFill>
                        </a:rPr>
                        <a:t> /</a:t>
                      </a:r>
                      <a:r>
                        <a:rPr lang="en-US" sz="1400" dirty="0">
                          <a:solidFill>
                            <a:srgbClr val="0B1F3A"/>
                          </a:solidFill>
                        </a:rPr>
                        <a:t> κυψέλες ή καύση</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400" dirty="0">
                          <a:solidFill>
                            <a:srgbClr val="0B1F3A"/>
                          </a:solidFill>
                        </a:rPr>
                        <a:t>Πολύ χαμηλή π</a:t>
                      </a:r>
                      <a:r>
                        <a:rPr lang="en-US" sz="1400" dirty="0" err="1">
                          <a:solidFill>
                            <a:srgbClr val="0B1F3A"/>
                          </a:solidFill>
                        </a:rPr>
                        <a:t>υκνότητ</a:t>
                      </a:r>
                      <a:r>
                        <a:rPr lang="en-US" sz="1400" dirty="0">
                          <a:solidFill>
                            <a:srgbClr val="0B1F3A"/>
                          </a:solidFill>
                        </a:rPr>
                        <a:t>α</a:t>
                      </a:r>
                      <a:r>
                        <a:rPr lang="el-GR" sz="1400" dirty="0">
                          <a:solidFill>
                            <a:srgbClr val="0B1F3A"/>
                          </a:solidFill>
                        </a:rPr>
                        <a:t> /</a:t>
                      </a:r>
                      <a:r>
                        <a:rPr lang="en-US" sz="1400" dirty="0">
                          <a:solidFill>
                            <a:srgbClr val="0B1F3A"/>
                          </a:solidFill>
                        </a:rPr>
                        <a:t> -253°C</a:t>
                      </a:r>
                      <a:r>
                        <a:rPr lang="el-GR" sz="1400" dirty="0">
                          <a:solidFill>
                            <a:srgbClr val="0B1F3A"/>
                          </a:solidFill>
                        </a:rPr>
                        <a:t> /</a:t>
                      </a:r>
                      <a:r>
                        <a:rPr lang="en-US" sz="1400" dirty="0">
                          <a:solidFill>
                            <a:srgbClr val="0B1F3A"/>
                          </a:solidFill>
                        </a:rPr>
                        <a:t> κόστος</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400" dirty="0">
                          <a:solidFill>
                            <a:srgbClr val="0B1F3A"/>
                          </a:solidFill>
                        </a:rPr>
                        <a:t>37 </a:t>
                      </a:r>
                      <a:r>
                        <a:rPr lang="en-US" sz="1400" dirty="0" err="1">
                          <a:solidFill>
                            <a:srgbClr val="0B1F3A"/>
                          </a:solidFill>
                        </a:rPr>
                        <a:t>σε</a:t>
                      </a:r>
                      <a:r>
                        <a:rPr lang="en-US" sz="1400" dirty="0">
                          <a:solidFill>
                            <a:srgbClr val="0B1F3A"/>
                          </a:solidFill>
                        </a:rPr>
                        <a:t> παρα</a:t>
                      </a:r>
                      <a:r>
                        <a:rPr lang="en-US" sz="1400" dirty="0" err="1">
                          <a:solidFill>
                            <a:srgbClr val="0B1F3A"/>
                          </a:solidFill>
                        </a:rPr>
                        <a:t>γγελί</a:t>
                      </a:r>
                      <a:r>
                        <a:rPr lang="en-US" sz="1400" dirty="0">
                          <a:solidFill>
                            <a:srgbClr val="0B1F3A"/>
                          </a:solidFill>
                        </a:rPr>
                        <a:t>α</a:t>
                      </a:r>
                      <a:r>
                        <a:rPr lang="el-GR" sz="1400" dirty="0">
                          <a:solidFill>
                            <a:srgbClr val="0B1F3A"/>
                          </a:solidFill>
                        </a:rPr>
                        <a:t> /</a:t>
                      </a:r>
                      <a:r>
                        <a:rPr lang="en-US" sz="1400" dirty="0">
                          <a:solidFill>
                            <a:srgbClr val="0B1F3A"/>
                          </a:solidFill>
                        </a:rPr>
                        <a:t> ferries/offshore</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15039">
                <a:tc>
                  <a:txBody>
                    <a:bodyPr/>
                    <a:lstStyle/>
                    <a:p>
                      <a:pPr marL="0" indent="0" algn="just">
                        <a:buNone/>
                      </a:pPr>
                      <a:r>
                        <a:rPr lang="en-US" sz="1400" b="1" dirty="0">
                          <a:solidFill>
                            <a:srgbClr val="0B1F3A"/>
                          </a:solidFill>
                        </a:rPr>
                        <a:t>Βιοκαύσιμα</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l-GR" sz="1400" dirty="0">
                          <a:solidFill>
                            <a:srgbClr val="0B1F3A"/>
                          </a:solidFill>
                        </a:rPr>
                        <a:t>Σ</a:t>
                      </a:r>
                      <a:r>
                        <a:rPr lang="en-US" sz="1400" dirty="0" err="1">
                          <a:solidFill>
                            <a:srgbClr val="0B1F3A"/>
                          </a:solidFill>
                        </a:rPr>
                        <a:t>υμ</a:t>
                      </a:r>
                      <a:r>
                        <a:rPr lang="en-US" sz="1400" dirty="0">
                          <a:solidFill>
                            <a:srgbClr val="0B1F3A"/>
                          </a:solidFill>
                        </a:rPr>
                        <a:t>βατά με υπάρχοντες κινητήρες</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400" dirty="0">
                          <a:solidFill>
                            <a:srgbClr val="0B1F3A"/>
                          </a:solidFill>
                        </a:rPr>
                        <a:t>Περιορισμένη διαθεσιμότητα· </a:t>
                      </a:r>
                      <a:r>
                        <a:rPr lang="el-GR" sz="1400" dirty="0">
                          <a:solidFill>
                            <a:srgbClr val="0B1F3A"/>
                          </a:solidFill>
                        </a:rPr>
                        <a:t>κόστος / </a:t>
                      </a:r>
                      <a:r>
                        <a:rPr lang="en-US" sz="1400" dirty="0">
                          <a:solidFill>
                            <a:srgbClr val="0B1F3A"/>
                          </a:solidFill>
                        </a:rPr>
                        <a:t>α</a:t>
                      </a:r>
                      <a:r>
                        <a:rPr lang="en-US" sz="1400" dirty="0" err="1">
                          <a:solidFill>
                            <a:srgbClr val="0B1F3A"/>
                          </a:solidFill>
                        </a:rPr>
                        <a:t>ντ</a:t>
                      </a:r>
                      <a:r>
                        <a:rPr lang="en-US" sz="1400" dirty="0">
                          <a:solidFill>
                            <a:srgbClr val="0B1F3A"/>
                          </a:solidFill>
                        </a:rPr>
                        <a:t>αγωνισμός με τρόφιμα</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400" dirty="0">
                          <a:solidFill>
                            <a:srgbClr val="0B1F3A"/>
                          </a:solidFill>
                        </a:rPr>
                        <a:t>1,35 εκ. τ. </a:t>
                      </a:r>
                      <a:r>
                        <a:rPr lang="en-US" sz="1400" dirty="0" err="1">
                          <a:solidFill>
                            <a:srgbClr val="0B1F3A"/>
                          </a:solidFill>
                        </a:rPr>
                        <a:t>Σιγκ</a:t>
                      </a:r>
                      <a:r>
                        <a:rPr lang="en-US" sz="1400" dirty="0">
                          <a:solidFill>
                            <a:srgbClr val="0B1F3A"/>
                          </a:solidFill>
                        </a:rPr>
                        <a:t>απούρη 2025</a:t>
                      </a:r>
                      <a:r>
                        <a:rPr lang="el-GR" sz="1400" dirty="0">
                          <a:solidFill>
                            <a:srgbClr val="0B1F3A"/>
                          </a:solidFill>
                        </a:rPr>
                        <a:t> /</a:t>
                      </a:r>
                      <a:r>
                        <a:rPr lang="en-US" sz="1400" dirty="0">
                          <a:solidFill>
                            <a:srgbClr val="0B1F3A"/>
                          </a:solidFill>
                        </a:rPr>
                        <a:t> εργαλείο FuelEU</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5"/>
                  </a:ext>
                </a:extLst>
              </a:tr>
              <a:tr h="515039">
                <a:tc>
                  <a:txBody>
                    <a:bodyPr/>
                    <a:lstStyle/>
                    <a:p>
                      <a:pPr marL="0" indent="0" algn="just">
                        <a:buNone/>
                      </a:pPr>
                      <a:r>
                        <a:rPr lang="en-US" sz="1400" b="1" dirty="0">
                          <a:solidFill>
                            <a:srgbClr val="0B1F3A"/>
                          </a:solidFill>
                        </a:rPr>
                        <a:t>Μπαταρίες</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400" dirty="0">
                          <a:solidFill>
                            <a:srgbClr val="0B1F3A"/>
                          </a:solidFill>
                        </a:rPr>
                        <a:t>Μηδενικές εκπομπές με πράσινο ρεύμα</a:t>
                      </a:r>
                      <a:r>
                        <a:rPr lang="el-GR" sz="1400" dirty="0">
                          <a:solidFill>
                            <a:srgbClr val="0B1F3A"/>
                          </a:solidFill>
                        </a:rPr>
                        <a:t> /</a:t>
                      </a:r>
                      <a:r>
                        <a:rPr lang="en-US" sz="1400" dirty="0">
                          <a:solidFill>
                            <a:srgbClr val="0B1F3A"/>
                          </a:solidFill>
                        </a:rPr>
                        <a:t> short-sea</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400" dirty="0" err="1">
                          <a:solidFill>
                            <a:srgbClr val="0B1F3A"/>
                          </a:solidFill>
                        </a:rPr>
                        <a:t>Βάρος</a:t>
                      </a:r>
                      <a:r>
                        <a:rPr lang="el-GR" sz="1400" dirty="0">
                          <a:solidFill>
                            <a:srgbClr val="0B1F3A"/>
                          </a:solidFill>
                        </a:rPr>
                        <a:t>-όγκος</a:t>
                      </a:r>
                      <a:r>
                        <a:rPr lang="en-US" sz="1400" dirty="0">
                          <a:solidFill>
                            <a:srgbClr val="0B1F3A"/>
                          </a:solidFill>
                        </a:rPr>
                        <a:t>, κόστος, π</a:t>
                      </a:r>
                      <a:r>
                        <a:rPr lang="en-US" sz="1400" dirty="0" err="1">
                          <a:solidFill>
                            <a:srgbClr val="0B1F3A"/>
                          </a:solidFill>
                        </a:rPr>
                        <a:t>υρκ</a:t>
                      </a:r>
                      <a:r>
                        <a:rPr lang="en-US" sz="1400" dirty="0">
                          <a:solidFill>
                            <a:srgbClr val="0B1F3A"/>
                          </a:solidFill>
                        </a:rPr>
                        <a:t>αγιά</a:t>
                      </a:r>
                      <a:r>
                        <a:rPr lang="el-GR" sz="1400" dirty="0">
                          <a:solidFill>
                            <a:srgbClr val="0B1F3A"/>
                          </a:solidFill>
                        </a:rPr>
                        <a:t> /</a:t>
                      </a:r>
                      <a:r>
                        <a:rPr lang="en-US" sz="1400" dirty="0">
                          <a:solidFill>
                            <a:srgbClr val="0B1F3A"/>
                          </a:solidFill>
                        </a:rPr>
                        <a:t> όχι για ποντοπόρα</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400" dirty="0">
                          <a:solidFill>
                            <a:srgbClr val="0B1F3A"/>
                          </a:solidFill>
                        </a:rPr>
                        <a:t>171 παρα</a:t>
                      </a:r>
                      <a:r>
                        <a:rPr lang="en-US" sz="1400" dirty="0" err="1">
                          <a:solidFill>
                            <a:srgbClr val="0B1F3A"/>
                          </a:solidFill>
                        </a:rPr>
                        <a:t>γγελίες</a:t>
                      </a:r>
                      <a:r>
                        <a:rPr lang="en-US" sz="1400" dirty="0">
                          <a:solidFill>
                            <a:srgbClr val="0B1F3A"/>
                          </a:solidFill>
                        </a:rPr>
                        <a:t> 2025</a:t>
                      </a:r>
                      <a:r>
                        <a:rPr lang="el-GR" sz="1400" dirty="0">
                          <a:solidFill>
                            <a:srgbClr val="0B1F3A"/>
                          </a:solidFill>
                        </a:rPr>
                        <a:t> /</a:t>
                      </a:r>
                      <a:r>
                        <a:rPr lang="en-US" sz="1400" dirty="0">
                          <a:solidFill>
                            <a:srgbClr val="0B1F3A"/>
                          </a:solidFill>
                        </a:rPr>
                        <a:t> Greenwater 01 (700 TEU)</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15039">
                <a:tc>
                  <a:txBody>
                    <a:bodyPr/>
                    <a:lstStyle/>
                    <a:p>
                      <a:pPr marL="0" indent="0" algn="just">
                        <a:buNone/>
                      </a:pPr>
                      <a:r>
                        <a:rPr lang="en-US" sz="1400" b="1" dirty="0">
                          <a:solidFill>
                            <a:srgbClr val="0B1F3A"/>
                          </a:solidFill>
                        </a:rPr>
                        <a:t>Αιολική υποβοήθηση</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400" dirty="0">
                          <a:solidFill>
                            <a:srgbClr val="0B1F3A"/>
                          </a:solidFill>
                        </a:rPr>
                        <a:t>Χαμηλό κόστος, 5–20% εξοικονόμηση, </a:t>
                      </a:r>
                      <a:r>
                        <a:rPr lang="el-GR" sz="1400" dirty="0">
                          <a:solidFill>
                            <a:srgbClr val="0B1F3A"/>
                          </a:solidFill>
                        </a:rPr>
                        <a:t>εγκατάσταση σε υφιστάμενα πλοία</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400" dirty="0">
                          <a:solidFill>
                            <a:srgbClr val="0B1F3A"/>
                          </a:solidFill>
                        </a:rPr>
                        <a:t>Εξάρτηση από </a:t>
                      </a:r>
                      <a:r>
                        <a:rPr lang="en-US" sz="1400" dirty="0" err="1">
                          <a:solidFill>
                            <a:srgbClr val="0B1F3A"/>
                          </a:solidFill>
                        </a:rPr>
                        <a:t>άνεμο</a:t>
                      </a:r>
                      <a:r>
                        <a:rPr lang="el-GR" sz="1400" dirty="0">
                          <a:solidFill>
                            <a:srgbClr val="0B1F3A"/>
                          </a:solidFill>
                        </a:rPr>
                        <a:t> /</a:t>
                      </a:r>
                      <a:r>
                        <a:rPr lang="en-US" sz="1400" dirty="0">
                          <a:solidFill>
                            <a:srgbClr val="0B1F3A"/>
                          </a:solidFill>
                        </a:rPr>
                        <a:t> συμπληρωματική</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l-GR" sz="1400" dirty="0">
                          <a:solidFill>
                            <a:srgbClr val="0B1F3A"/>
                          </a:solidFill>
                        </a:rPr>
                        <a:t>   </a:t>
                      </a:r>
                      <a:r>
                        <a:rPr lang="en-US" sz="1400" dirty="0">
                          <a:solidFill>
                            <a:srgbClr val="0B1F3A"/>
                          </a:solidFill>
                        </a:rPr>
                        <a:t>&gt;100 π</a:t>
                      </a:r>
                      <a:r>
                        <a:rPr lang="en-US" sz="1400" dirty="0" err="1">
                          <a:solidFill>
                            <a:srgbClr val="0B1F3A"/>
                          </a:solidFill>
                        </a:rPr>
                        <a:t>λοί</a:t>
                      </a:r>
                      <a:r>
                        <a:rPr lang="en-US" sz="1400" dirty="0">
                          <a:solidFill>
                            <a:srgbClr val="0B1F3A"/>
                          </a:solidFill>
                        </a:rPr>
                        <a:t>α</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7"/>
                  </a:ext>
                </a:extLst>
              </a:tr>
              <a:tr h="515039">
                <a:tc>
                  <a:txBody>
                    <a:bodyPr/>
                    <a:lstStyle/>
                    <a:p>
                      <a:pPr marL="0" indent="0" algn="just">
                        <a:buNone/>
                      </a:pPr>
                      <a:r>
                        <a:rPr lang="en-US" sz="1400" b="1" dirty="0" err="1">
                          <a:solidFill>
                            <a:srgbClr val="0B1F3A"/>
                          </a:solidFill>
                        </a:rPr>
                        <a:t>Πυρηνική</a:t>
                      </a:r>
                      <a:r>
                        <a:rPr lang="en-US" sz="1400" b="1" dirty="0">
                          <a:solidFill>
                            <a:srgbClr val="0B1F3A"/>
                          </a:solidFill>
                        </a:rPr>
                        <a:t> </a:t>
                      </a:r>
                      <a:r>
                        <a:rPr lang="el-GR" sz="1400" b="1" dirty="0">
                          <a:solidFill>
                            <a:srgbClr val="0B1F3A"/>
                          </a:solidFill>
                        </a:rPr>
                        <a:t>πρόωση</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400" dirty="0" err="1">
                          <a:solidFill>
                            <a:srgbClr val="0B1F3A"/>
                          </a:solidFill>
                        </a:rPr>
                        <a:t>Μηδενικές</a:t>
                      </a:r>
                      <a:r>
                        <a:rPr lang="en-US" sz="1400" dirty="0">
                          <a:solidFill>
                            <a:srgbClr val="0B1F3A"/>
                          </a:solidFill>
                        </a:rPr>
                        <a:t> εκπ</a:t>
                      </a:r>
                      <a:r>
                        <a:rPr lang="en-US" sz="1400" dirty="0" err="1">
                          <a:solidFill>
                            <a:srgbClr val="0B1F3A"/>
                          </a:solidFill>
                        </a:rPr>
                        <a:t>ομ</a:t>
                      </a:r>
                      <a:r>
                        <a:rPr lang="en-US" sz="1400" dirty="0">
                          <a:solidFill>
                            <a:srgbClr val="0B1F3A"/>
                          </a:solidFill>
                        </a:rPr>
                        <a:t>πές</a:t>
                      </a:r>
                      <a:r>
                        <a:rPr lang="el-GR" sz="1400" dirty="0">
                          <a:solidFill>
                            <a:srgbClr val="0B1F3A"/>
                          </a:solidFill>
                        </a:rPr>
                        <a:t> /</a:t>
                      </a:r>
                      <a:r>
                        <a:rPr lang="en-US" sz="1400" dirty="0">
                          <a:solidFill>
                            <a:srgbClr val="0B1F3A"/>
                          </a:solidFill>
                        </a:rPr>
                        <a:t> 15–20 έτη χωρίς ανεφοδιασμό</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400" dirty="0">
                          <a:solidFill>
                            <a:srgbClr val="0B1F3A"/>
                          </a:solidFill>
                        </a:rPr>
                        <a:t>Ρύθμιση, ασφάλιση, αποδοχή, κόστος</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tc>
                  <a:txBody>
                    <a:bodyPr/>
                    <a:lstStyle/>
                    <a:p>
                      <a:pPr marL="0" indent="0" algn="just">
                        <a:buNone/>
                      </a:pPr>
                      <a:r>
                        <a:rPr lang="en-US" sz="1400" dirty="0">
                          <a:solidFill>
                            <a:srgbClr val="0B1F3A"/>
                          </a:solidFill>
                        </a:rPr>
                        <a:t>Κώδικας IMO έως 2032</a:t>
                      </a:r>
                      <a:r>
                        <a:rPr lang="el-GR" sz="1400" dirty="0">
                          <a:solidFill>
                            <a:srgbClr val="0B1F3A"/>
                          </a:solidFill>
                        </a:rPr>
                        <a:t> /</a:t>
                      </a:r>
                      <a:r>
                        <a:rPr lang="en-US" sz="1400" dirty="0">
                          <a:solidFill>
                            <a:srgbClr val="0B1F3A"/>
                          </a:solidFill>
                        </a:rPr>
                        <a:t> </a:t>
                      </a:r>
                      <a:r>
                        <a:rPr lang="en-US" sz="1400" dirty="0" err="1">
                          <a:solidFill>
                            <a:srgbClr val="0B1F3A"/>
                          </a:solidFill>
                        </a:rPr>
                        <a:t>σχέδι</a:t>
                      </a:r>
                      <a:r>
                        <a:rPr lang="en-US" sz="1400" dirty="0">
                          <a:solidFill>
                            <a:srgbClr val="0B1F3A"/>
                          </a:solidFill>
                        </a:rPr>
                        <a:t>α</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515039">
                <a:tc>
                  <a:txBody>
                    <a:bodyPr/>
                    <a:lstStyle/>
                    <a:p>
                      <a:pPr marL="0" indent="0" algn="just">
                        <a:buNone/>
                      </a:pPr>
                      <a:r>
                        <a:rPr lang="el-GR" sz="1400" b="1" dirty="0"/>
                        <a:t>Δέσμευση </a:t>
                      </a:r>
                      <a:r>
                        <a:rPr lang="en-US" sz="1400" b="1" dirty="0"/>
                        <a:t>CO₂</a:t>
                      </a:r>
                      <a:r>
                        <a:rPr lang="el-GR" sz="1400" b="1" dirty="0"/>
                        <a:t> (</a:t>
                      </a:r>
                      <a:r>
                        <a:rPr lang="en-US" sz="1400" b="1" dirty="0"/>
                        <a:t>OCCS)</a:t>
                      </a:r>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l-GR" sz="1400" dirty="0"/>
                        <a:t>Μείωση CO₂ με υφιστάμενα καύσιμα</a:t>
                      </a:r>
                    </a:p>
                    <a:p>
                      <a:pPr marL="0" indent="0" algn="just">
                        <a:buNone/>
                      </a:pP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l-GR" sz="1400" dirty="0"/>
                        <a:t>Ενέργεια, χώρος, υποδομές παραλαβής</a:t>
                      </a:r>
                      <a:r>
                        <a:rPr lang="en-US" sz="1400" dirty="0"/>
                        <a:t>, </a:t>
                      </a:r>
                      <a:r>
                        <a:rPr lang="el-GR" sz="1400" dirty="0"/>
                        <a:t>κόστος</a:t>
                      </a:r>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l-GR" sz="1400" dirty="0"/>
                        <a:t>50 πλοία </a:t>
                      </a:r>
                      <a:r>
                        <a:rPr lang="en-US" sz="1400" dirty="0"/>
                        <a:t>OCCS</a:t>
                      </a:r>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3834384432"/>
                  </a:ext>
                </a:extLst>
              </a:tr>
              <a:tr h="553595">
                <a:tc>
                  <a:txBody>
                    <a:bodyPr/>
                    <a:lstStyle/>
                    <a:p>
                      <a:pPr marL="0" indent="0" algn="just">
                        <a:buNone/>
                      </a:pPr>
                      <a:r>
                        <a:rPr lang="en-US" sz="1400" b="1" dirty="0">
                          <a:solidFill>
                            <a:srgbClr val="0B1F3A"/>
                          </a:solidFill>
                        </a:rPr>
                        <a:t>Cold ironing (Onshore Power Supply)</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l-GR" sz="1400" dirty="0">
                          <a:solidFill>
                            <a:srgbClr val="0B1F3A"/>
                          </a:solidFill>
                        </a:rPr>
                        <a:t>Μ</a:t>
                      </a:r>
                      <a:r>
                        <a:rPr lang="en-US" sz="1400" dirty="0" err="1">
                          <a:solidFill>
                            <a:srgbClr val="0B1F3A"/>
                          </a:solidFill>
                        </a:rPr>
                        <a:t>ηδενικές</a:t>
                      </a:r>
                      <a:r>
                        <a:rPr lang="en-US" sz="1400" dirty="0">
                          <a:solidFill>
                            <a:srgbClr val="0B1F3A"/>
                          </a:solidFill>
                        </a:rPr>
                        <a:t> εκπομπές σε λιμάνι</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l-GR" sz="1400" dirty="0"/>
                        <a:t>Ηλεκτρική υποδομή/κόστος σε λιμάνια και πλοία</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tc>
                  <a:txBody>
                    <a:bodyPr/>
                    <a:lstStyle/>
                    <a:p>
                      <a:pPr marL="0" indent="0" algn="just">
                        <a:buNone/>
                      </a:pPr>
                      <a:r>
                        <a:rPr lang="en-US" sz="1400" dirty="0">
                          <a:solidFill>
                            <a:srgbClr val="0B1F3A"/>
                          </a:solidFill>
                        </a:rPr>
                        <a:t>3.940 π</a:t>
                      </a:r>
                      <a:r>
                        <a:rPr lang="en-US" sz="1400" dirty="0" err="1">
                          <a:solidFill>
                            <a:srgbClr val="0B1F3A"/>
                          </a:solidFill>
                        </a:rPr>
                        <a:t>λοί</a:t>
                      </a:r>
                      <a:r>
                        <a:rPr lang="en-US" sz="1400" dirty="0">
                          <a:solidFill>
                            <a:srgbClr val="0B1F3A"/>
                          </a:solidFill>
                        </a:rPr>
                        <a:t>α OPS</a:t>
                      </a:r>
                      <a:r>
                        <a:rPr lang="el-GR" sz="1400" dirty="0">
                          <a:solidFill>
                            <a:srgbClr val="0B1F3A"/>
                          </a:solidFill>
                        </a:rPr>
                        <a:t> / </a:t>
                      </a:r>
                      <a:r>
                        <a:rPr lang="en-US" sz="1400" dirty="0">
                          <a:solidFill>
                            <a:srgbClr val="0B1F3A"/>
                          </a:solidFill>
                        </a:rPr>
                        <a:t>OPS υποχρεωτικό 2030</a:t>
                      </a:r>
                      <a:endParaRPr lang="en-US" sz="1400" dirty="0"/>
                    </a:p>
                  </a:txBody>
                  <a:tcPr marL="54864" marR="54864" marT="54864" marB="54864">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solidFill>
                      <a:srgbClr val="EDF2F7"/>
                    </a:solidFill>
                  </a:tcPr>
                </a:tc>
                <a:extLst>
                  <a:ext uri="{0D108BD9-81ED-4DB2-BD59-A6C34878D82A}">
                    <a16:rowId xmlns:a16="http://schemas.microsoft.com/office/drawing/2014/main" val="10009"/>
                  </a:ext>
                </a:extLst>
              </a:tr>
            </a:tbl>
          </a:graphicData>
        </a:graphic>
      </p:graphicFrame>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777240"/>
          </a:xfrm>
          <a:prstGeom prst="rect">
            <a:avLst/>
          </a:prstGeom>
          <a:noFill/>
          <a:ln/>
        </p:spPr>
        <p:txBody>
          <a:bodyPr wrap="square" lIns="0" tIns="0" rIns="0" bIns="0" rtlCol="0" anchor="ctr"/>
          <a:lstStyle/>
          <a:p>
            <a:pPr marL="0" indent="0" algn="l">
              <a:buNone/>
            </a:pPr>
            <a:r>
              <a:rPr lang="en-US" sz="2600" b="1" dirty="0">
                <a:solidFill>
                  <a:srgbClr val="0B1F3A"/>
                </a:solidFill>
              </a:rPr>
              <a:t>Το κόστος της μετάβασης και η χρηματοδότησή της</a:t>
            </a:r>
            <a:endParaRPr lang="en-US" sz="2600" dirty="0"/>
          </a:p>
        </p:txBody>
      </p:sp>
      <p:sp>
        <p:nvSpPr>
          <p:cNvPr id="3" name="stat"/>
          <p:cNvSpPr/>
          <p:nvPr/>
        </p:nvSpPr>
        <p:spPr>
          <a:xfrm>
            <a:off x="457200" y="1234440"/>
            <a:ext cx="2681478" cy="1554480"/>
          </a:xfrm>
          <a:prstGeom prst="roundRect">
            <a:avLst>
              <a:gd name="adj" fmla="val 7059"/>
            </a:avLst>
          </a:prstGeom>
          <a:solidFill>
            <a:srgbClr val="EDF2F7"/>
          </a:solidFill>
          <a:ln w="12700">
            <a:solidFill>
              <a:srgbClr val="EDF2F7"/>
            </a:solidFill>
            <a:prstDash val="solid"/>
          </a:ln>
        </p:spPr>
        <p:txBody>
          <a:bodyPr/>
          <a:lstStyle/>
          <a:p>
            <a:endParaRPr/>
          </a:p>
        </p:txBody>
      </p:sp>
      <p:sp>
        <p:nvSpPr>
          <p:cNvPr id="4" name="statnum"/>
          <p:cNvSpPr txBox="1"/>
          <p:nvPr/>
        </p:nvSpPr>
        <p:spPr>
          <a:xfrm>
            <a:off x="594360" y="1325880"/>
            <a:ext cx="2407158" cy="777240"/>
          </a:xfrm>
          <a:prstGeom prst="rect">
            <a:avLst/>
          </a:prstGeom>
          <a:noFill/>
          <a:ln/>
        </p:spPr>
        <p:txBody>
          <a:bodyPr wrap="square" lIns="0" tIns="0" rIns="0" bIns="0" rtlCol="0" anchor="ctr">
            <a:normAutofit/>
          </a:bodyPr>
          <a:lstStyle/>
          <a:p>
            <a:pPr marL="0" indent="0" algn="l">
              <a:buNone/>
            </a:pPr>
            <a:r>
              <a:rPr lang="en-US" sz="1900" b="1" dirty="0">
                <a:solidFill>
                  <a:srgbClr val="D97B29"/>
                </a:solidFill>
                <a:latin typeface="Cambria" pitchFamily="34" charset="0"/>
                <a:ea typeface="Cambria" pitchFamily="34" charset="-122"/>
                <a:cs typeface="Cambria" pitchFamily="34" charset="-120"/>
              </a:rPr>
              <a:t>17 / 21 / 35 $/GJ</a:t>
            </a:r>
            <a:endParaRPr lang="en-US" sz="1900" dirty="0"/>
          </a:p>
        </p:txBody>
      </p:sp>
      <p:sp>
        <p:nvSpPr>
          <p:cNvPr id="5" name="statlabel"/>
          <p:cNvSpPr txBox="1"/>
          <p:nvPr/>
        </p:nvSpPr>
        <p:spPr>
          <a:xfrm>
            <a:off x="594360" y="2057400"/>
            <a:ext cx="2407158" cy="640080"/>
          </a:xfrm>
          <a:prstGeom prst="rect">
            <a:avLst/>
          </a:prstGeom>
          <a:noFill/>
          <a:ln/>
        </p:spPr>
        <p:txBody>
          <a:bodyPr wrap="square" lIns="0" tIns="0" rIns="0" bIns="0" rtlCol="0" anchor="t"/>
          <a:lstStyle/>
          <a:p>
            <a:pPr marL="0" indent="0" algn="l">
              <a:buNone/>
            </a:pPr>
            <a:r>
              <a:rPr lang="en-US" sz="1000" dirty="0">
                <a:solidFill>
                  <a:srgbClr val="0B1F3A"/>
                </a:solidFill>
              </a:rPr>
              <a:t>HSFO / LNG / bio-LNG (4/2026)· e-μεθανόλη 3–4× το VLSFO ανά μονάδα ενέργειας</a:t>
            </a:r>
            <a:endParaRPr lang="en-US" sz="1000" dirty="0"/>
          </a:p>
        </p:txBody>
      </p:sp>
      <p:sp>
        <p:nvSpPr>
          <p:cNvPr id="6" name="stat"/>
          <p:cNvSpPr/>
          <p:nvPr/>
        </p:nvSpPr>
        <p:spPr>
          <a:xfrm>
            <a:off x="3321558" y="1234440"/>
            <a:ext cx="2681478" cy="1554480"/>
          </a:xfrm>
          <a:prstGeom prst="roundRect">
            <a:avLst>
              <a:gd name="adj" fmla="val 7059"/>
            </a:avLst>
          </a:prstGeom>
          <a:solidFill>
            <a:srgbClr val="EDF2F7"/>
          </a:solidFill>
          <a:ln w="12700">
            <a:solidFill>
              <a:srgbClr val="EDF2F7"/>
            </a:solidFill>
            <a:prstDash val="solid"/>
          </a:ln>
        </p:spPr>
        <p:txBody>
          <a:bodyPr/>
          <a:lstStyle/>
          <a:p>
            <a:endParaRPr/>
          </a:p>
        </p:txBody>
      </p:sp>
      <p:sp>
        <p:nvSpPr>
          <p:cNvPr id="7" name="statnum"/>
          <p:cNvSpPr txBox="1"/>
          <p:nvPr/>
        </p:nvSpPr>
        <p:spPr>
          <a:xfrm>
            <a:off x="3458718" y="1325880"/>
            <a:ext cx="2407158" cy="777240"/>
          </a:xfrm>
          <a:prstGeom prst="rect">
            <a:avLst/>
          </a:prstGeom>
          <a:noFill/>
          <a:ln/>
        </p:spPr>
        <p:txBody>
          <a:bodyPr wrap="square" lIns="0" tIns="0" rIns="0" bIns="0" rtlCol="0" anchor="ctr">
            <a:normAutofit/>
          </a:bodyPr>
          <a:lstStyle/>
          <a:p>
            <a:pPr marL="0" indent="0" algn="l">
              <a:buNone/>
            </a:pPr>
            <a:r>
              <a:rPr lang="en-US" sz="1900" b="1" dirty="0">
                <a:solidFill>
                  <a:srgbClr val="B23A48"/>
                </a:solidFill>
                <a:latin typeface="Cambria" pitchFamily="34" charset="0"/>
                <a:ea typeface="Cambria" pitchFamily="34" charset="-122"/>
                <a:cs typeface="Cambria" pitchFamily="34" charset="-120"/>
              </a:rPr>
              <a:t>8–28 δισ. $/έτος</a:t>
            </a:r>
            <a:endParaRPr lang="en-US" sz="1900" dirty="0"/>
          </a:p>
        </p:txBody>
      </p:sp>
      <p:sp>
        <p:nvSpPr>
          <p:cNvPr id="8" name="statlabel"/>
          <p:cNvSpPr txBox="1"/>
          <p:nvPr/>
        </p:nvSpPr>
        <p:spPr>
          <a:xfrm>
            <a:off x="3458718" y="2057400"/>
            <a:ext cx="2407158" cy="640080"/>
          </a:xfrm>
          <a:prstGeom prst="rect">
            <a:avLst/>
          </a:prstGeom>
          <a:noFill/>
          <a:ln/>
        </p:spPr>
        <p:txBody>
          <a:bodyPr wrap="square" lIns="0" tIns="0" rIns="0" bIns="0" rtlCol="0" anchor="t"/>
          <a:lstStyle/>
          <a:p>
            <a:pPr marL="0" indent="0" algn="l">
              <a:buNone/>
            </a:pPr>
            <a:r>
              <a:rPr lang="en-US" sz="1000" dirty="0">
                <a:solidFill>
                  <a:srgbClr val="0B1F3A"/>
                </a:solidFill>
              </a:rPr>
              <a:t>Επενδύσεις σε πλοία έως 2050 (UNCTAD) + 28–90 δισ. $/έτος για υποδομές καυσίμων· κόστος καυσίμου +70–100%</a:t>
            </a:r>
            <a:endParaRPr lang="en-US" sz="1000" dirty="0"/>
          </a:p>
        </p:txBody>
      </p:sp>
      <p:sp>
        <p:nvSpPr>
          <p:cNvPr id="9" name="stat"/>
          <p:cNvSpPr/>
          <p:nvPr/>
        </p:nvSpPr>
        <p:spPr>
          <a:xfrm>
            <a:off x="6185916" y="1234440"/>
            <a:ext cx="2681478" cy="1554480"/>
          </a:xfrm>
          <a:prstGeom prst="roundRect">
            <a:avLst>
              <a:gd name="adj" fmla="val 7059"/>
            </a:avLst>
          </a:prstGeom>
          <a:solidFill>
            <a:srgbClr val="EDF2F7"/>
          </a:solidFill>
          <a:ln w="12700">
            <a:solidFill>
              <a:srgbClr val="EDF2F7"/>
            </a:solidFill>
            <a:prstDash val="solid"/>
          </a:ln>
        </p:spPr>
        <p:txBody>
          <a:bodyPr/>
          <a:lstStyle/>
          <a:p>
            <a:endParaRPr/>
          </a:p>
        </p:txBody>
      </p:sp>
      <p:sp>
        <p:nvSpPr>
          <p:cNvPr id="10" name="statnum"/>
          <p:cNvSpPr txBox="1"/>
          <p:nvPr/>
        </p:nvSpPr>
        <p:spPr>
          <a:xfrm>
            <a:off x="6323076" y="1325880"/>
            <a:ext cx="2407158" cy="777240"/>
          </a:xfrm>
          <a:prstGeom prst="rect">
            <a:avLst/>
          </a:prstGeom>
          <a:noFill/>
          <a:ln/>
        </p:spPr>
        <p:txBody>
          <a:bodyPr wrap="square" lIns="0" tIns="0" rIns="0" bIns="0" rtlCol="0" anchor="ctr">
            <a:normAutofit/>
          </a:bodyPr>
          <a:lstStyle/>
          <a:p>
            <a:pPr marL="0" indent="0" algn="l">
              <a:buNone/>
            </a:pPr>
            <a:r>
              <a:rPr lang="en-US" sz="1900" b="1" dirty="0">
                <a:solidFill>
                  <a:srgbClr val="0E6E8E"/>
                </a:solidFill>
                <a:latin typeface="Cambria" pitchFamily="34" charset="0"/>
                <a:ea typeface="Cambria" pitchFamily="34" charset="-122"/>
                <a:cs typeface="Cambria" pitchFamily="34" charset="-120"/>
              </a:rPr>
              <a:t>12%</a:t>
            </a:r>
            <a:endParaRPr lang="en-US" sz="1900" dirty="0"/>
          </a:p>
        </p:txBody>
      </p:sp>
      <p:sp>
        <p:nvSpPr>
          <p:cNvPr id="11" name="statlabel"/>
          <p:cNvSpPr txBox="1"/>
          <p:nvPr/>
        </p:nvSpPr>
        <p:spPr>
          <a:xfrm>
            <a:off x="6323076" y="2057400"/>
            <a:ext cx="2407158" cy="640080"/>
          </a:xfrm>
          <a:prstGeom prst="rect">
            <a:avLst/>
          </a:prstGeom>
          <a:noFill/>
          <a:ln/>
        </p:spPr>
        <p:txBody>
          <a:bodyPr wrap="square" lIns="0" tIns="0" rIns="0" bIns="0" rtlCol="0" anchor="t"/>
          <a:lstStyle/>
          <a:p>
            <a:pPr marL="0" indent="0" algn="l">
              <a:buNone/>
            </a:pPr>
            <a:r>
              <a:rPr lang="en-US" sz="1000" dirty="0">
                <a:solidFill>
                  <a:srgbClr val="0B1F3A"/>
                </a:solidFill>
              </a:rPr>
              <a:t>Του χαρτοφυλακίου των Poseidon Principles (36 τράπεζες, ~75% της ναυτιλιακής χρηματοδότησης) εκτός ελάχιστης τροχιάς (19% το 2024)</a:t>
            </a:r>
            <a:endParaRPr lang="en-US" sz="1000" dirty="0"/>
          </a:p>
        </p:txBody>
      </p:sp>
      <p:sp>
        <p:nvSpPr>
          <p:cNvPr id="12" name="stat"/>
          <p:cNvSpPr/>
          <p:nvPr/>
        </p:nvSpPr>
        <p:spPr>
          <a:xfrm>
            <a:off x="9050274" y="1234440"/>
            <a:ext cx="2681478" cy="1554480"/>
          </a:xfrm>
          <a:prstGeom prst="roundRect">
            <a:avLst>
              <a:gd name="adj" fmla="val 7059"/>
            </a:avLst>
          </a:prstGeom>
          <a:solidFill>
            <a:srgbClr val="EDF2F7"/>
          </a:solidFill>
          <a:ln w="12700">
            <a:solidFill>
              <a:srgbClr val="EDF2F7"/>
            </a:solidFill>
            <a:prstDash val="solid"/>
          </a:ln>
        </p:spPr>
        <p:txBody>
          <a:bodyPr/>
          <a:lstStyle/>
          <a:p>
            <a:endParaRPr/>
          </a:p>
        </p:txBody>
      </p:sp>
      <p:sp>
        <p:nvSpPr>
          <p:cNvPr id="13" name="statnum"/>
          <p:cNvSpPr txBox="1"/>
          <p:nvPr/>
        </p:nvSpPr>
        <p:spPr>
          <a:xfrm>
            <a:off x="9187434" y="1325880"/>
            <a:ext cx="2407158" cy="777240"/>
          </a:xfrm>
          <a:prstGeom prst="rect">
            <a:avLst/>
          </a:prstGeom>
          <a:noFill/>
          <a:ln/>
        </p:spPr>
        <p:txBody>
          <a:bodyPr wrap="square" lIns="0" tIns="0" rIns="0" bIns="0" rtlCol="0" anchor="ctr">
            <a:normAutofit/>
          </a:bodyPr>
          <a:lstStyle/>
          <a:p>
            <a:pPr marL="0" indent="0" algn="l">
              <a:buNone/>
            </a:pPr>
            <a:r>
              <a:rPr lang="en-US" sz="1900" b="1" dirty="0">
                <a:solidFill>
                  <a:srgbClr val="4F8A5B"/>
                </a:solidFill>
                <a:latin typeface="Cambria" pitchFamily="34" charset="0"/>
                <a:ea typeface="Cambria" pitchFamily="34" charset="-122"/>
                <a:cs typeface="Cambria" pitchFamily="34" charset="-120"/>
              </a:rPr>
              <a:t>84</a:t>
            </a:r>
            <a:endParaRPr lang="en-US" sz="1900" dirty="0"/>
          </a:p>
        </p:txBody>
      </p:sp>
      <p:sp>
        <p:nvSpPr>
          <p:cNvPr id="14" name="statlabel"/>
          <p:cNvSpPr txBox="1"/>
          <p:nvPr/>
        </p:nvSpPr>
        <p:spPr>
          <a:xfrm>
            <a:off x="9187434" y="2057400"/>
            <a:ext cx="2407158" cy="640080"/>
          </a:xfrm>
          <a:prstGeom prst="rect">
            <a:avLst/>
          </a:prstGeom>
          <a:noFill/>
          <a:ln/>
        </p:spPr>
        <p:txBody>
          <a:bodyPr wrap="square" lIns="0" tIns="0" rIns="0" bIns="0" rtlCol="0" anchor="t"/>
          <a:lstStyle/>
          <a:p>
            <a:pPr marL="0" indent="0" algn="l">
              <a:buNone/>
            </a:pPr>
            <a:r>
              <a:rPr lang="en-US" sz="1000" dirty="0">
                <a:solidFill>
                  <a:srgbClr val="0B1F3A"/>
                </a:solidFill>
              </a:rPr>
              <a:t>Πρωτοβουλίες «πράσινων διαδρόμων» (+25 σε ένα έτος)· 4 σε φάση υλοποίησης (Όσλο–Ρότερνταμ, Στοκχόλμη–Τούρκου, Vaasa–Umeå, Αυστραλία–Αν. Ασία)</a:t>
            </a:r>
            <a:endParaRPr lang="en-US" sz="1000" dirty="0"/>
          </a:p>
        </p:txBody>
      </p:sp>
      <p:sp>
        <p:nvSpPr>
          <p:cNvPr id="15" name="card"/>
          <p:cNvSpPr/>
          <p:nvPr/>
        </p:nvSpPr>
        <p:spPr>
          <a:xfrm>
            <a:off x="457200" y="2971800"/>
            <a:ext cx="3605784" cy="3063240"/>
          </a:xfrm>
          <a:prstGeom prst="roundRect">
            <a:avLst>
              <a:gd name="adj" fmla="val 3582"/>
            </a:avLst>
          </a:prstGeom>
          <a:solidFill>
            <a:srgbClr val="EDF2F7"/>
          </a:solidFill>
          <a:ln w="12700">
            <a:solidFill>
              <a:srgbClr val="EDF2F7"/>
            </a:solidFill>
            <a:prstDash val="solid"/>
          </a:ln>
        </p:spPr>
        <p:txBody>
          <a:bodyPr/>
          <a:lstStyle/>
          <a:p>
            <a:endParaRPr/>
          </a:p>
        </p:txBody>
      </p:sp>
      <p:sp>
        <p:nvSpPr>
          <p:cNvPr id="16" name="cardhead"/>
          <p:cNvSpPr txBox="1"/>
          <p:nvPr/>
        </p:nvSpPr>
        <p:spPr>
          <a:xfrm>
            <a:off x="621792" y="3081528"/>
            <a:ext cx="3276600" cy="365760"/>
          </a:xfrm>
          <a:prstGeom prst="rect">
            <a:avLst/>
          </a:prstGeom>
          <a:noFill/>
          <a:ln/>
        </p:spPr>
        <p:txBody>
          <a:bodyPr wrap="square" lIns="0" tIns="0" rIns="0" bIns="0" rtlCol="0" anchor="ctr"/>
          <a:lstStyle/>
          <a:p>
            <a:pPr marL="0" indent="0">
              <a:buNone/>
            </a:pPr>
            <a:r>
              <a:rPr lang="en-US" sz="1350" b="1" dirty="0">
                <a:solidFill>
                  <a:srgbClr val="B23A48"/>
                </a:solidFill>
              </a:rPr>
              <a:t>Ποιος πληρώνει;</a:t>
            </a:r>
            <a:endParaRPr lang="en-US" sz="1350" dirty="0"/>
          </a:p>
        </p:txBody>
      </p:sp>
      <p:sp>
        <p:nvSpPr>
          <p:cNvPr id="17" name="cardbody"/>
          <p:cNvSpPr txBox="1"/>
          <p:nvPr/>
        </p:nvSpPr>
        <p:spPr>
          <a:xfrm>
            <a:off x="621792" y="3474720"/>
            <a:ext cx="3276600" cy="2468880"/>
          </a:xfrm>
          <a:prstGeom prst="rect">
            <a:avLst/>
          </a:prstGeom>
          <a:noFill/>
          <a:ln/>
        </p:spPr>
        <p:txBody>
          <a:bodyPr wrap="square" lIns="0" tIns="0" rIns="0" bIns="0" rtlCol="0" anchor="t"/>
          <a:lstStyle/>
          <a:p>
            <a:pPr marL="152400" indent="-152400">
              <a:spcAft>
                <a:spcPts val="300"/>
              </a:spcAft>
              <a:buSzPct val="100000"/>
              <a:buChar char="•"/>
            </a:pPr>
            <a:r>
              <a:rPr lang="en-US" sz="1400" dirty="0">
                <a:solidFill>
                  <a:srgbClr val="0B1F3A"/>
                </a:solidFill>
              </a:rPr>
              <a:t>ETS ΕΕ ~10 δισ. €/έτος έως 2030 + FuelEU ποινές/πλεονάσματα + (ενδεχομένως) NZF 10–15 δισ. $/έτος παγκοσμίως</a:t>
            </a:r>
            <a:endParaRPr lang="en-US" sz="1400" dirty="0"/>
          </a:p>
          <a:p>
            <a:pPr marL="152400" indent="-152400">
              <a:spcAft>
                <a:spcPts val="300"/>
              </a:spcAft>
              <a:buSzPct val="100000"/>
              <a:buChar char="•"/>
            </a:pPr>
            <a:r>
              <a:rPr lang="en-US" sz="1400" dirty="0">
                <a:solidFill>
                  <a:srgbClr val="0B1F3A"/>
                </a:solidFill>
              </a:rPr>
              <a:t>Μετακύλιση σε ναυλωτές/φορτωτές/καταναλωτές· ασύμμετρη επίπτωση σε SIDS/LDCs (εξ ου το Ταμείο IMO)</a:t>
            </a:r>
            <a:endParaRPr lang="en-US" sz="1400" dirty="0"/>
          </a:p>
          <a:p>
            <a:pPr marL="152400" indent="-152400">
              <a:spcAft>
                <a:spcPts val="300"/>
              </a:spcAft>
              <a:buSzPct val="100000"/>
              <a:buChar char="•"/>
            </a:pPr>
            <a:r>
              <a:rPr lang="en-US" sz="1400" dirty="0">
                <a:solidFill>
                  <a:srgbClr val="0B1F3A"/>
                </a:solidFill>
              </a:rPr>
              <a:t>Μικρομεσαίες ναυτιλιακές: δυσκολία πρόσβασης σε κεφάλαια και τεχνογνωσία</a:t>
            </a:r>
            <a:endParaRPr lang="en-US" sz="1400" dirty="0"/>
          </a:p>
        </p:txBody>
      </p:sp>
      <p:sp>
        <p:nvSpPr>
          <p:cNvPr id="18" name="card"/>
          <p:cNvSpPr/>
          <p:nvPr/>
        </p:nvSpPr>
        <p:spPr>
          <a:xfrm>
            <a:off x="4291584" y="2971800"/>
            <a:ext cx="3605784" cy="3063240"/>
          </a:xfrm>
          <a:prstGeom prst="roundRect">
            <a:avLst>
              <a:gd name="adj" fmla="val 3582"/>
            </a:avLst>
          </a:prstGeom>
          <a:solidFill>
            <a:srgbClr val="EDF2F7"/>
          </a:solidFill>
          <a:ln w="12700">
            <a:solidFill>
              <a:srgbClr val="EDF2F7"/>
            </a:solidFill>
            <a:prstDash val="solid"/>
          </a:ln>
        </p:spPr>
        <p:txBody>
          <a:bodyPr/>
          <a:lstStyle/>
          <a:p>
            <a:endParaRPr/>
          </a:p>
        </p:txBody>
      </p:sp>
      <p:sp>
        <p:nvSpPr>
          <p:cNvPr id="19" name="cardhead"/>
          <p:cNvSpPr txBox="1"/>
          <p:nvPr/>
        </p:nvSpPr>
        <p:spPr>
          <a:xfrm>
            <a:off x="4456176" y="3081528"/>
            <a:ext cx="3276600" cy="365760"/>
          </a:xfrm>
          <a:prstGeom prst="rect">
            <a:avLst/>
          </a:prstGeom>
          <a:noFill/>
          <a:ln/>
        </p:spPr>
        <p:txBody>
          <a:bodyPr wrap="square" lIns="0" tIns="0" rIns="0" bIns="0" rtlCol="0" anchor="ctr"/>
          <a:lstStyle/>
          <a:p>
            <a:pPr marL="0" indent="0">
              <a:buNone/>
            </a:pPr>
            <a:r>
              <a:rPr lang="en-US" sz="1350" b="1" dirty="0">
                <a:solidFill>
                  <a:srgbClr val="0E6E8E"/>
                </a:solidFill>
              </a:rPr>
              <a:t>Χρηματοδοτικά εργαλεία</a:t>
            </a:r>
            <a:endParaRPr lang="en-US" sz="1350" dirty="0"/>
          </a:p>
        </p:txBody>
      </p:sp>
      <p:sp>
        <p:nvSpPr>
          <p:cNvPr id="20" name="cardbody"/>
          <p:cNvSpPr txBox="1"/>
          <p:nvPr/>
        </p:nvSpPr>
        <p:spPr>
          <a:xfrm>
            <a:off x="4456176" y="3474720"/>
            <a:ext cx="3276600" cy="2468880"/>
          </a:xfrm>
          <a:prstGeom prst="rect">
            <a:avLst/>
          </a:prstGeom>
          <a:noFill/>
          <a:ln/>
        </p:spPr>
        <p:txBody>
          <a:bodyPr wrap="square" lIns="0" tIns="0" rIns="0" bIns="0" rtlCol="0" anchor="t"/>
          <a:lstStyle/>
          <a:p>
            <a:pPr marL="152400" indent="-152400">
              <a:spcAft>
                <a:spcPts val="300"/>
              </a:spcAft>
              <a:buSzPct val="100000"/>
              <a:buChar char="•"/>
            </a:pPr>
            <a:r>
              <a:rPr lang="en-US" sz="1200" dirty="0">
                <a:solidFill>
                  <a:srgbClr val="0B1F3A"/>
                </a:solidFill>
              </a:rPr>
              <a:t>Poseidon Principles (2019): ευθυγράμμιση δανειακών χαρτοφυλακίων με στόχους IMO· 95% διαφάνεια</a:t>
            </a:r>
            <a:endParaRPr lang="en-US" sz="1200" dirty="0"/>
          </a:p>
          <a:p>
            <a:pPr marL="152400" indent="-152400">
              <a:spcAft>
                <a:spcPts val="300"/>
              </a:spcAft>
              <a:buSzPct val="100000"/>
              <a:buChar char="•"/>
            </a:pPr>
            <a:r>
              <a:rPr lang="en-US" sz="1200" dirty="0">
                <a:solidFill>
                  <a:srgbClr val="0B1F3A"/>
                </a:solidFill>
              </a:rPr>
              <a:t>Innovation Fund ΕΕ (20 εκ. δικαιώματα → πρόταση 110 εκ. έως 2040), Horizon Europe, EIB· πράσινα/sustainability-linked ομόλογα</a:t>
            </a:r>
            <a:endParaRPr lang="en-US" sz="1200" dirty="0"/>
          </a:p>
          <a:p>
            <a:pPr marL="152400" indent="-152400">
              <a:spcAft>
                <a:spcPts val="300"/>
              </a:spcAft>
              <a:buSzPct val="100000"/>
              <a:buChar char="•"/>
            </a:pPr>
            <a:r>
              <a:rPr lang="en-US" sz="1200" dirty="0">
                <a:solidFill>
                  <a:srgbClr val="0B1F3A"/>
                </a:solidFill>
              </a:rPr>
              <a:t>Η πρόταση IMRB/IMRF (2019: 2 $/τόνο καυσίμου, 5 δισ. $ σε 10 έτη) από BIMCO, ICS, Intertanko κ.ά. δεν προχώρησε (MEPC 80, 2023) — η Ε&amp;Α ενσωματώνεται στο Ταμείο NZF</a:t>
            </a:r>
            <a:endParaRPr lang="en-US" sz="1200" dirty="0"/>
          </a:p>
        </p:txBody>
      </p:sp>
      <p:sp>
        <p:nvSpPr>
          <p:cNvPr id="21" name="card"/>
          <p:cNvSpPr/>
          <p:nvPr/>
        </p:nvSpPr>
        <p:spPr>
          <a:xfrm>
            <a:off x="8125968" y="2971800"/>
            <a:ext cx="3605784" cy="3063240"/>
          </a:xfrm>
          <a:prstGeom prst="roundRect">
            <a:avLst>
              <a:gd name="adj" fmla="val 3582"/>
            </a:avLst>
          </a:prstGeom>
          <a:solidFill>
            <a:srgbClr val="EDF2F7"/>
          </a:solidFill>
          <a:ln w="12700">
            <a:solidFill>
              <a:srgbClr val="EDF2F7"/>
            </a:solidFill>
            <a:prstDash val="solid"/>
          </a:ln>
        </p:spPr>
        <p:txBody>
          <a:bodyPr/>
          <a:lstStyle/>
          <a:p>
            <a:endParaRPr/>
          </a:p>
        </p:txBody>
      </p:sp>
      <p:sp>
        <p:nvSpPr>
          <p:cNvPr id="22" name="cardhead"/>
          <p:cNvSpPr txBox="1"/>
          <p:nvPr/>
        </p:nvSpPr>
        <p:spPr>
          <a:xfrm>
            <a:off x="8290560" y="3081528"/>
            <a:ext cx="3276600" cy="365760"/>
          </a:xfrm>
          <a:prstGeom prst="rect">
            <a:avLst/>
          </a:prstGeom>
          <a:noFill/>
          <a:ln/>
        </p:spPr>
        <p:txBody>
          <a:bodyPr wrap="square" lIns="0" tIns="0" rIns="0" bIns="0" rtlCol="0" anchor="ctr"/>
          <a:lstStyle/>
          <a:p>
            <a:pPr marL="0" indent="0">
              <a:buNone/>
            </a:pPr>
            <a:r>
              <a:rPr lang="en-US" sz="1350" b="1" dirty="0">
                <a:solidFill>
                  <a:srgbClr val="4F8A5B"/>
                </a:solidFill>
              </a:rPr>
              <a:t>Δίκαιη μετάβαση και άνθρωποι</a:t>
            </a:r>
            <a:endParaRPr lang="en-US" sz="1350" dirty="0"/>
          </a:p>
        </p:txBody>
      </p:sp>
      <p:sp>
        <p:nvSpPr>
          <p:cNvPr id="23" name="cardbody"/>
          <p:cNvSpPr txBox="1"/>
          <p:nvPr/>
        </p:nvSpPr>
        <p:spPr>
          <a:xfrm>
            <a:off x="8290560" y="3474720"/>
            <a:ext cx="3276600" cy="2468880"/>
          </a:xfrm>
          <a:prstGeom prst="rect">
            <a:avLst/>
          </a:prstGeom>
          <a:noFill/>
          <a:ln/>
        </p:spPr>
        <p:txBody>
          <a:bodyPr wrap="square" lIns="0" tIns="0" rIns="0" bIns="0" rtlCol="0" anchor="t"/>
          <a:lstStyle/>
          <a:p>
            <a:pPr marL="152400" indent="-152400">
              <a:spcAft>
                <a:spcPts val="300"/>
              </a:spcAft>
              <a:buSzPct val="100000"/>
              <a:buChar char="•"/>
            </a:pPr>
            <a:r>
              <a:rPr lang="en-US" sz="1350" dirty="0">
                <a:solidFill>
                  <a:srgbClr val="0B1F3A"/>
                </a:solidFill>
              </a:rPr>
              <a:t>Maritime Just Transition Task Force: έως 800.000 ναυτικοί χρειάζονται εκπαίδωση σε νέα καύσιμα έως τα μέσα της δεκαετίας 2030</a:t>
            </a:r>
            <a:endParaRPr lang="en-US" sz="1350" dirty="0"/>
          </a:p>
          <a:p>
            <a:pPr marL="152400" indent="-152400">
              <a:spcAft>
                <a:spcPts val="300"/>
              </a:spcAft>
              <a:buSzPct val="100000"/>
              <a:buChar char="•"/>
            </a:pPr>
            <a:r>
              <a:rPr lang="en-US" sz="1350" dirty="0">
                <a:solidFill>
                  <a:srgbClr val="0B1F3A"/>
                </a:solidFill>
              </a:rPr>
              <a:t>Ασφάλεια πληρωμάτων με τοξικά/εύφλεκτα καύσιμα (αμμωνία, υδρογόνο, μπαταρίες)· νέοι κώδικες IGF</a:t>
            </a:r>
            <a:endParaRPr lang="en-US" sz="1350" dirty="0"/>
          </a:p>
          <a:p>
            <a:pPr marL="152400" indent="-152400">
              <a:spcAft>
                <a:spcPts val="300"/>
              </a:spcAft>
              <a:buSzPct val="100000"/>
              <a:buChar char="•"/>
            </a:pPr>
            <a:r>
              <a:rPr lang="en-US" sz="1350" dirty="0">
                <a:solidFill>
                  <a:srgbClr val="0B1F3A"/>
                </a:solidFill>
              </a:rPr>
              <a:t>Ανακύκλωση: 321 πλοία το 2025, ~15.000 έως 2032 (BIMCO)· ΣΧΚ σε ισχύ αλλά συνθήκες εργασίας σε Ν. Ασία ακόμη προβληματικές</a:t>
            </a:r>
            <a:endParaRPr lang="en-US" sz="1350" dirty="0"/>
          </a:p>
        </p:txBody>
      </p:sp>
      <p:sp>
        <p:nvSpPr>
          <p:cNvPr id="24" name="source"/>
          <p:cNvSpPr txBox="1"/>
          <p:nvPr/>
        </p:nvSpPr>
        <p:spPr>
          <a:xfrm>
            <a:off x="457200" y="6108192"/>
            <a:ext cx="11247120" cy="292608"/>
          </a:xfrm>
          <a:prstGeom prst="rect">
            <a:avLst/>
          </a:prstGeom>
          <a:noFill/>
          <a:ln/>
        </p:spPr>
        <p:txBody>
          <a:bodyPr wrap="square" lIns="0" tIns="0" rIns="0" bIns="0" rtlCol="0" anchor="b"/>
          <a:lstStyle/>
          <a:p>
            <a:pPr marL="0" indent="0">
              <a:buNone/>
            </a:pPr>
            <a:r>
              <a:rPr lang="en-US" sz="900" i="1" dirty="0">
                <a:solidFill>
                  <a:srgbClr val="6B7A90"/>
                </a:solidFill>
              </a:rPr>
              <a:t>Πηγές: S&amp;P Global (4/2026)· ENGINE· UNCTAD RMT 2023· Poseidon Principles Annual Disclosure Report 2025 (15/12/2025)· Global Maritime Forum (27/11/2025)· Seatrade Maritime· BIMCO (6/2026).</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F7CA517D-3601-986D-06E1-EFD600047823}"/>
              </a:ext>
            </a:extLst>
          </p:cNvPr>
          <p:cNvPicPr>
            <a:picLocks noChangeAspect="1"/>
          </p:cNvPicPr>
          <p:nvPr/>
        </p:nvPicPr>
        <p:blipFill>
          <a:blip r:embed="rId2"/>
          <a:stretch>
            <a:fillRect/>
          </a:stretch>
        </p:blipFill>
        <p:spPr>
          <a:xfrm>
            <a:off x="351691" y="196109"/>
            <a:ext cx="11535509" cy="6427430"/>
          </a:xfrm>
          <a:prstGeom prst="rect">
            <a:avLst/>
          </a:prstGeom>
          <a:ln>
            <a:solidFill>
              <a:schemeClr val="tx1"/>
            </a:solidFill>
          </a:ln>
        </p:spPr>
      </p:pic>
    </p:spTree>
    <p:extLst>
      <p:ext uri="{BB962C8B-B14F-4D97-AF65-F5344CB8AC3E}">
        <p14:creationId xmlns:p14="http://schemas.microsoft.com/office/powerpoint/2010/main" val="24176313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137160"/>
            <a:ext cx="11274552" cy="320040"/>
          </a:xfrm>
          <a:prstGeom prst="rect">
            <a:avLst/>
          </a:prstGeom>
          <a:noFill/>
          <a:ln/>
        </p:spPr>
        <p:txBody>
          <a:bodyPr wrap="square" lIns="0" tIns="0" rIns="0" bIns="0" rtlCol="0" anchor="ctr"/>
          <a:lstStyle/>
          <a:p>
            <a:pPr marL="0" indent="0" algn="l">
              <a:buNone/>
            </a:pPr>
            <a:r>
              <a:rPr lang="en-US" sz="2600" b="1" dirty="0">
                <a:solidFill>
                  <a:srgbClr val="0B1F3A"/>
                </a:solidFill>
              </a:rPr>
              <a:t>Η ελληνική ναυτιλία μπροστά στην ενεργειακή μετάβαση</a:t>
            </a:r>
            <a:endParaRPr lang="en-US" sz="2600" dirty="0"/>
          </a:p>
        </p:txBody>
      </p:sp>
      <p:sp>
        <p:nvSpPr>
          <p:cNvPr id="3" name="bullets"/>
          <p:cNvSpPr txBox="1"/>
          <p:nvPr/>
        </p:nvSpPr>
        <p:spPr>
          <a:xfrm>
            <a:off x="211014" y="961292"/>
            <a:ext cx="11641017" cy="5119468"/>
          </a:xfrm>
          <a:prstGeom prst="rect">
            <a:avLst/>
          </a:prstGeom>
          <a:noFill/>
          <a:ln/>
        </p:spPr>
        <p:txBody>
          <a:bodyPr wrap="square" lIns="25400" tIns="25400" rIns="25400" bIns="25400" rtlCol="0" anchor="t"/>
          <a:lstStyle/>
          <a:p>
            <a:pPr marL="342900" indent="-342900" algn="just">
              <a:lnSpc>
                <a:spcPct val="100000"/>
              </a:lnSpc>
              <a:spcAft>
                <a:spcPts val="500"/>
              </a:spcAft>
              <a:buSzPct val="100000"/>
              <a:buChar char="•"/>
            </a:pPr>
            <a:r>
              <a:rPr lang="en-US" b="1" dirty="0">
                <a:solidFill>
                  <a:srgbClr val="0B1F3A"/>
                </a:solidFill>
              </a:rPr>
              <a:t>Μέγεθος:</a:t>
            </a:r>
            <a:r>
              <a:rPr lang="en-US" dirty="0">
                <a:solidFill>
                  <a:srgbClr val="0B1F3A"/>
                </a:solidFill>
              </a:rPr>
              <a:t> &gt;5.800 πλοία, ~19% της παγκόσμιας χωρητικότητας, 61% του στόλου υπό έλεγχο ΕΕ· 1η στα δεξαμενόπλοια (26% της χωρητικότητας αργού, &gt;1.000 πλοία), στα bulkers και στα LNG carriers (172 πλοία, 23%)</a:t>
            </a:r>
            <a:endParaRPr lang="en-US" dirty="0"/>
          </a:p>
          <a:p>
            <a:pPr marL="342900" indent="-342900" algn="just">
              <a:lnSpc>
                <a:spcPct val="100000"/>
              </a:lnSpc>
              <a:spcAft>
                <a:spcPts val="500"/>
              </a:spcAft>
              <a:buSzPct val="100000"/>
              <a:buChar char="•"/>
            </a:pPr>
            <a:r>
              <a:rPr lang="en-US" b="1" dirty="0">
                <a:solidFill>
                  <a:srgbClr val="0B1F3A"/>
                </a:solidFill>
              </a:rPr>
              <a:t>Στόλος</a:t>
            </a:r>
            <a:r>
              <a:rPr lang="en-US" dirty="0">
                <a:solidFill>
                  <a:srgbClr val="0B1F3A"/>
                </a:solidFill>
              </a:rPr>
              <a:t>: ~8% με δυνατότητα εναλλακτικών καυσίμων (7/2025, ~80% LNG)</a:t>
            </a:r>
            <a:r>
              <a:rPr lang="el-GR" dirty="0">
                <a:solidFill>
                  <a:srgbClr val="0B1F3A"/>
                </a:solidFill>
              </a:rPr>
              <a:t> /</a:t>
            </a:r>
            <a:r>
              <a:rPr lang="en-US" dirty="0">
                <a:solidFill>
                  <a:srgbClr val="0B1F3A"/>
                </a:solidFill>
              </a:rPr>
              <a:t> 36% </a:t>
            </a:r>
            <a:r>
              <a:rPr lang="en-US" dirty="0" err="1">
                <a:solidFill>
                  <a:srgbClr val="0B1F3A"/>
                </a:solidFill>
              </a:rPr>
              <a:t>με</a:t>
            </a:r>
            <a:r>
              <a:rPr lang="en-US" dirty="0">
                <a:solidFill>
                  <a:srgbClr val="0B1F3A"/>
                </a:solidFill>
              </a:rPr>
              <a:t> scrubbers</a:t>
            </a:r>
            <a:r>
              <a:rPr lang="el-GR" dirty="0">
                <a:solidFill>
                  <a:srgbClr val="0B1F3A"/>
                </a:solidFill>
              </a:rPr>
              <a:t> /</a:t>
            </a:r>
            <a:r>
              <a:rPr lang="en-US" dirty="0">
                <a:solidFill>
                  <a:srgbClr val="0B1F3A"/>
                </a:solidFill>
              </a:rPr>
              <a:t> μέση ηλικία χαμηλότερη του παγκόσμιου μέσου όρου χάρη σε εντατική ανανέωση</a:t>
            </a:r>
            <a:endParaRPr lang="en-US" dirty="0"/>
          </a:p>
          <a:p>
            <a:pPr marL="342900" indent="-342900" algn="just">
              <a:lnSpc>
                <a:spcPct val="100000"/>
              </a:lnSpc>
              <a:spcAft>
                <a:spcPts val="500"/>
              </a:spcAft>
              <a:buSzPct val="100000"/>
              <a:buChar char="•"/>
            </a:pPr>
            <a:r>
              <a:rPr lang="en-US" b="1" dirty="0">
                <a:solidFill>
                  <a:srgbClr val="0B1F3A"/>
                </a:solidFill>
              </a:rPr>
              <a:t>Παραγγελίες:</a:t>
            </a:r>
            <a:r>
              <a:rPr lang="en-US" dirty="0">
                <a:solidFill>
                  <a:srgbClr val="0B1F3A"/>
                </a:solidFill>
              </a:rPr>
              <a:t> 642–725 πλοία (583 εκ. dwt, ~60 δισ. $) </a:t>
            </a:r>
            <a:r>
              <a:rPr lang="el-GR" dirty="0">
                <a:solidFill>
                  <a:srgbClr val="0B1F3A"/>
                </a:solidFill>
              </a:rPr>
              <a:t>/</a:t>
            </a:r>
            <a:r>
              <a:rPr lang="en-US" dirty="0">
                <a:solidFill>
                  <a:srgbClr val="0B1F3A"/>
                </a:solidFill>
              </a:rPr>
              <a:t> &gt;50% της χωρητικότητας με εναλλακτικά καύσιμα (~70% LNG, 12% μεθανόλη), 56% με scrubbers</a:t>
            </a:r>
            <a:r>
              <a:rPr lang="el-GR" dirty="0">
                <a:solidFill>
                  <a:srgbClr val="0B1F3A"/>
                </a:solidFill>
              </a:rPr>
              <a:t> /</a:t>
            </a:r>
            <a:r>
              <a:rPr lang="en-US" dirty="0">
                <a:solidFill>
                  <a:srgbClr val="0B1F3A"/>
                </a:solidFill>
              </a:rPr>
              <a:t> 11 παραγγελίες LNG carriers μόνο στο Α΄ τρίμ. 2026</a:t>
            </a:r>
            <a:r>
              <a:rPr lang="el-GR" dirty="0">
                <a:solidFill>
                  <a:srgbClr val="0B1F3A"/>
                </a:solidFill>
              </a:rPr>
              <a:t> /</a:t>
            </a:r>
            <a:r>
              <a:rPr lang="en-US" dirty="0">
                <a:solidFill>
                  <a:srgbClr val="0B1F3A"/>
                </a:solidFill>
              </a:rPr>
              <a:t> &gt;500 δεξαμενόπλοια (17 δισ. $) πωλήθηκαν από 2022 για ανανέωση </a:t>
            </a:r>
            <a:endParaRPr lang="el-GR" dirty="0">
              <a:solidFill>
                <a:srgbClr val="0B1F3A"/>
              </a:solidFill>
            </a:endParaRPr>
          </a:p>
          <a:p>
            <a:pPr marL="342900" indent="-342900" algn="just">
              <a:lnSpc>
                <a:spcPct val="100000"/>
              </a:lnSpc>
              <a:spcAft>
                <a:spcPts val="500"/>
              </a:spcAft>
              <a:buSzPct val="100000"/>
              <a:buChar char="•"/>
            </a:pPr>
            <a:r>
              <a:rPr lang="en-US" b="1" dirty="0" err="1">
                <a:solidFill>
                  <a:srgbClr val="0B1F3A"/>
                </a:solidFill>
              </a:rPr>
              <a:t>Θέσεις</a:t>
            </a:r>
            <a:r>
              <a:rPr lang="en-US" b="1" dirty="0">
                <a:solidFill>
                  <a:srgbClr val="0B1F3A"/>
                </a:solidFill>
              </a:rPr>
              <a:t> ΕΕΕ: στήριξη παγκόσμιας λύσης μέσω IMO αλλά «με σημαντικές αδυναμίες» το NZF</a:t>
            </a:r>
            <a:r>
              <a:rPr lang="el-GR" b="1" dirty="0">
                <a:solidFill>
                  <a:srgbClr val="0B1F3A"/>
                </a:solidFill>
              </a:rPr>
              <a:t> /</a:t>
            </a:r>
            <a:r>
              <a:rPr lang="en-US" b="1" dirty="0">
                <a:solidFill>
                  <a:srgbClr val="0B1F3A"/>
                </a:solidFill>
              </a:rPr>
              <a:t> κατά της διπλής ρύθμισης (ETS ~7 δισ. €/έτος για ελληνόκτητα πλοία έναντι 1,6 δισ. € ευρωπαϊκής χρηματοδότησης απανθρακοποίησης)</a:t>
            </a:r>
            <a:r>
              <a:rPr lang="el-GR" b="1" dirty="0">
                <a:solidFill>
                  <a:srgbClr val="0B1F3A"/>
                </a:solidFill>
              </a:rPr>
              <a:t> /</a:t>
            </a:r>
            <a:r>
              <a:rPr lang="en-US" b="1" dirty="0">
                <a:solidFill>
                  <a:srgbClr val="0B1F3A"/>
                </a:solidFill>
              </a:rPr>
              <a:t> έμφαση στην ευθύνη των παραγωγών καυσίμων και στην ενεργειακή αποδοτικότητα</a:t>
            </a:r>
            <a:r>
              <a:rPr lang="el-GR" b="1" dirty="0">
                <a:solidFill>
                  <a:srgbClr val="0B1F3A"/>
                </a:solidFill>
              </a:rPr>
              <a:t> /</a:t>
            </a:r>
            <a:r>
              <a:rPr lang="en-US" b="1" dirty="0">
                <a:solidFill>
                  <a:srgbClr val="0B1F3A"/>
                </a:solidFill>
              </a:rPr>
              <a:t> συνεργασία με Ιαπωνία/Λιβερία για «χρυσή τομή»</a:t>
            </a:r>
            <a:endParaRPr lang="en-US" dirty="0"/>
          </a:p>
          <a:p>
            <a:pPr marL="342900" indent="-342900" algn="just">
              <a:lnSpc>
                <a:spcPct val="100000"/>
              </a:lnSpc>
              <a:spcAft>
                <a:spcPts val="500"/>
              </a:spcAft>
              <a:buSzPct val="100000"/>
              <a:buChar char="•"/>
            </a:pPr>
            <a:r>
              <a:rPr lang="en-US" b="1" dirty="0">
                <a:solidFill>
                  <a:srgbClr val="0B1F3A"/>
                </a:solidFill>
              </a:rPr>
              <a:t>Κίνδυνοι:</a:t>
            </a:r>
            <a:r>
              <a:rPr lang="en-US" dirty="0">
                <a:solidFill>
                  <a:srgbClr val="0B1F3A"/>
                </a:solidFill>
              </a:rPr>
              <a:t> tramp shipping</a:t>
            </a:r>
            <a:r>
              <a:rPr lang="el-GR" dirty="0">
                <a:solidFill>
                  <a:srgbClr val="0B1F3A"/>
                </a:solidFill>
              </a:rPr>
              <a:t> (ναυτιλία ελεύθερων </a:t>
            </a:r>
            <a:r>
              <a:rPr lang="el-GR" dirty="0" err="1">
                <a:solidFill>
                  <a:srgbClr val="0B1F3A"/>
                </a:solidFill>
              </a:rPr>
              <a:t>πλόων</a:t>
            </a:r>
            <a:r>
              <a:rPr lang="el-GR" dirty="0">
                <a:solidFill>
                  <a:srgbClr val="0B1F3A"/>
                </a:solidFill>
              </a:rPr>
              <a:t>)</a:t>
            </a:r>
            <a:r>
              <a:rPr lang="en-US" dirty="0">
                <a:solidFill>
                  <a:srgbClr val="0B1F3A"/>
                </a:solidFill>
              </a:rPr>
              <a:t> με αβέβαια δρομολόγια δυσχεραίνει τον σχεδιασμό ανεφοδιασμού νέων καυσίμων</a:t>
            </a:r>
            <a:r>
              <a:rPr lang="el-GR" dirty="0">
                <a:solidFill>
                  <a:srgbClr val="0B1F3A"/>
                </a:solidFill>
              </a:rPr>
              <a:t> /</a:t>
            </a:r>
            <a:r>
              <a:rPr lang="en-US" dirty="0">
                <a:solidFill>
                  <a:srgbClr val="0B1F3A"/>
                </a:solidFill>
              </a:rPr>
              <a:t> </a:t>
            </a:r>
            <a:r>
              <a:rPr lang="en-US" dirty="0" err="1">
                <a:solidFill>
                  <a:srgbClr val="0B1F3A"/>
                </a:solidFill>
              </a:rPr>
              <a:t>κριτική</a:t>
            </a:r>
            <a:r>
              <a:rPr lang="en-US" dirty="0">
                <a:solidFill>
                  <a:srgbClr val="0B1F3A"/>
                </a:solidFill>
              </a:rPr>
              <a:t> για πωλήσεις παλαιών δεξαμενόπλοιων στον σκιώδη στόλο (FAZ 9/2026)</a:t>
            </a:r>
            <a:endParaRPr lang="en-US" dirty="0"/>
          </a:p>
          <a:p>
            <a:pPr marL="342900" indent="-342900" algn="just">
              <a:lnSpc>
                <a:spcPct val="100000"/>
              </a:lnSpc>
              <a:spcAft>
                <a:spcPts val="500"/>
              </a:spcAft>
              <a:buSzPct val="100000"/>
              <a:buChar char="•"/>
            </a:pPr>
            <a:r>
              <a:rPr lang="en-US" b="1" dirty="0">
                <a:solidFill>
                  <a:srgbClr val="0B1F3A"/>
                </a:solidFill>
              </a:rPr>
              <a:t>Ευκαιρίες</a:t>
            </a:r>
            <a:r>
              <a:rPr lang="en-US" dirty="0">
                <a:solidFill>
                  <a:srgbClr val="0B1F3A"/>
                </a:solidFill>
              </a:rPr>
              <a:t>: LNG/LPG/αμμωνία carriers ως «πράσινη» ζήτηση</a:t>
            </a:r>
            <a:r>
              <a:rPr lang="el-GR" dirty="0">
                <a:solidFill>
                  <a:srgbClr val="0B1F3A"/>
                </a:solidFill>
              </a:rPr>
              <a:t>/</a:t>
            </a:r>
            <a:r>
              <a:rPr lang="en-US" dirty="0">
                <a:solidFill>
                  <a:srgbClr val="0B1F3A"/>
                </a:solidFill>
              </a:rPr>
              <a:t> ρότορες και αερολίπανση σε bulkers</a:t>
            </a:r>
            <a:r>
              <a:rPr lang="el-GR" dirty="0">
                <a:solidFill>
                  <a:srgbClr val="0B1F3A"/>
                </a:solidFill>
              </a:rPr>
              <a:t> /</a:t>
            </a:r>
            <a:r>
              <a:rPr lang="en-US" dirty="0">
                <a:solidFill>
                  <a:srgbClr val="0B1F3A"/>
                </a:solidFill>
              </a:rPr>
              <a:t> ο Πειραιάς/ελληνικά λιμάνια ως κόμβοι LNG bunkering και OPS</a:t>
            </a:r>
            <a:r>
              <a:rPr lang="el-GR" dirty="0">
                <a:solidFill>
                  <a:srgbClr val="0B1F3A"/>
                </a:solidFill>
              </a:rPr>
              <a:t> / </a:t>
            </a:r>
            <a:r>
              <a:rPr lang="en-US" dirty="0">
                <a:solidFill>
                  <a:srgbClr val="0B1F3A"/>
                </a:solidFill>
              </a:rPr>
              <a:t>Kriti Future ως πρώτο ammonia-ready suezmax</a:t>
            </a:r>
            <a:endParaRPr lang="en-US" dirty="0"/>
          </a:p>
        </p:txBody>
      </p:sp>
      <p:sp>
        <p:nvSpPr>
          <p:cNvPr id="4" name="source"/>
          <p:cNvSpPr txBox="1"/>
          <p:nvPr/>
        </p:nvSpPr>
        <p:spPr>
          <a:xfrm>
            <a:off x="457200" y="6108192"/>
            <a:ext cx="11247120" cy="292608"/>
          </a:xfrm>
          <a:prstGeom prst="rect">
            <a:avLst/>
          </a:prstGeom>
          <a:noFill/>
          <a:ln/>
        </p:spPr>
        <p:txBody>
          <a:bodyPr wrap="square" lIns="0" tIns="0" rIns="0" bIns="0" rtlCol="0" anchor="b"/>
          <a:lstStyle/>
          <a:p>
            <a:pPr marL="0" indent="0">
              <a:buNone/>
            </a:pPr>
            <a:r>
              <a:rPr lang="en-US" sz="900" i="1" dirty="0">
                <a:solidFill>
                  <a:srgbClr val="6B7A90"/>
                </a:solidFill>
              </a:rPr>
              <a:t>Πηγές: ΕΕΕ Ετήσια Έκθεση 2025–26· Riviera (7/2025)· SEA-LNG/Hellenic Shipping News (25/8/2026)· S&amp;P Global και TradeWinds (5/6/2026)· FAZ (7/9/2026)· UNCTAD RMT 2025.</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777240"/>
          </a:xfrm>
          <a:prstGeom prst="rect">
            <a:avLst/>
          </a:prstGeom>
          <a:noFill/>
          <a:ln/>
        </p:spPr>
        <p:txBody>
          <a:bodyPr wrap="square" lIns="0" tIns="0" rIns="0" bIns="0" rtlCol="0" anchor="ctr"/>
          <a:lstStyle/>
          <a:p>
            <a:pPr marL="0" indent="0" algn="l">
              <a:buNone/>
            </a:pPr>
            <a:r>
              <a:rPr lang="en-US" sz="2600" b="1" dirty="0">
                <a:solidFill>
                  <a:srgbClr val="FFFFFF"/>
                </a:solidFill>
              </a:rPr>
              <a:t>6. Συμπεράσματα</a:t>
            </a:r>
            <a:endParaRPr lang="en-US" sz="2600" dirty="0"/>
          </a:p>
        </p:txBody>
      </p:sp>
      <p:sp>
        <p:nvSpPr>
          <p:cNvPr id="3" name="card"/>
          <p:cNvSpPr/>
          <p:nvPr/>
        </p:nvSpPr>
        <p:spPr>
          <a:xfrm>
            <a:off x="457200" y="1234440"/>
            <a:ext cx="3605784" cy="2308860"/>
          </a:xfrm>
          <a:prstGeom prst="roundRect">
            <a:avLst>
              <a:gd name="adj" fmla="val 4752"/>
            </a:avLst>
          </a:prstGeom>
          <a:solidFill>
            <a:srgbClr val="1C3D63"/>
          </a:solidFill>
          <a:ln w="12700">
            <a:solidFill>
              <a:srgbClr val="1C3D63"/>
            </a:solidFill>
            <a:prstDash val="solid"/>
          </a:ln>
        </p:spPr>
        <p:txBody>
          <a:bodyPr/>
          <a:lstStyle/>
          <a:p>
            <a:endParaRPr/>
          </a:p>
        </p:txBody>
      </p:sp>
      <p:sp>
        <p:nvSpPr>
          <p:cNvPr id="4" name="num"/>
          <p:cNvSpPr/>
          <p:nvPr/>
        </p:nvSpPr>
        <p:spPr>
          <a:xfrm>
            <a:off x="621792" y="1371600"/>
            <a:ext cx="384048" cy="384048"/>
          </a:xfrm>
          <a:prstGeom prst="ellipse">
            <a:avLst/>
          </a:prstGeom>
          <a:solidFill>
            <a:srgbClr val="F2C14E"/>
          </a:solidFill>
          <a:ln w="12700">
            <a:solidFill>
              <a:srgbClr val="F2C14E"/>
            </a:solidFill>
            <a:prstDash val="solid"/>
          </a:ln>
        </p:spPr>
        <p:txBody>
          <a:bodyPr/>
          <a:lstStyle/>
          <a:p>
            <a:endParaRPr/>
          </a:p>
        </p:txBody>
      </p:sp>
      <p:sp>
        <p:nvSpPr>
          <p:cNvPr id="5" name="numtext"/>
          <p:cNvSpPr txBox="1"/>
          <p:nvPr/>
        </p:nvSpPr>
        <p:spPr>
          <a:xfrm>
            <a:off x="621792" y="137160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rPr>
              <a:t>1</a:t>
            </a:r>
            <a:endParaRPr lang="en-US" sz="1300" dirty="0"/>
          </a:p>
        </p:txBody>
      </p:sp>
      <p:sp>
        <p:nvSpPr>
          <p:cNvPr id="6" name="cardhead"/>
          <p:cNvSpPr txBox="1"/>
          <p:nvPr/>
        </p:nvSpPr>
        <p:spPr>
          <a:xfrm>
            <a:off x="1097280" y="1344168"/>
            <a:ext cx="2828544" cy="548640"/>
          </a:xfrm>
          <a:prstGeom prst="rect">
            <a:avLst/>
          </a:prstGeom>
          <a:noFill/>
          <a:ln/>
        </p:spPr>
        <p:txBody>
          <a:bodyPr wrap="square" lIns="0" tIns="0" rIns="0" bIns="0" rtlCol="0" anchor="ctr"/>
          <a:lstStyle/>
          <a:p>
            <a:pPr marL="0" indent="0">
              <a:buNone/>
            </a:pPr>
            <a:r>
              <a:rPr lang="en-US" sz="1400" b="1" dirty="0">
                <a:solidFill>
                  <a:srgbClr val="F2C14E"/>
                </a:solidFill>
              </a:rPr>
              <a:t>Η μετάβαση είναι αναπόφευκτη αλλά αργή</a:t>
            </a:r>
            <a:endParaRPr lang="en-US" sz="1400" dirty="0"/>
          </a:p>
        </p:txBody>
      </p:sp>
      <p:sp>
        <p:nvSpPr>
          <p:cNvPr id="7" name="cardbody"/>
          <p:cNvSpPr txBox="1"/>
          <p:nvPr/>
        </p:nvSpPr>
        <p:spPr>
          <a:xfrm>
            <a:off x="621792" y="1920240"/>
            <a:ext cx="3276600" cy="1531620"/>
          </a:xfrm>
          <a:prstGeom prst="rect">
            <a:avLst/>
          </a:prstGeom>
          <a:noFill/>
          <a:ln/>
        </p:spPr>
        <p:txBody>
          <a:bodyPr wrap="square" lIns="0" tIns="0" rIns="0" bIns="0" rtlCol="0" anchor="t"/>
          <a:lstStyle/>
          <a:p>
            <a:pPr marL="0" indent="0" algn="just">
              <a:spcAft>
                <a:spcPts val="300"/>
              </a:spcAft>
              <a:buNone/>
            </a:pPr>
            <a:r>
              <a:rPr lang="en-US" sz="1500" dirty="0">
                <a:solidFill>
                  <a:srgbClr val="E6EEF7"/>
                </a:solidFill>
              </a:rPr>
              <a:t>Με μέση ζωή πλοίου 20–25 έτη, τα πλοία που παραγγέλλονται σήμερα θα λειτουργούν το 2050</a:t>
            </a:r>
            <a:r>
              <a:rPr lang="el-GR" sz="1500" dirty="0">
                <a:solidFill>
                  <a:srgbClr val="E6EEF7"/>
                </a:solidFill>
              </a:rPr>
              <a:t> /</a:t>
            </a:r>
            <a:r>
              <a:rPr lang="en-US" sz="1500" dirty="0">
                <a:solidFill>
                  <a:srgbClr val="E6EEF7"/>
                </a:solidFill>
              </a:rPr>
              <a:t> &gt;90% του στόλου καίει ακόμη συμβατικά καύσιμα και μόνο 0,1–1% της ενέργειας είναι χαμηλού άνθρακα</a:t>
            </a:r>
            <a:endParaRPr lang="en-US" sz="1500" dirty="0"/>
          </a:p>
        </p:txBody>
      </p:sp>
      <p:sp>
        <p:nvSpPr>
          <p:cNvPr id="8" name="card"/>
          <p:cNvSpPr/>
          <p:nvPr/>
        </p:nvSpPr>
        <p:spPr>
          <a:xfrm>
            <a:off x="4291584" y="1234440"/>
            <a:ext cx="3605784" cy="2308860"/>
          </a:xfrm>
          <a:prstGeom prst="roundRect">
            <a:avLst>
              <a:gd name="adj" fmla="val 4752"/>
            </a:avLst>
          </a:prstGeom>
          <a:solidFill>
            <a:srgbClr val="1C3D63"/>
          </a:solidFill>
          <a:ln w="12700">
            <a:solidFill>
              <a:srgbClr val="1C3D63"/>
            </a:solidFill>
            <a:prstDash val="solid"/>
          </a:ln>
        </p:spPr>
        <p:txBody>
          <a:bodyPr/>
          <a:lstStyle/>
          <a:p>
            <a:endParaRPr/>
          </a:p>
        </p:txBody>
      </p:sp>
      <p:sp>
        <p:nvSpPr>
          <p:cNvPr id="9" name="num"/>
          <p:cNvSpPr/>
          <p:nvPr/>
        </p:nvSpPr>
        <p:spPr>
          <a:xfrm>
            <a:off x="4456176" y="1371600"/>
            <a:ext cx="384048" cy="384048"/>
          </a:xfrm>
          <a:prstGeom prst="ellipse">
            <a:avLst/>
          </a:prstGeom>
          <a:solidFill>
            <a:srgbClr val="F2C14E"/>
          </a:solidFill>
          <a:ln w="12700">
            <a:solidFill>
              <a:srgbClr val="F2C14E"/>
            </a:solidFill>
            <a:prstDash val="solid"/>
          </a:ln>
        </p:spPr>
        <p:txBody>
          <a:bodyPr/>
          <a:lstStyle/>
          <a:p>
            <a:endParaRPr/>
          </a:p>
        </p:txBody>
      </p:sp>
      <p:sp>
        <p:nvSpPr>
          <p:cNvPr id="10" name="numtext"/>
          <p:cNvSpPr txBox="1"/>
          <p:nvPr/>
        </p:nvSpPr>
        <p:spPr>
          <a:xfrm>
            <a:off x="4456176" y="137160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rPr>
              <a:t>2</a:t>
            </a:r>
            <a:endParaRPr lang="en-US" sz="1300" dirty="0"/>
          </a:p>
        </p:txBody>
      </p:sp>
      <p:sp>
        <p:nvSpPr>
          <p:cNvPr id="11" name="cardhead"/>
          <p:cNvSpPr txBox="1"/>
          <p:nvPr/>
        </p:nvSpPr>
        <p:spPr>
          <a:xfrm>
            <a:off x="4931664" y="1344168"/>
            <a:ext cx="2828544" cy="548640"/>
          </a:xfrm>
          <a:prstGeom prst="rect">
            <a:avLst/>
          </a:prstGeom>
          <a:noFill/>
          <a:ln/>
        </p:spPr>
        <p:txBody>
          <a:bodyPr wrap="square" lIns="0" tIns="0" rIns="0" bIns="0" rtlCol="0" anchor="ctr"/>
          <a:lstStyle/>
          <a:p>
            <a:pPr marL="0" indent="0">
              <a:buNone/>
            </a:pPr>
            <a:r>
              <a:rPr lang="en-US" sz="1400" b="1" dirty="0">
                <a:solidFill>
                  <a:srgbClr val="F2C14E"/>
                </a:solidFill>
              </a:rPr>
              <a:t>Καμία τεχνολογία δεν αρκεί μόνη της</a:t>
            </a:r>
            <a:endParaRPr lang="en-US" sz="1400" dirty="0"/>
          </a:p>
        </p:txBody>
      </p:sp>
      <p:sp>
        <p:nvSpPr>
          <p:cNvPr id="12" name="cardbody"/>
          <p:cNvSpPr txBox="1"/>
          <p:nvPr/>
        </p:nvSpPr>
        <p:spPr>
          <a:xfrm>
            <a:off x="4456176" y="1920240"/>
            <a:ext cx="3276600" cy="1531620"/>
          </a:xfrm>
          <a:prstGeom prst="rect">
            <a:avLst/>
          </a:prstGeom>
          <a:noFill/>
          <a:ln/>
        </p:spPr>
        <p:txBody>
          <a:bodyPr wrap="square" lIns="0" tIns="0" rIns="0" bIns="0" rtlCol="0" anchor="t"/>
          <a:lstStyle/>
          <a:p>
            <a:pPr marL="0" indent="0" algn="just">
              <a:spcAft>
                <a:spcPts val="300"/>
              </a:spcAft>
              <a:buNone/>
            </a:pPr>
            <a:r>
              <a:rPr lang="en-US" sz="1400" dirty="0">
                <a:solidFill>
                  <a:srgbClr val="E6EEF7"/>
                </a:solidFill>
              </a:rPr>
              <a:t>LNG και βιοκαύσιμα ως γέφυρες</a:t>
            </a:r>
            <a:r>
              <a:rPr lang="el-GR" sz="1400" dirty="0">
                <a:solidFill>
                  <a:srgbClr val="E6EEF7"/>
                </a:solidFill>
              </a:rPr>
              <a:t>/</a:t>
            </a:r>
            <a:r>
              <a:rPr lang="en-US" sz="1400" dirty="0">
                <a:solidFill>
                  <a:srgbClr val="E6EEF7"/>
                </a:solidFill>
              </a:rPr>
              <a:t> μεθανόλη/αμμωνία για το 2030+</a:t>
            </a:r>
            <a:r>
              <a:rPr lang="el-GR" sz="1400" dirty="0">
                <a:solidFill>
                  <a:srgbClr val="E6EEF7"/>
                </a:solidFill>
              </a:rPr>
              <a:t>/</a:t>
            </a:r>
            <a:r>
              <a:rPr lang="en-US" sz="1400" dirty="0">
                <a:solidFill>
                  <a:srgbClr val="E6EEF7"/>
                </a:solidFill>
              </a:rPr>
              <a:t> μπαταρίες/υδρογόνο </a:t>
            </a:r>
            <a:r>
              <a:rPr lang="en-US" sz="1400" dirty="0" err="1">
                <a:solidFill>
                  <a:srgbClr val="E6EEF7"/>
                </a:solidFill>
              </a:rPr>
              <a:t>γι</a:t>
            </a:r>
            <a:r>
              <a:rPr lang="en-US" sz="1400" dirty="0">
                <a:solidFill>
                  <a:srgbClr val="E6EEF7"/>
                </a:solidFill>
              </a:rPr>
              <a:t>α short-sea</a:t>
            </a:r>
            <a:r>
              <a:rPr lang="el-GR" sz="1400" dirty="0">
                <a:solidFill>
                  <a:srgbClr val="E6EEF7"/>
                </a:solidFill>
              </a:rPr>
              <a:t> /</a:t>
            </a:r>
            <a:r>
              <a:rPr lang="en-US" sz="1400" dirty="0">
                <a:solidFill>
                  <a:srgbClr val="E6EEF7"/>
                </a:solidFill>
              </a:rPr>
              <a:t> άνεμος, αερολίπανση, OCCS ως συμπληρώματα</a:t>
            </a:r>
            <a:r>
              <a:rPr lang="el-GR" sz="1400" dirty="0">
                <a:solidFill>
                  <a:srgbClr val="E6EEF7"/>
                </a:solidFill>
              </a:rPr>
              <a:t> /</a:t>
            </a:r>
            <a:r>
              <a:rPr lang="en-US" sz="1400" dirty="0">
                <a:solidFill>
                  <a:srgbClr val="E6EEF7"/>
                </a:solidFill>
              </a:rPr>
              <a:t> πυρηνική μετά </a:t>
            </a:r>
            <a:r>
              <a:rPr lang="en-US" sz="1400" dirty="0" err="1">
                <a:solidFill>
                  <a:srgbClr val="E6EEF7"/>
                </a:solidFill>
              </a:rPr>
              <a:t>το</a:t>
            </a:r>
            <a:r>
              <a:rPr lang="en-US" sz="1400" dirty="0">
                <a:solidFill>
                  <a:srgbClr val="E6EEF7"/>
                </a:solidFill>
              </a:rPr>
              <a:t> 2032</a:t>
            </a:r>
            <a:r>
              <a:rPr lang="el-GR" sz="1400" dirty="0">
                <a:solidFill>
                  <a:srgbClr val="E6EEF7"/>
                </a:solidFill>
              </a:rPr>
              <a:t> /</a:t>
            </a:r>
            <a:r>
              <a:rPr lang="en-US" sz="1400" dirty="0">
                <a:solidFill>
                  <a:srgbClr val="E6EEF7"/>
                </a:solidFill>
              </a:rPr>
              <a:t> η ενεργειακή αποδοτικότητα το φθηνότερο μέτρο</a:t>
            </a:r>
            <a:endParaRPr lang="en-US" sz="1400" dirty="0"/>
          </a:p>
        </p:txBody>
      </p:sp>
      <p:sp>
        <p:nvSpPr>
          <p:cNvPr id="13" name="card"/>
          <p:cNvSpPr/>
          <p:nvPr/>
        </p:nvSpPr>
        <p:spPr>
          <a:xfrm>
            <a:off x="8125968" y="1234440"/>
            <a:ext cx="3605784" cy="2308860"/>
          </a:xfrm>
          <a:prstGeom prst="roundRect">
            <a:avLst>
              <a:gd name="adj" fmla="val 4752"/>
            </a:avLst>
          </a:prstGeom>
          <a:solidFill>
            <a:srgbClr val="1C3D63"/>
          </a:solidFill>
          <a:ln w="12700">
            <a:solidFill>
              <a:srgbClr val="1C3D63"/>
            </a:solidFill>
            <a:prstDash val="solid"/>
          </a:ln>
        </p:spPr>
        <p:txBody>
          <a:bodyPr/>
          <a:lstStyle/>
          <a:p>
            <a:endParaRPr/>
          </a:p>
        </p:txBody>
      </p:sp>
      <p:sp>
        <p:nvSpPr>
          <p:cNvPr id="14" name="num"/>
          <p:cNvSpPr/>
          <p:nvPr/>
        </p:nvSpPr>
        <p:spPr>
          <a:xfrm>
            <a:off x="8290560" y="1371600"/>
            <a:ext cx="384048" cy="384048"/>
          </a:xfrm>
          <a:prstGeom prst="ellipse">
            <a:avLst/>
          </a:prstGeom>
          <a:solidFill>
            <a:srgbClr val="F2C14E"/>
          </a:solidFill>
          <a:ln w="12700">
            <a:solidFill>
              <a:srgbClr val="F2C14E"/>
            </a:solidFill>
            <a:prstDash val="solid"/>
          </a:ln>
        </p:spPr>
        <p:txBody>
          <a:bodyPr/>
          <a:lstStyle/>
          <a:p>
            <a:endParaRPr/>
          </a:p>
        </p:txBody>
      </p:sp>
      <p:sp>
        <p:nvSpPr>
          <p:cNvPr id="15" name="numtext"/>
          <p:cNvSpPr txBox="1"/>
          <p:nvPr/>
        </p:nvSpPr>
        <p:spPr>
          <a:xfrm>
            <a:off x="8290560" y="137160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rPr>
              <a:t>3</a:t>
            </a:r>
            <a:endParaRPr lang="en-US" sz="1300" dirty="0"/>
          </a:p>
        </p:txBody>
      </p:sp>
      <p:sp>
        <p:nvSpPr>
          <p:cNvPr id="16" name="cardhead"/>
          <p:cNvSpPr txBox="1"/>
          <p:nvPr/>
        </p:nvSpPr>
        <p:spPr>
          <a:xfrm>
            <a:off x="8766048" y="1344168"/>
            <a:ext cx="2965704" cy="548640"/>
          </a:xfrm>
          <a:prstGeom prst="rect">
            <a:avLst/>
          </a:prstGeom>
          <a:noFill/>
          <a:ln/>
        </p:spPr>
        <p:txBody>
          <a:bodyPr wrap="square" lIns="0" tIns="0" rIns="0" bIns="0" rtlCol="0" anchor="ctr"/>
          <a:lstStyle/>
          <a:p>
            <a:pPr marL="0" indent="0" algn="just">
              <a:buNone/>
            </a:pPr>
            <a:r>
              <a:rPr lang="en-US" sz="1400" b="1" dirty="0">
                <a:solidFill>
                  <a:srgbClr val="F2C14E"/>
                </a:solidFill>
              </a:rPr>
              <a:t>Η ρύθμιση προηγείται της τεχνολογίας</a:t>
            </a:r>
            <a:endParaRPr lang="en-US" sz="1400" dirty="0"/>
          </a:p>
        </p:txBody>
      </p:sp>
      <p:sp>
        <p:nvSpPr>
          <p:cNvPr id="17" name="cardbody"/>
          <p:cNvSpPr txBox="1"/>
          <p:nvPr/>
        </p:nvSpPr>
        <p:spPr>
          <a:xfrm>
            <a:off x="8290560" y="1920240"/>
            <a:ext cx="3276600" cy="1531620"/>
          </a:xfrm>
          <a:prstGeom prst="rect">
            <a:avLst/>
          </a:prstGeom>
          <a:noFill/>
          <a:ln/>
        </p:spPr>
        <p:txBody>
          <a:bodyPr wrap="square" lIns="0" tIns="0" rIns="0" bIns="0" rtlCol="0" anchor="t"/>
          <a:lstStyle/>
          <a:p>
            <a:pPr marL="0" indent="0" algn="just">
              <a:spcAft>
                <a:spcPts val="300"/>
              </a:spcAft>
              <a:buNone/>
            </a:pPr>
            <a:r>
              <a:rPr lang="en-US" sz="1400" dirty="0">
                <a:solidFill>
                  <a:srgbClr val="E6EEF7"/>
                </a:solidFill>
              </a:rPr>
              <a:t>ETS ΕΕ (100% το 2026), FuelEU, UK ETS επιβάλλουν </a:t>
            </a:r>
            <a:r>
              <a:rPr lang="en-US" sz="1400" dirty="0" err="1">
                <a:solidFill>
                  <a:srgbClr val="E6EEF7"/>
                </a:solidFill>
              </a:rPr>
              <a:t>ήδη</a:t>
            </a:r>
            <a:r>
              <a:rPr lang="en-US" sz="1400" dirty="0">
                <a:solidFill>
                  <a:srgbClr val="E6EEF7"/>
                </a:solidFill>
              </a:rPr>
              <a:t> </a:t>
            </a:r>
            <a:r>
              <a:rPr lang="en-US" sz="1400" dirty="0" err="1">
                <a:solidFill>
                  <a:srgbClr val="E6EEF7"/>
                </a:solidFill>
              </a:rPr>
              <a:t>κόστος</a:t>
            </a:r>
            <a:r>
              <a:rPr lang="el-GR" sz="1400" dirty="0">
                <a:solidFill>
                  <a:srgbClr val="E6EEF7"/>
                </a:solidFill>
              </a:rPr>
              <a:t> /</a:t>
            </a:r>
            <a:r>
              <a:rPr lang="en-US" sz="1400" dirty="0">
                <a:solidFill>
                  <a:srgbClr val="E6EEF7"/>
                </a:solidFill>
              </a:rPr>
              <a:t> το NZF του IMO κρίνεται στις 4/12/2026 </a:t>
            </a:r>
            <a:r>
              <a:rPr lang="el-GR" sz="1400" dirty="0">
                <a:solidFill>
                  <a:srgbClr val="E6EEF7"/>
                </a:solidFill>
              </a:rPr>
              <a:t>/</a:t>
            </a:r>
            <a:r>
              <a:rPr lang="en-US" sz="1400" dirty="0">
                <a:solidFill>
                  <a:srgbClr val="E6EEF7"/>
                </a:solidFill>
              </a:rPr>
              <a:t> υιοθέτηση, «αραίωση» ή αποτυχία θα καθορίσει αν η μετάβαση θα είναι παγκόσμια ή κατακερματισμένη</a:t>
            </a:r>
            <a:endParaRPr lang="en-US" sz="1400" dirty="0"/>
          </a:p>
        </p:txBody>
      </p:sp>
      <p:sp>
        <p:nvSpPr>
          <p:cNvPr id="19" name="num"/>
          <p:cNvSpPr/>
          <p:nvPr/>
        </p:nvSpPr>
        <p:spPr>
          <a:xfrm>
            <a:off x="621792" y="3909060"/>
            <a:ext cx="384048" cy="384048"/>
          </a:xfrm>
          <a:prstGeom prst="ellipse">
            <a:avLst/>
          </a:prstGeom>
          <a:solidFill>
            <a:srgbClr val="F2C14E"/>
          </a:solidFill>
          <a:ln w="12700">
            <a:solidFill>
              <a:srgbClr val="F2C14E"/>
            </a:solidFill>
            <a:prstDash val="solid"/>
          </a:ln>
        </p:spPr>
        <p:txBody>
          <a:bodyPr/>
          <a:lstStyle/>
          <a:p>
            <a:endParaRPr/>
          </a:p>
        </p:txBody>
      </p:sp>
      <p:sp>
        <p:nvSpPr>
          <p:cNvPr id="20" name="numtext"/>
          <p:cNvSpPr txBox="1"/>
          <p:nvPr/>
        </p:nvSpPr>
        <p:spPr>
          <a:xfrm>
            <a:off x="621792" y="390906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rPr>
              <a:t>4</a:t>
            </a:r>
            <a:endParaRPr lang="en-US" sz="1300" dirty="0"/>
          </a:p>
        </p:txBody>
      </p:sp>
      <p:sp>
        <p:nvSpPr>
          <p:cNvPr id="21" name="cardhead"/>
          <p:cNvSpPr txBox="1"/>
          <p:nvPr/>
        </p:nvSpPr>
        <p:spPr>
          <a:xfrm>
            <a:off x="1097280" y="3881628"/>
            <a:ext cx="2828544" cy="548640"/>
          </a:xfrm>
          <a:prstGeom prst="rect">
            <a:avLst/>
          </a:prstGeom>
          <a:noFill/>
          <a:ln/>
        </p:spPr>
        <p:txBody>
          <a:bodyPr wrap="square" lIns="0" tIns="0" rIns="0" bIns="0" rtlCol="0" anchor="ctr"/>
          <a:lstStyle/>
          <a:p>
            <a:pPr marL="0" indent="0">
              <a:buNone/>
            </a:pPr>
            <a:r>
              <a:rPr lang="en-US" sz="1400" b="1" dirty="0">
                <a:solidFill>
                  <a:srgbClr val="F2C14E"/>
                </a:solidFill>
              </a:rPr>
              <a:t>Το κόστος είναι τεράστιο και άνισα κατανεμημένο</a:t>
            </a:r>
            <a:endParaRPr lang="en-US" sz="1400" dirty="0"/>
          </a:p>
        </p:txBody>
      </p:sp>
      <p:sp>
        <p:nvSpPr>
          <p:cNvPr id="22" name="cardbody"/>
          <p:cNvSpPr txBox="1"/>
          <p:nvPr/>
        </p:nvSpPr>
        <p:spPr>
          <a:xfrm>
            <a:off x="621792" y="4457700"/>
            <a:ext cx="3276600" cy="1531620"/>
          </a:xfrm>
          <a:prstGeom prst="rect">
            <a:avLst/>
          </a:prstGeom>
          <a:noFill/>
          <a:ln/>
        </p:spPr>
        <p:txBody>
          <a:bodyPr wrap="square" lIns="0" tIns="0" rIns="0" bIns="0" rtlCol="0" anchor="t"/>
          <a:lstStyle/>
          <a:p>
            <a:pPr marL="0" indent="0" algn="just">
              <a:spcAft>
                <a:spcPts val="300"/>
              </a:spcAft>
              <a:buNone/>
            </a:pPr>
            <a:r>
              <a:rPr lang="en-US" sz="1500" dirty="0">
                <a:solidFill>
                  <a:srgbClr val="E6EEF7"/>
                </a:solidFill>
              </a:rPr>
              <a:t>Δεκάδες δισ. $/έτος για πλοία και υποδομές, καύσιμα 2–4× ακριβότερα</a:t>
            </a:r>
            <a:r>
              <a:rPr lang="el-GR" sz="1500" dirty="0">
                <a:solidFill>
                  <a:srgbClr val="E6EEF7"/>
                </a:solidFill>
              </a:rPr>
              <a:t>/</a:t>
            </a:r>
            <a:r>
              <a:rPr lang="en-US" sz="1500" dirty="0">
                <a:solidFill>
                  <a:srgbClr val="E6EEF7"/>
                </a:solidFill>
              </a:rPr>
              <a:t> κίνδυνος για ΜμΕ, για αναπτυσσόμενες χώρες και για την ανταγωνιστικότητα της ναυτιλίας έναντι άλλων μέσων</a:t>
            </a:r>
            <a:endParaRPr lang="en-US" sz="1500" dirty="0"/>
          </a:p>
        </p:txBody>
      </p:sp>
      <p:sp>
        <p:nvSpPr>
          <p:cNvPr id="23" name="card"/>
          <p:cNvSpPr/>
          <p:nvPr/>
        </p:nvSpPr>
        <p:spPr>
          <a:xfrm>
            <a:off x="4291584" y="3771900"/>
            <a:ext cx="3605784" cy="2308860"/>
          </a:xfrm>
          <a:prstGeom prst="roundRect">
            <a:avLst>
              <a:gd name="adj" fmla="val 4752"/>
            </a:avLst>
          </a:prstGeom>
          <a:solidFill>
            <a:srgbClr val="1C3D63"/>
          </a:solidFill>
          <a:ln w="12700">
            <a:solidFill>
              <a:srgbClr val="1C3D63"/>
            </a:solidFill>
            <a:prstDash val="solid"/>
          </a:ln>
        </p:spPr>
        <p:txBody>
          <a:bodyPr/>
          <a:lstStyle/>
          <a:p>
            <a:endParaRPr/>
          </a:p>
        </p:txBody>
      </p:sp>
      <p:sp>
        <p:nvSpPr>
          <p:cNvPr id="24" name="num"/>
          <p:cNvSpPr/>
          <p:nvPr/>
        </p:nvSpPr>
        <p:spPr>
          <a:xfrm>
            <a:off x="4456176" y="3909060"/>
            <a:ext cx="384048" cy="384048"/>
          </a:xfrm>
          <a:prstGeom prst="ellipse">
            <a:avLst/>
          </a:prstGeom>
          <a:solidFill>
            <a:srgbClr val="F2C14E"/>
          </a:solidFill>
          <a:ln w="12700">
            <a:solidFill>
              <a:srgbClr val="F2C14E"/>
            </a:solidFill>
            <a:prstDash val="solid"/>
          </a:ln>
        </p:spPr>
        <p:txBody>
          <a:bodyPr/>
          <a:lstStyle/>
          <a:p>
            <a:endParaRPr/>
          </a:p>
        </p:txBody>
      </p:sp>
      <p:sp>
        <p:nvSpPr>
          <p:cNvPr id="25" name="numtext"/>
          <p:cNvSpPr txBox="1"/>
          <p:nvPr/>
        </p:nvSpPr>
        <p:spPr>
          <a:xfrm>
            <a:off x="4456176" y="390906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rPr>
              <a:t>5</a:t>
            </a:r>
            <a:endParaRPr lang="en-US" sz="1300" dirty="0"/>
          </a:p>
        </p:txBody>
      </p:sp>
      <p:sp>
        <p:nvSpPr>
          <p:cNvPr id="26" name="cardhead"/>
          <p:cNvSpPr txBox="1"/>
          <p:nvPr/>
        </p:nvSpPr>
        <p:spPr>
          <a:xfrm>
            <a:off x="4931664" y="3881628"/>
            <a:ext cx="2828544" cy="548640"/>
          </a:xfrm>
          <a:prstGeom prst="rect">
            <a:avLst/>
          </a:prstGeom>
          <a:noFill/>
          <a:ln/>
        </p:spPr>
        <p:txBody>
          <a:bodyPr wrap="square" lIns="0" tIns="0" rIns="0" bIns="0" rtlCol="0" anchor="ctr"/>
          <a:lstStyle/>
          <a:p>
            <a:pPr marL="0" indent="0">
              <a:buNone/>
            </a:pPr>
            <a:r>
              <a:rPr lang="en-US" sz="1400" b="1" dirty="0">
                <a:solidFill>
                  <a:srgbClr val="F2C14E"/>
                </a:solidFill>
              </a:rPr>
              <a:t>Νέοι κίνδυνοι ασφάλειας</a:t>
            </a:r>
            <a:endParaRPr lang="en-US" sz="1400" dirty="0"/>
          </a:p>
        </p:txBody>
      </p:sp>
      <p:sp>
        <p:nvSpPr>
          <p:cNvPr id="27" name="cardbody"/>
          <p:cNvSpPr txBox="1"/>
          <p:nvPr/>
        </p:nvSpPr>
        <p:spPr>
          <a:xfrm>
            <a:off x="4456176" y="4457700"/>
            <a:ext cx="3276600" cy="1531620"/>
          </a:xfrm>
          <a:prstGeom prst="rect">
            <a:avLst/>
          </a:prstGeom>
          <a:noFill/>
          <a:ln/>
        </p:spPr>
        <p:txBody>
          <a:bodyPr wrap="square" lIns="0" tIns="0" rIns="0" bIns="0" rtlCol="0" anchor="t"/>
          <a:lstStyle/>
          <a:p>
            <a:pPr marL="0" indent="0" algn="just">
              <a:spcAft>
                <a:spcPts val="300"/>
              </a:spcAft>
              <a:buNone/>
            </a:pPr>
            <a:r>
              <a:rPr lang="en-US" sz="1500" dirty="0">
                <a:solidFill>
                  <a:srgbClr val="E6EEF7"/>
                </a:solidFill>
              </a:rPr>
              <a:t>Τοξικά/εύφλεκτα καύσιμα, μπαταρίες, ανεπαρκής εκπαίδευση 800.000 ναυτικών, λιμάνια χωρίς υποδομές</a:t>
            </a:r>
            <a:r>
              <a:rPr lang="el-GR" sz="1500" dirty="0">
                <a:solidFill>
                  <a:srgbClr val="E6EEF7"/>
                </a:solidFill>
              </a:rPr>
              <a:t>/</a:t>
            </a:r>
            <a:r>
              <a:rPr lang="en-US" sz="1500" dirty="0">
                <a:solidFill>
                  <a:srgbClr val="E6EEF7"/>
                </a:solidFill>
              </a:rPr>
              <a:t> χρειάζονται νέοι κώδικες, εκπαίδευση και επενδύσεις σε λιμάνια και ναυπηγεία</a:t>
            </a:r>
            <a:endParaRPr lang="en-US" sz="1500" dirty="0"/>
          </a:p>
        </p:txBody>
      </p:sp>
      <p:sp>
        <p:nvSpPr>
          <p:cNvPr id="28" name="card"/>
          <p:cNvSpPr/>
          <p:nvPr/>
        </p:nvSpPr>
        <p:spPr>
          <a:xfrm>
            <a:off x="8125968" y="3771900"/>
            <a:ext cx="3605784" cy="2308860"/>
          </a:xfrm>
          <a:prstGeom prst="roundRect">
            <a:avLst>
              <a:gd name="adj" fmla="val 4752"/>
            </a:avLst>
          </a:prstGeom>
          <a:solidFill>
            <a:srgbClr val="1C3D63"/>
          </a:solidFill>
          <a:ln w="12700">
            <a:solidFill>
              <a:srgbClr val="1C3D63"/>
            </a:solidFill>
            <a:prstDash val="solid"/>
          </a:ln>
        </p:spPr>
        <p:txBody>
          <a:bodyPr/>
          <a:lstStyle/>
          <a:p>
            <a:endParaRPr/>
          </a:p>
        </p:txBody>
      </p:sp>
      <p:sp>
        <p:nvSpPr>
          <p:cNvPr id="29" name="num"/>
          <p:cNvSpPr/>
          <p:nvPr/>
        </p:nvSpPr>
        <p:spPr>
          <a:xfrm>
            <a:off x="8290560" y="3909060"/>
            <a:ext cx="384048" cy="384048"/>
          </a:xfrm>
          <a:prstGeom prst="ellipse">
            <a:avLst/>
          </a:prstGeom>
          <a:solidFill>
            <a:srgbClr val="F2C14E"/>
          </a:solidFill>
          <a:ln w="12700">
            <a:solidFill>
              <a:srgbClr val="F2C14E"/>
            </a:solidFill>
            <a:prstDash val="solid"/>
          </a:ln>
        </p:spPr>
        <p:txBody>
          <a:bodyPr/>
          <a:lstStyle/>
          <a:p>
            <a:endParaRPr/>
          </a:p>
        </p:txBody>
      </p:sp>
      <p:sp>
        <p:nvSpPr>
          <p:cNvPr id="30" name="numtext"/>
          <p:cNvSpPr txBox="1"/>
          <p:nvPr/>
        </p:nvSpPr>
        <p:spPr>
          <a:xfrm>
            <a:off x="8290560" y="390906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rPr>
              <a:t>6</a:t>
            </a:r>
            <a:endParaRPr lang="en-US" sz="1300" dirty="0"/>
          </a:p>
        </p:txBody>
      </p:sp>
      <p:sp>
        <p:nvSpPr>
          <p:cNvPr id="31" name="cardhead"/>
          <p:cNvSpPr txBox="1"/>
          <p:nvPr/>
        </p:nvSpPr>
        <p:spPr>
          <a:xfrm>
            <a:off x="8766048" y="3881628"/>
            <a:ext cx="2828544" cy="548640"/>
          </a:xfrm>
          <a:prstGeom prst="rect">
            <a:avLst/>
          </a:prstGeom>
          <a:noFill/>
          <a:ln/>
        </p:spPr>
        <p:txBody>
          <a:bodyPr wrap="square" lIns="0" tIns="0" rIns="0" bIns="0" rtlCol="0" anchor="ctr"/>
          <a:lstStyle/>
          <a:p>
            <a:pPr marL="0" indent="0" algn="just">
              <a:buNone/>
            </a:pPr>
            <a:r>
              <a:rPr lang="en-US" sz="1400" b="1" dirty="0">
                <a:solidFill>
                  <a:srgbClr val="F2C14E"/>
                </a:solidFill>
              </a:rPr>
              <a:t>Γεωπολιτική και περιβάλλον συνδέονται</a:t>
            </a:r>
            <a:endParaRPr lang="en-US" sz="1400" dirty="0"/>
          </a:p>
        </p:txBody>
      </p:sp>
      <p:sp>
        <p:nvSpPr>
          <p:cNvPr id="32" name="cardbody"/>
          <p:cNvSpPr txBox="1"/>
          <p:nvPr/>
        </p:nvSpPr>
        <p:spPr>
          <a:xfrm>
            <a:off x="8290560" y="4457700"/>
            <a:ext cx="3276600" cy="1531620"/>
          </a:xfrm>
          <a:prstGeom prst="rect">
            <a:avLst/>
          </a:prstGeom>
          <a:noFill/>
          <a:ln/>
        </p:spPr>
        <p:txBody>
          <a:bodyPr wrap="square" lIns="0" tIns="0" rIns="0" bIns="0" rtlCol="0" anchor="t"/>
          <a:lstStyle/>
          <a:p>
            <a:pPr marL="0" indent="0" algn="just">
              <a:spcAft>
                <a:spcPts val="300"/>
              </a:spcAft>
              <a:buNone/>
            </a:pPr>
            <a:r>
              <a:rPr lang="en-US" sz="1400" dirty="0">
                <a:solidFill>
                  <a:srgbClr val="E6EEF7"/>
                </a:solidFill>
              </a:rPr>
              <a:t>Οι εκτροπές λόγω Ερυθράς/Χορμούζ αύξησαν τις εκπομπές (+5% το 2024)</a:t>
            </a:r>
            <a:r>
              <a:rPr lang="el-GR" sz="1400" dirty="0">
                <a:solidFill>
                  <a:srgbClr val="E6EEF7"/>
                </a:solidFill>
              </a:rPr>
              <a:t> /</a:t>
            </a:r>
            <a:r>
              <a:rPr lang="en-US" sz="1400" dirty="0">
                <a:solidFill>
                  <a:srgbClr val="E6EEF7"/>
                </a:solidFill>
              </a:rPr>
              <a:t> ο σκιώδης στόλος και ο πόλεμος προκαλούν νέες πετρελαιοκηλίδες</a:t>
            </a:r>
            <a:r>
              <a:rPr lang="el-GR" sz="1400">
                <a:solidFill>
                  <a:srgbClr val="E6EEF7"/>
                </a:solidFill>
              </a:rPr>
              <a:t> /</a:t>
            </a:r>
            <a:r>
              <a:rPr lang="en-US" sz="1400">
                <a:solidFill>
                  <a:srgbClr val="E6EEF7"/>
                </a:solidFill>
              </a:rPr>
              <a:t> </a:t>
            </a:r>
            <a:r>
              <a:rPr lang="en-US" sz="1400" dirty="0">
                <a:solidFill>
                  <a:srgbClr val="E6EEF7"/>
                </a:solidFill>
              </a:rPr>
              <a:t>οι ΗΠΑ χρησιμοποιούν την απανθρακοποίηση ως πεδίο αντιπαράθεσης στον IMO</a:t>
            </a:r>
            <a:endParaRPr lang="en-US" sz="1400" dirty="0"/>
          </a:p>
        </p:txBody>
      </p:sp>
      <p:sp>
        <p:nvSpPr>
          <p:cNvPr id="33"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9FB3C8"/>
                </a:solidFill>
              </a:defRPr>
            </a:lvl1pPr>
          </a:lstStyle>
          <a:p>
            <a:pPr algn="r"/>
            <a:fld id="{F7021451-1387-4CA6-816F-3879F97B5CBC}" type="slidenum">
              <a:rPr lang="en-US" b="0"/>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777240"/>
          </a:xfrm>
          <a:prstGeom prst="rect">
            <a:avLst/>
          </a:prstGeom>
          <a:noFill/>
          <a:ln/>
        </p:spPr>
        <p:txBody>
          <a:bodyPr wrap="square" lIns="0" tIns="0" rIns="0" bIns="0" rtlCol="0" anchor="ctr"/>
          <a:lstStyle/>
          <a:p>
            <a:pPr marL="0" indent="0" algn="l">
              <a:buNone/>
            </a:pPr>
            <a:r>
              <a:rPr lang="en-US" sz="2600" b="1" dirty="0">
                <a:solidFill>
                  <a:srgbClr val="0B1F3A"/>
                </a:solidFill>
              </a:rPr>
              <a:t>Βιβλιογραφία (Ι): IMO, ΕΕ και διεθνείς οργανισμοί</a:t>
            </a:r>
            <a:endParaRPr lang="en-US" sz="2600" dirty="0"/>
          </a:p>
        </p:txBody>
      </p:sp>
      <p:sp>
        <p:nvSpPr>
          <p:cNvPr id="3" name="refs"/>
          <p:cNvSpPr txBox="1"/>
          <p:nvPr/>
        </p:nvSpPr>
        <p:spPr>
          <a:xfrm>
            <a:off x="457200" y="1188720"/>
            <a:ext cx="5500116" cy="4937760"/>
          </a:xfrm>
          <a:prstGeom prst="rect">
            <a:avLst/>
          </a:prstGeom>
          <a:noFill/>
          <a:ln/>
        </p:spPr>
        <p:txBody>
          <a:bodyPr wrap="square" lIns="0" tIns="0" rIns="0" bIns="0" rtlCol="0" anchor="t"/>
          <a:lstStyle/>
          <a:p>
            <a:pPr marL="0" indent="0">
              <a:spcAft>
                <a:spcPts val="600"/>
              </a:spcAft>
              <a:buNone/>
            </a:pPr>
            <a:r>
              <a:rPr lang="en-US" sz="1100" b="1" dirty="0">
                <a:solidFill>
                  <a:srgbClr val="0E6E8E"/>
                </a:solidFill>
              </a:rPr>
              <a:t>1. </a:t>
            </a:r>
            <a:r>
              <a:rPr lang="en-US" sz="1100" dirty="0">
                <a:solidFill>
                  <a:srgbClr val="0B1F3A"/>
                </a:solidFill>
              </a:rPr>
              <a:t>IMO (2023). «2023 IMO Strategy on Reduction of GHG Emissions from Ships», Resolution MEPC.377(80), 7/7/2023. </a:t>
            </a:r>
            <a:r>
              <a:rPr lang="en-US" sz="950" u="sng" dirty="0">
                <a:solidFill>
                  <a:srgbClr val="6B7A90"/>
                </a:solidFill>
                <a:hlinkClick r:id="rId3">
                  <a:extLst>
                    <a:ext uri="{A12FA001-AC4F-418D-AE19-62706E023703}">
                      <ahyp:hlinkClr xmlns:ahyp="http://schemas.microsoft.com/office/drawing/2018/hyperlinkcolor" val="tx"/>
                    </a:ext>
                  </a:extLst>
                </a:hlinkClick>
              </a:rPr>
              <a:t>https://www.imo.org/en/OurWork/Environment/Pages/2023-IMO-Strategy-on-Reduction-of-GHG-Emissions-from-Ships.aspx</a:t>
            </a:r>
            <a:endParaRPr lang="en-US" sz="1100" dirty="0"/>
          </a:p>
          <a:p>
            <a:pPr marL="0" indent="0">
              <a:spcAft>
                <a:spcPts val="600"/>
              </a:spcAft>
              <a:buNone/>
            </a:pPr>
            <a:r>
              <a:rPr lang="en-US" sz="1100" b="1" dirty="0">
                <a:solidFill>
                  <a:srgbClr val="0E6E8E"/>
                </a:solidFill>
              </a:rPr>
              <a:t>2. </a:t>
            </a:r>
            <a:r>
              <a:rPr lang="en-US" sz="1100" dirty="0">
                <a:solidFill>
                  <a:srgbClr val="0B1F3A"/>
                </a:solidFill>
              </a:rPr>
              <a:t>IMO (2025). «IMO net-zero shipping talks to resume in 2026». Press briefing, 10/2025. </a:t>
            </a:r>
            <a:r>
              <a:rPr lang="en-US" sz="950" u="sng" dirty="0">
                <a:solidFill>
                  <a:srgbClr val="6B7A90"/>
                </a:solidFill>
                <a:hlinkClick r:id="rId4">
                  <a:extLst>
                    <a:ext uri="{A12FA001-AC4F-418D-AE19-62706E023703}">
                      <ahyp:hlinkClr xmlns:ahyp="http://schemas.microsoft.com/office/drawing/2018/hyperlinkcolor" val="tx"/>
                    </a:ext>
                  </a:extLst>
                </a:hlinkClick>
              </a:rPr>
              <a:t>https://www.imo.org/en/mediacentre/pressbriefings/pages/imo-net-zero-shipping-talks-to-resume-in-2026.aspx</a:t>
            </a:r>
            <a:endParaRPr lang="en-US" sz="1100" dirty="0"/>
          </a:p>
          <a:p>
            <a:pPr marL="0" indent="0">
              <a:spcAft>
                <a:spcPts val="600"/>
              </a:spcAft>
              <a:buNone/>
            </a:pPr>
            <a:r>
              <a:rPr lang="en-US" sz="1100" b="1" dirty="0">
                <a:solidFill>
                  <a:srgbClr val="0E6E8E"/>
                </a:solidFill>
              </a:rPr>
              <a:t>3. </a:t>
            </a:r>
            <a:r>
              <a:rPr lang="en-US" sz="1100" dirty="0">
                <a:solidFill>
                  <a:srgbClr val="0B1F3A"/>
                </a:solidFill>
              </a:rPr>
              <a:t>Mærsk Mc-Kinney Møller Center for Zero Carbon Shipping (2025). «IMO Net-Zero Framework» (explainer). </a:t>
            </a:r>
            <a:r>
              <a:rPr lang="en-US" sz="950" u="sng" dirty="0">
                <a:solidFill>
                  <a:srgbClr val="6B7A90"/>
                </a:solidFill>
                <a:hlinkClick r:id="rId5">
                  <a:extLst>
                    <a:ext uri="{A12FA001-AC4F-418D-AE19-62706E023703}">
                      <ahyp:hlinkClr xmlns:ahyp="http://schemas.microsoft.com/office/drawing/2018/hyperlinkcolor" val="tx"/>
                    </a:ext>
                  </a:extLst>
                </a:hlinkClick>
              </a:rPr>
              <a:t>https://www.zerocarbonshipping.com/imo-net-zero-framework</a:t>
            </a:r>
            <a:endParaRPr lang="en-US" sz="1100" dirty="0"/>
          </a:p>
          <a:p>
            <a:pPr marL="0" indent="0">
              <a:spcAft>
                <a:spcPts val="600"/>
              </a:spcAft>
              <a:buNone/>
            </a:pPr>
            <a:r>
              <a:rPr lang="en-US" sz="1100" b="1" dirty="0">
                <a:solidFill>
                  <a:srgbClr val="0E6E8E"/>
                </a:solidFill>
              </a:rPr>
              <a:t>4. </a:t>
            </a:r>
            <a:r>
              <a:rPr lang="en-US" sz="1100" dirty="0">
                <a:solidFill>
                  <a:srgbClr val="0B1F3A"/>
                </a:solidFill>
              </a:rPr>
              <a:t>DNV (2025). «IMO MEPC 83: GHG requirements approved, taking effect from 2028». 4/2025· DNV (2026) «IMO MEPC 84: Revisiting the net-zero framework». 5/2026. </a:t>
            </a:r>
            <a:r>
              <a:rPr lang="en-US" sz="950" u="sng" dirty="0">
                <a:solidFill>
                  <a:srgbClr val="6B7A90"/>
                </a:solidFill>
                <a:hlinkClick r:id="rId6">
                  <a:extLst>
                    <a:ext uri="{A12FA001-AC4F-418D-AE19-62706E023703}">
                      <ahyp:hlinkClr xmlns:ahyp="http://schemas.microsoft.com/office/drawing/2018/hyperlinkcolor" val="tx"/>
                    </a:ext>
                  </a:extLst>
                </a:hlinkClick>
              </a:rPr>
              <a:t>https://www.dnv.com/news/2026/imo-mepc-84-revisiting-the-net-zero-framework/</a:t>
            </a:r>
            <a:endParaRPr lang="en-US" sz="1100" dirty="0"/>
          </a:p>
          <a:p>
            <a:pPr marL="0" indent="0">
              <a:spcAft>
                <a:spcPts val="600"/>
              </a:spcAft>
              <a:buNone/>
            </a:pPr>
            <a:r>
              <a:rPr lang="en-US" sz="1100" b="1" dirty="0">
                <a:solidFill>
                  <a:srgbClr val="0E6E8E"/>
                </a:solidFill>
              </a:rPr>
              <a:t>5. </a:t>
            </a:r>
            <a:r>
              <a:rPr lang="en-US" sz="1100" dirty="0">
                <a:solidFill>
                  <a:srgbClr val="0B1F3A"/>
                </a:solidFill>
              </a:rPr>
              <a:t>Hill Dickinson (2025). «IMO's Net-Zero Framework – Adoption adjourned, and consensus building continues». 30/10/2025. </a:t>
            </a:r>
            <a:r>
              <a:rPr lang="en-US" sz="950" u="sng" dirty="0">
                <a:solidFill>
                  <a:srgbClr val="6B7A90"/>
                </a:solidFill>
                <a:hlinkClick r:id="rId7">
                  <a:extLst>
                    <a:ext uri="{A12FA001-AC4F-418D-AE19-62706E023703}">
                      <ahyp:hlinkClr xmlns:ahyp="http://schemas.microsoft.com/office/drawing/2018/hyperlinkcolor" val="tx"/>
                    </a:ext>
                  </a:extLst>
                </a:hlinkClick>
              </a:rPr>
              <a:t>https://www.hilldickinson.com/our-view/articles/imo-s-net-zero-framework-adoption-adjourned-and-consensus-building-continues/</a:t>
            </a:r>
            <a:endParaRPr lang="en-US" sz="1100" dirty="0"/>
          </a:p>
          <a:p>
            <a:pPr marL="0" indent="0">
              <a:spcAft>
                <a:spcPts val="600"/>
              </a:spcAft>
              <a:buNone/>
            </a:pPr>
            <a:r>
              <a:rPr lang="en-US" sz="1100" b="1" dirty="0">
                <a:solidFill>
                  <a:srgbClr val="0E6E8E"/>
                </a:solidFill>
              </a:rPr>
              <a:t>6. </a:t>
            </a:r>
            <a:r>
              <a:rPr lang="en-US" sz="1100" dirty="0">
                <a:solidFill>
                  <a:srgbClr val="0B1F3A"/>
                </a:solidFill>
              </a:rPr>
              <a:t>Grasso, J. &amp; Packer, H. / Blank Rome (2026). «IMO Net-Zero Framework: MEPC 84 Advances Negotiations Amid Political Headwinds». National Law Review, 10/9/2026. </a:t>
            </a:r>
            <a:r>
              <a:rPr lang="en-US" sz="950" u="sng" dirty="0">
                <a:solidFill>
                  <a:srgbClr val="6B7A90"/>
                </a:solidFill>
                <a:hlinkClick r:id="rId8">
                  <a:extLst>
                    <a:ext uri="{A12FA001-AC4F-418D-AE19-62706E023703}">
                      <ahyp:hlinkClr xmlns:ahyp="http://schemas.microsoft.com/office/drawing/2018/hyperlinkcolor" val="tx"/>
                    </a:ext>
                  </a:extLst>
                </a:hlinkClick>
              </a:rPr>
              <a:t>https://natlawreview.com/article/imo-net-zero-framework-mepc-84-advances-negotiations-amid-political-headwinds</a:t>
            </a:r>
            <a:endParaRPr lang="en-US" sz="1100" dirty="0"/>
          </a:p>
          <a:p>
            <a:pPr marL="0" indent="0">
              <a:spcAft>
                <a:spcPts val="600"/>
              </a:spcAft>
              <a:buNone/>
            </a:pPr>
            <a:r>
              <a:rPr lang="en-US" sz="1100" b="1" dirty="0">
                <a:solidFill>
                  <a:srgbClr val="0E6E8E"/>
                </a:solidFill>
              </a:rPr>
              <a:t>7. </a:t>
            </a:r>
            <a:r>
              <a:rPr lang="en-US" sz="1100" dirty="0">
                <a:solidFill>
                  <a:srgbClr val="0B1F3A"/>
                </a:solidFill>
              </a:rPr>
              <a:t>Gabbatiss, J. &amp; Lempriere, M. (2026). «Q&amp;A: How countries got the global 'net-zero' shipping deal 'back on track'». Carbon Brief, 5/5/2026 (ενημ. 15/7/2026). </a:t>
            </a:r>
            <a:r>
              <a:rPr lang="en-US" sz="950" u="sng" dirty="0">
                <a:solidFill>
                  <a:srgbClr val="6B7A90"/>
                </a:solidFill>
                <a:hlinkClick r:id="rId9">
                  <a:extLst>
                    <a:ext uri="{A12FA001-AC4F-418D-AE19-62706E023703}">
                      <ahyp:hlinkClr xmlns:ahyp="http://schemas.microsoft.com/office/drawing/2018/hyperlinkcolor" val="tx"/>
                    </a:ext>
                  </a:extLst>
                </a:hlinkClick>
              </a:rPr>
              <a:t>https://www.carbonbrief.org/qa-how-countries-got-the-global-net-zero-shipping-deal-back-on-track</a:t>
            </a:r>
            <a:endParaRPr lang="en-US" sz="1100" dirty="0"/>
          </a:p>
          <a:p>
            <a:pPr marL="0" indent="0">
              <a:spcAft>
                <a:spcPts val="600"/>
              </a:spcAft>
              <a:buNone/>
            </a:pPr>
            <a:r>
              <a:rPr lang="en-US" sz="1100" b="1" dirty="0">
                <a:solidFill>
                  <a:srgbClr val="0E6E8E"/>
                </a:solidFill>
              </a:rPr>
              <a:t>8. </a:t>
            </a:r>
            <a:r>
              <a:rPr lang="en-US" sz="1100" dirty="0">
                <a:solidFill>
                  <a:srgbClr val="0B1F3A"/>
                </a:solidFill>
              </a:rPr>
              <a:t>IRClass (2026). «MEPC 84 Report». Indian Register of Shipping, 5/2026. </a:t>
            </a:r>
            <a:r>
              <a:rPr lang="en-US" sz="950" u="sng" dirty="0">
                <a:solidFill>
                  <a:srgbClr val="6B7A90"/>
                </a:solidFill>
                <a:hlinkClick r:id="rId10">
                  <a:extLst>
                    <a:ext uri="{A12FA001-AC4F-418D-AE19-62706E023703}">
                      <ahyp:hlinkClr xmlns:ahyp="http://schemas.microsoft.com/office/drawing/2018/hyperlinkcolor" val="tx"/>
                    </a:ext>
                  </a:extLst>
                </a:hlinkClick>
              </a:rPr>
              <a:t>https://www.irclass.org/media/8526/mepc-84-report.pdf</a:t>
            </a:r>
            <a:endParaRPr lang="en-US" sz="1100" dirty="0"/>
          </a:p>
          <a:p>
            <a:pPr marL="0" indent="0">
              <a:spcAft>
                <a:spcPts val="600"/>
              </a:spcAft>
              <a:buNone/>
            </a:pPr>
            <a:r>
              <a:rPr lang="en-US" sz="1100" b="1" dirty="0">
                <a:solidFill>
                  <a:srgbClr val="0E6E8E"/>
                </a:solidFill>
              </a:rPr>
              <a:t>9. </a:t>
            </a:r>
            <a:r>
              <a:rPr lang="en-US" sz="1100" dirty="0">
                <a:solidFill>
                  <a:srgbClr val="0B1F3A"/>
                </a:solidFill>
              </a:rPr>
              <a:t>DNV / Manifold Times (2025). «New ECAs for the Canadian Arctic, Norwegian Sea and North-East Atlantic Ocean». 24/4/2025. </a:t>
            </a:r>
            <a:r>
              <a:rPr lang="en-US" sz="950" u="sng" dirty="0">
                <a:solidFill>
                  <a:srgbClr val="6B7A90"/>
                </a:solidFill>
                <a:hlinkClick r:id="rId11">
                  <a:extLst>
                    <a:ext uri="{A12FA001-AC4F-418D-AE19-62706E023703}">
                      <ahyp:hlinkClr xmlns:ahyp="http://schemas.microsoft.com/office/drawing/2018/hyperlinkcolor" val="tx"/>
                    </a:ext>
                  </a:extLst>
                </a:hlinkClick>
              </a:rPr>
              <a:t>https://www.manifoldtimes.com/news/dnv-new-ecas-for-the-canadian-arctic-norwegian-sea-and-north-east-atlantic-ocean/</a:t>
            </a:r>
            <a:endParaRPr lang="en-US" sz="1100" dirty="0"/>
          </a:p>
        </p:txBody>
      </p:sp>
      <p:sp>
        <p:nvSpPr>
          <p:cNvPr id="4" name="refs"/>
          <p:cNvSpPr txBox="1"/>
          <p:nvPr/>
        </p:nvSpPr>
        <p:spPr>
          <a:xfrm>
            <a:off x="6231636" y="1188720"/>
            <a:ext cx="5500116" cy="4937760"/>
          </a:xfrm>
          <a:prstGeom prst="rect">
            <a:avLst/>
          </a:prstGeom>
          <a:noFill/>
          <a:ln/>
        </p:spPr>
        <p:txBody>
          <a:bodyPr wrap="square" lIns="0" tIns="0" rIns="0" bIns="0" rtlCol="0" anchor="t"/>
          <a:lstStyle/>
          <a:p>
            <a:pPr marL="0" indent="0">
              <a:spcAft>
                <a:spcPts val="600"/>
              </a:spcAft>
              <a:buNone/>
            </a:pPr>
            <a:r>
              <a:rPr lang="en-US" sz="1100" b="1" dirty="0">
                <a:solidFill>
                  <a:srgbClr val="0E6E8E"/>
                </a:solidFill>
              </a:rPr>
              <a:t>10. </a:t>
            </a:r>
            <a:r>
              <a:rPr lang="en-US" sz="1100" dirty="0">
                <a:solidFill>
                  <a:srgbClr val="0B1F3A"/>
                </a:solidFill>
              </a:rPr>
              <a:t>UNEP/MAP (2025). «Mediterranean making strides in tackling air pollution from ships» (Med SOx ECA, 1/5/2025). </a:t>
            </a:r>
            <a:r>
              <a:rPr lang="en-US" sz="950" u="sng" dirty="0">
                <a:solidFill>
                  <a:srgbClr val="6B7A90"/>
                </a:solidFill>
                <a:hlinkClick r:id="rId12">
                  <a:extLst>
                    <a:ext uri="{A12FA001-AC4F-418D-AE19-62706E023703}">
                      <ahyp:hlinkClr xmlns:ahyp="http://schemas.microsoft.com/office/drawing/2018/hyperlinkcolor" val="tx"/>
                    </a:ext>
                  </a:extLst>
                </a:hlinkClick>
              </a:rPr>
              <a:t>https://www.unep.org/unepmap/news/news/mediterranean-making-strides-tackling-air-pollution-ships</a:t>
            </a:r>
            <a:endParaRPr lang="en-US" sz="1100" dirty="0"/>
          </a:p>
          <a:p>
            <a:pPr marL="0" indent="0">
              <a:spcAft>
                <a:spcPts val="600"/>
              </a:spcAft>
              <a:buNone/>
            </a:pPr>
            <a:r>
              <a:rPr lang="en-US" sz="1100" b="1" dirty="0">
                <a:solidFill>
                  <a:srgbClr val="0E6E8E"/>
                </a:solidFill>
              </a:rPr>
              <a:t>11. </a:t>
            </a:r>
            <a:r>
              <a:rPr lang="en-US" sz="1100" dirty="0">
                <a:solidFill>
                  <a:srgbClr val="0B1F3A"/>
                </a:solidFill>
              </a:rPr>
              <a:t>European Commission (2025). «New EU rules aiming to decarbonise maritime sector take effect» (FuelEU Maritime). DG MOVE, 10/1/2025. </a:t>
            </a:r>
            <a:r>
              <a:rPr lang="en-US" sz="950" u="sng" dirty="0">
                <a:solidFill>
                  <a:srgbClr val="6B7A90"/>
                </a:solidFill>
                <a:hlinkClick r:id="rId13">
                  <a:extLst>
                    <a:ext uri="{A12FA001-AC4F-418D-AE19-62706E023703}">
                      <ahyp:hlinkClr xmlns:ahyp="http://schemas.microsoft.com/office/drawing/2018/hyperlinkcolor" val="tx"/>
                    </a:ext>
                  </a:extLst>
                </a:hlinkClick>
              </a:rPr>
              <a:t>https://transport.ec.europa.eu/news-events/news/new-eu-rules-aiming-decarbonise-maritime-sector-take-effect-2025-01-10_en</a:t>
            </a:r>
            <a:endParaRPr lang="en-US" sz="1100" dirty="0"/>
          </a:p>
          <a:p>
            <a:pPr marL="0" indent="0">
              <a:spcAft>
                <a:spcPts val="600"/>
              </a:spcAft>
              <a:buNone/>
            </a:pPr>
            <a:r>
              <a:rPr lang="en-US" sz="1100" b="1" dirty="0">
                <a:solidFill>
                  <a:srgbClr val="0E6E8E"/>
                </a:solidFill>
              </a:rPr>
              <a:t>12. </a:t>
            </a:r>
            <a:r>
              <a:rPr lang="en-US" sz="1100" dirty="0">
                <a:solidFill>
                  <a:srgbClr val="0B1F3A"/>
                </a:solidFill>
              </a:rPr>
              <a:t>ENGINE (2026). «Proposed EU ETS review brings smaller vessels into scope». 20/7/2026· Safety4Sea (2026) «EU ETS overhaul: What the Commission's proposal means for shipping». 9/9/2026. </a:t>
            </a:r>
            <a:r>
              <a:rPr lang="en-US" sz="950" u="sng" dirty="0">
                <a:solidFill>
                  <a:srgbClr val="6B7A90"/>
                </a:solidFill>
                <a:hlinkClick r:id="rId14">
                  <a:extLst>
                    <a:ext uri="{A12FA001-AC4F-418D-AE19-62706E023703}">
                      <ahyp:hlinkClr xmlns:ahyp="http://schemas.microsoft.com/office/drawing/2018/hyperlinkcolor" val="tx"/>
                    </a:ext>
                  </a:extLst>
                </a:hlinkClick>
              </a:rPr>
              <a:t>https://safety4sea.com/cm-eu-ets-overhaul-what-the-commissions-proposal-means-for-shipping/</a:t>
            </a:r>
            <a:endParaRPr lang="en-US" sz="1100" dirty="0"/>
          </a:p>
          <a:p>
            <a:pPr marL="0" indent="0">
              <a:spcAft>
                <a:spcPts val="600"/>
              </a:spcAft>
              <a:buNone/>
            </a:pPr>
            <a:r>
              <a:rPr lang="en-US" sz="1100" b="1" dirty="0">
                <a:solidFill>
                  <a:srgbClr val="0E6E8E"/>
                </a:solidFill>
              </a:rPr>
              <a:t>13. </a:t>
            </a:r>
            <a:r>
              <a:rPr lang="en-US" sz="1100" dirty="0">
                <a:solidFill>
                  <a:srgbClr val="0B1F3A"/>
                </a:solidFill>
              </a:rPr>
              <a:t>Safety4Sea (2026). «EU ETS data shows shipping emissions fell 3% in 2025». 14/4/2026. </a:t>
            </a:r>
            <a:r>
              <a:rPr lang="en-US" sz="950" u="sng" dirty="0">
                <a:solidFill>
                  <a:srgbClr val="6B7A90"/>
                </a:solidFill>
                <a:hlinkClick r:id="rId15">
                  <a:extLst>
                    <a:ext uri="{A12FA001-AC4F-418D-AE19-62706E023703}">
                      <ahyp:hlinkClr xmlns:ahyp="http://schemas.microsoft.com/office/drawing/2018/hyperlinkcolor" val="tx"/>
                    </a:ext>
                  </a:extLst>
                </a:hlinkClick>
              </a:rPr>
              <a:t>https://safety4sea.com/eu-ets-data-shows-shipping-emissions-fell-3-in-2025/</a:t>
            </a:r>
            <a:endParaRPr lang="en-US" sz="1100" dirty="0"/>
          </a:p>
          <a:p>
            <a:pPr marL="0" indent="0">
              <a:spcAft>
                <a:spcPts val="600"/>
              </a:spcAft>
              <a:buNone/>
            </a:pPr>
            <a:r>
              <a:rPr lang="en-US" sz="1100" b="1" dirty="0">
                <a:solidFill>
                  <a:srgbClr val="0E6E8E"/>
                </a:solidFill>
              </a:rPr>
              <a:t>14. </a:t>
            </a:r>
            <a:r>
              <a:rPr lang="en-US" sz="1100" dirty="0">
                <a:solidFill>
                  <a:srgbClr val="0B1F3A"/>
                </a:solidFill>
              </a:rPr>
              <a:t>Cyprus Shipping News (2026). «FuelEU Maritime: early lessons from the first year of compliance». 10/8/2026· IndexBox (2026) «FuelEU Maritime first-year results». 17/7/2026. </a:t>
            </a:r>
            <a:r>
              <a:rPr lang="en-US" sz="950" u="sng" dirty="0">
                <a:solidFill>
                  <a:srgbClr val="6B7A90"/>
                </a:solidFill>
                <a:hlinkClick r:id="rId16">
                  <a:extLst>
                    <a:ext uri="{A12FA001-AC4F-418D-AE19-62706E023703}">
                      <ahyp:hlinkClr xmlns:ahyp="http://schemas.microsoft.com/office/drawing/2018/hyperlinkcolor" val="tx"/>
                    </a:ext>
                  </a:extLst>
                </a:hlinkClick>
              </a:rPr>
              <a:t>https://cyprusshippingnews.com/2026/08/10/fueleu-maritime-early-lessons-from-the-first-year-of-compliance/</a:t>
            </a:r>
            <a:endParaRPr lang="en-US" sz="1100" dirty="0"/>
          </a:p>
          <a:p>
            <a:pPr marL="0" indent="0">
              <a:spcAft>
                <a:spcPts val="600"/>
              </a:spcAft>
              <a:buNone/>
            </a:pPr>
            <a:r>
              <a:rPr lang="en-US" sz="1100" b="1" dirty="0">
                <a:solidFill>
                  <a:srgbClr val="0E6E8E"/>
                </a:solidFill>
              </a:rPr>
              <a:t>15. </a:t>
            </a:r>
            <a:r>
              <a:rPr lang="en-US" sz="1100" dirty="0">
                <a:solidFill>
                  <a:srgbClr val="0B1F3A"/>
                </a:solidFill>
              </a:rPr>
              <a:t>DNV (2026). «The UK ETS expands to maritime from 1 July 2026». </a:t>
            </a:r>
            <a:r>
              <a:rPr lang="en-US" sz="950" u="sng" dirty="0">
                <a:solidFill>
                  <a:srgbClr val="6B7A90"/>
                </a:solidFill>
                <a:hlinkClick r:id="rId17">
                  <a:extLst>
                    <a:ext uri="{A12FA001-AC4F-418D-AE19-62706E023703}">
                      <ahyp:hlinkClr xmlns:ahyp="http://schemas.microsoft.com/office/drawing/2018/hyperlinkcolor" val="tx"/>
                    </a:ext>
                  </a:extLst>
                </a:hlinkClick>
              </a:rPr>
              <a:t>https://www.dnv.com/news/2026/the-uk-ets-expands-to-maritime-from-1-july-2026/</a:t>
            </a:r>
            <a:endParaRPr lang="en-US" sz="1100" dirty="0"/>
          </a:p>
          <a:p>
            <a:pPr marL="0" indent="0">
              <a:spcAft>
                <a:spcPts val="600"/>
              </a:spcAft>
              <a:buNone/>
            </a:pPr>
            <a:r>
              <a:rPr lang="en-US" sz="1100" b="1" dirty="0">
                <a:solidFill>
                  <a:srgbClr val="0E6E8E"/>
                </a:solidFill>
              </a:rPr>
              <a:t>16. </a:t>
            </a:r>
            <a:r>
              <a:rPr lang="en-US" sz="1100" dirty="0">
                <a:solidFill>
                  <a:srgbClr val="0B1F3A"/>
                </a:solidFill>
              </a:rPr>
              <a:t>GMK Center (2026). «European carbon prices are holding above €80/t». 10/9/2026. </a:t>
            </a:r>
            <a:r>
              <a:rPr lang="en-US" sz="950" u="sng" dirty="0">
                <a:solidFill>
                  <a:srgbClr val="6B7A90"/>
                </a:solidFill>
                <a:hlinkClick r:id="rId18">
                  <a:extLst>
                    <a:ext uri="{A12FA001-AC4F-418D-AE19-62706E023703}">
                      <ahyp:hlinkClr xmlns:ahyp="http://schemas.microsoft.com/office/drawing/2018/hyperlinkcolor" val="tx"/>
                    </a:ext>
                  </a:extLst>
                </a:hlinkClick>
              </a:rPr>
              <a:t>https://gmk.center/en/news/european-carbon-prices-are-holding-above-e80-t/amp/</a:t>
            </a:r>
            <a:endParaRPr lang="en-US" sz="1100" dirty="0"/>
          </a:p>
          <a:p>
            <a:pPr marL="0" indent="0">
              <a:spcAft>
                <a:spcPts val="600"/>
              </a:spcAft>
              <a:buNone/>
            </a:pPr>
            <a:r>
              <a:rPr lang="en-US" sz="1100" b="1" dirty="0">
                <a:solidFill>
                  <a:srgbClr val="0E6E8E"/>
                </a:solidFill>
              </a:rPr>
              <a:t>17. </a:t>
            </a:r>
            <a:r>
              <a:rPr lang="en-US" sz="1100" dirty="0">
                <a:solidFill>
                  <a:srgbClr val="0B1F3A"/>
                </a:solidFill>
              </a:rPr>
              <a:t>UNCTAD (2025). «Review of Maritime Transport 2025». 24/9/2025· UNCTAD (2023) «Review of Maritime Transport 2023» (κόστος μετάβασης). </a:t>
            </a:r>
            <a:r>
              <a:rPr lang="en-US" sz="950" u="sng" dirty="0">
                <a:solidFill>
                  <a:srgbClr val="6B7A90"/>
                </a:solidFill>
                <a:hlinkClick r:id="rId19">
                  <a:extLst>
                    <a:ext uri="{A12FA001-AC4F-418D-AE19-62706E023703}">
                      <ahyp:hlinkClr xmlns:ahyp="http://schemas.microsoft.com/office/drawing/2018/hyperlinkcolor" val="tx"/>
                    </a:ext>
                  </a:extLst>
                </a:hlinkClick>
              </a:rPr>
              <a:t>https://unctad.org/publication/review-maritime-transport-2025</a:t>
            </a:r>
            <a:endParaRPr lang="en-US" sz="1100" dirty="0"/>
          </a:p>
          <a:p>
            <a:pPr marL="0" indent="0">
              <a:spcAft>
                <a:spcPts val="600"/>
              </a:spcAft>
              <a:buNone/>
            </a:pPr>
            <a:r>
              <a:rPr lang="en-US" sz="1100" b="1" dirty="0">
                <a:solidFill>
                  <a:srgbClr val="0E6E8E"/>
                </a:solidFill>
              </a:rPr>
              <a:t>18. </a:t>
            </a:r>
            <a:r>
              <a:rPr lang="en-US" sz="1100" dirty="0">
                <a:solidFill>
                  <a:srgbClr val="0B1F3A"/>
                </a:solidFill>
              </a:rPr>
              <a:t>ICCT (2025). «Global shipping GHG emissions 2016–2023» (summary via World Ports Organization)· ICCT (2026) IMO presentation on methane (FUMES2), 5/2026. </a:t>
            </a:r>
            <a:r>
              <a:rPr lang="en-US" sz="950" u="sng" dirty="0">
                <a:solidFill>
                  <a:srgbClr val="6B7A90"/>
                </a:solidFill>
                <a:hlinkClick r:id="rId20">
                  <a:extLst>
                    <a:ext uri="{A12FA001-AC4F-418D-AE19-62706E023703}">
                      <ahyp:hlinkClr xmlns:ahyp="http://schemas.microsoft.com/office/drawing/2018/hyperlinkcolor" val="tx"/>
                    </a:ext>
                  </a:extLst>
                </a:hlinkClick>
              </a:rPr>
              <a:t>https://www.worldports.org/icct-global-ghg-emissions-from-shipping-2016-2023</a:t>
            </a:r>
            <a:endParaRPr lang="en-US" sz="11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74552" cy="777240"/>
          </a:xfrm>
          <a:prstGeom prst="rect">
            <a:avLst/>
          </a:prstGeom>
          <a:noFill/>
          <a:ln/>
        </p:spPr>
        <p:txBody>
          <a:bodyPr wrap="square" lIns="0" tIns="0" rIns="0" bIns="0" rtlCol="0" anchor="ctr"/>
          <a:lstStyle/>
          <a:p>
            <a:pPr marL="0" indent="0" algn="l">
              <a:buNone/>
            </a:pPr>
            <a:r>
              <a:rPr lang="en-US" sz="2600" b="1" dirty="0">
                <a:solidFill>
                  <a:srgbClr val="0B1F3A"/>
                </a:solidFill>
              </a:rPr>
              <a:t>Βιβλιογραφία (ΙΙ): Τεχνολογία, καύσιμα, αγορά, Τύπος</a:t>
            </a:r>
            <a:endParaRPr lang="en-US" sz="2600" dirty="0"/>
          </a:p>
        </p:txBody>
      </p:sp>
      <p:sp>
        <p:nvSpPr>
          <p:cNvPr id="3" name="refs"/>
          <p:cNvSpPr txBox="1"/>
          <p:nvPr/>
        </p:nvSpPr>
        <p:spPr>
          <a:xfrm>
            <a:off x="457200" y="1188720"/>
            <a:ext cx="5500116" cy="4754880"/>
          </a:xfrm>
          <a:prstGeom prst="rect">
            <a:avLst/>
          </a:prstGeom>
          <a:noFill/>
          <a:ln/>
        </p:spPr>
        <p:txBody>
          <a:bodyPr wrap="square" lIns="0" tIns="0" rIns="0" bIns="0" rtlCol="0" anchor="t"/>
          <a:lstStyle/>
          <a:p>
            <a:pPr marL="0" indent="0">
              <a:spcAft>
                <a:spcPts val="600"/>
              </a:spcAft>
              <a:buNone/>
            </a:pPr>
            <a:r>
              <a:rPr lang="en-US" sz="950" b="1" dirty="0">
                <a:solidFill>
                  <a:srgbClr val="0E6E8E"/>
                </a:solidFill>
              </a:rPr>
              <a:t>19. </a:t>
            </a:r>
            <a:r>
              <a:rPr lang="en-US" sz="950" dirty="0">
                <a:solidFill>
                  <a:srgbClr val="0B1F3A"/>
                </a:solidFill>
              </a:rPr>
              <a:t>ITOPF (2026). «ITOPF publishes 2025 oil tanker spill statistics». 23/1/2026. </a:t>
            </a:r>
            <a:r>
              <a:rPr lang="en-US" sz="800" u="sng" dirty="0">
                <a:solidFill>
                  <a:srgbClr val="6B7A90"/>
                </a:solidFill>
                <a:hlinkClick r:id="rId3">
                  <a:extLst>
                    <a:ext uri="{A12FA001-AC4F-418D-AE19-62706E023703}">
                      <ahyp:hlinkClr xmlns:ahyp="http://schemas.microsoft.com/office/drawing/2018/hyperlinkcolor" val="tx"/>
                    </a:ext>
                  </a:extLst>
                </a:hlinkClick>
              </a:rPr>
              <a:t>https://www.itopf.org/news/news/itopf-publishes-2025-oil-tanker-spill-statistics/</a:t>
            </a:r>
            <a:endParaRPr lang="en-US" sz="950" dirty="0"/>
          </a:p>
          <a:p>
            <a:pPr marL="0" indent="0">
              <a:spcAft>
                <a:spcPts val="600"/>
              </a:spcAft>
              <a:buNone/>
            </a:pPr>
            <a:r>
              <a:rPr lang="en-US" sz="950" b="1" dirty="0">
                <a:solidFill>
                  <a:srgbClr val="0E6E8E"/>
                </a:solidFill>
              </a:rPr>
              <a:t>20. </a:t>
            </a:r>
            <a:r>
              <a:rPr lang="en-US" sz="950" dirty="0">
                <a:solidFill>
                  <a:srgbClr val="0B1F3A"/>
                </a:solidFill>
              </a:rPr>
              <a:t>Baird Maritime (2026). «Volgoneft wrecks: fuel oil pumping completed» (Kerch Strait). 28/9/2026· Al Jazeera (2026) «Why US-Iran war over Hormuz is threatening the Gulf's waters». 9/9/2026. </a:t>
            </a:r>
            <a:r>
              <a:rPr lang="en-US" sz="800" u="sng" dirty="0">
                <a:solidFill>
                  <a:srgbClr val="6B7A90"/>
                </a:solidFill>
                <a:hlinkClick r:id="rId4">
                  <a:extLst>
                    <a:ext uri="{A12FA001-AC4F-418D-AE19-62706E023703}">
                      <ahyp:hlinkClr xmlns:ahyp="http://schemas.microsoft.com/office/drawing/2018/hyperlinkcolor" val="tx"/>
                    </a:ext>
                  </a:extLst>
                </a:hlinkClick>
              </a:rPr>
              <a:t>https://www.aljazeera.com/news/2026/9/9/why-us-iran-war-over-hormuz-is-threatening-the-gulfs-waters</a:t>
            </a:r>
            <a:endParaRPr lang="en-US" sz="950" dirty="0"/>
          </a:p>
          <a:p>
            <a:pPr marL="0" indent="0">
              <a:spcAft>
                <a:spcPts val="600"/>
              </a:spcAft>
              <a:buNone/>
            </a:pPr>
            <a:r>
              <a:rPr lang="en-US" sz="950" b="1" dirty="0">
                <a:solidFill>
                  <a:srgbClr val="0E6E8E"/>
                </a:solidFill>
              </a:rPr>
              <a:t>21. </a:t>
            </a:r>
            <a:r>
              <a:rPr lang="en-US" sz="950" dirty="0">
                <a:solidFill>
                  <a:srgbClr val="0B1F3A"/>
                </a:solidFill>
              </a:rPr>
              <a:t>BIMCO (2026). «Ship recycling: one year of the Hong Kong Convention». 16/6/2026· Maritime Executive (2026) «NGO Shipbreaking Platform reports on 2025». 6/2/2026. </a:t>
            </a:r>
            <a:r>
              <a:rPr lang="en-US" sz="800" u="sng" dirty="0">
                <a:solidFill>
                  <a:srgbClr val="6B7A90"/>
                </a:solidFill>
                <a:hlinkClick r:id="rId5">
                  <a:extLst>
                    <a:ext uri="{A12FA001-AC4F-418D-AE19-62706E023703}">
                      <ahyp:hlinkClr xmlns:ahyp="http://schemas.microsoft.com/office/drawing/2018/hyperlinkcolor" val="tx"/>
                    </a:ext>
                  </a:extLst>
                </a:hlinkClick>
              </a:rPr>
              <a:t>https://www.bimco.org/news-insights/bimco-news/2026/06/16-ship-recycling/</a:t>
            </a:r>
            <a:endParaRPr lang="en-US" sz="950" dirty="0"/>
          </a:p>
          <a:p>
            <a:pPr marL="0" indent="0">
              <a:spcAft>
                <a:spcPts val="600"/>
              </a:spcAft>
              <a:buNone/>
            </a:pPr>
            <a:r>
              <a:rPr lang="en-US" sz="950" b="1" dirty="0">
                <a:solidFill>
                  <a:srgbClr val="0E6E8E"/>
                </a:solidFill>
              </a:rPr>
              <a:t>22. </a:t>
            </a:r>
            <a:r>
              <a:rPr lang="en-US" sz="950" dirty="0">
                <a:solidFill>
                  <a:srgbClr val="0B1F3A"/>
                </a:solidFill>
              </a:rPr>
              <a:t>Clarksons Research (2026). «Shipping's Green Technology Tracker: 2025 review» (via Hellenic Shipping News, 1/2026)· Seatrade Maritime (2026) «Alternative-fuelled vessel orders plateau as regulations stall». 5/1/2026. </a:t>
            </a:r>
            <a:r>
              <a:rPr lang="en-US" sz="800" u="sng" dirty="0">
                <a:solidFill>
                  <a:srgbClr val="6B7A90"/>
                </a:solidFill>
                <a:hlinkClick r:id="rId6">
                  <a:extLst>
                    <a:ext uri="{A12FA001-AC4F-418D-AE19-62706E023703}">
                      <ahyp:hlinkClr xmlns:ahyp="http://schemas.microsoft.com/office/drawing/2018/hyperlinkcolor" val="tx"/>
                    </a:ext>
                  </a:extLst>
                </a:hlinkClick>
              </a:rPr>
              <a:t>https://www.hellenicshippingnews.com/shippings-green-technology-tracker-2025-review/</a:t>
            </a:r>
            <a:endParaRPr lang="en-US" sz="950" dirty="0"/>
          </a:p>
          <a:p>
            <a:pPr marL="0" indent="0">
              <a:spcAft>
                <a:spcPts val="600"/>
              </a:spcAft>
              <a:buNone/>
            </a:pPr>
            <a:r>
              <a:rPr lang="en-US" sz="950" b="1" dirty="0">
                <a:solidFill>
                  <a:srgbClr val="0E6E8E"/>
                </a:solidFill>
              </a:rPr>
              <a:t>23. </a:t>
            </a:r>
            <a:r>
              <a:rPr lang="en-US" sz="950" dirty="0">
                <a:solidFill>
                  <a:srgbClr val="0B1F3A"/>
                </a:solidFill>
              </a:rPr>
              <a:t>DNV (2026). Alternative Fuels Insight — «Alternative fuel vessel orders fall in 1H 2026» (via Argus, 2/7/2026)· DNV (2026) «Maritime Forecast to 2050», 10η έκδ., 1/9/2026 (via HANSA). </a:t>
            </a:r>
            <a:r>
              <a:rPr lang="en-US" sz="800" u="sng" dirty="0">
                <a:solidFill>
                  <a:srgbClr val="6B7A90"/>
                </a:solidFill>
                <a:hlinkClick r:id="rId7">
                  <a:extLst>
                    <a:ext uri="{A12FA001-AC4F-418D-AE19-62706E023703}">
                      <ahyp:hlinkClr xmlns:ahyp="http://schemas.microsoft.com/office/drawing/2018/hyperlinkcolor" val="tx"/>
                    </a:ext>
                  </a:extLst>
                </a:hlinkClick>
              </a:rPr>
              <a:t>https://www.argusmedia.com/en/news-and-insights/latest-market-news/2847293-alternative-fuel-vessel-orders-fall-in-1h-2026-dnv</a:t>
            </a:r>
            <a:endParaRPr lang="en-US" sz="950" dirty="0"/>
          </a:p>
          <a:p>
            <a:pPr marL="0" indent="0">
              <a:spcAft>
                <a:spcPts val="600"/>
              </a:spcAft>
              <a:buNone/>
            </a:pPr>
            <a:r>
              <a:rPr lang="en-US" sz="950" b="1" dirty="0">
                <a:solidFill>
                  <a:srgbClr val="0E6E8E"/>
                </a:solidFill>
              </a:rPr>
              <a:t>24. </a:t>
            </a:r>
            <a:r>
              <a:rPr lang="en-US" sz="950" dirty="0">
                <a:solidFill>
                  <a:srgbClr val="0B1F3A"/>
                </a:solidFill>
              </a:rPr>
              <a:t>ENGINE (2026). «Latest delivery takes Maersk's methanol-capable fleet to 19». 13/1/2026· «Singapore's bio-bunker and LNG sales hit record highs in 2025». 14/1/2026· «Rotterdam's conventional bunker sales slump». 29/7/2026· «Wind-assisted propulsion fleet crosses 100-vessel mark – IWSA». 6/2026. </a:t>
            </a:r>
            <a:r>
              <a:rPr lang="en-US" sz="800" u="sng" dirty="0">
                <a:solidFill>
                  <a:srgbClr val="6B7A90"/>
                </a:solidFill>
                <a:hlinkClick r:id="rId8">
                  <a:extLst>
                    <a:ext uri="{A12FA001-AC4F-418D-AE19-62706E023703}">
                      <ahyp:hlinkClr xmlns:ahyp="http://schemas.microsoft.com/office/drawing/2018/hyperlinkcolor" val="tx"/>
                    </a:ext>
                  </a:extLst>
                </a:hlinkClick>
              </a:rPr>
              <a:t>https://engine.online/news/wind-assisted-propulsion-fleet-crosses-100-vessel-mark-iwsa-7c37</a:t>
            </a:r>
            <a:endParaRPr lang="en-US" sz="950" dirty="0"/>
          </a:p>
          <a:p>
            <a:pPr marL="0" indent="0">
              <a:spcAft>
                <a:spcPts val="600"/>
              </a:spcAft>
              <a:buNone/>
            </a:pPr>
            <a:r>
              <a:rPr lang="en-US" sz="950" b="1" dirty="0">
                <a:solidFill>
                  <a:srgbClr val="0E6E8E"/>
                </a:solidFill>
              </a:rPr>
              <a:t>25. </a:t>
            </a:r>
            <a:r>
              <a:rPr lang="en-US" sz="950" dirty="0">
                <a:solidFill>
                  <a:srgbClr val="0B1F3A"/>
                </a:solidFill>
              </a:rPr>
              <a:t>DieselNet (2026). «WinGD: first ammonia-fuelled X-DF-A engine enters service on Exmar's Antwerpen». 10/6/2026· Lloyd's List (2025) «MAN to deliver first ammonia dual-fuel engines in early 2026»· NEDO (2024) NYK Sakigake. </a:t>
            </a:r>
            <a:r>
              <a:rPr lang="en-US" sz="800" u="sng" dirty="0">
                <a:solidFill>
                  <a:srgbClr val="6B7A90"/>
                </a:solidFill>
                <a:hlinkClick r:id="rId9">
                  <a:extLst>
                    <a:ext uri="{A12FA001-AC4F-418D-AE19-62706E023703}">
                      <ahyp:hlinkClr xmlns:ahyp="http://schemas.microsoft.com/office/drawing/2018/hyperlinkcolor" val="tx"/>
                    </a:ext>
                  </a:extLst>
                </a:hlinkClick>
              </a:rPr>
              <a:t>https://dieselnet.com/news/2026/06wingd.php</a:t>
            </a:r>
            <a:endParaRPr lang="en-US" sz="950" dirty="0"/>
          </a:p>
          <a:p>
            <a:pPr marL="0" indent="0">
              <a:spcAft>
                <a:spcPts val="600"/>
              </a:spcAft>
              <a:buNone/>
            </a:pPr>
            <a:r>
              <a:rPr lang="en-US" sz="950" b="1" dirty="0">
                <a:solidFill>
                  <a:srgbClr val="0E6E8E"/>
                </a:solidFill>
              </a:rPr>
              <a:t>26. </a:t>
            </a:r>
            <a:r>
              <a:rPr lang="en-US" sz="950" dirty="0">
                <a:solidFill>
                  <a:srgbClr val="0B1F3A"/>
                </a:solidFill>
              </a:rPr>
              <a:t>WinGD &amp; Envision Energy (2026). «Study shows path to green ammonia cost parity». 19/3/2026. </a:t>
            </a:r>
            <a:r>
              <a:rPr lang="en-US" sz="800" u="sng" dirty="0">
                <a:solidFill>
                  <a:srgbClr val="6B7A90"/>
                </a:solidFill>
                <a:hlinkClick r:id="rId10">
                  <a:extLst>
                    <a:ext uri="{A12FA001-AC4F-418D-AE19-62706E023703}">
                      <ahyp:hlinkClr xmlns:ahyp="http://schemas.microsoft.com/office/drawing/2018/hyperlinkcolor" val="tx"/>
                    </a:ext>
                  </a:extLst>
                </a:hlinkClick>
              </a:rPr>
              <a:t>https://www.wingd.com/news-media/news/wingd-and-envision-energy-study-shows-path-to-green-ammonia-cost-parity/</a:t>
            </a:r>
            <a:endParaRPr lang="en-US" sz="950" dirty="0"/>
          </a:p>
          <a:p>
            <a:pPr marL="0" indent="0">
              <a:spcAft>
                <a:spcPts val="600"/>
              </a:spcAft>
              <a:buNone/>
            </a:pPr>
            <a:r>
              <a:rPr lang="en-US" sz="950" b="1" dirty="0">
                <a:solidFill>
                  <a:srgbClr val="0E6E8E"/>
                </a:solidFill>
              </a:rPr>
              <a:t>27. </a:t>
            </a:r>
            <a:r>
              <a:rPr lang="en-US" sz="950" dirty="0">
                <a:solidFill>
                  <a:srgbClr val="0B1F3A"/>
                </a:solidFill>
              </a:rPr>
              <a:t>Marine Insight (2024). «World's largest fully electric container ship begins service between Shanghai–Nanjing» (COSCO Greenwater 01). </a:t>
            </a:r>
            <a:r>
              <a:rPr lang="en-US" sz="800" u="sng" dirty="0">
                <a:solidFill>
                  <a:srgbClr val="6B7A90"/>
                </a:solidFill>
                <a:hlinkClick r:id="rId11">
                  <a:extLst>
                    <a:ext uri="{A12FA001-AC4F-418D-AE19-62706E023703}">
                      <ahyp:hlinkClr xmlns:ahyp="http://schemas.microsoft.com/office/drawing/2018/hyperlinkcolor" val="tx"/>
                    </a:ext>
                  </a:extLst>
                </a:hlinkClick>
              </a:rPr>
              <a:t>https://www.marineinsight.com/worlds-largest-fully-electric-container-ship-begins-service-between-shanghai-nanjing/</a:t>
            </a:r>
            <a:endParaRPr lang="en-US" sz="950" dirty="0"/>
          </a:p>
        </p:txBody>
      </p:sp>
      <p:sp>
        <p:nvSpPr>
          <p:cNvPr id="4" name="refs"/>
          <p:cNvSpPr txBox="1"/>
          <p:nvPr/>
        </p:nvSpPr>
        <p:spPr>
          <a:xfrm>
            <a:off x="6231636" y="1188720"/>
            <a:ext cx="5500116" cy="4754880"/>
          </a:xfrm>
          <a:prstGeom prst="rect">
            <a:avLst/>
          </a:prstGeom>
          <a:noFill/>
          <a:ln/>
        </p:spPr>
        <p:txBody>
          <a:bodyPr wrap="square" lIns="0" tIns="0" rIns="0" bIns="0" rtlCol="0" anchor="t"/>
          <a:lstStyle/>
          <a:p>
            <a:pPr marL="0" indent="0">
              <a:spcAft>
                <a:spcPts val="600"/>
              </a:spcAft>
              <a:buNone/>
            </a:pPr>
            <a:r>
              <a:rPr lang="en-US" sz="950" b="1" dirty="0">
                <a:solidFill>
                  <a:srgbClr val="0E6E8E"/>
                </a:solidFill>
              </a:rPr>
              <a:t>28. </a:t>
            </a:r>
            <a:r>
              <a:rPr lang="en-US" sz="950" dirty="0">
                <a:solidFill>
                  <a:srgbClr val="0B1F3A"/>
                </a:solidFill>
              </a:rPr>
              <a:t>Breakbulk News (2026). «Nuclear shipping moves from 'if' to 'when'». 20/7/2026· Brigham, L. (2026) «Nuclear-Powered Commercial Ship Revival», USNI Proceedings, 7/2026. </a:t>
            </a:r>
            <a:r>
              <a:rPr lang="en-US" sz="800" u="sng" dirty="0">
                <a:solidFill>
                  <a:srgbClr val="6B7A90"/>
                </a:solidFill>
                <a:hlinkClick r:id="rId12">
                  <a:extLst>
                    <a:ext uri="{A12FA001-AC4F-418D-AE19-62706E023703}">
                      <ahyp:hlinkClr xmlns:ahyp="http://schemas.microsoft.com/office/drawing/2018/hyperlinkcolor" val="tx"/>
                    </a:ext>
                  </a:extLst>
                </a:hlinkClick>
              </a:rPr>
              <a:t>https://breakbulk.news/nuclear-shipping-moves-from-if-to-when-as-regulators-builders-and-ports-race-to-catch-up/</a:t>
            </a:r>
            <a:endParaRPr lang="en-US" sz="950" dirty="0"/>
          </a:p>
          <a:p>
            <a:pPr marL="0" indent="0">
              <a:spcAft>
                <a:spcPts val="600"/>
              </a:spcAft>
              <a:buNone/>
            </a:pPr>
            <a:r>
              <a:rPr lang="en-US" sz="950" b="1" dirty="0">
                <a:solidFill>
                  <a:srgbClr val="0E6E8E"/>
                </a:solidFill>
              </a:rPr>
              <a:t>29. </a:t>
            </a:r>
            <a:r>
              <a:rPr lang="en-US" sz="950" dirty="0">
                <a:solidFill>
                  <a:srgbClr val="0B1F3A"/>
                </a:solidFill>
              </a:rPr>
              <a:t>Morgan, P. (2026). «The State of Onboard Carbon Capture at Sea in 2026». gCaptain, 1/7/2026. </a:t>
            </a:r>
            <a:r>
              <a:rPr lang="en-US" sz="800" u="sng" dirty="0">
                <a:solidFill>
                  <a:srgbClr val="6B7A90"/>
                </a:solidFill>
                <a:hlinkClick r:id="rId13">
                  <a:extLst>
                    <a:ext uri="{A12FA001-AC4F-418D-AE19-62706E023703}">
                      <ahyp:hlinkClr xmlns:ahyp="http://schemas.microsoft.com/office/drawing/2018/hyperlinkcolor" val="tx"/>
                    </a:ext>
                  </a:extLst>
                </a:hlinkClick>
              </a:rPr>
              <a:t>https://gcaptain.com/the-state-of-onboard-carbon-capture-at-sea-in-2026/</a:t>
            </a:r>
            <a:endParaRPr lang="en-US" sz="950" dirty="0"/>
          </a:p>
          <a:p>
            <a:pPr marL="0" indent="0">
              <a:spcAft>
                <a:spcPts val="600"/>
              </a:spcAft>
              <a:buNone/>
            </a:pPr>
            <a:r>
              <a:rPr lang="en-US" sz="950" b="1" dirty="0">
                <a:solidFill>
                  <a:srgbClr val="0E6E8E"/>
                </a:solidFill>
              </a:rPr>
              <a:t>30. </a:t>
            </a:r>
            <a:r>
              <a:rPr lang="en-US" sz="950" dirty="0">
                <a:solidFill>
                  <a:srgbClr val="0B1F3A"/>
                </a:solidFill>
              </a:rPr>
              <a:t>Global Maritime Forum (2025). «Annual Progress Report on Green Shipping Corridors 2025» (via Seatrade Maritime, 27/11/2025). </a:t>
            </a:r>
            <a:r>
              <a:rPr lang="en-US" sz="800" u="sng" dirty="0">
                <a:solidFill>
                  <a:srgbClr val="6B7A90"/>
                </a:solidFill>
                <a:hlinkClick r:id="rId14">
                  <a:extLst>
                    <a:ext uri="{A12FA001-AC4F-418D-AE19-62706E023703}">
                      <ahyp:hlinkClr xmlns:ahyp="http://schemas.microsoft.com/office/drawing/2018/hyperlinkcolor" val="tx"/>
                    </a:ext>
                  </a:extLst>
                </a:hlinkClick>
              </a:rPr>
              <a:t>https://www.seatrade-maritime.com/green-shipping/first-four-green-corridors-hit-realisation-stage</a:t>
            </a:r>
            <a:endParaRPr lang="en-US" sz="950" dirty="0"/>
          </a:p>
          <a:p>
            <a:pPr marL="0" indent="0">
              <a:spcAft>
                <a:spcPts val="600"/>
              </a:spcAft>
              <a:buNone/>
            </a:pPr>
            <a:r>
              <a:rPr lang="en-US" sz="950" b="1" dirty="0">
                <a:solidFill>
                  <a:srgbClr val="0E6E8E"/>
                </a:solidFill>
              </a:rPr>
              <a:t>31. </a:t>
            </a:r>
            <a:r>
              <a:rPr lang="en-US" sz="950" dirty="0">
                <a:solidFill>
                  <a:srgbClr val="0B1F3A"/>
                </a:solidFill>
              </a:rPr>
              <a:t>Poseidon Principles (2025). «Annual Disclosure Report 2025». 15/12/2025. </a:t>
            </a:r>
            <a:r>
              <a:rPr lang="en-US" sz="800" u="sng" dirty="0">
                <a:solidFill>
                  <a:srgbClr val="6B7A90"/>
                </a:solidFill>
                <a:hlinkClick r:id="rId15">
                  <a:extLst>
                    <a:ext uri="{A12FA001-AC4F-418D-AE19-62706E023703}">
                      <ahyp:hlinkClr xmlns:ahyp="http://schemas.microsoft.com/office/drawing/2018/hyperlinkcolor" val="tx"/>
                    </a:ext>
                  </a:extLst>
                </a:hlinkClick>
              </a:rPr>
              <a:t>https://www.poseidonprinciples.org/finance/?p=5134</a:t>
            </a:r>
            <a:endParaRPr lang="en-US" sz="950" dirty="0"/>
          </a:p>
          <a:p>
            <a:pPr marL="0" indent="0">
              <a:spcAft>
                <a:spcPts val="600"/>
              </a:spcAft>
              <a:buNone/>
            </a:pPr>
            <a:r>
              <a:rPr lang="en-US" sz="950" b="1" dirty="0">
                <a:solidFill>
                  <a:srgbClr val="0E6E8E"/>
                </a:solidFill>
              </a:rPr>
              <a:t>32. </a:t>
            </a:r>
            <a:r>
              <a:rPr lang="en-US" sz="950" dirty="0">
                <a:solidFill>
                  <a:srgbClr val="0B1F3A"/>
                </a:solidFill>
              </a:rPr>
              <a:t>Maritime Just Transition Task Force / Seatrade Maritime (2025). «Alternative fuels training needed for up to 800,000 seafarers by mid-2030s». </a:t>
            </a:r>
            <a:r>
              <a:rPr lang="en-US" sz="800" u="sng" dirty="0">
                <a:solidFill>
                  <a:srgbClr val="6B7A90"/>
                </a:solidFill>
                <a:hlinkClick r:id="rId16">
                  <a:extLst>
                    <a:ext uri="{A12FA001-AC4F-418D-AE19-62706E023703}">
                      <ahyp:hlinkClr xmlns:ahyp="http://schemas.microsoft.com/office/drawing/2018/hyperlinkcolor" val="tx"/>
                    </a:ext>
                  </a:extLst>
                </a:hlinkClick>
              </a:rPr>
              <a:t>https://www.seatrade-maritime.com/alternative-fuels/alternative-fuels-training-needed-for-up-to-800-000-seafarers-by-mid-2030-s</a:t>
            </a:r>
            <a:endParaRPr lang="en-US" sz="950" dirty="0"/>
          </a:p>
          <a:p>
            <a:pPr marL="0" indent="0">
              <a:spcAft>
                <a:spcPts val="600"/>
              </a:spcAft>
              <a:buNone/>
            </a:pPr>
            <a:r>
              <a:rPr lang="en-US" sz="950" b="1" dirty="0">
                <a:solidFill>
                  <a:srgbClr val="0E6E8E"/>
                </a:solidFill>
              </a:rPr>
              <a:t>33. </a:t>
            </a:r>
            <a:r>
              <a:rPr lang="en-US" sz="950" dirty="0">
                <a:solidFill>
                  <a:srgbClr val="0B1F3A"/>
                </a:solidFill>
              </a:rPr>
              <a:t>S&amp;P Global Commodity Insights (2026). «Greek shipowners work with Japan, Liberia on new IMO bunker rules». 5/6/2026· TradeWinds (2026) «Greece seeks 'golden mean' in raging IMO debate». 5/6/2026. </a:t>
            </a:r>
            <a:r>
              <a:rPr lang="en-US" sz="800" u="sng" dirty="0">
                <a:solidFill>
                  <a:srgbClr val="6B7A90"/>
                </a:solidFill>
                <a:hlinkClick r:id="rId17">
                  <a:extLst>
                    <a:ext uri="{A12FA001-AC4F-418D-AE19-62706E023703}">
                      <ahyp:hlinkClr xmlns:ahyp="http://schemas.microsoft.com/office/drawing/2018/hyperlinkcolor" val="tx"/>
                    </a:ext>
                  </a:extLst>
                </a:hlinkClick>
              </a:rPr>
              <a:t>https://www.spglobal.com/energy/en/news-research/latest-news/shipping/060526-greek-shipowners-work-with-japan-liberia-on-new-imo-bunker-rules</a:t>
            </a:r>
            <a:endParaRPr lang="en-US" sz="950" dirty="0"/>
          </a:p>
          <a:p>
            <a:pPr marL="0" indent="0">
              <a:spcAft>
                <a:spcPts val="600"/>
              </a:spcAft>
              <a:buNone/>
            </a:pPr>
            <a:r>
              <a:rPr lang="en-US" sz="950" b="1" dirty="0">
                <a:solidFill>
                  <a:srgbClr val="0E6E8E"/>
                </a:solidFill>
              </a:rPr>
              <a:t>34. </a:t>
            </a:r>
            <a:r>
              <a:rPr lang="en-US" sz="950" dirty="0">
                <a:solidFill>
                  <a:srgbClr val="0B1F3A"/>
                </a:solidFill>
              </a:rPr>
              <a:t>Riviera Maritime Media (2025). «LNG still leads Greek owners' gradual shift to alternative fuels». 7/2025· Esau, S. / SEA-LNG (2026) via Hellenic Shipping News, 25/8/2026. </a:t>
            </a:r>
            <a:r>
              <a:rPr lang="en-US" sz="800" u="sng" dirty="0">
                <a:solidFill>
                  <a:srgbClr val="6B7A90"/>
                </a:solidFill>
                <a:hlinkClick r:id="rId18">
                  <a:extLst>
                    <a:ext uri="{A12FA001-AC4F-418D-AE19-62706E023703}">
                      <ahyp:hlinkClr xmlns:ahyp="http://schemas.microsoft.com/office/drawing/2018/hyperlinkcolor" val="tx"/>
                    </a:ext>
                  </a:extLst>
                </a:hlinkClick>
              </a:rPr>
              <a:t>https://www.rivieramm.com/news-content-hub/lng-still-leads-greek-owners-gradual-shift-to-alternative-fuels-85589</a:t>
            </a:r>
            <a:endParaRPr lang="en-US" sz="950" dirty="0"/>
          </a:p>
          <a:p>
            <a:pPr marL="0" indent="0">
              <a:spcAft>
                <a:spcPts val="600"/>
              </a:spcAft>
              <a:buNone/>
            </a:pPr>
            <a:r>
              <a:rPr lang="en-US" sz="950" b="1" dirty="0">
                <a:solidFill>
                  <a:srgbClr val="0E6E8E"/>
                </a:solidFill>
              </a:rPr>
              <a:t>35. </a:t>
            </a:r>
            <a:r>
              <a:rPr lang="en-US" sz="950" dirty="0">
                <a:solidFill>
                  <a:srgbClr val="0B1F3A"/>
                </a:solidFill>
              </a:rPr>
              <a:t>Ship &amp; Bunker (2025–26). «Greece says it has common position with US, Saudi on IMO NZF» (1/2025)· «EU to review ETS and FuelEU rules after IMO NZF adoption» (13/10/2025)· «ISWG-GHG 22 ends with NZF text expected at MEPC 85» (9/2026). </a:t>
            </a:r>
            <a:r>
              <a:rPr lang="en-US" sz="800" u="sng" dirty="0">
                <a:solidFill>
                  <a:srgbClr val="6B7A90"/>
                </a:solidFill>
                <a:hlinkClick r:id="rId19">
                  <a:extLst>
                    <a:ext uri="{A12FA001-AC4F-418D-AE19-62706E023703}">
                      <ahyp:hlinkClr xmlns:ahyp="http://schemas.microsoft.com/office/drawing/2018/hyperlinkcolor" val="tx"/>
                    </a:ext>
                  </a:extLst>
                </a:hlinkClick>
              </a:rPr>
              <a:t>https://shipandbunker.com/news/emea/445230-eu-to-review-ets-and-fueleu-rules-after-imos-net-zero-framework-adoption</a:t>
            </a:r>
            <a:endParaRPr lang="en-US" sz="950" dirty="0"/>
          </a:p>
          <a:p>
            <a:pPr marL="0" indent="0">
              <a:spcAft>
                <a:spcPts val="600"/>
              </a:spcAft>
              <a:buNone/>
            </a:pPr>
            <a:r>
              <a:rPr lang="en-US" sz="950" b="1" dirty="0">
                <a:solidFill>
                  <a:srgbClr val="0E6E8E"/>
                </a:solidFill>
              </a:rPr>
              <a:t>36. </a:t>
            </a:r>
            <a:r>
              <a:rPr lang="en-US" sz="950" dirty="0">
                <a:solidFill>
                  <a:srgbClr val="0B1F3A"/>
                </a:solidFill>
              </a:rPr>
              <a:t>Maritime Executive (2026). «IMO concludes next round of net-zero discussions still divided». 4/9/2026· Cyprus Mail (2026) «IMO net-zero showdown puts Greece and Cyprus shipping decisions on the line». 11/9/2026. </a:t>
            </a:r>
            <a:r>
              <a:rPr lang="en-US" sz="800" u="sng" dirty="0">
                <a:solidFill>
                  <a:srgbClr val="6B7A90"/>
                </a:solidFill>
                <a:hlinkClick r:id="rId20">
                  <a:extLst>
                    <a:ext uri="{A12FA001-AC4F-418D-AE19-62706E023703}">
                      <ahyp:hlinkClr xmlns:ahyp="http://schemas.microsoft.com/office/drawing/2018/hyperlinkcolor" val="tx"/>
                    </a:ext>
                  </a:extLst>
                </a:hlinkClick>
              </a:rPr>
              <a:t>https://maritime-executive.com/article/imo-concludes-next-round-of-net-zero-discussions-still-divided</a:t>
            </a:r>
            <a:endParaRPr lang="en-US" sz="950" dirty="0"/>
          </a:p>
        </p:txBody>
      </p:sp>
      <p:sp>
        <p:nvSpPr>
          <p:cNvPr id="5" name="biblio-note"/>
          <p:cNvSpPr txBox="1"/>
          <p:nvPr/>
        </p:nvSpPr>
        <p:spPr>
          <a:xfrm>
            <a:off x="457200" y="5989320"/>
            <a:ext cx="11274552" cy="411480"/>
          </a:xfrm>
          <a:prstGeom prst="rect">
            <a:avLst/>
          </a:prstGeom>
          <a:noFill/>
          <a:ln/>
        </p:spPr>
        <p:txBody>
          <a:bodyPr wrap="square" lIns="0" tIns="0" rIns="0" bIns="0" rtlCol="0" anchor="b"/>
          <a:lstStyle/>
          <a:p>
            <a:pPr marL="0" indent="0">
              <a:buNone/>
            </a:pPr>
            <a:r>
              <a:rPr lang="en-US" sz="900" i="1" dirty="0">
                <a:solidFill>
                  <a:srgbClr val="6B7A90"/>
                </a:solidFill>
              </a:rPr>
              <a:t>Σημείωση: στοιχεία έως 2/10/2026. Η έκβαση της επανάληψης της MEPC/ES.2 (4/12/2026) ήταν εκκρεμής κατά την ημερομηνία αυτή. Γραφήματα από Clarksons Research, WRI, IMO και την έκδοση 2025 της διάλεξης.</a:t>
            </a:r>
            <a:endParaRPr lang="en-US" sz="900" dirty="0"/>
          </a:p>
        </p:txBody>
      </p:sp>
      <p:sp>
        <p:nvSpPr>
          <p:cNvPr id="25" name="Slide Number Placeholder 0"/>
          <p:cNvSpPr>
            <a:spLocks noGrp="1"/>
          </p:cNvSpPr>
          <p:nvPr>
            <p:ph type="sldNum" sz="quarter" idx="4294967295"/>
          </p:nvPr>
        </p:nvSpPr>
        <p:spPr>
          <a:xfrm>
            <a:off x="11155680" y="6446520"/>
            <a:ext cx="64008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A90"/>
                </a:solidFill>
              </a:defRPr>
            </a:lvl1pPr>
          </a:lstStyle>
          <a:p>
            <a:pPr algn="r"/>
            <a:fld id="{F7021451-1387-4CA6-816F-3879F97B5CBC}" type="slidenum">
              <a:rPr lang="en-US" b="0"/>
              <a:t>49</a:t>
            </a:fld>
            <a:endParaRPr lang="en-US"/>
          </a:p>
        </p:txBody>
      </p:sp>
    </p:spTree>
  </p:cSld>
  <p:clrMapOvr>
    <a:masterClrMapping/>
  </p:clrMapOvr>
</p:sld>
</file>

<file path=ppt/theme/theme1.xml><?xml version="1.0" encoding="utf-8"?>
<a:theme xmlns:a="http://schemas.openxmlformats.org/drawingml/2006/main" name="Maritime Geopolitics 2026">
  <a:themeElements>
    <a:clrScheme name="Maritime Geopolitics 2026">
      <a:dk1>
        <a:srgbClr val="0B1F3A"/>
      </a:dk1>
      <a:lt1>
        <a:srgbClr val="FFFFFF"/>
      </a:lt1>
      <a:dk2>
        <a:srgbClr val="1C3D63"/>
      </a:dk2>
      <a:lt2>
        <a:srgbClr val="EDF2F7"/>
      </a:lt2>
      <a:accent1>
        <a:srgbClr val="0E6E8E"/>
      </a:accent1>
      <a:accent2>
        <a:srgbClr val="D97B29"/>
      </a:accent2>
      <a:accent3>
        <a:srgbClr val="B23A48"/>
      </a:accent3>
      <a:accent4>
        <a:srgbClr val="4F8A5B"/>
      </a:accent4>
      <a:accent5>
        <a:srgbClr val="6B7A90"/>
      </a:accent5>
      <a:accent6>
        <a:srgbClr val="F2C14E"/>
      </a:accent6>
      <a:hlink>
        <a:srgbClr val="0E6E8E"/>
      </a:hlink>
      <a:folHlink>
        <a:srgbClr val="6B7A90"/>
      </a:folHlink>
    </a:clrScheme>
    <a:fontScheme name="Maritime Geopolitics 2026">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388</TotalTime>
  <Words>10769</Words>
  <Application>Microsoft Office PowerPoint</Application>
  <PresentationFormat>Ευρεία οθόνη</PresentationFormat>
  <Paragraphs>685</Paragraphs>
  <Slides>49</Slides>
  <Notes>37</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49</vt:i4>
      </vt:variant>
    </vt:vector>
  </HeadingPairs>
  <TitlesOfParts>
    <vt:vector size="55" baseType="lpstr">
      <vt:lpstr>Aptos</vt:lpstr>
      <vt:lpstr>Arial</vt:lpstr>
      <vt:lpstr>Calibri</vt:lpstr>
      <vt:lpstr>Cambria</vt:lpstr>
      <vt:lpstr>Courier New</vt:lpstr>
      <vt:lpstr>Maritime Geopolitics 2026</vt:lpstr>
      <vt:lpstr>Ενότητα 3: Ναυτιλία – Περιβάλλον – Κλιματική αλλαγή: η πρόκληση της ενεργειακής μετάβασης</vt:lpstr>
      <vt:lpstr>Δομή της διάλεξης</vt:lpstr>
      <vt:lpstr>1. Εισαγωγικές παρατηρήσεις</vt:lpstr>
      <vt:lpstr>Παρουσίαση του PowerPoint</vt:lpstr>
      <vt:lpstr>Η ναυτιλία στο παγκόσμιο ισοζύγιο εκπομπών</vt:lpstr>
      <vt:lpstr>Περιβαλλοντικοί κίνδυνοι των θαλάσσιων μεταφορών</vt:lpstr>
      <vt:lpstr>2.1 Ρύπανση από πετρελαιοειδή</vt:lpstr>
      <vt:lpstr>2.2 Έρμα και 2.3 Επιβλαβείς υγρές ουσίες χύδην</vt:lpstr>
      <vt:lpstr>2.4 Μόλυνση από απορρίμματα (MARPOL Παράρτημα V)</vt:lpstr>
      <vt:lpstr>2.5 Λύματα πλοίων και 2.6 Υποθαλάσσια ηχορύπανση</vt:lpstr>
      <vt:lpstr>2.7 Εκπομπές ατμοσφαιρικών ρύπων: τι εκπέμπουν τα πλοία</vt:lpstr>
      <vt:lpstr>Παρουσίαση του PowerPoint</vt:lpstr>
      <vt:lpstr>Τα καύσιμα της ναυτιλίας σήμερα και η προβλεπόμενη εξέλιξη</vt:lpstr>
      <vt:lpstr>Δεξιά: προβλεπόμενο μείγμα καυσίμων ανά τύπο πλοίου 2010–2030 (HFO, MDO/MGO, LSHFO, LNG, υδρογόνο, μεθανόλη)/ το LNG κερδίζει μερίδιο κυρίως σε containerships και δεξαμενόπλοια Clarksons (1/2026): 47% των παραγγελιών (GT) με εναλλακτικά καύσιμα (50% ένα χρόνο πριν), 9,4% του στόλου· ~20% του στόλου έως το 2030 </vt:lpstr>
      <vt:lpstr>Διεθνείς συμφωνίες για την πρόληψη της ρύπανσης και την απανθρακοποίηση</vt:lpstr>
      <vt:lpstr>3.1 Οι κύριες συμβάσεις του IMO</vt:lpstr>
      <vt:lpstr>3.2 MARPOL 73/78: τα έξι παραρτήματα και οι Ειδικές Περιοχές</vt:lpstr>
      <vt:lpstr>Παράρτημα Ι: κανονισμοί για την πρόληψη της ρύπανσης από πετρέλαιο</vt:lpstr>
      <vt:lpstr>Παράρτημα VI: ατμοσφαιρική ρύπανση — όρια SOx/NOx και Περιοχές Ελέγχου Εκπομπών (ECA)</vt:lpstr>
      <vt:lpstr>Ενεργειακή απόδοση και η Στρατηγική GHG του IMO (2023)</vt:lpstr>
      <vt:lpstr>3.3 Το IMO Net-Zero Framework (MEPC 83, 84, 85) Απρίλιος 2025 – εγκρίθηκε ως σχέδιο στη MEPC 83, αλλά η υιοθέτησή του αναβλήθηκε. Οι διαπραγματεύσεις συνεχίζονται ενόψει MEPC 85</vt:lpstr>
      <vt:lpstr>Παρουσίαση του PowerPoint</vt:lpstr>
      <vt:lpstr>Παρουσίαση του PowerPoint</vt:lpstr>
      <vt:lpstr>Οι θέσεις των βασικών παικτών και τα σενάρια για τις 30 Νοεμβρίου - 4 Δεκεμβρίου 2026</vt:lpstr>
      <vt:lpstr>Το ρυθμιστικό χρονοδιάγραμμα επιταχύνεται</vt:lpstr>
      <vt:lpstr>Τα μέτρα της Ευρωπαϊκής Ένωσης για τους ρύπους της ναυτιλίας</vt:lpstr>
      <vt:lpstr>4.1 Κύρια μέτρα της ΕΕ για τους ρύπους της ναυτιλίας</vt:lpstr>
      <vt:lpstr>4.2 Το Σύστημα Εμπορίας Δικαιωμάτων Εκπομπών (EU ETS) στη ναυτιλία</vt:lpstr>
      <vt:lpstr>Παρουσίαση του PowerPoint</vt:lpstr>
      <vt:lpstr>Παράδειγμα: ετήσιο κόστος ETS για ένα containership (2025 → 2026)</vt:lpstr>
      <vt:lpstr>Τεχνολογία και καύσιμα πλοίων: η 4η επανάσταση στην πρόωση</vt:lpstr>
      <vt:lpstr>5.1 Γενικές παρατηρήσεις: πού βρισκόμαστε το 2026</vt:lpstr>
      <vt:lpstr>Εναλλακτικά καύσιμα: στόλος και βιβλίο παραγγελιών ανά τύπο πλοίου</vt:lpstr>
      <vt:lpstr>            Scrubbers – Συστήματα Καθαρισμού Καυσαερίων Πλοίων</vt:lpstr>
      <vt:lpstr>OPS – Onshore Power Supply (Ηλεκτροδότηση από Ξηρά)</vt:lpstr>
      <vt:lpstr>5.2 LNG και βιοκαύσιμα: οι «γέφυρες» της μετάβασης</vt:lpstr>
      <vt:lpstr>5.3 Μεθανόλη και αμμωνία: από τα σχέδια στην πράξη (2025–2026)</vt:lpstr>
      <vt:lpstr>5.4 Υδρογόνο και κυψέλες καυσίμου</vt:lpstr>
      <vt:lpstr>5.5 Μπαταρίες και ηλεκτροκίνηση · 5.6 Αιολική υποβοήθηση</vt:lpstr>
      <vt:lpstr>Παρουσίαση του PowerPoint</vt:lpstr>
      <vt:lpstr>Παρουσίαση του PowerPoint</vt:lpstr>
      <vt:lpstr>Παρουσίαση του PowerPoint</vt:lpstr>
      <vt:lpstr>Συγκριτικός πίνακας καυσίμων και τεχνολογιών</vt:lpstr>
      <vt:lpstr>Το κόστος της μετάβασης και η χρηματοδότησή της</vt:lpstr>
      <vt:lpstr>Παρουσίαση του PowerPoint</vt:lpstr>
      <vt:lpstr>Η ελληνική ναυτιλία μπροστά στην ενεργειακή μετάβαση</vt:lpstr>
      <vt:lpstr>6. Συμπεράσματα</vt:lpstr>
      <vt:lpstr>Βιβλιογραφία (Ι): IMO, ΕΕ και διεθνείς οργανισμοί</vt:lpstr>
      <vt:lpstr>Βιβλιογραφία (ΙΙ): Τεχνολογία, καύσιμα, αγορά, Τύπος</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Ναυτιλία – Περιβάλλον – Κλιματική αλλαγή: η πρόκληση της ενεργειακής μετάβασης (2026)</dc:title>
  <dc:subject>PptxGenJS Presentation</dc:subject>
  <dc:creator>Ομ. Καθ. Άγγελος Κότιος</dc:creator>
  <cp:lastModifiedBy>AGGELOS KOTIOS</cp:lastModifiedBy>
  <cp:revision>54</cp:revision>
  <dcterms:created xsi:type="dcterms:W3CDTF">2026-10-02T20:19:57Z</dcterms:created>
  <dcterms:modified xsi:type="dcterms:W3CDTF">2026-10-08T20:02:56Z</dcterms:modified>
</cp:coreProperties>
</file>