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05"/>
  </p:notesMasterIdLst>
  <p:sldIdLst>
    <p:sldId id="256" r:id="rId2"/>
    <p:sldId id="257" r:id="rId3"/>
    <p:sldId id="387" r:id="rId4"/>
    <p:sldId id="388" r:id="rId5"/>
    <p:sldId id="389" r:id="rId6"/>
    <p:sldId id="390" r:id="rId7"/>
    <p:sldId id="391" r:id="rId8"/>
    <p:sldId id="392" r:id="rId9"/>
    <p:sldId id="258" r:id="rId10"/>
    <p:sldId id="348" r:id="rId11"/>
    <p:sldId id="366" r:id="rId12"/>
    <p:sldId id="382" r:id="rId13"/>
    <p:sldId id="383" r:id="rId14"/>
    <p:sldId id="384" r:id="rId15"/>
    <p:sldId id="385" r:id="rId16"/>
    <p:sldId id="291" r:id="rId17"/>
    <p:sldId id="259" r:id="rId18"/>
    <p:sldId id="260" r:id="rId19"/>
    <p:sldId id="350" r:id="rId20"/>
    <p:sldId id="386" r:id="rId21"/>
    <p:sldId id="261" r:id="rId22"/>
    <p:sldId id="393" r:id="rId23"/>
    <p:sldId id="398" r:id="rId24"/>
    <p:sldId id="394" r:id="rId25"/>
    <p:sldId id="395" r:id="rId26"/>
    <p:sldId id="396" r:id="rId27"/>
    <p:sldId id="352" r:id="rId28"/>
    <p:sldId id="340" r:id="rId29"/>
    <p:sldId id="341" r:id="rId30"/>
    <p:sldId id="342" r:id="rId31"/>
    <p:sldId id="343" r:id="rId32"/>
    <p:sldId id="344" r:id="rId33"/>
    <p:sldId id="345" r:id="rId34"/>
    <p:sldId id="346" r:id="rId35"/>
    <p:sldId id="347" r:id="rId36"/>
    <p:sldId id="397" r:id="rId37"/>
    <p:sldId id="351" r:id="rId38"/>
    <p:sldId id="378" r:id="rId39"/>
    <p:sldId id="262" r:id="rId40"/>
    <p:sldId id="263" r:id="rId41"/>
    <p:sldId id="293" r:id="rId42"/>
    <p:sldId id="295" r:id="rId43"/>
    <p:sldId id="296" r:id="rId44"/>
    <p:sldId id="264" r:id="rId45"/>
    <p:sldId id="265" r:id="rId46"/>
    <p:sldId id="266" r:id="rId47"/>
    <p:sldId id="304" r:id="rId48"/>
    <p:sldId id="367" r:id="rId49"/>
    <p:sldId id="368" r:id="rId50"/>
    <p:sldId id="376" r:id="rId51"/>
    <p:sldId id="369" r:id="rId52"/>
    <p:sldId id="370" r:id="rId53"/>
    <p:sldId id="371" r:id="rId54"/>
    <p:sldId id="372" r:id="rId55"/>
    <p:sldId id="373" r:id="rId56"/>
    <p:sldId id="302" r:id="rId57"/>
    <p:sldId id="353" r:id="rId58"/>
    <p:sldId id="298" r:id="rId59"/>
    <p:sldId id="354" r:id="rId60"/>
    <p:sldId id="355" r:id="rId61"/>
    <p:sldId id="356" r:id="rId62"/>
    <p:sldId id="300" r:id="rId63"/>
    <p:sldId id="301" r:id="rId64"/>
    <p:sldId id="268" r:id="rId65"/>
    <p:sldId id="306" r:id="rId66"/>
    <p:sldId id="308" r:id="rId67"/>
    <p:sldId id="309" r:id="rId68"/>
    <p:sldId id="377" r:id="rId69"/>
    <p:sldId id="380" r:id="rId70"/>
    <p:sldId id="310" r:id="rId71"/>
    <p:sldId id="307" r:id="rId72"/>
    <p:sldId id="357" r:id="rId73"/>
    <p:sldId id="305" r:id="rId74"/>
    <p:sldId id="269" r:id="rId75"/>
    <p:sldId id="311" r:id="rId76"/>
    <p:sldId id="321" r:id="rId77"/>
    <p:sldId id="312" r:id="rId78"/>
    <p:sldId id="270" r:id="rId79"/>
    <p:sldId id="399" r:id="rId80"/>
    <p:sldId id="271" r:id="rId81"/>
    <p:sldId id="381" r:id="rId82"/>
    <p:sldId id="272" r:id="rId83"/>
    <p:sldId id="289" r:id="rId84"/>
    <p:sldId id="313" r:id="rId85"/>
    <p:sldId id="314" r:id="rId86"/>
    <p:sldId id="290" r:id="rId87"/>
    <p:sldId id="273" r:id="rId88"/>
    <p:sldId id="274" r:id="rId89"/>
    <p:sldId id="358" r:id="rId90"/>
    <p:sldId id="359" r:id="rId91"/>
    <p:sldId id="360" r:id="rId92"/>
    <p:sldId id="361" r:id="rId93"/>
    <p:sldId id="362" r:id="rId94"/>
    <p:sldId id="363" r:id="rId95"/>
    <p:sldId id="364" r:id="rId96"/>
    <p:sldId id="365" r:id="rId97"/>
    <p:sldId id="379" r:id="rId98"/>
    <p:sldId id="402" r:id="rId99"/>
    <p:sldId id="400" r:id="rId100"/>
    <p:sldId id="401" r:id="rId101"/>
    <p:sldId id="403" r:id="rId102"/>
    <p:sldId id="404" r:id="rId103"/>
    <p:sldId id="405" r:id="rId10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tios" initials="K" lastIdx="1" clrIdx="0">
    <p:extLst>
      <p:ext uri="{19B8F6BF-5375-455C-9EA6-DF929625EA0E}">
        <p15:presenceInfo xmlns:p15="http://schemas.microsoft.com/office/powerpoint/2012/main" userId="Koti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74" autoAdjust="0"/>
  </p:normalViewPr>
  <p:slideViewPr>
    <p:cSldViewPr snapToGrid="0">
      <p:cViewPr varScale="1">
        <p:scale>
          <a:sx n="114" d="100"/>
          <a:sy n="114" d="100"/>
        </p:scale>
        <p:origin x="43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006DE-9D84-4E26-97D5-43E9D595A17F}" type="datetimeFigureOut">
              <a:rPr lang="en-US" smtClean="0"/>
              <a:t>10/3/2025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821AF-5FAD-48E2-BE43-4E8B914CFD12}" type="slidenum">
              <a:rPr lang="en-US" smtClean="0"/>
              <a:t>‹#›</a:t>
            </a:fld>
            <a:endParaRPr lang="en-US"/>
          </a:p>
        </p:txBody>
      </p:sp>
    </p:spTree>
    <p:extLst>
      <p:ext uri="{BB962C8B-B14F-4D97-AF65-F5344CB8AC3E}">
        <p14:creationId xmlns:p14="http://schemas.microsoft.com/office/powerpoint/2010/main" val="36233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047821AF-5FAD-48E2-BE43-4E8B914CFD12}" type="slidenum">
              <a:rPr lang="en-US" smtClean="0"/>
              <a:t>83</a:t>
            </a:fld>
            <a:endParaRPr lang="en-US"/>
          </a:p>
        </p:txBody>
      </p:sp>
    </p:spTree>
    <p:extLst>
      <p:ext uri="{BB962C8B-B14F-4D97-AF65-F5344CB8AC3E}">
        <p14:creationId xmlns:p14="http://schemas.microsoft.com/office/powerpoint/2010/main" val="398164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CC00F5-761E-4F8E-8A36-A8391AE48D1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CCB05-A12C-49E3-BA0D-B611550B57A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85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C00F5-761E-4F8E-8A36-A8391AE48D1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CCB05-A12C-49E3-BA0D-B611550B57AD}" type="slidenum">
              <a:rPr lang="en-US" smtClean="0"/>
              <a:t>‹#›</a:t>
            </a:fld>
            <a:endParaRPr lang="en-US"/>
          </a:p>
        </p:txBody>
      </p:sp>
    </p:spTree>
    <p:extLst>
      <p:ext uri="{BB962C8B-B14F-4D97-AF65-F5344CB8AC3E}">
        <p14:creationId xmlns:p14="http://schemas.microsoft.com/office/powerpoint/2010/main" val="3400675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C00F5-761E-4F8E-8A36-A8391AE48D1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CCB05-A12C-49E3-BA0D-B611550B57AD}" type="slidenum">
              <a:rPr lang="en-US" smtClean="0"/>
              <a:t>‹#›</a:t>
            </a:fld>
            <a:endParaRPr lang="en-US"/>
          </a:p>
        </p:txBody>
      </p:sp>
    </p:spTree>
    <p:extLst>
      <p:ext uri="{BB962C8B-B14F-4D97-AF65-F5344CB8AC3E}">
        <p14:creationId xmlns:p14="http://schemas.microsoft.com/office/powerpoint/2010/main" val="298755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C00F5-761E-4F8E-8A36-A8391AE48D1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CCB05-A12C-49E3-BA0D-B611550B57AD}" type="slidenum">
              <a:rPr lang="en-US" smtClean="0"/>
              <a:t>‹#›</a:t>
            </a:fld>
            <a:endParaRPr lang="en-US"/>
          </a:p>
        </p:txBody>
      </p:sp>
    </p:spTree>
    <p:extLst>
      <p:ext uri="{BB962C8B-B14F-4D97-AF65-F5344CB8AC3E}">
        <p14:creationId xmlns:p14="http://schemas.microsoft.com/office/powerpoint/2010/main" val="259954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CC00F5-761E-4F8E-8A36-A8391AE48D1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CCB05-A12C-49E3-BA0D-B611550B57A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094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CC00F5-761E-4F8E-8A36-A8391AE48D12}"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0CCB05-A12C-49E3-BA0D-B611550B57AD}" type="slidenum">
              <a:rPr lang="en-US" smtClean="0"/>
              <a:t>‹#›</a:t>
            </a:fld>
            <a:endParaRPr lang="en-US"/>
          </a:p>
        </p:txBody>
      </p:sp>
    </p:spTree>
    <p:extLst>
      <p:ext uri="{BB962C8B-B14F-4D97-AF65-F5344CB8AC3E}">
        <p14:creationId xmlns:p14="http://schemas.microsoft.com/office/powerpoint/2010/main" val="102511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CC00F5-761E-4F8E-8A36-A8391AE48D12}"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0CCB05-A12C-49E3-BA0D-B611550B57AD}" type="slidenum">
              <a:rPr lang="en-US" smtClean="0"/>
              <a:t>‹#›</a:t>
            </a:fld>
            <a:endParaRPr lang="en-US"/>
          </a:p>
        </p:txBody>
      </p:sp>
    </p:spTree>
    <p:extLst>
      <p:ext uri="{BB962C8B-B14F-4D97-AF65-F5344CB8AC3E}">
        <p14:creationId xmlns:p14="http://schemas.microsoft.com/office/powerpoint/2010/main" val="390344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CC00F5-761E-4F8E-8A36-A8391AE48D12}"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0CCB05-A12C-49E3-BA0D-B611550B57AD}" type="slidenum">
              <a:rPr lang="en-US" smtClean="0"/>
              <a:t>‹#›</a:t>
            </a:fld>
            <a:endParaRPr lang="en-US"/>
          </a:p>
        </p:txBody>
      </p:sp>
    </p:spTree>
    <p:extLst>
      <p:ext uri="{BB962C8B-B14F-4D97-AF65-F5344CB8AC3E}">
        <p14:creationId xmlns:p14="http://schemas.microsoft.com/office/powerpoint/2010/main" val="166333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ECC00F5-761E-4F8E-8A36-A8391AE48D12}" type="datetimeFigureOut">
              <a:rPr lang="en-US" smtClean="0"/>
              <a:t>10/3/2025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E0CCB05-A12C-49E3-BA0D-B611550B57AD}" type="slidenum">
              <a:rPr lang="en-US" smtClean="0"/>
              <a:t>‹#›</a:t>
            </a:fld>
            <a:endParaRPr lang="en-US"/>
          </a:p>
        </p:txBody>
      </p:sp>
    </p:spTree>
    <p:extLst>
      <p:ext uri="{BB962C8B-B14F-4D97-AF65-F5344CB8AC3E}">
        <p14:creationId xmlns:p14="http://schemas.microsoft.com/office/powerpoint/2010/main" val="278042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ECC00F5-761E-4F8E-8A36-A8391AE48D12}" type="datetimeFigureOut">
              <a:rPr lang="en-US" smtClean="0"/>
              <a:t>10/3/2025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E0CCB05-A12C-49E3-BA0D-B611550B57AD}" type="slidenum">
              <a:rPr lang="en-US" smtClean="0"/>
              <a:t>‹#›</a:t>
            </a:fld>
            <a:endParaRPr lang="en-US"/>
          </a:p>
        </p:txBody>
      </p:sp>
    </p:spTree>
    <p:extLst>
      <p:ext uri="{BB962C8B-B14F-4D97-AF65-F5344CB8AC3E}">
        <p14:creationId xmlns:p14="http://schemas.microsoft.com/office/powerpoint/2010/main" val="417766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CC00F5-761E-4F8E-8A36-A8391AE48D12}"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0CCB05-A12C-49E3-BA0D-B611550B57AD}" type="slidenum">
              <a:rPr lang="en-US" smtClean="0"/>
              <a:t>‹#›</a:t>
            </a:fld>
            <a:endParaRPr lang="en-US"/>
          </a:p>
        </p:txBody>
      </p:sp>
    </p:spTree>
    <p:extLst>
      <p:ext uri="{BB962C8B-B14F-4D97-AF65-F5344CB8AC3E}">
        <p14:creationId xmlns:p14="http://schemas.microsoft.com/office/powerpoint/2010/main" val="163631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ECC00F5-761E-4F8E-8A36-A8391AE48D12}" type="datetimeFigureOut">
              <a:rPr lang="en-US" smtClean="0"/>
              <a:t>10/3/2025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E0CCB05-A12C-49E3-BA0D-B611550B57A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MSIPCMContentMarking" descr="{&quot;HashCode&quot;:777197771,&quot;Placement&quot;:&quot;Footer&quot;}">
            <a:extLst>
              <a:ext uri="{FF2B5EF4-FFF2-40B4-BE49-F238E27FC236}">
                <a16:creationId xmlns:a16="http://schemas.microsoft.com/office/drawing/2014/main" id="{9C6784E0-353E-442C-A34D-AE211A7DA467}"/>
              </a:ext>
            </a:extLst>
          </p:cNvPr>
          <p:cNvSpPr txBox="1"/>
          <p:nvPr userDrawn="1"/>
        </p:nvSpPr>
        <p:spPr>
          <a:xfrm>
            <a:off x="0" y="6595656"/>
            <a:ext cx="1283967"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Sensitivity: Internal</a:t>
            </a:r>
          </a:p>
        </p:txBody>
      </p:sp>
    </p:spTree>
    <p:extLst>
      <p:ext uri="{BB962C8B-B14F-4D97-AF65-F5344CB8AC3E}">
        <p14:creationId xmlns:p14="http://schemas.microsoft.com/office/powerpoint/2010/main" val="218635938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marsh.com/ng/services/political-risk/insights/political-risk-report-2023.html"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porteconomicsmanagement.org/?page_id=531"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orteconomicsmanagement.org/?page_id=538"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porteconomicsmanagement.org/?page_id=348"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porteconomicsmanagement.org/?page_id=372"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porteconomicsmanagement.org/?page_id=379"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porteconomicsmanagement.org/?page_id=397"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porteconomicsmanagement.org/?page_id=422"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porteconomicsmanagement.org/?page_id=452"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porteconomicsmanagement.org/?page_id=461"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porteconomicsmanagement.org/?page_id=526"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60D39-3F03-42BF-A384-6CE9735849B3}"/>
              </a:ext>
            </a:extLst>
          </p:cNvPr>
          <p:cNvSpPr>
            <a:spLocks noGrp="1"/>
          </p:cNvSpPr>
          <p:nvPr>
            <p:ph type="ctrTitle" idx="4294967295"/>
          </p:nvPr>
        </p:nvSpPr>
        <p:spPr>
          <a:xfrm>
            <a:off x="276837" y="400050"/>
            <a:ext cx="10559438" cy="2502948"/>
          </a:xfrm>
        </p:spPr>
        <p:txBody>
          <a:bodyPr>
            <a:noAutofit/>
          </a:bodyPr>
          <a:lstStyle/>
          <a:p>
            <a:pPr algn="ctr"/>
            <a:r>
              <a:rPr lang="el-GR" sz="2400" b="1" dirty="0"/>
              <a:t>  ΠΑΝΕΠΙΣΤΗΜΙΟ ΠΕΙΡΑΙΩΣ </a:t>
            </a:r>
            <a:br>
              <a:rPr lang="el-GR" sz="2400" b="1" dirty="0"/>
            </a:br>
            <a:r>
              <a:rPr lang="el-GR" sz="2400" b="1" dirty="0"/>
              <a:t>Τμήμα Ναυτιλιακών Σπουδών </a:t>
            </a:r>
            <a:br>
              <a:rPr lang="el-GR" sz="2400" b="1" dirty="0"/>
            </a:br>
            <a:r>
              <a:rPr lang="el-GR" sz="2400" b="1" dirty="0"/>
              <a:t>ΠΜΣ στη Ναυτιλία </a:t>
            </a:r>
            <a:br>
              <a:rPr lang="el-GR" sz="2400" b="1" dirty="0"/>
            </a:br>
            <a:r>
              <a:rPr lang="el-GR" sz="2400" b="1" dirty="0"/>
              <a:t>Μάθημα: Γεωπολιτική, Ενέργεια και Ναυτιλία </a:t>
            </a:r>
            <a:br>
              <a:rPr lang="el-GR" sz="2400" b="1" dirty="0"/>
            </a:br>
            <a:br>
              <a:rPr lang="el-GR" sz="2400" b="1" dirty="0"/>
            </a:br>
            <a:r>
              <a:rPr lang="el-GR" sz="2800" b="1" dirty="0"/>
              <a:t>Ενότητα 1:</a:t>
            </a:r>
            <a:r>
              <a:rPr lang="el-GR" sz="2400" b="1" dirty="0"/>
              <a:t> </a:t>
            </a:r>
            <a:r>
              <a:rPr lang="el-GR" sz="3200" b="1" dirty="0"/>
              <a:t> </a:t>
            </a:r>
            <a:r>
              <a:rPr lang="el-GR" sz="2400" b="1" i="1" dirty="0">
                <a:latin typeface="+mn-lt"/>
              </a:rPr>
              <a:t>Γεωπολιτικοί κίνδυνοι στις Θαλάσσιες Μεταφορές</a:t>
            </a:r>
            <a:endParaRPr lang="en-US" sz="2400" b="1" i="1" dirty="0">
              <a:latin typeface="+mn-lt"/>
            </a:endParaRPr>
          </a:p>
        </p:txBody>
      </p:sp>
      <p:sp>
        <p:nvSpPr>
          <p:cNvPr id="3" name="Subtitle 2">
            <a:extLst>
              <a:ext uri="{FF2B5EF4-FFF2-40B4-BE49-F238E27FC236}">
                <a16:creationId xmlns:a16="http://schemas.microsoft.com/office/drawing/2014/main" id="{178F6A74-3FD9-4A1A-A1F6-EF3E68EC22BD}"/>
              </a:ext>
            </a:extLst>
          </p:cNvPr>
          <p:cNvSpPr>
            <a:spLocks noGrp="1"/>
          </p:cNvSpPr>
          <p:nvPr>
            <p:ph type="subTitle" idx="4294967295"/>
          </p:nvPr>
        </p:nvSpPr>
        <p:spPr>
          <a:xfrm>
            <a:off x="3577701" y="3429000"/>
            <a:ext cx="4287916" cy="2170113"/>
          </a:xfrm>
        </p:spPr>
        <p:txBody>
          <a:bodyPr/>
          <a:lstStyle/>
          <a:p>
            <a:pPr algn="ctr"/>
            <a:r>
              <a:rPr lang="el-GR" dirty="0" err="1"/>
              <a:t>Ομ</a:t>
            </a:r>
            <a:r>
              <a:rPr lang="el-GR" dirty="0"/>
              <a:t>. </a:t>
            </a:r>
            <a:r>
              <a:rPr lang="el-GR" dirty="0" err="1"/>
              <a:t>Καθ</a:t>
            </a:r>
            <a:r>
              <a:rPr lang="el-GR" dirty="0"/>
              <a:t>. Άγγελος Κότιος</a:t>
            </a:r>
            <a:br>
              <a:rPr lang="el-GR" dirty="0"/>
            </a:br>
            <a:r>
              <a:rPr lang="el-GR" dirty="0"/>
              <a:t>Πειραιάς, </a:t>
            </a:r>
            <a:r>
              <a:rPr lang="en-US" dirty="0"/>
              <a:t>202</a:t>
            </a:r>
            <a:r>
              <a:rPr lang="el-GR" dirty="0"/>
              <a:t>5</a:t>
            </a:r>
            <a:endParaRPr lang="en-US" dirty="0"/>
          </a:p>
        </p:txBody>
      </p:sp>
    </p:spTree>
    <p:extLst>
      <p:ext uri="{BB962C8B-B14F-4D97-AF65-F5344CB8AC3E}">
        <p14:creationId xmlns:p14="http://schemas.microsoft.com/office/powerpoint/2010/main" val="3090290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48621EF-0D01-3AA5-F144-A56A7A63E012}"/>
              </a:ext>
            </a:extLst>
          </p:cNvPr>
          <p:cNvPicPr>
            <a:picLocks noChangeAspect="1"/>
          </p:cNvPicPr>
          <p:nvPr/>
        </p:nvPicPr>
        <p:blipFill>
          <a:blip r:embed="rId2"/>
          <a:stretch>
            <a:fillRect/>
          </a:stretch>
        </p:blipFill>
        <p:spPr>
          <a:xfrm>
            <a:off x="629156" y="218114"/>
            <a:ext cx="11291600" cy="5998128"/>
          </a:xfrm>
          <a:prstGeom prst="rect">
            <a:avLst/>
          </a:prstGeom>
        </p:spPr>
      </p:pic>
    </p:spTree>
    <p:extLst>
      <p:ext uri="{BB962C8B-B14F-4D97-AF65-F5344CB8AC3E}">
        <p14:creationId xmlns:p14="http://schemas.microsoft.com/office/powerpoint/2010/main" val="32433859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FCEF5A-2873-6C1E-9293-4FE93FEC47BF}"/>
              </a:ext>
            </a:extLst>
          </p:cNvPr>
          <p:cNvSpPr txBox="1"/>
          <p:nvPr/>
        </p:nvSpPr>
        <p:spPr>
          <a:xfrm>
            <a:off x="377505" y="201337"/>
            <a:ext cx="11711030" cy="5909310"/>
          </a:xfrm>
          <a:prstGeom prst="rect">
            <a:avLst/>
          </a:prstGeom>
          <a:noFill/>
        </p:spPr>
        <p:txBody>
          <a:bodyPr wrap="square">
            <a:spAutoFit/>
          </a:bodyPr>
          <a:lstStyle/>
          <a:p>
            <a:r>
              <a:rPr lang="el-GR" b="1" dirty="0"/>
              <a:t>5.4 Διαχείρισης γεωπολιτικών κινδύνων στη ναυτιλία</a:t>
            </a:r>
          </a:p>
          <a:p>
            <a:endParaRPr lang="el-GR" b="1" dirty="0"/>
          </a:p>
          <a:p>
            <a:r>
              <a:rPr lang="el-GR" b="1" dirty="0"/>
              <a:t>5.4.1 Στρατηγικό Επίπεδο (μακροπρόθεσμη διαχείριση)</a:t>
            </a:r>
          </a:p>
          <a:p>
            <a:endParaRPr lang="el-GR" b="1" dirty="0"/>
          </a:p>
          <a:p>
            <a:pPr marL="285750" indent="-285750" algn="just">
              <a:buFont typeface="Wingdings" panose="05000000000000000000" pitchFamily="2" charset="2"/>
              <a:buChar char="Ø"/>
            </a:pPr>
            <a:r>
              <a:rPr lang="el-GR" dirty="0"/>
              <a:t>Εδώ οι ναυτιλιακές επιχειρήσεις και οι οργανισμοί διαμορφώνουν πολιτικές για την </a:t>
            </a:r>
            <a:r>
              <a:rPr lang="el-GR" b="1" dirty="0"/>
              <a:t>ανθεκτικότητα</a:t>
            </a:r>
            <a:r>
              <a:rPr lang="el-GR" dirty="0"/>
              <a:t> απέναντι σε γεωπολιτικούς και γεωοικονομικούς κινδύνους.</a:t>
            </a:r>
          </a:p>
          <a:p>
            <a:pPr algn="just"/>
            <a:endParaRPr lang="el-GR" dirty="0"/>
          </a:p>
          <a:p>
            <a:pPr marL="285750" indent="-285750" algn="just">
              <a:buFont typeface="Wingdings" panose="05000000000000000000" pitchFamily="2" charset="2"/>
              <a:buChar char="Ø"/>
            </a:pPr>
            <a:r>
              <a:rPr lang="el-GR" b="1" dirty="0" err="1"/>
              <a:t>Enterprise</a:t>
            </a:r>
            <a:r>
              <a:rPr lang="el-GR" b="1" dirty="0"/>
              <a:t> </a:t>
            </a:r>
            <a:r>
              <a:rPr lang="el-GR" b="1" dirty="0" err="1"/>
              <a:t>Risk</a:t>
            </a:r>
            <a:r>
              <a:rPr lang="el-GR" b="1" dirty="0"/>
              <a:t> </a:t>
            </a:r>
            <a:r>
              <a:rPr lang="el-GR" b="1" dirty="0" err="1"/>
              <a:t>Management</a:t>
            </a:r>
            <a:r>
              <a:rPr lang="el-GR" b="1" dirty="0"/>
              <a:t> (ERM):</a:t>
            </a:r>
          </a:p>
          <a:p>
            <a:pPr algn="just"/>
            <a:endParaRPr lang="el-GR" b="1" dirty="0"/>
          </a:p>
          <a:p>
            <a:pPr marL="742950" lvl="1" indent="-285750" algn="just">
              <a:buFont typeface="Courier New" panose="02070309020205020404" pitchFamily="49" charset="0"/>
              <a:buChar char="o"/>
            </a:pPr>
            <a:r>
              <a:rPr lang="el-GR" dirty="0"/>
              <a:t>Ολιστικό πλαίσιο που καλύπτει όλους τους τύπους κινδύνων</a:t>
            </a:r>
          </a:p>
          <a:p>
            <a:pPr marL="742950" lvl="1" indent="-285750" algn="just">
              <a:buFont typeface="Courier New" panose="02070309020205020404" pitchFamily="49" charset="0"/>
              <a:buChar char="o"/>
            </a:pPr>
            <a:r>
              <a:rPr lang="el-GR" dirty="0"/>
              <a:t>Στηρίζεται σε διεθνή πρότυπα (π.χ. ISO 31000, COSO </a:t>
            </a:r>
            <a:r>
              <a:rPr lang="el-GR" dirty="0" err="1"/>
              <a:t>Framework</a:t>
            </a:r>
            <a:r>
              <a:rPr lang="el-GR" dirty="0"/>
              <a:t>).</a:t>
            </a:r>
          </a:p>
          <a:p>
            <a:pPr lvl="1" algn="just"/>
            <a:endParaRPr lang="el-GR" dirty="0"/>
          </a:p>
          <a:p>
            <a:pPr marL="285750" indent="-285750" algn="just">
              <a:buFont typeface="Wingdings" panose="05000000000000000000" pitchFamily="2" charset="2"/>
              <a:buChar char="Ø"/>
            </a:pPr>
            <a:r>
              <a:rPr lang="el-GR" b="1" dirty="0" err="1"/>
              <a:t>Scenario</a:t>
            </a:r>
            <a:r>
              <a:rPr lang="el-GR" b="1" dirty="0"/>
              <a:t> </a:t>
            </a:r>
            <a:r>
              <a:rPr lang="el-GR" b="1" dirty="0" err="1"/>
              <a:t>Planning</a:t>
            </a:r>
            <a:r>
              <a:rPr lang="el-GR" b="1" dirty="0"/>
              <a:t>:</a:t>
            </a:r>
          </a:p>
          <a:p>
            <a:pPr algn="just"/>
            <a:endParaRPr lang="el-GR" b="1" dirty="0"/>
          </a:p>
          <a:p>
            <a:pPr marL="742950" lvl="1" indent="-285750" algn="just">
              <a:buFont typeface="Courier New" panose="02070309020205020404" pitchFamily="49" charset="0"/>
              <a:buChar char="o"/>
            </a:pPr>
            <a:r>
              <a:rPr lang="el-GR" dirty="0"/>
              <a:t>Ανάλυση πιθανών σεναρίων (π.χ. κλείσιμο Σουέζ, εμπορικός πόλεμος ΗΠΑ–Κίνας, ενεργειακή κρίση).</a:t>
            </a:r>
          </a:p>
          <a:p>
            <a:pPr marL="742950" lvl="1" indent="-285750" algn="just">
              <a:buFont typeface="Courier New" panose="02070309020205020404" pitchFamily="49" charset="0"/>
              <a:buChar char="o"/>
            </a:pPr>
            <a:r>
              <a:rPr lang="el-GR" dirty="0"/>
              <a:t>Χρήση «</a:t>
            </a:r>
            <a:r>
              <a:rPr lang="el-GR" dirty="0" err="1"/>
              <a:t>stress</a:t>
            </a:r>
            <a:r>
              <a:rPr lang="el-GR" dirty="0"/>
              <a:t> </a:t>
            </a:r>
            <a:r>
              <a:rPr lang="el-GR" dirty="0" err="1"/>
              <a:t>tests</a:t>
            </a:r>
            <a:r>
              <a:rPr lang="el-GR" dirty="0"/>
              <a:t>» για την αξιολόγηση των επιπτώσεων σε ναύλους, κόστη, διαθεσιμότητα πλοίων.</a:t>
            </a:r>
          </a:p>
          <a:p>
            <a:pPr algn="just"/>
            <a:endParaRPr lang="el-GR" b="1" dirty="0"/>
          </a:p>
          <a:p>
            <a:pPr marL="285750" indent="-285750" algn="just">
              <a:buFont typeface="Wingdings" panose="05000000000000000000" pitchFamily="2" charset="2"/>
              <a:buChar char="Ø"/>
            </a:pPr>
            <a:r>
              <a:rPr lang="el-GR" b="1" dirty="0" err="1"/>
              <a:t>Diversification</a:t>
            </a:r>
            <a:r>
              <a:rPr lang="el-GR" b="1" dirty="0"/>
              <a:t> </a:t>
            </a:r>
            <a:r>
              <a:rPr lang="el-GR" b="1" dirty="0" err="1"/>
              <a:t>Strategy</a:t>
            </a:r>
            <a:r>
              <a:rPr lang="el-GR" b="1" dirty="0"/>
              <a:t>:</a:t>
            </a:r>
          </a:p>
          <a:p>
            <a:pPr algn="just"/>
            <a:endParaRPr lang="el-GR" b="1" dirty="0"/>
          </a:p>
          <a:p>
            <a:pPr marL="742950" lvl="1" indent="-285750" algn="just">
              <a:buFont typeface="Courier New" panose="02070309020205020404" pitchFamily="49" charset="0"/>
              <a:buChar char="o"/>
            </a:pPr>
            <a:r>
              <a:rPr lang="el-GR" dirty="0"/>
              <a:t>Διαφοροποίηση στόλου (</a:t>
            </a:r>
            <a:r>
              <a:rPr lang="el-GR" dirty="0" err="1"/>
              <a:t>dry</a:t>
            </a:r>
            <a:r>
              <a:rPr lang="el-GR" dirty="0"/>
              <a:t>, </a:t>
            </a:r>
            <a:r>
              <a:rPr lang="el-GR" dirty="0" err="1"/>
              <a:t>wet</a:t>
            </a:r>
            <a:r>
              <a:rPr lang="el-GR" dirty="0"/>
              <a:t>, </a:t>
            </a:r>
            <a:r>
              <a:rPr lang="el-GR" dirty="0" err="1"/>
              <a:t>containers</a:t>
            </a:r>
            <a:r>
              <a:rPr lang="el-GR" dirty="0"/>
              <a:t>) ώστε να μειώνεται η εξάρτηση από μία αγορά.</a:t>
            </a:r>
          </a:p>
          <a:p>
            <a:pPr marL="742950" lvl="1" indent="-285750" algn="just">
              <a:buFont typeface="Courier New" panose="02070309020205020404" pitchFamily="49" charset="0"/>
              <a:buChar char="o"/>
            </a:pPr>
            <a:r>
              <a:rPr lang="el-GR" dirty="0"/>
              <a:t>Γεωγραφική διαφοροποίηση (χρήση πολλών λιμένων και διαδρόμων μεταφοράς).</a:t>
            </a:r>
            <a:endParaRPr lang="el-GR" b="1" dirty="0"/>
          </a:p>
        </p:txBody>
      </p:sp>
    </p:spTree>
    <p:extLst>
      <p:ext uri="{BB962C8B-B14F-4D97-AF65-F5344CB8AC3E}">
        <p14:creationId xmlns:p14="http://schemas.microsoft.com/office/powerpoint/2010/main" val="28804692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061A6-DD77-E029-806F-72E0FFE34F41}"/>
              </a:ext>
            </a:extLst>
          </p:cNvPr>
          <p:cNvSpPr txBox="1"/>
          <p:nvPr/>
        </p:nvSpPr>
        <p:spPr>
          <a:xfrm>
            <a:off x="92279" y="234893"/>
            <a:ext cx="11903978" cy="5355312"/>
          </a:xfrm>
          <a:prstGeom prst="rect">
            <a:avLst/>
          </a:prstGeom>
          <a:noFill/>
        </p:spPr>
        <p:txBody>
          <a:bodyPr wrap="square">
            <a:spAutoFit/>
          </a:bodyPr>
          <a:lstStyle/>
          <a:p>
            <a:pPr>
              <a:buNone/>
            </a:pPr>
            <a:r>
              <a:rPr lang="el-GR" b="1" dirty="0"/>
              <a:t>5.4.2 Τακτικό Επίπεδο (μεσαίου χρόνου – διαχείριση αβεβαιότητας)</a:t>
            </a:r>
          </a:p>
          <a:p>
            <a:pPr>
              <a:buNone/>
            </a:pPr>
            <a:endParaRPr lang="el-GR" dirty="0"/>
          </a:p>
          <a:p>
            <a:pPr marL="285750" indent="-285750">
              <a:buFont typeface="Wingdings" panose="05000000000000000000" pitchFamily="2" charset="2"/>
              <a:buChar char="Ø"/>
            </a:pPr>
            <a:r>
              <a:rPr lang="el-GR" dirty="0"/>
              <a:t>Εστιάζει στην προσαρμοστικότητα και την ευελιξία μέσα σε ένα περιβάλλον που αλλάζει.</a:t>
            </a:r>
          </a:p>
          <a:p>
            <a:endParaRPr lang="el-GR" dirty="0"/>
          </a:p>
          <a:p>
            <a:pPr marL="285750" indent="-285750">
              <a:buFont typeface="Wingdings" panose="05000000000000000000" pitchFamily="2" charset="2"/>
              <a:buChar char="Ø"/>
            </a:pPr>
            <a:r>
              <a:rPr lang="en-US" b="1" dirty="0"/>
              <a:t>Contractual Risk Management</a:t>
            </a:r>
            <a:endParaRPr lang="el-GR" b="1" dirty="0"/>
          </a:p>
          <a:p>
            <a:pPr marL="742950" lvl="1" indent="-285750">
              <a:buFont typeface="Courier New" panose="02070309020205020404" pitchFamily="49" charset="0"/>
              <a:buChar char="o"/>
            </a:pPr>
            <a:r>
              <a:rPr lang="el-GR" dirty="0"/>
              <a:t>Χρήση ναυλοσυμφώνων που κατανέμουν κινδύνους (</a:t>
            </a:r>
            <a:r>
              <a:rPr lang="en-US" dirty="0"/>
              <a:t>force majeure clauses, war clauses, sanctions clauses).</a:t>
            </a:r>
            <a:endParaRPr lang="el-GR" dirty="0"/>
          </a:p>
          <a:p>
            <a:pPr marL="742950" lvl="1" indent="-285750">
              <a:buFont typeface="Courier New" panose="02070309020205020404" pitchFamily="49" charset="0"/>
              <a:buChar char="o"/>
            </a:pPr>
            <a:r>
              <a:rPr lang="el-GR" dirty="0"/>
              <a:t>Αξιοποίηση </a:t>
            </a:r>
            <a:r>
              <a:rPr lang="en-US" dirty="0"/>
              <a:t>FFAs (Forward Freight Agreements) </a:t>
            </a:r>
            <a:r>
              <a:rPr lang="el-GR" dirty="0"/>
              <a:t>για αντιστάθμιση κινδύνου ναύλων.</a:t>
            </a:r>
          </a:p>
          <a:p>
            <a:pPr lvl="1"/>
            <a:endParaRPr lang="el-GR" dirty="0"/>
          </a:p>
          <a:p>
            <a:pPr marL="285750" indent="-285750">
              <a:buFont typeface="Wingdings" panose="05000000000000000000" pitchFamily="2" charset="2"/>
              <a:buChar char="Ø"/>
            </a:pPr>
            <a:r>
              <a:rPr lang="en-US" b="1" dirty="0"/>
              <a:t>Insurance and Hedging</a:t>
            </a:r>
            <a:endParaRPr lang="el-GR" b="1" dirty="0"/>
          </a:p>
          <a:p>
            <a:pPr marL="742950" lvl="1" indent="-285750">
              <a:buFont typeface="Courier New" panose="02070309020205020404" pitchFamily="49" charset="0"/>
              <a:buChar char="o"/>
            </a:pPr>
            <a:r>
              <a:rPr lang="en-US" dirty="0"/>
              <a:t>Marine insurance, war risk insurance, P&amp;I Clubs.</a:t>
            </a:r>
            <a:endParaRPr lang="el-GR" dirty="0"/>
          </a:p>
          <a:p>
            <a:pPr marL="742950" lvl="1" indent="-285750">
              <a:buFont typeface="Courier New" panose="02070309020205020404" pitchFamily="49" charset="0"/>
              <a:buChar char="o"/>
            </a:pPr>
            <a:r>
              <a:rPr lang="el-GR" dirty="0"/>
              <a:t>Χρήση παραγώγων για καύσιμα (</a:t>
            </a:r>
            <a:r>
              <a:rPr lang="en-US" dirty="0"/>
              <a:t>bunker hedging).</a:t>
            </a:r>
            <a:endParaRPr lang="el-GR" dirty="0"/>
          </a:p>
          <a:p>
            <a:pPr lvl="1"/>
            <a:endParaRPr lang="en-US" dirty="0"/>
          </a:p>
          <a:p>
            <a:pPr marL="285750" indent="-285750">
              <a:buFont typeface="Wingdings" panose="05000000000000000000" pitchFamily="2" charset="2"/>
              <a:buChar char="Ø"/>
            </a:pPr>
            <a:r>
              <a:rPr lang="en-US" b="1" dirty="0"/>
              <a:t>Strategic Partnerships</a:t>
            </a:r>
            <a:endParaRPr lang="el-GR" b="1" dirty="0"/>
          </a:p>
          <a:p>
            <a:pPr marL="742950" lvl="1" indent="-285750">
              <a:buFont typeface="Courier New" panose="02070309020205020404" pitchFamily="49" charset="0"/>
              <a:buChar char="o"/>
            </a:pPr>
            <a:r>
              <a:rPr lang="el-GR" dirty="0"/>
              <a:t>Συμμαχίες με λιμάνια, </a:t>
            </a:r>
            <a:r>
              <a:rPr lang="en-US" dirty="0"/>
              <a:t>logistics hubs, </a:t>
            </a:r>
            <a:r>
              <a:rPr lang="el-GR" dirty="0"/>
              <a:t>ναυπηγεία για ενίσχυση της ανθεκτικότητας.</a:t>
            </a:r>
          </a:p>
          <a:p>
            <a:pPr marL="742950" lvl="1" indent="-285750">
              <a:buFont typeface="Courier New" panose="02070309020205020404" pitchFamily="49" charset="0"/>
              <a:buChar char="o"/>
            </a:pPr>
            <a:r>
              <a:rPr lang="el-GR" dirty="0"/>
              <a:t>Συνεργασία με ναυτικές δυνάμεις και οργανισμούς ασφαλείας (π.χ. </a:t>
            </a:r>
            <a:r>
              <a:rPr lang="en-US" dirty="0"/>
              <a:t>EUNAVFOR Atalanta </a:t>
            </a:r>
            <a:r>
              <a:rPr lang="el-GR" dirty="0"/>
              <a:t>για την πειρατεία).</a:t>
            </a:r>
          </a:p>
          <a:p>
            <a:pPr lvl="1"/>
            <a:endParaRPr lang="el-GR" dirty="0"/>
          </a:p>
          <a:p>
            <a:pPr marL="285750" indent="-285750">
              <a:buFont typeface="Wingdings" panose="05000000000000000000" pitchFamily="2" charset="2"/>
              <a:buChar char="Ø"/>
            </a:pPr>
            <a:r>
              <a:rPr lang="en-US" b="1" dirty="0"/>
              <a:t>Cybersecurity Preparedness</a:t>
            </a:r>
            <a:endParaRPr lang="el-GR" b="1" dirty="0"/>
          </a:p>
          <a:p>
            <a:pPr marL="742950" lvl="1" indent="-285750">
              <a:buFont typeface="Courier New" panose="02070309020205020404" pitchFamily="49" charset="0"/>
              <a:buChar char="o"/>
            </a:pPr>
            <a:r>
              <a:rPr lang="el-GR" dirty="0"/>
              <a:t>Εφαρμογή </a:t>
            </a:r>
            <a:r>
              <a:rPr lang="en-US" dirty="0"/>
              <a:t>Cyber Risk Management (IMO guidelines, ISO/IEC 27001).</a:t>
            </a:r>
            <a:endParaRPr lang="el-GR" dirty="0"/>
          </a:p>
          <a:p>
            <a:pPr marL="742950" lvl="1" indent="-285750">
              <a:buFont typeface="Courier New" panose="02070309020205020404" pitchFamily="49" charset="0"/>
              <a:buChar char="o"/>
            </a:pPr>
            <a:r>
              <a:rPr lang="el-GR" dirty="0"/>
              <a:t>Εκπαίδευση πληρωμάτων σε </a:t>
            </a:r>
            <a:r>
              <a:rPr lang="en-US" dirty="0"/>
              <a:t>phishing awareness, </a:t>
            </a:r>
            <a:r>
              <a:rPr lang="el-GR" dirty="0"/>
              <a:t>χρήση ασφαλών δικτύων.</a:t>
            </a:r>
          </a:p>
        </p:txBody>
      </p:sp>
    </p:spTree>
    <p:extLst>
      <p:ext uri="{BB962C8B-B14F-4D97-AF65-F5344CB8AC3E}">
        <p14:creationId xmlns:p14="http://schemas.microsoft.com/office/powerpoint/2010/main" val="9140431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366035-6F8E-BE8B-C2D0-FCE6F273EC33}"/>
              </a:ext>
            </a:extLst>
          </p:cNvPr>
          <p:cNvSpPr txBox="1"/>
          <p:nvPr/>
        </p:nvSpPr>
        <p:spPr>
          <a:xfrm>
            <a:off x="184557" y="142613"/>
            <a:ext cx="11945923" cy="5355312"/>
          </a:xfrm>
          <a:prstGeom prst="rect">
            <a:avLst/>
          </a:prstGeom>
          <a:noFill/>
        </p:spPr>
        <p:txBody>
          <a:bodyPr wrap="square">
            <a:spAutoFit/>
          </a:bodyPr>
          <a:lstStyle/>
          <a:p>
            <a:pPr>
              <a:buNone/>
            </a:pPr>
            <a:r>
              <a:rPr lang="el-GR" b="1" dirty="0"/>
              <a:t>5.4.3 Επιχειρησιακό Επίπεδο (καθημερινή εφαρμογή)</a:t>
            </a:r>
          </a:p>
          <a:p>
            <a:pPr>
              <a:buNone/>
            </a:pPr>
            <a:endParaRPr lang="el-GR" dirty="0"/>
          </a:p>
          <a:p>
            <a:pPr marL="285750" indent="-285750">
              <a:buFont typeface="Wingdings" panose="05000000000000000000" pitchFamily="2" charset="2"/>
              <a:buChar char="Ø"/>
            </a:pPr>
            <a:r>
              <a:rPr lang="el-GR" dirty="0"/>
              <a:t>Εδώ μιλάμε για πρακτικά μέτρα πάνω στο πλοίο, στο γραφείο και στην αλυσίδα </a:t>
            </a:r>
            <a:r>
              <a:rPr lang="en-US" dirty="0"/>
              <a:t>logistics.</a:t>
            </a:r>
          </a:p>
          <a:p>
            <a:endParaRPr lang="el-GR" b="1" dirty="0"/>
          </a:p>
          <a:p>
            <a:pPr marL="285750" indent="-285750">
              <a:buFont typeface="Wingdings" panose="05000000000000000000" pitchFamily="2" charset="2"/>
              <a:buChar char="Ø"/>
            </a:pPr>
            <a:r>
              <a:rPr lang="en-US" b="1" dirty="0"/>
              <a:t>Operational Risk Management (ORM)</a:t>
            </a:r>
            <a:endParaRPr lang="el-GR" b="1" dirty="0"/>
          </a:p>
          <a:p>
            <a:pPr marL="742950" lvl="1" indent="-285750">
              <a:buFont typeface="Courier New" panose="02070309020205020404" pitchFamily="49" charset="0"/>
              <a:buChar char="o"/>
            </a:pPr>
            <a:r>
              <a:rPr lang="el-GR" dirty="0"/>
              <a:t>Ανάλυση κινδύνων πριν από κάθε ταξίδι (</a:t>
            </a:r>
            <a:r>
              <a:rPr lang="en-US" dirty="0"/>
              <a:t>weather routing, political risk maps)</a:t>
            </a:r>
            <a:endParaRPr lang="el-GR" dirty="0"/>
          </a:p>
          <a:p>
            <a:pPr marL="742950" lvl="1" indent="-285750">
              <a:buFont typeface="Courier New" panose="02070309020205020404" pitchFamily="49" charset="0"/>
              <a:buChar char="o"/>
            </a:pPr>
            <a:r>
              <a:rPr lang="el-GR" dirty="0"/>
              <a:t>Χρήση </a:t>
            </a:r>
            <a:r>
              <a:rPr lang="en-US" dirty="0"/>
              <a:t>Vessel Tracking &amp; Monitoring </a:t>
            </a:r>
            <a:r>
              <a:rPr lang="el-GR" dirty="0"/>
              <a:t>για έγκαιρη προειδοποίηση.</a:t>
            </a:r>
          </a:p>
          <a:p>
            <a:pPr marL="285750" indent="-285750">
              <a:buFont typeface="Wingdings" panose="05000000000000000000" pitchFamily="2" charset="2"/>
              <a:buChar char="Ø"/>
            </a:pPr>
            <a:r>
              <a:rPr lang="en-US" b="1" dirty="0"/>
              <a:t>Maritime Security Measures</a:t>
            </a:r>
            <a:endParaRPr lang="el-GR" b="1" dirty="0"/>
          </a:p>
          <a:p>
            <a:pPr marL="742950" lvl="1" indent="-285750">
              <a:buFont typeface="Courier New" panose="02070309020205020404" pitchFamily="49" charset="0"/>
              <a:buChar char="o"/>
            </a:pPr>
            <a:r>
              <a:rPr lang="el-GR" dirty="0"/>
              <a:t>Εγκατάσταση συστημάτων ασφαλείας (</a:t>
            </a:r>
            <a:r>
              <a:rPr lang="en-US" dirty="0"/>
              <a:t>CCTV, citadel rooms).</a:t>
            </a:r>
            <a:endParaRPr lang="el-GR" dirty="0"/>
          </a:p>
          <a:p>
            <a:pPr marL="742950" lvl="1" indent="-285750">
              <a:buFont typeface="Courier New" panose="02070309020205020404" pitchFamily="49" charset="0"/>
              <a:buChar char="o"/>
            </a:pPr>
            <a:r>
              <a:rPr lang="el-GR" dirty="0"/>
              <a:t>Ένοπλοι ή άοπλοι φρουροί, τήρηση </a:t>
            </a:r>
            <a:r>
              <a:rPr lang="en-US" dirty="0"/>
              <a:t>BMP5 </a:t>
            </a:r>
            <a:r>
              <a:rPr lang="el-GR" dirty="0"/>
              <a:t>σε </a:t>
            </a:r>
            <a:r>
              <a:rPr lang="en-US" dirty="0"/>
              <a:t>high-risk </a:t>
            </a:r>
            <a:r>
              <a:rPr lang="el-GR" dirty="0"/>
              <a:t>περιοχές.</a:t>
            </a:r>
          </a:p>
          <a:p>
            <a:pPr marL="285750" indent="-285750">
              <a:buFont typeface="Wingdings" panose="05000000000000000000" pitchFamily="2" charset="2"/>
              <a:buChar char="Ø"/>
            </a:pPr>
            <a:r>
              <a:rPr lang="en-US" b="1" dirty="0"/>
              <a:t>Business Continuity &amp; Crisis Management</a:t>
            </a:r>
            <a:endParaRPr lang="el-GR" b="1" dirty="0"/>
          </a:p>
          <a:p>
            <a:pPr marL="742950" lvl="1" indent="-285750">
              <a:buFont typeface="Courier New" panose="02070309020205020404" pitchFamily="49" charset="0"/>
              <a:buChar char="o"/>
            </a:pPr>
            <a:r>
              <a:rPr lang="el-GR" dirty="0"/>
              <a:t>Σχέδια εκκένωσης πληρώματος, </a:t>
            </a:r>
            <a:r>
              <a:rPr lang="en-US" dirty="0"/>
              <a:t>emergency drills, crisis communication protocols.</a:t>
            </a:r>
            <a:endParaRPr lang="el-GR" dirty="0"/>
          </a:p>
          <a:p>
            <a:pPr marL="742950" lvl="1" indent="-285750">
              <a:buFont typeface="Courier New" panose="02070309020205020404" pitchFamily="49" charset="0"/>
              <a:buChar char="o"/>
            </a:pPr>
            <a:r>
              <a:rPr lang="el-GR" dirty="0"/>
              <a:t>Συνεργασία με διεθνείς και τοπικούς φορείς σε περιόδους κρίσης.</a:t>
            </a:r>
          </a:p>
          <a:p>
            <a:pPr marL="285750" indent="-285750">
              <a:buFont typeface="Wingdings" panose="05000000000000000000" pitchFamily="2" charset="2"/>
              <a:buChar char="Ø"/>
            </a:pPr>
            <a:r>
              <a:rPr lang="en-US" b="1" dirty="0"/>
              <a:t>Digitalization &amp; Smart Shipping</a:t>
            </a:r>
            <a:endParaRPr lang="el-GR" b="1" dirty="0"/>
          </a:p>
          <a:p>
            <a:pPr marL="742950" lvl="1" indent="-285750">
              <a:buFont typeface="Courier New" panose="02070309020205020404" pitchFamily="49" charset="0"/>
              <a:buChar char="o"/>
            </a:pPr>
            <a:r>
              <a:rPr lang="el-GR" dirty="0"/>
              <a:t>Εργαλεία </a:t>
            </a:r>
            <a:r>
              <a:rPr lang="en-US" dirty="0"/>
              <a:t>big data </a:t>
            </a:r>
            <a:r>
              <a:rPr lang="el-GR" dirty="0"/>
              <a:t>για πρόβλεψη ζήτησης.</a:t>
            </a:r>
          </a:p>
          <a:p>
            <a:pPr marL="742950" lvl="1" indent="-285750">
              <a:buFont typeface="Courier New" panose="02070309020205020404" pitchFamily="49" charset="0"/>
              <a:buChar char="o"/>
            </a:pPr>
            <a:r>
              <a:rPr lang="el-GR" dirty="0"/>
              <a:t>Χρήση </a:t>
            </a:r>
            <a:r>
              <a:rPr lang="en-US" dirty="0"/>
              <a:t>blockchain </a:t>
            </a:r>
            <a:r>
              <a:rPr lang="el-GR" dirty="0"/>
              <a:t>για «έξυπνα» συμβόλαια και ιχνηλασιμότητα φορτίου.</a:t>
            </a:r>
          </a:p>
          <a:p>
            <a:pPr marL="285750" indent="-285750">
              <a:buFont typeface="Wingdings" panose="05000000000000000000" pitchFamily="2" charset="2"/>
              <a:buChar char="Ø"/>
            </a:pPr>
            <a:r>
              <a:rPr lang="en-US" b="1" dirty="0"/>
              <a:t>Human Capital Management</a:t>
            </a:r>
            <a:endParaRPr lang="el-GR" b="1" dirty="0"/>
          </a:p>
          <a:p>
            <a:pPr marL="742950" lvl="1" indent="-285750">
              <a:buFont typeface="Courier New" panose="02070309020205020404" pitchFamily="49" charset="0"/>
              <a:buChar char="o"/>
            </a:pPr>
            <a:r>
              <a:rPr lang="el-GR" dirty="0"/>
              <a:t>Εκπαίδευση πληρωμάτων σε πολλαπλά σενάρια (ασφάλεια, περιβαλλοντικοί κανονισμοί, </a:t>
            </a:r>
            <a:r>
              <a:rPr lang="el-GR" dirty="0" err="1"/>
              <a:t>κυβερνοαπειλές</a:t>
            </a:r>
            <a:r>
              <a:rPr lang="el-GR" dirty="0"/>
              <a:t>).</a:t>
            </a:r>
          </a:p>
          <a:p>
            <a:pPr marL="742950" lvl="1" indent="-285750">
              <a:buFont typeface="Courier New" panose="02070309020205020404" pitchFamily="49" charset="0"/>
              <a:buChar char="o"/>
            </a:pPr>
            <a:r>
              <a:rPr lang="el-GR" dirty="0"/>
              <a:t>Ψυχολογική υποστήριξη πληρωμάτων σε μακρόχρονες αποστολές/ζώνες πολέμου.</a:t>
            </a:r>
          </a:p>
        </p:txBody>
      </p:sp>
    </p:spTree>
    <p:extLst>
      <p:ext uri="{BB962C8B-B14F-4D97-AF65-F5344CB8AC3E}">
        <p14:creationId xmlns:p14="http://schemas.microsoft.com/office/powerpoint/2010/main" val="42268000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A45527-6C46-F1A5-4C13-F4855A4EE4E2}"/>
              </a:ext>
            </a:extLst>
          </p:cNvPr>
          <p:cNvSpPr txBox="1"/>
          <p:nvPr/>
        </p:nvSpPr>
        <p:spPr>
          <a:xfrm>
            <a:off x="604006" y="369117"/>
            <a:ext cx="11417417" cy="4247317"/>
          </a:xfrm>
          <a:prstGeom prst="rect">
            <a:avLst/>
          </a:prstGeom>
          <a:noFill/>
        </p:spPr>
        <p:txBody>
          <a:bodyPr wrap="square">
            <a:spAutoFit/>
          </a:bodyPr>
          <a:lstStyle/>
          <a:p>
            <a:pPr>
              <a:buNone/>
            </a:pPr>
            <a:r>
              <a:rPr lang="el-GR" b="1" dirty="0"/>
              <a:t>5.4.4 Τεχνικές και Εργαλεία Ανάλυσης Κινδύνου</a:t>
            </a:r>
          </a:p>
          <a:p>
            <a:pPr>
              <a:buNone/>
            </a:pPr>
            <a:endParaRPr lang="el-GR" b="1" dirty="0"/>
          </a:p>
          <a:p>
            <a:pPr marL="285750" indent="-285750">
              <a:buFont typeface="Wingdings" panose="05000000000000000000" pitchFamily="2" charset="2"/>
              <a:buChar char="Ø"/>
            </a:pPr>
            <a:r>
              <a:rPr lang="el-GR" b="1" dirty="0" err="1"/>
              <a:t>Risk</a:t>
            </a:r>
            <a:r>
              <a:rPr lang="el-GR" b="1" dirty="0"/>
              <a:t> </a:t>
            </a:r>
            <a:r>
              <a:rPr lang="el-GR" b="1" dirty="0" err="1"/>
              <a:t>Matrix</a:t>
            </a:r>
            <a:r>
              <a:rPr lang="el-GR" b="1" dirty="0"/>
              <a:t> (</a:t>
            </a:r>
            <a:r>
              <a:rPr lang="el-GR" b="1" dirty="0" err="1"/>
              <a:t>Probability</a:t>
            </a:r>
            <a:r>
              <a:rPr lang="el-GR" b="1" dirty="0"/>
              <a:t> × </a:t>
            </a:r>
            <a:r>
              <a:rPr lang="el-GR" b="1" dirty="0" err="1"/>
              <a:t>Impact</a:t>
            </a:r>
            <a:r>
              <a:rPr lang="el-GR" b="1" dirty="0"/>
              <a:t>)</a:t>
            </a:r>
            <a:r>
              <a:rPr lang="el-GR" dirty="0"/>
              <a:t> → Αξιολόγηση και ιεράρχηση κινδύνων.</a:t>
            </a:r>
          </a:p>
          <a:p>
            <a:endParaRPr lang="el-GR" dirty="0"/>
          </a:p>
          <a:p>
            <a:pPr marL="285750" indent="-285750">
              <a:buFont typeface="Wingdings" panose="05000000000000000000" pitchFamily="2" charset="2"/>
              <a:buChar char="Ø"/>
            </a:pPr>
            <a:r>
              <a:rPr lang="el-GR" b="1" dirty="0" err="1"/>
              <a:t>Bow-Tie</a:t>
            </a:r>
            <a:r>
              <a:rPr lang="el-GR" b="1" dirty="0"/>
              <a:t> </a:t>
            </a:r>
            <a:r>
              <a:rPr lang="el-GR" b="1" dirty="0" err="1"/>
              <a:t>Analysis</a:t>
            </a:r>
            <a:r>
              <a:rPr lang="el-GR" dirty="0"/>
              <a:t> → Οπτική χαρτογράφηση αιτιών–συνεπειών με μέτρα πρόληψης και αποκατάστασης.</a:t>
            </a:r>
          </a:p>
          <a:p>
            <a:endParaRPr lang="el-GR" dirty="0"/>
          </a:p>
          <a:p>
            <a:pPr marL="285750" indent="-285750">
              <a:buFont typeface="Wingdings" panose="05000000000000000000" pitchFamily="2" charset="2"/>
              <a:buChar char="Ø"/>
            </a:pPr>
            <a:r>
              <a:rPr lang="el-GR" b="1" dirty="0"/>
              <a:t>Monte </a:t>
            </a:r>
            <a:r>
              <a:rPr lang="el-GR" b="1" dirty="0" err="1"/>
              <a:t>Carlo</a:t>
            </a:r>
            <a:r>
              <a:rPr lang="el-GR" b="1" dirty="0"/>
              <a:t> </a:t>
            </a:r>
            <a:r>
              <a:rPr lang="el-GR" b="1" dirty="0" err="1"/>
              <a:t>Simulations</a:t>
            </a:r>
            <a:r>
              <a:rPr lang="el-GR" dirty="0"/>
              <a:t> → Προσομοίωση πιθανών εξελίξεων (π.χ. τιμές ναύλων, καυσίμων).</a:t>
            </a:r>
          </a:p>
          <a:p>
            <a:endParaRPr lang="el-GR" dirty="0"/>
          </a:p>
          <a:p>
            <a:pPr marL="285750" indent="-285750">
              <a:buFont typeface="Wingdings" panose="05000000000000000000" pitchFamily="2" charset="2"/>
              <a:buChar char="Ø"/>
            </a:pPr>
            <a:r>
              <a:rPr lang="el-GR" b="1" dirty="0" err="1"/>
              <a:t>Key</a:t>
            </a:r>
            <a:r>
              <a:rPr lang="el-GR" b="1" dirty="0"/>
              <a:t> </a:t>
            </a:r>
            <a:r>
              <a:rPr lang="el-GR" b="1" dirty="0" err="1"/>
              <a:t>Risk</a:t>
            </a:r>
            <a:r>
              <a:rPr lang="el-GR" b="1" dirty="0"/>
              <a:t> </a:t>
            </a:r>
            <a:r>
              <a:rPr lang="el-GR" b="1" dirty="0" err="1"/>
              <a:t>Indicators</a:t>
            </a:r>
            <a:r>
              <a:rPr lang="el-GR" b="1" dirty="0"/>
              <a:t> (</a:t>
            </a:r>
            <a:r>
              <a:rPr lang="el-GR" b="1" dirty="0" err="1"/>
              <a:t>KRIs</a:t>
            </a:r>
            <a:r>
              <a:rPr lang="el-GR" b="1" dirty="0"/>
              <a:t>)</a:t>
            </a:r>
            <a:r>
              <a:rPr lang="el-GR" dirty="0"/>
              <a:t> → Συνεχής παρακολούθηση δεικτών (</a:t>
            </a:r>
            <a:r>
              <a:rPr lang="el-GR" dirty="0" err="1"/>
              <a:t>geopolitical</a:t>
            </a:r>
            <a:r>
              <a:rPr lang="el-GR" dirty="0"/>
              <a:t> </a:t>
            </a:r>
            <a:r>
              <a:rPr lang="el-GR" dirty="0" err="1"/>
              <a:t>alerts</a:t>
            </a:r>
            <a:r>
              <a:rPr lang="el-GR" dirty="0"/>
              <a:t>, </a:t>
            </a:r>
            <a:r>
              <a:rPr lang="el-GR" dirty="0" err="1"/>
              <a:t>cyber</a:t>
            </a:r>
            <a:r>
              <a:rPr lang="el-GR" dirty="0"/>
              <a:t> </a:t>
            </a:r>
            <a:r>
              <a:rPr lang="el-GR" dirty="0" err="1"/>
              <a:t>incidents</a:t>
            </a:r>
            <a:r>
              <a:rPr lang="el-GR" dirty="0"/>
              <a:t>, </a:t>
            </a:r>
            <a:r>
              <a:rPr lang="el-GR" dirty="0" err="1"/>
              <a:t>fuel</a:t>
            </a:r>
            <a:r>
              <a:rPr lang="el-GR" dirty="0"/>
              <a:t> </a:t>
            </a:r>
            <a:r>
              <a:rPr lang="el-GR" dirty="0" err="1"/>
              <a:t>prices</a:t>
            </a:r>
            <a:r>
              <a:rPr lang="el-GR" dirty="0"/>
              <a:t>).</a:t>
            </a:r>
          </a:p>
          <a:p>
            <a:pPr>
              <a:buNone/>
            </a:pPr>
            <a:br>
              <a:rPr lang="el-GR" dirty="0"/>
            </a:br>
            <a:endParaRPr lang="el-GR" dirty="0"/>
          </a:p>
          <a:p>
            <a:pPr>
              <a:buNone/>
            </a:pPr>
            <a:r>
              <a:rPr lang="el-GR" sz="2400" b="1" dirty="0"/>
              <a:t>Συμπέρασμα:</a:t>
            </a:r>
            <a:r>
              <a:rPr lang="el-GR" sz="2400" dirty="0"/>
              <a:t> </a:t>
            </a:r>
            <a:r>
              <a:rPr lang="el-GR" sz="2400" i="1" dirty="0"/>
              <a:t>η διαχείριση δεν είναι μία ενιαία «λύση», αλλά ένα </a:t>
            </a:r>
            <a:r>
              <a:rPr lang="el-GR" sz="2400" i="1" dirty="0" err="1"/>
              <a:t>πολυεπίπεδο</a:t>
            </a:r>
            <a:r>
              <a:rPr lang="el-GR" sz="2400" i="1" dirty="0"/>
              <a:t> σύστημα που συνδυάζει στρατηγικές προβλέψεις, τακτικές συμφωνίες και καθημερινές πρακτικές ασφάλειας και ανθεκτικότητας.</a:t>
            </a:r>
          </a:p>
        </p:txBody>
      </p:sp>
    </p:spTree>
    <p:extLst>
      <p:ext uri="{BB962C8B-B14F-4D97-AF65-F5344CB8AC3E}">
        <p14:creationId xmlns:p14="http://schemas.microsoft.com/office/powerpoint/2010/main" val="121780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4E9B532-113C-4A40-F0D0-C4C3AF122CB1}"/>
              </a:ext>
            </a:extLst>
          </p:cNvPr>
          <p:cNvPicPr>
            <a:picLocks noChangeAspect="1"/>
          </p:cNvPicPr>
          <p:nvPr/>
        </p:nvPicPr>
        <p:blipFill>
          <a:blip r:embed="rId2"/>
          <a:stretch>
            <a:fillRect/>
          </a:stretch>
        </p:blipFill>
        <p:spPr>
          <a:xfrm>
            <a:off x="75501" y="117446"/>
            <a:ext cx="11987868" cy="6123963"/>
          </a:xfrm>
          <a:prstGeom prst="rect">
            <a:avLst/>
          </a:prstGeom>
        </p:spPr>
      </p:pic>
    </p:spTree>
    <p:extLst>
      <p:ext uri="{BB962C8B-B14F-4D97-AF65-F5344CB8AC3E}">
        <p14:creationId xmlns:p14="http://schemas.microsoft.com/office/powerpoint/2010/main" val="854765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D3188CD-E551-7C91-E804-657842463D95}"/>
              </a:ext>
            </a:extLst>
          </p:cNvPr>
          <p:cNvPicPr>
            <a:picLocks noChangeAspect="1"/>
          </p:cNvPicPr>
          <p:nvPr/>
        </p:nvPicPr>
        <p:blipFill>
          <a:blip r:embed="rId2"/>
          <a:stretch>
            <a:fillRect/>
          </a:stretch>
        </p:blipFill>
        <p:spPr>
          <a:xfrm>
            <a:off x="75501" y="112191"/>
            <a:ext cx="12029813" cy="6179552"/>
          </a:xfrm>
          <a:prstGeom prst="rect">
            <a:avLst/>
          </a:prstGeom>
        </p:spPr>
      </p:pic>
    </p:spTree>
    <p:extLst>
      <p:ext uri="{BB962C8B-B14F-4D97-AF65-F5344CB8AC3E}">
        <p14:creationId xmlns:p14="http://schemas.microsoft.com/office/powerpoint/2010/main" val="1633694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3482F0E-299E-96BF-1FF4-3DA8BC508982}"/>
              </a:ext>
            </a:extLst>
          </p:cNvPr>
          <p:cNvPicPr>
            <a:picLocks noChangeAspect="1"/>
          </p:cNvPicPr>
          <p:nvPr/>
        </p:nvPicPr>
        <p:blipFill>
          <a:blip r:embed="rId2"/>
          <a:stretch>
            <a:fillRect/>
          </a:stretch>
        </p:blipFill>
        <p:spPr>
          <a:xfrm>
            <a:off x="260059" y="83890"/>
            <a:ext cx="11769754" cy="6216241"/>
          </a:xfrm>
          <a:prstGeom prst="rect">
            <a:avLst/>
          </a:prstGeom>
        </p:spPr>
      </p:pic>
    </p:spTree>
    <p:extLst>
      <p:ext uri="{BB962C8B-B14F-4D97-AF65-F5344CB8AC3E}">
        <p14:creationId xmlns:p14="http://schemas.microsoft.com/office/powerpoint/2010/main" val="49367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2AE0B17-5A56-F477-3377-A6F606841791}"/>
              </a:ext>
            </a:extLst>
          </p:cNvPr>
          <p:cNvPicPr>
            <a:picLocks noChangeAspect="1"/>
          </p:cNvPicPr>
          <p:nvPr/>
        </p:nvPicPr>
        <p:blipFill>
          <a:blip r:embed="rId2"/>
          <a:stretch>
            <a:fillRect/>
          </a:stretch>
        </p:blipFill>
        <p:spPr>
          <a:xfrm>
            <a:off x="788565" y="75501"/>
            <a:ext cx="10712742" cy="6233019"/>
          </a:xfrm>
          <a:prstGeom prst="rect">
            <a:avLst/>
          </a:prstGeom>
        </p:spPr>
      </p:pic>
    </p:spTree>
    <p:extLst>
      <p:ext uri="{BB962C8B-B14F-4D97-AF65-F5344CB8AC3E}">
        <p14:creationId xmlns:p14="http://schemas.microsoft.com/office/powerpoint/2010/main" val="30209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053D507-5F96-4365-F12B-B4E46627F585}"/>
              </a:ext>
            </a:extLst>
          </p:cNvPr>
          <p:cNvPicPr>
            <a:picLocks noChangeAspect="1"/>
          </p:cNvPicPr>
          <p:nvPr/>
        </p:nvPicPr>
        <p:blipFill>
          <a:blip r:embed="rId2"/>
          <a:stretch>
            <a:fillRect/>
          </a:stretch>
        </p:blipFill>
        <p:spPr>
          <a:xfrm>
            <a:off x="184558" y="42552"/>
            <a:ext cx="11853644" cy="6207246"/>
          </a:xfrm>
          <a:prstGeom prst="rect">
            <a:avLst/>
          </a:prstGeom>
        </p:spPr>
      </p:pic>
    </p:spTree>
    <p:extLst>
      <p:ext uri="{BB962C8B-B14F-4D97-AF65-F5344CB8AC3E}">
        <p14:creationId xmlns:p14="http://schemas.microsoft.com/office/powerpoint/2010/main" val="440432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7970DE-FBBC-4CAC-BD37-892659E9C011}"/>
              </a:ext>
            </a:extLst>
          </p:cNvPr>
          <p:cNvSpPr>
            <a:spLocks noGrp="1"/>
          </p:cNvSpPr>
          <p:nvPr>
            <p:ph type="title" idx="4294967295"/>
          </p:nvPr>
        </p:nvSpPr>
        <p:spPr>
          <a:xfrm>
            <a:off x="0" y="191386"/>
            <a:ext cx="12192000" cy="393405"/>
          </a:xfrm>
        </p:spPr>
        <p:txBody>
          <a:bodyPr>
            <a:noAutofit/>
          </a:bodyPr>
          <a:lstStyle/>
          <a:p>
            <a:pPr algn="ctr"/>
            <a:r>
              <a:rPr lang="el-GR" sz="2400" b="1" u="sng" dirty="0"/>
              <a:t>Βασικά συμπεράσματα </a:t>
            </a:r>
            <a:endParaRPr lang="en-US" sz="2400" b="1" u="sng" dirty="0"/>
          </a:p>
        </p:txBody>
      </p:sp>
      <p:sp>
        <p:nvSpPr>
          <p:cNvPr id="3" name="Θέση περιεχομένου 2">
            <a:extLst>
              <a:ext uri="{FF2B5EF4-FFF2-40B4-BE49-F238E27FC236}">
                <a16:creationId xmlns:a16="http://schemas.microsoft.com/office/drawing/2014/main" id="{DBCC3082-0B66-4119-B6FA-7A4DE48283F9}"/>
              </a:ext>
            </a:extLst>
          </p:cNvPr>
          <p:cNvSpPr>
            <a:spLocks noGrp="1"/>
          </p:cNvSpPr>
          <p:nvPr>
            <p:ph idx="4294967295"/>
          </p:nvPr>
        </p:nvSpPr>
        <p:spPr>
          <a:xfrm>
            <a:off x="180753" y="499730"/>
            <a:ext cx="11887200" cy="5716511"/>
          </a:xfrm>
        </p:spPr>
        <p:txBody>
          <a:bodyPr>
            <a:noAutofit/>
          </a:bodyPr>
          <a:lstStyle/>
          <a:p>
            <a:pPr marL="0" indent="0">
              <a:buNone/>
            </a:pPr>
            <a:endParaRPr lang="el-GR" dirty="0">
              <a:solidFill>
                <a:srgbClr val="FF0000"/>
              </a:solidFill>
            </a:endParaRPr>
          </a:p>
          <a:p>
            <a:pPr algn="just">
              <a:buFont typeface="Wingdings" panose="05000000000000000000" pitchFamily="2" charset="2"/>
              <a:buChar char="Ø"/>
            </a:pPr>
            <a:r>
              <a:rPr lang="el-GR" dirty="0">
                <a:solidFill>
                  <a:srgbClr val="FF0000"/>
                </a:solidFill>
              </a:rPr>
              <a:t> </a:t>
            </a:r>
            <a:r>
              <a:rPr lang="el-GR" dirty="0">
                <a:solidFill>
                  <a:schemeClr val="tx1"/>
                </a:solidFill>
              </a:rPr>
              <a:t>681 συνολικές απώλειες σε 10 χρόνια (2015-2024) </a:t>
            </a:r>
          </a:p>
          <a:p>
            <a:pPr algn="just">
              <a:buFont typeface="Wingdings" panose="05000000000000000000" pitchFamily="2" charset="2"/>
              <a:buChar char="Ø"/>
            </a:pPr>
            <a:r>
              <a:rPr lang="el-GR" dirty="0">
                <a:solidFill>
                  <a:schemeClr val="tx1"/>
                </a:solidFill>
              </a:rPr>
              <a:t> </a:t>
            </a:r>
            <a:r>
              <a:rPr lang="en-US" dirty="0">
                <a:solidFill>
                  <a:schemeClr val="tx1"/>
                </a:solidFill>
              </a:rPr>
              <a:t>2</a:t>
            </a:r>
            <a:r>
              <a:rPr lang="el-GR" dirty="0">
                <a:solidFill>
                  <a:schemeClr val="tx1"/>
                </a:solidFill>
              </a:rPr>
              <a:t>7 συνολικές απώλειες το 2024, σημειώνοντας πτώση </a:t>
            </a:r>
            <a:r>
              <a:rPr lang="en-US" dirty="0">
                <a:solidFill>
                  <a:schemeClr val="tx1"/>
                </a:solidFill>
              </a:rPr>
              <a:t>7</a:t>
            </a:r>
            <a:r>
              <a:rPr lang="el-GR" dirty="0">
                <a:solidFill>
                  <a:schemeClr val="tx1"/>
                </a:solidFill>
              </a:rPr>
              <a:t>5% σε μια δεκαετία (</a:t>
            </a:r>
            <a:r>
              <a:rPr lang="en-US" dirty="0">
                <a:solidFill>
                  <a:schemeClr val="tx1"/>
                </a:solidFill>
              </a:rPr>
              <a:t>201</a:t>
            </a:r>
            <a:r>
              <a:rPr lang="el-GR" dirty="0">
                <a:solidFill>
                  <a:schemeClr val="tx1"/>
                </a:solidFill>
              </a:rPr>
              <a:t>5</a:t>
            </a:r>
            <a:r>
              <a:rPr lang="en-US" dirty="0">
                <a:solidFill>
                  <a:schemeClr val="tx1"/>
                </a:solidFill>
              </a:rPr>
              <a:t>-202</a:t>
            </a:r>
            <a:r>
              <a:rPr lang="el-GR" dirty="0">
                <a:solidFill>
                  <a:schemeClr val="tx1"/>
                </a:solidFill>
              </a:rPr>
              <a:t>4)</a:t>
            </a:r>
          </a:p>
          <a:p>
            <a:pPr algn="just">
              <a:buFont typeface="Wingdings" panose="05000000000000000000" pitchFamily="2" charset="2"/>
              <a:buChar char="Ø"/>
            </a:pPr>
            <a:r>
              <a:rPr lang="el-GR" dirty="0">
                <a:solidFill>
                  <a:schemeClr val="tx1"/>
                </a:solidFill>
              </a:rPr>
              <a:t> Μεγάλες απώλειες εντοπίζονται στη θάλασσα της Ν. Κίνας, Ινδοκίνας, Ινδονησίας , Φιλιππίνων (</a:t>
            </a:r>
            <a:r>
              <a:rPr lang="en-US" dirty="0">
                <a:solidFill>
                  <a:schemeClr val="tx1"/>
                </a:solidFill>
              </a:rPr>
              <a:t>1</a:t>
            </a:r>
            <a:r>
              <a:rPr lang="el-GR" dirty="0">
                <a:solidFill>
                  <a:schemeClr val="tx1"/>
                </a:solidFill>
              </a:rPr>
              <a:t>69 τη δεκαετία) και σε ανατολική Μεσόγειο/Μαύρη Θάλασσα (109)</a:t>
            </a:r>
          </a:p>
          <a:p>
            <a:pPr algn="just">
              <a:buFont typeface="Wingdings" panose="05000000000000000000" pitchFamily="2" charset="2"/>
              <a:buChar char="Ø"/>
            </a:pPr>
            <a:r>
              <a:rPr lang="el-GR" dirty="0">
                <a:solidFill>
                  <a:schemeClr val="tx1"/>
                </a:solidFill>
              </a:rPr>
              <a:t> Μεγάλες απώλειες φορτηγών πλοίων (267 στη δεκαετία), αλιευτικών (107), επιβατικών (54) και ρυμουλκών             (44)</a:t>
            </a:r>
          </a:p>
          <a:p>
            <a:pPr algn="just">
              <a:buFont typeface="Wingdings" panose="05000000000000000000" pitchFamily="2" charset="2"/>
              <a:buChar char="Ø"/>
            </a:pPr>
            <a:r>
              <a:rPr lang="el-GR" dirty="0">
                <a:solidFill>
                  <a:schemeClr val="tx1"/>
                </a:solidFill>
              </a:rPr>
              <a:t> 28.331</a:t>
            </a:r>
            <a:r>
              <a:rPr lang="en-US" dirty="0">
                <a:solidFill>
                  <a:schemeClr val="tx1"/>
                </a:solidFill>
              </a:rPr>
              <a:t> </a:t>
            </a:r>
            <a:r>
              <a:rPr lang="el-GR" dirty="0">
                <a:solidFill>
                  <a:schemeClr val="tx1"/>
                </a:solidFill>
              </a:rPr>
              <a:t>ναυτιλιακά ατυχήματα/περιστατικά σημειώθηκαν τη δεκαετία 2015-2024  </a:t>
            </a:r>
          </a:p>
          <a:p>
            <a:pPr algn="just">
              <a:buFont typeface="Wingdings" panose="05000000000000000000" pitchFamily="2" charset="2"/>
              <a:buChar char="Ø"/>
            </a:pPr>
            <a:r>
              <a:rPr lang="el-GR" dirty="0">
                <a:solidFill>
                  <a:schemeClr val="tx1"/>
                </a:solidFill>
              </a:rPr>
              <a:t> Κύρια αίτια αυτών των περιστατικών: βλάβες στις μηχανές (12.417), συγκρούσεις πλοίων (2.878) και προσαράξεις (2.638)</a:t>
            </a:r>
          </a:p>
          <a:p>
            <a:pPr algn="just">
              <a:buFont typeface="Wingdings" panose="05000000000000000000" pitchFamily="2" charset="2"/>
              <a:buChar char="Ø"/>
            </a:pPr>
            <a:r>
              <a:rPr lang="el-GR" dirty="0">
                <a:solidFill>
                  <a:schemeClr val="tx1"/>
                </a:solidFill>
              </a:rPr>
              <a:t> 1.900 πυρκαγιές/εκρήξεις σε πλοία (2015-2024) </a:t>
            </a:r>
          </a:p>
          <a:p>
            <a:pPr algn="just">
              <a:buFont typeface="Wingdings" panose="05000000000000000000" pitchFamily="2" charset="2"/>
              <a:buChar char="Ø"/>
            </a:pPr>
            <a:r>
              <a:rPr lang="el-GR" dirty="0">
                <a:solidFill>
                  <a:schemeClr val="tx1"/>
                </a:solidFill>
              </a:rPr>
              <a:t>Υπήρξε μια αύξηση 1500% στη χωρητικότητα μεταφοράς εμπορευματοκιβωτίων σε 50 χρόνια.</a:t>
            </a:r>
          </a:p>
          <a:p>
            <a:pPr algn="just">
              <a:buFont typeface="Wingdings" panose="05000000000000000000" pitchFamily="2" charset="2"/>
              <a:buChar char="Ø"/>
            </a:pPr>
            <a:r>
              <a:rPr lang="el-GR" dirty="0">
                <a:solidFill>
                  <a:schemeClr val="tx1"/>
                </a:solidFill>
              </a:rPr>
              <a:t> Το 95% των απαγωγών πληρώματος που αναφέρθηκαν στη θάλασσα έγιναν στον Κόλπο της Γουινέας.</a:t>
            </a:r>
          </a:p>
        </p:txBody>
      </p:sp>
    </p:spTree>
    <p:extLst>
      <p:ext uri="{BB962C8B-B14F-4D97-AF65-F5344CB8AC3E}">
        <p14:creationId xmlns:p14="http://schemas.microsoft.com/office/powerpoint/2010/main" val="313699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1FE34B-1DCD-4311-8A3F-345F7EAFB0AE}"/>
              </a:ext>
            </a:extLst>
          </p:cNvPr>
          <p:cNvSpPr>
            <a:spLocks noGrp="1"/>
          </p:cNvSpPr>
          <p:nvPr>
            <p:ph type="title"/>
          </p:nvPr>
        </p:nvSpPr>
        <p:spPr>
          <a:xfrm>
            <a:off x="492370" y="516835"/>
            <a:ext cx="3084844" cy="2103875"/>
          </a:xfrm>
        </p:spPr>
        <p:txBody>
          <a:bodyPr>
            <a:normAutofit/>
          </a:bodyPr>
          <a:lstStyle/>
          <a:p>
            <a:r>
              <a:rPr lang="el-GR" sz="3300" dirty="0">
                <a:solidFill>
                  <a:srgbClr val="FFFFFF"/>
                </a:solidFill>
              </a:rPr>
              <a:t>1.</a:t>
            </a:r>
            <a:r>
              <a:rPr lang="en-US" sz="3300" dirty="0">
                <a:solidFill>
                  <a:srgbClr val="FFFFFF"/>
                </a:solidFill>
              </a:rPr>
              <a:t> </a:t>
            </a:r>
            <a:r>
              <a:rPr lang="el-GR" sz="3300" dirty="0">
                <a:solidFill>
                  <a:srgbClr val="FFFFFF"/>
                </a:solidFill>
              </a:rPr>
              <a:t>Παράγοντες που επηρεάζουν τις ναυτιλιακές μεταφορές </a:t>
            </a:r>
            <a:endParaRPr lang="en-US" sz="3300" dirty="0">
              <a:solidFill>
                <a:srgbClr val="FFFFFF"/>
              </a:solidFill>
            </a:endParaRPr>
          </a:p>
        </p:txBody>
      </p:sp>
      <p:sp>
        <p:nvSpPr>
          <p:cNvPr id="8" name="Content Placeholder 7">
            <a:extLst>
              <a:ext uri="{FF2B5EF4-FFF2-40B4-BE49-F238E27FC236}">
                <a16:creationId xmlns:a16="http://schemas.microsoft.com/office/drawing/2014/main" id="{4BFB3ED1-CB51-416E-9BA2-BF490C442309}"/>
              </a:ext>
            </a:extLst>
          </p:cNvPr>
          <p:cNvSpPr>
            <a:spLocks noGrp="1"/>
          </p:cNvSpPr>
          <p:nvPr>
            <p:ph idx="1"/>
          </p:nvPr>
        </p:nvSpPr>
        <p:spPr>
          <a:xfrm>
            <a:off x="492371" y="2653800"/>
            <a:ext cx="3084844" cy="3335519"/>
          </a:xfrm>
        </p:spPr>
        <p:txBody>
          <a:bodyPr>
            <a:normAutofit/>
          </a:bodyPr>
          <a:lstStyle/>
          <a:p>
            <a:endParaRPr lang="en-US" dirty="0"/>
          </a:p>
          <a:p>
            <a:r>
              <a:rPr lang="el-GR" dirty="0"/>
              <a:t>Γράφημα 2: Χάρτης των προκλήσεων στις ναυτιλιακές μεταφορές </a:t>
            </a:r>
          </a:p>
          <a:p>
            <a:r>
              <a:rPr lang="el-GR" dirty="0"/>
              <a:t>(</a:t>
            </a:r>
            <a:r>
              <a:rPr lang="en-US" dirty="0"/>
              <a:t>https://www.maritimeissues.org/</a:t>
            </a:r>
            <a:r>
              <a:rPr lang="el-GR" dirty="0"/>
              <a:t>)</a:t>
            </a:r>
            <a:endParaRPr lang="en-US" dirty="0"/>
          </a:p>
          <a:p>
            <a:endParaRPr lang="en-US" sz="1500" dirty="0">
              <a:solidFill>
                <a:srgbClr val="FFFFFF"/>
              </a:solidFill>
            </a:endParaRPr>
          </a:p>
        </p:txBody>
      </p:sp>
      <p:sp>
        <p:nvSpPr>
          <p:cNvPr id="15"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Εικόνα 3">
            <a:extLst>
              <a:ext uri="{FF2B5EF4-FFF2-40B4-BE49-F238E27FC236}">
                <a16:creationId xmlns:a16="http://schemas.microsoft.com/office/drawing/2014/main" id="{FEF94688-5DBF-A8CA-32DF-83B08AC064DA}"/>
              </a:ext>
            </a:extLst>
          </p:cNvPr>
          <p:cNvPicPr>
            <a:picLocks noChangeAspect="1"/>
          </p:cNvPicPr>
          <p:nvPr/>
        </p:nvPicPr>
        <p:blipFill>
          <a:blip r:embed="rId2"/>
          <a:stretch>
            <a:fillRect/>
          </a:stretch>
        </p:blipFill>
        <p:spPr>
          <a:xfrm>
            <a:off x="4566934" y="35510"/>
            <a:ext cx="7555158" cy="6786979"/>
          </a:xfrm>
          <a:prstGeom prst="rect">
            <a:avLst/>
          </a:prstGeom>
        </p:spPr>
      </p:pic>
    </p:spTree>
    <p:extLst>
      <p:ext uri="{BB962C8B-B14F-4D97-AF65-F5344CB8AC3E}">
        <p14:creationId xmlns:p14="http://schemas.microsoft.com/office/powerpoint/2010/main" val="1467254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468AF9B-A5B3-421E-8643-C0A459AD0D6B}"/>
              </a:ext>
            </a:extLst>
          </p:cNvPr>
          <p:cNvSpPr>
            <a:spLocks noGrp="1"/>
          </p:cNvSpPr>
          <p:nvPr>
            <p:ph type="title"/>
          </p:nvPr>
        </p:nvSpPr>
        <p:spPr>
          <a:xfrm>
            <a:off x="492370" y="516835"/>
            <a:ext cx="3084844" cy="2103875"/>
          </a:xfrm>
        </p:spPr>
        <p:txBody>
          <a:bodyPr>
            <a:normAutofit fontScale="90000"/>
          </a:bodyPr>
          <a:lstStyle/>
          <a:p>
            <a:r>
              <a:rPr lang="el-GR" sz="3600" dirty="0">
                <a:solidFill>
                  <a:srgbClr val="FFFFFF"/>
                </a:solidFill>
              </a:rPr>
              <a:t>1. Παράγοντες που επηρεάζουν τις ναυτιλιακές μεταφορές </a:t>
            </a:r>
            <a:endParaRPr lang="en-US" sz="3600" dirty="0">
              <a:solidFill>
                <a:srgbClr val="FFFFFF"/>
              </a:solidFill>
            </a:endParaRPr>
          </a:p>
        </p:txBody>
      </p:sp>
      <p:sp>
        <p:nvSpPr>
          <p:cNvPr id="9" name="Content Placeholder 8">
            <a:extLst>
              <a:ext uri="{FF2B5EF4-FFF2-40B4-BE49-F238E27FC236}">
                <a16:creationId xmlns:a16="http://schemas.microsoft.com/office/drawing/2014/main" id="{9C30FA5E-F28C-4045-ABD4-C5168F926C3D}"/>
              </a:ext>
            </a:extLst>
          </p:cNvPr>
          <p:cNvSpPr>
            <a:spLocks noGrp="1"/>
          </p:cNvSpPr>
          <p:nvPr>
            <p:ph idx="1"/>
          </p:nvPr>
        </p:nvSpPr>
        <p:spPr>
          <a:xfrm>
            <a:off x="492371" y="2653800"/>
            <a:ext cx="3084844" cy="3335519"/>
          </a:xfrm>
        </p:spPr>
        <p:txBody>
          <a:bodyPr>
            <a:normAutofit/>
          </a:bodyPr>
          <a:lstStyle/>
          <a:p>
            <a:endParaRPr lang="en-US" dirty="0"/>
          </a:p>
          <a:p>
            <a:r>
              <a:rPr lang="el-GR" dirty="0"/>
              <a:t>Πίνακας 1: Ιεράρχηση παραγόντων με επιπτώσεις στη ναυτιλία τα επόμενα 10 έτη –αποτελέσματα έρευνας με ερωτηματολόγιο (1 ελάχιστη επίπτωση, 4 μέγιστη επίπτωση) </a:t>
            </a:r>
            <a:r>
              <a:rPr lang="en-US" dirty="0"/>
              <a:t>(https://www.maritimeissues.org/)</a:t>
            </a:r>
          </a:p>
          <a:p>
            <a:endParaRPr lang="en-US" dirty="0"/>
          </a:p>
          <a:p>
            <a:endParaRPr lang="en-US" sz="1500" dirty="0">
              <a:solidFill>
                <a:srgbClr val="FFFFFF"/>
              </a:solidFill>
            </a:endParaRPr>
          </a:p>
        </p:txBody>
      </p:sp>
      <p:sp>
        <p:nvSpPr>
          <p:cNvPr id="16" name="Rectangle 15">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Εικόνα 6">
            <a:extLst>
              <a:ext uri="{FF2B5EF4-FFF2-40B4-BE49-F238E27FC236}">
                <a16:creationId xmlns:a16="http://schemas.microsoft.com/office/drawing/2014/main" id="{3D11DC5D-416E-66ED-291D-A1098C837CFF}"/>
              </a:ext>
            </a:extLst>
          </p:cNvPr>
          <p:cNvPicPr>
            <a:picLocks noChangeAspect="1"/>
          </p:cNvPicPr>
          <p:nvPr/>
        </p:nvPicPr>
        <p:blipFill>
          <a:blip r:embed="rId2"/>
          <a:stretch>
            <a:fillRect/>
          </a:stretch>
        </p:blipFill>
        <p:spPr>
          <a:xfrm>
            <a:off x="4104078" y="67112"/>
            <a:ext cx="7799899" cy="6620767"/>
          </a:xfrm>
          <a:prstGeom prst="rect">
            <a:avLst/>
          </a:prstGeom>
          <a:ln>
            <a:solidFill>
              <a:schemeClr val="tx1"/>
            </a:solidFill>
          </a:ln>
        </p:spPr>
      </p:pic>
    </p:spTree>
    <p:extLst>
      <p:ext uri="{BB962C8B-B14F-4D97-AF65-F5344CB8AC3E}">
        <p14:creationId xmlns:p14="http://schemas.microsoft.com/office/powerpoint/2010/main" val="2759087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468AF9B-A5B3-421E-8643-C0A459AD0D6B}"/>
              </a:ext>
            </a:extLst>
          </p:cNvPr>
          <p:cNvSpPr>
            <a:spLocks noGrp="1"/>
          </p:cNvSpPr>
          <p:nvPr>
            <p:ph type="title"/>
          </p:nvPr>
        </p:nvSpPr>
        <p:spPr>
          <a:xfrm>
            <a:off x="492370" y="516835"/>
            <a:ext cx="3084844" cy="2103875"/>
          </a:xfrm>
        </p:spPr>
        <p:txBody>
          <a:bodyPr>
            <a:normAutofit fontScale="90000"/>
          </a:bodyPr>
          <a:lstStyle/>
          <a:p>
            <a:r>
              <a:rPr lang="el-GR" sz="3600" dirty="0">
                <a:solidFill>
                  <a:srgbClr val="FFFFFF"/>
                </a:solidFill>
              </a:rPr>
              <a:t>1. Παράγοντες που επηρεάζουν τις ναυτιλιακές μεταφορές </a:t>
            </a:r>
            <a:endParaRPr lang="en-US" sz="3600" dirty="0">
              <a:solidFill>
                <a:srgbClr val="FFFFFF"/>
              </a:solidFill>
            </a:endParaRPr>
          </a:p>
        </p:txBody>
      </p:sp>
      <p:sp>
        <p:nvSpPr>
          <p:cNvPr id="9" name="Content Placeholder 8">
            <a:extLst>
              <a:ext uri="{FF2B5EF4-FFF2-40B4-BE49-F238E27FC236}">
                <a16:creationId xmlns:a16="http://schemas.microsoft.com/office/drawing/2014/main" id="{9C30FA5E-F28C-4045-ABD4-C5168F926C3D}"/>
              </a:ext>
            </a:extLst>
          </p:cNvPr>
          <p:cNvSpPr>
            <a:spLocks noGrp="1"/>
          </p:cNvSpPr>
          <p:nvPr>
            <p:ph idx="1"/>
          </p:nvPr>
        </p:nvSpPr>
        <p:spPr>
          <a:xfrm>
            <a:off x="492371" y="2653800"/>
            <a:ext cx="3084844" cy="3335519"/>
          </a:xfrm>
        </p:spPr>
        <p:txBody>
          <a:bodyPr>
            <a:normAutofit/>
          </a:bodyPr>
          <a:lstStyle/>
          <a:p>
            <a:endParaRPr lang="en-US" dirty="0"/>
          </a:p>
          <a:p>
            <a:r>
              <a:rPr lang="el-GR" dirty="0"/>
              <a:t>Πίνακας 2: Πόσο προετοιμασμένη είναι η ναυτιλία να αντιμετωπίσει τις κύριες προκλήσεις –αποτελέσματα έρευνας με ερωτηματολόγιο (1 ελάχιστα προετοιμασμένη, 4 μέγιστα προετοιμασμένη) </a:t>
            </a:r>
            <a:r>
              <a:rPr lang="en-US" dirty="0"/>
              <a:t>(https://www.maritimeissues.org/)</a:t>
            </a:r>
          </a:p>
          <a:p>
            <a:endParaRPr lang="en-US" dirty="0"/>
          </a:p>
          <a:p>
            <a:endParaRPr lang="en-US" sz="1500" dirty="0">
              <a:solidFill>
                <a:srgbClr val="FFFFFF"/>
              </a:solidFill>
            </a:endParaRPr>
          </a:p>
        </p:txBody>
      </p:sp>
      <p:sp>
        <p:nvSpPr>
          <p:cNvPr id="16" name="Rectangle 15">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Εικόνα 4">
            <a:extLst>
              <a:ext uri="{FF2B5EF4-FFF2-40B4-BE49-F238E27FC236}">
                <a16:creationId xmlns:a16="http://schemas.microsoft.com/office/drawing/2014/main" id="{BA11F9F1-5D15-CB6C-7E70-325803508D30}"/>
              </a:ext>
            </a:extLst>
          </p:cNvPr>
          <p:cNvPicPr>
            <a:picLocks noChangeAspect="1"/>
          </p:cNvPicPr>
          <p:nvPr/>
        </p:nvPicPr>
        <p:blipFill>
          <a:blip r:embed="rId2"/>
          <a:stretch>
            <a:fillRect/>
          </a:stretch>
        </p:blipFill>
        <p:spPr>
          <a:xfrm>
            <a:off x="4266893" y="116958"/>
            <a:ext cx="7631151" cy="6624084"/>
          </a:xfrm>
          <a:prstGeom prst="rect">
            <a:avLst/>
          </a:prstGeom>
          <a:ln>
            <a:solidFill>
              <a:schemeClr val="tx1"/>
            </a:solidFill>
          </a:ln>
        </p:spPr>
      </p:pic>
    </p:spTree>
    <p:extLst>
      <p:ext uri="{BB962C8B-B14F-4D97-AF65-F5344CB8AC3E}">
        <p14:creationId xmlns:p14="http://schemas.microsoft.com/office/powerpoint/2010/main" val="2081911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E34B-1DCD-4311-8A3F-345F7EAFB0AE}"/>
              </a:ext>
            </a:extLst>
          </p:cNvPr>
          <p:cNvSpPr>
            <a:spLocks noGrp="1"/>
          </p:cNvSpPr>
          <p:nvPr>
            <p:ph type="title" idx="4294967295"/>
          </p:nvPr>
        </p:nvSpPr>
        <p:spPr>
          <a:xfrm>
            <a:off x="2133600" y="287338"/>
            <a:ext cx="10058400" cy="701675"/>
          </a:xfrm>
        </p:spPr>
        <p:txBody>
          <a:bodyPr>
            <a:normAutofit/>
          </a:bodyPr>
          <a:lstStyle/>
          <a:p>
            <a:r>
              <a:rPr lang="el-GR" sz="2800" b="1" dirty="0">
                <a:solidFill>
                  <a:schemeClr val="tx1"/>
                </a:solidFill>
              </a:rPr>
              <a:t>1.</a:t>
            </a:r>
            <a:r>
              <a:rPr lang="en-US" sz="2800" b="1" dirty="0">
                <a:solidFill>
                  <a:schemeClr val="tx1"/>
                </a:solidFill>
              </a:rPr>
              <a:t> </a:t>
            </a:r>
            <a:r>
              <a:rPr lang="el-GR" sz="2800" b="1" dirty="0">
                <a:solidFill>
                  <a:schemeClr val="tx1"/>
                </a:solidFill>
                <a:latin typeface="+mn-lt"/>
              </a:rPr>
              <a:t>Παράγοντες που επηρεάζουν τις ναυτιλιακές μεταφορές </a:t>
            </a:r>
            <a:endParaRPr lang="en-US" sz="2800" b="1" dirty="0">
              <a:solidFill>
                <a:schemeClr val="tx1"/>
              </a:solidFill>
              <a:latin typeface="+mn-lt"/>
            </a:endParaRPr>
          </a:p>
        </p:txBody>
      </p:sp>
      <p:sp>
        <p:nvSpPr>
          <p:cNvPr id="3" name="Content Placeholder 2">
            <a:extLst>
              <a:ext uri="{FF2B5EF4-FFF2-40B4-BE49-F238E27FC236}">
                <a16:creationId xmlns:a16="http://schemas.microsoft.com/office/drawing/2014/main" id="{DBC52DAD-0AFB-4184-8ED7-99DE1D11983D}"/>
              </a:ext>
            </a:extLst>
          </p:cNvPr>
          <p:cNvSpPr>
            <a:spLocks noGrp="1"/>
          </p:cNvSpPr>
          <p:nvPr>
            <p:ph idx="4294967295"/>
          </p:nvPr>
        </p:nvSpPr>
        <p:spPr>
          <a:xfrm>
            <a:off x="984250" y="989013"/>
            <a:ext cx="10986840" cy="5188503"/>
          </a:xfrm>
        </p:spPr>
        <p:txBody>
          <a:bodyPr>
            <a:normAutofit/>
          </a:bodyPr>
          <a:lstStyle/>
          <a:p>
            <a:pPr marL="342900" lvl="0" indent="-342900" algn="just">
              <a:lnSpc>
                <a:spcPct val="115000"/>
              </a:lnSpc>
              <a:spcAft>
                <a:spcPts val="0"/>
              </a:spcAft>
              <a:buFont typeface="Symbol" panose="05050102010706020507" pitchFamily="18" charset="2"/>
              <a:buChar char=""/>
            </a:pPr>
            <a:endParaRPr lang="en-US" sz="1900" dirty="0">
              <a:solidFill>
                <a:srgbClr val="201F1E"/>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Symbol" panose="05050102010706020507" pitchFamily="18" charset="2"/>
              <a:buChar cha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Η ανάπτυξη της ναυτιλίας προϋποθέτει τη διεθνή σταθερότητα και ασφάλεια, σταθερούς και προβλέψιμους κανόνες λειτουργίας, την ελευθερία των θαλασσών, του εμπορίου και των πληρωμών </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Symbol" panose="05050102010706020507" pitchFamily="18" charset="2"/>
              <a:buChar char=""/>
            </a:pPr>
            <a:r>
              <a:rPr lang="el-GR" dirty="0">
                <a:solidFill>
                  <a:schemeClr val="tx1"/>
                </a:solidFill>
                <a:latin typeface="Calibri" panose="020F0502020204030204" pitchFamily="34" charset="0"/>
                <a:ea typeface="Calibri" panose="020F0502020204030204" pitchFamily="34" charset="0"/>
                <a:cs typeface="Calibri" panose="020F0502020204030204" pitchFamily="34" charset="0"/>
              </a:rPr>
              <a:t>Ως ένας από τους πλέον διεθνοποιημένους κλάδους της οικονομίας είναι ιδιαίτερα τρωτός στις διεθνείς πολιτικές, οικονομικές τεχνολογικές και περιβαλλοντικές εξελίξεις και μεταβολές </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Symbol" panose="05050102010706020507" pitchFamily="18" charset="2"/>
              <a:buChar char=""/>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Οι ναυτιλιακές μεταφορές επηρεάζονται από ένα σύνολο</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"κοκτέιλ“</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 μακρο-παραγόντων (</a:t>
            </a:r>
            <a:r>
              <a:rPr lang="el-GR"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macro-environmental</a:t>
            </a: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l-GR"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factors</a:t>
            </a: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 οι οποίοι διαμορφώνουν τη ζήτηση, την προσφορά, την κερδοφορία, αλλά και τη στρατηγική των ναυτιλιακών εταιρειών. Οι σημαντικότεροι είναι:</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051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E420B3-0D92-5FE3-68CC-B5F48DDF325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8AF335-352B-5C13-54BC-5E3A96378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EDCDB-3CEC-B60E-C046-75BFCC715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D85DB5-75FF-BACB-E29C-56C09363D1B6}"/>
              </a:ext>
            </a:extLst>
          </p:cNvPr>
          <p:cNvSpPr>
            <a:spLocks noGrp="1"/>
          </p:cNvSpPr>
          <p:nvPr>
            <p:ph type="title"/>
          </p:nvPr>
        </p:nvSpPr>
        <p:spPr>
          <a:xfrm>
            <a:off x="492370" y="516835"/>
            <a:ext cx="3084844" cy="2103875"/>
          </a:xfrm>
        </p:spPr>
        <p:txBody>
          <a:bodyPr>
            <a:normAutofit fontScale="90000"/>
          </a:bodyPr>
          <a:lstStyle/>
          <a:p>
            <a:r>
              <a:rPr lang="el-GR" sz="3600" dirty="0">
                <a:solidFill>
                  <a:srgbClr val="FFFFFF"/>
                </a:solidFill>
              </a:rPr>
              <a:t>1. Παράγοντες που επηρεάζουν τις ναυτιλιακές μεταφορές </a:t>
            </a:r>
            <a:endParaRPr lang="en-US" sz="3600" dirty="0">
              <a:solidFill>
                <a:srgbClr val="FFFFFF"/>
              </a:solidFill>
            </a:endParaRPr>
          </a:p>
        </p:txBody>
      </p:sp>
      <p:sp>
        <p:nvSpPr>
          <p:cNvPr id="9" name="Content Placeholder 8">
            <a:extLst>
              <a:ext uri="{FF2B5EF4-FFF2-40B4-BE49-F238E27FC236}">
                <a16:creationId xmlns:a16="http://schemas.microsoft.com/office/drawing/2014/main" id="{BD9FE98C-CC02-4C91-53E3-0D37EE84C75A}"/>
              </a:ext>
            </a:extLst>
          </p:cNvPr>
          <p:cNvSpPr>
            <a:spLocks noGrp="1"/>
          </p:cNvSpPr>
          <p:nvPr>
            <p:ph idx="1"/>
          </p:nvPr>
        </p:nvSpPr>
        <p:spPr>
          <a:xfrm>
            <a:off x="492371" y="2653800"/>
            <a:ext cx="3084844" cy="3335519"/>
          </a:xfrm>
        </p:spPr>
        <p:txBody>
          <a:bodyPr>
            <a:normAutofit/>
          </a:bodyPr>
          <a:lstStyle/>
          <a:p>
            <a:endParaRPr lang="en-US" dirty="0"/>
          </a:p>
          <a:p>
            <a:r>
              <a:rPr lang="el-GR" dirty="0"/>
              <a:t>Πίνακας 2: Πόσο προετοιμασμένη είναι η ναυτιλία να αντιμετωπίσει τις κύριες προκλήσεις –αποτελέσματα έρευνας με ερωτηματολόγιο (1 ελάχιστα πιθανό, 4 απόλυτα πιθανό) </a:t>
            </a:r>
            <a:r>
              <a:rPr lang="en-US" dirty="0"/>
              <a:t>(https://www.maritimeissues.org/)</a:t>
            </a:r>
          </a:p>
          <a:p>
            <a:endParaRPr lang="en-US" dirty="0"/>
          </a:p>
          <a:p>
            <a:endParaRPr lang="en-US" sz="1500" dirty="0">
              <a:solidFill>
                <a:srgbClr val="FFFFFF"/>
              </a:solidFill>
            </a:endParaRPr>
          </a:p>
        </p:txBody>
      </p:sp>
      <p:sp>
        <p:nvSpPr>
          <p:cNvPr id="16" name="Rectangle 15">
            <a:extLst>
              <a:ext uri="{FF2B5EF4-FFF2-40B4-BE49-F238E27FC236}">
                <a16:creationId xmlns:a16="http://schemas.microsoft.com/office/drawing/2014/main" id="{B27DFE9A-097A-3B6F-8D1E-93260E6E0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Εικόνα 3">
            <a:extLst>
              <a:ext uri="{FF2B5EF4-FFF2-40B4-BE49-F238E27FC236}">
                <a16:creationId xmlns:a16="http://schemas.microsoft.com/office/drawing/2014/main" id="{0FFC839E-82B0-5454-E527-842EB8E7B780}"/>
              </a:ext>
            </a:extLst>
          </p:cNvPr>
          <p:cNvPicPr>
            <a:picLocks noChangeAspect="1"/>
          </p:cNvPicPr>
          <p:nvPr/>
        </p:nvPicPr>
        <p:blipFill>
          <a:blip r:embed="rId2"/>
          <a:stretch>
            <a:fillRect/>
          </a:stretch>
        </p:blipFill>
        <p:spPr>
          <a:xfrm>
            <a:off x="4330618" y="234892"/>
            <a:ext cx="7632083" cy="6367244"/>
          </a:xfrm>
          <a:prstGeom prst="rect">
            <a:avLst/>
          </a:prstGeom>
          <a:ln>
            <a:solidFill>
              <a:schemeClr val="tx1"/>
            </a:solidFill>
          </a:ln>
        </p:spPr>
      </p:pic>
    </p:spTree>
    <p:extLst>
      <p:ext uri="{BB962C8B-B14F-4D97-AF65-F5344CB8AC3E}">
        <p14:creationId xmlns:p14="http://schemas.microsoft.com/office/powerpoint/2010/main" val="2351000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99AB-38E6-4C17-ACB3-4A387297E49A}"/>
              </a:ext>
            </a:extLst>
          </p:cNvPr>
          <p:cNvSpPr>
            <a:spLocks noGrp="1"/>
          </p:cNvSpPr>
          <p:nvPr>
            <p:ph type="title" idx="4294967295"/>
          </p:nvPr>
        </p:nvSpPr>
        <p:spPr>
          <a:xfrm>
            <a:off x="0" y="287338"/>
            <a:ext cx="12045950" cy="2665412"/>
          </a:xfrm>
        </p:spPr>
        <p:txBody>
          <a:bodyPr>
            <a:normAutofit/>
          </a:bodyPr>
          <a:lstStyle/>
          <a:p>
            <a:r>
              <a:rPr lang="el-GR" sz="3200" b="1" dirty="0"/>
              <a:t> </a:t>
            </a:r>
            <a:endParaRPr lang="en-US" sz="3200" b="1" dirty="0"/>
          </a:p>
        </p:txBody>
      </p:sp>
      <p:sp>
        <p:nvSpPr>
          <p:cNvPr id="3" name="Content Placeholder 2">
            <a:extLst>
              <a:ext uri="{FF2B5EF4-FFF2-40B4-BE49-F238E27FC236}">
                <a16:creationId xmlns:a16="http://schemas.microsoft.com/office/drawing/2014/main" id="{1BCC308E-D114-4A0C-8EEF-CC5030242568}"/>
              </a:ext>
            </a:extLst>
          </p:cNvPr>
          <p:cNvSpPr>
            <a:spLocks noGrp="1"/>
          </p:cNvSpPr>
          <p:nvPr>
            <p:ph idx="4294967295"/>
          </p:nvPr>
        </p:nvSpPr>
        <p:spPr>
          <a:xfrm>
            <a:off x="0" y="1846263"/>
            <a:ext cx="11693525" cy="4022725"/>
          </a:xfrm>
        </p:spPr>
        <p:txBody>
          <a:bodyPr/>
          <a:lstStyle/>
          <a:p>
            <a:pPr marL="137160" indent="0">
              <a:lnSpc>
                <a:spcPct val="115000"/>
              </a:lnSpc>
              <a:spcAft>
                <a:spcPts val="100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70545DBD-00F6-D256-158D-72049D938C67}"/>
              </a:ext>
            </a:extLst>
          </p:cNvPr>
          <p:cNvSpPr txBox="1"/>
          <p:nvPr/>
        </p:nvSpPr>
        <p:spPr>
          <a:xfrm>
            <a:off x="383458" y="287338"/>
            <a:ext cx="11662492" cy="5702908"/>
          </a:xfrm>
          <a:prstGeom prst="rect">
            <a:avLst/>
          </a:prstGeom>
          <a:noFill/>
        </p:spPr>
        <p:txBody>
          <a:bodyPr wrap="square">
            <a:spAutoFit/>
          </a:bodyPr>
          <a:lstStyle/>
          <a:p>
            <a:pPr marL="0" marR="0">
              <a:lnSpc>
                <a:spcPct val="115000"/>
              </a:lnSpc>
              <a:spcAft>
                <a:spcPts val="800"/>
              </a:spcAft>
              <a:buNone/>
            </a:pPr>
            <a:r>
              <a:rPr lang="el-GR" sz="2800" b="1" kern="0" dirty="0">
                <a:ea typeface="Calibri" panose="020F0502020204030204" pitchFamily="34" charset="0"/>
                <a:cs typeface="Times New Roman" panose="02020603050405020304" pitchFamily="18" charset="0"/>
              </a:rPr>
              <a:t>2.1 Εννοιολογικοί προσδιορισμοί </a:t>
            </a:r>
            <a:endParaRPr lang="en-US" sz="1800" kern="100" dirty="0">
              <a:effectLst/>
              <a:ea typeface="Calibri" panose="020F0502020204030204" pitchFamily="34" charset="0"/>
              <a:cs typeface="Times New Roman" panose="02020603050405020304" pitchFamily="18" charset="0"/>
            </a:endParaRPr>
          </a:p>
          <a:p>
            <a:pPr marL="0" marR="0">
              <a:lnSpc>
                <a:spcPct val="115000"/>
              </a:lnSpc>
              <a:spcAft>
                <a:spcPts val="800"/>
              </a:spcAft>
              <a:buNone/>
            </a:pPr>
            <a:r>
              <a:rPr lang="en-US" sz="2000" b="1" kern="0" dirty="0">
                <a:effectLst/>
                <a:ea typeface="Times New Roman" panose="02020603050405020304" pitchFamily="18" charset="0"/>
                <a:cs typeface="Times New Roman" panose="02020603050405020304" pitchFamily="18" charset="0"/>
              </a:rPr>
              <a:t>Γεωπ</a:t>
            </a:r>
            <a:r>
              <a:rPr lang="en-US" sz="2000" b="1" kern="0" dirty="0" err="1">
                <a:effectLst/>
                <a:ea typeface="Times New Roman" panose="02020603050405020304" pitchFamily="18" charset="0"/>
                <a:cs typeface="Times New Roman" panose="02020603050405020304" pitchFamily="18" charset="0"/>
              </a:rPr>
              <a:t>ολιτική</a:t>
            </a:r>
            <a:endParaRPr lang="en-US" sz="1800"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l-GR" sz="1800" kern="0" dirty="0">
                <a:effectLst/>
                <a:ea typeface="Times New Roman" panose="02020603050405020304" pitchFamily="18" charset="0"/>
                <a:cs typeface="Times New Roman" panose="02020603050405020304" pitchFamily="18" charset="0"/>
              </a:rPr>
              <a:t>Προέρχεται από το "</a:t>
            </a:r>
            <a:r>
              <a:rPr lang="el-GR" sz="1800" kern="0" dirty="0" err="1">
                <a:effectLst/>
                <a:ea typeface="Times New Roman" panose="02020603050405020304" pitchFamily="18" charset="0"/>
                <a:cs typeface="Times New Roman" panose="02020603050405020304" pitchFamily="18" charset="0"/>
              </a:rPr>
              <a:t>γεω</a:t>
            </a:r>
            <a:r>
              <a:rPr lang="el-GR" sz="1800" kern="0" dirty="0">
                <a:effectLst/>
                <a:ea typeface="Times New Roman" panose="02020603050405020304" pitchFamily="18" charset="0"/>
                <a:cs typeface="Times New Roman" panose="02020603050405020304" pitchFamily="18" charset="0"/>
              </a:rPr>
              <a:t>-" (χώρος) και "πολιτική« – σύζευξη γεωγραφίας και πολιτικής </a:t>
            </a:r>
            <a:endParaRPr lang="en-US" sz="1800"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l-GR" sz="1800" kern="0" dirty="0">
                <a:effectLst/>
                <a:ea typeface="Times New Roman" panose="02020603050405020304" pitchFamily="18" charset="0"/>
                <a:cs typeface="Times New Roman" panose="02020603050405020304" pitchFamily="18" charset="0"/>
              </a:rPr>
              <a:t>Αναφέρεται στη μελέτη της σχέσης γεωγραφίας, πολιτικής ισχύος και διεθνών σχέσεων</a:t>
            </a:r>
            <a:r>
              <a:rPr lang="el-GR" kern="0" dirty="0">
                <a:ea typeface="Times New Roman" panose="02020603050405020304" pitchFamily="18" charset="0"/>
                <a:cs typeface="Times New Roman" panose="02020603050405020304" pitchFamily="18" charset="0"/>
              </a:rPr>
              <a:t> στην αλληλεπίδραση γεωγραφίας και εξωτερικής πολιτικής ή αλλιώς στη </a:t>
            </a:r>
            <a:r>
              <a:rPr lang="el-GR" kern="0" dirty="0" err="1">
                <a:ea typeface="Times New Roman" panose="02020603050405020304" pitchFamily="18" charset="0"/>
                <a:cs typeface="Times New Roman" panose="02020603050405020304" pitchFamily="18" charset="0"/>
              </a:rPr>
              <a:t>χωρο</a:t>
            </a:r>
            <a:r>
              <a:rPr lang="el-GR" kern="0" dirty="0">
                <a:ea typeface="Times New Roman" panose="02020603050405020304" pitchFamily="18" charset="0"/>
                <a:cs typeface="Times New Roman" panose="02020603050405020304" pitchFamily="18" charset="0"/>
              </a:rPr>
              <a:t>-οικονομική διάσταση της εξωτερικής πολιτικής </a:t>
            </a:r>
            <a:endParaRPr lang="en-US" sz="1800"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l-GR" sz="1800" b="1" kern="0" dirty="0">
                <a:effectLst/>
                <a:ea typeface="Times New Roman" panose="02020603050405020304" pitchFamily="18" charset="0"/>
                <a:cs typeface="Times New Roman" panose="02020603050405020304" pitchFamily="18" charset="0"/>
              </a:rPr>
              <a:t>Στην περίπτωση της ναυτιλίας</a:t>
            </a:r>
            <a:r>
              <a:rPr lang="el-GR" sz="1800" kern="0" dirty="0">
                <a:effectLst/>
                <a:ea typeface="Times New Roman" panose="02020603050405020304" pitchFamily="18" charset="0"/>
                <a:cs typeface="Times New Roman" panose="02020603050405020304" pitchFamily="18" charset="0"/>
              </a:rPr>
              <a:t>, </a:t>
            </a:r>
            <a:r>
              <a:rPr lang="el-GR" kern="0" dirty="0">
                <a:ea typeface="Times New Roman" panose="02020603050405020304" pitchFamily="18" charset="0"/>
                <a:cs typeface="Times New Roman" panose="02020603050405020304" pitchFamily="18" charset="0"/>
              </a:rPr>
              <a:t>ε</a:t>
            </a:r>
            <a:r>
              <a:rPr lang="el-GR" sz="1800" kern="0" dirty="0">
                <a:effectLst/>
                <a:ea typeface="Times New Roman" panose="02020603050405020304" pitchFamily="18" charset="0"/>
                <a:cs typeface="Times New Roman" panose="02020603050405020304" pitchFamily="18" charset="0"/>
              </a:rPr>
              <a:t>ξετάζει πώς ο έλεγχος στρατηγικών περιοχών (στενά, λιμάνια, θαλάσσιες οδοί) επηρεάζει την παγκόσμια ισορροπία ισχύος και τη λειτουργία της ναυτιλίας </a:t>
            </a:r>
            <a:endParaRPr lang="en-US" sz="1800"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l-GR" sz="1800" kern="0" dirty="0">
                <a:effectLst/>
                <a:ea typeface="Times New Roman" panose="02020603050405020304" pitchFamily="18" charset="0"/>
                <a:cs typeface="Times New Roman" panose="02020603050405020304" pitchFamily="18" charset="0"/>
              </a:rPr>
              <a:t>Παράδειγμα: Η σημασία τους ελέγχου των </a:t>
            </a:r>
            <a:r>
              <a:rPr lang="el-GR" b="1" kern="0" dirty="0">
                <a:ea typeface="Times New Roman" panose="02020603050405020304" pitchFamily="18" charset="0"/>
                <a:cs typeface="Times New Roman" panose="02020603050405020304" pitchFamily="18" charset="0"/>
              </a:rPr>
              <a:t>θαλάσσιων περασμάτων (στενών) για τη ναυτιλία</a:t>
            </a:r>
            <a:endParaRPr lang="en-US" sz="1800" kern="100" dirty="0">
              <a:effectLst/>
              <a:ea typeface="Calibri" panose="020F0502020204030204" pitchFamily="34" charset="0"/>
              <a:cs typeface="Times New Roman" panose="02020603050405020304" pitchFamily="18" charset="0"/>
            </a:endParaRPr>
          </a:p>
          <a:p>
            <a:pPr marL="0" marR="0">
              <a:lnSpc>
                <a:spcPct val="115000"/>
              </a:lnSpc>
              <a:spcAft>
                <a:spcPts val="800"/>
              </a:spcAft>
              <a:buNone/>
            </a:pPr>
            <a:r>
              <a:rPr lang="en-US" sz="2000" b="1" kern="0" dirty="0" err="1">
                <a:effectLst/>
                <a:ea typeface="Times New Roman" panose="02020603050405020304" pitchFamily="18" charset="0"/>
                <a:cs typeface="Times New Roman" panose="02020603050405020304" pitchFamily="18" charset="0"/>
              </a:rPr>
              <a:t>Γεωοικονομική</a:t>
            </a:r>
            <a:endParaRPr lang="en-US" sz="1800"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l-GR" sz="1800" kern="0" dirty="0">
                <a:effectLst/>
                <a:ea typeface="Times New Roman" panose="02020603050405020304" pitchFamily="18" charset="0"/>
                <a:cs typeface="Times New Roman" panose="02020603050405020304" pitchFamily="18" charset="0"/>
              </a:rPr>
              <a:t>Η χρήση </a:t>
            </a:r>
            <a:r>
              <a:rPr lang="el-GR" sz="1800" b="1" kern="0" dirty="0">
                <a:effectLst/>
                <a:ea typeface="Times New Roman" panose="02020603050405020304" pitchFamily="18" charset="0"/>
                <a:cs typeface="Times New Roman" panose="02020603050405020304" pitchFamily="18" charset="0"/>
              </a:rPr>
              <a:t>οικονομικών μέσων</a:t>
            </a:r>
            <a:r>
              <a:rPr lang="el-GR" sz="1800" kern="0" dirty="0">
                <a:effectLst/>
                <a:ea typeface="Times New Roman" panose="02020603050405020304" pitchFamily="18" charset="0"/>
                <a:cs typeface="Times New Roman" panose="02020603050405020304" pitchFamily="18" charset="0"/>
              </a:rPr>
              <a:t> (εμπάργκο, κυρώσεις, ενεργειακές εξαρτήσεις, επενδύσεις σε υποδομές) για την επίτευξη γεωπολιτικών στόχων.</a:t>
            </a:r>
            <a:endParaRPr lang="en-US" sz="1800"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l-GR" sz="1800" kern="0" dirty="0">
                <a:effectLst/>
                <a:ea typeface="Times New Roman" panose="02020603050405020304" pitchFamily="18" charset="0"/>
                <a:cs typeface="Times New Roman" panose="02020603050405020304" pitchFamily="18" charset="0"/>
              </a:rPr>
              <a:t>Συνδυάζει οικονομική πολιτική και διεθνή στρατηγική.</a:t>
            </a:r>
            <a:endParaRPr lang="en-US" sz="1800"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l-GR" sz="1800" kern="0" dirty="0">
                <a:effectLst/>
                <a:ea typeface="Times New Roman" panose="02020603050405020304" pitchFamily="18" charset="0"/>
                <a:cs typeface="Times New Roman" panose="02020603050405020304" pitchFamily="18" charset="0"/>
              </a:rPr>
              <a:t>Παράδειγμα: Οι </a:t>
            </a:r>
            <a:r>
              <a:rPr lang="el-GR" sz="1800" b="1" kern="0" dirty="0">
                <a:effectLst/>
                <a:ea typeface="Times New Roman" panose="02020603050405020304" pitchFamily="18" charset="0"/>
                <a:cs typeface="Times New Roman" panose="02020603050405020304" pitchFamily="18" charset="0"/>
              </a:rPr>
              <a:t>κυρώσεις της Δύσης κατά της Ρωσίας</a:t>
            </a:r>
            <a:r>
              <a:rPr lang="el-GR" sz="1800" kern="0" dirty="0">
                <a:effectLst/>
                <a:ea typeface="Times New Roman" panose="02020603050405020304" pitchFamily="18" charset="0"/>
                <a:cs typeface="Times New Roman" panose="02020603050405020304" pitchFamily="18" charset="0"/>
              </a:rPr>
              <a:t> μετά το 2022 που επηρέασαν το θαλάσσιο εμπόριο ενέργειας και τις ναυτιλιακές ροές.</a:t>
            </a:r>
            <a:endParaRPr lang="en-US" sz="18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7639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9C2967-E9B8-4AAE-CC51-CA5A348EB608}"/>
              </a:ext>
            </a:extLst>
          </p:cNvPr>
          <p:cNvSpPr txBox="1"/>
          <p:nvPr/>
        </p:nvSpPr>
        <p:spPr>
          <a:xfrm>
            <a:off x="339213" y="250723"/>
            <a:ext cx="11356258" cy="5900846"/>
          </a:xfrm>
          <a:prstGeom prst="rect">
            <a:avLst/>
          </a:prstGeom>
          <a:noFill/>
        </p:spPr>
        <p:txBody>
          <a:bodyPr wrap="square">
            <a:spAutoFit/>
          </a:bodyPr>
          <a:lstStyle/>
          <a:p>
            <a:pPr marL="0" marR="0">
              <a:lnSpc>
                <a:spcPct val="115000"/>
              </a:lnSpc>
              <a:spcAft>
                <a:spcPts val="800"/>
              </a:spcAft>
              <a:buNone/>
            </a:pPr>
            <a:r>
              <a:rPr lang="el-GR" sz="2400" b="1" kern="0" dirty="0">
                <a:effectLst/>
                <a:latin typeface="Times New Roman" panose="02020603050405020304" pitchFamily="18" charset="0"/>
                <a:ea typeface="Times New Roman" panose="02020603050405020304" pitchFamily="18" charset="0"/>
                <a:cs typeface="Times New Roman" panose="02020603050405020304" pitchFamily="18" charset="0"/>
              </a:rPr>
              <a:t>2.2 </a:t>
            </a:r>
            <a:r>
              <a:rPr lang="el-GR" sz="2400" b="1" kern="0" dirty="0">
                <a:effectLst/>
                <a:ea typeface="Times New Roman" panose="02020603050405020304" pitchFamily="18" charset="0"/>
                <a:cs typeface="Times New Roman" panose="02020603050405020304" pitchFamily="18" charset="0"/>
              </a:rPr>
              <a:t>Γεωπολιτικές και γεωοικονομικές κρίσεις που επηρεάζουν τη ναυτιλία</a:t>
            </a:r>
            <a:endParaRPr lang="en-US" sz="2400" kern="100" dirty="0">
              <a:effectLst/>
              <a:ea typeface="Calibri" panose="020F0502020204030204" pitchFamily="34" charset="0"/>
              <a:cs typeface="Times New Roman" panose="02020603050405020304" pitchFamily="18" charset="0"/>
            </a:endParaRPr>
          </a:p>
          <a:p>
            <a:pPr marL="800100" lvl="1" indent="-342900">
              <a:lnSpc>
                <a:spcPct val="115000"/>
              </a:lnSpc>
              <a:spcAft>
                <a:spcPts val="800"/>
              </a:spcAft>
              <a:buFont typeface="Wingdings" panose="05000000000000000000" pitchFamily="2" charset="2"/>
              <a:buChar char="Ø"/>
              <a:tabLst>
                <a:tab pos="457200" algn="l"/>
              </a:tabLst>
            </a:pPr>
            <a:r>
              <a:rPr lang="en-US" sz="1600" b="1" kern="0" dirty="0" err="1">
                <a:effectLst/>
                <a:ea typeface="Times New Roman" panose="02020603050405020304" pitchFamily="18" charset="0"/>
                <a:cs typeface="Times New Roman" panose="02020603050405020304" pitchFamily="18" charset="0"/>
              </a:rPr>
              <a:t>Πόλεμοι</a:t>
            </a:r>
            <a:r>
              <a:rPr lang="en-US" sz="1600" b="1" kern="0" dirty="0">
                <a:effectLst/>
                <a:ea typeface="Times New Roman" panose="02020603050405020304" pitchFamily="18" charset="0"/>
                <a:cs typeface="Times New Roman" panose="02020603050405020304" pitchFamily="18" charset="0"/>
              </a:rPr>
              <a:t> και </a:t>
            </a:r>
            <a:r>
              <a:rPr lang="en-US" sz="1600" b="1" kern="0" dirty="0" err="1">
                <a:effectLst/>
                <a:ea typeface="Times New Roman" panose="02020603050405020304" pitchFamily="18" charset="0"/>
                <a:cs typeface="Times New Roman" panose="02020603050405020304" pitchFamily="18" charset="0"/>
              </a:rPr>
              <a:t>ένο</a:t>
            </a:r>
            <a:r>
              <a:rPr lang="en-US" sz="1600" b="1" kern="0" dirty="0">
                <a:effectLst/>
                <a:ea typeface="Times New Roman" panose="02020603050405020304" pitchFamily="18" charset="0"/>
                <a:cs typeface="Times New Roman" panose="02020603050405020304" pitchFamily="18" charset="0"/>
              </a:rPr>
              <a:t>πλες συγκρούσεις</a:t>
            </a:r>
            <a:endParaRPr lang="en-US" sz="1600" kern="100" dirty="0">
              <a:effectLst/>
              <a:ea typeface="Calibri" panose="020F0502020204030204" pitchFamily="34" charset="0"/>
              <a:cs typeface="Times New Roman" panose="02020603050405020304" pitchFamily="18" charset="0"/>
            </a:endParaRPr>
          </a:p>
          <a:p>
            <a:pPr marL="1200150" lvl="2" indent="-285750">
              <a:lnSpc>
                <a:spcPct val="115000"/>
              </a:lnSpc>
              <a:spcAft>
                <a:spcPts val="800"/>
              </a:spcAft>
              <a:buSzPts val="1000"/>
              <a:buFont typeface="Courier New" panose="02070309020205020404" pitchFamily="49" charset="0"/>
              <a:buChar char="o"/>
              <a:tabLst>
                <a:tab pos="914400" algn="l"/>
              </a:tabLst>
            </a:pPr>
            <a:r>
              <a:rPr lang="el-GR" sz="1600" kern="0" dirty="0">
                <a:effectLst/>
                <a:ea typeface="Times New Roman" panose="02020603050405020304" pitchFamily="18" charset="0"/>
                <a:cs typeface="Times New Roman" panose="02020603050405020304" pitchFamily="18" charset="0"/>
              </a:rPr>
              <a:t>Κλείσιμο ή περιορισμός στρατηγικών θαλάσσιων διαδρόμων.</a:t>
            </a:r>
            <a:endParaRPr lang="en-US" sz="1600" kern="100" dirty="0">
              <a:effectLst/>
              <a:ea typeface="Calibri" panose="020F0502020204030204" pitchFamily="34" charset="0"/>
              <a:cs typeface="Times New Roman" panose="02020603050405020304" pitchFamily="18" charset="0"/>
            </a:endParaRPr>
          </a:p>
          <a:p>
            <a:pPr marL="1200150" lvl="2" indent="-285750">
              <a:lnSpc>
                <a:spcPct val="115000"/>
              </a:lnSpc>
              <a:spcAft>
                <a:spcPts val="800"/>
              </a:spcAft>
              <a:buSzPts val="1000"/>
              <a:buFont typeface="Courier New" panose="02070309020205020404" pitchFamily="49" charset="0"/>
              <a:buChar char="o"/>
              <a:tabLst>
                <a:tab pos="914400" algn="l"/>
              </a:tabLst>
            </a:pPr>
            <a:r>
              <a:rPr lang="el-GR" sz="1600" kern="0" dirty="0">
                <a:effectLst/>
                <a:ea typeface="Times New Roman" panose="02020603050405020304" pitchFamily="18" charset="0"/>
                <a:cs typeface="Times New Roman" panose="02020603050405020304" pitchFamily="18" charset="0"/>
              </a:rPr>
              <a:t>Κίνδυνοι για την ασφάλεια πλοίων και πληρωμάτων.</a:t>
            </a:r>
            <a:endParaRPr lang="en-US" sz="1600" kern="100" dirty="0">
              <a:effectLst/>
              <a:ea typeface="Calibri" panose="020F0502020204030204" pitchFamily="34" charset="0"/>
              <a:cs typeface="Times New Roman" panose="02020603050405020304" pitchFamily="18" charset="0"/>
            </a:endParaRPr>
          </a:p>
          <a:p>
            <a:pPr marL="800100" lvl="1" indent="-342900">
              <a:lnSpc>
                <a:spcPct val="115000"/>
              </a:lnSpc>
              <a:spcAft>
                <a:spcPts val="800"/>
              </a:spcAft>
              <a:buFont typeface="Wingdings" panose="05000000000000000000" pitchFamily="2" charset="2"/>
              <a:buChar char="Ø"/>
              <a:tabLst>
                <a:tab pos="457200" algn="l"/>
              </a:tabLst>
            </a:pPr>
            <a:r>
              <a:rPr lang="en-US" sz="1600" b="1" kern="0" dirty="0" err="1">
                <a:effectLst/>
                <a:ea typeface="Times New Roman" panose="02020603050405020304" pitchFamily="18" charset="0"/>
                <a:cs typeface="Times New Roman" panose="02020603050405020304" pitchFamily="18" charset="0"/>
              </a:rPr>
              <a:t>Τρομοκρ</a:t>
            </a:r>
            <a:r>
              <a:rPr lang="en-US" sz="1600" b="1" kern="0" dirty="0">
                <a:effectLst/>
                <a:ea typeface="Times New Roman" panose="02020603050405020304" pitchFamily="18" charset="0"/>
                <a:cs typeface="Times New Roman" panose="02020603050405020304" pitchFamily="18" charset="0"/>
              </a:rPr>
              <a:t>ατία και πειρατεία</a:t>
            </a:r>
            <a:endParaRPr lang="en-US" sz="1600" kern="100" dirty="0">
              <a:effectLst/>
              <a:ea typeface="Calibri" panose="020F0502020204030204" pitchFamily="34" charset="0"/>
              <a:cs typeface="Times New Roman" panose="02020603050405020304" pitchFamily="18" charset="0"/>
            </a:endParaRPr>
          </a:p>
          <a:p>
            <a:pPr marL="1200150" lvl="2" indent="-285750">
              <a:lnSpc>
                <a:spcPct val="115000"/>
              </a:lnSpc>
              <a:spcAft>
                <a:spcPts val="800"/>
              </a:spcAft>
              <a:buSzPts val="1000"/>
              <a:buFont typeface="Courier New" panose="02070309020205020404" pitchFamily="49" charset="0"/>
              <a:buChar char="o"/>
              <a:tabLst>
                <a:tab pos="914400" algn="l"/>
              </a:tabLst>
            </a:pPr>
            <a:r>
              <a:rPr lang="en-US" sz="1600" kern="0" dirty="0" err="1">
                <a:effectLst/>
                <a:ea typeface="Times New Roman" panose="02020603050405020304" pitchFamily="18" charset="0"/>
                <a:cs typeface="Times New Roman" panose="02020603050405020304" pitchFamily="18" charset="0"/>
              </a:rPr>
              <a:t>Σομ</a:t>
            </a:r>
            <a:r>
              <a:rPr lang="en-US" sz="1600" kern="0" dirty="0">
                <a:effectLst/>
                <a:ea typeface="Times New Roman" panose="02020603050405020304" pitchFamily="18" charset="0"/>
                <a:cs typeface="Times New Roman" panose="02020603050405020304" pitchFamily="18" charset="0"/>
              </a:rPr>
              <a:t>αλία, Κέρας της Αφρικής</a:t>
            </a:r>
            <a:r>
              <a:rPr lang="el-GR" sz="1600" kern="0" dirty="0">
                <a:effectLst/>
                <a:ea typeface="Times New Roman" panose="02020603050405020304" pitchFamily="18" charset="0"/>
                <a:cs typeface="Times New Roman" panose="02020603050405020304" pitchFamily="18" charset="0"/>
              </a:rPr>
              <a:t>, Κόλπος Γουινέας κλπ. </a:t>
            </a:r>
            <a:endParaRPr lang="en-US" sz="1600" kern="100" dirty="0">
              <a:effectLst/>
              <a:ea typeface="Calibri" panose="020F0502020204030204" pitchFamily="34" charset="0"/>
              <a:cs typeface="Times New Roman" panose="02020603050405020304" pitchFamily="18" charset="0"/>
            </a:endParaRPr>
          </a:p>
          <a:p>
            <a:pPr marL="1200150" lvl="2" indent="-285750">
              <a:lnSpc>
                <a:spcPct val="115000"/>
              </a:lnSpc>
              <a:spcAft>
                <a:spcPts val="800"/>
              </a:spcAft>
              <a:buSzPts val="1000"/>
              <a:buFont typeface="Courier New" panose="02070309020205020404" pitchFamily="49" charset="0"/>
              <a:buChar char="o"/>
              <a:tabLst>
                <a:tab pos="914400" algn="l"/>
              </a:tabLst>
            </a:pPr>
            <a:r>
              <a:rPr lang="el-GR" sz="1600" kern="0" dirty="0">
                <a:effectLst/>
                <a:ea typeface="Times New Roman" panose="02020603050405020304" pitchFamily="18" charset="0"/>
                <a:cs typeface="Times New Roman" panose="02020603050405020304" pitchFamily="18" charset="0"/>
              </a:rPr>
              <a:t>Αύξηση κόστους μέσω ασφαλίστρων και ένοπλης φύλαξης.</a:t>
            </a:r>
            <a:endParaRPr lang="en-US" sz="1600" kern="100" dirty="0">
              <a:effectLst/>
              <a:ea typeface="Calibri" panose="020F0502020204030204" pitchFamily="34" charset="0"/>
              <a:cs typeface="Times New Roman" panose="02020603050405020304" pitchFamily="18" charset="0"/>
            </a:endParaRPr>
          </a:p>
          <a:p>
            <a:pPr marL="800100" lvl="1" indent="-342900">
              <a:lnSpc>
                <a:spcPct val="115000"/>
              </a:lnSpc>
              <a:spcAft>
                <a:spcPts val="800"/>
              </a:spcAft>
              <a:buFont typeface="Wingdings" panose="05000000000000000000" pitchFamily="2" charset="2"/>
              <a:buChar char="Ø"/>
              <a:tabLst>
                <a:tab pos="457200" algn="l"/>
              </a:tabLst>
            </a:pPr>
            <a:r>
              <a:rPr lang="en-US" sz="1600" b="1" kern="0" dirty="0" err="1">
                <a:effectLst/>
                <a:ea typeface="Times New Roman" panose="02020603050405020304" pitchFamily="18" charset="0"/>
                <a:cs typeface="Times New Roman" panose="02020603050405020304" pitchFamily="18" charset="0"/>
              </a:rPr>
              <a:t>Οικονομικές</a:t>
            </a:r>
            <a:r>
              <a:rPr lang="en-US" sz="1600" b="1" kern="0" dirty="0">
                <a:effectLst/>
                <a:ea typeface="Times New Roman" panose="02020603050405020304" pitchFamily="18" charset="0"/>
                <a:cs typeface="Times New Roman" panose="02020603050405020304" pitchFamily="18" charset="0"/>
              </a:rPr>
              <a:t> </a:t>
            </a:r>
            <a:r>
              <a:rPr lang="en-US" sz="1600" b="1" kern="0" dirty="0" err="1">
                <a:effectLst/>
                <a:ea typeface="Times New Roman" panose="02020603050405020304" pitchFamily="18" charset="0"/>
                <a:cs typeface="Times New Roman" panose="02020603050405020304" pitchFamily="18" charset="0"/>
              </a:rPr>
              <a:t>κυρώσεις</a:t>
            </a:r>
            <a:r>
              <a:rPr lang="en-US" sz="1600" b="1" kern="0" dirty="0">
                <a:effectLst/>
                <a:ea typeface="Times New Roman" panose="02020603050405020304" pitchFamily="18" charset="0"/>
                <a:cs typeface="Times New Roman" panose="02020603050405020304" pitchFamily="18" charset="0"/>
              </a:rPr>
              <a:t> και </a:t>
            </a:r>
            <a:r>
              <a:rPr lang="en-US" sz="1600" b="1" kern="0" dirty="0" err="1">
                <a:effectLst/>
                <a:ea typeface="Times New Roman" panose="02020603050405020304" pitchFamily="18" charset="0"/>
                <a:cs typeface="Times New Roman" panose="02020603050405020304" pitchFamily="18" charset="0"/>
              </a:rPr>
              <a:t>εμ</a:t>
            </a:r>
            <a:r>
              <a:rPr lang="en-US" sz="1600" b="1" kern="0" dirty="0">
                <a:effectLst/>
                <a:ea typeface="Times New Roman" panose="02020603050405020304" pitchFamily="18" charset="0"/>
                <a:cs typeface="Times New Roman" panose="02020603050405020304" pitchFamily="18" charset="0"/>
              </a:rPr>
              <a:t>πάργκο</a:t>
            </a:r>
            <a:endParaRPr lang="en-US" sz="1600" kern="100" dirty="0">
              <a:effectLst/>
              <a:ea typeface="Calibri" panose="020F0502020204030204" pitchFamily="34" charset="0"/>
              <a:cs typeface="Times New Roman" panose="02020603050405020304" pitchFamily="18" charset="0"/>
            </a:endParaRPr>
          </a:p>
          <a:p>
            <a:pPr marL="1200150" lvl="2" indent="-285750">
              <a:lnSpc>
                <a:spcPct val="115000"/>
              </a:lnSpc>
              <a:spcAft>
                <a:spcPts val="800"/>
              </a:spcAft>
              <a:buSzPts val="1000"/>
              <a:buFont typeface="Courier New" panose="02070309020205020404" pitchFamily="49" charset="0"/>
              <a:buChar char="o"/>
              <a:tabLst>
                <a:tab pos="914400" algn="l"/>
              </a:tabLst>
            </a:pPr>
            <a:r>
              <a:rPr lang="el-GR" sz="1600" kern="0" dirty="0">
                <a:effectLst/>
                <a:ea typeface="Times New Roman" panose="02020603050405020304" pitchFamily="18" charset="0"/>
                <a:cs typeface="Times New Roman" panose="02020603050405020304" pitchFamily="18" charset="0"/>
              </a:rPr>
              <a:t>Επηρεάζουν το παγκόσμιο εμπόριο ενέργειας και πρώτων υλών.</a:t>
            </a:r>
            <a:endParaRPr lang="en-US" sz="1600" kern="100" dirty="0">
              <a:effectLst/>
              <a:ea typeface="Calibri" panose="020F0502020204030204" pitchFamily="34" charset="0"/>
              <a:cs typeface="Times New Roman" panose="02020603050405020304" pitchFamily="18" charset="0"/>
            </a:endParaRPr>
          </a:p>
          <a:p>
            <a:pPr marL="800100" lvl="1" indent="-342900">
              <a:lnSpc>
                <a:spcPct val="115000"/>
              </a:lnSpc>
              <a:spcAft>
                <a:spcPts val="800"/>
              </a:spcAft>
              <a:buFont typeface="Wingdings" panose="05000000000000000000" pitchFamily="2" charset="2"/>
              <a:buChar char="Ø"/>
              <a:tabLst>
                <a:tab pos="457200" algn="l"/>
              </a:tabLst>
            </a:pPr>
            <a:r>
              <a:rPr lang="en-US" sz="1600" b="1" kern="0" dirty="0" err="1">
                <a:effectLst/>
                <a:ea typeface="Times New Roman" panose="02020603050405020304" pitchFamily="18" charset="0"/>
                <a:cs typeface="Times New Roman" panose="02020603050405020304" pitchFamily="18" charset="0"/>
              </a:rPr>
              <a:t>Ενεργει</a:t>
            </a:r>
            <a:r>
              <a:rPr lang="en-US" sz="1600" b="1" kern="0" dirty="0">
                <a:effectLst/>
                <a:ea typeface="Times New Roman" panose="02020603050405020304" pitchFamily="18" charset="0"/>
                <a:cs typeface="Times New Roman" panose="02020603050405020304" pitchFamily="18" charset="0"/>
              </a:rPr>
              <a:t>ακή ασφάλεια</a:t>
            </a:r>
            <a:endParaRPr lang="en-US" sz="1600" kern="100" dirty="0">
              <a:effectLst/>
              <a:ea typeface="Calibri" panose="020F0502020204030204" pitchFamily="34" charset="0"/>
              <a:cs typeface="Times New Roman" panose="02020603050405020304" pitchFamily="18" charset="0"/>
            </a:endParaRPr>
          </a:p>
          <a:p>
            <a:pPr marL="1200150" lvl="2" indent="-285750">
              <a:lnSpc>
                <a:spcPct val="115000"/>
              </a:lnSpc>
              <a:spcAft>
                <a:spcPts val="800"/>
              </a:spcAft>
              <a:buSzPts val="1000"/>
              <a:buFont typeface="Courier New" panose="02070309020205020404" pitchFamily="49" charset="0"/>
              <a:buChar char="o"/>
              <a:tabLst>
                <a:tab pos="914400" algn="l"/>
              </a:tabLst>
            </a:pPr>
            <a:r>
              <a:rPr lang="el-GR" sz="1600" kern="0" dirty="0">
                <a:effectLst/>
                <a:ea typeface="Times New Roman" panose="02020603050405020304" pitchFamily="18" charset="0"/>
                <a:cs typeface="Times New Roman" panose="02020603050405020304" pitchFamily="18" charset="0"/>
              </a:rPr>
              <a:t>Εξάρτηση από θαλάσσιες μεταφορές υδρογονανθράκων.</a:t>
            </a:r>
            <a:endParaRPr lang="en-US" sz="1600" kern="100" dirty="0">
              <a:effectLst/>
              <a:ea typeface="Calibri" panose="020F0502020204030204" pitchFamily="34" charset="0"/>
              <a:cs typeface="Times New Roman" panose="02020603050405020304" pitchFamily="18" charset="0"/>
            </a:endParaRPr>
          </a:p>
          <a:p>
            <a:pPr marL="1200150" lvl="2" indent="-285750">
              <a:lnSpc>
                <a:spcPct val="115000"/>
              </a:lnSpc>
              <a:spcAft>
                <a:spcPts val="800"/>
              </a:spcAft>
              <a:buSzPts val="1000"/>
              <a:buFont typeface="Courier New" panose="02070309020205020404" pitchFamily="49" charset="0"/>
              <a:buChar char="o"/>
              <a:tabLst>
                <a:tab pos="914400" algn="l"/>
              </a:tabLst>
            </a:pPr>
            <a:r>
              <a:rPr lang="el-GR" sz="1600" kern="0" dirty="0">
                <a:effectLst/>
                <a:ea typeface="Times New Roman" panose="02020603050405020304" pitchFamily="18" charset="0"/>
                <a:cs typeface="Times New Roman" panose="02020603050405020304" pitchFamily="18" charset="0"/>
              </a:rPr>
              <a:t>Κρίσεις σε Μέση Ανατολή και Ρωσία-Ουκρανία αλλάζουν δρομολόγια και κόστος.</a:t>
            </a:r>
            <a:endParaRPr lang="en-US" sz="1600" kern="100" dirty="0">
              <a:effectLst/>
              <a:ea typeface="Calibri" panose="020F0502020204030204" pitchFamily="34" charset="0"/>
              <a:cs typeface="Times New Roman" panose="02020603050405020304" pitchFamily="18" charset="0"/>
            </a:endParaRPr>
          </a:p>
          <a:p>
            <a:pPr marL="800100" lvl="1" indent="-342900">
              <a:lnSpc>
                <a:spcPct val="115000"/>
              </a:lnSpc>
              <a:spcAft>
                <a:spcPts val="800"/>
              </a:spcAft>
              <a:buFont typeface="Wingdings" panose="05000000000000000000" pitchFamily="2" charset="2"/>
              <a:buChar char="Ø"/>
              <a:tabLst>
                <a:tab pos="457200" algn="l"/>
              </a:tabLst>
            </a:pPr>
            <a:r>
              <a:rPr lang="en-US" sz="1600" b="1" kern="0" dirty="0" err="1">
                <a:effectLst/>
                <a:ea typeface="Times New Roman" panose="02020603050405020304" pitchFamily="18" charset="0"/>
                <a:cs typeface="Times New Roman" panose="02020603050405020304" pitchFamily="18" charset="0"/>
              </a:rPr>
              <a:t>Κλιμ</a:t>
            </a:r>
            <a:r>
              <a:rPr lang="en-US" sz="1600" b="1" kern="0" dirty="0">
                <a:effectLst/>
                <a:ea typeface="Times New Roman" panose="02020603050405020304" pitchFamily="18" charset="0"/>
                <a:cs typeface="Times New Roman" panose="02020603050405020304" pitchFamily="18" charset="0"/>
              </a:rPr>
              <a:t>ατική αλλαγή και Αρκτική διάσταση</a:t>
            </a:r>
            <a:endParaRPr lang="en-US" sz="1600" kern="100" dirty="0">
              <a:effectLst/>
              <a:ea typeface="Calibri" panose="020F0502020204030204" pitchFamily="34" charset="0"/>
              <a:cs typeface="Times New Roman" panose="02020603050405020304" pitchFamily="18" charset="0"/>
            </a:endParaRPr>
          </a:p>
          <a:p>
            <a:pPr marL="1200150" lvl="2" indent="-285750">
              <a:lnSpc>
                <a:spcPct val="115000"/>
              </a:lnSpc>
              <a:spcAft>
                <a:spcPts val="800"/>
              </a:spcAft>
              <a:buSzPts val="1000"/>
              <a:buFont typeface="Courier New" panose="02070309020205020404" pitchFamily="49" charset="0"/>
              <a:buChar char="o"/>
              <a:tabLst>
                <a:tab pos="914400" algn="l"/>
              </a:tabLst>
            </a:pPr>
            <a:r>
              <a:rPr lang="el-GR" sz="1600" kern="0" dirty="0">
                <a:effectLst/>
                <a:ea typeface="Times New Roman" panose="02020603050405020304" pitchFamily="18" charset="0"/>
                <a:cs typeface="Times New Roman" panose="02020603050405020304" pitchFamily="18" charset="0"/>
              </a:rPr>
              <a:t>Νέα δρομολόγια μέσω Αρκτικής (Βόρειος Θαλάσσιος Δρόμος).</a:t>
            </a:r>
            <a:endParaRPr lang="en-US" sz="1600" kern="100" dirty="0">
              <a:effectLst/>
              <a:ea typeface="Calibri" panose="020F050202020403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l-GR" sz="1600" kern="0" dirty="0">
                <a:effectLst/>
                <a:ea typeface="Times New Roman" panose="02020603050405020304" pitchFamily="18" charset="0"/>
                <a:cs typeface="Times New Roman" panose="02020603050405020304" pitchFamily="18" charset="0"/>
              </a:rPr>
              <a:t>Ανταγωνισμός Ρωσίας – Κίνας – Δύσης για έλεγχο περιοχής.</a:t>
            </a:r>
            <a:endParaRPr lang="en-US" sz="16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657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A6E29-F32D-7325-964C-0691010B9DFA}"/>
              </a:ext>
            </a:extLst>
          </p:cNvPr>
          <p:cNvSpPr txBox="1"/>
          <p:nvPr/>
        </p:nvSpPr>
        <p:spPr>
          <a:xfrm>
            <a:off x="427838" y="260059"/>
            <a:ext cx="11476139" cy="5354030"/>
          </a:xfrm>
          <a:prstGeom prst="rect">
            <a:avLst/>
          </a:prstGeom>
          <a:noFill/>
        </p:spPr>
        <p:txBody>
          <a:bodyPr wrap="square">
            <a:spAutoFit/>
          </a:bodyPr>
          <a:lstStyle/>
          <a:p>
            <a:pPr marL="228600">
              <a:lnSpc>
                <a:spcPct val="115000"/>
              </a:lnSpc>
              <a:spcAft>
                <a:spcPts val="1000"/>
              </a:spcAft>
            </a:pPr>
            <a:r>
              <a:rPr lang="en-US" sz="2400" b="1" dirty="0">
                <a:cs typeface="Times New Roman" panose="02020603050405020304" pitchFamily="18" charset="0"/>
              </a:rPr>
              <a:t>2.3 </a:t>
            </a:r>
            <a:r>
              <a:rPr lang="el-GR" sz="2400" b="1" dirty="0">
                <a:cs typeface="Times New Roman" panose="02020603050405020304" pitchFamily="18" charset="0"/>
              </a:rPr>
              <a:t>Δ</a:t>
            </a:r>
            <a:r>
              <a:rPr lang="el-GR" sz="2400" b="1" dirty="0"/>
              <a:t>υνητικές Επιπτώσεις </a:t>
            </a:r>
            <a:endParaRPr lang="en-US" sz="2400" b="1" dirty="0"/>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Αύξηση του μεταφορικού κινδύνου</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Αύξηση ασφαλίστρων</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Πρόσθετα μέτρα ασφαλείας </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Ανακατεύθυνση δρομολογίων, καθυστερήσεις, συμφόρηση </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Απώλειες, πλοίων και φορτίων </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Αύξηση αμοιβών πληρώματος</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Αύξηση μεταφορικού κόστους  και χρόνου </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Μείωση μεταφορών </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Διάσπαση αλυσίδων προστιθέμενης αξίας σε εμπόριο και παραγωγή-</a:t>
            </a:r>
            <a:r>
              <a:rPr lang="el-GR" sz="2000" dirty="0" err="1">
                <a:ea typeface="Calibri" panose="020F0502020204030204" pitchFamily="34" charset="0"/>
                <a:cs typeface="Times New Roman" panose="02020603050405020304" pitchFamily="18" charset="0"/>
              </a:rPr>
              <a:t>αποχωροθετήσεις</a:t>
            </a:r>
            <a:r>
              <a:rPr lang="el-GR" sz="2000" dirty="0">
                <a:ea typeface="Calibri" panose="020F0502020204030204" pitchFamily="34" charset="0"/>
                <a:cs typeface="Times New Roman" panose="02020603050405020304" pitchFamily="18" charset="0"/>
              </a:rPr>
              <a:t> επιχειρήσεων </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Μείωση χρηματοδότησης ναυτιλιακών επιχειρήσεων, αύξηση ίδιων ρευστών </a:t>
            </a:r>
            <a:endParaRPr lang="en-US" sz="2000" dirty="0">
              <a:ea typeface="Calibri" panose="020F0502020204030204" pitchFamily="34" charset="0"/>
              <a:cs typeface="Times New Roman" panose="02020603050405020304" pitchFamily="18" charset="0"/>
            </a:endParaRPr>
          </a:p>
          <a:p>
            <a:pPr marL="800100" lvl="1" indent="-342900" algn="just">
              <a:lnSpc>
                <a:spcPct val="115000"/>
              </a:lnSpc>
              <a:spcAft>
                <a:spcPts val="1000"/>
              </a:spcAft>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Αύξηση της έντασης, αύξηση κινδύνου ατυχημάτων </a:t>
            </a:r>
          </a:p>
          <a:p>
            <a:pPr marL="800100" lvl="1" indent="-342900" algn="just">
              <a:lnSpc>
                <a:spcPct val="115000"/>
              </a:lnSpc>
              <a:spcAft>
                <a:spcPts val="1000"/>
              </a:spcAft>
              <a:buFont typeface="Wingdings" panose="05000000000000000000" pitchFamily="2" charset="2"/>
              <a:buChar char="Ø"/>
            </a:pPr>
            <a:r>
              <a:rPr lang="el-GR" sz="2000" dirty="0">
                <a:ea typeface="Calibri" panose="020F0502020204030204" pitchFamily="34" charset="0"/>
                <a:cs typeface="Times New Roman" panose="02020603050405020304" pitchFamily="18" charset="0"/>
              </a:rPr>
              <a:t>Κ.α. </a:t>
            </a:r>
            <a:endParaRPr lang="en-US"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4976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7E5B28-7D9E-7F0E-AEB1-E991D90D0191}"/>
              </a:ext>
            </a:extLst>
          </p:cNvPr>
          <p:cNvSpPr txBox="1"/>
          <p:nvPr/>
        </p:nvSpPr>
        <p:spPr>
          <a:xfrm>
            <a:off x="206476" y="221226"/>
            <a:ext cx="11769213" cy="390684"/>
          </a:xfrm>
          <a:prstGeom prst="rect">
            <a:avLst/>
          </a:prstGeom>
          <a:noFill/>
        </p:spPr>
        <p:txBody>
          <a:bodyPr wrap="square">
            <a:spAutoFit/>
          </a:bodyPr>
          <a:lstStyle/>
          <a:p>
            <a:pPr marL="0" marR="0">
              <a:lnSpc>
                <a:spcPct val="115000"/>
              </a:lnSpc>
              <a:spcAft>
                <a:spcPts val="800"/>
              </a:spcAft>
              <a:buNone/>
            </a:pPr>
            <a:r>
              <a:rPr lang="el-GR" sz="1800" b="1" kern="1800" dirty="0">
                <a:effectLst/>
                <a:latin typeface="Times New Roman" panose="02020603050405020304" pitchFamily="18" charset="0"/>
                <a:ea typeface="Times New Roman" panose="02020603050405020304" pitchFamily="18" charset="0"/>
                <a:cs typeface="Times New Roman" panose="02020603050405020304" pitchFamily="18" charset="0"/>
              </a:rPr>
              <a:t>2.4 </a:t>
            </a:r>
            <a:r>
              <a:rPr lang="el-GR" sz="1800" b="1" kern="1800" dirty="0">
                <a:effectLst/>
                <a:ea typeface="Times New Roman" panose="02020603050405020304" pitchFamily="18" charset="0"/>
                <a:cs typeface="Times New Roman" panose="02020603050405020304" pitchFamily="18" charset="0"/>
              </a:rPr>
              <a:t>Κατηγοριοποίηση Γεωπολιτικών και Γεωοικονομικών Προκλήσεων στη Ναυτιλία</a:t>
            </a:r>
            <a:endParaRPr lang="en-US" sz="1050" kern="100" dirty="0">
              <a:effectLst/>
              <a:ea typeface="Calibri" panose="020F0502020204030204" pitchFamily="34" charset="0"/>
              <a:cs typeface="Times New Roman" panose="02020603050405020304" pitchFamily="18" charset="0"/>
            </a:endParaRPr>
          </a:p>
        </p:txBody>
      </p:sp>
      <p:graphicFrame>
        <p:nvGraphicFramePr>
          <p:cNvPr id="4" name="Πίνακας 3">
            <a:extLst>
              <a:ext uri="{FF2B5EF4-FFF2-40B4-BE49-F238E27FC236}">
                <a16:creationId xmlns:a16="http://schemas.microsoft.com/office/drawing/2014/main" id="{D5A74BC7-09A0-B187-A06C-EE694298CB14}"/>
              </a:ext>
            </a:extLst>
          </p:cNvPr>
          <p:cNvGraphicFramePr>
            <a:graphicFrameLocks noGrp="1"/>
          </p:cNvGraphicFramePr>
          <p:nvPr>
            <p:extLst>
              <p:ext uri="{D42A27DB-BD31-4B8C-83A1-F6EECF244321}">
                <p14:modId xmlns:p14="http://schemas.microsoft.com/office/powerpoint/2010/main" val="1238369622"/>
              </p:ext>
            </p:extLst>
          </p:nvPr>
        </p:nvGraphicFramePr>
        <p:xfrm>
          <a:off x="353960" y="611909"/>
          <a:ext cx="11631564" cy="5536775"/>
        </p:xfrm>
        <a:graphic>
          <a:graphicData uri="http://schemas.openxmlformats.org/drawingml/2006/table">
            <a:tbl>
              <a:tblPr firstRow="1" firstCol="1" bandRow="1">
                <a:tableStyleId>{5C22544A-7EE6-4342-B048-85BDC9FD1C3A}</a:tableStyleId>
              </a:tblPr>
              <a:tblGrid>
                <a:gridCol w="2907891">
                  <a:extLst>
                    <a:ext uri="{9D8B030D-6E8A-4147-A177-3AD203B41FA5}">
                      <a16:colId xmlns:a16="http://schemas.microsoft.com/office/drawing/2014/main" val="1285523006"/>
                    </a:ext>
                  </a:extLst>
                </a:gridCol>
                <a:gridCol w="2907891">
                  <a:extLst>
                    <a:ext uri="{9D8B030D-6E8A-4147-A177-3AD203B41FA5}">
                      <a16:colId xmlns:a16="http://schemas.microsoft.com/office/drawing/2014/main" val="3809428850"/>
                    </a:ext>
                  </a:extLst>
                </a:gridCol>
                <a:gridCol w="2907891">
                  <a:extLst>
                    <a:ext uri="{9D8B030D-6E8A-4147-A177-3AD203B41FA5}">
                      <a16:colId xmlns:a16="http://schemas.microsoft.com/office/drawing/2014/main" val="4283336503"/>
                    </a:ext>
                  </a:extLst>
                </a:gridCol>
                <a:gridCol w="2907891">
                  <a:extLst>
                    <a:ext uri="{9D8B030D-6E8A-4147-A177-3AD203B41FA5}">
                      <a16:colId xmlns:a16="http://schemas.microsoft.com/office/drawing/2014/main" val="3905879606"/>
                    </a:ext>
                  </a:extLst>
                </a:gridCol>
              </a:tblGrid>
              <a:tr h="462541">
                <a:tc>
                  <a:txBody>
                    <a:bodyPr/>
                    <a:lstStyle/>
                    <a:p>
                      <a:pPr marL="0" marR="0" algn="ctr">
                        <a:lnSpc>
                          <a:spcPct val="115000"/>
                        </a:lnSpc>
                        <a:spcAft>
                          <a:spcPts val="800"/>
                        </a:spcAft>
                        <a:buNone/>
                      </a:pPr>
                      <a:r>
                        <a:rPr lang="en-US" sz="2000" b="1" kern="0" dirty="0">
                          <a:solidFill>
                            <a:schemeClr val="tx1"/>
                          </a:solidFill>
                          <a:effectLst/>
                        </a:rPr>
                        <a:t>Κα</a:t>
                      </a:r>
                      <a:r>
                        <a:rPr lang="en-US" sz="2000" b="1" kern="0" dirty="0" err="1">
                          <a:solidFill>
                            <a:schemeClr val="tx1"/>
                          </a:solidFill>
                          <a:effectLst/>
                        </a:rPr>
                        <a:t>τηγορί</a:t>
                      </a:r>
                      <a:r>
                        <a:rPr lang="en-US" sz="2000" b="1" kern="0" dirty="0">
                          <a:solidFill>
                            <a:schemeClr val="tx1"/>
                          </a:solidFill>
                          <a:effectLst/>
                        </a:rPr>
                        <a:t>α</a:t>
                      </a:r>
                      <a:endPar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2000" b="1" kern="0" dirty="0" err="1">
                          <a:solidFill>
                            <a:schemeClr val="tx1"/>
                          </a:solidFill>
                          <a:effectLst/>
                        </a:rPr>
                        <a:t>Είδος</a:t>
                      </a:r>
                      <a:r>
                        <a:rPr lang="en-US" sz="2000" b="1" kern="0" dirty="0">
                          <a:solidFill>
                            <a:schemeClr val="tx1"/>
                          </a:solidFill>
                          <a:effectLst/>
                        </a:rPr>
                        <a:t> </a:t>
                      </a:r>
                      <a:r>
                        <a:rPr lang="en-US" sz="2000" b="1" kern="0" dirty="0" err="1">
                          <a:solidFill>
                            <a:schemeClr val="tx1"/>
                          </a:solidFill>
                          <a:effectLst/>
                        </a:rPr>
                        <a:t>Πρόκλησης</a:t>
                      </a:r>
                      <a:endPar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2000" b="1" kern="0" dirty="0">
                          <a:solidFill>
                            <a:schemeClr val="tx1"/>
                          </a:solidFill>
                          <a:effectLst/>
                        </a:rPr>
                        <a:t>Πα</a:t>
                      </a:r>
                      <a:r>
                        <a:rPr lang="en-US" sz="2000" b="1" kern="0" dirty="0" err="1">
                          <a:solidFill>
                            <a:schemeClr val="tx1"/>
                          </a:solidFill>
                          <a:effectLst/>
                        </a:rPr>
                        <a:t>ράδειγμ</a:t>
                      </a:r>
                      <a:r>
                        <a:rPr lang="en-US" sz="2000" b="1" kern="0" dirty="0">
                          <a:solidFill>
                            <a:schemeClr val="tx1"/>
                          </a:solidFill>
                          <a:effectLst/>
                        </a:rPr>
                        <a:t>α</a:t>
                      </a:r>
                      <a:endPar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2000" b="1" kern="0" dirty="0">
                          <a:solidFill>
                            <a:schemeClr val="tx1"/>
                          </a:solidFill>
                          <a:effectLst/>
                        </a:rPr>
                        <a:t>Επίπ</a:t>
                      </a:r>
                      <a:r>
                        <a:rPr lang="en-US" sz="2000" b="1" kern="0" dirty="0" err="1">
                          <a:solidFill>
                            <a:schemeClr val="tx1"/>
                          </a:solidFill>
                          <a:effectLst/>
                        </a:rPr>
                        <a:t>τωση</a:t>
                      </a:r>
                      <a:r>
                        <a:rPr lang="en-US" sz="2000" b="1" kern="0" dirty="0">
                          <a:solidFill>
                            <a:schemeClr val="tx1"/>
                          </a:solidFill>
                          <a:effectLst/>
                        </a:rPr>
                        <a:t> </a:t>
                      </a:r>
                      <a:r>
                        <a:rPr lang="en-US" sz="2000" b="1" kern="0" dirty="0" err="1">
                          <a:solidFill>
                            <a:schemeClr val="tx1"/>
                          </a:solidFill>
                          <a:effectLst/>
                        </a:rPr>
                        <a:t>στη</a:t>
                      </a:r>
                      <a:r>
                        <a:rPr lang="en-US" sz="2000" b="1" kern="0" dirty="0">
                          <a:solidFill>
                            <a:schemeClr val="tx1"/>
                          </a:solidFill>
                          <a:effectLst/>
                        </a:rPr>
                        <a:t> Να</a:t>
                      </a:r>
                      <a:r>
                        <a:rPr lang="en-US" sz="2000" b="1" kern="0" dirty="0" err="1">
                          <a:solidFill>
                            <a:schemeClr val="tx1"/>
                          </a:solidFill>
                          <a:effectLst/>
                        </a:rPr>
                        <a:t>υτιλί</a:t>
                      </a:r>
                      <a:r>
                        <a:rPr lang="en-US" sz="2000" b="1" kern="0" dirty="0">
                          <a:solidFill>
                            <a:schemeClr val="tx1"/>
                          </a:solidFill>
                          <a:effectLst/>
                        </a:rPr>
                        <a:t>α</a:t>
                      </a:r>
                      <a:endPar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868775922"/>
                  </a:ext>
                </a:extLst>
              </a:tr>
              <a:tr h="1358934">
                <a:tc rowSpan="5">
                  <a:txBody>
                    <a:bodyPr/>
                    <a:lstStyle/>
                    <a:p>
                      <a:pPr marL="0" marR="0" algn="ctr">
                        <a:lnSpc>
                          <a:spcPct val="115000"/>
                        </a:lnSpc>
                        <a:spcAft>
                          <a:spcPts val="800"/>
                        </a:spcAft>
                        <a:buNone/>
                      </a:pPr>
                      <a:r>
                        <a:rPr lang="en-US" sz="2400" b="1" kern="0" dirty="0">
                          <a:solidFill>
                            <a:schemeClr val="tx1"/>
                          </a:solidFill>
                          <a:effectLst/>
                        </a:rPr>
                        <a:t>Γεωπ</a:t>
                      </a:r>
                      <a:r>
                        <a:rPr lang="en-US" sz="2400" b="1" kern="0" dirty="0" err="1">
                          <a:solidFill>
                            <a:schemeClr val="tx1"/>
                          </a:solidFill>
                          <a:effectLst/>
                        </a:rPr>
                        <a:t>ολιτικές</a:t>
                      </a:r>
                      <a:endParaRPr lang="en-US"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effectLst/>
                          <a:latin typeface="+mn-lt"/>
                        </a:rPr>
                        <a:t>Πολεμικές</a:t>
                      </a:r>
                      <a:r>
                        <a:rPr lang="en-US" sz="1800" b="1" kern="0" dirty="0">
                          <a:effectLst/>
                          <a:latin typeface="+mn-lt"/>
                        </a:rPr>
                        <a:t> </a:t>
                      </a:r>
                      <a:r>
                        <a:rPr lang="en-US" sz="1800" b="1" kern="0" dirty="0" err="1">
                          <a:effectLst/>
                          <a:latin typeface="+mn-lt"/>
                        </a:rPr>
                        <a:t>συγκρούσεις</a:t>
                      </a:r>
                      <a:endParaRPr lang="en-US" sz="1800" b="1" kern="1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effectLst/>
                          <a:latin typeface="+mn-lt"/>
                        </a:rPr>
                        <a:t>Ρωσία–Ουκρανία, Ισραήλ–</a:t>
                      </a:r>
                      <a:r>
                        <a:rPr lang="el-GR" sz="1800" kern="0" dirty="0" err="1">
                          <a:effectLst/>
                          <a:latin typeface="+mn-lt"/>
                        </a:rPr>
                        <a:t>Χαμάς</a:t>
                      </a:r>
                      <a:r>
                        <a:rPr lang="el-GR" sz="1800" kern="0" dirty="0">
                          <a:effectLst/>
                          <a:latin typeface="+mn-lt"/>
                        </a:rPr>
                        <a:t>, Υεμένη</a:t>
                      </a:r>
                      <a:endParaRPr lang="en-US" sz="1800" kern="1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effectLst/>
                          <a:latin typeface="+mn-lt"/>
                        </a:rPr>
                        <a:t>Αποκλεισμοί λιμανιών, κίνδυνοι επιθέσεων, ανακατεύθυνση δρομολογίων</a:t>
                      </a:r>
                      <a:endParaRPr lang="en-US" sz="1800" kern="100" dirty="0">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743925629"/>
                  </a:ext>
                </a:extLst>
              </a:tr>
              <a:tr h="910738">
                <a:tc vMerge="1">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effectLst/>
                          <a:latin typeface="+mn-lt"/>
                        </a:rPr>
                        <a:t>Έλεγχος</a:t>
                      </a:r>
                      <a:r>
                        <a:rPr lang="en-US" sz="1800" b="1" kern="0" dirty="0">
                          <a:effectLst/>
                          <a:latin typeface="+mn-lt"/>
                        </a:rPr>
                        <a:t> </a:t>
                      </a:r>
                      <a:r>
                        <a:rPr lang="en-US" sz="1800" b="1" kern="0" dirty="0" err="1">
                          <a:effectLst/>
                          <a:latin typeface="+mn-lt"/>
                        </a:rPr>
                        <a:t>στρ</a:t>
                      </a:r>
                      <a:r>
                        <a:rPr lang="en-US" sz="1800" b="1" kern="0" dirty="0">
                          <a:effectLst/>
                          <a:latin typeface="+mn-lt"/>
                        </a:rPr>
                        <a:t>ατηγικών περασμάτων</a:t>
                      </a:r>
                      <a:endParaRPr lang="en-US" sz="1800" b="1" kern="1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kern="0" dirty="0" err="1">
                          <a:effectLst/>
                          <a:latin typeface="+mn-lt"/>
                        </a:rPr>
                        <a:t>Σουέζ</a:t>
                      </a:r>
                      <a:r>
                        <a:rPr lang="en-US" sz="1800" kern="0" dirty="0">
                          <a:effectLst/>
                          <a:latin typeface="+mn-lt"/>
                        </a:rPr>
                        <a:t> (Ever Given), </a:t>
                      </a:r>
                      <a:r>
                        <a:rPr lang="en-US" sz="1800" kern="0" dirty="0" err="1">
                          <a:effectLst/>
                          <a:latin typeface="+mn-lt"/>
                        </a:rPr>
                        <a:t>Ορμούζ</a:t>
                      </a:r>
                      <a:r>
                        <a:rPr lang="en-US" sz="1800" kern="0" dirty="0">
                          <a:effectLst/>
                          <a:latin typeface="+mn-lt"/>
                        </a:rPr>
                        <a:t>, Μπαμπ </a:t>
                      </a:r>
                      <a:r>
                        <a:rPr lang="en-US" sz="1800" kern="0" dirty="0" err="1">
                          <a:effectLst/>
                          <a:latin typeface="+mn-lt"/>
                        </a:rPr>
                        <a:t>ελ</a:t>
                      </a:r>
                      <a:r>
                        <a:rPr lang="en-US" sz="1800" kern="0" dirty="0">
                          <a:effectLst/>
                          <a:latin typeface="+mn-lt"/>
                        </a:rPr>
                        <a:t> Μα</a:t>
                      </a:r>
                      <a:r>
                        <a:rPr lang="en-US" sz="1800" kern="0" dirty="0" err="1">
                          <a:effectLst/>
                          <a:latin typeface="+mn-lt"/>
                        </a:rPr>
                        <a:t>ντέμ</a:t>
                      </a:r>
                      <a:r>
                        <a:rPr lang="en-US" sz="1800" kern="0" dirty="0">
                          <a:effectLst/>
                          <a:latin typeface="+mn-lt"/>
                        </a:rPr>
                        <a:t>π</a:t>
                      </a:r>
                      <a:endParaRPr lang="en-US" sz="1800" kern="1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kern="0" dirty="0">
                          <a:effectLst/>
                          <a:latin typeface="+mn-lt"/>
                        </a:rPr>
                        <a:t>Κα</a:t>
                      </a:r>
                      <a:r>
                        <a:rPr lang="en-US" sz="1800" kern="0" dirty="0" err="1">
                          <a:effectLst/>
                          <a:latin typeface="+mn-lt"/>
                        </a:rPr>
                        <a:t>θυστερήσεις</a:t>
                      </a:r>
                      <a:r>
                        <a:rPr lang="en-US" sz="1800" kern="0" dirty="0">
                          <a:effectLst/>
                          <a:latin typeface="+mn-lt"/>
                        </a:rPr>
                        <a:t>, α</a:t>
                      </a:r>
                      <a:r>
                        <a:rPr lang="en-US" sz="1800" kern="0" dirty="0" err="1">
                          <a:effectLst/>
                          <a:latin typeface="+mn-lt"/>
                        </a:rPr>
                        <a:t>υξημένο</a:t>
                      </a:r>
                      <a:r>
                        <a:rPr lang="en-US" sz="1800" kern="0" dirty="0">
                          <a:effectLst/>
                          <a:latin typeface="+mn-lt"/>
                        </a:rPr>
                        <a:t> </a:t>
                      </a:r>
                      <a:r>
                        <a:rPr lang="en-US" sz="1800" kern="0" dirty="0" err="1">
                          <a:effectLst/>
                          <a:latin typeface="+mn-lt"/>
                        </a:rPr>
                        <a:t>κόστος</a:t>
                      </a:r>
                      <a:r>
                        <a:rPr lang="en-US" sz="1800" kern="0" dirty="0">
                          <a:effectLst/>
                          <a:latin typeface="+mn-lt"/>
                        </a:rPr>
                        <a:t>, </a:t>
                      </a:r>
                      <a:r>
                        <a:rPr lang="en-US" sz="1800" kern="0" dirty="0" err="1">
                          <a:effectLst/>
                          <a:latin typeface="+mn-lt"/>
                        </a:rPr>
                        <a:t>συμφόρηση</a:t>
                      </a:r>
                      <a:endParaRPr lang="en-US" sz="1800" kern="100" dirty="0">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361540169"/>
                  </a:ext>
                </a:extLst>
              </a:tr>
              <a:tr h="910738">
                <a:tc vMerge="1">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effectLst/>
                          <a:latin typeface="+mn-lt"/>
                        </a:rPr>
                        <a:t>Πειρ</a:t>
                      </a:r>
                      <a:r>
                        <a:rPr lang="en-US" sz="1800" b="1" kern="0" dirty="0">
                          <a:effectLst/>
                          <a:latin typeface="+mn-lt"/>
                        </a:rPr>
                        <a:t>ατεία / τρομοκρατία</a:t>
                      </a:r>
                      <a:endParaRPr lang="en-US" sz="1800" b="1" kern="1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effectLst/>
                          <a:latin typeface="+mn-lt"/>
                        </a:rPr>
                        <a:t>Σομαλία, Κόλπος Γουινέας, επιθέσεις </a:t>
                      </a:r>
                      <a:r>
                        <a:rPr lang="el-GR" sz="1800" kern="0" dirty="0" err="1">
                          <a:effectLst/>
                          <a:latin typeface="+mn-lt"/>
                        </a:rPr>
                        <a:t>Χούθι</a:t>
                      </a:r>
                      <a:endParaRPr lang="en-US" sz="1800" kern="1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effectLst/>
                          <a:latin typeface="+mn-lt"/>
                        </a:rPr>
                        <a:t>Αύξηση ασφαλίστρων, ένοπλη φύλαξη, στρατιωτική συνοδεία</a:t>
                      </a:r>
                      <a:endParaRPr lang="en-US" sz="1800" kern="100" dirty="0">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63978908"/>
                  </a:ext>
                </a:extLst>
              </a:tr>
              <a:tr h="910738">
                <a:tc vMerge="1">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effectLst/>
                          <a:latin typeface="+mn-lt"/>
                        </a:rPr>
                        <a:t>Αντ</a:t>
                      </a:r>
                      <a:r>
                        <a:rPr lang="en-US" sz="1800" b="1" kern="0" dirty="0">
                          <a:effectLst/>
                          <a:latin typeface="+mn-lt"/>
                        </a:rPr>
                        <a:t>αγωνισμός μεγάλων δυνάμεων</a:t>
                      </a:r>
                      <a:endParaRPr lang="en-US" sz="1800" b="1" kern="1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a:effectLst/>
                          <a:latin typeface="+mn-lt"/>
                        </a:rPr>
                        <a:t>Νότια Σινική Θάλασσα (ΗΠΑ–Κίνα)</a:t>
                      </a:r>
                      <a:endParaRPr lang="en-US" sz="1800" kern="10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effectLst/>
                          <a:latin typeface="+mn-lt"/>
                        </a:rPr>
                        <a:t>Αβεβαιότητα σε θαλάσσιες ροές, πιθανές συγκρούσεις</a:t>
                      </a:r>
                      <a:endParaRPr lang="en-US" sz="1800" kern="100" dirty="0">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09143916"/>
                  </a:ext>
                </a:extLst>
              </a:tr>
              <a:tr h="910738">
                <a:tc vMerge="1">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effectLst/>
                          <a:latin typeface="+mn-lt"/>
                        </a:rPr>
                        <a:t>Νέες</a:t>
                      </a:r>
                      <a:r>
                        <a:rPr lang="en-US" sz="1800" b="1" kern="0" dirty="0">
                          <a:effectLst/>
                          <a:latin typeface="+mn-lt"/>
                        </a:rPr>
                        <a:t> απ</a:t>
                      </a:r>
                      <a:r>
                        <a:rPr lang="en-US" sz="1800" b="1" kern="0" dirty="0" err="1">
                          <a:effectLst/>
                          <a:latin typeface="+mn-lt"/>
                        </a:rPr>
                        <a:t>ειλές</a:t>
                      </a:r>
                      <a:r>
                        <a:rPr lang="en-US" sz="1800" b="1" kern="0" dirty="0">
                          <a:effectLst/>
                          <a:latin typeface="+mn-lt"/>
                        </a:rPr>
                        <a:t> α</a:t>
                      </a:r>
                      <a:r>
                        <a:rPr lang="en-US" sz="1800" b="1" kern="0" dirty="0" err="1">
                          <a:effectLst/>
                          <a:latin typeface="+mn-lt"/>
                        </a:rPr>
                        <a:t>σφ</a:t>
                      </a:r>
                      <a:r>
                        <a:rPr lang="en-US" sz="1800" b="1" kern="0" dirty="0">
                          <a:effectLst/>
                          <a:latin typeface="+mn-lt"/>
                        </a:rPr>
                        <a:t>αλείας</a:t>
                      </a:r>
                      <a:endParaRPr lang="en-US" sz="1800" b="1" kern="100" dirty="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kern="0">
                          <a:effectLst/>
                          <a:latin typeface="+mn-lt"/>
                        </a:rPr>
                        <a:t>Cyber</a:t>
                      </a:r>
                      <a:r>
                        <a:rPr lang="el-GR" sz="1800" kern="0">
                          <a:effectLst/>
                          <a:latin typeface="+mn-lt"/>
                        </a:rPr>
                        <a:t>-</a:t>
                      </a:r>
                      <a:r>
                        <a:rPr lang="en-US" sz="1800" kern="0">
                          <a:effectLst/>
                          <a:latin typeface="+mn-lt"/>
                        </a:rPr>
                        <a:t>attacks</a:t>
                      </a:r>
                      <a:r>
                        <a:rPr lang="el-GR" sz="1800" kern="0">
                          <a:effectLst/>
                          <a:latin typeface="+mn-lt"/>
                        </a:rPr>
                        <a:t> σε πλοία/λιμάνια</a:t>
                      </a:r>
                      <a:endParaRPr lang="en-US" sz="1800" kern="100">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effectLst/>
                          <a:latin typeface="+mn-lt"/>
                        </a:rPr>
                        <a:t>Διακοπές λειτουργίας, αυξημένα μέτρα κυβερνοασφάλειας</a:t>
                      </a:r>
                      <a:endParaRPr lang="en-US" sz="1800" kern="100" dirty="0">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94089548"/>
                  </a:ext>
                </a:extLst>
              </a:tr>
            </a:tbl>
          </a:graphicData>
        </a:graphic>
      </p:graphicFrame>
    </p:spTree>
    <p:extLst>
      <p:ext uri="{BB962C8B-B14F-4D97-AF65-F5344CB8AC3E}">
        <p14:creationId xmlns:p14="http://schemas.microsoft.com/office/powerpoint/2010/main" val="674406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E7C85D80-832B-23B3-0EAA-A896B5E4C4B3}"/>
              </a:ext>
            </a:extLst>
          </p:cNvPr>
          <p:cNvGraphicFramePr>
            <a:graphicFrameLocks noGrp="1"/>
          </p:cNvGraphicFramePr>
          <p:nvPr>
            <p:extLst>
              <p:ext uri="{D42A27DB-BD31-4B8C-83A1-F6EECF244321}">
                <p14:modId xmlns:p14="http://schemas.microsoft.com/office/powerpoint/2010/main" val="3455704008"/>
              </p:ext>
            </p:extLst>
          </p:nvPr>
        </p:nvGraphicFramePr>
        <p:xfrm>
          <a:off x="693174" y="589936"/>
          <a:ext cx="11135032" cy="5335306"/>
        </p:xfrm>
        <a:graphic>
          <a:graphicData uri="http://schemas.openxmlformats.org/drawingml/2006/table">
            <a:tbl>
              <a:tblPr firstRow="1" firstCol="1" bandRow="1">
                <a:tableStyleId>{5C22544A-7EE6-4342-B048-85BDC9FD1C3A}</a:tableStyleId>
              </a:tblPr>
              <a:tblGrid>
                <a:gridCol w="2783758">
                  <a:extLst>
                    <a:ext uri="{9D8B030D-6E8A-4147-A177-3AD203B41FA5}">
                      <a16:colId xmlns:a16="http://schemas.microsoft.com/office/drawing/2014/main" val="1308154670"/>
                    </a:ext>
                  </a:extLst>
                </a:gridCol>
                <a:gridCol w="2783758">
                  <a:extLst>
                    <a:ext uri="{9D8B030D-6E8A-4147-A177-3AD203B41FA5}">
                      <a16:colId xmlns:a16="http://schemas.microsoft.com/office/drawing/2014/main" val="4145253680"/>
                    </a:ext>
                  </a:extLst>
                </a:gridCol>
                <a:gridCol w="2783758">
                  <a:extLst>
                    <a:ext uri="{9D8B030D-6E8A-4147-A177-3AD203B41FA5}">
                      <a16:colId xmlns:a16="http://schemas.microsoft.com/office/drawing/2014/main" val="1392189615"/>
                    </a:ext>
                  </a:extLst>
                </a:gridCol>
                <a:gridCol w="2783758">
                  <a:extLst>
                    <a:ext uri="{9D8B030D-6E8A-4147-A177-3AD203B41FA5}">
                      <a16:colId xmlns:a16="http://schemas.microsoft.com/office/drawing/2014/main" val="2532852652"/>
                    </a:ext>
                  </a:extLst>
                </a:gridCol>
              </a:tblGrid>
              <a:tr h="1562457">
                <a:tc rowSpan="5">
                  <a:txBody>
                    <a:bodyPr/>
                    <a:lstStyle/>
                    <a:p>
                      <a:pPr marL="0" marR="0" algn="ctr">
                        <a:lnSpc>
                          <a:spcPct val="115000"/>
                        </a:lnSpc>
                        <a:spcAft>
                          <a:spcPts val="800"/>
                        </a:spcAft>
                        <a:buNone/>
                      </a:pPr>
                      <a:r>
                        <a:rPr lang="en-US" sz="2400" b="1" kern="0" dirty="0" err="1">
                          <a:solidFill>
                            <a:schemeClr val="tx1"/>
                          </a:solidFill>
                          <a:effectLst/>
                        </a:rPr>
                        <a:t>Γεωοικονομικές</a:t>
                      </a:r>
                      <a:endParaRPr lang="en-US"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solidFill>
                            <a:schemeClr val="tx1"/>
                          </a:solidFill>
                          <a:effectLst/>
                          <a:latin typeface="+mn-lt"/>
                        </a:rPr>
                        <a:t>Κυρώσεις</a:t>
                      </a:r>
                      <a:r>
                        <a:rPr lang="en-US" sz="1800" b="1" kern="0" dirty="0">
                          <a:solidFill>
                            <a:schemeClr val="tx1"/>
                          </a:solidFill>
                          <a:effectLst/>
                          <a:latin typeface="+mn-lt"/>
                        </a:rPr>
                        <a:t> </a:t>
                      </a:r>
                      <a:r>
                        <a:rPr lang="el-GR" sz="1800" b="1" kern="0" dirty="0">
                          <a:solidFill>
                            <a:schemeClr val="tx1"/>
                          </a:solidFill>
                          <a:effectLst/>
                          <a:latin typeface="+mn-lt"/>
                        </a:rPr>
                        <a:t>και</a:t>
                      </a:r>
                      <a:r>
                        <a:rPr lang="en-US" sz="1800" b="1" kern="0" dirty="0">
                          <a:solidFill>
                            <a:schemeClr val="tx1"/>
                          </a:solidFill>
                          <a:effectLst/>
                          <a:latin typeface="+mn-lt"/>
                        </a:rPr>
                        <a:t> </a:t>
                      </a:r>
                      <a:r>
                        <a:rPr lang="en-US" sz="1800" b="1" kern="0" dirty="0" err="1">
                          <a:solidFill>
                            <a:schemeClr val="tx1"/>
                          </a:solidFill>
                          <a:effectLst/>
                          <a:latin typeface="+mn-lt"/>
                        </a:rPr>
                        <a:t>εμ</a:t>
                      </a:r>
                      <a:r>
                        <a:rPr lang="en-US" sz="1800" b="1" kern="0" dirty="0">
                          <a:solidFill>
                            <a:schemeClr val="tx1"/>
                          </a:solidFill>
                          <a:effectLst/>
                          <a:latin typeface="+mn-lt"/>
                        </a:rPr>
                        <a:t>πάργκο</a:t>
                      </a:r>
                      <a:endParaRPr lang="en-US" sz="1800" b="1"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solidFill>
                      <a:schemeClr val="accent2">
                        <a:lumMod val="20000"/>
                        <a:lumOff val="80000"/>
                      </a:schemeClr>
                    </a:solidFill>
                  </a:tcPr>
                </a:tc>
                <a:tc>
                  <a:txBody>
                    <a:bodyPr/>
                    <a:lstStyle/>
                    <a:p>
                      <a:pPr marL="0" marR="0" algn="just">
                        <a:lnSpc>
                          <a:spcPct val="115000"/>
                        </a:lnSpc>
                        <a:spcAft>
                          <a:spcPts val="800"/>
                        </a:spcAft>
                        <a:buNone/>
                      </a:pPr>
                      <a:r>
                        <a:rPr lang="en-US" sz="1800" b="0" kern="0" dirty="0" err="1">
                          <a:solidFill>
                            <a:schemeClr val="tx1"/>
                          </a:solidFill>
                          <a:effectLst/>
                          <a:latin typeface="+mn-lt"/>
                        </a:rPr>
                        <a:t>Ρωσί</a:t>
                      </a:r>
                      <a:r>
                        <a:rPr lang="en-US" sz="1800" b="0" kern="0" dirty="0">
                          <a:solidFill>
                            <a:schemeClr val="tx1"/>
                          </a:solidFill>
                          <a:effectLst/>
                          <a:latin typeface="+mn-lt"/>
                        </a:rPr>
                        <a:t>α, Ιράν, Βενεζουέλα</a:t>
                      </a:r>
                      <a:endParaRPr lang="en-US" sz="1800" b="0"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solidFill>
                      <a:schemeClr val="accent2">
                        <a:lumMod val="20000"/>
                        <a:lumOff val="80000"/>
                      </a:schemeClr>
                    </a:solidFill>
                  </a:tcPr>
                </a:tc>
                <a:tc>
                  <a:txBody>
                    <a:bodyPr/>
                    <a:lstStyle/>
                    <a:p>
                      <a:pPr marL="0" marR="0" algn="just">
                        <a:lnSpc>
                          <a:spcPct val="115000"/>
                        </a:lnSpc>
                        <a:spcAft>
                          <a:spcPts val="800"/>
                        </a:spcAft>
                        <a:buNone/>
                      </a:pPr>
                      <a:r>
                        <a:rPr lang="el-GR" sz="1800" b="0" kern="0" dirty="0">
                          <a:solidFill>
                            <a:schemeClr val="tx1"/>
                          </a:solidFill>
                          <a:effectLst/>
                          <a:latin typeface="+mn-lt"/>
                        </a:rPr>
                        <a:t>Δημιουργία «σκιώδους στόλου», παράκαμψη κανονισμών, αύξηση κόστους</a:t>
                      </a:r>
                      <a:endParaRPr lang="en-US" sz="1800" b="0"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solidFill>
                      <a:schemeClr val="accent2">
                        <a:lumMod val="20000"/>
                        <a:lumOff val="80000"/>
                      </a:schemeClr>
                    </a:solidFill>
                  </a:tcPr>
                </a:tc>
                <a:extLst>
                  <a:ext uri="{0D108BD9-81ED-4DB2-BD59-A6C34878D82A}">
                    <a16:rowId xmlns:a16="http://schemas.microsoft.com/office/drawing/2014/main" val="2385386486"/>
                  </a:ext>
                </a:extLst>
              </a:tr>
              <a:tr h="1047135">
                <a:tc vMerge="1">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solidFill>
                            <a:schemeClr val="tx1"/>
                          </a:solidFill>
                          <a:effectLst/>
                          <a:latin typeface="+mn-lt"/>
                        </a:rPr>
                        <a:t>Ενεργει</a:t>
                      </a:r>
                      <a:r>
                        <a:rPr lang="en-US" sz="1800" b="1" kern="0" dirty="0">
                          <a:solidFill>
                            <a:schemeClr val="tx1"/>
                          </a:solidFill>
                          <a:effectLst/>
                          <a:latin typeface="+mn-lt"/>
                        </a:rPr>
                        <a:t>ακή εξάρτηση </a:t>
                      </a:r>
                      <a:r>
                        <a:rPr lang="el-GR" sz="1800" b="1" kern="0" dirty="0">
                          <a:solidFill>
                            <a:schemeClr val="tx1"/>
                          </a:solidFill>
                          <a:effectLst/>
                          <a:latin typeface="+mn-lt"/>
                        </a:rPr>
                        <a:t>και</a:t>
                      </a:r>
                      <a:r>
                        <a:rPr lang="en-US" sz="1800" b="1" kern="0" dirty="0">
                          <a:solidFill>
                            <a:schemeClr val="tx1"/>
                          </a:solidFill>
                          <a:effectLst/>
                          <a:latin typeface="+mn-lt"/>
                        </a:rPr>
                        <a:t> μεταβολές αγοράς</a:t>
                      </a:r>
                      <a:endParaRPr lang="en-US" sz="1800" b="1"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solidFill>
                            <a:schemeClr val="tx1"/>
                          </a:solidFill>
                          <a:effectLst/>
                          <a:latin typeface="+mn-lt"/>
                        </a:rPr>
                        <a:t>Μεταφορά </a:t>
                      </a:r>
                      <a:r>
                        <a:rPr lang="en-US" sz="1800" kern="0" dirty="0">
                          <a:solidFill>
                            <a:schemeClr val="tx1"/>
                          </a:solidFill>
                          <a:effectLst/>
                          <a:latin typeface="+mn-lt"/>
                        </a:rPr>
                        <a:t>LNG</a:t>
                      </a:r>
                      <a:r>
                        <a:rPr lang="el-GR" sz="1800" kern="0" dirty="0">
                          <a:solidFill>
                            <a:schemeClr val="tx1"/>
                          </a:solidFill>
                          <a:effectLst/>
                          <a:latin typeface="+mn-lt"/>
                        </a:rPr>
                        <a:t> από ΗΠΑ/Κατάρ αντί Ρωσίας</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kern="0" dirty="0" err="1">
                          <a:solidFill>
                            <a:schemeClr val="tx1"/>
                          </a:solidFill>
                          <a:effectLst/>
                          <a:latin typeface="+mn-lt"/>
                        </a:rPr>
                        <a:t>Μεγ</a:t>
                      </a:r>
                      <a:r>
                        <a:rPr lang="en-US" sz="1800" kern="0" dirty="0">
                          <a:solidFill>
                            <a:schemeClr val="tx1"/>
                          </a:solidFill>
                          <a:effectLst/>
                          <a:latin typeface="+mn-lt"/>
                        </a:rPr>
                        <a:t>αλύτερες αποστάσεις, αύξηση ναύλων</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42996185"/>
                  </a:ext>
                </a:extLst>
              </a:tr>
              <a:tr h="1047135">
                <a:tc vMerge="1">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solidFill>
                            <a:schemeClr val="tx1"/>
                          </a:solidFill>
                          <a:effectLst/>
                          <a:latin typeface="+mn-lt"/>
                        </a:rPr>
                        <a:t>Κλιμ</a:t>
                      </a:r>
                      <a:r>
                        <a:rPr lang="en-US" sz="1800" b="1" kern="0" dirty="0">
                          <a:solidFill>
                            <a:schemeClr val="tx1"/>
                          </a:solidFill>
                          <a:effectLst/>
                          <a:latin typeface="+mn-lt"/>
                        </a:rPr>
                        <a:t>ατική αλλαγή </a:t>
                      </a:r>
                      <a:r>
                        <a:rPr lang="el-GR" sz="1800" b="1" kern="0" dirty="0">
                          <a:solidFill>
                            <a:schemeClr val="tx1"/>
                          </a:solidFill>
                          <a:effectLst/>
                          <a:latin typeface="+mn-lt"/>
                        </a:rPr>
                        <a:t>και</a:t>
                      </a:r>
                      <a:r>
                        <a:rPr lang="en-US" sz="1800" b="1" kern="0" dirty="0">
                          <a:solidFill>
                            <a:schemeClr val="tx1"/>
                          </a:solidFill>
                          <a:effectLst/>
                          <a:latin typeface="+mn-lt"/>
                        </a:rPr>
                        <a:t> φυσικοί περιορισμοί</a:t>
                      </a:r>
                      <a:endParaRPr lang="en-US" sz="1800" b="1"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solidFill>
                            <a:schemeClr val="tx1"/>
                          </a:solidFill>
                          <a:effectLst/>
                          <a:latin typeface="+mn-lt"/>
                        </a:rPr>
                        <a:t>Ξηρασία στον Παναμά, τήξη Αρκτικής</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solidFill>
                            <a:schemeClr val="tx1"/>
                          </a:solidFill>
                          <a:effectLst/>
                          <a:latin typeface="+mn-lt"/>
                        </a:rPr>
                        <a:t>Εναλλακτικά δρομολόγια, νέα περάσματα, κίνδυνοι</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98712594"/>
                  </a:ext>
                </a:extLst>
              </a:tr>
              <a:tr h="1047135">
                <a:tc vMerge="1">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a:solidFill>
                            <a:schemeClr val="tx1"/>
                          </a:solidFill>
                          <a:effectLst/>
                          <a:latin typeface="+mn-lt"/>
                        </a:rPr>
                        <a:t>Κα</a:t>
                      </a:r>
                      <a:r>
                        <a:rPr lang="en-US" sz="1800" b="1" kern="0" dirty="0" err="1">
                          <a:solidFill>
                            <a:schemeClr val="tx1"/>
                          </a:solidFill>
                          <a:effectLst/>
                          <a:latin typeface="+mn-lt"/>
                        </a:rPr>
                        <a:t>νονισμοί</a:t>
                      </a:r>
                      <a:r>
                        <a:rPr lang="en-US" sz="1800" b="1" kern="0" dirty="0">
                          <a:solidFill>
                            <a:schemeClr val="tx1"/>
                          </a:solidFill>
                          <a:effectLst/>
                          <a:latin typeface="+mn-lt"/>
                        </a:rPr>
                        <a:t> </a:t>
                      </a:r>
                      <a:r>
                        <a:rPr lang="el-GR" sz="1800" b="1" kern="0" dirty="0">
                          <a:solidFill>
                            <a:schemeClr val="tx1"/>
                          </a:solidFill>
                          <a:effectLst/>
                          <a:latin typeface="+mn-lt"/>
                        </a:rPr>
                        <a:t>και</a:t>
                      </a:r>
                      <a:r>
                        <a:rPr lang="en-US" sz="1800" b="1" kern="0" dirty="0">
                          <a:solidFill>
                            <a:schemeClr val="tx1"/>
                          </a:solidFill>
                          <a:effectLst/>
                          <a:latin typeface="+mn-lt"/>
                        </a:rPr>
                        <a:t> π</a:t>
                      </a:r>
                      <a:r>
                        <a:rPr lang="en-US" sz="1800" b="1" kern="0" dirty="0" err="1">
                          <a:solidFill>
                            <a:schemeClr val="tx1"/>
                          </a:solidFill>
                          <a:effectLst/>
                          <a:latin typeface="+mn-lt"/>
                        </a:rPr>
                        <a:t>ράσινη</a:t>
                      </a:r>
                      <a:r>
                        <a:rPr lang="en-US" sz="1800" b="1" kern="0" dirty="0">
                          <a:solidFill>
                            <a:schemeClr val="tx1"/>
                          </a:solidFill>
                          <a:effectLst/>
                          <a:latin typeface="+mn-lt"/>
                        </a:rPr>
                        <a:t> </a:t>
                      </a:r>
                      <a:r>
                        <a:rPr lang="en-US" sz="1800" b="1" kern="0" dirty="0" err="1">
                          <a:solidFill>
                            <a:schemeClr val="tx1"/>
                          </a:solidFill>
                          <a:effectLst/>
                          <a:latin typeface="+mn-lt"/>
                        </a:rPr>
                        <a:t>μετά</a:t>
                      </a:r>
                      <a:r>
                        <a:rPr lang="en-US" sz="1800" b="1" kern="0" dirty="0">
                          <a:solidFill>
                            <a:schemeClr val="tx1"/>
                          </a:solidFill>
                          <a:effectLst/>
                          <a:latin typeface="+mn-lt"/>
                        </a:rPr>
                        <a:t>βαση</a:t>
                      </a:r>
                      <a:endParaRPr lang="en-US" sz="1800" b="1"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kern="0">
                          <a:solidFill>
                            <a:schemeClr val="tx1"/>
                          </a:solidFill>
                          <a:effectLst/>
                          <a:latin typeface="+mn-lt"/>
                        </a:rPr>
                        <a:t>IMO 2020, ETS Ε.Ε.</a:t>
                      </a:r>
                      <a:endParaRPr lang="en-US" sz="1800" kern="10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solidFill>
                            <a:schemeClr val="tx1"/>
                          </a:solidFill>
                          <a:effectLst/>
                          <a:latin typeface="+mn-lt"/>
                        </a:rPr>
                        <a:t>Επενδύσεις σε νέα πλοία/καύσιμα, αυξημένο κόστος</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12536660"/>
                  </a:ext>
                </a:extLst>
              </a:tr>
              <a:tr h="531815">
                <a:tc vMerge="1">
                  <a:txBody>
                    <a:bodyPr/>
                    <a:lstStyle/>
                    <a:p>
                      <a:pPr>
                        <a:lnSpc>
                          <a:spcPct val="115000"/>
                        </a:lnSpc>
                        <a:buNone/>
                      </a:pPr>
                      <a:endParaRPr lang="en-US" sz="12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b="1" kern="0" dirty="0" err="1">
                          <a:solidFill>
                            <a:schemeClr val="tx1"/>
                          </a:solidFill>
                          <a:effectLst/>
                          <a:latin typeface="+mn-lt"/>
                        </a:rPr>
                        <a:t>Γεωοικονομικές</a:t>
                      </a:r>
                      <a:r>
                        <a:rPr lang="en-US" sz="1800" b="1" kern="0" dirty="0">
                          <a:solidFill>
                            <a:schemeClr val="tx1"/>
                          </a:solidFill>
                          <a:effectLst/>
                          <a:latin typeface="+mn-lt"/>
                        </a:rPr>
                        <a:t> </a:t>
                      </a:r>
                      <a:r>
                        <a:rPr lang="en-US" sz="1800" b="1" kern="0" dirty="0" err="1">
                          <a:solidFill>
                            <a:schemeClr val="tx1"/>
                          </a:solidFill>
                          <a:effectLst/>
                          <a:latin typeface="+mn-lt"/>
                        </a:rPr>
                        <a:t>στρ</a:t>
                      </a:r>
                      <a:r>
                        <a:rPr lang="en-US" sz="1800" b="1" kern="0" dirty="0">
                          <a:solidFill>
                            <a:schemeClr val="tx1"/>
                          </a:solidFill>
                          <a:effectLst/>
                          <a:latin typeface="+mn-lt"/>
                        </a:rPr>
                        <a:t>ατηγικές</a:t>
                      </a:r>
                      <a:endParaRPr lang="en-US" sz="1800" b="1"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n-US" sz="1800" kern="0">
                          <a:solidFill>
                            <a:schemeClr val="tx1"/>
                          </a:solidFill>
                          <a:effectLst/>
                          <a:latin typeface="+mn-lt"/>
                        </a:rPr>
                        <a:t>Belt and Road Initiative (Κίνα)</a:t>
                      </a:r>
                      <a:endParaRPr lang="en-US" sz="1800" kern="10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just">
                        <a:lnSpc>
                          <a:spcPct val="115000"/>
                        </a:lnSpc>
                        <a:spcAft>
                          <a:spcPts val="800"/>
                        </a:spcAft>
                        <a:buNone/>
                      </a:pPr>
                      <a:r>
                        <a:rPr lang="el-GR" sz="1800" kern="0" dirty="0">
                          <a:solidFill>
                            <a:schemeClr val="tx1"/>
                          </a:solidFill>
                          <a:effectLst/>
                          <a:latin typeface="+mn-lt"/>
                        </a:rPr>
                        <a:t>Έλεγχος λιμένων, νέα εμπορικά δίκτυα</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58289682"/>
                  </a:ext>
                </a:extLst>
              </a:tr>
            </a:tbl>
          </a:graphicData>
        </a:graphic>
      </p:graphicFrame>
    </p:spTree>
    <p:extLst>
      <p:ext uri="{BB962C8B-B14F-4D97-AF65-F5344CB8AC3E}">
        <p14:creationId xmlns:p14="http://schemas.microsoft.com/office/powerpoint/2010/main" val="2762303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8F534-590B-4B63-B134-330BC0B6262D}"/>
              </a:ext>
            </a:extLst>
          </p:cNvPr>
          <p:cNvSpPr txBox="1"/>
          <p:nvPr/>
        </p:nvSpPr>
        <p:spPr>
          <a:xfrm>
            <a:off x="184727" y="212436"/>
            <a:ext cx="11776364" cy="3517886"/>
          </a:xfrm>
          <a:prstGeom prst="rect">
            <a:avLst/>
          </a:prstGeom>
          <a:noFill/>
        </p:spPr>
        <p:txBody>
          <a:bodyPr wrap="square">
            <a:spAutoFit/>
          </a:bodyPr>
          <a:lstStyle/>
          <a:p>
            <a:pPr marL="0" marR="0">
              <a:lnSpc>
                <a:spcPct val="115000"/>
              </a:lnSpc>
              <a:spcAft>
                <a:spcPts val="800"/>
              </a:spcAft>
              <a:buNone/>
            </a:pPr>
            <a:r>
              <a:rPr lang="el-GR" sz="2400" b="1" kern="100" dirty="0">
                <a:effectLst/>
                <a:ea typeface="Calibri" panose="020F0502020204030204" pitchFamily="34" charset="0"/>
                <a:cs typeface="Times New Roman" panose="02020603050405020304" pitchFamily="18" charset="0"/>
              </a:rPr>
              <a:t>2.5 Βασικές διαπιστώσεις </a:t>
            </a:r>
            <a:endParaRPr lang="en-US" sz="2400" b="1"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Wingdings" panose="05000000000000000000" pitchFamily="2" charset="2"/>
              <a:buChar char="Ø"/>
              <a:tabLst>
                <a:tab pos="457200" algn="l"/>
              </a:tabLst>
            </a:pPr>
            <a:r>
              <a:rPr lang="el-GR" sz="2000" kern="0" dirty="0">
                <a:effectLst/>
                <a:ea typeface="Times New Roman" panose="02020603050405020304" pitchFamily="18" charset="0"/>
                <a:cs typeface="Times New Roman" panose="02020603050405020304" pitchFamily="18" charset="0"/>
              </a:rPr>
              <a:t>Η ναυτιλία είναι </a:t>
            </a:r>
            <a:r>
              <a:rPr lang="el-GR" sz="2000" b="1" kern="0" dirty="0">
                <a:effectLst/>
                <a:ea typeface="Times New Roman" panose="02020603050405020304" pitchFamily="18" charset="0"/>
                <a:cs typeface="Times New Roman" panose="02020603050405020304" pitchFamily="18" charset="0"/>
              </a:rPr>
              <a:t>άμεσα εξαρτημένη</a:t>
            </a:r>
            <a:r>
              <a:rPr lang="el-GR" sz="2000" kern="0" dirty="0">
                <a:effectLst/>
                <a:ea typeface="Times New Roman" panose="02020603050405020304" pitchFamily="18" charset="0"/>
                <a:cs typeface="Times New Roman" panose="02020603050405020304" pitchFamily="18" charset="0"/>
              </a:rPr>
              <a:t> από τη γεωπολιτική σταθερότητα και τις γεωοικονομικές στρατηγικές.</a:t>
            </a:r>
            <a:endParaRPr lang="en-US" sz="2000" kern="100" dirty="0">
              <a:effectLst/>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Wingdings" panose="05000000000000000000" pitchFamily="2" charset="2"/>
              <a:buChar char="Ø"/>
              <a:tabLst>
                <a:tab pos="457200" algn="l"/>
              </a:tabLst>
            </a:pPr>
            <a:r>
              <a:rPr lang="en-US" sz="2000" kern="0" dirty="0" err="1">
                <a:effectLst/>
                <a:ea typeface="Times New Roman" panose="02020603050405020304" pitchFamily="18" charset="0"/>
                <a:cs typeface="Times New Roman" panose="02020603050405020304" pitchFamily="18" charset="0"/>
              </a:rPr>
              <a:t>Κάθε</a:t>
            </a:r>
            <a:r>
              <a:rPr lang="en-US" sz="2000" kern="0" dirty="0">
                <a:effectLst/>
                <a:ea typeface="Times New Roman" panose="02020603050405020304" pitchFamily="18" charset="0"/>
                <a:cs typeface="Times New Roman" panose="02020603050405020304" pitchFamily="18" charset="0"/>
              </a:rPr>
              <a:t> </a:t>
            </a:r>
            <a:r>
              <a:rPr lang="en-US" sz="2000" kern="0" dirty="0" err="1">
                <a:effectLst/>
                <a:ea typeface="Times New Roman" panose="02020603050405020304" pitchFamily="18" charset="0"/>
                <a:cs typeface="Times New Roman" panose="02020603050405020304" pitchFamily="18" charset="0"/>
              </a:rPr>
              <a:t>κρίση</a:t>
            </a:r>
            <a:r>
              <a:rPr lang="en-US" sz="2000" kern="0" dirty="0">
                <a:effectLst/>
                <a:ea typeface="Times New Roman" panose="02020603050405020304" pitchFamily="18" charset="0"/>
                <a:cs typeface="Times New Roman" panose="02020603050405020304" pitchFamily="18" charset="0"/>
              </a:rPr>
              <a:t> </a:t>
            </a:r>
            <a:r>
              <a:rPr lang="en-US" sz="2000" kern="0" dirty="0" err="1">
                <a:effectLst/>
                <a:ea typeface="Times New Roman" panose="02020603050405020304" pitchFamily="18" charset="0"/>
                <a:cs typeface="Times New Roman" panose="02020603050405020304" pitchFamily="18" charset="0"/>
              </a:rPr>
              <a:t>οδηγεί</a:t>
            </a:r>
            <a:r>
              <a:rPr lang="en-US" sz="2000" kern="0" dirty="0">
                <a:effectLst/>
                <a:ea typeface="Times New Roman" panose="02020603050405020304" pitchFamily="18" charset="0"/>
                <a:cs typeface="Times New Roman" panose="02020603050405020304" pitchFamily="18" charset="0"/>
              </a:rPr>
              <a:t> </a:t>
            </a:r>
            <a:r>
              <a:rPr lang="en-US" sz="2000" kern="0" dirty="0" err="1">
                <a:effectLst/>
                <a:ea typeface="Times New Roman" panose="02020603050405020304" pitchFamily="18" charset="0"/>
                <a:cs typeface="Times New Roman" panose="02020603050405020304" pitchFamily="18" charset="0"/>
              </a:rPr>
              <a:t>σε</a:t>
            </a:r>
            <a:r>
              <a:rPr lang="en-US" sz="2000" kern="0" dirty="0">
                <a:effectLst/>
                <a:ea typeface="Times New Roman" panose="02020603050405020304" pitchFamily="18" charset="0"/>
                <a:cs typeface="Times New Roman" panose="02020603050405020304" pitchFamily="18" charset="0"/>
              </a:rPr>
              <a:t>:</a:t>
            </a:r>
            <a:endParaRPr lang="en-US" sz="2000" kern="100" dirty="0">
              <a:effectLst/>
              <a:ea typeface="Calibri" panose="020F0502020204030204" pitchFamily="34" charset="0"/>
              <a:cs typeface="Times New Roman" panose="02020603050405020304" pitchFamily="18" charset="0"/>
            </a:endParaRPr>
          </a:p>
          <a:p>
            <a:pPr marL="800100" marR="0" lvl="1" indent="-342900">
              <a:lnSpc>
                <a:spcPct val="115000"/>
              </a:lnSpc>
              <a:spcAft>
                <a:spcPts val="800"/>
              </a:spcAft>
              <a:buSzPts val="1000"/>
              <a:buFont typeface="Wingdings" panose="05000000000000000000" pitchFamily="2" charset="2"/>
              <a:buChar char="Ø"/>
              <a:tabLst>
                <a:tab pos="914400" algn="l"/>
              </a:tabLst>
            </a:pPr>
            <a:r>
              <a:rPr lang="el-GR" sz="2000" kern="0" dirty="0">
                <a:effectLst/>
                <a:ea typeface="Times New Roman" panose="02020603050405020304" pitchFamily="18" charset="0"/>
                <a:cs typeface="Times New Roman" panose="02020603050405020304" pitchFamily="18" charset="0"/>
              </a:rPr>
              <a:t>Αύξηση κόστους (καύσιμα, ασφάλιστρα, ναύλοι).</a:t>
            </a:r>
            <a:endParaRPr lang="en-US" sz="2000" kern="100" dirty="0">
              <a:effectLst/>
              <a:ea typeface="Calibri" panose="020F0502020204030204" pitchFamily="34" charset="0"/>
              <a:cs typeface="Times New Roman" panose="02020603050405020304" pitchFamily="18" charset="0"/>
            </a:endParaRPr>
          </a:p>
          <a:p>
            <a:pPr marL="800100" marR="0" lvl="1" indent="-342900">
              <a:lnSpc>
                <a:spcPct val="115000"/>
              </a:lnSpc>
              <a:spcAft>
                <a:spcPts val="800"/>
              </a:spcAft>
              <a:buSzPts val="1000"/>
              <a:buFont typeface="Wingdings" panose="05000000000000000000" pitchFamily="2" charset="2"/>
              <a:buChar char="Ø"/>
              <a:tabLst>
                <a:tab pos="914400" algn="l"/>
              </a:tabLst>
            </a:pPr>
            <a:r>
              <a:rPr lang="en-US" sz="2000" kern="0" dirty="0" err="1">
                <a:effectLst/>
                <a:ea typeface="Times New Roman" panose="02020603050405020304" pitchFamily="18" charset="0"/>
                <a:cs typeface="Times New Roman" panose="02020603050405020304" pitchFamily="18" charset="0"/>
              </a:rPr>
              <a:t>Αν</a:t>
            </a:r>
            <a:r>
              <a:rPr lang="en-US" sz="2000" kern="0" dirty="0">
                <a:effectLst/>
                <a:ea typeface="Times New Roman" panose="02020603050405020304" pitchFamily="18" charset="0"/>
                <a:cs typeface="Times New Roman" panose="02020603050405020304" pitchFamily="18" charset="0"/>
              </a:rPr>
              <a:t>απροσαρμογή δρομολογίων.</a:t>
            </a:r>
            <a:endParaRPr lang="en-US" sz="2000" kern="100" dirty="0">
              <a:effectLst/>
              <a:ea typeface="Calibri" panose="020F0502020204030204" pitchFamily="34" charset="0"/>
              <a:cs typeface="Times New Roman" panose="02020603050405020304" pitchFamily="18" charset="0"/>
            </a:endParaRPr>
          </a:p>
          <a:p>
            <a:pPr marL="800100" marR="0" lvl="1" indent="-342900">
              <a:lnSpc>
                <a:spcPct val="115000"/>
              </a:lnSpc>
              <a:spcAft>
                <a:spcPts val="800"/>
              </a:spcAft>
              <a:buSzPts val="1000"/>
              <a:buFont typeface="Wingdings" panose="05000000000000000000" pitchFamily="2" charset="2"/>
              <a:buChar char="Ø"/>
              <a:tabLst>
                <a:tab pos="914400" algn="l"/>
              </a:tabLst>
            </a:pPr>
            <a:r>
              <a:rPr lang="el-GR" sz="2000" kern="0" dirty="0">
                <a:effectLst/>
                <a:ea typeface="Times New Roman" panose="02020603050405020304" pitchFamily="18" charset="0"/>
                <a:cs typeface="Times New Roman" panose="02020603050405020304" pitchFamily="18" charset="0"/>
              </a:rPr>
              <a:t>Επενδύσεις σε εναλλακτικές διαδρομές (π.χ. Αρκτική).</a:t>
            </a:r>
            <a:endParaRPr lang="en-US" sz="2000" kern="100" dirty="0">
              <a:effectLs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l-GR" sz="2000" kern="0" dirty="0">
                <a:effectLst/>
                <a:ea typeface="Times New Roman" panose="02020603050405020304" pitchFamily="18" charset="0"/>
              </a:rPr>
              <a:t>Το μέλλον: περισσότερη </a:t>
            </a:r>
            <a:r>
              <a:rPr lang="el-GR" sz="2000" b="1" kern="0" dirty="0" err="1">
                <a:effectLst/>
                <a:ea typeface="Times New Roman" panose="02020603050405020304" pitchFamily="18" charset="0"/>
              </a:rPr>
              <a:t>ευαλωτότητα</a:t>
            </a:r>
            <a:r>
              <a:rPr lang="el-GR" sz="2000" kern="0" dirty="0">
                <a:effectLst/>
                <a:ea typeface="Times New Roman" panose="02020603050405020304" pitchFamily="18" charset="0"/>
              </a:rPr>
              <a:t> της ναυτιλίας σε κρίσεις, αλλά και </a:t>
            </a:r>
            <a:r>
              <a:rPr lang="el-GR" sz="2000" b="1" kern="0" dirty="0">
                <a:effectLst/>
                <a:ea typeface="Times New Roman" panose="02020603050405020304" pitchFamily="18" charset="0"/>
              </a:rPr>
              <a:t>δυνατότητες προσαρμογής</a:t>
            </a:r>
            <a:r>
              <a:rPr lang="el-GR" sz="2000" kern="0" dirty="0">
                <a:effectLst/>
                <a:ea typeface="Times New Roman" panose="02020603050405020304" pitchFamily="18" charset="0"/>
              </a:rPr>
              <a:t> μέσω τεχνολογίας και διεθνούς συνεργασίας.</a:t>
            </a:r>
            <a:endParaRPr lang="en-US" sz="2000" dirty="0"/>
          </a:p>
        </p:txBody>
      </p:sp>
    </p:spTree>
    <p:extLst>
      <p:ext uri="{BB962C8B-B14F-4D97-AF65-F5344CB8AC3E}">
        <p14:creationId xmlns:p14="http://schemas.microsoft.com/office/powerpoint/2010/main" val="3654795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1B4C29-9A46-B030-B5CD-0BFAB4289FEC}"/>
              </a:ext>
            </a:extLst>
          </p:cNvPr>
          <p:cNvSpPr txBox="1"/>
          <p:nvPr/>
        </p:nvSpPr>
        <p:spPr>
          <a:xfrm>
            <a:off x="1392865" y="1584251"/>
            <a:ext cx="10549753" cy="1938992"/>
          </a:xfrm>
          <a:prstGeom prst="rect">
            <a:avLst/>
          </a:prstGeom>
          <a:noFill/>
        </p:spPr>
        <p:txBody>
          <a:bodyPr wrap="square">
            <a:spAutoFit/>
          </a:bodyPr>
          <a:lstStyle/>
          <a:p>
            <a:pPr algn="just"/>
            <a:endParaRPr lang="el-GR" sz="2400" b="1" dirty="0"/>
          </a:p>
          <a:p>
            <a:pPr algn="ctr"/>
            <a:r>
              <a:rPr lang="el-GR" sz="2400" b="1" dirty="0"/>
              <a:t>3. ΧΑΡΤΟΓΡΑΦΗΣΗ ΤΩΝ ΚΙΝΔΥΝΩΝ </a:t>
            </a:r>
          </a:p>
          <a:p>
            <a:pPr algn="ctr"/>
            <a:endParaRPr lang="el-GR" sz="2400" b="1" dirty="0"/>
          </a:p>
          <a:p>
            <a:pPr algn="just"/>
            <a:r>
              <a:rPr lang="el-GR" sz="2400" b="1" dirty="0"/>
              <a:t> (</a:t>
            </a:r>
            <a:r>
              <a:rPr lang="en-US" sz="2400" b="1" dirty="0">
                <a:hlinkClick r:id="rId2"/>
              </a:rPr>
              <a:t>https://www.marsh.com/ng/services/political-risk/insights/political-risk-report-2023.html</a:t>
            </a:r>
            <a:r>
              <a:rPr lang="el-GR" sz="2400" b="1" dirty="0"/>
              <a:t>) </a:t>
            </a:r>
            <a:endParaRPr lang="en-US" sz="2400" b="1" dirty="0"/>
          </a:p>
        </p:txBody>
      </p:sp>
    </p:spTree>
    <p:extLst>
      <p:ext uri="{BB962C8B-B14F-4D97-AF65-F5344CB8AC3E}">
        <p14:creationId xmlns:p14="http://schemas.microsoft.com/office/powerpoint/2010/main" val="3501073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A7E661-2DC8-96A4-A661-D7B7CA15B43C}"/>
              </a:ext>
            </a:extLst>
          </p:cNvPr>
          <p:cNvSpPr>
            <a:spLocks noGrp="1"/>
          </p:cNvSpPr>
          <p:nvPr>
            <p:ph type="title"/>
          </p:nvPr>
        </p:nvSpPr>
        <p:spPr>
          <a:xfrm>
            <a:off x="1183688" y="90936"/>
            <a:ext cx="10058400" cy="814228"/>
          </a:xfrm>
        </p:spPr>
        <p:txBody>
          <a:bodyPr>
            <a:normAutofit/>
          </a:bodyPr>
          <a:lstStyle/>
          <a:p>
            <a:pPr algn="ctr"/>
            <a:r>
              <a:rPr lang="en-US" sz="2400" b="1" dirty="0"/>
              <a:t>War &amp; Civil War Risks </a:t>
            </a:r>
          </a:p>
        </p:txBody>
      </p:sp>
      <p:pic>
        <p:nvPicPr>
          <p:cNvPr id="5" name="Θέση περιεχομένου 4">
            <a:extLst>
              <a:ext uri="{FF2B5EF4-FFF2-40B4-BE49-F238E27FC236}">
                <a16:creationId xmlns:a16="http://schemas.microsoft.com/office/drawing/2014/main" id="{3B2AB154-78ED-5C7D-AD77-E8DE2B1DEEF5}"/>
              </a:ext>
            </a:extLst>
          </p:cNvPr>
          <p:cNvPicPr>
            <a:picLocks noGrp="1" noChangeAspect="1"/>
          </p:cNvPicPr>
          <p:nvPr>
            <p:ph idx="1"/>
          </p:nvPr>
        </p:nvPicPr>
        <p:blipFill>
          <a:blip r:embed="rId2"/>
          <a:stretch>
            <a:fillRect/>
          </a:stretch>
        </p:blipFill>
        <p:spPr>
          <a:xfrm>
            <a:off x="949912" y="905164"/>
            <a:ext cx="10835688" cy="5335837"/>
          </a:xfrm>
        </p:spPr>
      </p:pic>
    </p:spTree>
    <p:extLst>
      <p:ext uri="{BB962C8B-B14F-4D97-AF65-F5344CB8AC3E}">
        <p14:creationId xmlns:p14="http://schemas.microsoft.com/office/powerpoint/2010/main" val="352734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6D001F-FDAD-A423-3C2C-1011AA4D73A5}"/>
              </a:ext>
            </a:extLst>
          </p:cNvPr>
          <p:cNvSpPr>
            <a:spLocks noGrp="1"/>
          </p:cNvSpPr>
          <p:nvPr>
            <p:ph type="title"/>
          </p:nvPr>
        </p:nvSpPr>
        <p:spPr>
          <a:xfrm>
            <a:off x="1505653" y="286709"/>
            <a:ext cx="10058400" cy="702303"/>
          </a:xfrm>
        </p:spPr>
        <p:txBody>
          <a:bodyPr>
            <a:normAutofit/>
          </a:bodyPr>
          <a:lstStyle/>
          <a:p>
            <a:pPr algn="ctr"/>
            <a:r>
              <a:rPr lang="en-US" sz="2400" b="1" dirty="0"/>
              <a:t>Strikes, Riots &amp; Civil Commotion</a:t>
            </a:r>
          </a:p>
        </p:txBody>
      </p:sp>
      <p:pic>
        <p:nvPicPr>
          <p:cNvPr id="5" name="Θέση περιεχομένου 4">
            <a:extLst>
              <a:ext uri="{FF2B5EF4-FFF2-40B4-BE49-F238E27FC236}">
                <a16:creationId xmlns:a16="http://schemas.microsoft.com/office/drawing/2014/main" id="{811CF3E4-A94F-37E2-72F6-0F5E184F4632}"/>
              </a:ext>
            </a:extLst>
          </p:cNvPr>
          <p:cNvPicPr>
            <a:picLocks noGrp="1" noChangeAspect="1"/>
          </p:cNvPicPr>
          <p:nvPr>
            <p:ph idx="1"/>
          </p:nvPr>
        </p:nvPicPr>
        <p:blipFill>
          <a:blip r:embed="rId2"/>
          <a:stretch>
            <a:fillRect/>
          </a:stretch>
        </p:blipFill>
        <p:spPr>
          <a:xfrm>
            <a:off x="887767" y="989012"/>
            <a:ext cx="10676286" cy="5340767"/>
          </a:xfrm>
        </p:spPr>
      </p:pic>
    </p:spTree>
    <p:extLst>
      <p:ext uri="{BB962C8B-B14F-4D97-AF65-F5344CB8AC3E}">
        <p14:creationId xmlns:p14="http://schemas.microsoft.com/office/powerpoint/2010/main" val="73295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319FDD-D3C7-A43B-CB5D-625C7CD7FC25}"/>
              </a:ext>
            </a:extLst>
          </p:cNvPr>
          <p:cNvSpPr txBox="1"/>
          <p:nvPr/>
        </p:nvSpPr>
        <p:spPr>
          <a:xfrm>
            <a:off x="75501" y="251670"/>
            <a:ext cx="12116499" cy="5909310"/>
          </a:xfrm>
          <a:prstGeom prst="rect">
            <a:avLst/>
          </a:prstGeom>
          <a:noFill/>
        </p:spPr>
        <p:txBody>
          <a:bodyPr wrap="square">
            <a:spAutoFit/>
          </a:bodyPr>
          <a:lstStyle/>
          <a:p>
            <a:pPr>
              <a:buNone/>
            </a:pPr>
            <a:r>
              <a:rPr lang="en-US" sz="2000" b="1" dirty="0"/>
              <a:t>1.1 </a:t>
            </a:r>
            <a:r>
              <a:rPr lang="el-GR" sz="2000" b="1" dirty="0"/>
              <a:t>Οικονομικοί παράγοντες:</a:t>
            </a:r>
          </a:p>
          <a:p>
            <a:pPr>
              <a:buNone/>
            </a:pPr>
            <a:endParaRPr lang="el-GR" sz="2000" b="1" dirty="0"/>
          </a:p>
          <a:p>
            <a:pPr marL="285750" indent="-285750">
              <a:buFont typeface="Wingdings" panose="05000000000000000000" pitchFamily="2" charset="2"/>
              <a:buChar char="Ø"/>
            </a:pPr>
            <a:r>
              <a:rPr lang="el-GR" sz="2000" b="1" dirty="0"/>
              <a:t>Παγκόσμια οικονομική ανάπτυξη</a:t>
            </a:r>
            <a:r>
              <a:rPr lang="el-GR" sz="2000" dirty="0"/>
              <a:t>: Η ζήτηση για θαλάσσιες μεταφορές συνδέεται άμεσα με το διεθνές εμπόριο.</a:t>
            </a:r>
          </a:p>
          <a:p>
            <a:pPr marL="800100" lvl="1" indent="-342900">
              <a:buFont typeface="Courier New" panose="02070309020205020404" pitchFamily="49" charset="0"/>
              <a:buChar char="o"/>
            </a:pPr>
            <a:r>
              <a:rPr lang="el-GR" sz="2000" dirty="0"/>
              <a:t> Ύφεση → μειωμένο εμπόριο, μειωμένες μεταφορές</a:t>
            </a:r>
          </a:p>
          <a:p>
            <a:pPr marL="800100" lvl="1" indent="-342900">
              <a:buFont typeface="Courier New" panose="02070309020205020404" pitchFamily="49" charset="0"/>
              <a:buChar char="o"/>
            </a:pPr>
            <a:r>
              <a:rPr lang="el-GR" sz="2000" dirty="0"/>
              <a:t>Ανάπτυξη → αύξηση εμπορίου, αύξηση όγκου φορτίων</a:t>
            </a:r>
          </a:p>
          <a:p>
            <a:pPr lvl="1"/>
            <a:endParaRPr lang="el-GR" sz="2000" dirty="0"/>
          </a:p>
          <a:p>
            <a:pPr marL="285750" indent="-285750">
              <a:buFont typeface="Wingdings" panose="05000000000000000000" pitchFamily="2" charset="2"/>
              <a:buChar char="Ø"/>
            </a:pPr>
            <a:r>
              <a:rPr lang="el-GR" sz="2000" b="1" dirty="0"/>
              <a:t>Ενεργειακές αγορές</a:t>
            </a:r>
            <a:r>
              <a:rPr lang="el-GR" sz="2000" dirty="0"/>
              <a:t>: Οι τιμές του πετρελαίου και του φυσικού αερίου επηρεάζουν τόσο τη ζήτηση (μεταφορά υδρογονανθράκων), όσο και το κόστος (καύσιμα πλοίων).</a:t>
            </a:r>
          </a:p>
          <a:p>
            <a:endParaRPr lang="el-GR" sz="2000" dirty="0"/>
          </a:p>
          <a:p>
            <a:pPr marL="285750" indent="-285750">
              <a:buFont typeface="Wingdings" panose="05000000000000000000" pitchFamily="2" charset="2"/>
              <a:buChar char="Ø"/>
            </a:pPr>
            <a:r>
              <a:rPr lang="el-GR" sz="2000" b="1" dirty="0"/>
              <a:t>Συναλλαγματικές ισοτιμίες</a:t>
            </a:r>
            <a:r>
              <a:rPr lang="el-GR" sz="2000" dirty="0"/>
              <a:t> και χρηματοπιστωτική ρευστότητα: Επηρεάζουν τα έσοδα, τα ναύλα, αλλά και την πρόσβαση σε δανεισμό για νέα πλοία.</a:t>
            </a:r>
          </a:p>
          <a:p>
            <a:pPr marL="742950" lvl="1" indent="-285750">
              <a:buFont typeface="Courier New" panose="02070309020205020404" pitchFamily="49" charset="0"/>
              <a:buChar char="o"/>
            </a:pPr>
            <a:r>
              <a:rPr lang="el-GR" sz="2000" dirty="0"/>
              <a:t>Το βασικό νόμισμα της παγκόσμιας ναυτιλίας είναι το δολάριο ΗΠΑ (USD)</a:t>
            </a:r>
          </a:p>
          <a:p>
            <a:pPr marL="742950" lvl="1" indent="-285750">
              <a:buFont typeface="Courier New" panose="02070309020205020404" pitchFamily="49" charset="0"/>
              <a:buChar char="o"/>
            </a:pPr>
            <a:r>
              <a:rPr lang="el-GR" sz="2000" dirty="0"/>
              <a:t>Λειτουργίες: τιμολόγηση, πληρωμές, αποθέματα, δανεισμός</a:t>
            </a:r>
          </a:p>
          <a:p>
            <a:pPr marL="742950" lvl="1" indent="-285750">
              <a:buFont typeface="Courier New" panose="02070309020205020404" pitchFamily="49" charset="0"/>
              <a:buChar char="o"/>
            </a:pPr>
            <a:r>
              <a:rPr lang="el-GR" sz="2000" dirty="0"/>
              <a:t>Συναλλαγματικοί κίνδυνοι (π.χ. υποτίμηση δολαρίου) - </a:t>
            </a:r>
            <a:r>
              <a:rPr lang="en-US" sz="2000" dirty="0"/>
              <a:t>hedging (</a:t>
            </a:r>
            <a:r>
              <a:rPr lang="el-GR" sz="2000" dirty="0"/>
              <a:t>αντιστάθμιση συναλλαγματικού κινδύνου)</a:t>
            </a:r>
          </a:p>
          <a:p>
            <a:pPr marL="742950" lvl="1" indent="-285750">
              <a:buFont typeface="Courier New" panose="02070309020205020404" pitchFamily="49" charset="0"/>
              <a:buChar char="o"/>
            </a:pPr>
            <a:r>
              <a:rPr lang="el-GR" sz="2000" dirty="0"/>
              <a:t>Τα επιτόκια της </a:t>
            </a:r>
            <a:r>
              <a:rPr lang="el-GR" sz="2000" dirty="0" err="1"/>
              <a:t>Fed</a:t>
            </a:r>
            <a:r>
              <a:rPr lang="el-GR" sz="2000" dirty="0"/>
              <a:t> (ΗΠΑ) επηρεάζουν άμεσα το κόστος χρηματοδότησης της ναυτιλίας</a:t>
            </a:r>
          </a:p>
          <a:p>
            <a:pPr marL="742950" lvl="1" indent="-285750">
              <a:buFont typeface="Courier New" panose="02070309020205020404" pitchFamily="49" charset="0"/>
              <a:buChar char="o"/>
            </a:pPr>
            <a:r>
              <a:rPr lang="el-GR" sz="2000" dirty="0"/>
              <a:t>Μεγάλη σημασία αμερικάνικων τραπεζών και χρηματιστηρίου ΗΠΑ  </a:t>
            </a:r>
          </a:p>
          <a:p>
            <a:pPr marL="742950" lvl="1" indent="-285750">
              <a:buFont typeface="Courier New" panose="02070309020205020404" pitchFamily="49" charset="0"/>
              <a:buChar char="o"/>
            </a:pPr>
            <a:r>
              <a:rPr lang="el-GR" sz="2000" dirty="0"/>
              <a:t>Κυρώσεις των ΗΠΑ μπορούν να έχουν παγκόσμια εμβέλεια, γιατί τα περισσότερα ναυτιλιακά συμβόλαια περνούν μέσω αμερικανικού τραπεζικού συστήματος.</a:t>
            </a:r>
          </a:p>
          <a:p>
            <a:endParaRPr lang="el-GR" dirty="0"/>
          </a:p>
        </p:txBody>
      </p:sp>
    </p:spTree>
    <p:extLst>
      <p:ext uri="{BB962C8B-B14F-4D97-AF65-F5344CB8AC3E}">
        <p14:creationId xmlns:p14="http://schemas.microsoft.com/office/powerpoint/2010/main" val="285906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15EEB4-649C-C40F-AD94-468D8F576A37}"/>
              </a:ext>
            </a:extLst>
          </p:cNvPr>
          <p:cNvSpPr>
            <a:spLocks noGrp="1"/>
          </p:cNvSpPr>
          <p:nvPr>
            <p:ph type="title"/>
          </p:nvPr>
        </p:nvSpPr>
        <p:spPr>
          <a:xfrm>
            <a:off x="1097280" y="286604"/>
            <a:ext cx="10058400" cy="441366"/>
          </a:xfrm>
        </p:spPr>
        <p:txBody>
          <a:bodyPr>
            <a:normAutofit/>
          </a:bodyPr>
          <a:lstStyle/>
          <a:p>
            <a:pPr algn="ctr"/>
            <a:r>
              <a:rPr lang="en-US" sz="2400" b="1" dirty="0"/>
              <a:t>Terrorism</a:t>
            </a:r>
          </a:p>
        </p:txBody>
      </p:sp>
      <p:pic>
        <p:nvPicPr>
          <p:cNvPr id="5" name="Θέση περιεχομένου 4">
            <a:extLst>
              <a:ext uri="{FF2B5EF4-FFF2-40B4-BE49-F238E27FC236}">
                <a16:creationId xmlns:a16="http://schemas.microsoft.com/office/drawing/2014/main" id="{9037D8D1-9547-9765-BDCE-BF9644D5E006}"/>
              </a:ext>
            </a:extLst>
          </p:cNvPr>
          <p:cNvPicPr>
            <a:picLocks noGrp="1" noChangeAspect="1"/>
          </p:cNvPicPr>
          <p:nvPr>
            <p:ph idx="1"/>
          </p:nvPr>
        </p:nvPicPr>
        <p:blipFill>
          <a:blip r:embed="rId2"/>
          <a:stretch>
            <a:fillRect/>
          </a:stretch>
        </p:blipFill>
        <p:spPr>
          <a:xfrm>
            <a:off x="372863" y="727969"/>
            <a:ext cx="11230252" cy="5584053"/>
          </a:xfrm>
        </p:spPr>
      </p:pic>
    </p:spTree>
    <p:extLst>
      <p:ext uri="{BB962C8B-B14F-4D97-AF65-F5344CB8AC3E}">
        <p14:creationId xmlns:p14="http://schemas.microsoft.com/office/powerpoint/2010/main" val="591742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AC5BAC-C90E-C57A-6002-A2C775FB8F6D}"/>
              </a:ext>
            </a:extLst>
          </p:cNvPr>
          <p:cNvSpPr>
            <a:spLocks noGrp="1"/>
          </p:cNvSpPr>
          <p:nvPr>
            <p:ph type="title"/>
          </p:nvPr>
        </p:nvSpPr>
        <p:spPr>
          <a:xfrm>
            <a:off x="1097280" y="286603"/>
            <a:ext cx="10058400" cy="574531"/>
          </a:xfrm>
        </p:spPr>
        <p:txBody>
          <a:bodyPr>
            <a:normAutofit/>
          </a:bodyPr>
          <a:lstStyle/>
          <a:p>
            <a:pPr algn="ctr"/>
            <a:r>
              <a:rPr lang="en-US" sz="2400" b="1" dirty="0"/>
              <a:t>Country Economic Risk</a:t>
            </a:r>
          </a:p>
        </p:txBody>
      </p:sp>
      <p:pic>
        <p:nvPicPr>
          <p:cNvPr id="5" name="Θέση περιεχομένου 4">
            <a:extLst>
              <a:ext uri="{FF2B5EF4-FFF2-40B4-BE49-F238E27FC236}">
                <a16:creationId xmlns:a16="http://schemas.microsoft.com/office/drawing/2014/main" id="{54C4C2D6-D041-E9BD-6179-0E8F9BCB602C}"/>
              </a:ext>
            </a:extLst>
          </p:cNvPr>
          <p:cNvPicPr>
            <a:picLocks noGrp="1" noChangeAspect="1"/>
          </p:cNvPicPr>
          <p:nvPr>
            <p:ph idx="1"/>
          </p:nvPr>
        </p:nvPicPr>
        <p:blipFill>
          <a:blip r:embed="rId2"/>
          <a:stretch>
            <a:fillRect/>
          </a:stretch>
        </p:blipFill>
        <p:spPr>
          <a:xfrm>
            <a:off x="497151" y="772357"/>
            <a:ext cx="11008309" cy="5495278"/>
          </a:xfrm>
        </p:spPr>
      </p:pic>
    </p:spTree>
    <p:extLst>
      <p:ext uri="{BB962C8B-B14F-4D97-AF65-F5344CB8AC3E}">
        <p14:creationId xmlns:p14="http://schemas.microsoft.com/office/powerpoint/2010/main" val="2145513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DD8C78-0DB2-6B49-69EE-31CFE1BA4DA0}"/>
              </a:ext>
            </a:extLst>
          </p:cNvPr>
          <p:cNvSpPr>
            <a:spLocks noGrp="1"/>
          </p:cNvSpPr>
          <p:nvPr>
            <p:ph type="title"/>
          </p:nvPr>
        </p:nvSpPr>
        <p:spPr>
          <a:xfrm>
            <a:off x="1097280" y="286603"/>
            <a:ext cx="10058400" cy="521265"/>
          </a:xfrm>
        </p:spPr>
        <p:txBody>
          <a:bodyPr>
            <a:normAutofit/>
          </a:bodyPr>
          <a:lstStyle/>
          <a:p>
            <a:pPr algn="ctr"/>
            <a:r>
              <a:rPr lang="en-US" sz="2400" b="1" dirty="0"/>
              <a:t>Sovereign Credit Risk</a:t>
            </a:r>
          </a:p>
        </p:txBody>
      </p:sp>
      <p:pic>
        <p:nvPicPr>
          <p:cNvPr id="5" name="Θέση περιεχομένου 4">
            <a:extLst>
              <a:ext uri="{FF2B5EF4-FFF2-40B4-BE49-F238E27FC236}">
                <a16:creationId xmlns:a16="http://schemas.microsoft.com/office/drawing/2014/main" id="{5D8D9612-9C1C-C03B-DA73-B6FCABC0EE46}"/>
              </a:ext>
            </a:extLst>
          </p:cNvPr>
          <p:cNvPicPr>
            <a:picLocks noGrp="1" noChangeAspect="1"/>
          </p:cNvPicPr>
          <p:nvPr>
            <p:ph idx="1"/>
          </p:nvPr>
        </p:nvPicPr>
        <p:blipFill>
          <a:blip r:embed="rId2"/>
          <a:stretch>
            <a:fillRect/>
          </a:stretch>
        </p:blipFill>
        <p:spPr>
          <a:xfrm>
            <a:off x="736847" y="808037"/>
            <a:ext cx="10608815" cy="5512863"/>
          </a:xfrm>
        </p:spPr>
      </p:pic>
    </p:spTree>
    <p:extLst>
      <p:ext uri="{BB962C8B-B14F-4D97-AF65-F5344CB8AC3E}">
        <p14:creationId xmlns:p14="http://schemas.microsoft.com/office/powerpoint/2010/main" val="2595416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EA8A96-316C-F32A-CEDA-6AB76B9D8640}"/>
              </a:ext>
            </a:extLst>
          </p:cNvPr>
          <p:cNvSpPr>
            <a:spLocks noGrp="1"/>
          </p:cNvSpPr>
          <p:nvPr>
            <p:ph type="title"/>
          </p:nvPr>
        </p:nvSpPr>
        <p:spPr>
          <a:xfrm>
            <a:off x="1097280" y="286604"/>
            <a:ext cx="10058400" cy="450244"/>
          </a:xfrm>
        </p:spPr>
        <p:txBody>
          <a:bodyPr>
            <a:normAutofit/>
          </a:bodyPr>
          <a:lstStyle/>
          <a:p>
            <a:pPr algn="ctr"/>
            <a:r>
              <a:rPr lang="en-US" sz="2400" b="1" dirty="0"/>
              <a:t>Currency Inconvertibility &amp; Transfer Risk</a:t>
            </a:r>
          </a:p>
        </p:txBody>
      </p:sp>
      <p:pic>
        <p:nvPicPr>
          <p:cNvPr id="5" name="Θέση περιεχομένου 4">
            <a:extLst>
              <a:ext uri="{FF2B5EF4-FFF2-40B4-BE49-F238E27FC236}">
                <a16:creationId xmlns:a16="http://schemas.microsoft.com/office/drawing/2014/main" id="{02EC2381-BA53-D630-4C7E-0CA82DCFD710}"/>
              </a:ext>
            </a:extLst>
          </p:cNvPr>
          <p:cNvPicPr>
            <a:picLocks noGrp="1" noChangeAspect="1"/>
          </p:cNvPicPr>
          <p:nvPr>
            <p:ph idx="1"/>
          </p:nvPr>
        </p:nvPicPr>
        <p:blipFill>
          <a:blip r:embed="rId2"/>
          <a:stretch>
            <a:fillRect/>
          </a:stretch>
        </p:blipFill>
        <p:spPr>
          <a:xfrm>
            <a:off x="532660" y="860425"/>
            <a:ext cx="10813002" cy="5460476"/>
          </a:xfrm>
        </p:spPr>
      </p:pic>
    </p:spTree>
    <p:extLst>
      <p:ext uri="{BB962C8B-B14F-4D97-AF65-F5344CB8AC3E}">
        <p14:creationId xmlns:p14="http://schemas.microsoft.com/office/powerpoint/2010/main" val="985784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C3595F-C8D8-A0C7-F73F-A848FC0FD887}"/>
              </a:ext>
            </a:extLst>
          </p:cNvPr>
          <p:cNvSpPr>
            <a:spLocks noGrp="1"/>
          </p:cNvSpPr>
          <p:nvPr>
            <p:ph type="title"/>
          </p:nvPr>
        </p:nvSpPr>
        <p:spPr>
          <a:xfrm>
            <a:off x="1097280" y="286603"/>
            <a:ext cx="10058400" cy="702303"/>
          </a:xfrm>
        </p:spPr>
        <p:txBody>
          <a:bodyPr>
            <a:normAutofit/>
          </a:bodyPr>
          <a:lstStyle/>
          <a:p>
            <a:pPr algn="ctr"/>
            <a:r>
              <a:rPr lang="en-US" sz="2400" b="1" dirty="0"/>
              <a:t>Contractual Agreement Repudiation</a:t>
            </a:r>
          </a:p>
        </p:txBody>
      </p:sp>
      <p:pic>
        <p:nvPicPr>
          <p:cNvPr id="5" name="Θέση περιεχομένου 4">
            <a:extLst>
              <a:ext uri="{FF2B5EF4-FFF2-40B4-BE49-F238E27FC236}">
                <a16:creationId xmlns:a16="http://schemas.microsoft.com/office/drawing/2014/main" id="{9AE93492-BADD-6522-F635-960B36284F2B}"/>
              </a:ext>
            </a:extLst>
          </p:cNvPr>
          <p:cNvPicPr>
            <a:picLocks noGrp="1" noChangeAspect="1"/>
          </p:cNvPicPr>
          <p:nvPr>
            <p:ph idx="1"/>
          </p:nvPr>
        </p:nvPicPr>
        <p:blipFill>
          <a:blip r:embed="rId2"/>
          <a:stretch>
            <a:fillRect/>
          </a:stretch>
        </p:blipFill>
        <p:spPr>
          <a:xfrm>
            <a:off x="674703" y="988907"/>
            <a:ext cx="10635448" cy="5137534"/>
          </a:xfrm>
        </p:spPr>
      </p:pic>
    </p:spTree>
    <p:extLst>
      <p:ext uri="{BB962C8B-B14F-4D97-AF65-F5344CB8AC3E}">
        <p14:creationId xmlns:p14="http://schemas.microsoft.com/office/powerpoint/2010/main" val="3814489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60DEB6-C5D9-B40F-BA13-953747EBF9E6}"/>
              </a:ext>
            </a:extLst>
          </p:cNvPr>
          <p:cNvSpPr>
            <a:spLocks noGrp="1"/>
          </p:cNvSpPr>
          <p:nvPr>
            <p:ph type="title"/>
          </p:nvPr>
        </p:nvSpPr>
        <p:spPr>
          <a:xfrm>
            <a:off x="1097280" y="286604"/>
            <a:ext cx="10058400" cy="450244"/>
          </a:xfrm>
        </p:spPr>
        <p:txBody>
          <a:bodyPr>
            <a:normAutofit/>
          </a:bodyPr>
          <a:lstStyle/>
          <a:p>
            <a:pPr algn="ctr"/>
            <a:r>
              <a:rPr lang="en-US" sz="2400" b="1" dirty="0"/>
              <a:t>Legal &amp; Regulatory Risk</a:t>
            </a:r>
          </a:p>
        </p:txBody>
      </p:sp>
      <p:pic>
        <p:nvPicPr>
          <p:cNvPr id="5" name="Θέση περιεχομένου 4">
            <a:extLst>
              <a:ext uri="{FF2B5EF4-FFF2-40B4-BE49-F238E27FC236}">
                <a16:creationId xmlns:a16="http://schemas.microsoft.com/office/drawing/2014/main" id="{196B3A7B-61B3-B43D-00E2-A72EEB03F580}"/>
              </a:ext>
            </a:extLst>
          </p:cNvPr>
          <p:cNvPicPr>
            <a:picLocks noGrp="1" noChangeAspect="1"/>
          </p:cNvPicPr>
          <p:nvPr>
            <p:ph idx="1"/>
          </p:nvPr>
        </p:nvPicPr>
        <p:blipFill>
          <a:blip r:embed="rId2"/>
          <a:stretch>
            <a:fillRect/>
          </a:stretch>
        </p:blipFill>
        <p:spPr>
          <a:xfrm>
            <a:off x="745723" y="736600"/>
            <a:ext cx="10617693" cy="5548790"/>
          </a:xfrm>
        </p:spPr>
      </p:pic>
    </p:spTree>
    <p:extLst>
      <p:ext uri="{BB962C8B-B14F-4D97-AF65-F5344CB8AC3E}">
        <p14:creationId xmlns:p14="http://schemas.microsoft.com/office/powerpoint/2010/main" val="3863455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A08C416-D18D-1CE9-CBF2-E6779230BD92}"/>
              </a:ext>
            </a:extLst>
          </p:cNvPr>
          <p:cNvPicPr>
            <a:picLocks noChangeAspect="1"/>
          </p:cNvPicPr>
          <p:nvPr/>
        </p:nvPicPr>
        <p:blipFill>
          <a:blip r:embed="rId2"/>
          <a:stretch>
            <a:fillRect/>
          </a:stretch>
        </p:blipFill>
        <p:spPr>
          <a:xfrm>
            <a:off x="729672" y="101600"/>
            <a:ext cx="10741891" cy="6306174"/>
          </a:xfrm>
          <a:prstGeom prst="rect">
            <a:avLst/>
          </a:prstGeom>
          <a:ln>
            <a:solidFill>
              <a:schemeClr val="tx1"/>
            </a:solidFill>
          </a:ln>
        </p:spPr>
      </p:pic>
    </p:spTree>
    <p:extLst>
      <p:ext uri="{BB962C8B-B14F-4D97-AF65-F5344CB8AC3E}">
        <p14:creationId xmlns:p14="http://schemas.microsoft.com/office/powerpoint/2010/main" val="3160311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00E8E98-0030-72FF-C62F-64A55CA67E02}"/>
              </a:ext>
            </a:extLst>
          </p:cNvPr>
          <p:cNvPicPr>
            <a:picLocks noChangeAspect="1"/>
          </p:cNvPicPr>
          <p:nvPr/>
        </p:nvPicPr>
        <p:blipFill>
          <a:blip r:embed="rId2"/>
          <a:stretch>
            <a:fillRect/>
          </a:stretch>
        </p:blipFill>
        <p:spPr>
          <a:xfrm>
            <a:off x="407581" y="318977"/>
            <a:ext cx="11376837" cy="6220046"/>
          </a:xfrm>
          <a:prstGeom prst="rect">
            <a:avLst/>
          </a:prstGeom>
          <a:ln>
            <a:solidFill>
              <a:schemeClr val="tx1"/>
            </a:solidFill>
          </a:ln>
        </p:spPr>
      </p:pic>
    </p:spTree>
    <p:extLst>
      <p:ext uri="{BB962C8B-B14F-4D97-AF65-F5344CB8AC3E}">
        <p14:creationId xmlns:p14="http://schemas.microsoft.com/office/powerpoint/2010/main" val="25063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47D1942-F30E-EA5E-B66B-51C5087C745A}"/>
              </a:ext>
            </a:extLst>
          </p:cNvPr>
          <p:cNvPicPr>
            <a:picLocks noChangeAspect="1"/>
          </p:cNvPicPr>
          <p:nvPr/>
        </p:nvPicPr>
        <p:blipFill>
          <a:blip r:embed="rId2"/>
          <a:stretch>
            <a:fillRect/>
          </a:stretch>
        </p:blipFill>
        <p:spPr>
          <a:xfrm>
            <a:off x="528637" y="709612"/>
            <a:ext cx="11134725" cy="5438775"/>
          </a:xfrm>
          <a:prstGeom prst="rect">
            <a:avLst/>
          </a:prstGeom>
        </p:spPr>
      </p:pic>
    </p:spTree>
    <p:extLst>
      <p:ext uri="{BB962C8B-B14F-4D97-AF65-F5344CB8AC3E}">
        <p14:creationId xmlns:p14="http://schemas.microsoft.com/office/powerpoint/2010/main" val="4132916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BEE5F-6F9E-C100-0FA1-C7FB2806EE0B}"/>
              </a:ext>
            </a:extLst>
          </p:cNvPr>
          <p:cNvSpPr txBox="1"/>
          <p:nvPr/>
        </p:nvSpPr>
        <p:spPr>
          <a:xfrm>
            <a:off x="1619075" y="2189527"/>
            <a:ext cx="10494628" cy="954107"/>
          </a:xfrm>
          <a:prstGeom prst="rect">
            <a:avLst/>
          </a:prstGeom>
          <a:noFill/>
        </p:spPr>
        <p:txBody>
          <a:bodyPr wrap="square">
            <a:spAutoFit/>
          </a:bodyPr>
          <a:lstStyle/>
          <a:p>
            <a:pPr algn="ctr"/>
            <a:r>
              <a:rPr lang="el-GR" sz="2800" b="1" dirty="0"/>
              <a:t>4.  Περιοχές με αυξημένους γεωπολιτικούς κινδύνους στους βασικούς θαλάσσιους διαδρόμους </a:t>
            </a:r>
            <a:endParaRPr lang="en-US" sz="2800" b="1" dirty="0"/>
          </a:p>
        </p:txBody>
      </p:sp>
    </p:spTree>
    <p:extLst>
      <p:ext uri="{BB962C8B-B14F-4D97-AF65-F5344CB8AC3E}">
        <p14:creationId xmlns:p14="http://schemas.microsoft.com/office/powerpoint/2010/main" val="2238034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B05DA0-49FE-C41F-F31D-2E948C685587}"/>
              </a:ext>
            </a:extLst>
          </p:cNvPr>
          <p:cNvSpPr txBox="1"/>
          <p:nvPr/>
        </p:nvSpPr>
        <p:spPr>
          <a:xfrm>
            <a:off x="285226" y="176170"/>
            <a:ext cx="11786532" cy="6278642"/>
          </a:xfrm>
          <a:prstGeom prst="rect">
            <a:avLst/>
          </a:prstGeom>
          <a:noFill/>
        </p:spPr>
        <p:txBody>
          <a:bodyPr wrap="square">
            <a:spAutoFit/>
          </a:bodyPr>
          <a:lstStyle/>
          <a:p>
            <a:pPr>
              <a:buNone/>
            </a:pPr>
            <a:r>
              <a:rPr lang="en-US" sz="2400" b="1" dirty="0"/>
              <a:t>1.2</a:t>
            </a:r>
            <a:r>
              <a:rPr lang="el-GR" sz="2400" b="1" dirty="0"/>
              <a:t> Πολιτικοί και γεωπολιτικοί παράγοντες:</a:t>
            </a:r>
          </a:p>
          <a:p>
            <a:pPr>
              <a:buNone/>
            </a:pPr>
            <a:endParaRPr lang="el-GR" b="1" dirty="0"/>
          </a:p>
          <a:p>
            <a:pPr marL="285750" indent="-285750">
              <a:buFont typeface="Wingdings" panose="05000000000000000000" pitchFamily="2" charset="2"/>
              <a:buChar char="Ø"/>
            </a:pPr>
            <a:r>
              <a:rPr lang="el-GR" sz="2000" b="1" dirty="0"/>
              <a:t>Διεθνείς συγκρούσεις και γεωπολιτικές εντάσεις</a:t>
            </a:r>
            <a:r>
              <a:rPr lang="el-GR" sz="2000" dirty="0"/>
              <a:t> (π.χ. Ερυθρά Θάλασσα, Ουκρανία) προκαλούν: </a:t>
            </a:r>
          </a:p>
          <a:p>
            <a:endParaRPr lang="el-GR" sz="2000" dirty="0"/>
          </a:p>
          <a:p>
            <a:pPr marL="800100" lvl="1" indent="-342900">
              <a:buFont typeface="Courier New" panose="02070309020205020404" pitchFamily="49" charset="0"/>
              <a:buChar char="o"/>
            </a:pPr>
            <a:r>
              <a:rPr lang="el-GR" sz="2000" dirty="0"/>
              <a:t>Κινδύνους για πλήρωμα και πλοία </a:t>
            </a:r>
          </a:p>
          <a:p>
            <a:pPr marL="800100" lvl="1" indent="-342900">
              <a:buFont typeface="Courier New" panose="02070309020205020404" pitchFamily="49" charset="0"/>
              <a:buChar char="o"/>
            </a:pPr>
            <a:r>
              <a:rPr lang="el-GR" sz="2000" dirty="0"/>
              <a:t>Προκαλούν αλλαγές δρομολογίων </a:t>
            </a:r>
          </a:p>
          <a:p>
            <a:pPr marL="800100" lvl="1" indent="-342900">
              <a:buFont typeface="Courier New" panose="02070309020205020404" pitchFamily="49" charset="0"/>
              <a:buChar char="o"/>
            </a:pPr>
            <a:r>
              <a:rPr lang="el-GR" sz="2000" dirty="0"/>
              <a:t>Αύξηση ασφαλιστικού κόστους </a:t>
            </a:r>
          </a:p>
          <a:p>
            <a:pPr marL="800100" lvl="1" indent="-342900">
              <a:buFont typeface="Courier New" panose="02070309020205020404" pitchFamily="49" charset="0"/>
              <a:buChar char="o"/>
            </a:pPr>
            <a:r>
              <a:rPr lang="el-GR" sz="2000" dirty="0"/>
              <a:t>Καθυστερήσεις</a:t>
            </a:r>
          </a:p>
          <a:p>
            <a:pPr marL="800100" lvl="1" indent="-342900">
              <a:buFont typeface="Courier New" panose="02070309020205020404" pitchFamily="49" charset="0"/>
              <a:buChar char="o"/>
            </a:pPr>
            <a:r>
              <a:rPr lang="el-GR" sz="2000" dirty="0"/>
              <a:t>Αύξηση μεταφορικού κόστους, αύξηση τελικών τιμών</a:t>
            </a:r>
          </a:p>
          <a:p>
            <a:pPr lvl="1"/>
            <a:r>
              <a:rPr lang="el-GR" sz="2000" dirty="0"/>
              <a:t> </a:t>
            </a:r>
          </a:p>
          <a:p>
            <a:pPr marL="285750" indent="-285750">
              <a:buFont typeface="Wingdings" panose="05000000000000000000" pitchFamily="2" charset="2"/>
              <a:buChar char="Ø"/>
            </a:pPr>
            <a:r>
              <a:rPr lang="el-GR" sz="2000" b="1" dirty="0"/>
              <a:t>Εμπάργκο, κυρώσεις και εμπορικοί πόλεμοι</a:t>
            </a:r>
            <a:r>
              <a:rPr lang="el-GR" sz="2000" dirty="0"/>
              <a:t>: </a:t>
            </a:r>
          </a:p>
          <a:p>
            <a:endParaRPr lang="el-GR" sz="2000" dirty="0"/>
          </a:p>
          <a:p>
            <a:pPr marL="800100" lvl="1" indent="-342900">
              <a:buFont typeface="Courier New" panose="02070309020205020404" pitchFamily="49" charset="0"/>
              <a:buChar char="o"/>
            </a:pPr>
            <a:r>
              <a:rPr lang="el-GR" sz="2000" dirty="0"/>
              <a:t>Μείωση όγκου φορτίων, αστάθεια ναύλων </a:t>
            </a:r>
          </a:p>
          <a:p>
            <a:pPr marL="800100" lvl="1" indent="-342900">
              <a:buFont typeface="Courier New" panose="02070309020205020404" pitchFamily="49" charset="0"/>
              <a:buChar char="o"/>
            </a:pPr>
            <a:r>
              <a:rPr lang="el-GR" sz="2000" dirty="0"/>
              <a:t>Ανακατεύθυνση εμπορικών ροών – ενδεχομένως σε μεγαλύτερες αποστάσεις (</a:t>
            </a:r>
            <a:r>
              <a:rPr lang="en-US" sz="2000" dirty="0"/>
              <a:t>“ton-mile demand”</a:t>
            </a:r>
            <a:r>
              <a:rPr lang="el-GR" sz="2000" dirty="0"/>
              <a:t>, π.χ. ρωσικό πετρέλαιο από Ευρώπη σε Ασία, αμερικάνικο </a:t>
            </a:r>
            <a:r>
              <a:rPr lang="en-US" sz="2000" dirty="0"/>
              <a:t>LNG</a:t>
            </a:r>
            <a:r>
              <a:rPr lang="el-GR" sz="2000" dirty="0"/>
              <a:t> στην Ευρώπη, αντί από Ρωσία</a:t>
            </a:r>
            <a:r>
              <a:rPr lang="en-US" sz="2000" dirty="0"/>
              <a:t>)</a:t>
            </a:r>
          </a:p>
          <a:p>
            <a:pPr marL="800100" lvl="1" indent="-342900">
              <a:buFont typeface="Courier New" panose="02070309020205020404" pitchFamily="49" charset="0"/>
              <a:buChar char="o"/>
            </a:pPr>
            <a:r>
              <a:rPr lang="el-GR" sz="2000" dirty="0"/>
              <a:t>Αύξηση κόστους και αβεβαιότητας</a:t>
            </a:r>
            <a:r>
              <a:rPr lang="en-US" sz="2000" dirty="0"/>
              <a:t>: </a:t>
            </a:r>
            <a:r>
              <a:rPr lang="el-GR" sz="2000" dirty="0"/>
              <a:t>αύξηση ασφαλίστρων, διασφάλιση εγγυήσεων συμμόρφωσης, αλλαγή εταιρείας ή/και σημαίας </a:t>
            </a:r>
            <a:r>
              <a:rPr lang="en-US" sz="2000" dirty="0"/>
              <a:t>(flagging out)</a:t>
            </a:r>
            <a:r>
              <a:rPr lang="el-GR" sz="2000" dirty="0"/>
              <a:t>, αλλαγή τραπεζών, παρανομία (ενδεχομένως κέρδη εκμετάλλευσης κινδύνου)</a:t>
            </a:r>
          </a:p>
          <a:p>
            <a:pPr marL="800100" lvl="1" indent="-342900">
              <a:buFont typeface="Courier New" panose="02070309020205020404" pitchFamily="49" charset="0"/>
              <a:buChar char="o"/>
            </a:pPr>
            <a:endParaRPr lang="el-GR" sz="2000" dirty="0"/>
          </a:p>
          <a:p>
            <a:pPr marL="800100" lvl="1" indent="-342900">
              <a:buFont typeface="Courier New" panose="02070309020205020404" pitchFamily="49" charset="0"/>
              <a:buChar char="o"/>
            </a:pPr>
            <a:endParaRPr lang="el-GR" sz="2000" dirty="0"/>
          </a:p>
        </p:txBody>
      </p:sp>
    </p:spTree>
    <p:extLst>
      <p:ext uri="{BB962C8B-B14F-4D97-AF65-F5344CB8AC3E}">
        <p14:creationId xmlns:p14="http://schemas.microsoft.com/office/powerpoint/2010/main" val="2055659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E65EB0-4BF3-45C3-8D4B-10D461DA4C75}"/>
              </a:ext>
            </a:extLst>
          </p:cNvPr>
          <p:cNvSpPr>
            <a:spLocks noGrp="1"/>
          </p:cNvSpPr>
          <p:nvPr>
            <p:ph type="title"/>
          </p:nvPr>
        </p:nvSpPr>
        <p:spPr>
          <a:xfrm>
            <a:off x="492370" y="516835"/>
            <a:ext cx="3084844" cy="2103875"/>
          </a:xfrm>
        </p:spPr>
        <p:txBody>
          <a:bodyPr>
            <a:noAutofit/>
          </a:bodyPr>
          <a:lstStyle/>
          <a:p>
            <a:r>
              <a:rPr lang="el-GR" sz="2400" dirty="0">
                <a:solidFill>
                  <a:srgbClr val="FFFFFF"/>
                </a:solidFill>
              </a:rPr>
              <a:t>4.1 	 Περιοχές με αυξημένους γεωπολιτικούς κινδύνους στους βασικούς διαδρόμους </a:t>
            </a:r>
            <a:endParaRPr lang="en-US" sz="2400" dirty="0">
              <a:solidFill>
                <a:srgbClr val="FFFFFF"/>
              </a:solidFill>
            </a:endParaRPr>
          </a:p>
        </p:txBody>
      </p:sp>
      <p:sp>
        <p:nvSpPr>
          <p:cNvPr id="8" name="Content Placeholder 7">
            <a:extLst>
              <a:ext uri="{FF2B5EF4-FFF2-40B4-BE49-F238E27FC236}">
                <a16:creationId xmlns:a16="http://schemas.microsoft.com/office/drawing/2014/main" id="{245E83C7-DE74-4221-9E39-B8D9B6D44FCE}"/>
              </a:ext>
            </a:extLst>
          </p:cNvPr>
          <p:cNvSpPr>
            <a:spLocks noGrp="1"/>
          </p:cNvSpPr>
          <p:nvPr>
            <p:ph idx="1"/>
          </p:nvPr>
        </p:nvSpPr>
        <p:spPr>
          <a:xfrm>
            <a:off x="492371" y="2653800"/>
            <a:ext cx="2995108" cy="3335519"/>
          </a:xfrm>
        </p:spPr>
        <p:txBody>
          <a:bodyPr>
            <a:normAutofit/>
          </a:bodyPr>
          <a:lstStyle/>
          <a:p>
            <a:pPr algn="just">
              <a:lnSpc>
                <a:spcPct val="115000"/>
              </a:lnSpc>
              <a:spcAft>
                <a:spcPts val="1000"/>
              </a:spcAft>
            </a:pPr>
            <a:endParaRPr lang="en-US" dirty="0"/>
          </a:p>
          <a:p>
            <a:pPr algn="just">
              <a:lnSpc>
                <a:spcPct val="115000"/>
              </a:lnSpc>
              <a:spcAft>
                <a:spcPts val="1000"/>
              </a:spcAft>
            </a:pPr>
            <a:r>
              <a:rPr lang="el-GR" dirty="0"/>
              <a:t>Γράφημα: Τα σημαντικότερα περάσματα και οι κύριες διαδρομές </a:t>
            </a:r>
            <a:endParaRPr lang="en-US" dirty="0"/>
          </a:p>
          <a:p>
            <a:endParaRPr lang="en-US" sz="1500" dirty="0">
              <a:solidFill>
                <a:srgbClr val="FFFFFF"/>
              </a:solidFill>
            </a:endParaRPr>
          </a:p>
        </p:txBody>
      </p:sp>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Εικόνα 2">
            <a:extLst>
              <a:ext uri="{FF2B5EF4-FFF2-40B4-BE49-F238E27FC236}">
                <a16:creationId xmlns:a16="http://schemas.microsoft.com/office/drawing/2014/main" id="{30419621-DB37-4392-9162-290337639527}"/>
              </a:ext>
            </a:extLst>
          </p:cNvPr>
          <p:cNvPicPr>
            <a:picLocks/>
          </p:cNvPicPr>
          <p:nvPr/>
        </p:nvPicPr>
        <p:blipFill rotWithShape="1">
          <a:blip r:embed="rId2">
            <a:extLst>
              <a:ext uri="{28A0092B-C50C-407E-A947-70E740481C1C}">
                <a14:useLocalDpi xmlns:a14="http://schemas.microsoft.com/office/drawing/2010/main" val="0"/>
              </a:ext>
            </a:extLst>
          </a:blip>
          <a:srcRect l="13542" r="23622" b="-2"/>
          <a:stretch/>
        </p:blipFill>
        <p:spPr bwMode="auto">
          <a:xfrm>
            <a:off x="3859831" y="0"/>
            <a:ext cx="8326484" cy="6858000"/>
          </a:xfrm>
          <a:prstGeom prst="rect">
            <a:avLst/>
          </a:prstGeom>
          <a:noFill/>
          <a:ln>
            <a:solidFill>
              <a:schemeClr val="tx1"/>
            </a:solidFill>
          </a:ln>
        </p:spPr>
      </p:pic>
    </p:spTree>
    <p:extLst>
      <p:ext uri="{BB962C8B-B14F-4D97-AF65-F5344CB8AC3E}">
        <p14:creationId xmlns:p14="http://schemas.microsoft.com/office/powerpoint/2010/main" val="2167188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A3A335-7DF6-4A17-B9B7-571099598F9C}"/>
              </a:ext>
            </a:extLst>
          </p:cNvPr>
          <p:cNvSpPr>
            <a:spLocks noGrp="1"/>
          </p:cNvSpPr>
          <p:nvPr>
            <p:ph type="title" idx="4294967295"/>
          </p:nvPr>
        </p:nvSpPr>
        <p:spPr>
          <a:xfrm>
            <a:off x="385894" y="637562"/>
            <a:ext cx="11806106" cy="265725"/>
          </a:xfrm>
        </p:spPr>
        <p:txBody>
          <a:bodyPr>
            <a:noAutofit/>
          </a:bodyPr>
          <a:lstStyle/>
          <a:p>
            <a:r>
              <a:rPr lang="el-GR" sz="2400" b="1" dirty="0">
                <a:solidFill>
                  <a:schemeClr val="tx1"/>
                </a:solidFill>
                <a:latin typeface="+mn-lt"/>
              </a:rPr>
              <a:t>4.2 Σημαντικά στρατηγικά θαλάσσια περάσματα </a:t>
            </a:r>
            <a:endParaRPr lang="en-US" sz="2400" b="1" dirty="0">
              <a:solidFill>
                <a:schemeClr val="tx1"/>
              </a:solidFill>
              <a:latin typeface="+mn-lt"/>
            </a:endParaRPr>
          </a:p>
        </p:txBody>
      </p:sp>
      <p:sp>
        <p:nvSpPr>
          <p:cNvPr id="3" name="Θέση περιεχομένου 2">
            <a:extLst>
              <a:ext uri="{FF2B5EF4-FFF2-40B4-BE49-F238E27FC236}">
                <a16:creationId xmlns:a16="http://schemas.microsoft.com/office/drawing/2014/main" id="{87C719AF-F153-4CD5-9099-30C83AD4A8AB}"/>
              </a:ext>
            </a:extLst>
          </p:cNvPr>
          <p:cNvSpPr>
            <a:spLocks noGrp="1"/>
          </p:cNvSpPr>
          <p:nvPr>
            <p:ph idx="4294967295"/>
          </p:nvPr>
        </p:nvSpPr>
        <p:spPr>
          <a:xfrm>
            <a:off x="255588" y="787400"/>
            <a:ext cx="11936412" cy="5322888"/>
          </a:xfrm>
        </p:spPr>
        <p:txBody>
          <a:bodyPr>
            <a:normAutofit/>
          </a:bodyPr>
          <a:lstStyle/>
          <a:p>
            <a:pPr marL="0" indent="0">
              <a:buNone/>
            </a:pPr>
            <a:endParaRPr lang="en-US" dirty="0"/>
          </a:p>
          <a:p>
            <a:pPr marL="0" indent="0" algn="just">
              <a:buNone/>
            </a:pPr>
            <a:r>
              <a:rPr lang="el-GR" dirty="0">
                <a:solidFill>
                  <a:schemeClr val="tx1"/>
                </a:solidFill>
              </a:rPr>
              <a:t>Τα πιο σημαντικά στρατηγικά θαλάσσια περάσματα είναι γνωστά ως σημεία ασφυξίας (ή σημεία συμφόρησης)-Προβλήματα: </a:t>
            </a:r>
          </a:p>
          <a:p>
            <a:pPr marL="0" indent="0" algn="just">
              <a:buNone/>
            </a:pPr>
            <a:endParaRPr lang="el-GR" dirty="0">
              <a:solidFill>
                <a:schemeClr val="tx1"/>
              </a:solidFill>
            </a:endParaRPr>
          </a:p>
          <a:p>
            <a:pPr lvl="1" algn="just">
              <a:buFont typeface="Wingdings" panose="05000000000000000000" pitchFamily="2" charset="2"/>
              <a:buChar char="Ø"/>
            </a:pPr>
            <a:r>
              <a:rPr lang="el-GR" dirty="0">
                <a:solidFill>
                  <a:schemeClr val="tx1"/>
                </a:solidFill>
              </a:rPr>
              <a:t> Περιορισμοί χωρητικότητας (Παναμάς και Σουέζ με διόδια και σειρά προτεραιότητας)</a:t>
            </a:r>
          </a:p>
          <a:p>
            <a:pPr lvl="1" algn="just">
              <a:buFont typeface="Wingdings" panose="05000000000000000000" pitchFamily="2" charset="2"/>
              <a:buChar char="Ø"/>
            </a:pPr>
            <a:r>
              <a:rPr lang="el-GR" dirty="0">
                <a:solidFill>
                  <a:schemeClr val="tx1"/>
                </a:solidFill>
              </a:rPr>
              <a:t> Πιθανότητα για καθυστερήσεις, διακοπή ή κλείσιμο</a:t>
            </a:r>
          </a:p>
          <a:p>
            <a:pPr lvl="1" algn="just">
              <a:buFont typeface="Wingdings" panose="05000000000000000000" pitchFamily="2" charset="2"/>
              <a:buChar char="Ø"/>
            </a:pPr>
            <a:r>
              <a:rPr lang="el-GR" dirty="0">
                <a:solidFill>
                  <a:schemeClr val="tx1"/>
                </a:solidFill>
              </a:rPr>
              <a:t> Η διακοπή των εμπορικών ροών μέσω οποιασδήποτε από αυτές τις διαδρομές θα μπορούσε να έχει σημαντικό αντίκτυπο στην παγκόσμια οικονομία </a:t>
            </a:r>
          </a:p>
          <a:p>
            <a:pPr lvl="1" algn="just">
              <a:buFont typeface="Wingdings" panose="05000000000000000000" pitchFamily="2" charset="2"/>
              <a:buChar char="Ø"/>
            </a:pPr>
            <a:r>
              <a:rPr lang="el-GR" dirty="0">
                <a:solidFill>
                  <a:schemeClr val="tx1"/>
                </a:solidFill>
              </a:rPr>
              <a:t> Πολλά περάσματα βρίσκονται δίπλα σε πολιτικά ασταθείς χώρες</a:t>
            </a:r>
          </a:p>
          <a:p>
            <a:pPr lvl="1" algn="just">
              <a:buFont typeface="Wingdings" panose="05000000000000000000" pitchFamily="2" charset="2"/>
              <a:buChar char="Ø"/>
            </a:pPr>
            <a:r>
              <a:rPr lang="el-GR" dirty="0">
                <a:solidFill>
                  <a:schemeClr val="tx1"/>
                </a:solidFill>
              </a:rPr>
              <a:t> Αυτοί οι πιθανοί κίνδυνοι και οι επιπτώσεις χρησιμοποιούνται συνήθως για να δικαιολογήσουν τη χρήση στρατιωτικών ναυτικών μέσων για την προστασία των θαλάσσιων οδών</a:t>
            </a:r>
          </a:p>
          <a:p>
            <a:pPr lvl="1" algn="just">
              <a:buFont typeface="Wingdings" panose="05000000000000000000" pitchFamily="2" charset="2"/>
              <a:buChar char="Ø"/>
            </a:pPr>
            <a:r>
              <a:rPr lang="el-GR" dirty="0">
                <a:solidFill>
                  <a:schemeClr val="tx1"/>
                </a:solidFill>
              </a:rPr>
              <a:t> Η Διώρυγα του Παναμά, η Διώρυγα του Σουέζ, τα Στενά της </a:t>
            </a:r>
            <a:r>
              <a:rPr lang="el-GR" dirty="0" err="1">
                <a:solidFill>
                  <a:schemeClr val="tx1"/>
                </a:solidFill>
              </a:rPr>
              <a:t>Μάλακας</a:t>
            </a:r>
            <a:r>
              <a:rPr lang="el-GR" dirty="0">
                <a:solidFill>
                  <a:schemeClr val="tx1"/>
                </a:solidFill>
              </a:rPr>
              <a:t> και το Στενό του </a:t>
            </a:r>
            <a:r>
              <a:rPr lang="el-GR" dirty="0" err="1">
                <a:solidFill>
                  <a:schemeClr val="tx1"/>
                </a:solidFill>
              </a:rPr>
              <a:t>Ορμούζ</a:t>
            </a:r>
            <a:r>
              <a:rPr lang="el-GR" dirty="0">
                <a:solidFill>
                  <a:schemeClr val="tx1"/>
                </a:solidFill>
              </a:rPr>
              <a:t> αποτελούν τα τέσσερα πιο σημαντικά </a:t>
            </a:r>
            <a:r>
              <a:rPr lang="el-GR" dirty="0" err="1">
                <a:solidFill>
                  <a:schemeClr val="tx1"/>
                </a:solidFill>
              </a:rPr>
              <a:t>διαωκεάνια</a:t>
            </a:r>
            <a:r>
              <a:rPr lang="el-GR" dirty="0">
                <a:solidFill>
                  <a:schemeClr val="tx1"/>
                </a:solidFill>
              </a:rPr>
              <a:t> περάσματα του κόσμου </a:t>
            </a:r>
          </a:p>
          <a:p>
            <a:pPr lvl="1" algn="just">
              <a:buFont typeface="Wingdings" panose="05000000000000000000" pitchFamily="2" charset="2"/>
              <a:buChar char="Ø"/>
            </a:pPr>
            <a:r>
              <a:rPr lang="el-GR" dirty="0">
                <a:solidFill>
                  <a:schemeClr val="tx1"/>
                </a:solidFill>
              </a:rPr>
              <a:t> «Ξηρά κανάλια», ως συμπληρώματα ή εναλλακτικές στα θαλάσσια κανάλια </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4079821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3B276B-0DBF-4007-9F9E-AC4559448A4C}"/>
              </a:ext>
            </a:extLst>
          </p:cNvPr>
          <p:cNvSpPr>
            <a:spLocks noGrp="1"/>
          </p:cNvSpPr>
          <p:nvPr>
            <p:ph type="title" idx="4294967295"/>
          </p:nvPr>
        </p:nvSpPr>
        <p:spPr>
          <a:xfrm>
            <a:off x="818708" y="287338"/>
            <a:ext cx="11057860" cy="318718"/>
          </a:xfrm>
        </p:spPr>
        <p:txBody>
          <a:bodyPr>
            <a:normAutofit fontScale="90000"/>
          </a:bodyPr>
          <a:lstStyle/>
          <a:p>
            <a:pPr algn="ctr"/>
            <a:r>
              <a:rPr lang="el-GR" sz="2000" b="1" dirty="0">
                <a:latin typeface="+mn-lt"/>
              </a:rPr>
              <a:t>ΤΕΧΝΙΚΑ ΧΑΡΑΚΤΗΡΙΣΤΙΚΑ ΠΑΝΑΜΑ, ΣΟΥΕΖ, ΜΑΛΑΚΚΑ </a:t>
            </a:r>
            <a:endParaRPr lang="en-US" sz="2000" b="1" dirty="0">
              <a:latin typeface="+mn-lt"/>
            </a:endParaRPr>
          </a:p>
        </p:txBody>
      </p:sp>
      <p:pic>
        <p:nvPicPr>
          <p:cNvPr id="4" name="Θέση περιεχομένου 3">
            <a:hlinkClick r:id="rId2" tgtFrame="&quot;_self&quot;" tooltip="&quot;capacity_strategic_passages&quot;"/>
            <a:extLst>
              <a:ext uri="{FF2B5EF4-FFF2-40B4-BE49-F238E27FC236}">
                <a16:creationId xmlns:a16="http://schemas.microsoft.com/office/drawing/2014/main" id="{045584DB-25D8-4EEE-AB11-8EDE12FDC2D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4207" y="606056"/>
            <a:ext cx="11652361" cy="5964606"/>
          </a:xfrm>
          <a:prstGeom prst="rect">
            <a:avLst/>
          </a:prstGeom>
          <a:noFill/>
          <a:ln>
            <a:solidFill>
              <a:schemeClr val="tx1"/>
            </a:solidFill>
          </a:ln>
        </p:spPr>
      </p:pic>
    </p:spTree>
    <p:extLst>
      <p:ext uri="{BB962C8B-B14F-4D97-AF65-F5344CB8AC3E}">
        <p14:creationId xmlns:p14="http://schemas.microsoft.com/office/powerpoint/2010/main" val="3820236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7ADE2D-883B-4C24-B2D4-821429087B51}"/>
              </a:ext>
            </a:extLst>
          </p:cNvPr>
          <p:cNvSpPr>
            <a:spLocks noGrp="1"/>
          </p:cNvSpPr>
          <p:nvPr>
            <p:ph type="title" idx="4294967295"/>
          </p:nvPr>
        </p:nvSpPr>
        <p:spPr>
          <a:xfrm>
            <a:off x="0" y="265113"/>
            <a:ext cx="10464800" cy="490537"/>
          </a:xfrm>
        </p:spPr>
        <p:txBody>
          <a:bodyPr>
            <a:normAutofit/>
          </a:bodyPr>
          <a:lstStyle/>
          <a:p>
            <a:pPr algn="ctr"/>
            <a:r>
              <a:rPr lang="el-GR" sz="2000" b="1" dirty="0">
                <a:latin typeface="+mn-lt"/>
              </a:rPr>
              <a:t>ΤΕΧΝΙΚΑ ΧΑΡΑΚΤΗΡΙΣΤΙΚΑ ΛΟΙΠΩΝ ΠΕΡΑΣΜΑΤΩΝ </a:t>
            </a:r>
            <a:endParaRPr lang="en-US" sz="2000" b="1" dirty="0">
              <a:latin typeface="+mn-lt"/>
            </a:endParaRPr>
          </a:p>
        </p:txBody>
      </p:sp>
      <p:pic>
        <p:nvPicPr>
          <p:cNvPr id="4" name="Θέση περιεχομένου 3">
            <a:hlinkClick r:id="rId2" tgtFrame="&quot;_self&quot;" tooltip="&quot;maritime_chokepoints_capacity_threats&quot;"/>
            <a:extLst>
              <a:ext uri="{FF2B5EF4-FFF2-40B4-BE49-F238E27FC236}">
                <a16:creationId xmlns:a16="http://schemas.microsoft.com/office/drawing/2014/main" id="{77390DAE-CF75-46B6-B432-477DD6F91FD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25302" y="755650"/>
            <a:ext cx="11419368" cy="5560090"/>
          </a:xfrm>
          <a:prstGeom prst="rect">
            <a:avLst/>
          </a:prstGeom>
          <a:noFill/>
          <a:ln>
            <a:solidFill>
              <a:schemeClr val="tx1"/>
            </a:solidFill>
          </a:ln>
        </p:spPr>
      </p:pic>
    </p:spTree>
    <p:extLst>
      <p:ext uri="{BB962C8B-B14F-4D97-AF65-F5344CB8AC3E}">
        <p14:creationId xmlns:p14="http://schemas.microsoft.com/office/powerpoint/2010/main" val="4143093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E65EB0-4BF3-45C3-8D4B-10D461DA4C75}"/>
              </a:ext>
            </a:extLst>
          </p:cNvPr>
          <p:cNvSpPr>
            <a:spLocks noGrp="1"/>
          </p:cNvSpPr>
          <p:nvPr>
            <p:ph type="title"/>
          </p:nvPr>
        </p:nvSpPr>
        <p:spPr>
          <a:xfrm>
            <a:off x="492370" y="516835"/>
            <a:ext cx="2892820" cy="2103875"/>
          </a:xfrm>
        </p:spPr>
        <p:txBody>
          <a:bodyPr>
            <a:normAutofit/>
          </a:bodyPr>
          <a:lstStyle/>
          <a:p>
            <a:r>
              <a:rPr lang="en-US" sz="2500" dirty="0">
                <a:solidFill>
                  <a:srgbClr val="FFFFFF"/>
                </a:solidFill>
              </a:rPr>
              <a:t>4.2 </a:t>
            </a:r>
            <a:r>
              <a:rPr lang="el-GR" sz="2500" dirty="0">
                <a:solidFill>
                  <a:srgbClr val="FFFFFF"/>
                </a:solidFill>
              </a:rPr>
              <a:t>Περιοχές με αυξημένους γεωπολιτικούς κινδύνους στους βασικούς διαδρόμους </a:t>
            </a:r>
            <a:endParaRPr lang="en-US" sz="2500" dirty="0">
              <a:solidFill>
                <a:srgbClr val="FFFFFF"/>
              </a:solidFill>
            </a:endParaRPr>
          </a:p>
        </p:txBody>
      </p:sp>
      <p:sp>
        <p:nvSpPr>
          <p:cNvPr id="8" name="Content Placeholder 7">
            <a:extLst>
              <a:ext uri="{FF2B5EF4-FFF2-40B4-BE49-F238E27FC236}">
                <a16:creationId xmlns:a16="http://schemas.microsoft.com/office/drawing/2014/main" id="{245E83C7-DE74-4221-9E39-B8D9B6D44FCE}"/>
              </a:ext>
            </a:extLst>
          </p:cNvPr>
          <p:cNvSpPr>
            <a:spLocks noGrp="1"/>
          </p:cNvSpPr>
          <p:nvPr>
            <p:ph idx="1"/>
          </p:nvPr>
        </p:nvSpPr>
        <p:spPr>
          <a:xfrm>
            <a:off x="492371" y="2653800"/>
            <a:ext cx="2739927" cy="3335519"/>
          </a:xfrm>
        </p:spPr>
        <p:txBody>
          <a:bodyPr>
            <a:normAutofit/>
          </a:bodyPr>
          <a:lstStyle/>
          <a:p>
            <a:pPr>
              <a:spcAft>
                <a:spcPts val="1000"/>
              </a:spcAft>
            </a:pPr>
            <a:endParaRPr lang="en-US" sz="1500" dirty="0">
              <a:solidFill>
                <a:srgbClr val="FFFFFF"/>
              </a:solidFill>
            </a:endParaRPr>
          </a:p>
          <a:p>
            <a:r>
              <a:rPr lang="el-GR" b="1" u="sng" dirty="0"/>
              <a:t>Στενά του Ορμούζ</a:t>
            </a:r>
            <a:r>
              <a:rPr lang="en-US" b="1" u="sng" dirty="0"/>
              <a:t> (Strait of Hormuz)</a:t>
            </a:r>
            <a:endParaRPr lang="en-US" dirty="0"/>
          </a:p>
          <a:p>
            <a:endParaRPr lang="en-US" sz="1500" dirty="0">
              <a:solidFill>
                <a:srgbClr val="FFFFFF"/>
              </a:solidFill>
            </a:endParaRPr>
          </a:p>
        </p:txBody>
      </p:sp>
      <p:pic>
        <p:nvPicPr>
          <p:cNvPr id="9" name="Εικόνα 3" descr="strait of hormuz jan 2020">
            <a:extLst>
              <a:ext uri="{FF2B5EF4-FFF2-40B4-BE49-F238E27FC236}">
                <a16:creationId xmlns:a16="http://schemas.microsoft.com/office/drawing/2014/main" id="{6F2F5C9E-5C33-44A7-8FC2-A359B53ED9E9}"/>
              </a:ext>
            </a:extLst>
          </p:cNvPr>
          <p:cNvPicPr/>
          <p:nvPr/>
        </p:nvPicPr>
        <p:blipFill rotWithShape="1">
          <a:blip r:embed="rId2">
            <a:extLst>
              <a:ext uri="{28A0092B-C50C-407E-A947-70E740481C1C}">
                <a14:useLocalDpi xmlns:a14="http://schemas.microsoft.com/office/drawing/2010/main" val="0"/>
              </a:ext>
            </a:extLst>
          </a:blip>
          <a:srcRect r="18094"/>
          <a:stretch/>
        </p:blipFill>
        <p:spPr bwMode="auto">
          <a:xfrm>
            <a:off x="3476847" y="0"/>
            <a:ext cx="8709468" cy="6858000"/>
          </a:xfrm>
          <a:prstGeom prst="rect">
            <a:avLst/>
          </a:prstGeom>
          <a:noFill/>
        </p:spPr>
      </p:pic>
      <p:sp>
        <p:nvSpPr>
          <p:cNvPr id="24" name="Rectangle 2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2320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1E837-258F-4EF9-9E24-AA13AF5E1047}"/>
              </a:ext>
            </a:extLst>
          </p:cNvPr>
          <p:cNvSpPr>
            <a:spLocks noGrp="1"/>
          </p:cNvSpPr>
          <p:nvPr>
            <p:ph type="title" idx="4294967295"/>
          </p:nvPr>
        </p:nvSpPr>
        <p:spPr>
          <a:xfrm>
            <a:off x="308344" y="287339"/>
            <a:ext cx="11883656" cy="701674"/>
          </a:xfrm>
        </p:spPr>
        <p:txBody>
          <a:bodyPr>
            <a:normAutofit/>
          </a:bodyPr>
          <a:lstStyle/>
          <a:p>
            <a:r>
              <a:rPr lang="el-GR" sz="3600" b="1" dirty="0">
                <a:latin typeface="Calibri" panose="020F0502020204030204" pitchFamily="34" charset="0"/>
                <a:cs typeface="Calibri" panose="020F0502020204030204" pitchFamily="34" charset="0"/>
              </a:rPr>
              <a:t>Στενά του Ορμούζ (</a:t>
            </a:r>
            <a:r>
              <a:rPr lang="en-US" sz="3600" b="1" dirty="0">
                <a:latin typeface="Calibri" panose="020F0502020204030204" pitchFamily="34" charset="0"/>
                <a:cs typeface="Calibri" panose="020F0502020204030204" pitchFamily="34" charset="0"/>
              </a:rPr>
              <a:t>Strait of Hormuz)-</a:t>
            </a:r>
            <a:r>
              <a:rPr lang="el-GR" sz="3600" b="1" dirty="0">
                <a:latin typeface="Calibri" panose="020F0502020204030204" pitchFamily="34" charset="0"/>
                <a:cs typeface="Calibri" panose="020F0502020204030204" pitchFamily="34" charset="0"/>
              </a:rPr>
              <a:t>Περσικός Κόλπος</a:t>
            </a:r>
            <a:endParaRPr lang="en-US" sz="36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7D1F57B-93B5-48D7-9C8D-57F35C371CB5}"/>
              </a:ext>
            </a:extLst>
          </p:cNvPr>
          <p:cNvSpPr>
            <a:spLocks noGrp="1"/>
          </p:cNvSpPr>
          <p:nvPr>
            <p:ph idx="4294967295"/>
          </p:nvPr>
        </p:nvSpPr>
        <p:spPr>
          <a:xfrm>
            <a:off x="382772" y="989013"/>
            <a:ext cx="11500884" cy="4879975"/>
          </a:xfrm>
        </p:spPr>
        <p:txBody>
          <a:bodyPr>
            <a:normAutofit fontScale="85000" lnSpcReduction="10000"/>
          </a:bodyPr>
          <a:lstStyle/>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Βασικά χαρακτηριστικά τη γεωπολιτικής κρίσης: ιρανικό καθεστώς, κυρώσεις, επιθέσεις σε πλοία, πρόσφατοι βομβαρδισμοί (Ισραήλ, ΗΠΑ) </a:t>
            </a:r>
          </a:p>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Το Ιράν έχει επιτεθεί ή κατάσχει τουλάχιστον 20 πλοία από το 2021 έως σήμερα – αύξηση ασφαλίστρων, αποφυγή ρίσκου από ναυτιλιακές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Όμορες χώρες: Ιράν, ΗΑΕ, Ομάν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33 χιλμ. Εύρος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Περ. 29 εκ. βαρέλια ακατέργαστο και ραφιναρισμένο πετρέλαιο ημερησίως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Περ. 1/3 του παγκόσμιου πετρελαίου που μεταφέρεται μέσω θαλάσσης (περ. 1,2 δις $ την ημέρα)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76% του μεταφερόμενου πετρελαίου προορίζεται για χώρες της Ασίας, 10% ΗΠΑ</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Συνέπειες ενδεχόμενου αποκλεισμού των στενών</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Είναι πιθανό το Ιράν να κλείσει τα στενά;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1000"/>
              </a:spcAft>
              <a:buFont typeface="Wingdings" panose="05000000000000000000" pitchFamily="2" charset="2"/>
              <a:buChar char="Ø"/>
            </a:pPr>
            <a:r>
              <a:rPr lang="el-GR" sz="2400" dirty="0">
                <a:latin typeface="Calibri" panose="020F0502020204030204" pitchFamily="34" charset="0"/>
                <a:ea typeface="Calibri" panose="020F0502020204030204" pitchFamily="34" charset="0"/>
                <a:cs typeface="Times New Roman" panose="02020603050405020304" pitchFamily="18" charset="0"/>
              </a:rPr>
              <a:t>Οι ΗΠΑ εγγυώνται την ελευθερία της ναυσιπλοΐας – Το 2023 επέμβαση σε περιστατικό απόπειρας κατάληψης δεξαμενόπλοιων από το ιρανικό ναυτικό</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68158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8579CC7-304B-4483-A5C6-37A3D7F49FF6}"/>
              </a:ext>
            </a:extLst>
          </p:cNvPr>
          <p:cNvSpPr>
            <a:spLocks noGrp="1"/>
          </p:cNvSpPr>
          <p:nvPr>
            <p:ph type="title"/>
          </p:nvPr>
        </p:nvSpPr>
        <p:spPr>
          <a:xfrm>
            <a:off x="492370" y="516835"/>
            <a:ext cx="3084844" cy="2103875"/>
          </a:xfrm>
        </p:spPr>
        <p:txBody>
          <a:bodyPr>
            <a:noAutofit/>
          </a:bodyPr>
          <a:lstStyle/>
          <a:p>
            <a:r>
              <a:rPr lang="en-US" sz="2400" dirty="0">
                <a:solidFill>
                  <a:srgbClr val="FFFFFF"/>
                </a:solidFill>
              </a:rPr>
              <a:t>4.2 </a:t>
            </a:r>
            <a:r>
              <a:rPr lang="el-GR" sz="2400" dirty="0">
                <a:solidFill>
                  <a:srgbClr val="FFFFFF"/>
                </a:solidFill>
              </a:rPr>
              <a:t>	 Περιοχές με αυξημένους γεωπολιτικούς κινδύνους στους βασικούς διαδρόμους </a:t>
            </a:r>
            <a:endParaRPr lang="en-US" sz="2400" dirty="0">
              <a:solidFill>
                <a:srgbClr val="FFFFFF"/>
              </a:solidFill>
            </a:endParaRPr>
          </a:p>
        </p:txBody>
      </p:sp>
      <p:sp>
        <p:nvSpPr>
          <p:cNvPr id="8" name="Content Placeholder 7">
            <a:extLst>
              <a:ext uri="{FF2B5EF4-FFF2-40B4-BE49-F238E27FC236}">
                <a16:creationId xmlns:a16="http://schemas.microsoft.com/office/drawing/2014/main" id="{A0E282F1-3453-48D2-8B1F-1D3F75EE3481}"/>
              </a:ext>
            </a:extLst>
          </p:cNvPr>
          <p:cNvSpPr>
            <a:spLocks noGrp="1"/>
          </p:cNvSpPr>
          <p:nvPr>
            <p:ph idx="1"/>
          </p:nvPr>
        </p:nvSpPr>
        <p:spPr>
          <a:xfrm>
            <a:off x="492371" y="2653800"/>
            <a:ext cx="3084844" cy="3335519"/>
          </a:xfrm>
        </p:spPr>
        <p:txBody>
          <a:bodyPr>
            <a:normAutofit/>
          </a:bodyPr>
          <a:lstStyle/>
          <a:p>
            <a:r>
              <a:rPr lang="en-US" sz="3200" b="1" u="sng" dirty="0"/>
              <a:t>Bab-El-Mandab</a:t>
            </a:r>
            <a:endParaRPr lang="en-US" sz="3200" dirty="0"/>
          </a:p>
          <a:p>
            <a:endParaRPr lang="en-US" sz="1500" dirty="0">
              <a:solidFill>
                <a:srgbClr val="FFFFFF"/>
              </a:solidFill>
            </a:endParaRPr>
          </a:p>
        </p:txBody>
      </p:sp>
      <p:pic>
        <p:nvPicPr>
          <p:cNvPr id="4" name="Εικόνα 4" descr="Bab-el-Mandeb strait">
            <a:extLst>
              <a:ext uri="{FF2B5EF4-FFF2-40B4-BE49-F238E27FC236}">
                <a16:creationId xmlns:a16="http://schemas.microsoft.com/office/drawing/2014/main" id="{8ACF991B-864F-4A1B-A829-CFA1500DCE35}"/>
              </a:ext>
            </a:extLst>
          </p:cNvPr>
          <p:cNvPicPr>
            <a:picLocks/>
          </p:cNvPicPr>
          <p:nvPr/>
        </p:nvPicPr>
        <p:blipFill rotWithShape="1">
          <a:blip r:embed="rId2">
            <a:extLst>
              <a:ext uri="{28A0092B-C50C-407E-A947-70E740481C1C}">
                <a14:useLocalDpi xmlns:a14="http://schemas.microsoft.com/office/drawing/2010/main" val="0"/>
              </a:ext>
            </a:extLst>
          </a:blip>
          <a:srcRect l="17845" r="12078" b="1"/>
          <a:stretch/>
        </p:blipFill>
        <p:spPr bwMode="auto">
          <a:xfrm>
            <a:off x="4069568" y="95703"/>
            <a:ext cx="8116747" cy="6857990"/>
          </a:xfrm>
          <a:prstGeom prst="rect">
            <a:avLst/>
          </a:prstGeom>
          <a:noFill/>
        </p:spPr>
      </p:pic>
      <p:sp>
        <p:nvSpPr>
          <p:cNvPr id="21"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6671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7AAB5-1AA5-4B8B-8365-4A2FFA446A97}"/>
              </a:ext>
            </a:extLst>
          </p:cNvPr>
          <p:cNvSpPr>
            <a:spLocks noGrp="1"/>
          </p:cNvSpPr>
          <p:nvPr>
            <p:ph type="title" idx="4294967295"/>
          </p:nvPr>
        </p:nvSpPr>
        <p:spPr>
          <a:xfrm>
            <a:off x="2133600" y="287338"/>
            <a:ext cx="8822422" cy="319087"/>
          </a:xfrm>
        </p:spPr>
        <p:txBody>
          <a:bodyPr>
            <a:normAutofit fontScale="90000"/>
          </a:bodyPr>
          <a:lstStyle/>
          <a:p>
            <a:pPr algn="ctr"/>
            <a:r>
              <a:rPr lang="en-US" sz="2800" b="1" dirty="0">
                <a:latin typeface="Calibri" panose="020F0502020204030204" pitchFamily="34" charset="0"/>
                <a:cs typeface="Calibri" panose="020F0502020204030204" pitchFamily="34" charset="0"/>
              </a:rPr>
              <a:t>Bab-El-Mandab</a:t>
            </a:r>
          </a:p>
        </p:txBody>
      </p:sp>
      <p:sp>
        <p:nvSpPr>
          <p:cNvPr id="3" name="Content Placeholder 2">
            <a:extLst>
              <a:ext uri="{FF2B5EF4-FFF2-40B4-BE49-F238E27FC236}">
                <a16:creationId xmlns:a16="http://schemas.microsoft.com/office/drawing/2014/main" id="{0D1D64E4-F2D9-4193-BAC3-666DB450D2A5}"/>
              </a:ext>
            </a:extLst>
          </p:cNvPr>
          <p:cNvSpPr>
            <a:spLocks noGrp="1"/>
          </p:cNvSpPr>
          <p:nvPr>
            <p:ph sz="half" idx="4294967295"/>
          </p:nvPr>
        </p:nvSpPr>
        <p:spPr>
          <a:xfrm>
            <a:off x="67112" y="606426"/>
            <a:ext cx="6325299" cy="5645150"/>
          </a:xfrm>
          <a:ln>
            <a:solidFill>
              <a:schemeClr val="tx1"/>
            </a:solidFill>
          </a:ln>
        </p:spPr>
        <p:txBody>
          <a:bodyPr>
            <a:normAutofit fontScale="85000" lnSpcReduction="10000"/>
          </a:bodyPr>
          <a:lstStyle/>
          <a:p>
            <a:pPr lvl="0" algn="just">
              <a:lnSpc>
                <a:spcPct val="115000"/>
              </a:lnSpc>
              <a:spcAft>
                <a:spcPts val="0"/>
              </a:spcAft>
              <a:buFont typeface="Wingdings" panose="05000000000000000000" pitchFamily="2" charset="2"/>
              <a:buChar char="Ø"/>
            </a:pPr>
            <a:r>
              <a:rPr lang="el-GR" sz="2100" b="1" dirty="0">
                <a:latin typeface="Calibri" panose="020F0502020204030204" pitchFamily="34" charset="0"/>
                <a:ea typeface="Calibri" panose="020F0502020204030204" pitchFamily="34" charset="0"/>
                <a:cs typeface="Times New Roman" panose="02020603050405020304" pitchFamily="18" charset="0"/>
              </a:rPr>
              <a:t>Βασικά χαρακτηριστικά της κρίσης</a:t>
            </a:r>
            <a:r>
              <a:rPr lang="el-GR" sz="2100" dirty="0">
                <a:latin typeface="Calibri" panose="020F0502020204030204" pitchFamily="34" charset="0"/>
                <a:ea typeface="Calibri" panose="020F0502020204030204" pitchFamily="34" charset="0"/>
                <a:cs typeface="Times New Roman" panose="02020603050405020304" pitchFamily="18" charset="0"/>
              </a:rPr>
              <a:t>: πόλεμος στην Υεμένη, επιθέσεις των ανταρτών </a:t>
            </a:r>
            <a:r>
              <a:rPr lang="el-GR" sz="2100" dirty="0" err="1">
                <a:latin typeface="Calibri" panose="020F0502020204030204" pitchFamily="34" charset="0"/>
                <a:ea typeface="Calibri" panose="020F0502020204030204" pitchFamily="34" charset="0"/>
                <a:cs typeface="Times New Roman" panose="02020603050405020304" pitchFamily="18" charset="0"/>
              </a:rPr>
              <a:t>Houthi</a:t>
            </a:r>
            <a:r>
              <a:rPr lang="el-GR" sz="2100" dirty="0">
                <a:latin typeface="Calibri" panose="020F0502020204030204" pitchFamily="34" charset="0"/>
                <a:ea typeface="Calibri" panose="020F0502020204030204" pitchFamily="34" charset="0"/>
                <a:cs typeface="Times New Roman" panose="02020603050405020304" pitchFamily="18" charset="0"/>
              </a:rPr>
              <a:t> στην Ερυθρά και στη θάλασσα του </a:t>
            </a:r>
            <a:r>
              <a:rPr lang="el-GR" sz="2100" dirty="0" err="1">
                <a:latin typeface="Calibri" panose="020F0502020204030204" pitchFamily="34" charset="0"/>
                <a:ea typeface="Calibri" panose="020F0502020204030204" pitchFamily="34" charset="0"/>
                <a:cs typeface="Times New Roman" panose="02020603050405020304" pitchFamily="18" charset="0"/>
              </a:rPr>
              <a:t>Άντεν</a:t>
            </a:r>
            <a:r>
              <a:rPr lang="el-GR" sz="2100" dirty="0">
                <a:latin typeface="Calibri" panose="020F0502020204030204" pitchFamily="34" charset="0"/>
                <a:ea typeface="Calibri" panose="020F0502020204030204" pitchFamily="34" charset="0"/>
                <a:cs typeface="Times New Roman" panose="02020603050405020304" pitchFamily="18" charset="0"/>
              </a:rPr>
              <a:t>, πειρατεία  - ανάμιξη των </a:t>
            </a:r>
            <a:r>
              <a:rPr lang="en-US" sz="2100" dirty="0">
                <a:latin typeface="Calibri" panose="020F0502020204030204" pitchFamily="34" charset="0"/>
                <a:ea typeface="Calibri" panose="020F0502020204030204" pitchFamily="34" charset="0"/>
                <a:cs typeface="Times New Roman" panose="02020603050405020304" pitchFamily="18" charset="0"/>
              </a:rPr>
              <a:t>Houthi</a:t>
            </a:r>
            <a:r>
              <a:rPr lang="el-GR" sz="2100" dirty="0">
                <a:latin typeface="Calibri" panose="020F0502020204030204" pitchFamily="34" charset="0"/>
                <a:ea typeface="Calibri" panose="020F0502020204030204" pitchFamily="34" charset="0"/>
                <a:cs typeface="Times New Roman" panose="02020603050405020304" pitchFamily="18" charset="0"/>
              </a:rPr>
              <a:t> στη νεότερη σύγκρουση μετά τον Οκτώβριο 2023 – 19.11. 2023 η πρώτη επίθεση σε πλοίο στην Ερυθρά Θάλασσα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buFont typeface="Wingdings" panose="05000000000000000000" pitchFamily="2" charset="2"/>
              <a:buChar char="Ø"/>
            </a:pPr>
            <a:r>
              <a:rPr lang="el-GR" sz="2100" dirty="0">
                <a:latin typeface="Calibri" panose="020F0502020204030204" pitchFamily="34" charset="0"/>
                <a:ea typeface="Calibri" panose="020F0502020204030204" pitchFamily="34" charset="0"/>
                <a:cs typeface="Times New Roman" panose="02020603050405020304" pitchFamily="18" charset="0"/>
              </a:rPr>
              <a:t>Όμορες χώρες: Υεμένη, Ερυθραία, Τζιμπουτί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buFont typeface="Wingdings" panose="05000000000000000000" pitchFamily="2" charset="2"/>
              <a:buChar char="Ø"/>
            </a:pPr>
            <a:r>
              <a:rPr lang="el-GR" sz="2100" dirty="0">
                <a:latin typeface="Calibri" panose="020F0502020204030204" pitchFamily="34" charset="0"/>
                <a:ea typeface="Calibri" panose="020F0502020204030204" pitchFamily="34" charset="0"/>
                <a:cs typeface="Times New Roman" panose="02020603050405020304" pitchFamily="18" charset="0"/>
              </a:rPr>
              <a:t>32 χιλμ. Εύρος , διαιρούμενο από το νησί Perim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buFont typeface="Wingdings" panose="05000000000000000000" pitchFamily="2" charset="2"/>
              <a:buChar char="Ø"/>
            </a:pPr>
            <a:r>
              <a:rPr lang="el-GR" sz="2100" dirty="0">
                <a:latin typeface="Calibri" panose="020F0502020204030204" pitchFamily="34" charset="0"/>
                <a:ea typeface="Calibri" panose="020F0502020204030204" pitchFamily="34" charset="0"/>
                <a:cs typeface="Times New Roman" panose="02020603050405020304" pitchFamily="18" charset="0"/>
              </a:rPr>
              <a:t>Περ. 6 εκ. βαρέλια ημερησίως  (3,5 βόρεια προς Ευρώπη, 2,5 νότια προς χώρες της Ασίας), εμπόριο μεταξύ Ασίας και Ευρώπης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buFont typeface="Wingdings" panose="05000000000000000000" pitchFamily="2" charset="2"/>
              <a:buChar char="Ø"/>
            </a:pPr>
            <a:r>
              <a:rPr lang="el-GR" sz="2100" dirty="0">
                <a:latin typeface="Calibri" panose="020F0502020204030204" pitchFamily="34" charset="0"/>
                <a:ea typeface="Calibri" panose="020F0502020204030204" pitchFamily="34" charset="0"/>
                <a:cs typeface="Times New Roman" panose="02020603050405020304" pitchFamily="18" charset="0"/>
              </a:rPr>
              <a:t>Περ. 10%-15% του παγκοσμίως μέσω θαλάσσης μεταφερόμενου πετρελαίου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buFont typeface="Wingdings" panose="05000000000000000000" pitchFamily="2" charset="2"/>
              <a:buChar char="Ø"/>
            </a:pPr>
            <a:r>
              <a:rPr lang="el-GR" sz="2100" dirty="0">
                <a:latin typeface="Calibri" panose="020F0502020204030204" pitchFamily="34" charset="0"/>
                <a:ea typeface="Calibri" panose="020F0502020204030204" pitchFamily="34" charset="0"/>
                <a:cs typeface="Times New Roman" panose="02020603050405020304" pitchFamily="18" charset="0"/>
              </a:rPr>
              <a:t>Σε περίπτωση αποκλεισμού, πλεύση μέσω Ν. Αφρικής: 4.800 μίλα περισσότερα προς Ρότερνταμ (από Σ. Αραβία 39 ημέρες αντί 22), 10.860 προς Ιταλία (</a:t>
            </a:r>
            <a:r>
              <a:rPr lang="en-US" sz="2100" dirty="0">
                <a:latin typeface="Calibri" panose="020F0502020204030204" pitchFamily="34" charset="0"/>
                <a:ea typeface="Calibri" panose="020F0502020204030204" pitchFamily="34" charset="0"/>
                <a:cs typeface="Times New Roman" panose="02020603050405020304" pitchFamily="18" charset="0"/>
              </a:rPr>
              <a:t>Augusta</a:t>
            </a:r>
            <a:r>
              <a:rPr lang="el-GR" sz="2100" dirty="0">
                <a:latin typeface="Calibri" panose="020F0502020204030204" pitchFamily="34" charset="0"/>
                <a:ea typeface="Calibri" panose="020F0502020204030204" pitchFamily="34" charset="0"/>
                <a:cs typeface="Times New Roman" panose="02020603050405020304" pitchFamily="18" charset="0"/>
              </a:rPr>
              <a:t>) και 2.660 προς Χιούστον.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buFont typeface="Wingdings" panose="05000000000000000000" pitchFamily="2" charset="2"/>
              <a:buChar char="Ø"/>
            </a:pPr>
            <a:r>
              <a:rPr lang="el-GR" sz="2100" dirty="0">
                <a:latin typeface="Calibri" panose="020F0502020204030204" pitchFamily="34" charset="0"/>
                <a:ea typeface="Calibri" panose="020F0502020204030204" pitchFamily="34" charset="0"/>
                <a:cs typeface="Times New Roman" panose="02020603050405020304" pitchFamily="18" charset="0"/>
              </a:rPr>
              <a:t>Παρουσία Μεγάλων Δυνάμεων στο Τζιμπουτί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 name="Θέση περιεχομένου 9">
            <a:extLst>
              <a:ext uri="{FF2B5EF4-FFF2-40B4-BE49-F238E27FC236}">
                <a16:creationId xmlns:a16="http://schemas.microsoft.com/office/drawing/2014/main" id="{D64DE618-428B-D85D-1331-26C1BE49DF84}"/>
              </a:ext>
            </a:extLst>
          </p:cNvPr>
          <p:cNvPicPr>
            <a:picLocks noGrp="1" noChangeAspect="1"/>
          </p:cNvPicPr>
          <p:nvPr>
            <p:ph sz="half" idx="4294967295"/>
          </p:nvPr>
        </p:nvPicPr>
        <p:blipFill>
          <a:blip r:embed="rId2"/>
          <a:stretch>
            <a:fillRect/>
          </a:stretch>
        </p:blipFill>
        <p:spPr>
          <a:xfrm>
            <a:off x="6476300" y="606426"/>
            <a:ext cx="5715699" cy="5645150"/>
          </a:xfrm>
          <a:ln>
            <a:solidFill>
              <a:schemeClr val="tx1"/>
            </a:solidFill>
          </a:ln>
        </p:spPr>
      </p:pic>
    </p:spTree>
    <p:extLst>
      <p:ext uri="{BB962C8B-B14F-4D97-AF65-F5344CB8AC3E}">
        <p14:creationId xmlns:p14="http://schemas.microsoft.com/office/powerpoint/2010/main" val="479071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5E764F1-BC8A-8AB2-C1E6-78DF56E6E7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415" y="387169"/>
            <a:ext cx="11319029" cy="5818322"/>
          </a:xfrm>
          <a:prstGeom prst="rect">
            <a:avLst/>
          </a:prstGeom>
          <a:noFill/>
          <a:ln>
            <a:noFill/>
          </a:ln>
        </p:spPr>
      </p:pic>
    </p:spTree>
    <p:extLst>
      <p:ext uri="{BB962C8B-B14F-4D97-AF65-F5344CB8AC3E}">
        <p14:creationId xmlns:p14="http://schemas.microsoft.com/office/powerpoint/2010/main" val="2073271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BE83735-60B5-2A3A-400A-3C64E4A1D385}"/>
              </a:ext>
            </a:extLst>
          </p:cNvPr>
          <p:cNvPicPr>
            <a:picLocks noChangeAspect="1"/>
          </p:cNvPicPr>
          <p:nvPr/>
        </p:nvPicPr>
        <p:blipFill>
          <a:blip r:embed="rId2"/>
          <a:stretch>
            <a:fillRect/>
          </a:stretch>
        </p:blipFill>
        <p:spPr>
          <a:xfrm>
            <a:off x="352338" y="67112"/>
            <a:ext cx="11467750" cy="6719582"/>
          </a:xfrm>
          <a:prstGeom prst="rect">
            <a:avLst/>
          </a:prstGeom>
        </p:spPr>
      </p:pic>
    </p:spTree>
    <p:extLst>
      <p:ext uri="{BB962C8B-B14F-4D97-AF65-F5344CB8AC3E}">
        <p14:creationId xmlns:p14="http://schemas.microsoft.com/office/powerpoint/2010/main" val="731705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4F1C12-2FCE-D926-6D6D-18859D8564F6}"/>
              </a:ext>
            </a:extLst>
          </p:cNvPr>
          <p:cNvSpPr txBox="1"/>
          <p:nvPr/>
        </p:nvSpPr>
        <p:spPr>
          <a:xfrm>
            <a:off x="293615" y="343949"/>
            <a:ext cx="11685864" cy="4247317"/>
          </a:xfrm>
          <a:prstGeom prst="rect">
            <a:avLst/>
          </a:prstGeom>
          <a:noFill/>
        </p:spPr>
        <p:txBody>
          <a:bodyPr wrap="square">
            <a:spAutoFit/>
          </a:bodyPr>
          <a:lstStyle/>
          <a:p>
            <a:endParaRPr lang="el-GR" sz="1800" b="1" dirty="0"/>
          </a:p>
          <a:p>
            <a:pPr marL="1200150" lvl="2" indent="-285750">
              <a:buFont typeface="Courier New" panose="02070309020205020404" pitchFamily="49" charset="0"/>
              <a:buChar char="o"/>
            </a:pPr>
            <a:r>
              <a:rPr lang="el-GR" dirty="0"/>
              <a:t>Δημιουργία «σκιώδους στόλου» (</a:t>
            </a:r>
            <a:r>
              <a:rPr lang="el-GR" dirty="0" err="1"/>
              <a:t>shadow</a:t>
            </a:r>
            <a:r>
              <a:rPr lang="el-GR" dirty="0"/>
              <a:t> </a:t>
            </a:r>
            <a:r>
              <a:rPr lang="el-GR" dirty="0" err="1"/>
              <a:t>fleet</a:t>
            </a:r>
            <a:r>
              <a:rPr lang="el-GR" dirty="0"/>
              <a:t>)</a:t>
            </a:r>
          </a:p>
          <a:p>
            <a:pPr lvl="2"/>
            <a:endParaRPr lang="el-GR" b="1" dirty="0"/>
          </a:p>
          <a:p>
            <a:pPr marL="1657350" lvl="3" indent="-285750">
              <a:buFont typeface="Wingdings" panose="05000000000000000000" pitchFamily="2" charset="2"/>
              <a:buChar char="ü"/>
            </a:pPr>
            <a:r>
              <a:rPr lang="el-GR" dirty="0"/>
              <a:t>Κυρώσεις οδηγούν στη δημιουργία παράλληλου στόλου με </a:t>
            </a:r>
            <a:r>
              <a:rPr lang="el-GR" b="1" dirty="0"/>
              <a:t>παλαιότερα πλοία</a:t>
            </a:r>
            <a:r>
              <a:rPr lang="el-GR" dirty="0"/>
              <a:t>, αδιαφανείς ιδιοκτησίες και </a:t>
            </a:r>
            <a:r>
              <a:rPr lang="el-GR" dirty="0" err="1"/>
              <a:t>off</a:t>
            </a:r>
            <a:r>
              <a:rPr lang="el-GR" dirty="0"/>
              <a:t>-the-</a:t>
            </a:r>
            <a:r>
              <a:rPr lang="el-GR" dirty="0" err="1"/>
              <a:t>radar</a:t>
            </a:r>
            <a:r>
              <a:rPr lang="el-GR" dirty="0"/>
              <a:t> επιχειρήσεις</a:t>
            </a:r>
          </a:p>
          <a:p>
            <a:pPr marL="1657350" lvl="3" indent="-285750">
              <a:buFont typeface="Wingdings" panose="05000000000000000000" pitchFamily="2" charset="2"/>
              <a:buChar char="ü"/>
            </a:pPr>
            <a:r>
              <a:rPr lang="el-GR" dirty="0"/>
              <a:t>Αυτό αυξάνει τους κινδύνους για ατυχήματα και περιβαλλοντικά προβλήματα</a:t>
            </a:r>
          </a:p>
          <a:p>
            <a:pPr lvl="3"/>
            <a:endParaRPr lang="el-GR" dirty="0"/>
          </a:p>
          <a:p>
            <a:pPr marL="1200150" lvl="2" indent="-285750">
              <a:buFont typeface="Courier New" panose="02070309020205020404" pitchFamily="49" charset="0"/>
              <a:buChar char="o"/>
            </a:pPr>
            <a:r>
              <a:rPr lang="el-GR" dirty="0"/>
              <a:t>Νομικοί και τραπεζικοί περιορισμοί</a:t>
            </a:r>
          </a:p>
          <a:p>
            <a:pPr lvl="2"/>
            <a:endParaRPr lang="el-GR" b="1" dirty="0"/>
          </a:p>
          <a:p>
            <a:pPr marL="1657350" lvl="3" indent="-285750">
              <a:buFont typeface="Wingdings" panose="05000000000000000000" pitchFamily="2" charset="2"/>
              <a:buChar char="ü"/>
            </a:pPr>
            <a:r>
              <a:rPr lang="el-GR" dirty="0"/>
              <a:t>Οι ναυτιλιακές εταιρείες κινδυνεύουν με </a:t>
            </a:r>
            <a:r>
              <a:rPr lang="el-GR" b="1" dirty="0"/>
              <a:t>πρόστιμα και ποινικές διώξεις</a:t>
            </a:r>
            <a:r>
              <a:rPr lang="el-GR" dirty="0"/>
              <a:t> αν παραβούν κυρώσεις.</a:t>
            </a:r>
          </a:p>
          <a:p>
            <a:pPr marL="1657350" lvl="3" indent="-285750">
              <a:buFont typeface="Wingdings" panose="05000000000000000000" pitchFamily="2" charset="2"/>
              <a:buChar char="ü"/>
            </a:pPr>
            <a:r>
              <a:rPr lang="el-GR" dirty="0"/>
              <a:t>Οι πληρωμές μέσω αμερικανικού τραπεζικού συστήματος μπλοκάρονται αν υπάρχει εμπλοκή χώρας/εταιρείας στη «μαύρη λίστα».</a:t>
            </a:r>
          </a:p>
          <a:p>
            <a:endParaRPr lang="el-GR" sz="1800" b="1" dirty="0"/>
          </a:p>
          <a:p>
            <a:pPr marL="285750" indent="-285750">
              <a:buFont typeface="Wingdings" panose="05000000000000000000" pitchFamily="2" charset="2"/>
              <a:buChar char="Ø"/>
            </a:pPr>
            <a:r>
              <a:rPr lang="el-GR" sz="1800" b="1" dirty="0"/>
              <a:t>Διεθνείς ναυτιλιακοί κανονισμοί</a:t>
            </a:r>
            <a:r>
              <a:rPr lang="el-GR" sz="1800" dirty="0"/>
              <a:t> (IMO, ΕΕ κ.λπ.): αυξάνουν τις απαιτήσεις συμμόρφωσης σε ασφάλεια, περιβάλλον, εργασιακά.</a:t>
            </a:r>
          </a:p>
        </p:txBody>
      </p:sp>
    </p:spTree>
    <p:extLst>
      <p:ext uri="{BB962C8B-B14F-4D97-AF65-F5344CB8AC3E}">
        <p14:creationId xmlns:p14="http://schemas.microsoft.com/office/powerpoint/2010/main" val="4115364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811BCF7-4DFB-3690-F47C-61A52C75B83C}"/>
              </a:ext>
            </a:extLst>
          </p:cNvPr>
          <p:cNvPicPr>
            <a:picLocks noChangeAspect="1"/>
          </p:cNvPicPr>
          <p:nvPr/>
        </p:nvPicPr>
        <p:blipFill>
          <a:blip r:embed="rId2"/>
          <a:stretch>
            <a:fillRect/>
          </a:stretch>
        </p:blipFill>
        <p:spPr>
          <a:xfrm>
            <a:off x="318782" y="231426"/>
            <a:ext cx="11778143" cy="6211319"/>
          </a:xfrm>
          <a:prstGeom prst="rect">
            <a:avLst/>
          </a:prstGeom>
        </p:spPr>
      </p:pic>
    </p:spTree>
    <p:extLst>
      <p:ext uri="{BB962C8B-B14F-4D97-AF65-F5344CB8AC3E}">
        <p14:creationId xmlns:p14="http://schemas.microsoft.com/office/powerpoint/2010/main" val="195006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456BF68-3E17-ADEB-11C4-DB68CEBE4C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059" y="-47002"/>
            <a:ext cx="11931941" cy="6212909"/>
          </a:xfrm>
          <a:prstGeom prst="rect">
            <a:avLst/>
          </a:prstGeom>
          <a:noFill/>
          <a:ln>
            <a:noFill/>
          </a:ln>
        </p:spPr>
      </p:pic>
    </p:spTree>
    <p:extLst>
      <p:ext uri="{BB962C8B-B14F-4D97-AF65-F5344CB8AC3E}">
        <p14:creationId xmlns:p14="http://schemas.microsoft.com/office/powerpoint/2010/main" val="215649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5035494-0E36-919D-7AC4-AA0AE84DD2D2}"/>
              </a:ext>
            </a:extLst>
          </p:cNvPr>
          <p:cNvPicPr>
            <a:picLocks noChangeAspect="1"/>
          </p:cNvPicPr>
          <p:nvPr/>
        </p:nvPicPr>
        <p:blipFill>
          <a:blip r:embed="rId2"/>
          <a:stretch>
            <a:fillRect/>
          </a:stretch>
        </p:blipFill>
        <p:spPr>
          <a:xfrm>
            <a:off x="310393" y="75501"/>
            <a:ext cx="10947633" cy="6249797"/>
          </a:xfrm>
          <a:prstGeom prst="rect">
            <a:avLst/>
          </a:prstGeom>
        </p:spPr>
      </p:pic>
    </p:spTree>
    <p:extLst>
      <p:ext uri="{BB962C8B-B14F-4D97-AF65-F5344CB8AC3E}">
        <p14:creationId xmlns:p14="http://schemas.microsoft.com/office/powerpoint/2010/main" val="653542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8DBEC5A-D6D8-D67C-AAB4-0747D9DBDD94}"/>
              </a:ext>
            </a:extLst>
          </p:cNvPr>
          <p:cNvPicPr>
            <a:picLocks noChangeAspect="1"/>
          </p:cNvPicPr>
          <p:nvPr/>
        </p:nvPicPr>
        <p:blipFill>
          <a:blip r:embed="rId2"/>
          <a:stretch>
            <a:fillRect/>
          </a:stretch>
        </p:blipFill>
        <p:spPr>
          <a:xfrm>
            <a:off x="176169" y="243281"/>
            <a:ext cx="11643919" cy="5998128"/>
          </a:xfrm>
          <a:prstGeom prst="rect">
            <a:avLst/>
          </a:prstGeom>
        </p:spPr>
      </p:pic>
    </p:spTree>
    <p:extLst>
      <p:ext uri="{BB962C8B-B14F-4D97-AF65-F5344CB8AC3E}">
        <p14:creationId xmlns:p14="http://schemas.microsoft.com/office/powerpoint/2010/main" val="1148687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19EEBE4-31EC-CFA5-9E07-FE09827F1C7C}"/>
              </a:ext>
            </a:extLst>
          </p:cNvPr>
          <p:cNvPicPr>
            <a:picLocks noChangeAspect="1"/>
          </p:cNvPicPr>
          <p:nvPr/>
        </p:nvPicPr>
        <p:blipFill>
          <a:blip r:embed="rId2"/>
          <a:stretch>
            <a:fillRect/>
          </a:stretch>
        </p:blipFill>
        <p:spPr>
          <a:xfrm>
            <a:off x="503339" y="226503"/>
            <a:ext cx="11375472" cy="5998127"/>
          </a:xfrm>
          <a:prstGeom prst="rect">
            <a:avLst/>
          </a:prstGeom>
        </p:spPr>
      </p:pic>
    </p:spTree>
    <p:extLst>
      <p:ext uri="{BB962C8B-B14F-4D97-AF65-F5344CB8AC3E}">
        <p14:creationId xmlns:p14="http://schemas.microsoft.com/office/powerpoint/2010/main" val="2001048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EA6E0-B542-E60E-AABA-3DA4DE7C95A1}"/>
              </a:ext>
            </a:extLst>
          </p:cNvPr>
          <p:cNvSpPr txBox="1"/>
          <p:nvPr/>
        </p:nvSpPr>
        <p:spPr>
          <a:xfrm>
            <a:off x="83890" y="117446"/>
            <a:ext cx="12004646" cy="6659195"/>
          </a:xfrm>
          <a:prstGeom prst="rect">
            <a:avLst/>
          </a:prstGeom>
          <a:noFill/>
        </p:spPr>
        <p:txBody>
          <a:bodyPr wrap="square">
            <a:spAutoFit/>
          </a:bodyPr>
          <a:lstStyle/>
          <a:p>
            <a:pPr marL="0" marR="0">
              <a:lnSpc>
                <a:spcPct val="107000"/>
              </a:lnSpc>
              <a:spcAft>
                <a:spcPts val="800"/>
              </a:spcAft>
            </a:pP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Συνέπειες των επιθέσεων των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Houthi </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σε πλοία:</a:t>
            </a:r>
          </a:p>
          <a:p>
            <a:pPr marL="285750" marR="0" indent="-285750" algn="just">
              <a:lnSpc>
                <a:spcPct val="107000"/>
              </a:lnSpc>
              <a:spcAft>
                <a:spcPts val="800"/>
              </a:spcAft>
              <a:buFont typeface="Wingdings" panose="05000000000000000000" pitchFamily="2" charset="2"/>
              <a:buChar char="Ø"/>
            </a:pP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Η κίνηση πλοίων στη διώρυγα του Σουέζ έχει μειωθεί στα επίπεδα που ήταν πριν από είκοσι και πλέον χρόνια</a:t>
            </a:r>
            <a:endParaRPr lang="el-GR" sz="2000" kern="1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Aft>
                <a:spcPts val="800"/>
              </a:spcAft>
              <a:buFont typeface="Wingdings" panose="05000000000000000000" pitchFamily="2" charset="2"/>
              <a:buChar char="Ø"/>
            </a:pP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Κατά το δεύτερο τρίμηνο του 2024, διήλθαν 3.278 πλοία (-52,2%), δεξαμενόπλοιά -40,6% και πλοία άλλων τύπων -57,2%</a:t>
            </a:r>
          </a:p>
          <a:p>
            <a:pPr marL="285750" marR="0" indent="-285750" algn="just">
              <a:lnSpc>
                <a:spcPct val="107000"/>
              </a:lnSpc>
              <a:spcAft>
                <a:spcPts val="800"/>
              </a:spcAft>
              <a:buFont typeface="Wingdings" panose="05000000000000000000" pitchFamily="2" charset="2"/>
              <a:buChar char="Ø"/>
            </a:pPr>
            <a:r>
              <a:rPr lang="el-GR" sz="2000" kern="100" dirty="0">
                <a:latin typeface="Calibri" panose="020F0502020204030204" pitchFamily="34" charset="0"/>
                <a:ea typeface="Calibri" panose="020F0502020204030204" pitchFamily="34" charset="0"/>
                <a:cs typeface="Times New Roman" panose="02020603050405020304" pitchFamily="18" charset="0"/>
              </a:rPr>
              <a:t>Τ</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α πρόσθετα ασφάλιστρα πολεμικού κινδύνου, που καταβάλλονται όταν τα πλοία πλέουν μέσω της Ερυθράς Θάλασσας (για μία μόνο διέλευση), εκτιμάται ότι ανέρχονται στο 2% της αξίας του πλοίου από 0,7%-1% μετά την επίθεση στο δεξαμενόπλοιο «Σούνιο» (Αύγουστος 2024)</a:t>
            </a:r>
          </a:p>
          <a:p>
            <a:pPr marL="285750" marR="0" indent="-285750" algn="just">
              <a:lnSpc>
                <a:spcPct val="107000"/>
              </a:lnSpc>
              <a:spcAft>
                <a:spcPts val="800"/>
              </a:spcAft>
              <a:buFont typeface="Wingdings" panose="05000000000000000000" pitchFamily="2" charset="2"/>
              <a:buChar char="Ø"/>
            </a:pPr>
            <a:r>
              <a:rPr lang="el-GR" sz="2000" kern="100" dirty="0">
                <a:latin typeface="Calibri" panose="020F0502020204030204" pitchFamily="34" charset="0"/>
                <a:ea typeface="Calibri" panose="020F0502020204030204" pitchFamily="34" charset="0"/>
                <a:cs typeface="Times New Roman" panose="02020603050405020304" pitchFamily="18" charset="0"/>
              </a:rPr>
              <a:t>Σύμφωνα με έκθεση του ΟΗΕ (Συμβούλιο Ασφαλείας) ορισμένες διεθνείς ναυτιλιακές εταιρείες πληρώνουν στην ομάδα των ανταρτών στην Υεμένη 180 εκατομμύρια δολάρια μηνιαίως για εγγυήσεις ότι δεν θα δεχθούν επιθέσεις (2,2 δις δολάρια ετησίως). Τα χρήματα αυτά μεταφέρονται στους </a:t>
            </a:r>
            <a:r>
              <a:rPr lang="el-GR" sz="2000" kern="100" dirty="0" err="1">
                <a:latin typeface="Calibri" panose="020F0502020204030204" pitchFamily="34" charset="0"/>
                <a:ea typeface="Calibri" panose="020F0502020204030204" pitchFamily="34" charset="0"/>
                <a:cs typeface="Times New Roman" panose="02020603050405020304" pitchFamily="18" charset="0"/>
              </a:rPr>
              <a:t>Χούθι</a:t>
            </a:r>
            <a:r>
              <a:rPr lang="el-GR" sz="2000" kern="100" dirty="0">
                <a:latin typeface="Calibri" panose="020F0502020204030204" pitchFamily="34" charset="0"/>
                <a:ea typeface="Calibri" panose="020F0502020204030204" pitchFamily="34" charset="0"/>
                <a:cs typeface="Times New Roman" panose="02020603050405020304" pitchFamily="18" charset="0"/>
              </a:rPr>
              <a:t> μέσω του άτυπου δικτύου μεταφοράς χρημάτων που είναι γνωστό ως «</a:t>
            </a:r>
            <a:r>
              <a:rPr lang="el-GR" sz="2000" kern="100" dirty="0" err="1">
                <a:latin typeface="Calibri" panose="020F0502020204030204" pitchFamily="34" charset="0"/>
                <a:ea typeface="Calibri" panose="020F0502020204030204" pitchFamily="34" charset="0"/>
                <a:cs typeface="Times New Roman" panose="02020603050405020304" pitchFamily="18" charset="0"/>
              </a:rPr>
              <a:t>χαβάλα</a:t>
            </a:r>
            <a:r>
              <a:rPr lang="el-GR" sz="2000" kern="100" dirty="0">
                <a:latin typeface="Calibri" panose="020F0502020204030204" pitchFamily="34" charset="0"/>
                <a:ea typeface="Calibri" panose="020F0502020204030204" pitchFamily="34" charset="0"/>
                <a:cs typeface="Times New Roman" panose="02020603050405020304" pitchFamily="18" charset="0"/>
              </a:rPr>
              <a:t>»</a:t>
            </a:r>
          </a:p>
          <a:p>
            <a:pPr marL="285750" marR="0" indent="-285750" algn="just">
              <a:lnSpc>
                <a:spcPct val="107000"/>
              </a:lnSpc>
              <a:spcAft>
                <a:spcPts val="800"/>
              </a:spcAft>
              <a:buFont typeface="Wingdings" panose="05000000000000000000" pitchFamily="2" charset="2"/>
              <a:buChar char="Ø"/>
            </a:pPr>
            <a:r>
              <a:rPr lang="el-GR" sz="2000" kern="100" dirty="0">
                <a:latin typeface="Calibri" panose="020F0502020204030204" pitchFamily="34" charset="0"/>
                <a:ea typeface="Calibri" panose="020F0502020204030204" pitchFamily="34" charset="0"/>
                <a:cs typeface="Times New Roman" panose="02020603050405020304" pitchFamily="18" charset="0"/>
              </a:rPr>
              <a:t>Τ</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α </a:t>
            </a:r>
            <a:r>
              <a:rPr lang="el-GR" sz="2000" kern="100" dirty="0" err="1">
                <a:effectLst/>
                <a:latin typeface="Calibri" panose="020F0502020204030204" pitchFamily="34" charset="0"/>
                <a:ea typeface="Calibri" panose="020F0502020204030204" pitchFamily="34" charset="0"/>
                <a:cs typeface="Times New Roman" panose="02020603050405020304" pitchFamily="18" charset="0"/>
              </a:rPr>
              <a:t>εκτρεπόμενα</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από το Σουέζ πλοία έχουν τριπλασιάσει την κατανάλωση καυσίμων και έχουν προσθέσει περίπου 25% αύξηση της ταχύτητας πλεύσης από 16 σε 20 κόμβους – αύξηση κατανάλωση καυσίμων και ρύπων </a:t>
            </a:r>
          </a:p>
          <a:p>
            <a:pPr marL="285750" marR="0" indent="-285750" algn="just">
              <a:lnSpc>
                <a:spcPct val="107000"/>
              </a:lnSpc>
              <a:spcAft>
                <a:spcPts val="800"/>
              </a:spcAft>
              <a:buFont typeface="Wingdings" panose="05000000000000000000" pitchFamily="2" charset="2"/>
              <a:buChar char="Ø"/>
            </a:pP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Για πολλές ναυτιλιακές εταιρείες, το συνδυασμένο κόστος των πριμ πληρώματος, της ασφάλισης πολεμικού κινδύνου και των τελών διέλευσης από το Σουέζ καθιστούν τον πρόσθετο χρόνο και το οικονομικό κόστος που συνεπάγεται το ταξίδι γύρω από την Αφρική λιγότερο δαπανηρό σε σύγκριση</a:t>
            </a:r>
          </a:p>
          <a:p>
            <a:pPr marL="285750" marR="0" indent="-285750">
              <a:lnSpc>
                <a:spcPct val="107000"/>
              </a:lnSpc>
              <a:spcAft>
                <a:spcPts val="80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5940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8579CC7-304B-4483-A5C6-37A3D7F49FF6}"/>
              </a:ext>
            </a:extLst>
          </p:cNvPr>
          <p:cNvSpPr>
            <a:spLocks noGrp="1"/>
          </p:cNvSpPr>
          <p:nvPr>
            <p:ph type="title"/>
          </p:nvPr>
        </p:nvSpPr>
        <p:spPr>
          <a:xfrm>
            <a:off x="492370" y="516835"/>
            <a:ext cx="3084844" cy="2103875"/>
          </a:xfrm>
        </p:spPr>
        <p:txBody>
          <a:bodyPr>
            <a:noAutofit/>
          </a:bodyPr>
          <a:lstStyle/>
          <a:p>
            <a:r>
              <a:rPr lang="en-US" sz="2400" dirty="0">
                <a:solidFill>
                  <a:srgbClr val="FFFFFF"/>
                </a:solidFill>
              </a:rPr>
              <a:t>4.2 </a:t>
            </a:r>
            <a:r>
              <a:rPr lang="el-GR" sz="2400" dirty="0">
                <a:solidFill>
                  <a:srgbClr val="FFFFFF"/>
                </a:solidFill>
              </a:rPr>
              <a:t>	 Περιοχές με αυξημένους γεωπολιτικούς κινδύνους στους βασικούς διαδρόμους </a:t>
            </a:r>
            <a:endParaRPr lang="en-US" sz="2400" dirty="0">
              <a:solidFill>
                <a:srgbClr val="FFFFFF"/>
              </a:solidFill>
            </a:endParaRPr>
          </a:p>
        </p:txBody>
      </p:sp>
      <p:sp>
        <p:nvSpPr>
          <p:cNvPr id="8" name="Content Placeholder 7">
            <a:extLst>
              <a:ext uri="{FF2B5EF4-FFF2-40B4-BE49-F238E27FC236}">
                <a16:creationId xmlns:a16="http://schemas.microsoft.com/office/drawing/2014/main" id="{A0E282F1-3453-48D2-8B1F-1D3F75EE3481}"/>
              </a:ext>
            </a:extLst>
          </p:cNvPr>
          <p:cNvSpPr>
            <a:spLocks noGrp="1"/>
          </p:cNvSpPr>
          <p:nvPr>
            <p:ph idx="1"/>
          </p:nvPr>
        </p:nvSpPr>
        <p:spPr>
          <a:xfrm>
            <a:off x="492371" y="2653800"/>
            <a:ext cx="3084844" cy="3335519"/>
          </a:xfrm>
        </p:spPr>
        <p:txBody>
          <a:bodyPr>
            <a:normAutofit/>
          </a:bodyPr>
          <a:lstStyle/>
          <a:p>
            <a:r>
              <a:rPr lang="el-GR" b="1" u="sng" dirty="0"/>
              <a:t> </a:t>
            </a:r>
            <a:endParaRPr lang="en-US" dirty="0"/>
          </a:p>
          <a:p>
            <a:r>
              <a:rPr lang="el-GR" sz="3200" b="1" u="sng" dirty="0"/>
              <a:t>Σουέζ</a:t>
            </a:r>
            <a:endParaRPr lang="en-US" sz="3200" dirty="0">
              <a:solidFill>
                <a:srgbClr val="FFFFFF"/>
              </a:solidFill>
            </a:endParaRPr>
          </a:p>
        </p:txBody>
      </p:sp>
      <p:sp>
        <p:nvSpPr>
          <p:cNvPr id="21"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Θέση περιεχομένου 4">
            <a:hlinkClick r:id="rId2" tgtFrame="&quot;_self&quot;" tooltip="&quot;Map Alternatives Suez Canal&quot;"/>
            <a:extLst>
              <a:ext uri="{FF2B5EF4-FFF2-40B4-BE49-F238E27FC236}">
                <a16:creationId xmlns:a16="http://schemas.microsoft.com/office/drawing/2014/main" id="{7F679C60-A8AF-43FB-9171-17D9BAD78F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2094" y="138223"/>
            <a:ext cx="7761431" cy="6560289"/>
          </a:xfrm>
          <a:prstGeom prst="rect">
            <a:avLst/>
          </a:prstGeom>
          <a:noFill/>
          <a:ln>
            <a:solidFill>
              <a:schemeClr val="tx1"/>
            </a:solidFill>
          </a:ln>
        </p:spPr>
      </p:pic>
    </p:spTree>
    <p:extLst>
      <p:ext uri="{BB962C8B-B14F-4D97-AF65-F5344CB8AC3E}">
        <p14:creationId xmlns:p14="http://schemas.microsoft.com/office/powerpoint/2010/main" val="3695918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81C29E3-6FE2-0163-793D-EE3B07F4D349}"/>
              </a:ext>
            </a:extLst>
          </p:cNvPr>
          <p:cNvPicPr>
            <a:picLocks noChangeAspect="1"/>
          </p:cNvPicPr>
          <p:nvPr/>
        </p:nvPicPr>
        <p:blipFill>
          <a:blip r:embed="rId2"/>
          <a:stretch>
            <a:fillRect/>
          </a:stretch>
        </p:blipFill>
        <p:spPr>
          <a:xfrm>
            <a:off x="243281" y="109058"/>
            <a:ext cx="11887200" cy="6227948"/>
          </a:xfrm>
          <a:prstGeom prst="rect">
            <a:avLst/>
          </a:prstGeom>
        </p:spPr>
      </p:pic>
    </p:spTree>
    <p:extLst>
      <p:ext uri="{BB962C8B-B14F-4D97-AF65-F5344CB8AC3E}">
        <p14:creationId xmlns:p14="http://schemas.microsoft.com/office/powerpoint/2010/main" val="688335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9C5CFC-ACDF-42F8-B688-36A6743FDDB4}"/>
              </a:ext>
            </a:extLst>
          </p:cNvPr>
          <p:cNvSpPr>
            <a:spLocks noGrp="1"/>
          </p:cNvSpPr>
          <p:nvPr>
            <p:ph type="title" idx="4294967295"/>
          </p:nvPr>
        </p:nvSpPr>
        <p:spPr>
          <a:xfrm>
            <a:off x="0" y="0"/>
            <a:ext cx="10028238" cy="467833"/>
          </a:xfrm>
        </p:spPr>
        <p:txBody>
          <a:bodyPr>
            <a:noAutofit/>
          </a:bodyPr>
          <a:lstStyle/>
          <a:p>
            <a:pPr algn="ctr"/>
            <a:r>
              <a:rPr lang="el-GR" sz="2400" b="1" dirty="0">
                <a:latin typeface="+mn-lt"/>
              </a:rPr>
              <a:t>Βασικά στοιχεία για Σουέζ </a:t>
            </a:r>
            <a:endParaRPr lang="en-US" sz="2400" b="1" dirty="0">
              <a:latin typeface="+mn-lt"/>
            </a:endParaRPr>
          </a:p>
        </p:txBody>
      </p:sp>
      <p:sp>
        <p:nvSpPr>
          <p:cNvPr id="3" name="Θέση περιεχομένου 2">
            <a:extLst>
              <a:ext uri="{FF2B5EF4-FFF2-40B4-BE49-F238E27FC236}">
                <a16:creationId xmlns:a16="http://schemas.microsoft.com/office/drawing/2014/main" id="{0AE98F00-BD9C-419C-A297-B24175DD67FA}"/>
              </a:ext>
            </a:extLst>
          </p:cNvPr>
          <p:cNvSpPr>
            <a:spLocks noGrp="1"/>
          </p:cNvSpPr>
          <p:nvPr>
            <p:ph idx="4294967295"/>
          </p:nvPr>
        </p:nvSpPr>
        <p:spPr>
          <a:xfrm>
            <a:off x="233915" y="467833"/>
            <a:ext cx="11958085" cy="5907800"/>
          </a:xfrm>
        </p:spPr>
        <p:txBody>
          <a:bodyPr>
            <a:normAutofit fontScale="92500" lnSpcReduction="10000"/>
          </a:bodyPr>
          <a:lstStyle/>
          <a:p>
            <a:pPr>
              <a:buFont typeface="Wingdings" panose="05000000000000000000" pitchFamily="2" charset="2"/>
              <a:buChar char="Ø"/>
            </a:pPr>
            <a:r>
              <a:rPr lang="en-US" dirty="0"/>
              <a:t> </a:t>
            </a:r>
            <a:r>
              <a:rPr lang="el-GR" sz="1800" dirty="0"/>
              <a:t>Η Διώρυγα του Σουέζ κατασκευάστηκε μεταξύ 1859 και 1869 από γαλλικά και αιγυπτιακά συμφέροντα</a:t>
            </a:r>
          </a:p>
          <a:p>
            <a:pPr>
              <a:buFont typeface="Wingdings" panose="05000000000000000000" pitchFamily="2" charset="2"/>
              <a:buChar char="Ø"/>
            </a:pPr>
            <a:r>
              <a:rPr lang="en-US" sz="1800" dirty="0"/>
              <a:t> </a:t>
            </a:r>
            <a:r>
              <a:rPr lang="el-GR" sz="1800" dirty="0"/>
              <a:t>Το ταξίδι από την Ασία στην Ευρώπη συντομεύτηκε σημαντικά με εξοικονόμηση 6.500 </a:t>
            </a:r>
            <a:r>
              <a:rPr lang="el-GR" sz="1800" dirty="0" err="1"/>
              <a:t>km</a:t>
            </a:r>
            <a:r>
              <a:rPr lang="el-GR" sz="1800" dirty="0"/>
              <a:t> (περ. 2 εβδομάδες Ασία-Ευρώπη)</a:t>
            </a:r>
          </a:p>
          <a:p>
            <a:pPr>
              <a:buFont typeface="Wingdings" panose="05000000000000000000" pitchFamily="2" charset="2"/>
              <a:buChar char="Ø"/>
            </a:pPr>
            <a:r>
              <a:rPr lang="en-US" sz="1800" dirty="0"/>
              <a:t> </a:t>
            </a:r>
            <a:r>
              <a:rPr lang="el-GR" sz="1800" dirty="0"/>
              <a:t>Το 1874, η Μεγάλη Βρετανία αγόρασε τις μετοχές της Εταιρείας της Διώρυγας του Σουέζ και έγινε ο μοναδικός ιδιοκτήτης της</a:t>
            </a:r>
          </a:p>
          <a:p>
            <a:pPr>
              <a:buFont typeface="Wingdings" panose="05000000000000000000" pitchFamily="2" charset="2"/>
              <a:buChar char="Ø"/>
            </a:pPr>
            <a:r>
              <a:rPr lang="en-US" sz="1800" dirty="0"/>
              <a:t> </a:t>
            </a:r>
            <a:r>
              <a:rPr lang="el-GR" sz="1800" dirty="0"/>
              <a:t>Το 1954, η Αίγυπτος και η Μεγάλη Βρετανία υπέγραψαν συμφωνία που προέβλεπε τη σταδιακή αποχώρηση της ΜΒ</a:t>
            </a:r>
          </a:p>
          <a:p>
            <a:pPr>
              <a:buFont typeface="Wingdings" panose="05000000000000000000" pitchFamily="2" charset="2"/>
              <a:buChar char="Ø"/>
            </a:pPr>
            <a:r>
              <a:rPr lang="en-US" sz="1800" dirty="0"/>
              <a:t> </a:t>
            </a:r>
            <a:r>
              <a:rPr lang="el-GR" sz="1800" dirty="0"/>
              <a:t>Η τρέχουσα χωρητικότητα του καναλιού ανέρχεται στους 240.000 τόνους </a:t>
            </a:r>
          </a:p>
          <a:p>
            <a:pPr>
              <a:buFont typeface="Wingdings" panose="05000000000000000000" pitchFamily="2" charset="2"/>
              <a:buChar char="Ø"/>
            </a:pPr>
            <a:r>
              <a:rPr lang="en-US" sz="1800" dirty="0"/>
              <a:t> </a:t>
            </a:r>
            <a:r>
              <a:rPr lang="el-GR" sz="1800" dirty="0"/>
              <a:t>Το κανάλι έχει την ικανότητα να φιλοξενήσει έως και 25.000 πλοία ετησίως (περίπου 78 την ημέρα)</a:t>
            </a:r>
          </a:p>
          <a:p>
            <a:pPr>
              <a:buFont typeface="Wingdings" panose="05000000000000000000" pitchFamily="2" charset="2"/>
              <a:buChar char="Ø"/>
            </a:pPr>
            <a:r>
              <a:rPr lang="en-US" sz="1800" dirty="0"/>
              <a:t> </a:t>
            </a:r>
            <a:r>
              <a:rPr lang="el-GR" sz="1800" dirty="0"/>
              <a:t>Από το 2015, ένα νέο τμήμα 35 </a:t>
            </a:r>
            <a:r>
              <a:rPr lang="el-GR" sz="1800" dirty="0" err="1"/>
              <a:t>km</a:t>
            </a:r>
            <a:r>
              <a:rPr lang="el-GR" sz="1800" dirty="0"/>
              <a:t> επιτρέπει να διέρχονται πλοία και προς τις δύο κατευθύνσεις ταυτόχρονα</a:t>
            </a:r>
          </a:p>
          <a:p>
            <a:pPr>
              <a:buFont typeface="Wingdings" panose="05000000000000000000" pitchFamily="2" charset="2"/>
              <a:buChar char="Ø"/>
            </a:pPr>
            <a:r>
              <a:rPr lang="en-US" sz="1800" dirty="0"/>
              <a:t> </a:t>
            </a:r>
            <a:r>
              <a:rPr lang="el-GR" sz="1800" dirty="0"/>
              <a:t>Στα μέσα του 2021, η Αρχή της Διώρυγας του Σουέζ (SCA) ανακοίνωσε σχέδια για τη διεύρυνση και την εμβάθυνση της Διώρυγας</a:t>
            </a:r>
          </a:p>
          <a:p>
            <a:pPr>
              <a:buFont typeface="Wingdings" panose="05000000000000000000" pitchFamily="2" charset="2"/>
              <a:buChar char="Ø"/>
            </a:pPr>
            <a:r>
              <a:rPr lang="en-US" sz="1800" dirty="0"/>
              <a:t> </a:t>
            </a:r>
            <a:r>
              <a:rPr lang="el-GR" sz="1800" dirty="0"/>
              <a:t>Οι τιμές διέλευσης καθορίζονται από την Αρχή της Διώρυγας του Σουέζ (SCA) </a:t>
            </a:r>
          </a:p>
          <a:p>
            <a:pPr>
              <a:buFont typeface="Wingdings" panose="05000000000000000000" pitchFamily="2" charset="2"/>
              <a:buChar char="Ø"/>
            </a:pPr>
            <a:r>
              <a:rPr lang="en-US" sz="1800" dirty="0"/>
              <a:t> </a:t>
            </a:r>
            <a:r>
              <a:rPr lang="el-GR" sz="1800" dirty="0"/>
              <a:t>Το εμπόριο Άπω Ανατολής – Ευρώπης αποτελεί περίπου το 75% της κίνησης που διαχειρίζεται το Σουέζ.</a:t>
            </a:r>
          </a:p>
          <a:p>
            <a:pPr>
              <a:buFont typeface="Wingdings" panose="05000000000000000000" pitchFamily="2" charset="2"/>
              <a:buChar char="Ø"/>
            </a:pPr>
            <a:r>
              <a:rPr lang="el-GR" sz="1800" dirty="0"/>
              <a:t> 15% της κίνησης αφορά στο εμπόριο Ασίας-Ανατολικών ακτών Αμερικής </a:t>
            </a:r>
          </a:p>
          <a:p>
            <a:pPr>
              <a:buFont typeface="Wingdings" panose="05000000000000000000" pitchFamily="2" charset="2"/>
              <a:buChar char="Ø"/>
            </a:pPr>
            <a:r>
              <a:rPr lang="el-GR" sz="1800" dirty="0"/>
              <a:t>22% του παγκόσμιου εμπορικού φορτίου κοντέινερ </a:t>
            </a:r>
            <a:endParaRPr lang="en-US" sz="1800" dirty="0"/>
          </a:p>
          <a:p>
            <a:pPr>
              <a:buFont typeface="Wingdings" panose="05000000000000000000" pitchFamily="2" charset="2"/>
              <a:buChar char="Ø"/>
            </a:pPr>
            <a:r>
              <a:rPr lang="en-US" sz="1800" dirty="0"/>
              <a:t> </a:t>
            </a:r>
            <a:r>
              <a:rPr lang="el-GR" sz="1800" dirty="0"/>
              <a:t>Από 1956 (εθνικοποίηση) μέχρι</a:t>
            </a:r>
            <a:r>
              <a:rPr lang="en-US" sz="1800" dirty="0"/>
              <a:t> 8/2022 </a:t>
            </a:r>
            <a:r>
              <a:rPr lang="el-GR" sz="1800" dirty="0" err="1"/>
              <a:t>διέλευσαν</a:t>
            </a:r>
            <a:r>
              <a:rPr lang="el-GR" sz="1800" dirty="0"/>
              <a:t> 1.050.000 πλοία, με καθαρό φορτίο 30,1 δις τόνους </a:t>
            </a:r>
            <a:r>
              <a:rPr lang="en-US" sz="1800" dirty="0"/>
              <a:t>SCC, </a:t>
            </a:r>
            <a:r>
              <a:rPr lang="el-GR" sz="1800" dirty="0"/>
              <a:t>έσοδα Αιγύπτου 134,3 δις $.</a:t>
            </a:r>
          </a:p>
          <a:p>
            <a:pPr>
              <a:buFont typeface="Wingdings" panose="05000000000000000000" pitchFamily="2" charset="2"/>
              <a:buChar char="Ø"/>
            </a:pPr>
            <a:r>
              <a:rPr lang="el-GR" sz="1800" dirty="0"/>
              <a:t> Προβλήματα: ξηρασία, επιθέσεις </a:t>
            </a:r>
            <a:r>
              <a:rPr lang="el-GR" sz="1800" dirty="0" err="1"/>
              <a:t>Χούθι</a:t>
            </a:r>
            <a:r>
              <a:rPr lang="el-GR" sz="1800" dirty="0"/>
              <a:t> </a:t>
            </a:r>
          </a:p>
          <a:p>
            <a:pPr>
              <a:buFont typeface="Wingdings" panose="05000000000000000000" pitchFamily="2" charset="2"/>
              <a:buChar char="Ø"/>
            </a:pPr>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spTree>
    <p:extLst>
      <p:ext uri="{BB962C8B-B14F-4D97-AF65-F5344CB8AC3E}">
        <p14:creationId xmlns:p14="http://schemas.microsoft.com/office/powerpoint/2010/main" val="129023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C6DD07B-5A1E-690F-66F7-C6696E913EC5}"/>
              </a:ext>
            </a:extLst>
          </p:cNvPr>
          <p:cNvPicPr>
            <a:picLocks noChangeAspect="1"/>
          </p:cNvPicPr>
          <p:nvPr/>
        </p:nvPicPr>
        <p:blipFill>
          <a:blip r:embed="rId2"/>
          <a:stretch>
            <a:fillRect/>
          </a:stretch>
        </p:blipFill>
        <p:spPr>
          <a:xfrm>
            <a:off x="0" y="134225"/>
            <a:ext cx="12054980" cy="6040072"/>
          </a:xfrm>
          <a:prstGeom prst="rect">
            <a:avLst/>
          </a:prstGeom>
        </p:spPr>
      </p:pic>
    </p:spTree>
    <p:extLst>
      <p:ext uri="{BB962C8B-B14F-4D97-AF65-F5344CB8AC3E}">
        <p14:creationId xmlns:p14="http://schemas.microsoft.com/office/powerpoint/2010/main" val="2456571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15A54E-D35B-3FE9-B6E6-B2B96359B150}"/>
              </a:ext>
            </a:extLst>
          </p:cNvPr>
          <p:cNvSpPr txBox="1"/>
          <p:nvPr/>
        </p:nvSpPr>
        <p:spPr>
          <a:xfrm>
            <a:off x="184558" y="201336"/>
            <a:ext cx="11870422" cy="5539978"/>
          </a:xfrm>
          <a:prstGeom prst="rect">
            <a:avLst/>
          </a:prstGeom>
          <a:noFill/>
        </p:spPr>
        <p:txBody>
          <a:bodyPr wrap="square">
            <a:spAutoFit/>
          </a:bodyPr>
          <a:lstStyle/>
          <a:p>
            <a:pPr>
              <a:buNone/>
            </a:pPr>
            <a:r>
              <a:rPr lang="el-GR" sz="2400" b="1" dirty="0"/>
              <a:t>1.3 Τεχνολογικοί παράγοντες:</a:t>
            </a:r>
          </a:p>
          <a:p>
            <a:pPr lvl="1"/>
            <a:endParaRPr lang="el-GR" b="1" dirty="0"/>
          </a:p>
          <a:p>
            <a:pPr marL="742950" lvl="1" indent="-285750" algn="just">
              <a:buFont typeface="Wingdings" panose="05000000000000000000" pitchFamily="2" charset="2"/>
              <a:buChar char="Ø"/>
            </a:pPr>
            <a:r>
              <a:rPr lang="el-GR" b="1" dirty="0"/>
              <a:t>Πράσινη τεχνολογία</a:t>
            </a:r>
            <a:r>
              <a:rPr lang="el-GR" dirty="0"/>
              <a:t>: νέα καύσιμα (π.χ. LNG, </a:t>
            </a:r>
            <a:r>
              <a:rPr lang="el-GR" dirty="0" err="1"/>
              <a:t>μεθανόλη</a:t>
            </a:r>
            <a:r>
              <a:rPr lang="el-GR" dirty="0"/>
              <a:t>, αμμωνία, υδρογόνο, μπαταρίες), υβριδικά συστήματα πρόωσης, ενεργειακή αποδοτικότητα.</a:t>
            </a:r>
          </a:p>
          <a:p>
            <a:pPr lvl="1" algn="just"/>
            <a:endParaRPr lang="el-GR" dirty="0"/>
          </a:p>
          <a:p>
            <a:pPr marL="742950" lvl="1" indent="-285750" algn="just">
              <a:buFont typeface="Wingdings" panose="05000000000000000000" pitchFamily="2" charset="2"/>
              <a:buChar char="Ø"/>
            </a:pPr>
            <a:r>
              <a:rPr lang="el-GR" b="1" dirty="0"/>
              <a:t>Ψηφιοποίηση και αυτοματοποίηση</a:t>
            </a:r>
            <a:r>
              <a:rPr lang="el-GR" dirty="0"/>
              <a:t>: «έξυπνα» πλοία, </a:t>
            </a:r>
            <a:r>
              <a:rPr lang="el-GR" dirty="0" err="1"/>
              <a:t>big</a:t>
            </a:r>
            <a:r>
              <a:rPr lang="el-GR" dirty="0"/>
              <a:t> </a:t>
            </a:r>
            <a:r>
              <a:rPr lang="el-GR" dirty="0" err="1"/>
              <a:t>data</a:t>
            </a:r>
            <a:r>
              <a:rPr lang="el-GR" dirty="0"/>
              <a:t> για δρομολόγια, </a:t>
            </a:r>
            <a:r>
              <a:rPr lang="el-GR" dirty="0" err="1"/>
              <a:t>IoT</a:t>
            </a:r>
            <a:r>
              <a:rPr lang="el-GR" dirty="0"/>
              <a:t> για συντήρηση ή έλεγχο φορτίων, blockchain στη διαχείριση φορτίων και στα συμβόλαια, κυβερνοασφάλεια. </a:t>
            </a:r>
          </a:p>
          <a:p>
            <a:pPr lvl="1" algn="just"/>
            <a:endParaRPr lang="el-GR" dirty="0"/>
          </a:p>
          <a:p>
            <a:pPr marL="742950" lvl="1" indent="-285750" algn="just">
              <a:buFont typeface="Wingdings" panose="05000000000000000000" pitchFamily="2" charset="2"/>
              <a:buChar char="Ø"/>
            </a:pPr>
            <a:r>
              <a:rPr lang="el-GR" b="1" dirty="0"/>
              <a:t>Λιμενικές υποδομές</a:t>
            </a:r>
            <a:r>
              <a:rPr lang="el-GR" dirty="0"/>
              <a:t>: επενδύσεις σε αυτοματοποίηση, ρομποτική, μεγαλύτερα πλοία (</a:t>
            </a:r>
            <a:r>
              <a:rPr lang="el-GR" dirty="0" err="1"/>
              <a:t>mega-ships</a:t>
            </a:r>
            <a:r>
              <a:rPr lang="el-GR" dirty="0"/>
              <a:t>), logistics </a:t>
            </a:r>
            <a:r>
              <a:rPr lang="el-GR" dirty="0" err="1"/>
              <a:t>hubs</a:t>
            </a:r>
            <a:r>
              <a:rPr lang="el-GR" dirty="0"/>
              <a:t>.</a:t>
            </a:r>
          </a:p>
          <a:p>
            <a:pPr marL="285750" indent="-285750" algn="just">
              <a:buFont typeface="Wingdings" panose="05000000000000000000" pitchFamily="2" charset="2"/>
              <a:buChar char="Ø"/>
            </a:pPr>
            <a:endParaRPr lang="el-GR" dirty="0"/>
          </a:p>
          <a:p>
            <a:pPr algn="just"/>
            <a:r>
              <a:rPr lang="el-GR" sz="2400" b="1" dirty="0"/>
              <a:t>1.4 Κοινωνικοί και δημογραφικοί παράγοντες:</a:t>
            </a:r>
          </a:p>
          <a:p>
            <a:pPr algn="just"/>
            <a:endParaRPr lang="el-GR" b="1" dirty="0"/>
          </a:p>
          <a:p>
            <a:pPr marL="742950" lvl="1" indent="-285750" algn="just">
              <a:buFont typeface="Wingdings" panose="05000000000000000000" pitchFamily="2" charset="2"/>
              <a:buChar char="Ø"/>
            </a:pPr>
            <a:r>
              <a:rPr lang="el-GR" b="1" dirty="0"/>
              <a:t>Αύξηση του παγκόσμιου πληθυσμού</a:t>
            </a:r>
            <a:r>
              <a:rPr lang="el-GR" dirty="0"/>
              <a:t> → μεγαλύτερη ζήτηση για αγαθά και πρώτες ύλες.</a:t>
            </a:r>
          </a:p>
          <a:p>
            <a:pPr lvl="1" algn="just"/>
            <a:endParaRPr lang="el-GR" dirty="0"/>
          </a:p>
          <a:p>
            <a:pPr marL="742950" lvl="1" indent="-285750" algn="just">
              <a:buFont typeface="Wingdings" panose="05000000000000000000" pitchFamily="2" charset="2"/>
              <a:buChar char="Ø"/>
            </a:pPr>
            <a:r>
              <a:rPr lang="el-GR" b="1" dirty="0"/>
              <a:t>Καταναλωτικές τάσεις</a:t>
            </a:r>
            <a:r>
              <a:rPr lang="el-GR" dirty="0"/>
              <a:t> (e-</a:t>
            </a:r>
            <a:r>
              <a:rPr lang="el-GR" dirty="0" err="1"/>
              <a:t>commerce</a:t>
            </a:r>
            <a:r>
              <a:rPr lang="el-GR" dirty="0"/>
              <a:t>, </a:t>
            </a:r>
            <a:r>
              <a:rPr lang="el-GR" dirty="0" err="1"/>
              <a:t>just</a:t>
            </a:r>
            <a:r>
              <a:rPr lang="el-GR" dirty="0"/>
              <a:t>-in-</a:t>
            </a:r>
            <a:r>
              <a:rPr lang="el-GR" dirty="0" err="1"/>
              <a:t>time</a:t>
            </a:r>
            <a:r>
              <a:rPr lang="el-GR" dirty="0"/>
              <a:t> logistics) που απαιτούν ταχύτερες και πιο αξιόπιστες αλυσίδες εφοδιασμού.</a:t>
            </a:r>
          </a:p>
          <a:p>
            <a:pPr lvl="1" algn="just"/>
            <a:endParaRPr lang="el-GR" dirty="0"/>
          </a:p>
          <a:p>
            <a:pPr marL="742950" lvl="1" indent="-285750" algn="just">
              <a:buFont typeface="Wingdings" panose="05000000000000000000" pitchFamily="2" charset="2"/>
              <a:buChar char="Ø"/>
            </a:pPr>
            <a:r>
              <a:rPr lang="el-GR" b="1" dirty="0"/>
              <a:t>Εργασιακά ζητήματα</a:t>
            </a:r>
            <a:r>
              <a:rPr lang="el-GR" dirty="0"/>
              <a:t>: Έλλειψη εξειδικευμένων ναυτικών, συνθήκες διαβίωσης και ασφάλειας πληρωμάτων.</a:t>
            </a:r>
          </a:p>
          <a:p>
            <a:endParaRPr lang="el-GR" dirty="0"/>
          </a:p>
        </p:txBody>
      </p:sp>
    </p:spTree>
    <p:extLst>
      <p:ext uri="{BB962C8B-B14F-4D97-AF65-F5344CB8AC3E}">
        <p14:creationId xmlns:p14="http://schemas.microsoft.com/office/powerpoint/2010/main" val="693869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5F98A60-EC5F-B470-49DD-25F7AEDD2978}"/>
              </a:ext>
            </a:extLst>
          </p:cNvPr>
          <p:cNvPicPr>
            <a:picLocks noChangeAspect="1"/>
          </p:cNvPicPr>
          <p:nvPr/>
        </p:nvPicPr>
        <p:blipFill>
          <a:blip r:embed="rId2"/>
          <a:stretch>
            <a:fillRect/>
          </a:stretch>
        </p:blipFill>
        <p:spPr>
          <a:xfrm>
            <a:off x="293616" y="559294"/>
            <a:ext cx="11291744" cy="5193436"/>
          </a:xfrm>
          <a:prstGeom prst="rect">
            <a:avLst/>
          </a:prstGeom>
          <a:ln>
            <a:solidFill>
              <a:schemeClr val="tx1"/>
            </a:solidFill>
          </a:ln>
        </p:spPr>
      </p:pic>
    </p:spTree>
    <p:extLst>
      <p:ext uri="{BB962C8B-B14F-4D97-AF65-F5344CB8AC3E}">
        <p14:creationId xmlns:p14="http://schemas.microsoft.com/office/powerpoint/2010/main" val="4062118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D2944BE4-8176-D996-BE44-A791C3960271}"/>
              </a:ext>
            </a:extLst>
          </p:cNvPr>
          <p:cNvPicPr>
            <a:picLocks noChangeAspect="1"/>
          </p:cNvPicPr>
          <p:nvPr/>
        </p:nvPicPr>
        <p:blipFill>
          <a:blip r:embed="rId2"/>
          <a:stretch>
            <a:fillRect/>
          </a:stretch>
        </p:blipFill>
        <p:spPr>
          <a:xfrm>
            <a:off x="170121" y="106326"/>
            <a:ext cx="11451265" cy="6241311"/>
          </a:xfrm>
          <a:prstGeom prst="rect">
            <a:avLst/>
          </a:prstGeom>
          <a:ln>
            <a:solidFill>
              <a:schemeClr val="tx1"/>
            </a:solidFill>
          </a:ln>
        </p:spPr>
      </p:pic>
    </p:spTree>
    <p:extLst>
      <p:ext uri="{BB962C8B-B14F-4D97-AF65-F5344CB8AC3E}">
        <p14:creationId xmlns:p14="http://schemas.microsoft.com/office/powerpoint/2010/main" val="1939086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8A0F3B-96FB-4D73-A9B5-83CBEA121B86}"/>
              </a:ext>
            </a:extLst>
          </p:cNvPr>
          <p:cNvSpPr>
            <a:spLocks noGrp="1"/>
          </p:cNvSpPr>
          <p:nvPr>
            <p:ph type="title" idx="4294967295"/>
          </p:nvPr>
        </p:nvSpPr>
        <p:spPr>
          <a:xfrm>
            <a:off x="127000" y="287338"/>
            <a:ext cx="12065000" cy="382587"/>
          </a:xfrm>
        </p:spPr>
        <p:txBody>
          <a:bodyPr>
            <a:normAutofit/>
          </a:bodyPr>
          <a:lstStyle/>
          <a:p>
            <a:r>
              <a:rPr lang="en-US" sz="2000" b="1" dirty="0"/>
              <a:t>Container Traffic Handled at the Main Ports Around the Suez Canal, 1995-2018</a:t>
            </a:r>
          </a:p>
        </p:txBody>
      </p:sp>
      <p:pic>
        <p:nvPicPr>
          <p:cNvPr id="4" name="Θέση περιεχομένου 3">
            <a:hlinkClick r:id="rId2" tgtFrame="&quot;_self&quot;" tooltip="&quot;suez_system&quot;"/>
            <a:extLst>
              <a:ext uri="{FF2B5EF4-FFF2-40B4-BE49-F238E27FC236}">
                <a16:creationId xmlns:a16="http://schemas.microsoft.com/office/drawing/2014/main" id="{6F836266-4883-4ECA-8C3C-8113ABE7E38F}"/>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87338" y="755650"/>
            <a:ext cx="11904662" cy="5549900"/>
          </a:xfrm>
          <a:prstGeom prst="rect">
            <a:avLst/>
          </a:prstGeom>
          <a:noFill/>
          <a:ln>
            <a:noFill/>
          </a:ln>
        </p:spPr>
      </p:pic>
    </p:spTree>
    <p:extLst>
      <p:ext uri="{BB962C8B-B14F-4D97-AF65-F5344CB8AC3E}">
        <p14:creationId xmlns:p14="http://schemas.microsoft.com/office/powerpoint/2010/main" val="1828902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4FEC3B-2A9C-4D97-9706-5958A7B31980}"/>
              </a:ext>
            </a:extLst>
          </p:cNvPr>
          <p:cNvSpPr>
            <a:spLocks noGrp="1"/>
          </p:cNvSpPr>
          <p:nvPr>
            <p:ph type="title" idx="4294967295"/>
          </p:nvPr>
        </p:nvSpPr>
        <p:spPr>
          <a:xfrm>
            <a:off x="829340" y="287339"/>
            <a:ext cx="11362660" cy="403778"/>
          </a:xfrm>
        </p:spPr>
        <p:txBody>
          <a:bodyPr>
            <a:normAutofit fontScale="90000"/>
          </a:bodyPr>
          <a:lstStyle/>
          <a:p>
            <a:r>
              <a:rPr lang="el-GR" sz="2000" b="1" dirty="0"/>
              <a:t>ΚΛΕΙΣΙΜΟ ΣΟΥΕΖ (23-29.03.2021) ΛΟΓΩ ΑΤΥΧΗΜΑΤΟΣ</a:t>
            </a:r>
            <a:r>
              <a:rPr lang="en-US" sz="2000" b="1" dirty="0"/>
              <a:t> </a:t>
            </a:r>
            <a:r>
              <a:rPr lang="el-GR" sz="2000" b="1" dirty="0"/>
              <a:t> του κοντέινερ πλοίου </a:t>
            </a:r>
            <a:r>
              <a:rPr lang="en-US" sz="2000" b="1" dirty="0"/>
              <a:t>Ever Given</a:t>
            </a:r>
            <a:r>
              <a:rPr lang="el-GR" sz="2000" b="1" dirty="0"/>
              <a:t> (400 μ, 20.000 </a:t>
            </a:r>
            <a:r>
              <a:rPr lang="en-US" sz="2000" b="1" dirty="0"/>
              <a:t>TEU</a:t>
            </a:r>
            <a:r>
              <a:rPr lang="el-GR" sz="2000" b="1" dirty="0"/>
              <a:t>, </a:t>
            </a:r>
            <a:r>
              <a:rPr lang="en-US" sz="2000" b="1" dirty="0"/>
              <a:t> </a:t>
            </a:r>
            <a:r>
              <a:rPr lang="el-GR" sz="2000" b="1" dirty="0"/>
              <a:t>224.000 Τ.) – 369 πλοία στην αναμονή (περ. 10 δις $ εμπορεύματα) </a:t>
            </a:r>
            <a:endParaRPr lang="en-US" sz="2000" b="1" dirty="0"/>
          </a:p>
        </p:txBody>
      </p:sp>
      <p:pic>
        <p:nvPicPr>
          <p:cNvPr id="2050" name="Picture 2" descr="undefined">
            <a:extLst>
              <a:ext uri="{FF2B5EF4-FFF2-40B4-BE49-F238E27FC236}">
                <a16:creationId xmlns:a16="http://schemas.microsoft.com/office/drawing/2014/main" id="{0E07B190-64A4-83C5-2795-133E9BE52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63256"/>
            <a:ext cx="11685180" cy="513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2360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384EEB-C09E-4AF7-9A10-7DE1B25E211D}"/>
              </a:ext>
            </a:extLst>
          </p:cNvPr>
          <p:cNvSpPr>
            <a:spLocks noGrp="1"/>
          </p:cNvSpPr>
          <p:nvPr>
            <p:ph type="title"/>
          </p:nvPr>
        </p:nvSpPr>
        <p:spPr>
          <a:xfrm>
            <a:off x="651901" y="640080"/>
            <a:ext cx="3084844" cy="2103875"/>
          </a:xfrm>
        </p:spPr>
        <p:txBody>
          <a:bodyPr>
            <a:normAutofit/>
          </a:bodyPr>
          <a:lstStyle/>
          <a:p>
            <a:r>
              <a:rPr lang="en-US" sz="2400" dirty="0">
                <a:solidFill>
                  <a:srgbClr val="FFFFFF"/>
                </a:solidFill>
              </a:rPr>
              <a:t>4.2 </a:t>
            </a:r>
            <a:r>
              <a:rPr lang="el-GR" sz="2400" dirty="0">
                <a:solidFill>
                  <a:srgbClr val="FFFFFF"/>
                </a:solidFill>
              </a:rPr>
              <a:t>	 Περιοχές με αυξημένους γεωπολιτικούς κινδύνους στους βασικούς διαδρόμους </a:t>
            </a:r>
            <a:endParaRPr lang="en-US" sz="3600" dirty="0">
              <a:solidFill>
                <a:srgbClr val="FFFFFF"/>
              </a:solidFill>
            </a:endParaRPr>
          </a:p>
        </p:txBody>
      </p:sp>
      <p:sp>
        <p:nvSpPr>
          <p:cNvPr id="8" name="Content Placeholder 7">
            <a:extLst>
              <a:ext uri="{FF2B5EF4-FFF2-40B4-BE49-F238E27FC236}">
                <a16:creationId xmlns:a16="http://schemas.microsoft.com/office/drawing/2014/main" id="{B9378644-22E6-4EB5-ADB5-7DE08CF78860}"/>
              </a:ext>
            </a:extLst>
          </p:cNvPr>
          <p:cNvSpPr>
            <a:spLocks noGrp="1"/>
          </p:cNvSpPr>
          <p:nvPr>
            <p:ph idx="1"/>
          </p:nvPr>
        </p:nvSpPr>
        <p:spPr>
          <a:xfrm>
            <a:off x="556377" y="2885813"/>
            <a:ext cx="3020837" cy="3103506"/>
          </a:xfrm>
        </p:spPr>
        <p:txBody>
          <a:bodyPr>
            <a:normAutofit/>
          </a:bodyPr>
          <a:lstStyle/>
          <a:p>
            <a:r>
              <a:rPr lang="el-GR" sz="2800" b="1" u="sng" dirty="0"/>
              <a:t>Το κανάλι του Παναμά </a:t>
            </a:r>
            <a:endParaRPr lang="en-US" sz="2800" dirty="0"/>
          </a:p>
        </p:txBody>
      </p:sp>
      <p:sp>
        <p:nvSpPr>
          <p:cNvPr id="21"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Εικόνα 8">
            <a:hlinkClick r:id="rId2" tgtFrame="&quot;_self&quot;" tooltip="&quot;Map-Panama-Canal&quot;"/>
            <a:extLst>
              <a:ext uri="{FF2B5EF4-FFF2-40B4-BE49-F238E27FC236}">
                <a16:creationId xmlns:a16="http://schemas.microsoft.com/office/drawing/2014/main" id="{C0CBFA68-CE61-4159-812C-05DE6309F8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8957" y="0"/>
            <a:ext cx="8677358" cy="6858000"/>
          </a:xfrm>
          <a:prstGeom prst="rect">
            <a:avLst/>
          </a:prstGeom>
          <a:noFill/>
          <a:ln>
            <a:noFill/>
          </a:ln>
        </p:spPr>
      </p:pic>
    </p:spTree>
    <p:extLst>
      <p:ext uri="{BB962C8B-B14F-4D97-AF65-F5344CB8AC3E}">
        <p14:creationId xmlns:p14="http://schemas.microsoft.com/office/powerpoint/2010/main" val="650092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027665-3F37-46A3-AF89-5B7F8A919302}"/>
              </a:ext>
            </a:extLst>
          </p:cNvPr>
          <p:cNvSpPr>
            <a:spLocks noGrp="1"/>
          </p:cNvSpPr>
          <p:nvPr>
            <p:ph type="title" idx="4294967295"/>
          </p:nvPr>
        </p:nvSpPr>
        <p:spPr>
          <a:xfrm>
            <a:off x="765544" y="287338"/>
            <a:ext cx="11227982" cy="308085"/>
          </a:xfrm>
        </p:spPr>
        <p:txBody>
          <a:bodyPr>
            <a:normAutofit fontScale="90000"/>
          </a:bodyPr>
          <a:lstStyle/>
          <a:p>
            <a:pPr algn="ctr"/>
            <a:r>
              <a:rPr lang="el-GR" sz="2000" b="1" dirty="0"/>
              <a:t>ΚΑΝΑΛΙ ΠΑΝΑΜΑ </a:t>
            </a:r>
            <a:endParaRPr lang="en-US" sz="2000" b="1" dirty="0"/>
          </a:p>
        </p:txBody>
      </p:sp>
      <p:pic>
        <p:nvPicPr>
          <p:cNvPr id="4" name="Θέση περιεχομένου 3">
            <a:hlinkClick r:id="rId2" tgtFrame="&quot;_self&quot;" tooltip="&quot;IMG_1566&quot;"/>
            <a:extLst>
              <a:ext uri="{FF2B5EF4-FFF2-40B4-BE49-F238E27FC236}">
                <a16:creationId xmlns:a16="http://schemas.microsoft.com/office/drawing/2014/main" id="{E0E864C0-2F48-4302-BA8F-251FA7F6BEEF}"/>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16959" y="595423"/>
            <a:ext cx="11876568" cy="5752214"/>
          </a:xfrm>
          <a:prstGeom prst="rect">
            <a:avLst/>
          </a:prstGeom>
          <a:noFill/>
          <a:ln>
            <a:noFill/>
          </a:ln>
        </p:spPr>
      </p:pic>
    </p:spTree>
    <p:extLst>
      <p:ext uri="{BB962C8B-B14F-4D97-AF65-F5344CB8AC3E}">
        <p14:creationId xmlns:p14="http://schemas.microsoft.com/office/powerpoint/2010/main" val="3788772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A299A6-D74E-4B66-AE34-A92871F59FE6}"/>
              </a:ext>
            </a:extLst>
          </p:cNvPr>
          <p:cNvSpPr>
            <a:spLocks noGrp="1"/>
          </p:cNvSpPr>
          <p:nvPr>
            <p:ph type="title" idx="4294967295"/>
          </p:nvPr>
        </p:nvSpPr>
        <p:spPr>
          <a:xfrm>
            <a:off x="329609" y="58723"/>
            <a:ext cx="11642651" cy="385894"/>
          </a:xfrm>
        </p:spPr>
        <p:txBody>
          <a:bodyPr>
            <a:normAutofit fontScale="90000"/>
          </a:bodyPr>
          <a:lstStyle/>
          <a:p>
            <a:pPr algn="ctr"/>
            <a:r>
              <a:rPr lang="el-GR" sz="2800" b="1" dirty="0">
                <a:latin typeface="+mn-lt"/>
              </a:rPr>
              <a:t>Βασικά στοιχεία </a:t>
            </a:r>
            <a:endParaRPr lang="en-US" sz="2800" b="1" dirty="0">
              <a:latin typeface="+mn-lt"/>
            </a:endParaRPr>
          </a:p>
        </p:txBody>
      </p:sp>
      <p:sp>
        <p:nvSpPr>
          <p:cNvPr id="3" name="Θέση περιεχομένου 2">
            <a:extLst>
              <a:ext uri="{FF2B5EF4-FFF2-40B4-BE49-F238E27FC236}">
                <a16:creationId xmlns:a16="http://schemas.microsoft.com/office/drawing/2014/main" id="{151EE871-0FF0-49C8-BAE5-B81BF576E420}"/>
              </a:ext>
            </a:extLst>
          </p:cNvPr>
          <p:cNvSpPr>
            <a:spLocks noGrp="1"/>
          </p:cNvSpPr>
          <p:nvPr>
            <p:ph idx="4294967295"/>
          </p:nvPr>
        </p:nvSpPr>
        <p:spPr>
          <a:xfrm>
            <a:off x="329609" y="520118"/>
            <a:ext cx="11775705" cy="5771626"/>
          </a:xfrm>
        </p:spPr>
        <p:txBody>
          <a:bodyPr>
            <a:normAutofit fontScale="62500" lnSpcReduction="20000"/>
          </a:bodyPr>
          <a:lstStyle/>
          <a:p>
            <a:pPr lvl="1">
              <a:lnSpc>
                <a:spcPct val="150000"/>
              </a:lnSpc>
              <a:buFont typeface="Wingdings" panose="05000000000000000000" pitchFamily="2" charset="2"/>
              <a:buChar char="Ø"/>
            </a:pPr>
            <a:r>
              <a:rPr lang="el-GR" sz="2300" dirty="0">
                <a:solidFill>
                  <a:schemeClr val="tx1"/>
                </a:solidFill>
              </a:rPr>
              <a:t>Η Διώρυγα του Παναμά κατασκευάστηκε μεταξύ 1904 και 1914 από Αμερικανούς μηχανικούς</a:t>
            </a:r>
          </a:p>
          <a:p>
            <a:pPr lvl="1">
              <a:lnSpc>
                <a:spcPct val="150000"/>
              </a:lnSpc>
              <a:buFont typeface="Wingdings" panose="05000000000000000000" pitchFamily="2" charset="2"/>
              <a:buChar char="Ø"/>
            </a:pPr>
            <a:r>
              <a:rPr lang="el-GR" sz="2300" dirty="0">
                <a:solidFill>
                  <a:schemeClr val="tx1"/>
                </a:solidFill>
              </a:rPr>
              <a:t> Από την ολοκλήρωσή του το 1914 μέχρι το 2020, περισσότερα από 1,14 εκατομμύρια πλοία έχουν διέλθει από το κανάλι, μεταφέροντας 13,94 δισεκατομμύρια τόνους φορτίου </a:t>
            </a:r>
          </a:p>
          <a:p>
            <a:pPr lvl="1">
              <a:lnSpc>
                <a:spcPct val="150000"/>
              </a:lnSpc>
              <a:buFont typeface="Wingdings" panose="05000000000000000000" pitchFamily="2" charset="2"/>
              <a:buChar char="Ø"/>
            </a:pPr>
            <a:r>
              <a:rPr lang="el-GR" sz="2300" dirty="0">
                <a:solidFill>
                  <a:schemeClr val="tx1"/>
                </a:solidFill>
              </a:rPr>
              <a:t>Δημιουργήθηκε το πρότυπο </a:t>
            </a:r>
            <a:r>
              <a:rPr lang="el-GR" sz="2300" dirty="0" err="1">
                <a:solidFill>
                  <a:schemeClr val="tx1"/>
                </a:solidFill>
              </a:rPr>
              <a:t>Panamax</a:t>
            </a:r>
            <a:r>
              <a:rPr lang="el-GR" sz="2300" dirty="0">
                <a:solidFill>
                  <a:schemeClr val="tx1"/>
                </a:solidFill>
              </a:rPr>
              <a:t>, το οποίο ισούται με 52.000 τόνους νεκρού φορτίου, μήκος 289,56 μ., πλάτος 32,31 μ., βύθισμα 12,04 μ. και χωρητικότητα περίπου 5.000 TEU - </a:t>
            </a:r>
            <a:r>
              <a:rPr lang="en-US" sz="2300" dirty="0">
                <a:solidFill>
                  <a:schemeClr val="tx1"/>
                </a:solidFill>
              </a:rPr>
              <a:t>New Panamax</a:t>
            </a:r>
            <a:r>
              <a:rPr lang="el-GR" sz="2300" dirty="0">
                <a:solidFill>
                  <a:schemeClr val="tx1"/>
                </a:solidFill>
              </a:rPr>
              <a:t>: 120.000 τ., 366 μήκος, 51,25 πλάτος, 15,2 μ. βύθισμα, 14.000 </a:t>
            </a:r>
            <a:r>
              <a:rPr lang="en-US" sz="2300" dirty="0">
                <a:solidFill>
                  <a:schemeClr val="tx1"/>
                </a:solidFill>
              </a:rPr>
              <a:t>TEU</a:t>
            </a:r>
            <a:endParaRPr lang="el-GR" sz="2300" dirty="0">
              <a:solidFill>
                <a:schemeClr val="tx1"/>
              </a:solidFill>
            </a:endParaRPr>
          </a:p>
          <a:p>
            <a:pPr lvl="1">
              <a:lnSpc>
                <a:spcPct val="150000"/>
              </a:lnSpc>
              <a:buFont typeface="Wingdings" panose="05000000000000000000" pitchFamily="2" charset="2"/>
              <a:buChar char="Ø"/>
            </a:pPr>
            <a:r>
              <a:rPr lang="el-GR" sz="2300" dirty="0">
                <a:solidFill>
                  <a:schemeClr val="tx1"/>
                </a:solidFill>
              </a:rPr>
              <a:t>Περίπου 14.000 πλοία διέρχονται από το κανάλι κάθε χρόνο, με μέσο όρο 36</a:t>
            </a:r>
            <a:r>
              <a:rPr lang="en-US" sz="2300" dirty="0">
                <a:solidFill>
                  <a:schemeClr val="tx1"/>
                </a:solidFill>
              </a:rPr>
              <a:t>-40</a:t>
            </a:r>
            <a:r>
              <a:rPr lang="el-GR" sz="2300" dirty="0">
                <a:solidFill>
                  <a:schemeClr val="tx1"/>
                </a:solidFill>
              </a:rPr>
              <a:t> πλοία την ημέρα -</a:t>
            </a:r>
            <a:r>
              <a:rPr lang="en-US" sz="2300" dirty="0">
                <a:solidFill>
                  <a:schemeClr val="tx1"/>
                </a:solidFill>
              </a:rPr>
              <a:t> </a:t>
            </a:r>
            <a:r>
              <a:rPr lang="el-GR" sz="2300" dirty="0">
                <a:solidFill>
                  <a:schemeClr val="tx1"/>
                </a:solidFill>
              </a:rPr>
              <a:t>λόγω ξηρασίας από τέλη 2023 20-24 πλοία/ημέρα – μείωση βυθίσματος από </a:t>
            </a:r>
            <a:r>
              <a:rPr lang="en-US" sz="2300" dirty="0">
                <a:solidFill>
                  <a:schemeClr val="tx1"/>
                </a:solidFill>
              </a:rPr>
              <a:t>50 feet </a:t>
            </a:r>
            <a:r>
              <a:rPr lang="el-GR" sz="2300" dirty="0">
                <a:solidFill>
                  <a:schemeClr val="tx1"/>
                </a:solidFill>
              </a:rPr>
              <a:t>σε</a:t>
            </a:r>
            <a:r>
              <a:rPr lang="en-US" sz="2300" dirty="0">
                <a:solidFill>
                  <a:schemeClr val="tx1"/>
                </a:solidFill>
              </a:rPr>
              <a:t> 44 feet</a:t>
            </a:r>
            <a:r>
              <a:rPr lang="el-GR" sz="2300" dirty="0">
                <a:solidFill>
                  <a:schemeClr val="tx1"/>
                </a:solidFill>
              </a:rPr>
              <a:t>, άρα και του φορτίου </a:t>
            </a:r>
            <a:r>
              <a:rPr lang="en-US" sz="2300" dirty="0">
                <a:solidFill>
                  <a:schemeClr val="tx1"/>
                </a:solidFill>
              </a:rPr>
              <a:t> </a:t>
            </a:r>
            <a:r>
              <a:rPr lang="el-GR" sz="2300" dirty="0">
                <a:solidFill>
                  <a:schemeClr val="tx1"/>
                </a:solidFill>
              </a:rPr>
              <a:t>(</a:t>
            </a:r>
            <a:r>
              <a:rPr lang="en-US" sz="2300" dirty="0">
                <a:solidFill>
                  <a:schemeClr val="tx1"/>
                </a:solidFill>
              </a:rPr>
              <a:t>neo-Panamax</a:t>
            </a:r>
            <a:r>
              <a:rPr lang="el-GR" sz="2300" dirty="0">
                <a:solidFill>
                  <a:schemeClr val="tx1"/>
                </a:solidFill>
              </a:rPr>
              <a:t>)</a:t>
            </a:r>
          </a:p>
          <a:p>
            <a:pPr lvl="1">
              <a:lnSpc>
                <a:spcPct val="150000"/>
              </a:lnSpc>
              <a:buFont typeface="Wingdings" panose="05000000000000000000" pitchFamily="2" charset="2"/>
              <a:buChar char="Ø"/>
            </a:pPr>
            <a:r>
              <a:rPr lang="el-GR" sz="2300" dirty="0">
                <a:solidFill>
                  <a:schemeClr val="tx1"/>
                </a:solidFill>
              </a:rPr>
              <a:t>Περ. 5% του παγκόσμιου εμπορίου – 22% του παγκόσμιου θαλάσσιου εμπορίου εμπορευματοκιβωτίων- 40% της διακίνησης εμπορευματοκιβωτίων στις ΗΠΑ</a:t>
            </a:r>
          </a:p>
          <a:p>
            <a:pPr lvl="1">
              <a:lnSpc>
                <a:spcPct val="150000"/>
              </a:lnSpc>
              <a:buFont typeface="Wingdings" panose="05000000000000000000" pitchFamily="2" charset="2"/>
              <a:buChar char="Ø"/>
            </a:pPr>
            <a:r>
              <a:rPr lang="el-GR" sz="2300" dirty="0">
                <a:solidFill>
                  <a:schemeClr val="tx1"/>
                </a:solidFill>
              </a:rPr>
              <a:t>Απαιτεί μέσο χρόνο διέλευσης περίπου 16,5 ωρών (με προηγούμενη κράτηση, αλλιώς περ. 35 ώρες)</a:t>
            </a:r>
          </a:p>
          <a:p>
            <a:pPr lvl="1">
              <a:lnSpc>
                <a:spcPct val="150000"/>
              </a:lnSpc>
              <a:buFont typeface="Wingdings" panose="05000000000000000000" pitchFamily="2" charset="2"/>
              <a:buChar char="Ø"/>
            </a:pPr>
            <a:r>
              <a:rPr lang="el-GR" sz="2300" dirty="0">
                <a:solidFill>
                  <a:schemeClr val="tx1"/>
                </a:solidFill>
              </a:rPr>
              <a:t>Από το 1999, το κανάλι ανήκει στον Παναμά υπό τη δικαιοδοσία της Αρχής της Διώρυγας του Παναμά.</a:t>
            </a:r>
          </a:p>
          <a:p>
            <a:pPr lvl="1">
              <a:lnSpc>
                <a:spcPct val="150000"/>
              </a:lnSpc>
              <a:buFont typeface="Wingdings" panose="05000000000000000000" pitchFamily="2" charset="2"/>
              <a:buChar char="Ø"/>
            </a:pPr>
            <a:r>
              <a:rPr lang="el-GR" sz="2300" dirty="0">
                <a:solidFill>
                  <a:schemeClr val="tx1"/>
                </a:solidFill>
              </a:rPr>
              <a:t>Ο μέσος όρος διοδίων πριν από την ξηρασία ανέρχονταν σε περίπου 45.000 $ - Αυξήθηκε πολύ μετά την ξηρασία (ρεκόρ με 3,975 εκατ. Δολάρια για ένα πλοίο με υγραέριο) </a:t>
            </a:r>
            <a:r>
              <a:rPr lang="en-US" sz="2300" dirty="0">
                <a:solidFill>
                  <a:schemeClr val="tx1"/>
                </a:solidFill>
              </a:rPr>
              <a:t>- </a:t>
            </a:r>
            <a:r>
              <a:rPr lang="el-GR" sz="2300" dirty="0">
                <a:solidFill>
                  <a:schemeClr val="tx1"/>
                </a:solidFill>
              </a:rPr>
              <a:t>Μια εκτροπή, μέσω του Πορθμού του Μαγγελάνου ή του Ακρωτηρίου Χορν, προσθέτει περίπου 15.300 χιλιόμετρα ή 25 ημέρες επιπλέον</a:t>
            </a:r>
          </a:p>
          <a:p>
            <a:pPr lvl="1">
              <a:lnSpc>
                <a:spcPct val="150000"/>
              </a:lnSpc>
              <a:buFont typeface="Wingdings" panose="05000000000000000000" pitchFamily="2" charset="2"/>
              <a:buChar char="Ø"/>
            </a:pPr>
            <a:r>
              <a:rPr lang="el-GR" sz="2300" dirty="0">
                <a:solidFill>
                  <a:schemeClr val="tx1"/>
                </a:solidFill>
              </a:rPr>
              <a:t>Από το φθινόπωρο του 2023 υπάρχουν μεγάλα προβλήματα λόγω ξηρασίας- το φαινόμενο </a:t>
            </a:r>
            <a:r>
              <a:rPr lang="el-GR" sz="2300" dirty="0" err="1">
                <a:solidFill>
                  <a:schemeClr val="tx1"/>
                </a:solidFill>
              </a:rPr>
              <a:t>El</a:t>
            </a:r>
            <a:r>
              <a:rPr lang="el-GR" sz="2300" dirty="0">
                <a:solidFill>
                  <a:schemeClr val="tx1"/>
                </a:solidFill>
              </a:rPr>
              <a:t> </a:t>
            </a:r>
            <a:r>
              <a:rPr lang="el-GR" sz="2300" dirty="0" err="1">
                <a:solidFill>
                  <a:schemeClr val="tx1"/>
                </a:solidFill>
              </a:rPr>
              <a:t>Niño</a:t>
            </a:r>
            <a:r>
              <a:rPr lang="el-GR" sz="2300" dirty="0">
                <a:solidFill>
                  <a:schemeClr val="tx1"/>
                </a:solidFill>
              </a:rPr>
              <a:t> συνέβαλε στο δεύτερο ξηρότερο έτος στην 110χρονη ιστορία της διώρυγας</a:t>
            </a:r>
          </a:p>
          <a:p>
            <a:pPr lvl="1">
              <a:lnSpc>
                <a:spcPct val="150000"/>
              </a:lnSpc>
              <a:buFont typeface="Wingdings" panose="05000000000000000000" pitchFamily="2" charset="2"/>
              <a:buChar char="Ø"/>
            </a:pPr>
            <a:r>
              <a:rPr lang="el-GR" sz="2300" dirty="0">
                <a:solidFill>
                  <a:schemeClr val="tx1"/>
                </a:solidFill>
              </a:rPr>
              <a:t>Εξυπηρετούνται λιγότερα πλοία ημερησίως (περ. 50% λιγότερα), αυξήθηκε ο χρόνος αναμονής σε περ. 3 ημέρες</a:t>
            </a:r>
          </a:p>
          <a:p>
            <a:pPr>
              <a:buFont typeface="Wingdings" panose="05000000000000000000" pitchFamily="2" charset="2"/>
              <a:buChar char="v"/>
            </a:pPr>
            <a:endParaRPr lang="el-GR" dirty="0"/>
          </a:p>
          <a:p>
            <a:pPr>
              <a:buFont typeface="Wingdings" panose="05000000000000000000" pitchFamily="2" charset="2"/>
              <a:buChar char="v"/>
            </a:pPr>
            <a:endParaRPr lang="el-GR"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477482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338F1E-E574-44AA-8732-AA2505EFFF4E}"/>
              </a:ext>
            </a:extLst>
          </p:cNvPr>
          <p:cNvSpPr>
            <a:spLocks noGrp="1"/>
          </p:cNvSpPr>
          <p:nvPr>
            <p:ph type="title" idx="4294967295"/>
          </p:nvPr>
        </p:nvSpPr>
        <p:spPr>
          <a:xfrm>
            <a:off x="382772" y="287339"/>
            <a:ext cx="11809228" cy="467574"/>
          </a:xfrm>
        </p:spPr>
        <p:txBody>
          <a:bodyPr>
            <a:normAutofit/>
          </a:bodyPr>
          <a:lstStyle/>
          <a:p>
            <a:r>
              <a:rPr lang="el-GR" sz="2000" b="1" dirty="0"/>
              <a:t>ΕΤΗΣΙΕΣ ΔΙΕΛΕΥΣΕΙΣ ΠΛΟΙΩΝ ΚΑΙ ΦΟΡΤΙΩΝ ΑΠΌ ΤΟ ΚΑΝΑΛΙ ΤΟΥ ΠΑΝΑΜΑ </a:t>
            </a:r>
            <a:endParaRPr lang="en-US" sz="2000" b="1" dirty="0"/>
          </a:p>
        </p:txBody>
      </p:sp>
      <p:pic>
        <p:nvPicPr>
          <p:cNvPr id="4" name="Θέση περιεχομένου 3">
            <a:hlinkClick r:id="rId2" tgtFrame="&quot;_self&quot;" tooltip="&quot;panama_tonnage_transits&quot;"/>
            <a:extLst>
              <a:ext uri="{FF2B5EF4-FFF2-40B4-BE49-F238E27FC236}">
                <a16:creationId xmlns:a16="http://schemas.microsoft.com/office/drawing/2014/main" id="{C89FC4DC-3D94-4899-8402-B01617662429}"/>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82772" y="754913"/>
            <a:ext cx="11419368" cy="5112487"/>
          </a:xfrm>
          <a:prstGeom prst="rect">
            <a:avLst/>
          </a:prstGeom>
          <a:noFill/>
          <a:ln>
            <a:solidFill>
              <a:schemeClr val="tx1"/>
            </a:solidFill>
          </a:ln>
        </p:spPr>
      </p:pic>
    </p:spTree>
    <p:extLst>
      <p:ext uri="{BB962C8B-B14F-4D97-AF65-F5344CB8AC3E}">
        <p14:creationId xmlns:p14="http://schemas.microsoft.com/office/powerpoint/2010/main" val="77542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AD557CE-EA3C-F691-90A7-47C709BD213D}"/>
              </a:ext>
            </a:extLst>
          </p:cNvPr>
          <p:cNvPicPr>
            <a:picLocks noChangeAspect="1"/>
          </p:cNvPicPr>
          <p:nvPr/>
        </p:nvPicPr>
        <p:blipFill>
          <a:blip r:embed="rId2"/>
          <a:stretch>
            <a:fillRect/>
          </a:stretch>
        </p:blipFill>
        <p:spPr>
          <a:xfrm>
            <a:off x="587229" y="218114"/>
            <a:ext cx="10964411" cy="5897460"/>
          </a:xfrm>
          <a:prstGeom prst="rect">
            <a:avLst/>
          </a:prstGeom>
        </p:spPr>
      </p:pic>
    </p:spTree>
    <p:extLst>
      <p:ext uri="{BB962C8B-B14F-4D97-AF65-F5344CB8AC3E}">
        <p14:creationId xmlns:p14="http://schemas.microsoft.com/office/powerpoint/2010/main" val="2933557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3835A0F-6862-5184-14FE-6F822E20A8A8}"/>
              </a:ext>
            </a:extLst>
          </p:cNvPr>
          <p:cNvPicPr>
            <a:picLocks noChangeAspect="1"/>
          </p:cNvPicPr>
          <p:nvPr/>
        </p:nvPicPr>
        <p:blipFill>
          <a:blip r:embed="rId2"/>
          <a:stretch>
            <a:fillRect/>
          </a:stretch>
        </p:blipFill>
        <p:spPr>
          <a:xfrm>
            <a:off x="1040235" y="336471"/>
            <a:ext cx="10536572" cy="5804269"/>
          </a:xfrm>
          <a:prstGeom prst="rect">
            <a:avLst/>
          </a:prstGeom>
          <a:ln>
            <a:solidFill>
              <a:schemeClr val="tx1"/>
            </a:solidFill>
          </a:ln>
        </p:spPr>
      </p:pic>
    </p:spTree>
    <p:extLst>
      <p:ext uri="{BB962C8B-B14F-4D97-AF65-F5344CB8AC3E}">
        <p14:creationId xmlns:p14="http://schemas.microsoft.com/office/powerpoint/2010/main" val="2095000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760403-EFA2-42D2-D0D7-3139892EB5ED}"/>
              </a:ext>
            </a:extLst>
          </p:cNvPr>
          <p:cNvSpPr txBox="1"/>
          <p:nvPr/>
        </p:nvSpPr>
        <p:spPr>
          <a:xfrm>
            <a:off x="192947" y="151002"/>
            <a:ext cx="11803310" cy="5262979"/>
          </a:xfrm>
          <a:prstGeom prst="rect">
            <a:avLst/>
          </a:prstGeom>
          <a:noFill/>
        </p:spPr>
        <p:txBody>
          <a:bodyPr wrap="square">
            <a:spAutoFit/>
          </a:bodyPr>
          <a:lstStyle/>
          <a:p>
            <a:pPr>
              <a:buNone/>
            </a:pPr>
            <a:r>
              <a:rPr lang="el-GR" sz="2400" b="1" dirty="0"/>
              <a:t>1.5 Περιβαλλοντικοί παράγοντες:</a:t>
            </a:r>
          </a:p>
          <a:p>
            <a:pPr>
              <a:buNone/>
            </a:pPr>
            <a:endParaRPr lang="el-GR" b="1" dirty="0"/>
          </a:p>
          <a:p>
            <a:pPr marL="742950" lvl="1" indent="-285750">
              <a:buFont typeface="Wingdings" panose="05000000000000000000" pitchFamily="2" charset="2"/>
              <a:buChar char="Ø"/>
            </a:pPr>
            <a:r>
              <a:rPr lang="el-GR" b="1" dirty="0"/>
              <a:t>Κλιματική αλλαγή</a:t>
            </a:r>
            <a:r>
              <a:rPr lang="el-GR" dirty="0"/>
              <a:t>: Ακραία καιρικά φαινόμενα επηρεάζουν τα δρομολόγια και την ασφάλεια.</a:t>
            </a:r>
          </a:p>
          <a:p>
            <a:pPr lvl="1"/>
            <a:endParaRPr lang="el-GR" dirty="0"/>
          </a:p>
          <a:p>
            <a:pPr marL="742950" lvl="1" indent="-285750">
              <a:buFont typeface="Wingdings" panose="05000000000000000000" pitchFamily="2" charset="2"/>
              <a:buChar char="Ø"/>
            </a:pPr>
            <a:r>
              <a:rPr lang="el-GR" b="1" dirty="0"/>
              <a:t>Κανονισμοί εκπομπών CO₂ και ρύπων</a:t>
            </a:r>
            <a:r>
              <a:rPr lang="el-GR" dirty="0"/>
              <a:t>: πιέζουν σε επενδύσεις για βιώσιμες λύσεις.</a:t>
            </a:r>
          </a:p>
          <a:p>
            <a:pPr lvl="1"/>
            <a:endParaRPr lang="el-GR" dirty="0"/>
          </a:p>
          <a:p>
            <a:pPr marL="742950" lvl="1" indent="-285750">
              <a:buFont typeface="Wingdings" panose="05000000000000000000" pitchFamily="2" charset="2"/>
              <a:buChar char="Ø"/>
            </a:pPr>
            <a:r>
              <a:rPr lang="el-GR" b="1" dirty="0"/>
              <a:t>Άνοδος της στάθμης της θάλασσας</a:t>
            </a:r>
            <a:r>
              <a:rPr lang="el-GR" dirty="0"/>
              <a:t> και αλλαγές θαλάσσιων διαδρομών (π.χ. Αρκτική οδός).</a:t>
            </a:r>
          </a:p>
          <a:p>
            <a:endParaRPr lang="el-GR" dirty="0"/>
          </a:p>
          <a:p>
            <a:pPr>
              <a:buNone/>
            </a:pPr>
            <a:r>
              <a:rPr lang="el-GR" sz="2400" b="1" dirty="0"/>
              <a:t>1.6 Νομικοί και ρυθμιστικοί παράγοντες:</a:t>
            </a:r>
          </a:p>
          <a:p>
            <a:pPr>
              <a:buNone/>
            </a:pPr>
            <a:endParaRPr lang="el-GR" b="1" dirty="0"/>
          </a:p>
          <a:p>
            <a:pPr marL="742950" lvl="1" indent="-285750">
              <a:buFont typeface="Wingdings" panose="05000000000000000000" pitchFamily="2" charset="2"/>
              <a:buChar char="Ø"/>
            </a:pPr>
            <a:r>
              <a:rPr lang="el-GR" b="1" dirty="0"/>
              <a:t>Κανονισμοί του IMO (International Maritime Organization)</a:t>
            </a:r>
            <a:r>
              <a:rPr lang="el-GR" dirty="0"/>
              <a:t> για εκπομπές (MARPOL, EEXI:</a:t>
            </a:r>
            <a:r>
              <a:rPr lang="en-US" dirty="0"/>
              <a:t>Energy Efficiency Existing Ship Index</a:t>
            </a:r>
            <a:r>
              <a:rPr lang="el-GR" dirty="0"/>
              <a:t>, CII: </a:t>
            </a:r>
            <a:r>
              <a:rPr lang="en-US" dirty="0"/>
              <a:t>carbon intensity indicator</a:t>
            </a:r>
            <a:r>
              <a:rPr lang="el-GR" dirty="0"/>
              <a:t>), απανθρακοποίηση. </a:t>
            </a:r>
          </a:p>
          <a:p>
            <a:pPr lvl="1"/>
            <a:endParaRPr lang="el-GR" dirty="0"/>
          </a:p>
          <a:p>
            <a:pPr marL="742950" lvl="1" indent="-285750">
              <a:buFont typeface="Wingdings" panose="05000000000000000000" pitchFamily="2" charset="2"/>
              <a:buChar char="Ø"/>
            </a:pPr>
            <a:r>
              <a:rPr lang="el-GR" b="1" dirty="0"/>
              <a:t>Ευρωπαϊκή πολιτική</a:t>
            </a:r>
            <a:r>
              <a:rPr lang="el-GR" dirty="0"/>
              <a:t> (π.χ. ETS για ναυτιλία από το 2024–2026).</a:t>
            </a:r>
          </a:p>
          <a:p>
            <a:pPr lvl="1"/>
            <a:endParaRPr lang="el-GR" dirty="0"/>
          </a:p>
          <a:p>
            <a:pPr marL="742950" lvl="1" indent="-285750">
              <a:buFont typeface="Wingdings" panose="05000000000000000000" pitchFamily="2" charset="2"/>
              <a:buChar char="Ø"/>
            </a:pPr>
            <a:r>
              <a:rPr lang="el-GR" b="1" dirty="0"/>
              <a:t>Διεθνείς εμπορικές συμφωνίες</a:t>
            </a:r>
            <a:r>
              <a:rPr lang="el-GR" dirty="0"/>
              <a:t> που αλλάζουν ροές φορτίων και εμπορικές ισορροπίες.</a:t>
            </a:r>
          </a:p>
          <a:p>
            <a:pPr marL="1200150" lvl="2" indent="-285750">
              <a:buFont typeface="Courier New" panose="02070309020205020404" pitchFamily="49" charset="0"/>
              <a:buChar char="o"/>
            </a:pPr>
            <a:r>
              <a:rPr lang="el-GR" dirty="0"/>
              <a:t>Δημιουργία εμπορίου </a:t>
            </a:r>
          </a:p>
          <a:p>
            <a:pPr marL="1200150" lvl="2" indent="-285750">
              <a:buFont typeface="Courier New" panose="02070309020205020404" pitchFamily="49" charset="0"/>
              <a:buChar char="o"/>
            </a:pPr>
            <a:r>
              <a:rPr lang="el-GR" dirty="0"/>
              <a:t>Εκτροπή εμπορίου </a:t>
            </a:r>
          </a:p>
        </p:txBody>
      </p:sp>
    </p:spTree>
    <p:extLst>
      <p:ext uri="{BB962C8B-B14F-4D97-AF65-F5344CB8AC3E}">
        <p14:creationId xmlns:p14="http://schemas.microsoft.com/office/powerpoint/2010/main" val="34281736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2195F7-093B-4425-A511-4360ED0A585E}"/>
              </a:ext>
            </a:extLst>
          </p:cNvPr>
          <p:cNvSpPr>
            <a:spLocks noGrp="1"/>
          </p:cNvSpPr>
          <p:nvPr>
            <p:ph type="title" idx="4294967295"/>
          </p:nvPr>
        </p:nvSpPr>
        <p:spPr>
          <a:xfrm>
            <a:off x="606056" y="0"/>
            <a:ext cx="11585944" cy="510363"/>
          </a:xfrm>
        </p:spPr>
        <p:txBody>
          <a:bodyPr>
            <a:normAutofit/>
          </a:bodyPr>
          <a:lstStyle/>
          <a:p>
            <a:pPr algn="ctr"/>
            <a:r>
              <a:rPr lang="en-US" sz="2000" b="1" dirty="0"/>
              <a:t>Main Routing Alternatives between the Pacific and Atlantic</a:t>
            </a:r>
          </a:p>
        </p:txBody>
      </p:sp>
      <p:pic>
        <p:nvPicPr>
          <p:cNvPr id="4" name="Θέση περιεχομένου 3">
            <a:hlinkClick r:id="rId2" tgtFrame="&quot;_self&quot;" tooltip="&quot;Map Alternatives Panama Canal&quot;"/>
            <a:extLst>
              <a:ext uri="{FF2B5EF4-FFF2-40B4-BE49-F238E27FC236}">
                <a16:creationId xmlns:a16="http://schemas.microsoft.com/office/drawing/2014/main" id="{0B196F56-ED0C-4E58-97EE-8BCAFE5AA48F}"/>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998290" y="510363"/>
            <a:ext cx="9974509" cy="5699051"/>
          </a:xfrm>
          <a:prstGeom prst="rect">
            <a:avLst/>
          </a:prstGeom>
          <a:noFill/>
          <a:ln>
            <a:solidFill>
              <a:schemeClr val="tx1"/>
            </a:solidFill>
          </a:ln>
        </p:spPr>
      </p:pic>
    </p:spTree>
    <p:extLst>
      <p:ext uri="{BB962C8B-B14F-4D97-AF65-F5344CB8AC3E}">
        <p14:creationId xmlns:p14="http://schemas.microsoft.com/office/powerpoint/2010/main" val="3575686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D6F099-CA8A-4565-818D-E0F00AB814D3}"/>
              </a:ext>
            </a:extLst>
          </p:cNvPr>
          <p:cNvSpPr>
            <a:spLocks noGrp="1"/>
          </p:cNvSpPr>
          <p:nvPr>
            <p:ph type="title" idx="4294967295"/>
          </p:nvPr>
        </p:nvSpPr>
        <p:spPr>
          <a:xfrm>
            <a:off x="138223" y="0"/>
            <a:ext cx="12053777" cy="467833"/>
          </a:xfrm>
        </p:spPr>
        <p:txBody>
          <a:bodyPr>
            <a:normAutofit/>
          </a:bodyPr>
          <a:lstStyle/>
          <a:p>
            <a:r>
              <a:rPr lang="en-US" sz="2400" b="1" dirty="0"/>
              <a:t>Main Trade Routes Using the Panama Canal, 2018</a:t>
            </a:r>
          </a:p>
        </p:txBody>
      </p:sp>
      <p:pic>
        <p:nvPicPr>
          <p:cNvPr id="4" name="Θέση περιεχομένου 3">
            <a:hlinkClick r:id="rId2" tgtFrame="&quot;_self&quot;" tooltip="&quot;panama_trade_routes&quot;"/>
            <a:extLst>
              <a:ext uri="{FF2B5EF4-FFF2-40B4-BE49-F238E27FC236}">
                <a16:creationId xmlns:a16="http://schemas.microsoft.com/office/drawing/2014/main" id="{46596DE7-C427-4E4C-81D9-332B95308E2F}"/>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233376" y="659219"/>
            <a:ext cx="9399181" cy="5730948"/>
          </a:xfrm>
          <a:prstGeom prst="rect">
            <a:avLst/>
          </a:prstGeom>
          <a:noFill/>
          <a:ln>
            <a:solidFill>
              <a:schemeClr val="tx1"/>
            </a:solidFill>
          </a:ln>
        </p:spPr>
      </p:pic>
    </p:spTree>
    <p:extLst>
      <p:ext uri="{BB962C8B-B14F-4D97-AF65-F5344CB8AC3E}">
        <p14:creationId xmlns:p14="http://schemas.microsoft.com/office/powerpoint/2010/main" val="30847914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F519B55-5389-1B00-17F2-1CAE2197DB6E}"/>
              </a:ext>
            </a:extLst>
          </p:cNvPr>
          <p:cNvPicPr>
            <a:picLocks noChangeAspect="1"/>
          </p:cNvPicPr>
          <p:nvPr/>
        </p:nvPicPr>
        <p:blipFill>
          <a:blip r:embed="rId2"/>
          <a:stretch>
            <a:fillRect/>
          </a:stretch>
        </p:blipFill>
        <p:spPr>
          <a:xfrm>
            <a:off x="127591" y="0"/>
            <a:ext cx="11844669" cy="6337005"/>
          </a:xfrm>
          <a:prstGeom prst="rect">
            <a:avLst/>
          </a:prstGeom>
        </p:spPr>
      </p:pic>
    </p:spTree>
    <p:extLst>
      <p:ext uri="{BB962C8B-B14F-4D97-AF65-F5344CB8AC3E}">
        <p14:creationId xmlns:p14="http://schemas.microsoft.com/office/powerpoint/2010/main" val="10987073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384EEB-C09E-4AF7-9A10-7DE1B25E211D}"/>
              </a:ext>
            </a:extLst>
          </p:cNvPr>
          <p:cNvSpPr>
            <a:spLocks noGrp="1"/>
          </p:cNvSpPr>
          <p:nvPr>
            <p:ph type="title"/>
          </p:nvPr>
        </p:nvSpPr>
        <p:spPr>
          <a:xfrm>
            <a:off x="651901" y="640080"/>
            <a:ext cx="3084844" cy="2103875"/>
          </a:xfrm>
        </p:spPr>
        <p:txBody>
          <a:bodyPr>
            <a:normAutofit/>
          </a:bodyPr>
          <a:lstStyle/>
          <a:p>
            <a:r>
              <a:rPr lang="en-US" sz="2400" dirty="0">
                <a:solidFill>
                  <a:srgbClr val="FFFFFF"/>
                </a:solidFill>
              </a:rPr>
              <a:t>4.2</a:t>
            </a:r>
            <a:r>
              <a:rPr lang="el-GR" sz="2400" dirty="0">
                <a:solidFill>
                  <a:srgbClr val="FFFFFF"/>
                </a:solidFill>
              </a:rPr>
              <a:t>	 Περιοχές με αυξημένους γεωπολιτικούς κινδύνους στους βασικούς διαδρόμους </a:t>
            </a:r>
            <a:endParaRPr lang="en-US" sz="3600" dirty="0">
              <a:solidFill>
                <a:srgbClr val="FFFFFF"/>
              </a:solidFill>
            </a:endParaRPr>
          </a:p>
        </p:txBody>
      </p:sp>
      <p:sp>
        <p:nvSpPr>
          <p:cNvPr id="8" name="Content Placeholder 7">
            <a:extLst>
              <a:ext uri="{FF2B5EF4-FFF2-40B4-BE49-F238E27FC236}">
                <a16:creationId xmlns:a16="http://schemas.microsoft.com/office/drawing/2014/main" id="{B9378644-22E6-4EB5-ADB5-7DE08CF78860}"/>
              </a:ext>
            </a:extLst>
          </p:cNvPr>
          <p:cNvSpPr>
            <a:spLocks noGrp="1"/>
          </p:cNvSpPr>
          <p:nvPr>
            <p:ph idx="1"/>
          </p:nvPr>
        </p:nvSpPr>
        <p:spPr>
          <a:xfrm>
            <a:off x="492371" y="2653800"/>
            <a:ext cx="3084844" cy="3335519"/>
          </a:xfrm>
        </p:spPr>
        <p:txBody>
          <a:bodyPr>
            <a:normAutofit/>
          </a:bodyPr>
          <a:lstStyle/>
          <a:p>
            <a:endParaRPr lang="en-US" b="1" u="sng" dirty="0"/>
          </a:p>
          <a:p>
            <a:r>
              <a:rPr lang="el-GR" b="1" u="sng" dirty="0"/>
              <a:t>The Strait of Malacca</a:t>
            </a:r>
            <a:endParaRPr lang="en-US" dirty="0"/>
          </a:p>
        </p:txBody>
      </p:sp>
      <p:sp>
        <p:nvSpPr>
          <p:cNvPr id="21"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Εικόνα 6" descr="map of Indian Ocean to Pacific Ocean chokepoints, as explained in the article text">
            <a:extLst>
              <a:ext uri="{FF2B5EF4-FFF2-40B4-BE49-F238E27FC236}">
                <a16:creationId xmlns:a16="http://schemas.microsoft.com/office/drawing/2014/main" id="{587158E6-F137-450D-A1E4-70069B415889}"/>
              </a:ext>
            </a:extLst>
          </p:cNvPr>
          <p:cNvPicPr>
            <a:picLocks/>
          </p:cNvPicPr>
          <p:nvPr/>
        </p:nvPicPr>
        <p:blipFill rotWithShape="1">
          <a:blip r:embed="rId2">
            <a:extLst>
              <a:ext uri="{28A0092B-C50C-407E-A947-70E740481C1C}">
                <a14:useLocalDpi xmlns:a14="http://schemas.microsoft.com/office/drawing/2010/main" val="0"/>
              </a:ext>
            </a:extLst>
          </a:blip>
          <a:srcRect l="5763" r="10447"/>
          <a:stretch/>
        </p:blipFill>
        <p:spPr bwMode="auto">
          <a:xfrm>
            <a:off x="4229100" y="244549"/>
            <a:ext cx="7817588" cy="6485859"/>
          </a:xfrm>
          <a:prstGeom prst="rect">
            <a:avLst/>
          </a:prstGeom>
          <a:noFill/>
          <a:ln>
            <a:solidFill>
              <a:schemeClr val="tx1"/>
            </a:solidFill>
          </a:ln>
        </p:spPr>
      </p:pic>
    </p:spTree>
    <p:extLst>
      <p:ext uri="{BB962C8B-B14F-4D97-AF65-F5344CB8AC3E}">
        <p14:creationId xmlns:p14="http://schemas.microsoft.com/office/powerpoint/2010/main" val="2661416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B499-52A7-4BB6-B4B8-5689973DBE51}"/>
              </a:ext>
            </a:extLst>
          </p:cNvPr>
          <p:cNvSpPr>
            <a:spLocks noGrp="1"/>
          </p:cNvSpPr>
          <p:nvPr>
            <p:ph type="title" idx="4294967295"/>
          </p:nvPr>
        </p:nvSpPr>
        <p:spPr>
          <a:xfrm>
            <a:off x="340242" y="287339"/>
            <a:ext cx="11851758" cy="510104"/>
          </a:xfrm>
        </p:spPr>
        <p:txBody>
          <a:bodyPr>
            <a:normAutofit/>
          </a:bodyPr>
          <a:lstStyle/>
          <a:p>
            <a:pPr algn="ctr"/>
            <a:r>
              <a:rPr lang="en-US" sz="2800" b="1" dirty="0">
                <a:latin typeface="+mn-lt"/>
              </a:rPr>
              <a:t>The Strait of Malacca</a:t>
            </a:r>
          </a:p>
        </p:txBody>
      </p:sp>
      <p:sp>
        <p:nvSpPr>
          <p:cNvPr id="3" name="Content Placeholder 2">
            <a:extLst>
              <a:ext uri="{FF2B5EF4-FFF2-40B4-BE49-F238E27FC236}">
                <a16:creationId xmlns:a16="http://schemas.microsoft.com/office/drawing/2014/main" id="{3A5F4BE7-E927-4012-A3FB-F15C932CEE7E}"/>
              </a:ext>
            </a:extLst>
          </p:cNvPr>
          <p:cNvSpPr>
            <a:spLocks noGrp="1"/>
          </p:cNvSpPr>
          <p:nvPr>
            <p:ph idx="4294967295"/>
          </p:nvPr>
        </p:nvSpPr>
        <p:spPr>
          <a:xfrm>
            <a:off x="340242" y="797442"/>
            <a:ext cx="11238614" cy="5571459"/>
          </a:xfrm>
        </p:spPr>
        <p:txBody>
          <a:bodyPr>
            <a:normAutofit fontScale="92500"/>
          </a:bodyPr>
          <a:lstStyle/>
          <a:p>
            <a:pPr marL="0" lvl="0" indent="0">
              <a:lnSpc>
                <a:spcPct val="115000"/>
              </a:lnSpc>
              <a:spcAft>
                <a:spcPts val="1000"/>
              </a:spcAft>
              <a:buNone/>
            </a:pP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Βασικά χαρακτηριστικά: </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Από τα σημαντικότερα στρατηγικά περάσματα του κόσμου, περ. 50.000 πλοία ετησίως, πάνω από 30% του παγκόσμιου εμπορίου</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66% </a:t>
            </a: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εμπορίου Κίνας, 40% εμπορίου Ιαπωνίας, 80% των εισαγωγών πετρελαίου της Κίνας, της Ιαπωνίας, της Νότιας Κορέας και της Ταιβάν, 60% της παγκόσμιας μεταφοράς πετρελαίου (περ. 16 εκ. βαρέλια την ημέρα) </a:t>
            </a:r>
          </a:p>
          <a:p>
            <a:pPr lvl="1" algn="just">
              <a:lnSpc>
                <a:spcPct val="115000"/>
              </a:lnSpc>
              <a:spcAft>
                <a:spcPts val="0"/>
              </a:spcAft>
              <a:buFont typeface="Wingdings" panose="05000000000000000000" pitchFamily="2" charset="2"/>
              <a:buChar char="Ø"/>
            </a:pP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1,7 μίλια εύρος, 550 μίλια μήκος </a:t>
            </a:r>
          </a:p>
          <a:p>
            <a:pPr lvl="1" algn="just">
              <a:lnSpc>
                <a:spcPct val="115000"/>
              </a:lnSpc>
              <a:spcAft>
                <a:spcPts val="0"/>
              </a:spcAft>
              <a:buFont typeface="Wingdings" panose="05000000000000000000" pitchFamily="2" charset="2"/>
              <a:buChar char="Ø"/>
            </a:pP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Διέλευση σε 20 ώρες</a:t>
            </a:r>
          </a:p>
          <a:p>
            <a:pPr lvl="1" algn="just">
              <a:lnSpc>
                <a:spcPct val="115000"/>
              </a:lnSpc>
              <a:spcAft>
                <a:spcPts val="0"/>
              </a:spcAft>
              <a:buFont typeface="Wingdings" panose="05000000000000000000" pitchFamily="2" charset="2"/>
              <a:buChar char="Ø"/>
            </a:pP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Μεταφορά </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LNG</a:t>
            </a: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προς Ιαπωνία, Ν. Κορέα, οι περισσότερες εισαγωγές της Κίνας </a:t>
            </a:r>
            <a:endPar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Σε περίπτωση αποκλεισμού οι εναλλακτικές είναι τα στενά </a:t>
            </a:r>
            <a:r>
              <a:rPr lang="en-US" sz="22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Sunda</a:t>
            </a: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και </a:t>
            </a:r>
            <a:r>
              <a:rPr lang="de-DE"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Lombok </a:t>
            </a:r>
            <a:endPar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0"/>
              </a:spcAft>
              <a:buFont typeface="Wingdings" panose="05000000000000000000" pitchFamily="2" charset="2"/>
              <a:buChar char="Ø"/>
            </a:pP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Κατασκευή αγωγών από Μυανμάρ προς Κίνα, σιδηροδρομική σύνδεση μεταξύ Gwadar Port στο πακιστάν και  το Kashgar/Κίνα </a:t>
            </a:r>
          </a:p>
          <a:p>
            <a:pPr lvl="1" algn="just">
              <a:lnSpc>
                <a:spcPct val="115000"/>
              </a:lnSpc>
              <a:spcAft>
                <a:spcPts val="0"/>
              </a:spcAft>
              <a:buFont typeface="Wingdings" panose="05000000000000000000" pitchFamily="2" charset="2"/>
              <a:buChar char="Ø"/>
            </a:pP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Προβλήματα: Διασυνοριακές συγκρούσεις μεταξύ Ινδίας και Κίνας τον Μάιο του 2020, η Ινδία μπορεί πολύ εύκολα να κλείσει τα στενά, στο παρελθόν πειρατεία </a:t>
            </a:r>
            <a:endPar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Aft>
                <a:spcPts val="1000"/>
              </a:spcAft>
              <a:buFont typeface="Wingdings" panose="05000000000000000000" pitchFamily="2" charset="2"/>
              <a:buChar char="Ø"/>
            </a:pPr>
            <a:r>
              <a:rPr lang="el-GR"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Η πειρατεία αντιμετωπίστηκε από τις χώρες της περιοχής και κυρίως με τη συμμετοχή της Ινδίας </a:t>
            </a:r>
            <a:endPar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936261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9385B1-6F08-4230-ABEE-53DD7F4D5787}"/>
              </a:ext>
            </a:extLst>
          </p:cNvPr>
          <p:cNvSpPr>
            <a:spLocks noGrp="1"/>
          </p:cNvSpPr>
          <p:nvPr>
            <p:ph type="title" idx="4294967295"/>
          </p:nvPr>
        </p:nvSpPr>
        <p:spPr>
          <a:xfrm>
            <a:off x="393405" y="287338"/>
            <a:ext cx="11798595" cy="478206"/>
          </a:xfrm>
        </p:spPr>
        <p:txBody>
          <a:bodyPr>
            <a:normAutofit fontScale="90000"/>
          </a:bodyPr>
          <a:lstStyle/>
          <a:p>
            <a:r>
              <a:rPr lang="el-GR" sz="3200" dirty="0"/>
              <a:t>Το δίλλημα της </a:t>
            </a:r>
            <a:r>
              <a:rPr lang="el-GR" sz="3200" dirty="0" err="1"/>
              <a:t>Μάλακκα</a:t>
            </a:r>
            <a:r>
              <a:rPr lang="el-GR" sz="3200" dirty="0"/>
              <a:t> για την Κίνα </a:t>
            </a:r>
            <a:endParaRPr lang="en-US" sz="3200" dirty="0"/>
          </a:p>
        </p:txBody>
      </p:sp>
      <p:pic>
        <p:nvPicPr>
          <p:cNvPr id="4" name="Θέση περιεχομένου 3" descr="The Malacca Dilemma: No panacea but multiple possibilities - ICS Research  Blog">
            <a:extLst>
              <a:ext uri="{FF2B5EF4-FFF2-40B4-BE49-F238E27FC236}">
                <a16:creationId xmlns:a16="http://schemas.microsoft.com/office/drawing/2014/main" id="{2EB31C61-A709-43C2-AD1C-B68664AA787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27592" y="765544"/>
            <a:ext cx="11929730" cy="5539563"/>
          </a:xfrm>
          <a:prstGeom prst="rect">
            <a:avLst/>
          </a:prstGeom>
          <a:noFill/>
          <a:ln>
            <a:solidFill>
              <a:schemeClr val="tx1"/>
            </a:solidFill>
          </a:ln>
        </p:spPr>
      </p:pic>
    </p:spTree>
    <p:extLst>
      <p:ext uri="{BB962C8B-B14F-4D97-AF65-F5344CB8AC3E}">
        <p14:creationId xmlns:p14="http://schemas.microsoft.com/office/powerpoint/2010/main" val="11294867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57D07A-BDDF-3B46-7F99-599A16EE9CA8}"/>
              </a:ext>
            </a:extLst>
          </p:cNvPr>
          <p:cNvSpPr>
            <a:spLocks noGrp="1"/>
          </p:cNvSpPr>
          <p:nvPr>
            <p:ph type="title" idx="4294967295"/>
          </p:nvPr>
        </p:nvSpPr>
        <p:spPr>
          <a:xfrm>
            <a:off x="414670" y="287339"/>
            <a:ext cx="9523080" cy="329350"/>
          </a:xfrm>
        </p:spPr>
        <p:txBody>
          <a:bodyPr>
            <a:normAutofit fontScale="90000"/>
          </a:bodyPr>
          <a:lstStyle/>
          <a:p>
            <a:r>
              <a:rPr lang="en-US" sz="2400" b="1" dirty="0"/>
              <a:t>The cross-border China-Myanmar oil and gas pipeline</a:t>
            </a:r>
          </a:p>
        </p:txBody>
      </p:sp>
      <p:pic>
        <p:nvPicPr>
          <p:cNvPr id="5" name="Θέση περιεχομένου 4">
            <a:extLst>
              <a:ext uri="{FF2B5EF4-FFF2-40B4-BE49-F238E27FC236}">
                <a16:creationId xmlns:a16="http://schemas.microsoft.com/office/drawing/2014/main" id="{BB3F9854-64DE-438B-CBDF-849120342FF5}"/>
              </a:ext>
            </a:extLst>
          </p:cNvPr>
          <p:cNvPicPr>
            <a:picLocks noGrp="1" noChangeAspect="1"/>
          </p:cNvPicPr>
          <p:nvPr>
            <p:ph idx="4294967295"/>
          </p:nvPr>
        </p:nvPicPr>
        <p:blipFill>
          <a:blip r:embed="rId2"/>
          <a:stretch>
            <a:fillRect/>
          </a:stretch>
        </p:blipFill>
        <p:spPr>
          <a:xfrm>
            <a:off x="329608" y="616689"/>
            <a:ext cx="11142921" cy="5762846"/>
          </a:xfrm>
          <a:prstGeom prst="rect">
            <a:avLst/>
          </a:prstGeom>
          <a:ln>
            <a:solidFill>
              <a:schemeClr val="tx1"/>
            </a:solidFill>
          </a:ln>
        </p:spPr>
      </p:pic>
    </p:spTree>
    <p:extLst>
      <p:ext uri="{BB962C8B-B14F-4D97-AF65-F5344CB8AC3E}">
        <p14:creationId xmlns:p14="http://schemas.microsoft.com/office/powerpoint/2010/main" val="3750710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descr="Polar Silk Road will reshape trade and geopolitics - Oxford Analytica Daily  Brief">
            <a:extLst>
              <a:ext uri="{FF2B5EF4-FFF2-40B4-BE49-F238E27FC236}">
                <a16:creationId xmlns:a16="http://schemas.microsoft.com/office/drawing/2014/main" id="{32DEC127-0FFA-40A5-807B-8C9BFF5615B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20456" y="255180"/>
            <a:ext cx="9707526" cy="5996763"/>
          </a:xfrm>
          <a:prstGeom prst="rect">
            <a:avLst/>
          </a:prstGeom>
          <a:noFill/>
          <a:ln>
            <a:solidFill>
              <a:schemeClr val="tx1"/>
            </a:solidFill>
          </a:ln>
        </p:spPr>
      </p:pic>
    </p:spTree>
    <p:extLst>
      <p:ext uri="{BB962C8B-B14F-4D97-AF65-F5344CB8AC3E}">
        <p14:creationId xmlns:p14="http://schemas.microsoft.com/office/powerpoint/2010/main" val="42495990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07FF571-AD1E-4927-BA88-A101B8CFC8CD}"/>
              </a:ext>
            </a:extLst>
          </p:cNvPr>
          <p:cNvSpPr>
            <a:spLocks noGrp="1"/>
          </p:cNvSpPr>
          <p:nvPr>
            <p:ph type="title"/>
          </p:nvPr>
        </p:nvSpPr>
        <p:spPr>
          <a:xfrm>
            <a:off x="492370" y="516835"/>
            <a:ext cx="3084844" cy="2103875"/>
          </a:xfrm>
        </p:spPr>
        <p:txBody>
          <a:bodyPr>
            <a:normAutofit/>
          </a:bodyPr>
          <a:lstStyle/>
          <a:p>
            <a:r>
              <a:rPr lang="en-US" sz="2400" dirty="0">
                <a:solidFill>
                  <a:srgbClr val="FFFFFF"/>
                </a:solidFill>
              </a:rPr>
              <a:t>4.2</a:t>
            </a:r>
            <a:r>
              <a:rPr lang="el-GR" sz="2400" dirty="0">
                <a:solidFill>
                  <a:srgbClr val="FFFFFF"/>
                </a:solidFill>
              </a:rPr>
              <a:t>	 Περιοχές με αυξημένους γεωπολιτικούς κινδύνους στους βασικούς διαδρόμους </a:t>
            </a:r>
            <a:endParaRPr lang="en-US" sz="3600" dirty="0">
              <a:solidFill>
                <a:srgbClr val="FFFFFF"/>
              </a:solidFill>
            </a:endParaRPr>
          </a:p>
        </p:txBody>
      </p:sp>
      <p:sp>
        <p:nvSpPr>
          <p:cNvPr id="8" name="Content Placeholder 7">
            <a:extLst>
              <a:ext uri="{FF2B5EF4-FFF2-40B4-BE49-F238E27FC236}">
                <a16:creationId xmlns:a16="http://schemas.microsoft.com/office/drawing/2014/main" id="{FA402224-0086-443A-8FE5-58D4EDAE2B2F}"/>
              </a:ext>
            </a:extLst>
          </p:cNvPr>
          <p:cNvSpPr>
            <a:spLocks noGrp="1"/>
          </p:cNvSpPr>
          <p:nvPr>
            <p:ph idx="1"/>
          </p:nvPr>
        </p:nvSpPr>
        <p:spPr>
          <a:xfrm>
            <a:off x="492371" y="2653800"/>
            <a:ext cx="3084844" cy="3335519"/>
          </a:xfrm>
        </p:spPr>
        <p:txBody>
          <a:bodyPr>
            <a:normAutofit/>
          </a:bodyPr>
          <a:lstStyle/>
          <a:p>
            <a:r>
              <a:rPr lang="el-GR" b="1" u="sng" dirty="0"/>
              <a:t>Θάλασσα της Νότιας Κίνας –Στενό της </a:t>
            </a:r>
            <a:r>
              <a:rPr lang="el-GR" b="1" u="sng" dirty="0" err="1"/>
              <a:t>Ταϊβάν</a:t>
            </a:r>
            <a:r>
              <a:rPr lang="el-GR" b="1" u="sng" dirty="0"/>
              <a:t> </a:t>
            </a:r>
            <a:endParaRPr lang="en-US" dirty="0"/>
          </a:p>
          <a:p>
            <a:endParaRPr lang="en-US" sz="1500" dirty="0">
              <a:solidFill>
                <a:srgbClr val="FFFFFF"/>
              </a:solidFill>
            </a:endParaRPr>
          </a:p>
        </p:txBody>
      </p:sp>
      <p:pic>
        <p:nvPicPr>
          <p:cNvPr id="4" name="Εικόνα 8">
            <a:extLst>
              <a:ext uri="{FF2B5EF4-FFF2-40B4-BE49-F238E27FC236}">
                <a16:creationId xmlns:a16="http://schemas.microsoft.com/office/drawing/2014/main" id="{EB15FFEA-8925-4E26-8A40-161154AF3E70}"/>
              </a:ext>
            </a:extLst>
          </p:cNvPr>
          <p:cNvPicPr>
            <a:picLocks/>
          </p:cNvPicPr>
          <p:nvPr/>
        </p:nvPicPr>
        <p:blipFill rotWithShape="1">
          <a:blip r:embed="rId2">
            <a:extLst>
              <a:ext uri="{28A0092B-C50C-407E-A947-70E740481C1C}">
                <a14:useLocalDpi xmlns:a14="http://schemas.microsoft.com/office/drawing/2010/main" val="0"/>
              </a:ext>
            </a:extLst>
          </a:blip>
          <a:srcRect t="17321" r="2" b="4895"/>
          <a:stretch/>
        </p:blipFill>
        <p:spPr bwMode="auto">
          <a:xfrm>
            <a:off x="4040070" y="10"/>
            <a:ext cx="8151929" cy="6741032"/>
          </a:xfrm>
          <a:prstGeom prst="rect">
            <a:avLst/>
          </a:prstGeom>
          <a:noFill/>
        </p:spPr>
      </p:pic>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40122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6061AA18-AF0D-9E01-D652-10CBA0D57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737" y="159391"/>
            <a:ext cx="10192624" cy="6123964"/>
          </a:xfrm>
          <a:prstGeom prst="rect">
            <a:avLst/>
          </a:prstGeom>
          <a:ln>
            <a:solidFill>
              <a:schemeClr val="tx1"/>
            </a:solidFill>
          </a:ln>
        </p:spPr>
      </p:pic>
    </p:spTree>
    <p:extLst>
      <p:ext uri="{BB962C8B-B14F-4D97-AF65-F5344CB8AC3E}">
        <p14:creationId xmlns:p14="http://schemas.microsoft.com/office/powerpoint/2010/main" val="334517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7955E-7777-1610-BD0D-1DD21B75AA28}"/>
              </a:ext>
            </a:extLst>
          </p:cNvPr>
          <p:cNvSpPr txBox="1"/>
          <p:nvPr/>
        </p:nvSpPr>
        <p:spPr>
          <a:xfrm>
            <a:off x="855676" y="578840"/>
            <a:ext cx="10997967" cy="2862322"/>
          </a:xfrm>
          <a:prstGeom prst="rect">
            <a:avLst/>
          </a:prstGeom>
          <a:noFill/>
        </p:spPr>
        <p:txBody>
          <a:bodyPr wrap="square">
            <a:spAutoFit/>
          </a:bodyPr>
          <a:lstStyle/>
          <a:p>
            <a:r>
              <a:rPr lang="el-GR" b="1" dirty="0"/>
              <a:t>Οι διαλέξεις του μαθήματος εστιάζουν στους: </a:t>
            </a:r>
          </a:p>
          <a:p>
            <a:endParaRPr lang="el-GR" sz="1800" b="1" dirty="0"/>
          </a:p>
          <a:p>
            <a:pPr marL="285750" indent="-285750">
              <a:buFont typeface="Wingdings" panose="05000000000000000000" pitchFamily="2" charset="2"/>
              <a:buChar char="Ø"/>
            </a:pPr>
            <a:r>
              <a:rPr lang="el-GR" sz="1800" dirty="0"/>
              <a:t>Πολιτικούς και γεωπολιτικούς παράγοντες  και προκλήσεις</a:t>
            </a:r>
          </a:p>
          <a:p>
            <a:pPr marL="285750" indent="-285750">
              <a:buFont typeface="Wingdings" panose="05000000000000000000" pitchFamily="2" charset="2"/>
              <a:buChar char="Ø"/>
            </a:pPr>
            <a:endParaRPr lang="el-GR" dirty="0"/>
          </a:p>
          <a:p>
            <a:pPr marL="285750" indent="-285750">
              <a:buFont typeface="Wingdings" panose="05000000000000000000" pitchFamily="2" charset="2"/>
              <a:buChar char="Ø"/>
            </a:pPr>
            <a:r>
              <a:rPr lang="el-GR" dirty="0"/>
              <a:t>Παγκόσμιους οικονομικούς παράγοντες </a:t>
            </a:r>
          </a:p>
          <a:p>
            <a:pPr marL="285750" indent="-285750">
              <a:buFont typeface="Wingdings" panose="05000000000000000000" pitchFamily="2" charset="2"/>
              <a:buChar char="Ø"/>
            </a:pPr>
            <a:endParaRPr lang="el-GR" dirty="0"/>
          </a:p>
          <a:p>
            <a:pPr marL="285750" indent="-285750">
              <a:buFont typeface="Wingdings" panose="05000000000000000000" pitchFamily="2" charset="2"/>
              <a:buChar char="Ø"/>
            </a:pPr>
            <a:r>
              <a:rPr lang="el-GR" dirty="0"/>
              <a:t>Περιβαλλοντικούς και ενεργειακούς παράγοντες </a:t>
            </a:r>
          </a:p>
          <a:p>
            <a:pPr marL="285750" indent="-285750">
              <a:buFont typeface="Wingdings" panose="05000000000000000000" pitchFamily="2" charset="2"/>
              <a:buChar char="Ø"/>
            </a:pPr>
            <a:endParaRPr lang="el-GR" dirty="0"/>
          </a:p>
          <a:p>
            <a:pPr marL="285750" indent="-285750">
              <a:buFont typeface="Wingdings" panose="05000000000000000000" pitchFamily="2" charset="2"/>
              <a:buChar char="Ø"/>
            </a:pPr>
            <a:r>
              <a:rPr lang="el-GR" dirty="0"/>
              <a:t>Συνοπτικά: σέ 3 βασικούς παράγοντες του εξωτερικού περιβάλλοντος, εντός του οποίου λειτουργεί και αναπτύσσεται η διεθνής εμπορική ναυτιλία </a:t>
            </a:r>
            <a:endParaRPr lang="en-US" dirty="0"/>
          </a:p>
        </p:txBody>
      </p:sp>
    </p:spTree>
    <p:extLst>
      <p:ext uri="{BB962C8B-B14F-4D97-AF65-F5344CB8AC3E}">
        <p14:creationId xmlns:p14="http://schemas.microsoft.com/office/powerpoint/2010/main" val="824556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AA12-5C4F-4233-B58B-A6CFE4BE7D01}"/>
              </a:ext>
            </a:extLst>
          </p:cNvPr>
          <p:cNvSpPr>
            <a:spLocks noGrp="1"/>
          </p:cNvSpPr>
          <p:nvPr>
            <p:ph type="title" idx="4294967295"/>
          </p:nvPr>
        </p:nvSpPr>
        <p:spPr>
          <a:xfrm>
            <a:off x="318977" y="287338"/>
            <a:ext cx="11873023" cy="531369"/>
          </a:xfrm>
        </p:spPr>
        <p:txBody>
          <a:bodyPr>
            <a:normAutofit/>
          </a:bodyPr>
          <a:lstStyle/>
          <a:p>
            <a:pPr algn="ctr"/>
            <a:r>
              <a:rPr lang="el-GR" sz="3200" b="1" dirty="0">
                <a:latin typeface="+mn-lt"/>
              </a:rPr>
              <a:t>Θάλασσα της Νότιας Κίνας</a:t>
            </a:r>
          </a:p>
        </p:txBody>
      </p:sp>
      <p:sp>
        <p:nvSpPr>
          <p:cNvPr id="3" name="Content Placeholder 2">
            <a:extLst>
              <a:ext uri="{FF2B5EF4-FFF2-40B4-BE49-F238E27FC236}">
                <a16:creationId xmlns:a16="http://schemas.microsoft.com/office/drawing/2014/main" id="{12895CC7-801B-4362-A368-D2087C6CF08F}"/>
              </a:ext>
            </a:extLst>
          </p:cNvPr>
          <p:cNvSpPr>
            <a:spLocks noGrp="1"/>
          </p:cNvSpPr>
          <p:nvPr>
            <p:ph idx="4294967295"/>
          </p:nvPr>
        </p:nvSpPr>
        <p:spPr>
          <a:xfrm>
            <a:off x="318978" y="818707"/>
            <a:ext cx="11554046" cy="5050281"/>
          </a:xfrm>
        </p:spPr>
        <p:txBody>
          <a:bodyPr>
            <a:normAutofit/>
          </a:bodyPr>
          <a:lstStyle/>
          <a:p>
            <a:pPr marL="0" lvl="0" indent="0">
              <a:lnSpc>
                <a:spcPct val="115000"/>
              </a:lnSpc>
              <a:spcAft>
                <a:spcPts val="0"/>
              </a:spcAft>
              <a:buNone/>
            </a:pPr>
            <a:r>
              <a:rPr lang="el-GR" dirty="0">
                <a:latin typeface="Calibri" panose="020F0502020204030204" pitchFamily="34" charset="0"/>
                <a:ea typeface="Calibri" panose="020F0502020204030204" pitchFamily="34" charset="0"/>
                <a:cs typeface="Times New Roman" panose="02020603050405020304" pitchFamily="18" charset="0"/>
              </a:rPr>
              <a:t>      </a:t>
            </a:r>
            <a:r>
              <a:rPr lang="el-GR"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Χαρακτηριστικά: </a:t>
            </a:r>
          </a:p>
          <a:p>
            <a:pPr marL="0" lvl="0" indent="0">
              <a:lnSpc>
                <a:spcPct val="115000"/>
              </a:lnSpc>
              <a:spcAft>
                <a:spcPts val="0"/>
              </a:spcAft>
              <a:buNone/>
            </a:pPr>
            <a:endParaRPr lang="el-GR"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50% των παγκόσμιων μεταφορών πετρελαίου με τάνκερ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33% των παγκόσμιων ναυτιλιακών μεταφορών </a:t>
            </a:r>
          </a:p>
          <a:p>
            <a:pPr lvl="1">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Το Στενό της </a:t>
            </a:r>
            <a:r>
              <a:rPr lang="el-GR"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Ταϊβάν</a:t>
            </a: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 μετέφερε το 2022 εμπορεύματα αξίας περ. 2,45 </a:t>
            </a:r>
            <a:r>
              <a:rPr lang="el-GR"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τρισ</a:t>
            </a: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 USD (πάνω από 20% παγκοσμίου εμπορίου)</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100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Πιθανότητες έντονης κρίσης και εναλλακτικές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Η Κίνα διεκδικεί 90% της περιοχής, αντιτίθενται οι χώρες Φιλιππίνες, Μπρουνέι, Μαλαισία, Ταιβάν και Βιετνάμ , όπως και οι Αυστραλία, Ινδία, Ινδονησία, Ιαπωνία, ΗΠΑ κ.α. </a:t>
            </a:r>
          </a:p>
          <a:p>
            <a:pPr lvl="1">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Εντάσεις Κίνας-Ταιβάν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l-GR" dirty="0"/>
              <a:t>Παρουσία ναυτικού ΗΠΑ </a:t>
            </a:r>
          </a:p>
          <a:p>
            <a:pPr lvl="1">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Σε περίπτωση κρίσης θίγονται τα συμφέροντα όλων των χωρών του κόσμου – παγκόσμια κρίση, κρίση στις χώρες της περιοχής</a:t>
            </a:r>
          </a:p>
          <a:p>
            <a:pPr lvl="1">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Παράδειγμα: Σε περίπτωση στρατιωτικής αναμέτρησης στο στενό της </a:t>
            </a:r>
            <a:r>
              <a:rPr lang="el-GR"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Ταϊβάν</a:t>
            </a: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 η αναπόφευκτη παράκαμψη γύρω από τα νησιά ή την Ιαπωνία θα αύξανε τα ταξίδια κατά 800–1000 μίλια, με σημαντικές επιπτώσεις στα κόστη και τις τιμές</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endParaRPr lang="el-GR" dirty="0"/>
          </a:p>
          <a:p>
            <a:endParaRPr lang="en-US" dirty="0"/>
          </a:p>
        </p:txBody>
      </p:sp>
    </p:spTree>
    <p:extLst>
      <p:ext uri="{BB962C8B-B14F-4D97-AF65-F5344CB8AC3E}">
        <p14:creationId xmlns:p14="http://schemas.microsoft.com/office/powerpoint/2010/main" val="27809496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731E957-F273-1DEF-728E-44FAD279D77C}"/>
              </a:ext>
            </a:extLst>
          </p:cNvPr>
          <p:cNvPicPr>
            <a:picLocks noChangeAspect="1"/>
          </p:cNvPicPr>
          <p:nvPr/>
        </p:nvPicPr>
        <p:blipFill>
          <a:blip r:embed="rId2"/>
          <a:stretch>
            <a:fillRect/>
          </a:stretch>
        </p:blipFill>
        <p:spPr>
          <a:xfrm>
            <a:off x="416654" y="533400"/>
            <a:ext cx="11358692" cy="5607341"/>
          </a:xfrm>
          <a:prstGeom prst="rect">
            <a:avLst/>
          </a:prstGeom>
          <a:ln>
            <a:solidFill>
              <a:schemeClr val="tx1"/>
            </a:solidFill>
          </a:ln>
        </p:spPr>
      </p:pic>
    </p:spTree>
    <p:extLst>
      <p:ext uri="{BB962C8B-B14F-4D97-AF65-F5344CB8AC3E}">
        <p14:creationId xmlns:p14="http://schemas.microsoft.com/office/powerpoint/2010/main" val="307554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E0AE-4912-4DAE-B0A3-43A78102720F}"/>
              </a:ext>
            </a:extLst>
          </p:cNvPr>
          <p:cNvSpPr>
            <a:spLocks noGrp="1"/>
          </p:cNvSpPr>
          <p:nvPr>
            <p:ph type="title" idx="4294967295"/>
          </p:nvPr>
        </p:nvSpPr>
        <p:spPr>
          <a:xfrm>
            <a:off x="796954" y="287338"/>
            <a:ext cx="11395046" cy="1449387"/>
          </a:xfrm>
        </p:spPr>
        <p:txBody>
          <a:bodyPr/>
          <a:lstStyle/>
          <a:p>
            <a:r>
              <a:rPr lang="en-US" dirty="0">
                <a:latin typeface="Calibri" panose="020F0502020204030204" pitchFamily="34" charset="0"/>
                <a:cs typeface="Calibri" panose="020F0502020204030204" pitchFamily="34" charset="0"/>
              </a:rPr>
              <a:t>4.3 </a:t>
            </a:r>
            <a:r>
              <a:rPr lang="el-GR" dirty="0">
                <a:latin typeface="Calibri" panose="020F0502020204030204" pitchFamily="34" charset="0"/>
                <a:cs typeface="Calibri" panose="020F0502020204030204" pitchFamily="34" charset="0"/>
              </a:rPr>
              <a:t>Περιοχές με αυξανόμενη ένταση</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B4DD500-9DC6-4C9D-A3D2-082B97B257B5}"/>
              </a:ext>
            </a:extLst>
          </p:cNvPr>
          <p:cNvSpPr>
            <a:spLocks noGrp="1"/>
          </p:cNvSpPr>
          <p:nvPr>
            <p:ph idx="4294967295"/>
          </p:nvPr>
        </p:nvSpPr>
        <p:spPr>
          <a:xfrm>
            <a:off x="1132514" y="1895912"/>
            <a:ext cx="11059486" cy="3973076"/>
          </a:xfrm>
        </p:spPr>
        <p:txBody>
          <a:bodyPr>
            <a:normAutofit/>
          </a:bodyPr>
          <a:lstStyle/>
          <a:p>
            <a:pPr lvl="0">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Βόσπορος – Δαρδανέλια </a:t>
            </a:r>
          </a:p>
          <a:p>
            <a:pPr lvl="0">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Ανατολική Μεσόγειος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Αρκτική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Μαύρη Θάλασσα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40444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80FAC6-654C-4792-B469-A1E2BC723B24}"/>
              </a:ext>
            </a:extLst>
          </p:cNvPr>
          <p:cNvSpPr>
            <a:spLocks noGrp="1"/>
          </p:cNvSpPr>
          <p:nvPr>
            <p:ph type="title"/>
          </p:nvPr>
        </p:nvSpPr>
        <p:spPr/>
        <p:txBody>
          <a:bodyPr/>
          <a:lstStyle/>
          <a:p>
            <a:endParaRPr lang="en-US"/>
          </a:p>
        </p:txBody>
      </p:sp>
      <p:pic>
        <p:nvPicPr>
          <p:cNvPr id="6" name="Θέση περιεχομένου 5">
            <a:hlinkClick r:id="rId3" tgtFrame="&quot;_self&quot;" tooltip="&quot;Map Bosporus&quot;"/>
            <a:extLst>
              <a:ext uri="{FF2B5EF4-FFF2-40B4-BE49-F238E27FC236}">
                <a16:creationId xmlns:a16="http://schemas.microsoft.com/office/drawing/2014/main" id="{D880CB4D-D511-4835-ABA3-C63FE550252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9175" y="127591"/>
            <a:ext cx="10779560" cy="6018028"/>
          </a:xfrm>
          <a:prstGeom prst="rect">
            <a:avLst/>
          </a:prstGeom>
          <a:noFill/>
          <a:ln>
            <a:noFill/>
          </a:ln>
        </p:spPr>
      </p:pic>
    </p:spTree>
    <p:extLst>
      <p:ext uri="{BB962C8B-B14F-4D97-AF65-F5344CB8AC3E}">
        <p14:creationId xmlns:p14="http://schemas.microsoft.com/office/powerpoint/2010/main" val="39139141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D2B1E0-A4A9-4769-8790-F796A6F1BC3B}"/>
              </a:ext>
            </a:extLst>
          </p:cNvPr>
          <p:cNvSpPr>
            <a:spLocks noGrp="1"/>
          </p:cNvSpPr>
          <p:nvPr>
            <p:ph type="title" idx="4294967295"/>
          </p:nvPr>
        </p:nvSpPr>
        <p:spPr>
          <a:xfrm>
            <a:off x="2133600" y="287338"/>
            <a:ext cx="10058400" cy="701675"/>
          </a:xfrm>
        </p:spPr>
        <p:txBody>
          <a:bodyPr>
            <a:normAutofit fontScale="90000"/>
          </a:bodyPr>
          <a:lstStyle/>
          <a:p>
            <a:r>
              <a:rPr lang="el-GR" dirty="0">
                <a:latin typeface="+mn-lt"/>
              </a:rPr>
              <a:t>Βασικά στοιχεία Βοσπόρου </a:t>
            </a:r>
            <a:endParaRPr lang="en-US" dirty="0">
              <a:latin typeface="+mn-lt"/>
            </a:endParaRPr>
          </a:p>
        </p:txBody>
      </p:sp>
      <p:sp>
        <p:nvSpPr>
          <p:cNvPr id="3" name="Θέση περιεχομένου 2">
            <a:extLst>
              <a:ext uri="{FF2B5EF4-FFF2-40B4-BE49-F238E27FC236}">
                <a16:creationId xmlns:a16="http://schemas.microsoft.com/office/drawing/2014/main" id="{DA5B8556-3156-400E-873C-C314A8E775FB}"/>
              </a:ext>
            </a:extLst>
          </p:cNvPr>
          <p:cNvSpPr>
            <a:spLocks noGrp="1"/>
          </p:cNvSpPr>
          <p:nvPr>
            <p:ph idx="4294967295"/>
          </p:nvPr>
        </p:nvSpPr>
        <p:spPr>
          <a:xfrm>
            <a:off x="637953" y="1212112"/>
            <a:ext cx="11174819" cy="4656876"/>
          </a:xfrm>
        </p:spPr>
        <p:txBody>
          <a:bodyPr/>
          <a:lstStyle/>
          <a:p>
            <a:pPr>
              <a:buFont typeface="Wingdings" panose="05000000000000000000" pitchFamily="2" charset="2"/>
              <a:buChar char="Ø"/>
            </a:pPr>
            <a:r>
              <a:rPr lang="el-GR" dirty="0">
                <a:solidFill>
                  <a:schemeClr val="tx1"/>
                </a:solidFill>
              </a:rPr>
              <a:t>Έχει μήκος 30 </a:t>
            </a:r>
            <a:r>
              <a:rPr lang="el-GR" dirty="0" err="1">
                <a:solidFill>
                  <a:schemeClr val="tx1"/>
                </a:solidFill>
              </a:rPr>
              <a:t>km</a:t>
            </a:r>
            <a:r>
              <a:rPr lang="el-GR" dirty="0">
                <a:solidFill>
                  <a:schemeClr val="tx1"/>
                </a:solidFill>
              </a:rPr>
              <a:t> και πλάτος μόλις 1 </a:t>
            </a:r>
            <a:r>
              <a:rPr lang="el-GR" dirty="0" err="1">
                <a:solidFill>
                  <a:schemeClr val="tx1"/>
                </a:solidFill>
              </a:rPr>
              <a:t>km</a:t>
            </a:r>
            <a:r>
              <a:rPr lang="el-GR" dirty="0">
                <a:solidFill>
                  <a:schemeClr val="tx1"/>
                </a:solidFill>
              </a:rPr>
              <a:t> στο στενότερο σημείο του που συνδέει τη Μαύρη Θάλασσα με τη Μεσόγειο</a:t>
            </a:r>
          </a:p>
          <a:p>
            <a:pPr>
              <a:buFont typeface="Wingdings" panose="05000000000000000000" pitchFamily="2" charset="2"/>
              <a:buChar char="Ø"/>
            </a:pPr>
            <a:r>
              <a:rPr lang="el-GR" dirty="0">
                <a:solidFill>
                  <a:schemeClr val="tx1"/>
                </a:solidFill>
              </a:rPr>
              <a:t>Η πρόσβασή του υπήρξε αντικείμενο δύο συγκρούσεων, του Κριμαϊκού πολέμου (1854) και της μάχης των Δαρδανελίων (Καλλίπολη, 1915)</a:t>
            </a:r>
          </a:p>
          <a:p>
            <a:pPr>
              <a:buFont typeface="Wingdings" panose="05000000000000000000" pitchFamily="2" charset="2"/>
              <a:buChar char="Ø"/>
            </a:pPr>
            <a:r>
              <a:rPr lang="el-GR" dirty="0">
                <a:solidFill>
                  <a:schemeClr val="tx1"/>
                </a:solidFill>
              </a:rPr>
              <a:t>Αποτελεί τον μοναδικό σύνδεσμο μεταξύ της Μαύρης Θάλασσας και της Μεσογείου</a:t>
            </a:r>
          </a:p>
          <a:p>
            <a:pPr>
              <a:buFont typeface="Wingdings" panose="05000000000000000000" pitchFamily="2" charset="2"/>
              <a:buChar char="Ø"/>
            </a:pPr>
            <a:r>
              <a:rPr lang="el-GR" dirty="0">
                <a:solidFill>
                  <a:schemeClr val="tx1"/>
                </a:solidFill>
              </a:rPr>
              <a:t>Περίπου 50.000 πλοία, συμπεριλαμβανομένων 5.500 τάνκερ, διέρχονται από το πέρασμα κάθε χρόνο, το οποίο πλησιάζει τη μέγιστη χωρητικότητά του</a:t>
            </a:r>
          </a:p>
          <a:p>
            <a:pPr>
              <a:buFont typeface="Wingdings" panose="05000000000000000000" pitchFamily="2" charset="2"/>
              <a:buChar char="Ø"/>
            </a:pPr>
            <a:r>
              <a:rPr lang="el-GR" dirty="0">
                <a:solidFill>
                  <a:schemeClr val="tx1"/>
                </a:solidFill>
              </a:rPr>
              <a:t>Είναι ένα από τα πιο δύσκολα περάσματα στην πλοήγηση, ιδιαίτερα για μεγαλύτερα πλοία</a:t>
            </a:r>
          </a:p>
          <a:p>
            <a:pPr>
              <a:buFont typeface="Wingdings" panose="05000000000000000000" pitchFamily="2" charset="2"/>
              <a:buChar char="Ø"/>
            </a:pPr>
            <a:r>
              <a:rPr lang="el-GR" dirty="0">
                <a:solidFill>
                  <a:schemeClr val="tx1"/>
                </a:solidFill>
              </a:rPr>
              <a:t>Ο </a:t>
            </a:r>
            <a:r>
              <a:rPr lang="el-GR" dirty="0" err="1">
                <a:solidFill>
                  <a:schemeClr val="tx1"/>
                </a:solidFill>
              </a:rPr>
              <a:t>Ερντογάν</a:t>
            </a:r>
            <a:r>
              <a:rPr lang="el-GR" dirty="0">
                <a:solidFill>
                  <a:schemeClr val="tx1"/>
                </a:solidFill>
              </a:rPr>
              <a:t> ανακοίνωσε νέο κανάλι με διόδια </a:t>
            </a:r>
          </a:p>
          <a:p>
            <a:pPr>
              <a:buFont typeface="Wingdings" panose="05000000000000000000" pitchFamily="2" charset="2"/>
              <a:buChar char="v"/>
            </a:pPr>
            <a:endParaRPr lang="el-GR"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1629576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E01CD8-9F3E-4756-B04A-D157F4BAE59C}"/>
              </a:ext>
            </a:extLst>
          </p:cNvPr>
          <p:cNvSpPr>
            <a:spLocks noGrp="1"/>
          </p:cNvSpPr>
          <p:nvPr>
            <p:ph type="title"/>
          </p:nvPr>
        </p:nvSpPr>
        <p:spPr/>
        <p:txBody>
          <a:bodyPr/>
          <a:lstStyle/>
          <a:p>
            <a:endParaRPr lang="en-US"/>
          </a:p>
        </p:txBody>
      </p:sp>
      <p:pic>
        <p:nvPicPr>
          <p:cNvPr id="1026" name="Picture 2" descr="How important is the construction of the Istanbul Canal? - Vikipediya.uz">
            <a:extLst>
              <a:ext uri="{FF2B5EF4-FFF2-40B4-BE49-F238E27FC236}">
                <a16:creationId xmlns:a16="http://schemas.microsoft.com/office/drawing/2014/main" id="{52195857-8426-4FFB-8F28-19E79F9C90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958" y="0"/>
            <a:ext cx="12075041" cy="632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140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51FCA2-C393-4750-B821-46E43D3D5BA0}"/>
              </a:ext>
            </a:extLst>
          </p:cNvPr>
          <p:cNvSpPr>
            <a:spLocks noGrp="1"/>
          </p:cNvSpPr>
          <p:nvPr>
            <p:ph type="title" idx="4294967295"/>
          </p:nvPr>
        </p:nvSpPr>
        <p:spPr>
          <a:xfrm>
            <a:off x="414670" y="287339"/>
            <a:ext cx="11777330" cy="276188"/>
          </a:xfrm>
        </p:spPr>
        <p:txBody>
          <a:bodyPr>
            <a:normAutofit fontScale="90000"/>
          </a:bodyPr>
          <a:lstStyle/>
          <a:p>
            <a:r>
              <a:rPr lang="el-GR" sz="2800" b="1" dirty="0">
                <a:latin typeface="Calibri" panose="020F0502020204030204" pitchFamily="34" charset="0"/>
                <a:cs typeface="Calibri" panose="020F0502020204030204" pitchFamily="34" charset="0"/>
              </a:rPr>
              <a:t>Σύμβαση του </a:t>
            </a:r>
            <a:r>
              <a:rPr lang="el-GR" sz="2800" b="1" dirty="0" err="1">
                <a:latin typeface="Calibri" panose="020F0502020204030204" pitchFamily="34" charset="0"/>
                <a:cs typeface="Calibri" panose="020F0502020204030204" pitchFamily="34" charset="0"/>
              </a:rPr>
              <a:t>Μοντρέ</a:t>
            </a:r>
            <a:r>
              <a:rPr lang="el-GR" sz="2800" b="1" dirty="0">
                <a:latin typeface="Calibri" panose="020F0502020204030204" pitchFamily="34" charset="0"/>
                <a:cs typeface="Calibri" panose="020F0502020204030204" pitchFamily="34" charset="0"/>
              </a:rPr>
              <a:t> για τα Στενά </a:t>
            </a:r>
            <a:endParaRPr lang="en-US" sz="2800" b="1"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2A41723E-E561-4A12-9323-2E166E57746F}"/>
              </a:ext>
            </a:extLst>
          </p:cNvPr>
          <p:cNvSpPr>
            <a:spLocks noGrp="1"/>
          </p:cNvSpPr>
          <p:nvPr>
            <p:ph idx="4294967295"/>
          </p:nvPr>
        </p:nvSpPr>
        <p:spPr>
          <a:xfrm>
            <a:off x="223284" y="563528"/>
            <a:ext cx="11702902" cy="5273564"/>
          </a:xfrm>
        </p:spPr>
        <p:txBody>
          <a:bodyPr>
            <a:normAutofit/>
          </a:bodyPr>
          <a:lstStyle/>
          <a:p>
            <a:pPr algn="just">
              <a:buFont typeface="Wingdings" panose="05000000000000000000" pitchFamily="2" charset="2"/>
              <a:buChar char="Ø"/>
            </a:pPr>
            <a:r>
              <a:rPr lang="el-GR" sz="1800" dirty="0">
                <a:effectLst/>
                <a:latin typeface="Calibri" panose="020F0502020204030204" pitchFamily="34" charset="0"/>
                <a:ea typeface="Calibri" panose="020F0502020204030204" pitchFamily="34" charset="0"/>
                <a:cs typeface="Times New Roman" panose="02020603050405020304" pitchFamily="18" charset="0"/>
              </a:rPr>
              <a:t> Η Σύμβαση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Μοντρέ</a:t>
            </a:r>
            <a:r>
              <a:rPr lang="el-GR" sz="1800" dirty="0">
                <a:effectLst/>
                <a:latin typeface="Calibri" panose="020F0502020204030204" pitchFamily="34" charset="0"/>
                <a:ea typeface="Calibri" panose="020F0502020204030204" pitchFamily="34" charset="0"/>
                <a:cs typeface="Times New Roman" panose="02020603050405020304" pitchFamily="18" charset="0"/>
              </a:rPr>
              <a:t> (1936) για το καθεστώς των Στενών (</a:t>
            </a:r>
            <a:r>
              <a:rPr lang="en-US" sz="1800" dirty="0">
                <a:effectLst/>
                <a:latin typeface="Calibri" panose="020F0502020204030204" pitchFamily="34" charset="0"/>
                <a:ea typeface="Calibri" panose="020F0502020204030204" pitchFamily="34" charset="0"/>
                <a:cs typeface="Times New Roman" panose="02020603050405020304" pitchFamily="18" charset="0"/>
              </a:rPr>
              <a:t>Montreux Convention Regarding the Regime of the Straits</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),(τουρκικά: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Montr</a:t>
            </a:r>
            <a:r>
              <a:rPr lang="el-GR" sz="1800" dirty="0">
                <a:effectLst/>
                <a:latin typeface="Calibri" panose="020F0502020204030204" pitchFamily="34" charset="0"/>
                <a:ea typeface="Calibri" panose="020F0502020204030204" pitchFamily="34" charset="0"/>
                <a:cs typeface="Times New Roman" panose="02020603050405020304" pitchFamily="18" charset="0"/>
              </a:rPr>
              <a:t>ö </a:t>
            </a:r>
            <a:r>
              <a:rPr lang="en-US" sz="1800" dirty="0">
                <a:effectLst/>
                <a:latin typeface="Calibri" panose="020F0502020204030204" pitchFamily="34" charset="0"/>
                <a:ea typeface="Calibri" panose="020F0502020204030204" pitchFamily="34" charset="0"/>
                <a:cs typeface="Times New Roman" panose="02020603050405020304" pitchFamily="18" charset="0"/>
              </a:rPr>
              <a:t>Bo</a:t>
            </a:r>
            <a:r>
              <a:rPr lang="el-GR" sz="1800" dirty="0">
                <a:effectLst/>
                <a:latin typeface="Calibri" panose="020F0502020204030204" pitchFamily="34" charset="0"/>
                <a:ea typeface="Calibri" panose="020F0502020204030204" pitchFamily="34" charset="0"/>
                <a:cs typeface="Times New Roman" panose="02020603050405020304" pitchFamily="18" charset="0"/>
              </a:rPr>
              <a:t>ğ</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azlar</a:t>
            </a:r>
            <a:r>
              <a:rPr lang="en-US" sz="1800" dirty="0">
                <a:effectLst/>
                <a:latin typeface="Calibri" panose="020F0502020204030204" pitchFamily="34" charset="0"/>
                <a:ea typeface="Calibri" panose="020F0502020204030204" pitchFamily="34" charset="0"/>
                <a:cs typeface="Times New Roman" panose="02020603050405020304" pitchFamily="18" charset="0"/>
              </a:rPr>
              <a:t> S</a:t>
            </a:r>
            <a:r>
              <a:rPr lang="el-GR" sz="1800" dirty="0">
                <a:effectLst/>
                <a:latin typeface="Calibri" panose="020F0502020204030204" pitchFamily="34" charset="0"/>
                <a:ea typeface="Calibri" panose="020F0502020204030204" pitchFamily="34" charset="0"/>
                <a:cs typeface="Times New Roman" panose="02020603050405020304" pitchFamily="18" charset="0"/>
              </a:rPr>
              <a:t>ö</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zle</a:t>
            </a:r>
            <a:r>
              <a:rPr lang="el-GR" sz="1800" dirty="0">
                <a:effectLst/>
                <a:latin typeface="Calibri" panose="020F0502020204030204" pitchFamily="34" charset="0"/>
                <a:ea typeface="Calibri" panose="020F0502020204030204" pitchFamily="34" charset="0"/>
                <a:cs typeface="Times New Roman" panose="02020603050405020304" pitchFamily="18" charset="0"/>
              </a:rPr>
              <a:t>ş</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mesi</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είναι σύμβαση η οποία αφορά στο καθεστώς των Στενών του Βοσπόρου και των Δαρδανελίων. </a:t>
            </a:r>
          </a:p>
          <a:p>
            <a:pPr algn="just">
              <a:buFont typeface="Wingdings" panose="05000000000000000000" pitchFamily="2" charset="2"/>
              <a:buChar char="Ø"/>
            </a:pPr>
            <a:r>
              <a:rPr lang="el-GR" sz="1800" dirty="0"/>
              <a:t>Τα συμβαλλόμενα Μέρη της συνθήκης (Συμβαλλόμενα Μέρη: Κράτη Μαύρης Θάλασσας: Βουλγαρία, Ρουμανία, Σοβιετική Ένωση, Τουρκία, Αυστραλία, Γαλλία, Ελλάδα, Ιταλία, Αγγλία, Γιουγκοσλαβία) αναγνωρίζουν και επιβεβαιώνουν την αρχή της ελεύθερης διέλευσης και ναυσιπλοΐας δια θαλάσσης στα Στενά: </a:t>
            </a:r>
          </a:p>
          <a:p>
            <a:pPr lvl="1" algn="just">
              <a:buFont typeface="Courier New" panose="02070309020205020404" pitchFamily="49" charset="0"/>
              <a:buChar char="o"/>
            </a:pPr>
            <a:r>
              <a:rPr lang="el-GR" b="1" i="1" dirty="0"/>
              <a:t>«εν καιρώ ειρήνης, τα εμπορικά πλοία θα απολαμβάνουν πλήρη ελευθερία διέλευσης και ναυσιπλοΐας στα Στενά, τη μέρα και τη νύχτα, κάτω από οποιαδήποτε σημαία με οποιοδήποτε είδος φορτίου." </a:t>
            </a:r>
          </a:p>
          <a:p>
            <a:pPr algn="just">
              <a:buFont typeface="Wingdings" panose="05000000000000000000" pitchFamily="2" charset="2"/>
              <a:buChar char="Ø"/>
            </a:pPr>
            <a:r>
              <a:rPr lang="el-GR" sz="1800" dirty="0"/>
              <a:t>Συνεπώς, η σύμβαση δίνει στην Τουρκία τον πλήρη έλεγχο των Στενών και εγγυάται την ελεύθερη ναυσιπλοΐα από τα μη στρατιωτικά πλοία σε καιρό ειρήνης. </a:t>
            </a:r>
          </a:p>
          <a:p>
            <a:pPr algn="just">
              <a:buFont typeface="Wingdings" panose="05000000000000000000" pitchFamily="2" charset="2"/>
              <a:buChar char="Ø"/>
            </a:pPr>
            <a:r>
              <a:rPr lang="el-GR" sz="1800" dirty="0"/>
              <a:t>Επιτρέπει στην Τουρκία την </a:t>
            </a:r>
            <a:r>
              <a:rPr lang="el-GR" sz="1800" dirty="0" err="1"/>
              <a:t>στρατιωτικοποίηση</a:t>
            </a:r>
            <a:r>
              <a:rPr lang="el-GR" sz="1800" dirty="0"/>
              <a:t> των Στενών. </a:t>
            </a:r>
          </a:p>
          <a:p>
            <a:pPr algn="just">
              <a:buFont typeface="Wingdings" panose="05000000000000000000" pitchFamily="2" charset="2"/>
              <a:buChar char="Ø"/>
            </a:pPr>
            <a:r>
              <a:rPr lang="el-GR" sz="1800" dirty="0"/>
              <a:t>Επιτρέπει τη διέλευση πολεμικών πλοίων των παρευξείνιων χωρών με ειδοποίηση μιας εβδομάδας και υπό κάποιους όρους εκτοπίσματος, μεγέθους, οπλισμού. </a:t>
            </a:r>
          </a:p>
          <a:p>
            <a:pPr algn="just">
              <a:buFont typeface="Wingdings" panose="05000000000000000000" pitchFamily="2" charset="2"/>
              <a:buChar char="Ø"/>
            </a:pPr>
            <a:r>
              <a:rPr lang="el-GR" sz="1800" dirty="0"/>
              <a:t>Περιορίζει σημαντικά το πέρασμα των πολεμικών πλοίων που δεν ανήκουν σε κράτη της Μαύρης Θάλασσας (προειδοποίηση διέλευσης, όριο εκτοπίσματος πλοίων, περιορισμός οπλισμού, μη διέλευση αεροπλανοφόρων κλπ.).</a:t>
            </a:r>
            <a:endParaRPr lang="en-US" sz="1800" dirty="0"/>
          </a:p>
        </p:txBody>
      </p:sp>
    </p:spTree>
    <p:extLst>
      <p:ext uri="{BB962C8B-B14F-4D97-AF65-F5344CB8AC3E}">
        <p14:creationId xmlns:p14="http://schemas.microsoft.com/office/powerpoint/2010/main" val="22417333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E70DB-8F9B-4F72-822D-2113BAC6CD3F}"/>
              </a:ext>
            </a:extLst>
          </p:cNvPr>
          <p:cNvSpPr>
            <a:spLocks noGrp="1"/>
          </p:cNvSpPr>
          <p:nvPr>
            <p:ph type="title"/>
          </p:nvPr>
        </p:nvSpPr>
        <p:spPr>
          <a:xfrm>
            <a:off x="7859485" y="634946"/>
            <a:ext cx="3690257" cy="1450757"/>
          </a:xfrm>
        </p:spPr>
        <p:txBody>
          <a:bodyPr>
            <a:normAutofit/>
          </a:bodyPr>
          <a:lstStyle/>
          <a:p>
            <a:r>
              <a:rPr lang="el-GR" dirty="0"/>
              <a:t>Πειρατεία</a:t>
            </a:r>
            <a:endParaRPr lang="en-US" dirty="0"/>
          </a:p>
        </p:txBody>
      </p:sp>
      <p:pic>
        <p:nvPicPr>
          <p:cNvPr id="4" name="Content Placeholder 3">
            <a:extLst>
              <a:ext uri="{FF2B5EF4-FFF2-40B4-BE49-F238E27FC236}">
                <a16:creationId xmlns:a16="http://schemas.microsoft.com/office/drawing/2014/main" id="{08B7ADFE-7D4C-4D58-BB95-53C97A2E7A98}"/>
              </a:ext>
            </a:extLst>
          </p:cNvPr>
          <p:cNvPicPr>
            <a:picLocks/>
          </p:cNvPicPr>
          <p:nvPr/>
        </p:nvPicPr>
        <p:blipFill rotWithShape="1">
          <a:blip r:embed="rId2">
            <a:extLst>
              <a:ext uri="{28A0092B-C50C-407E-A947-70E740481C1C}">
                <a14:useLocalDpi xmlns:a14="http://schemas.microsoft.com/office/drawing/2010/main" val="0"/>
              </a:ext>
            </a:extLst>
          </a:blip>
          <a:srcRect l="18737" r="2" b="2"/>
          <a:stretch/>
        </p:blipFill>
        <p:spPr bwMode="auto">
          <a:xfrm>
            <a:off x="116958" y="159491"/>
            <a:ext cx="7527851" cy="6108330"/>
          </a:xfrm>
          <a:prstGeom prst="rect">
            <a:avLst/>
          </a:prstGeom>
          <a:noFill/>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B38CDDA-4120-44D3-ABF1-1EC535323ECF}"/>
              </a:ext>
            </a:extLst>
          </p:cNvPr>
          <p:cNvSpPr>
            <a:spLocks noGrp="1"/>
          </p:cNvSpPr>
          <p:nvPr>
            <p:ph idx="1"/>
          </p:nvPr>
        </p:nvSpPr>
        <p:spPr>
          <a:xfrm>
            <a:off x="7859485" y="2198913"/>
            <a:ext cx="3690257" cy="3755565"/>
          </a:xfrm>
        </p:spPr>
        <p:txBody>
          <a:bodyPr>
            <a:normAutofit fontScale="85000" lnSpcReduction="20000"/>
          </a:bodyPr>
          <a:lstStyle/>
          <a:p>
            <a:pPr marL="342900" lvl="0" indent="-342900" algn="just">
              <a:lnSpc>
                <a:spcPct val="115000"/>
              </a:lnSpc>
              <a:spcAft>
                <a:spcPts val="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Περιοχές: Κόλπος του Ομάν-Σομαλία, Κόλπος της Γουινέα, 2004-2007 Κόλπος της Μάλακα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119 περιπτώσεις το 2019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Μετατόπιση του κινήτρου: από την κλοπή φορτίου στις απαγωγές και στα λύτρα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82% των συνολικών απαγωγών στη Γουινέα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Συνέπειες</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Αντιμετώπιση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5" name="Rectangle 14">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3587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AC71-195E-43C1-A62E-D2BA47AED9A1}"/>
              </a:ext>
            </a:extLst>
          </p:cNvPr>
          <p:cNvSpPr>
            <a:spLocks noGrp="1"/>
          </p:cNvSpPr>
          <p:nvPr>
            <p:ph type="title" idx="4294967295"/>
          </p:nvPr>
        </p:nvSpPr>
        <p:spPr>
          <a:xfrm>
            <a:off x="457200" y="287339"/>
            <a:ext cx="11015330" cy="701674"/>
          </a:xfrm>
        </p:spPr>
        <p:txBody>
          <a:bodyPr>
            <a:normAutofit fontScale="90000"/>
          </a:bodyPr>
          <a:lstStyle/>
          <a:p>
            <a:pPr algn="just"/>
            <a:r>
              <a:rPr lang="en-US" sz="3200" b="1" dirty="0">
                <a:solidFill>
                  <a:schemeClr val="tx1"/>
                </a:solidFill>
              </a:rPr>
              <a:t>4.4 </a:t>
            </a:r>
            <a:r>
              <a:rPr lang="el-GR" sz="3200" b="1" dirty="0">
                <a:solidFill>
                  <a:schemeClr val="tx1"/>
                </a:solidFill>
              </a:rPr>
              <a:t>Άλλοι πολιτικοί κίνδυνοι: Πολιτικές και Κοινωνικές συγκρούσεις και αναταραχές </a:t>
            </a:r>
            <a:endParaRPr lang="en-US" sz="3200" b="1" dirty="0">
              <a:solidFill>
                <a:schemeClr val="tx1"/>
              </a:solidFill>
            </a:endParaRPr>
          </a:p>
        </p:txBody>
      </p:sp>
      <p:sp>
        <p:nvSpPr>
          <p:cNvPr id="3" name="Content Placeholder 2">
            <a:extLst>
              <a:ext uri="{FF2B5EF4-FFF2-40B4-BE49-F238E27FC236}">
                <a16:creationId xmlns:a16="http://schemas.microsoft.com/office/drawing/2014/main" id="{F641C034-E02C-49B8-AA43-83E7336594AA}"/>
              </a:ext>
            </a:extLst>
          </p:cNvPr>
          <p:cNvSpPr>
            <a:spLocks noGrp="1"/>
          </p:cNvSpPr>
          <p:nvPr>
            <p:ph idx="4294967295"/>
          </p:nvPr>
        </p:nvSpPr>
        <p:spPr>
          <a:xfrm>
            <a:off x="457200" y="989013"/>
            <a:ext cx="11734800" cy="4879975"/>
          </a:xfrm>
        </p:spPr>
        <p:txBody>
          <a:bodyPr/>
          <a:lstStyle/>
          <a:p>
            <a:pPr lvl="0">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Σε 47 χώρες (π.χ. Λιβύη, Χονγκ Κονγκ, Βενεζουέλα, Ινδία, Αιθιοπία, Μπουρκίνα Φάσο, Λίβανος, Συρία) </a:t>
            </a:r>
            <a:endPar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Θέτουν σε κίνδυνο τη λειτουργία του κράτους και της οικονομίας </a:t>
            </a:r>
            <a:endPar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Παρεμπόδιση ομαλού εφοδιασμού λειτουργίας λιμένων </a:t>
            </a:r>
            <a:endPar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Κίνδυνοι για ασφάλεια πληρωμάτων, φορτίων και πλοίων </a:t>
            </a:r>
          </a:p>
          <a:p>
            <a:pPr lvl="0">
              <a:lnSpc>
                <a:spcPct val="115000"/>
              </a:lnSpc>
              <a:spcAft>
                <a:spcPts val="100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Πρόσφατη κρίση στην ανατολική μεσόγειο: Ισραήλ-Γάζα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buFont typeface="Wingdings" panose="05000000000000000000" pitchFamily="2" charset="2"/>
              <a:buChar char="Ø"/>
            </a:pPr>
            <a:r>
              <a:rPr lang="el-GR" dirty="0">
                <a:solidFill>
                  <a:schemeClr val="tx1"/>
                </a:solidFill>
                <a:latin typeface="Calibri" panose="020F0502020204030204" pitchFamily="34" charset="0"/>
                <a:ea typeface="Calibri" panose="020F0502020204030204" pitchFamily="34" charset="0"/>
                <a:cs typeface="Times New Roman" panose="02020603050405020304" pitchFamily="18" charset="0"/>
              </a:rPr>
              <a:t>Κίνδυνοι από την λιμενική επέκταση της Κίνας;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924396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E95CDB-F11C-986F-C620-105C43F7CFBF}"/>
              </a:ext>
            </a:extLst>
          </p:cNvPr>
          <p:cNvSpPr txBox="1"/>
          <p:nvPr/>
        </p:nvSpPr>
        <p:spPr>
          <a:xfrm>
            <a:off x="637953" y="223285"/>
            <a:ext cx="8508705" cy="400110"/>
          </a:xfrm>
          <a:prstGeom prst="rect">
            <a:avLst/>
          </a:prstGeom>
          <a:noFill/>
        </p:spPr>
        <p:txBody>
          <a:bodyPr wrap="square">
            <a:spAutoFit/>
          </a:bodyPr>
          <a:lstStyle/>
          <a:p>
            <a:r>
              <a:rPr lang="el-GR" sz="2000" b="1" dirty="0"/>
              <a:t>Κίνδυνοι από την λιμενική επέκταση της Κίνας; </a:t>
            </a:r>
            <a:endParaRPr lang="en-US" sz="2000" b="1" dirty="0"/>
          </a:p>
        </p:txBody>
      </p:sp>
      <p:pic>
        <p:nvPicPr>
          <p:cNvPr id="5" name="Εικόνα 4">
            <a:extLst>
              <a:ext uri="{FF2B5EF4-FFF2-40B4-BE49-F238E27FC236}">
                <a16:creationId xmlns:a16="http://schemas.microsoft.com/office/drawing/2014/main" id="{C41B2F88-BE5D-E8A1-2362-41437CACBC68}"/>
              </a:ext>
            </a:extLst>
          </p:cNvPr>
          <p:cNvPicPr>
            <a:picLocks noChangeAspect="1"/>
          </p:cNvPicPr>
          <p:nvPr/>
        </p:nvPicPr>
        <p:blipFill>
          <a:blip r:embed="rId2"/>
          <a:stretch>
            <a:fillRect/>
          </a:stretch>
        </p:blipFill>
        <p:spPr>
          <a:xfrm>
            <a:off x="265814" y="623395"/>
            <a:ext cx="11461898" cy="5756139"/>
          </a:xfrm>
          <a:prstGeom prst="rect">
            <a:avLst/>
          </a:prstGeom>
          <a:ln>
            <a:solidFill>
              <a:schemeClr val="tx1"/>
            </a:solidFill>
          </a:ln>
        </p:spPr>
      </p:pic>
    </p:spTree>
    <p:extLst>
      <p:ext uri="{BB962C8B-B14F-4D97-AF65-F5344CB8AC3E}">
        <p14:creationId xmlns:p14="http://schemas.microsoft.com/office/powerpoint/2010/main" val="3184322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1FE34B-1DCD-4311-8A3F-345F7EAFB0AE}"/>
              </a:ext>
            </a:extLst>
          </p:cNvPr>
          <p:cNvSpPr>
            <a:spLocks noGrp="1"/>
          </p:cNvSpPr>
          <p:nvPr>
            <p:ph type="title"/>
          </p:nvPr>
        </p:nvSpPr>
        <p:spPr>
          <a:xfrm>
            <a:off x="492370" y="516835"/>
            <a:ext cx="3084844" cy="2103875"/>
          </a:xfrm>
        </p:spPr>
        <p:txBody>
          <a:bodyPr>
            <a:normAutofit/>
          </a:bodyPr>
          <a:lstStyle/>
          <a:p>
            <a:r>
              <a:rPr lang="el-GR" sz="3300" dirty="0">
                <a:solidFill>
                  <a:srgbClr val="FFFFFF"/>
                </a:solidFill>
              </a:rPr>
              <a:t>1.</a:t>
            </a:r>
            <a:r>
              <a:rPr lang="en-US" sz="3300" dirty="0">
                <a:solidFill>
                  <a:srgbClr val="FFFFFF"/>
                </a:solidFill>
              </a:rPr>
              <a:t> </a:t>
            </a:r>
            <a:r>
              <a:rPr lang="el-GR" sz="3300" dirty="0">
                <a:solidFill>
                  <a:srgbClr val="FFFFFF"/>
                </a:solidFill>
              </a:rPr>
              <a:t>Παράγοντες που επηρεάζουν τις ναυτιλιακές μεταφορές </a:t>
            </a:r>
            <a:endParaRPr lang="en-US" sz="3300" dirty="0">
              <a:solidFill>
                <a:srgbClr val="FFFFFF"/>
              </a:solidFill>
            </a:endParaRPr>
          </a:p>
        </p:txBody>
      </p:sp>
      <p:sp>
        <p:nvSpPr>
          <p:cNvPr id="8" name="Content Placeholder 7">
            <a:extLst>
              <a:ext uri="{FF2B5EF4-FFF2-40B4-BE49-F238E27FC236}">
                <a16:creationId xmlns:a16="http://schemas.microsoft.com/office/drawing/2014/main" id="{4BFB3ED1-CB51-416E-9BA2-BF490C442309}"/>
              </a:ext>
            </a:extLst>
          </p:cNvPr>
          <p:cNvSpPr>
            <a:spLocks noGrp="1"/>
          </p:cNvSpPr>
          <p:nvPr>
            <p:ph idx="1"/>
          </p:nvPr>
        </p:nvSpPr>
        <p:spPr>
          <a:xfrm>
            <a:off x="492371" y="2653800"/>
            <a:ext cx="3084844" cy="3335519"/>
          </a:xfrm>
        </p:spPr>
        <p:txBody>
          <a:bodyPr>
            <a:normAutofit/>
          </a:bodyPr>
          <a:lstStyle/>
          <a:p>
            <a:endParaRPr lang="en-US" dirty="0"/>
          </a:p>
          <a:p>
            <a:r>
              <a:rPr lang="el-GR" dirty="0"/>
              <a:t>Γράφημα 1: Απώλειες πλοίων (</a:t>
            </a:r>
            <a:r>
              <a:rPr lang="en-US" dirty="0"/>
              <a:t>Allianz Safety and Shipping Review 202</a:t>
            </a:r>
            <a:r>
              <a:rPr lang="el-GR" dirty="0"/>
              <a:t>5) </a:t>
            </a:r>
          </a:p>
          <a:p>
            <a:endParaRPr lang="en-US" dirty="0"/>
          </a:p>
        </p:txBody>
      </p:sp>
      <p:sp>
        <p:nvSpPr>
          <p:cNvPr id="15"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Εικόνα 2">
            <a:extLst>
              <a:ext uri="{FF2B5EF4-FFF2-40B4-BE49-F238E27FC236}">
                <a16:creationId xmlns:a16="http://schemas.microsoft.com/office/drawing/2014/main" id="{D51846F9-08E1-CD96-30F2-36E019AA2DD6}"/>
              </a:ext>
            </a:extLst>
          </p:cNvPr>
          <p:cNvPicPr>
            <a:picLocks noChangeAspect="1"/>
          </p:cNvPicPr>
          <p:nvPr/>
        </p:nvPicPr>
        <p:blipFill>
          <a:blip r:embed="rId2"/>
          <a:stretch>
            <a:fillRect/>
          </a:stretch>
        </p:blipFill>
        <p:spPr>
          <a:xfrm>
            <a:off x="4194494" y="73804"/>
            <a:ext cx="7997505" cy="6528331"/>
          </a:xfrm>
          <a:prstGeom prst="rect">
            <a:avLst/>
          </a:prstGeom>
        </p:spPr>
      </p:pic>
    </p:spTree>
    <p:extLst>
      <p:ext uri="{BB962C8B-B14F-4D97-AF65-F5344CB8AC3E}">
        <p14:creationId xmlns:p14="http://schemas.microsoft.com/office/powerpoint/2010/main" val="14358351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B612260-FCE3-9B82-ED6C-06D4DB40ABE0}"/>
              </a:ext>
            </a:extLst>
          </p:cNvPr>
          <p:cNvPicPr>
            <a:picLocks noChangeAspect="1"/>
          </p:cNvPicPr>
          <p:nvPr/>
        </p:nvPicPr>
        <p:blipFill>
          <a:blip r:embed="rId2"/>
          <a:stretch>
            <a:fillRect/>
          </a:stretch>
        </p:blipFill>
        <p:spPr>
          <a:xfrm>
            <a:off x="2086110" y="720435"/>
            <a:ext cx="8223749" cy="5234595"/>
          </a:xfrm>
          <a:prstGeom prst="rect">
            <a:avLst/>
          </a:prstGeom>
          <a:ln>
            <a:solidFill>
              <a:schemeClr val="tx1"/>
            </a:solidFill>
          </a:ln>
        </p:spPr>
      </p:pic>
    </p:spTree>
    <p:extLst>
      <p:ext uri="{BB962C8B-B14F-4D97-AF65-F5344CB8AC3E}">
        <p14:creationId xmlns:p14="http://schemas.microsoft.com/office/powerpoint/2010/main" val="34378641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AFC5010-6CC1-DF2F-443D-CC946D30BE45}"/>
              </a:ext>
            </a:extLst>
          </p:cNvPr>
          <p:cNvPicPr>
            <a:picLocks noChangeAspect="1"/>
          </p:cNvPicPr>
          <p:nvPr/>
        </p:nvPicPr>
        <p:blipFill>
          <a:blip r:embed="rId2"/>
          <a:stretch>
            <a:fillRect/>
          </a:stretch>
        </p:blipFill>
        <p:spPr>
          <a:xfrm>
            <a:off x="193964" y="102652"/>
            <a:ext cx="11533216" cy="6103837"/>
          </a:xfrm>
          <a:prstGeom prst="rect">
            <a:avLst/>
          </a:prstGeom>
        </p:spPr>
      </p:pic>
    </p:spTree>
    <p:extLst>
      <p:ext uri="{BB962C8B-B14F-4D97-AF65-F5344CB8AC3E}">
        <p14:creationId xmlns:p14="http://schemas.microsoft.com/office/powerpoint/2010/main" val="41014834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F29E81E-76CA-3840-5459-DAED742BFA36}"/>
              </a:ext>
            </a:extLst>
          </p:cNvPr>
          <p:cNvPicPr>
            <a:picLocks noChangeAspect="1"/>
          </p:cNvPicPr>
          <p:nvPr/>
        </p:nvPicPr>
        <p:blipFill>
          <a:blip r:embed="rId2"/>
          <a:stretch>
            <a:fillRect/>
          </a:stretch>
        </p:blipFill>
        <p:spPr>
          <a:xfrm>
            <a:off x="1314450" y="0"/>
            <a:ext cx="8572499" cy="6137910"/>
          </a:xfrm>
          <a:prstGeom prst="rect">
            <a:avLst/>
          </a:prstGeom>
          <a:ln>
            <a:solidFill>
              <a:schemeClr val="tx1"/>
            </a:solidFill>
          </a:ln>
        </p:spPr>
      </p:pic>
    </p:spTree>
    <p:extLst>
      <p:ext uri="{BB962C8B-B14F-4D97-AF65-F5344CB8AC3E}">
        <p14:creationId xmlns:p14="http://schemas.microsoft.com/office/powerpoint/2010/main" val="42274395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DC97CBC-9197-3D43-0490-C5FF291C0BCB}"/>
              </a:ext>
            </a:extLst>
          </p:cNvPr>
          <p:cNvPicPr>
            <a:picLocks noChangeAspect="1"/>
          </p:cNvPicPr>
          <p:nvPr/>
        </p:nvPicPr>
        <p:blipFill>
          <a:blip r:embed="rId2"/>
          <a:stretch>
            <a:fillRect/>
          </a:stretch>
        </p:blipFill>
        <p:spPr>
          <a:xfrm>
            <a:off x="1856509" y="159558"/>
            <a:ext cx="8266546" cy="5966460"/>
          </a:xfrm>
          <a:prstGeom prst="rect">
            <a:avLst/>
          </a:prstGeom>
          <a:ln>
            <a:solidFill>
              <a:schemeClr val="tx1"/>
            </a:solidFill>
          </a:ln>
        </p:spPr>
      </p:pic>
    </p:spTree>
    <p:extLst>
      <p:ext uri="{BB962C8B-B14F-4D97-AF65-F5344CB8AC3E}">
        <p14:creationId xmlns:p14="http://schemas.microsoft.com/office/powerpoint/2010/main" val="673465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AC49A65-D8C5-F14E-1E62-F06B969CC14C}"/>
              </a:ext>
            </a:extLst>
          </p:cNvPr>
          <p:cNvPicPr>
            <a:picLocks noChangeAspect="1"/>
          </p:cNvPicPr>
          <p:nvPr/>
        </p:nvPicPr>
        <p:blipFill>
          <a:blip r:embed="rId2"/>
          <a:stretch>
            <a:fillRect/>
          </a:stretch>
        </p:blipFill>
        <p:spPr>
          <a:xfrm>
            <a:off x="1982239" y="1143000"/>
            <a:ext cx="8962852" cy="3826163"/>
          </a:xfrm>
          <a:prstGeom prst="rect">
            <a:avLst/>
          </a:prstGeom>
          <a:ln>
            <a:solidFill>
              <a:schemeClr val="tx1"/>
            </a:solidFill>
          </a:ln>
        </p:spPr>
      </p:pic>
    </p:spTree>
    <p:extLst>
      <p:ext uri="{BB962C8B-B14F-4D97-AF65-F5344CB8AC3E}">
        <p14:creationId xmlns:p14="http://schemas.microsoft.com/office/powerpoint/2010/main" val="3209642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03501-5EBE-65F5-3887-E151CA743BEC}"/>
              </a:ext>
            </a:extLst>
          </p:cNvPr>
          <p:cNvSpPr txBox="1"/>
          <p:nvPr/>
        </p:nvSpPr>
        <p:spPr>
          <a:xfrm>
            <a:off x="160020" y="91441"/>
            <a:ext cx="11841480" cy="5909310"/>
          </a:xfrm>
          <a:prstGeom prst="rect">
            <a:avLst/>
          </a:prstGeom>
          <a:noFill/>
        </p:spPr>
        <p:txBody>
          <a:bodyPr wrap="square">
            <a:spAutoFit/>
          </a:bodyPr>
          <a:lstStyle/>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sz="2400" dirty="0"/>
              <a:t>Το 96% του κινεζικού εξωτερικού εμπορίου διεξάγεται μέσω θαλάσσης </a:t>
            </a:r>
          </a:p>
          <a:p>
            <a:pPr marL="285750" indent="-285750">
              <a:buFont typeface="Arial" panose="020B0604020202020204" pitchFamily="34" charset="0"/>
              <a:buChar char="•"/>
            </a:pPr>
            <a:r>
              <a:rPr lang="el-GR" sz="2400" dirty="0"/>
              <a:t>Συνεπώς, κρίσιμη η στρατηγική ανάπτυξης του θαλάσσιου δρόμου του μεταξιού </a:t>
            </a:r>
          </a:p>
          <a:p>
            <a:pPr marL="285750" indent="-285750">
              <a:buFont typeface="Arial" panose="020B0604020202020204" pitchFamily="34" charset="0"/>
              <a:buChar char="•"/>
            </a:pPr>
            <a:r>
              <a:rPr lang="el-GR" sz="2400" dirty="0"/>
              <a:t>Αυξανόμενη ανησυχία για την επέκταση των κινέζικων επενδύσεων σε λιμάνια άλλων χωρών </a:t>
            </a:r>
          </a:p>
          <a:p>
            <a:pPr marL="285750" indent="-285750">
              <a:buFont typeface="Arial" panose="020B0604020202020204" pitchFamily="34" charset="0"/>
              <a:buChar char="•"/>
            </a:pPr>
            <a:r>
              <a:rPr lang="el-GR" sz="2400" dirty="0"/>
              <a:t>Πρόσφατη έκθεση της Επιτροπής Μεταφορών του </a:t>
            </a:r>
            <a:r>
              <a:rPr lang="el-GR" sz="2400" dirty="0" err="1"/>
              <a:t>Ευρ</a:t>
            </a:r>
            <a:r>
              <a:rPr lang="el-GR" sz="2400" dirty="0"/>
              <a:t>. Κοινοβουλίου με τίτλο «Κινεζικές Επενδύσεις σε Θαλάσσιες Ευρωπαϊκές Υποδομές»</a:t>
            </a:r>
          </a:p>
          <a:p>
            <a:pPr marL="285750" indent="-285750">
              <a:buFont typeface="Arial" panose="020B0604020202020204" pitchFamily="34" charset="0"/>
              <a:buChar char="•"/>
            </a:pPr>
            <a:r>
              <a:rPr lang="el-GR" sz="2400" dirty="0"/>
              <a:t>Οι επενδύσεις που έχουν πραγματοποιήσει κινεζικές εταιρείες (κατά βάση κρατικές) σε κρίσιμες λιμενικές υποδομές άλλων χωρών ενέχουν σημαντικό ρίσκο για επιμέρους κράτη, σε περίπτωση που υπάρξει επιδείνωση των σχέσεων με την Κίνα και μια γεωπολιτική κρίση. </a:t>
            </a:r>
          </a:p>
          <a:p>
            <a:pPr marL="285750" indent="-285750">
              <a:buFont typeface="Arial" panose="020B0604020202020204" pitchFamily="34" charset="0"/>
              <a:buChar char="•"/>
            </a:pPr>
            <a:r>
              <a:rPr lang="el-GR" sz="2400" dirty="0"/>
              <a:t>Οι κίνδυνοι αφορούν διάφορα σκέλη και είναι π.χ.:</a:t>
            </a:r>
          </a:p>
          <a:p>
            <a:pPr marL="742950" lvl="1" indent="-285750">
              <a:buFont typeface="Arial" panose="020B0604020202020204" pitchFamily="34" charset="0"/>
              <a:buChar char="•"/>
            </a:pPr>
            <a:r>
              <a:rPr lang="el-GR" sz="2400" dirty="0"/>
              <a:t> οικονομικοί, ασφάλειας, εξάρτησης, κυβερνοασφάλειας και διαρροής πληροφοριών ή ακόμα και άσκησης επιρροής, διπλωματικής και οικονομικής.</a:t>
            </a:r>
          </a:p>
          <a:p>
            <a:pPr marL="742950" lvl="1" indent="-285750">
              <a:buFont typeface="Arial" panose="020B0604020202020204" pitchFamily="34" charset="0"/>
              <a:buChar char="•"/>
            </a:pPr>
            <a:r>
              <a:rPr lang="el-GR" sz="2400" dirty="0"/>
              <a:t>Οι κίνδυνοι είναι μεγαλύτεροι σε περίπτωση ελέγχου ολόκληρου του λιμανιού, όπως π.χ. στον Πειραιά </a:t>
            </a:r>
            <a:endParaRPr lang="en-US" sz="2400" dirty="0"/>
          </a:p>
        </p:txBody>
      </p:sp>
    </p:spTree>
    <p:extLst>
      <p:ext uri="{BB962C8B-B14F-4D97-AF65-F5344CB8AC3E}">
        <p14:creationId xmlns:p14="http://schemas.microsoft.com/office/powerpoint/2010/main" val="15398828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E134A8-1CD3-3320-95F9-74654CD1AAF7}"/>
              </a:ext>
            </a:extLst>
          </p:cNvPr>
          <p:cNvSpPr txBox="1"/>
          <p:nvPr/>
        </p:nvSpPr>
        <p:spPr>
          <a:xfrm>
            <a:off x="411480" y="228601"/>
            <a:ext cx="11498580" cy="5632311"/>
          </a:xfrm>
          <a:prstGeom prst="rect">
            <a:avLst/>
          </a:prstGeom>
          <a:noFill/>
        </p:spPr>
        <p:txBody>
          <a:bodyPr wrap="square">
            <a:spAutoFit/>
          </a:bodyPr>
          <a:lstStyle/>
          <a:p>
            <a:pPr marL="285750" indent="-285750" algn="just">
              <a:buFont typeface="Arial" panose="020B0604020202020204" pitchFamily="34" charset="0"/>
              <a:buChar char="•"/>
            </a:pPr>
            <a:endParaRPr lang="el-GR" sz="2000" dirty="0"/>
          </a:p>
          <a:p>
            <a:pPr marL="285750" indent="-285750" algn="just">
              <a:buFont typeface="Arial" panose="020B0604020202020204" pitchFamily="34" charset="0"/>
              <a:buChar char="•"/>
            </a:pPr>
            <a:r>
              <a:rPr lang="el-GR" sz="2000" dirty="0"/>
              <a:t>Εκτός όμως από τις επενδύσεις σε λιμενικές υποδομές, η Κίνα έχει εξελιχθεί και σε κυρίαρχο της παγκόσμιας παραγωγής αναγκαίου εξοπλισμού για τα λιμάνια. </a:t>
            </a:r>
          </a:p>
          <a:p>
            <a:pPr marL="285750" indent="-285750" algn="just">
              <a:buFont typeface="Arial" panose="020B0604020202020204" pitchFamily="34" charset="0"/>
              <a:buChar char="•"/>
            </a:pPr>
            <a:r>
              <a:rPr lang="el-GR" sz="2000" dirty="0"/>
              <a:t>Παράγει το 96% εμπορευματοκιβωτίων ετησίως, αλλά και το 80% των γερανογεφυρών που χρησιμοποιούνται για την εξυπηρέτηση των αναγκών φόρτωσης/εκφόρτωσης των πλοίων που ελλιμενίζονται. </a:t>
            </a:r>
          </a:p>
          <a:p>
            <a:pPr marL="285750" indent="-285750" algn="just">
              <a:buFont typeface="Arial" panose="020B0604020202020204" pitchFamily="34" charset="0"/>
              <a:buChar char="•"/>
            </a:pPr>
            <a:r>
              <a:rPr lang="el-GR" sz="2000" dirty="0"/>
              <a:t>Για παράδειγμα, η </a:t>
            </a:r>
            <a:r>
              <a:rPr lang="el-GR" sz="2000" dirty="0" err="1"/>
              <a:t>Shanghai</a:t>
            </a:r>
            <a:r>
              <a:rPr lang="el-GR" sz="2000" dirty="0"/>
              <a:t> </a:t>
            </a:r>
            <a:r>
              <a:rPr lang="el-GR" sz="2000" dirty="0" err="1"/>
              <a:t>Zhenhua</a:t>
            </a:r>
            <a:r>
              <a:rPr lang="el-GR" sz="2000" dirty="0"/>
              <a:t> </a:t>
            </a:r>
            <a:r>
              <a:rPr lang="el-GR" sz="2000" dirty="0" err="1"/>
              <a:t>Heavy</a:t>
            </a:r>
            <a:r>
              <a:rPr lang="el-GR" sz="2000" dirty="0"/>
              <a:t> </a:t>
            </a:r>
            <a:r>
              <a:rPr lang="el-GR" sz="2000" dirty="0" err="1"/>
              <a:t>Industries</a:t>
            </a:r>
            <a:r>
              <a:rPr lang="el-GR" sz="2000" dirty="0"/>
              <a:t> </a:t>
            </a:r>
            <a:r>
              <a:rPr lang="el-GR" sz="2000" dirty="0" err="1"/>
              <a:t>Company</a:t>
            </a:r>
            <a:r>
              <a:rPr lang="el-GR" sz="2000" dirty="0"/>
              <a:t> </a:t>
            </a:r>
            <a:r>
              <a:rPr lang="el-GR" sz="2000" dirty="0" err="1"/>
              <a:t>Limited</a:t>
            </a:r>
            <a:r>
              <a:rPr lang="el-GR" sz="2000" dirty="0"/>
              <a:t> (ZPMC) είναι ηγέτιδα στον τομέα των γερανογεφυρών</a:t>
            </a:r>
          </a:p>
          <a:p>
            <a:pPr marL="285750" indent="-285750" algn="just">
              <a:buFont typeface="Arial" panose="020B0604020202020204" pitchFamily="34" charset="0"/>
              <a:buChar char="•"/>
            </a:pPr>
            <a:r>
              <a:rPr lang="el-GR" sz="2000" dirty="0"/>
              <a:t>Η επένδυση στον Πειραιά έχει αναβαθμίσει τη θέση του λιμανιού και την μεταφορική απόδοσή του.</a:t>
            </a:r>
          </a:p>
          <a:p>
            <a:pPr marL="285750" indent="-285750" algn="just">
              <a:buFont typeface="Arial" panose="020B0604020202020204" pitchFamily="34" charset="0"/>
              <a:buChar char="•"/>
            </a:pPr>
            <a:r>
              <a:rPr lang="el-GR" sz="2000" dirty="0"/>
              <a:t>Από το 2008 μέχρι το 2021 η επένδυση της </a:t>
            </a:r>
            <a:r>
              <a:rPr lang="el-GR" sz="2000" dirty="0" err="1"/>
              <a:t>Cosco</a:t>
            </a:r>
            <a:r>
              <a:rPr lang="el-GR" sz="2000" dirty="0"/>
              <a:t> έχει οκταπλασιάσει τη διακίνηση εμπορευματοκιβωτίων στον Πειραιά από 700.000 </a:t>
            </a:r>
            <a:r>
              <a:rPr lang="el-GR" sz="2000" dirty="0" err="1"/>
              <a:t>TEUs</a:t>
            </a:r>
            <a:r>
              <a:rPr lang="el-GR" sz="2000" dirty="0"/>
              <a:t>, σε 5,6 εκατ. το 2019. </a:t>
            </a:r>
          </a:p>
          <a:p>
            <a:pPr marL="285750" indent="-285750" algn="just">
              <a:buFont typeface="Arial" panose="020B0604020202020204" pitchFamily="34" charset="0"/>
              <a:buChar char="•"/>
            </a:pPr>
            <a:r>
              <a:rPr lang="el-GR" sz="2000" dirty="0"/>
              <a:t>Σήμερα η ετήσια δυναμικότητα αγγίζει τα 7,2 εκατ. </a:t>
            </a:r>
            <a:r>
              <a:rPr lang="el-GR" sz="2000" dirty="0" err="1"/>
              <a:t>TEUs</a:t>
            </a:r>
            <a:r>
              <a:rPr lang="el-GR" sz="2000" dirty="0"/>
              <a:t>.</a:t>
            </a:r>
          </a:p>
          <a:p>
            <a:pPr marL="285750" indent="-285750" algn="just">
              <a:buFont typeface="Arial" panose="020B0604020202020204" pitchFamily="34" charset="0"/>
              <a:buChar char="•"/>
            </a:pPr>
            <a:r>
              <a:rPr lang="el-GR" sz="2000" dirty="0"/>
              <a:t>Ο ΟΛΠ επιθυμεί να κατασκευάσει μία ακόμα προβλήτα, για την περαιτέρω αύξηση της δυναμικότητας σε 10-11 εκατ. </a:t>
            </a:r>
            <a:r>
              <a:rPr lang="el-GR" sz="2000" dirty="0" err="1"/>
              <a:t>TEUs</a:t>
            </a:r>
            <a:r>
              <a:rPr lang="el-GR" sz="2000" dirty="0"/>
              <a:t> τον χρόνο. </a:t>
            </a:r>
          </a:p>
          <a:p>
            <a:pPr marL="285750" indent="-285750" algn="just">
              <a:buFont typeface="Arial" panose="020B0604020202020204" pitchFamily="34" charset="0"/>
              <a:buChar char="•"/>
            </a:pPr>
            <a:r>
              <a:rPr lang="el-GR" sz="2000" dirty="0"/>
              <a:t>2.462 θέσεις εργασίας (2004-2021) στον Πειραιά </a:t>
            </a:r>
          </a:p>
          <a:p>
            <a:pPr marL="285750" indent="-285750" algn="just">
              <a:buFont typeface="Arial" panose="020B0604020202020204" pitchFamily="34" charset="0"/>
              <a:buChar char="•"/>
            </a:pPr>
            <a:r>
              <a:rPr lang="el-GR" sz="2000" dirty="0"/>
              <a:t>Προβλήματα με τις τοπικές αρχές και την τοπική κοινωνία </a:t>
            </a:r>
          </a:p>
          <a:p>
            <a:pPr algn="just"/>
            <a:endParaRPr lang="el-GR" sz="2000" dirty="0"/>
          </a:p>
          <a:p>
            <a:pPr marL="285750" indent="-285750" algn="just">
              <a:buFont typeface="Arial" panose="020B0604020202020204" pitchFamily="34" charset="0"/>
              <a:buChar char="•"/>
            </a:pPr>
            <a:endParaRPr lang="en-US" sz="2000" dirty="0"/>
          </a:p>
        </p:txBody>
      </p:sp>
    </p:spTree>
    <p:extLst>
      <p:ext uri="{BB962C8B-B14F-4D97-AF65-F5344CB8AC3E}">
        <p14:creationId xmlns:p14="http://schemas.microsoft.com/office/powerpoint/2010/main" val="21375769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1EE44B-9EDB-79F2-47EF-4E7BBBE9BEED}"/>
              </a:ext>
            </a:extLst>
          </p:cNvPr>
          <p:cNvSpPr txBox="1"/>
          <p:nvPr/>
        </p:nvSpPr>
        <p:spPr>
          <a:xfrm>
            <a:off x="243280" y="243281"/>
            <a:ext cx="11744587" cy="6740307"/>
          </a:xfrm>
          <a:prstGeom prst="rect">
            <a:avLst/>
          </a:prstGeom>
          <a:noFill/>
        </p:spPr>
        <p:txBody>
          <a:bodyPr wrap="square">
            <a:spAutoFit/>
          </a:bodyPr>
          <a:lstStyle/>
          <a:p>
            <a:endParaRPr lang="el-GR" b="1" dirty="0"/>
          </a:p>
          <a:p>
            <a:r>
              <a:rPr lang="el-GR" b="1" dirty="0"/>
              <a:t>5. Μελλοντικοί γεωπολιτικοί-γεωοικονομικοί κίνδυνοι και διαχείριση κινδύνων </a:t>
            </a:r>
          </a:p>
          <a:p>
            <a:endParaRPr lang="el-GR" b="1" dirty="0"/>
          </a:p>
          <a:p>
            <a:r>
              <a:rPr lang="el-GR" b="1" dirty="0"/>
              <a:t>5.1 Κατηγορίες μελλοντικών κινδύνων  </a:t>
            </a:r>
          </a:p>
          <a:p>
            <a:endParaRPr lang="el-GR" b="1" dirty="0"/>
          </a:p>
          <a:p>
            <a:pPr marL="285750" indent="-285750">
              <a:buFont typeface="Wingdings" panose="05000000000000000000" pitchFamily="2" charset="2"/>
              <a:buChar char="Ø"/>
            </a:pPr>
            <a:r>
              <a:rPr lang="el-GR" dirty="0"/>
              <a:t>Πόλεμοι και περιφερειακές συγκρούσεις: Ειδικά σε κρίσιμα θαλάσσια περάσματα (Στενό του </a:t>
            </a:r>
            <a:r>
              <a:rPr lang="el-GR" dirty="0" err="1"/>
              <a:t>Ορμούζ</a:t>
            </a:r>
            <a:r>
              <a:rPr lang="el-GR" dirty="0"/>
              <a:t>, Σουέζ, Θάλασσα Νότιας Κίνας  -</a:t>
            </a:r>
            <a:r>
              <a:rPr lang="el-GR" dirty="0" err="1"/>
              <a:t>Ταϊβάν</a:t>
            </a:r>
            <a:r>
              <a:rPr lang="el-GR" dirty="0"/>
              <a:t>, Παναμάς).</a:t>
            </a:r>
          </a:p>
          <a:p>
            <a:endParaRPr lang="el-GR" dirty="0"/>
          </a:p>
          <a:p>
            <a:pPr marL="285750" indent="-285750">
              <a:buFont typeface="Wingdings" panose="05000000000000000000" pitchFamily="2" charset="2"/>
              <a:buChar char="Ø"/>
            </a:pPr>
            <a:r>
              <a:rPr lang="el-GR" dirty="0"/>
              <a:t>Θεσμική/κανονιστική αστάθεια: Κυρώσεις (π.χ. σε ρωσικό πετρέλαιο). </a:t>
            </a:r>
          </a:p>
          <a:p>
            <a:endParaRPr lang="el-GR" dirty="0"/>
          </a:p>
          <a:p>
            <a:pPr marL="285750" indent="-285750">
              <a:buFont typeface="Wingdings" panose="05000000000000000000" pitchFamily="2" charset="2"/>
              <a:buChar char="Ø"/>
            </a:pPr>
            <a:r>
              <a:rPr lang="el-GR" dirty="0"/>
              <a:t>Πειρατεία και θαλάσσια τρομοκρατία: Επανεμφάνιση φαινομένων σε Ερυθρά Θάλασσα, Σομαλία, Νιγηρία.</a:t>
            </a:r>
          </a:p>
          <a:p>
            <a:endParaRPr lang="el-GR" dirty="0"/>
          </a:p>
          <a:p>
            <a:pPr marL="285750" indent="-285750">
              <a:buFont typeface="Wingdings" panose="05000000000000000000" pitchFamily="2" charset="2"/>
              <a:buChar char="Ø"/>
            </a:pPr>
            <a:r>
              <a:rPr lang="el-GR" dirty="0"/>
              <a:t>Ανταγωνισμός ΗΠΑ–Κίνας: Επιρροή σε θαλάσσιες αλυσίδες, ναυπηγική βιομηχανία, λιμενικές υποδομές (π.χ. COSCO στον Πειραιά).</a:t>
            </a:r>
          </a:p>
          <a:p>
            <a:endParaRPr lang="el-GR" dirty="0"/>
          </a:p>
          <a:p>
            <a:pPr marL="285750" indent="-285750">
              <a:buFont typeface="Wingdings" panose="05000000000000000000" pitchFamily="2" charset="2"/>
              <a:buChar char="Ø"/>
            </a:pPr>
            <a:r>
              <a:rPr lang="el-GR" dirty="0"/>
              <a:t>Κίνδυνοι κυβερνοασφάλειας: Επιθέσεις σε ναυτιλιακές πλατφόρμες, λιμενικά συστήματα, GPS </a:t>
            </a:r>
            <a:r>
              <a:rPr lang="el-GR" dirty="0" err="1"/>
              <a:t>spoofing</a:t>
            </a:r>
            <a:r>
              <a:rPr lang="el-GR" dirty="0"/>
              <a:t>.</a:t>
            </a:r>
          </a:p>
          <a:p>
            <a:pPr marL="285750" indent="-285750">
              <a:buFont typeface="Wingdings" panose="05000000000000000000" pitchFamily="2" charset="2"/>
              <a:buChar char="Ø"/>
            </a:pPr>
            <a:endParaRPr lang="el-GR" dirty="0"/>
          </a:p>
          <a:p>
            <a:endParaRPr lang="el-GR" b="1"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a:p>
            <a:endParaRPr lang="el-GR" dirty="0"/>
          </a:p>
          <a:p>
            <a:endParaRPr lang="el-GR" dirty="0"/>
          </a:p>
          <a:p>
            <a:endParaRPr lang="en-US" dirty="0"/>
          </a:p>
        </p:txBody>
      </p:sp>
    </p:spTree>
    <p:extLst>
      <p:ext uri="{BB962C8B-B14F-4D97-AF65-F5344CB8AC3E}">
        <p14:creationId xmlns:p14="http://schemas.microsoft.com/office/powerpoint/2010/main" val="21382291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8FAC7-7B91-2E95-8B22-A3A8CB76F297}"/>
              </a:ext>
            </a:extLst>
          </p:cNvPr>
          <p:cNvSpPr txBox="1"/>
          <p:nvPr/>
        </p:nvSpPr>
        <p:spPr>
          <a:xfrm>
            <a:off x="545284" y="234892"/>
            <a:ext cx="11266415" cy="3724096"/>
          </a:xfrm>
          <a:prstGeom prst="rect">
            <a:avLst/>
          </a:prstGeom>
          <a:noFill/>
        </p:spPr>
        <p:txBody>
          <a:bodyPr wrap="square">
            <a:spAutoFit/>
          </a:bodyPr>
          <a:lstStyle/>
          <a:p>
            <a:r>
              <a:rPr lang="el-GR" b="1" dirty="0"/>
              <a:t>5.2 Οι 10 κυριότεροι γεωπολιτικοί κίνδυνοι </a:t>
            </a:r>
          </a:p>
          <a:p>
            <a:endParaRPr lang="el-GR" b="1" dirty="0"/>
          </a:p>
          <a:p>
            <a:pPr marL="285750" indent="-285750">
              <a:buFont typeface="Wingdings" panose="05000000000000000000" pitchFamily="2" charset="2"/>
              <a:buChar char="Ø"/>
            </a:pPr>
            <a:r>
              <a:rPr lang="el-GR" sz="2000" dirty="0"/>
              <a:t>Στρατηγικός ανταγωνισμός ΗΠΑ-Κίνας, Κίνα-Ταιβάν, Θάλασσα Ν. Κίνας  </a:t>
            </a:r>
          </a:p>
          <a:p>
            <a:pPr marL="285750" indent="-285750">
              <a:buFont typeface="Wingdings" panose="05000000000000000000" pitchFamily="2" charset="2"/>
              <a:buChar char="Ø"/>
            </a:pPr>
            <a:r>
              <a:rPr lang="el-GR" sz="2000" dirty="0"/>
              <a:t>Κλιμάκωση πολέμου στην Ουκρανία </a:t>
            </a:r>
          </a:p>
          <a:p>
            <a:pPr marL="285750" indent="-285750">
              <a:buFont typeface="Wingdings" panose="05000000000000000000" pitchFamily="2" charset="2"/>
              <a:buChar char="Ø"/>
            </a:pPr>
            <a:r>
              <a:rPr lang="el-GR" sz="2000" dirty="0"/>
              <a:t>Η κλιμάκωση του πολέμου στη Μέση Ανατολή </a:t>
            </a:r>
          </a:p>
          <a:p>
            <a:pPr marL="285750" indent="-285750">
              <a:buFont typeface="Wingdings" panose="05000000000000000000" pitchFamily="2" charset="2"/>
              <a:buChar char="Ø"/>
            </a:pPr>
            <a:r>
              <a:rPr lang="el-GR" sz="2000" dirty="0"/>
              <a:t>Σύγκρουση Ρωσίας-ΝΑΤΟ-Ευρώπης </a:t>
            </a:r>
          </a:p>
          <a:p>
            <a:pPr marL="285750" indent="-285750">
              <a:buFont typeface="Wingdings" panose="05000000000000000000" pitchFamily="2" charset="2"/>
              <a:buChar char="Ø"/>
            </a:pPr>
            <a:r>
              <a:rPr lang="el-GR" sz="2000" dirty="0"/>
              <a:t>Σύγκρουση της Βόρειας Κορέας </a:t>
            </a:r>
          </a:p>
          <a:p>
            <a:pPr marL="285750" indent="-285750">
              <a:buFont typeface="Wingdings" panose="05000000000000000000" pitchFamily="2" charset="2"/>
              <a:buChar char="Ø"/>
            </a:pPr>
            <a:r>
              <a:rPr lang="el-GR" sz="2000" dirty="0"/>
              <a:t>Στρατιωτικές επεμβάσεις ΗΠΑ (π.χ. Παναμά, Βενεζουέλα, Γροιλανδία κ.α.) </a:t>
            </a:r>
          </a:p>
          <a:p>
            <a:pPr marL="285750" indent="-285750">
              <a:buFont typeface="Wingdings" panose="05000000000000000000" pitchFamily="2" charset="2"/>
              <a:buChar char="Ø"/>
            </a:pPr>
            <a:r>
              <a:rPr lang="el-GR" sz="2000" dirty="0"/>
              <a:t>Εμπορικοί και τεχνολογικοί πόλεμοι </a:t>
            </a:r>
          </a:p>
          <a:p>
            <a:pPr marL="285750" indent="-285750">
              <a:buFont typeface="Wingdings" panose="05000000000000000000" pitchFamily="2" charset="2"/>
              <a:buChar char="Ø"/>
            </a:pPr>
            <a:r>
              <a:rPr lang="el-GR" sz="2000" dirty="0"/>
              <a:t>Σημαντικές τρομοκρατικές επιθέσεις</a:t>
            </a:r>
          </a:p>
          <a:p>
            <a:pPr marL="285750" indent="-285750">
              <a:buFont typeface="Wingdings" panose="05000000000000000000" pitchFamily="2" charset="2"/>
              <a:buChar char="Ø"/>
            </a:pPr>
            <a:r>
              <a:rPr lang="el-GR" sz="2000" dirty="0"/>
              <a:t>Σημαντικές επιθέσεις στον κυβερνοχώρο</a:t>
            </a:r>
          </a:p>
          <a:p>
            <a:pPr marL="285750" indent="-285750">
              <a:buFont typeface="Wingdings" panose="05000000000000000000" pitchFamily="2" charset="2"/>
              <a:buChar char="Ø"/>
            </a:pPr>
            <a:r>
              <a:rPr lang="el-GR" sz="2000" dirty="0"/>
              <a:t>Πολιτικές κρίσεις σε αναδυόμενες οικονομίες </a:t>
            </a:r>
          </a:p>
        </p:txBody>
      </p:sp>
    </p:spTree>
    <p:extLst>
      <p:ext uri="{BB962C8B-B14F-4D97-AF65-F5344CB8AC3E}">
        <p14:creationId xmlns:p14="http://schemas.microsoft.com/office/powerpoint/2010/main" val="20295725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555B0F-6FE2-99D2-2E04-D89169F98796}"/>
              </a:ext>
            </a:extLst>
          </p:cNvPr>
          <p:cNvSpPr txBox="1"/>
          <p:nvPr/>
        </p:nvSpPr>
        <p:spPr>
          <a:xfrm>
            <a:off x="226503" y="176170"/>
            <a:ext cx="11803310" cy="392159"/>
          </a:xfrm>
          <a:prstGeom prst="rect">
            <a:avLst/>
          </a:prstGeom>
          <a:noFill/>
        </p:spPr>
        <p:txBody>
          <a:bodyPr wrap="square">
            <a:spAutoFit/>
          </a:bodyPr>
          <a:lstStyle/>
          <a:p>
            <a:pPr marL="0" marR="0">
              <a:lnSpc>
                <a:spcPct val="115000"/>
              </a:lnSpc>
              <a:spcAft>
                <a:spcPts val="800"/>
              </a:spcAft>
              <a:buNone/>
            </a:pP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5.3 Ιεράρχηση Κινδύνων (από υψηλότερη σε χαμηλότερη πιθανότητα εμφάνισης βάσει μελετών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foresight</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Πίνακας 5">
            <a:extLst>
              <a:ext uri="{FF2B5EF4-FFF2-40B4-BE49-F238E27FC236}">
                <a16:creationId xmlns:a16="http://schemas.microsoft.com/office/drawing/2014/main" id="{7BC69DA3-F1BA-7559-6458-58A3971ACB50}"/>
              </a:ext>
            </a:extLst>
          </p:cNvPr>
          <p:cNvGraphicFramePr>
            <a:graphicFrameLocks noGrp="1"/>
          </p:cNvGraphicFramePr>
          <p:nvPr>
            <p:extLst>
              <p:ext uri="{D42A27DB-BD31-4B8C-83A1-F6EECF244321}">
                <p14:modId xmlns:p14="http://schemas.microsoft.com/office/powerpoint/2010/main" val="3066984805"/>
              </p:ext>
            </p:extLst>
          </p:nvPr>
        </p:nvGraphicFramePr>
        <p:xfrm>
          <a:off x="0" y="568330"/>
          <a:ext cx="12130484" cy="5842506"/>
        </p:xfrm>
        <a:graphic>
          <a:graphicData uri="http://schemas.openxmlformats.org/drawingml/2006/table">
            <a:tbl>
              <a:tblPr firstRow="1" firstCol="1" bandRow="1">
                <a:tableStyleId>{5C22544A-7EE6-4342-B048-85BDC9FD1C3A}</a:tableStyleId>
              </a:tblPr>
              <a:tblGrid>
                <a:gridCol w="2124310">
                  <a:extLst>
                    <a:ext uri="{9D8B030D-6E8A-4147-A177-3AD203B41FA5}">
                      <a16:colId xmlns:a16="http://schemas.microsoft.com/office/drawing/2014/main" val="3550613331"/>
                    </a:ext>
                  </a:extLst>
                </a:gridCol>
                <a:gridCol w="1677530">
                  <a:extLst>
                    <a:ext uri="{9D8B030D-6E8A-4147-A177-3AD203B41FA5}">
                      <a16:colId xmlns:a16="http://schemas.microsoft.com/office/drawing/2014/main" val="2358049628"/>
                    </a:ext>
                  </a:extLst>
                </a:gridCol>
                <a:gridCol w="3970435">
                  <a:extLst>
                    <a:ext uri="{9D8B030D-6E8A-4147-A177-3AD203B41FA5}">
                      <a16:colId xmlns:a16="http://schemas.microsoft.com/office/drawing/2014/main" val="357625843"/>
                    </a:ext>
                  </a:extLst>
                </a:gridCol>
                <a:gridCol w="4358209">
                  <a:extLst>
                    <a:ext uri="{9D8B030D-6E8A-4147-A177-3AD203B41FA5}">
                      <a16:colId xmlns:a16="http://schemas.microsoft.com/office/drawing/2014/main" val="3266585381"/>
                    </a:ext>
                  </a:extLst>
                </a:gridCol>
              </a:tblGrid>
              <a:tr h="531238">
                <a:tc>
                  <a:txBody>
                    <a:bodyPr/>
                    <a:lstStyle/>
                    <a:p>
                      <a:pPr marL="0" marR="0" algn="ctr">
                        <a:lnSpc>
                          <a:spcPct val="115000"/>
                        </a:lnSpc>
                        <a:spcAft>
                          <a:spcPts val="800"/>
                        </a:spcAft>
                        <a:buNone/>
                      </a:pPr>
                      <a:r>
                        <a:rPr lang="en-US" sz="1600" kern="0" dirty="0">
                          <a:solidFill>
                            <a:schemeClr val="tx1"/>
                          </a:solidFill>
                          <a:effectLst/>
                        </a:rPr>
                        <a:t>Κα</a:t>
                      </a:r>
                      <a:r>
                        <a:rPr lang="en-US" sz="1600" kern="0" dirty="0" err="1">
                          <a:solidFill>
                            <a:schemeClr val="tx1"/>
                          </a:solidFill>
                          <a:effectLst/>
                        </a:rPr>
                        <a:t>τηγορί</a:t>
                      </a:r>
                      <a:r>
                        <a:rPr lang="en-US" sz="1600" kern="0" dirty="0">
                          <a:solidFill>
                            <a:schemeClr val="tx1"/>
                          </a:solidFill>
                          <a:effectLst/>
                        </a:rPr>
                        <a:t>α Κινδύνου</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ctr">
                        <a:lnSpc>
                          <a:spcPct val="115000"/>
                        </a:lnSpc>
                        <a:spcAft>
                          <a:spcPts val="800"/>
                        </a:spcAft>
                        <a:buNone/>
                      </a:pPr>
                      <a:r>
                        <a:rPr lang="en-US" sz="1600" kern="0" dirty="0" err="1">
                          <a:solidFill>
                            <a:schemeClr val="tx1"/>
                          </a:solidFill>
                          <a:effectLst/>
                        </a:rPr>
                        <a:t>Εκτίμηση</a:t>
                      </a:r>
                      <a:r>
                        <a:rPr lang="en-US" sz="1600" kern="0" dirty="0">
                          <a:solidFill>
                            <a:schemeClr val="tx1"/>
                          </a:solidFill>
                          <a:effectLst/>
                        </a:rPr>
                        <a:t> </a:t>
                      </a:r>
                      <a:r>
                        <a:rPr lang="en-US" sz="1600" kern="0" dirty="0" err="1">
                          <a:solidFill>
                            <a:schemeClr val="tx1"/>
                          </a:solidFill>
                          <a:effectLst/>
                        </a:rPr>
                        <a:t>Σχετικής</a:t>
                      </a:r>
                      <a:r>
                        <a:rPr lang="en-US" sz="1600" kern="0" dirty="0">
                          <a:solidFill>
                            <a:schemeClr val="tx1"/>
                          </a:solidFill>
                          <a:effectLst/>
                        </a:rPr>
                        <a:t> </a:t>
                      </a:r>
                      <a:r>
                        <a:rPr lang="en-US" sz="1600" kern="0" dirty="0" err="1">
                          <a:solidFill>
                            <a:schemeClr val="tx1"/>
                          </a:solidFill>
                          <a:effectLst/>
                        </a:rPr>
                        <a:t>Πιθ</a:t>
                      </a:r>
                      <a:r>
                        <a:rPr lang="en-US" sz="1600" kern="0" dirty="0">
                          <a:solidFill>
                            <a:schemeClr val="tx1"/>
                          </a:solidFill>
                          <a:effectLst/>
                        </a:rPr>
                        <a:t>ανότητας</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ctr">
                        <a:lnSpc>
                          <a:spcPct val="115000"/>
                        </a:lnSpc>
                        <a:spcAft>
                          <a:spcPts val="800"/>
                        </a:spcAft>
                        <a:buNone/>
                      </a:pPr>
                      <a:r>
                        <a:rPr lang="en-US" sz="1600" kern="0" dirty="0" err="1">
                          <a:solidFill>
                            <a:schemeClr val="tx1"/>
                          </a:solidFill>
                          <a:effectLst/>
                        </a:rPr>
                        <a:t>Αιτιολόγηση</a:t>
                      </a:r>
                      <a:r>
                        <a:rPr lang="en-US" sz="1600" kern="0" dirty="0">
                          <a:solidFill>
                            <a:schemeClr val="tx1"/>
                          </a:solidFill>
                          <a:effectLst/>
                        </a:rPr>
                        <a:t> / </a:t>
                      </a:r>
                      <a:r>
                        <a:rPr lang="en-US" sz="1600" kern="0" dirty="0" err="1">
                          <a:solidFill>
                            <a:schemeClr val="tx1"/>
                          </a:solidFill>
                          <a:effectLst/>
                        </a:rPr>
                        <a:t>Ενδείξεις</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ctr">
                        <a:lnSpc>
                          <a:spcPct val="115000"/>
                        </a:lnSpc>
                        <a:spcAft>
                          <a:spcPts val="800"/>
                        </a:spcAft>
                        <a:buNone/>
                      </a:pPr>
                      <a:r>
                        <a:rPr lang="en-US" sz="1600" kern="0" dirty="0" err="1">
                          <a:solidFill>
                            <a:schemeClr val="tx1"/>
                          </a:solidFill>
                          <a:effectLst/>
                        </a:rPr>
                        <a:t>Σχόλι</a:t>
                      </a:r>
                      <a:r>
                        <a:rPr lang="en-US" sz="1600" kern="0" dirty="0">
                          <a:solidFill>
                            <a:schemeClr val="tx1"/>
                          </a:solidFill>
                          <a:effectLst/>
                        </a:rPr>
                        <a:t>α / Αβεβαιότητες</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extLst>
                  <a:ext uri="{0D108BD9-81ED-4DB2-BD59-A6C34878D82A}">
                    <a16:rowId xmlns:a16="http://schemas.microsoft.com/office/drawing/2014/main" val="2202174444"/>
                  </a:ext>
                </a:extLst>
              </a:tr>
              <a:tr h="886026">
                <a:tc>
                  <a:txBody>
                    <a:bodyPr/>
                    <a:lstStyle/>
                    <a:p>
                      <a:pPr marL="0" marR="0" algn="just">
                        <a:lnSpc>
                          <a:spcPct val="115000"/>
                        </a:lnSpc>
                        <a:spcAft>
                          <a:spcPts val="800"/>
                        </a:spcAft>
                        <a:buNone/>
                      </a:pPr>
                      <a:r>
                        <a:rPr lang="el-GR" sz="1600" kern="0" dirty="0">
                          <a:solidFill>
                            <a:schemeClr val="tx1"/>
                          </a:solidFill>
                          <a:effectLst/>
                        </a:rPr>
                        <a:t>1. Γεωπολιτική αστάθεια / περιφερειακές συγκρούσεις / διατάραξη διεθνών σχέσεων</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n-US" sz="1600" kern="0" dirty="0">
                          <a:solidFill>
                            <a:schemeClr val="tx1"/>
                          </a:solidFill>
                          <a:effectLst/>
                        </a:rPr>
                        <a:t>Πολύ </a:t>
                      </a:r>
                      <a:r>
                        <a:rPr lang="en-US" sz="1600" kern="0" dirty="0" err="1">
                          <a:solidFill>
                            <a:schemeClr val="tx1"/>
                          </a:solidFill>
                          <a:effectLst/>
                        </a:rPr>
                        <a:t>υψηλή</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l-GR" sz="1600" kern="0" dirty="0">
                          <a:solidFill>
                            <a:schemeClr val="tx1"/>
                          </a:solidFill>
                          <a:effectLst/>
                        </a:rPr>
                        <a:t>Κατατάσσεται ως κορυφαία ανησυχία ανάμεσα στους ηγέτες της ναυτιλίας. Οι αλλαγές στις εμπορικές διαδρομές λόγω πολέμων ή κυρώσεων αντιμετωπίζονται ως ρεαλιστικό ενδεχόμενο.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l-GR" sz="1600" kern="0" dirty="0">
                          <a:solidFill>
                            <a:schemeClr val="tx1"/>
                          </a:solidFill>
                          <a:effectLst/>
                        </a:rPr>
                        <a:t>Παρά τον μεγάλο αντίκτυπο, η ακριβής πρόβλεψη του πού και πότε θα εμφανιστεί σύγκρουση παραμένει αβέβαια.</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extLst>
                  <a:ext uri="{0D108BD9-81ED-4DB2-BD59-A6C34878D82A}">
                    <a16:rowId xmlns:a16="http://schemas.microsoft.com/office/drawing/2014/main" val="3077048322"/>
                  </a:ext>
                </a:extLst>
              </a:tr>
              <a:tr h="736021">
                <a:tc>
                  <a:txBody>
                    <a:bodyPr/>
                    <a:lstStyle/>
                    <a:p>
                      <a:pPr marL="0" marR="0" algn="just">
                        <a:lnSpc>
                          <a:spcPct val="115000"/>
                        </a:lnSpc>
                        <a:spcAft>
                          <a:spcPts val="800"/>
                        </a:spcAft>
                        <a:buNone/>
                      </a:pPr>
                      <a:r>
                        <a:rPr lang="el-GR" sz="1600" kern="0" dirty="0">
                          <a:solidFill>
                            <a:schemeClr val="tx1"/>
                          </a:solidFill>
                          <a:effectLst/>
                        </a:rPr>
                        <a:t>2. Κανονιστικοί / θεσμικοί κίνδυνοι &amp; κυρώσεις / προστατευτισμός</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n-US" sz="1600" kern="0" dirty="0" err="1">
                          <a:solidFill>
                            <a:schemeClr val="tx1"/>
                          </a:solidFill>
                          <a:effectLst/>
                        </a:rPr>
                        <a:t>Υψηλή</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l-GR" sz="1600" kern="0" dirty="0">
                          <a:solidFill>
                            <a:schemeClr val="tx1"/>
                          </a:solidFill>
                          <a:effectLst/>
                        </a:rPr>
                        <a:t>Το πλήθος νέων κυρώσεων αυξάνεται. </a:t>
                      </a:r>
                      <a:br>
                        <a:rPr lang="el-GR" sz="1600" kern="0" dirty="0">
                          <a:solidFill>
                            <a:schemeClr val="tx1"/>
                          </a:solidFill>
                          <a:effectLst/>
                        </a:rPr>
                      </a:b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l-GR" sz="1600" kern="0" dirty="0">
                          <a:solidFill>
                            <a:schemeClr val="tx1"/>
                          </a:solidFill>
                          <a:effectLst/>
                        </a:rPr>
                        <a:t>Οι κανονισμοί συχνά εξελίσσονται σταδιακά — δίνουν δυνατότητα προσαρμογής — αλλά ο συνδυασμός με γεωπολιτικές κρίσεις ενισχύει τον κίνδυνο.</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extLst>
                  <a:ext uri="{0D108BD9-81ED-4DB2-BD59-A6C34878D82A}">
                    <a16:rowId xmlns:a16="http://schemas.microsoft.com/office/drawing/2014/main" val="3099110326"/>
                  </a:ext>
                </a:extLst>
              </a:tr>
              <a:tr h="851700">
                <a:tc>
                  <a:txBody>
                    <a:bodyPr/>
                    <a:lstStyle/>
                    <a:p>
                      <a:pPr marL="0" marR="0" algn="just">
                        <a:lnSpc>
                          <a:spcPct val="115000"/>
                        </a:lnSpc>
                        <a:spcAft>
                          <a:spcPts val="800"/>
                        </a:spcAft>
                        <a:buNone/>
                      </a:pPr>
                      <a:r>
                        <a:rPr lang="en-US" sz="1600" kern="0">
                          <a:solidFill>
                            <a:schemeClr val="tx1"/>
                          </a:solidFill>
                          <a:effectLst/>
                        </a:rPr>
                        <a:t>3. Κυβερνοασφάλεια / ψηφιακές επιθέσεις</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n-US" sz="1600" kern="0" dirty="0" err="1">
                          <a:solidFill>
                            <a:schemeClr val="tx1"/>
                          </a:solidFill>
                          <a:effectLst/>
                        </a:rPr>
                        <a:t>Μέτρι</a:t>
                      </a:r>
                      <a:r>
                        <a:rPr lang="en-US" sz="1600" kern="0" dirty="0">
                          <a:solidFill>
                            <a:schemeClr val="tx1"/>
                          </a:solidFill>
                          <a:effectLst/>
                        </a:rPr>
                        <a:t>α προς υψηλή</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l">
                        <a:lnSpc>
                          <a:spcPct val="115000"/>
                        </a:lnSpc>
                        <a:spcAft>
                          <a:spcPts val="800"/>
                        </a:spcAft>
                        <a:buNone/>
                      </a:pPr>
                      <a:r>
                        <a:rPr lang="el-GR" sz="1600" kern="0" dirty="0">
                          <a:solidFill>
                            <a:schemeClr val="tx1"/>
                          </a:solidFill>
                          <a:effectLst/>
                        </a:rPr>
                        <a:t>Αύξηση επιθέσεων (π.χ. </a:t>
                      </a:r>
                      <a:r>
                        <a:rPr lang="en-US" sz="1600" kern="0" dirty="0">
                          <a:solidFill>
                            <a:schemeClr val="tx1"/>
                          </a:solidFill>
                          <a:effectLst/>
                        </a:rPr>
                        <a:t>ransomware</a:t>
                      </a:r>
                      <a:r>
                        <a:rPr lang="el-GR" sz="1600" kern="0" dirty="0">
                          <a:solidFill>
                            <a:schemeClr val="tx1"/>
                          </a:solidFill>
                          <a:effectLst/>
                        </a:rPr>
                        <a:t>, </a:t>
                      </a:r>
                      <a:r>
                        <a:rPr lang="en-US" sz="1600" kern="0" dirty="0">
                          <a:solidFill>
                            <a:schemeClr val="tx1"/>
                          </a:solidFill>
                          <a:effectLst/>
                        </a:rPr>
                        <a:t>spoofing</a:t>
                      </a:r>
                      <a:r>
                        <a:rPr lang="el-GR" sz="1600" kern="0" dirty="0">
                          <a:solidFill>
                            <a:schemeClr val="tx1"/>
                          </a:solidFill>
                          <a:effectLst/>
                        </a:rPr>
                        <a:t>) σε ναυτιλιακά συστήματα.  Οι μελέτες γεωπολιτικού ρίσκου συχνά καταγράφουν την αύξηση της ψηφιακής σύγκρουσης ως σημαντικό μελλοντικό παράγοντα.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l-GR" sz="1600" kern="0" dirty="0">
                          <a:solidFill>
                            <a:schemeClr val="tx1"/>
                          </a:solidFill>
                          <a:effectLst/>
                        </a:rPr>
                        <a:t>Χωρίς επαρκή επένδυση και προστασία, ο κίνδυνος μπορεί να «εκρήγνυται» τοπικά ή </a:t>
                      </a:r>
                      <a:r>
                        <a:rPr lang="el-GR" sz="1600" kern="0" dirty="0" err="1">
                          <a:solidFill>
                            <a:schemeClr val="tx1"/>
                          </a:solidFill>
                          <a:effectLst/>
                        </a:rPr>
                        <a:t>διατομεακά</a:t>
                      </a:r>
                      <a:r>
                        <a:rPr lang="el-GR" sz="1600" kern="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extLst>
                  <a:ext uri="{0D108BD9-81ED-4DB2-BD59-A6C34878D82A}">
                    <a16:rowId xmlns:a16="http://schemas.microsoft.com/office/drawing/2014/main" val="1477207432"/>
                  </a:ext>
                </a:extLst>
              </a:tr>
              <a:tr h="881239">
                <a:tc>
                  <a:txBody>
                    <a:bodyPr/>
                    <a:lstStyle/>
                    <a:p>
                      <a:pPr marL="0" marR="0" algn="just">
                        <a:lnSpc>
                          <a:spcPct val="115000"/>
                        </a:lnSpc>
                        <a:spcAft>
                          <a:spcPts val="800"/>
                        </a:spcAft>
                        <a:buNone/>
                      </a:pPr>
                      <a:r>
                        <a:rPr lang="el-GR" sz="1600" kern="0">
                          <a:solidFill>
                            <a:schemeClr val="tx1"/>
                          </a:solidFill>
                          <a:effectLst/>
                        </a:rPr>
                        <a:t>4. </a:t>
                      </a:r>
                      <a:r>
                        <a:rPr lang="en-US" sz="1600" kern="0">
                          <a:solidFill>
                            <a:schemeClr val="tx1"/>
                          </a:solidFill>
                          <a:effectLst/>
                        </a:rPr>
                        <a:t>Πειρατεία / θαλάσσια εγκληματικότητα / τρομοκρατία</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n-US" sz="1600" kern="0">
                          <a:solidFill>
                            <a:schemeClr val="tx1"/>
                          </a:solidFill>
                          <a:effectLst/>
                        </a:rPr>
                        <a:t>Χαμηλότερη έως μέτρια</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l-GR" sz="1600" kern="0" dirty="0">
                          <a:solidFill>
                            <a:schemeClr val="tx1"/>
                          </a:solidFill>
                          <a:effectLst/>
                        </a:rPr>
                        <a:t>Παρά την επανεμφάνιση περιστατικών, οι μελέτες </a:t>
                      </a:r>
                      <a:r>
                        <a:rPr lang="en-US" sz="1600" kern="0" dirty="0">
                          <a:solidFill>
                            <a:schemeClr val="tx1"/>
                          </a:solidFill>
                          <a:effectLst/>
                        </a:rPr>
                        <a:t>foresight</a:t>
                      </a:r>
                      <a:r>
                        <a:rPr lang="el-GR" sz="1600" kern="0" dirty="0">
                          <a:solidFill>
                            <a:schemeClr val="tx1"/>
                          </a:solidFill>
                          <a:effectLst/>
                        </a:rPr>
                        <a:t> τείνουν να τοποθετούν αυτήν την κατηγορία χαμηλότερα σε συγκριτικά με πιο δομικούς κινδύνους.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tc>
                  <a:txBody>
                    <a:bodyPr/>
                    <a:lstStyle/>
                    <a:p>
                      <a:pPr marL="0" marR="0" algn="just">
                        <a:lnSpc>
                          <a:spcPct val="115000"/>
                        </a:lnSpc>
                        <a:spcAft>
                          <a:spcPts val="800"/>
                        </a:spcAft>
                        <a:buNone/>
                      </a:pPr>
                      <a:r>
                        <a:rPr lang="el-GR" sz="1600" kern="0" dirty="0">
                          <a:solidFill>
                            <a:schemeClr val="tx1"/>
                          </a:solidFill>
                          <a:effectLst/>
                        </a:rPr>
                        <a:t>Σε περιοχές «υψηλού ρίσκου» (π.χ. Σομαλία, Κόλπος Γουινέας) ο κίνδυνος παραμένει σημαντικός τοπικά.</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2" marR="3632" marT="3632" marB="3632" anchor="ctr"/>
                </a:tc>
                <a:extLst>
                  <a:ext uri="{0D108BD9-81ED-4DB2-BD59-A6C34878D82A}">
                    <a16:rowId xmlns:a16="http://schemas.microsoft.com/office/drawing/2014/main" val="3794068175"/>
                  </a:ext>
                </a:extLst>
              </a:tr>
            </a:tbl>
          </a:graphicData>
        </a:graphic>
      </p:graphicFrame>
    </p:spTree>
    <p:extLst>
      <p:ext uri="{BB962C8B-B14F-4D97-AF65-F5344CB8AC3E}">
        <p14:creationId xmlns:p14="http://schemas.microsoft.com/office/powerpoint/2010/main" val="299436725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3044</TotalTime>
  <Words>5197</Words>
  <Application>Microsoft Office PowerPoint</Application>
  <PresentationFormat>Ευρεία οθόνη</PresentationFormat>
  <Paragraphs>505</Paragraphs>
  <Slides>103</Slides>
  <Notes>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103</vt:i4>
      </vt:variant>
    </vt:vector>
  </HeadingPairs>
  <TitlesOfParts>
    <vt:vector size="111" baseType="lpstr">
      <vt:lpstr>Arial</vt:lpstr>
      <vt:lpstr>Calibri</vt:lpstr>
      <vt:lpstr>Calibri Light</vt:lpstr>
      <vt:lpstr>Courier New</vt:lpstr>
      <vt:lpstr>Symbol</vt:lpstr>
      <vt:lpstr>Times New Roman</vt:lpstr>
      <vt:lpstr>Wingdings</vt:lpstr>
      <vt:lpstr>Retrospect</vt:lpstr>
      <vt:lpstr>  ΠΑΝΕΠΙΣΤΗΜΙΟ ΠΕΙΡΑΙΩΣ  Τμήμα Ναυτιλιακών Σπουδών  ΠΜΣ στη Ναυτιλία  Μάθημα: Γεωπολιτική, Ενέργεια και Ναυτιλία   Ενότητα 1:  Γεωπολιτικοί κίνδυνοι στις Θαλάσσιες Μεταφορές</vt:lpstr>
      <vt:lpstr>1. Παράγοντες που επηρεάζουν τις ναυτιλιακές μεταφορές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 Παράγοντες που επηρεάζουν τις ναυτιλιακές μεταφορές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Βασικά συμπεράσματα </vt:lpstr>
      <vt:lpstr>1. Παράγοντες που επηρεάζουν τις ναυτιλιακές μεταφορές </vt:lpstr>
      <vt:lpstr>1. Παράγοντες που επηρεάζουν τις ναυτιλιακές μεταφορές </vt:lpstr>
      <vt:lpstr>1. Παράγοντες που επηρεάζουν τις ναυτιλιακές μεταφορές </vt:lpstr>
      <vt:lpstr>1. Παράγοντες που επηρεάζουν τις ναυτιλιακές μεταφορές </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War &amp; Civil War Risks </vt:lpstr>
      <vt:lpstr>Strikes, Riots &amp; Civil Commotion</vt:lpstr>
      <vt:lpstr>Terrorism</vt:lpstr>
      <vt:lpstr>Country Economic Risk</vt:lpstr>
      <vt:lpstr>Sovereign Credit Risk</vt:lpstr>
      <vt:lpstr>Currency Inconvertibility &amp; Transfer Risk</vt:lpstr>
      <vt:lpstr>Contractual Agreement Repudiation</vt:lpstr>
      <vt:lpstr>Legal &amp; Regulatory Risk</vt:lpstr>
      <vt:lpstr>Παρουσίαση του PowerPoint</vt:lpstr>
      <vt:lpstr>Παρουσίαση του PowerPoint</vt:lpstr>
      <vt:lpstr>Παρουσίαση του PowerPoint</vt:lpstr>
      <vt:lpstr>Παρουσίαση του PowerPoint</vt:lpstr>
      <vt:lpstr>4.1   Περιοχές με αυξημένους γεωπολιτικούς κινδύνους στους βασικούς διαδρόμους </vt:lpstr>
      <vt:lpstr>4.2 Σημαντικά στρατηγικά θαλάσσια περάσματα </vt:lpstr>
      <vt:lpstr>ΤΕΧΝΙΚΑ ΧΑΡΑΚΤΗΡΙΣΤΙΚΑ ΠΑΝΑΜΑ, ΣΟΥΕΖ, ΜΑΛΑΚΚΑ </vt:lpstr>
      <vt:lpstr>ΤΕΧΝΙΚΑ ΧΑΡΑΚΤΗΡΙΣΤΙΚΑ ΛΟΙΠΩΝ ΠΕΡΑΣΜΑΤΩΝ </vt:lpstr>
      <vt:lpstr>4.2 Περιοχές με αυξημένους γεωπολιτικούς κινδύνους στους βασικούς διαδρόμους </vt:lpstr>
      <vt:lpstr>Στενά του Ορμούζ (Strait of Hormuz)-Περσικός Κόλπος</vt:lpstr>
      <vt:lpstr>4.2   Περιοχές με αυξημένους γεωπολιτικούς κινδύνους στους βασικούς διαδρόμους </vt:lpstr>
      <vt:lpstr>Bab-El-Mandab</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4.2   Περιοχές με αυξημένους γεωπολιτικούς κινδύνους στους βασικούς διαδρόμους </vt:lpstr>
      <vt:lpstr>Παρουσίαση του PowerPoint</vt:lpstr>
      <vt:lpstr>Βασικά στοιχεία για Σουέζ </vt:lpstr>
      <vt:lpstr>Παρουσίαση του PowerPoint</vt:lpstr>
      <vt:lpstr>Παρουσίαση του PowerPoint</vt:lpstr>
      <vt:lpstr>Παρουσίαση του PowerPoint</vt:lpstr>
      <vt:lpstr>Container Traffic Handled at the Main Ports Around the Suez Canal, 1995-2018</vt:lpstr>
      <vt:lpstr>ΚΛΕΙΣΙΜΟ ΣΟΥΕΖ (23-29.03.2021) ΛΟΓΩ ΑΤΥΧΗΜΑΤΟΣ  του κοντέινερ πλοίου Ever Given (400 μ, 20.000 TEU,  224.000 Τ.) – 369 πλοία στην αναμονή (περ. 10 δις $ εμπορεύματα) </vt:lpstr>
      <vt:lpstr>4.2   Περιοχές με αυξημένους γεωπολιτικούς κινδύνους στους βασικούς διαδρόμους </vt:lpstr>
      <vt:lpstr>ΚΑΝΑΛΙ ΠΑΝΑΜΑ </vt:lpstr>
      <vt:lpstr>Βασικά στοιχεία </vt:lpstr>
      <vt:lpstr>ΕΤΗΣΙΕΣ ΔΙΕΛΕΥΣΕΙΣ ΠΛΟΙΩΝ ΚΑΙ ΦΟΡΤΙΩΝ ΑΠΌ ΤΟ ΚΑΝΑΛΙ ΤΟΥ ΠΑΝΑΜΑ </vt:lpstr>
      <vt:lpstr>Παρουσίαση του PowerPoint</vt:lpstr>
      <vt:lpstr>Παρουσίαση του PowerPoint</vt:lpstr>
      <vt:lpstr>Main Routing Alternatives between the Pacific and Atlantic</vt:lpstr>
      <vt:lpstr>Main Trade Routes Using the Panama Canal, 2018</vt:lpstr>
      <vt:lpstr>Παρουσίαση του PowerPoint</vt:lpstr>
      <vt:lpstr>4.2  Περιοχές με αυξημένους γεωπολιτικούς κινδύνους στους βασικούς διαδρόμους </vt:lpstr>
      <vt:lpstr>The Strait of Malacca</vt:lpstr>
      <vt:lpstr>Το δίλλημα της Μάλακκα για την Κίνα </vt:lpstr>
      <vt:lpstr>The cross-border China-Myanmar oil and gas pipeline</vt:lpstr>
      <vt:lpstr>Παρουσίαση του PowerPoint</vt:lpstr>
      <vt:lpstr>4.2  Περιοχές με αυξημένους γεωπολιτικούς κινδύνους στους βασικούς διαδρόμους </vt:lpstr>
      <vt:lpstr>Παρουσίαση του PowerPoint</vt:lpstr>
      <vt:lpstr>Θάλασσα της Νότιας Κίνας</vt:lpstr>
      <vt:lpstr>Παρουσίαση του PowerPoint</vt:lpstr>
      <vt:lpstr>4.3 Περιοχές με αυξανόμενη ένταση</vt:lpstr>
      <vt:lpstr>Παρουσίαση του PowerPoint</vt:lpstr>
      <vt:lpstr>Βασικά στοιχεία Βοσπόρου </vt:lpstr>
      <vt:lpstr>Παρουσίαση του PowerPoint</vt:lpstr>
      <vt:lpstr>Σύμβαση του Μοντρέ για τα Στενά </vt:lpstr>
      <vt:lpstr>Πειρατεία</vt:lpstr>
      <vt:lpstr>4.4 Άλλοι πολιτικοί κίνδυνοι: Πολιτικές και Κοινωνικές συγκρούσεις και αναταραχές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ΠΜΣ ΣΤΗ ΝΑΥΤΙΛΙΑ ΧΕ 2020 Γεωπολιτική, Ενέργεια και Ναυτιλία</dc:title>
  <dc:creator>Charalampos Kotios</dc:creator>
  <cp:lastModifiedBy>AGGELOS KOTIOS</cp:lastModifiedBy>
  <cp:revision>132</cp:revision>
  <dcterms:created xsi:type="dcterms:W3CDTF">2020-11-18T12:40:49Z</dcterms:created>
  <dcterms:modified xsi:type="dcterms:W3CDTF">2025-10-03T18:24:55Z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c24caf1-31f7-40c1-bde0-ca915f0156e3_Enabled">
    <vt:lpwstr>True</vt:lpwstr>
  </property>
  <property fmtid="{D5CDD505-2E9C-101B-9397-08002B2CF9AE}" pid="3" name="MSIP_Label_fc24caf1-31f7-40c1-bde0-ca915f0156e3_SiteId">
    <vt:lpwstr>088e9b00-ffd0-458e-bfa1-acf4c596d3cb</vt:lpwstr>
  </property>
  <property fmtid="{D5CDD505-2E9C-101B-9397-08002B2CF9AE}" pid="4" name="MSIP_Label_fc24caf1-31f7-40c1-bde0-ca915f0156e3_Owner">
    <vt:lpwstr>charalampos.kotios@msc.com</vt:lpwstr>
  </property>
  <property fmtid="{D5CDD505-2E9C-101B-9397-08002B2CF9AE}" pid="5" name="MSIP_Label_fc24caf1-31f7-40c1-bde0-ca915f0156e3_SetDate">
    <vt:lpwstr>2020-11-18T13:01:47.6109118Z</vt:lpwstr>
  </property>
  <property fmtid="{D5CDD505-2E9C-101B-9397-08002B2CF9AE}" pid="6" name="MSIP_Label_fc24caf1-31f7-40c1-bde0-ca915f0156e3_Name">
    <vt:lpwstr>Internal</vt:lpwstr>
  </property>
  <property fmtid="{D5CDD505-2E9C-101B-9397-08002B2CF9AE}" pid="7" name="MSIP_Label_fc24caf1-31f7-40c1-bde0-ca915f0156e3_Application">
    <vt:lpwstr>Microsoft Azure Information Protection</vt:lpwstr>
  </property>
  <property fmtid="{D5CDD505-2E9C-101B-9397-08002B2CF9AE}" pid="8" name="MSIP_Label_fc24caf1-31f7-40c1-bde0-ca915f0156e3_ActionId">
    <vt:lpwstr>465d8770-bb1e-450b-adb9-a85802de90b7</vt:lpwstr>
  </property>
  <property fmtid="{D5CDD505-2E9C-101B-9397-08002B2CF9AE}" pid="9" name="MSIP_Label_fc24caf1-31f7-40c1-bde0-ca915f0156e3_Extended_MSFT_Method">
    <vt:lpwstr>Automatic</vt:lpwstr>
  </property>
  <property fmtid="{D5CDD505-2E9C-101B-9397-08002B2CF9AE}" pid="10" name="Sensitivity">
    <vt:lpwstr>Internal</vt:lpwstr>
  </property>
</Properties>
</file>