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93"/>
  </p:notesMasterIdLst>
  <p:sldIdLst>
    <p:sldId id="367" r:id="rId2"/>
    <p:sldId id="346" r:id="rId3"/>
    <p:sldId id="347" r:id="rId4"/>
    <p:sldId id="428" r:id="rId5"/>
    <p:sldId id="429" r:id="rId6"/>
    <p:sldId id="427" r:id="rId7"/>
    <p:sldId id="385" r:id="rId8"/>
    <p:sldId id="386" r:id="rId9"/>
    <p:sldId id="430" r:id="rId10"/>
    <p:sldId id="431" r:id="rId11"/>
    <p:sldId id="432" r:id="rId12"/>
    <p:sldId id="433" r:id="rId13"/>
    <p:sldId id="438" r:id="rId14"/>
    <p:sldId id="439" r:id="rId15"/>
    <p:sldId id="435" r:id="rId16"/>
    <p:sldId id="437" r:id="rId17"/>
    <p:sldId id="436" r:id="rId18"/>
    <p:sldId id="440" r:id="rId19"/>
    <p:sldId id="441" r:id="rId20"/>
    <p:sldId id="442" r:id="rId21"/>
    <p:sldId id="471" r:id="rId22"/>
    <p:sldId id="472" r:id="rId23"/>
    <p:sldId id="443" r:id="rId24"/>
    <p:sldId id="444" r:id="rId25"/>
    <p:sldId id="445" r:id="rId26"/>
    <p:sldId id="499" r:id="rId27"/>
    <p:sldId id="501" r:id="rId28"/>
    <p:sldId id="502" r:id="rId29"/>
    <p:sldId id="503" r:id="rId30"/>
    <p:sldId id="446" r:id="rId31"/>
    <p:sldId id="447" r:id="rId32"/>
    <p:sldId id="448" r:id="rId33"/>
    <p:sldId id="473" r:id="rId34"/>
    <p:sldId id="449" r:id="rId35"/>
    <p:sldId id="450" r:id="rId36"/>
    <p:sldId id="451" r:id="rId37"/>
    <p:sldId id="504" r:id="rId38"/>
    <p:sldId id="452" r:id="rId39"/>
    <p:sldId id="453" r:id="rId40"/>
    <p:sldId id="454" r:id="rId41"/>
    <p:sldId id="455" r:id="rId42"/>
    <p:sldId id="456" r:id="rId43"/>
    <p:sldId id="457" r:id="rId44"/>
    <p:sldId id="458" r:id="rId45"/>
    <p:sldId id="459" r:id="rId46"/>
    <p:sldId id="460" r:id="rId47"/>
    <p:sldId id="461" r:id="rId48"/>
    <p:sldId id="462" r:id="rId49"/>
    <p:sldId id="463" r:id="rId50"/>
    <p:sldId id="464" r:id="rId51"/>
    <p:sldId id="465" r:id="rId52"/>
    <p:sldId id="466" r:id="rId53"/>
    <p:sldId id="467" r:id="rId54"/>
    <p:sldId id="483" r:id="rId55"/>
    <p:sldId id="468" r:id="rId56"/>
    <p:sldId id="469" r:id="rId57"/>
    <p:sldId id="487" r:id="rId58"/>
    <p:sldId id="486" r:id="rId59"/>
    <p:sldId id="482" r:id="rId60"/>
    <p:sldId id="470" r:id="rId61"/>
    <p:sldId id="513" r:id="rId62"/>
    <p:sldId id="514" r:id="rId63"/>
    <p:sldId id="515" r:id="rId64"/>
    <p:sldId id="516" r:id="rId65"/>
    <p:sldId id="517" r:id="rId66"/>
    <p:sldId id="518" r:id="rId67"/>
    <p:sldId id="519" r:id="rId68"/>
    <p:sldId id="520" r:id="rId69"/>
    <p:sldId id="484" r:id="rId70"/>
    <p:sldId id="485" r:id="rId71"/>
    <p:sldId id="474" r:id="rId72"/>
    <p:sldId id="475" r:id="rId73"/>
    <p:sldId id="476" r:id="rId74"/>
    <p:sldId id="477" r:id="rId75"/>
    <p:sldId id="478" r:id="rId76"/>
    <p:sldId id="496" r:id="rId77"/>
    <p:sldId id="479" r:id="rId78"/>
    <p:sldId id="480" r:id="rId79"/>
    <p:sldId id="495" r:id="rId80"/>
    <p:sldId id="481" r:id="rId81"/>
    <p:sldId id="488" r:id="rId82"/>
    <p:sldId id="489" r:id="rId83"/>
    <p:sldId id="490" r:id="rId84"/>
    <p:sldId id="491" r:id="rId85"/>
    <p:sldId id="492" r:id="rId86"/>
    <p:sldId id="493" r:id="rId87"/>
    <p:sldId id="494" r:id="rId88"/>
    <p:sldId id="498" r:id="rId89"/>
    <p:sldId id="506" r:id="rId90"/>
    <p:sldId id="505" r:id="rId91"/>
    <p:sldId id="522"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ios" initials="K" lastIdx="1" clrIdx="0">
    <p:extLst>
      <p:ext uri="{19B8F6BF-5375-455C-9EA6-DF929625EA0E}">
        <p15:presenceInfo xmlns:p15="http://schemas.microsoft.com/office/powerpoint/2012/main" userId="Koti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108" d="100"/>
          <a:sy n="108" d="100"/>
        </p:scale>
        <p:origin x="26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006DE-9D84-4E26-97D5-43E9D595A17F}" type="datetimeFigureOut">
              <a:rPr lang="en-US" smtClean="0"/>
              <a:t>10/6/2025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821AF-5FAD-48E2-BE43-4E8B914CFD12}" type="slidenum">
              <a:rPr lang="en-US" smtClean="0"/>
              <a:t>‹#›</a:t>
            </a:fld>
            <a:endParaRPr lang="en-US"/>
          </a:p>
        </p:txBody>
      </p:sp>
    </p:spTree>
    <p:extLst>
      <p:ext uri="{BB962C8B-B14F-4D97-AF65-F5344CB8AC3E}">
        <p14:creationId xmlns:p14="http://schemas.microsoft.com/office/powerpoint/2010/main" val="36233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047821AF-5FAD-48E2-BE43-4E8B914CFD12}" type="slidenum">
              <a:rPr lang="en-US" smtClean="0"/>
              <a:t>47</a:t>
            </a:fld>
            <a:endParaRPr lang="en-US"/>
          </a:p>
        </p:txBody>
      </p:sp>
    </p:spTree>
    <p:extLst>
      <p:ext uri="{BB962C8B-B14F-4D97-AF65-F5344CB8AC3E}">
        <p14:creationId xmlns:p14="http://schemas.microsoft.com/office/powerpoint/2010/main" val="161984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047821AF-5FAD-48E2-BE43-4E8B914CFD12}" type="slidenum">
              <a:rPr lang="en-US" smtClean="0"/>
              <a:t>72</a:t>
            </a:fld>
            <a:endParaRPr lang="en-US"/>
          </a:p>
        </p:txBody>
      </p:sp>
    </p:spTree>
    <p:extLst>
      <p:ext uri="{BB962C8B-B14F-4D97-AF65-F5344CB8AC3E}">
        <p14:creationId xmlns:p14="http://schemas.microsoft.com/office/powerpoint/2010/main" val="151236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5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3400675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98755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C00F5-761E-4F8E-8A36-A8391AE48D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5995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C00F5-761E-4F8E-8A36-A8391AE48D12}"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CCB05-A12C-49E3-BA0D-B611550B57A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94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C00F5-761E-4F8E-8A36-A8391AE48D12}"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02511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C00F5-761E-4F8E-8A36-A8391AE48D12}" type="datetimeFigureOut">
              <a:rPr lang="en-US" smtClean="0"/>
              <a:t>10/6/2025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390344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CC00F5-761E-4F8E-8A36-A8391AE48D12}" type="datetimeFigureOut">
              <a:rPr lang="en-US" smtClean="0"/>
              <a:t>10/6/2025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66333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ECC00F5-761E-4F8E-8A36-A8391AE48D12}" type="datetimeFigureOut">
              <a:rPr lang="en-US" smtClean="0"/>
              <a:t>10/6/2025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278042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ECC00F5-761E-4F8E-8A36-A8391AE48D12}" type="datetimeFigureOut">
              <a:rPr lang="en-US" smtClean="0"/>
              <a:t>10/6/2025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0CCB05-A12C-49E3-BA0D-B611550B57AD}" type="slidenum">
              <a:rPr lang="en-US" smtClean="0"/>
              <a:t>‹#›</a:t>
            </a:fld>
            <a:endParaRPr lang="en-US"/>
          </a:p>
        </p:txBody>
      </p:sp>
    </p:spTree>
    <p:extLst>
      <p:ext uri="{BB962C8B-B14F-4D97-AF65-F5344CB8AC3E}">
        <p14:creationId xmlns:p14="http://schemas.microsoft.com/office/powerpoint/2010/main" val="417766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CC00F5-761E-4F8E-8A36-A8391AE48D12}"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CCB05-A12C-49E3-BA0D-B611550B57AD}" type="slidenum">
              <a:rPr lang="en-US" smtClean="0"/>
              <a:t>‹#›</a:t>
            </a:fld>
            <a:endParaRPr lang="en-US"/>
          </a:p>
        </p:txBody>
      </p:sp>
    </p:spTree>
    <p:extLst>
      <p:ext uri="{BB962C8B-B14F-4D97-AF65-F5344CB8AC3E}">
        <p14:creationId xmlns:p14="http://schemas.microsoft.com/office/powerpoint/2010/main" val="163631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CC00F5-761E-4F8E-8A36-A8391AE48D12}" type="datetimeFigureOut">
              <a:rPr lang="en-US" smtClean="0"/>
              <a:t>10/6/2025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0CCB05-A12C-49E3-BA0D-B611550B57A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777197771,&quot;Placement&quot;:&quot;Footer&quot;}">
            <a:extLst>
              <a:ext uri="{FF2B5EF4-FFF2-40B4-BE49-F238E27FC236}">
                <a16:creationId xmlns:a16="http://schemas.microsoft.com/office/drawing/2014/main" id="{9C6784E0-353E-442C-A34D-AE211A7DA467}"/>
              </a:ext>
            </a:extLst>
          </p:cNvPr>
          <p:cNvSpPr txBox="1"/>
          <p:nvPr userDrawn="1"/>
        </p:nvSpPr>
        <p:spPr>
          <a:xfrm>
            <a:off x="0" y="6595656"/>
            <a:ext cx="1283967"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21863593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0D39-3F03-42BF-A384-6CE9735849B3}"/>
              </a:ext>
            </a:extLst>
          </p:cNvPr>
          <p:cNvSpPr>
            <a:spLocks noGrp="1"/>
          </p:cNvSpPr>
          <p:nvPr>
            <p:ph type="ctrTitle" idx="4294967295"/>
          </p:nvPr>
        </p:nvSpPr>
        <p:spPr>
          <a:xfrm>
            <a:off x="0" y="400050"/>
            <a:ext cx="10836275" cy="2502948"/>
          </a:xfrm>
        </p:spPr>
        <p:txBody>
          <a:bodyPr>
            <a:noAutofit/>
          </a:bodyPr>
          <a:lstStyle/>
          <a:p>
            <a:pPr algn="ctr"/>
            <a:r>
              <a:rPr lang="el-GR" sz="2400" b="1" dirty="0"/>
              <a:t>  </a:t>
            </a:r>
            <a:r>
              <a:rPr lang="el-GR" sz="2400" b="1" dirty="0">
                <a:solidFill>
                  <a:schemeClr val="tx1"/>
                </a:solidFill>
                <a:latin typeface="+mn-lt"/>
              </a:rPr>
              <a:t>ΠΑΝΕΠΙΣΤΗΜΙΟ ΠΕΙΡΑΙΩΣ </a:t>
            </a:r>
            <a:br>
              <a:rPr lang="el-GR" sz="2400" b="1" dirty="0">
                <a:solidFill>
                  <a:schemeClr val="tx1"/>
                </a:solidFill>
                <a:latin typeface="+mn-lt"/>
              </a:rPr>
            </a:br>
            <a:r>
              <a:rPr lang="el-GR" sz="2400" b="1" dirty="0">
                <a:solidFill>
                  <a:schemeClr val="tx1"/>
                </a:solidFill>
                <a:latin typeface="+mn-lt"/>
              </a:rPr>
              <a:t>Τμήμα Ναυτιλιακών Σπουδών </a:t>
            </a:r>
            <a:br>
              <a:rPr lang="el-GR" sz="2400" b="1" dirty="0">
                <a:solidFill>
                  <a:schemeClr val="tx1"/>
                </a:solidFill>
                <a:latin typeface="+mn-lt"/>
              </a:rPr>
            </a:br>
            <a:r>
              <a:rPr lang="el-GR" sz="2400" b="1" dirty="0">
                <a:solidFill>
                  <a:schemeClr val="tx1"/>
                </a:solidFill>
                <a:latin typeface="+mn-lt"/>
              </a:rPr>
              <a:t>ΠΜΣ στη Ναυτιλία </a:t>
            </a:r>
            <a:br>
              <a:rPr lang="el-GR" sz="2400" b="1" dirty="0">
                <a:solidFill>
                  <a:schemeClr val="tx1"/>
                </a:solidFill>
                <a:latin typeface="+mn-lt"/>
              </a:rPr>
            </a:br>
            <a:br>
              <a:rPr lang="el-GR" sz="2400" b="1" dirty="0">
                <a:solidFill>
                  <a:schemeClr val="tx1"/>
                </a:solidFill>
                <a:latin typeface="+mn-lt"/>
              </a:rPr>
            </a:br>
            <a:r>
              <a:rPr lang="el-GR" sz="2400" b="1" dirty="0">
                <a:solidFill>
                  <a:schemeClr val="tx1"/>
                </a:solidFill>
                <a:latin typeface="+mn-lt"/>
              </a:rPr>
              <a:t>Θέμα: ΔΙΕΘΝΕΣ ΕΜΠΟΡΙΟ, ΔΙΕΘΝΕΙΣ ΟΙΚΟΝΟΜΙΚΕΣ ΚΡΙΣΕΙΣ ΚΑΙ ΝΑΥΤΙΛΙΑ </a:t>
            </a:r>
            <a:endParaRPr lang="en-US" sz="3200" b="1" dirty="0">
              <a:solidFill>
                <a:schemeClr val="tx1"/>
              </a:solidFill>
              <a:latin typeface="+mn-lt"/>
            </a:endParaRPr>
          </a:p>
        </p:txBody>
      </p:sp>
      <p:sp>
        <p:nvSpPr>
          <p:cNvPr id="3" name="Subtitle 2">
            <a:extLst>
              <a:ext uri="{FF2B5EF4-FFF2-40B4-BE49-F238E27FC236}">
                <a16:creationId xmlns:a16="http://schemas.microsoft.com/office/drawing/2014/main" id="{178F6A74-3FD9-4A1A-A1F6-EF3E68EC22BD}"/>
              </a:ext>
            </a:extLst>
          </p:cNvPr>
          <p:cNvSpPr>
            <a:spLocks noGrp="1"/>
          </p:cNvSpPr>
          <p:nvPr>
            <p:ph type="subTitle" idx="4294967295"/>
          </p:nvPr>
        </p:nvSpPr>
        <p:spPr>
          <a:xfrm>
            <a:off x="3577701" y="3429000"/>
            <a:ext cx="4287916" cy="2170113"/>
          </a:xfrm>
        </p:spPr>
        <p:txBody>
          <a:bodyPr/>
          <a:lstStyle/>
          <a:p>
            <a:pPr algn="ctr"/>
            <a:r>
              <a:rPr lang="el-GR" i="1" dirty="0" err="1"/>
              <a:t>Ομ</a:t>
            </a:r>
            <a:r>
              <a:rPr lang="el-GR" i="1" dirty="0"/>
              <a:t>. </a:t>
            </a:r>
            <a:r>
              <a:rPr lang="el-GR" i="1" dirty="0" err="1"/>
              <a:t>Καθ</a:t>
            </a:r>
            <a:r>
              <a:rPr lang="el-GR" i="1" dirty="0"/>
              <a:t>. Άγγελος Κότιος</a:t>
            </a:r>
            <a:br>
              <a:rPr lang="el-GR" i="1" dirty="0"/>
            </a:br>
            <a:r>
              <a:rPr lang="el-GR" i="1" dirty="0"/>
              <a:t>Πειραιάς, </a:t>
            </a:r>
            <a:r>
              <a:rPr lang="en-US" i="1" dirty="0"/>
              <a:t>202</a:t>
            </a:r>
            <a:r>
              <a:rPr lang="el-GR" i="1" dirty="0"/>
              <a:t>5</a:t>
            </a:r>
            <a:endParaRPr lang="en-US" i="1" dirty="0"/>
          </a:p>
        </p:txBody>
      </p:sp>
    </p:spTree>
    <p:extLst>
      <p:ext uri="{BB962C8B-B14F-4D97-AF65-F5344CB8AC3E}">
        <p14:creationId xmlns:p14="http://schemas.microsoft.com/office/powerpoint/2010/main" val="34183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A2C2B7-E48F-AA6C-50F6-27AB7BA6F73B}"/>
              </a:ext>
            </a:extLst>
          </p:cNvPr>
          <p:cNvSpPr txBox="1"/>
          <p:nvPr/>
        </p:nvSpPr>
        <p:spPr>
          <a:xfrm>
            <a:off x="435006" y="275208"/>
            <a:ext cx="8706774" cy="461665"/>
          </a:xfrm>
          <a:prstGeom prst="rect">
            <a:avLst/>
          </a:prstGeom>
          <a:noFill/>
        </p:spPr>
        <p:txBody>
          <a:bodyPr wrap="square">
            <a:spAutoFit/>
          </a:bodyPr>
          <a:lstStyle/>
          <a:p>
            <a:pPr marL="0" marR="0" algn="just">
              <a:spcBef>
                <a:spcPts val="800"/>
              </a:spcBef>
              <a:spcAft>
                <a:spcPts val="400"/>
              </a:spcAft>
              <a:buNone/>
            </a:pPr>
            <a:r>
              <a:rPr lang="en-US"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7. </a:t>
            </a:r>
            <a:r>
              <a:rPr lang="el-GR" sz="2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Διεθνείς κρίσεις </a:t>
            </a:r>
            <a:r>
              <a:rPr lang="el-GR"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και επιπτώσεις στη ναυτιλία και στους ναύλους</a:t>
            </a:r>
            <a:endParaRPr lang="en-US" sz="2400" b="1" dirty="0">
              <a:solidFill>
                <a:srgbClr val="0070C0"/>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8A724E-6EC3-7201-1CFA-F01BB494D157}"/>
              </a:ext>
            </a:extLst>
          </p:cNvPr>
          <p:cNvSpPr txBox="1"/>
          <p:nvPr/>
        </p:nvSpPr>
        <p:spPr>
          <a:xfrm>
            <a:off x="1" y="754602"/>
            <a:ext cx="12126896" cy="5478423"/>
          </a:xfrm>
          <a:prstGeom prst="rect">
            <a:avLst/>
          </a:prstGeom>
          <a:noFill/>
        </p:spPr>
        <p:txBody>
          <a:bodyPr wrap="square">
            <a:spAutoFit/>
          </a:bodyPr>
          <a:lstStyle/>
          <a:p>
            <a:pPr marL="342900" marR="0" indent="-342900" algn="just">
              <a:spcBef>
                <a:spcPts val="800"/>
              </a:spcBef>
              <a:spcAft>
                <a:spcPts val="400"/>
              </a:spcAft>
              <a:buFont typeface="Wingdings" panose="05000000000000000000" pitchFamily="2" charset="2"/>
              <a:buChar char="Ø"/>
            </a:pPr>
            <a:r>
              <a:rPr lang="el-GR" sz="1800" dirty="0">
                <a:latin typeface="Calibri" panose="020F0502020204030204" pitchFamily="34" charset="0"/>
                <a:ea typeface="Times New Roman" panose="02020603050405020304" pitchFamily="18" charset="0"/>
                <a:cs typeface="Times New Roman" panose="02020603050405020304" pitchFamily="18" charset="0"/>
              </a:rPr>
              <a:t>Οι παγκόσμιες κρίσεις (οικονομικές, φυσικές, γεωπολιτικές) προκαλούν παγκόσμια ύφεση, πτώση του εμπορίου, των θαλάσσιων μεταφορών και των ναύλων. </a:t>
            </a:r>
            <a:r>
              <a:rPr lang="el-GR" dirty="0">
                <a:latin typeface="Calibri" panose="020F0502020204030204" pitchFamily="34" charset="0"/>
                <a:ea typeface="Times New Roman" panose="02020603050405020304" pitchFamily="18" charset="0"/>
                <a:cs typeface="Times New Roman" panose="02020603050405020304" pitchFamily="18" charset="0"/>
              </a:rPr>
              <a:t>Παραδείγματα: </a:t>
            </a:r>
          </a:p>
          <a:p>
            <a:pPr marL="800100" lvl="1" indent="-342900" algn="just">
              <a:spcBef>
                <a:spcPts val="800"/>
              </a:spcBef>
              <a:spcAft>
                <a:spcPts val="400"/>
              </a:spcAft>
              <a:buFont typeface="Wingdings" panose="05000000000000000000" pitchFamily="2" charset="2"/>
              <a:buChar char="ü"/>
            </a:pPr>
            <a:r>
              <a:rPr lang="el-GR" dirty="0">
                <a:latin typeface="Calibri" panose="020F0502020204030204" pitchFamily="34" charset="0"/>
                <a:ea typeface="Times New Roman" panose="02020603050405020304" pitchFamily="18" charset="0"/>
                <a:cs typeface="Times New Roman" panose="02020603050405020304" pitchFamily="18" charset="0"/>
              </a:rPr>
              <a:t>Χρηματοπιστωτική κρίση 2008–2009: </a:t>
            </a:r>
          </a:p>
          <a:p>
            <a:pPr marL="1257300" lvl="2" indent="-342900" algn="just">
              <a:spcBef>
                <a:spcPts val="800"/>
              </a:spcBef>
              <a:spcAft>
                <a:spcPts val="400"/>
              </a:spcAft>
              <a:buFont typeface="Courier New" panose="02070309020205020404" pitchFamily="49" charset="0"/>
              <a:buChar char="o"/>
            </a:pPr>
            <a:r>
              <a:rPr lang="el-GR" dirty="0">
                <a:latin typeface="Calibri" panose="020F0502020204030204" pitchFamily="34" charset="0"/>
                <a:ea typeface="Times New Roman" panose="02020603050405020304" pitchFamily="18" charset="0"/>
                <a:cs typeface="Times New Roman" panose="02020603050405020304" pitchFamily="18" charset="0"/>
              </a:rPr>
              <a:t>οδήγησε σε ακαριαία πτώση του όγκου εμπορίου και σε εκτίναξη της χωρητικότητας στόλου, με αποτέλεσμα «σύγκρουση» προσφοράς/ζήτησης. </a:t>
            </a:r>
          </a:p>
          <a:p>
            <a:pPr marL="1257300" lvl="2" indent="-342900" algn="just">
              <a:spcBef>
                <a:spcPts val="800"/>
              </a:spcBef>
              <a:spcAft>
                <a:spcPts val="400"/>
              </a:spcAft>
              <a:buFont typeface="Courier New" panose="02070309020205020404" pitchFamily="49" charset="0"/>
              <a:buChar char="o"/>
            </a:pPr>
            <a:r>
              <a:rPr lang="el-GR" dirty="0">
                <a:latin typeface="Calibri" panose="020F0502020204030204" pitchFamily="34" charset="0"/>
                <a:ea typeface="Times New Roman" panose="02020603050405020304" pitchFamily="18" charset="0"/>
                <a:cs typeface="Times New Roman" panose="02020603050405020304" pitchFamily="18" charset="0"/>
              </a:rPr>
              <a:t>Ο BDI και άλλοι δείκτες χύδην κατέρρευσαν (από περ. 11.800 σε περ. 900 τον Νοέμβριο 2008), καθώς μειώθηκε δραστικά η ζήτηση πρώτων υλών. </a:t>
            </a:r>
          </a:p>
          <a:p>
            <a:pPr marL="1257300" lvl="2" indent="-342900" algn="just">
              <a:spcBef>
                <a:spcPts val="800"/>
              </a:spcBef>
              <a:spcAft>
                <a:spcPts val="400"/>
              </a:spcAft>
              <a:buFont typeface="Courier New" panose="02070309020205020404" pitchFamily="49" charset="0"/>
              <a:buChar char="o"/>
            </a:pPr>
            <a:r>
              <a:rPr lang="el-GR" dirty="0">
                <a:latin typeface="Calibri" panose="020F0502020204030204" pitchFamily="34" charset="0"/>
                <a:ea typeface="Times New Roman" panose="02020603050405020304" pitchFamily="18" charset="0"/>
                <a:cs typeface="Times New Roman" panose="02020603050405020304" pitchFamily="18" charset="0"/>
              </a:rPr>
              <a:t>Ακυρώθηκαν παραγγελίες νέων πλοίων και ξεκίνησε μαζική απόσυρση πλοίων για διάλυση, καθώς και κύμα χρεοκοπιών ναυτιλιακών εταιρειών.</a:t>
            </a:r>
          </a:p>
          <a:p>
            <a:pPr marL="800100" lvl="1" indent="-342900" algn="just">
              <a:spcBef>
                <a:spcPts val="800"/>
              </a:spcBef>
              <a:spcAft>
                <a:spcPts val="400"/>
              </a:spcAft>
              <a:buFont typeface="Wingdings" panose="05000000000000000000" pitchFamily="2" charset="2"/>
              <a:buChar char="ü"/>
            </a:pPr>
            <a:r>
              <a:rPr lang="el-GR" dirty="0">
                <a:latin typeface="Calibri" panose="020F0502020204030204" pitchFamily="34" charset="0"/>
                <a:ea typeface="Times New Roman" panose="02020603050405020304" pitchFamily="18" charset="0"/>
                <a:cs typeface="Times New Roman" panose="02020603050405020304" pitchFamily="18" charset="0"/>
              </a:rPr>
              <a:t>Κρίση </a:t>
            </a:r>
            <a:r>
              <a:rPr lang="en-US" dirty="0">
                <a:latin typeface="Calibri" panose="020F0502020204030204" pitchFamily="34" charset="0"/>
                <a:ea typeface="Times New Roman" panose="02020603050405020304" pitchFamily="18" charset="0"/>
                <a:cs typeface="Times New Roman" panose="02020603050405020304" pitchFamily="18" charset="0"/>
              </a:rPr>
              <a:t>COVID-19 (2020–2021):</a:t>
            </a:r>
            <a:endParaRPr lang="el-GR" dirty="0">
              <a:latin typeface="Calibri" panose="020F0502020204030204" pitchFamily="34" charset="0"/>
              <a:ea typeface="Times New Roman" panose="02020603050405020304" pitchFamily="18" charset="0"/>
              <a:cs typeface="Times New Roman" panose="02020603050405020304" pitchFamily="18" charset="0"/>
            </a:endParaRPr>
          </a:p>
          <a:p>
            <a:pPr marL="1257300" lvl="2" indent="-342900" algn="just">
              <a:spcBef>
                <a:spcPts val="800"/>
              </a:spcBef>
              <a:spcAft>
                <a:spcPts val="400"/>
              </a:spcAft>
              <a:buFont typeface="Courier New" panose="02070309020205020404" pitchFamily="49" charset="0"/>
              <a:buChar char="o"/>
            </a:pPr>
            <a:r>
              <a:rPr lang="el-GR" dirty="0">
                <a:latin typeface="Calibri" panose="020F0502020204030204" pitchFamily="34" charset="0"/>
                <a:ea typeface="Times New Roman" panose="02020603050405020304" pitchFamily="18" charset="0"/>
                <a:cs typeface="Times New Roman" panose="02020603050405020304" pitchFamily="18" charset="0"/>
              </a:rPr>
              <a:t>Αρχικά ισχυρή ύφεση, κατάρρευση διεθνούς εμπορίου και ναύλων.</a:t>
            </a:r>
          </a:p>
          <a:p>
            <a:pPr marL="1257300" lvl="2" indent="-342900" algn="just">
              <a:spcBef>
                <a:spcPts val="800"/>
              </a:spcBef>
              <a:spcAft>
                <a:spcPts val="400"/>
              </a:spcAft>
              <a:buFont typeface="Courier New" panose="02070309020205020404" pitchFamily="49" charset="0"/>
              <a:buChar char="o"/>
            </a:pPr>
            <a:r>
              <a:rPr lang="el-GR" dirty="0">
                <a:latin typeface="Calibri" panose="020F0502020204030204" pitchFamily="34" charset="0"/>
                <a:ea typeface="Times New Roman" panose="02020603050405020304" pitchFamily="18" charset="0"/>
                <a:cs typeface="Times New Roman" panose="02020603050405020304" pitchFamily="18" charset="0"/>
              </a:rPr>
              <a:t>Εν συνεχεία, έκρηξη φορτίων, ειδικά κοντέινερ και ναύλων. Το 2021 ο SCFI εκτοξεύτηκε σε τιμή ρεκόρ (7.395$/TEU)</a:t>
            </a:r>
          </a:p>
          <a:p>
            <a:pPr marL="1257300" lvl="2" indent="-342900" algn="just">
              <a:spcBef>
                <a:spcPts val="800"/>
              </a:spcBef>
              <a:spcAft>
                <a:spcPts val="400"/>
              </a:spcAft>
              <a:buFont typeface="Courier New" panose="02070309020205020404" pitchFamily="49" charset="0"/>
              <a:buChar char="o"/>
            </a:pPr>
            <a:r>
              <a:rPr lang="el-GR" dirty="0">
                <a:latin typeface="Calibri" panose="020F0502020204030204" pitchFamily="34" charset="0"/>
                <a:ea typeface="Times New Roman" panose="02020603050405020304" pitchFamily="18" charset="0"/>
                <a:cs typeface="Times New Roman" panose="02020603050405020304" pitchFamily="18" charset="0"/>
              </a:rPr>
              <a:t>Μετά το 2021, καθώς άρχισαν να αίρονται τα </a:t>
            </a:r>
            <a:r>
              <a:rPr lang="el-GR" dirty="0" err="1">
                <a:latin typeface="Calibri" panose="020F0502020204030204" pitchFamily="34" charset="0"/>
                <a:ea typeface="Times New Roman" panose="02020603050405020304" pitchFamily="18" charset="0"/>
                <a:cs typeface="Times New Roman" panose="02020603050405020304" pitchFamily="18" charset="0"/>
              </a:rPr>
              <a:t>lockdowns</a:t>
            </a:r>
            <a:r>
              <a:rPr lang="el-GR" dirty="0">
                <a:latin typeface="Calibri" panose="020F0502020204030204" pitchFamily="34" charset="0"/>
                <a:ea typeface="Times New Roman" panose="02020603050405020304" pitchFamily="18" charset="0"/>
                <a:cs typeface="Times New Roman" panose="02020603050405020304" pitchFamily="18" charset="0"/>
              </a:rPr>
              <a:t> και να προστίθεται χωρητικότητα (π.χ. παραγγελίες νέων πλοίων, βελτίωση λιμενικών υποδομών), οι ναύλοι υποχώρησαν εκ νέου. </a:t>
            </a:r>
          </a:p>
        </p:txBody>
      </p:sp>
    </p:spTree>
    <p:extLst>
      <p:ext uri="{BB962C8B-B14F-4D97-AF65-F5344CB8AC3E}">
        <p14:creationId xmlns:p14="http://schemas.microsoft.com/office/powerpoint/2010/main" val="368605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D55E8C-6417-2614-1DA2-D8B0FE281F00}"/>
              </a:ext>
            </a:extLst>
          </p:cNvPr>
          <p:cNvSpPr txBox="1"/>
          <p:nvPr/>
        </p:nvSpPr>
        <p:spPr>
          <a:xfrm>
            <a:off x="168676" y="150920"/>
            <a:ext cx="11825056" cy="4093428"/>
          </a:xfrm>
          <a:prstGeom prst="rect">
            <a:avLst/>
          </a:prstGeom>
          <a:noFill/>
        </p:spPr>
        <p:txBody>
          <a:bodyPr wrap="square">
            <a:spAutoFit/>
          </a:bodyPr>
          <a:lstStyle/>
          <a:p>
            <a:pPr marL="742950" lvl="1" indent="-285750" algn="just">
              <a:buFont typeface="Wingdings" panose="05000000000000000000" pitchFamily="2" charset="2"/>
              <a:buChar char="ü"/>
            </a:pPr>
            <a:r>
              <a:rPr lang="el-GR" sz="2000" b="1" dirty="0">
                <a:solidFill>
                  <a:srgbClr val="0070C0"/>
                </a:solidFill>
                <a:effectLst/>
                <a:latin typeface="Calibri" panose="020F0502020204030204" pitchFamily="34" charset="0"/>
                <a:ea typeface="Aptos" panose="020B0004020202020204" pitchFamily="34" charset="0"/>
              </a:rPr>
              <a:t>Γεωπολιτικές και άλλες διαταραχές:</a:t>
            </a:r>
            <a:r>
              <a:rPr lang="el-GR" sz="2000" dirty="0">
                <a:solidFill>
                  <a:srgbClr val="0070C0"/>
                </a:solidFill>
                <a:effectLst/>
                <a:latin typeface="Calibri" panose="020F0502020204030204" pitchFamily="34" charset="0"/>
                <a:ea typeface="Aptos" panose="020B0004020202020204" pitchFamily="34" charset="0"/>
              </a:rPr>
              <a:t> </a:t>
            </a:r>
          </a:p>
          <a:p>
            <a:pPr lvl="1" algn="just"/>
            <a:endParaRPr lang="el-GR" sz="2000" dirty="0">
              <a:effectLst/>
              <a:latin typeface="Calibri" panose="020F0502020204030204" pitchFamily="34" charset="0"/>
              <a:ea typeface="Aptos" panose="020B0004020202020204" pitchFamily="34" charset="0"/>
            </a:endParaRPr>
          </a:p>
          <a:p>
            <a:pPr marL="1200150" lvl="2" indent="-285750" algn="just">
              <a:buFont typeface="Courier New" panose="02070309020205020404" pitchFamily="49" charset="0"/>
              <a:buChar char="o"/>
            </a:pPr>
            <a:r>
              <a:rPr lang="el-GR" sz="2000" dirty="0">
                <a:effectLst/>
                <a:latin typeface="Calibri" panose="020F0502020204030204" pitchFamily="34" charset="0"/>
                <a:ea typeface="Aptos" panose="020B0004020202020204" pitchFamily="34" charset="0"/>
              </a:rPr>
              <a:t>Πέρα από τις οικονομικές κρίσεις, σημαντικές διαταραχές (π.χ. φυσικές καταστροφές, εμπόλεμες ζώνες) οδήγησαν σε άνοδο και αστάθεια των ναύλων. </a:t>
            </a:r>
          </a:p>
          <a:p>
            <a:pPr marL="1200150" lvl="2" indent="-285750" algn="just">
              <a:buFont typeface="Courier New" panose="02070309020205020404" pitchFamily="49" charset="0"/>
              <a:buChar char="o"/>
            </a:pPr>
            <a:r>
              <a:rPr lang="el-GR" sz="2000" dirty="0">
                <a:effectLst/>
                <a:latin typeface="Calibri" panose="020F0502020204030204" pitchFamily="34" charset="0"/>
                <a:ea typeface="Aptos" panose="020B0004020202020204" pitchFamily="34" charset="0"/>
              </a:rPr>
              <a:t>Ένα παράδειγμα είναι το 2021, όταν το μπλοκάρισμα του </a:t>
            </a:r>
            <a:r>
              <a:rPr lang="el-GR" sz="2000" dirty="0" err="1">
                <a:effectLst/>
                <a:latin typeface="Calibri" panose="020F0502020204030204" pitchFamily="34" charset="0"/>
                <a:ea typeface="Aptos" panose="020B0004020202020204" pitchFamily="34" charset="0"/>
              </a:rPr>
              <a:t>Ever</a:t>
            </a:r>
            <a:r>
              <a:rPr lang="el-GR" sz="2000" dirty="0">
                <a:effectLst/>
                <a:latin typeface="Calibri" panose="020F0502020204030204" pitchFamily="34" charset="0"/>
                <a:ea typeface="Aptos" panose="020B0004020202020204" pitchFamily="34" charset="0"/>
              </a:rPr>
              <a:t> </a:t>
            </a:r>
            <a:r>
              <a:rPr lang="el-GR" sz="2000" dirty="0" err="1">
                <a:effectLst/>
                <a:latin typeface="Calibri" panose="020F0502020204030204" pitchFamily="34" charset="0"/>
                <a:ea typeface="Aptos" panose="020B0004020202020204" pitchFamily="34" charset="0"/>
              </a:rPr>
              <a:t>Given</a:t>
            </a:r>
            <a:r>
              <a:rPr lang="el-GR" sz="2000" dirty="0">
                <a:effectLst/>
                <a:latin typeface="Calibri" panose="020F0502020204030204" pitchFamily="34" charset="0"/>
                <a:ea typeface="Aptos" panose="020B0004020202020204" pitchFamily="34" charset="0"/>
              </a:rPr>
              <a:t> στη Διώρυγα του Σουέζ επιβάρυνε τα δρομολόγια </a:t>
            </a:r>
            <a:r>
              <a:rPr lang="el-GR" sz="2000" dirty="0" err="1">
                <a:effectLst/>
                <a:latin typeface="Calibri" panose="020F0502020204030204" pitchFamily="34" charset="0"/>
                <a:ea typeface="Aptos" panose="020B0004020202020204" pitchFamily="34" charset="0"/>
              </a:rPr>
              <a:t>container</a:t>
            </a:r>
            <a:r>
              <a:rPr lang="el-GR" sz="2000" dirty="0">
                <a:effectLst/>
                <a:latin typeface="Calibri" panose="020F0502020204030204" pitchFamily="34" charset="0"/>
                <a:ea typeface="Aptos" panose="020B0004020202020204" pitchFamily="34" charset="0"/>
              </a:rPr>
              <a:t> (παρακάμψεις και καθυστερήσεις αύξησαν κόστη). </a:t>
            </a:r>
          </a:p>
          <a:p>
            <a:pPr marL="1200150" lvl="2" indent="-285750" algn="just">
              <a:buFont typeface="Courier New" panose="02070309020205020404" pitchFamily="49" charset="0"/>
              <a:buChar char="o"/>
            </a:pPr>
            <a:r>
              <a:rPr lang="el-GR" sz="2000" dirty="0">
                <a:latin typeface="Calibri" panose="020F0502020204030204" pitchFamily="34" charset="0"/>
                <a:ea typeface="Aptos" panose="020B0004020202020204" pitchFamily="34" charset="0"/>
              </a:rPr>
              <a:t>Ο </a:t>
            </a:r>
            <a:r>
              <a:rPr lang="el-GR" sz="2000" dirty="0">
                <a:effectLst/>
                <a:latin typeface="Calibri" panose="020F0502020204030204" pitchFamily="34" charset="0"/>
                <a:ea typeface="Aptos" panose="020B0004020202020204" pitchFamily="34" charset="0"/>
              </a:rPr>
              <a:t>πόλεμος στην Ουκρανία (2022) και δημογραφικές αλλαγές κόστους (κυρώσεις στη Ρωσία) αύξησαν τους ναύλους πετρελαίου.</a:t>
            </a:r>
          </a:p>
          <a:p>
            <a:pPr marL="1200150" lvl="2" indent="-285750" algn="just">
              <a:buFont typeface="Courier New" panose="02070309020205020404" pitchFamily="49" charset="0"/>
              <a:buChar char="o"/>
            </a:pPr>
            <a:r>
              <a:rPr lang="el-GR" sz="2000" dirty="0">
                <a:latin typeface="Calibri" panose="020F0502020204030204" pitchFamily="34" charset="0"/>
                <a:ea typeface="Aptos" panose="020B0004020202020204" pitchFamily="34" charset="0"/>
              </a:rPr>
              <a:t>Η</a:t>
            </a:r>
            <a:r>
              <a:rPr lang="el-GR" sz="2000" dirty="0">
                <a:effectLst/>
                <a:latin typeface="Calibri" panose="020F0502020204030204" pitchFamily="34" charset="0"/>
                <a:ea typeface="Aptos" panose="020B0004020202020204" pitchFamily="34" charset="0"/>
              </a:rPr>
              <a:t> κρίση στην Ερυθρά Θάλασσα (2023/2024) </a:t>
            </a:r>
            <a:r>
              <a:rPr lang="el-GR" sz="2000" dirty="0">
                <a:latin typeface="Calibri" panose="020F0502020204030204" pitchFamily="34" charset="0"/>
                <a:ea typeface="Aptos" panose="020B0004020202020204" pitchFamily="34" charset="0"/>
              </a:rPr>
              <a:t>προκάλεσε </a:t>
            </a:r>
            <a:r>
              <a:rPr lang="el-GR" sz="2000" dirty="0">
                <a:effectLst/>
                <a:latin typeface="Calibri" panose="020F0502020204030204" pitchFamily="34" charset="0"/>
                <a:ea typeface="Aptos" panose="020B0004020202020204" pitchFamily="34" charset="0"/>
              </a:rPr>
              <a:t>ανακατεύθυνση δρομολογίων και δεύτερο ράλι στις τιμές ναύλων και επισήμανε την ευπάθεια των γραμμών εφοδιασμού. </a:t>
            </a:r>
          </a:p>
          <a:p>
            <a:pPr marL="1200150" lvl="2" indent="-285750" algn="just">
              <a:buFont typeface="Courier New" panose="02070309020205020404" pitchFamily="49" charset="0"/>
              <a:buChar char="o"/>
            </a:pPr>
            <a:r>
              <a:rPr lang="el-GR" sz="2000" dirty="0">
                <a:effectLst/>
                <a:latin typeface="Calibri" panose="020F0502020204030204" pitchFamily="34" charset="0"/>
                <a:ea typeface="Aptos" panose="020B0004020202020204" pitchFamily="34" charset="0"/>
              </a:rPr>
              <a:t>Σύμφωνα με αναλύσεις UNCTAD, τέτοιες ασυνήθιστες αυξήσεις ραγδαίας ζήτησης ή περιορισμένης προσφοράς οδηγούν σε σημαντικές ανατιμήσεις εμπορευμάτων και βραχυπρόθεσμες ανισορροπίες στις μεταφορές</a:t>
            </a:r>
            <a:endParaRPr lang="en-US" sz="2000" dirty="0"/>
          </a:p>
        </p:txBody>
      </p:sp>
    </p:spTree>
    <p:extLst>
      <p:ext uri="{BB962C8B-B14F-4D97-AF65-F5344CB8AC3E}">
        <p14:creationId xmlns:p14="http://schemas.microsoft.com/office/powerpoint/2010/main" val="269396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B8709CD-6AE7-0EE1-9ECF-FE27A8826782}"/>
              </a:ext>
            </a:extLst>
          </p:cNvPr>
          <p:cNvSpPr txBox="1"/>
          <p:nvPr/>
        </p:nvSpPr>
        <p:spPr>
          <a:xfrm>
            <a:off x="337351" y="248575"/>
            <a:ext cx="11603115" cy="5242461"/>
          </a:xfrm>
          <a:prstGeom prst="rect">
            <a:avLst/>
          </a:prstGeom>
          <a:noFill/>
        </p:spPr>
        <p:txBody>
          <a:bodyPr wrap="square">
            <a:spAutoFit/>
          </a:bodyPr>
          <a:lstStyle/>
          <a:p>
            <a:pPr marR="0" lvl="0" algn="just">
              <a:spcBef>
                <a:spcPts val="180"/>
              </a:spcBef>
              <a:spcAft>
                <a:spcPts val="180"/>
              </a:spcAft>
            </a:pPr>
            <a:r>
              <a:rPr lang="el-GR" sz="2000" b="1" dirty="0">
                <a:solidFill>
                  <a:srgbClr val="0070C0"/>
                </a:solidFill>
                <a:effectLst/>
                <a:latin typeface="Calibri" panose="020F0502020204030204" pitchFamily="34" charset="0"/>
                <a:ea typeface="Aptos" panose="020B0004020202020204" pitchFamily="34" charset="0"/>
                <a:cs typeface="Symbol" panose="05050102010706020507" pitchFamily="18" charset="2"/>
              </a:rPr>
              <a:t>8. Διαρθρωτικές αλλαγές και τάσεις στη ναυτιλιακή αγορά </a:t>
            </a:r>
          </a:p>
          <a:p>
            <a:pPr marR="0" lvl="0" algn="just">
              <a:spcBef>
                <a:spcPts val="180"/>
              </a:spcBef>
              <a:spcAft>
                <a:spcPts val="180"/>
              </a:spcAft>
            </a:pPr>
            <a:endParaRPr lang="el-GR" dirty="0">
              <a:latin typeface="Calibri" panose="020F0502020204030204" pitchFamily="34" charset="0"/>
              <a:ea typeface="Aptos" panose="020B0004020202020204" pitchFamily="34" charset="0"/>
              <a:cs typeface="Symbol" panose="05050102010706020507" pitchFamily="18" charset="2"/>
            </a:endParaRP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Οι διαρθρωτικές αλλαγές στην παγκόσμια οικονομία (π.χ. συμμετοχή σχεδόν όλων των χωρών στο παγκόσμιο εμπόριο, παγκοσμιοποίηση, διασπορά παραγωγής, διεθνείς αλυσίδες αξίας, μετατόπιση συγκριτικών πλεονεκτημάτων, τεχνολογική εξέλιξη, αλλαγές στη ζήτηση, περιβαλλοντικοί κανονισμοί, υποδομές κ.α.) επέφεραν αλλαγές και στη ναυτιλία.</a:t>
            </a: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Μετατόπιση φορτίων – </a:t>
            </a:r>
            <a:r>
              <a:rPr lang="el-GR" sz="1800" dirty="0" err="1">
                <a:effectLst/>
                <a:latin typeface="Calibri" panose="020F0502020204030204" pitchFamily="34" charset="0"/>
                <a:ea typeface="Aptos" panose="020B0004020202020204" pitchFamily="34" charset="0"/>
                <a:cs typeface="Symbol" panose="05050102010706020507" pitchFamily="18" charset="2"/>
              </a:rPr>
              <a:t>Bulk</a:t>
            </a:r>
            <a:r>
              <a:rPr lang="el-GR" sz="1800" dirty="0">
                <a:effectLst/>
                <a:latin typeface="Calibri" panose="020F0502020204030204" pitchFamily="34" charset="0"/>
                <a:ea typeface="Aptos" panose="020B0004020202020204" pitchFamily="34" charset="0"/>
                <a:cs typeface="Symbol" panose="05050102010706020507" pitchFamily="18" charset="2"/>
              </a:rPr>
              <a:t> </a:t>
            </a:r>
            <a:r>
              <a:rPr lang="el-GR" sz="1800" dirty="0" err="1">
                <a:effectLst/>
                <a:latin typeface="Calibri" panose="020F0502020204030204" pitchFamily="34" charset="0"/>
                <a:ea typeface="Aptos" panose="020B0004020202020204" pitchFamily="34" charset="0"/>
                <a:cs typeface="Symbol" panose="05050102010706020507" pitchFamily="18" charset="2"/>
              </a:rPr>
              <a:t>vs</a:t>
            </a:r>
            <a:r>
              <a:rPr lang="el-GR" sz="1800" dirty="0">
                <a:effectLst/>
                <a:latin typeface="Calibri" panose="020F0502020204030204" pitchFamily="34" charset="0"/>
                <a:ea typeface="Aptos" panose="020B0004020202020204" pitchFamily="34" charset="0"/>
                <a:cs typeface="Symbol" panose="05050102010706020507" pitchFamily="18" charset="2"/>
              </a:rPr>
              <a:t> υγρά </a:t>
            </a:r>
            <a:r>
              <a:rPr lang="el-GR" sz="1800" dirty="0" err="1">
                <a:effectLst/>
                <a:latin typeface="Calibri" panose="020F0502020204030204" pitchFamily="34" charset="0"/>
                <a:ea typeface="Aptos" panose="020B0004020202020204" pitchFamily="34" charset="0"/>
                <a:cs typeface="Symbol" panose="05050102010706020507" pitchFamily="18" charset="2"/>
              </a:rPr>
              <a:t>vs</a:t>
            </a:r>
            <a:r>
              <a:rPr lang="el-GR" sz="1800" dirty="0">
                <a:effectLst/>
                <a:latin typeface="Calibri" panose="020F0502020204030204" pitchFamily="34" charset="0"/>
                <a:ea typeface="Aptos" panose="020B0004020202020204" pitchFamily="34" charset="0"/>
                <a:cs typeface="Symbol" panose="05050102010706020507" pitchFamily="18" charset="2"/>
              </a:rPr>
              <a:t> </a:t>
            </a:r>
            <a:r>
              <a:rPr lang="el-GR" sz="1800" dirty="0" err="1">
                <a:effectLst/>
                <a:latin typeface="Calibri" panose="020F0502020204030204" pitchFamily="34" charset="0"/>
                <a:ea typeface="Aptos" panose="020B0004020202020204" pitchFamily="34" charset="0"/>
                <a:cs typeface="Symbol" panose="05050102010706020507" pitchFamily="18" charset="2"/>
              </a:rPr>
              <a:t>container</a:t>
            </a:r>
            <a:r>
              <a:rPr lang="el-GR" sz="1800" dirty="0">
                <a:effectLst/>
                <a:latin typeface="Calibri" panose="020F0502020204030204" pitchFamily="34" charset="0"/>
                <a:ea typeface="Aptos" panose="020B0004020202020204" pitchFamily="34" charset="0"/>
                <a:cs typeface="Symbol" panose="05050102010706020507" pitchFamily="18" charset="2"/>
              </a:rPr>
              <a:t>: Μεταξύ 2000–2023 το εμπόριο με βάση το είδος φορτίου άλλαξε: το μερίδιο του αργού πετρελαίου μειώθηκε από 29% σε 18%, ενώ των ξηρών χύδην (π.χ. σιδηρομετάλλευμα, άνθρακας, σιτηρά) αυξήθηκε από 27% σε 36%. </a:t>
            </a: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Αυτό αντανακλά τη διεύρυνση των παγκόσμιων αλυσίδων αξίας και την άνοδο καταναλωτικών αγαθών σε εμπορευματοκιβώτια (</a:t>
            </a:r>
            <a:r>
              <a:rPr lang="el-GR" sz="1800" dirty="0" err="1">
                <a:effectLst/>
                <a:latin typeface="Calibri" panose="020F0502020204030204" pitchFamily="34" charset="0"/>
                <a:ea typeface="Aptos" panose="020B0004020202020204" pitchFamily="34" charset="0"/>
                <a:cs typeface="Symbol" panose="05050102010706020507" pitchFamily="18" charset="2"/>
              </a:rPr>
              <a:t>dry</a:t>
            </a:r>
            <a:r>
              <a:rPr lang="el-GR" sz="1800" dirty="0">
                <a:effectLst/>
                <a:latin typeface="Calibri" panose="020F0502020204030204" pitchFamily="34" charset="0"/>
                <a:ea typeface="Aptos" panose="020B0004020202020204" pitchFamily="34" charset="0"/>
                <a:cs typeface="Symbol" panose="05050102010706020507" pitchFamily="18" charset="2"/>
              </a:rPr>
              <a:t> </a:t>
            </a:r>
            <a:r>
              <a:rPr lang="el-GR" sz="1800" dirty="0" err="1">
                <a:effectLst/>
                <a:latin typeface="Calibri" panose="020F0502020204030204" pitchFamily="34" charset="0"/>
                <a:ea typeface="Aptos" panose="020B0004020202020204" pitchFamily="34" charset="0"/>
                <a:cs typeface="Symbol" panose="05050102010706020507" pitchFamily="18" charset="2"/>
              </a:rPr>
              <a:t>cargo</a:t>
            </a:r>
            <a:r>
              <a:rPr lang="el-GR" sz="1800" dirty="0">
                <a:effectLst/>
                <a:latin typeface="Calibri" panose="020F0502020204030204" pitchFamily="34" charset="0"/>
                <a:ea typeface="Aptos" panose="020B0004020202020204" pitchFamily="34" charset="0"/>
                <a:cs typeface="Symbol" panose="05050102010706020507" pitchFamily="18" charset="2"/>
              </a:rPr>
              <a:t>). </a:t>
            </a: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Στον τομέα των κοντέινερ, η ανάπτυξη ήταν εξίσου εντυπωσιακή. </a:t>
            </a:r>
            <a:r>
              <a:rPr lang="el-GR" dirty="0">
                <a:latin typeface="Calibri" panose="020F0502020204030204" pitchFamily="34" charset="0"/>
                <a:ea typeface="Aptos" panose="020B0004020202020204" pitchFamily="34" charset="0"/>
                <a:cs typeface="Symbol" panose="05050102010706020507" pitchFamily="18" charset="2"/>
              </a:rPr>
              <a:t>Π</a:t>
            </a:r>
            <a:r>
              <a:rPr lang="el-GR" sz="1800" dirty="0">
                <a:effectLst/>
                <a:latin typeface="Calibri" panose="020F0502020204030204" pitchFamily="34" charset="0"/>
                <a:ea typeface="Aptos" panose="020B0004020202020204" pitchFamily="34" charset="0"/>
                <a:cs typeface="Symbol" panose="05050102010706020507" pitchFamily="18" charset="2"/>
              </a:rPr>
              <a:t>.χ. η παγκόσμια διακίνηση κοντέινερ αυξήθηκε περίπου +11.7% ετησίως τη δεκαετία του 2000, φτάνοντας περ. 802 εκατ. TEU το 2019. </a:t>
            </a: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Μεγάλες επενδύσεις σε υποδομές λιμένων (π.χ. νέες γερανογέφυρες, αυτοματισμοί) στήριξαν αυτήν την επέκταση.</a:t>
            </a: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Αντίθετα, ο κλάδος των δεξαμενόπλοιων επηρεάζεται περισσότερο από τις τιμές και τη ζήτηση πετρελαίου</a:t>
            </a:r>
            <a:r>
              <a:rPr lang="el-GR" dirty="0">
                <a:latin typeface="Calibri" panose="020F0502020204030204" pitchFamily="34" charset="0"/>
                <a:ea typeface="Aptos" panose="020B0004020202020204" pitchFamily="34" charset="0"/>
                <a:cs typeface="Symbol" panose="05050102010706020507" pitchFamily="18" charset="2"/>
              </a:rPr>
              <a:t>.</a:t>
            </a:r>
          </a:p>
          <a:p>
            <a:pPr marL="285750" marR="0" lvl="0" indent="-285750" algn="just">
              <a:spcBef>
                <a:spcPts val="180"/>
              </a:spcBef>
              <a:spcAft>
                <a:spcPts val="180"/>
              </a:spcAft>
              <a:buFont typeface="Wingdings" panose="05000000000000000000" pitchFamily="2" charset="2"/>
              <a:buChar char="Ø"/>
            </a:pPr>
            <a:r>
              <a:rPr lang="el-GR" sz="1800" dirty="0">
                <a:effectLst/>
                <a:latin typeface="Calibri" panose="020F0502020204030204" pitchFamily="34" charset="0"/>
                <a:ea typeface="Aptos" panose="020B0004020202020204" pitchFamily="34" charset="0"/>
                <a:cs typeface="Symbol" panose="05050102010706020507" pitchFamily="18" charset="2"/>
              </a:rPr>
              <a:t>Γεγονότα όπως διαρθρωτικές αλλαγές (π.χ. ενεργειακή μετάβαση) θα περιορίσουν μακροπρόθεσμα τον ρόλο των δεξαμενόπλοιων (οπότε το μερίδιό τους στο σύνολο του όγκου εμπορίου συνεχώς μειώνεται).</a:t>
            </a:r>
            <a:endParaRPr lang="en-US" sz="1600" dirty="0">
              <a:effectLst/>
              <a:latin typeface="Aptos" panose="020B0004020202020204" pitchFamily="34" charset="0"/>
              <a:ea typeface="Aptos" panose="020B0004020202020204" pitchFamily="34" charset="0"/>
              <a:cs typeface="Symbol" panose="05050102010706020507" pitchFamily="18" charset="2"/>
            </a:endParaRPr>
          </a:p>
        </p:txBody>
      </p:sp>
    </p:spTree>
    <p:extLst>
      <p:ext uri="{BB962C8B-B14F-4D97-AF65-F5344CB8AC3E}">
        <p14:creationId xmlns:p14="http://schemas.microsoft.com/office/powerpoint/2010/main" val="141861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849F6F-8C7B-05C0-8FD8-C83B4593EBDF}"/>
              </a:ext>
            </a:extLst>
          </p:cNvPr>
          <p:cNvSpPr txBox="1"/>
          <p:nvPr/>
        </p:nvSpPr>
        <p:spPr>
          <a:xfrm>
            <a:off x="97654" y="133165"/>
            <a:ext cx="11789546" cy="6946773"/>
          </a:xfrm>
          <a:prstGeom prst="rect">
            <a:avLst/>
          </a:prstGeom>
          <a:noFill/>
        </p:spPr>
        <p:txBody>
          <a:bodyPr wrap="square">
            <a:spAutoFit/>
          </a:bodyPr>
          <a:lstStyle/>
          <a:p>
            <a:pPr marL="285750" marR="0" indent="-285750" algn="just">
              <a:lnSpc>
                <a:spcPct val="115000"/>
              </a:lnSpc>
              <a:spcAft>
                <a:spcPts val="800"/>
              </a:spcAft>
              <a:buFont typeface="Wingdings" panose="05000000000000000000" pitchFamily="2" charset="2"/>
              <a:buChar char="Ø"/>
            </a:pPr>
            <a:r>
              <a:rPr lang="el-GR" sz="1800" kern="0" dirty="0">
                <a:effectLst/>
                <a:latin typeface="Calibri" panose="020F0502020204030204" pitchFamily="34" charset="0"/>
                <a:ea typeface="Times New Roman" panose="02020603050405020304" pitchFamily="18" charset="0"/>
                <a:cs typeface="Calibri" panose="020F0502020204030204" pitchFamily="34" charset="0"/>
              </a:rPr>
              <a:t>Οι πολιτικές εντάσεις, οι μεταβαλλόμενες εμπορικές συνήθειες και οι αναδιαμορφωμένες ναυτιλιακές διαδρομές αναδιαμορφώνουν τη γεωγραφία του θαλάσσιου εμπορίου.</a:t>
            </a:r>
            <a:endParaRPr lang="el-GR" kern="0"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15000"/>
              </a:lnSpc>
              <a:spcAft>
                <a:spcPts val="800"/>
              </a:spcAft>
              <a:buFont typeface="Wingdings" panose="05000000000000000000" pitchFamily="2" charset="2"/>
              <a:buChar char="Ø"/>
            </a:pPr>
            <a:r>
              <a:rPr lang="el-GR" kern="0" dirty="0">
                <a:latin typeface="Calibri" panose="020F0502020204030204" pitchFamily="34" charset="0"/>
                <a:ea typeface="Times New Roman" panose="02020603050405020304" pitchFamily="18" charset="0"/>
                <a:cs typeface="Calibri" panose="020F0502020204030204" pitchFamily="34" charset="0"/>
              </a:rPr>
              <a:t>Πολλά</a:t>
            </a:r>
            <a:r>
              <a:rPr lang="el-GR" sz="1800" kern="0" dirty="0">
                <a:effectLst/>
                <a:latin typeface="Calibri" panose="020F0502020204030204" pitchFamily="34" charset="0"/>
                <a:ea typeface="Times New Roman" panose="02020603050405020304" pitchFamily="18" charset="0"/>
                <a:cs typeface="Calibri" panose="020F0502020204030204" pitchFamily="34" charset="0"/>
              </a:rPr>
              <a:t> πλοία που κάποτε διέσχιζαν την Ερυθρά Θάλασσα σε λίγες ημέρες, τώρα πλέουν για εβδομάδες γύρω από το Ακρωτήριο της Καλής Ελπίδας. </a:t>
            </a:r>
          </a:p>
          <a:p>
            <a:pPr marL="285750" marR="0" indent="-285750" algn="just">
              <a:lnSpc>
                <a:spcPct val="115000"/>
              </a:lnSpc>
              <a:spcAft>
                <a:spcPts val="800"/>
              </a:spcAft>
              <a:buFont typeface="Wingdings" panose="05000000000000000000" pitchFamily="2" charset="2"/>
              <a:buChar char="Ø"/>
            </a:pPr>
            <a:r>
              <a:rPr lang="el-GR" sz="1800" kern="0" dirty="0">
                <a:effectLst/>
                <a:latin typeface="Calibri" panose="020F0502020204030204" pitchFamily="34" charset="0"/>
                <a:ea typeface="Times New Roman" panose="02020603050405020304" pitchFamily="18" charset="0"/>
                <a:cs typeface="Calibri" panose="020F0502020204030204" pitchFamily="34" charset="0"/>
              </a:rPr>
              <a:t>Οι ναύλοι είναι υψηλοί και ασταθείς, οι εφοδιαστικές αλυσίδες είναι ευάλωτες και οι διαταραχές στα λιμάνια γίνονται χρόνιες.</a:t>
            </a:r>
            <a:endParaRPr lang="el-GR" kern="0"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15000"/>
              </a:lnSpc>
              <a:spcAft>
                <a:spcPts val="800"/>
              </a:spcAft>
              <a:buFont typeface="Wingdings" panose="05000000000000000000" pitchFamily="2" charset="2"/>
              <a:buChar char="Ø"/>
            </a:pPr>
            <a:r>
              <a:rPr lang="el-GR" sz="1800" b="1" kern="0" dirty="0">
                <a:effectLst/>
                <a:latin typeface="Calibri" panose="020F0502020204030204" pitchFamily="34" charset="0"/>
                <a:ea typeface="Times New Roman" panose="02020603050405020304" pitchFamily="18" charset="0"/>
                <a:cs typeface="Calibri" panose="020F0502020204030204" pitchFamily="34" charset="0"/>
              </a:rPr>
              <a:t>Η αλλαγή των διαδρομών των πλοίων οδήγησε σε αύξηση των τόνων-μιλίων (η απόσταση που διανύει κάθε τόνος φορτίου) σε ρεκόρ 6% το 2024, σχεδόν τρεις φορές ταχύτερη από την αύξηση του όγκου του εμπορίου</a:t>
            </a:r>
            <a:r>
              <a:rPr lang="el-GR" sz="1800" kern="0" dirty="0">
                <a:effectLst/>
                <a:latin typeface="Calibri" panose="020F0502020204030204" pitchFamily="34" charset="0"/>
                <a:ea typeface="Times New Roman" panose="02020603050405020304" pitchFamily="18" charset="0"/>
                <a:cs typeface="Calibri" panose="020F0502020204030204" pitchFamily="34" charset="0"/>
              </a:rPr>
              <a:t>. </a:t>
            </a:r>
          </a:p>
          <a:p>
            <a:pPr marL="285750" marR="0" indent="-285750" algn="just">
              <a:lnSpc>
                <a:spcPct val="115000"/>
              </a:lnSpc>
              <a:spcAft>
                <a:spcPts val="800"/>
              </a:spcAft>
              <a:buFont typeface="Wingdings" panose="05000000000000000000" pitchFamily="2" charset="2"/>
              <a:buChar char="Ø"/>
            </a:pPr>
            <a:r>
              <a:rPr lang="el-GR" sz="1800" kern="0" dirty="0">
                <a:effectLst/>
                <a:latin typeface="Calibri" panose="020F0502020204030204" pitchFamily="34" charset="0"/>
                <a:ea typeface="Times New Roman" panose="02020603050405020304" pitchFamily="18" charset="0"/>
                <a:cs typeface="Calibri" panose="020F0502020204030204" pitchFamily="34" charset="0"/>
              </a:rPr>
              <a:t>Μέχρι τον Μάιο του 2025, η χωρητικότητα μέσω της Διώρυγας του Σουέζ ήταν ακόμα 70% χαμηλότερη από τα επίπεδα του 2023, ενώ το Στενό του </a:t>
            </a:r>
            <a:r>
              <a:rPr lang="el-GR" sz="1800" kern="0" dirty="0" err="1">
                <a:effectLst/>
                <a:latin typeface="Calibri" panose="020F0502020204030204" pitchFamily="34" charset="0"/>
                <a:ea typeface="Times New Roman" panose="02020603050405020304" pitchFamily="18" charset="0"/>
                <a:cs typeface="Calibri" panose="020F0502020204030204" pitchFamily="34" charset="0"/>
              </a:rPr>
              <a:t>Ορμούζ</a:t>
            </a:r>
            <a:r>
              <a:rPr lang="el-GR" sz="1800" kern="0" dirty="0">
                <a:effectLst/>
                <a:latin typeface="Calibri" panose="020F0502020204030204" pitchFamily="34" charset="0"/>
                <a:ea typeface="Times New Roman" panose="02020603050405020304" pitchFamily="18" charset="0"/>
                <a:cs typeface="Calibri" panose="020F0502020204030204" pitchFamily="34" charset="0"/>
              </a:rPr>
              <a:t> – μέσω του οποίου διέρχεται το 11% του παγκόσμιου εμπορίου και το ένα τρίτο του πετρελαίου που μεταφέρεται δια θαλάσσης – αντιμετώπιζε επίσης κινδύνους διαταραχής.</a:t>
            </a:r>
          </a:p>
          <a:p>
            <a:pPr marL="285750" indent="-285750" algn="just">
              <a:lnSpc>
                <a:spcPct val="115000"/>
              </a:lnSpc>
              <a:spcAft>
                <a:spcPts val="800"/>
              </a:spcAft>
              <a:buFont typeface="Wingdings" panose="05000000000000000000" pitchFamily="2" charset="2"/>
              <a:buChar char="Ø"/>
            </a:pPr>
            <a:r>
              <a:rPr lang="el-GR" dirty="0"/>
              <a:t>Μετά από μια μέτρια αύξηση 2,2% το 2024, </a:t>
            </a:r>
            <a:r>
              <a:rPr lang="el-GR" b="1" dirty="0"/>
              <a:t>το θαλάσσιο εμπόριο αναμένεται να επιβραδυνθεί σε μόλις 0,5% το 2025</a:t>
            </a:r>
            <a:r>
              <a:rPr lang="el-GR" dirty="0"/>
              <a:t>, πριν καταλήξει σε μέσο όρο 2% ετησίως κατά την περίοδο 2026-2030, σύμφωνα Επιτροπή των Ηνωμένων Εθνών για το Εμπόριο και την Ανάπτυξη (</a:t>
            </a:r>
            <a:r>
              <a:rPr lang="en-US" dirty="0"/>
              <a:t>UNCTAD</a:t>
            </a:r>
            <a:r>
              <a:rPr lang="el-GR" dirty="0"/>
              <a:t>).</a:t>
            </a:r>
          </a:p>
          <a:p>
            <a:pPr marL="285750" indent="-285750" algn="just">
              <a:lnSpc>
                <a:spcPct val="115000"/>
              </a:lnSpc>
              <a:spcAft>
                <a:spcPts val="800"/>
              </a:spcAft>
              <a:buFont typeface="Wingdings" panose="05000000000000000000" pitchFamily="2" charset="2"/>
              <a:buChar char="Ø"/>
            </a:pPr>
            <a:r>
              <a:rPr lang="el-GR" dirty="0"/>
              <a:t>Τα πρότυπα του εμπορίου ενέργειας μέσω θαλάσσης επίσης μεταβάλλονται. Ο άνθρακας αυξήθηκε παρά τη μακροπρόθεσμη πτώση, το πετρέλαιο παρέμεινε σταθερό αλλά μεταφέρθηκε μέσω μακρύτερων διαδρομών και το φυσικό αέριο αυξήθηκε. </a:t>
            </a:r>
            <a:endParaRPr lang="en-US" dirty="0"/>
          </a:p>
          <a:p>
            <a:pPr marL="285750" marR="0" indent="-285750" algn="just">
              <a:lnSpc>
                <a:spcPct val="115000"/>
              </a:lnSpc>
              <a:spcAft>
                <a:spcPts val="800"/>
              </a:spcAft>
              <a:buFont typeface="Wingdings" panose="05000000000000000000" pitchFamily="2" charset="2"/>
              <a:buChar char="Ø"/>
            </a:pPr>
            <a:endParaRPr lang="el-GR" sz="1800" kern="0" dirty="0">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gn="just">
              <a:lnSpc>
                <a:spcPct val="115000"/>
              </a:lnSpc>
              <a:spcAft>
                <a:spcPts val="800"/>
              </a:spcAft>
              <a:buFont typeface="Wingdings" panose="05000000000000000000" pitchFamily="2" charset="2"/>
              <a:buChar char="Ø"/>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143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A33DF-92F7-4D34-D418-C62F00ECEC64}"/>
              </a:ext>
            </a:extLst>
          </p:cNvPr>
          <p:cNvSpPr txBox="1"/>
          <p:nvPr/>
        </p:nvSpPr>
        <p:spPr>
          <a:xfrm>
            <a:off x="230819" y="142043"/>
            <a:ext cx="11771791" cy="4247317"/>
          </a:xfrm>
          <a:prstGeom prst="rect">
            <a:avLst/>
          </a:prstGeom>
          <a:noFill/>
        </p:spPr>
        <p:txBody>
          <a:bodyPr wrap="square">
            <a:spAutoFit/>
          </a:bodyPr>
          <a:lstStyle/>
          <a:p>
            <a:pPr marL="285750" marR="0" indent="-285750">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Η μεταβλητότητα των ναύλων έχει γίνει η νέα κανονικότητα. </a:t>
            </a:r>
          </a:p>
          <a:p>
            <a:pPr marL="285750" marR="0" indent="-285750">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Οι ναύλοι για εμπορευματοκιβώτια, χύδην φορτία και δεξαμενόπλοια παρέμειναν υψηλοί και μεταβλητοί το 2024 και το 2025, με απότομες διακυμάνσεις λόγω γεωπολιτικών εντάσεων, αλλαγών στην εμπορική πολιτική και ανισορροπιών μεταξύ προσφοράς και ζήτησης. </a:t>
            </a:r>
          </a:p>
          <a:p>
            <a:pPr marL="285750" marR="0" indent="-285750">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Αυτή η αστάθεια οδηγεί σε αύξηση του κόστους του παγκόσμιου εμπορίου.</a:t>
            </a:r>
            <a:endParaRPr lang="el-GR" dirty="0">
              <a:latin typeface="Calibri" panose="020F0502020204030204" pitchFamily="34" charset="0"/>
              <a:ea typeface="Times New Roman" panose="02020603050405020304" pitchFamily="18" charset="0"/>
              <a:cs typeface="Calibri" panose="020F0502020204030204" pitchFamily="34" charset="0"/>
            </a:endParaRPr>
          </a:p>
          <a:p>
            <a:pPr marL="285750" marR="0" indent="-285750">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Calibri" panose="020F0502020204030204" pitchFamily="34" charset="0"/>
              </a:rPr>
              <a:t>Η αστάθεια συνεχίστηκε το 2025, εν μέσω νέων δασμών και του κινδύνου διαταραχών στο Στενό του </a:t>
            </a:r>
            <a:r>
              <a:rPr lang="el-GR" sz="1800" kern="100" dirty="0" err="1">
                <a:effectLst/>
                <a:latin typeface="Calibri" panose="020F0502020204030204" pitchFamily="34" charset="0"/>
                <a:ea typeface="Calibri" panose="020F0502020204030204" pitchFamily="34" charset="0"/>
                <a:cs typeface="Calibri" panose="020F0502020204030204" pitchFamily="34" charset="0"/>
              </a:rPr>
              <a:t>Ορμούζ</a:t>
            </a:r>
            <a:r>
              <a:rPr lang="el-GR" sz="1800" kern="100" dirty="0">
                <a:effectLst/>
                <a:latin typeface="Calibri" panose="020F0502020204030204" pitchFamily="34" charset="0"/>
                <a:ea typeface="Calibri" panose="020F0502020204030204" pitchFamily="34" charset="0"/>
                <a:cs typeface="Calibri" panose="020F0502020204030204" pitchFamily="34" charset="0"/>
              </a:rPr>
              <a:t>.</a:t>
            </a:r>
          </a:p>
          <a:p>
            <a:pPr marL="285750" marR="0" indent="-285750">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Calibri" panose="020F0502020204030204" pitchFamily="34" charset="0"/>
              </a:rPr>
              <a:t>Οι ναύλοι για τα ξηρά χύδην φορτία αυξήθηκαν κατακόρυφα το 2024, λόγω της ισχυρής ζήτησης για άνθρακα, σιτηρά και λιπάσματα, της αλλαγής της διαδρομής της Ερυθράς Θάλασσας και της περιορισμένης αύξησης του στόλου, πριν υποχωρήσουν το 2025. </a:t>
            </a:r>
          </a:p>
          <a:p>
            <a:pPr marL="285750" marR="0" indent="-285750">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Calibri" panose="020F0502020204030204" pitchFamily="34" charset="0"/>
              </a:rPr>
              <a:t>Οι αγορές δεξαμενόπλοιων, αντανακλώντας την ευαισθησία τους σε γεωπολιτικούς παράγοντες, χαρακτηρίστηκαν από αστάθεια, με τα ναύλα να σημειώνουν άνοδο τον Ιούνιο του 2025.</a:t>
            </a:r>
          </a:p>
          <a:p>
            <a:pPr marL="285750" marR="0" indent="-285750">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Calibri" panose="020F0502020204030204" pitchFamily="34" charset="0"/>
              </a:rPr>
              <a:t>Οι μακρύτερες διαδρομές συνεπάγονται επίσης υψηλότερες εκπομπές. Οι εκπομπές αερίων του θερμοκηπίου από τη ναυτιλία αυξήθηκαν κατά 5 % το 2024. </a:t>
            </a:r>
          </a:p>
          <a:p>
            <a:pPr marL="285750" marR="0" indent="-285750">
              <a:buFont typeface="Wingdings" panose="05000000000000000000" pitchFamily="2" charset="2"/>
              <a:buChar char="Ø"/>
            </a:pPr>
            <a:r>
              <a:rPr lang="el-GR" sz="1800" kern="100" dirty="0">
                <a:effectLst/>
                <a:latin typeface="Calibri" panose="020F0502020204030204" pitchFamily="34" charset="0"/>
                <a:ea typeface="Calibri" panose="020F0502020204030204" pitchFamily="34" charset="0"/>
                <a:cs typeface="Calibri" panose="020F0502020204030204" pitchFamily="34" charset="0"/>
              </a:rPr>
              <a:t>Μόνο το 8 % του τόνου του παγκόσμιου στόλου είναι εξοπλισμένο για τη χρήση εναλλακτικών καυσίμων, ενώ τα ποσοστά ανακύκλωσης πλοίων παραμένουν χαμηλά.</a:t>
            </a: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481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529D45-F367-4C5F-8FC6-F63C47C11C75}"/>
              </a:ext>
            </a:extLst>
          </p:cNvPr>
          <p:cNvSpPr txBox="1"/>
          <p:nvPr/>
        </p:nvSpPr>
        <p:spPr>
          <a:xfrm>
            <a:off x="168676" y="115411"/>
            <a:ext cx="11780668" cy="5909310"/>
          </a:xfrm>
          <a:prstGeom prst="rect">
            <a:avLst/>
          </a:prstGeom>
          <a:noFill/>
        </p:spPr>
        <p:txBody>
          <a:bodyPr wrap="square">
            <a:spAutoFit/>
          </a:bodyPr>
          <a:lstStyle/>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Την 1η Ιανουαρίου 2025, η μεταφορική ικανότητα του παγκόσμιου στόλου έφτασε τα 2,44 δισεκατομμύρια </a:t>
            </a:r>
            <a:r>
              <a:rPr lang="en-US" sz="1800" dirty="0">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σημειώνοντας αύξηση 79 εκατομμυρίων </a:t>
            </a:r>
            <a:r>
              <a:rPr lang="en-US" sz="1800" dirty="0">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σε σχέση με το προηγούμενο έτος. </a:t>
            </a:r>
          </a:p>
          <a:p>
            <a:pPr marL="285750" marR="0" indent="-285750" algn="just">
              <a:buFont typeface="Wingdings" panose="05000000000000000000" pitchFamily="2" charset="2"/>
              <a:buChar char="Ø"/>
            </a:pPr>
            <a:r>
              <a:rPr lang="el-GR" sz="1800" b="1" dirty="0">
                <a:effectLst/>
                <a:latin typeface="Calibri" panose="020F0502020204030204" pitchFamily="34" charset="0"/>
                <a:ea typeface="Times New Roman" panose="02020603050405020304" pitchFamily="18" charset="0"/>
                <a:cs typeface="Calibri" panose="020F0502020204030204" pitchFamily="34" charset="0"/>
              </a:rPr>
              <a:t>Τα πετρελαιοφόρα και τα φορτηγά πλοία αποτελούσαν το 70% της συνολικής χωρητικότητας</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Η αύξηση του στόλου ήταν κατά μέσο όρο 7,1% ετησίως από το 2005 έως το 2010, αλλά επιβραδύνθηκε στο 3,6% ετησίως από το 2011. </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Η χωρητικότητα μεταφοράς φορτίου αυξήθηκε κυρίως για τα μεγαλύτερα πλοία που κατασκευάστηκαν για συγκεκριμένο σκοπό: πετρελαιοφόρα, φορτηγά πλοία και πλοία μεταφοράς εμπορευματοκιβωτίων.</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Πάνω από το ήμισυ του παγκόσμιου τόνου ανήκει σε ασιατικές εταιρείες, με την Κίνα (310 εκατομμύρια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την Ιαπωνία (242 εκατομμύρια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να κατέχουν σημαντικά μερίδια. </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Η μεμονωμένη οικονομία με τη μεγαλύτερη χωρητικότητα πλοίων είναι η Ελλάδα (395 εκατομμύρια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Συνολικά, οι ευρωπαϊκές εταιρείες κατέχουν το 35 % της παγκόσμιας μεταφορικής ικανότητας, ενώ το 5 % ανήκει στη Βόρεια Αμερική. </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Οι άλλες γεωγραφικές περιοχές κατέχουν μικρά μερίδια. </a:t>
            </a:r>
            <a:r>
              <a:rPr lang="el-GR" dirty="0">
                <a:latin typeface="Calibri" panose="020F0502020204030204" pitchFamily="34" charset="0"/>
                <a:ea typeface="Times New Roman" panose="02020603050405020304" pitchFamily="18" charset="0"/>
                <a:cs typeface="Calibri" panose="020F0502020204030204" pitchFamily="34" charset="0"/>
              </a:rPr>
              <a:t>Ε</a:t>
            </a:r>
            <a:r>
              <a:rPr lang="el-GR" sz="1800" dirty="0">
                <a:effectLst/>
                <a:latin typeface="Calibri" panose="020F0502020204030204" pitchFamily="34" charset="0"/>
                <a:ea typeface="Times New Roman" panose="02020603050405020304" pitchFamily="18" charset="0"/>
                <a:cs typeface="Calibri" panose="020F0502020204030204" pitchFamily="34" charset="0"/>
              </a:rPr>
              <a:t>ξαιρουμένης της Κίνας, μόνο το 29 % της πραγματικής ιδιοκτησίας βρίσκεται σε αναπτυσσόμενες οικονομίες.</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Η σημαία που φέρει ένα πλοίο συχνά δεν έχει καμία σχέση με την εθνικότητα του ιδιοκτήτη του. </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Για παράδειγμα, στις αρχές του 2025, το 88% του ελληνικού και το 84% του ιαπωνικού ναυτικού στόλου ήταν νηολογημένο υπό ξένες σημαίες.</a:t>
            </a:r>
          </a:p>
          <a:p>
            <a:pPr marL="285750" marR="0" indent="-285750" algn="just">
              <a:buFont typeface="Wingdings" panose="05000000000000000000" pitchFamily="2" charset="2"/>
              <a:buChar char="Ø"/>
            </a:pPr>
            <a:r>
              <a:rPr lang="el-GR" sz="1800" dirty="0">
                <a:effectLst/>
                <a:latin typeface="Calibri" panose="020F0502020204030204" pitchFamily="34" charset="0"/>
                <a:ea typeface="Times New Roman" panose="02020603050405020304" pitchFamily="18" charset="0"/>
                <a:cs typeface="Calibri" panose="020F0502020204030204" pitchFamily="34" charset="0"/>
              </a:rPr>
              <a:t>Η Λιβερία (424 εκατομμύρια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ο Παναμάς (371 εκατομμύρια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και οι Νήσοι Μάρσαλ (305 εκατομμύρια </a:t>
            </a:r>
            <a:r>
              <a:rPr lang="el-GR" sz="1800" dirty="0" err="1">
                <a:effectLst/>
                <a:latin typeface="Calibri" panose="020F0502020204030204" pitchFamily="34" charset="0"/>
                <a:ea typeface="Times New Roman" panose="02020603050405020304" pitchFamily="18" charset="0"/>
                <a:cs typeface="Calibri" panose="020F0502020204030204" pitchFamily="34" charset="0"/>
              </a:rPr>
              <a:t>dwt</a:t>
            </a:r>
            <a:r>
              <a:rPr lang="el-GR" sz="1800" dirty="0">
                <a:effectLst/>
                <a:latin typeface="Calibri" panose="020F0502020204030204" pitchFamily="34" charset="0"/>
                <a:ea typeface="Times New Roman" panose="02020603050405020304" pitchFamily="18" charset="0"/>
                <a:cs typeface="Calibri" panose="020F0502020204030204" pitchFamily="34" charset="0"/>
              </a:rPr>
              <a:t>) ηγούνταν στον τομέα της νηολόγησης πλοίων. Ενώ το νηολόγιο του Παναμά παρέμεινε σταθερό, οι Νήσοι Μάρσαλ και η Λιβερία σημείωσαν ραγδαία άνοδο, με τη Λιβερία να καταγράφει ταχεία ανάπτυξη από το 2018.</a:t>
            </a:r>
          </a:p>
          <a:p>
            <a:pPr marL="285750" marR="0" indent="-285750" algn="just">
              <a:buFont typeface="Wingdings" panose="05000000000000000000" pitchFamily="2" charset="2"/>
              <a:buChar char="Ø"/>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392595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EB76C0-877C-0137-13C4-E07E88870454}"/>
              </a:ext>
            </a:extLst>
          </p:cNvPr>
          <p:cNvSpPr txBox="1"/>
          <p:nvPr/>
        </p:nvSpPr>
        <p:spPr>
          <a:xfrm>
            <a:off x="1305017" y="2024109"/>
            <a:ext cx="10138300" cy="461665"/>
          </a:xfrm>
          <a:prstGeom prst="rect">
            <a:avLst/>
          </a:prstGeom>
          <a:noFill/>
        </p:spPr>
        <p:txBody>
          <a:bodyPr wrap="square">
            <a:spAutoFit/>
          </a:bodyPr>
          <a:lstStyle/>
          <a:p>
            <a:pPr algn="ctr"/>
            <a:r>
              <a:rPr lang="el-GR" sz="2400" b="1" dirty="0">
                <a:solidFill>
                  <a:srgbClr val="0070C0"/>
                </a:solidFill>
              </a:rPr>
              <a:t>ΣΤΑΤΙΣΤΙΚΗ ΤΕΚΜΗΡΙΩΣΗ – ΣΤΑΤΙΣΤΙΚΑ ΣΤΟΙΧΕΙΑ – ΧΑΡΤΟΓΡΑΦΗΣΗ </a:t>
            </a:r>
            <a:endParaRPr lang="en-US" sz="2400" b="1" dirty="0">
              <a:solidFill>
                <a:srgbClr val="0070C0"/>
              </a:solidFill>
            </a:endParaRPr>
          </a:p>
        </p:txBody>
      </p:sp>
    </p:spTree>
    <p:extLst>
      <p:ext uri="{BB962C8B-B14F-4D97-AF65-F5344CB8AC3E}">
        <p14:creationId xmlns:p14="http://schemas.microsoft.com/office/powerpoint/2010/main" val="259776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Γραφικό 37">
            <a:extLst>
              <a:ext uri="{FF2B5EF4-FFF2-40B4-BE49-F238E27FC236}">
                <a16:creationId xmlns:a16="http://schemas.microsoft.com/office/drawing/2014/main" id="{72E9487D-3BAF-A635-F52A-F8F100592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575" y="165551"/>
            <a:ext cx="11709645" cy="6040515"/>
          </a:xfrm>
          <a:prstGeom prst="rect">
            <a:avLst/>
          </a:prstGeom>
        </p:spPr>
      </p:pic>
    </p:spTree>
    <p:extLst>
      <p:ext uri="{BB962C8B-B14F-4D97-AF65-F5344CB8AC3E}">
        <p14:creationId xmlns:p14="http://schemas.microsoft.com/office/powerpoint/2010/main" val="84357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Γραφικό 38">
            <a:extLst>
              <a:ext uri="{FF2B5EF4-FFF2-40B4-BE49-F238E27FC236}">
                <a16:creationId xmlns:a16="http://schemas.microsoft.com/office/drawing/2014/main" id="{064CB933-C360-70AC-DC2F-8D9B0DD828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267" y="177800"/>
            <a:ext cx="11535710" cy="5918200"/>
          </a:xfrm>
          <a:prstGeom prst="rect">
            <a:avLst/>
          </a:prstGeom>
        </p:spPr>
      </p:pic>
    </p:spTree>
    <p:extLst>
      <p:ext uri="{BB962C8B-B14F-4D97-AF65-F5344CB8AC3E}">
        <p14:creationId xmlns:p14="http://schemas.microsoft.com/office/powerpoint/2010/main" val="221423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1E3B0D4-A5CD-BA71-C407-3A649A145455}"/>
              </a:ext>
            </a:extLst>
          </p:cNvPr>
          <p:cNvPicPr>
            <a:picLocks noChangeAspect="1"/>
          </p:cNvPicPr>
          <p:nvPr/>
        </p:nvPicPr>
        <p:blipFill>
          <a:blip r:embed="rId2"/>
          <a:stretch>
            <a:fillRect/>
          </a:stretch>
        </p:blipFill>
        <p:spPr>
          <a:xfrm>
            <a:off x="355107" y="169839"/>
            <a:ext cx="11336784" cy="5929120"/>
          </a:xfrm>
          <a:prstGeom prst="rect">
            <a:avLst/>
          </a:prstGeom>
          <a:ln>
            <a:solidFill>
              <a:schemeClr val="tx1"/>
            </a:solidFill>
          </a:ln>
        </p:spPr>
      </p:pic>
    </p:spTree>
    <p:extLst>
      <p:ext uri="{BB962C8B-B14F-4D97-AF65-F5344CB8AC3E}">
        <p14:creationId xmlns:p14="http://schemas.microsoft.com/office/powerpoint/2010/main" val="69202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1378D0-889B-FC96-DFC1-1808DDEB01BF}"/>
              </a:ext>
            </a:extLst>
          </p:cNvPr>
          <p:cNvSpPr>
            <a:spLocks noGrp="1"/>
          </p:cNvSpPr>
          <p:nvPr>
            <p:ph type="title" idx="4294967295"/>
          </p:nvPr>
        </p:nvSpPr>
        <p:spPr>
          <a:xfrm>
            <a:off x="2017336" y="287338"/>
            <a:ext cx="10174664" cy="551648"/>
          </a:xfrm>
        </p:spPr>
        <p:txBody>
          <a:bodyPr>
            <a:normAutofit/>
          </a:bodyPr>
          <a:lstStyle/>
          <a:p>
            <a:r>
              <a:rPr lang="el-GR" sz="2800" b="1" dirty="0">
                <a:solidFill>
                  <a:srgbClr val="0070C0"/>
                </a:solidFill>
              </a:rPr>
              <a:t>1. Η συμβολή της ναυτιλίας στην παγκόσμια οικονομία </a:t>
            </a:r>
            <a:endParaRPr lang="en-US" sz="2800" b="1" dirty="0">
              <a:solidFill>
                <a:srgbClr val="0070C0"/>
              </a:solidFill>
            </a:endParaRPr>
          </a:p>
        </p:txBody>
      </p:sp>
      <p:sp>
        <p:nvSpPr>
          <p:cNvPr id="3" name="Θέση περιεχομένου 2">
            <a:extLst>
              <a:ext uri="{FF2B5EF4-FFF2-40B4-BE49-F238E27FC236}">
                <a16:creationId xmlns:a16="http://schemas.microsoft.com/office/drawing/2014/main" id="{DAAA3BB7-036D-8664-A39E-C64FD4E8BBCE}"/>
              </a:ext>
            </a:extLst>
          </p:cNvPr>
          <p:cNvSpPr>
            <a:spLocks noGrp="1"/>
          </p:cNvSpPr>
          <p:nvPr>
            <p:ph idx="4294967295"/>
          </p:nvPr>
        </p:nvSpPr>
        <p:spPr>
          <a:xfrm>
            <a:off x="320511" y="923827"/>
            <a:ext cx="11472421" cy="4945161"/>
          </a:xfrm>
        </p:spPr>
        <p:txBody>
          <a:bodyPr>
            <a:normAutofit/>
          </a:bodyPr>
          <a:lstStyle/>
          <a:p>
            <a:pPr marR="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cs typeface="Calibri" panose="020F0502020204030204" pitchFamily="34" charset="0"/>
              </a:rPr>
              <a:t>Περίπου </a:t>
            </a:r>
            <a:r>
              <a:rPr lang="el-GR" b="1" dirty="0">
                <a:effectLst/>
                <a:latin typeface="Calibri" panose="020F0502020204030204" pitchFamily="34" charset="0"/>
                <a:ea typeface="Calibri" panose="020F0502020204030204" pitchFamily="34" charset="0"/>
                <a:cs typeface="Calibri" panose="020F0502020204030204" pitchFamily="34" charset="0"/>
              </a:rPr>
              <a:t>11 δισεκατομμύρια τόνοι </a:t>
            </a:r>
            <a:r>
              <a:rPr lang="el-GR" dirty="0">
                <a:effectLst/>
                <a:latin typeface="Calibri" panose="020F0502020204030204" pitchFamily="34" charset="0"/>
                <a:ea typeface="Calibri" panose="020F0502020204030204" pitchFamily="34" charset="0"/>
                <a:cs typeface="Calibri" panose="020F0502020204030204" pitchFamily="34" charset="0"/>
              </a:rPr>
              <a:t>εμπορευμάτων μεταφέρονται με πλοία κάθε χρόνο ή περ. </a:t>
            </a:r>
            <a:r>
              <a:rPr lang="el-GR" b="1" dirty="0">
                <a:effectLst/>
                <a:latin typeface="Calibri" panose="020F0502020204030204" pitchFamily="34" charset="0"/>
                <a:ea typeface="Calibri" panose="020F0502020204030204" pitchFamily="34" charset="0"/>
                <a:cs typeface="Calibri" panose="020F0502020204030204" pitchFamily="34" charset="0"/>
              </a:rPr>
              <a:t>1,5 τόνο ανά άτομο </a:t>
            </a:r>
            <a:r>
              <a:rPr lang="el-GR" dirty="0">
                <a:effectLst/>
                <a:latin typeface="Calibri" panose="020F0502020204030204" pitchFamily="34" charset="0"/>
                <a:ea typeface="Calibri" panose="020F0502020204030204" pitchFamily="34" charset="0"/>
                <a:cs typeface="Calibri" panose="020F0502020204030204" pitchFamily="34" charset="0"/>
              </a:rPr>
              <a:t>με βάση τον τρέχοντα παγκόσμιο πληθυσμό.</a:t>
            </a:r>
          </a:p>
          <a:p>
            <a:pPr marL="251460" indent="-34290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rPr>
              <a:t>Κάθε χρόνο, η ναυτιλιακή βιομηχανία μεταφέρει </a:t>
            </a:r>
            <a:r>
              <a:rPr lang="el-GR" dirty="0">
                <a:latin typeface="Calibri" panose="020F0502020204030204" pitchFamily="34" charset="0"/>
                <a:ea typeface="Calibri" panose="020F0502020204030204" pitchFamily="34" charset="0"/>
              </a:rPr>
              <a:t>περ.</a:t>
            </a:r>
            <a:r>
              <a:rPr lang="el-GR" dirty="0">
                <a:effectLst/>
                <a:latin typeface="Calibri" panose="020F0502020204030204" pitchFamily="34" charset="0"/>
                <a:ea typeface="Calibri" panose="020F0502020204030204" pitchFamily="34" charset="0"/>
              </a:rPr>
              <a:t> </a:t>
            </a:r>
            <a:r>
              <a:rPr lang="el-GR" b="1" dirty="0">
                <a:effectLst/>
                <a:latin typeface="Calibri" panose="020F0502020204030204" pitchFamily="34" charset="0"/>
                <a:ea typeface="Calibri" panose="020F0502020204030204" pitchFamily="34" charset="0"/>
              </a:rPr>
              <a:t>2 δισεκατομμύρια τόνους αργού πετρελαίου</a:t>
            </a:r>
            <a:r>
              <a:rPr lang="el-GR" dirty="0">
                <a:effectLst/>
                <a:latin typeface="Calibri" panose="020F0502020204030204" pitchFamily="34" charset="0"/>
                <a:ea typeface="Calibri" panose="020F0502020204030204" pitchFamily="34" charset="0"/>
              </a:rPr>
              <a:t>, 1 δισεκατομμύριο τόνους σιδηρομεταλλεύματος (η πρώτη ύλη που απαιτείται για τη δημιουργία χάλυβα) και 350 εκατομμύρια τόνους σιτηρών. </a:t>
            </a:r>
          </a:p>
          <a:p>
            <a:pPr marL="251460" indent="-34290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rPr>
              <a:t>Αυτές οι αποστολές </a:t>
            </a:r>
            <a:r>
              <a:rPr lang="el-GR" b="1" i="1" dirty="0">
                <a:effectLst/>
                <a:latin typeface="Calibri" panose="020F0502020204030204" pitchFamily="34" charset="0"/>
                <a:ea typeface="Calibri" panose="020F0502020204030204" pitchFamily="34" charset="0"/>
              </a:rPr>
              <a:t>δεν θα ήταν δυνατές οδικώς, σιδηροδρομικώς ή αεροπορικώς</a:t>
            </a:r>
            <a:r>
              <a:rPr lang="el-GR" dirty="0">
                <a:effectLst/>
                <a:latin typeface="Calibri" panose="020F0502020204030204" pitchFamily="34" charset="0"/>
                <a:ea typeface="Calibri" panose="020F0502020204030204" pitchFamily="34" charset="0"/>
              </a:rPr>
              <a:t>.</a:t>
            </a:r>
          </a:p>
          <a:p>
            <a:pPr marL="251460" indent="-34290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cs typeface="Calibri" panose="020F0502020204030204" pitchFamily="34" charset="0"/>
              </a:rPr>
              <a:t>Η ικανότητα της ναυτιλίας να μεταφέρει αγαθά και υλικά από το σημείο παραγωγής τους στο σημείο που τελικά θα καταναλωθούν </a:t>
            </a:r>
            <a:r>
              <a:rPr lang="el-GR" b="1" dirty="0">
                <a:effectLst/>
                <a:latin typeface="Calibri" panose="020F0502020204030204" pitchFamily="34" charset="0"/>
                <a:ea typeface="Calibri" panose="020F0502020204030204" pitchFamily="34" charset="0"/>
                <a:cs typeface="Calibri" panose="020F0502020204030204" pitchFamily="34" charset="0"/>
              </a:rPr>
              <a:t>αποτελεί τη βάση της σύγχρονης ζ</a:t>
            </a:r>
            <a:r>
              <a:rPr lang="el-GR" dirty="0">
                <a:effectLst/>
                <a:latin typeface="Calibri" panose="020F0502020204030204" pitchFamily="34" charset="0"/>
                <a:ea typeface="Calibri" panose="020F0502020204030204" pitchFamily="34" charset="0"/>
                <a:cs typeface="Calibri" panose="020F0502020204030204" pitchFamily="34" charset="0"/>
              </a:rPr>
              <a:t>ωής.</a:t>
            </a:r>
          </a:p>
          <a:p>
            <a:pPr marL="251460" marR="0" indent="-342900" algn="just">
              <a:lnSpc>
                <a:spcPct val="107000"/>
              </a:lnSpc>
              <a:spcBef>
                <a:spcPts val="0"/>
              </a:spcBef>
              <a:spcAft>
                <a:spcPts val="8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Calibri" panose="020F0502020204030204" pitchFamily="34" charset="0"/>
              </a:rPr>
              <a:t>Το 2024</a:t>
            </a:r>
            <a:r>
              <a:rPr lang="el-GR" dirty="0">
                <a:effectLst/>
                <a:latin typeface="Calibri" panose="020F0502020204030204" pitchFamily="34" charset="0"/>
                <a:ea typeface="Calibri" panose="020F0502020204030204" pitchFamily="34" charset="0"/>
                <a:cs typeface="Calibri" panose="020F0502020204030204" pitchFamily="34" charset="0"/>
              </a:rPr>
              <a:t>, η συνολική αξία του ετήσιου παγκόσμιου ναυτιλιακού εμπορίου είχε φτάσει περ. τα </a:t>
            </a:r>
            <a:r>
              <a:rPr lang="el-GR" b="1" dirty="0">
                <a:effectLst/>
                <a:latin typeface="Calibri" panose="020F0502020204030204" pitchFamily="34" charset="0"/>
                <a:ea typeface="Calibri" panose="020F0502020204030204" pitchFamily="34" charset="0"/>
                <a:cs typeface="Calibri" panose="020F0502020204030204" pitchFamily="34" charset="0"/>
              </a:rPr>
              <a:t>20 τρισεκατομμύρια δολάρια ΗΠΑ</a:t>
            </a:r>
          </a:p>
          <a:p>
            <a:pPr marL="251460" marR="0" indent="-342900" algn="just">
              <a:lnSpc>
                <a:spcPct val="107000"/>
              </a:lnSpc>
              <a:spcBef>
                <a:spcPts val="0"/>
              </a:spcBef>
              <a:spcAft>
                <a:spcPts val="800"/>
              </a:spcAft>
              <a:buFont typeface="Wingdings" panose="05000000000000000000" pitchFamily="2" charset="2"/>
              <a:buChar char="Ø"/>
            </a:pPr>
            <a:r>
              <a:rPr lang="el-GR" dirty="0">
                <a:effectLst/>
                <a:latin typeface="Calibri" panose="020F0502020204030204" pitchFamily="34" charset="0"/>
                <a:ea typeface="Calibri" panose="020F0502020204030204" pitchFamily="34" charset="0"/>
                <a:cs typeface="Calibri" panose="020F0502020204030204" pitchFamily="34" charset="0"/>
              </a:rPr>
              <a:t>Για μια οικονομική περιοχή όπως η Ευρωπαϊκή Ένωση, η ναυτιλία αντιπροσωπεύει το 80% των συνολικών εξαγωγών και εισαγωγών (με τρίτες χώρες) κατ' όγκο και περίπου το 50% κατ' αξία.</a:t>
            </a:r>
            <a:r>
              <a:rPr lang="el-GR" dirty="0">
                <a:effectLst/>
                <a:latin typeface="Calibri" panose="020F0502020204030204" pitchFamily="34" charset="0"/>
                <a:ea typeface="Calibri" panose="020F0502020204030204" pitchFamily="34" charset="0"/>
              </a:rPr>
              <a:t> </a:t>
            </a:r>
          </a:p>
          <a:p>
            <a:endParaRPr lang="en-US" dirty="0"/>
          </a:p>
        </p:txBody>
      </p:sp>
    </p:spTree>
    <p:extLst>
      <p:ext uri="{BB962C8B-B14F-4D97-AF65-F5344CB8AC3E}">
        <p14:creationId xmlns:p14="http://schemas.microsoft.com/office/powerpoint/2010/main" val="3651044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AB59144-F736-47CD-A808-9691154C8182}"/>
              </a:ext>
            </a:extLst>
          </p:cNvPr>
          <p:cNvPicPr>
            <a:picLocks noChangeAspect="1"/>
          </p:cNvPicPr>
          <p:nvPr/>
        </p:nvPicPr>
        <p:blipFill>
          <a:blip r:embed="rId2"/>
          <a:stretch>
            <a:fillRect/>
          </a:stretch>
        </p:blipFill>
        <p:spPr>
          <a:xfrm>
            <a:off x="714798" y="346229"/>
            <a:ext cx="10950460" cy="5761608"/>
          </a:xfrm>
          <a:prstGeom prst="rect">
            <a:avLst/>
          </a:prstGeom>
          <a:ln>
            <a:solidFill>
              <a:schemeClr val="tx1"/>
            </a:solidFill>
          </a:ln>
        </p:spPr>
      </p:pic>
    </p:spTree>
    <p:extLst>
      <p:ext uri="{BB962C8B-B14F-4D97-AF65-F5344CB8AC3E}">
        <p14:creationId xmlns:p14="http://schemas.microsoft.com/office/powerpoint/2010/main" val="4117051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3E42855-1BF7-999B-4495-DDA34BE28B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681" y="344851"/>
            <a:ext cx="11141475" cy="5594309"/>
          </a:xfrm>
          <a:prstGeom prst="rect">
            <a:avLst/>
          </a:prstGeom>
          <a:noFill/>
          <a:ln>
            <a:solidFill>
              <a:schemeClr val="tx1"/>
            </a:solidFill>
          </a:ln>
        </p:spPr>
      </p:pic>
    </p:spTree>
    <p:extLst>
      <p:ext uri="{BB962C8B-B14F-4D97-AF65-F5344CB8AC3E}">
        <p14:creationId xmlns:p14="http://schemas.microsoft.com/office/powerpoint/2010/main" val="3394531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742CF83-A7CB-737C-9014-381923486B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085" y="231213"/>
            <a:ext cx="11336785" cy="5787847"/>
          </a:xfrm>
          <a:prstGeom prst="rect">
            <a:avLst/>
          </a:prstGeom>
          <a:noFill/>
          <a:ln>
            <a:solidFill>
              <a:schemeClr val="tx1"/>
            </a:solidFill>
          </a:ln>
        </p:spPr>
      </p:pic>
    </p:spTree>
    <p:extLst>
      <p:ext uri="{BB962C8B-B14F-4D97-AF65-F5344CB8AC3E}">
        <p14:creationId xmlns:p14="http://schemas.microsoft.com/office/powerpoint/2010/main" val="3177899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8B44D92-49FD-1449-9933-A7A5BB302097}"/>
              </a:ext>
            </a:extLst>
          </p:cNvPr>
          <p:cNvPicPr>
            <a:picLocks noChangeAspect="1"/>
          </p:cNvPicPr>
          <p:nvPr/>
        </p:nvPicPr>
        <p:blipFill>
          <a:blip r:embed="rId2"/>
          <a:stretch>
            <a:fillRect/>
          </a:stretch>
        </p:blipFill>
        <p:spPr>
          <a:xfrm>
            <a:off x="301841" y="287891"/>
            <a:ext cx="11487705" cy="5882089"/>
          </a:xfrm>
          <a:prstGeom prst="rect">
            <a:avLst/>
          </a:prstGeom>
          <a:ln>
            <a:solidFill>
              <a:schemeClr val="tx1"/>
            </a:solidFill>
          </a:ln>
        </p:spPr>
      </p:pic>
    </p:spTree>
    <p:extLst>
      <p:ext uri="{BB962C8B-B14F-4D97-AF65-F5344CB8AC3E}">
        <p14:creationId xmlns:p14="http://schemas.microsoft.com/office/powerpoint/2010/main" val="859921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5431FC9-C1DF-BF30-FB36-FC7B3ACAA4A7}"/>
              </a:ext>
            </a:extLst>
          </p:cNvPr>
          <p:cNvPicPr>
            <a:picLocks noChangeAspect="1"/>
          </p:cNvPicPr>
          <p:nvPr/>
        </p:nvPicPr>
        <p:blipFill>
          <a:blip r:embed="rId2"/>
          <a:stretch>
            <a:fillRect/>
          </a:stretch>
        </p:blipFill>
        <p:spPr>
          <a:xfrm>
            <a:off x="594804" y="124287"/>
            <a:ext cx="11203619" cy="6196614"/>
          </a:xfrm>
          <a:prstGeom prst="rect">
            <a:avLst/>
          </a:prstGeom>
          <a:ln>
            <a:solidFill>
              <a:schemeClr val="tx1"/>
            </a:solidFill>
          </a:ln>
        </p:spPr>
      </p:pic>
    </p:spTree>
    <p:extLst>
      <p:ext uri="{BB962C8B-B14F-4D97-AF65-F5344CB8AC3E}">
        <p14:creationId xmlns:p14="http://schemas.microsoft.com/office/powerpoint/2010/main" val="4292050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287A04D-67D2-3AF7-E4B4-AE5214EA3C5C}"/>
              </a:ext>
            </a:extLst>
          </p:cNvPr>
          <p:cNvPicPr>
            <a:picLocks noChangeAspect="1"/>
          </p:cNvPicPr>
          <p:nvPr/>
        </p:nvPicPr>
        <p:blipFill>
          <a:blip r:embed="rId2"/>
          <a:stretch>
            <a:fillRect/>
          </a:stretch>
        </p:blipFill>
        <p:spPr>
          <a:xfrm>
            <a:off x="372862" y="234120"/>
            <a:ext cx="11576481" cy="6051270"/>
          </a:xfrm>
          <a:prstGeom prst="rect">
            <a:avLst/>
          </a:prstGeom>
          <a:ln>
            <a:solidFill>
              <a:schemeClr val="tx1"/>
            </a:solidFill>
          </a:ln>
        </p:spPr>
      </p:pic>
    </p:spTree>
    <p:extLst>
      <p:ext uri="{BB962C8B-B14F-4D97-AF65-F5344CB8AC3E}">
        <p14:creationId xmlns:p14="http://schemas.microsoft.com/office/powerpoint/2010/main" val="1268252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D789379-CA56-3C70-4ACF-7B7B806D2080}"/>
              </a:ext>
            </a:extLst>
          </p:cNvPr>
          <p:cNvPicPr>
            <a:picLocks noChangeAspect="1"/>
          </p:cNvPicPr>
          <p:nvPr/>
        </p:nvPicPr>
        <p:blipFill>
          <a:blip r:embed="rId2"/>
          <a:stretch>
            <a:fillRect/>
          </a:stretch>
        </p:blipFill>
        <p:spPr>
          <a:xfrm>
            <a:off x="177553" y="133165"/>
            <a:ext cx="11825057" cy="6134470"/>
          </a:xfrm>
          <a:prstGeom prst="rect">
            <a:avLst/>
          </a:prstGeom>
          <a:ln>
            <a:solidFill>
              <a:schemeClr val="tx1"/>
            </a:solidFill>
          </a:ln>
        </p:spPr>
      </p:pic>
    </p:spTree>
    <p:extLst>
      <p:ext uri="{BB962C8B-B14F-4D97-AF65-F5344CB8AC3E}">
        <p14:creationId xmlns:p14="http://schemas.microsoft.com/office/powerpoint/2010/main" val="917794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B36DFD41-801F-CBDD-CBB4-B7A773CB3CCE}"/>
              </a:ext>
            </a:extLst>
          </p:cNvPr>
          <p:cNvPicPr>
            <a:picLocks noChangeAspect="1"/>
          </p:cNvPicPr>
          <p:nvPr/>
        </p:nvPicPr>
        <p:blipFill>
          <a:blip r:embed="rId2"/>
          <a:stretch>
            <a:fillRect/>
          </a:stretch>
        </p:blipFill>
        <p:spPr>
          <a:xfrm>
            <a:off x="203200" y="203200"/>
            <a:ext cx="11819467" cy="6104467"/>
          </a:xfrm>
          <a:prstGeom prst="rect">
            <a:avLst/>
          </a:prstGeom>
          <a:ln>
            <a:solidFill>
              <a:schemeClr val="tx1"/>
            </a:solidFill>
          </a:ln>
        </p:spPr>
      </p:pic>
    </p:spTree>
    <p:extLst>
      <p:ext uri="{BB962C8B-B14F-4D97-AF65-F5344CB8AC3E}">
        <p14:creationId xmlns:p14="http://schemas.microsoft.com/office/powerpoint/2010/main" val="1027293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F43E09D1-5224-9191-4F48-8A0F1EA261C5}"/>
              </a:ext>
            </a:extLst>
          </p:cNvPr>
          <p:cNvPicPr>
            <a:picLocks noChangeAspect="1"/>
          </p:cNvPicPr>
          <p:nvPr/>
        </p:nvPicPr>
        <p:blipFill>
          <a:blip r:embed="rId2"/>
          <a:stretch>
            <a:fillRect/>
          </a:stretch>
        </p:blipFill>
        <p:spPr>
          <a:xfrm>
            <a:off x="221943" y="195309"/>
            <a:ext cx="11363416" cy="6116713"/>
          </a:xfrm>
          <a:prstGeom prst="rect">
            <a:avLst/>
          </a:prstGeom>
          <a:ln>
            <a:solidFill>
              <a:schemeClr val="tx1"/>
            </a:solidFill>
          </a:ln>
        </p:spPr>
      </p:pic>
    </p:spTree>
    <p:extLst>
      <p:ext uri="{BB962C8B-B14F-4D97-AF65-F5344CB8AC3E}">
        <p14:creationId xmlns:p14="http://schemas.microsoft.com/office/powerpoint/2010/main" val="1419068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34AA579-B3DF-4C1B-43AA-5344A2499CC7}"/>
              </a:ext>
            </a:extLst>
          </p:cNvPr>
          <p:cNvPicPr>
            <a:picLocks noChangeAspect="1"/>
          </p:cNvPicPr>
          <p:nvPr/>
        </p:nvPicPr>
        <p:blipFill>
          <a:blip r:embed="rId2"/>
          <a:stretch>
            <a:fillRect/>
          </a:stretch>
        </p:blipFill>
        <p:spPr>
          <a:xfrm>
            <a:off x="266331" y="133166"/>
            <a:ext cx="11327906" cy="6187736"/>
          </a:xfrm>
          <a:prstGeom prst="rect">
            <a:avLst/>
          </a:prstGeom>
          <a:ln>
            <a:solidFill>
              <a:schemeClr val="tx1"/>
            </a:solidFill>
          </a:ln>
        </p:spPr>
      </p:pic>
    </p:spTree>
    <p:extLst>
      <p:ext uri="{BB962C8B-B14F-4D97-AF65-F5344CB8AC3E}">
        <p14:creationId xmlns:p14="http://schemas.microsoft.com/office/powerpoint/2010/main" val="320249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063D4C0-3C60-CAC6-B041-AF0B539AE175}"/>
              </a:ext>
            </a:extLst>
          </p:cNvPr>
          <p:cNvSpPr>
            <a:spLocks noGrp="1"/>
          </p:cNvSpPr>
          <p:nvPr>
            <p:ph idx="4294967295"/>
          </p:nvPr>
        </p:nvSpPr>
        <p:spPr>
          <a:xfrm>
            <a:off x="736847" y="861134"/>
            <a:ext cx="10839635" cy="4795129"/>
          </a:xfrm>
        </p:spPr>
        <p:txBody>
          <a:bodyPr>
            <a:normAutofit fontScale="92500"/>
          </a:bodyPr>
          <a:lstStyle/>
          <a:p>
            <a:pPr algn="just">
              <a:buFont typeface="Wingdings" panose="05000000000000000000" pitchFamily="2" charset="2"/>
              <a:buChar char="Ø"/>
            </a:pPr>
            <a:r>
              <a:rPr lang="el-GR" dirty="0"/>
              <a:t> </a:t>
            </a:r>
            <a:r>
              <a:rPr lang="el-GR" sz="2400" dirty="0"/>
              <a:t>Για να υποστηρίξει τις παγκόσμιες οικονομίες, η ναυτιλία έχει αναπτύξει εξαιρετικά εξελιγμένες </a:t>
            </a:r>
            <a:r>
              <a:rPr lang="el-GR" sz="2400" b="1" dirty="0"/>
              <a:t>αλυσίδες logistics </a:t>
            </a:r>
            <a:r>
              <a:rPr lang="el-GR" sz="2400" dirty="0"/>
              <a:t>που παραδίδουν πρώτες ύλες, ενδιάμεσα προϊόντα, ανταλλακτικά και τελικά αγαθά στην ώρα τους σε κατασκευαστές και καταναλωτές.</a:t>
            </a:r>
          </a:p>
          <a:p>
            <a:pPr algn="just">
              <a:buFont typeface="Wingdings" panose="05000000000000000000" pitchFamily="2" charset="2"/>
              <a:buChar char="Ø"/>
            </a:pPr>
            <a:r>
              <a:rPr lang="el-GR" sz="2400" dirty="0"/>
              <a:t>Αυτό υπογραμμίζει την ικανότητα της ναυτιλίας να μεταφέρει αγαθά </a:t>
            </a:r>
            <a:r>
              <a:rPr lang="el-GR" sz="2400" b="1" dirty="0"/>
              <a:t>φθηνά και σε μεγάλους όγκους και με (συγκριτικά) ελάχιστο περιβαλλοντικό αποτύπωμα ανά τόνο</a:t>
            </a:r>
            <a:r>
              <a:rPr lang="el-GR" sz="2400" dirty="0"/>
              <a:t>, σε σύγκριση με άλλα μεταφορικά μέσα </a:t>
            </a:r>
          </a:p>
          <a:p>
            <a:pPr algn="just">
              <a:buFont typeface="Wingdings" panose="05000000000000000000" pitchFamily="2" charset="2"/>
              <a:buChar char="Ø"/>
            </a:pPr>
            <a:r>
              <a:rPr lang="el-GR" sz="2400" dirty="0"/>
              <a:t> Επιτρέπει στις χώρες να έχουν πρόσβαση σε ζωτικά προϊόντα, που χρειάζονται για την ανάπτυξη των οικονομιών τους.</a:t>
            </a:r>
          </a:p>
          <a:p>
            <a:pPr algn="just">
              <a:buFont typeface="Wingdings" panose="05000000000000000000" pitchFamily="2" charset="2"/>
              <a:buChar char="Ø"/>
            </a:pPr>
            <a:r>
              <a:rPr lang="el-GR" sz="2400" dirty="0"/>
              <a:t>Επιτρέπει την </a:t>
            </a:r>
            <a:r>
              <a:rPr lang="el-GR" sz="2400" b="1" dirty="0"/>
              <a:t>παραγωγή και την εξαγωγή </a:t>
            </a:r>
            <a:r>
              <a:rPr lang="el-GR" sz="2400" dirty="0"/>
              <a:t>αγαθών και προϊόντων σε προσιτές τιμές.</a:t>
            </a:r>
          </a:p>
          <a:p>
            <a:pPr algn="just">
              <a:buFont typeface="Wingdings" panose="05000000000000000000" pitchFamily="2" charset="2"/>
              <a:buChar char="Ø"/>
            </a:pPr>
            <a:r>
              <a:rPr lang="el-GR" sz="2400" dirty="0"/>
              <a:t>Χωρίς την ναυτιλία η </a:t>
            </a:r>
            <a:r>
              <a:rPr lang="el-GR" sz="2400" b="1" dirty="0"/>
              <a:t>παγκόσμια ευημερία </a:t>
            </a:r>
            <a:r>
              <a:rPr lang="el-GR" sz="2400" dirty="0"/>
              <a:t>θα ήταν συντριπτικά χαμηλότερη από την ισχύουσα. </a:t>
            </a:r>
          </a:p>
          <a:p>
            <a:pPr algn="just">
              <a:buFont typeface="Wingdings" panose="05000000000000000000" pitchFamily="2" charset="2"/>
              <a:buChar char="Ø"/>
            </a:pPr>
            <a:r>
              <a:rPr lang="el-GR" sz="2400" dirty="0"/>
              <a:t>Απόλυτη </a:t>
            </a:r>
            <a:r>
              <a:rPr lang="el-GR" sz="2400" b="1" dirty="0"/>
              <a:t>αλληλεξάρτηση</a:t>
            </a:r>
            <a:r>
              <a:rPr lang="el-GR" sz="2400" dirty="0"/>
              <a:t> μεταξύ του παγκόσμιου εμπορίου και της παγκόσμιας ναυτιλίας.</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1298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1635D0F-333C-53CE-B844-17507E771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51" y="337351"/>
            <a:ext cx="11597515" cy="5885896"/>
          </a:xfrm>
          <a:prstGeom prst="rect">
            <a:avLst/>
          </a:prstGeom>
          <a:noFill/>
          <a:ln>
            <a:solidFill>
              <a:schemeClr val="tx1"/>
            </a:solidFill>
          </a:ln>
        </p:spPr>
      </p:pic>
    </p:spTree>
    <p:extLst>
      <p:ext uri="{BB962C8B-B14F-4D97-AF65-F5344CB8AC3E}">
        <p14:creationId xmlns:p14="http://schemas.microsoft.com/office/powerpoint/2010/main" val="428897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7A364A3-A369-D93A-2137-1ED14D18C9C3}"/>
              </a:ext>
            </a:extLst>
          </p:cNvPr>
          <p:cNvPicPr>
            <a:picLocks noChangeAspect="1"/>
          </p:cNvPicPr>
          <p:nvPr/>
        </p:nvPicPr>
        <p:blipFill>
          <a:blip r:embed="rId2"/>
          <a:stretch>
            <a:fillRect/>
          </a:stretch>
        </p:blipFill>
        <p:spPr>
          <a:xfrm>
            <a:off x="1305016" y="195310"/>
            <a:ext cx="9854215" cy="6036814"/>
          </a:xfrm>
          <a:prstGeom prst="rect">
            <a:avLst/>
          </a:prstGeom>
          <a:ln>
            <a:solidFill>
              <a:schemeClr val="tx1"/>
            </a:solidFill>
          </a:ln>
        </p:spPr>
      </p:pic>
    </p:spTree>
    <p:extLst>
      <p:ext uri="{BB962C8B-B14F-4D97-AF65-F5344CB8AC3E}">
        <p14:creationId xmlns:p14="http://schemas.microsoft.com/office/powerpoint/2010/main" val="2936148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BC85286-04EA-DD75-11ED-4EE3A8DD8DB3}"/>
              </a:ext>
            </a:extLst>
          </p:cNvPr>
          <p:cNvPicPr>
            <a:picLocks noChangeAspect="1"/>
          </p:cNvPicPr>
          <p:nvPr/>
        </p:nvPicPr>
        <p:blipFill>
          <a:blip r:embed="rId2"/>
          <a:stretch>
            <a:fillRect/>
          </a:stretch>
        </p:blipFill>
        <p:spPr>
          <a:xfrm>
            <a:off x="266329" y="103239"/>
            <a:ext cx="11851689" cy="6173274"/>
          </a:xfrm>
          <a:prstGeom prst="rect">
            <a:avLst/>
          </a:prstGeom>
          <a:ln>
            <a:solidFill>
              <a:schemeClr val="tx1"/>
            </a:solidFill>
          </a:ln>
        </p:spPr>
      </p:pic>
    </p:spTree>
    <p:extLst>
      <p:ext uri="{BB962C8B-B14F-4D97-AF65-F5344CB8AC3E}">
        <p14:creationId xmlns:p14="http://schemas.microsoft.com/office/powerpoint/2010/main" val="2821616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41422AA-03EA-9406-0734-FFEFF6DC8C62}"/>
              </a:ext>
            </a:extLst>
          </p:cNvPr>
          <p:cNvPicPr>
            <a:picLocks noChangeAspect="1"/>
          </p:cNvPicPr>
          <p:nvPr/>
        </p:nvPicPr>
        <p:blipFill>
          <a:blip r:embed="rId2"/>
          <a:stretch>
            <a:fillRect/>
          </a:stretch>
        </p:blipFill>
        <p:spPr>
          <a:xfrm>
            <a:off x="594804" y="480647"/>
            <a:ext cx="11176986" cy="5431881"/>
          </a:xfrm>
          <a:prstGeom prst="rect">
            <a:avLst/>
          </a:prstGeom>
          <a:ln>
            <a:solidFill>
              <a:schemeClr val="tx1"/>
            </a:solidFill>
          </a:ln>
        </p:spPr>
      </p:pic>
    </p:spTree>
    <p:extLst>
      <p:ext uri="{BB962C8B-B14F-4D97-AF65-F5344CB8AC3E}">
        <p14:creationId xmlns:p14="http://schemas.microsoft.com/office/powerpoint/2010/main" val="2583868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3C17C8B-9DE4-89F7-1BCE-ED3B733B4DB3}"/>
              </a:ext>
            </a:extLst>
          </p:cNvPr>
          <p:cNvPicPr>
            <a:picLocks noChangeAspect="1"/>
          </p:cNvPicPr>
          <p:nvPr/>
        </p:nvPicPr>
        <p:blipFill>
          <a:blip r:embed="rId2"/>
          <a:stretch>
            <a:fillRect/>
          </a:stretch>
        </p:blipFill>
        <p:spPr>
          <a:xfrm>
            <a:off x="133166" y="169605"/>
            <a:ext cx="11833934" cy="6089152"/>
          </a:xfrm>
          <a:prstGeom prst="rect">
            <a:avLst/>
          </a:prstGeom>
          <a:ln>
            <a:solidFill>
              <a:schemeClr val="tx1"/>
            </a:solidFill>
          </a:ln>
        </p:spPr>
      </p:pic>
    </p:spTree>
    <p:extLst>
      <p:ext uri="{BB962C8B-B14F-4D97-AF65-F5344CB8AC3E}">
        <p14:creationId xmlns:p14="http://schemas.microsoft.com/office/powerpoint/2010/main" val="3849399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C5BEBB0-62A3-C93E-F5C0-999221B9DF14}"/>
              </a:ext>
            </a:extLst>
          </p:cNvPr>
          <p:cNvPicPr>
            <a:picLocks noChangeAspect="1"/>
          </p:cNvPicPr>
          <p:nvPr/>
        </p:nvPicPr>
        <p:blipFill>
          <a:blip r:embed="rId2"/>
          <a:stretch>
            <a:fillRect/>
          </a:stretch>
        </p:blipFill>
        <p:spPr>
          <a:xfrm>
            <a:off x="337351" y="168676"/>
            <a:ext cx="11576482" cy="6098959"/>
          </a:xfrm>
          <a:prstGeom prst="rect">
            <a:avLst/>
          </a:prstGeom>
          <a:ln>
            <a:solidFill>
              <a:schemeClr val="tx1"/>
            </a:solidFill>
          </a:ln>
        </p:spPr>
      </p:pic>
    </p:spTree>
    <p:extLst>
      <p:ext uri="{BB962C8B-B14F-4D97-AF65-F5344CB8AC3E}">
        <p14:creationId xmlns:p14="http://schemas.microsoft.com/office/powerpoint/2010/main" val="1355525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914F099-FB7A-C5D4-B7F4-EC46A9DE598B}"/>
              </a:ext>
            </a:extLst>
          </p:cNvPr>
          <p:cNvPicPr>
            <a:picLocks noChangeAspect="1"/>
          </p:cNvPicPr>
          <p:nvPr/>
        </p:nvPicPr>
        <p:blipFill>
          <a:blip r:embed="rId2"/>
          <a:stretch>
            <a:fillRect/>
          </a:stretch>
        </p:blipFill>
        <p:spPr>
          <a:xfrm>
            <a:off x="115410" y="280219"/>
            <a:ext cx="11505460" cy="5925272"/>
          </a:xfrm>
          <a:prstGeom prst="rect">
            <a:avLst/>
          </a:prstGeom>
          <a:ln>
            <a:solidFill>
              <a:schemeClr val="tx1"/>
            </a:solidFill>
          </a:ln>
        </p:spPr>
      </p:pic>
    </p:spTree>
    <p:extLst>
      <p:ext uri="{BB962C8B-B14F-4D97-AF65-F5344CB8AC3E}">
        <p14:creationId xmlns:p14="http://schemas.microsoft.com/office/powerpoint/2010/main" val="1581980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DC7F8A5-33CE-187E-200D-75BD43AAEA04}"/>
              </a:ext>
            </a:extLst>
          </p:cNvPr>
          <p:cNvPicPr>
            <a:picLocks noChangeAspect="1"/>
          </p:cNvPicPr>
          <p:nvPr/>
        </p:nvPicPr>
        <p:blipFill>
          <a:blip r:embed="rId2"/>
          <a:stretch>
            <a:fillRect/>
          </a:stretch>
        </p:blipFill>
        <p:spPr>
          <a:xfrm>
            <a:off x="292963" y="168676"/>
            <a:ext cx="11425561" cy="6161103"/>
          </a:xfrm>
          <a:prstGeom prst="rect">
            <a:avLst/>
          </a:prstGeom>
          <a:ln>
            <a:solidFill>
              <a:schemeClr val="tx1"/>
            </a:solidFill>
          </a:ln>
        </p:spPr>
      </p:pic>
    </p:spTree>
    <p:extLst>
      <p:ext uri="{BB962C8B-B14F-4D97-AF65-F5344CB8AC3E}">
        <p14:creationId xmlns:p14="http://schemas.microsoft.com/office/powerpoint/2010/main" val="2774372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AED14F8-8B41-890D-3FE2-B39D733F5EB4}"/>
              </a:ext>
            </a:extLst>
          </p:cNvPr>
          <p:cNvPicPr>
            <a:picLocks noChangeAspect="1"/>
          </p:cNvPicPr>
          <p:nvPr/>
        </p:nvPicPr>
        <p:blipFill>
          <a:blip r:embed="rId2"/>
          <a:stretch>
            <a:fillRect/>
          </a:stretch>
        </p:blipFill>
        <p:spPr>
          <a:xfrm>
            <a:off x="230819" y="88778"/>
            <a:ext cx="11638626" cy="6184802"/>
          </a:xfrm>
          <a:prstGeom prst="rect">
            <a:avLst/>
          </a:prstGeom>
          <a:ln>
            <a:solidFill>
              <a:schemeClr val="tx1"/>
            </a:solidFill>
          </a:ln>
        </p:spPr>
      </p:pic>
    </p:spTree>
    <p:extLst>
      <p:ext uri="{BB962C8B-B14F-4D97-AF65-F5344CB8AC3E}">
        <p14:creationId xmlns:p14="http://schemas.microsoft.com/office/powerpoint/2010/main" val="3964574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3234381-4388-F7F2-B8B4-5A76D57B226A}"/>
              </a:ext>
            </a:extLst>
          </p:cNvPr>
          <p:cNvPicPr>
            <a:picLocks noChangeAspect="1"/>
          </p:cNvPicPr>
          <p:nvPr/>
        </p:nvPicPr>
        <p:blipFill>
          <a:blip r:embed="rId2"/>
          <a:stretch>
            <a:fillRect/>
          </a:stretch>
        </p:blipFill>
        <p:spPr>
          <a:xfrm>
            <a:off x="195309" y="106532"/>
            <a:ext cx="11896077" cy="6161103"/>
          </a:xfrm>
          <a:prstGeom prst="rect">
            <a:avLst/>
          </a:prstGeom>
          <a:ln>
            <a:solidFill>
              <a:schemeClr val="tx1"/>
            </a:solidFill>
          </a:ln>
        </p:spPr>
      </p:pic>
    </p:spTree>
    <p:extLst>
      <p:ext uri="{BB962C8B-B14F-4D97-AF65-F5344CB8AC3E}">
        <p14:creationId xmlns:p14="http://schemas.microsoft.com/office/powerpoint/2010/main" val="427315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C2FD75-AE29-50B1-6D63-0738AFC8A096}"/>
              </a:ext>
            </a:extLst>
          </p:cNvPr>
          <p:cNvSpPr txBox="1"/>
          <p:nvPr/>
        </p:nvSpPr>
        <p:spPr>
          <a:xfrm>
            <a:off x="381740" y="142043"/>
            <a:ext cx="11665257" cy="5559214"/>
          </a:xfrm>
          <a:prstGeom prst="rect">
            <a:avLst/>
          </a:prstGeom>
          <a:noFill/>
        </p:spPr>
        <p:txBody>
          <a:bodyPr wrap="square">
            <a:spAutoFit/>
          </a:bodyPr>
          <a:lstStyle/>
          <a:p>
            <a:pPr lvl="0" algn="just">
              <a:lnSpc>
                <a:spcPct val="115000"/>
              </a:lnSpc>
              <a:spcAft>
                <a:spcPts val="1000"/>
              </a:spcAft>
            </a:pPr>
            <a:r>
              <a:rPr lang="el-GR" sz="2400" kern="0" dirty="0">
                <a:solidFill>
                  <a:srgbClr val="0070C0"/>
                </a:solidFill>
                <a:effectLst/>
                <a:ea typeface="Calibri" panose="020F0502020204030204" pitchFamily="34" charset="0"/>
                <a:cs typeface="Times New Roman" panose="02020603050405020304" pitchFamily="18" charset="0"/>
              </a:rPr>
              <a:t>2. Είδη (κατηγορίες) διεθνούς εμπορίου </a:t>
            </a:r>
            <a:endParaRPr lang="el-GR" kern="0" dirty="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 typeface="Wingdings" panose="05000000000000000000" pitchFamily="2" charset="2"/>
              <a:buChar char="Ø"/>
            </a:pPr>
            <a:r>
              <a:rPr lang="el-GR" sz="2000" b="1" kern="0" dirty="0">
                <a:effectLst/>
                <a:ea typeface="Calibri" panose="020F0502020204030204" pitchFamily="34" charset="0"/>
                <a:cs typeface="Times New Roman" panose="02020603050405020304" pitchFamily="18" charset="0"/>
              </a:rPr>
              <a:t>Συμπληρωματικό εμπόριο</a:t>
            </a:r>
            <a:r>
              <a:rPr lang="el-GR" sz="2000" kern="0" dirty="0">
                <a:effectLst/>
                <a:ea typeface="Calibri" panose="020F0502020204030204" pitchFamily="34" charset="0"/>
                <a:cs typeface="Times New Roman" panose="02020603050405020304" pitchFamily="18" charset="0"/>
              </a:rPr>
              <a:t>: Στον συμπληρωματικό εμπόριο, οι εμπορικές δομές των συμμετεχόντων χωρών αλληλοσυμπληρώνονται, καθώς ανταλλάσσονται αμοιβαία εμπορεύματα που δεν παράγονται στη χώρα προορισμού (π.χ. Εισαγωγή αυτοκινήτων στην Ελλάδα από Γερμανία, εξαγωγή στη Γερμανία ελαιολάδου και πορτοκαλιών) </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b="1" kern="0" dirty="0">
                <a:effectLst/>
                <a:ea typeface="Calibri" panose="020F0502020204030204" pitchFamily="34" charset="0"/>
                <a:cs typeface="Times New Roman" panose="02020603050405020304" pitchFamily="18" charset="0"/>
              </a:rPr>
              <a:t>Εποχικό εμπόριο</a:t>
            </a:r>
            <a:r>
              <a:rPr lang="el-GR" sz="2000" kern="0" dirty="0">
                <a:effectLst/>
                <a:ea typeface="Calibri" panose="020F0502020204030204" pitchFamily="34" charset="0"/>
                <a:cs typeface="Times New Roman" panose="02020603050405020304" pitchFamily="18" charset="0"/>
              </a:rPr>
              <a:t>:  Το εμπόριο που εξαρτάται από τις εποχές του χρόνου ή από εποχική κατανάλωση (π.χ. εξαγωγές λεμονιών από Ελλάδα στην Αργεντινή το χειμώνα, εισαγωγή το καλοκαίρι, εισαγωγή αρνιών το Πάσχα από όμορες βαλκανικές χώρες)</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b="1" kern="0" dirty="0">
                <a:effectLst/>
                <a:ea typeface="Calibri" panose="020F0502020204030204" pitchFamily="34" charset="0"/>
                <a:cs typeface="Times New Roman" panose="02020603050405020304" pitchFamily="18" charset="0"/>
              </a:rPr>
              <a:t>Διασυνοριακό εμπόριο</a:t>
            </a:r>
            <a:r>
              <a:rPr lang="el-GR" sz="2000" kern="0" dirty="0">
                <a:effectLst/>
                <a:ea typeface="Calibri" panose="020F0502020204030204" pitchFamily="34" charset="0"/>
                <a:cs typeface="Times New Roman" panose="02020603050405020304" pitchFamily="18" charset="0"/>
              </a:rPr>
              <a:t>: Το εμπόριο μεταξύ όμορων περιοχών (π.χ. αγορές καυσίμων Ελλήνων στη Βουλγαρία,  αγορές δομικών υλικών στην Ελλάδα) </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b="1" kern="0" dirty="0">
                <a:effectLst/>
                <a:ea typeface="Calibri" panose="020F0502020204030204" pitchFamily="34" charset="0"/>
                <a:cs typeface="Times New Roman" panose="02020603050405020304" pitchFamily="18" charset="0"/>
              </a:rPr>
              <a:t>Διακλαδικό εμπόριο</a:t>
            </a:r>
            <a:r>
              <a:rPr lang="en-US" sz="2000" b="1" kern="0" dirty="0">
                <a:effectLst/>
                <a:ea typeface="Calibri" panose="020F0502020204030204" pitchFamily="34" charset="0"/>
                <a:cs typeface="Times New Roman" panose="02020603050405020304" pitchFamily="18" charset="0"/>
              </a:rPr>
              <a:t> </a:t>
            </a:r>
            <a:r>
              <a:rPr lang="en-US" sz="2000" kern="0" dirty="0">
                <a:effectLst/>
                <a:ea typeface="Calibri" panose="020F0502020204030204" pitchFamily="34" charset="0"/>
                <a:cs typeface="Times New Roman" panose="02020603050405020304" pitchFamily="18" charset="0"/>
              </a:rPr>
              <a:t>(inter-industry trade)</a:t>
            </a:r>
            <a:r>
              <a:rPr lang="el-GR" sz="2000" kern="0" dirty="0">
                <a:effectLst/>
                <a:ea typeface="Calibri" panose="020F0502020204030204" pitchFamily="34" charset="0"/>
                <a:cs typeface="Times New Roman" panose="02020603050405020304" pitchFamily="18" charset="0"/>
              </a:rPr>
              <a:t>: Το διακλαδικό εμπόριο πραγματοποιείται όταν οι χώρες εξάγουν προϊόντα από έναν κλάδο και εισάγουν προϊόντα από έναν άλλο. </a:t>
            </a:r>
            <a:r>
              <a:rPr lang="el-GR" sz="2000" kern="0" dirty="0">
                <a:ea typeface="Calibri" panose="020F0502020204030204" pitchFamily="34" charset="0"/>
                <a:cs typeface="Times New Roman" panose="02020603050405020304" pitchFamily="18" charset="0"/>
              </a:rPr>
              <a:t>Πιθανή σύγκρουση όταν μια χώρα εισάγει και δεν εξάγει προϊόντα ενός κλάδου. Ο κλάδος οδηγείτε σε εξαφάνιση (π.χ. εμπόριο κλωστοϋφαντουργικών μεταξύ αναπτυγμένων και αναπτυσσόμενων οικονομιών στο παρελθόν) </a:t>
            </a:r>
            <a:endParaRPr lang="el-GR" sz="2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931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8AB34E1-E756-8888-A661-013224561487}"/>
              </a:ext>
            </a:extLst>
          </p:cNvPr>
          <p:cNvPicPr>
            <a:picLocks noChangeAspect="1"/>
          </p:cNvPicPr>
          <p:nvPr/>
        </p:nvPicPr>
        <p:blipFill>
          <a:blip r:embed="rId2"/>
          <a:stretch>
            <a:fillRect/>
          </a:stretch>
        </p:blipFill>
        <p:spPr>
          <a:xfrm>
            <a:off x="115410" y="106532"/>
            <a:ext cx="11798424" cy="6161103"/>
          </a:xfrm>
          <a:prstGeom prst="rect">
            <a:avLst/>
          </a:prstGeom>
          <a:ln>
            <a:solidFill>
              <a:schemeClr val="tx1"/>
            </a:solidFill>
          </a:ln>
        </p:spPr>
      </p:pic>
    </p:spTree>
    <p:extLst>
      <p:ext uri="{BB962C8B-B14F-4D97-AF65-F5344CB8AC3E}">
        <p14:creationId xmlns:p14="http://schemas.microsoft.com/office/powerpoint/2010/main" val="482572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0F5C13C-E1D1-D2B0-9A19-C3BB3B50E950}"/>
              </a:ext>
            </a:extLst>
          </p:cNvPr>
          <p:cNvPicPr>
            <a:picLocks noChangeAspect="1"/>
          </p:cNvPicPr>
          <p:nvPr/>
        </p:nvPicPr>
        <p:blipFill>
          <a:blip r:embed="rId2"/>
          <a:stretch>
            <a:fillRect/>
          </a:stretch>
        </p:blipFill>
        <p:spPr>
          <a:xfrm>
            <a:off x="168677" y="106533"/>
            <a:ext cx="11762912" cy="6196614"/>
          </a:xfrm>
          <a:prstGeom prst="rect">
            <a:avLst/>
          </a:prstGeom>
          <a:ln>
            <a:solidFill>
              <a:schemeClr val="tx1"/>
            </a:solidFill>
          </a:ln>
        </p:spPr>
      </p:pic>
    </p:spTree>
    <p:extLst>
      <p:ext uri="{BB962C8B-B14F-4D97-AF65-F5344CB8AC3E}">
        <p14:creationId xmlns:p14="http://schemas.microsoft.com/office/powerpoint/2010/main" val="7019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95767D4-D89B-CEE7-2C7E-F264E4F8F783}"/>
              </a:ext>
            </a:extLst>
          </p:cNvPr>
          <p:cNvPicPr>
            <a:picLocks noChangeAspect="1"/>
          </p:cNvPicPr>
          <p:nvPr/>
        </p:nvPicPr>
        <p:blipFill>
          <a:blip r:embed="rId2"/>
          <a:stretch>
            <a:fillRect/>
          </a:stretch>
        </p:blipFill>
        <p:spPr>
          <a:xfrm>
            <a:off x="399495" y="275208"/>
            <a:ext cx="10795247" cy="6019060"/>
          </a:xfrm>
          <a:prstGeom prst="rect">
            <a:avLst/>
          </a:prstGeom>
          <a:ln>
            <a:solidFill>
              <a:schemeClr val="tx1"/>
            </a:solidFill>
          </a:ln>
        </p:spPr>
      </p:pic>
    </p:spTree>
    <p:extLst>
      <p:ext uri="{BB962C8B-B14F-4D97-AF65-F5344CB8AC3E}">
        <p14:creationId xmlns:p14="http://schemas.microsoft.com/office/powerpoint/2010/main" val="3876558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4CEFC85-EE72-2F79-C57F-1063ED7DF30A}"/>
              </a:ext>
            </a:extLst>
          </p:cNvPr>
          <p:cNvPicPr>
            <a:picLocks noChangeAspect="1"/>
          </p:cNvPicPr>
          <p:nvPr/>
        </p:nvPicPr>
        <p:blipFill>
          <a:blip r:embed="rId2"/>
          <a:stretch>
            <a:fillRect/>
          </a:stretch>
        </p:blipFill>
        <p:spPr>
          <a:xfrm>
            <a:off x="1" y="-159798"/>
            <a:ext cx="12413940" cy="7017798"/>
          </a:xfrm>
          <a:prstGeom prst="rect">
            <a:avLst/>
          </a:prstGeom>
          <a:ln>
            <a:solidFill>
              <a:schemeClr val="tx1"/>
            </a:solidFill>
          </a:ln>
        </p:spPr>
      </p:pic>
    </p:spTree>
    <p:extLst>
      <p:ext uri="{BB962C8B-B14F-4D97-AF65-F5344CB8AC3E}">
        <p14:creationId xmlns:p14="http://schemas.microsoft.com/office/powerpoint/2010/main" val="19974233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7CE8EA7-B45B-45AD-073D-B4F04BE6C8BF}"/>
              </a:ext>
            </a:extLst>
          </p:cNvPr>
          <p:cNvPicPr>
            <a:picLocks noChangeAspect="1"/>
          </p:cNvPicPr>
          <p:nvPr/>
        </p:nvPicPr>
        <p:blipFill>
          <a:blip r:embed="rId2"/>
          <a:stretch>
            <a:fillRect/>
          </a:stretch>
        </p:blipFill>
        <p:spPr>
          <a:xfrm>
            <a:off x="195309" y="71022"/>
            <a:ext cx="11691891" cy="6249880"/>
          </a:xfrm>
          <a:prstGeom prst="rect">
            <a:avLst/>
          </a:prstGeom>
          <a:ln>
            <a:solidFill>
              <a:schemeClr val="tx1"/>
            </a:solidFill>
          </a:ln>
        </p:spPr>
      </p:pic>
    </p:spTree>
    <p:extLst>
      <p:ext uri="{BB962C8B-B14F-4D97-AF65-F5344CB8AC3E}">
        <p14:creationId xmlns:p14="http://schemas.microsoft.com/office/powerpoint/2010/main" val="11457895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5630D00-F92A-42B7-2AFB-770724DC808D}"/>
              </a:ext>
            </a:extLst>
          </p:cNvPr>
          <p:cNvPicPr>
            <a:picLocks noChangeAspect="1"/>
          </p:cNvPicPr>
          <p:nvPr/>
        </p:nvPicPr>
        <p:blipFill>
          <a:blip r:embed="rId2"/>
          <a:stretch>
            <a:fillRect/>
          </a:stretch>
        </p:blipFill>
        <p:spPr>
          <a:xfrm>
            <a:off x="266329" y="319597"/>
            <a:ext cx="11816179" cy="6001304"/>
          </a:xfrm>
          <a:prstGeom prst="rect">
            <a:avLst/>
          </a:prstGeom>
          <a:ln>
            <a:solidFill>
              <a:schemeClr val="tx1"/>
            </a:solidFill>
          </a:ln>
        </p:spPr>
      </p:pic>
    </p:spTree>
    <p:extLst>
      <p:ext uri="{BB962C8B-B14F-4D97-AF65-F5344CB8AC3E}">
        <p14:creationId xmlns:p14="http://schemas.microsoft.com/office/powerpoint/2010/main" val="3189712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25222357-7E99-A941-FAF4-8AC63F7A7AAD}"/>
              </a:ext>
            </a:extLst>
          </p:cNvPr>
          <p:cNvPicPr>
            <a:picLocks noChangeAspect="1"/>
          </p:cNvPicPr>
          <p:nvPr/>
        </p:nvPicPr>
        <p:blipFill>
          <a:blip r:embed="rId2"/>
          <a:stretch>
            <a:fillRect/>
          </a:stretch>
        </p:blipFill>
        <p:spPr>
          <a:xfrm>
            <a:off x="-75414" y="0"/>
            <a:ext cx="12175677" cy="6297105"/>
          </a:xfrm>
          <a:prstGeom prst="rect">
            <a:avLst/>
          </a:prstGeom>
        </p:spPr>
      </p:pic>
    </p:spTree>
    <p:extLst>
      <p:ext uri="{BB962C8B-B14F-4D97-AF65-F5344CB8AC3E}">
        <p14:creationId xmlns:p14="http://schemas.microsoft.com/office/powerpoint/2010/main" val="771381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3">
            <a:extLst>
              <a:ext uri="{FF2B5EF4-FFF2-40B4-BE49-F238E27FC236}">
                <a16:creationId xmlns:a16="http://schemas.microsoft.com/office/drawing/2014/main" id="{19D41C33-36C7-7F93-88DE-513AC1AEFEDA}"/>
              </a:ext>
            </a:extLst>
          </p:cNvPr>
          <p:cNvPicPr>
            <a:picLocks noChangeAspect="1"/>
          </p:cNvPicPr>
          <p:nvPr/>
        </p:nvPicPr>
        <p:blipFill>
          <a:blip r:embed="rId3"/>
          <a:stretch>
            <a:fillRect/>
          </a:stretch>
        </p:blipFill>
        <p:spPr>
          <a:xfrm>
            <a:off x="204186" y="119270"/>
            <a:ext cx="11833934" cy="6130609"/>
          </a:xfrm>
          <a:prstGeom prst="rect">
            <a:avLst/>
          </a:prstGeom>
          <a:ln>
            <a:solidFill>
              <a:schemeClr val="tx1"/>
            </a:solidFill>
          </a:ln>
        </p:spPr>
      </p:pic>
    </p:spTree>
    <p:extLst>
      <p:ext uri="{BB962C8B-B14F-4D97-AF65-F5344CB8AC3E}">
        <p14:creationId xmlns:p14="http://schemas.microsoft.com/office/powerpoint/2010/main" val="1084239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C292006-C976-1799-FBAD-BDFD992C7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19" t="15457" r="40385" b="11595"/>
          <a:stretch>
            <a:fillRect/>
          </a:stretch>
        </p:blipFill>
        <p:spPr bwMode="auto">
          <a:xfrm>
            <a:off x="94268" y="97654"/>
            <a:ext cx="11977758" cy="6230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37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61AE511-E3EE-DE34-7443-CC5AAEF3FBD4}"/>
              </a:ext>
            </a:extLst>
          </p:cNvPr>
          <p:cNvPicPr>
            <a:picLocks noChangeAspect="1"/>
          </p:cNvPicPr>
          <p:nvPr/>
        </p:nvPicPr>
        <p:blipFill>
          <a:blip r:embed="rId2"/>
          <a:stretch>
            <a:fillRect/>
          </a:stretch>
        </p:blipFill>
        <p:spPr>
          <a:xfrm>
            <a:off x="266330" y="204187"/>
            <a:ext cx="11567604" cy="6036815"/>
          </a:xfrm>
          <a:prstGeom prst="rect">
            <a:avLst/>
          </a:prstGeom>
          <a:ln>
            <a:solidFill>
              <a:schemeClr val="tx1"/>
            </a:solidFill>
          </a:ln>
        </p:spPr>
      </p:pic>
    </p:spTree>
    <p:extLst>
      <p:ext uri="{BB962C8B-B14F-4D97-AF65-F5344CB8AC3E}">
        <p14:creationId xmlns:p14="http://schemas.microsoft.com/office/powerpoint/2010/main" val="69555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817904-1F1A-DF51-9DE6-74AD2A0CC2F1}"/>
              </a:ext>
            </a:extLst>
          </p:cNvPr>
          <p:cNvSpPr txBox="1"/>
          <p:nvPr/>
        </p:nvSpPr>
        <p:spPr>
          <a:xfrm>
            <a:off x="506027" y="452761"/>
            <a:ext cx="11372295" cy="5081519"/>
          </a:xfrm>
          <a:prstGeom prst="rect">
            <a:avLst/>
          </a:prstGeom>
          <a:noFill/>
        </p:spPr>
        <p:txBody>
          <a:bodyPr wrap="square">
            <a:spAutoFit/>
          </a:bodyPr>
          <a:lstStyle/>
          <a:p>
            <a:pPr marL="342900" lvl="0" indent="-342900" algn="just">
              <a:lnSpc>
                <a:spcPct val="115000"/>
              </a:lnSpc>
              <a:spcAft>
                <a:spcPts val="800"/>
              </a:spcAft>
              <a:buFont typeface="Wingdings" panose="05000000000000000000" pitchFamily="2" charset="2"/>
              <a:buChar char="Ø"/>
            </a:pPr>
            <a:r>
              <a:rPr lang="el-GR" sz="2000" b="1" kern="0" dirty="0">
                <a:effectLst/>
                <a:ea typeface="Calibri" panose="020F0502020204030204" pitchFamily="34" charset="0"/>
                <a:cs typeface="Times New Roman" panose="02020603050405020304" pitchFamily="18" charset="0"/>
              </a:rPr>
              <a:t>Ενδοκλαδικό εμπόριο</a:t>
            </a:r>
            <a:r>
              <a:rPr lang="en-US" sz="2000" b="1" kern="0" dirty="0">
                <a:effectLst/>
                <a:ea typeface="Calibri" panose="020F0502020204030204" pitchFamily="34" charset="0"/>
                <a:cs typeface="Times New Roman" panose="02020603050405020304" pitchFamily="18" charset="0"/>
              </a:rPr>
              <a:t> </a:t>
            </a:r>
            <a:r>
              <a:rPr lang="en-US" sz="2000" kern="0" dirty="0">
                <a:effectLst/>
                <a:ea typeface="Calibri" panose="020F0502020204030204" pitchFamily="34" charset="0"/>
                <a:cs typeface="Times New Roman" panose="02020603050405020304" pitchFamily="18" charset="0"/>
              </a:rPr>
              <a:t>(intra-industry trade)</a:t>
            </a:r>
            <a:r>
              <a:rPr lang="el-GR" sz="2000" kern="0" dirty="0">
                <a:effectLst/>
                <a:ea typeface="Calibri" panose="020F0502020204030204" pitchFamily="34" charset="0"/>
                <a:cs typeface="Times New Roman" panose="02020603050405020304" pitchFamily="18" charset="0"/>
              </a:rPr>
              <a:t>: εμπορικές συναλλαγές εντός ίδιας βιομηχανίας - αναφέρεται στην ανταλλαγή παρόμοιων προϊόντων που ανήκουν στον ίδιο κλάδο μεταξύ 2 χωρών (π.χ. εξαγωγές γερμανικών αυτοκινήτων στη Γαλλία και παράλληλα εισαγωγές γαλλικών αυτοκινήτων στη </a:t>
            </a:r>
            <a:r>
              <a:rPr lang="el-GR" sz="2000" kern="0" dirty="0" err="1">
                <a:effectLst/>
                <a:ea typeface="Calibri" panose="020F0502020204030204" pitchFamily="34" charset="0"/>
                <a:cs typeface="Times New Roman" panose="02020603050405020304" pitchFamily="18" charset="0"/>
              </a:rPr>
              <a:t>Γερμανια</a:t>
            </a:r>
            <a:r>
              <a:rPr lang="el-GR" sz="2000" kern="0" dirty="0">
                <a:effectLst/>
                <a:ea typeface="Calibri" panose="020F0502020204030204" pitchFamily="34" charset="0"/>
                <a:cs typeface="Times New Roman" panose="02020603050405020304" pitchFamily="18" charset="0"/>
              </a:rPr>
              <a:t>)</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b="1" kern="0" dirty="0" err="1">
                <a:effectLst/>
                <a:ea typeface="Calibri" panose="020F0502020204030204" pitchFamily="34" charset="0"/>
                <a:cs typeface="Times New Roman" panose="02020603050405020304" pitchFamily="18" charset="0"/>
              </a:rPr>
              <a:t>Ενδοεπιχειρησιακό</a:t>
            </a:r>
            <a:r>
              <a:rPr lang="el-GR" sz="2000" b="1" kern="0" dirty="0">
                <a:effectLst/>
                <a:ea typeface="Calibri" panose="020F0502020204030204" pitchFamily="34" charset="0"/>
                <a:cs typeface="Times New Roman" panose="02020603050405020304" pitchFamily="18" charset="0"/>
              </a:rPr>
              <a:t> ή </a:t>
            </a:r>
            <a:r>
              <a:rPr lang="el-GR" sz="2000" b="1" kern="0" dirty="0" err="1">
                <a:effectLst/>
                <a:ea typeface="Calibri" panose="020F0502020204030204" pitchFamily="34" charset="0"/>
                <a:cs typeface="Times New Roman" panose="02020603050405020304" pitchFamily="18" charset="0"/>
              </a:rPr>
              <a:t>ενδο-ομιλικό</a:t>
            </a:r>
            <a:r>
              <a:rPr lang="el-GR" sz="2000" b="1" kern="0" dirty="0">
                <a:effectLst/>
                <a:ea typeface="Calibri" panose="020F0502020204030204" pitchFamily="34" charset="0"/>
                <a:cs typeface="Times New Roman" panose="02020603050405020304" pitchFamily="18" charset="0"/>
              </a:rPr>
              <a:t> εμπόριο </a:t>
            </a:r>
            <a:r>
              <a:rPr lang="el-GR" sz="2000" kern="0" dirty="0">
                <a:effectLst/>
                <a:ea typeface="Calibri" panose="020F0502020204030204" pitchFamily="34" charset="0"/>
                <a:cs typeface="Times New Roman" panose="02020603050405020304" pitchFamily="18" charset="0"/>
              </a:rPr>
              <a:t>(</a:t>
            </a:r>
            <a:r>
              <a:rPr lang="en-US" sz="2000" kern="0" dirty="0">
                <a:effectLst/>
                <a:ea typeface="Calibri" panose="020F0502020204030204" pitchFamily="34" charset="0"/>
                <a:cs typeface="Times New Roman" panose="02020603050405020304" pitchFamily="18" charset="0"/>
              </a:rPr>
              <a:t>intra-firm trade)</a:t>
            </a:r>
            <a:r>
              <a:rPr lang="el-GR" sz="2000" kern="0" dirty="0">
                <a:effectLst/>
                <a:ea typeface="Calibri" panose="020F0502020204030204" pitchFamily="34" charset="0"/>
                <a:cs typeface="Times New Roman" panose="02020603050405020304" pitchFamily="18" charset="0"/>
              </a:rPr>
              <a:t>: διασυνοριακές εμπορικές συναλλαγές μεταξύ θυγατρικών / συνδεδεμένων εταιρειών ή αλλιώς μεταξύ επιχειρήσεων του ίδιου πολυεθνικού ομίλου. </a:t>
            </a:r>
          </a:p>
          <a:p>
            <a:pPr marL="800100" lvl="1" indent="-342900" algn="just">
              <a:lnSpc>
                <a:spcPct val="115000"/>
              </a:lnSpc>
              <a:spcAft>
                <a:spcPts val="800"/>
              </a:spcAft>
              <a:buFont typeface="Wingdings" panose="05000000000000000000" pitchFamily="2" charset="2"/>
              <a:buChar char="ü"/>
            </a:pPr>
            <a:r>
              <a:rPr lang="el-GR" sz="2000" kern="0" dirty="0">
                <a:effectLst/>
                <a:ea typeface="Calibri" panose="020F0502020204030204" pitchFamily="34" charset="0"/>
                <a:cs typeface="Times New Roman" panose="02020603050405020304" pitchFamily="18" charset="0"/>
              </a:rPr>
              <a:t>Για παράδειγμα, στις ΗΠΑ το 2023, το 37 % των εξαγωγών υπηρεσιών προέρχονταν από συναλλαγές μεταξύ εταιρειών συνδεδεμένων (“</a:t>
            </a:r>
            <a:r>
              <a:rPr lang="el-GR" sz="2000" kern="0" dirty="0" err="1">
                <a:effectLst/>
                <a:ea typeface="Calibri" panose="020F0502020204030204" pitchFamily="34" charset="0"/>
                <a:cs typeface="Times New Roman" panose="02020603050405020304" pitchFamily="18" charset="0"/>
              </a:rPr>
              <a:t>affiliated</a:t>
            </a:r>
            <a:r>
              <a:rPr lang="el-GR" sz="2000" kern="0" dirty="0">
                <a:effectLst/>
                <a:ea typeface="Calibri" panose="020F0502020204030204" pitchFamily="34" charset="0"/>
                <a:cs typeface="Times New Roman" panose="02020603050405020304" pitchFamily="18" charset="0"/>
              </a:rPr>
              <a:t> </a:t>
            </a:r>
            <a:r>
              <a:rPr lang="el-GR" sz="2000" kern="0" dirty="0" err="1">
                <a:effectLst/>
                <a:ea typeface="Calibri" panose="020F0502020204030204" pitchFamily="34" charset="0"/>
                <a:cs typeface="Times New Roman" panose="02020603050405020304" pitchFamily="18" charset="0"/>
              </a:rPr>
              <a:t>trade</a:t>
            </a:r>
            <a:r>
              <a:rPr lang="el-GR" sz="2000" kern="0" dirty="0">
                <a:effectLst/>
                <a:ea typeface="Calibri" panose="020F0502020204030204" pitchFamily="34" charset="0"/>
                <a:cs typeface="Times New Roman" panose="02020603050405020304" pitchFamily="18" charset="0"/>
              </a:rPr>
              <a:t>”)</a:t>
            </a:r>
          </a:p>
          <a:p>
            <a:pPr marL="342900" lvl="0" indent="-342900" algn="just">
              <a:lnSpc>
                <a:spcPct val="115000"/>
              </a:lnSpc>
              <a:spcAft>
                <a:spcPts val="800"/>
              </a:spcAft>
              <a:buFont typeface="Wingdings" panose="05000000000000000000" pitchFamily="2" charset="2"/>
              <a:buChar char="Ø"/>
            </a:pPr>
            <a:r>
              <a:rPr lang="el-GR" sz="2000" b="1" kern="0" dirty="0">
                <a:ea typeface="Calibri" panose="020F0502020204030204" pitchFamily="34" charset="0"/>
                <a:cs typeface="Times New Roman" panose="02020603050405020304" pitchFamily="18" charset="0"/>
              </a:rPr>
              <a:t>Ενδοπεριφερειακό ή </a:t>
            </a:r>
            <a:r>
              <a:rPr lang="el-GR" sz="2000" b="1" kern="0" dirty="0" err="1">
                <a:ea typeface="Calibri" panose="020F0502020204030204" pitchFamily="34" charset="0"/>
                <a:cs typeface="Times New Roman" panose="02020603050405020304" pitchFamily="18" charset="0"/>
              </a:rPr>
              <a:t>εξω</a:t>
            </a:r>
            <a:r>
              <a:rPr lang="el-GR" sz="2000" b="1" kern="0" dirty="0">
                <a:ea typeface="Calibri" panose="020F0502020204030204" pitchFamily="34" charset="0"/>
                <a:cs typeface="Times New Roman" panose="02020603050405020304" pitchFamily="18" charset="0"/>
              </a:rPr>
              <a:t>-περιφερειακό εμπόριο</a:t>
            </a:r>
            <a:r>
              <a:rPr lang="el-GR" sz="2000" kern="0" dirty="0">
                <a:ea typeface="Calibri" panose="020F0502020204030204" pitchFamily="34" charset="0"/>
                <a:cs typeface="Times New Roman" panose="02020603050405020304" pitchFamily="18" charset="0"/>
              </a:rPr>
              <a:t>: Το εμπόριο μεταξύ των χωρών μιας γεωγραφικής περιφέρειας </a:t>
            </a:r>
            <a:r>
              <a:rPr lang="el-GR" sz="2000" kern="0" dirty="0" err="1">
                <a:ea typeface="Calibri" panose="020F0502020204030204" pitchFamily="34" charset="0"/>
                <a:cs typeface="Times New Roman" panose="02020603050405020304" pitchFamily="18" charset="0"/>
              </a:rPr>
              <a:t>χρών</a:t>
            </a:r>
            <a:r>
              <a:rPr lang="el-GR" sz="2000" kern="0" dirty="0">
                <a:ea typeface="Calibri" panose="020F0502020204030204" pitchFamily="34" charset="0"/>
                <a:cs typeface="Times New Roman" panose="02020603050405020304" pitchFamily="18" charset="0"/>
              </a:rPr>
              <a:t> ή μεταξύ χωρών που ανήκουν σε μια εμπορική ένωση. </a:t>
            </a:r>
          </a:p>
          <a:p>
            <a:pPr marL="800100" lvl="1" indent="-342900" algn="just">
              <a:lnSpc>
                <a:spcPct val="115000"/>
              </a:lnSpc>
              <a:spcAft>
                <a:spcPts val="800"/>
              </a:spcAft>
              <a:buFont typeface="Wingdings" panose="05000000000000000000" pitchFamily="2" charset="2"/>
              <a:buChar char="ü"/>
            </a:pPr>
            <a:r>
              <a:rPr lang="el-GR" sz="2000" kern="0" dirty="0">
                <a:ea typeface="Calibri" panose="020F0502020204030204" pitchFamily="34" charset="0"/>
                <a:cs typeface="Times New Roman" panose="02020603050405020304" pitchFamily="18" charset="0"/>
              </a:rPr>
              <a:t> περίπου 60 % των εξαγωγών της ΕΕ κατευθύνονται σε χώρες εντός της ΕΕ (δηλαδή ενδοπεριφερειακό εμπόριο). </a:t>
            </a:r>
            <a:endParaRPr lang="el-GR" sz="2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092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7CF2126-F03C-CAE5-EC7D-D640C194661D}"/>
              </a:ext>
            </a:extLst>
          </p:cNvPr>
          <p:cNvPicPr>
            <a:picLocks noChangeAspect="1"/>
          </p:cNvPicPr>
          <p:nvPr/>
        </p:nvPicPr>
        <p:blipFill>
          <a:blip r:embed="rId2"/>
          <a:stretch>
            <a:fillRect/>
          </a:stretch>
        </p:blipFill>
        <p:spPr>
          <a:xfrm>
            <a:off x="346229" y="133166"/>
            <a:ext cx="11034943" cy="6081204"/>
          </a:xfrm>
          <a:prstGeom prst="rect">
            <a:avLst/>
          </a:prstGeom>
          <a:ln>
            <a:solidFill>
              <a:schemeClr val="tx1"/>
            </a:solidFill>
          </a:ln>
        </p:spPr>
      </p:pic>
    </p:spTree>
    <p:extLst>
      <p:ext uri="{BB962C8B-B14F-4D97-AF65-F5344CB8AC3E}">
        <p14:creationId xmlns:p14="http://schemas.microsoft.com/office/powerpoint/2010/main" val="2195073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93DECF6-C3D6-9B1D-8D2C-497651FF9723}"/>
              </a:ext>
            </a:extLst>
          </p:cNvPr>
          <p:cNvPicPr>
            <a:picLocks noChangeAspect="1"/>
          </p:cNvPicPr>
          <p:nvPr/>
        </p:nvPicPr>
        <p:blipFill>
          <a:blip r:embed="rId2"/>
          <a:stretch>
            <a:fillRect/>
          </a:stretch>
        </p:blipFill>
        <p:spPr>
          <a:xfrm>
            <a:off x="692458" y="168676"/>
            <a:ext cx="10786369" cy="5946374"/>
          </a:xfrm>
          <a:prstGeom prst="rect">
            <a:avLst/>
          </a:prstGeom>
          <a:ln>
            <a:solidFill>
              <a:schemeClr val="tx1"/>
            </a:solidFill>
          </a:ln>
        </p:spPr>
      </p:pic>
    </p:spTree>
    <p:extLst>
      <p:ext uri="{BB962C8B-B14F-4D97-AF65-F5344CB8AC3E}">
        <p14:creationId xmlns:p14="http://schemas.microsoft.com/office/powerpoint/2010/main" val="2646367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5BE26C9-190F-8BE0-7F50-2F90F67C6BF2}"/>
              </a:ext>
            </a:extLst>
          </p:cNvPr>
          <p:cNvPicPr>
            <a:picLocks noChangeAspect="1"/>
          </p:cNvPicPr>
          <p:nvPr/>
        </p:nvPicPr>
        <p:blipFill>
          <a:blip r:embed="rId2"/>
          <a:stretch>
            <a:fillRect/>
          </a:stretch>
        </p:blipFill>
        <p:spPr>
          <a:xfrm>
            <a:off x="1651247" y="0"/>
            <a:ext cx="9365941" cy="6312023"/>
          </a:xfrm>
          <a:prstGeom prst="rect">
            <a:avLst/>
          </a:prstGeom>
          <a:ln>
            <a:solidFill>
              <a:schemeClr val="tx1"/>
            </a:solidFill>
          </a:ln>
        </p:spPr>
      </p:pic>
    </p:spTree>
    <p:extLst>
      <p:ext uri="{BB962C8B-B14F-4D97-AF65-F5344CB8AC3E}">
        <p14:creationId xmlns:p14="http://schemas.microsoft.com/office/powerpoint/2010/main" val="3300330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34A968C-B722-C020-27BA-A4679698BB99}"/>
              </a:ext>
            </a:extLst>
          </p:cNvPr>
          <p:cNvPicPr>
            <a:picLocks noChangeAspect="1"/>
          </p:cNvPicPr>
          <p:nvPr/>
        </p:nvPicPr>
        <p:blipFill>
          <a:blip r:embed="rId2"/>
          <a:stretch>
            <a:fillRect/>
          </a:stretch>
        </p:blipFill>
        <p:spPr>
          <a:xfrm>
            <a:off x="656949" y="79899"/>
            <a:ext cx="9987378" cy="6134469"/>
          </a:xfrm>
          <a:prstGeom prst="rect">
            <a:avLst/>
          </a:prstGeom>
          <a:ln>
            <a:solidFill>
              <a:schemeClr val="tx1"/>
            </a:solidFill>
          </a:ln>
        </p:spPr>
      </p:pic>
    </p:spTree>
    <p:extLst>
      <p:ext uri="{BB962C8B-B14F-4D97-AF65-F5344CB8AC3E}">
        <p14:creationId xmlns:p14="http://schemas.microsoft.com/office/powerpoint/2010/main" val="1260974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2C3C592-AD7F-7AFC-AF6C-8A3C6BAF64FB}"/>
              </a:ext>
            </a:extLst>
          </p:cNvPr>
          <p:cNvPicPr>
            <a:picLocks noChangeAspect="1"/>
          </p:cNvPicPr>
          <p:nvPr/>
        </p:nvPicPr>
        <p:blipFill>
          <a:blip r:embed="rId2"/>
          <a:stretch>
            <a:fillRect/>
          </a:stretch>
        </p:blipFill>
        <p:spPr>
          <a:xfrm>
            <a:off x="492981" y="186431"/>
            <a:ext cx="11314705" cy="6107837"/>
          </a:xfrm>
          <a:prstGeom prst="rect">
            <a:avLst/>
          </a:prstGeom>
          <a:ln>
            <a:solidFill>
              <a:schemeClr val="tx1"/>
            </a:solidFill>
          </a:ln>
        </p:spPr>
      </p:pic>
    </p:spTree>
    <p:extLst>
      <p:ext uri="{BB962C8B-B14F-4D97-AF65-F5344CB8AC3E}">
        <p14:creationId xmlns:p14="http://schemas.microsoft.com/office/powerpoint/2010/main" val="4227757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521166C-3EE3-ABC1-AEA6-7B2805DB2CCA}"/>
              </a:ext>
            </a:extLst>
          </p:cNvPr>
          <p:cNvPicPr>
            <a:picLocks noChangeAspect="1"/>
          </p:cNvPicPr>
          <p:nvPr/>
        </p:nvPicPr>
        <p:blipFill>
          <a:blip r:embed="rId2"/>
          <a:stretch>
            <a:fillRect/>
          </a:stretch>
        </p:blipFill>
        <p:spPr>
          <a:xfrm>
            <a:off x="318051" y="177553"/>
            <a:ext cx="11480371" cy="5974671"/>
          </a:xfrm>
          <a:prstGeom prst="rect">
            <a:avLst/>
          </a:prstGeom>
          <a:ln>
            <a:solidFill>
              <a:schemeClr val="tx1"/>
            </a:solidFill>
          </a:ln>
        </p:spPr>
      </p:pic>
    </p:spTree>
    <p:extLst>
      <p:ext uri="{BB962C8B-B14F-4D97-AF65-F5344CB8AC3E}">
        <p14:creationId xmlns:p14="http://schemas.microsoft.com/office/powerpoint/2010/main" val="3600127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AC33DC7-EE77-DD1B-BBC3-D1BB62C7BC9B}"/>
              </a:ext>
            </a:extLst>
          </p:cNvPr>
          <p:cNvPicPr>
            <a:picLocks noChangeAspect="1"/>
          </p:cNvPicPr>
          <p:nvPr/>
        </p:nvPicPr>
        <p:blipFill>
          <a:blip r:embed="rId2"/>
          <a:stretch>
            <a:fillRect/>
          </a:stretch>
        </p:blipFill>
        <p:spPr>
          <a:xfrm>
            <a:off x="262393" y="166977"/>
            <a:ext cx="11441927" cy="6011185"/>
          </a:xfrm>
          <a:prstGeom prst="rect">
            <a:avLst/>
          </a:prstGeom>
          <a:ln>
            <a:solidFill>
              <a:schemeClr val="tx1"/>
            </a:solidFill>
          </a:ln>
        </p:spPr>
      </p:pic>
    </p:spTree>
    <p:extLst>
      <p:ext uri="{BB962C8B-B14F-4D97-AF65-F5344CB8AC3E}">
        <p14:creationId xmlns:p14="http://schemas.microsoft.com/office/powerpoint/2010/main" val="228641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A138C2A-1E8D-526D-A766-03456D0B6B03}"/>
              </a:ext>
            </a:extLst>
          </p:cNvPr>
          <p:cNvPicPr>
            <a:picLocks noChangeAspect="1"/>
          </p:cNvPicPr>
          <p:nvPr/>
        </p:nvPicPr>
        <p:blipFill>
          <a:blip r:embed="rId2"/>
          <a:stretch>
            <a:fillRect/>
          </a:stretch>
        </p:blipFill>
        <p:spPr>
          <a:xfrm>
            <a:off x="390617" y="248575"/>
            <a:ext cx="10750859" cy="5990115"/>
          </a:xfrm>
          <a:prstGeom prst="rect">
            <a:avLst/>
          </a:prstGeom>
          <a:ln>
            <a:solidFill>
              <a:schemeClr val="tx1"/>
            </a:solidFill>
          </a:ln>
        </p:spPr>
      </p:pic>
    </p:spTree>
    <p:extLst>
      <p:ext uri="{BB962C8B-B14F-4D97-AF65-F5344CB8AC3E}">
        <p14:creationId xmlns:p14="http://schemas.microsoft.com/office/powerpoint/2010/main" val="1114839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885161B-4480-A064-5B87-04AF5119B5CC}"/>
              </a:ext>
            </a:extLst>
          </p:cNvPr>
          <p:cNvPicPr>
            <a:picLocks noChangeAspect="1"/>
          </p:cNvPicPr>
          <p:nvPr/>
        </p:nvPicPr>
        <p:blipFill>
          <a:blip r:embed="rId2"/>
          <a:stretch>
            <a:fillRect/>
          </a:stretch>
        </p:blipFill>
        <p:spPr>
          <a:xfrm>
            <a:off x="150921" y="195310"/>
            <a:ext cx="11860566" cy="6125591"/>
          </a:xfrm>
          <a:prstGeom prst="rect">
            <a:avLst/>
          </a:prstGeom>
          <a:ln>
            <a:solidFill>
              <a:schemeClr val="tx1"/>
            </a:solidFill>
          </a:ln>
        </p:spPr>
      </p:pic>
    </p:spTree>
    <p:extLst>
      <p:ext uri="{BB962C8B-B14F-4D97-AF65-F5344CB8AC3E}">
        <p14:creationId xmlns:p14="http://schemas.microsoft.com/office/powerpoint/2010/main" val="1104587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3BAF902-5DA7-334D-7E3A-5D8A7F6B3FF7}"/>
              </a:ext>
            </a:extLst>
          </p:cNvPr>
          <p:cNvPicPr>
            <a:picLocks noChangeAspect="1"/>
          </p:cNvPicPr>
          <p:nvPr/>
        </p:nvPicPr>
        <p:blipFill>
          <a:blip r:embed="rId2"/>
          <a:stretch>
            <a:fillRect/>
          </a:stretch>
        </p:blipFill>
        <p:spPr>
          <a:xfrm>
            <a:off x="363983" y="195310"/>
            <a:ext cx="10963923" cy="6045692"/>
          </a:xfrm>
          <a:prstGeom prst="rect">
            <a:avLst/>
          </a:prstGeom>
          <a:ln>
            <a:solidFill>
              <a:schemeClr val="tx1"/>
            </a:solidFill>
          </a:ln>
        </p:spPr>
      </p:pic>
    </p:spTree>
    <p:extLst>
      <p:ext uri="{BB962C8B-B14F-4D97-AF65-F5344CB8AC3E}">
        <p14:creationId xmlns:p14="http://schemas.microsoft.com/office/powerpoint/2010/main" val="337876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73224C-70AA-0E6A-E9FC-E63149EC67F5}"/>
              </a:ext>
            </a:extLst>
          </p:cNvPr>
          <p:cNvSpPr txBox="1"/>
          <p:nvPr/>
        </p:nvSpPr>
        <p:spPr>
          <a:xfrm>
            <a:off x="692458" y="363984"/>
            <a:ext cx="8449322" cy="461665"/>
          </a:xfrm>
          <a:prstGeom prst="rect">
            <a:avLst/>
          </a:prstGeom>
          <a:noFill/>
        </p:spPr>
        <p:txBody>
          <a:bodyPr wrap="square">
            <a:spAutoFit/>
          </a:bodyPr>
          <a:lstStyle/>
          <a:p>
            <a:r>
              <a:rPr lang="el-GR" sz="2400" b="1" dirty="0">
                <a:solidFill>
                  <a:srgbClr val="0070C0"/>
                </a:solidFill>
              </a:rPr>
              <a:t>3. Κύρια χαρακτηριστικά του σύγχρονου διεθνούς εμπορίου</a:t>
            </a:r>
          </a:p>
        </p:txBody>
      </p:sp>
      <p:sp>
        <p:nvSpPr>
          <p:cNvPr id="5" name="TextBox 4">
            <a:extLst>
              <a:ext uri="{FF2B5EF4-FFF2-40B4-BE49-F238E27FC236}">
                <a16:creationId xmlns:a16="http://schemas.microsoft.com/office/drawing/2014/main" id="{4D758783-6353-8838-E6D3-27581C1FC946}"/>
              </a:ext>
            </a:extLst>
          </p:cNvPr>
          <p:cNvSpPr txBox="1"/>
          <p:nvPr/>
        </p:nvSpPr>
        <p:spPr>
          <a:xfrm>
            <a:off x="692458" y="967666"/>
            <a:ext cx="10981678" cy="3898247"/>
          </a:xfrm>
          <a:prstGeom prst="rect">
            <a:avLst/>
          </a:prstGeom>
          <a:noFill/>
        </p:spPr>
        <p:txBody>
          <a:bodyPr wrap="square">
            <a:spAutoFit/>
          </a:bodyPr>
          <a:lstStyle/>
          <a:p>
            <a:pPr marL="342900" lvl="0" indent="-342900" algn="just">
              <a:lnSpc>
                <a:spcPct val="115000"/>
              </a:lnSpc>
              <a:spcAft>
                <a:spcPts val="10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Υπεροχή εμπορίου αγαθών έναντι υπηρεσιών (2024: 24,5 τρις $ εξαγωγές αγαθών, 8,7 τρις υπηρεσίες) </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Υπεροχή βιομηχανικών αγαθών έναντι αγροτικών </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Κυρίαρχοι κλάδοι στα αγαθά: καύσιμα-ορυκτά, χημικά, πληροφορική-επικοινωνίες, οχήματα</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Κυρίαρχοι Κλάδοι στις υπηρεσίες: Μεταφορές, τουρισμός </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Κλαδική διάρθρωση μεταξύ ομάδων χωρών (</a:t>
            </a:r>
            <a:r>
              <a:rPr lang="el-GR" sz="2000" kern="0" dirty="0">
                <a:ea typeface="Calibri" panose="020F0502020204030204" pitchFamily="34" charset="0"/>
                <a:cs typeface="Times New Roman" panose="02020603050405020304" pitchFamily="18" charset="0"/>
              </a:rPr>
              <a:t>αναπτυγμένες</a:t>
            </a:r>
            <a:r>
              <a:rPr lang="el-GR" sz="2000" kern="0" dirty="0">
                <a:effectLst/>
                <a:ea typeface="Calibri" panose="020F0502020204030204" pitchFamily="34" charset="0"/>
                <a:cs typeface="Times New Roman" panose="02020603050405020304" pitchFamily="18" charset="0"/>
              </a:rPr>
              <a:t>, αναδυόμενες</a:t>
            </a:r>
            <a:r>
              <a:rPr lang="el-GR" sz="2000" kern="0" dirty="0">
                <a:ea typeface="Calibri" panose="020F0502020204030204" pitchFamily="34" charset="0"/>
                <a:cs typeface="Times New Roman" panose="02020603050405020304" pitchFamily="18" charset="0"/>
              </a:rPr>
              <a:t>, </a:t>
            </a:r>
            <a:r>
              <a:rPr lang="el-GR" sz="2000" kern="0" dirty="0">
                <a:effectLst/>
                <a:ea typeface="Calibri" panose="020F0502020204030204" pitchFamily="34" charset="0"/>
                <a:cs typeface="Times New Roman" panose="02020603050405020304" pitchFamily="18" charset="0"/>
              </a:rPr>
              <a:t>αναπτυσσόμενες) </a:t>
            </a:r>
            <a:endParaRPr lang="el-GR" sz="20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Διεθνείς αλυσίδες προστιθέμενης αξίας (περ. 45% του διεθνούς εμπορίου είναι ενδιάμεσα </a:t>
            </a:r>
            <a:r>
              <a:rPr lang="el-GR" sz="2000" kern="0" dirty="0" err="1">
                <a:effectLst/>
                <a:ea typeface="Calibri" panose="020F0502020204030204" pitchFamily="34" charset="0"/>
                <a:cs typeface="Times New Roman" panose="02020603050405020304" pitchFamily="18" charset="0"/>
              </a:rPr>
              <a:t>προΊόντα</a:t>
            </a:r>
            <a:r>
              <a:rPr lang="el-GR" sz="2000" kern="0" dirty="0">
                <a:effectLst/>
                <a:ea typeface="Calibri" panose="020F0502020204030204" pitchFamily="34" charset="0"/>
                <a:cs typeface="Times New Roman" panose="02020603050405020304" pitchFamily="18" charset="0"/>
              </a:rPr>
              <a:t>) </a:t>
            </a:r>
          </a:p>
          <a:p>
            <a:pPr marL="342900" lvl="0" indent="-342900" algn="just">
              <a:lnSpc>
                <a:spcPct val="115000"/>
              </a:lnSpc>
              <a:spcAft>
                <a:spcPts val="800"/>
              </a:spcAft>
              <a:buFont typeface="Wingdings" panose="05000000000000000000" pitchFamily="2" charset="2"/>
              <a:buChar char="Ø"/>
            </a:pPr>
            <a:r>
              <a:rPr lang="el-GR" sz="2000" kern="0" dirty="0">
                <a:effectLst/>
                <a:ea typeface="Calibri" panose="020F0502020204030204" pitchFamily="34" charset="0"/>
                <a:cs typeface="Times New Roman" panose="02020603050405020304" pitchFamily="18" charset="0"/>
              </a:rPr>
              <a:t>Χρήσ</a:t>
            </a:r>
            <a:r>
              <a:rPr lang="el-GR" sz="2000" kern="0" dirty="0">
                <a:ea typeface="Calibri" panose="020F0502020204030204" pitchFamily="34" charset="0"/>
                <a:cs typeface="Times New Roman" panose="02020603050405020304" pitchFamily="18" charset="0"/>
              </a:rPr>
              <a:t>η διεθνών νομισμάτων (</a:t>
            </a:r>
            <a:r>
              <a:rPr lang="en-US" sz="2000" kern="0" dirty="0">
                <a:ea typeface="Calibri" panose="020F0502020204030204" pitchFamily="34" charset="0"/>
                <a:cs typeface="Times New Roman" panose="02020603050405020304" pitchFamily="18" charset="0"/>
              </a:rPr>
              <a:t>USD</a:t>
            </a:r>
            <a:r>
              <a:rPr lang="el-GR" sz="2000" kern="0" dirty="0">
                <a:ea typeface="Calibri" panose="020F0502020204030204" pitchFamily="34" charset="0"/>
                <a:cs typeface="Times New Roman" panose="02020603050405020304" pitchFamily="18" charset="0"/>
              </a:rPr>
              <a:t> 40%, </a:t>
            </a:r>
            <a:r>
              <a:rPr lang="en-US" sz="2000" kern="0" dirty="0">
                <a:ea typeface="Calibri" panose="020F0502020204030204" pitchFamily="34" charset="0"/>
                <a:cs typeface="Times New Roman" panose="02020603050405020304" pitchFamily="18" charset="0"/>
              </a:rPr>
              <a:t>EUR</a:t>
            </a:r>
            <a:r>
              <a:rPr lang="el-GR" sz="2000" kern="0" dirty="0">
                <a:ea typeface="Calibri" panose="020F0502020204030204" pitchFamily="34" charset="0"/>
                <a:cs typeface="Times New Roman" panose="02020603050405020304" pitchFamily="18" charset="0"/>
              </a:rPr>
              <a:t> 38%, </a:t>
            </a:r>
            <a:r>
              <a:rPr lang="en-US" sz="2000" kern="0" dirty="0">
                <a:ea typeface="Calibri" panose="020F0502020204030204" pitchFamily="34" charset="0"/>
                <a:cs typeface="Times New Roman" panose="02020603050405020304" pitchFamily="18" charset="0"/>
              </a:rPr>
              <a:t>GBP 6,5%, JPY 3,15%, CNY 1,9%, CAD 1,7% </a:t>
            </a:r>
            <a:r>
              <a:rPr lang="el-GR" sz="2000" kern="0" dirty="0">
                <a:ea typeface="Calibri" panose="020F0502020204030204" pitchFamily="34" charset="0"/>
                <a:cs typeface="Times New Roman" panose="02020603050405020304" pitchFamily="18" charset="0"/>
              </a:rPr>
              <a:t>κ.α.) </a:t>
            </a:r>
            <a:endParaRPr lang="el-GR" sz="20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168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42F1231-16A3-0C6E-23D4-8C6B90E64042}"/>
              </a:ext>
            </a:extLst>
          </p:cNvPr>
          <p:cNvPicPr>
            <a:picLocks noChangeAspect="1"/>
          </p:cNvPicPr>
          <p:nvPr/>
        </p:nvPicPr>
        <p:blipFill>
          <a:blip r:embed="rId2"/>
          <a:stretch>
            <a:fillRect/>
          </a:stretch>
        </p:blipFill>
        <p:spPr>
          <a:xfrm>
            <a:off x="159799" y="124288"/>
            <a:ext cx="11896078" cy="6233650"/>
          </a:xfrm>
          <a:prstGeom prst="rect">
            <a:avLst/>
          </a:prstGeom>
          <a:ln>
            <a:solidFill>
              <a:schemeClr val="tx1"/>
            </a:solidFill>
          </a:ln>
        </p:spPr>
      </p:pic>
    </p:spTree>
    <p:extLst>
      <p:ext uri="{BB962C8B-B14F-4D97-AF65-F5344CB8AC3E}">
        <p14:creationId xmlns:p14="http://schemas.microsoft.com/office/powerpoint/2010/main" val="1430166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D1D6D3C-C84D-4613-0788-96FA19EF790D}"/>
              </a:ext>
            </a:extLst>
          </p:cNvPr>
          <p:cNvPicPr>
            <a:picLocks noChangeAspect="1"/>
          </p:cNvPicPr>
          <p:nvPr/>
        </p:nvPicPr>
        <p:blipFill>
          <a:blip r:embed="rId2"/>
          <a:stretch>
            <a:fillRect/>
          </a:stretch>
        </p:blipFill>
        <p:spPr>
          <a:xfrm>
            <a:off x="213064" y="97654"/>
            <a:ext cx="11789546" cy="6155509"/>
          </a:xfrm>
          <a:prstGeom prst="rect">
            <a:avLst/>
          </a:prstGeom>
          <a:ln>
            <a:solidFill>
              <a:schemeClr val="tx1"/>
            </a:solidFill>
          </a:ln>
        </p:spPr>
      </p:pic>
    </p:spTree>
    <p:extLst>
      <p:ext uri="{BB962C8B-B14F-4D97-AF65-F5344CB8AC3E}">
        <p14:creationId xmlns:p14="http://schemas.microsoft.com/office/powerpoint/2010/main" val="3616296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5184913-C584-5C21-D129-62D8CF08898D}"/>
              </a:ext>
            </a:extLst>
          </p:cNvPr>
          <p:cNvPicPr>
            <a:picLocks noChangeAspect="1"/>
          </p:cNvPicPr>
          <p:nvPr/>
        </p:nvPicPr>
        <p:blipFill>
          <a:blip r:embed="rId2"/>
          <a:stretch>
            <a:fillRect/>
          </a:stretch>
        </p:blipFill>
        <p:spPr>
          <a:xfrm>
            <a:off x="284480" y="218870"/>
            <a:ext cx="11684000" cy="6078686"/>
          </a:xfrm>
          <a:prstGeom prst="rect">
            <a:avLst/>
          </a:prstGeom>
          <a:ln>
            <a:solidFill>
              <a:schemeClr val="tx1"/>
            </a:solidFill>
          </a:ln>
        </p:spPr>
      </p:pic>
    </p:spTree>
    <p:extLst>
      <p:ext uri="{BB962C8B-B14F-4D97-AF65-F5344CB8AC3E}">
        <p14:creationId xmlns:p14="http://schemas.microsoft.com/office/powerpoint/2010/main" val="4463815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3D7235F-0BEF-0971-C38C-0261FB54C387}"/>
              </a:ext>
            </a:extLst>
          </p:cNvPr>
          <p:cNvPicPr>
            <a:picLocks noChangeAspect="1"/>
          </p:cNvPicPr>
          <p:nvPr/>
        </p:nvPicPr>
        <p:blipFill>
          <a:blip r:embed="rId2"/>
          <a:stretch>
            <a:fillRect/>
          </a:stretch>
        </p:blipFill>
        <p:spPr>
          <a:xfrm>
            <a:off x="228600" y="286603"/>
            <a:ext cx="11616267" cy="6096442"/>
          </a:xfrm>
          <a:prstGeom prst="rect">
            <a:avLst/>
          </a:prstGeom>
          <a:ln>
            <a:solidFill>
              <a:schemeClr val="tx1"/>
            </a:solidFill>
          </a:ln>
        </p:spPr>
      </p:pic>
    </p:spTree>
    <p:extLst>
      <p:ext uri="{BB962C8B-B14F-4D97-AF65-F5344CB8AC3E}">
        <p14:creationId xmlns:p14="http://schemas.microsoft.com/office/powerpoint/2010/main" val="1236428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592DF42-CCB5-87B2-2961-AC0FB30CC92F}"/>
              </a:ext>
            </a:extLst>
          </p:cNvPr>
          <p:cNvPicPr>
            <a:picLocks noChangeAspect="1"/>
          </p:cNvPicPr>
          <p:nvPr/>
        </p:nvPicPr>
        <p:blipFill>
          <a:blip r:embed="rId2"/>
          <a:stretch>
            <a:fillRect/>
          </a:stretch>
        </p:blipFill>
        <p:spPr>
          <a:xfrm>
            <a:off x="1036320" y="286603"/>
            <a:ext cx="10901680" cy="6043176"/>
          </a:xfrm>
          <a:prstGeom prst="rect">
            <a:avLst/>
          </a:prstGeom>
          <a:ln>
            <a:solidFill>
              <a:schemeClr val="tx1"/>
            </a:solidFill>
          </a:ln>
        </p:spPr>
      </p:pic>
    </p:spTree>
    <p:extLst>
      <p:ext uri="{BB962C8B-B14F-4D97-AF65-F5344CB8AC3E}">
        <p14:creationId xmlns:p14="http://schemas.microsoft.com/office/powerpoint/2010/main" val="145948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35523E6-2702-0EAC-583D-1A74321DD46B}"/>
              </a:ext>
            </a:extLst>
          </p:cNvPr>
          <p:cNvPicPr>
            <a:picLocks noChangeAspect="1"/>
          </p:cNvPicPr>
          <p:nvPr/>
        </p:nvPicPr>
        <p:blipFill>
          <a:blip r:embed="rId2"/>
          <a:stretch>
            <a:fillRect/>
          </a:stretch>
        </p:blipFill>
        <p:spPr>
          <a:xfrm>
            <a:off x="200026" y="286603"/>
            <a:ext cx="11622520" cy="6052053"/>
          </a:xfrm>
          <a:prstGeom prst="rect">
            <a:avLst/>
          </a:prstGeom>
          <a:ln>
            <a:solidFill>
              <a:schemeClr val="tx1"/>
            </a:solidFill>
          </a:ln>
        </p:spPr>
      </p:pic>
    </p:spTree>
    <p:extLst>
      <p:ext uri="{BB962C8B-B14F-4D97-AF65-F5344CB8AC3E}">
        <p14:creationId xmlns:p14="http://schemas.microsoft.com/office/powerpoint/2010/main" val="1324885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295EBDEA-A95F-97DA-F08B-E7EE50536972}"/>
              </a:ext>
            </a:extLst>
          </p:cNvPr>
          <p:cNvPicPr>
            <a:picLocks noChangeAspect="1"/>
          </p:cNvPicPr>
          <p:nvPr/>
        </p:nvPicPr>
        <p:blipFill>
          <a:blip r:embed="rId2"/>
          <a:stretch>
            <a:fillRect/>
          </a:stretch>
        </p:blipFill>
        <p:spPr>
          <a:xfrm>
            <a:off x="448733" y="286603"/>
            <a:ext cx="11472333" cy="6025419"/>
          </a:xfrm>
          <a:prstGeom prst="rect">
            <a:avLst/>
          </a:prstGeom>
          <a:ln>
            <a:solidFill>
              <a:schemeClr val="tx1"/>
            </a:solidFill>
          </a:ln>
        </p:spPr>
      </p:pic>
    </p:spTree>
    <p:extLst>
      <p:ext uri="{BB962C8B-B14F-4D97-AF65-F5344CB8AC3E}">
        <p14:creationId xmlns:p14="http://schemas.microsoft.com/office/powerpoint/2010/main" val="3754327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A278AB0-29AB-BFC6-A99D-8F48D4BC311F}"/>
              </a:ext>
            </a:extLst>
          </p:cNvPr>
          <p:cNvPicPr>
            <a:picLocks noChangeAspect="1"/>
          </p:cNvPicPr>
          <p:nvPr/>
        </p:nvPicPr>
        <p:blipFill>
          <a:blip r:embed="rId2"/>
          <a:stretch>
            <a:fillRect/>
          </a:stretch>
        </p:blipFill>
        <p:spPr>
          <a:xfrm>
            <a:off x="313267" y="168676"/>
            <a:ext cx="11624733" cy="6169979"/>
          </a:xfrm>
          <a:prstGeom prst="rect">
            <a:avLst/>
          </a:prstGeom>
          <a:ln>
            <a:solidFill>
              <a:schemeClr val="tx1"/>
            </a:solidFill>
          </a:ln>
        </p:spPr>
      </p:pic>
    </p:spTree>
    <p:extLst>
      <p:ext uri="{BB962C8B-B14F-4D97-AF65-F5344CB8AC3E}">
        <p14:creationId xmlns:p14="http://schemas.microsoft.com/office/powerpoint/2010/main" val="33899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7CE414C-0DE5-3D05-6227-E4B6A6FE81E8}"/>
              </a:ext>
            </a:extLst>
          </p:cNvPr>
          <p:cNvPicPr>
            <a:picLocks noChangeAspect="1"/>
          </p:cNvPicPr>
          <p:nvPr/>
        </p:nvPicPr>
        <p:blipFill>
          <a:blip r:embed="rId2"/>
          <a:stretch>
            <a:fillRect/>
          </a:stretch>
        </p:blipFill>
        <p:spPr>
          <a:xfrm>
            <a:off x="262467" y="286604"/>
            <a:ext cx="11684000" cy="5963276"/>
          </a:xfrm>
          <a:prstGeom prst="rect">
            <a:avLst/>
          </a:prstGeom>
          <a:ln>
            <a:solidFill>
              <a:schemeClr val="tx1"/>
            </a:solidFill>
          </a:ln>
        </p:spPr>
      </p:pic>
    </p:spTree>
    <p:extLst>
      <p:ext uri="{BB962C8B-B14F-4D97-AF65-F5344CB8AC3E}">
        <p14:creationId xmlns:p14="http://schemas.microsoft.com/office/powerpoint/2010/main" val="3840944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AF82D76-3DF4-68E1-E404-0077A335956B}"/>
              </a:ext>
            </a:extLst>
          </p:cNvPr>
          <p:cNvPicPr>
            <a:picLocks noChangeAspect="1"/>
          </p:cNvPicPr>
          <p:nvPr/>
        </p:nvPicPr>
        <p:blipFill>
          <a:blip r:embed="rId2"/>
          <a:stretch>
            <a:fillRect/>
          </a:stretch>
        </p:blipFill>
        <p:spPr>
          <a:xfrm>
            <a:off x="204186" y="88777"/>
            <a:ext cx="11727402" cy="6249879"/>
          </a:xfrm>
          <a:prstGeom prst="rect">
            <a:avLst/>
          </a:prstGeom>
          <a:ln>
            <a:solidFill>
              <a:schemeClr val="tx1"/>
            </a:solidFill>
          </a:ln>
        </p:spPr>
      </p:pic>
    </p:spTree>
    <p:extLst>
      <p:ext uri="{BB962C8B-B14F-4D97-AF65-F5344CB8AC3E}">
        <p14:creationId xmlns:p14="http://schemas.microsoft.com/office/powerpoint/2010/main" val="1399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DAA90C-D93D-CCA6-49B4-F8529964B093}"/>
              </a:ext>
            </a:extLst>
          </p:cNvPr>
          <p:cNvSpPr txBox="1"/>
          <p:nvPr/>
        </p:nvSpPr>
        <p:spPr>
          <a:xfrm>
            <a:off x="575034" y="414779"/>
            <a:ext cx="11170763" cy="5067606"/>
          </a:xfrm>
          <a:prstGeom prst="rect">
            <a:avLst/>
          </a:prstGeom>
          <a:noFill/>
        </p:spPr>
        <p:txBody>
          <a:bodyPr wrap="square">
            <a:spAutoFit/>
          </a:bodyPr>
          <a:lstStyle/>
          <a:p>
            <a:pPr algn="just">
              <a:lnSpc>
                <a:spcPct val="107000"/>
              </a:lnSpc>
              <a:spcAft>
                <a:spcPts val="800"/>
              </a:spcAft>
            </a:pPr>
            <a:r>
              <a:rPr lang="el-GR" sz="2400" b="1" kern="0" dirty="0">
                <a:solidFill>
                  <a:srgbClr val="0070C0"/>
                </a:solidFill>
                <a:effectLst/>
                <a:ea typeface="Calibri" panose="020F0502020204030204" pitchFamily="34" charset="0"/>
                <a:cs typeface="Times New Roman" panose="02020603050405020304" pitchFamily="18" charset="0"/>
              </a:rPr>
              <a:t>4. Γεωγραφικά χαρακτηριστικά του διεθνούς εμπορίου </a:t>
            </a:r>
            <a:endParaRPr lang="el-GR" sz="2400" kern="100" dirty="0">
              <a:solidFill>
                <a:srgbClr val="0070C0"/>
              </a:solidFill>
              <a:effectLst/>
              <a:ea typeface="Calibri" panose="020F0502020204030204" pitchFamily="34" charset="0"/>
              <a:cs typeface="Times New Roman" panose="02020603050405020304" pitchFamily="18" charset="0"/>
            </a:endParaRPr>
          </a:p>
          <a:p>
            <a:pPr marL="228600" algn="just">
              <a:lnSpc>
                <a:spcPct val="115000"/>
              </a:lnSpc>
              <a:spcAft>
                <a:spcPts val="800"/>
              </a:spcAft>
            </a:pPr>
            <a:r>
              <a:rPr lang="el-GR" sz="2400" kern="0" dirty="0">
                <a:effectLst/>
                <a:ea typeface="Calibri" panose="020F0502020204030204" pitchFamily="34" charset="0"/>
                <a:cs typeface="Times New Roman" panose="02020603050405020304" pitchFamily="18" charset="0"/>
              </a:rPr>
              <a:t> </a:t>
            </a:r>
            <a:endParaRPr lang="el-GR" sz="24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2400" kern="0" dirty="0">
                <a:effectLst/>
                <a:ea typeface="Calibri" panose="020F0502020204030204" pitchFamily="34" charset="0"/>
                <a:cs typeface="Times New Roman" panose="02020603050405020304" pitchFamily="18" charset="0"/>
              </a:rPr>
              <a:t>Μεγάλη συγκέντρωση (10 πρώτες χώρες περ. 53% του παγκόσμιου εμπορίου) </a:t>
            </a:r>
            <a:endParaRPr lang="el-GR" sz="24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2400" kern="0" dirty="0">
                <a:effectLst/>
                <a:ea typeface="Calibri" panose="020F0502020204030204" pitchFamily="34" charset="0"/>
                <a:cs typeface="Times New Roman" panose="02020603050405020304" pitchFamily="18" charset="0"/>
              </a:rPr>
              <a:t>Έντονη περιφερειακή συγκέντρωση στην Ευρώπη, Β. Αμερική, Κεντρική και νότια Αμερική </a:t>
            </a:r>
            <a:endParaRPr lang="el-GR" sz="24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2400" kern="0" dirty="0">
                <a:effectLst/>
                <a:ea typeface="Calibri" panose="020F0502020204030204" pitchFamily="34" charset="0"/>
                <a:cs typeface="Times New Roman" panose="02020603050405020304" pitchFamily="18" charset="0"/>
              </a:rPr>
              <a:t>Αυξανόμενη περιφερειακή συγκέντρωση στην Ασία </a:t>
            </a:r>
            <a:endParaRPr lang="el-GR" sz="24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US" sz="2400" kern="0" dirty="0">
                <a:effectLst/>
                <a:ea typeface="Calibri" panose="020F0502020204030204" pitchFamily="34" charset="0"/>
                <a:cs typeface="Times New Roman" panose="02020603050405020304" pitchFamily="18" charset="0"/>
              </a:rPr>
              <a:t>BRICS</a:t>
            </a:r>
            <a:r>
              <a:rPr lang="el-GR" sz="2400" kern="0" dirty="0">
                <a:effectLst/>
                <a:ea typeface="Calibri" panose="020F0502020204030204" pitchFamily="34" charset="0"/>
                <a:cs typeface="Times New Roman" panose="02020603050405020304" pitchFamily="18" charset="0"/>
              </a:rPr>
              <a:t>: μεγαλύτερη διασπορά, εκτός της Κίνας, οι άλλες χώρες μικρά % στο παγκόσμιο εμπόριο  </a:t>
            </a:r>
            <a:endParaRPr lang="el-GR" sz="24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2400" kern="0" dirty="0">
                <a:effectLst/>
                <a:ea typeface="Calibri" panose="020F0502020204030204" pitchFamily="34" charset="0"/>
                <a:cs typeface="Times New Roman" panose="02020603050405020304" pitchFamily="18" charset="0"/>
              </a:rPr>
              <a:t>Αναπτυσσόμενες χώρες: παραδοσιακές σχέσεις με πρώην αποικιοκρατικές </a:t>
            </a:r>
            <a:r>
              <a:rPr lang="el-GR" sz="2400" kern="0" dirty="0">
                <a:ea typeface="Calibri" panose="020F0502020204030204" pitchFamily="34" charset="0"/>
                <a:cs typeface="Times New Roman" panose="02020603050405020304" pitchFamily="18" charset="0"/>
              </a:rPr>
              <a:t>χώρες</a:t>
            </a:r>
            <a:r>
              <a:rPr lang="el-GR" sz="2400" kern="0" dirty="0">
                <a:effectLst/>
                <a:ea typeface="Calibri" panose="020F0502020204030204" pitchFamily="34" charset="0"/>
                <a:cs typeface="Times New Roman" panose="02020603050405020304" pitchFamily="18" charset="0"/>
              </a:rPr>
              <a:t> </a:t>
            </a:r>
            <a:endParaRPr lang="el-GR" sz="24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l-GR" sz="2400" kern="0" dirty="0">
                <a:effectLst/>
                <a:ea typeface="Calibri" panose="020F0502020204030204" pitchFamily="34" charset="0"/>
                <a:cs typeface="Times New Roman" panose="02020603050405020304" pitchFamily="18" charset="0"/>
              </a:rPr>
              <a:t>Ο ρόλος των περιφερειακών εμπορικών και οικονομικών ενώσεων</a:t>
            </a:r>
            <a:r>
              <a:rPr lang="el-GR" sz="28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l-GR"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87716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489CDD8-E06F-1D73-4A9B-0A1C48D4E41E}"/>
              </a:ext>
            </a:extLst>
          </p:cNvPr>
          <p:cNvPicPr>
            <a:picLocks noChangeAspect="1"/>
          </p:cNvPicPr>
          <p:nvPr/>
        </p:nvPicPr>
        <p:blipFill>
          <a:blip r:embed="rId2"/>
          <a:stretch>
            <a:fillRect/>
          </a:stretch>
        </p:blipFill>
        <p:spPr>
          <a:xfrm>
            <a:off x="142044" y="159798"/>
            <a:ext cx="11913832" cy="6116715"/>
          </a:xfrm>
          <a:prstGeom prst="rect">
            <a:avLst/>
          </a:prstGeom>
          <a:ln>
            <a:solidFill>
              <a:schemeClr val="tx1"/>
            </a:solidFill>
          </a:ln>
        </p:spPr>
      </p:pic>
    </p:spTree>
    <p:extLst>
      <p:ext uri="{BB962C8B-B14F-4D97-AF65-F5344CB8AC3E}">
        <p14:creationId xmlns:p14="http://schemas.microsoft.com/office/powerpoint/2010/main" val="859748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00369E3-8ACE-44E8-8207-18AFF15239D2}"/>
              </a:ext>
            </a:extLst>
          </p:cNvPr>
          <p:cNvPicPr>
            <a:picLocks noChangeAspect="1"/>
          </p:cNvPicPr>
          <p:nvPr/>
        </p:nvPicPr>
        <p:blipFill>
          <a:blip r:embed="rId2"/>
          <a:stretch>
            <a:fillRect/>
          </a:stretch>
        </p:blipFill>
        <p:spPr>
          <a:xfrm>
            <a:off x="488272" y="230819"/>
            <a:ext cx="11017188" cy="5956917"/>
          </a:xfrm>
          <a:prstGeom prst="rect">
            <a:avLst/>
          </a:prstGeom>
          <a:ln>
            <a:solidFill>
              <a:schemeClr val="tx1"/>
            </a:solidFill>
          </a:ln>
        </p:spPr>
      </p:pic>
    </p:spTree>
    <p:extLst>
      <p:ext uri="{BB962C8B-B14F-4D97-AF65-F5344CB8AC3E}">
        <p14:creationId xmlns:p14="http://schemas.microsoft.com/office/powerpoint/2010/main" val="22312560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F601881-806C-F2CC-433A-1DEA89B6D646}"/>
              </a:ext>
            </a:extLst>
          </p:cNvPr>
          <p:cNvPicPr>
            <a:picLocks noChangeAspect="1"/>
          </p:cNvPicPr>
          <p:nvPr/>
        </p:nvPicPr>
        <p:blipFill>
          <a:blip r:embed="rId3"/>
          <a:stretch>
            <a:fillRect/>
          </a:stretch>
        </p:blipFill>
        <p:spPr>
          <a:xfrm>
            <a:off x="213064" y="142043"/>
            <a:ext cx="11469950" cy="6063448"/>
          </a:xfrm>
          <a:prstGeom prst="rect">
            <a:avLst/>
          </a:prstGeom>
          <a:ln>
            <a:solidFill>
              <a:schemeClr val="tx1"/>
            </a:solidFill>
          </a:ln>
        </p:spPr>
      </p:pic>
    </p:spTree>
    <p:extLst>
      <p:ext uri="{BB962C8B-B14F-4D97-AF65-F5344CB8AC3E}">
        <p14:creationId xmlns:p14="http://schemas.microsoft.com/office/powerpoint/2010/main" val="30605556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4DE0CFD-BDA4-CCFF-3184-71AC2B017F91}"/>
              </a:ext>
            </a:extLst>
          </p:cNvPr>
          <p:cNvPicPr>
            <a:picLocks noChangeAspect="1"/>
          </p:cNvPicPr>
          <p:nvPr/>
        </p:nvPicPr>
        <p:blipFill>
          <a:blip r:embed="rId2"/>
          <a:stretch>
            <a:fillRect/>
          </a:stretch>
        </p:blipFill>
        <p:spPr>
          <a:xfrm>
            <a:off x="514906" y="150921"/>
            <a:ext cx="11212496" cy="6027938"/>
          </a:xfrm>
          <a:prstGeom prst="rect">
            <a:avLst/>
          </a:prstGeom>
          <a:ln>
            <a:solidFill>
              <a:schemeClr val="tx1"/>
            </a:solidFill>
          </a:ln>
        </p:spPr>
      </p:pic>
    </p:spTree>
    <p:extLst>
      <p:ext uri="{BB962C8B-B14F-4D97-AF65-F5344CB8AC3E}">
        <p14:creationId xmlns:p14="http://schemas.microsoft.com/office/powerpoint/2010/main" val="1827598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D05A314-E8E1-8132-C2F6-00640BFA9384}"/>
              </a:ext>
            </a:extLst>
          </p:cNvPr>
          <p:cNvPicPr>
            <a:picLocks noChangeAspect="1"/>
          </p:cNvPicPr>
          <p:nvPr/>
        </p:nvPicPr>
        <p:blipFill>
          <a:blip r:embed="rId2"/>
          <a:stretch>
            <a:fillRect/>
          </a:stretch>
        </p:blipFill>
        <p:spPr>
          <a:xfrm>
            <a:off x="186431" y="177553"/>
            <a:ext cx="11567603" cy="6081204"/>
          </a:xfrm>
          <a:prstGeom prst="rect">
            <a:avLst/>
          </a:prstGeom>
          <a:ln>
            <a:solidFill>
              <a:schemeClr val="tx1"/>
            </a:solidFill>
          </a:ln>
        </p:spPr>
      </p:pic>
    </p:spTree>
    <p:extLst>
      <p:ext uri="{BB962C8B-B14F-4D97-AF65-F5344CB8AC3E}">
        <p14:creationId xmlns:p14="http://schemas.microsoft.com/office/powerpoint/2010/main" val="29709673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DB193A9-3120-735A-020E-222967D425B7}"/>
              </a:ext>
            </a:extLst>
          </p:cNvPr>
          <p:cNvPicPr>
            <a:picLocks noChangeAspect="1"/>
          </p:cNvPicPr>
          <p:nvPr/>
        </p:nvPicPr>
        <p:blipFill>
          <a:blip r:embed="rId2"/>
          <a:stretch>
            <a:fillRect/>
          </a:stretch>
        </p:blipFill>
        <p:spPr>
          <a:xfrm>
            <a:off x="213065" y="106532"/>
            <a:ext cx="11549848" cy="6241002"/>
          </a:xfrm>
          <a:prstGeom prst="rect">
            <a:avLst/>
          </a:prstGeom>
          <a:ln>
            <a:solidFill>
              <a:schemeClr val="tx1"/>
            </a:solidFill>
          </a:ln>
        </p:spPr>
      </p:pic>
    </p:spTree>
    <p:extLst>
      <p:ext uri="{BB962C8B-B14F-4D97-AF65-F5344CB8AC3E}">
        <p14:creationId xmlns:p14="http://schemas.microsoft.com/office/powerpoint/2010/main" val="2063965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019E3E05-597B-C3A7-FC46-AD484EB8DA46}"/>
              </a:ext>
            </a:extLst>
          </p:cNvPr>
          <p:cNvPicPr>
            <a:picLocks noChangeAspect="1"/>
          </p:cNvPicPr>
          <p:nvPr/>
        </p:nvPicPr>
        <p:blipFill>
          <a:blip r:embed="rId2"/>
          <a:stretch>
            <a:fillRect/>
          </a:stretch>
        </p:blipFill>
        <p:spPr>
          <a:xfrm>
            <a:off x="0" y="1340528"/>
            <a:ext cx="12028488" cy="4883002"/>
          </a:xfrm>
          <a:prstGeom prst="rect">
            <a:avLst/>
          </a:prstGeom>
          <a:ln>
            <a:solidFill>
              <a:schemeClr val="tx1"/>
            </a:solidFill>
          </a:ln>
        </p:spPr>
      </p:pic>
      <p:sp>
        <p:nvSpPr>
          <p:cNvPr id="3" name="Τίτλος 2">
            <a:extLst>
              <a:ext uri="{FF2B5EF4-FFF2-40B4-BE49-F238E27FC236}">
                <a16:creationId xmlns:a16="http://schemas.microsoft.com/office/drawing/2014/main" id="{65577C61-BE01-3DF8-43B1-170FAAD559A4}"/>
              </a:ext>
            </a:extLst>
          </p:cNvPr>
          <p:cNvSpPr>
            <a:spLocks noGrp="1"/>
          </p:cNvSpPr>
          <p:nvPr>
            <p:ph type="title"/>
          </p:nvPr>
        </p:nvSpPr>
        <p:spPr>
          <a:xfrm>
            <a:off x="1097280" y="286603"/>
            <a:ext cx="10931208" cy="1053925"/>
          </a:xfrm>
        </p:spPr>
        <p:txBody>
          <a:bodyPr>
            <a:normAutofit/>
          </a:bodyPr>
          <a:lstStyle/>
          <a:p>
            <a:pPr algn="ctr"/>
            <a:r>
              <a:rPr lang="el-GR" sz="2000" b="1" dirty="0">
                <a:solidFill>
                  <a:srgbClr val="0070C0"/>
                </a:solidFill>
              </a:rPr>
              <a:t>Μέση αύξηση ναύλων 243% (8/2020-8/2021)</a:t>
            </a:r>
            <a:br>
              <a:rPr lang="el-GR" sz="2000" b="1" dirty="0">
                <a:solidFill>
                  <a:srgbClr val="0070C0"/>
                </a:solidFill>
              </a:rPr>
            </a:br>
            <a:r>
              <a:rPr lang="el-GR" sz="2000" b="1" dirty="0">
                <a:solidFill>
                  <a:srgbClr val="0070C0"/>
                </a:solidFill>
              </a:rPr>
              <a:t>Επιδράσεις στις τιμές (με χρονική υστέρηση, περ. 30 μήνες)</a:t>
            </a:r>
            <a:br>
              <a:rPr lang="el-GR" sz="2000" b="1" dirty="0">
                <a:solidFill>
                  <a:srgbClr val="0070C0"/>
                </a:solidFill>
              </a:rPr>
            </a:br>
            <a:r>
              <a:rPr lang="el-GR" sz="2000" b="1" dirty="0">
                <a:solidFill>
                  <a:srgbClr val="0070C0"/>
                </a:solidFill>
              </a:rPr>
              <a:t>Διαφορετικές επιπτώσεις ανά χώρα και κλάδο </a:t>
            </a:r>
            <a:endParaRPr lang="en-US" sz="2000" b="1" dirty="0">
              <a:solidFill>
                <a:srgbClr val="0070C0"/>
              </a:solidFill>
            </a:endParaRPr>
          </a:p>
        </p:txBody>
      </p:sp>
    </p:spTree>
    <p:extLst>
      <p:ext uri="{BB962C8B-B14F-4D97-AF65-F5344CB8AC3E}">
        <p14:creationId xmlns:p14="http://schemas.microsoft.com/office/powerpoint/2010/main" val="132880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1BF5168-7B89-4F43-5CC5-31E0CB4C6CF1}"/>
              </a:ext>
            </a:extLst>
          </p:cNvPr>
          <p:cNvPicPr>
            <a:picLocks noChangeAspect="1"/>
          </p:cNvPicPr>
          <p:nvPr/>
        </p:nvPicPr>
        <p:blipFill>
          <a:blip r:embed="rId2"/>
          <a:stretch>
            <a:fillRect/>
          </a:stretch>
        </p:blipFill>
        <p:spPr>
          <a:xfrm>
            <a:off x="310719" y="88776"/>
            <a:ext cx="11230252" cy="6249879"/>
          </a:xfrm>
          <a:prstGeom prst="rect">
            <a:avLst/>
          </a:prstGeom>
          <a:ln>
            <a:solidFill>
              <a:schemeClr val="tx1"/>
            </a:solidFill>
          </a:ln>
        </p:spPr>
      </p:pic>
    </p:spTree>
    <p:extLst>
      <p:ext uri="{BB962C8B-B14F-4D97-AF65-F5344CB8AC3E}">
        <p14:creationId xmlns:p14="http://schemas.microsoft.com/office/powerpoint/2010/main" val="41779046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1EB73AE-CBD6-C9CA-692B-F6172B8C191F}"/>
              </a:ext>
            </a:extLst>
          </p:cNvPr>
          <p:cNvPicPr>
            <a:picLocks noChangeAspect="1"/>
          </p:cNvPicPr>
          <p:nvPr/>
        </p:nvPicPr>
        <p:blipFill>
          <a:blip r:embed="rId2"/>
          <a:stretch>
            <a:fillRect/>
          </a:stretch>
        </p:blipFill>
        <p:spPr>
          <a:xfrm>
            <a:off x="284085" y="142043"/>
            <a:ext cx="11274641" cy="6134469"/>
          </a:xfrm>
          <a:prstGeom prst="rect">
            <a:avLst/>
          </a:prstGeom>
          <a:ln>
            <a:solidFill>
              <a:schemeClr val="tx1"/>
            </a:solidFill>
          </a:ln>
        </p:spPr>
      </p:pic>
    </p:spTree>
    <p:extLst>
      <p:ext uri="{BB962C8B-B14F-4D97-AF65-F5344CB8AC3E}">
        <p14:creationId xmlns:p14="http://schemas.microsoft.com/office/powerpoint/2010/main" val="1307726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97802CC4-6FEA-6D5E-940D-0BFCC19398C5}"/>
              </a:ext>
            </a:extLst>
          </p:cNvPr>
          <p:cNvPicPr>
            <a:picLocks noChangeAspect="1"/>
          </p:cNvPicPr>
          <p:nvPr/>
        </p:nvPicPr>
        <p:blipFill>
          <a:blip r:embed="rId2"/>
          <a:stretch>
            <a:fillRect/>
          </a:stretch>
        </p:blipFill>
        <p:spPr>
          <a:xfrm>
            <a:off x="220133" y="287338"/>
            <a:ext cx="11802535" cy="5690129"/>
          </a:xfrm>
          <a:prstGeom prst="rect">
            <a:avLst/>
          </a:prstGeom>
          <a:ln>
            <a:solidFill>
              <a:schemeClr val="tx1"/>
            </a:solidFill>
          </a:ln>
        </p:spPr>
      </p:pic>
    </p:spTree>
    <p:extLst>
      <p:ext uri="{BB962C8B-B14F-4D97-AF65-F5344CB8AC3E}">
        <p14:creationId xmlns:p14="http://schemas.microsoft.com/office/powerpoint/2010/main" val="4191899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457285-D0A7-D277-4C2C-A433FACDE693}"/>
              </a:ext>
            </a:extLst>
          </p:cNvPr>
          <p:cNvSpPr txBox="1"/>
          <p:nvPr/>
        </p:nvSpPr>
        <p:spPr>
          <a:xfrm>
            <a:off x="0" y="1"/>
            <a:ext cx="12192000" cy="6269152"/>
          </a:xfrm>
          <a:prstGeom prst="rect">
            <a:avLst/>
          </a:prstGeom>
          <a:noFill/>
        </p:spPr>
        <p:txBody>
          <a:bodyPr wrap="square">
            <a:spAutoFit/>
          </a:bodyPr>
          <a:lstStyle/>
          <a:p>
            <a:pPr algn="just">
              <a:lnSpc>
                <a:spcPct val="107000"/>
              </a:lnSpc>
              <a:spcAft>
                <a:spcPts val="800"/>
              </a:spcAft>
            </a:pPr>
            <a:r>
              <a:rPr lang="el-GR" sz="2000" b="1"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2000" b="1" kern="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l-GR" sz="2000" b="1" kern="0" dirty="0">
                <a:solidFill>
                  <a:srgbClr val="0070C0"/>
                </a:solidFill>
                <a:effectLst/>
                <a:ea typeface="Calibri" panose="020F0502020204030204" pitchFamily="34" charset="0"/>
                <a:cs typeface="Times New Roman" panose="02020603050405020304" pitchFamily="18" charset="0"/>
              </a:rPr>
              <a:t>Προσδιοριστικοί παράγοντες της εξέλιξης του διεθνούς εμπορίου</a:t>
            </a:r>
            <a:r>
              <a:rPr lang="el-GR" sz="2000" b="1" u="sng" kern="0" dirty="0">
                <a:solidFill>
                  <a:srgbClr val="0070C0"/>
                </a:solidFill>
                <a:effectLst/>
                <a:ea typeface="Calibri" panose="020F0502020204030204" pitchFamily="34" charset="0"/>
                <a:cs typeface="Times New Roman" panose="02020603050405020304" pitchFamily="18" charset="0"/>
              </a:rPr>
              <a:t> </a:t>
            </a:r>
            <a:endParaRPr lang="el-GR" sz="2000" kern="100" dirty="0">
              <a:solidFill>
                <a:srgbClr val="0070C0"/>
              </a:solidFill>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Διεθνής πολιτική και νομική ασφάλεια και σταθερότητα / η συμμετοχή των χωρών στο διεθνές εμπορικό σύστημα και η συστημική σύγκλιση </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a typeface="Calibri" panose="020F0502020204030204" pitchFamily="34" charset="0"/>
                <a:cs typeface="Times New Roman" panose="02020603050405020304" pitchFamily="18" charset="0"/>
              </a:rPr>
              <a:t>Παγκόσμια ο</a:t>
            </a:r>
            <a:r>
              <a:rPr lang="el-GR" sz="1600" kern="0" dirty="0">
                <a:effectLst/>
                <a:ea typeface="Calibri" panose="020F0502020204030204" pitchFamily="34" charset="0"/>
                <a:cs typeface="Times New Roman" panose="02020603050405020304" pitchFamily="18" charset="0"/>
              </a:rPr>
              <a:t>ικονομική ανάπτυξη (παγκόσμιο ΑΕΠ)</a:t>
            </a:r>
          </a:p>
          <a:p>
            <a:pPr marL="342900" lvl="0" indent="-342900" algn="just">
              <a:lnSpc>
                <a:spcPct val="115000"/>
              </a:lnSpc>
              <a:spcAft>
                <a:spcPts val="800"/>
              </a:spcAft>
              <a:buFont typeface="Wingdings" panose="05000000000000000000" pitchFamily="2" charset="2"/>
              <a:buChar char="Ø"/>
            </a:pPr>
            <a:r>
              <a:rPr lang="el-GR" sz="1600" kern="0" dirty="0">
                <a:ea typeface="Calibri" panose="020F0502020204030204" pitchFamily="34" charset="0"/>
                <a:cs typeface="Times New Roman" panose="02020603050405020304" pitchFamily="18" charset="0"/>
              </a:rPr>
              <a:t>Οι οικονομικές κρίσεις </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Η </a:t>
            </a:r>
            <a:r>
              <a:rPr lang="el-GR" sz="1600" kern="0" dirty="0">
                <a:ea typeface="Calibri" panose="020F0502020204030204" pitchFamily="34" charset="0"/>
                <a:cs typeface="Times New Roman" panose="02020603050405020304" pitchFamily="18" charset="0"/>
              </a:rPr>
              <a:t>μείωσή ή κατάργηση των εμπορικών εμποδίων (π.χ. δασμών, ποσοτικών περιορισμών, κλπ.):</a:t>
            </a:r>
          </a:p>
          <a:p>
            <a:pPr marL="800100" lvl="1" indent="-342900" algn="just">
              <a:lnSpc>
                <a:spcPct val="115000"/>
              </a:lnSpc>
              <a:spcAft>
                <a:spcPts val="800"/>
              </a:spcAft>
              <a:buFont typeface="Wingdings" panose="05000000000000000000" pitchFamily="2" charset="2"/>
              <a:buChar char="ü"/>
            </a:pPr>
            <a:r>
              <a:rPr lang="el-GR" sz="1600" kern="0" dirty="0">
                <a:effectLst/>
                <a:ea typeface="Calibri" panose="020F0502020204030204" pitchFamily="34" charset="0"/>
                <a:cs typeface="Times New Roman" panose="02020603050405020304" pitchFamily="18" charset="0"/>
              </a:rPr>
              <a:t>Η συμβολή του Παγκόσμιου Οργανισμού Εμπορίου (Π.Ο.Ε.) από το 1995 και της ΓΣΔΕ (</a:t>
            </a:r>
            <a:r>
              <a:rPr lang="en-US" sz="1600" kern="0" dirty="0">
                <a:effectLst/>
                <a:ea typeface="Calibri" panose="020F0502020204030204" pitchFamily="34" charset="0"/>
                <a:cs typeface="Times New Roman" panose="02020603050405020304" pitchFamily="18" charset="0"/>
              </a:rPr>
              <a:t>GATT) </a:t>
            </a:r>
            <a:r>
              <a:rPr lang="el-GR" sz="1600" kern="0" dirty="0">
                <a:effectLst/>
                <a:ea typeface="Calibri" panose="020F0502020204030204" pitchFamily="34" charset="0"/>
                <a:cs typeface="Times New Roman" panose="02020603050405020304" pitchFamily="18" charset="0"/>
              </a:rPr>
              <a:t>από το 1947 – δεσμευτικοί κανόνες για το διεθνές εμπόριο </a:t>
            </a:r>
            <a:endParaRPr lang="el-GR" sz="1600" kern="100" dirty="0">
              <a:effectLst/>
              <a:ea typeface="Calibri" panose="020F0502020204030204" pitchFamily="34" charset="0"/>
              <a:cs typeface="Times New Roman" panose="02020603050405020304" pitchFamily="18" charset="0"/>
            </a:endParaRPr>
          </a:p>
          <a:p>
            <a:pPr marL="800100" lvl="1" indent="-342900" algn="just">
              <a:lnSpc>
                <a:spcPct val="115000"/>
              </a:lnSpc>
              <a:spcAft>
                <a:spcPts val="800"/>
              </a:spcAft>
              <a:buFont typeface="Wingdings" panose="05000000000000000000" pitchFamily="2" charset="2"/>
              <a:buChar char="ü"/>
            </a:pPr>
            <a:r>
              <a:rPr lang="el-GR" sz="1600" kern="0" dirty="0">
                <a:effectLst/>
                <a:ea typeface="Calibri" panose="020F0502020204030204" pitchFamily="34" charset="0"/>
                <a:cs typeface="Times New Roman" panose="02020603050405020304" pitchFamily="18" charset="0"/>
              </a:rPr>
              <a:t>Η συμβολή των περιφερειακών εμπορικών και οικονομικών ενώσεων (</a:t>
            </a:r>
            <a:r>
              <a:rPr lang="el-GR" sz="1600" kern="0" dirty="0">
                <a:ea typeface="Calibri" panose="020F0502020204030204" pitchFamily="34" charset="0"/>
                <a:cs typeface="Times New Roman" panose="02020603050405020304" pitchFamily="18" charset="0"/>
              </a:rPr>
              <a:t>373</a:t>
            </a:r>
            <a:r>
              <a:rPr lang="el-GR" sz="1600" kern="0" dirty="0">
                <a:effectLst/>
                <a:ea typeface="Calibri" panose="020F0502020204030204" pitchFamily="34" charset="0"/>
                <a:cs typeface="Times New Roman" panose="02020603050405020304" pitchFamily="18" charset="0"/>
              </a:rPr>
              <a:t> Ζώνες Ελευθέρων Συναλλαγών και Τελωνιακών Ενώσεων σε ισχύ) </a:t>
            </a:r>
          </a:p>
          <a:p>
            <a:pPr marL="342900" indent="-342900" algn="just">
              <a:lnSpc>
                <a:spcPct val="115000"/>
              </a:lnSpc>
              <a:spcAft>
                <a:spcPts val="800"/>
              </a:spcAft>
              <a:buFont typeface="Wingdings" panose="05000000000000000000" pitchFamily="2" charset="2"/>
              <a:buChar char="Ø"/>
            </a:pPr>
            <a:r>
              <a:rPr lang="el-GR" sz="1600" kern="0" dirty="0">
                <a:ea typeface="Calibri" panose="020F0502020204030204" pitchFamily="34" charset="0"/>
                <a:cs typeface="Times New Roman" panose="02020603050405020304" pitchFamily="18" charset="0"/>
              </a:rPr>
              <a:t>Ο εμπορικός προστατευτισμός/παρεμβατισμός (αμυντικός ή επιθετικός) </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Η τεχνολογική πρόοδος στις μεταφορές, στις υποδομές και στα μεταφορικά μέσα </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Η τεχνολογική πρόοδος στις επικοινωνίες και στην πληροφόρηση</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Η ανάπτυξη και διεθνοποίηση των υπηρεσιών </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Η εναρμόνιση τεχνικών προδιαγραφών </a:t>
            </a:r>
            <a:endParaRPr lang="el-GR" sz="1600" kern="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Η διεθνοποίηση της παραγωγής και των πολυεθνικών, οι διεθνείς αλυσίδες αξίας και εφοδιασμού</a:t>
            </a:r>
          </a:p>
          <a:p>
            <a:pPr marL="342900" lvl="0" indent="-342900" algn="just">
              <a:lnSpc>
                <a:spcPct val="115000"/>
              </a:lnSpc>
              <a:spcAft>
                <a:spcPts val="800"/>
              </a:spcAft>
              <a:buFont typeface="Wingdings" panose="05000000000000000000" pitchFamily="2" charset="2"/>
              <a:buChar char="Ø"/>
            </a:pPr>
            <a:r>
              <a:rPr lang="el-GR" sz="1600" kern="0" dirty="0">
                <a:effectLst/>
                <a:ea typeface="Calibri" panose="020F0502020204030204" pitchFamily="34" charset="0"/>
                <a:cs typeface="Times New Roman" panose="02020603050405020304" pitchFamily="18" charset="0"/>
              </a:rPr>
              <a:t> Ο διεθνής ανταγωνισμός και οι μετατοπίσεις ανταγωνιστικών πλεονεκτημάτων </a:t>
            </a:r>
          </a:p>
        </p:txBody>
      </p:sp>
    </p:spTree>
    <p:extLst>
      <p:ext uri="{BB962C8B-B14F-4D97-AF65-F5344CB8AC3E}">
        <p14:creationId xmlns:p14="http://schemas.microsoft.com/office/powerpoint/2010/main" val="25257535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E549992-579C-F87E-B9B5-9B77350CCF8B}"/>
              </a:ext>
            </a:extLst>
          </p:cNvPr>
          <p:cNvPicPr>
            <a:picLocks noChangeAspect="1"/>
          </p:cNvPicPr>
          <p:nvPr/>
        </p:nvPicPr>
        <p:blipFill>
          <a:blip r:embed="rId2"/>
          <a:stretch>
            <a:fillRect/>
          </a:stretch>
        </p:blipFill>
        <p:spPr>
          <a:xfrm>
            <a:off x="230819" y="62145"/>
            <a:ext cx="11363417" cy="6214368"/>
          </a:xfrm>
          <a:prstGeom prst="rect">
            <a:avLst/>
          </a:prstGeom>
          <a:ln>
            <a:solidFill>
              <a:schemeClr val="tx1"/>
            </a:solidFill>
          </a:ln>
        </p:spPr>
      </p:pic>
    </p:spTree>
    <p:extLst>
      <p:ext uri="{BB962C8B-B14F-4D97-AF65-F5344CB8AC3E}">
        <p14:creationId xmlns:p14="http://schemas.microsoft.com/office/powerpoint/2010/main" val="32234141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E9A446C1-BDCB-3F32-A576-4132EBECC1D9}"/>
              </a:ext>
            </a:extLst>
          </p:cNvPr>
          <p:cNvPicPr>
            <a:picLocks noChangeAspect="1"/>
          </p:cNvPicPr>
          <p:nvPr/>
        </p:nvPicPr>
        <p:blipFill>
          <a:blip r:embed="rId2"/>
          <a:stretch>
            <a:fillRect/>
          </a:stretch>
        </p:blipFill>
        <p:spPr>
          <a:xfrm>
            <a:off x="203201" y="152401"/>
            <a:ext cx="11540066" cy="5973192"/>
          </a:xfrm>
          <a:prstGeom prst="rect">
            <a:avLst/>
          </a:prstGeom>
          <a:ln>
            <a:solidFill>
              <a:schemeClr val="tx1"/>
            </a:solidFill>
          </a:ln>
        </p:spPr>
      </p:pic>
    </p:spTree>
    <p:extLst>
      <p:ext uri="{BB962C8B-B14F-4D97-AF65-F5344CB8AC3E}">
        <p14:creationId xmlns:p14="http://schemas.microsoft.com/office/powerpoint/2010/main" val="2913181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31F28FC-1A06-7D39-F61A-AFC76B944C32}"/>
              </a:ext>
            </a:extLst>
          </p:cNvPr>
          <p:cNvPicPr>
            <a:picLocks noChangeAspect="1"/>
          </p:cNvPicPr>
          <p:nvPr/>
        </p:nvPicPr>
        <p:blipFill>
          <a:blip r:embed="rId2"/>
          <a:stretch>
            <a:fillRect/>
          </a:stretch>
        </p:blipFill>
        <p:spPr>
          <a:xfrm>
            <a:off x="532660" y="159798"/>
            <a:ext cx="11487705" cy="6072326"/>
          </a:xfrm>
          <a:prstGeom prst="rect">
            <a:avLst/>
          </a:prstGeom>
          <a:ln>
            <a:solidFill>
              <a:schemeClr val="tx1"/>
            </a:solidFill>
          </a:ln>
        </p:spPr>
      </p:pic>
    </p:spTree>
    <p:extLst>
      <p:ext uri="{BB962C8B-B14F-4D97-AF65-F5344CB8AC3E}">
        <p14:creationId xmlns:p14="http://schemas.microsoft.com/office/powerpoint/2010/main" val="6630843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73FB1C45-6998-3BA9-A048-D5CB0B173D65}"/>
              </a:ext>
            </a:extLst>
          </p:cNvPr>
          <p:cNvPicPr>
            <a:picLocks noChangeAspect="1"/>
          </p:cNvPicPr>
          <p:nvPr/>
        </p:nvPicPr>
        <p:blipFill>
          <a:blip r:embed="rId2"/>
          <a:stretch>
            <a:fillRect/>
          </a:stretch>
        </p:blipFill>
        <p:spPr>
          <a:xfrm>
            <a:off x="160867" y="186431"/>
            <a:ext cx="11853333" cy="6081204"/>
          </a:xfrm>
          <a:prstGeom prst="rect">
            <a:avLst/>
          </a:prstGeom>
          <a:ln>
            <a:solidFill>
              <a:schemeClr val="tx1"/>
            </a:solidFill>
          </a:ln>
        </p:spPr>
      </p:pic>
    </p:spTree>
    <p:extLst>
      <p:ext uri="{BB962C8B-B14F-4D97-AF65-F5344CB8AC3E}">
        <p14:creationId xmlns:p14="http://schemas.microsoft.com/office/powerpoint/2010/main" val="28033436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4">
            <a:extLst>
              <a:ext uri="{FF2B5EF4-FFF2-40B4-BE49-F238E27FC236}">
                <a16:creationId xmlns:a16="http://schemas.microsoft.com/office/drawing/2014/main" id="{142C54C6-247B-8723-6D85-5FB027E62455}"/>
              </a:ext>
            </a:extLst>
          </p:cNvPr>
          <p:cNvPicPr>
            <a:picLocks noChangeAspect="1"/>
          </p:cNvPicPr>
          <p:nvPr/>
        </p:nvPicPr>
        <p:blipFill>
          <a:blip r:embed="rId2"/>
          <a:stretch>
            <a:fillRect/>
          </a:stretch>
        </p:blipFill>
        <p:spPr>
          <a:xfrm>
            <a:off x="0" y="93133"/>
            <a:ext cx="11734800" cy="6174317"/>
          </a:xfrm>
          <a:prstGeom prst="rect">
            <a:avLst/>
          </a:prstGeom>
          <a:ln>
            <a:solidFill>
              <a:schemeClr val="tx1"/>
            </a:solidFill>
          </a:ln>
        </p:spPr>
      </p:pic>
    </p:spTree>
    <p:extLst>
      <p:ext uri="{BB962C8B-B14F-4D97-AF65-F5344CB8AC3E}">
        <p14:creationId xmlns:p14="http://schemas.microsoft.com/office/powerpoint/2010/main" val="2910272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9647B86-9CCF-F8C3-44A5-34ED2AB0FEF0}"/>
              </a:ext>
            </a:extLst>
          </p:cNvPr>
          <p:cNvPicPr>
            <a:picLocks noChangeAspect="1"/>
          </p:cNvPicPr>
          <p:nvPr/>
        </p:nvPicPr>
        <p:blipFill>
          <a:blip r:embed="rId2"/>
          <a:stretch>
            <a:fillRect/>
          </a:stretch>
        </p:blipFill>
        <p:spPr>
          <a:xfrm>
            <a:off x="461640" y="110068"/>
            <a:ext cx="11660668" cy="5562764"/>
          </a:xfrm>
          <a:prstGeom prst="rect">
            <a:avLst/>
          </a:prstGeom>
        </p:spPr>
      </p:pic>
    </p:spTree>
    <p:extLst>
      <p:ext uri="{BB962C8B-B14F-4D97-AF65-F5344CB8AC3E}">
        <p14:creationId xmlns:p14="http://schemas.microsoft.com/office/powerpoint/2010/main" val="6414994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251F0B4-6074-42EC-6F3B-A55387022612}"/>
              </a:ext>
            </a:extLst>
          </p:cNvPr>
          <p:cNvPicPr>
            <a:picLocks noChangeAspect="1"/>
          </p:cNvPicPr>
          <p:nvPr/>
        </p:nvPicPr>
        <p:blipFill>
          <a:blip r:embed="rId2"/>
          <a:stretch>
            <a:fillRect/>
          </a:stretch>
        </p:blipFill>
        <p:spPr>
          <a:xfrm>
            <a:off x="355107" y="544097"/>
            <a:ext cx="11772885" cy="5554862"/>
          </a:xfrm>
          <a:prstGeom prst="rect">
            <a:avLst/>
          </a:prstGeom>
        </p:spPr>
      </p:pic>
    </p:spTree>
    <p:extLst>
      <p:ext uri="{BB962C8B-B14F-4D97-AF65-F5344CB8AC3E}">
        <p14:creationId xmlns:p14="http://schemas.microsoft.com/office/powerpoint/2010/main" val="1272595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6DDB128-90BF-EEE8-7114-E610E594E371}"/>
              </a:ext>
            </a:extLst>
          </p:cNvPr>
          <p:cNvPicPr>
            <a:picLocks noChangeAspect="1"/>
          </p:cNvPicPr>
          <p:nvPr/>
        </p:nvPicPr>
        <p:blipFill>
          <a:blip r:embed="rId2"/>
          <a:stretch>
            <a:fillRect/>
          </a:stretch>
        </p:blipFill>
        <p:spPr>
          <a:xfrm>
            <a:off x="426129" y="143933"/>
            <a:ext cx="11568162" cy="5919516"/>
          </a:xfrm>
          <a:prstGeom prst="rect">
            <a:avLst/>
          </a:prstGeom>
        </p:spPr>
      </p:pic>
    </p:spTree>
    <p:extLst>
      <p:ext uri="{BB962C8B-B14F-4D97-AF65-F5344CB8AC3E}">
        <p14:creationId xmlns:p14="http://schemas.microsoft.com/office/powerpoint/2010/main" val="31150154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Θέση περιεχομένου 3">
            <a:extLst>
              <a:ext uri="{FF2B5EF4-FFF2-40B4-BE49-F238E27FC236}">
                <a16:creationId xmlns:a16="http://schemas.microsoft.com/office/drawing/2014/main" id="{CA79FCD1-66B8-DACD-E213-C2370E15D981}"/>
              </a:ext>
            </a:extLst>
          </p:cNvPr>
          <p:cNvPicPr>
            <a:picLocks noChangeAspect="1"/>
          </p:cNvPicPr>
          <p:nvPr/>
        </p:nvPicPr>
        <p:blipFill>
          <a:blip r:embed="rId2"/>
          <a:stretch>
            <a:fillRect/>
          </a:stretch>
        </p:blipFill>
        <p:spPr>
          <a:xfrm>
            <a:off x="648070" y="79899"/>
            <a:ext cx="11061577" cy="6116715"/>
          </a:xfrm>
          <a:prstGeom prst="rect">
            <a:avLst/>
          </a:prstGeom>
        </p:spPr>
      </p:pic>
    </p:spTree>
    <p:extLst>
      <p:ext uri="{BB962C8B-B14F-4D97-AF65-F5344CB8AC3E}">
        <p14:creationId xmlns:p14="http://schemas.microsoft.com/office/powerpoint/2010/main" val="18131753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55FCB-99D5-AB15-27B9-30EE904E7348}"/>
              </a:ext>
            </a:extLst>
          </p:cNvPr>
          <p:cNvSpPr txBox="1"/>
          <p:nvPr/>
        </p:nvSpPr>
        <p:spPr>
          <a:xfrm>
            <a:off x="470517" y="195310"/>
            <a:ext cx="11585359" cy="369332"/>
          </a:xfrm>
          <a:prstGeom prst="rect">
            <a:avLst/>
          </a:prstGeom>
          <a:noFill/>
        </p:spPr>
        <p:txBody>
          <a:bodyPr wrap="square">
            <a:spAutoFit/>
          </a:bodyPr>
          <a:lstStyle/>
          <a:p>
            <a:r>
              <a:rPr lang="el-GR" sz="1800" b="1" dirty="0">
                <a:solidFill>
                  <a:srgbClr val="0070C0"/>
                </a:solidFill>
              </a:rPr>
              <a:t>9</a:t>
            </a:r>
            <a:r>
              <a:rPr lang="el-GR" b="1" dirty="0">
                <a:solidFill>
                  <a:srgbClr val="0070C0"/>
                </a:solidFill>
              </a:rPr>
              <a:t>. Μελλοντικές προκλήσεις, κίνδυνοι και ευκαιρίες του παγκόσμιου εμπορίου και των θαλάσσιων μεταφορών </a:t>
            </a:r>
            <a:endParaRPr lang="en-US" dirty="0">
              <a:solidFill>
                <a:srgbClr val="0070C0"/>
              </a:solidFill>
            </a:endParaRPr>
          </a:p>
        </p:txBody>
      </p:sp>
      <p:sp>
        <p:nvSpPr>
          <p:cNvPr id="5" name="TextBox 4">
            <a:extLst>
              <a:ext uri="{FF2B5EF4-FFF2-40B4-BE49-F238E27FC236}">
                <a16:creationId xmlns:a16="http://schemas.microsoft.com/office/drawing/2014/main" id="{AE1C6C5E-CBD6-5093-9D81-735A7FA526DF}"/>
              </a:ext>
            </a:extLst>
          </p:cNvPr>
          <p:cNvSpPr txBox="1"/>
          <p:nvPr/>
        </p:nvSpPr>
        <p:spPr>
          <a:xfrm>
            <a:off x="559293" y="727969"/>
            <a:ext cx="10946167" cy="5016758"/>
          </a:xfrm>
          <a:prstGeom prst="rect">
            <a:avLst/>
          </a:prstGeom>
          <a:noFill/>
        </p:spPr>
        <p:txBody>
          <a:bodyPr wrap="square">
            <a:spAutoFit/>
          </a:bodyPr>
          <a:lstStyle/>
          <a:p>
            <a:pPr marL="285750" indent="-285750">
              <a:buFont typeface="Wingdings" panose="05000000000000000000" pitchFamily="2" charset="2"/>
              <a:buChar char="Ø"/>
            </a:pPr>
            <a:r>
              <a:rPr lang="el-GR" dirty="0"/>
              <a:t> </a:t>
            </a:r>
            <a:r>
              <a:rPr lang="el-GR" sz="2000" b="1" dirty="0"/>
              <a:t>Μελλοντικές Προκλήσεις –Κίνδυνοι </a:t>
            </a:r>
            <a:endParaRPr lang="en-US" sz="2000" b="1" dirty="0"/>
          </a:p>
          <a:p>
            <a:pPr marL="800100" lvl="1" indent="-342900">
              <a:buFont typeface="Courier New" panose="02070309020205020404" pitchFamily="49" charset="0"/>
              <a:buChar char="o"/>
            </a:pPr>
            <a:r>
              <a:rPr lang="el-GR" sz="2000" dirty="0"/>
              <a:t>Γεωπολιτικές εντάσεις: Εμπόλεμες συγκρούσεις μπορούν να επηρεάσουν κρίσιμες θαλάσσιες οδούς.</a:t>
            </a:r>
            <a:endParaRPr lang="en-US" sz="2000" dirty="0"/>
          </a:p>
          <a:p>
            <a:pPr marL="800100" lvl="1" indent="-342900">
              <a:buFont typeface="Courier New" panose="02070309020205020404" pitchFamily="49" charset="0"/>
              <a:buChar char="o"/>
            </a:pPr>
            <a:r>
              <a:rPr lang="el-GR" sz="2000" dirty="0"/>
              <a:t>Εμπορικοί πόλεμοι, εμπορικά μπλοκ, αύξηση εμπορικού προστατευτισμού.</a:t>
            </a:r>
          </a:p>
          <a:p>
            <a:pPr marL="800100" lvl="1" indent="-342900">
              <a:buFont typeface="Courier New" panose="02070309020205020404" pitchFamily="49" charset="0"/>
              <a:buChar char="o"/>
            </a:pPr>
            <a:r>
              <a:rPr lang="el-GR" sz="2000" dirty="0"/>
              <a:t>Μια νέα παγκόσμια οικονομική ή ενεργειακή κρίση. </a:t>
            </a:r>
          </a:p>
          <a:p>
            <a:pPr marL="800100" lvl="1" indent="-342900">
              <a:buFont typeface="Courier New" panose="02070309020205020404" pitchFamily="49" charset="0"/>
              <a:buChar char="o"/>
            </a:pPr>
            <a:r>
              <a:rPr lang="el-GR" sz="2000" dirty="0"/>
              <a:t> Υγειονομικές κρίσεις </a:t>
            </a:r>
            <a:endParaRPr lang="en-US" sz="2000" dirty="0"/>
          </a:p>
          <a:p>
            <a:pPr marL="800100" lvl="1" indent="-342900">
              <a:buFont typeface="Courier New" panose="02070309020205020404" pitchFamily="49" charset="0"/>
              <a:buChar char="o"/>
            </a:pPr>
            <a:r>
              <a:rPr lang="el-GR" sz="2000" dirty="0"/>
              <a:t>Κλιματική αλλαγή: Ακραία καιρικά φαινόμενα, ανύψωση της στάθμης της θάλασσας και καταιγίδες διαταράσσουν τα λιμάνια και τις μεταφορές.</a:t>
            </a:r>
          </a:p>
          <a:p>
            <a:pPr marL="800100" lvl="1" indent="-342900">
              <a:buFont typeface="Courier New" panose="02070309020205020404" pitchFamily="49" charset="0"/>
              <a:buChar char="o"/>
            </a:pPr>
            <a:r>
              <a:rPr lang="el-GR" sz="2000" dirty="0"/>
              <a:t>Πράσινη μετάβαση: Πίεση για μείωση εκπομπών CO₂ → ανάγκη για επενδύσεις σε «καθαρά» καύσιμα (π.χ. LNG, πράσινη αμμωνία).</a:t>
            </a:r>
          </a:p>
          <a:p>
            <a:pPr marL="800100" lvl="1" indent="-342900">
              <a:buFont typeface="Courier New" panose="02070309020205020404" pitchFamily="49" charset="0"/>
              <a:buChar char="o"/>
            </a:pPr>
            <a:r>
              <a:rPr lang="el-GR" sz="2000" dirty="0"/>
              <a:t>Εφοδιαστικές αλυσίδες: Αυξανόμενη πολυπλοκότητα, ευαισθησία σε καθυστερήσεις και διακοπές.</a:t>
            </a:r>
          </a:p>
          <a:p>
            <a:pPr marL="800100" lvl="1" indent="-342900">
              <a:buFont typeface="Courier New" panose="02070309020205020404" pitchFamily="49" charset="0"/>
              <a:buChar char="o"/>
            </a:pPr>
            <a:r>
              <a:rPr lang="el-GR" sz="2000" dirty="0"/>
              <a:t>Ψηφιακός μετασχηματισμός: Ανάγκη για </a:t>
            </a:r>
            <a:r>
              <a:rPr lang="el-GR" sz="2000" dirty="0" err="1"/>
              <a:t>standardization</a:t>
            </a:r>
            <a:r>
              <a:rPr lang="el-GR" sz="2000" dirty="0"/>
              <a:t> σε </a:t>
            </a:r>
            <a:r>
              <a:rPr lang="el-GR" sz="2000" dirty="0" err="1"/>
              <a:t>smart</a:t>
            </a:r>
            <a:r>
              <a:rPr lang="el-GR" sz="2000" dirty="0"/>
              <a:t> logistics, blockchain, </a:t>
            </a:r>
            <a:r>
              <a:rPr lang="el-GR" sz="2000" dirty="0" err="1"/>
              <a:t>IoT</a:t>
            </a:r>
            <a:r>
              <a:rPr lang="el-GR" sz="2000" dirty="0"/>
              <a:t>.</a:t>
            </a:r>
          </a:p>
          <a:p>
            <a:pPr marL="800100" lvl="1" indent="-342900">
              <a:buFont typeface="Courier New" panose="02070309020205020404" pitchFamily="49" charset="0"/>
              <a:buChar char="o"/>
            </a:pPr>
            <a:r>
              <a:rPr lang="el-GR" sz="2000" dirty="0"/>
              <a:t>Εργασιακά ζητήματα: Έλλειψη εξειδικευμένων ναυτικών και αυξημένες απαιτήσεις για εκπαίδευση.</a:t>
            </a:r>
          </a:p>
          <a:p>
            <a:pPr marL="800100" lvl="1" indent="-342900">
              <a:buFont typeface="Courier New" panose="02070309020205020404" pitchFamily="49" charset="0"/>
              <a:buChar char="o"/>
            </a:pPr>
            <a:r>
              <a:rPr lang="el-GR" sz="2000" dirty="0"/>
              <a:t>Ρυθμιστικό πλαίσιο: Ασάφεια γύρω από μελλοντικούς διεθνείς κανονισμούς (IMO, ΕΕ).</a:t>
            </a:r>
          </a:p>
        </p:txBody>
      </p:sp>
    </p:spTree>
    <p:extLst>
      <p:ext uri="{BB962C8B-B14F-4D97-AF65-F5344CB8AC3E}">
        <p14:creationId xmlns:p14="http://schemas.microsoft.com/office/powerpoint/2010/main" val="322679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25285C-5E2A-D442-0A90-9429A125E405}"/>
              </a:ext>
            </a:extLst>
          </p:cNvPr>
          <p:cNvSpPr txBox="1"/>
          <p:nvPr/>
        </p:nvSpPr>
        <p:spPr>
          <a:xfrm>
            <a:off x="266330" y="221942"/>
            <a:ext cx="11925670" cy="5847755"/>
          </a:xfrm>
          <a:prstGeom prst="rect">
            <a:avLst/>
          </a:prstGeom>
          <a:noFill/>
        </p:spPr>
        <p:txBody>
          <a:bodyPr wrap="square">
            <a:spAutoFit/>
          </a:bodyPr>
          <a:lstStyle/>
          <a:p>
            <a:pPr marL="0" marR="0" algn="just">
              <a:spcBef>
                <a:spcPts val="800"/>
              </a:spcBef>
              <a:spcAft>
                <a:spcPts val="400"/>
              </a:spcAft>
              <a:buNone/>
            </a:pPr>
            <a:r>
              <a:rPr lang="el-GR"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6. Συσχέτιση παγκόσμιου ΑΕΠ – παγκόσμιου εμπορίου – παγκόσμιας ναυτιλίας-ναύλων</a:t>
            </a:r>
          </a:p>
          <a:p>
            <a:pPr marL="342900" marR="0" indent="-342900" algn="just">
              <a:spcBef>
                <a:spcPts val="800"/>
              </a:spcBef>
              <a:spcAft>
                <a:spcPts val="400"/>
              </a:spcAft>
              <a:buFont typeface="Wingdings" panose="05000000000000000000" pitchFamily="2" charset="2"/>
              <a:buChar char="Ø"/>
            </a:pPr>
            <a:r>
              <a:rPr lang="el-GR" sz="2000" dirty="0">
                <a:latin typeface="Calibri" panose="020F0502020204030204" pitchFamily="34" charset="0"/>
                <a:ea typeface="Times New Roman" panose="02020603050405020304" pitchFamily="18" charset="0"/>
                <a:cs typeface="Times New Roman" panose="02020603050405020304" pitchFamily="18" charset="0"/>
              </a:rPr>
              <a:t>Η αύξηση (μείωση) του παγκόσμιου ΑΕΠ αυξάνει (μειώνει) το παγκόσμιο εμπόριο </a:t>
            </a:r>
          </a:p>
          <a:p>
            <a:pPr marL="342900" marR="0" indent="-342900" algn="just">
              <a:spcBef>
                <a:spcPts val="800"/>
              </a:spcBef>
              <a:spcAft>
                <a:spcPts val="400"/>
              </a:spcAft>
              <a:buFont typeface="Wingdings" panose="05000000000000000000" pitchFamily="2" charset="2"/>
              <a:buChar char="Ø"/>
            </a:pPr>
            <a:r>
              <a:rPr lang="el-GR" sz="2000" dirty="0">
                <a:latin typeface="Calibri" panose="020F0502020204030204" pitchFamily="34" charset="0"/>
                <a:ea typeface="Times New Roman" panose="02020603050405020304" pitchFamily="18" charset="0"/>
                <a:cs typeface="Times New Roman" panose="02020603050405020304" pitchFamily="18" charset="0"/>
              </a:rPr>
              <a:t>Συνήθως η αύξηση του παγκόσμιου εμπορίου είναι υψηλότερη (χαμηλότερη) από την αύξηση (μείωση) του παγκόσμιου ΑΕΠ</a:t>
            </a:r>
          </a:p>
          <a:p>
            <a:pPr marL="342900" marR="0" indent="-342900" algn="just">
              <a:spcBef>
                <a:spcPts val="800"/>
              </a:spcBef>
              <a:spcAft>
                <a:spcPts val="400"/>
              </a:spcAft>
              <a:buFont typeface="Wingdings" panose="05000000000000000000" pitchFamily="2" charset="2"/>
              <a:buChar char="Ø"/>
            </a:pPr>
            <a:r>
              <a:rPr lang="el-GR" sz="2000" dirty="0">
                <a:latin typeface="Calibri" panose="020F0502020204030204" pitchFamily="34" charset="0"/>
                <a:ea typeface="Times New Roman" panose="02020603050405020304" pitchFamily="18" charset="0"/>
                <a:cs typeface="Times New Roman" panose="02020603050405020304" pitchFamily="18" charset="0"/>
              </a:rPr>
              <a:t>Η αύξηση (μείωση) του παγκόσμιου εμπορίου αυξάνει (μειώνει) τη ζήτηση για ναυτιλιακές μεταφορές και των ναύλων.</a:t>
            </a:r>
          </a:p>
          <a:p>
            <a:pPr marL="342900" marR="0" indent="-342900" algn="just">
              <a:spcBef>
                <a:spcPts val="800"/>
              </a:spcBef>
              <a:spcAft>
                <a:spcPts val="400"/>
              </a:spcAft>
              <a:buFont typeface="Wingdings" panose="05000000000000000000" pitchFamily="2" charset="2"/>
              <a:buChar char="Ø"/>
            </a:pPr>
            <a:r>
              <a:rPr lang="el-GR" sz="2000" dirty="0">
                <a:latin typeface="Calibri" panose="020F0502020204030204" pitchFamily="34" charset="0"/>
                <a:ea typeface="Times New Roman" panose="02020603050405020304" pitchFamily="18" charset="0"/>
                <a:cs typeface="Times New Roman" panose="02020603050405020304" pitchFamily="18" charset="0"/>
              </a:rPr>
              <a:t>Ο </a:t>
            </a:r>
            <a:r>
              <a:rPr lang="el-GR" sz="2000" dirty="0" err="1">
                <a:latin typeface="Calibri" panose="020F0502020204030204" pitchFamily="34" charset="0"/>
                <a:ea typeface="Times New Roman" panose="02020603050405020304" pitchFamily="18" charset="0"/>
                <a:cs typeface="Times New Roman" panose="02020603050405020304" pitchFamily="18" charset="0"/>
              </a:rPr>
              <a:t>Baltic</a:t>
            </a:r>
            <a:r>
              <a:rPr lang="el-GR" sz="2000" dirty="0">
                <a:latin typeface="Calibri" panose="020F0502020204030204" pitchFamily="34" charset="0"/>
                <a:ea typeface="Times New Roman" panose="02020603050405020304" pitchFamily="18" charset="0"/>
                <a:cs typeface="Times New Roman" panose="02020603050405020304" pitchFamily="18" charset="0"/>
              </a:rPr>
              <a:t> </a:t>
            </a:r>
            <a:r>
              <a:rPr lang="el-GR" sz="2000" dirty="0" err="1">
                <a:latin typeface="Calibri" panose="020F0502020204030204" pitchFamily="34" charset="0"/>
                <a:ea typeface="Times New Roman" panose="02020603050405020304" pitchFamily="18" charset="0"/>
                <a:cs typeface="Times New Roman" panose="02020603050405020304" pitchFamily="18" charset="0"/>
              </a:rPr>
              <a:t>Dry</a:t>
            </a:r>
            <a:r>
              <a:rPr lang="el-GR" sz="2000" dirty="0">
                <a:latin typeface="Calibri" panose="020F0502020204030204" pitchFamily="34" charset="0"/>
                <a:ea typeface="Times New Roman" panose="02020603050405020304" pitchFamily="18" charset="0"/>
                <a:cs typeface="Times New Roman" panose="02020603050405020304" pitchFamily="18" charset="0"/>
              </a:rPr>
              <a:t> </a:t>
            </a:r>
            <a:r>
              <a:rPr lang="el-GR" sz="2000" dirty="0" err="1">
                <a:latin typeface="Calibri" panose="020F0502020204030204" pitchFamily="34" charset="0"/>
                <a:ea typeface="Times New Roman" panose="02020603050405020304" pitchFamily="18" charset="0"/>
                <a:cs typeface="Times New Roman" panose="02020603050405020304" pitchFamily="18" charset="0"/>
              </a:rPr>
              <a:t>Index</a:t>
            </a:r>
            <a:r>
              <a:rPr lang="el-GR" sz="2000" dirty="0">
                <a:latin typeface="Calibri" panose="020F0502020204030204" pitchFamily="34" charset="0"/>
                <a:ea typeface="Times New Roman" panose="02020603050405020304" pitchFamily="18" charset="0"/>
                <a:cs typeface="Times New Roman" panose="02020603050405020304" pitchFamily="18" charset="0"/>
              </a:rPr>
              <a:t> (BDI) δείχνει το κόστος μεταφοράς ξηρού χύδην φορτίου.</a:t>
            </a:r>
          </a:p>
          <a:p>
            <a:pPr marL="342900" marR="0" indent="-342900" algn="just">
              <a:spcBef>
                <a:spcPts val="800"/>
              </a:spcBef>
              <a:spcAft>
                <a:spcPts val="400"/>
              </a:spcAft>
              <a:buFont typeface="Wingdings" panose="05000000000000000000" pitchFamily="2" charset="2"/>
              <a:buChar char="Ø"/>
            </a:pPr>
            <a:r>
              <a:rPr lang="el-GR" sz="2000" dirty="0">
                <a:latin typeface="Calibri" panose="020F0502020204030204" pitchFamily="34" charset="0"/>
                <a:ea typeface="Times New Roman" panose="02020603050405020304" pitchFamily="18" charset="0"/>
                <a:cs typeface="Times New Roman" panose="02020603050405020304" pitchFamily="18" charset="0"/>
              </a:rPr>
              <a:t>Ο </a:t>
            </a:r>
            <a:r>
              <a:rPr lang="en-US" sz="2000" dirty="0">
                <a:latin typeface="Calibri" panose="020F0502020204030204" pitchFamily="34" charset="0"/>
                <a:ea typeface="Times New Roman" panose="02020603050405020304" pitchFamily="18" charset="0"/>
                <a:cs typeface="Times New Roman" panose="02020603050405020304" pitchFamily="18" charset="0"/>
              </a:rPr>
              <a:t>Shanghai Containerized Freight Index (SCFI) (</a:t>
            </a:r>
            <a:r>
              <a:rPr lang="el-GR" sz="2000" dirty="0">
                <a:latin typeface="Calibri" panose="020F0502020204030204" pitchFamily="34" charset="0"/>
                <a:ea typeface="Times New Roman" panose="02020603050405020304" pitchFamily="18" charset="0"/>
                <a:cs typeface="Times New Roman" panose="02020603050405020304" pitchFamily="18" charset="0"/>
              </a:rPr>
              <a:t>ειδικά γραμμή Σαγκάη–Ευρώπη) απεικονίζει τις τιμές στο </a:t>
            </a:r>
            <a:r>
              <a:rPr lang="en-US" sz="2000" dirty="0">
                <a:latin typeface="Calibri" panose="020F0502020204030204" pitchFamily="34" charset="0"/>
                <a:ea typeface="Times New Roman" panose="02020603050405020304" pitchFamily="18" charset="0"/>
                <a:cs typeface="Times New Roman" panose="02020603050405020304" pitchFamily="18" charset="0"/>
              </a:rPr>
              <a:t>container </a:t>
            </a:r>
            <a:r>
              <a:rPr lang="el-GR" sz="2000" dirty="0">
                <a:latin typeface="Calibri" panose="020F0502020204030204" pitchFamily="34" charset="0"/>
                <a:ea typeface="Times New Roman" panose="02020603050405020304" pitchFamily="18" charset="0"/>
                <a:cs typeface="Times New Roman" panose="02020603050405020304" pitchFamily="18" charset="0"/>
              </a:rPr>
              <a:t>φορτίο.</a:t>
            </a:r>
          </a:p>
          <a:p>
            <a:pPr marL="342900" marR="0" indent="-342900" algn="just">
              <a:spcBef>
                <a:spcPts val="800"/>
              </a:spcBef>
              <a:spcAft>
                <a:spcPts val="400"/>
              </a:spcAft>
              <a:buFont typeface="Wingdings" panose="05000000000000000000" pitchFamily="2" charset="2"/>
              <a:buChar char="Ø"/>
            </a:pPr>
            <a:r>
              <a:rPr lang="el-GR" sz="2000" dirty="0">
                <a:latin typeface="Calibri" panose="020F0502020204030204" pitchFamily="34" charset="0"/>
                <a:ea typeface="Times New Roman" panose="02020603050405020304" pitchFamily="18" charset="0"/>
                <a:cs typeface="Times New Roman" panose="02020603050405020304" pitchFamily="18" charset="0"/>
              </a:rPr>
              <a:t>Οι δείκτες δεξαμενόπλοιων (όπως BDTI</a:t>
            </a:r>
            <a:r>
              <a:rPr lang="en-US" sz="2000" dirty="0">
                <a:latin typeface="Calibri" panose="020F0502020204030204" pitchFamily="34" charset="0"/>
                <a:ea typeface="Times New Roman" panose="02020603050405020304" pitchFamily="18" charset="0"/>
                <a:cs typeface="Times New Roman" panose="02020603050405020304" pitchFamily="18" charset="0"/>
              </a:rPr>
              <a:t>- Baltic Dirty Tanker Index</a:t>
            </a:r>
            <a:r>
              <a:rPr lang="el-GR" sz="2000" dirty="0">
                <a:latin typeface="Calibri" panose="020F0502020204030204" pitchFamily="34" charset="0"/>
                <a:ea typeface="Times New Roman" panose="02020603050405020304" pitchFamily="18" charset="0"/>
                <a:cs typeface="Times New Roman" panose="02020603050405020304" pitchFamily="18" charset="0"/>
              </a:rPr>
              <a:t>) αντανακλούν τις κυρώσεις, αλλαγές παγκόσμιας παραγωγής πετρελαίου κ.ά.</a:t>
            </a:r>
          </a:p>
          <a:p>
            <a:pPr marL="0" marR="0" algn="just">
              <a:spcBef>
                <a:spcPts val="800"/>
              </a:spcBef>
              <a:spcAft>
                <a:spcPts val="400"/>
              </a:spcAft>
              <a:buNone/>
            </a:pPr>
            <a:endParaRPr lang="el-GR" sz="2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800"/>
              </a:spcBef>
              <a:spcAft>
                <a:spcPts val="400"/>
              </a:spcAft>
              <a:buNone/>
            </a:pPr>
            <a:endParaRPr lang="el-GR" sz="2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800"/>
              </a:spcBef>
              <a:spcAft>
                <a:spcPts val="400"/>
              </a:spcAft>
              <a:buNone/>
            </a:pPr>
            <a:endParaRPr lang="en-US" sz="2000" b="1" dirty="0">
              <a:solidFill>
                <a:srgbClr val="0070C0"/>
              </a:solidFill>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00446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57BEDAA-6E78-0187-9435-98FC9DBCD4F1}"/>
              </a:ext>
            </a:extLst>
          </p:cNvPr>
          <p:cNvPicPr>
            <a:picLocks noChangeAspect="1"/>
          </p:cNvPicPr>
          <p:nvPr/>
        </p:nvPicPr>
        <p:blipFill>
          <a:blip r:embed="rId2"/>
          <a:stretch>
            <a:fillRect/>
          </a:stretch>
        </p:blipFill>
        <p:spPr>
          <a:xfrm>
            <a:off x="300037" y="168676"/>
            <a:ext cx="11591925" cy="6194024"/>
          </a:xfrm>
          <a:prstGeom prst="rect">
            <a:avLst/>
          </a:prstGeom>
          <a:ln>
            <a:solidFill>
              <a:schemeClr val="tx1"/>
            </a:solidFill>
          </a:ln>
        </p:spPr>
      </p:pic>
    </p:spTree>
    <p:extLst>
      <p:ext uri="{BB962C8B-B14F-4D97-AF65-F5344CB8AC3E}">
        <p14:creationId xmlns:p14="http://schemas.microsoft.com/office/powerpoint/2010/main" val="7293984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EE3755-6821-429A-0C98-A0BFDA7AB23C}"/>
              </a:ext>
            </a:extLst>
          </p:cNvPr>
          <p:cNvSpPr txBox="1"/>
          <p:nvPr/>
        </p:nvSpPr>
        <p:spPr>
          <a:xfrm>
            <a:off x="426128" y="337351"/>
            <a:ext cx="11505460" cy="4031873"/>
          </a:xfrm>
          <a:prstGeom prst="rect">
            <a:avLst/>
          </a:prstGeom>
          <a:noFill/>
        </p:spPr>
        <p:txBody>
          <a:bodyPr wrap="square">
            <a:spAutoFit/>
          </a:bodyPr>
          <a:lstStyle/>
          <a:p>
            <a:pPr marL="285750" indent="-285750">
              <a:buFont typeface="Wingdings" panose="05000000000000000000" pitchFamily="2" charset="2"/>
              <a:buChar char="Ø"/>
            </a:pPr>
            <a:r>
              <a:rPr lang="el-GR" b="1" dirty="0"/>
              <a:t>Ευκαιρίες:</a:t>
            </a:r>
          </a:p>
          <a:p>
            <a:endParaRPr lang="el-GR" b="1" dirty="0"/>
          </a:p>
          <a:p>
            <a:pPr marL="742950" lvl="1" indent="-285750">
              <a:buFont typeface="Courier New" panose="02070309020205020404" pitchFamily="49" charset="0"/>
              <a:buChar char="o"/>
            </a:pPr>
            <a:r>
              <a:rPr lang="el-GR" sz="2000" b="1" dirty="0"/>
              <a:t>Νέοι θαλάσσιοι δρόμοι</a:t>
            </a:r>
            <a:r>
              <a:rPr lang="el-GR" sz="2000" dirty="0"/>
              <a:t>: Η Αρκτική (λόγω τήξης πάγων) μπορεί να μειώσει τον χρόνο μεταφοράς Ασία–Ευρώπη.</a:t>
            </a:r>
          </a:p>
          <a:p>
            <a:pPr marL="742950" lvl="1" indent="-285750">
              <a:buFont typeface="Courier New" panose="02070309020205020404" pitchFamily="49" charset="0"/>
              <a:buChar char="o"/>
            </a:pPr>
            <a:r>
              <a:rPr lang="el-GR" sz="2000" b="1" dirty="0"/>
              <a:t>Πράσινη ναυτιλία</a:t>
            </a:r>
            <a:r>
              <a:rPr lang="el-GR" sz="2000" dirty="0"/>
              <a:t>: Ανάπτυξη νέων καυσίμων, ηλεκτρικών/υβριδικών πλοίων, </a:t>
            </a:r>
            <a:r>
              <a:rPr lang="el-GR" sz="2000" dirty="0" err="1"/>
              <a:t>βιοκαυσίμων</a:t>
            </a:r>
            <a:r>
              <a:rPr lang="el-GR" sz="2000" dirty="0"/>
              <a:t>.</a:t>
            </a:r>
          </a:p>
          <a:p>
            <a:pPr marL="742950" lvl="1" indent="-285750">
              <a:buFont typeface="Courier New" panose="02070309020205020404" pitchFamily="49" charset="0"/>
              <a:buChar char="o"/>
            </a:pPr>
            <a:r>
              <a:rPr lang="el-GR" sz="2000" b="1" dirty="0"/>
              <a:t>Ψηφιοποίηση και Αυτοματισμός</a:t>
            </a:r>
            <a:r>
              <a:rPr lang="el-GR" sz="2000" dirty="0"/>
              <a:t>: Smart </a:t>
            </a:r>
            <a:r>
              <a:rPr lang="el-GR" sz="2000" dirty="0" err="1"/>
              <a:t>ports</a:t>
            </a:r>
            <a:r>
              <a:rPr lang="el-GR" sz="2000" dirty="0"/>
              <a:t>, </a:t>
            </a:r>
            <a:r>
              <a:rPr lang="el-GR" sz="2000" dirty="0" err="1"/>
              <a:t>drones</a:t>
            </a:r>
            <a:r>
              <a:rPr lang="el-GR" sz="2000" dirty="0"/>
              <a:t> για επιθεωρήσεις, AI logistics για βελτίωση κόστους/αποτελεσματικότητας.</a:t>
            </a:r>
          </a:p>
          <a:p>
            <a:pPr marL="742950" lvl="1" indent="-285750">
              <a:buFont typeface="Courier New" panose="02070309020205020404" pitchFamily="49" charset="0"/>
              <a:buChar char="o"/>
            </a:pPr>
            <a:r>
              <a:rPr lang="el-GR" sz="2000" b="1" dirty="0"/>
              <a:t>Πολυκεντρικό εμπόριο</a:t>
            </a:r>
            <a:r>
              <a:rPr lang="el-GR" sz="2000" dirty="0"/>
              <a:t>: Απομάκρυνση από την υπερ-εξάρτηση → νέες αγορές σε Αφρική, Ν.Α. Ασία, Λατινική Αμερική.</a:t>
            </a:r>
          </a:p>
          <a:p>
            <a:pPr marL="742950" lvl="1" indent="-285750">
              <a:buFont typeface="Courier New" panose="02070309020205020404" pitchFamily="49" charset="0"/>
              <a:buChar char="o"/>
            </a:pPr>
            <a:r>
              <a:rPr lang="el-GR" sz="2000" b="1" dirty="0"/>
              <a:t>Επενδύσεις σε υποδομές</a:t>
            </a:r>
            <a:r>
              <a:rPr lang="el-GR" sz="2000" dirty="0"/>
              <a:t>: Ανάπτυξη λιμανιών, logistics </a:t>
            </a:r>
            <a:r>
              <a:rPr lang="el-GR" sz="2000" dirty="0" err="1"/>
              <a:t>hubs</a:t>
            </a:r>
            <a:r>
              <a:rPr lang="el-GR" sz="2000" dirty="0"/>
              <a:t>, </a:t>
            </a:r>
            <a:r>
              <a:rPr lang="el-GR" sz="2000" dirty="0" err="1"/>
              <a:t>intermodal</a:t>
            </a:r>
            <a:r>
              <a:rPr lang="el-GR" sz="2000" dirty="0"/>
              <a:t> συνδυασμένες μεταφορές.</a:t>
            </a:r>
          </a:p>
          <a:p>
            <a:pPr marL="742950" lvl="1" indent="-285750">
              <a:buFont typeface="Courier New" panose="02070309020205020404" pitchFamily="49" charset="0"/>
              <a:buChar char="o"/>
            </a:pPr>
            <a:r>
              <a:rPr lang="el-GR" sz="2000" b="1" dirty="0"/>
              <a:t>Συνεργασίες και Συμφωνίες</a:t>
            </a:r>
            <a:r>
              <a:rPr lang="el-GR" sz="2000" dirty="0"/>
              <a:t>: Περιφερειακές εμπορικές ζώνες (RCEP, CPTPP, Αφρικανική Ενιαία Αγορά).</a:t>
            </a:r>
          </a:p>
          <a:p>
            <a:pPr marL="742950" lvl="1" indent="-285750">
              <a:buFont typeface="Courier New" panose="02070309020205020404" pitchFamily="49" charset="0"/>
              <a:buChar char="o"/>
            </a:pPr>
            <a:r>
              <a:rPr lang="el-GR" sz="2000" b="1" dirty="0"/>
              <a:t>Τεχνολογίες παρακολούθησης</a:t>
            </a:r>
            <a:r>
              <a:rPr lang="el-GR" sz="2000" dirty="0"/>
              <a:t>: Blockchain για διαφάνεια, </a:t>
            </a:r>
            <a:r>
              <a:rPr lang="el-GR" sz="2000" dirty="0" err="1"/>
              <a:t>IoT</a:t>
            </a:r>
            <a:r>
              <a:rPr lang="el-GR" sz="2000" dirty="0"/>
              <a:t> για </a:t>
            </a:r>
            <a:r>
              <a:rPr lang="el-GR" sz="2000" dirty="0" err="1"/>
              <a:t>real-time</a:t>
            </a:r>
            <a:r>
              <a:rPr lang="el-GR" sz="2000" dirty="0"/>
              <a:t> </a:t>
            </a:r>
            <a:r>
              <a:rPr lang="el-GR" sz="2000" dirty="0" err="1"/>
              <a:t>tracking</a:t>
            </a:r>
            <a:r>
              <a:rPr lang="el-GR" sz="2000" dirty="0"/>
              <a:t> φορτίων.</a:t>
            </a:r>
          </a:p>
        </p:txBody>
      </p:sp>
    </p:spTree>
    <p:extLst>
      <p:ext uri="{BB962C8B-B14F-4D97-AF65-F5344CB8AC3E}">
        <p14:creationId xmlns:p14="http://schemas.microsoft.com/office/powerpoint/2010/main" val="42643607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3462</TotalTime>
  <Words>2724</Words>
  <Application>Microsoft Office PowerPoint</Application>
  <PresentationFormat>Ευρεία οθόνη</PresentationFormat>
  <Paragraphs>140</Paragraphs>
  <Slides>91</Slides>
  <Notes>2</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91</vt:i4>
      </vt:variant>
    </vt:vector>
  </HeadingPairs>
  <TitlesOfParts>
    <vt:vector size="101" baseType="lpstr">
      <vt:lpstr>Aptos</vt:lpstr>
      <vt:lpstr>Aptos Display</vt:lpstr>
      <vt:lpstr>Arial</vt:lpstr>
      <vt:lpstr>Calibri</vt:lpstr>
      <vt:lpstr>Calibri Light</vt:lpstr>
      <vt:lpstr>Courier New</vt:lpstr>
      <vt:lpstr>Symbol</vt:lpstr>
      <vt:lpstr>Times New Roman</vt:lpstr>
      <vt:lpstr>Wingdings</vt:lpstr>
      <vt:lpstr>Retrospect</vt:lpstr>
      <vt:lpstr>  ΠΑΝΕΠΙΣΤΗΜΙΟ ΠΕΙΡΑΙΩΣ  Τμήμα Ναυτιλιακών Σπουδών  ΠΜΣ στη Ναυτιλία   Θέμα: ΔΙΕΘΝΕΣ ΕΜΠΟΡΙΟ, ΔΙΕΘΝΕΙΣ ΟΙΚΟΝΟΜΙΚΕΣ ΚΡΙΣΕΙΣ ΚΑΙ ΝΑΥΤΙΛΙΑ </vt:lpstr>
      <vt:lpstr>1. Η συμβολή της ναυτιλίας στην παγκόσμια οικονομία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Μέση αύξηση ναύλων 243% (8/2020-8/2021) Επιδράσεις στις τιμές (με χρονική υστέρηση, περ. 30 μήνες) Διαφορετικές επιπτώσεις ανά χώρα και κλάδο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ΠΜΣ ΣΤΗ ΝΑΥΤΙΛΙΑ ΧΕ 2020 Γεωπολιτική, Ενέργεια και Ναυτιλία</dc:title>
  <dc:creator>Charalampos Kotios</dc:creator>
  <cp:lastModifiedBy>AGGELOS KOTIOS</cp:lastModifiedBy>
  <cp:revision>140</cp:revision>
  <dcterms:created xsi:type="dcterms:W3CDTF">2020-11-18T12:40:49Z</dcterms:created>
  <dcterms:modified xsi:type="dcterms:W3CDTF">2025-10-06T10:32:51Z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24caf1-31f7-40c1-bde0-ca915f0156e3_Enabled">
    <vt:lpwstr>True</vt:lpwstr>
  </property>
  <property fmtid="{D5CDD505-2E9C-101B-9397-08002B2CF9AE}" pid="3" name="MSIP_Label_fc24caf1-31f7-40c1-bde0-ca915f0156e3_SiteId">
    <vt:lpwstr>088e9b00-ffd0-458e-bfa1-acf4c596d3cb</vt:lpwstr>
  </property>
  <property fmtid="{D5CDD505-2E9C-101B-9397-08002B2CF9AE}" pid="4" name="MSIP_Label_fc24caf1-31f7-40c1-bde0-ca915f0156e3_Owner">
    <vt:lpwstr>charalampos.kotios@msc.com</vt:lpwstr>
  </property>
  <property fmtid="{D5CDD505-2E9C-101B-9397-08002B2CF9AE}" pid="5" name="MSIP_Label_fc24caf1-31f7-40c1-bde0-ca915f0156e3_SetDate">
    <vt:lpwstr>2020-11-18T13:01:47.6109118Z</vt:lpwstr>
  </property>
  <property fmtid="{D5CDD505-2E9C-101B-9397-08002B2CF9AE}" pid="6" name="MSIP_Label_fc24caf1-31f7-40c1-bde0-ca915f0156e3_Name">
    <vt:lpwstr>Internal</vt:lpwstr>
  </property>
  <property fmtid="{D5CDD505-2E9C-101B-9397-08002B2CF9AE}" pid="7" name="MSIP_Label_fc24caf1-31f7-40c1-bde0-ca915f0156e3_Application">
    <vt:lpwstr>Microsoft Azure Information Protection</vt:lpwstr>
  </property>
  <property fmtid="{D5CDD505-2E9C-101B-9397-08002B2CF9AE}" pid="8" name="MSIP_Label_fc24caf1-31f7-40c1-bde0-ca915f0156e3_ActionId">
    <vt:lpwstr>465d8770-bb1e-450b-adb9-a85802de90b7</vt:lpwstr>
  </property>
  <property fmtid="{D5CDD505-2E9C-101B-9397-08002B2CF9AE}" pid="9" name="MSIP_Label_fc24caf1-31f7-40c1-bde0-ca915f0156e3_Extended_MSFT_Method">
    <vt:lpwstr>Automatic</vt:lpwstr>
  </property>
  <property fmtid="{D5CDD505-2E9C-101B-9397-08002B2CF9AE}" pid="10" name="Sensitivity">
    <vt:lpwstr>Internal</vt:lpwstr>
  </property>
</Properties>
</file>