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3"/>
  </p:notesMasterIdLst>
  <p:sldIdLst>
    <p:sldId id="256" r:id="rId2"/>
    <p:sldId id="275" r:id="rId3"/>
    <p:sldId id="345" r:id="rId4"/>
    <p:sldId id="276" r:id="rId5"/>
    <p:sldId id="277" r:id="rId6"/>
    <p:sldId id="278" r:id="rId7"/>
    <p:sldId id="279" r:id="rId8"/>
    <p:sldId id="280" r:id="rId9"/>
    <p:sldId id="347" r:id="rId10"/>
    <p:sldId id="281" r:id="rId11"/>
    <p:sldId id="282" r:id="rId12"/>
    <p:sldId id="283" r:id="rId13"/>
    <p:sldId id="284" r:id="rId14"/>
    <p:sldId id="285" r:id="rId15"/>
    <p:sldId id="339" r:id="rId16"/>
    <p:sldId id="340" r:id="rId17"/>
    <p:sldId id="350" r:id="rId18"/>
    <p:sldId id="287" r:id="rId19"/>
    <p:sldId id="289" r:id="rId20"/>
    <p:sldId id="290" r:id="rId21"/>
    <p:sldId id="343" r:id="rId22"/>
    <p:sldId id="296" r:id="rId23"/>
    <p:sldId id="297" r:id="rId24"/>
    <p:sldId id="298" r:id="rId25"/>
    <p:sldId id="299" r:id="rId26"/>
    <p:sldId id="300" r:id="rId27"/>
    <p:sldId id="302" r:id="rId28"/>
    <p:sldId id="303" r:id="rId29"/>
    <p:sldId id="305" r:id="rId30"/>
    <p:sldId id="306" r:id="rId31"/>
    <p:sldId id="307" r:id="rId32"/>
    <p:sldId id="338" r:id="rId33"/>
    <p:sldId id="308" r:id="rId34"/>
    <p:sldId id="309" r:id="rId35"/>
    <p:sldId id="310" r:id="rId36"/>
    <p:sldId id="348" r:id="rId37"/>
    <p:sldId id="349" r:id="rId38"/>
    <p:sldId id="351" r:id="rId39"/>
    <p:sldId id="341" r:id="rId40"/>
    <p:sldId id="344" r:id="rId41"/>
    <p:sldId id="352" r:id="rId42"/>
    <p:sldId id="355" r:id="rId43"/>
    <p:sldId id="353" r:id="rId44"/>
    <p:sldId id="354" r:id="rId45"/>
    <p:sldId id="357" r:id="rId46"/>
    <p:sldId id="358" r:id="rId47"/>
    <p:sldId id="359" r:id="rId48"/>
    <p:sldId id="362" r:id="rId49"/>
    <p:sldId id="313" r:id="rId50"/>
    <p:sldId id="314" r:id="rId51"/>
    <p:sldId id="315" r:id="rId52"/>
    <p:sldId id="316" r:id="rId53"/>
    <p:sldId id="317" r:id="rId54"/>
    <p:sldId id="318" r:id="rId55"/>
    <p:sldId id="320" r:id="rId56"/>
    <p:sldId id="321" r:id="rId57"/>
    <p:sldId id="322" r:id="rId58"/>
    <p:sldId id="323" r:id="rId59"/>
    <p:sldId id="324" r:id="rId60"/>
    <p:sldId id="331" r:id="rId61"/>
    <p:sldId id="326" r:id="rId62"/>
    <p:sldId id="327" r:id="rId63"/>
    <p:sldId id="328" r:id="rId64"/>
    <p:sldId id="346" r:id="rId65"/>
    <p:sldId id="329" r:id="rId66"/>
    <p:sldId id="330" r:id="rId67"/>
    <p:sldId id="332" r:id="rId68"/>
    <p:sldId id="333" r:id="rId69"/>
    <p:sldId id="334" r:id="rId70"/>
    <p:sldId id="335" r:id="rId71"/>
    <p:sldId id="336"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ios" initials="K" lastIdx="1" clrIdx="0">
    <p:extLst>
      <p:ext uri="{19B8F6BF-5375-455C-9EA6-DF929625EA0E}">
        <p15:presenceInfo xmlns:p15="http://schemas.microsoft.com/office/powerpoint/2012/main" userId="Koti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660"/>
  </p:normalViewPr>
  <p:slideViewPr>
    <p:cSldViewPr snapToGrid="0">
      <p:cViewPr varScale="1">
        <p:scale>
          <a:sx n="108" d="100"/>
          <a:sy n="108" d="100"/>
        </p:scale>
        <p:origin x="103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006DE-9D84-4E26-97D5-43E9D595A17F}" type="datetimeFigureOut">
              <a:rPr lang="en-US" smtClean="0"/>
              <a:t>10/18/2025</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821AF-5FAD-48E2-BE43-4E8B914CFD12}" type="slidenum">
              <a:rPr lang="en-US" smtClean="0"/>
              <a:t>‹#›</a:t>
            </a:fld>
            <a:endParaRPr lang="en-US"/>
          </a:p>
        </p:txBody>
      </p:sp>
    </p:spTree>
    <p:extLst>
      <p:ext uri="{BB962C8B-B14F-4D97-AF65-F5344CB8AC3E}">
        <p14:creationId xmlns:p14="http://schemas.microsoft.com/office/powerpoint/2010/main" val="362336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CC00F5-761E-4F8E-8A36-A8391AE48D12}"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85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C00F5-761E-4F8E-8A36-A8391AE48D12}"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340067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C00F5-761E-4F8E-8A36-A8391AE48D12}"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298755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C00F5-761E-4F8E-8A36-A8391AE48D12}"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259954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C00F5-761E-4F8E-8A36-A8391AE48D12}"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9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CC00F5-761E-4F8E-8A36-A8391AE48D12}"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102511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CC00F5-761E-4F8E-8A36-A8391AE48D12}" type="datetimeFigureOut">
              <a:rPr lang="en-US" smtClean="0"/>
              <a:t>10/18/2025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390344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CC00F5-761E-4F8E-8A36-A8391AE48D12}" type="datetimeFigureOut">
              <a:rPr lang="en-US" smtClean="0"/>
              <a:t>10/18/2025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166333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CC00F5-761E-4F8E-8A36-A8391AE48D12}" type="datetimeFigureOut">
              <a:rPr lang="en-US" smtClean="0"/>
              <a:t>10/18/2025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278042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ECC00F5-761E-4F8E-8A36-A8391AE48D12}" type="datetimeFigureOut">
              <a:rPr lang="en-US" smtClean="0"/>
              <a:t>10/18/2025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0CCB05-A12C-49E3-BA0D-B611550B57AD}" type="slidenum">
              <a:rPr lang="en-US" smtClean="0"/>
              <a:t>‹#›</a:t>
            </a:fld>
            <a:endParaRPr lang="en-US"/>
          </a:p>
        </p:txBody>
      </p:sp>
    </p:spTree>
    <p:extLst>
      <p:ext uri="{BB962C8B-B14F-4D97-AF65-F5344CB8AC3E}">
        <p14:creationId xmlns:p14="http://schemas.microsoft.com/office/powerpoint/2010/main" val="417766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C00F5-761E-4F8E-8A36-A8391AE48D12}"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163631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ECC00F5-761E-4F8E-8A36-A8391AE48D12}" type="datetimeFigureOut">
              <a:rPr lang="en-US" smtClean="0"/>
              <a:t>10/18/2025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E0CCB05-A12C-49E3-BA0D-B611550B57A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777197771,&quot;Placement&quot;:&quot;Footer&quot;}">
            <a:extLst>
              <a:ext uri="{FF2B5EF4-FFF2-40B4-BE49-F238E27FC236}">
                <a16:creationId xmlns:a16="http://schemas.microsoft.com/office/drawing/2014/main" id="{9C6784E0-353E-442C-A34D-AE211A7DA467}"/>
              </a:ext>
            </a:extLst>
          </p:cNvPr>
          <p:cNvSpPr txBox="1"/>
          <p:nvPr userDrawn="1"/>
        </p:nvSpPr>
        <p:spPr>
          <a:xfrm>
            <a:off x="0" y="6595656"/>
            <a:ext cx="1283967"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Internal</a:t>
            </a:r>
          </a:p>
        </p:txBody>
      </p:sp>
    </p:spTree>
    <p:extLst>
      <p:ext uri="{BB962C8B-B14F-4D97-AF65-F5344CB8AC3E}">
        <p14:creationId xmlns:p14="http://schemas.microsoft.com/office/powerpoint/2010/main" val="21863593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ics-shipping.org/wp-content/uploads/2020/09/co2-graph-14.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Otto_Hahn_(ship)" TargetMode="External"/><Relationship Id="rId2" Type="http://schemas.openxmlformats.org/officeDocument/2006/relationships/hyperlink" Target="https://en.wikipedia.org/wiki/NS_Savannah" TargetMode="External"/><Relationship Id="rId1" Type="http://schemas.openxmlformats.org/officeDocument/2006/relationships/slideLayout" Target="../slideLayouts/slideLayout7.xml"/><Relationship Id="rId6" Type="http://schemas.openxmlformats.org/officeDocument/2006/relationships/hyperlink" Target="https://en.wikipedia.org/wiki/Lenin_(1957_icebreaker)" TargetMode="External"/><Relationship Id="rId5" Type="http://schemas.openxmlformats.org/officeDocument/2006/relationships/hyperlink" Target="https://en.wikipedia.org/wiki/Nuclear-powered_icebreaker" TargetMode="External"/><Relationship Id="rId4" Type="http://schemas.openxmlformats.org/officeDocument/2006/relationships/hyperlink" Target="https://en.wikipedia.org/wiki/Mutsu_(nuclear_ship)"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0D39-3F03-42BF-A384-6CE9735849B3}"/>
              </a:ext>
            </a:extLst>
          </p:cNvPr>
          <p:cNvSpPr>
            <a:spLocks noGrp="1"/>
          </p:cNvSpPr>
          <p:nvPr>
            <p:ph type="ctrTitle"/>
          </p:nvPr>
        </p:nvSpPr>
        <p:spPr/>
        <p:txBody>
          <a:bodyPr>
            <a:noAutofit/>
          </a:bodyPr>
          <a:lstStyle/>
          <a:p>
            <a:pPr algn="ctr"/>
            <a:r>
              <a:rPr lang="el-GR" sz="3600" b="1" dirty="0"/>
              <a:t>ΝΑΥΤΙΛΙΑ-ΠΕΡΙΒΑΛΛΟΝ-ΚΛΙΜΑΤΙΚΗ ΑΛΛΑΓΗ: Η ΠΡΟΚΛΗΣΗ ΤΗΣ ΕΝΕΡΓΕΙΑΚΗΣ ΜΕΤΑΒΑΣΗΣ </a:t>
            </a:r>
            <a:endParaRPr lang="en-US" sz="3600" b="1" dirty="0"/>
          </a:p>
        </p:txBody>
      </p:sp>
      <p:sp>
        <p:nvSpPr>
          <p:cNvPr id="3" name="Subtitle 2">
            <a:extLst>
              <a:ext uri="{FF2B5EF4-FFF2-40B4-BE49-F238E27FC236}">
                <a16:creationId xmlns:a16="http://schemas.microsoft.com/office/drawing/2014/main" id="{178F6A74-3FD9-4A1A-A1F6-EF3E68EC22BD}"/>
              </a:ext>
            </a:extLst>
          </p:cNvPr>
          <p:cNvSpPr>
            <a:spLocks noGrp="1"/>
          </p:cNvSpPr>
          <p:nvPr>
            <p:ph type="subTitle" idx="1"/>
          </p:nvPr>
        </p:nvSpPr>
        <p:spPr/>
        <p:txBody>
          <a:bodyPr/>
          <a:lstStyle/>
          <a:p>
            <a:pPr algn="ctr"/>
            <a:r>
              <a:rPr lang="el-GR" dirty="0"/>
              <a:t>Καθ. </a:t>
            </a:r>
            <a:r>
              <a:rPr lang="en-US" dirty="0"/>
              <a:t>A</a:t>
            </a:r>
            <a:r>
              <a:rPr lang="el-GR" dirty="0"/>
              <a:t>γγελος </a:t>
            </a:r>
            <a:r>
              <a:rPr lang="en-US" dirty="0"/>
              <a:t>KO</a:t>
            </a:r>
            <a:r>
              <a:rPr lang="el-GR" dirty="0"/>
              <a:t>τιος</a:t>
            </a:r>
            <a:br>
              <a:rPr lang="el-GR" dirty="0"/>
            </a:br>
            <a:r>
              <a:rPr lang="el-GR" dirty="0"/>
              <a:t>Πειραι</a:t>
            </a:r>
            <a:r>
              <a:rPr lang="en-US" dirty="0"/>
              <a:t>A</a:t>
            </a:r>
            <a:r>
              <a:rPr lang="el-GR" dirty="0"/>
              <a:t>ς, </a:t>
            </a:r>
            <a:r>
              <a:rPr lang="en-US" dirty="0"/>
              <a:t>2025</a:t>
            </a:r>
          </a:p>
        </p:txBody>
      </p:sp>
    </p:spTree>
    <p:extLst>
      <p:ext uri="{BB962C8B-B14F-4D97-AF65-F5344CB8AC3E}">
        <p14:creationId xmlns:p14="http://schemas.microsoft.com/office/powerpoint/2010/main" val="3090290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484179-5223-26E0-0AA5-61621D41E3DC}"/>
              </a:ext>
            </a:extLst>
          </p:cNvPr>
          <p:cNvSpPr>
            <a:spLocks noGrp="1"/>
          </p:cNvSpPr>
          <p:nvPr>
            <p:ph type="title" idx="4294967295"/>
          </p:nvPr>
        </p:nvSpPr>
        <p:spPr>
          <a:xfrm>
            <a:off x="1171852" y="62144"/>
            <a:ext cx="10733103" cy="452761"/>
          </a:xfrm>
        </p:spPr>
        <p:txBody>
          <a:bodyPr>
            <a:normAutofit/>
          </a:bodyPr>
          <a:lstStyle/>
          <a:p>
            <a:r>
              <a:rPr lang="el-GR" sz="2400" b="1" dirty="0">
                <a:solidFill>
                  <a:srgbClr val="C00000"/>
                </a:solidFill>
                <a:latin typeface="+mn-lt"/>
              </a:rPr>
              <a:t>2.5 Μόλυνση από τα λύματα των πλοίων</a:t>
            </a:r>
            <a:endParaRPr lang="en-US" sz="2400" b="1" dirty="0">
              <a:solidFill>
                <a:srgbClr val="C00000"/>
              </a:solidFill>
              <a:latin typeface="+mn-lt"/>
            </a:endParaRPr>
          </a:p>
        </p:txBody>
      </p:sp>
      <p:sp>
        <p:nvSpPr>
          <p:cNvPr id="3" name="Θέση περιεχομένου 2">
            <a:extLst>
              <a:ext uri="{FF2B5EF4-FFF2-40B4-BE49-F238E27FC236}">
                <a16:creationId xmlns:a16="http://schemas.microsoft.com/office/drawing/2014/main" id="{C7A1AD2E-32A9-28B5-38EE-E9FD118F01BA}"/>
              </a:ext>
            </a:extLst>
          </p:cNvPr>
          <p:cNvSpPr>
            <a:spLocks noGrp="1"/>
          </p:cNvSpPr>
          <p:nvPr>
            <p:ph idx="4294967295"/>
          </p:nvPr>
        </p:nvSpPr>
        <p:spPr>
          <a:xfrm>
            <a:off x="88777" y="514905"/>
            <a:ext cx="11984853" cy="5574745"/>
          </a:xfrm>
        </p:spPr>
        <p:txBody>
          <a:bodyPr>
            <a:normAutofit fontScale="92500" lnSpcReduction="20000"/>
          </a:bodyPr>
          <a:lstStyle/>
          <a:p>
            <a:pPr marR="0" lvl="0" algn="just">
              <a:lnSpc>
                <a:spcPct val="107000"/>
              </a:lnSpc>
              <a:spcBef>
                <a:spcPts val="0"/>
              </a:spcBef>
              <a:spcAft>
                <a:spcPts val="800"/>
              </a:spcAft>
              <a:buFont typeface="Wingdings" panose="05000000000000000000" pitchFamily="2" charset="2"/>
              <a:buChar char="Ø"/>
            </a:pPr>
            <a:r>
              <a:rPr lang="el-GR"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r>
              <a:rPr lang="el-GR" sz="19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Η παραγωγή λυμάτων που προέρχονται από τις </a:t>
            </a:r>
            <a:r>
              <a:rPr lang="el-GR" sz="19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καθημερινές λειτουργιές</a:t>
            </a:r>
            <a:r>
              <a:rPr lang="el-GR" sz="1900" b="1" dirty="0">
                <a:solidFill>
                  <a:srgbClr val="202124"/>
                </a:solidFill>
                <a:latin typeface="Calibri" panose="020F0502020204030204" pitchFamily="34" charset="0"/>
                <a:ea typeface="Times New Roman" panose="02020603050405020304" pitchFamily="18" charset="0"/>
                <a:cs typeface="Calibri" panose="020F0502020204030204" pitchFamily="34" charset="0"/>
              </a:rPr>
              <a:t> (π.χ. τουαλέτες, </a:t>
            </a:r>
            <a:r>
              <a:rPr lang="el-GR" sz="1900" b="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ντουζ</a:t>
            </a:r>
            <a:r>
              <a:rPr lang="el-GR" sz="1900" b="1"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r>
              <a:rPr lang="el-GR" sz="1900" b="1"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μαγειρία</a:t>
            </a:r>
            <a:r>
              <a:rPr lang="el-GR" sz="1900" b="1" dirty="0">
                <a:solidFill>
                  <a:srgbClr val="202124"/>
                </a:solidFill>
                <a:latin typeface="Calibri" panose="020F0502020204030204" pitchFamily="34" charset="0"/>
                <a:ea typeface="Times New Roman" panose="02020603050405020304" pitchFamily="18" charset="0"/>
                <a:cs typeface="Calibri" panose="020F0502020204030204" pitchFamily="34" charset="0"/>
              </a:rPr>
              <a:t>, πλυντήρια, ιατρικοί χώροι κ.α.) </a:t>
            </a:r>
            <a:r>
              <a:rPr lang="el-GR" sz="19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buFont typeface="Wingdings" panose="05000000000000000000" pitchFamily="2" charset="2"/>
              <a:buChar char="Ø"/>
            </a:pPr>
            <a:r>
              <a:rPr lang="el-GR" sz="19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Τα λύματα όταν απορριφθούν στην θάλασσα </a:t>
            </a:r>
            <a:r>
              <a:rPr lang="el-GR" sz="1900" dirty="0">
                <a:solidFill>
                  <a:srgbClr val="202124"/>
                </a:solidFill>
                <a:latin typeface="Calibri" panose="020F0502020204030204" pitchFamily="34" charset="0"/>
                <a:ea typeface="Times New Roman" panose="02020603050405020304" pitchFamily="18" charset="0"/>
                <a:cs typeface="Calibri" panose="020F0502020204030204" pitchFamily="34" charset="0"/>
              </a:rPr>
              <a:t>μπορούν να οδηγήσουν</a:t>
            </a:r>
            <a:r>
              <a:rPr lang="el-GR" sz="19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στη </a:t>
            </a:r>
            <a:r>
              <a:rPr lang="el-GR" sz="19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μείωση του οξυγόνου και τη δημιουργία αναερόβιων συνθηκών (ευτροφισμό)  - θάνατος θαλάσσιων οργανισμών. </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buFont typeface="Wingdings" panose="05000000000000000000" pitchFamily="2" charset="2"/>
              <a:buChar char="Ø"/>
            </a:pPr>
            <a:r>
              <a:rPr lang="el-GR" sz="19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Επιπλέον τα λύματα στο νερό ενέχουν κινδύνους και για την ανθρώπινη, καθώς περιέχουν διάφορους παθογόνους μικροοργανισμούς</a:t>
            </a:r>
            <a:r>
              <a:rPr lang="el-GR" sz="1900" dirty="0">
                <a:solidFill>
                  <a:srgbClr val="202124"/>
                </a:solidFill>
                <a:latin typeface="Calibri" panose="020F0502020204030204" pitchFamily="34" charset="0"/>
                <a:ea typeface="Times New Roman" panose="02020603050405020304" pitchFamily="18" charset="0"/>
                <a:cs typeface="Calibri" panose="020F0502020204030204" pitchFamily="34" charset="0"/>
              </a:rPr>
              <a:t> – οικονομικές </a:t>
            </a:r>
            <a:r>
              <a:rPr lang="el-GR" sz="1900"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επιτπώσεις</a:t>
            </a:r>
            <a:r>
              <a:rPr lang="el-GR" sz="1900"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buFont typeface="Wingdings" panose="05000000000000000000" pitchFamily="2" charset="2"/>
              <a:buChar char="Ø"/>
            </a:pPr>
            <a:r>
              <a:rPr lang="el-GR" sz="19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Μέτρα πρόληψης (MARPOL </a:t>
            </a:r>
            <a:r>
              <a:rPr lang="el-GR" sz="1900" dirty="0" err="1">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Annex</a:t>
            </a:r>
            <a:r>
              <a:rPr lang="el-GR" sz="19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IV):</a:t>
            </a:r>
            <a:endParaRPr lang="en-US" sz="19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endParaRPr>
          </a:p>
          <a:p>
            <a:pPr lvl="1" algn="just">
              <a:lnSpc>
                <a:spcPct val="107000"/>
              </a:lnSpc>
              <a:spcBef>
                <a:spcPts val="0"/>
              </a:spcBef>
              <a:spcAft>
                <a:spcPts val="800"/>
              </a:spcAft>
              <a:buFont typeface="Wingdings" panose="05000000000000000000" pitchFamily="2" charset="2"/>
              <a:buChar char="ü"/>
            </a:pPr>
            <a:r>
              <a:rPr lang="el-GR" sz="1900" dirty="0">
                <a:effectLst/>
                <a:latin typeface="Calibri" panose="020F0502020204030204" pitchFamily="34" charset="0"/>
                <a:ea typeface="Calibri" panose="020F0502020204030204" pitchFamily="34" charset="0"/>
                <a:cs typeface="Times New Roman" panose="02020603050405020304" pitchFamily="18" charset="0"/>
              </a:rPr>
              <a:t>Απαγορεύεται η απόρριψη ανεπεξέργαστων λυμάτων κοντά σε ακτές.</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800"/>
              </a:spcAft>
              <a:buFont typeface="Wingdings" panose="05000000000000000000" pitchFamily="2" charset="2"/>
              <a:buChar char="ü"/>
            </a:pPr>
            <a:r>
              <a:rPr lang="el-GR" sz="1900" dirty="0">
                <a:effectLst/>
                <a:latin typeface="Calibri" panose="020F0502020204030204" pitchFamily="34" charset="0"/>
                <a:ea typeface="Calibri" panose="020F0502020204030204" pitchFamily="34" charset="0"/>
                <a:cs typeface="Times New Roman" panose="02020603050405020304" pitchFamily="18" charset="0"/>
              </a:rPr>
              <a:t>Επιτρέπεται μόνο:</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Bef>
                <a:spcPts val="0"/>
              </a:spcBef>
              <a:spcAft>
                <a:spcPts val="800"/>
              </a:spcAft>
              <a:buFont typeface="Courier New" panose="02070309020205020404" pitchFamily="49" charset="0"/>
              <a:buChar char="o"/>
            </a:pPr>
            <a:r>
              <a:rPr lang="el-GR" sz="1900" dirty="0">
                <a:effectLst/>
                <a:latin typeface="Calibri" panose="020F0502020204030204" pitchFamily="34" charset="0"/>
                <a:ea typeface="Calibri" panose="020F0502020204030204" pitchFamily="34" charset="0"/>
                <a:cs typeface="Times New Roman" panose="02020603050405020304" pitchFamily="18" charset="0"/>
              </a:rPr>
              <a:t>Αν τα λύματα έχουν επεξεργαστεί σε εγκεκριμένα συστήματα βιολογικής επεξεργασίας.</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Bef>
                <a:spcPts val="0"/>
              </a:spcBef>
              <a:spcAft>
                <a:spcPts val="800"/>
              </a:spcAft>
              <a:buFont typeface="Courier New" panose="02070309020205020404" pitchFamily="49" charset="0"/>
              <a:buChar char="o"/>
            </a:pPr>
            <a:r>
              <a:rPr lang="el-GR" sz="1900" dirty="0">
                <a:effectLst/>
                <a:latin typeface="Calibri" panose="020F0502020204030204" pitchFamily="34" charset="0"/>
                <a:ea typeface="Calibri" panose="020F0502020204030204" pitchFamily="34" charset="0"/>
                <a:cs typeface="Times New Roman" panose="02020603050405020304" pitchFamily="18" charset="0"/>
              </a:rPr>
              <a:t>Ή αν απορρίπτονται άνω των 12 </a:t>
            </a:r>
            <a:r>
              <a:rPr lang="el-GR" sz="1900" dirty="0" err="1">
                <a:effectLst/>
                <a:latin typeface="Calibri" panose="020F0502020204030204" pitchFamily="34" charset="0"/>
                <a:ea typeface="Calibri" panose="020F0502020204030204" pitchFamily="34" charset="0"/>
                <a:cs typeface="Times New Roman" panose="02020603050405020304" pitchFamily="18" charset="0"/>
              </a:rPr>
              <a:t>ν.μ</a:t>
            </a:r>
            <a:r>
              <a:rPr lang="el-GR" sz="1900" dirty="0">
                <a:effectLst/>
                <a:latin typeface="Calibri" panose="020F0502020204030204" pitchFamily="34" charset="0"/>
                <a:ea typeface="Calibri" panose="020F0502020204030204" pitchFamily="34" charset="0"/>
                <a:cs typeface="Times New Roman" panose="02020603050405020304" pitchFamily="18" charset="0"/>
              </a:rPr>
              <a:t>. από την ακτή αφού έχουν αραιωθεί/διαλυθεί.</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Bef>
                <a:spcPts val="0"/>
              </a:spcBef>
              <a:spcAft>
                <a:spcPts val="800"/>
              </a:spcAft>
              <a:buFont typeface="Courier New" panose="02070309020205020404" pitchFamily="49" charset="0"/>
              <a:buChar char="o"/>
            </a:pPr>
            <a:r>
              <a:rPr lang="el-GR" sz="1900" dirty="0">
                <a:effectLst/>
                <a:latin typeface="Calibri" panose="020F0502020204030204" pitchFamily="34" charset="0"/>
                <a:ea typeface="Calibri" panose="020F0502020204030204" pitchFamily="34" charset="0"/>
                <a:cs typeface="Times New Roman" panose="02020603050405020304" pitchFamily="18" charset="0"/>
              </a:rPr>
              <a:t>Σε μικρότερη απόσταση (3-12 </a:t>
            </a:r>
            <a:r>
              <a:rPr lang="el-GR" sz="1900" dirty="0" err="1">
                <a:effectLst/>
                <a:latin typeface="Calibri" panose="020F0502020204030204" pitchFamily="34" charset="0"/>
                <a:ea typeface="Calibri" panose="020F0502020204030204" pitchFamily="34" charset="0"/>
                <a:cs typeface="Times New Roman" panose="02020603050405020304" pitchFamily="18" charset="0"/>
              </a:rPr>
              <a:t>ν.μ</a:t>
            </a:r>
            <a:r>
              <a:rPr lang="el-GR" sz="1900" dirty="0">
                <a:effectLst/>
                <a:latin typeface="Calibri" panose="020F0502020204030204" pitchFamily="34" charset="0"/>
                <a:ea typeface="Calibri" panose="020F0502020204030204" pitchFamily="34" charset="0"/>
                <a:cs typeface="Times New Roman" panose="02020603050405020304" pitchFamily="18" charset="0"/>
              </a:rPr>
              <a:t>.) μόνο αν έχουν υποστεί απολύμανση.</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Bef>
                <a:spcPts val="0"/>
              </a:spcBef>
              <a:spcAft>
                <a:spcPts val="800"/>
              </a:spcAft>
              <a:buFont typeface="Wingdings" panose="05000000000000000000" pitchFamily="2" charset="2"/>
              <a:buChar char="ü"/>
            </a:pPr>
            <a:r>
              <a:rPr lang="el-GR" sz="1900" dirty="0">
                <a:effectLst/>
                <a:latin typeface="Calibri" panose="020F0502020204030204" pitchFamily="34" charset="0"/>
                <a:ea typeface="Calibri" panose="020F0502020204030204" pitchFamily="34" charset="0"/>
                <a:cs typeface="Times New Roman" panose="02020603050405020304" pitchFamily="18" charset="0"/>
              </a:rPr>
              <a:t>Τα πλοία πρέπει να διαθέτουν:</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Bef>
                <a:spcPts val="0"/>
              </a:spcBef>
              <a:spcAft>
                <a:spcPts val="800"/>
              </a:spcAft>
              <a:buFont typeface="Courier New" panose="02070309020205020404" pitchFamily="49" charset="0"/>
              <a:buChar char="o"/>
            </a:pPr>
            <a:r>
              <a:rPr lang="el-GR" sz="1900" dirty="0">
                <a:effectLst/>
                <a:latin typeface="Calibri" panose="020F0502020204030204" pitchFamily="34" charset="0"/>
                <a:ea typeface="Calibri" panose="020F0502020204030204" pitchFamily="34" charset="0"/>
                <a:cs typeface="Times New Roman" panose="02020603050405020304" pitchFamily="18" charset="0"/>
              </a:rPr>
              <a:t>Εγκεκριμένες εγκαταστάσεις επεξεργασίας λυμάτων.</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Bef>
                <a:spcPts val="0"/>
              </a:spcBef>
              <a:spcAft>
                <a:spcPts val="800"/>
              </a:spcAft>
              <a:buFont typeface="Courier New" panose="02070309020205020404" pitchFamily="49" charset="0"/>
              <a:buChar char="o"/>
            </a:pPr>
            <a:r>
              <a:rPr lang="el-GR" sz="1900" dirty="0">
                <a:effectLst/>
                <a:latin typeface="Calibri" panose="020F0502020204030204" pitchFamily="34" charset="0"/>
                <a:ea typeface="Calibri" panose="020F0502020204030204" pitchFamily="34" charset="0"/>
                <a:cs typeface="Times New Roman" panose="02020603050405020304" pitchFamily="18" charset="0"/>
              </a:rPr>
              <a:t>Δεξαμενές συγκράτησης (</a:t>
            </a:r>
            <a:r>
              <a:rPr lang="el-GR" sz="1900" dirty="0" err="1">
                <a:effectLst/>
                <a:latin typeface="Calibri" panose="020F0502020204030204" pitchFamily="34" charset="0"/>
                <a:ea typeface="Calibri" panose="020F0502020204030204" pitchFamily="34" charset="0"/>
                <a:cs typeface="Times New Roman" panose="02020603050405020304" pitchFamily="18" charset="0"/>
              </a:rPr>
              <a:t>holding</a:t>
            </a:r>
            <a:r>
              <a:rPr lang="el-GR" sz="1900" dirty="0">
                <a:effectLst/>
                <a:latin typeface="Calibri" panose="020F0502020204030204" pitchFamily="34" charset="0"/>
                <a:ea typeface="Calibri" panose="020F0502020204030204" pitchFamily="34" charset="0"/>
                <a:cs typeface="Times New Roman" panose="02020603050405020304" pitchFamily="18" charset="0"/>
              </a:rPr>
              <a:t> </a:t>
            </a:r>
            <a:r>
              <a:rPr lang="el-GR" sz="1900" dirty="0" err="1">
                <a:effectLst/>
                <a:latin typeface="Calibri" panose="020F0502020204030204" pitchFamily="34" charset="0"/>
                <a:ea typeface="Calibri" panose="020F0502020204030204" pitchFamily="34" charset="0"/>
                <a:cs typeface="Times New Roman" panose="02020603050405020304" pitchFamily="18" charset="0"/>
              </a:rPr>
              <a:t>tanks</a:t>
            </a:r>
            <a:r>
              <a:rPr lang="el-GR" sz="1900" dirty="0">
                <a:effectLst/>
                <a:latin typeface="Calibri" panose="020F0502020204030204" pitchFamily="34" charset="0"/>
                <a:ea typeface="Calibri" panose="020F0502020204030204" pitchFamily="34" charset="0"/>
                <a:cs typeface="Times New Roman" panose="02020603050405020304" pitchFamily="18" charset="0"/>
              </a:rPr>
              <a:t>) όταν δεν είναι δυνατή η απόρριψη.</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Bef>
                <a:spcPts val="0"/>
              </a:spcBef>
              <a:spcAft>
                <a:spcPts val="800"/>
              </a:spcAft>
              <a:buFont typeface="Courier New" panose="02070309020205020404" pitchFamily="49" charset="0"/>
              <a:buChar char="o"/>
            </a:pPr>
            <a:r>
              <a:rPr lang="el-GR" sz="1900" dirty="0">
                <a:effectLst/>
                <a:latin typeface="Calibri" panose="020F0502020204030204" pitchFamily="34" charset="0"/>
                <a:ea typeface="Calibri" panose="020F0502020204030204" pitchFamily="34" charset="0"/>
                <a:cs typeface="Times New Roman" panose="02020603050405020304" pitchFamily="18" charset="0"/>
              </a:rPr>
              <a:t>Συστήματα άλεσης και απολύμανσης.</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39465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557AA8-F1A5-543A-6104-31FAF56839B7}"/>
              </a:ext>
            </a:extLst>
          </p:cNvPr>
          <p:cNvSpPr>
            <a:spLocks noGrp="1"/>
          </p:cNvSpPr>
          <p:nvPr>
            <p:ph type="title" idx="4294967295"/>
          </p:nvPr>
        </p:nvSpPr>
        <p:spPr>
          <a:xfrm>
            <a:off x="363984" y="106532"/>
            <a:ext cx="10576264" cy="645943"/>
          </a:xfrm>
        </p:spPr>
        <p:txBody>
          <a:bodyPr>
            <a:normAutofit/>
          </a:bodyPr>
          <a:lstStyle/>
          <a:p>
            <a:r>
              <a:rPr lang="el-GR" sz="3600" b="1" dirty="0">
                <a:solidFill>
                  <a:srgbClr val="C00000"/>
                </a:solidFill>
              </a:rPr>
              <a:t>2.6 </a:t>
            </a:r>
            <a:r>
              <a:rPr lang="el-GR" sz="3200" b="1" dirty="0">
                <a:solidFill>
                  <a:srgbClr val="C00000"/>
                </a:solidFill>
                <a:latin typeface="+mn-lt"/>
              </a:rPr>
              <a:t>Υποθαλάσσια ηχορύπανση</a:t>
            </a:r>
            <a:endParaRPr lang="en-US" sz="3200" b="1" dirty="0">
              <a:solidFill>
                <a:srgbClr val="C00000"/>
              </a:solidFill>
              <a:latin typeface="+mn-lt"/>
            </a:endParaRPr>
          </a:p>
        </p:txBody>
      </p:sp>
      <p:sp>
        <p:nvSpPr>
          <p:cNvPr id="3" name="Θέση περιεχομένου 2">
            <a:extLst>
              <a:ext uri="{FF2B5EF4-FFF2-40B4-BE49-F238E27FC236}">
                <a16:creationId xmlns:a16="http://schemas.microsoft.com/office/drawing/2014/main" id="{F0D5A57D-2DF5-BCA2-3DDB-82EFAB1F2331}"/>
              </a:ext>
            </a:extLst>
          </p:cNvPr>
          <p:cNvSpPr>
            <a:spLocks noGrp="1"/>
          </p:cNvSpPr>
          <p:nvPr>
            <p:ph idx="4294967295"/>
          </p:nvPr>
        </p:nvSpPr>
        <p:spPr>
          <a:xfrm>
            <a:off x="186431" y="752475"/>
            <a:ext cx="11780668" cy="5353050"/>
          </a:xfrm>
        </p:spPr>
        <p:txBody>
          <a:bodyPr>
            <a:normAutofit/>
          </a:bodyPr>
          <a:lstStyle/>
          <a:p>
            <a:pPr algn="just">
              <a:buFont typeface="Wingdings" panose="05000000000000000000" pitchFamily="2" charset="2"/>
              <a:buChar char="Ø"/>
            </a:pPr>
            <a:r>
              <a:rPr lang="en-US" dirty="0"/>
              <a:t> </a:t>
            </a:r>
            <a:r>
              <a:rPr lang="el-GR" sz="1600" b="1" dirty="0"/>
              <a:t>Κύριες πηγές υποθαλάσσιας ηχορύπανσης:</a:t>
            </a:r>
          </a:p>
          <a:p>
            <a:pPr lvl="1" algn="just">
              <a:buFont typeface="Wingdings" panose="05000000000000000000" pitchFamily="2" charset="2"/>
              <a:buChar char="ü"/>
            </a:pPr>
            <a:r>
              <a:rPr lang="el-GR" sz="1600" dirty="0"/>
              <a:t>Εμπορική ναυτιλία: Θόρυβος από τις προπέλες, μηχανές και γενικά τον χειρισμό πλοίων.</a:t>
            </a:r>
          </a:p>
          <a:p>
            <a:pPr lvl="1" algn="just">
              <a:buFont typeface="Wingdings" panose="05000000000000000000" pitchFamily="2" charset="2"/>
              <a:buChar char="ü"/>
            </a:pPr>
            <a:r>
              <a:rPr lang="el-GR" sz="1600" dirty="0"/>
              <a:t>Στρατιωτικές δραστηριότητες: Σόναρ υψηλής έντασης.</a:t>
            </a:r>
          </a:p>
          <a:p>
            <a:pPr lvl="1" algn="just">
              <a:buFont typeface="Wingdings" panose="05000000000000000000" pitchFamily="2" charset="2"/>
              <a:buChar char="ü"/>
            </a:pPr>
            <a:r>
              <a:rPr lang="el-GR" sz="1600" dirty="0"/>
              <a:t>Έρευνες για πετρέλαιο/αέριο: Εκρήξεις αέρα (</a:t>
            </a:r>
            <a:r>
              <a:rPr lang="el-GR" sz="1600" dirty="0" err="1"/>
              <a:t>air</a:t>
            </a:r>
            <a:r>
              <a:rPr lang="el-GR" sz="1600" dirty="0"/>
              <a:t> </a:t>
            </a:r>
            <a:r>
              <a:rPr lang="el-GR" sz="1600" dirty="0" err="1"/>
              <a:t>guns</a:t>
            </a:r>
            <a:r>
              <a:rPr lang="el-GR" sz="1600" dirty="0"/>
              <a:t>) για σεισμικές έρευνες.</a:t>
            </a:r>
          </a:p>
          <a:p>
            <a:pPr lvl="1" algn="just">
              <a:buFont typeface="Wingdings" panose="05000000000000000000" pitchFamily="2" charset="2"/>
              <a:buChar char="ü"/>
            </a:pPr>
            <a:r>
              <a:rPr lang="el-GR" sz="1600" dirty="0"/>
              <a:t>Υποθαλάσσιες κατασκευές: Γεωτρήσεις, θεμελιώσεις για ανεμογεννήτριες στη θάλασσα.</a:t>
            </a:r>
          </a:p>
          <a:p>
            <a:pPr algn="just">
              <a:buFont typeface="Wingdings" panose="05000000000000000000" pitchFamily="2" charset="2"/>
              <a:buChar char="Ø"/>
            </a:pPr>
            <a:r>
              <a:rPr lang="el-GR" sz="1600" b="1" dirty="0"/>
              <a:t>Επιπτώσεις:</a:t>
            </a:r>
          </a:p>
          <a:p>
            <a:pPr lvl="1" algn="just">
              <a:buFont typeface="Wingdings" panose="05000000000000000000" pitchFamily="2" charset="2"/>
              <a:buChar char="ü"/>
            </a:pPr>
            <a:r>
              <a:rPr lang="el-GR" sz="1600" dirty="0"/>
              <a:t>Θαλάσσια θηλαστικά (δελφίνια, φάλαινες): Δυσκολία στον προσανατολισμό και στην επικοινωνία τους (χρησιμοποιούν τον ήχο για «</a:t>
            </a:r>
            <a:r>
              <a:rPr lang="el-GR" sz="1600" dirty="0" err="1"/>
              <a:t>ηχοεντόπιση</a:t>
            </a:r>
            <a:r>
              <a:rPr lang="el-GR" sz="1600" dirty="0"/>
              <a:t>»).</a:t>
            </a:r>
          </a:p>
          <a:p>
            <a:pPr lvl="1" algn="just">
              <a:buFont typeface="Wingdings" panose="05000000000000000000" pitchFamily="2" charset="2"/>
              <a:buChar char="ü"/>
            </a:pPr>
            <a:r>
              <a:rPr lang="el-GR" sz="1600" dirty="0"/>
              <a:t>Αλλαγή συμπεριφοράς: Απομάκρυνση από περιοχές διατροφής ή αναπαραγωγής.</a:t>
            </a:r>
          </a:p>
          <a:p>
            <a:pPr lvl="1" algn="just">
              <a:buFont typeface="Wingdings" panose="05000000000000000000" pitchFamily="2" charset="2"/>
              <a:buChar char="ü"/>
            </a:pPr>
            <a:r>
              <a:rPr lang="el-GR" sz="1600" dirty="0"/>
              <a:t>Φυσιολογικές βλάβες: Τραυματισμοί στην ακοή, ακόμη και θάνατοι (ιδίως από στρατιωτικά σόναρ).Αλιευτικοί πόροι: Μείωση πληθυσμών ψαριών λόγω διαταραχής.</a:t>
            </a:r>
          </a:p>
          <a:p>
            <a:pPr algn="just">
              <a:buFont typeface="Wingdings" panose="05000000000000000000" pitchFamily="2" charset="2"/>
              <a:buChar char="Ø"/>
            </a:pPr>
            <a:r>
              <a:rPr lang="el-GR" sz="1600" b="1" dirty="0"/>
              <a:t>Μέτρα περιορισμού:</a:t>
            </a:r>
          </a:p>
          <a:p>
            <a:pPr lvl="1" algn="just">
              <a:buFont typeface="Wingdings" panose="05000000000000000000" pitchFamily="2" charset="2"/>
              <a:buChar char="ü"/>
            </a:pPr>
            <a:r>
              <a:rPr lang="el-GR" sz="1600" dirty="0"/>
              <a:t> Διεθνείς κανονισμοί: Ακόμα δεν υπάρχει ειδικό παράρτημα MARPOL, αλλά ο IMO έχει εκδώσει οδηγίες για μείωση θορύβου στη ναυτιλία (πιο ήσυχες προπέλες, καλύτερη συντήρηση μηχανών).</a:t>
            </a:r>
          </a:p>
          <a:p>
            <a:pPr lvl="1" algn="just">
              <a:buFont typeface="Wingdings" panose="05000000000000000000" pitchFamily="2" charset="2"/>
              <a:buChar char="ü"/>
            </a:pPr>
            <a:r>
              <a:rPr lang="el-GR" sz="1600" dirty="0"/>
              <a:t>Τεχνολογικές λύσεις: Χρήση </a:t>
            </a:r>
            <a:r>
              <a:rPr lang="el-GR" sz="1600" dirty="0" err="1"/>
              <a:t>αντικραδασμικών</a:t>
            </a:r>
            <a:r>
              <a:rPr lang="el-GR" sz="1600" dirty="0"/>
              <a:t> υλικών, τροποποιήσεις στις προπέλες, ηλεκτρική πρόωση.</a:t>
            </a:r>
          </a:p>
          <a:p>
            <a:pPr lvl="1" algn="just">
              <a:buFont typeface="Wingdings" panose="05000000000000000000" pitchFamily="2" charset="2"/>
              <a:buChar char="ü"/>
            </a:pPr>
            <a:r>
              <a:rPr lang="el-GR" sz="1600" dirty="0"/>
              <a:t>Περιορισμοί δραστηριοτήτων: Απαγόρευση ή μείωση χρήσης ηχητικών συστημάτων σε περιοχές με ευαίσθητη θαλάσσια πανίδα.</a:t>
            </a:r>
          </a:p>
          <a:p>
            <a:pPr lvl="1" algn="just">
              <a:buFont typeface="Wingdings" panose="05000000000000000000" pitchFamily="2" charset="2"/>
              <a:buChar char="ü"/>
            </a:pPr>
            <a:r>
              <a:rPr lang="el-GR" sz="1600" dirty="0"/>
              <a:t>Δημιουργία “</a:t>
            </a:r>
            <a:r>
              <a:rPr lang="el-GR" sz="1600" dirty="0" err="1"/>
              <a:t>quiet</a:t>
            </a:r>
            <a:r>
              <a:rPr lang="el-GR" sz="1600" dirty="0"/>
              <a:t> </a:t>
            </a:r>
            <a:r>
              <a:rPr lang="el-GR" sz="1600" dirty="0" err="1"/>
              <a:t>zones</a:t>
            </a:r>
            <a:r>
              <a:rPr lang="el-GR" sz="1600" dirty="0"/>
              <a:t>”: Θαλάσσιες προστατευόμενες περιοχές με περιορισμένη ναυτιλία ή βιομηχανική δραστηριότητα.</a:t>
            </a:r>
            <a:endParaRPr lang="en-US" sz="1600" dirty="0"/>
          </a:p>
        </p:txBody>
      </p:sp>
    </p:spTree>
    <p:extLst>
      <p:ext uri="{BB962C8B-B14F-4D97-AF65-F5344CB8AC3E}">
        <p14:creationId xmlns:p14="http://schemas.microsoft.com/office/powerpoint/2010/main" val="336030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B844EB-A465-50EA-BD7E-92E37ED0BFBC}"/>
              </a:ext>
            </a:extLst>
          </p:cNvPr>
          <p:cNvSpPr>
            <a:spLocks noGrp="1"/>
          </p:cNvSpPr>
          <p:nvPr>
            <p:ph type="title"/>
          </p:nvPr>
        </p:nvSpPr>
        <p:spPr/>
        <p:txBody>
          <a:bodyPr/>
          <a:lstStyle/>
          <a:p>
            <a:endParaRPr lang="en-US"/>
          </a:p>
        </p:txBody>
      </p:sp>
      <p:pic>
        <p:nvPicPr>
          <p:cNvPr id="4" name="Θέση περιεχομένου 3">
            <a:extLst>
              <a:ext uri="{FF2B5EF4-FFF2-40B4-BE49-F238E27FC236}">
                <a16:creationId xmlns:a16="http://schemas.microsoft.com/office/drawing/2014/main" id="{D5E0EA7F-CA54-81DB-D9E0-636E4AF29EAB}"/>
              </a:ext>
            </a:extLst>
          </p:cNvPr>
          <p:cNvPicPr>
            <a:picLocks noGrp="1" noChangeAspect="1"/>
          </p:cNvPicPr>
          <p:nvPr>
            <p:ph idx="1"/>
          </p:nvPr>
        </p:nvPicPr>
        <p:blipFill>
          <a:blip r:embed="rId2"/>
          <a:stretch>
            <a:fillRect/>
          </a:stretch>
        </p:blipFill>
        <p:spPr>
          <a:xfrm>
            <a:off x="182880" y="168812"/>
            <a:ext cx="11844997" cy="5936565"/>
          </a:xfrm>
          <a:prstGeom prst="rect">
            <a:avLst/>
          </a:prstGeom>
        </p:spPr>
      </p:pic>
    </p:spTree>
    <p:extLst>
      <p:ext uri="{BB962C8B-B14F-4D97-AF65-F5344CB8AC3E}">
        <p14:creationId xmlns:p14="http://schemas.microsoft.com/office/powerpoint/2010/main" val="2576522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1416D6-4A59-F49F-1E2D-2308D07F172B}"/>
              </a:ext>
            </a:extLst>
          </p:cNvPr>
          <p:cNvSpPr>
            <a:spLocks noGrp="1"/>
          </p:cNvSpPr>
          <p:nvPr>
            <p:ph type="title" idx="4294967295"/>
          </p:nvPr>
        </p:nvSpPr>
        <p:spPr>
          <a:xfrm>
            <a:off x="630315" y="287339"/>
            <a:ext cx="11561685" cy="310538"/>
          </a:xfrm>
        </p:spPr>
        <p:txBody>
          <a:bodyPr>
            <a:normAutofit fontScale="90000"/>
          </a:bodyPr>
          <a:lstStyle/>
          <a:p>
            <a:r>
              <a:rPr lang="el-GR" sz="2400" b="1" dirty="0">
                <a:solidFill>
                  <a:srgbClr val="C00000"/>
                </a:solidFill>
              </a:rPr>
              <a:t>2.6 Μόλυνση από εκπομπές ατμοσφαιρικών ρύπων</a:t>
            </a:r>
            <a:endParaRPr lang="en-US" sz="2400" b="1" dirty="0">
              <a:solidFill>
                <a:srgbClr val="C00000"/>
              </a:solidFill>
            </a:endParaRPr>
          </a:p>
        </p:txBody>
      </p:sp>
      <p:sp>
        <p:nvSpPr>
          <p:cNvPr id="3" name="Θέση περιεχομένου 2">
            <a:extLst>
              <a:ext uri="{FF2B5EF4-FFF2-40B4-BE49-F238E27FC236}">
                <a16:creationId xmlns:a16="http://schemas.microsoft.com/office/drawing/2014/main" id="{DEADBECA-D8C1-992C-7570-6891360E38CE}"/>
              </a:ext>
            </a:extLst>
          </p:cNvPr>
          <p:cNvSpPr>
            <a:spLocks noGrp="1"/>
          </p:cNvSpPr>
          <p:nvPr>
            <p:ph idx="4294967295"/>
          </p:nvPr>
        </p:nvSpPr>
        <p:spPr>
          <a:xfrm>
            <a:off x="437965" y="597877"/>
            <a:ext cx="10164932" cy="4516509"/>
          </a:xfrm>
        </p:spPr>
        <p:txBody>
          <a:bodyPr/>
          <a:lstStyle/>
          <a:p>
            <a:pPr>
              <a:buFont typeface="Wingdings" panose="05000000000000000000" pitchFamily="2" charset="2"/>
              <a:buChar char="Ø"/>
            </a:pPr>
            <a:r>
              <a:rPr lang="el-GR" dirty="0"/>
              <a:t> Οι θαλάσσιες μεταφορές είναι το πιο φιλικό προς το περιβάλλον μέσο μεταφοράς</a:t>
            </a:r>
          </a:p>
          <a:p>
            <a:endParaRPr lang="en-US" dirty="0"/>
          </a:p>
        </p:txBody>
      </p:sp>
      <p:pic>
        <p:nvPicPr>
          <p:cNvPr id="7" name="Εικόνα 6">
            <a:hlinkClick r:id="rId2"/>
            <a:extLst>
              <a:ext uri="{FF2B5EF4-FFF2-40B4-BE49-F238E27FC236}">
                <a16:creationId xmlns:a16="http://schemas.microsoft.com/office/drawing/2014/main" id="{364F02C7-4749-693D-428B-1EC6742076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91952"/>
            <a:ext cx="12191999" cy="5766047"/>
          </a:xfrm>
          <a:prstGeom prst="rect">
            <a:avLst/>
          </a:prstGeom>
          <a:noFill/>
          <a:ln>
            <a:noFill/>
          </a:ln>
        </p:spPr>
      </p:pic>
    </p:spTree>
    <p:extLst>
      <p:ext uri="{BB962C8B-B14F-4D97-AF65-F5344CB8AC3E}">
        <p14:creationId xmlns:p14="http://schemas.microsoft.com/office/powerpoint/2010/main" val="266749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D3EECAD-07BC-0431-DA87-D8C0B1BD800A}"/>
              </a:ext>
            </a:extLst>
          </p:cNvPr>
          <p:cNvSpPr>
            <a:spLocks noGrp="1"/>
          </p:cNvSpPr>
          <p:nvPr>
            <p:ph idx="4294967295"/>
          </p:nvPr>
        </p:nvSpPr>
        <p:spPr>
          <a:xfrm>
            <a:off x="594804" y="444500"/>
            <a:ext cx="11292396" cy="5424488"/>
          </a:xfrm>
        </p:spPr>
        <p:txBody>
          <a:bodyPr>
            <a:normAutofit/>
          </a:bodyPr>
          <a:lstStyle/>
          <a:p>
            <a:pPr algn="just">
              <a:buFont typeface="Wingdings" panose="05000000000000000000" pitchFamily="2" charset="2"/>
              <a:buChar char="Ø"/>
            </a:pPr>
            <a:r>
              <a:rPr lang="el-GR" b="1" dirty="0"/>
              <a:t> </a:t>
            </a:r>
            <a:r>
              <a:rPr lang="el-GR" sz="1600" b="1" dirty="0"/>
              <a:t>Κύριοι ρύποι από τα πλοία</a:t>
            </a:r>
            <a:r>
              <a:rPr lang="el-GR" sz="1600" dirty="0"/>
              <a:t>: Διοξείδιο του άνθρακα (CO₂) → συμβάλλει στην κλιματική αλλαγή, Οξείδια του θείου (</a:t>
            </a:r>
            <a:r>
              <a:rPr lang="el-GR" sz="1600" dirty="0" err="1"/>
              <a:t>SOx</a:t>
            </a:r>
            <a:r>
              <a:rPr lang="el-GR" sz="1600" dirty="0"/>
              <a:t>) → προκαλούν όξινη βροχή και αναπνευστικά προβλήματα, Οξείδια του αζώτου (</a:t>
            </a:r>
            <a:r>
              <a:rPr lang="el-GR" sz="1600" dirty="0" err="1"/>
              <a:t>NOx</a:t>
            </a:r>
            <a:r>
              <a:rPr lang="el-GR" sz="1600" dirty="0"/>
              <a:t>) → συμβάλλουν στο φωτοχημικό νέφος και στον σχηματισμό όζοντος στην τροπόσφαιρα, Αιωρούμενα σωματίδια (PM) → βλαβερά για την ανθρώπινη υγεία, εισχωρούν στους πνεύμονες, Πτητικές οργανικές ενώσεις (</a:t>
            </a:r>
            <a:r>
              <a:rPr lang="el-GR" sz="1600" dirty="0" err="1"/>
              <a:t>VOCs</a:t>
            </a:r>
            <a:r>
              <a:rPr lang="el-GR" sz="1600" dirty="0"/>
              <a:t>) → συμβάλλουν στη ρύπανση του αέρα και στη δημιουργία όζοντος, </a:t>
            </a:r>
            <a:r>
              <a:rPr lang="el-GR" sz="1600" dirty="0" err="1"/>
              <a:t>Οζοντοφθορά</a:t>
            </a:r>
            <a:r>
              <a:rPr lang="el-GR" sz="1600" dirty="0"/>
              <a:t> → από ορισμένα ψυκτικά αέρια που χρησιμοποιούνται σε πλοία (</a:t>
            </a:r>
            <a:r>
              <a:rPr lang="el-GR" sz="1600" dirty="0" err="1"/>
              <a:t>CFCs</a:t>
            </a:r>
            <a:r>
              <a:rPr lang="el-GR" sz="1600" dirty="0"/>
              <a:t>, </a:t>
            </a:r>
            <a:r>
              <a:rPr lang="el-GR" sz="1600" dirty="0" err="1"/>
              <a:t>HCFCs</a:t>
            </a:r>
            <a:r>
              <a:rPr lang="el-GR" sz="1600" dirty="0"/>
              <a:t>).</a:t>
            </a:r>
          </a:p>
          <a:p>
            <a:pPr algn="just">
              <a:buFont typeface="Wingdings" panose="05000000000000000000" pitchFamily="2" charset="2"/>
              <a:buChar char="Ø"/>
            </a:pPr>
            <a:r>
              <a:rPr lang="el-GR" sz="1600" dirty="0"/>
              <a:t>Το 22 % των εκπομπών των αερίων του θερμοκηπίου οφείλονται στις μεταφορές. </a:t>
            </a:r>
          </a:p>
          <a:p>
            <a:pPr algn="just">
              <a:buFont typeface="Wingdings" panose="05000000000000000000" pitchFamily="2" charset="2"/>
              <a:buChar char="Ø"/>
            </a:pPr>
            <a:r>
              <a:rPr lang="el-GR" sz="1600" dirty="0"/>
              <a:t>    Εξ αυτού, από τις οδικές επιβατικές μεταφορές (45%), τις οδικές εμπορευματικές μεταφορές (29%)  ενώ ακολουθούν οι διεθνείς θαλάσσιες μεταφορές με 10%, οι αεροπορικές με 10% και οι σιδηροδρομικές με 1%. </a:t>
            </a:r>
          </a:p>
          <a:p>
            <a:pPr algn="just">
              <a:buFont typeface="Wingdings" panose="05000000000000000000" pitchFamily="2" charset="2"/>
              <a:buChar char="Ø"/>
            </a:pPr>
            <a:r>
              <a:rPr lang="el-GR" sz="1600" dirty="0"/>
              <a:t>Οι εκπομπές αερίων του θερμοκηπίου από τη ναυτιλία αυξήθηκαν κατά 5 % το 2024. </a:t>
            </a:r>
          </a:p>
          <a:p>
            <a:pPr algn="just">
              <a:buFont typeface="Wingdings" panose="05000000000000000000" pitchFamily="2" charset="2"/>
              <a:buChar char="Ø"/>
            </a:pPr>
            <a:r>
              <a:rPr lang="el-GR" sz="1600" dirty="0"/>
              <a:t>Μόνο το 8 % του τόνου του παγκόσμιου στόλου είναι εξοπλισμένο για τη χρήση εναλλακτικών καυσίμων, ενώ τα ποσοστά ανακύκλωσης πλοίων παραμένουν χαμηλά.</a:t>
            </a:r>
          </a:p>
          <a:p>
            <a:pPr algn="just">
              <a:buFont typeface="Wingdings" panose="05000000000000000000" pitchFamily="2" charset="2"/>
              <a:buChar char="Ø"/>
            </a:pPr>
            <a:r>
              <a:rPr lang="el-GR" sz="1600" b="1" dirty="0"/>
              <a:t>Επιπτώσεις:</a:t>
            </a:r>
          </a:p>
          <a:p>
            <a:pPr lvl="1" algn="just">
              <a:buFont typeface="Wingdings" panose="05000000000000000000" pitchFamily="2" charset="2"/>
              <a:buChar char="ü"/>
            </a:pPr>
            <a:r>
              <a:rPr lang="el-GR" sz="1600" dirty="0"/>
              <a:t>Περιβαλλοντικές: Όξινη βροχή, καταστροφή οικοσυστημάτων, συμβολή στο φαινόμενο του θερμοκηπίου.</a:t>
            </a:r>
          </a:p>
          <a:p>
            <a:pPr lvl="1" algn="just">
              <a:buFont typeface="Wingdings" panose="05000000000000000000" pitchFamily="2" charset="2"/>
              <a:buChar char="ü"/>
            </a:pPr>
            <a:r>
              <a:rPr lang="el-GR" sz="1600" dirty="0"/>
              <a:t>Υγειονομικές: Αναπνευστικά και καρδιαγγειακά προβλήματα σε παράκτιες περιοχές με έντονη ναυτιλία.</a:t>
            </a:r>
          </a:p>
          <a:p>
            <a:pPr lvl="1" algn="just">
              <a:buFont typeface="Wingdings" panose="05000000000000000000" pitchFamily="2" charset="2"/>
              <a:buChar char="ü"/>
            </a:pPr>
            <a:r>
              <a:rPr lang="el-GR" sz="1600" dirty="0"/>
              <a:t>Κλιματικές: Συμβολή στην υπερθέρμανση του πλανήτη.</a:t>
            </a:r>
            <a:endParaRPr lang="en-US" sz="1600" dirty="0"/>
          </a:p>
        </p:txBody>
      </p:sp>
    </p:spTree>
    <p:extLst>
      <p:ext uri="{BB962C8B-B14F-4D97-AF65-F5344CB8AC3E}">
        <p14:creationId xmlns:p14="http://schemas.microsoft.com/office/powerpoint/2010/main" val="3434777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A7C56CC-3369-1D97-89B9-50EDFC252220}"/>
              </a:ext>
            </a:extLst>
          </p:cNvPr>
          <p:cNvPicPr>
            <a:picLocks noChangeAspect="1"/>
          </p:cNvPicPr>
          <p:nvPr/>
        </p:nvPicPr>
        <p:blipFill>
          <a:blip r:embed="rId2"/>
          <a:stretch>
            <a:fillRect/>
          </a:stretch>
        </p:blipFill>
        <p:spPr>
          <a:xfrm>
            <a:off x="941033" y="271462"/>
            <a:ext cx="10520039" cy="5925152"/>
          </a:xfrm>
          <a:prstGeom prst="rect">
            <a:avLst/>
          </a:prstGeom>
          <a:ln>
            <a:solidFill>
              <a:schemeClr val="accent1"/>
            </a:solidFill>
          </a:ln>
        </p:spPr>
      </p:pic>
    </p:spTree>
    <p:extLst>
      <p:ext uri="{BB962C8B-B14F-4D97-AF65-F5344CB8AC3E}">
        <p14:creationId xmlns:p14="http://schemas.microsoft.com/office/powerpoint/2010/main" val="1525082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63CA68C-CA65-8DE2-F8BA-E68EBA66E910}"/>
              </a:ext>
            </a:extLst>
          </p:cNvPr>
          <p:cNvPicPr>
            <a:picLocks noChangeAspect="1"/>
          </p:cNvPicPr>
          <p:nvPr/>
        </p:nvPicPr>
        <p:blipFill>
          <a:blip r:embed="rId2"/>
          <a:stretch>
            <a:fillRect/>
          </a:stretch>
        </p:blipFill>
        <p:spPr>
          <a:xfrm>
            <a:off x="426128" y="142043"/>
            <a:ext cx="11212497" cy="6001306"/>
          </a:xfrm>
          <a:prstGeom prst="rect">
            <a:avLst/>
          </a:prstGeom>
          <a:ln>
            <a:solidFill>
              <a:schemeClr val="tx1"/>
            </a:solidFill>
          </a:ln>
        </p:spPr>
      </p:pic>
    </p:spTree>
    <p:extLst>
      <p:ext uri="{BB962C8B-B14F-4D97-AF65-F5344CB8AC3E}">
        <p14:creationId xmlns:p14="http://schemas.microsoft.com/office/powerpoint/2010/main" val="2268337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6851A8A-4C9E-4C86-19E4-9B51662BCAF8}"/>
              </a:ext>
            </a:extLst>
          </p:cNvPr>
          <p:cNvPicPr>
            <a:picLocks noChangeAspect="1"/>
          </p:cNvPicPr>
          <p:nvPr/>
        </p:nvPicPr>
        <p:blipFill>
          <a:blip r:embed="rId2"/>
          <a:stretch>
            <a:fillRect/>
          </a:stretch>
        </p:blipFill>
        <p:spPr>
          <a:xfrm>
            <a:off x="568171" y="292963"/>
            <a:ext cx="10999433" cy="5921406"/>
          </a:xfrm>
          <a:prstGeom prst="rect">
            <a:avLst/>
          </a:prstGeom>
          <a:ln>
            <a:solidFill>
              <a:schemeClr val="tx1"/>
            </a:solidFill>
          </a:ln>
        </p:spPr>
      </p:pic>
    </p:spTree>
    <p:extLst>
      <p:ext uri="{BB962C8B-B14F-4D97-AF65-F5344CB8AC3E}">
        <p14:creationId xmlns:p14="http://schemas.microsoft.com/office/powerpoint/2010/main" val="1625249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763B832-A4FB-3F11-CC2E-BEC301E8881D}"/>
              </a:ext>
            </a:extLst>
          </p:cNvPr>
          <p:cNvSpPr>
            <a:spLocks noGrp="1"/>
          </p:cNvSpPr>
          <p:nvPr>
            <p:ph idx="4294967295"/>
          </p:nvPr>
        </p:nvSpPr>
        <p:spPr>
          <a:xfrm>
            <a:off x="719091" y="328475"/>
            <a:ext cx="10999834" cy="5540514"/>
          </a:xfrm>
        </p:spPr>
        <p:txBody>
          <a:bodyPr/>
          <a:lstStyle/>
          <a:p>
            <a:pPr algn="just">
              <a:buFont typeface="Wingdings" panose="05000000000000000000" pitchFamily="2" charset="2"/>
              <a:buChar char="Ø"/>
            </a:pPr>
            <a:r>
              <a:rPr lang="el-GR" dirty="0"/>
              <a:t> </a:t>
            </a:r>
            <a:r>
              <a:rPr lang="el-GR" sz="1600" dirty="0"/>
              <a:t>Λόγω του μεγάλου όγκου μεταφορών, οι παγκόσμιες εκπομπές από τον ναυτιλιακό τομέα ευθύνονται για το </a:t>
            </a:r>
            <a:r>
              <a:rPr lang="el-GR" sz="1600" b="1" dirty="0"/>
              <a:t>10-15% των ανθρωπογενών εκπομπών θείου (</a:t>
            </a:r>
            <a:r>
              <a:rPr lang="el-GR" sz="1600" b="1" dirty="0" err="1"/>
              <a:t>SOx</a:t>
            </a:r>
            <a:r>
              <a:rPr lang="el-GR" sz="1600" dirty="0"/>
              <a:t>) και οξειδίου του αζώτου (</a:t>
            </a:r>
            <a:r>
              <a:rPr lang="el-GR" sz="1600" dirty="0" err="1"/>
              <a:t>NOx</a:t>
            </a:r>
            <a:r>
              <a:rPr lang="el-GR" sz="1600" dirty="0"/>
              <a:t>), καθώς και περίπου για το </a:t>
            </a:r>
            <a:r>
              <a:rPr lang="el-GR" sz="1600" b="1" dirty="0"/>
              <a:t>3% των εκπομπών διοξειδίου του άνθρακα (CO2</a:t>
            </a:r>
            <a:r>
              <a:rPr lang="el-GR" sz="1600" dirty="0"/>
              <a:t>) (</a:t>
            </a:r>
            <a:r>
              <a:rPr lang="el-GR" sz="1600" b="1" dirty="0"/>
              <a:t>2,2%</a:t>
            </a:r>
            <a:r>
              <a:rPr lang="el-GR" sz="1600" dirty="0"/>
              <a:t> από τις διεθνείς θαλάσσιες μεταφορές).</a:t>
            </a:r>
          </a:p>
          <a:p>
            <a:pPr algn="just">
              <a:buFont typeface="Wingdings" panose="05000000000000000000" pitchFamily="2" charset="2"/>
              <a:buChar char="Ø"/>
            </a:pPr>
            <a:r>
              <a:rPr lang="el-GR" sz="1600" b="1" dirty="0"/>
              <a:t>Κύρια καύσιμα της ναυτιλίας:</a:t>
            </a:r>
          </a:p>
          <a:p>
            <a:pPr marL="0" indent="0" algn="just">
              <a:buNone/>
            </a:pPr>
            <a:endParaRPr lang="el-GR" dirty="0"/>
          </a:p>
          <a:p>
            <a:pPr marL="0" indent="0" algn="just">
              <a:buNone/>
            </a:pPr>
            <a:endParaRPr lang="el-GR" dirty="0"/>
          </a:p>
          <a:p>
            <a:pPr marL="0" indent="0" algn="just">
              <a:buNone/>
            </a:pPr>
            <a:endParaRPr lang="en-US" dirty="0"/>
          </a:p>
        </p:txBody>
      </p:sp>
      <p:graphicFrame>
        <p:nvGraphicFramePr>
          <p:cNvPr id="4" name="Πίνακας 3">
            <a:extLst>
              <a:ext uri="{FF2B5EF4-FFF2-40B4-BE49-F238E27FC236}">
                <a16:creationId xmlns:a16="http://schemas.microsoft.com/office/drawing/2014/main" id="{4249AAB9-C67F-A036-C12C-75C937662DC5}"/>
              </a:ext>
            </a:extLst>
          </p:cNvPr>
          <p:cNvGraphicFramePr>
            <a:graphicFrameLocks noGrp="1"/>
          </p:cNvGraphicFramePr>
          <p:nvPr>
            <p:extLst>
              <p:ext uri="{D42A27DB-BD31-4B8C-83A1-F6EECF244321}">
                <p14:modId xmlns:p14="http://schemas.microsoft.com/office/powerpoint/2010/main" val="1418058850"/>
              </p:ext>
            </p:extLst>
          </p:nvPr>
        </p:nvGraphicFramePr>
        <p:xfrm>
          <a:off x="115409" y="1589102"/>
          <a:ext cx="11993733" cy="4385570"/>
        </p:xfrm>
        <a:graphic>
          <a:graphicData uri="http://schemas.openxmlformats.org/drawingml/2006/table">
            <a:tbl>
              <a:tblPr/>
              <a:tblGrid>
                <a:gridCol w="3746377">
                  <a:extLst>
                    <a:ext uri="{9D8B030D-6E8A-4147-A177-3AD203B41FA5}">
                      <a16:colId xmlns:a16="http://schemas.microsoft.com/office/drawing/2014/main" val="994483350"/>
                    </a:ext>
                  </a:extLst>
                </a:gridCol>
                <a:gridCol w="3773010">
                  <a:extLst>
                    <a:ext uri="{9D8B030D-6E8A-4147-A177-3AD203B41FA5}">
                      <a16:colId xmlns:a16="http://schemas.microsoft.com/office/drawing/2014/main" val="2868579692"/>
                    </a:ext>
                  </a:extLst>
                </a:gridCol>
                <a:gridCol w="4474346">
                  <a:extLst>
                    <a:ext uri="{9D8B030D-6E8A-4147-A177-3AD203B41FA5}">
                      <a16:colId xmlns:a16="http://schemas.microsoft.com/office/drawing/2014/main" val="1997907684"/>
                    </a:ext>
                  </a:extLst>
                </a:gridCol>
              </a:tblGrid>
              <a:tr h="437980">
                <a:tc>
                  <a:txBody>
                    <a:bodyPr/>
                    <a:lstStyle/>
                    <a:p>
                      <a:pPr>
                        <a:buNone/>
                      </a:pPr>
                      <a:r>
                        <a:rPr lang="el-GR" sz="1600" b="1" dirty="0">
                          <a:ln>
                            <a:noFill/>
                          </a:ln>
                        </a:rPr>
                        <a:t>Καύσιμο / τύπος</a:t>
                      </a: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buNone/>
                      </a:pPr>
                      <a:r>
                        <a:rPr lang="el-GR" sz="1600" b="1" dirty="0">
                          <a:ln>
                            <a:noFill/>
                          </a:ln>
                        </a:rPr>
                        <a:t>Περιγραφή &amp; χρήση</a:t>
                      </a: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buNone/>
                      </a:pPr>
                      <a:r>
                        <a:rPr lang="el-GR" sz="1600" b="1" dirty="0">
                          <a:ln>
                            <a:noFill/>
                          </a:ln>
                        </a:rPr>
                        <a:t>Εκτιμώμενο ποσοστό / σημειώσεις</a:t>
                      </a: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8232248"/>
                  </a:ext>
                </a:extLst>
              </a:tr>
              <a:tr h="978312">
                <a:tc>
                  <a:txBody>
                    <a:bodyPr/>
                    <a:lstStyle/>
                    <a:p>
                      <a:pPr>
                        <a:buNone/>
                      </a:pPr>
                      <a:r>
                        <a:rPr lang="en-US" sz="1600" b="1" dirty="0">
                          <a:ln>
                            <a:noFill/>
                          </a:ln>
                        </a:rPr>
                        <a:t>Heavy Fuel Oil (HFO)</a:t>
                      </a:r>
                      <a:endParaRPr lang="en-US" sz="1600" dirty="0">
                        <a:ln>
                          <a:noFill/>
                        </a:ln>
                      </a:endParaRP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buNone/>
                      </a:pPr>
                      <a:r>
                        <a:rPr lang="el-GR" sz="1600" dirty="0">
                          <a:ln>
                            <a:noFill/>
                          </a:ln>
                        </a:rPr>
                        <a:t>Παραμένει το πιο «βαρύ» καύσιμο υπολείμματος διύλισης.</a:t>
                      </a: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buNone/>
                      </a:pPr>
                      <a:r>
                        <a:rPr lang="el-GR" sz="1600" dirty="0">
                          <a:ln>
                            <a:noFill/>
                          </a:ln>
                        </a:rPr>
                        <a:t>Στην τέταρτη μελέτη GHG του IMO (2020), το HFO ήταν το κυρίαρχο καύσιμο (~ 79 % της κατανάλωσης με βάση ενεργειακό περιεχόμενο).</a:t>
                      </a: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834795046"/>
                  </a:ext>
                </a:extLst>
              </a:tr>
              <a:tr h="978312">
                <a:tc>
                  <a:txBody>
                    <a:bodyPr/>
                    <a:lstStyle/>
                    <a:p>
                      <a:pPr>
                        <a:buNone/>
                      </a:pPr>
                      <a:r>
                        <a:rPr lang="en-US" sz="1600" b="1">
                          <a:ln>
                            <a:noFill/>
                          </a:ln>
                        </a:rPr>
                        <a:t>Light Fuel Oil / Marine Diesel / Gas Oil (MDO / MGO / LFO)</a:t>
                      </a:r>
                      <a:endParaRPr lang="en-US" sz="1600">
                        <a:ln>
                          <a:noFill/>
                        </a:ln>
                      </a:endParaRP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buNone/>
                      </a:pPr>
                      <a:r>
                        <a:rPr lang="el-GR" sz="1600" dirty="0">
                          <a:ln>
                            <a:noFill/>
                          </a:ln>
                        </a:rPr>
                        <a:t>Καύσιμα αποστάγματος, καθαρότερα από το HFO, χρησιμοποιούνται επίσης ευρέως.</a:t>
                      </a: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buNone/>
                      </a:pPr>
                      <a:r>
                        <a:rPr lang="el-GR" sz="1600" dirty="0">
                          <a:ln>
                            <a:noFill/>
                          </a:ln>
                        </a:rPr>
                        <a:t>Το 2023, περ. 93,52 % της κατανάλωσης καυσίμου αναφέρθηκε ότι είναι είτε HFO, LFO είτε </a:t>
                      </a:r>
                      <a:r>
                        <a:rPr lang="el-GR" sz="1600" dirty="0" err="1">
                          <a:ln>
                            <a:noFill/>
                          </a:ln>
                        </a:rPr>
                        <a:t>Diesel</a:t>
                      </a:r>
                      <a:r>
                        <a:rPr lang="el-GR" sz="1600" dirty="0">
                          <a:ln>
                            <a:noFill/>
                          </a:ln>
                        </a:rPr>
                        <a:t>/</a:t>
                      </a:r>
                      <a:r>
                        <a:rPr lang="el-GR" sz="1600" dirty="0" err="1">
                          <a:ln>
                            <a:noFill/>
                          </a:ln>
                        </a:rPr>
                        <a:t>Gas</a:t>
                      </a:r>
                      <a:r>
                        <a:rPr lang="el-GR" sz="1600" dirty="0">
                          <a:ln>
                            <a:noFill/>
                          </a:ln>
                        </a:rPr>
                        <a:t> Oil.</a:t>
                      </a: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1058013"/>
                  </a:ext>
                </a:extLst>
              </a:tr>
              <a:tr h="978312">
                <a:tc>
                  <a:txBody>
                    <a:bodyPr/>
                    <a:lstStyle/>
                    <a:p>
                      <a:pPr>
                        <a:buNone/>
                      </a:pPr>
                      <a:r>
                        <a:rPr lang="en-US" sz="1600" b="1">
                          <a:ln>
                            <a:noFill/>
                          </a:ln>
                        </a:rPr>
                        <a:t>LNG (</a:t>
                      </a:r>
                      <a:r>
                        <a:rPr lang="el-GR" sz="1600" b="1">
                          <a:ln>
                            <a:noFill/>
                          </a:ln>
                        </a:rPr>
                        <a:t>Υγροποιημένο φυσικό αέριο)</a:t>
                      </a:r>
                      <a:endParaRPr lang="el-GR" sz="1600">
                        <a:ln>
                          <a:noFill/>
                        </a:ln>
                      </a:endParaRP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buNone/>
                      </a:pPr>
                      <a:r>
                        <a:rPr lang="el-GR" sz="1600" dirty="0">
                          <a:ln>
                            <a:noFill/>
                          </a:ln>
                        </a:rPr>
                        <a:t>Καύσιμο “διπλού τύπου” (</a:t>
                      </a:r>
                      <a:r>
                        <a:rPr lang="el-GR" sz="1600" dirty="0" err="1">
                          <a:ln>
                            <a:noFill/>
                          </a:ln>
                        </a:rPr>
                        <a:t>dual-fuel</a:t>
                      </a:r>
                      <a:r>
                        <a:rPr lang="el-GR" sz="1600" dirty="0">
                          <a:ln>
                            <a:noFill/>
                          </a:ln>
                        </a:rPr>
                        <a:t>) ή αποκλειστικά LNG, με μικρότερες εκπομπές διοξειδίου θείου κ.ά.</a:t>
                      </a: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buNone/>
                      </a:pPr>
                      <a:r>
                        <a:rPr lang="el-GR" sz="1600" dirty="0">
                          <a:ln>
                            <a:noFill/>
                          </a:ln>
                        </a:rPr>
                        <a:t>Τα πλοία με καύσιμο LNG αποτελούν σήμερα &gt;2 % του στόλου κατά αριθμό πλοίων, και περ. 4–6 % κατά βάρος (</a:t>
                      </a:r>
                      <a:r>
                        <a:rPr lang="el-GR" sz="1600" dirty="0" err="1">
                          <a:ln>
                            <a:noFill/>
                          </a:ln>
                        </a:rPr>
                        <a:t>deadweight</a:t>
                      </a:r>
                      <a:r>
                        <a:rPr lang="el-GR" sz="1600" dirty="0">
                          <a:ln>
                            <a:noFill/>
                          </a:ln>
                        </a:rPr>
                        <a:t> </a:t>
                      </a:r>
                      <a:r>
                        <a:rPr lang="el-GR" sz="1600" dirty="0" err="1">
                          <a:ln>
                            <a:noFill/>
                          </a:ln>
                        </a:rPr>
                        <a:t>tonnage</a:t>
                      </a:r>
                      <a:r>
                        <a:rPr lang="el-GR" sz="1600" dirty="0">
                          <a:ln>
                            <a:noFill/>
                          </a:ln>
                        </a:rPr>
                        <a:t>). </a:t>
                      </a: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986728563"/>
                  </a:ext>
                </a:extLst>
              </a:tr>
              <a:tr h="1012654">
                <a:tc>
                  <a:txBody>
                    <a:bodyPr/>
                    <a:lstStyle/>
                    <a:p>
                      <a:pPr>
                        <a:buNone/>
                      </a:pPr>
                      <a:r>
                        <a:rPr lang="el-GR" sz="1600" b="1">
                          <a:ln>
                            <a:noFill/>
                          </a:ln>
                        </a:rPr>
                        <a:t>Άλλα / εναλλακτικά καύσιμα (βιοκαύσιμα, μεθανόλη, αμμωνία κ.ά.)</a:t>
                      </a:r>
                      <a:endParaRPr lang="el-GR" sz="1600">
                        <a:ln>
                          <a:noFill/>
                        </a:ln>
                      </a:endParaRP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buNone/>
                      </a:pPr>
                      <a:r>
                        <a:rPr lang="el-GR" sz="1600" dirty="0">
                          <a:ln>
                            <a:noFill/>
                          </a:ln>
                        </a:rPr>
                        <a:t>Σε δοκιμαστικό στάδιο ή περιορισμένη εφαρμογή.</a:t>
                      </a: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buNone/>
                      </a:pPr>
                      <a:r>
                        <a:rPr lang="el-GR" sz="1600" dirty="0">
                          <a:ln>
                            <a:noFill/>
                          </a:ln>
                        </a:rPr>
                        <a:t>Το 2023, περ. 6,48 % της καταναλισκόμενης ενέργειας δεν ανήκε στα «παραδοσιακά» HFO / LFO / </a:t>
                      </a:r>
                      <a:r>
                        <a:rPr lang="el-GR" sz="1600" dirty="0" err="1">
                          <a:ln>
                            <a:noFill/>
                          </a:ln>
                        </a:rPr>
                        <a:t>Diesel</a:t>
                      </a:r>
                      <a:r>
                        <a:rPr lang="el-GR" sz="1600" dirty="0">
                          <a:ln>
                            <a:noFill/>
                          </a:ln>
                        </a:rPr>
                        <a:t> καύσιμα.</a:t>
                      </a:r>
                    </a:p>
                  </a:txBody>
                  <a:tcPr marL="56658" marR="56658" marT="28329" marB="28329"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21314117"/>
                  </a:ext>
                </a:extLst>
              </a:tr>
            </a:tbl>
          </a:graphicData>
        </a:graphic>
      </p:graphicFrame>
    </p:spTree>
    <p:extLst>
      <p:ext uri="{BB962C8B-B14F-4D97-AF65-F5344CB8AC3E}">
        <p14:creationId xmlns:p14="http://schemas.microsoft.com/office/powerpoint/2010/main" val="3467453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8460A9-C0E8-0C7D-9D10-6C93042127B9}"/>
              </a:ext>
            </a:extLst>
          </p:cNvPr>
          <p:cNvSpPr>
            <a:spLocks noGrp="1"/>
          </p:cNvSpPr>
          <p:nvPr>
            <p:ph type="title" idx="4294967295"/>
          </p:nvPr>
        </p:nvSpPr>
        <p:spPr>
          <a:xfrm>
            <a:off x="710214" y="97655"/>
            <a:ext cx="11176986" cy="443884"/>
          </a:xfrm>
        </p:spPr>
        <p:txBody>
          <a:bodyPr>
            <a:normAutofit/>
          </a:bodyPr>
          <a:lstStyle/>
          <a:p>
            <a:r>
              <a:rPr lang="el-GR" sz="2400" b="1" dirty="0"/>
              <a:t>Διεθνής κατανάλωση (σε αντίστοιχο χιλιάδες τόνων HFO)  ανά τύπο πλοίου και μηχάνημα</a:t>
            </a:r>
            <a:endParaRPr lang="en-US" sz="2400" b="1" dirty="0"/>
          </a:p>
        </p:txBody>
      </p:sp>
      <p:pic>
        <p:nvPicPr>
          <p:cNvPr id="4" name="Θέση περιεχομένου 3">
            <a:extLst>
              <a:ext uri="{FF2B5EF4-FFF2-40B4-BE49-F238E27FC236}">
                <a16:creationId xmlns:a16="http://schemas.microsoft.com/office/drawing/2014/main" id="{7A713A06-A855-4089-954B-2D0D2B432DD6}"/>
              </a:ext>
            </a:extLst>
          </p:cNvPr>
          <p:cNvPicPr>
            <a:picLocks noGrp="1" noChangeAspect="1"/>
          </p:cNvPicPr>
          <p:nvPr>
            <p:ph idx="4294967295"/>
          </p:nvPr>
        </p:nvPicPr>
        <p:blipFill>
          <a:blip r:embed="rId2"/>
          <a:stretch>
            <a:fillRect/>
          </a:stretch>
        </p:blipFill>
        <p:spPr>
          <a:xfrm>
            <a:off x="301841" y="541540"/>
            <a:ext cx="11514338" cy="5743850"/>
          </a:xfrm>
          <a:prstGeom prst="rect">
            <a:avLst/>
          </a:prstGeom>
        </p:spPr>
      </p:pic>
    </p:spTree>
    <p:extLst>
      <p:ext uri="{BB962C8B-B14F-4D97-AF65-F5344CB8AC3E}">
        <p14:creationId xmlns:p14="http://schemas.microsoft.com/office/powerpoint/2010/main" val="173852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FD3C-F6E9-4ED2-93A7-001F42F6F1EE}"/>
              </a:ext>
            </a:extLst>
          </p:cNvPr>
          <p:cNvSpPr>
            <a:spLocks noGrp="1"/>
          </p:cNvSpPr>
          <p:nvPr>
            <p:ph type="title" idx="4294967295"/>
          </p:nvPr>
        </p:nvSpPr>
        <p:spPr>
          <a:xfrm>
            <a:off x="2133600" y="287338"/>
            <a:ext cx="10058400" cy="598487"/>
          </a:xfrm>
        </p:spPr>
        <p:txBody>
          <a:bodyPr>
            <a:noAutofit/>
          </a:bodyPr>
          <a:lstStyle/>
          <a:p>
            <a:r>
              <a:rPr lang="el-GR" sz="3600" b="1" dirty="0">
                <a:latin typeface="+mn-lt"/>
              </a:rPr>
              <a:t>1. </a:t>
            </a:r>
            <a:r>
              <a:rPr lang="el-GR" sz="2000" b="1" dirty="0">
                <a:latin typeface="+mn-lt"/>
              </a:rPr>
              <a:t>ΕΙΣΑΓΩΓΙΚΕΣ ΠΑΡΑΤΗΡΗΣΕΙΣ </a:t>
            </a:r>
            <a:endParaRPr lang="en-US" sz="2000" b="1" dirty="0">
              <a:latin typeface="+mn-lt"/>
            </a:endParaRPr>
          </a:p>
        </p:txBody>
      </p:sp>
      <p:sp>
        <p:nvSpPr>
          <p:cNvPr id="5" name="TextBox 4">
            <a:extLst>
              <a:ext uri="{FF2B5EF4-FFF2-40B4-BE49-F238E27FC236}">
                <a16:creationId xmlns:a16="http://schemas.microsoft.com/office/drawing/2014/main" id="{1E8C16C2-3834-5C2E-18A5-01A89C9A2C77}"/>
              </a:ext>
            </a:extLst>
          </p:cNvPr>
          <p:cNvSpPr txBox="1"/>
          <p:nvPr/>
        </p:nvSpPr>
        <p:spPr>
          <a:xfrm>
            <a:off x="399495" y="994299"/>
            <a:ext cx="11629748" cy="4339650"/>
          </a:xfrm>
          <a:prstGeom prst="rect">
            <a:avLst/>
          </a:prstGeom>
          <a:noFill/>
        </p:spPr>
        <p:txBody>
          <a:bodyPr wrap="square">
            <a:spAutoFit/>
          </a:bodyPr>
          <a:lstStyle/>
          <a:p>
            <a:pPr marL="285750" indent="-285750" algn="just">
              <a:buFont typeface="Arial" panose="020B0604020202020204" pitchFamily="34" charset="0"/>
              <a:buChar char="•"/>
            </a:pPr>
            <a:r>
              <a:rPr lang="el-GR" sz="2400" dirty="0"/>
              <a:t>Η σχέση ανάμεσα στη ναυτιλία, το περιβάλλον και τους στόχους για την κλιματική αλλαγή (ιδίως την </a:t>
            </a:r>
            <a:r>
              <a:rPr lang="el-GR" sz="2400" b="1" dirty="0"/>
              <a:t>απανθρακοποίηση των πλοίων</a:t>
            </a:r>
            <a:r>
              <a:rPr lang="el-GR" sz="2400" dirty="0"/>
              <a:t>) είναι πολύπλοκη και κρίσιμη.</a:t>
            </a:r>
          </a:p>
          <a:p>
            <a:pPr marL="285750" indent="-285750" algn="just">
              <a:buFont typeface="Arial" panose="020B0604020202020204" pitchFamily="34" charset="0"/>
              <a:buChar char="•"/>
            </a:pPr>
            <a:r>
              <a:rPr lang="el-GR" sz="2400" dirty="0"/>
              <a:t>Η ναυτιλία έχει επιπτώσεις στο θαλάσσιο περιβάλλον και στην ατμοσφαιρική ρύπανση.</a:t>
            </a:r>
          </a:p>
          <a:p>
            <a:pPr marL="285750" indent="-285750" algn="just">
              <a:buFont typeface="Arial" panose="020B0604020202020204" pitchFamily="34" charset="0"/>
              <a:buChar char="•"/>
            </a:pPr>
            <a:r>
              <a:rPr lang="el-GR" sz="2400" dirty="0"/>
              <a:t>Η ναυτιλία μπορεί να επιβαρύνει ανεπανόρθωτα το θαλάσσιο περιβάλλον (π.χ. πετρελαιοκηλίδες) </a:t>
            </a:r>
          </a:p>
          <a:p>
            <a:pPr marL="285750" indent="-285750" algn="just">
              <a:buFont typeface="Arial" panose="020B0604020202020204" pitchFamily="34" charset="0"/>
              <a:buChar char="•"/>
            </a:pPr>
            <a:r>
              <a:rPr lang="el-GR" sz="2400" dirty="0"/>
              <a:t>Η ναυτιλία ευθύνεται για περίπου 2–3% των παγκόσμιων εκπομπών CO₂, ποσοστό παρόμοιο με αυτό μιας μεγάλης χώρας.</a:t>
            </a:r>
          </a:p>
          <a:p>
            <a:pPr marL="285750" indent="-285750" algn="just">
              <a:buFont typeface="Arial" panose="020B0604020202020204" pitchFamily="34" charset="0"/>
              <a:buChar char="•"/>
            </a:pPr>
            <a:r>
              <a:rPr lang="el-GR" sz="2400" dirty="0"/>
              <a:t>Διεθνείς και ευρωπαϊκές περιβαλλοντικές συμφωνίες και κανόνες (ΟΗΕ, ΙΜΟ, ΕΕ) θέτουν όρια στη λειτουργία της ναυτιλίας. </a:t>
            </a:r>
          </a:p>
          <a:p>
            <a:pPr marL="285750" indent="-285750" algn="just">
              <a:buFont typeface="Arial" panose="020B0604020202020204" pitchFamily="34" charset="0"/>
              <a:buChar char="•"/>
            </a:pPr>
            <a:r>
              <a:rPr lang="el-GR" sz="2400" dirty="0"/>
              <a:t>Η ενεργειακή μετάβαση των πλοίων συνιστά τη μεγαλύτερη πρόκληση για τη ναυτιλία!  </a:t>
            </a:r>
          </a:p>
          <a:p>
            <a:pPr algn="just"/>
            <a:endParaRPr lang="el-GR" dirty="0"/>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4258775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0B3A04-91D6-D251-D2B4-74163C052230}"/>
              </a:ext>
            </a:extLst>
          </p:cNvPr>
          <p:cNvSpPr>
            <a:spLocks noGrp="1"/>
          </p:cNvSpPr>
          <p:nvPr>
            <p:ph type="title" idx="4294967295"/>
          </p:nvPr>
        </p:nvSpPr>
        <p:spPr>
          <a:xfrm>
            <a:off x="2441358" y="287338"/>
            <a:ext cx="9750641" cy="192056"/>
          </a:xfrm>
        </p:spPr>
        <p:txBody>
          <a:bodyPr>
            <a:normAutofit fontScale="90000"/>
          </a:bodyPr>
          <a:lstStyle/>
          <a:p>
            <a:r>
              <a:rPr lang="el-GR" sz="2400" dirty="0"/>
              <a:t>  </a:t>
            </a:r>
            <a:r>
              <a:rPr lang="el-GR" sz="2400" b="1" dirty="0"/>
              <a:t>Ποσοστά καυσίμων ανά κατηγορία πλοίου </a:t>
            </a:r>
            <a:endParaRPr lang="en-US" sz="2400" b="1" dirty="0"/>
          </a:p>
        </p:txBody>
      </p:sp>
      <p:pic>
        <p:nvPicPr>
          <p:cNvPr id="4" name="Θέση περιεχομένου 3">
            <a:extLst>
              <a:ext uri="{FF2B5EF4-FFF2-40B4-BE49-F238E27FC236}">
                <a16:creationId xmlns:a16="http://schemas.microsoft.com/office/drawing/2014/main" id="{30667F2F-A93C-C0FE-DA22-5C0DF2AA1CC3}"/>
              </a:ext>
            </a:extLst>
          </p:cNvPr>
          <p:cNvPicPr>
            <a:picLocks noGrp="1" noChangeAspect="1"/>
          </p:cNvPicPr>
          <p:nvPr>
            <p:ph idx="4294967295"/>
          </p:nvPr>
        </p:nvPicPr>
        <p:blipFill>
          <a:blip r:embed="rId2"/>
          <a:stretch>
            <a:fillRect/>
          </a:stretch>
        </p:blipFill>
        <p:spPr>
          <a:xfrm>
            <a:off x="248576" y="550415"/>
            <a:ext cx="11656380" cy="5770485"/>
          </a:xfrm>
          <a:prstGeom prst="rect">
            <a:avLst/>
          </a:prstGeom>
          <a:ln>
            <a:solidFill>
              <a:schemeClr val="tx1"/>
            </a:solidFill>
          </a:ln>
        </p:spPr>
      </p:pic>
    </p:spTree>
    <p:extLst>
      <p:ext uri="{BB962C8B-B14F-4D97-AF65-F5344CB8AC3E}">
        <p14:creationId xmlns:p14="http://schemas.microsoft.com/office/powerpoint/2010/main" val="1234316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A85786D-AE3F-0D5C-2F16-A16522C1DD04}"/>
              </a:ext>
            </a:extLst>
          </p:cNvPr>
          <p:cNvPicPr>
            <a:picLocks noChangeAspect="1"/>
          </p:cNvPicPr>
          <p:nvPr/>
        </p:nvPicPr>
        <p:blipFill>
          <a:blip r:embed="rId2"/>
          <a:stretch>
            <a:fillRect/>
          </a:stretch>
        </p:blipFill>
        <p:spPr>
          <a:xfrm>
            <a:off x="195308" y="195310"/>
            <a:ext cx="11996691" cy="6063447"/>
          </a:xfrm>
          <a:prstGeom prst="rect">
            <a:avLst/>
          </a:prstGeom>
          <a:ln>
            <a:solidFill>
              <a:schemeClr val="tx1"/>
            </a:solidFill>
          </a:ln>
        </p:spPr>
      </p:pic>
    </p:spTree>
    <p:extLst>
      <p:ext uri="{BB962C8B-B14F-4D97-AF65-F5344CB8AC3E}">
        <p14:creationId xmlns:p14="http://schemas.microsoft.com/office/powerpoint/2010/main" val="206392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5D611339-7FAB-7C19-2638-A449D553894E}"/>
              </a:ext>
            </a:extLst>
          </p:cNvPr>
          <p:cNvPicPr>
            <a:picLocks noGrp="1" noChangeAspect="1"/>
          </p:cNvPicPr>
          <p:nvPr>
            <p:ph idx="4294967295"/>
          </p:nvPr>
        </p:nvPicPr>
        <p:blipFill>
          <a:blip r:embed="rId2"/>
          <a:stretch>
            <a:fillRect/>
          </a:stretch>
        </p:blipFill>
        <p:spPr>
          <a:xfrm>
            <a:off x="142044" y="142043"/>
            <a:ext cx="11887200" cy="6161103"/>
          </a:xfrm>
          <a:ln>
            <a:solidFill>
              <a:schemeClr val="tx1"/>
            </a:solidFill>
          </a:ln>
        </p:spPr>
      </p:pic>
    </p:spTree>
    <p:extLst>
      <p:ext uri="{BB962C8B-B14F-4D97-AF65-F5344CB8AC3E}">
        <p14:creationId xmlns:p14="http://schemas.microsoft.com/office/powerpoint/2010/main" val="3106097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396676-FA4C-340E-C8E6-D7D89CEBA470}"/>
              </a:ext>
            </a:extLst>
          </p:cNvPr>
          <p:cNvSpPr>
            <a:spLocks noGrp="1"/>
          </p:cNvSpPr>
          <p:nvPr>
            <p:ph type="title" idx="4294967295"/>
          </p:nvPr>
        </p:nvSpPr>
        <p:spPr>
          <a:xfrm>
            <a:off x="426128" y="186431"/>
            <a:ext cx="11765872" cy="1388369"/>
          </a:xfrm>
        </p:spPr>
        <p:txBody>
          <a:bodyPr>
            <a:normAutofit fontScale="90000"/>
          </a:bodyPr>
          <a:lstStyle/>
          <a:p>
            <a:r>
              <a:rPr lang="el-GR" sz="2200" b="1" dirty="0">
                <a:solidFill>
                  <a:srgbClr val="C00000"/>
                </a:solidFill>
                <a:latin typeface="+mn-lt"/>
              </a:rPr>
              <a:t>3.	Διεθνείς συμφωνίες για την πρόληψη και καταπολέμηση της ρύπανσης από τα πλοία </a:t>
            </a:r>
            <a:br>
              <a:rPr lang="el-GR" sz="2200" b="1" dirty="0">
                <a:solidFill>
                  <a:srgbClr val="C00000"/>
                </a:solidFill>
                <a:latin typeface="+mn-lt"/>
              </a:rPr>
            </a:br>
            <a:br>
              <a:rPr lang="el-GR" sz="2200" b="1" dirty="0">
                <a:solidFill>
                  <a:srgbClr val="C00000"/>
                </a:solidFill>
                <a:latin typeface="+mn-lt"/>
              </a:rPr>
            </a:br>
            <a:r>
              <a:rPr lang="el-GR" sz="2200" b="1" dirty="0">
                <a:solidFill>
                  <a:srgbClr val="C00000"/>
                </a:solidFill>
                <a:latin typeface="+mn-lt"/>
              </a:rPr>
              <a:t>3.1	Συμβάσεις </a:t>
            </a:r>
            <a:br>
              <a:rPr lang="el-GR" dirty="0"/>
            </a:br>
            <a:endParaRPr lang="en-US" dirty="0"/>
          </a:p>
        </p:txBody>
      </p:sp>
      <p:sp>
        <p:nvSpPr>
          <p:cNvPr id="3" name="Θέση περιεχομένου 2">
            <a:extLst>
              <a:ext uri="{FF2B5EF4-FFF2-40B4-BE49-F238E27FC236}">
                <a16:creationId xmlns:a16="http://schemas.microsoft.com/office/drawing/2014/main" id="{D76D45B1-4283-2E2A-617B-6F8E932A919A}"/>
              </a:ext>
            </a:extLst>
          </p:cNvPr>
          <p:cNvSpPr>
            <a:spLocks noGrp="1"/>
          </p:cNvSpPr>
          <p:nvPr>
            <p:ph idx="4294967295"/>
          </p:nvPr>
        </p:nvSpPr>
        <p:spPr>
          <a:xfrm>
            <a:off x="426128" y="1091953"/>
            <a:ext cx="11390051" cy="4777035"/>
          </a:xfrm>
        </p:spPr>
        <p:txBody>
          <a:bodyPr/>
          <a:lstStyle/>
          <a:p>
            <a:pPr marR="0" lvl="0" algn="just">
              <a:lnSpc>
                <a:spcPct val="107000"/>
              </a:lnSpc>
              <a:spcBef>
                <a:spcPts val="0"/>
              </a:spcBef>
              <a:spcAft>
                <a:spcPts val="0"/>
              </a:spcAft>
              <a:buFont typeface="Wingdings" panose="05000000000000000000" pitchFamily="2" charset="2"/>
              <a:buChar char="Ø"/>
            </a:pPr>
            <a:r>
              <a:rPr lang="el-GR" sz="1800" b="1" dirty="0">
                <a:effectLst/>
                <a:latin typeface="Calibri" panose="020F0502020204030204" pitchFamily="34" charset="0"/>
                <a:ea typeface="Calibri" panose="020F0502020204030204" pitchFamily="34" charset="0"/>
                <a:cs typeface="Calibri" panose="020F0502020204030204" pitchFamily="34" charset="0"/>
              </a:rPr>
              <a:t>Διεθνής Σύμβαση για την Πρόληψη της Ρύπανσης από Πλοία του 1973,</a:t>
            </a:r>
            <a:r>
              <a:rPr lang="el-GR" sz="1800" dirty="0">
                <a:effectLst/>
                <a:latin typeface="Calibri" panose="020F0502020204030204" pitchFamily="34" charset="0"/>
                <a:ea typeface="Calibri" panose="020F0502020204030204" pitchFamily="34" charset="0"/>
                <a:cs typeface="Calibri" panose="020F0502020204030204" pitchFamily="34" charset="0"/>
              </a:rPr>
              <a:t> όπως τροποποιήθηκε από το σχετικό Πρωτόκολλο του 1978 (MARPOL 73/78): περιλαμβάνει κανόνες που αποσκοπούν στον έλεγχο και περιορισμό των θαλάσσιων ρύπων που είτε προκαλούνται από ατυχήματα, είτε από την απόρριψη πετρελαίου και καταλοίπων, επιβλαβών υγρών ουσιών, συσκευασμένου εμπορεύματος, λυμάτων και ατμοσφαιρικών ρύπων. Τα παραρτήματα της σύμβασης ορίζουν τις συνθήκες κάτω από τις οποίες επιτρέπεται η οποιαδήποτε ρυπογόνο απόρριψη και τα όρια των ποσοτήτων.</a:t>
            </a:r>
          </a:p>
          <a:p>
            <a:pPr marR="0" lvl="0" algn="just">
              <a:lnSpc>
                <a:spcPct val="107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sz="1800" b="1" dirty="0">
                <a:effectLst/>
                <a:latin typeface="Calibri" panose="020F0502020204030204" pitchFamily="34" charset="0"/>
                <a:ea typeface="Calibri" panose="020F0502020204030204" pitchFamily="34" charset="0"/>
                <a:cs typeface="Calibri" panose="020F0502020204030204" pitchFamily="34" charset="0"/>
              </a:rPr>
              <a:t>Διεθνής Κώδικας Ασφαλούς Διαχείρισης Πλοίων (ISM </a:t>
            </a:r>
            <a:r>
              <a:rPr lang="el-GR" sz="1800" b="1" dirty="0" err="1">
                <a:effectLst/>
                <a:latin typeface="Calibri" panose="020F0502020204030204" pitchFamily="34" charset="0"/>
                <a:ea typeface="Calibri" panose="020F0502020204030204" pitchFamily="34" charset="0"/>
                <a:cs typeface="Calibri" panose="020F0502020204030204" pitchFamily="34" charset="0"/>
              </a:rPr>
              <a:t>Code</a:t>
            </a:r>
            <a:r>
              <a:rPr lang="el-GR" sz="1800" b="1" dirty="0">
                <a:effectLst/>
                <a:latin typeface="Calibri" panose="020F0502020204030204" pitchFamily="34" charset="0"/>
                <a:ea typeface="Calibri" panose="020F0502020204030204" pitchFamily="34" charset="0"/>
                <a:cs typeface="Calibri" panose="020F0502020204030204" pitchFamily="34" charset="0"/>
              </a:rPr>
              <a:t>):</a:t>
            </a:r>
            <a:r>
              <a:rPr lang="el-GR" sz="1800" dirty="0">
                <a:effectLst/>
                <a:latin typeface="Calibri" panose="020F0502020204030204" pitchFamily="34" charset="0"/>
                <a:ea typeface="Calibri" panose="020F0502020204030204" pitchFamily="34" charset="0"/>
                <a:cs typeface="Calibri" panose="020F0502020204030204" pitchFamily="34" charset="0"/>
              </a:rPr>
              <a:t> τέθηκε σε ισχύ το 1998 με τελευταία αναθεώρηση το 2015. Είναι ένας κώδικας που αποσκοπεί στην ασφαλή διαχείριση των πλοίων και την αποφυγή ατυχημάτων και ρύπανσης των θαλασσών και η εφαρμογή του είναι υποχρεωτική για τα περισσότερα εμπορικά πλοία.</a:t>
            </a:r>
          </a:p>
          <a:p>
            <a:pPr marR="0" lvl="0" algn="just">
              <a:lnSpc>
                <a:spcPct val="107000"/>
              </a:lnSpc>
              <a:spcBef>
                <a:spcPts val="0"/>
              </a:spcBef>
              <a:spcAft>
                <a:spcPts val="0"/>
              </a:spcAft>
              <a:buFont typeface="Wingdings" panose="05000000000000000000" pitchFamily="2" charset="2"/>
              <a:buChar char="Ø"/>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buFont typeface="Wingdings" panose="05000000000000000000" pitchFamily="2" charset="2"/>
              <a:buChar char="Ø"/>
            </a:pPr>
            <a:r>
              <a:rPr lang="el-GR" sz="1800" b="1" dirty="0">
                <a:effectLst/>
                <a:latin typeface="Calibri" panose="020F0502020204030204" pitchFamily="34" charset="0"/>
                <a:ea typeface="Calibri" panose="020F0502020204030204" pitchFamily="34" charset="0"/>
                <a:cs typeface="Calibri" panose="020F0502020204030204" pitchFamily="34" charset="0"/>
              </a:rPr>
              <a:t>Σύμβαση για τα προστατευτικά συστήματα </a:t>
            </a:r>
            <a:r>
              <a:rPr lang="el-GR" sz="1800" b="1" dirty="0" err="1">
                <a:effectLst/>
                <a:latin typeface="Calibri" panose="020F0502020204030204" pitchFamily="34" charset="0"/>
                <a:ea typeface="Calibri" panose="020F0502020204030204" pitchFamily="34" charset="0"/>
                <a:cs typeface="Calibri" panose="020F0502020204030204" pitchFamily="34" charset="0"/>
              </a:rPr>
              <a:t>υφαλοχρωματισμού</a:t>
            </a:r>
            <a:r>
              <a:rPr lang="el-GR" sz="1800" b="1" dirty="0">
                <a:effectLst/>
                <a:latin typeface="Calibri" panose="020F0502020204030204" pitchFamily="34" charset="0"/>
                <a:ea typeface="Calibri" panose="020F0502020204030204" pitchFamily="34" charset="0"/>
                <a:cs typeface="Calibri" panose="020F0502020204030204" pitchFamily="34" charset="0"/>
              </a:rPr>
              <a:t> των πλοί</a:t>
            </a:r>
            <a:r>
              <a:rPr lang="el-GR" sz="1800" dirty="0">
                <a:effectLst/>
                <a:latin typeface="Calibri" panose="020F0502020204030204" pitchFamily="34" charset="0"/>
                <a:ea typeface="Calibri" panose="020F0502020204030204" pitchFamily="34" charset="0"/>
                <a:cs typeface="Calibri" panose="020F0502020204030204" pitchFamily="34" charset="0"/>
              </a:rPr>
              <a:t>ων (AFS 2001): κύριος σκοπός της σύμβασης είναι η απαγόρευση χρήσης επιβλαβών για το περιβάλλον ουσιών στα </a:t>
            </a:r>
            <a:r>
              <a:rPr lang="el-GR" sz="1800" dirty="0" err="1">
                <a:effectLst/>
                <a:latin typeface="Calibri" panose="020F0502020204030204" pitchFamily="34" charset="0"/>
                <a:ea typeface="Calibri" panose="020F0502020204030204" pitchFamily="34" charset="0"/>
                <a:cs typeface="Calibri" panose="020F0502020204030204" pitchFamily="34" charset="0"/>
              </a:rPr>
              <a:t>υφαλοχρώματα</a:t>
            </a:r>
            <a:r>
              <a:rPr lang="el-GR" sz="1800" dirty="0">
                <a:effectLst/>
                <a:latin typeface="Calibri" panose="020F0502020204030204" pitchFamily="34" charset="0"/>
                <a:ea typeface="Calibri" panose="020F0502020204030204" pitchFamily="34" charset="0"/>
                <a:cs typeface="Calibri" panose="020F0502020204030204" pitchFamily="34" charset="0"/>
              </a:rPr>
              <a:t> (</a:t>
            </a:r>
            <a:r>
              <a:rPr lang="el-GR" sz="1800" dirty="0" err="1">
                <a:effectLst/>
                <a:latin typeface="Calibri" panose="020F0502020204030204" pitchFamily="34" charset="0"/>
                <a:ea typeface="Calibri" panose="020F0502020204030204" pitchFamily="34" charset="0"/>
                <a:cs typeface="Calibri" panose="020F0502020204030204" pitchFamily="34" charset="0"/>
              </a:rPr>
              <a:t>οργανοκασσιτερικών</a:t>
            </a:r>
            <a:r>
              <a:rPr lang="el-GR" sz="1800" dirty="0">
                <a:effectLst/>
                <a:latin typeface="Calibri" panose="020F0502020204030204" pitchFamily="34" charset="0"/>
                <a:ea typeface="Calibri" panose="020F0502020204030204" pitchFamily="34" charset="0"/>
                <a:cs typeface="Calibri" panose="020F0502020204030204" pitchFamily="34" charset="0"/>
              </a:rPr>
              <a:t> ενώσεων - ΤΒΤ).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06446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BACF903-2247-8AA1-F7D4-085AADC92EF2}"/>
              </a:ext>
            </a:extLst>
          </p:cNvPr>
          <p:cNvSpPr>
            <a:spLocks noGrp="1"/>
          </p:cNvSpPr>
          <p:nvPr>
            <p:ph idx="4294967295"/>
          </p:nvPr>
        </p:nvSpPr>
        <p:spPr>
          <a:xfrm>
            <a:off x="363985" y="257453"/>
            <a:ext cx="10741980" cy="5611536"/>
          </a:xfrm>
        </p:spPr>
        <p:txBody>
          <a:bodyPr/>
          <a:lstStyle/>
          <a:p>
            <a:pPr marR="0" lvl="0" algn="just">
              <a:lnSpc>
                <a:spcPct val="107000"/>
              </a:lnSpc>
              <a:spcBef>
                <a:spcPts val="0"/>
              </a:spcBef>
              <a:spcAft>
                <a:spcPts val="0"/>
              </a:spcAft>
              <a:buFont typeface="Wingdings" panose="05000000000000000000" pitchFamily="2" charset="2"/>
              <a:buChar char="Ø"/>
            </a:pPr>
            <a:r>
              <a:rPr lang="el-GR" sz="1800" b="1" dirty="0">
                <a:effectLst/>
                <a:latin typeface="Calibri" panose="020F0502020204030204" pitchFamily="34" charset="0"/>
                <a:ea typeface="Calibri" panose="020F0502020204030204" pitchFamily="34" charset="0"/>
                <a:cs typeface="Calibri" panose="020F0502020204030204" pitchFamily="34" charset="0"/>
              </a:rPr>
              <a:t> </a:t>
            </a:r>
            <a:r>
              <a:rPr lang="el-GR" b="1" dirty="0">
                <a:effectLst/>
                <a:latin typeface="Calibri" panose="020F0502020204030204" pitchFamily="34" charset="0"/>
                <a:ea typeface="Calibri" panose="020F0502020204030204" pitchFamily="34" charset="0"/>
                <a:cs typeface="Calibri" panose="020F0502020204030204" pitchFamily="34" charset="0"/>
              </a:rPr>
              <a:t>Διεθνής σύμβαση για τον έλεγχο και τη διαχείριση των υδάτων </a:t>
            </a:r>
            <a:r>
              <a:rPr lang="el-GR" b="1" dirty="0" err="1">
                <a:effectLst/>
                <a:latin typeface="Calibri" panose="020F0502020204030204" pitchFamily="34" charset="0"/>
                <a:ea typeface="Calibri" panose="020F0502020204030204" pitchFamily="34" charset="0"/>
                <a:cs typeface="Calibri" panose="020F0502020204030204" pitchFamily="34" charset="0"/>
              </a:rPr>
              <a:t>έρματος</a:t>
            </a:r>
            <a:r>
              <a:rPr lang="el-GR" dirty="0">
                <a:effectLst/>
                <a:latin typeface="Calibri" panose="020F0502020204030204" pitchFamily="34" charset="0"/>
                <a:ea typeface="Calibri" panose="020F0502020204030204" pitchFamily="34" charset="0"/>
                <a:cs typeface="Calibri" panose="020F0502020204030204" pitchFamily="34" charset="0"/>
              </a:rPr>
              <a:t> πλοίων και ιζημάτων (BWM): η σύμβαση υιοθετήθηκε το 2004 στο Λονδίνο και είναι υποχρεωτική η εφαρμογή της για όλα τα πλοία.</a:t>
            </a:r>
          </a:p>
          <a:p>
            <a:pPr marR="0" lvl="0" algn="just">
              <a:lnSpc>
                <a:spcPct val="107000"/>
              </a:lnSpc>
              <a:spcBef>
                <a:spcPts val="0"/>
              </a:spcBef>
              <a:spcAft>
                <a:spcPts val="0"/>
              </a:spcAft>
              <a:buFont typeface="Wingdings" panose="05000000000000000000" pitchFamily="2" charset="2"/>
              <a:buChar char="Ø"/>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buFont typeface="Wingdings" panose="05000000000000000000" pitchFamily="2" charset="2"/>
              <a:buChar char="Ø"/>
            </a:pPr>
            <a:r>
              <a:rPr lang="el-GR" b="1" dirty="0">
                <a:effectLst/>
                <a:latin typeface="Calibri" panose="020F0502020204030204" pitchFamily="34" charset="0"/>
                <a:ea typeface="Calibri" panose="020F0502020204030204" pitchFamily="34" charset="0"/>
                <a:cs typeface="Calibri" panose="020F0502020204030204" pitchFamily="34" charset="0"/>
              </a:rPr>
              <a:t> Διεθνής σύμβαση του Χονγκ Κονγκ για την ασφαλή και περιβαλλοντικά ορθή ανακύκλωση πλοίων</a:t>
            </a:r>
            <a:r>
              <a:rPr lang="el-GR" dirty="0">
                <a:effectLst/>
                <a:latin typeface="Calibri" panose="020F0502020204030204" pitchFamily="34" charset="0"/>
                <a:ea typeface="Calibri" panose="020F0502020204030204" pitchFamily="34" charset="0"/>
                <a:cs typeface="Calibri" panose="020F0502020204030204" pitchFamily="34" charset="0"/>
              </a:rPr>
              <a:t> (</a:t>
            </a:r>
            <a:r>
              <a:rPr lang="el-GR" dirty="0" err="1">
                <a:effectLst/>
                <a:latin typeface="Calibri" panose="020F0502020204030204" pitchFamily="34" charset="0"/>
                <a:ea typeface="Calibri" panose="020F0502020204030204" pitchFamily="34" charset="0"/>
                <a:cs typeface="Calibri" panose="020F0502020204030204" pitchFamily="34" charset="0"/>
              </a:rPr>
              <a:t>Hong</a:t>
            </a:r>
            <a:r>
              <a:rPr lang="el-GR" dirty="0">
                <a:effectLst/>
                <a:latin typeface="Calibri" panose="020F0502020204030204" pitchFamily="34" charset="0"/>
                <a:ea typeface="Calibri" panose="020F0502020204030204" pitchFamily="34" charset="0"/>
                <a:cs typeface="Calibri" panose="020F0502020204030204" pitchFamily="34" charset="0"/>
              </a:rPr>
              <a:t> </a:t>
            </a:r>
            <a:r>
              <a:rPr lang="el-GR" dirty="0" err="1">
                <a:effectLst/>
                <a:latin typeface="Calibri" panose="020F0502020204030204" pitchFamily="34" charset="0"/>
                <a:ea typeface="Calibri" panose="020F0502020204030204" pitchFamily="34" charset="0"/>
                <a:cs typeface="Calibri" panose="020F0502020204030204" pitchFamily="34" charset="0"/>
              </a:rPr>
              <a:t>Kong</a:t>
            </a:r>
            <a:r>
              <a:rPr lang="el-GR" dirty="0">
                <a:effectLst/>
                <a:latin typeface="Calibri" panose="020F0502020204030204" pitchFamily="34" charset="0"/>
                <a:ea typeface="Calibri" panose="020F0502020204030204" pitchFamily="34" charset="0"/>
                <a:cs typeface="Calibri" panose="020F0502020204030204" pitchFamily="34" charset="0"/>
              </a:rPr>
              <a:t> International Convention for the </a:t>
            </a:r>
            <a:r>
              <a:rPr lang="el-GR" dirty="0" err="1">
                <a:effectLst/>
                <a:latin typeface="Calibri" panose="020F0502020204030204" pitchFamily="34" charset="0"/>
                <a:ea typeface="Calibri" panose="020F0502020204030204" pitchFamily="34" charset="0"/>
                <a:cs typeface="Calibri" panose="020F0502020204030204" pitchFamily="34" charset="0"/>
              </a:rPr>
              <a:t>Safe</a:t>
            </a:r>
            <a:r>
              <a:rPr lang="el-GR" dirty="0">
                <a:effectLst/>
                <a:latin typeface="Calibri" panose="020F0502020204030204" pitchFamily="34" charset="0"/>
                <a:ea typeface="Calibri" panose="020F0502020204030204" pitchFamily="34" charset="0"/>
                <a:cs typeface="Calibri" panose="020F0502020204030204" pitchFamily="34" charset="0"/>
              </a:rPr>
              <a:t> and </a:t>
            </a:r>
            <a:r>
              <a:rPr lang="el-GR" dirty="0" err="1">
                <a:effectLst/>
                <a:latin typeface="Calibri" panose="020F0502020204030204" pitchFamily="34" charset="0"/>
                <a:ea typeface="Calibri" panose="020F0502020204030204" pitchFamily="34" charset="0"/>
                <a:cs typeface="Calibri" panose="020F0502020204030204" pitchFamily="34" charset="0"/>
              </a:rPr>
              <a:t>Environmentally</a:t>
            </a:r>
            <a:r>
              <a:rPr lang="el-GR" dirty="0">
                <a:effectLst/>
                <a:latin typeface="Calibri" panose="020F0502020204030204" pitchFamily="34" charset="0"/>
                <a:ea typeface="Calibri" panose="020F0502020204030204" pitchFamily="34" charset="0"/>
                <a:cs typeface="Calibri" panose="020F0502020204030204" pitchFamily="34" charset="0"/>
              </a:rPr>
              <a:t> </a:t>
            </a:r>
            <a:r>
              <a:rPr lang="el-GR" dirty="0" err="1">
                <a:effectLst/>
                <a:latin typeface="Calibri" panose="020F0502020204030204" pitchFamily="34" charset="0"/>
                <a:ea typeface="Calibri" panose="020F0502020204030204" pitchFamily="34" charset="0"/>
                <a:cs typeface="Calibri" panose="020F0502020204030204" pitchFamily="34" charset="0"/>
              </a:rPr>
              <a:t>Sound</a:t>
            </a:r>
            <a:r>
              <a:rPr lang="el-GR" dirty="0">
                <a:effectLst/>
                <a:latin typeface="Calibri" panose="020F0502020204030204" pitchFamily="34" charset="0"/>
                <a:ea typeface="Calibri" panose="020F0502020204030204" pitchFamily="34" charset="0"/>
                <a:cs typeface="Calibri" panose="020F0502020204030204" pitchFamily="34" charset="0"/>
              </a:rPr>
              <a:t> </a:t>
            </a:r>
            <a:r>
              <a:rPr lang="el-GR" dirty="0" err="1">
                <a:effectLst/>
                <a:latin typeface="Calibri" panose="020F0502020204030204" pitchFamily="34" charset="0"/>
                <a:ea typeface="Calibri" panose="020F0502020204030204" pitchFamily="34" charset="0"/>
                <a:cs typeface="Calibri" panose="020F0502020204030204" pitchFamily="34" charset="0"/>
              </a:rPr>
              <a:t>Recycling</a:t>
            </a:r>
            <a:r>
              <a:rPr lang="el-GR" dirty="0">
                <a:effectLst/>
                <a:latin typeface="Calibri" panose="020F0502020204030204" pitchFamily="34" charset="0"/>
                <a:ea typeface="Calibri" panose="020F0502020204030204" pitchFamily="34" charset="0"/>
                <a:cs typeface="Calibri" panose="020F0502020204030204" pitchFamily="34" charset="0"/>
              </a:rPr>
              <a:t> of </a:t>
            </a:r>
            <a:r>
              <a:rPr lang="el-GR" dirty="0" err="1">
                <a:effectLst/>
                <a:latin typeface="Calibri" panose="020F0502020204030204" pitchFamily="34" charset="0"/>
                <a:ea typeface="Calibri" panose="020F0502020204030204" pitchFamily="34" charset="0"/>
                <a:cs typeface="Calibri" panose="020F0502020204030204" pitchFamily="34" charset="0"/>
              </a:rPr>
              <a:t>Ships</a:t>
            </a:r>
            <a:r>
              <a:rPr lang="el-GR" dirty="0">
                <a:effectLst/>
                <a:latin typeface="Calibri" panose="020F0502020204030204" pitchFamily="34" charset="0"/>
                <a:ea typeface="Calibri" panose="020F0502020204030204" pitchFamily="34" charset="0"/>
                <a:cs typeface="Calibri" panose="020F0502020204030204" pitchFamily="34" charset="0"/>
              </a:rPr>
              <a:t>): </a:t>
            </a:r>
          </a:p>
          <a:p>
            <a:pPr marL="635508" lvl="1" indent="-342900" algn="just">
              <a:lnSpc>
                <a:spcPct val="107000"/>
              </a:lnSpc>
              <a:spcBef>
                <a:spcPts val="0"/>
              </a:spcBef>
              <a:spcAft>
                <a:spcPts val="800"/>
              </a:spcAft>
              <a:buFont typeface="Wingdings" panose="05000000000000000000" pitchFamily="2" charset="2"/>
              <a:buChar char="ü"/>
            </a:pPr>
            <a:r>
              <a:rPr lang="el-GR" sz="2000" dirty="0">
                <a:effectLst/>
                <a:latin typeface="Calibri" panose="020F0502020204030204" pitchFamily="34" charset="0"/>
                <a:ea typeface="Calibri" panose="020F0502020204030204" pitchFamily="34" charset="0"/>
                <a:cs typeface="Calibri" panose="020F0502020204030204" pitchFamily="34" charset="0"/>
              </a:rPr>
              <a:t>Τα περισσότερα υλικά ενός πλοίου μπορούν να επαναχρησιμοποιηθούν. Οι εργασίες όμως για τη διάλυσή του είναι επικίνδυνες και συνοδεύονται από πολλά ατυχήματα. </a:t>
            </a:r>
          </a:p>
          <a:p>
            <a:pPr marL="635508" lvl="1" indent="-342900" algn="just">
              <a:lnSpc>
                <a:spcPct val="107000"/>
              </a:lnSpc>
              <a:spcBef>
                <a:spcPts val="0"/>
              </a:spcBef>
              <a:spcAft>
                <a:spcPts val="800"/>
              </a:spcAft>
              <a:buFont typeface="Wingdings" panose="05000000000000000000" pitchFamily="2" charset="2"/>
              <a:buChar char="ü"/>
            </a:pPr>
            <a:r>
              <a:rPr lang="el-GR" sz="2000" dirty="0">
                <a:effectLst/>
                <a:latin typeface="Calibri" panose="020F0502020204030204" pitchFamily="34" charset="0"/>
                <a:ea typeface="Calibri" panose="020F0502020204030204" pitchFamily="34" charset="0"/>
                <a:cs typeface="Calibri" panose="020F0502020204030204" pitchFamily="34" charset="0"/>
              </a:rPr>
              <a:t>Η σύμβαση αναδεικνύει την </a:t>
            </a:r>
            <a:r>
              <a:rPr lang="el-GR" sz="2000" b="1" dirty="0">
                <a:effectLst/>
                <a:latin typeface="Calibri" panose="020F0502020204030204" pitchFamily="34" charset="0"/>
                <a:ea typeface="Calibri" panose="020F0502020204030204" pitchFamily="34" charset="0"/>
                <a:cs typeface="Calibri" panose="020F0502020204030204" pitchFamily="34" charset="0"/>
              </a:rPr>
              <a:t>ανακύκλωση των πλοίων </a:t>
            </a:r>
            <a:r>
              <a:rPr lang="el-GR" sz="2000" dirty="0">
                <a:effectLst/>
                <a:latin typeface="Calibri" panose="020F0502020204030204" pitchFamily="34" charset="0"/>
                <a:ea typeface="Calibri" panose="020F0502020204030204" pitchFamily="34" charset="0"/>
                <a:cs typeface="Calibri" panose="020F0502020204030204" pitchFamily="34" charset="0"/>
              </a:rPr>
              <a:t>ως τη πιο φιλική προς το περιβάλλον ενέργεια και την οριοθετεί σε ένα πλαίσιο κανόνων και μέτρων ατομικής προστασίας για την ασφάλεια του προσωπικού.</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47388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993E2C-2BD0-5B0F-58AB-37860C05C057}"/>
              </a:ext>
            </a:extLst>
          </p:cNvPr>
          <p:cNvSpPr>
            <a:spLocks noGrp="1"/>
          </p:cNvSpPr>
          <p:nvPr>
            <p:ph type="title" idx="4294967295"/>
          </p:nvPr>
        </p:nvSpPr>
        <p:spPr>
          <a:xfrm>
            <a:off x="452762" y="287338"/>
            <a:ext cx="11239130" cy="600429"/>
          </a:xfrm>
        </p:spPr>
        <p:txBody>
          <a:bodyPr>
            <a:normAutofit/>
          </a:bodyPr>
          <a:lstStyle/>
          <a:p>
            <a:r>
              <a:rPr lang="en-US" sz="2400" b="1" dirty="0">
                <a:solidFill>
                  <a:srgbClr val="C00000"/>
                </a:solidFill>
              </a:rPr>
              <a:t>3.2	MARPOL</a:t>
            </a:r>
          </a:p>
        </p:txBody>
      </p:sp>
      <p:sp>
        <p:nvSpPr>
          <p:cNvPr id="3" name="Θέση περιεχομένου 2">
            <a:extLst>
              <a:ext uri="{FF2B5EF4-FFF2-40B4-BE49-F238E27FC236}">
                <a16:creationId xmlns:a16="http://schemas.microsoft.com/office/drawing/2014/main" id="{0C2556FF-DB29-536D-820D-FD815331AC7B}"/>
              </a:ext>
            </a:extLst>
          </p:cNvPr>
          <p:cNvSpPr>
            <a:spLocks noGrp="1"/>
          </p:cNvSpPr>
          <p:nvPr>
            <p:ph idx="4294967295"/>
          </p:nvPr>
        </p:nvSpPr>
        <p:spPr>
          <a:xfrm>
            <a:off x="230819" y="1180730"/>
            <a:ext cx="11549849" cy="4970833"/>
          </a:xfrm>
        </p:spPr>
        <p:txBody>
          <a:bodyPr>
            <a:normAutofit/>
          </a:bodyPr>
          <a:lstStyle/>
          <a:p>
            <a:pPr marR="0" lvl="0" algn="just">
              <a:lnSpc>
                <a:spcPct val="107000"/>
              </a:lnSpc>
              <a:spcBef>
                <a:spcPts val="0"/>
              </a:spcBef>
              <a:spcAft>
                <a:spcPts val="0"/>
              </a:spcAft>
              <a:buFont typeface="Wingdings" panose="05000000000000000000" pitchFamily="2" charset="2"/>
              <a:buChar char="Ø"/>
            </a:pPr>
            <a:r>
              <a:rPr lang="el-GR" sz="1800" b="1" dirty="0">
                <a:effectLst/>
                <a:latin typeface="Calibri" panose="020F0502020204030204" pitchFamily="34" charset="0"/>
                <a:ea typeface="Times New Roman" panose="02020603050405020304" pitchFamily="18" charset="0"/>
                <a:cs typeface="Calibri" panose="020F0502020204030204" pitchFamily="34" charset="0"/>
              </a:rPr>
              <a:t> Το σημαντικότερο έργο του ΙΜΟ για την πρόληψη της ρύπανσης είναι η Διεθνής Σύμβαση για την Πρόληψη της Ρύπανσης από Πλοία (MARPOL 73/78).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 Η Σύμβαση ψηφίστηκε το 1973, αλλά πριν προλάβει να τεθεί σε εφαρμογή, ψηφίστηκε το Πρωτόκολλο της Σύμβασης το 1978.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 Το Πρωτόκολλο ήταν απόρροια διασκέψεων με θέμα την ασφάλεια των δεξαμενόπλοιων, καθώς για τα έτη 1976-1977 είχαν σημειωθεί αρκετά ατυχήματα.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 Στις 2 Οκτωβρίου 1983 τέθηκε σε ισχύ η ενιαία Σύμβαση που περιείχε και τη Σύμβαση του 1973 και το Πρωτόκολλο του 1978 με την ονομασία (MARPOL 73/78).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sz="1800" b="1" dirty="0">
                <a:effectLst/>
                <a:latin typeface="Calibri" panose="020F0502020204030204" pitchFamily="34" charset="0"/>
                <a:ea typeface="Times New Roman" panose="02020603050405020304" pitchFamily="18" charset="0"/>
                <a:cs typeface="Calibri" panose="020F0502020204030204" pitchFamily="34" charset="0"/>
              </a:rPr>
              <a:t> Με τη σύμβαση καθορίζεται ο τρόπος που οφείλουν τα πλοία να διαχειρίζονται κάποια επικίνδυνα για το περιβάλλον υλικά, όπως το πετρέλαιο και τα διάφορα πετρελαιοειδή, χημικά λύματα κ.α.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 Επίσης ορίζει και τις συνθήκες και τις προϋποθέσεις υπό τις οποίες επιτρέπεται η απόρριψή τους στη θάλασσα.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 Η Σύμβαση MARPOL 73/78 αποτελείται </a:t>
            </a:r>
            <a:r>
              <a:rPr lang="el-GR" sz="1800" b="1" u="sng" dirty="0">
                <a:effectLst/>
                <a:latin typeface="Calibri" panose="020F0502020204030204" pitchFamily="34" charset="0"/>
                <a:ea typeface="Times New Roman" panose="02020603050405020304" pitchFamily="18" charset="0"/>
                <a:cs typeface="Calibri" panose="020F0502020204030204" pitchFamily="34" charset="0"/>
              </a:rPr>
              <a:t>από έξι τεχνικά Παραρτήματα</a:t>
            </a:r>
            <a:r>
              <a:rPr lang="el-GR"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 Σε κάθε παράρτημα καθορίζονται οι κανόνες που διέπουν τη </a:t>
            </a:r>
            <a:r>
              <a:rPr lang="el-GR" sz="1800" b="1" dirty="0">
                <a:effectLst/>
                <a:latin typeface="Calibri" panose="020F0502020204030204" pitchFamily="34" charset="0"/>
                <a:ea typeface="Times New Roman" panose="02020603050405020304" pitchFamily="18" charset="0"/>
                <a:cs typeface="Calibri" panose="020F0502020204030204" pitchFamily="34" charset="0"/>
              </a:rPr>
              <a:t>διαχείριση κάποιας συγκεκριμένης επικίνδυνης ουσίας</a:t>
            </a:r>
            <a:r>
              <a:rPr lang="el-GR" sz="1800" dirty="0">
                <a:effectLst/>
                <a:latin typeface="Calibri" panose="020F0502020204030204" pitchFamily="34" charset="0"/>
                <a:ea typeface="Times New Roman" panose="02020603050405020304" pitchFamily="18" charset="0"/>
                <a:cs typeface="Calibri" panose="020F0502020204030204" pitchFamily="34" charset="0"/>
              </a:rPr>
              <a:t>, ώστε να προβλεφθεί η πρόκληση μόλυνσης από αυτή, είτε τυχαία, είτε από τη συνήθη λειτουργεία του πλοίου.</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l-GR" sz="1800" dirty="0">
                <a:effectLst/>
                <a:latin typeface="Calibri" panose="020F0502020204030204" pitchFamily="34" charset="0"/>
                <a:ea typeface="Times New Roman" panose="02020603050405020304" pitchFamily="18" charset="0"/>
                <a:cs typeface="Calibri" panose="020F0502020204030204" pitchFamily="34" charset="0"/>
              </a:rPr>
              <a:t> Επιτροπή Προστασίας Θαλάσσιου Περιβάλλοντος (MEPC) </a:t>
            </a:r>
            <a:r>
              <a:rPr lang="el-GR" sz="1800" b="1" dirty="0">
                <a:effectLst/>
                <a:latin typeface="Calibri" panose="020F0502020204030204" pitchFamily="34" charset="0"/>
                <a:ea typeface="Times New Roman" panose="02020603050405020304" pitchFamily="18" charset="0"/>
                <a:cs typeface="Calibri" panose="020F0502020204030204" pitchFamily="34" charset="0"/>
              </a:rPr>
              <a:t>αναθεωρεί ανά τακτά χρονικά διαστήματα τα παραρτήματα ώστε να είναι σύγχρονα και εφαρμόσιμα.</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790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E5D5A7E-E345-4738-C981-0D2D54551D10}"/>
              </a:ext>
            </a:extLst>
          </p:cNvPr>
          <p:cNvSpPr>
            <a:spLocks noGrp="1"/>
          </p:cNvSpPr>
          <p:nvPr>
            <p:ph idx="4294967295"/>
          </p:nvPr>
        </p:nvSpPr>
        <p:spPr>
          <a:xfrm>
            <a:off x="479394" y="177553"/>
            <a:ext cx="11381173" cy="5691435"/>
          </a:xfrm>
        </p:spPr>
        <p:txBody>
          <a:bodyPr>
            <a:normAutofit/>
          </a:bodyPr>
          <a:lstStyle/>
          <a:p>
            <a:pPr marR="0" lvl="0" algn="just">
              <a:lnSpc>
                <a:spcPct val="107000"/>
              </a:lnSpc>
              <a:spcBef>
                <a:spcPts val="0"/>
              </a:spcBef>
              <a:spcAft>
                <a:spcPts val="0"/>
              </a:spcAft>
              <a:buFont typeface="Wingdings" panose="05000000000000000000" pitchFamily="2" charset="2"/>
              <a:buChar char="Ø"/>
            </a:pPr>
            <a:r>
              <a:rPr lang="el-GR" sz="1800" b="1" dirty="0">
                <a:effectLst/>
                <a:latin typeface="Calibri" panose="020F0502020204030204" pitchFamily="34" charset="0"/>
                <a:ea typeface="Times New Roman" panose="02020603050405020304" pitchFamily="18" charset="0"/>
                <a:cs typeface="Calibri" panose="020F0502020204030204" pitchFamily="34" charset="0"/>
              </a:rPr>
              <a:t> </a:t>
            </a:r>
            <a:r>
              <a:rPr lang="el-GR" b="1" dirty="0">
                <a:effectLst/>
                <a:latin typeface="Calibri" panose="020F0502020204030204" pitchFamily="34" charset="0"/>
                <a:ea typeface="Times New Roman" panose="02020603050405020304" pitchFamily="18" charset="0"/>
                <a:cs typeface="Calibri" panose="020F0502020204030204" pitchFamily="34" charset="0"/>
              </a:rPr>
              <a:t>Παράρτημα Ι:</a:t>
            </a:r>
            <a:r>
              <a:rPr lang="el-GR" dirty="0">
                <a:effectLst/>
                <a:latin typeface="Calibri" panose="020F0502020204030204" pitchFamily="34" charset="0"/>
                <a:ea typeface="Times New Roman" panose="02020603050405020304" pitchFamily="18" charset="0"/>
                <a:cs typeface="Calibri" panose="020F0502020204030204" pitchFamily="34" charset="0"/>
              </a:rPr>
              <a:t> Κανονισμοί για την πρόληψη της ρύπανσης από </a:t>
            </a:r>
            <a:r>
              <a:rPr lang="el-GR" b="1" dirty="0">
                <a:effectLst/>
                <a:latin typeface="Calibri" panose="020F0502020204030204" pitchFamily="34" charset="0"/>
                <a:ea typeface="Times New Roman" panose="02020603050405020304" pitchFamily="18" charset="0"/>
                <a:cs typeface="Calibri" panose="020F0502020204030204" pitchFamily="34" charset="0"/>
              </a:rPr>
              <a:t>πετρέλαιο.</a:t>
            </a:r>
            <a:r>
              <a:rPr lang="el-GR" dirty="0">
                <a:effectLst/>
                <a:latin typeface="Calibri" panose="020F0502020204030204" pitchFamily="34" charset="0"/>
                <a:ea typeface="Times New Roman" panose="02020603050405020304" pitchFamily="18" charset="0"/>
                <a:cs typeface="Calibri" panose="020F0502020204030204" pitchFamily="34" charset="0"/>
              </a:rPr>
              <a:t> Τέθηκε σε ισχύ στις 2 Οκτωβρίου 1983.</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dirty="0">
                <a:effectLst/>
                <a:latin typeface="Calibri" panose="020F0502020204030204" pitchFamily="34" charset="0"/>
                <a:ea typeface="Times New Roman" panose="02020603050405020304" pitchFamily="18" charset="0"/>
                <a:cs typeface="Calibri" panose="020F0502020204030204" pitchFamily="34" charset="0"/>
              </a:rPr>
              <a:t> </a:t>
            </a:r>
            <a:r>
              <a:rPr lang="el-GR" b="1" dirty="0">
                <a:effectLst/>
                <a:latin typeface="Calibri" panose="020F0502020204030204" pitchFamily="34" charset="0"/>
                <a:ea typeface="Times New Roman" panose="02020603050405020304" pitchFamily="18" charset="0"/>
                <a:cs typeface="Calibri" panose="020F0502020204030204" pitchFamily="34" charset="0"/>
              </a:rPr>
              <a:t>Παράρτημα ΙΙ</a:t>
            </a:r>
            <a:r>
              <a:rPr lang="el-GR" dirty="0">
                <a:effectLst/>
                <a:latin typeface="Calibri" panose="020F0502020204030204" pitchFamily="34" charset="0"/>
                <a:ea typeface="Times New Roman" panose="02020603050405020304" pitchFamily="18" charset="0"/>
                <a:cs typeface="Calibri" panose="020F0502020204030204" pitchFamily="34" charset="0"/>
              </a:rPr>
              <a:t>: Κανονισμοί για τον έλεγχο της ρύπανσης από </a:t>
            </a:r>
            <a:r>
              <a:rPr lang="el-GR" b="1" dirty="0">
                <a:effectLst/>
                <a:latin typeface="Calibri" panose="020F0502020204030204" pitchFamily="34" charset="0"/>
                <a:ea typeface="Times New Roman" panose="02020603050405020304" pitchFamily="18" charset="0"/>
                <a:cs typeface="Calibri" panose="020F0502020204030204" pitchFamily="34" charset="0"/>
              </a:rPr>
              <a:t>υγρές επιβλαβείς ουσίες χύδην</a:t>
            </a:r>
            <a:r>
              <a:rPr lang="el-GR" dirty="0">
                <a:effectLst/>
                <a:latin typeface="Calibri" panose="020F0502020204030204" pitchFamily="34" charset="0"/>
                <a:ea typeface="Times New Roman" panose="02020603050405020304" pitchFamily="18" charset="0"/>
                <a:cs typeface="Calibri" panose="020F0502020204030204" pitchFamily="34" charset="0"/>
              </a:rPr>
              <a:t>. Τέθηκε σε ισχύ στις 6 Απριλίου 1987.</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dirty="0">
                <a:effectLst/>
                <a:latin typeface="Calibri" panose="020F0502020204030204" pitchFamily="34" charset="0"/>
                <a:ea typeface="Times New Roman" panose="02020603050405020304" pitchFamily="18" charset="0"/>
                <a:cs typeface="Calibri" panose="020F0502020204030204" pitchFamily="34" charset="0"/>
              </a:rPr>
              <a:t> </a:t>
            </a:r>
            <a:r>
              <a:rPr lang="el-GR" b="1" dirty="0">
                <a:effectLst/>
                <a:latin typeface="Calibri" panose="020F0502020204030204" pitchFamily="34" charset="0"/>
                <a:ea typeface="Times New Roman" panose="02020603050405020304" pitchFamily="18" charset="0"/>
                <a:cs typeface="Calibri" panose="020F0502020204030204" pitchFamily="34" charset="0"/>
              </a:rPr>
              <a:t>Παράρτημα ΙΙΙ</a:t>
            </a:r>
            <a:r>
              <a:rPr lang="el-GR" dirty="0">
                <a:effectLst/>
                <a:latin typeface="Calibri" panose="020F0502020204030204" pitchFamily="34" charset="0"/>
                <a:ea typeface="Times New Roman" panose="02020603050405020304" pitchFamily="18" charset="0"/>
                <a:cs typeface="Calibri" panose="020F0502020204030204" pitchFamily="34" charset="0"/>
              </a:rPr>
              <a:t>: Κανονισμοί για την πρόληψη της ρύπανσης από επιβλαβείς </a:t>
            </a:r>
            <a:r>
              <a:rPr lang="el-GR" b="1" dirty="0">
                <a:effectLst/>
                <a:latin typeface="Calibri" panose="020F0502020204030204" pitchFamily="34" charset="0"/>
                <a:ea typeface="Times New Roman" panose="02020603050405020304" pitchFamily="18" charset="0"/>
                <a:cs typeface="Calibri" panose="020F0502020204030204" pitchFamily="34" charset="0"/>
              </a:rPr>
              <a:t>ουσίες σε συσκευασμένη μορφή. </a:t>
            </a:r>
            <a:r>
              <a:rPr lang="el-GR" dirty="0">
                <a:effectLst/>
                <a:latin typeface="Calibri" panose="020F0502020204030204" pitchFamily="34" charset="0"/>
                <a:ea typeface="Times New Roman" panose="02020603050405020304" pitchFamily="18" charset="0"/>
                <a:cs typeface="Calibri" panose="020F0502020204030204" pitchFamily="34" charset="0"/>
              </a:rPr>
              <a:t>Τέθηκε σε ισχύ στη 1 Ιουλίου 1992.</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dirty="0">
                <a:effectLst/>
                <a:latin typeface="Calibri" panose="020F0502020204030204" pitchFamily="34" charset="0"/>
                <a:ea typeface="Times New Roman" panose="02020603050405020304" pitchFamily="18" charset="0"/>
                <a:cs typeface="Calibri" panose="020F0502020204030204" pitchFamily="34" charset="0"/>
              </a:rPr>
              <a:t> </a:t>
            </a:r>
            <a:r>
              <a:rPr lang="el-GR" b="1" dirty="0">
                <a:effectLst/>
                <a:latin typeface="Calibri" panose="020F0502020204030204" pitchFamily="34" charset="0"/>
                <a:ea typeface="Times New Roman" panose="02020603050405020304" pitchFamily="18" charset="0"/>
                <a:cs typeface="Calibri" panose="020F0502020204030204" pitchFamily="34" charset="0"/>
              </a:rPr>
              <a:t>Παράρτημα ΙV: </a:t>
            </a:r>
            <a:r>
              <a:rPr lang="el-GR" dirty="0">
                <a:effectLst/>
                <a:latin typeface="Calibri" panose="020F0502020204030204" pitchFamily="34" charset="0"/>
                <a:ea typeface="Times New Roman" panose="02020603050405020304" pitchFamily="18" charset="0"/>
                <a:cs typeface="Calibri" panose="020F0502020204030204" pitchFamily="34" charset="0"/>
              </a:rPr>
              <a:t>Κανονισμοί για την πρόληψη της ρύπανσης από τα </a:t>
            </a:r>
            <a:r>
              <a:rPr lang="el-GR" b="1" dirty="0">
                <a:effectLst/>
                <a:latin typeface="Calibri" panose="020F0502020204030204" pitchFamily="34" charset="0"/>
                <a:ea typeface="Times New Roman" panose="02020603050405020304" pitchFamily="18" charset="0"/>
                <a:cs typeface="Calibri" panose="020F0502020204030204" pitchFamily="34" charset="0"/>
              </a:rPr>
              <a:t>λύματα των πλοίων</a:t>
            </a:r>
            <a:r>
              <a:rPr lang="el-GR" dirty="0">
                <a:effectLst/>
                <a:latin typeface="Calibri" panose="020F0502020204030204" pitchFamily="34" charset="0"/>
                <a:ea typeface="Times New Roman" panose="02020603050405020304" pitchFamily="18" charset="0"/>
                <a:cs typeface="Calibri" panose="020F0502020204030204" pitchFamily="34" charset="0"/>
              </a:rPr>
              <a:t>. Τέθηκε σε ισχύ στις 27 Σεπτεμβρίου 2003. Το αναθεωρημένο Παράρτημα IV έγινε αποδεκτό το 2004.</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dirty="0">
                <a:effectLst/>
                <a:latin typeface="Calibri" panose="020F0502020204030204" pitchFamily="34" charset="0"/>
                <a:ea typeface="Times New Roman" panose="02020603050405020304" pitchFamily="18" charset="0"/>
                <a:cs typeface="Calibri" panose="020F0502020204030204" pitchFamily="34" charset="0"/>
              </a:rPr>
              <a:t> </a:t>
            </a:r>
            <a:r>
              <a:rPr lang="el-GR" b="1" dirty="0">
                <a:effectLst/>
                <a:latin typeface="Calibri" panose="020F0502020204030204" pitchFamily="34" charset="0"/>
                <a:ea typeface="Times New Roman" panose="02020603050405020304" pitchFamily="18" charset="0"/>
                <a:cs typeface="Calibri" panose="020F0502020204030204" pitchFamily="34" charset="0"/>
              </a:rPr>
              <a:t>Παράρτημα V:</a:t>
            </a:r>
            <a:r>
              <a:rPr lang="el-GR" dirty="0">
                <a:effectLst/>
                <a:latin typeface="Calibri" panose="020F0502020204030204" pitchFamily="34" charset="0"/>
                <a:ea typeface="Times New Roman" panose="02020603050405020304" pitchFamily="18" charset="0"/>
                <a:cs typeface="Calibri" panose="020F0502020204030204" pitchFamily="34" charset="0"/>
              </a:rPr>
              <a:t> Κανονισμοί για την πρόληψη της ρύπανσης από τα </a:t>
            </a:r>
            <a:r>
              <a:rPr lang="el-GR" b="1" dirty="0">
                <a:effectLst/>
                <a:latin typeface="Calibri" panose="020F0502020204030204" pitchFamily="34" charset="0"/>
                <a:ea typeface="Times New Roman" panose="02020603050405020304" pitchFamily="18" charset="0"/>
                <a:cs typeface="Calibri" panose="020F0502020204030204" pitchFamily="34" charset="0"/>
              </a:rPr>
              <a:t>απορρίμματα των πλοίων</a:t>
            </a:r>
            <a:r>
              <a:rPr lang="el-GR" dirty="0">
                <a:effectLst/>
                <a:latin typeface="Calibri" panose="020F0502020204030204" pitchFamily="34" charset="0"/>
                <a:ea typeface="Times New Roman" panose="02020603050405020304" pitchFamily="18" charset="0"/>
                <a:cs typeface="Calibri" panose="020F0502020204030204" pitchFamily="34" charset="0"/>
              </a:rPr>
              <a:t>. Τέθηκε σε ισχύ στις 31 Δεκεμβρίου 1988.</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dirty="0">
                <a:effectLst/>
                <a:latin typeface="Calibri" panose="020F0502020204030204" pitchFamily="34" charset="0"/>
                <a:ea typeface="Times New Roman" panose="02020603050405020304" pitchFamily="18" charset="0"/>
                <a:cs typeface="Calibri" panose="020F0502020204030204" pitchFamily="34" charset="0"/>
              </a:rPr>
              <a:t> </a:t>
            </a:r>
            <a:r>
              <a:rPr lang="el-GR" b="1" dirty="0">
                <a:effectLst/>
                <a:latin typeface="Calibri" panose="020F0502020204030204" pitchFamily="34" charset="0"/>
                <a:ea typeface="Times New Roman" panose="02020603050405020304" pitchFamily="18" charset="0"/>
                <a:cs typeface="Calibri" panose="020F0502020204030204" pitchFamily="34" charset="0"/>
              </a:rPr>
              <a:t>Παράρτημα VI</a:t>
            </a:r>
            <a:r>
              <a:rPr lang="el-GR" dirty="0">
                <a:effectLst/>
                <a:latin typeface="Calibri" panose="020F0502020204030204" pitchFamily="34" charset="0"/>
                <a:ea typeface="Times New Roman" panose="02020603050405020304" pitchFamily="18" charset="0"/>
                <a:cs typeface="Calibri" panose="020F0502020204030204" pitchFamily="34" charset="0"/>
              </a:rPr>
              <a:t>: Κανονισμοί για την πρόληψη της </a:t>
            </a:r>
            <a:r>
              <a:rPr lang="el-GR" b="1" dirty="0">
                <a:effectLst/>
                <a:latin typeface="Calibri" panose="020F0502020204030204" pitchFamily="34" charset="0"/>
                <a:ea typeface="Times New Roman" panose="02020603050405020304" pitchFamily="18" charset="0"/>
                <a:cs typeface="Calibri" panose="020F0502020204030204" pitchFamily="34" charset="0"/>
              </a:rPr>
              <a:t>αέριας ρύπανσης </a:t>
            </a:r>
            <a:r>
              <a:rPr lang="el-GR" dirty="0">
                <a:effectLst/>
                <a:latin typeface="Calibri" panose="020F0502020204030204" pitchFamily="34" charset="0"/>
                <a:ea typeface="Times New Roman" panose="02020603050405020304" pitchFamily="18" charset="0"/>
                <a:cs typeface="Calibri" panose="020F0502020204030204" pitchFamily="34" charset="0"/>
              </a:rPr>
              <a:t>από πλοία. Τέθηκε σε ισχύ στις 19 Μαΐου 2005.</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buFont typeface="Wingdings" panose="05000000000000000000" pitchFamily="2" charset="2"/>
              <a:buChar char="Ø"/>
            </a:pPr>
            <a:r>
              <a:rPr lang="el-GR" dirty="0">
                <a:effectLst/>
                <a:latin typeface="Calibri" panose="020F0502020204030204" pitchFamily="34" charset="0"/>
                <a:ea typeface="Times New Roman" panose="02020603050405020304" pitchFamily="18" charset="0"/>
                <a:cs typeface="Calibri" panose="020F0502020204030204" pitchFamily="34" charset="0"/>
              </a:rPr>
              <a:t> Επιπλέον, η σύμβαση MARPOL 73/78 ορίζει κάποιες περιοχές ως </a:t>
            </a:r>
            <a:r>
              <a:rPr lang="el-GR" b="1" dirty="0">
                <a:effectLst/>
                <a:latin typeface="Calibri" panose="020F0502020204030204" pitchFamily="34" charset="0"/>
                <a:ea typeface="Times New Roman" panose="02020603050405020304" pitchFamily="18" charset="0"/>
                <a:cs typeface="Calibri" panose="020F0502020204030204" pitchFamily="34" charset="0"/>
              </a:rPr>
              <a:t>«Ειδικές περιοχές». </a:t>
            </a:r>
            <a:r>
              <a:rPr lang="el-GR" dirty="0">
                <a:effectLst/>
                <a:latin typeface="Calibri" panose="020F0502020204030204" pitchFamily="34" charset="0"/>
                <a:ea typeface="Times New Roman" panose="02020603050405020304" pitchFamily="18" charset="0"/>
                <a:cs typeface="Calibri" panose="020F0502020204030204" pitchFamily="34" charset="0"/>
              </a:rPr>
              <a:t>Αυτές είναι θαλάσσιες περιοχές, οι οποίες για οικολογικούς και ωκεανογραφικούς λόγου </a:t>
            </a:r>
            <a:r>
              <a:rPr lang="el-GR" b="1" dirty="0">
                <a:effectLst/>
                <a:latin typeface="Calibri" panose="020F0502020204030204" pitchFamily="34" charset="0"/>
                <a:ea typeface="Times New Roman" panose="02020603050405020304" pitchFamily="18" charset="0"/>
                <a:cs typeface="Calibri" panose="020F0502020204030204" pitchFamily="34" charset="0"/>
              </a:rPr>
              <a:t>θεωρούνται υψηλής σημασίας</a:t>
            </a:r>
            <a:r>
              <a:rPr lang="el-GR" dirty="0">
                <a:effectLst/>
                <a:latin typeface="Calibri" panose="020F0502020204030204" pitchFamily="34" charset="0"/>
                <a:ea typeface="Times New Roman" panose="02020603050405020304" pitchFamily="18" charset="0"/>
                <a:cs typeface="Calibri" panose="020F0502020204030204" pitchFamily="34" charset="0"/>
              </a:rPr>
              <a:t> και πρέπει να προστατεύονται από τη μόλυνση με πιο αυστηρούς νόμους.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47266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ECCC96-9099-6702-EDBF-790CFB8FF70E}"/>
              </a:ext>
            </a:extLst>
          </p:cNvPr>
          <p:cNvSpPr>
            <a:spLocks noGrp="1"/>
          </p:cNvSpPr>
          <p:nvPr>
            <p:ph type="title" idx="4294967295"/>
          </p:nvPr>
        </p:nvSpPr>
        <p:spPr>
          <a:xfrm>
            <a:off x="1704514" y="221942"/>
            <a:ext cx="9144000" cy="452761"/>
          </a:xfrm>
        </p:spPr>
        <p:txBody>
          <a:bodyPr>
            <a:normAutofit/>
          </a:bodyPr>
          <a:lstStyle/>
          <a:p>
            <a:r>
              <a:rPr lang="el-GR" sz="2000" b="1" dirty="0"/>
              <a:t>Ειδικές περιοχές της MARPOL 73/78</a:t>
            </a:r>
            <a:endParaRPr lang="en-US" sz="2000" b="1" dirty="0"/>
          </a:p>
        </p:txBody>
      </p:sp>
      <p:graphicFrame>
        <p:nvGraphicFramePr>
          <p:cNvPr id="4" name="Θέση περιεχομένου 3">
            <a:extLst>
              <a:ext uri="{FF2B5EF4-FFF2-40B4-BE49-F238E27FC236}">
                <a16:creationId xmlns:a16="http://schemas.microsoft.com/office/drawing/2014/main" id="{A0EECFA5-CC6F-FBC0-D9E1-0E143BD5367A}"/>
              </a:ext>
            </a:extLst>
          </p:cNvPr>
          <p:cNvGraphicFramePr>
            <a:graphicFrameLocks noGrp="1"/>
          </p:cNvGraphicFramePr>
          <p:nvPr>
            <p:ph idx="4294967295"/>
            <p:extLst>
              <p:ext uri="{D42A27DB-BD31-4B8C-83A1-F6EECF244321}">
                <p14:modId xmlns:p14="http://schemas.microsoft.com/office/powerpoint/2010/main" val="935236826"/>
              </p:ext>
            </p:extLst>
          </p:nvPr>
        </p:nvGraphicFramePr>
        <p:xfrm>
          <a:off x="213064" y="754602"/>
          <a:ext cx="11771789" cy="5316811"/>
        </p:xfrm>
        <a:graphic>
          <a:graphicData uri="http://schemas.openxmlformats.org/drawingml/2006/table">
            <a:tbl>
              <a:tblPr firstRow="1" firstCol="1" bandRow="1">
                <a:tableStyleId>{5C22544A-7EE6-4342-B048-85BDC9FD1C3A}</a:tableStyleId>
              </a:tblPr>
              <a:tblGrid>
                <a:gridCol w="1597981">
                  <a:extLst>
                    <a:ext uri="{9D8B030D-6E8A-4147-A177-3AD203B41FA5}">
                      <a16:colId xmlns:a16="http://schemas.microsoft.com/office/drawing/2014/main" val="721720705"/>
                    </a:ext>
                  </a:extLst>
                </a:gridCol>
                <a:gridCol w="10173808">
                  <a:extLst>
                    <a:ext uri="{9D8B030D-6E8A-4147-A177-3AD203B41FA5}">
                      <a16:colId xmlns:a16="http://schemas.microsoft.com/office/drawing/2014/main" val="1638788019"/>
                    </a:ext>
                  </a:extLst>
                </a:gridCol>
              </a:tblGrid>
              <a:tr h="760204">
                <a:tc>
                  <a:txBody>
                    <a:bodyPr/>
                    <a:lstStyle/>
                    <a:p>
                      <a:pPr marL="0" marR="0" algn="ctr">
                        <a:lnSpc>
                          <a:spcPct val="107000"/>
                        </a:lnSpc>
                        <a:spcBef>
                          <a:spcPts val="0"/>
                        </a:spcBef>
                        <a:spcAft>
                          <a:spcPts val="800"/>
                        </a:spcAft>
                      </a:pPr>
                      <a:r>
                        <a:rPr lang="el-GR" sz="2000" dirty="0">
                          <a:effectLst/>
                        </a:rPr>
                        <a:t>ΠΑΡΑΡΤΗΜΑ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l-GR" sz="2000" dirty="0">
                          <a:effectLst/>
                        </a:rPr>
                        <a:t>ΕΙΔΙΚΕΣ ΠΕΡΙΟΧΕΣ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4029811"/>
                  </a:ext>
                </a:extLst>
              </a:tr>
              <a:tr h="1148935">
                <a:tc>
                  <a:txBody>
                    <a:bodyPr/>
                    <a:lstStyle/>
                    <a:p>
                      <a:pPr marL="0" marR="0" algn="ctr">
                        <a:lnSpc>
                          <a:spcPct val="107000"/>
                        </a:lnSpc>
                        <a:spcBef>
                          <a:spcPts val="0"/>
                        </a:spcBef>
                        <a:spcAft>
                          <a:spcPts val="800"/>
                        </a:spcAft>
                      </a:pPr>
                      <a:r>
                        <a:rPr lang="el-GR" sz="2000" dirty="0">
                          <a:effectLst/>
                        </a:rPr>
                        <a:t>Ι</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l-GR" sz="2000" dirty="0">
                          <a:effectLst/>
                        </a:rPr>
                        <a:t>Μεσογειακή Θάλασσα, Βαλτική Θάλασσα, Μαύρη Θάλασσα, Ερυθρά Θάλασσα, Περιοχή "Κόλπων", Κόλπος του </a:t>
                      </a:r>
                      <a:r>
                        <a:rPr lang="el-GR" sz="2000" dirty="0" err="1">
                          <a:effectLst/>
                        </a:rPr>
                        <a:t>Άντεν</a:t>
                      </a:r>
                      <a:r>
                        <a:rPr lang="el-GR" sz="2000" dirty="0">
                          <a:effectLst/>
                        </a:rPr>
                        <a:t>, περιοχή Ανταρτικής, </a:t>
                      </a:r>
                      <a:r>
                        <a:rPr lang="el-GR" sz="2000" dirty="0" err="1">
                          <a:effectLst/>
                        </a:rPr>
                        <a:t>Βορειο</a:t>
                      </a:r>
                      <a:r>
                        <a:rPr lang="el-GR" sz="2000" dirty="0">
                          <a:effectLst/>
                        </a:rPr>
                        <a:t>-Δυτικά Ευρωπαϊκά Ύδατα, Περιοχή της Ομάν στην Αραβική Θάλασσα, </a:t>
                      </a:r>
                      <a:r>
                        <a:rPr lang="el-GR" sz="2000" dirty="0" err="1">
                          <a:effectLst/>
                        </a:rPr>
                        <a:t>Νοτιο</a:t>
                      </a:r>
                      <a:r>
                        <a:rPr lang="el-GR" sz="2000" dirty="0">
                          <a:effectLst/>
                        </a:rPr>
                        <a:t>-Αφρικανικά Ύδατα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4987821"/>
                  </a:ext>
                </a:extLst>
              </a:tr>
              <a:tr h="415824">
                <a:tc>
                  <a:txBody>
                    <a:bodyPr/>
                    <a:lstStyle/>
                    <a:p>
                      <a:pPr marL="0" marR="0" algn="ctr">
                        <a:lnSpc>
                          <a:spcPct val="107000"/>
                        </a:lnSpc>
                        <a:spcBef>
                          <a:spcPts val="0"/>
                        </a:spcBef>
                        <a:spcAft>
                          <a:spcPts val="800"/>
                        </a:spcAft>
                      </a:pPr>
                      <a:r>
                        <a:rPr lang="en-US" sz="2000" dirty="0">
                          <a:effectLst/>
                        </a:rPr>
                        <a:t>II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l-GR" sz="2000" dirty="0">
                          <a:effectLst/>
                        </a:rPr>
                        <a:t>Ανταρτική</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2485635"/>
                  </a:ext>
                </a:extLst>
              </a:tr>
              <a:tr h="415824">
                <a:tc>
                  <a:txBody>
                    <a:bodyPr/>
                    <a:lstStyle/>
                    <a:p>
                      <a:pPr marL="0" marR="0" algn="ctr">
                        <a:lnSpc>
                          <a:spcPct val="107000"/>
                        </a:lnSpc>
                        <a:spcBef>
                          <a:spcPts val="0"/>
                        </a:spcBef>
                        <a:spcAft>
                          <a:spcPts val="800"/>
                        </a:spcAft>
                      </a:pPr>
                      <a:r>
                        <a:rPr lang="en-US" sz="2000" dirty="0">
                          <a:effectLst/>
                        </a:rPr>
                        <a:t>IV</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l-GR" sz="2000" dirty="0">
                          <a:effectLst/>
                        </a:rPr>
                        <a:t>Βαλτική Θάλασσα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0486003"/>
                  </a:ext>
                </a:extLst>
              </a:tr>
              <a:tr h="1148935">
                <a:tc>
                  <a:txBody>
                    <a:bodyPr/>
                    <a:lstStyle/>
                    <a:p>
                      <a:pPr marL="0" marR="0" algn="ctr">
                        <a:lnSpc>
                          <a:spcPct val="107000"/>
                        </a:lnSpc>
                        <a:spcBef>
                          <a:spcPts val="0"/>
                        </a:spcBef>
                        <a:spcAft>
                          <a:spcPts val="800"/>
                        </a:spcAft>
                      </a:pPr>
                      <a:r>
                        <a:rPr lang="en-US" sz="2000" dirty="0">
                          <a:effectLst/>
                        </a:rPr>
                        <a:t>V</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l-GR" sz="2000" dirty="0">
                          <a:effectLst/>
                        </a:rPr>
                        <a:t>Μεσογειακή Θάλασσα, Βαλτική Θάλασσα, Μαύρη Θάλασσα, Ερυθρά Θάλασσα, Περιοχή "Κόλπων", Βόρεια Θάλασσα, περιοχή Ανταρτικής (νότια του πλάτος 60 μοιρών νότια), Ευρύτερη περιοχή της Καραϊβικής συμπεριλαμβανόμενο το Κόλπο του Μεξικού και την Καραϊβική Θάλασσα</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3017850"/>
                  </a:ext>
                </a:extLst>
              </a:tr>
              <a:tr h="1285958">
                <a:tc>
                  <a:txBody>
                    <a:bodyPr/>
                    <a:lstStyle/>
                    <a:p>
                      <a:pPr marL="0" marR="0" algn="ctr">
                        <a:lnSpc>
                          <a:spcPct val="107000"/>
                        </a:lnSpc>
                        <a:spcBef>
                          <a:spcPts val="0"/>
                        </a:spcBef>
                        <a:spcAft>
                          <a:spcPts val="800"/>
                        </a:spcAft>
                      </a:pPr>
                      <a:r>
                        <a:rPr lang="el-GR" sz="2000" dirty="0">
                          <a:effectLst/>
                        </a:rPr>
                        <a:t>VI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l-GR" sz="2000" dirty="0">
                          <a:effectLst/>
                        </a:rPr>
                        <a:t>Βαλτική Θάλασσα (</a:t>
                      </a:r>
                      <a:r>
                        <a:rPr lang="en-US" sz="2000" dirty="0" err="1">
                          <a:effectLst/>
                        </a:rPr>
                        <a:t>SOx</a:t>
                      </a:r>
                      <a:r>
                        <a:rPr lang="el-GR" sz="2000" dirty="0">
                          <a:effectLst/>
                        </a:rPr>
                        <a:t>) (</a:t>
                      </a:r>
                      <a:r>
                        <a:rPr lang="en-US" sz="2000" dirty="0">
                          <a:effectLst/>
                        </a:rPr>
                        <a:t>NOx</a:t>
                      </a:r>
                      <a:r>
                        <a:rPr lang="el-GR" sz="2000" dirty="0">
                          <a:effectLst/>
                        </a:rPr>
                        <a:t>), Βόρεια Θάλασσα (</a:t>
                      </a:r>
                      <a:r>
                        <a:rPr lang="en-US" sz="2000" dirty="0" err="1">
                          <a:effectLst/>
                        </a:rPr>
                        <a:t>SOx</a:t>
                      </a:r>
                      <a:r>
                        <a:rPr lang="el-GR" sz="2000" dirty="0">
                          <a:effectLst/>
                        </a:rPr>
                        <a:t>) (</a:t>
                      </a:r>
                      <a:r>
                        <a:rPr lang="en-US" sz="2000" dirty="0">
                          <a:effectLst/>
                        </a:rPr>
                        <a:t>NOx</a:t>
                      </a:r>
                      <a:r>
                        <a:rPr lang="el-GR" sz="2000" dirty="0">
                          <a:effectLst/>
                        </a:rPr>
                        <a:t>), Περιοχή ελέγχου εκπομπών στην Βόρεια Αμερική (</a:t>
                      </a:r>
                      <a:r>
                        <a:rPr lang="en-US" sz="2000" dirty="0">
                          <a:effectLst/>
                        </a:rPr>
                        <a:t>Sox</a:t>
                      </a:r>
                      <a:r>
                        <a:rPr lang="el-GR" sz="2000" dirty="0">
                          <a:effectLst/>
                        </a:rPr>
                        <a:t> και </a:t>
                      </a:r>
                      <a:r>
                        <a:rPr lang="en-US" sz="2000" dirty="0">
                          <a:effectLst/>
                        </a:rPr>
                        <a:t>PM</a:t>
                      </a:r>
                      <a:r>
                        <a:rPr lang="el-GR" sz="2000" dirty="0">
                          <a:effectLst/>
                        </a:rPr>
                        <a:t>) (</a:t>
                      </a:r>
                      <a:r>
                        <a:rPr lang="en-US" sz="2000" dirty="0">
                          <a:effectLst/>
                        </a:rPr>
                        <a:t>NOx</a:t>
                      </a:r>
                      <a:r>
                        <a:rPr lang="el-GR" sz="2000" dirty="0">
                          <a:effectLst/>
                        </a:rPr>
                        <a:t>), Περιοχή ελέγχου εκπομπών στη Θάλασσα της Καραϊβικής των ΗΠΑ (</a:t>
                      </a:r>
                      <a:r>
                        <a:rPr lang="en-US" sz="2000" dirty="0">
                          <a:effectLst/>
                        </a:rPr>
                        <a:t>Sox</a:t>
                      </a:r>
                      <a:r>
                        <a:rPr lang="el-GR" sz="2000" dirty="0">
                          <a:effectLst/>
                        </a:rPr>
                        <a:t> και </a:t>
                      </a:r>
                      <a:r>
                        <a:rPr lang="en-US" sz="2000" dirty="0">
                          <a:effectLst/>
                        </a:rPr>
                        <a:t>PM</a:t>
                      </a:r>
                      <a:r>
                        <a:rPr lang="el-GR" sz="2000" dirty="0">
                          <a:effectLst/>
                        </a:rPr>
                        <a:t>) (</a:t>
                      </a:r>
                      <a:r>
                        <a:rPr lang="en-US" sz="2000" dirty="0">
                          <a:effectLst/>
                        </a:rPr>
                        <a:t>NOx</a:t>
                      </a:r>
                      <a:r>
                        <a:rPr lang="el-GR"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0911335"/>
                  </a:ext>
                </a:extLst>
              </a:tr>
            </a:tbl>
          </a:graphicData>
        </a:graphic>
      </p:graphicFrame>
    </p:spTree>
    <p:extLst>
      <p:ext uri="{BB962C8B-B14F-4D97-AF65-F5344CB8AC3E}">
        <p14:creationId xmlns:p14="http://schemas.microsoft.com/office/powerpoint/2010/main" val="108937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BCD200-1EF9-B282-D487-C8E8C70738A1}"/>
              </a:ext>
            </a:extLst>
          </p:cNvPr>
          <p:cNvSpPr>
            <a:spLocks noGrp="1"/>
          </p:cNvSpPr>
          <p:nvPr>
            <p:ph type="title" idx="4294967295"/>
          </p:nvPr>
        </p:nvSpPr>
        <p:spPr>
          <a:xfrm>
            <a:off x="701336" y="287338"/>
            <a:ext cx="11212497" cy="701674"/>
          </a:xfrm>
        </p:spPr>
        <p:txBody>
          <a:bodyPr>
            <a:normAutofit fontScale="90000"/>
          </a:bodyPr>
          <a:lstStyle/>
          <a:p>
            <a:r>
              <a:rPr lang="el-GR" sz="2400" b="1" dirty="0">
                <a:solidFill>
                  <a:srgbClr val="C00000"/>
                </a:solidFill>
                <a:latin typeface="+mn-lt"/>
              </a:rPr>
              <a:t>Παράρτημα Ι: Κανονισμοί για την πρόληψη της ρύπανσης από πετρέλαιο</a:t>
            </a:r>
            <a:r>
              <a:rPr lang="el-GR" b="1" dirty="0">
                <a:solidFill>
                  <a:srgbClr val="C00000"/>
                </a:solidFill>
                <a:latin typeface="+mn-lt"/>
              </a:rPr>
              <a:t> </a:t>
            </a:r>
            <a:endParaRPr lang="en-US" b="1" dirty="0">
              <a:solidFill>
                <a:srgbClr val="C00000"/>
              </a:solidFill>
              <a:latin typeface="+mn-lt"/>
            </a:endParaRPr>
          </a:p>
        </p:txBody>
      </p:sp>
      <p:sp>
        <p:nvSpPr>
          <p:cNvPr id="3" name="Θέση περιεχομένου 2">
            <a:extLst>
              <a:ext uri="{FF2B5EF4-FFF2-40B4-BE49-F238E27FC236}">
                <a16:creationId xmlns:a16="http://schemas.microsoft.com/office/drawing/2014/main" id="{9994FF95-681E-06C1-8CE8-E78911AA91F2}"/>
              </a:ext>
            </a:extLst>
          </p:cNvPr>
          <p:cNvSpPr>
            <a:spLocks noGrp="1"/>
          </p:cNvSpPr>
          <p:nvPr>
            <p:ph idx="4294967295"/>
          </p:nvPr>
        </p:nvSpPr>
        <p:spPr>
          <a:xfrm>
            <a:off x="142043" y="1109709"/>
            <a:ext cx="11620871" cy="4759279"/>
          </a:xfrm>
        </p:spPr>
        <p:txBody>
          <a:bodyPr>
            <a:normAutofit/>
          </a:bodyPr>
          <a:lstStyle/>
          <a:p>
            <a:pPr marL="742950" marR="0" lvl="1" indent="-285750" algn="just">
              <a:lnSpc>
                <a:spcPct val="107000"/>
              </a:lnSpc>
              <a:spcBef>
                <a:spcPts val="0"/>
              </a:spcBef>
              <a:spcAft>
                <a:spcPts val="0"/>
              </a:spcAf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Το </a:t>
            </a:r>
            <a:r>
              <a:rPr lang="el-GR" sz="1800" b="1" dirty="0">
                <a:effectLst/>
                <a:latin typeface="Calibri" panose="020F0502020204030204" pitchFamily="34" charset="0"/>
                <a:ea typeface="Times New Roman" panose="02020603050405020304" pitchFamily="18" charset="0"/>
                <a:cs typeface="Calibri" panose="020F0502020204030204" pitchFamily="34" charset="0"/>
              </a:rPr>
              <a:t>Παράρτημα Ι</a:t>
            </a:r>
            <a:r>
              <a:rPr lang="el-GR" sz="1800" dirty="0">
                <a:effectLst/>
                <a:latin typeface="Calibri" panose="020F0502020204030204" pitchFamily="34" charset="0"/>
                <a:ea typeface="Times New Roman" panose="02020603050405020304" pitchFamily="18" charset="0"/>
                <a:cs typeface="Calibri" panose="020F0502020204030204" pitchFamily="34" charset="0"/>
              </a:rPr>
              <a:t> ισχύει για όλους τους τύπους των πλοίων και είναι υποχρεωτική η εφαρμογή του από της 2 Οκτωβρίου 1983, όπου και τέθηκε σε ισχύ.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Wingdings" panose="05000000000000000000" pitchFamily="2" charset="2"/>
              <a:buChar char="Ø"/>
            </a:pPr>
            <a:r>
              <a:rPr lang="el-GR" sz="1800" b="1" dirty="0">
                <a:effectLst/>
                <a:latin typeface="Calibri" panose="020F0502020204030204" pitchFamily="34" charset="0"/>
                <a:ea typeface="Times New Roman" panose="02020603050405020304" pitchFamily="18" charset="0"/>
                <a:cs typeface="Calibri" panose="020F0502020204030204" pitchFamily="34" charset="0"/>
              </a:rPr>
              <a:t>Απαγορεύει κάθε απόρριψη πετρελαίου και μιγμάτων πετρελαίου στη θάλασσα</a:t>
            </a:r>
            <a:r>
              <a:rPr lang="el-GR" sz="1800" dirty="0">
                <a:effectLst/>
                <a:latin typeface="Calibri" panose="020F0502020204030204" pitchFamily="34" charset="0"/>
                <a:ea typeface="Times New Roman" panose="02020603050405020304" pitchFamily="18" charset="0"/>
                <a:cs typeface="Calibri" panose="020F0502020204030204" pitchFamily="34" charset="0"/>
              </a:rPr>
              <a:t>, ενώ εξαιρεί τις περιπτώσεις όπου η απόρριψη είναι απαραίτητη για την ασφάλεια του πλοίου ή τη διάσωση ανθρώπινης ζωής και την περίπτωση βλάβης για την οποία όμως θα πρέπει να έχουν ληφθεί όλα τα απαραίτητα μέτρα και να έχουν γίνει όλες οι προβλεπόμενες ενέργειες.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Επιπλέον ορίζει και κάποιες ακόμα προϋποθέσεις που εξαρτώνται από το μέγεθος και τύπο του πλοίου, την ταχύτητά του, την τοποθεσία του, από την απορριπτέα ποσότητα, την περιεκτικότητά της, της προέλευσή της κ.α.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Για τα πετρελαιοφόρα όλων των μεγεθών απαγορεύεται κάθε απόρριψη πετρελαίου από τις δεξαμενές φορτίου συμπεριλαμβανομένου και του χώρου των αντλιοστασίων σε ειδικές περιοχές και σε απόσταση μικρότερη των 50νμ από την πλησιέστερη ακτή, ώστε να μην φτάσουν στην ακτή πιθανόν αδιάλυτες ποσότητες.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Wingdings" panose="05000000000000000000" pitchFamily="2" charset="2"/>
              <a:buChar char="Ø"/>
            </a:pPr>
            <a:r>
              <a:rPr lang="el-GR" sz="1800" b="1" dirty="0">
                <a:effectLst/>
                <a:latin typeface="Calibri" panose="020F0502020204030204" pitchFamily="34" charset="0"/>
                <a:ea typeface="Times New Roman" panose="02020603050405020304" pitchFamily="18" charset="0"/>
                <a:cs typeface="Calibri" panose="020F0502020204030204" pitchFamily="34" charset="0"/>
              </a:rPr>
              <a:t>Εάν βρίσκεται εκτός ειδικής περιοχής και σε απόσταση μεγαλύτερη των 50νμ από την πλησιέστερη ακτή μπορεί να απορρίψει πετρέλαιο όταν ισχύουν σωρευτικά οι παρακάτω προϋποθέσεις:</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925830" lvl="2" indent="-285750" algn="just">
              <a:lnSpc>
                <a:spcPct val="107000"/>
              </a:lnSpc>
              <a:spcBef>
                <a:spcPts val="0"/>
              </a:spcBef>
              <a:spcAft>
                <a:spcPts val="800"/>
              </a:spcAft>
              <a:buFont typeface="Wingdings" panose="05000000000000000000" pitchFamily="2" charset="2"/>
              <a:buChar char="ü"/>
            </a:pPr>
            <a:r>
              <a:rPr lang="el-GR" dirty="0">
                <a:effectLst/>
                <a:latin typeface="Calibri" panose="020F0502020204030204" pitchFamily="34" charset="0"/>
                <a:ea typeface="Times New Roman" panose="02020603050405020304" pitchFamily="18" charset="0"/>
                <a:cs typeface="Calibri" panose="020F0502020204030204" pitchFamily="34" charset="0"/>
              </a:rPr>
              <a:t>το πετρελαιοφόρο κινείται στον προορισμό του,</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92298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F245F8-E329-3E45-D08C-07DFC791FC46}"/>
              </a:ext>
            </a:extLst>
          </p:cNvPr>
          <p:cNvSpPr>
            <a:spLocks noGrp="1"/>
          </p:cNvSpPr>
          <p:nvPr>
            <p:ph type="title" idx="4294967295"/>
          </p:nvPr>
        </p:nvSpPr>
        <p:spPr>
          <a:xfrm>
            <a:off x="1047565" y="287339"/>
            <a:ext cx="11144435" cy="777982"/>
          </a:xfrm>
        </p:spPr>
        <p:txBody>
          <a:bodyPr/>
          <a:lstStyle/>
          <a:p>
            <a:r>
              <a:rPr lang="el-GR" sz="2400" b="1" dirty="0">
                <a:solidFill>
                  <a:srgbClr val="C00000"/>
                </a:solidFill>
                <a:latin typeface="+mn-lt"/>
              </a:rPr>
              <a:t>Παράρτημα Ι: Κανονισμοί για την πρόληψη της ρύπανσης από πετρέλαιο</a:t>
            </a:r>
            <a:r>
              <a:rPr lang="el-GR" dirty="0"/>
              <a:t> </a:t>
            </a:r>
            <a:endParaRPr lang="en-US" dirty="0"/>
          </a:p>
        </p:txBody>
      </p:sp>
      <p:sp>
        <p:nvSpPr>
          <p:cNvPr id="3" name="Θέση περιεχομένου 2">
            <a:extLst>
              <a:ext uri="{FF2B5EF4-FFF2-40B4-BE49-F238E27FC236}">
                <a16:creationId xmlns:a16="http://schemas.microsoft.com/office/drawing/2014/main" id="{32464414-67AD-FCF6-3ED2-235C6E733392}"/>
              </a:ext>
            </a:extLst>
          </p:cNvPr>
          <p:cNvSpPr>
            <a:spLocks noGrp="1"/>
          </p:cNvSpPr>
          <p:nvPr>
            <p:ph idx="4294967295"/>
          </p:nvPr>
        </p:nvSpPr>
        <p:spPr>
          <a:xfrm>
            <a:off x="381740" y="1233997"/>
            <a:ext cx="11061577" cy="4634992"/>
          </a:xfrm>
        </p:spPr>
        <p:txBody>
          <a:bodyPr>
            <a:normAutofit fontScale="92500"/>
          </a:bodyPr>
          <a:lstStyle/>
          <a:p>
            <a:pPr marL="800100" lvl="1" indent="-342900" algn="just">
              <a:lnSpc>
                <a:spcPct val="107000"/>
              </a:lnSpc>
              <a:spcBef>
                <a:spcPts val="0"/>
              </a:spcBef>
              <a:spcAft>
                <a:spcPts val="0"/>
              </a:spcAft>
              <a:buFont typeface="Wingdings" panose="05000000000000000000" pitchFamily="2" charset="2"/>
              <a:buChar char="ü"/>
            </a:pPr>
            <a:r>
              <a:rPr lang="el-GR" dirty="0">
                <a:effectLst/>
                <a:latin typeface="Calibri" panose="020F0502020204030204" pitchFamily="34" charset="0"/>
                <a:ea typeface="Times New Roman" panose="02020603050405020304" pitchFamily="18" charset="0"/>
                <a:cs typeface="Calibri" panose="020F0502020204030204" pitchFamily="34" charset="0"/>
              </a:rPr>
              <a:t> ο </a:t>
            </a:r>
            <a:r>
              <a:rPr lang="el-GR" b="1" dirty="0">
                <a:effectLst/>
                <a:latin typeface="Calibri" panose="020F0502020204030204" pitchFamily="34" charset="0"/>
                <a:ea typeface="Times New Roman" panose="02020603050405020304" pitchFamily="18" charset="0"/>
                <a:cs typeface="Calibri" panose="020F0502020204030204" pitchFamily="34" charset="0"/>
              </a:rPr>
              <a:t>στιγμιαίος ρυθμός απόρριψης πετρελαίου δεν υπερβαίνει τα 30 λίτρα ανά ναυτικό μίλι</a:t>
            </a:r>
            <a:r>
              <a:rPr lang="el-GR" dirty="0">
                <a:effectLst/>
                <a:latin typeface="Calibri" panose="020F0502020204030204" pitchFamily="34" charset="0"/>
                <a:ea typeface="Times New Roman" panose="02020603050405020304" pitchFamily="18" charset="0"/>
                <a:cs typeface="Calibri" panose="020F0502020204030204" pitchFamily="34" charset="0"/>
              </a:rPr>
              <a:t>, ώστε να προλαβαίνει η ποσότητα που απορρίπτεται να διασκορπίζεται γρήγορα και να μην αφήνει υπολείμματα,</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Bef>
                <a:spcPts val="0"/>
              </a:spcBef>
              <a:spcAft>
                <a:spcPts val="0"/>
              </a:spcAft>
              <a:buFont typeface="Wingdings" panose="05000000000000000000" pitchFamily="2" charset="2"/>
              <a:buChar char="ü"/>
            </a:pPr>
            <a:r>
              <a:rPr lang="el-GR" b="1" dirty="0">
                <a:effectLst/>
                <a:latin typeface="Calibri" panose="020F0502020204030204" pitchFamily="34" charset="0"/>
                <a:ea typeface="Times New Roman" panose="02020603050405020304" pitchFamily="18" charset="0"/>
                <a:cs typeface="Calibri" panose="020F0502020204030204" pitchFamily="34" charset="0"/>
              </a:rPr>
              <a:t>η συνολική ποσότητα πετρελαίου που απορρίφθηκε δεν υπερβαίνει για τα υπάρχοντα πετρελαιοφόρα το 1/15.000 </a:t>
            </a:r>
            <a:r>
              <a:rPr lang="el-GR" dirty="0">
                <a:effectLst/>
                <a:latin typeface="Calibri" panose="020F0502020204030204" pitchFamily="34" charset="0"/>
                <a:ea typeface="Times New Roman" panose="02020603050405020304" pitchFamily="18" charset="0"/>
                <a:cs typeface="Calibri" panose="020F0502020204030204" pitchFamily="34" charset="0"/>
              </a:rPr>
              <a:t>για τα νέα πετρελαιοφόρα (ναυπήγηση μετά τη 31/12/1979) το 1/30.000 του φορτίου που μετέφερε στο τελευταίο ταξίδι, και το πετρελαιοφόρο έχει σε λειτουργία σύστημα παρακολούθησης και ελέγχου απόρριψης.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07492" indent="-342900" algn="just">
              <a:lnSpc>
                <a:spcPct val="107000"/>
              </a:lnSpc>
              <a:spcBef>
                <a:spcPts val="0"/>
              </a:spcBef>
              <a:spcAft>
                <a:spcPts val="0"/>
              </a:spcAft>
              <a:buFont typeface="Wingdings" panose="05000000000000000000" pitchFamily="2" charset="2"/>
              <a:buChar char="Ø"/>
            </a:pPr>
            <a:r>
              <a:rPr lang="el-GR" dirty="0">
                <a:effectLst/>
                <a:latin typeface="Calibri" panose="020F0502020204030204" pitchFamily="34" charset="0"/>
                <a:ea typeface="Times New Roman" panose="02020603050405020304" pitchFamily="18" charset="0"/>
                <a:cs typeface="Calibri" panose="020F0502020204030204" pitchFamily="34" charset="0"/>
              </a:rPr>
              <a:t>Όλα τα ελαιώδη κατάλοιπα που δεν επιτρέπεται να απορριφθούν από τους κανόνες της </a:t>
            </a:r>
            <a:r>
              <a:rPr lang="en-US" dirty="0">
                <a:effectLst/>
                <a:latin typeface="Calibri" panose="020F0502020204030204" pitchFamily="34" charset="0"/>
                <a:ea typeface="Times New Roman" panose="02020603050405020304" pitchFamily="18" charset="0"/>
                <a:cs typeface="Calibri" panose="020F0502020204030204" pitchFamily="34" charset="0"/>
              </a:rPr>
              <a:t>MARPOL</a:t>
            </a:r>
            <a:r>
              <a:rPr lang="el-GR" dirty="0">
                <a:effectLst/>
                <a:latin typeface="Calibri" panose="020F0502020204030204" pitchFamily="34" charset="0"/>
                <a:ea typeface="Times New Roman" panose="02020603050405020304" pitchFamily="18" charset="0"/>
                <a:cs typeface="Calibri" panose="020F0502020204030204" pitchFamily="34" charset="0"/>
              </a:rPr>
              <a:t>, θα πρέπει να φυλαχθούν πάνω στο πλοίο σε ειδική δεξαμενή καταλοίπων ή σε μια δεξαμενή φορτίου που ορίζεται ως δεξαμενή καταλοίπων, και να παραδοθούν στο λιμάνι σύμφωνα με τα όσο προβλέπει Ευρωπαϊκή Οδηγία EE 2019/883 του </a:t>
            </a:r>
            <a:r>
              <a:rPr lang="el-GR" dirty="0" err="1">
                <a:effectLst/>
                <a:latin typeface="Calibri" panose="020F0502020204030204" pitchFamily="34" charset="0"/>
                <a:ea typeface="Times New Roman" panose="02020603050405020304" pitchFamily="18" charset="0"/>
                <a:cs typeface="Calibri" panose="020F0502020204030204" pitchFamily="34" charset="0"/>
              </a:rPr>
              <a:t>Ευρωπαϊκου</a:t>
            </a:r>
            <a:r>
              <a:rPr lang="el-GR" dirty="0">
                <a:effectLst/>
                <a:latin typeface="Calibri" panose="020F0502020204030204" pitchFamily="34" charset="0"/>
                <a:ea typeface="Times New Roman" panose="02020603050405020304" pitchFamily="18" charset="0"/>
                <a:cs typeface="Calibri" panose="020F0502020204030204" pitchFamily="34" charset="0"/>
              </a:rPr>
              <a:t> Κοινοβουλίου και του Συμβουλίου της 17ης Απριλίου 2019 σχετικά με τις λιμενικές εγκαταστάσεις παραλαβής για την παράδοση αποβλήτων από πλοία. Επίσης σε περίπτωση απόρριψης πρέπει να ενημερώνονται οι κοντινές παράκτιες περιοχές.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507492" indent="-342900" algn="just">
              <a:lnSpc>
                <a:spcPct val="107000"/>
              </a:lnSpc>
              <a:spcBef>
                <a:spcPts val="0"/>
              </a:spcBef>
              <a:spcAft>
                <a:spcPts val="800"/>
              </a:spcAft>
              <a:buFont typeface="Wingdings" panose="05000000000000000000" pitchFamily="2" charset="2"/>
              <a:buChar char="Ø"/>
            </a:pPr>
            <a:r>
              <a:rPr lang="el-GR" dirty="0">
                <a:effectLst/>
                <a:latin typeface="Calibri" panose="020F0502020204030204" pitchFamily="34" charset="0"/>
                <a:ea typeface="Times New Roman" panose="02020603050405020304" pitchFamily="18" charset="0"/>
                <a:cs typeface="Calibri" panose="020F0502020204030204" pitchFamily="34" charset="0"/>
              </a:rPr>
              <a:t>Για να εξασφαλίσει ο ΙΜΟ την τήρηση των κανόνων και τον έλεγχο των πλοίων, προέβλεψε στο παράρτημα Ι και κάποιες </a:t>
            </a:r>
            <a:r>
              <a:rPr lang="el-GR" b="1" dirty="0">
                <a:effectLst/>
                <a:latin typeface="Calibri" panose="020F0502020204030204" pitchFamily="34" charset="0"/>
                <a:ea typeface="Times New Roman" panose="02020603050405020304" pitchFamily="18" charset="0"/>
                <a:cs typeface="Calibri" panose="020F0502020204030204" pitchFamily="34" charset="0"/>
              </a:rPr>
              <a:t>επιθεωρήσεις, πιστοποιητικά, τηρούμε αρχεία και αναφορές που θα πρέπει να κάνουν τα πλοία. </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2583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Εικόνα αποτελέσματος">
            <a:extLst>
              <a:ext uri="{FF2B5EF4-FFF2-40B4-BE49-F238E27FC236}">
                <a16:creationId xmlns:a16="http://schemas.microsoft.com/office/drawing/2014/main" id="{CA9ABB60-B588-CEA7-7426-46D414A67CB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Εικόνα αποτελέσματος">
            <a:extLst>
              <a:ext uri="{FF2B5EF4-FFF2-40B4-BE49-F238E27FC236}">
                <a16:creationId xmlns:a16="http://schemas.microsoft.com/office/drawing/2014/main" id="{87FA82BD-E560-C809-B053-1A006E9E7819}"/>
              </a:ext>
            </a:extLst>
          </p:cNvPr>
          <p:cNvSpPr>
            <a:spLocks noChangeAspect="1" noChangeArrowheads="1"/>
          </p:cNvSpPr>
          <p:nvPr/>
        </p:nvSpPr>
        <p:spPr bwMode="auto">
          <a:xfrm>
            <a:off x="6095999" y="3429000"/>
            <a:ext cx="2657383"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Εικόνα 6">
            <a:extLst>
              <a:ext uri="{FF2B5EF4-FFF2-40B4-BE49-F238E27FC236}">
                <a16:creationId xmlns:a16="http://schemas.microsoft.com/office/drawing/2014/main" id="{CDF06370-9020-D200-33B7-75FF5E415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95" y="284085"/>
            <a:ext cx="11203620" cy="5974671"/>
          </a:xfrm>
          <a:prstGeom prst="rect">
            <a:avLst/>
          </a:prstGeom>
          <a:ln>
            <a:solidFill>
              <a:schemeClr val="tx1"/>
            </a:solidFill>
          </a:ln>
        </p:spPr>
      </p:pic>
    </p:spTree>
    <p:extLst>
      <p:ext uri="{BB962C8B-B14F-4D97-AF65-F5344CB8AC3E}">
        <p14:creationId xmlns:p14="http://schemas.microsoft.com/office/powerpoint/2010/main" val="4247094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58DE00-B13F-4D7D-5B1B-E807A4F7D58A}"/>
              </a:ext>
            </a:extLst>
          </p:cNvPr>
          <p:cNvSpPr>
            <a:spLocks noGrp="1"/>
          </p:cNvSpPr>
          <p:nvPr>
            <p:ph type="title" idx="4294967295"/>
          </p:nvPr>
        </p:nvSpPr>
        <p:spPr>
          <a:xfrm>
            <a:off x="373063" y="287338"/>
            <a:ext cx="11818937" cy="768350"/>
          </a:xfrm>
        </p:spPr>
        <p:txBody>
          <a:bodyPr/>
          <a:lstStyle/>
          <a:p>
            <a:r>
              <a:rPr lang="el-GR" sz="2400" dirty="0">
                <a:solidFill>
                  <a:srgbClr val="C00000"/>
                </a:solidFill>
                <a:latin typeface="+mn-lt"/>
              </a:rPr>
              <a:t>Παράρτημα Ι: Κανονισμοί για την πρόληψη της ρύπανσης από πετρέλαιο</a:t>
            </a:r>
            <a:r>
              <a:rPr lang="el-GR" dirty="0">
                <a:solidFill>
                  <a:srgbClr val="C00000"/>
                </a:solidFill>
                <a:latin typeface="+mn-lt"/>
              </a:rPr>
              <a:t> </a:t>
            </a:r>
            <a:endParaRPr lang="en-US" dirty="0">
              <a:solidFill>
                <a:srgbClr val="C00000"/>
              </a:solidFill>
              <a:latin typeface="+mn-lt"/>
            </a:endParaRPr>
          </a:p>
        </p:txBody>
      </p:sp>
      <p:sp>
        <p:nvSpPr>
          <p:cNvPr id="3" name="Θέση περιεχομένου 2">
            <a:extLst>
              <a:ext uri="{FF2B5EF4-FFF2-40B4-BE49-F238E27FC236}">
                <a16:creationId xmlns:a16="http://schemas.microsoft.com/office/drawing/2014/main" id="{D476673A-03F6-D9D4-8BB9-15AEE76CED33}"/>
              </a:ext>
            </a:extLst>
          </p:cNvPr>
          <p:cNvSpPr>
            <a:spLocks noGrp="1"/>
          </p:cNvSpPr>
          <p:nvPr>
            <p:ph idx="4294967295"/>
          </p:nvPr>
        </p:nvSpPr>
        <p:spPr>
          <a:xfrm>
            <a:off x="186432" y="1233997"/>
            <a:ext cx="11416684" cy="4634992"/>
          </a:xfrm>
        </p:spPr>
        <p:txBody>
          <a:bodyPr/>
          <a:lstStyle/>
          <a:p>
            <a:pPr marL="742950" marR="0" lvl="1" indent="-285750" algn="just">
              <a:lnSpc>
                <a:spcPct val="107000"/>
              </a:lnSpc>
              <a:spcBef>
                <a:spcPts val="0"/>
              </a:spcBef>
              <a:spcAft>
                <a:spcPts val="0"/>
              </a:spcAft>
              <a:buFont typeface="Wingdings" panose="05000000000000000000" pitchFamily="2" charset="2"/>
              <a:buChar char="Ø"/>
            </a:pPr>
            <a:r>
              <a:rPr lang="el-GR" sz="2000" dirty="0">
                <a:effectLst/>
                <a:latin typeface="Calibri" panose="020F0502020204030204" pitchFamily="34" charset="0"/>
                <a:ea typeface="Times New Roman" panose="02020603050405020304" pitchFamily="18" charset="0"/>
                <a:cs typeface="Calibri" panose="020F0502020204030204" pitchFamily="34" charset="0"/>
              </a:rPr>
              <a:t>Καταρχάς </a:t>
            </a:r>
            <a:r>
              <a:rPr lang="el-GR" sz="2000" b="1" dirty="0">
                <a:effectLst/>
                <a:latin typeface="Calibri" panose="020F0502020204030204" pitchFamily="34" charset="0"/>
                <a:ea typeface="Times New Roman" panose="02020603050405020304" pitchFamily="18" charset="0"/>
                <a:cs typeface="Calibri" panose="020F0502020204030204" pitchFamily="34" charset="0"/>
              </a:rPr>
              <a:t>όλα τα πετρελαιοφόρα άνω των 150 κόρων και όλα τα πλοία άνω των 400 κόρων θα πρέπει να έχουν Πιστοποιητικό για την Πρόληψη της Ρύπανσης από Πετρέλαιο </a:t>
            </a:r>
            <a:r>
              <a:rPr lang="el-GR" sz="2000" dirty="0">
                <a:effectLst/>
                <a:latin typeface="Calibri" panose="020F0502020204030204" pitchFamily="34" charset="0"/>
                <a:ea typeface="Times New Roman" panose="02020603050405020304" pitchFamily="18" charset="0"/>
                <a:cs typeface="Calibri" panose="020F0502020204030204" pitchFamily="34" charset="0"/>
              </a:rPr>
              <a:t>(International Oil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Pollution</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Prevention</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Certificate</a:t>
            </a:r>
            <a:r>
              <a:rPr lang="el-GR" sz="2000" dirty="0">
                <a:effectLst/>
                <a:latin typeface="Calibri" panose="020F0502020204030204" pitchFamily="34" charset="0"/>
                <a:ea typeface="Times New Roman" panose="02020603050405020304" pitchFamily="18" charset="0"/>
                <a:cs typeface="Calibri" panose="020F0502020204030204" pitchFamily="34" charset="0"/>
              </a:rPr>
              <a:t> – ΙΟPPC). Το πιστοποιητικό δεν μπορεί να έχει ισχύ μεγαλύτερη των πέντε ετών και το πλοίο πρέπει να περνάει σχετικές επιθεωρήσεις πριν την έναρξη λειτουργείας του και περιοδικές, ετήσιες και έκτακτες επιθεωρήσεις.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Wingdings" panose="05000000000000000000" pitchFamily="2" charset="2"/>
              <a:buChar char="Ø"/>
            </a:pPr>
            <a:r>
              <a:rPr lang="el-GR" sz="2000" dirty="0">
                <a:effectLst/>
                <a:latin typeface="Calibri" panose="020F0502020204030204" pitchFamily="34" charset="0"/>
                <a:ea typeface="Times New Roman" panose="02020603050405020304" pitchFamily="18" charset="0"/>
                <a:cs typeface="Calibri" panose="020F0502020204030204" pitchFamily="34" charset="0"/>
              </a:rPr>
              <a:t>Τέλος όλα τα </a:t>
            </a:r>
            <a:r>
              <a:rPr lang="el-GR" sz="2000" b="1" dirty="0">
                <a:effectLst/>
                <a:latin typeface="Calibri" panose="020F0502020204030204" pitchFamily="34" charset="0"/>
                <a:ea typeface="Times New Roman" panose="02020603050405020304" pitchFamily="18" charset="0"/>
                <a:cs typeface="Calibri" panose="020F0502020204030204" pitchFamily="34" charset="0"/>
              </a:rPr>
              <a:t>δεξαμενόπλοια από 150 κόρους και πάνω και όλοι οι τύποι πλοίων από 400 κόρους και άνω πρέπει να τηρούν Βιβλίο Πετρελαίου </a:t>
            </a:r>
            <a:r>
              <a:rPr lang="el-GR" sz="2000" dirty="0">
                <a:effectLst/>
                <a:latin typeface="Calibri" panose="020F0502020204030204" pitchFamily="34" charset="0"/>
                <a:ea typeface="Times New Roman" panose="02020603050405020304" pitchFamily="18" charset="0"/>
                <a:cs typeface="Calibri" panose="020F0502020204030204" pitchFamily="34" charset="0"/>
              </a:rPr>
              <a:t>(Oil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Record</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Book</a:t>
            </a:r>
            <a:r>
              <a:rPr lang="el-GR" sz="2000" dirty="0">
                <a:effectLst/>
                <a:latin typeface="Calibri" panose="020F0502020204030204" pitchFamily="34" charset="0"/>
                <a:ea typeface="Times New Roman" panose="02020603050405020304" pitchFamily="18" charset="0"/>
                <a:cs typeface="Calibri" panose="020F0502020204030204" pitchFamily="34" charset="0"/>
              </a:rPr>
              <a:t>) για την τελευταία τριετία. Το βιβλίο αποτελείται από δύο μέρη, το πρώτο αφορά όλα τα πλοία και καταγράφονται οι λειτουργείες του μηχανοστασίου, ενώ το δεύτερο αφορά μόνο τα πετρελαιοφόρα και καταγράφονται οι λειτουργίες φορτοεκφόρτωσης και </a:t>
            </a:r>
            <a:r>
              <a:rPr lang="el-GR" sz="2000" dirty="0" err="1">
                <a:effectLst/>
                <a:latin typeface="Calibri" panose="020F0502020204030204" pitchFamily="34" charset="0"/>
                <a:ea typeface="Times New Roman" panose="02020603050405020304" pitchFamily="18" charset="0"/>
                <a:cs typeface="Calibri" panose="020F0502020204030204" pitchFamily="34" charset="0"/>
              </a:rPr>
              <a:t>ερματισμού</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Font typeface="Wingdings" panose="05000000000000000000" pitchFamily="2" charset="2"/>
              <a:buChar char="Ø"/>
            </a:pPr>
            <a:r>
              <a:rPr lang="el-GR" sz="2000" dirty="0">
                <a:effectLst/>
                <a:latin typeface="Calibri" panose="020F0502020204030204" pitchFamily="34" charset="0"/>
                <a:ea typeface="Times New Roman" panose="02020603050405020304" pitchFamily="18" charset="0"/>
                <a:cs typeface="Calibri" panose="020F0502020204030204" pitchFamily="34" charset="0"/>
              </a:rPr>
              <a:t>Για την </a:t>
            </a:r>
            <a:r>
              <a:rPr lang="el-GR" sz="2000" b="1" dirty="0">
                <a:effectLst/>
                <a:latin typeface="Calibri" panose="020F0502020204030204" pitchFamily="34" charset="0"/>
                <a:ea typeface="Times New Roman" panose="02020603050405020304" pitchFamily="18" charset="0"/>
                <a:cs typeface="Calibri" panose="020F0502020204030204" pitchFamily="34" charset="0"/>
              </a:rPr>
              <a:t>διαχείριση του </a:t>
            </a:r>
            <a:r>
              <a:rPr lang="el-GR" sz="2000" b="1" dirty="0" err="1">
                <a:effectLst/>
                <a:latin typeface="Calibri" panose="020F0502020204030204" pitchFamily="34" charset="0"/>
                <a:ea typeface="Times New Roman" panose="02020603050405020304" pitchFamily="18" charset="0"/>
                <a:cs typeface="Calibri" panose="020F0502020204030204" pitchFamily="34" charset="0"/>
              </a:rPr>
              <a:t>έρματος</a:t>
            </a:r>
            <a:r>
              <a:rPr lang="el-GR" sz="2000" b="1" dirty="0">
                <a:effectLst/>
                <a:latin typeface="Calibri" panose="020F0502020204030204" pitchFamily="34" charset="0"/>
                <a:ea typeface="Times New Roman" panose="02020603050405020304" pitchFamily="18" charset="0"/>
                <a:cs typeface="Calibri" panose="020F0502020204030204" pitchFamily="34" charset="0"/>
              </a:rPr>
              <a:t> και τον καθαρισμό των δεξαμενών των πετρελαιοφόρων ισχύουν ειδικές διατάξεις.</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10105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9F0775-4722-CDFE-CB41-70F19EB1EF9D}"/>
              </a:ext>
            </a:extLst>
          </p:cNvPr>
          <p:cNvSpPr>
            <a:spLocks noGrp="1"/>
          </p:cNvSpPr>
          <p:nvPr>
            <p:ph type="title" idx="4294967295"/>
          </p:nvPr>
        </p:nvSpPr>
        <p:spPr>
          <a:xfrm>
            <a:off x="523783" y="287338"/>
            <a:ext cx="11668217" cy="1709737"/>
          </a:xfrm>
        </p:spPr>
        <p:txBody>
          <a:bodyPr>
            <a:normAutofit fontScale="90000"/>
          </a:bodyPr>
          <a:lstStyle/>
          <a:p>
            <a:br>
              <a:rPr lang="el-GR" sz="2700" dirty="0"/>
            </a:br>
            <a:r>
              <a:rPr lang="el-GR" sz="2700" b="1" dirty="0">
                <a:solidFill>
                  <a:srgbClr val="C00000"/>
                </a:solidFill>
                <a:latin typeface="+mn-lt"/>
              </a:rPr>
              <a:t>Παράρτημα VI: Κανονισμοί για την πρόληψη της αέριας ρύπανσης από πλοία</a:t>
            </a:r>
            <a:br>
              <a:rPr lang="el-GR" dirty="0"/>
            </a:br>
            <a:br>
              <a:rPr lang="el-GR" dirty="0"/>
            </a:br>
            <a:endParaRPr lang="en-US" dirty="0"/>
          </a:p>
        </p:txBody>
      </p:sp>
      <p:sp>
        <p:nvSpPr>
          <p:cNvPr id="3" name="Θέση περιεχομένου 2">
            <a:extLst>
              <a:ext uri="{FF2B5EF4-FFF2-40B4-BE49-F238E27FC236}">
                <a16:creationId xmlns:a16="http://schemas.microsoft.com/office/drawing/2014/main" id="{54278E3F-F6E6-D2FC-9466-4CE71A027A1E}"/>
              </a:ext>
            </a:extLst>
          </p:cNvPr>
          <p:cNvSpPr>
            <a:spLocks noGrp="1"/>
          </p:cNvSpPr>
          <p:nvPr>
            <p:ph idx="4294967295"/>
          </p:nvPr>
        </p:nvSpPr>
        <p:spPr>
          <a:xfrm>
            <a:off x="-1" y="1455738"/>
            <a:ext cx="11008311" cy="4522787"/>
          </a:xfrm>
        </p:spPr>
        <p:txBody>
          <a:bodyPr>
            <a:normAutofit lnSpcReduction="10000"/>
          </a:bodyPr>
          <a:lstStyle/>
          <a:p>
            <a:pPr marL="742950" marR="0" lvl="1" indent="-285750" algn="just">
              <a:lnSpc>
                <a:spcPct val="107000"/>
              </a:lnSpc>
              <a:spcBef>
                <a:spcPts val="0"/>
              </a:spcBef>
              <a:spcAft>
                <a:spcPts val="0"/>
              </a:spcAft>
              <a:buFont typeface="Wingdings" panose="05000000000000000000" pitchFamily="2" charset="2"/>
              <a:buChar char="Ø"/>
            </a:pPr>
            <a:r>
              <a:rPr lang="el-GR" sz="2000" dirty="0">
                <a:effectLst/>
                <a:latin typeface="Calibri" panose="020F0502020204030204" pitchFamily="34" charset="0"/>
                <a:ea typeface="Times New Roman" panose="02020603050405020304" pitchFamily="18" charset="0"/>
                <a:cs typeface="Calibri" panose="020F0502020204030204" pitchFamily="34" charset="0"/>
              </a:rPr>
              <a:t>Το </a:t>
            </a:r>
            <a:r>
              <a:rPr lang="el-GR" sz="2000" b="1" dirty="0">
                <a:effectLst/>
                <a:latin typeface="Calibri" panose="020F0502020204030204" pitchFamily="34" charset="0"/>
                <a:ea typeface="Times New Roman" panose="02020603050405020304" pitchFamily="18" charset="0"/>
                <a:cs typeface="Calibri" panose="020F0502020204030204" pitchFamily="34" charset="0"/>
              </a:rPr>
              <a:t>παράρτημα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VI</a:t>
            </a:r>
            <a:r>
              <a:rPr lang="el-GR" sz="2000" b="1" dirty="0">
                <a:effectLst/>
                <a:latin typeface="Calibri" panose="020F0502020204030204" pitchFamily="34" charset="0"/>
                <a:ea typeface="Times New Roman" panose="02020603050405020304" pitchFamily="18" charset="0"/>
                <a:cs typeface="Calibri" panose="020F0502020204030204" pitchFamily="34" charset="0"/>
              </a:rPr>
              <a:t> </a:t>
            </a:r>
            <a:r>
              <a:rPr lang="el-GR" sz="2000" dirty="0">
                <a:effectLst/>
                <a:latin typeface="Calibri" panose="020F0502020204030204" pitchFamily="34" charset="0"/>
                <a:ea typeface="Times New Roman" panose="02020603050405020304" pitchFamily="18" charset="0"/>
                <a:cs typeface="Calibri" panose="020F0502020204030204" pitchFamily="34" charset="0"/>
              </a:rPr>
              <a:t>προστέθηκε στη σύμβαση </a:t>
            </a:r>
            <a:r>
              <a:rPr lang="en-US" sz="2000" dirty="0">
                <a:effectLst/>
                <a:latin typeface="Calibri" panose="020F0502020204030204" pitchFamily="34" charset="0"/>
                <a:ea typeface="Times New Roman" panose="02020603050405020304" pitchFamily="18" charset="0"/>
                <a:cs typeface="Calibri" panose="020F0502020204030204" pitchFamily="34" charset="0"/>
              </a:rPr>
              <a:t>MARPOL</a:t>
            </a:r>
            <a:r>
              <a:rPr lang="el-GR" sz="2000" dirty="0">
                <a:effectLst/>
                <a:latin typeface="Calibri" panose="020F0502020204030204" pitchFamily="34" charset="0"/>
                <a:ea typeface="Times New Roman" panose="02020603050405020304" pitchFamily="18" charset="0"/>
                <a:cs typeface="Calibri" panose="020F0502020204030204" pitchFamily="34" charset="0"/>
              </a:rPr>
              <a:t>73/78 το 1997, ενώ τέθηκε σε ισχύ στις 19 Μαΐου </a:t>
            </a:r>
            <a:r>
              <a:rPr lang="el-GR" sz="2000" b="1" dirty="0">
                <a:effectLst/>
                <a:latin typeface="Calibri" panose="020F0502020204030204" pitchFamily="34" charset="0"/>
                <a:ea typeface="Times New Roman" panose="02020603050405020304" pitchFamily="18" charset="0"/>
                <a:cs typeface="Calibri" panose="020F0502020204030204" pitchFamily="34" charset="0"/>
              </a:rPr>
              <a:t>2005.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Wingdings" panose="05000000000000000000" pitchFamily="2" charset="2"/>
              <a:buChar char="Ø"/>
            </a:pPr>
            <a:r>
              <a:rPr lang="el-GR" sz="2000" dirty="0">
                <a:effectLst/>
                <a:latin typeface="Calibri" panose="020F0502020204030204" pitchFamily="34" charset="0"/>
                <a:ea typeface="Times New Roman" panose="02020603050405020304" pitchFamily="18" charset="0"/>
                <a:cs typeface="Calibri" panose="020F0502020204030204" pitchFamily="34" charset="0"/>
              </a:rPr>
              <a:t>Σκοπός του ήταν να θέσει </a:t>
            </a:r>
            <a:r>
              <a:rPr lang="el-GR" sz="2000" b="1" dirty="0">
                <a:effectLst/>
                <a:latin typeface="Calibri" panose="020F0502020204030204" pitchFamily="34" charset="0"/>
                <a:ea typeface="Times New Roman" panose="02020603050405020304" pitchFamily="18" charset="0"/>
                <a:cs typeface="Calibri" panose="020F0502020204030204" pitchFamily="34" charset="0"/>
              </a:rPr>
              <a:t>όρια στους ατμοσφαιρικούς ρύπους που μπορούν τα πλοία να παράγουν, ώστε να μειωθούν οι εκπομπές σε οξείδια του θείου (</a:t>
            </a:r>
            <a:r>
              <a:rPr lang="en-US" sz="2000" b="1" dirty="0" err="1">
                <a:effectLst/>
                <a:latin typeface="Calibri" panose="020F0502020204030204" pitchFamily="34" charset="0"/>
                <a:ea typeface="Times New Roman" panose="02020603050405020304" pitchFamily="18" charset="0"/>
                <a:cs typeface="Calibri" panose="020F0502020204030204" pitchFamily="34" charset="0"/>
              </a:rPr>
              <a:t>SO</a:t>
            </a:r>
            <a:r>
              <a:rPr lang="en-US" sz="2000" b="1" baseline="-25000" dirty="0" err="1">
                <a:effectLst/>
                <a:latin typeface="Calibri" panose="020F0502020204030204" pitchFamily="34" charset="0"/>
                <a:ea typeface="Times New Roman" panose="02020603050405020304" pitchFamily="18" charset="0"/>
                <a:cs typeface="Calibri" panose="020F0502020204030204" pitchFamily="34" charset="0"/>
              </a:rPr>
              <a:t>x</a:t>
            </a:r>
            <a:r>
              <a:rPr lang="el-GR" sz="2000" b="1" dirty="0">
                <a:effectLst/>
                <a:latin typeface="Calibri" panose="020F0502020204030204" pitchFamily="34" charset="0"/>
                <a:ea typeface="Times New Roman" panose="02020603050405020304" pitchFamily="18" charset="0"/>
                <a:cs typeface="Calibri" panose="020F0502020204030204" pitchFamily="34" charset="0"/>
              </a:rPr>
              <a:t>), οξείδια του αζώτου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NO</a:t>
            </a:r>
            <a:r>
              <a:rPr lang="en-US" sz="2000" b="1" baseline="-25000" dirty="0">
                <a:effectLst/>
                <a:latin typeface="Calibri" panose="020F0502020204030204" pitchFamily="34" charset="0"/>
                <a:ea typeface="Times New Roman" panose="02020603050405020304" pitchFamily="18" charset="0"/>
                <a:cs typeface="Calibri" panose="020F0502020204030204" pitchFamily="34" charset="0"/>
              </a:rPr>
              <a:t>x</a:t>
            </a:r>
            <a:r>
              <a:rPr lang="el-GR" sz="2000" b="1" dirty="0">
                <a:effectLst/>
                <a:latin typeface="Calibri" panose="020F0502020204030204" pitchFamily="34" charset="0"/>
                <a:ea typeface="Times New Roman" panose="02020603050405020304" pitchFamily="18" charset="0"/>
                <a:cs typeface="Calibri" panose="020F0502020204030204" pitchFamily="34" charset="0"/>
              </a:rPr>
              <a:t>), σε εκπομπές που καταστρέφουν το όζον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ODS</a:t>
            </a:r>
            <a:r>
              <a:rPr lang="el-GR" sz="2000" b="1" dirty="0">
                <a:effectLst/>
                <a:latin typeface="Calibri" panose="020F0502020204030204" pitchFamily="34" charset="0"/>
                <a:ea typeface="Times New Roman" panose="02020603050405020304" pitchFamily="18" charset="0"/>
                <a:cs typeface="Calibri" panose="020F0502020204030204" pitchFamily="34" charset="0"/>
              </a:rPr>
              <a:t>) σε πτητικές οργανικές ενώσεις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VOCs</a:t>
            </a:r>
            <a:r>
              <a:rPr lang="el-GR" sz="2000" b="1" dirty="0">
                <a:effectLst/>
                <a:latin typeface="Calibri" panose="020F0502020204030204" pitchFamily="34" charset="0"/>
                <a:ea typeface="Times New Roman" panose="02020603050405020304" pitchFamily="18" charset="0"/>
                <a:cs typeface="Calibri" panose="020F0502020204030204" pitchFamily="34" charset="0"/>
              </a:rPr>
              <a:t>), σε διοξείδια του άνθρακα (CO</a:t>
            </a:r>
            <a:r>
              <a:rPr lang="el-GR" sz="2000" b="1" baseline="-25000" dirty="0">
                <a:effectLst/>
                <a:latin typeface="Calibri" panose="020F0502020204030204" pitchFamily="34" charset="0"/>
                <a:ea typeface="Times New Roman" panose="02020603050405020304" pitchFamily="18" charset="0"/>
                <a:cs typeface="Calibri" panose="020F0502020204030204" pitchFamily="34" charset="0"/>
              </a:rPr>
              <a:t>2</a:t>
            </a:r>
            <a:r>
              <a:rPr lang="el-GR" sz="2000" b="1" dirty="0">
                <a:effectLst/>
                <a:latin typeface="Calibri" panose="020F0502020204030204" pitchFamily="34" charset="0"/>
                <a:ea typeface="Times New Roman" panose="02020603050405020304" pitchFamily="18" charset="0"/>
                <a:cs typeface="Calibri" panose="020F0502020204030204" pitchFamily="34" charset="0"/>
              </a:rPr>
              <a:t>), αιωρούμενα σωματίδια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PM</a:t>
            </a:r>
            <a:r>
              <a:rPr lang="el-GR" sz="2000" b="1" dirty="0">
                <a:effectLst/>
                <a:latin typeface="Calibri" panose="020F0502020204030204" pitchFamily="34" charset="0"/>
                <a:ea typeface="Times New Roman" panose="02020603050405020304" pitchFamily="18" charset="0"/>
                <a:cs typeface="Calibri" panose="020F0502020204030204" pitchFamily="34" charset="0"/>
              </a:rPr>
              <a:t>). </a:t>
            </a:r>
          </a:p>
          <a:p>
            <a:pPr marL="742950" marR="0" lvl="1" indent="-285750" algn="just">
              <a:lnSpc>
                <a:spcPct val="107000"/>
              </a:lnSpc>
              <a:spcBef>
                <a:spcPts val="0"/>
              </a:spcBef>
              <a:spcAft>
                <a:spcPts val="0"/>
              </a:spcAft>
              <a:buFont typeface="Wingdings" panose="05000000000000000000" pitchFamily="2" charset="2"/>
              <a:buChar char="Ø"/>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Wingdings" panose="05000000000000000000" pitchFamily="2" charset="2"/>
              <a:buChar char="Ø"/>
            </a:pPr>
            <a:r>
              <a:rPr lang="el-GR" sz="2000" dirty="0">
                <a:effectLst/>
                <a:latin typeface="Calibri" panose="020F0502020204030204" pitchFamily="34" charset="0"/>
                <a:ea typeface="Times New Roman" panose="02020603050405020304" pitchFamily="18" charset="0"/>
                <a:cs typeface="Calibri" panose="020F0502020204030204" pitchFamily="34" charset="0"/>
              </a:rPr>
              <a:t>Τον Οκτώβριο του </a:t>
            </a:r>
            <a:r>
              <a:rPr lang="el-GR" sz="2000" b="1" dirty="0">
                <a:effectLst/>
                <a:latin typeface="Calibri" panose="020F0502020204030204" pitchFamily="34" charset="0"/>
                <a:ea typeface="Times New Roman" panose="02020603050405020304" pitchFamily="18" charset="0"/>
                <a:cs typeface="Calibri" panose="020F0502020204030204" pitchFamily="34" charset="0"/>
              </a:rPr>
              <a:t>2008 εγκρίθηκαν αυστηρότερα μέτρα </a:t>
            </a:r>
            <a:r>
              <a:rPr lang="el-GR" sz="2000" dirty="0">
                <a:effectLst/>
                <a:latin typeface="Calibri" panose="020F0502020204030204" pitchFamily="34" charset="0"/>
                <a:ea typeface="Times New Roman" panose="02020603050405020304" pitchFamily="18" charset="0"/>
                <a:cs typeface="Calibri" panose="020F0502020204030204" pitchFamily="34" charset="0"/>
              </a:rPr>
              <a:t>και το πλέον αναθεωρημένο παράρτημα τέθηκε σε ισχύ το</a:t>
            </a:r>
            <a:r>
              <a:rPr lang="el-GR"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l-GR" sz="2000" dirty="0">
                <a:effectLst/>
                <a:latin typeface="Calibri" panose="020F0502020204030204" pitchFamily="34" charset="0"/>
                <a:ea typeface="Times New Roman" panose="02020603050405020304" pitchFamily="18" charset="0"/>
                <a:cs typeface="Calibri" panose="020F0502020204030204" pitchFamily="34" charset="0"/>
              </a:rPr>
              <a:t>1η Ιουλίου 2010, ενώ η τελευταία τροποποίηση υιοθετήθηκε την 4</a:t>
            </a:r>
            <a:r>
              <a:rPr lang="el-GR" sz="2000" baseline="30000" dirty="0">
                <a:effectLst/>
                <a:latin typeface="Calibri" panose="020F0502020204030204" pitchFamily="34" charset="0"/>
                <a:ea typeface="Times New Roman" panose="02020603050405020304" pitchFamily="18" charset="0"/>
                <a:cs typeface="Calibri" panose="020F0502020204030204" pitchFamily="34" charset="0"/>
              </a:rPr>
              <a:t>η</a:t>
            </a:r>
            <a:r>
              <a:rPr lang="el-GR" sz="2000" dirty="0">
                <a:effectLst/>
                <a:latin typeface="Calibri" panose="020F0502020204030204" pitchFamily="34" charset="0"/>
                <a:ea typeface="Times New Roman" panose="02020603050405020304" pitchFamily="18" charset="0"/>
                <a:cs typeface="Calibri" panose="020F0502020204030204" pitchFamily="34" charset="0"/>
              </a:rPr>
              <a:t> Απριλίου 2014.</a:t>
            </a:r>
          </a:p>
          <a:p>
            <a:pPr marL="742950" marR="0" lvl="1" indent="-285750" algn="just">
              <a:lnSpc>
                <a:spcPct val="107000"/>
              </a:lnSpc>
              <a:spcBef>
                <a:spcPts val="0"/>
              </a:spcBef>
              <a:spcAft>
                <a:spcPts val="0"/>
              </a:spcAft>
              <a:buFont typeface="Wingdings" panose="05000000000000000000" pitchFamily="2" charset="2"/>
              <a:buChar char="Ø"/>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Font typeface="Wingdings" panose="05000000000000000000" pitchFamily="2" charset="2"/>
              <a:buChar char="Ø"/>
            </a:pPr>
            <a:r>
              <a:rPr lang="el-GR" sz="2000" dirty="0">
                <a:effectLst/>
                <a:latin typeface="Calibri" panose="020F0502020204030204" pitchFamily="34" charset="0"/>
                <a:ea typeface="Times New Roman" panose="02020603050405020304" pitchFamily="18" charset="0"/>
                <a:cs typeface="Calibri" panose="020F0502020204030204" pitchFamily="34" charset="0"/>
              </a:rPr>
              <a:t>Όσον </a:t>
            </a:r>
            <a:r>
              <a:rPr lang="el-GR" sz="2000" b="1" dirty="0">
                <a:effectLst/>
                <a:latin typeface="Calibri" panose="020F0502020204030204" pitchFamily="34" charset="0"/>
                <a:ea typeface="Times New Roman" panose="02020603050405020304" pitchFamily="18" charset="0"/>
                <a:cs typeface="Calibri" panose="020F0502020204030204" pitchFamily="34" charset="0"/>
              </a:rPr>
              <a:t>αφορά το διοξείδιο του θείου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SO</a:t>
            </a:r>
            <a:r>
              <a:rPr lang="el-GR" sz="2000" b="1" baseline="-25000" dirty="0">
                <a:effectLst/>
                <a:latin typeface="Calibri" panose="020F0502020204030204" pitchFamily="34" charset="0"/>
                <a:ea typeface="Times New Roman" panose="02020603050405020304" pitchFamily="18" charset="0"/>
                <a:cs typeface="Calibri" panose="020F0502020204030204" pitchFamily="34" charset="0"/>
              </a:rPr>
              <a:t>2</a:t>
            </a:r>
            <a:r>
              <a:rPr lang="el-GR" sz="2000" b="1" dirty="0">
                <a:effectLst/>
                <a:latin typeface="Calibri" panose="020F0502020204030204" pitchFamily="34" charset="0"/>
                <a:ea typeface="Times New Roman" panose="02020603050405020304" pitchFamily="18" charset="0"/>
                <a:cs typeface="Calibri" panose="020F0502020204030204" pitchFamily="34" charset="0"/>
              </a:rPr>
              <a:t>), </a:t>
            </a:r>
            <a:r>
              <a:rPr lang="el-GR" sz="2000" dirty="0">
                <a:effectLst/>
                <a:latin typeface="Calibri" panose="020F0502020204030204" pitchFamily="34" charset="0"/>
                <a:ea typeface="Times New Roman" panose="02020603050405020304" pitchFamily="18" charset="0"/>
                <a:cs typeface="Calibri" panose="020F0502020204030204" pitchFamily="34" charset="0"/>
              </a:rPr>
              <a:t>με την αναθεώρηση του παραρτήματος τα όριο εκπομπών έγιναν πολύ πιο αυστηρά, ενώ καθορίστηκαν και οι </a:t>
            </a:r>
            <a:r>
              <a:rPr lang="el-GR" sz="2000" b="1" dirty="0">
                <a:effectLst/>
                <a:latin typeface="Calibri" panose="020F0502020204030204" pitchFamily="34" charset="0"/>
                <a:ea typeface="Times New Roman" panose="02020603050405020304" pitchFamily="18" charset="0"/>
                <a:cs typeface="Calibri" panose="020F0502020204030204" pitchFamily="34" charset="0"/>
              </a:rPr>
              <a:t>περιοχές ελέγχου εκπομπών θείου </a:t>
            </a:r>
            <a:r>
              <a:rPr lang="el-GR" sz="2000" dirty="0">
                <a:effectLst/>
                <a:latin typeface="Calibri" panose="020F0502020204030204" pitchFamily="34" charset="0"/>
                <a:ea typeface="Times New Roman" panose="02020603050405020304" pitchFamily="18" charset="0"/>
                <a:cs typeface="Calibri" panose="020F0502020204030204" pitchFamily="34" charset="0"/>
              </a:rPr>
              <a:t>(</a:t>
            </a:r>
            <a:r>
              <a:rPr lang="en-US" sz="2000" dirty="0">
                <a:effectLst/>
                <a:latin typeface="Calibri" panose="020F0502020204030204" pitchFamily="34" charset="0"/>
                <a:ea typeface="Times New Roman" panose="02020603050405020304" pitchFamily="18" charset="0"/>
                <a:cs typeface="Calibri" panose="020F0502020204030204" pitchFamily="34" charset="0"/>
              </a:rPr>
              <a:t>ECA</a:t>
            </a:r>
            <a:r>
              <a:rPr lang="el-GR" sz="2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8906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8866E01F-C409-B5A4-5ED3-601AFD53F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4" y="701336"/>
            <a:ext cx="10679837" cy="5406501"/>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7610890A-D0B1-F4C1-1A3F-F81F14E77596}"/>
              </a:ext>
            </a:extLst>
          </p:cNvPr>
          <p:cNvSpPr>
            <a:spLocks noGrp="1"/>
          </p:cNvSpPr>
          <p:nvPr>
            <p:ph type="title"/>
          </p:nvPr>
        </p:nvSpPr>
        <p:spPr>
          <a:xfrm>
            <a:off x="1097280" y="286604"/>
            <a:ext cx="10058400" cy="272689"/>
          </a:xfrm>
        </p:spPr>
        <p:txBody>
          <a:bodyPr>
            <a:normAutofit fontScale="90000"/>
          </a:bodyPr>
          <a:lstStyle/>
          <a:p>
            <a:r>
              <a:rPr lang="en-US" sz="2800" b="1" dirty="0"/>
              <a:t>EMISSION CONTROL AREAS:</a:t>
            </a:r>
            <a:r>
              <a:rPr lang="it-IT" sz="2800" b="1" dirty="0"/>
              <a:t>MARPOL Annex (SOx and NOx emission control)</a:t>
            </a:r>
            <a:endParaRPr lang="en-US" sz="2800" b="1" dirty="0"/>
          </a:p>
        </p:txBody>
      </p:sp>
      <p:sp>
        <p:nvSpPr>
          <p:cNvPr id="3" name="Θέση περιεχομένου 2">
            <a:extLst>
              <a:ext uri="{FF2B5EF4-FFF2-40B4-BE49-F238E27FC236}">
                <a16:creationId xmlns:a16="http://schemas.microsoft.com/office/drawing/2014/main" id="{0C6E9840-3C9D-5C41-7508-13DEC86B88CF}"/>
              </a:ext>
            </a:extLst>
          </p:cNvPr>
          <p:cNvSpPr>
            <a:spLocks noGrp="1"/>
          </p:cNvSpPr>
          <p:nvPr>
            <p:ph idx="1"/>
          </p:nvPr>
        </p:nvSpPr>
        <p:spPr>
          <a:xfrm>
            <a:off x="319595" y="559293"/>
            <a:ext cx="11425561" cy="5309801"/>
          </a:xfrm>
          <a:ln>
            <a:solidFill>
              <a:schemeClr val="tx1"/>
            </a:solidFill>
          </a:ln>
        </p:spPr>
        <p:txBody>
          <a:bodyPr/>
          <a:lstStyle/>
          <a:p>
            <a:endParaRPr lang="en-US" dirty="0"/>
          </a:p>
        </p:txBody>
      </p:sp>
    </p:spTree>
    <p:extLst>
      <p:ext uri="{BB962C8B-B14F-4D97-AF65-F5344CB8AC3E}">
        <p14:creationId xmlns:p14="http://schemas.microsoft.com/office/powerpoint/2010/main" val="3463235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EEA698-71E2-394D-70CE-9584D704AAA2}"/>
              </a:ext>
            </a:extLst>
          </p:cNvPr>
          <p:cNvSpPr>
            <a:spLocks noGrp="1"/>
          </p:cNvSpPr>
          <p:nvPr>
            <p:ph type="title"/>
          </p:nvPr>
        </p:nvSpPr>
        <p:spPr/>
        <p:txBody>
          <a:bodyPr/>
          <a:lstStyle/>
          <a:p>
            <a:endParaRPr lang="en-US" dirty="0"/>
          </a:p>
        </p:txBody>
      </p:sp>
      <p:graphicFrame>
        <p:nvGraphicFramePr>
          <p:cNvPr id="4" name="Θέση περιεχομένου 3">
            <a:extLst>
              <a:ext uri="{FF2B5EF4-FFF2-40B4-BE49-F238E27FC236}">
                <a16:creationId xmlns:a16="http://schemas.microsoft.com/office/drawing/2014/main" id="{B9EA8A4F-423F-708C-0BC6-050A07B46397}"/>
              </a:ext>
            </a:extLst>
          </p:cNvPr>
          <p:cNvGraphicFramePr>
            <a:graphicFrameLocks noGrp="1"/>
          </p:cNvGraphicFramePr>
          <p:nvPr>
            <p:ph idx="1"/>
            <p:extLst>
              <p:ext uri="{D42A27DB-BD31-4B8C-83A1-F6EECF244321}">
                <p14:modId xmlns:p14="http://schemas.microsoft.com/office/powerpoint/2010/main" val="3800142965"/>
              </p:ext>
            </p:extLst>
          </p:nvPr>
        </p:nvGraphicFramePr>
        <p:xfrm>
          <a:off x="958788" y="286604"/>
          <a:ext cx="10196892" cy="5634800"/>
        </p:xfrm>
        <a:graphic>
          <a:graphicData uri="http://schemas.openxmlformats.org/drawingml/2006/table">
            <a:tbl>
              <a:tblPr firstRow="1" firstCol="1" bandRow="1">
                <a:tableStyleId>{5C22544A-7EE6-4342-B048-85BDC9FD1C3A}</a:tableStyleId>
              </a:tblPr>
              <a:tblGrid>
                <a:gridCol w="5048116">
                  <a:extLst>
                    <a:ext uri="{9D8B030D-6E8A-4147-A177-3AD203B41FA5}">
                      <a16:colId xmlns:a16="http://schemas.microsoft.com/office/drawing/2014/main" val="2271697568"/>
                    </a:ext>
                  </a:extLst>
                </a:gridCol>
                <a:gridCol w="5148776">
                  <a:extLst>
                    <a:ext uri="{9D8B030D-6E8A-4147-A177-3AD203B41FA5}">
                      <a16:colId xmlns:a16="http://schemas.microsoft.com/office/drawing/2014/main" val="2612889901"/>
                    </a:ext>
                  </a:extLst>
                </a:gridCol>
              </a:tblGrid>
              <a:tr h="1126960">
                <a:tc gridSpan="2">
                  <a:txBody>
                    <a:bodyPr/>
                    <a:lstStyle/>
                    <a:p>
                      <a:pPr marL="0" marR="0" algn="just">
                        <a:lnSpc>
                          <a:spcPct val="107000"/>
                        </a:lnSpc>
                        <a:spcBef>
                          <a:spcPts val="0"/>
                        </a:spcBef>
                        <a:spcAft>
                          <a:spcPts val="800"/>
                        </a:spcAft>
                      </a:pPr>
                      <a:r>
                        <a:rPr lang="el-GR" sz="1400" dirty="0">
                          <a:effectLst/>
                        </a:rPr>
                        <a:t>ΟΡΙΑ ΕΚΠΟΜΠΩΝ SO2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89091373"/>
                  </a:ext>
                </a:extLst>
              </a:tr>
              <a:tr h="1126960">
                <a:tc>
                  <a:txBody>
                    <a:bodyPr/>
                    <a:lstStyle/>
                    <a:p>
                      <a:pPr marL="0" marR="0" algn="just">
                        <a:lnSpc>
                          <a:spcPct val="107000"/>
                        </a:lnSpc>
                        <a:spcBef>
                          <a:spcPts val="0"/>
                        </a:spcBef>
                        <a:spcAft>
                          <a:spcPts val="800"/>
                        </a:spcAft>
                      </a:pPr>
                      <a:r>
                        <a:rPr lang="el-GR" sz="1400" dirty="0">
                          <a:effectLst/>
                        </a:rPr>
                        <a:t>Εκτός </a:t>
                      </a:r>
                      <a:r>
                        <a:rPr lang="en-US" sz="1400" dirty="0">
                          <a:effectLst/>
                        </a:rPr>
                        <a:t>ECA (Emission Control Area)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l-GR" sz="1400" dirty="0">
                          <a:effectLst/>
                        </a:rPr>
                        <a:t>Εντός </a:t>
                      </a:r>
                      <a:r>
                        <a:rPr lang="en-US" sz="1400" dirty="0">
                          <a:effectLst/>
                        </a:rPr>
                        <a:t>ECA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0303603"/>
                  </a:ext>
                </a:extLst>
              </a:tr>
              <a:tr h="1126960">
                <a:tc>
                  <a:txBody>
                    <a:bodyPr/>
                    <a:lstStyle/>
                    <a:p>
                      <a:pPr marL="0" marR="0" algn="just">
                        <a:lnSpc>
                          <a:spcPct val="107000"/>
                        </a:lnSpc>
                        <a:spcBef>
                          <a:spcPts val="0"/>
                        </a:spcBef>
                        <a:spcAft>
                          <a:spcPts val="800"/>
                        </a:spcAft>
                      </a:pPr>
                      <a:r>
                        <a:rPr lang="el-GR" sz="1400" dirty="0">
                          <a:effectLst/>
                        </a:rPr>
                        <a:t>4,50% </a:t>
                      </a:r>
                      <a:r>
                        <a:rPr lang="el-GR" sz="1400" dirty="0" err="1">
                          <a:effectLst/>
                        </a:rPr>
                        <a:t>κ.β</a:t>
                      </a:r>
                      <a:r>
                        <a:rPr lang="el-GR" sz="1400" dirty="0">
                          <a:effectLst/>
                        </a:rPr>
                        <a:t>. (πριν 01/01/2012)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l-GR" sz="1400" dirty="0">
                          <a:effectLst/>
                        </a:rPr>
                        <a:t>1,50% </a:t>
                      </a:r>
                      <a:r>
                        <a:rPr lang="el-GR" sz="1400" dirty="0" err="1">
                          <a:effectLst/>
                        </a:rPr>
                        <a:t>κ.β</a:t>
                      </a:r>
                      <a:r>
                        <a:rPr lang="el-GR" sz="1400" dirty="0">
                          <a:effectLst/>
                        </a:rPr>
                        <a:t>. (πριν 01/07/2010)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6254367"/>
                  </a:ext>
                </a:extLst>
              </a:tr>
              <a:tr h="1126960">
                <a:tc>
                  <a:txBody>
                    <a:bodyPr/>
                    <a:lstStyle/>
                    <a:p>
                      <a:pPr marL="0" marR="0" algn="just">
                        <a:lnSpc>
                          <a:spcPct val="107000"/>
                        </a:lnSpc>
                        <a:spcBef>
                          <a:spcPts val="0"/>
                        </a:spcBef>
                        <a:spcAft>
                          <a:spcPts val="800"/>
                        </a:spcAft>
                      </a:pPr>
                      <a:r>
                        <a:rPr lang="el-GR" sz="1400" dirty="0">
                          <a:effectLst/>
                        </a:rPr>
                        <a:t>3,50% </a:t>
                      </a:r>
                      <a:r>
                        <a:rPr lang="el-GR" sz="1400" dirty="0" err="1">
                          <a:effectLst/>
                        </a:rPr>
                        <a:t>κ.β</a:t>
                      </a:r>
                      <a:r>
                        <a:rPr lang="el-GR" sz="1400" dirty="0">
                          <a:effectLst/>
                        </a:rPr>
                        <a:t>. (01/01/2012-31/12/2019)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l-GR" sz="1400" dirty="0">
                          <a:effectLst/>
                        </a:rPr>
                        <a:t>1,00% </a:t>
                      </a:r>
                      <a:r>
                        <a:rPr lang="el-GR" sz="1400" dirty="0" err="1">
                          <a:effectLst/>
                        </a:rPr>
                        <a:t>κ.β</a:t>
                      </a:r>
                      <a:r>
                        <a:rPr lang="el-GR" sz="1400" dirty="0">
                          <a:effectLst/>
                        </a:rPr>
                        <a:t>. (01/07/2010-30/06/2015)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2013751"/>
                  </a:ext>
                </a:extLst>
              </a:tr>
              <a:tr h="1126960">
                <a:tc>
                  <a:txBody>
                    <a:bodyPr/>
                    <a:lstStyle/>
                    <a:p>
                      <a:pPr marL="0" marR="0" algn="just">
                        <a:lnSpc>
                          <a:spcPct val="107000"/>
                        </a:lnSpc>
                        <a:spcBef>
                          <a:spcPts val="0"/>
                        </a:spcBef>
                        <a:spcAft>
                          <a:spcPts val="800"/>
                        </a:spcAft>
                      </a:pPr>
                      <a:r>
                        <a:rPr lang="el-GR" sz="1400" dirty="0">
                          <a:effectLst/>
                        </a:rPr>
                        <a:t>0,50% </a:t>
                      </a:r>
                      <a:r>
                        <a:rPr lang="el-GR" sz="1400" dirty="0" err="1">
                          <a:effectLst/>
                        </a:rPr>
                        <a:t>κ.β</a:t>
                      </a:r>
                      <a:r>
                        <a:rPr lang="el-GR" sz="1400" dirty="0">
                          <a:effectLst/>
                        </a:rPr>
                        <a:t>. (από 01/01/2020)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l-GR" sz="1400" dirty="0">
                          <a:effectLst/>
                        </a:rPr>
                        <a:t>0,10% </a:t>
                      </a:r>
                      <a:r>
                        <a:rPr lang="el-GR" sz="1400" dirty="0" err="1">
                          <a:effectLst/>
                        </a:rPr>
                        <a:t>κ.β</a:t>
                      </a:r>
                      <a:r>
                        <a:rPr lang="el-GR" sz="1400" dirty="0">
                          <a:effectLst/>
                        </a:rPr>
                        <a:t>. (από 01/07/2015)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1878919"/>
                  </a:ext>
                </a:extLst>
              </a:tr>
            </a:tbl>
          </a:graphicData>
        </a:graphic>
      </p:graphicFrame>
    </p:spTree>
    <p:extLst>
      <p:ext uri="{BB962C8B-B14F-4D97-AF65-F5344CB8AC3E}">
        <p14:creationId xmlns:p14="http://schemas.microsoft.com/office/powerpoint/2010/main" val="1702602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54B889-48BE-44EA-904F-A02B72C599B3}"/>
              </a:ext>
            </a:extLst>
          </p:cNvPr>
          <p:cNvSpPr>
            <a:spLocks noGrp="1"/>
          </p:cNvSpPr>
          <p:nvPr>
            <p:ph type="title"/>
          </p:nvPr>
        </p:nvSpPr>
        <p:spPr/>
        <p:txBody>
          <a:bodyPr/>
          <a:lstStyle/>
          <a:p>
            <a:endParaRPr lang="en-US" dirty="0"/>
          </a:p>
        </p:txBody>
      </p:sp>
      <p:graphicFrame>
        <p:nvGraphicFramePr>
          <p:cNvPr id="4" name="Θέση περιεχομένου 3">
            <a:extLst>
              <a:ext uri="{FF2B5EF4-FFF2-40B4-BE49-F238E27FC236}">
                <a16:creationId xmlns:a16="http://schemas.microsoft.com/office/drawing/2014/main" id="{E826CBA4-0DE6-A7A8-B0AD-3580233B4A53}"/>
              </a:ext>
            </a:extLst>
          </p:cNvPr>
          <p:cNvGraphicFramePr>
            <a:graphicFrameLocks noGrp="1"/>
          </p:cNvGraphicFramePr>
          <p:nvPr>
            <p:ph idx="1"/>
            <p:extLst>
              <p:ext uri="{D42A27DB-BD31-4B8C-83A1-F6EECF244321}">
                <p14:modId xmlns:p14="http://schemas.microsoft.com/office/powerpoint/2010/main" val="3363662194"/>
              </p:ext>
            </p:extLst>
          </p:nvPr>
        </p:nvGraphicFramePr>
        <p:xfrm>
          <a:off x="844062" y="286603"/>
          <a:ext cx="10874326" cy="5340473"/>
        </p:xfrm>
        <a:graphic>
          <a:graphicData uri="http://schemas.openxmlformats.org/drawingml/2006/table">
            <a:tbl>
              <a:tblPr firstRow="1" firstCol="1" bandRow="1">
                <a:tableStyleId>{5C22544A-7EE6-4342-B048-85BDC9FD1C3A}</a:tableStyleId>
              </a:tblPr>
              <a:tblGrid>
                <a:gridCol w="1830551">
                  <a:extLst>
                    <a:ext uri="{9D8B030D-6E8A-4147-A177-3AD203B41FA5}">
                      <a16:colId xmlns:a16="http://schemas.microsoft.com/office/drawing/2014/main" val="1785071781"/>
                    </a:ext>
                  </a:extLst>
                </a:gridCol>
                <a:gridCol w="1972023">
                  <a:extLst>
                    <a:ext uri="{9D8B030D-6E8A-4147-A177-3AD203B41FA5}">
                      <a16:colId xmlns:a16="http://schemas.microsoft.com/office/drawing/2014/main" val="886548122"/>
                    </a:ext>
                  </a:extLst>
                </a:gridCol>
                <a:gridCol w="2839024">
                  <a:extLst>
                    <a:ext uri="{9D8B030D-6E8A-4147-A177-3AD203B41FA5}">
                      <a16:colId xmlns:a16="http://schemas.microsoft.com/office/drawing/2014/main" val="596625495"/>
                    </a:ext>
                  </a:extLst>
                </a:gridCol>
                <a:gridCol w="2839024">
                  <a:extLst>
                    <a:ext uri="{9D8B030D-6E8A-4147-A177-3AD203B41FA5}">
                      <a16:colId xmlns:a16="http://schemas.microsoft.com/office/drawing/2014/main" val="3083293138"/>
                    </a:ext>
                  </a:extLst>
                </a:gridCol>
                <a:gridCol w="1393704">
                  <a:extLst>
                    <a:ext uri="{9D8B030D-6E8A-4147-A177-3AD203B41FA5}">
                      <a16:colId xmlns:a16="http://schemas.microsoft.com/office/drawing/2014/main" val="1646662924"/>
                    </a:ext>
                  </a:extLst>
                </a:gridCol>
              </a:tblGrid>
              <a:tr h="1065010">
                <a:tc rowSpan="2">
                  <a:txBody>
                    <a:bodyPr/>
                    <a:lstStyle/>
                    <a:p>
                      <a:pPr marL="0" marR="0" algn="just">
                        <a:lnSpc>
                          <a:spcPct val="107000"/>
                        </a:lnSpc>
                        <a:spcBef>
                          <a:spcPts val="0"/>
                        </a:spcBef>
                        <a:spcAft>
                          <a:spcPts val="1200"/>
                        </a:spcAft>
                      </a:pPr>
                      <a:r>
                        <a:rPr lang="el-GR" sz="1400">
                          <a:effectLst/>
                        </a:rPr>
                        <a:t> </a:t>
                      </a:r>
                      <a:endParaRPr lang="en-US" sz="1100">
                        <a:effectLst/>
                      </a:endParaRPr>
                    </a:p>
                    <a:p>
                      <a:pPr marL="0" marR="0" algn="just">
                        <a:lnSpc>
                          <a:spcPct val="107000"/>
                        </a:lnSpc>
                        <a:spcBef>
                          <a:spcPts val="0"/>
                        </a:spcBef>
                        <a:spcAft>
                          <a:spcPts val="1200"/>
                        </a:spcAft>
                      </a:pPr>
                      <a:r>
                        <a:rPr lang="el-GR" sz="1400">
                          <a:effectLst/>
                        </a:rPr>
                        <a:t>Επίπεδο </a:t>
                      </a:r>
                      <a:endParaRPr lang="en-US" sz="1100">
                        <a:effectLst/>
                      </a:endParaRPr>
                    </a:p>
                    <a:p>
                      <a:pPr marL="0" marR="0" algn="just">
                        <a:lnSpc>
                          <a:spcPct val="107000"/>
                        </a:lnSpc>
                        <a:spcBef>
                          <a:spcPts val="0"/>
                        </a:spcBef>
                        <a:spcAft>
                          <a:spcPts val="1200"/>
                        </a:spcAft>
                      </a:pPr>
                      <a:r>
                        <a:rPr lang="en-US" sz="1400">
                          <a:effectLst/>
                        </a:rPr>
                        <a:t>(Tier)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just">
                        <a:lnSpc>
                          <a:spcPct val="107000"/>
                        </a:lnSpc>
                        <a:spcBef>
                          <a:spcPts val="1200"/>
                        </a:spcBef>
                        <a:spcAft>
                          <a:spcPts val="1200"/>
                        </a:spcAft>
                      </a:pPr>
                      <a:r>
                        <a:rPr lang="el-GR" sz="1400">
                          <a:effectLst/>
                        </a:rPr>
                        <a:t>Ημερομηνία κατασκευή πλοίου (κατά ή μετά την)</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just">
                        <a:lnSpc>
                          <a:spcPct val="107000"/>
                        </a:lnSpc>
                        <a:spcBef>
                          <a:spcPts val="1200"/>
                        </a:spcBef>
                        <a:spcAft>
                          <a:spcPts val="1200"/>
                        </a:spcAft>
                      </a:pPr>
                      <a:r>
                        <a:rPr lang="el-GR" sz="1400" dirty="0">
                          <a:effectLst/>
                        </a:rPr>
                        <a:t>Όρια εκπομπών </a:t>
                      </a:r>
                      <a:r>
                        <a:rPr lang="en-US" sz="1400" dirty="0">
                          <a:effectLst/>
                        </a:rPr>
                        <a:t>NOx</a:t>
                      </a:r>
                      <a:r>
                        <a:rPr lang="el-GR" sz="1400" dirty="0">
                          <a:effectLst/>
                        </a:rPr>
                        <a:t> (</a:t>
                      </a:r>
                      <a:r>
                        <a:rPr lang="en-US" sz="1400" dirty="0">
                          <a:effectLst/>
                        </a:rPr>
                        <a:t>g</a:t>
                      </a:r>
                      <a:r>
                        <a:rPr lang="el-GR" sz="1400" dirty="0">
                          <a:effectLst/>
                        </a:rPr>
                        <a:t>/</a:t>
                      </a:r>
                      <a:r>
                        <a:rPr lang="en-US" sz="1400" dirty="0">
                          <a:effectLst/>
                        </a:rPr>
                        <a:t>kWh</a:t>
                      </a:r>
                      <a:r>
                        <a:rPr lang="el-GR" sz="1400" dirty="0">
                          <a:effectLst/>
                        </a:rPr>
                        <a:t>), </a:t>
                      </a:r>
                      <a:r>
                        <a:rPr lang="en-US" sz="1400" dirty="0">
                          <a:effectLst/>
                        </a:rPr>
                        <a:t>n</a:t>
                      </a:r>
                      <a:r>
                        <a:rPr lang="el-GR" sz="1400" dirty="0">
                          <a:effectLst/>
                        </a:rPr>
                        <a:t>=ονομαστική ταχύτητα του κινητήρα (</a:t>
                      </a:r>
                      <a:r>
                        <a:rPr lang="en-US" sz="1400" dirty="0">
                          <a:effectLst/>
                        </a:rPr>
                        <a:t>rpm</a:t>
                      </a:r>
                      <a:r>
                        <a:rPr lang="el-GR" sz="14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347932"/>
                  </a:ext>
                </a:extLst>
              </a:tr>
              <a:tr h="712987">
                <a:tc vMerge="1">
                  <a:txBody>
                    <a:bodyPr/>
                    <a:lstStyle/>
                    <a:p>
                      <a:endParaRPr lang="en-US"/>
                    </a:p>
                  </a:txBody>
                  <a:tcPr/>
                </a:tc>
                <a:tc vMerge="1">
                  <a:txBody>
                    <a:bodyPr/>
                    <a:lstStyle/>
                    <a:p>
                      <a:endParaRPr lang="en-US"/>
                    </a:p>
                  </a:txBody>
                  <a:tcPr/>
                </a:tc>
                <a:tc>
                  <a:txBody>
                    <a:bodyPr/>
                    <a:lstStyle/>
                    <a:p>
                      <a:pPr marL="0" marR="0" algn="just">
                        <a:lnSpc>
                          <a:spcPct val="107000"/>
                        </a:lnSpc>
                        <a:spcBef>
                          <a:spcPts val="1200"/>
                        </a:spcBef>
                        <a:spcAft>
                          <a:spcPts val="1200"/>
                        </a:spcAft>
                      </a:pPr>
                      <a:r>
                        <a:rPr lang="en-US" sz="1400" dirty="0">
                          <a:effectLst/>
                        </a:rPr>
                        <a:t>n&lt;130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1200"/>
                        </a:spcBef>
                        <a:spcAft>
                          <a:spcPts val="1200"/>
                        </a:spcAft>
                      </a:pPr>
                      <a:r>
                        <a:rPr lang="en-US" sz="1400">
                          <a:effectLst/>
                        </a:rPr>
                        <a:t>130≤n≤1999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1200"/>
                        </a:spcBef>
                        <a:spcAft>
                          <a:spcPts val="1200"/>
                        </a:spcAft>
                      </a:pPr>
                      <a:r>
                        <a:rPr lang="en-US" sz="1400">
                          <a:effectLst/>
                        </a:rPr>
                        <a:t>n≥2000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5189941"/>
                  </a:ext>
                </a:extLst>
              </a:tr>
              <a:tr h="1187492">
                <a:tc>
                  <a:txBody>
                    <a:bodyPr/>
                    <a:lstStyle/>
                    <a:p>
                      <a:pPr marL="0" marR="0" algn="just">
                        <a:lnSpc>
                          <a:spcPct val="107000"/>
                        </a:lnSpc>
                        <a:spcBef>
                          <a:spcPts val="1200"/>
                        </a:spcBef>
                        <a:spcAft>
                          <a:spcPts val="1200"/>
                        </a:spcAft>
                      </a:pPr>
                      <a:r>
                        <a:rPr lang="en-US" sz="1400">
                          <a:effectLst/>
                        </a:rPr>
                        <a:t>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1200"/>
                        </a:spcBef>
                        <a:spcAft>
                          <a:spcPts val="1200"/>
                        </a:spcAft>
                      </a:pPr>
                      <a:r>
                        <a:rPr lang="el-GR" sz="1400">
                          <a:effectLst/>
                        </a:rPr>
                        <a:t>1/1/2000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1200"/>
                        </a:spcBef>
                        <a:spcAft>
                          <a:spcPts val="1200"/>
                        </a:spcAft>
                      </a:pPr>
                      <a:r>
                        <a:rPr lang="en-US" sz="1400" dirty="0">
                          <a:effectLst/>
                        </a:rPr>
                        <a:t>17,0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1200"/>
                        </a:spcBef>
                        <a:spcAft>
                          <a:spcPts val="1200"/>
                        </a:spcAft>
                      </a:pPr>
                      <a:r>
                        <a:rPr lang="el-GR" sz="1400">
                          <a:effectLst/>
                        </a:rPr>
                        <a:t>45</a:t>
                      </a:r>
                      <a:r>
                        <a:rPr lang="en-US" sz="1400">
                          <a:effectLst/>
                        </a:rPr>
                        <a:t>n</a:t>
                      </a:r>
                      <a:r>
                        <a:rPr lang="el-GR" sz="1400" baseline="30000">
                          <a:effectLst/>
                        </a:rPr>
                        <a:t>-0,2</a:t>
                      </a:r>
                      <a:r>
                        <a:rPr lang="el-GR" sz="1400">
                          <a:effectLst/>
                        </a:rPr>
                        <a:t>(π.χ. αν </a:t>
                      </a:r>
                      <a:r>
                        <a:rPr lang="en-US" sz="1400">
                          <a:effectLst/>
                        </a:rPr>
                        <a:t>n</a:t>
                      </a:r>
                      <a:r>
                        <a:rPr lang="el-GR" sz="1400">
                          <a:effectLst/>
                        </a:rPr>
                        <a:t>=720</a:t>
                      </a:r>
                      <a:r>
                        <a:rPr lang="en-US" sz="1400">
                          <a:effectLst/>
                        </a:rPr>
                        <a:t>rpm</a:t>
                      </a:r>
                      <a:r>
                        <a:rPr lang="el-GR" sz="1400">
                          <a:effectLst/>
                        </a:rPr>
                        <a:t>, τότε το όριο είναι 12,1</a:t>
                      </a:r>
                      <a:r>
                        <a:rPr lang="en-US" sz="1400">
                          <a:effectLst/>
                        </a:rPr>
                        <a:t>g</a:t>
                      </a:r>
                      <a:r>
                        <a:rPr lang="el-GR" sz="1400">
                          <a:effectLst/>
                        </a:rPr>
                        <a:t>/</a:t>
                      </a:r>
                      <a:r>
                        <a:rPr lang="en-US" sz="1400">
                          <a:effectLst/>
                        </a:rPr>
                        <a:t>kWH</a:t>
                      </a:r>
                      <a:r>
                        <a:rPr lang="el-GR" sz="14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1200"/>
                        </a:spcBef>
                        <a:spcAft>
                          <a:spcPts val="1200"/>
                        </a:spcAft>
                      </a:pPr>
                      <a:r>
                        <a:rPr lang="en-US" sz="1400">
                          <a:effectLst/>
                        </a:rPr>
                        <a:t>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3163498"/>
                  </a:ext>
                </a:extLst>
              </a:tr>
              <a:tr h="1187492">
                <a:tc>
                  <a:txBody>
                    <a:bodyPr/>
                    <a:lstStyle/>
                    <a:p>
                      <a:pPr marL="0" marR="0" algn="just">
                        <a:lnSpc>
                          <a:spcPct val="107000"/>
                        </a:lnSpc>
                        <a:spcBef>
                          <a:spcPts val="1200"/>
                        </a:spcBef>
                        <a:spcAft>
                          <a:spcPts val="1200"/>
                        </a:spcAft>
                      </a:pPr>
                      <a:r>
                        <a:rPr lang="en-US" sz="1400">
                          <a:effectLst/>
                        </a:rPr>
                        <a:t>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1200"/>
                        </a:spcBef>
                        <a:spcAft>
                          <a:spcPts val="1200"/>
                        </a:spcAft>
                      </a:pPr>
                      <a:r>
                        <a:rPr lang="el-GR" sz="1400">
                          <a:effectLst/>
                        </a:rPr>
                        <a:t>1/1/2011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1200"/>
                        </a:spcBef>
                        <a:spcAft>
                          <a:spcPts val="1200"/>
                        </a:spcAft>
                      </a:pPr>
                      <a:r>
                        <a:rPr lang="en-US" sz="1400">
                          <a:effectLst/>
                        </a:rPr>
                        <a:t>14,4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1200"/>
                        </a:spcBef>
                        <a:spcAft>
                          <a:spcPts val="1200"/>
                        </a:spcAft>
                      </a:pPr>
                      <a:r>
                        <a:rPr lang="el-GR" sz="1400">
                          <a:effectLst/>
                        </a:rPr>
                        <a:t>44</a:t>
                      </a:r>
                      <a:r>
                        <a:rPr lang="en-US" sz="1400">
                          <a:effectLst/>
                        </a:rPr>
                        <a:t>n</a:t>
                      </a:r>
                      <a:r>
                        <a:rPr lang="el-GR" sz="1400" baseline="30000">
                          <a:effectLst/>
                        </a:rPr>
                        <a:t>-0,23 </a:t>
                      </a:r>
                      <a:r>
                        <a:rPr lang="el-GR" sz="1400">
                          <a:effectLst/>
                        </a:rPr>
                        <a:t>(π.χ. αν </a:t>
                      </a:r>
                      <a:r>
                        <a:rPr lang="en-US" sz="1400">
                          <a:effectLst/>
                        </a:rPr>
                        <a:t>n</a:t>
                      </a:r>
                      <a:r>
                        <a:rPr lang="el-GR" sz="1400">
                          <a:effectLst/>
                        </a:rPr>
                        <a:t>=720</a:t>
                      </a:r>
                      <a:r>
                        <a:rPr lang="en-US" sz="1400">
                          <a:effectLst/>
                        </a:rPr>
                        <a:t>rpm</a:t>
                      </a:r>
                      <a:r>
                        <a:rPr lang="el-GR" sz="1400">
                          <a:effectLst/>
                        </a:rPr>
                        <a:t>, τότε το όριο είναι 9,7</a:t>
                      </a:r>
                      <a:r>
                        <a:rPr lang="en-US" sz="1400">
                          <a:effectLst/>
                        </a:rPr>
                        <a:t>g</a:t>
                      </a:r>
                      <a:r>
                        <a:rPr lang="el-GR" sz="1400">
                          <a:effectLst/>
                        </a:rPr>
                        <a:t>/</a:t>
                      </a:r>
                      <a:r>
                        <a:rPr lang="en-US" sz="1400">
                          <a:effectLst/>
                        </a:rPr>
                        <a:t>kWH</a:t>
                      </a:r>
                      <a:r>
                        <a:rPr lang="el-GR" sz="14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1200"/>
                        </a:spcBef>
                        <a:spcAft>
                          <a:spcPts val="1200"/>
                        </a:spcAft>
                      </a:pPr>
                      <a:r>
                        <a:rPr lang="en-US" sz="1400">
                          <a:effectLst/>
                        </a:rPr>
                        <a:t>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3432151"/>
                  </a:ext>
                </a:extLst>
              </a:tr>
              <a:tr h="1187492">
                <a:tc>
                  <a:txBody>
                    <a:bodyPr/>
                    <a:lstStyle/>
                    <a:p>
                      <a:pPr marL="0" marR="0" algn="just">
                        <a:lnSpc>
                          <a:spcPct val="107000"/>
                        </a:lnSpc>
                        <a:spcBef>
                          <a:spcPts val="1200"/>
                        </a:spcBef>
                        <a:spcAft>
                          <a:spcPts val="1200"/>
                        </a:spcAft>
                      </a:pPr>
                      <a:r>
                        <a:rPr lang="en-US" sz="1400">
                          <a:effectLst/>
                        </a:rPr>
                        <a:t>III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1200"/>
                        </a:spcBef>
                        <a:spcAft>
                          <a:spcPts val="1200"/>
                        </a:spcAft>
                      </a:pPr>
                      <a:r>
                        <a:rPr lang="el-GR" sz="1400">
                          <a:effectLst/>
                        </a:rPr>
                        <a:t>1/1/2016 για λειτουργία σε </a:t>
                      </a:r>
                      <a:r>
                        <a:rPr lang="en-US" sz="1400">
                          <a:effectLst/>
                        </a:rPr>
                        <a:t>NECA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1200"/>
                        </a:spcBef>
                        <a:spcAft>
                          <a:spcPts val="1200"/>
                        </a:spcAft>
                      </a:pPr>
                      <a:r>
                        <a:rPr lang="en-US" sz="1400">
                          <a:effectLst/>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1200"/>
                        </a:spcBef>
                        <a:spcAft>
                          <a:spcPts val="1200"/>
                        </a:spcAft>
                      </a:pPr>
                      <a:r>
                        <a:rPr lang="el-GR" sz="1400">
                          <a:effectLst/>
                        </a:rPr>
                        <a:t>9</a:t>
                      </a:r>
                      <a:r>
                        <a:rPr lang="en-US" sz="1400">
                          <a:effectLst/>
                        </a:rPr>
                        <a:t>n</a:t>
                      </a:r>
                      <a:r>
                        <a:rPr lang="el-GR" sz="1400" baseline="30000">
                          <a:effectLst/>
                        </a:rPr>
                        <a:t>-0,2 </a:t>
                      </a:r>
                      <a:r>
                        <a:rPr lang="el-GR" sz="1400">
                          <a:effectLst/>
                        </a:rPr>
                        <a:t>(π.χ. αν </a:t>
                      </a:r>
                      <a:r>
                        <a:rPr lang="en-US" sz="1400">
                          <a:effectLst/>
                        </a:rPr>
                        <a:t>n</a:t>
                      </a:r>
                      <a:r>
                        <a:rPr lang="el-GR" sz="1400">
                          <a:effectLst/>
                        </a:rPr>
                        <a:t>=720</a:t>
                      </a:r>
                      <a:r>
                        <a:rPr lang="en-US" sz="1400">
                          <a:effectLst/>
                        </a:rPr>
                        <a:t>rpm</a:t>
                      </a:r>
                      <a:r>
                        <a:rPr lang="el-GR" sz="1400">
                          <a:effectLst/>
                        </a:rPr>
                        <a:t>, τότε το όριο είναι 2,4</a:t>
                      </a:r>
                      <a:r>
                        <a:rPr lang="en-US" sz="1400">
                          <a:effectLst/>
                        </a:rPr>
                        <a:t>g</a:t>
                      </a:r>
                      <a:r>
                        <a:rPr lang="el-GR" sz="1400">
                          <a:effectLst/>
                        </a:rPr>
                        <a:t>/</a:t>
                      </a:r>
                      <a:r>
                        <a:rPr lang="en-US" sz="1400">
                          <a:effectLst/>
                        </a:rPr>
                        <a:t>kWH</a:t>
                      </a:r>
                      <a:r>
                        <a:rPr lang="el-GR" sz="14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1200"/>
                        </a:spcBef>
                        <a:spcAft>
                          <a:spcPts val="1200"/>
                        </a:spcAft>
                      </a:pPr>
                      <a:r>
                        <a:rPr lang="en-US" sz="1400" dirty="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3560597"/>
                  </a:ext>
                </a:extLst>
              </a:tr>
            </a:tbl>
          </a:graphicData>
        </a:graphic>
      </p:graphicFrame>
    </p:spTree>
    <p:extLst>
      <p:ext uri="{BB962C8B-B14F-4D97-AF65-F5344CB8AC3E}">
        <p14:creationId xmlns:p14="http://schemas.microsoft.com/office/powerpoint/2010/main" val="4057958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2E772E-A363-AD86-E7DA-26CE662DC153}"/>
              </a:ext>
            </a:extLst>
          </p:cNvPr>
          <p:cNvSpPr>
            <a:spLocks noGrp="1"/>
          </p:cNvSpPr>
          <p:nvPr>
            <p:ph type="title" idx="4294967295"/>
          </p:nvPr>
        </p:nvSpPr>
        <p:spPr>
          <a:xfrm>
            <a:off x="993775" y="287338"/>
            <a:ext cx="11198225" cy="592137"/>
          </a:xfrm>
        </p:spPr>
        <p:txBody>
          <a:bodyPr>
            <a:normAutofit/>
          </a:bodyPr>
          <a:lstStyle/>
          <a:p>
            <a:r>
              <a:rPr lang="el-GR" sz="2400" b="1" dirty="0">
                <a:solidFill>
                  <a:srgbClr val="C00000"/>
                </a:solidFill>
              </a:rPr>
              <a:t>Παράρτημα VI: Κανονισμοί για την πρόληψη της αέριας ρύπανσης από πλοία</a:t>
            </a:r>
            <a:endParaRPr lang="en-US" sz="2400" b="1" dirty="0">
              <a:solidFill>
                <a:srgbClr val="C00000"/>
              </a:solidFill>
            </a:endParaRPr>
          </a:p>
        </p:txBody>
      </p:sp>
      <p:sp>
        <p:nvSpPr>
          <p:cNvPr id="3" name="Θέση περιεχομένου 2">
            <a:extLst>
              <a:ext uri="{FF2B5EF4-FFF2-40B4-BE49-F238E27FC236}">
                <a16:creationId xmlns:a16="http://schemas.microsoft.com/office/drawing/2014/main" id="{BFC25150-562C-6307-FF1C-7231C3457DDA}"/>
              </a:ext>
            </a:extLst>
          </p:cNvPr>
          <p:cNvSpPr>
            <a:spLocks noGrp="1"/>
          </p:cNvSpPr>
          <p:nvPr>
            <p:ph idx="4294967295"/>
          </p:nvPr>
        </p:nvSpPr>
        <p:spPr>
          <a:xfrm>
            <a:off x="1068388" y="1030288"/>
            <a:ext cx="11123612" cy="4838700"/>
          </a:xfrm>
        </p:spPr>
        <p:txBody>
          <a:bodyPr>
            <a:normAutofit/>
          </a:bodyPr>
          <a:lstStyle/>
          <a:p>
            <a:pPr marR="0" lvl="0" algn="just">
              <a:lnSpc>
                <a:spcPct val="107000"/>
              </a:lnSpc>
              <a:spcBef>
                <a:spcPts val="1200"/>
              </a:spcBef>
              <a:spcAft>
                <a:spcPts val="1200"/>
              </a:spcAf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Με σκοπό τη μείωση των εκπομπών του διοξειδίου του άνθρακα (</a:t>
            </a:r>
            <a:r>
              <a:rPr lang="en-US" sz="1800" dirty="0">
                <a:effectLst/>
                <a:latin typeface="Calibri" panose="020F0502020204030204" pitchFamily="34" charset="0"/>
                <a:ea typeface="Times New Roman" panose="02020603050405020304" pitchFamily="18" charset="0"/>
                <a:cs typeface="Calibri" panose="020F0502020204030204" pitchFamily="34" charset="0"/>
              </a:rPr>
              <a:t>CO</a:t>
            </a:r>
            <a:r>
              <a:rPr lang="el-GR" sz="1800" baseline="-25000" dirty="0">
                <a:effectLst/>
                <a:latin typeface="Calibri" panose="020F0502020204030204" pitchFamily="34" charset="0"/>
                <a:ea typeface="Times New Roman" panose="02020603050405020304" pitchFamily="18" charset="0"/>
                <a:cs typeface="Calibri" panose="020F0502020204030204" pitchFamily="34" charset="0"/>
              </a:rPr>
              <a:t>2</a:t>
            </a:r>
            <a:r>
              <a:rPr lang="el-GR"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o IMO</a:t>
            </a:r>
            <a:r>
              <a:rPr lang="el-GR" sz="1800" dirty="0">
                <a:effectLst/>
                <a:latin typeface="Calibri" panose="020F0502020204030204" pitchFamily="34" charset="0"/>
                <a:ea typeface="Times New Roman" panose="02020603050405020304" pitchFamily="18" charset="0"/>
                <a:cs typeface="Calibri" panose="020F0502020204030204" pitchFamily="34" charset="0"/>
              </a:rPr>
              <a:t> το 2011 ενέκρινε κάποια σχέδια ενεργειακής απόδοσης, το Δείκτη Σχεδιασμού Ενεργειακής Απόδοσης (</a:t>
            </a:r>
            <a:r>
              <a:rPr lang="en-US" sz="1800" dirty="0">
                <a:effectLst/>
                <a:latin typeface="Calibri" panose="020F0502020204030204" pitchFamily="34" charset="0"/>
                <a:ea typeface="Times New Roman" panose="02020603050405020304" pitchFamily="18" charset="0"/>
                <a:cs typeface="Calibri" panose="020F0502020204030204" pitchFamily="34" charset="0"/>
              </a:rPr>
              <a:t>EEDI</a:t>
            </a:r>
            <a:r>
              <a:rPr lang="el-GR" sz="1800" dirty="0">
                <a:effectLst/>
                <a:latin typeface="Calibri" panose="020F0502020204030204" pitchFamily="34" charset="0"/>
                <a:ea typeface="Times New Roman" panose="02020603050405020304" pitchFamily="18" charset="0"/>
                <a:cs typeface="Calibri" panose="020F0502020204030204" pitchFamily="34" charset="0"/>
              </a:rPr>
              <a:t>) και το Σχέδιο διαχείρισης ενεργειακής απόδοσης πλοίου (</a:t>
            </a:r>
            <a:r>
              <a:rPr lang="en-US" sz="1800" dirty="0">
                <a:effectLst/>
                <a:latin typeface="Calibri" panose="020F0502020204030204" pitchFamily="34" charset="0"/>
                <a:ea typeface="Times New Roman" panose="02020603050405020304" pitchFamily="18" charset="0"/>
                <a:cs typeface="Calibri" panose="020F0502020204030204" pitchFamily="34" charset="0"/>
              </a:rPr>
              <a:t>SEEMP</a:t>
            </a:r>
            <a:r>
              <a:rPr lang="el-GR" sz="1800" dirty="0">
                <a:effectLst/>
                <a:latin typeface="Calibri" panose="020F0502020204030204" pitchFamily="34" charset="0"/>
                <a:ea typeface="Times New Roman" panose="02020603050405020304" pitchFamily="18" charset="0"/>
                <a:cs typeface="Calibri" panose="020F0502020204030204" pitchFamily="34" charset="0"/>
              </a:rPr>
              <a:t>). Σκοπός των μέτρων αυτών είναι η </a:t>
            </a:r>
            <a:r>
              <a:rPr lang="el-GR" sz="1800" b="1" dirty="0">
                <a:effectLst/>
                <a:latin typeface="Calibri" panose="020F0502020204030204" pitchFamily="34" charset="0"/>
                <a:ea typeface="Times New Roman" panose="02020603050405020304" pitchFamily="18" charset="0"/>
                <a:cs typeface="Calibri" panose="020F0502020204030204" pitchFamily="34" charset="0"/>
              </a:rPr>
              <a:t>αύξηση της ενεργειακής απόδοσης με την παράλληλη μείωση των εκπομπών αερίων του θερμοκηπίου </a:t>
            </a:r>
            <a:r>
              <a:rPr lang="el-GR" sz="1800" dirty="0">
                <a:effectLst/>
                <a:latin typeface="Calibri" panose="020F0502020204030204" pitchFamily="34" charset="0"/>
                <a:ea typeface="Times New Roman" panose="02020603050405020304" pitchFamily="18" charset="0"/>
                <a:cs typeface="Calibri" panose="020F0502020204030204" pitchFamily="34" charset="0"/>
              </a:rPr>
              <a:t>από τη διεθνή ναυτιλία. </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R="0" lvl="0" algn="just">
              <a:lnSpc>
                <a:spcPct val="107000"/>
              </a:lnSpc>
              <a:spcBef>
                <a:spcPts val="1200"/>
              </a:spcBef>
              <a:spcAft>
                <a:spcPts val="1200"/>
              </a:spcAf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Τα μέτρα αυτά τέθηκαν σε ισχύ την 1η Ιανουαρίου 2013.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1200"/>
              </a:spcBef>
              <a:spcAft>
                <a:spcPts val="1200"/>
              </a:spcAf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Τον Μάιο του 2019 εφαρμόστηκε η στρατηγική για την μείωση των συνολικών εκπομπών αερίων του θερμοκηπίου η οποία απαρτιζόταν από 3 βασικά επίπεδα, ενώ στην συνέχεια πέρασαν και κάποιες τροποποιήσεις/προσθέσεις. Τα επίπεδα είναι τα εξής: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1200"/>
              </a:spcBef>
              <a:spcAft>
                <a:spcPts val="1200"/>
              </a:spcAf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 Μείωση των εκπομπών άνθρακα μέσω περαιτέρω φάσεων του δείκτη σχεδιασμού ενεργειακής απόδοσης (</a:t>
            </a:r>
            <a:r>
              <a:rPr lang="en-US" sz="1800" dirty="0">
                <a:effectLst/>
                <a:latin typeface="Calibri" panose="020F0502020204030204" pitchFamily="34" charset="0"/>
                <a:ea typeface="Times New Roman" panose="02020603050405020304" pitchFamily="18" charset="0"/>
                <a:cs typeface="Calibri" panose="020F0502020204030204" pitchFamily="34" charset="0"/>
              </a:rPr>
              <a:t>EEDI</a:t>
            </a:r>
            <a:r>
              <a:rPr lang="el-GR"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1200"/>
              </a:spcBef>
              <a:spcAft>
                <a:spcPts val="1200"/>
              </a:spcAft>
              <a:buFont typeface="Wingdings" panose="05000000000000000000" pitchFamily="2" charset="2"/>
              <a:buChar char="Ø"/>
            </a:pPr>
            <a:r>
              <a:rPr lang="el-GR" sz="1800" b="1" dirty="0">
                <a:effectLst/>
                <a:latin typeface="Calibri" panose="020F0502020204030204" pitchFamily="34" charset="0"/>
                <a:ea typeface="Times New Roman" panose="02020603050405020304" pitchFamily="18" charset="0"/>
                <a:cs typeface="Calibri" panose="020F0502020204030204" pitchFamily="34" charset="0"/>
              </a:rPr>
              <a:t>Νέοι Στόχοι ΙΜΟ: Μείωση του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CO</a:t>
            </a:r>
            <a:r>
              <a:rPr lang="el-GR" sz="1800" b="1" baseline="-25000" dirty="0">
                <a:effectLst/>
                <a:latin typeface="Calibri" panose="020F0502020204030204" pitchFamily="34" charset="0"/>
                <a:ea typeface="Times New Roman" panose="02020603050405020304" pitchFamily="18" charset="0"/>
                <a:cs typeface="Calibri" panose="020F0502020204030204" pitchFamily="34" charset="0"/>
              </a:rPr>
              <a:t>2</a:t>
            </a:r>
            <a:r>
              <a:rPr lang="el-GR" sz="1800" b="1" dirty="0">
                <a:effectLst/>
                <a:latin typeface="Calibri" panose="020F0502020204030204" pitchFamily="34" charset="0"/>
                <a:ea typeface="Times New Roman" panose="02020603050405020304" pitchFamily="18" charset="0"/>
                <a:cs typeface="Calibri" panose="020F0502020204030204" pitchFamily="34" charset="0"/>
              </a:rPr>
              <a:t> 20%-30 έως το 2030 και 70% έως το 2040 και 0% έως 2050, σε σύγκριση με το 2008.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77782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B00FC6-46BB-4CFE-C6CA-B53049DC3696}"/>
              </a:ext>
            </a:extLst>
          </p:cNvPr>
          <p:cNvSpPr txBox="1"/>
          <p:nvPr/>
        </p:nvSpPr>
        <p:spPr>
          <a:xfrm>
            <a:off x="204186" y="186431"/>
            <a:ext cx="11771791" cy="5324535"/>
          </a:xfrm>
          <a:prstGeom prst="rect">
            <a:avLst/>
          </a:prstGeom>
          <a:noFill/>
        </p:spPr>
        <p:txBody>
          <a:bodyPr wrap="square">
            <a:spAutoFit/>
          </a:bodyPr>
          <a:lstStyle/>
          <a:p>
            <a:pPr marL="285750" indent="-285750" algn="just">
              <a:buFont typeface="Wingdings" panose="05000000000000000000" pitchFamily="2" charset="2"/>
              <a:buChar char="Ø"/>
            </a:pPr>
            <a:r>
              <a:rPr lang="el-GR" sz="2000" dirty="0"/>
              <a:t>Ο </a:t>
            </a:r>
            <a:r>
              <a:rPr lang="el-GR" sz="2000" b="1" dirty="0"/>
              <a:t>Διεθνής Ναυτιλιακός Οργανισμός (IMO)</a:t>
            </a:r>
            <a:r>
              <a:rPr lang="el-GR" sz="2000" dirty="0"/>
              <a:t> έχει θεσπίσει συγκεκριμένους στόχους για τη </a:t>
            </a:r>
            <a:r>
              <a:rPr lang="el-GR" sz="2000" b="1" dirty="0"/>
              <a:t>μείωση των εκπομπών CO₂</a:t>
            </a:r>
            <a:r>
              <a:rPr lang="el-GR" sz="2000" dirty="0"/>
              <a:t> από τη ναυτιλία.</a:t>
            </a:r>
          </a:p>
          <a:p>
            <a:pPr marL="285750" indent="-285750" algn="just">
              <a:buFont typeface="Wingdings" panose="05000000000000000000" pitchFamily="2" charset="2"/>
              <a:buChar char="Ø"/>
            </a:pPr>
            <a:r>
              <a:rPr lang="el-GR" sz="2000" b="1" dirty="0"/>
              <a:t>Αναθεωρημένο Στρατηγικό Σχέδιο (Ιούλιος 2023)</a:t>
            </a:r>
          </a:p>
          <a:p>
            <a:pPr marL="742950" lvl="1" indent="-285750" algn="just">
              <a:buFont typeface="Wingdings" panose="05000000000000000000" pitchFamily="2" charset="2"/>
              <a:buChar char="ü"/>
            </a:pPr>
            <a:r>
              <a:rPr lang="el-GR" sz="2000" b="1" dirty="0"/>
              <a:t>Μηδενικές καθαρές εκπομπές </a:t>
            </a:r>
            <a:r>
              <a:rPr lang="el-GR" sz="2000" dirty="0"/>
              <a:t>(</a:t>
            </a:r>
            <a:r>
              <a:rPr lang="el-GR" sz="2000" dirty="0" err="1"/>
              <a:t>net</a:t>
            </a:r>
            <a:r>
              <a:rPr lang="el-GR" sz="2000" dirty="0"/>
              <a:t> </a:t>
            </a:r>
            <a:r>
              <a:rPr lang="el-GR" sz="2000" dirty="0" err="1"/>
              <a:t>zero</a:t>
            </a:r>
            <a:r>
              <a:rPr lang="el-GR" sz="2000" dirty="0"/>
              <a:t> GHG) “γύρω στο 2050”.</a:t>
            </a:r>
          </a:p>
          <a:p>
            <a:pPr marL="742950" lvl="1" indent="-285750" algn="just">
              <a:buFont typeface="Wingdings" panose="05000000000000000000" pitchFamily="2" charset="2"/>
              <a:buChar char="ü"/>
            </a:pPr>
            <a:r>
              <a:rPr lang="el-GR" sz="2000" dirty="0"/>
              <a:t>Ενδιάμεσοι στόχοι:</a:t>
            </a:r>
          </a:p>
          <a:p>
            <a:pPr marL="1200150" lvl="2" indent="-285750" algn="just">
              <a:buFont typeface="Courier New" panose="02070309020205020404" pitchFamily="49" charset="0"/>
              <a:buChar char="o"/>
            </a:pPr>
            <a:r>
              <a:rPr lang="el-GR" sz="2000" dirty="0"/>
              <a:t>Μείωση </a:t>
            </a:r>
            <a:r>
              <a:rPr lang="el-GR" sz="2000" b="1" dirty="0"/>
              <a:t>20–30% έως το 2030</a:t>
            </a:r>
            <a:r>
              <a:rPr lang="el-GR" sz="2000" dirty="0"/>
              <a:t> (σε σύγκριση με το 2008).</a:t>
            </a:r>
          </a:p>
          <a:p>
            <a:pPr marL="1200150" lvl="2" indent="-285750" algn="just">
              <a:buFont typeface="Courier New" panose="02070309020205020404" pitchFamily="49" charset="0"/>
              <a:buChar char="o"/>
            </a:pPr>
            <a:r>
              <a:rPr lang="el-GR" sz="2000" dirty="0"/>
              <a:t>Μείωση </a:t>
            </a:r>
            <a:r>
              <a:rPr lang="el-GR" sz="2000" b="1" dirty="0"/>
              <a:t>70–80% έως το 2040</a:t>
            </a:r>
            <a:r>
              <a:rPr lang="el-GR" sz="2000" dirty="0"/>
              <a:t> (σε σύγκριση με το 2008).</a:t>
            </a:r>
          </a:p>
          <a:p>
            <a:pPr marL="285750" indent="-285750" algn="just">
              <a:buFont typeface="Wingdings" panose="05000000000000000000" pitchFamily="2" charset="2"/>
              <a:buChar char="Ø"/>
            </a:pPr>
            <a:r>
              <a:rPr lang="el-GR" sz="2000" b="1" dirty="0"/>
              <a:t>Εναλλακτικά καύσιμα</a:t>
            </a:r>
            <a:r>
              <a:rPr lang="el-GR" sz="2000" dirty="0"/>
              <a:t>: Στόχος το </a:t>
            </a:r>
            <a:r>
              <a:rPr lang="el-GR" sz="2000" b="1" dirty="0"/>
              <a:t>5–10% της ενέργειας</a:t>
            </a:r>
            <a:r>
              <a:rPr lang="el-GR" sz="2000" dirty="0"/>
              <a:t> που χρησιμοποιείται στη ναυτιλία να προέρχεται από μη ορυκτά καύσιμα με μηδενικό ή σχεδόν μηδενικό άνθρακα μέχρι το 2030.</a:t>
            </a:r>
          </a:p>
          <a:p>
            <a:pPr marL="285750" indent="-285750" algn="just">
              <a:buFont typeface="Wingdings" panose="05000000000000000000" pitchFamily="2" charset="2"/>
              <a:buChar char="Ø"/>
            </a:pPr>
            <a:r>
              <a:rPr lang="el-GR" sz="2000" b="1" dirty="0"/>
              <a:t>Εργαλεία για επίτευξη στόχων:</a:t>
            </a:r>
          </a:p>
          <a:p>
            <a:pPr marL="742950" lvl="1" indent="-285750" algn="just">
              <a:buFont typeface="Wingdings" panose="05000000000000000000" pitchFamily="2" charset="2"/>
              <a:buChar char="ü"/>
            </a:pPr>
            <a:r>
              <a:rPr lang="el-GR" sz="2000" b="1" dirty="0"/>
              <a:t>Δείκτες ενεργειακής απόδοσης</a:t>
            </a:r>
            <a:r>
              <a:rPr lang="el-GR" sz="2000" dirty="0"/>
              <a:t>:</a:t>
            </a:r>
          </a:p>
          <a:p>
            <a:pPr marL="1200150" lvl="2" indent="-285750" algn="just">
              <a:buFont typeface="Courier New" panose="02070309020205020404" pitchFamily="49" charset="0"/>
              <a:buChar char="o"/>
            </a:pPr>
            <a:r>
              <a:rPr lang="el-GR" sz="2000" b="1" dirty="0"/>
              <a:t>EEDI (Energy </a:t>
            </a:r>
            <a:r>
              <a:rPr lang="el-GR" sz="2000" b="1" dirty="0" err="1"/>
              <a:t>Efficiency</a:t>
            </a:r>
            <a:r>
              <a:rPr lang="el-GR" sz="2000" b="1" dirty="0"/>
              <a:t> </a:t>
            </a:r>
            <a:r>
              <a:rPr lang="el-GR" sz="2000" b="1" dirty="0" err="1"/>
              <a:t>Design</a:t>
            </a:r>
            <a:r>
              <a:rPr lang="el-GR" sz="2000" b="1" dirty="0"/>
              <a:t> </a:t>
            </a:r>
            <a:r>
              <a:rPr lang="el-GR" sz="2000" b="1" dirty="0" err="1"/>
              <a:t>Index</a:t>
            </a:r>
            <a:r>
              <a:rPr lang="el-GR" sz="2000" b="1" dirty="0"/>
              <a:t>)</a:t>
            </a:r>
            <a:r>
              <a:rPr lang="el-GR" sz="2000" dirty="0"/>
              <a:t> για νέα πλοία.</a:t>
            </a:r>
          </a:p>
          <a:p>
            <a:pPr marL="1200150" lvl="2" indent="-285750" algn="just">
              <a:buFont typeface="Courier New" panose="02070309020205020404" pitchFamily="49" charset="0"/>
              <a:buChar char="o"/>
            </a:pPr>
            <a:r>
              <a:rPr lang="el-GR" sz="2000" b="1" dirty="0"/>
              <a:t>EEXI (Energy </a:t>
            </a:r>
            <a:r>
              <a:rPr lang="el-GR" sz="2000" b="1" dirty="0" err="1"/>
              <a:t>Efficiency</a:t>
            </a:r>
            <a:r>
              <a:rPr lang="el-GR" sz="2000" b="1" dirty="0"/>
              <a:t> </a:t>
            </a:r>
            <a:r>
              <a:rPr lang="el-GR" sz="2000" b="1" dirty="0" err="1"/>
              <a:t>Existing</a:t>
            </a:r>
            <a:r>
              <a:rPr lang="el-GR" sz="2000" b="1" dirty="0"/>
              <a:t> </a:t>
            </a:r>
            <a:r>
              <a:rPr lang="el-GR" sz="2000" b="1" dirty="0" err="1"/>
              <a:t>Ship</a:t>
            </a:r>
            <a:r>
              <a:rPr lang="el-GR" sz="2000" b="1" dirty="0"/>
              <a:t> </a:t>
            </a:r>
            <a:r>
              <a:rPr lang="el-GR" sz="2000" b="1" dirty="0" err="1"/>
              <a:t>Index</a:t>
            </a:r>
            <a:r>
              <a:rPr lang="el-GR" sz="2000" b="1" dirty="0"/>
              <a:t>)</a:t>
            </a:r>
            <a:r>
              <a:rPr lang="el-GR" sz="2000" dirty="0"/>
              <a:t> για υπάρχοντα πλοία.</a:t>
            </a:r>
          </a:p>
          <a:p>
            <a:pPr marL="742950" lvl="1" indent="-285750" algn="just">
              <a:buFont typeface="Wingdings" panose="05000000000000000000" pitchFamily="2" charset="2"/>
              <a:buChar char="ü"/>
            </a:pPr>
            <a:r>
              <a:rPr lang="el-GR" sz="2000" b="1" dirty="0"/>
              <a:t>Δείκτης Έντασης Άνθρακα (CII – </a:t>
            </a:r>
            <a:r>
              <a:rPr lang="el-GR" sz="2000" b="1" dirty="0" err="1"/>
              <a:t>Carbon</a:t>
            </a:r>
            <a:r>
              <a:rPr lang="el-GR" sz="2000" b="1" dirty="0"/>
              <a:t> </a:t>
            </a:r>
            <a:r>
              <a:rPr lang="el-GR" sz="2000" b="1" dirty="0" err="1"/>
              <a:t>Intensity</a:t>
            </a:r>
            <a:r>
              <a:rPr lang="el-GR" sz="2000" b="1" dirty="0"/>
              <a:t> </a:t>
            </a:r>
            <a:r>
              <a:rPr lang="el-GR" sz="2000" b="1" dirty="0" err="1"/>
              <a:t>Indicator</a:t>
            </a:r>
            <a:r>
              <a:rPr lang="el-GR" sz="2000" b="1" dirty="0"/>
              <a:t>)</a:t>
            </a:r>
            <a:r>
              <a:rPr lang="el-GR" sz="2000" dirty="0"/>
              <a:t>: ετήσια αξιολόγηση της απόδοσης κάθε πλοίου.</a:t>
            </a:r>
          </a:p>
          <a:p>
            <a:pPr marL="742950" lvl="1" indent="-285750" algn="just">
              <a:buFont typeface="Wingdings" panose="05000000000000000000" pitchFamily="2" charset="2"/>
              <a:buChar char="ü"/>
            </a:pPr>
            <a:r>
              <a:rPr lang="el-GR" sz="2000" b="1" dirty="0"/>
              <a:t>Καινοτόμα καύσιμα</a:t>
            </a:r>
            <a:r>
              <a:rPr lang="el-GR" sz="2000" dirty="0"/>
              <a:t>: LNG, </a:t>
            </a:r>
            <a:r>
              <a:rPr lang="el-GR" sz="2000" dirty="0" err="1"/>
              <a:t>μεθανόλη</a:t>
            </a:r>
            <a:r>
              <a:rPr lang="el-GR" sz="2000" dirty="0"/>
              <a:t>, βιοκαύσιμα, αμμωνία, υδρογόνο.</a:t>
            </a:r>
          </a:p>
          <a:p>
            <a:pPr marL="742950" lvl="1" indent="-285750" algn="just">
              <a:buFont typeface="Wingdings" panose="05000000000000000000" pitchFamily="2" charset="2"/>
              <a:buChar char="ü"/>
            </a:pPr>
            <a:r>
              <a:rPr lang="el-GR" sz="2000" b="1" dirty="0"/>
              <a:t>Τεχνολογικές λύσεις</a:t>
            </a:r>
            <a:r>
              <a:rPr lang="el-GR" sz="2000" dirty="0"/>
              <a:t>: βελτίωση προπέλας, υβριδικά συστήματα, ηλεκτροδότηση στα λιμάνια.</a:t>
            </a:r>
          </a:p>
        </p:txBody>
      </p:sp>
    </p:spTree>
    <p:extLst>
      <p:ext uri="{BB962C8B-B14F-4D97-AF65-F5344CB8AC3E}">
        <p14:creationId xmlns:p14="http://schemas.microsoft.com/office/powerpoint/2010/main" val="2788197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B86E32-F7C9-B046-AEC3-7362CFFCD8AC}"/>
              </a:ext>
            </a:extLst>
          </p:cNvPr>
          <p:cNvSpPr txBox="1"/>
          <p:nvPr/>
        </p:nvSpPr>
        <p:spPr>
          <a:xfrm>
            <a:off x="177553" y="230820"/>
            <a:ext cx="11896078" cy="5785943"/>
          </a:xfrm>
          <a:prstGeom prst="rect">
            <a:avLst/>
          </a:prstGeom>
          <a:noFill/>
        </p:spPr>
        <p:txBody>
          <a:bodyPr wrap="square">
            <a:spAutoFit/>
          </a:bodyPr>
          <a:lstStyle/>
          <a:p>
            <a:pPr marL="285750" marR="0" indent="-285750" algn="just">
              <a:lnSpc>
                <a:spcPct val="115000"/>
              </a:lnSpc>
              <a:spcAft>
                <a:spcPts val="800"/>
              </a:spcAft>
              <a:buFont typeface="Wingdings" panose="05000000000000000000" pitchFamily="2" charset="2"/>
              <a:buChar char="Ø"/>
            </a:pPr>
            <a:r>
              <a:rPr lang="el-GR" sz="1800" kern="0" dirty="0">
                <a:effectLst/>
                <a:ea typeface="Times New Roman" panose="02020603050405020304" pitchFamily="18" charset="0"/>
                <a:cs typeface="Times New Roman" panose="02020603050405020304" pitchFamily="18" charset="0"/>
              </a:rPr>
              <a:t>Τα </a:t>
            </a:r>
            <a:r>
              <a:rPr lang="el-GR" sz="1800" b="1" kern="0" dirty="0">
                <a:effectLst/>
                <a:ea typeface="Times New Roman" panose="02020603050405020304" pitchFamily="18" charset="0"/>
                <a:cs typeface="Times New Roman" panose="02020603050405020304" pitchFamily="18" charset="0"/>
              </a:rPr>
              <a:t>μέτρα, τα οποία εγκρίθηκαν από την Επιτροπή Προστασίας του Θαλάσσιου Περιβάλλοντος </a:t>
            </a:r>
            <a:r>
              <a:rPr lang="el-GR" sz="1800" kern="0" dirty="0">
                <a:effectLst/>
                <a:ea typeface="Times New Roman" panose="02020603050405020304" pitchFamily="18" charset="0"/>
                <a:cs typeface="Times New Roman" panose="02020603050405020304" pitchFamily="18" charset="0"/>
              </a:rPr>
              <a:t>κατά την 83η σύνοδό της (</a:t>
            </a:r>
            <a:r>
              <a:rPr lang="en-US" sz="1800" kern="0" dirty="0">
                <a:effectLst/>
                <a:ea typeface="Times New Roman" panose="02020603050405020304" pitchFamily="18" charset="0"/>
                <a:cs typeface="Times New Roman" panose="02020603050405020304" pitchFamily="18" charset="0"/>
              </a:rPr>
              <a:t>MEPC</a:t>
            </a:r>
            <a:r>
              <a:rPr lang="el-GR" sz="1800" kern="0" dirty="0">
                <a:effectLst/>
                <a:ea typeface="Times New Roman" panose="02020603050405020304" pitchFamily="18" charset="0"/>
                <a:cs typeface="Times New Roman" panose="02020603050405020304" pitchFamily="18" charset="0"/>
              </a:rPr>
              <a:t> 83) από τις 7 έως τις 11 Απριλίου 2025, περιλαμβάνουν ένα νέο πρότυπο καυσίμων για τα πλοία και έναν παγκόσμιο μηχανισμό τιμολόγησης των εκπομπών.</a:t>
            </a:r>
          </a:p>
          <a:p>
            <a:pPr marL="285750" marR="0" indent="-285750" algn="just">
              <a:lnSpc>
                <a:spcPct val="115000"/>
              </a:lnSpc>
              <a:spcAft>
                <a:spcPts val="800"/>
              </a:spcAft>
              <a:buFont typeface="Wingdings" panose="05000000000000000000" pitchFamily="2" charset="2"/>
              <a:buChar char="Ø"/>
            </a:pPr>
            <a:r>
              <a:rPr lang="el-GR" sz="1800" kern="100" dirty="0">
                <a:effectLst/>
                <a:ea typeface="Calibri" panose="020F0502020204030204" pitchFamily="34" charset="0"/>
                <a:cs typeface="Times New Roman" panose="02020603050405020304" pitchFamily="18" charset="0"/>
              </a:rPr>
              <a:t>Τα μέτρα αυτά, τα οποία αναμένεται </a:t>
            </a:r>
            <a:r>
              <a:rPr lang="el-GR" sz="1800" b="1" kern="100" dirty="0">
                <a:effectLst/>
                <a:ea typeface="Calibri" panose="020F0502020204030204" pitchFamily="34" charset="0"/>
                <a:cs typeface="Times New Roman" panose="02020603050405020304" pitchFamily="18" charset="0"/>
              </a:rPr>
              <a:t>να υιοθετηθούν επίσημα τον Οκτώβριο του 2025 </a:t>
            </a:r>
            <a:r>
              <a:rPr lang="el-GR" sz="1800" kern="100" dirty="0">
                <a:effectLst/>
                <a:ea typeface="Calibri" panose="020F0502020204030204" pitchFamily="34" charset="0"/>
                <a:cs typeface="Times New Roman" panose="02020603050405020304" pitchFamily="18" charset="0"/>
              </a:rPr>
              <a:t>πριν από την έναρξη ισχύος τους το 2027, θα καταστούν υποχρεωτικά για τα μεγάλα ποντοπόρα πλοία άνω των 5.000 ολικών τόνων, τα οποία εκπέμπουν το 85% των συνολικών εκπομπών CO2 από τη διεθνή ναυτιλία.</a:t>
            </a:r>
          </a:p>
          <a:p>
            <a:pPr marL="285750" marR="0" indent="-285750" algn="just">
              <a:lnSpc>
                <a:spcPct val="115000"/>
              </a:lnSpc>
              <a:spcAft>
                <a:spcPts val="800"/>
              </a:spcAft>
              <a:buFont typeface="Wingdings" panose="05000000000000000000" pitchFamily="2" charset="2"/>
              <a:buChar char="Ø"/>
            </a:pPr>
            <a:r>
              <a:rPr lang="el-GR" sz="1800" kern="100" dirty="0">
                <a:effectLst/>
                <a:ea typeface="Calibri" panose="020F0502020204030204" pitchFamily="34" charset="0"/>
                <a:cs typeface="Times New Roman" panose="02020603050405020304" pitchFamily="18" charset="0"/>
              </a:rPr>
              <a:t>Το </a:t>
            </a:r>
            <a:r>
              <a:rPr lang="el-GR" sz="1800" b="1" kern="100" dirty="0">
                <a:effectLst/>
                <a:ea typeface="Calibri" panose="020F0502020204030204" pitchFamily="34" charset="0"/>
                <a:cs typeface="Times New Roman" panose="02020603050405020304" pitchFamily="18" charset="0"/>
              </a:rPr>
              <a:t>πλαίσιο μηδενικών εκπομπών του ΙΜΟ </a:t>
            </a:r>
            <a:r>
              <a:rPr lang="el-GR" sz="1800" kern="100" dirty="0">
                <a:effectLst/>
                <a:ea typeface="Calibri" panose="020F0502020204030204" pitchFamily="34" charset="0"/>
                <a:cs typeface="Times New Roman" panose="02020603050405020304" pitchFamily="18" charset="0"/>
              </a:rPr>
              <a:t>θα συμπεριληφθεί σε ένα νέο κεφάλαιο 5 του παραρτήματος VI (Πρόληψη της ατμοσφαιρικής ρύπανσης από πλοία) της Διεθνούς Σύμβασης για την Πρόληψη της Ρύπανσης από Πλοία (MARPOL).</a:t>
            </a:r>
          </a:p>
          <a:p>
            <a:pPr marL="285750" marR="0" indent="-285750" algn="just">
              <a:lnSpc>
                <a:spcPct val="115000"/>
              </a:lnSpc>
              <a:spcAft>
                <a:spcPts val="800"/>
              </a:spcAft>
              <a:buFont typeface="Wingdings" panose="05000000000000000000" pitchFamily="2" charset="2"/>
              <a:buChar char="Ø"/>
            </a:pPr>
            <a:r>
              <a:rPr lang="el-GR" sz="1800" kern="100" dirty="0">
                <a:effectLst/>
                <a:ea typeface="Calibri" panose="020F0502020204030204" pitchFamily="34" charset="0"/>
                <a:cs typeface="Times New Roman" panose="02020603050405020304" pitchFamily="18" charset="0"/>
              </a:rPr>
              <a:t>Σύμφωνα με το σχέδιο κανονισμών, τα πλοία θα πρέπει να συμμορφώνονται με:</a:t>
            </a:r>
          </a:p>
          <a:p>
            <a:pPr marL="742950" lvl="1" indent="-285750" algn="just">
              <a:lnSpc>
                <a:spcPct val="115000"/>
              </a:lnSpc>
              <a:spcAft>
                <a:spcPts val="800"/>
              </a:spcAft>
              <a:buFont typeface="Wingdings" panose="05000000000000000000" pitchFamily="2" charset="2"/>
              <a:buChar char="ü"/>
            </a:pPr>
            <a:r>
              <a:rPr lang="el-GR" b="1" kern="100" dirty="0">
                <a:effectLst/>
                <a:ea typeface="Calibri" panose="020F0502020204030204" pitchFamily="34" charset="0"/>
                <a:cs typeface="Times New Roman" panose="02020603050405020304" pitchFamily="18" charset="0"/>
              </a:rPr>
              <a:t>Παγκόσμιο πρότυπο καυσίμων</a:t>
            </a:r>
            <a:r>
              <a:rPr lang="el-GR" kern="100" dirty="0">
                <a:effectLst/>
                <a:ea typeface="Calibri" panose="020F0502020204030204" pitchFamily="34" charset="0"/>
                <a:cs typeface="Times New Roman" panose="02020603050405020304" pitchFamily="18" charset="0"/>
              </a:rPr>
              <a:t>: Τα πλοία πρέπει να μειώσουν, με την πάροδο του χρόνου, την ετήσια ένταση εκπομπών αερίων του θερμοκηπίου από καύσιμα (GFI- </a:t>
            </a:r>
            <a:r>
              <a:rPr lang="el-GR" kern="100" dirty="0" err="1">
                <a:effectLst/>
                <a:ea typeface="Calibri" panose="020F0502020204030204" pitchFamily="34" charset="0"/>
                <a:cs typeface="Times New Roman" panose="02020603050405020304" pitchFamily="18" charset="0"/>
              </a:rPr>
              <a:t>greenhouse</a:t>
            </a:r>
            <a:r>
              <a:rPr lang="el-GR" kern="100" dirty="0">
                <a:effectLst/>
                <a:ea typeface="Calibri" panose="020F0502020204030204" pitchFamily="34" charset="0"/>
                <a:cs typeface="Times New Roman" panose="02020603050405020304" pitchFamily="18" charset="0"/>
              </a:rPr>
              <a:t> </a:t>
            </a:r>
            <a:r>
              <a:rPr lang="el-GR" kern="100" dirty="0" err="1">
                <a:effectLst/>
                <a:ea typeface="Calibri" panose="020F0502020204030204" pitchFamily="34" charset="0"/>
                <a:cs typeface="Times New Roman" panose="02020603050405020304" pitchFamily="18" charset="0"/>
              </a:rPr>
              <a:t>gas</a:t>
            </a:r>
            <a:r>
              <a:rPr lang="el-GR" kern="100" dirty="0">
                <a:effectLst/>
                <a:ea typeface="Calibri" panose="020F0502020204030204" pitchFamily="34" charset="0"/>
                <a:cs typeface="Times New Roman" panose="02020603050405020304" pitchFamily="18" charset="0"/>
              </a:rPr>
              <a:t> </a:t>
            </a:r>
            <a:r>
              <a:rPr lang="el-GR" kern="100" dirty="0" err="1">
                <a:effectLst/>
                <a:ea typeface="Calibri" panose="020F0502020204030204" pitchFamily="34" charset="0"/>
                <a:cs typeface="Times New Roman" panose="02020603050405020304" pitchFamily="18" charset="0"/>
              </a:rPr>
              <a:t>fuel</a:t>
            </a:r>
            <a:r>
              <a:rPr lang="el-GR" kern="100" dirty="0">
                <a:effectLst/>
                <a:ea typeface="Calibri" panose="020F0502020204030204" pitchFamily="34" charset="0"/>
                <a:cs typeface="Times New Roman" panose="02020603050405020304" pitchFamily="18" charset="0"/>
              </a:rPr>
              <a:t> </a:t>
            </a:r>
            <a:r>
              <a:rPr lang="el-GR" kern="100" dirty="0" err="1">
                <a:effectLst/>
                <a:ea typeface="Calibri" panose="020F0502020204030204" pitchFamily="34" charset="0"/>
                <a:cs typeface="Times New Roman" panose="02020603050405020304" pitchFamily="18" charset="0"/>
              </a:rPr>
              <a:t>intensity</a:t>
            </a:r>
            <a:r>
              <a:rPr lang="el-GR" kern="100" dirty="0">
                <a:effectLst/>
                <a:ea typeface="Calibri" panose="020F0502020204030204" pitchFamily="34" charset="0"/>
                <a:cs typeface="Times New Roman" panose="02020603050405020304" pitchFamily="18" charset="0"/>
              </a:rPr>
              <a:t>) – δηλαδή, την ποσότητα αερίων του θερμοκηπίου που εκπέμπεται για κάθε μονάδα ενέργειας που καταναλώνεται. </a:t>
            </a:r>
          </a:p>
          <a:p>
            <a:pPr marL="742950" lvl="1" indent="-285750" algn="just">
              <a:lnSpc>
                <a:spcPct val="115000"/>
              </a:lnSpc>
              <a:spcAft>
                <a:spcPts val="800"/>
              </a:spcAft>
              <a:buFont typeface="Wingdings" panose="05000000000000000000" pitchFamily="2" charset="2"/>
              <a:buChar char="ü"/>
            </a:pPr>
            <a:r>
              <a:rPr lang="el-GR" b="1" kern="100" dirty="0">
                <a:effectLst/>
                <a:ea typeface="Calibri" panose="020F0502020204030204" pitchFamily="34" charset="0"/>
                <a:cs typeface="Times New Roman" panose="02020603050405020304" pitchFamily="18" charset="0"/>
              </a:rPr>
              <a:t>Παγκόσμιο οικονομικό μέτρο</a:t>
            </a:r>
            <a:r>
              <a:rPr lang="el-GR" kern="100" dirty="0">
                <a:effectLst/>
                <a:ea typeface="Calibri" panose="020F0502020204030204" pitchFamily="34" charset="0"/>
                <a:cs typeface="Times New Roman" panose="02020603050405020304" pitchFamily="18" charset="0"/>
              </a:rPr>
              <a:t>: Τα πλοία που εκπέμπουν πάνω από τα όρια GFI θα πρέπει να αποκτήσουν μονάδες αποκατάστασης για να εξισορροπήσουν τις εκπομπές τους, ενώ εκείνα που χρησιμοποιούν τεχνολογίες μηδενικών ή σχεδόν μηδενικών εκπομπών αερίων του θερμοκηπίου θα είναι επιλέξιμα για οικονομικές ανταμοιβές.</a:t>
            </a:r>
          </a:p>
          <a:p>
            <a:pPr marL="285750" marR="0" indent="-285750" algn="just">
              <a:lnSpc>
                <a:spcPct val="115000"/>
              </a:lnSpc>
              <a:spcAft>
                <a:spcPts val="800"/>
              </a:spcAft>
              <a:buFont typeface="Wingdings" panose="05000000000000000000" pitchFamily="2" charset="2"/>
              <a:buChar char="Ø"/>
            </a:pPr>
            <a:endParaRPr lang="en-US"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6683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ED9EEA-ED1F-2AEC-70D8-C6EBD75F0F34}"/>
              </a:ext>
            </a:extLst>
          </p:cNvPr>
          <p:cNvSpPr txBox="1"/>
          <p:nvPr/>
        </p:nvSpPr>
        <p:spPr>
          <a:xfrm>
            <a:off x="142043" y="150920"/>
            <a:ext cx="11949343" cy="6009594"/>
          </a:xfrm>
          <a:prstGeom prst="rect">
            <a:avLst/>
          </a:prstGeom>
          <a:noFill/>
        </p:spPr>
        <p:txBody>
          <a:bodyPr wrap="square">
            <a:spAutoFit/>
          </a:bodyPr>
          <a:lstStyle/>
          <a:p>
            <a:pPr marL="285750" marR="0" indent="-285750">
              <a:lnSpc>
                <a:spcPct val="115000"/>
              </a:lnSpc>
              <a:spcAft>
                <a:spcPts val="800"/>
              </a:spcAft>
              <a:buFont typeface="Wingdings" panose="05000000000000000000" pitchFamily="2" charset="2"/>
              <a:buChar char="Ø"/>
            </a:pPr>
            <a:r>
              <a:rPr lang="el-GR" sz="1600" kern="0" dirty="0">
                <a:effectLst/>
                <a:ea typeface="Times New Roman" panose="02020603050405020304" pitchFamily="18" charset="0"/>
                <a:cs typeface="Times New Roman" panose="02020603050405020304" pitchFamily="18" charset="0"/>
              </a:rPr>
              <a:t>Τα </a:t>
            </a:r>
            <a:r>
              <a:rPr lang="el-GR" sz="1600" b="1" kern="0" dirty="0">
                <a:effectLst/>
                <a:ea typeface="Times New Roman" panose="02020603050405020304" pitchFamily="18" charset="0"/>
                <a:cs typeface="Times New Roman" panose="02020603050405020304" pitchFamily="18" charset="0"/>
              </a:rPr>
              <a:t>πλοία που εκπέμπουν πάνω από τα καθορισμένα όρια </a:t>
            </a:r>
            <a:r>
              <a:rPr lang="el-GR" sz="1600" kern="0" dirty="0">
                <a:effectLst/>
                <a:ea typeface="Times New Roman" panose="02020603050405020304" pitchFamily="18" charset="0"/>
                <a:cs typeface="Times New Roman" panose="02020603050405020304" pitchFamily="18" charset="0"/>
              </a:rPr>
              <a:t>μπορούν να εξισορροπήσουν το έλλειμμα εκπομπών τους με τους εξής τρόπους:</a:t>
            </a:r>
            <a:endParaRPr lang="en-US" sz="1600" kern="100" dirty="0">
              <a:effectLst/>
              <a:ea typeface="Calibri" panose="020F0502020204030204" pitchFamily="34" charset="0"/>
              <a:cs typeface="Times New Roman" panose="02020603050405020304" pitchFamily="18" charset="0"/>
            </a:endParaRPr>
          </a:p>
          <a:p>
            <a:pPr marL="800100" lvl="1" indent="-342900">
              <a:spcAft>
                <a:spcPts val="800"/>
              </a:spcAft>
              <a:buSzPts val="1000"/>
              <a:buFont typeface="Courier New" panose="02070309020205020404" pitchFamily="49" charset="0"/>
              <a:buChar char="o"/>
              <a:tabLst>
                <a:tab pos="457200" algn="l"/>
              </a:tabLst>
            </a:pPr>
            <a:r>
              <a:rPr lang="el-GR" sz="1600" kern="0" dirty="0">
                <a:effectLst/>
                <a:ea typeface="Times New Roman" panose="02020603050405020304" pitchFamily="18" charset="0"/>
                <a:cs typeface="Times New Roman" panose="02020603050405020304" pitchFamily="18" charset="0"/>
              </a:rPr>
              <a:t>Μεταφέροντας επιπλέον μονάδες από άλλα πλοία.</a:t>
            </a:r>
            <a:endParaRPr lang="en-US" sz="1600" kern="100" dirty="0">
              <a:effectLst/>
              <a:ea typeface="Calibri" panose="020F0502020204030204" pitchFamily="34" charset="0"/>
              <a:cs typeface="Times New Roman" panose="02020603050405020304" pitchFamily="18" charset="0"/>
            </a:endParaRPr>
          </a:p>
          <a:p>
            <a:pPr marL="800100" lvl="1" indent="-342900">
              <a:spcAft>
                <a:spcPts val="800"/>
              </a:spcAft>
              <a:buSzPts val="1000"/>
              <a:buFont typeface="Courier New" panose="02070309020205020404" pitchFamily="49" charset="0"/>
              <a:buChar char="o"/>
              <a:tabLst>
                <a:tab pos="457200" algn="l"/>
              </a:tabLst>
            </a:pPr>
            <a:r>
              <a:rPr lang="el-GR" sz="1600" kern="0" dirty="0">
                <a:effectLst/>
                <a:ea typeface="Times New Roman" panose="02020603050405020304" pitchFamily="18" charset="0"/>
                <a:cs typeface="Times New Roman" panose="02020603050405020304" pitchFamily="18" charset="0"/>
              </a:rPr>
              <a:t>Χρησιμοποιώντας επιπλέον μονάδες που έχουν ήδη συγκεντρώσει.</a:t>
            </a:r>
            <a:endParaRPr lang="el-GR" sz="1600" kern="100" dirty="0">
              <a:ea typeface="Times New Roman" panose="02020603050405020304" pitchFamily="18" charset="0"/>
              <a:cs typeface="Times New Roman" panose="02020603050405020304" pitchFamily="18" charset="0"/>
            </a:endParaRPr>
          </a:p>
          <a:p>
            <a:pPr marL="800100" lvl="1" indent="-342900">
              <a:spcAft>
                <a:spcPts val="800"/>
              </a:spcAft>
              <a:buSzPts val="1000"/>
              <a:buFont typeface="Courier New" panose="02070309020205020404" pitchFamily="49" charset="0"/>
              <a:buChar char="o"/>
              <a:tabLst>
                <a:tab pos="457200" algn="l"/>
              </a:tabLst>
            </a:pPr>
            <a:r>
              <a:rPr lang="el-GR" sz="1600" kern="0" dirty="0">
                <a:effectLst/>
                <a:ea typeface="Times New Roman" panose="02020603050405020304" pitchFamily="18" charset="0"/>
                <a:cs typeface="Times New Roman" panose="02020603050405020304" pitchFamily="18" charset="0"/>
              </a:rPr>
              <a:t>Χρησιμοποιώντας διορθωτικές μονάδες που έχουν αποκτηθεί μέσω συνεισφορών στο Ταμείο </a:t>
            </a:r>
            <a:r>
              <a:rPr lang="en-US" sz="1600" kern="0" dirty="0">
                <a:effectLst/>
                <a:ea typeface="Times New Roman" panose="02020603050405020304" pitchFamily="18" charset="0"/>
                <a:cs typeface="Times New Roman" panose="02020603050405020304" pitchFamily="18" charset="0"/>
              </a:rPr>
              <a:t>Net</a:t>
            </a:r>
            <a:r>
              <a:rPr lang="el-GR" sz="1600" kern="0" dirty="0">
                <a:effectLst/>
                <a:ea typeface="Times New Roman" panose="02020603050405020304" pitchFamily="18" charset="0"/>
                <a:cs typeface="Times New Roman" panose="02020603050405020304" pitchFamily="18" charset="0"/>
              </a:rPr>
              <a:t>-</a:t>
            </a:r>
            <a:r>
              <a:rPr lang="en-US" sz="1600" kern="0" dirty="0">
                <a:effectLst/>
                <a:ea typeface="Times New Roman" panose="02020603050405020304" pitchFamily="18" charset="0"/>
                <a:cs typeface="Times New Roman" panose="02020603050405020304" pitchFamily="18" charset="0"/>
              </a:rPr>
              <a:t>Zero</a:t>
            </a:r>
            <a:r>
              <a:rPr lang="el-GR" sz="1600" kern="0" dirty="0">
                <a:effectLst/>
                <a:ea typeface="Times New Roman" panose="02020603050405020304" pitchFamily="18" charset="0"/>
                <a:cs typeface="Times New Roman" panose="02020603050405020304" pitchFamily="18" charset="0"/>
              </a:rPr>
              <a:t> του ΔΝΟ.</a:t>
            </a:r>
            <a:endParaRPr lang="en-US" sz="1600" kern="100" dirty="0">
              <a:effectLst/>
              <a:ea typeface="Calibri" panose="020F0502020204030204" pitchFamily="34" charset="0"/>
              <a:cs typeface="Times New Roman" panose="02020603050405020304" pitchFamily="18" charset="0"/>
            </a:endParaRPr>
          </a:p>
          <a:p>
            <a:pPr marL="285750" marR="0" indent="-285750">
              <a:lnSpc>
                <a:spcPct val="115000"/>
              </a:lnSpc>
              <a:spcAft>
                <a:spcPts val="800"/>
              </a:spcAft>
              <a:buFont typeface="Wingdings" panose="05000000000000000000" pitchFamily="2" charset="2"/>
              <a:buChar char="Ø"/>
            </a:pPr>
            <a:r>
              <a:rPr lang="el-GR" sz="1600" b="1" kern="0" dirty="0">
                <a:effectLst/>
                <a:ea typeface="Times New Roman" panose="02020603050405020304" pitchFamily="18" charset="0"/>
                <a:cs typeface="Times New Roman" panose="02020603050405020304" pitchFamily="18" charset="0"/>
              </a:rPr>
              <a:t>Ταμείο </a:t>
            </a:r>
            <a:r>
              <a:rPr lang="en-US" sz="1600" b="1" kern="0" dirty="0">
                <a:effectLst/>
                <a:ea typeface="Times New Roman" panose="02020603050405020304" pitchFamily="18" charset="0"/>
                <a:cs typeface="Times New Roman" panose="02020603050405020304" pitchFamily="18" charset="0"/>
              </a:rPr>
              <a:t>IMO Net</a:t>
            </a:r>
            <a:r>
              <a:rPr lang="el-GR" sz="1600" b="1" kern="0" dirty="0">
                <a:effectLst/>
                <a:ea typeface="Times New Roman" panose="02020603050405020304" pitchFamily="18" charset="0"/>
                <a:cs typeface="Times New Roman" panose="02020603050405020304" pitchFamily="18" charset="0"/>
              </a:rPr>
              <a:t>-</a:t>
            </a:r>
            <a:r>
              <a:rPr lang="en-US" sz="1600" b="1" kern="0" dirty="0">
                <a:effectLst/>
                <a:ea typeface="Times New Roman" panose="02020603050405020304" pitchFamily="18" charset="0"/>
                <a:cs typeface="Times New Roman" panose="02020603050405020304" pitchFamily="18" charset="0"/>
              </a:rPr>
              <a:t>Zero</a:t>
            </a:r>
            <a:r>
              <a:rPr lang="el-GR" sz="1600" b="1" kern="100" dirty="0">
                <a:ea typeface="Times New Roman" panose="02020603050405020304" pitchFamily="18" charset="0"/>
                <a:cs typeface="Times New Roman" panose="02020603050405020304" pitchFamily="18" charset="0"/>
              </a:rPr>
              <a:t> </a:t>
            </a:r>
            <a:r>
              <a:rPr lang="el-GR" sz="1600" kern="0" dirty="0">
                <a:effectLst/>
                <a:ea typeface="Times New Roman" panose="02020603050405020304" pitchFamily="18" charset="0"/>
                <a:cs typeface="Times New Roman" panose="02020603050405020304" pitchFamily="18" charset="0"/>
              </a:rPr>
              <a:t>θα συσταθεί για τη συλλογή συνεισφορών από τις εκπομπές. </a:t>
            </a:r>
            <a:r>
              <a:rPr lang="en-US" sz="1600" kern="0" dirty="0">
                <a:effectLst/>
                <a:ea typeface="Times New Roman" panose="02020603050405020304" pitchFamily="18" charset="0"/>
                <a:cs typeface="Times New Roman" panose="02020603050405020304" pitchFamily="18" charset="0"/>
              </a:rPr>
              <a:t>Τα </a:t>
            </a:r>
            <a:r>
              <a:rPr lang="en-US" sz="1600" kern="0" dirty="0" err="1">
                <a:effectLst/>
                <a:ea typeface="Times New Roman" panose="02020603050405020304" pitchFamily="18" charset="0"/>
                <a:cs typeface="Times New Roman" panose="02020603050405020304" pitchFamily="18" charset="0"/>
              </a:rPr>
              <a:t>έσοδ</a:t>
            </a:r>
            <a:r>
              <a:rPr lang="en-US" sz="1600" kern="0" dirty="0">
                <a:effectLst/>
                <a:ea typeface="Times New Roman" panose="02020603050405020304" pitchFamily="18" charset="0"/>
                <a:cs typeface="Times New Roman" panose="02020603050405020304" pitchFamily="18" charset="0"/>
              </a:rPr>
              <a:t>α αυτά θα διανέμονται για:</a:t>
            </a:r>
            <a:endParaRPr lang="en-US" sz="1600" kern="100" dirty="0">
              <a:effectLst/>
              <a:ea typeface="Calibri" panose="020F0502020204030204" pitchFamily="34" charset="0"/>
              <a:cs typeface="Times New Roman" panose="02020603050405020304" pitchFamily="18" charset="0"/>
            </a:endParaRPr>
          </a:p>
          <a:p>
            <a:pPr marL="800100" lvl="1" indent="-342900" algn="just">
              <a:lnSpc>
                <a:spcPct val="115000"/>
              </a:lnSpc>
              <a:spcAft>
                <a:spcPts val="800"/>
              </a:spcAft>
              <a:buSzPts val="1000"/>
              <a:buFont typeface="Courier New" panose="02070309020205020404" pitchFamily="49" charset="0"/>
              <a:buChar char="o"/>
              <a:tabLst>
                <a:tab pos="457200" algn="l"/>
              </a:tabLst>
            </a:pPr>
            <a:r>
              <a:rPr lang="el-GR" sz="1600" kern="0" dirty="0">
                <a:effectLst/>
                <a:ea typeface="Times New Roman" panose="02020603050405020304" pitchFamily="18" charset="0"/>
                <a:cs typeface="Times New Roman" panose="02020603050405020304" pitchFamily="18" charset="0"/>
              </a:rPr>
              <a:t>Την επιβράβευση πλοίων με χαμηλές εκπομπές.</a:t>
            </a:r>
            <a:endParaRPr lang="en-US" sz="1600" kern="100" dirty="0">
              <a:effectLst/>
              <a:ea typeface="Calibri" panose="020F0502020204030204" pitchFamily="34" charset="0"/>
              <a:cs typeface="Times New Roman" panose="02020603050405020304" pitchFamily="18" charset="0"/>
            </a:endParaRPr>
          </a:p>
          <a:p>
            <a:pPr marL="800100" lvl="1" indent="-342900" algn="just">
              <a:lnSpc>
                <a:spcPct val="115000"/>
              </a:lnSpc>
              <a:spcAft>
                <a:spcPts val="800"/>
              </a:spcAft>
              <a:buSzPts val="1000"/>
              <a:buFont typeface="Courier New" panose="02070309020205020404" pitchFamily="49" charset="0"/>
              <a:buChar char="o"/>
              <a:tabLst>
                <a:tab pos="457200" algn="l"/>
              </a:tabLst>
            </a:pPr>
            <a:r>
              <a:rPr lang="el-GR" sz="1600" kern="0" dirty="0">
                <a:effectLst/>
                <a:ea typeface="Times New Roman" panose="02020603050405020304" pitchFamily="18" charset="0"/>
                <a:cs typeface="Times New Roman" panose="02020603050405020304" pitchFamily="18" charset="0"/>
              </a:rPr>
              <a:t>Την υποστήριξη πρωτοβουλιών καινοτομίας, έρευνας, υποδομών και δίκαιης μετάβασης σε αναπτυσσόμενες χώρες.</a:t>
            </a:r>
            <a:endParaRPr lang="en-US" sz="1600" kern="100" dirty="0">
              <a:effectLst/>
              <a:ea typeface="Calibri" panose="020F0502020204030204" pitchFamily="34" charset="0"/>
              <a:cs typeface="Times New Roman" panose="02020603050405020304" pitchFamily="18" charset="0"/>
            </a:endParaRPr>
          </a:p>
          <a:p>
            <a:pPr marL="800100" lvl="1" indent="-342900" algn="just">
              <a:lnSpc>
                <a:spcPct val="115000"/>
              </a:lnSpc>
              <a:spcAft>
                <a:spcPts val="800"/>
              </a:spcAft>
              <a:buSzPts val="1000"/>
              <a:buFont typeface="Courier New" panose="02070309020205020404" pitchFamily="49" charset="0"/>
              <a:buChar char="o"/>
              <a:tabLst>
                <a:tab pos="457200" algn="l"/>
              </a:tabLst>
            </a:pPr>
            <a:r>
              <a:rPr lang="el-GR" sz="1600" kern="0" dirty="0">
                <a:effectLst/>
                <a:ea typeface="Times New Roman" panose="02020603050405020304" pitchFamily="18" charset="0"/>
                <a:cs typeface="Times New Roman" panose="02020603050405020304" pitchFamily="18" charset="0"/>
              </a:rPr>
              <a:t>Τη χρηματοδότηση της κατάρτισης, της μεταφοράς τεχνολογίας και της ανάπτυξης ικανοτήτων για την υποστήριξη της στρατηγικής του </a:t>
            </a:r>
            <a:r>
              <a:rPr lang="en-US" sz="1600" kern="0" dirty="0">
                <a:effectLst/>
                <a:ea typeface="Times New Roman" panose="02020603050405020304" pitchFamily="18" charset="0"/>
                <a:cs typeface="Times New Roman" panose="02020603050405020304" pitchFamily="18" charset="0"/>
              </a:rPr>
              <a:t>IMO</a:t>
            </a:r>
            <a:r>
              <a:rPr lang="el-GR" sz="1600" kern="0" dirty="0">
                <a:effectLst/>
                <a:ea typeface="Times New Roman" panose="02020603050405020304" pitchFamily="18" charset="0"/>
                <a:cs typeface="Times New Roman" panose="02020603050405020304" pitchFamily="18" charset="0"/>
              </a:rPr>
              <a:t> για τα αέρια του θερμοκηπίου.</a:t>
            </a:r>
            <a:endParaRPr lang="en-US" sz="1600" kern="100" dirty="0">
              <a:effectLst/>
              <a:ea typeface="Calibri" panose="020F0502020204030204" pitchFamily="34" charset="0"/>
              <a:cs typeface="Times New Roman" panose="02020603050405020304" pitchFamily="18" charset="0"/>
            </a:endParaRPr>
          </a:p>
          <a:p>
            <a:pPr marL="800100" lvl="1" indent="-342900" algn="just">
              <a:lnSpc>
                <a:spcPct val="115000"/>
              </a:lnSpc>
              <a:spcAft>
                <a:spcPts val="800"/>
              </a:spcAft>
              <a:buSzPts val="1000"/>
              <a:buFont typeface="Courier New" panose="02070309020205020404" pitchFamily="49" charset="0"/>
              <a:buChar char="o"/>
              <a:tabLst>
                <a:tab pos="457200" algn="l"/>
              </a:tabLst>
            </a:pPr>
            <a:r>
              <a:rPr lang="el-GR" sz="1600" kern="0" dirty="0">
                <a:effectLst/>
                <a:ea typeface="Times New Roman" panose="02020603050405020304" pitchFamily="18" charset="0"/>
                <a:cs typeface="Times New Roman" panose="02020603050405020304" pitchFamily="18" charset="0"/>
              </a:rPr>
              <a:t>Την άμβλυνση των αρνητικών επιπτώσεων σε ευάλωτα κράτη, όπως τα μικρά νησιωτικά αναπτυσσόμενα κράτη και οι λιγότερο ανεπτυγμένες χώρες.</a:t>
            </a:r>
            <a:endParaRPr lang="en-US" sz="1600" kern="100" dirty="0">
              <a:effectLst/>
              <a:ea typeface="Calibri" panose="020F0502020204030204" pitchFamily="34" charset="0"/>
              <a:cs typeface="Times New Roman" panose="02020603050405020304" pitchFamily="18" charset="0"/>
            </a:endParaRPr>
          </a:p>
          <a:p>
            <a:pPr marL="285750" marR="0" indent="-285750">
              <a:lnSpc>
                <a:spcPct val="115000"/>
              </a:lnSpc>
              <a:spcAft>
                <a:spcPts val="800"/>
              </a:spcAft>
              <a:buFont typeface="Wingdings" panose="05000000000000000000" pitchFamily="2" charset="2"/>
              <a:buChar char="Ø"/>
            </a:pPr>
            <a:r>
              <a:rPr lang="el-GR" sz="1600" b="1" kern="0" dirty="0">
                <a:effectLst/>
                <a:ea typeface="Times New Roman" panose="02020603050405020304" pitchFamily="18" charset="0"/>
                <a:cs typeface="Times New Roman" panose="02020603050405020304" pitchFamily="18" charset="0"/>
              </a:rPr>
              <a:t>Επόμενα βήματα:</a:t>
            </a:r>
            <a:endParaRPr lang="en-US" sz="1600" kern="100" dirty="0">
              <a:effectLst/>
              <a:ea typeface="Calibri" panose="020F0502020204030204" pitchFamily="34" charset="0"/>
              <a:cs typeface="Times New Roman" panose="02020603050405020304" pitchFamily="18" charset="0"/>
            </a:endParaRPr>
          </a:p>
          <a:p>
            <a:pPr marL="800100" lvl="1" indent="-342900">
              <a:lnSpc>
                <a:spcPct val="115000"/>
              </a:lnSpc>
              <a:spcAft>
                <a:spcPts val="800"/>
              </a:spcAft>
              <a:buSzPts val="1000"/>
              <a:buFont typeface="Courier New" panose="02070309020205020404" pitchFamily="49" charset="0"/>
              <a:buChar char="o"/>
              <a:tabLst>
                <a:tab pos="457200" algn="l"/>
              </a:tabLst>
            </a:pPr>
            <a:r>
              <a:rPr lang="el-GR" sz="1600" b="1" kern="0" dirty="0">
                <a:effectLst/>
                <a:ea typeface="Times New Roman" panose="02020603050405020304" pitchFamily="18" charset="0"/>
                <a:cs typeface="Times New Roman" panose="02020603050405020304" pitchFamily="18" charset="0"/>
              </a:rPr>
              <a:t>Οκτώβριος 2025 (</a:t>
            </a:r>
            <a:r>
              <a:rPr lang="en-US" sz="1600" b="1" kern="0" dirty="0">
                <a:effectLst/>
                <a:ea typeface="Times New Roman" panose="02020603050405020304" pitchFamily="18" charset="0"/>
                <a:cs typeface="Times New Roman" panose="02020603050405020304" pitchFamily="18" charset="0"/>
              </a:rPr>
              <a:t>MEPC</a:t>
            </a:r>
            <a:r>
              <a:rPr lang="el-GR" sz="1600" b="1" kern="0" dirty="0">
                <a:effectLst/>
                <a:ea typeface="Times New Roman" panose="02020603050405020304" pitchFamily="18" charset="0"/>
                <a:cs typeface="Times New Roman" panose="02020603050405020304" pitchFamily="18" charset="0"/>
              </a:rPr>
              <a:t>/</a:t>
            </a:r>
            <a:r>
              <a:rPr lang="en-US" sz="1600" b="1" kern="0" dirty="0">
                <a:effectLst/>
                <a:ea typeface="Times New Roman" panose="02020603050405020304" pitchFamily="18" charset="0"/>
                <a:cs typeface="Times New Roman" panose="02020603050405020304" pitchFamily="18" charset="0"/>
              </a:rPr>
              <a:t>ES</a:t>
            </a:r>
            <a:r>
              <a:rPr lang="el-GR" sz="1600" b="1" kern="0" dirty="0">
                <a:effectLst/>
                <a:ea typeface="Times New Roman" panose="02020603050405020304" pitchFamily="18" charset="0"/>
                <a:cs typeface="Times New Roman" panose="02020603050405020304" pitchFamily="18" charset="0"/>
              </a:rPr>
              <a:t>.2)</a:t>
            </a:r>
            <a:r>
              <a:rPr lang="el-GR" sz="1600" kern="0" dirty="0">
                <a:effectLst/>
                <a:ea typeface="Times New Roman" panose="02020603050405020304" pitchFamily="18" charset="0"/>
                <a:cs typeface="Times New Roman" panose="02020603050405020304" pitchFamily="18" charset="0"/>
              </a:rPr>
              <a:t>: Έγκριση των τροποποιήσεων κατά τη διάρκεια έκτακτης συνόδου της Επιτροπής Προστασίας του Θαλάσσιου Περιβάλλοντος.</a:t>
            </a:r>
            <a:endParaRPr lang="en-US" sz="1600" kern="100" dirty="0">
              <a:effectLst/>
              <a:ea typeface="Calibri" panose="020F0502020204030204" pitchFamily="34" charset="0"/>
              <a:cs typeface="Times New Roman" panose="02020603050405020304" pitchFamily="18" charset="0"/>
            </a:endParaRPr>
          </a:p>
          <a:p>
            <a:pPr marL="800100" lvl="1" indent="-342900">
              <a:lnSpc>
                <a:spcPct val="115000"/>
              </a:lnSpc>
              <a:spcAft>
                <a:spcPts val="800"/>
              </a:spcAft>
              <a:buSzPts val="1000"/>
              <a:buFont typeface="Courier New" panose="02070309020205020404" pitchFamily="49" charset="0"/>
              <a:buChar char="o"/>
              <a:tabLst>
                <a:tab pos="457200" algn="l"/>
              </a:tabLst>
            </a:pPr>
            <a:r>
              <a:rPr lang="el-GR" sz="1600" b="1" kern="0" dirty="0">
                <a:effectLst/>
                <a:ea typeface="Times New Roman" panose="02020603050405020304" pitchFamily="18" charset="0"/>
                <a:cs typeface="Times New Roman" panose="02020603050405020304" pitchFamily="18" charset="0"/>
              </a:rPr>
              <a:t>Άνοιξη 2026 (</a:t>
            </a:r>
            <a:r>
              <a:rPr lang="en-US" sz="1600" b="1" kern="0" dirty="0">
                <a:effectLst/>
                <a:ea typeface="Times New Roman" panose="02020603050405020304" pitchFamily="18" charset="0"/>
                <a:cs typeface="Times New Roman" panose="02020603050405020304" pitchFamily="18" charset="0"/>
              </a:rPr>
              <a:t>MEPC</a:t>
            </a:r>
            <a:r>
              <a:rPr lang="el-GR" sz="1600" b="1" kern="0" dirty="0">
                <a:effectLst/>
                <a:ea typeface="Times New Roman" panose="02020603050405020304" pitchFamily="18" charset="0"/>
                <a:cs typeface="Times New Roman" panose="02020603050405020304" pitchFamily="18" charset="0"/>
              </a:rPr>
              <a:t> 84)</a:t>
            </a:r>
            <a:r>
              <a:rPr lang="el-GR" sz="1600" kern="0" dirty="0">
                <a:effectLst/>
                <a:ea typeface="Times New Roman" panose="02020603050405020304" pitchFamily="18" charset="0"/>
                <a:cs typeface="Times New Roman" panose="02020603050405020304" pitchFamily="18" charset="0"/>
              </a:rPr>
              <a:t>: Έγκριση λεπτομερών κατευθυντήριων γραμμών εφαρμογής.</a:t>
            </a:r>
            <a:endParaRPr lang="en-US" sz="1600" kern="100" dirty="0">
              <a:effectLst/>
              <a:ea typeface="Calibri" panose="020F0502020204030204" pitchFamily="34" charset="0"/>
              <a:cs typeface="Times New Roman" panose="02020603050405020304" pitchFamily="18" charset="0"/>
            </a:endParaRPr>
          </a:p>
          <a:p>
            <a:pPr marL="800100" lvl="1" indent="-342900">
              <a:lnSpc>
                <a:spcPct val="115000"/>
              </a:lnSpc>
              <a:spcAft>
                <a:spcPts val="800"/>
              </a:spcAft>
              <a:buSzPts val="1000"/>
              <a:buFont typeface="Courier New" panose="02070309020205020404" pitchFamily="49" charset="0"/>
              <a:buChar char="o"/>
              <a:tabLst>
                <a:tab pos="457200" algn="l"/>
              </a:tabLst>
            </a:pPr>
            <a:r>
              <a:rPr lang="el-GR" sz="1600" b="1" kern="0" dirty="0">
                <a:effectLst/>
                <a:ea typeface="Times New Roman" panose="02020603050405020304" pitchFamily="18" charset="0"/>
                <a:cs typeface="Times New Roman" panose="02020603050405020304" pitchFamily="18" charset="0"/>
              </a:rPr>
              <a:t>2027</a:t>
            </a:r>
            <a:r>
              <a:rPr lang="el-GR" sz="1600" kern="0" dirty="0">
                <a:effectLst/>
                <a:ea typeface="Times New Roman" panose="02020603050405020304" pitchFamily="18" charset="0"/>
                <a:cs typeface="Times New Roman" panose="02020603050405020304" pitchFamily="18" charset="0"/>
              </a:rPr>
              <a:t>: Αναμενόμενη έναρξη ισχύος, 16 μήνες μετά την έγκριση (σύμφωνα με τα άρθρα της </a:t>
            </a:r>
            <a:r>
              <a:rPr lang="en-US" sz="1600" kern="0" dirty="0">
                <a:effectLst/>
                <a:ea typeface="Times New Roman" panose="02020603050405020304" pitchFamily="18" charset="0"/>
                <a:cs typeface="Times New Roman" panose="02020603050405020304" pitchFamily="18" charset="0"/>
              </a:rPr>
              <a:t>MARPOL</a:t>
            </a:r>
            <a:r>
              <a:rPr lang="el-GR" sz="1600" kern="0" dirty="0">
                <a:effectLst/>
                <a:ea typeface="Times New Roman" panose="02020603050405020304" pitchFamily="18" charset="0"/>
                <a:cs typeface="Times New Roman" panose="02020603050405020304" pitchFamily="18" charset="0"/>
              </a:rPr>
              <a:t>).</a:t>
            </a:r>
            <a:endParaRPr lang="en-US"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763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29013032-6A28-D72D-7D25-7A16BF125C35}"/>
              </a:ext>
            </a:extLst>
          </p:cNvPr>
          <p:cNvPicPr>
            <a:picLocks noChangeAspect="1"/>
          </p:cNvPicPr>
          <p:nvPr/>
        </p:nvPicPr>
        <p:blipFill>
          <a:blip r:embed="rId2"/>
          <a:stretch>
            <a:fillRect/>
          </a:stretch>
        </p:blipFill>
        <p:spPr>
          <a:xfrm>
            <a:off x="266331" y="124287"/>
            <a:ext cx="11292396" cy="5924088"/>
          </a:xfrm>
          <a:prstGeom prst="rect">
            <a:avLst/>
          </a:prstGeom>
          <a:ln>
            <a:solidFill>
              <a:schemeClr val="tx1"/>
            </a:solidFill>
          </a:ln>
        </p:spPr>
      </p:pic>
    </p:spTree>
    <p:extLst>
      <p:ext uri="{BB962C8B-B14F-4D97-AF65-F5344CB8AC3E}">
        <p14:creationId xmlns:p14="http://schemas.microsoft.com/office/powerpoint/2010/main" val="1426040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D9D40B-D735-60A5-A044-ECCD3ABBE31B}"/>
              </a:ext>
            </a:extLst>
          </p:cNvPr>
          <p:cNvSpPr>
            <a:spLocks noGrp="1"/>
          </p:cNvSpPr>
          <p:nvPr>
            <p:ph type="title" idx="4294967295"/>
          </p:nvPr>
        </p:nvSpPr>
        <p:spPr>
          <a:xfrm>
            <a:off x="1096963" y="287338"/>
            <a:ext cx="11095037" cy="813493"/>
          </a:xfrm>
        </p:spPr>
        <p:txBody>
          <a:bodyPr>
            <a:normAutofit/>
          </a:bodyPr>
          <a:lstStyle/>
          <a:p>
            <a:r>
              <a:rPr lang="el-GR" sz="2400" dirty="0">
                <a:latin typeface="+mn-lt"/>
              </a:rPr>
              <a:t>2.	</a:t>
            </a:r>
            <a:r>
              <a:rPr lang="el-GR" sz="2400" b="1" dirty="0">
                <a:latin typeface="+mn-lt"/>
              </a:rPr>
              <a:t>ΠΕΡΙΒΑΛΛΟΝΤΙΚΟΙ ΚΙΝΔΥΝΟΙ ΤΩΝ ΘΑΛΑΣΣΙΩΝ ΜΕΤΑΦΟΡΩΝ  </a:t>
            </a:r>
            <a:endParaRPr lang="en-US" sz="2400" b="1" dirty="0">
              <a:latin typeface="+mn-lt"/>
            </a:endParaRPr>
          </a:p>
        </p:txBody>
      </p:sp>
      <p:sp>
        <p:nvSpPr>
          <p:cNvPr id="3" name="Θέση περιεχομένου 2">
            <a:extLst>
              <a:ext uri="{FF2B5EF4-FFF2-40B4-BE49-F238E27FC236}">
                <a16:creationId xmlns:a16="http://schemas.microsoft.com/office/drawing/2014/main" id="{9A5BC274-E24F-9B0F-FE45-43EE613EA209}"/>
              </a:ext>
            </a:extLst>
          </p:cNvPr>
          <p:cNvSpPr>
            <a:spLocks noGrp="1"/>
          </p:cNvSpPr>
          <p:nvPr>
            <p:ph idx="4294967295"/>
          </p:nvPr>
        </p:nvSpPr>
        <p:spPr>
          <a:xfrm>
            <a:off x="488272" y="1367161"/>
            <a:ext cx="11310151" cy="4681214"/>
          </a:xfrm>
        </p:spPr>
        <p:txBody>
          <a:bodyPr>
            <a:normAutofit fontScale="92500" lnSpcReduction="10000"/>
          </a:bodyPr>
          <a:lstStyle/>
          <a:p>
            <a:r>
              <a:rPr lang="el-GR" b="1" dirty="0">
                <a:solidFill>
                  <a:srgbClr val="C00000"/>
                </a:solidFill>
              </a:rPr>
              <a:t>2.1</a:t>
            </a:r>
            <a:r>
              <a:rPr lang="el-GR" dirty="0">
                <a:solidFill>
                  <a:srgbClr val="C00000"/>
                </a:solidFill>
              </a:rPr>
              <a:t>	</a:t>
            </a:r>
            <a:r>
              <a:rPr lang="el-GR" b="1" dirty="0">
                <a:solidFill>
                  <a:srgbClr val="C00000"/>
                </a:solidFill>
              </a:rPr>
              <a:t>Μόλυνση από πετρελαιοειδή, λάδια, κλπ. </a:t>
            </a:r>
            <a:endParaRPr lang="el-GR" dirty="0">
              <a:solidFill>
                <a:srgbClr val="C00000"/>
              </a:solidFill>
            </a:endParaRPr>
          </a:p>
          <a:p>
            <a:pPr algn="just">
              <a:buFont typeface="Wingdings" panose="05000000000000000000" pitchFamily="2" charset="2"/>
              <a:buChar char="Ø"/>
            </a:pPr>
            <a:r>
              <a:rPr lang="el-GR" dirty="0">
                <a:solidFill>
                  <a:schemeClr val="tx1"/>
                </a:solidFill>
              </a:rPr>
              <a:t> Απόρριψη πετρελαίου και καταλοίπων πετρελαίου, λαδιού κ.α. στη θάλασσα. </a:t>
            </a:r>
          </a:p>
          <a:p>
            <a:pPr algn="just">
              <a:buFont typeface="Wingdings" panose="05000000000000000000" pitchFamily="2" charset="2"/>
              <a:buChar char="Ø"/>
            </a:pPr>
            <a:r>
              <a:rPr lang="el-GR" dirty="0">
                <a:solidFill>
                  <a:schemeClr val="tx1"/>
                </a:solidFill>
              </a:rPr>
              <a:t> Η πετρελαϊκή ρύπανση είναι </a:t>
            </a:r>
            <a:r>
              <a:rPr lang="el-GR" b="1" dirty="0">
                <a:solidFill>
                  <a:schemeClr val="tx1"/>
                </a:solidFill>
              </a:rPr>
              <a:t>ιδιαίτερα επιβλαβής </a:t>
            </a:r>
            <a:r>
              <a:rPr lang="el-GR" dirty="0">
                <a:solidFill>
                  <a:schemeClr val="tx1"/>
                </a:solidFill>
              </a:rPr>
              <a:t>για τη θαλάσσια ζωή, αλλά και για την ανθρώπινη, ενώ επηρεάζει άμεσα την οικονομία των παράκτιων περιοχών</a:t>
            </a:r>
            <a:r>
              <a:rPr lang="en-US" dirty="0">
                <a:solidFill>
                  <a:schemeClr val="tx1"/>
                </a:solidFill>
              </a:rPr>
              <a:t> (</a:t>
            </a:r>
            <a:r>
              <a:rPr lang="el-GR" dirty="0">
                <a:solidFill>
                  <a:schemeClr val="tx1"/>
                </a:solidFill>
              </a:rPr>
              <a:t>π.χ. </a:t>
            </a:r>
            <a:r>
              <a:rPr lang="en-US" dirty="0">
                <a:solidFill>
                  <a:schemeClr val="tx1"/>
                </a:solidFill>
              </a:rPr>
              <a:t>Exxon Valdez) </a:t>
            </a:r>
            <a:r>
              <a:rPr lang="el-GR" dirty="0">
                <a:solidFill>
                  <a:schemeClr val="tx1"/>
                </a:solidFill>
              </a:rPr>
              <a:t> </a:t>
            </a:r>
          </a:p>
          <a:p>
            <a:pPr algn="just">
              <a:buFont typeface="Wingdings" panose="05000000000000000000" pitchFamily="2" charset="2"/>
              <a:buChar char="Ø"/>
            </a:pPr>
            <a:r>
              <a:rPr lang="el-GR" dirty="0">
                <a:solidFill>
                  <a:schemeClr val="tx1"/>
                </a:solidFill>
              </a:rPr>
              <a:t> Μεγάλο κόστος και τεχνικές δυσκολίες στην αντιμετώπιση πετρελαιοκηλίδων </a:t>
            </a:r>
          </a:p>
          <a:p>
            <a:pPr algn="just">
              <a:buFont typeface="Wingdings" panose="05000000000000000000" pitchFamily="2" charset="2"/>
              <a:buChar char="Ø"/>
            </a:pPr>
            <a:r>
              <a:rPr lang="el-GR" b="1" dirty="0">
                <a:solidFill>
                  <a:schemeClr val="tx1"/>
                </a:solidFill>
              </a:rPr>
              <a:t> Η ανάκαμψη του οικοσυστήματος </a:t>
            </a:r>
            <a:r>
              <a:rPr lang="el-GR" dirty="0">
                <a:solidFill>
                  <a:schemeClr val="tx1"/>
                </a:solidFill>
              </a:rPr>
              <a:t>διαρκεί περισσότερα από δύο χρόνια ενώ μπορεί να χρειαστεί και περισσότερο από δεκαετία, ανάλογα με τους υδροδυναμικούς παράγοντες, την ποσότητα του πετρελαίου, τον τύπο του ιζήματος και την οικολογική δομή της πληγείσας περιοχής. </a:t>
            </a:r>
          </a:p>
          <a:p>
            <a:pPr algn="just">
              <a:buFont typeface="Wingdings" panose="05000000000000000000" pitchFamily="2" charset="2"/>
              <a:buChar char="Ø"/>
            </a:pPr>
            <a:r>
              <a:rPr lang="el-GR" dirty="0">
                <a:solidFill>
                  <a:schemeClr val="tx1"/>
                </a:solidFill>
              </a:rPr>
              <a:t> Η απόρριψη πετρελαίου στη θάλασσα μπορεί να γίνει είτε από </a:t>
            </a:r>
            <a:r>
              <a:rPr lang="el-GR" b="1" dirty="0">
                <a:solidFill>
                  <a:schemeClr val="tx1"/>
                </a:solidFill>
              </a:rPr>
              <a:t>ατύχημα, είτε από τη λειτουργία του πλοίου</a:t>
            </a:r>
            <a:r>
              <a:rPr lang="el-GR" dirty="0">
                <a:solidFill>
                  <a:schemeClr val="tx1"/>
                </a:solidFill>
              </a:rPr>
              <a:t>. Στις περιπτώσεις ατυχημάτων το πετρέλαιο ή τα παράγωγα πετρελαίου που απορρίπτονται στα ύδατα μπορεί να αποτελούν το φορτίο του πλοίου ή να προέρχονται από τις δεξαμενές καυσίμου.</a:t>
            </a:r>
          </a:p>
          <a:p>
            <a:pPr algn="just">
              <a:buFont typeface="Wingdings" panose="05000000000000000000" pitchFamily="2" charset="2"/>
              <a:buChar char="Ø"/>
            </a:pPr>
            <a:r>
              <a:rPr lang="el-GR" dirty="0">
                <a:solidFill>
                  <a:schemeClr val="tx1"/>
                </a:solidFill>
              </a:rPr>
              <a:t> Η ρύπανση που προέρχεται από τις </a:t>
            </a:r>
            <a:r>
              <a:rPr lang="el-GR" b="1" dirty="0">
                <a:solidFill>
                  <a:schemeClr val="tx1"/>
                </a:solidFill>
              </a:rPr>
              <a:t>δεξαμενές καυσίμου </a:t>
            </a:r>
            <a:r>
              <a:rPr lang="el-GR" dirty="0">
                <a:solidFill>
                  <a:schemeClr val="tx1"/>
                </a:solidFill>
              </a:rPr>
              <a:t>είναι συχνότερη από αυτή του πετρελαίου ως φορτίο. </a:t>
            </a:r>
          </a:p>
          <a:p>
            <a:pPr algn="just">
              <a:buFont typeface="Wingdings" panose="05000000000000000000" pitchFamily="2" charset="2"/>
              <a:buChar char="Ø"/>
            </a:pPr>
            <a:r>
              <a:rPr lang="el-GR" dirty="0">
                <a:solidFill>
                  <a:schemeClr val="tx1"/>
                </a:solidFill>
              </a:rPr>
              <a:t> Τα περιστατικά πρόκλησης πετρελαιοκηλίδας από δεξαμενόπλοια </a:t>
            </a:r>
            <a:r>
              <a:rPr lang="el-GR" b="1" dirty="0">
                <a:solidFill>
                  <a:schemeClr val="tx1"/>
                </a:solidFill>
              </a:rPr>
              <a:t>τα τελευταία πενήντα χρόνια έχουν σημειώσει σημαντική μείωση,</a:t>
            </a:r>
            <a:r>
              <a:rPr lang="el-GR" dirty="0">
                <a:solidFill>
                  <a:schemeClr val="tx1"/>
                </a:solidFill>
              </a:rPr>
              <a:t> παρόλο που η κίνηση τους και ο όγκος του διακινούμενου φορτίου έχουν αυξηθεί.</a:t>
            </a:r>
          </a:p>
          <a:p>
            <a:endParaRPr lang="en-US" dirty="0"/>
          </a:p>
        </p:txBody>
      </p:sp>
    </p:spTree>
    <p:extLst>
      <p:ext uri="{BB962C8B-B14F-4D97-AF65-F5344CB8AC3E}">
        <p14:creationId xmlns:p14="http://schemas.microsoft.com/office/powerpoint/2010/main" val="1583955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CADF5A0-29E6-505C-EAF9-688C32BF2748}"/>
              </a:ext>
            </a:extLst>
          </p:cNvPr>
          <p:cNvPicPr>
            <a:picLocks noChangeAspect="1"/>
          </p:cNvPicPr>
          <p:nvPr/>
        </p:nvPicPr>
        <p:blipFill>
          <a:blip r:embed="rId2"/>
          <a:stretch>
            <a:fillRect/>
          </a:stretch>
        </p:blipFill>
        <p:spPr>
          <a:xfrm>
            <a:off x="106532" y="159798"/>
            <a:ext cx="11940466" cy="6355493"/>
          </a:xfrm>
          <a:prstGeom prst="rect">
            <a:avLst/>
          </a:prstGeom>
          <a:ln>
            <a:solidFill>
              <a:schemeClr val="tx1"/>
            </a:solidFill>
          </a:ln>
        </p:spPr>
      </p:pic>
    </p:spTree>
    <p:extLst>
      <p:ext uri="{BB962C8B-B14F-4D97-AF65-F5344CB8AC3E}">
        <p14:creationId xmlns:p14="http://schemas.microsoft.com/office/powerpoint/2010/main" val="4066111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7B4F14-87A6-2CBA-BE63-92D628A2FBEF}"/>
              </a:ext>
            </a:extLst>
          </p:cNvPr>
          <p:cNvSpPr txBox="1"/>
          <p:nvPr/>
        </p:nvSpPr>
        <p:spPr>
          <a:xfrm>
            <a:off x="488272" y="195309"/>
            <a:ext cx="8653508" cy="738664"/>
          </a:xfrm>
          <a:prstGeom prst="rect">
            <a:avLst/>
          </a:prstGeom>
          <a:noFill/>
        </p:spPr>
        <p:txBody>
          <a:bodyPr wrap="square">
            <a:spAutoFit/>
          </a:bodyPr>
          <a:lstStyle/>
          <a:p>
            <a:pPr algn="ctr"/>
            <a:r>
              <a:rPr lang="el-GR" sz="2400" b="1" dirty="0">
                <a:solidFill>
                  <a:srgbClr val="0070C0"/>
                </a:solidFill>
              </a:rPr>
              <a:t>Κύρια Μέτρα της ΕΕ για Ρύπους Ναυτιλίας</a:t>
            </a:r>
          </a:p>
          <a:p>
            <a:pPr algn="ctr"/>
            <a:endParaRPr lang="en-US" dirty="0">
              <a:solidFill>
                <a:srgbClr val="0070C0"/>
              </a:solidFill>
            </a:endParaRPr>
          </a:p>
        </p:txBody>
      </p:sp>
      <p:graphicFrame>
        <p:nvGraphicFramePr>
          <p:cNvPr id="4" name="Πίνακας 3">
            <a:extLst>
              <a:ext uri="{FF2B5EF4-FFF2-40B4-BE49-F238E27FC236}">
                <a16:creationId xmlns:a16="http://schemas.microsoft.com/office/drawing/2014/main" id="{DA778915-60C9-84C2-A933-EE0668E4960C}"/>
              </a:ext>
            </a:extLst>
          </p:cNvPr>
          <p:cNvGraphicFramePr>
            <a:graphicFrameLocks noGrp="1"/>
          </p:cNvGraphicFramePr>
          <p:nvPr>
            <p:extLst>
              <p:ext uri="{D42A27DB-BD31-4B8C-83A1-F6EECF244321}">
                <p14:modId xmlns:p14="http://schemas.microsoft.com/office/powerpoint/2010/main" val="2799023810"/>
              </p:ext>
            </p:extLst>
          </p:nvPr>
        </p:nvGraphicFramePr>
        <p:xfrm>
          <a:off x="488272" y="630315"/>
          <a:ext cx="11215456" cy="5237825"/>
        </p:xfrm>
        <a:graphic>
          <a:graphicData uri="http://schemas.openxmlformats.org/drawingml/2006/table">
            <a:tbl>
              <a:tblPr/>
              <a:tblGrid>
                <a:gridCol w="2803864">
                  <a:extLst>
                    <a:ext uri="{9D8B030D-6E8A-4147-A177-3AD203B41FA5}">
                      <a16:colId xmlns:a16="http://schemas.microsoft.com/office/drawing/2014/main" val="3169719141"/>
                    </a:ext>
                  </a:extLst>
                </a:gridCol>
                <a:gridCol w="2314618">
                  <a:extLst>
                    <a:ext uri="{9D8B030D-6E8A-4147-A177-3AD203B41FA5}">
                      <a16:colId xmlns:a16="http://schemas.microsoft.com/office/drawing/2014/main" val="1511833571"/>
                    </a:ext>
                  </a:extLst>
                </a:gridCol>
                <a:gridCol w="1670328">
                  <a:extLst>
                    <a:ext uri="{9D8B030D-6E8A-4147-A177-3AD203B41FA5}">
                      <a16:colId xmlns:a16="http://schemas.microsoft.com/office/drawing/2014/main" val="2344474549"/>
                    </a:ext>
                  </a:extLst>
                </a:gridCol>
                <a:gridCol w="4426646">
                  <a:extLst>
                    <a:ext uri="{9D8B030D-6E8A-4147-A177-3AD203B41FA5}">
                      <a16:colId xmlns:a16="http://schemas.microsoft.com/office/drawing/2014/main" val="2107206101"/>
                    </a:ext>
                  </a:extLst>
                </a:gridCol>
              </a:tblGrid>
              <a:tr h="697313">
                <a:tc>
                  <a:txBody>
                    <a:bodyPr/>
                    <a:lstStyle/>
                    <a:p>
                      <a:pPr algn="ctr">
                        <a:buNone/>
                      </a:pPr>
                      <a:r>
                        <a:rPr lang="el-GR" sz="1800" b="1" dirty="0">
                          <a:solidFill>
                            <a:srgbClr val="C00000"/>
                          </a:solidFill>
                        </a:rPr>
                        <a:t>Μέτρο / Κανονισμός</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buNone/>
                      </a:pPr>
                      <a:r>
                        <a:rPr lang="el-GR" sz="1800" b="1" dirty="0">
                          <a:solidFill>
                            <a:srgbClr val="C00000"/>
                          </a:solidFill>
                        </a:rPr>
                        <a:t>Περιγραφή</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buNone/>
                      </a:pPr>
                      <a:r>
                        <a:rPr lang="el-GR" sz="1800" b="1" dirty="0">
                          <a:solidFill>
                            <a:srgbClr val="C00000"/>
                          </a:solidFill>
                        </a:rPr>
                        <a:t>Ποιους ρύπους στοχεύει</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buNone/>
                      </a:pPr>
                      <a:r>
                        <a:rPr lang="el-GR" sz="1800" b="1" dirty="0">
                          <a:solidFill>
                            <a:srgbClr val="C00000"/>
                          </a:solidFill>
                        </a:rPr>
                        <a:t>Σημειώσεις / Περιορισμοί</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21319085"/>
                  </a:ext>
                </a:extLst>
              </a:tr>
              <a:tr h="1619287">
                <a:tc>
                  <a:txBody>
                    <a:bodyPr/>
                    <a:lstStyle/>
                    <a:p>
                      <a:pPr algn="just">
                        <a:buNone/>
                      </a:pPr>
                      <a:r>
                        <a:rPr lang="el-GR" sz="1800" b="1" dirty="0">
                          <a:solidFill>
                            <a:schemeClr val="tx1"/>
                          </a:solidFill>
                        </a:rPr>
                        <a:t>Οδηγία για το Θείο στα Καύσιμα Ναυτιλίας (</a:t>
                      </a:r>
                      <a:r>
                        <a:rPr lang="el-GR" sz="1800" b="1" dirty="0" err="1">
                          <a:solidFill>
                            <a:schemeClr val="tx1"/>
                          </a:solidFill>
                        </a:rPr>
                        <a:t>Sulphur</a:t>
                      </a:r>
                      <a:r>
                        <a:rPr lang="el-GR" sz="1800" b="1" dirty="0">
                          <a:solidFill>
                            <a:schemeClr val="tx1"/>
                          </a:solidFill>
                        </a:rPr>
                        <a:t> </a:t>
                      </a:r>
                      <a:r>
                        <a:rPr lang="el-GR" sz="1800" b="1" dirty="0" err="1">
                          <a:solidFill>
                            <a:schemeClr val="tx1"/>
                          </a:solidFill>
                        </a:rPr>
                        <a:t>Directive</a:t>
                      </a:r>
                      <a:r>
                        <a:rPr lang="el-GR" sz="1800" b="1" dirty="0">
                          <a:solidFill>
                            <a:schemeClr val="tx1"/>
                          </a:solidFill>
                        </a:rPr>
                        <a:t>, Π.χ. 2012/33/ΕΕ)</a:t>
                      </a:r>
                      <a:endParaRPr lang="el-GR" sz="1800" dirty="0">
                        <a:solidFill>
                          <a:schemeClr val="tx1"/>
                        </a:solidFill>
                      </a:endParaRP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buNone/>
                      </a:pPr>
                      <a:r>
                        <a:rPr lang="el-GR" sz="1800" dirty="0">
                          <a:solidFill>
                            <a:schemeClr val="tx1"/>
                          </a:solidFill>
                        </a:rPr>
                        <a:t>Θέτει όρια στο περιεχόμενο θείου στα καύσιμα που χρησιμοποιούνται σε πλοία εντός ΕΕ</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buNone/>
                      </a:pPr>
                      <a:r>
                        <a:rPr lang="en-US" sz="1800" b="1" dirty="0">
                          <a:solidFill>
                            <a:srgbClr val="C00000"/>
                          </a:solidFill>
                        </a:rPr>
                        <a:t>SOₓ (</a:t>
                      </a:r>
                      <a:r>
                        <a:rPr lang="el-GR" sz="1800" b="1" dirty="0">
                          <a:solidFill>
                            <a:srgbClr val="C00000"/>
                          </a:solidFill>
                        </a:rPr>
                        <a:t>διοξείδια του θείου)</a:t>
                      </a:r>
                      <a:endParaRPr lang="el-GR" sz="1800" dirty="0">
                        <a:solidFill>
                          <a:srgbClr val="C00000"/>
                        </a:solidFill>
                      </a:endParaRP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buNone/>
                      </a:pPr>
                      <a:r>
                        <a:rPr lang="el-GR" sz="1800" dirty="0">
                          <a:solidFill>
                            <a:schemeClr val="tx1"/>
                          </a:solidFill>
                        </a:rPr>
                        <a:t>Επιτρέπει τη χρήση συστημάτων καθαρισμού καυσαερίων (</a:t>
                      </a:r>
                      <a:r>
                        <a:rPr lang="el-GR" sz="1800" dirty="0" err="1">
                          <a:solidFill>
                            <a:schemeClr val="tx1"/>
                          </a:solidFill>
                        </a:rPr>
                        <a:t>scrubbers</a:t>
                      </a:r>
                      <a:r>
                        <a:rPr lang="el-GR" sz="1800" dirty="0">
                          <a:solidFill>
                            <a:schemeClr val="tx1"/>
                          </a:solidFill>
                        </a:rPr>
                        <a:t>) ως εναλλακτική εφόσον πιστοποιηθούν </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28226367"/>
                  </a:ext>
                </a:extLst>
              </a:tr>
              <a:tr h="1619287">
                <a:tc>
                  <a:txBody>
                    <a:bodyPr/>
                    <a:lstStyle/>
                    <a:p>
                      <a:pPr algn="just">
                        <a:buNone/>
                      </a:pPr>
                      <a:r>
                        <a:rPr lang="el-GR" sz="1800" b="1" dirty="0">
                          <a:solidFill>
                            <a:schemeClr val="tx1"/>
                          </a:solidFill>
                        </a:rPr>
                        <a:t>Περιορισμός χρήσης καυσίμου με υψηλό θείο σε λιμάνια (όταν πλοία βρίσκονται σε ράδα / λιμάνι)</a:t>
                      </a:r>
                      <a:endParaRPr lang="el-GR" sz="1800" dirty="0">
                        <a:solidFill>
                          <a:schemeClr val="tx1"/>
                        </a:solidFill>
                      </a:endParaRP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buNone/>
                      </a:pPr>
                      <a:r>
                        <a:rPr lang="el-GR" sz="1800" dirty="0">
                          <a:solidFill>
                            <a:schemeClr val="tx1"/>
                          </a:solidFill>
                        </a:rPr>
                        <a:t>Όταν το πλοίο είναι σε λιμάνι, το καύσιμο πρέπει να έχει πολύ χαμηλό θείο</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buNone/>
                      </a:pPr>
                      <a:r>
                        <a:rPr lang="en-US" sz="1800" b="1" dirty="0">
                          <a:solidFill>
                            <a:srgbClr val="C00000"/>
                          </a:solidFill>
                        </a:rPr>
                        <a:t>SOₓ, </a:t>
                      </a:r>
                      <a:r>
                        <a:rPr lang="el-GR" sz="1800" b="1" dirty="0">
                          <a:solidFill>
                            <a:srgbClr val="C00000"/>
                          </a:solidFill>
                        </a:rPr>
                        <a:t>σωματίδια</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buNone/>
                      </a:pPr>
                      <a:r>
                        <a:rPr lang="el-GR" sz="1800" dirty="0">
                          <a:solidFill>
                            <a:schemeClr val="tx1"/>
                          </a:solidFill>
                        </a:rPr>
                        <a:t>Η οδηγία απαιτεί χρήση καυσίμων με μέγιστο περιεχόμενο θείου 0,10 % m/m όταν το πλοίο είναι σε ράδα/λιμάνι εντός ΕΕ </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99822460"/>
                  </a:ext>
                </a:extLst>
              </a:tr>
              <a:tr h="1301938">
                <a:tc>
                  <a:txBody>
                    <a:bodyPr/>
                    <a:lstStyle/>
                    <a:p>
                      <a:pPr algn="just">
                        <a:buNone/>
                      </a:pPr>
                      <a:r>
                        <a:rPr lang="el-GR" sz="1800" b="1">
                          <a:solidFill>
                            <a:schemeClr val="tx1"/>
                          </a:solidFill>
                        </a:rPr>
                        <a:t>Καθιέρωση περιοχή Ελέγχου Εκπομπών Θείου (ECA / SECA / NECA) στην Μεσόγειο</a:t>
                      </a:r>
                      <a:endParaRPr lang="el-GR" sz="1800">
                        <a:solidFill>
                          <a:schemeClr val="tx1"/>
                        </a:solidFill>
                      </a:endParaRP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buNone/>
                      </a:pPr>
                      <a:r>
                        <a:rPr lang="el-GR" sz="1800" dirty="0">
                          <a:solidFill>
                            <a:schemeClr val="tx1"/>
                          </a:solidFill>
                        </a:rPr>
                        <a:t>Η Μεσόγειος ορίζεται ως Περιοχή Ελέγχου Εκπομπών Θείου με πιο αυστηρό όριο</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buNone/>
                      </a:pPr>
                      <a:r>
                        <a:rPr lang="en-US" sz="1800" b="1" dirty="0">
                          <a:solidFill>
                            <a:srgbClr val="C00000"/>
                          </a:solidFill>
                        </a:rPr>
                        <a:t>SOₓ</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buNone/>
                      </a:pPr>
                      <a:r>
                        <a:rPr lang="el-GR" sz="1800" dirty="0">
                          <a:solidFill>
                            <a:schemeClr val="tx1"/>
                          </a:solidFill>
                        </a:rPr>
                        <a:t>Από 1 Μαΐου 2025 απαιτείται περιεχόμενο θείου ≤ 0,10 % m/m στα καύσιμα εντός της Μεσογείου (όπου ισχύει η ECA).</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93659067"/>
                  </a:ext>
                </a:extLst>
              </a:tr>
            </a:tbl>
          </a:graphicData>
        </a:graphic>
      </p:graphicFrame>
    </p:spTree>
    <p:extLst>
      <p:ext uri="{BB962C8B-B14F-4D97-AF65-F5344CB8AC3E}">
        <p14:creationId xmlns:p14="http://schemas.microsoft.com/office/powerpoint/2010/main" val="1600045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065A9ED0-F68D-3AC2-39B0-43609BE52A83}"/>
              </a:ext>
            </a:extLst>
          </p:cNvPr>
          <p:cNvGraphicFramePr>
            <a:graphicFrameLocks noGrp="1"/>
          </p:cNvGraphicFramePr>
          <p:nvPr>
            <p:extLst>
              <p:ext uri="{D42A27DB-BD31-4B8C-83A1-F6EECF244321}">
                <p14:modId xmlns:p14="http://schemas.microsoft.com/office/powerpoint/2010/main" val="1669804380"/>
              </p:ext>
            </p:extLst>
          </p:nvPr>
        </p:nvGraphicFramePr>
        <p:xfrm>
          <a:off x="213065" y="204186"/>
          <a:ext cx="11842811" cy="5983550"/>
        </p:xfrm>
        <a:graphic>
          <a:graphicData uri="http://schemas.openxmlformats.org/drawingml/2006/table">
            <a:tbl>
              <a:tblPr/>
              <a:tblGrid>
                <a:gridCol w="2960703">
                  <a:extLst>
                    <a:ext uri="{9D8B030D-6E8A-4147-A177-3AD203B41FA5}">
                      <a16:colId xmlns:a16="http://schemas.microsoft.com/office/drawing/2014/main" val="3650526453"/>
                    </a:ext>
                  </a:extLst>
                </a:gridCol>
                <a:gridCol w="2444090">
                  <a:extLst>
                    <a:ext uri="{9D8B030D-6E8A-4147-A177-3AD203B41FA5}">
                      <a16:colId xmlns:a16="http://schemas.microsoft.com/office/drawing/2014/main" val="1161646911"/>
                    </a:ext>
                  </a:extLst>
                </a:gridCol>
                <a:gridCol w="1555299">
                  <a:extLst>
                    <a:ext uri="{9D8B030D-6E8A-4147-A177-3AD203B41FA5}">
                      <a16:colId xmlns:a16="http://schemas.microsoft.com/office/drawing/2014/main" val="1967823921"/>
                    </a:ext>
                  </a:extLst>
                </a:gridCol>
                <a:gridCol w="4882719">
                  <a:extLst>
                    <a:ext uri="{9D8B030D-6E8A-4147-A177-3AD203B41FA5}">
                      <a16:colId xmlns:a16="http://schemas.microsoft.com/office/drawing/2014/main" val="1628213608"/>
                    </a:ext>
                  </a:extLst>
                </a:gridCol>
              </a:tblGrid>
              <a:tr h="5983550">
                <a:tc>
                  <a:txBody>
                    <a:bodyPr/>
                    <a:lstStyle/>
                    <a:p>
                      <a:pPr algn="just">
                        <a:buNone/>
                      </a:pPr>
                      <a:r>
                        <a:rPr lang="el-GR" sz="2000" b="1" dirty="0">
                          <a:solidFill>
                            <a:schemeClr val="tx1"/>
                          </a:solidFill>
                        </a:rPr>
                        <a:t>Κανονισμός </a:t>
                      </a:r>
                      <a:r>
                        <a:rPr lang="el-GR" sz="2000" b="1" dirty="0" err="1">
                          <a:solidFill>
                            <a:schemeClr val="tx1"/>
                          </a:solidFill>
                        </a:rPr>
                        <a:t>FuelEU</a:t>
                      </a:r>
                      <a:r>
                        <a:rPr lang="el-GR" sz="2000" b="1" dirty="0">
                          <a:solidFill>
                            <a:schemeClr val="tx1"/>
                          </a:solidFill>
                        </a:rPr>
                        <a:t> Maritime (Κανονισμός (ΕΕ) 2023/1805</a:t>
                      </a:r>
                      <a:r>
                        <a:rPr lang="el-GR" sz="1800" b="1" dirty="0">
                          <a:solidFill>
                            <a:schemeClr val="tx1"/>
                          </a:solidFill>
                        </a:rPr>
                        <a:t>)</a:t>
                      </a:r>
                      <a:endParaRPr lang="el-GR" sz="1800" dirty="0">
                        <a:solidFill>
                          <a:schemeClr val="tx1"/>
                        </a:solidFill>
                      </a:endParaRP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buNone/>
                      </a:pPr>
                      <a:r>
                        <a:rPr lang="el-GR" sz="1800" dirty="0">
                          <a:solidFill>
                            <a:schemeClr val="tx1"/>
                          </a:solidFill>
                        </a:rPr>
                        <a:t>Θέτει υποχρεώσεις για χρήση ανανεώσιμων και χαμηλού άνθρακα καυσίμων, καθορίζει στόχους έντασης αερίων θερμοκηπίου (GHG)</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buNone/>
                      </a:pPr>
                      <a:r>
                        <a:rPr lang="en-US" sz="1800" b="1" dirty="0">
                          <a:solidFill>
                            <a:srgbClr val="C00000"/>
                          </a:solidFill>
                        </a:rPr>
                        <a:t>CO₂ (</a:t>
                      </a:r>
                      <a:r>
                        <a:rPr lang="el-GR" sz="1800" b="1" dirty="0">
                          <a:solidFill>
                            <a:srgbClr val="C00000"/>
                          </a:solidFill>
                        </a:rPr>
                        <a:t>και γενικότερα </a:t>
                      </a:r>
                      <a:r>
                        <a:rPr lang="en-US" sz="1800" b="1" dirty="0">
                          <a:solidFill>
                            <a:srgbClr val="C00000"/>
                          </a:solidFill>
                        </a:rPr>
                        <a:t>GHG)</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just">
                        <a:buNone/>
                      </a:pPr>
                      <a:r>
                        <a:rPr lang="el-GR" sz="1800" dirty="0">
                          <a:solidFill>
                            <a:schemeClr val="tx1"/>
                          </a:solidFill>
                        </a:rPr>
                        <a:t>Από 1 Ιανουαρίου 2025 (Όλα τα πλοία ≥ 5.000 GT):</a:t>
                      </a:r>
                    </a:p>
                    <a:p>
                      <a:pPr marL="285750" indent="-285750" algn="just">
                        <a:buFont typeface="Arial" panose="020B0604020202020204" pitchFamily="34" charset="0"/>
                        <a:buChar char="•"/>
                      </a:pPr>
                      <a:r>
                        <a:rPr lang="el-GR" sz="1800" dirty="0">
                          <a:solidFill>
                            <a:schemeClr val="tx1"/>
                          </a:solidFill>
                        </a:rPr>
                        <a:t>Μείωση έντασης GHG καυσίμων (σε σχέση με το 2020): 2% έως το 2025, 6% έως το 2030, 14,5% έως το 2035, 31% έως το 2040, 62% έως το 2045, 80% έως το 2050</a:t>
                      </a:r>
                    </a:p>
                    <a:p>
                      <a:pPr marL="285750" indent="-285750" algn="just">
                        <a:buFont typeface="Arial" panose="020B0604020202020204" pitchFamily="34" charset="0"/>
                        <a:buChar char="•"/>
                      </a:pPr>
                      <a:r>
                        <a:rPr lang="el-GR" sz="1800" dirty="0">
                          <a:solidFill>
                            <a:schemeClr val="tx1"/>
                          </a:solidFill>
                        </a:rPr>
                        <a:t>Υποχρεωτική χρήση ηλεκτροδότησης από ξηράς (</a:t>
                      </a:r>
                      <a:r>
                        <a:rPr lang="el-GR" sz="1800" dirty="0" err="1">
                          <a:solidFill>
                            <a:schemeClr val="tx1"/>
                          </a:solidFill>
                        </a:rPr>
                        <a:t>Onshore</a:t>
                      </a:r>
                      <a:r>
                        <a:rPr lang="el-GR" sz="1800" dirty="0">
                          <a:solidFill>
                            <a:schemeClr val="tx1"/>
                          </a:solidFill>
                        </a:rPr>
                        <a:t> </a:t>
                      </a:r>
                      <a:r>
                        <a:rPr lang="el-GR" sz="1800" dirty="0" err="1">
                          <a:solidFill>
                            <a:schemeClr val="tx1"/>
                          </a:solidFill>
                        </a:rPr>
                        <a:t>Power</a:t>
                      </a:r>
                      <a:r>
                        <a:rPr lang="el-GR" sz="1800" dirty="0">
                          <a:solidFill>
                            <a:schemeClr val="tx1"/>
                          </a:solidFill>
                        </a:rPr>
                        <a:t> </a:t>
                      </a:r>
                      <a:r>
                        <a:rPr lang="el-GR" sz="1800" dirty="0" err="1">
                          <a:solidFill>
                            <a:schemeClr val="tx1"/>
                          </a:solidFill>
                        </a:rPr>
                        <a:t>Supply</a:t>
                      </a:r>
                      <a:r>
                        <a:rPr lang="el-GR" sz="1800" dirty="0">
                          <a:solidFill>
                            <a:schemeClr val="tx1"/>
                          </a:solidFill>
                        </a:rPr>
                        <a:t> – OPS) για </a:t>
                      </a:r>
                      <a:r>
                        <a:rPr lang="el-GR" sz="1800" dirty="0" err="1">
                          <a:solidFill>
                            <a:schemeClr val="tx1"/>
                          </a:solidFill>
                        </a:rPr>
                        <a:t>containerships</a:t>
                      </a:r>
                      <a:r>
                        <a:rPr lang="el-GR" sz="1800" dirty="0">
                          <a:solidFill>
                            <a:schemeClr val="tx1"/>
                          </a:solidFill>
                        </a:rPr>
                        <a:t> και επιβατηγά πλοία όταν βρίσκονται σε λιμάνι της ΕΕ (από το 2030).</a:t>
                      </a:r>
                    </a:p>
                    <a:p>
                      <a:pPr marL="285750" indent="-285750" algn="just">
                        <a:buFont typeface="Arial" panose="020B0604020202020204" pitchFamily="34" charset="0"/>
                        <a:buChar char="•"/>
                      </a:pPr>
                      <a:r>
                        <a:rPr lang="el-GR" sz="1800" dirty="0">
                          <a:solidFill>
                            <a:schemeClr val="tx1"/>
                          </a:solidFill>
                        </a:rPr>
                        <a:t>Κάθε πλοίο πρέπει να παρακολουθεί και να αναφέρει την κατανάλωση καυσίμου και την ένταση GHG.</a:t>
                      </a:r>
                    </a:p>
                    <a:p>
                      <a:pPr marL="285750" indent="-285750" algn="just">
                        <a:buFont typeface="Arial" panose="020B0604020202020204" pitchFamily="34" charset="0"/>
                        <a:buChar char="•"/>
                      </a:pPr>
                      <a:r>
                        <a:rPr lang="el-GR" sz="1800" dirty="0">
                          <a:solidFill>
                            <a:schemeClr val="tx1"/>
                          </a:solidFill>
                        </a:rPr>
                        <a:t>Αν δεν επιτυγχάνονται οι στόχοι → επιβάλλονται χρηματικά πρόστιμα (</a:t>
                      </a:r>
                      <a:r>
                        <a:rPr lang="el-GR" sz="1800" dirty="0" err="1">
                          <a:solidFill>
                            <a:schemeClr val="tx1"/>
                          </a:solidFill>
                        </a:rPr>
                        <a:t>penalties</a:t>
                      </a:r>
                      <a:r>
                        <a:rPr lang="el-GR" sz="1800" dirty="0">
                          <a:solidFill>
                            <a:schemeClr val="tx1"/>
                          </a:solidFill>
                        </a:rPr>
                        <a:t>).</a:t>
                      </a:r>
                    </a:p>
                    <a:p>
                      <a:pPr marL="285750" indent="-285750" algn="just">
                        <a:buFont typeface="Arial" panose="020B0604020202020204" pitchFamily="34" charset="0"/>
                        <a:buChar char="•"/>
                      </a:pPr>
                      <a:r>
                        <a:rPr lang="el-GR" sz="1800" dirty="0">
                          <a:solidFill>
                            <a:schemeClr val="tx1"/>
                          </a:solidFill>
                        </a:rPr>
                        <a:t>Οι πλοιοκτήτες μπορούν να κάνουν </a:t>
                      </a:r>
                      <a:r>
                        <a:rPr lang="el-GR" sz="1800" dirty="0" err="1">
                          <a:solidFill>
                            <a:schemeClr val="tx1"/>
                          </a:solidFill>
                        </a:rPr>
                        <a:t>pooling</a:t>
                      </a:r>
                      <a:r>
                        <a:rPr lang="el-GR" sz="1800" dirty="0">
                          <a:solidFill>
                            <a:schemeClr val="tx1"/>
                          </a:solidFill>
                        </a:rPr>
                        <a:t> (δηλαδή να συμμορφώνονται ως στόλος και όχι μόνο ανά πλοίο).</a:t>
                      </a:r>
                    </a:p>
                  </a:txBody>
                  <a:tcPr marL="28131" marR="28131" marT="14065" marB="14065" anchor="ctr">
                    <a:lnL>
                      <a:noFill/>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380575688"/>
                  </a:ext>
                </a:extLst>
              </a:tr>
            </a:tbl>
          </a:graphicData>
        </a:graphic>
      </p:graphicFrame>
    </p:spTree>
    <p:extLst>
      <p:ext uri="{BB962C8B-B14F-4D97-AF65-F5344CB8AC3E}">
        <p14:creationId xmlns:p14="http://schemas.microsoft.com/office/powerpoint/2010/main" val="36900056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Πίνακας 15">
            <a:extLst>
              <a:ext uri="{FF2B5EF4-FFF2-40B4-BE49-F238E27FC236}">
                <a16:creationId xmlns:a16="http://schemas.microsoft.com/office/drawing/2014/main" id="{08ADB3E5-1AB9-2642-875D-1892AF348478}"/>
              </a:ext>
            </a:extLst>
          </p:cNvPr>
          <p:cNvGraphicFramePr>
            <a:graphicFrameLocks noGrp="1"/>
          </p:cNvGraphicFramePr>
          <p:nvPr>
            <p:extLst>
              <p:ext uri="{D42A27DB-BD31-4B8C-83A1-F6EECF244321}">
                <p14:modId xmlns:p14="http://schemas.microsoft.com/office/powerpoint/2010/main" val="950198456"/>
              </p:ext>
            </p:extLst>
          </p:nvPr>
        </p:nvGraphicFramePr>
        <p:xfrm>
          <a:off x="494190" y="1"/>
          <a:ext cx="11203620" cy="5513033"/>
        </p:xfrm>
        <a:graphic>
          <a:graphicData uri="http://schemas.openxmlformats.org/drawingml/2006/table">
            <a:tbl>
              <a:tblPr firstRow="1" firstCol="1" bandRow="1">
                <a:tableStyleId>{5C22544A-7EE6-4342-B048-85BDC9FD1C3A}</a:tableStyleId>
              </a:tblPr>
              <a:tblGrid>
                <a:gridCol w="2906374">
                  <a:extLst>
                    <a:ext uri="{9D8B030D-6E8A-4147-A177-3AD203B41FA5}">
                      <a16:colId xmlns:a16="http://schemas.microsoft.com/office/drawing/2014/main" val="3738774011"/>
                    </a:ext>
                  </a:extLst>
                </a:gridCol>
                <a:gridCol w="3086053">
                  <a:extLst>
                    <a:ext uri="{9D8B030D-6E8A-4147-A177-3AD203B41FA5}">
                      <a16:colId xmlns:a16="http://schemas.microsoft.com/office/drawing/2014/main" val="1705814487"/>
                    </a:ext>
                  </a:extLst>
                </a:gridCol>
                <a:gridCol w="1598901">
                  <a:extLst>
                    <a:ext uri="{9D8B030D-6E8A-4147-A177-3AD203B41FA5}">
                      <a16:colId xmlns:a16="http://schemas.microsoft.com/office/drawing/2014/main" val="1695297069"/>
                    </a:ext>
                  </a:extLst>
                </a:gridCol>
                <a:gridCol w="3612292">
                  <a:extLst>
                    <a:ext uri="{9D8B030D-6E8A-4147-A177-3AD203B41FA5}">
                      <a16:colId xmlns:a16="http://schemas.microsoft.com/office/drawing/2014/main" val="1566469916"/>
                    </a:ext>
                  </a:extLst>
                </a:gridCol>
              </a:tblGrid>
              <a:tr h="2118505">
                <a:tc>
                  <a:txBody>
                    <a:bodyPr/>
                    <a:lstStyle/>
                    <a:p>
                      <a:pPr marL="0" marR="0" algn="just">
                        <a:lnSpc>
                          <a:spcPct val="115000"/>
                        </a:lnSpc>
                        <a:spcAft>
                          <a:spcPts val="800"/>
                        </a:spcAft>
                        <a:buNone/>
                      </a:pPr>
                      <a:r>
                        <a:rPr lang="el-GR" sz="1800" kern="0" dirty="0">
                          <a:solidFill>
                            <a:schemeClr val="tx1"/>
                          </a:solidFill>
                          <a:effectLst/>
                        </a:rPr>
                        <a:t>Επέκταση του Συστήματος Εμπορίας Εκπομπών (</a:t>
                      </a:r>
                      <a:r>
                        <a:rPr lang="en-US" sz="1800" kern="0" dirty="0">
                          <a:solidFill>
                            <a:schemeClr val="tx1"/>
                          </a:solidFill>
                          <a:effectLst/>
                        </a:rPr>
                        <a:t>EU ETS</a:t>
                      </a:r>
                      <a:r>
                        <a:rPr lang="el-GR" sz="1800" kern="0" dirty="0">
                          <a:solidFill>
                            <a:schemeClr val="tx1"/>
                          </a:solidFill>
                          <a:effectLst/>
                        </a:rPr>
                        <a:t>) στη Ναυτιλία</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96" marR="62396" marT="0" marB="0" anchor="ctr"/>
                </a:tc>
                <a:tc>
                  <a:txBody>
                    <a:bodyPr/>
                    <a:lstStyle/>
                    <a:p>
                      <a:pPr marL="0" marR="0" algn="just">
                        <a:lnSpc>
                          <a:spcPct val="115000"/>
                        </a:lnSpc>
                        <a:spcAft>
                          <a:spcPts val="800"/>
                        </a:spcAft>
                        <a:buNone/>
                      </a:pPr>
                      <a:r>
                        <a:rPr lang="el-GR" sz="1800" b="0" kern="0" dirty="0">
                          <a:solidFill>
                            <a:schemeClr val="tx1"/>
                          </a:solidFill>
                          <a:effectLst/>
                        </a:rPr>
                        <a:t>Οι μεγάλοι πλοιοκτήτες πρέπει να παρακολουθούν και να “αγοράζουν άδειες ρύπων” για εκπομπές </a:t>
                      </a:r>
                      <a:r>
                        <a:rPr lang="en-US" sz="1800" b="0" kern="0" dirty="0">
                          <a:solidFill>
                            <a:schemeClr val="tx1"/>
                          </a:solidFill>
                          <a:effectLst/>
                        </a:rPr>
                        <a:t>CO</a:t>
                      </a:r>
                      <a:r>
                        <a:rPr lang="el-GR" sz="1800" b="0" kern="0" dirty="0">
                          <a:solidFill>
                            <a:schemeClr val="tx1"/>
                          </a:solidFill>
                          <a:effectLst/>
                        </a:rPr>
                        <a:t>₂</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96" marR="62396" marT="0" marB="0" anchor="ctr"/>
                </a:tc>
                <a:tc>
                  <a:txBody>
                    <a:bodyPr/>
                    <a:lstStyle/>
                    <a:p>
                      <a:pPr marL="0" marR="0" algn="just">
                        <a:lnSpc>
                          <a:spcPct val="115000"/>
                        </a:lnSpc>
                        <a:spcAft>
                          <a:spcPts val="800"/>
                        </a:spcAft>
                        <a:buNone/>
                      </a:pPr>
                      <a:r>
                        <a:rPr lang="en-US" sz="1800" kern="0" dirty="0">
                          <a:solidFill>
                            <a:srgbClr val="C00000"/>
                          </a:solidFill>
                          <a:effectLst/>
                        </a:rPr>
                        <a:t>CO</a:t>
                      </a:r>
                      <a:r>
                        <a:rPr lang="el-GR" sz="1800" kern="0" dirty="0">
                          <a:solidFill>
                            <a:srgbClr val="C00000"/>
                          </a:solidFill>
                          <a:effectLst/>
                        </a:rPr>
                        <a:t>₂ (μελλοντικά και </a:t>
                      </a:r>
                      <a:r>
                        <a:rPr lang="en-US" sz="1800" kern="0" dirty="0">
                          <a:solidFill>
                            <a:srgbClr val="C00000"/>
                          </a:solidFill>
                          <a:effectLst/>
                        </a:rPr>
                        <a:t>CH</a:t>
                      </a:r>
                      <a:r>
                        <a:rPr lang="el-GR" sz="1800" kern="0" dirty="0">
                          <a:solidFill>
                            <a:srgbClr val="C00000"/>
                          </a:solidFill>
                          <a:effectLst/>
                        </a:rPr>
                        <a:t>₄, </a:t>
                      </a:r>
                      <a:r>
                        <a:rPr lang="en-US" sz="1800" kern="0" dirty="0">
                          <a:solidFill>
                            <a:srgbClr val="C00000"/>
                          </a:solidFill>
                          <a:effectLst/>
                        </a:rPr>
                        <a:t>N</a:t>
                      </a:r>
                      <a:r>
                        <a:rPr lang="el-GR" sz="1800" kern="0" dirty="0">
                          <a:solidFill>
                            <a:srgbClr val="C00000"/>
                          </a:solidFill>
                          <a:effectLst/>
                        </a:rPr>
                        <a:t>₂</a:t>
                      </a:r>
                      <a:r>
                        <a:rPr lang="en-US" sz="1800" kern="0" dirty="0">
                          <a:solidFill>
                            <a:srgbClr val="C00000"/>
                          </a:solidFill>
                          <a:effectLst/>
                        </a:rPr>
                        <a:t>O</a:t>
                      </a:r>
                      <a:r>
                        <a:rPr lang="el-GR" sz="1800" kern="0" dirty="0">
                          <a:solidFill>
                            <a:srgbClr val="C00000"/>
                          </a:solidFill>
                          <a:effectLst/>
                        </a:rPr>
                        <a:t>)</a:t>
                      </a:r>
                      <a:endParaRPr lang="en-US"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96" marR="62396" marT="0" marB="0" anchor="ctr"/>
                </a:tc>
                <a:tc>
                  <a:txBody>
                    <a:bodyPr/>
                    <a:lstStyle/>
                    <a:p>
                      <a:pPr marL="0" marR="0" algn="just">
                        <a:lnSpc>
                          <a:spcPct val="115000"/>
                        </a:lnSpc>
                        <a:spcAft>
                          <a:spcPts val="800"/>
                        </a:spcAft>
                        <a:buNone/>
                      </a:pPr>
                      <a:r>
                        <a:rPr lang="el-GR" sz="1800" b="0" kern="0" dirty="0">
                          <a:solidFill>
                            <a:schemeClr val="tx1"/>
                          </a:solidFill>
                          <a:effectLst/>
                        </a:rPr>
                        <a:t>Από 2024 καλύπτονται πλοία ≥ 5.000 κόρων που εισέρχονται ή φεύγουν από λιμάνια ΕΕ. Κατανομή των εκπομπών: 100 % για πλοία που πλέουν εντός ΕΕ, και 50 % για ταξίδια προς/από εκτός ΕΕ.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96" marR="62396" marT="0" marB="0" anchor="ctr"/>
                </a:tc>
                <a:extLst>
                  <a:ext uri="{0D108BD9-81ED-4DB2-BD59-A6C34878D82A}">
                    <a16:rowId xmlns:a16="http://schemas.microsoft.com/office/drawing/2014/main" val="1813168183"/>
                  </a:ext>
                </a:extLst>
              </a:tr>
              <a:tr h="1761928">
                <a:tc>
                  <a:txBody>
                    <a:bodyPr/>
                    <a:lstStyle/>
                    <a:p>
                      <a:pPr marL="0" marR="0" algn="just">
                        <a:lnSpc>
                          <a:spcPct val="115000"/>
                        </a:lnSpc>
                        <a:spcAft>
                          <a:spcPts val="800"/>
                        </a:spcAft>
                        <a:buNone/>
                      </a:pPr>
                      <a:r>
                        <a:rPr lang="el-GR" sz="1800" kern="0" dirty="0">
                          <a:solidFill>
                            <a:schemeClr val="tx1"/>
                          </a:solidFill>
                          <a:effectLst/>
                        </a:rPr>
                        <a:t>Μεταφορά και εφαρμογή διεθνών προτύπων </a:t>
                      </a:r>
                      <a:r>
                        <a:rPr lang="en-US" sz="1800" kern="0" dirty="0">
                          <a:solidFill>
                            <a:schemeClr val="tx1"/>
                          </a:solidFill>
                          <a:effectLst/>
                        </a:rPr>
                        <a:t>IMO</a:t>
                      </a:r>
                      <a:r>
                        <a:rPr lang="el-GR" sz="1800" kern="0" dirty="0">
                          <a:solidFill>
                            <a:schemeClr val="tx1"/>
                          </a:solidFill>
                          <a:effectLst/>
                        </a:rPr>
                        <a:t> σε εθνικό / ευρωπαϊκό δίκαιο</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96" marR="62396" marT="0" marB="0" anchor="ctr"/>
                </a:tc>
                <a:tc>
                  <a:txBody>
                    <a:bodyPr/>
                    <a:lstStyle/>
                    <a:p>
                      <a:pPr marL="0" marR="0" algn="just">
                        <a:lnSpc>
                          <a:spcPct val="115000"/>
                        </a:lnSpc>
                        <a:spcAft>
                          <a:spcPts val="800"/>
                        </a:spcAft>
                        <a:buNone/>
                      </a:pPr>
                      <a:r>
                        <a:rPr lang="el-GR" sz="1800" b="0" kern="0" dirty="0">
                          <a:solidFill>
                            <a:schemeClr val="tx1"/>
                          </a:solidFill>
                          <a:effectLst/>
                        </a:rPr>
                        <a:t>Η ΕΕ ενσωματώνει στα εθνικά της δίκαια πρόνοιες της Διεθνούς Σύμβασης </a:t>
                      </a:r>
                      <a:r>
                        <a:rPr lang="en-US" sz="1800" b="0" kern="0" dirty="0">
                          <a:solidFill>
                            <a:schemeClr val="tx1"/>
                          </a:solidFill>
                          <a:effectLst/>
                        </a:rPr>
                        <a:t>MARPOL Annex VI</a:t>
                      </a:r>
                      <a:r>
                        <a:rPr lang="el-GR" sz="1800" b="0" kern="0" dirty="0">
                          <a:solidFill>
                            <a:schemeClr val="tx1"/>
                          </a:solidFill>
                          <a:effectLst/>
                        </a:rPr>
                        <a:t> / προτύπων </a:t>
                      </a:r>
                      <a:r>
                        <a:rPr lang="en-US" sz="1800" b="0" kern="0" dirty="0">
                          <a:solidFill>
                            <a:schemeClr val="tx1"/>
                          </a:solidFill>
                          <a:effectLst/>
                        </a:rPr>
                        <a:t>NO</a:t>
                      </a:r>
                      <a:r>
                        <a:rPr lang="el-GR" sz="1800" b="0" kern="0" dirty="0">
                          <a:solidFill>
                            <a:schemeClr val="tx1"/>
                          </a:solidFill>
                          <a:effectLst/>
                        </a:rPr>
                        <a:t>ₓ</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96" marR="62396" marT="0" marB="0" anchor="ctr"/>
                </a:tc>
                <a:tc>
                  <a:txBody>
                    <a:bodyPr/>
                    <a:lstStyle/>
                    <a:p>
                      <a:pPr marL="0" marR="0" algn="just">
                        <a:lnSpc>
                          <a:spcPct val="115000"/>
                        </a:lnSpc>
                        <a:spcAft>
                          <a:spcPts val="800"/>
                        </a:spcAft>
                        <a:buNone/>
                      </a:pPr>
                      <a:r>
                        <a:rPr lang="en-US" sz="1800" kern="0" dirty="0">
                          <a:solidFill>
                            <a:srgbClr val="C00000"/>
                          </a:solidFill>
                          <a:effectLst/>
                        </a:rPr>
                        <a:t>NOₓ, SOₓ</a:t>
                      </a:r>
                      <a:endParaRPr lang="en-US"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96" marR="62396" marT="0" marB="0" anchor="ctr"/>
                </a:tc>
                <a:tc>
                  <a:txBody>
                    <a:bodyPr/>
                    <a:lstStyle/>
                    <a:p>
                      <a:pPr marL="0" marR="0" algn="just">
                        <a:lnSpc>
                          <a:spcPct val="115000"/>
                        </a:lnSpc>
                        <a:spcAft>
                          <a:spcPts val="800"/>
                        </a:spcAft>
                        <a:buNone/>
                      </a:pPr>
                      <a:r>
                        <a:rPr lang="el-GR" sz="1800" b="0" kern="0" dirty="0">
                          <a:solidFill>
                            <a:schemeClr val="tx1"/>
                          </a:solidFill>
                          <a:effectLst/>
                        </a:rPr>
                        <a:t>Η ΕΕ μεταφέρει (</a:t>
                      </a:r>
                      <a:r>
                        <a:rPr lang="en-US" sz="1800" b="0" kern="0" dirty="0">
                          <a:solidFill>
                            <a:schemeClr val="tx1"/>
                          </a:solidFill>
                          <a:effectLst/>
                        </a:rPr>
                        <a:t>transpose</a:t>
                      </a:r>
                      <a:r>
                        <a:rPr lang="el-GR" sz="1800" b="0" kern="0" dirty="0">
                          <a:solidFill>
                            <a:schemeClr val="tx1"/>
                          </a:solidFill>
                          <a:effectLst/>
                        </a:rPr>
                        <a:t>) τα διεθνή πρότυπα </a:t>
                      </a:r>
                      <a:r>
                        <a:rPr lang="en-US" sz="1800" b="0" kern="0" dirty="0">
                          <a:solidFill>
                            <a:schemeClr val="tx1"/>
                          </a:solidFill>
                          <a:effectLst/>
                        </a:rPr>
                        <a:t>NO</a:t>
                      </a:r>
                      <a:r>
                        <a:rPr lang="el-GR" sz="1800" b="0" kern="0" dirty="0">
                          <a:solidFill>
                            <a:schemeClr val="tx1"/>
                          </a:solidFill>
                          <a:effectLst/>
                        </a:rPr>
                        <a:t>ₓ στα κράτη-μέλη και εξετάζει πρόσθετη νομοθεσία για παλιούς στόλους να ανταποκριθούν.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96" marR="62396" marT="0" marB="0" anchor="ctr"/>
                </a:tc>
                <a:extLst>
                  <a:ext uri="{0D108BD9-81ED-4DB2-BD59-A6C34878D82A}">
                    <a16:rowId xmlns:a16="http://schemas.microsoft.com/office/drawing/2014/main" val="2776249377"/>
                  </a:ext>
                </a:extLst>
              </a:tr>
              <a:tr h="1632600">
                <a:tc>
                  <a:txBody>
                    <a:bodyPr/>
                    <a:lstStyle/>
                    <a:p>
                      <a:pPr marL="0" marR="0" algn="just">
                        <a:lnSpc>
                          <a:spcPct val="115000"/>
                        </a:lnSpc>
                        <a:spcAft>
                          <a:spcPts val="800"/>
                        </a:spcAft>
                        <a:buNone/>
                      </a:pPr>
                      <a:r>
                        <a:rPr lang="el-GR" sz="1800" kern="0" dirty="0">
                          <a:solidFill>
                            <a:schemeClr val="tx1"/>
                          </a:solidFill>
                          <a:effectLst/>
                        </a:rPr>
                        <a:t>Μέτρα παρακολούθησης, αναφοράς και επαλήθευσης (</a:t>
                      </a:r>
                      <a:r>
                        <a:rPr lang="en-US" sz="1800" kern="0" dirty="0">
                          <a:solidFill>
                            <a:schemeClr val="tx1"/>
                          </a:solidFill>
                          <a:effectLst/>
                        </a:rPr>
                        <a:t>Monitoring</a:t>
                      </a:r>
                      <a:r>
                        <a:rPr lang="el-GR" sz="1800" kern="0" dirty="0">
                          <a:solidFill>
                            <a:schemeClr val="tx1"/>
                          </a:solidFill>
                          <a:effectLst/>
                        </a:rPr>
                        <a:t>, </a:t>
                      </a:r>
                      <a:r>
                        <a:rPr lang="en-US" sz="1800" kern="0" dirty="0">
                          <a:solidFill>
                            <a:schemeClr val="tx1"/>
                          </a:solidFill>
                          <a:effectLst/>
                        </a:rPr>
                        <a:t>Reporting</a:t>
                      </a:r>
                      <a:r>
                        <a:rPr lang="el-GR" sz="1800" kern="0" dirty="0">
                          <a:solidFill>
                            <a:schemeClr val="tx1"/>
                          </a:solidFill>
                          <a:effectLst/>
                        </a:rPr>
                        <a:t>, </a:t>
                      </a:r>
                      <a:r>
                        <a:rPr lang="en-US" sz="1800" kern="0" dirty="0">
                          <a:solidFill>
                            <a:schemeClr val="tx1"/>
                          </a:solidFill>
                          <a:effectLst/>
                        </a:rPr>
                        <a:t>Verification</a:t>
                      </a:r>
                      <a:r>
                        <a:rPr lang="el-GR" sz="1800" kern="0" dirty="0">
                          <a:solidFill>
                            <a:schemeClr val="tx1"/>
                          </a:solidFill>
                          <a:effectLst/>
                        </a:rPr>
                        <a:t> – </a:t>
                      </a:r>
                      <a:r>
                        <a:rPr lang="en-US" sz="1800" kern="0" dirty="0">
                          <a:solidFill>
                            <a:schemeClr val="tx1"/>
                          </a:solidFill>
                          <a:effectLst/>
                        </a:rPr>
                        <a:t>MRV</a:t>
                      </a:r>
                      <a:r>
                        <a:rPr lang="el-GR" sz="1800" kern="0" dirty="0">
                          <a:solidFill>
                            <a:schemeClr val="tx1"/>
                          </a:solidFill>
                          <a:effectLst/>
                        </a:rPr>
                        <a:t>)</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96" marR="62396" marT="0" marB="0" anchor="ctr"/>
                </a:tc>
                <a:tc>
                  <a:txBody>
                    <a:bodyPr/>
                    <a:lstStyle/>
                    <a:p>
                      <a:pPr marL="0" marR="0" algn="just">
                        <a:lnSpc>
                          <a:spcPct val="115000"/>
                        </a:lnSpc>
                        <a:spcAft>
                          <a:spcPts val="800"/>
                        </a:spcAft>
                        <a:buNone/>
                      </a:pPr>
                      <a:r>
                        <a:rPr lang="el-GR" sz="1800" b="0" kern="0" dirty="0">
                          <a:solidFill>
                            <a:schemeClr val="tx1"/>
                          </a:solidFill>
                          <a:effectLst/>
                        </a:rPr>
                        <a:t>Υποχρεωτική παρακολούθηση εκπομπών των πλοίων και υποβολή ετήσιων εκθέσεων</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96" marR="62396" marT="0" marB="0" anchor="ctr"/>
                </a:tc>
                <a:tc>
                  <a:txBody>
                    <a:bodyPr/>
                    <a:lstStyle/>
                    <a:p>
                      <a:pPr marL="0" marR="0" algn="just">
                        <a:lnSpc>
                          <a:spcPct val="115000"/>
                        </a:lnSpc>
                        <a:spcAft>
                          <a:spcPts val="800"/>
                        </a:spcAft>
                        <a:buNone/>
                      </a:pPr>
                      <a:r>
                        <a:rPr lang="en-US" sz="1800" kern="0" dirty="0">
                          <a:solidFill>
                            <a:srgbClr val="C00000"/>
                          </a:solidFill>
                          <a:effectLst/>
                        </a:rPr>
                        <a:t>CO</a:t>
                      </a:r>
                      <a:r>
                        <a:rPr lang="el-GR" sz="1800" kern="0" dirty="0">
                          <a:solidFill>
                            <a:srgbClr val="C00000"/>
                          </a:solidFill>
                          <a:effectLst/>
                        </a:rPr>
                        <a:t>₂, και άλλες εκπομπές </a:t>
                      </a:r>
                      <a:r>
                        <a:rPr lang="en-US" sz="1800" kern="0" dirty="0">
                          <a:solidFill>
                            <a:srgbClr val="C00000"/>
                          </a:solidFill>
                          <a:effectLst/>
                        </a:rPr>
                        <a:t>GHG</a:t>
                      </a:r>
                      <a:endParaRPr lang="en-US"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96" marR="62396" marT="0" marB="0" anchor="ctr"/>
                </a:tc>
                <a:tc>
                  <a:txBody>
                    <a:bodyPr/>
                    <a:lstStyle/>
                    <a:p>
                      <a:pPr marL="0" marR="0" algn="just">
                        <a:lnSpc>
                          <a:spcPct val="115000"/>
                        </a:lnSpc>
                        <a:spcAft>
                          <a:spcPts val="800"/>
                        </a:spcAft>
                        <a:buNone/>
                      </a:pPr>
                      <a:r>
                        <a:rPr lang="el-GR" sz="1800" b="0" kern="0" dirty="0">
                          <a:solidFill>
                            <a:schemeClr val="tx1"/>
                          </a:solidFill>
                          <a:effectLst/>
                        </a:rPr>
                        <a:t>Οι εκθέσεις πρέπει να επαληθεύονται από διαπιστευμένο οργανισμό και να υποβάλλονται σε προκαθορισμένες προθεσμίες. </a:t>
                      </a:r>
                      <a:endParaRPr lang="en-US"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96" marR="62396" marT="0" marB="0" anchor="ctr"/>
                </a:tc>
                <a:extLst>
                  <a:ext uri="{0D108BD9-81ED-4DB2-BD59-A6C34878D82A}">
                    <a16:rowId xmlns:a16="http://schemas.microsoft.com/office/drawing/2014/main" val="541707237"/>
                  </a:ext>
                </a:extLst>
              </a:tr>
            </a:tbl>
          </a:graphicData>
        </a:graphic>
      </p:graphicFrame>
    </p:spTree>
    <p:extLst>
      <p:ext uri="{BB962C8B-B14F-4D97-AF65-F5344CB8AC3E}">
        <p14:creationId xmlns:p14="http://schemas.microsoft.com/office/powerpoint/2010/main" val="3030545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8FDE1B-6AE1-7A91-B89F-5DA84964E275}"/>
              </a:ext>
            </a:extLst>
          </p:cNvPr>
          <p:cNvSpPr txBox="1"/>
          <p:nvPr/>
        </p:nvSpPr>
        <p:spPr>
          <a:xfrm>
            <a:off x="381740" y="186432"/>
            <a:ext cx="11700768" cy="677108"/>
          </a:xfrm>
          <a:prstGeom prst="rect">
            <a:avLst/>
          </a:prstGeom>
          <a:noFill/>
        </p:spPr>
        <p:txBody>
          <a:bodyPr wrap="square">
            <a:spAutoFit/>
          </a:bodyPr>
          <a:lstStyle/>
          <a:p>
            <a:pPr algn="ctr"/>
            <a:r>
              <a:rPr lang="el-GR" sz="2000" b="1" dirty="0">
                <a:solidFill>
                  <a:srgbClr val="0070C0"/>
                </a:solidFill>
              </a:rPr>
              <a:t>Σύστημα Εμπορίας Δικαιωμάτων Εκπομπών (EU ETS)</a:t>
            </a:r>
            <a:r>
              <a:rPr lang="el-GR" sz="2000" dirty="0">
                <a:solidFill>
                  <a:srgbClr val="0070C0"/>
                </a:solidFill>
              </a:rPr>
              <a:t> </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7992C56A-73B0-AC8F-89B8-3F5ED731CE19}"/>
              </a:ext>
            </a:extLst>
          </p:cNvPr>
          <p:cNvSpPr txBox="1"/>
          <p:nvPr/>
        </p:nvSpPr>
        <p:spPr>
          <a:xfrm>
            <a:off x="381740" y="816746"/>
            <a:ext cx="10955044" cy="4801314"/>
          </a:xfrm>
          <a:prstGeom prst="rect">
            <a:avLst/>
          </a:prstGeom>
          <a:noFill/>
        </p:spPr>
        <p:txBody>
          <a:bodyPr wrap="square">
            <a:spAutoFit/>
          </a:bodyPr>
          <a:lstStyle/>
          <a:p>
            <a:pPr>
              <a:buNone/>
            </a:pPr>
            <a:endParaRPr lang="el-GR" b="1" dirty="0"/>
          </a:p>
          <a:p>
            <a:pPr marL="285750" indent="-285750">
              <a:buFont typeface="Wingdings" panose="05000000000000000000" pitchFamily="2" charset="2"/>
              <a:buChar char="Ø"/>
            </a:pPr>
            <a:r>
              <a:rPr lang="el-GR" b="1" dirty="0"/>
              <a:t>Ισχύει από το 2024 ισχύει και για τη ναυτιλία στην ΕΕ.</a:t>
            </a:r>
          </a:p>
          <a:p>
            <a:pPr>
              <a:buNone/>
            </a:pPr>
            <a:endParaRPr lang="el-GR" b="1" dirty="0"/>
          </a:p>
          <a:p>
            <a:pPr marL="285750" indent="-285750">
              <a:buFont typeface="Wingdings" panose="05000000000000000000" pitchFamily="2" charset="2"/>
              <a:buChar char="Ø"/>
            </a:pPr>
            <a:r>
              <a:rPr lang="el-GR" b="1" dirty="0"/>
              <a:t>Τι είναι η «εμπορία ρύπων»;</a:t>
            </a:r>
          </a:p>
          <a:p>
            <a:pPr marL="742950" lvl="1" indent="-285750">
              <a:buFont typeface="Wingdings" panose="05000000000000000000" pitchFamily="2" charset="2"/>
              <a:buChar char="ü"/>
            </a:pPr>
            <a:r>
              <a:rPr lang="el-GR" dirty="0"/>
              <a:t>Είναι το σύστημα όπου οι ναυτιλιακές εταιρείες πρέπει να αγοράζουν και να παραδίδουν </a:t>
            </a:r>
            <a:r>
              <a:rPr lang="el-GR" b="1" dirty="0"/>
              <a:t>άδειες εκπομπών (</a:t>
            </a:r>
            <a:r>
              <a:rPr lang="el-GR" b="1" dirty="0" err="1"/>
              <a:t>EUAs</a:t>
            </a:r>
            <a:r>
              <a:rPr lang="el-GR" b="1" dirty="0"/>
              <a:t>)</a:t>
            </a:r>
            <a:r>
              <a:rPr lang="el-GR" dirty="0"/>
              <a:t> για το CO₂ που εκπέμπουν τα πλοία τους.</a:t>
            </a:r>
          </a:p>
          <a:p>
            <a:pPr marL="742950" lvl="1" indent="-285750">
              <a:buFont typeface="Wingdings" panose="05000000000000000000" pitchFamily="2" charset="2"/>
              <a:buChar char="ü"/>
            </a:pPr>
            <a:r>
              <a:rPr lang="el-GR" dirty="0"/>
              <a:t>1 άδεια (EUA) = δικαίωμα εκπομπής </a:t>
            </a:r>
            <a:r>
              <a:rPr lang="el-GR" b="1" dirty="0"/>
              <a:t>1 τόνου CO₂</a:t>
            </a:r>
            <a:r>
              <a:rPr lang="el-GR" dirty="0"/>
              <a:t>.</a:t>
            </a:r>
          </a:p>
          <a:p>
            <a:pPr marL="742950" lvl="1" indent="-285750">
              <a:buFont typeface="Wingdings" panose="05000000000000000000" pitchFamily="2" charset="2"/>
              <a:buChar char="ü"/>
            </a:pPr>
            <a:r>
              <a:rPr lang="el-GR" dirty="0"/>
              <a:t>Οι άδειες αγοράζονται ή πωλούνται σε χρηματιστήρια άνθρακα (π.χ. European Energy Exchange – EEX).</a:t>
            </a:r>
          </a:p>
          <a:p>
            <a:pPr lvl="1"/>
            <a:endParaRPr lang="el-GR" dirty="0"/>
          </a:p>
          <a:p>
            <a:pPr marL="285750" indent="-285750">
              <a:buFont typeface="Wingdings" panose="05000000000000000000" pitchFamily="2" charset="2"/>
              <a:buChar char="Ø"/>
            </a:pPr>
            <a:r>
              <a:rPr lang="el-GR" b="1" dirty="0"/>
              <a:t>Ποια πλοία καλύπτονται</a:t>
            </a:r>
          </a:p>
          <a:p>
            <a:pPr marL="742950" lvl="1" indent="-285750">
              <a:buFont typeface="Wingdings" panose="05000000000000000000" pitchFamily="2" charset="2"/>
              <a:buChar char="ü"/>
            </a:pPr>
            <a:r>
              <a:rPr lang="el-GR" dirty="0"/>
              <a:t>Όλα τα πλοία ≥ </a:t>
            </a:r>
            <a:r>
              <a:rPr lang="el-GR" b="1" dirty="0"/>
              <a:t>5.000 GT</a:t>
            </a:r>
            <a:r>
              <a:rPr lang="el-GR" dirty="0"/>
              <a:t> που πιάνουν λιμάνι στην ΕΕ (ανεξαρτήτως σημαίας).</a:t>
            </a:r>
          </a:p>
          <a:p>
            <a:pPr marL="742950" lvl="1" indent="-285750">
              <a:buFont typeface="Wingdings" panose="05000000000000000000" pitchFamily="2" charset="2"/>
              <a:buChar char="ü"/>
            </a:pPr>
            <a:r>
              <a:rPr lang="el-GR" dirty="0"/>
              <a:t>Ισχύει για: </a:t>
            </a:r>
            <a:r>
              <a:rPr lang="el-GR" dirty="0" err="1"/>
              <a:t>bulk</a:t>
            </a:r>
            <a:r>
              <a:rPr lang="el-GR" dirty="0"/>
              <a:t> </a:t>
            </a:r>
            <a:r>
              <a:rPr lang="el-GR" dirty="0" err="1"/>
              <a:t>carriers</a:t>
            </a:r>
            <a:r>
              <a:rPr lang="el-GR" dirty="0"/>
              <a:t>, </a:t>
            </a:r>
            <a:r>
              <a:rPr lang="el-GR" dirty="0" err="1"/>
              <a:t>tankers</a:t>
            </a:r>
            <a:r>
              <a:rPr lang="el-GR" dirty="0"/>
              <a:t>, </a:t>
            </a:r>
            <a:r>
              <a:rPr lang="el-GR" dirty="0" err="1"/>
              <a:t>containerships</a:t>
            </a:r>
            <a:r>
              <a:rPr lang="el-GR" dirty="0"/>
              <a:t>, </a:t>
            </a:r>
            <a:r>
              <a:rPr lang="el-GR" dirty="0" err="1"/>
              <a:t>cruise</a:t>
            </a:r>
            <a:r>
              <a:rPr lang="el-GR" dirty="0"/>
              <a:t> </a:t>
            </a:r>
            <a:r>
              <a:rPr lang="el-GR" dirty="0" err="1"/>
              <a:t>ships</a:t>
            </a:r>
            <a:r>
              <a:rPr lang="el-GR" dirty="0"/>
              <a:t>, κ.ά.</a:t>
            </a:r>
          </a:p>
          <a:p>
            <a:pPr marL="285750" indent="-285750">
              <a:buFont typeface="Wingdings" panose="05000000000000000000" pitchFamily="2" charset="2"/>
              <a:buChar char="Ø"/>
            </a:pPr>
            <a:br>
              <a:rPr lang="el-GR" dirty="0"/>
            </a:br>
            <a:r>
              <a:rPr lang="el-GR" b="1" dirty="0"/>
              <a:t>Ποιες εκπομπές καλύπτονται</a:t>
            </a:r>
          </a:p>
          <a:p>
            <a:pPr marL="742950" lvl="1" indent="-285750">
              <a:buFont typeface="Wingdings" panose="05000000000000000000" pitchFamily="2" charset="2"/>
              <a:buChar char="ü"/>
            </a:pPr>
            <a:r>
              <a:rPr lang="el-GR" b="1" dirty="0"/>
              <a:t>100%</a:t>
            </a:r>
            <a:r>
              <a:rPr lang="el-GR" dirty="0"/>
              <a:t> των εκπομπών από δρομολόγια </a:t>
            </a:r>
            <a:r>
              <a:rPr lang="el-GR" b="1" dirty="0"/>
              <a:t>εντός ΕΕ</a:t>
            </a:r>
            <a:r>
              <a:rPr lang="el-GR" dirty="0"/>
              <a:t>.</a:t>
            </a:r>
          </a:p>
          <a:p>
            <a:pPr marL="742950" lvl="1" indent="-285750">
              <a:buFont typeface="Wingdings" panose="05000000000000000000" pitchFamily="2" charset="2"/>
              <a:buChar char="ü"/>
            </a:pPr>
            <a:r>
              <a:rPr lang="el-GR" b="1" dirty="0"/>
              <a:t>50%</a:t>
            </a:r>
            <a:r>
              <a:rPr lang="el-GR" dirty="0"/>
              <a:t> των εκπομπών από δρομολόγια </a:t>
            </a:r>
            <a:r>
              <a:rPr lang="el-GR" b="1" dirty="0"/>
              <a:t>προς/από λιμάνια εκτός ΕΕ</a:t>
            </a:r>
            <a:r>
              <a:rPr lang="el-GR" dirty="0"/>
              <a:t>.</a:t>
            </a:r>
          </a:p>
          <a:p>
            <a:pPr marL="742950" lvl="1" indent="-285750">
              <a:buFont typeface="Wingdings" panose="05000000000000000000" pitchFamily="2" charset="2"/>
              <a:buChar char="ü"/>
            </a:pPr>
            <a:r>
              <a:rPr lang="el-GR" dirty="0"/>
              <a:t>Όλες οι εκπομπές </a:t>
            </a:r>
            <a:r>
              <a:rPr lang="el-GR" b="1" dirty="0"/>
              <a:t>εντός λιμένων ΕΕ</a:t>
            </a:r>
            <a:r>
              <a:rPr lang="el-GR" dirty="0"/>
              <a:t>.</a:t>
            </a:r>
          </a:p>
        </p:txBody>
      </p:sp>
    </p:spTree>
    <p:extLst>
      <p:ext uri="{BB962C8B-B14F-4D97-AF65-F5344CB8AC3E}">
        <p14:creationId xmlns:p14="http://schemas.microsoft.com/office/powerpoint/2010/main" val="4058702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31717A-1DAE-7F75-1890-F2C59560B0AF}"/>
              </a:ext>
            </a:extLst>
          </p:cNvPr>
          <p:cNvSpPr txBox="1"/>
          <p:nvPr/>
        </p:nvSpPr>
        <p:spPr>
          <a:xfrm>
            <a:off x="257453" y="292963"/>
            <a:ext cx="11603114" cy="5909310"/>
          </a:xfrm>
          <a:prstGeom prst="rect">
            <a:avLst/>
          </a:prstGeom>
          <a:noFill/>
        </p:spPr>
        <p:txBody>
          <a:bodyPr wrap="square">
            <a:spAutoFit/>
          </a:bodyPr>
          <a:lstStyle/>
          <a:p>
            <a:pPr marL="285750" indent="-285750">
              <a:buFont typeface="Wingdings" panose="05000000000000000000" pitchFamily="2" charset="2"/>
              <a:buChar char="Ø"/>
            </a:pPr>
            <a:r>
              <a:rPr lang="el-GR" b="1" dirty="0"/>
              <a:t>Σταδιακή εφαρμογή:</a:t>
            </a:r>
          </a:p>
          <a:p>
            <a:pPr marL="742950" lvl="1" indent="-285750">
              <a:buFont typeface="Wingdings" panose="05000000000000000000" pitchFamily="2" charset="2"/>
              <a:buChar char="ü"/>
            </a:pPr>
            <a:r>
              <a:rPr lang="el-GR" b="1" dirty="0"/>
              <a:t>2024</a:t>
            </a:r>
            <a:r>
              <a:rPr lang="el-GR" dirty="0"/>
              <a:t> → οι εταιρείες πληρώνουν για το </a:t>
            </a:r>
            <a:r>
              <a:rPr lang="el-GR" b="1" dirty="0"/>
              <a:t>40%</a:t>
            </a:r>
            <a:r>
              <a:rPr lang="el-GR" dirty="0"/>
              <a:t> των εκπομπών τους.</a:t>
            </a:r>
          </a:p>
          <a:p>
            <a:pPr marL="742950" lvl="1" indent="-285750">
              <a:buFont typeface="Wingdings" panose="05000000000000000000" pitchFamily="2" charset="2"/>
              <a:buChar char="ü"/>
            </a:pPr>
            <a:r>
              <a:rPr lang="el-GR" b="1" dirty="0"/>
              <a:t>2025</a:t>
            </a:r>
            <a:r>
              <a:rPr lang="el-GR" dirty="0"/>
              <a:t> → για το </a:t>
            </a:r>
            <a:r>
              <a:rPr lang="el-GR" b="1" dirty="0"/>
              <a:t>70%</a:t>
            </a:r>
            <a:r>
              <a:rPr lang="el-GR" dirty="0"/>
              <a:t>.</a:t>
            </a:r>
          </a:p>
          <a:p>
            <a:pPr marL="742950" lvl="1" indent="-285750">
              <a:buFont typeface="Wingdings" panose="05000000000000000000" pitchFamily="2" charset="2"/>
              <a:buChar char="ü"/>
            </a:pPr>
            <a:r>
              <a:rPr lang="el-GR" b="1" dirty="0"/>
              <a:t>2026 και μετά</a:t>
            </a:r>
            <a:r>
              <a:rPr lang="el-GR" dirty="0"/>
              <a:t> → για το </a:t>
            </a:r>
            <a:r>
              <a:rPr lang="el-GR" b="1" dirty="0"/>
              <a:t>100%</a:t>
            </a:r>
            <a:r>
              <a:rPr lang="el-GR" dirty="0"/>
              <a:t>.</a:t>
            </a:r>
          </a:p>
          <a:p>
            <a:pPr lvl="1"/>
            <a:endParaRPr lang="el-GR" dirty="0"/>
          </a:p>
          <a:p>
            <a:pPr marL="285750" indent="-285750">
              <a:buFont typeface="Wingdings" panose="05000000000000000000" pitchFamily="2" charset="2"/>
              <a:buChar char="Ø"/>
            </a:pPr>
            <a:r>
              <a:rPr lang="el-GR" b="1" dirty="0"/>
              <a:t>Διαδικασία για μια ναυτιλιακή εταιρεία</a:t>
            </a:r>
          </a:p>
          <a:p>
            <a:pPr marL="742950" lvl="1" indent="-285750">
              <a:buFont typeface="Wingdings" panose="05000000000000000000" pitchFamily="2" charset="2"/>
              <a:buChar char="ü"/>
            </a:pPr>
            <a:r>
              <a:rPr lang="el-GR" dirty="0"/>
              <a:t>Παρακολούθηση (Monitoring)</a:t>
            </a:r>
          </a:p>
          <a:p>
            <a:pPr marL="742950" lvl="1" indent="-285750">
              <a:buFont typeface="Wingdings" panose="05000000000000000000" pitchFamily="2" charset="2"/>
              <a:buChar char="ü"/>
            </a:pPr>
            <a:r>
              <a:rPr lang="el-GR" dirty="0"/>
              <a:t>Οι εκπομπές CO₂ καταγράφονται με βάση την κατανάλωση καυσίμου (σύστημα MRV – Monitoring, </a:t>
            </a:r>
            <a:r>
              <a:rPr lang="el-GR" dirty="0" err="1"/>
              <a:t>Reporting</a:t>
            </a:r>
            <a:r>
              <a:rPr lang="el-GR" dirty="0"/>
              <a:t>, </a:t>
            </a:r>
            <a:r>
              <a:rPr lang="el-GR" dirty="0" err="1"/>
              <a:t>Verification</a:t>
            </a:r>
            <a:r>
              <a:rPr lang="el-GR" dirty="0"/>
              <a:t>).</a:t>
            </a:r>
          </a:p>
          <a:p>
            <a:pPr marL="285750" indent="-285750">
              <a:buFont typeface="Wingdings" panose="05000000000000000000" pitchFamily="2" charset="2"/>
              <a:buChar char="Ø"/>
            </a:pPr>
            <a:r>
              <a:rPr lang="el-GR" b="1" dirty="0"/>
              <a:t>Υποβολή εκθέσεων</a:t>
            </a:r>
            <a:r>
              <a:rPr lang="el-GR" dirty="0"/>
              <a:t> (</a:t>
            </a:r>
            <a:r>
              <a:rPr lang="el-GR" dirty="0" err="1"/>
              <a:t>Reporting</a:t>
            </a:r>
            <a:r>
              <a:rPr lang="el-GR" dirty="0"/>
              <a:t>)</a:t>
            </a:r>
          </a:p>
          <a:p>
            <a:pPr marL="742950" lvl="1" indent="-285750">
              <a:buFont typeface="Wingdings" panose="05000000000000000000" pitchFamily="2" charset="2"/>
              <a:buChar char="ü"/>
            </a:pPr>
            <a:r>
              <a:rPr lang="el-GR" dirty="0"/>
              <a:t>Η εταιρεία υποβάλλει κάθε χρόνο (από τον Απρίλιο) αναφορά με τις εκπομπές του προηγούμενου έτους.</a:t>
            </a:r>
          </a:p>
          <a:p>
            <a:pPr marL="285750" indent="-285750">
              <a:buFont typeface="Wingdings" panose="05000000000000000000" pitchFamily="2" charset="2"/>
              <a:buChar char="Ø"/>
            </a:pPr>
            <a:r>
              <a:rPr lang="el-GR" b="1" dirty="0"/>
              <a:t>Επαλήθευση</a:t>
            </a:r>
            <a:r>
              <a:rPr lang="el-GR" dirty="0"/>
              <a:t> (</a:t>
            </a:r>
            <a:r>
              <a:rPr lang="el-GR" dirty="0" err="1"/>
              <a:t>Verification</a:t>
            </a:r>
            <a:r>
              <a:rPr lang="el-GR" dirty="0"/>
              <a:t>)</a:t>
            </a:r>
          </a:p>
          <a:p>
            <a:pPr marL="742950" lvl="1" indent="-285750">
              <a:buFont typeface="Wingdings" panose="05000000000000000000" pitchFamily="2" charset="2"/>
              <a:buChar char="ü"/>
            </a:pPr>
            <a:r>
              <a:rPr lang="el-GR" dirty="0"/>
              <a:t>Τα στοιχεία ελέγχονται από ανεξάρτητους διαπιστευμένους φορείς.</a:t>
            </a:r>
          </a:p>
          <a:p>
            <a:pPr lvl="1"/>
            <a:endParaRPr lang="el-GR" dirty="0"/>
          </a:p>
          <a:p>
            <a:pPr marL="285750" indent="-285750">
              <a:buFont typeface="Wingdings" panose="05000000000000000000" pitchFamily="2" charset="2"/>
              <a:buChar char="Ø"/>
            </a:pPr>
            <a:r>
              <a:rPr lang="el-GR" b="1" dirty="0"/>
              <a:t>Παράδοση δικαιωμάτων</a:t>
            </a:r>
            <a:r>
              <a:rPr lang="el-GR" dirty="0"/>
              <a:t> (</a:t>
            </a:r>
            <a:r>
              <a:rPr lang="el-GR" dirty="0" err="1"/>
              <a:t>Surrender</a:t>
            </a:r>
            <a:r>
              <a:rPr lang="el-GR" dirty="0"/>
              <a:t> of </a:t>
            </a:r>
            <a:r>
              <a:rPr lang="el-GR" dirty="0" err="1"/>
              <a:t>allowances</a:t>
            </a:r>
            <a:r>
              <a:rPr lang="el-GR" dirty="0"/>
              <a:t>)</a:t>
            </a:r>
          </a:p>
          <a:p>
            <a:pPr marL="742950" lvl="1" indent="-285750">
              <a:buFont typeface="Wingdings" panose="05000000000000000000" pitchFamily="2" charset="2"/>
              <a:buChar char="ü"/>
            </a:pPr>
            <a:r>
              <a:rPr lang="el-GR" dirty="0"/>
              <a:t>Μέχρι </a:t>
            </a:r>
            <a:r>
              <a:rPr lang="el-GR" b="1" dirty="0"/>
              <a:t>30 Σεπτεμβρίου κάθε έτους</a:t>
            </a:r>
            <a:r>
              <a:rPr lang="el-GR" dirty="0"/>
              <a:t>, η εταιρεία παραδίδει στον λογαριασμό της ΕΕ τον αντίστοιχο αριθμό αδειών (</a:t>
            </a:r>
            <a:r>
              <a:rPr lang="el-GR" dirty="0" err="1"/>
              <a:t>EUAs</a:t>
            </a:r>
            <a:r>
              <a:rPr lang="el-GR" dirty="0"/>
              <a:t>) που ισοδυναμεί με τις εκπομπές της.</a:t>
            </a:r>
          </a:p>
          <a:p>
            <a:pPr lvl="1"/>
            <a:endParaRPr lang="el-GR" dirty="0"/>
          </a:p>
          <a:p>
            <a:pPr marL="285750" indent="-285750">
              <a:buFont typeface="Wingdings" panose="05000000000000000000" pitchFamily="2" charset="2"/>
              <a:buChar char="Ø"/>
            </a:pPr>
            <a:r>
              <a:rPr lang="el-GR" b="1" dirty="0"/>
              <a:t>Εμπόριο / αγορά αδειών</a:t>
            </a:r>
            <a:endParaRPr lang="el-GR" dirty="0"/>
          </a:p>
          <a:p>
            <a:pPr marL="742950" lvl="1" indent="-285750">
              <a:buFont typeface="Wingdings" panose="05000000000000000000" pitchFamily="2" charset="2"/>
              <a:buChar char="ü"/>
            </a:pPr>
            <a:r>
              <a:rPr lang="el-GR" dirty="0"/>
              <a:t>Αν μια εταιρεία έχει πλεόνασμα δικαιωμάτων → μπορεί να τα πουλήσει.</a:t>
            </a:r>
          </a:p>
          <a:p>
            <a:pPr marL="742950" lvl="1" indent="-285750">
              <a:buFont typeface="Wingdings" panose="05000000000000000000" pitchFamily="2" charset="2"/>
              <a:buChar char="ü"/>
            </a:pPr>
            <a:r>
              <a:rPr lang="el-GR" dirty="0"/>
              <a:t>Αν έχει έλλειμμα → πρέπει να αγοράσει από την αγορά άνθρακα.</a:t>
            </a:r>
          </a:p>
        </p:txBody>
      </p:sp>
    </p:spTree>
    <p:extLst>
      <p:ext uri="{BB962C8B-B14F-4D97-AF65-F5344CB8AC3E}">
        <p14:creationId xmlns:p14="http://schemas.microsoft.com/office/powerpoint/2010/main" val="3762534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F7D22E-11B8-F264-9A4D-8B42ACE73D81}"/>
              </a:ext>
            </a:extLst>
          </p:cNvPr>
          <p:cNvSpPr txBox="1"/>
          <p:nvPr/>
        </p:nvSpPr>
        <p:spPr>
          <a:xfrm>
            <a:off x="399495" y="301841"/>
            <a:ext cx="11434439" cy="4401205"/>
          </a:xfrm>
          <a:prstGeom prst="rect">
            <a:avLst/>
          </a:prstGeom>
          <a:noFill/>
        </p:spPr>
        <p:txBody>
          <a:bodyPr wrap="square">
            <a:spAutoFit/>
          </a:bodyPr>
          <a:lstStyle/>
          <a:p>
            <a:pPr marL="285750" indent="-285750">
              <a:buFont typeface="Wingdings" panose="05000000000000000000" pitchFamily="2" charset="2"/>
              <a:buChar char="Ø"/>
            </a:pPr>
            <a:r>
              <a:rPr lang="el-GR" sz="2000" b="1" dirty="0"/>
              <a:t>Επιπτώσεις</a:t>
            </a:r>
          </a:p>
          <a:p>
            <a:endParaRPr lang="el-GR" sz="2000" b="1" dirty="0"/>
          </a:p>
          <a:p>
            <a:pPr marL="742950" lvl="1" indent="-285750">
              <a:buFont typeface="Wingdings" panose="05000000000000000000" pitchFamily="2" charset="2"/>
              <a:buChar char="ü"/>
            </a:pPr>
            <a:r>
              <a:rPr lang="el-GR" sz="2000" dirty="0"/>
              <a:t>Οικονομικό κίνητρο: όσο πιο «βρώμικο» το πλοίο (περισσότερα καύσιμα/CO₂), τόσο περισσότερα δικαιώματα πρέπει να αγοράσει → </a:t>
            </a:r>
            <a:r>
              <a:rPr lang="el-GR" sz="2000" b="1" dirty="0"/>
              <a:t>αύξηση κόστους</a:t>
            </a:r>
            <a:r>
              <a:rPr lang="el-GR" sz="2000" dirty="0"/>
              <a:t>.</a:t>
            </a:r>
          </a:p>
          <a:p>
            <a:pPr marL="742950" lvl="1" indent="-285750">
              <a:buFont typeface="Wingdings" panose="05000000000000000000" pitchFamily="2" charset="2"/>
              <a:buChar char="ü"/>
            </a:pPr>
            <a:r>
              <a:rPr lang="el-GR" sz="2000" dirty="0"/>
              <a:t>Κίνητρο για εξοικονόμηση καυσίμου και χρήση </a:t>
            </a:r>
            <a:r>
              <a:rPr lang="el-GR" sz="2000" b="1" dirty="0"/>
              <a:t>καθαρότερων καυσίμων</a:t>
            </a:r>
            <a:r>
              <a:rPr lang="el-GR" sz="2000" dirty="0"/>
              <a:t>.</a:t>
            </a:r>
          </a:p>
          <a:p>
            <a:pPr marL="742950" lvl="1" indent="-285750">
              <a:buFont typeface="Wingdings" panose="05000000000000000000" pitchFamily="2" charset="2"/>
              <a:buChar char="ü"/>
            </a:pPr>
            <a:r>
              <a:rPr lang="el-GR" sz="2000" dirty="0"/>
              <a:t>Τα έσοδα από την πώληση δικαιωμάτων στην ΕΕ κατευθύνονται στον </a:t>
            </a:r>
            <a:r>
              <a:rPr lang="el-GR" sz="2000" b="1" dirty="0"/>
              <a:t>Καινοτόμο Χρηματοδοτικό Μηχανισμό (</a:t>
            </a:r>
            <a:r>
              <a:rPr lang="el-GR" sz="2000" b="1" dirty="0" err="1"/>
              <a:t>Innovation</a:t>
            </a:r>
            <a:r>
              <a:rPr lang="el-GR" sz="2000" b="1" dirty="0"/>
              <a:t> Fund)</a:t>
            </a:r>
            <a:r>
              <a:rPr lang="el-GR" sz="2000" dirty="0"/>
              <a:t> για επενδύσεις σε πράσινες τεχνολογίες.</a:t>
            </a:r>
          </a:p>
          <a:p>
            <a:pPr>
              <a:buNone/>
            </a:pPr>
            <a:br>
              <a:rPr lang="el-GR" sz="2000" dirty="0"/>
            </a:br>
            <a:endParaRPr lang="el-GR" sz="2000" dirty="0"/>
          </a:p>
          <a:p>
            <a:pPr marL="285750" indent="-285750">
              <a:buFont typeface="Wingdings" panose="05000000000000000000" pitchFamily="2" charset="2"/>
              <a:buChar char="Ø"/>
            </a:pPr>
            <a:r>
              <a:rPr lang="el-GR" sz="2000" b="1" dirty="0"/>
              <a:t>Συμπέρασμα: </a:t>
            </a:r>
          </a:p>
          <a:p>
            <a:endParaRPr lang="el-GR" sz="2000" dirty="0"/>
          </a:p>
          <a:p>
            <a:pPr marL="742950" lvl="1" indent="-285750">
              <a:buFont typeface="Wingdings" panose="05000000000000000000" pitchFamily="2" charset="2"/>
              <a:buChar char="ü"/>
            </a:pPr>
            <a:r>
              <a:rPr lang="el-GR" sz="2000" dirty="0"/>
              <a:t>Η «εμπορία ρύπων» στα πλοία γίνεται μέσω του </a:t>
            </a:r>
            <a:r>
              <a:rPr lang="el-GR" sz="2000" b="1" dirty="0"/>
              <a:t>EU ETS</a:t>
            </a:r>
            <a:r>
              <a:rPr lang="el-GR" sz="2000" dirty="0"/>
              <a:t>. Οι ναυτιλιακές πρέπει κάθε χρόνο να αγοράζουν και να παραδίδουν </a:t>
            </a:r>
            <a:r>
              <a:rPr lang="el-GR" sz="2000" b="1" dirty="0"/>
              <a:t>δικαιώματα άνθρακα</a:t>
            </a:r>
            <a:r>
              <a:rPr lang="el-GR" sz="2000" dirty="0"/>
              <a:t> ανάλογα με το πόσο CO₂ εκπέμπουν, κάτι που τις πιέζει να μειώσουν κατανάλωση και να στραφούν σε πιο καθαρές λύσεις.</a:t>
            </a:r>
          </a:p>
        </p:txBody>
      </p:sp>
    </p:spTree>
    <p:extLst>
      <p:ext uri="{BB962C8B-B14F-4D97-AF65-F5344CB8AC3E}">
        <p14:creationId xmlns:p14="http://schemas.microsoft.com/office/powerpoint/2010/main" val="445113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C12D82-2F03-1A29-CA0C-7C791C3D2BC5}"/>
              </a:ext>
            </a:extLst>
          </p:cNvPr>
          <p:cNvSpPr txBox="1"/>
          <p:nvPr/>
        </p:nvSpPr>
        <p:spPr>
          <a:xfrm>
            <a:off x="923278" y="346229"/>
            <a:ext cx="10741980" cy="5355312"/>
          </a:xfrm>
          <a:prstGeom prst="rect">
            <a:avLst/>
          </a:prstGeom>
          <a:noFill/>
        </p:spPr>
        <p:txBody>
          <a:bodyPr wrap="square">
            <a:spAutoFit/>
          </a:bodyPr>
          <a:lstStyle/>
          <a:p>
            <a:pPr algn="ctr">
              <a:buNone/>
            </a:pPr>
            <a:r>
              <a:rPr lang="el-GR" sz="2000" b="1" dirty="0">
                <a:solidFill>
                  <a:srgbClr val="0070C0"/>
                </a:solidFill>
              </a:rPr>
              <a:t>Παράδειγμα : Ετήσιο κόστος για ένα </a:t>
            </a:r>
            <a:r>
              <a:rPr lang="el-GR" sz="2000" b="1" dirty="0" err="1">
                <a:solidFill>
                  <a:srgbClr val="0070C0"/>
                </a:solidFill>
              </a:rPr>
              <a:t>containership</a:t>
            </a:r>
            <a:endParaRPr lang="el-GR" sz="2000" b="1" dirty="0">
              <a:solidFill>
                <a:srgbClr val="0070C0"/>
              </a:solidFill>
            </a:endParaRPr>
          </a:p>
          <a:p>
            <a:pPr>
              <a:buNone/>
            </a:pPr>
            <a:r>
              <a:rPr lang="el-GR" b="1" dirty="0"/>
              <a:t>Υποθέσεις:</a:t>
            </a:r>
            <a:endParaRPr lang="el-GR" dirty="0"/>
          </a:p>
          <a:p>
            <a:pPr marL="285750" indent="-285750">
              <a:buFont typeface="Wingdings" panose="05000000000000000000" pitchFamily="2" charset="2"/>
              <a:buChar char="Ø"/>
            </a:pPr>
            <a:r>
              <a:rPr lang="el-GR" dirty="0"/>
              <a:t>Ετήσιες πραγματικές εκπομπές πλοίου: </a:t>
            </a:r>
            <a:r>
              <a:rPr lang="el-GR" b="1" dirty="0"/>
              <a:t>120.000 </a:t>
            </a:r>
            <a:r>
              <a:rPr lang="el-GR" b="1" dirty="0" err="1"/>
              <a:t>tCO</a:t>
            </a:r>
            <a:r>
              <a:rPr lang="el-GR" b="1" dirty="0"/>
              <a:t>₂</a:t>
            </a:r>
            <a:endParaRPr lang="el-GR" dirty="0"/>
          </a:p>
          <a:p>
            <a:pPr marL="285750" indent="-285750">
              <a:buFont typeface="Wingdings" panose="05000000000000000000" pitchFamily="2" charset="2"/>
              <a:buChar char="Ø"/>
            </a:pPr>
            <a:r>
              <a:rPr lang="el-GR" dirty="0"/>
              <a:t>Κατανομή ταξιδιών: </a:t>
            </a:r>
            <a:r>
              <a:rPr lang="el-GR" b="1" dirty="0"/>
              <a:t>60% εντός ΕΕ</a:t>
            </a:r>
            <a:r>
              <a:rPr lang="el-GR" dirty="0"/>
              <a:t>, </a:t>
            </a:r>
            <a:r>
              <a:rPr lang="el-GR" b="1" dirty="0"/>
              <a:t>40% προς/από εκτός ΕΕ</a:t>
            </a:r>
            <a:endParaRPr lang="el-GR" dirty="0"/>
          </a:p>
          <a:p>
            <a:pPr marL="285750" indent="-285750">
              <a:buFont typeface="Wingdings" panose="05000000000000000000" pitchFamily="2" charset="2"/>
              <a:buChar char="Ø"/>
            </a:pPr>
            <a:r>
              <a:rPr lang="el-GR" dirty="0"/>
              <a:t>Κάλυψη ETS:</a:t>
            </a:r>
          </a:p>
          <a:p>
            <a:pPr marL="742950" lvl="1" indent="-285750">
              <a:buFont typeface="Arial" panose="020B0604020202020204" pitchFamily="34" charset="0"/>
              <a:buChar char="•"/>
            </a:pPr>
            <a:r>
              <a:rPr lang="el-GR" dirty="0"/>
              <a:t>100% των εντός ΕΕ → 60%</a:t>
            </a:r>
          </a:p>
          <a:p>
            <a:pPr marL="742950" lvl="1" indent="-285750">
              <a:buFont typeface="Arial" panose="020B0604020202020204" pitchFamily="34" charset="0"/>
              <a:buChar char="•"/>
            </a:pPr>
            <a:r>
              <a:rPr lang="el-GR" dirty="0"/>
              <a:t>50% των προς/από εκτός ΕΕ → 0,5 × 40% = 20%</a:t>
            </a:r>
          </a:p>
          <a:p>
            <a:pPr marL="742950" lvl="1" indent="-285750">
              <a:buFont typeface="Arial" panose="020B0604020202020204" pitchFamily="34" charset="0"/>
              <a:buChar char="•"/>
            </a:pPr>
            <a:r>
              <a:rPr lang="el-GR" b="1" dirty="0"/>
              <a:t>Σύνολο καλυπτόμενο ποσοστό = 80%</a:t>
            </a:r>
            <a:r>
              <a:rPr lang="el-GR" dirty="0"/>
              <a:t> των εκπομπών</a:t>
            </a:r>
          </a:p>
          <a:p>
            <a:pPr marL="285750" indent="-285750">
              <a:buFont typeface="Wingdings" panose="05000000000000000000" pitchFamily="2" charset="2"/>
              <a:buChar char="Ø"/>
            </a:pPr>
            <a:r>
              <a:rPr lang="el-GR" b="1" dirty="0"/>
              <a:t>2025 </a:t>
            </a:r>
            <a:r>
              <a:rPr lang="el-GR" b="1" dirty="0" err="1"/>
              <a:t>phase</a:t>
            </a:r>
            <a:r>
              <a:rPr lang="el-GR" b="1" dirty="0"/>
              <a:t>-in:</a:t>
            </a:r>
            <a:r>
              <a:rPr lang="el-GR" dirty="0"/>
              <a:t> πληρώνεται το </a:t>
            </a:r>
            <a:r>
              <a:rPr lang="el-GR" b="1" dirty="0"/>
              <a:t>70%</a:t>
            </a:r>
            <a:r>
              <a:rPr lang="el-GR" dirty="0"/>
              <a:t> των καλυπτόμενων εκπομπών</a:t>
            </a:r>
          </a:p>
          <a:p>
            <a:pPr marL="285750" indent="-285750">
              <a:buFont typeface="Wingdings" panose="05000000000000000000" pitchFamily="2" charset="2"/>
              <a:buChar char="Ø"/>
            </a:pPr>
            <a:r>
              <a:rPr lang="el-GR" dirty="0"/>
              <a:t>Ενδεικτική τιμή EUA (για το παράδειγμα): </a:t>
            </a:r>
            <a:r>
              <a:rPr lang="el-GR" b="1" dirty="0"/>
              <a:t>80 €/</a:t>
            </a:r>
            <a:r>
              <a:rPr lang="el-GR" b="1" dirty="0" err="1"/>
              <a:t>tCO</a:t>
            </a:r>
            <a:r>
              <a:rPr lang="el-GR" b="1" dirty="0"/>
              <a:t>₂</a:t>
            </a:r>
            <a:r>
              <a:rPr lang="el-GR" dirty="0"/>
              <a:t> </a:t>
            </a:r>
            <a:r>
              <a:rPr lang="el-GR" i="1" dirty="0"/>
              <a:t>(μπορεί να διαφέρει στην αγορά)</a:t>
            </a:r>
            <a:endParaRPr lang="el-GR" dirty="0"/>
          </a:p>
          <a:p>
            <a:pPr marL="285750" indent="-285750">
              <a:buFont typeface="Wingdings" panose="05000000000000000000" pitchFamily="2" charset="2"/>
              <a:buChar char="Ø"/>
            </a:pPr>
            <a:r>
              <a:rPr lang="el-GR" b="1" dirty="0"/>
              <a:t>Βήματα:</a:t>
            </a:r>
            <a:endParaRPr lang="el-GR" dirty="0"/>
          </a:p>
          <a:p>
            <a:pPr marL="742950" lvl="1" indent="-285750">
              <a:buFont typeface="Wingdings" panose="05000000000000000000" pitchFamily="2" charset="2"/>
              <a:buChar char="ü"/>
            </a:pPr>
            <a:r>
              <a:rPr lang="el-GR" dirty="0"/>
              <a:t>Καλυπτόμενες εκπομπές από το ETS:</a:t>
            </a:r>
            <a:br>
              <a:rPr lang="el-GR" dirty="0"/>
            </a:br>
            <a:r>
              <a:rPr lang="el-GR" dirty="0"/>
              <a:t>120.000 × 80% = </a:t>
            </a:r>
            <a:r>
              <a:rPr lang="el-GR" b="1" dirty="0"/>
              <a:t>96.000 </a:t>
            </a:r>
            <a:r>
              <a:rPr lang="el-GR" b="1" dirty="0" err="1"/>
              <a:t>tCO</a:t>
            </a:r>
            <a:r>
              <a:rPr lang="el-GR" b="1" dirty="0"/>
              <a:t>₂</a:t>
            </a:r>
            <a:endParaRPr lang="el-GR" dirty="0"/>
          </a:p>
          <a:p>
            <a:pPr marL="742950" lvl="1" indent="-285750">
              <a:buFont typeface="Wingdings" panose="05000000000000000000" pitchFamily="2" charset="2"/>
              <a:buChar char="ü"/>
            </a:pPr>
            <a:r>
              <a:rPr lang="el-GR" dirty="0"/>
              <a:t>Υποχρέωση 2025 (70%):</a:t>
            </a:r>
            <a:br>
              <a:rPr lang="el-GR" dirty="0"/>
            </a:br>
            <a:r>
              <a:rPr lang="el-GR" dirty="0"/>
              <a:t>96.000 × 70% = </a:t>
            </a:r>
            <a:r>
              <a:rPr lang="el-GR" b="1" dirty="0"/>
              <a:t>67.200 </a:t>
            </a:r>
            <a:r>
              <a:rPr lang="el-GR" b="1" dirty="0" err="1"/>
              <a:t>EUAs</a:t>
            </a:r>
            <a:endParaRPr lang="el-GR" dirty="0"/>
          </a:p>
          <a:p>
            <a:pPr marL="742950" lvl="1" indent="-285750">
              <a:buFont typeface="Wingdings" panose="05000000000000000000" pitchFamily="2" charset="2"/>
              <a:buChar char="ü"/>
            </a:pPr>
            <a:r>
              <a:rPr lang="el-GR" dirty="0"/>
              <a:t>Εκτιμώμενο κόστος (με 80 €/t):</a:t>
            </a:r>
            <a:br>
              <a:rPr lang="el-GR" dirty="0"/>
            </a:br>
            <a:r>
              <a:rPr lang="el-GR" dirty="0"/>
              <a:t>67.200 × 80 € = </a:t>
            </a:r>
            <a:r>
              <a:rPr lang="el-GR" b="1" dirty="0"/>
              <a:t>5.376.000 €</a:t>
            </a:r>
            <a:endParaRPr lang="el-GR" dirty="0"/>
          </a:p>
          <a:p>
            <a:pPr marL="285750" indent="-285750">
              <a:buFont typeface="Wingdings" panose="05000000000000000000" pitchFamily="2" charset="2"/>
              <a:buChar char="Ø"/>
            </a:pPr>
            <a:r>
              <a:rPr lang="el-GR" dirty="0"/>
              <a:t>Άρα, με αυτές τις υποθέσεις, η εταιρεία θα χρειαστεί περ. </a:t>
            </a:r>
            <a:r>
              <a:rPr lang="el-GR" b="1" dirty="0"/>
              <a:t>67,2 χιλ. δικαιώματα</a:t>
            </a:r>
            <a:r>
              <a:rPr lang="el-GR" dirty="0"/>
              <a:t> και θα πληρώσει περίπου </a:t>
            </a:r>
            <a:r>
              <a:rPr lang="el-GR" b="1" dirty="0"/>
              <a:t>5,38 εκατ. €</a:t>
            </a:r>
            <a:r>
              <a:rPr lang="el-GR" dirty="0"/>
              <a:t> για το 2025.</a:t>
            </a:r>
          </a:p>
        </p:txBody>
      </p:sp>
    </p:spTree>
    <p:extLst>
      <p:ext uri="{BB962C8B-B14F-4D97-AF65-F5344CB8AC3E}">
        <p14:creationId xmlns:p14="http://schemas.microsoft.com/office/powerpoint/2010/main" val="1088734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2710D97-495D-F671-F3CE-AF213CABE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262" y="221942"/>
            <a:ext cx="9807458" cy="6072326"/>
          </a:xfrm>
          <a:prstGeom prst="rect">
            <a:avLst/>
          </a:prstGeom>
        </p:spPr>
      </p:pic>
    </p:spTree>
    <p:extLst>
      <p:ext uri="{BB962C8B-B14F-4D97-AF65-F5344CB8AC3E}">
        <p14:creationId xmlns:p14="http://schemas.microsoft.com/office/powerpoint/2010/main" val="2144466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97C045-F128-3068-C522-D1B58709B1F9}"/>
              </a:ext>
            </a:extLst>
          </p:cNvPr>
          <p:cNvSpPr>
            <a:spLocks noGrp="1"/>
          </p:cNvSpPr>
          <p:nvPr>
            <p:ph type="title" idx="4294967295"/>
          </p:nvPr>
        </p:nvSpPr>
        <p:spPr>
          <a:xfrm>
            <a:off x="677662" y="692457"/>
            <a:ext cx="9856988" cy="861135"/>
          </a:xfrm>
        </p:spPr>
        <p:txBody>
          <a:bodyPr>
            <a:normAutofit fontScale="90000"/>
          </a:bodyPr>
          <a:lstStyle/>
          <a:p>
            <a:br>
              <a:rPr lang="el-GR" sz="2400" b="1" dirty="0">
                <a:solidFill>
                  <a:srgbClr val="C00000"/>
                </a:solidFill>
              </a:rPr>
            </a:br>
            <a:br>
              <a:rPr lang="el-GR" sz="2400" b="1" dirty="0">
                <a:solidFill>
                  <a:srgbClr val="C00000"/>
                </a:solidFill>
              </a:rPr>
            </a:br>
            <a:r>
              <a:rPr lang="el-GR" sz="2400" b="1" dirty="0">
                <a:solidFill>
                  <a:srgbClr val="C00000"/>
                </a:solidFill>
              </a:rPr>
              <a:t>4.	Τεχνολογία και καύσιμα πλοίων </a:t>
            </a:r>
            <a:br>
              <a:rPr lang="el-GR" sz="2400" b="1" dirty="0">
                <a:solidFill>
                  <a:srgbClr val="C00000"/>
                </a:solidFill>
              </a:rPr>
            </a:br>
            <a:br>
              <a:rPr lang="el-GR" sz="2400" b="1" dirty="0">
                <a:solidFill>
                  <a:srgbClr val="C00000"/>
                </a:solidFill>
              </a:rPr>
            </a:br>
            <a:r>
              <a:rPr lang="el-GR" sz="2400" b="1" dirty="0">
                <a:solidFill>
                  <a:srgbClr val="C00000"/>
                </a:solidFill>
              </a:rPr>
              <a:t>4.1	Γενικές παρατηρήσεις </a:t>
            </a:r>
            <a:br>
              <a:rPr lang="el-GR" sz="2400" dirty="0">
                <a:solidFill>
                  <a:srgbClr val="C00000"/>
                </a:solidFill>
              </a:rPr>
            </a:br>
            <a:endParaRPr lang="en-US" sz="2400" dirty="0">
              <a:solidFill>
                <a:srgbClr val="C00000"/>
              </a:solidFill>
            </a:endParaRPr>
          </a:p>
        </p:txBody>
      </p:sp>
      <p:sp>
        <p:nvSpPr>
          <p:cNvPr id="3" name="Θέση περιεχομένου 2">
            <a:extLst>
              <a:ext uri="{FF2B5EF4-FFF2-40B4-BE49-F238E27FC236}">
                <a16:creationId xmlns:a16="http://schemas.microsoft.com/office/drawing/2014/main" id="{C5BC7610-0183-8A29-940F-EBEC7DAFFA3E}"/>
              </a:ext>
            </a:extLst>
          </p:cNvPr>
          <p:cNvSpPr>
            <a:spLocks noGrp="1"/>
          </p:cNvSpPr>
          <p:nvPr>
            <p:ph idx="4294967295"/>
          </p:nvPr>
        </p:nvSpPr>
        <p:spPr>
          <a:xfrm>
            <a:off x="186431" y="1766655"/>
            <a:ext cx="11327907" cy="4102333"/>
          </a:xfrm>
        </p:spPr>
        <p:txBody>
          <a:bodyPr>
            <a:normAutofit fontScale="92500" lnSpcReduction="20000"/>
          </a:bodyPr>
          <a:lstStyle/>
          <a:p>
            <a:pPr marR="0" lvl="0" algn="just">
              <a:lnSpc>
                <a:spcPct val="107000"/>
              </a:lnSpc>
              <a:spcBef>
                <a:spcPts val="0"/>
              </a:spcBef>
              <a:spcAft>
                <a:spcPts val="0"/>
              </a:spcAft>
              <a:buFont typeface="Wingdings" panose="05000000000000000000" pitchFamily="2" charset="2"/>
              <a:buChar char="Ø"/>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Για να επιτευχθούν οι στόχοι που έχουν τεθεί από τον ΙΜΟ για μείωση των εκπομπών αερίων του θερμοκηπίου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πρέπει να αναπτυχθούν νέες τεχνολογίες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που να καλύπτουν τις τεράστιες ανάγκες των πλοίων σε ενέργεια και παράλληλα να τείνουν στους μηδενικούς ρύπους.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Οι πλοιοκτήτες καλούνται να εντοπίσουν, να αξιολογήσουν και να χρησιμοποιήσουν νέες τεχνολογίες, νέα καύσιμα και νέες λύσεις για να επιτύχουν το μηδενικό αποτύπωμα άνθρακα.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Σύμφωνα με το Διεθνή Οργανισμό Ενέργειας (IEA) μόλις το 0,1% της ενέργειας που καταναλώνεται στη ναυτιλία προέρχεται από καύσιμα χαμηλών εκπομπών άνθρακα.</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Αυτή τη στιγμή τα πλοία χρησιμοποιούν κυρίως κινητήρες ντίζελ με καύσιμα υψηλής εντάσεως σε άνθρακα, ενώ έχουν αρχίσει να εισέρχονται στην αγορά τα βιοκαύσιμα, τα καύσιμα LNG, οι μπαταρίες και τα δοχεία που τροφοδοτούνται με LPG, καθώς και η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μεθανόλη</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Την εμφάνισή της έχει κάνει και η ενέργεια από αμμωνία.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Επίσης στα συστήματα πρόωσης και ενέργειας των πλοίων αναμένεται να εμφανιστούν και οι κυψέλες καυσίμου οι οποίες παρέχουν υψηλή απόδοση και η χρήση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πυρηνικών αντιδραστήρων</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Συζητήσεις γίνονται ακόμα για την αξιοποίηση της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αιολικής ενέργειας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και της δέσμευσης και αποθήκευσης του άνθρακα επί του πλοίου, αλλά βρίσκονται ακόμα σε πρώιμο στάδιο</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buFont typeface="Wingdings" panose="05000000000000000000" pitchFamily="2" charset="2"/>
              <a:buChar char="Ø"/>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Ουσιαστικά συζητάμε για την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4</a:t>
            </a:r>
            <a:r>
              <a:rPr lang="el-GR" sz="1800" b="1" baseline="300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επανάσταση στην πρόωση και ενέργεια των πλοίων</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από τα πανιά, στο κάρβουνο, στη συνέχεια στο μαζούτ και τώρα στα εναλλακτικά καύσιμα χαμηλού ή μηδενικού άνθρακα.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8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83AE7F-6D47-11C5-CA13-8CF982938900}"/>
              </a:ext>
            </a:extLst>
          </p:cNvPr>
          <p:cNvSpPr>
            <a:spLocks noGrp="1"/>
          </p:cNvSpPr>
          <p:nvPr>
            <p:ph type="title"/>
          </p:nvPr>
        </p:nvSpPr>
        <p:spPr>
          <a:xfrm>
            <a:off x="1097280" y="286603"/>
            <a:ext cx="10058400" cy="330395"/>
          </a:xfrm>
        </p:spPr>
        <p:txBody>
          <a:bodyPr>
            <a:normAutofit fontScale="90000"/>
          </a:bodyPr>
          <a:lstStyle/>
          <a:p>
            <a:pPr algn="ctr"/>
            <a:r>
              <a:rPr lang="el-GR" sz="2400" b="1" dirty="0">
                <a:latin typeface="+mn-lt"/>
              </a:rPr>
              <a:t>Αριθμός πετρελαιοκηλίδων από δεξαμενόπλοια (1970-2021)</a:t>
            </a:r>
            <a:endParaRPr lang="en-US" sz="2400" b="1" dirty="0">
              <a:latin typeface="+mn-lt"/>
            </a:endParaRPr>
          </a:p>
        </p:txBody>
      </p:sp>
      <p:pic>
        <p:nvPicPr>
          <p:cNvPr id="4" name="Θέση περιεχομένου 3">
            <a:extLst>
              <a:ext uri="{FF2B5EF4-FFF2-40B4-BE49-F238E27FC236}">
                <a16:creationId xmlns:a16="http://schemas.microsoft.com/office/drawing/2014/main" id="{2FF9078E-8435-7903-4DED-96AF00AABAE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0622" t="11458" r="18927" b="4399"/>
          <a:stretch>
            <a:fillRect/>
          </a:stretch>
        </p:blipFill>
        <p:spPr bwMode="auto">
          <a:xfrm>
            <a:off x="479394" y="616997"/>
            <a:ext cx="11434439" cy="5819313"/>
          </a:xfrm>
          <a:prstGeom prst="rect">
            <a:avLst/>
          </a:prstGeom>
          <a:noFill/>
          <a:ln>
            <a:solidFill>
              <a:schemeClr val="tx1"/>
            </a:solidFill>
          </a:ln>
        </p:spPr>
      </p:pic>
    </p:spTree>
    <p:extLst>
      <p:ext uri="{BB962C8B-B14F-4D97-AF65-F5344CB8AC3E}">
        <p14:creationId xmlns:p14="http://schemas.microsoft.com/office/powerpoint/2010/main" val="35198525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E74FA8-F93A-F2F3-7E48-8A9EDD2BA9A3}"/>
              </a:ext>
            </a:extLst>
          </p:cNvPr>
          <p:cNvSpPr>
            <a:spLocks noGrp="1"/>
          </p:cNvSpPr>
          <p:nvPr>
            <p:ph type="title" idx="4294967295"/>
          </p:nvPr>
        </p:nvSpPr>
        <p:spPr>
          <a:xfrm>
            <a:off x="2133600" y="287339"/>
            <a:ext cx="9558291" cy="200934"/>
          </a:xfrm>
        </p:spPr>
        <p:txBody>
          <a:bodyPr>
            <a:normAutofit fontScale="90000"/>
          </a:bodyPr>
          <a:lstStyle/>
          <a:p>
            <a:r>
              <a:rPr lang="el-GR" sz="2400" dirty="0"/>
              <a:t>4η Επανάσταση στην πρόωση και ενέργεια των πλοίων</a:t>
            </a:r>
            <a:endParaRPr lang="en-US" sz="2400" dirty="0"/>
          </a:p>
        </p:txBody>
      </p:sp>
      <p:pic>
        <p:nvPicPr>
          <p:cNvPr id="4" name="Θέση περιεχομένου 3">
            <a:extLst>
              <a:ext uri="{FF2B5EF4-FFF2-40B4-BE49-F238E27FC236}">
                <a16:creationId xmlns:a16="http://schemas.microsoft.com/office/drawing/2014/main" id="{D93C8546-9DCE-CBDB-88A5-AB116D3D5729}"/>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l="5128" t="20752" r="8847" b="22058"/>
          <a:stretch>
            <a:fillRect/>
          </a:stretch>
        </p:blipFill>
        <p:spPr bwMode="auto">
          <a:xfrm>
            <a:off x="106532" y="488274"/>
            <a:ext cx="11931588" cy="5779362"/>
          </a:xfrm>
          <a:prstGeom prst="rect">
            <a:avLst/>
          </a:prstGeom>
          <a:noFill/>
          <a:ln>
            <a:solidFill>
              <a:sysClr val="windowText" lastClr="000000"/>
            </a:solidFill>
          </a:ln>
        </p:spPr>
      </p:pic>
    </p:spTree>
    <p:extLst>
      <p:ext uri="{BB962C8B-B14F-4D97-AF65-F5344CB8AC3E}">
        <p14:creationId xmlns:p14="http://schemas.microsoft.com/office/powerpoint/2010/main" val="643497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14C3FF-39D0-7A83-325A-C001514BD53F}"/>
              </a:ext>
            </a:extLst>
          </p:cNvPr>
          <p:cNvSpPr>
            <a:spLocks noGrp="1"/>
          </p:cNvSpPr>
          <p:nvPr>
            <p:ph type="title" idx="4294967295"/>
          </p:nvPr>
        </p:nvSpPr>
        <p:spPr>
          <a:xfrm>
            <a:off x="770801" y="201611"/>
            <a:ext cx="9885362" cy="787400"/>
          </a:xfrm>
        </p:spPr>
        <p:txBody>
          <a:bodyPr>
            <a:normAutofit/>
          </a:bodyPr>
          <a:lstStyle/>
          <a:p>
            <a:r>
              <a:rPr lang="el-GR" sz="2400" b="1" dirty="0">
                <a:solidFill>
                  <a:srgbClr val="C00000"/>
                </a:solidFill>
              </a:rPr>
              <a:t>4.2 Βιοκαύσιμα </a:t>
            </a:r>
            <a:endParaRPr lang="en-US" sz="2400" b="1" dirty="0">
              <a:solidFill>
                <a:srgbClr val="C00000"/>
              </a:solidFill>
            </a:endParaRPr>
          </a:p>
        </p:txBody>
      </p:sp>
      <p:sp>
        <p:nvSpPr>
          <p:cNvPr id="3" name="Θέση περιεχομένου 2">
            <a:extLst>
              <a:ext uri="{FF2B5EF4-FFF2-40B4-BE49-F238E27FC236}">
                <a16:creationId xmlns:a16="http://schemas.microsoft.com/office/drawing/2014/main" id="{329E52AC-32A6-09EE-FC2F-3019EE47413F}"/>
              </a:ext>
            </a:extLst>
          </p:cNvPr>
          <p:cNvSpPr>
            <a:spLocks noGrp="1"/>
          </p:cNvSpPr>
          <p:nvPr>
            <p:ph idx="4294967295"/>
          </p:nvPr>
        </p:nvSpPr>
        <p:spPr>
          <a:xfrm>
            <a:off x="648070" y="1127464"/>
            <a:ext cx="11114843" cy="4741525"/>
          </a:xfrm>
        </p:spPr>
        <p:txBody>
          <a:bodyPr/>
          <a:lstStyle/>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Τα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βιοκαύσιμα παράγονται από βιομάζα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και ορίζεται ως το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βιοαποικοδομήσιμο</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κλάσμα προϊόντων, αποβλήτων και κατάλοιπων από γεωργικές (συμπεριλαμβανομένων φυτικών και ζωικών ουσιών), δασοκομικές και συναφείς βιομηχανικές δραστηριότητες, καθώς και το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βιοαποικοδομήσιμο</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κλάσμα των βιομηχανικών και αστικών αποβλήτων.</a:t>
            </a:r>
          </a:p>
          <a:p>
            <a:pPr marL="0" marR="0" lvl="0" indent="0" algn="just">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Είτε σε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υγρή, είτε σε αέρια μορφή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μπορούν να χρησιμοποιηθούν ως εναλλακτικά καύσιμα για τη ναυτιλία, με πιο γνωστά τα HVO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υδρογονωμένο </a:t>
            </a:r>
            <a:r>
              <a:rPr lang="el-GR" sz="1800"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φυτικό έλαιο</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FAME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μεθυλεστέρας</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λιπαρών οξέων) και LBG (</a:t>
            </a:r>
            <a:r>
              <a:rPr lang="el-GR" sz="1800"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υγροποιημένο βιοαέριο). </a:t>
            </a:r>
          </a:p>
          <a:p>
            <a:pPr marL="342900" marR="0" lvl="0" indent="-342900" algn="just">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Αν και η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χρήση τους σήμερα είναι περιορισμένη</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μπορούν να χρησιμοποιηθούν </a:t>
            </a:r>
            <a:r>
              <a:rPr lang="el-GR" sz="1800"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αναμειγμένα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με άλλα ορυκτά καύσιμα, μειώνοντας τις εκπομπές αερίων του θερμοκηπίου. </a:t>
            </a:r>
          </a:p>
          <a:p>
            <a:pPr marL="342900" marR="0" lvl="0" indent="-342900" algn="just">
              <a:lnSpc>
                <a:spcPct val="107000"/>
              </a:lnSpc>
              <a:spcBef>
                <a:spcPts val="0"/>
              </a:spcBef>
              <a:spcAft>
                <a:spcPts val="800"/>
              </a:spcAft>
              <a:buFont typeface="Symbol" panose="05050102010706020507" pitchFamily="18" charset="2"/>
              <a:buChar char=""/>
            </a:pP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Ένα πλεονέκτημα του HVO σε σχέση με τα υπόλοιπα βιοκαύσιμα, είναι ότι δύναται ο ανεφοδιασμός του να πραγματοποιηθεί μέσω του ήδη υφιστάμενου δικτύου διανομής των ορυκτών καυσίμων.</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31589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A6EB49-FB05-6D51-7AF3-0EB70CB9F9EF}"/>
              </a:ext>
            </a:extLst>
          </p:cNvPr>
          <p:cNvSpPr>
            <a:spLocks noGrp="1"/>
          </p:cNvSpPr>
          <p:nvPr>
            <p:ph type="title" idx="4294967295"/>
          </p:nvPr>
        </p:nvSpPr>
        <p:spPr>
          <a:xfrm>
            <a:off x="1340528" y="287339"/>
            <a:ext cx="10851472" cy="618184"/>
          </a:xfrm>
        </p:spPr>
        <p:txBody>
          <a:bodyPr>
            <a:normAutofit/>
          </a:bodyPr>
          <a:lstStyle/>
          <a:p>
            <a:r>
              <a:rPr lang="el-GR" sz="2400" b="1" dirty="0">
                <a:solidFill>
                  <a:srgbClr val="C00000"/>
                </a:solidFill>
              </a:rPr>
              <a:t>4.3 Αμμωνία</a:t>
            </a:r>
            <a:endParaRPr lang="en-US" sz="2400" b="1" dirty="0">
              <a:solidFill>
                <a:srgbClr val="C00000"/>
              </a:solidFill>
            </a:endParaRPr>
          </a:p>
        </p:txBody>
      </p:sp>
      <p:sp>
        <p:nvSpPr>
          <p:cNvPr id="3" name="Θέση περιεχομένου 2">
            <a:extLst>
              <a:ext uri="{FF2B5EF4-FFF2-40B4-BE49-F238E27FC236}">
                <a16:creationId xmlns:a16="http://schemas.microsoft.com/office/drawing/2014/main" id="{FC716AD8-684F-22F0-D140-D2B062042E6D}"/>
              </a:ext>
            </a:extLst>
          </p:cNvPr>
          <p:cNvSpPr>
            <a:spLocks noGrp="1"/>
          </p:cNvSpPr>
          <p:nvPr>
            <p:ph idx="4294967295"/>
          </p:nvPr>
        </p:nvSpPr>
        <p:spPr>
          <a:xfrm>
            <a:off x="497151" y="905523"/>
            <a:ext cx="11398927" cy="4963465"/>
          </a:xfrm>
        </p:spPr>
        <p:txBody>
          <a:bodyPr>
            <a:normAutofit fontScale="77500" lnSpcReduction="20000"/>
          </a:bodyPr>
          <a:lstStyle/>
          <a:p>
            <a:pPr marL="342900" marR="0" lvl="0" indent="-342900" algn="just">
              <a:lnSpc>
                <a:spcPct val="107000"/>
              </a:lnSpc>
              <a:spcBef>
                <a:spcPts val="0"/>
              </a:spcBef>
              <a:spcAft>
                <a:spcPts val="0"/>
              </a:spcAft>
              <a:buFont typeface="Symbol" panose="05050102010706020507" pitchFamily="18" charset="2"/>
              <a:buChar char=""/>
            </a:pP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αμμωνία είναι ένα από τα νέα καύσιμα χαμηλών εκπομπών που αναμένεται να χρησιμοποιηθεί στη ναυτιλία.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Κατά την καύση της </a:t>
            </a:r>
            <a:r>
              <a:rPr lang="el-GR"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παράγει μόνο οξείδια του αζώτου</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τα οποία με τη χρήση ειδικού καταλυτικού συστήματος μπορούν να περιοριστούν πλήρως.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Σημαντικό είναι το γεγονός ότι </a:t>
            </a:r>
            <a:r>
              <a:rPr lang="el-GR"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μπορεί να χρησιμοποιηθεί από κινητήρα εσωτερικής καύσης.</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Μέχρι </a:t>
            </a:r>
            <a:r>
              <a:rPr lang="el-GR"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σήμερα παράγεται σε στερεή μορφή για την παραγωγή λιπασμάτων και παρασκευάζεται από φυσικό ή υγρό αέριο πετρελαίου </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απελευθερώνοντας μεγάλες ποσότητες διοξειδίου του άνθρακα.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Υπάρχει όμως η </a:t>
            </a:r>
            <a:r>
              <a:rPr lang="el-GR"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δυνατότητα παρασκευής της και από ανανεώσιμες πηγές ενέργειας, με αντίδραση υδρογόνου και αζώτου (</a:t>
            </a:r>
            <a:r>
              <a:rPr lang="en-US"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NH3</a:t>
            </a:r>
            <a:r>
              <a:rPr lang="el-GR"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t>
            </a:r>
            <a:r>
              <a:rPr lang="el-GR"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χωρίς την παραγωγή ρύπων</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Η διαδικασία απαιτεί μόνο νερό, αέρα και ενέργεια.</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Αν το σύνολο του στόλου κινούταν με αμμωνία, θα απαιτούνταν </a:t>
            </a:r>
            <a:r>
              <a:rPr lang="el-GR"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750 </a:t>
            </a:r>
            <a:r>
              <a:rPr lang="en-US"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gigawatt</a:t>
            </a:r>
            <a:r>
              <a:rPr lang="el-GR"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δηλαδή το 60% της παγκόσμια παραγωγής ηλεκτρικής ενέργειας από ανανεώσιμες πηγές ενέργειας, ποσοστό που είναι πολύ μεγάλο.</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a:t>
            </a:r>
            <a:r>
              <a:rPr lang="el-GR"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αμμωνία σε </a:t>
            </a:r>
            <a:r>
              <a:rPr lang="el-GR"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υγρή μορφή είναι ένα ιδιαίτερα τοξικό διάλυμα</a:t>
            </a:r>
            <a:r>
              <a:rPr lang="el-GR"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endParaRPr lang="en-US"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Για να γίνει ο ανεφοδιασμός των πλοίων απαιτείται να σχεδιαστεί ένα ολοκληρωμένο </a:t>
            </a:r>
            <a:r>
              <a:rPr lang="el-GR"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σύστημα </a:t>
            </a:r>
            <a:r>
              <a:rPr lang="en-US"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logistics</a:t>
            </a:r>
            <a:r>
              <a:rPr lang="el-GR"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που να παρέχει ασφαλή ανεφοδιασμό.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Επιπλέον επειδή η </a:t>
            </a:r>
            <a:r>
              <a:rPr lang="el-GR"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ενεργειακή του πυκνότητα σε σχέση με το μαζούτ είναι αρκετά χαμηλότερη</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χρειάζονται οι </a:t>
            </a:r>
            <a:r>
              <a:rPr lang="el-GR"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διπλάσιες δεξαμενές </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για την αποθήκευσή της επί του πλοίου.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αμμωνία μπορεί </a:t>
            </a:r>
            <a:r>
              <a:rPr lang="el-GR"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να χρησιμοποιηθεί σε μίξη </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με τα υπάρχοντα καύσιμα και έτσι σταδιακά να αυξάνεται η χρήση της.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Όσον αφορά το κόστος της, μετά από μελέτη της δανικής εταιρεία </a:t>
            </a:r>
            <a:r>
              <a:rPr lang="en-US"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Tops</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ο</a:t>
            </a:r>
            <a:r>
              <a:rPr lang="en-US"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e</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προβλέφθηκε ότι </a:t>
            </a:r>
            <a:r>
              <a:rPr lang="el-GR"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μέχρι το 2025 η τιμής της θα είναι διπλάσια από το μαζούτ</a:t>
            </a:r>
            <a:r>
              <a:rPr lang="el-GR"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ενώ το 2050 οι τιμές των δύο καυσίμων θα έχουν εξισορροπηθεί.</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Έχει κατασκευαστεί και </a:t>
            </a:r>
            <a:r>
              <a:rPr lang="el-GR"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παραδοθεί στην </a:t>
            </a:r>
            <a:r>
              <a:rPr lang="en-US" b="1"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Avin</a:t>
            </a:r>
            <a:r>
              <a:rPr lang="en-US"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International</a:t>
            </a:r>
            <a:r>
              <a:rPr lang="el-GR"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το πρώτο δεξαμενόπλοιο που μπορεί να χρησιμοποιήσει ως καύσιμο την αμμωνία</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Είναι το δεξαμενόπλοιο </a:t>
            </a:r>
            <a:r>
              <a:rPr lang="en-US" b="1"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suezmax</a:t>
            </a:r>
            <a:r>
              <a:rPr lang="en-US"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Kriti Future</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χωρητικότητας 160.000 </a:t>
            </a:r>
            <a:r>
              <a:rPr lang="en-US"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dwt</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και φέρει </a:t>
            </a:r>
            <a:r>
              <a:rPr lang="el-GR"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ελληνική σημαία. </a:t>
            </a:r>
            <a:endParaRPr lang="en-US"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Αν και </a:t>
            </a:r>
            <a:r>
              <a:rPr lang="el-GR"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αυτή τη στιγμή χρησιμοποιεί συμβατά καύσιμα, είναι σχεδιασμένο έτσι ώστε με μικρές αλλαγές στον κινητήρα του να μπορεί να πλεύσει και με αμμωνία</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ενώ παράλληλα έχει προβλεφθεί χώρος για τις ειδικές δεξαμενές που απαιτούνται</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0082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CE6CAB-1900-EF47-18C4-D110CC7CD04F}"/>
              </a:ext>
            </a:extLst>
          </p:cNvPr>
          <p:cNvSpPr>
            <a:spLocks noGrp="1"/>
          </p:cNvSpPr>
          <p:nvPr>
            <p:ph type="title" idx="4294967295"/>
          </p:nvPr>
        </p:nvSpPr>
        <p:spPr>
          <a:xfrm>
            <a:off x="941033" y="287339"/>
            <a:ext cx="11250967" cy="671450"/>
          </a:xfrm>
        </p:spPr>
        <p:txBody>
          <a:bodyPr>
            <a:normAutofit/>
          </a:bodyPr>
          <a:lstStyle/>
          <a:p>
            <a:r>
              <a:rPr lang="el-GR" sz="2400" b="1" dirty="0">
                <a:solidFill>
                  <a:srgbClr val="C00000"/>
                </a:solidFill>
              </a:rPr>
              <a:t>4.4 Υδρογόνο</a:t>
            </a:r>
            <a:endParaRPr lang="en-US" sz="2400" b="1" dirty="0">
              <a:solidFill>
                <a:srgbClr val="C00000"/>
              </a:solidFill>
            </a:endParaRPr>
          </a:p>
        </p:txBody>
      </p:sp>
      <p:sp>
        <p:nvSpPr>
          <p:cNvPr id="3" name="Θέση περιεχομένου 2">
            <a:extLst>
              <a:ext uri="{FF2B5EF4-FFF2-40B4-BE49-F238E27FC236}">
                <a16:creationId xmlns:a16="http://schemas.microsoft.com/office/drawing/2014/main" id="{AEE88B57-AB61-862B-00FA-3E2B8A469B2C}"/>
              </a:ext>
            </a:extLst>
          </p:cNvPr>
          <p:cNvSpPr>
            <a:spLocks noGrp="1"/>
          </p:cNvSpPr>
          <p:nvPr>
            <p:ph idx="4294967295"/>
          </p:nvPr>
        </p:nvSpPr>
        <p:spPr>
          <a:xfrm>
            <a:off x="337352" y="958789"/>
            <a:ext cx="11425562" cy="5089586"/>
          </a:xfrm>
        </p:spPr>
        <p:txBody>
          <a:bodyPr>
            <a:normAutofit fontScale="92500" lnSpcReduction="10000"/>
          </a:bodyPr>
          <a:lstStyle/>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Νέα τάση στις εναλλακτικές πηγές ενέργειας για τα πλοία, που καλύπτει τις απαιτήσεις του ΙΜΟ, καθώς έχει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μηδενικούς ρύπους.</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Όπως και η αμμωνία, έτσι και το υδρογόνο, προς το παρόν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παρασκευάζεται κυρίως από ορυκτά καύσιμα με μεγάλες εκπομπές διοξειδίου του άνθρακα.</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Βέβαια βρίσκονται σε εξέλιξη έρευνες ώστε να γίνει βιώσιμη η </a:t>
            </a:r>
            <a:r>
              <a:rPr lang="el-GR" sz="1800"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παραγωγή του από το νερό μέσω της ηλεκτρόλυσης από ανανεώσιμες πηγές ενέργειας, όπως η αιολική και η ηλιακή.</a:t>
            </a:r>
            <a:r>
              <a:rPr lang="el-GR" sz="1800" b="1" u="sng" dirty="0">
                <a:solidFill>
                  <a:srgbClr val="202124"/>
                </a:solidFill>
                <a:latin typeface="Calibri" panose="020F0502020204030204" pitchFamily="34" charset="0"/>
                <a:ea typeface="Calibri" panose="020F0502020204030204" pitchFamily="34" charset="0"/>
                <a:cs typeface="Calibri" panose="020F0502020204030204" pitchFamily="34" charset="0"/>
              </a:rPr>
              <a:t> </a:t>
            </a:r>
          </a:p>
          <a:p>
            <a:pPr marL="342900" marR="0" lvl="0" indent="-342900" algn="just">
              <a:lnSpc>
                <a:spcPct val="107000"/>
              </a:lnSpc>
              <a:spcBef>
                <a:spcPts val="0"/>
              </a:spcBef>
              <a:spcAft>
                <a:spcPts val="0"/>
              </a:spcAft>
              <a:buFont typeface="Symbol" panose="05050102010706020507" pitchFamily="18" charset="2"/>
              <a:buChar char=""/>
            </a:pPr>
            <a:r>
              <a:rPr lang="el-GR" sz="1800" b="1" u="sng" dirty="0">
                <a:solidFill>
                  <a:srgbClr val="202124"/>
                </a:solidFill>
                <a:latin typeface="Calibri" panose="020F0502020204030204" pitchFamily="34" charset="0"/>
                <a:ea typeface="Calibri" panose="020F0502020204030204" pitchFamily="34" charset="0"/>
                <a:cs typeface="Calibri" panose="020F0502020204030204" pitchFamily="34" charset="0"/>
              </a:rPr>
              <a:t>Απαιτείται να υγροποιηθεί και να αποθηκευτεί υπό πίεση</a:t>
            </a:r>
            <a:r>
              <a:rPr lang="el-GR" sz="1800" b="1" u="sng" dirty="0">
                <a:latin typeface="Calibri" panose="020F0502020204030204" pitchFamily="34" charset="0"/>
                <a:ea typeface="Calibri" panose="020F0502020204030204" pitchFamily="34" charset="0"/>
                <a:cs typeface="Times New Roman" panose="02020603050405020304" pitchFamily="18" charset="0"/>
              </a:rPr>
              <a:t>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για να χρησιμοποιηθεί ως καύσιμο για τη ναυτιλία, καθώς και να κατασκευαστεί ένα κατάλληλο δίκτυο ανεφοδιασμού.</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Κάθε μονάδα ψυχρού υγροποιημένου υδρογόνου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περιέχει αποδοτικά λιγότερη ενέργεια συγκριτικά με το πετρέλαιο, ενώ απαιτεί περισσότερο χώρο.</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Το κόστος αποθήκευσης και μεταφοράς του σε σχέση με την ενέργεια που αποδίδει είναι υψηλό. Αυτή είναι και μεγαλύτερη πρόκληση στη χρήση του από τη ναυτιλία ως καύσιμο.</a:t>
            </a:r>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Τον Ιούλιο 2021 κατασκευάστηκε το πρώτο πλοίο που χρησιμοποιεί ως ενέργεια το υγρό υδρογόνο.</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Πρόκειται για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το πλοίο </a:t>
            </a:r>
            <a:r>
              <a:rPr lang="el-GR" sz="1800" b="1"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Hydra</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της εταιρείας </a:t>
            </a:r>
            <a:r>
              <a:rPr lang="el-GR" sz="1800" b="1"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Norled</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ένα μικρό επιβατηγό – οχηματαγωγό πλοίο που μπορεί να μεταφέρει 300 επιβάτες και 80 αυτοκίνητα.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Το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Hydra</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διαθέτει σύστημα πρόωσης που επιτρέπει στις μπαταρίες να λειτουργούν σε συνδυασμό με τις κυψέλες καυσίμου που τροφοδοτούνται από υγρό υδρογόνο.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Είναι εξοπλισμένο με δεξαμενή όγκου 80m3 η οποία πληροί όλες τις προδιαγραφές για την ασφαλή αποθήκευση υδρογόνου. Επιπλέον έχει τη δυνατότητα να πλεύσει και με πετρέλαιο.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54459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9F2B60-C697-A119-8147-94EC4E68DE93}"/>
              </a:ext>
            </a:extLst>
          </p:cNvPr>
          <p:cNvSpPr>
            <a:spLocks noGrp="1"/>
          </p:cNvSpPr>
          <p:nvPr>
            <p:ph type="title" idx="4294967295"/>
          </p:nvPr>
        </p:nvSpPr>
        <p:spPr>
          <a:xfrm>
            <a:off x="284085" y="287338"/>
            <a:ext cx="11907915" cy="387365"/>
          </a:xfrm>
        </p:spPr>
        <p:txBody>
          <a:bodyPr>
            <a:normAutofit fontScale="90000"/>
          </a:bodyPr>
          <a:lstStyle/>
          <a:p>
            <a:r>
              <a:rPr lang="el-GR" sz="2400" b="1" dirty="0"/>
              <a:t>Εκπομπές </a:t>
            </a:r>
            <a:r>
              <a:rPr lang="el-GR" sz="2400" b="1" dirty="0" err="1"/>
              <a:t>ghg</a:t>
            </a:r>
            <a:r>
              <a:rPr lang="el-GR" sz="2400" b="1" dirty="0"/>
              <a:t> ανάλογα με τον τρόπο παραγωγής του H2</a:t>
            </a:r>
            <a:endParaRPr lang="en-US" sz="2400" b="1" dirty="0"/>
          </a:p>
        </p:txBody>
      </p:sp>
      <p:graphicFrame>
        <p:nvGraphicFramePr>
          <p:cNvPr id="5" name="Θέση περιεχομένου 4">
            <a:extLst>
              <a:ext uri="{FF2B5EF4-FFF2-40B4-BE49-F238E27FC236}">
                <a16:creationId xmlns:a16="http://schemas.microsoft.com/office/drawing/2014/main" id="{7F4CC2E2-9E80-F3E9-49A0-CC52592DC3CA}"/>
              </a:ext>
            </a:extLst>
          </p:cNvPr>
          <p:cNvGraphicFramePr>
            <a:graphicFrameLocks noGrp="1"/>
          </p:cNvGraphicFramePr>
          <p:nvPr>
            <p:ph idx="4294967295"/>
            <p:extLst>
              <p:ext uri="{D42A27DB-BD31-4B8C-83A1-F6EECF244321}">
                <p14:modId xmlns:p14="http://schemas.microsoft.com/office/powerpoint/2010/main" val="1236829158"/>
              </p:ext>
            </p:extLst>
          </p:nvPr>
        </p:nvGraphicFramePr>
        <p:xfrm>
          <a:off x="284085" y="674704"/>
          <a:ext cx="11159232" cy="5690584"/>
        </p:xfrm>
        <a:graphic>
          <a:graphicData uri="http://schemas.openxmlformats.org/drawingml/2006/table">
            <a:tbl>
              <a:tblPr firstRow="1" firstCol="1" bandRow="1">
                <a:tableStyleId>{5C22544A-7EE6-4342-B048-85BDC9FD1C3A}</a:tableStyleId>
              </a:tblPr>
              <a:tblGrid>
                <a:gridCol w="1387708">
                  <a:extLst>
                    <a:ext uri="{9D8B030D-6E8A-4147-A177-3AD203B41FA5}">
                      <a16:colId xmlns:a16="http://schemas.microsoft.com/office/drawing/2014/main" val="694458922"/>
                    </a:ext>
                  </a:extLst>
                </a:gridCol>
                <a:gridCol w="2462925">
                  <a:extLst>
                    <a:ext uri="{9D8B030D-6E8A-4147-A177-3AD203B41FA5}">
                      <a16:colId xmlns:a16="http://schemas.microsoft.com/office/drawing/2014/main" val="730852627"/>
                    </a:ext>
                  </a:extLst>
                </a:gridCol>
                <a:gridCol w="2462925">
                  <a:extLst>
                    <a:ext uri="{9D8B030D-6E8A-4147-A177-3AD203B41FA5}">
                      <a16:colId xmlns:a16="http://schemas.microsoft.com/office/drawing/2014/main" val="235281258"/>
                    </a:ext>
                  </a:extLst>
                </a:gridCol>
                <a:gridCol w="1515172">
                  <a:extLst>
                    <a:ext uri="{9D8B030D-6E8A-4147-A177-3AD203B41FA5}">
                      <a16:colId xmlns:a16="http://schemas.microsoft.com/office/drawing/2014/main" val="1508379913"/>
                    </a:ext>
                  </a:extLst>
                </a:gridCol>
                <a:gridCol w="1665251">
                  <a:extLst>
                    <a:ext uri="{9D8B030D-6E8A-4147-A177-3AD203B41FA5}">
                      <a16:colId xmlns:a16="http://schemas.microsoft.com/office/drawing/2014/main" val="2062187021"/>
                    </a:ext>
                  </a:extLst>
                </a:gridCol>
                <a:gridCol w="1665251">
                  <a:extLst>
                    <a:ext uri="{9D8B030D-6E8A-4147-A177-3AD203B41FA5}">
                      <a16:colId xmlns:a16="http://schemas.microsoft.com/office/drawing/2014/main" val="3633955138"/>
                    </a:ext>
                  </a:extLst>
                </a:gridCol>
              </a:tblGrid>
              <a:tr h="796184">
                <a:tc>
                  <a:txBody>
                    <a:bodyPr/>
                    <a:lstStyle/>
                    <a:p>
                      <a:pPr marL="0" marR="0" algn="just">
                        <a:lnSpc>
                          <a:spcPct val="107000"/>
                        </a:lnSpc>
                        <a:spcBef>
                          <a:spcPts val="0"/>
                        </a:spcBef>
                        <a:spcAft>
                          <a:spcPts val="800"/>
                        </a:spcAft>
                      </a:pPr>
                      <a:r>
                        <a:rPr lang="el-GR" sz="1400" dirty="0">
                          <a:effectLst/>
                        </a:rPr>
                        <a:t>ΤΡΟΠΟΣ ΠΑΡΑΓΩΓΗΣ</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ΧΡΩΜΑ ΥΔΡΟΓΟΝΟΥ</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Ά ΥΛΗ</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ΤΕΧΝΟΛΟΓΙΑ ΠΑΡΑΓΩΓΗΣ</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ΕΚΠΟΜΠΕΣ </a:t>
                      </a:r>
                      <a:r>
                        <a:rPr lang="en-US" sz="1400">
                          <a:effectLst/>
                        </a:rPr>
                        <a:t>GHG kgCO</a:t>
                      </a:r>
                      <a:r>
                        <a:rPr lang="en-US" sz="1400" baseline="-25000">
                          <a:effectLst/>
                        </a:rPr>
                        <a:t>2</a:t>
                      </a:r>
                      <a:r>
                        <a:rPr lang="en-US" sz="1400">
                          <a:effectLst/>
                        </a:rPr>
                        <a:t>e/kgH</a:t>
                      </a:r>
                      <a:r>
                        <a:rPr lang="en-US" sz="1400" baseline="-250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ΕΜΜΕΣΕΣ ΕΚΠΟΜΠΕΣ</a:t>
                      </a:r>
                      <a:r>
                        <a:rPr lang="en-US" sz="1400">
                          <a:effectLst/>
                        </a:rPr>
                        <a:t> GHG kgCO</a:t>
                      </a:r>
                      <a:r>
                        <a:rPr lang="en-US" sz="1400" baseline="-25000">
                          <a:effectLst/>
                        </a:rPr>
                        <a:t>2</a:t>
                      </a:r>
                      <a:r>
                        <a:rPr lang="en-US" sz="1400">
                          <a:effectLst/>
                        </a:rPr>
                        <a:t>e/kgH</a:t>
                      </a:r>
                      <a:r>
                        <a:rPr lang="en-US" sz="1400" baseline="-250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extLst>
                  <a:ext uri="{0D108BD9-81ED-4DB2-BD59-A6C34878D82A}">
                    <a16:rowId xmlns:a16="http://schemas.microsoft.com/office/drawing/2014/main" val="2837374956"/>
                  </a:ext>
                </a:extLst>
              </a:tr>
              <a:tr h="796184">
                <a:tc rowSpan="3">
                  <a:txBody>
                    <a:bodyPr/>
                    <a:lstStyle/>
                    <a:p>
                      <a:pPr marL="0" marR="0" algn="just">
                        <a:lnSpc>
                          <a:spcPct val="107000"/>
                        </a:lnSpc>
                        <a:spcBef>
                          <a:spcPts val="0"/>
                        </a:spcBef>
                        <a:spcAft>
                          <a:spcPts val="800"/>
                        </a:spcAft>
                      </a:pPr>
                      <a:r>
                        <a:rPr lang="en-US" sz="1400">
                          <a:effectLst/>
                        </a:rPr>
                        <a:t> </a:t>
                      </a:r>
                    </a:p>
                    <a:p>
                      <a:pPr marL="0" marR="0" algn="just">
                        <a:lnSpc>
                          <a:spcPct val="107000"/>
                        </a:lnSpc>
                        <a:spcBef>
                          <a:spcPts val="0"/>
                        </a:spcBef>
                        <a:spcAft>
                          <a:spcPts val="800"/>
                        </a:spcAft>
                      </a:pPr>
                      <a:r>
                        <a:rPr lang="en-US" sz="1400">
                          <a:effectLst/>
                        </a:rPr>
                        <a:t> </a:t>
                      </a:r>
                    </a:p>
                    <a:p>
                      <a:pPr marL="0" marR="0" algn="just">
                        <a:lnSpc>
                          <a:spcPct val="107000"/>
                        </a:lnSpc>
                        <a:spcBef>
                          <a:spcPts val="0"/>
                        </a:spcBef>
                        <a:spcAft>
                          <a:spcPts val="800"/>
                        </a:spcAft>
                      </a:pPr>
                      <a:r>
                        <a:rPr lang="en-US" sz="1400">
                          <a:effectLst/>
                        </a:rPr>
                        <a:t> </a:t>
                      </a:r>
                    </a:p>
                    <a:p>
                      <a:pPr marL="0" marR="0" algn="just">
                        <a:lnSpc>
                          <a:spcPct val="107000"/>
                        </a:lnSpc>
                        <a:spcBef>
                          <a:spcPts val="0"/>
                        </a:spcBef>
                        <a:spcAft>
                          <a:spcPts val="800"/>
                        </a:spcAft>
                      </a:pPr>
                      <a:r>
                        <a:rPr lang="el-GR" sz="1400">
                          <a:effectLst/>
                        </a:rPr>
                        <a:t>Παραγωγή με χρήση ηλεκτρισμού</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ΠΡΑΣΙΝΟ</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Ανανεώσιμες πηγές ενέργειας, νερό και/ή ατμός από θερμόλυση</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rowSpan="3">
                  <a:txBody>
                    <a:bodyPr/>
                    <a:lstStyle/>
                    <a:p>
                      <a:pPr marL="0" marR="0" algn="just">
                        <a:lnSpc>
                          <a:spcPct val="107000"/>
                        </a:lnSpc>
                        <a:spcBef>
                          <a:spcPts val="0"/>
                        </a:spcBef>
                        <a:spcAft>
                          <a:spcPts val="800"/>
                        </a:spcAft>
                      </a:pPr>
                      <a:r>
                        <a:rPr lang="el-GR" sz="1400" dirty="0">
                          <a:effectLst/>
                        </a:rPr>
                        <a:t> </a:t>
                      </a:r>
                      <a:endParaRPr lang="en-US" sz="1400" dirty="0">
                        <a:effectLst/>
                      </a:endParaRPr>
                    </a:p>
                    <a:p>
                      <a:pPr marL="0" marR="0" algn="just">
                        <a:lnSpc>
                          <a:spcPct val="107000"/>
                        </a:lnSpc>
                        <a:spcBef>
                          <a:spcPts val="0"/>
                        </a:spcBef>
                        <a:spcAft>
                          <a:spcPts val="800"/>
                        </a:spcAft>
                      </a:pPr>
                      <a:r>
                        <a:rPr lang="el-GR" sz="1400" dirty="0">
                          <a:effectLst/>
                        </a:rPr>
                        <a:t> </a:t>
                      </a:r>
                      <a:endParaRPr lang="en-US" sz="1400" dirty="0">
                        <a:effectLst/>
                      </a:endParaRPr>
                    </a:p>
                    <a:p>
                      <a:pPr marL="0" marR="0" algn="just">
                        <a:lnSpc>
                          <a:spcPct val="107000"/>
                        </a:lnSpc>
                        <a:spcBef>
                          <a:spcPts val="0"/>
                        </a:spcBef>
                        <a:spcAft>
                          <a:spcPts val="800"/>
                        </a:spcAft>
                      </a:pPr>
                      <a:r>
                        <a:rPr lang="el-GR" sz="1400" dirty="0">
                          <a:effectLst/>
                        </a:rPr>
                        <a:t> </a:t>
                      </a:r>
                      <a:endParaRPr lang="en-US" sz="1400" dirty="0">
                        <a:effectLst/>
                      </a:endParaRPr>
                    </a:p>
                    <a:p>
                      <a:pPr marL="0" marR="0" algn="just">
                        <a:lnSpc>
                          <a:spcPct val="107000"/>
                        </a:lnSpc>
                        <a:spcBef>
                          <a:spcPts val="0"/>
                        </a:spcBef>
                        <a:spcAft>
                          <a:spcPts val="800"/>
                        </a:spcAft>
                      </a:pPr>
                      <a:r>
                        <a:rPr lang="el-GR" sz="1400" dirty="0">
                          <a:effectLst/>
                        </a:rPr>
                        <a:t>ΗΛΕΚΤΡΟΛΥΣΗ</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  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extLst>
                  <a:ext uri="{0D108BD9-81ED-4DB2-BD59-A6C34878D82A}">
                    <a16:rowId xmlns:a16="http://schemas.microsoft.com/office/drawing/2014/main" val="3829198862"/>
                  </a:ext>
                </a:extLst>
              </a:tr>
              <a:tr h="305200">
                <a:tc vMerge="1">
                  <a:txBody>
                    <a:bodyPr/>
                    <a:lstStyle/>
                    <a:p>
                      <a:endParaRPr lang="en-US"/>
                    </a:p>
                  </a:txBody>
                  <a:tcPr/>
                </a:tc>
                <a:tc>
                  <a:txBody>
                    <a:bodyPr/>
                    <a:lstStyle/>
                    <a:p>
                      <a:pPr marL="0" marR="0" algn="just">
                        <a:lnSpc>
                          <a:spcPct val="107000"/>
                        </a:lnSpc>
                        <a:spcBef>
                          <a:spcPts val="0"/>
                        </a:spcBef>
                        <a:spcAft>
                          <a:spcPts val="800"/>
                        </a:spcAft>
                      </a:pPr>
                      <a:r>
                        <a:rPr lang="el-GR" sz="1400">
                          <a:effectLst/>
                        </a:rPr>
                        <a:t>ΚΙΤΡΙΝΟ</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Ηλεκτρικό δίκτυο, νερό</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vMerge="1">
                  <a:txBody>
                    <a:bodyPr/>
                    <a:lstStyle/>
                    <a:p>
                      <a:endParaRPr lang="en-US"/>
                    </a:p>
                  </a:txBody>
                  <a:tcPr/>
                </a:tc>
                <a:tc>
                  <a:txBody>
                    <a:bodyPr/>
                    <a:lstStyle/>
                    <a:p>
                      <a:pPr marL="0" marR="0" algn="just">
                        <a:lnSpc>
                          <a:spcPct val="107000"/>
                        </a:lnSpc>
                        <a:spcBef>
                          <a:spcPts val="0"/>
                        </a:spcBef>
                        <a:spcAft>
                          <a:spcPts val="800"/>
                        </a:spcAft>
                      </a:pPr>
                      <a:r>
                        <a:rPr lang="el-GR"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&lt;1-30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extLst>
                  <a:ext uri="{0D108BD9-81ED-4DB2-BD59-A6C34878D82A}">
                    <a16:rowId xmlns:a16="http://schemas.microsoft.com/office/drawing/2014/main" val="2167148917"/>
                  </a:ext>
                </a:extLst>
              </a:tr>
              <a:tr h="862554">
                <a:tc vMerge="1">
                  <a:txBody>
                    <a:bodyPr/>
                    <a:lstStyle/>
                    <a:p>
                      <a:endParaRPr lang="en-US"/>
                    </a:p>
                  </a:txBody>
                  <a:tcPr/>
                </a:tc>
                <a:tc>
                  <a:txBody>
                    <a:bodyPr/>
                    <a:lstStyle/>
                    <a:p>
                      <a:pPr marL="0" marR="0" algn="just">
                        <a:lnSpc>
                          <a:spcPct val="107000"/>
                        </a:lnSpc>
                        <a:spcBef>
                          <a:spcPts val="0"/>
                        </a:spcBef>
                        <a:spcAft>
                          <a:spcPts val="800"/>
                        </a:spcAft>
                      </a:pPr>
                      <a:r>
                        <a:rPr lang="el-GR" sz="1400" dirty="0">
                          <a:effectLst/>
                        </a:rPr>
                        <a:t>ΡΟΖ</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Πυρηνική ηλεκτρική ενέργεια, νερό</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vMerge="1">
                  <a:txBody>
                    <a:bodyPr/>
                    <a:lstStyle/>
                    <a:p>
                      <a:endParaRPr lang="en-US"/>
                    </a:p>
                  </a:txBody>
                  <a:tcPr/>
                </a:tc>
                <a:tc>
                  <a:txBody>
                    <a:bodyPr/>
                    <a:lstStyle/>
                    <a:p>
                      <a:pPr marL="0" marR="0" algn="just">
                        <a:lnSpc>
                          <a:spcPct val="107000"/>
                        </a:lnSpc>
                        <a:spcBef>
                          <a:spcPts val="0"/>
                        </a:spcBef>
                        <a:spcAft>
                          <a:spcPts val="800"/>
                        </a:spcAft>
                      </a:pPr>
                      <a:r>
                        <a:rPr lang="el-GR"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 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extLst>
                  <a:ext uri="{0D108BD9-81ED-4DB2-BD59-A6C34878D82A}">
                    <a16:rowId xmlns:a16="http://schemas.microsoft.com/office/drawing/2014/main" val="208735612"/>
                  </a:ext>
                </a:extLst>
              </a:tr>
              <a:tr h="617303">
                <a:tc rowSpan="5">
                  <a:txBody>
                    <a:bodyPr/>
                    <a:lstStyle/>
                    <a:p>
                      <a:pPr marL="0" marR="0" algn="just">
                        <a:lnSpc>
                          <a:spcPct val="107000"/>
                        </a:lnSpc>
                        <a:spcBef>
                          <a:spcPts val="0"/>
                        </a:spcBef>
                        <a:spcAft>
                          <a:spcPts val="800"/>
                        </a:spcAft>
                      </a:pPr>
                      <a:r>
                        <a:rPr lang="el-GR" sz="1400">
                          <a:effectLst/>
                        </a:rPr>
                        <a:t> </a:t>
                      </a:r>
                      <a:endParaRPr lang="en-US" sz="1400">
                        <a:effectLst/>
                      </a:endParaRPr>
                    </a:p>
                    <a:p>
                      <a:pPr marL="0" marR="0" algn="just">
                        <a:lnSpc>
                          <a:spcPct val="107000"/>
                        </a:lnSpc>
                        <a:spcBef>
                          <a:spcPts val="0"/>
                        </a:spcBef>
                        <a:spcAft>
                          <a:spcPts val="800"/>
                        </a:spcAft>
                      </a:pPr>
                      <a:r>
                        <a:rPr lang="el-GR" sz="1400">
                          <a:effectLst/>
                        </a:rPr>
                        <a:t> </a:t>
                      </a:r>
                      <a:endParaRPr lang="en-US" sz="1400">
                        <a:effectLst/>
                      </a:endParaRPr>
                    </a:p>
                    <a:p>
                      <a:pPr marL="0" marR="0" algn="just">
                        <a:lnSpc>
                          <a:spcPct val="107000"/>
                        </a:lnSpc>
                        <a:spcBef>
                          <a:spcPts val="0"/>
                        </a:spcBef>
                        <a:spcAft>
                          <a:spcPts val="800"/>
                        </a:spcAft>
                      </a:pPr>
                      <a:r>
                        <a:rPr lang="el-GR" sz="1400">
                          <a:effectLst/>
                        </a:rPr>
                        <a:t> </a:t>
                      </a:r>
                      <a:endParaRPr lang="en-US" sz="1400">
                        <a:effectLst/>
                      </a:endParaRPr>
                    </a:p>
                    <a:p>
                      <a:pPr marL="0" marR="0" algn="just">
                        <a:lnSpc>
                          <a:spcPct val="107000"/>
                        </a:lnSpc>
                        <a:spcBef>
                          <a:spcPts val="0"/>
                        </a:spcBef>
                        <a:spcAft>
                          <a:spcPts val="800"/>
                        </a:spcAft>
                      </a:pPr>
                      <a:r>
                        <a:rPr lang="el-GR" sz="1400">
                          <a:effectLst/>
                        </a:rPr>
                        <a:t>Παραγωγή με χρήση ορυκτών καυσίμων</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ΓΚΡΙ</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Φυσικό αέριο</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Αναμόρφωση μεθανίου</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9-11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0,5-4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extLst>
                  <a:ext uri="{0D108BD9-81ED-4DB2-BD59-A6C34878D82A}">
                    <a16:rowId xmlns:a16="http://schemas.microsoft.com/office/drawing/2014/main" val="4083347112"/>
                  </a:ext>
                </a:extLst>
              </a:tr>
              <a:tr h="305200">
                <a:tc vMerge="1">
                  <a:txBody>
                    <a:bodyPr/>
                    <a:lstStyle/>
                    <a:p>
                      <a:endParaRPr lang="en-US"/>
                    </a:p>
                  </a:txBody>
                  <a:tcPr/>
                </a:tc>
                <a:tc>
                  <a:txBody>
                    <a:bodyPr/>
                    <a:lstStyle/>
                    <a:p>
                      <a:pPr marL="0" marR="0" algn="just">
                        <a:lnSpc>
                          <a:spcPct val="107000"/>
                        </a:lnSpc>
                        <a:spcBef>
                          <a:spcPts val="0"/>
                        </a:spcBef>
                        <a:spcAft>
                          <a:spcPts val="800"/>
                        </a:spcAft>
                      </a:pPr>
                      <a:r>
                        <a:rPr lang="el-GR" sz="1400">
                          <a:effectLst/>
                        </a:rPr>
                        <a:t>ΚΑΦΕ</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Λιγνίτης</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Αεριοποίηση</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18-20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extLst>
                  <a:ext uri="{0D108BD9-81ED-4DB2-BD59-A6C34878D82A}">
                    <a16:rowId xmlns:a16="http://schemas.microsoft.com/office/drawing/2014/main" val="209670914"/>
                  </a:ext>
                </a:extLst>
              </a:tr>
              <a:tr h="305200">
                <a:tc vMerge="1">
                  <a:txBody>
                    <a:bodyPr/>
                    <a:lstStyle/>
                    <a:p>
                      <a:endParaRPr lang="en-US"/>
                    </a:p>
                  </a:txBody>
                  <a:tcPr/>
                </a:tc>
                <a:tc>
                  <a:txBody>
                    <a:bodyPr/>
                    <a:lstStyle/>
                    <a:p>
                      <a:pPr marL="0" marR="0" algn="just">
                        <a:lnSpc>
                          <a:spcPct val="107000"/>
                        </a:lnSpc>
                        <a:spcBef>
                          <a:spcPts val="0"/>
                        </a:spcBef>
                        <a:spcAft>
                          <a:spcPts val="800"/>
                        </a:spcAft>
                      </a:pPr>
                      <a:r>
                        <a:rPr lang="el-GR" sz="1400">
                          <a:effectLst/>
                        </a:rPr>
                        <a:t>ΜΑΥΡΟ</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Μαύρο κάρβουνο</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Αεριοποίηση</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18-20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extLst>
                  <a:ext uri="{0D108BD9-81ED-4DB2-BD59-A6C34878D82A}">
                    <a16:rowId xmlns:a16="http://schemas.microsoft.com/office/drawing/2014/main" val="284083791"/>
                  </a:ext>
                </a:extLst>
              </a:tr>
              <a:tr h="1085456">
                <a:tc vMerge="1">
                  <a:txBody>
                    <a:bodyPr/>
                    <a:lstStyle/>
                    <a:p>
                      <a:endParaRPr lang="en-US"/>
                    </a:p>
                  </a:txBody>
                  <a:tcPr/>
                </a:tc>
                <a:tc>
                  <a:txBody>
                    <a:bodyPr/>
                    <a:lstStyle/>
                    <a:p>
                      <a:pPr marL="0" marR="0" algn="just">
                        <a:lnSpc>
                          <a:spcPct val="107000"/>
                        </a:lnSpc>
                        <a:spcBef>
                          <a:spcPts val="0"/>
                        </a:spcBef>
                        <a:spcAft>
                          <a:spcPts val="800"/>
                        </a:spcAft>
                      </a:pPr>
                      <a:r>
                        <a:rPr lang="el-GR" sz="1400">
                          <a:effectLst/>
                        </a:rPr>
                        <a:t>ΜΠΛΕ</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Φυσικό αέριο ή κάρβουνο</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Αναμόρφωση μεθανίου με </a:t>
                      </a:r>
                      <a:r>
                        <a:rPr lang="en-US" sz="1400">
                          <a:effectLst/>
                        </a:rPr>
                        <a:t>CCS</a:t>
                      </a:r>
                      <a:r>
                        <a:rPr lang="el-GR" sz="1400">
                          <a:effectLst/>
                        </a:rPr>
                        <a:t> Αεριοποίηση με </a:t>
                      </a:r>
                      <a:r>
                        <a:rPr lang="en-US" sz="1400">
                          <a:effectLst/>
                        </a:rPr>
                        <a:t>CCS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0,5-4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0,5-7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extLst>
                  <a:ext uri="{0D108BD9-81ED-4DB2-BD59-A6C34878D82A}">
                    <a16:rowId xmlns:a16="http://schemas.microsoft.com/office/drawing/2014/main" val="4123952362"/>
                  </a:ext>
                </a:extLst>
              </a:tr>
              <a:tr h="617303">
                <a:tc vMerge="1">
                  <a:txBody>
                    <a:bodyPr/>
                    <a:lstStyle/>
                    <a:p>
                      <a:endParaRPr lang="en-US"/>
                    </a:p>
                  </a:txBody>
                  <a:tcPr/>
                </a:tc>
                <a:tc>
                  <a:txBody>
                    <a:bodyPr/>
                    <a:lstStyle/>
                    <a:p>
                      <a:pPr marL="0" marR="0" algn="just">
                        <a:lnSpc>
                          <a:spcPct val="107000"/>
                        </a:lnSpc>
                        <a:spcBef>
                          <a:spcPts val="0"/>
                        </a:spcBef>
                        <a:spcAft>
                          <a:spcPts val="800"/>
                        </a:spcAft>
                      </a:pPr>
                      <a:r>
                        <a:rPr lang="el-GR" sz="1400" dirty="0">
                          <a:effectLst/>
                        </a:rPr>
                        <a:t>ΤΥΡΚΟΥΑΖ</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Φυσικό αέριο</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Πυρόλυση</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a:effectLst/>
                        </a:rPr>
                        <a:t>Στερεός άνθρακας</a:t>
                      </a:r>
                      <a:r>
                        <a:rPr lang="en-US" sz="1400">
                          <a:effectLst/>
                        </a:rPr>
                        <a:t> (</a:t>
                      </a:r>
                      <a:r>
                        <a:rPr lang="el-GR" sz="1400">
                          <a:effectLst/>
                        </a:rPr>
                        <a:t>υποπροϊόν)</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tc>
                  <a:txBody>
                    <a:bodyPr/>
                    <a:lstStyle/>
                    <a:p>
                      <a:pPr marL="0" marR="0" algn="just">
                        <a:lnSpc>
                          <a:spcPct val="107000"/>
                        </a:lnSpc>
                        <a:spcBef>
                          <a:spcPts val="0"/>
                        </a:spcBef>
                        <a:spcAft>
                          <a:spcPts val="800"/>
                        </a:spcAft>
                      </a:pPr>
                      <a:r>
                        <a:rPr lang="el-GR" sz="1400" dirty="0">
                          <a:effectLst/>
                        </a:rPr>
                        <a:t>0,5-5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965" marR="35965" marT="0" marB="0"/>
                </a:tc>
                <a:extLst>
                  <a:ext uri="{0D108BD9-81ED-4DB2-BD59-A6C34878D82A}">
                    <a16:rowId xmlns:a16="http://schemas.microsoft.com/office/drawing/2014/main" val="586205019"/>
                  </a:ext>
                </a:extLst>
              </a:tr>
            </a:tbl>
          </a:graphicData>
        </a:graphic>
      </p:graphicFrame>
    </p:spTree>
    <p:extLst>
      <p:ext uri="{BB962C8B-B14F-4D97-AF65-F5344CB8AC3E}">
        <p14:creationId xmlns:p14="http://schemas.microsoft.com/office/powerpoint/2010/main" val="3068409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35CA6D-A2DB-7EC5-1521-C2B8C6AF2E3C}"/>
              </a:ext>
            </a:extLst>
          </p:cNvPr>
          <p:cNvSpPr>
            <a:spLocks noGrp="1"/>
          </p:cNvSpPr>
          <p:nvPr>
            <p:ph type="title" idx="4294967295"/>
          </p:nvPr>
        </p:nvSpPr>
        <p:spPr>
          <a:xfrm>
            <a:off x="479394" y="287339"/>
            <a:ext cx="11712606" cy="351854"/>
          </a:xfrm>
        </p:spPr>
        <p:txBody>
          <a:bodyPr>
            <a:normAutofit fontScale="90000"/>
          </a:bodyPr>
          <a:lstStyle/>
          <a:p>
            <a:r>
              <a:rPr lang="el-GR" sz="2400" b="1" dirty="0">
                <a:solidFill>
                  <a:srgbClr val="C00000"/>
                </a:solidFill>
              </a:rPr>
              <a:t>4.5 Κυψέλες καυσίμου</a:t>
            </a:r>
            <a:endParaRPr lang="en-US" sz="2400" b="1" dirty="0">
              <a:solidFill>
                <a:srgbClr val="C00000"/>
              </a:solidFill>
            </a:endParaRPr>
          </a:p>
        </p:txBody>
      </p:sp>
      <p:sp>
        <p:nvSpPr>
          <p:cNvPr id="3" name="Θέση περιεχομένου 2">
            <a:extLst>
              <a:ext uri="{FF2B5EF4-FFF2-40B4-BE49-F238E27FC236}">
                <a16:creationId xmlns:a16="http://schemas.microsoft.com/office/drawing/2014/main" id="{5BA9EFF7-1DF2-B68D-A590-C43A36E3962B}"/>
              </a:ext>
            </a:extLst>
          </p:cNvPr>
          <p:cNvSpPr>
            <a:spLocks noGrp="1"/>
          </p:cNvSpPr>
          <p:nvPr>
            <p:ph idx="4294967295"/>
          </p:nvPr>
        </p:nvSpPr>
        <p:spPr>
          <a:xfrm>
            <a:off x="346230" y="870013"/>
            <a:ext cx="11363418" cy="4998976"/>
          </a:xfrm>
        </p:spPr>
        <p:txBody>
          <a:bodyPr>
            <a:normAutofit fontScale="92500" lnSpcReduction="10000"/>
          </a:bodyPr>
          <a:lstStyle/>
          <a:p>
            <a:pPr marL="342900" marR="0" lvl="0" indent="-342900" algn="just">
              <a:lnSpc>
                <a:spcPct val="107000"/>
              </a:lnSpc>
              <a:spcBef>
                <a:spcPts val="1200"/>
              </a:spcBef>
              <a:spcAft>
                <a:spcPts val="800"/>
              </a:spcAft>
              <a:buFont typeface="Symbol" panose="05050102010706020507" pitchFamily="18" charset="2"/>
              <a:buChar char=""/>
            </a:pP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Το υδρογόνο εκτός της προοπτική για τη χρήση του ως κύριο καύσιμο, μελετάται και η αξιοποίηση του για την παραγωγή ηλεκτρικής ενέργειας.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8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Σε κυψέλες καυσίμου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fuel</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cell</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μέσω ηλεκτροχημικών αντιδράσεων, μετατρέπεται το υδρογόνο και το οξυγόνο σε νερό,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παράγοντας θερμότητα και ηλεκτρισμό</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8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Με αυτή την ηλεκτρική ενέργεια δύναται να πλέουν τα πλοία με μηδενικό αποτύπωμα άνθρακα σε μικρές αποστάσεις ή για μεγαλύτερες να συντελεί επικουρικά στη συνολική ενέργεια του πλοίου.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8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Έχουν ξεκινήσει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μελέτες για τη ναυπήγηση πλοίων με κυψέλες καυσίμου για μεταφορές σε κοντινές αποστάσεις</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όπως το ερευνητικό πρόγραμμα </a:t>
            </a:r>
            <a:r>
              <a:rPr lang="el-GR" sz="1800" b="1"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HySeas</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III, π</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ου μελετά τη ναυπήγηση ενός επιβατηγού και οχηματαγωγού πλοίου που θα εκτελεί δρομολόγια στα νησιά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Orkney</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της βόρειας Σκωτίας, από το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Kirkwall</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προς το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Shapinsay</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8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Στα νησιά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Orkney</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γίνονται έρευνες για την παραγωγή και αποθήκευση υδρογόνου από την περισσευούμενη ηλεκτρική ενέργεια από ανανεώσιμες πηγές ενέργειας, όπως οι ανεμογεννήτριες και τα κύματα.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8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Το πρόγραμμα στοχεύει στην αξιοποίηση αυτού του υδρογόνου μέσω των κυψελών καυσίμου για την πρόωση και ενέργεια του των πλοίων απαλλάσσοντάς τα από ρύπους.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19623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A46189-BCFE-ACB8-87F5-B2BB6812D88B}"/>
              </a:ext>
            </a:extLst>
          </p:cNvPr>
          <p:cNvSpPr>
            <a:spLocks noGrp="1"/>
          </p:cNvSpPr>
          <p:nvPr>
            <p:ph type="title" idx="4294967295"/>
          </p:nvPr>
        </p:nvSpPr>
        <p:spPr>
          <a:xfrm>
            <a:off x="896645" y="287338"/>
            <a:ext cx="11295355" cy="440631"/>
          </a:xfrm>
        </p:spPr>
        <p:txBody>
          <a:bodyPr>
            <a:normAutofit/>
          </a:bodyPr>
          <a:lstStyle/>
          <a:p>
            <a:r>
              <a:rPr lang="el-GR" sz="2400" dirty="0"/>
              <a:t>Παραγωγή ενέργειας από το Η2 με μηδενικούς ρύπους</a:t>
            </a:r>
            <a:endParaRPr lang="en-US" sz="2400" dirty="0"/>
          </a:p>
        </p:txBody>
      </p:sp>
      <p:pic>
        <p:nvPicPr>
          <p:cNvPr id="4" name="Θέση περιεχομένου 3">
            <a:extLst>
              <a:ext uri="{FF2B5EF4-FFF2-40B4-BE49-F238E27FC236}">
                <a16:creationId xmlns:a16="http://schemas.microsoft.com/office/drawing/2014/main" id="{D5E9EFE0-2604-5B30-AA7D-6412B4A23D25}"/>
              </a:ext>
            </a:extLst>
          </p:cNvPr>
          <p:cNvPicPr>
            <a:picLocks noGrp="1" noChangeAspect="1"/>
          </p:cNvPicPr>
          <p:nvPr>
            <p:ph idx="4294967295"/>
          </p:nvPr>
        </p:nvPicPr>
        <p:blipFill>
          <a:blip r:embed="rId2"/>
          <a:stretch>
            <a:fillRect/>
          </a:stretch>
        </p:blipFill>
        <p:spPr>
          <a:xfrm>
            <a:off x="180387" y="727970"/>
            <a:ext cx="11449361" cy="5468644"/>
          </a:xfrm>
          <a:prstGeom prst="rect">
            <a:avLst/>
          </a:prstGeom>
          <a:ln>
            <a:solidFill>
              <a:schemeClr val="tx1"/>
            </a:solidFill>
          </a:ln>
        </p:spPr>
      </p:pic>
    </p:spTree>
    <p:extLst>
      <p:ext uri="{BB962C8B-B14F-4D97-AF65-F5344CB8AC3E}">
        <p14:creationId xmlns:p14="http://schemas.microsoft.com/office/powerpoint/2010/main" val="8386875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B298CA-332B-C5BA-0873-27253BECBD06}"/>
              </a:ext>
            </a:extLst>
          </p:cNvPr>
          <p:cNvSpPr>
            <a:spLocks noGrp="1"/>
          </p:cNvSpPr>
          <p:nvPr>
            <p:ph type="title" idx="4294967295"/>
          </p:nvPr>
        </p:nvSpPr>
        <p:spPr>
          <a:xfrm>
            <a:off x="630315" y="287338"/>
            <a:ext cx="11561685" cy="431753"/>
          </a:xfrm>
        </p:spPr>
        <p:txBody>
          <a:bodyPr>
            <a:normAutofit/>
          </a:bodyPr>
          <a:lstStyle/>
          <a:p>
            <a:r>
              <a:rPr lang="el-GR" sz="2400" b="1" dirty="0">
                <a:solidFill>
                  <a:srgbClr val="C00000"/>
                </a:solidFill>
              </a:rPr>
              <a:t>4.6 Μπαταρίες </a:t>
            </a:r>
            <a:endParaRPr lang="en-US" sz="2400" b="1" dirty="0">
              <a:solidFill>
                <a:srgbClr val="C00000"/>
              </a:solidFill>
            </a:endParaRPr>
          </a:p>
        </p:txBody>
      </p:sp>
      <p:sp>
        <p:nvSpPr>
          <p:cNvPr id="3" name="Θέση περιεχομένου 2">
            <a:extLst>
              <a:ext uri="{FF2B5EF4-FFF2-40B4-BE49-F238E27FC236}">
                <a16:creationId xmlns:a16="http://schemas.microsoft.com/office/drawing/2014/main" id="{596389FB-6BF7-E23F-A560-F628AC5DDFBC}"/>
              </a:ext>
            </a:extLst>
          </p:cNvPr>
          <p:cNvSpPr>
            <a:spLocks noGrp="1"/>
          </p:cNvSpPr>
          <p:nvPr>
            <p:ph idx="4294967295"/>
          </p:nvPr>
        </p:nvSpPr>
        <p:spPr>
          <a:xfrm>
            <a:off x="248575" y="914401"/>
            <a:ext cx="11469949" cy="4954588"/>
          </a:xfrm>
        </p:spPr>
        <p:txBody>
          <a:bodyPr>
            <a:normAutofit/>
          </a:bodyPr>
          <a:lstStyle/>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χρήση μπαταριών για την κίνηση των πλοίων είναι μια ακόμα τεχνολογία με προοπτικές ανάπτυξης, καθώς όταν η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φόρτισή τους γίνεται από ανανεώσιμες πηγές ενέργειας ή από γεννήτριες που χρησιμοποιούν καύσιμα χωρίς άνθρακα</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δύναται να πετύχουν μέχρι και μηδενικές εκπομπές αερίων του θερμοκηπίου.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Μπορεί στο οδικό δίκτυο να έχουν κάνει την εμφάνισή τους οχήματα αμιγώς ηλεκτρικά, στις θαλάσσιες οδούς η απαίτηση για μεγάλη ισχύ κάνει την τρέχουσα τεχνολογία μη επαρκή.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Οι μπαταρίες που κυκλοφορούν στην αγορά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μπορούν να χρησιμοποιηθούν για εφεδρική ισχύ σε σύντομα ταξίδια ή για πλοία που πλέουν κοντά σε κατοικημένες περιοχές.</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Για να χρησιμοποιηθούν από ένα πλοίο μεταφοράς εμπορευματοκιβωτίων, υπολογίζεται ότι κατά μέσο όρο απαιτούνται </a:t>
            </a:r>
            <a:r>
              <a:rPr lang="el-GR" sz="1800"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10.000 μπαταριές </a:t>
            </a:r>
            <a:r>
              <a:rPr lang="el-GR" sz="1800" b="1" u="sng"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Tesla</a:t>
            </a:r>
            <a:r>
              <a:rPr lang="el-GR" sz="1800"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S85 ανά ημέρα </a:t>
            </a:r>
            <a:r>
              <a:rPr lang="el-GR" sz="1800" b="1" u="sng"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πλού</a:t>
            </a:r>
            <a:r>
              <a:rPr lang="el-GR" sz="1800"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γεγονός που καθιστά την τεχνολογία της ηλεκτρικής κίνησης μη βιώσιμη για τη διεθνή ναυτιλία.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Βέβαια καθώς η έρευνα και ανάπτυξη συνεχίζεται, στο άμεσο μέλλον είναι πιθανών να ναυπηγηθούν αμιγώς ηλεκτρικά πλοία, καθώς ήδη εταιρείες κάνουν λόγω για αύξηση της ισχύ</a:t>
            </a:r>
            <a:r>
              <a:rPr lang="de-DE"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o</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ς των μπαταριών τους.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Οι μπαταρίες όμως ενέχουν και κινδύνους, όπως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θερμική διαφυγή, με αποτέλεσμα να υπάρξουν μεγάλες πιθανότητες να προκληθεί πυρκαγιά.</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769671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9F7E09-5380-C205-7AB5-57F92CFA01FC}"/>
              </a:ext>
            </a:extLst>
          </p:cNvPr>
          <p:cNvSpPr>
            <a:spLocks noGrp="1"/>
          </p:cNvSpPr>
          <p:nvPr>
            <p:ph type="title" idx="4294967295"/>
          </p:nvPr>
        </p:nvSpPr>
        <p:spPr>
          <a:xfrm>
            <a:off x="523783" y="287339"/>
            <a:ext cx="11668217" cy="520530"/>
          </a:xfrm>
        </p:spPr>
        <p:txBody>
          <a:bodyPr>
            <a:normAutofit/>
          </a:bodyPr>
          <a:lstStyle/>
          <a:p>
            <a:r>
              <a:rPr lang="el-GR" sz="2400" b="1" dirty="0">
                <a:solidFill>
                  <a:srgbClr val="C00000"/>
                </a:solidFill>
              </a:rPr>
              <a:t>4.6 Μπαταρίες </a:t>
            </a:r>
            <a:endParaRPr lang="en-US" sz="2400" b="1" dirty="0">
              <a:solidFill>
                <a:srgbClr val="C00000"/>
              </a:solidFill>
            </a:endParaRPr>
          </a:p>
        </p:txBody>
      </p:sp>
      <p:sp>
        <p:nvSpPr>
          <p:cNvPr id="3" name="Θέση περιεχομένου 2">
            <a:extLst>
              <a:ext uri="{FF2B5EF4-FFF2-40B4-BE49-F238E27FC236}">
                <a16:creationId xmlns:a16="http://schemas.microsoft.com/office/drawing/2014/main" id="{674AA344-FD13-F06D-B272-72BA3E95BF46}"/>
              </a:ext>
            </a:extLst>
          </p:cNvPr>
          <p:cNvSpPr>
            <a:spLocks noGrp="1"/>
          </p:cNvSpPr>
          <p:nvPr>
            <p:ph idx="4294967295"/>
          </p:nvPr>
        </p:nvSpPr>
        <p:spPr>
          <a:xfrm>
            <a:off x="328474" y="1109709"/>
            <a:ext cx="11668217" cy="4759279"/>
          </a:xfrm>
        </p:spPr>
        <p:txBody>
          <a:bodyPr>
            <a:normAutofit/>
          </a:bodyPr>
          <a:lstStyle/>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Ένα ακόμα θέμα που προκύπτει από τη χρήση των μπαταριών είναι ο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περιορισμένος κύκλος ζωής τους</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Με την πάροδο του χρόνου η χωρητικότητα της μπαταρίας χάνεται σταδιακά και πρέπει να αντικατασταθεί.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Τα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υγρά των μπαταριών είναι ιδιαίτερα επιβλαβή και επικίνδυνα για το περιβάλλον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και δεν πρέπει να διαρρέουν σε αυτό. Σημαντικό είναι λοιπόν να αναπτυχθεί παράλληλα με τις μπαταρίες και ένα δίκτυο </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reverse logistics</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που να εξασφαλίζει την ασφαλή ανακύκλωση όλων των μπαταριών.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Στη Νορβηγία καθελκύσθηκε το </a:t>
            </a:r>
            <a:r>
              <a:rPr lang="el-GR" sz="1800"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πρώτο ηλεκτρικό και αυτόνομο πλοίο, </a:t>
            </a:r>
            <a:r>
              <a:rPr lang="el-GR" sz="1800"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το </a:t>
            </a:r>
            <a:r>
              <a:rPr lang="el-GR" sz="1800" b="1" u="sng"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Yara</a:t>
            </a:r>
            <a:r>
              <a:rPr lang="el-GR" sz="1800" b="1" u="sng"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el-GR" sz="1800" b="1" u="sng"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Birkeland</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το οποίο έχει τη δυνατότητα να μεταφέρει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120 εμπορευματοκιβώτια σε απόσταση 7,5νμ πλήρως αυτόνομα με τη χρήση αισθητήρων.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Το πλοίο ναυπηγήθηκε με σκοπό να μεταφέρει λίπασμα από την πόλη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Porsgrunn</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στο λιμάνι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Brevik</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Διαθέτει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οκτώ διαμερίσματα μπαταριών χωρητικότητας 6,7 </a:t>
            </a:r>
            <a:r>
              <a:rPr lang="el-GR" sz="1800" b="1"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MWh</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τα οποία έχουν αντικαταστήσει το μηχανοστάσιο, ενώ οι μπαταρίες φορτίζονται από ανανεώσιμες πηγές υδροηλεκτρικής ενέργειας</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Παράλληλα έχουν σχεδιαστεί και υπολογίζεται να παραδοθούν στα τέλη του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2023 δύο μικρά πλοία </a:t>
            </a:r>
            <a:r>
              <a:rPr lang="el-GR" sz="1800" b="1"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feeder</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700 </a:t>
            </a:r>
            <a:r>
              <a:rPr lang="el-GR" sz="1800" b="1"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TEUs</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το </a:t>
            </a:r>
            <a:r>
              <a:rPr lang="el-GR" sz="1800" b="1"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Shanghai</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el-GR" sz="1800" b="1"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Pan</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και το Asia Shipping. Τ</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α δύο αυτά πλοία θα μεταφέρουν εμπορευματοκιβώτια στην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ενδοασιατική</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γραμμή, μεταξύ της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Γουχάν</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και της Σαγκάης προς όφελος της COSCO. Τα πλοία αυτά θα είναι αμιγώς ηλεκτρικά και θα τροφοδοτούνται από 36 μπαταρίες, χωρητικότητας 50.000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kWh</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ηλεκτρικής ενέργειας, ενώ θα φορτίζονται από εγκαταστάσεις στην στεριά.</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81416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3C414E-7541-1874-30A0-BE436077D5B1}"/>
              </a:ext>
            </a:extLst>
          </p:cNvPr>
          <p:cNvSpPr>
            <a:spLocks noGrp="1"/>
          </p:cNvSpPr>
          <p:nvPr>
            <p:ph type="title" idx="4294967295"/>
          </p:nvPr>
        </p:nvSpPr>
        <p:spPr>
          <a:xfrm>
            <a:off x="346229" y="287338"/>
            <a:ext cx="11845771" cy="387365"/>
          </a:xfrm>
        </p:spPr>
        <p:txBody>
          <a:bodyPr>
            <a:normAutofit fontScale="90000"/>
          </a:bodyPr>
          <a:lstStyle/>
          <a:p>
            <a:r>
              <a:rPr lang="el-GR" sz="2400" b="1" dirty="0"/>
              <a:t>Σχεδιάγραμμα του ηλεκτρικού πλοίου </a:t>
            </a:r>
            <a:r>
              <a:rPr lang="el-GR" sz="2400" b="1" dirty="0" err="1"/>
              <a:t>Yara</a:t>
            </a:r>
            <a:r>
              <a:rPr lang="el-GR" sz="2400" b="1" dirty="0"/>
              <a:t> </a:t>
            </a:r>
            <a:r>
              <a:rPr lang="el-GR" sz="2400" b="1" dirty="0" err="1"/>
              <a:t>Birkeland</a:t>
            </a:r>
            <a:endParaRPr lang="en-US" sz="2400" b="1" dirty="0"/>
          </a:p>
        </p:txBody>
      </p:sp>
      <p:pic>
        <p:nvPicPr>
          <p:cNvPr id="5" name="Θέση περιεχομένου 4">
            <a:extLst>
              <a:ext uri="{FF2B5EF4-FFF2-40B4-BE49-F238E27FC236}">
                <a16:creationId xmlns:a16="http://schemas.microsoft.com/office/drawing/2014/main" id="{6298DC63-7CF2-30BA-A8CC-CE7E31C4A4AF}"/>
              </a:ext>
            </a:extLst>
          </p:cNvPr>
          <p:cNvPicPr>
            <a:picLocks noGrp="1" noChangeAspect="1"/>
          </p:cNvPicPr>
          <p:nvPr>
            <p:ph idx="4294967295"/>
          </p:nvPr>
        </p:nvPicPr>
        <p:blipFill>
          <a:blip r:embed="rId2"/>
          <a:stretch>
            <a:fillRect/>
          </a:stretch>
        </p:blipFill>
        <p:spPr>
          <a:xfrm>
            <a:off x="-56730" y="754602"/>
            <a:ext cx="12014952" cy="5575177"/>
          </a:xfrm>
          <a:prstGeom prst="rect">
            <a:avLst/>
          </a:prstGeom>
        </p:spPr>
      </p:pic>
    </p:spTree>
    <p:extLst>
      <p:ext uri="{BB962C8B-B14F-4D97-AF65-F5344CB8AC3E}">
        <p14:creationId xmlns:p14="http://schemas.microsoft.com/office/powerpoint/2010/main" val="75655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35F61B-F2C8-E957-4DB3-747F6F395473}"/>
              </a:ext>
            </a:extLst>
          </p:cNvPr>
          <p:cNvSpPr>
            <a:spLocks noGrp="1"/>
          </p:cNvSpPr>
          <p:nvPr>
            <p:ph type="title" idx="4294967295"/>
          </p:nvPr>
        </p:nvSpPr>
        <p:spPr>
          <a:xfrm>
            <a:off x="2133600" y="287338"/>
            <a:ext cx="10058400" cy="701675"/>
          </a:xfrm>
        </p:spPr>
        <p:txBody>
          <a:bodyPr>
            <a:normAutofit/>
          </a:bodyPr>
          <a:lstStyle/>
          <a:p>
            <a:r>
              <a:rPr lang="el-GR" sz="2400" b="1" dirty="0">
                <a:solidFill>
                  <a:srgbClr val="C00000"/>
                </a:solidFill>
                <a:latin typeface="+mn-lt"/>
              </a:rPr>
              <a:t>2.2	Ρύπανση από τη διαχείριση του </a:t>
            </a:r>
            <a:r>
              <a:rPr lang="el-GR" sz="2400" b="1" dirty="0" err="1">
                <a:solidFill>
                  <a:srgbClr val="C00000"/>
                </a:solidFill>
                <a:latin typeface="+mn-lt"/>
              </a:rPr>
              <a:t>έρματος</a:t>
            </a:r>
            <a:r>
              <a:rPr lang="el-GR" sz="2400" b="1" dirty="0">
                <a:solidFill>
                  <a:srgbClr val="C00000"/>
                </a:solidFill>
                <a:latin typeface="+mn-lt"/>
              </a:rPr>
              <a:t> </a:t>
            </a:r>
            <a:endParaRPr lang="en-US" sz="2400" b="1" dirty="0">
              <a:solidFill>
                <a:srgbClr val="C00000"/>
              </a:solidFill>
              <a:latin typeface="+mn-lt"/>
            </a:endParaRPr>
          </a:p>
        </p:txBody>
      </p:sp>
      <p:sp>
        <p:nvSpPr>
          <p:cNvPr id="3" name="Θέση περιεχομένου 2">
            <a:extLst>
              <a:ext uri="{FF2B5EF4-FFF2-40B4-BE49-F238E27FC236}">
                <a16:creationId xmlns:a16="http://schemas.microsoft.com/office/drawing/2014/main" id="{F7203764-52A4-DF0C-D2EB-4685955BD80A}"/>
              </a:ext>
            </a:extLst>
          </p:cNvPr>
          <p:cNvSpPr>
            <a:spLocks noGrp="1"/>
          </p:cNvSpPr>
          <p:nvPr>
            <p:ph idx="4294967295"/>
          </p:nvPr>
        </p:nvSpPr>
        <p:spPr>
          <a:xfrm>
            <a:off x="452762" y="1127464"/>
            <a:ext cx="11549848" cy="4741524"/>
          </a:xfrm>
        </p:spPr>
        <p:txBody>
          <a:bodyPr>
            <a:normAutofit fontScale="92500" lnSpcReduction="10000"/>
          </a:bodyPr>
          <a:lstStyle/>
          <a:p>
            <a:pPr algn="just">
              <a:buFont typeface="Wingdings" panose="05000000000000000000" pitchFamily="2" charset="2"/>
              <a:buChar char="Ø"/>
            </a:pPr>
            <a:r>
              <a:rPr lang="el-GR" sz="2400" dirty="0"/>
              <a:t> </a:t>
            </a:r>
            <a:r>
              <a:rPr lang="el-GR" sz="2200" dirty="0"/>
              <a:t>Το έρμα είναι θαλασσινό νερό που φορτώνουν τα πλοία στις δεξαμενές τους για να εξισορροπούνται όταν ταξιδεύουν χωρίς φορτίο ή μερικώς φορτωμένα.</a:t>
            </a:r>
          </a:p>
          <a:p>
            <a:pPr algn="just">
              <a:buFont typeface="Wingdings" panose="05000000000000000000" pitchFamily="2" charset="2"/>
              <a:buChar char="Ø"/>
            </a:pPr>
            <a:r>
              <a:rPr lang="el-GR" sz="2200" dirty="0"/>
              <a:t> Υπολογίζεται ότι </a:t>
            </a:r>
            <a:r>
              <a:rPr lang="el-GR" sz="2200" b="1" dirty="0"/>
              <a:t>ετησίως 12 δις τόνοι νερού </a:t>
            </a:r>
            <a:r>
              <a:rPr lang="el-GR" sz="2200" dirty="0" err="1"/>
              <a:t>έρματος</a:t>
            </a:r>
            <a:r>
              <a:rPr lang="el-GR" sz="2200" dirty="0"/>
              <a:t> μεταφέρονται και απορρίπτονται από περισσότερα από 45.000 εμπορικά πλοία.</a:t>
            </a:r>
          </a:p>
          <a:p>
            <a:pPr algn="just">
              <a:buFont typeface="Wingdings" panose="05000000000000000000" pitchFamily="2" charset="2"/>
              <a:buChar char="Ø"/>
            </a:pPr>
            <a:r>
              <a:rPr lang="el-GR" sz="2200" dirty="0"/>
              <a:t> Κατά τη διαδικασία φόρτωσης/εκφόρτωσης </a:t>
            </a:r>
            <a:r>
              <a:rPr lang="el-GR" sz="2200" dirty="0" err="1"/>
              <a:t>έρματος</a:t>
            </a:r>
            <a:r>
              <a:rPr lang="el-GR" sz="2200" dirty="0"/>
              <a:t>, μεταφέρονται μικροοργανισμοί, ρύποι και χημικές ουσίες από μια θαλάσσια περιοχή σε άλλη.</a:t>
            </a:r>
          </a:p>
          <a:p>
            <a:pPr algn="just">
              <a:buFont typeface="Wingdings" panose="05000000000000000000" pitchFamily="2" charset="2"/>
              <a:buChar char="Ø"/>
            </a:pPr>
            <a:r>
              <a:rPr lang="el-GR" sz="2200" dirty="0"/>
              <a:t>Αυτό μπορεί να προκαλέσει:</a:t>
            </a:r>
          </a:p>
          <a:p>
            <a:pPr marL="0" indent="0" algn="just">
              <a:buNone/>
            </a:pPr>
            <a:endParaRPr lang="el-GR" sz="2200" dirty="0"/>
          </a:p>
          <a:p>
            <a:pPr lvl="1" algn="just">
              <a:buFont typeface="Wingdings" panose="05000000000000000000" pitchFamily="2" charset="2"/>
              <a:buChar char="ü"/>
            </a:pPr>
            <a:r>
              <a:rPr lang="el-GR" sz="2200" dirty="0"/>
              <a:t>Εισβολή ξενικών ειδών σε νέα οικοσυστήματα.</a:t>
            </a:r>
          </a:p>
          <a:p>
            <a:pPr lvl="1" algn="just">
              <a:buFont typeface="Wingdings" panose="05000000000000000000" pitchFamily="2" charset="2"/>
              <a:buChar char="ü"/>
            </a:pPr>
            <a:r>
              <a:rPr lang="el-GR" sz="2200" dirty="0"/>
              <a:t>Χημική ρύπανση από υπολείμματα καυσίμων ή </a:t>
            </a:r>
            <a:r>
              <a:rPr lang="el-GR" sz="2200" dirty="0" err="1"/>
              <a:t>βαρέα</a:t>
            </a:r>
            <a:r>
              <a:rPr lang="el-GR" sz="2200" dirty="0"/>
              <a:t> μέταλλα.</a:t>
            </a:r>
          </a:p>
          <a:p>
            <a:pPr lvl="1" algn="just">
              <a:buFont typeface="Wingdings" panose="05000000000000000000" pitchFamily="2" charset="2"/>
              <a:buChar char="ü"/>
            </a:pPr>
            <a:r>
              <a:rPr lang="el-GR" sz="2200" dirty="0"/>
              <a:t>Υγειονομικούς κινδύνους, αν μεταφερθούν παθογόνα μικρόβια.</a:t>
            </a:r>
          </a:p>
          <a:p>
            <a:pPr algn="just">
              <a:buFont typeface="Wingdings" panose="05000000000000000000" pitchFamily="2" charset="2"/>
              <a:buChar char="Ø"/>
            </a:pPr>
            <a:r>
              <a:rPr lang="el-GR" sz="2200" dirty="0"/>
              <a:t>Για τον περιορισμό της ρύπανσης από τη διαχείριση του </a:t>
            </a:r>
            <a:r>
              <a:rPr lang="el-GR" sz="2200" dirty="0" err="1"/>
              <a:t>έρματος</a:t>
            </a:r>
            <a:r>
              <a:rPr lang="el-GR" sz="2200" dirty="0"/>
              <a:t>, ο Διεθνής Ναυτιλιακός Οργανισμός (IMO) έχει θεσπίσει τη Σύμβαση για τη Διαχείριση Νερού </a:t>
            </a:r>
            <a:r>
              <a:rPr lang="el-GR" sz="2200" dirty="0" err="1"/>
              <a:t>Έρματος</a:t>
            </a:r>
            <a:r>
              <a:rPr lang="el-GR" sz="2200" dirty="0"/>
              <a:t> (BWM Convention), που υποχρεώνει τα πλοία να επεξεργάζονται το έρμα με ειδικά συστήματα (φίλτρα, απολύμανση κ.ά.).</a:t>
            </a:r>
            <a:endParaRPr lang="en-US" sz="2200" dirty="0"/>
          </a:p>
        </p:txBody>
      </p:sp>
    </p:spTree>
    <p:extLst>
      <p:ext uri="{BB962C8B-B14F-4D97-AF65-F5344CB8AC3E}">
        <p14:creationId xmlns:p14="http://schemas.microsoft.com/office/powerpoint/2010/main" val="745380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C647E7-D3B5-9DE4-7500-E87F9185B63F}"/>
              </a:ext>
            </a:extLst>
          </p:cNvPr>
          <p:cNvSpPr>
            <a:spLocks noGrp="1"/>
          </p:cNvSpPr>
          <p:nvPr>
            <p:ph type="title" idx="4294967295"/>
          </p:nvPr>
        </p:nvSpPr>
        <p:spPr>
          <a:xfrm>
            <a:off x="1464816" y="287338"/>
            <a:ext cx="10727184" cy="600429"/>
          </a:xfrm>
        </p:spPr>
        <p:txBody>
          <a:bodyPr>
            <a:normAutofit/>
          </a:bodyPr>
          <a:lstStyle/>
          <a:p>
            <a:r>
              <a:rPr lang="el-GR" sz="2400" b="1" dirty="0">
                <a:solidFill>
                  <a:srgbClr val="C00000"/>
                </a:solidFill>
              </a:rPr>
              <a:t>4.7 Αιολική ενέργεια</a:t>
            </a:r>
            <a:endParaRPr lang="en-US" sz="2400" b="1" dirty="0">
              <a:solidFill>
                <a:srgbClr val="C00000"/>
              </a:solidFill>
            </a:endParaRPr>
          </a:p>
        </p:txBody>
      </p:sp>
      <p:sp>
        <p:nvSpPr>
          <p:cNvPr id="3" name="Θέση περιεχομένου 2">
            <a:extLst>
              <a:ext uri="{FF2B5EF4-FFF2-40B4-BE49-F238E27FC236}">
                <a16:creationId xmlns:a16="http://schemas.microsoft.com/office/drawing/2014/main" id="{1B336AE9-2F24-F337-DE99-00EA6498E2DC}"/>
              </a:ext>
            </a:extLst>
          </p:cNvPr>
          <p:cNvSpPr>
            <a:spLocks noGrp="1"/>
          </p:cNvSpPr>
          <p:nvPr>
            <p:ph idx="4294967295"/>
          </p:nvPr>
        </p:nvSpPr>
        <p:spPr>
          <a:xfrm>
            <a:off x="603683" y="1127465"/>
            <a:ext cx="11274639" cy="4741524"/>
          </a:xfrm>
        </p:spPr>
        <p:txBody>
          <a:bodyPr>
            <a:normAutofit fontScale="92500" lnSpcReduction="20000"/>
          </a:bodyPr>
          <a:lstStyle/>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Λόγω της επιτακτικής ανάγκης για εύρεση εναλλακτικών πράσινων λύσεων στη ναυτιλία, οι έρευνες στράφηκαν και πάλι στην αξιοποίηση του ανέμου.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Παρόλου που δεν διαφαίνεται, τουλάχιστον στο άμεσο μέλλον,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να κατασκευαστούν πλοία αμιγώς αιολικά</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έχουν τεθεί τα θεμέλια για την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επικουρική συμμετοχή του ανέμου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στην πρόωση και ενέργεια.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αιολική δύναμη μπορεί να συμπληρώσει την ενέργεια που παράγεται από εναλλακτικές πηγές, πέρα των ρυπογόνων ορυκτών καυσίμων, και να συμβάλλει στη λειτουργία των πλοίων με μηδενικούς ρύπους.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Πλέον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δεν αναφερόμαστε στα κλασικά πανιά των ιστιοφόρων πλοίων, αλλά σε προηγμένα αυτοματοποιημένα συστήματα, όπως παραλλαγές πανιών ή φτερών, </a:t>
            </a:r>
            <a:r>
              <a:rPr lang="el-GR" sz="1800" b="1"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ρότορες</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ή προφίλ με αναρρόφηση (π.χ. στροφεία </a:t>
            </a:r>
            <a:r>
              <a:rPr lang="en-US" sz="1800" b="1"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Flettner</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και χαρταετούς.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Αυτά τα συστήματα μπορούν να τοποθετηθούν και εκ των υστέρων στα πλοία με μικρή προς το παρόν απόδοση, αλλά με ελπιδοφόρο μέλλον.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Το μεγαλύτερο πλοίο που χρησιμοποιεί βοηθητικά την αιολική ενέργεια είναι το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Sea </a:t>
            </a:r>
            <a:r>
              <a:rPr lang="el-GR" sz="1800" b="1"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Zhoushan</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φορτηγό πλοίο VLOC χωρητικότητας 325.000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dwt</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Το πλοίο διαθέτει στο κατάστρωμα πέντε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ρότορες</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ύψους 25m.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1045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F1F4FF-F5A7-30CB-8D2A-E4E45C134A55}"/>
              </a:ext>
            </a:extLst>
          </p:cNvPr>
          <p:cNvSpPr>
            <a:spLocks noGrp="1"/>
          </p:cNvSpPr>
          <p:nvPr>
            <p:ph type="title"/>
          </p:nvPr>
        </p:nvSpPr>
        <p:spPr/>
        <p:txBody>
          <a:bodyPr>
            <a:normAutofit/>
          </a:bodyPr>
          <a:lstStyle/>
          <a:p>
            <a:r>
              <a:rPr lang="el-GR" sz="2400" dirty="0"/>
              <a:t>Φορτηγό πλοίο Sea </a:t>
            </a:r>
            <a:r>
              <a:rPr lang="el-GR" sz="2400" dirty="0" err="1"/>
              <a:t>Zhoushan</a:t>
            </a:r>
            <a:r>
              <a:rPr lang="el-GR" sz="2400" dirty="0"/>
              <a:t> με αιολική υποβοήθηση</a:t>
            </a:r>
            <a:endParaRPr lang="en-US" sz="2400" dirty="0"/>
          </a:p>
        </p:txBody>
      </p:sp>
      <p:pic>
        <p:nvPicPr>
          <p:cNvPr id="4" name="Θέση περιεχομένου 3">
            <a:extLst>
              <a:ext uri="{FF2B5EF4-FFF2-40B4-BE49-F238E27FC236}">
                <a16:creationId xmlns:a16="http://schemas.microsoft.com/office/drawing/2014/main" id="{B2402C28-C4D6-6DB4-9E65-5AFFD0B30D06}"/>
              </a:ext>
            </a:extLst>
          </p:cNvPr>
          <p:cNvPicPr>
            <a:picLocks noGrp="1" noChangeAspect="1"/>
          </p:cNvPicPr>
          <p:nvPr>
            <p:ph idx="1"/>
          </p:nvPr>
        </p:nvPicPr>
        <p:blipFill>
          <a:blip r:embed="rId2"/>
          <a:stretch>
            <a:fillRect/>
          </a:stretch>
        </p:blipFill>
        <p:spPr>
          <a:xfrm>
            <a:off x="1097280" y="1943340"/>
            <a:ext cx="10185009" cy="3828571"/>
          </a:xfrm>
          <a:prstGeom prst="rect">
            <a:avLst/>
          </a:prstGeom>
        </p:spPr>
      </p:pic>
    </p:spTree>
    <p:extLst>
      <p:ext uri="{BB962C8B-B14F-4D97-AF65-F5344CB8AC3E}">
        <p14:creationId xmlns:p14="http://schemas.microsoft.com/office/powerpoint/2010/main" val="11955615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47623F-C08A-B9A8-25F9-8AE346E5739F}"/>
              </a:ext>
            </a:extLst>
          </p:cNvPr>
          <p:cNvSpPr>
            <a:spLocks noGrp="1"/>
          </p:cNvSpPr>
          <p:nvPr>
            <p:ph type="title" idx="4294967295"/>
          </p:nvPr>
        </p:nvSpPr>
        <p:spPr>
          <a:xfrm>
            <a:off x="585926" y="287338"/>
            <a:ext cx="11606074" cy="280833"/>
          </a:xfrm>
        </p:spPr>
        <p:txBody>
          <a:bodyPr>
            <a:normAutofit fontScale="90000"/>
          </a:bodyPr>
          <a:lstStyle/>
          <a:p>
            <a:r>
              <a:rPr lang="el-GR" sz="2400" b="1" dirty="0">
                <a:solidFill>
                  <a:srgbClr val="C00000"/>
                </a:solidFill>
              </a:rPr>
              <a:t>4.8	 Πυρηνικά καύσιμα </a:t>
            </a:r>
            <a:endParaRPr lang="en-US" sz="2400" b="1" dirty="0">
              <a:solidFill>
                <a:srgbClr val="C00000"/>
              </a:solidFill>
            </a:endParaRPr>
          </a:p>
        </p:txBody>
      </p:sp>
      <p:sp>
        <p:nvSpPr>
          <p:cNvPr id="3" name="Θέση περιεχομένου 2">
            <a:extLst>
              <a:ext uri="{FF2B5EF4-FFF2-40B4-BE49-F238E27FC236}">
                <a16:creationId xmlns:a16="http://schemas.microsoft.com/office/drawing/2014/main" id="{5105D65D-7A2C-6790-82DB-4CBE52DB40C0}"/>
              </a:ext>
            </a:extLst>
          </p:cNvPr>
          <p:cNvSpPr>
            <a:spLocks noGrp="1"/>
          </p:cNvSpPr>
          <p:nvPr>
            <p:ph idx="4294967295"/>
          </p:nvPr>
        </p:nvSpPr>
        <p:spPr>
          <a:xfrm>
            <a:off x="310718" y="701336"/>
            <a:ext cx="11606074" cy="5530787"/>
          </a:xfrm>
        </p:spPr>
        <p:txBody>
          <a:bodyPr>
            <a:normAutofit fontScale="92500" lnSpcReduction="10000"/>
          </a:bodyPr>
          <a:lstStyle/>
          <a:p>
            <a:pPr marL="342900" marR="0" lvl="0" indent="-342900" algn="just">
              <a:lnSpc>
                <a:spcPct val="107000"/>
              </a:lnSpc>
              <a:spcBef>
                <a:spcPts val="1200"/>
              </a:spcBef>
              <a:spcAft>
                <a:spcPts val="1200"/>
              </a:spcAft>
              <a:buFont typeface="Symbol" panose="05050102010706020507" pitchFamily="18" charset="2"/>
              <a:buChar char=""/>
            </a:pPr>
            <a:r>
              <a:rPr lang="el-GR" sz="1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Γίνονται έρευνες για την κατασκευή </a:t>
            </a:r>
            <a:r>
              <a:rPr lang="el-GR" sz="19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πολύ μικρών αντιδραστήρων τέταρτης γενιάς</a:t>
            </a:r>
            <a:r>
              <a:rPr lang="el-GR" sz="1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οι οποίοι δεν απαιτούν συντήρηση και ανατροφοδότηση για 15 με 20 χρόνια, ενώ στο τέλος του κύκλου ζωής τους θα έχουν ελάχιστα ή καθόλου ραδιενεργά κατάλοιπα.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a:t>
            </a:r>
            <a:r>
              <a:rPr lang="el-GR" sz="19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ψύξη του αντιδραστήρα γίνεται ή με υγρό μέταλλο </a:t>
            </a:r>
            <a:r>
              <a:rPr lang="el-GR" sz="1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(π.χ. μόλυβδος) ή λιωμένο αλάτι ή </a:t>
            </a:r>
            <a:r>
              <a:rPr lang="el-GR" sz="19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ήλιον</a:t>
            </a:r>
            <a:r>
              <a:rPr lang="el-GR" sz="1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εξαλείφοντας τις πιθανότητες να ανέβει η θερμοκρασία πέραν των προδιαγραφών.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Συγκριτικά με τους τωρινούς πυρηνικούς αντιδραστήρες, οι αντιδραστήρες τέταρτη γενιάς παρουσιάζουν σημαντικά </a:t>
            </a:r>
            <a:r>
              <a:rPr lang="el-GR" sz="19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μειωμένα ραδιενεργά απόβλητα. </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Ένας αντιδραστήρας δεύτερης γενιάς παράγει 20 τόνους αποβλήτων το χρόνο, τα οποία παραμένουν ραδιενεργά για 100.000 χρόνια, ενώ ένας τέταρτης γενιάς παράγει </a:t>
            </a:r>
            <a:r>
              <a:rPr lang="el-GR" sz="19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4 κιλά το χρόνο, ραδιενεργά για 300 χρόνια </a:t>
            </a:r>
            <a:r>
              <a:rPr lang="el-GR" sz="1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με προοπτικές εξάλειψης τελείως της αποβληθείσας ραδιενέργειας.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9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Όσον αφορά το κόστος παραγωγής ηλεκτρισμού από την πυρηνική ενέργεια, είναι αντίστοιχο αυτού που παράγεται από την αιολική, 5-10cent/</a:t>
            </a:r>
            <a:r>
              <a:rPr lang="el-GR" sz="1900" b="1"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kWh</a:t>
            </a:r>
            <a:r>
              <a:rPr lang="el-GR" sz="19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endParaRPr lang="en-US" sz="19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Μεγάλες χώρες και εταιρείες επενδύουν στην ανάπτυξη αντιδραστήρων τέταρτης γενιάς, με κάποιους να βρίσκονται στο στάδιο της σχεδιάσεις, ενώ άλλοι να κατασκευάζονται.</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69278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BA18B7-427A-9FE4-C3D7-6745E8A9D682}"/>
              </a:ext>
            </a:extLst>
          </p:cNvPr>
          <p:cNvSpPr>
            <a:spLocks noGrp="1"/>
          </p:cNvSpPr>
          <p:nvPr>
            <p:ph type="title" idx="4294967295"/>
          </p:nvPr>
        </p:nvSpPr>
        <p:spPr>
          <a:xfrm>
            <a:off x="630315" y="287338"/>
            <a:ext cx="11561685" cy="387365"/>
          </a:xfrm>
        </p:spPr>
        <p:txBody>
          <a:bodyPr>
            <a:normAutofit fontScale="90000"/>
          </a:bodyPr>
          <a:lstStyle/>
          <a:p>
            <a:r>
              <a:rPr lang="el-GR" sz="2400" b="1" dirty="0">
                <a:solidFill>
                  <a:srgbClr val="C00000"/>
                </a:solidFill>
              </a:rPr>
              <a:t>4.8	 Πυρηνικά καύσιμα </a:t>
            </a:r>
            <a:endParaRPr lang="en-US" sz="2400" b="1" dirty="0">
              <a:solidFill>
                <a:srgbClr val="C00000"/>
              </a:solidFill>
            </a:endParaRPr>
          </a:p>
        </p:txBody>
      </p:sp>
      <p:sp>
        <p:nvSpPr>
          <p:cNvPr id="3" name="Θέση περιεχομένου 2">
            <a:extLst>
              <a:ext uri="{FF2B5EF4-FFF2-40B4-BE49-F238E27FC236}">
                <a16:creationId xmlns:a16="http://schemas.microsoft.com/office/drawing/2014/main" id="{7D3F9A50-011C-DEC3-599C-5619720C4B3F}"/>
              </a:ext>
            </a:extLst>
          </p:cNvPr>
          <p:cNvSpPr>
            <a:spLocks noGrp="1"/>
          </p:cNvSpPr>
          <p:nvPr>
            <p:ph idx="4294967295"/>
          </p:nvPr>
        </p:nvSpPr>
        <p:spPr>
          <a:xfrm>
            <a:off x="381740" y="994299"/>
            <a:ext cx="11469949" cy="4874689"/>
          </a:xfrm>
        </p:spPr>
        <p:txBody>
          <a:bodyPr>
            <a:normAutofit/>
          </a:bodyPr>
          <a:lstStyle/>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πρόωση μέσω πυρηνικής ενέργειας σήμερα χρησιμοποιείται κυρίως σε πλοία των πολεμικών ναυτικών, όπως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υποβρύχια και αεροπλανοφόρα πλοία</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Το πρώτο πυρηνικό πλοίο που ναυπηγήθηκε ήταν το υποβρύχιο USS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Nautilus</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(SSN-571)</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στο ναυπηγείο του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Γκρότον</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της πολιτείας </a:t>
            </a:r>
            <a:r>
              <a:rPr lang="el-GR" sz="18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Κονέκτικατ</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των ΗΠΑ, στις 30 Σεπτεμβρίου 1954 και το οποίο παροπλίστηκε στις 3 Μαρτίου 1980.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χρήση της πυρηνικής ενέργειας από τα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εμπορικά πλοία μέχρι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σήμερα θεωρείται οικονομικά ασύμφορη, καθώς το λειτουργικό κόστος είναι πολύ μεγάλο. Το αμερικάνικης κατασκευής </a:t>
            </a:r>
            <a:r>
              <a:rPr lang="el-GR" sz="1800" u="none" strike="noStrike" dirty="0">
                <a:solidFill>
                  <a:srgbClr val="202124"/>
                </a:solidFill>
                <a:effectLst/>
                <a:latin typeface="Calibri" panose="020F0502020204030204" pitchFamily="34" charset="0"/>
                <a:ea typeface="Calibri" panose="020F0502020204030204" pitchFamily="34" charset="0"/>
                <a:cs typeface="Calibri" panose="020F0502020204030204" pitchFamily="34" charset="0"/>
                <a:hlinkClick r:id="rId2" tooltip="NS Savannah"/>
              </a:rPr>
              <a:t>NS </a:t>
            </a:r>
            <a:r>
              <a:rPr lang="el-GR" sz="1800" u="none" strike="noStrike" dirty="0" err="1">
                <a:solidFill>
                  <a:srgbClr val="202124"/>
                </a:solidFill>
                <a:effectLst/>
                <a:latin typeface="Calibri" panose="020F0502020204030204" pitchFamily="34" charset="0"/>
                <a:ea typeface="Calibri" panose="020F0502020204030204" pitchFamily="34" charset="0"/>
                <a:cs typeface="Calibri" panose="020F0502020204030204" pitchFamily="34" charset="0"/>
                <a:hlinkClick r:id="rId2" tooltip="NS Savannah"/>
              </a:rPr>
              <a:t>Savannah</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(1962–1972) θωρήθηκε μη ικανοποιητικά αποδοτικό και ακριβό, ενώ το γερμανικό </a:t>
            </a:r>
            <a:r>
              <a:rPr lang="el-GR" sz="1800" u="none" strike="noStrike" dirty="0" err="1">
                <a:solidFill>
                  <a:srgbClr val="202124"/>
                </a:solidFill>
                <a:effectLst/>
                <a:latin typeface="Calibri" panose="020F0502020204030204" pitchFamily="34" charset="0"/>
                <a:ea typeface="Calibri" panose="020F0502020204030204" pitchFamily="34" charset="0"/>
                <a:cs typeface="Calibri" panose="020F0502020204030204" pitchFamily="34" charset="0"/>
                <a:hlinkClick r:id="rId3" tooltip="Otto Hahn (πλοίο)"/>
              </a:rPr>
              <a:t>Otto</a:t>
            </a:r>
            <a:r>
              <a:rPr lang="el-GR" sz="1800" u="none" strike="noStrike" dirty="0">
                <a:solidFill>
                  <a:srgbClr val="202124"/>
                </a:solidFill>
                <a:effectLst/>
                <a:latin typeface="Calibri" panose="020F0502020204030204" pitchFamily="34" charset="0"/>
                <a:ea typeface="Calibri" panose="020F0502020204030204" pitchFamily="34" charset="0"/>
                <a:cs typeface="Calibri" panose="020F0502020204030204" pitchFamily="34" charset="0"/>
                <a:hlinkClick r:id="rId3" tooltip="Otto Hahn (πλοίο)"/>
              </a:rPr>
              <a:t> </a:t>
            </a:r>
            <a:r>
              <a:rPr lang="el-GR" sz="1800" u="none" strike="noStrike" dirty="0" err="1">
                <a:solidFill>
                  <a:srgbClr val="202124"/>
                </a:solidFill>
                <a:effectLst/>
                <a:latin typeface="Calibri" panose="020F0502020204030204" pitchFamily="34" charset="0"/>
                <a:ea typeface="Calibri" panose="020F0502020204030204" pitchFamily="34" charset="0"/>
                <a:cs typeface="Calibri" panose="020F0502020204030204" pitchFamily="34" charset="0"/>
                <a:hlinkClick r:id="rId3" tooltip="Otto Hahn (πλοίο)"/>
              </a:rPr>
              <a:t>Hahn</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(1968–1979) και το ιαπωνικό </a:t>
            </a:r>
            <a:r>
              <a:rPr lang="el-GR" sz="1800" u="none" strike="noStrike" dirty="0" err="1">
                <a:solidFill>
                  <a:srgbClr val="202124"/>
                </a:solidFill>
                <a:effectLst/>
                <a:latin typeface="Calibri" panose="020F0502020204030204" pitchFamily="34" charset="0"/>
                <a:ea typeface="Calibri" panose="020F0502020204030204" pitchFamily="34" charset="0"/>
                <a:cs typeface="Calibri" panose="020F0502020204030204" pitchFamily="34" charset="0"/>
                <a:hlinkClick r:id="rId4" tooltip="Mutsu (πυρηνικό πλοίο)"/>
              </a:rPr>
              <a:t>Mutsu</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Ιαπωνία (1970–1992) ανακατασκευάστηκαν με κινητήρες ντίζελ.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Ρωσία για τη ναυτιλία στην Αρκτική έχει αναπτύξει στόλο από πυρηνικά παγοθραυστικά, ξεκινώντας από τη δεκαετία του 1950, με ναυαρχίδα το πρώτο παγκοσμίως πυρηνικό </a:t>
            </a:r>
            <a:r>
              <a:rPr lang="el-GR" sz="1800" u="none" strike="noStrike" dirty="0">
                <a:solidFill>
                  <a:srgbClr val="202124"/>
                </a:solidFill>
                <a:effectLst/>
                <a:latin typeface="Calibri" panose="020F0502020204030204" pitchFamily="34" charset="0"/>
                <a:ea typeface="Calibri" panose="020F0502020204030204" pitchFamily="34" charset="0"/>
                <a:cs typeface="Calibri" panose="020F0502020204030204" pitchFamily="34" charset="0"/>
                <a:hlinkClick r:id="rId5" tooltip="Πυρηνικό παγοθραυστικό"/>
              </a:rPr>
              <a:t>παγοθραυστικό</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το </a:t>
            </a:r>
            <a:r>
              <a:rPr lang="el-GR" sz="1800" u="none" strike="noStrike" dirty="0">
                <a:solidFill>
                  <a:srgbClr val="202124"/>
                </a:solidFill>
                <a:effectLst/>
                <a:latin typeface="Calibri" panose="020F0502020204030204" pitchFamily="34" charset="0"/>
                <a:ea typeface="Calibri" panose="020F0502020204030204" pitchFamily="34" charset="0"/>
                <a:cs typeface="Calibri" panose="020F0502020204030204" pitchFamily="34" charset="0"/>
                <a:hlinkClick r:id="rId6" tooltip="Λένιν (1957 παγοθραυστικό)"/>
              </a:rPr>
              <a:t>Λένιν</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212716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8F214B08-B297-D161-643D-17B6B8DB566C}"/>
              </a:ext>
            </a:extLst>
          </p:cNvPr>
          <p:cNvGraphicFramePr>
            <a:graphicFrameLocks noGrp="1"/>
          </p:cNvGraphicFramePr>
          <p:nvPr>
            <p:extLst>
              <p:ext uri="{D42A27DB-BD31-4B8C-83A1-F6EECF244321}">
                <p14:modId xmlns:p14="http://schemas.microsoft.com/office/powerpoint/2010/main" val="2969295824"/>
              </p:ext>
            </p:extLst>
          </p:nvPr>
        </p:nvGraphicFramePr>
        <p:xfrm>
          <a:off x="142042" y="133166"/>
          <a:ext cx="11984855" cy="6215380"/>
        </p:xfrm>
        <a:graphic>
          <a:graphicData uri="http://schemas.openxmlformats.org/drawingml/2006/table">
            <a:tbl>
              <a:tblPr firstRow="1" firstCol="1" bandRow="1">
                <a:tableStyleId>{5C22544A-7EE6-4342-B048-85BDC9FD1C3A}</a:tableStyleId>
              </a:tblPr>
              <a:tblGrid>
                <a:gridCol w="2106832">
                  <a:extLst>
                    <a:ext uri="{9D8B030D-6E8A-4147-A177-3AD203B41FA5}">
                      <a16:colId xmlns:a16="http://schemas.microsoft.com/office/drawing/2014/main" val="756938228"/>
                    </a:ext>
                  </a:extLst>
                </a:gridCol>
                <a:gridCol w="5221826">
                  <a:extLst>
                    <a:ext uri="{9D8B030D-6E8A-4147-A177-3AD203B41FA5}">
                      <a16:colId xmlns:a16="http://schemas.microsoft.com/office/drawing/2014/main" val="375175006"/>
                    </a:ext>
                  </a:extLst>
                </a:gridCol>
                <a:gridCol w="4656197">
                  <a:extLst>
                    <a:ext uri="{9D8B030D-6E8A-4147-A177-3AD203B41FA5}">
                      <a16:colId xmlns:a16="http://schemas.microsoft.com/office/drawing/2014/main" val="540072619"/>
                    </a:ext>
                  </a:extLst>
                </a:gridCol>
              </a:tblGrid>
              <a:tr h="365556">
                <a:tc>
                  <a:txBody>
                    <a:bodyPr/>
                    <a:lstStyle/>
                    <a:p>
                      <a:pPr marL="0" marR="0" algn="ctr">
                        <a:lnSpc>
                          <a:spcPct val="115000"/>
                        </a:lnSpc>
                        <a:spcAft>
                          <a:spcPts val="800"/>
                        </a:spcAft>
                        <a:buNone/>
                      </a:pPr>
                      <a:r>
                        <a:rPr lang="en-US" sz="1600" kern="0" dirty="0">
                          <a:solidFill>
                            <a:schemeClr val="tx1"/>
                          </a:solidFill>
                          <a:effectLst/>
                        </a:rPr>
                        <a:t>Κα</a:t>
                      </a:r>
                      <a:r>
                        <a:rPr lang="en-US" sz="1600" kern="0" dirty="0" err="1">
                          <a:solidFill>
                            <a:schemeClr val="tx1"/>
                          </a:solidFill>
                          <a:effectLst/>
                        </a:rPr>
                        <a:t>ύσιμο</a:t>
                      </a:r>
                      <a:r>
                        <a:rPr lang="en-US" sz="1600" kern="0" dirty="0">
                          <a:solidFill>
                            <a:schemeClr val="tx1"/>
                          </a:solidFill>
                          <a:effectLst/>
                        </a:rPr>
                        <a:t> / </a:t>
                      </a:r>
                      <a:r>
                        <a:rPr lang="en-US" sz="1600" kern="0" dirty="0" err="1">
                          <a:solidFill>
                            <a:schemeClr val="tx1"/>
                          </a:solidFill>
                          <a:effectLst/>
                        </a:rPr>
                        <a:t>Τεχνολογί</a:t>
                      </a:r>
                      <a:r>
                        <a:rPr lang="en-US" sz="1600" kern="0" dirty="0">
                          <a:solidFill>
                            <a:schemeClr val="tx1"/>
                          </a:solidFill>
                          <a:effectLst/>
                        </a:rPr>
                        <a:t>α</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0" marR="0" algn="ctr">
                        <a:lnSpc>
                          <a:spcPct val="115000"/>
                        </a:lnSpc>
                        <a:spcAft>
                          <a:spcPts val="800"/>
                        </a:spcAft>
                        <a:buNone/>
                      </a:pPr>
                      <a:r>
                        <a:rPr lang="en-US" sz="1600" kern="0">
                          <a:solidFill>
                            <a:schemeClr val="tx1"/>
                          </a:solidFill>
                          <a:effectLst/>
                        </a:rPr>
                        <a:t>Πλεονεκτήματα</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0" marR="0" algn="ctr">
                        <a:lnSpc>
                          <a:spcPct val="115000"/>
                        </a:lnSpc>
                        <a:spcAft>
                          <a:spcPts val="800"/>
                        </a:spcAft>
                        <a:buNone/>
                      </a:pPr>
                      <a:r>
                        <a:rPr lang="en-US" sz="1600" kern="0">
                          <a:solidFill>
                            <a:schemeClr val="tx1"/>
                          </a:solidFill>
                          <a:effectLst/>
                        </a:rPr>
                        <a:t>Μειονεκτήματα / Προκλήσεις</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extLst>
                  <a:ext uri="{0D108BD9-81ED-4DB2-BD59-A6C34878D82A}">
                    <a16:rowId xmlns:a16="http://schemas.microsoft.com/office/drawing/2014/main" val="658387764"/>
                  </a:ext>
                </a:extLst>
              </a:tr>
              <a:tr h="796891">
                <a:tc>
                  <a:txBody>
                    <a:bodyPr/>
                    <a:lstStyle/>
                    <a:p>
                      <a:pPr marL="0" marR="0">
                        <a:lnSpc>
                          <a:spcPct val="115000"/>
                        </a:lnSpc>
                        <a:spcAft>
                          <a:spcPts val="800"/>
                        </a:spcAft>
                        <a:buNone/>
                      </a:pPr>
                      <a:r>
                        <a:rPr lang="en-US" sz="1600" kern="0" dirty="0">
                          <a:solidFill>
                            <a:schemeClr val="tx1"/>
                          </a:solidFill>
                          <a:effectLst/>
                        </a:rPr>
                        <a:t>LNG (</a:t>
                      </a:r>
                      <a:r>
                        <a:rPr lang="en-US" sz="1600" kern="0" dirty="0" err="1">
                          <a:solidFill>
                            <a:schemeClr val="tx1"/>
                          </a:solidFill>
                          <a:effectLst/>
                        </a:rPr>
                        <a:t>Υγρο</a:t>
                      </a:r>
                      <a:r>
                        <a:rPr lang="en-US" sz="1600" kern="0" dirty="0">
                          <a:solidFill>
                            <a:schemeClr val="tx1"/>
                          </a:solidFill>
                          <a:effectLst/>
                        </a:rPr>
                        <a:t>ποιημένο Φυσικό Αέριο)</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Ήδη διαθέσιμη τεχνολογία</a:t>
                      </a:r>
                      <a:endParaRPr lang="en-US" sz="1600" kern="100" dirty="0">
                        <a:solidFill>
                          <a:schemeClr val="tx1"/>
                        </a:solidFill>
                        <a:effectLst/>
                      </a:endParaRPr>
                    </a:p>
                    <a:p>
                      <a:pPr marL="342900" marR="0" lvl="0" indent="-342900" algn="just">
                        <a:lnSpc>
                          <a:spcPct val="115000"/>
                        </a:lnSpc>
                        <a:buFont typeface="Symbol" panose="05050102010706020507" pitchFamily="18" charset="2"/>
                        <a:buChar char=""/>
                      </a:pPr>
                      <a:r>
                        <a:rPr lang="el-GR" sz="1600" kern="0" dirty="0">
                          <a:solidFill>
                            <a:schemeClr val="tx1"/>
                          </a:solidFill>
                          <a:effectLst/>
                        </a:rPr>
                        <a:t>Λιγότεροι ρύποι (</a:t>
                      </a:r>
                      <a:r>
                        <a:rPr lang="en-US" sz="1600" kern="0" dirty="0" err="1">
                          <a:solidFill>
                            <a:schemeClr val="tx1"/>
                          </a:solidFill>
                          <a:effectLst/>
                        </a:rPr>
                        <a:t>SOx</a:t>
                      </a:r>
                      <a:r>
                        <a:rPr lang="el-GR" sz="1600" kern="0" dirty="0">
                          <a:solidFill>
                            <a:schemeClr val="tx1"/>
                          </a:solidFill>
                          <a:effectLst/>
                        </a:rPr>
                        <a:t>, </a:t>
                      </a:r>
                      <a:r>
                        <a:rPr lang="en-US" sz="1600" kern="0" dirty="0">
                          <a:solidFill>
                            <a:schemeClr val="tx1"/>
                          </a:solidFill>
                          <a:effectLst/>
                        </a:rPr>
                        <a:t>NOx</a:t>
                      </a:r>
                      <a:r>
                        <a:rPr lang="el-GR" sz="1600" kern="0" dirty="0">
                          <a:solidFill>
                            <a:schemeClr val="tx1"/>
                          </a:solidFill>
                          <a:effectLst/>
                        </a:rPr>
                        <a:t>, </a:t>
                      </a:r>
                      <a:r>
                        <a:rPr lang="en-US" sz="1600" kern="0" dirty="0">
                          <a:solidFill>
                            <a:schemeClr val="tx1"/>
                          </a:solidFill>
                          <a:effectLst/>
                        </a:rPr>
                        <a:t>CO</a:t>
                      </a:r>
                      <a:r>
                        <a:rPr lang="el-GR" sz="1600" kern="0" dirty="0">
                          <a:solidFill>
                            <a:schemeClr val="tx1"/>
                          </a:solidFill>
                          <a:effectLst/>
                        </a:rPr>
                        <a:t>₂ περ. 20% μείωση)</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Παραμένει ορυκτό καύσιμο</a:t>
                      </a:r>
                      <a:endParaRPr lang="en-US" sz="1600" kern="100" dirty="0">
                        <a:solidFill>
                          <a:schemeClr val="tx1"/>
                        </a:solidFill>
                        <a:effectLst/>
                      </a:endParaRPr>
                    </a:p>
                    <a:p>
                      <a:pPr marL="342900" marR="0" lvl="0" indent="-342900" algn="just">
                        <a:lnSpc>
                          <a:spcPct val="115000"/>
                        </a:lnSpc>
                        <a:spcAft>
                          <a:spcPts val="800"/>
                        </a:spcAft>
                        <a:buFont typeface="Symbol" panose="05050102010706020507" pitchFamily="18" charset="2"/>
                        <a:buChar char=""/>
                      </a:pPr>
                      <a:r>
                        <a:rPr lang="el-GR" sz="1600" kern="0" dirty="0">
                          <a:solidFill>
                            <a:schemeClr val="tx1"/>
                          </a:solidFill>
                          <a:effectLst/>
                        </a:rPr>
                        <a:t>Διαρροές μεθανίου (πολύ ισχυρό αέριο του θερμοκηπίου)</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extLst>
                  <a:ext uri="{0D108BD9-81ED-4DB2-BD59-A6C34878D82A}">
                    <a16:rowId xmlns:a16="http://schemas.microsoft.com/office/drawing/2014/main" val="88637807"/>
                  </a:ext>
                </a:extLst>
              </a:tr>
              <a:tr h="796891">
                <a:tc>
                  <a:txBody>
                    <a:bodyPr/>
                    <a:lstStyle/>
                    <a:p>
                      <a:pPr marL="0" marR="0">
                        <a:lnSpc>
                          <a:spcPct val="115000"/>
                        </a:lnSpc>
                        <a:spcAft>
                          <a:spcPts val="800"/>
                        </a:spcAft>
                        <a:buNone/>
                      </a:pPr>
                      <a:r>
                        <a:rPr lang="en-US" sz="1600" kern="0">
                          <a:solidFill>
                            <a:schemeClr val="tx1"/>
                          </a:solidFill>
                          <a:effectLst/>
                        </a:rPr>
                        <a:t>Μεθανόλη (bio- / e-methanol)</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Υγρό σε θερμοκρασία περιβάλλοντος (εύκολη αποθήκευση)</a:t>
                      </a:r>
                      <a:endParaRPr lang="en-US" sz="1600" kern="100" dirty="0">
                        <a:solidFill>
                          <a:schemeClr val="tx1"/>
                        </a:solidFill>
                        <a:effectLst/>
                      </a:endParaRPr>
                    </a:p>
                    <a:p>
                      <a:pPr marL="342900" marR="0" lvl="0" indent="-342900" algn="just">
                        <a:lnSpc>
                          <a:spcPct val="115000"/>
                        </a:lnSpc>
                        <a:buFont typeface="Symbol" panose="05050102010706020507" pitchFamily="18" charset="2"/>
                        <a:buChar char=""/>
                      </a:pPr>
                      <a:r>
                        <a:rPr lang="el-GR" sz="1600" kern="0" dirty="0">
                          <a:solidFill>
                            <a:schemeClr val="tx1"/>
                          </a:solidFill>
                          <a:effectLst/>
                        </a:rPr>
                        <a:t>Μπορεί να παραχθεί «πράσινα» από ΑΠΕ</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Χαμηλή ενεργειακή πυκνότητα</a:t>
                      </a:r>
                      <a:endParaRPr lang="en-US" sz="1600" kern="100" dirty="0">
                        <a:solidFill>
                          <a:schemeClr val="tx1"/>
                        </a:solidFill>
                        <a:effectLst/>
                      </a:endParaRPr>
                    </a:p>
                    <a:p>
                      <a:pPr marL="342900" marR="0" lvl="0" indent="-342900" algn="just">
                        <a:lnSpc>
                          <a:spcPct val="115000"/>
                        </a:lnSpc>
                        <a:spcAft>
                          <a:spcPts val="800"/>
                        </a:spcAft>
                        <a:buFont typeface="Symbol" panose="05050102010706020507" pitchFamily="18" charset="2"/>
                        <a:buChar char=""/>
                      </a:pPr>
                      <a:r>
                        <a:rPr lang="el-GR" sz="1600" kern="0" dirty="0">
                          <a:solidFill>
                            <a:schemeClr val="tx1"/>
                          </a:solidFill>
                          <a:effectLst/>
                        </a:rPr>
                        <a:t>Απαιτεί μεγάλες δεξαμενές και συχνότερο ανεφοδιασμό</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extLst>
                  <a:ext uri="{0D108BD9-81ED-4DB2-BD59-A6C34878D82A}">
                    <a16:rowId xmlns:a16="http://schemas.microsoft.com/office/drawing/2014/main" val="4149689873"/>
                  </a:ext>
                </a:extLst>
              </a:tr>
              <a:tr h="529716">
                <a:tc>
                  <a:txBody>
                    <a:bodyPr/>
                    <a:lstStyle/>
                    <a:p>
                      <a:pPr marL="0" marR="0">
                        <a:lnSpc>
                          <a:spcPct val="115000"/>
                        </a:lnSpc>
                        <a:spcAft>
                          <a:spcPts val="800"/>
                        </a:spcAft>
                        <a:buNone/>
                      </a:pPr>
                      <a:r>
                        <a:rPr lang="en-US" sz="1600" kern="0">
                          <a:solidFill>
                            <a:schemeClr val="tx1"/>
                          </a:solidFill>
                          <a:effectLst/>
                        </a:rPr>
                        <a:t>Αμμωνία (NH₃)</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Μηδενικές εκπομπές </a:t>
                      </a:r>
                      <a:r>
                        <a:rPr lang="en-US" sz="1600" kern="0" dirty="0">
                          <a:solidFill>
                            <a:schemeClr val="tx1"/>
                          </a:solidFill>
                          <a:effectLst/>
                        </a:rPr>
                        <a:t>CO</a:t>
                      </a:r>
                      <a:r>
                        <a:rPr lang="el-GR" sz="1600" kern="0" dirty="0">
                          <a:solidFill>
                            <a:schemeClr val="tx1"/>
                          </a:solidFill>
                          <a:effectLst/>
                        </a:rPr>
                        <a:t>₂ κατά την καύση</a:t>
                      </a:r>
                      <a:endParaRPr lang="en-US" sz="1600" kern="100" dirty="0">
                        <a:solidFill>
                          <a:schemeClr val="tx1"/>
                        </a:solidFill>
                        <a:effectLst/>
                      </a:endParaRPr>
                    </a:p>
                    <a:p>
                      <a:pPr marL="342900" marR="0" lvl="0" indent="-342900" algn="just">
                        <a:lnSpc>
                          <a:spcPct val="115000"/>
                        </a:lnSpc>
                        <a:buFont typeface="Symbol" panose="05050102010706020507" pitchFamily="18" charset="2"/>
                        <a:buChar char=""/>
                      </a:pPr>
                      <a:r>
                        <a:rPr lang="el-GR" sz="1600" kern="0" dirty="0">
                          <a:solidFill>
                            <a:schemeClr val="tx1"/>
                          </a:solidFill>
                          <a:effectLst/>
                        </a:rPr>
                        <a:t>Μπορεί να παραχθεί από πράσινο υδρογόνο</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Τοξικότητα &amp; κίνδυνοι ασφαλείας</a:t>
                      </a:r>
                      <a:endParaRPr lang="en-US" sz="1600" kern="100" dirty="0">
                        <a:solidFill>
                          <a:schemeClr val="tx1"/>
                        </a:solidFill>
                        <a:effectLst/>
                      </a:endParaRPr>
                    </a:p>
                    <a:p>
                      <a:pPr marL="342900" marR="0" lvl="0" indent="-342900" algn="just">
                        <a:lnSpc>
                          <a:spcPct val="115000"/>
                        </a:lnSpc>
                        <a:spcAft>
                          <a:spcPts val="800"/>
                        </a:spcAft>
                        <a:buFont typeface="Symbol" panose="05050102010706020507" pitchFamily="18" charset="2"/>
                        <a:buChar char=""/>
                      </a:pPr>
                      <a:r>
                        <a:rPr lang="el-GR" sz="1600" kern="0" dirty="0">
                          <a:solidFill>
                            <a:schemeClr val="tx1"/>
                          </a:solidFill>
                          <a:effectLst/>
                        </a:rPr>
                        <a:t>Χαμηλή ενεργειακή απόδοση</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extLst>
                  <a:ext uri="{0D108BD9-81ED-4DB2-BD59-A6C34878D82A}">
                    <a16:rowId xmlns:a16="http://schemas.microsoft.com/office/drawing/2014/main" val="3009625253"/>
                  </a:ext>
                </a:extLst>
              </a:tr>
              <a:tr h="529716">
                <a:tc>
                  <a:txBody>
                    <a:bodyPr/>
                    <a:lstStyle/>
                    <a:p>
                      <a:pPr marL="0" marR="0">
                        <a:lnSpc>
                          <a:spcPct val="115000"/>
                        </a:lnSpc>
                        <a:spcAft>
                          <a:spcPts val="800"/>
                        </a:spcAft>
                        <a:buNone/>
                      </a:pPr>
                      <a:r>
                        <a:rPr lang="en-US" sz="1600" kern="0" dirty="0" err="1">
                          <a:solidFill>
                            <a:schemeClr val="tx1"/>
                          </a:solidFill>
                          <a:effectLst/>
                        </a:rPr>
                        <a:t>Υδρογόνο</a:t>
                      </a:r>
                      <a:r>
                        <a:rPr lang="en-US" sz="1600" kern="0" dirty="0">
                          <a:solidFill>
                            <a:schemeClr val="tx1"/>
                          </a:solidFill>
                          <a:effectLst/>
                        </a:rPr>
                        <a:t> (H₂)</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Καθαρό καύσιμο (μόνο νερό ως εκπομπή)</a:t>
                      </a:r>
                      <a:endParaRPr lang="en-US" sz="1600" kern="100" dirty="0">
                        <a:solidFill>
                          <a:schemeClr val="tx1"/>
                        </a:solidFill>
                        <a:effectLst/>
                      </a:endParaRPr>
                    </a:p>
                    <a:p>
                      <a:pPr marL="342900" marR="0" lvl="0" indent="-342900" algn="just">
                        <a:lnSpc>
                          <a:spcPct val="115000"/>
                        </a:lnSpc>
                        <a:buFont typeface="Symbol" panose="05050102010706020507" pitchFamily="18" charset="2"/>
                        <a:buChar char=""/>
                      </a:pPr>
                      <a:r>
                        <a:rPr lang="el-GR" sz="1600" kern="0" dirty="0">
                          <a:solidFill>
                            <a:schemeClr val="tx1"/>
                          </a:solidFill>
                          <a:effectLst/>
                        </a:rPr>
                        <a:t>Υψηλό δυναμικό για καύση ή κυψέλες καυσίμου</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Πολύ χαμηλή ενεργειακή πυκνότητα</a:t>
                      </a:r>
                      <a:endParaRPr lang="en-US" sz="1600" kern="100" dirty="0">
                        <a:solidFill>
                          <a:schemeClr val="tx1"/>
                        </a:solidFill>
                        <a:effectLst/>
                      </a:endParaRPr>
                    </a:p>
                    <a:p>
                      <a:pPr marL="342900" marR="0" lvl="0" indent="-342900" algn="just">
                        <a:lnSpc>
                          <a:spcPct val="115000"/>
                        </a:lnSpc>
                        <a:spcAft>
                          <a:spcPts val="800"/>
                        </a:spcAft>
                        <a:buFont typeface="Symbol" panose="05050102010706020507" pitchFamily="18" charset="2"/>
                        <a:buChar char=""/>
                      </a:pPr>
                      <a:r>
                        <a:rPr lang="el-GR" sz="1600" kern="0" dirty="0">
                          <a:solidFill>
                            <a:schemeClr val="tx1"/>
                          </a:solidFill>
                          <a:effectLst/>
                        </a:rPr>
                        <a:t>Αποθήκευση δύσκολη (υγροποίηση στους -253°</a:t>
                      </a:r>
                      <a:r>
                        <a:rPr lang="en-US" sz="1600" kern="0" dirty="0">
                          <a:solidFill>
                            <a:schemeClr val="tx1"/>
                          </a:solidFill>
                          <a:effectLst/>
                        </a:rPr>
                        <a:t>C</a:t>
                      </a:r>
                      <a:r>
                        <a:rPr lang="el-GR" sz="1600" kern="0" dirty="0">
                          <a:solidFill>
                            <a:schemeClr val="tx1"/>
                          </a:solidFill>
                          <a:effectLst/>
                        </a:rPr>
                        <a:t>)</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extLst>
                  <a:ext uri="{0D108BD9-81ED-4DB2-BD59-A6C34878D82A}">
                    <a16:rowId xmlns:a16="http://schemas.microsoft.com/office/drawing/2014/main" val="2507278357"/>
                  </a:ext>
                </a:extLst>
              </a:tr>
              <a:tr h="529716">
                <a:tc>
                  <a:txBody>
                    <a:bodyPr/>
                    <a:lstStyle/>
                    <a:p>
                      <a:pPr marL="0" marR="0">
                        <a:lnSpc>
                          <a:spcPct val="115000"/>
                        </a:lnSpc>
                        <a:spcAft>
                          <a:spcPts val="800"/>
                        </a:spcAft>
                        <a:buNone/>
                      </a:pPr>
                      <a:r>
                        <a:rPr lang="en-US" sz="1600" kern="0">
                          <a:solidFill>
                            <a:schemeClr val="tx1"/>
                          </a:solidFill>
                          <a:effectLst/>
                        </a:rPr>
                        <a:t>Βιοκαύσιμα</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Συμβατά με υπάρχουσες μηχανές</a:t>
                      </a:r>
                      <a:endParaRPr lang="en-US" sz="1600" kern="100" dirty="0">
                        <a:solidFill>
                          <a:schemeClr val="tx1"/>
                        </a:solidFill>
                        <a:effectLst/>
                      </a:endParaRPr>
                    </a:p>
                    <a:p>
                      <a:pPr marL="342900" marR="0" lvl="0" indent="-342900" algn="just">
                        <a:lnSpc>
                          <a:spcPct val="115000"/>
                        </a:lnSpc>
                        <a:buFont typeface="Symbol" panose="05050102010706020507" pitchFamily="18" charset="2"/>
                        <a:buChar char=""/>
                      </a:pPr>
                      <a:r>
                        <a:rPr lang="el-GR" sz="1600" kern="0" dirty="0">
                          <a:solidFill>
                            <a:schemeClr val="tx1"/>
                          </a:solidFill>
                          <a:effectLst/>
                        </a:rPr>
                        <a:t>Ανανεώσιμη πηγή ενέργειας</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Περιορισμένη διαθεσιμότητα</a:t>
                      </a:r>
                      <a:endParaRPr lang="en-US" sz="1600" kern="100" dirty="0">
                        <a:solidFill>
                          <a:schemeClr val="tx1"/>
                        </a:solidFill>
                        <a:effectLst/>
                      </a:endParaRPr>
                    </a:p>
                    <a:p>
                      <a:pPr marL="342900" marR="0" lvl="0" indent="-342900" algn="just">
                        <a:lnSpc>
                          <a:spcPct val="115000"/>
                        </a:lnSpc>
                        <a:spcAft>
                          <a:spcPts val="800"/>
                        </a:spcAft>
                        <a:buFont typeface="Symbol" panose="05050102010706020507" pitchFamily="18" charset="2"/>
                        <a:buChar char=""/>
                      </a:pPr>
                      <a:r>
                        <a:rPr lang="el-GR" sz="1600" kern="0" dirty="0">
                          <a:solidFill>
                            <a:schemeClr val="tx1"/>
                          </a:solidFill>
                          <a:effectLst/>
                        </a:rPr>
                        <a:t>Ανταγωνισμός με γεωργία/τροφές</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extLst>
                  <a:ext uri="{0D108BD9-81ED-4DB2-BD59-A6C34878D82A}">
                    <a16:rowId xmlns:a16="http://schemas.microsoft.com/office/drawing/2014/main" val="3729525428"/>
                  </a:ext>
                </a:extLst>
              </a:tr>
              <a:tr h="796891">
                <a:tc>
                  <a:txBody>
                    <a:bodyPr/>
                    <a:lstStyle/>
                    <a:p>
                      <a:pPr marL="0" marR="0">
                        <a:lnSpc>
                          <a:spcPct val="115000"/>
                        </a:lnSpc>
                        <a:spcAft>
                          <a:spcPts val="800"/>
                        </a:spcAft>
                        <a:buNone/>
                      </a:pPr>
                      <a:r>
                        <a:rPr lang="en-US" sz="1600" kern="0">
                          <a:solidFill>
                            <a:schemeClr val="tx1"/>
                          </a:solidFill>
                          <a:effectLst/>
                        </a:rPr>
                        <a:t>Ηλεκτρικά Πλοία (μπαταρίες)</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Μηδενικές εκπομπές (αν το ρεύμα είναι πράσινο)</a:t>
                      </a:r>
                      <a:endParaRPr lang="en-US" sz="1600" kern="100" dirty="0">
                        <a:solidFill>
                          <a:schemeClr val="tx1"/>
                        </a:solidFill>
                        <a:effectLst/>
                      </a:endParaRPr>
                    </a:p>
                    <a:p>
                      <a:pPr marL="342900" marR="0" lvl="0" indent="-342900" algn="just">
                        <a:lnSpc>
                          <a:spcPct val="115000"/>
                        </a:lnSpc>
                        <a:buFont typeface="Symbol" panose="05050102010706020507" pitchFamily="18" charset="2"/>
                        <a:buChar char=""/>
                      </a:pPr>
                      <a:r>
                        <a:rPr lang="el-GR" sz="1600" kern="0" dirty="0">
                          <a:solidFill>
                            <a:schemeClr val="tx1"/>
                          </a:solidFill>
                          <a:effectLst/>
                        </a:rPr>
                        <a:t>Κατάλληλα για μικρές αποστάσεις</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Πολύ βαριές και ακριβές μπαταρίες</a:t>
                      </a:r>
                      <a:endParaRPr lang="en-US" sz="1600" kern="100" dirty="0">
                        <a:solidFill>
                          <a:schemeClr val="tx1"/>
                        </a:solidFill>
                        <a:effectLst/>
                      </a:endParaRPr>
                    </a:p>
                    <a:p>
                      <a:pPr marL="342900" marR="0" lvl="0" indent="-342900" algn="just">
                        <a:lnSpc>
                          <a:spcPct val="115000"/>
                        </a:lnSpc>
                        <a:spcAft>
                          <a:spcPts val="800"/>
                        </a:spcAft>
                        <a:buFont typeface="Symbol" panose="05050102010706020507" pitchFamily="18" charset="2"/>
                        <a:buChar char=""/>
                      </a:pPr>
                      <a:r>
                        <a:rPr lang="el-GR" sz="1600" kern="0" dirty="0">
                          <a:solidFill>
                            <a:schemeClr val="tx1"/>
                          </a:solidFill>
                          <a:effectLst/>
                        </a:rPr>
                        <a:t>Μη εφαρμόσιμο σε μεγάλα πλοία ωκεάνιων δρομολογίων</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extLst>
                  <a:ext uri="{0D108BD9-81ED-4DB2-BD59-A6C34878D82A}">
                    <a16:rowId xmlns:a16="http://schemas.microsoft.com/office/drawing/2014/main" val="3454540395"/>
                  </a:ext>
                </a:extLst>
              </a:tr>
              <a:tr h="796891">
                <a:tc>
                  <a:txBody>
                    <a:bodyPr/>
                    <a:lstStyle/>
                    <a:p>
                      <a:pPr marL="0" marR="0">
                        <a:lnSpc>
                          <a:spcPct val="115000"/>
                        </a:lnSpc>
                        <a:spcAft>
                          <a:spcPts val="800"/>
                        </a:spcAft>
                        <a:buNone/>
                      </a:pPr>
                      <a:r>
                        <a:rPr lang="en-US" sz="1600" kern="0">
                          <a:solidFill>
                            <a:schemeClr val="tx1"/>
                          </a:solidFill>
                          <a:effectLst/>
                        </a:rPr>
                        <a:t>Wind-assisted propulsion (π.χ. ρότορες, ιστία)</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Χαμηλό κόστος λειτουργίας</a:t>
                      </a:r>
                      <a:endParaRPr lang="en-US" sz="1600" kern="100" dirty="0">
                        <a:solidFill>
                          <a:schemeClr val="tx1"/>
                        </a:solidFill>
                        <a:effectLst/>
                      </a:endParaRPr>
                    </a:p>
                    <a:p>
                      <a:pPr marL="342900" marR="0" lvl="0" indent="-342900" algn="just">
                        <a:lnSpc>
                          <a:spcPct val="115000"/>
                        </a:lnSpc>
                        <a:buFont typeface="Symbol" panose="05050102010706020507" pitchFamily="18" charset="2"/>
                        <a:buChar char=""/>
                      </a:pPr>
                      <a:r>
                        <a:rPr lang="el-GR" sz="1600" kern="0" dirty="0">
                          <a:solidFill>
                            <a:schemeClr val="tx1"/>
                          </a:solidFill>
                          <a:effectLst/>
                        </a:rPr>
                        <a:t>Μείωση κατανάλωσης καυσίμου</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Εξαρτάται από τον άνεμο</a:t>
                      </a:r>
                      <a:endParaRPr lang="en-US" sz="1600" kern="100" dirty="0">
                        <a:solidFill>
                          <a:schemeClr val="tx1"/>
                        </a:solidFill>
                        <a:effectLst/>
                      </a:endParaRPr>
                    </a:p>
                    <a:p>
                      <a:pPr marL="342900" marR="0" lvl="0" indent="-342900" algn="just">
                        <a:lnSpc>
                          <a:spcPct val="115000"/>
                        </a:lnSpc>
                        <a:spcAft>
                          <a:spcPts val="800"/>
                        </a:spcAft>
                        <a:buFont typeface="Symbol" panose="05050102010706020507" pitchFamily="18" charset="2"/>
                        <a:buChar char=""/>
                      </a:pPr>
                      <a:r>
                        <a:rPr lang="el-GR" sz="1600" kern="0" dirty="0">
                          <a:solidFill>
                            <a:schemeClr val="tx1"/>
                          </a:solidFill>
                          <a:effectLst/>
                        </a:rPr>
                        <a:t>Δεν μπορεί να καλύψει μόνο του τις ανάγκες μεγάλης κλίμακας</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extLst>
                  <a:ext uri="{0D108BD9-81ED-4DB2-BD59-A6C34878D82A}">
                    <a16:rowId xmlns:a16="http://schemas.microsoft.com/office/drawing/2014/main" val="3289796961"/>
                  </a:ext>
                </a:extLst>
              </a:tr>
              <a:tr h="796891">
                <a:tc>
                  <a:txBody>
                    <a:bodyPr/>
                    <a:lstStyle/>
                    <a:p>
                      <a:pPr marL="0" marR="0">
                        <a:lnSpc>
                          <a:spcPct val="115000"/>
                        </a:lnSpc>
                        <a:spcAft>
                          <a:spcPts val="800"/>
                        </a:spcAft>
                        <a:buNone/>
                      </a:pPr>
                      <a:r>
                        <a:rPr lang="en-US" sz="1600" kern="0">
                          <a:solidFill>
                            <a:schemeClr val="tx1"/>
                          </a:solidFill>
                          <a:effectLst/>
                        </a:rPr>
                        <a:t>Cold ironing</a:t>
                      </a:r>
                      <a:r>
                        <a:rPr lang="el-GR" sz="1600" kern="0">
                          <a:solidFill>
                            <a:schemeClr val="tx1"/>
                          </a:solidFill>
                          <a:effectLst/>
                        </a:rPr>
                        <a:t> (ηλεκτροδότηση στο λιμάνι)</a:t>
                      </a:r>
                      <a:endPar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Μηδενικές εκπομπές στο λιμάνι</a:t>
                      </a:r>
                      <a:endParaRPr lang="en-US" sz="1600" kern="100" dirty="0">
                        <a:solidFill>
                          <a:schemeClr val="tx1"/>
                        </a:solidFill>
                        <a:effectLst/>
                      </a:endParaRPr>
                    </a:p>
                    <a:p>
                      <a:pPr marL="342900" marR="0" lvl="0" indent="-342900" algn="just">
                        <a:lnSpc>
                          <a:spcPct val="115000"/>
                        </a:lnSpc>
                        <a:buFont typeface="Symbol" panose="05050102010706020507" pitchFamily="18" charset="2"/>
                        <a:buChar char=""/>
                      </a:pPr>
                      <a:r>
                        <a:rPr lang="el-GR" sz="1600" kern="0" dirty="0">
                          <a:solidFill>
                            <a:schemeClr val="tx1"/>
                          </a:solidFill>
                          <a:effectLst/>
                        </a:rPr>
                        <a:t>Μείωση θορύβου &amp; ατμοσφαιρικής ρύπανσης</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tc>
                  <a:txBody>
                    <a:bodyPr/>
                    <a:lstStyle/>
                    <a:p>
                      <a:pPr marL="342900" marR="0" lvl="0" indent="-342900" algn="just">
                        <a:lnSpc>
                          <a:spcPct val="115000"/>
                        </a:lnSpc>
                        <a:buFont typeface="Symbol" panose="05050102010706020507" pitchFamily="18" charset="2"/>
                        <a:buChar char=""/>
                      </a:pPr>
                      <a:r>
                        <a:rPr lang="el-GR" sz="1600" kern="0" dirty="0">
                          <a:solidFill>
                            <a:schemeClr val="tx1"/>
                          </a:solidFill>
                          <a:effectLst/>
                        </a:rPr>
                        <a:t>Υποδομές περιορισμένες</a:t>
                      </a:r>
                      <a:endParaRPr lang="en-US" sz="1600" kern="100" dirty="0">
                        <a:solidFill>
                          <a:schemeClr val="tx1"/>
                        </a:solidFill>
                        <a:effectLst/>
                      </a:endParaRPr>
                    </a:p>
                    <a:p>
                      <a:pPr marL="342900" marR="0" lvl="0" indent="-342900" algn="just">
                        <a:lnSpc>
                          <a:spcPct val="115000"/>
                        </a:lnSpc>
                        <a:spcAft>
                          <a:spcPts val="800"/>
                        </a:spcAft>
                        <a:buFont typeface="Symbol" panose="05050102010706020507" pitchFamily="18" charset="2"/>
                        <a:buChar char=""/>
                      </a:pPr>
                      <a:r>
                        <a:rPr lang="el-GR" sz="1600" kern="0" dirty="0">
                          <a:solidFill>
                            <a:schemeClr val="tx1"/>
                          </a:solidFill>
                          <a:effectLst/>
                        </a:rPr>
                        <a:t>Απαιτεί αναβάθμιση λιμανιών</a:t>
                      </a:r>
                      <a:endPar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3" marR="5823" marT="5823" marB="5823" anchor="ctr"/>
                </a:tc>
                <a:extLst>
                  <a:ext uri="{0D108BD9-81ED-4DB2-BD59-A6C34878D82A}">
                    <a16:rowId xmlns:a16="http://schemas.microsoft.com/office/drawing/2014/main" val="1595846795"/>
                  </a:ext>
                </a:extLst>
              </a:tr>
            </a:tbl>
          </a:graphicData>
        </a:graphic>
      </p:graphicFrame>
    </p:spTree>
    <p:extLst>
      <p:ext uri="{BB962C8B-B14F-4D97-AF65-F5344CB8AC3E}">
        <p14:creationId xmlns:p14="http://schemas.microsoft.com/office/powerpoint/2010/main" val="31558816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AC7A0A-EFFF-D8F8-8BD6-0961F7EF40C4}"/>
              </a:ext>
            </a:extLst>
          </p:cNvPr>
          <p:cNvSpPr>
            <a:spLocks noGrp="1"/>
          </p:cNvSpPr>
          <p:nvPr>
            <p:ph type="title" idx="4294967295"/>
          </p:nvPr>
        </p:nvSpPr>
        <p:spPr>
          <a:xfrm>
            <a:off x="816746" y="287339"/>
            <a:ext cx="11375254" cy="476142"/>
          </a:xfrm>
        </p:spPr>
        <p:txBody>
          <a:bodyPr>
            <a:normAutofit/>
          </a:bodyPr>
          <a:lstStyle/>
          <a:p>
            <a:r>
              <a:rPr lang="el-GR" sz="2400" b="1" dirty="0">
                <a:solidFill>
                  <a:srgbClr val="C00000"/>
                </a:solidFill>
              </a:rPr>
              <a:t>5.	Συμπεράσματα</a:t>
            </a:r>
            <a:endParaRPr lang="en-US" sz="2400" b="1" dirty="0">
              <a:solidFill>
                <a:srgbClr val="C00000"/>
              </a:solidFill>
            </a:endParaRPr>
          </a:p>
        </p:txBody>
      </p:sp>
      <p:sp>
        <p:nvSpPr>
          <p:cNvPr id="3" name="Θέση περιεχομένου 2">
            <a:extLst>
              <a:ext uri="{FF2B5EF4-FFF2-40B4-BE49-F238E27FC236}">
                <a16:creationId xmlns:a16="http://schemas.microsoft.com/office/drawing/2014/main" id="{6F1AB011-4DF8-4EA5-BC54-D614C175421A}"/>
              </a:ext>
            </a:extLst>
          </p:cNvPr>
          <p:cNvSpPr>
            <a:spLocks noGrp="1"/>
          </p:cNvSpPr>
          <p:nvPr>
            <p:ph idx="4294967295"/>
          </p:nvPr>
        </p:nvSpPr>
        <p:spPr>
          <a:xfrm>
            <a:off x="541538" y="1083077"/>
            <a:ext cx="11185864" cy="4785912"/>
          </a:xfrm>
        </p:spPr>
        <p:txBody>
          <a:bodyPr>
            <a:normAutofit/>
          </a:bodyPr>
          <a:lstStyle/>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Για να επιτευχθεί ο στόχος του μηδενικού αποτυπώματος άνθρακά από την ναυτιλία απαραίτητη προϋπόθεση είναι η μετάβαση από τα ορυκτά καύσιμα υψηλών εκπομπών αερίων του θερμοκηπίου σε εναλλακτικά χαμηλότερων ρύπων.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Αυτή τη στιγμή, όπως προαναφέρθηκε, μόνο </a:t>
            </a:r>
            <a:r>
              <a:rPr lang="el-GR" sz="1800" dirty="0">
                <a:solidFill>
                  <a:srgbClr val="202124"/>
                </a:solidFill>
                <a:latin typeface="Calibri" panose="020F0502020204030204" pitchFamily="34" charset="0"/>
                <a:ea typeface="Calibri" panose="020F0502020204030204" pitchFamily="34" charset="0"/>
                <a:cs typeface="Calibri" panose="020F0502020204030204" pitchFamily="34" charset="0"/>
              </a:rPr>
              <a:t>ένα πολύ χαμηλό ποσοστό</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των καυσίμων που χρησιμοποιούνται από την ναυτιλία εκπέμπουν χαμηλούς ρύπους. Συνυπολογίζοντας ότι ο μέσος χρόνος ζωής ενός πλοίου είναι 20 με 25 χρόνια, για να επιτευχθούν οι στόχοι του ΙΜΟ για μηδενικούς ρύπους άνθρακα το 2050, είναι επιτακτική η ανάγκη για άμεση μετάβαση του παγκόσμιου στόλου σε εναλλακτικά καύσιμα.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Εδώ όμως δημιουργούνται πολλά ερωτήματα για τον τρόπο με τον οποίο θα γίνει η μετάβαση σε παγκόσμιο επίπεδο.</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τέταρτη επανάσταση στην πρόωση και ενέργεια των πλοίων περιλαμβάνει αρκετές τεχνολογικές προτάσεις που υπόσχονται ελάχιστους ή και μηδενικούς ρύπους.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783271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B82688-CF83-18DF-53B9-546F06EBDBC7}"/>
              </a:ext>
            </a:extLst>
          </p:cNvPr>
          <p:cNvSpPr>
            <a:spLocks noGrp="1"/>
          </p:cNvSpPr>
          <p:nvPr>
            <p:ph type="title" idx="4294967295"/>
          </p:nvPr>
        </p:nvSpPr>
        <p:spPr>
          <a:xfrm>
            <a:off x="621437" y="287338"/>
            <a:ext cx="11570563" cy="449509"/>
          </a:xfrm>
        </p:spPr>
        <p:txBody>
          <a:bodyPr/>
          <a:lstStyle/>
          <a:p>
            <a:r>
              <a:rPr kumimoji="0" lang="el-GR" sz="2400" b="1" i="0" u="none" strike="noStrike" kern="1200" cap="none" spc="-50" normalizeH="0" baseline="0" noProof="0" dirty="0">
                <a:ln>
                  <a:noFill/>
                </a:ln>
                <a:solidFill>
                  <a:srgbClr val="C00000"/>
                </a:solidFill>
                <a:effectLst/>
                <a:uLnTx/>
                <a:uFillTx/>
                <a:latin typeface="Calibri Light" panose="020F0302020204030204"/>
                <a:ea typeface="+mj-ea"/>
                <a:cs typeface="+mj-cs"/>
              </a:rPr>
              <a:t>Συμπεράσματα</a:t>
            </a:r>
            <a:endParaRPr lang="en-US" b="1" dirty="0">
              <a:solidFill>
                <a:srgbClr val="C00000"/>
              </a:solidFill>
            </a:endParaRPr>
          </a:p>
        </p:txBody>
      </p:sp>
      <p:sp>
        <p:nvSpPr>
          <p:cNvPr id="3" name="Θέση περιεχομένου 2">
            <a:extLst>
              <a:ext uri="{FF2B5EF4-FFF2-40B4-BE49-F238E27FC236}">
                <a16:creationId xmlns:a16="http://schemas.microsoft.com/office/drawing/2014/main" id="{8A7EBB85-635F-9004-6F1F-8DFA655A0839}"/>
              </a:ext>
            </a:extLst>
          </p:cNvPr>
          <p:cNvSpPr>
            <a:spLocks noGrp="1"/>
          </p:cNvSpPr>
          <p:nvPr>
            <p:ph idx="4294967295"/>
          </p:nvPr>
        </p:nvSpPr>
        <p:spPr>
          <a:xfrm>
            <a:off x="506028" y="1083077"/>
            <a:ext cx="11292396" cy="4785912"/>
          </a:xfrm>
        </p:spPr>
        <p:txBody>
          <a:bodyPr>
            <a:normAutofit/>
          </a:bodyPr>
          <a:lstStyle/>
          <a:p>
            <a:pPr algn="just">
              <a:buFont typeface="Wingdings" panose="05000000000000000000" pitchFamily="2" charset="2"/>
              <a:buChar char="§"/>
            </a:pPr>
            <a:r>
              <a:rPr lang="el-GR" dirty="0"/>
              <a:t> </a:t>
            </a:r>
            <a:r>
              <a:rPr lang="el-GR" sz="1900" dirty="0"/>
              <a:t>Η αμμωνία, το υδρογόνο, η ηλεκτρική ενέργεια από μπαταρίες και κυψέλες καυσίμου, η δέσμευση των εκπομπών, η χρήση πυρηνικής ενέργειας, η προσθήκη αιολικής ενίσχυσης στην κίνηση είναι κάποιες από αυτές τις προτάσεις, οι οποίες όμως βρίσκονται ακόμα σε πρώιμο τεχνολογικό στάδιο. </a:t>
            </a:r>
          </a:p>
          <a:p>
            <a:pPr algn="just">
              <a:buFont typeface="Wingdings" panose="05000000000000000000" pitchFamily="2" charset="2"/>
              <a:buChar char="§"/>
            </a:pPr>
            <a:r>
              <a:rPr lang="el-GR" sz="1900" dirty="0"/>
              <a:t> Αν και έχουν ναυπηγηθεί εδώ και δεκαετίες πλοία τέτοιων κατηγοριών, σε γενικές γραμμές η λειτουργεία τους κρίθηκε ως </a:t>
            </a:r>
            <a:r>
              <a:rPr lang="el-GR" sz="1900" b="1" dirty="0"/>
              <a:t>αποδοτικά ασύμφορη</a:t>
            </a:r>
            <a:r>
              <a:rPr lang="el-GR" sz="1900" dirty="0"/>
              <a:t>. Κάποια από αυτά οδηγήθηκαν σύντομα στη διάλυσή τους, ενώ άλλα μετασκευάστηκαν ώστε να λειτουργούν με κοινά καύσιμα. </a:t>
            </a:r>
          </a:p>
          <a:p>
            <a:pPr algn="just">
              <a:buFont typeface="Wingdings" panose="05000000000000000000" pitchFamily="2" charset="2"/>
              <a:buChar char="§"/>
            </a:pPr>
            <a:r>
              <a:rPr lang="el-GR" sz="1900" dirty="0"/>
              <a:t> Αυτά που συνέχισαν να εκτελούν το έργο τους και τα νεόδμητα αφορούν κυρίως πλοία μικρών αποστάσεων και μικρής </a:t>
            </a:r>
            <a:r>
              <a:rPr lang="el-GR" sz="1900" dirty="0" err="1"/>
              <a:t>χωριτικότητας</a:t>
            </a:r>
            <a:r>
              <a:rPr lang="el-GR" sz="1900" dirty="0"/>
              <a:t>. </a:t>
            </a:r>
          </a:p>
          <a:p>
            <a:pPr algn="just">
              <a:buFont typeface="Wingdings" panose="05000000000000000000" pitchFamily="2" charset="2"/>
              <a:buChar char="§"/>
            </a:pPr>
            <a:r>
              <a:rPr lang="el-GR" sz="1900" dirty="0"/>
              <a:t> Είναι γεγονός λοιπόν, ότι </a:t>
            </a:r>
            <a:r>
              <a:rPr lang="el-GR" sz="1900" b="1" dirty="0"/>
              <a:t>οι τεχνολογίες των εναλλακτικών καυσίμων δεν είναι ακόμα έτοιμες να υποστηρίξουν ποντοπόρα πλοία μεγάλης χωρητικότητας. Οι ποσότητες</a:t>
            </a:r>
            <a:r>
              <a:rPr lang="el-GR" sz="1900" dirty="0"/>
              <a:t> ενέργειας που απαιτούν τα εμπορικά πλοία για την πρόωση και λειτουργεία τους είναι τεράστια συγκριτικά με αυτά που μπορούν να αποδώσουν τα εναλλακτικά καύσιμα. </a:t>
            </a:r>
          </a:p>
          <a:p>
            <a:pPr algn="just">
              <a:buFont typeface="Wingdings" panose="05000000000000000000" pitchFamily="2" charset="2"/>
              <a:buChar char="§"/>
            </a:pPr>
            <a:r>
              <a:rPr lang="el-GR" sz="1900" dirty="0"/>
              <a:t> Επιπλέον δημιουργούνται και άλλοι ευρύτεροι προβληματισμοί σχετικά με τις νέες τεχνολογίες.</a:t>
            </a:r>
          </a:p>
          <a:p>
            <a:endParaRPr lang="en-US" dirty="0"/>
          </a:p>
        </p:txBody>
      </p:sp>
    </p:spTree>
    <p:extLst>
      <p:ext uri="{BB962C8B-B14F-4D97-AF65-F5344CB8AC3E}">
        <p14:creationId xmlns:p14="http://schemas.microsoft.com/office/powerpoint/2010/main" val="721327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F3B301-762F-3DC2-B979-8766EC5A018E}"/>
              </a:ext>
            </a:extLst>
          </p:cNvPr>
          <p:cNvSpPr>
            <a:spLocks noGrp="1"/>
          </p:cNvSpPr>
          <p:nvPr>
            <p:ph type="title" idx="4294967295"/>
          </p:nvPr>
        </p:nvSpPr>
        <p:spPr>
          <a:xfrm>
            <a:off x="656948" y="287338"/>
            <a:ext cx="11535052" cy="547163"/>
          </a:xfrm>
        </p:spPr>
        <p:txBody>
          <a:bodyPr/>
          <a:lstStyle/>
          <a:p>
            <a:r>
              <a:rPr kumimoji="0" lang="el-GR" sz="2400" b="1" i="0" u="none" strike="noStrike" kern="1200" cap="none" spc="-50" normalizeH="0" baseline="0" noProof="0" dirty="0">
                <a:ln>
                  <a:noFill/>
                </a:ln>
                <a:solidFill>
                  <a:srgbClr val="C00000"/>
                </a:solidFill>
                <a:effectLst/>
                <a:uLnTx/>
                <a:uFillTx/>
                <a:latin typeface="Calibri Light" panose="020F0302020204030204"/>
                <a:ea typeface="+mj-ea"/>
                <a:cs typeface="+mj-cs"/>
              </a:rPr>
              <a:t>Συμπεράσματα</a:t>
            </a:r>
            <a:endParaRPr lang="en-US" b="1" dirty="0">
              <a:solidFill>
                <a:srgbClr val="C00000"/>
              </a:solidFill>
            </a:endParaRPr>
          </a:p>
        </p:txBody>
      </p:sp>
      <p:sp>
        <p:nvSpPr>
          <p:cNvPr id="3" name="Θέση περιεχομένου 2">
            <a:extLst>
              <a:ext uri="{FF2B5EF4-FFF2-40B4-BE49-F238E27FC236}">
                <a16:creationId xmlns:a16="http://schemas.microsoft.com/office/drawing/2014/main" id="{18B66D8A-BB14-FF41-3136-E3D32825A29D}"/>
              </a:ext>
            </a:extLst>
          </p:cNvPr>
          <p:cNvSpPr>
            <a:spLocks noGrp="1"/>
          </p:cNvSpPr>
          <p:nvPr>
            <p:ph idx="4294967295"/>
          </p:nvPr>
        </p:nvSpPr>
        <p:spPr>
          <a:xfrm>
            <a:off x="399495" y="1038687"/>
            <a:ext cx="11327907" cy="4830301"/>
          </a:xfrm>
        </p:spPr>
        <p:txBody>
          <a:bodyPr>
            <a:normAutofit/>
          </a:bodyPr>
          <a:lstStyle/>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Ένας βασικός προβληματισμός αφορά τους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χώρους και όρους αποθήκευσης</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των νέων χημικών ουσιών επί των πλοίων. </a:t>
            </a: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Κάποιες είναι ιδιαίτερα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τοξικές, εύφλεκτες και επικίνδυνες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τόσο για την ανθρώπινη ζωή, όσο και για το περιβάλλον. Σημαντικό είναι η θέσπιση νέων μέτρων ασφάλειας καθώς και η αναθεώρηση των ήδη υπαρχόντων κανονισμών και η σωστή εκπαίδευση των πληρωμάτων των πλοίων στα νέα τεχνολογικά μέσα.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Τα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λιμάνια πρέπει να διαθέτουν κατάλληλες εγκαταστάσεις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που να ανταπεξέρχονται στον ανεφοδιασμό των πλοίων με πολλαπλά καύσιμα, να διαθέτουν φορτηγίδες για τα πάσης φύσεως απόβλητά τους, να τους παρέχουν ενέργεια από ανανεώσιμες πηγές κατά την διάρκεια παραμονής τους στο λιμάνι, να μειώσουν τις καθυστερήσεις και ότι άλλο απαιτείται για τη διευκόλυνση των πλοίων και τη μείωση των ρύπων.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Από την άλλη πλευρά τα ναυπηγία πρέπει να εφοδιαστούν με τη γνώση των νέων τεχνολογιών και να εξοπλιστούν κατάλληλα, ώστε να είναι σε ετοιμότητα για μαζικές παραγωγές πλοίων και μετασκευές των ήδη υπαρχόντων.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839073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901FCB-6EED-F589-B607-9F10B0F726E3}"/>
              </a:ext>
            </a:extLst>
          </p:cNvPr>
          <p:cNvSpPr>
            <a:spLocks noGrp="1"/>
          </p:cNvSpPr>
          <p:nvPr>
            <p:ph type="title" idx="4294967295"/>
          </p:nvPr>
        </p:nvSpPr>
        <p:spPr>
          <a:xfrm>
            <a:off x="559293" y="287338"/>
            <a:ext cx="11632707" cy="387365"/>
          </a:xfrm>
        </p:spPr>
        <p:txBody>
          <a:bodyPr>
            <a:normAutofit fontScale="90000"/>
          </a:bodyPr>
          <a:lstStyle/>
          <a:p>
            <a:r>
              <a:rPr kumimoji="0" lang="el-GR" sz="2400" b="1" i="0" u="none" strike="noStrike" kern="1200" cap="none" spc="-50" normalizeH="0" baseline="0" noProof="0" dirty="0">
                <a:ln>
                  <a:noFill/>
                </a:ln>
                <a:solidFill>
                  <a:srgbClr val="C00000"/>
                </a:solidFill>
                <a:effectLst/>
                <a:uLnTx/>
                <a:uFillTx/>
                <a:latin typeface="Calibri Light" panose="020F0302020204030204"/>
                <a:ea typeface="+mj-ea"/>
                <a:cs typeface="+mj-cs"/>
              </a:rPr>
              <a:t>Συμπεράσματα</a:t>
            </a:r>
            <a:endParaRPr lang="en-US" b="1" dirty="0">
              <a:solidFill>
                <a:srgbClr val="C00000"/>
              </a:solidFill>
            </a:endParaRPr>
          </a:p>
        </p:txBody>
      </p:sp>
      <p:sp>
        <p:nvSpPr>
          <p:cNvPr id="3" name="Θέση περιεχομένου 2">
            <a:extLst>
              <a:ext uri="{FF2B5EF4-FFF2-40B4-BE49-F238E27FC236}">
                <a16:creationId xmlns:a16="http://schemas.microsoft.com/office/drawing/2014/main" id="{3117428D-23A4-02D2-8B69-7787972C5DA1}"/>
              </a:ext>
            </a:extLst>
          </p:cNvPr>
          <p:cNvSpPr>
            <a:spLocks noGrp="1"/>
          </p:cNvSpPr>
          <p:nvPr>
            <p:ph idx="4294967295"/>
          </p:nvPr>
        </p:nvSpPr>
        <p:spPr>
          <a:xfrm>
            <a:off x="461640" y="861135"/>
            <a:ext cx="11407806" cy="5007854"/>
          </a:xfrm>
        </p:spPr>
        <p:txBody>
          <a:bodyPr>
            <a:normAutofit/>
          </a:bodyPr>
          <a:lstStyle/>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Για να ολοκληρωθεί λοιπόν η μετάβαση και να επιτευχθούν οι νέοι περιβαλλοντικοί στόχοι απαιτούνται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μεγάλα χρηματικά ποσά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που πρέπει να επενδυθούν τόσο στην έρευνα και ανάπτυξη, όσο και στα ευρύτερα </a:t>
            </a:r>
            <a:r>
              <a:rPr lang="en-GB"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logistics</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των θαλάσσιων μεταφορών.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Ο κλάδος όμως της ναυτιλίας δεν αποτελείται μόνο από μεγάλες ναυτιλιακές εταιρείες, ισχυρούς πλοιοκτήτες και πλούσια κράτη που πιθανόν να διαθέτουν τα επενδυτικά κεφάλαια που χρειάζονται.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Οι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μικρές και οι μεσαίες επιχειρήσεις δεν θα μπορέσουν να ανταπεξέλθουν στις τεχνολογικές απαιτήσεις</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Επιπλέον, σημαντικό είναι να παραμείνει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χαμηλό το κόστος ανά μεταφερόμενο φορτίο</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ώστε να διατηρηθεί η ανταγωνιστικότητα της ναυτιλίας και να μη δημιουργηθούν δυσχέρειες στις παγκόσμιες μεταφορές, καθώς ο μεγαλύτερος όγκος των αγαθών μεταφέρεται μέσω των θαλάσσιων οδών.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Σύμφωνα όμως με τον ΙΜΟ οι εταιρείες επένδυσαν το 2017 σε Ε&amp;Α για τη ναυτιλία 2,7 δισεκατομμύρια δολάρια, ενώ το 2019 μείωσαν σε 1,6 δισεκατομμύρια. Απαιτείται λοιπόν η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δημιουργία ενός διεθνούς επενδυτικού συστήματος και μίας παγκόσμιας συνεργασίας όλων των εμπλεκόμενων φορέων.</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819517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EE61CB-F1E1-66B9-64FF-87A2265AD115}"/>
              </a:ext>
            </a:extLst>
          </p:cNvPr>
          <p:cNvSpPr>
            <a:spLocks noGrp="1"/>
          </p:cNvSpPr>
          <p:nvPr>
            <p:ph type="title" idx="4294967295"/>
          </p:nvPr>
        </p:nvSpPr>
        <p:spPr>
          <a:xfrm>
            <a:off x="648070" y="287339"/>
            <a:ext cx="11543930" cy="467264"/>
          </a:xfrm>
        </p:spPr>
        <p:txBody>
          <a:bodyPr/>
          <a:lstStyle/>
          <a:p>
            <a:r>
              <a:rPr kumimoji="0" lang="el-GR" sz="2400" b="1" i="0" u="none" strike="noStrike" kern="1200" cap="none" spc="-50" normalizeH="0" baseline="0" noProof="0" dirty="0">
                <a:ln>
                  <a:noFill/>
                </a:ln>
                <a:solidFill>
                  <a:srgbClr val="C00000"/>
                </a:solidFill>
                <a:effectLst/>
                <a:uLnTx/>
                <a:uFillTx/>
                <a:latin typeface="Calibri Light" panose="020F0302020204030204"/>
                <a:ea typeface="+mj-ea"/>
                <a:cs typeface="+mj-cs"/>
              </a:rPr>
              <a:t>Συμπεράσματα</a:t>
            </a:r>
            <a:endParaRPr lang="en-US" b="1" dirty="0">
              <a:solidFill>
                <a:srgbClr val="C00000"/>
              </a:solidFill>
            </a:endParaRPr>
          </a:p>
        </p:txBody>
      </p:sp>
      <p:sp>
        <p:nvSpPr>
          <p:cNvPr id="3" name="Θέση περιεχομένου 2">
            <a:extLst>
              <a:ext uri="{FF2B5EF4-FFF2-40B4-BE49-F238E27FC236}">
                <a16:creationId xmlns:a16="http://schemas.microsoft.com/office/drawing/2014/main" id="{F4A6320E-C006-3DE2-D466-53AFFC439329}"/>
              </a:ext>
            </a:extLst>
          </p:cNvPr>
          <p:cNvSpPr>
            <a:spLocks noGrp="1"/>
          </p:cNvSpPr>
          <p:nvPr>
            <p:ph idx="4294967295"/>
          </p:nvPr>
        </p:nvSpPr>
        <p:spPr>
          <a:xfrm>
            <a:off x="355108" y="941033"/>
            <a:ext cx="11407806" cy="4927955"/>
          </a:xfrm>
        </p:spPr>
        <p:txBody>
          <a:bodyPr>
            <a:normAutofit/>
          </a:bodyPr>
          <a:lstStyle/>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Από το Δεκέμβριο του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2019 υπάρχει μια πρόταση από τον ναυτιλιακό κλάδο προς τον ΙΜΟ για την άμεση χρηματοδότηση της έρευνας για την επίτευξη των περιβαλλοντικών στόχων της συμφωνίας του Παρισιού</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πρόταση αυτή περιλάμβανε τη δημιουργία ενός μη κυβερνητικού οργανισμού έρευνας και ανάπτυξης, του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International Maritime Research and Development Board (IMRB</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με αποστολή την επιτάχυνση εισαγωγής νέων τεχνολογιών μηδενικών ρύπων στις θαλάσσιες μεταφορές.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χρηματοδότηση θα παρέχεται από το Διεθνές Ταμείο Θαλάσσιας Έρευνας (</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IMRF</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Οι ναυτιλιακές εταιρείες θα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συνεισφέρουν</a:t>
            </a:r>
            <a:r>
              <a:rPr lang="el-GR" sz="1800" b="1" spc="15" dirty="0">
                <a:solidFill>
                  <a:srgbClr val="262628"/>
                </a:solidFill>
                <a:effectLst/>
                <a:latin typeface="Calibri" panose="020F0502020204030204" pitchFamily="34" charset="0"/>
                <a:ea typeface="Calibri" panose="020F0502020204030204" pitchFamily="34" charset="0"/>
                <a:cs typeface="Calibri" panose="020F0502020204030204" pitchFamily="34" charset="0"/>
              </a:rPr>
              <a:t> </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2 </a:t>
            </a:r>
            <a:r>
              <a:rPr lang="en-US"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USD</a:t>
            </a:r>
            <a:r>
              <a:rPr lang="el-GR" sz="18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ανά τόνο καυσίμου </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που καταναλώνεται από κάθε πλοίο τους στο ταμείο, συγκεντρώνοντας έτσι περίπου 5 δισεκατομμύρια </a:t>
            </a:r>
            <a:r>
              <a:rPr lang="en-US"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USD</a:t>
            </a: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σε μια δεκαετή περίοδο.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18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Επιπλέον στο πρόγραμμα θα μπορούσαν να συμμετάσχουν και άλλοι ενδιαφερόμενοι, όπως προμηθευτές ενέργειας, κατασκευαστές κινητήρων, εταιρείες τεχνολογίας, ιδρύματα έρευνας και ανάπτυξης, κτλ.</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4983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09406C-58BA-73F0-86C9-5D3174302980}"/>
              </a:ext>
            </a:extLst>
          </p:cNvPr>
          <p:cNvSpPr>
            <a:spLocks noGrp="1"/>
          </p:cNvSpPr>
          <p:nvPr>
            <p:ph type="title" idx="4294967295"/>
          </p:nvPr>
        </p:nvSpPr>
        <p:spPr>
          <a:xfrm>
            <a:off x="2133600" y="287338"/>
            <a:ext cx="10058400" cy="431753"/>
          </a:xfrm>
        </p:spPr>
        <p:txBody>
          <a:bodyPr>
            <a:normAutofit/>
          </a:bodyPr>
          <a:lstStyle/>
          <a:p>
            <a:r>
              <a:rPr lang="el-GR" sz="2400" b="1" dirty="0">
                <a:solidFill>
                  <a:srgbClr val="C00000"/>
                </a:solidFill>
              </a:rPr>
              <a:t>2.3</a:t>
            </a:r>
            <a:r>
              <a:rPr lang="el-GR" sz="2400" dirty="0">
                <a:solidFill>
                  <a:srgbClr val="C00000"/>
                </a:solidFill>
              </a:rPr>
              <a:t>	</a:t>
            </a:r>
            <a:r>
              <a:rPr lang="el-GR" sz="2400" b="1" dirty="0">
                <a:solidFill>
                  <a:srgbClr val="C00000"/>
                </a:solidFill>
              </a:rPr>
              <a:t>Μόλυνση από υγρές επιβλαβείς ουσίες χύδην</a:t>
            </a:r>
            <a:endParaRPr lang="en-US" sz="2400" b="1" dirty="0">
              <a:solidFill>
                <a:srgbClr val="C00000"/>
              </a:solidFill>
            </a:endParaRPr>
          </a:p>
        </p:txBody>
      </p:sp>
      <p:sp>
        <p:nvSpPr>
          <p:cNvPr id="3" name="Θέση περιεχομένου 2">
            <a:extLst>
              <a:ext uri="{FF2B5EF4-FFF2-40B4-BE49-F238E27FC236}">
                <a16:creationId xmlns:a16="http://schemas.microsoft.com/office/drawing/2014/main" id="{5736DB6B-6C0D-72C9-CA26-96E7A0C20484}"/>
              </a:ext>
            </a:extLst>
          </p:cNvPr>
          <p:cNvSpPr>
            <a:spLocks noGrp="1"/>
          </p:cNvSpPr>
          <p:nvPr>
            <p:ph idx="4294967295"/>
          </p:nvPr>
        </p:nvSpPr>
        <p:spPr>
          <a:xfrm>
            <a:off x="1837678" y="79900"/>
            <a:ext cx="9410330" cy="573087"/>
          </a:xfrm>
        </p:spPr>
        <p:txBody>
          <a:bodyPr/>
          <a:lstStyle/>
          <a:p>
            <a:pPr marL="0" indent="0">
              <a:buNone/>
            </a:pPr>
            <a:endParaRPr lang="el-GR" dirty="0"/>
          </a:p>
          <a:p>
            <a:endParaRPr lang="el-GR" dirty="0"/>
          </a:p>
          <a:p>
            <a:endParaRPr lang="en-US" dirty="0"/>
          </a:p>
        </p:txBody>
      </p:sp>
      <p:sp>
        <p:nvSpPr>
          <p:cNvPr id="5" name="TextBox 4">
            <a:extLst>
              <a:ext uri="{FF2B5EF4-FFF2-40B4-BE49-F238E27FC236}">
                <a16:creationId xmlns:a16="http://schemas.microsoft.com/office/drawing/2014/main" id="{9F20F60B-A3C2-8CD6-A66B-20E00FF4F49A}"/>
              </a:ext>
            </a:extLst>
          </p:cNvPr>
          <p:cNvSpPr txBox="1"/>
          <p:nvPr/>
        </p:nvSpPr>
        <p:spPr>
          <a:xfrm>
            <a:off x="346229" y="719092"/>
            <a:ext cx="11620869" cy="5242782"/>
          </a:xfrm>
          <a:prstGeom prst="rect">
            <a:avLst/>
          </a:prstGeom>
          <a:noFill/>
        </p:spPr>
        <p:txBody>
          <a:bodyPr wrap="square">
            <a:spAutoFit/>
          </a:bodyPr>
          <a:lstStyle/>
          <a:p>
            <a:pPr marL="342900" marR="0" lvl="0" indent="-342900" algn="just">
              <a:lnSpc>
                <a:spcPct val="107000"/>
              </a:lnSpc>
              <a:spcBef>
                <a:spcPts val="0"/>
              </a:spcBef>
              <a:spcAft>
                <a:spcPts val="800"/>
              </a:spcAft>
              <a:buFont typeface="Wingdings" panose="05000000000000000000" pitchFamily="2" charset="2"/>
              <a:buChar char="Ø"/>
            </a:pPr>
            <a:r>
              <a:rPr lang="el-GR"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Το επικίνδυνο χύδην φορτίο μπορεί να είναι </a:t>
            </a:r>
            <a:r>
              <a:rPr lang="el-GR"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τοξικά φυτοφάρμακα, διάφοροι διαλύτες </a:t>
            </a:r>
            <a:r>
              <a:rPr lang="el-GR"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(βενζόλιο, τολουόλιο, φαινόλες, καυστική σόδα κ.ά.), </a:t>
            </a:r>
            <a:r>
              <a:rPr lang="el-GR"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πετροχημικά </a:t>
            </a:r>
            <a:r>
              <a:rPr lang="el-GR"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(πρώτες ύλες της βιομηχανίας πλαστικών και συνθετικών υλικών), </a:t>
            </a:r>
            <a:r>
              <a:rPr lang="el-GR"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βιομηχανικά οξέα και βάσεις, αλκοόλες, λιπαντικά και πρόσθετα λιπαντικών, απορρυπαντικά, κηροί, λίπη και έλαια </a:t>
            </a:r>
            <a:r>
              <a:rPr lang="el-GR"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(φοινικέλαιο, σογιέλαιο, ηλιέλαιο), βρώσιμα προϊόντα, όπως χυμοί φρούτων ή κρασί.</a:t>
            </a:r>
          </a:p>
          <a:p>
            <a:pPr marL="342900" marR="0" lvl="0" indent="-342900" algn="just">
              <a:lnSpc>
                <a:spcPct val="107000"/>
              </a:lnSpc>
              <a:spcBef>
                <a:spcPts val="0"/>
              </a:spcBef>
              <a:spcAft>
                <a:spcPts val="800"/>
              </a:spcAft>
              <a:buFont typeface="Wingdings" panose="05000000000000000000" pitchFamily="2" charset="2"/>
              <a:buChar char="Ø"/>
            </a:pPr>
            <a:r>
              <a:rPr lang="el-GR" dirty="0">
                <a:solidFill>
                  <a:srgbClr val="202124"/>
                </a:solidFill>
                <a:latin typeface="Calibri" panose="020F0502020204030204" pitchFamily="34" charset="0"/>
                <a:ea typeface="Times New Roman" panose="02020603050405020304" pitchFamily="18" charset="0"/>
                <a:cs typeface="Calibri" panose="020F0502020204030204" pitchFamily="34" charset="0"/>
              </a:rPr>
              <a:t>Πιθανές οικολογικές, υγειονομικές και οικονομικές </a:t>
            </a:r>
            <a:r>
              <a:rPr lang="el-GR" dirty="0" err="1">
                <a:solidFill>
                  <a:srgbClr val="202124"/>
                </a:solidFill>
                <a:latin typeface="Calibri" panose="020F0502020204030204" pitchFamily="34" charset="0"/>
                <a:ea typeface="Times New Roman" panose="02020603050405020304" pitchFamily="18" charset="0"/>
                <a:cs typeface="Calibri" panose="020F0502020204030204" pitchFamily="34" charset="0"/>
              </a:rPr>
              <a:t>επιτπώσεις</a:t>
            </a:r>
            <a:r>
              <a:rPr lang="el-GR" dirty="0">
                <a:solidFill>
                  <a:srgbClr val="202124"/>
                </a:solidFill>
                <a:latin typeface="Calibri" panose="020F0502020204030204" pitchFamily="34" charset="0"/>
                <a:ea typeface="Times New Roman" panose="02020603050405020304" pitchFamily="18" charset="0"/>
                <a:cs typeface="Calibri" panose="020F0502020204030204" pitchFamily="34" charset="0"/>
              </a:rPr>
              <a:t>. </a:t>
            </a:r>
            <a:endParaRPr lang="en-US"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just">
              <a:lnSpc>
                <a:spcPct val="107000"/>
              </a:lnSpc>
              <a:spcBef>
                <a:spcPts val="0"/>
              </a:spcBef>
              <a:spcAft>
                <a:spcPts val="800"/>
              </a:spcAft>
              <a:buFont typeface="Wingdings" panose="05000000000000000000" pitchFamily="2" charset="2"/>
              <a:buChar char="Ø"/>
            </a:pPr>
            <a:r>
              <a:rPr lang="el-GR"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Αυτές οι ουσίες διακρίνονται σε </a:t>
            </a:r>
            <a:r>
              <a:rPr lang="el-GR"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τέσσερις κατηγορίες </a:t>
            </a:r>
            <a:r>
              <a:rPr lang="el-GR"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ανάλογα με τον κίνδυνο που ενέχει εάν απορριφθούν στη θάλασσα. Οι κατηγορίες είναι οι εξής (Παράρτημα ΙΙ της </a:t>
            </a:r>
            <a:r>
              <a:rPr lang="en-US"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MARPOL</a:t>
            </a:r>
            <a:r>
              <a:rPr lang="el-GR"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el-GR"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Κατηγορία Χ</a:t>
            </a:r>
            <a:r>
              <a:rPr lang="el-GR"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ενέχουν σοβαρό κίνδυνο και </a:t>
            </a:r>
            <a:r>
              <a:rPr lang="el-GR"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απαγορεύεται </a:t>
            </a:r>
            <a:r>
              <a:rPr lang="el-GR"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η απόρριψή τους στο θαλάσσιο περιβάλλον.</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el-GR"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Κατηγορία Y</a:t>
            </a:r>
            <a:r>
              <a:rPr lang="el-GR"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ενέχουν κίνδυνο και υπάρχουν </a:t>
            </a:r>
            <a:r>
              <a:rPr lang="el-GR"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περιορισμοί</a:t>
            </a:r>
            <a:r>
              <a:rPr lang="el-GR"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στην ποσότητα και ποιότητα των απορρίψεών τους στο θαλάσσιο περιβάλλον.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el-GR"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Κατηγορία Ζ</a:t>
            </a:r>
            <a:r>
              <a:rPr lang="el-GR"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ενέχουν </a:t>
            </a:r>
            <a:r>
              <a:rPr lang="el-GR"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ήσσονος σημασίας </a:t>
            </a:r>
            <a:r>
              <a:rPr lang="el-GR"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κίνδυνο και έχουν λιγότερο αυστηρούς περιορισμούς σε σχέση με την ποιότητα και τις ποσότητες που απορρίπτονται.</a:t>
            </a:r>
          </a:p>
          <a:p>
            <a:pPr marL="800100" lvl="1" indent="-342900" algn="just">
              <a:lnSpc>
                <a:spcPct val="107000"/>
              </a:lnSpc>
              <a:spcAft>
                <a:spcPts val="800"/>
              </a:spcAft>
              <a:buFont typeface="Symbol" panose="05050102010706020507" pitchFamily="18" charset="2"/>
              <a:buChar char=""/>
            </a:pPr>
            <a:r>
              <a:rPr lang="el-GR" b="1" dirty="0">
                <a:solidFill>
                  <a:srgbClr val="202124"/>
                </a:solidFill>
                <a:latin typeface="Calibri" panose="020F0502020204030204" pitchFamily="34" charset="0"/>
                <a:ea typeface="Calibri" panose="020F0502020204030204" pitchFamily="34" charset="0"/>
                <a:cs typeface="Calibri" panose="020F0502020204030204" pitchFamily="34" charset="0"/>
              </a:rPr>
              <a:t>Κατηγορία </a:t>
            </a:r>
            <a:r>
              <a:rPr lang="en-US" b="1" dirty="0">
                <a:solidFill>
                  <a:srgbClr val="202124"/>
                </a:solidFill>
                <a:latin typeface="Calibri" panose="020F0502020204030204" pitchFamily="34" charset="0"/>
                <a:ea typeface="Calibri" panose="020F0502020204030204" pitchFamily="34" charset="0"/>
                <a:cs typeface="Calibri" panose="020F0502020204030204" pitchFamily="34" charset="0"/>
              </a:rPr>
              <a:t>OS: </a:t>
            </a:r>
            <a:r>
              <a:rPr lang="el-GR" dirty="0">
                <a:solidFill>
                  <a:srgbClr val="202124"/>
                </a:solidFill>
                <a:latin typeface="Calibri" panose="020F0502020204030204" pitchFamily="34" charset="0"/>
                <a:ea typeface="Calibri" panose="020F0502020204030204" pitchFamily="34" charset="0"/>
                <a:cs typeface="Calibri" panose="020F0502020204030204" pitchFamily="34" charset="0"/>
              </a:rPr>
              <a:t>Ουσίες που θεωρούνται μη επιβλαβείς για το θαλάσσιο περιβάλλον. Δεν απαιτούν ειδικά μέτρα.</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l-GR"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Μέτρα πρόληψης </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σύμφωνα με </a:t>
            </a:r>
            <a:r>
              <a:rPr lang="en-US"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MARPOL Annex II (</a:t>
            </a:r>
            <a:r>
              <a:rPr lang="el-GR"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π.χ. εγκαταστάσεις στα λιμάνια, ασφαλή πλύση στα πλοία, σχέδια έκτακτης ανάγκης)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60306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129A1D-652C-AD9A-068B-FA9A33DEFF4C}"/>
              </a:ext>
            </a:extLst>
          </p:cNvPr>
          <p:cNvSpPr>
            <a:spLocks noGrp="1"/>
          </p:cNvSpPr>
          <p:nvPr>
            <p:ph type="title" idx="4294967295"/>
          </p:nvPr>
        </p:nvSpPr>
        <p:spPr>
          <a:xfrm>
            <a:off x="577049" y="287338"/>
            <a:ext cx="11614951" cy="440631"/>
          </a:xfrm>
        </p:spPr>
        <p:txBody>
          <a:bodyPr/>
          <a:lstStyle/>
          <a:p>
            <a:r>
              <a:rPr kumimoji="0" lang="el-GR" sz="2400" b="1" i="0" u="none" strike="noStrike" kern="1200" cap="none" spc="-50" normalizeH="0" baseline="0" noProof="0" dirty="0">
                <a:ln>
                  <a:noFill/>
                </a:ln>
                <a:solidFill>
                  <a:srgbClr val="C00000"/>
                </a:solidFill>
                <a:effectLst/>
                <a:uLnTx/>
                <a:uFillTx/>
                <a:latin typeface="Calibri Light" panose="020F0302020204030204"/>
                <a:ea typeface="+mj-ea"/>
                <a:cs typeface="+mj-cs"/>
              </a:rPr>
              <a:t>Συμπεράσματα</a:t>
            </a:r>
            <a:endParaRPr lang="en-US" b="1" dirty="0">
              <a:solidFill>
                <a:srgbClr val="C00000"/>
              </a:solidFill>
            </a:endParaRPr>
          </a:p>
        </p:txBody>
      </p:sp>
      <p:sp>
        <p:nvSpPr>
          <p:cNvPr id="3" name="Θέση περιεχομένου 2">
            <a:extLst>
              <a:ext uri="{FF2B5EF4-FFF2-40B4-BE49-F238E27FC236}">
                <a16:creationId xmlns:a16="http://schemas.microsoft.com/office/drawing/2014/main" id="{6800ABE3-8416-6521-646F-6D22206040AA}"/>
              </a:ext>
            </a:extLst>
          </p:cNvPr>
          <p:cNvSpPr>
            <a:spLocks noGrp="1"/>
          </p:cNvSpPr>
          <p:nvPr>
            <p:ph idx="4294967295"/>
          </p:nvPr>
        </p:nvSpPr>
        <p:spPr>
          <a:xfrm>
            <a:off x="399496" y="985421"/>
            <a:ext cx="11407806" cy="4883567"/>
          </a:xfrm>
        </p:spPr>
        <p:txBody>
          <a:bodyPr>
            <a:normAutofit fontScale="47500" lnSpcReduction="20000"/>
          </a:bodyPr>
          <a:lstStyle/>
          <a:p>
            <a:pPr marL="342900" marR="0" lvl="0" indent="-342900" algn="just">
              <a:lnSpc>
                <a:spcPct val="107000"/>
              </a:lnSpc>
              <a:spcBef>
                <a:spcPts val="1200"/>
              </a:spcBef>
              <a:spcAft>
                <a:spcPts val="1200"/>
              </a:spcAft>
              <a:buFont typeface="Symbol" panose="05050102010706020507" pitchFamily="18" charset="2"/>
              <a:buChar char=""/>
            </a:pPr>
            <a:r>
              <a:rPr lang="el-GR" sz="4900" b="1"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πρόταση υποβλήθηκε από διεθνείς ενώσεις πλοιοκτητών που αντιπροσωπεύουν πάνω από το 90% του παγκόσμιου εμπορικού στόλου</a:t>
            </a:r>
            <a:r>
              <a:rPr lang="el-GR" sz="4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Αυτές οι ενώσεις είναι:</a:t>
            </a:r>
            <a:endParaRPr lang="el-GR" sz="4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49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Bimco</a:t>
            </a:r>
            <a:r>
              <a:rPr lang="el-GR" sz="4900" dirty="0">
                <a:latin typeface="Calibri" panose="020F0502020204030204" pitchFamily="34" charset="0"/>
                <a:ea typeface="Calibri" panose="020F0502020204030204" pitchFamily="34" charset="0"/>
                <a:cs typeface="Times New Roman" panose="02020603050405020304" pitchFamily="18" charset="0"/>
              </a:rPr>
              <a:t>, </a:t>
            </a:r>
            <a:r>
              <a:rPr lang="el-GR" sz="4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Cruise Lines International Association</a:t>
            </a:r>
            <a:r>
              <a:rPr lang="el-GR" sz="4900" dirty="0">
                <a:latin typeface="Calibri" panose="020F0502020204030204" pitchFamily="34" charset="0"/>
                <a:ea typeface="Calibri" panose="020F0502020204030204" pitchFamily="34" charset="0"/>
                <a:cs typeface="Times New Roman" panose="02020603050405020304" pitchFamily="18" charset="0"/>
              </a:rPr>
              <a:t>, </a:t>
            </a:r>
            <a:r>
              <a:rPr lang="el-GR" sz="49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Intercargο</a:t>
            </a:r>
            <a:r>
              <a:rPr lang="el-GR" sz="4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el-GR" sz="49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Interferry</a:t>
            </a:r>
            <a:r>
              <a:rPr lang="el-GR" sz="4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International </a:t>
            </a:r>
            <a:r>
              <a:rPr lang="el-GR" sz="49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Chamber</a:t>
            </a:r>
            <a:r>
              <a:rPr lang="el-GR" sz="4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Of Shipping</a:t>
            </a:r>
            <a:r>
              <a:rPr lang="el-GR" sz="4900" dirty="0">
                <a:latin typeface="Calibri" panose="020F0502020204030204" pitchFamily="34" charset="0"/>
                <a:ea typeface="Calibri" panose="020F0502020204030204" pitchFamily="34" charset="0"/>
                <a:cs typeface="Times New Roman" panose="02020603050405020304" pitchFamily="18" charset="0"/>
              </a:rPr>
              <a:t>, </a:t>
            </a:r>
            <a:r>
              <a:rPr lang="el-GR" sz="49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Intertanko</a:t>
            </a:r>
            <a:r>
              <a:rPr lang="el-GR" sz="4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International </a:t>
            </a:r>
            <a:r>
              <a:rPr lang="el-GR" sz="4900" dirty="0" err="1">
                <a:solidFill>
                  <a:srgbClr val="202124"/>
                </a:solidFill>
                <a:effectLst/>
                <a:latin typeface="Calibri" panose="020F0502020204030204" pitchFamily="34" charset="0"/>
                <a:ea typeface="Calibri" panose="020F0502020204030204" pitchFamily="34" charset="0"/>
                <a:cs typeface="Calibri" panose="020F0502020204030204" pitchFamily="34" charset="0"/>
              </a:rPr>
              <a:t>Parcel</a:t>
            </a:r>
            <a:r>
              <a:rPr lang="el-GR" sz="4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Tankers Association</a:t>
            </a:r>
            <a:r>
              <a:rPr lang="el-GR" sz="4900" dirty="0">
                <a:latin typeface="Calibri" panose="020F0502020204030204" pitchFamily="34" charset="0"/>
                <a:ea typeface="Calibri" panose="020F0502020204030204" pitchFamily="34" charset="0"/>
                <a:cs typeface="Times New Roman" panose="02020603050405020304" pitchFamily="18" charset="0"/>
              </a:rPr>
              <a:t>, </a:t>
            </a:r>
            <a:r>
              <a:rPr lang="el-GR" sz="4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World Shipping Council</a:t>
            </a:r>
            <a:endParaRPr lang="en-US" sz="4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r>
              <a:rPr lang="el-GR" sz="4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Η πρόταση για το ταμείο έρευνα και ανάπτυξης δεν έχει προωθηθεί από την Επιτροπή Προστασίας Θαλάσσιου Περιβάλλοντος του IMO, καθώς δεν συμφωνούν όλα τα κράτη.</a:t>
            </a:r>
          </a:p>
          <a:p>
            <a:pPr marL="342900" indent="-342900" algn="just">
              <a:lnSpc>
                <a:spcPct val="107000"/>
              </a:lnSpc>
              <a:spcAft>
                <a:spcPts val="1200"/>
              </a:spcAft>
              <a:buFont typeface="Symbol" panose="05050102010706020507" pitchFamily="18" charset="2"/>
              <a:buChar char=""/>
            </a:pPr>
            <a:r>
              <a:rPr lang="el-GR" sz="490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Παρόλα αυτά είναι επιτακτική η ανάγκη για άμεση αναβάθμιση του στόλου σε τεχνολογίες πρόωσης τέταρτης γενιάς. Στον τομέας της ναυτιλίας τα επόμενα χρόνια θα εμφανιστούν πολλές προκλήσεις και ευκαιρίες με κοινό παρονομαστή την καινοτομία, που θα οδηγήσουν στην γενικότερη αναμόρφωση του κλάδου.</a:t>
            </a:r>
            <a:endParaRPr lang="en-US" sz="4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200"/>
              </a:spcBef>
              <a:spcAft>
                <a:spcPts val="1200"/>
              </a:spcAft>
              <a:buFont typeface="Symbol" panose="05050102010706020507" pitchFamily="18" charset="2"/>
              <a:buChar char=""/>
            </a:pP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75188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C55233-C68A-F4FB-A77A-6CB3C1D782E8}"/>
              </a:ext>
            </a:extLst>
          </p:cNvPr>
          <p:cNvSpPr>
            <a:spLocks noGrp="1"/>
          </p:cNvSpPr>
          <p:nvPr>
            <p:ph type="title" idx="4294967295"/>
          </p:nvPr>
        </p:nvSpPr>
        <p:spPr>
          <a:xfrm>
            <a:off x="541538" y="287339"/>
            <a:ext cx="11650462" cy="298588"/>
          </a:xfrm>
        </p:spPr>
        <p:txBody>
          <a:bodyPr>
            <a:normAutofit fontScale="90000"/>
          </a:bodyPr>
          <a:lstStyle/>
          <a:p>
            <a:r>
              <a:rPr lang="el-GR" sz="2400" b="1" dirty="0"/>
              <a:t>Γραφική απεικόνιση συστήματος εισφορών (IMRB-IMRF)</a:t>
            </a:r>
            <a:endParaRPr lang="en-US" sz="2400" b="1" dirty="0"/>
          </a:p>
        </p:txBody>
      </p:sp>
      <p:pic>
        <p:nvPicPr>
          <p:cNvPr id="4" name="Θέση περιεχομένου 3">
            <a:extLst>
              <a:ext uri="{FF2B5EF4-FFF2-40B4-BE49-F238E27FC236}">
                <a16:creationId xmlns:a16="http://schemas.microsoft.com/office/drawing/2014/main" id="{EBA725A2-714E-29CB-A989-C4DACEB3A75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l="24188" t="25739" r="25726" b="11360"/>
          <a:stretch>
            <a:fillRect/>
          </a:stretch>
        </p:blipFill>
        <p:spPr bwMode="auto">
          <a:xfrm>
            <a:off x="142043" y="692459"/>
            <a:ext cx="11904955" cy="5619564"/>
          </a:xfrm>
          <a:prstGeom prst="rect">
            <a:avLst/>
          </a:prstGeom>
          <a:noFill/>
          <a:ln>
            <a:solidFill>
              <a:schemeClr val="tx1"/>
            </a:solidFill>
          </a:ln>
        </p:spPr>
      </p:pic>
    </p:spTree>
    <p:extLst>
      <p:ext uri="{BB962C8B-B14F-4D97-AF65-F5344CB8AC3E}">
        <p14:creationId xmlns:p14="http://schemas.microsoft.com/office/powerpoint/2010/main" val="158024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ACF513-5C45-C904-AC0A-2CCE248A346B}"/>
              </a:ext>
            </a:extLst>
          </p:cNvPr>
          <p:cNvSpPr>
            <a:spLocks noGrp="1"/>
          </p:cNvSpPr>
          <p:nvPr>
            <p:ph type="title" idx="4294967295"/>
          </p:nvPr>
        </p:nvSpPr>
        <p:spPr>
          <a:xfrm>
            <a:off x="772357" y="287338"/>
            <a:ext cx="11419643" cy="701675"/>
          </a:xfrm>
        </p:spPr>
        <p:txBody>
          <a:bodyPr>
            <a:normAutofit/>
          </a:bodyPr>
          <a:lstStyle/>
          <a:p>
            <a:r>
              <a:rPr lang="el-GR" sz="2400" b="1" dirty="0">
                <a:solidFill>
                  <a:srgbClr val="C00000"/>
                </a:solidFill>
              </a:rPr>
              <a:t>2.4 Μόλυνση από απορρίμματα</a:t>
            </a:r>
            <a:endParaRPr lang="en-US" sz="2400" b="1" dirty="0">
              <a:solidFill>
                <a:srgbClr val="C00000"/>
              </a:solidFill>
            </a:endParaRPr>
          </a:p>
        </p:txBody>
      </p:sp>
      <p:sp>
        <p:nvSpPr>
          <p:cNvPr id="3" name="Θέση περιεχομένου 2">
            <a:extLst>
              <a:ext uri="{FF2B5EF4-FFF2-40B4-BE49-F238E27FC236}">
                <a16:creationId xmlns:a16="http://schemas.microsoft.com/office/drawing/2014/main" id="{3424DD06-D5B6-5106-9144-F052308B9225}"/>
              </a:ext>
            </a:extLst>
          </p:cNvPr>
          <p:cNvSpPr>
            <a:spLocks noGrp="1"/>
          </p:cNvSpPr>
          <p:nvPr>
            <p:ph idx="4294967295"/>
          </p:nvPr>
        </p:nvSpPr>
        <p:spPr>
          <a:xfrm>
            <a:off x="363984" y="1189609"/>
            <a:ext cx="11292397" cy="4679380"/>
          </a:xfrm>
        </p:spPr>
        <p:txBody>
          <a:bodyPr>
            <a:normAutofit lnSpcReduction="10000"/>
          </a:bodyPr>
          <a:lstStyle/>
          <a:p>
            <a:pPr algn="just">
              <a:buFont typeface="Wingdings" panose="05000000000000000000" pitchFamily="2" charset="2"/>
              <a:buChar char="Ø"/>
            </a:pPr>
            <a:r>
              <a:rPr lang="el-GR" dirty="0"/>
              <a:t> </a:t>
            </a:r>
            <a:r>
              <a:rPr lang="el-GR" sz="1800" dirty="0"/>
              <a:t>Απορρίμματα πλοίων: Πλαστικά (σακούλες, δίχτυα, συσκευασίες), μέταλλα, γυαλί, χαρτί, ξύλο, τρόφιμα και οργανικά απόβλητα, υλικά συσκευασίας και καθημερινά σκουπίδια πληρώματος.</a:t>
            </a:r>
          </a:p>
          <a:p>
            <a:pPr algn="just">
              <a:buFont typeface="Wingdings" panose="05000000000000000000" pitchFamily="2" charset="2"/>
              <a:buChar char="Ø"/>
            </a:pPr>
            <a:r>
              <a:rPr lang="el-GR" sz="1800" dirty="0"/>
              <a:t> Επιπτώσεις: </a:t>
            </a:r>
          </a:p>
          <a:p>
            <a:pPr lvl="1" algn="just">
              <a:buFont typeface="Wingdings" panose="05000000000000000000" pitchFamily="2" charset="2"/>
              <a:buChar char="ü"/>
            </a:pPr>
            <a:r>
              <a:rPr lang="el-GR" dirty="0"/>
              <a:t>Περιβαλλοντικές: Πνιγμός και τραυματισμοί θαλάσσιων ζώων (χελώνες, πουλιά, θηλαστικά) από πλαστικά και δίχτυα.</a:t>
            </a:r>
          </a:p>
          <a:p>
            <a:pPr lvl="1" algn="just">
              <a:buFont typeface="Wingdings" panose="05000000000000000000" pitchFamily="2" charset="2"/>
              <a:buChar char="ü"/>
            </a:pPr>
            <a:r>
              <a:rPr lang="el-GR" dirty="0"/>
              <a:t>Οικολογικές: Ρύπανση παραλιών, μείωση βιοποικιλότητας.</a:t>
            </a:r>
          </a:p>
          <a:p>
            <a:pPr lvl="1" algn="just">
              <a:buFont typeface="Wingdings" panose="05000000000000000000" pitchFamily="2" charset="2"/>
              <a:buChar char="ü"/>
            </a:pPr>
            <a:r>
              <a:rPr lang="el-GR" dirty="0"/>
              <a:t>Υγειονομικές: Μεταφορά παθογόνων μικροοργανισμών.</a:t>
            </a:r>
          </a:p>
          <a:p>
            <a:pPr lvl="1" algn="just">
              <a:buFont typeface="Wingdings" panose="05000000000000000000" pitchFamily="2" charset="2"/>
              <a:buChar char="ü"/>
            </a:pPr>
            <a:r>
              <a:rPr lang="el-GR" dirty="0"/>
              <a:t>Οικονομικές: Ζημιές σε τουρισμό και αλιεία.</a:t>
            </a:r>
          </a:p>
          <a:p>
            <a:pPr>
              <a:buFont typeface="Wingdings" panose="05000000000000000000" pitchFamily="2" charset="2"/>
              <a:buChar char="Ø"/>
            </a:pPr>
            <a:r>
              <a:rPr lang="el-GR" dirty="0"/>
              <a:t> Μέτρα πρόληψης (MARPOL </a:t>
            </a:r>
            <a:r>
              <a:rPr lang="el-GR" dirty="0" err="1"/>
              <a:t>Annex</a:t>
            </a:r>
            <a:r>
              <a:rPr lang="el-GR" dirty="0"/>
              <a:t> V): </a:t>
            </a:r>
          </a:p>
          <a:p>
            <a:pPr lvl="1">
              <a:buFont typeface="Wingdings" panose="05000000000000000000" pitchFamily="2" charset="2"/>
              <a:buChar char="ü"/>
            </a:pPr>
            <a:r>
              <a:rPr lang="el-GR" dirty="0"/>
              <a:t>Απόλυτη απαγόρευση απόρριψης πλαστικών στη θάλασσα. </a:t>
            </a:r>
          </a:p>
          <a:p>
            <a:pPr lvl="1">
              <a:buFont typeface="Wingdings" panose="05000000000000000000" pitchFamily="2" charset="2"/>
              <a:buChar char="ü"/>
            </a:pPr>
            <a:r>
              <a:rPr lang="el-GR" dirty="0"/>
              <a:t>Περιορισμοί στην απόρριψη άλλων απορριμμάτων (ανάλογα με την απόσταση από την ακτή και το είδος αποβλήτων).</a:t>
            </a:r>
          </a:p>
          <a:p>
            <a:pPr lvl="1">
              <a:buFont typeface="Wingdings" panose="05000000000000000000" pitchFamily="2" charset="2"/>
              <a:buChar char="ü"/>
            </a:pPr>
            <a:r>
              <a:rPr lang="el-GR" dirty="0"/>
              <a:t>Υποχρεωτική ύπαρξη Garbage Management </a:t>
            </a:r>
            <a:r>
              <a:rPr lang="el-GR" dirty="0" err="1"/>
              <a:t>Plan</a:t>
            </a:r>
            <a:r>
              <a:rPr lang="el-GR" dirty="0"/>
              <a:t> σε πλοία &gt;100 τόνων.</a:t>
            </a:r>
          </a:p>
          <a:p>
            <a:pPr lvl="1">
              <a:buFont typeface="Wingdings" panose="05000000000000000000" pitchFamily="2" charset="2"/>
              <a:buChar char="ü"/>
            </a:pPr>
            <a:r>
              <a:rPr lang="el-GR" dirty="0"/>
              <a:t>Καταγραφή όλων των απορρίψεων στο Garbage </a:t>
            </a:r>
            <a:r>
              <a:rPr lang="el-GR" dirty="0" err="1"/>
              <a:t>Record</a:t>
            </a:r>
            <a:r>
              <a:rPr lang="el-GR" dirty="0"/>
              <a:t> </a:t>
            </a:r>
            <a:r>
              <a:rPr lang="el-GR" dirty="0" err="1"/>
              <a:t>Book</a:t>
            </a:r>
            <a:r>
              <a:rPr lang="el-GR" dirty="0"/>
              <a:t>.</a:t>
            </a:r>
          </a:p>
          <a:p>
            <a:pPr lvl="1">
              <a:buFont typeface="Wingdings" panose="05000000000000000000" pitchFamily="2" charset="2"/>
              <a:buChar char="ü"/>
            </a:pPr>
            <a:r>
              <a:rPr lang="el-GR" dirty="0"/>
              <a:t>Εγκαταστάσεις υποδοχής απορριμμάτων στα λιμάνια.</a:t>
            </a:r>
            <a:endParaRPr lang="en-US" dirty="0"/>
          </a:p>
        </p:txBody>
      </p:sp>
    </p:spTree>
    <p:extLst>
      <p:ext uri="{BB962C8B-B14F-4D97-AF65-F5344CB8AC3E}">
        <p14:creationId xmlns:p14="http://schemas.microsoft.com/office/powerpoint/2010/main" val="3119397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Πίνακας 7">
            <a:extLst>
              <a:ext uri="{FF2B5EF4-FFF2-40B4-BE49-F238E27FC236}">
                <a16:creationId xmlns:a16="http://schemas.microsoft.com/office/drawing/2014/main" id="{276E69E5-564A-06A3-2661-7451A45B4395}"/>
              </a:ext>
            </a:extLst>
          </p:cNvPr>
          <p:cNvGraphicFramePr>
            <a:graphicFrameLocks noGrp="1"/>
          </p:cNvGraphicFramePr>
          <p:nvPr>
            <p:extLst>
              <p:ext uri="{D42A27DB-BD31-4B8C-83A1-F6EECF244321}">
                <p14:modId xmlns:p14="http://schemas.microsoft.com/office/powerpoint/2010/main" val="371146396"/>
              </p:ext>
            </p:extLst>
          </p:nvPr>
        </p:nvGraphicFramePr>
        <p:xfrm>
          <a:off x="710214" y="798992"/>
          <a:ext cx="11070454" cy="4403322"/>
        </p:xfrm>
        <a:graphic>
          <a:graphicData uri="http://schemas.openxmlformats.org/drawingml/2006/table">
            <a:tbl>
              <a:tblPr/>
              <a:tblGrid>
                <a:gridCol w="5535227">
                  <a:extLst>
                    <a:ext uri="{9D8B030D-6E8A-4147-A177-3AD203B41FA5}">
                      <a16:colId xmlns:a16="http://schemas.microsoft.com/office/drawing/2014/main" val="1648289335"/>
                    </a:ext>
                  </a:extLst>
                </a:gridCol>
                <a:gridCol w="5535227">
                  <a:extLst>
                    <a:ext uri="{9D8B030D-6E8A-4147-A177-3AD203B41FA5}">
                      <a16:colId xmlns:a16="http://schemas.microsoft.com/office/drawing/2014/main" val="424845987"/>
                    </a:ext>
                  </a:extLst>
                </a:gridCol>
              </a:tblGrid>
              <a:tr h="382897">
                <a:tc>
                  <a:txBody>
                    <a:bodyPr/>
                    <a:lstStyle/>
                    <a:p>
                      <a:pPr>
                        <a:buNone/>
                      </a:pPr>
                      <a:r>
                        <a:rPr lang="el-GR" sz="1700" b="1" dirty="0">
                          <a:ln>
                            <a:solidFill>
                              <a:schemeClr val="tx1"/>
                            </a:solidFill>
                          </a:ln>
                        </a:rPr>
                        <a:t>Είδος απορριμμάτων</a:t>
                      </a:r>
                      <a:endParaRPr lang="el-GR" sz="1700" dirty="0">
                        <a:ln>
                          <a:solidFill>
                            <a:schemeClr val="tx1"/>
                          </a:solidFill>
                        </a:ln>
                      </a:endParaRPr>
                    </a:p>
                  </a:txBody>
                  <a:tcPr marL="87451" marR="87451" marT="43725" marB="43725" anchor="ctr">
                    <a:lnL>
                      <a:noFill/>
                    </a:lnL>
                    <a:lnR>
                      <a:noFill/>
                    </a:lnR>
                    <a:lnT>
                      <a:noFill/>
                    </a:lnT>
                    <a:lnB>
                      <a:noFill/>
                    </a:lnB>
                    <a:noFill/>
                  </a:tcPr>
                </a:tc>
                <a:tc>
                  <a:txBody>
                    <a:bodyPr/>
                    <a:lstStyle/>
                    <a:p>
                      <a:pPr>
                        <a:buNone/>
                      </a:pPr>
                      <a:r>
                        <a:rPr lang="el-GR" sz="1700" b="1">
                          <a:ln>
                            <a:solidFill>
                              <a:schemeClr val="tx1"/>
                            </a:solidFill>
                          </a:ln>
                        </a:rPr>
                        <a:t>Καθεστώς απόρριψης</a:t>
                      </a:r>
                      <a:endParaRPr lang="el-GR" sz="1700">
                        <a:ln>
                          <a:solidFill>
                            <a:schemeClr val="tx1"/>
                          </a:solidFill>
                        </a:ln>
                      </a:endParaRPr>
                    </a:p>
                  </a:txBody>
                  <a:tcPr marL="87451" marR="87451" marT="43725" marB="43725" anchor="ctr">
                    <a:lnL>
                      <a:noFill/>
                    </a:lnL>
                    <a:lnR>
                      <a:noFill/>
                    </a:lnR>
                    <a:lnT>
                      <a:noFill/>
                    </a:lnT>
                    <a:lnB>
                      <a:noFill/>
                    </a:lnB>
                    <a:noFill/>
                  </a:tcPr>
                </a:tc>
                <a:extLst>
                  <a:ext uri="{0D108BD9-81ED-4DB2-BD59-A6C34878D82A}">
                    <a16:rowId xmlns:a16="http://schemas.microsoft.com/office/drawing/2014/main" val="1857217828"/>
                  </a:ext>
                </a:extLst>
              </a:tr>
              <a:tr h="670071">
                <a:tc>
                  <a:txBody>
                    <a:bodyPr/>
                    <a:lstStyle/>
                    <a:p>
                      <a:pPr>
                        <a:buNone/>
                      </a:pPr>
                      <a:r>
                        <a:rPr lang="el-GR" sz="1700" b="1" dirty="0">
                          <a:ln>
                            <a:solidFill>
                              <a:schemeClr val="tx1"/>
                            </a:solidFill>
                          </a:ln>
                        </a:rPr>
                        <a:t>Πλαστικά</a:t>
                      </a:r>
                      <a:r>
                        <a:rPr lang="el-GR" sz="1700" dirty="0">
                          <a:ln>
                            <a:solidFill>
                              <a:schemeClr val="tx1"/>
                            </a:solidFill>
                          </a:ln>
                        </a:rPr>
                        <a:t> (σακούλες, μπουκάλια, δίχτυα, συνθετικά σχοινιά)</a:t>
                      </a:r>
                    </a:p>
                  </a:txBody>
                  <a:tcPr marL="87451" marR="87451" marT="43725" marB="43725" anchor="ctr">
                    <a:lnL>
                      <a:noFill/>
                    </a:lnL>
                    <a:lnR>
                      <a:noFill/>
                    </a:lnR>
                    <a:lnT>
                      <a:noFill/>
                    </a:lnT>
                    <a:lnB>
                      <a:noFill/>
                    </a:lnB>
                    <a:noFill/>
                  </a:tcPr>
                </a:tc>
                <a:tc>
                  <a:txBody>
                    <a:bodyPr/>
                    <a:lstStyle/>
                    <a:p>
                      <a:pPr>
                        <a:buNone/>
                      </a:pPr>
                      <a:r>
                        <a:rPr lang="en-US" sz="1700" dirty="0">
                          <a:ln>
                            <a:solidFill>
                              <a:schemeClr val="tx1"/>
                            </a:solidFill>
                          </a:ln>
                        </a:rPr>
                        <a:t>🚫 </a:t>
                      </a:r>
                      <a:r>
                        <a:rPr lang="el-GR" sz="1700" b="1" dirty="0">
                          <a:ln>
                            <a:solidFill>
                              <a:schemeClr val="tx1"/>
                            </a:solidFill>
                          </a:ln>
                        </a:rPr>
                        <a:t>Απαγορεύεται παντού</a:t>
                      </a:r>
                      <a:endParaRPr lang="el-GR" sz="1700" dirty="0">
                        <a:ln>
                          <a:solidFill>
                            <a:schemeClr val="tx1"/>
                          </a:solidFill>
                        </a:ln>
                      </a:endParaRPr>
                    </a:p>
                  </a:txBody>
                  <a:tcPr marL="87451" marR="87451" marT="43725" marB="43725" anchor="ctr">
                    <a:lnL>
                      <a:noFill/>
                    </a:lnL>
                    <a:lnR>
                      <a:noFill/>
                    </a:lnR>
                    <a:lnT>
                      <a:noFill/>
                    </a:lnT>
                    <a:lnB>
                      <a:noFill/>
                    </a:lnB>
                    <a:noFill/>
                  </a:tcPr>
                </a:tc>
                <a:extLst>
                  <a:ext uri="{0D108BD9-81ED-4DB2-BD59-A6C34878D82A}">
                    <a16:rowId xmlns:a16="http://schemas.microsoft.com/office/drawing/2014/main" val="3340212650"/>
                  </a:ext>
                </a:extLst>
              </a:tr>
              <a:tr h="957244">
                <a:tc>
                  <a:txBody>
                    <a:bodyPr/>
                    <a:lstStyle/>
                    <a:p>
                      <a:pPr>
                        <a:buNone/>
                      </a:pPr>
                      <a:r>
                        <a:rPr lang="el-GR" sz="1700" b="1" dirty="0">
                          <a:ln>
                            <a:solidFill>
                              <a:schemeClr val="tx1"/>
                            </a:solidFill>
                          </a:ln>
                        </a:rPr>
                        <a:t>Τρόφιμα</a:t>
                      </a:r>
                      <a:endParaRPr lang="el-GR" sz="1700" dirty="0">
                        <a:ln>
                          <a:solidFill>
                            <a:schemeClr val="tx1"/>
                          </a:solidFill>
                        </a:ln>
                      </a:endParaRPr>
                    </a:p>
                  </a:txBody>
                  <a:tcPr marL="87451" marR="87451" marT="43725" marB="43725" anchor="ctr">
                    <a:lnL>
                      <a:noFill/>
                    </a:lnL>
                    <a:lnR>
                      <a:noFill/>
                    </a:lnR>
                    <a:lnT>
                      <a:noFill/>
                    </a:lnT>
                    <a:lnB>
                      <a:noFill/>
                    </a:lnB>
                    <a:noFill/>
                  </a:tcPr>
                </a:tc>
                <a:tc>
                  <a:txBody>
                    <a:bodyPr/>
                    <a:lstStyle/>
                    <a:p>
                      <a:pPr>
                        <a:buNone/>
                      </a:pPr>
                      <a:r>
                        <a:rPr lang="el-GR" sz="1700" dirty="0">
                          <a:ln>
                            <a:solidFill>
                              <a:schemeClr val="tx1"/>
                            </a:solidFill>
                          </a:ln>
                        </a:rPr>
                        <a:t>✅ Επιτρέπεται μόνο </a:t>
                      </a:r>
                      <a:r>
                        <a:rPr lang="el-GR" sz="1700" b="1" dirty="0">
                          <a:ln>
                            <a:solidFill>
                              <a:schemeClr val="tx1"/>
                            </a:solidFill>
                          </a:ln>
                        </a:rPr>
                        <a:t>άνω των 12 </a:t>
                      </a:r>
                      <a:r>
                        <a:rPr lang="el-GR" sz="1700" b="1" dirty="0" err="1">
                          <a:ln>
                            <a:solidFill>
                              <a:schemeClr val="tx1"/>
                            </a:solidFill>
                          </a:ln>
                        </a:rPr>
                        <a:t>ν.μ</a:t>
                      </a:r>
                      <a:r>
                        <a:rPr lang="el-GR" sz="1700" b="1" dirty="0">
                          <a:ln>
                            <a:solidFill>
                              <a:schemeClr val="tx1"/>
                            </a:solidFill>
                          </a:ln>
                        </a:rPr>
                        <a:t>. από την ακτή</a:t>
                      </a:r>
                      <a:r>
                        <a:rPr lang="el-GR" sz="1700" dirty="0">
                          <a:ln>
                            <a:solidFill>
                              <a:schemeClr val="tx1"/>
                            </a:solidFill>
                          </a:ln>
                        </a:rPr>
                        <a:t>, σε πολτοποιημένη μορφή και μικρά κομμάτια. </a:t>
                      </a:r>
                    </a:p>
                    <a:p>
                      <a:pPr>
                        <a:buNone/>
                      </a:pPr>
                      <a:r>
                        <a:rPr lang="el-GR" sz="1700" dirty="0">
                          <a:ln>
                            <a:solidFill>
                              <a:schemeClr val="tx1"/>
                            </a:solidFill>
                          </a:ln>
                        </a:rPr>
                        <a:t>🚫 Απαγορεύεται σε Ειδικές Περιοχές*</a:t>
                      </a:r>
                    </a:p>
                  </a:txBody>
                  <a:tcPr marL="87451" marR="87451" marT="43725" marB="43725" anchor="ctr">
                    <a:lnL>
                      <a:noFill/>
                    </a:lnL>
                    <a:lnR>
                      <a:noFill/>
                    </a:lnR>
                    <a:lnT>
                      <a:noFill/>
                    </a:lnT>
                    <a:lnB>
                      <a:noFill/>
                    </a:lnB>
                    <a:noFill/>
                  </a:tcPr>
                </a:tc>
                <a:extLst>
                  <a:ext uri="{0D108BD9-81ED-4DB2-BD59-A6C34878D82A}">
                    <a16:rowId xmlns:a16="http://schemas.microsoft.com/office/drawing/2014/main" val="4146808037"/>
                  </a:ext>
                </a:extLst>
              </a:tr>
              <a:tr h="670071">
                <a:tc>
                  <a:txBody>
                    <a:bodyPr/>
                    <a:lstStyle/>
                    <a:p>
                      <a:pPr>
                        <a:buNone/>
                      </a:pPr>
                      <a:r>
                        <a:rPr lang="el-GR" sz="1700" b="1" dirty="0">
                          <a:ln>
                            <a:solidFill>
                              <a:schemeClr val="tx1"/>
                            </a:solidFill>
                          </a:ln>
                        </a:rPr>
                        <a:t>Χαρτί, γυαλί, μέταλλο, κεραμικά, ξύλο</a:t>
                      </a:r>
                      <a:endParaRPr lang="el-GR" sz="1700" dirty="0">
                        <a:ln>
                          <a:solidFill>
                            <a:schemeClr val="tx1"/>
                          </a:solidFill>
                        </a:ln>
                      </a:endParaRPr>
                    </a:p>
                  </a:txBody>
                  <a:tcPr marL="87451" marR="87451" marT="43725" marB="43725" anchor="ctr">
                    <a:lnL>
                      <a:noFill/>
                    </a:lnL>
                    <a:lnR>
                      <a:noFill/>
                    </a:lnR>
                    <a:lnT>
                      <a:noFill/>
                    </a:lnT>
                    <a:lnB>
                      <a:noFill/>
                    </a:lnB>
                    <a:noFill/>
                  </a:tcPr>
                </a:tc>
                <a:tc>
                  <a:txBody>
                    <a:bodyPr/>
                    <a:lstStyle/>
                    <a:p>
                      <a:pPr>
                        <a:buNone/>
                      </a:pPr>
                      <a:r>
                        <a:rPr lang="el-GR" sz="1700" dirty="0">
                          <a:ln>
                            <a:solidFill>
                              <a:schemeClr val="tx1"/>
                            </a:solidFill>
                          </a:ln>
                        </a:rPr>
                        <a:t>✅ Επιτρέπεται μόνο </a:t>
                      </a:r>
                      <a:r>
                        <a:rPr lang="el-GR" sz="1700" b="1" dirty="0">
                          <a:ln>
                            <a:solidFill>
                              <a:schemeClr val="tx1"/>
                            </a:solidFill>
                          </a:ln>
                        </a:rPr>
                        <a:t>άνω των 12 </a:t>
                      </a:r>
                      <a:r>
                        <a:rPr lang="el-GR" sz="1700" b="1" dirty="0" err="1">
                          <a:ln>
                            <a:solidFill>
                              <a:schemeClr val="tx1"/>
                            </a:solidFill>
                          </a:ln>
                        </a:rPr>
                        <a:t>ν.μ</a:t>
                      </a:r>
                      <a:r>
                        <a:rPr lang="el-GR" sz="1700" b="1" dirty="0">
                          <a:ln>
                            <a:solidFill>
                              <a:schemeClr val="tx1"/>
                            </a:solidFill>
                          </a:ln>
                        </a:rPr>
                        <a:t>.</a:t>
                      </a:r>
                      <a:r>
                        <a:rPr lang="el-GR" sz="1700" dirty="0">
                          <a:ln>
                            <a:solidFill>
                              <a:schemeClr val="tx1"/>
                            </a:solidFill>
                          </a:ln>
                        </a:rPr>
                        <a:t> από την ακτή. </a:t>
                      </a:r>
                    </a:p>
                    <a:p>
                      <a:pPr>
                        <a:buNone/>
                      </a:pPr>
                      <a:r>
                        <a:rPr lang="el-GR" sz="1700" dirty="0">
                          <a:ln>
                            <a:solidFill>
                              <a:schemeClr val="tx1"/>
                            </a:solidFill>
                          </a:ln>
                        </a:rPr>
                        <a:t>🚫 Απαγορεύεται σε Ειδικές Περιοχές</a:t>
                      </a:r>
                    </a:p>
                  </a:txBody>
                  <a:tcPr marL="87451" marR="87451" marT="43725" marB="43725" anchor="ctr">
                    <a:lnL>
                      <a:noFill/>
                    </a:lnL>
                    <a:lnR>
                      <a:noFill/>
                    </a:lnR>
                    <a:lnT>
                      <a:noFill/>
                    </a:lnT>
                    <a:lnB>
                      <a:noFill/>
                    </a:lnB>
                    <a:noFill/>
                  </a:tcPr>
                </a:tc>
                <a:extLst>
                  <a:ext uri="{0D108BD9-81ED-4DB2-BD59-A6C34878D82A}">
                    <a16:rowId xmlns:a16="http://schemas.microsoft.com/office/drawing/2014/main" val="4220463525"/>
                  </a:ext>
                </a:extLst>
              </a:tr>
              <a:tr h="382897">
                <a:tc>
                  <a:txBody>
                    <a:bodyPr/>
                    <a:lstStyle/>
                    <a:p>
                      <a:pPr>
                        <a:buNone/>
                      </a:pPr>
                      <a:r>
                        <a:rPr lang="el-GR" sz="1700" b="1">
                          <a:ln>
                            <a:solidFill>
                              <a:schemeClr val="tx1"/>
                            </a:solidFill>
                          </a:ln>
                        </a:rPr>
                        <a:t>Τέφρα από καύση πλαστικών</a:t>
                      </a:r>
                      <a:endParaRPr lang="el-GR" sz="1700">
                        <a:ln>
                          <a:solidFill>
                            <a:schemeClr val="tx1"/>
                          </a:solidFill>
                        </a:ln>
                      </a:endParaRPr>
                    </a:p>
                  </a:txBody>
                  <a:tcPr marL="87451" marR="87451" marT="43725" marB="43725" anchor="ctr">
                    <a:lnL>
                      <a:noFill/>
                    </a:lnL>
                    <a:lnR>
                      <a:noFill/>
                    </a:lnR>
                    <a:lnT>
                      <a:noFill/>
                    </a:lnT>
                    <a:lnB>
                      <a:noFill/>
                    </a:lnB>
                    <a:noFill/>
                  </a:tcPr>
                </a:tc>
                <a:tc>
                  <a:txBody>
                    <a:bodyPr/>
                    <a:lstStyle/>
                    <a:p>
                      <a:pPr>
                        <a:buNone/>
                      </a:pPr>
                      <a:r>
                        <a:rPr lang="en-US" sz="1700" dirty="0">
                          <a:ln>
                            <a:solidFill>
                              <a:schemeClr val="tx1"/>
                            </a:solidFill>
                          </a:ln>
                        </a:rPr>
                        <a:t>🚫 </a:t>
                      </a:r>
                      <a:r>
                        <a:rPr lang="el-GR" sz="1700" b="1" dirty="0">
                          <a:ln>
                            <a:solidFill>
                              <a:schemeClr val="tx1"/>
                            </a:solidFill>
                          </a:ln>
                        </a:rPr>
                        <a:t>Απαγορεύεται παντού</a:t>
                      </a:r>
                      <a:endParaRPr lang="el-GR" sz="1700" dirty="0">
                        <a:ln>
                          <a:solidFill>
                            <a:schemeClr val="tx1"/>
                          </a:solidFill>
                        </a:ln>
                      </a:endParaRPr>
                    </a:p>
                  </a:txBody>
                  <a:tcPr marL="87451" marR="87451" marT="43725" marB="43725" anchor="ctr">
                    <a:lnL>
                      <a:noFill/>
                    </a:lnL>
                    <a:lnR>
                      <a:noFill/>
                    </a:lnR>
                    <a:lnT>
                      <a:noFill/>
                    </a:lnT>
                    <a:lnB>
                      <a:noFill/>
                    </a:lnB>
                    <a:noFill/>
                  </a:tcPr>
                </a:tc>
                <a:extLst>
                  <a:ext uri="{0D108BD9-81ED-4DB2-BD59-A6C34878D82A}">
                    <a16:rowId xmlns:a16="http://schemas.microsoft.com/office/drawing/2014/main" val="114944264"/>
                  </a:ext>
                </a:extLst>
              </a:tr>
              <a:tr h="670071">
                <a:tc>
                  <a:txBody>
                    <a:bodyPr/>
                    <a:lstStyle/>
                    <a:p>
                      <a:pPr>
                        <a:buNone/>
                      </a:pPr>
                      <a:r>
                        <a:rPr lang="el-GR" sz="1700" b="1" dirty="0">
                          <a:ln>
                            <a:solidFill>
                              <a:schemeClr val="tx1"/>
                            </a:solidFill>
                          </a:ln>
                        </a:rPr>
                        <a:t>Απορρίμματα φορτίου (υπολείμματα μη επικίνδυνων υλικών)</a:t>
                      </a:r>
                      <a:endParaRPr lang="el-GR" sz="1700" dirty="0">
                        <a:ln>
                          <a:solidFill>
                            <a:schemeClr val="tx1"/>
                          </a:solidFill>
                        </a:ln>
                      </a:endParaRPr>
                    </a:p>
                  </a:txBody>
                  <a:tcPr marL="87451" marR="87451" marT="43725" marB="43725" anchor="ctr">
                    <a:lnL>
                      <a:noFill/>
                    </a:lnL>
                    <a:lnR>
                      <a:noFill/>
                    </a:lnR>
                    <a:lnT>
                      <a:noFill/>
                    </a:lnT>
                    <a:lnB>
                      <a:noFill/>
                    </a:lnB>
                    <a:noFill/>
                  </a:tcPr>
                </a:tc>
                <a:tc>
                  <a:txBody>
                    <a:bodyPr/>
                    <a:lstStyle/>
                    <a:p>
                      <a:pPr>
                        <a:buNone/>
                      </a:pPr>
                      <a:r>
                        <a:rPr lang="el-GR" sz="1700" dirty="0">
                          <a:ln>
                            <a:solidFill>
                              <a:schemeClr val="tx1"/>
                            </a:solidFill>
                          </a:ln>
                        </a:rPr>
                        <a:t>✅ Επιτρέπεται μόνο αν δεν περιέχουν πλαστικά και μόνο </a:t>
                      </a:r>
                      <a:r>
                        <a:rPr lang="el-GR" sz="1700" b="1" dirty="0">
                          <a:ln>
                            <a:solidFill>
                              <a:schemeClr val="tx1"/>
                            </a:solidFill>
                          </a:ln>
                        </a:rPr>
                        <a:t>άνω των 12 </a:t>
                      </a:r>
                      <a:r>
                        <a:rPr lang="el-GR" sz="1700" b="1" dirty="0" err="1">
                          <a:ln>
                            <a:solidFill>
                              <a:schemeClr val="tx1"/>
                            </a:solidFill>
                          </a:ln>
                        </a:rPr>
                        <a:t>ν.μ</a:t>
                      </a:r>
                      <a:r>
                        <a:rPr lang="el-GR" sz="1700" b="1" dirty="0">
                          <a:ln>
                            <a:solidFill>
                              <a:schemeClr val="tx1"/>
                            </a:solidFill>
                          </a:ln>
                        </a:rPr>
                        <a:t>. από την ακτή</a:t>
                      </a:r>
                      <a:endParaRPr lang="el-GR" sz="1700" dirty="0">
                        <a:ln>
                          <a:solidFill>
                            <a:schemeClr val="tx1"/>
                          </a:solidFill>
                        </a:ln>
                      </a:endParaRPr>
                    </a:p>
                  </a:txBody>
                  <a:tcPr marL="87451" marR="87451" marT="43725" marB="43725" anchor="ctr">
                    <a:lnL>
                      <a:noFill/>
                    </a:lnL>
                    <a:lnR>
                      <a:noFill/>
                    </a:lnR>
                    <a:lnT>
                      <a:noFill/>
                    </a:lnT>
                    <a:lnB>
                      <a:noFill/>
                    </a:lnB>
                    <a:noFill/>
                  </a:tcPr>
                </a:tc>
                <a:extLst>
                  <a:ext uri="{0D108BD9-81ED-4DB2-BD59-A6C34878D82A}">
                    <a16:rowId xmlns:a16="http://schemas.microsoft.com/office/drawing/2014/main" val="352737667"/>
                  </a:ext>
                </a:extLst>
              </a:tr>
              <a:tr h="670071">
                <a:tc>
                  <a:txBody>
                    <a:bodyPr/>
                    <a:lstStyle/>
                    <a:p>
                      <a:pPr>
                        <a:buNone/>
                      </a:pPr>
                      <a:r>
                        <a:rPr lang="el-GR" sz="1700" b="1">
                          <a:ln>
                            <a:solidFill>
                              <a:schemeClr val="tx1"/>
                            </a:solidFill>
                          </a:ln>
                        </a:rPr>
                        <a:t>Απορρίμματα ζωντανών ζώων</a:t>
                      </a:r>
                      <a:r>
                        <a:rPr lang="el-GR" sz="1700">
                          <a:ln>
                            <a:solidFill>
                              <a:schemeClr val="tx1"/>
                            </a:solidFill>
                          </a:ln>
                        </a:rPr>
                        <a:t> (π.χ. από μεταφορά ζώων)</a:t>
                      </a:r>
                    </a:p>
                  </a:txBody>
                  <a:tcPr marL="87451" marR="87451" marT="43725" marB="43725" anchor="ctr">
                    <a:lnL>
                      <a:noFill/>
                    </a:lnL>
                    <a:lnR>
                      <a:noFill/>
                    </a:lnR>
                    <a:lnT>
                      <a:noFill/>
                    </a:lnT>
                    <a:lnB>
                      <a:noFill/>
                    </a:lnB>
                    <a:noFill/>
                  </a:tcPr>
                </a:tc>
                <a:tc>
                  <a:txBody>
                    <a:bodyPr/>
                    <a:lstStyle/>
                    <a:p>
                      <a:pPr>
                        <a:buNone/>
                      </a:pPr>
                      <a:r>
                        <a:rPr lang="el-GR" sz="1700" dirty="0">
                          <a:ln>
                            <a:solidFill>
                              <a:schemeClr val="tx1"/>
                            </a:solidFill>
                          </a:ln>
                        </a:rPr>
                        <a:t>✅ Επιτρέπεται </a:t>
                      </a:r>
                      <a:r>
                        <a:rPr lang="el-GR" sz="1700" b="1" dirty="0">
                          <a:ln>
                            <a:solidFill>
                              <a:schemeClr val="tx1"/>
                            </a:solidFill>
                          </a:ln>
                        </a:rPr>
                        <a:t>άνω των 12 </a:t>
                      </a:r>
                      <a:r>
                        <a:rPr lang="el-GR" sz="1700" b="1" dirty="0" err="1">
                          <a:ln>
                            <a:solidFill>
                              <a:schemeClr val="tx1"/>
                            </a:solidFill>
                          </a:ln>
                        </a:rPr>
                        <a:t>ν.μ</a:t>
                      </a:r>
                      <a:r>
                        <a:rPr lang="el-GR" sz="1700" b="1" dirty="0">
                          <a:ln>
                            <a:solidFill>
                              <a:schemeClr val="tx1"/>
                            </a:solidFill>
                          </a:ln>
                        </a:rPr>
                        <a:t>. από την ακτή</a:t>
                      </a:r>
                      <a:endParaRPr lang="el-GR" sz="1700" dirty="0">
                        <a:ln>
                          <a:solidFill>
                            <a:schemeClr val="tx1"/>
                          </a:solidFill>
                        </a:ln>
                      </a:endParaRPr>
                    </a:p>
                  </a:txBody>
                  <a:tcPr marL="87451" marR="87451" marT="43725" marB="43725" anchor="ctr">
                    <a:lnL>
                      <a:noFill/>
                    </a:lnL>
                    <a:lnR>
                      <a:noFill/>
                    </a:lnR>
                    <a:lnT>
                      <a:noFill/>
                    </a:lnT>
                    <a:lnB>
                      <a:noFill/>
                    </a:lnB>
                    <a:noFill/>
                  </a:tcPr>
                </a:tc>
                <a:extLst>
                  <a:ext uri="{0D108BD9-81ED-4DB2-BD59-A6C34878D82A}">
                    <a16:rowId xmlns:a16="http://schemas.microsoft.com/office/drawing/2014/main" val="3254594005"/>
                  </a:ext>
                </a:extLst>
              </a:tr>
            </a:tbl>
          </a:graphicData>
        </a:graphic>
      </p:graphicFrame>
      <p:sp>
        <p:nvSpPr>
          <p:cNvPr id="10" name="TextBox 9">
            <a:extLst>
              <a:ext uri="{FF2B5EF4-FFF2-40B4-BE49-F238E27FC236}">
                <a16:creationId xmlns:a16="http://schemas.microsoft.com/office/drawing/2014/main" id="{F71B58E5-AAE0-29A6-4F34-F3544F07C052}"/>
              </a:ext>
            </a:extLst>
          </p:cNvPr>
          <p:cNvSpPr txBox="1"/>
          <p:nvPr/>
        </p:nvSpPr>
        <p:spPr>
          <a:xfrm>
            <a:off x="585927" y="4816214"/>
            <a:ext cx="11691890" cy="923330"/>
          </a:xfrm>
          <a:prstGeom prst="rect">
            <a:avLst/>
          </a:prstGeom>
          <a:noFill/>
        </p:spPr>
        <p:txBody>
          <a:bodyPr wrap="square">
            <a:spAutoFit/>
          </a:bodyPr>
          <a:lstStyle/>
          <a:p>
            <a:endParaRPr lang="el-GR" dirty="0"/>
          </a:p>
          <a:p>
            <a:r>
              <a:rPr lang="el-GR" i="1" dirty="0">
                <a:solidFill>
                  <a:srgbClr val="C00000"/>
                </a:solidFill>
              </a:rPr>
              <a:t>Ειδικές Περιοχές (Special </a:t>
            </a:r>
            <a:r>
              <a:rPr lang="el-GR" i="1" dirty="0" err="1">
                <a:solidFill>
                  <a:srgbClr val="C00000"/>
                </a:solidFill>
              </a:rPr>
              <a:t>Areas</a:t>
            </a:r>
            <a:r>
              <a:rPr lang="el-GR" i="1" dirty="0">
                <a:solidFill>
                  <a:srgbClr val="C00000"/>
                </a:solidFill>
              </a:rPr>
              <a:t>) όπου ισχύουν αυστηρότεροι κανόνες: Μεσόγειος, Βαλτική, Μαύρη Θάλασσα, Ερυθρά Θάλασσα, Βόρεια Θάλασσα, Περσικός Κόλπος, Ανταρκτική κ.ά.</a:t>
            </a:r>
            <a:endParaRPr lang="en-US" i="1" dirty="0">
              <a:solidFill>
                <a:srgbClr val="C00000"/>
              </a:solidFill>
            </a:endParaRPr>
          </a:p>
        </p:txBody>
      </p:sp>
    </p:spTree>
    <p:extLst>
      <p:ext uri="{BB962C8B-B14F-4D97-AF65-F5344CB8AC3E}">
        <p14:creationId xmlns:p14="http://schemas.microsoft.com/office/powerpoint/2010/main" val="102850127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9080</Words>
  <Application>Microsoft Office PowerPoint</Application>
  <PresentationFormat>Ευρεία οθόνη</PresentationFormat>
  <Paragraphs>579</Paragraphs>
  <Slides>71</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71</vt:i4>
      </vt:variant>
    </vt:vector>
  </HeadingPairs>
  <TitlesOfParts>
    <vt:vector size="79" baseType="lpstr">
      <vt:lpstr>Arial</vt:lpstr>
      <vt:lpstr>Calibri</vt:lpstr>
      <vt:lpstr>Calibri Light</vt:lpstr>
      <vt:lpstr>Courier New</vt:lpstr>
      <vt:lpstr>Symbol</vt:lpstr>
      <vt:lpstr>Times New Roman</vt:lpstr>
      <vt:lpstr>Wingdings</vt:lpstr>
      <vt:lpstr>Retrospect</vt:lpstr>
      <vt:lpstr>ΝΑΥΤΙΛΙΑ-ΠΕΡΙΒΑΛΛΟΝ-ΚΛΙΜΑΤΙΚΗ ΑΛΛΑΓΗ: Η ΠΡΟΚΛΗΣΗ ΤΗΣ ΕΝΕΡΓΕΙΑΚΗΣ ΜΕΤΑΒΑΣΗΣ </vt:lpstr>
      <vt:lpstr>1. ΕΙΣΑΓΩΓΙΚΕΣ ΠΑΡΑΤΗΡΗΣΕΙΣ </vt:lpstr>
      <vt:lpstr>Παρουσίαση του PowerPoint</vt:lpstr>
      <vt:lpstr>2. ΠΕΡΙΒΑΛΛΟΝΤΙΚΟΙ ΚΙΝΔΥΝΟΙ ΤΩΝ ΘΑΛΑΣΣΙΩΝ ΜΕΤΑΦΟΡΩΝ  </vt:lpstr>
      <vt:lpstr>Αριθμός πετρελαιοκηλίδων από δεξαμενόπλοια (1970-2021)</vt:lpstr>
      <vt:lpstr>2.2 Ρύπανση από τη διαχείριση του έρματος </vt:lpstr>
      <vt:lpstr>2.3 Μόλυνση από υγρές επιβλαβείς ουσίες χύδην</vt:lpstr>
      <vt:lpstr>2.4 Μόλυνση από απορρίμματα</vt:lpstr>
      <vt:lpstr>Παρουσίαση του PowerPoint</vt:lpstr>
      <vt:lpstr>2.5 Μόλυνση από τα λύματα των πλοίων</vt:lpstr>
      <vt:lpstr>2.6 Υποθαλάσσια ηχορύπανση</vt:lpstr>
      <vt:lpstr>Παρουσίαση του PowerPoint</vt:lpstr>
      <vt:lpstr>2.6 Μόλυνση από εκπομπές ατμοσφαιρικών ρύπων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Διεθνής κατανάλωση (σε αντίστοιχο χιλιάδες τόνων HFO)  ανά τύπο πλοίου και μηχάνημα</vt:lpstr>
      <vt:lpstr>  Ποσοστά καυσίμων ανά κατηγορία πλοίου </vt:lpstr>
      <vt:lpstr>Παρουσίαση του PowerPoint</vt:lpstr>
      <vt:lpstr>Παρουσίαση του PowerPoint</vt:lpstr>
      <vt:lpstr>3. Διεθνείς συμφωνίες για την πρόληψη και καταπολέμηση της ρύπανσης από τα πλοία   3.1 Συμβάσεις  </vt:lpstr>
      <vt:lpstr>Παρουσίαση του PowerPoint</vt:lpstr>
      <vt:lpstr>3.2 MARPOL</vt:lpstr>
      <vt:lpstr>Παρουσίαση του PowerPoint</vt:lpstr>
      <vt:lpstr>Ειδικές περιοχές της MARPOL 73/78</vt:lpstr>
      <vt:lpstr>Παράρτημα Ι: Κανονισμοί για την πρόληψη της ρύπανσης από πετρέλαιο </vt:lpstr>
      <vt:lpstr>Παράρτημα Ι: Κανονισμοί για την πρόληψη της ρύπανσης από πετρέλαιο </vt:lpstr>
      <vt:lpstr>Παράρτημα Ι: Κανονισμοί για την πρόληψη της ρύπανσης από πετρέλαιο </vt:lpstr>
      <vt:lpstr> Παράρτημα VI: Κανονισμοί για την πρόληψη της αέριας ρύπανσης από πλοία  </vt:lpstr>
      <vt:lpstr>EMISSION CONTROL AREAS:MARPOL Annex (SOx and NOx emission control)</vt:lpstr>
      <vt:lpstr>Παρουσίαση του PowerPoint</vt:lpstr>
      <vt:lpstr>Παρουσίαση του PowerPoint</vt:lpstr>
      <vt:lpstr>Παράρτημα VI: Κανονισμοί για την πρόληψη της αέριας ρύπανσης από πλοία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4. Τεχνολογία και καύσιμα πλοίων   4.1 Γενικές παρατηρήσεις  </vt:lpstr>
      <vt:lpstr>4η Επανάσταση στην πρόωση και ενέργεια των πλοίων</vt:lpstr>
      <vt:lpstr>4.2 Βιοκαύσιμα </vt:lpstr>
      <vt:lpstr>4.3 Αμμωνία</vt:lpstr>
      <vt:lpstr>4.4 Υδρογόνο</vt:lpstr>
      <vt:lpstr>Εκπομπές ghg ανάλογα με τον τρόπο παραγωγής του H2</vt:lpstr>
      <vt:lpstr>4.5 Κυψέλες καυσίμου</vt:lpstr>
      <vt:lpstr>Παραγωγή ενέργειας από το Η2 με μηδενικούς ρύπους</vt:lpstr>
      <vt:lpstr>4.6 Μπαταρίες </vt:lpstr>
      <vt:lpstr>4.6 Μπαταρίες </vt:lpstr>
      <vt:lpstr>Σχεδιάγραμμα του ηλεκτρικού πλοίου Yara Birkeland</vt:lpstr>
      <vt:lpstr>4.7 Αιολική ενέργεια</vt:lpstr>
      <vt:lpstr>Φορτηγό πλοίο Sea Zhoushan με αιολική υποβοήθηση</vt:lpstr>
      <vt:lpstr>4.8  Πυρηνικά καύσιμα </vt:lpstr>
      <vt:lpstr>4.8  Πυρηνικά καύσιμα </vt:lpstr>
      <vt:lpstr>Παρουσίαση του PowerPoint</vt:lpstr>
      <vt:lpstr>5. Συμπεράσματα</vt:lpstr>
      <vt:lpstr>Συμπεράσματα</vt:lpstr>
      <vt:lpstr>Συμπεράσματα</vt:lpstr>
      <vt:lpstr>Συμπεράσματα</vt:lpstr>
      <vt:lpstr>Συμπεράσματα</vt:lpstr>
      <vt:lpstr>Συμπεράσματα</vt:lpstr>
      <vt:lpstr>Γραφική απεικόνιση συστήματος εισφορών (IMRB-IMRF)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ΠΜΣ ΣΤΗ ΝΑΥΤΙΛΙΑ ΧΕ 2020 Γεωπολιτική, Ενέργεια και Ναυτιλία</dc:title>
  <dc:creator>Charalampos Kotios</dc:creator>
  <cp:lastModifiedBy>AGGELOS KOTIOS</cp:lastModifiedBy>
  <cp:revision>135</cp:revision>
  <dcterms:created xsi:type="dcterms:W3CDTF">2020-11-18T12:40:49Z</dcterms:created>
  <dcterms:modified xsi:type="dcterms:W3CDTF">2025-10-18T04:23:15Z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c24caf1-31f7-40c1-bde0-ca915f0156e3_Enabled">
    <vt:lpwstr>True</vt:lpwstr>
  </property>
  <property fmtid="{D5CDD505-2E9C-101B-9397-08002B2CF9AE}" pid="3" name="MSIP_Label_fc24caf1-31f7-40c1-bde0-ca915f0156e3_SiteId">
    <vt:lpwstr>088e9b00-ffd0-458e-bfa1-acf4c596d3cb</vt:lpwstr>
  </property>
  <property fmtid="{D5CDD505-2E9C-101B-9397-08002B2CF9AE}" pid="4" name="MSIP_Label_fc24caf1-31f7-40c1-bde0-ca915f0156e3_Owner">
    <vt:lpwstr>charalampos.kotios@msc.com</vt:lpwstr>
  </property>
  <property fmtid="{D5CDD505-2E9C-101B-9397-08002B2CF9AE}" pid="5" name="MSIP_Label_fc24caf1-31f7-40c1-bde0-ca915f0156e3_SetDate">
    <vt:lpwstr>2020-11-18T13:01:47.6109118Z</vt:lpwstr>
  </property>
  <property fmtid="{D5CDD505-2E9C-101B-9397-08002B2CF9AE}" pid="6" name="MSIP_Label_fc24caf1-31f7-40c1-bde0-ca915f0156e3_Name">
    <vt:lpwstr>Internal</vt:lpwstr>
  </property>
  <property fmtid="{D5CDD505-2E9C-101B-9397-08002B2CF9AE}" pid="7" name="MSIP_Label_fc24caf1-31f7-40c1-bde0-ca915f0156e3_Application">
    <vt:lpwstr>Microsoft Azure Information Protection</vt:lpwstr>
  </property>
  <property fmtid="{D5CDD505-2E9C-101B-9397-08002B2CF9AE}" pid="8" name="MSIP_Label_fc24caf1-31f7-40c1-bde0-ca915f0156e3_ActionId">
    <vt:lpwstr>465d8770-bb1e-450b-adb9-a85802de90b7</vt:lpwstr>
  </property>
  <property fmtid="{D5CDD505-2E9C-101B-9397-08002B2CF9AE}" pid="9" name="MSIP_Label_fc24caf1-31f7-40c1-bde0-ca915f0156e3_Extended_MSFT_Method">
    <vt:lpwstr>Automatic</vt:lpwstr>
  </property>
  <property fmtid="{D5CDD505-2E9C-101B-9397-08002B2CF9AE}" pid="10" name="Sensitivity">
    <vt:lpwstr>Internal</vt:lpwstr>
  </property>
</Properties>
</file>