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59"/>
  </p:notesMasterIdLst>
  <p:handoutMasterIdLst>
    <p:handoutMasterId r:id="rId60"/>
  </p:handoutMasterIdLst>
  <p:sldIdLst>
    <p:sldId id="585" r:id="rId2"/>
    <p:sldId id="479" r:id="rId3"/>
    <p:sldId id="487" r:id="rId4"/>
    <p:sldId id="477" r:id="rId5"/>
    <p:sldId id="480" r:id="rId6"/>
    <p:sldId id="483" r:id="rId7"/>
    <p:sldId id="486" r:id="rId8"/>
    <p:sldId id="706" r:id="rId9"/>
    <p:sldId id="411" r:id="rId10"/>
    <p:sldId id="412" r:id="rId11"/>
    <p:sldId id="413" r:id="rId12"/>
    <p:sldId id="417" r:id="rId13"/>
    <p:sldId id="418" r:id="rId14"/>
    <p:sldId id="420" r:id="rId15"/>
    <p:sldId id="421" r:id="rId16"/>
    <p:sldId id="422" r:id="rId17"/>
    <p:sldId id="423" r:id="rId18"/>
    <p:sldId id="424" r:id="rId19"/>
    <p:sldId id="583" r:id="rId20"/>
    <p:sldId id="707" r:id="rId21"/>
    <p:sldId id="708" r:id="rId22"/>
    <p:sldId id="709" r:id="rId23"/>
    <p:sldId id="710" r:id="rId24"/>
    <p:sldId id="468" r:id="rId25"/>
    <p:sldId id="711" r:id="rId26"/>
    <p:sldId id="493" r:id="rId27"/>
    <p:sldId id="494" r:id="rId28"/>
    <p:sldId id="495" r:id="rId29"/>
    <p:sldId id="496" r:id="rId30"/>
    <p:sldId id="497" r:id="rId31"/>
    <p:sldId id="498" r:id="rId32"/>
    <p:sldId id="499" r:id="rId33"/>
    <p:sldId id="500" r:id="rId34"/>
    <p:sldId id="587" r:id="rId35"/>
    <p:sldId id="670" r:id="rId36"/>
    <p:sldId id="696" r:id="rId37"/>
    <p:sldId id="698" r:id="rId38"/>
    <p:sldId id="588" r:id="rId39"/>
    <p:sldId id="590" r:id="rId40"/>
    <p:sldId id="589" r:id="rId41"/>
    <p:sldId id="591" r:id="rId42"/>
    <p:sldId id="592" r:id="rId43"/>
    <p:sldId id="434" r:id="rId44"/>
    <p:sldId id="435" r:id="rId45"/>
    <p:sldId id="438" r:id="rId46"/>
    <p:sldId id="439" r:id="rId47"/>
    <p:sldId id="598" r:id="rId48"/>
    <p:sldId id="599" r:id="rId49"/>
    <p:sldId id="522" r:id="rId50"/>
    <p:sldId id="595" r:id="rId51"/>
    <p:sldId id="594" r:id="rId52"/>
    <p:sldId id="523" r:id="rId53"/>
    <p:sldId id="524" r:id="rId54"/>
    <p:sldId id="525" r:id="rId55"/>
    <p:sldId id="526" r:id="rId56"/>
    <p:sldId id="527" r:id="rId57"/>
    <p:sldId id="528"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p:restoredTop sz="96578"/>
  </p:normalViewPr>
  <p:slideViewPr>
    <p:cSldViewPr snapToGrid="0" snapToObjects="1">
      <p:cViewPr varScale="1">
        <p:scale>
          <a:sx n="124" d="100"/>
          <a:sy n="124" d="100"/>
        </p:scale>
        <p:origin x="23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7EBBE5-4445-2746-A736-E07215C70D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DDB77E5-92BB-B041-9394-8EB7FD3DB3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DE74B9-DD7A-4842-BBBD-6033AFBE9B07}" type="datetimeFigureOut">
              <a:rPr lang="en-US" smtClean="0"/>
              <a:t>11/20/21</a:t>
            </a:fld>
            <a:endParaRPr lang="en-US"/>
          </a:p>
        </p:txBody>
      </p:sp>
      <p:sp>
        <p:nvSpPr>
          <p:cNvPr id="4" name="Footer Placeholder 3">
            <a:extLst>
              <a:ext uri="{FF2B5EF4-FFF2-40B4-BE49-F238E27FC236}">
                <a16:creationId xmlns:a16="http://schemas.microsoft.com/office/drawing/2014/main" id="{1B52AB65-878D-564C-A38F-37023B8BE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9F1F10-6CDC-2B4C-9522-0EB7B5D17CE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CBF9E48-9AFB-734F-B3AA-A1C77E2D9231}" type="slidenum">
              <a:rPr lang="en-US" smtClean="0"/>
              <a:t>‹#›</a:t>
            </a:fld>
            <a:endParaRPr lang="en-US"/>
          </a:p>
        </p:txBody>
      </p:sp>
    </p:spTree>
    <p:extLst>
      <p:ext uri="{BB962C8B-B14F-4D97-AF65-F5344CB8AC3E}">
        <p14:creationId xmlns:p14="http://schemas.microsoft.com/office/powerpoint/2010/main" val="23433133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AE1804-913A-0448-AFF0-E0AADA91D316}" type="datetimeFigureOut">
              <a:rPr lang="en-US" smtClean="0"/>
              <a:t>11/20/21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973005-B070-5343-931D-0BA69D060B79}" type="slidenum">
              <a:rPr lang="en-US" smtClean="0"/>
              <a:t>‹#›</a:t>
            </a:fld>
            <a:endParaRPr lang="en-US"/>
          </a:p>
        </p:txBody>
      </p:sp>
    </p:spTree>
    <p:extLst>
      <p:ext uri="{BB962C8B-B14F-4D97-AF65-F5344CB8AC3E}">
        <p14:creationId xmlns:p14="http://schemas.microsoft.com/office/powerpoint/2010/main" val="203771088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973005-B070-5343-931D-0BA69D060B79}" type="slidenum">
              <a:rPr lang="en-US" smtClean="0"/>
              <a:t>49</a:t>
            </a:fld>
            <a:endParaRPr lang="en-US"/>
          </a:p>
        </p:txBody>
      </p:sp>
    </p:spTree>
    <p:extLst>
      <p:ext uri="{BB962C8B-B14F-4D97-AF65-F5344CB8AC3E}">
        <p14:creationId xmlns:p14="http://schemas.microsoft.com/office/powerpoint/2010/main" val="324732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192E03-2E59-484A-99F3-98170C900CCD}" type="datetime1">
              <a:rPr lang="en-US" smtClean="0"/>
              <a:t>11/20/21</a:t>
            </a:fld>
            <a:endParaRPr lang="en-US"/>
          </a:p>
        </p:txBody>
      </p:sp>
      <p:sp>
        <p:nvSpPr>
          <p:cNvPr id="5" name="Footer Placeholder 4"/>
          <p:cNvSpPr>
            <a:spLocks noGrp="1"/>
          </p:cNvSpPr>
          <p:nvPr>
            <p:ph type="ftr" sz="quarter" idx="11"/>
          </p:nvPr>
        </p:nvSpPr>
        <p:spPr/>
        <p:txBody>
          <a:bodyPr/>
          <a:lstStyle/>
          <a:p>
            <a:r>
              <a:rPr lang="el-GR"/>
              <a:t>ΔΙΟΙΚΗΤΙΚΗ ΛΟΓΙΣΤΙΚΗ - ΙΕΣΟΕΛ 2020</a:t>
            </a:r>
            <a:endParaRPr lang="en-US"/>
          </a:p>
        </p:txBody>
      </p:sp>
      <p:sp>
        <p:nvSpPr>
          <p:cNvPr id="6" name="Slide Number Placeholder 5"/>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171036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0871BD-DEC9-4448-9836-F054A52FB629}" type="datetime1">
              <a:rPr lang="en-US" smtClean="0"/>
              <a:t>11/20/21</a:t>
            </a:fld>
            <a:endParaRPr lang="en-US"/>
          </a:p>
        </p:txBody>
      </p:sp>
      <p:sp>
        <p:nvSpPr>
          <p:cNvPr id="5" name="Footer Placeholder 4"/>
          <p:cNvSpPr>
            <a:spLocks noGrp="1"/>
          </p:cNvSpPr>
          <p:nvPr>
            <p:ph type="ftr" sz="quarter" idx="11"/>
          </p:nvPr>
        </p:nvSpPr>
        <p:spPr/>
        <p:txBody>
          <a:bodyPr/>
          <a:lstStyle/>
          <a:p>
            <a:r>
              <a:rPr lang="el-GR"/>
              <a:t>ΔΙΟΙΚΗΤΙΚΗ ΛΟΓΙΣΤΙΚΗ - ΙΕΣΟΕΛ 2020</a:t>
            </a:r>
            <a:endParaRPr lang="en-US"/>
          </a:p>
        </p:txBody>
      </p:sp>
      <p:sp>
        <p:nvSpPr>
          <p:cNvPr id="6" name="Slide Number Placeholder 5"/>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1780405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1DB2BA-8CC3-F842-A8F2-6C7695B6143D}" type="datetime1">
              <a:rPr lang="en-US" smtClean="0"/>
              <a:t>11/20/21</a:t>
            </a:fld>
            <a:endParaRPr lang="en-US"/>
          </a:p>
        </p:txBody>
      </p:sp>
      <p:sp>
        <p:nvSpPr>
          <p:cNvPr id="5" name="Footer Placeholder 4"/>
          <p:cNvSpPr>
            <a:spLocks noGrp="1"/>
          </p:cNvSpPr>
          <p:nvPr>
            <p:ph type="ftr" sz="quarter" idx="11"/>
          </p:nvPr>
        </p:nvSpPr>
        <p:spPr/>
        <p:txBody>
          <a:bodyPr/>
          <a:lstStyle/>
          <a:p>
            <a:r>
              <a:rPr lang="el-GR"/>
              <a:t>ΔΙΟΙΚΗΤΙΚΗ ΛΟΓΙΣΤΙΚΗ - ΙΕΣΟΕΛ 2020</a:t>
            </a:r>
            <a:endParaRPr lang="en-US"/>
          </a:p>
        </p:txBody>
      </p:sp>
      <p:sp>
        <p:nvSpPr>
          <p:cNvPr id="6" name="Slide Number Placeholder 5"/>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2274914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grpSp>
        <p:nvGrpSpPr>
          <p:cNvPr id="12" name="Group 11"/>
          <p:cNvGrpSpPr/>
          <p:nvPr userDrawn="1">
            <p:custDataLst>
              <p:tags r:id="rId1"/>
            </p:custDataLst>
          </p:nvPr>
        </p:nvGrpSpPr>
        <p:grpSpPr>
          <a:xfrm>
            <a:off x="0" y="-13267"/>
            <a:ext cx="9122483" cy="271676"/>
            <a:chOff x="0" y="-13267"/>
            <a:chExt cx="9122483" cy="271676"/>
          </a:xfrm>
        </p:grpSpPr>
        <p:sp>
          <p:nvSpPr>
            <p:cNvPr id="13" name="Rectangle 20"/>
            <p:cNvSpPr>
              <a:spLocks noChangeArrowheads="1"/>
            </p:cNvSpPr>
            <p:nvPr/>
          </p:nvSpPr>
          <p:spPr bwMode="auto">
            <a:xfrm>
              <a:off x="0" y="4763"/>
              <a:ext cx="7924800" cy="242888"/>
            </a:xfrm>
            <a:prstGeom prst="rect">
              <a:avLst/>
            </a:prstGeom>
            <a:solidFill>
              <a:schemeClr val="tx2"/>
            </a:solidFill>
            <a:ln w="9525">
              <a:solidFill>
                <a:schemeClr val="tx1"/>
              </a:solidFill>
              <a:miter lim="800000"/>
              <a:headEnd/>
              <a:tailEnd/>
            </a:ln>
            <a:effectLst/>
          </p:spPr>
          <p:txBody>
            <a:bodyPr wrap="none" anchor="ctr"/>
            <a:lstStyle/>
            <a:p>
              <a:pPr>
                <a:defRPr/>
              </a:pPr>
              <a:endParaRPr lang="en-US">
                <a:solidFill>
                  <a:srgbClr val="000000"/>
                </a:solidFill>
                <a:latin typeface="+mn-lt"/>
              </a:endParaRPr>
            </a:p>
          </p:txBody>
        </p:sp>
        <p:pic>
          <p:nvPicPr>
            <p:cNvPr id="14" name="Picture 2" descr="D:\Ganesh\WIP\MGH\B&amp;E\Guided_Example\New\PPTs\connect.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4681" y="-13267"/>
              <a:ext cx="1167802" cy="271676"/>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Rectangle 26"/>
          <p:cNvSpPr>
            <a:spLocks noChangeArrowheads="1"/>
          </p:cNvSpPr>
          <p:nvPr userDrawn="1"/>
        </p:nvSpPr>
        <p:spPr bwMode="auto">
          <a:xfrm>
            <a:off x="184150" y="-4763"/>
            <a:ext cx="1573213" cy="304801"/>
          </a:xfrm>
          <a:prstGeom prst="rect">
            <a:avLst/>
          </a:prstGeom>
          <a:noFill/>
          <a:ln w="9525">
            <a:noFill/>
            <a:miter lim="800000"/>
            <a:headEnd/>
            <a:tailEnd/>
          </a:ln>
          <a:effectLst/>
        </p:spPr>
        <p:txBody>
          <a:bodyPr wrap="none">
            <a:spAutoFit/>
          </a:bodyPr>
          <a:lstStyle/>
          <a:p>
            <a:pPr>
              <a:defRPr/>
            </a:pPr>
            <a:r>
              <a:rPr lang="en-US" sz="1400" b="1">
                <a:solidFill>
                  <a:srgbClr val="FFFFFF"/>
                </a:solidFill>
                <a:latin typeface="+mn-lt"/>
              </a:rPr>
              <a:t>Guided Example</a:t>
            </a:r>
          </a:p>
        </p:txBody>
      </p:sp>
      <p:sp>
        <p:nvSpPr>
          <p:cNvPr id="10" name="Line 29"/>
          <p:cNvSpPr>
            <a:spLocks noChangeShapeType="1"/>
          </p:cNvSpPr>
          <p:nvPr userDrawn="1"/>
        </p:nvSpPr>
        <p:spPr bwMode="auto">
          <a:xfrm>
            <a:off x="0" y="0"/>
            <a:ext cx="0" cy="6858000"/>
          </a:xfrm>
          <a:prstGeom prst="line">
            <a:avLst/>
          </a:prstGeom>
          <a:noFill/>
          <a:ln w="25400">
            <a:solidFill>
              <a:schemeClr val="tx1"/>
            </a:solidFill>
            <a:round/>
            <a:headEnd/>
            <a:tailEnd/>
          </a:ln>
          <a:effectLst/>
        </p:spPr>
        <p:txBody>
          <a:bodyPr/>
          <a:lstStyle/>
          <a:p>
            <a:pPr>
              <a:defRPr/>
            </a:pPr>
            <a:endParaRPr lang="en-US">
              <a:solidFill>
                <a:srgbClr val="000000"/>
              </a:solidFill>
              <a:latin typeface="+mn-lt"/>
            </a:endParaRPr>
          </a:p>
        </p:txBody>
      </p:sp>
      <p:sp>
        <p:nvSpPr>
          <p:cNvPr id="11" name="Line 30"/>
          <p:cNvSpPr>
            <a:spLocks noChangeShapeType="1"/>
          </p:cNvSpPr>
          <p:nvPr userDrawn="1"/>
        </p:nvSpPr>
        <p:spPr bwMode="auto">
          <a:xfrm>
            <a:off x="9142413" y="0"/>
            <a:ext cx="0" cy="6857999"/>
          </a:xfrm>
          <a:prstGeom prst="line">
            <a:avLst/>
          </a:prstGeom>
          <a:noFill/>
          <a:ln w="25400">
            <a:solidFill>
              <a:schemeClr val="tx1"/>
            </a:solidFill>
            <a:round/>
            <a:headEnd/>
            <a:tailEnd/>
          </a:ln>
          <a:effectLst/>
        </p:spPr>
        <p:txBody>
          <a:bodyPr/>
          <a:lstStyle/>
          <a:p>
            <a:pPr>
              <a:defRPr/>
            </a:pPr>
            <a:endParaRPr lang="en-US">
              <a:solidFill>
                <a:srgbClr val="000000"/>
              </a:solidFill>
              <a:latin typeface="+mn-lt"/>
            </a:endParaRPr>
          </a:p>
        </p:txBody>
      </p:sp>
      <p:sp>
        <p:nvSpPr>
          <p:cNvPr id="3075" name="Rectangle 3"/>
          <p:cNvSpPr>
            <a:spLocks noGrp="1" noChangeArrowheads="1"/>
          </p:cNvSpPr>
          <p:nvPr>
            <p:ph type="subTitle" idx="1"/>
          </p:nvPr>
        </p:nvSpPr>
        <p:spPr bwMode="auto">
          <a:xfrm>
            <a:off x="1143000" y="1295400"/>
            <a:ext cx="6553200" cy="3657600"/>
          </a:xfrm>
          <a:prstGeom prst="rect">
            <a:avLst/>
          </a:prstGeom>
          <a:noFill/>
          <a:ln>
            <a:miter lim="800000"/>
            <a:headEnd/>
            <a:tailEnd/>
          </a:ln>
        </p:spPr>
        <p:txBody>
          <a:bodyPr/>
          <a:lstStyle>
            <a:lvl1pPr marL="0" indent="0" algn="ctr">
              <a:buFontTx/>
              <a:buNone/>
              <a:defRPr sz="1400"/>
            </a:lvl1pPr>
          </a:lstStyle>
          <a:p>
            <a:endParaRPr lang="en-US"/>
          </a:p>
        </p:txBody>
      </p:sp>
    </p:spTree>
    <p:extLst>
      <p:ext uri="{BB962C8B-B14F-4D97-AF65-F5344CB8AC3E}">
        <p14:creationId xmlns:p14="http://schemas.microsoft.com/office/powerpoint/2010/main" val="352356119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776B4E-A19E-AB4A-897C-35465C539B98}" type="datetime1">
              <a:rPr lang="en-US" smtClean="0"/>
              <a:t>11/20/21</a:t>
            </a:fld>
            <a:endParaRPr lang="en-US"/>
          </a:p>
        </p:txBody>
      </p:sp>
      <p:sp>
        <p:nvSpPr>
          <p:cNvPr id="5" name="Footer Placeholder 4"/>
          <p:cNvSpPr>
            <a:spLocks noGrp="1"/>
          </p:cNvSpPr>
          <p:nvPr>
            <p:ph type="ftr" sz="quarter" idx="11"/>
          </p:nvPr>
        </p:nvSpPr>
        <p:spPr/>
        <p:txBody>
          <a:bodyPr/>
          <a:lstStyle/>
          <a:p>
            <a:r>
              <a:rPr lang="el-GR"/>
              <a:t>ΔΙΟΙΚΗΤΙΚΗ ΛΟΓΙΣΤΙΚΗ - ΙΕΣΟΕΛ 2020</a:t>
            </a:r>
            <a:endParaRPr lang="en-US"/>
          </a:p>
        </p:txBody>
      </p:sp>
      <p:sp>
        <p:nvSpPr>
          <p:cNvPr id="6" name="Slide Number Placeholder 5"/>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197327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0A0A83-658A-C346-9EB8-029F93250CDC}" type="datetime1">
              <a:rPr lang="en-US" smtClean="0"/>
              <a:t>11/20/21</a:t>
            </a:fld>
            <a:endParaRPr lang="en-US"/>
          </a:p>
        </p:txBody>
      </p:sp>
      <p:sp>
        <p:nvSpPr>
          <p:cNvPr id="5" name="Footer Placeholder 4"/>
          <p:cNvSpPr>
            <a:spLocks noGrp="1"/>
          </p:cNvSpPr>
          <p:nvPr>
            <p:ph type="ftr" sz="quarter" idx="11"/>
          </p:nvPr>
        </p:nvSpPr>
        <p:spPr/>
        <p:txBody>
          <a:bodyPr/>
          <a:lstStyle/>
          <a:p>
            <a:r>
              <a:rPr lang="el-GR"/>
              <a:t>ΔΙΟΙΚΗΤΙΚΗ ΛΟΓΙΣΤΙΚΗ - ΙΕΣΟΕΛ 2020</a:t>
            </a:r>
            <a:endParaRPr lang="en-US"/>
          </a:p>
        </p:txBody>
      </p:sp>
      <p:sp>
        <p:nvSpPr>
          <p:cNvPr id="6" name="Slide Number Placeholder 5"/>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3415077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2E9C5E-5597-574C-8F42-B57F915E5A4B}" type="datetime1">
              <a:rPr lang="en-US" smtClean="0"/>
              <a:t>11/20/21</a:t>
            </a:fld>
            <a:endParaRPr lang="en-US"/>
          </a:p>
        </p:txBody>
      </p:sp>
      <p:sp>
        <p:nvSpPr>
          <p:cNvPr id="6" name="Footer Placeholder 5"/>
          <p:cNvSpPr>
            <a:spLocks noGrp="1"/>
          </p:cNvSpPr>
          <p:nvPr>
            <p:ph type="ftr" sz="quarter" idx="11"/>
          </p:nvPr>
        </p:nvSpPr>
        <p:spPr/>
        <p:txBody>
          <a:bodyPr/>
          <a:lstStyle/>
          <a:p>
            <a:r>
              <a:rPr lang="el-GR"/>
              <a:t>ΔΙΟΙΚΗΤΙΚΗ ΛΟΓΙΣΤΙΚΗ - ΙΕΣΟΕΛ 2020</a:t>
            </a:r>
            <a:endParaRPr lang="en-US"/>
          </a:p>
        </p:txBody>
      </p:sp>
      <p:sp>
        <p:nvSpPr>
          <p:cNvPr id="7" name="Slide Number Placeholder 6"/>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154758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E1F524-5BBB-4B45-9793-60B2720D5118}" type="datetime1">
              <a:rPr lang="en-US" smtClean="0"/>
              <a:t>11/20/21</a:t>
            </a:fld>
            <a:endParaRPr lang="en-US"/>
          </a:p>
        </p:txBody>
      </p:sp>
      <p:sp>
        <p:nvSpPr>
          <p:cNvPr id="8" name="Footer Placeholder 7"/>
          <p:cNvSpPr>
            <a:spLocks noGrp="1"/>
          </p:cNvSpPr>
          <p:nvPr>
            <p:ph type="ftr" sz="quarter" idx="11"/>
          </p:nvPr>
        </p:nvSpPr>
        <p:spPr/>
        <p:txBody>
          <a:bodyPr/>
          <a:lstStyle/>
          <a:p>
            <a:r>
              <a:rPr lang="el-GR"/>
              <a:t>ΔΙΟΙΚΗΤΙΚΗ ΛΟΓΙΣΤΙΚΗ - ΙΕΣΟΕΛ 2020</a:t>
            </a:r>
            <a:endParaRPr lang="en-US"/>
          </a:p>
        </p:txBody>
      </p:sp>
      <p:sp>
        <p:nvSpPr>
          <p:cNvPr id="9" name="Slide Number Placeholder 8"/>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200056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B55ECF-3873-F04D-8213-154638FFB599}" type="datetime1">
              <a:rPr lang="en-US" smtClean="0"/>
              <a:t>11/20/21</a:t>
            </a:fld>
            <a:endParaRPr lang="en-US"/>
          </a:p>
        </p:txBody>
      </p:sp>
      <p:sp>
        <p:nvSpPr>
          <p:cNvPr id="4" name="Footer Placeholder 3"/>
          <p:cNvSpPr>
            <a:spLocks noGrp="1"/>
          </p:cNvSpPr>
          <p:nvPr>
            <p:ph type="ftr" sz="quarter" idx="11"/>
          </p:nvPr>
        </p:nvSpPr>
        <p:spPr/>
        <p:txBody>
          <a:bodyPr/>
          <a:lstStyle/>
          <a:p>
            <a:r>
              <a:rPr lang="el-GR"/>
              <a:t>ΔΙΟΙΚΗΤΙΚΗ ΛΟΓΙΣΤΙΚΗ - ΙΕΣΟΕΛ 2020</a:t>
            </a:r>
            <a:endParaRPr lang="en-US"/>
          </a:p>
        </p:txBody>
      </p:sp>
      <p:sp>
        <p:nvSpPr>
          <p:cNvPr id="5" name="Slide Number Placeholder 4"/>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4198396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FDEF8-6FEE-7C4B-B836-D23805CCE3E0}" type="datetime1">
              <a:rPr lang="en-US" smtClean="0"/>
              <a:t>11/20/21</a:t>
            </a:fld>
            <a:endParaRPr lang="en-US"/>
          </a:p>
        </p:txBody>
      </p:sp>
      <p:sp>
        <p:nvSpPr>
          <p:cNvPr id="3" name="Footer Placeholder 2"/>
          <p:cNvSpPr>
            <a:spLocks noGrp="1"/>
          </p:cNvSpPr>
          <p:nvPr>
            <p:ph type="ftr" sz="quarter" idx="11"/>
          </p:nvPr>
        </p:nvSpPr>
        <p:spPr/>
        <p:txBody>
          <a:bodyPr/>
          <a:lstStyle/>
          <a:p>
            <a:r>
              <a:rPr lang="el-GR"/>
              <a:t>ΔΙΟΙΚΗΤΙΚΗ ΛΟΓΙΣΤΙΚΗ - ΙΕΣΟΕΛ 2020</a:t>
            </a:r>
            <a:endParaRPr lang="en-US"/>
          </a:p>
        </p:txBody>
      </p:sp>
      <p:sp>
        <p:nvSpPr>
          <p:cNvPr id="4" name="Slide Number Placeholder 3"/>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3831553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3E0E8C-197C-AF4F-B40A-AA5E1A24EC3A}" type="datetime1">
              <a:rPr lang="en-US" smtClean="0"/>
              <a:t>11/20/21</a:t>
            </a:fld>
            <a:endParaRPr lang="en-US"/>
          </a:p>
        </p:txBody>
      </p:sp>
      <p:sp>
        <p:nvSpPr>
          <p:cNvPr id="6" name="Footer Placeholder 5"/>
          <p:cNvSpPr>
            <a:spLocks noGrp="1"/>
          </p:cNvSpPr>
          <p:nvPr>
            <p:ph type="ftr" sz="quarter" idx="11"/>
          </p:nvPr>
        </p:nvSpPr>
        <p:spPr/>
        <p:txBody>
          <a:bodyPr/>
          <a:lstStyle/>
          <a:p>
            <a:r>
              <a:rPr lang="el-GR"/>
              <a:t>ΔΙΟΙΚΗΤΙΚΗ ΛΟΓΙΣΤΙΚΗ - ΙΕΣΟΕΛ 2020</a:t>
            </a:r>
            <a:endParaRPr lang="en-US"/>
          </a:p>
        </p:txBody>
      </p:sp>
      <p:sp>
        <p:nvSpPr>
          <p:cNvPr id="7" name="Slide Number Placeholder 6"/>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3293451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F6150B-9422-1045-9148-CCCF9A3623F9}" type="datetime1">
              <a:rPr lang="en-US" smtClean="0"/>
              <a:t>11/20/21</a:t>
            </a:fld>
            <a:endParaRPr lang="en-US"/>
          </a:p>
        </p:txBody>
      </p:sp>
      <p:sp>
        <p:nvSpPr>
          <p:cNvPr id="6" name="Footer Placeholder 5"/>
          <p:cNvSpPr>
            <a:spLocks noGrp="1"/>
          </p:cNvSpPr>
          <p:nvPr>
            <p:ph type="ftr" sz="quarter" idx="11"/>
          </p:nvPr>
        </p:nvSpPr>
        <p:spPr/>
        <p:txBody>
          <a:bodyPr/>
          <a:lstStyle/>
          <a:p>
            <a:r>
              <a:rPr lang="el-GR"/>
              <a:t>ΔΙΟΙΚΗΤΙΚΗ ΛΟΓΙΣΤΙΚΗ - ΙΕΣΟΕΛ 2020</a:t>
            </a:r>
            <a:endParaRPr lang="en-US"/>
          </a:p>
        </p:txBody>
      </p:sp>
      <p:sp>
        <p:nvSpPr>
          <p:cNvPr id="7" name="Slide Number Placeholder 6"/>
          <p:cNvSpPr>
            <a:spLocks noGrp="1"/>
          </p:cNvSpPr>
          <p:nvPr>
            <p:ph type="sldNum" sz="quarter" idx="12"/>
          </p:nvPr>
        </p:nvSpPr>
        <p:spPr/>
        <p:txBody>
          <a:bodyPr/>
          <a:lstStyle/>
          <a:p>
            <a:fld id="{B66069EF-D52F-E549-BC70-80BAEE16745F}" type="slidenum">
              <a:rPr lang="en-US" smtClean="0"/>
              <a:t>‹#›</a:t>
            </a:fld>
            <a:endParaRPr lang="en-US"/>
          </a:p>
        </p:txBody>
      </p:sp>
    </p:spTree>
    <p:extLst>
      <p:ext uri="{BB962C8B-B14F-4D97-AF65-F5344CB8AC3E}">
        <p14:creationId xmlns:p14="http://schemas.microsoft.com/office/powerpoint/2010/main" val="2963588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F055F-9780-F248-A8F4-D5D99DF3AA41}" type="datetime1">
              <a:rPr lang="en-US" smtClean="0"/>
              <a:t>11/20/21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ΔΙΟΙΚΗΤΙΚΗ ΛΟΓΙΣΤΙΚΗ - ΙΕΣΟΕΛ 2020</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069EF-D52F-E549-BC70-80BAEE16745F}" type="slidenum">
              <a:rPr lang="en-US" smtClean="0"/>
              <a:t>‹#›</a:t>
            </a:fld>
            <a:endParaRPr lang="en-US"/>
          </a:p>
        </p:txBody>
      </p:sp>
    </p:spTree>
    <p:extLst>
      <p:ext uri="{BB962C8B-B14F-4D97-AF65-F5344CB8AC3E}">
        <p14:creationId xmlns:p14="http://schemas.microsoft.com/office/powerpoint/2010/main" val="28712005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AA79D-EDF7-D74E-BC56-265AE8C711C0}"/>
              </a:ext>
            </a:extLst>
          </p:cNvPr>
          <p:cNvSpPr>
            <a:spLocks noGrp="1"/>
          </p:cNvSpPr>
          <p:nvPr>
            <p:ph type="title"/>
          </p:nvPr>
        </p:nvSpPr>
        <p:spPr>
          <a:solidFill>
            <a:schemeClr val="accent4">
              <a:lumMod val="20000"/>
              <a:lumOff val="80000"/>
            </a:schemeClr>
          </a:solidFill>
          <a:ln>
            <a:solidFill>
              <a:schemeClr val="tx1"/>
            </a:solidFill>
          </a:ln>
        </p:spPr>
        <p:txBody>
          <a:bodyPr/>
          <a:lstStyle/>
          <a:p>
            <a:pPr algn="ctr"/>
            <a:r>
              <a:rPr lang="el-GR" dirty="0"/>
              <a:t> </a:t>
            </a:r>
            <a:r>
              <a:rPr lang="en-US" dirty="0" err="1"/>
              <a:t>eMBA</a:t>
            </a:r>
            <a:endParaRPr lang="en-US" dirty="0"/>
          </a:p>
        </p:txBody>
      </p:sp>
      <p:sp>
        <p:nvSpPr>
          <p:cNvPr id="3" name="Content Placeholder 2">
            <a:extLst>
              <a:ext uri="{FF2B5EF4-FFF2-40B4-BE49-F238E27FC236}">
                <a16:creationId xmlns:a16="http://schemas.microsoft.com/office/drawing/2014/main" id="{6F421915-D424-BF48-B161-B90342269B20}"/>
              </a:ext>
            </a:extLst>
          </p:cNvPr>
          <p:cNvSpPr>
            <a:spLocks noGrp="1"/>
          </p:cNvSpPr>
          <p:nvPr>
            <p:ph idx="1"/>
          </p:nvPr>
        </p:nvSpPr>
        <p:spPr>
          <a:xfrm>
            <a:off x="628650" y="1825625"/>
            <a:ext cx="7886700" cy="3169708"/>
          </a:xfrm>
          <a:gradFill flip="none" rotWithShape="1">
            <a:gsLst>
              <a:gs pos="0">
                <a:schemeClr val="accent4">
                  <a:lumMod val="60000"/>
                  <a:lumOff val="40000"/>
                </a:schemeClr>
              </a:gs>
              <a:gs pos="39000">
                <a:schemeClr val="accent4">
                  <a:lumMod val="20000"/>
                  <a:lumOff val="80000"/>
                </a:schemeClr>
              </a:gs>
              <a:gs pos="100000">
                <a:schemeClr val="accent4">
                  <a:lumMod val="60000"/>
                  <a:lumOff val="40000"/>
                </a:schemeClr>
              </a:gs>
            </a:gsLst>
            <a:lin ang="16200000" scaled="1"/>
            <a:tileRect/>
          </a:gradFill>
          <a:ln>
            <a:solidFill>
              <a:schemeClr val="tx1"/>
            </a:solidFill>
          </a:ln>
        </p:spPr>
        <p:txBody>
          <a:bodyPr anchor="ctr">
            <a:normAutofit/>
          </a:bodyPr>
          <a:lstStyle/>
          <a:p>
            <a:pPr marL="0" indent="0" algn="ctr">
              <a:buNone/>
            </a:pPr>
            <a:r>
              <a:rPr lang="el-GR" sz="3600" dirty="0"/>
              <a:t>ΑΣΚΗΣΕΙΣ &amp; ΠΑΡΑΔΕΙΓΜΑΤΑ ΤΕΧΝΙΚΩΝ ΚΟΣΤΟΛΟΓΗΣΗΣ</a:t>
            </a:r>
            <a:endParaRPr lang="en-US" sz="3600" dirty="0"/>
          </a:p>
        </p:txBody>
      </p:sp>
      <p:sp>
        <p:nvSpPr>
          <p:cNvPr id="5" name="Date Placeholder 4">
            <a:extLst>
              <a:ext uri="{FF2B5EF4-FFF2-40B4-BE49-F238E27FC236}">
                <a16:creationId xmlns:a16="http://schemas.microsoft.com/office/drawing/2014/main" id="{2BCF50F2-3F6A-FA4D-83A7-AAB0E0CC8D12}"/>
              </a:ext>
            </a:extLst>
          </p:cNvPr>
          <p:cNvSpPr>
            <a:spLocks noGrp="1"/>
          </p:cNvSpPr>
          <p:nvPr>
            <p:ph type="dt" sz="half" idx="10"/>
          </p:nvPr>
        </p:nvSpPr>
        <p:spPr/>
        <p:txBody>
          <a:bodyPr/>
          <a:lstStyle/>
          <a:p>
            <a:fld id="{CF8C1B56-F722-A84B-998C-B30576849243}" type="datetime1">
              <a:rPr lang="en-US" smtClean="0"/>
              <a:t>11/20/21</a:t>
            </a:fld>
            <a:endParaRPr lang="en-US"/>
          </a:p>
        </p:txBody>
      </p:sp>
      <p:sp>
        <p:nvSpPr>
          <p:cNvPr id="6" name="Slide Number Placeholder 5">
            <a:extLst>
              <a:ext uri="{FF2B5EF4-FFF2-40B4-BE49-F238E27FC236}">
                <a16:creationId xmlns:a16="http://schemas.microsoft.com/office/drawing/2014/main" id="{1B9F65DF-2E1F-DC44-94F0-B472DC029D68}"/>
              </a:ext>
            </a:extLst>
          </p:cNvPr>
          <p:cNvSpPr>
            <a:spLocks noGrp="1"/>
          </p:cNvSpPr>
          <p:nvPr>
            <p:ph type="sldNum" sz="quarter" idx="12"/>
          </p:nvPr>
        </p:nvSpPr>
        <p:spPr/>
        <p:txBody>
          <a:bodyPr/>
          <a:lstStyle/>
          <a:p>
            <a:fld id="{B66069EF-D52F-E549-BC70-80BAEE16745F}" type="slidenum">
              <a:rPr lang="en-US" smtClean="0"/>
              <a:t>1</a:t>
            </a:fld>
            <a:endParaRPr lang="en-US"/>
          </a:p>
        </p:txBody>
      </p:sp>
    </p:spTree>
    <p:extLst>
      <p:ext uri="{BB962C8B-B14F-4D97-AF65-F5344CB8AC3E}">
        <p14:creationId xmlns:p14="http://schemas.microsoft.com/office/powerpoint/2010/main" val="3760750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a:t>
            </a:r>
            <a:r>
              <a:rPr lang="en-US" altLang="en-US" sz="2400" dirty="0">
                <a:solidFill>
                  <a:srgbClr val="0070C0"/>
                </a:solidFill>
                <a:latin typeface="Calibri" panose="020F0502020204030204" pitchFamily="34" charset="0"/>
                <a:ea typeface="ヒラギノ角ゴ Pro W3" pitchFamily="-16" charset="-128"/>
              </a:rPr>
              <a:t>1       (2/3)</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61665"/>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6EC1383-9A70-714F-BEE4-A30DFE3ECF1D}"/>
              </a:ext>
            </a:extLst>
          </p:cNvPr>
          <p:cNvSpPr/>
          <p:nvPr/>
        </p:nvSpPr>
        <p:spPr>
          <a:xfrm>
            <a:off x="581025" y="1091911"/>
            <a:ext cx="8412956" cy="4770537"/>
          </a:xfrm>
          <a:prstGeom prst="rect">
            <a:avLst/>
          </a:prstGeom>
        </p:spPr>
        <p:txBody>
          <a:bodyPr wrap="square">
            <a:spAutoFit/>
          </a:bodyPr>
          <a:lstStyle/>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Ανάλωση Α' Υλών: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Απόθεμα Αρχής		45.000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Συν: Αγορές	</a:t>
            </a:r>
            <a:r>
              <a:rPr lang="el-GR" sz="1600" u="sng" dirty="0">
                <a:latin typeface="+mn-lt"/>
                <a:ea typeface="Times New Roman" panose="02020603050405020304" pitchFamily="18" charset="0"/>
              </a:rPr>
              <a:t>	115.000</a:t>
            </a:r>
            <a:r>
              <a:rPr lang="el-GR" sz="1600" dirty="0">
                <a:latin typeface="+mn-lt"/>
                <a:ea typeface="Times New Roman" panose="02020603050405020304" pitchFamily="18" charset="0"/>
              </a:rPr>
              <a:t>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Κόστος Α' Υλών προς Ανάλωση		160.000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Μείον: Απόθεμα τέλους	</a:t>
            </a:r>
            <a:r>
              <a:rPr lang="el-GR" sz="1600" u="sng" dirty="0">
                <a:latin typeface="+mn-lt"/>
                <a:ea typeface="Times New Roman" panose="02020603050405020304" pitchFamily="18" charset="0"/>
              </a:rPr>
              <a:t>	41.000</a:t>
            </a:r>
            <a:r>
              <a:rPr lang="el-GR" sz="1600" dirty="0">
                <a:latin typeface="+mn-lt"/>
                <a:ea typeface="Times New Roman" panose="02020603050405020304" pitchFamily="18" charset="0"/>
              </a:rPr>
              <a:t>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Κόστος αναλωθέντων Α' Υλών		119.000	119.000</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Συν: Άμεση Εργασία			29.000</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Συν: Γενικά Βιομηχανικά Έξοδα: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Έμμεση εργασία		23.000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Αποσβέσεις μηχανημάτων		8.500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Αποσβέσεις εξοπλισμού		3.500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Ασφάλιστρα		12.500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Διάφορα έξοδα εργοστασίου		6.500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Συντήρηση μηχανημάτων	</a:t>
            </a:r>
            <a:r>
              <a:rPr lang="el-GR" sz="1600" u="sng" dirty="0">
                <a:latin typeface="+mn-lt"/>
                <a:ea typeface="Times New Roman" panose="02020603050405020304" pitchFamily="18" charset="0"/>
              </a:rPr>
              <a:t>	4.000	58.000</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Κόστος παραγωγής περιόδου			206.000</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Συν: Ημικατεργασμένα αρχής		36.000	</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Μείον: Ημικατεργασμένα τέλους	</a:t>
            </a:r>
            <a:r>
              <a:rPr lang="el-GR" sz="1600" u="sng" dirty="0">
                <a:latin typeface="+mn-lt"/>
                <a:ea typeface="Times New Roman" panose="02020603050405020304" pitchFamily="18" charset="0"/>
              </a:rPr>
              <a:t>	31.000	5.000</a:t>
            </a:r>
          </a:p>
          <a:p>
            <a:pPr indent="227013" algn="just">
              <a:spcAft>
                <a:spcPts val="0"/>
              </a:spcAft>
              <a:tabLst>
                <a:tab pos="4710113" algn="r"/>
                <a:tab pos="5903913" algn="r"/>
                <a:tab pos="7591425" algn="r"/>
              </a:tabLst>
            </a:pPr>
            <a:r>
              <a:rPr lang="el-GR" sz="1600" dirty="0">
                <a:latin typeface="+mn-lt"/>
                <a:ea typeface="Times New Roman" panose="02020603050405020304" pitchFamily="18" charset="0"/>
              </a:rPr>
              <a:t>Κόστος παραχθέντων			211.000</a:t>
            </a:r>
          </a:p>
          <a:p>
            <a:pPr algn="just">
              <a:spcAft>
                <a:spcPts val="0"/>
              </a:spcAft>
            </a:pPr>
            <a:endParaRPr lang="el-GR" sz="1600" dirty="0">
              <a:latin typeface="+mn-lt"/>
              <a:ea typeface="Times New Roman" panose="02020603050405020304" pitchFamily="18" charset="0"/>
            </a:endParaRPr>
          </a:p>
        </p:txBody>
      </p:sp>
    </p:spTree>
    <p:extLst>
      <p:ext uri="{BB962C8B-B14F-4D97-AF65-F5344CB8AC3E}">
        <p14:creationId xmlns:p14="http://schemas.microsoft.com/office/powerpoint/2010/main" val="35011069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ssolv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dissolv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dissolve">
                                      <p:cBhvr>
                                        <p:cTn id="42" dur="500"/>
                                        <p:tgtEl>
                                          <p:spTgt spid="2">
                                            <p:txEl>
                                              <p:pRg st="7" end="7"/>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Effect transition="in" filter="dissolve">
                                      <p:cBhvr>
                                        <p:cTn id="45" dur="500"/>
                                        <p:tgtEl>
                                          <p:spTgt spid="2">
                                            <p:txEl>
                                              <p:pRg st="8" end="8"/>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2">
                                            <p:txEl>
                                              <p:pRg st="9" end="9"/>
                                            </p:txEl>
                                          </p:spTgt>
                                        </p:tgtEl>
                                        <p:attrNameLst>
                                          <p:attrName>style.visibility</p:attrName>
                                        </p:attrNameLst>
                                      </p:cBhvr>
                                      <p:to>
                                        <p:strVal val="visible"/>
                                      </p:to>
                                    </p:set>
                                    <p:animEffect transition="in" filter="dissolve">
                                      <p:cBhvr>
                                        <p:cTn id="48" dur="500"/>
                                        <p:tgtEl>
                                          <p:spTgt spid="2">
                                            <p:txEl>
                                              <p:pRg st="9" end="9"/>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Effect transition="in" filter="dissolve">
                                      <p:cBhvr>
                                        <p:cTn id="51" dur="500"/>
                                        <p:tgtEl>
                                          <p:spTgt spid="2">
                                            <p:txEl>
                                              <p:pRg st="10" end="10"/>
                                            </p:txEl>
                                          </p:spTgt>
                                        </p:tgtEl>
                                      </p:cBhvr>
                                    </p:animEffect>
                                  </p:childTnLst>
                                </p:cTn>
                              </p:par>
                              <p:par>
                                <p:cTn id="52" presetID="9" presetClass="entr" presetSubtype="0" fill="hold" nodeType="withEffect">
                                  <p:stCondLst>
                                    <p:cond delay="0"/>
                                  </p:stCondLst>
                                  <p:childTnLst>
                                    <p:set>
                                      <p:cBhvr>
                                        <p:cTn id="53" dur="1" fill="hold">
                                          <p:stCondLst>
                                            <p:cond delay="0"/>
                                          </p:stCondLst>
                                        </p:cTn>
                                        <p:tgtEl>
                                          <p:spTgt spid="2">
                                            <p:txEl>
                                              <p:pRg st="11" end="11"/>
                                            </p:txEl>
                                          </p:spTgt>
                                        </p:tgtEl>
                                        <p:attrNameLst>
                                          <p:attrName>style.visibility</p:attrName>
                                        </p:attrNameLst>
                                      </p:cBhvr>
                                      <p:to>
                                        <p:strVal val="visible"/>
                                      </p:to>
                                    </p:set>
                                    <p:animEffect transition="in" filter="dissolve">
                                      <p:cBhvr>
                                        <p:cTn id="54" dur="500"/>
                                        <p:tgtEl>
                                          <p:spTgt spid="2">
                                            <p:txEl>
                                              <p:pRg st="11" end="11"/>
                                            </p:txEl>
                                          </p:spTgt>
                                        </p:tgtEl>
                                      </p:cBhvr>
                                    </p:animEffect>
                                  </p:childTnLst>
                                </p:cTn>
                              </p:par>
                              <p:par>
                                <p:cTn id="55" presetID="9" presetClass="entr" presetSubtype="0" fill="hold" nodeType="with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Effect transition="in" filter="dissolve">
                                      <p:cBhvr>
                                        <p:cTn id="57" dur="500"/>
                                        <p:tgtEl>
                                          <p:spTgt spid="2">
                                            <p:txEl>
                                              <p:pRg st="12" end="12"/>
                                            </p:txEl>
                                          </p:spTgt>
                                        </p:tgtEl>
                                      </p:cBhvr>
                                    </p:animEffect>
                                  </p:childTnLst>
                                </p:cTn>
                              </p:par>
                              <p:par>
                                <p:cTn id="58" presetID="9" presetClass="entr" presetSubtype="0" fill="hold" nodeType="withEffect">
                                  <p:stCondLst>
                                    <p:cond delay="0"/>
                                  </p:stCondLst>
                                  <p:childTnLst>
                                    <p:set>
                                      <p:cBhvr>
                                        <p:cTn id="59" dur="1" fill="hold">
                                          <p:stCondLst>
                                            <p:cond delay="0"/>
                                          </p:stCondLst>
                                        </p:cTn>
                                        <p:tgtEl>
                                          <p:spTgt spid="2">
                                            <p:txEl>
                                              <p:pRg st="13" end="13"/>
                                            </p:txEl>
                                          </p:spTgt>
                                        </p:tgtEl>
                                        <p:attrNameLst>
                                          <p:attrName>style.visibility</p:attrName>
                                        </p:attrNameLst>
                                      </p:cBhvr>
                                      <p:to>
                                        <p:strVal val="visible"/>
                                      </p:to>
                                    </p:set>
                                    <p:animEffect transition="in" filter="dissolve">
                                      <p:cBhvr>
                                        <p:cTn id="60" dur="500"/>
                                        <p:tgtEl>
                                          <p:spTgt spid="2">
                                            <p:txEl>
                                              <p:pRg st="13" end="1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2">
                                            <p:txEl>
                                              <p:pRg st="14" end="14"/>
                                            </p:txEl>
                                          </p:spTgt>
                                        </p:tgtEl>
                                        <p:attrNameLst>
                                          <p:attrName>style.visibility</p:attrName>
                                        </p:attrNameLst>
                                      </p:cBhvr>
                                      <p:to>
                                        <p:strVal val="visible"/>
                                      </p:to>
                                    </p:set>
                                    <p:animEffect transition="in" filter="dissolve">
                                      <p:cBhvr>
                                        <p:cTn id="65" dur="500"/>
                                        <p:tgtEl>
                                          <p:spTgt spid="2">
                                            <p:txEl>
                                              <p:pRg st="14" end="14"/>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2">
                                            <p:txEl>
                                              <p:pRg st="15" end="15"/>
                                            </p:txEl>
                                          </p:spTgt>
                                        </p:tgtEl>
                                        <p:attrNameLst>
                                          <p:attrName>style.visibility</p:attrName>
                                        </p:attrNameLst>
                                      </p:cBhvr>
                                      <p:to>
                                        <p:strVal val="visible"/>
                                      </p:to>
                                    </p:set>
                                    <p:animEffect transition="in" filter="dissolve">
                                      <p:cBhvr>
                                        <p:cTn id="70" dur="500"/>
                                        <p:tgtEl>
                                          <p:spTgt spid="2">
                                            <p:txEl>
                                              <p:pRg st="15" end="15"/>
                                            </p:txEl>
                                          </p:spTgt>
                                        </p:tgtEl>
                                      </p:cBhvr>
                                    </p:animEffect>
                                  </p:childTnLst>
                                </p:cTn>
                              </p:par>
                              <p:par>
                                <p:cTn id="71" presetID="9" presetClass="entr" presetSubtype="0" fill="hold" nodeType="withEffect">
                                  <p:stCondLst>
                                    <p:cond delay="0"/>
                                  </p:stCondLst>
                                  <p:childTnLst>
                                    <p:set>
                                      <p:cBhvr>
                                        <p:cTn id="72" dur="1" fill="hold">
                                          <p:stCondLst>
                                            <p:cond delay="0"/>
                                          </p:stCondLst>
                                        </p:cTn>
                                        <p:tgtEl>
                                          <p:spTgt spid="2">
                                            <p:txEl>
                                              <p:pRg st="16" end="16"/>
                                            </p:txEl>
                                          </p:spTgt>
                                        </p:tgtEl>
                                        <p:attrNameLst>
                                          <p:attrName>style.visibility</p:attrName>
                                        </p:attrNameLst>
                                      </p:cBhvr>
                                      <p:to>
                                        <p:strVal val="visible"/>
                                      </p:to>
                                    </p:set>
                                    <p:animEffect transition="in" filter="dissolve">
                                      <p:cBhvr>
                                        <p:cTn id="73" dur="500"/>
                                        <p:tgtEl>
                                          <p:spTgt spid="2">
                                            <p:txEl>
                                              <p:pRg st="16" end="16"/>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nodeType="clickEffect">
                                  <p:stCondLst>
                                    <p:cond delay="0"/>
                                  </p:stCondLst>
                                  <p:childTnLst>
                                    <p:set>
                                      <p:cBhvr>
                                        <p:cTn id="77" dur="1" fill="hold">
                                          <p:stCondLst>
                                            <p:cond delay="0"/>
                                          </p:stCondLst>
                                        </p:cTn>
                                        <p:tgtEl>
                                          <p:spTgt spid="2">
                                            <p:txEl>
                                              <p:pRg st="17" end="17"/>
                                            </p:txEl>
                                          </p:spTgt>
                                        </p:tgtEl>
                                        <p:attrNameLst>
                                          <p:attrName>style.visibility</p:attrName>
                                        </p:attrNameLst>
                                      </p:cBhvr>
                                      <p:to>
                                        <p:strVal val="visible"/>
                                      </p:to>
                                    </p:set>
                                    <p:animEffect transition="in" filter="dissolve">
                                      <p:cBhvr>
                                        <p:cTn id="78" dur="500"/>
                                        <p:tgtEl>
                                          <p:spTgt spid="2">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a:t>
            </a:r>
            <a:r>
              <a:rPr lang="en-US" altLang="en-US" sz="2400" dirty="0">
                <a:solidFill>
                  <a:srgbClr val="0070C0"/>
                </a:solidFill>
                <a:latin typeface="Calibri" panose="020F0502020204030204" pitchFamily="34" charset="0"/>
                <a:ea typeface="ヒラギノ角ゴ Pro W3" pitchFamily="-16" charset="-128"/>
              </a:rPr>
              <a:t>1       (3/3)</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61665"/>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8275AB6-282C-3443-A4B1-57ED59D17910}"/>
              </a:ext>
            </a:extLst>
          </p:cNvPr>
          <p:cNvSpPr/>
          <p:nvPr/>
        </p:nvSpPr>
        <p:spPr>
          <a:xfrm>
            <a:off x="382384" y="923330"/>
            <a:ext cx="8279477" cy="4801314"/>
          </a:xfrm>
          <a:prstGeom prst="rect">
            <a:avLst/>
          </a:prstGeom>
        </p:spPr>
        <p:txBody>
          <a:bodyPr wrap="square">
            <a:spAutoFit/>
          </a:bodyPr>
          <a:lstStyle/>
          <a:p>
            <a:pPr indent="361950">
              <a:tabLst>
                <a:tab pos="5778500" algn="r"/>
                <a:tab pos="6835775" algn="r"/>
                <a:tab pos="7905750" algn="r"/>
              </a:tabLst>
            </a:pPr>
            <a:r>
              <a:rPr lang="el-GR" dirty="0"/>
              <a:t>Κόστος Πωληθέντων:	</a:t>
            </a:r>
          </a:p>
          <a:p>
            <a:pPr indent="361950">
              <a:tabLst>
                <a:tab pos="5778500" algn="r"/>
                <a:tab pos="6835775" algn="r"/>
                <a:tab pos="7905750" algn="r"/>
              </a:tabLst>
            </a:pPr>
            <a:r>
              <a:rPr lang="el-GR" dirty="0"/>
              <a:t>Απόθεμα αρχής ετοίμων		23.000</a:t>
            </a:r>
          </a:p>
          <a:p>
            <a:pPr indent="361950">
              <a:tabLst>
                <a:tab pos="5778500" algn="r"/>
                <a:tab pos="6835775" algn="r"/>
                <a:tab pos="7905750" algn="r"/>
              </a:tabLst>
            </a:pPr>
            <a:r>
              <a:rPr lang="el-GR" dirty="0"/>
              <a:t>Συν: Κόστος παραχθέντων	</a:t>
            </a:r>
            <a:r>
              <a:rPr lang="el-GR" u="sng" dirty="0"/>
              <a:t>	211.000</a:t>
            </a:r>
          </a:p>
          <a:p>
            <a:pPr indent="361950">
              <a:tabLst>
                <a:tab pos="5778500" algn="r"/>
                <a:tab pos="6835775" algn="r"/>
                <a:tab pos="7905750" algn="r"/>
              </a:tabLst>
            </a:pPr>
            <a:r>
              <a:rPr lang="el-GR" dirty="0"/>
              <a:t>Σύνολο προς διάθεση		234.000</a:t>
            </a:r>
          </a:p>
          <a:p>
            <a:pPr indent="361950">
              <a:tabLst>
                <a:tab pos="5778500" algn="r"/>
                <a:tab pos="6835775" algn="r"/>
                <a:tab pos="7905750" algn="r"/>
              </a:tabLst>
            </a:pPr>
            <a:r>
              <a:rPr lang="el-GR" dirty="0"/>
              <a:t>Μείον: Απόθεμα τέλους ετοίμων	</a:t>
            </a:r>
            <a:r>
              <a:rPr lang="el-GR" u="sng" dirty="0"/>
              <a:t>	31.000</a:t>
            </a:r>
          </a:p>
          <a:p>
            <a:pPr indent="361950">
              <a:tabLst>
                <a:tab pos="5778500" algn="r"/>
                <a:tab pos="6835775" algn="r"/>
                <a:tab pos="7905750" algn="r"/>
              </a:tabLst>
            </a:pPr>
            <a:r>
              <a:rPr lang="el-GR" dirty="0"/>
              <a:t>Κόστος Πωληθέντων		203.000</a:t>
            </a:r>
          </a:p>
          <a:p>
            <a:pPr indent="361950">
              <a:tabLst>
                <a:tab pos="5778500" algn="r"/>
                <a:tab pos="6835775" algn="r"/>
                <a:tab pos="7905750" algn="r"/>
              </a:tabLst>
            </a:pPr>
            <a:endParaRPr lang="el-GR" dirty="0"/>
          </a:p>
          <a:p>
            <a:pPr indent="361950">
              <a:tabLst>
                <a:tab pos="5778500" algn="r"/>
                <a:tab pos="6835775" algn="r"/>
                <a:tab pos="7905750" algn="r"/>
              </a:tabLst>
            </a:pPr>
            <a:r>
              <a:rPr lang="el-GR" dirty="0"/>
              <a:t>	ΕΠΙΧΕΙΡΗΣΗ ΚΑΠΑ Α.Ε.  -  ΚΑΤΑΣΤΑΣΗ ΑΠΟΤΕΛΕΣΜΑΤΩΝ ΧΡΗΣΕΩΣ 20</a:t>
            </a:r>
            <a:r>
              <a:rPr lang="en-US" dirty="0"/>
              <a:t>X5</a:t>
            </a:r>
            <a:endParaRPr lang="el-GR" dirty="0"/>
          </a:p>
          <a:p>
            <a:pPr indent="361950">
              <a:tabLst>
                <a:tab pos="5778500" algn="r"/>
                <a:tab pos="6835775" algn="r"/>
                <a:tab pos="7905750" algn="r"/>
              </a:tabLst>
            </a:pPr>
            <a:endParaRPr lang="el-GR" dirty="0"/>
          </a:p>
          <a:p>
            <a:pPr indent="361950">
              <a:tabLst>
                <a:tab pos="5778500" algn="r"/>
                <a:tab pos="6835775" algn="r"/>
                <a:tab pos="7905750" algn="r"/>
              </a:tabLst>
            </a:pPr>
            <a:r>
              <a:rPr lang="el-GR" dirty="0"/>
              <a:t>Πωλήσεις			543.000</a:t>
            </a:r>
          </a:p>
          <a:p>
            <a:pPr indent="361950">
              <a:tabLst>
                <a:tab pos="5778500" algn="r"/>
                <a:tab pos="6835775" algn="r"/>
                <a:tab pos="7905750" algn="r"/>
              </a:tabLst>
            </a:pPr>
            <a:r>
              <a:rPr lang="el-GR" dirty="0"/>
              <a:t>Μείον: Κόστος πωληθέντων		</a:t>
            </a:r>
            <a:r>
              <a:rPr lang="el-GR" u="sng" dirty="0"/>
              <a:t>	203.000</a:t>
            </a:r>
          </a:p>
          <a:p>
            <a:pPr indent="361950">
              <a:tabLst>
                <a:tab pos="5778500" algn="r"/>
                <a:tab pos="6835775" algn="r"/>
                <a:tab pos="7905750" algn="r"/>
              </a:tabLst>
            </a:pPr>
            <a:r>
              <a:rPr lang="el-GR" dirty="0"/>
              <a:t>Μικτό κέρδος			340.000</a:t>
            </a:r>
          </a:p>
          <a:p>
            <a:pPr indent="361950">
              <a:tabLst>
                <a:tab pos="5778500" algn="r"/>
                <a:tab pos="6835775" algn="r"/>
                <a:tab pos="7905750" algn="r"/>
              </a:tabLst>
            </a:pPr>
            <a:r>
              <a:rPr lang="el-GR" dirty="0"/>
              <a:t>Μείον: Έξοδα πωλήσεων		15.000	</a:t>
            </a:r>
          </a:p>
          <a:p>
            <a:pPr indent="361950">
              <a:tabLst>
                <a:tab pos="5778500" algn="r"/>
                <a:tab pos="6835775" algn="r"/>
                <a:tab pos="7905750" algn="r"/>
              </a:tabLst>
            </a:pPr>
            <a:r>
              <a:rPr lang="el-GR" dirty="0"/>
              <a:t>            Έξοδα διοίκησης		29.000	</a:t>
            </a:r>
          </a:p>
          <a:p>
            <a:pPr indent="361950">
              <a:tabLst>
                <a:tab pos="5778500" algn="r"/>
                <a:tab pos="6835775" algn="r"/>
                <a:tab pos="7905750" algn="r"/>
              </a:tabLst>
            </a:pPr>
            <a:r>
              <a:rPr lang="el-GR" dirty="0"/>
              <a:t>            Έξοδα διανομών	</a:t>
            </a:r>
            <a:r>
              <a:rPr lang="el-GR" u="sng" dirty="0"/>
              <a:t>	8.000	52.000</a:t>
            </a:r>
          </a:p>
          <a:p>
            <a:pPr indent="361950">
              <a:tabLst>
                <a:tab pos="5778500" algn="r"/>
                <a:tab pos="6835775" algn="r"/>
                <a:tab pos="7905750" algn="r"/>
              </a:tabLst>
            </a:pPr>
            <a:r>
              <a:rPr lang="el-GR" dirty="0"/>
              <a:t>Καθαρό Κέρδος			288.000</a:t>
            </a:r>
          </a:p>
          <a:p>
            <a:endParaRPr lang="el-GR" dirty="0"/>
          </a:p>
        </p:txBody>
      </p:sp>
    </p:spTree>
    <p:extLst>
      <p:ext uri="{BB962C8B-B14F-4D97-AF65-F5344CB8AC3E}">
        <p14:creationId xmlns:p14="http://schemas.microsoft.com/office/powerpoint/2010/main" val="111488735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ssolv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dissolv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dissolve">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dissolve">
                                      <p:cBhvr>
                                        <p:cTn id="47" dur="500"/>
                                        <p:tgtEl>
                                          <p:spTgt spid="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Effect transition="in" filter="dissolve">
                                      <p:cBhvr>
                                        <p:cTn id="52" dur="500"/>
                                        <p:tgtEl>
                                          <p:spTgt spid="2">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Effect transition="in" filter="dissolve">
                                      <p:cBhvr>
                                        <p:cTn id="57" dur="500"/>
                                        <p:tgtEl>
                                          <p:spTgt spid="2">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2">
                                            <p:txEl>
                                              <p:pRg st="13" end="13"/>
                                            </p:txEl>
                                          </p:spTgt>
                                        </p:tgtEl>
                                        <p:attrNameLst>
                                          <p:attrName>style.visibility</p:attrName>
                                        </p:attrNameLst>
                                      </p:cBhvr>
                                      <p:to>
                                        <p:strVal val="visible"/>
                                      </p:to>
                                    </p:set>
                                    <p:animEffect transition="in" filter="dissolve">
                                      <p:cBhvr>
                                        <p:cTn id="62" dur="500"/>
                                        <p:tgtEl>
                                          <p:spTgt spid="2">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2">
                                            <p:txEl>
                                              <p:pRg st="14" end="14"/>
                                            </p:txEl>
                                          </p:spTgt>
                                        </p:tgtEl>
                                        <p:attrNameLst>
                                          <p:attrName>style.visibility</p:attrName>
                                        </p:attrNameLst>
                                      </p:cBhvr>
                                      <p:to>
                                        <p:strVal val="visible"/>
                                      </p:to>
                                    </p:set>
                                    <p:animEffect transition="in" filter="dissolve">
                                      <p:cBhvr>
                                        <p:cTn id="67" dur="500"/>
                                        <p:tgtEl>
                                          <p:spTgt spid="2">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2">
                                            <p:txEl>
                                              <p:pRg st="15" end="15"/>
                                            </p:txEl>
                                          </p:spTgt>
                                        </p:tgtEl>
                                        <p:attrNameLst>
                                          <p:attrName>style.visibility</p:attrName>
                                        </p:attrNameLst>
                                      </p:cBhvr>
                                      <p:to>
                                        <p:strVal val="visible"/>
                                      </p:to>
                                    </p:set>
                                    <p:animEffect transition="in" filter="dissolve">
                                      <p:cBhvr>
                                        <p:cTn id="72" dur="500"/>
                                        <p:tgtEl>
                                          <p:spTgt spid="2">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22833"/>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2</a:t>
            </a:r>
            <a:r>
              <a:rPr lang="en-US" altLang="en-US" sz="2400" dirty="0">
                <a:solidFill>
                  <a:srgbClr val="0070C0"/>
                </a:solidFill>
                <a:latin typeface="Calibri" panose="020F0502020204030204" pitchFamily="34" charset="0"/>
                <a:ea typeface="ヒラギノ角ゴ Pro W3" pitchFamily="-16" charset="-128"/>
              </a:rPr>
              <a:t>       (1/</a:t>
            </a:r>
            <a:r>
              <a:rPr lang="el-GR" altLang="en-US" sz="2400" dirty="0">
                <a:solidFill>
                  <a:srgbClr val="0070C0"/>
                </a:solidFill>
                <a:latin typeface="Calibri" panose="020F0502020204030204" pitchFamily="34" charset="0"/>
                <a:ea typeface="ヒラギノ角ゴ Pro W3" pitchFamily="-16" charset="-128"/>
              </a:rPr>
              <a:t>3</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507331"/>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E63F8C0D-BF92-4C4C-89C7-A853EB0840D1}"/>
              </a:ext>
            </a:extLst>
          </p:cNvPr>
          <p:cNvSpPr/>
          <p:nvPr/>
        </p:nvSpPr>
        <p:spPr>
          <a:xfrm>
            <a:off x="598516" y="727364"/>
            <a:ext cx="7647709" cy="4770537"/>
          </a:xfrm>
          <a:prstGeom prst="rect">
            <a:avLst/>
          </a:prstGeom>
        </p:spPr>
        <p:txBody>
          <a:bodyPr wrap="square">
            <a:spAutoFit/>
          </a:bodyPr>
          <a:lstStyle/>
          <a:p>
            <a:pPr algn="just">
              <a:spcAft>
                <a:spcPts val="0"/>
              </a:spcAft>
            </a:pPr>
            <a:r>
              <a:rPr lang="el-GR" sz="1600" dirty="0">
                <a:latin typeface="+mn-lt"/>
                <a:ea typeface="Times New Roman" panose="02020603050405020304" pitchFamily="18" charset="0"/>
              </a:rPr>
              <a:t>Ο υπεύθυνος του Λογιστηρίου της βιοτεχνίας ετοίμων ενδυμάτων Δον </a:t>
            </a:r>
            <a:r>
              <a:rPr lang="el-GR" sz="1600" dirty="0" err="1">
                <a:latin typeface="+mn-lt"/>
                <a:ea typeface="Times New Roman" panose="02020603050405020304" pitchFamily="18" charset="0"/>
              </a:rPr>
              <a:t>Ζουάν</a:t>
            </a:r>
            <a:r>
              <a:rPr lang="el-GR" sz="1600" dirty="0">
                <a:latin typeface="+mn-lt"/>
                <a:ea typeface="Times New Roman" panose="02020603050405020304" pitchFamily="18" charset="0"/>
              </a:rPr>
              <a:t>  συγκέντρωσε τις πιο κάτω πληροφορίες για την οικονομική χρήση 1/1-31/12/20Χ5:</a:t>
            </a:r>
            <a:endParaRPr lang="en-US" sz="1600" dirty="0">
              <a:latin typeface="+mn-lt"/>
              <a:ea typeface="Times New Roman" panose="02020603050405020304" pitchFamily="18" charset="0"/>
            </a:endParaRPr>
          </a:p>
          <a:p>
            <a:pPr>
              <a:spcAft>
                <a:spcPts val="0"/>
              </a:spcAft>
            </a:pPr>
            <a:endParaRPr lang="el-GR"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Πωλήσεις	500.000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Κόστος άμεσης εργασίας	174.000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Αγορές πρώτων υλών	158.000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Αποθέματα αρχής:  	</a:t>
            </a:r>
          </a:p>
          <a:p>
            <a:pPr indent="496888">
              <a:spcAft>
                <a:spcPts val="0"/>
              </a:spcAft>
              <a:tabLst>
                <a:tab pos="8085138" algn="r"/>
              </a:tabLst>
            </a:pPr>
            <a:r>
              <a:rPr lang="el-GR" sz="1600" dirty="0">
                <a:latin typeface="+mn-lt"/>
                <a:ea typeface="Times New Roman" panose="02020603050405020304" pitchFamily="18" charset="0"/>
              </a:rPr>
              <a:t>Πρώτων υλών	15.000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Ημικατεργασμένων 	35.000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Ετοίμων προϊόντων	28.000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Πρώτο κόστος (Π.Υ.+Α.Ε.) 	295.000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Γενικά Βιομηχανικά Έξοδα</a:t>
            </a:r>
            <a:r>
              <a:rPr lang="en-US" sz="1600" dirty="0">
                <a:latin typeface="+mn-lt"/>
                <a:ea typeface="Times New Roman" panose="02020603050405020304" pitchFamily="18" charset="0"/>
              </a:rPr>
              <a:t> </a:t>
            </a:r>
            <a:r>
              <a:rPr lang="el-GR" sz="1600" dirty="0">
                <a:latin typeface="+mn-lt"/>
                <a:ea typeface="Times New Roman" panose="02020603050405020304" pitchFamily="18" charset="0"/>
              </a:rPr>
              <a:t>	116.000</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Περιθώριο μικτού κέρδους επί των πωλήσεων	73.600 </a:t>
            </a:r>
            <a:endParaRPr lang="en-US" sz="1600" dirty="0">
              <a:latin typeface="+mn-lt"/>
              <a:ea typeface="Times New Roman" panose="02020603050405020304" pitchFamily="18" charset="0"/>
            </a:endParaRPr>
          </a:p>
          <a:p>
            <a:pPr indent="496888">
              <a:spcAft>
                <a:spcPts val="0"/>
              </a:spcAft>
              <a:tabLst>
                <a:tab pos="8085138" algn="r"/>
              </a:tabLst>
            </a:pPr>
            <a:r>
              <a:rPr lang="el-GR" sz="1600" dirty="0">
                <a:latin typeface="+mn-lt"/>
                <a:ea typeface="Times New Roman" panose="02020603050405020304" pitchFamily="18" charset="0"/>
              </a:rPr>
              <a:t>Κόστος ετοίμων διαθεσίμων προς πώληση</a:t>
            </a:r>
            <a:r>
              <a:rPr lang="en-US" sz="1600" dirty="0">
                <a:latin typeface="+mn-lt"/>
                <a:ea typeface="Times New Roman" panose="02020603050405020304" pitchFamily="18" charset="0"/>
              </a:rPr>
              <a:t> </a:t>
            </a:r>
            <a:r>
              <a:rPr lang="el-GR" sz="1600" dirty="0">
                <a:latin typeface="+mn-lt"/>
                <a:ea typeface="Times New Roman" panose="02020603050405020304" pitchFamily="18" charset="0"/>
              </a:rPr>
              <a:t>	455.000</a:t>
            </a:r>
            <a:endParaRPr lang="en-US" sz="1600" dirty="0">
              <a:latin typeface="+mn-lt"/>
              <a:ea typeface="Times New Roman" panose="02020603050405020304" pitchFamily="18" charset="0"/>
            </a:endParaRPr>
          </a:p>
          <a:p>
            <a:pPr>
              <a:spcAft>
                <a:spcPts val="0"/>
              </a:spcAft>
            </a:pPr>
            <a:endParaRPr lang="el-GR" sz="1600" dirty="0">
              <a:latin typeface="+mn-lt"/>
              <a:ea typeface="Times New Roman" panose="02020603050405020304" pitchFamily="18" charset="0"/>
            </a:endParaRPr>
          </a:p>
          <a:p>
            <a:pPr>
              <a:spcAft>
                <a:spcPts val="0"/>
              </a:spcAft>
            </a:pPr>
            <a:r>
              <a:rPr lang="el-GR" sz="1600" b="1" dirty="0">
                <a:latin typeface="+mn-lt"/>
                <a:ea typeface="Times New Roman" panose="02020603050405020304" pitchFamily="18" charset="0"/>
              </a:rPr>
              <a:t>Ζητείται:</a:t>
            </a:r>
          </a:p>
          <a:p>
            <a:pPr>
              <a:spcAft>
                <a:spcPts val="0"/>
              </a:spcAft>
            </a:pPr>
            <a:r>
              <a:rPr lang="el-GR" sz="1600" dirty="0">
                <a:latin typeface="+mn-lt"/>
                <a:ea typeface="Times New Roman" panose="02020603050405020304" pitchFamily="18" charset="0"/>
              </a:rPr>
              <a:t>1. Να προσδιορίσετε το κόστος του αποθέματος τέλους (31-12-20Χ5) των:</a:t>
            </a:r>
            <a:endParaRPr lang="en-US" sz="1600" dirty="0">
              <a:latin typeface="+mn-lt"/>
              <a:ea typeface="Times New Roman" panose="02020603050405020304" pitchFamily="18" charset="0"/>
            </a:endParaRPr>
          </a:p>
          <a:p>
            <a:pPr marL="9525" indent="307975">
              <a:spcAft>
                <a:spcPts val="0"/>
              </a:spcAft>
            </a:pPr>
            <a:r>
              <a:rPr lang="el-GR" sz="1600" dirty="0">
                <a:latin typeface="+mn-lt"/>
                <a:ea typeface="Times New Roman" panose="02020603050405020304" pitchFamily="18" charset="0"/>
              </a:rPr>
              <a:t>α. Πρώτων υλών, 		β. Ημικατεργασμένων και 	γ. Ετοίμων προϊόντων</a:t>
            </a:r>
          </a:p>
          <a:p>
            <a:pPr>
              <a:spcAft>
                <a:spcPts val="0"/>
              </a:spcAft>
            </a:pPr>
            <a:r>
              <a:rPr lang="el-GR" sz="1600" dirty="0">
                <a:latin typeface="+mn-lt"/>
                <a:ea typeface="Times New Roman" panose="02020603050405020304" pitchFamily="18" charset="0"/>
              </a:rPr>
              <a:t> 2. Να συντάξετε τον πίνακα Ροής του Κόστους</a:t>
            </a:r>
            <a:endParaRPr lang="en-US" sz="1600" dirty="0">
              <a:effectLst/>
              <a:latin typeface="+mn-lt"/>
              <a:ea typeface="Times New Roman" panose="02020603050405020304" pitchFamily="18" charset="0"/>
            </a:endParaRPr>
          </a:p>
        </p:txBody>
      </p:sp>
    </p:spTree>
    <p:extLst>
      <p:ext uri="{BB962C8B-B14F-4D97-AF65-F5344CB8AC3E}">
        <p14:creationId xmlns:p14="http://schemas.microsoft.com/office/powerpoint/2010/main" val="26992068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dissolv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dissolv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dissolv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dissolv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dissolv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dissolve">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dissolve">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dissolve">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dissolve">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dissolve">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5">
                                            <p:txEl>
                                              <p:pRg st="14" end="14"/>
                                            </p:txEl>
                                          </p:spTgt>
                                        </p:tgtEl>
                                        <p:attrNameLst>
                                          <p:attrName>style.visibility</p:attrName>
                                        </p:attrNameLst>
                                      </p:cBhvr>
                                      <p:to>
                                        <p:strVal val="visible"/>
                                      </p:to>
                                    </p:set>
                                    <p:animEffect transition="in" filter="dissolve">
                                      <p:cBhvr>
                                        <p:cTn id="67" dur="500"/>
                                        <p:tgtEl>
                                          <p:spTgt spid="5">
                                            <p:txEl>
                                              <p:pRg st="14" end="14"/>
                                            </p:txEl>
                                          </p:spTgt>
                                        </p:tgtEl>
                                      </p:cBhvr>
                                    </p:animEffect>
                                  </p:childTnLst>
                                </p:cTn>
                              </p:par>
                              <p:par>
                                <p:cTn id="68" presetID="9" presetClass="entr" presetSubtype="0" fill="hold" nodeType="withEffect">
                                  <p:stCondLst>
                                    <p:cond delay="0"/>
                                  </p:stCondLst>
                                  <p:childTnLst>
                                    <p:set>
                                      <p:cBhvr>
                                        <p:cTn id="69" dur="1" fill="hold">
                                          <p:stCondLst>
                                            <p:cond delay="0"/>
                                          </p:stCondLst>
                                        </p:cTn>
                                        <p:tgtEl>
                                          <p:spTgt spid="5">
                                            <p:txEl>
                                              <p:pRg st="15" end="15"/>
                                            </p:txEl>
                                          </p:spTgt>
                                        </p:tgtEl>
                                        <p:attrNameLst>
                                          <p:attrName>style.visibility</p:attrName>
                                        </p:attrNameLst>
                                      </p:cBhvr>
                                      <p:to>
                                        <p:strVal val="visible"/>
                                      </p:to>
                                    </p:set>
                                    <p:animEffect transition="in" filter="dissolve">
                                      <p:cBhvr>
                                        <p:cTn id="70" dur="500"/>
                                        <p:tgtEl>
                                          <p:spTgt spid="5">
                                            <p:txEl>
                                              <p:pRg st="15" end="15"/>
                                            </p:txEl>
                                          </p:spTgt>
                                        </p:tgtEl>
                                      </p:cBhvr>
                                    </p:animEffect>
                                  </p:childTnLst>
                                </p:cTn>
                              </p:par>
                              <p:par>
                                <p:cTn id="71" presetID="9" presetClass="entr" presetSubtype="0" fill="hold" nodeType="withEffect">
                                  <p:stCondLst>
                                    <p:cond delay="0"/>
                                  </p:stCondLst>
                                  <p:childTnLst>
                                    <p:set>
                                      <p:cBhvr>
                                        <p:cTn id="72" dur="1" fill="hold">
                                          <p:stCondLst>
                                            <p:cond delay="0"/>
                                          </p:stCondLst>
                                        </p:cTn>
                                        <p:tgtEl>
                                          <p:spTgt spid="5">
                                            <p:txEl>
                                              <p:pRg st="16" end="16"/>
                                            </p:txEl>
                                          </p:spTgt>
                                        </p:tgtEl>
                                        <p:attrNameLst>
                                          <p:attrName>style.visibility</p:attrName>
                                        </p:attrNameLst>
                                      </p:cBhvr>
                                      <p:to>
                                        <p:strVal val="visible"/>
                                      </p:to>
                                    </p:set>
                                    <p:animEffect transition="in" filter="dissolve">
                                      <p:cBhvr>
                                        <p:cTn id="73" dur="500"/>
                                        <p:tgtEl>
                                          <p:spTgt spid="5">
                                            <p:txEl>
                                              <p:pRg st="16" end="16"/>
                                            </p:txEl>
                                          </p:spTgt>
                                        </p:tgtEl>
                                      </p:cBhvr>
                                    </p:animEffect>
                                  </p:childTnLst>
                                </p:cTn>
                              </p:par>
                              <p:par>
                                <p:cTn id="74" presetID="9" presetClass="entr" presetSubtype="0" fill="hold" nodeType="withEffect">
                                  <p:stCondLst>
                                    <p:cond delay="0"/>
                                  </p:stCondLst>
                                  <p:childTnLst>
                                    <p:set>
                                      <p:cBhvr>
                                        <p:cTn id="75" dur="1" fill="hold">
                                          <p:stCondLst>
                                            <p:cond delay="0"/>
                                          </p:stCondLst>
                                        </p:cTn>
                                        <p:tgtEl>
                                          <p:spTgt spid="5">
                                            <p:txEl>
                                              <p:pRg st="17" end="17"/>
                                            </p:txEl>
                                          </p:spTgt>
                                        </p:tgtEl>
                                        <p:attrNameLst>
                                          <p:attrName>style.visibility</p:attrName>
                                        </p:attrNameLst>
                                      </p:cBhvr>
                                      <p:to>
                                        <p:strVal val="visible"/>
                                      </p:to>
                                    </p:set>
                                    <p:animEffect transition="in" filter="dissolve">
                                      <p:cBhvr>
                                        <p:cTn id="76" dur="500"/>
                                        <p:tgtEl>
                                          <p:spTgt spid="5">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2</a:t>
            </a:r>
            <a:r>
              <a:rPr lang="en-US" altLang="en-US" sz="2400" dirty="0">
                <a:solidFill>
                  <a:srgbClr val="0070C0"/>
                </a:solidFill>
                <a:latin typeface="Calibri" panose="020F0502020204030204" pitchFamily="34" charset="0"/>
                <a:ea typeface="ヒラギノ角ゴ Pro W3" pitchFamily="-16" charset="-128"/>
              </a:rPr>
              <a:t>       (2/</a:t>
            </a:r>
            <a:r>
              <a:rPr lang="el-GR" altLang="en-US" sz="2400" dirty="0">
                <a:solidFill>
                  <a:srgbClr val="0070C0"/>
                </a:solidFill>
                <a:latin typeface="Calibri" panose="020F0502020204030204" pitchFamily="34" charset="0"/>
                <a:ea typeface="ヒラギノ角ゴ Pro W3" pitchFamily="-16" charset="-128"/>
              </a:rPr>
              <a:t>3</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61665"/>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B7F0F57-6C57-2141-B5C4-C8261E604A30}"/>
              </a:ext>
            </a:extLst>
          </p:cNvPr>
          <p:cNvSpPr/>
          <p:nvPr/>
        </p:nvSpPr>
        <p:spPr>
          <a:xfrm>
            <a:off x="390697" y="690574"/>
            <a:ext cx="8470670" cy="5816977"/>
          </a:xfrm>
          <a:prstGeom prst="rect">
            <a:avLst/>
          </a:prstGeom>
        </p:spPr>
        <p:txBody>
          <a:bodyPr wrap="square">
            <a:spAutoFit/>
          </a:bodyPr>
          <a:lstStyle/>
          <a:p>
            <a:r>
              <a:rPr lang="el-GR" sz="1600" dirty="0">
                <a:latin typeface="+mn-lt"/>
                <a:ea typeface="Times New Roman" panose="02020603050405020304" pitchFamily="18" charset="0"/>
              </a:rPr>
              <a:t>Ο υπολογισμός του κόστους του αποθέματος τέλους των πρώτων υλών, των ημικατεργασμένων και των ετοίμων προϊόντων γίνεται ως εξής:</a:t>
            </a:r>
            <a:endParaRPr lang="en-US" sz="1600" dirty="0">
              <a:latin typeface="+mn-lt"/>
              <a:ea typeface="Times New Roman" panose="02020603050405020304" pitchFamily="18" charset="0"/>
            </a:endParaRPr>
          </a:p>
          <a:p>
            <a:pPr marL="179388" indent="-179388"/>
            <a:r>
              <a:rPr lang="el-GR" sz="1600" dirty="0">
                <a:latin typeface="+mn-lt"/>
                <a:ea typeface="Times New Roman" panose="02020603050405020304" pitchFamily="18" charset="0"/>
              </a:rPr>
              <a:t>1. Γνωρίζουμε ότι Πρώτο Κόστος = Κόστος ανάλωσης Π.Υ. + Άμεση εργασία</a:t>
            </a:r>
            <a:endParaRPr lang="en-US" sz="1600" dirty="0">
              <a:latin typeface="+mn-lt"/>
              <a:ea typeface="Times New Roman" panose="02020603050405020304" pitchFamily="18" charset="0"/>
            </a:endParaRPr>
          </a:p>
          <a:p>
            <a:pPr marL="179388" indent="-179388"/>
            <a:r>
              <a:rPr lang="el-GR" sz="1600" dirty="0">
                <a:latin typeface="+mn-lt"/>
                <a:ea typeface="Times New Roman" panose="02020603050405020304" pitchFamily="18" charset="0"/>
              </a:rPr>
              <a:t>	Άρα Κόστος Ανάλωσης Π.Υ. = Πρώτο Κόστος – Άμεση Εργασία</a:t>
            </a:r>
            <a:endParaRPr lang="en-US" sz="1600" dirty="0">
              <a:latin typeface="+mn-lt"/>
              <a:ea typeface="Times New Roman" panose="02020603050405020304" pitchFamily="18" charset="0"/>
            </a:endParaRPr>
          </a:p>
          <a:p>
            <a:pPr marL="179388" indent="-179388">
              <a:spcAft>
                <a:spcPts val="600"/>
              </a:spcAft>
            </a:pPr>
            <a:r>
              <a:rPr lang="el-GR" sz="1600" dirty="0">
                <a:latin typeface="+mn-lt"/>
                <a:ea typeface="Times New Roman" panose="02020603050405020304" pitchFamily="18" charset="0"/>
              </a:rPr>
              <a:t>	Κόστος Ανάλωσης Π.Υ. = 295.00-174.000 =  121.000</a:t>
            </a:r>
          </a:p>
          <a:p>
            <a:pPr marL="179388" indent="-179388"/>
            <a:r>
              <a:rPr lang="el-GR" sz="1600" dirty="0">
                <a:latin typeface="+mn-lt"/>
                <a:ea typeface="Times New Roman" panose="02020603050405020304" pitchFamily="18" charset="0"/>
              </a:rPr>
              <a:t>2. Ανάλωση Π.Υ.= Απόθεμα Π.Υ αρχής + Αγορές - Απόθεμα Π.Υ τέλους</a:t>
            </a:r>
            <a:endParaRPr lang="en-US" sz="1600" dirty="0">
              <a:latin typeface="+mn-lt"/>
              <a:ea typeface="Times New Roman" panose="02020603050405020304" pitchFamily="18" charset="0"/>
            </a:endParaRPr>
          </a:p>
          <a:p>
            <a:pPr marL="179388" indent="-179388"/>
            <a:r>
              <a:rPr lang="el-GR" sz="1600" dirty="0">
                <a:latin typeface="+mn-lt"/>
                <a:ea typeface="Times New Roman" panose="02020603050405020304" pitchFamily="18" charset="0"/>
              </a:rPr>
              <a:t>	Απόθεμα Π.Υ. τέλους = Αποθ. Π.Υ. αρχής + Αγορές – Αναλώσεις Π.Υ.</a:t>
            </a:r>
            <a:endParaRPr lang="en-US" sz="1600" dirty="0">
              <a:latin typeface="+mn-lt"/>
              <a:ea typeface="Times New Roman" panose="02020603050405020304" pitchFamily="18" charset="0"/>
            </a:endParaRPr>
          </a:p>
          <a:p>
            <a:pPr marL="179388" indent="-179388">
              <a:spcAft>
                <a:spcPts val="600"/>
              </a:spcAft>
            </a:pPr>
            <a:r>
              <a:rPr lang="el-GR" sz="1600" dirty="0">
                <a:latin typeface="+mn-lt"/>
                <a:ea typeface="Times New Roman" panose="02020603050405020304" pitchFamily="18" charset="0"/>
              </a:rPr>
              <a:t>	Αποθ. Π.Υ. τέλους = 15.000 + 158.000 – 121.000 = 52.000</a:t>
            </a:r>
          </a:p>
          <a:p>
            <a:pPr marL="179388" indent="-179388"/>
            <a:r>
              <a:rPr lang="el-GR" sz="1600" dirty="0">
                <a:latin typeface="+mn-lt"/>
                <a:ea typeface="Times New Roman" panose="02020603050405020304" pitchFamily="18" charset="0"/>
              </a:rPr>
              <a:t>3. Κόστος ετοίμων διαθεσίμων προς πώληση = Κόστος παραχθέντων + έτοιμα προϊόντα αρχής</a:t>
            </a:r>
            <a:endParaRPr lang="en-US" sz="1600" dirty="0">
              <a:latin typeface="+mn-lt"/>
              <a:ea typeface="Times New Roman" panose="02020603050405020304" pitchFamily="18" charset="0"/>
            </a:endParaRPr>
          </a:p>
          <a:p>
            <a:pPr marL="179388" indent="-179388"/>
            <a:r>
              <a:rPr lang="el-GR" sz="1600" dirty="0">
                <a:latin typeface="+mn-lt"/>
                <a:ea typeface="Times New Roman" panose="02020603050405020304" pitchFamily="18" charset="0"/>
              </a:rPr>
              <a:t>	Κόστος παραχθέντων = Κόστος ετοίμων διαθεσίμων προς πώληση – έτοιμα προϊόντα αρχής</a:t>
            </a:r>
            <a:endParaRPr lang="en-US" sz="1600" dirty="0">
              <a:latin typeface="+mn-lt"/>
              <a:ea typeface="Times New Roman" panose="02020603050405020304" pitchFamily="18" charset="0"/>
            </a:endParaRPr>
          </a:p>
          <a:p>
            <a:pPr marL="179388" indent="-179388">
              <a:spcAft>
                <a:spcPts val="600"/>
              </a:spcAft>
            </a:pPr>
            <a:r>
              <a:rPr lang="el-GR" sz="1600" dirty="0">
                <a:latin typeface="+mn-lt"/>
                <a:ea typeface="Times New Roman" panose="02020603050405020304" pitchFamily="18" charset="0"/>
              </a:rPr>
              <a:t>	Κόστος παραχθέντων = 455.000 – 28.000 = 427.000</a:t>
            </a:r>
          </a:p>
          <a:p>
            <a:pPr marL="180975" indent="-180975">
              <a:spcAft>
                <a:spcPts val="0"/>
              </a:spcAft>
            </a:pPr>
            <a:r>
              <a:rPr lang="el-GR" sz="1600" dirty="0">
                <a:ea typeface="Times New Roman" panose="02020603050405020304" pitchFamily="18" charset="0"/>
              </a:rPr>
              <a:t>4. Κόστος περιόδου = Πρώτο κόστος + Γενικά βιομηχανικά έξοδα</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Κόστος περιόδου = 295.000 + 116.000 = 411.000</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Κόστος παραχθέντων = Κόστος περιόδου + </a:t>
            </a:r>
            <a:r>
              <a:rPr lang="el-GR" sz="1600" dirty="0" err="1">
                <a:ea typeface="Times New Roman" panose="02020603050405020304" pitchFamily="18" charset="0"/>
              </a:rPr>
              <a:t>ημ</a:t>
            </a:r>
            <a:r>
              <a:rPr lang="el-GR" sz="1600" dirty="0">
                <a:ea typeface="Times New Roman" panose="02020603050405020304" pitchFamily="18" charset="0"/>
              </a:rPr>
              <a:t>/να αρχής – </a:t>
            </a:r>
            <a:r>
              <a:rPr lang="el-GR" sz="1600" dirty="0" err="1">
                <a:ea typeface="Times New Roman" panose="02020603050405020304" pitchFamily="18" charset="0"/>
              </a:rPr>
              <a:t>ημ</a:t>
            </a:r>
            <a:r>
              <a:rPr lang="el-GR" sz="1600" dirty="0">
                <a:ea typeface="Times New Roman" panose="02020603050405020304" pitchFamily="18" charset="0"/>
              </a:rPr>
              <a:t>/να  τέλους</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Άρα ημικατεργασμένα τέλους = Κόστος περιόδου + </a:t>
            </a:r>
            <a:r>
              <a:rPr lang="el-GR" sz="1600" dirty="0" err="1">
                <a:ea typeface="Times New Roman" panose="02020603050405020304" pitchFamily="18" charset="0"/>
              </a:rPr>
              <a:t>ημικ</a:t>
            </a:r>
            <a:r>
              <a:rPr lang="el-GR" sz="1600" dirty="0">
                <a:ea typeface="Times New Roman" panose="02020603050405020304" pitchFamily="18" charset="0"/>
              </a:rPr>
              <a:t>/να αρχής – Κόστος παραχθέντων</a:t>
            </a:r>
            <a:endParaRPr lang="en-US" sz="1600" dirty="0">
              <a:ea typeface="Times New Roman" panose="02020603050405020304" pitchFamily="18" charset="0"/>
            </a:endParaRPr>
          </a:p>
          <a:p>
            <a:pPr marL="180975" indent="-180975">
              <a:spcAft>
                <a:spcPts val="600"/>
              </a:spcAft>
            </a:pPr>
            <a:r>
              <a:rPr lang="el-GR" sz="1600" dirty="0">
                <a:ea typeface="Times New Roman" panose="02020603050405020304" pitchFamily="18" charset="0"/>
              </a:rPr>
              <a:t>	</a:t>
            </a:r>
            <a:r>
              <a:rPr lang="el-GR" sz="1600" dirty="0" err="1">
                <a:ea typeface="Times New Roman" panose="02020603050405020304" pitchFamily="18" charset="0"/>
              </a:rPr>
              <a:t>Ημικ</a:t>
            </a:r>
            <a:r>
              <a:rPr lang="el-GR" sz="1600" dirty="0">
                <a:ea typeface="Times New Roman" panose="02020603050405020304" pitchFamily="18" charset="0"/>
              </a:rPr>
              <a:t>/να τέλους = 411.000 + 35.000 – 427.000 </a:t>
            </a:r>
            <a:r>
              <a:rPr lang="el-GR" sz="1600" kern="0" dirty="0"/>
              <a:t>= 19.000</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5. Πωλήσεις – Κόστος πωληθέντων = Μικτό κέρδος</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Κόστος πωληθέντων = Πωλήσεις – Μικτό κέρδος </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Κόστος πωληθέντων = 500.000-73.600 = 426.400</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Κόστος πωληθέντων = Έτοιμα προϊόντα αρχής + Κόστος παραχθέντων – ‘</a:t>
            </a:r>
            <a:r>
              <a:rPr lang="el-GR" sz="1600" dirty="0" err="1">
                <a:ea typeface="Times New Roman" panose="02020603050405020304" pitchFamily="18" charset="0"/>
              </a:rPr>
              <a:t>Ετοιμα</a:t>
            </a:r>
            <a:r>
              <a:rPr lang="el-GR" sz="1600" dirty="0">
                <a:ea typeface="Times New Roman" panose="02020603050405020304" pitchFamily="18" charset="0"/>
              </a:rPr>
              <a:t> προϊόντα τέλους</a:t>
            </a:r>
            <a:endParaRPr lang="en-US" sz="1600" dirty="0">
              <a:ea typeface="Times New Roman" panose="02020603050405020304" pitchFamily="18" charset="0"/>
            </a:endParaRPr>
          </a:p>
          <a:p>
            <a:pPr marL="180975" indent="-180975">
              <a:spcAft>
                <a:spcPts val="0"/>
              </a:spcAft>
            </a:pPr>
            <a:r>
              <a:rPr lang="el-GR" sz="1600" dirty="0">
                <a:ea typeface="Times New Roman" panose="02020603050405020304" pitchFamily="18" charset="0"/>
              </a:rPr>
              <a:t>	Έτοιμα προϊόντα τέλους = 28.000 + 427.000 – 426.400 = 28.600</a:t>
            </a:r>
            <a:endParaRPr lang="en-US" sz="1600" dirty="0">
              <a:ea typeface="Times New Roman" panose="02020603050405020304" pitchFamily="18" charset="0"/>
            </a:endParaRPr>
          </a:p>
          <a:p>
            <a:pPr marL="179388" indent="-179388"/>
            <a:endParaRPr lang="en-US" sz="1600" dirty="0">
              <a:effectLst/>
              <a:latin typeface="+mn-lt"/>
              <a:ea typeface="Times New Roman" panose="02020603050405020304" pitchFamily="18" charset="0"/>
            </a:endParaRPr>
          </a:p>
        </p:txBody>
      </p:sp>
    </p:spTree>
    <p:extLst>
      <p:ext uri="{BB962C8B-B14F-4D97-AF65-F5344CB8AC3E}">
        <p14:creationId xmlns:p14="http://schemas.microsoft.com/office/powerpoint/2010/main" val="301571201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ssolv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dissolv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dissolv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dissolv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dissolv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dissolv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dissolve">
                                      <p:cBhvr>
                                        <p:cTn id="62" dur="500"/>
                                        <p:tgtEl>
                                          <p:spTgt spid="2">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Effect transition="in" filter="dissolve">
                                      <p:cBhvr>
                                        <p:cTn id="67" dur="500"/>
                                        <p:tgtEl>
                                          <p:spTgt spid="2">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2">
                                            <p:txEl>
                                              <p:pRg st="13" end="13"/>
                                            </p:txEl>
                                          </p:spTgt>
                                        </p:tgtEl>
                                        <p:attrNameLst>
                                          <p:attrName>style.visibility</p:attrName>
                                        </p:attrNameLst>
                                      </p:cBhvr>
                                      <p:to>
                                        <p:strVal val="visible"/>
                                      </p:to>
                                    </p:set>
                                    <p:animEffect transition="in" filter="dissolve">
                                      <p:cBhvr>
                                        <p:cTn id="72" dur="500"/>
                                        <p:tgtEl>
                                          <p:spTgt spid="2">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2">
                                            <p:txEl>
                                              <p:pRg st="14" end="14"/>
                                            </p:txEl>
                                          </p:spTgt>
                                        </p:tgtEl>
                                        <p:attrNameLst>
                                          <p:attrName>style.visibility</p:attrName>
                                        </p:attrNameLst>
                                      </p:cBhvr>
                                      <p:to>
                                        <p:strVal val="visible"/>
                                      </p:to>
                                    </p:set>
                                    <p:animEffect transition="in" filter="dissolve">
                                      <p:cBhvr>
                                        <p:cTn id="77" dur="500"/>
                                        <p:tgtEl>
                                          <p:spTgt spid="2">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2">
                                            <p:txEl>
                                              <p:pRg st="15" end="15"/>
                                            </p:txEl>
                                          </p:spTgt>
                                        </p:tgtEl>
                                        <p:attrNameLst>
                                          <p:attrName>style.visibility</p:attrName>
                                        </p:attrNameLst>
                                      </p:cBhvr>
                                      <p:to>
                                        <p:strVal val="visible"/>
                                      </p:to>
                                    </p:set>
                                    <p:animEffect transition="in" filter="dissolve">
                                      <p:cBhvr>
                                        <p:cTn id="82" dur="500"/>
                                        <p:tgtEl>
                                          <p:spTgt spid="2">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2">
                                            <p:txEl>
                                              <p:pRg st="16" end="16"/>
                                            </p:txEl>
                                          </p:spTgt>
                                        </p:tgtEl>
                                        <p:attrNameLst>
                                          <p:attrName>style.visibility</p:attrName>
                                        </p:attrNameLst>
                                      </p:cBhvr>
                                      <p:to>
                                        <p:strVal val="visible"/>
                                      </p:to>
                                    </p:set>
                                    <p:animEffect transition="in" filter="dissolve">
                                      <p:cBhvr>
                                        <p:cTn id="87" dur="500"/>
                                        <p:tgtEl>
                                          <p:spTgt spid="2">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2">
                                            <p:txEl>
                                              <p:pRg st="17" end="17"/>
                                            </p:txEl>
                                          </p:spTgt>
                                        </p:tgtEl>
                                        <p:attrNameLst>
                                          <p:attrName>style.visibility</p:attrName>
                                        </p:attrNameLst>
                                      </p:cBhvr>
                                      <p:to>
                                        <p:strVal val="visible"/>
                                      </p:to>
                                    </p:set>
                                    <p:animEffect transition="in" filter="dissolve">
                                      <p:cBhvr>
                                        <p:cTn id="92" dur="500"/>
                                        <p:tgtEl>
                                          <p:spTgt spid="2">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2">
                                            <p:txEl>
                                              <p:pRg st="18" end="18"/>
                                            </p:txEl>
                                          </p:spTgt>
                                        </p:tgtEl>
                                        <p:attrNameLst>
                                          <p:attrName>style.visibility</p:attrName>
                                        </p:attrNameLst>
                                      </p:cBhvr>
                                      <p:to>
                                        <p:strVal val="visible"/>
                                      </p:to>
                                    </p:set>
                                    <p:animEffect transition="in" filter="dissolve">
                                      <p:cBhvr>
                                        <p:cTn id="97" dur="500"/>
                                        <p:tgtEl>
                                          <p:spTgt spid="2">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2">
                                            <p:txEl>
                                              <p:pRg st="19" end="19"/>
                                            </p:txEl>
                                          </p:spTgt>
                                        </p:tgtEl>
                                        <p:attrNameLst>
                                          <p:attrName>style.visibility</p:attrName>
                                        </p:attrNameLst>
                                      </p:cBhvr>
                                      <p:to>
                                        <p:strVal val="visible"/>
                                      </p:to>
                                    </p:set>
                                    <p:animEffect transition="in" filter="dissolve">
                                      <p:cBhvr>
                                        <p:cTn id="102" dur="500"/>
                                        <p:tgtEl>
                                          <p:spTgt spid="2">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AFAA63C8-2C0F-F548-AB54-7C4C530AA146}"/>
              </a:ext>
            </a:extLst>
          </p:cNvPr>
          <p:cNvCxnSpPr/>
          <p:nvPr/>
        </p:nvCxnSpPr>
        <p:spPr>
          <a:xfrm>
            <a:off x="0" y="46741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1FF7F28E-77E4-0242-9E59-0B2B2303D1C9}"/>
              </a:ext>
            </a:extLst>
          </p:cNvPr>
          <p:cNvSpPr txBox="1">
            <a:spLocks/>
          </p:cNvSpPr>
          <p:nvPr/>
        </p:nvSpPr>
        <p:spPr bwMode="auto">
          <a:xfrm>
            <a:off x="0" y="4429"/>
            <a:ext cx="9158286"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l-GR" altLang="en-US" sz="2400" dirty="0">
                <a:solidFill>
                  <a:srgbClr val="0070C0"/>
                </a:solidFill>
                <a:latin typeface="Calibri" panose="020F0502020204030204" pitchFamily="34" charset="0"/>
                <a:ea typeface="ヒラギノ角ゴ Pro W3" pitchFamily="-16" charset="-128"/>
              </a:rPr>
              <a:t>Πρόβλημα 2 </a:t>
            </a:r>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3</a:t>
            </a:r>
            <a:r>
              <a:rPr lang="en-US" altLang="en-US" sz="2400" dirty="0">
                <a:solidFill>
                  <a:srgbClr val="0070C0"/>
                </a:solidFill>
                <a:latin typeface="Calibri" panose="020F0502020204030204" pitchFamily="34" charset="0"/>
                <a:ea typeface="ヒラギノ角ゴ Pro W3" pitchFamily="-16" charset="-128"/>
              </a:rPr>
              <a:t>/</a:t>
            </a:r>
            <a:r>
              <a:rPr lang="el-GR" altLang="en-US" sz="2400" dirty="0">
                <a:solidFill>
                  <a:srgbClr val="0070C0"/>
                </a:solidFill>
                <a:latin typeface="Calibri" panose="020F0502020204030204" pitchFamily="34" charset="0"/>
                <a:ea typeface="ヒラギノ角ゴ Pro W3" pitchFamily="-16" charset="-128"/>
              </a:rPr>
              <a:t>3</a:t>
            </a:r>
            <a:r>
              <a:rPr lang="en-US" altLang="en-US" sz="2400" dirty="0">
                <a:solidFill>
                  <a:srgbClr val="0070C0"/>
                </a:solidFill>
                <a:latin typeface="Calibri" panose="020F0502020204030204" pitchFamily="34" charset="0"/>
                <a:ea typeface="ヒラギノ角ゴ Pro W3" pitchFamily="-16" charset="-128"/>
              </a:rPr>
              <a:t>)</a:t>
            </a:r>
          </a:p>
        </p:txBody>
      </p:sp>
      <p:sp>
        <p:nvSpPr>
          <p:cNvPr id="5" name="Rectangle 4">
            <a:extLst>
              <a:ext uri="{FF2B5EF4-FFF2-40B4-BE49-F238E27FC236}">
                <a16:creationId xmlns:a16="http://schemas.microsoft.com/office/drawing/2014/main" id="{E9ABADCE-2296-9941-BE69-E13020FDAD5A}"/>
              </a:ext>
            </a:extLst>
          </p:cNvPr>
          <p:cNvSpPr/>
          <p:nvPr/>
        </p:nvSpPr>
        <p:spPr>
          <a:xfrm>
            <a:off x="142874" y="867454"/>
            <a:ext cx="9001125" cy="369332"/>
          </a:xfrm>
          <a:prstGeom prst="rect">
            <a:avLst/>
          </a:prstGeom>
        </p:spPr>
        <p:txBody>
          <a:bodyPr wrap="square">
            <a:spAutoFit/>
          </a:bodyPr>
          <a:lstStyle/>
          <a:p>
            <a:pPr algn="just">
              <a:spcAft>
                <a:spcPts val="0"/>
              </a:spcAft>
            </a:pPr>
            <a:r>
              <a:rPr lang="el-GR" dirty="0">
                <a:latin typeface="+mn-lt"/>
                <a:ea typeface="Times New Roman" panose="02020603050405020304" pitchFamily="18" charset="0"/>
              </a:rPr>
              <a:t>Παρακάτω </a:t>
            </a:r>
            <a:r>
              <a:rPr lang="el-GR" sz="1600" dirty="0">
                <a:latin typeface="+mn-lt"/>
                <a:ea typeface="Times New Roman" panose="02020603050405020304" pitchFamily="18" charset="0"/>
              </a:rPr>
              <a:t>παρατίθεται</a:t>
            </a:r>
            <a:r>
              <a:rPr lang="el-GR" dirty="0">
                <a:latin typeface="+mn-lt"/>
                <a:ea typeface="Times New Roman" panose="02020603050405020304" pitchFamily="18" charset="0"/>
              </a:rPr>
              <a:t> η κατάσταση ροής του κόστους των παραχθέντων και των πωληθέντων.                                                                                                      </a:t>
            </a:r>
            <a:endParaRPr lang="en-US" dirty="0">
              <a:effectLst/>
              <a:latin typeface="+mn-lt"/>
              <a:ea typeface="Times New Roman" panose="02020603050405020304" pitchFamily="18" charset="0"/>
            </a:endParaRPr>
          </a:p>
        </p:txBody>
      </p:sp>
      <p:sp>
        <p:nvSpPr>
          <p:cNvPr id="6" name="Rectangle 5">
            <a:extLst>
              <a:ext uri="{FF2B5EF4-FFF2-40B4-BE49-F238E27FC236}">
                <a16:creationId xmlns:a16="http://schemas.microsoft.com/office/drawing/2014/main" id="{9892C117-5DE8-234D-9F6D-37445A8523D7}"/>
              </a:ext>
            </a:extLst>
          </p:cNvPr>
          <p:cNvSpPr/>
          <p:nvPr/>
        </p:nvSpPr>
        <p:spPr>
          <a:xfrm>
            <a:off x="829670" y="1636827"/>
            <a:ext cx="7627532" cy="4031873"/>
          </a:xfrm>
          <a:prstGeom prst="rect">
            <a:avLst/>
          </a:prstGeom>
        </p:spPr>
        <p:txBody>
          <a:bodyPr wrap="square">
            <a:spAutoFit/>
          </a:bodyPr>
          <a:lstStyle/>
          <a:p>
            <a:pPr indent="312738">
              <a:tabLst>
                <a:tab pos="5597525" algn="r"/>
                <a:tab pos="7016750" algn="r"/>
              </a:tabLst>
            </a:pPr>
            <a:r>
              <a:rPr lang="el-GR" sz="1600" dirty="0">
                <a:latin typeface="+mn-lt"/>
              </a:rPr>
              <a:t>Απόθεμα Α' Υλών Αρχής</a:t>
            </a:r>
            <a:r>
              <a:rPr lang="en-US" sz="1600" dirty="0">
                <a:latin typeface="+mn-lt"/>
              </a:rPr>
              <a:t> </a:t>
            </a:r>
            <a:r>
              <a:rPr lang="el-GR" sz="1600" dirty="0">
                <a:latin typeface="+mn-lt"/>
              </a:rPr>
              <a:t>		15.000</a:t>
            </a:r>
          </a:p>
          <a:p>
            <a:pPr indent="312738">
              <a:tabLst>
                <a:tab pos="5597525" algn="r"/>
                <a:tab pos="7016750" algn="r"/>
              </a:tabLst>
            </a:pPr>
            <a:r>
              <a:rPr lang="el-GR" sz="1600" dirty="0" err="1">
                <a:latin typeface="+mn-lt"/>
              </a:rPr>
              <a:t>Σύν</a:t>
            </a:r>
            <a:r>
              <a:rPr lang="el-GR" sz="1600" dirty="0">
                <a:latin typeface="+mn-lt"/>
              </a:rPr>
              <a:t>: Αγορές Α' Υλών</a:t>
            </a:r>
            <a:r>
              <a:rPr lang="en-US" sz="1600" dirty="0">
                <a:latin typeface="+mn-lt"/>
              </a:rPr>
              <a:t> </a:t>
            </a:r>
            <a:r>
              <a:rPr lang="el-GR" sz="1600" dirty="0">
                <a:latin typeface="+mn-lt"/>
              </a:rPr>
              <a:t>	</a:t>
            </a:r>
            <a:r>
              <a:rPr lang="el-GR" sz="1600" u="sng" dirty="0">
                <a:latin typeface="+mn-lt"/>
              </a:rPr>
              <a:t>	158.000</a:t>
            </a:r>
          </a:p>
          <a:p>
            <a:pPr indent="312738">
              <a:tabLst>
                <a:tab pos="5597525" algn="r"/>
                <a:tab pos="7016750" algn="r"/>
              </a:tabLst>
            </a:pPr>
            <a:r>
              <a:rPr lang="el-GR" sz="1600" dirty="0">
                <a:latin typeface="+mn-lt"/>
              </a:rPr>
              <a:t>Πρώτες ύλες διαθέσιμες για ανάλωση</a:t>
            </a:r>
            <a:r>
              <a:rPr lang="en-US" sz="1600" dirty="0">
                <a:latin typeface="+mn-lt"/>
              </a:rPr>
              <a:t> </a:t>
            </a:r>
            <a:r>
              <a:rPr lang="el-GR" sz="1600" dirty="0">
                <a:latin typeface="+mn-lt"/>
              </a:rPr>
              <a:t>		173.000</a:t>
            </a:r>
          </a:p>
          <a:p>
            <a:pPr indent="312738">
              <a:tabLst>
                <a:tab pos="5597525" algn="r"/>
                <a:tab pos="7016750" algn="r"/>
              </a:tabLst>
            </a:pPr>
            <a:r>
              <a:rPr lang="el-GR" sz="1600" b="1" dirty="0">
                <a:latin typeface="+mn-lt"/>
              </a:rPr>
              <a:t>Μείον: Απόθεμα πρώτων υλών τέλους</a:t>
            </a:r>
            <a:r>
              <a:rPr lang="en-US" sz="1600" b="1" dirty="0">
                <a:latin typeface="+mn-lt"/>
              </a:rPr>
              <a:t> </a:t>
            </a:r>
            <a:r>
              <a:rPr lang="el-GR" sz="1600" b="1" dirty="0">
                <a:latin typeface="+mn-lt"/>
              </a:rPr>
              <a:t>	</a:t>
            </a:r>
            <a:r>
              <a:rPr lang="el-GR" sz="1600" b="1" u="sng" dirty="0">
                <a:latin typeface="+mn-lt"/>
              </a:rPr>
              <a:t>	52.000</a:t>
            </a:r>
          </a:p>
          <a:p>
            <a:pPr indent="312738">
              <a:tabLst>
                <a:tab pos="5597525" algn="r"/>
                <a:tab pos="7016750" algn="r"/>
              </a:tabLst>
            </a:pPr>
            <a:r>
              <a:rPr lang="el-GR" sz="1600" dirty="0">
                <a:latin typeface="+mn-lt"/>
              </a:rPr>
              <a:t>Αναλωθείσες πρώτες ύλες</a:t>
            </a:r>
            <a:r>
              <a:rPr lang="en-US" sz="1600" dirty="0">
                <a:latin typeface="+mn-lt"/>
              </a:rPr>
              <a:t> </a:t>
            </a:r>
            <a:r>
              <a:rPr lang="el-GR" sz="1600" dirty="0">
                <a:latin typeface="+mn-lt"/>
              </a:rPr>
              <a:t>		121.000</a:t>
            </a:r>
          </a:p>
          <a:p>
            <a:pPr indent="312738">
              <a:tabLst>
                <a:tab pos="5597525" algn="r"/>
                <a:tab pos="7016750" algn="r"/>
              </a:tabLst>
            </a:pPr>
            <a:r>
              <a:rPr lang="el-GR" sz="1600" dirty="0">
                <a:latin typeface="+mn-lt"/>
              </a:rPr>
              <a:t>Συν: Κόστος άμεσης εργασίας</a:t>
            </a:r>
            <a:r>
              <a:rPr lang="en-US" sz="1600" dirty="0">
                <a:latin typeface="+mn-lt"/>
              </a:rPr>
              <a:t> </a:t>
            </a:r>
            <a:r>
              <a:rPr lang="el-GR" sz="1600" dirty="0">
                <a:latin typeface="+mn-lt"/>
              </a:rPr>
              <a:t>		174.000</a:t>
            </a:r>
          </a:p>
          <a:p>
            <a:pPr indent="312738">
              <a:tabLst>
                <a:tab pos="5597525" algn="r"/>
                <a:tab pos="7016750" algn="r"/>
              </a:tabLst>
            </a:pPr>
            <a:r>
              <a:rPr lang="el-GR" sz="1600" dirty="0">
                <a:latin typeface="+mn-lt"/>
              </a:rPr>
              <a:t>Συν: Γενικά Βιομηχανικά Έξοδα</a:t>
            </a:r>
            <a:r>
              <a:rPr lang="en-US" sz="1600" dirty="0">
                <a:latin typeface="+mn-lt"/>
              </a:rPr>
              <a:t> </a:t>
            </a:r>
            <a:r>
              <a:rPr lang="el-GR" sz="1600" dirty="0">
                <a:latin typeface="+mn-lt"/>
              </a:rPr>
              <a:t>	</a:t>
            </a:r>
            <a:r>
              <a:rPr lang="el-GR" sz="1600" u="sng" dirty="0">
                <a:latin typeface="+mn-lt"/>
              </a:rPr>
              <a:t>	116.000</a:t>
            </a:r>
          </a:p>
          <a:p>
            <a:pPr indent="312738">
              <a:tabLst>
                <a:tab pos="5597525" algn="r"/>
                <a:tab pos="7016750" algn="r"/>
              </a:tabLst>
            </a:pPr>
            <a:r>
              <a:rPr lang="el-GR" sz="1600" dirty="0">
                <a:latin typeface="+mn-lt"/>
              </a:rPr>
              <a:t>Κόστος περιόδου</a:t>
            </a:r>
            <a:r>
              <a:rPr lang="en-US" sz="1600" dirty="0">
                <a:latin typeface="+mn-lt"/>
              </a:rPr>
              <a:t> </a:t>
            </a:r>
            <a:r>
              <a:rPr lang="el-GR" sz="1600" dirty="0">
                <a:latin typeface="+mn-lt"/>
              </a:rPr>
              <a:t>		411.000</a:t>
            </a:r>
          </a:p>
          <a:p>
            <a:pPr indent="312738">
              <a:tabLst>
                <a:tab pos="5597525" algn="r"/>
                <a:tab pos="7016750" algn="r"/>
              </a:tabLst>
            </a:pPr>
            <a:r>
              <a:rPr lang="el-GR" sz="1600" dirty="0">
                <a:latin typeface="+mn-lt"/>
              </a:rPr>
              <a:t>Συν: Απόθεμα ημικατεργασμένων αρχής	</a:t>
            </a:r>
            <a:r>
              <a:rPr lang="en-US" sz="1600" u="sng" dirty="0">
                <a:latin typeface="+mn-lt"/>
              </a:rPr>
              <a:t> </a:t>
            </a:r>
            <a:r>
              <a:rPr lang="el-GR" sz="1600" u="sng" dirty="0">
                <a:latin typeface="+mn-lt"/>
              </a:rPr>
              <a:t>	35.000</a:t>
            </a:r>
          </a:p>
          <a:p>
            <a:pPr indent="312738">
              <a:tabLst>
                <a:tab pos="5597525" algn="r"/>
                <a:tab pos="7016750" algn="r"/>
              </a:tabLst>
            </a:pPr>
            <a:r>
              <a:rPr lang="el-GR" sz="1600" dirty="0">
                <a:latin typeface="+mn-lt"/>
              </a:rPr>
              <a:t>Συνολικό Κόστος παραγωγής περιόδου</a:t>
            </a:r>
            <a:r>
              <a:rPr lang="en-US" sz="1600" dirty="0">
                <a:latin typeface="+mn-lt"/>
              </a:rPr>
              <a:t> </a:t>
            </a:r>
            <a:r>
              <a:rPr lang="el-GR" sz="1600" dirty="0">
                <a:latin typeface="+mn-lt"/>
              </a:rPr>
              <a:t>		446.000</a:t>
            </a:r>
          </a:p>
          <a:p>
            <a:pPr indent="312738">
              <a:tabLst>
                <a:tab pos="5597525" algn="r"/>
                <a:tab pos="7016750" algn="r"/>
              </a:tabLst>
            </a:pPr>
            <a:r>
              <a:rPr lang="el-GR" sz="1600" b="1" dirty="0">
                <a:latin typeface="+mn-lt"/>
              </a:rPr>
              <a:t>Μείον: Ημικατεργασμένα τέλους</a:t>
            </a:r>
            <a:r>
              <a:rPr lang="en-US" sz="1600" b="1" dirty="0">
                <a:latin typeface="+mn-lt"/>
              </a:rPr>
              <a:t> </a:t>
            </a:r>
            <a:r>
              <a:rPr lang="el-GR" sz="1600" b="1" dirty="0">
                <a:latin typeface="+mn-lt"/>
              </a:rPr>
              <a:t>	</a:t>
            </a:r>
            <a:r>
              <a:rPr lang="el-GR" sz="1600" b="1" u="sng" dirty="0">
                <a:latin typeface="+mn-lt"/>
              </a:rPr>
              <a:t>	19.000</a:t>
            </a:r>
          </a:p>
          <a:p>
            <a:pPr indent="312738">
              <a:tabLst>
                <a:tab pos="5597525" algn="r"/>
                <a:tab pos="7016750" algn="r"/>
              </a:tabLst>
            </a:pPr>
            <a:r>
              <a:rPr lang="el-GR" sz="1600" dirty="0">
                <a:latin typeface="+mn-lt"/>
              </a:rPr>
              <a:t>Κόστος παραχθέντων ετοίμων		427.000</a:t>
            </a:r>
          </a:p>
          <a:p>
            <a:pPr indent="312738">
              <a:tabLst>
                <a:tab pos="5597525" algn="r"/>
                <a:tab pos="7016750" algn="r"/>
              </a:tabLst>
            </a:pPr>
            <a:r>
              <a:rPr lang="el-GR" sz="1600" dirty="0">
                <a:latin typeface="+mn-lt"/>
              </a:rPr>
              <a:t>Συν: Απόθεμα ετοίμων αρχής	</a:t>
            </a:r>
            <a:r>
              <a:rPr lang="el-GR" sz="1600" u="sng" dirty="0">
                <a:latin typeface="+mn-lt"/>
              </a:rPr>
              <a:t>	28.000</a:t>
            </a:r>
          </a:p>
          <a:p>
            <a:pPr indent="312738">
              <a:tabLst>
                <a:tab pos="5597525" algn="r"/>
                <a:tab pos="7016750" algn="r"/>
              </a:tabLst>
            </a:pPr>
            <a:r>
              <a:rPr lang="el-GR" sz="1600" dirty="0">
                <a:latin typeface="+mn-lt"/>
              </a:rPr>
              <a:t>Κόστος ετοίμων διαθέσιμων προς πώληση		455.000</a:t>
            </a:r>
          </a:p>
          <a:p>
            <a:pPr indent="312738">
              <a:tabLst>
                <a:tab pos="5597525" algn="r"/>
                <a:tab pos="7016750" algn="r"/>
              </a:tabLst>
            </a:pPr>
            <a:r>
              <a:rPr lang="el-GR" sz="1600" b="1" dirty="0">
                <a:latin typeface="+mn-lt"/>
              </a:rPr>
              <a:t>Μείον: Απόθεμα ετοίμων προϊόντων τέλους	</a:t>
            </a:r>
            <a:r>
              <a:rPr lang="el-GR" sz="1600" b="1" u="sng" dirty="0">
                <a:latin typeface="+mn-lt"/>
              </a:rPr>
              <a:t>	28.600</a:t>
            </a:r>
          </a:p>
          <a:p>
            <a:pPr indent="312738">
              <a:tabLst>
                <a:tab pos="5597525" algn="r"/>
                <a:tab pos="7016750" algn="r"/>
              </a:tabLst>
            </a:pPr>
            <a:r>
              <a:rPr lang="el-GR" sz="1600" dirty="0">
                <a:latin typeface="+mn-lt"/>
              </a:rPr>
              <a:t>Κόστος πωληθέντων</a:t>
            </a:r>
            <a:r>
              <a:rPr lang="en-US" sz="1600" dirty="0">
                <a:latin typeface="+mn-lt"/>
              </a:rPr>
              <a:t> </a:t>
            </a:r>
            <a:r>
              <a:rPr lang="el-GR" sz="1600" dirty="0">
                <a:latin typeface="+mn-lt"/>
              </a:rPr>
              <a:t>		426.400</a:t>
            </a:r>
          </a:p>
        </p:txBody>
      </p:sp>
    </p:spTree>
    <p:extLst>
      <p:ext uri="{BB962C8B-B14F-4D97-AF65-F5344CB8AC3E}">
        <p14:creationId xmlns:p14="http://schemas.microsoft.com/office/powerpoint/2010/main" val="54653942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ssolve">
                                      <p:cBhvr>
                                        <p:cTn id="12" dur="500"/>
                                        <p:tgtEl>
                                          <p:spTgt spid="6">
                                            <p:txEl>
                                              <p:pRg st="0" end="0"/>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dissolve">
                                      <p:cBhvr>
                                        <p:cTn id="15" dur="500"/>
                                        <p:tgtEl>
                                          <p:spTgt spid="6">
                                            <p:txEl>
                                              <p:pRg st="1" end="1"/>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dissolve">
                                      <p:cBhvr>
                                        <p:cTn id="18" dur="500"/>
                                        <p:tgtEl>
                                          <p:spTgt spid="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dissolve">
                                      <p:cBhvr>
                                        <p:cTn id="23" dur="500"/>
                                        <p:tgtEl>
                                          <p:spTgt spid="6">
                                            <p:txEl>
                                              <p:pRg st="3" end="3"/>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dissolve">
                                      <p:cBhvr>
                                        <p:cTn id="26" dur="500"/>
                                        <p:tgtEl>
                                          <p:spTgt spid="6">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dissolve">
                                      <p:cBhvr>
                                        <p:cTn id="31" dur="500"/>
                                        <p:tgtEl>
                                          <p:spTgt spid="6">
                                            <p:txEl>
                                              <p:pRg st="5" end="5"/>
                                            </p:txEl>
                                          </p:spTgt>
                                        </p:tgtEl>
                                      </p:cBhvr>
                                    </p:animEffect>
                                  </p:childTnLst>
                                </p:cTn>
                              </p:par>
                              <p:par>
                                <p:cTn id="32" presetID="9" presetClass="entr" presetSubtype="0" fill="hold" nodeType="with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dissolve">
                                      <p:cBhvr>
                                        <p:cTn id="34" dur="500"/>
                                        <p:tgtEl>
                                          <p:spTgt spid="6">
                                            <p:txEl>
                                              <p:pRg st="6" end="6"/>
                                            </p:txEl>
                                          </p:spTgt>
                                        </p:tgtEl>
                                      </p:cBhvr>
                                    </p:animEffect>
                                  </p:childTnLst>
                                </p:cTn>
                              </p:par>
                              <p:par>
                                <p:cTn id="35" presetID="9" presetClass="entr" presetSubtype="0"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dissolve">
                                      <p:cBhvr>
                                        <p:cTn id="37" dur="500"/>
                                        <p:tgtEl>
                                          <p:spTgt spid="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Effect transition="in" filter="dissolve">
                                      <p:cBhvr>
                                        <p:cTn id="42" dur="500"/>
                                        <p:tgtEl>
                                          <p:spTgt spid="6">
                                            <p:txEl>
                                              <p:pRg st="8" end="8"/>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6">
                                            <p:txEl>
                                              <p:pRg st="9" end="9"/>
                                            </p:txEl>
                                          </p:spTgt>
                                        </p:tgtEl>
                                        <p:attrNameLst>
                                          <p:attrName>style.visibility</p:attrName>
                                        </p:attrNameLst>
                                      </p:cBhvr>
                                      <p:to>
                                        <p:strVal val="visible"/>
                                      </p:to>
                                    </p:set>
                                    <p:animEffect transition="in" filter="dissolve">
                                      <p:cBhvr>
                                        <p:cTn id="45" dur="500"/>
                                        <p:tgtEl>
                                          <p:spTgt spid="6">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6">
                                            <p:txEl>
                                              <p:pRg st="10" end="10"/>
                                            </p:txEl>
                                          </p:spTgt>
                                        </p:tgtEl>
                                        <p:attrNameLst>
                                          <p:attrName>style.visibility</p:attrName>
                                        </p:attrNameLst>
                                      </p:cBhvr>
                                      <p:to>
                                        <p:strVal val="visible"/>
                                      </p:to>
                                    </p:set>
                                    <p:animEffect transition="in" filter="dissolve">
                                      <p:cBhvr>
                                        <p:cTn id="50" dur="500"/>
                                        <p:tgtEl>
                                          <p:spTgt spid="6">
                                            <p:txEl>
                                              <p:pRg st="10" end="10"/>
                                            </p:txEl>
                                          </p:spTgt>
                                        </p:tgtEl>
                                      </p:cBhvr>
                                    </p:animEffect>
                                  </p:childTnLst>
                                </p:cTn>
                              </p:par>
                              <p:par>
                                <p:cTn id="51" presetID="9" presetClass="entr" presetSubtype="0" fill="hold" nodeType="withEffect">
                                  <p:stCondLst>
                                    <p:cond delay="0"/>
                                  </p:stCondLst>
                                  <p:childTnLst>
                                    <p:set>
                                      <p:cBhvr>
                                        <p:cTn id="52" dur="1" fill="hold">
                                          <p:stCondLst>
                                            <p:cond delay="0"/>
                                          </p:stCondLst>
                                        </p:cTn>
                                        <p:tgtEl>
                                          <p:spTgt spid="6">
                                            <p:txEl>
                                              <p:pRg st="11" end="11"/>
                                            </p:txEl>
                                          </p:spTgt>
                                        </p:tgtEl>
                                        <p:attrNameLst>
                                          <p:attrName>style.visibility</p:attrName>
                                        </p:attrNameLst>
                                      </p:cBhvr>
                                      <p:to>
                                        <p:strVal val="visible"/>
                                      </p:to>
                                    </p:set>
                                    <p:animEffect transition="in" filter="dissolve">
                                      <p:cBhvr>
                                        <p:cTn id="53" dur="500"/>
                                        <p:tgtEl>
                                          <p:spTgt spid="6">
                                            <p:txEl>
                                              <p:pRg st="11" end="1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nodeType="clickEffect">
                                  <p:stCondLst>
                                    <p:cond delay="0"/>
                                  </p:stCondLst>
                                  <p:childTnLst>
                                    <p:set>
                                      <p:cBhvr>
                                        <p:cTn id="57" dur="1" fill="hold">
                                          <p:stCondLst>
                                            <p:cond delay="0"/>
                                          </p:stCondLst>
                                        </p:cTn>
                                        <p:tgtEl>
                                          <p:spTgt spid="6">
                                            <p:txEl>
                                              <p:pRg st="12" end="12"/>
                                            </p:txEl>
                                          </p:spTgt>
                                        </p:tgtEl>
                                        <p:attrNameLst>
                                          <p:attrName>style.visibility</p:attrName>
                                        </p:attrNameLst>
                                      </p:cBhvr>
                                      <p:to>
                                        <p:strVal val="visible"/>
                                      </p:to>
                                    </p:set>
                                    <p:animEffect transition="in" filter="dissolve">
                                      <p:cBhvr>
                                        <p:cTn id="58" dur="500"/>
                                        <p:tgtEl>
                                          <p:spTgt spid="6">
                                            <p:txEl>
                                              <p:pRg st="12" end="12"/>
                                            </p:txEl>
                                          </p:spTgt>
                                        </p:tgtEl>
                                      </p:cBhvr>
                                    </p:animEffect>
                                  </p:childTnLst>
                                </p:cTn>
                              </p:par>
                              <p:par>
                                <p:cTn id="59" presetID="9" presetClass="entr" presetSubtype="0" fill="hold" nodeType="withEffect">
                                  <p:stCondLst>
                                    <p:cond delay="0"/>
                                  </p:stCondLst>
                                  <p:childTnLst>
                                    <p:set>
                                      <p:cBhvr>
                                        <p:cTn id="60" dur="1" fill="hold">
                                          <p:stCondLst>
                                            <p:cond delay="0"/>
                                          </p:stCondLst>
                                        </p:cTn>
                                        <p:tgtEl>
                                          <p:spTgt spid="6">
                                            <p:txEl>
                                              <p:pRg st="13" end="13"/>
                                            </p:txEl>
                                          </p:spTgt>
                                        </p:tgtEl>
                                        <p:attrNameLst>
                                          <p:attrName>style.visibility</p:attrName>
                                        </p:attrNameLst>
                                      </p:cBhvr>
                                      <p:to>
                                        <p:strVal val="visible"/>
                                      </p:to>
                                    </p:set>
                                    <p:animEffect transition="in" filter="dissolve">
                                      <p:cBhvr>
                                        <p:cTn id="61" dur="500"/>
                                        <p:tgtEl>
                                          <p:spTgt spid="6">
                                            <p:txEl>
                                              <p:pRg st="13" end="13"/>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nodeType="clickEffect">
                                  <p:stCondLst>
                                    <p:cond delay="0"/>
                                  </p:stCondLst>
                                  <p:childTnLst>
                                    <p:set>
                                      <p:cBhvr>
                                        <p:cTn id="65" dur="1" fill="hold">
                                          <p:stCondLst>
                                            <p:cond delay="0"/>
                                          </p:stCondLst>
                                        </p:cTn>
                                        <p:tgtEl>
                                          <p:spTgt spid="6">
                                            <p:txEl>
                                              <p:pRg st="14" end="14"/>
                                            </p:txEl>
                                          </p:spTgt>
                                        </p:tgtEl>
                                        <p:attrNameLst>
                                          <p:attrName>style.visibility</p:attrName>
                                        </p:attrNameLst>
                                      </p:cBhvr>
                                      <p:to>
                                        <p:strVal val="visible"/>
                                      </p:to>
                                    </p:set>
                                    <p:animEffect transition="in" filter="dissolve">
                                      <p:cBhvr>
                                        <p:cTn id="66" dur="500"/>
                                        <p:tgtEl>
                                          <p:spTgt spid="6">
                                            <p:txEl>
                                              <p:pRg st="14" end="14"/>
                                            </p:txEl>
                                          </p:spTgt>
                                        </p:tgtEl>
                                      </p:cBhvr>
                                    </p:animEffect>
                                  </p:childTnLst>
                                </p:cTn>
                              </p:par>
                              <p:par>
                                <p:cTn id="67" presetID="9" presetClass="entr" presetSubtype="0" fill="hold" nodeType="withEffect">
                                  <p:stCondLst>
                                    <p:cond delay="0"/>
                                  </p:stCondLst>
                                  <p:childTnLst>
                                    <p:set>
                                      <p:cBhvr>
                                        <p:cTn id="68" dur="1" fill="hold">
                                          <p:stCondLst>
                                            <p:cond delay="0"/>
                                          </p:stCondLst>
                                        </p:cTn>
                                        <p:tgtEl>
                                          <p:spTgt spid="6">
                                            <p:txEl>
                                              <p:pRg st="15" end="15"/>
                                            </p:txEl>
                                          </p:spTgt>
                                        </p:tgtEl>
                                        <p:attrNameLst>
                                          <p:attrName>style.visibility</p:attrName>
                                        </p:attrNameLst>
                                      </p:cBhvr>
                                      <p:to>
                                        <p:strVal val="visible"/>
                                      </p:to>
                                    </p:set>
                                    <p:animEffect transition="in" filter="dissolve">
                                      <p:cBhvr>
                                        <p:cTn id="69" dur="500"/>
                                        <p:tgtEl>
                                          <p:spTgt spid="6">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10758"/>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3</a:t>
            </a:r>
            <a:r>
              <a:rPr lang="en-US" altLang="en-US" sz="2400" dirty="0">
                <a:solidFill>
                  <a:srgbClr val="0070C0"/>
                </a:solidFill>
                <a:latin typeface="Calibri" panose="020F0502020204030204" pitchFamily="34" charset="0"/>
                <a:ea typeface="ヒラギノ角ゴ Pro W3" pitchFamily="-16" charset="-128"/>
              </a:rPr>
              <a:t>       (1/</a:t>
            </a:r>
            <a:r>
              <a:rPr lang="el-GR" altLang="en-US" sz="2400" dirty="0">
                <a:solidFill>
                  <a:srgbClr val="0070C0"/>
                </a:solidFill>
                <a:latin typeface="Calibri" panose="020F0502020204030204" pitchFamily="34" charset="0"/>
                <a:ea typeface="ヒラギノ角ゴ Pro W3" pitchFamily="-16" charset="-128"/>
              </a:rPr>
              <a:t>1</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41467"/>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6018CA0-0619-8B41-96C9-066B42D0C980}"/>
              </a:ext>
            </a:extLst>
          </p:cNvPr>
          <p:cNvSpPr/>
          <p:nvPr/>
        </p:nvSpPr>
        <p:spPr>
          <a:xfrm>
            <a:off x="88106" y="729916"/>
            <a:ext cx="8967788" cy="1815882"/>
          </a:xfrm>
          <a:prstGeom prst="rect">
            <a:avLst/>
          </a:prstGeom>
        </p:spPr>
        <p:txBody>
          <a:bodyPr wrap="square">
            <a:spAutoFit/>
          </a:bodyPr>
          <a:lstStyle/>
          <a:p>
            <a:pPr>
              <a:spcAft>
                <a:spcPts val="0"/>
              </a:spcAft>
            </a:pPr>
            <a:r>
              <a:rPr lang="el-GR" sz="1600" dirty="0">
                <a:latin typeface="+mn-lt"/>
                <a:ea typeface="Times New Roman" panose="02020603050405020304" pitchFamily="18" charset="0"/>
              </a:rPr>
              <a:t>Η εταιρία Χ παράγει και κοστολογεί  κατά παραγγελία. Τιμολογεί τις παραγγελίες προσθέτοντας 20% στο συνολικό κόστος. Η παραγγελία αριθ. 1444 είχε αρχικό (πρώτο) κόστος €6.840 το 40% του οποίου είναι η άμεση εργασία. Το μέσο ημερομίσθιο για όλο το έτος είναι €18,24. Ο συντελεστής καταλογισμού των ΓΒΕ υπολογίστηκε στη βάση των ΩΑΕ. Προϋπολογίστηκαν ΓΒΕ €300.000 και ΩΑΕ 60.000.</a:t>
            </a:r>
          </a:p>
          <a:p>
            <a:pPr>
              <a:spcAft>
                <a:spcPts val="0"/>
              </a:spcAft>
            </a:pPr>
            <a:endParaRPr lang="el-GR"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Με ποια αξία πρέπει να τιμολογηθεί η παραγγελία 1444;</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α) €7.620		β) €8.208		γ) €9.144		δ) €9.525		ε) άλλο ποσό</a:t>
            </a:r>
            <a:endParaRPr lang="en-US" sz="1600" dirty="0">
              <a:effectLst/>
              <a:latin typeface="+mn-lt"/>
              <a:ea typeface="Times New Roman" panose="02020603050405020304" pitchFamily="18" charset="0"/>
            </a:endParaRPr>
          </a:p>
        </p:txBody>
      </p:sp>
      <p:sp>
        <p:nvSpPr>
          <p:cNvPr id="5" name="Rectangle 4">
            <a:extLst>
              <a:ext uri="{FF2B5EF4-FFF2-40B4-BE49-F238E27FC236}">
                <a16:creationId xmlns:a16="http://schemas.microsoft.com/office/drawing/2014/main" id="{59E1055D-FBEC-C34E-B97D-F38E45959B9A}"/>
              </a:ext>
            </a:extLst>
          </p:cNvPr>
          <p:cNvSpPr/>
          <p:nvPr/>
        </p:nvSpPr>
        <p:spPr>
          <a:xfrm>
            <a:off x="1136725" y="3219226"/>
            <a:ext cx="7315200" cy="1815882"/>
          </a:xfrm>
          <a:prstGeom prst="rect">
            <a:avLst/>
          </a:prstGeom>
          <a:ln>
            <a:solidFill>
              <a:schemeClr val="accent1"/>
            </a:solidFill>
          </a:ln>
        </p:spPr>
        <p:txBody>
          <a:bodyPr wrap="square">
            <a:spAutoFit/>
          </a:bodyPr>
          <a:lstStyle/>
          <a:p>
            <a:pPr>
              <a:spcAft>
                <a:spcPts val="0"/>
              </a:spcAft>
            </a:pPr>
            <a:r>
              <a:rPr lang="en-US" sz="1600" b="1" dirty="0" err="1">
                <a:latin typeface="+mn-lt"/>
                <a:ea typeface="Times New Roman" panose="02020603050405020304" pitchFamily="18" charset="0"/>
              </a:rPr>
              <a:t>Λύση</a:t>
            </a:r>
            <a:endParaRPr lang="el-GR" sz="1600" b="1" dirty="0">
              <a:latin typeface="+mn-lt"/>
              <a:ea typeface="Times New Roman" panose="02020603050405020304" pitchFamily="18" charset="0"/>
            </a:endParaRPr>
          </a:p>
          <a:p>
            <a:pPr>
              <a:spcAft>
                <a:spcPts val="0"/>
              </a:spcAft>
            </a:pPr>
            <a:endParaRPr lang="en-US" sz="1600" dirty="0">
              <a:latin typeface="+mn-lt"/>
              <a:ea typeface="Times New Roman" panose="02020603050405020304" pitchFamily="18" charset="0"/>
            </a:endParaRPr>
          </a:p>
          <a:p>
            <a:pPr>
              <a:spcAft>
                <a:spcPts val="0"/>
              </a:spcAft>
            </a:pPr>
            <a:r>
              <a:rPr lang="en-US" sz="1600" dirty="0" err="1">
                <a:latin typeface="+mn-lt"/>
                <a:ea typeface="Times New Roman" panose="02020603050405020304" pitchFamily="18" charset="0"/>
              </a:rPr>
              <a:t>Άμεσο</a:t>
            </a:r>
            <a:r>
              <a:rPr lang="en-US" sz="1600" dirty="0">
                <a:latin typeface="+mn-lt"/>
                <a:ea typeface="Times New Roman" panose="02020603050405020304" pitchFamily="18" charset="0"/>
              </a:rPr>
              <a:t> κόστος 			6.840  (6.840 * 0,40) / 18,24 = 150 </a:t>
            </a:r>
          </a:p>
          <a:p>
            <a:pPr>
              <a:spcAft>
                <a:spcPts val="0"/>
              </a:spcAft>
            </a:pPr>
            <a:r>
              <a:rPr lang="el-GR" sz="1600" u="sng" dirty="0">
                <a:latin typeface="+mn-lt"/>
                <a:ea typeface="Times New Roman" panose="02020603050405020304" pitchFamily="18" charset="0"/>
              </a:rPr>
              <a:t>ΓΒΕ 300.000 / 60.000 Χ 150	</a:t>
            </a:r>
            <a:r>
              <a:rPr lang="en-US" sz="1600" u="sng" dirty="0">
                <a:latin typeface="+mn-lt"/>
                <a:ea typeface="Times New Roman" panose="02020603050405020304" pitchFamily="18" charset="0"/>
              </a:rPr>
              <a:t>	</a:t>
            </a:r>
            <a:r>
              <a:rPr lang="el-GR" sz="1600" u="sng" dirty="0">
                <a:latin typeface="+mn-lt"/>
                <a:ea typeface="Times New Roman" panose="02020603050405020304" pitchFamily="18" charset="0"/>
              </a:rPr>
              <a:t>   750</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Σύνολο				7.</a:t>
            </a:r>
            <a:r>
              <a:rPr lang="en-US" sz="1600" dirty="0">
                <a:latin typeface="+mn-lt"/>
                <a:ea typeface="Times New Roman" panose="02020603050405020304" pitchFamily="18" charset="0"/>
              </a:rPr>
              <a:t>5</a:t>
            </a:r>
            <a:r>
              <a:rPr lang="el-GR" sz="1600" dirty="0">
                <a:latin typeface="+mn-lt"/>
                <a:ea typeface="Times New Roman" panose="02020603050405020304" pitchFamily="18" charset="0"/>
              </a:rPr>
              <a:t>90</a:t>
            </a:r>
            <a:endParaRPr lang="en-US" sz="1600" dirty="0">
              <a:latin typeface="+mn-lt"/>
              <a:ea typeface="Times New Roman" panose="02020603050405020304" pitchFamily="18" charset="0"/>
            </a:endParaRPr>
          </a:p>
          <a:p>
            <a:pPr>
              <a:spcAft>
                <a:spcPts val="0"/>
              </a:spcAft>
            </a:pPr>
            <a:r>
              <a:rPr lang="el-GR" sz="1600" u="sng" dirty="0">
                <a:latin typeface="+mn-lt"/>
                <a:ea typeface="Times New Roman" panose="02020603050405020304" pitchFamily="18" charset="0"/>
              </a:rPr>
              <a:t>Κέρδος 20% Χ 7.</a:t>
            </a:r>
            <a:r>
              <a:rPr lang="en-US" sz="1600" u="sng" dirty="0">
                <a:latin typeface="+mn-lt"/>
                <a:ea typeface="Times New Roman" panose="02020603050405020304" pitchFamily="18" charset="0"/>
              </a:rPr>
              <a:t>5</a:t>
            </a:r>
            <a:r>
              <a:rPr lang="el-GR" sz="1600" u="sng" dirty="0">
                <a:latin typeface="+mn-lt"/>
                <a:ea typeface="Times New Roman" panose="02020603050405020304" pitchFamily="18" charset="0"/>
              </a:rPr>
              <a:t>90		</a:t>
            </a:r>
            <a:r>
              <a:rPr lang="en-US" sz="1600" u="sng" dirty="0">
                <a:latin typeface="+mn-lt"/>
                <a:ea typeface="Times New Roman" panose="02020603050405020304" pitchFamily="18" charset="0"/>
              </a:rPr>
              <a:t>	</a:t>
            </a:r>
            <a:r>
              <a:rPr lang="el-GR" sz="1600" u="sng" dirty="0">
                <a:latin typeface="+mn-lt"/>
                <a:ea typeface="Times New Roman" panose="02020603050405020304" pitchFamily="18" charset="0"/>
              </a:rPr>
              <a:t>1.5</a:t>
            </a:r>
            <a:r>
              <a:rPr lang="en-US" sz="1600" u="sng" dirty="0">
                <a:latin typeface="+mn-lt"/>
                <a:ea typeface="Times New Roman" panose="02020603050405020304" pitchFamily="18" charset="0"/>
              </a:rPr>
              <a:t>1</a:t>
            </a:r>
            <a:r>
              <a:rPr lang="el-GR" sz="1600" u="sng" dirty="0">
                <a:latin typeface="+mn-lt"/>
                <a:ea typeface="Times New Roman" panose="02020603050405020304" pitchFamily="18" charset="0"/>
              </a:rPr>
              <a:t>8</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Τιμολόγηση			9.</a:t>
            </a:r>
            <a:r>
              <a:rPr lang="en-US" sz="1600" dirty="0">
                <a:latin typeface="+mn-lt"/>
                <a:ea typeface="Times New Roman" panose="02020603050405020304" pitchFamily="18" charset="0"/>
              </a:rPr>
              <a:t>10</a:t>
            </a:r>
            <a:r>
              <a:rPr lang="el-GR" sz="1600" dirty="0">
                <a:latin typeface="+mn-lt"/>
                <a:ea typeface="Times New Roman" panose="02020603050405020304" pitchFamily="18" charset="0"/>
              </a:rPr>
              <a:t>8</a:t>
            </a:r>
            <a:endParaRPr lang="en-US" sz="1600" dirty="0">
              <a:effectLst/>
              <a:latin typeface="+mn-lt"/>
              <a:ea typeface="Times New Roman" panose="02020603050405020304" pitchFamily="18" charset="0"/>
            </a:endParaRPr>
          </a:p>
        </p:txBody>
      </p:sp>
    </p:spTree>
    <p:extLst>
      <p:ext uri="{BB962C8B-B14F-4D97-AF65-F5344CB8AC3E}">
        <p14:creationId xmlns:p14="http://schemas.microsoft.com/office/powerpoint/2010/main" val="14135097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dissolv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dissolv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 calcmode="lin" valueType="num">
                                      <p:cBhvr additive="base">
                                        <p:cTn id="2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additive="base">
                                        <p:cTn id="28"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 calcmode="lin" valueType="num">
                                      <p:cBhvr additive="base">
                                        <p:cTn id="34"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 calcmode="lin" valueType="num">
                                      <p:cBhvr additive="base">
                                        <p:cTn id="40"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nodeType="click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 calcmode="lin" valueType="num">
                                      <p:cBhvr additive="base">
                                        <p:cTn id="46"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5">
                                            <p:txEl>
                                              <p:pRg st="6" end="6"/>
                                            </p:txEl>
                                          </p:spTgt>
                                        </p:tgtEl>
                                        <p:attrNameLst>
                                          <p:attrName>style.visibility</p:attrName>
                                        </p:attrNameLst>
                                      </p:cBhvr>
                                      <p:to>
                                        <p:strVal val="visible"/>
                                      </p:to>
                                    </p:set>
                                    <p:anim calcmode="lin" valueType="num">
                                      <p:cBhvr additive="base">
                                        <p:cTn id="52"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4</a:t>
            </a:r>
            <a:r>
              <a:rPr lang="en-US" altLang="en-US" sz="2400" dirty="0">
                <a:solidFill>
                  <a:srgbClr val="0070C0"/>
                </a:solidFill>
                <a:latin typeface="Calibri" panose="020F0502020204030204" pitchFamily="34" charset="0"/>
                <a:ea typeface="ヒラギノ角ゴ Pro W3" pitchFamily="-16" charset="-128"/>
              </a:rPr>
              <a:t>       (1/</a:t>
            </a:r>
            <a:r>
              <a:rPr lang="el-GR" altLang="en-US" sz="2400" dirty="0">
                <a:solidFill>
                  <a:srgbClr val="0070C0"/>
                </a:solidFill>
                <a:latin typeface="Calibri" panose="020F0502020204030204" pitchFamily="34" charset="0"/>
                <a:ea typeface="ヒラギノ角ゴ Pro W3" pitchFamily="-16" charset="-128"/>
              </a:rPr>
              <a:t>1</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10758" y="461665"/>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2F23FEE-B31A-2642-8172-4FD955773EA3}"/>
              </a:ext>
            </a:extLst>
          </p:cNvPr>
          <p:cNvSpPr/>
          <p:nvPr/>
        </p:nvSpPr>
        <p:spPr>
          <a:xfrm>
            <a:off x="95250" y="776344"/>
            <a:ext cx="8953500" cy="1815882"/>
          </a:xfrm>
          <a:prstGeom prst="rect">
            <a:avLst/>
          </a:prstGeom>
        </p:spPr>
        <p:txBody>
          <a:bodyPr wrap="square">
            <a:spAutoFit/>
          </a:bodyPr>
          <a:lstStyle/>
          <a:p>
            <a:pPr algn="just">
              <a:spcAft>
                <a:spcPts val="0"/>
              </a:spcAft>
            </a:pPr>
            <a:r>
              <a:rPr lang="el-GR" sz="1600" dirty="0">
                <a:latin typeface="+mn-lt"/>
                <a:ea typeface="Times New Roman" panose="02020603050405020304" pitchFamily="18" charset="0"/>
              </a:rPr>
              <a:t>Μία επιχείρηση χρησιμοποιεί τη κοστολόγηση κατά παραγγελία. Για την παραγγελία 812 απαιτούνται €80 άμεσα υλικά και €40 άμεση εργασία. Η άμεση εργασία αμείβεται με €8/ώρα και τα ΓΒΕ καταλογίζονται με συντελεστή €16/ώρα άμεσης εργασίας. Τα λοιπά έξοδα που καταλογίζει η επιχείρηση υπολογίζονται στο 60% του πρώτου (άμεσου) κόστους.</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Ποιο το συνολικό κόστος της παραγγελίας 812;</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 </a:t>
            </a:r>
            <a:endParaRPr lang="en-US" sz="1600"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α) 240€,		β) 260€,		γ) 272€,		δ) 320€,		ε) άλλο </a:t>
            </a:r>
            <a:endParaRPr lang="en-US" sz="1600" dirty="0">
              <a:effectLst/>
              <a:latin typeface="+mn-lt"/>
              <a:ea typeface="Times New Roman" panose="02020603050405020304" pitchFamily="18" charset="0"/>
            </a:endParaRPr>
          </a:p>
        </p:txBody>
      </p:sp>
      <p:sp>
        <p:nvSpPr>
          <p:cNvPr id="5" name="Rectangle 4">
            <a:extLst>
              <a:ext uri="{FF2B5EF4-FFF2-40B4-BE49-F238E27FC236}">
                <a16:creationId xmlns:a16="http://schemas.microsoft.com/office/drawing/2014/main" id="{F6C20D57-D70C-5541-BE69-71FECAF3076F}"/>
              </a:ext>
            </a:extLst>
          </p:cNvPr>
          <p:cNvSpPr/>
          <p:nvPr/>
        </p:nvSpPr>
        <p:spPr>
          <a:xfrm>
            <a:off x="1199478" y="3213847"/>
            <a:ext cx="6934200" cy="2062103"/>
          </a:xfrm>
          <a:prstGeom prst="rect">
            <a:avLst/>
          </a:prstGeom>
        </p:spPr>
        <p:txBody>
          <a:bodyPr wrap="square">
            <a:spAutoFit/>
          </a:bodyPr>
          <a:lstStyle/>
          <a:p>
            <a:pPr>
              <a:spcAft>
                <a:spcPts val="0"/>
              </a:spcAft>
            </a:pPr>
            <a:r>
              <a:rPr lang="el-GR" sz="1600" b="1" dirty="0">
                <a:latin typeface="+mn-lt"/>
                <a:ea typeface="Times New Roman" panose="02020603050405020304" pitchFamily="18" charset="0"/>
              </a:rPr>
              <a:t>Λύση</a:t>
            </a:r>
            <a:endParaRPr lang="en-US" sz="1600" b="1" dirty="0">
              <a:latin typeface="+mn-lt"/>
              <a:ea typeface="Times New Roman" panose="02020603050405020304" pitchFamily="18" charset="0"/>
            </a:endParaRPr>
          </a:p>
          <a:p>
            <a:pPr>
              <a:spcAft>
                <a:spcPts val="0"/>
              </a:spcAft>
            </a:pPr>
            <a:r>
              <a:rPr lang="el-GR" sz="1600" dirty="0">
                <a:latin typeface="+mn-lt"/>
                <a:ea typeface="Times New Roman" panose="02020603050405020304" pitchFamily="18" charset="0"/>
              </a:rPr>
              <a:t> </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dirty="0">
                <a:latin typeface="+mn-lt"/>
                <a:ea typeface="Times New Roman" panose="02020603050405020304" pitchFamily="18" charset="0"/>
              </a:rPr>
              <a:t>Άμεσα υλικά		€    80	</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u="sng" dirty="0">
                <a:latin typeface="+mn-lt"/>
                <a:ea typeface="Times New Roman" panose="02020603050405020304" pitchFamily="18" charset="0"/>
              </a:rPr>
              <a:t>Άμεση εργασία		40</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dirty="0">
                <a:latin typeface="+mn-lt"/>
                <a:ea typeface="Times New Roman" panose="02020603050405020304" pitchFamily="18" charset="0"/>
              </a:rPr>
              <a:t>Πρώτο (άμεσο) κόστος		120</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dirty="0">
                <a:latin typeface="+mn-lt"/>
                <a:ea typeface="Times New Roman" panose="02020603050405020304" pitchFamily="18" charset="0"/>
              </a:rPr>
              <a:t>ΓΒΕ 	(€40÷8)× €16	80</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u="sng" dirty="0">
                <a:latin typeface="+mn-lt"/>
                <a:ea typeface="Times New Roman" panose="02020603050405020304" pitchFamily="18" charset="0"/>
              </a:rPr>
              <a:t>Λοιπά έξοδα 	(0,6 × €120)	72</a:t>
            </a:r>
            <a:endParaRPr lang="en-US" sz="1600" dirty="0">
              <a:latin typeface="+mn-lt"/>
              <a:ea typeface="Times New Roman" panose="02020603050405020304" pitchFamily="18" charset="0"/>
            </a:endParaRPr>
          </a:p>
          <a:p>
            <a:pPr>
              <a:spcAft>
                <a:spcPts val="0"/>
              </a:spcAft>
              <a:tabLst>
                <a:tab pos="4000500" algn="r"/>
                <a:tab pos="5195888" algn="r"/>
                <a:tab pos="6307138" algn="r"/>
              </a:tabLst>
            </a:pPr>
            <a:r>
              <a:rPr lang="el-GR" sz="1600" dirty="0">
                <a:latin typeface="+mn-lt"/>
                <a:ea typeface="Times New Roman" panose="02020603050405020304" pitchFamily="18" charset="0"/>
              </a:rPr>
              <a:t>Συνολικό κόστος παραγγελίας 812		€  272</a:t>
            </a:r>
            <a:endParaRPr lang="en-US" sz="1600" dirty="0">
              <a:effectLst/>
              <a:latin typeface="+mn-lt"/>
              <a:ea typeface="Times New Roman" panose="02020603050405020304" pitchFamily="18" charset="0"/>
            </a:endParaRPr>
          </a:p>
        </p:txBody>
      </p:sp>
    </p:spTree>
    <p:extLst>
      <p:ext uri="{BB962C8B-B14F-4D97-AF65-F5344CB8AC3E}">
        <p14:creationId xmlns:p14="http://schemas.microsoft.com/office/powerpoint/2010/main" val="36861581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dissolv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 calcmode="lin" valueType="num">
                                      <p:cBhvr additive="base">
                                        <p:cTn id="22"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additive="base">
                                        <p:cTn id="28"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5">
                                            <p:txEl>
                                              <p:pRg st="3" end="3"/>
                                            </p:txEl>
                                          </p:spTgt>
                                        </p:tgtEl>
                                        <p:attrNameLst>
                                          <p:attrName>style.visibility</p:attrName>
                                        </p:attrNameLst>
                                      </p:cBhvr>
                                      <p:to>
                                        <p:strVal val="visible"/>
                                      </p:to>
                                    </p:set>
                                    <p:anim calcmode="lin" valueType="num">
                                      <p:cBhvr additive="base">
                                        <p:cTn id="34"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 calcmode="lin" valueType="num">
                                      <p:cBhvr additive="base">
                                        <p:cTn id="40"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nodeType="click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 calcmode="lin" valueType="num">
                                      <p:cBhvr additive="base">
                                        <p:cTn id="46" dur="500" fill="hold"/>
                                        <p:tgtEl>
                                          <p:spTgt spid="5">
                                            <p:txEl>
                                              <p:pRg st="5" end="5"/>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nodeType="clickEffect">
                                  <p:stCondLst>
                                    <p:cond delay="0"/>
                                  </p:stCondLst>
                                  <p:childTnLst>
                                    <p:set>
                                      <p:cBhvr>
                                        <p:cTn id="51" dur="1" fill="hold">
                                          <p:stCondLst>
                                            <p:cond delay="0"/>
                                          </p:stCondLst>
                                        </p:cTn>
                                        <p:tgtEl>
                                          <p:spTgt spid="5">
                                            <p:txEl>
                                              <p:pRg st="6" end="6"/>
                                            </p:txEl>
                                          </p:spTgt>
                                        </p:tgtEl>
                                        <p:attrNameLst>
                                          <p:attrName>style.visibility</p:attrName>
                                        </p:attrNameLst>
                                      </p:cBhvr>
                                      <p:to>
                                        <p:strVal val="visible"/>
                                      </p:to>
                                    </p:set>
                                    <p:anim calcmode="lin" valueType="num">
                                      <p:cBhvr additive="base">
                                        <p:cTn id="52" dur="500" fill="hold"/>
                                        <p:tgtEl>
                                          <p:spTgt spid="5">
                                            <p:txEl>
                                              <p:pRg st="6" end="6"/>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5">
                                            <p:txEl>
                                              <p:pRg st="7" end="7"/>
                                            </p:txEl>
                                          </p:spTgt>
                                        </p:tgtEl>
                                        <p:attrNameLst>
                                          <p:attrName>style.visibility</p:attrName>
                                        </p:attrNameLst>
                                      </p:cBhvr>
                                      <p:to>
                                        <p:strVal val="visible"/>
                                      </p:to>
                                    </p:set>
                                    <p:anim calcmode="lin" valueType="num">
                                      <p:cBhvr additive="base">
                                        <p:cTn id="58"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5</a:t>
            </a:r>
            <a:r>
              <a:rPr lang="en-US" altLang="en-US" sz="2400" dirty="0">
                <a:solidFill>
                  <a:srgbClr val="0070C0"/>
                </a:solidFill>
                <a:latin typeface="Calibri" panose="020F0502020204030204" pitchFamily="34" charset="0"/>
                <a:ea typeface="ヒラギノ角ゴ Pro W3" pitchFamily="-16" charset="-128"/>
              </a:rPr>
              <a:t>       (1/</a:t>
            </a:r>
            <a:r>
              <a:rPr lang="el-GR" altLang="en-US" sz="2400" dirty="0">
                <a:solidFill>
                  <a:srgbClr val="0070C0"/>
                </a:solidFill>
                <a:latin typeface="Calibri" panose="020F0502020204030204" pitchFamily="34" charset="0"/>
                <a:ea typeface="ヒラギノ角ゴ Pro W3" pitchFamily="-16" charset="-128"/>
              </a:rPr>
              <a:t>2</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61665"/>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660E3DE3-C212-2E43-AA97-7763AB4E23BD}"/>
              </a:ext>
            </a:extLst>
          </p:cNvPr>
          <p:cNvSpPr/>
          <p:nvPr/>
        </p:nvSpPr>
        <p:spPr>
          <a:xfrm>
            <a:off x="209550" y="923330"/>
            <a:ext cx="8724900" cy="4031873"/>
          </a:xfrm>
          <a:prstGeom prst="rect">
            <a:avLst/>
          </a:prstGeom>
        </p:spPr>
        <p:txBody>
          <a:bodyPr wrap="square">
            <a:spAutoFit/>
          </a:bodyPr>
          <a:lstStyle/>
          <a:p>
            <a:pPr>
              <a:spcAft>
                <a:spcPts val="0"/>
              </a:spcAft>
              <a:tabLst>
                <a:tab pos="2700655" algn="r"/>
              </a:tabLst>
            </a:pPr>
            <a:r>
              <a:rPr lang="el-GR" sz="1600" dirty="0">
                <a:latin typeface="+mn-lt"/>
                <a:ea typeface="Times New Roman" panose="02020603050405020304" pitchFamily="18" charset="0"/>
              </a:rPr>
              <a:t>Επιχείρηση χρησιμοποιεί κοστολόγηση κατά παραγγελία και καταλογίζει τα ΓΒΕ βάσει της άμεσης εργασίας. Την περίοδο του Μαρτίου τρεις παραγγελίες ήταν σε εξέλιξη και τα σχετικά στοιχεία παρατίθενται στον πιο κάτω πίνακα:</a:t>
            </a:r>
            <a:endParaRPr lang="en-US" sz="1600" dirty="0">
              <a:latin typeface="+mn-lt"/>
              <a:ea typeface="Times New Roman" panose="02020603050405020304" pitchFamily="18" charset="0"/>
            </a:endParaRPr>
          </a:p>
          <a:p>
            <a:pPr>
              <a:spcAft>
                <a:spcPts val="0"/>
              </a:spcAft>
              <a:tabLst>
                <a:tab pos="4391025" algn="r"/>
                <a:tab pos="5502275" algn="r"/>
                <a:tab pos="6667500" algn="r"/>
              </a:tabLst>
            </a:pPr>
            <a:r>
              <a:rPr lang="el-GR" sz="1600" dirty="0">
                <a:latin typeface="+mn-lt"/>
                <a:ea typeface="Times New Roman" panose="02020603050405020304" pitchFamily="18" charset="0"/>
              </a:rPr>
              <a:t>	Παρ. 1	Παρ. 2	Παρ. 3</a:t>
            </a:r>
            <a:endParaRPr lang="en-US" sz="1600" dirty="0">
              <a:latin typeface="+mn-lt"/>
              <a:ea typeface="Times New Roman" panose="02020603050405020304" pitchFamily="18" charset="0"/>
            </a:endParaRPr>
          </a:p>
          <a:p>
            <a:pPr>
              <a:spcAft>
                <a:spcPts val="0"/>
              </a:spcAft>
              <a:tabLst>
                <a:tab pos="4391025" algn="r"/>
                <a:tab pos="5502275" algn="r"/>
                <a:tab pos="6667500" algn="r"/>
              </a:tabLst>
            </a:pPr>
            <a:r>
              <a:rPr lang="el-GR" sz="1600" dirty="0">
                <a:latin typeface="+mn-lt"/>
                <a:ea typeface="Times New Roman" panose="02020603050405020304" pitchFamily="18" charset="0"/>
              </a:rPr>
              <a:t>Παραγωγή σε εξέλιξη αρχής (σε €)	8.500	0	46.000</a:t>
            </a:r>
            <a:endParaRPr lang="en-US" sz="1600" dirty="0">
              <a:latin typeface="+mn-lt"/>
              <a:ea typeface="Times New Roman" panose="02020603050405020304" pitchFamily="18" charset="0"/>
            </a:endParaRPr>
          </a:p>
          <a:p>
            <a:pPr>
              <a:spcAft>
                <a:spcPts val="0"/>
              </a:spcAft>
              <a:tabLst>
                <a:tab pos="4391025" algn="r"/>
                <a:tab pos="5502275" algn="r"/>
                <a:tab pos="6667500" algn="r"/>
              </a:tabLst>
            </a:pPr>
            <a:r>
              <a:rPr lang="el-GR" sz="1600" dirty="0">
                <a:latin typeface="+mn-lt"/>
                <a:ea typeface="Times New Roman" panose="02020603050405020304" pitchFamily="18" charset="0"/>
              </a:rPr>
              <a:t>Άμεσα Υλικά περιόδου	17.150	29.025	0</a:t>
            </a:r>
            <a:endParaRPr lang="en-US" sz="1600" dirty="0">
              <a:latin typeface="+mn-lt"/>
              <a:ea typeface="Times New Roman" panose="02020603050405020304" pitchFamily="18" charset="0"/>
            </a:endParaRPr>
          </a:p>
          <a:p>
            <a:pPr>
              <a:spcAft>
                <a:spcPts val="0"/>
              </a:spcAft>
              <a:tabLst>
                <a:tab pos="4391025" algn="r"/>
                <a:tab pos="5502275" algn="r"/>
                <a:tab pos="6667500" algn="r"/>
              </a:tabLst>
            </a:pPr>
            <a:r>
              <a:rPr lang="el-GR" sz="1600" dirty="0">
                <a:latin typeface="+mn-lt"/>
                <a:ea typeface="Times New Roman" panose="02020603050405020304" pitchFamily="18" charset="0"/>
              </a:rPr>
              <a:t>Άμεση Εργασία περιόδου	12.500	23.000	4.500</a:t>
            </a:r>
            <a:endParaRPr lang="en-US" sz="1600" dirty="0">
              <a:latin typeface="+mn-lt"/>
              <a:ea typeface="Times New Roman" panose="02020603050405020304" pitchFamily="18" charset="0"/>
            </a:endParaRPr>
          </a:p>
          <a:p>
            <a:pPr>
              <a:spcAft>
                <a:spcPts val="0"/>
              </a:spcAft>
              <a:tabLst>
                <a:tab pos="3420745" algn="r"/>
                <a:tab pos="4591050" algn="r"/>
              </a:tabLst>
            </a:pPr>
            <a:r>
              <a:rPr lang="el-GR" sz="1600" dirty="0">
                <a:latin typeface="+mn-lt"/>
                <a:ea typeface="Times New Roman" panose="02020603050405020304" pitchFamily="18" charset="0"/>
              </a:rPr>
              <a:t> </a:t>
            </a:r>
            <a:endParaRPr lang="en-US" sz="1600" dirty="0">
              <a:latin typeface="+mn-lt"/>
              <a:ea typeface="Times New Roman" panose="02020603050405020304" pitchFamily="18" charset="0"/>
            </a:endParaRPr>
          </a:p>
          <a:p>
            <a:pPr>
              <a:spcAft>
                <a:spcPts val="0"/>
              </a:spcAft>
              <a:tabLst>
                <a:tab pos="3420745" algn="r"/>
                <a:tab pos="4591050" algn="r"/>
              </a:tabLst>
            </a:pPr>
            <a:r>
              <a:rPr lang="el-GR" sz="1600" dirty="0">
                <a:latin typeface="+mn-lt"/>
                <a:ea typeface="Times New Roman" panose="02020603050405020304" pitchFamily="18" charset="0"/>
              </a:rPr>
              <a:t>Τα πραγματικά ΓΒΕ και το πραγματικό κόστος της ΑΕ της περιόδου του Μαρτίου ήταν ακριβώς όσα και τα προϋπολογισμένα. Τα προϋπολογισμένα ΓΒΕ ήταν €140.000. </a:t>
            </a:r>
          </a:p>
          <a:p>
            <a:pPr>
              <a:spcAft>
                <a:spcPts val="0"/>
              </a:spcAft>
              <a:tabLst>
                <a:tab pos="3420745" algn="r"/>
                <a:tab pos="4591050" algn="r"/>
              </a:tabLst>
            </a:pPr>
            <a:r>
              <a:rPr lang="el-GR" sz="1600" dirty="0">
                <a:latin typeface="+mn-lt"/>
                <a:ea typeface="Times New Roman" panose="02020603050405020304" pitchFamily="18" charset="0"/>
              </a:rPr>
              <a:t>Οι παραγγελίες 1 και 2 δεν είχαν ολοκληρωθεί στο τέλος της περιόδου.</a:t>
            </a:r>
          </a:p>
          <a:p>
            <a:pPr>
              <a:spcAft>
                <a:spcPts val="0"/>
              </a:spcAft>
              <a:tabLst>
                <a:tab pos="3420745" algn="r"/>
                <a:tab pos="4591050" algn="r"/>
              </a:tabLst>
            </a:pPr>
            <a:endParaRPr lang="el-GR" sz="1600" dirty="0">
              <a:latin typeface="+mn-lt"/>
              <a:ea typeface="Times New Roman" panose="02020603050405020304" pitchFamily="18" charset="0"/>
            </a:endParaRPr>
          </a:p>
          <a:p>
            <a:pPr>
              <a:spcAft>
                <a:spcPts val="0"/>
              </a:spcAft>
              <a:tabLst>
                <a:tab pos="3420745" algn="r"/>
                <a:tab pos="4591050" algn="r"/>
              </a:tabLst>
            </a:pPr>
            <a:r>
              <a:rPr lang="el-GR" sz="1600" dirty="0">
                <a:latin typeface="+mn-lt"/>
                <a:ea typeface="Times New Roman" panose="02020603050405020304" pitchFamily="18" charset="0"/>
              </a:rPr>
              <a:t>Ζητούνται:</a:t>
            </a:r>
            <a:endParaRPr lang="en-US" sz="1600" dirty="0">
              <a:latin typeface="+mn-lt"/>
              <a:ea typeface="Times New Roman" panose="02020603050405020304" pitchFamily="18" charset="0"/>
            </a:endParaRPr>
          </a:p>
          <a:p>
            <a:pPr marL="342900" indent="-342900">
              <a:spcAft>
                <a:spcPts val="0"/>
              </a:spcAft>
              <a:buFont typeface="+mj-lt"/>
              <a:buAutoNum type="arabicPeriod"/>
              <a:tabLst>
                <a:tab pos="3420745" algn="r"/>
                <a:tab pos="4591050" algn="r"/>
              </a:tabLst>
            </a:pPr>
            <a:r>
              <a:rPr lang="el-GR" sz="1600" dirty="0">
                <a:latin typeface="+mn-lt"/>
                <a:ea typeface="Times New Roman" panose="02020603050405020304" pitchFamily="18" charset="0"/>
              </a:rPr>
              <a:t>Ποια η αξία της Παραγωγής σε εξέλιξη τέλους;</a:t>
            </a:r>
            <a:endParaRPr lang="en-US" sz="1600" dirty="0">
              <a:latin typeface="+mn-lt"/>
              <a:ea typeface="Times New Roman" panose="02020603050405020304" pitchFamily="18" charset="0"/>
            </a:endParaRPr>
          </a:p>
          <a:p>
            <a:pPr marL="342900" indent="-342900">
              <a:spcAft>
                <a:spcPts val="0"/>
              </a:spcAft>
              <a:buFont typeface="+mj-lt"/>
              <a:buAutoNum type="arabicPeriod"/>
              <a:tabLst>
                <a:tab pos="3420745" algn="r"/>
                <a:tab pos="4591050" algn="r"/>
              </a:tabLst>
            </a:pPr>
            <a:r>
              <a:rPr lang="el-GR" sz="1600" dirty="0">
                <a:latin typeface="+mn-lt"/>
                <a:ea typeface="Times New Roman" panose="02020603050405020304" pitchFamily="18" charset="0"/>
              </a:rPr>
              <a:t>Αν για την τιμή πώλησης η επιχείρηση προσθέτει 50% του κόστους παραγωγής, πια η ανά μονάδα τιμή πώλησης προϊόντος της παραγγελίας 3 αν παρήχθησαν 2.400 τεμάχια;</a:t>
            </a:r>
            <a:endParaRPr lang="en-US" sz="1600" dirty="0">
              <a:effectLst/>
              <a:latin typeface="+mn-lt"/>
              <a:ea typeface="Times New Roman" panose="02020603050405020304" pitchFamily="18" charset="0"/>
            </a:endParaRPr>
          </a:p>
        </p:txBody>
      </p:sp>
    </p:spTree>
    <p:extLst>
      <p:ext uri="{BB962C8B-B14F-4D97-AF65-F5344CB8AC3E}">
        <p14:creationId xmlns:p14="http://schemas.microsoft.com/office/powerpoint/2010/main" val="408279753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dissolv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dissolv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dissolve">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dissolve">
                                      <p:cBhvr>
                                        <p:cTn id="47" dur="500"/>
                                        <p:tgtEl>
                                          <p:spTgt spid="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Effect transition="in" filter="dissolve">
                                      <p:cBhvr>
                                        <p:cTn id="5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5</a:t>
            </a:r>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2</a:t>
            </a:r>
            <a:r>
              <a:rPr lang="en-US" altLang="en-US" sz="2400" dirty="0">
                <a:solidFill>
                  <a:srgbClr val="0070C0"/>
                </a:solidFill>
                <a:latin typeface="Calibri" panose="020F0502020204030204" pitchFamily="34" charset="0"/>
                <a:ea typeface="ヒラギノ角ゴ Pro W3" pitchFamily="-16" charset="-128"/>
              </a:rPr>
              <a:t>/</a:t>
            </a:r>
            <a:r>
              <a:rPr lang="el-GR" altLang="en-US" sz="2400" dirty="0">
                <a:solidFill>
                  <a:srgbClr val="0070C0"/>
                </a:solidFill>
                <a:latin typeface="Calibri" panose="020F0502020204030204" pitchFamily="34" charset="0"/>
                <a:ea typeface="ヒラギノ角ゴ Pro W3" pitchFamily="-16" charset="-128"/>
              </a:rPr>
              <a:t>2</a:t>
            </a:r>
            <a:r>
              <a:rPr lang="en-US" altLang="en-US" sz="2400" dirty="0">
                <a:solidFill>
                  <a:srgbClr val="0070C0"/>
                </a:solidFill>
                <a:latin typeface="Calibri" panose="020F0502020204030204" pitchFamily="34" charset="0"/>
                <a:ea typeface="ヒラギノ角ゴ Pro W3" pitchFamily="-16" charset="-128"/>
              </a:rPr>
              <a:t>)</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7374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3750337-6291-AE48-93C4-A049E1AB7AFD}"/>
              </a:ext>
            </a:extLst>
          </p:cNvPr>
          <p:cNvSpPr/>
          <p:nvPr/>
        </p:nvSpPr>
        <p:spPr>
          <a:xfrm>
            <a:off x="171450" y="727129"/>
            <a:ext cx="8648700" cy="1815882"/>
          </a:xfrm>
          <a:prstGeom prst="rect">
            <a:avLst/>
          </a:prstGeom>
        </p:spPr>
        <p:txBody>
          <a:bodyPr wrap="square">
            <a:spAutoFit/>
          </a:bodyPr>
          <a:lstStyle/>
          <a:p>
            <a:pPr>
              <a:spcAft>
                <a:spcPts val="0"/>
              </a:spcAft>
              <a:tabLst>
                <a:tab pos="3420745" algn="r"/>
                <a:tab pos="4591050" algn="r"/>
              </a:tabLst>
            </a:pPr>
            <a:r>
              <a:rPr lang="el-GR" sz="1600" b="1" dirty="0">
                <a:latin typeface="+mn-lt"/>
                <a:ea typeface="Times New Roman" panose="02020603050405020304" pitchFamily="18" charset="0"/>
              </a:rPr>
              <a:t>1)</a:t>
            </a:r>
            <a:endParaRPr lang="en-US" sz="1600"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dirty="0">
                <a:latin typeface="+mn-lt"/>
                <a:ea typeface="Times New Roman" panose="02020603050405020304" pitchFamily="18" charset="0"/>
              </a:rPr>
              <a:t>	Παρ. 1	Παρ. 2	Παρ. 3	Σύνολο</a:t>
            </a:r>
            <a:endParaRPr lang="en-US" sz="1600"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dirty="0">
                <a:latin typeface="+mn-lt"/>
                <a:ea typeface="Times New Roman" panose="02020603050405020304" pitchFamily="18" charset="0"/>
              </a:rPr>
              <a:t>Παραγωγή σε εξέλιξη αρχής (σε €)	8.500	0	46.000	54.500</a:t>
            </a:r>
            <a:endParaRPr lang="en-US" sz="1600"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dirty="0">
                <a:latin typeface="+mn-lt"/>
                <a:ea typeface="Times New Roman" panose="02020603050405020304" pitchFamily="18" charset="0"/>
              </a:rPr>
              <a:t>Άμεσα Υλικά περιόδου	17.150	29.025	0	46.175</a:t>
            </a:r>
            <a:endParaRPr lang="en-US" sz="1600"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dirty="0">
                <a:latin typeface="+mn-lt"/>
                <a:ea typeface="Times New Roman" panose="02020603050405020304" pitchFamily="18" charset="0"/>
              </a:rPr>
              <a:t>Άμεση Εργασία περιόδου	</a:t>
            </a:r>
            <a:r>
              <a:rPr lang="el-GR" sz="1600" u="sng" dirty="0">
                <a:latin typeface="+mn-lt"/>
                <a:ea typeface="Times New Roman" panose="02020603050405020304" pitchFamily="18" charset="0"/>
              </a:rPr>
              <a:t>12.500	23.000	4.500	40.000</a:t>
            </a:r>
            <a:endParaRPr lang="en-US" sz="1600" u="sng"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u="sng" dirty="0">
                <a:latin typeface="+mn-lt"/>
                <a:ea typeface="Times New Roman" panose="02020603050405020304" pitchFamily="18" charset="0"/>
              </a:rPr>
              <a:t>ΓΕΒ*	43.750	80.500	15.750	140.000</a:t>
            </a:r>
            <a:endParaRPr lang="en-US" sz="1600" dirty="0">
              <a:latin typeface="+mn-lt"/>
              <a:ea typeface="Times New Roman" panose="02020603050405020304" pitchFamily="18" charset="0"/>
            </a:endParaRPr>
          </a:p>
          <a:p>
            <a:pPr>
              <a:spcAft>
                <a:spcPts val="0"/>
              </a:spcAft>
              <a:tabLst>
                <a:tab pos="4751388" algn="r"/>
                <a:tab pos="5946775" algn="r"/>
                <a:tab pos="7112000" algn="r"/>
                <a:tab pos="8264525" algn="r"/>
              </a:tabLst>
            </a:pPr>
            <a:r>
              <a:rPr lang="el-GR" sz="1600" dirty="0">
                <a:latin typeface="+mn-lt"/>
                <a:ea typeface="Times New Roman" panose="02020603050405020304" pitchFamily="18" charset="0"/>
              </a:rPr>
              <a:t>Σύνολα	81.900	132.525	66.250	280.675</a:t>
            </a:r>
            <a:endParaRPr lang="en-US" sz="1600" dirty="0">
              <a:effectLst/>
              <a:latin typeface="+mn-lt"/>
              <a:ea typeface="Times New Roman" panose="02020603050405020304" pitchFamily="18" charset="0"/>
            </a:endParaRPr>
          </a:p>
        </p:txBody>
      </p:sp>
      <p:sp>
        <p:nvSpPr>
          <p:cNvPr id="5" name="Rectangle 4">
            <a:extLst>
              <a:ext uri="{FF2B5EF4-FFF2-40B4-BE49-F238E27FC236}">
                <a16:creationId xmlns:a16="http://schemas.microsoft.com/office/drawing/2014/main" id="{45E7A8D8-563C-7B41-85AC-EEEBBC7B908B}"/>
              </a:ext>
            </a:extLst>
          </p:cNvPr>
          <p:cNvSpPr/>
          <p:nvPr/>
        </p:nvSpPr>
        <p:spPr>
          <a:xfrm>
            <a:off x="171450" y="2543011"/>
            <a:ext cx="8801100" cy="830997"/>
          </a:xfrm>
          <a:prstGeom prst="rect">
            <a:avLst/>
          </a:prstGeom>
        </p:spPr>
        <p:txBody>
          <a:bodyPr wrap="square">
            <a:spAutoFit/>
          </a:bodyPr>
          <a:lstStyle/>
          <a:p>
            <a:pPr>
              <a:spcAft>
                <a:spcPts val="0"/>
              </a:spcAft>
              <a:tabLst>
                <a:tab pos="3420745" algn="r"/>
                <a:tab pos="4591050" algn="r"/>
              </a:tabLst>
            </a:pPr>
            <a:r>
              <a:rPr lang="el-GR" sz="1600" dirty="0">
                <a:ea typeface="Times New Roman" panose="02020603050405020304" pitchFamily="18" charset="0"/>
              </a:rPr>
              <a:t>Συντελεστής καταλογισμού ΓΒΕ = 140.000ΓΒΕ</a:t>
            </a:r>
            <a:r>
              <a:rPr lang="el-GR" sz="1600" dirty="0">
                <a:solidFill>
                  <a:srgbClr val="000000"/>
                </a:solidFill>
                <a:ea typeface="Times New Roman" panose="02020603050405020304" pitchFamily="18" charset="0"/>
              </a:rPr>
              <a:t> ➗ </a:t>
            </a:r>
            <a:r>
              <a:rPr lang="el-GR" sz="1600" dirty="0">
                <a:ea typeface="Times New Roman" panose="02020603050405020304" pitchFamily="18" charset="0"/>
              </a:rPr>
              <a:t>40.000 = 3,5 φορές το κόστος της άμεσης εργασίας</a:t>
            </a:r>
          </a:p>
          <a:p>
            <a:pPr>
              <a:spcAft>
                <a:spcPts val="0"/>
              </a:spcAft>
              <a:tabLst>
                <a:tab pos="3420745" algn="r"/>
                <a:tab pos="4591050" algn="r"/>
              </a:tabLst>
            </a:pPr>
            <a:endParaRPr lang="el-GR" sz="1600" dirty="0">
              <a:effectLst/>
              <a:ea typeface="Times New Roman" panose="02020603050405020304" pitchFamily="18" charset="0"/>
            </a:endParaRPr>
          </a:p>
          <a:p>
            <a:pPr>
              <a:spcAft>
                <a:spcPts val="0"/>
              </a:spcAft>
              <a:tabLst>
                <a:tab pos="3420745" algn="r"/>
                <a:tab pos="4591050" algn="r"/>
              </a:tabLst>
            </a:pPr>
            <a:r>
              <a:rPr lang="el-GR" sz="1600" dirty="0">
                <a:ea typeface="Times New Roman" panose="02020603050405020304" pitchFamily="18" charset="0"/>
              </a:rPr>
              <a:t>Η αξία της παραγωγής σε εξέλιξη τέλους είναι: 81.900 + 132.525 = 214.425</a:t>
            </a:r>
            <a:endParaRPr lang="en-US" sz="1600" dirty="0">
              <a:effectLst/>
              <a:ea typeface="Times New Roman" panose="02020603050405020304" pitchFamily="18" charset="0"/>
            </a:endParaRPr>
          </a:p>
        </p:txBody>
      </p:sp>
      <p:sp>
        <p:nvSpPr>
          <p:cNvPr id="7" name="Rectangle 6">
            <a:extLst>
              <a:ext uri="{FF2B5EF4-FFF2-40B4-BE49-F238E27FC236}">
                <a16:creationId xmlns:a16="http://schemas.microsoft.com/office/drawing/2014/main" id="{FED4E391-BC4A-3B43-9707-A8DA40B3AD86}"/>
              </a:ext>
            </a:extLst>
          </p:cNvPr>
          <p:cNvSpPr/>
          <p:nvPr/>
        </p:nvSpPr>
        <p:spPr>
          <a:xfrm>
            <a:off x="171450" y="3458119"/>
            <a:ext cx="8648700" cy="2308324"/>
          </a:xfrm>
          <a:prstGeom prst="rect">
            <a:avLst/>
          </a:prstGeom>
        </p:spPr>
        <p:txBody>
          <a:bodyPr wrap="square">
            <a:spAutoFit/>
          </a:bodyPr>
          <a:lstStyle/>
          <a:p>
            <a:pPr lvl="0">
              <a:tabLst>
                <a:tab pos="3420745" algn="r"/>
                <a:tab pos="4591050" algn="r"/>
              </a:tabLst>
            </a:pPr>
            <a:r>
              <a:rPr lang="el-GR" sz="1600" b="1" dirty="0">
                <a:solidFill>
                  <a:prstClr val="black"/>
                </a:solidFill>
                <a:ea typeface="Times New Roman" panose="02020603050405020304" pitchFamily="18" charset="0"/>
              </a:rPr>
              <a:t>2)</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Παραγωγή σε εξέλιξη αρχής		46.000</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Άμεση εργασία περιόδου		4.500</a:t>
            </a:r>
            <a:endParaRPr lang="en-US" sz="1600" dirty="0">
              <a:solidFill>
                <a:prstClr val="black"/>
              </a:solidFill>
              <a:ea typeface="Times New Roman" panose="02020603050405020304" pitchFamily="18" charset="0"/>
            </a:endParaRPr>
          </a:p>
          <a:p>
            <a:pPr lvl="0">
              <a:tabLst>
                <a:tab pos="5280025" algn="r"/>
                <a:tab pos="6667500" algn="r"/>
              </a:tabLst>
            </a:pPr>
            <a:r>
              <a:rPr lang="el-GR" sz="1600" u="sng" dirty="0">
                <a:solidFill>
                  <a:prstClr val="black"/>
                </a:solidFill>
                <a:ea typeface="Times New Roman" panose="02020603050405020304" pitchFamily="18" charset="0"/>
              </a:rPr>
              <a:t>ΓΒΕ (3,5 × 4.500)		15.750</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Συνολικό κόστος παραγωγής		66.250</a:t>
            </a:r>
            <a:endParaRPr lang="en-US" sz="1600" dirty="0">
              <a:solidFill>
                <a:prstClr val="black"/>
              </a:solidFill>
              <a:ea typeface="Times New Roman" panose="02020603050405020304" pitchFamily="18" charset="0"/>
            </a:endParaRPr>
          </a:p>
          <a:p>
            <a:pPr lvl="0">
              <a:tabLst>
                <a:tab pos="5280025" algn="r"/>
                <a:tab pos="6667500" algn="r"/>
              </a:tabLst>
            </a:pPr>
            <a:r>
              <a:rPr lang="el-GR" sz="1600" u="sng" dirty="0">
                <a:solidFill>
                  <a:prstClr val="black"/>
                </a:solidFill>
                <a:ea typeface="Times New Roman" panose="02020603050405020304" pitchFamily="18" charset="0"/>
              </a:rPr>
              <a:t>Πλέον Λοιπά (50% του κόστους παραγωγής)		33.125</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Αξία πώλησης		99.375</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 </a:t>
            </a:r>
            <a:endParaRPr lang="en-US" sz="1600" dirty="0">
              <a:solidFill>
                <a:prstClr val="black"/>
              </a:solidFill>
              <a:ea typeface="Times New Roman" panose="02020603050405020304" pitchFamily="18" charset="0"/>
            </a:endParaRPr>
          </a:p>
          <a:p>
            <a:pPr lvl="0">
              <a:tabLst>
                <a:tab pos="5280025" algn="r"/>
                <a:tab pos="6667500" algn="r"/>
              </a:tabLst>
            </a:pPr>
            <a:r>
              <a:rPr lang="el-GR" sz="1600" dirty="0">
                <a:solidFill>
                  <a:prstClr val="black"/>
                </a:solidFill>
                <a:ea typeface="Times New Roman" panose="02020603050405020304" pitchFamily="18" charset="0"/>
              </a:rPr>
              <a:t>Τιμή πώλησης ανά μονάδα = 99.375 </a:t>
            </a:r>
            <a:r>
              <a:rPr lang="el-GR" sz="1600" dirty="0">
                <a:solidFill>
                  <a:srgbClr val="000000"/>
                </a:solidFill>
                <a:ea typeface="Times New Roman" panose="02020603050405020304" pitchFamily="18" charset="0"/>
              </a:rPr>
              <a:t>➗</a:t>
            </a:r>
            <a:r>
              <a:rPr lang="el-GR" sz="1600" dirty="0">
                <a:solidFill>
                  <a:prstClr val="black"/>
                </a:solidFill>
                <a:ea typeface="Times New Roman" panose="02020603050405020304" pitchFamily="18" charset="0"/>
              </a:rPr>
              <a:t> 2.400 = 41,41</a:t>
            </a:r>
            <a:endParaRPr lang="en-US" sz="1600" dirty="0">
              <a:solidFill>
                <a:prstClr val="black"/>
              </a:solidFill>
              <a:ea typeface="Times New Roman" panose="02020603050405020304" pitchFamily="18" charset="0"/>
            </a:endParaRPr>
          </a:p>
        </p:txBody>
      </p:sp>
    </p:spTree>
    <p:extLst>
      <p:ext uri="{BB962C8B-B14F-4D97-AF65-F5344CB8AC3E}">
        <p14:creationId xmlns:p14="http://schemas.microsoft.com/office/powerpoint/2010/main" val="236173378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dissolve">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dissolv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dissolve">
                                      <p:cBhvr>
                                        <p:cTn id="42" dur="500"/>
                                        <p:tgtEl>
                                          <p:spTgt spid="2">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5">
                                            <p:txEl>
                                              <p:pRg st="2" end="2"/>
                                            </p:txEl>
                                          </p:spTgt>
                                        </p:tgtEl>
                                        <p:attrNameLst>
                                          <p:attrName>style.visibility</p:attrName>
                                        </p:attrNameLst>
                                      </p:cBhvr>
                                      <p:to>
                                        <p:strVal val="visible"/>
                                      </p:to>
                                    </p:set>
                                    <p:animEffect transition="in" filter="dissolve">
                                      <p:cBhvr>
                                        <p:cTn id="4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2F2CB8B-BEA7-934A-8A7B-40B1744A5B74}"/>
              </a:ext>
            </a:extLst>
          </p:cNvPr>
          <p:cNvSpPr txBox="1">
            <a:spLocks/>
          </p:cNvSpPr>
          <p:nvPr/>
        </p:nvSpPr>
        <p:spPr>
          <a:xfrm>
            <a:off x="122512" y="2398676"/>
            <a:ext cx="7886700" cy="749878"/>
          </a:xfrm>
          <a:prstGeom prst="rect">
            <a:avLst/>
          </a:prstGeom>
          <a:solidFill>
            <a:schemeClr val="accent2">
              <a:lumMod val="60000"/>
              <a:lumOff val="40000"/>
            </a:schemeClr>
          </a:solidFill>
          <a:ln>
            <a:solidFill>
              <a:schemeClr val="tx1"/>
            </a:solidFill>
          </a:ln>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a:t>Υποδείγματα και Ασκήσεις</a:t>
            </a:r>
            <a:endParaRPr lang="en-US"/>
          </a:p>
        </p:txBody>
      </p:sp>
      <p:sp>
        <p:nvSpPr>
          <p:cNvPr id="4" name="Content Placeholder 2">
            <a:extLst>
              <a:ext uri="{FF2B5EF4-FFF2-40B4-BE49-F238E27FC236}">
                <a16:creationId xmlns:a16="http://schemas.microsoft.com/office/drawing/2014/main" id="{AA6D79EE-1A49-8E4D-805D-B64F762293B0}"/>
              </a:ext>
            </a:extLst>
          </p:cNvPr>
          <p:cNvSpPr txBox="1">
            <a:spLocks/>
          </p:cNvSpPr>
          <p:nvPr/>
        </p:nvSpPr>
        <p:spPr bwMode="auto">
          <a:xfrm>
            <a:off x="364370" y="587021"/>
            <a:ext cx="8681156" cy="685801"/>
          </a:xfrm>
          <a:prstGeom prst="rect">
            <a:avLst/>
          </a:prstGeom>
          <a:solidFill>
            <a:schemeClr val="accent2">
              <a:lumMod val="75000"/>
            </a:schemeClr>
          </a:solidFill>
          <a:ln>
            <a:solidFill>
              <a:schemeClr val="tx1"/>
            </a:solidFill>
            <a:miter lim="800000"/>
            <a:headEnd/>
            <a:tailEnd/>
          </a:ln>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1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l-GR" sz="4400">
                <a:solidFill>
                  <a:schemeClr val="bg1"/>
                </a:solidFill>
              </a:rPr>
              <a:t>Κοστολόγηση Μαζικής Παραγωγής</a:t>
            </a:r>
            <a:endParaRPr lang="en-US" sz="4400">
              <a:solidFill>
                <a:schemeClr val="bg1"/>
              </a:solidFill>
            </a:endParaRPr>
          </a:p>
        </p:txBody>
      </p:sp>
      <p:sp>
        <p:nvSpPr>
          <p:cNvPr id="5" name="TextBox 4">
            <a:extLst>
              <a:ext uri="{FF2B5EF4-FFF2-40B4-BE49-F238E27FC236}">
                <a16:creationId xmlns:a16="http://schemas.microsoft.com/office/drawing/2014/main" id="{01FA10FF-ABC5-2F42-8591-28C1F190FE3E}"/>
              </a:ext>
            </a:extLst>
          </p:cNvPr>
          <p:cNvSpPr txBox="1"/>
          <p:nvPr/>
        </p:nvSpPr>
        <p:spPr>
          <a:xfrm>
            <a:off x="122512" y="3710098"/>
            <a:ext cx="6495104" cy="646331"/>
          </a:xfrm>
          <a:prstGeom prst="rect">
            <a:avLst/>
          </a:prstGeom>
          <a:solidFill>
            <a:schemeClr val="accent2">
              <a:lumMod val="40000"/>
              <a:lumOff val="60000"/>
            </a:schemeClr>
          </a:solidFill>
          <a:ln>
            <a:solidFill>
              <a:schemeClr val="tx1"/>
            </a:solidFill>
          </a:ln>
        </p:spPr>
        <p:txBody>
          <a:bodyPr wrap="square" rtlCol="0">
            <a:spAutoFit/>
          </a:bodyPr>
          <a:lstStyle/>
          <a:p>
            <a:r>
              <a:rPr lang="el-GR" sz="3600">
                <a:latin typeface="+mj-lt"/>
              </a:rPr>
              <a:t>Απώλειες ετοίμων &amp; ημιετοίμων</a:t>
            </a:r>
            <a:endParaRPr lang="en-US" sz="3600">
              <a:latin typeface="+mj-lt"/>
            </a:endParaRPr>
          </a:p>
        </p:txBody>
      </p:sp>
    </p:spTree>
    <p:extLst>
      <p:ext uri="{BB962C8B-B14F-4D97-AF65-F5344CB8AC3E}">
        <p14:creationId xmlns:p14="http://schemas.microsoft.com/office/powerpoint/2010/main" val="62079018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162C6-7D1E-FD49-A828-1334B4327494}"/>
              </a:ext>
            </a:extLst>
          </p:cNvPr>
          <p:cNvSpPr>
            <a:spLocks noGrp="1"/>
          </p:cNvSpPr>
          <p:nvPr>
            <p:ph type="title"/>
          </p:nvPr>
        </p:nvSpPr>
        <p:spPr>
          <a:xfrm>
            <a:off x="205317" y="3404395"/>
            <a:ext cx="5399616" cy="608806"/>
          </a:xfrm>
          <a:solidFill>
            <a:schemeClr val="accent2">
              <a:lumMod val="60000"/>
              <a:lumOff val="40000"/>
            </a:schemeClr>
          </a:solidFill>
          <a:ln>
            <a:solidFill>
              <a:schemeClr val="tx1"/>
            </a:solidFill>
          </a:ln>
        </p:spPr>
        <p:txBody>
          <a:bodyPr>
            <a:normAutofit fontScale="90000"/>
          </a:bodyPr>
          <a:lstStyle/>
          <a:p>
            <a:r>
              <a:rPr lang="el-GR" sz="4000" b="1" dirty="0"/>
              <a:t>Υποδείγματα και Ασκήσεις</a:t>
            </a:r>
            <a:endParaRPr lang="en-US" sz="4000" b="1" dirty="0"/>
          </a:p>
        </p:txBody>
      </p:sp>
      <p:sp>
        <p:nvSpPr>
          <p:cNvPr id="3" name="Content Placeholder 2">
            <a:extLst>
              <a:ext uri="{FF2B5EF4-FFF2-40B4-BE49-F238E27FC236}">
                <a16:creationId xmlns:a16="http://schemas.microsoft.com/office/drawing/2014/main" id="{761B61EF-E612-5A4B-B87D-AD8861AC9284}"/>
              </a:ext>
            </a:extLst>
          </p:cNvPr>
          <p:cNvSpPr>
            <a:spLocks noGrp="1"/>
          </p:cNvSpPr>
          <p:nvPr>
            <p:ph idx="1"/>
          </p:nvPr>
        </p:nvSpPr>
        <p:spPr>
          <a:xfrm>
            <a:off x="2810932" y="1477830"/>
            <a:ext cx="6060017" cy="685801"/>
          </a:xfrm>
          <a:solidFill>
            <a:schemeClr val="accent2">
              <a:lumMod val="75000"/>
            </a:schemeClr>
          </a:solidFill>
          <a:ln>
            <a:solidFill>
              <a:schemeClr val="tx1"/>
            </a:solidFill>
          </a:ln>
        </p:spPr>
        <p:txBody>
          <a:bodyPr>
            <a:noAutofit/>
          </a:bodyPr>
          <a:lstStyle/>
          <a:p>
            <a:pPr marL="0" indent="0" algn="r">
              <a:buNone/>
            </a:pPr>
            <a:r>
              <a:rPr lang="el-GR" sz="4400" dirty="0">
                <a:solidFill>
                  <a:schemeClr val="bg1"/>
                </a:solidFill>
              </a:rPr>
              <a:t>Κόστος κατά Παραγγελία</a:t>
            </a:r>
            <a:endParaRPr lang="en-US" sz="4400" dirty="0">
              <a:solidFill>
                <a:schemeClr val="bg1"/>
              </a:solidFill>
            </a:endParaRPr>
          </a:p>
        </p:txBody>
      </p:sp>
      <p:sp>
        <p:nvSpPr>
          <p:cNvPr id="5" name="Date Placeholder 4">
            <a:extLst>
              <a:ext uri="{FF2B5EF4-FFF2-40B4-BE49-F238E27FC236}">
                <a16:creationId xmlns:a16="http://schemas.microsoft.com/office/drawing/2014/main" id="{D48BA4E1-D565-2C4C-8535-6DB02C618DC1}"/>
              </a:ext>
            </a:extLst>
          </p:cNvPr>
          <p:cNvSpPr>
            <a:spLocks noGrp="1"/>
          </p:cNvSpPr>
          <p:nvPr>
            <p:ph type="dt" sz="half" idx="10"/>
          </p:nvPr>
        </p:nvSpPr>
        <p:spPr/>
        <p:txBody>
          <a:bodyPr/>
          <a:lstStyle/>
          <a:p>
            <a:fld id="{12DA378B-FAB1-0F4C-A0F7-AECE3084E837}" type="datetime1">
              <a:rPr lang="en-US" smtClean="0"/>
              <a:t>11/20/21</a:t>
            </a:fld>
            <a:endParaRPr lang="en-US"/>
          </a:p>
        </p:txBody>
      </p:sp>
      <p:sp>
        <p:nvSpPr>
          <p:cNvPr id="6" name="Slide Number Placeholder 5">
            <a:extLst>
              <a:ext uri="{FF2B5EF4-FFF2-40B4-BE49-F238E27FC236}">
                <a16:creationId xmlns:a16="http://schemas.microsoft.com/office/drawing/2014/main" id="{AFB960E0-06B6-3C46-99E5-60E884EA44EB}"/>
              </a:ext>
            </a:extLst>
          </p:cNvPr>
          <p:cNvSpPr>
            <a:spLocks noGrp="1"/>
          </p:cNvSpPr>
          <p:nvPr>
            <p:ph type="sldNum" sz="quarter" idx="12"/>
          </p:nvPr>
        </p:nvSpPr>
        <p:spPr/>
        <p:txBody>
          <a:bodyPr/>
          <a:lstStyle/>
          <a:p>
            <a:fld id="{B66069EF-D52F-E549-BC70-80BAEE16745F}" type="slidenum">
              <a:rPr lang="en-US" smtClean="0"/>
              <a:t>2</a:t>
            </a:fld>
            <a:endParaRPr lang="en-US"/>
          </a:p>
        </p:txBody>
      </p:sp>
    </p:spTree>
    <p:extLst>
      <p:ext uri="{BB962C8B-B14F-4D97-AF65-F5344CB8AC3E}">
        <p14:creationId xmlns:p14="http://schemas.microsoft.com/office/powerpoint/2010/main" val="1218318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580A91-8F8F-5049-A72D-F17584F6CCCB}"/>
              </a:ext>
            </a:extLst>
          </p:cNvPr>
          <p:cNvSpPr/>
          <p:nvPr/>
        </p:nvSpPr>
        <p:spPr>
          <a:xfrm>
            <a:off x="422622" y="662748"/>
            <a:ext cx="8483173" cy="5438476"/>
          </a:xfrm>
          <a:prstGeom prst="rect">
            <a:avLst/>
          </a:prstGeom>
        </p:spPr>
        <p:txBody>
          <a:bodyPr wrap="square">
            <a:spAutoFit/>
          </a:bodyPr>
          <a:lstStyle/>
          <a:p>
            <a:pPr algn="just"/>
            <a:r>
              <a:rPr lang="el-GR" sz="1694" b="1" dirty="0">
                <a:ea typeface="Times New Roman" panose="02020603050405020304" pitchFamily="18" charset="0"/>
              </a:rPr>
              <a:t>24.2.2 Πρακτική εφαρμογή κοστολογήσεως μαζικής ή κατά φάσεις παραγωγής</a:t>
            </a:r>
            <a:endParaRPr lang="en-US" sz="1694" dirty="0">
              <a:ea typeface="Times New Roman" panose="02020603050405020304" pitchFamily="18" charset="0"/>
            </a:endParaRPr>
          </a:p>
          <a:p>
            <a:pPr algn="just">
              <a:spcBef>
                <a:spcPts val="726"/>
              </a:spcBef>
            </a:pPr>
            <a:r>
              <a:rPr lang="el-GR" sz="1694" dirty="0">
                <a:ea typeface="Times New Roman" panose="02020603050405020304" pitchFamily="18" charset="0"/>
              </a:rPr>
              <a:t>Η βιομηχανία «ΒΙΟΛΑΡ Α.Β.Ε.» παράγει το προϊόν «Π» και μόνον, από την πρώτη ύλη «Υ», σε δύο φάσεις Ι και ΙΙ.</a:t>
            </a:r>
            <a:endParaRPr lang="en-US" sz="1694" dirty="0">
              <a:ea typeface="Times New Roman" panose="02020603050405020304" pitchFamily="18" charset="0"/>
            </a:endParaRPr>
          </a:p>
          <a:p>
            <a:pPr algn="just"/>
            <a:r>
              <a:rPr lang="el-GR" sz="1694" dirty="0">
                <a:ea typeface="Times New Roman" panose="02020603050405020304" pitchFamily="18" charset="0"/>
              </a:rPr>
              <a:t>Στη Φάση Ι, η πρώτη ύλη απορροφάται στο σύνολό της και ενσωματώνεται στα παραγόμενα προϊόντα κατά την έναρξη της παραγωγικής διαδικασίας και το κόστος μετατροπής (κατεργασίας) διαμορφώνεται προοδευτικά και ομαλά. Τα παραχθέντα προϊόντα στη Φάση Ι μεταφέρονται στη Φάση ΙΙ για να ολοκληρωθεί προοδευτικά και ομαλά η παραγωγή τους και από την οποία τα έτοιμα προϊόντα μεταφέρονται στη αποθήκη ετοίμων προϊόντων.</a:t>
            </a:r>
            <a:endParaRPr lang="en-US" sz="1694" dirty="0">
              <a:ea typeface="Times New Roman" panose="02020603050405020304" pitchFamily="18" charset="0"/>
            </a:endParaRPr>
          </a:p>
          <a:p>
            <a:pPr algn="just"/>
            <a:r>
              <a:rPr lang="el-GR" sz="1694" dirty="0">
                <a:ea typeface="Times New Roman" panose="02020603050405020304" pitchFamily="18" charset="0"/>
              </a:rPr>
              <a:t>Τα κοστολογικά δεδομένα του Ιανουαρίου του έτους 201Χ έχουν ως κατωτέρω:</a:t>
            </a:r>
            <a:endParaRPr lang="en-US" sz="1694" dirty="0">
              <a:ea typeface="Times New Roman" panose="02020603050405020304" pitchFamily="18" charset="0"/>
            </a:endParaRPr>
          </a:p>
          <a:p>
            <a:pPr algn="ctr">
              <a:spcBef>
                <a:spcPts val="363"/>
              </a:spcBef>
            </a:pPr>
            <a:r>
              <a:rPr lang="el-GR" sz="1694" b="1" dirty="0">
                <a:ea typeface="Times New Roman" panose="02020603050405020304" pitchFamily="18" charset="0"/>
              </a:rPr>
              <a:t>Φάση Ι</a:t>
            </a:r>
            <a:endParaRPr lang="en-US" sz="1694" dirty="0">
              <a:ea typeface="Times New Roman" panose="02020603050405020304" pitchFamily="18" charset="0"/>
            </a:endParaRPr>
          </a:p>
          <a:p>
            <a:pPr marL="414943" indent="-414943" algn="just">
              <a:spcBef>
                <a:spcPts val="363"/>
              </a:spcBef>
              <a:buFont typeface="Wingdings" pitchFamily="2" charset="2"/>
              <a:buChar char=""/>
              <a:tabLst>
                <a:tab pos="261261" algn="l"/>
              </a:tabLst>
            </a:pPr>
            <a:r>
              <a:rPr lang="el-GR" sz="1694" dirty="0">
                <a:ea typeface="Times New Roman" panose="02020603050405020304" pitchFamily="18" charset="0"/>
              </a:rPr>
              <a:t>Απόθεμα ενάρξεως ημιτελών (παραγωγή σε εξέλιξη) 10.000 μονάδες με κόστος μέχρι την 31/12/201Χ-1 € 519.400,00, ολοκληρωμένες κατά 60% της κατεργασίας. Το κόστος αυτό αναλύεται σε πρώτες ύλες € 210.000,00 και σε κόστος μετατροπής 309.400,00.</a:t>
            </a:r>
            <a:endParaRPr lang="en-US" sz="1694" dirty="0">
              <a:ea typeface="Times New Roman" panose="02020603050405020304" pitchFamily="18" charset="0"/>
            </a:endParaRPr>
          </a:p>
          <a:p>
            <a:pPr marL="414943" indent="-414943" algn="just">
              <a:spcAft>
                <a:spcPts val="363"/>
              </a:spcAft>
              <a:buFont typeface="Wingdings" pitchFamily="2" charset="2"/>
              <a:buChar char=""/>
              <a:tabLst>
                <a:tab pos="261261" algn="l"/>
              </a:tabLst>
            </a:pPr>
            <a:r>
              <a:rPr lang="el-GR" sz="1694" dirty="0">
                <a:ea typeface="Times New Roman" panose="02020603050405020304" pitchFamily="18" charset="0"/>
              </a:rPr>
              <a:t>Στο μήνα Ιανουάριο του έτους 201Χ:</a:t>
            </a:r>
          </a:p>
          <a:p>
            <a:pPr marL="430312" indent="-407259">
              <a:tabLst>
                <a:tab pos="1279408" algn="l"/>
                <a:tab pos="5853390" algn="r"/>
              </a:tabLst>
            </a:pPr>
            <a:r>
              <a:rPr lang="el-GR" sz="1694" dirty="0"/>
              <a:t>		άρχισε η παραγωγή νέων μονάδων	20.000</a:t>
            </a:r>
            <a:endParaRPr lang="en-US" sz="1694" dirty="0"/>
          </a:p>
          <a:p>
            <a:pPr marL="430312" indent="-407259">
              <a:tabLst>
                <a:tab pos="1279408" algn="l"/>
                <a:tab pos="5853390" algn="r"/>
              </a:tabLst>
            </a:pPr>
            <a:r>
              <a:rPr lang="el-GR" sz="1694" dirty="0"/>
              <a:t>		αναλώθηκαν πρώτες ύλες	€  600.000,00</a:t>
            </a:r>
            <a:endParaRPr lang="en-US" sz="1694" dirty="0"/>
          </a:p>
          <a:p>
            <a:pPr marL="430312" indent="-407259">
              <a:tabLst>
                <a:tab pos="1279408" algn="l"/>
                <a:tab pos="5853390" algn="r"/>
              </a:tabLst>
            </a:pPr>
            <a:r>
              <a:rPr lang="el-GR" sz="1694" dirty="0"/>
              <a:t>		δαπανήθηκε κόστος μετατροπής	€  800.000,00</a:t>
            </a:r>
          </a:p>
          <a:p>
            <a:pPr marL="430312" indent="-407259">
              <a:tabLst>
                <a:tab pos="966281" algn="l"/>
                <a:tab pos="5853390" algn="r"/>
              </a:tabLst>
            </a:pPr>
            <a:endParaRPr lang="en-US" sz="968" dirty="0"/>
          </a:p>
          <a:p>
            <a:pPr marL="345786" indent="-345786" algn="just">
              <a:spcAft>
                <a:spcPts val="363"/>
              </a:spcAft>
              <a:buFont typeface="Wingdings" pitchFamily="2" charset="2"/>
              <a:buChar char="Ø"/>
              <a:tabLst>
                <a:tab pos="261261" algn="l"/>
              </a:tabLst>
            </a:pPr>
            <a:r>
              <a:rPr lang="el-GR" sz="1694" dirty="0"/>
              <a:t>Απόθεμα λήξεως ημιτελών (παραγωγή σε εξέλιξη) 7.000 μονάδες ολοκληρωμένες μέχρι την 31/1/201Χ κατά 40% της κατεργασίας.</a:t>
            </a:r>
            <a:endParaRPr lang="en-US" sz="1694" dirty="0"/>
          </a:p>
        </p:txBody>
      </p:sp>
    </p:spTree>
    <p:extLst>
      <p:ext uri="{BB962C8B-B14F-4D97-AF65-F5344CB8AC3E}">
        <p14:creationId xmlns:p14="http://schemas.microsoft.com/office/powerpoint/2010/main" val="97123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dissolv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dissolve">
                                      <p:cBhvr>
                                        <p:cTn id="37" dur="500"/>
                                        <p:tgtEl>
                                          <p:spTgt spid="2">
                                            <p:txEl>
                                              <p:pRg st="6" end="6"/>
                                            </p:txEl>
                                          </p:spTgt>
                                        </p:tgtEl>
                                      </p:cBhvr>
                                    </p:animEffect>
                                  </p:childTnLst>
                                </p:cTn>
                              </p:par>
                              <p:par>
                                <p:cTn id="38" presetID="9" presetClass="entr" presetSubtype="0" fill="hold" nodeType="with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Effect transition="in" filter="dissolve">
                                      <p:cBhvr>
                                        <p:cTn id="40" dur="500"/>
                                        <p:tgtEl>
                                          <p:spTgt spid="2">
                                            <p:txEl>
                                              <p:pRg st="7" end="7"/>
                                            </p:txEl>
                                          </p:spTgt>
                                        </p:tgtEl>
                                      </p:cBhvr>
                                    </p:animEffect>
                                  </p:childTnLst>
                                </p:cTn>
                              </p:par>
                              <p:par>
                                <p:cTn id="41" presetID="9" presetClass="entr" presetSubtype="0" fill="hold" nodeType="with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Effect transition="in" filter="dissolve">
                                      <p:cBhvr>
                                        <p:cTn id="43" dur="500"/>
                                        <p:tgtEl>
                                          <p:spTgt spid="2">
                                            <p:txEl>
                                              <p:pRg st="8" end="8"/>
                                            </p:txEl>
                                          </p:spTgt>
                                        </p:tgtEl>
                                      </p:cBhvr>
                                    </p:animEffect>
                                  </p:childTnLst>
                                </p:cTn>
                              </p:par>
                              <p:par>
                                <p:cTn id="44" presetID="9" presetClass="entr" presetSubtype="0" fill="hold" nodeType="withEffect">
                                  <p:stCondLst>
                                    <p:cond delay="0"/>
                                  </p:stCondLst>
                                  <p:childTnLst>
                                    <p:set>
                                      <p:cBhvr>
                                        <p:cTn id="45" dur="1" fill="hold">
                                          <p:stCondLst>
                                            <p:cond delay="0"/>
                                          </p:stCondLst>
                                        </p:cTn>
                                        <p:tgtEl>
                                          <p:spTgt spid="2">
                                            <p:txEl>
                                              <p:pRg st="9" end="9"/>
                                            </p:txEl>
                                          </p:spTgt>
                                        </p:tgtEl>
                                        <p:attrNameLst>
                                          <p:attrName>style.visibility</p:attrName>
                                        </p:attrNameLst>
                                      </p:cBhvr>
                                      <p:to>
                                        <p:strVal val="visible"/>
                                      </p:to>
                                    </p:set>
                                    <p:animEffect transition="in" filter="dissolve">
                                      <p:cBhvr>
                                        <p:cTn id="46" dur="500"/>
                                        <p:tgtEl>
                                          <p:spTgt spid="2">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Effect transition="in" filter="dissolve">
                                      <p:cBhvr>
                                        <p:cTn id="51"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B70E3C-7780-0D47-B3EC-AE5E31A2BFEC}"/>
              </a:ext>
            </a:extLst>
          </p:cNvPr>
          <p:cNvSpPr/>
          <p:nvPr/>
        </p:nvSpPr>
        <p:spPr>
          <a:xfrm>
            <a:off x="330413" y="939373"/>
            <a:ext cx="8526851" cy="3793603"/>
          </a:xfrm>
          <a:prstGeom prst="rect">
            <a:avLst/>
          </a:prstGeom>
        </p:spPr>
        <p:txBody>
          <a:bodyPr wrap="square">
            <a:spAutoFit/>
          </a:bodyPr>
          <a:lstStyle/>
          <a:p>
            <a:pPr algn="ctr">
              <a:spcBef>
                <a:spcPts val="363"/>
              </a:spcBef>
            </a:pPr>
            <a:r>
              <a:rPr lang="el-GR" sz="1694" b="1" dirty="0">
                <a:ea typeface="Times New Roman" panose="02020603050405020304" pitchFamily="18" charset="0"/>
              </a:rPr>
              <a:t>Φάση Ι</a:t>
            </a:r>
            <a:r>
              <a:rPr lang="en-US" sz="1694" b="1" dirty="0">
                <a:ea typeface="Times New Roman" panose="02020603050405020304" pitchFamily="18" charset="0"/>
              </a:rPr>
              <a:t>I</a:t>
            </a:r>
            <a:endParaRPr lang="en-US" sz="1694" dirty="0">
              <a:ea typeface="Times New Roman" panose="02020603050405020304" pitchFamily="18" charset="0"/>
            </a:endParaRPr>
          </a:p>
          <a:p>
            <a:pPr marL="414943" indent="-414943" algn="just">
              <a:spcBef>
                <a:spcPts val="363"/>
              </a:spcBef>
              <a:buFont typeface="Wingdings" pitchFamily="2" charset="2"/>
              <a:buChar char=""/>
              <a:tabLst>
                <a:tab pos="261261" algn="l"/>
              </a:tabLst>
            </a:pPr>
            <a:r>
              <a:rPr lang="el-GR" sz="1694" dirty="0">
                <a:ea typeface="Times New Roman" panose="02020603050405020304" pitchFamily="18" charset="0"/>
              </a:rPr>
              <a:t>Απόθεμα ενάρξεως ημιτελών (παραγωγή σε εξέλιξη) 15.000 μονάδες με κόστος μέχρι την 31/12/201Χ-1 € 534.000,00, ολοκληρωμένες κατά 50% της κατεργασίας. Το κόστος αυτό αναλύεται σε μεταφερόμενο κόστος € 214.000,00 και σε κόστος μετατροπής 320.000,00.</a:t>
            </a:r>
            <a:endParaRPr lang="en-US" sz="1694" dirty="0">
              <a:ea typeface="Times New Roman" panose="02020603050405020304" pitchFamily="18" charset="0"/>
            </a:endParaRPr>
          </a:p>
          <a:p>
            <a:pPr marL="414943" indent="-414943" algn="just">
              <a:buFont typeface="Wingdings" pitchFamily="2" charset="2"/>
              <a:buChar char=""/>
              <a:tabLst>
                <a:tab pos="261261" algn="l"/>
              </a:tabLst>
            </a:pPr>
            <a:r>
              <a:rPr lang="el-GR" sz="1694" dirty="0">
                <a:ea typeface="Times New Roman" panose="02020603050405020304" pitchFamily="18" charset="0"/>
              </a:rPr>
              <a:t>Στο μήνα Ιανουάριο του έτους 201Χ εισήχθησαν από τη Φάση Ι 23.000 μονάδες και δαπανήθηκε κόστος μετατροπής € 700.000,00</a:t>
            </a:r>
            <a:endParaRPr lang="en-US" sz="1694" dirty="0">
              <a:ea typeface="Times New Roman" panose="02020603050405020304" pitchFamily="18" charset="0"/>
            </a:endParaRPr>
          </a:p>
          <a:p>
            <a:pPr marL="414943" indent="-414943" algn="just">
              <a:buFont typeface="Wingdings" pitchFamily="2" charset="2"/>
              <a:buChar char=""/>
              <a:tabLst>
                <a:tab pos="261261" algn="l"/>
              </a:tabLst>
            </a:pPr>
            <a:r>
              <a:rPr lang="el-GR" sz="1694" dirty="0">
                <a:ea typeface="Times New Roman" panose="02020603050405020304" pitchFamily="18" charset="0"/>
              </a:rPr>
              <a:t>Απόθεμα λήξεως ημιτελών (παραγωγή σε εξέλιξη) 10.000 μονάδες ολοκληρωμένες μέχρι την 31/1/201Χ κατά 60% της κατεργασίας.</a:t>
            </a:r>
            <a:endParaRPr lang="en-US" sz="1694" dirty="0">
              <a:ea typeface="Times New Roman" panose="02020603050405020304" pitchFamily="18" charset="0"/>
            </a:endParaRPr>
          </a:p>
          <a:p>
            <a:pPr algn="just"/>
            <a:r>
              <a:rPr lang="el-GR" sz="1694" dirty="0">
                <a:ea typeface="Times New Roman" panose="02020603050405020304" pitchFamily="18" charset="0"/>
              </a:rPr>
              <a:t> </a:t>
            </a:r>
            <a:endParaRPr lang="en-US" sz="1694" dirty="0">
              <a:ea typeface="Times New Roman" panose="02020603050405020304" pitchFamily="18" charset="0"/>
            </a:endParaRPr>
          </a:p>
          <a:p>
            <a:pPr algn="just"/>
            <a:r>
              <a:rPr lang="el-GR" sz="1694" dirty="0">
                <a:ea typeface="Times New Roman" panose="02020603050405020304" pitchFamily="18" charset="0"/>
              </a:rPr>
              <a:t>Με βάση τα ανωτέρω δεδομένα ζητείται να προσδιορισθεί το κόστος παραγωγής των ετοίμων προϊόντων που μεταφέρθηκαν στην αποθήκη ετοίμων και το κόστος των ημιτελών (παραγωγής σε εξέλιξη) των Φάσεων Ι και ΙΙ:</a:t>
            </a:r>
            <a:endParaRPr lang="en-US" sz="1694" dirty="0">
              <a:ea typeface="Times New Roman" panose="02020603050405020304" pitchFamily="18" charset="0"/>
            </a:endParaRPr>
          </a:p>
          <a:p>
            <a:pPr algn="just"/>
            <a:r>
              <a:rPr lang="el-GR" sz="1694" dirty="0">
                <a:ea typeface="Times New Roman" panose="02020603050405020304" pitchFamily="18" charset="0"/>
              </a:rPr>
              <a:t>α) με τη μέθοδο του σταθμικού μέσου όρου και</a:t>
            </a:r>
            <a:endParaRPr lang="en-US" sz="1694" dirty="0">
              <a:ea typeface="Times New Roman" panose="02020603050405020304" pitchFamily="18" charset="0"/>
            </a:endParaRPr>
          </a:p>
          <a:p>
            <a:pPr algn="just"/>
            <a:r>
              <a:rPr lang="el-GR" sz="1694" dirty="0">
                <a:ea typeface="Times New Roman" panose="02020603050405020304" pitchFamily="18" charset="0"/>
              </a:rPr>
              <a:t>β) με τη μέθοδο της σειράς εξαντλήσεως πρώτη εισαγωγή – πρώτη εξαγωγή (</a:t>
            </a:r>
            <a:r>
              <a:rPr lang="en-US" sz="1694" dirty="0">
                <a:ea typeface="Times New Roman" panose="02020603050405020304" pitchFamily="18" charset="0"/>
              </a:rPr>
              <a:t>FIFO</a:t>
            </a:r>
            <a:r>
              <a:rPr lang="el-GR" sz="1694" dirty="0">
                <a:ea typeface="Times New Roman" panose="02020603050405020304" pitchFamily="18" charset="0"/>
              </a:rPr>
              <a:t>).</a:t>
            </a:r>
            <a:endParaRPr lang="en-US" sz="1694" dirty="0">
              <a:ea typeface="Times New Roman" panose="02020603050405020304" pitchFamily="18" charset="0"/>
            </a:endParaRPr>
          </a:p>
        </p:txBody>
      </p:sp>
    </p:spTree>
    <p:extLst>
      <p:ext uri="{BB962C8B-B14F-4D97-AF65-F5344CB8AC3E}">
        <p14:creationId xmlns:p14="http://schemas.microsoft.com/office/powerpoint/2010/main" val="421660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dissolve">
                                      <p:cBhvr>
                                        <p:cTn id="12" dur="500"/>
                                        <p:tgtEl>
                                          <p:spTgt spid="2">
                                            <p:txEl>
                                              <p:pRg st="0" end="0"/>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dissolve">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dissolve">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dissolve">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dissolve">
                                      <p:cBhvr>
                                        <p:cTn id="30" dur="500"/>
                                        <p:tgtEl>
                                          <p:spTgt spid="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dissolve">
                                      <p:cBhvr>
                                        <p:cTn id="35" dur="500"/>
                                        <p:tgtEl>
                                          <p:spTgt spid="2">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Effect transition="in" filter="dissolve">
                                      <p:cBhvr>
                                        <p:cTn id="40"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51DADA8-04EB-C24A-BD32-6AD2587BDCD1}"/>
              </a:ext>
            </a:extLst>
          </p:cNvPr>
          <p:cNvSpPr txBox="1"/>
          <p:nvPr/>
        </p:nvSpPr>
        <p:spPr>
          <a:xfrm>
            <a:off x="330414" y="293914"/>
            <a:ext cx="8483173" cy="353045"/>
          </a:xfrm>
          <a:prstGeom prst="rect">
            <a:avLst/>
          </a:prstGeom>
          <a:noFill/>
        </p:spPr>
        <p:txBody>
          <a:bodyPr wrap="square" rtlCol="0">
            <a:spAutoFit/>
          </a:bodyPr>
          <a:lstStyle/>
          <a:p>
            <a:r>
              <a:rPr lang="en-US" sz="1694" b="1" dirty="0" err="1"/>
              <a:t>Έ</a:t>
            </a:r>
            <a:r>
              <a:rPr lang="el-GR" sz="1694" b="1" dirty="0" err="1"/>
              <a:t>κθεση</a:t>
            </a:r>
            <a:r>
              <a:rPr lang="el-GR" sz="1694" b="1" dirty="0"/>
              <a:t> Κόστους παραγωγής Ιανουαρίου 20Χ5 – ΦΑΣΗ Ι _ Μέθοδος Μέσου Σταθμικού Όρου</a:t>
            </a:r>
          </a:p>
        </p:txBody>
      </p:sp>
      <p:sp>
        <p:nvSpPr>
          <p:cNvPr id="8" name="TextBox 7">
            <a:extLst>
              <a:ext uri="{FF2B5EF4-FFF2-40B4-BE49-F238E27FC236}">
                <a16:creationId xmlns:a16="http://schemas.microsoft.com/office/drawing/2014/main" id="{C0016EB6-A0EE-234F-BC3A-BD82D4BFFE86}"/>
              </a:ext>
            </a:extLst>
          </p:cNvPr>
          <p:cNvSpPr txBox="1"/>
          <p:nvPr/>
        </p:nvSpPr>
        <p:spPr>
          <a:xfrm>
            <a:off x="320609" y="754956"/>
            <a:ext cx="8492977" cy="5098447"/>
          </a:xfrm>
          <a:prstGeom prst="rect">
            <a:avLst/>
          </a:prstGeom>
          <a:noFill/>
        </p:spPr>
        <p:txBody>
          <a:bodyPr wrap="square" rtlCol="0">
            <a:spAutoFit/>
          </a:bodyPr>
          <a:lstStyle/>
          <a:p>
            <a:pPr>
              <a:tabLst>
                <a:tab pos="8223946" algn="r"/>
              </a:tabLst>
            </a:pPr>
            <a:r>
              <a:rPr lang="el-GR" sz="1331" b="1" dirty="0"/>
              <a:t>Βήμα 1</a:t>
            </a:r>
            <a:r>
              <a:rPr lang="el-GR" sz="1331" b="1" baseline="30000" dirty="0"/>
              <a:t>ο</a:t>
            </a:r>
            <a:r>
              <a:rPr lang="el-GR" sz="1331" b="1" dirty="0"/>
              <a:t> Υπολογισμός Φυσικής Ροής	Βήμα 2</a:t>
            </a:r>
            <a:r>
              <a:rPr lang="el-GR" sz="1331" b="1" baseline="30000" dirty="0"/>
              <a:t>ο</a:t>
            </a:r>
            <a:r>
              <a:rPr lang="el-GR" sz="1331" b="1" dirty="0"/>
              <a:t> Υπολογισμός Ισοδύναμων Μονάδων</a:t>
            </a:r>
          </a:p>
          <a:p>
            <a:pPr>
              <a:spcBef>
                <a:spcPts val="1089"/>
              </a:spcBef>
              <a:tabLst>
                <a:tab pos="3813253" algn="r"/>
                <a:tab pos="4837163" algn="r"/>
                <a:tab pos="6450831" algn="r"/>
                <a:tab pos="8223946" algn="r"/>
              </a:tabLst>
            </a:pPr>
            <a:r>
              <a:rPr lang="el-GR" sz="1331" b="1" dirty="0"/>
              <a:t>Ποσότητες		Μονάδες	Πρώτες Ύλες	Κόστος Μετατροπής</a:t>
            </a:r>
          </a:p>
          <a:p>
            <a:pPr>
              <a:tabLst>
                <a:tab pos="3813253" algn="r"/>
                <a:tab pos="4837163" algn="r"/>
                <a:tab pos="6450831" algn="r"/>
                <a:tab pos="8223946" algn="r"/>
              </a:tabLst>
            </a:pPr>
            <a:r>
              <a:rPr lang="el-GR" sz="1331" dirty="0"/>
              <a:t>Παραγωγή σε Εξέλιξη Αρχής (60% ΚΜ)		10.000		</a:t>
            </a:r>
          </a:p>
          <a:p>
            <a:pPr>
              <a:tabLst>
                <a:tab pos="3813253" algn="r"/>
                <a:tab pos="4837163" algn="r"/>
                <a:tab pos="6450831" algn="r"/>
                <a:tab pos="8223946" algn="r"/>
              </a:tabLst>
            </a:pPr>
            <a:r>
              <a:rPr lang="el-GR" sz="1331" dirty="0"/>
              <a:t>Εισερχόμενες Μονάδες	</a:t>
            </a:r>
            <a:r>
              <a:rPr lang="el-GR" sz="1331" u="sng" dirty="0"/>
              <a:t>	20.000</a:t>
            </a:r>
            <a:r>
              <a:rPr lang="el-GR" sz="1331" dirty="0"/>
              <a:t>		</a:t>
            </a:r>
          </a:p>
          <a:p>
            <a:pPr>
              <a:tabLst>
                <a:tab pos="3813253" algn="r"/>
                <a:tab pos="4837163" algn="r"/>
                <a:tab pos="6450831" algn="r"/>
                <a:tab pos="8223946" algn="r"/>
              </a:tabLst>
            </a:pPr>
            <a:r>
              <a:rPr lang="el-GR" sz="1331" dirty="0"/>
              <a:t>Σύνολο		30.000</a:t>
            </a:r>
          </a:p>
          <a:p>
            <a:pPr>
              <a:spcBef>
                <a:spcPts val="1089"/>
              </a:spcBef>
              <a:tabLst>
                <a:tab pos="3813253" algn="r"/>
                <a:tab pos="4837163" algn="r"/>
                <a:tab pos="6450831" algn="r"/>
                <a:tab pos="8223946" algn="r"/>
              </a:tabLst>
            </a:pPr>
            <a:r>
              <a:rPr lang="el-GR" sz="1331" dirty="0"/>
              <a:t>Ολοκληρωμένες Μονάδες		23.000	23.000	23.000</a:t>
            </a:r>
          </a:p>
          <a:p>
            <a:pPr>
              <a:tabLst>
                <a:tab pos="3813253" algn="r"/>
                <a:tab pos="4837163" algn="r"/>
                <a:tab pos="6450831" algn="r"/>
                <a:tab pos="8223946" algn="r"/>
              </a:tabLst>
            </a:pPr>
            <a:r>
              <a:rPr lang="el-GR" sz="1331" dirty="0"/>
              <a:t>Παραγωγή σε Εξέλιξη Τέλους (40% ΚΜ)	</a:t>
            </a:r>
            <a:r>
              <a:rPr lang="el-GR" sz="1331" u="sng" dirty="0"/>
              <a:t>	7.000	7.000	 (7.000 Χ 0,40) 2.800</a:t>
            </a:r>
          </a:p>
          <a:p>
            <a:pPr>
              <a:tabLst>
                <a:tab pos="3813253" algn="r"/>
                <a:tab pos="4837163" algn="r"/>
                <a:tab pos="6450831" algn="r"/>
                <a:tab pos="8223946" algn="r"/>
              </a:tabLst>
            </a:pPr>
            <a:r>
              <a:rPr lang="el-GR" sz="1331" dirty="0"/>
              <a:t>Σύνολο		30.000	30.000	25.800</a:t>
            </a:r>
          </a:p>
          <a:p>
            <a:pPr>
              <a:spcBef>
                <a:spcPts val="1089"/>
              </a:spcBef>
              <a:tabLst>
                <a:tab pos="3813253" algn="r"/>
                <a:tab pos="4837163" algn="r"/>
                <a:tab pos="6450831" algn="r"/>
                <a:tab pos="8223946" algn="r"/>
              </a:tabLst>
            </a:pPr>
            <a:r>
              <a:rPr lang="el-GR" sz="1331" b="1" dirty="0"/>
              <a:t>Βήμα 3</a:t>
            </a:r>
            <a:r>
              <a:rPr lang="el-GR" sz="1331" b="1" baseline="30000" dirty="0"/>
              <a:t>ο</a:t>
            </a:r>
            <a:r>
              <a:rPr lang="el-GR" sz="1331" b="1" dirty="0"/>
              <a:t> Υπολογισμός Συνολικού Κόστους		Σύνολο	Πρώτες Ύλες	Κόστος Μετατροπής</a:t>
            </a:r>
          </a:p>
          <a:p>
            <a:pPr>
              <a:tabLst>
                <a:tab pos="3813253" algn="r"/>
                <a:tab pos="4837163" algn="r"/>
                <a:tab pos="6450831" algn="r"/>
                <a:tab pos="8223946" algn="r"/>
              </a:tabLst>
            </a:pPr>
            <a:r>
              <a:rPr lang="el-GR" sz="1331" dirty="0"/>
              <a:t>Παραγωγή σε Εξέλιξη Αρχής		519.400	210.000	309.400</a:t>
            </a:r>
          </a:p>
          <a:p>
            <a:pPr>
              <a:tabLst>
                <a:tab pos="3813253" algn="r"/>
                <a:tab pos="4837163" algn="r"/>
                <a:tab pos="6450831" algn="r"/>
                <a:tab pos="8223946" algn="r"/>
              </a:tabLst>
            </a:pPr>
            <a:r>
              <a:rPr lang="el-GR" sz="1331" dirty="0"/>
              <a:t>Τρέχον Κόστος	</a:t>
            </a:r>
            <a:r>
              <a:rPr lang="el-GR" sz="1331" u="sng" dirty="0"/>
              <a:t>	1.400.000	600.000	800.000</a:t>
            </a:r>
          </a:p>
          <a:p>
            <a:pPr>
              <a:tabLst>
                <a:tab pos="3813253" algn="r"/>
                <a:tab pos="4837163" algn="r"/>
                <a:tab pos="6450831" algn="r"/>
                <a:tab pos="8223946" algn="r"/>
              </a:tabLst>
            </a:pPr>
            <a:r>
              <a:rPr lang="el-GR" sz="1331" dirty="0"/>
              <a:t>Σύνολο		1.919.400	810.000	1.109.400</a:t>
            </a:r>
          </a:p>
          <a:p>
            <a:pPr>
              <a:spcBef>
                <a:spcPts val="1089"/>
              </a:spcBef>
              <a:tabLst>
                <a:tab pos="4837163" algn="r"/>
                <a:tab pos="6450831" algn="r"/>
                <a:tab pos="8223946" algn="r"/>
              </a:tabLst>
            </a:pPr>
            <a:r>
              <a:rPr lang="el-GR" sz="1331" b="1" dirty="0"/>
              <a:t>Βήμα 4</a:t>
            </a:r>
            <a:r>
              <a:rPr lang="el-GR" sz="1331" b="1" baseline="30000" dirty="0"/>
              <a:t>ο</a:t>
            </a:r>
            <a:r>
              <a:rPr lang="el-GR" sz="1331" b="1" dirty="0"/>
              <a:t> Υπολογισμός Κόστους Ισοδύναμης Μονάδας		➗	➗</a:t>
            </a:r>
          </a:p>
          <a:p>
            <a:pPr>
              <a:tabLst>
                <a:tab pos="4837163" algn="r"/>
                <a:tab pos="6450831" algn="r"/>
                <a:tab pos="8223946" algn="r"/>
              </a:tabLst>
            </a:pPr>
            <a:r>
              <a:rPr lang="el-GR" sz="1331" dirty="0"/>
              <a:t>Ισοδύναμες Μονάδες		30.000	25.800</a:t>
            </a:r>
          </a:p>
          <a:p>
            <a:pPr>
              <a:tabLst>
                <a:tab pos="4837163" algn="r"/>
                <a:tab pos="6450831" algn="r"/>
                <a:tab pos="8223946" algn="r"/>
              </a:tabLst>
            </a:pPr>
            <a:r>
              <a:rPr lang="el-GR" sz="1331" dirty="0"/>
              <a:t>Κόστος ανά Ισοδύναμη Μονάδα	70	27	43</a:t>
            </a:r>
          </a:p>
          <a:p>
            <a:pPr>
              <a:spcBef>
                <a:spcPts val="1089"/>
              </a:spcBef>
              <a:tabLst>
                <a:tab pos="4837163" algn="r"/>
                <a:tab pos="7578479" algn="r"/>
                <a:tab pos="8223946" algn="r"/>
              </a:tabLst>
            </a:pPr>
            <a:r>
              <a:rPr lang="el-GR" sz="1331" b="1" dirty="0"/>
              <a:t>Βήμα 5</a:t>
            </a:r>
            <a:r>
              <a:rPr lang="el-GR" sz="1331" b="1" baseline="30000" dirty="0"/>
              <a:t>ο</a:t>
            </a:r>
            <a:r>
              <a:rPr lang="el-GR" sz="1331" b="1" dirty="0"/>
              <a:t> Κατανομή του Κόστους στα Έτοιμα και στα Ημιτελή		Υπολογισμοί</a:t>
            </a:r>
          </a:p>
          <a:p>
            <a:pPr>
              <a:tabLst>
                <a:tab pos="3813253" algn="r"/>
                <a:tab pos="4837163" algn="r"/>
                <a:tab pos="7578479" algn="r"/>
                <a:tab pos="8223946" algn="r"/>
              </a:tabLst>
            </a:pPr>
            <a:r>
              <a:rPr lang="el-GR" sz="1331" dirty="0"/>
              <a:t>Ολοκληρωμένες Μονάδες (23.000)		1.610.000	23.000 Χ 70</a:t>
            </a:r>
          </a:p>
          <a:p>
            <a:pPr>
              <a:tabLst>
                <a:tab pos="3813253" algn="r"/>
                <a:tab pos="4837163" algn="r"/>
                <a:tab pos="7578479" algn="r"/>
                <a:tab pos="8223946" algn="r"/>
              </a:tabLst>
            </a:pPr>
            <a:r>
              <a:rPr lang="el-GR" sz="1331" dirty="0"/>
              <a:t>Παραγωγή σε Εξέλιξη Τέλους (7.000):</a:t>
            </a:r>
          </a:p>
          <a:p>
            <a:pPr>
              <a:tabLst>
                <a:tab pos="3813253" algn="r"/>
                <a:tab pos="4837163" algn="r"/>
                <a:tab pos="7578479" algn="r"/>
                <a:tab pos="8223946" algn="r"/>
              </a:tabLst>
            </a:pPr>
            <a:r>
              <a:rPr lang="el-GR" sz="1331" dirty="0"/>
              <a:t>Πρώτες Ύλες (7.000)	189.000		7.000 Χ 27</a:t>
            </a:r>
          </a:p>
          <a:p>
            <a:pPr>
              <a:tabLst>
                <a:tab pos="3813253" algn="r"/>
                <a:tab pos="4837163" algn="r"/>
                <a:tab pos="7578479" algn="r"/>
                <a:tab pos="8223946" algn="r"/>
              </a:tabLst>
            </a:pPr>
            <a:r>
              <a:rPr lang="el-GR" sz="1331" dirty="0"/>
              <a:t>Κόστος Μετατροπής (7.000 Χ 0,40)	</a:t>
            </a:r>
            <a:r>
              <a:rPr lang="el-GR" sz="1331" u="sng" dirty="0"/>
              <a:t>120.400	309.400</a:t>
            </a:r>
            <a:r>
              <a:rPr lang="el-GR" sz="1331" dirty="0"/>
              <a:t>	7.000 Χ 0,40 Χ 43</a:t>
            </a:r>
          </a:p>
          <a:p>
            <a:pPr>
              <a:tabLst>
                <a:tab pos="3813253" algn="r"/>
                <a:tab pos="4837163" algn="r"/>
                <a:tab pos="7578479" algn="r"/>
                <a:tab pos="8223946" algn="r"/>
              </a:tabLst>
            </a:pPr>
            <a:r>
              <a:rPr lang="el-GR" sz="1331" dirty="0"/>
              <a:t>Σύνολο		1.919.400		</a:t>
            </a:r>
            <a:endParaRPr lang="en-US" sz="1331" dirty="0"/>
          </a:p>
        </p:txBody>
      </p:sp>
    </p:spTree>
    <p:extLst>
      <p:ext uri="{BB962C8B-B14F-4D97-AF65-F5344CB8AC3E}">
        <p14:creationId xmlns:p14="http://schemas.microsoft.com/office/powerpoint/2010/main" val="368590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dissolv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dissolve">
                                      <p:cBhvr>
                                        <p:cTn id="27" dur="500"/>
                                        <p:tgtEl>
                                          <p:spTgt spid="8">
                                            <p:txEl>
                                              <p:pRg st="2" end="2"/>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8">
                                            <p:txEl>
                                              <p:pRg st="3" end="3"/>
                                            </p:txEl>
                                          </p:spTgt>
                                        </p:tgtEl>
                                        <p:attrNameLst>
                                          <p:attrName>style.visibility</p:attrName>
                                        </p:attrNameLst>
                                      </p:cBhvr>
                                      <p:to>
                                        <p:strVal val="visible"/>
                                      </p:to>
                                    </p:set>
                                    <p:animEffect transition="in" filter="dissolv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dissolve">
                                      <p:cBhvr>
                                        <p:cTn id="35" dur="500"/>
                                        <p:tgtEl>
                                          <p:spTgt spid="8">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8">
                                            <p:txEl>
                                              <p:pRg st="5" end="5"/>
                                            </p:txEl>
                                          </p:spTgt>
                                        </p:tgtEl>
                                        <p:attrNameLst>
                                          <p:attrName>style.visibility</p:attrName>
                                        </p:attrNameLst>
                                      </p:cBhvr>
                                      <p:to>
                                        <p:strVal val="visible"/>
                                      </p:to>
                                    </p:set>
                                    <p:animEffect transition="in" filter="dissolve">
                                      <p:cBhvr>
                                        <p:cTn id="40" dur="500"/>
                                        <p:tgtEl>
                                          <p:spTgt spid="8">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8">
                                            <p:txEl>
                                              <p:pRg st="6" end="6"/>
                                            </p:txEl>
                                          </p:spTgt>
                                        </p:tgtEl>
                                        <p:attrNameLst>
                                          <p:attrName>style.visibility</p:attrName>
                                        </p:attrNameLst>
                                      </p:cBhvr>
                                      <p:to>
                                        <p:strVal val="visible"/>
                                      </p:to>
                                    </p:set>
                                    <p:animEffect transition="in" filter="dissolve">
                                      <p:cBhvr>
                                        <p:cTn id="45" dur="500"/>
                                        <p:tgtEl>
                                          <p:spTgt spid="8">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8">
                                            <p:txEl>
                                              <p:pRg st="6" end="6"/>
                                            </p:txEl>
                                          </p:spTgt>
                                        </p:tgtEl>
                                        <p:attrNameLst>
                                          <p:attrName>style.visibility</p:attrName>
                                        </p:attrNameLst>
                                      </p:cBhvr>
                                      <p:to>
                                        <p:strVal val="visible"/>
                                      </p:to>
                                    </p:set>
                                    <p:animEffect transition="in" filter="dissolve">
                                      <p:cBhvr>
                                        <p:cTn id="50" dur="500"/>
                                        <p:tgtEl>
                                          <p:spTgt spid="8">
                                            <p:txEl>
                                              <p:pRg st="6" end="6"/>
                                            </p:txEl>
                                          </p:spTgt>
                                        </p:tgtEl>
                                      </p:cBhvr>
                                    </p:animEffect>
                                  </p:childTnLst>
                                </p:cTn>
                              </p:par>
                              <p:par>
                                <p:cTn id="51" presetID="9" presetClass="entr" presetSubtype="0" fill="hold" nodeType="withEffect">
                                  <p:stCondLst>
                                    <p:cond delay="0"/>
                                  </p:stCondLst>
                                  <p:childTnLst>
                                    <p:set>
                                      <p:cBhvr>
                                        <p:cTn id="52" dur="1" fill="hold">
                                          <p:stCondLst>
                                            <p:cond delay="0"/>
                                          </p:stCondLst>
                                        </p:cTn>
                                        <p:tgtEl>
                                          <p:spTgt spid="8">
                                            <p:txEl>
                                              <p:pRg st="7" end="7"/>
                                            </p:txEl>
                                          </p:spTgt>
                                        </p:tgtEl>
                                        <p:attrNameLst>
                                          <p:attrName>style.visibility</p:attrName>
                                        </p:attrNameLst>
                                      </p:cBhvr>
                                      <p:to>
                                        <p:strVal val="visible"/>
                                      </p:to>
                                    </p:set>
                                    <p:animEffect transition="in" filter="dissolve">
                                      <p:cBhvr>
                                        <p:cTn id="53" dur="500"/>
                                        <p:tgtEl>
                                          <p:spTgt spid="8">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nodeType="clickEffect">
                                  <p:stCondLst>
                                    <p:cond delay="0"/>
                                  </p:stCondLst>
                                  <p:childTnLst>
                                    <p:set>
                                      <p:cBhvr>
                                        <p:cTn id="57" dur="1" fill="hold">
                                          <p:stCondLst>
                                            <p:cond delay="0"/>
                                          </p:stCondLst>
                                        </p:cTn>
                                        <p:tgtEl>
                                          <p:spTgt spid="8">
                                            <p:txEl>
                                              <p:pRg st="8" end="8"/>
                                            </p:txEl>
                                          </p:spTgt>
                                        </p:tgtEl>
                                        <p:attrNameLst>
                                          <p:attrName>style.visibility</p:attrName>
                                        </p:attrNameLst>
                                      </p:cBhvr>
                                      <p:to>
                                        <p:strVal val="visible"/>
                                      </p:to>
                                    </p:set>
                                    <p:animEffect transition="in" filter="dissolve">
                                      <p:cBhvr>
                                        <p:cTn id="58" dur="500"/>
                                        <p:tgtEl>
                                          <p:spTgt spid="8">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nodeType="clickEffect">
                                  <p:stCondLst>
                                    <p:cond delay="0"/>
                                  </p:stCondLst>
                                  <p:childTnLst>
                                    <p:set>
                                      <p:cBhvr>
                                        <p:cTn id="62" dur="1" fill="hold">
                                          <p:stCondLst>
                                            <p:cond delay="0"/>
                                          </p:stCondLst>
                                        </p:cTn>
                                        <p:tgtEl>
                                          <p:spTgt spid="8">
                                            <p:txEl>
                                              <p:pRg st="9" end="9"/>
                                            </p:txEl>
                                          </p:spTgt>
                                        </p:tgtEl>
                                        <p:attrNameLst>
                                          <p:attrName>style.visibility</p:attrName>
                                        </p:attrNameLst>
                                      </p:cBhvr>
                                      <p:to>
                                        <p:strVal val="visible"/>
                                      </p:to>
                                    </p:set>
                                    <p:animEffect transition="in" filter="dissolve">
                                      <p:cBhvr>
                                        <p:cTn id="63" dur="500"/>
                                        <p:tgtEl>
                                          <p:spTgt spid="8">
                                            <p:txEl>
                                              <p:pRg st="9" end="9"/>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nodeType="clickEffect">
                                  <p:stCondLst>
                                    <p:cond delay="0"/>
                                  </p:stCondLst>
                                  <p:childTnLst>
                                    <p:set>
                                      <p:cBhvr>
                                        <p:cTn id="67" dur="1" fill="hold">
                                          <p:stCondLst>
                                            <p:cond delay="0"/>
                                          </p:stCondLst>
                                        </p:cTn>
                                        <p:tgtEl>
                                          <p:spTgt spid="8">
                                            <p:txEl>
                                              <p:pRg st="10" end="10"/>
                                            </p:txEl>
                                          </p:spTgt>
                                        </p:tgtEl>
                                        <p:attrNameLst>
                                          <p:attrName>style.visibility</p:attrName>
                                        </p:attrNameLst>
                                      </p:cBhvr>
                                      <p:to>
                                        <p:strVal val="visible"/>
                                      </p:to>
                                    </p:set>
                                    <p:animEffect transition="in" filter="dissolve">
                                      <p:cBhvr>
                                        <p:cTn id="68" dur="500"/>
                                        <p:tgtEl>
                                          <p:spTgt spid="8">
                                            <p:txEl>
                                              <p:pRg st="10" end="1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8">
                                            <p:txEl>
                                              <p:pRg st="11" end="11"/>
                                            </p:txEl>
                                          </p:spTgt>
                                        </p:tgtEl>
                                        <p:attrNameLst>
                                          <p:attrName>style.visibility</p:attrName>
                                        </p:attrNameLst>
                                      </p:cBhvr>
                                      <p:to>
                                        <p:strVal val="visible"/>
                                      </p:to>
                                    </p:set>
                                    <p:animEffect transition="in" filter="dissolve">
                                      <p:cBhvr>
                                        <p:cTn id="73" dur="500"/>
                                        <p:tgtEl>
                                          <p:spTgt spid="8">
                                            <p:txEl>
                                              <p:pRg st="11" end="11"/>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nodeType="clickEffect">
                                  <p:stCondLst>
                                    <p:cond delay="0"/>
                                  </p:stCondLst>
                                  <p:childTnLst>
                                    <p:set>
                                      <p:cBhvr>
                                        <p:cTn id="77" dur="1" fill="hold">
                                          <p:stCondLst>
                                            <p:cond delay="0"/>
                                          </p:stCondLst>
                                        </p:cTn>
                                        <p:tgtEl>
                                          <p:spTgt spid="8">
                                            <p:txEl>
                                              <p:pRg st="12" end="12"/>
                                            </p:txEl>
                                          </p:spTgt>
                                        </p:tgtEl>
                                        <p:attrNameLst>
                                          <p:attrName>style.visibility</p:attrName>
                                        </p:attrNameLst>
                                      </p:cBhvr>
                                      <p:to>
                                        <p:strVal val="visible"/>
                                      </p:to>
                                    </p:set>
                                    <p:animEffect transition="in" filter="dissolve">
                                      <p:cBhvr>
                                        <p:cTn id="78" dur="500"/>
                                        <p:tgtEl>
                                          <p:spTgt spid="8">
                                            <p:txEl>
                                              <p:pRg st="12" end="12"/>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nodeType="clickEffect">
                                  <p:stCondLst>
                                    <p:cond delay="0"/>
                                  </p:stCondLst>
                                  <p:childTnLst>
                                    <p:set>
                                      <p:cBhvr>
                                        <p:cTn id="82" dur="1" fill="hold">
                                          <p:stCondLst>
                                            <p:cond delay="0"/>
                                          </p:stCondLst>
                                        </p:cTn>
                                        <p:tgtEl>
                                          <p:spTgt spid="8">
                                            <p:txEl>
                                              <p:pRg st="13" end="13"/>
                                            </p:txEl>
                                          </p:spTgt>
                                        </p:tgtEl>
                                        <p:attrNameLst>
                                          <p:attrName>style.visibility</p:attrName>
                                        </p:attrNameLst>
                                      </p:cBhvr>
                                      <p:to>
                                        <p:strVal val="visible"/>
                                      </p:to>
                                    </p:set>
                                    <p:animEffect transition="in" filter="dissolve">
                                      <p:cBhvr>
                                        <p:cTn id="83" dur="500"/>
                                        <p:tgtEl>
                                          <p:spTgt spid="8">
                                            <p:txEl>
                                              <p:pRg st="13" end="13"/>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nodeType="clickEffect">
                                  <p:stCondLst>
                                    <p:cond delay="0"/>
                                  </p:stCondLst>
                                  <p:childTnLst>
                                    <p:set>
                                      <p:cBhvr>
                                        <p:cTn id="87" dur="1" fill="hold">
                                          <p:stCondLst>
                                            <p:cond delay="0"/>
                                          </p:stCondLst>
                                        </p:cTn>
                                        <p:tgtEl>
                                          <p:spTgt spid="8">
                                            <p:txEl>
                                              <p:pRg st="14" end="14"/>
                                            </p:txEl>
                                          </p:spTgt>
                                        </p:tgtEl>
                                        <p:attrNameLst>
                                          <p:attrName>style.visibility</p:attrName>
                                        </p:attrNameLst>
                                      </p:cBhvr>
                                      <p:to>
                                        <p:strVal val="visible"/>
                                      </p:to>
                                    </p:set>
                                    <p:animEffect transition="in" filter="dissolve">
                                      <p:cBhvr>
                                        <p:cTn id="88" dur="500"/>
                                        <p:tgtEl>
                                          <p:spTgt spid="8">
                                            <p:txEl>
                                              <p:pRg st="14" end="14"/>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ntr" presetSubtype="0" fill="hold" nodeType="clickEffect">
                                  <p:stCondLst>
                                    <p:cond delay="0"/>
                                  </p:stCondLst>
                                  <p:childTnLst>
                                    <p:set>
                                      <p:cBhvr>
                                        <p:cTn id="92" dur="1" fill="hold">
                                          <p:stCondLst>
                                            <p:cond delay="0"/>
                                          </p:stCondLst>
                                        </p:cTn>
                                        <p:tgtEl>
                                          <p:spTgt spid="8">
                                            <p:txEl>
                                              <p:pRg st="15" end="15"/>
                                            </p:txEl>
                                          </p:spTgt>
                                        </p:tgtEl>
                                        <p:attrNameLst>
                                          <p:attrName>style.visibility</p:attrName>
                                        </p:attrNameLst>
                                      </p:cBhvr>
                                      <p:to>
                                        <p:strVal val="visible"/>
                                      </p:to>
                                    </p:set>
                                    <p:animEffect transition="in" filter="dissolve">
                                      <p:cBhvr>
                                        <p:cTn id="93" dur="500"/>
                                        <p:tgtEl>
                                          <p:spTgt spid="8">
                                            <p:txEl>
                                              <p:pRg st="15" end="15"/>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9" presetClass="entr" presetSubtype="0" fill="hold" nodeType="clickEffect">
                                  <p:stCondLst>
                                    <p:cond delay="0"/>
                                  </p:stCondLst>
                                  <p:childTnLst>
                                    <p:set>
                                      <p:cBhvr>
                                        <p:cTn id="97" dur="1" fill="hold">
                                          <p:stCondLst>
                                            <p:cond delay="0"/>
                                          </p:stCondLst>
                                        </p:cTn>
                                        <p:tgtEl>
                                          <p:spTgt spid="8">
                                            <p:txEl>
                                              <p:pRg st="16" end="16"/>
                                            </p:txEl>
                                          </p:spTgt>
                                        </p:tgtEl>
                                        <p:attrNameLst>
                                          <p:attrName>style.visibility</p:attrName>
                                        </p:attrNameLst>
                                      </p:cBhvr>
                                      <p:to>
                                        <p:strVal val="visible"/>
                                      </p:to>
                                    </p:set>
                                    <p:animEffect transition="in" filter="dissolve">
                                      <p:cBhvr>
                                        <p:cTn id="98" dur="500"/>
                                        <p:tgtEl>
                                          <p:spTgt spid="8">
                                            <p:txEl>
                                              <p:pRg st="16" end="16"/>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9" presetClass="entr" presetSubtype="0" fill="hold" nodeType="clickEffect">
                                  <p:stCondLst>
                                    <p:cond delay="0"/>
                                  </p:stCondLst>
                                  <p:childTnLst>
                                    <p:set>
                                      <p:cBhvr>
                                        <p:cTn id="102" dur="1" fill="hold">
                                          <p:stCondLst>
                                            <p:cond delay="0"/>
                                          </p:stCondLst>
                                        </p:cTn>
                                        <p:tgtEl>
                                          <p:spTgt spid="8">
                                            <p:txEl>
                                              <p:pRg st="17" end="17"/>
                                            </p:txEl>
                                          </p:spTgt>
                                        </p:tgtEl>
                                        <p:attrNameLst>
                                          <p:attrName>style.visibility</p:attrName>
                                        </p:attrNameLst>
                                      </p:cBhvr>
                                      <p:to>
                                        <p:strVal val="visible"/>
                                      </p:to>
                                    </p:set>
                                    <p:animEffect transition="in" filter="dissolve">
                                      <p:cBhvr>
                                        <p:cTn id="103" dur="500"/>
                                        <p:tgtEl>
                                          <p:spTgt spid="8">
                                            <p:txEl>
                                              <p:pRg st="17" end="17"/>
                                            </p:txEl>
                                          </p:spTgt>
                                        </p:tgtEl>
                                      </p:cBhvr>
                                    </p:animEffect>
                                  </p:childTnLst>
                                </p:cTn>
                              </p:par>
                            </p:childTnLst>
                          </p:cTn>
                        </p:par>
                      </p:childTnLst>
                    </p:cTn>
                  </p:par>
                  <p:par>
                    <p:cTn id="104" fill="hold">
                      <p:stCondLst>
                        <p:cond delay="indefinite"/>
                      </p:stCondLst>
                      <p:childTnLst>
                        <p:par>
                          <p:cTn id="105" fill="hold">
                            <p:stCondLst>
                              <p:cond delay="0"/>
                            </p:stCondLst>
                            <p:childTnLst>
                              <p:par>
                                <p:cTn id="106" presetID="9" presetClass="entr" presetSubtype="0" fill="hold" nodeType="clickEffect">
                                  <p:stCondLst>
                                    <p:cond delay="0"/>
                                  </p:stCondLst>
                                  <p:childTnLst>
                                    <p:set>
                                      <p:cBhvr>
                                        <p:cTn id="107" dur="1" fill="hold">
                                          <p:stCondLst>
                                            <p:cond delay="0"/>
                                          </p:stCondLst>
                                        </p:cTn>
                                        <p:tgtEl>
                                          <p:spTgt spid="8">
                                            <p:txEl>
                                              <p:pRg st="18" end="18"/>
                                            </p:txEl>
                                          </p:spTgt>
                                        </p:tgtEl>
                                        <p:attrNameLst>
                                          <p:attrName>style.visibility</p:attrName>
                                        </p:attrNameLst>
                                      </p:cBhvr>
                                      <p:to>
                                        <p:strVal val="visible"/>
                                      </p:to>
                                    </p:set>
                                    <p:animEffect transition="in" filter="dissolve">
                                      <p:cBhvr>
                                        <p:cTn id="108" dur="500"/>
                                        <p:tgtEl>
                                          <p:spTgt spid="8">
                                            <p:txEl>
                                              <p:pRg st="18" end="18"/>
                                            </p:txEl>
                                          </p:spTgt>
                                        </p:tgtEl>
                                      </p:cBhvr>
                                    </p:animEffect>
                                  </p:childTnLst>
                                </p:cTn>
                              </p:par>
                            </p:childTnLst>
                          </p:cTn>
                        </p:par>
                      </p:childTnLst>
                    </p:cTn>
                  </p:par>
                  <p:par>
                    <p:cTn id="109" fill="hold">
                      <p:stCondLst>
                        <p:cond delay="indefinite"/>
                      </p:stCondLst>
                      <p:childTnLst>
                        <p:par>
                          <p:cTn id="110" fill="hold">
                            <p:stCondLst>
                              <p:cond delay="0"/>
                            </p:stCondLst>
                            <p:childTnLst>
                              <p:par>
                                <p:cTn id="111" presetID="9" presetClass="entr" presetSubtype="0" fill="hold" nodeType="clickEffect">
                                  <p:stCondLst>
                                    <p:cond delay="0"/>
                                  </p:stCondLst>
                                  <p:childTnLst>
                                    <p:set>
                                      <p:cBhvr>
                                        <p:cTn id="112" dur="1" fill="hold">
                                          <p:stCondLst>
                                            <p:cond delay="0"/>
                                          </p:stCondLst>
                                        </p:cTn>
                                        <p:tgtEl>
                                          <p:spTgt spid="8">
                                            <p:txEl>
                                              <p:pRg st="19" end="19"/>
                                            </p:txEl>
                                          </p:spTgt>
                                        </p:tgtEl>
                                        <p:attrNameLst>
                                          <p:attrName>style.visibility</p:attrName>
                                        </p:attrNameLst>
                                      </p:cBhvr>
                                      <p:to>
                                        <p:strVal val="visible"/>
                                      </p:to>
                                    </p:set>
                                    <p:animEffect transition="in" filter="dissolve">
                                      <p:cBhvr>
                                        <p:cTn id="113" dur="500"/>
                                        <p:tgtEl>
                                          <p:spTgt spid="8">
                                            <p:txEl>
                                              <p:pRg st="19" end="19"/>
                                            </p:txEl>
                                          </p:spTgt>
                                        </p:tgtEl>
                                      </p:cBhvr>
                                    </p:animEffect>
                                  </p:childTnLst>
                                </p:cTn>
                              </p:par>
                            </p:childTnLst>
                          </p:cTn>
                        </p:par>
                      </p:childTnLst>
                    </p:cTn>
                  </p:par>
                  <p:par>
                    <p:cTn id="114" fill="hold">
                      <p:stCondLst>
                        <p:cond delay="indefinite"/>
                      </p:stCondLst>
                      <p:childTnLst>
                        <p:par>
                          <p:cTn id="115" fill="hold">
                            <p:stCondLst>
                              <p:cond delay="0"/>
                            </p:stCondLst>
                            <p:childTnLst>
                              <p:par>
                                <p:cTn id="116" presetID="9" presetClass="entr" presetSubtype="0" fill="hold" nodeType="clickEffect">
                                  <p:stCondLst>
                                    <p:cond delay="0"/>
                                  </p:stCondLst>
                                  <p:childTnLst>
                                    <p:set>
                                      <p:cBhvr>
                                        <p:cTn id="117" dur="1" fill="hold">
                                          <p:stCondLst>
                                            <p:cond delay="0"/>
                                          </p:stCondLst>
                                        </p:cTn>
                                        <p:tgtEl>
                                          <p:spTgt spid="8">
                                            <p:txEl>
                                              <p:pRg st="20" end="20"/>
                                            </p:txEl>
                                          </p:spTgt>
                                        </p:tgtEl>
                                        <p:attrNameLst>
                                          <p:attrName>style.visibility</p:attrName>
                                        </p:attrNameLst>
                                      </p:cBhvr>
                                      <p:to>
                                        <p:strVal val="visible"/>
                                      </p:to>
                                    </p:set>
                                    <p:animEffect transition="in" filter="dissolve">
                                      <p:cBhvr>
                                        <p:cTn id="118" dur="500"/>
                                        <p:tgtEl>
                                          <p:spTgt spid="8">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51DADA8-04EB-C24A-BD32-6AD2587BDCD1}"/>
              </a:ext>
            </a:extLst>
          </p:cNvPr>
          <p:cNvSpPr txBox="1"/>
          <p:nvPr/>
        </p:nvSpPr>
        <p:spPr>
          <a:xfrm>
            <a:off x="53788" y="293914"/>
            <a:ext cx="9036424" cy="353045"/>
          </a:xfrm>
          <a:prstGeom prst="rect">
            <a:avLst/>
          </a:prstGeom>
          <a:noFill/>
        </p:spPr>
        <p:txBody>
          <a:bodyPr wrap="square" rtlCol="0">
            <a:spAutoFit/>
          </a:bodyPr>
          <a:lstStyle/>
          <a:p>
            <a:pPr algn="ctr"/>
            <a:r>
              <a:rPr lang="en-US" sz="1694" b="1" dirty="0" err="1"/>
              <a:t>Έ</a:t>
            </a:r>
            <a:r>
              <a:rPr lang="el-GR" sz="1694" b="1" dirty="0" err="1"/>
              <a:t>κθεση</a:t>
            </a:r>
            <a:r>
              <a:rPr lang="el-GR" sz="1694" b="1" dirty="0"/>
              <a:t> Κόστους παραγωγής Ιανουαρίου 20Χ5 – ΦΑΣΗ ΙΙ _ Μέθοδος Μέσου Σταθμικού Όρου</a:t>
            </a:r>
          </a:p>
        </p:txBody>
      </p:sp>
      <p:sp>
        <p:nvSpPr>
          <p:cNvPr id="8" name="TextBox 7">
            <a:extLst>
              <a:ext uri="{FF2B5EF4-FFF2-40B4-BE49-F238E27FC236}">
                <a16:creationId xmlns:a16="http://schemas.microsoft.com/office/drawing/2014/main" id="{C0016EB6-A0EE-234F-BC3A-BD82D4BFFE86}"/>
              </a:ext>
            </a:extLst>
          </p:cNvPr>
          <p:cNvSpPr txBox="1"/>
          <p:nvPr/>
        </p:nvSpPr>
        <p:spPr>
          <a:xfrm>
            <a:off x="145997" y="754957"/>
            <a:ext cx="8852007" cy="5712846"/>
          </a:xfrm>
          <a:prstGeom prst="rect">
            <a:avLst/>
          </a:prstGeom>
          <a:noFill/>
        </p:spPr>
        <p:txBody>
          <a:bodyPr wrap="square" rtlCol="0">
            <a:spAutoFit/>
          </a:bodyPr>
          <a:lstStyle/>
          <a:p>
            <a:pPr>
              <a:tabLst>
                <a:tab pos="8223946" algn="r"/>
              </a:tabLst>
            </a:pPr>
            <a:r>
              <a:rPr lang="el-GR" sz="1331" b="1" dirty="0"/>
              <a:t>Βήμα 1</a:t>
            </a:r>
            <a:r>
              <a:rPr lang="el-GR" sz="1331" b="1" baseline="30000" dirty="0"/>
              <a:t>ο</a:t>
            </a:r>
            <a:r>
              <a:rPr lang="el-GR" sz="1331" b="1" dirty="0"/>
              <a:t> Υπολογισμός Φυσικής Ροής Μονάδων	Βήμα 2</a:t>
            </a:r>
            <a:r>
              <a:rPr lang="el-GR" sz="1331" b="1" baseline="30000" dirty="0"/>
              <a:t>ο</a:t>
            </a:r>
            <a:r>
              <a:rPr lang="el-GR" sz="1331" b="1" dirty="0"/>
              <a:t> Υπολογισμός Ισοδύναμων Μονάδων</a:t>
            </a:r>
          </a:p>
          <a:p>
            <a:pPr>
              <a:spcBef>
                <a:spcPts val="1089"/>
              </a:spcBef>
              <a:tabLst>
                <a:tab pos="3432888" algn="r"/>
                <a:tab pos="4191696" algn="r"/>
                <a:tab pos="5805364" algn="r"/>
                <a:tab pos="6877301" algn="r"/>
                <a:tab pos="8546680" algn="r"/>
              </a:tabLst>
            </a:pPr>
            <a:r>
              <a:rPr lang="el-GR" sz="1331" b="1" dirty="0"/>
              <a:t>Ποσότητες		Μονάδες	Μεταφερόμενο	Πρώτες	Κόστος</a:t>
            </a:r>
          </a:p>
          <a:p>
            <a:pPr>
              <a:tabLst>
                <a:tab pos="3432888" algn="r"/>
                <a:tab pos="4191696" algn="r"/>
                <a:tab pos="5805364" algn="r"/>
                <a:tab pos="6877301" algn="r"/>
                <a:tab pos="8546680" algn="r"/>
              </a:tabLst>
            </a:pPr>
            <a:r>
              <a:rPr lang="el-GR" sz="1331" b="1" dirty="0"/>
              <a:t>			Κόστος	Ύλες	Μετατροπής</a:t>
            </a:r>
          </a:p>
          <a:p>
            <a:pPr>
              <a:tabLst>
                <a:tab pos="3432888" algn="r"/>
                <a:tab pos="4191696" algn="r"/>
                <a:tab pos="5805364" algn="r"/>
                <a:tab pos="6877301" algn="r"/>
                <a:tab pos="8546680" algn="r"/>
              </a:tabLst>
            </a:pPr>
            <a:r>
              <a:rPr lang="el-GR" sz="1331" dirty="0"/>
              <a:t>Παραγωγή σε Εξέλιξη Αρχής (50% ΚΜ)		15.000		</a:t>
            </a:r>
          </a:p>
          <a:p>
            <a:pPr>
              <a:tabLst>
                <a:tab pos="3432888" algn="r"/>
                <a:tab pos="4191696" algn="r"/>
                <a:tab pos="5805364" algn="r"/>
                <a:tab pos="6877301" algn="r"/>
                <a:tab pos="8546680" algn="r"/>
              </a:tabLst>
            </a:pPr>
            <a:r>
              <a:rPr lang="el-GR" sz="1331" dirty="0"/>
              <a:t>Εισερχόμενες Μονάδες	</a:t>
            </a:r>
            <a:r>
              <a:rPr lang="el-GR" sz="1331" u="sng" dirty="0"/>
              <a:t>	23.000</a:t>
            </a:r>
            <a:r>
              <a:rPr lang="el-GR" sz="1331" dirty="0"/>
              <a:t>		</a:t>
            </a:r>
          </a:p>
          <a:p>
            <a:pPr>
              <a:tabLst>
                <a:tab pos="3432888" algn="r"/>
                <a:tab pos="4191696" algn="r"/>
                <a:tab pos="5805364" algn="r"/>
                <a:tab pos="6877301" algn="r"/>
                <a:tab pos="8546680" algn="r"/>
              </a:tabLst>
            </a:pPr>
            <a:r>
              <a:rPr lang="el-GR" sz="1331" dirty="0"/>
              <a:t>Σύνολο		38.000</a:t>
            </a:r>
          </a:p>
          <a:p>
            <a:pPr>
              <a:spcBef>
                <a:spcPts val="1089"/>
              </a:spcBef>
              <a:tabLst>
                <a:tab pos="3432888" algn="r"/>
                <a:tab pos="4191696" algn="r"/>
                <a:tab pos="5805364" algn="r"/>
                <a:tab pos="6877301" algn="r"/>
                <a:tab pos="8546680" algn="r"/>
              </a:tabLst>
            </a:pPr>
            <a:r>
              <a:rPr lang="el-GR" sz="1331" dirty="0"/>
              <a:t>Ολοκληρωμένες Μονάδες		28.000	28.000		28.000</a:t>
            </a:r>
          </a:p>
          <a:p>
            <a:pPr>
              <a:tabLst>
                <a:tab pos="3432888" algn="r"/>
                <a:tab pos="4191696" algn="r"/>
                <a:tab pos="5805364" algn="r"/>
                <a:tab pos="6877301" algn="r"/>
                <a:tab pos="8546680" algn="r"/>
              </a:tabLst>
            </a:pPr>
            <a:r>
              <a:rPr lang="el-GR" sz="1331" dirty="0"/>
              <a:t>Παραγωγή σε Εξέλιξη Τέλους (60% ΚΜ)	</a:t>
            </a:r>
            <a:r>
              <a:rPr lang="el-GR" sz="1331" u="sng" dirty="0"/>
              <a:t>	10.000	10.000	 	(10.000 Χ 0,60) 6.000</a:t>
            </a:r>
          </a:p>
          <a:p>
            <a:pPr>
              <a:tabLst>
                <a:tab pos="3432888" algn="r"/>
                <a:tab pos="4191696" algn="r"/>
                <a:tab pos="5805364" algn="r"/>
                <a:tab pos="6877301" algn="r"/>
                <a:tab pos="8546680" algn="r"/>
              </a:tabLst>
            </a:pPr>
            <a:r>
              <a:rPr lang="el-GR" sz="1331" dirty="0"/>
              <a:t>Σύνολο		38.000	38.000		34.000</a:t>
            </a:r>
          </a:p>
          <a:p>
            <a:pPr>
              <a:spcBef>
                <a:spcPts val="1089"/>
              </a:spcBef>
              <a:tabLst>
                <a:tab pos="3432888" algn="r"/>
                <a:tab pos="4191696" algn="r"/>
                <a:tab pos="5805364" algn="r"/>
                <a:tab pos="6877301" algn="r"/>
                <a:tab pos="8546680" algn="r"/>
              </a:tabLst>
            </a:pPr>
            <a:r>
              <a:rPr lang="el-GR" sz="1331" b="1" dirty="0"/>
              <a:t>Βήμα 3</a:t>
            </a:r>
            <a:r>
              <a:rPr lang="el-GR" sz="1331" b="1" baseline="30000" dirty="0"/>
              <a:t>ο</a:t>
            </a:r>
            <a:r>
              <a:rPr lang="el-GR" sz="1331" b="1" dirty="0"/>
              <a:t> Υπολογισμός Συνολικού Κόστους		Σύνολο	Μεταφερόμενο	Πρώτες	Κόστος</a:t>
            </a:r>
          </a:p>
          <a:p>
            <a:pPr>
              <a:tabLst>
                <a:tab pos="3432888" algn="r"/>
                <a:tab pos="4191696" algn="r"/>
                <a:tab pos="5805364" algn="r"/>
                <a:tab pos="6877301" algn="r"/>
                <a:tab pos="8546680" algn="r"/>
              </a:tabLst>
            </a:pPr>
            <a:r>
              <a:rPr lang="el-GR" sz="1331" b="1" dirty="0"/>
              <a:t>			Κόστος	Ύλες	Μετατροπής</a:t>
            </a:r>
          </a:p>
          <a:p>
            <a:pPr>
              <a:tabLst>
                <a:tab pos="3432888" algn="r"/>
                <a:tab pos="4191696" algn="r"/>
                <a:tab pos="5805364" algn="r"/>
                <a:tab pos="6877301" algn="r"/>
                <a:tab pos="8546680" algn="r"/>
              </a:tabLst>
            </a:pPr>
            <a:r>
              <a:rPr lang="el-GR" sz="1331" dirty="0"/>
              <a:t>Παραγωγή σε Εξέλιξη Αρχής		534.000	 214.000 		320.000</a:t>
            </a:r>
          </a:p>
          <a:p>
            <a:pPr>
              <a:tabLst>
                <a:tab pos="3432888" algn="r"/>
                <a:tab pos="4191696" algn="r"/>
                <a:tab pos="5805364" algn="r"/>
                <a:tab pos="6877301" algn="r"/>
                <a:tab pos="8546680" algn="r"/>
              </a:tabLst>
            </a:pPr>
            <a:r>
              <a:rPr lang="el-GR" sz="1331" dirty="0"/>
              <a:t>Τρέχον Κόστος	</a:t>
            </a:r>
            <a:r>
              <a:rPr lang="el-GR" sz="1331" u="sng" dirty="0"/>
              <a:t>	2.310.000	 1.610.000 		700.000</a:t>
            </a:r>
          </a:p>
          <a:p>
            <a:pPr>
              <a:tabLst>
                <a:tab pos="3432888" algn="r"/>
                <a:tab pos="4191696" algn="r"/>
                <a:tab pos="5805364" algn="r"/>
                <a:tab pos="6877301" algn="r"/>
                <a:tab pos="8546680" algn="r"/>
              </a:tabLst>
            </a:pPr>
            <a:r>
              <a:rPr lang="el-GR" sz="1331" dirty="0"/>
              <a:t>Σύνολο		2.844.000	1.824.000		1.020.000</a:t>
            </a:r>
          </a:p>
          <a:p>
            <a:pPr>
              <a:spcBef>
                <a:spcPts val="1089"/>
              </a:spcBef>
              <a:tabLst>
                <a:tab pos="4191696" algn="r"/>
                <a:tab pos="5747733" algn="r"/>
                <a:tab pos="6829276" algn="r"/>
                <a:tab pos="8489049" algn="r"/>
              </a:tabLst>
            </a:pPr>
            <a:r>
              <a:rPr lang="el-GR" sz="1331" b="1" dirty="0"/>
              <a:t>Βήμα 4</a:t>
            </a:r>
            <a:r>
              <a:rPr lang="el-GR" sz="1331" b="1" baseline="30000" dirty="0"/>
              <a:t>ο</a:t>
            </a:r>
            <a:r>
              <a:rPr lang="el-GR" sz="1331" b="1" dirty="0"/>
              <a:t> Υπολογισμός Κόστους Ισοδύναμης Μονάδας		 ➗ 		➗</a:t>
            </a:r>
          </a:p>
          <a:p>
            <a:pPr>
              <a:tabLst>
                <a:tab pos="4191696" algn="r"/>
                <a:tab pos="5747733" algn="r"/>
                <a:tab pos="6829276" algn="r"/>
                <a:tab pos="8489049" algn="r"/>
              </a:tabLst>
            </a:pPr>
            <a:r>
              <a:rPr lang="el-GR" sz="1331" dirty="0"/>
              <a:t>Ισοδύναμες Μονάδες		38.000		34.000</a:t>
            </a:r>
          </a:p>
          <a:p>
            <a:pPr>
              <a:tabLst>
                <a:tab pos="4191696" algn="r"/>
                <a:tab pos="5747733" algn="r"/>
                <a:tab pos="6829276" algn="r"/>
                <a:tab pos="8489049" algn="r"/>
              </a:tabLst>
            </a:pPr>
            <a:r>
              <a:rPr lang="el-GR" sz="1331" dirty="0"/>
              <a:t>Κόστος ανά Ισοδύναμη Μονάδα	78	48		30</a:t>
            </a:r>
          </a:p>
          <a:p>
            <a:pPr>
              <a:spcBef>
                <a:spcPts val="1089"/>
              </a:spcBef>
              <a:tabLst>
                <a:tab pos="4837163" algn="r"/>
                <a:tab pos="7578479" algn="r"/>
                <a:tab pos="8223946" algn="r"/>
              </a:tabLst>
            </a:pPr>
            <a:r>
              <a:rPr lang="el-GR" sz="1331" b="1" dirty="0"/>
              <a:t>Βήμα 5</a:t>
            </a:r>
            <a:r>
              <a:rPr lang="el-GR" sz="1331" b="1" baseline="30000" dirty="0"/>
              <a:t>ο</a:t>
            </a:r>
            <a:r>
              <a:rPr lang="el-GR" sz="1331" b="1" dirty="0"/>
              <a:t> Κατανομή του Κόστους στα Έτοιμα και στα Ημιτελή		Υπολογισμοί</a:t>
            </a:r>
          </a:p>
          <a:p>
            <a:pPr>
              <a:tabLst>
                <a:tab pos="3813253" algn="r"/>
                <a:tab pos="4837163" algn="r"/>
                <a:tab pos="7578479" algn="r"/>
                <a:tab pos="8223946" algn="r"/>
              </a:tabLst>
            </a:pPr>
            <a:r>
              <a:rPr lang="el-GR" sz="1331" dirty="0"/>
              <a:t>Ολοκληρωμένες Μονάδες (28.000)		2.184.000	28.000 Χ 78</a:t>
            </a:r>
          </a:p>
          <a:p>
            <a:pPr>
              <a:tabLst>
                <a:tab pos="3813253" algn="r"/>
                <a:tab pos="4837163" algn="r"/>
                <a:tab pos="7578479" algn="r"/>
                <a:tab pos="8223946" algn="r"/>
              </a:tabLst>
            </a:pPr>
            <a:r>
              <a:rPr lang="el-GR" sz="1331" dirty="0"/>
              <a:t>Παραγωγή σε Εξέλιξη Τέλους (7.000):</a:t>
            </a:r>
          </a:p>
          <a:p>
            <a:pPr>
              <a:tabLst>
                <a:tab pos="3813253" algn="r"/>
                <a:tab pos="4837163" algn="r"/>
                <a:tab pos="7578479" algn="r"/>
                <a:tab pos="8223946" algn="r"/>
              </a:tabLst>
            </a:pPr>
            <a:r>
              <a:rPr lang="el-GR" sz="1331" dirty="0"/>
              <a:t>Μεταφερόμενο Κόστος	 480.000 		10.000 Χ 48</a:t>
            </a:r>
          </a:p>
          <a:p>
            <a:pPr>
              <a:tabLst>
                <a:tab pos="3813253" algn="r"/>
                <a:tab pos="4837163" algn="r"/>
                <a:tab pos="7578479" algn="r"/>
                <a:tab pos="8223946" algn="r"/>
              </a:tabLst>
            </a:pPr>
            <a:r>
              <a:rPr lang="el-GR" sz="1331" dirty="0"/>
              <a:t>Πρώτες Ύλες (7.000)	0		0</a:t>
            </a:r>
          </a:p>
          <a:p>
            <a:pPr>
              <a:tabLst>
                <a:tab pos="3813253" algn="r"/>
                <a:tab pos="4837163" algn="r"/>
                <a:tab pos="7578479" algn="r"/>
                <a:tab pos="8223946" algn="r"/>
              </a:tabLst>
            </a:pPr>
            <a:r>
              <a:rPr lang="el-GR" sz="1331" dirty="0"/>
              <a:t>Κόστος Μετατροπής (7.000 Χ 0,40)	</a:t>
            </a:r>
            <a:r>
              <a:rPr lang="el-GR" sz="1331" u="sng" dirty="0"/>
              <a:t>180.000	660.000</a:t>
            </a:r>
            <a:r>
              <a:rPr lang="el-GR" sz="1331" dirty="0"/>
              <a:t>	10.000 Χ 0,60 Χ 30</a:t>
            </a:r>
          </a:p>
          <a:p>
            <a:pPr>
              <a:tabLst>
                <a:tab pos="3813253" algn="r"/>
                <a:tab pos="4837163" algn="r"/>
                <a:tab pos="7578479" algn="r"/>
                <a:tab pos="8223946" algn="r"/>
              </a:tabLst>
            </a:pPr>
            <a:r>
              <a:rPr lang="el-GR" sz="1331" dirty="0"/>
              <a:t>Σύνολο		2.844.000		</a:t>
            </a:r>
            <a:endParaRPr lang="en-US" sz="1331" dirty="0"/>
          </a:p>
        </p:txBody>
      </p:sp>
    </p:spTree>
    <p:extLst>
      <p:ext uri="{BB962C8B-B14F-4D97-AF65-F5344CB8AC3E}">
        <p14:creationId xmlns:p14="http://schemas.microsoft.com/office/powerpoint/2010/main" val="322623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dissolve">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dissolve">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dissolve">
                                      <p:cBhvr>
                                        <p:cTn id="32" dur="5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dissolv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dissolve">
                                      <p:cBhvr>
                                        <p:cTn id="42" dur="500"/>
                                        <p:tgtEl>
                                          <p:spTgt spid="8">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8">
                                            <p:txEl>
                                              <p:pRg st="8" end="8"/>
                                            </p:txEl>
                                          </p:spTgt>
                                        </p:tgtEl>
                                        <p:attrNameLst>
                                          <p:attrName>style.visibility</p:attrName>
                                        </p:attrNameLst>
                                      </p:cBhvr>
                                      <p:to>
                                        <p:strVal val="visible"/>
                                      </p:to>
                                    </p:set>
                                    <p:animEffect transition="in" filter="dissolve">
                                      <p:cBhvr>
                                        <p:cTn id="47" dur="500"/>
                                        <p:tgtEl>
                                          <p:spTgt spid="8">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8">
                                            <p:txEl>
                                              <p:pRg st="9" end="9"/>
                                            </p:txEl>
                                          </p:spTgt>
                                        </p:tgtEl>
                                        <p:attrNameLst>
                                          <p:attrName>style.visibility</p:attrName>
                                        </p:attrNameLst>
                                      </p:cBhvr>
                                      <p:to>
                                        <p:strVal val="visible"/>
                                      </p:to>
                                    </p:set>
                                    <p:animEffect transition="in" filter="dissolve">
                                      <p:cBhvr>
                                        <p:cTn id="52" dur="500"/>
                                        <p:tgtEl>
                                          <p:spTgt spid="8">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8">
                                            <p:txEl>
                                              <p:pRg st="11" end="11"/>
                                            </p:txEl>
                                          </p:spTgt>
                                        </p:tgtEl>
                                        <p:attrNameLst>
                                          <p:attrName>style.visibility</p:attrName>
                                        </p:attrNameLst>
                                      </p:cBhvr>
                                      <p:to>
                                        <p:strVal val="visible"/>
                                      </p:to>
                                    </p:set>
                                    <p:animEffect transition="in" filter="dissolve">
                                      <p:cBhvr>
                                        <p:cTn id="57" dur="500"/>
                                        <p:tgtEl>
                                          <p:spTgt spid="8">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8">
                                            <p:txEl>
                                              <p:pRg st="12" end="12"/>
                                            </p:txEl>
                                          </p:spTgt>
                                        </p:tgtEl>
                                        <p:attrNameLst>
                                          <p:attrName>style.visibility</p:attrName>
                                        </p:attrNameLst>
                                      </p:cBhvr>
                                      <p:to>
                                        <p:strVal val="visible"/>
                                      </p:to>
                                    </p:set>
                                    <p:animEffect transition="in" filter="dissolve">
                                      <p:cBhvr>
                                        <p:cTn id="62" dur="500"/>
                                        <p:tgtEl>
                                          <p:spTgt spid="8">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8">
                                            <p:txEl>
                                              <p:pRg st="13" end="13"/>
                                            </p:txEl>
                                          </p:spTgt>
                                        </p:tgtEl>
                                        <p:attrNameLst>
                                          <p:attrName>style.visibility</p:attrName>
                                        </p:attrNameLst>
                                      </p:cBhvr>
                                      <p:to>
                                        <p:strVal val="visible"/>
                                      </p:to>
                                    </p:set>
                                    <p:animEffect transition="in" filter="dissolve">
                                      <p:cBhvr>
                                        <p:cTn id="67" dur="500"/>
                                        <p:tgtEl>
                                          <p:spTgt spid="8">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8">
                                            <p:txEl>
                                              <p:pRg st="14" end="14"/>
                                            </p:txEl>
                                          </p:spTgt>
                                        </p:tgtEl>
                                        <p:attrNameLst>
                                          <p:attrName>style.visibility</p:attrName>
                                        </p:attrNameLst>
                                      </p:cBhvr>
                                      <p:to>
                                        <p:strVal val="visible"/>
                                      </p:to>
                                    </p:set>
                                    <p:animEffect transition="in" filter="dissolve">
                                      <p:cBhvr>
                                        <p:cTn id="72" dur="500"/>
                                        <p:tgtEl>
                                          <p:spTgt spid="8">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8">
                                            <p:txEl>
                                              <p:pRg st="15" end="15"/>
                                            </p:txEl>
                                          </p:spTgt>
                                        </p:tgtEl>
                                        <p:attrNameLst>
                                          <p:attrName>style.visibility</p:attrName>
                                        </p:attrNameLst>
                                      </p:cBhvr>
                                      <p:to>
                                        <p:strVal val="visible"/>
                                      </p:to>
                                    </p:set>
                                    <p:animEffect transition="in" filter="dissolve">
                                      <p:cBhvr>
                                        <p:cTn id="77" dur="500"/>
                                        <p:tgtEl>
                                          <p:spTgt spid="8">
                                            <p:txEl>
                                              <p:pRg st="15" end="1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8">
                                            <p:txEl>
                                              <p:pRg st="16" end="16"/>
                                            </p:txEl>
                                          </p:spTgt>
                                        </p:tgtEl>
                                        <p:attrNameLst>
                                          <p:attrName>style.visibility</p:attrName>
                                        </p:attrNameLst>
                                      </p:cBhvr>
                                      <p:to>
                                        <p:strVal val="visible"/>
                                      </p:to>
                                    </p:set>
                                    <p:animEffect transition="in" filter="dissolve">
                                      <p:cBhvr>
                                        <p:cTn id="82" dur="500"/>
                                        <p:tgtEl>
                                          <p:spTgt spid="8">
                                            <p:txEl>
                                              <p:pRg st="16" end="1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8">
                                            <p:txEl>
                                              <p:pRg st="17" end="17"/>
                                            </p:txEl>
                                          </p:spTgt>
                                        </p:tgtEl>
                                        <p:attrNameLst>
                                          <p:attrName>style.visibility</p:attrName>
                                        </p:attrNameLst>
                                      </p:cBhvr>
                                      <p:to>
                                        <p:strVal val="visible"/>
                                      </p:to>
                                    </p:set>
                                    <p:animEffect transition="in" filter="dissolve">
                                      <p:cBhvr>
                                        <p:cTn id="87" dur="500"/>
                                        <p:tgtEl>
                                          <p:spTgt spid="8">
                                            <p:txEl>
                                              <p:pRg st="17" end="17"/>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8">
                                            <p:txEl>
                                              <p:pRg st="18" end="18"/>
                                            </p:txEl>
                                          </p:spTgt>
                                        </p:tgtEl>
                                        <p:attrNameLst>
                                          <p:attrName>style.visibility</p:attrName>
                                        </p:attrNameLst>
                                      </p:cBhvr>
                                      <p:to>
                                        <p:strVal val="visible"/>
                                      </p:to>
                                    </p:set>
                                    <p:animEffect transition="in" filter="dissolve">
                                      <p:cBhvr>
                                        <p:cTn id="92" dur="500"/>
                                        <p:tgtEl>
                                          <p:spTgt spid="8">
                                            <p:txEl>
                                              <p:pRg st="18" end="18"/>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8">
                                            <p:txEl>
                                              <p:pRg st="19" end="19"/>
                                            </p:txEl>
                                          </p:spTgt>
                                        </p:tgtEl>
                                        <p:attrNameLst>
                                          <p:attrName>style.visibility</p:attrName>
                                        </p:attrNameLst>
                                      </p:cBhvr>
                                      <p:to>
                                        <p:strVal val="visible"/>
                                      </p:to>
                                    </p:set>
                                    <p:animEffect transition="in" filter="dissolve">
                                      <p:cBhvr>
                                        <p:cTn id="97" dur="500"/>
                                        <p:tgtEl>
                                          <p:spTgt spid="8">
                                            <p:txEl>
                                              <p:pRg st="19" end="19"/>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8">
                                            <p:txEl>
                                              <p:pRg st="20" end="20"/>
                                            </p:txEl>
                                          </p:spTgt>
                                        </p:tgtEl>
                                        <p:attrNameLst>
                                          <p:attrName>style.visibility</p:attrName>
                                        </p:attrNameLst>
                                      </p:cBhvr>
                                      <p:to>
                                        <p:strVal val="visible"/>
                                      </p:to>
                                    </p:set>
                                    <p:animEffect transition="in" filter="dissolve">
                                      <p:cBhvr>
                                        <p:cTn id="102" dur="500"/>
                                        <p:tgtEl>
                                          <p:spTgt spid="8">
                                            <p:txEl>
                                              <p:pRg st="20" end="2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8">
                                            <p:txEl>
                                              <p:pRg st="21" end="21"/>
                                            </p:txEl>
                                          </p:spTgt>
                                        </p:tgtEl>
                                        <p:attrNameLst>
                                          <p:attrName>style.visibility</p:attrName>
                                        </p:attrNameLst>
                                      </p:cBhvr>
                                      <p:to>
                                        <p:strVal val="visible"/>
                                      </p:to>
                                    </p:set>
                                    <p:animEffect transition="in" filter="dissolve">
                                      <p:cBhvr>
                                        <p:cTn id="107" dur="500"/>
                                        <p:tgtEl>
                                          <p:spTgt spid="8">
                                            <p:txEl>
                                              <p:pRg st="21" end="2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8">
                                            <p:txEl>
                                              <p:pRg st="22" end="22"/>
                                            </p:txEl>
                                          </p:spTgt>
                                        </p:tgtEl>
                                        <p:attrNameLst>
                                          <p:attrName>style.visibility</p:attrName>
                                        </p:attrNameLst>
                                      </p:cBhvr>
                                      <p:to>
                                        <p:strVal val="visible"/>
                                      </p:to>
                                    </p:set>
                                    <p:animEffect transition="in" filter="dissolve">
                                      <p:cBhvr>
                                        <p:cTn id="112" dur="500"/>
                                        <p:tgtEl>
                                          <p:spTgt spid="8">
                                            <p:txEl>
                                              <p:pRg st="22" end="2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8">
                                            <p:txEl>
                                              <p:pRg st="23" end="23"/>
                                            </p:txEl>
                                          </p:spTgt>
                                        </p:tgtEl>
                                        <p:attrNameLst>
                                          <p:attrName>style.visibility</p:attrName>
                                        </p:attrNameLst>
                                      </p:cBhvr>
                                      <p:to>
                                        <p:strVal val="visible"/>
                                      </p:to>
                                    </p:set>
                                    <p:animEffect transition="in" filter="dissolve">
                                      <p:cBhvr>
                                        <p:cTn id="117" dur="500"/>
                                        <p:tgtEl>
                                          <p:spTgt spid="8">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51DADA8-04EB-C24A-BD32-6AD2587BDCD1}"/>
              </a:ext>
            </a:extLst>
          </p:cNvPr>
          <p:cNvSpPr txBox="1"/>
          <p:nvPr/>
        </p:nvSpPr>
        <p:spPr>
          <a:xfrm>
            <a:off x="53788" y="293914"/>
            <a:ext cx="9036424" cy="353045"/>
          </a:xfrm>
          <a:prstGeom prst="rect">
            <a:avLst/>
          </a:prstGeom>
          <a:noFill/>
        </p:spPr>
        <p:txBody>
          <a:bodyPr wrap="square" rtlCol="0">
            <a:spAutoFit/>
          </a:bodyPr>
          <a:lstStyle/>
          <a:p>
            <a:r>
              <a:rPr lang="el-GR" sz="1694" b="1" dirty="0"/>
              <a:t>Έκθεση Κόστους παραγωγής Ιανουαρίου 20Χ5 – ΦΑΣΗ Ι _ Μέθοδος Σειράς Εξαντλήσεως - </a:t>
            </a:r>
            <a:r>
              <a:rPr lang="en-US" sz="1694" b="1" dirty="0"/>
              <a:t>FIFO</a:t>
            </a:r>
            <a:endParaRPr lang="el-GR" sz="1694" b="1" dirty="0"/>
          </a:p>
        </p:txBody>
      </p:sp>
      <p:sp>
        <p:nvSpPr>
          <p:cNvPr id="8" name="TextBox 7">
            <a:extLst>
              <a:ext uri="{FF2B5EF4-FFF2-40B4-BE49-F238E27FC236}">
                <a16:creationId xmlns:a16="http://schemas.microsoft.com/office/drawing/2014/main" id="{C0016EB6-A0EE-234F-BC3A-BD82D4BFFE86}"/>
              </a:ext>
            </a:extLst>
          </p:cNvPr>
          <p:cNvSpPr txBox="1"/>
          <p:nvPr/>
        </p:nvSpPr>
        <p:spPr>
          <a:xfrm>
            <a:off x="192101" y="666351"/>
            <a:ext cx="8898111" cy="5917646"/>
          </a:xfrm>
          <a:prstGeom prst="rect">
            <a:avLst/>
          </a:prstGeom>
          <a:noFill/>
        </p:spPr>
        <p:txBody>
          <a:bodyPr wrap="square" rtlCol="0">
            <a:spAutoFit/>
          </a:bodyPr>
          <a:lstStyle/>
          <a:p>
            <a:pPr>
              <a:tabLst>
                <a:tab pos="8223946" algn="r"/>
              </a:tabLst>
            </a:pPr>
            <a:r>
              <a:rPr lang="el-GR" sz="1331" b="1" dirty="0"/>
              <a:t>Βήμα 1</a:t>
            </a:r>
            <a:r>
              <a:rPr lang="el-GR" sz="1331" b="1" baseline="30000" dirty="0"/>
              <a:t>ο</a:t>
            </a:r>
            <a:r>
              <a:rPr lang="el-GR" sz="1331" b="1" dirty="0"/>
              <a:t> Υπολογισμός Φυσικής Ροής	Βήμα 2</a:t>
            </a:r>
            <a:r>
              <a:rPr lang="el-GR" sz="1331" b="1" baseline="30000" dirty="0"/>
              <a:t>ο</a:t>
            </a:r>
            <a:r>
              <a:rPr lang="el-GR" sz="1331" b="1" dirty="0"/>
              <a:t> Υπολογισμός Ισοδύναμων Μονάδων</a:t>
            </a:r>
          </a:p>
          <a:p>
            <a:pPr>
              <a:spcBef>
                <a:spcPts val="1089"/>
              </a:spcBef>
              <a:tabLst>
                <a:tab pos="4837163" algn="r"/>
                <a:tab pos="6450831" algn="r"/>
                <a:tab pos="8223946" algn="r"/>
              </a:tabLst>
            </a:pPr>
            <a:r>
              <a:rPr lang="el-GR" sz="1331" b="1" dirty="0"/>
              <a:t>Ποσότητες	Μονάδες	Πρώτες Ύλες 	Κόστος Μετατροπής</a:t>
            </a:r>
          </a:p>
          <a:p>
            <a:pPr>
              <a:tabLst>
                <a:tab pos="4837163" algn="r"/>
                <a:tab pos="6450831" algn="r"/>
                <a:tab pos="8223946" algn="r"/>
              </a:tabLst>
            </a:pPr>
            <a:r>
              <a:rPr lang="el-GR" sz="1331" dirty="0"/>
              <a:t>Παραγωγή σε Εξέλιξη Αρχής (60%ΚΜ)	10.000		</a:t>
            </a:r>
          </a:p>
          <a:p>
            <a:pPr>
              <a:tabLst>
                <a:tab pos="4837163" algn="r"/>
                <a:tab pos="6450831" algn="r"/>
                <a:tab pos="8223946" algn="r"/>
              </a:tabLst>
            </a:pPr>
            <a:r>
              <a:rPr lang="el-GR" sz="1331" dirty="0"/>
              <a:t>Εισερχόμενες Μονάδες	</a:t>
            </a:r>
            <a:r>
              <a:rPr lang="el-GR" sz="1331" u="sng" dirty="0"/>
              <a:t>20.000</a:t>
            </a:r>
            <a:r>
              <a:rPr lang="el-GR" sz="1331" dirty="0"/>
              <a:t>		</a:t>
            </a:r>
          </a:p>
          <a:p>
            <a:pPr>
              <a:tabLst>
                <a:tab pos="4837163" algn="r"/>
                <a:tab pos="6450831" algn="r"/>
                <a:tab pos="8223946" algn="r"/>
              </a:tabLst>
            </a:pPr>
            <a:r>
              <a:rPr lang="el-GR" sz="1331" dirty="0"/>
              <a:t>Σύνολο	30.000</a:t>
            </a:r>
          </a:p>
          <a:p>
            <a:pPr>
              <a:spcBef>
                <a:spcPts val="1089"/>
              </a:spcBef>
              <a:tabLst>
                <a:tab pos="4837163" algn="r"/>
                <a:tab pos="6450831" algn="r"/>
                <a:tab pos="8223946" algn="r"/>
              </a:tabLst>
            </a:pPr>
            <a:r>
              <a:rPr lang="el-GR" sz="1331" dirty="0"/>
              <a:t>Ολοκληρωμένες Μονάδες</a:t>
            </a:r>
            <a:r>
              <a:rPr lang="en-US" sz="1331" dirty="0"/>
              <a:t> </a:t>
            </a:r>
            <a:r>
              <a:rPr lang="el-GR" sz="1331" dirty="0"/>
              <a:t>από ΠΕΑ 	10.000		4000</a:t>
            </a:r>
          </a:p>
          <a:p>
            <a:pPr>
              <a:tabLst>
                <a:tab pos="4837163" algn="r"/>
                <a:tab pos="6450831" algn="r"/>
                <a:tab pos="8223946" algn="r"/>
              </a:tabLst>
            </a:pPr>
            <a:r>
              <a:rPr lang="el-GR" sz="1331" dirty="0"/>
              <a:t>Ολοκληρωμένες Μονάδες από εισερχόμενες	13.000	13.000	13.000</a:t>
            </a:r>
          </a:p>
          <a:p>
            <a:pPr>
              <a:tabLst>
                <a:tab pos="4837163" algn="r"/>
                <a:tab pos="6450831" algn="r"/>
                <a:tab pos="8223946" algn="r"/>
              </a:tabLst>
            </a:pPr>
            <a:r>
              <a:rPr lang="el-GR" sz="1331" dirty="0"/>
              <a:t>Παραγωγή σε Εξέλιξη Τέλους (40% ΚΜ)	</a:t>
            </a:r>
            <a:r>
              <a:rPr lang="el-GR" sz="1331" u="sng" dirty="0"/>
              <a:t>7.000	7.000	 (7.000 Χ 40%) 2.800</a:t>
            </a:r>
          </a:p>
          <a:p>
            <a:pPr>
              <a:tabLst>
                <a:tab pos="4837163" algn="r"/>
                <a:tab pos="6450831" algn="r"/>
                <a:tab pos="8223946" algn="r"/>
              </a:tabLst>
            </a:pPr>
            <a:r>
              <a:rPr lang="el-GR" sz="1331" dirty="0"/>
              <a:t>Σύνολο	30.000	20.000	19.800</a:t>
            </a:r>
          </a:p>
          <a:p>
            <a:pPr>
              <a:spcBef>
                <a:spcPts val="1089"/>
              </a:spcBef>
              <a:tabLst>
                <a:tab pos="4837163" algn="r"/>
                <a:tab pos="6450831" algn="r"/>
                <a:tab pos="8223946" algn="r"/>
              </a:tabLst>
            </a:pPr>
            <a:r>
              <a:rPr lang="el-GR" sz="1331" b="1" dirty="0"/>
              <a:t>Βήμα 3</a:t>
            </a:r>
            <a:r>
              <a:rPr lang="el-GR" sz="1331" b="1" baseline="30000" dirty="0"/>
              <a:t>ο</a:t>
            </a:r>
            <a:r>
              <a:rPr lang="el-GR" sz="1331" b="1" dirty="0"/>
              <a:t> Υπολογισμός Συνολικού Κόστους	</a:t>
            </a:r>
          </a:p>
          <a:p>
            <a:pPr>
              <a:tabLst>
                <a:tab pos="4837163" algn="r"/>
                <a:tab pos="6450831" algn="r"/>
                <a:tab pos="8223946" algn="r"/>
              </a:tabLst>
            </a:pPr>
            <a:r>
              <a:rPr lang="el-GR" sz="1331" dirty="0"/>
              <a:t>Παραγωγή σε Εξέλιξη Αρχής	519.400	210.000	309.400</a:t>
            </a:r>
          </a:p>
          <a:p>
            <a:pPr>
              <a:tabLst>
                <a:tab pos="4837163" algn="r"/>
                <a:tab pos="6450831" algn="r"/>
                <a:tab pos="8223946" algn="r"/>
              </a:tabLst>
            </a:pPr>
            <a:r>
              <a:rPr lang="el-GR" sz="1331" dirty="0"/>
              <a:t>Τρέχον Κόστος (Κατανεμόμενο στις ΙΜ Περιόδου)</a:t>
            </a:r>
            <a:r>
              <a:rPr lang="el-GR" sz="1331" u="sng" dirty="0">
                <a:solidFill>
                  <a:srgbClr val="C00000"/>
                </a:solidFill>
              </a:rPr>
              <a:t>	1.400.000	600.000	800.000</a:t>
            </a:r>
          </a:p>
          <a:p>
            <a:pPr>
              <a:tabLst>
                <a:tab pos="4837163" algn="r"/>
                <a:tab pos="6450831" algn="r"/>
                <a:tab pos="8223946" algn="r"/>
              </a:tabLst>
            </a:pPr>
            <a:r>
              <a:rPr lang="el-GR" sz="1331" dirty="0"/>
              <a:t>Σύνολο	1.919.400	810.000	1.109.400</a:t>
            </a:r>
          </a:p>
          <a:p>
            <a:pPr>
              <a:spcBef>
                <a:spcPts val="1089"/>
              </a:spcBef>
              <a:tabLst>
                <a:tab pos="4837163" algn="r"/>
                <a:tab pos="6450831" algn="r"/>
                <a:tab pos="8223946" algn="r"/>
              </a:tabLst>
            </a:pPr>
            <a:r>
              <a:rPr lang="el-GR" sz="1331" b="1" dirty="0"/>
              <a:t>Βήμα 4</a:t>
            </a:r>
            <a:r>
              <a:rPr lang="el-GR" sz="1331" b="1" baseline="30000" dirty="0"/>
              <a:t>ο</a:t>
            </a:r>
            <a:r>
              <a:rPr lang="el-GR" sz="1331" b="1" dirty="0"/>
              <a:t> Υπολογισμός Κόστους Ισοδύναμης Μονάδας		</a:t>
            </a:r>
            <a:r>
              <a:rPr lang="el-GR" sz="1331" b="1" dirty="0">
                <a:solidFill>
                  <a:srgbClr val="C00000"/>
                </a:solidFill>
              </a:rPr>
              <a:t>➗	➗</a:t>
            </a:r>
          </a:p>
          <a:p>
            <a:pPr>
              <a:tabLst>
                <a:tab pos="4837163" algn="r"/>
                <a:tab pos="6450831" algn="r"/>
                <a:tab pos="8223946" algn="r"/>
              </a:tabLst>
            </a:pPr>
            <a:r>
              <a:rPr lang="el-GR" sz="1331" dirty="0"/>
              <a:t>Ισοδύναμες Μονάδες		</a:t>
            </a:r>
            <a:r>
              <a:rPr lang="el-GR" sz="1331" dirty="0">
                <a:solidFill>
                  <a:srgbClr val="C00000"/>
                </a:solidFill>
              </a:rPr>
              <a:t>20.000	19.800</a:t>
            </a:r>
          </a:p>
          <a:p>
            <a:pPr>
              <a:tabLst>
                <a:tab pos="4837163" algn="r"/>
                <a:tab pos="6450831" algn="r"/>
                <a:tab pos="8223946" algn="r"/>
              </a:tabLst>
            </a:pPr>
            <a:r>
              <a:rPr lang="el-GR" sz="1331" dirty="0"/>
              <a:t>Κόστος ανά Ισοδύναμη Μονάδα	70,404	30	40,404</a:t>
            </a:r>
          </a:p>
          <a:p>
            <a:pPr>
              <a:spcBef>
                <a:spcPts val="1089"/>
              </a:spcBef>
              <a:tabLst>
                <a:tab pos="4837163" algn="r"/>
                <a:tab pos="7578479" algn="r"/>
                <a:tab pos="8223946" algn="r"/>
              </a:tabLst>
            </a:pPr>
            <a:r>
              <a:rPr lang="el-GR" sz="1331" b="1" dirty="0"/>
              <a:t>Βήμα 5</a:t>
            </a:r>
            <a:r>
              <a:rPr lang="el-GR" sz="1331" b="1" baseline="30000" dirty="0"/>
              <a:t>ο</a:t>
            </a:r>
            <a:r>
              <a:rPr lang="el-GR" sz="1331" b="1" dirty="0"/>
              <a:t> Κατανομή του Κόστους στα Έτοιμα και στα Ημιτελή		Υπολογισμοί*</a:t>
            </a:r>
          </a:p>
          <a:p>
            <a:pPr>
              <a:tabLst>
                <a:tab pos="3813253" algn="r"/>
                <a:tab pos="4837163" algn="r"/>
                <a:tab pos="7578479" algn="r"/>
                <a:tab pos="8223946" algn="r"/>
              </a:tabLst>
            </a:pPr>
            <a:r>
              <a:rPr lang="el-GR" sz="1331" dirty="0"/>
              <a:t>Ολοκληρωμένες Μονάδες από ΠΕΑ		519.400	</a:t>
            </a:r>
          </a:p>
          <a:p>
            <a:pPr>
              <a:tabLst>
                <a:tab pos="3813253" algn="r"/>
                <a:tab pos="4837163" algn="r"/>
                <a:tab pos="7578479" algn="r"/>
                <a:tab pos="8223946" algn="r"/>
              </a:tabLst>
            </a:pPr>
            <a:r>
              <a:rPr lang="el-GR" sz="1331" dirty="0"/>
              <a:t>Συμπλήρωση μονάδων ΠΕΑ 		161.616	(10.000 Χ 40%) 4.000 Χ 40,404	</a:t>
            </a:r>
          </a:p>
          <a:p>
            <a:pPr>
              <a:tabLst>
                <a:tab pos="3813253" algn="r"/>
                <a:tab pos="4837163" algn="r"/>
                <a:tab pos="7578479" algn="r"/>
                <a:tab pos="8223946" algn="r"/>
              </a:tabLst>
            </a:pPr>
            <a:r>
              <a:rPr lang="el-GR" sz="1331" dirty="0"/>
              <a:t>Ολοκληρωμένες Μονάδες από εισερχόμενες 		915.252	13.000 Χ 70,404</a:t>
            </a:r>
          </a:p>
          <a:p>
            <a:pPr>
              <a:tabLst>
                <a:tab pos="3813253" algn="r"/>
                <a:tab pos="4837163" algn="r"/>
                <a:tab pos="7578479" algn="r"/>
                <a:tab pos="8223946" algn="r"/>
              </a:tabLst>
            </a:pPr>
            <a:r>
              <a:rPr lang="el-GR" sz="1331" dirty="0"/>
              <a:t>Παραγωγή σε Εξέλιξη Τέλους (7.000):</a:t>
            </a:r>
          </a:p>
          <a:p>
            <a:pPr>
              <a:tabLst>
                <a:tab pos="3813253" algn="r"/>
                <a:tab pos="4837163" algn="r"/>
                <a:tab pos="7578479" algn="r"/>
                <a:tab pos="8223946" algn="r"/>
              </a:tabLst>
            </a:pPr>
            <a:r>
              <a:rPr lang="el-GR" sz="1331" dirty="0"/>
              <a:t>Πρώτες Ύλες (7.000)	210.000		7.000 Χ 30</a:t>
            </a:r>
          </a:p>
          <a:p>
            <a:pPr>
              <a:tabLst>
                <a:tab pos="3813253" algn="r"/>
                <a:tab pos="4837163" algn="r"/>
                <a:tab pos="7578479" algn="r"/>
                <a:tab pos="8223946" algn="r"/>
              </a:tabLst>
            </a:pPr>
            <a:r>
              <a:rPr lang="el-GR" sz="1331" dirty="0"/>
              <a:t>Κόστος Μετατροπής (7.000 Χ 0,40)	</a:t>
            </a:r>
            <a:r>
              <a:rPr lang="el-GR" sz="1331" u="sng" dirty="0"/>
              <a:t>113.132	323.131</a:t>
            </a:r>
            <a:r>
              <a:rPr lang="el-GR" sz="1331" dirty="0"/>
              <a:t>	(7.000 Χ 0,40) 2.800 Χ 40,404</a:t>
            </a:r>
          </a:p>
          <a:p>
            <a:pPr>
              <a:tabLst>
                <a:tab pos="3813253" algn="r"/>
                <a:tab pos="4837163" algn="r"/>
                <a:tab pos="7578479" algn="r"/>
                <a:tab pos="8223946" algn="r"/>
              </a:tabLst>
            </a:pPr>
            <a:r>
              <a:rPr lang="el-GR" sz="1331" dirty="0"/>
              <a:t>Σύνολο		1.919.399*</a:t>
            </a:r>
          </a:p>
          <a:p>
            <a:pPr>
              <a:tabLst>
                <a:tab pos="3813253" algn="r"/>
                <a:tab pos="4837163" algn="r"/>
                <a:tab pos="7578479" algn="r"/>
                <a:tab pos="8223946" algn="r"/>
              </a:tabLst>
            </a:pPr>
            <a:r>
              <a:rPr lang="el-GR" sz="1331" dirty="0"/>
              <a:t>*</a:t>
            </a:r>
            <a:r>
              <a:rPr lang="el-GR" sz="1331" b="1" dirty="0"/>
              <a:t>Στρογγυλοποιήσεις</a:t>
            </a:r>
            <a:endParaRPr lang="en-US" sz="1331" dirty="0"/>
          </a:p>
        </p:txBody>
      </p:sp>
    </p:spTree>
    <p:extLst>
      <p:ext uri="{BB962C8B-B14F-4D97-AF65-F5344CB8AC3E}">
        <p14:creationId xmlns:p14="http://schemas.microsoft.com/office/powerpoint/2010/main" val="1760855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ssolv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ssolv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dissolv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dissolv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dissolve">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dissolve">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Effect transition="in" filter="dissolve">
                                      <p:cBhvr>
                                        <p:cTn id="42" dur="500"/>
                                        <p:tgtEl>
                                          <p:spTgt spid="8">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animEffect transition="in" filter="dissolve">
                                      <p:cBhvr>
                                        <p:cTn id="47" dur="500"/>
                                        <p:tgtEl>
                                          <p:spTgt spid="8">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8">
                                            <p:txEl>
                                              <p:pRg st="8" end="8"/>
                                            </p:txEl>
                                          </p:spTgt>
                                        </p:tgtEl>
                                        <p:attrNameLst>
                                          <p:attrName>style.visibility</p:attrName>
                                        </p:attrNameLst>
                                      </p:cBhvr>
                                      <p:to>
                                        <p:strVal val="visible"/>
                                      </p:to>
                                    </p:set>
                                    <p:animEffect transition="in" filter="dissolve">
                                      <p:cBhvr>
                                        <p:cTn id="52" dur="500"/>
                                        <p:tgtEl>
                                          <p:spTgt spid="8">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8">
                                            <p:txEl>
                                              <p:pRg st="9" end="9"/>
                                            </p:txEl>
                                          </p:spTgt>
                                        </p:tgtEl>
                                        <p:attrNameLst>
                                          <p:attrName>style.visibility</p:attrName>
                                        </p:attrNameLst>
                                      </p:cBhvr>
                                      <p:to>
                                        <p:strVal val="visible"/>
                                      </p:to>
                                    </p:set>
                                    <p:animEffect transition="in" filter="dissolve">
                                      <p:cBhvr>
                                        <p:cTn id="57" dur="500"/>
                                        <p:tgtEl>
                                          <p:spTgt spid="8">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8">
                                            <p:txEl>
                                              <p:pRg st="10" end="10"/>
                                            </p:txEl>
                                          </p:spTgt>
                                        </p:tgtEl>
                                        <p:attrNameLst>
                                          <p:attrName>style.visibility</p:attrName>
                                        </p:attrNameLst>
                                      </p:cBhvr>
                                      <p:to>
                                        <p:strVal val="visible"/>
                                      </p:to>
                                    </p:set>
                                    <p:animEffect transition="in" filter="dissolve">
                                      <p:cBhvr>
                                        <p:cTn id="62" dur="500"/>
                                        <p:tgtEl>
                                          <p:spTgt spid="8">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8">
                                            <p:txEl>
                                              <p:pRg st="11" end="11"/>
                                            </p:txEl>
                                          </p:spTgt>
                                        </p:tgtEl>
                                        <p:attrNameLst>
                                          <p:attrName>style.visibility</p:attrName>
                                        </p:attrNameLst>
                                      </p:cBhvr>
                                      <p:to>
                                        <p:strVal val="visible"/>
                                      </p:to>
                                    </p:set>
                                    <p:animEffect transition="in" filter="dissolve">
                                      <p:cBhvr>
                                        <p:cTn id="67" dur="500"/>
                                        <p:tgtEl>
                                          <p:spTgt spid="8">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8">
                                            <p:txEl>
                                              <p:pRg st="12" end="12"/>
                                            </p:txEl>
                                          </p:spTgt>
                                        </p:tgtEl>
                                        <p:attrNameLst>
                                          <p:attrName>style.visibility</p:attrName>
                                        </p:attrNameLst>
                                      </p:cBhvr>
                                      <p:to>
                                        <p:strVal val="visible"/>
                                      </p:to>
                                    </p:set>
                                    <p:animEffect transition="in" filter="dissolve">
                                      <p:cBhvr>
                                        <p:cTn id="72" dur="500"/>
                                        <p:tgtEl>
                                          <p:spTgt spid="8">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8">
                                            <p:txEl>
                                              <p:pRg st="13" end="13"/>
                                            </p:txEl>
                                          </p:spTgt>
                                        </p:tgtEl>
                                        <p:attrNameLst>
                                          <p:attrName>style.visibility</p:attrName>
                                        </p:attrNameLst>
                                      </p:cBhvr>
                                      <p:to>
                                        <p:strVal val="visible"/>
                                      </p:to>
                                    </p:set>
                                    <p:animEffect transition="in" filter="dissolve">
                                      <p:cBhvr>
                                        <p:cTn id="77" dur="500"/>
                                        <p:tgtEl>
                                          <p:spTgt spid="8">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8">
                                            <p:txEl>
                                              <p:pRg st="14" end="14"/>
                                            </p:txEl>
                                          </p:spTgt>
                                        </p:tgtEl>
                                        <p:attrNameLst>
                                          <p:attrName>style.visibility</p:attrName>
                                        </p:attrNameLst>
                                      </p:cBhvr>
                                      <p:to>
                                        <p:strVal val="visible"/>
                                      </p:to>
                                    </p:set>
                                    <p:animEffect transition="in" filter="dissolve">
                                      <p:cBhvr>
                                        <p:cTn id="82" dur="500"/>
                                        <p:tgtEl>
                                          <p:spTgt spid="8">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8">
                                            <p:txEl>
                                              <p:pRg st="15" end="15"/>
                                            </p:txEl>
                                          </p:spTgt>
                                        </p:tgtEl>
                                        <p:attrNameLst>
                                          <p:attrName>style.visibility</p:attrName>
                                        </p:attrNameLst>
                                      </p:cBhvr>
                                      <p:to>
                                        <p:strVal val="visible"/>
                                      </p:to>
                                    </p:set>
                                    <p:animEffect transition="in" filter="dissolve">
                                      <p:cBhvr>
                                        <p:cTn id="87" dur="500"/>
                                        <p:tgtEl>
                                          <p:spTgt spid="8">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8">
                                            <p:txEl>
                                              <p:pRg st="16" end="16"/>
                                            </p:txEl>
                                          </p:spTgt>
                                        </p:tgtEl>
                                        <p:attrNameLst>
                                          <p:attrName>style.visibility</p:attrName>
                                        </p:attrNameLst>
                                      </p:cBhvr>
                                      <p:to>
                                        <p:strVal val="visible"/>
                                      </p:to>
                                    </p:set>
                                    <p:animEffect transition="in" filter="dissolve">
                                      <p:cBhvr>
                                        <p:cTn id="92" dur="500"/>
                                        <p:tgtEl>
                                          <p:spTgt spid="8">
                                            <p:txEl>
                                              <p:pRg st="16" end="16"/>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8">
                                            <p:txEl>
                                              <p:pRg st="17" end="17"/>
                                            </p:txEl>
                                          </p:spTgt>
                                        </p:tgtEl>
                                        <p:attrNameLst>
                                          <p:attrName>style.visibility</p:attrName>
                                        </p:attrNameLst>
                                      </p:cBhvr>
                                      <p:to>
                                        <p:strVal val="visible"/>
                                      </p:to>
                                    </p:set>
                                    <p:animEffect transition="in" filter="dissolve">
                                      <p:cBhvr>
                                        <p:cTn id="97" dur="500"/>
                                        <p:tgtEl>
                                          <p:spTgt spid="8">
                                            <p:txEl>
                                              <p:pRg st="17" end="17"/>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8">
                                            <p:txEl>
                                              <p:pRg st="18" end="18"/>
                                            </p:txEl>
                                          </p:spTgt>
                                        </p:tgtEl>
                                        <p:attrNameLst>
                                          <p:attrName>style.visibility</p:attrName>
                                        </p:attrNameLst>
                                      </p:cBhvr>
                                      <p:to>
                                        <p:strVal val="visible"/>
                                      </p:to>
                                    </p:set>
                                    <p:animEffect transition="in" filter="dissolve">
                                      <p:cBhvr>
                                        <p:cTn id="102" dur="500"/>
                                        <p:tgtEl>
                                          <p:spTgt spid="8">
                                            <p:txEl>
                                              <p:pRg st="18" end="18"/>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8">
                                            <p:txEl>
                                              <p:pRg st="19" end="19"/>
                                            </p:txEl>
                                          </p:spTgt>
                                        </p:tgtEl>
                                        <p:attrNameLst>
                                          <p:attrName>style.visibility</p:attrName>
                                        </p:attrNameLst>
                                      </p:cBhvr>
                                      <p:to>
                                        <p:strVal val="visible"/>
                                      </p:to>
                                    </p:set>
                                    <p:animEffect transition="in" filter="dissolve">
                                      <p:cBhvr>
                                        <p:cTn id="107" dur="500"/>
                                        <p:tgtEl>
                                          <p:spTgt spid="8">
                                            <p:txEl>
                                              <p:pRg st="19" end="19"/>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8">
                                            <p:txEl>
                                              <p:pRg st="20" end="20"/>
                                            </p:txEl>
                                          </p:spTgt>
                                        </p:tgtEl>
                                        <p:attrNameLst>
                                          <p:attrName>style.visibility</p:attrName>
                                        </p:attrNameLst>
                                      </p:cBhvr>
                                      <p:to>
                                        <p:strVal val="visible"/>
                                      </p:to>
                                    </p:set>
                                    <p:animEffect transition="in" filter="dissolve">
                                      <p:cBhvr>
                                        <p:cTn id="112" dur="500"/>
                                        <p:tgtEl>
                                          <p:spTgt spid="8">
                                            <p:txEl>
                                              <p:pRg st="20" end="2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8">
                                            <p:txEl>
                                              <p:pRg st="21" end="21"/>
                                            </p:txEl>
                                          </p:spTgt>
                                        </p:tgtEl>
                                        <p:attrNameLst>
                                          <p:attrName>style.visibility</p:attrName>
                                        </p:attrNameLst>
                                      </p:cBhvr>
                                      <p:to>
                                        <p:strVal val="visible"/>
                                      </p:to>
                                    </p:set>
                                    <p:animEffect transition="in" filter="dissolve">
                                      <p:cBhvr>
                                        <p:cTn id="117" dur="500"/>
                                        <p:tgtEl>
                                          <p:spTgt spid="8">
                                            <p:txEl>
                                              <p:pRg st="21" end="21"/>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8">
                                            <p:txEl>
                                              <p:pRg st="22" end="22"/>
                                            </p:txEl>
                                          </p:spTgt>
                                        </p:tgtEl>
                                        <p:attrNameLst>
                                          <p:attrName>style.visibility</p:attrName>
                                        </p:attrNameLst>
                                      </p:cBhvr>
                                      <p:to>
                                        <p:strVal val="visible"/>
                                      </p:to>
                                    </p:set>
                                    <p:animEffect transition="in" filter="dissolve">
                                      <p:cBhvr>
                                        <p:cTn id="122" dur="500"/>
                                        <p:tgtEl>
                                          <p:spTgt spid="8">
                                            <p:txEl>
                                              <p:pRg st="22" end="22"/>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8">
                                            <p:txEl>
                                              <p:pRg st="23" end="23"/>
                                            </p:txEl>
                                          </p:spTgt>
                                        </p:tgtEl>
                                        <p:attrNameLst>
                                          <p:attrName>style.visibility</p:attrName>
                                        </p:attrNameLst>
                                      </p:cBhvr>
                                      <p:to>
                                        <p:strVal val="visible"/>
                                      </p:to>
                                    </p:set>
                                    <p:animEffect transition="in" filter="dissolve">
                                      <p:cBhvr>
                                        <p:cTn id="127" dur="500"/>
                                        <p:tgtEl>
                                          <p:spTgt spid="8">
                                            <p:txEl>
                                              <p:pRg st="23" end="23"/>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8">
                                            <p:txEl>
                                              <p:pRg st="24" end="24"/>
                                            </p:txEl>
                                          </p:spTgt>
                                        </p:tgtEl>
                                        <p:attrNameLst>
                                          <p:attrName>style.visibility</p:attrName>
                                        </p:attrNameLst>
                                      </p:cBhvr>
                                      <p:to>
                                        <p:strVal val="visible"/>
                                      </p:to>
                                    </p:set>
                                    <p:animEffect transition="in" filter="dissolve">
                                      <p:cBhvr>
                                        <p:cTn id="132" dur="500"/>
                                        <p:tgtEl>
                                          <p:spTgt spid="8">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51DADA8-04EB-C24A-BD32-6AD2587BDCD1}"/>
              </a:ext>
            </a:extLst>
          </p:cNvPr>
          <p:cNvSpPr txBox="1"/>
          <p:nvPr/>
        </p:nvSpPr>
        <p:spPr>
          <a:xfrm>
            <a:off x="53788" y="293914"/>
            <a:ext cx="9036424" cy="353045"/>
          </a:xfrm>
          <a:prstGeom prst="rect">
            <a:avLst/>
          </a:prstGeom>
          <a:noFill/>
        </p:spPr>
        <p:txBody>
          <a:bodyPr wrap="square" rtlCol="0">
            <a:spAutoFit/>
          </a:bodyPr>
          <a:lstStyle/>
          <a:p>
            <a:pPr algn="ctr"/>
            <a:r>
              <a:rPr lang="en-US" sz="1694" b="1" dirty="0" err="1"/>
              <a:t>Έ</a:t>
            </a:r>
            <a:r>
              <a:rPr lang="el-GR" sz="1694" b="1" dirty="0" err="1"/>
              <a:t>κθεση</a:t>
            </a:r>
            <a:r>
              <a:rPr lang="el-GR" sz="1694" b="1" dirty="0"/>
              <a:t> Κόστους παραγωγής Ιανουαρίου 20Χ5 – ΦΑΣΗ ΙΙ _ Μέθοδος </a:t>
            </a:r>
            <a:r>
              <a:rPr lang="el-GR" sz="1694" b="1" dirty="0" err="1"/>
              <a:t>Σειρ</a:t>
            </a:r>
            <a:r>
              <a:rPr lang="en-US" sz="1694" b="1" dirty="0" err="1"/>
              <a:t>ά</a:t>
            </a:r>
            <a:r>
              <a:rPr lang="el-GR" sz="1694" b="1" dirty="0"/>
              <a:t>ς Εξαντλήσεως </a:t>
            </a:r>
            <a:r>
              <a:rPr lang="en-US" sz="1694" b="1" dirty="0"/>
              <a:t>- FIFO</a:t>
            </a:r>
            <a:endParaRPr lang="el-GR" sz="1694" b="1" dirty="0"/>
          </a:p>
        </p:txBody>
      </p:sp>
      <p:sp>
        <p:nvSpPr>
          <p:cNvPr id="4" name="TextBox 3">
            <a:extLst>
              <a:ext uri="{FF2B5EF4-FFF2-40B4-BE49-F238E27FC236}">
                <a16:creationId xmlns:a16="http://schemas.microsoft.com/office/drawing/2014/main" id="{DD294831-4D7F-3644-A9E6-151156DE982C}"/>
              </a:ext>
            </a:extLst>
          </p:cNvPr>
          <p:cNvSpPr txBox="1"/>
          <p:nvPr/>
        </p:nvSpPr>
        <p:spPr>
          <a:xfrm>
            <a:off x="53788" y="681587"/>
            <a:ext cx="9036424" cy="6031908"/>
          </a:xfrm>
          <a:prstGeom prst="rect">
            <a:avLst/>
          </a:prstGeom>
          <a:noFill/>
        </p:spPr>
        <p:txBody>
          <a:bodyPr wrap="square" rtlCol="0">
            <a:spAutoFit/>
          </a:bodyPr>
          <a:lstStyle/>
          <a:p>
            <a:pPr>
              <a:tabLst>
                <a:tab pos="8223946" algn="r"/>
              </a:tabLst>
            </a:pPr>
            <a:r>
              <a:rPr lang="el-GR" sz="1331" b="1" dirty="0"/>
              <a:t>Βήμα 1</a:t>
            </a:r>
            <a:r>
              <a:rPr lang="el-GR" sz="1331" b="1" baseline="30000" dirty="0"/>
              <a:t>ο</a:t>
            </a:r>
            <a:r>
              <a:rPr lang="el-GR" sz="1331" b="1" dirty="0"/>
              <a:t> Υπολογισμός Φυσικής Ροής	Βήμα 2</a:t>
            </a:r>
            <a:r>
              <a:rPr lang="el-GR" sz="1331" b="1" baseline="30000" dirty="0"/>
              <a:t>ο</a:t>
            </a:r>
            <a:r>
              <a:rPr lang="el-GR" sz="1331" b="1" dirty="0"/>
              <a:t> Υπολογισμός Ισοδύναμων Μονάδων</a:t>
            </a:r>
          </a:p>
          <a:p>
            <a:pPr>
              <a:spcBef>
                <a:spcPts val="363"/>
              </a:spcBef>
              <a:tabLst>
                <a:tab pos="4239722" algn="r"/>
                <a:tab pos="5861075" algn="r"/>
                <a:tab pos="7038668" algn="r"/>
                <a:tab pos="8708047" algn="r"/>
              </a:tabLst>
            </a:pPr>
            <a:r>
              <a:rPr lang="el-GR" sz="1331" b="1" dirty="0"/>
              <a:t>Ποσότητες	Μονάδες	Μεταφερόμενο	Πρώτες	Κόστος</a:t>
            </a:r>
          </a:p>
          <a:p>
            <a:pPr>
              <a:tabLst>
                <a:tab pos="4239722" algn="r"/>
                <a:tab pos="5861075" algn="r"/>
                <a:tab pos="7038668" algn="r"/>
                <a:tab pos="8708047" algn="r"/>
              </a:tabLst>
            </a:pPr>
            <a:r>
              <a:rPr lang="el-GR" sz="1331" b="1" dirty="0"/>
              <a:t>		Κόστος	Ύλες	Μετατροπής</a:t>
            </a:r>
          </a:p>
          <a:p>
            <a:pPr>
              <a:tabLst>
                <a:tab pos="4239722" algn="r"/>
                <a:tab pos="5861075" algn="r"/>
                <a:tab pos="7038668" algn="r"/>
                <a:tab pos="8708047" algn="r"/>
              </a:tabLst>
            </a:pPr>
            <a:r>
              <a:rPr lang="el-GR" sz="1331" dirty="0"/>
              <a:t>Παραγωγή σε Εξέλιξη Αρχής 	15.000		</a:t>
            </a:r>
          </a:p>
          <a:p>
            <a:pPr>
              <a:tabLst>
                <a:tab pos="4239722" algn="r"/>
                <a:tab pos="5861075" algn="r"/>
                <a:tab pos="7038668" algn="r"/>
                <a:tab pos="8708047" algn="r"/>
              </a:tabLst>
            </a:pPr>
            <a:r>
              <a:rPr lang="el-GR" sz="1331" dirty="0"/>
              <a:t>Εισερχόμενες Μονάδες	</a:t>
            </a:r>
            <a:r>
              <a:rPr lang="el-GR" sz="1331" u="sng" dirty="0"/>
              <a:t>23.000</a:t>
            </a:r>
            <a:r>
              <a:rPr lang="el-GR" sz="1331" dirty="0"/>
              <a:t>		</a:t>
            </a:r>
          </a:p>
          <a:p>
            <a:pPr>
              <a:tabLst>
                <a:tab pos="4239722" algn="r"/>
                <a:tab pos="5861075" algn="r"/>
                <a:tab pos="7038668" algn="r"/>
                <a:tab pos="8708047" algn="r"/>
              </a:tabLst>
            </a:pPr>
            <a:r>
              <a:rPr lang="el-GR" sz="1331" dirty="0"/>
              <a:t>Σύνολο	38.000</a:t>
            </a:r>
          </a:p>
          <a:p>
            <a:pPr>
              <a:tabLst>
                <a:tab pos="4239722" algn="r"/>
                <a:tab pos="5861075" algn="r"/>
                <a:tab pos="7038668" algn="r"/>
                <a:tab pos="8708047" algn="r"/>
              </a:tabLst>
            </a:pPr>
            <a:r>
              <a:rPr lang="el-GR" sz="1331" dirty="0"/>
              <a:t>Ολοκληρωμένες Μονάδες</a:t>
            </a:r>
            <a:r>
              <a:rPr lang="en-US" sz="1331" dirty="0"/>
              <a:t> </a:t>
            </a:r>
            <a:r>
              <a:rPr lang="el-GR" sz="1331" dirty="0"/>
              <a:t>από ΠΕΑ (100% - 50%)	15.000			7.500</a:t>
            </a:r>
          </a:p>
          <a:p>
            <a:pPr>
              <a:tabLst>
                <a:tab pos="4239722" algn="r"/>
                <a:tab pos="5861075" algn="r"/>
                <a:tab pos="7038668" algn="r"/>
                <a:tab pos="8708047" algn="r"/>
              </a:tabLst>
            </a:pPr>
            <a:r>
              <a:rPr lang="el-GR" sz="1331" dirty="0"/>
              <a:t>Ολοκληρωμένες Μονάδες από εισερχόμενες	13.000	13.000		13.000</a:t>
            </a:r>
          </a:p>
          <a:p>
            <a:pPr>
              <a:tabLst>
                <a:tab pos="4239722" algn="r"/>
                <a:tab pos="5861075" algn="r"/>
                <a:tab pos="7038668" algn="r"/>
                <a:tab pos="8708047" algn="r"/>
              </a:tabLst>
            </a:pPr>
            <a:r>
              <a:rPr lang="el-GR" sz="1331" dirty="0"/>
              <a:t>Παραγωγή σε Εξέλιξη Τέλους (60% ΚΜ) 	</a:t>
            </a:r>
            <a:r>
              <a:rPr lang="el-GR" sz="1331" u="sng" dirty="0"/>
              <a:t>10.000	10.000	 	(10.000 Χ 60%) 6.000</a:t>
            </a:r>
          </a:p>
          <a:p>
            <a:pPr>
              <a:tabLst>
                <a:tab pos="4239722" algn="r"/>
                <a:tab pos="5861075" algn="r"/>
                <a:tab pos="7038668" algn="r"/>
                <a:tab pos="8708047" algn="r"/>
              </a:tabLst>
            </a:pPr>
            <a:r>
              <a:rPr lang="el-GR" sz="1331" dirty="0"/>
              <a:t>Σύνολο	38.000	23.000		26.500</a:t>
            </a:r>
          </a:p>
          <a:p>
            <a:pPr>
              <a:spcBef>
                <a:spcPts val="363"/>
              </a:spcBef>
              <a:tabLst>
                <a:tab pos="4239722" algn="r"/>
                <a:tab pos="5861075" algn="r"/>
                <a:tab pos="7038668" algn="r"/>
                <a:tab pos="8708047" algn="r"/>
              </a:tabLst>
            </a:pPr>
            <a:r>
              <a:rPr lang="el-GR" sz="1331" b="1" dirty="0"/>
              <a:t>Βήμα 3</a:t>
            </a:r>
            <a:r>
              <a:rPr lang="el-GR" sz="1331" b="1" baseline="30000" dirty="0"/>
              <a:t>ο</a:t>
            </a:r>
            <a:r>
              <a:rPr lang="el-GR" sz="1331" b="1" dirty="0"/>
              <a:t> Υπολογισμός Συνολικού Κόστους	Σύνολο		Πρώτες	Κόστος</a:t>
            </a:r>
          </a:p>
          <a:p>
            <a:pPr>
              <a:tabLst>
                <a:tab pos="4239722" algn="r"/>
                <a:tab pos="5861075" algn="r"/>
                <a:tab pos="7038668" algn="r"/>
                <a:tab pos="8708047" algn="r"/>
              </a:tabLst>
            </a:pPr>
            <a:r>
              <a:rPr lang="el-GR" sz="1331" b="1" dirty="0"/>
              <a:t>			Ύλες	Μετατροπής</a:t>
            </a:r>
          </a:p>
          <a:p>
            <a:pPr>
              <a:tabLst>
                <a:tab pos="4239722" algn="r"/>
                <a:tab pos="5861075" algn="r"/>
                <a:tab pos="7038668" algn="r"/>
                <a:tab pos="8708047" algn="r"/>
              </a:tabLst>
            </a:pPr>
            <a:r>
              <a:rPr lang="el-GR" sz="1331" dirty="0"/>
              <a:t>Παραγωγή σε Εξέλιξη Αρχής	534.000	214.000		320.000</a:t>
            </a:r>
          </a:p>
          <a:p>
            <a:pPr>
              <a:tabLst>
                <a:tab pos="4239722" algn="r"/>
                <a:tab pos="5861075" algn="r"/>
                <a:tab pos="7038668" algn="r"/>
                <a:tab pos="8708047" algn="r"/>
              </a:tabLst>
            </a:pPr>
            <a:r>
              <a:rPr lang="el-GR" sz="1331" dirty="0"/>
              <a:t>Τρέχον Κόστος (Κατανεμόμενο στις ΙΜ Περιόδου)	</a:t>
            </a:r>
            <a:r>
              <a:rPr lang="el-GR" sz="1331" u="sng" dirty="0">
                <a:solidFill>
                  <a:srgbClr val="C00000"/>
                </a:solidFill>
              </a:rPr>
              <a:t>2.310.000	1.610.000		700.000</a:t>
            </a:r>
          </a:p>
          <a:p>
            <a:pPr>
              <a:tabLst>
                <a:tab pos="4239722" algn="r"/>
                <a:tab pos="5861075" algn="r"/>
                <a:tab pos="7038668" algn="r"/>
                <a:tab pos="8708047" algn="r"/>
              </a:tabLst>
            </a:pPr>
            <a:r>
              <a:rPr lang="el-GR" sz="1331" dirty="0"/>
              <a:t>Σύνολο	2.844.00	1.824.000		1.020.00</a:t>
            </a:r>
          </a:p>
          <a:p>
            <a:pPr>
              <a:spcBef>
                <a:spcPts val="363"/>
              </a:spcBef>
              <a:tabLst>
                <a:tab pos="4239722" algn="r"/>
                <a:tab pos="5861075" algn="r"/>
                <a:tab pos="7038668" algn="r"/>
                <a:tab pos="8708047" algn="r"/>
              </a:tabLst>
            </a:pPr>
            <a:r>
              <a:rPr lang="el-GR" sz="1331" b="1" dirty="0"/>
              <a:t>Βήμα 4</a:t>
            </a:r>
            <a:r>
              <a:rPr lang="el-GR" sz="1331" b="1" baseline="30000" dirty="0"/>
              <a:t>ο</a:t>
            </a:r>
            <a:r>
              <a:rPr lang="el-GR" sz="1331" b="1" dirty="0"/>
              <a:t> Υπολογισμός Κόστους Ισοδύναμης Μονάδας		</a:t>
            </a:r>
            <a:r>
              <a:rPr lang="el-GR" sz="1331" b="1" dirty="0">
                <a:solidFill>
                  <a:srgbClr val="C00000"/>
                </a:solidFill>
              </a:rPr>
              <a:t>➗		➗</a:t>
            </a:r>
          </a:p>
          <a:p>
            <a:pPr>
              <a:tabLst>
                <a:tab pos="4239722" algn="r"/>
                <a:tab pos="5861075" algn="r"/>
                <a:tab pos="7038668" algn="r"/>
                <a:tab pos="8708047" algn="r"/>
              </a:tabLst>
            </a:pPr>
            <a:r>
              <a:rPr lang="el-GR" sz="1331" dirty="0"/>
              <a:t>Ισοδύναμες Μονάδες		</a:t>
            </a:r>
            <a:r>
              <a:rPr lang="el-GR" sz="1331" dirty="0">
                <a:solidFill>
                  <a:srgbClr val="C00000"/>
                </a:solidFill>
              </a:rPr>
              <a:t>23.000		26,500</a:t>
            </a:r>
          </a:p>
          <a:p>
            <a:pPr>
              <a:tabLst>
                <a:tab pos="4239722" algn="r"/>
                <a:tab pos="5861075" algn="r"/>
                <a:tab pos="7038668" algn="r"/>
                <a:tab pos="8708047" algn="r"/>
              </a:tabLst>
            </a:pPr>
            <a:r>
              <a:rPr lang="el-GR" sz="1331" dirty="0"/>
              <a:t>Κόστος ανά Ισοδύναμη Μονάδα	96,415	70		26,415</a:t>
            </a:r>
          </a:p>
          <a:p>
            <a:pPr>
              <a:spcBef>
                <a:spcPts val="363"/>
              </a:spcBef>
              <a:tabLst>
                <a:tab pos="4837163" algn="r"/>
                <a:tab pos="7578479" algn="r"/>
                <a:tab pos="8223946" algn="r"/>
              </a:tabLst>
            </a:pPr>
            <a:r>
              <a:rPr lang="el-GR" sz="1331" b="1" dirty="0"/>
              <a:t>Βήμα 5</a:t>
            </a:r>
            <a:r>
              <a:rPr lang="el-GR" sz="1331" b="1" baseline="30000" dirty="0"/>
              <a:t>ο</a:t>
            </a:r>
            <a:r>
              <a:rPr lang="el-GR" sz="1331" b="1" dirty="0"/>
              <a:t> Κατανομή του Κόστους στα Έτοιμα και στα Ημιτελή		Υπολογισμοί*</a:t>
            </a:r>
          </a:p>
          <a:p>
            <a:pPr>
              <a:tabLst>
                <a:tab pos="3813253" algn="r"/>
                <a:tab pos="4837163" algn="r"/>
                <a:tab pos="7578479" algn="r"/>
                <a:tab pos="8223946" algn="r"/>
              </a:tabLst>
            </a:pPr>
            <a:r>
              <a:rPr lang="el-GR" sz="1331" dirty="0"/>
              <a:t>Ολοκληρωμένες Μονάδες από ΠΕΑ		534.000	</a:t>
            </a:r>
          </a:p>
          <a:p>
            <a:pPr>
              <a:tabLst>
                <a:tab pos="3813253" algn="r"/>
                <a:tab pos="4837163" algn="r"/>
                <a:tab pos="7578479" algn="r"/>
                <a:tab pos="8223946" algn="r"/>
              </a:tabLst>
            </a:pPr>
            <a:r>
              <a:rPr lang="el-GR" sz="1331" dirty="0"/>
              <a:t>Συμπλήρωση μονάδων ΠΕΑ (10.000 Χ 50% ΚΜ)		198.112	(15.000 Χ 50%) 7.500 Χ 26,415	</a:t>
            </a:r>
          </a:p>
          <a:p>
            <a:pPr>
              <a:tabLst>
                <a:tab pos="3813253" algn="r"/>
                <a:tab pos="4837163" algn="r"/>
                <a:tab pos="7578479" algn="r"/>
                <a:tab pos="8223946" algn="r"/>
              </a:tabLst>
            </a:pPr>
            <a:r>
              <a:rPr lang="el-GR" sz="1331" dirty="0"/>
              <a:t>Ολοκληρωμένες Μονάδες από εισερχόμενες (13.000)		1.253.395	13.000 Χ 96,415</a:t>
            </a:r>
          </a:p>
          <a:p>
            <a:pPr>
              <a:tabLst>
                <a:tab pos="3813253" algn="r"/>
                <a:tab pos="4837163" algn="r"/>
                <a:tab pos="7578479" algn="r"/>
                <a:tab pos="8223946" algn="r"/>
              </a:tabLst>
            </a:pPr>
            <a:r>
              <a:rPr lang="el-GR" sz="1331" dirty="0"/>
              <a:t>Παραγωγή σε Εξέλιξη Τέλους (10.000):</a:t>
            </a:r>
          </a:p>
          <a:p>
            <a:pPr>
              <a:tabLst>
                <a:tab pos="3813253" algn="r"/>
                <a:tab pos="4837163" algn="r"/>
                <a:tab pos="7578479" algn="r"/>
                <a:tab pos="8223946" algn="r"/>
              </a:tabLst>
            </a:pPr>
            <a:r>
              <a:rPr lang="el-GR" sz="1331" dirty="0"/>
              <a:t>Μεταφερόμενο Κόστος (10.000)	700.000		10.000 Χ 70</a:t>
            </a:r>
          </a:p>
          <a:p>
            <a:pPr>
              <a:tabLst>
                <a:tab pos="3813253" algn="r"/>
                <a:tab pos="4837163" algn="r"/>
                <a:tab pos="7578479" algn="r"/>
                <a:tab pos="8223946" algn="r"/>
              </a:tabLst>
            </a:pPr>
            <a:r>
              <a:rPr lang="el-GR" sz="1331" dirty="0"/>
              <a:t>Πρώτες Ύλες	0	0	0</a:t>
            </a:r>
          </a:p>
          <a:p>
            <a:pPr>
              <a:tabLst>
                <a:tab pos="3813253" algn="r"/>
                <a:tab pos="4837163" algn="r"/>
                <a:tab pos="7578479" algn="r"/>
                <a:tab pos="8223946" algn="r"/>
              </a:tabLst>
            </a:pPr>
            <a:r>
              <a:rPr lang="el-GR" sz="1331" dirty="0"/>
              <a:t>Κόστος Μετατροπής (10.000 Χ 0,60)	</a:t>
            </a:r>
            <a:r>
              <a:rPr lang="el-GR" sz="1331" u="sng" dirty="0"/>
              <a:t>158.490	858.490</a:t>
            </a:r>
            <a:r>
              <a:rPr lang="el-GR" sz="1331" dirty="0"/>
              <a:t>	(10.000 Χ 0,60) 6.000 Χ 26,415</a:t>
            </a:r>
          </a:p>
          <a:p>
            <a:pPr>
              <a:tabLst>
                <a:tab pos="3813253" algn="r"/>
                <a:tab pos="4837163" algn="r"/>
                <a:tab pos="7578479" algn="r"/>
                <a:tab pos="8223946" algn="r"/>
              </a:tabLst>
            </a:pPr>
            <a:r>
              <a:rPr lang="el-GR" sz="1331" dirty="0"/>
              <a:t>Σύνολο		2.843.999*</a:t>
            </a:r>
          </a:p>
          <a:p>
            <a:pPr>
              <a:tabLst>
                <a:tab pos="3813253" algn="r"/>
                <a:tab pos="4837163" algn="r"/>
                <a:tab pos="7578479" algn="r"/>
                <a:tab pos="8223946" algn="r"/>
              </a:tabLst>
            </a:pPr>
            <a:r>
              <a:rPr lang="el-GR" sz="1331" dirty="0"/>
              <a:t>*</a:t>
            </a:r>
            <a:r>
              <a:rPr lang="el-GR" sz="1331" b="1" dirty="0"/>
              <a:t>Στρογγυλοποιήσεις</a:t>
            </a:r>
            <a:r>
              <a:rPr lang="el-GR" sz="1331" dirty="0"/>
              <a:t>		</a:t>
            </a:r>
            <a:endParaRPr lang="en-US" sz="1331" dirty="0"/>
          </a:p>
        </p:txBody>
      </p:sp>
    </p:spTree>
    <p:extLst>
      <p:ext uri="{BB962C8B-B14F-4D97-AF65-F5344CB8AC3E}">
        <p14:creationId xmlns:p14="http://schemas.microsoft.com/office/powerpoint/2010/main" val="898119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dissolv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dissolv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dissolv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dissolv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dissolv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dissolve">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dissolve">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4">
                                            <p:txEl>
                                              <p:pRg st="12" end="12"/>
                                            </p:txEl>
                                          </p:spTgt>
                                        </p:tgtEl>
                                        <p:attrNameLst>
                                          <p:attrName>style.visibility</p:attrName>
                                        </p:attrNameLst>
                                      </p:cBhvr>
                                      <p:to>
                                        <p:strVal val="visible"/>
                                      </p:to>
                                    </p:set>
                                    <p:animEffect transition="in" filter="dissolve">
                                      <p:cBhvr>
                                        <p:cTn id="62" dur="500"/>
                                        <p:tgtEl>
                                          <p:spTgt spid="4">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4">
                                            <p:txEl>
                                              <p:pRg st="13" end="13"/>
                                            </p:txEl>
                                          </p:spTgt>
                                        </p:tgtEl>
                                        <p:attrNameLst>
                                          <p:attrName>style.visibility</p:attrName>
                                        </p:attrNameLst>
                                      </p:cBhvr>
                                      <p:to>
                                        <p:strVal val="visible"/>
                                      </p:to>
                                    </p:set>
                                    <p:animEffect transition="in" filter="dissolve">
                                      <p:cBhvr>
                                        <p:cTn id="67" dur="500"/>
                                        <p:tgtEl>
                                          <p:spTgt spid="4">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4">
                                            <p:txEl>
                                              <p:pRg st="14" end="14"/>
                                            </p:txEl>
                                          </p:spTgt>
                                        </p:tgtEl>
                                        <p:attrNameLst>
                                          <p:attrName>style.visibility</p:attrName>
                                        </p:attrNameLst>
                                      </p:cBhvr>
                                      <p:to>
                                        <p:strVal val="visible"/>
                                      </p:to>
                                    </p:set>
                                    <p:animEffect transition="in" filter="dissolve">
                                      <p:cBhvr>
                                        <p:cTn id="72" dur="500"/>
                                        <p:tgtEl>
                                          <p:spTgt spid="4">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4">
                                            <p:txEl>
                                              <p:pRg st="15" end="15"/>
                                            </p:txEl>
                                          </p:spTgt>
                                        </p:tgtEl>
                                        <p:attrNameLst>
                                          <p:attrName>style.visibility</p:attrName>
                                        </p:attrNameLst>
                                      </p:cBhvr>
                                      <p:to>
                                        <p:strVal val="visible"/>
                                      </p:to>
                                    </p:set>
                                    <p:animEffect transition="in" filter="dissolve">
                                      <p:cBhvr>
                                        <p:cTn id="77" dur="500"/>
                                        <p:tgtEl>
                                          <p:spTgt spid="4">
                                            <p:txEl>
                                              <p:pRg st="15" end="1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4">
                                            <p:txEl>
                                              <p:pRg st="16" end="16"/>
                                            </p:txEl>
                                          </p:spTgt>
                                        </p:tgtEl>
                                        <p:attrNameLst>
                                          <p:attrName>style.visibility</p:attrName>
                                        </p:attrNameLst>
                                      </p:cBhvr>
                                      <p:to>
                                        <p:strVal val="visible"/>
                                      </p:to>
                                    </p:set>
                                    <p:animEffect transition="in" filter="dissolve">
                                      <p:cBhvr>
                                        <p:cTn id="82" dur="500"/>
                                        <p:tgtEl>
                                          <p:spTgt spid="4">
                                            <p:txEl>
                                              <p:pRg st="16" end="1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4">
                                            <p:txEl>
                                              <p:pRg st="17" end="17"/>
                                            </p:txEl>
                                          </p:spTgt>
                                        </p:tgtEl>
                                        <p:attrNameLst>
                                          <p:attrName>style.visibility</p:attrName>
                                        </p:attrNameLst>
                                      </p:cBhvr>
                                      <p:to>
                                        <p:strVal val="visible"/>
                                      </p:to>
                                    </p:set>
                                    <p:animEffect transition="in" filter="dissolve">
                                      <p:cBhvr>
                                        <p:cTn id="87" dur="500"/>
                                        <p:tgtEl>
                                          <p:spTgt spid="4">
                                            <p:txEl>
                                              <p:pRg st="17" end="17"/>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4">
                                            <p:txEl>
                                              <p:pRg st="18" end="18"/>
                                            </p:txEl>
                                          </p:spTgt>
                                        </p:tgtEl>
                                        <p:attrNameLst>
                                          <p:attrName>style.visibility</p:attrName>
                                        </p:attrNameLst>
                                      </p:cBhvr>
                                      <p:to>
                                        <p:strVal val="visible"/>
                                      </p:to>
                                    </p:set>
                                    <p:animEffect transition="in" filter="dissolve">
                                      <p:cBhvr>
                                        <p:cTn id="92" dur="500"/>
                                        <p:tgtEl>
                                          <p:spTgt spid="4">
                                            <p:txEl>
                                              <p:pRg st="18" end="18"/>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4">
                                            <p:txEl>
                                              <p:pRg st="19" end="19"/>
                                            </p:txEl>
                                          </p:spTgt>
                                        </p:tgtEl>
                                        <p:attrNameLst>
                                          <p:attrName>style.visibility</p:attrName>
                                        </p:attrNameLst>
                                      </p:cBhvr>
                                      <p:to>
                                        <p:strVal val="visible"/>
                                      </p:to>
                                    </p:set>
                                    <p:animEffect transition="in" filter="dissolve">
                                      <p:cBhvr>
                                        <p:cTn id="97" dur="500"/>
                                        <p:tgtEl>
                                          <p:spTgt spid="4">
                                            <p:txEl>
                                              <p:pRg st="19" end="19"/>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4">
                                            <p:txEl>
                                              <p:pRg st="20" end="20"/>
                                            </p:txEl>
                                          </p:spTgt>
                                        </p:tgtEl>
                                        <p:attrNameLst>
                                          <p:attrName>style.visibility</p:attrName>
                                        </p:attrNameLst>
                                      </p:cBhvr>
                                      <p:to>
                                        <p:strVal val="visible"/>
                                      </p:to>
                                    </p:set>
                                    <p:animEffect transition="in" filter="dissolve">
                                      <p:cBhvr>
                                        <p:cTn id="102" dur="500"/>
                                        <p:tgtEl>
                                          <p:spTgt spid="4">
                                            <p:txEl>
                                              <p:pRg st="20" end="2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4">
                                            <p:txEl>
                                              <p:pRg st="21" end="21"/>
                                            </p:txEl>
                                          </p:spTgt>
                                        </p:tgtEl>
                                        <p:attrNameLst>
                                          <p:attrName>style.visibility</p:attrName>
                                        </p:attrNameLst>
                                      </p:cBhvr>
                                      <p:to>
                                        <p:strVal val="visible"/>
                                      </p:to>
                                    </p:set>
                                    <p:animEffect transition="in" filter="dissolve">
                                      <p:cBhvr>
                                        <p:cTn id="107" dur="500"/>
                                        <p:tgtEl>
                                          <p:spTgt spid="4">
                                            <p:txEl>
                                              <p:pRg st="21" end="2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4">
                                            <p:txEl>
                                              <p:pRg st="22" end="22"/>
                                            </p:txEl>
                                          </p:spTgt>
                                        </p:tgtEl>
                                        <p:attrNameLst>
                                          <p:attrName>style.visibility</p:attrName>
                                        </p:attrNameLst>
                                      </p:cBhvr>
                                      <p:to>
                                        <p:strVal val="visible"/>
                                      </p:to>
                                    </p:set>
                                    <p:animEffect transition="in" filter="dissolve">
                                      <p:cBhvr>
                                        <p:cTn id="112" dur="500"/>
                                        <p:tgtEl>
                                          <p:spTgt spid="4">
                                            <p:txEl>
                                              <p:pRg st="22" end="2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4">
                                            <p:txEl>
                                              <p:pRg st="23" end="23"/>
                                            </p:txEl>
                                          </p:spTgt>
                                        </p:tgtEl>
                                        <p:attrNameLst>
                                          <p:attrName>style.visibility</p:attrName>
                                        </p:attrNameLst>
                                      </p:cBhvr>
                                      <p:to>
                                        <p:strVal val="visible"/>
                                      </p:to>
                                    </p:set>
                                    <p:animEffect transition="in" filter="dissolve">
                                      <p:cBhvr>
                                        <p:cTn id="117" dur="500"/>
                                        <p:tgtEl>
                                          <p:spTgt spid="4">
                                            <p:txEl>
                                              <p:pRg st="23" end="23"/>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4">
                                            <p:txEl>
                                              <p:pRg st="24" end="24"/>
                                            </p:txEl>
                                          </p:spTgt>
                                        </p:tgtEl>
                                        <p:attrNameLst>
                                          <p:attrName>style.visibility</p:attrName>
                                        </p:attrNameLst>
                                      </p:cBhvr>
                                      <p:to>
                                        <p:strVal val="visible"/>
                                      </p:to>
                                    </p:set>
                                    <p:animEffect transition="in" filter="dissolve">
                                      <p:cBhvr>
                                        <p:cTn id="122" dur="500"/>
                                        <p:tgtEl>
                                          <p:spTgt spid="4">
                                            <p:txEl>
                                              <p:pRg st="24" end="24"/>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4">
                                            <p:txEl>
                                              <p:pRg st="25" end="25"/>
                                            </p:txEl>
                                          </p:spTgt>
                                        </p:tgtEl>
                                        <p:attrNameLst>
                                          <p:attrName>style.visibility</p:attrName>
                                        </p:attrNameLst>
                                      </p:cBhvr>
                                      <p:to>
                                        <p:strVal val="visible"/>
                                      </p:to>
                                    </p:set>
                                    <p:animEffect transition="in" filter="dissolve">
                                      <p:cBhvr>
                                        <p:cTn id="127" dur="500"/>
                                        <p:tgtEl>
                                          <p:spTgt spid="4">
                                            <p:txEl>
                                              <p:pRg st="25" end="25"/>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4">
                                            <p:txEl>
                                              <p:pRg st="26" end="26"/>
                                            </p:txEl>
                                          </p:spTgt>
                                        </p:tgtEl>
                                        <p:attrNameLst>
                                          <p:attrName>style.visibility</p:attrName>
                                        </p:attrNameLst>
                                      </p:cBhvr>
                                      <p:to>
                                        <p:strVal val="visible"/>
                                      </p:to>
                                    </p:set>
                                    <p:animEffect transition="in" filter="dissolve">
                                      <p:cBhvr>
                                        <p:cTn id="132" dur="500"/>
                                        <p:tgtEl>
                                          <p:spTgt spid="4">
                                            <p:txEl>
                                              <p:pRg st="26" end="26"/>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nodeType="clickEffect">
                                  <p:stCondLst>
                                    <p:cond delay="0"/>
                                  </p:stCondLst>
                                  <p:childTnLst>
                                    <p:set>
                                      <p:cBhvr>
                                        <p:cTn id="136" dur="1" fill="hold">
                                          <p:stCondLst>
                                            <p:cond delay="0"/>
                                          </p:stCondLst>
                                        </p:cTn>
                                        <p:tgtEl>
                                          <p:spTgt spid="4">
                                            <p:txEl>
                                              <p:pRg st="27" end="27"/>
                                            </p:txEl>
                                          </p:spTgt>
                                        </p:tgtEl>
                                        <p:attrNameLst>
                                          <p:attrName>style.visibility</p:attrName>
                                        </p:attrNameLst>
                                      </p:cBhvr>
                                      <p:to>
                                        <p:strVal val="visible"/>
                                      </p:to>
                                    </p:set>
                                    <p:animEffect transition="in" filter="dissolve">
                                      <p:cBhvr>
                                        <p:cTn id="137" dur="500"/>
                                        <p:tgtEl>
                                          <p:spTgt spid="4">
                                            <p:txEl>
                                              <p:pRg st="27"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B4B0CF1-2C6A-4146-A4CF-4BA081484D45}"/>
              </a:ext>
            </a:extLst>
          </p:cNvPr>
          <p:cNvSpPr/>
          <p:nvPr/>
        </p:nvSpPr>
        <p:spPr>
          <a:xfrm>
            <a:off x="308758" y="948690"/>
            <a:ext cx="8609611" cy="5909310"/>
          </a:xfrm>
          <a:prstGeom prst="rect">
            <a:avLst/>
          </a:prstGeom>
        </p:spPr>
        <p:txBody>
          <a:bodyPr wrap="square">
            <a:spAutoFit/>
          </a:bodyPr>
          <a:lstStyle/>
          <a:p>
            <a:pPr algn="just">
              <a:spcAft>
                <a:spcPts val="0"/>
              </a:spcAft>
            </a:pPr>
            <a:r>
              <a:rPr lang="el-GR" sz="1400" dirty="0">
                <a:latin typeface="Calibri" panose="020F0502020204030204" pitchFamily="34" charset="0"/>
                <a:ea typeface="Times New Roman" panose="02020603050405020304" pitchFamily="18" charset="0"/>
              </a:rPr>
              <a:t>Παρέχονται τα πιο κάτω δεδομένα για τη χρήση 20Χ5:</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α) Στάδια παραγωγής:</a:t>
            </a:r>
            <a:endParaRPr lang="en-US" sz="1400" dirty="0">
              <a:latin typeface="Times New Roman" panose="02020603050405020304" pitchFamily="18" charset="0"/>
              <a:ea typeface="Times New Roman" panose="02020603050405020304" pitchFamily="18" charset="0"/>
            </a:endParaRPr>
          </a:p>
          <a:p>
            <a:pPr marL="180340" algn="just">
              <a:spcAft>
                <a:spcPts val="0"/>
              </a:spcAft>
            </a:pPr>
            <a:r>
              <a:rPr lang="el-GR" sz="1400" dirty="0">
                <a:latin typeface="Calibri" panose="020F0502020204030204" pitchFamily="34" charset="0"/>
                <a:ea typeface="Times New Roman" panose="02020603050405020304" pitchFamily="18" charset="0"/>
              </a:rPr>
              <a:t>Τμήμα Α’ (Α’ φάση)</a:t>
            </a:r>
            <a:endParaRPr lang="en-US" sz="1400" dirty="0">
              <a:latin typeface="Times New Roman" panose="02020603050405020304" pitchFamily="18" charset="0"/>
              <a:ea typeface="Times New Roman" panose="02020603050405020304" pitchFamily="18" charset="0"/>
            </a:endParaRPr>
          </a:p>
          <a:p>
            <a:pPr marL="180340" algn="just">
              <a:spcAft>
                <a:spcPts val="0"/>
              </a:spcAft>
            </a:pPr>
            <a:r>
              <a:rPr lang="el-GR" sz="1400" dirty="0">
                <a:latin typeface="Calibri" panose="020F0502020204030204" pitchFamily="34" charset="0"/>
                <a:ea typeface="Times New Roman" panose="02020603050405020304" pitchFamily="18" charset="0"/>
              </a:rPr>
              <a:t>Τμήμα Β’ (Β’ φάση)</a:t>
            </a:r>
            <a:endParaRPr lang="en-US" sz="1400" dirty="0">
              <a:latin typeface="Times New Roman" panose="02020603050405020304" pitchFamily="18" charset="0"/>
              <a:ea typeface="Times New Roman" panose="02020603050405020304" pitchFamily="18" charset="0"/>
            </a:endParaRPr>
          </a:p>
          <a:p>
            <a:pPr marL="180340"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β) Ποσοτικά δεδομένα:</a:t>
            </a:r>
            <a:endParaRPr lang="en-US" sz="1400" dirty="0">
              <a:latin typeface="Times New Roman" panose="02020603050405020304" pitchFamily="18" charset="0"/>
              <a:ea typeface="Times New Roman" panose="02020603050405020304" pitchFamily="18" charset="0"/>
            </a:endParaRPr>
          </a:p>
          <a:p>
            <a:pPr>
              <a:spcAft>
                <a:spcPts val="0"/>
              </a:spcAft>
              <a:tabLst>
                <a:tab pos="4140200" algn="l"/>
                <a:tab pos="6880225" algn="r"/>
              </a:tabLst>
            </a:pPr>
            <a:r>
              <a:rPr lang="el-GR" sz="1400" dirty="0">
                <a:latin typeface="Calibri" panose="020F0502020204030204" pitchFamily="34" charset="0"/>
                <a:ea typeface="Times New Roman" panose="02020603050405020304" pitchFamily="18" charset="0"/>
              </a:rPr>
              <a:t>Μεταφερθείσες μονάδες από τμήμα Α’		5.000	</a:t>
            </a:r>
            <a:endParaRPr lang="en-US" sz="1400" dirty="0">
              <a:latin typeface="Times New Roman" panose="02020603050405020304" pitchFamily="18" charset="0"/>
              <a:ea typeface="Times New Roman" panose="02020603050405020304" pitchFamily="18" charset="0"/>
            </a:endParaRPr>
          </a:p>
          <a:p>
            <a:pPr algn="just">
              <a:spcAft>
                <a:spcPts val="0"/>
              </a:spcAft>
              <a:tabLst>
                <a:tab pos="4140200" algn="l"/>
                <a:tab pos="6880225" algn="r"/>
              </a:tabLst>
            </a:pPr>
            <a:r>
              <a:rPr lang="el-GR" sz="1400" dirty="0">
                <a:latin typeface="Calibri" panose="020F0502020204030204" pitchFamily="34" charset="0"/>
                <a:ea typeface="Times New Roman" panose="02020603050405020304" pitchFamily="18" charset="0"/>
              </a:rPr>
              <a:t>Μεταφερθείσες έτοιμες μονάδες από το τμήμα </a:t>
            </a:r>
            <a:r>
              <a:rPr lang="el-GR" sz="1400" dirty="0" err="1">
                <a:latin typeface="Calibri" panose="020F0502020204030204" pitchFamily="34" charset="0"/>
                <a:ea typeface="Times New Roman" panose="02020603050405020304" pitchFamily="18" charset="0"/>
              </a:rPr>
              <a:t>Β’στην</a:t>
            </a:r>
            <a:r>
              <a:rPr lang="el-GR" sz="1400" dirty="0">
                <a:latin typeface="Calibri" panose="020F0502020204030204" pitchFamily="34" charset="0"/>
                <a:ea typeface="Times New Roman" panose="02020603050405020304" pitchFamily="18" charset="0"/>
              </a:rPr>
              <a:t> αποθήκη ετοίμων	3.500</a:t>
            </a:r>
            <a:endParaRPr lang="en-US" sz="1400" dirty="0">
              <a:latin typeface="Times New Roman" panose="02020603050405020304" pitchFamily="18" charset="0"/>
              <a:ea typeface="Times New Roman" panose="02020603050405020304" pitchFamily="18" charset="0"/>
            </a:endParaRPr>
          </a:p>
          <a:p>
            <a:pPr>
              <a:spcAft>
                <a:spcPts val="0"/>
              </a:spcAft>
              <a:tabLst>
                <a:tab pos="4140200" algn="l"/>
                <a:tab pos="6880225" algn="r"/>
              </a:tabLst>
            </a:pPr>
            <a:r>
              <a:rPr lang="el-GR" sz="1400" dirty="0">
                <a:latin typeface="Calibri" panose="020F0502020204030204" pitchFamily="34" charset="0"/>
                <a:ea typeface="Times New Roman" panose="02020603050405020304" pitchFamily="18" charset="0"/>
              </a:rPr>
              <a:t>Απώλειες στο τμήμα Β’ μονάδες		500</a:t>
            </a:r>
            <a:endParaRPr lang="en-US" sz="1400" dirty="0">
              <a:latin typeface="Times New Roman" panose="02020603050405020304" pitchFamily="18" charset="0"/>
              <a:ea typeface="Times New Roman" panose="02020603050405020304" pitchFamily="18" charset="0"/>
            </a:endParaRPr>
          </a:p>
          <a:p>
            <a:pPr>
              <a:spcAft>
                <a:spcPts val="0"/>
              </a:spcAft>
              <a:tabLst>
                <a:tab pos="4140200" algn="l"/>
                <a:tab pos="6880225" algn="r"/>
              </a:tabLst>
            </a:pPr>
            <a:r>
              <a:rPr lang="el-GR" sz="1400" dirty="0">
                <a:latin typeface="Calibri" panose="020F0502020204030204" pitchFamily="34" charset="0"/>
                <a:ea typeface="Times New Roman" panose="02020603050405020304" pitchFamily="18" charset="0"/>
              </a:rPr>
              <a:t>Παραγωγή σε εξέλιξη τέλους στο τμήμα Β’ μονάδες		1.000</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tabLst>
                <a:tab pos="2448000" algn="l"/>
                <a:tab pos="4446000" algn="r"/>
                <a:tab pos="5590800" algn="r"/>
              </a:tabLst>
            </a:pPr>
            <a:r>
              <a:rPr lang="el-GR" sz="1400" dirty="0">
                <a:latin typeface="Calibri" panose="020F0502020204030204" pitchFamily="34" charset="0"/>
                <a:ea typeface="Times New Roman" panose="02020603050405020304" pitchFamily="18" charset="0"/>
              </a:rPr>
              <a:t>γ) Κοστολογικά δεδομένα:</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Κόστος από τμήμα Α’	€		73.800,00</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Τρέχον κόστος τμήματος Β’			</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Άμεσα υλικά	€	18.000,00	</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Άμεση εργασία	€	11.180,00	</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Γ. Β. Ε.	€	6.020,00	35.200,00</a:t>
            </a:r>
            <a:endParaRPr lang="en-US" sz="1400" dirty="0">
              <a:latin typeface="Times New Roman" panose="02020603050405020304" pitchFamily="18" charset="0"/>
              <a:ea typeface="Times New Roman" panose="02020603050405020304" pitchFamily="18" charset="0"/>
            </a:endParaRPr>
          </a:p>
          <a:p>
            <a:pPr>
              <a:tabLst>
                <a:tab pos="2448000" algn="l"/>
                <a:tab pos="4446000" algn="r"/>
                <a:tab pos="5590800" algn="r"/>
              </a:tabLst>
            </a:pPr>
            <a:r>
              <a:rPr lang="el-GR" sz="1400" dirty="0">
                <a:latin typeface="Calibri" panose="020F0502020204030204" pitchFamily="34" charset="0"/>
                <a:ea typeface="Times New Roman" panose="02020603050405020304" pitchFamily="18" charset="0"/>
              </a:rPr>
              <a:t>Συνολικό κόστος τμήματος Β’	€		109.000,00</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itchFamily="2" charset="2"/>
              <a:buChar char=""/>
              <a:tabLst>
                <a:tab pos="228600" algn="l"/>
              </a:tabLst>
            </a:pPr>
            <a:r>
              <a:rPr lang="el-GR" sz="1400" dirty="0">
                <a:latin typeface="Calibri" panose="020F0502020204030204" pitchFamily="34" charset="0"/>
                <a:ea typeface="Times New Roman" panose="02020603050405020304" pitchFamily="18" charset="0"/>
              </a:rPr>
              <a:t>Τα άμεσα υλικά ενσωματώνονται κατά την έναρξη της κατεργασίας στο Τμήμα Β’.</a:t>
            </a:r>
            <a:endParaRPr lang="en-US" sz="14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itchFamily="2" charset="2"/>
              <a:buChar char=""/>
              <a:tabLst>
                <a:tab pos="228600" algn="l"/>
              </a:tabLst>
            </a:pPr>
            <a:r>
              <a:rPr lang="el-GR" sz="1400" dirty="0">
                <a:latin typeface="Calibri" panose="020F0502020204030204" pitchFamily="34" charset="0"/>
                <a:ea typeface="Times New Roman" panose="02020603050405020304" pitchFamily="18" charset="0"/>
              </a:rPr>
              <a:t>Η παραγωγή σε εξέλιξη τέλους είναι κατεργασμένη κατά 80% ως προς το κόστος μετατροπής.</a:t>
            </a:r>
            <a:endParaRPr lang="en-US" sz="14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itchFamily="2" charset="2"/>
              <a:buChar char=""/>
              <a:tabLst>
                <a:tab pos="228600" algn="l"/>
              </a:tabLst>
            </a:pPr>
            <a:r>
              <a:rPr lang="el-GR" sz="1400" dirty="0">
                <a:latin typeface="Calibri" panose="020F0502020204030204" pitchFamily="34" charset="0"/>
                <a:ea typeface="Times New Roman" panose="02020603050405020304" pitchFamily="18" charset="0"/>
              </a:rPr>
              <a:t>Οι απώλειες στο τμήμα Β’ θεωρούνται κανονικές και έχει παρατηρηθεί ότι αυτές πραγματοποιούνται στο τέλος της παραγωγικής διαδικασίας.</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Ζητείται να προσδιοριστεί το ανά μονάδα κόστος των ετοίμων και ημικατεργασμένων (παραγωγή σε εξέλιξη).</a:t>
            </a:r>
            <a:endParaRPr lang="en-US" sz="1400"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760FA9FB-D496-E646-8CA6-035A71C7AD9E}"/>
              </a:ext>
            </a:extLst>
          </p:cNvPr>
          <p:cNvSpPr/>
          <p:nvPr/>
        </p:nvSpPr>
        <p:spPr>
          <a:xfrm>
            <a:off x="308758" y="97372"/>
            <a:ext cx="960519" cy="307777"/>
          </a:xfrm>
          <a:prstGeom prst="rect">
            <a:avLst/>
          </a:prstGeom>
          <a:solidFill>
            <a:srgbClr val="FFFF00"/>
          </a:solidFill>
          <a:ln>
            <a:solidFill>
              <a:schemeClr val="tx1"/>
            </a:solidFill>
          </a:ln>
        </p:spPr>
        <p:txBody>
          <a:bodyPr wrap="none">
            <a:spAutoFit/>
          </a:bodyPr>
          <a:lstStyle/>
          <a:p>
            <a:pPr>
              <a:spcAft>
                <a:spcPts val="0"/>
              </a:spcAft>
            </a:pPr>
            <a:r>
              <a:rPr lang="el-GR" sz="1400" b="1" kern="0" dirty="0">
                <a:highlight>
                  <a:srgbClr val="FFFF00"/>
                </a:highlight>
                <a:latin typeface="Calibri" panose="020F0502020204030204" pitchFamily="34" charset="0"/>
                <a:cs typeface="Times New Roman" panose="02020603050405020304" pitchFamily="18" charset="0"/>
              </a:rPr>
              <a:t>ΑΣΚΗΣΗ  1</a:t>
            </a:r>
            <a:endParaRPr lang="en-US" sz="1400" b="1" kern="0" dirty="0">
              <a:latin typeface="Arial" panose="020B06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C07036-FA7C-F040-979E-8ACF57DC13CE}"/>
              </a:ext>
            </a:extLst>
          </p:cNvPr>
          <p:cNvSpPr txBox="1"/>
          <p:nvPr/>
        </p:nvSpPr>
        <p:spPr>
          <a:xfrm>
            <a:off x="7684851" y="97372"/>
            <a:ext cx="661481" cy="307777"/>
          </a:xfrm>
          <a:prstGeom prst="rect">
            <a:avLst/>
          </a:prstGeom>
          <a:noFill/>
        </p:spPr>
        <p:txBody>
          <a:bodyPr wrap="square" rtlCol="0">
            <a:spAutoFit/>
          </a:bodyPr>
          <a:lstStyle/>
          <a:p>
            <a:r>
              <a:rPr lang="el-GR" sz="1400" dirty="0"/>
              <a:t>1 / 2</a:t>
            </a:r>
          </a:p>
        </p:txBody>
      </p:sp>
    </p:spTree>
    <p:extLst>
      <p:ext uri="{BB962C8B-B14F-4D97-AF65-F5344CB8AC3E}">
        <p14:creationId xmlns:p14="http://schemas.microsoft.com/office/powerpoint/2010/main" val="221899450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dissolve">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dissolve">
                                      <p:cBhvr>
                                        <p:cTn id="31" dur="500"/>
                                        <p:tgtEl>
                                          <p:spTgt spid="3">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dissolve">
                                      <p:cBhvr>
                                        <p:cTn id="36" dur="500"/>
                                        <p:tgtEl>
                                          <p:spTgt spid="3">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dissolve">
                                      <p:cBhvr>
                                        <p:cTn id="41" dur="500"/>
                                        <p:tgtEl>
                                          <p:spTgt spid="3">
                                            <p:txEl>
                                              <p:pRg st="9" end="9"/>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animEffect transition="in" filter="dissolve">
                                      <p:cBhvr>
                                        <p:cTn id="46" dur="500"/>
                                        <p:tgtEl>
                                          <p:spTgt spid="3">
                                            <p:txEl>
                                              <p:pRg st="10" end="1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dissolve">
                                      <p:cBhvr>
                                        <p:cTn id="51" dur="500"/>
                                        <p:tgtEl>
                                          <p:spTgt spid="3">
                                            <p:txEl>
                                              <p:pRg st="12" end="1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nodeType="clickEffect">
                                  <p:stCondLst>
                                    <p:cond delay="0"/>
                                  </p:stCondLst>
                                  <p:childTnLst>
                                    <p:set>
                                      <p:cBhvr>
                                        <p:cTn id="55" dur="1" fill="hold">
                                          <p:stCondLst>
                                            <p:cond delay="0"/>
                                          </p:stCondLst>
                                        </p:cTn>
                                        <p:tgtEl>
                                          <p:spTgt spid="3">
                                            <p:txEl>
                                              <p:pRg st="13" end="13"/>
                                            </p:txEl>
                                          </p:spTgt>
                                        </p:tgtEl>
                                        <p:attrNameLst>
                                          <p:attrName>style.visibility</p:attrName>
                                        </p:attrNameLst>
                                      </p:cBhvr>
                                      <p:to>
                                        <p:strVal val="visible"/>
                                      </p:to>
                                    </p:set>
                                    <p:animEffect transition="in" filter="dissolve">
                                      <p:cBhvr>
                                        <p:cTn id="56" dur="500"/>
                                        <p:tgtEl>
                                          <p:spTgt spid="3">
                                            <p:txEl>
                                              <p:pRg st="13" end="1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3">
                                            <p:txEl>
                                              <p:pRg st="14" end="14"/>
                                            </p:txEl>
                                          </p:spTgt>
                                        </p:tgtEl>
                                        <p:attrNameLst>
                                          <p:attrName>style.visibility</p:attrName>
                                        </p:attrNameLst>
                                      </p:cBhvr>
                                      <p:to>
                                        <p:strVal val="visible"/>
                                      </p:to>
                                    </p:set>
                                    <p:animEffect transition="in" filter="dissolve">
                                      <p:cBhvr>
                                        <p:cTn id="61" dur="500"/>
                                        <p:tgtEl>
                                          <p:spTgt spid="3">
                                            <p:txEl>
                                              <p:pRg st="14" end="14"/>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nodeType="clickEffect">
                                  <p:stCondLst>
                                    <p:cond delay="0"/>
                                  </p:stCondLst>
                                  <p:childTnLst>
                                    <p:set>
                                      <p:cBhvr>
                                        <p:cTn id="65" dur="1" fill="hold">
                                          <p:stCondLst>
                                            <p:cond delay="0"/>
                                          </p:stCondLst>
                                        </p:cTn>
                                        <p:tgtEl>
                                          <p:spTgt spid="3">
                                            <p:txEl>
                                              <p:pRg st="15" end="15"/>
                                            </p:txEl>
                                          </p:spTgt>
                                        </p:tgtEl>
                                        <p:attrNameLst>
                                          <p:attrName>style.visibility</p:attrName>
                                        </p:attrNameLst>
                                      </p:cBhvr>
                                      <p:to>
                                        <p:strVal val="visible"/>
                                      </p:to>
                                    </p:set>
                                    <p:animEffect transition="in" filter="dissolve">
                                      <p:cBhvr>
                                        <p:cTn id="66" dur="500"/>
                                        <p:tgtEl>
                                          <p:spTgt spid="3">
                                            <p:txEl>
                                              <p:pRg st="15" end="15"/>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nodeType="click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animEffect transition="in" filter="dissolve">
                                      <p:cBhvr>
                                        <p:cTn id="71" dur="500"/>
                                        <p:tgtEl>
                                          <p:spTgt spid="3">
                                            <p:txEl>
                                              <p:pRg st="16" end="16"/>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nodeType="clickEffect">
                                  <p:stCondLst>
                                    <p:cond delay="0"/>
                                  </p:stCondLst>
                                  <p:childTnLst>
                                    <p:set>
                                      <p:cBhvr>
                                        <p:cTn id="75" dur="1" fill="hold">
                                          <p:stCondLst>
                                            <p:cond delay="0"/>
                                          </p:stCondLst>
                                        </p:cTn>
                                        <p:tgtEl>
                                          <p:spTgt spid="3">
                                            <p:txEl>
                                              <p:pRg st="17" end="17"/>
                                            </p:txEl>
                                          </p:spTgt>
                                        </p:tgtEl>
                                        <p:attrNameLst>
                                          <p:attrName>style.visibility</p:attrName>
                                        </p:attrNameLst>
                                      </p:cBhvr>
                                      <p:to>
                                        <p:strVal val="visible"/>
                                      </p:to>
                                    </p:set>
                                    <p:animEffect transition="in" filter="dissolve">
                                      <p:cBhvr>
                                        <p:cTn id="76" dur="500"/>
                                        <p:tgtEl>
                                          <p:spTgt spid="3">
                                            <p:txEl>
                                              <p:pRg st="17" end="17"/>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3">
                                            <p:txEl>
                                              <p:pRg st="18" end="18"/>
                                            </p:txEl>
                                          </p:spTgt>
                                        </p:tgtEl>
                                        <p:attrNameLst>
                                          <p:attrName>style.visibility</p:attrName>
                                        </p:attrNameLst>
                                      </p:cBhvr>
                                      <p:to>
                                        <p:strVal val="visible"/>
                                      </p:to>
                                    </p:set>
                                    <p:anim calcmode="lin" valueType="num">
                                      <p:cBhvr additive="base">
                                        <p:cTn id="81" dur="500" fill="hold"/>
                                        <p:tgtEl>
                                          <p:spTgt spid="3">
                                            <p:txEl>
                                              <p:pRg st="18" end="18"/>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3">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3">
                                            <p:txEl>
                                              <p:pRg st="20" end="20"/>
                                            </p:txEl>
                                          </p:spTgt>
                                        </p:tgtEl>
                                        <p:attrNameLst>
                                          <p:attrName>style.visibility</p:attrName>
                                        </p:attrNameLst>
                                      </p:cBhvr>
                                      <p:to>
                                        <p:strVal val="visible"/>
                                      </p:to>
                                    </p:set>
                                    <p:animEffect transition="in" filter="dissolve">
                                      <p:cBhvr>
                                        <p:cTn id="87" dur="500"/>
                                        <p:tgtEl>
                                          <p:spTgt spid="3">
                                            <p:txEl>
                                              <p:pRg st="20" end="2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3">
                                            <p:txEl>
                                              <p:pRg st="21" end="21"/>
                                            </p:txEl>
                                          </p:spTgt>
                                        </p:tgtEl>
                                        <p:attrNameLst>
                                          <p:attrName>style.visibility</p:attrName>
                                        </p:attrNameLst>
                                      </p:cBhvr>
                                      <p:to>
                                        <p:strVal val="visible"/>
                                      </p:to>
                                    </p:set>
                                    <p:animEffect transition="in" filter="dissolve">
                                      <p:cBhvr>
                                        <p:cTn id="92" dur="500"/>
                                        <p:tgtEl>
                                          <p:spTgt spid="3">
                                            <p:txEl>
                                              <p:pRg st="21" end="2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3">
                                            <p:txEl>
                                              <p:pRg st="22" end="22"/>
                                            </p:txEl>
                                          </p:spTgt>
                                        </p:tgtEl>
                                        <p:attrNameLst>
                                          <p:attrName>style.visibility</p:attrName>
                                        </p:attrNameLst>
                                      </p:cBhvr>
                                      <p:to>
                                        <p:strVal val="visible"/>
                                      </p:to>
                                    </p:set>
                                    <p:animEffect transition="in" filter="dissolve">
                                      <p:cBhvr>
                                        <p:cTn id="97" dur="500"/>
                                        <p:tgtEl>
                                          <p:spTgt spid="3">
                                            <p:txEl>
                                              <p:pRg st="22" end="22"/>
                                            </p:txEl>
                                          </p:spTgt>
                                        </p:tgtEl>
                                      </p:cBhvr>
                                    </p:animEffect>
                                  </p:childTnLst>
                                </p:cTn>
                              </p:par>
                              <p:par>
                                <p:cTn id="98" presetID="9" presetClass="entr" presetSubtype="0" fill="hold" nodeType="withEffect">
                                  <p:stCondLst>
                                    <p:cond delay="0"/>
                                  </p:stCondLst>
                                  <p:childTnLst>
                                    <p:set>
                                      <p:cBhvr>
                                        <p:cTn id="99" dur="1" fill="hold">
                                          <p:stCondLst>
                                            <p:cond delay="0"/>
                                          </p:stCondLst>
                                        </p:cTn>
                                        <p:tgtEl>
                                          <p:spTgt spid="3">
                                            <p:txEl>
                                              <p:pRg st="23" end="23"/>
                                            </p:txEl>
                                          </p:spTgt>
                                        </p:tgtEl>
                                        <p:attrNameLst>
                                          <p:attrName>style.visibility</p:attrName>
                                        </p:attrNameLst>
                                      </p:cBhvr>
                                      <p:to>
                                        <p:strVal val="visible"/>
                                      </p:to>
                                    </p:set>
                                    <p:animEffect transition="in" filter="dissolve">
                                      <p:cBhvr>
                                        <p:cTn id="100" dur="500"/>
                                        <p:tgtEl>
                                          <p:spTgt spid="3">
                                            <p:txEl>
                                              <p:pRg st="23" end="23"/>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nodeType="clickEffect">
                                  <p:stCondLst>
                                    <p:cond delay="0"/>
                                  </p:stCondLst>
                                  <p:childTnLst>
                                    <p:set>
                                      <p:cBhvr>
                                        <p:cTn id="104" dur="1" fill="hold">
                                          <p:stCondLst>
                                            <p:cond delay="0"/>
                                          </p:stCondLst>
                                        </p:cTn>
                                        <p:tgtEl>
                                          <p:spTgt spid="3">
                                            <p:txEl>
                                              <p:pRg st="24" end="24"/>
                                            </p:txEl>
                                          </p:spTgt>
                                        </p:tgtEl>
                                        <p:attrNameLst>
                                          <p:attrName>style.visibility</p:attrName>
                                        </p:attrNameLst>
                                      </p:cBhvr>
                                      <p:to>
                                        <p:strVal val="visible"/>
                                      </p:to>
                                    </p:set>
                                    <p:animEffect transition="in" filter="dissolve">
                                      <p:cBhvr>
                                        <p:cTn id="105" dur="500"/>
                                        <p:tgtEl>
                                          <p:spTgt spid="3">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53193E0-2528-9141-82D2-9846E7357AA1}"/>
              </a:ext>
            </a:extLst>
          </p:cNvPr>
          <p:cNvSpPr txBox="1"/>
          <p:nvPr/>
        </p:nvSpPr>
        <p:spPr>
          <a:xfrm>
            <a:off x="281422" y="1126049"/>
            <a:ext cx="8691755" cy="5470728"/>
          </a:xfrm>
          <a:prstGeom prst="rect">
            <a:avLst/>
          </a:prstGeom>
          <a:noFill/>
        </p:spPr>
        <p:txBody>
          <a:bodyPr wrap="square" rtlCol="0">
            <a:spAutoFit/>
          </a:bodyPr>
          <a:lstStyle/>
          <a:p>
            <a:pPr>
              <a:tabLst>
                <a:tab pos="6796088" algn="r"/>
              </a:tabLst>
            </a:pPr>
            <a:r>
              <a:rPr lang="el-GR" sz="1300" b="1" dirty="0"/>
              <a:t>Βήμα 1</a:t>
            </a:r>
            <a:r>
              <a:rPr lang="el-GR" sz="1300" b="1" baseline="30000" dirty="0"/>
              <a:t>ο</a:t>
            </a:r>
            <a:r>
              <a:rPr lang="el-GR" sz="1300" b="1" dirty="0"/>
              <a:t> Υπολογισμός Φυσικής Ροής Μονάδων	Βήμα 2</a:t>
            </a:r>
            <a:r>
              <a:rPr lang="el-GR" sz="1300" b="1" baseline="30000" dirty="0"/>
              <a:t>ο</a:t>
            </a:r>
            <a:r>
              <a:rPr lang="el-GR" sz="1300" b="1" dirty="0"/>
              <a:t> Υπολογισμός Ισοδύναμων Μονάδων</a:t>
            </a:r>
          </a:p>
          <a:p>
            <a:pPr>
              <a:spcBef>
                <a:spcPts val="900"/>
              </a:spcBef>
              <a:tabLst>
                <a:tab pos="2836863" algn="r"/>
                <a:tab pos="3768725" algn="r"/>
                <a:tab pos="5199063" algn="r"/>
                <a:tab pos="6478588" algn="r"/>
                <a:tab pos="8169275" algn="r"/>
              </a:tabLst>
            </a:pPr>
            <a:r>
              <a:rPr lang="el-GR" sz="1300" b="1" dirty="0"/>
              <a:t>Ποσότητες		Μονάδες	Μεταφερόμενο	Πρώτες	Κόστος</a:t>
            </a:r>
          </a:p>
          <a:p>
            <a:pPr>
              <a:tabLst>
                <a:tab pos="2836863" algn="r"/>
                <a:tab pos="3768725" algn="r"/>
                <a:tab pos="5199063" algn="r"/>
                <a:tab pos="6478588" algn="r"/>
                <a:tab pos="8169275" algn="r"/>
              </a:tabLst>
            </a:pPr>
            <a:r>
              <a:rPr lang="el-GR" sz="1300" b="1" dirty="0"/>
              <a:t>			Κόστος	Ύλες	Μετατροπής</a:t>
            </a:r>
          </a:p>
          <a:p>
            <a:pPr>
              <a:tabLst>
                <a:tab pos="2836863" algn="r"/>
                <a:tab pos="3768725" algn="r"/>
                <a:tab pos="5199063" algn="r"/>
                <a:tab pos="6478588" algn="r"/>
                <a:tab pos="8169275" algn="r"/>
              </a:tabLst>
            </a:pPr>
            <a:r>
              <a:rPr lang="el-GR" sz="1300" dirty="0"/>
              <a:t>Παραγωγή σε Εξέλιξη Αρχής (50% ΚΜ)		0		</a:t>
            </a:r>
          </a:p>
          <a:p>
            <a:pPr>
              <a:tabLst>
                <a:tab pos="2836863" algn="r"/>
                <a:tab pos="3768725" algn="r"/>
                <a:tab pos="5199063" algn="r"/>
                <a:tab pos="6478588" algn="r"/>
                <a:tab pos="8169275" algn="r"/>
              </a:tabLst>
            </a:pPr>
            <a:r>
              <a:rPr lang="el-GR" sz="1300" dirty="0"/>
              <a:t>Εισερχόμενες Μονάδες	</a:t>
            </a:r>
            <a:r>
              <a:rPr lang="el-GR" sz="1300" u="sng" dirty="0"/>
              <a:t>	5.000</a:t>
            </a:r>
            <a:r>
              <a:rPr lang="el-GR" sz="1300" dirty="0"/>
              <a:t>		</a:t>
            </a:r>
          </a:p>
          <a:p>
            <a:pPr>
              <a:tabLst>
                <a:tab pos="2836863" algn="r"/>
                <a:tab pos="3768725" algn="r"/>
                <a:tab pos="5199063" algn="r"/>
                <a:tab pos="6478588" algn="r"/>
                <a:tab pos="8169275" algn="r"/>
              </a:tabLst>
            </a:pPr>
            <a:r>
              <a:rPr lang="el-GR" sz="1300" dirty="0"/>
              <a:t>Σύνολο		5.000</a:t>
            </a:r>
          </a:p>
          <a:p>
            <a:pPr>
              <a:spcBef>
                <a:spcPts val="900"/>
              </a:spcBef>
              <a:tabLst>
                <a:tab pos="2836863" algn="r"/>
                <a:tab pos="3768725" algn="r"/>
                <a:tab pos="5199063" algn="r"/>
                <a:tab pos="6478588" algn="r"/>
                <a:tab pos="8169275" algn="r"/>
              </a:tabLst>
            </a:pPr>
            <a:r>
              <a:rPr lang="el-GR" sz="1300" dirty="0"/>
              <a:t>Ολοκληρωμένες Μονάδες		3,500	3.500	3.500	3.500</a:t>
            </a:r>
          </a:p>
          <a:p>
            <a:pPr>
              <a:tabLst>
                <a:tab pos="2836863" algn="r"/>
                <a:tab pos="3768725" algn="r"/>
                <a:tab pos="5199063" algn="r"/>
                <a:tab pos="6478588" algn="r"/>
                <a:tab pos="8169275" algn="r"/>
              </a:tabLst>
            </a:pPr>
            <a:r>
              <a:rPr lang="el-GR" sz="1300" dirty="0"/>
              <a:t>Παραγωγή σε Εξέλιξη Τέλους (80% ΚΜ)	</a:t>
            </a:r>
            <a:r>
              <a:rPr lang="el-GR" sz="1300" u="sng" dirty="0"/>
              <a:t>	1.000	1.000	1.000 	(1.000 Χ 0,80).   800</a:t>
            </a:r>
          </a:p>
          <a:p>
            <a:pPr>
              <a:tabLst>
                <a:tab pos="2836863" algn="r"/>
                <a:tab pos="3768725" algn="r"/>
                <a:tab pos="5199063" algn="r"/>
                <a:tab pos="6478588" algn="r"/>
                <a:tab pos="8169275" algn="r"/>
              </a:tabLst>
            </a:pPr>
            <a:r>
              <a:rPr lang="el-GR" sz="1300" dirty="0"/>
              <a:t>Σύνολο		4.500	4.500	4.500	4.300</a:t>
            </a:r>
          </a:p>
          <a:p>
            <a:pPr>
              <a:spcBef>
                <a:spcPts val="900"/>
              </a:spcBef>
              <a:tabLst>
                <a:tab pos="2836863" algn="r"/>
                <a:tab pos="3768725" algn="r"/>
                <a:tab pos="5199063" algn="r"/>
                <a:tab pos="6478588" algn="r"/>
                <a:tab pos="8169275" algn="r"/>
              </a:tabLst>
            </a:pPr>
            <a:r>
              <a:rPr lang="el-GR" sz="1300" b="1" dirty="0"/>
              <a:t>Βήμα 3</a:t>
            </a:r>
            <a:r>
              <a:rPr lang="el-GR" sz="1300" b="1" baseline="30000" dirty="0"/>
              <a:t>ο</a:t>
            </a:r>
            <a:r>
              <a:rPr lang="el-GR" sz="1300" b="1" dirty="0"/>
              <a:t> Υπολογισμός Συνολικού Κόστους	Σύνολο	Μεταφερόμενο	Πρώτες	Κόστος				Κόστος	Ύλες	Μετατροπής</a:t>
            </a:r>
          </a:p>
          <a:p>
            <a:pPr>
              <a:tabLst>
                <a:tab pos="2836863" algn="r"/>
                <a:tab pos="3768725" algn="r"/>
                <a:tab pos="5199063" algn="r"/>
                <a:tab pos="6478588" algn="r"/>
                <a:tab pos="8169275" algn="r"/>
              </a:tabLst>
            </a:pPr>
            <a:r>
              <a:rPr lang="el-GR" sz="1300" dirty="0"/>
              <a:t>Παραγωγή σε Εξέλιξη Αρχής		0	 0		0</a:t>
            </a:r>
          </a:p>
          <a:p>
            <a:pPr>
              <a:tabLst>
                <a:tab pos="2836863" algn="r"/>
                <a:tab pos="3768725" algn="r"/>
                <a:tab pos="5199063" algn="r"/>
                <a:tab pos="6478588" algn="r"/>
                <a:tab pos="8169275" algn="r"/>
              </a:tabLst>
            </a:pPr>
            <a:r>
              <a:rPr lang="el-GR" sz="1300" dirty="0"/>
              <a:t>Τρέχον Κόστος	</a:t>
            </a:r>
            <a:r>
              <a:rPr lang="el-GR" sz="1300" u="sng" dirty="0"/>
              <a:t>	109.000	 73.800 	18.000	17.200</a:t>
            </a:r>
          </a:p>
          <a:p>
            <a:pPr>
              <a:tabLst>
                <a:tab pos="2836863" algn="r"/>
                <a:tab pos="3768725" algn="r"/>
                <a:tab pos="5199063" algn="r"/>
                <a:tab pos="6478588" algn="r"/>
                <a:tab pos="8169275" algn="r"/>
              </a:tabLst>
            </a:pPr>
            <a:r>
              <a:rPr lang="el-GR" sz="1300" dirty="0"/>
              <a:t>Σύνολο		109.000	73.800	18.000	17.200</a:t>
            </a:r>
          </a:p>
          <a:p>
            <a:pPr>
              <a:spcBef>
                <a:spcPts val="900"/>
              </a:spcBef>
              <a:tabLst>
                <a:tab pos="2836863" algn="r"/>
                <a:tab pos="3768725" algn="r"/>
                <a:tab pos="5199063" algn="r"/>
                <a:tab pos="6478588" algn="r"/>
                <a:tab pos="8169275" algn="r"/>
              </a:tabLst>
            </a:pPr>
            <a:r>
              <a:rPr lang="el-GR" sz="1300" b="1" dirty="0"/>
              <a:t>Βήμα 4</a:t>
            </a:r>
            <a:r>
              <a:rPr lang="el-GR" sz="1300" b="1" baseline="30000" dirty="0"/>
              <a:t>ο</a:t>
            </a:r>
            <a:r>
              <a:rPr lang="el-GR" sz="1300" b="1" dirty="0"/>
              <a:t> Υπολογισμός Κόστους Ισοδύναμης Μονάδας		 ➗ 	 ➗ 	➗</a:t>
            </a:r>
          </a:p>
          <a:p>
            <a:pPr>
              <a:tabLst>
                <a:tab pos="2836863" algn="r"/>
                <a:tab pos="3768725" algn="r"/>
                <a:tab pos="5199063" algn="r"/>
                <a:tab pos="6478588" algn="r"/>
                <a:tab pos="8169275" algn="r"/>
              </a:tabLst>
            </a:pPr>
            <a:r>
              <a:rPr lang="el-GR" sz="1300" dirty="0"/>
              <a:t>Ισοδύναμες Μονάδες			4.500	4.500	4.300</a:t>
            </a:r>
          </a:p>
          <a:p>
            <a:pPr>
              <a:tabLst>
                <a:tab pos="2836863" algn="r"/>
                <a:tab pos="3768725" algn="r"/>
                <a:tab pos="5199063" algn="r"/>
                <a:tab pos="6478588" algn="r"/>
                <a:tab pos="8169275" algn="r"/>
              </a:tabLst>
            </a:pPr>
            <a:r>
              <a:rPr lang="el-GR" sz="1300" dirty="0"/>
              <a:t>Κόστος ανά Ισοδύναμη Μονάδα		24,40	16,40	4,00	4,00</a:t>
            </a:r>
          </a:p>
          <a:p>
            <a:pPr>
              <a:spcBef>
                <a:spcPts val="900"/>
              </a:spcBef>
              <a:tabLst>
                <a:tab pos="3997325" algn="r"/>
                <a:tab pos="5059363" algn="r"/>
                <a:tab pos="7369175" algn="r"/>
              </a:tabLst>
            </a:pPr>
            <a:r>
              <a:rPr lang="el-GR" sz="1300" b="1" dirty="0"/>
              <a:t>Βήμα 5</a:t>
            </a:r>
            <a:r>
              <a:rPr lang="el-GR" sz="1300" b="1" baseline="30000" dirty="0"/>
              <a:t>ο</a:t>
            </a:r>
            <a:r>
              <a:rPr lang="el-GR" sz="1300" b="1" dirty="0"/>
              <a:t> Κατανομή του Κόστους στα Έτοιμα και στα Ημιτελή		Υπολογισμοί</a:t>
            </a:r>
          </a:p>
          <a:p>
            <a:pPr>
              <a:tabLst>
                <a:tab pos="3997325" algn="r"/>
                <a:tab pos="5059363" algn="r"/>
                <a:tab pos="7369175" algn="r"/>
              </a:tabLst>
            </a:pPr>
            <a:r>
              <a:rPr lang="el-GR" sz="1300" dirty="0"/>
              <a:t>Ολοκληρωμένες Μονάδες (3.500)		85.400	3.500 Χ 24,40</a:t>
            </a:r>
          </a:p>
          <a:p>
            <a:pPr>
              <a:tabLst>
                <a:tab pos="3997325" algn="r"/>
                <a:tab pos="5059363" algn="r"/>
                <a:tab pos="7369175" algn="r"/>
              </a:tabLst>
            </a:pPr>
            <a:r>
              <a:rPr lang="el-GR" sz="1300" dirty="0"/>
              <a:t>Παραγωγή σε Εξέλιξη Τέλους (1.000):</a:t>
            </a:r>
          </a:p>
          <a:p>
            <a:pPr>
              <a:tabLst>
                <a:tab pos="3997325" algn="r"/>
                <a:tab pos="5059363" algn="r"/>
                <a:tab pos="7369175" algn="r"/>
              </a:tabLst>
            </a:pPr>
            <a:r>
              <a:rPr lang="el-GR" sz="1300" dirty="0"/>
              <a:t>Κόστος Μεταφερόμενου Τμήματος (1.000)	16.400		1000 Χ 16,40</a:t>
            </a:r>
          </a:p>
          <a:p>
            <a:pPr>
              <a:tabLst>
                <a:tab pos="3997325" algn="r"/>
                <a:tab pos="5059363" algn="r"/>
                <a:tab pos="7369175" algn="r"/>
              </a:tabLst>
            </a:pPr>
            <a:r>
              <a:rPr lang="el-GR" sz="1300" dirty="0"/>
              <a:t>Πρώτες Ύλες (1.000)	4.000		1.000 Χ 4,00</a:t>
            </a:r>
          </a:p>
          <a:p>
            <a:pPr>
              <a:tabLst>
                <a:tab pos="3997325" algn="r"/>
                <a:tab pos="5059363" algn="r"/>
                <a:tab pos="7369175" algn="r"/>
              </a:tabLst>
            </a:pPr>
            <a:r>
              <a:rPr lang="el-GR" sz="1300" dirty="0"/>
              <a:t>Κόστος Μετατροπής (7.000 Χ 0,40)	</a:t>
            </a:r>
            <a:r>
              <a:rPr lang="el-GR" sz="1300" u="sng" dirty="0"/>
              <a:t>3.200	23.600</a:t>
            </a:r>
            <a:r>
              <a:rPr lang="el-GR" sz="1300" dirty="0"/>
              <a:t>	1.000 Χ 0,80 Χ 4,00</a:t>
            </a:r>
          </a:p>
          <a:p>
            <a:pPr>
              <a:tabLst>
                <a:tab pos="3997325" algn="r"/>
                <a:tab pos="5059363" algn="r"/>
                <a:tab pos="7369175" algn="r"/>
              </a:tabLst>
            </a:pPr>
            <a:r>
              <a:rPr lang="el-GR" sz="1300" dirty="0"/>
              <a:t>Σύνολο		109.000		</a:t>
            </a:r>
            <a:endParaRPr lang="en-US" sz="1300" dirty="0"/>
          </a:p>
        </p:txBody>
      </p:sp>
      <p:sp>
        <p:nvSpPr>
          <p:cNvPr id="6" name="TextBox 5">
            <a:extLst>
              <a:ext uri="{FF2B5EF4-FFF2-40B4-BE49-F238E27FC236}">
                <a16:creationId xmlns:a16="http://schemas.microsoft.com/office/drawing/2014/main" id="{77D6292A-500F-5F46-9970-FA43FD7FCED2}"/>
              </a:ext>
            </a:extLst>
          </p:cNvPr>
          <p:cNvSpPr txBox="1"/>
          <p:nvPr/>
        </p:nvSpPr>
        <p:spPr>
          <a:xfrm>
            <a:off x="281421" y="611710"/>
            <a:ext cx="8810241" cy="307777"/>
          </a:xfrm>
          <a:prstGeom prst="rect">
            <a:avLst/>
          </a:prstGeom>
          <a:solidFill>
            <a:schemeClr val="accent4">
              <a:lumMod val="20000"/>
              <a:lumOff val="80000"/>
            </a:schemeClr>
          </a:solidFill>
          <a:ln>
            <a:solidFill>
              <a:schemeClr val="accent1"/>
            </a:solidFill>
          </a:ln>
        </p:spPr>
        <p:txBody>
          <a:bodyPr wrap="square" rtlCol="0">
            <a:spAutoFit/>
          </a:bodyPr>
          <a:lstStyle/>
          <a:p>
            <a:pPr algn="ctr"/>
            <a:r>
              <a:rPr lang="el-GR" sz="1400" b="1" dirty="0"/>
              <a:t>Έκθεση Κόστους παραγωγής Χρήσης 20Χ5 – ΦΑΣΗ Β _ Μέθοδος Μέσου Σταθμικού (Γιατί Δεν έχει αρχικό Απόθεμα)</a:t>
            </a:r>
          </a:p>
        </p:txBody>
      </p:sp>
      <p:sp>
        <p:nvSpPr>
          <p:cNvPr id="4" name="Rectangle 3">
            <a:extLst>
              <a:ext uri="{FF2B5EF4-FFF2-40B4-BE49-F238E27FC236}">
                <a16:creationId xmlns:a16="http://schemas.microsoft.com/office/drawing/2014/main" id="{4AFE10CB-AABE-1344-A080-A38BAF3CF5DE}"/>
              </a:ext>
            </a:extLst>
          </p:cNvPr>
          <p:cNvSpPr/>
          <p:nvPr/>
        </p:nvSpPr>
        <p:spPr>
          <a:xfrm>
            <a:off x="308758" y="97372"/>
            <a:ext cx="1430200" cy="307777"/>
          </a:xfrm>
          <a:prstGeom prst="rect">
            <a:avLst/>
          </a:prstGeom>
          <a:solidFill>
            <a:srgbClr val="FFFF00"/>
          </a:solidFill>
          <a:ln>
            <a:solidFill>
              <a:schemeClr val="tx1"/>
            </a:solidFill>
          </a:ln>
        </p:spPr>
        <p:txBody>
          <a:bodyPr wrap="none">
            <a:spAutoFit/>
          </a:bodyPr>
          <a:lstStyle/>
          <a:p>
            <a:pPr>
              <a:spcAft>
                <a:spcPts val="0"/>
              </a:spcAft>
            </a:pPr>
            <a:r>
              <a:rPr lang="el-GR" sz="1400" b="1" kern="0" dirty="0">
                <a:highlight>
                  <a:srgbClr val="FFFF00"/>
                </a:highlight>
                <a:latin typeface="Calibri" panose="020F0502020204030204" pitchFamily="34" charset="0"/>
                <a:cs typeface="Times New Roman" panose="02020603050405020304" pitchFamily="18" charset="0"/>
              </a:rPr>
              <a:t>ΛΥΣΗ ΑΣΚΗΣΗΣ 1</a:t>
            </a:r>
            <a:endParaRPr lang="en-US" sz="1400" b="1" kern="0" dirty="0">
              <a:latin typeface="Arial" panose="020B06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23BB49C-9F07-C540-AAB4-7D74DB7F0DEF}"/>
              </a:ext>
            </a:extLst>
          </p:cNvPr>
          <p:cNvSpPr txBox="1"/>
          <p:nvPr/>
        </p:nvSpPr>
        <p:spPr>
          <a:xfrm>
            <a:off x="7684851" y="97372"/>
            <a:ext cx="661481" cy="307777"/>
          </a:xfrm>
          <a:prstGeom prst="rect">
            <a:avLst/>
          </a:prstGeom>
          <a:noFill/>
        </p:spPr>
        <p:txBody>
          <a:bodyPr wrap="square" rtlCol="0">
            <a:spAutoFit/>
          </a:bodyPr>
          <a:lstStyle/>
          <a:p>
            <a:r>
              <a:rPr lang="el-GR" sz="1400" dirty="0"/>
              <a:t>2 / 2</a:t>
            </a:r>
          </a:p>
        </p:txBody>
      </p:sp>
    </p:spTree>
    <p:extLst>
      <p:ext uri="{BB962C8B-B14F-4D97-AF65-F5344CB8AC3E}">
        <p14:creationId xmlns:p14="http://schemas.microsoft.com/office/powerpoint/2010/main" val="137034422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dissolv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dissolv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ssolv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dissolv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dissolv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dissolv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dissolv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dissolv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dissolv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dissolve">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dissolve">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dissolve">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dissolve">
                                      <p:cBhvr>
                                        <p:cTn id="72" dur="500"/>
                                        <p:tgtEl>
                                          <p:spTgt spid="5">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5">
                                            <p:txEl>
                                              <p:pRg st="14" end="14"/>
                                            </p:txEl>
                                          </p:spTgt>
                                        </p:tgtEl>
                                        <p:attrNameLst>
                                          <p:attrName>style.visibility</p:attrName>
                                        </p:attrNameLst>
                                      </p:cBhvr>
                                      <p:to>
                                        <p:strVal val="visible"/>
                                      </p:to>
                                    </p:set>
                                    <p:animEffect transition="in" filter="dissolve">
                                      <p:cBhvr>
                                        <p:cTn id="77" dur="500"/>
                                        <p:tgtEl>
                                          <p:spTgt spid="5">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5">
                                            <p:txEl>
                                              <p:pRg st="15" end="15"/>
                                            </p:txEl>
                                          </p:spTgt>
                                        </p:tgtEl>
                                        <p:attrNameLst>
                                          <p:attrName>style.visibility</p:attrName>
                                        </p:attrNameLst>
                                      </p:cBhvr>
                                      <p:to>
                                        <p:strVal val="visible"/>
                                      </p:to>
                                    </p:set>
                                    <p:animEffect transition="in" filter="dissolve">
                                      <p:cBhvr>
                                        <p:cTn id="82" dur="500"/>
                                        <p:tgtEl>
                                          <p:spTgt spid="5">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5">
                                            <p:txEl>
                                              <p:pRg st="16" end="16"/>
                                            </p:txEl>
                                          </p:spTgt>
                                        </p:tgtEl>
                                        <p:attrNameLst>
                                          <p:attrName>style.visibility</p:attrName>
                                        </p:attrNameLst>
                                      </p:cBhvr>
                                      <p:to>
                                        <p:strVal val="visible"/>
                                      </p:to>
                                    </p:set>
                                    <p:animEffect transition="in" filter="dissolve">
                                      <p:cBhvr>
                                        <p:cTn id="87" dur="500"/>
                                        <p:tgtEl>
                                          <p:spTgt spid="5">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5">
                                            <p:txEl>
                                              <p:pRg st="17" end="17"/>
                                            </p:txEl>
                                          </p:spTgt>
                                        </p:tgtEl>
                                        <p:attrNameLst>
                                          <p:attrName>style.visibility</p:attrName>
                                        </p:attrNameLst>
                                      </p:cBhvr>
                                      <p:to>
                                        <p:strVal val="visible"/>
                                      </p:to>
                                    </p:set>
                                    <p:animEffect transition="in" filter="dissolve">
                                      <p:cBhvr>
                                        <p:cTn id="92" dur="500"/>
                                        <p:tgtEl>
                                          <p:spTgt spid="5">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5">
                                            <p:txEl>
                                              <p:pRg st="18" end="18"/>
                                            </p:txEl>
                                          </p:spTgt>
                                        </p:tgtEl>
                                        <p:attrNameLst>
                                          <p:attrName>style.visibility</p:attrName>
                                        </p:attrNameLst>
                                      </p:cBhvr>
                                      <p:to>
                                        <p:strVal val="visible"/>
                                      </p:to>
                                    </p:set>
                                    <p:animEffect transition="in" filter="dissolve">
                                      <p:cBhvr>
                                        <p:cTn id="97" dur="500"/>
                                        <p:tgtEl>
                                          <p:spTgt spid="5">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5">
                                            <p:txEl>
                                              <p:pRg st="19" end="19"/>
                                            </p:txEl>
                                          </p:spTgt>
                                        </p:tgtEl>
                                        <p:attrNameLst>
                                          <p:attrName>style.visibility</p:attrName>
                                        </p:attrNameLst>
                                      </p:cBhvr>
                                      <p:to>
                                        <p:strVal val="visible"/>
                                      </p:to>
                                    </p:set>
                                    <p:animEffect transition="in" filter="dissolve">
                                      <p:cBhvr>
                                        <p:cTn id="102" dur="500"/>
                                        <p:tgtEl>
                                          <p:spTgt spid="5">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5">
                                            <p:txEl>
                                              <p:pRg st="20" end="20"/>
                                            </p:txEl>
                                          </p:spTgt>
                                        </p:tgtEl>
                                        <p:attrNameLst>
                                          <p:attrName>style.visibility</p:attrName>
                                        </p:attrNameLst>
                                      </p:cBhvr>
                                      <p:to>
                                        <p:strVal val="visible"/>
                                      </p:to>
                                    </p:set>
                                    <p:animEffect transition="in" filter="dissolve">
                                      <p:cBhvr>
                                        <p:cTn id="107" dur="500"/>
                                        <p:tgtEl>
                                          <p:spTgt spid="5">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5">
                                            <p:txEl>
                                              <p:pRg st="21" end="21"/>
                                            </p:txEl>
                                          </p:spTgt>
                                        </p:tgtEl>
                                        <p:attrNameLst>
                                          <p:attrName>style.visibility</p:attrName>
                                        </p:attrNameLst>
                                      </p:cBhvr>
                                      <p:to>
                                        <p:strVal val="visible"/>
                                      </p:to>
                                    </p:set>
                                    <p:animEffect transition="in" filter="dissolve">
                                      <p:cBhvr>
                                        <p:cTn id="112" dur="500"/>
                                        <p:tgtEl>
                                          <p:spTgt spid="5">
                                            <p:txEl>
                                              <p:pRg st="21" end="2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5">
                                            <p:txEl>
                                              <p:pRg st="22" end="22"/>
                                            </p:txEl>
                                          </p:spTgt>
                                        </p:tgtEl>
                                        <p:attrNameLst>
                                          <p:attrName>style.visibility</p:attrName>
                                        </p:attrNameLst>
                                      </p:cBhvr>
                                      <p:to>
                                        <p:strVal val="visible"/>
                                      </p:to>
                                    </p:set>
                                    <p:animEffect transition="in" filter="dissolve">
                                      <p:cBhvr>
                                        <p:cTn id="117" dur="500"/>
                                        <p:tgtEl>
                                          <p:spTgt spid="5">
                                            <p:txEl>
                                              <p:pRg st="22" end="2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9D1638E-7E2E-F74B-A3B2-22CA013494BF}"/>
              </a:ext>
            </a:extLst>
          </p:cNvPr>
          <p:cNvSpPr/>
          <p:nvPr/>
        </p:nvSpPr>
        <p:spPr>
          <a:xfrm>
            <a:off x="313955" y="823407"/>
            <a:ext cx="8586317" cy="3754874"/>
          </a:xfrm>
          <a:prstGeom prst="rect">
            <a:avLst/>
          </a:prstGeom>
        </p:spPr>
        <p:txBody>
          <a:bodyPr wrap="square">
            <a:spAutoFit/>
          </a:bodyPr>
          <a:lstStyle/>
          <a:p>
            <a:pPr algn="just">
              <a:spcAft>
                <a:spcPts val="0"/>
              </a:spcAft>
            </a:pPr>
            <a:r>
              <a:rPr lang="el-GR" sz="1400" dirty="0">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Το προϊόν Π1 της βιομηχανίας «ΚΑΠΑ  Α.Β.Ε.» παράγεται στο Τμήμα Παραγωγής και ολοκληρώνεται στο Τμήμα Εξευγενισμού.</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Στο Τμήμα Εξευγενισμού τα άμεσα υλικά προστίθενται κατά την έναρξη της κατεργασίας.</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Στο Τμήμα Παραγωγής δεν πραγματοποιούνται απώλειες. Οι απώλειες πραγματοποιούνται κατά το τέλος της κατεργασίας στο Τμήμα Εξευγενισμού και μέχρι το ποσοστό 5% επί των παραχθέντων ετοίμων στο Τμήμα Παραγωγής θεωρούνται κανονικές απώλειες.</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Για τη χρήση 20Χ5 δίδονται τα εξής στοιχεία:</a:t>
            </a:r>
            <a:endParaRPr lang="en-US" sz="1400" dirty="0">
              <a:latin typeface="Times New Roman" panose="02020603050405020304" pitchFamily="18" charset="0"/>
              <a:ea typeface="Times New Roman" panose="02020603050405020304" pitchFamily="18" charset="0"/>
            </a:endParaRPr>
          </a:p>
          <a:p>
            <a:pPr algn="just">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Παραχθείσες μονάδες στο Τμήμα Παραγωγής		100.000</a:t>
            </a:r>
            <a:endParaRPr lang="en-US" sz="1400" dirty="0">
              <a:latin typeface="Times New Roman" panose="02020603050405020304" pitchFamily="18" charset="0"/>
              <a:ea typeface="Times New Roman" panose="02020603050405020304" pitchFamily="18" charset="0"/>
            </a:endParaRPr>
          </a:p>
          <a:p>
            <a:pPr>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Κόστος Παραχθέντων μονάδων στο Τμήμα Παραγωγής	€2.000.000,00</a:t>
            </a:r>
            <a:endParaRPr lang="en-US" sz="1400" dirty="0">
              <a:latin typeface="Times New Roman" panose="02020603050405020304" pitchFamily="18" charset="0"/>
              <a:ea typeface="Times New Roman" panose="02020603050405020304" pitchFamily="18" charset="0"/>
            </a:endParaRPr>
          </a:p>
          <a:p>
            <a:pPr>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Αναλώσεις αμέσων υλικών στο Τμήμα Εξευγενισμού 	€300.000,00</a:t>
            </a:r>
            <a:endParaRPr lang="en-US" sz="1400" dirty="0">
              <a:latin typeface="Times New Roman" panose="02020603050405020304" pitchFamily="18" charset="0"/>
              <a:ea typeface="Times New Roman" panose="02020603050405020304" pitchFamily="18" charset="0"/>
            </a:endParaRPr>
          </a:p>
          <a:p>
            <a:pPr>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Κόστος κατεργασίας στο Τμήμα Εξευγενισμού	€550.000,00</a:t>
            </a:r>
            <a:endParaRPr lang="en-US" sz="1400" dirty="0">
              <a:latin typeface="Times New Roman" panose="02020603050405020304" pitchFamily="18" charset="0"/>
              <a:ea typeface="Times New Roman" panose="02020603050405020304" pitchFamily="18" charset="0"/>
            </a:endParaRPr>
          </a:p>
          <a:p>
            <a:pPr>
              <a:spcAft>
                <a:spcPts val="0"/>
              </a:spcAft>
              <a:tabLst>
                <a:tab pos="5908675" algn="r"/>
                <a:tab pos="7599363" algn="r"/>
              </a:tabLst>
            </a:pPr>
            <a:r>
              <a:rPr lang="el-GR" sz="1400" dirty="0">
                <a:latin typeface="Calibri" panose="020F0502020204030204" pitchFamily="34" charset="0"/>
                <a:ea typeface="Times New Roman" panose="02020603050405020304" pitchFamily="18" charset="0"/>
              </a:rPr>
              <a:t>Μεταφερθείσες μονάδες από το Τμήμα Εξευγενισμού στην αποθήκη ετοίμων προϊόντων	92.000</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b="1" dirty="0">
                <a:latin typeface="Calibri" panose="020F0502020204030204" pitchFamily="34" charset="0"/>
                <a:ea typeface="Times New Roman" panose="02020603050405020304" pitchFamily="18" charset="0"/>
              </a:rPr>
              <a:t>Ζητείται </a:t>
            </a:r>
            <a:r>
              <a:rPr lang="el-GR" sz="1400" dirty="0">
                <a:latin typeface="Calibri" panose="020F0502020204030204" pitchFamily="34" charset="0"/>
                <a:ea typeface="Times New Roman" panose="02020603050405020304" pitchFamily="18" charset="0"/>
              </a:rPr>
              <a:t>να προσδιοριστεί το τελικό κόστος παραγωγής των ετοίμων προϊόντων της χρήσεως 20Χ5.</a:t>
            </a:r>
            <a:endParaRPr lang="en-US" sz="1400" dirty="0">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8CED3679-8744-084D-A1D4-0B1B0AD82592}"/>
              </a:ext>
            </a:extLst>
          </p:cNvPr>
          <p:cNvSpPr txBox="1"/>
          <p:nvPr/>
        </p:nvSpPr>
        <p:spPr>
          <a:xfrm>
            <a:off x="7684851" y="97372"/>
            <a:ext cx="661481" cy="307777"/>
          </a:xfrm>
          <a:prstGeom prst="rect">
            <a:avLst/>
          </a:prstGeom>
          <a:noFill/>
        </p:spPr>
        <p:txBody>
          <a:bodyPr wrap="square" rtlCol="0">
            <a:spAutoFit/>
          </a:bodyPr>
          <a:lstStyle/>
          <a:p>
            <a:r>
              <a:rPr lang="el-GR" sz="1400" dirty="0"/>
              <a:t>1 / 2</a:t>
            </a:r>
          </a:p>
        </p:txBody>
      </p:sp>
      <p:sp>
        <p:nvSpPr>
          <p:cNvPr id="2" name="Rectangle 1">
            <a:extLst>
              <a:ext uri="{FF2B5EF4-FFF2-40B4-BE49-F238E27FC236}">
                <a16:creationId xmlns:a16="http://schemas.microsoft.com/office/drawing/2014/main" id="{8C15DF2C-4974-8843-8F61-6CB2F59BC68A}"/>
              </a:ext>
            </a:extLst>
          </p:cNvPr>
          <p:cNvSpPr/>
          <p:nvPr/>
        </p:nvSpPr>
        <p:spPr>
          <a:xfrm>
            <a:off x="483873" y="60280"/>
            <a:ext cx="960519" cy="307777"/>
          </a:xfrm>
          <a:prstGeom prst="rect">
            <a:avLst/>
          </a:prstGeom>
          <a:solidFill>
            <a:srgbClr val="FFFF00"/>
          </a:solidFill>
          <a:ln>
            <a:solidFill>
              <a:schemeClr val="accent1"/>
            </a:solidFill>
          </a:ln>
        </p:spPr>
        <p:txBody>
          <a:bodyPr wrap="none">
            <a:spAutoFit/>
          </a:bodyPr>
          <a:lstStyle/>
          <a:p>
            <a:pPr algn="just">
              <a:spcAft>
                <a:spcPts val="0"/>
              </a:spcAft>
            </a:pPr>
            <a:r>
              <a:rPr lang="el-GR" sz="1400" b="1" dirty="0">
                <a:highlight>
                  <a:srgbClr val="FFFF00"/>
                </a:highlight>
                <a:latin typeface="Calibri" panose="020F0502020204030204" pitchFamily="34" charset="0"/>
                <a:ea typeface="Times New Roman" panose="02020603050405020304" pitchFamily="18" charset="0"/>
                <a:cs typeface="Times New Roman" panose="02020603050405020304" pitchFamily="18" charset="0"/>
              </a:rPr>
              <a:t>ΑΣΚΗΣΗ  2</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0708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ssolv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dissolv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dissolv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dissolve">
                                      <p:cBhvr>
                                        <p:cTn id="22" dur="5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dissolve">
                                      <p:cBhvr>
                                        <p:cTn id="27" dur="500"/>
                                        <p:tgtEl>
                                          <p:spTgt spid="4">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8" end="8"/>
                                            </p:txEl>
                                          </p:spTgt>
                                        </p:tgtEl>
                                        <p:attrNameLst>
                                          <p:attrName>style.visibility</p:attrName>
                                        </p:attrNameLst>
                                      </p:cBhvr>
                                      <p:to>
                                        <p:strVal val="visible"/>
                                      </p:to>
                                    </p:set>
                                    <p:animEffect transition="in" filter="dissolve">
                                      <p:cBhvr>
                                        <p:cTn id="32" dur="500"/>
                                        <p:tgtEl>
                                          <p:spTgt spid="4">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xEl>
                                              <p:pRg st="9" end="9"/>
                                            </p:txEl>
                                          </p:spTgt>
                                        </p:tgtEl>
                                        <p:attrNameLst>
                                          <p:attrName>style.visibility</p:attrName>
                                        </p:attrNameLst>
                                      </p:cBhvr>
                                      <p:to>
                                        <p:strVal val="visible"/>
                                      </p:to>
                                    </p:set>
                                    <p:animEffect transition="in" filter="dissolve">
                                      <p:cBhvr>
                                        <p:cTn id="37" dur="500"/>
                                        <p:tgtEl>
                                          <p:spTgt spid="4">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dissolve">
                                      <p:cBhvr>
                                        <p:cTn id="42" dur="500"/>
                                        <p:tgtEl>
                                          <p:spTgt spid="4">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
                                            <p:txEl>
                                              <p:pRg st="11" end="11"/>
                                            </p:txEl>
                                          </p:spTgt>
                                        </p:tgtEl>
                                        <p:attrNameLst>
                                          <p:attrName>style.visibility</p:attrName>
                                        </p:attrNameLst>
                                      </p:cBhvr>
                                      <p:to>
                                        <p:strVal val="visible"/>
                                      </p:to>
                                    </p:set>
                                    <p:animEffect transition="in" filter="dissolve">
                                      <p:cBhvr>
                                        <p:cTn id="47" dur="500"/>
                                        <p:tgtEl>
                                          <p:spTgt spid="4">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13" end="13"/>
                                            </p:txEl>
                                          </p:spTgt>
                                        </p:tgtEl>
                                        <p:attrNameLst>
                                          <p:attrName>style.visibility</p:attrName>
                                        </p:attrNameLst>
                                      </p:cBhvr>
                                      <p:to>
                                        <p:strVal val="visible"/>
                                      </p:to>
                                    </p:set>
                                    <p:animEffect transition="in" filter="dissolve">
                                      <p:cBhvr>
                                        <p:cTn id="52"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BDC1E4-F4F0-4A41-A470-45365316F900}"/>
              </a:ext>
            </a:extLst>
          </p:cNvPr>
          <p:cNvSpPr txBox="1"/>
          <p:nvPr/>
        </p:nvSpPr>
        <p:spPr>
          <a:xfrm>
            <a:off x="129860" y="1271855"/>
            <a:ext cx="8928729" cy="5586145"/>
          </a:xfrm>
          <a:prstGeom prst="rect">
            <a:avLst/>
          </a:prstGeom>
          <a:noFill/>
          <a:ln>
            <a:solidFill>
              <a:schemeClr val="tx1"/>
            </a:solidFill>
          </a:ln>
        </p:spPr>
        <p:txBody>
          <a:bodyPr wrap="square" rtlCol="0">
            <a:spAutoFit/>
          </a:bodyPr>
          <a:lstStyle/>
          <a:p>
            <a:pPr>
              <a:tabLst>
                <a:tab pos="6796088" algn="r"/>
              </a:tabLst>
            </a:pPr>
            <a:r>
              <a:rPr lang="el-GR" sz="1200" b="1" dirty="0"/>
              <a:t>Βήμα 1</a:t>
            </a:r>
            <a:r>
              <a:rPr lang="el-GR" sz="1200" b="1" baseline="30000" dirty="0"/>
              <a:t>ο</a:t>
            </a:r>
            <a:r>
              <a:rPr lang="el-GR" sz="1200" b="1" dirty="0"/>
              <a:t> Υπολογισμός Φυσικής Ροής Μονάδων	Βήμα 2</a:t>
            </a:r>
            <a:r>
              <a:rPr lang="el-GR" sz="1200" b="1" baseline="30000" dirty="0"/>
              <a:t>ο</a:t>
            </a:r>
            <a:r>
              <a:rPr lang="el-GR" sz="1200" b="1" dirty="0"/>
              <a:t> Υπολογισμός Ισοδύναμων Μονάδων</a:t>
            </a:r>
          </a:p>
          <a:p>
            <a:pPr>
              <a:spcBef>
                <a:spcPts val="900"/>
              </a:spcBef>
              <a:tabLst>
                <a:tab pos="2836863" algn="r"/>
                <a:tab pos="4305300" algn="r"/>
                <a:tab pos="5600700" algn="r"/>
                <a:tab pos="6883400" algn="r"/>
                <a:tab pos="8169275" algn="r"/>
              </a:tabLst>
            </a:pPr>
            <a:r>
              <a:rPr lang="el-GR" sz="1200" b="1" dirty="0"/>
              <a:t>Ποσότητες		Μονάδες	Μεταφερόμενο	Πρώτες	Κόστος</a:t>
            </a:r>
          </a:p>
          <a:p>
            <a:pPr>
              <a:tabLst>
                <a:tab pos="2836863" algn="r"/>
                <a:tab pos="4305300" algn="r"/>
                <a:tab pos="5600700" algn="r"/>
                <a:tab pos="6883400" algn="r"/>
                <a:tab pos="8169275" algn="r"/>
              </a:tabLst>
            </a:pPr>
            <a:r>
              <a:rPr lang="el-GR" sz="1200" b="1" dirty="0"/>
              <a:t>			Κόστος	Ύλες	Μετατροπής</a:t>
            </a:r>
          </a:p>
          <a:p>
            <a:pPr>
              <a:tabLst>
                <a:tab pos="2836863" algn="r"/>
                <a:tab pos="4305300" algn="r"/>
                <a:tab pos="5600700" algn="r"/>
                <a:tab pos="6883400" algn="r"/>
                <a:tab pos="8169275" algn="r"/>
              </a:tabLst>
            </a:pPr>
            <a:r>
              <a:rPr lang="el-GR" sz="1200" dirty="0"/>
              <a:t>Παραγωγή σε Εξέλιξη Αρχής 		0		</a:t>
            </a:r>
          </a:p>
          <a:p>
            <a:pPr>
              <a:tabLst>
                <a:tab pos="2836863" algn="r"/>
                <a:tab pos="4305300" algn="r"/>
                <a:tab pos="5600700" algn="r"/>
                <a:tab pos="6883400" algn="r"/>
                <a:tab pos="8169275" algn="r"/>
              </a:tabLst>
            </a:pPr>
            <a:r>
              <a:rPr lang="el-GR" sz="1200" dirty="0"/>
              <a:t>Εισερχόμενες Μονάδες	</a:t>
            </a:r>
            <a:r>
              <a:rPr lang="el-GR" sz="1200" u="sng" dirty="0"/>
              <a:t>	100.000</a:t>
            </a:r>
            <a:r>
              <a:rPr lang="el-GR" sz="1200" dirty="0"/>
              <a:t>		</a:t>
            </a:r>
          </a:p>
          <a:p>
            <a:pPr>
              <a:tabLst>
                <a:tab pos="2836863" algn="r"/>
                <a:tab pos="4305300" algn="r"/>
                <a:tab pos="5600700" algn="r"/>
                <a:tab pos="6883400" algn="r"/>
                <a:tab pos="8169275" algn="r"/>
              </a:tabLst>
            </a:pPr>
            <a:r>
              <a:rPr lang="el-GR" sz="1200" dirty="0"/>
              <a:t>Σύνολο		100.000</a:t>
            </a:r>
          </a:p>
          <a:p>
            <a:pPr>
              <a:spcBef>
                <a:spcPts val="900"/>
              </a:spcBef>
              <a:tabLst>
                <a:tab pos="2836863" algn="r"/>
                <a:tab pos="4305300" algn="r"/>
                <a:tab pos="5600700" algn="r"/>
                <a:tab pos="6883400" algn="r"/>
                <a:tab pos="8169275" algn="r"/>
              </a:tabLst>
            </a:pPr>
            <a:r>
              <a:rPr lang="el-GR" sz="1200" dirty="0"/>
              <a:t>Ολοκληρωμένες Μονάδες		92.000	92.000	92.000	92.000</a:t>
            </a:r>
          </a:p>
          <a:p>
            <a:pPr>
              <a:tabLst>
                <a:tab pos="2836863" algn="r"/>
                <a:tab pos="4305300" algn="r"/>
                <a:tab pos="5600700" algn="r"/>
                <a:tab pos="6883400" algn="r"/>
                <a:tab pos="8169275" algn="r"/>
              </a:tabLst>
            </a:pPr>
            <a:r>
              <a:rPr lang="el-GR" sz="1200" dirty="0"/>
              <a:t>Έκτακτες Απώλειες		3.000	3.000	3.000	3.000</a:t>
            </a:r>
          </a:p>
          <a:p>
            <a:pPr>
              <a:tabLst>
                <a:tab pos="2836863" algn="r"/>
                <a:tab pos="4305300" algn="r"/>
                <a:tab pos="5600700" algn="r"/>
                <a:tab pos="6883400" algn="r"/>
                <a:tab pos="8169275" algn="r"/>
              </a:tabLst>
            </a:pPr>
            <a:r>
              <a:rPr lang="el-GR" sz="1200" dirty="0"/>
              <a:t>Παραγωγή σε Εξέλιξη Τέλους 	</a:t>
            </a:r>
            <a:r>
              <a:rPr lang="el-GR" sz="1200" u="sng" dirty="0"/>
              <a:t>	0	0	0 	0</a:t>
            </a:r>
          </a:p>
          <a:p>
            <a:pPr>
              <a:tabLst>
                <a:tab pos="2836863" algn="r"/>
                <a:tab pos="4305300" algn="r"/>
                <a:tab pos="5600700" algn="r"/>
                <a:tab pos="6883400" algn="r"/>
                <a:tab pos="8169275" algn="r"/>
              </a:tabLst>
            </a:pPr>
            <a:r>
              <a:rPr lang="el-GR" sz="1200" dirty="0"/>
              <a:t>Σύνολο		95.000	95.000	95.000	95.000</a:t>
            </a:r>
          </a:p>
          <a:p>
            <a:pPr>
              <a:spcBef>
                <a:spcPts val="900"/>
              </a:spcBef>
              <a:tabLst>
                <a:tab pos="2836863" algn="r"/>
                <a:tab pos="4305300" algn="r"/>
                <a:tab pos="5600700" algn="r"/>
                <a:tab pos="6883400" algn="r"/>
                <a:tab pos="8169275" algn="r"/>
              </a:tabLst>
            </a:pPr>
            <a:r>
              <a:rPr lang="el-GR" sz="1200" b="1" dirty="0"/>
              <a:t>Βήμα 3</a:t>
            </a:r>
            <a:r>
              <a:rPr lang="el-GR" sz="1200" b="1" baseline="30000" dirty="0"/>
              <a:t>ο</a:t>
            </a:r>
            <a:r>
              <a:rPr lang="el-GR" sz="1200" b="1" dirty="0"/>
              <a:t> Υπολογισμός 	Συνολικού Κόστους	Σύνολο	Μεταφερόμενο	Πρώτες	Κόστος				Κόστος	Ύλες	Μετατροπής</a:t>
            </a:r>
          </a:p>
          <a:p>
            <a:pPr>
              <a:tabLst>
                <a:tab pos="2836863" algn="r"/>
                <a:tab pos="4305300" algn="r"/>
                <a:tab pos="5600700" algn="r"/>
                <a:tab pos="6883400" algn="r"/>
                <a:tab pos="8169275" algn="r"/>
              </a:tabLst>
            </a:pPr>
            <a:r>
              <a:rPr lang="el-GR" sz="1200" dirty="0"/>
              <a:t>Παραγωγή σε Εξέλιξη Αρχής		0	 0		0</a:t>
            </a:r>
          </a:p>
          <a:p>
            <a:pPr>
              <a:tabLst>
                <a:tab pos="2836863" algn="r"/>
                <a:tab pos="4305300" algn="r"/>
                <a:tab pos="5600700" algn="r"/>
                <a:tab pos="6883400" algn="r"/>
                <a:tab pos="8169275" algn="r"/>
              </a:tabLst>
            </a:pPr>
            <a:r>
              <a:rPr lang="el-GR" sz="1200" dirty="0"/>
              <a:t>Τρέχον Κόστος	</a:t>
            </a:r>
            <a:r>
              <a:rPr lang="el-GR" sz="1200" u="sng" dirty="0"/>
              <a:t>	2.850.000	 2.000.000 	300.000	550.000</a:t>
            </a:r>
          </a:p>
          <a:p>
            <a:pPr>
              <a:tabLst>
                <a:tab pos="2836863" algn="r"/>
                <a:tab pos="4305300" algn="r"/>
                <a:tab pos="5600700" algn="r"/>
                <a:tab pos="6883400" algn="r"/>
                <a:tab pos="8169275" algn="r"/>
              </a:tabLst>
            </a:pPr>
            <a:r>
              <a:rPr lang="el-GR" sz="1200" dirty="0"/>
              <a:t>Σύνολο		2.850.000	2.000.000	300.000	550.000</a:t>
            </a:r>
          </a:p>
          <a:p>
            <a:pPr>
              <a:spcBef>
                <a:spcPts val="900"/>
              </a:spcBef>
              <a:tabLst>
                <a:tab pos="2836863" algn="r"/>
                <a:tab pos="4305300" algn="r"/>
                <a:tab pos="5600700" algn="r"/>
                <a:tab pos="6883400" algn="r"/>
                <a:tab pos="8169275" algn="r"/>
              </a:tabLst>
            </a:pPr>
            <a:r>
              <a:rPr lang="el-GR" sz="1200" b="1" dirty="0"/>
              <a:t>Βήμα 4</a:t>
            </a:r>
            <a:r>
              <a:rPr lang="el-GR" sz="1200" b="1" baseline="30000" dirty="0"/>
              <a:t>ο</a:t>
            </a:r>
            <a:r>
              <a:rPr lang="el-GR" sz="1200" b="1" dirty="0"/>
              <a:t> Υπολογισμός Κόστους Ισοδύναμης Μονάδας	 ➗ 	 </a:t>
            </a:r>
          </a:p>
          <a:p>
            <a:pPr>
              <a:spcBef>
                <a:spcPts val="900"/>
              </a:spcBef>
              <a:tabLst>
                <a:tab pos="2836863" algn="r"/>
                <a:tab pos="4305300" algn="r"/>
                <a:tab pos="5600700" algn="r"/>
                <a:tab pos="6883400" algn="r"/>
                <a:tab pos="8169275" algn="r"/>
              </a:tabLst>
            </a:pPr>
            <a:r>
              <a:rPr lang="el-GR" sz="1200" dirty="0"/>
              <a:t>Ισοδύναμες Μονάδες		95.000			</a:t>
            </a:r>
          </a:p>
          <a:p>
            <a:pPr>
              <a:tabLst>
                <a:tab pos="2836863" algn="r"/>
                <a:tab pos="4305300" algn="r"/>
                <a:tab pos="5600700" algn="r"/>
                <a:tab pos="6883400" algn="r"/>
                <a:tab pos="8169275" algn="r"/>
              </a:tabLst>
            </a:pPr>
            <a:r>
              <a:rPr lang="el-GR" sz="1200" dirty="0"/>
              <a:t>Κόστος ανά Ισοδύναμη Μονάδα		30			</a:t>
            </a:r>
          </a:p>
          <a:p>
            <a:pPr>
              <a:spcBef>
                <a:spcPts val="900"/>
              </a:spcBef>
              <a:tabLst>
                <a:tab pos="3997325" algn="r"/>
                <a:tab pos="5059363" algn="r"/>
                <a:tab pos="7369175" algn="r"/>
              </a:tabLst>
            </a:pPr>
            <a:r>
              <a:rPr lang="el-GR" sz="1200" b="1" dirty="0"/>
              <a:t>Βήμα 5</a:t>
            </a:r>
            <a:r>
              <a:rPr lang="el-GR" sz="1200" b="1" baseline="30000" dirty="0"/>
              <a:t>ο</a:t>
            </a:r>
            <a:r>
              <a:rPr lang="el-GR" sz="1200" b="1" dirty="0"/>
              <a:t> Κατανομή του Κόστους στα Έτοιμα και στα Ημιτελή		Υπολογισμοί</a:t>
            </a:r>
          </a:p>
          <a:p>
            <a:pPr>
              <a:tabLst>
                <a:tab pos="3997325" algn="r"/>
                <a:tab pos="5059363" algn="r"/>
                <a:tab pos="7369175" algn="r"/>
              </a:tabLst>
            </a:pPr>
            <a:r>
              <a:rPr lang="el-GR" sz="1200" dirty="0"/>
              <a:t>Ολοκληρωμένες Μονάδες (92.000)		2.760.000	92.000 Χ 30</a:t>
            </a:r>
          </a:p>
          <a:p>
            <a:pPr>
              <a:tabLst>
                <a:tab pos="3997325" algn="r"/>
                <a:tab pos="5059363" algn="r"/>
                <a:tab pos="7369175" algn="r"/>
              </a:tabLst>
            </a:pPr>
            <a:r>
              <a:rPr lang="el-GR" sz="1200" dirty="0"/>
              <a:t>Έκτακτες Απώλειες		90.000	3.000 Χ 30</a:t>
            </a:r>
          </a:p>
          <a:p>
            <a:pPr>
              <a:tabLst>
                <a:tab pos="3997325" algn="r"/>
                <a:tab pos="5059363" algn="r"/>
                <a:tab pos="7369175" algn="r"/>
              </a:tabLst>
            </a:pPr>
            <a:r>
              <a:rPr lang="el-GR" sz="1200" dirty="0"/>
              <a:t>Παραγωγή σε Εξέλιξη Τέλους (1.000):</a:t>
            </a:r>
          </a:p>
          <a:p>
            <a:pPr>
              <a:tabLst>
                <a:tab pos="3997325" algn="r"/>
                <a:tab pos="5059363" algn="r"/>
                <a:tab pos="7369175" algn="r"/>
              </a:tabLst>
            </a:pPr>
            <a:r>
              <a:rPr lang="el-GR" sz="1200" dirty="0"/>
              <a:t>Κόστος Μεταφερόμενου Τμήματος (1.000)			</a:t>
            </a:r>
          </a:p>
          <a:p>
            <a:pPr>
              <a:tabLst>
                <a:tab pos="3997325" algn="r"/>
                <a:tab pos="5059363" algn="r"/>
                <a:tab pos="7369175" algn="r"/>
              </a:tabLst>
            </a:pPr>
            <a:r>
              <a:rPr lang="el-GR" sz="1200" dirty="0"/>
              <a:t>Πρώτες Ύλες (1.000)			</a:t>
            </a:r>
          </a:p>
          <a:p>
            <a:pPr>
              <a:tabLst>
                <a:tab pos="3997325" algn="r"/>
                <a:tab pos="5059363" algn="r"/>
                <a:tab pos="7369175" algn="r"/>
              </a:tabLst>
            </a:pPr>
            <a:r>
              <a:rPr lang="el-GR" sz="1200" dirty="0"/>
              <a:t>Κόστος Μετατροπής (7.000 Χ 0,40)	</a:t>
            </a:r>
          </a:p>
          <a:p>
            <a:pPr>
              <a:tabLst>
                <a:tab pos="3997325" algn="r"/>
                <a:tab pos="5059363" algn="r"/>
                <a:tab pos="7369175" algn="r"/>
              </a:tabLst>
            </a:pPr>
            <a:r>
              <a:rPr lang="el-GR" sz="1200" dirty="0"/>
              <a:t>Σύνολο		2.850.000		</a:t>
            </a:r>
            <a:endParaRPr lang="en-US" sz="1200" dirty="0"/>
          </a:p>
        </p:txBody>
      </p:sp>
      <p:sp>
        <p:nvSpPr>
          <p:cNvPr id="5" name="TextBox 4">
            <a:extLst>
              <a:ext uri="{FF2B5EF4-FFF2-40B4-BE49-F238E27FC236}">
                <a16:creationId xmlns:a16="http://schemas.microsoft.com/office/drawing/2014/main" id="{68CE2E13-C7EE-D64F-B1CC-716F3BE5F7B3}"/>
              </a:ext>
            </a:extLst>
          </p:cNvPr>
          <p:cNvSpPr txBox="1"/>
          <p:nvPr/>
        </p:nvSpPr>
        <p:spPr>
          <a:xfrm>
            <a:off x="129861" y="460696"/>
            <a:ext cx="8928728" cy="307777"/>
          </a:xfrm>
          <a:prstGeom prst="rect">
            <a:avLst/>
          </a:prstGeom>
          <a:solidFill>
            <a:schemeClr val="accent4">
              <a:lumMod val="20000"/>
              <a:lumOff val="80000"/>
            </a:schemeClr>
          </a:solidFill>
          <a:ln>
            <a:solidFill>
              <a:schemeClr val="accent1"/>
            </a:solidFill>
          </a:ln>
        </p:spPr>
        <p:txBody>
          <a:bodyPr wrap="square" rtlCol="0">
            <a:spAutoFit/>
          </a:bodyPr>
          <a:lstStyle/>
          <a:p>
            <a:pPr algn="ctr"/>
            <a:r>
              <a:rPr lang="el-GR" sz="1400" b="1" dirty="0"/>
              <a:t>Έκθεση Κόστους παραγωγής Χρήσης 20Χ5 – ΦΑΣΗ Β _ Μέθοδος Μέσου Σταθμικού (Γιατί Δεν έχει αρχικό Απόθεμα)</a:t>
            </a:r>
          </a:p>
        </p:txBody>
      </p:sp>
      <p:sp>
        <p:nvSpPr>
          <p:cNvPr id="6" name="TextBox 5">
            <a:extLst>
              <a:ext uri="{FF2B5EF4-FFF2-40B4-BE49-F238E27FC236}">
                <a16:creationId xmlns:a16="http://schemas.microsoft.com/office/drawing/2014/main" id="{FB1A2E1C-2523-DE4E-B0D5-DA7AB149B46D}"/>
              </a:ext>
            </a:extLst>
          </p:cNvPr>
          <p:cNvSpPr txBox="1"/>
          <p:nvPr/>
        </p:nvSpPr>
        <p:spPr>
          <a:xfrm>
            <a:off x="129861" y="839548"/>
            <a:ext cx="8928728" cy="307777"/>
          </a:xfrm>
          <a:prstGeom prst="rect">
            <a:avLst/>
          </a:prstGeom>
          <a:solidFill>
            <a:schemeClr val="accent6">
              <a:lumMod val="20000"/>
              <a:lumOff val="80000"/>
            </a:schemeClr>
          </a:solidFill>
          <a:ln>
            <a:solidFill>
              <a:schemeClr val="accent1"/>
            </a:solidFill>
          </a:ln>
        </p:spPr>
        <p:txBody>
          <a:bodyPr wrap="square" rtlCol="0">
            <a:spAutoFit/>
          </a:bodyPr>
          <a:lstStyle/>
          <a:p>
            <a:r>
              <a:rPr lang="el-GR" sz="1400"/>
              <a:t>Υπολογισμός έκτακτων απωλειών: 100.000 Χ 5% = 5.000 κανονικές – 8.000 συνολικές = 3.000</a:t>
            </a:r>
            <a:endParaRPr lang="en-US" sz="1400"/>
          </a:p>
        </p:txBody>
      </p:sp>
      <p:sp>
        <p:nvSpPr>
          <p:cNvPr id="7" name="TextBox 6">
            <a:extLst>
              <a:ext uri="{FF2B5EF4-FFF2-40B4-BE49-F238E27FC236}">
                <a16:creationId xmlns:a16="http://schemas.microsoft.com/office/drawing/2014/main" id="{DE707845-00C6-E643-BDD0-4690F39DABC8}"/>
              </a:ext>
            </a:extLst>
          </p:cNvPr>
          <p:cNvSpPr txBox="1"/>
          <p:nvPr/>
        </p:nvSpPr>
        <p:spPr>
          <a:xfrm>
            <a:off x="7684851" y="97372"/>
            <a:ext cx="661481" cy="307777"/>
          </a:xfrm>
          <a:prstGeom prst="rect">
            <a:avLst/>
          </a:prstGeom>
          <a:noFill/>
        </p:spPr>
        <p:txBody>
          <a:bodyPr wrap="square" rtlCol="0">
            <a:spAutoFit/>
          </a:bodyPr>
          <a:lstStyle/>
          <a:p>
            <a:r>
              <a:rPr lang="el-GR" sz="1400" dirty="0"/>
              <a:t>1 / 2</a:t>
            </a:r>
          </a:p>
        </p:txBody>
      </p:sp>
      <p:sp>
        <p:nvSpPr>
          <p:cNvPr id="2" name="Rectangle 1">
            <a:extLst>
              <a:ext uri="{FF2B5EF4-FFF2-40B4-BE49-F238E27FC236}">
                <a16:creationId xmlns:a16="http://schemas.microsoft.com/office/drawing/2014/main" id="{35FF5C56-34CC-D241-B075-FE00942C5BF8}"/>
              </a:ext>
            </a:extLst>
          </p:cNvPr>
          <p:cNvSpPr/>
          <p:nvPr/>
        </p:nvSpPr>
        <p:spPr>
          <a:xfrm>
            <a:off x="259694" y="117690"/>
            <a:ext cx="960519" cy="307777"/>
          </a:xfrm>
          <a:prstGeom prst="rect">
            <a:avLst/>
          </a:prstGeom>
          <a:solidFill>
            <a:srgbClr val="FFFF00"/>
          </a:solidFill>
          <a:ln>
            <a:solidFill>
              <a:schemeClr val="tx1"/>
            </a:solidFill>
          </a:ln>
        </p:spPr>
        <p:txBody>
          <a:bodyPr wrap="none">
            <a:spAutoFit/>
          </a:bodyPr>
          <a:lstStyle/>
          <a:p>
            <a:pPr algn="just">
              <a:spcAft>
                <a:spcPts val="0"/>
              </a:spcAft>
            </a:pPr>
            <a:r>
              <a:rPr lang="el-GR" sz="1400" b="1" dirty="0">
                <a:highlight>
                  <a:srgbClr val="FFFF00"/>
                </a:highlight>
                <a:latin typeface="Calibri" panose="020F0502020204030204" pitchFamily="34" charset="0"/>
                <a:ea typeface="Times New Roman" panose="02020603050405020304" pitchFamily="18" charset="0"/>
                <a:cs typeface="Times New Roman" panose="02020603050405020304" pitchFamily="18" charset="0"/>
              </a:rPr>
              <a:t>ΑΣΚΗΣΗ  2</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5580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dissolve">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dissolv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dissolve">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dissolve">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dissolve">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dissolve">
                                      <p:cBhvr>
                                        <p:cTn id="50" dur="500"/>
                                        <p:tgtEl>
                                          <p:spTgt spid="3">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dissolve">
                                      <p:cBhvr>
                                        <p:cTn id="55" dur="500"/>
                                        <p:tgtEl>
                                          <p:spTgt spid="3">
                                            <p:txEl>
                                              <p:pRg st="8" end="8"/>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dissolve">
                                      <p:cBhvr>
                                        <p:cTn id="60" dur="500"/>
                                        <p:tgtEl>
                                          <p:spTgt spid="3">
                                            <p:txEl>
                                              <p:pRg st="9" end="9"/>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dissolve">
                                      <p:cBhvr>
                                        <p:cTn id="65" dur="500"/>
                                        <p:tgtEl>
                                          <p:spTgt spid="3">
                                            <p:txEl>
                                              <p:pRg st="10" end="1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dissolve">
                                      <p:cBhvr>
                                        <p:cTn id="70" dur="500"/>
                                        <p:tgtEl>
                                          <p:spTgt spid="3">
                                            <p:txEl>
                                              <p:pRg st="11" end="1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nodeType="click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dissolve">
                                      <p:cBhvr>
                                        <p:cTn id="75" dur="500"/>
                                        <p:tgtEl>
                                          <p:spTgt spid="3">
                                            <p:txEl>
                                              <p:pRg st="12" end="12"/>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9" presetClass="entr" presetSubtype="0" fill="hold" nodeType="click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Effect transition="in" filter="dissolve">
                                      <p:cBhvr>
                                        <p:cTn id="80" dur="500"/>
                                        <p:tgtEl>
                                          <p:spTgt spid="3">
                                            <p:txEl>
                                              <p:pRg st="13" end="13"/>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9" presetClass="entr" presetSubtype="0" fill="hold" nodeType="click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Effect transition="in" filter="dissolve">
                                      <p:cBhvr>
                                        <p:cTn id="85" dur="500"/>
                                        <p:tgtEl>
                                          <p:spTgt spid="3">
                                            <p:txEl>
                                              <p:pRg st="14" end="14"/>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ntr" presetSubtype="0" fill="hold" nodeType="clickEffect">
                                  <p:stCondLst>
                                    <p:cond delay="0"/>
                                  </p:stCondLst>
                                  <p:childTnLst>
                                    <p:set>
                                      <p:cBhvr>
                                        <p:cTn id="89" dur="1" fill="hold">
                                          <p:stCondLst>
                                            <p:cond delay="0"/>
                                          </p:stCondLst>
                                        </p:cTn>
                                        <p:tgtEl>
                                          <p:spTgt spid="3">
                                            <p:txEl>
                                              <p:pRg st="15" end="15"/>
                                            </p:txEl>
                                          </p:spTgt>
                                        </p:tgtEl>
                                        <p:attrNameLst>
                                          <p:attrName>style.visibility</p:attrName>
                                        </p:attrNameLst>
                                      </p:cBhvr>
                                      <p:to>
                                        <p:strVal val="visible"/>
                                      </p:to>
                                    </p:set>
                                    <p:animEffect transition="in" filter="dissolve">
                                      <p:cBhvr>
                                        <p:cTn id="90" dur="500"/>
                                        <p:tgtEl>
                                          <p:spTgt spid="3">
                                            <p:txEl>
                                              <p:pRg st="15" end="15"/>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9" presetClass="entr" presetSubtype="0" fill="hold" nodeType="clickEffect">
                                  <p:stCondLst>
                                    <p:cond delay="0"/>
                                  </p:stCondLst>
                                  <p:childTnLst>
                                    <p:set>
                                      <p:cBhvr>
                                        <p:cTn id="94" dur="1" fill="hold">
                                          <p:stCondLst>
                                            <p:cond delay="0"/>
                                          </p:stCondLst>
                                        </p:cTn>
                                        <p:tgtEl>
                                          <p:spTgt spid="3">
                                            <p:txEl>
                                              <p:pRg st="16" end="16"/>
                                            </p:txEl>
                                          </p:spTgt>
                                        </p:tgtEl>
                                        <p:attrNameLst>
                                          <p:attrName>style.visibility</p:attrName>
                                        </p:attrNameLst>
                                      </p:cBhvr>
                                      <p:to>
                                        <p:strVal val="visible"/>
                                      </p:to>
                                    </p:set>
                                    <p:animEffect transition="in" filter="dissolve">
                                      <p:cBhvr>
                                        <p:cTn id="95" dur="500"/>
                                        <p:tgtEl>
                                          <p:spTgt spid="3">
                                            <p:txEl>
                                              <p:pRg st="16" end="16"/>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9" presetClass="entr" presetSubtype="0" fill="hold" nodeType="clickEffect">
                                  <p:stCondLst>
                                    <p:cond delay="0"/>
                                  </p:stCondLst>
                                  <p:childTnLst>
                                    <p:set>
                                      <p:cBhvr>
                                        <p:cTn id="99" dur="1" fill="hold">
                                          <p:stCondLst>
                                            <p:cond delay="0"/>
                                          </p:stCondLst>
                                        </p:cTn>
                                        <p:tgtEl>
                                          <p:spTgt spid="3">
                                            <p:txEl>
                                              <p:pRg st="17" end="17"/>
                                            </p:txEl>
                                          </p:spTgt>
                                        </p:tgtEl>
                                        <p:attrNameLst>
                                          <p:attrName>style.visibility</p:attrName>
                                        </p:attrNameLst>
                                      </p:cBhvr>
                                      <p:to>
                                        <p:strVal val="visible"/>
                                      </p:to>
                                    </p:set>
                                    <p:animEffect transition="in" filter="dissolve">
                                      <p:cBhvr>
                                        <p:cTn id="100" dur="500"/>
                                        <p:tgtEl>
                                          <p:spTgt spid="3">
                                            <p:txEl>
                                              <p:pRg st="17" end="17"/>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nodeType="clickEffect">
                                  <p:stCondLst>
                                    <p:cond delay="0"/>
                                  </p:stCondLst>
                                  <p:childTnLst>
                                    <p:set>
                                      <p:cBhvr>
                                        <p:cTn id="104" dur="1" fill="hold">
                                          <p:stCondLst>
                                            <p:cond delay="0"/>
                                          </p:stCondLst>
                                        </p:cTn>
                                        <p:tgtEl>
                                          <p:spTgt spid="3">
                                            <p:txEl>
                                              <p:pRg st="18" end="18"/>
                                            </p:txEl>
                                          </p:spTgt>
                                        </p:tgtEl>
                                        <p:attrNameLst>
                                          <p:attrName>style.visibility</p:attrName>
                                        </p:attrNameLst>
                                      </p:cBhvr>
                                      <p:to>
                                        <p:strVal val="visible"/>
                                      </p:to>
                                    </p:set>
                                    <p:animEffect transition="in" filter="dissolve">
                                      <p:cBhvr>
                                        <p:cTn id="105" dur="500"/>
                                        <p:tgtEl>
                                          <p:spTgt spid="3">
                                            <p:txEl>
                                              <p:pRg st="18" end="18"/>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9" presetClass="entr" presetSubtype="0" fill="hold" nodeType="clickEffect">
                                  <p:stCondLst>
                                    <p:cond delay="0"/>
                                  </p:stCondLst>
                                  <p:childTnLst>
                                    <p:set>
                                      <p:cBhvr>
                                        <p:cTn id="109" dur="1" fill="hold">
                                          <p:stCondLst>
                                            <p:cond delay="0"/>
                                          </p:stCondLst>
                                        </p:cTn>
                                        <p:tgtEl>
                                          <p:spTgt spid="3">
                                            <p:txEl>
                                              <p:pRg st="19" end="19"/>
                                            </p:txEl>
                                          </p:spTgt>
                                        </p:tgtEl>
                                        <p:attrNameLst>
                                          <p:attrName>style.visibility</p:attrName>
                                        </p:attrNameLst>
                                      </p:cBhvr>
                                      <p:to>
                                        <p:strVal val="visible"/>
                                      </p:to>
                                    </p:set>
                                    <p:animEffect transition="in" filter="dissolve">
                                      <p:cBhvr>
                                        <p:cTn id="110" dur="500"/>
                                        <p:tgtEl>
                                          <p:spTgt spid="3">
                                            <p:txEl>
                                              <p:pRg st="19" end="19"/>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9" presetClass="entr" presetSubtype="0" fill="hold" nodeType="clickEffect">
                                  <p:stCondLst>
                                    <p:cond delay="0"/>
                                  </p:stCondLst>
                                  <p:childTnLst>
                                    <p:set>
                                      <p:cBhvr>
                                        <p:cTn id="114" dur="1" fill="hold">
                                          <p:stCondLst>
                                            <p:cond delay="0"/>
                                          </p:stCondLst>
                                        </p:cTn>
                                        <p:tgtEl>
                                          <p:spTgt spid="3">
                                            <p:txEl>
                                              <p:pRg st="20" end="20"/>
                                            </p:txEl>
                                          </p:spTgt>
                                        </p:tgtEl>
                                        <p:attrNameLst>
                                          <p:attrName>style.visibility</p:attrName>
                                        </p:attrNameLst>
                                      </p:cBhvr>
                                      <p:to>
                                        <p:strVal val="visible"/>
                                      </p:to>
                                    </p:set>
                                    <p:animEffect transition="in" filter="dissolve">
                                      <p:cBhvr>
                                        <p:cTn id="115" dur="500"/>
                                        <p:tgtEl>
                                          <p:spTgt spid="3">
                                            <p:txEl>
                                              <p:pRg st="20" end="20"/>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ntr" presetSubtype="0" fill="hold" nodeType="clickEffect">
                                  <p:stCondLst>
                                    <p:cond delay="0"/>
                                  </p:stCondLst>
                                  <p:childTnLst>
                                    <p:set>
                                      <p:cBhvr>
                                        <p:cTn id="119" dur="1" fill="hold">
                                          <p:stCondLst>
                                            <p:cond delay="0"/>
                                          </p:stCondLst>
                                        </p:cTn>
                                        <p:tgtEl>
                                          <p:spTgt spid="3">
                                            <p:txEl>
                                              <p:pRg st="21" end="21"/>
                                            </p:txEl>
                                          </p:spTgt>
                                        </p:tgtEl>
                                        <p:attrNameLst>
                                          <p:attrName>style.visibility</p:attrName>
                                        </p:attrNameLst>
                                      </p:cBhvr>
                                      <p:to>
                                        <p:strVal val="visible"/>
                                      </p:to>
                                    </p:set>
                                    <p:animEffect transition="in" filter="dissolve">
                                      <p:cBhvr>
                                        <p:cTn id="120" dur="500"/>
                                        <p:tgtEl>
                                          <p:spTgt spid="3">
                                            <p:txEl>
                                              <p:pRg st="21" end="21"/>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9" presetClass="entr" presetSubtype="0" fill="hold" nodeType="clickEffect">
                                  <p:stCondLst>
                                    <p:cond delay="0"/>
                                  </p:stCondLst>
                                  <p:childTnLst>
                                    <p:set>
                                      <p:cBhvr>
                                        <p:cTn id="124" dur="1" fill="hold">
                                          <p:stCondLst>
                                            <p:cond delay="0"/>
                                          </p:stCondLst>
                                        </p:cTn>
                                        <p:tgtEl>
                                          <p:spTgt spid="3">
                                            <p:txEl>
                                              <p:pRg st="22" end="22"/>
                                            </p:txEl>
                                          </p:spTgt>
                                        </p:tgtEl>
                                        <p:attrNameLst>
                                          <p:attrName>style.visibility</p:attrName>
                                        </p:attrNameLst>
                                      </p:cBhvr>
                                      <p:to>
                                        <p:strVal val="visible"/>
                                      </p:to>
                                    </p:set>
                                    <p:animEffect transition="in" filter="dissolve">
                                      <p:cBhvr>
                                        <p:cTn id="125" dur="500"/>
                                        <p:tgtEl>
                                          <p:spTgt spid="3">
                                            <p:txEl>
                                              <p:pRg st="22" end="22"/>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9" presetClass="entr" presetSubtype="0" fill="hold" nodeType="clickEffect">
                                  <p:stCondLst>
                                    <p:cond delay="0"/>
                                  </p:stCondLst>
                                  <p:childTnLst>
                                    <p:set>
                                      <p:cBhvr>
                                        <p:cTn id="129" dur="1" fill="hold">
                                          <p:stCondLst>
                                            <p:cond delay="0"/>
                                          </p:stCondLst>
                                        </p:cTn>
                                        <p:tgtEl>
                                          <p:spTgt spid="3">
                                            <p:txEl>
                                              <p:pRg st="23" end="23"/>
                                            </p:txEl>
                                          </p:spTgt>
                                        </p:tgtEl>
                                        <p:attrNameLst>
                                          <p:attrName>style.visibility</p:attrName>
                                        </p:attrNameLst>
                                      </p:cBhvr>
                                      <p:to>
                                        <p:strVal val="visible"/>
                                      </p:to>
                                    </p:set>
                                    <p:animEffect transition="in" filter="dissolve">
                                      <p:cBhvr>
                                        <p:cTn id="130" dur="500"/>
                                        <p:tgtEl>
                                          <p:spTgt spid="3">
                                            <p:txEl>
                                              <p:pRg st="23" end="23"/>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9" presetClass="entr" presetSubtype="0" fill="hold" nodeType="clickEffect">
                                  <p:stCondLst>
                                    <p:cond delay="0"/>
                                  </p:stCondLst>
                                  <p:childTnLst>
                                    <p:set>
                                      <p:cBhvr>
                                        <p:cTn id="134" dur="1" fill="hold">
                                          <p:stCondLst>
                                            <p:cond delay="0"/>
                                          </p:stCondLst>
                                        </p:cTn>
                                        <p:tgtEl>
                                          <p:spTgt spid="3">
                                            <p:txEl>
                                              <p:pRg st="24" end="24"/>
                                            </p:txEl>
                                          </p:spTgt>
                                        </p:tgtEl>
                                        <p:attrNameLst>
                                          <p:attrName>style.visibility</p:attrName>
                                        </p:attrNameLst>
                                      </p:cBhvr>
                                      <p:to>
                                        <p:strVal val="visible"/>
                                      </p:to>
                                    </p:set>
                                    <p:animEffect transition="in" filter="dissolve">
                                      <p:cBhvr>
                                        <p:cTn id="135" dur="500"/>
                                        <p:tgtEl>
                                          <p:spTgt spid="3">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778FC383-7CAF-784F-9704-A2FEA14D915F}"/>
              </a:ext>
            </a:extLst>
          </p:cNvPr>
          <p:cNvCxnSpPr/>
          <p:nvPr/>
        </p:nvCxnSpPr>
        <p:spPr>
          <a:xfrm>
            <a:off x="660400" y="702503"/>
            <a:ext cx="196426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44DF0102-94D2-8E4B-9D5D-ED550D583944}"/>
              </a:ext>
            </a:extLst>
          </p:cNvPr>
          <p:cNvCxnSpPr/>
          <p:nvPr/>
        </p:nvCxnSpPr>
        <p:spPr>
          <a:xfrm>
            <a:off x="3572933" y="1879600"/>
            <a:ext cx="207433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846B4F26-1250-AF4C-A02C-4C6E994DCD51}"/>
              </a:ext>
            </a:extLst>
          </p:cNvPr>
          <p:cNvCxnSpPr/>
          <p:nvPr/>
        </p:nvCxnSpPr>
        <p:spPr>
          <a:xfrm>
            <a:off x="6341533" y="838200"/>
            <a:ext cx="199813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A82FDEA-0986-B640-A8C0-6ABF53685A1E}"/>
              </a:ext>
            </a:extLst>
          </p:cNvPr>
          <p:cNvCxnSpPr/>
          <p:nvPr/>
        </p:nvCxnSpPr>
        <p:spPr>
          <a:xfrm>
            <a:off x="143932" y="2658301"/>
            <a:ext cx="196426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62039BC-2C50-0E47-8DE3-B9FB11D1BB34}"/>
              </a:ext>
            </a:extLst>
          </p:cNvPr>
          <p:cNvCxnSpPr/>
          <p:nvPr/>
        </p:nvCxnSpPr>
        <p:spPr>
          <a:xfrm>
            <a:off x="508000" y="4453467"/>
            <a:ext cx="196426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1082430-4091-1B49-AAA6-2D5EE07F7CC1}"/>
              </a:ext>
            </a:extLst>
          </p:cNvPr>
          <p:cNvCxnSpPr/>
          <p:nvPr/>
        </p:nvCxnSpPr>
        <p:spPr>
          <a:xfrm>
            <a:off x="1575125" y="723666"/>
            <a:ext cx="0" cy="1210733"/>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EE604B96-0068-C14F-80B7-2885CB49DD85}"/>
              </a:ext>
            </a:extLst>
          </p:cNvPr>
          <p:cNvCxnSpPr/>
          <p:nvPr/>
        </p:nvCxnSpPr>
        <p:spPr>
          <a:xfrm>
            <a:off x="986365" y="2687598"/>
            <a:ext cx="0" cy="1032933"/>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A91C8CDE-304E-5F4B-8040-706CA9EE7F5E}"/>
              </a:ext>
            </a:extLst>
          </p:cNvPr>
          <p:cNvCxnSpPr>
            <a:cxnSpLocks/>
          </p:cNvCxnSpPr>
          <p:nvPr/>
        </p:nvCxnSpPr>
        <p:spPr>
          <a:xfrm>
            <a:off x="1430867" y="4453467"/>
            <a:ext cx="0" cy="1058333"/>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999D78C2-63EB-F048-A354-D0A38A992255}"/>
              </a:ext>
            </a:extLst>
          </p:cNvPr>
          <p:cNvCxnSpPr/>
          <p:nvPr/>
        </p:nvCxnSpPr>
        <p:spPr>
          <a:xfrm>
            <a:off x="4622800" y="1879600"/>
            <a:ext cx="0" cy="2235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C45028-F44E-F54B-93CF-EFB1BC3E3448}"/>
              </a:ext>
            </a:extLst>
          </p:cNvPr>
          <p:cNvCxnSpPr>
            <a:cxnSpLocks/>
          </p:cNvCxnSpPr>
          <p:nvPr/>
        </p:nvCxnSpPr>
        <p:spPr>
          <a:xfrm flipH="1">
            <a:off x="7372404" y="838200"/>
            <a:ext cx="10529" cy="1075036"/>
          </a:xfrm>
          <a:prstGeom prst="line">
            <a:avLst/>
          </a:prstGeom>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1D78C5FC-1D03-3346-AD6C-0B8E0120829C}"/>
              </a:ext>
            </a:extLst>
          </p:cNvPr>
          <p:cNvSpPr txBox="1"/>
          <p:nvPr/>
        </p:nvSpPr>
        <p:spPr>
          <a:xfrm>
            <a:off x="660400" y="263343"/>
            <a:ext cx="1794934" cy="369332"/>
          </a:xfrm>
          <a:prstGeom prst="rect">
            <a:avLst/>
          </a:prstGeom>
          <a:solidFill>
            <a:srgbClr val="FFFF00"/>
          </a:solidFill>
        </p:spPr>
        <p:txBody>
          <a:bodyPr wrap="square" rtlCol="0">
            <a:spAutoFit/>
          </a:bodyPr>
          <a:lstStyle/>
          <a:p>
            <a:r>
              <a:rPr lang="el-GR" dirty="0"/>
              <a:t>Υλικά </a:t>
            </a:r>
            <a:r>
              <a:rPr lang="el-GR" sz="1200" dirty="0"/>
              <a:t>(άμεσα/έμμεσα)</a:t>
            </a:r>
            <a:endParaRPr lang="en-US" sz="1200" dirty="0"/>
          </a:p>
        </p:txBody>
      </p:sp>
      <p:sp>
        <p:nvSpPr>
          <p:cNvPr id="26" name="TextBox 25">
            <a:extLst>
              <a:ext uri="{FF2B5EF4-FFF2-40B4-BE49-F238E27FC236}">
                <a16:creationId xmlns:a16="http://schemas.microsoft.com/office/drawing/2014/main" id="{B789C591-4314-0F49-B678-F4076CB3C00C}"/>
              </a:ext>
            </a:extLst>
          </p:cNvPr>
          <p:cNvSpPr txBox="1"/>
          <p:nvPr/>
        </p:nvSpPr>
        <p:spPr>
          <a:xfrm>
            <a:off x="118633" y="2176035"/>
            <a:ext cx="2167963" cy="369332"/>
          </a:xfrm>
          <a:prstGeom prst="rect">
            <a:avLst/>
          </a:prstGeom>
          <a:solidFill>
            <a:srgbClr val="FFFF00"/>
          </a:solidFill>
        </p:spPr>
        <p:txBody>
          <a:bodyPr wrap="square" rtlCol="0">
            <a:spAutoFit/>
          </a:bodyPr>
          <a:lstStyle/>
          <a:p>
            <a:r>
              <a:rPr lang="el-GR" dirty="0" err="1"/>
              <a:t>Αμοιβ</a:t>
            </a:r>
            <a:r>
              <a:rPr lang="en-US" dirty="0" err="1"/>
              <a:t>έ</a:t>
            </a:r>
            <a:r>
              <a:rPr lang="el-GR" dirty="0"/>
              <a:t>ς </a:t>
            </a:r>
            <a:r>
              <a:rPr lang="el-GR" sz="1200" dirty="0"/>
              <a:t>(άμεσες/έμμεσες)</a:t>
            </a:r>
            <a:endParaRPr lang="en-US" sz="1200" dirty="0"/>
          </a:p>
        </p:txBody>
      </p:sp>
      <p:sp>
        <p:nvSpPr>
          <p:cNvPr id="27" name="TextBox 26">
            <a:extLst>
              <a:ext uri="{FF2B5EF4-FFF2-40B4-BE49-F238E27FC236}">
                <a16:creationId xmlns:a16="http://schemas.microsoft.com/office/drawing/2014/main" id="{94624B18-F102-3249-8046-BF0E395E2D17}"/>
              </a:ext>
            </a:extLst>
          </p:cNvPr>
          <p:cNvSpPr txBox="1"/>
          <p:nvPr/>
        </p:nvSpPr>
        <p:spPr>
          <a:xfrm>
            <a:off x="110066" y="4031731"/>
            <a:ext cx="3091937" cy="369332"/>
          </a:xfrm>
          <a:prstGeom prst="rect">
            <a:avLst/>
          </a:prstGeom>
          <a:solidFill>
            <a:srgbClr val="FFFF00"/>
          </a:solidFill>
        </p:spPr>
        <p:txBody>
          <a:bodyPr wrap="none" rtlCol="0">
            <a:spAutoFit/>
          </a:bodyPr>
          <a:lstStyle/>
          <a:p>
            <a:r>
              <a:rPr lang="el-GR" dirty="0"/>
              <a:t>Γενικά Έξοδα Παραγωγής (ΓΒΕ)</a:t>
            </a:r>
            <a:endParaRPr lang="en-US" dirty="0"/>
          </a:p>
        </p:txBody>
      </p:sp>
      <p:sp>
        <p:nvSpPr>
          <p:cNvPr id="28" name="TextBox 27">
            <a:extLst>
              <a:ext uri="{FF2B5EF4-FFF2-40B4-BE49-F238E27FC236}">
                <a16:creationId xmlns:a16="http://schemas.microsoft.com/office/drawing/2014/main" id="{7B33CEFB-4D1B-ED40-963D-6390DF5BA620}"/>
              </a:ext>
            </a:extLst>
          </p:cNvPr>
          <p:cNvSpPr txBox="1"/>
          <p:nvPr/>
        </p:nvSpPr>
        <p:spPr>
          <a:xfrm>
            <a:off x="3655823" y="1186592"/>
            <a:ext cx="1831259" cy="646331"/>
          </a:xfrm>
          <a:prstGeom prst="rect">
            <a:avLst/>
          </a:prstGeom>
          <a:solidFill>
            <a:srgbClr val="FFC000"/>
          </a:solidFill>
        </p:spPr>
        <p:txBody>
          <a:bodyPr wrap="square" rtlCol="0">
            <a:spAutoFit/>
          </a:bodyPr>
          <a:lstStyle/>
          <a:p>
            <a:pPr algn="ctr"/>
            <a:r>
              <a:rPr lang="el-GR" dirty="0"/>
              <a:t>Παραγωγή σε Εξέλιξη</a:t>
            </a:r>
            <a:endParaRPr lang="en-US" dirty="0"/>
          </a:p>
        </p:txBody>
      </p:sp>
      <p:sp>
        <p:nvSpPr>
          <p:cNvPr id="29" name="TextBox 28">
            <a:extLst>
              <a:ext uri="{FF2B5EF4-FFF2-40B4-BE49-F238E27FC236}">
                <a16:creationId xmlns:a16="http://schemas.microsoft.com/office/drawing/2014/main" id="{34EE20C0-CE32-4C4A-82C6-D821E5F834DA}"/>
              </a:ext>
            </a:extLst>
          </p:cNvPr>
          <p:cNvSpPr txBox="1"/>
          <p:nvPr/>
        </p:nvSpPr>
        <p:spPr>
          <a:xfrm>
            <a:off x="6532934" y="380999"/>
            <a:ext cx="1759264" cy="369332"/>
          </a:xfrm>
          <a:prstGeom prst="rect">
            <a:avLst/>
          </a:prstGeom>
          <a:solidFill>
            <a:schemeClr val="accent6">
              <a:lumMod val="20000"/>
              <a:lumOff val="80000"/>
            </a:schemeClr>
          </a:solidFill>
        </p:spPr>
        <p:txBody>
          <a:bodyPr wrap="none" rtlCol="0">
            <a:spAutoFit/>
          </a:bodyPr>
          <a:lstStyle/>
          <a:p>
            <a:r>
              <a:rPr lang="el-GR" dirty="0" err="1"/>
              <a:t>Ετοιμα</a:t>
            </a:r>
            <a:r>
              <a:rPr lang="el-GR" dirty="0"/>
              <a:t> προϊόντα</a:t>
            </a:r>
            <a:endParaRPr lang="en-US" dirty="0"/>
          </a:p>
        </p:txBody>
      </p:sp>
      <p:sp>
        <p:nvSpPr>
          <p:cNvPr id="30" name="TextBox 29">
            <a:extLst>
              <a:ext uri="{FF2B5EF4-FFF2-40B4-BE49-F238E27FC236}">
                <a16:creationId xmlns:a16="http://schemas.microsoft.com/office/drawing/2014/main" id="{0E616354-499F-4049-A962-64E563F15D5D}"/>
              </a:ext>
            </a:extLst>
          </p:cNvPr>
          <p:cNvSpPr txBox="1"/>
          <p:nvPr/>
        </p:nvSpPr>
        <p:spPr>
          <a:xfrm>
            <a:off x="3527268" y="93133"/>
            <a:ext cx="1933732" cy="369332"/>
          </a:xfrm>
          <a:prstGeom prst="rect">
            <a:avLst/>
          </a:prstGeom>
          <a:solidFill>
            <a:schemeClr val="accent1">
              <a:lumMod val="40000"/>
              <a:lumOff val="60000"/>
            </a:schemeClr>
          </a:solidFill>
          <a:ln w="15875">
            <a:solidFill>
              <a:schemeClr val="accent1">
                <a:lumMod val="60000"/>
                <a:lumOff val="40000"/>
              </a:schemeClr>
            </a:solidFill>
          </a:ln>
        </p:spPr>
        <p:txBody>
          <a:bodyPr wrap="square" rtlCol="0">
            <a:spAutoFit/>
          </a:bodyPr>
          <a:lstStyle/>
          <a:p>
            <a:pPr algn="ctr"/>
            <a:r>
              <a:rPr lang="el-GR" b="1" dirty="0"/>
              <a:t>Ροή του Κόστους</a:t>
            </a:r>
            <a:endParaRPr lang="en-US" b="1" dirty="0"/>
          </a:p>
        </p:txBody>
      </p:sp>
      <p:sp>
        <p:nvSpPr>
          <p:cNvPr id="31" name="TextBox 30">
            <a:extLst>
              <a:ext uri="{FF2B5EF4-FFF2-40B4-BE49-F238E27FC236}">
                <a16:creationId xmlns:a16="http://schemas.microsoft.com/office/drawing/2014/main" id="{F256EAF1-1FD6-9043-ABD3-B8A4B1CDD813}"/>
              </a:ext>
            </a:extLst>
          </p:cNvPr>
          <p:cNvSpPr txBox="1"/>
          <p:nvPr/>
        </p:nvSpPr>
        <p:spPr>
          <a:xfrm>
            <a:off x="601336" y="959370"/>
            <a:ext cx="1194348" cy="369332"/>
          </a:xfrm>
          <a:prstGeom prst="rect">
            <a:avLst/>
          </a:prstGeom>
          <a:noFill/>
        </p:spPr>
        <p:txBody>
          <a:bodyPr wrap="square" rtlCol="0">
            <a:spAutoFit/>
          </a:bodyPr>
          <a:lstStyle/>
          <a:p>
            <a:r>
              <a:rPr lang="el-GR" dirty="0"/>
              <a:t> 100.000</a:t>
            </a:r>
            <a:endParaRPr lang="en-US" dirty="0"/>
          </a:p>
        </p:txBody>
      </p:sp>
      <p:sp>
        <p:nvSpPr>
          <p:cNvPr id="33" name="TextBox 32">
            <a:extLst>
              <a:ext uri="{FF2B5EF4-FFF2-40B4-BE49-F238E27FC236}">
                <a16:creationId xmlns:a16="http://schemas.microsoft.com/office/drawing/2014/main" id="{0AF4DACF-940C-9C4C-91AC-D162DC698613}"/>
              </a:ext>
            </a:extLst>
          </p:cNvPr>
          <p:cNvSpPr txBox="1"/>
          <p:nvPr/>
        </p:nvSpPr>
        <p:spPr>
          <a:xfrm>
            <a:off x="721321" y="730576"/>
            <a:ext cx="961812" cy="369332"/>
          </a:xfrm>
          <a:prstGeom prst="rect">
            <a:avLst/>
          </a:prstGeom>
          <a:noFill/>
        </p:spPr>
        <p:txBody>
          <a:bodyPr wrap="square" rtlCol="0">
            <a:spAutoFit/>
          </a:bodyPr>
          <a:lstStyle/>
          <a:p>
            <a:r>
              <a:rPr lang="el-GR" dirty="0"/>
              <a:t> 20.000</a:t>
            </a:r>
            <a:endParaRPr lang="en-US" dirty="0"/>
          </a:p>
        </p:txBody>
      </p:sp>
      <p:sp>
        <p:nvSpPr>
          <p:cNvPr id="34" name="TextBox 33">
            <a:extLst>
              <a:ext uri="{FF2B5EF4-FFF2-40B4-BE49-F238E27FC236}">
                <a16:creationId xmlns:a16="http://schemas.microsoft.com/office/drawing/2014/main" id="{AE5A90C1-13C3-8041-800C-C4F8607D277D}"/>
              </a:ext>
            </a:extLst>
          </p:cNvPr>
          <p:cNvSpPr txBox="1"/>
          <p:nvPr/>
        </p:nvSpPr>
        <p:spPr>
          <a:xfrm>
            <a:off x="668843" y="1232197"/>
            <a:ext cx="933269" cy="369332"/>
          </a:xfrm>
          <a:prstGeom prst="rect">
            <a:avLst/>
          </a:prstGeom>
          <a:noFill/>
        </p:spPr>
        <p:txBody>
          <a:bodyPr wrap="none" rtlCol="0">
            <a:spAutoFit/>
          </a:bodyPr>
          <a:lstStyle/>
          <a:p>
            <a:r>
              <a:rPr lang="el-GR" dirty="0"/>
              <a:t>  40.000</a:t>
            </a:r>
            <a:endParaRPr lang="en-US" dirty="0"/>
          </a:p>
        </p:txBody>
      </p:sp>
      <p:sp>
        <p:nvSpPr>
          <p:cNvPr id="35" name="TextBox 34">
            <a:extLst>
              <a:ext uri="{FF2B5EF4-FFF2-40B4-BE49-F238E27FC236}">
                <a16:creationId xmlns:a16="http://schemas.microsoft.com/office/drawing/2014/main" id="{EE97CD6B-D862-4548-A1F5-888D1B9255A1}"/>
              </a:ext>
            </a:extLst>
          </p:cNvPr>
          <p:cNvSpPr txBox="1"/>
          <p:nvPr/>
        </p:nvSpPr>
        <p:spPr>
          <a:xfrm>
            <a:off x="1601384" y="728248"/>
            <a:ext cx="827471" cy="369332"/>
          </a:xfrm>
          <a:prstGeom prst="rect">
            <a:avLst/>
          </a:prstGeom>
          <a:noFill/>
        </p:spPr>
        <p:txBody>
          <a:bodyPr wrap="none" rtlCol="0">
            <a:spAutoFit/>
          </a:bodyPr>
          <a:lstStyle/>
          <a:p>
            <a:r>
              <a:rPr lang="el-GR" dirty="0"/>
              <a:t>70.000</a:t>
            </a:r>
            <a:endParaRPr lang="en-US" dirty="0"/>
          </a:p>
        </p:txBody>
      </p:sp>
      <p:sp>
        <p:nvSpPr>
          <p:cNvPr id="36" name="TextBox 35">
            <a:extLst>
              <a:ext uri="{FF2B5EF4-FFF2-40B4-BE49-F238E27FC236}">
                <a16:creationId xmlns:a16="http://schemas.microsoft.com/office/drawing/2014/main" id="{467E17E7-6726-9143-BEE4-BCBAB31C4B03}"/>
              </a:ext>
            </a:extLst>
          </p:cNvPr>
          <p:cNvSpPr txBox="1"/>
          <p:nvPr/>
        </p:nvSpPr>
        <p:spPr>
          <a:xfrm>
            <a:off x="1573737" y="953831"/>
            <a:ext cx="824701" cy="369332"/>
          </a:xfrm>
          <a:prstGeom prst="rect">
            <a:avLst/>
          </a:prstGeom>
          <a:noFill/>
        </p:spPr>
        <p:txBody>
          <a:bodyPr wrap="square" rtlCol="0">
            <a:spAutoFit/>
          </a:bodyPr>
          <a:lstStyle/>
          <a:p>
            <a:r>
              <a:rPr lang="el-GR" dirty="0"/>
              <a:t>10.000</a:t>
            </a:r>
            <a:endParaRPr lang="en-US" dirty="0"/>
          </a:p>
        </p:txBody>
      </p:sp>
      <p:sp>
        <p:nvSpPr>
          <p:cNvPr id="37" name="TextBox 36">
            <a:extLst>
              <a:ext uri="{FF2B5EF4-FFF2-40B4-BE49-F238E27FC236}">
                <a16:creationId xmlns:a16="http://schemas.microsoft.com/office/drawing/2014/main" id="{46E81979-9566-D74E-A8D8-0FFB341AE726}"/>
              </a:ext>
            </a:extLst>
          </p:cNvPr>
          <p:cNvSpPr txBox="1"/>
          <p:nvPr/>
        </p:nvSpPr>
        <p:spPr>
          <a:xfrm>
            <a:off x="3700078" y="1913236"/>
            <a:ext cx="827471" cy="369332"/>
          </a:xfrm>
          <a:prstGeom prst="rect">
            <a:avLst/>
          </a:prstGeom>
          <a:noFill/>
        </p:spPr>
        <p:txBody>
          <a:bodyPr wrap="none" rtlCol="0">
            <a:spAutoFit/>
          </a:bodyPr>
          <a:lstStyle/>
          <a:p>
            <a:r>
              <a:rPr lang="el-GR"/>
              <a:t>30.000</a:t>
            </a:r>
            <a:endParaRPr lang="en-US"/>
          </a:p>
        </p:txBody>
      </p:sp>
      <p:sp>
        <p:nvSpPr>
          <p:cNvPr id="38" name="TextBox 37">
            <a:extLst>
              <a:ext uri="{FF2B5EF4-FFF2-40B4-BE49-F238E27FC236}">
                <a16:creationId xmlns:a16="http://schemas.microsoft.com/office/drawing/2014/main" id="{577CFA74-9CA2-C248-A81F-9C58FF6455B5}"/>
              </a:ext>
            </a:extLst>
          </p:cNvPr>
          <p:cNvSpPr txBox="1"/>
          <p:nvPr/>
        </p:nvSpPr>
        <p:spPr>
          <a:xfrm>
            <a:off x="3711792" y="2144757"/>
            <a:ext cx="827471" cy="369332"/>
          </a:xfrm>
          <a:prstGeom prst="rect">
            <a:avLst/>
          </a:prstGeom>
          <a:noFill/>
        </p:spPr>
        <p:txBody>
          <a:bodyPr wrap="none" rtlCol="0">
            <a:spAutoFit/>
          </a:bodyPr>
          <a:lstStyle/>
          <a:p>
            <a:r>
              <a:rPr lang="el-GR"/>
              <a:t>70.000</a:t>
            </a:r>
            <a:endParaRPr lang="en-US"/>
          </a:p>
        </p:txBody>
      </p:sp>
      <p:sp>
        <p:nvSpPr>
          <p:cNvPr id="39" name="TextBox 38">
            <a:extLst>
              <a:ext uri="{FF2B5EF4-FFF2-40B4-BE49-F238E27FC236}">
                <a16:creationId xmlns:a16="http://schemas.microsoft.com/office/drawing/2014/main" id="{B16610C3-3486-8E40-996F-D67BCEE908AA}"/>
              </a:ext>
            </a:extLst>
          </p:cNvPr>
          <p:cNvSpPr txBox="1"/>
          <p:nvPr/>
        </p:nvSpPr>
        <p:spPr>
          <a:xfrm>
            <a:off x="555698" y="4504257"/>
            <a:ext cx="827471" cy="369332"/>
          </a:xfrm>
          <a:prstGeom prst="rect">
            <a:avLst/>
          </a:prstGeom>
          <a:noFill/>
        </p:spPr>
        <p:txBody>
          <a:bodyPr wrap="none" rtlCol="0">
            <a:spAutoFit/>
          </a:bodyPr>
          <a:lstStyle/>
          <a:p>
            <a:r>
              <a:rPr lang="el-GR"/>
              <a:t>10.000</a:t>
            </a:r>
            <a:endParaRPr lang="en-US"/>
          </a:p>
        </p:txBody>
      </p:sp>
      <p:sp>
        <p:nvSpPr>
          <p:cNvPr id="40" name="TextBox 39">
            <a:extLst>
              <a:ext uri="{FF2B5EF4-FFF2-40B4-BE49-F238E27FC236}">
                <a16:creationId xmlns:a16="http://schemas.microsoft.com/office/drawing/2014/main" id="{1371E67C-8C7B-B647-A767-4F496229328B}"/>
              </a:ext>
            </a:extLst>
          </p:cNvPr>
          <p:cNvSpPr txBox="1"/>
          <p:nvPr/>
        </p:nvSpPr>
        <p:spPr>
          <a:xfrm>
            <a:off x="197894" y="2671573"/>
            <a:ext cx="827471" cy="369332"/>
          </a:xfrm>
          <a:prstGeom prst="rect">
            <a:avLst/>
          </a:prstGeom>
          <a:noFill/>
        </p:spPr>
        <p:txBody>
          <a:bodyPr wrap="none" rtlCol="0">
            <a:spAutoFit/>
          </a:bodyPr>
          <a:lstStyle/>
          <a:p>
            <a:r>
              <a:rPr lang="el-GR" dirty="0"/>
              <a:t>80.000</a:t>
            </a:r>
            <a:endParaRPr lang="en-US" dirty="0"/>
          </a:p>
        </p:txBody>
      </p:sp>
      <p:sp>
        <p:nvSpPr>
          <p:cNvPr id="41" name="TextBox 40">
            <a:extLst>
              <a:ext uri="{FF2B5EF4-FFF2-40B4-BE49-F238E27FC236}">
                <a16:creationId xmlns:a16="http://schemas.microsoft.com/office/drawing/2014/main" id="{19ACBB2E-F556-1445-A0C7-07DF76336AE9}"/>
              </a:ext>
            </a:extLst>
          </p:cNvPr>
          <p:cNvSpPr txBox="1"/>
          <p:nvPr/>
        </p:nvSpPr>
        <p:spPr>
          <a:xfrm>
            <a:off x="1024567" y="2697775"/>
            <a:ext cx="916371" cy="369332"/>
          </a:xfrm>
          <a:prstGeom prst="rect">
            <a:avLst/>
          </a:prstGeom>
          <a:noFill/>
        </p:spPr>
        <p:txBody>
          <a:bodyPr wrap="square" rtlCol="0">
            <a:spAutoFit/>
          </a:bodyPr>
          <a:lstStyle/>
          <a:p>
            <a:r>
              <a:rPr lang="el-GR" dirty="0"/>
              <a:t>60.000</a:t>
            </a:r>
            <a:endParaRPr lang="en-US" dirty="0"/>
          </a:p>
        </p:txBody>
      </p:sp>
      <p:sp>
        <p:nvSpPr>
          <p:cNvPr id="42" name="TextBox 41">
            <a:extLst>
              <a:ext uri="{FF2B5EF4-FFF2-40B4-BE49-F238E27FC236}">
                <a16:creationId xmlns:a16="http://schemas.microsoft.com/office/drawing/2014/main" id="{95379AEC-E832-C747-A01F-2413754901CF}"/>
              </a:ext>
            </a:extLst>
          </p:cNvPr>
          <p:cNvSpPr txBox="1"/>
          <p:nvPr/>
        </p:nvSpPr>
        <p:spPr>
          <a:xfrm>
            <a:off x="1024567" y="2962926"/>
            <a:ext cx="855133" cy="369332"/>
          </a:xfrm>
          <a:prstGeom prst="rect">
            <a:avLst/>
          </a:prstGeom>
          <a:noFill/>
        </p:spPr>
        <p:txBody>
          <a:bodyPr wrap="square" rtlCol="0">
            <a:spAutoFit/>
          </a:bodyPr>
          <a:lstStyle/>
          <a:p>
            <a:r>
              <a:rPr lang="el-GR" dirty="0"/>
              <a:t>20.000</a:t>
            </a:r>
            <a:endParaRPr lang="en-US" dirty="0"/>
          </a:p>
        </p:txBody>
      </p:sp>
      <p:sp>
        <p:nvSpPr>
          <p:cNvPr id="43" name="TextBox 42">
            <a:extLst>
              <a:ext uri="{FF2B5EF4-FFF2-40B4-BE49-F238E27FC236}">
                <a16:creationId xmlns:a16="http://schemas.microsoft.com/office/drawing/2014/main" id="{45CBD82E-CEFF-6242-8AA6-C87AAE6AB71D}"/>
              </a:ext>
            </a:extLst>
          </p:cNvPr>
          <p:cNvSpPr txBox="1"/>
          <p:nvPr/>
        </p:nvSpPr>
        <p:spPr>
          <a:xfrm>
            <a:off x="520515" y="4754268"/>
            <a:ext cx="855133" cy="369332"/>
          </a:xfrm>
          <a:prstGeom prst="rect">
            <a:avLst/>
          </a:prstGeom>
          <a:noFill/>
        </p:spPr>
        <p:txBody>
          <a:bodyPr wrap="square" rtlCol="0">
            <a:spAutoFit/>
          </a:bodyPr>
          <a:lstStyle/>
          <a:p>
            <a:r>
              <a:rPr lang="el-GR"/>
              <a:t>20.000</a:t>
            </a:r>
            <a:endParaRPr lang="en-US"/>
          </a:p>
        </p:txBody>
      </p:sp>
      <p:cxnSp>
        <p:nvCxnSpPr>
          <p:cNvPr id="45" name="Straight Connector 44">
            <a:extLst>
              <a:ext uri="{FF2B5EF4-FFF2-40B4-BE49-F238E27FC236}">
                <a16:creationId xmlns:a16="http://schemas.microsoft.com/office/drawing/2014/main" id="{FCD3342E-094B-784B-9987-DFB3385E8F3A}"/>
              </a:ext>
            </a:extLst>
          </p:cNvPr>
          <p:cNvCxnSpPr/>
          <p:nvPr/>
        </p:nvCxnSpPr>
        <p:spPr>
          <a:xfrm>
            <a:off x="701372" y="1293800"/>
            <a:ext cx="849386" cy="0"/>
          </a:xfrm>
          <a:prstGeom prst="line">
            <a:avLst/>
          </a:prstGeom>
        </p:spPr>
        <p:style>
          <a:lnRef idx="3">
            <a:schemeClr val="dk1"/>
          </a:lnRef>
          <a:fillRef idx="0">
            <a:schemeClr val="dk1"/>
          </a:fillRef>
          <a:effectRef idx="2">
            <a:schemeClr val="dk1"/>
          </a:effectRef>
          <a:fontRef idx="minor">
            <a:schemeClr val="tx1"/>
          </a:fontRef>
        </p:style>
      </p:cxnSp>
      <p:cxnSp>
        <p:nvCxnSpPr>
          <p:cNvPr id="49" name="Elbow Connector 48">
            <a:extLst>
              <a:ext uri="{FF2B5EF4-FFF2-40B4-BE49-F238E27FC236}">
                <a16:creationId xmlns:a16="http://schemas.microsoft.com/office/drawing/2014/main" id="{CE403459-D0E0-904D-8FD3-8B87D9D876AA}"/>
              </a:ext>
            </a:extLst>
          </p:cNvPr>
          <p:cNvCxnSpPr>
            <a:cxnSpLocks/>
          </p:cNvCxnSpPr>
          <p:nvPr/>
        </p:nvCxnSpPr>
        <p:spPr>
          <a:xfrm rot="5400000">
            <a:off x="-591464" y="1966141"/>
            <a:ext cx="3355677" cy="2054418"/>
          </a:xfrm>
          <a:prstGeom prst="bentConnector3">
            <a:avLst>
              <a:gd name="adj1" fmla="val 20984"/>
            </a:avLst>
          </a:prstGeom>
          <a:ln>
            <a:tailEnd type="triangle"/>
          </a:ln>
        </p:spPr>
        <p:style>
          <a:lnRef idx="2">
            <a:schemeClr val="accent1"/>
          </a:lnRef>
          <a:fillRef idx="0">
            <a:schemeClr val="accent1"/>
          </a:fillRef>
          <a:effectRef idx="1">
            <a:schemeClr val="accent1"/>
          </a:effectRef>
          <a:fontRef idx="minor">
            <a:schemeClr val="tx1"/>
          </a:fontRef>
        </p:style>
      </p:cxnSp>
      <p:sp>
        <p:nvSpPr>
          <p:cNvPr id="64" name="TextBox 63">
            <a:extLst>
              <a:ext uri="{FF2B5EF4-FFF2-40B4-BE49-F238E27FC236}">
                <a16:creationId xmlns:a16="http://schemas.microsoft.com/office/drawing/2014/main" id="{B7BA913C-F0C7-A94A-88C3-DD42D0C74153}"/>
              </a:ext>
            </a:extLst>
          </p:cNvPr>
          <p:cNvSpPr txBox="1"/>
          <p:nvPr/>
        </p:nvSpPr>
        <p:spPr>
          <a:xfrm>
            <a:off x="3692062" y="2384280"/>
            <a:ext cx="916371" cy="369332"/>
          </a:xfrm>
          <a:prstGeom prst="rect">
            <a:avLst/>
          </a:prstGeom>
          <a:noFill/>
        </p:spPr>
        <p:txBody>
          <a:bodyPr wrap="square" rtlCol="0">
            <a:spAutoFit/>
          </a:bodyPr>
          <a:lstStyle/>
          <a:p>
            <a:r>
              <a:rPr lang="el-GR"/>
              <a:t>60.000</a:t>
            </a:r>
            <a:endParaRPr lang="en-US"/>
          </a:p>
        </p:txBody>
      </p:sp>
      <p:cxnSp>
        <p:nvCxnSpPr>
          <p:cNvPr id="72" name="Elbow Connector 71">
            <a:extLst>
              <a:ext uri="{FF2B5EF4-FFF2-40B4-BE49-F238E27FC236}">
                <a16:creationId xmlns:a16="http://schemas.microsoft.com/office/drawing/2014/main" id="{CEECFE0E-2BC9-314F-9885-DDE514AB0CB8}"/>
              </a:ext>
            </a:extLst>
          </p:cNvPr>
          <p:cNvCxnSpPr>
            <a:cxnSpLocks/>
          </p:cNvCxnSpPr>
          <p:nvPr/>
        </p:nvCxnSpPr>
        <p:spPr>
          <a:xfrm flipH="1">
            <a:off x="310170" y="3081822"/>
            <a:ext cx="1681806" cy="1791342"/>
          </a:xfrm>
          <a:prstGeom prst="bentConnector4">
            <a:avLst>
              <a:gd name="adj1" fmla="val -13593"/>
              <a:gd name="adj2" fmla="val 49482"/>
            </a:avLst>
          </a:prstGeom>
          <a:ln>
            <a:tailEnd type="triangle"/>
          </a:ln>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25BA0D91-AEF2-F147-A518-DF7C567AF490}"/>
              </a:ext>
            </a:extLst>
          </p:cNvPr>
          <p:cNvSpPr txBox="1"/>
          <p:nvPr/>
        </p:nvSpPr>
        <p:spPr>
          <a:xfrm>
            <a:off x="104656" y="5930091"/>
            <a:ext cx="2239431" cy="369332"/>
          </a:xfrm>
          <a:prstGeom prst="rect">
            <a:avLst/>
          </a:prstGeom>
          <a:solidFill>
            <a:schemeClr val="accent4">
              <a:lumMod val="40000"/>
              <a:lumOff val="60000"/>
            </a:schemeClr>
          </a:solidFill>
          <a:ln w="15875">
            <a:solidFill>
              <a:schemeClr val="accent1"/>
            </a:solidFill>
          </a:ln>
        </p:spPr>
        <p:txBody>
          <a:bodyPr wrap="square" rtlCol="0">
            <a:spAutoFit/>
          </a:bodyPr>
          <a:lstStyle/>
          <a:p>
            <a:pPr algn="ctr"/>
            <a:r>
              <a:rPr lang="el-GR"/>
              <a:t>ΦΥΛΛΟ ΜΕΡΙΣΜΟΥ</a:t>
            </a:r>
            <a:endParaRPr lang="en-US"/>
          </a:p>
        </p:txBody>
      </p:sp>
      <p:cxnSp>
        <p:nvCxnSpPr>
          <p:cNvPr id="89" name="Straight Arrow Connector 88">
            <a:extLst>
              <a:ext uri="{FF2B5EF4-FFF2-40B4-BE49-F238E27FC236}">
                <a16:creationId xmlns:a16="http://schemas.microsoft.com/office/drawing/2014/main" id="{6DB31C30-01FC-3F45-AB24-D510DC466B9C}"/>
              </a:ext>
            </a:extLst>
          </p:cNvPr>
          <p:cNvCxnSpPr/>
          <p:nvPr/>
        </p:nvCxnSpPr>
        <p:spPr>
          <a:xfrm flipV="1">
            <a:off x="876301" y="5511800"/>
            <a:ext cx="0" cy="41829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91" name="TextBox 90">
            <a:extLst>
              <a:ext uri="{FF2B5EF4-FFF2-40B4-BE49-F238E27FC236}">
                <a16:creationId xmlns:a16="http://schemas.microsoft.com/office/drawing/2014/main" id="{C37F4ACD-A0D9-6B40-883F-0823263509AB}"/>
              </a:ext>
            </a:extLst>
          </p:cNvPr>
          <p:cNvSpPr txBox="1"/>
          <p:nvPr/>
        </p:nvSpPr>
        <p:spPr>
          <a:xfrm>
            <a:off x="1481665" y="4571186"/>
            <a:ext cx="1181737" cy="369332"/>
          </a:xfrm>
          <a:prstGeom prst="rect">
            <a:avLst/>
          </a:prstGeom>
          <a:noFill/>
        </p:spPr>
        <p:txBody>
          <a:bodyPr wrap="square" rtlCol="0">
            <a:spAutoFit/>
          </a:bodyPr>
          <a:lstStyle/>
          <a:p>
            <a:r>
              <a:rPr lang="el-GR" dirty="0"/>
              <a:t>100.000</a:t>
            </a:r>
            <a:endParaRPr lang="en-US" dirty="0"/>
          </a:p>
        </p:txBody>
      </p:sp>
      <p:sp>
        <p:nvSpPr>
          <p:cNvPr id="102" name="TextBox 101">
            <a:extLst>
              <a:ext uri="{FF2B5EF4-FFF2-40B4-BE49-F238E27FC236}">
                <a16:creationId xmlns:a16="http://schemas.microsoft.com/office/drawing/2014/main" id="{714DC8B9-BBD3-B84F-B75F-BC726CFAD328}"/>
              </a:ext>
            </a:extLst>
          </p:cNvPr>
          <p:cNvSpPr txBox="1"/>
          <p:nvPr/>
        </p:nvSpPr>
        <p:spPr>
          <a:xfrm>
            <a:off x="3588804" y="2645147"/>
            <a:ext cx="944489" cy="369332"/>
          </a:xfrm>
          <a:prstGeom prst="rect">
            <a:avLst/>
          </a:prstGeom>
          <a:noFill/>
        </p:spPr>
        <p:txBody>
          <a:bodyPr wrap="none" rtlCol="0">
            <a:spAutoFit/>
          </a:bodyPr>
          <a:lstStyle/>
          <a:p>
            <a:r>
              <a:rPr lang="el-GR" dirty="0"/>
              <a:t>100.000</a:t>
            </a:r>
            <a:endParaRPr lang="en-US" dirty="0"/>
          </a:p>
        </p:txBody>
      </p:sp>
      <p:cxnSp>
        <p:nvCxnSpPr>
          <p:cNvPr id="106" name="Straight Connector 105">
            <a:extLst>
              <a:ext uri="{FF2B5EF4-FFF2-40B4-BE49-F238E27FC236}">
                <a16:creationId xmlns:a16="http://schemas.microsoft.com/office/drawing/2014/main" id="{7F1F8D6B-F630-DF4F-B548-F2E1EF39ECFE}"/>
              </a:ext>
            </a:extLst>
          </p:cNvPr>
          <p:cNvCxnSpPr>
            <a:cxnSpLocks/>
          </p:cNvCxnSpPr>
          <p:nvPr/>
        </p:nvCxnSpPr>
        <p:spPr>
          <a:xfrm>
            <a:off x="3996772" y="5003905"/>
            <a:ext cx="175632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1CB4FB7A-28E2-1046-8986-96D960C5CB18}"/>
              </a:ext>
            </a:extLst>
          </p:cNvPr>
          <p:cNvCxnSpPr/>
          <p:nvPr/>
        </p:nvCxnSpPr>
        <p:spPr>
          <a:xfrm>
            <a:off x="4811090" y="4982633"/>
            <a:ext cx="0" cy="1175823"/>
          </a:xfrm>
          <a:prstGeom prst="line">
            <a:avLst/>
          </a:prstGeom>
        </p:spPr>
        <p:style>
          <a:lnRef idx="2">
            <a:schemeClr val="accent1"/>
          </a:lnRef>
          <a:fillRef idx="0">
            <a:schemeClr val="accent1"/>
          </a:fillRef>
          <a:effectRef idx="1">
            <a:schemeClr val="accent1"/>
          </a:effectRef>
          <a:fontRef idx="minor">
            <a:schemeClr val="tx1"/>
          </a:fontRef>
        </p:style>
      </p:cxnSp>
      <p:sp>
        <p:nvSpPr>
          <p:cNvPr id="111" name="TextBox 110">
            <a:extLst>
              <a:ext uri="{FF2B5EF4-FFF2-40B4-BE49-F238E27FC236}">
                <a16:creationId xmlns:a16="http://schemas.microsoft.com/office/drawing/2014/main" id="{B176C7AE-6925-D344-9271-94A68079B928}"/>
              </a:ext>
            </a:extLst>
          </p:cNvPr>
          <p:cNvSpPr txBox="1"/>
          <p:nvPr/>
        </p:nvSpPr>
        <p:spPr>
          <a:xfrm>
            <a:off x="1575125" y="4801307"/>
            <a:ext cx="848571" cy="369332"/>
          </a:xfrm>
          <a:prstGeom prst="rect">
            <a:avLst/>
          </a:prstGeom>
          <a:noFill/>
        </p:spPr>
        <p:txBody>
          <a:bodyPr wrap="square" rtlCol="0">
            <a:spAutoFit/>
          </a:bodyPr>
          <a:lstStyle/>
          <a:p>
            <a:r>
              <a:rPr lang="el-GR" dirty="0"/>
              <a:t>50.000</a:t>
            </a:r>
            <a:endParaRPr lang="en-US" dirty="0"/>
          </a:p>
        </p:txBody>
      </p:sp>
      <p:cxnSp>
        <p:nvCxnSpPr>
          <p:cNvPr id="116" name="Elbow Connector 115">
            <a:extLst>
              <a:ext uri="{FF2B5EF4-FFF2-40B4-BE49-F238E27FC236}">
                <a16:creationId xmlns:a16="http://schemas.microsoft.com/office/drawing/2014/main" id="{BD36EBFE-A83D-8D4D-8977-8EAD507B153E}"/>
              </a:ext>
            </a:extLst>
          </p:cNvPr>
          <p:cNvCxnSpPr>
            <a:cxnSpLocks/>
          </p:cNvCxnSpPr>
          <p:nvPr/>
        </p:nvCxnSpPr>
        <p:spPr>
          <a:xfrm>
            <a:off x="2472267" y="4996095"/>
            <a:ext cx="1568097" cy="172239"/>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117" name="TextBox 116">
            <a:extLst>
              <a:ext uri="{FF2B5EF4-FFF2-40B4-BE49-F238E27FC236}">
                <a16:creationId xmlns:a16="http://schemas.microsoft.com/office/drawing/2014/main" id="{C995CAE7-8271-F944-89EA-D2CD817A2DFD}"/>
              </a:ext>
            </a:extLst>
          </p:cNvPr>
          <p:cNvSpPr txBox="1"/>
          <p:nvPr/>
        </p:nvSpPr>
        <p:spPr>
          <a:xfrm>
            <a:off x="3919929" y="4547904"/>
            <a:ext cx="1871245" cy="369332"/>
          </a:xfrm>
          <a:prstGeom prst="rect">
            <a:avLst/>
          </a:prstGeom>
          <a:solidFill>
            <a:schemeClr val="accent2">
              <a:lumMod val="40000"/>
              <a:lumOff val="60000"/>
            </a:schemeClr>
          </a:solidFill>
        </p:spPr>
        <p:txBody>
          <a:bodyPr wrap="square" rtlCol="0">
            <a:spAutoFit/>
          </a:bodyPr>
          <a:lstStyle/>
          <a:p>
            <a:r>
              <a:rPr lang="el-GR" dirty="0"/>
              <a:t>Υποαπασχόληση</a:t>
            </a:r>
            <a:endParaRPr lang="en-US" dirty="0"/>
          </a:p>
        </p:txBody>
      </p:sp>
      <p:sp>
        <p:nvSpPr>
          <p:cNvPr id="118" name="TextBox 117">
            <a:extLst>
              <a:ext uri="{FF2B5EF4-FFF2-40B4-BE49-F238E27FC236}">
                <a16:creationId xmlns:a16="http://schemas.microsoft.com/office/drawing/2014/main" id="{1CB2B018-F638-5F41-BA5F-25ABCDABBEF2}"/>
              </a:ext>
            </a:extLst>
          </p:cNvPr>
          <p:cNvSpPr txBox="1"/>
          <p:nvPr/>
        </p:nvSpPr>
        <p:spPr>
          <a:xfrm>
            <a:off x="3947940" y="4967087"/>
            <a:ext cx="878417" cy="369332"/>
          </a:xfrm>
          <a:prstGeom prst="rect">
            <a:avLst/>
          </a:prstGeom>
          <a:noFill/>
        </p:spPr>
        <p:txBody>
          <a:bodyPr wrap="square" rtlCol="0">
            <a:spAutoFit/>
          </a:bodyPr>
          <a:lstStyle/>
          <a:p>
            <a:r>
              <a:rPr lang="en-US" dirty="0"/>
              <a:t>5</a:t>
            </a:r>
            <a:r>
              <a:rPr lang="el-GR" dirty="0"/>
              <a:t>0.000</a:t>
            </a:r>
            <a:endParaRPr lang="en-US" dirty="0"/>
          </a:p>
        </p:txBody>
      </p:sp>
      <p:sp>
        <p:nvSpPr>
          <p:cNvPr id="119" name="TextBox 118">
            <a:extLst>
              <a:ext uri="{FF2B5EF4-FFF2-40B4-BE49-F238E27FC236}">
                <a16:creationId xmlns:a16="http://schemas.microsoft.com/office/drawing/2014/main" id="{CF7BC1BB-07D5-AC42-8D4D-01FD7EBEEA0B}"/>
              </a:ext>
            </a:extLst>
          </p:cNvPr>
          <p:cNvSpPr txBox="1"/>
          <p:nvPr/>
        </p:nvSpPr>
        <p:spPr>
          <a:xfrm>
            <a:off x="4670453" y="1966270"/>
            <a:ext cx="958607" cy="369332"/>
          </a:xfrm>
          <a:prstGeom prst="rect">
            <a:avLst/>
          </a:prstGeom>
          <a:noFill/>
        </p:spPr>
        <p:txBody>
          <a:bodyPr wrap="square" rtlCol="0">
            <a:spAutoFit/>
          </a:bodyPr>
          <a:lstStyle/>
          <a:p>
            <a:r>
              <a:rPr lang="el-GR" dirty="0"/>
              <a:t>210.000</a:t>
            </a:r>
            <a:endParaRPr lang="en-US" dirty="0"/>
          </a:p>
        </p:txBody>
      </p:sp>
      <p:sp>
        <p:nvSpPr>
          <p:cNvPr id="139" name="TextBox 138">
            <a:extLst>
              <a:ext uri="{FF2B5EF4-FFF2-40B4-BE49-F238E27FC236}">
                <a16:creationId xmlns:a16="http://schemas.microsoft.com/office/drawing/2014/main" id="{1F936C64-91F2-7849-B0F5-EAD34DF5CFBF}"/>
              </a:ext>
            </a:extLst>
          </p:cNvPr>
          <p:cNvSpPr txBox="1"/>
          <p:nvPr/>
        </p:nvSpPr>
        <p:spPr>
          <a:xfrm>
            <a:off x="6355075" y="1146054"/>
            <a:ext cx="957862" cy="369332"/>
          </a:xfrm>
          <a:prstGeom prst="rect">
            <a:avLst/>
          </a:prstGeom>
          <a:noFill/>
        </p:spPr>
        <p:txBody>
          <a:bodyPr wrap="square" rtlCol="0">
            <a:spAutoFit/>
          </a:bodyPr>
          <a:lstStyle/>
          <a:p>
            <a:r>
              <a:rPr lang="el-GR"/>
              <a:t>210.000</a:t>
            </a:r>
            <a:endParaRPr lang="en-US"/>
          </a:p>
        </p:txBody>
      </p:sp>
      <p:sp>
        <p:nvSpPr>
          <p:cNvPr id="140" name="TextBox 139">
            <a:extLst>
              <a:ext uri="{FF2B5EF4-FFF2-40B4-BE49-F238E27FC236}">
                <a16:creationId xmlns:a16="http://schemas.microsoft.com/office/drawing/2014/main" id="{7F74666A-9DD2-8D49-9E6A-9823A2A4200D}"/>
              </a:ext>
            </a:extLst>
          </p:cNvPr>
          <p:cNvSpPr txBox="1"/>
          <p:nvPr/>
        </p:nvSpPr>
        <p:spPr>
          <a:xfrm>
            <a:off x="6461396" y="838199"/>
            <a:ext cx="827471" cy="369332"/>
          </a:xfrm>
          <a:prstGeom prst="rect">
            <a:avLst/>
          </a:prstGeom>
          <a:noFill/>
        </p:spPr>
        <p:txBody>
          <a:bodyPr wrap="none" rtlCol="0">
            <a:spAutoFit/>
          </a:bodyPr>
          <a:lstStyle/>
          <a:p>
            <a:r>
              <a:rPr lang="el-GR" dirty="0"/>
              <a:t>80.000</a:t>
            </a:r>
            <a:endParaRPr lang="en-US" dirty="0"/>
          </a:p>
        </p:txBody>
      </p:sp>
      <p:sp>
        <p:nvSpPr>
          <p:cNvPr id="141" name="TextBox 140">
            <a:extLst>
              <a:ext uri="{FF2B5EF4-FFF2-40B4-BE49-F238E27FC236}">
                <a16:creationId xmlns:a16="http://schemas.microsoft.com/office/drawing/2014/main" id="{7D0FA658-B3E8-2C4A-8A5F-0B3A8E57255B}"/>
              </a:ext>
            </a:extLst>
          </p:cNvPr>
          <p:cNvSpPr txBox="1"/>
          <p:nvPr/>
        </p:nvSpPr>
        <p:spPr>
          <a:xfrm>
            <a:off x="6473431" y="1495108"/>
            <a:ext cx="827471" cy="369332"/>
          </a:xfrm>
          <a:prstGeom prst="rect">
            <a:avLst/>
          </a:prstGeom>
          <a:noFill/>
        </p:spPr>
        <p:txBody>
          <a:bodyPr wrap="none" rtlCol="0">
            <a:spAutoFit/>
          </a:bodyPr>
          <a:lstStyle/>
          <a:p>
            <a:r>
              <a:rPr lang="el-GR"/>
              <a:t>30.000</a:t>
            </a:r>
            <a:endParaRPr lang="en-US"/>
          </a:p>
        </p:txBody>
      </p:sp>
      <p:sp>
        <p:nvSpPr>
          <p:cNvPr id="143" name="TextBox 142">
            <a:extLst>
              <a:ext uri="{FF2B5EF4-FFF2-40B4-BE49-F238E27FC236}">
                <a16:creationId xmlns:a16="http://schemas.microsoft.com/office/drawing/2014/main" id="{86D995EE-D628-6F49-8EC6-8793901C3AA8}"/>
              </a:ext>
            </a:extLst>
          </p:cNvPr>
          <p:cNvSpPr txBox="1"/>
          <p:nvPr/>
        </p:nvSpPr>
        <p:spPr>
          <a:xfrm>
            <a:off x="7504691" y="924468"/>
            <a:ext cx="945042" cy="369332"/>
          </a:xfrm>
          <a:prstGeom prst="rect">
            <a:avLst/>
          </a:prstGeom>
          <a:noFill/>
        </p:spPr>
        <p:txBody>
          <a:bodyPr wrap="square" rtlCol="0">
            <a:spAutoFit/>
          </a:bodyPr>
          <a:lstStyle/>
          <a:p>
            <a:r>
              <a:rPr lang="el-GR" dirty="0"/>
              <a:t>260.000</a:t>
            </a:r>
            <a:endParaRPr lang="en-US" dirty="0"/>
          </a:p>
        </p:txBody>
      </p:sp>
      <p:cxnSp>
        <p:nvCxnSpPr>
          <p:cNvPr id="146" name="Straight Connector 145">
            <a:extLst>
              <a:ext uri="{FF2B5EF4-FFF2-40B4-BE49-F238E27FC236}">
                <a16:creationId xmlns:a16="http://schemas.microsoft.com/office/drawing/2014/main" id="{2E61E04B-A04B-A145-A1D0-D9A20D4B913B}"/>
              </a:ext>
            </a:extLst>
          </p:cNvPr>
          <p:cNvCxnSpPr>
            <a:cxnSpLocks/>
          </p:cNvCxnSpPr>
          <p:nvPr/>
        </p:nvCxnSpPr>
        <p:spPr>
          <a:xfrm>
            <a:off x="6532934" y="2882441"/>
            <a:ext cx="1913054" cy="0"/>
          </a:xfrm>
          <a:prstGeom prst="line">
            <a:avLst/>
          </a:prstGeom>
        </p:spPr>
        <p:style>
          <a:lnRef idx="2">
            <a:schemeClr val="accent1"/>
          </a:lnRef>
          <a:fillRef idx="0">
            <a:schemeClr val="accent1"/>
          </a:fillRef>
          <a:effectRef idx="1">
            <a:schemeClr val="accent1"/>
          </a:effectRef>
          <a:fontRef idx="minor">
            <a:schemeClr val="tx1"/>
          </a:fontRef>
        </p:style>
      </p:cxnSp>
      <p:sp>
        <p:nvSpPr>
          <p:cNvPr id="148" name="TextBox 147">
            <a:extLst>
              <a:ext uri="{FF2B5EF4-FFF2-40B4-BE49-F238E27FC236}">
                <a16:creationId xmlns:a16="http://schemas.microsoft.com/office/drawing/2014/main" id="{17BEEA15-CA0A-4E4A-B9CA-81AD7A5C9280}"/>
              </a:ext>
            </a:extLst>
          </p:cNvPr>
          <p:cNvSpPr txBox="1"/>
          <p:nvPr/>
        </p:nvSpPr>
        <p:spPr>
          <a:xfrm>
            <a:off x="6452096" y="2460481"/>
            <a:ext cx="2370171" cy="369332"/>
          </a:xfrm>
          <a:prstGeom prst="rect">
            <a:avLst/>
          </a:prstGeom>
          <a:solidFill>
            <a:schemeClr val="accent4">
              <a:lumMod val="20000"/>
              <a:lumOff val="80000"/>
            </a:schemeClr>
          </a:solidFill>
        </p:spPr>
        <p:txBody>
          <a:bodyPr wrap="square" rtlCol="0">
            <a:spAutoFit/>
          </a:bodyPr>
          <a:lstStyle/>
          <a:p>
            <a:r>
              <a:rPr lang="el-GR" dirty="0"/>
              <a:t>Κόστος Πωληθέντων</a:t>
            </a:r>
            <a:endParaRPr lang="en-US" dirty="0"/>
          </a:p>
        </p:txBody>
      </p:sp>
      <p:cxnSp>
        <p:nvCxnSpPr>
          <p:cNvPr id="150" name="Straight Connector 149">
            <a:extLst>
              <a:ext uri="{FF2B5EF4-FFF2-40B4-BE49-F238E27FC236}">
                <a16:creationId xmlns:a16="http://schemas.microsoft.com/office/drawing/2014/main" id="{70F60907-3DED-0E47-867B-C100658DEFE8}"/>
              </a:ext>
            </a:extLst>
          </p:cNvPr>
          <p:cNvCxnSpPr/>
          <p:nvPr/>
        </p:nvCxnSpPr>
        <p:spPr>
          <a:xfrm>
            <a:off x="7412566" y="2894693"/>
            <a:ext cx="0" cy="952947"/>
          </a:xfrm>
          <a:prstGeom prst="line">
            <a:avLst/>
          </a:prstGeom>
        </p:spPr>
        <p:style>
          <a:lnRef idx="2">
            <a:schemeClr val="accent1"/>
          </a:lnRef>
          <a:fillRef idx="0">
            <a:schemeClr val="accent1"/>
          </a:fillRef>
          <a:effectRef idx="1">
            <a:schemeClr val="accent1"/>
          </a:effectRef>
          <a:fontRef idx="minor">
            <a:schemeClr val="tx1"/>
          </a:fontRef>
        </p:style>
      </p:cxnSp>
      <p:sp>
        <p:nvSpPr>
          <p:cNvPr id="151" name="TextBox 150">
            <a:extLst>
              <a:ext uri="{FF2B5EF4-FFF2-40B4-BE49-F238E27FC236}">
                <a16:creationId xmlns:a16="http://schemas.microsoft.com/office/drawing/2014/main" id="{675F97FA-FF92-3D42-AD74-470426E41755}"/>
              </a:ext>
            </a:extLst>
          </p:cNvPr>
          <p:cNvSpPr txBox="1"/>
          <p:nvPr/>
        </p:nvSpPr>
        <p:spPr>
          <a:xfrm>
            <a:off x="6280910" y="2998200"/>
            <a:ext cx="1032027" cy="369332"/>
          </a:xfrm>
          <a:prstGeom prst="rect">
            <a:avLst/>
          </a:prstGeom>
          <a:noFill/>
        </p:spPr>
        <p:txBody>
          <a:bodyPr wrap="square" rtlCol="0">
            <a:spAutoFit/>
          </a:bodyPr>
          <a:lstStyle/>
          <a:p>
            <a:r>
              <a:rPr lang="el-GR"/>
              <a:t>260.000</a:t>
            </a:r>
            <a:endParaRPr lang="en-US"/>
          </a:p>
        </p:txBody>
      </p:sp>
      <p:cxnSp>
        <p:nvCxnSpPr>
          <p:cNvPr id="155" name="Straight Connector 154">
            <a:extLst>
              <a:ext uri="{FF2B5EF4-FFF2-40B4-BE49-F238E27FC236}">
                <a16:creationId xmlns:a16="http://schemas.microsoft.com/office/drawing/2014/main" id="{53712B01-48D3-9B40-9FCA-4DA1DA15E4FE}"/>
              </a:ext>
            </a:extLst>
          </p:cNvPr>
          <p:cNvCxnSpPr>
            <a:cxnSpLocks/>
          </p:cNvCxnSpPr>
          <p:nvPr/>
        </p:nvCxnSpPr>
        <p:spPr>
          <a:xfrm flipV="1">
            <a:off x="6731000" y="4741328"/>
            <a:ext cx="2091267" cy="9842"/>
          </a:xfrm>
          <a:prstGeom prst="line">
            <a:avLst/>
          </a:prstGeom>
        </p:spPr>
        <p:style>
          <a:lnRef idx="2">
            <a:schemeClr val="accent1"/>
          </a:lnRef>
          <a:fillRef idx="0">
            <a:schemeClr val="accent1"/>
          </a:fillRef>
          <a:effectRef idx="1">
            <a:schemeClr val="accent1"/>
          </a:effectRef>
          <a:fontRef idx="minor">
            <a:schemeClr val="tx1"/>
          </a:fontRef>
        </p:style>
      </p:cxnSp>
      <p:cxnSp>
        <p:nvCxnSpPr>
          <p:cNvPr id="157" name="Straight Connector 156">
            <a:extLst>
              <a:ext uri="{FF2B5EF4-FFF2-40B4-BE49-F238E27FC236}">
                <a16:creationId xmlns:a16="http://schemas.microsoft.com/office/drawing/2014/main" id="{8F1C1B41-1530-5B49-97EC-6B8C4D57EC4D}"/>
              </a:ext>
            </a:extLst>
          </p:cNvPr>
          <p:cNvCxnSpPr/>
          <p:nvPr/>
        </p:nvCxnSpPr>
        <p:spPr>
          <a:xfrm>
            <a:off x="7789333" y="4751170"/>
            <a:ext cx="0" cy="1116230"/>
          </a:xfrm>
          <a:prstGeom prst="line">
            <a:avLst/>
          </a:prstGeom>
        </p:spPr>
        <p:style>
          <a:lnRef idx="2">
            <a:schemeClr val="accent1"/>
          </a:lnRef>
          <a:fillRef idx="0">
            <a:schemeClr val="accent1"/>
          </a:fillRef>
          <a:effectRef idx="1">
            <a:schemeClr val="accent1"/>
          </a:effectRef>
          <a:fontRef idx="minor">
            <a:schemeClr val="tx1"/>
          </a:fontRef>
        </p:style>
      </p:cxnSp>
      <p:sp>
        <p:nvSpPr>
          <p:cNvPr id="159" name="TextBox 158">
            <a:extLst>
              <a:ext uri="{FF2B5EF4-FFF2-40B4-BE49-F238E27FC236}">
                <a16:creationId xmlns:a16="http://schemas.microsoft.com/office/drawing/2014/main" id="{59242CD4-DE07-784B-8415-EF3D9505B175}"/>
              </a:ext>
            </a:extLst>
          </p:cNvPr>
          <p:cNvSpPr txBox="1"/>
          <p:nvPr/>
        </p:nvSpPr>
        <p:spPr>
          <a:xfrm>
            <a:off x="7382934" y="4368452"/>
            <a:ext cx="728134" cy="369332"/>
          </a:xfrm>
          <a:prstGeom prst="rect">
            <a:avLst/>
          </a:prstGeom>
          <a:solidFill>
            <a:schemeClr val="accent6">
              <a:lumMod val="20000"/>
              <a:lumOff val="80000"/>
            </a:schemeClr>
          </a:solidFill>
        </p:spPr>
        <p:txBody>
          <a:bodyPr wrap="square" rtlCol="0">
            <a:spAutoFit/>
          </a:bodyPr>
          <a:lstStyle/>
          <a:p>
            <a:r>
              <a:rPr lang="el-GR" dirty="0"/>
              <a:t>Κ.Α.Χ.</a:t>
            </a:r>
            <a:endParaRPr lang="en-US" dirty="0"/>
          </a:p>
        </p:txBody>
      </p:sp>
      <p:sp>
        <p:nvSpPr>
          <p:cNvPr id="160" name="TextBox 159">
            <a:extLst>
              <a:ext uri="{FF2B5EF4-FFF2-40B4-BE49-F238E27FC236}">
                <a16:creationId xmlns:a16="http://schemas.microsoft.com/office/drawing/2014/main" id="{EFCA3372-7CB6-214B-87D6-8205202F6C16}"/>
              </a:ext>
            </a:extLst>
          </p:cNvPr>
          <p:cNvSpPr txBox="1"/>
          <p:nvPr/>
        </p:nvSpPr>
        <p:spPr>
          <a:xfrm>
            <a:off x="7461198" y="2998200"/>
            <a:ext cx="1032027" cy="369332"/>
          </a:xfrm>
          <a:prstGeom prst="rect">
            <a:avLst/>
          </a:prstGeom>
          <a:noFill/>
        </p:spPr>
        <p:txBody>
          <a:bodyPr wrap="square" rtlCol="0">
            <a:spAutoFit/>
          </a:bodyPr>
          <a:lstStyle/>
          <a:p>
            <a:r>
              <a:rPr lang="el-GR" dirty="0"/>
              <a:t>260.000</a:t>
            </a:r>
            <a:endParaRPr lang="en-US" dirty="0"/>
          </a:p>
        </p:txBody>
      </p:sp>
      <p:sp>
        <p:nvSpPr>
          <p:cNvPr id="161" name="TextBox 160">
            <a:extLst>
              <a:ext uri="{FF2B5EF4-FFF2-40B4-BE49-F238E27FC236}">
                <a16:creationId xmlns:a16="http://schemas.microsoft.com/office/drawing/2014/main" id="{49ED1C5C-FCA2-D340-A29B-11EC509D208D}"/>
              </a:ext>
            </a:extLst>
          </p:cNvPr>
          <p:cNvSpPr txBox="1"/>
          <p:nvPr/>
        </p:nvSpPr>
        <p:spPr>
          <a:xfrm>
            <a:off x="6824107" y="4793957"/>
            <a:ext cx="1032027" cy="369332"/>
          </a:xfrm>
          <a:prstGeom prst="rect">
            <a:avLst/>
          </a:prstGeom>
          <a:noFill/>
        </p:spPr>
        <p:txBody>
          <a:bodyPr wrap="square" rtlCol="0">
            <a:spAutoFit/>
          </a:bodyPr>
          <a:lstStyle/>
          <a:p>
            <a:r>
              <a:rPr lang="el-GR"/>
              <a:t>260.000</a:t>
            </a:r>
            <a:endParaRPr lang="en-US"/>
          </a:p>
        </p:txBody>
      </p:sp>
      <p:cxnSp>
        <p:nvCxnSpPr>
          <p:cNvPr id="165" name="Straight Connector 164">
            <a:extLst>
              <a:ext uri="{FF2B5EF4-FFF2-40B4-BE49-F238E27FC236}">
                <a16:creationId xmlns:a16="http://schemas.microsoft.com/office/drawing/2014/main" id="{E08154B9-A7E8-C544-AB4D-7F99C4E12515}"/>
              </a:ext>
            </a:extLst>
          </p:cNvPr>
          <p:cNvCxnSpPr/>
          <p:nvPr/>
        </p:nvCxnSpPr>
        <p:spPr>
          <a:xfrm>
            <a:off x="6280910" y="1506772"/>
            <a:ext cx="1007957" cy="0"/>
          </a:xfrm>
          <a:prstGeom prst="line">
            <a:avLst/>
          </a:prstGeom>
          <a:ln w="190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7" name="Elbow Connector 166">
            <a:extLst>
              <a:ext uri="{FF2B5EF4-FFF2-40B4-BE49-F238E27FC236}">
                <a16:creationId xmlns:a16="http://schemas.microsoft.com/office/drawing/2014/main" id="{13221BB0-8F4C-534F-AE4D-8D8B15399005}"/>
              </a:ext>
            </a:extLst>
          </p:cNvPr>
          <p:cNvCxnSpPr>
            <a:cxnSpLocks/>
          </p:cNvCxnSpPr>
          <p:nvPr/>
        </p:nvCxnSpPr>
        <p:spPr>
          <a:xfrm rot="10800000" flipV="1">
            <a:off x="6030147" y="1174092"/>
            <a:ext cx="2517440" cy="1118002"/>
          </a:xfrm>
          <a:prstGeom prst="bentConnector3">
            <a:avLst>
              <a:gd name="adj1" fmla="val -6166"/>
            </a:avLst>
          </a:prstGeom>
        </p:spPr>
        <p:style>
          <a:lnRef idx="2">
            <a:schemeClr val="accent1"/>
          </a:lnRef>
          <a:fillRef idx="0">
            <a:schemeClr val="accent1"/>
          </a:fillRef>
          <a:effectRef idx="1">
            <a:schemeClr val="accent1"/>
          </a:effectRef>
          <a:fontRef idx="minor">
            <a:schemeClr val="tx1"/>
          </a:fontRef>
        </p:style>
      </p:cxnSp>
      <p:cxnSp>
        <p:nvCxnSpPr>
          <p:cNvPr id="176" name="Elbow Connector 175">
            <a:extLst>
              <a:ext uri="{FF2B5EF4-FFF2-40B4-BE49-F238E27FC236}">
                <a16:creationId xmlns:a16="http://schemas.microsoft.com/office/drawing/2014/main" id="{4B38466B-930D-994D-B6CE-09DCD468AC04}"/>
              </a:ext>
            </a:extLst>
          </p:cNvPr>
          <p:cNvCxnSpPr>
            <a:endCxn id="151" idx="1"/>
          </p:cNvCxnSpPr>
          <p:nvPr/>
        </p:nvCxnSpPr>
        <p:spPr>
          <a:xfrm rot="16200000" flipH="1">
            <a:off x="5714179" y="2616134"/>
            <a:ext cx="880819" cy="252643"/>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178" name="Elbow Connector 177">
            <a:extLst>
              <a:ext uri="{FF2B5EF4-FFF2-40B4-BE49-F238E27FC236}">
                <a16:creationId xmlns:a16="http://schemas.microsoft.com/office/drawing/2014/main" id="{C1A96372-699B-D949-8525-1068421B94C9}"/>
              </a:ext>
            </a:extLst>
          </p:cNvPr>
          <p:cNvCxnSpPr/>
          <p:nvPr/>
        </p:nvCxnSpPr>
        <p:spPr>
          <a:xfrm rot="10800000" flipV="1">
            <a:off x="6382297" y="3204064"/>
            <a:ext cx="2245236" cy="1164388"/>
          </a:xfrm>
          <a:prstGeom prst="bentConnector3">
            <a:avLst>
              <a:gd name="adj1" fmla="val -6187"/>
            </a:avLst>
          </a:prstGeom>
          <a:ln>
            <a:bevel/>
            <a:tailEnd type="triangle"/>
          </a:ln>
        </p:spPr>
        <p:style>
          <a:lnRef idx="2">
            <a:schemeClr val="accent1"/>
          </a:lnRef>
          <a:fillRef idx="0">
            <a:schemeClr val="accent1"/>
          </a:fillRef>
          <a:effectRef idx="1">
            <a:schemeClr val="accent1"/>
          </a:effectRef>
          <a:fontRef idx="minor">
            <a:schemeClr val="tx1"/>
          </a:fontRef>
        </p:style>
      </p:cxnSp>
      <p:cxnSp>
        <p:nvCxnSpPr>
          <p:cNvPr id="181" name="Elbow Connector 180">
            <a:extLst>
              <a:ext uri="{FF2B5EF4-FFF2-40B4-BE49-F238E27FC236}">
                <a16:creationId xmlns:a16="http://schemas.microsoft.com/office/drawing/2014/main" id="{E487250E-86E0-8849-A7B3-C6204845D731}"/>
              </a:ext>
            </a:extLst>
          </p:cNvPr>
          <p:cNvCxnSpPr>
            <a:cxnSpLocks/>
          </p:cNvCxnSpPr>
          <p:nvPr/>
        </p:nvCxnSpPr>
        <p:spPr>
          <a:xfrm rot="16200000" flipH="1">
            <a:off x="6187031" y="4539611"/>
            <a:ext cx="691549" cy="237040"/>
          </a:xfrm>
          <a:prstGeom prst="bentConnector3">
            <a:avLst>
              <a:gd name="adj1" fmla="val 102646"/>
            </a:avLst>
          </a:prstGeom>
          <a:ln>
            <a:tailEnd type="triangle"/>
          </a:ln>
        </p:spPr>
        <p:style>
          <a:lnRef idx="2">
            <a:schemeClr val="accent1"/>
          </a:lnRef>
          <a:fillRef idx="0">
            <a:schemeClr val="accent1"/>
          </a:fillRef>
          <a:effectRef idx="1">
            <a:schemeClr val="accent1"/>
          </a:effectRef>
          <a:fontRef idx="minor">
            <a:schemeClr val="tx1"/>
          </a:fontRef>
        </p:style>
      </p:cxnSp>
      <p:sp>
        <p:nvSpPr>
          <p:cNvPr id="190" name="TextBox 189">
            <a:extLst>
              <a:ext uri="{FF2B5EF4-FFF2-40B4-BE49-F238E27FC236}">
                <a16:creationId xmlns:a16="http://schemas.microsoft.com/office/drawing/2014/main" id="{3A5B0A7D-C5A5-7444-BAA4-2727EBC7706F}"/>
              </a:ext>
            </a:extLst>
          </p:cNvPr>
          <p:cNvSpPr txBox="1"/>
          <p:nvPr/>
        </p:nvSpPr>
        <p:spPr>
          <a:xfrm>
            <a:off x="5425087" y="894236"/>
            <a:ext cx="1107718" cy="246221"/>
          </a:xfrm>
          <a:prstGeom prst="rect">
            <a:avLst/>
          </a:prstGeom>
          <a:solidFill>
            <a:schemeClr val="bg2"/>
          </a:solidFill>
        </p:spPr>
        <p:txBody>
          <a:bodyPr wrap="square" rtlCol="0">
            <a:spAutoFit/>
          </a:bodyPr>
          <a:lstStyle/>
          <a:p>
            <a:r>
              <a:rPr lang="el-GR" sz="1000" dirty="0"/>
              <a:t>Αρχικό Απόθεμα</a:t>
            </a:r>
            <a:endParaRPr lang="en-US" sz="1000" dirty="0"/>
          </a:p>
        </p:txBody>
      </p:sp>
      <p:sp>
        <p:nvSpPr>
          <p:cNvPr id="191" name="TextBox 190">
            <a:extLst>
              <a:ext uri="{FF2B5EF4-FFF2-40B4-BE49-F238E27FC236}">
                <a16:creationId xmlns:a16="http://schemas.microsoft.com/office/drawing/2014/main" id="{BBB832E2-6B36-6E46-9378-F088F19D784F}"/>
              </a:ext>
            </a:extLst>
          </p:cNvPr>
          <p:cNvSpPr txBox="1"/>
          <p:nvPr/>
        </p:nvSpPr>
        <p:spPr>
          <a:xfrm>
            <a:off x="2648144" y="1954772"/>
            <a:ext cx="1107718" cy="246221"/>
          </a:xfrm>
          <a:prstGeom prst="rect">
            <a:avLst/>
          </a:prstGeom>
          <a:solidFill>
            <a:schemeClr val="bg2"/>
          </a:solidFill>
        </p:spPr>
        <p:txBody>
          <a:bodyPr wrap="square" rtlCol="0">
            <a:spAutoFit/>
          </a:bodyPr>
          <a:lstStyle/>
          <a:p>
            <a:r>
              <a:rPr lang="el-GR" sz="1000" dirty="0"/>
              <a:t>Αρχικό Απόθεμα</a:t>
            </a:r>
            <a:endParaRPr lang="en-US" sz="1000" dirty="0"/>
          </a:p>
        </p:txBody>
      </p:sp>
      <p:cxnSp>
        <p:nvCxnSpPr>
          <p:cNvPr id="204" name="Straight Connector 203">
            <a:extLst>
              <a:ext uri="{FF2B5EF4-FFF2-40B4-BE49-F238E27FC236}">
                <a16:creationId xmlns:a16="http://schemas.microsoft.com/office/drawing/2014/main" id="{F2AB4146-D01D-DB43-B67D-BA9AA4630442}"/>
              </a:ext>
            </a:extLst>
          </p:cNvPr>
          <p:cNvCxnSpPr>
            <a:cxnSpLocks/>
          </p:cNvCxnSpPr>
          <p:nvPr/>
        </p:nvCxnSpPr>
        <p:spPr>
          <a:xfrm>
            <a:off x="3572933" y="3061382"/>
            <a:ext cx="943053" cy="2948"/>
          </a:xfrm>
          <a:prstGeom prst="line">
            <a:avLst/>
          </a:prstGeom>
          <a:ln w="22225">
            <a:solidFill>
              <a:schemeClr val="tx1"/>
            </a:solidFill>
          </a:ln>
        </p:spPr>
        <p:style>
          <a:lnRef idx="2">
            <a:schemeClr val="accent1"/>
          </a:lnRef>
          <a:fillRef idx="0">
            <a:schemeClr val="accent1"/>
          </a:fillRef>
          <a:effectRef idx="1">
            <a:schemeClr val="accent1"/>
          </a:effectRef>
          <a:fontRef idx="minor">
            <a:schemeClr val="tx1"/>
          </a:fontRef>
        </p:style>
      </p:cxnSp>
      <p:sp>
        <p:nvSpPr>
          <p:cNvPr id="205" name="TextBox 204">
            <a:extLst>
              <a:ext uri="{FF2B5EF4-FFF2-40B4-BE49-F238E27FC236}">
                <a16:creationId xmlns:a16="http://schemas.microsoft.com/office/drawing/2014/main" id="{CCA1FB70-CA13-264C-BDD2-4BE5707E9846}"/>
              </a:ext>
            </a:extLst>
          </p:cNvPr>
          <p:cNvSpPr txBox="1"/>
          <p:nvPr/>
        </p:nvSpPr>
        <p:spPr>
          <a:xfrm>
            <a:off x="3603229" y="3131217"/>
            <a:ext cx="827471" cy="369332"/>
          </a:xfrm>
          <a:prstGeom prst="rect">
            <a:avLst/>
          </a:prstGeom>
          <a:noFill/>
        </p:spPr>
        <p:txBody>
          <a:bodyPr wrap="none" rtlCol="0">
            <a:spAutoFit/>
          </a:bodyPr>
          <a:lstStyle/>
          <a:p>
            <a:r>
              <a:rPr lang="el-GR" dirty="0"/>
              <a:t>50.000</a:t>
            </a:r>
            <a:endParaRPr lang="en-US" dirty="0"/>
          </a:p>
        </p:txBody>
      </p:sp>
      <p:sp>
        <p:nvSpPr>
          <p:cNvPr id="206" name="TextBox 205">
            <a:extLst>
              <a:ext uri="{FF2B5EF4-FFF2-40B4-BE49-F238E27FC236}">
                <a16:creationId xmlns:a16="http://schemas.microsoft.com/office/drawing/2014/main" id="{9EE77C00-C713-3C4F-AD9F-C513DF5925D3}"/>
              </a:ext>
            </a:extLst>
          </p:cNvPr>
          <p:cNvSpPr txBox="1"/>
          <p:nvPr/>
        </p:nvSpPr>
        <p:spPr>
          <a:xfrm>
            <a:off x="-329479" y="795997"/>
            <a:ext cx="1107718" cy="246221"/>
          </a:xfrm>
          <a:prstGeom prst="rect">
            <a:avLst/>
          </a:prstGeom>
          <a:solidFill>
            <a:schemeClr val="bg2"/>
          </a:solidFill>
        </p:spPr>
        <p:txBody>
          <a:bodyPr wrap="square" rtlCol="0">
            <a:spAutoFit/>
          </a:bodyPr>
          <a:lstStyle/>
          <a:p>
            <a:r>
              <a:rPr lang="el-GR" sz="1000" dirty="0"/>
              <a:t>Αρχικό Απόθεμα</a:t>
            </a:r>
            <a:endParaRPr lang="en-US" sz="1000" dirty="0"/>
          </a:p>
        </p:txBody>
      </p:sp>
      <p:cxnSp>
        <p:nvCxnSpPr>
          <p:cNvPr id="231" name="Straight Arrow Connector 230">
            <a:extLst>
              <a:ext uri="{FF2B5EF4-FFF2-40B4-BE49-F238E27FC236}">
                <a16:creationId xmlns:a16="http://schemas.microsoft.com/office/drawing/2014/main" id="{7D1A2629-C95D-484E-B123-3F0295CEACB2}"/>
              </a:ext>
            </a:extLst>
          </p:cNvPr>
          <p:cNvCxnSpPr/>
          <p:nvPr/>
        </p:nvCxnSpPr>
        <p:spPr>
          <a:xfrm>
            <a:off x="77661" y="4665522"/>
            <a:ext cx="58273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3" name="Straight Arrow Connector 232">
            <a:extLst>
              <a:ext uri="{FF2B5EF4-FFF2-40B4-BE49-F238E27FC236}">
                <a16:creationId xmlns:a16="http://schemas.microsoft.com/office/drawing/2014/main" id="{796B02B9-E5FB-EA46-BE86-6059F7293C20}"/>
              </a:ext>
            </a:extLst>
          </p:cNvPr>
          <p:cNvCxnSpPr/>
          <p:nvPr/>
        </p:nvCxnSpPr>
        <p:spPr>
          <a:xfrm>
            <a:off x="310170" y="4873164"/>
            <a:ext cx="30145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9" name="Elbow Connector 238">
            <a:extLst>
              <a:ext uri="{FF2B5EF4-FFF2-40B4-BE49-F238E27FC236}">
                <a16:creationId xmlns:a16="http://schemas.microsoft.com/office/drawing/2014/main" id="{146FF5ED-56D8-7047-A2A3-9189682F5002}"/>
              </a:ext>
            </a:extLst>
          </p:cNvPr>
          <p:cNvCxnSpPr>
            <a:cxnSpLocks/>
          </p:cNvCxnSpPr>
          <p:nvPr/>
        </p:nvCxnSpPr>
        <p:spPr>
          <a:xfrm rot="16200000" flipH="1">
            <a:off x="2214619" y="1192133"/>
            <a:ext cx="1450433" cy="915101"/>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4" name="Straight Arrow Connector 243">
            <a:extLst>
              <a:ext uri="{FF2B5EF4-FFF2-40B4-BE49-F238E27FC236}">
                <a16:creationId xmlns:a16="http://schemas.microsoft.com/office/drawing/2014/main" id="{B54ADB48-359B-C849-BE6F-F5F92C3389A7}"/>
              </a:ext>
            </a:extLst>
          </p:cNvPr>
          <p:cNvCxnSpPr>
            <a:cxnSpLocks/>
            <a:endCxn id="38" idx="1"/>
          </p:cNvCxnSpPr>
          <p:nvPr/>
        </p:nvCxnSpPr>
        <p:spPr>
          <a:xfrm flipV="1">
            <a:off x="3408807" y="2329423"/>
            <a:ext cx="302985" cy="87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Date Placeholder 1">
            <a:extLst>
              <a:ext uri="{FF2B5EF4-FFF2-40B4-BE49-F238E27FC236}">
                <a16:creationId xmlns:a16="http://schemas.microsoft.com/office/drawing/2014/main" id="{24A8F44D-9A3F-A84F-B77A-D7A179C1D67C}"/>
              </a:ext>
            </a:extLst>
          </p:cNvPr>
          <p:cNvSpPr>
            <a:spLocks noGrp="1"/>
          </p:cNvSpPr>
          <p:nvPr>
            <p:ph type="dt" sz="half" idx="10"/>
          </p:nvPr>
        </p:nvSpPr>
        <p:spPr/>
        <p:txBody>
          <a:bodyPr/>
          <a:lstStyle/>
          <a:p>
            <a:fld id="{EED3323E-7B1A-6E4C-BEA4-8DE885B942CD}" type="datetime1">
              <a:rPr lang="en-US" smtClean="0"/>
              <a:t>11/20/21</a:t>
            </a:fld>
            <a:endParaRPr lang="en-US"/>
          </a:p>
        </p:txBody>
      </p:sp>
      <p:sp>
        <p:nvSpPr>
          <p:cNvPr id="3" name="Slide Number Placeholder 2">
            <a:extLst>
              <a:ext uri="{FF2B5EF4-FFF2-40B4-BE49-F238E27FC236}">
                <a16:creationId xmlns:a16="http://schemas.microsoft.com/office/drawing/2014/main" id="{A1D4DAA0-8432-9647-96EA-D2D03544EAA6}"/>
              </a:ext>
            </a:extLst>
          </p:cNvPr>
          <p:cNvSpPr>
            <a:spLocks noGrp="1"/>
          </p:cNvSpPr>
          <p:nvPr>
            <p:ph type="sldNum" sz="quarter" idx="12"/>
          </p:nvPr>
        </p:nvSpPr>
        <p:spPr/>
        <p:txBody>
          <a:bodyPr/>
          <a:lstStyle/>
          <a:p>
            <a:fld id="{B66069EF-D52F-E549-BC70-80BAEE16745F}" type="slidenum">
              <a:rPr lang="en-US" smtClean="0"/>
              <a:t>3</a:t>
            </a:fld>
            <a:endParaRPr lang="en-US"/>
          </a:p>
        </p:txBody>
      </p:sp>
      <p:sp>
        <p:nvSpPr>
          <p:cNvPr id="80" name="TextBox 79">
            <a:extLst>
              <a:ext uri="{FF2B5EF4-FFF2-40B4-BE49-F238E27FC236}">
                <a16:creationId xmlns:a16="http://schemas.microsoft.com/office/drawing/2014/main" id="{DEA8A2F5-35BD-674A-8E2C-C236E3F1CEDC}"/>
              </a:ext>
            </a:extLst>
          </p:cNvPr>
          <p:cNvSpPr txBox="1"/>
          <p:nvPr/>
        </p:nvSpPr>
        <p:spPr>
          <a:xfrm>
            <a:off x="-348343" y="1319674"/>
            <a:ext cx="1107718" cy="246221"/>
          </a:xfrm>
          <a:prstGeom prst="rect">
            <a:avLst/>
          </a:prstGeom>
          <a:solidFill>
            <a:schemeClr val="bg2"/>
          </a:solidFill>
        </p:spPr>
        <p:txBody>
          <a:bodyPr wrap="square" rtlCol="0">
            <a:spAutoFit/>
          </a:bodyPr>
          <a:lstStyle/>
          <a:p>
            <a:r>
              <a:rPr lang="el-GR" sz="1000" dirty="0"/>
              <a:t>Τελικό Απόθεμα</a:t>
            </a:r>
            <a:endParaRPr lang="en-US" sz="1000" dirty="0"/>
          </a:p>
        </p:txBody>
      </p:sp>
      <p:sp>
        <p:nvSpPr>
          <p:cNvPr id="81" name="TextBox 80">
            <a:extLst>
              <a:ext uri="{FF2B5EF4-FFF2-40B4-BE49-F238E27FC236}">
                <a16:creationId xmlns:a16="http://schemas.microsoft.com/office/drawing/2014/main" id="{C32638CC-33ED-1243-B32D-1AC84A1462BF}"/>
              </a:ext>
            </a:extLst>
          </p:cNvPr>
          <p:cNvSpPr txBox="1"/>
          <p:nvPr/>
        </p:nvSpPr>
        <p:spPr>
          <a:xfrm>
            <a:off x="2446089" y="3182865"/>
            <a:ext cx="1107718" cy="246221"/>
          </a:xfrm>
          <a:prstGeom prst="rect">
            <a:avLst/>
          </a:prstGeom>
          <a:solidFill>
            <a:schemeClr val="bg2"/>
          </a:solidFill>
        </p:spPr>
        <p:txBody>
          <a:bodyPr wrap="square" rtlCol="0">
            <a:spAutoFit/>
          </a:bodyPr>
          <a:lstStyle/>
          <a:p>
            <a:r>
              <a:rPr lang="el-GR" sz="1000" dirty="0"/>
              <a:t>Τελικό Απόθεμα</a:t>
            </a:r>
            <a:endParaRPr lang="en-US" sz="1000" dirty="0"/>
          </a:p>
        </p:txBody>
      </p:sp>
      <p:cxnSp>
        <p:nvCxnSpPr>
          <p:cNvPr id="93" name="Elbow Connector 92">
            <a:extLst>
              <a:ext uri="{FF2B5EF4-FFF2-40B4-BE49-F238E27FC236}">
                <a16:creationId xmlns:a16="http://schemas.microsoft.com/office/drawing/2014/main" id="{3DD108FF-1659-5A45-8A4A-E5C725BDE103}"/>
              </a:ext>
            </a:extLst>
          </p:cNvPr>
          <p:cNvCxnSpPr>
            <a:cxnSpLocks/>
          </p:cNvCxnSpPr>
          <p:nvPr/>
        </p:nvCxnSpPr>
        <p:spPr>
          <a:xfrm rot="5400000" flipH="1" flipV="1">
            <a:off x="1882149" y="3250069"/>
            <a:ext cx="1971257" cy="1082058"/>
          </a:xfrm>
          <a:prstGeom prst="bentConnector3">
            <a:avLst>
              <a:gd name="adj1" fmla="val -252"/>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70" name="Elbow Connector 69">
            <a:extLst>
              <a:ext uri="{FF2B5EF4-FFF2-40B4-BE49-F238E27FC236}">
                <a16:creationId xmlns:a16="http://schemas.microsoft.com/office/drawing/2014/main" id="{6A545D3B-D00A-344A-9EC1-9EBF8428817D}"/>
              </a:ext>
            </a:extLst>
          </p:cNvPr>
          <p:cNvCxnSpPr>
            <a:stCxn id="41" idx="3"/>
            <a:endCxn id="64" idx="1"/>
          </p:cNvCxnSpPr>
          <p:nvPr/>
        </p:nvCxnSpPr>
        <p:spPr>
          <a:xfrm flipV="1">
            <a:off x="1940938" y="2568946"/>
            <a:ext cx="1751124" cy="313495"/>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5" name="Straight Arrow Connector 234">
            <a:extLst>
              <a:ext uri="{FF2B5EF4-FFF2-40B4-BE49-F238E27FC236}">
                <a16:creationId xmlns:a16="http://schemas.microsoft.com/office/drawing/2014/main" id="{F62ABFE4-8351-0D42-BBBA-E8734DC4A5E9}"/>
              </a:ext>
            </a:extLst>
          </p:cNvPr>
          <p:cNvCxnSpPr>
            <a:cxnSpLocks/>
          </p:cNvCxnSpPr>
          <p:nvPr/>
        </p:nvCxnSpPr>
        <p:spPr>
          <a:xfrm>
            <a:off x="3397386" y="2849571"/>
            <a:ext cx="13440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83" name="TextBox 82">
            <a:extLst>
              <a:ext uri="{FF2B5EF4-FFF2-40B4-BE49-F238E27FC236}">
                <a16:creationId xmlns:a16="http://schemas.microsoft.com/office/drawing/2014/main" id="{2A91A438-0CF5-1549-B16A-F22CD9F76B32}"/>
              </a:ext>
            </a:extLst>
          </p:cNvPr>
          <p:cNvSpPr txBox="1"/>
          <p:nvPr/>
        </p:nvSpPr>
        <p:spPr>
          <a:xfrm>
            <a:off x="5417965" y="1556745"/>
            <a:ext cx="1107718" cy="246221"/>
          </a:xfrm>
          <a:prstGeom prst="rect">
            <a:avLst/>
          </a:prstGeom>
          <a:solidFill>
            <a:schemeClr val="bg2"/>
          </a:solidFill>
        </p:spPr>
        <p:txBody>
          <a:bodyPr wrap="square" rtlCol="0">
            <a:spAutoFit/>
          </a:bodyPr>
          <a:lstStyle/>
          <a:p>
            <a:r>
              <a:rPr lang="el-GR" sz="1000" dirty="0"/>
              <a:t>Τελικό Απόθεμα</a:t>
            </a:r>
            <a:endParaRPr lang="en-US" sz="1000" dirty="0"/>
          </a:p>
        </p:txBody>
      </p:sp>
      <p:cxnSp>
        <p:nvCxnSpPr>
          <p:cNvPr id="135" name="Elbow Connector 134">
            <a:extLst>
              <a:ext uri="{FF2B5EF4-FFF2-40B4-BE49-F238E27FC236}">
                <a16:creationId xmlns:a16="http://schemas.microsoft.com/office/drawing/2014/main" id="{AF179D5F-68E2-574D-BEA4-3659DBCCD1B4}"/>
              </a:ext>
            </a:extLst>
          </p:cNvPr>
          <p:cNvCxnSpPr>
            <a:cxnSpLocks/>
          </p:cNvCxnSpPr>
          <p:nvPr/>
        </p:nvCxnSpPr>
        <p:spPr>
          <a:xfrm rot="5400000" flipH="1" flipV="1">
            <a:off x="5516710" y="1601450"/>
            <a:ext cx="834731" cy="361950"/>
          </a:xfrm>
          <a:prstGeom prst="bentConnector3">
            <a:avLst>
              <a:gd name="adj1" fmla="val 2328"/>
            </a:avLst>
          </a:prstGeom>
          <a:ln>
            <a:tailEnd type="triangle"/>
          </a:ln>
        </p:spPr>
        <p:style>
          <a:lnRef idx="2">
            <a:schemeClr val="accent1"/>
          </a:lnRef>
          <a:fillRef idx="0">
            <a:schemeClr val="accent1"/>
          </a:fillRef>
          <a:effectRef idx="1">
            <a:schemeClr val="accent1"/>
          </a:effectRef>
          <a:fontRef idx="minor">
            <a:schemeClr val="tx1"/>
          </a:fontRef>
        </p:style>
      </p:cxnSp>
      <p:sp>
        <p:nvSpPr>
          <p:cNvPr id="84" name="TextBox 83">
            <a:extLst>
              <a:ext uri="{FF2B5EF4-FFF2-40B4-BE49-F238E27FC236}">
                <a16:creationId xmlns:a16="http://schemas.microsoft.com/office/drawing/2014/main" id="{8AA3C8CB-4DF5-284E-A457-90568C004BF0}"/>
              </a:ext>
            </a:extLst>
          </p:cNvPr>
          <p:cNvSpPr txBox="1"/>
          <p:nvPr/>
        </p:nvSpPr>
        <p:spPr>
          <a:xfrm>
            <a:off x="415253" y="5009773"/>
            <a:ext cx="1181737" cy="369332"/>
          </a:xfrm>
          <a:prstGeom prst="rect">
            <a:avLst/>
          </a:prstGeom>
          <a:noFill/>
        </p:spPr>
        <p:txBody>
          <a:bodyPr wrap="square" rtlCol="0">
            <a:spAutoFit/>
          </a:bodyPr>
          <a:lstStyle/>
          <a:p>
            <a:r>
              <a:rPr lang="el-GR" dirty="0"/>
              <a:t>120.000</a:t>
            </a:r>
            <a:endParaRPr lang="en-US" dirty="0"/>
          </a:p>
        </p:txBody>
      </p:sp>
    </p:spTree>
    <p:extLst>
      <p:ext uri="{BB962C8B-B14F-4D97-AF65-F5344CB8AC3E}">
        <p14:creationId xmlns:p14="http://schemas.microsoft.com/office/powerpoint/2010/main" val="342494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5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55"/>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5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0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91"/>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9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4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1"/>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4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80"/>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35"/>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239"/>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24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38"/>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6"/>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49"/>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231"/>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39"/>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40"/>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41"/>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70"/>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64"/>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42"/>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72"/>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233"/>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43"/>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grpId="0" nodeType="clickEffect">
                                  <p:stCondLst>
                                    <p:cond delay="0"/>
                                  </p:stCondLst>
                                  <p:childTnLst>
                                    <p:set>
                                      <p:cBhvr>
                                        <p:cTn id="146" dur="1" fill="hold">
                                          <p:stCondLst>
                                            <p:cond delay="0"/>
                                          </p:stCondLst>
                                        </p:cTn>
                                        <p:tgtEl>
                                          <p:spTgt spid="82"/>
                                        </p:tgtEl>
                                        <p:attrNameLst>
                                          <p:attrName>style.visibility</p:attrName>
                                        </p:attrNameLst>
                                      </p:cBhvr>
                                      <p:to>
                                        <p:strVal val="visible"/>
                                      </p:to>
                                    </p:set>
                                  </p:childTnLst>
                                </p:cTn>
                              </p:par>
                              <p:par>
                                <p:cTn id="147" presetID="1" presetClass="entr" presetSubtype="0" fill="hold" nodeType="withEffect">
                                  <p:stCondLst>
                                    <p:cond delay="0"/>
                                  </p:stCondLst>
                                  <p:childTnLst>
                                    <p:set>
                                      <p:cBhvr>
                                        <p:cTn id="148" dur="1" fill="hold">
                                          <p:stCondLst>
                                            <p:cond delay="0"/>
                                          </p:stCondLst>
                                        </p:cTn>
                                        <p:tgtEl>
                                          <p:spTgt spid="89"/>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84"/>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91"/>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93"/>
                                        </p:tgtEl>
                                        <p:attrNameLst>
                                          <p:attrName>style.visibility</p:attrName>
                                        </p:attrNameLst>
                                      </p:cBhvr>
                                      <p:to>
                                        <p:strVal val="visible"/>
                                      </p:to>
                                    </p:set>
                                  </p:childTnLst>
                                </p:cTn>
                              </p:par>
                              <p:par>
                                <p:cTn id="157" presetID="1" presetClass="entr" presetSubtype="0" fill="hold" nodeType="withEffect">
                                  <p:stCondLst>
                                    <p:cond delay="0"/>
                                  </p:stCondLst>
                                  <p:childTnLst>
                                    <p:set>
                                      <p:cBhvr>
                                        <p:cTn id="158" dur="1" fill="hold">
                                          <p:stCondLst>
                                            <p:cond delay="0"/>
                                          </p:stCondLst>
                                        </p:cTn>
                                        <p:tgtEl>
                                          <p:spTgt spid="235"/>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102"/>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81"/>
                                        </p:tgtEl>
                                        <p:attrNameLst>
                                          <p:attrName>style.visibility</p:attrName>
                                        </p:attrNameLst>
                                      </p:cBhvr>
                                      <p:to>
                                        <p:strVal val="visible"/>
                                      </p:to>
                                    </p:set>
                                  </p:childTnLst>
                                </p:cTn>
                              </p:par>
                              <p:par>
                                <p:cTn id="165" presetID="1" presetClass="entr" presetSubtype="0" fill="hold" nodeType="withEffect">
                                  <p:stCondLst>
                                    <p:cond delay="0"/>
                                  </p:stCondLst>
                                  <p:childTnLst>
                                    <p:set>
                                      <p:cBhvr>
                                        <p:cTn id="166" dur="1" fill="hold">
                                          <p:stCondLst>
                                            <p:cond delay="0"/>
                                          </p:stCondLst>
                                        </p:cTn>
                                        <p:tgtEl>
                                          <p:spTgt spid="204"/>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205"/>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grpId="0" nodeType="clickEffect">
                                  <p:stCondLst>
                                    <p:cond delay="0"/>
                                  </p:stCondLst>
                                  <p:childTnLst>
                                    <p:set>
                                      <p:cBhvr>
                                        <p:cTn id="172" dur="1" fill="hold">
                                          <p:stCondLst>
                                            <p:cond delay="0"/>
                                          </p:stCondLst>
                                        </p:cTn>
                                        <p:tgtEl>
                                          <p:spTgt spid="119"/>
                                        </p:tgtEl>
                                        <p:attrNameLst>
                                          <p:attrName>style.visibility</p:attrName>
                                        </p:attrNameLst>
                                      </p:cBhvr>
                                      <p:to>
                                        <p:strVal val="visible"/>
                                      </p:to>
                                    </p:set>
                                  </p:childTnLst>
                                </p:cTn>
                              </p:par>
                              <p:par>
                                <p:cTn id="173" presetID="1" presetClass="entr" presetSubtype="0" fill="hold" nodeType="withEffect">
                                  <p:stCondLst>
                                    <p:cond delay="0"/>
                                  </p:stCondLst>
                                  <p:childTnLst>
                                    <p:set>
                                      <p:cBhvr>
                                        <p:cTn id="174" dur="1" fill="hold">
                                          <p:stCondLst>
                                            <p:cond delay="0"/>
                                          </p:stCondLst>
                                        </p:cTn>
                                        <p:tgtEl>
                                          <p:spTgt spid="135"/>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139"/>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presetID="1" presetClass="entr" presetSubtype="0" fill="hold" grpId="0" nodeType="clickEffect">
                                  <p:stCondLst>
                                    <p:cond delay="0"/>
                                  </p:stCondLst>
                                  <p:childTnLst>
                                    <p:set>
                                      <p:cBhvr>
                                        <p:cTn id="180" dur="1" fill="hold">
                                          <p:stCondLst>
                                            <p:cond delay="0"/>
                                          </p:stCondLst>
                                        </p:cTn>
                                        <p:tgtEl>
                                          <p:spTgt spid="83"/>
                                        </p:tgtEl>
                                        <p:attrNameLst>
                                          <p:attrName>style.visibility</p:attrName>
                                        </p:attrNameLst>
                                      </p:cBhvr>
                                      <p:to>
                                        <p:strVal val="visible"/>
                                      </p:to>
                                    </p:set>
                                  </p:childTnLst>
                                </p:cTn>
                              </p:par>
                              <p:par>
                                <p:cTn id="181" presetID="1" presetClass="entr" presetSubtype="0" fill="hold" nodeType="withEffect">
                                  <p:stCondLst>
                                    <p:cond delay="0"/>
                                  </p:stCondLst>
                                  <p:childTnLst>
                                    <p:set>
                                      <p:cBhvr>
                                        <p:cTn id="182" dur="1" fill="hold">
                                          <p:stCondLst>
                                            <p:cond delay="0"/>
                                          </p:stCondLst>
                                        </p:cTn>
                                        <p:tgtEl>
                                          <p:spTgt spid="165"/>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141"/>
                                        </p:tgtEl>
                                        <p:attrNameLst>
                                          <p:attrName>style.visibility</p:attrName>
                                        </p:attrNameLst>
                                      </p:cBhvr>
                                      <p:to>
                                        <p:strVal val="visible"/>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0" nodeType="clickEffect">
                                  <p:stCondLst>
                                    <p:cond delay="0"/>
                                  </p:stCondLst>
                                  <p:childTnLst>
                                    <p:set>
                                      <p:cBhvr>
                                        <p:cTn id="188" dur="1" fill="hold">
                                          <p:stCondLst>
                                            <p:cond delay="0"/>
                                          </p:stCondLst>
                                        </p:cTn>
                                        <p:tgtEl>
                                          <p:spTgt spid="143"/>
                                        </p:tgtEl>
                                        <p:attrNameLst>
                                          <p:attrName>style.visibility</p:attrName>
                                        </p:attrNameLst>
                                      </p:cBhvr>
                                      <p:to>
                                        <p:strVal val="visible"/>
                                      </p:to>
                                    </p:set>
                                  </p:childTnLst>
                                </p:cTn>
                              </p:par>
                              <p:par>
                                <p:cTn id="189" presetID="1" presetClass="entr" presetSubtype="0" fill="hold" nodeType="withEffect">
                                  <p:stCondLst>
                                    <p:cond delay="0"/>
                                  </p:stCondLst>
                                  <p:childTnLst>
                                    <p:set>
                                      <p:cBhvr>
                                        <p:cTn id="190" dur="1" fill="hold">
                                          <p:stCondLst>
                                            <p:cond delay="0"/>
                                          </p:stCondLst>
                                        </p:cTn>
                                        <p:tgtEl>
                                          <p:spTgt spid="167"/>
                                        </p:tgtEl>
                                        <p:attrNameLst>
                                          <p:attrName>style.visibility</p:attrName>
                                        </p:attrNameLst>
                                      </p:cBhvr>
                                      <p:to>
                                        <p:strVal val="visible"/>
                                      </p:to>
                                    </p:set>
                                  </p:childTnLst>
                                </p:cTn>
                              </p:par>
                              <p:par>
                                <p:cTn id="191" presetID="1" presetClass="entr" presetSubtype="0" fill="hold" nodeType="withEffect">
                                  <p:stCondLst>
                                    <p:cond delay="0"/>
                                  </p:stCondLst>
                                  <p:childTnLst>
                                    <p:set>
                                      <p:cBhvr>
                                        <p:cTn id="192" dur="1" fill="hold">
                                          <p:stCondLst>
                                            <p:cond delay="0"/>
                                          </p:stCondLst>
                                        </p:cTn>
                                        <p:tgtEl>
                                          <p:spTgt spid="176"/>
                                        </p:tgtEl>
                                        <p:attrNameLst>
                                          <p:attrName>style.visibility</p:attrName>
                                        </p:attrNameLst>
                                      </p:cBhvr>
                                      <p:to>
                                        <p:strVal val="visible"/>
                                      </p:to>
                                    </p:set>
                                  </p:childTnLst>
                                </p:cTn>
                              </p:par>
                              <p:par>
                                <p:cTn id="193" presetID="1" presetClass="entr" presetSubtype="0" fill="hold" grpId="0" nodeType="withEffect">
                                  <p:stCondLst>
                                    <p:cond delay="0"/>
                                  </p:stCondLst>
                                  <p:childTnLst>
                                    <p:set>
                                      <p:cBhvr>
                                        <p:cTn id="194" dur="1" fill="hold">
                                          <p:stCondLst>
                                            <p:cond delay="0"/>
                                          </p:stCondLst>
                                        </p:cTn>
                                        <p:tgtEl>
                                          <p:spTgt spid="151"/>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160"/>
                                        </p:tgtEl>
                                        <p:attrNameLst>
                                          <p:attrName>style.visibility</p:attrName>
                                        </p:attrNameLst>
                                      </p:cBhvr>
                                      <p:to>
                                        <p:strVal val="visible"/>
                                      </p:to>
                                    </p:set>
                                  </p:childTnLst>
                                </p:cTn>
                              </p:par>
                              <p:par>
                                <p:cTn id="199" presetID="1" presetClass="entr" presetSubtype="0" fill="hold" nodeType="withEffect">
                                  <p:stCondLst>
                                    <p:cond delay="0"/>
                                  </p:stCondLst>
                                  <p:childTnLst>
                                    <p:set>
                                      <p:cBhvr>
                                        <p:cTn id="200" dur="1" fill="hold">
                                          <p:stCondLst>
                                            <p:cond delay="0"/>
                                          </p:stCondLst>
                                        </p:cTn>
                                        <p:tgtEl>
                                          <p:spTgt spid="178"/>
                                        </p:tgtEl>
                                        <p:attrNameLst>
                                          <p:attrName>style.visibility</p:attrName>
                                        </p:attrNameLst>
                                      </p:cBhvr>
                                      <p:to>
                                        <p:strVal val="visible"/>
                                      </p:to>
                                    </p:set>
                                  </p:childTnLst>
                                </p:cTn>
                              </p:par>
                              <p:par>
                                <p:cTn id="201" presetID="1" presetClass="entr" presetSubtype="0" fill="hold" nodeType="withEffect">
                                  <p:stCondLst>
                                    <p:cond delay="0"/>
                                  </p:stCondLst>
                                  <p:childTnLst>
                                    <p:set>
                                      <p:cBhvr>
                                        <p:cTn id="202" dur="1" fill="hold">
                                          <p:stCondLst>
                                            <p:cond delay="0"/>
                                          </p:stCondLst>
                                        </p:cTn>
                                        <p:tgtEl>
                                          <p:spTgt spid="181"/>
                                        </p:tgtEl>
                                        <p:attrNameLst>
                                          <p:attrName>style.visibility</p:attrName>
                                        </p:attrNameLst>
                                      </p:cBhvr>
                                      <p:to>
                                        <p:strVal val="visible"/>
                                      </p:to>
                                    </p:set>
                                  </p:childTnLst>
                                </p:cTn>
                              </p:par>
                              <p:par>
                                <p:cTn id="203" presetID="1" presetClass="entr" presetSubtype="0" fill="hold" grpId="0" nodeType="withEffect">
                                  <p:stCondLst>
                                    <p:cond delay="0"/>
                                  </p:stCondLst>
                                  <p:childTnLst>
                                    <p:set>
                                      <p:cBhvr>
                                        <p:cTn id="204" dur="1" fill="hold">
                                          <p:stCondLst>
                                            <p:cond delay="0"/>
                                          </p:stCondLst>
                                        </p:cTn>
                                        <p:tgtEl>
                                          <p:spTgt spid="161"/>
                                        </p:tgtEl>
                                        <p:attrNameLst>
                                          <p:attrName>style.visibility</p:attrName>
                                        </p:attrNameLst>
                                      </p:cBhvr>
                                      <p:to>
                                        <p:strVal val="visible"/>
                                      </p:to>
                                    </p:set>
                                  </p:childTnLst>
                                </p:cTn>
                              </p:par>
                            </p:childTnLst>
                          </p:cTn>
                        </p:par>
                      </p:childTnLst>
                    </p:cTn>
                  </p:par>
                  <p:par>
                    <p:cTn id="205" fill="hold">
                      <p:stCondLst>
                        <p:cond delay="indefinite"/>
                      </p:stCondLst>
                      <p:childTnLst>
                        <p:par>
                          <p:cTn id="206" fill="hold">
                            <p:stCondLst>
                              <p:cond delay="0"/>
                            </p:stCondLst>
                            <p:childTnLst>
                              <p:par>
                                <p:cTn id="207" presetID="1" presetClass="entr" presetSubtype="0" fill="hold" grpId="0" nodeType="clickEffect">
                                  <p:stCondLst>
                                    <p:cond delay="0"/>
                                  </p:stCondLst>
                                  <p:childTnLst>
                                    <p:set>
                                      <p:cBhvr>
                                        <p:cTn id="208" dur="1" fill="hold">
                                          <p:stCondLst>
                                            <p:cond delay="0"/>
                                          </p:stCondLst>
                                        </p:cTn>
                                        <p:tgtEl>
                                          <p:spTgt spid="111"/>
                                        </p:tgtEl>
                                        <p:attrNameLst>
                                          <p:attrName>style.visibility</p:attrName>
                                        </p:attrNameLst>
                                      </p:cBhvr>
                                      <p:to>
                                        <p:strVal val="visible"/>
                                      </p:to>
                                    </p:set>
                                  </p:childTnLst>
                                </p:cTn>
                              </p:par>
                              <p:par>
                                <p:cTn id="209" presetID="1" presetClass="entr" presetSubtype="0" fill="hold" nodeType="withEffect">
                                  <p:stCondLst>
                                    <p:cond delay="0"/>
                                  </p:stCondLst>
                                  <p:childTnLst>
                                    <p:set>
                                      <p:cBhvr>
                                        <p:cTn id="210" dur="1" fill="hold">
                                          <p:stCondLst>
                                            <p:cond delay="0"/>
                                          </p:stCondLst>
                                        </p:cTn>
                                        <p:tgtEl>
                                          <p:spTgt spid="116"/>
                                        </p:tgtEl>
                                        <p:attrNameLst>
                                          <p:attrName>style.visibility</p:attrName>
                                        </p:attrNameLst>
                                      </p:cBhvr>
                                      <p:to>
                                        <p:strVal val="visible"/>
                                      </p:to>
                                    </p:set>
                                  </p:childTnLst>
                                </p:cTn>
                              </p:par>
                              <p:par>
                                <p:cTn id="211" presetID="1" presetClass="entr" presetSubtype="0" fill="hold" grpId="0" nodeType="withEffect">
                                  <p:stCondLst>
                                    <p:cond delay="0"/>
                                  </p:stCondLst>
                                  <p:childTnLst>
                                    <p:set>
                                      <p:cBhvr>
                                        <p:cTn id="212"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p:bldP spid="33" grpId="0"/>
      <p:bldP spid="34" grpId="0"/>
      <p:bldP spid="35" grpId="0"/>
      <p:bldP spid="36" grpId="0"/>
      <p:bldP spid="37" grpId="0"/>
      <p:bldP spid="38" grpId="0"/>
      <p:bldP spid="39" grpId="0"/>
      <p:bldP spid="40" grpId="0"/>
      <p:bldP spid="41" grpId="0"/>
      <p:bldP spid="42" grpId="0"/>
      <p:bldP spid="43" grpId="0"/>
      <p:bldP spid="64" grpId="0"/>
      <p:bldP spid="82" grpId="0" animBg="1"/>
      <p:bldP spid="91" grpId="0"/>
      <p:bldP spid="102" grpId="0"/>
      <p:bldP spid="111" grpId="0"/>
      <p:bldP spid="117" grpId="0" animBg="1"/>
      <p:bldP spid="118" grpId="0"/>
      <p:bldP spid="119" grpId="0"/>
      <p:bldP spid="139" grpId="0"/>
      <p:bldP spid="140" grpId="0"/>
      <p:bldP spid="141" grpId="0"/>
      <p:bldP spid="143" grpId="0"/>
      <p:bldP spid="148" grpId="0" animBg="1"/>
      <p:bldP spid="151" grpId="0"/>
      <p:bldP spid="159" grpId="0" animBg="1"/>
      <p:bldP spid="160" grpId="0"/>
      <p:bldP spid="161" grpId="0"/>
      <p:bldP spid="190" grpId="0" animBg="1"/>
      <p:bldP spid="191" grpId="0" animBg="1"/>
      <p:bldP spid="205" grpId="0"/>
      <p:bldP spid="206" grpId="0" animBg="1"/>
      <p:bldP spid="80" grpId="0" animBg="1"/>
      <p:bldP spid="81" grpId="0" animBg="1"/>
      <p:bldP spid="83" grpId="0" animBg="1"/>
      <p:bldP spid="84"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978A103-E9BF-7749-9C79-97D1357AA7CA}"/>
              </a:ext>
            </a:extLst>
          </p:cNvPr>
          <p:cNvSpPr/>
          <p:nvPr/>
        </p:nvSpPr>
        <p:spPr>
          <a:xfrm>
            <a:off x="238057" y="915197"/>
            <a:ext cx="8445500" cy="3970318"/>
          </a:xfrm>
          <a:prstGeom prst="rect">
            <a:avLst/>
          </a:prstGeom>
        </p:spPr>
        <p:txBody>
          <a:bodyPr wrap="square">
            <a:spAutoFit/>
          </a:bodyPr>
          <a:lstStyle/>
          <a:p>
            <a:pPr>
              <a:spcAft>
                <a:spcPts val="0"/>
              </a:spcAft>
            </a:pPr>
            <a:r>
              <a:rPr lang="el-GR" sz="1400" kern="0" dirty="0">
                <a:latin typeface="Calibri" panose="020F0502020204030204" pitchFamily="34" charset="0"/>
                <a:cs typeface="Times New Roman" panose="02020603050405020304" pitchFamily="18" charset="0"/>
              </a:rPr>
              <a:t> </a:t>
            </a:r>
            <a:endParaRPr lang="en-US" sz="1400" b="1" kern="0" dirty="0">
              <a:latin typeface="Arial" panose="020B0604020202020204" pitchFamily="34"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Times New Roman" panose="02020603050405020304" pitchFamily="18" charset="0"/>
              </a:rPr>
              <a:t>Βιομηχανική επιχείρηση παράγει παιδικά αυτοκίνητα. Στο τμήμα Α κατασκευάζονται τα πλαστικά μέρη του αυτοκινήτου. Στο τμήμα Β συναρμολογούνται τα πλαστικά μέρη και τοποθετούνται 4 ρόδες σε κάθε αυτοκίνητο στο τέλος της κατεργασίας του τμήματος αυτού.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Times New Roman" panose="02020603050405020304" pitchFamily="18" charset="0"/>
              </a:rPr>
              <a:t>Τα στοιχεία της παραγωγικής διαδικασίας του τμήματος Β για το μήνα </a:t>
            </a:r>
            <a:r>
              <a:rPr lang="el-GR" sz="1400" dirty="0" err="1">
                <a:latin typeface="Calibri" panose="020F0502020204030204" pitchFamily="34" charset="0"/>
                <a:ea typeface="Times New Roman" panose="02020603050405020304" pitchFamily="18" charset="0"/>
                <a:cs typeface="Times New Roman" panose="02020603050405020304" pitchFamily="18" charset="0"/>
              </a:rPr>
              <a:t>Μάίο</a:t>
            </a:r>
            <a:r>
              <a:rPr lang="el-GR" sz="1400" dirty="0">
                <a:latin typeface="Calibri" panose="020F0502020204030204" pitchFamily="34" charset="0"/>
                <a:ea typeface="Times New Roman" panose="02020603050405020304" pitchFamily="18" charset="0"/>
                <a:cs typeface="Times New Roman" panose="02020603050405020304" pitchFamily="18" charset="0"/>
              </a:rPr>
              <a:t> 20Χ5 έχουν ως ακολούθως:</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Μονάδες που μεταφέρθηκαν από το τμήμα Α		15.000</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Κόστος παραγωγής τμήματος Α			1.350.000</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Τρέχον κόστος (μηνός Μαΐου) τμήματος Β:	</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Άμεσα Υλικά (σε ευρώ ανά ρόδα)			20</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Άμεση Εργασία			812.000</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Γενικά Βιομηχανικά Έξοδα			616.000</a:t>
            </a:r>
            <a:endParaRPr lang="el-GR" sz="1400" dirty="0">
              <a:latin typeface="Times New Roman" panose="02020603050405020304" pitchFamily="18" charset="0"/>
              <a:ea typeface="Times New Roman" panose="02020603050405020304" pitchFamily="18" charset="0"/>
            </a:endParaRP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Μονάδες στην παραγωγή σε εξέλιξη τέλους </a:t>
            </a:r>
          </a:p>
          <a:p>
            <a:pPr>
              <a:spcAft>
                <a:spcPts val="0"/>
              </a:spcAft>
              <a:tabLst>
                <a:tab pos="4029075" algn="l"/>
                <a:tab pos="5956300" algn="r"/>
                <a:tab pos="7416800" algn="r"/>
              </a:tabLst>
            </a:pPr>
            <a:r>
              <a:rPr lang="el-GR" sz="1400" dirty="0">
                <a:latin typeface="Calibri" panose="020F0502020204030204" pitchFamily="34" charset="0"/>
                <a:ea typeface="Times New Roman" panose="02020603050405020304" pitchFamily="18" charset="0"/>
              </a:rPr>
              <a:t>(κατεργασμένες ως προς το κόστος μετατροπής κατά τα 2/3)	3.000</a:t>
            </a:r>
            <a:endParaRPr lang="en-US" sz="1400" dirty="0">
              <a:latin typeface="Times New Roman" panose="02020603050405020304" pitchFamily="18" charset="0"/>
              <a:ea typeface="Times New Roman" panose="02020603050405020304" pitchFamily="18" charset="0"/>
            </a:endParaRPr>
          </a:p>
          <a:p>
            <a:pPr>
              <a:spcAft>
                <a:spcPts val="0"/>
              </a:spcAft>
              <a:tabLst>
                <a:tab pos="4029075" algn="l"/>
                <a:tab pos="7416800" algn="r"/>
              </a:tabLst>
            </a:pPr>
            <a:r>
              <a:rPr lang="el-GR" sz="1400" dirty="0">
                <a:latin typeface="Calibri" panose="020F0502020204030204" pitchFamily="34" charset="0"/>
                <a:ea typeface="Times New Roman" panose="02020603050405020304" pitchFamily="18" charset="0"/>
              </a:rPr>
              <a:t> </a:t>
            </a:r>
            <a:endParaRPr lang="en-US" sz="1400" dirty="0">
              <a:latin typeface="Times New Roman" panose="02020603050405020304" pitchFamily="18" charset="0"/>
              <a:ea typeface="Times New Roman" panose="02020603050405020304" pitchFamily="18" charset="0"/>
            </a:endParaRPr>
          </a:p>
          <a:p>
            <a:pPr>
              <a:spcAft>
                <a:spcPts val="0"/>
              </a:spcAft>
            </a:pPr>
            <a:r>
              <a:rPr lang="el-GR" sz="1400" dirty="0">
                <a:latin typeface="Calibri" panose="020F0502020204030204" pitchFamily="34" charset="0"/>
                <a:ea typeface="Times New Roman" panose="02020603050405020304" pitchFamily="18" charset="0"/>
              </a:rPr>
              <a:t>Το κόστος μετατροπής προστίθεται ομαλά σύμφωνα με τη ροή της κατεργασίας.</a:t>
            </a:r>
            <a:endParaRPr lang="en-US" sz="1400" dirty="0">
              <a:latin typeface="Times New Roman" panose="02020603050405020304" pitchFamily="18" charset="0"/>
              <a:ea typeface="Times New Roman" panose="02020603050405020304" pitchFamily="18" charset="0"/>
            </a:endParaRPr>
          </a:p>
          <a:p>
            <a:pPr>
              <a:spcAft>
                <a:spcPts val="0"/>
              </a:spcAft>
            </a:pPr>
            <a:r>
              <a:rPr lang="el-GR" sz="1400" dirty="0">
                <a:latin typeface="Calibri" panose="020F0502020204030204" pitchFamily="34" charset="0"/>
                <a:ea typeface="Times New Roman" panose="02020603050405020304" pitchFamily="18" charset="0"/>
              </a:rPr>
              <a:t>Με βάση τα παραπάνω ζητείται:</a:t>
            </a:r>
            <a:endParaRPr lang="en-US" sz="1400" dirty="0">
              <a:latin typeface="Times New Roman" panose="02020603050405020304" pitchFamily="18" charset="0"/>
              <a:ea typeface="Times New Roman" panose="02020603050405020304" pitchFamily="18" charset="0"/>
            </a:endParaRPr>
          </a:p>
          <a:p>
            <a:r>
              <a:rPr lang="el-GR" sz="1400" dirty="0">
                <a:latin typeface="Calibri" panose="020F0502020204030204" pitchFamily="34" charset="0"/>
                <a:ea typeface="Times New Roman" panose="02020603050405020304" pitchFamily="18" charset="0"/>
              </a:rPr>
              <a:t>Το κατά μονάδα κόστος των ετοίμων μονάδων και των μονάδων της παραγωγής σε εξέλιξη τέλους</a:t>
            </a:r>
            <a:r>
              <a:rPr lang="en-US" sz="1400" dirty="0"/>
              <a:t> </a:t>
            </a:r>
          </a:p>
        </p:txBody>
      </p:sp>
      <p:sp>
        <p:nvSpPr>
          <p:cNvPr id="2" name="Rectangle 1">
            <a:extLst>
              <a:ext uri="{FF2B5EF4-FFF2-40B4-BE49-F238E27FC236}">
                <a16:creationId xmlns:a16="http://schemas.microsoft.com/office/drawing/2014/main" id="{C163C9D1-E41E-C04F-99DF-3125C1E4C18C}"/>
              </a:ext>
            </a:extLst>
          </p:cNvPr>
          <p:cNvSpPr/>
          <p:nvPr/>
        </p:nvSpPr>
        <p:spPr>
          <a:xfrm>
            <a:off x="407975" y="161199"/>
            <a:ext cx="960519" cy="330603"/>
          </a:xfrm>
          <a:prstGeom prst="rect">
            <a:avLst/>
          </a:prstGeom>
          <a:solidFill>
            <a:srgbClr val="FFFF00"/>
          </a:solidFill>
          <a:ln>
            <a:solidFill>
              <a:schemeClr val="tx1"/>
            </a:solidFill>
          </a:ln>
        </p:spPr>
        <p:txBody>
          <a:bodyPr wrap="none">
            <a:spAutoFit/>
          </a:bodyPr>
          <a:lstStyle/>
          <a:p>
            <a:pPr algn="just">
              <a:lnSpc>
                <a:spcPts val="2000"/>
              </a:lnSpc>
              <a:spcAft>
                <a:spcPts val="0"/>
              </a:spcAft>
            </a:pPr>
            <a:r>
              <a:rPr lang="el-GR" sz="1400" b="1" dirty="0">
                <a:highlight>
                  <a:srgbClr val="FFFF00"/>
                </a:highlight>
                <a:latin typeface="Calibri" panose="020F0502020204030204" pitchFamily="34" charset="0"/>
                <a:ea typeface="Times New Roman" panose="02020603050405020304" pitchFamily="18" charset="0"/>
                <a:cs typeface="Times New Roman" panose="02020603050405020304" pitchFamily="18" charset="0"/>
              </a:rPr>
              <a:t>ΑΣΚΗΣΗ  3</a:t>
            </a:r>
            <a:endParaRPr lang="en-US" sz="1400" b="1"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22706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dissolv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dissolv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dissolv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dissolv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dissolve">
                                      <p:cBhvr>
                                        <p:cTn id="52" dur="500"/>
                                        <p:tgtEl>
                                          <p:spTgt spid="3">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dissolve">
                                      <p:cBhvr>
                                        <p:cTn id="57" dur="500"/>
                                        <p:tgtEl>
                                          <p:spTgt spid="3">
                                            <p:txEl>
                                              <p:pRg st="12" end="12"/>
                                            </p:txEl>
                                          </p:spTgt>
                                        </p:tgtEl>
                                      </p:cBhvr>
                                    </p:animEffect>
                                  </p:childTnLst>
                                </p:cTn>
                              </p:par>
                              <p:par>
                                <p:cTn id="58" presetID="9" presetClass="entr" presetSubtype="0" fill="hold" nodeType="withEffect">
                                  <p:stCondLst>
                                    <p:cond delay="0"/>
                                  </p:stCondLst>
                                  <p:childTnLst>
                                    <p:set>
                                      <p:cBhvr>
                                        <p:cTn id="59" dur="1" fill="hold">
                                          <p:stCondLst>
                                            <p:cond delay="0"/>
                                          </p:stCondLst>
                                        </p:cTn>
                                        <p:tgtEl>
                                          <p:spTgt spid="3">
                                            <p:txEl>
                                              <p:pRg st="13" end="13"/>
                                            </p:txEl>
                                          </p:spTgt>
                                        </p:tgtEl>
                                        <p:attrNameLst>
                                          <p:attrName>style.visibility</p:attrName>
                                        </p:attrNameLst>
                                      </p:cBhvr>
                                      <p:to>
                                        <p:strVal val="visible"/>
                                      </p:to>
                                    </p:set>
                                    <p:animEffect transition="in" filter="dissolve">
                                      <p:cBhvr>
                                        <p:cTn id="60" dur="500"/>
                                        <p:tgtEl>
                                          <p:spTgt spid="3">
                                            <p:txEl>
                                              <p:pRg st="13" end="1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3">
                                            <p:txEl>
                                              <p:pRg st="14" end="14"/>
                                            </p:txEl>
                                          </p:spTgt>
                                        </p:tgtEl>
                                        <p:attrNameLst>
                                          <p:attrName>style.visibility</p:attrName>
                                        </p:attrNameLst>
                                      </p:cBhvr>
                                      <p:to>
                                        <p:strVal val="visible"/>
                                      </p:to>
                                    </p:set>
                                    <p:animEffect transition="in" filter="dissolve">
                                      <p:cBhvr>
                                        <p:cTn id="65" dur="500"/>
                                        <p:tgtEl>
                                          <p:spTgt spid="3">
                                            <p:txEl>
                                              <p:pRg st="14" end="14"/>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3">
                                            <p:txEl>
                                              <p:pRg st="15" end="15"/>
                                            </p:txEl>
                                          </p:spTgt>
                                        </p:tgtEl>
                                        <p:attrNameLst>
                                          <p:attrName>style.visibility</p:attrName>
                                        </p:attrNameLst>
                                      </p:cBhvr>
                                      <p:to>
                                        <p:strVal val="visible"/>
                                      </p:to>
                                    </p:set>
                                    <p:animEffect transition="in" filter="dissolve">
                                      <p:cBhvr>
                                        <p:cTn id="70"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12A943-1E6D-2544-A715-A8F05EA8EF85}"/>
              </a:ext>
            </a:extLst>
          </p:cNvPr>
          <p:cNvSpPr txBox="1"/>
          <p:nvPr/>
        </p:nvSpPr>
        <p:spPr>
          <a:xfrm>
            <a:off x="134398" y="599427"/>
            <a:ext cx="8928728" cy="307777"/>
          </a:xfrm>
          <a:prstGeom prst="rect">
            <a:avLst/>
          </a:prstGeom>
          <a:solidFill>
            <a:schemeClr val="accent4">
              <a:lumMod val="20000"/>
              <a:lumOff val="80000"/>
            </a:schemeClr>
          </a:solidFill>
          <a:ln>
            <a:solidFill>
              <a:schemeClr val="accent1"/>
            </a:solidFill>
          </a:ln>
        </p:spPr>
        <p:txBody>
          <a:bodyPr wrap="square" rtlCol="0">
            <a:spAutoFit/>
          </a:bodyPr>
          <a:lstStyle/>
          <a:p>
            <a:pPr algn="ctr"/>
            <a:r>
              <a:rPr lang="el-GR" sz="1400" b="1" dirty="0"/>
              <a:t>Έκθεση Κόστους παραγωγής Χρήσης 20Χ5 – ΦΑΣΗ Β _ Μέθοδος Μέσου Σταθμικού (Γιατί Δεν έχει αρχικό Απόθεμα)</a:t>
            </a:r>
          </a:p>
        </p:txBody>
      </p:sp>
      <p:sp>
        <p:nvSpPr>
          <p:cNvPr id="4" name="TextBox 3">
            <a:extLst>
              <a:ext uri="{FF2B5EF4-FFF2-40B4-BE49-F238E27FC236}">
                <a16:creationId xmlns:a16="http://schemas.microsoft.com/office/drawing/2014/main" id="{3FDB38B5-D556-2645-A0AE-9E774DA54E0F}"/>
              </a:ext>
            </a:extLst>
          </p:cNvPr>
          <p:cNvSpPr txBox="1"/>
          <p:nvPr/>
        </p:nvSpPr>
        <p:spPr>
          <a:xfrm>
            <a:off x="342834" y="1115506"/>
            <a:ext cx="8511856" cy="5493812"/>
          </a:xfrm>
          <a:prstGeom prst="rect">
            <a:avLst/>
          </a:prstGeom>
          <a:noFill/>
        </p:spPr>
        <p:txBody>
          <a:bodyPr wrap="square" rtlCol="0">
            <a:spAutoFit/>
          </a:bodyPr>
          <a:lstStyle/>
          <a:p>
            <a:pPr>
              <a:tabLst>
                <a:tab pos="6796088" algn="r"/>
              </a:tabLst>
            </a:pPr>
            <a:r>
              <a:rPr lang="el-GR" sz="1300" b="1" dirty="0"/>
              <a:t>Βήμα 1</a:t>
            </a:r>
            <a:r>
              <a:rPr lang="el-GR" sz="1300" b="1" baseline="30000" dirty="0"/>
              <a:t>ο</a:t>
            </a:r>
            <a:r>
              <a:rPr lang="el-GR" sz="1300" b="1" dirty="0"/>
              <a:t> Υπολογισμός Φυσικής Ροής Μονάδων	Βήμα 2</a:t>
            </a:r>
            <a:r>
              <a:rPr lang="el-GR" sz="1300" b="1" baseline="30000" dirty="0"/>
              <a:t>ο</a:t>
            </a:r>
            <a:r>
              <a:rPr lang="el-GR" sz="1300" b="1" dirty="0"/>
              <a:t> Υπολογισμός Ισοδύναμων Μονάδων</a:t>
            </a:r>
          </a:p>
          <a:p>
            <a:pPr>
              <a:tabLst>
                <a:tab pos="2836863" algn="r"/>
                <a:tab pos="3768725" algn="r"/>
                <a:tab pos="5199063" algn="r"/>
                <a:tab pos="6478588" algn="r"/>
                <a:tab pos="8169275" algn="r"/>
              </a:tabLst>
            </a:pPr>
            <a:r>
              <a:rPr lang="el-GR" sz="1300" b="1" dirty="0"/>
              <a:t>Ποσότητες		Μονάδες	Μεταφερόμενο	Πρώτες	Κόστος</a:t>
            </a:r>
          </a:p>
          <a:p>
            <a:pPr>
              <a:tabLst>
                <a:tab pos="2836863" algn="r"/>
                <a:tab pos="3768725" algn="r"/>
                <a:tab pos="5199063" algn="r"/>
                <a:tab pos="6478588" algn="r"/>
                <a:tab pos="8169275" algn="r"/>
              </a:tabLst>
            </a:pPr>
            <a:r>
              <a:rPr lang="el-GR" sz="1300" b="1" dirty="0"/>
              <a:t>			Κόστος	Ύλες	Μετατροπής</a:t>
            </a:r>
          </a:p>
          <a:p>
            <a:pPr>
              <a:tabLst>
                <a:tab pos="2836863" algn="r"/>
                <a:tab pos="3768725" algn="r"/>
                <a:tab pos="5199063" algn="r"/>
                <a:tab pos="6478588" algn="r"/>
                <a:tab pos="8169275" algn="r"/>
              </a:tabLst>
            </a:pPr>
            <a:r>
              <a:rPr lang="el-GR" sz="1300" dirty="0"/>
              <a:t>Παραγωγή σε Εξέλιξη Αρχής 		0		</a:t>
            </a:r>
          </a:p>
          <a:p>
            <a:pPr>
              <a:tabLst>
                <a:tab pos="2836863" algn="r"/>
                <a:tab pos="3768725" algn="r"/>
                <a:tab pos="5199063" algn="r"/>
                <a:tab pos="6478588" algn="r"/>
                <a:tab pos="8169275" algn="r"/>
              </a:tabLst>
            </a:pPr>
            <a:r>
              <a:rPr lang="el-GR" sz="1300" dirty="0"/>
              <a:t>Εισερχόμενες Μονάδες	</a:t>
            </a:r>
            <a:r>
              <a:rPr lang="el-GR" sz="1300" u="sng" dirty="0"/>
              <a:t>	15.000</a:t>
            </a:r>
            <a:r>
              <a:rPr lang="el-GR" sz="1300" dirty="0"/>
              <a:t>		</a:t>
            </a:r>
          </a:p>
          <a:p>
            <a:pPr>
              <a:tabLst>
                <a:tab pos="2836863" algn="r"/>
                <a:tab pos="3768725" algn="r"/>
                <a:tab pos="5199063" algn="r"/>
                <a:tab pos="6478588" algn="r"/>
                <a:tab pos="8169275" algn="r"/>
              </a:tabLst>
            </a:pPr>
            <a:r>
              <a:rPr lang="el-GR" sz="1300" dirty="0"/>
              <a:t>Σύνολο		15.000</a:t>
            </a:r>
          </a:p>
          <a:p>
            <a:pPr>
              <a:tabLst>
                <a:tab pos="2836863" algn="r"/>
                <a:tab pos="3768725" algn="r"/>
                <a:tab pos="5199063" algn="r"/>
                <a:tab pos="6478588" algn="r"/>
                <a:tab pos="8169275" algn="r"/>
              </a:tabLst>
            </a:pPr>
            <a:r>
              <a:rPr lang="el-GR" sz="1300" dirty="0"/>
              <a:t>Ολοκληρωμένες Μονάδες		12.000	12.000	12.000	12.000</a:t>
            </a:r>
          </a:p>
          <a:p>
            <a:pPr>
              <a:tabLst>
                <a:tab pos="2836863" algn="r"/>
                <a:tab pos="3768725" algn="r"/>
                <a:tab pos="5199063" algn="r"/>
                <a:tab pos="6478588" algn="r"/>
                <a:tab pos="8169275" algn="r"/>
              </a:tabLst>
            </a:pPr>
            <a:r>
              <a:rPr lang="el-GR" sz="1300" dirty="0"/>
              <a:t>Παραγωγή σε Εξέλιξη Τέλους (2/3)	</a:t>
            </a:r>
            <a:r>
              <a:rPr lang="el-GR" sz="1300" u="sng" dirty="0"/>
              <a:t>	3.000	3.000	0 	(3.000 Χ 2/3)   2.000</a:t>
            </a:r>
          </a:p>
          <a:p>
            <a:pPr>
              <a:tabLst>
                <a:tab pos="2836863" algn="r"/>
                <a:tab pos="3768725" algn="r"/>
                <a:tab pos="5199063" algn="r"/>
                <a:tab pos="6478588" algn="r"/>
                <a:tab pos="8169275" algn="r"/>
              </a:tabLst>
            </a:pPr>
            <a:r>
              <a:rPr lang="el-GR" sz="1300" dirty="0"/>
              <a:t>Σύνολο		15.000	15.000	15.000	14.000</a:t>
            </a:r>
          </a:p>
          <a:p>
            <a:pPr>
              <a:tabLst>
                <a:tab pos="2836863" algn="r"/>
                <a:tab pos="3768725" algn="r"/>
                <a:tab pos="5199063" algn="r"/>
                <a:tab pos="6478588" algn="r"/>
                <a:tab pos="8169275" algn="r"/>
              </a:tabLst>
            </a:pPr>
            <a:r>
              <a:rPr lang="el-GR" sz="1300" b="1" dirty="0"/>
              <a:t>Βήμα 3</a:t>
            </a:r>
            <a:r>
              <a:rPr lang="el-GR" sz="1300" b="1" baseline="30000" dirty="0"/>
              <a:t>ο</a:t>
            </a:r>
            <a:r>
              <a:rPr lang="el-GR" sz="1300" b="1" dirty="0"/>
              <a:t> Υπολογισμός Συνολικού Κόστους	Σύνολο	Μεταφερόμενο	Πρώτες	Κόστος				Κόστος	Ύλες	Μετατροπής</a:t>
            </a:r>
          </a:p>
          <a:p>
            <a:pPr>
              <a:tabLst>
                <a:tab pos="2836863" algn="r"/>
                <a:tab pos="3768725" algn="r"/>
                <a:tab pos="5199063" algn="r"/>
                <a:tab pos="6478588" algn="r"/>
                <a:tab pos="8169275" algn="r"/>
              </a:tabLst>
            </a:pPr>
            <a:r>
              <a:rPr lang="el-GR" sz="1300" dirty="0"/>
              <a:t>Παραγωγή σε Εξέλιξη Αρχής		0	 0		0</a:t>
            </a:r>
          </a:p>
          <a:p>
            <a:pPr>
              <a:tabLst>
                <a:tab pos="2836863" algn="r"/>
                <a:tab pos="3768725" algn="r"/>
                <a:tab pos="5199063" algn="r"/>
                <a:tab pos="6478588" algn="r"/>
                <a:tab pos="8169275" algn="r"/>
              </a:tabLst>
            </a:pPr>
            <a:r>
              <a:rPr lang="el-GR" sz="1300" dirty="0"/>
              <a:t>Τρέχον Κόστος	</a:t>
            </a:r>
            <a:r>
              <a:rPr lang="el-GR" sz="1300" u="sng" dirty="0"/>
              <a:t>	3.738.000	 1.350.000 	960.000*	1.428.000**</a:t>
            </a:r>
          </a:p>
          <a:p>
            <a:pPr>
              <a:tabLst>
                <a:tab pos="2836863" algn="r"/>
                <a:tab pos="3768725" algn="r"/>
                <a:tab pos="5199063" algn="r"/>
                <a:tab pos="6478588" algn="r"/>
                <a:tab pos="8169275" algn="r"/>
              </a:tabLst>
            </a:pPr>
            <a:r>
              <a:rPr lang="el-GR" sz="1300" dirty="0"/>
              <a:t>Σύνολο		3.738.000	1.350.000	960.000	1.428.000</a:t>
            </a:r>
          </a:p>
          <a:p>
            <a:pPr>
              <a:tabLst>
                <a:tab pos="2836863" algn="r"/>
                <a:tab pos="3768725" algn="r"/>
                <a:tab pos="5199063" algn="r"/>
                <a:tab pos="6478588" algn="r"/>
                <a:tab pos="8169275" algn="r"/>
              </a:tabLst>
            </a:pPr>
            <a:r>
              <a:rPr lang="el-GR" sz="1300" b="1" dirty="0"/>
              <a:t>Βήμα 4</a:t>
            </a:r>
            <a:r>
              <a:rPr lang="el-GR" sz="1300" b="1" baseline="30000" dirty="0"/>
              <a:t>ο</a:t>
            </a:r>
            <a:r>
              <a:rPr lang="el-GR" sz="1300" b="1" dirty="0"/>
              <a:t> Υπολογισμός Κόστους Ισοδύναμης Μονάδας		 ➗ 	 ➗ 	➗</a:t>
            </a:r>
          </a:p>
          <a:p>
            <a:pPr>
              <a:tabLst>
                <a:tab pos="2836863" algn="r"/>
                <a:tab pos="3768725" algn="r"/>
                <a:tab pos="5199063" algn="r"/>
                <a:tab pos="6478588" algn="r"/>
                <a:tab pos="8169275" algn="r"/>
              </a:tabLst>
            </a:pPr>
            <a:r>
              <a:rPr lang="el-GR" sz="1300" dirty="0"/>
              <a:t>Ισοδύναμες Μονάδες			15.000	12.000	14.000</a:t>
            </a:r>
          </a:p>
          <a:p>
            <a:pPr>
              <a:tabLst>
                <a:tab pos="2836863" algn="r"/>
                <a:tab pos="3768725" algn="r"/>
                <a:tab pos="5199063" algn="r"/>
                <a:tab pos="6478588" algn="r"/>
                <a:tab pos="8169275" algn="r"/>
              </a:tabLst>
            </a:pPr>
            <a:r>
              <a:rPr lang="el-GR" sz="1300" dirty="0"/>
              <a:t>Κόστος ανά Ισοδύναμη Μονάδα		272	90	80	102</a:t>
            </a:r>
          </a:p>
          <a:p>
            <a:pPr>
              <a:tabLst>
                <a:tab pos="3997325" algn="r"/>
                <a:tab pos="5059363" algn="r"/>
                <a:tab pos="7369175" algn="r"/>
              </a:tabLst>
            </a:pPr>
            <a:r>
              <a:rPr lang="el-GR" sz="1300" b="1" dirty="0"/>
              <a:t>Βήμα 5</a:t>
            </a:r>
            <a:r>
              <a:rPr lang="el-GR" sz="1300" b="1" baseline="30000" dirty="0"/>
              <a:t>ο</a:t>
            </a:r>
            <a:r>
              <a:rPr lang="el-GR" sz="1300" b="1" dirty="0"/>
              <a:t> Κατανομή του Κόστους στα Έτοιμα και στα Ημιτελή		Υπολογισμοί</a:t>
            </a:r>
          </a:p>
          <a:p>
            <a:pPr>
              <a:tabLst>
                <a:tab pos="3997325" algn="r"/>
                <a:tab pos="5059363" algn="r"/>
                <a:tab pos="7369175" algn="r"/>
              </a:tabLst>
            </a:pPr>
            <a:r>
              <a:rPr lang="el-GR" sz="1300" dirty="0"/>
              <a:t>Ολοκληρωμένες Μονάδες (12.000)		3.264.000	12.000 Χ 272</a:t>
            </a:r>
          </a:p>
          <a:p>
            <a:pPr>
              <a:tabLst>
                <a:tab pos="3997325" algn="r"/>
                <a:tab pos="5059363" algn="r"/>
                <a:tab pos="7369175" algn="r"/>
              </a:tabLst>
            </a:pPr>
            <a:r>
              <a:rPr lang="el-GR" sz="1300" dirty="0"/>
              <a:t>Παραγωγή σε Εξέλιξη Τέλους (1.000):</a:t>
            </a:r>
          </a:p>
          <a:p>
            <a:pPr>
              <a:tabLst>
                <a:tab pos="3997325" algn="r"/>
                <a:tab pos="5059363" algn="r"/>
                <a:tab pos="7369175" algn="r"/>
              </a:tabLst>
            </a:pPr>
            <a:r>
              <a:rPr lang="el-GR" sz="1300" dirty="0"/>
              <a:t>Κόστος Μεταφερόμενου Τμήματος (1.000)	270.000		3.000 Χ 90</a:t>
            </a:r>
          </a:p>
          <a:p>
            <a:pPr>
              <a:tabLst>
                <a:tab pos="3997325" algn="r"/>
                <a:tab pos="5059363" algn="r"/>
                <a:tab pos="7369175" algn="r"/>
              </a:tabLst>
            </a:pPr>
            <a:r>
              <a:rPr lang="el-GR" sz="1300" dirty="0"/>
              <a:t>Πρώτες Ύλες (1.000)	0		0</a:t>
            </a:r>
          </a:p>
          <a:p>
            <a:pPr>
              <a:tabLst>
                <a:tab pos="3997325" algn="r"/>
                <a:tab pos="5059363" algn="r"/>
                <a:tab pos="7369175" algn="r"/>
              </a:tabLst>
            </a:pPr>
            <a:r>
              <a:rPr lang="el-GR" sz="1300" dirty="0"/>
              <a:t>Κόστος Μετατροπής (7.000 Χ 0,40)	</a:t>
            </a:r>
            <a:r>
              <a:rPr lang="el-GR" sz="1300" u="sng" dirty="0"/>
              <a:t>204.000	474.000</a:t>
            </a:r>
            <a:r>
              <a:rPr lang="el-GR" sz="1300" dirty="0"/>
              <a:t>	3.000 Χ 2/3 Χ 102</a:t>
            </a:r>
          </a:p>
          <a:p>
            <a:pPr>
              <a:tabLst>
                <a:tab pos="3997325" algn="r"/>
                <a:tab pos="5059363" algn="r"/>
                <a:tab pos="7369175" algn="r"/>
              </a:tabLst>
            </a:pPr>
            <a:r>
              <a:rPr lang="el-GR" sz="1300" dirty="0"/>
              <a:t>Σύνολο		3.738.000</a:t>
            </a:r>
          </a:p>
          <a:p>
            <a:pPr>
              <a:tabLst>
                <a:tab pos="3997325" algn="r"/>
                <a:tab pos="5059363" algn="r"/>
                <a:tab pos="7369175" algn="r"/>
              </a:tabLst>
            </a:pPr>
            <a:endParaRPr lang="el-GR" sz="1300" dirty="0"/>
          </a:p>
          <a:p>
            <a:pPr>
              <a:tabLst>
                <a:tab pos="3997325" algn="r"/>
                <a:tab pos="5059363" algn="r"/>
                <a:tab pos="7369175" algn="r"/>
              </a:tabLst>
            </a:pPr>
            <a:r>
              <a:rPr lang="el-GR" sz="1300" dirty="0"/>
              <a:t>*20 Χ 4 Χ 12.000 = 960.000</a:t>
            </a:r>
          </a:p>
          <a:p>
            <a:pPr>
              <a:tabLst>
                <a:tab pos="3997325" algn="r"/>
                <a:tab pos="5059363" algn="r"/>
                <a:tab pos="7369175" algn="r"/>
              </a:tabLst>
            </a:pPr>
            <a:r>
              <a:rPr lang="el-GR" sz="1300" dirty="0"/>
              <a:t>**812.000 + 616.000 = 1.428.000</a:t>
            </a:r>
            <a:endParaRPr lang="en-US" sz="1300" dirty="0"/>
          </a:p>
        </p:txBody>
      </p:sp>
      <p:sp>
        <p:nvSpPr>
          <p:cNvPr id="5" name="Rectangle 4">
            <a:extLst>
              <a:ext uri="{FF2B5EF4-FFF2-40B4-BE49-F238E27FC236}">
                <a16:creationId xmlns:a16="http://schemas.microsoft.com/office/drawing/2014/main" id="{C5D26555-5EFC-894A-B0F3-EB2D86D2D6CA}"/>
              </a:ext>
            </a:extLst>
          </p:cNvPr>
          <p:cNvSpPr/>
          <p:nvPr/>
        </p:nvSpPr>
        <p:spPr>
          <a:xfrm>
            <a:off x="388520" y="164673"/>
            <a:ext cx="960519" cy="330603"/>
          </a:xfrm>
          <a:prstGeom prst="rect">
            <a:avLst/>
          </a:prstGeom>
          <a:solidFill>
            <a:srgbClr val="FFFF00"/>
          </a:solidFill>
          <a:ln>
            <a:solidFill>
              <a:schemeClr val="tx1"/>
            </a:solidFill>
          </a:ln>
        </p:spPr>
        <p:txBody>
          <a:bodyPr wrap="none">
            <a:spAutoFit/>
          </a:bodyPr>
          <a:lstStyle/>
          <a:p>
            <a:pPr algn="just">
              <a:lnSpc>
                <a:spcPts val="2000"/>
              </a:lnSpc>
              <a:spcAft>
                <a:spcPts val="0"/>
              </a:spcAft>
            </a:pPr>
            <a:r>
              <a:rPr lang="el-GR" sz="1400" b="1" dirty="0">
                <a:highlight>
                  <a:srgbClr val="FFFF00"/>
                </a:highlight>
                <a:latin typeface="Calibri" panose="020F0502020204030204" pitchFamily="34" charset="0"/>
                <a:ea typeface="Times New Roman" panose="02020603050405020304" pitchFamily="18" charset="0"/>
                <a:cs typeface="Times New Roman" panose="02020603050405020304" pitchFamily="18" charset="0"/>
              </a:rPr>
              <a:t>ΑΣΚΗΣΗ  3</a:t>
            </a:r>
            <a:endParaRPr lang="en-US" sz="1400" b="1"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55684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dissolv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dissolv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dissolv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dissolv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dissolve">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dissolve">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dissolve">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Effect transition="in" filter="dissolve">
                                      <p:cBhvr>
                                        <p:cTn id="57" dur="500"/>
                                        <p:tgtEl>
                                          <p:spTgt spid="4">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Effect transition="in" filter="dissolve">
                                      <p:cBhvr>
                                        <p:cTn id="62" dur="500"/>
                                        <p:tgtEl>
                                          <p:spTgt spid="4">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4">
                                            <p:txEl>
                                              <p:pRg st="12" end="12"/>
                                            </p:txEl>
                                          </p:spTgt>
                                        </p:tgtEl>
                                        <p:attrNameLst>
                                          <p:attrName>style.visibility</p:attrName>
                                        </p:attrNameLst>
                                      </p:cBhvr>
                                      <p:to>
                                        <p:strVal val="visible"/>
                                      </p:to>
                                    </p:set>
                                    <p:animEffect transition="in" filter="dissolve">
                                      <p:cBhvr>
                                        <p:cTn id="67" dur="500"/>
                                        <p:tgtEl>
                                          <p:spTgt spid="4">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4">
                                            <p:txEl>
                                              <p:pRg st="13" end="13"/>
                                            </p:txEl>
                                          </p:spTgt>
                                        </p:tgtEl>
                                        <p:attrNameLst>
                                          <p:attrName>style.visibility</p:attrName>
                                        </p:attrNameLst>
                                      </p:cBhvr>
                                      <p:to>
                                        <p:strVal val="visible"/>
                                      </p:to>
                                    </p:set>
                                    <p:animEffect transition="in" filter="dissolve">
                                      <p:cBhvr>
                                        <p:cTn id="72" dur="500"/>
                                        <p:tgtEl>
                                          <p:spTgt spid="4">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4">
                                            <p:txEl>
                                              <p:pRg st="14" end="14"/>
                                            </p:txEl>
                                          </p:spTgt>
                                        </p:tgtEl>
                                        <p:attrNameLst>
                                          <p:attrName>style.visibility</p:attrName>
                                        </p:attrNameLst>
                                      </p:cBhvr>
                                      <p:to>
                                        <p:strVal val="visible"/>
                                      </p:to>
                                    </p:set>
                                    <p:animEffect transition="in" filter="dissolve">
                                      <p:cBhvr>
                                        <p:cTn id="77" dur="500"/>
                                        <p:tgtEl>
                                          <p:spTgt spid="4">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4">
                                            <p:txEl>
                                              <p:pRg st="15" end="15"/>
                                            </p:txEl>
                                          </p:spTgt>
                                        </p:tgtEl>
                                        <p:attrNameLst>
                                          <p:attrName>style.visibility</p:attrName>
                                        </p:attrNameLst>
                                      </p:cBhvr>
                                      <p:to>
                                        <p:strVal val="visible"/>
                                      </p:to>
                                    </p:set>
                                    <p:animEffect transition="in" filter="dissolve">
                                      <p:cBhvr>
                                        <p:cTn id="82" dur="500"/>
                                        <p:tgtEl>
                                          <p:spTgt spid="4">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4">
                                            <p:txEl>
                                              <p:pRg st="16" end="16"/>
                                            </p:txEl>
                                          </p:spTgt>
                                        </p:tgtEl>
                                        <p:attrNameLst>
                                          <p:attrName>style.visibility</p:attrName>
                                        </p:attrNameLst>
                                      </p:cBhvr>
                                      <p:to>
                                        <p:strVal val="visible"/>
                                      </p:to>
                                    </p:set>
                                    <p:animEffect transition="in" filter="dissolve">
                                      <p:cBhvr>
                                        <p:cTn id="87" dur="500"/>
                                        <p:tgtEl>
                                          <p:spTgt spid="4">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4">
                                            <p:txEl>
                                              <p:pRg st="17" end="17"/>
                                            </p:txEl>
                                          </p:spTgt>
                                        </p:tgtEl>
                                        <p:attrNameLst>
                                          <p:attrName>style.visibility</p:attrName>
                                        </p:attrNameLst>
                                      </p:cBhvr>
                                      <p:to>
                                        <p:strVal val="visible"/>
                                      </p:to>
                                    </p:set>
                                    <p:animEffect transition="in" filter="dissolve">
                                      <p:cBhvr>
                                        <p:cTn id="92" dur="500"/>
                                        <p:tgtEl>
                                          <p:spTgt spid="4">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4">
                                            <p:txEl>
                                              <p:pRg st="18" end="18"/>
                                            </p:txEl>
                                          </p:spTgt>
                                        </p:tgtEl>
                                        <p:attrNameLst>
                                          <p:attrName>style.visibility</p:attrName>
                                        </p:attrNameLst>
                                      </p:cBhvr>
                                      <p:to>
                                        <p:strVal val="visible"/>
                                      </p:to>
                                    </p:set>
                                    <p:animEffect transition="in" filter="dissolve">
                                      <p:cBhvr>
                                        <p:cTn id="97" dur="500"/>
                                        <p:tgtEl>
                                          <p:spTgt spid="4">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4">
                                            <p:txEl>
                                              <p:pRg st="19" end="19"/>
                                            </p:txEl>
                                          </p:spTgt>
                                        </p:tgtEl>
                                        <p:attrNameLst>
                                          <p:attrName>style.visibility</p:attrName>
                                        </p:attrNameLst>
                                      </p:cBhvr>
                                      <p:to>
                                        <p:strVal val="visible"/>
                                      </p:to>
                                    </p:set>
                                    <p:animEffect transition="in" filter="dissolve">
                                      <p:cBhvr>
                                        <p:cTn id="102" dur="500"/>
                                        <p:tgtEl>
                                          <p:spTgt spid="4">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4">
                                            <p:txEl>
                                              <p:pRg st="20" end="20"/>
                                            </p:txEl>
                                          </p:spTgt>
                                        </p:tgtEl>
                                        <p:attrNameLst>
                                          <p:attrName>style.visibility</p:attrName>
                                        </p:attrNameLst>
                                      </p:cBhvr>
                                      <p:to>
                                        <p:strVal val="visible"/>
                                      </p:to>
                                    </p:set>
                                    <p:animEffect transition="in" filter="dissolve">
                                      <p:cBhvr>
                                        <p:cTn id="107" dur="500"/>
                                        <p:tgtEl>
                                          <p:spTgt spid="4">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4">
                                            <p:txEl>
                                              <p:pRg st="21" end="21"/>
                                            </p:txEl>
                                          </p:spTgt>
                                        </p:tgtEl>
                                        <p:attrNameLst>
                                          <p:attrName>style.visibility</p:attrName>
                                        </p:attrNameLst>
                                      </p:cBhvr>
                                      <p:to>
                                        <p:strVal val="visible"/>
                                      </p:to>
                                    </p:set>
                                    <p:animEffect transition="in" filter="dissolve">
                                      <p:cBhvr>
                                        <p:cTn id="112" dur="500"/>
                                        <p:tgtEl>
                                          <p:spTgt spid="4">
                                            <p:txEl>
                                              <p:pRg st="21" end="2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4">
                                            <p:txEl>
                                              <p:pRg st="22" end="22"/>
                                            </p:txEl>
                                          </p:spTgt>
                                        </p:tgtEl>
                                        <p:attrNameLst>
                                          <p:attrName>style.visibility</p:attrName>
                                        </p:attrNameLst>
                                      </p:cBhvr>
                                      <p:to>
                                        <p:strVal val="visible"/>
                                      </p:to>
                                    </p:set>
                                    <p:animEffect transition="in" filter="dissolve">
                                      <p:cBhvr>
                                        <p:cTn id="117" dur="500"/>
                                        <p:tgtEl>
                                          <p:spTgt spid="4">
                                            <p:txEl>
                                              <p:pRg st="22" end="2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4">
                                            <p:txEl>
                                              <p:pRg st="24" end="24"/>
                                            </p:txEl>
                                          </p:spTgt>
                                        </p:tgtEl>
                                        <p:attrNameLst>
                                          <p:attrName>style.visibility</p:attrName>
                                        </p:attrNameLst>
                                      </p:cBhvr>
                                      <p:to>
                                        <p:strVal val="visible"/>
                                      </p:to>
                                    </p:set>
                                    <p:animEffect transition="in" filter="dissolve">
                                      <p:cBhvr>
                                        <p:cTn id="122" dur="500"/>
                                        <p:tgtEl>
                                          <p:spTgt spid="4">
                                            <p:txEl>
                                              <p:pRg st="24" end="24"/>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4">
                                            <p:txEl>
                                              <p:pRg st="25" end="25"/>
                                            </p:txEl>
                                          </p:spTgt>
                                        </p:tgtEl>
                                        <p:attrNameLst>
                                          <p:attrName>style.visibility</p:attrName>
                                        </p:attrNameLst>
                                      </p:cBhvr>
                                      <p:to>
                                        <p:strVal val="visible"/>
                                      </p:to>
                                    </p:set>
                                    <p:animEffect transition="in" filter="dissolve">
                                      <p:cBhvr>
                                        <p:cTn id="127" dur="500"/>
                                        <p:tgtEl>
                                          <p:spTgt spid="4">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85B2C11-B385-3D45-B8DC-8D4B83E5F933}"/>
              </a:ext>
            </a:extLst>
          </p:cNvPr>
          <p:cNvSpPr/>
          <p:nvPr/>
        </p:nvSpPr>
        <p:spPr>
          <a:xfrm>
            <a:off x="337945" y="1147499"/>
            <a:ext cx="8331201" cy="4185761"/>
          </a:xfrm>
          <a:prstGeom prst="rect">
            <a:avLst/>
          </a:prstGeom>
        </p:spPr>
        <p:txBody>
          <a:bodyPr wrap="square">
            <a:spAutoFit/>
          </a:bodyPr>
          <a:lstStyle/>
          <a:p>
            <a:pPr>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Κατά την παραγωγή του προϊόντος Π1 της βιομηχανίας «ΛΑΜΔΑ  Α.Β.Ε.» τα άμεσα υλικά ενσωματώνονται στα έτοιμα προϊόντα κατά την έναρξη της παραγωγικής διαδικασίας. Κατά την κατεργασία των προϊόντων και όταν αυτή ολοκληρωθεί κατά το ήμισυ (50%), παρουσιάζονται απώλειες. Οι απώλειες σε ποσοστό 3%, επί της παραγωγής εκείνης που έχει απορροφήσει το 50% της όλης κατεργασίας, θεωρούνται κανονικές.</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cs typeface="Times New Roman" panose="02020603050405020304" pitchFamily="18" charset="0"/>
              </a:rPr>
              <a:t>Για τη χρήση 20Χ5 δίδονται τα εξής στοιχεία:</a:t>
            </a:r>
            <a:endParaRPr lang="en-US" sz="1400" dirty="0">
              <a:ea typeface="Times New Roman" panose="02020603050405020304" pitchFamily="18" charset="0"/>
              <a:cs typeface="Times New Roman" panose="02020603050405020304" pitchFamily="18" charset="0"/>
            </a:endParaRPr>
          </a:p>
          <a:p>
            <a:pPr algn="just">
              <a:spcAft>
                <a:spcPts val="0"/>
              </a:spcAft>
              <a:tabLst>
                <a:tab pos="5146675" algn="l"/>
                <a:tab pos="7551738" algn="r"/>
              </a:tabLst>
            </a:pPr>
            <a:r>
              <a:rPr lang="el-GR" sz="1400" dirty="0">
                <a:ea typeface="Times New Roman" panose="02020603050405020304" pitchFamily="18" charset="0"/>
              </a:rPr>
              <a:t> </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Παραγωγή σε εξέλιξη αρχής με κατεργασία 80%	μονάδες	30.000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Κόστος Παραγωγής σε εξέλιξη αρχής (31.12.20Χ4)	ευρώ		8.070.000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Παραγωγή χρήσεως 20Χ5	μονάδες	150.000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Αναλώσεις αμέσων υλικών	ευρώ		38.220.000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Κόστος κατεργασίας (κόστος μετατροπής)	ευρώ		15.730.000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Μεταφερθέντα προϊόντα στην αποθήκη ετοίμων	μονάδες	123.000</a:t>
            </a:r>
            <a:endParaRPr lang="en-US" sz="1400" dirty="0">
              <a:ea typeface="Times New Roman" panose="02020603050405020304" pitchFamily="18" charset="0"/>
            </a:endParaRPr>
          </a:p>
          <a:p>
            <a:pPr>
              <a:tabLst>
                <a:tab pos="4708525" algn="l"/>
                <a:tab pos="6303963" algn="r"/>
                <a:tab pos="7551738" algn="r"/>
              </a:tabLst>
            </a:pPr>
            <a:r>
              <a:rPr lang="el-GR" sz="1400" dirty="0">
                <a:ea typeface="Times New Roman" panose="02020603050405020304" pitchFamily="18" charset="0"/>
              </a:rPr>
              <a:t>Παραγωγή σε εξέλιξη τέλους (31.12.05) με κατεργασία 40%	μονάδες	50.000</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Για τον προσδιορισμό του κόστους παραγωγής των ετοίμων η εταιρεία εφαρμόζει πάγια τη μέθοδο </a:t>
            </a:r>
            <a:r>
              <a:rPr lang="en-US" sz="1400" dirty="0">
                <a:ea typeface="Times New Roman" panose="02020603050405020304" pitchFamily="18" charset="0"/>
              </a:rPr>
              <a:t>F I F O</a:t>
            </a:r>
            <a:r>
              <a:rPr lang="el-GR" sz="1400" dirty="0">
                <a:ea typeface="Times New Roman" panose="02020603050405020304" pitchFamily="18" charset="0"/>
              </a:rPr>
              <a:t>.</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Ζητείται να προσδιοριστεί το κατά μονάδα κόστος παραγωγής των ετοίμων προϊόντων.</a:t>
            </a:r>
            <a:endParaRPr lang="en-US" sz="1400" dirty="0">
              <a:effectLst/>
              <a:ea typeface="Times New Roman" panose="02020603050405020304" pitchFamily="18" charset="0"/>
            </a:endParaRPr>
          </a:p>
        </p:txBody>
      </p:sp>
      <p:sp>
        <p:nvSpPr>
          <p:cNvPr id="2" name="Rectangle 1">
            <a:extLst>
              <a:ext uri="{FF2B5EF4-FFF2-40B4-BE49-F238E27FC236}">
                <a16:creationId xmlns:a16="http://schemas.microsoft.com/office/drawing/2014/main" id="{1E85F9F5-E049-0E4F-B618-49E996B8611B}"/>
              </a:ext>
            </a:extLst>
          </p:cNvPr>
          <p:cNvSpPr/>
          <p:nvPr/>
        </p:nvSpPr>
        <p:spPr>
          <a:xfrm>
            <a:off x="337945" y="170394"/>
            <a:ext cx="960519" cy="307777"/>
          </a:xfrm>
          <a:prstGeom prst="rect">
            <a:avLst/>
          </a:prstGeom>
          <a:solidFill>
            <a:srgbClr val="FFFF00"/>
          </a:solidFill>
          <a:ln>
            <a:solidFill>
              <a:schemeClr val="tx1"/>
            </a:solidFill>
          </a:ln>
        </p:spPr>
        <p:txBody>
          <a:bodyPr wrap="none">
            <a:spAutoFit/>
          </a:bodyPr>
          <a:lstStyle/>
          <a:p>
            <a:pPr>
              <a:spcAft>
                <a:spcPts val="0"/>
              </a:spcAft>
            </a:pPr>
            <a:r>
              <a:rPr lang="el-GR" sz="1400" b="1" kern="0" dirty="0">
                <a:highlight>
                  <a:srgbClr val="FFFF00"/>
                </a:highlight>
                <a:cs typeface="Times New Roman" panose="02020603050405020304" pitchFamily="18" charset="0"/>
              </a:rPr>
              <a:t>ΑΣΚΗΣΗ  4</a:t>
            </a:r>
            <a:endParaRPr lang="en-US" sz="1400" b="1" kern="0" dirty="0">
              <a:cs typeface="Times New Roman" panose="02020603050405020304" pitchFamily="18" charset="0"/>
            </a:endParaRPr>
          </a:p>
        </p:txBody>
      </p:sp>
    </p:spTree>
    <p:extLst>
      <p:ext uri="{BB962C8B-B14F-4D97-AF65-F5344CB8AC3E}">
        <p14:creationId xmlns:p14="http://schemas.microsoft.com/office/powerpoint/2010/main" val="116157319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ssolv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dissolve">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dissolve">
                                      <p:cBhvr>
                                        <p:cTn id="17" dur="500"/>
                                        <p:tgtEl>
                                          <p:spTgt spid="4">
                                            <p:txEl>
                                              <p:pRg st="4" end="4"/>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Effect transition="in" filter="dissolve">
                                      <p:cBhvr>
                                        <p:cTn id="20" dur="500"/>
                                        <p:tgtEl>
                                          <p:spTgt spid="4">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dissolve">
                                      <p:cBhvr>
                                        <p:cTn id="25" dur="500"/>
                                        <p:tgtEl>
                                          <p:spTgt spid="4">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4">
                                            <p:txEl>
                                              <p:pRg st="7" end="7"/>
                                            </p:txEl>
                                          </p:spTgt>
                                        </p:tgtEl>
                                        <p:attrNameLst>
                                          <p:attrName>style.visibility</p:attrName>
                                        </p:attrNameLst>
                                      </p:cBhvr>
                                      <p:to>
                                        <p:strVal val="visible"/>
                                      </p:to>
                                    </p:set>
                                    <p:animEffect transition="in" filter="dissolve">
                                      <p:cBhvr>
                                        <p:cTn id="30" dur="500"/>
                                        <p:tgtEl>
                                          <p:spTgt spid="4">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dissolve">
                                      <p:cBhvr>
                                        <p:cTn id="35" dur="500"/>
                                        <p:tgtEl>
                                          <p:spTgt spid="4">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4">
                                            <p:txEl>
                                              <p:pRg st="9" end="9"/>
                                            </p:txEl>
                                          </p:spTgt>
                                        </p:tgtEl>
                                        <p:attrNameLst>
                                          <p:attrName>style.visibility</p:attrName>
                                        </p:attrNameLst>
                                      </p:cBhvr>
                                      <p:to>
                                        <p:strVal val="visible"/>
                                      </p:to>
                                    </p:set>
                                    <p:animEffect transition="in" filter="dissolve">
                                      <p:cBhvr>
                                        <p:cTn id="40" dur="500"/>
                                        <p:tgtEl>
                                          <p:spTgt spid="4">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4">
                                            <p:txEl>
                                              <p:pRg st="10" end="10"/>
                                            </p:txEl>
                                          </p:spTgt>
                                        </p:tgtEl>
                                        <p:attrNameLst>
                                          <p:attrName>style.visibility</p:attrName>
                                        </p:attrNameLst>
                                      </p:cBhvr>
                                      <p:to>
                                        <p:strVal val="visible"/>
                                      </p:to>
                                    </p:set>
                                    <p:animEffect transition="in" filter="dissolve">
                                      <p:cBhvr>
                                        <p:cTn id="45" dur="500"/>
                                        <p:tgtEl>
                                          <p:spTgt spid="4">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4">
                                            <p:txEl>
                                              <p:pRg st="11" end="11"/>
                                            </p:txEl>
                                          </p:spTgt>
                                        </p:tgtEl>
                                        <p:attrNameLst>
                                          <p:attrName>style.visibility</p:attrName>
                                        </p:attrNameLst>
                                      </p:cBhvr>
                                      <p:to>
                                        <p:strVal val="visible"/>
                                      </p:to>
                                    </p:set>
                                    <p:animEffect transition="in" filter="dissolve">
                                      <p:cBhvr>
                                        <p:cTn id="50" dur="500"/>
                                        <p:tgtEl>
                                          <p:spTgt spid="4">
                                            <p:txEl>
                                              <p:pRg st="11" end="1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4">
                                            <p:txEl>
                                              <p:pRg st="13" end="13"/>
                                            </p:txEl>
                                          </p:spTgt>
                                        </p:tgtEl>
                                        <p:attrNameLst>
                                          <p:attrName>style.visibility</p:attrName>
                                        </p:attrNameLst>
                                      </p:cBhvr>
                                      <p:to>
                                        <p:strVal val="visible"/>
                                      </p:to>
                                    </p:set>
                                    <p:animEffect transition="in" filter="dissolve">
                                      <p:cBhvr>
                                        <p:cTn id="55" dur="500"/>
                                        <p:tgtEl>
                                          <p:spTgt spid="4">
                                            <p:txEl>
                                              <p:pRg st="13" end="1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nodeType="clickEffect">
                                  <p:stCondLst>
                                    <p:cond delay="0"/>
                                  </p:stCondLst>
                                  <p:childTnLst>
                                    <p:set>
                                      <p:cBhvr>
                                        <p:cTn id="59" dur="1" fill="hold">
                                          <p:stCondLst>
                                            <p:cond delay="0"/>
                                          </p:stCondLst>
                                        </p:cTn>
                                        <p:tgtEl>
                                          <p:spTgt spid="4">
                                            <p:txEl>
                                              <p:pRg st="15" end="15"/>
                                            </p:txEl>
                                          </p:spTgt>
                                        </p:tgtEl>
                                        <p:attrNameLst>
                                          <p:attrName>style.visibility</p:attrName>
                                        </p:attrNameLst>
                                      </p:cBhvr>
                                      <p:to>
                                        <p:strVal val="visible"/>
                                      </p:to>
                                    </p:set>
                                    <p:animEffect transition="in" filter="dissolve">
                                      <p:cBhvr>
                                        <p:cTn id="60" dur="500"/>
                                        <p:tgtEl>
                                          <p:spTgt spid="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788D4D-84F6-8E41-BBF2-C83FED75BA11}"/>
              </a:ext>
            </a:extLst>
          </p:cNvPr>
          <p:cNvSpPr txBox="1"/>
          <p:nvPr/>
        </p:nvSpPr>
        <p:spPr>
          <a:xfrm>
            <a:off x="177798" y="1757982"/>
            <a:ext cx="8770761" cy="4832092"/>
          </a:xfrm>
          <a:prstGeom prst="rect">
            <a:avLst/>
          </a:prstGeom>
          <a:noFill/>
          <a:ln>
            <a:solidFill>
              <a:schemeClr val="tx1"/>
            </a:solidFill>
          </a:ln>
        </p:spPr>
        <p:txBody>
          <a:bodyPr wrap="square" rtlCol="0">
            <a:spAutoFit/>
          </a:bodyPr>
          <a:lstStyle/>
          <a:p>
            <a:pPr>
              <a:tabLst>
                <a:tab pos="6796088" algn="r"/>
              </a:tabLst>
            </a:pPr>
            <a:r>
              <a:rPr lang="el-GR" sz="1100" b="1" dirty="0"/>
              <a:t>Βήμα 1</a:t>
            </a:r>
            <a:r>
              <a:rPr lang="el-GR" sz="1100" b="1" baseline="30000" dirty="0"/>
              <a:t>ο</a:t>
            </a:r>
            <a:r>
              <a:rPr lang="el-GR" sz="1100" b="1" dirty="0"/>
              <a:t> Υπολογισμός Φυσικής Ροής	Βήμα 2</a:t>
            </a:r>
            <a:r>
              <a:rPr lang="el-GR" sz="1100" b="1" baseline="30000" dirty="0"/>
              <a:t>ο</a:t>
            </a:r>
            <a:r>
              <a:rPr lang="el-GR" sz="1100" b="1" dirty="0"/>
              <a:t> Υπολογισμός Ισοδύναμων Μονάδων</a:t>
            </a:r>
          </a:p>
          <a:p>
            <a:pPr>
              <a:tabLst>
                <a:tab pos="4752975" algn="r"/>
                <a:tab pos="6438900" algn="r"/>
                <a:tab pos="8169275" algn="r"/>
              </a:tabLst>
            </a:pPr>
            <a:r>
              <a:rPr lang="el-GR" sz="1100" b="1" dirty="0"/>
              <a:t>Ποσότητες	Μονάδες	Πρώτες Ύλες 	Κόστος Μετατροπής</a:t>
            </a:r>
          </a:p>
          <a:p>
            <a:pPr>
              <a:tabLst>
                <a:tab pos="4752975" algn="r"/>
                <a:tab pos="6438900" algn="r"/>
                <a:tab pos="8169275" algn="r"/>
              </a:tabLst>
            </a:pPr>
            <a:r>
              <a:rPr lang="el-GR" sz="1100" dirty="0"/>
              <a:t>Παραγωγή σε Εξέλιξη Αρχής (80%ΚΜ)	30.000		</a:t>
            </a:r>
          </a:p>
          <a:p>
            <a:pPr>
              <a:tabLst>
                <a:tab pos="4752975" algn="r"/>
                <a:tab pos="6438900" algn="r"/>
                <a:tab pos="8169275" algn="r"/>
              </a:tabLst>
            </a:pPr>
            <a:r>
              <a:rPr lang="el-GR" sz="1100" dirty="0"/>
              <a:t>Εισερχόμενες Μονάδες	</a:t>
            </a:r>
            <a:r>
              <a:rPr lang="el-GR" sz="1100" u="sng" dirty="0"/>
              <a:t>150.000</a:t>
            </a:r>
            <a:r>
              <a:rPr lang="el-GR" sz="1100" dirty="0"/>
              <a:t>		</a:t>
            </a:r>
          </a:p>
          <a:p>
            <a:pPr>
              <a:tabLst>
                <a:tab pos="4752975" algn="r"/>
                <a:tab pos="6438900" algn="r"/>
                <a:tab pos="8169275" algn="r"/>
              </a:tabLst>
            </a:pPr>
            <a:r>
              <a:rPr lang="el-GR" sz="1100" dirty="0"/>
              <a:t>Σύνολο	180.000</a:t>
            </a:r>
          </a:p>
          <a:p>
            <a:pPr>
              <a:tabLst>
                <a:tab pos="4752975" algn="r"/>
                <a:tab pos="6438900" algn="r"/>
                <a:tab pos="8169275" algn="r"/>
              </a:tabLst>
            </a:pPr>
            <a:r>
              <a:rPr lang="el-GR" sz="1100" dirty="0"/>
              <a:t>Ολοκληρωμένες Μονάδες</a:t>
            </a:r>
            <a:r>
              <a:rPr lang="en-US" sz="1100" dirty="0"/>
              <a:t> </a:t>
            </a:r>
            <a:r>
              <a:rPr lang="el-GR" sz="1100" dirty="0"/>
              <a:t>από ΠΕΑ 	30.000		(30.000 Χ 20%) 6.000</a:t>
            </a:r>
          </a:p>
          <a:p>
            <a:pPr>
              <a:tabLst>
                <a:tab pos="4752975" algn="r"/>
                <a:tab pos="6438900" algn="r"/>
                <a:tab pos="8169275" algn="r"/>
              </a:tabLst>
            </a:pPr>
            <a:r>
              <a:rPr lang="el-GR" sz="1100" dirty="0"/>
              <a:t>Ολοκληρωμένες Μονάδες από εισερχόμενες	93.000	93.000	93.000</a:t>
            </a:r>
          </a:p>
          <a:p>
            <a:pPr>
              <a:tabLst>
                <a:tab pos="4752975" algn="r"/>
                <a:tab pos="6438900" algn="r"/>
                <a:tab pos="8169275" algn="r"/>
              </a:tabLst>
            </a:pPr>
            <a:r>
              <a:rPr lang="el-GR" sz="1100" dirty="0"/>
              <a:t>Έκτακτες Απώλειες	4.000	4.000	4.000 Χ 50%) 2.000</a:t>
            </a:r>
          </a:p>
          <a:p>
            <a:pPr>
              <a:tabLst>
                <a:tab pos="4752975" algn="r"/>
                <a:tab pos="6438900" algn="r"/>
                <a:tab pos="8169275" algn="r"/>
              </a:tabLst>
            </a:pPr>
            <a:r>
              <a:rPr lang="el-GR" sz="1100" dirty="0"/>
              <a:t>Παραγωγή σε Εξέλιξη Τέλους (40% ΚΜ)	</a:t>
            </a:r>
            <a:r>
              <a:rPr lang="el-GR" sz="1100" u="sng" dirty="0"/>
              <a:t>50.000	50.000	 (50.000 Χ 40%) 20.000</a:t>
            </a:r>
          </a:p>
          <a:p>
            <a:pPr>
              <a:tabLst>
                <a:tab pos="4752975" algn="r"/>
                <a:tab pos="6438900" algn="r"/>
                <a:tab pos="8169275" algn="r"/>
              </a:tabLst>
            </a:pPr>
            <a:r>
              <a:rPr lang="el-GR" sz="1100" dirty="0"/>
              <a:t>Σύνολο	173.000	147.000	121.000</a:t>
            </a:r>
          </a:p>
          <a:p>
            <a:pPr>
              <a:tabLst>
                <a:tab pos="4752975" algn="r"/>
                <a:tab pos="6438900" algn="r"/>
                <a:tab pos="8169275" algn="r"/>
              </a:tabLst>
            </a:pPr>
            <a:r>
              <a:rPr lang="el-GR" sz="1100" b="1" dirty="0"/>
              <a:t>Βήμα 3</a:t>
            </a:r>
            <a:r>
              <a:rPr lang="el-GR" sz="1100" b="1" baseline="30000" dirty="0"/>
              <a:t>ο</a:t>
            </a:r>
            <a:r>
              <a:rPr lang="el-GR" sz="1100" b="1" dirty="0"/>
              <a:t> Υπολογισμός Συνολικού Κόστους	</a:t>
            </a:r>
          </a:p>
          <a:p>
            <a:pPr>
              <a:tabLst>
                <a:tab pos="4752975" algn="r"/>
                <a:tab pos="6438900" algn="r"/>
                <a:tab pos="8169275" algn="r"/>
              </a:tabLst>
            </a:pPr>
            <a:r>
              <a:rPr lang="el-GR" sz="1100" dirty="0"/>
              <a:t>Παραγωγή σε Εξέλιξη Αρχής	8.070.000	-	-</a:t>
            </a:r>
          </a:p>
          <a:p>
            <a:pPr>
              <a:tabLst>
                <a:tab pos="4752975" algn="r"/>
                <a:tab pos="6438900" algn="r"/>
                <a:tab pos="8169275" algn="r"/>
              </a:tabLst>
            </a:pPr>
            <a:r>
              <a:rPr lang="el-GR" sz="1100" dirty="0"/>
              <a:t>Τρέχον Κόστος (Κατανεμόμενο στις ΙΜ Περιόδου)</a:t>
            </a:r>
            <a:r>
              <a:rPr lang="el-GR" sz="1100" u="sng" dirty="0">
                <a:solidFill>
                  <a:srgbClr val="C00000"/>
                </a:solidFill>
              </a:rPr>
              <a:t>	53.950.000	38.220.000	15.730.000</a:t>
            </a:r>
          </a:p>
          <a:p>
            <a:pPr>
              <a:tabLst>
                <a:tab pos="4752975" algn="r"/>
                <a:tab pos="6438900" algn="r"/>
                <a:tab pos="8169275" algn="r"/>
              </a:tabLst>
            </a:pPr>
            <a:r>
              <a:rPr lang="el-GR" sz="1100" dirty="0"/>
              <a:t>Σύνολο	62.020.000	38.220.000	15.730.000</a:t>
            </a:r>
          </a:p>
          <a:p>
            <a:pPr>
              <a:tabLst>
                <a:tab pos="4752975" algn="r"/>
                <a:tab pos="6438900" algn="r"/>
                <a:tab pos="8169275" algn="r"/>
              </a:tabLst>
            </a:pPr>
            <a:r>
              <a:rPr lang="el-GR" sz="1100" b="1" dirty="0"/>
              <a:t>Βήμα 4</a:t>
            </a:r>
            <a:r>
              <a:rPr lang="el-GR" sz="1100" b="1" baseline="30000" dirty="0"/>
              <a:t>ο</a:t>
            </a:r>
            <a:r>
              <a:rPr lang="el-GR" sz="1100" b="1" dirty="0"/>
              <a:t> Υπολογισμός Κόστους Ισοδύναμης Μονάδας		</a:t>
            </a:r>
            <a:r>
              <a:rPr lang="el-GR" sz="1100" b="1" dirty="0">
                <a:solidFill>
                  <a:srgbClr val="C00000"/>
                </a:solidFill>
              </a:rPr>
              <a:t>➗	➗</a:t>
            </a:r>
          </a:p>
          <a:p>
            <a:pPr>
              <a:tabLst>
                <a:tab pos="4752975" algn="r"/>
                <a:tab pos="6438900" algn="r"/>
                <a:tab pos="8169275" algn="r"/>
              </a:tabLst>
            </a:pPr>
            <a:r>
              <a:rPr lang="el-GR" sz="1100" dirty="0"/>
              <a:t>Ισοδύναμες Μονάδες		</a:t>
            </a:r>
            <a:r>
              <a:rPr lang="el-GR" sz="1100" dirty="0">
                <a:solidFill>
                  <a:srgbClr val="C00000"/>
                </a:solidFill>
              </a:rPr>
              <a:t>147.000	121.000</a:t>
            </a:r>
          </a:p>
          <a:p>
            <a:pPr>
              <a:tabLst>
                <a:tab pos="4752975" algn="r"/>
                <a:tab pos="6438900" algn="r"/>
                <a:tab pos="8169275" algn="r"/>
              </a:tabLst>
            </a:pPr>
            <a:r>
              <a:rPr lang="el-GR" sz="1100" dirty="0"/>
              <a:t>Κόστος ανά Ισοδύναμη Μονάδα	390	260	130</a:t>
            </a:r>
          </a:p>
          <a:p>
            <a:pPr>
              <a:tabLst>
                <a:tab pos="4303713" algn="r"/>
                <a:tab pos="6259513" algn="r"/>
                <a:tab pos="7416800" algn="r"/>
              </a:tabLst>
            </a:pPr>
            <a:r>
              <a:rPr lang="el-GR" sz="1100" b="1" dirty="0"/>
              <a:t>Βήμα 5</a:t>
            </a:r>
            <a:r>
              <a:rPr lang="el-GR" sz="1100" b="1" baseline="30000" dirty="0"/>
              <a:t>ο</a:t>
            </a:r>
            <a:r>
              <a:rPr lang="el-GR" sz="1100" b="1" dirty="0"/>
              <a:t> Κατανομή του Κόστους στα Έτοιμα και στα Ημιτελή		Υπολογισμοί*</a:t>
            </a:r>
          </a:p>
          <a:p>
            <a:pPr>
              <a:tabLst>
                <a:tab pos="4303713" algn="r"/>
                <a:tab pos="6259513" algn="r"/>
                <a:tab pos="7416800" algn="r"/>
              </a:tabLst>
            </a:pPr>
            <a:r>
              <a:rPr lang="el-GR" sz="1100" dirty="0"/>
              <a:t>Ολοκληρωμένες Μονάδες από ΠΕΑ	8.070.000	</a:t>
            </a:r>
          </a:p>
          <a:p>
            <a:pPr>
              <a:tabLst>
                <a:tab pos="4303713" algn="r"/>
                <a:tab pos="6259513" algn="r"/>
                <a:tab pos="7416800" algn="r"/>
              </a:tabLst>
            </a:pPr>
            <a:r>
              <a:rPr lang="el-GR" sz="1100" dirty="0"/>
              <a:t>Συμπλήρωση μονάδων ΠΕΑ 	780.000	(30.000 Χ 20%) 6.000 Χ 130	</a:t>
            </a:r>
          </a:p>
          <a:p>
            <a:pPr>
              <a:tabLst>
                <a:tab pos="4303713" algn="r"/>
                <a:tab pos="6259513" algn="r"/>
                <a:tab pos="7416800" algn="r"/>
              </a:tabLst>
            </a:pPr>
            <a:r>
              <a:rPr lang="el-GR" sz="1100" dirty="0"/>
              <a:t>Ολοκληρωμένες Μονάδες από εισερχόμενες 	36.270.000	93.000 Χ 390</a:t>
            </a:r>
          </a:p>
          <a:p>
            <a:pPr>
              <a:tabLst>
                <a:tab pos="4303713" algn="r"/>
                <a:tab pos="6259513" algn="r"/>
                <a:tab pos="7416800" algn="r"/>
              </a:tabLst>
            </a:pPr>
            <a:r>
              <a:rPr lang="el-GR" sz="1100" dirty="0"/>
              <a:t>Έκτακτες Απώλειες	</a:t>
            </a:r>
          </a:p>
          <a:p>
            <a:pPr>
              <a:tabLst>
                <a:tab pos="4303713" algn="r"/>
                <a:tab pos="6259513" algn="r"/>
                <a:tab pos="7416800" algn="r"/>
              </a:tabLst>
            </a:pPr>
            <a:r>
              <a:rPr lang="el-GR" sz="1100" dirty="0"/>
              <a:t>Πρώτες Ύλες	1.040.000	4.000 Χ 260</a:t>
            </a:r>
          </a:p>
          <a:p>
            <a:pPr>
              <a:tabLst>
                <a:tab pos="4303713" algn="r"/>
                <a:tab pos="6259513" algn="r"/>
                <a:tab pos="7416800" algn="r"/>
              </a:tabLst>
            </a:pPr>
            <a:r>
              <a:rPr lang="el-GR" sz="1100" dirty="0"/>
              <a:t>Κόστος Μετατροπής	260.000	4.000 Χ 50% Χ 130</a:t>
            </a:r>
          </a:p>
          <a:p>
            <a:pPr>
              <a:tabLst>
                <a:tab pos="4303713" algn="r"/>
                <a:tab pos="6259513" algn="r"/>
                <a:tab pos="7416800" algn="r"/>
              </a:tabLst>
            </a:pPr>
            <a:r>
              <a:rPr lang="el-GR" sz="1100" dirty="0"/>
              <a:t>Παραγωγή σε Εξέλιξη Τέλους (7.000):</a:t>
            </a:r>
          </a:p>
          <a:p>
            <a:pPr>
              <a:tabLst>
                <a:tab pos="4303713" algn="r"/>
                <a:tab pos="6259513" algn="r"/>
                <a:tab pos="7416800" algn="r"/>
              </a:tabLst>
            </a:pPr>
            <a:r>
              <a:rPr lang="el-GR" sz="1100" dirty="0"/>
              <a:t>Πρώτες Ύλες (7.000)	13.000.000	50.000 Χ 260</a:t>
            </a:r>
          </a:p>
          <a:p>
            <a:pPr>
              <a:tabLst>
                <a:tab pos="4303713" algn="r"/>
                <a:tab pos="6259513" algn="r"/>
                <a:tab pos="7416800" algn="r"/>
              </a:tabLst>
            </a:pPr>
            <a:r>
              <a:rPr lang="el-GR" sz="1100" dirty="0"/>
              <a:t>Κόστος Μετατροπής (7.000 Χ 0,40)	</a:t>
            </a:r>
            <a:r>
              <a:rPr lang="el-GR" sz="1100" u="sng" dirty="0"/>
              <a:t>2.600.000	50.000 Χ 40% Χ 130</a:t>
            </a:r>
            <a:endParaRPr lang="el-GR" sz="1100" dirty="0"/>
          </a:p>
          <a:p>
            <a:pPr>
              <a:tabLst>
                <a:tab pos="4303713" algn="r"/>
                <a:tab pos="6259513" algn="r"/>
                <a:tab pos="7416800" algn="r"/>
              </a:tabLst>
            </a:pPr>
            <a:r>
              <a:rPr lang="el-GR" sz="1100" dirty="0"/>
              <a:t>Σύνολο	62.020.000	</a:t>
            </a:r>
          </a:p>
        </p:txBody>
      </p:sp>
      <p:sp>
        <p:nvSpPr>
          <p:cNvPr id="4" name="TextBox 3">
            <a:extLst>
              <a:ext uri="{FF2B5EF4-FFF2-40B4-BE49-F238E27FC236}">
                <a16:creationId xmlns:a16="http://schemas.microsoft.com/office/drawing/2014/main" id="{478C7D66-B332-2243-B904-B7568898BE92}"/>
              </a:ext>
            </a:extLst>
          </p:cNvPr>
          <p:cNvSpPr txBox="1"/>
          <p:nvPr/>
        </p:nvSpPr>
        <p:spPr>
          <a:xfrm>
            <a:off x="247650" y="603939"/>
            <a:ext cx="8693147" cy="523220"/>
          </a:xfrm>
          <a:prstGeom prst="rect">
            <a:avLst/>
          </a:prstGeom>
          <a:solidFill>
            <a:schemeClr val="accent6">
              <a:lumMod val="20000"/>
              <a:lumOff val="80000"/>
            </a:schemeClr>
          </a:solidFill>
          <a:ln>
            <a:solidFill>
              <a:schemeClr val="tx1"/>
            </a:solidFill>
          </a:ln>
        </p:spPr>
        <p:txBody>
          <a:bodyPr wrap="square" rtlCol="0">
            <a:spAutoFit/>
          </a:bodyPr>
          <a:lstStyle/>
          <a:p>
            <a:r>
              <a:rPr lang="el-GR" sz="1400" b="1" dirty="0"/>
              <a:t>Έκθεση Κόστους παραγωγής  20Χ5 – ΦΑΣΗ Ι _ Μέθοδος Σειράς Εξαντλήσεως – </a:t>
            </a:r>
            <a:r>
              <a:rPr lang="en-US" sz="1400" b="1" dirty="0"/>
              <a:t>FIFO</a:t>
            </a:r>
            <a:r>
              <a:rPr lang="el-GR" sz="1400" b="1" dirty="0"/>
              <a:t> (Υποχρεωτικά διότι δεν έχουμε ανάλυση στα κόστη της ΠΑΕ)</a:t>
            </a:r>
          </a:p>
        </p:txBody>
      </p:sp>
      <p:sp>
        <p:nvSpPr>
          <p:cNvPr id="5" name="TextBox 4">
            <a:extLst>
              <a:ext uri="{FF2B5EF4-FFF2-40B4-BE49-F238E27FC236}">
                <a16:creationId xmlns:a16="http://schemas.microsoft.com/office/drawing/2014/main" id="{E774CC90-98B1-D542-A9B2-A424BE38199F}"/>
              </a:ext>
            </a:extLst>
          </p:cNvPr>
          <p:cNvSpPr txBox="1"/>
          <p:nvPr/>
        </p:nvSpPr>
        <p:spPr>
          <a:xfrm>
            <a:off x="212724" y="1252928"/>
            <a:ext cx="8763000" cy="307777"/>
          </a:xfrm>
          <a:prstGeom prst="rect">
            <a:avLst/>
          </a:prstGeom>
          <a:solidFill>
            <a:schemeClr val="accent4">
              <a:lumMod val="20000"/>
              <a:lumOff val="80000"/>
            </a:schemeClr>
          </a:solidFill>
          <a:ln>
            <a:solidFill>
              <a:schemeClr val="tx1"/>
            </a:solidFill>
          </a:ln>
        </p:spPr>
        <p:txBody>
          <a:bodyPr wrap="square" rtlCol="0">
            <a:spAutoFit/>
          </a:bodyPr>
          <a:lstStyle/>
          <a:p>
            <a:r>
              <a:rPr lang="el-GR" sz="1400" dirty="0"/>
              <a:t>Υπολογισμός Απωλειών: 100.000 Χ 3% =3.000 κανονικές – 7.000 συνολικές = 4.000 έκτακτες</a:t>
            </a:r>
            <a:endParaRPr lang="en-US" sz="1400" dirty="0"/>
          </a:p>
        </p:txBody>
      </p:sp>
      <p:sp>
        <p:nvSpPr>
          <p:cNvPr id="6" name="Rectangle 5">
            <a:extLst>
              <a:ext uri="{FF2B5EF4-FFF2-40B4-BE49-F238E27FC236}">
                <a16:creationId xmlns:a16="http://schemas.microsoft.com/office/drawing/2014/main" id="{69F6D34F-A10C-8246-8F8D-E5D3961FF698}"/>
              </a:ext>
            </a:extLst>
          </p:cNvPr>
          <p:cNvSpPr/>
          <p:nvPr/>
        </p:nvSpPr>
        <p:spPr>
          <a:xfrm>
            <a:off x="337945" y="170394"/>
            <a:ext cx="960519" cy="307777"/>
          </a:xfrm>
          <a:prstGeom prst="rect">
            <a:avLst/>
          </a:prstGeom>
          <a:solidFill>
            <a:srgbClr val="FFFF00"/>
          </a:solidFill>
          <a:ln>
            <a:solidFill>
              <a:schemeClr val="tx1"/>
            </a:solidFill>
          </a:ln>
        </p:spPr>
        <p:txBody>
          <a:bodyPr wrap="none">
            <a:spAutoFit/>
          </a:bodyPr>
          <a:lstStyle/>
          <a:p>
            <a:pPr>
              <a:spcAft>
                <a:spcPts val="0"/>
              </a:spcAft>
            </a:pPr>
            <a:r>
              <a:rPr lang="el-GR" sz="1400" b="1" kern="0" dirty="0">
                <a:highlight>
                  <a:srgbClr val="FFFF00"/>
                </a:highlight>
                <a:cs typeface="Times New Roman" panose="02020603050405020304" pitchFamily="18" charset="0"/>
              </a:rPr>
              <a:t>ΑΣΚΗΣΗ  4</a:t>
            </a:r>
            <a:endParaRPr lang="en-US" sz="1400" b="1" kern="0" dirty="0">
              <a:cs typeface="Times New Roman" panose="02020603050405020304" pitchFamily="18" charset="0"/>
            </a:endParaRPr>
          </a:p>
        </p:txBody>
      </p:sp>
    </p:spTree>
    <p:extLst>
      <p:ext uri="{BB962C8B-B14F-4D97-AF65-F5344CB8AC3E}">
        <p14:creationId xmlns:p14="http://schemas.microsoft.com/office/powerpoint/2010/main" val="27294960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ssolv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ssolv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ssolv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ssolv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dissolv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dissolv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dissolve">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dissolve">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dissolve">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dissolve">
                                      <p:cBhvr>
                                        <p:cTn id="62" dur="5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dissolve">
                                      <p:cBhvr>
                                        <p:cTn id="67" dur="500"/>
                                        <p:tgtEl>
                                          <p:spTgt spid="3">
                                            <p:txEl>
                                              <p:pRg st="10" end="1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animEffect transition="in" filter="dissolve">
                                      <p:cBhvr>
                                        <p:cTn id="72" dur="500"/>
                                        <p:tgtEl>
                                          <p:spTgt spid="3">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3">
                                            <p:txEl>
                                              <p:pRg st="12" end="12"/>
                                            </p:txEl>
                                          </p:spTgt>
                                        </p:tgtEl>
                                        <p:attrNameLst>
                                          <p:attrName>style.visibility</p:attrName>
                                        </p:attrNameLst>
                                      </p:cBhvr>
                                      <p:to>
                                        <p:strVal val="visible"/>
                                      </p:to>
                                    </p:set>
                                    <p:animEffect transition="in" filter="dissolve">
                                      <p:cBhvr>
                                        <p:cTn id="77" dur="500"/>
                                        <p:tgtEl>
                                          <p:spTgt spid="3">
                                            <p:txEl>
                                              <p:pRg st="12" end="12"/>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3">
                                            <p:txEl>
                                              <p:pRg st="13" end="13"/>
                                            </p:txEl>
                                          </p:spTgt>
                                        </p:tgtEl>
                                        <p:attrNameLst>
                                          <p:attrName>style.visibility</p:attrName>
                                        </p:attrNameLst>
                                      </p:cBhvr>
                                      <p:to>
                                        <p:strVal val="visible"/>
                                      </p:to>
                                    </p:set>
                                    <p:animEffect transition="in" filter="dissolve">
                                      <p:cBhvr>
                                        <p:cTn id="82" dur="500"/>
                                        <p:tgtEl>
                                          <p:spTgt spid="3">
                                            <p:txEl>
                                              <p:pRg st="13" end="13"/>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3">
                                            <p:txEl>
                                              <p:pRg st="14" end="14"/>
                                            </p:txEl>
                                          </p:spTgt>
                                        </p:tgtEl>
                                        <p:attrNameLst>
                                          <p:attrName>style.visibility</p:attrName>
                                        </p:attrNameLst>
                                      </p:cBhvr>
                                      <p:to>
                                        <p:strVal val="visible"/>
                                      </p:to>
                                    </p:set>
                                    <p:animEffect transition="in" filter="dissolve">
                                      <p:cBhvr>
                                        <p:cTn id="87" dur="500"/>
                                        <p:tgtEl>
                                          <p:spTgt spid="3">
                                            <p:txEl>
                                              <p:pRg st="14" end="14"/>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3">
                                            <p:txEl>
                                              <p:pRg st="15" end="15"/>
                                            </p:txEl>
                                          </p:spTgt>
                                        </p:tgtEl>
                                        <p:attrNameLst>
                                          <p:attrName>style.visibility</p:attrName>
                                        </p:attrNameLst>
                                      </p:cBhvr>
                                      <p:to>
                                        <p:strVal val="visible"/>
                                      </p:to>
                                    </p:set>
                                    <p:animEffect transition="in" filter="dissolve">
                                      <p:cBhvr>
                                        <p:cTn id="92" dur="500"/>
                                        <p:tgtEl>
                                          <p:spTgt spid="3">
                                            <p:txEl>
                                              <p:pRg st="15" end="15"/>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3">
                                            <p:txEl>
                                              <p:pRg st="16" end="16"/>
                                            </p:txEl>
                                          </p:spTgt>
                                        </p:tgtEl>
                                        <p:attrNameLst>
                                          <p:attrName>style.visibility</p:attrName>
                                        </p:attrNameLst>
                                      </p:cBhvr>
                                      <p:to>
                                        <p:strVal val="visible"/>
                                      </p:to>
                                    </p:set>
                                    <p:animEffect transition="in" filter="dissolve">
                                      <p:cBhvr>
                                        <p:cTn id="97" dur="500"/>
                                        <p:tgtEl>
                                          <p:spTgt spid="3">
                                            <p:txEl>
                                              <p:pRg st="16" end="16"/>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3">
                                            <p:txEl>
                                              <p:pRg st="17" end="17"/>
                                            </p:txEl>
                                          </p:spTgt>
                                        </p:tgtEl>
                                        <p:attrNameLst>
                                          <p:attrName>style.visibility</p:attrName>
                                        </p:attrNameLst>
                                      </p:cBhvr>
                                      <p:to>
                                        <p:strVal val="visible"/>
                                      </p:to>
                                    </p:set>
                                    <p:animEffect transition="in" filter="dissolve">
                                      <p:cBhvr>
                                        <p:cTn id="102" dur="500"/>
                                        <p:tgtEl>
                                          <p:spTgt spid="3">
                                            <p:txEl>
                                              <p:pRg st="17" end="17"/>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3">
                                            <p:txEl>
                                              <p:pRg st="18" end="18"/>
                                            </p:txEl>
                                          </p:spTgt>
                                        </p:tgtEl>
                                        <p:attrNameLst>
                                          <p:attrName>style.visibility</p:attrName>
                                        </p:attrNameLst>
                                      </p:cBhvr>
                                      <p:to>
                                        <p:strVal val="visible"/>
                                      </p:to>
                                    </p:set>
                                    <p:animEffect transition="in" filter="dissolve">
                                      <p:cBhvr>
                                        <p:cTn id="107" dur="500"/>
                                        <p:tgtEl>
                                          <p:spTgt spid="3">
                                            <p:txEl>
                                              <p:pRg st="18" end="18"/>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3">
                                            <p:txEl>
                                              <p:pRg st="19" end="19"/>
                                            </p:txEl>
                                          </p:spTgt>
                                        </p:tgtEl>
                                        <p:attrNameLst>
                                          <p:attrName>style.visibility</p:attrName>
                                        </p:attrNameLst>
                                      </p:cBhvr>
                                      <p:to>
                                        <p:strVal val="visible"/>
                                      </p:to>
                                    </p:set>
                                    <p:animEffect transition="in" filter="dissolve">
                                      <p:cBhvr>
                                        <p:cTn id="112" dur="500"/>
                                        <p:tgtEl>
                                          <p:spTgt spid="3">
                                            <p:txEl>
                                              <p:pRg st="19" end="19"/>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3">
                                            <p:txEl>
                                              <p:pRg st="20" end="20"/>
                                            </p:txEl>
                                          </p:spTgt>
                                        </p:tgtEl>
                                        <p:attrNameLst>
                                          <p:attrName>style.visibility</p:attrName>
                                        </p:attrNameLst>
                                      </p:cBhvr>
                                      <p:to>
                                        <p:strVal val="visible"/>
                                      </p:to>
                                    </p:set>
                                    <p:animEffect transition="in" filter="dissolve">
                                      <p:cBhvr>
                                        <p:cTn id="117" dur="500"/>
                                        <p:tgtEl>
                                          <p:spTgt spid="3">
                                            <p:txEl>
                                              <p:pRg st="20" end="20"/>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3">
                                            <p:txEl>
                                              <p:pRg st="21" end="21"/>
                                            </p:txEl>
                                          </p:spTgt>
                                        </p:tgtEl>
                                        <p:attrNameLst>
                                          <p:attrName>style.visibility</p:attrName>
                                        </p:attrNameLst>
                                      </p:cBhvr>
                                      <p:to>
                                        <p:strVal val="visible"/>
                                      </p:to>
                                    </p:set>
                                    <p:animEffect transition="in" filter="dissolve">
                                      <p:cBhvr>
                                        <p:cTn id="122" dur="500"/>
                                        <p:tgtEl>
                                          <p:spTgt spid="3">
                                            <p:txEl>
                                              <p:pRg st="21" end="21"/>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3">
                                            <p:txEl>
                                              <p:pRg st="22" end="22"/>
                                            </p:txEl>
                                          </p:spTgt>
                                        </p:tgtEl>
                                        <p:attrNameLst>
                                          <p:attrName>style.visibility</p:attrName>
                                        </p:attrNameLst>
                                      </p:cBhvr>
                                      <p:to>
                                        <p:strVal val="visible"/>
                                      </p:to>
                                    </p:set>
                                    <p:animEffect transition="in" filter="dissolve">
                                      <p:cBhvr>
                                        <p:cTn id="127" dur="500"/>
                                        <p:tgtEl>
                                          <p:spTgt spid="3">
                                            <p:txEl>
                                              <p:pRg st="22" end="22"/>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3">
                                            <p:txEl>
                                              <p:pRg st="23" end="23"/>
                                            </p:txEl>
                                          </p:spTgt>
                                        </p:tgtEl>
                                        <p:attrNameLst>
                                          <p:attrName>style.visibility</p:attrName>
                                        </p:attrNameLst>
                                      </p:cBhvr>
                                      <p:to>
                                        <p:strVal val="visible"/>
                                      </p:to>
                                    </p:set>
                                    <p:animEffect transition="in" filter="dissolve">
                                      <p:cBhvr>
                                        <p:cTn id="132" dur="500"/>
                                        <p:tgtEl>
                                          <p:spTgt spid="3">
                                            <p:txEl>
                                              <p:pRg st="23" end="23"/>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nodeType="clickEffect">
                                  <p:stCondLst>
                                    <p:cond delay="0"/>
                                  </p:stCondLst>
                                  <p:childTnLst>
                                    <p:set>
                                      <p:cBhvr>
                                        <p:cTn id="136" dur="1" fill="hold">
                                          <p:stCondLst>
                                            <p:cond delay="0"/>
                                          </p:stCondLst>
                                        </p:cTn>
                                        <p:tgtEl>
                                          <p:spTgt spid="3">
                                            <p:txEl>
                                              <p:pRg st="24" end="24"/>
                                            </p:txEl>
                                          </p:spTgt>
                                        </p:tgtEl>
                                        <p:attrNameLst>
                                          <p:attrName>style.visibility</p:attrName>
                                        </p:attrNameLst>
                                      </p:cBhvr>
                                      <p:to>
                                        <p:strVal val="visible"/>
                                      </p:to>
                                    </p:set>
                                    <p:animEffect transition="in" filter="dissolve">
                                      <p:cBhvr>
                                        <p:cTn id="137" dur="500"/>
                                        <p:tgtEl>
                                          <p:spTgt spid="3">
                                            <p:txEl>
                                              <p:pRg st="24" end="24"/>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nodeType="clickEffect">
                                  <p:stCondLst>
                                    <p:cond delay="0"/>
                                  </p:stCondLst>
                                  <p:childTnLst>
                                    <p:set>
                                      <p:cBhvr>
                                        <p:cTn id="141" dur="1" fill="hold">
                                          <p:stCondLst>
                                            <p:cond delay="0"/>
                                          </p:stCondLst>
                                        </p:cTn>
                                        <p:tgtEl>
                                          <p:spTgt spid="3">
                                            <p:txEl>
                                              <p:pRg st="25" end="25"/>
                                            </p:txEl>
                                          </p:spTgt>
                                        </p:tgtEl>
                                        <p:attrNameLst>
                                          <p:attrName>style.visibility</p:attrName>
                                        </p:attrNameLst>
                                      </p:cBhvr>
                                      <p:to>
                                        <p:strVal val="visible"/>
                                      </p:to>
                                    </p:set>
                                    <p:animEffect transition="in" filter="dissolve">
                                      <p:cBhvr>
                                        <p:cTn id="142" dur="500"/>
                                        <p:tgtEl>
                                          <p:spTgt spid="3">
                                            <p:txEl>
                                              <p:pRg st="25" end="25"/>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nodeType="clickEffect">
                                  <p:stCondLst>
                                    <p:cond delay="0"/>
                                  </p:stCondLst>
                                  <p:childTnLst>
                                    <p:set>
                                      <p:cBhvr>
                                        <p:cTn id="146" dur="1" fill="hold">
                                          <p:stCondLst>
                                            <p:cond delay="0"/>
                                          </p:stCondLst>
                                        </p:cTn>
                                        <p:tgtEl>
                                          <p:spTgt spid="3">
                                            <p:txEl>
                                              <p:pRg st="26" end="26"/>
                                            </p:txEl>
                                          </p:spTgt>
                                        </p:tgtEl>
                                        <p:attrNameLst>
                                          <p:attrName>style.visibility</p:attrName>
                                        </p:attrNameLst>
                                      </p:cBhvr>
                                      <p:to>
                                        <p:strVal val="visible"/>
                                      </p:to>
                                    </p:set>
                                    <p:animEffect transition="in" filter="dissolve">
                                      <p:cBhvr>
                                        <p:cTn id="147" dur="500"/>
                                        <p:tgtEl>
                                          <p:spTgt spid="3">
                                            <p:txEl>
                                              <p:pRg st="26" end="26"/>
                                            </p:txEl>
                                          </p:spTgt>
                                        </p:tgtEl>
                                      </p:cBhvr>
                                    </p:animEffect>
                                  </p:childTnLst>
                                </p:cTn>
                              </p:par>
                            </p:childTnLst>
                          </p:cTn>
                        </p:par>
                      </p:childTnLst>
                    </p:cTn>
                  </p:par>
                  <p:par>
                    <p:cTn id="148" fill="hold">
                      <p:stCondLst>
                        <p:cond delay="indefinite"/>
                      </p:stCondLst>
                      <p:childTnLst>
                        <p:par>
                          <p:cTn id="149" fill="hold">
                            <p:stCondLst>
                              <p:cond delay="0"/>
                            </p:stCondLst>
                            <p:childTnLst>
                              <p:par>
                                <p:cTn id="150" presetID="9" presetClass="entr" presetSubtype="0" fill="hold" nodeType="clickEffect">
                                  <p:stCondLst>
                                    <p:cond delay="0"/>
                                  </p:stCondLst>
                                  <p:childTnLst>
                                    <p:set>
                                      <p:cBhvr>
                                        <p:cTn id="151" dur="1" fill="hold">
                                          <p:stCondLst>
                                            <p:cond delay="0"/>
                                          </p:stCondLst>
                                        </p:cTn>
                                        <p:tgtEl>
                                          <p:spTgt spid="3">
                                            <p:txEl>
                                              <p:pRg st="27" end="27"/>
                                            </p:txEl>
                                          </p:spTgt>
                                        </p:tgtEl>
                                        <p:attrNameLst>
                                          <p:attrName>style.visibility</p:attrName>
                                        </p:attrNameLst>
                                      </p:cBhvr>
                                      <p:to>
                                        <p:strVal val="visible"/>
                                      </p:to>
                                    </p:set>
                                    <p:animEffect transition="in" filter="dissolve">
                                      <p:cBhvr>
                                        <p:cTn id="152" dur="500"/>
                                        <p:tgtEl>
                                          <p:spTgt spid="3">
                                            <p:txEl>
                                              <p:pRg st="27"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1BD995-466D-3A44-8818-60C8191480EA}"/>
              </a:ext>
            </a:extLst>
          </p:cNvPr>
          <p:cNvSpPr txBox="1"/>
          <p:nvPr/>
        </p:nvSpPr>
        <p:spPr>
          <a:xfrm>
            <a:off x="1710267" y="1185333"/>
            <a:ext cx="7095066" cy="707886"/>
          </a:xfrm>
          <a:prstGeom prst="rect">
            <a:avLst/>
          </a:prstGeom>
          <a:solidFill>
            <a:schemeClr val="accent1">
              <a:lumMod val="75000"/>
            </a:schemeClr>
          </a:solidFill>
          <a:ln>
            <a:solidFill>
              <a:schemeClr val="tx1"/>
            </a:solidFill>
          </a:ln>
        </p:spPr>
        <p:txBody>
          <a:bodyPr wrap="square" rtlCol="0">
            <a:spAutoFit/>
          </a:bodyPr>
          <a:lstStyle/>
          <a:p>
            <a:pPr algn="ctr"/>
            <a:r>
              <a:rPr lang="el-GR" sz="4000" dirty="0">
                <a:solidFill>
                  <a:schemeClr val="bg1"/>
                </a:solidFill>
              </a:rPr>
              <a:t>ΟΡΘΟΛΟΓΙΚΗ ΚΑΤΑΝΟΜΗ</a:t>
            </a:r>
            <a:endParaRPr lang="en-US" sz="4000" dirty="0">
              <a:solidFill>
                <a:schemeClr val="bg1"/>
              </a:solidFill>
            </a:endParaRPr>
          </a:p>
        </p:txBody>
      </p:sp>
    </p:spTree>
    <p:extLst>
      <p:ext uri="{BB962C8B-B14F-4D97-AF65-F5344CB8AC3E}">
        <p14:creationId xmlns:p14="http://schemas.microsoft.com/office/powerpoint/2010/main" val="3018926746"/>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1</a:t>
            </a:r>
            <a:endParaRPr lang="en-US" altLang="en-US" sz="2400" dirty="0">
              <a:solidFill>
                <a:srgbClr val="0070C0"/>
              </a:solidFill>
              <a:latin typeface="Calibri" panose="020F0502020204030204" pitchFamily="34" charset="0"/>
              <a:ea typeface="ヒラギノ角ゴ Pro W3" pitchFamily="-16" charset="-128"/>
            </a:endParaRP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0" y="47374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7DC92598-ADE6-5344-A3D6-2384B2ED8A15}"/>
              </a:ext>
            </a:extLst>
          </p:cNvPr>
          <p:cNvSpPr/>
          <p:nvPr/>
        </p:nvSpPr>
        <p:spPr>
          <a:xfrm>
            <a:off x="141316" y="485816"/>
            <a:ext cx="8869680" cy="1445267"/>
          </a:xfrm>
          <a:prstGeom prst="rect">
            <a:avLst/>
          </a:prstGeom>
        </p:spPr>
        <p:txBody>
          <a:bodyPr wrap="square">
            <a:spAutoFit/>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Η </a:t>
            </a:r>
            <a:r>
              <a:rPr lang="el-GR" sz="1400" dirty="0" err="1">
                <a:solidFill>
                  <a:srgbClr val="212121"/>
                </a:solidFill>
                <a:latin typeface="Calibri" panose="020F0502020204030204" pitchFamily="34" charset="0"/>
                <a:ea typeface="Calibri" panose="020F0502020204030204" pitchFamily="34" charset="0"/>
                <a:cs typeface="Calibri" panose="020F0502020204030204" pitchFamily="34" charset="0"/>
              </a:rPr>
              <a:t>Peterson</a:t>
            </a: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 Co, μία βιομηχανική επιχείρηση, η οποία κοστολογεί τα προϊόντα της με βάση την κανονική (ορθολογική) κατανομή του κόστους, σας δίνει τις πιο κάτω πληροφορίες για το έτος 2017 και τα υπόλοιπα λογαριασμών (σε χιλιάδες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r>
              <a:rPr lang="el-GR" sz="1400" dirty="0">
                <a:solidFill>
                  <a:srgbClr val="212121"/>
                </a:solidFill>
                <a:latin typeface="Calibri" panose="020F0502020204030204" pitchFamily="34" charset="0"/>
                <a:ea typeface="Calibri" panose="020F0502020204030204" pitchFamily="34" charset="0"/>
              </a:rPr>
              <a:t>Η κανονική της παραγωγή έχει δυναμικότητα 250.000 ωρών άμεσης εργασίας (ΩΑΕ), ο συντελεστής καταλογισμού των ΓΒΕ είναι €19,8 ανά ΩΑΕ. Το ωρομίσθιο είναι €11, και τα κοστολογικά στοιχεία χρήσεως 1/1 – 31/12/2017 είναι</a:t>
            </a:r>
            <a:r>
              <a:rPr lang="en-US" sz="1400" dirty="0"/>
              <a:t> </a:t>
            </a:r>
          </a:p>
        </p:txBody>
      </p:sp>
      <p:sp>
        <p:nvSpPr>
          <p:cNvPr id="6" name="Rectangle 5">
            <a:extLst>
              <a:ext uri="{FF2B5EF4-FFF2-40B4-BE49-F238E27FC236}">
                <a16:creationId xmlns:a16="http://schemas.microsoft.com/office/drawing/2014/main" id="{BA8E488D-E79E-3E49-BDEF-53879C83C8B7}"/>
              </a:ext>
            </a:extLst>
          </p:cNvPr>
          <p:cNvSpPr/>
          <p:nvPr/>
        </p:nvSpPr>
        <p:spPr>
          <a:xfrm>
            <a:off x="137160" y="2269538"/>
            <a:ext cx="8869680" cy="1926168"/>
          </a:xfrm>
          <a:prstGeom prst="rect">
            <a:avLst/>
          </a:prstGeom>
        </p:spPr>
        <p:txBody>
          <a:bodyPr wrap="square">
            <a:spAutoFit/>
          </a:bodyPr>
          <a:lstStyle/>
          <a:p>
            <a:pPr marL="68263">
              <a:lnSpc>
                <a:spcPct val="107000"/>
              </a:lnSpc>
              <a:spcAft>
                <a:spcPts val="0"/>
              </a:spcAft>
              <a:tabLst>
                <a:tab pos="6530975" algn="r"/>
                <a:tab pos="7948613" algn="r"/>
              </a:tabLst>
            </a:pPr>
            <a:r>
              <a:rPr lang="el-GR" sz="1400" b="1" dirty="0" err="1">
                <a:solidFill>
                  <a:srgbClr val="212121"/>
                </a:solidFill>
                <a:latin typeface="Calibri" panose="020F0502020204030204" pitchFamily="34" charset="0"/>
                <a:ea typeface="Calibri" panose="020F0502020204030204" pitchFamily="34" charset="0"/>
                <a:cs typeface="Calibri" panose="020F0502020204030204" pitchFamily="34" charset="0"/>
              </a:rPr>
              <a:t>Peterson</a:t>
            </a:r>
            <a:r>
              <a:rPr lang="el-GR" sz="1400" b="1" dirty="0">
                <a:solidFill>
                  <a:srgbClr val="212121"/>
                </a:solidFill>
                <a:latin typeface="Calibri" panose="020F0502020204030204" pitchFamily="34" charset="0"/>
                <a:ea typeface="Calibri" panose="020F0502020204030204" pitchFamily="34" charset="0"/>
                <a:cs typeface="Calibri" panose="020F0502020204030204" pitchFamily="34" charset="0"/>
              </a:rPr>
              <a:t> Company	</a:t>
            </a:r>
            <a:r>
              <a:rPr lang="el-GR" sz="1400" b="1" dirty="0">
                <a:latin typeface="Calibri" panose="020F0502020204030204" pitchFamily="34" charset="0"/>
                <a:ea typeface="Calibri" panose="020F0502020204030204" pitchFamily="34" charset="0"/>
                <a:cs typeface="Calibri" panose="020F0502020204030204" pitchFamily="34" charset="0"/>
              </a:rPr>
              <a:t>Αρχές του 2017	Τέλος του 2017</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Αποθέματα άμεσων υλικών	</a:t>
            </a:r>
            <a:r>
              <a:rPr lang="el-GR" sz="1400" dirty="0">
                <a:latin typeface="Calibri" panose="020F0502020204030204" pitchFamily="34" charset="0"/>
                <a:ea typeface="Calibri" panose="020F0502020204030204" pitchFamily="34" charset="0"/>
                <a:cs typeface="Calibri" panose="020F0502020204030204" pitchFamily="34" charset="0"/>
              </a:rPr>
              <a:t>2.100	2.300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Αποθέματα ημικατεργασμένων προϊόντων (παραγωγή σε εξέλιξη) 	</a:t>
            </a:r>
            <a:r>
              <a:rPr lang="el-GR" sz="1400" dirty="0">
                <a:latin typeface="Calibri" panose="020F0502020204030204" pitchFamily="34" charset="0"/>
                <a:ea typeface="Calibri" panose="020F0502020204030204" pitchFamily="34" charset="0"/>
                <a:cs typeface="Calibri" panose="020F0502020204030204" pitchFamily="34" charset="0"/>
              </a:rPr>
              <a:t>2.600	2.500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Αποθέματα έτοιμων προϊόντων	</a:t>
            </a:r>
            <a:r>
              <a:rPr lang="el-GR" sz="1400" dirty="0">
                <a:latin typeface="Calibri" panose="020F0502020204030204" pitchFamily="34" charset="0"/>
                <a:ea typeface="Calibri" panose="020F0502020204030204" pitchFamily="34" charset="0"/>
                <a:cs typeface="Calibri" panose="020F0502020204030204" pitchFamily="34" charset="0"/>
              </a:rPr>
              <a:t>1.300	2.000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latin typeface="Calibri" panose="020F0502020204030204" pitchFamily="34" charset="0"/>
                <a:ea typeface="Calibri" panose="020F0502020204030204" pitchFamily="34" charset="0"/>
                <a:cs typeface="Calibri" panose="020F0502020204030204" pitchFamily="34" charset="0"/>
              </a:rPr>
              <a:t>Αγορές άμεσων υλικών		7.400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latin typeface="Calibri" panose="020F0502020204030204" pitchFamily="34" charset="0"/>
                <a:ea typeface="Calibri" panose="020F0502020204030204" pitchFamily="34" charset="0"/>
                <a:cs typeface="Calibri" panose="020F0502020204030204" pitchFamily="34" charset="0"/>
              </a:rPr>
              <a:t>Άμεση εργασία πραγματικής παραγωγής		2.200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latin typeface="Calibri" panose="020F0502020204030204" pitchFamily="34" charset="0"/>
                <a:ea typeface="Calibri" panose="020F0502020204030204" pitchFamily="34" charset="0"/>
                <a:cs typeface="Calibri" panose="020F0502020204030204" pitchFamily="34" charset="0"/>
              </a:rPr>
              <a:t>Πραγματικά ΓΒΕ		4.500</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68263">
              <a:lnSpc>
                <a:spcPct val="107000"/>
              </a:lnSpc>
              <a:spcAft>
                <a:spcPts val="0"/>
              </a:spcAft>
              <a:tabLst>
                <a:tab pos="6530975" algn="r"/>
                <a:tab pos="7948613" algn="r"/>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Δαπάνες Διοίκησης και Διάθεσης 	</a:t>
            </a:r>
            <a:r>
              <a:rPr lang="el-GR" sz="1400" dirty="0">
                <a:latin typeface="Calibri" panose="020F0502020204030204" pitchFamily="34" charset="0"/>
                <a:ea typeface="Calibri" panose="020F0502020204030204" pitchFamily="34" charset="0"/>
                <a:cs typeface="Calibri" panose="020F0502020204030204" pitchFamily="34" charset="0"/>
              </a:rPr>
              <a:t>	</a:t>
            </a: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11.500</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59D9C639-B483-9048-A74C-CB4F7EAB33A7}"/>
              </a:ext>
            </a:extLst>
          </p:cNvPr>
          <p:cNvSpPr/>
          <p:nvPr/>
        </p:nvSpPr>
        <p:spPr>
          <a:xfrm>
            <a:off x="137160" y="4534161"/>
            <a:ext cx="8869680" cy="1004121"/>
          </a:xfrm>
          <a:prstGeom prst="rect">
            <a:avLst/>
          </a:prstGeom>
        </p:spPr>
        <p:txBody>
          <a:bodyPr wrap="square">
            <a:spAutoFit/>
          </a:bodyPr>
          <a:lstStyle/>
          <a:p>
            <a:pPr>
              <a:lnSpc>
                <a:spcPct val="107000"/>
              </a:lnSpc>
              <a:spcAft>
                <a:spcPts val="0"/>
              </a:spcAft>
            </a:pPr>
            <a:r>
              <a:rPr lang="el-GR" sz="1400" b="1" dirty="0">
                <a:solidFill>
                  <a:srgbClr val="000000"/>
                </a:solidFill>
                <a:latin typeface="Calibri" panose="020F0502020204030204" pitchFamily="34" charset="0"/>
                <a:ea typeface="Calibri" panose="020F0502020204030204" pitchFamily="34" charset="0"/>
                <a:cs typeface="Calibri" panose="020F0502020204030204" pitchFamily="34" charset="0"/>
              </a:rPr>
              <a:t>Ζητείται να:</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Προσδιορίσετε τους πίνακες ροής του κόστους και το καταλογισμένο και το πραγματικό κόστος πωληθέντων.</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Αναφέρετε το χειρισμό του κόστος αδράνειας αν υπάρχει.</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400" dirty="0">
                <a:solidFill>
                  <a:srgbClr val="212121"/>
                </a:solidFill>
                <a:latin typeface="Calibri" panose="020F0502020204030204" pitchFamily="34" charset="0"/>
                <a:ea typeface="Calibri" panose="020F0502020204030204" pitchFamily="34" charset="0"/>
                <a:cs typeface="Calibri" panose="020F0502020204030204" pitchFamily="34" charset="0"/>
              </a:rPr>
              <a:t>Καταρτίσετε την κατάσταση αποτελεσμάτων χρήσης για το έτος 2017 αν τα έσοδα ήταν €31 εκατομμύρια. </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361034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dissolv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dissolve">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Effect transition="in" filter="dissolve">
                                      <p:cBhvr>
                                        <p:cTn id="25" dur="500"/>
                                        <p:tgtEl>
                                          <p:spTgt spid="6">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dissolve">
                                      <p:cBhvr>
                                        <p:cTn id="30" dur="500"/>
                                        <p:tgtEl>
                                          <p:spTgt spid="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Effect transition="in" filter="dissolve">
                                      <p:cBhvr>
                                        <p:cTn id="35" dur="500"/>
                                        <p:tgtEl>
                                          <p:spTgt spid="6">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6">
                                            <p:txEl>
                                              <p:pRg st="4" end="4"/>
                                            </p:txEl>
                                          </p:spTgt>
                                        </p:tgtEl>
                                        <p:attrNameLst>
                                          <p:attrName>style.visibility</p:attrName>
                                        </p:attrNameLst>
                                      </p:cBhvr>
                                      <p:to>
                                        <p:strVal val="visible"/>
                                      </p:to>
                                    </p:set>
                                    <p:animEffect transition="in" filter="dissolve">
                                      <p:cBhvr>
                                        <p:cTn id="40" dur="500"/>
                                        <p:tgtEl>
                                          <p:spTgt spid="6">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6">
                                            <p:txEl>
                                              <p:pRg st="5" end="5"/>
                                            </p:txEl>
                                          </p:spTgt>
                                        </p:tgtEl>
                                        <p:attrNameLst>
                                          <p:attrName>style.visibility</p:attrName>
                                        </p:attrNameLst>
                                      </p:cBhvr>
                                      <p:to>
                                        <p:strVal val="visible"/>
                                      </p:to>
                                    </p:set>
                                    <p:animEffect transition="in" filter="dissolve">
                                      <p:cBhvr>
                                        <p:cTn id="45" dur="500"/>
                                        <p:tgtEl>
                                          <p:spTgt spid="6">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6">
                                            <p:txEl>
                                              <p:pRg st="6" end="6"/>
                                            </p:txEl>
                                          </p:spTgt>
                                        </p:tgtEl>
                                        <p:attrNameLst>
                                          <p:attrName>style.visibility</p:attrName>
                                        </p:attrNameLst>
                                      </p:cBhvr>
                                      <p:to>
                                        <p:strVal val="visible"/>
                                      </p:to>
                                    </p:set>
                                    <p:animEffect transition="in" filter="dissolve">
                                      <p:cBhvr>
                                        <p:cTn id="50" dur="500"/>
                                        <p:tgtEl>
                                          <p:spTgt spid="6">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6">
                                            <p:txEl>
                                              <p:pRg st="7" end="7"/>
                                            </p:txEl>
                                          </p:spTgt>
                                        </p:tgtEl>
                                        <p:attrNameLst>
                                          <p:attrName>style.visibility</p:attrName>
                                        </p:attrNameLst>
                                      </p:cBhvr>
                                      <p:to>
                                        <p:strVal val="visible"/>
                                      </p:to>
                                    </p:set>
                                    <p:animEffect transition="in" filter="dissolve">
                                      <p:cBhvr>
                                        <p:cTn id="55" dur="500"/>
                                        <p:tgtEl>
                                          <p:spTgt spid="6">
                                            <p:txEl>
                                              <p:pRg st="7" end="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nodeType="clickEffect">
                                  <p:stCondLst>
                                    <p:cond delay="0"/>
                                  </p:stCondLst>
                                  <p:childTnLst>
                                    <p:set>
                                      <p:cBhvr>
                                        <p:cTn id="59" dur="1" fill="hold">
                                          <p:stCondLst>
                                            <p:cond delay="0"/>
                                          </p:stCondLst>
                                        </p:cTn>
                                        <p:tgtEl>
                                          <p:spTgt spid="7">
                                            <p:txEl>
                                              <p:pRg st="0" end="0"/>
                                            </p:txEl>
                                          </p:spTgt>
                                        </p:tgtEl>
                                        <p:attrNameLst>
                                          <p:attrName>style.visibility</p:attrName>
                                        </p:attrNameLst>
                                      </p:cBhvr>
                                      <p:to>
                                        <p:strVal val="visible"/>
                                      </p:to>
                                    </p:set>
                                    <p:animEffect transition="in" filter="dissolve">
                                      <p:cBhvr>
                                        <p:cTn id="60" dur="500"/>
                                        <p:tgtEl>
                                          <p:spTgt spid="7">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7">
                                            <p:txEl>
                                              <p:pRg st="1" end="1"/>
                                            </p:txEl>
                                          </p:spTgt>
                                        </p:tgtEl>
                                        <p:attrNameLst>
                                          <p:attrName>style.visibility</p:attrName>
                                        </p:attrNameLst>
                                      </p:cBhvr>
                                      <p:to>
                                        <p:strVal val="visible"/>
                                      </p:to>
                                    </p:set>
                                    <p:animEffect transition="in" filter="dissolve">
                                      <p:cBhvr>
                                        <p:cTn id="65" dur="500"/>
                                        <p:tgtEl>
                                          <p:spTgt spid="7">
                                            <p:txEl>
                                              <p:pRg st="1" end="1"/>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7">
                                            <p:txEl>
                                              <p:pRg st="2" end="2"/>
                                            </p:txEl>
                                          </p:spTgt>
                                        </p:tgtEl>
                                        <p:attrNameLst>
                                          <p:attrName>style.visibility</p:attrName>
                                        </p:attrNameLst>
                                      </p:cBhvr>
                                      <p:to>
                                        <p:strVal val="visible"/>
                                      </p:to>
                                    </p:set>
                                    <p:animEffect transition="in" filter="dissolve">
                                      <p:cBhvr>
                                        <p:cTn id="70" dur="500"/>
                                        <p:tgtEl>
                                          <p:spTgt spid="7">
                                            <p:txEl>
                                              <p:pRg st="2" end="2"/>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nodeType="clickEffect">
                                  <p:stCondLst>
                                    <p:cond delay="0"/>
                                  </p:stCondLst>
                                  <p:childTnLst>
                                    <p:set>
                                      <p:cBhvr>
                                        <p:cTn id="74" dur="1" fill="hold">
                                          <p:stCondLst>
                                            <p:cond delay="0"/>
                                          </p:stCondLst>
                                        </p:cTn>
                                        <p:tgtEl>
                                          <p:spTgt spid="7">
                                            <p:txEl>
                                              <p:pRg st="3" end="3"/>
                                            </p:txEl>
                                          </p:spTgt>
                                        </p:tgtEl>
                                        <p:attrNameLst>
                                          <p:attrName>style.visibility</p:attrName>
                                        </p:attrNameLst>
                                      </p:cBhvr>
                                      <p:to>
                                        <p:strVal val="visible"/>
                                      </p:to>
                                    </p:set>
                                    <p:animEffect transition="in" filter="dissolve">
                                      <p:cBhvr>
                                        <p:cTn id="75"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ECBB2BB-334A-F94C-920C-F895B6D4E4B5}"/>
              </a:ext>
            </a:extLst>
          </p:cNvPr>
          <p:cNvSpPr/>
          <p:nvPr/>
        </p:nvSpPr>
        <p:spPr>
          <a:xfrm>
            <a:off x="333824" y="2483572"/>
            <a:ext cx="8476352" cy="4185761"/>
          </a:xfrm>
          <a:prstGeom prst="rect">
            <a:avLst/>
          </a:prstGeom>
        </p:spPr>
        <p:txBody>
          <a:bodyPr wrap="square">
            <a:spAutoFit/>
          </a:bodyPr>
          <a:lstStyle/>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ΠΙΝΑΚΕΣ ΥΠΟΛΟΓΙΣΜΩΝ ΓΙΑ ΤΟ ΚΟΣΤΟΣ ΠΑΡΑΧΘΕΝΤΩΝ 	ΑΞΙΕΣ</a:t>
            </a:r>
            <a:endParaRPr lang="el-GR"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ΥΠΟΛΟΓΙΣΜΟΣ ΑΝΑΛΩΣΕΩΝ Α΄ΥΛΩΝ</a:t>
            </a:r>
            <a:r>
              <a:rPr lang="el-GR" sz="1400"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Αρχικό Απόθεμα Πρώτων Υλών 	Δίνονται       2.100</a:t>
            </a: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Αγορές Πρώτων Υλών 	Δ       7.400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Πρώτες Ύλες προς Διάθεση 	9.500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Τελικό Απόθεμα Πρώτων Υλών 	Δ       2.300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7.200 </a:t>
            </a:r>
            <a:endParaRPr lang="en-US" sz="14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ΥΠΟΛΟΓΙΣΜΟΣ ΚΟΣΤΟΥΣ ΠΕΡΙΟΔΟΥ</a:t>
            </a:r>
            <a:r>
              <a:rPr lang="el-GR" sz="1400" dirty="0">
                <a:latin typeface="Calibri" panose="020F0502020204030204" pitchFamily="34"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7.200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Άμεση Εργασία 	Δ       2.200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Γενικά Βιομηχανικά Έξοδα	3.960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13.360 </a:t>
            </a:r>
            <a:endParaRPr lang="en-US" sz="14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ΥΠΟΛΟΓΙΣΜΟΣ ΚΟΣΤΟΥΣ ΠΑΡΑΧΘΕΝΤΩΝ</a:t>
            </a:r>
            <a:r>
              <a:rPr lang="el-GR" sz="1400" dirty="0">
                <a:latin typeface="Calibri" panose="020F0502020204030204" pitchFamily="34"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13.360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Παραγωγή σε Εξέλιξη Αρχής 	Δ        2.600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Συνολικό Κόστος Βιομηχανοποίησης	</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l-GR" sz="1400" dirty="0">
                <a:latin typeface="Calibri" panose="020F0502020204030204" pitchFamily="34" charset="0"/>
                <a:ea typeface="Calibri" panose="020F0502020204030204" pitchFamily="34" charset="0"/>
                <a:cs typeface="Times New Roman" panose="02020603050405020304" pitchFamily="18" charset="0"/>
              </a:rPr>
              <a:t>15.960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latin typeface="Calibri" panose="020F0502020204030204" pitchFamily="34" charset="0"/>
                <a:ea typeface="Calibri" panose="020F0502020204030204" pitchFamily="34" charset="0"/>
                <a:cs typeface="Times New Roman" panose="02020603050405020304" pitchFamily="18" charset="0"/>
              </a:rPr>
              <a:t>-	Παραγωγή σε Εξέλιξη Τέλους 	</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l-GR" sz="1400" dirty="0">
                <a:latin typeface="Calibri" panose="020F0502020204030204" pitchFamily="34" charset="0"/>
                <a:ea typeface="Calibri" panose="020F0502020204030204" pitchFamily="34" charset="0"/>
                <a:cs typeface="Times New Roman" panose="02020603050405020304" pitchFamily="18" charset="0"/>
              </a:rPr>
              <a:t>Δ        2.500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latin typeface="Calibri" panose="020F0502020204030204" pitchFamily="34" charset="0"/>
                <a:ea typeface="Calibri" panose="020F0502020204030204" pitchFamily="34" charset="0"/>
                <a:cs typeface="Times New Roman" panose="02020603050405020304" pitchFamily="18" charset="0"/>
              </a:rPr>
              <a:t>=	Κόστος Παραχθέντων 	</a:t>
            </a:r>
            <a:r>
              <a:rPr lang="en-US" sz="1400" b="1" dirty="0">
                <a:latin typeface="Calibri" panose="020F0502020204030204" pitchFamily="34" charset="0"/>
                <a:ea typeface="Calibri" panose="020F0502020204030204" pitchFamily="34" charset="0"/>
                <a:cs typeface="Times New Roman" panose="02020603050405020304" pitchFamily="18" charset="0"/>
              </a:rPr>
              <a:t> </a:t>
            </a:r>
            <a:r>
              <a:rPr lang="el-GR" sz="1400" b="1" dirty="0">
                <a:latin typeface="Calibri" panose="020F0502020204030204" pitchFamily="34" charset="0"/>
                <a:ea typeface="Calibri" panose="020F0502020204030204" pitchFamily="34" charset="0"/>
                <a:cs typeface="Times New Roman" panose="02020603050405020304" pitchFamily="18" charset="0"/>
              </a:rPr>
              <a:t>13.460 </a:t>
            </a:r>
          </a:p>
          <a:p>
            <a:pPr>
              <a:spcAft>
                <a:spcPts val="0"/>
              </a:spcAft>
              <a:tabLst>
                <a:tab pos="350838" algn="l"/>
                <a:tab pos="5997575" algn="r"/>
              </a:tabLst>
            </a:pPr>
            <a:endParaRPr lang="en-US" sz="1400" dirty="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2CA0463-CE83-554B-B2F9-CC2B08E60B7F}"/>
              </a:ext>
            </a:extLst>
          </p:cNvPr>
          <p:cNvSpPr txBox="1"/>
          <p:nvPr/>
        </p:nvSpPr>
        <p:spPr>
          <a:xfrm>
            <a:off x="3329228" y="514083"/>
            <a:ext cx="2148024" cy="307777"/>
          </a:xfrm>
          <a:prstGeom prst="rect">
            <a:avLst/>
          </a:prstGeom>
          <a:solidFill>
            <a:srgbClr val="FFFF00"/>
          </a:solidFill>
        </p:spPr>
        <p:txBody>
          <a:bodyPr wrap="none" rtlCol="0">
            <a:spAutoFit/>
          </a:bodyPr>
          <a:lstStyle/>
          <a:p>
            <a:r>
              <a:rPr lang="el-GR" sz="1400" b="1" dirty="0"/>
              <a:t>Πίνακες Ροής του Κόστους</a:t>
            </a:r>
            <a:endParaRPr lang="en-US" sz="1400" b="1" dirty="0"/>
          </a:p>
        </p:txBody>
      </p:sp>
      <p:sp>
        <p:nvSpPr>
          <p:cNvPr id="2" name="Date Placeholder 1">
            <a:extLst>
              <a:ext uri="{FF2B5EF4-FFF2-40B4-BE49-F238E27FC236}">
                <a16:creationId xmlns:a16="http://schemas.microsoft.com/office/drawing/2014/main" id="{DA8B59CF-BBA0-1645-9C52-FEE1314CD9A0}"/>
              </a:ext>
            </a:extLst>
          </p:cNvPr>
          <p:cNvSpPr>
            <a:spLocks noGrp="1"/>
          </p:cNvSpPr>
          <p:nvPr>
            <p:ph type="dt" sz="half" idx="10"/>
          </p:nvPr>
        </p:nvSpPr>
        <p:spPr/>
        <p:txBody>
          <a:bodyPr/>
          <a:lstStyle/>
          <a:p>
            <a:fld id="{B3080A2F-7032-CA43-B443-B629520FB3BA}" type="datetime1">
              <a:rPr lang="en-US" smtClean="0"/>
              <a:t>11/20/21</a:t>
            </a:fld>
            <a:endParaRPr lang="en-US"/>
          </a:p>
        </p:txBody>
      </p:sp>
      <p:sp>
        <p:nvSpPr>
          <p:cNvPr id="3" name="Slide Number Placeholder 2">
            <a:extLst>
              <a:ext uri="{FF2B5EF4-FFF2-40B4-BE49-F238E27FC236}">
                <a16:creationId xmlns:a16="http://schemas.microsoft.com/office/drawing/2014/main" id="{099A140C-2B79-8A47-AB64-C2471F583ECC}"/>
              </a:ext>
            </a:extLst>
          </p:cNvPr>
          <p:cNvSpPr>
            <a:spLocks noGrp="1"/>
          </p:cNvSpPr>
          <p:nvPr>
            <p:ph type="sldNum" sz="quarter" idx="12"/>
          </p:nvPr>
        </p:nvSpPr>
        <p:spPr/>
        <p:txBody>
          <a:bodyPr/>
          <a:lstStyle/>
          <a:p>
            <a:fld id="{B66069EF-D52F-E549-BC70-80BAEE16745F}" type="slidenum">
              <a:rPr lang="en-US" smtClean="0"/>
              <a:t>36</a:t>
            </a:fld>
            <a:endParaRPr lang="en-US"/>
          </a:p>
        </p:txBody>
      </p:sp>
      <p:sp>
        <p:nvSpPr>
          <p:cNvPr id="7" name="Rectangle 6">
            <a:extLst>
              <a:ext uri="{FF2B5EF4-FFF2-40B4-BE49-F238E27FC236}">
                <a16:creationId xmlns:a16="http://schemas.microsoft.com/office/drawing/2014/main" id="{DC878359-9EFE-A247-B9AF-DC66460F0DE4}"/>
              </a:ext>
            </a:extLst>
          </p:cNvPr>
          <p:cNvSpPr/>
          <p:nvPr/>
        </p:nvSpPr>
        <p:spPr>
          <a:xfrm>
            <a:off x="291130" y="821860"/>
            <a:ext cx="8476352" cy="1600438"/>
          </a:xfrm>
          <a:prstGeom prst="rect">
            <a:avLst/>
          </a:prstGeom>
        </p:spPr>
        <p:txBody>
          <a:bodyPr wrap="square">
            <a:spAutoFit/>
          </a:bodyPr>
          <a:lstStyle/>
          <a:p>
            <a:pPr>
              <a:spcAft>
                <a:spcPts val="0"/>
              </a:spcAft>
              <a:tabLst>
                <a:tab pos="350838" algn="l"/>
                <a:tab pos="5997575" algn="r"/>
              </a:tabLst>
            </a:pPr>
            <a:r>
              <a:rPr lang="el-GR" sz="1400" b="1" dirty="0">
                <a:ea typeface="Calibri" panose="020F0502020204030204" pitchFamily="34" charset="0"/>
                <a:cs typeface="Times New Roman" panose="02020603050405020304" pitchFamily="18" charset="0"/>
              </a:rPr>
              <a:t>Υπολογισμοί:</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250.000 ΩΑΕ Χ 19,80 = € 4.950.000 Προϋπολογισμένα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2.200.000 ➗ 11  = 200.000 Πραγματικές ΩΑΕ Χ 19,80 = € 3.960.000 Καταλογισμένα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200.000 ΩΑΕ ➗ 250.000 = 80% Βαθμός Απασχόλησης</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Πραγματικά ΓΒΕ 4.500.000 Χ 0,80 = € 3.600.000 ΓΒΕ που αντιστοιχούν στην παραγωγή ➖ € 3.960.000 = € 360.000 υπερκαταλογισμένα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Κόστος Αδράνειας = € 4.500.000 - € 3.600.000 = € 900.000  ή € 4.500.000 Χ 0,80 = € 3.600.000</a:t>
            </a:r>
          </a:p>
        </p:txBody>
      </p:sp>
      <p:sp>
        <p:nvSpPr>
          <p:cNvPr id="8" name="Title 1">
            <a:extLst>
              <a:ext uri="{FF2B5EF4-FFF2-40B4-BE49-F238E27FC236}">
                <a16:creationId xmlns:a16="http://schemas.microsoft.com/office/drawing/2014/main" id="{4E7149DF-B045-5A41-95DB-FF93476696B0}"/>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1 </a:t>
            </a:r>
            <a:endParaRPr lang="en-US" altLang="en-US" sz="2400" dirty="0">
              <a:solidFill>
                <a:srgbClr val="0070C0"/>
              </a:solidFill>
              <a:latin typeface="Calibri" panose="020F0502020204030204" pitchFamily="34" charset="0"/>
              <a:ea typeface="ヒラギノ角ゴ Pro W3" pitchFamily="-16" charset="-128"/>
            </a:endParaRPr>
          </a:p>
        </p:txBody>
      </p:sp>
      <p:cxnSp>
        <p:nvCxnSpPr>
          <p:cNvPr id="9" name="Straight Connector 8">
            <a:extLst>
              <a:ext uri="{FF2B5EF4-FFF2-40B4-BE49-F238E27FC236}">
                <a16:creationId xmlns:a16="http://schemas.microsoft.com/office/drawing/2014/main" id="{B4C89397-8A0D-154F-ACCF-A4C8335D089D}"/>
              </a:ext>
            </a:extLst>
          </p:cNvPr>
          <p:cNvCxnSpPr/>
          <p:nvPr/>
        </p:nvCxnSpPr>
        <p:spPr>
          <a:xfrm>
            <a:off x="0" y="47374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363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dissolv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dissolv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dissolv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dissolve">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dissolve">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Effect transition="in" filter="dissolve">
                                      <p:cBhvr>
                                        <p:cTn id="37" dur="500"/>
                                        <p:tgtEl>
                                          <p:spTgt spid="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dissolve">
                                      <p:cBhvr>
                                        <p:cTn id="42" dur="500"/>
                                        <p:tgtEl>
                                          <p:spTgt spid="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dissolve">
                                      <p:cBhvr>
                                        <p:cTn id="47" dur="500"/>
                                        <p:tgtEl>
                                          <p:spTgt spid="5">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5">
                                            <p:txEl>
                                              <p:pRg st="2" end="2"/>
                                            </p:txEl>
                                          </p:spTgt>
                                        </p:tgtEl>
                                        <p:attrNameLst>
                                          <p:attrName>style.visibility</p:attrName>
                                        </p:attrNameLst>
                                      </p:cBhvr>
                                      <p:to>
                                        <p:strVal val="visible"/>
                                      </p:to>
                                    </p:set>
                                    <p:animEffect transition="in" filter="dissolve">
                                      <p:cBhvr>
                                        <p:cTn id="52" dur="500"/>
                                        <p:tgtEl>
                                          <p:spTgt spid="5">
                                            <p:txEl>
                                              <p:pRg st="2" end="2"/>
                                            </p:txEl>
                                          </p:spTgt>
                                        </p:tgtEl>
                                      </p:cBhvr>
                                    </p:animEffect>
                                  </p:childTnLst>
                                </p:cTn>
                              </p:par>
                              <p:par>
                                <p:cTn id="53" presetID="9" presetClass="entr" presetSubtype="0" fill="hold" nodeType="with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Effect transition="in" filter="dissolve">
                                      <p:cBhvr>
                                        <p:cTn id="55" dur="500"/>
                                        <p:tgtEl>
                                          <p:spTgt spid="5">
                                            <p:txEl>
                                              <p:pRg st="3" end="3"/>
                                            </p:txEl>
                                          </p:spTgt>
                                        </p:tgtEl>
                                      </p:cBhvr>
                                    </p:animEffect>
                                  </p:childTnLst>
                                </p:cTn>
                              </p:par>
                              <p:par>
                                <p:cTn id="56" presetID="9" presetClass="entr" presetSubtype="0" fill="hold" nodeType="withEffect">
                                  <p:stCondLst>
                                    <p:cond delay="0"/>
                                  </p:stCondLst>
                                  <p:childTnLst>
                                    <p:set>
                                      <p:cBhvr>
                                        <p:cTn id="57" dur="1" fill="hold">
                                          <p:stCondLst>
                                            <p:cond delay="0"/>
                                          </p:stCondLst>
                                        </p:cTn>
                                        <p:tgtEl>
                                          <p:spTgt spid="5">
                                            <p:txEl>
                                              <p:pRg st="4" end="4"/>
                                            </p:txEl>
                                          </p:spTgt>
                                        </p:tgtEl>
                                        <p:attrNameLst>
                                          <p:attrName>style.visibility</p:attrName>
                                        </p:attrNameLst>
                                      </p:cBhvr>
                                      <p:to>
                                        <p:strVal val="visible"/>
                                      </p:to>
                                    </p:set>
                                    <p:animEffect transition="in" filter="dissolve">
                                      <p:cBhvr>
                                        <p:cTn id="58" dur="500"/>
                                        <p:tgtEl>
                                          <p:spTgt spid="5">
                                            <p:txEl>
                                              <p:pRg st="4" end="4"/>
                                            </p:txEl>
                                          </p:spTgt>
                                        </p:tgtEl>
                                      </p:cBhvr>
                                    </p:animEffect>
                                  </p:childTnLst>
                                </p:cTn>
                              </p:par>
                              <p:par>
                                <p:cTn id="59" presetID="9" presetClass="entr" presetSubtype="0" fill="hold" nodeType="withEffect">
                                  <p:stCondLst>
                                    <p:cond delay="0"/>
                                  </p:stCondLst>
                                  <p:childTnLst>
                                    <p:set>
                                      <p:cBhvr>
                                        <p:cTn id="60" dur="1" fill="hold">
                                          <p:stCondLst>
                                            <p:cond delay="0"/>
                                          </p:stCondLst>
                                        </p:cTn>
                                        <p:tgtEl>
                                          <p:spTgt spid="5">
                                            <p:txEl>
                                              <p:pRg st="5" end="5"/>
                                            </p:txEl>
                                          </p:spTgt>
                                        </p:tgtEl>
                                        <p:attrNameLst>
                                          <p:attrName>style.visibility</p:attrName>
                                        </p:attrNameLst>
                                      </p:cBhvr>
                                      <p:to>
                                        <p:strVal val="visible"/>
                                      </p:to>
                                    </p:set>
                                    <p:animEffect transition="in" filter="dissolve">
                                      <p:cBhvr>
                                        <p:cTn id="61" dur="500"/>
                                        <p:tgtEl>
                                          <p:spTgt spid="5">
                                            <p:txEl>
                                              <p:pRg st="5" end="5"/>
                                            </p:txEl>
                                          </p:spTgt>
                                        </p:tgtEl>
                                      </p:cBhvr>
                                    </p:animEffect>
                                  </p:childTnLst>
                                </p:cTn>
                              </p:par>
                              <p:par>
                                <p:cTn id="62" presetID="9" presetClass="entr" presetSubtype="0" fill="hold" nodeType="withEffect">
                                  <p:stCondLst>
                                    <p:cond delay="0"/>
                                  </p:stCondLst>
                                  <p:childTnLst>
                                    <p:set>
                                      <p:cBhvr>
                                        <p:cTn id="63" dur="1" fill="hold">
                                          <p:stCondLst>
                                            <p:cond delay="0"/>
                                          </p:stCondLst>
                                        </p:cTn>
                                        <p:tgtEl>
                                          <p:spTgt spid="5">
                                            <p:txEl>
                                              <p:pRg st="6" end="6"/>
                                            </p:txEl>
                                          </p:spTgt>
                                        </p:tgtEl>
                                        <p:attrNameLst>
                                          <p:attrName>style.visibility</p:attrName>
                                        </p:attrNameLst>
                                      </p:cBhvr>
                                      <p:to>
                                        <p:strVal val="visible"/>
                                      </p:to>
                                    </p:set>
                                    <p:animEffect transition="in" filter="dissolve">
                                      <p:cBhvr>
                                        <p:cTn id="64" dur="500"/>
                                        <p:tgtEl>
                                          <p:spTgt spid="5">
                                            <p:txEl>
                                              <p:pRg st="6" end="6"/>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nodeType="clickEffect">
                                  <p:stCondLst>
                                    <p:cond delay="0"/>
                                  </p:stCondLst>
                                  <p:childTnLst>
                                    <p:set>
                                      <p:cBhvr>
                                        <p:cTn id="68" dur="1" fill="hold">
                                          <p:stCondLst>
                                            <p:cond delay="0"/>
                                          </p:stCondLst>
                                        </p:cTn>
                                        <p:tgtEl>
                                          <p:spTgt spid="5">
                                            <p:txEl>
                                              <p:pRg st="7" end="7"/>
                                            </p:txEl>
                                          </p:spTgt>
                                        </p:tgtEl>
                                        <p:attrNameLst>
                                          <p:attrName>style.visibility</p:attrName>
                                        </p:attrNameLst>
                                      </p:cBhvr>
                                      <p:to>
                                        <p:strVal val="visible"/>
                                      </p:to>
                                    </p:set>
                                    <p:animEffect transition="in" filter="dissolve">
                                      <p:cBhvr>
                                        <p:cTn id="69" dur="500"/>
                                        <p:tgtEl>
                                          <p:spTgt spid="5">
                                            <p:txEl>
                                              <p:pRg st="7" end="7"/>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nodeType="clickEffect">
                                  <p:stCondLst>
                                    <p:cond delay="0"/>
                                  </p:stCondLst>
                                  <p:childTnLst>
                                    <p:set>
                                      <p:cBhvr>
                                        <p:cTn id="73" dur="1" fill="hold">
                                          <p:stCondLst>
                                            <p:cond delay="0"/>
                                          </p:stCondLst>
                                        </p:cTn>
                                        <p:tgtEl>
                                          <p:spTgt spid="5">
                                            <p:txEl>
                                              <p:pRg st="8" end="8"/>
                                            </p:txEl>
                                          </p:spTgt>
                                        </p:tgtEl>
                                        <p:attrNameLst>
                                          <p:attrName>style.visibility</p:attrName>
                                        </p:attrNameLst>
                                      </p:cBhvr>
                                      <p:to>
                                        <p:strVal val="visible"/>
                                      </p:to>
                                    </p:set>
                                    <p:animEffect transition="in" filter="dissolve">
                                      <p:cBhvr>
                                        <p:cTn id="74" dur="500"/>
                                        <p:tgtEl>
                                          <p:spTgt spid="5">
                                            <p:txEl>
                                              <p:pRg st="8" end="8"/>
                                            </p:txEl>
                                          </p:spTgt>
                                        </p:tgtEl>
                                      </p:cBhvr>
                                    </p:animEffect>
                                  </p:childTnLst>
                                </p:cTn>
                              </p:par>
                              <p:par>
                                <p:cTn id="75" presetID="9" presetClass="entr" presetSubtype="0" fill="hold" nodeType="withEffect">
                                  <p:stCondLst>
                                    <p:cond delay="0"/>
                                  </p:stCondLst>
                                  <p:childTnLst>
                                    <p:set>
                                      <p:cBhvr>
                                        <p:cTn id="76" dur="1" fill="hold">
                                          <p:stCondLst>
                                            <p:cond delay="0"/>
                                          </p:stCondLst>
                                        </p:cTn>
                                        <p:tgtEl>
                                          <p:spTgt spid="5">
                                            <p:txEl>
                                              <p:pRg st="9" end="9"/>
                                            </p:txEl>
                                          </p:spTgt>
                                        </p:tgtEl>
                                        <p:attrNameLst>
                                          <p:attrName>style.visibility</p:attrName>
                                        </p:attrNameLst>
                                      </p:cBhvr>
                                      <p:to>
                                        <p:strVal val="visible"/>
                                      </p:to>
                                    </p:set>
                                    <p:animEffect transition="in" filter="dissolve">
                                      <p:cBhvr>
                                        <p:cTn id="77" dur="500"/>
                                        <p:tgtEl>
                                          <p:spTgt spid="5">
                                            <p:txEl>
                                              <p:pRg st="9" end="9"/>
                                            </p:txEl>
                                          </p:spTgt>
                                        </p:tgtEl>
                                      </p:cBhvr>
                                    </p:animEffect>
                                  </p:childTnLst>
                                </p:cTn>
                              </p:par>
                              <p:par>
                                <p:cTn id="78" presetID="9" presetClass="entr" presetSubtype="0" fill="hold" nodeType="withEffect">
                                  <p:stCondLst>
                                    <p:cond delay="0"/>
                                  </p:stCondLst>
                                  <p:childTnLst>
                                    <p:set>
                                      <p:cBhvr>
                                        <p:cTn id="79" dur="1" fill="hold">
                                          <p:stCondLst>
                                            <p:cond delay="0"/>
                                          </p:stCondLst>
                                        </p:cTn>
                                        <p:tgtEl>
                                          <p:spTgt spid="5">
                                            <p:txEl>
                                              <p:pRg st="10" end="10"/>
                                            </p:txEl>
                                          </p:spTgt>
                                        </p:tgtEl>
                                        <p:attrNameLst>
                                          <p:attrName>style.visibility</p:attrName>
                                        </p:attrNameLst>
                                      </p:cBhvr>
                                      <p:to>
                                        <p:strVal val="visible"/>
                                      </p:to>
                                    </p:set>
                                    <p:animEffect transition="in" filter="dissolve">
                                      <p:cBhvr>
                                        <p:cTn id="80" dur="500"/>
                                        <p:tgtEl>
                                          <p:spTgt spid="5">
                                            <p:txEl>
                                              <p:pRg st="10" end="10"/>
                                            </p:txEl>
                                          </p:spTgt>
                                        </p:tgtEl>
                                      </p:cBhvr>
                                    </p:animEffect>
                                  </p:childTnLst>
                                </p:cTn>
                              </p:par>
                              <p:par>
                                <p:cTn id="81" presetID="9" presetClass="entr" presetSubtype="0" fill="hold" nodeType="withEffect">
                                  <p:stCondLst>
                                    <p:cond delay="0"/>
                                  </p:stCondLst>
                                  <p:childTnLst>
                                    <p:set>
                                      <p:cBhvr>
                                        <p:cTn id="82" dur="1" fill="hold">
                                          <p:stCondLst>
                                            <p:cond delay="0"/>
                                          </p:stCondLst>
                                        </p:cTn>
                                        <p:tgtEl>
                                          <p:spTgt spid="5">
                                            <p:txEl>
                                              <p:pRg st="11" end="11"/>
                                            </p:txEl>
                                          </p:spTgt>
                                        </p:tgtEl>
                                        <p:attrNameLst>
                                          <p:attrName>style.visibility</p:attrName>
                                        </p:attrNameLst>
                                      </p:cBhvr>
                                      <p:to>
                                        <p:strVal val="visible"/>
                                      </p:to>
                                    </p:set>
                                    <p:animEffect transition="in" filter="dissolve">
                                      <p:cBhvr>
                                        <p:cTn id="83" dur="500"/>
                                        <p:tgtEl>
                                          <p:spTgt spid="5">
                                            <p:txEl>
                                              <p:pRg st="11" end="11"/>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nodeType="clickEffect">
                                  <p:stCondLst>
                                    <p:cond delay="0"/>
                                  </p:stCondLst>
                                  <p:childTnLst>
                                    <p:set>
                                      <p:cBhvr>
                                        <p:cTn id="87" dur="1" fill="hold">
                                          <p:stCondLst>
                                            <p:cond delay="0"/>
                                          </p:stCondLst>
                                        </p:cTn>
                                        <p:tgtEl>
                                          <p:spTgt spid="5">
                                            <p:txEl>
                                              <p:pRg st="12" end="12"/>
                                            </p:txEl>
                                          </p:spTgt>
                                        </p:tgtEl>
                                        <p:attrNameLst>
                                          <p:attrName>style.visibility</p:attrName>
                                        </p:attrNameLst>
                                      </p:cBhvr>
                                      <p:to>
                                        <p:strVal val="visible"/>
                                      </p:to>
                                    </p:set>
                                    <p:animEffect transition="in" filter="dissolve">
                                      <p:cBhvr>
                                        <p:cTn id="88" dur="500"/>
                                        <p:tgtEl>
                                          <p:spTgt spid="5">
                                            <p:txEl>
                                              <p:pRg st="12" end="12"/>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ntr" presetSubtype="0" fill="hold" nodeType="clickEffect">
                                  <p:stCondLst>
                                    <p:cond delay="0"/>
                                  </p:stCondLst>
                                  <p:childTnLst>
                                    <p:set>
                                      <p:cBhvr>
                                        <p:cTn id="92" dur="1" fill="hold">
                                          <p:stCondLst>
                                            <p:cond delay="0"/>
                                          </p:stCondLst>
                                        </p:cTn>
                                        <p:tgtEl>
                                          <p:spTgt spid="5">
                                            <p:txEl>
                                              <p:pRg st="13" end="13"/>
                                            </p:txEl>
                                          </p:spTgt>
                                        </p:tgtEl>
                                        <p:attrNameLst>
                                          <p:attrName>style.visibility</p:attrName>
                                        </p:attrNameLst>
                                      </p:cBhvr>
                                      <p:to>
                                        <p:strVal val="visible"/>
                                      </p:to>
                                    </p:set>
                                    <p:animEffect transition="in" filter="dissolve">
                                      <p:cBhvr>
                                        <p:cTn id="93" dur="500"/>
                                        <p:tgtEl>
                                          <p:spTgt spid="5">
                                            <p:txEl>
                                              <p:pRg st="13" end="13"/>
                                            </p:txEl>
                                          </p:spTgt>
                                        </p:tgtEl>
                                      </p:cBhvr>
                                    </p:animEffect>
                                  </p:childTnLst>
                                </p:cTn>
                              </p:par>
                              <p:par>
                                <p:cTn id="94" presetID="9" presetClass="entr" presetSubtype="0" fill="hold" nodeType="withEffect">
                                  <p:stCondLst>
                                    <p:cond delay="0"/>
                                  </p:stCondLst>
                                  <p:childTnLst>
                                    <p:set>
                                      <p:cBhvr>
                                        <p:cTn id="95" dur="1" fill="hold">
                                          <p:stCondLst>
                                            <p:cond delay="0"/>
                                          </p:stCondLst>
                                        </p:cTn>
                                        <p:tgtEl>
                                          <p:spTgt spid="5">
                                            <p:txEl>
                                              <p:pRg st="14" end="14"/>
                                            </p:txEl>
                                          </p:spTgt>
                                        </p:tgtEl>
                                        <p:attrNameLst>
                                          <p:attrName>style.visibility</p:attrName>
                                        </p:attrNameLst>
                                      </p:cBhvr>
                                      <p:to>
                                        <p:strVal val="visible"/>
                                      </p:to>
                                    </p:set>
                                    <p:animEffect transition="in" filter="dissolve">
                                      <p:cBhvr>
                                        <p:cTn id="96" dur="500"/>
                                        <p:tgtEl>
                                          <p:spTgt spid="5">
                                            <p:txEl>
                                              <p:pRg st="14" end="14"/>
                                            </p:txEl>
                                          </p:spTgt>
                                        </p:tgtEl>
                                      </p:cBhvr>
                                    </p:animEffect>
                                  </p:childTnLst>
                                </p:cTn>
                              </p:par>
                              <p:par>
                                <p:cTn id="97" presetID="9" presetClass="entr" presetSubtype="0" fill="hold" nodeType="withEffect">
                                  <p:stCondLst>
                                    <p:cond delay="0"/>
                                  </p:stCondLst>
                                  <p:childTnLst>
                                    <p:set>
                                      <p:cBhvr>
                                        <p:cTn id="98" dur="1" fill="hold">
                                          <p:stCondLst>
                                            <p:cond delay="0"/>
                                          </p:stCondLst>
                                        </p:cTn>
                                        <p:tgtEl>
                                          <p:spTgt spid="5">
                                            <p:txEl>
                                              <p:pRg st="15" end="15"/>
                                            </p:txEl>
                                          </p:spTgt>
                                        </p:tgtEl>
                                        <p:attrNameLst>
                                          <p:attrName>style.visibility</p:attrName>
                                        </p:attrNameLst>
                                      </p:cBhvr>
                                      <p:to>
                                        <p:strVal val="visible"/>
                                      </p:to>
                                    </p:set>
                                    <p:animEffect transition="in" filter="dissolve">
                                      <p:cBhvr>
                                        <p:cTn id="99" dur="500"/>
                                        <p:tgtEl>
                                          <p:spTgt spid="5">
                                            <p:txEl>
                                              <p:pRg st="15" end="15"/>
                                            </p:txEl>
                                          </p:spTgt>
                                        </p:tgtEl>
                                      </p:cBhvr>
                                    </p:animEffect>
                                  </p:childTnLst>
                                </p:cTn>
                              </p:par>
                              <p:par>
                                <p:cTn id="100" presetID="9" presetClass="entr" presetSubtype="0" fill="hold" nodeType="withEffect">
                                  <p:stCondLst>
                                    <p:cond delay="0"/>
                                  </p:stCondLst>
                                  <p:childTnLst>
                                    <p:set>
                                      <p:cBhvr>
                                        <p:cTn id="101" dur="1" fill="hold">
                                          <p:stCondLst>
                                            <p:cond delay="0"/>
                                          </p:stCondLst>
                                        </p:cTn>
                                        <p:tgtEl>
                                          <p:spTgt spid="5">
                                            <p:txEl>
                                              <p:pRg st="16" end="16"/>
                                            </p:txEl>
                                          </p:spTgt>
                                        </p:tgtEl>
                                        <p:attrNameLst>
                                          <p:attrName>style.visibility</p:attrName>
                                        </p:attrNameLst>
                                      </p:cBhvr>
                                      <p:to>
                                        <p:strVal val="visible"/>
                                      </p:to>
                                    </p:set>
                                    <p:animEffect transition="in" filter="dissolve">
                                      <p:cBhvr>
                                        <p:cTn id="102" dur="500"/>
                                        <p:tgtEl>
                                          <p:spTgt spid="5">
                                            <p:txEl>
                                              <p:pRg st="16" end="16"/>
                                            </p:txEl>
                                          </p:spTgt>
                                        </p:tgtEl>
                                      </p:cBhvr>
                                    </p:animEffect>
                                  </p:childTnLst>
                                </p:cTn>
                              </p:par>
                              <p:par>
                                <p:cTn id="103" presetID="9" presetClass="entr" presetSubtype="0" fill="hold" nodeType="withEffect">
                                  <p:stCondLst>
                                    <p:cond delay="0"/>
                                  </p:stCondLst>
                                  <p:childTnLst>
                                    <p:set>
                                      <p:cBhvr>
                                        <p:cTn id="104" dur="1" fill="hold">
                                          <p:stCondLst>
                                            <p:cond delay="0"/>
                                          </p:stCondLst>
                                        </p:cTn>
                                        <p:tgtEl>
                                          <p:spTgt spid="5">
                                            <p:txEl>
                                              <p:pRg st="17" end="17"/>
                                            </p:txEl>
                                          </p:spTgt>
                                        </p:tgtEl>
                                        <p:attrNameLst>
                                          <p:attrName>style.visibility</p:attrName>
                                        </p:attrNameLst>
                                      </p:cBhvr>
                                      <p:to>
                                        <p:strVal val="visible"/>
                                      </p:to>
                                    </p:set>
                                    <p:animEffect transition="in" filter="dissolve">
                                      <p:cBhvr>
                                        <p:cTn id="105" dur="500"/>
                                        <p:tgtEl>
                                          <p:spTgt spid="5">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E4CF056-2833-CB44-A0FB-BF4D0316105D}"/>
              </a:ext>
            </a:extLst>
          </p:cNvPr>
          <p:cNvSpPr>
            <a:spLocks noGrp="1"/>
          </p:cNvSpPr>
          <p:nvPr>
            <p:ph type="ftr" sz="quarter" idx="11"/>
          </p:nvPr>
        </p:nvSpPr>
        <p:spPr/>
        <p:txBody>
          <a:bodyPr/>
          <a:lstStyle/>
          <a:p>
            <a:r>
              <a:rPr lang="el-GR"/>
              <a:t>ΔΙΟΙΚΗΤΙΚΗ ΛΟΓΙΣΤΙΚΗ - ΙΕΣΟΕΛ 2020</a:t>
            </a:r>
            <a:endParaRPr lang="en-US"/>
          </a:p>
        </p:txBody>
      </p:sp>
      <p:sp>
        <p:nvSpPr>
          <p:cNvPr id="5" name="Rectangle 4">
            <a:extLst>
              <a:ext uri="{FF2B5EF4-FFF2-40B4-BE49-F238E27FC236}">
                <a16:creationId xmlns:a16="http://schemas.microsoft.com/office/drawing/2014/main" id="{0ECBB2BB-334A-F94C-920C-F895B6D4E4B5}"/>
              </a:ext>
            </a:extLst>
          </p:cNvPr>
          <p:cNvSpPr/>
          <p:nvPr/>
        </p:nvSpPr>
        <p:spPr>
          <a:xfrm>
            <a:off x="123899" y="2554281"/>
            <a:ext cx="8896201" cy="1815882"/>
          </a:xfrm>
          <a:prstGeom prst="rect">
            <a:avLst/>
          </a:prstGeom>
        </p:spPr>
        <p:txBody>
          <a:bodyPr wrap="square">
            <a:spAutoFit/>
          </a:bodyPr>
          <a:lstStyle/>
          <a:p>
            <a:pPr>
              <a:spcAft>
                <a:spcPts val="0"/>
              </a:spcAft>
              <a:tabLst>
                <a:tab pos="350838" algn="l"/>
                <a:tab pos="5997575" algn="r"/>
              </a:tabLst>
            </a:pPr>
            <a:r>
              <a:rPr lang="el-GR" sz="1400" b="1" dirty="0">
                <a:ea typeface="Calibri" panose="020F0502020204030204" pitchFamily="34" charset="0"/>
                <a:cs typeface="Times New Roman" panose="02020603050405020304" pitchFamily="18" charset="0"/>
              </a:rPr>
              <a:t>ΥΠΟΛΟΓΙΣΜΟΣ ΚΟΣΤΟΥΣ ΠΩΛΗΘΕΝΤΩΝ</a:t>
            </a:r>
            <a:r>
              <a:rPr lang="el-GR" sz="1400" dirty="0">
                <a:ea typeface="Calibri" panose="020F0502020204030204" pitchFamily="34" charset="0"/>
                <a:cs typeface="Times New Roman" panose="02020603050405020304" pitchFamily="18" charset="0"/>
              </a:rPr>
              <a:t>		 	 </a:t>
            </a:r>
            <a:endParaRPr lang="en-US" sz="1400" dirty="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	Κόστος Παραχθέντων 	13.460</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	Αρχικό Απόθεμα Ετοίμων Προϊόντων 	Δ        1.300</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 	Προϊόντα προς Διάθεση 	14.760</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	Τελικό Απόθεμα Ετοίμων Προϊόντων 	Δ        2.000 </a:t>
            </a:r>
            <a:endParaRPr lang="en-US" sz="1400" dirty="0">
              <a:ea typeface="Calibri" panose="020F0502020204030204" pitchFamily="34" charset="0"/>
              <a:cs typeface="Times New Roman" panose="02020603050405020304" pitchFamily="18" charset="0"/>
            </a:endParaRPr>
          </a:p>
          <a:p>
            <a:pPr>
              <a:spcAft>
                <a:spcPts val="0"/>
              </a:spcAft>
              <a:tabLst>
                <a:tab pos="350838" algn="l"/>
                <a:tab pos="5997575" algn="r"/>
              </a:tabLst>
            </a:pPr>
            <a:r>
              <a:rPr lang="el-GR" sz="1400" b="1" dirty="0">
                <a:ea typeface="Calibri" panose="020F0502020204030204" pitchFamily="34" charset="0"/>
                <a:cs typeface="Times New Roman" panose="02020603050405020304" pitchFamily="18" charset="0"/>
              </a:rPr>
              <a:t>=	Κόστος Πωληθέντων Καταλογισμένο </a:t>
            </a:r>
            <a:r>
              <a:rPr lang="el-GR" sz="1400" dirty="0">
                <a:ea typeface="Calibri" panose="020F0502020204030204" pitchFamily="34" charset="0"/>
                <a:cs typeface="Times New Roman" panose="02020603050405020304" pitchFamily="18" charset="0"/>
              </a:rPr>
              <a:t>	12.760</a:t>
            </a:r>
          </a:p>
          <a:p>
            <a:pPr indent="9525">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        Υπερκαταλογισμός	360</a:t>
            </a:r>
          </a:p>
          <a:p>
            <a:pPr>
              <a:spcAft>
                <a:spcPts val="0"/>
              </a:spcAft>
              <a:tabLst>
                <a:tab pos="350838" algn="l"/>
                <a:tab pos="5997575" algn="r"/>
              </a:tabLst>
            </a:pPr>
            <a:r>
              <a:rPr lang="el-GR" sz="1400" b="1" dirty="0">
                <a:ea typeface="Calibri" panose="020F0502020204030204" pitchFamily="34" charset="0"/>
                <a:cs typeface="Times New Roman" panose="02020603050405020304" pitchFamily="18" charset="0"/>
              </a:rPr>
              <a:t>=	Πραγματικό Κόστος Πωληθέντων	12.400</a:t>
            </a:r>
          </a:p>
        </p:txBody>
      </p:sp>
      <p:sp>
        <p:nvSpPr>
          <p:cNvPr id="6" name="TextBox 5">
            <a:extLst>
              <a:ext uri="{FF2B5EF4-FFF2-40B4-BE49-F238E27FC236}">
                <a16:creationId xmlns:a16="http://schemas.microsoft.com/office/drawing/2014/main" id="{32CA0463-CE83-554B-B2F9-CC2B08E60B7F}"/>
              </a:ext>
            </a:extLst>
          </p:cNvPr>
          <p:cNvSpPr txBox="1"/>
          <p:nvPr/>
        </p:nvSpPr>
        <p:spPr>
          <a:xfrm>
            <a:off x="3146721" y="648405"/>
            <a:ext cx="2148024" cy="307777"/>
          </a:xfrm>
          <a:prstGeom prst="rect">
            <a:avLst/>
          </a:prstGeom>
          <a:solidFill>
            <a:srgbClr val="FFFF00"/>
          </a:solidFill>
        </p:spPr>
        <p:txBody>
          <a:bodyPr wrap="none" rtlCol="0">
            <a:spAutoFit/>
          </a:bodyPr>
          <a:lstStyle/>
          <a:p>
            <a:r>
              <a:rPr lang="el-GR" sz="1400" b="1" dirty="0"/>
              <a:t>Πίνακες Ροής του Κόστους</a:t>
            </a:r>
            <a:endParaRPr lang="en-US" sz="1400" b="1" dirty="0"/>
          </a:p>
        </p:txBody>
      </p:sp>
      <p:sp>
        <p:nvSpPr>
          <p:cNvPr id="2" name="Date Placeholder 1">
            <a:extLst>
              <a:ext uri="{FF2B5EF4-FFF2-40B4-BE49-F238E27FC236}">
                <a16:creationId xmlns:a16="http://schemas.microsoft.com/office/drawing/2014/main" id="{DA8B59CF-BBA0-1645-9C52-FEE1314CD9A0}"/>
              </a:ext>
            </a:extLst>
          </p:cNvPr>
          <p:cNvSpPr>
            <a:spLocks noGrp="1"/>
          </p:cNvSpPr>
          <p:nvPr>
            <p:ph type="dt" sz="half" idx="10"/>
          </p:nvPr>
        </p:nvSpPr>
        <p:spPr/>
        <p:txBody>
          <a:bodyPr/>
          <a:lstStyle/>
          <a:p>
            <a:fld id="{B3080A2F-7032-CA43-B443-B629520FB3BA}" type="datetime1">
              <a:rPr lang="en-US" smtClean="0"/>
              <a:t>11/20/21</a:t>
            </a:fld>
            <a:endParaRPr lang="en-US"/>
          </a:p>
        </p:txBody>
      </p:sp>
      <p:sp>
        <p:nvSpPr>
          <p:cNvPr id="3" name="Slide Number Placeholder 2">
            <a:extLst>
              <a:ext uri="{FF2B5EF4-FFF2-40B4-BE49-F238E27FC236}">
                <a16:creationId xmlns:a16="http://schemas.microsoft.com/office/drawing/2014/main" id="{099A140C-2B79-8A47-AB64-C2471F583ECC}"/>
              </a:ext>
            </a:extLst>
          </p:cNvPr>
          <p:cNvSpPr>
            <a:spLocks noGrp="1"/>
          </p:cNvSpPr>
          <p:nvPr>
            <p:ph type="sldNum" sz="quarter" idx="12"/>
          </p:nvPr>
        </p:nvSpPr>
        <p:spPr/>
        <p:txBody>
          <a:bodyPr/>
          <a:lstStyle/>
          <a:p>
            <a:fld id="{B66069EF-D52F-E549-BC70-80BAEE16745F}" type="slidenum">
              <a:rPr lang="en-US" smtClean="0"/>
              <a:t>37</a:t>
            </a:fld>
            <a:endParaRPr lang="en-US"/>
          </a:p>
        </p:txBody>
      </p:sp>
      <p:sp>
        <p:nvSpPr>
          <p:cNvPr id="7" name="Rectangle 6">
            <a:extLst>
              <a:ext uri="{FF2B5EF4-FFF2-40B4-BE49-F238E27FC236}">
                <a16:creationId xmlns:a16="http://schemas.microsoft.com/office/drawing/2014/main" id="{91E8DB6E-F455-C648-BFBB-4B1A88EF06C9}"/>
              </a:ext>
            </a:extLst>
          </p:cNvPr>
          <p:cNvSpPr/>
          <p:nvPr/>
        </p:nvSpPr>
        <p:spPr>
          <a:xfrm>
            <a:off x="123899" y="908941"/>
            <a:ext cx="8827920" cy="1600438"/>
          </a:xfrm>
          <a:prstGeom prst="rect">
            <a:avLst/>
          </a:prstGeom>
        </p:spPr>
        <p:txBody>
          <a:bodyPr wrap="square">
            <a:spAutoFit/>
          </a:bodyPr>
          <a:lstStyle/>
          <a:p>
            <a:pPr>
              <a:spcAft>
                <a:spcPts val="0"/>
              </a:spcAft>
              <a:tabLst>
                <a:tab pos="350838" algn="l"/>
                <a:tab pos="5997575" algn="r"/>
              </a:tabLst>
            </a:pPr>
            <a:r>
              <a:rPr lang="el-GR" sz="1400" b="1" dirty="0">
                <a:ea typeface="Calibri" panose="020F0502020204030204" pitchFamily="34" charset="0"/>
                <a:cs typeface="Times New Roman" panose="02020603050405020304" pitchFamily="18" charset="0"/>
              </a:rPr>
              <a:t>Υπολογισμοί:</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250.000 ΩΑΕ Χ 19,80 = € 4.950.000 Προϋπολογισμένα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2.200.000 ➗ 11  = 200.000 Πραγματικές ΩΑΕ Χ 19,80 = € 3.960.000 Καταλογισμένα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200.000 ΩΑΕ ➗ 250.000 = 80% Βαθμός Απασχόλησης</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Πραγματικά ΓΒΕ 4.500.000 Χ 0,80 = € 3.600.000 ΓΒΕ που αντιστοιχούν στην παραγωγή ➖ € 3.960.000 = € 360.000 υπερκαταλογισμένα ΓΒΕ</a:t>
            </a:r>
          </a:p>
          <a:p>
            <a:pPr>
              <a:spcAft>
                <a:spcPts val="0"/>
              </a:spcAft>
              <a:tabLst>
                <a:tab pos="350838" algn="l"/>
                <a:tab pos="5997575" algn="r"/>
              </a:tabLst>
            </a:pPr>
            <a:r>
              <a:rPr lang="el-GR" sz="1400" dirty="0">
                <a:ea typeface="Calibri" panose="020F0502020204030204" pitchFamily="34" charset="0"/>
                <a:cs typeface="Times New Roman" panose="02020603050405020304" pitchFamily="18" charset="0"/>
              </a:rPr>
              <a:t>Κόστος Αδράνειας = € 4.500.000 - € 3.600.000 = € 900.000  ή € 4.500.000 Χ 0,80 = € 3.600.000</a:t>
            </a:r>
          </a:p>
        </p:txBody>
      </p:sp>
      <p:sp>
        <p:nvSpPr>
          <p:cNvPr id="8" name="Rectangle 7">
            <a:extLst>
              <a:ext uri="{FF2B5EF4-FFF2-40B4-BE49-F238E27FC236}">
                <a16:creationId xmlns:a16="http://schemas.microsoft.com/office/drawing/2014/main" id="{6880B13F-9DE8-B847-BC10-7195DDCF9C86}"/>
              </a:ext>
            </a:extLst>
          </p:cNvPr>
          <p:cNvSpPr/>
          <p:nvPr/>
        </p:nvSpPr>
        <p:spPr>
          <a:xfrm>
            <a:off x="123899" y="4784587"/>
            <a:ext cx="8928100" cy="2031325"/>
          </a:xfrm>
          <a:prstGeom prst="rect">
            <a:avLst/>
          </a:prstGeom>
        </p:spPr>
        <p:txBody>
          <a:bodyPr wrap="square">
            <a:spAutoFit/>
          </a:bodyPr>
          <a:lstStyle/>
          <a:p>
            <a:pPr>
              <a:spcAft>
                <a:spcPts val="0"/>
              </a:spcAft>
              <a:tabLst>
                <a:tab pos="125413" algn="l"/>
                <a:tab pos="6307138" algn="r"/>
                <a:tab pos="7239000" algn="r"/>
                <a:tab pos="8262938" algn="r"/>
              </a:tabLst>
            </a:pPr>
            <a:r>
              <a:rPr lang="el-GR" sz="1400" dirty="0">
                <a:ea typeface="Calibri" panose="020F0502020204030204" pitchFamily="34" charset="0"/>
                <a:cs typeface="Times New Roman" panose="02020603050405020304" pitchFamily="18" charset="0"/>
              </a:rPr>
              <a:t>Κ</a:t>
            </a:r>
            <a:r>
              <a:rPr lang="el-GR" sz="1400" b="1" dirty="0">
                <a:ea typeface="Calibri" panose="020F0502020204030204" pitchFamily="34" charset="0"/>
                <a:cs typeface="Times New Roman" panose="02020603050405020304" pitchFamily="18" charset="0"/>
              </a:rPr>
              <a:t>ΑΤΑΣΤΑΣΗ ΑΠΟΤΕΛΕΣΜΑΤΩΝ</a:t>
            </a:r>
            <a:r>
              <a:rPr lang="el-GR" sz="1400" dirty="0">
                <a:ea typeface="Calibri" panose="020F0502020204030204" pitchFamily="34" charset="0"/>
                <a:cs typeface="Times New Roman" panose="02020603050405020304" pitchFamily="18" charset="0"/>
              </a:rPr>
              <a:t>	 	 	 </a:t>
            </a:r>
            <a:endParaRPr lang="en-US" sz="14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400" dirty="0">
                <a:ea typeface="Calibri" panose="020F0502020204030204" pitchFamily="34" charset="0"/>
                <a:cs typeface="Times New Roman" panose="02020603050405020304" pitchFamily="18" charset="0"/>
              </a:rPr>
              <a:t>+	Πωλήσεις 		31.000.000 </a:t>
            </a:r>
            <a:endParaRPr lang="en-US" sz="14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400" dirty="0">
                <a:ea typeface="Calibri" panose="020F0502020204030204" pitchFamily="34" charset="0"/>
                <a:cs typeface="Times New Roman" panose="02020603050405020304" pitchFamily="18" charset="0"/>
              </a:rPr>
              <a:t>-	Κόστος Πωληθέντων	</a:t>
            </a:r>
            <a:r>
              <a:rPr lang="el-GR" sz="1400" u="sng" dirty="0">
                <a:ea typeface="Calibri" panose="020F0502020204030204" pitchFamily="34" charset="0"/>
                <a:cs typeface="Times New Roman" panose="02020603050405020304" pitchFamily="18" charset="0"/>
              </a:rPr>
              <a:t>	12.400.000</a:t>
            </a:r>
          </a:p>
          <a:p>
            <a:pPr>
              <a:spcAft>
                <a:spcPts val="0"/>
              </a:spcAft>
              <a:tabLst>
                <a:tab pos="125413" algn="l"/>
                <a:tab pos="6307138" algn="r"/>
                <a:tab pos="7239000" algn="r"/>
                <a:tab pos="8262938" algn="r"/>
              </a:tabLst>
            </a:pPr>
            <a:r>
              <a:rPr lang="el-GR" sz="1400" b="1" dirty="0">
                <a:ea typeface="Calibri" panose="020F0502020204030204" pitchFamily="34" charset="0"/>
                <a:cs typeface="Times New Roman" panose="02020603050405020304" pitchFamily="18" charset="0"/>
              </a:rPr>
              <a:t>=	Μικτό Κέρδος </a:t>
            </a:r>
            <a:r>
              <a:rPr lang="el-GR" sz="1400" dirty="0">
                <a:ea typeface="Calibri" panose="020F0502020204030204" pitchFamily="34" charset="0"/>
                <a:cs typeface="Times New Roman" panose="02020603050405020304" pitchFamily="18" charset="0"/>
              </a:rPr>
              <a:t>	</a:t>
            </a:r>
            <a:r>
              <a:rPr lang="el-GR" sz="1400" b="1" dirty="0">
                <a:ea typeface="Calibri" panose="020F0502020204030204" pitchFamily="34" charset="0"/>
                <a:cs typeface="Times New Roman" panose="02020603050405020304" pitchFamily="18" charset="0"/>
              </a:rPr>
              <a:t> 	18.600.000</a:t>
            </a:r>
            <a:endParaRPr lang="en-US" sz="1400" b="1"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400" dirty="0">
                <a:ea typeface="Calibri" panose="020F0502020204030204" pitchFamily="34" charset="0"/>
                <a:cs typeface="Times New Roman" panose="02020603050405020304" pitchFamily="18" charset="0"/>
              </a:rPr>
              <a:t>-	Δαπάνες Διοίκησης - Διάθεσης - Ε. &amp; Α. -  Χρηματοοικονομικές 	 	11.500.000</a:t>
            </a:r>
            <a:endParaRPr lang="en-US" sz="14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400" dirty="0">
                <a:ea typeface="Calibri" panose="020F0502020204030204" pitchFamily="34" charset="0"/>
                <a:cs typeface="Times New Roman" panose="02020603050405020304" pitchFamily="18" charset="0"/>
              </a:rPr>
              <a:t> -	Δαπάνες υποαπασχόλησης	</a:t>
            </a:r>
            <a:r>
              <a:rPr lang="el-GR" sz="1400" u="sng" dirty="0">
                <a:ea typeface="Calibri" panose="020F0502020204030204" pitchFamily="34" charset="0"/>
                <a:cs typeface="Times New Roman" panose="02020603050405020304" pitchFamily="18" charset="0"/>
              </a:rPr>
              <a:t>	900.000 </a:t>
            </a:r>
            <a:endParaRPr lang="en-US" sz="1400" u="sng"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400" b="1" dirty="0">
                <a:ea typeface="Calibri" panose="020F0502020204030204" pitchFamily="34" charset="0"/>
                <a:cs typeface="Times New Roman" panose="02020603050405020304" pitchFamily="18" charset="0"/>
              </a:rPr>
              <a:t>=	Κέρδη προ Φόρων </a:t>
            </a:r>
            <a:r>
              <a:rPr lang="el-GR" sz="1400" dirty="0">
                <a:ea typeface="Calibri" panose="020F0502020204030204" pitchFamily="34" charset="0"/>
                <a:cs typeface="Times New Roman" panose="02020603050405020304" pitchFamily="18" charset="0"/>
              </a:rPr>
              <a:t>	</a:t>
            </a:r>
            <a:r>
              <a:rPr lang="el-GR" sz="1400" b="1" dirty="0">
                <a:ea typeface="Calibri" panose="020F0502020204030204" pitchFamily="34" charset="0"/>
                <a:cs typeface="Times New Roman" panose="02020603050405020304" pitchFamily="18" charset="0"/>
              </a:rPr>
              <a:t>	6.200.000 </a:t>
            </a:r>
            <a:endParaRPr lang="en-US" sz="1400" b="1" dirty="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endParaRPr lang="el-GR" sz="14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072AE0EA-1A27-414F-BE93-A53917CAD1D3}"/>
              </a:ext>
            </a:extLst>
          </p:cNvPr>
          <p:cNvSpPr txBox="1"/>
          <p:nvPr/>
        </p:nvSpPr>
        <p:spPr>
          <a:xfrm>
            <a:off x="2802068" y="4476810"/>
            <a:ext cx="3312982" cy="307777"/>
          </a:xfrm>
          <a:prstGeom prst="rect">
            <a:avLst/>
          </a:prstGeom>
          <a:solidFill>
            <a:srgbClr val="FFFF00"/>
          </a:solidFill>
        </p:spPr>
        <p:txBody>
          <a:bodyPr wrap="square" rtlCol="0">
            <a:spAutoFit/>
          </a:bodyPr>
          <a:lstStyle/>
          <a:p>
            <a:r>
              <a:rPr lang="el-GR" sz="1400" b="1" dirty="0"/>
              <a:t>Κατάσταση Αποτελεσμάτων Χρήσεως</a:t>
            </a:r>
            <a:endParaRPr lang="en-US" sz="1400" b="1" dirty="0"/>
          </a:p>
        </p:txBody>
      </p:sp>
      <p:sp>
        <p:nvSpPr>
          <p:cNvPr id="10" name="Title 1">
            <a:extLst>
              <a:ext uri="{FF2B5EF4-FFF2-40B4-BE49-F238E27FC236}">
                <a16:creationId xmlns:a16="http://schemas.microsoft.com/office/drawing/2014/main" id="{1736FD79-E4F3-044E-9DF3-89C7CD340695}"/>
              </a:ext>
            </a:extLst>
          </p:cNvPr>
          <p:cNvSpPr txBox="1">
            <a:spLocks/>
          </p:cNvSpPr>
          <p:nvPr/>
        </p:nvSpPr>
        <p:spPr bwMode="auto">
          <a:xfrm>
            <a:off x="0" y="0"/>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1</a:t>
            </a:r>
            <a:endParaRPr lang="en-US" altLang="en-US" sz="2400" dirty="0">
              <a:solidFill>
                <a:srgbClr val="0070C0"/>
              </a:solidFill>
              <a:latin typeface="Calibri" panose="020F0502020204030204" pitchFamily="34" charset="0"/>
              <a:ea typeface="ヒラギノ角ゴ Pro W3" pitchFamily="-16" charset="-128"/>
            </a:endParaRPr>
          </a:p>
        </p:txBody>
      </p:sp>
      <p:cxnSp>
        <p:nvCxnSpPr>
          <p:cNvPr id="11" name="Straight Connector 10">
            <a:extLst>
              <a:ext uri="{FF2B5EF4-FFF2-40B4-BE49-F238E27FC236}">
                <a16:creationId xmlns:a16="http://schemas.microsoft.com/office/drawing/2014/main" id="{1A500C7A-050D-214E-A76D-A7858B02D30D}"/>
              </a:ext>
            </a:extLst>
          </p:cNvPr>
          <p:cNvCxnSpPr/>
          <p:nvPr/>
        </p:nvCxnSpPr>
        <p:spPr>
          <a:xfrm>
            <a:off x="0" y="47374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9346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dissolve">
                                      <p:cBhvr>
                                        <p:cTn id="15" dur="500"/>
                                        <p:tgtEl>
                                          <p:spTgt spid="5">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dissolve">
                                      <p:cBhvr>
                                        <p:cTn id="18" dur="500"/>
                                        <p:tgtEl>
                                          <p:spTgt spid="5">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dissolve">
                                      <p:cBhvr>
                                        <p:cTn id="21" dur="500"/>
                                        <p:tgtEl>
                                          <p:spTgt spid="5">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dissolve">
                                      <p:cBhvr>
                                        <p:cTn id="24" dur="500"/>
                                        <p:tgtEl>
                                          <p:spTgt spid="5">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dissolve">
                                      <p:cBhvr>
                                        <p:cTn id="27" dur="500"/>
                                        <p:tgtEl>
                                          <p:spTgt spid="5">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dissolve">
                                      <p:cBhvr>
                                        <p:cTn id="30" dur="500"/>
                                        <p:tgtEl>
                                          <p:spTgt spid="5">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dissolve">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8">
                                            <p:txEl>
                                              <p:pRg st="0" end="0"/>
                                            </p:txEl>
                                          </p:spTgt>
                                        </p:tgtEl>
                                        <p:attrNameLst>
                                          <p:attrName>style.visibility</p:attrName>
                                        </p:attrNameLst>
                                      </p:cBhvr>
                                      <p:to>
                                        <p:strVal val="visible"/>
                                      </p:to>
                                    </p:set>
                                    <p:animEffect transition="in" filter="dissolve">
                                      <p:cBhvr>
                                        <p:cTn id="40" dur="500"/>
                                        <p:tgtEl>
                                          <p:spTgt spid="8">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8">
                                            <p:txEl>
                                              <p:pRg st="1" end="1"/>
                                            </p:txEl>
                                          </p:spTgt>
                                        </p:tgtEl>
                                        <p:attrNameLst>
                                          <p:attrName>style.visibility</p:attrName>
                                        </p:attrNameLst>
                                      </p:cBhvr>
                                      <p:to>
                                        <p:strVal val="visible"/>
                                      </p:to>
                                    </p:set>
                                    <p:animEffect transition="in" filter="dissolve">
                                      <p:cBhvr>
                                        <p:cTn id="45" dur="500"/>
                                        <p:tgtEl>
                                          <p:spTgt spid="8">
                                            <p:txEl>
                                              <p:pRg st="1" end="1"/>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8">
                                            <p:txEl>
                                              <p:pRg st="2" end="2"/>
                                            </p:txEl>
                                          </p:spTgt>
                                        </p:tgtEl>
                                        <p:attrNameLst>
                                          <p:attrName>style.visibility</p:attrName>
                                        </p:attrNameLst>
                                      </p:cBhvr>
                                      <p:to>
                                        <p:strVal val="visible"/>
                                      </p:to>
                                    </p:set>
                                    <p:animEffect transition="in" filter="dissolve">
                                      <p:cBhvr>
                                        <p:cTn id="48" dur="500"/>
                                        <p:tgtEl>
                                          <p:spTgt spid="8">
                                            <p:txEl>
                                              <p:pRg st="2" end="2"/>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8">
                                            <p:txEl>
                                              <p:pRg st="3" end="3"/>
                                            </p:txEl>
                                          </p:spTgt>
                                        </p:tgtEl>
                                        <p:attrNameLst>
                                          <p:attrName>style.visibility</p:attrName>
                                        </p:attrNameLst>
                                      </p:cBhvr>
                                      <p:to>
                                        <p:strVal val="visible"/>
                                      </p:to>
                                    </p:set>
                                    <p:animEffect transition="in" filter="dissolve">
                                      <p:cBhvr>
                                        <p:cTn id="51" dur="500"/>
                                        <p:tgtEl>
                                          <p:spTgt spid="8">
                                            <p:txEl>
                                              <p:pRg st="3" end="3"/>
                                            </p:txEl>
                                          </p:spTgt>
                                        </p:tgtEl>
                                      </p:cBhvr>
                                    </p:animEffect>
                                  </p:childTnLst>
                                </p:cTn>
                              </p:par>
                              <p:par>
                                <p:cTn id="52" presetID="9" presetClass="entr" presetSubtype="0" fill="hold" nodeType="withEffect">
                                  <p:stCondLst>
                                    <p:cond delay="0"/>
                                  </p:stCondLst>
                                  <p:childTnLst>
                                    <p:set>
                                      <p:cBhvr>
                                        <p:cTn id="53" dur="1" fill="hold">
                                          <p:stCondLst>
                                            <p:cond delay="0"/>
                                          </p:stCondLst>
                                        </p:cTn>
                                        <p:tgtEl>
                                          <p:spTgt spid="8">
                                            <p:txEl>
                                              <p:pRg st="4" end="4"/>
                                            </p:txEl>
                                          </p:spTgt>
                                        </p:tgtEl>
                                        <p:attrNameLst>
                                          <p:attrName>style.visibility</p:attrName>
                                        </p:attrNameLst>
                                      </p:cBhvr>
                                      <p:to>
                                        <p:strVal val="visible"/>
                                      </p:to>
                                    </p:set>
                                    <p:animEffect transition="in" filter="dissolve">
                                      <p:cBhvr>
                                        <p:cTn id="54" dur="500"/>
                                        <p:tgtEl>
                                          <p:spTgt spid="8">
                                            <p:txEl>
                                              <p:pRg st="4" end="4"/>
                                            </p:txEl>
                                          </p:spTgt>
                                        </p:tgtEl>
                                      </p:cBhvr>
                                    </p:animEffect>
                                  </p:childTnLst>
                                </p:cTn>
                              </p:par>
                              <p:par>
                                <p:cTn id="55" presetID="9" presetClass="entr" presetSubtype="0" fill="hold" nodeType="withEffect">
                                  <p:stCondLst>
                                    <p:cond delay="0"/>
                                  </p:stCondLst>
                                  <p:childTnLst>
                                    <p:set>
                                      <p:cBhvr>
                                        <p:cTn id="56" dur="1" fill="hold">
                                          <p:stCondLst>
                                            <p:cond delay="0"/>
                                          </p:stCondLst>
                                        </p:cTn>
                                        <p:tgtEl>
                                          <p:spTgt spid="8">
                                            <p:txEl>
                                              <p:pRg st="5" end="5"/>
                                            </p:txEl>
                                          </p:spTgt>
                                        </p:tgtEl>
                                        <p:attrNameLst>
                                          <p:attrName>style.visibility</p:attrName>
                                        </p:attrNameLst>
                                      </p:cBhvr>
                                      <p:to>
                                        <p:strVal val="visible"/>
                                      </p:to>
                                    </p:set>
                                    <p:animEffect transition="in" filter="dissolve">
                                      <p:cBhvr>
                                        <p:cTn id="57" dur="500"/>
                                        <p:tgtEl>
                                          <p:spTgt spid="8">
                                            <p:txEl>
                                              <p:pRg st="5" end="5"/>
                                            </p:txEl>
                                          </p:spTgt>
                                        </p:tgtEl>
                                      </p:cBhvr>
                                    </p:animEffect>
                                  </p:childTnLst>
                                </p:cTn>
                              </p:par>
                              <p:par>
                                <p:cTn id="58" presetID="9" presetClass="entr" presetSubtype="0" fill="hold" nodeType="withEffect">
                                  <p:stCondLst>
                                    <p:cond delay="0"/>
                                  </p:stCondLst>
                                  <p:childTnLst>
                                    <p:set>
                                      <p:cBhvr>
                                        <p:cTn id="59" dur="1" fill="hold">
                                          <p:stCondLst>
                                            <p:cond delay="0"/>
                                          </p:stCondLst>
                                        </p:cTn>
                                        <p:tgtEl>
                                          <p:spTgt spid="8">
                                            <p:txEl>
                                              <p:pRg st="6" end="6"/>
                                            </p:txEl>
                                          </p:spTgt>
                                        </p:tgtEl>
                                        <p:attrNameLst>
                                          <p:attrName>style.visibility</p:attrName>
                                        </p:attrNameLst>
                                      </p:cBhvr>
                                      <p:to>
                                        <p:strVal val="visible"/>
                                      </p:to>
                                    </p:set>
                                    <p:animEffect transition="in" filter="dissolve">
                                      <p:cBhvr>
                                        <p:cTn id="60"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347703-FA7D-CE42-B558-23148AF6F8A4}"/>
              </a:ext>
            </a:extLst>
          </p:cNvPr>
          <p:cNvSpPr/>
          <p:nvPr/>
        </p:nvSpPr>
        <p:spPr>
          <a:xfrm>
            <a:off x="457200" y="522118"/>
            <a:ext cx="8534400" cy="6555641"/>
          </a:xfrm>
          <a:prstGeom prst="rect">
            <a:avLst/>
          </a:prstGeom>
        </p:spPr>
        <p:txBody>
          <a:bodyPr wrap="square">
            <a:spAutoFit/>
          </a:bodyPr>
          <a:lstStyle/>
          <a:p>
            <a:pPr>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Η βιομηχανία «ΒΙΟΜΑΛ Α.Ε.» παράγει αλουμινόχαρτο σε συσκευασίες των 5 τ.μ., 10 τ.μ. και 20 τ.μ.</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Στη χρήση 20Χ5 η παραγωγή αλουμινόχαρτου ανήλθε σε 120.000.000 τ.μ.</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Από το ισοζύγιο της γενικής λογιστικής της 31.12.20Χ5 προκύπτουν τα πιο κάτω λειτουργικά κόστη:</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Αναλώσεις πρώτων υλών	88.000.000,00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Αναλώσεις βοηθητικών υλών	23.500.000,00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Αναλώσεις υλών συσκευασίας	15.300.000,00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Αναλώσεις αναλωσίμων υλικών	4.400.000,00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Αναλώσεις ανταλλακτικών	3.000.000,00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Μισθοί και εργοδοτικές εισφορές προσωπικού παραγωγή	52.900.000,00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Μισθοί και εργοδοτικές εισφορές διοικητικού προσωπικού	44.000.000,00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Αποζημιώσεις ατυχημάτων προσωπικού παραγωγής 	€6.500.000,00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Ηλεκτρικό ρεύμα παραγωγής	11.200.000,00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Έξοδα συντηρήσεως μηχανολογικού εξοπλισμού	5.800.000,00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Αξία χορηγουμένων δειγμάτων	14.700.000,00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Έξοδα προβολής και διαφημίσεως	17.600.000,00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Τόκοι και έξοδα τραπεζικών χορηγήσεων για εξαγωγές	10.300.000,00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Τόκοι και έξοδα τραπεζικών χορηγήσεων για εισαγωγές πρώτων υλών	6.800.000,00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κτιρίου Διοικήσεως	1.500.000,00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βιομηχανοστασίου	4.800.000,00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μηχανημάτων	4.500.000,00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μηχανημάτων εκτός εκμεταλλεύσεως	600.000,00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επίπλων και λοιπού εξοπλισμού	900.000,00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Αποσβέσεις εξόδων ιδρύσεως και πρώτης  </a:t>
            </a:r>
            <a:r>
              <a:rPr lang="el-GR" sz="1400" dirty="0" err="1">
                <a:latin typeface="Calibri" panose="020F0502020204030204" pitchFamily="34" charset="0"/>
                <a:ea typeface="Times New Roman" panose="02020603050405020304" pitchFamily="18" charset="0"/>
                <a:cs typeface="Calibri" panose="020F0502020204030204" pitchFamily="34" charset="0"/>
              </a:rPr>
              <a:t>εγκααστάσεως</a:t>
            </a:r>
            <a:r>
              <a:rPr lang="el-GR" sz="1400" dirty="0">
                <a:latin typeface="Calibri" panose="020F0502020204030204" pitchFamily="34" charset="0"/>
                <a:ea typeface="Times New Roman" panose="02020603050405020304" pitchFamily="18" charset="0"/>
                <a:cs typeface="Calibri" panose="020F0502020204030204" pitchFamily="34" charset="0"/>
              </a:rPr>
              <a:t>	4.000.000,00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Ζημία από καταστροφή μηχανών παραγωγής	150.000,00</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tabLst>
                <a:tab pos="72294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Σύνολο	320.450.000,00</a:t>
            </a:r>
          </a:p>
          <a:p>
            <a:pPr>
              <a:tabLst>
                <a:tab pos="7229475" algn="r"/>
              </a:tabLst>
            </a:pPr>
            <a:endParaRPr lang="el-GR" sz="1400" dirty="0">
              <a:latin typeface="Calibri" panose="020F0502020204030204" pitchFamily="34" charset="0"/>
              <a:ea typeface="Times New Roman" panose="02020603050405020304" pitchFamily="18" charset="0"/>
              <a:cs typeface="Calibri" panose="020F0502020204030204" pitchFamily="34" charset="0"/>
            </a:endParaRPr>
          </a:p>
          <a:p>
            <a:pPr>
              <a:tabLst>
                <a:tab pos="81788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Συνέχεια   ➡️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07CD180-B4E0-764B-A9DA-BA0A4577AEE8}"/>
              </a:ext>
            </a:extLst>
          </p:cNvPr>
          <p:cNvSpPr/>
          <p:nvPr/>
        </p:nvSpPr>
        <p:spPr>
          <a:xfrm>
            <a:off x="568609" y="152786"/>
            <a:ext cx="960519" cy="307777"/>
          </a:xfrm>
          <a:prstGeom prst="rect">
            <a:avLst/>
          </a:prstGeom>
        </p:spPr>
        <p:txBody>
          <a:bodyPr wrap="none">
            <a:spAutoFit/>
          </a:bodyPr>
          <a:lstStyle/>
          <a:p>
            <a:pPr algn="just">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ΑΣΚΗΣΗ  1</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5530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ssolve">
                                      <p:cBhvr>
                                        <p:cTn id="7" dur="500"/>
                                        <p:tgtEl>
                                          <p:spTgt spid="4">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dissolve">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dissolve">
                                      <p:cBhvr>
                                        <p:cTn id="15" dur="500"/>
                                        <p:tgtEl>
                                          <p:spTgt spid="4">
                                            <p:txEl>
                                              <p:pRg st="4" end="4"/>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animEffect transition="in" filter="dissolve">
                                      <p:cBhvr>
                                        <p:cTn id="18" dur="500"/>
                                        <p:tgtEl>
                                          <p:spTgt spid="4">
                                            <p:txEl>
                                              <p:pRg st="5" end="5"/>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Effect transition="in" filter="dissolve">
                                      <p:cBhvr>
                                        <p:cTn id="21" dur="500"/>
                                        <p:tgtEl>
                                          <p:spTgt spid="4">
                                            <p:txEl>
                                              <p:pRg st="6" end="6"/>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4">
                                            <p:txEl>
                                              <p:pRg st="7" end="7"/>
                                            </p:txEl>
                                          </p:spTgt>
                                        </p:tgtEl>
                                        <p:attrNameLst>
                                          <p:attrName>style.visibility</p:attrName>
                                        </p:attrNameLst>
                                      </p:cBhvr>
                                      <p:to>
                                        <p:strVal val="visible"/>
                                      </p:to>
                                    </p:set>
                                    <p:animEffect transition="in" filter="dissolve">
                                      <p:cBhvr>
                                        <p:cTn id="24" dur="500"/>
                                        <p:tgtEl>
                                          <p:spTgt spid="4">
                                            <p:txEl>
                                              <p:pRg st="7" end="7"/>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dissolve">
                                      <p:cBhvr>
                                        <p:cTn id="27" dur="500"/>
                                        <p:tgtEl>
                                          <p:spTgt spid="4">
                                            <p:txEl>
                                              <p:pRg st="8" end="8"/>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4">
                                            <p:txEl>
                                              <p:pRg st="9" end="9"/>
                                            </p:txEl>
                                          </p:spTgt>
                                        </p:tgtEl>
                                        <p:attrNameLst>
                                          <p:attrName>style.visibility</p:attrName>
                                        </p:attrNameLst>
                                      </p:cBhvr>
                                      <p:to>
                                        <p:strVal val="visible"/>
                                      </p:to>
                                    </p:set>
                                    <p:animEffect transition="in" filter="dissolve">
                                      <p:cBhvr>
                                        <p:cTn id="30" dur="500"/>
                                        <p:tgtEl>
                                          <p:spTgt spid="4">
                                            <p:txEl>
                                              <p:pRg st="9" end="9"/>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4">
                                            <p:txEl>
                                              <p:pRg st="10" end="10"/>
                                            </p:txEl>
                                          </p:spTgt>
                                        </p:tgtEl>
                                        <p:attrNameLst>
                                          <p:attrName>style.visibility</p:attrName>
                                        </p:attrNameLst>
                                      </p:cBhvr>
                                      <p:to>
                                        <p:strVal val="visible"/>
                                      </p:to>
                                    </p:set>
                                    <p:animEffect transition="in" filter="dissolve">
                                      <p:cBhvr>
                                        <p:cTn id="33" dur="500"/>
                                        <p:tgtEl>
                                          <p:spTgt spid="4">
                                            <p:txEl>
                                              <p:pRg st="10" end="10"/>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4">
                                            <p:txEl>
                                              <p:pRg st="11" end="11"/>
                                            </p:txEl>
                                          </p:spTgt>
                                        </p:tgtEl>
                                        <p:attrNameLst>
                                          <p:attrName>style.visibility</p:attrName>
                                        </p:attrNameLst>
                                      </p:cBhvr>
                                      <p:to>
                                        <p:strVal val="visible"/>
                                      </p:to>
                                    </p:set>
                                    <p:animEffect transition="in" filter="dissolve">
                                      <p:cBhvr>
                                        <p:cTn id="36" dur="500"/>
                                        <p:tgtEl>
                                          <p:spTgt spid="4">
                                            <p:txEl>
                                              <p:pRg st="11" end="11"/>
                                            </p:txEl>
                                          </p:spTgt>
                                        </p:tgtEl>
                                      </p:cBhvr>
                                    </p:animEffect>
                                  </p:childTnLst>
                                </p:cTn>
                              </p:par>
                              <p:par>
                                <p:cTn id="37" presetID="9" presetClass="entr" presetSubtype="0" fill="hold" nodeType="withEffect">
                                  <p:stCondLst>
                                    <p:cond delay="0"/>
                                  </p:stCondLst>
                                  <p:childTnLst>
                                    <p:set>
                                      <p:cBhvr>
                                        <p:cTn id="38" dur="1" fill="hold">
                                          <p:stCondLst>
                                            <p:cond delay="0"/>
                                          </p:stCondLst>
                                        </p:cTn>
                                        <p:tgtEl>
                                          <p:spTgt spid="4">
                                            <p:txEl>
                                              <p:pRg st="12" end="12"/>
                                            </p:txEl>
                                          </p:spTgt>
                                        </p:tgtEl>
                                        <p:attrNameLst>
                                          <p:attrName>style.visibility</p:attrName>
                                        </p:attrNameLst>
                                      </p:cBhvr>
                                      <p:to>
                                        <p:strVal val="visible"/>
                                      </p:to>
                                    </p:set>
                                    <p:animEffect transition="in" filter="dissolve">
                                      <p:cBhvr>
                                        <p:cTn id="39" dur="500"/>
                                        <p:tgtEl>
                                          <p:spTgt spid="4">
                                            <p:txEl>
                                              <p:pRg st="12" end="12"/>
                                            </p:txEl>
                                          </p:spTgt>
                                        </p:tgtEl>
                                      </p:cBhvr>
                                    </p:animEffect>
                                  </p:childTnLst>
                                </p:cTn>
                              </p:par>
                              <p:par>
                                <p:cTn id="40" presetID="9" presetClass="entr" presetSubtype="0" fill="hold" nodeType="withEffect">
                                  <p:stCondLst>
                                    <p:cond delay="0"/>
                                  </p:stCondLst>
                                  <p:childTnLst>
                                    <p:set>
                                      <p:cBhvr>
                                        <p:cTn id="41" dur="1" fill="hold">
                                          <p:stCondLst>
                                            <p:cond delay="0"/>
                                          </p:stCondLst>
                                        </p:cTn>
                                        <p:tgtEl>
                                          <p:spTgt spid="4">
                                            <p:txEl>
                                              <p:pRg st="13" end="13"/>
                                            </p:txEl>
                                          </p:spTgt>
                                        </p:tgtEl>
                                        <p:attrNameLst>
                                          <p:attrName>style.visibility</p:attrName>
                                        </p:attrNameLst>
                                      </p:cBhvr>
                                      <p:to>
                                        <p:strVal val="visible"/>
                                      </p:to>
                                    </p:set>
                                    <p:animEffect transition="in" filter="dissolve">
                                      <p:cBhvr>
                                        <p:cTn id="42" dur="500"/>
                                        <p:tgtEl>
                                          <p:spTgt spid="4">
                                            <p:txEl>
                                              <p:pRg st="13" end="13"/>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4">
                                            <p:txEl>
                                              <p:pRg st="14" end="14"/>
                                            </p:txEl>
                                          </p:spTgt>
                                        </p:tgtEl>
                                        <p:attrNameLst>
                                          <p:attrName>style.visibility</p:attrName>
                                        </p:attrNameLst>
                                      </p:cBhvr>
                                      <p:to>
                                        <p:strVal val="visible"/>
                                      </p:to>
                                    </p:set>
                                    <p:animEffect transition="in" filter="dissolve">
                                      <p:cBhvr>
                                        <p:cTn id="45" dur="500"/>
                                        <p:tgtEl>
                                          <p:spTgt spid="4">
                                            <p:txEl>
                                              <p:pRg st="14" end="14"/>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4">
                                            <p:txEl>
                                              <p:pRg st="15" end="15"/>
                                            </p:txEl>
                                          </p:spTgt>
                                        </p:tgtEl>
                                        <p:attrNameLst>
                                          <p:attrName>style.visibility</p:attrName>
                                        </p:attrNameLst>
                                      </p:cBhvr>
                                      <p:to>
                                        <p:strVal val="visible"/>
                                      </p:to>
                                    </p:set>
                                    <p:animEffect transition="in" filter="dissolve">
                                      <p:cBhvr>
                                        <p:cTn id="48" dur="500"/>
                                        <p:tgtEl>
                                          <p:spTgt spid="4">
                                            <p:txEl>
                                              <p:pRg st="15" end="15"/>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4">
                                            <p:txEl>
                                              <p:pRg st="16" end="16"/>
                                            </p:txEl>
                                          </p:spTgt>
                                        </p:tgtEl>
                                        <p:attrNameLst>
                                          <p:attrName>style.visibility</p:attrName>
                                        </p:attrNameLst>
                                      </p:cBhvr>
                                      <p:to>
                                        <p:strVal val="visible"/>
                                      </p:to>
                                    </p:set>
                                    <p:animEffect transition="in" filter="dissolve">
                                      <p:cBhvr>
                                        <p:cTn id="51" dur="500"/>
                                        <p:tgtEl>
                                          <p:spTgt spid="4">
                                            <p:txEl>
                                              <p:pRg st="16" end="16"/>
                                            </p:txEl>
                                          </p:spTgt>
                                        </p:tgtEl>
                                      </p:cBhvr>
                                    </p:animEffect>
                                  </p:childTnLst>
                                </p:cTn>
                              </p:par>
                              <p:par>
                                <p:cTn id="52" presetID="9" presetClass="entr" presetSubtype="0" fill="hold" nodeType="withEffect">
                                  <p:stCondLst>
                                    <p:cond delay="0"/>
                                  </p:stCondLst>
                                  <p:childTnLst>
                                    <p:set>
                                      <p:cBhvr>
                                        <p:cTn id="53" dur="1" fill="hold">
                                          <p:stCondLst>
                                            <p:cond delay="0"/>
                                          </p:stCondLst>
                                        </p:cTn>
                                        <p:tgtEl>
                                          <p:spTgt spid="4">
                                            <p:txEl>
                                              <p:pRg st="17" end="17"/>
                                            </p:txEl>
                                          </p:spTgt>
                                        </p:tgtEl>
                                        <p:attrNameLst>
                                          <p:attrName>style.visibility</p:attrName>
                                        </p:attrNameLst>
                                      </p:cBhvr>
                                      <p:to>
                                        <p:strVal val="visible"/>
                                      </p:to>
                                    </p:set>
                                    <p:animEffect transition="in" filter="dissolve">
                                      <p:cBhvr>
                                        <p:cTn id="54" dur="500"/>
                                        <p:tgtEl>
                                          <p:spTgt spid="4">
                                            <p:txEl>
                                              <p:pRg st="17" end="17"/>
                                            </p:txEl>
                                          </p:spTgt>
                                        </p:tgtEl>
                                      </p:cBhvr>
                                    </p:animEffect>
                                  </p:childTnLst>
                                </p:cTn>
                              </p:par>
                              <p:par>
                                <p:cTn id="55" presetID="9" presetClass="entr" presetSubtype="0" fill="hold" nodeType="withEffect">
                                  <p:stCondLst>
                                    <p:cond delay="0"/>
                                  </p:stCondLst>
                                  <p:childTnLst>
                                    <p:set>
                                      <p:cBhvr>
                                        <p:cTn id="56" dur="1" fill="hold">
                                          <p:stCondLst>
                                            <p:cond delay="0"/>
                                          </p:stCondLst>
                                        </p:cTn>
                                        <p:tgtEl>
                                          <p:spTgt spid="4">
                                            <p:txEl>
                                              <p:pRg st="18" end="18"/>
                                            </p:txEl>
                                          </p:spTgt>
                                        </p:tgtEl>
                                        <p:attrNameLst>
                                          <p:attrName>style.visibility</p:attrName>
                                        </p:attrNameLst>
                                      </p:cBhvr>
                                      <p:to>
                                        <p:strVal val="visible"/>
                                      </p:to>
                                    </p:set>
                                    <p:animEffect transition="in" filter="dissolve">
                                      <p:cBhvr>
                                        <p:cTn id="57" dur="500"/>
                                        <p:tgtEl>
                                          <p:spTgt spid="4">
                                            <p:txEl>
                                              <p:pRg st="18" end="18"/>
                                            </p:txEl>
                                          </p:spTgt>
                                        </p:tgtEl>
                                      </p:cBhvr>
                                    </p:animEffect>
                                  </p:childTnLst>
                                </p:cTn>
                              </p:par>
                              <p:par>
                                <p:cTn id="58" presetID="9" presetClass="entr" presetSubtype="0" fill="hold" nodeType="withEffect">
                                  <p:stCondLst>
                                    <p:cond delay="0"/>
                                  </p:stCondLst>
                                  <p:childTnLst>
                                    <p:set>
                                      <p:cBhvr>
                                        <p:cTn id="59" dur="1" fill="hold">
                                          <p:stCondLst>
                                            <p:cond delay="0"/>
                                          </p:stCondLst>
                                        </p:cTn>
                                        <p:tgtEl>
                                          <p:spTgt spid="4">
                                            <p:txEl>
                                              <p:pRg st="19" end="19"/>
                                            </p:txEl>
                                          </p:spTgt>
                                        </p:tgtEl>
                                        <p:attrNameLst>
                                          <p:attrName>style.visibility</p:attrName>
                                        </p:attrNameLst>
                                      </p:cBhvr>
                                      <p:to>
                                        <p:strVal val="visible"/>
                                      </p:to>
                                    </p:set>
                                    <p:animEffect transition="in" filter="dissolve">
                                      <p:cBhvr>
                                        <p:cTn id="60" dur="500"/>
                                        <p:tgtEl>
                                          <p:spTgt spid="4">
                                            <p:txEl>
                                              <p:pRg st="19" end="19"/>
                                            </p:txEl>
                                          </p:spTgt>
                                        </p:tgtEl>
                                      </p:cBhvr>
                                    </p:animEffect>
                                  </p:childTnLst>
                                </p:cTn>
                              </p:par>
                              <p:par>
                                <p:cTn id="61" presetID="9" presetClass="entr" presetSubtype="0" fill="hold" nodeType="withEffect">
                                  <p:stCondLst>
                                    <p:cond delay="0"/>
                                  </p:stCondLst>
                                  <p:childTnLst>
                                    <p:set>
                                      <p:cBhvr>
                                        <p:cTn id="62" dur="1" fill="hold">
                                          <p:stCondLst>
                                            <p:cond delay="0"/>
                                          </p:stCondLst>
                                        </p:cTn>
                                        <p:tgtEl>
                                          <p:spTgt spid="4">
                                            <p:txEl>
                                              <p:pRg st="20" end="20"/>
                                            </p:txEl>
                                          </p:spTgt>
                                        </p:tgtEl>
                                        <p:attrNameLst>
                                          <p:attrName>style.visibility</p:attrName>
                                        </p:attrNameLst>
                                      </p:cBhvr>
                                      <p:to>
                                        <p:strVal val="visible"/>
                                      </p:to>
                                    </p:set>
                                    <p:animEffect transition="in" filter="dissolve">
                                      <p:cBhvr>
                                        <p:cTn id="63" dur="500"/>
                                        <p:tgtEl>
                                          <p:spTgt spid="4">
                                            <p:txEl>
                                              <p:pRg st="20" end="20"/>
                                            </p:txEl>
                                          </p:spTgt>
                                        </p:tgtEl>
                                      </p:cBhvr>
                                    </p:animEffect>
                                  </p:childTnLst>
                                </p:cTn>
                              </p:par>
                              <p:par>
                                <p:cTn id="64" presetID="9" presetClass="entr" presetSubtype="0" fill="hold" nodeType="withEffect">
                                  <p:stCondLst>
                                    <p:cond delay="0"/>
                                  </p:stCondLst>
                                  <p:childTnLst>
                                    <p:set>
                                      <p:cBhvr>
                                        <p:cTn id="65" dur="1" fill="hold">
                                          <p:stCondLst>
                                            <p:cond delay="0"/>
                                          </p:stCondLst>
                                        </p:cTn>
                                        <p:tgtEl>
                                          <p:spTgt spid="4">
                                            <p:txEl>
                                              <p:pRg st="21" end="21"/>
                                            </p:txEl>
                                          </p:spTgt>
                                        </p:tgtEl>
                                        <p:attrNameLst>
                                          <p:attrName>style.visibility</p:attrName>
                                        </p:attrNameLst>
                                      </p:cBhvr>
                                      <p:to>
                                        <p:strVal val="visible"/>
                                      </p:to>
                                    </p:set>
                                    <p:animEffect transition="in" filter="dissolve">
                                      <p:cBhvr>
                                        <p:cTn id="66" dur="500"/>
                                        <p:tgtEl>
                                          <p:spTgt spid="4">
                                            <p:txEl>
                                              <p:pRg st="21" end="21"/>
                                            </p:txEl>
                                          </p:spTgt>
                                        </p:tgtEl>
                                      </p:cBhvr>
                                    </p:animEffect>
                                  </p:childTnLst>
                                </p:cTn>
                              </p:par>
                              <p:par>
                                <p:cTn id="67" presetID="9" presetClass="entr" presetSubtype="0" fill="hold" nodeType="withEffect">
                                  <p:stCondLst>
                                    <p:cond delay="0"/>
                                  </p:stCondLst>
                                  <p:childTnLst>
                                    <p:set>
                                      <p:cBhvr>
                                        <p:cTn id="68" dur="1" fill="hold">
                                          <p:stCondLst>
                                            <p:cond delay="0"/>
                                          </p:stCondLst>
                                        </p:cTn>
                                        <p:tgtEl>
                                          <p:spTgt spid="4">
                                            <p:txEl>
                                              <p:pRg st="22" end="22"/>
                                            </p:txEl>
                                          </p:spTgt>
                                        </p:tgtEl>
                                        <p:attrNameLst>
                                          <p:attrName>style.visibility</p:attrName>
                                        </p:attrNameLst>
                                      </p:cBhvr>
                                      <p:to>
                                        <p:strVal val="visible"/>
                                      </p:to>
                                    </p:set>
                                    <p:animEffect transition="in" filter="dissolve">
                                      <p:cBhvr>
                                        <p:cTn id="69" dur="500"/>
                                        <p:tgtEl>
                                          <p:spTgt spid="4">
                                            <p:txEl>
                                              <p:pRg st="22" end="22"/>
                                            </p:txEl>
                                          </p:spTgt>
                                        </p:tgtEl>
                                      </p:cBhvr>
                                    </p:animEffect>
                                  </p:childTnLst>
                                </p:cTn>
                              </p:par>
                              <p:par>
                                <p:cTn id="70" presetID="9" presetClass="entr" presetSubtype="0" fill="hold" nodeType="withEffect">
                                  <p:stCondLst>
                                    <p:cond delay="0"/>
                                  </p:stCondLst>
                                  <p:childTnLst>
                                    <p:set>
                                      <p:cBhvr>
                                        <p:cTn id="71" dur="1" fill="hold">
                                          <p:stCondLst>
                                            <p:cond delay="0"/>
                                          </p:stCondLst>
                                        </p:cTn>
                                        <p:tgtEl>
                                          <p:spTgt spid="4">
                                            <p:txEl>
                                              <p:pRg st="23" end="23"/>
                                            </p:txEl>
                                          </p:spTgt>
                                        </p:tgtEl>
                                        <p:attrNameLst>
                                          <p:attrName>style.visibility</p:attrName>
                                        </p:attrNameLst>
                                      </p:cBhvr>
                                      <p:to>
                                        <p:strVal val="visible"/>
                                      </p:to>
                                    </p:set>
                                    <p:animEffect transition="in" filter="dissolve">
                                      <p:cBhvr>
                                        <p:cTn id="72" dur="500"/>
                                        <p:tgtEl>
                                          <p:spTgt spid="4">
                                            <p:txEl>
                                              <p:pRg st="23" end="23"/>
                                            </p:txEl>
                                          </p:spTgt>
                                        </p:tgtEl>
                                      </p:cBhvr>
                                    </p:animEffect>
                                  </p:childTnLst>
                                </p:cTn>
                              </p:par>
                              <p:par>
                                <p:cTn id="73" presetID="9" presetClass="entr" presetSubtype="0" fill="hold" nodeType="withEffect">
                                  <p:stCondLst>
                                    <p:cond delay="0"/>
                                  </p:stCondLst>
                                  <p:childTnLst>
                                    <p:set>
                                      <p:cBhvr>
                                        <p:cTn id="74" dur="1" fill="hold">
                                          <p:stCondLst>
                                            <p:cond delay="0"/>
                                          </p:stCondLst>
                                        </p:cTn>
                                        <p:tgtEl>
                                          <p:spTgt spid="4">
                                            <p:txEl>
                                              <p:pRg st="24" end="24"/>
                                            </p:txEl>
                                          </p:spTgt>
                                        </p:tgtEl>
                                        <p:attrNameLst>
                                          <p:attrName>style.visibility</p:attrName>
                                        </p:attrNameLst>
                                      </p:cBhvr>
                                      <p:to>
                                        <p:strVal val="visible"/>
                                      </p:to>
                                    </p:set>
                                    <p:animEffect transition="in" filter="dissolve">
                                      <p:cBhvr>
                                        <p:cTn id="75" dur="500"/>
                                        <p:tgtEl>
                                          <p:spTgt spid="4">
                                            <p:txEl>
                                              <p:pRg st="24" end="24"/>
                                            </p:txEl>
                                          </p:spTgt>
                                        </p:tgtEl>
                                      </p:cBhvr>
                                    </p:animEffect>
                                  </p:childTnLst>
                                </p:cTn>
                              </p:par>
                              <p:par>
                                <p:cTn id="76" presetID="9" presetClass="entr" presetSubtype="0" fill="hold" nodeType="withEffect">
                                  <p:stCondLst>
                                    <p:cond delay="0"/>
                                  </p:stCondLst>
                                  <p:childTnLst>
                                    <p:set>
                                      <p:cBhvr>
                                        <p:cTn id="77" dur="1" fill="hold">
                                          <p:stCondLst>
                                            <p:cond delay="0"/>
                                          </p:stCondLst>
                                        </p:cTn>
                                        <p:tgtEl>
                                          <p:spTgt spid="4">
                                            <p:txEl>
                                              <p:pRg st="25" end="25"/>
                                            </p:txEl>
                                          </p:spTgt>
                                        </p:tgtEl>
                                        <p:attrNameLst>
                                          <p:attrName>style.visibility</p:attrName>
                                        </p:attrNameLst>
                                      </p:cBhvr>
                                      <p:to>
                                        <p:strVal val="visible"/>
                                      </p:to>
                                    </p:set>
                                    <p:animEffect transition="in" filter="dissolve">
                                      <p:cBhvr>
                                        <p:cTn id="78" dur="500"/>
                                        <p:tgtEl>
                                          <p:spTgt spid="4">
                                            <p:txEl>
                                              <p:pRg st="25" end="25"/>
                                            </p:txEl>
                                          </p:spTgt>
                                        </p:tgtEl>
                                      </p:cBhvr>
                                    </p:animEffect>
                                  </p:childTnLst>
                                </p:cTn>
                              </p:par>
                              <p:par>
                                <p:cTn id="79" presetID="9" presetClass="entr" presetSubtype="0" fill="hold" nodeType="withEffect">
                                  <p:stCondLst>
                                    <p:cond delay="0"/>
                                  </p:stCondLst>
                                  <p:childTnLst>
                                    <p:set>
                                      <p:cBhvr>
                                        <p:cTn id="80" dur="1" fill="hold">
                                          <p:stCondLst>
                                            <p:cond delay="0"/>
                                          </p:stCondLst>
                                        </p:cTn>
                                        <p:tgtEl>
                                          <p:spTgt spid="4">
                                            <p:txEl>
                                              <p:pRg st="26" end="26"/>
                                            </p:txEl>
                                          </p:spTgt>
                                        </p:tgtEl>
                                        <p:attrNameLst>
                                          <p:attrName>style.visibility</p:attrName>
                                        </p:attrNameLst>
                                      </p:cBhvr>
                                      <p:to>
                                        <p:strVal val="visible"/>
                                      </p:to>
                                    </p:set>
                                    <p:animEffect transition="in" filter="dissolve">
                                      <p:cBhvr>
                                        <p:cTn id="81" dur="500"/>
                                        <p:tgtEl>
                                          <p:spTgt spid="4">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4347703-FA7D-CE42-B558-23148AF6F8A4}"/>
              </a:ext>
            </a:extLst>
          </p:cNvPr>
          <p:cNvSpPr/>
          <p:nvPr/>
        </p:nvSpPr>
        <p:spPr>
          <a:xfrm>
            <a:off x="338667" y="1436517"/>
            <a:ext cx="8382000" cy="2462213"/>
          </a:xfrm>
          <a:prstGeom prst="rect">
            <a:avLst/>
          </a:prstGeom>
        </p:spPr>
        <p:txBody>
          <a:bodyPr wrap="square">
            <a:spAutoFit/>
          </a:bodyPr>
          <a:lstStyle/>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Με δεδομένα ότι:</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226695" indent="-226695"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α) οι ποσοτικές αναλώσεις πρώτων και βοηθητικών υλών συμφωνούν με τις ποσοτικές αναλώσεις που προκύπτουν με βάση τις τεχνικές προδιαγραφές των παραγόμενων προϊόντων,</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β) τα αναλώσιμα υλικά δεν ενσωματώνονται στο έτοιμο προϊόν,</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226695" indent="-226695"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γ) από τα Γενικά Βιομηχανικά Έξοδα μόνο το κονδύλι «Ηλεκτρικό ρεύμα παραγωγής» θεωρείται αναλογικό έξοδο,</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226695" indent="-226695"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δ) τα σταθερά Γενικά Βιομηχανικά Έξοδα καταλογίζονται με το σύστημα της ορθολογικής επιβάρυνσης του κόστους, και</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226695" indent="-226695"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ε) η κανονική παραγωγή του εργοστασίου ανέρχεται σε 150.000.000 τ.μ. αλουμινόχαρτου,</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προσδιορίσατε το κόστος παραγωγής της χρήσεως και το κόστος υποαπασχολήσεως.</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41DA3483-B59D-774D-9653-3C862DB21CA3}"/>
              </a:ext>
            </a:extLst>
          </p:cNvPr>
          <p:cNvSpPr/>
          <p:nvPr/>
        </p:nvSpPr>
        <p:spPr>
          <a:xfrm>
            <a:off x="188699" y="152786"/>
            <a:ext cx="1720343" cy="307777"/>
          </a:xfrm>
          <a:prstGeom prst="rect">
            <a:avLst/>
          </a:prstGeom>
        </p:spPr>
        <p:txBody>
          <a:bodyPr wrap="none">
            <a:spAutoFit/>
          </a:bodyPr>
          <a:lstStyle/>
          <a:p>
            <a:pPr algn="just">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ΑΣΚΗΣΗ  1  συνέχεια</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093716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dissolve">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dissolve">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dissolve">
                                      <p:cBhvr>
                                        <p:cTn id="25" dur="500"/>
                                        <p:tgtEl>
                                          <p:spTgt spid="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Effect transition="in" filter="dissolve">
                                      <p:cBhvr>
                                        <p:cTn id="30" dur="500"/>
                                        <p:tgtEl>
                                          <p:spTgt spid="4">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dissolve">
                                      <p:cBhvr>
                                        <p:cTn id="35"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ECBB2BB-334A-F94C-920C-F895B6D4E4B5}"/>
              </a:ext>
            </a:extLst>
          </p:cNvPr>
          <p:cNvSpPr/>
          <p:nvPr/>
        </p:nvSpPr>
        <p:spPr>
          <a:xfrm>
            <a:off x="150908" y="630869"/>
            <a:ext cx="8928100" cy="6001643"/>
          </a:xfrm>
          <a:prstGeom prst="rect">
            <a:avLst/>
          </a:prstGeom>
        </p:spPr>
        <p:txBody>
          <a:bodyPr wrap="square">
            <a:spAutoFit/>
          </a:bodyPr>
          <a:lstStyle/>
          <a:p>
            <a:pPr>
              <a:spcAft>
                <a:spcPts val="0"/>
              </a:spcAft>
              <a:tabLst>
                <a:tab pos="350838" algn="l"/>
                <a:tab pos="6299200" algn="r"/>
                <a:tab pos="7242175" algn="r"/>
                <a:tab pos="8262938"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ΠΙΝΑΚΕΣ ΥΠΟΛΟΓΙΣΜΩΝ ΓΙΑ ΤΟ ΚΟΣΤΟΣ ΠΑΡΑΧΘΕΝΤΩΝ 	ΠΟΣΟΤΗΤΕΣ	ΤΙΜΗ	ΑΞΙΕΣ</a:t>
            </a:r>
            <a:endParaRPr lang="el-GR"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486775" algn="r"/>
              </a:tabLst>
            </a:pPr>
            <a:r>
              <a:rPr lang="el-GR" sz="12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ΥΠΟΛΟΓΙΣΜΟΣ ΑΝΑΛΩΣΕΩΝ Α΄ΥΛΩΝ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Αρχικό Απόθεμα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	………………	………….</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Αγορές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Πρώτες Ύλες προς Διάθεση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Τελικό Απόθεμα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ΥΠΟΛΟΓΙΣΜΟΣ ΚΟΣΤΟΥΣ ΠΕΡΙΟΔΟΥ</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Άμεση Εργασία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Γενικά Βιομηχανικά Έξοδα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ΥΠΟΛΟΓΙΣΜΟΣ ΚΟΣΤΟΥΣ ΠΑΡΑΧΘΕΝΤΩΝ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Αρχής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Συνολικό Κόστος Βιομηχανοποίησης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Τέλους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Κόστος Παραχθέντων 	……………..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 ……………..</a:t>
            </a:r>
            <a:r>
              <a:rPr lang="el-GR" sz="1200" b="1"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tabLst>
                <a:tab pos="125413" algn="l"/>
                <a:tab pos="6307138" algn="r"/>
                <a:tab pos="7239000" algn="r"/>
                <a:tab pos="8262938" algn="r"/>
              </a:tabLst>
            </a:pPr>
            <a:r>
              <a:rPr lang="el-GR" sz="1200" b="1" dirty="0">
                <a:solidFill>
                  <a:srgbClr val="C00000"/>
                </a:solidFill>
                <a:ea typeface="Calibri" panose="020F0502020204030204" pitchFamily="34" charset="0"/>
                <a:cs typeface="Times New Roman" panose="02020603050405020304" pitchFamily="18" charset="0"/>
              </a:rPr>
              <a:t>ΥΠΟΛΟΓΙΣΜΟΣ ΚΟΣΤΟΥΣ ΠΩΛΗΘΕΝΤΩΝ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Κόστος Παραχθέντων 	………………	…………	……………..</a:t>
            </a: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Αρχικό Απόθεμα Ετοίμων Προϊόντων 	………………	…………	……………..</a:t>
            </a: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Προϊόντα προς Διάθεση 	………………	…………	……………..</a:t>
            </a: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Τελικό Απόθεμα Ετοίμων Προϊόντων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b="1" dirty="0">
                <a:ea typeface="Calibri" panose="020F0502020204030204" pitchFamily="34" charset="0"/>
                <a:cs typeface="Times New Roman" panose="02020603050405020304" pitchFamily="18" charset="0"/>
              </a:rPr>
              <a:t>=	Κόστος Πωληθέντων </a:t>
            </a:r>
            <a:r>
              <a:rPr lang="el-GR" sz="1200" dirty="0">
                <a:ea typeface="Calibri" panose="020F0502020204030204" pitchFamily="34" charset="0"/>
                <a:cs typeface="Times New Roman" panose="02020603050405020304" pitchFamily="18" charset="0"/>
              </a:rPr>
              <a:t>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b="1" dirty="0">
                <a:solidFill>
                  <a:srgbClr val="FF0000"/>
                </a:solidFill>
                <a:ea typeface="Calibri" panose="020F0502020204030204" pitchFamily="34" charset="0"/>
                <a:cs typeface="Times New Roman" panose="02020603050405020304" pitchFamily="18" charset="0"/>
              </a:rPr>
              <a:t>ΚΑΤΑΣΤΑΣΗ ΑΠΟΤΕΛΕΣΜΑΤΩΝ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b="1" dirty="0">
                <a:solidFill>
                  <a:schemeClr val="bg2">
                    <a:lumMod val="10000"/>
                  </a:schemeClr>
                </a:solidFill>
                <a:ea typeface="Calibri" panose="020F0502020204030204" pitchFamily="34" charset="0"/>
                <a:cs typeface="Times New Roman" panose="02020603050405020304" pitchFamily="18" charset="0"/>
              </a:rPr>
              <a:t>+	Πωλήσεις </a:t>
            </a:r>
            <a:r>
              <a:rPr lang="el-GR" sz="1200" dirty="0">
                <a:ea typeface="Calibri" panose="020F0502020204030204" pitchFamily="34" charset="0"/>
                <a:cs typeface="Times New Roman" panose="02020603050405020304" pitchFamily="18" charset="0"/>
              </a:rPr>
              <a:t>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Κόστος Πωληθέντων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b="1" dirty="0">
                <a:solidFill>
                  <a:schemeClr val="bg2">
                    <a:lumMod val="10000"/>
                  </a:schemeClr>
                </a:solidFill>
                <a:ea typeface="Calibri" panose="020F0502020204030204" pitchFamily="34" charset="0"/>
                <a:cs typeface="Times New Roman" panose="02020603050405020304" pitchFamily="18" charset="0"/>
              </a:rPr>
              <a:t>=	Μικτό Κέρδος </a:t>
            </a:r>
            <a:r>
              <a:rPr lang="el-GR" sz="1200" dirty="0">
                <a:ea typeface="Calibri" panose="020F0502020204030204" pitchFamily="34" charset="0"/>
                <a:cs typeface="Times New Roman" panose="02020603050405020304" pitchFamily="18" charset="0"/>
              </a:rPr>
              <a:t>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Δαπάνες Διοίκησης - Διάθεσης - Ε. &amp; Α. -  Χρηματοοικονομικές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dirty="0">
                <a:ea typeface="Calibri" panose="020F0502020204030204" pitchFamily="34" charset="0"/>
                <a:cs typeface="Times New Roman" panose="02020603050405020304" pitchFamily="18" charset="0"/>
              </a:rPr>
              <a:t> -	Δαπάνες υποαπασχόλησης	……………… 	………… 	……………..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307138" algn="r"/>
                <a:tab pos="7239000" algn="r"/>
                <a:tab pos="8262938" algn="r"/>
              </a:tabLst>
            </a:pPr>
            <a:r>
              <a:rPr lang="el-GR" sz="1200" b="1" dirty="0">
                <a:ea typeface="Calibri" panose="020F0502020204030204" pitchFamily="34" charset="0"/>
                <a:cs typeface="Times New Roman" panose="02020603050405020304" pitchFamily="18" charset="0"/>
              </a:rPr>
              <a:t>=	Κέρδη προ Φόρων </a:t>
            </a:r>
            <a:r>
              <a:rPr lang="el-GR" sz="1200" dirty="0">
                <a:ea typeface="Calibri" panose="020F0502020204030204" pitchFamily="34" charset="0"/>
                <a:cs typeface="Times New Roman" panose="02020603050405020304" pitchFamily="18" charset="0"/>
              </a:rPr>
              <a:t>	………………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2CA0463-CE83-554B-B2F9-CC2B08E60B7F}"/>
              </a:ext>
            </a:extLst>
          </p:cNvPr>
          <p:cNvSpPr txBox="1"/>
          <p:nvPr/>
        </p:nvSpPr>
        <p:spPr>
          <a:xfrm>
            <a:off x="3120801" y="81671"/>
            <a:ext cx="2902398" cy="369332"/>
          </a:xfrm>
          <a:prstGeom prst="rect">
            <a:avLst/>
          </a:prstGeom>
          <a:solidFill>
            <a:schemeClr val="accent1">
              <a:lumMod val="40000"/>
              <a:lumOff val="60000"/>
            </a:schemeClr>
          </a:solidFill>
        </p:spPr>
        <p:txBody>
          <a:bodyPr wrap="none" rtlCol="0">
            <a:spAutoFit/>
          </a:bodyPr>
          <a:lstStyle/>
          <a:p>
            <a:r>
              <a:rPr lang="el-GR" b="1" dirty="0"/>
              <a:t>Ροή του Κόστους σε Πίνακες</a:t>
            </a:r>
            <a:endParaRPr lang="en-US" b="1" dirty="0"/>
          </a:p>
        </p:txBody>
      </p:sp>
      <p:sp>
        <p:nvSpPr>
          <p:cNvPr id="2" name="Date Placeholder 1">
            <a:extLst>
              <a:ext uri="{FF2B5EF4-FFF2-40B4-BE49-F238E27FC236}">
                <a16:creationId xmlns:a16="http://schemas.microsoft.com/office/drawing/2014/main" id="{DA8B59CF-BBA0-1645-9C52-FEE1314CD9A0}"/>
              </a:ext>
            </a:extLst>
          </p:cNvPr>
          <p:cNvSpPr>
            <a:spLocks noGrp="1"/>
          </p:cNvSpPr>
          <p:nvPr>
            <p:ph type="dt" sz="half" idx="10"/>
          </p:nvPr>
        </p:nvSpPr>
        <p:spPr/>
        <p:txBody>
          <a:bodyPr/>
          <a:lstStyle/>
          <a:p>
            <a:fld id="{B3080A2F-7032-CA43-B443-B629520FB3BA}" type="datetime1">
              <a:rPr lang="en-US" smtClean="0"/>
              <a:t>11/20/21</a:t>
            </a:fld>
            <a:endParaRPr lang="en-US"/>
          </a:p>
        </p:txBody>
      </p:sp>
      <p:sp>
        <p:nvSpPr>
          <p:cNvPr id="3" name="Slide Number Placeholder 2">
            <a:extLst>
              <a:ext uri="{FF2B5EF4-FFF2-40B4-BE49-F238E27FC236}">
                <a16:creationId xmlns:a16="http://schemas.microsoft.com/office/drawing/2014/main" id="{099A140C-2B79-8A47-AB64-C2471F583ECC}"/>
              </a:ext>
            </a:extLst>
          </p:cNvPr>
          <p:cNvSpPr>
            <a:spLocks noGrp="1"/>
          </p:cNvSpPr>
          <p:nvPr>
            <p:ph type="sldNum" sz="quarter" idx="12"/>
          </p:nvPr>
        </p:nvSpPr>
        <p:spPr/>
        <p:txBody>
          <a:bodyPr/>
          <a:lstStyle/>
          <a:p>
            <a:fld id="{B66069EF-D52F-E549-BC70-80BAEE16745F}" type="slidenum">
              <a:rPr lang="en-US" smtClean="0"/>
              <a:t>4</a:t>
            </a:fld>
            <a:endParaRPr lang="en-US"/>
          </a:p>
        </p:txBody>
      </p:sp>
    </p:spTree>
    <p:extLst>
      <p:ext uri="{BB962C8B-B14F-4D97-AF65-F5344CB8AC3E}">
        <p14:creationId xmlns:p14="http://schemas.microsoft.com/office/powerpoint/2010/main" val="259102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5">
                                            <p:txEl>
                                              <p:pRg st="15" end="15"/>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5">
                                            <p:txEl>
                                              <p:pRg st="17" end="17"/>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5">
                                            <p:txEl>
                                              <p:pRg st="18" end="18"/>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5">
                                            <p:txEl>
                                              <p:pRg st="19" end="19"/>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
                                            <p:txEl>
                                              <p:pRg st="20" end="20"/>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
                                            <p:txEl>
                                              <p:pRg st="21" end="21"/>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5">
                                            <p:txEl>
                                              <p:pRg st="22" end="22"/>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5">
                                            <p:txEl>
                                              <p:pRg st="23" end="23"/>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5">
                                            <p:txEl>
                                              <p:pRg st="24" end="24"/>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5">
                                            <p:txEl>
                                              <p:pRg st="25" end="25"/>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5">
                                            <p:txEl>
                                              <p:pRg st="26" end="26"/>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5">
                                            <p:txEl>
                                              <p:pRg st="27" end="27"/>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5">
                                            <p:txEl>
                                              <p:pRg st="28" end="28"/>
                                            </p:txEl>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5">
                                            <p:txEl>
                                              <p:pRg st="29" end="29"/>
                                            </p:txEl>
                                          </p:spTgt>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5">
                                            <p:txEl>
                                              <p:pRg st="30" end="3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6C3C260-3F5A-E34E-85B1-C437B92C485A}"/>
              </a:ext>
            </a:extLst>
          </p:cNvPr>
          <p:cNvSpPr/>
          <p:nvPr/>
        </p:nvSpPr>
        <p:spPr>
          <a:xfrm>
            <a:off x="321734" y="374174"/>
            <a:ext cx="8398933" cy="6483826"/>
          </a:xfrm>
          <a:prstGeom prst="rect">
            <a:avLst/>
          </a:prstGeom>
        </p:spPr>
        <p:txBody>
          <a:bodyPr wrap="square">
            <a:spAutoFit/>
          </a:bodyPr>
          <a:lstStyle/>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l-GR"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ΚΟΣΤΟΣ ΠΑΡΑΓΩΓΗΣ</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Αναλώσεις πρώτων υλών		88.000.000,00</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Αναλώσεις βοηθητικών υλών		23.500.000,00</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Αναλώσεις υλών συσκευασίας		15.300.000,00</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Μισθοί και εργοδοτικές εισφορές προσωπικού παραγωγής		52.900.000,00</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Ηλεκτρικό ρεύμα παραγωγής μεταβλητό		11.200.000,00</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Αναλώσεις αναλωσίμων υλικών	4.400.000,00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Αναλώσεις ανταλλακτικών	3.000.000,00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Έξοδα συντηρήσεως μηχανολογικού εξοπλισμού	5.800.000,00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Αποσβέσεις βιομηχανοστασίου	4.800.000,00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Αποσβέσεις μηχανημάτων	</a:t>
            </a:r>
            <a:r>
              <a:rPr lang="el-GR" sz="1400" u="sng" dirty="0">
                <a:solidFill>
                  <a:srgbClr val="000000"/>
                </a:solidFill>
                <a:latin typeface="Calibri" panose="020F0502020204030204" pitchFamily="34" charset="0"/>
                <a:ea typeface="Times New Roman" panose="02020603050405020304" pitchFamily="18" charset="0"/>
                <a:cs typeface="Calibri" panose="020F0502020204030204" pitchFamily="34" charset="0"/>
              </a:rPr>
              <a:t>4.500.000,00</a:t>
            </a: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Σύνολο σταθερών εξόδων	22.500.000,00	</a:t>
            </a:r>
            <a:endParaRPr lang="en-US" sz="1400" dirty="0">
              <a:latin typeface="Times New Roman" panose="02020603050405020304" pitchFamily="18" charset="0"/>
              <a:ea typeface="Times New Roman" panose="02020603050405020304" pitchFamily="18" charset="0"/>
            </a:endParaRPr>
          </a:p>
          <a:p>
            <a:pPr>
              <a:spcAft>
                <a:spcPts val="0"/>
              </a:spcAft>
              <a:tabLst>
                <a:tab pos="5232400" algn="r"/>
                <a:tab pos="6705600" algn="r"/>
                <a:tab pos="8042275" algn="r"/>
              </a:tabLst>
            </a:pPr>
            <a:endParaRPr lang="en-US" sz="1400" dirty="0">
              <a:latin typeface="Times New Roman" panose="02020603050405020304" pitchFamily="18" charset="0"/>
              <a:ea typeface="Times New Roman" panose="02020603050405020304" pitchFamily="18" charset="0"/>
            </a:endParaRPr>
          </a:p>
          <a:p>
            <a:pPr>
              <a:spcAft>
                <a:spcPts val="0"/>
              </a:spcAft>
              <a:tabLst>
                <a:tab pos="3454400" algn="l"/>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Σταθερά έξοδα που κοστολογούνται </a:t>
            </a:r>
            <a:r>
              <a:rPr lang="el-GR" sz="1400" b="1" baseline="30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(1)</a:t>
            </a: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18.000.000,00</a:t>
            </a:r>
            <a:endParaRPr lang="en-US" sz="1400" dirty="0">
              <a:latin typeface="Times New Roman" panose="02020603050405020304" pitchFamily="18" charset="0"/>
              <a:ea typeface="Times New Roman" panose="02020603050405020304" pitchFamily="18" charset="0"/>
            </a:endParaRPr>
          </a:p>
          <a:p>
            <a:pPr>
              <a:spcAft>
                <a:spcPts val="0"/>
              </a:spcAft>
              <a:tabLst>
                <a:tab pos="3454400" algn="l"/>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Κόστος παραγωγής</a:t>
            </a:r>
          </a:p>
          <a:p>
            <a:pPr>
              <a:spcAft>
                <a:spcPts val="0"/>
              </a:spcAft>
              <a:tabLst>
                <a:tab pos="3454400" algn="l"/>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208.900.000,00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b="1" baseline="30000" dirty="0">
                <a:latin typeface="Calibri" panose="020F0502020204030204" pitchFamily="34" charset="0"/>
                <a:ea typeface="Times New Roman" panose="02020603050405020304" pitchFamily="18" charset="0"/>
                <a:cs typeface="Calibri" panose="020F0502020204030204" pitchFamily="34" charset="0"/>
              </a:rPr>
              <a:t>(1)  </a:t>
            </a: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Σταθερά έξοδα	 22.500.000,00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Κανονική παραγωγή             ➗</a:t>
            </a:r>
            <a:r>
              <a:rPr lang="el-GR"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150.000.000,00</a:t>
            </a: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Πραγματική παραγωγή.                  ✖️	120.000.000,00	</a:t>
            </a:r>
            <a:r>
              <a:rPr lang="el-GR"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	</a:t>
            </a: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18.000.000,00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Κόστος υποαπασχόλησης</a:t>
            </a:r>
            <a:r>
              <a:rPr lang="el-GR"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Σταθερά έξοδα	22.500.000,00</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Κοστολογηθέντα σταθερά έξοδα	18.000.000,00</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Κόστος υποαπασχόλησης ή αδρανείας	4.500.000,00</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tabLst>
                <a:tab pos="4165600" algn="r"/>
                <a:tab pos="5229225" algn="r"/>
                <a:tab pos="6705600" algn="r"/>
                <a:tab pos="804227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Άλλως:</a:t>
            </a:r>
            <a:endParaRPr lang="en-US" sz="1400" dirty="0">
              <a:latin typeface="Times New Roman" panose="02020603050405020304" pitchFamily="18" charset="0"/>
              <a:ea typeface="Times New Roman" panose="02020603050405020304" pitchFamily="18" charset="0"/>
            </a:endParaRPr>
          </a:p>
          <a:p>
            <a:pPr>
              <a:spcAft>
                <a:spcPts val="0"/>
              </a:spcAft>
              <a:tabLst>
                <a:tab pos="3454400" algn="l"/>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Κόστος υποαπασχόλησης	30.000.000 x 22.500.000,00	=	4.500.000,00</a:t>
            </a:r>
            <a:endParaRPr lang="en-US" sz="1400" dirty="0">
              <a:latin typeface="Times New Roman" panose="02020603050405020304" pitchFamily="18" charset="0"/>
              <a:ea typeface="Times New Roman" panose="02020603050405020304" pitchFamily="18" charset="0"/>
            </a:endParaRPr>
          </a:p>
          <a:p>
            <a:pPr>
              <a:spcAft>
                <a:spcPts val="0"/>
              </a:spcAft>
              <a:tabLst>
                <a:tab pos="3454400" algn="l"/>
                <a:tab pos="5232400" algn="r"/>
                <a:tab pos="6705600" algn="r"/>
                <a:tab pos="8042275" algn="r"/>
              </a:tabLst>
            </a:pPr>
            <a:r>
              <a:rPr lang="el-GR"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150.000.000		</a:t>
            </a:r>
            <a:endParaRPr lang="en-US" sz="1400" dirty="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0F131BB2-378E-BC4D-A5C1-605569162143}"/>
              </a:ext>
            </a:extLst>
          </p:cNvPr>
          <p:cNvSpPr/>
          <p:nvPr/>
        </p:nvSpPr>
        <p:spPr>
          <a:xfrm>
            <a:off x="321734" y="189508"/>
            <a:ext cx="1606530" cy="307777"/>
          </a:xfrm>
          <a:prstGeom prst="rect">
            <a:avLst/>
          </a:prstGeom>
        </p:spPr>
        <p:txBody>
          <a:bodyPr wrap="none">
            <a:spAutoFit/>
          </a:bodyPr>
          <a:lstStyle/>
          <a:p>
            <a:r>
              <a:rPr lang="el-GR" sz="1400" b="1" dirty="0">
                <a:solidFill>
                  <a:srgbClr val="000000"/>
                </a:solidFill>
                <a:highlight>
                  <a:srgbClr val="FFFF00"/>
                </a:highlight>
                <a:latin typeface="Calibri" panose="020F0502020204030204" pitchFamily="34" charset="0"/>
                <a:ea typeface="Times New Roman" panose="02020603050405020304" pitchFamily="18" charset="0"/>
                <a:cs typeface="Calibri" panose="020F0502020204030204" pitchFamily="34" charset="0"/>
              </a:rPr>
              <a:t>ΛΥΣΗ ΑΣΚΗΣΕΩΣ  1</a:t>
            </a:r>
            <a:r>
              <a:rPr lang="en-US" sz="1400" dirty="0"/>
              <a:t> </a:t>
            </a:r>
          </a:p>
        </p:txBody>
      </p:sp>
    </p:spTree>
    <p:extLst>
      <p:ext uri="{BB962C8B-B14F-4D97-AF65-F5344CB8AC3E}">
        <p14:creationId xmlns:p14="http://schemas.microsoft.com/office/powerpoint/2010/main" val="142787222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dissolve">
                                      <p:cBhvr>
                                        <p:cTn id="13" dur="500"/>
                                        <p:tgtEl>
                                          <p:spTgt spid="3">
                                            <p:txEl>
                                              <p:pRg st="3" end="3"/>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dissolve">
                                      <p:cBhvr>
                                        <p:cTn id="16" dur="500"/>
                                        <p:tgtEl>
                                          <p:spTgt spid="3">
                                            <p:txEl>
                                              <p:pRg st="4" end="4"/>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dissolve">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ssolve">
                                      <p:cBhvr>
                                        <p:cTn id="27" dur="500"/>
                                        <p:tgtEl>
                                          <p:spTgt spid="3">
                                            <p:txEl>
                                              <p:pRg st="7" end="7"/>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dissolve">
                                      <p:cBhvr>
                                        <p:cTn id="30" dur="500"/>
                                        <p:tgtEl>
                                          <p:spTgt spid="3">
                                            <p:txEl>
                                              <p:pRg st="8" end="8"/>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dissolve">
                                      <p:cBhvr>
                                        <p:cTn id="33" dur="500"/>
                                        <p:tgtEl>
                                          <p:spTgt spid="3">
                                            <p:txEl>
                                              <p:pRg st="9" end="9"/>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dissolve">
                                      <p:cBhvr>
                                        <p:cTn id="36" dur="500"/>
                                        <p:tgtEl>
                                          <p:spTgt spid="3">
                                            <p:txEl>
                                              <p:pRg st="10" end="10"/>
                                            </p:txEl>
                                          </p:spTgt>
                                        </p:tgtEl>
                                      </p:cBhvr>
                                    </p:animEffect>
                                  </p:childTnLst>
                                </p:cTn>
                              </p:par>
                              <p:par>
                                <p:cTn id="37" presetID="9" presetClass="entr" presetSubtype="0"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dissolve">
                                      <p:cBhvr>
                                        <p:cTn id="39" dur="500"/>
                                        <p:tgtEl>
                                          <p:spTgt spid="3">
                                            <p:txEl>
                                              <p:pRg st="11" end="1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dissolve">
                                      <p:cBhvr>
                                        <p:cTn id="44" dur="500"/>
                                        <p:tgtEl>
                                          <p:spTgt spid="3">
                                            <p:txEl>
                                              <p:pRg st="13" end="13"/>
                                            </p:txEl>
                                          </p:spTgt>
                                        </p:tgtEl>
                                      </p:cBhvr>
                                    </p:animEffect>
                                  </p:childTnLst>
                                </p:cTn>
                              </p:par>
                              <p:par>
                                <p:cTn id="45" presetID="9" presetClass="entr" presetSubtype="0" fill="hold"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Effect transition="in" filter="dissolve">
                                      <p:cBhvr>
                                        <p:cTn id="47" dur="500"/>
                                        <p:tgtEl>
                                          <p:spTgt spid="3">
                                            <p:txEl>
                                              <p:pRg st="14" end="14"/>
                                            </p:txEl>
                                          </p:spTgt>
                                        </p:tgtEl>
                                      </p:cBhvr>
                                    </p:animEffect>
                                  </p:childTnLst>
                                </p:cTn>
                              </p:par>
                              <p:par>
                                <p:cTn id="48" presetID="9" presetClass="entr" presetSubtype="0" fill="hold" nodeType="withEffect">
                                  <p:stCondLst>
                                    <p:cond delay="0"/>
                                  </p:stCondLst>
                                  <p:childTnLst>
                                    <p:set>
                                      <p:cBhvr>
                                        <p:cTn id="49" dur="1" fill="hold">
                                          <p:stCondLst>
                                            <p:cond delay="0"/>
                                          </p:stCondLst>
                                        </p:cTn>
                                        <p:tgtEl>
                                          <p:spTgt spid="3">
                                            <p:txEl>
                                              <p:pRg st="15" end="15"/>
                                            </p:txEl>
                                          </p:spTgt>
                                        </p:tgtEl>
                                        <p:attrNameLst>
                                          <p:attrName>style.visibility</p:attrName>
                                        </p:attrNameLst>
                                      </p:cBhvr>
                                      <p:to>
                                        <p:strVal val="visible"/>
                                      </p:to>
                                    </p:set>
                                    <p:animEffect transition="in" filter="dissolve">
                                      <p:cBhvr>
                                        <p:cTn id="50" dur="500"/>
                                        <p:tgtEl>
                                          <p:spTgt spid="3">
                                            <p:txEl>
                                              <p:pRg st="15" end="1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animEffect transition="in" filter="dissolve">
                                      <p:cBhvr>
                                        <p:cTn id="55" dur="500"/>
                                        <p:tgtEl>
                                          <p:spTgt spid="3">
                                            <p:txEl>
                                              <p:pRg st="16" end="16"/>
                                            </p:txEl>
                                          </p:spTgt>
                                        </p:tgtEl>
                                      </p:cBhvr>
                                    </p:animEffect>
                                  </p:childTnLst>
                                </p:cTn>
                              </p:par>
                              <p:par>
                                <p:cTn id="56" presetID="9" presetClass="entr" presetSubtype="0" fill="hold" nodeType="withEffect">
                                  <p:stCondLst>
                                    <p:cond delay="0"/>
                                  </p:stCondLst>
                                  <p:childTnLst>
                                    <p:set>
                                      <p:cBhvr>
                                        <p:cTn id="57" dur="1" fill="hold">
                                          <p:stCondLst>
                                            <p:cond delay="0"/>
                                          </p:stCondLst>
                                        </p:cTn>
                                        <p:tgtEl>
                                          <p:spTgt spid="3">
                                            <p:txEl>
                                              <p:pRg st="17" end="17"/>
                                            </p:txEl>
                                          </p:spTgt>
                                        </p:tgtEl>
                                        <p:attrNameLst>
                                          <p:attrName>style.visibility</p:attrName>
                                        </p:attrNameLst>
                                      </p:cBhvr>
                                      <p:to>
                                        <p:strVal val="visible"/>
                                      </p:to>
                                    </p:set>
                                    <p:animEffect transition="in" filter="dissolve">
                                      <p:cBhvr>
                                        <p:cTn id="58" dur="500"/>
                                        <p:tgtEl>
                                          <p:spTgt spid="3">
                                            <p:txEl>
                                              <p:pRg st="17" end="17"/>
                                            </p:txEl>
                                          </p:spTgt>
                                        </p:tgtEl>
                                      </p:cBhvr>
                                    </p:animEffect>
                                  </p:childTnLst>
                                </p:cTn>
                              </p:par>
                              <p:par>
                                <p:cTn id="59" presetID="9" presetClass="entr" presetSubtype="0" fill="hold" nodeType="withEffect">
                                  <p:stCondLst>
                                    <p:cond delay="0"/>
                                  </p:stCondLst>
                                  <p:childTnLst>
                                    <p:set>
                                      <p:cBhvr>
                                        <p:cTn id="60" dur="1" fill="hold">
                                          <p:stCondLst>
                                            <p:cond delay="0"/>
                                          </p:stCondLst>
                                        </p:cTn>
                                        <p:tgtEl>
                                          <p:spTgt spid="3">
                                            <p:txEl>
                                              <p:pRg st="18" end="18"/>
                                            </p:txEl>
                                          </p:spTgt>
                                        </p:tgtEl>
                                        <p:attrNameLst>
                                          <p:attrName>style.visibility</p:attrName>
                                        </p:attrNameLst>
                                      </p:cBhvr>
                                      <p:to>
                                        <p:strVal val="visible"/>
                                      </p:to>
                                    </p:set>
                                    <p:animEffect transition="in" filter="dissolve">
                                      <p:cBhvr>
                                        <p:cTn id="61" dur="500"/>
                                        <p:tgtEl>
                                          <p:spTgt spid="3">
                                            <p:txEl>
                                              <p:pRg st="18" end="1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nodeType="clickEffect">
                                  <p:stCondLst>
                                    <p:cond delay="0"/>
                                  </p:stCondLst>
                                  <p:childTnLst>
                                    <p:set>
                                      <p:cBhvr>
                                        <p:cTn id="65" dur="1" fill="hold">
                                          <p:stCondLst>
                                            <p:cond delay="0"/>
                                          </p:stCondLst>
                                        </p:cTn>
                                        <p:tgtEl>
                                          <p:spTgt spid="3">
                                            <p:txEl>
                                              <p:pRg st="19" end="19"/>
                                            </p:txEl>
                                          </p:spTgt>
                                        </p:tgtEl>
                                        <p:attrNameLst>
                                          <p:attrName>style.visibility</p:attrName>
                                        </p:attrNameLst>
                                      </p:cBhvr>
                                      <p:to>
                                        <p:strVal val="visible"/>
                                      </p:to>
                                    </p:set>
                                    <p:animEffect transition="in" filter="dissolve">
                                      <p:cBhvr>
                                        <p:cTn id="66" dur="500"/>
                                        <p:tgtEl>
                                          <p:spTgt spid="3">
                                            <p:txEl>
                                              <p:pRg st="19" end="19"/>
                                            </p:txEl>
                                          </p:spTgt>
                                        </p:tgtEl>
                                      </p:cBhvr>
                                    </p:animEffect>
                                  </p:childTnLst>
                                </p:cTn>
                              </p:par>
                              <p:par>
                                <p:cTn id="67" presetID="9" presetClass="entr" presetSubtype="0" fill="hold" nodeType="withEffect">
                                  <p:stCondLst>
                                    <p:cond delay="0"/>
                                  </p:stCondLst>
                                  <p:childTnLst>
                                    <p:set>
                                      <p:cBhvr>
                                        <p:cTn id="68" dur="1" fill="hold">
                                          <p:stCondLst>
                                            <p:cond delay="0"/>
                                          </p:stCondLst>
                                        </p:cTn>
                                        <p:tgtEl>
                                          <p:spTgt spid="3">
                                            <p:txEl>
                                              <p:pRg st="20" end="20"/>
                                            </p:txEl>
                                          </p:spTgt>
                                        </p:tgtEl>
                                        <p:attrNameLst>
                                          <p:attrName>style.visibility</p:attrName>
                                        </p:attrNameLst>
                                      </p:cBhvr>
                                      <p:to>
                                        <p:strVal val="visible"/>
                                      </p:to>
                                    </p:set>
                                    <p:animEffect transition="in" filter="dissolve">
                                      <p:cBhvr>
                                        <p:cTn id="69" dur="500"/>
                                        <p:tgtEl>
                                          <p:spTgt spid="3">
                                            <p:txEl>
                                              <p:pRg st="20" end="20"/>
                                            </p:txEl>
                                          </p:spTgt>
                                        </p:tgtEl>
                                      </p:cBhvr>
                                    </p:animEffect>
                                  </p:childTnLst>
                                </p:cTn>
                              </p:par>
                              <p:par>
                                <p:cTn id="70" presetID="9" presetClass="entr" presetSubtype="0" fill="hold" nodeType="withEffect">
                                  <p:stCondLst>
                                    <p:cond delay="0"/>
                                  </p:stCondLst>
                                  <p:childTnLst>
                                    <p:set>
                                      <p:cBhvr>
                                        <p:cTn id="71" dur="1" fill="hold">
                                          <p:stCondLst>
                                            <p:cond delay="0"/>
                                          </p:stCondLst>
                                        </p:cTn>
                                        <p:tgtEl>
                                          <p:spTgt spid="3">
                                            <p:txEl>
                                              <p:pRg st="21" end="21"/>
                                            </p:txEl>
                                          </p:spTgt>
                                        </p:tgtEl>
                                        <p:attrNameLst>
                                          <p:attrName>style.visibility</p:attrName>
                                        </p:attrNameLst>
                                      </p:cBhvr>
                                      <p:to>
                                        <p:strVal val="visible"/>
                                      </p:to>
                                    </p:set>
                                    <p:animEffect transition="in" filter="dissolve">
                                      <p:cBhvr>
                                        <p:cTn id="72" dur="500"/>
                                        <p:tgtEl>
                                          <p:spTgt spid="3">
                                            <p:txEl>
                                              <p:pRg st="21" end="21"/>
                                            </p:txEl>
                                          </p:spTgt>
                                        </p:tgtEl>
                                      </p:cBhvr>
                                    </p:animEffect>
                                  </p:childTnLst>
                                </p:cTn>
                              </p:par>
                              <p:par>
                                <p:cTn id="73" presetID="9" presetClass="entr" presetSubtype="0" fill="hold" nodeType="withEffect">
                                  <p:stCondLst>
                                    <p:cond delay="0"/>
                                  </p:stCondLst>
                                  <p:childTnLst>
                                    <p:set>
                                      <p:cBhvr>
                                        <p:cTn id="74" dur="1" fill="hold">
                                          <p:stCondLst>
                                            <p:cond delay="0"/>
                                          </p:stCondLst>
                                        </p:cTn>
                                        <p:tgtEl>
                                          <p:spTgt spid="3">
                                            <p:txEl>
                                              <p:pRg st="22" end="22"/>
                                            </p:txEl>
                                          </p:spTgt>
                                        </p:tgtEl>
                                        <p:attrNameLst>
                                          <p:attrName>style.visibility</p:attrName>
                                        </p:attrNameLst>
                                      </p:cBhvr>
                                      <p:to>
                                        <p:strVal val="visible"/>
                                      </p:to>
                                    </p:set>
                                    <p:animEffect transition="in" filter="dissolve">
                                      <p:cBhvr>
                                        <p:cTn id="75" dur="500"/>
                                        <p:tgtEl>
                                          <p:spTgt spid="3">
                                            <p:txEl>
                                              <p:pRg st="22" end="22"/>
                                            </p:txEl>
                                          </p:spTgt>
                                        </p:tgtEl>
                                      </p:cBhvr>
                                    </p:animEffect>
                                  </p:childTnLst>
                                </p:cTn>
                              </p:par>
                              <p:par>
                                <p:cTn id="76" presetID="9" presetClass="entr" presetSubtype="0" fill="hold" nodeType="withEffect">
                                  <p:stCondLst>
                                    <p:cond delay="0"/>
                                  </p:stCondLst>
                                  <p:childTnLst>
                                    <p:set>
                                      <p:cBhvr>
                                        <p:cTn id="77" dur="1" fill="hold">
                                          <p:stCondLst>
                                            <p:cond delay="0"/>
                                          </p:stCondLst>
                                        </p:cTn>
                                        <p:tgtEl>
                                          <p:spTgt spid="3">
                                            <p:txEl>
                                              <p:pRg st="23" end="23"/>
                                            </p:txEl>
                                          </p:spTgt>
                                        </p:tgtEl>
                                        <p:attrNameLst>
                                          <p:attrName>style.visibility</p:attrName>
                                        </p:attrNameLst>
                                      </p:cBhvr>
                                      <p:to>
                                        <p:strVal val="visible"/>
                                      </p:to>
                                    </p:set>
                                    <p:animEffect transition="in" filter="dissolve">
                                      <p:cBhvr>
                                        <p:cTn id="78" dur="500"/>
                                        <p:tgtEl>
                                          <p:spTgt spid="3">
                                            <p:txEl>
                                              <p:pRg st="23" end="23"/>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nodeType="clickEffect">
                                  <p:stCondLst>
                                    <p:cond delay="0"/>
                                  </p:stCondLst>
                                  <p:childTnLst>
                                    <p:set>
                                      <p:cBhvr>
                                        <p:cTn id="82" dur="1" fill="hold">
                                          <p:stCondLst>
                                            <p:cond delay="0"/>
                                          </p:stCondLst>
                                        </p:cTn>
                                        <p:tgtEl>
                                          <p:spTgt spid="3">
                                            <p:txEl>
                                              <p:pRg st="24" end="24"/>
                                            </p:txEl>
                                          </p:spTgt>
                                        </p:tgtEl>
                                        <p:attrNameLst>
                                          <p:attrName>style.visibility</p:attrName>
                                        </p:attrNameLst>
                                      </p:cBhvr>
                                      <p:to>
                                        <p:strVal val="visible"/>
                                      </p:to>
                                    </p:set>
                                    <p:animEffect transition="in" filter="dissolve">
                                      <p:cBhvr>
                                        <p:cTn id="83" dur="500"/>
                                        <p:tgtEl>
                                          <p:spTgt spid="3">
                                            <p:txEl>
                                              <p:pRg st="24" end="24"/>
                                            </p:txEl>
                                          </p:spTgt>
                                        </p:tgtEl>
                                      </p:cBhvr>
                                    </p:animEffect>
                                  </p:childTnLst>
                                </p:cTn>
                              </p:par>
                              <p:par>
                                <p:cTn id="84" presetID="9" presetClass="entr" presetSubtype="0" fill="hold" nodeType="withEffect">
                                  <p:stCondLst>
                                    <p:cond delay="0"/>
                                  </p:stCondLst>
                                  <p:childTnLst>
                                    <p:set>
                                      <p:cBhvr>
                                        <p:cTn id="85" dur="1" fill="hold">
                                          <p:stCondLst>
                                            <p:cond delay="0"/>
                                          </p:stCondLst>
                                        </p:cTn>
                                        <p:tgtEl>
                                          <p:spTgt spid="3">
                                            <p:txEl>
                                              <p:pRg st="25" end="25"/>
                                            </p:txEl>
                                          </p:spTgt>
                                        </p:tgtEl>
                                        <p:attrNameLst>
                                          <p:attrName>style.visibility</p:attrName>
                                        </p:attrNameLst>
                                      </p:cBhvr>
                                      <p:to>
                                        <p:strVal val="visible"/>
                                      </p:to>
                                    </p:set>
                                    <p:animEffect transition="in" filter="dissolve">
                                      <p:cBhvr>
                                        <p:cTn id="86" dur="500"/>
                                        <p:tgtEl>
                                          <p:spTgt spid="3">
                                            <p:txEl>
                                              <p:pRg st="25" end="25"/>
                                            </p:txEl>
                                          </p:spTgt>
                                        </p:tgtEl>
                                      </p:cBhvr>
                                    </p:animEffect>
                                  </p:childTnLst>
                                </p:cTn>
                              </p:par>
                              <p:par>
                                <p:cTn id="87" presetID="9" presetClass="entr" presetSubtype="0" fill="hold" nodeType="withEffect">
                                  <p:stCondLst>
                                    <p:cond delay="0"/>
                                  </p:stCondLst>
                                  <p:childTnLst>
                                    <p:set>
                                      <p:cBhvr>
                                        <p:cTn id="88" dur="1" fill="hold">
                                          <p:stCondLst>
                                            <p:cond delay="0"/>
                                          </p:stCondLst>
                                        </p:cTn>
                                        <p:tgtEl>
                                          <p:spTgt spid="3">
                                            <p:txEl>
                                              <p:pRg st="26" end="26"/>
                                            </p:txEl>
                                          </p:spTgt>
                                        </p:tgtEl>
                                        <p:attrNameLst>
                                          <p:attrName>style.visibility</p:attrName>
                                        </p:attrNameLst>
                                      </p:cBhvr>
                                      <p:to>
                                        <p:strVal val="visible"/>
                                      </p:to>
                                    </p:set>
                                    <p:animEffect transition="in" filter="dissolve">
                                      <p:cBhvr>
                                        <p:cTn id="89" dur="500"/>
                                        <p:tgtEl>
                                          <p:spTgt spid="3">
                                            <p:txEl>
                                              <p:pRg st="26" end="26"/>
                                            </p:txEl>
                                          </p:spTgt>
                                        </p:tgtEl>
                                      </p:cBhvr>
                                    </p:animEffect>
                                  </p:childTnLst>
                                </p:cTn>
                              </p:par>
                              <p:par>
                                <p:cTn id="90" presetID="9" presetClass="entr" presetSubtype="0" fill="hold" nodeType="withEffect">
                                  <p:stCondLst>
                                    <p:cond delay="0"/>
                                  </p:stCondLst>
                                  <p:childTnLst>
                                    <p:set>
                                      <p:cBhvr>
                                        <p:cTn id="91" dur="1" fill="hold">
                                          <p:stCondLst>
                                            <p:cond delay="0"/>
                                          </p:stCondLst>
                                        </p:cTn>
                                        <p:tgtEl>
                                          <p:spTgt spid="3">
                                            <p:txEl>
                                              <p:pRg st="27" end="27"/>
                                            </p:txEl>
                                          </p:spTgt>
                                        </p:tgtEl>
                                        <p:attrNameLst>
                                          <p:attrName>style.visibility</p:attrName>
                                        </p:attrNameLst>
                                      </p:cBhvr>
                                      <p:to>
                                        <p:strVal val="visible"/>
                                      </p:to>
                                    </p:set>
                                    <p:animEffect transition="in" filter="dissolve">
                                      <p:cBhvr>
                                        <p:cTn id="92" dur="500"/>
                                        <p:tgtEl>
                                          <p:spTgt spid="3">
                                            <p:txEl>
                                              <p:pRg st="27"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6B820EE-0821-114C-A787-AECAA0048DAD}"/>
              </a:ext>
            </a:extLst>
          </p:cNvPr>
          <p:cNvSpPr/>
          <p:nvPr/>
        </p:nvSpPr>
        <p:spPr>
          <a:xfrm>
            <a:off x="179555" y="797848"/>
            <a:ext cx="8828978" cy="3062377"/>
          </a:xfrm>
          <a:prstGeom prst="rect">
            <a:avLst/>
          </a:prstGeom>
        </p:spPr>
        <p:txBody>
          <a:bodyPr wrap="square">
            <a:spAutoFit/>
          </a:bodyPr>
          <a:lstStyle/>
          <a:p>
            <a:pPr algn="just">
              <a:spcAft>
                <a:spcPts val="600"/>
              </a:spcAft>
            </a:pPr>
            <a:r>
              <a:rPr lang="el-GR" sz="1400" dirty="0">
                <a:ea typeface="Times New Roman" panose="02020603050405020304" pitchFamily="18" charset="0"/>
                <a:cs typeface="Calibri" panose="020F0502020204030204" pitchFamily="34" charset="0"/>
              </a:rPr>
              <a:t>Η υφαντουργία «ΒΙΟΚΑΣΜΙΡ Α.Β.Ε.» παράγει βαμβακερό ύφασμα ενός τύπου και μόνον. Η παραγωγή γίνεται σε ιδιόκτητο βιομηχανοστάσιο ετήσιας παραγωγικής ικανότητας 3.000.000 μέτρων.</a:t>
            </a:r>
            <a:endParaRPr lang="en-US" sz="1400" dirty="0">
              <a:ea typeface="Times New Roman" panose="02020603050405020304" pitchFamily="18" charset="0"/>
            </a:endParaRPr>
          </a:p>
          <a:p>
            <a:pPr algn="just">
              <a:spcAft>
                <a:spcPts val="600"/>
              </a:spcAft>
            </a:pPr>
            <a:r>
              <a:rPr lang="el-GR" sz="1400" dirty="0">
                <a:ea typeface="Times New Roman" panose="02020603050405020304" pitchFamily="18" charset="0"/>
                <a:cs typeface="Calibri" panose="020F0502020204030204" pitchFamily="34" charset="0"/>
              </a:rPr>
              <a:t>Στο πρώτο εξάμηνο της χρήσης 20Χ5 η παραγωγή του υφάσματος ανήλθε σε 1.000.000 μέτρα.</a:t>
            </a:r>
            <a:endParaRPr lang="en-US" sz="1400" dirty="0">
              <a:ea typeface="Times New Roman" panose="02020603050405020304" pitchFamily="18" charset="0"/>
            </a:endParaRPr>
          </a:p>
          <a:p>
            <a:pPr algn="just">
              <a:spcAft>
                <a:spcPts val="600"/>
              </a:spcAft>
            </a:pPr>
            <a:r>
              <a:rPr lang="el-GR" sz="1400" dirty="0">
                <a:ea typeface="Times New Roman" panose="02020603050405020304" pitchFamily="18" charset="0"/>
                <a:cs typeface="Calibri" panose="020F0502020204030204" pitchFamily="34" charset="0"/>
              </a:rPr>
              <a:t>Το αρχικό κόστος (άμεσα υλικά και άμεση εργασία) του παραχθέντος υφάσματος ανήλθε σε € 16.000.000,00 και τα Γ.Β.Ε. σε € 4.000.000,00.</a:t>
            </a:r>
            <a:endParaRPr lang="en-US" sz="1400" dirty="0">
              <a:ea typeface="Times New Roman" panose="02020603050405020304" pitchFamily="18" charset="0"/>
            </a:endParaRPr>
          </a:p>
          <a:p>
            <a:pPr algn="just">
              <a:spcAft>
                <a:spcPts val="600"/>
              </a:spcAft>
            </a:pPr>
            <a:r>
              <a:rPr lang="el-GR" sz="1400" dirty="0">
                <a:ea typeface="Times New Roman" panose="02020603050405020304" pitchFamily="18" charset="0"/>
                <a:cs typeface="Calibri" panose="020F0502020204030204" pitchFamily="34" charset="0"/>
              </a:rPr>
              <a:t>Έχει διαπιστωθεί ότι το αρχικό κόστος (άμεσα υλικά και άμεση εργασία) είναι μεταβλητό αναλογικό κόστος, ενώ τα Γ.Β.Ε. είναι σταθερά στο σύνολό τους.</a:t>
            </a:r>
            <a:endParaRPr lang="en-US" sz="1400" dirty="0">
              <a:ea typeface="Times New Roman" panose="02020603050405020304" pitchFamily="18" charset="0"/>
            </a:endParaRPr>
          </a:p>
          <a:p>
            <a:pPr algn="just">
              <a:spcAft>
                <a:spcPts val="600"/>
              </a:spcAft>
            </a:pPr>
            <a:r>
              <a:rPr lang="el-GR" sz="1400" dirty="0">
                <a:ea typeface="Times New Roman" panose="02020603050405020304" pitchFamily="18" charset="0"/>
                <a:cs typeface="Calibri" panose="020F0502020204030204" pitchFamily="34" charset="0"/>
              </a:rPr>
              <a:t>Η επιχείρηση κατά πάγια τακτική καταλογίζει τα Γ.Β.Ε. με βάση την πραγματική παραγωγή του υφάσματος και όχι με βάση την κανονική παραγωγή.</a:t>
            </a:r>
            <a:endParaRPr lang="en-US" sz="1400" dirty="0">
              <a:ea typeface="Times New Roman" panose="02020603050405020304" pitchFamily="18" charset="0"/>
            </a:endParaRPr>
          </a:p>
          <a:p>
            <a:pPr algn="just">
              <a:spcAft>
                <a:spcPts val="600"/>
              </a:spcAft>
            </a:pPr>
            <a:r>
              <a:rPr lang="el-GR" sz="1400" dirty="0">
                <a:ea typeface="Times New Roman" panose="02020603050405020304" pitchFamily="18" charset="0"/>
                <a:cs typeface="Calibri" panose="020F0502020204030204" pitchFamily="34" charset="0"/>
              </a:rPr>
              <a:t>Με δεδομένο ότι και τα Γ.Β.Ε. του δευτέρου εξαμήνου θα ανέλθουν στο ποσό των 4.000.000,00 €, προσδιορίσατε την ποσότητα του υφάσματος που πρέπει να παραχθεί στο δεύτερο εξάμηνο, ώστε το κόστος παραγωγής ανά μέτρο υφάσματος να μειωθεί κατά 4%.</a:t>
            </a:r>
            <a:endParaRPr lang="en-US" sz="1400" dirty="0">
              <a:effectLst/>
              <a:ea typeface="Times New Roman" panose="02020603050405020304" pitchFamily="18" charset="0"/>
            </a:endParaRPr>
          </a:p>
        </p:txBody>
      </p:sp>
      <p:sp>
        <p:nvSpPr>
          <p:cNvPr id="5" name="Rectangle 4">
            <a:extLst>
              <a:ext uri="{FF2B5EF4-FFF2-40B4-BE49-F238E27FC236}">
                <a16:creationId xmlns:a16="http://schemas.microsoft.com/office/drawing/2014/main" id="{E1D655EF-39E9-C541-86B8-FED19C70A6FF}"/>
              </a:ext>
            </a:extLst>
          </p:cNvPr>
          <p:cNvSpPr/>
          <p:nvPr/>
        </p:nvSpPr>
        <p:spPr>
          <a:xfrm>
            <a:off x="179555" y="128600"/>
            <a:ext cx="960519" cy="307777"/>
          </a:xfrm>
          <a:prstGeom prst="rect">
            <a:avLst/>
          </a:prstGeom>
        </p:spPr>
        <p:txBody>
          <a:bodyPr wrap="none">
            <a:spAutoFit/>
          </a:bodyPr>
          <a:lstStyle/>
          <a:p>
            <a:pPr>
              <a:spcAft>
                <a:spcPts val="0"/>
              </a:spcAft>
            </a:pPr>
            <a:r>
              <a:rPr lang="el-GR" sz="1400" b="1" kern="0" dirty="0">
                <a:highlight>
                  <a:srgbClr val="FFFF00"/>
                </a:highlight>
                <a:latin typeface="Calibri" panose="020F0502020204030204" pitchFamily="34" charset="0"/>
                <a:cs typeface="Calibri" panose="020F0502020204030204" pitchFamily="34" charset="0"/>
              </a:rPr>
              <a:t>ΑΣΚΗΣΗ  2</a:t>
            </a:r>
            <a:endParaRPr lang="en-US" sz="14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374568102"/>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C0EE3C5-2A60-4549-BD51-CA22A8A2EA9C}"/>
              </a:ext>
            </a:extLst>
          </p:cNvPr>
          <p:cNvSpPr/>
          <p:nvPr/>
        </p:nvSpPr>
        <p:spPr>
          <a:xfrm>
            <a:off x="370114" y="475862"/>
            <a:ext cx="8178800" cy="5693866"/>
          </a:xfrm>
          <a:prstGeom prst="rect">
            <a:avLst/>
          </a:prstGeom>
        </p:spPr>
        <p:txBody>
          <a:bodyPr wrap="square">
            <a:spAutoFit/>
          </a:bodyPr>
          <a:lstStyle/>
          <a:p>
            <a:pPr>
              <a:tabLst>
                <a:tab pos="5057775" algn="r"/>
                <a:tab pos="6523038" algn="r"/>
              </a:tabLst>
            </a:pPr>
            <a:r>
              <a:rPr lang="el-GR" sz="1400" dirty="0"/>
              <a:t>Αρχικό κόστος 	€	16.000.000,00</a:t>
            </a:r>
          </a:p>
          <a:p>
            <a:pPr>
              <a:tabLst>
                <a:tab pos="5057775" algn="r"/>
                <a:tab pos="6523038" algn="r"/>
              </a:tabLst>
            </a:pPr>
            <a:r>
              <a:rPr lang="el-GR" sz="1400" dirty="0"/>
              <a:t>Γ.Β.Ε.	</a:t>
            </a:r>
            <a:r>
              <a:rPr lang="el-GR" sz="1400" u="sng" dirty="0"/>
              <a:t>€	4.000.000,00</a:t>
            </a:r>
          </a:p>
          <a:p>
            <a:pPr>
              <a:tabLst>
                <a:tab pos="5057775" algn="r"/>
                <a:tab pos="6523038" algn="r"/>
              </a:tabLst>
            </a:pPr>
            <a:r>
              <a:rPr lang="el-GR" sz="1400" dirty="0"/>
              <a:t>Κόστος παραγωγής	€	20.000.000,00</a:t>
            </a:r>
          </a:p>
          <a:p>
            <a:pPr>
              <a:tabLst>
                <a:tab pos="5057775" algn="r"/>
                <a:tab pos="6523038" algn="r"/>
              </a:tabLst>
            </a:pPr>
            <a:endParaRPr lang="el-GR" sz="600" dirty="0"/>
          </a:p>
          <a:p>
            <a:pPr>
              <a:tabLst>
                <a:tab pos="5057775" algn="r"/>
                <a:tab pos="6523038" algn="r"/>
              </a:tabLst>
            </a:pPr>
            <a:r>
              <a:rPr lang="el-GR" sz="1400" dirty="0"/>
              <a:t>Παραγωγή υφάσματος Α' εξαμήνου	μέτρα	1.000.000,00</a:t>
            </a:r>
          </a:p>
          <a:p>
            <a:pPr>
              <a:tabLst>
                <a:tab pos="5057775" algn="r"/>
                <a:tab pos="6523038" algn="r"/>
              </a:tabLst>
            </a:pPr>
            <a:r>
              <a:rPr lang="el-GR" sz="1400" dirty="0"/>
              <a:t>Κόστος μονάδας παραγωγής Α' εξαμήνου	€	20,00</a:t>
            </a:r>
          </a:p>
          <a:p>
            <a:pPr>
              <a:tabLst>
                <a:tab pos="5057775" algn="r"/>
                <a:tab pos="6523038" algn="r"/>
              </a:tabLst>
            </a:pPr>
            <a:r>
              <a:rPr lang="el-GR" sz="1400" dirty="0"/>
              <a:t>Μείωση του κόστους κατά 4%	✖️</a:t>
            </a:r>
            <a:r>
              <a:rPr lang="el-GR" sz="1400" u="sng" dirty="0"/>
              <a:t>	96%</a:t>
            </a:r>
          </a:p>
          <a:p>
            <a:pPr>
              <a:tabLst>
                <a:tab pos="5057775" algn="r"/>
                <a:tab pos="6523038" algn="r"/>
              </a:tabLst>
            </a:pPr>
            <a:r>
              <a:rPr lang="el-GR" sz="1400" dirty="0"/>
              <a:t>Κόστος μονάδας παραγωγής Β' εξαμήνου		19,20</a:t>
            </a:r>
          </a:p>
          <a:p>
            <a:pPr>
              <a:tabLst>
                <a:tab pos="5057775" algn="r"/>
                <a:tab pos="6523038" algn="r"/>
              </a:tabLst>
            </a:pPr>
            <a:r>
              <a:rPr lang="el-GR" sz="1400" dirty="0"/>
              <a:t>Μείον. Αρχικό κόστος μονάδας παραγωγής	➖</a:t>
            </a:r>
            <a:r>
              <a:rPr lang="el-GR" sz="1400" u="sng" dirty="0"/>
              <a:t>	16,00</a:t>
            </a:r>
          </a:p>
          <a:p>
            <a:pPr>
              <a:tabLst>
                <a:tab pos="5057775" algn="r"/>
                <a:tab pos="6523038" algn="r"/>
              </a:tabLst>
            </a:pPr>
            <a:r>
              <a:rPr lang="el-GR" sz="1400" dirty="0"/>
              <a:t>Γ.Β.Ε. ανά μονάδα παραγωγής Β' εξαμήνου	€	3,20</a:t>
            </a:r>
          </a:p>
          <a:p>
            <a:pPr>
              <a:tabLst>
                <a:tab pos="5057775" algn="r"/>
                <a:tab pos="6523038" algn="r"/>
              </a:tabLst>
            </a:pPr>
            <a:endParaRPr lang="el-GR" sz="600" dirty="0"/>
          </a:p>
          <a:p>
            <a:pPr>
              <a:tabLst>
                <a:tab pos="5057775" algn="r"/>
                <a:tab pos="6523038" algn="r"/>
              </a:tabLst>
            </a:pPr>
            <a:r>
              <a:rPr lang="el-GR" sz="1400" dirty="0"/>
              <a:t>Γ.Β.Ε. Β' εξαμήνου	€ 	4.000.000,00</a:t>
            </a:r>
          </a:p>
          <a:p>
            <a:pPr>
              <a:tabLst>
                <a:tab pos="5057775" algn="r"/>
                <a:tab pos="6523038" algn="r"/>
              </a:tabLst>
            </a:pPr>
            <a:r>
              <a:rPr lang="el-GR" sz="1400" dirty="0"/>
              <a:t>Γ.Β.Ε. ανά μονάδα παραγωγής Β' εξαμήνου	</a:t>
            </a:r>
            <a:r>
              <a:rPr lang="el-GR" sz="1400" u="sng" dirty="0"/>
              <a:t>	➗                  3,20</a:t>
            </a:r>
          </a:p>
          <a:p>
            <a:pPr>
              <a:tabLst>
                <a:tab pos="5057775" algn="r"/>
                <a:tab pos="6523038" algn="r"/>
              </a:tabLst>
            </a:pPr>
            <a:r>
              <a:rPr lang="el-GR" sz="1400" dirty="0"/>
              <a:t>Παραγωγή υφάσματος Β' εξαμήνου	μέτρα	1.250.000,00</a:t>
            </a:r>
          </a:p>
          <a:p>
            <a:pPr>
              <a:tabLst>
                <a:tab pos="5057775" algn="r"/>
                <a:tab pos="6523038" algn="r"/>
              </a:tabLst>
            </a:pPr>
            <a:endParaRPr lang="el-GR" sz="600" dirty="0"/>
          </a:p>
          <a:p>
            <a:pPr>
              <a:tabLst>
                <a:tab pos="5057775" algn="r"/>
                <a:tab pos="6523038" algn="r"/>
              </a:tabLst>
            </a:pPr>
            <a:r>
              <a:rPr lang="el-GR" sz="1400" dirty="0"/>
              <a:t>Πράγματι			</a:t>
            </a:r>
          </a:p>
          <a:p>
            <a:pPr>
              <a:tabLst>
                <a:tab pos="5057775" algn="r"/>
                <a:tab pos="6523038" algn="r"/>
              </a:tabLst>
            </a:pPr>
            <a:r>
              <a:rPr lang="el-GR" sz="1400" dirty="0"/>
              <a:t>Παραγωγή υφάσματος Β' εξαμήνου	μέτρα	1.250.000,00</a:t>
            </a:r>
          </a:p>
          <a:p>
            <a:pPr>
              <a:tabLst>
                <a:tab pos="5057775" algn="r"/>
                <a:tab pos="6523038" algn="r"/>
              </a:tabLst>
            </a:pPr>
            <a:r>
              <a:rPr lang="el-GR" sz="1400" dirty="0"/>
              <a:t>Αρχικό κόστος μονάδας	€</a:t>
            </a:r>
            <a:r>
              <a:rPr lang="el-GR" sz="1400" u="sng" dirty="0"/>
              <a:t>	✖️              16,00</a:t>
            </a:r>
          </a:p>
          <a:p>
            <a:pPr>
              <a:tabLst>
                <a:tab pos="5057775" algn="r"/>
                <a:tab pos="6523038" algn="r"/>
              </a:tabLst>
            </a:pPr>
            <a:r>
              <a:rPr lang="el-GR" sz="1400" dirty="0"/>
              <a:t>Αρχικό κόστος	€	20.000.000,00</a:t>
            </a:r>
          </a:p>
          <a:p>
            <a:pPr>
              <a:tabLst>
                <a:tab pos="5057775" algn="r"/>
                <a:tab pos="6523038" algn="r"/>
              </a:tabLst>
            </a:pPr>
            <a:endParaRPr lang="el-GR" sz="600" dirty="0"/>
          </a:p>
          <a:p>
            <a:pPr>
              <a:tabLst>
                <a:tab pos="5057775" algn="r"/>
                <a:tab pos="6523038" algn="r"/>
              </a:tabLst>
            </a:pPr>
            <a:r>
              <a:rPr lang="el-GR" sz="1400" dirty="0"/>
              <a:t>Γ.Β.Ε. Β' εξαμήνου	€	4.000.000,00</a:t>
            </a:r>
          </a:p>
          <a:p>
            <a:pPr>
              <a:tabLst>
                <a:tab pos="5057775" algn="r"/>
                <a:tab pos="6523038" algn="r"/>
              </a:tabLst>
            </a:pPr>
            <a:r>
              <a:rPr lang="el-GR" sz="1400" dirty="0"/>
              <a:t>Κόστος παραγωγής Β' εξαμήνου	€	24.000.000,00</a:t>
            </a:r>
          </a:p>
          <a:p>
            <a:pPr>
              <a:tabLst>
                <a:tab pos="5057775" algn="r"/>
                <a:tab pos="6523038" algn="r"/>
              </a:tabLst>
            </a:pPr>
            <a:r>
              <a:rPr lang="el-GR" sz="1400" dirty="0"/>
              <a:t>Παραγωγή υφάσματος Β' εξαμήνου	μέτρα</a:t>
            </a:r>
            <a:r>
              <a:rPr lang="el-GR" sz="1400" u="sng" dirty="0"/>
              <a:t>	➗     1.250.000,00</a:t>
            </a:r>
          </a:p>
          <a:p>
            <a:pPr>
              <a:tabLst>
                <a:tab pos="5057775" algn="r"/>
                <a:tab pos="6523038" algn="r"/>
              </a:tabLst>
            </a:pPr>
            <a:r>
              <a:rPr lang="el-GR" sz="1400" dirty="0"/>
              <a:t>Κόστος μονάδας παραγωγής Β' εξαμήνου	€	19,20</a:t>
            </a:r>
          </a:p>
          <a:p>
            <a:pPr>
              <a:tabLst>
                <a:tab pos="5057775" algn="r"/>
                <a:tab pos="6523038" algn="r"/>
              </a:tabLst>
            </a:pPr>
            <a:r>
              <a:rPr lang="el-GR" sz="1400" dirty="0"/>
              <a:t>Κόστος μονάδας παραγωγής Α' εξαμήνου	€</a:t>
            </a:r>
            <a:r>
              <a:rPr lang="el-GR" sz="1400" u="sng" dirty="0"/>
              <a:t>	➖                 20,00</a:t>
            </a:r>
          </a:p>
          <a:p>
            <a:pPr>
              <a:tabLst>
                <a:tab pos="5057775" algn="r"/>
                <a:tab pos="6523038" algn="r"/>
              </a:tabLst>
            </a:pPr>
            <a:r>
              <a:rPr lang="el-GR" sz="1400" dirty="0"/>
              <a:t>Διαφορά	€	0,80</a:t>
            </a:r>
          </a:p>
          <a:p>
            <a:pPr>
              <a:tabLst>
                <a:tab pos="5057775" algn="r"/>
                <a:tab pos="6523038" algn="r"/>
              </a:tabLst>
            </a:pPr>
            <a:r>
              <a:rPr lang="el-GR" sz="1400" dirty="0"/>
              <a:t>Κόστος μονάδας παραγωγής Α' εξαμήνου	€	20,00</a:t>
            </a:r>
          </a:p>
          <a:p>
            <a:pPr>
              <a:tabLst>
                <a:tab pos="5057775" algn="r"/>
                <a:tab pos="6523038" algn="r"/>
              </a:tabLst>
            </a:pPr>
            <a:r>
              <a:rPr lang="el-GR" sz="1400" dirty="0"/>
              <a:t>Ποσοστό μείωσης</a:t>
            </a:r>
            <a:r>
              <a:rPr lang="el-GR" b="1" dirty="0"/>
              <a:t> </a:t>
            </a:r>
            <a:r>
              <a:rPr lang="el-GR" sz="1400" dirty="0"/>
              <a:t>		4%</a:t>
            </a:r>
          </a:p>
        </p:txBody>
      </p:sp>
      <p:sp>
        <p:nvSpPr>
          <p:cNvPr id="4" name="Rectangle 3">
            <a:extLst>
              <a:ext uri="{FF2B5EF4-FFF2-40B4-BE49-F238E27FC236}">
                <a16:creationId xmlns:a16="http://schemas.microsoft.com/office/drawing/2014/main" id="{5D58A2FF-01F7-0148-965A-861B2F737C1D}"/>
              </a:ext>
            </a:extLst>
          </p:cNvPr>
          <p:cNvSpPr/>
          <p:nvPr/>
        </p:nvSpPr>
        <p:spPr>
          <a:xfrm>
            <a:off x="108857" y="168085"/>
            <a:ext cx="1470274" cy="307777"/>
          </a:xfrm>
          <a:prstGeom prst="rect">
            <a:avLst/>
          </a:prstGeom>
        </p:spPr>
        <p:txBody>
          <a:bodyPr wrap="none">
            <a:spAutoFit/>
          </a:bodyPr>
          <a:lstStyle/>
          <a:p>
            <a:pPr>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ΛΥΣΗ ΑΣΚΗΣΗΣ  2</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824463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dissolve">
                                      <p:cBhvr>
                                        <p:cTn id="18" dur="500"/>
                                        <p:tgtEl>
                                          <p:spTgt spid="3">
                                            <p:txEl>
                                              <p:pRg st="4" end="4"/>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dissolve">
                                      <p:cBhvr>
                                        <p:cTn id="21" dur="500"/>
                                        <p:tgtEl>
                                          <p:spTgt spid="3">
                                            <p:txEl>
                                              <p:pRg st="5" end="5"/>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dissolve">
                                      <p:cBhvr>
                                        <p:cTn id="24" dur="500"/>
                                        <p:tgtEl>
                                          <p:spTgt spid="3">
                                            <p:txEl>
                                              <p:pRg st="6" end="6"/>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dissolve">
                                      <p:cBhvr>
                                        <p:cTn id="27" dur="500"/>
                                        <p:tgtEl>
                                          <p:spTgt spid="3">
                                            <p:txEl>
                                              <p:pRg st="7" end="7"/>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dissolve">
                                      <p:cBhvr>
                                        <p:cTn id="30" dur="500"/>
                                        <p:tgtEl>
                                          <p:spTgt spid="3">
                                            <p:txEl>
                                              <p:pRg st="8" end="8"/>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dissolve">
                                      <p:cBhvr>
                                        <p:cTn id="33" dur="500"/>
                                        <p:tgtEl>
                                          <p:spTgt spid="3">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dissolve">
                                      <p:cBhvr>
                                        <p:cTn id="38" dur="500"/>
                                        <p:tgtEl>
                                          <p:spTgt spid="3">
                                            <p:txEl>
                                              <p:pRg st="11" end="11"/>
                                            </p:txEl>
                                          </p:spTgt>
                                        </p:tgtEl>
                                      </p:cBhvr>
                                    </p:animEffect>
                                  </p:childTnLst>
                                </p:cTn>
                              </p:par>
                              <p:par>
                                <p:cTn id="39" presetID="9" presetClass="entr" presetSubtype="0" fill="hold"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dissolve">
                                      <p:cBhvr>
                                        <p:cTn id="41" dur="500"/>
                                        <p:tgtEl>
                                          <p:spTgt spid="3">
                                            <p:txEl>
                                              <p:pRg st="12" end="12"/>
                                            </p:txEl>
                                          </p:spTgt>
                                        </p:tgtEl>
                                      </p:cBhvr>
                                    </p:animEffect>
                                  </p:childTnLst>
                                </p:cTn>
                              </p:par>
                              <p:par>
                                <p:cTn id="42" presetID="9" presetClass="entr" presetSubtype="0" fill="hold" nodeType="withEffect">
                                  <p:stCondLst>
                                    <p:cond delay="0"/>
                                  </p:stCondLst>
                                  <p:childTnLst>
                                    <p:set>
                                      <p:cBhvr>
                                        <p:cTn id="43" dur="1" fill="hold">
                                          <p:stCondLst>
                                            <p:cond delay="0"/>
                                          </p:stCondLst>
                                        </p:cTn>
                                        <p:tgtEl>
                                          <p:spTgt spid="3">
                                            <p:txEl>
                                              <p:pRg st="13" end="13"/>
                                            </p:txEl>
                                          </p:spTgt>
                                        </p:tgtEl>
                                        <p:attrNameLst>
                                          <p:attrName>style.visibility</p:attrName>
                                        </p:attrNameLst>
                                      </p:cBhvr>
                                      <p:to>
                                        <p:strVal val="visible"/>
                                      </p:to>
                                    </p:set>
                                    <p:animEffect transition="in" filter="dissolve">
                                      <p:cBhvr>
                                        <p:cTn id="44" dur="500"/>
                                        <p:tgtEl>
                                          <p:spTgt spid="3">
                                            <p:txEl>
                                              <p:pRg st="13" end="1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nodeType="click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animEffect transition="in" filter="dissolve">
                                      <p:cBhvr>
                                        <p:cTn id="49" dur="500"/>
                                        <p:tgtEl>
                                          <p:spTgt spid="3">
                                            <p:txEl>
                                              <p:pRg st="15" end="15"/>
                                            </p:txEl>
                                          </p:spTgt>
                                        </p:tgtEl>
                                      </p:cBhvr>
                                    </p:animEffect>
                                  </p:childTnLst>
                                </p:cTn>
                              </p:par>
                              <p:par>
                                <p:cTn id="50" presetID="9" presetClass="entr" presetSubtype="0" fill="hold" nodeType="withEffect">
                                  <p:stCondLst>
                                    <p:cond delay="0"/>
                                  </p:stCondLst>
                                  <p:childTnLst>
                                    <p:set>
                                      <p:cBhvr>
                                        <p:cTn id="51" dur="1" fill="hold">
                                          <p:stCondLst>
                                            <p:cond delay="0"/>
                                          </p:stCondLst>
                                        </p:cTn>
                                        <p:tgtEl>
                                          <p:spTgt spid="3">
                                            <p:txEl>
                                              <p:pRg st="16" end="16"/>
                                            </p:txEl>
                                          </p:spTgt>
                                        </p:tgtEl>
                                        <p:attrNameLst>
                                          <p:attrName>style.visibility</p:attrName>
                                        </p:attrNameLst>
                                      </p:cBhvr>
                                      <p:to>
                                        <p:strVal val="visible"/>
                                      </p:to>
                                    </p:set>
                                    <p:animEffect transition="in" filter="dissolve">
                                      <p:cBhvr>
                                        <p:cTn id="52" dur="500"/>
                                        <p:tgtEl>
                                          <p:spTgt spid="3">
                                            <p:txEl>
                                              <p:pRg st="16" end="16"/>
                                            </p:txEl>
                                          </p:spTgt>
                                        </p:tgtEl>
                                      </p:cBhvr>
                                    </p:animEffect>
                                  </p:childTnLst>
                                </p:cTn>
                              </p:par>
                              <p:par>
                                <p:cTn id="53" presetID="9" presetClass="entr" presetSubtype="0" fill="hold" nodeType="withEffect">
                                  <p:stCondLst>
                                    <p:cond delay="0"/>
                                  </p:stCondLst>
                                  <p:childTnLst>
                                    <p:set>
                                      <p:cBhvr>
                                        <p:cTn id="54" dur="1" fill="hold">
                                          <p:stCondLst>
                                            <p:cond delay="0"/>
                                          </p:stCondLst>
                                        </p:cTn>
                                        <p:tgtEl>
                                          <p:spTgt spid="3">
                                            <p:txEl>
                                              <p:pRg st="17" end="17"/>
                                            </p:txEl>
                                          </p:spTgt>
                                        </p:tgtEl>
                                        <p:attrNameLst>
                                          <p:attrName>style.visibility</p:attrName>
                                        </p:attrNameLst>
                                      </p:cBhvr>
                                      <p:to>
                                        <p:strVal val="visible"/>
                                      </p:to>
                                    </p:set>
                                    <p:animEffect transition="in" filter="dissolve">
                                      <p:cBhvr>
                                        <p:cTn id="55" dur="500"/>
                                        <p:tgtEl>
                                          <p:spTgt spid="3">
                                            <p:txEl>
                                              <p:pRg st="17" end="17"/>
                                            </p:txEl>
                                          </p:spTgt>
                                        </p:tgtEl>
                                      </p:cBhvr>
                                    </p:animEffect>
                                  </p:childTnLst>
                                </p:cTn>
                              </p:par>
                              <p:par>
                                <p:cTn id="56" presetID="9" presetClass="entr" presetSubtype="0" fill="hold" nodeType="withEffect">
                                  <p:stCondLst>
                                    <p:cond delay="0"/>
                                  </p:stCondLst>
                                  <p:childTnLst>
                                    <p:set>
                                      <p:cBhvr>
                                        <p:cTn id="57" dur="1" fill="hold">
                                          <p:stCondLst>
                                            <p:cond delay="0"/>
                                          </p:stCondLst>
                                        </p:cTn>
                                        <p:tgtEl>
                                          <p:spTgt spid="3">
                                            <p:txEl>
                                              <p:pRg st="18" end="18"/>
                                            </p:txEl>
                                          </p:spTgt>
                                        </p:tgtEl>
                                        <p:attrNameLst>
                                          <p:attrName>style.visibility</p:attrName>
                                        </p:attrNameLst>
                                      </p:cBhvr>
                                      <p:to>
                                        <p:strVal val="visible"/>
                                      </p:to>
                                    </p:set>
                                    <p:animEffect transition="in" filter="dissolve">
                                      <p:cBhvr>
                                        <p:cTn id="58" dur="500"/>
                                        <p:tgtEl>
                                          <p:spTgt spid="3">
                                            <p:txEl>
                                              <p:pRg st="18" end="1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nodeType="clickEffect">
                                  <p:stCondLst>
                                    <p:cond delay="0"/>
                                  </p:stCondLst>
                                  <p:childTnLst>
                                    <p:set>
                                      <p:cBhvr>
                                        <p:cTn id="62" dur="1" fill="hold">
                                          <p:stCondLst>
                                            <p:cond delay="0"/>
                                          </p:stCondLst>
                                        </p:cTn>
                                        <p:tgtEl>
                                          <p:spTgt spid="3">
                                            <p:txEl>
                                              <p:pRg st="20" end="20"/>
                                            </p:txEl>
                                          </p:spTgt>
                                        </p:tgtEl>
                                        <p:attrNameLst>
                                          <p:attrName>style.visibility</p:attrName>
                                        </p:attrNameLst>
                                      </p:cBhvr>
                                      <p:to>
                                        <p:strVal val="visible"/>
                                      </p:to>
                                    </p:set>
                                    <p:animEffect transition="in" filter="dissolve">
                                      <p:cBhvr>
                                        <p:cTn id="63" dur="500"/>
                                        <p:tgtEl>
                                          <p:spTgt spid="3">
                                            <p:txEl>
                                              <p:pRg st="20" end="20"/>
                                            </p:txEl>
                                          </p:spTgt>
                                        </p:tgtEl>
                                      </p:cBhvr>
                                    </p:animEffect>
                                  </p:childTnLst>
                                </p:cTn>
                              </p:par>
                              <p:par>
                                <p:cTn id="64" presetID="9" presetClass="entr" presetSubtype="0" fill="hold" nodeType="withEffect">
                                  <p:stCondLst>
                                    <p:cond delay="0"/>
                                  </p:stCondLst>
                                  <p:childTnLst>
                                    <p:set>
                                      <p:cBhvr>
                                        <p:cTn id="65" dur="1" fill="hold">
                                          <p:stCondLst>
                                            <p:cond delay="0"/>
                                          </p:stCondLst>
                                        </p:cTn>
                                        <p:tgtEl>
                                          <p:spTgt spid="3">
                                            <p:txEl>
                                              <p:pRg st="21" end="21"/>
                                            </p:txEl>
                                          </p:spTgt>
                                        </p:tgtEl>
                                        <p:attrNameLst>
                                          <p:attrName>style.visibility</p:attrName>
                                        </p:attrNameLst>
                                      </p:cBhvr>
                                      <p:to>
                                        <p:strVal val="visible"/>
                                      </p:to>
                                    </p:set>
                                    <p:animEffect transition="in" filter="dissolve">
                                      <p:cBhvr>
                                        <p:cTn id="66" dur="500"/>
                                        <p:tgtEl>
                                          <p:spTgt spid="3">
                                            <p:txEl>
                                              <p:pRg st="21" end="21"/>
                                            </p:txEl>
                                          </p:spTgt>
                                        </p:tgtEl>
                                      </p:cBhvr>
                                    </p:animEffect>
                                  </p:childTnLst>
                                </p:cTn>
                              </p:par>
                              <p:par>
                                <p:cTn id="67" presetID="9" presetClass="entr" presetSubtype="0" fill="hold" nodeType="withEffect">
                                  <p:stCondLst>
                                    <p:cond delay="0"/>
                                  </p:stCondLst>
                                  <p:childTnLst>
                                    <p:set>
                                      <p:cBhvr>
                                        <p:cTn id="68" dur="1" fill="hold">
                                          <p:stCondLst>
                                            <p:cond delay="0"/>
                                          </p:stCondLst>
                                        </p:cTn>
                                        <p:tgtEl>
                                          <p:spTgt spid="3">
                                            <p:txEl>
                                              <p:pRg st="22" end="22"/>
                                            </p:txEl>
                                          </p:spTgt>
                                        </p:tgtEl>
                                        <p:attrNameLst>
                                          <p:attrName>style.visibility</p:attrName>
                                        </p:attrNameLst>
                                      </p:cBhvr>
                                      <p:to>
                                        <p:strVal val="visible"/>
                                      </p:to>
                                    </p:set>
                                    <p:animEffect transition="in" filter="dissolve">
                                      <p:cBhvr>
                                        <p:cTn id="69" dur="500"/>
                                        <p:tgtEl>
                                          <p:spTgt spid="3">
                                            <p:txEl>
                                              <p:pRg st="22" end="22"/>
                                            </p:txEl>
                                          </p:spTgt>
                                        </p:tgtEl>
                                      </p:cBhvr>
                                    </p:animEffect>
                                  </p:childTnLst>
                                </p:cTn>
                              </p:par>
                              <p:par>
                                <p:cTn id="70" presetID="9" presetClass="entr" presetSubtype="0" fill="hold" nodeType="withEffect">
                                  <p:stCondLst>
                                    <p:cond delay="0"/>
                                  </p:stCondLst>
                                  <p:childTnLst>
                                    <p:set>
                                      <p:cBhvr>
                                        <p:cTn id="71" dur="1" fill="hold">
                                          <p:stCondLst>
                                            <p:cond delay="0"/>
                                          </p:stCondLst>
                                        </p:cTn>
                                        <p:tgtEl>
                                          <p:spTgt spid="3">
                                            <p:txEl>
                                              <p:pRg st="23" end="23"/>
                                            </p:txEl>
                                          </p:spTgt>
                                        </p:tgtEl>
                                        <p:attrNameLst>
                                          <p:attrName>style.visibility</p:attrName>
                                        </p:attrNameLst>
                                      </p:cBhvr>
                                      <p:to>
                                        <p:strVal val="visible"/>
                                      </p:to>
                                    </p:set>
                                    <p:animEffect transition="in" filter="dissolve">
                                      <p:cBhvr>
                                        <p:cTn id="72" dur="500"/>
                                        <p:tgtEl>
                                          <p:spTgt spid="3">
                                            <p:txEl>
                                              <p:pRg st="23" end="23"/>
                                            </p:txEl>
                                          </p:spTgt>
                                        </p:tgtEl>
                                      </p:cBhvr>
                                    </p:animEffect>
                                  </p:childTnLst>
                                </p:cTn>
                              </p:par>
                              <p:par>
                                <p:cTn id="73" presetID="9" presetClass="entr" presetSubtype="0" fill="hold" nodeType="withEffect">
                                  <p:stCondLst>
                                    <p:cond delay="0"/>
                                  </p:stCondLst>
                                  <p:childTnLst>
                                    <p:set>
                                      <p:cBhvr>
                                        <p:cTn id="74" dur="1" fill="hold">
                                          <p:stCondLst>
                                            <p:cond delay="0"/>
                                          </p:stCondLst>
                                        </p:cTn>
                                        <p:tgtEl>
                                          <p:spTgt spid="3">
                                            <p:txEl>
                                              <p:pRg st="24" end="24"/>
                                            </p:txEl>
                                          </p:spTgt>
                                        </p:tgtEl>
                                        <p:attrNameLst>
                                          <p:attrName>style.visibility</p:attrName>
                                        </p:attrNameLst>
                                      </p:cBhvr>
                                      <p:to>
                                        <p:strVal val="visible"/>
                                      </p:to>
                                    </p:set>
                                    <p:animEffect transition="in" filter="dissolve">
                                      <p:cBhvr>
                                        <p:cTn id="75" dur="500"/>
                                        <p:tgtEl>
                                          <p:spTgt spid="3">
                                            <p:txEl>
                                              <p:pRg st="24" end="24"/>
                                            </p:txEl>
                                          </p:spTgt>
                                        </p:tgtEl>
                                      </p:cBhvr>
                                    </p:animEffect>
                                  </p:childTnLst>
                                </p:cTn>
                              </p:par>
                              <p:par>
                                <p:cTn id="76" presetID="9" presetClass="entr" presetSubtype="0" fill="hold" nodeType="withEffect">
                                  <p:stCondLst>
                                    <p:cond delay="0"/>
                                  </p:stCondLst>
                                  <p:childTnLst>
                                    <p:set>
                                      <p:cBhvr>
                                        <p:cTn id="77" dur="1" fill="hold">
                                          <p:stCondLst>
                                            <p:cond delay="0"/>
                                          </p:stCondLst>
                                        </p:cTn>
                                        <p:tgtEl>
                                          <p:spTgt spid="3">
                                            <p:txEl>
                                              <p:pRg st="25" end="25"/>
                                            </p:txEl>
                                          </p:spTgt>
                                        </p:tgtEl>
                                        <p:attrNameLst>
                                          <p:attrName>style.visibility</p:attrName>
                                        </p:attrNameLst>
                                      </p:cBhvr>
                                      <p:to>
                                        <p:strVal val="visible"/>
                                      </p:to>
                                    </p:set>
                                    <p:animEffect transition="in" filter="dissolve">
                                      <p:cBhvr>
                                        <p:cTn id="78" dur="500"/>
                                        <p:tgtEl>
                                          <p:spTgt spid="3">
                                            <p:txEl>
                                              <p:pRg st="25" end="25"/>
                                            </p:txEl>
                                          </p:spTgt>
                                        </p:tgtEl>
                                      </p:cBhvr>
                                    </p:animEffect>
                                  </p:childTnLst>
                                </p:cTn>
                              </p:par>
                              <p:par>
                                <p:cTn id="79" presetID="9" presetClass="entr" presetSubtype="0" fill="hold" nodeType="withEffect">
                                  <p:stCondLst>
                                    <p:cond delay="0"/>
                                  </p:stCondLst>
                                  <p:childTnLst>
                                    <p:set>
                                      <p:cBhvr>
                                        <p:cTn id="80" dur="1" fill="hold">
                                          <p:stCondLst>
                                            <p:cond delay="0"/>
                                          </p:stCondLst>
                                        </p:cTn>
                                        <p:tgtEl>
                                          <p:spTgt spid="3">
                                            <p:txEl>
                                              <p:pRg st="26" end="26"/>
                                            </p:txEl>
                                          </p:spTgt>
                                        </p:tgtEl>
                                        <p:attrNameLst>
                                          <p:attrName>style.visibility</p:attrName>
                                        </p:attrNameLst>
                                      </p:cBhvr>
                                      <p:to>
                                        <p:strVal val="visible"/>
                                      </p:to>
                                    </p:set>
                                    <p:animEffect transition="in" filter="dissolve">
                                      <p:cBhvr>
                                        <p:cTn id="81" dur="500"/>
                                        <p:tgtEl>
                                          <p:spTgt spid="3">
                                            <p:txEl>
                                              <p:pRg st="26" end="26"/>
                                            </p:txEl>
                                          </p:spTgt>
                                        </p:tgtEl>
                                      </p:cBhvr>
                                    </p:animEffect>
                                  </p:childTnLst>
                                </p:cTn>
                              </p:par>
                              <p:par>
                                <p:cTn id="82" presetID="9" presetClass="entr" presetSubtype="0" fill="hold" nodeType="withEffect">
                                  <p:stCondLst>
                                    <p:cond delay="0"/>
                                  </p:stCondLst>
                                  <p:childTnLst>
                                    <p:set>
                                      <p:cBhvr>
                                        <p:cTn id="83" dur="1" fill="hold">
                                          <p:stCondLst>
                                            <p:cond delay="0"/>
                                          </p:stCondLst>
                                        </p:cTn>
                                        <p:tgtEl>
                                          <p:spTgt spid="3">
                                            <p:txEl>
                                              <p:pRg st="27" end="27"/>
                                            </p:txEl>
                                          </p:spTgt>
                                        </p:tgtEl>
                                        <p:attrNameLst>
                                          <p:attrName>style.visibility</p:attrName>
                                        </p:attrNameLst>
                                      </p:cBhvr>
                                      <p:to>
                                        <p:strVal val="visible"/>
                                      </p:to>
                                    </p:set>
                                    <p:animEffect transition="in" filter="dissolve">
                                      <p:cBhvr>
                                        <p:cTn id="84" dur="500"/>
                                        <p:tgtEl>
                                          <p:spTgt spid="3">
                                            <p:txEl>
                                              <p:pRg st="27" end="2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84483" y="179487"/>
            <a:ext cx="2261152" cy="30777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1400" b="1" dirty="0">
                <a:latin typeface="Calibri" panose="020F0502020204030204" pitchFamily="34" charset="0"/>
                <a:ea typeface="ヒラギノ角ゴ Pro W3" pitchFamily="-16" charset="-128"/>
              </a:rPr>
              <a:t> </a:t>
            </a:r>
            <a:r>
              <a:rPr lang="el-GR" altLang="en-US" sz="1400" b="1" dirty="0">
                <a:latin typeface="Calibri" panose="020F0502020204030204" pitchFamily="34" charset="0"/>
                <a:ea typeface="ヒラギノ角ゴ Pro W3" pitchFamily="-16" charset="-128"/>
              </a:rPr>
              <a:t>ΑΣΚΗΣΗ 3</a:t>
            </a:r>
            <a:r>
              <a:rPr lang="en-US" altLang="en-US" sz="1400" b="1" dirty="0">
                <a:latin typeface="Calibri" panose="020F0502020204030204" pitchFamily="34" charset="0"/>
                <a:ea typeface="ヒラギノ角ゴ Pro W3" pitchFamily="-16" charset="-128"/>
              </a:rPr>
              <a:t>       (1/2)</a:t>
            </a:r>
          </a:p>
        </p:txBody>
      </p:sp>
      <p:sp>
        <p:nvSpPr>
          <p:cNvPr id="7" name="Rectangle 1">
            <a:extLst>
              <a:ext uri="{FF2B5EF4-FFF2-40B4-BE49-F238E27FC236}">
                <a16:creationId xmlns:a16="http://schemas.microsoft.com/office/drawing/2014/main" id="{D6A58684-40A3-DA48-B2E8-BD6BD65F6E3C}"/>
              </a:ext>
            </a:extLst>
          </p:cNvPr>
          <p:cNvSpPr>
            <a:spLocks noChangeArrowheads="1"/>
          </p:cNvSpPr>
          <p:nvPr/>
        </p:nvSpPr>
        <p:spPr bwMode="auto">
          <a:xfrm>
            <a:off x="235988" y="753546"/>
            <a:ext cx="863092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rPr>
              <a:t>Η βιομηχανία ΒΙΟΛΟΥΞ Α.Β.Ε. έχει ως αντικείμενο δραστηριότητας την παραγωγή του προϊόντος Π1 και μόνον. Η παραγωγή γίνεται σε ιδιόκτητο βιομηχανοστάσιο.</a:t>
            </a: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Λόγω της φύσεως του προϊόντος Π1, το αρχικό κόστος (άμεσα υλικά και άμεση εργασία) είναι μεταβλητό αναλογικό κόστος, ενώ τα Γ.Β.Ε. είναι σταθερά στο σύνολό τους και καταλογίζονται στο κόστος των παραχθέντων προϊόντων με το σύστημα της ορθολογικής επιβαρύνσεως του κόστους.</a:t>
            </a: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Από το Βιβλίο Παραγωγής – Κοστολογίου προκύπτουν οι πιο κάτω πληροφορίες για την παραγωγή της χρήσεως 20Χ5:</a:t>
            </a:r>
            <a:endParaRPr kumimoji="0" lang="en-US"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dirty="0">
                <a:latin typeface="+mn-lt"/>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Με βάση τις πιο πάνω πληροφορίες, προσδιορίσατε την κανονική παραγωγή (παραγωγική ικανότητα) του εργοστασίου.</a:t>
            </a:r>
            <a:endParaRPr kumimoji="0" lang="el-GR" altLang="en-US" b="0" i="0" u="none" strike="noStrike" cap="none" normalizeH="0" baseline="0" dirty="0">
              <a:ln>
                <a:noFill/>
              </a:ln>
              <a:solidFill>
                <a:schemeClr val="tx1"/>
              </a:solidFill>
              <a:effectLst/>
              <a:latin typeface="+mn-lt"/>
            </a:endParaRPr>
          </a:p>
        </p:txBody>
      </p:sp>
      <p:graphicFrame>
        <p:nvGraphicFramePr>
          <p:cNvPr id="5" name="Table 4">
            <a:extLst>
              <a:ext uri="{FF2B5EF4-FFF2-40B4-BE49-F238E27FC236}">
                <a16:creationId xmlns:a16="http://schemas.microsoft.com/office/drawing/2014/main" id="{A68BBE03-AF7A-D741-AB82-FB1A22F5AB1E}"/>
              </a:ext>
            </a:extLst>
          </p:cNvPr>
          <p:cNvGraphicFramePr>
            <a:graphicFrameLocks noGrp="1"/>
          </p:cNvGraphicFramePr>
          <p:nvPr>
            <p:extLst>
              <p:ext uri="{D42A27DB-BD31-4B8C-83A1-F6EECF244321}">
                <p14:modId xmlns:p14="http://schemas.microsoft.com/office/powerpoint/2010/main" val="2024046466"/>
              </p:ext>
            </p:extLst>
          </p:nvPr>
        </p:nvGraphicFramePr>
        <p:xfrm>
          <a:off x="893848" y="3412775"/>
          <a:ext cx="7315200" cy="1371600"/>
        </p:xfrm>
        <a:graphic>
          <a:graphicData uri="http://schemas.openxmlformats.org/drawingml/2006/table">
            <a:tbl>
              <a:tblPr firstRow="1" firstCol="1" lastRow="1" lastCol="1" bandRow="1" bandCol="1">
                <a:tableStyleId>{5C22544A-7EE6-4342-B048-85BDC9FD1C3A}</a:tableStyleId>
              </a:tblPr>
              <a:tblGrid>
                <a:gridCol w="3845465">
                  <a:extLst>
                    <a:ext uri="{9D8B030D-6E8A-4147-A177-3AD203B41FA5}">
                      <a16:colId xmlns:a16="http://schemas.microsoft.com/office/drawing/2014/main" val="1535442832"/>
                    </a:ext>
                  </a:extLst>
                </a:gridCol>
                <a:gridCol w="1546325">
                  <a:extLst>
                    <a:ext uri="{9D8B030D-6E8A-4147-A177-3AD203B41FA5}">
                      <a16:colId xmlns:a16="http://schemas.microsoft.com/office/drawing/2014/main" val="2387889760"/>
                    </a:ext>
                  </a:extLst>
                </a:gridCol>
                <a:gridCol w="1923410">
                  <a:extLst>
                    <a:ext uri="{9D8B030D-6E8A-4147-A177-3AD203B41FA5}">
                      <a16:colId xmlns:a16="http://schemas.microsoft.com/office/drawing/2014/main" val="2559066529"/>
                    </a:ext>
                  </a:extLst>
                </a:gridCol>
              </a:tblGrid>
              <a:tr h="0">
                <a:tc>
                  <a:txBody>
                    <a:bodyPr/>
                    <a:lstStyle/>
                    <a:p>
                      <a:pPr>
                        <a:spcAft>
                          <a:spcPts val="0"/>
                        </a:spcAft>
                      </a:pPr>
                      <a:r>
                        <a:rPr lang="el-GR" sz="1800" dirty="0">
                          <a:effectLst/>
                        </a:rPr>
                        <a:t>Πραγματική παραγωγή</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μονάδες</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9.000.000</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64234621"/>
                  </a:ext>
                </a:extLst>
              </a:tr>
              <a:tr h="0">
                <a:tc>
                  <a:txBody>
                    <a:bodyPr/>
                    <a:lstStyle/>
                    <a:p>
                      <a:pPr>
                        <a:spcAft>
                          <a:spcPts val="0"/>
                        </a:spcAft>
                      </a:pPr>
                      <a:r>
                        <a:rPr lang="el-GR" sz="1800">
                          <a:effectLst/>
                        </a:rPr>
                        <a:t>Αρχικό κόστος</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11.000.000</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09005481"/>
                  </a:ext>
                </a:extLst>
              </a:tr>
              <a:tr h="0">
                <a:tc>
                  <a:txBody>
                    <a:bodyPr/>
                    <a:lstStyle/>
                    <a:p>
                      <a:pPr>
                        <a:spcAft>
                          <a:spcPts val="0"/>
                        </a:spcAft>
                      </a:pPr>
                      <a:r>
                        <a:rPr lang="el-GR" sz="1800">
                          <a:effectLst/>
                        </a:rPr>
                        <a:t>Κόστος μετατροπής</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7.000.000</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61347668"/>
                  </a:ext>
                </a:extLst>
              </a:tr>
              <a:tr h="0">
                <a:tc>
                  <a:txBody>
                    <a:bodyPr/>
                    <a:lstStyle/>
                    <a:p>
                      <a:pPr>
                        <a:spcAft>
                          <a:spcPts val="0"/>
                        </a:spcAft>
                      </a:pPr>
                      <a:r>
                        <a:rPr lang="el-GR" sz="1800">
                          <a:effectLst/>
                        </a:rPr>
                        <a:t>Κόστος παραγωγής</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14.000.000</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31839422"/>
                  </a:ext>
                </a:extLst>
              </a:tr>
              <a:tr h="0">
                <a:tc>
                  <a:txBody>
                    <a:bodyPr/>
                    <a:lstStyle/>
                    <a:p>
                      <a:pPr>
                        <a:spcAft>
                          <a:spcPts val="0"/>
                        </a:spcAft>
                      </a:pPr>
                      <a:r>
                        <a:rPr lang="el-GR" sz="1800">
                          <a:effectLst/>
                        </a:rPr>
                        <a:t>Ετήσια Γ.Β.Ε.</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dirty="0">
                          <a:effectLst/>
                        </a:rPr>
                        <a:t>4.000.000</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7390806"/>
                  </a:ext>
                </a:extLst>
              </a:tr>
            </a:tbl>
          </a:graphicData>
        </a:graphic>
      </p:graphicFrame>
    </p:spTree>
    <p:extLst>
      <p:ext uri="{BB962C8B-B14F-4D97-AF65-F5344CB8AC3E}">
        <p14:creationId xmlns:p14="http://schemas.microsoft.com/office/powerpoint/2010/main" val="3929468409"/>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D0A69D4-6D16-384F-A62D-AD540E9DFA71}"/>
              </a:ext>
            </a:extLst>
          </p:cNvPr>
          <p:cNvSpPr/>
          <p:nvPr/>
        </p:nvSpPr>
        <p:spPr>
          <a:xfrm>
            <a:off x="228600" y="990600"/>
            <a:ext cx="8763000" cy="5732338"/>
          </a:xfrm>
          <a:prstGeom prst="rect">
            <a:avLst/>
          </a:prstGeom>
        </p:spPr>
        <p:txBody>
          <a:bodyPr wrap="square">
            <a:spAutoFit/>
          </a:bodyPr>
          <a:lstStyle/>
          <a:p>
            <a:pPr>
              <a:spcAft>
                <a:spcPts val="300"/>
              </a:spcAft>
              <a:tabLst>
                <a:tab pos="5421313" algn="r"/>
                <a:tab pos="7377113" algn="r"/>
              </a:tabLst>
            </a:pPr>
            <a:r>
              <a:rPr lang="el-GR" dirty="0"/>
              <a:t>Αρχικό κόστος  		11.000.000</a:t>
            </a:r>
          </a:p>
          <a:p>
            <a:pPr>
              <a:spcAft>
                <a:spcPts val="300"/>
              </a:spcAft>
              <a:tabLst>
                <a:tab pos="5421313" algn="r"/>
                <a:tab pos="7377113" algn="r"/>
              </a:tabLst>
            </a:pPr>
            <a:r>
              <a:rPr lang="el-GR" dirty="0"/>
              <a:t>Συν: Κόστος μετατροπής 	</a:t>
            </a:r>
            <a:r>
              <a:rPr lang="el-GR" u="sng" dirty="0"/>
              <a:t>	7.000.000</a:t>
            </a:r>
          </a:p>
          <a:p>
            <a:pPr>
              <a:spcAft>
                <a:spcPts val="300"/>
              </a:spcAft>
              <a:tabLst>
                <a:tab pos="5421313" algn="r"/>
                <a:tab pos="7377113" algn="r"/>
              </a:tabLst>
            </a:pPr>
            <a:r>
              <a:rPr lang="el-GR" dirty="0"/>
              <a:t>= ΑΥ+ΑΕ+ΑΕ+ΓΒΕ		18.000.000</a:t>
            </a:r>
          </a:p>
          <a:p>
            <a:pPr>
              <a:spcAft>
                <a:spcPts val="300"/>
              </a:spcAft>
              <a:tabLst>
                <a:tab pos="5421313" algn="r"/>
                <a:tab pos="7377113" algn="r"/>
              </a:tabLst>
            </a:pPr>
            <a:r>
              <a:rPr lang="el-GR" dirty="0"/>
              <a:t>Μείον: Κόστος παραγωγής 	</a:t>
            </a:r>
            <a:r>
              <a:rPr lang="el-GR" u="sng" dirty="0"/>
              <a:t>	14.000.000</a:t>
            </a:r>
          </a:p>
          <a:p>
            <a:pPr>
              <a:spcAft>
                <a:spcPts val="300"/>
              </a:spcAft>
              <a:tabLst>
                <a:tab pos="5421313" algn="r"/>
                <a:tab pos="7377113" algn="r"/>
              </a:tabLst>
            </a:pPr>
            <a:r>
              <a:rPr lang="el-GR" dirty="0"/>
              <a:t>= Άμεση εργασία 		4.000.000</a:t>
            </a:r>
          </a:p>
          <a:p>
            <a:pPr>
              <a:spcAft>
                <a:spcPts val="300"/>
              </a:spcAft>
              <a:tabLst>
                <a:tab pos="5421313" algn="r"/>
                <a:tab pos="7377113" algn="r"/>
              </a:tabLst>
            </a:pPr>
            <a:endParaRPr lang="el-GR" dirty="0"/>
          </a:p>
          <a:p>
            <a:pPr>
              <a:spcAft>
                <a:spcPts val="300"/>
              </a:spcAft>
              <a:tabLst>
                <a:tab pos="5421313" algn="r"/>
                <a:tab pos="7377113" algn="r"/>
              </a:tabLst>
            </a:pPr>
            <a:r>
              <a:rPr lang="el-GR" dirty="0"/>
              <a:t>Κόστος μετατροπής 		7.000.000</a:t>
            </a:r>
          </a:p>
          <a:p>
            <a:pPr>
              <a:spcAft>
                <a:spcPts val="300"/>
              </a:spcAft>
              <a:tabLst>
                <a:tab pos="5421313" algn="r"/>
                <a:tab pos="7377113" algn="r"/>
              </a:tabLst>
            </a:pPr>
            <a:r>
              <a:rPr lang="el-GR" dirty="0"/>
              <a:t>Μείον: Άμεση εργασία 	</a:t>
            </a:r>
            <a:r>
              <a:rPr lang="el-GR" u="sng" dirty="0"/>
              <a:t>	4.000.000</a:t>
            </a:r>
          </a:p>
          <a:p>
            <a:pPr>
              <a:spcAft>
                <a:spcPts val="300"/>
              </a:spcAft>
              <a:tabLst>
                <a:tab pos="5421313" algn="r"/>
                <a:tab pos="7377113" algn="r"/>
              </a:tabLst>
            </a:pPr>
            <a:r>
              <a:rPr lang="el-GR" dirty="0"/>
              <a:t>= Γ.Β.Ε. Καταλογισμένα		3.000.000</a:t>
            </a:r>
          </a:p>
          <a:p>
            <a:pPr>
              <a:spcAft>
                <a:spcPts val="300"/>
              </a:spcAft>
              <a:tabLst>
                <a:tab pos="5421313" algn="r"/>
                <a:tab pos="7377113" algn="r"/>
              </a:tabLst>
            </a:pPr>
            <a:endParaRPr lang="el-GR" dirty="0"/>
          </a:p>
          <a:p>
            <a:pPr>
              <a:spcAft>
                <a:spcPts val="300"/>
              </a:spcAft>
              <a:tabLst>
                <a:tab pos="5421313" algn="r"/>
                <a:tab pos="7377113" algn="r"/>
              </a:tabLst>
            </a:pPr>
            <a:r>
              <a:rPr lang="el-GR" dirty="0"/>
              <a:t>Ετήσια Γ.Β.Ε. 		4.000.000</a:t>
            </a:r>
          </a:p>
          <a:p>
            <a:pPr>
              <a:spcAft>
                <a:spcPts val="300"/>
              </a:spcAft>
              <a:tabLst>
                <a:tab pos="5421313" algn="r"/>
                <a:tab pos="7377113" algn="r"/>
              </a:tabLst>
            </a:pPr>
            <a:endParaRPr lang="el-GR" dirty="0"/>
          </a:p>
          <a:p>
            <a:pPr>
              <a:spcAft>
                <a:spcPts val="300"/>
              </a:spcAft>
              <a:tabLst>
                <a:tab pos="5421313" algn="r"/>
                <a:tab pos="7377113" algn="r"/>
              </a:tabLst>
            </a:pPr>
            <a:r>
              <a:rPr lang="el-GR" dirty="0"/>
              <a:t>Πραγματική παραγωγή 		9.000.000</a:t>
            </a:r>
          </a:p>
          <a:p>
            <a:pPr>
              <a:spcAft>
                <a:spcPts val="300"/>
              </a:spcAft>
              <a:tabLst>
                <a:tab pos="5421313" algn="r"/>
                <a:tab pos="7377113" algn="r"/>
              </a:tabLst>
            </a:pPr>
            <a:endParaRPr lang="el-GR" dirty="0"/>
          </a:p>
          <a:p>
            <a:pPr>
              <a:spcAft>
                <a:spcPts val="300"/>
              </a:spcAft>
              <a:tabLst>
                <a:tab pos="5421313" algn="r"/>
                <a:tab pos="7377113" algn="r"/>
              </a:tabLst>
            </a:pPr>
            <a:r>
              <a:rPr lang="el-GR" dirty="0"/>
              <a:t>Κανονική παραγωγή [9.000.000 : 3.000.000 Χ 4.000.000] 	12.000.000</a:t>
            </a:r>
          </a:p>
          <a:p>
            <a:pPr>
              <a:spcAft>
                <a:spcPts val="300"/>
              </a:spcAft>
              <a:tabLst>
                <a:tab pos="5421313" algn="r"/>
                <a:tab pos="7377113" algn="r"/>
              </a:tabLst>
            </a:pPr>
            <a:endParaRPr lang="el-GR" dirty="0"/>
          </a:p>
          <a:p>
            <a:pPr>
              <a:spcAft>
                <a:spcPts val="300"/>
              </a:spcAft>
              <a:tabLst>
                <a:tab pos="5421313" algn="r"/>
                <a:tab pos="7377113" algn="r"/>
              </a:tabLst>
            </a:pPr>
            <a:r>
              <a:rPr lang="el-GR" dirty="0"/>
              <a:t>	</a:t>
            </a:r>
          </a:p>
          <a:p>
            <a:endParaRPr lang="el-GR" dirty="0"/>
          </a:p>
        </p:txBody>
      </p:sp>
      <p:sp>
        <p:nvSpPr>
          <p:cNvPr id="4" name="Title 1">
            <a:extLst>
              <a:ext uri="{FF2B5EF4-FFF2-40B4-BE49-F238E27FC236}">
                <a16:creationId xmlns:a16="http://schemas.microsoft.com/office/drawing/2014/main" id="{6FC42129-1E31-E642-A1B5-0BC684A82147}"/>
              </a:ext>
            </a:extLst>
          </p:cNvPr>
          <p:cNvSpPr txBox="1">
            <a:spLocks/>
          </p:cNvSpPr>
          <p:nvPr/>
        </p:nvSpPr>
        <p:spPr bwMode="auto">
          <a:xfrm>
            <a:off x="114300" y="228600"/>
            <a:ext cx="2093191" cy="307777"/>
          </a:xfrm>
          <a:prstGeom prst="rect">
            <a:avLst/>
          </a:prstGeom>
          <a:solidFill>
            <a:srgbClr val="FFFF00"/>
          </a:solidFill>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1400" dirty="0">
                <a:latin typeface="Calibri" panose="020F0502020204030204" pitchFamily="34" charset="0"/>
                <a:ea typeface="ヒラギノ角ゴ Pro W3" pitchFamily="-16" charset="-128"/>
              </a:rPr>
              <a:t> A</a:t>
            </a:r>
            <a:r>
              <a:rPr lang="el-GR" altLang="en-US" sz="1400" dirty="0">
                <a:latin typeface="Calibri" panose="020F0502020204030204" pitchFamily="34" charset="0"/>
                <a:ea typeface="ヒラギノ角ゴ Pro W3" pitchFamily="-16" charset="-128"/>
              </a:rPr>
              <a:t>ΣΚΗΣΗ 3</a:t>
            </a:r>
            <a:r>
              <a:rPr lang="en-US" altLang="en-US" sz="1400" dirty="0">
                <a:latin typeface="Calibri" panose="020F0502020204030204" pitchFamily="34" charset="0"/>
                <a:ea typeface="ヒラギノ角ゴ Pro W3" pitchFamily="-16" charset="-128"/>
              </a:rPr>
              <a:t>       (</a:t>
            </a:r>
            <a:r>
              <a:rPr lang="el-GR" altLang="en-US" sz="1400" dirty="0">
                <a:latin typeface="Calibri" panose="020F0502020204030204" pitchFamily="34" charset="0"/>
                <a:ea typeface="ヒラギノ角ゴ Pro W3" pitchFamily="-16" charset="-128"/>
              </a:rPr>
              <a:t>2</a:t>
            </a:r>
            <a:r>
              <a:rPr lang="en-US" altLang="en-US" sz="1400" dirty="0">
                <a:latin typeface="Calibri" panose="020F0502020204030204" pitchFamily="34" charset="0"/>
                <a:ea typeface="ヒラギノ角ゴ Pro W3" pitchFamily="-16" charset="-128"/>
              </a:rPr>
              <a:t>/2)</a:t>
            </a:r>
          </a:p>
        </p:txBody>
      </p:sp>
    </p:spTree>
    <p:extLst>
      <p:ext uri="{BB962C8B-B14F-4D97-AF65-F5344CB8AC3E}">
        <p14:creationId xmlns:p14="http://schemas.microsoft.com/office/powerpoint/2010/main" val="203306485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dissolv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dissolv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dissolv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dissolv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12" end="12"/>
                                            </p:txEl>
                                          </p:spTgt>
                                        </p:tgtEl>
                                        <p:attrNameLst>
                                          <p:attrName>style.visibility</p:attrName>
                                        </p:attrNameLst>
                                      </p:cBhvr>
                                      <p:to>
                                        <p:strVal val="visible"/>
                                      </p:to>
                                    </p:set>
                                    <p:animEffect transition="in" filter="dissolve">
                                      <p:cBhvr>
                                        <p:cTn id="52" dur="500"/>
                                        <p:tgtEl>
                                          <p:spTgt spid="3">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animEffect transition="in" filter="dissolve">
                                      <p:cBhvr>
                                        <p:cTn id="5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FC42129-1E31-E642-A1B5-0BC684A82147}"/>
              </a:ext>
            </a:extLst>
          </p:cNvPr>
          <p:cNvSpPr txBox="1">
            <a:spLocks/>
          </p:cNvSpPr>
          <p:nvPr/>
        </p:nvSpPr>
        <p:spPr bwMode="auto">
          <a:xfrm>
            <a:off x="114300" y="228600"/>
            <a:ext cx="2104244" cy="3077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1400" b="1" dirty="0">
                <a:latin typeface="Calibri" panose="020F0502020204030204" pitchFamily="34" charset="0"/>
                <a:ea typeface="ヒラギノ角ゴ Pro W3" pitchFamily="-16" charset="-128"/>
              </a:rPr>
              <a:t> </a:t>
            </a:r>
            <a:r>
              <a:rPr lang="el-GR" altLang="en-US" sz="1400" b="1" dirty="0">
                <a:latin typeface="Calibri" panose="020F0502020204030204" pitchFamily="34" charset="0"/>
                <a:ea typeface="ヒラギノ角ゴ Pro W3" pitchFamily="-16" charset="-128"/>
              </a:rPr>
              <a:t>ΑΣΚΗΣΗ 4</a:t>
            </a:r>
            <a:r>
              <a:rPr lang="en-US" altLang="en-US" sz="1400" b="1" dirty="0">
                <a:latin typeface="Calibri" panose="020F0502020204030204" pitchFamily="34" charset="0"/>
                <a:ea typeface="ヒラギノ角ゴ Pro W3" pitchFamily="-16" charset="-128"/>
              </a:rPr>
              <a:t>       (1/2)</a:t>
            </a:r>
          </a:p>
        </p:txBody>
      </p:sp>
      <p:sp>
        <p:nvSpPr>
          <p:cNvPr id="6" name="Rectangle 1">
            <a:extLst>
              <a:ext uri="{FF2B5EF4-FFF2-40B4-BE49-F238E27FC236}">
                <a16:creationId xmlns:a16="http://schemas.microsoft.com/office/drawing/2014/main" id="{2F05B04C-5C53-6E45-AB12-A3544A2C2CA7}"/>
              </a:ext>
            </a:extLst>
          </p:cNvPr>
          <p:cNvSpPr>
            <a:spLocks noChangeArrowheads="1"/>
          </p:cNvSpPr>
          <p:nvPr/>
        </p:nvSpPr>
        <p:spPr bwMode="auto">
          <a:xfrm>
            <a:off x="228369" y="1082040"/>
            <a:ext cx="8780318"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Η υφαντουργία «ΒΙΟΜΑΛ Α.Β.Ε.» παράγει βαμβακερό ύφασμα ενός τύπου και μόνον. Η παραγωγή γίνεται σε ιδιόκτητο βιομηχανοστάσιο ετήσιας παραγωγικής ικανότητας 8.000.000 μέτρων.</a:t>
            </a: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Στη χρήση 20</a:t>
            </a:r>
            <a:r>
              <a:rPr kumimoji="0" lang="en-US"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X</a:t>
            </a: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6 η πραγματική παραγωγή του υφάσματος κατά εξάμηνο έχει ως κατωτέρω:</a:t>
            </a:r>
            <a:endParaRPr kumimoji="0" lang="en-US"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Έχει διαπιστωθεί ότι το αρχικό κόστος (άμεσα υλικά και άμεση εργασία) είναι μεταβλητό αναλογικό κόστος, ενώ τα Γ.Β.Ε. είναι σταθερά στο σύνολό τους.</a:t>
            </a: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Η επιχείρηση κατά πάγια τακτική καταλογίζει τα Γ.Β.Ε. με βάση την πραγματική παραγωγή του υφάσματος και όχι με βάση την κανονική παραγωγή.</a:t>
            </a:r>
            <a:endParaRPr kumimoji="0" lang="el-GR" altLang="en-US" b="0" i="0" u="none" strike="noStrike" cap="none" normalizeH="0" baseline="0" dirty="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b="0" i="0" u="none" strike="noStrike" cap="none" normalizeH="0" baseline="0" dirty="0">
                <a:ln>
                  <a:noFill/>
                </a:ln>
                <a:solidFill>
                  <a:schemeClr val="tx1"/>
                </a:solidFill>
                <a:effectLst/>
                <a:latin typeface="+mn-lt"/>
                <a:ea typeface="Times New Roman" panose="02020603050405020304" pitchFamily="18" charset="0"/>
                <a:cs typeface="Arial" panose="020B0604020202020204" pitchFamily="34" charset="0"/>
              </a:rPr>
              <a:t>Με δεδομένο ότι τα Γ.Β.Ε. της χρήσεως έχουν καταλογισθεί ισόποσα και στα δύο εξάμηνα, προσδιορίσατε το κόστος της υποαπασχόλησης του πρώτου εξαμήνου, στην περίπτωση κατά την οποία η επιχείρηση καταλόγιζε τα Γ.Β.Ε. με το σύστημα της ορθολογικής επιβαρύνσεως του κόστους.</a:t>
            </a:r>
            <a:endParaRPr kumimoji="0" lang="el-GR" altLang="en-US" b="0" i="0" u="none" strike="noStrike" cap="none" normalizeH="0" baseline="0" dirty="0">
              <a:ln>
                <a:noFill/>
              </a:ln>
              <a:solidFill>
                <a:schemeClr val="tx1"/>
              </a:solidFill>
              <a:effectLst/>
              <a:latin typeface="+mn-lt"/>
            </a:endParaRPr>
          </a:p>
        </p:txBody>
      </p:sp>
      <p:graphicFrame>
        <p:nvGraphicFramePr>
          <p:cNvPr id="3" name="Table 2">
            <a:extLst>
              <a:ext uri="{FF2B5EF4-FFF2-40B4-BE49-F238E27FC236}">
                <a16:creationId xmlns:a16="http://schemas.microsoft.com/office/drawing/2014/main" id="{8EADC8B5-5F1F-CA41-B6F6-20FC50CF2C3F}"/>
              </a:ext>
            </a:extLst>
          </p:cNvPr>
          <p:cNvGraphicFramePr>
            <a:graphicFrameLocks noGrp="1"/>
          </p:cNvGraphicFramePr>
          <p:nvPr>
            <p:extLst>
              <p:ext uri="{D42A27DB-BD31-4B8C-83A1-F6EECF244321}">
                <p14:modId xmlns:p14="http://schemas.microsoft.com/office/powerpoint/2010/main" val="1552707447"/>
              </p:ext>
            </p:extLst>
          </p:nvPr>
        </p:nvGraphicFramePr>
        <p:xfrm>
          <a:off x="457200" y="2662416"/>
          <a:ext cx="7162800" cy="1097280"/>
        </p:xfrm>
        <a:graphic>
          <a:graphicData uri="http://schemas.openxmlformats.org/drawingml/2006/table">
            <a:tbl>
              <a:tblPr>
                <a:tableStyleId>{5C22544A-7EE6-4342-B048-85BDC9FD1C3A}</a:tableStyleId>
              </a:tblPr>
              <a:tblGrid>
                <a:gridCol w="2218026">
                  <a:extLst>
                    <a:ext uri="{9D8B030D-6E8A-4147-A177-3AD203B41FA5}">
                      <a16:colId xmlns:a16="http://schemas.microsoft.com/office/drawing/2014/main" val="2118923224"/>
                    </a:ext>
                  </a:extLst>
                </a:gridCol>
                <a:gridCol w="2265992">
                  <a:extLst>
                    <a:ext uri="{9D8B030D-6E8A-4147-A177-3AD203B41FA5}">
                      <a16:colId xmlns:a16="http://schemas.microsoft.com/office/drawing/2014/main" val="981436958"/>
                    </a:ext>
                  </a:extLst>
                </a:gridCol>
                <a:gridCol w="2678782">
                  <a:extLst>
                    <a:ext uri="{9D8B030D-6E8A-4147-A177-3AD203B41FA5}">
                      <a16:colId xmlns:a16="http://schemas.microsoft.com/office/drawing/2014/main" val="1882402996"/>
                    </a:ext>
                  </a:extLst>
                </a:gridCol>
              </a:tblGrid>
              <a:tr h="0">
                <a:tc>
                  <a:txBody>
                    <a:bodyPr/>
                    <a:lstStyle/>
                    <a:p>
                      <a:pPr algn="ctr">
                        <a:spcAft>
                          <a:spcPts val="0"/>
                        </a:spcAft>
                      </a:pPr>
                      <a:r>
                        <a:rPr lang="el-GR" sz="1800" dirty="0">
                          <a:effectLst/>
                        </a:rPr>
                        <a:t>Περίοδος</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Ποσότητα</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Κόστος</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78480824"/>
                  </a:ext>
                </a:extLst>
              </a:tr>
              <a:tr h="0">
                <a:tc>
                  <a:txBody>
                    <a:bodyPr/>
                    <a:lstStyle/>
                    <a:p>
                      <a:pPr algn="ctr">
                        <a:spcAft>
                          <a:spcPts val="0"/>
                        </a:spcAft>
                      </a:pPr>
                      <a:r>
                        <a:rPr lang="el-GR" sz="1800" dirty="0">
                          <a:effectLst/>
                        </a:rPr>
                        <a:t> </a:t>
                      </a:r>
                      <a:endParaRPr lang="en-US"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(μέτρα)</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pPr>
                      <a:r>
                        <a:rPr lang="el-GR" sz="1800">
                          <a:effectLst/>
                        </a:rPr>
                        <a:t>(ευρώ)</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9029754"/>
                  </a:ext>
                </a:extLst>
              </a:tr>
              <a:tr h="0">
                <a:tc>
                  <a:txBody>
                    <a:bodyPr/>
                    <a:lstStyle/>
                    <a:p>
                      <a:pPr algn="just">
                        <a:spcAft>
                          <a:spcPts val="0"/>
                        </a:spcAft>
                      </a:pPr>
                      <a:r>
                        <a:rPr lang="el-GR" sz="1800">
                          <a:effectLst/>
                        </a:rPr>
                        <a:t>Α’ εξάμηνο</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2.500.000</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18.500.000,00</a:t>
                      </a:r>
                      <a:endParaRPr lang="en-US"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35029202"/>
                  </a:ext>
                </a:extLst>
              </a:tr>
              <a:tr h="0">
                <a:tc>
                  <a:txBody>
                    <a:bodyPr/>
                    <a:lstStyle/>
                    <a:p>
                      <a:pPr algn="just">
                        <a:spcAft>
                          <a:spcPts val="0"/>
                        </a:spcAft>
                      </a:pPr>
                      <a:r>
                        <a:rPr lang="el-GR" sz="1800">
                          <a:effectLst/>
                        </a:rPr>
                        <a:t>Β’ εξάμηνο</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a:effectLst/>
                        </a:rPr>
                        <a:t>3.000.000</a:t>
                      </a:r>
                      <a:endParaRPr lang="en-US"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l-GR" sz="1800" dirty="0">
                          <a:effectLst/>
                        </a:rPr>
                        <a:t>21.000.000,00</a:t>
                      </a:r>
                      <a:endParaRPr lang="en-US"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30409778"/>
                  </a:ext>
                </a:extLst>
              </a:tr>
            </a:tbl>
          </a:graphicData>
        </a:graphic>
      </p:graphicFrame>
    </p:spTree>
    <p:extLst>
      <p:ext uri="{BB962C8B-B14F-4D97-AF65-F5344CB8AC3E}">
        <p14:creationId xmlns:p14="http://schemas.microsoft.com/office/powerpoint/2010/main" val="341957251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xEl>
                                              <p:pRg st="9" end="9"/>
                                            </p:txEl>
                                          </p:spTgt>
                                        </p:tgtEl>
                                        <p:attrNameLst>
                                          <p:attrName>style.visibility</p:attrName>
                                        </p:attrNameLst>
                                      </p:cBhvr>
                                      <p:to>
                                        <p:strVal val="visible"/>
                                      </p:to>
                                    </p:set>
                                    <p:animEffect transition="in" filter="dissolve">
                                      <p:cBhvr>
                                        <p:cTn id="22" dur="500"/>
                                        <p:tgtEl>
                                          <p:spTgt spid="6">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animEffect transition="in" filter="dissolve">
                                      <p:cBhvr>
                                        <p:cTn id="27" dur="500"/>
                                        <p:tgtEl>
                                          <p:spTgt spid="6">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
                                            <p:txEl>
                                              <p:pRg st="11" end="11"/>
                                            </p:txEl>
                                          </p:spTgt>
                                        </p:tgtEl>
                                        <p:attrNameLst>
                                          <p:attrName>style.visibility</p:attrName>
                                        </p:attrNameLst>
                                      </p:cBhvr>
                                      <p:to>
                                        <p:strVal val="visible"/>
                                      </p:to>
                                    </p:set>
                                    <p:animEffect transition="in" filter="dissolve">
                                      <p:cBhvr>
                                        <p:cTn id="32"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FC42129-1E31-E642-A1B5-0BC684A82147}"/>
              </a:ext>
            </a:extLst>
          </p:cNvPr>
          <p:cNvSpPr txBox="1">
            <a:spLocks/>
          </p:cNvSpPr>
          <p:nvPr/>
        </p:nvSpPr>
        <p:spPr bwMode="auto">
          <a:xfrm>
            <a:off x="114300" y="228600"/>
            <a:ext cx="2464008" cy="3077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1400" b="1" dirty="0">
                <a:latin typeface="Calibri" panose="020F0502020204030204" pitchFamily="34" charset="0"/>
                <a:ea typeface="ヒラギノ角ゴ Pro W3" pitchFamily="-16" charset="-128"/>
              </a:rPr>
              <a:t> </a:t>
            </a:r>
            <a:r>
              <a:rPr lang="el-GR" altLang="en-US" sz="1400" b="1" dirty="0">
                <a:latin typeface="Calibri" panose="020F0502020204030204" pitchFamily="34" charset="0"/>
                <a:ea typeface="ヒラギノ角ゴ Pro W3" pitchFamily="-16" charset="-128"/>
              </a:rPr>
              <a:t>ΑΣΚΗΣΗ 4</a:t>
            </a:r>
            <a:r>
              <a:rPr lang="en-US" altLang="en-US" sz="1400" b="1" dirty="0">
                <a:latin typeface="Calibri" panose="020F0502020204030204" pitchFamily="34" charset="0"/>
                <a:ea typeface="ヒラギノ角ゴ Pro W3" pitchFamily="-16" charset="-128"/>
              </a:rPr>
              <a:t>       (2/2)</a:t>
            </a:r>
          </a:p>
        </p:txBody>
      </p:sp>
      <p:sp>
        <p:nvSpPr>
          <p:cNvPr id="3" name="Rectangle 2">
            <a:extLst>
              <a:ext uri="{FF2B5EF4-FFF2-40B4-BE49-F238E27FC236}">
                <a16:creationId xmlns:a16="http://schemas.microsoft.com/office/drawing/2014/main" id="{86B96AF5-A75C-D843-B3D2-BAD0579D388B}"/>
              </a:ext>
            </a:extLst>
          </p:cNvPr>
          <p:cNvSpPr/>
          <p:nvPr/>
        </p:nvSpPr>
        <p:spPr>
          <a:xfrm>
            <a:off x="381000" y="948690"/>
            <a:ext cx="8534400" cy="5632311"/>
          </a:xfrm>
          <a:prstGeom prst="rect">
            <a:avLst/>
          </a:prstGeom>
        </p:spPr>
        <p:txBody>
          <a:bodyPr wrap="square">
            <a:spAutoFit/>
          </a:bodyPr>
          <a:lstStyle/>
          <a:p>
            <a:pPr>
              <a:tabLst>
                <a:tab pos="4394200" algn="r"/>
                <a:tab pos="5865813" algn="r"/>
                <a:tab pos="7729538" algn="r"/>
              </a:tabLst>
            </a:pPr>
            <a:r>
              <a:rPr lang="el-GR">
                <a:latin typeface="+mn-lt"/>
              </a:rPr>
              <a:t>Κανονική παραγωγή εξαμήνου</a:t>
            </a:r>
            <a:r>
              <a:rPr lang="en-US">
                <a:latin typeface="+mn-lt"/>
              </a:rPr>
              <a:t>	</a:t>
            </a:r>
            <a:r>
              <a:rPr lang="el-GR">
                <a:latin typeface="+mn-lt"/>
              </a:rPr>
              <a:t>4.000.000,00	4.000.000,00	</a:t>
            </a:r>
          </a:p>
          <a:p>
            <a:pPr>
              <a:tabLst>
                <a:tab pos="4394200" algn="r"/>
                <a:tab pos="5865813" algn="r"/>
                <a:tab pos="7729538" algn="r"/>
              </a:tabLst>
            </a:pPr>
            <a:endParaRPr lang="el-GR">
              <a:latin typeface="+mn-lt"/>
            </a:endParaRPr>
          </a:p>
          <a:p>
            <a:pPr>
              <a:tabLst>
                <a:tab pos="4394200" algn="r"/>
                <a:tab pos="5865813" algn="r"/>
                <a:tab pos="7729538" algn="r"/>
              </a:tabLst>
            </a:pPr>
            <a:r>
              <a:rPr lang="el-GR">
                <a:latin typeface="+mn-lt"/>
              </a:rPr>
              <a:t>ΠΕΡΙΟΔΟΣ	ΠΟΣΟΤΗΤΑ	ΚΟΣΤΟΣ	ΚΟΣΤΟΣ </a:t>
            </a:r>
          </a:p>
          <a:p>
            <a:pPr>
              <a:tabLst>
                <a:tab pos="4394200" algn="r"/>
                <a:tab pos="5865813" algn="r"/>
                <a:tab pos="7729538" algn="r"/>
              </a:tabLst>
            </a:pPr>
            <a:r>
              <a:rPr lang="el-GR" u="sng">
                <a:latin typeface="+mn-lt"/>
              </a:rPr>
              <a:t>			ΜΕΤΑΒΛΗΤΟ</a:t>
            </a:r>
          </a:p>
          <a:p>
            <a:pPr>
              <a:tabLst>
                <a:tab pos="4394200" algn="r"/>
                <a:tab pos="5865813" algn="r"/>
                <a:tab pos="7729538" algn="r"/>
              </a:tabLst>
            </a:pPr>
            <a:r>
              <a:rPr lang="el-GR">
                <a:latin typeface="+mn-lt"/>
              </a:rPr>
              <a:t>Α' εξάμηνο	2.500.000	18.500.000</a:t>
            </a:r>
          </a:p>
          <a:p>
            <a:pPr>
              <a:tabLst>
                <a:tab pos="4394200" algn="r"/>
                <a:tab pos="5865813" algn="r"/>
                <a:tab pos="7729538" algn="r"/>
              </a:tabLst>
            </a:pPr>
            <a:r>
              <a:rPr lang="el-GR">
                <a:latin typeface="+mn-lt"/>
              </a:rPr>
              <a:t>Β' εξάμηνο	</a:t>
            </a:r>
            <a:r>
              <a:rPr lang="el-GR" u="sng">
                <a:latin typeface="+mn-lt"/>
              </a:rPr>
              <a:t>3.000.000	21.000.000</a:t>
            </a:r>
          </a:p>
          <a:p>
            <a:pPr>
              <a:tabLst>
                <a:tab pos="4394200" algn="r"/>
                <a:tab pos="5865813" algn="r"/>
                <a:tab pos="7729538" algn="r"/>
              </a:tabLst>
            </a:pPr>
            <a:r>
              <a:rPr lang="el-GR">
                <a:latin typeface="+mn-lt"/>
              </a:rPr>
              <a:t>Διαφορά	500.000	2.500.000	5,00</a:t>
            </a:r>
          </a:p>
          <a:p>
            <a:r>
              <a:rPr lang="el-GR">
                <a:latin typeface="+mn-lt"/>
              </a:rPr>
              <a:t>		</a:t>
            </a:r>
            <a:endParaRPr lang="en-US">
              <a:latin typeface="+mn-lt"/>
            </a:endParaRPr>
          </a:p>
          <a:p>
            <a:pPr>
              <a:tabLst>
                <a:tab pos="4524375" algn="r"/>
                <a:tab pos="6843713" algn="r"/>
              </a:tabLst>
            </a:pPr>
            <a:r>
              <a:rPr lang="en-US" u="sng">
                <a:latin typeface="+mn-lt"/>
              </a:rPr>
              <a:t>	</a:t>
            </a:r>
            <a:r>
              <a:rPr lang="el-GR" u="sng">
                <a:latin typeface="+mn-lt"/>
              </a:rPr>
              <a:t>Α' ΕΞΑΜΗΝΟ	Β' ΕΞΑΜΗΝΟ	</a:t>
            </a:r>
          </a:p>
          <a:p>
            <a:pPr>
              <a:tabLst>
                <a:tab pos="3235325" algn="ctr"/>
                <a:tab pos="4524375" algn="r"/>
                <a:tab pos="6843713" algn="r"/>
              </a:tabLst>
            </a:pPr>
            <a:r>
              <a:rPr lang="el-GR">
                <a:latin typeface="+mn-lt"/>
              </a:rPr>
              <a:t>Πραγματική παραγωγή εξαμήνου		2.500.000	3.000.000			</a:t>
            </a:r>
            <a:r>
              <a:rPr lang="el-GR" u="sng">
                <a:latin typeface="+mn-lt"/>
              </a:rPr>
              <a:t>	5,00	5,00</a:t>
            </a:r>
            <a:r>
              <a:rPr lang="el-GR">
                <a:latin typeface="+mn-lt"/>
              </a:rPr>
              <a:t>		</a:t>
            </a:r>
          </a:p>
          <a:p>
            <a:pPr>
              <a:tabLst>
                <a:tab pos="4524375" algn="r"/>
                <a:tab pos="6843713" algn="r"/>
              </a:tabLst>
            </a:pPr>
            <a:r>
              <a:rPr lang="el-GR">
                <a:latin typeface="+mn-lt"/>
              </a:rPr>
              <a:t>Αρχικό κόστος	12.500.000	15.000.000</a:t>
            </a:r>
          </a:p>
          <a:p>
            <a:pPr>
              <a:tabLst>
                <a:tab pos="4524375" algn="r"/>
                <a:tab pos="6843713" algn="r"/>
              </a:tabLst>
            </a:pPr>
            <a:r>
              <a:rPr lang="el-GR">
                <a:latin typeface="+mn-lt"/>
              </a:rPr>
              <a:t>Κόστος παραγωγής	</a:t>
            </a:r>
            <a:r>
              <a:rPr lang="el-GR" u="sng">
                <a:latin typeface="+mn-lt"/>
              </a:rPr>
              <a:t>18.500.000	21.000.000</a:t>
            </a:r>
            <a:r>
              <a:rPr lang="el-GR">
                <a:latin typeface="+mn-lt"/>
              </a:rPr>
              <a:t>		</a:t>
            </a:r>
          </a:p>
          <a:p>
            <a:pPr>
              <a:tabLst>
                <a:tab pos="4524375" algn="r"/>
                <a:tab pos="6843713" algn="r"/>
              </a:tabLst>
            </a:pPr>
            <a:r>
              <a:rPr lang="el-GR">
                <a:latin typeface="+mn-lt"/>
              </a:rPr>
              <a:t>Γ.Β.Ε.	6.000.000	6.000.000	</a:t>
            </a:r>
          </a:p>
          <a:p>
            <a:endParaRPr lang="en-US">
              <a:latin typeface="+mn-lt"/>
            </a:endParaRPr>
          </a:p>
          <a:p>
            <a:r>
              <a:rPr lang="el-GR" b="1">
                <a:latin typeface="+mn-lt"/>
              </a:rPr>
              <a:t>ΟΡΘΟΛΟΓΙΣΜΟΣ	</a:t>
            </a:r>
            <a:r>
              <a:rPr lang="el-GR">
                <a:latin typeface="+mn-lt"/>
              </a:rPr>
              <a:t>				</a:t>
            </a:r>
          </a:p>
          <a:p>
            <a:r>
              <a:rPr lang="el-GR">
                <a:latin typeface="+mn-lt"/>
              </a:rPr>
              <a:t>Καταλογισμένα Γ.Β.Ε. (6.000.000 / 4.000.000 Χ 2.500.000 = 	3.750.000		</a:t>
            </a:r>
          </a:p>
          <a:p>
            <a:r>
              <a:rPr lang="el-GR">
                <a:latin typeface="+mn-lt"/>
              </a:rPr>
              <a:t>Κόστος υποαπασχόλησης = 6.000.000 – 3.750.000 = 		2.250.000		</a:t>
            </a:r>
          </a:p>
        </p:txBody>
      </p:sp>
    </p:spTree>
    <p:extLst>
      <p:ext uri="{BB962C8B-B14F-4D97-AF65-F5344CB8AC3E}">
        <p14:creationId xmlns:p14="http://schemas.microsoft.com/office/powerpoint/2010/main" val="317875169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ssolv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dissolv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dissolve">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dissolve">
                                      <p:cBhvr>
                                        <p:cTn id="40" dur="500"/>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dissolve">
                                      <p:cBhvr>
                                        <p:cTn id="45" dur="500"/>
                                        <p:tgtEl>
                                          <p:spTgt spid="3">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ntr" presetSubtype="0"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Effect transition="in" filter="dissolve">
                                      <p:cBhvr>
                                        <p:cTn id="50" dur="500"/>
                                        <p:tgtEl>
                                          <p:spTgt spid="3">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Effect transition="in" filter="dissolve">
                                      <p:cBhvr>
                                        <p:cTn id="55" dur="500"/>
                                        <p:tgtEl>
                                          <p:spTgt spid="3">
                                            <p:txEl>
                                              <p:pRg st="11" end="1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nodeType="clickEffect">
                                  <p:stCondLst>
                                    <p:cond delay="0"/>
                                  </p:stCondLst>
                                  <p:childTnLst>
                                    <p:set>
                                      <p:cBhvr>
                                        <p:cTn id="59" dur="1" fill="hold">
                                          <p:stCondLst>
                                            <p:cond delay="0"/>
                                          </p:stCondLst>
                                        </p:cTn>
                                        <p:tgtEl>
                                          <p:spTgt spid="3">
                                            <p:txEl>
                                              <p:pRg st="12" end="12"/>
                                            </p:txEl>
                                          </p:spTgt>
                                        </p:tgtEl>
                                        <p:attrNameLst>
                                          <p:attrName>style.visibility</p:attrName>
                                        </p:attrNameLst>
                                      </p:cBhvr>
                                      <p:to>
                                        <p:strVal val="visible"/>
                                      </p:to>
                                    </p:set>
                                    <p:animEffect transition="in" filter="dissolve">
                                      <p:cBhvr>
                                        <p:cTn id="60" dur="500"/>
                                        <p:tgtEl>
                                          <p:spTgt spid="3">
                                            <p:txEl>
                                              <p:pRg st="12" end="1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nodeType="clickEffect">
                                  <p:stCondLst>
                                    <p:cond delay="0"/>
                                  </p:stCondLst>
                                  <p:childTnLst>
                                    <p:set>
                                      <p:cBhvr>
                                        <p:cTn id="64" dur="1" fill="hold">
                                          <p:stCondLst>
                                            <p:cond delay="0"/>
                                          </p:stCondLst>
                                        </p:cTn>
                                        <p:tgtEl>
                                          <p:spTgt spid="3">
                                            <p:txEl>
                                              <p:pRg st="14" end="14"/>
                                            </p:txEl>
                                          </p:spTgt>
                                        </p:tgtEl>
                                        <p:attrNameLst>
                                          <p:attrName>style.visibility</p:attrName>
                                        </p:attrNameLst>
                                      </p:cBhvr>
                                      <p:to>
                                        <p:strVal val="visible"/>
                                      </p:to>
                                    </p:set>
                                    <p:animEffect transition="in" filter="dissolve">
                                      <p:cBhvr>
                                        <p:cTn id="65" dur="500"/>
                                        <p:tgtEl>
                                          <p:spTgt spid="3">
                                            <p:txEl>
                                              <p:pRg st="14" end="14"/>
                                            </p:txEl>
                                          </p:spTgt>
                                        </p:tgtEl>
                                      </p:cBhvr>
                                    </p:animEffect>
                                  </p:childTnLst>
                                </p:cTn>
                              </p:par>
                              <p:par>
                                <p:cTn id="66" presetID="9" presetClass="entr" presetSubtype="0" fill="hold" nodeType="withEffect">
                                  <p:stCondLst>
                                    <p:cond delay="0"/>
                                  </p:stCondLst>
                                  <p:childTnLst>
                                    <p:set>
                                      <p:cBhvr>
                                        <p:cTn id="67" dur="1" fill="hold">
                                          <p:stCondLst>
                                            <p:cond delay="0"/>
                                          </p:stCondLst>
                                        </p:cTn>
                                        <p:tgtEl>
                                          <p:spTgt spid="3">
                                            <p:txEl>
                                              <p:pRg st="15" end="15"/>
                                            </p:txEl>
                                          </p:spTgt>
                                        </p:tgtEl>
                                        <p:attrNameLst>
                                          <p:attrName>style.visibility</p:attrName>
                                        </p:attrNameLst>
                                      </p:cBhvr>
                                      <p:to>
                                        <p:strVal val="visible"/>
                                      </p:to>
                                    </p:set>
                                    <p:animEffect transition="in" filter="dissolve">
                                      <p:cBhvr>
                                        <p:cTn id="68" dur="500"/>
                                        <p:tgtEl>
                                          <p:spTgt spid="3">
                                            <p:txEl>
                                              <p:pRg st="15" end="15"/>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ntr" presetSubtype="0" fill="hold" nodeType="clickEffect">
                                  <p:stCondLst>
                                    <p:cond delay="0"/>
                                  </p:stCondLst>
                                  <p:childTnLst>
                                    <p:set>
                                      <p:cBhvr>
                                        <p:cTn id="72" dur="1" fill="hold">
                                          <p:stCondLst>
                                            <p:cond delay="0"/>
                                          </p:stCondLst>
                                        </p:cTn>
                                        <p:tgtEl>
                                          <p:spTgt spid="3">
                                            <p:txEl>
                                              <p:pRg st="16" end="16"/>
                                            </p:txEl>
                                          </p:spTgt>
                                        </p:tgtEl>
                                        <p:attrNameLst>
                                          <p:attrName>style.visibility</p:attrName>
                                        </p:attrNameLst>
                                      </p:cBhvr>
                                      <p:to>
                                        <p:strVal val="visible"/>
                                      </p:to>
                                    </p:set>
                                    <p:animEffect transition="in" filter="dissolve">
                                      <p:cBhvr>
                                        <p:cTn id="73"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9157590-CE6A-9B4A-94C6-6C0804D6637C}"/>
              </a:ext>
            </a:extLst>
          </p:cNvPr>
          <p:cNvSpPr/>
          <p:nvPr/>
        </p:nvSpPr>
        <p:spPr>
          <a:xfrm>
            <a:off x="432325" y="228760"/>
            <a:ext cx="1236236" cy="369332"/>
          </a:xfrm>
          <a:prstGeom prst="rect">
            <a:avLst/>
          </a:prstGeom>
        </p:spPr>
        <p:txBody>
          <a:bodyPr wrap="none">
            <a:spAutoFit/>
          </a:bodyPr>
          <a:lstStyle/>
          <a:p>
            <a:r>
              <a:rPr lang="el-GR" b="1" dirty="0">
                <a:highlight>
                  <a:srgbClr val="FFFF00"/>
                </a:highlight>
                <a:latin typeface="Calibri" panose="020F0502020204030204" pitchFamily="34" charset="0"/>
                <a:ea typeface="Times New Roman" panose="02020603050405020304" pitchFamily="18" charset="0"/>
              </a:rPr>
              <a:t>ΑΣΚΗΣΗ  5</a:t>
            </a:r>
            <a:r>
              <a:rPr lang="en-US" dirty="0"/>
              <a:t> </a:t>
            </a:r>
          </a:p>
        </p:txBody>
      </p:sp>
      <p:sp>
        <p:nvSpPr>
          <p:cNvPr id="4" name="Rectangle 3">
            <a:extLst>
              <a:ext uri="{FF2B5EF4-FFF2-40B4-BE49-F238E27FC236}">
                <a16:creationId xmlns:a16="http://schemas.microsoft.com/office/drawing/2014/main" id="{4C447B71-EC34-4E47-ADB9-F8B529F225DF}"/>
              </a:ext>
            </a:extLst>
          </p:cNvPr>
          <p:cNvSpPr/>
          <p:nvPr/>
        </p:nvSpPr>
        <p:spPr>
          <a:xfrm>
            <a:off x="272374" y="888489"/>
            <a:ext cx="8618706" cy="3539430"/>
          </a:xfrm>
          <a:prstGeom prst="rect">
            <a:avLst/>
          </a:prstGeom>
        </p:spPr>
        <p:txBody>
          <a:bodyPr wrap="square">
            <a:spAutoFit/>
          </a:bodyPr>
          <a:lstStyle/>
          <a:p>
            <a:pPr algn="just">
              <a:spcAft>
                <a:spcPts val="0"/>
              </a:spcAft>
            </a:pPr>
            <a:r>
              <a:rPr lang="el-GR" sz="1400" dirty="0">
                <a:ea typeface="Times New Roman" panose="02020603050405020304" pitchFamily="18" charset="0"/>
              </a:rPr>
              <a:t>Η βιομηχανία ΒΙΟΣΕΛ Α.Β.Ε. έχει ως αντικείμενο δραστηριότητας την παραγωγή του προϊόντος Π και μόνον. Η παραγωγή γίνεται σε βιομηχανοστάσιο παραγωγικής ικανότητας (κανονική παραγωγή) 20.000.000 μονάδων.</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Λόγω της φύσεως του προϊόντος Π, το αρχικό κόστος (άμεσα υλικά και άμεση εργασία) είναι μεταβλητό αναλογικό κόστος, ενώ τα Γ.Β.Ε. είναι σταθερά στο σύνολό τους και καταλογίζονται στο κόστος των παραχθέντων προϊόντων με το σύστημα της ορθολογικής επιβαρύνσεως του κόστους.</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spcAft>
                <a:spcPts val="0"/>
              </a:spcAft>
            </a:pPr>
            <a:r>
              <a:rPr lang="el-GR" sz="1400" dirty="0">
                <a:ea typeface="Times New Roman" panose="02020603050405020304" pitchFamily="18" charset="0"/>
              </a:rPr>
              <a:t>Από το Βιβλίο Παραγωγής – Κοστολογίου προκύπτουν οι πιο κάτω πληροφορίες για την παραγωγή της χρήσεως 20Χ7:</a:t>
            </a:r>
            <a:endParaRPr lang="en-US" sz="1400" dirty="0">
              <a:ea typeface="Times New Roman" panose="02020603050405020304" pitchFamily="18" charset="0"/>
            </a:endParaRPr>
          </a:p>
          <a:p>
            <a:pPr>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spcAft>
                <a:spcPts val="0"/>
              </a:spcAft>
              <a:tabLst>
                <a:tab pos="3594100" algn="r"/>
                <a:tab pos="4572000" algn="r"/>
              </a:tabLst>
            </a:pPr>
            <a:r>
              <a:rPr lang="el-GR" sz="1400" dirty="0">
                <a:ea typeface="Times New Roman" panose="02020603050405020304" pitchFamily="18" charset="0"/>
              </a:rPr>
              <a:t>Αρχικό κόστος	(ΑΥ + ΑΕ)              €	75.000.000</a:t>
            </a:r>
            <a:endParaRPr lang="en-US" sz="1400" dirty="0">
              <a:ea typeface="Times New Roman" panose="02020603050405020304" pitchFamily="18" charset="0"/>
            </a:endParaRPr>
          </a:p>
          <a:p>
            <a:pPr>
              <a:spcAft>
                <a:spcPts val="0"/>
              </a:spcAft>
              <a:tabLst>
                <a:tab pos="3594100" algn="r"/>
                <a:tab pos="4572000" algn="r"/>
              </a:tabLst>
            </a:pPr>
            <a:r>
              <a:rPr lang="el-GR" sz="1400" dirty="0">
                <a:ea typeface="Times New Roman" panose="02020603050405020304" pitchFamily="18" charset="0"/>
              </a:rPr>
              <a:t>Κόστος μετατροπής	(ΑΕ+ ΓΒΕ)    €	45.000.000</a:t>
            </a:r>
            <a:endParaRPr lang="en-US" sz="1400" dirty="0">
              <a:ea typeface="Times New Roman" panose="02020603050405020304" pitchFamily="18" charset="0"/>
            </a:endParaRPr>
          </a:p>
          <a:p>
            <a:pPr>
              <a:spcAft>
                <a:spcPts val="0"/>
              </a:spcAft>
              <a:tabLst>
                <a:tab pos="3594100" algn="r"/>
                <a:tab pos="4572000" algn="r"/>
              </a:tabLst>
            </a:pPr>
            <a:r>
              <a:rPr lang="el-GR" sz="1400" dirty="0">
                <a:ea typeface="Times New Roman" panose="02020603050405020304" pitchFamily="18" charset="0"/>
              </a:rPr>
              <a:t>Κόστος παραγωγής	(ΑΥ + ΑΕ + ΓΒΕ)    €	90.000.000</a:t>
            </a:r>
            <a:endParaRPr lang="en-US" sz="1400" dirty="0">
              <a:ea typeface="Times New Roman" panose="02020603050405020304" pitchFamily="18" charset="0"/>
            </a:endParaRPr>
          </a:p>
          <a:p>
            <a:pPr>
              <a:spcAft>
                <a:spcPts val="0"/>
              </a:spcAft>
              <a:tabLst>
                <a:tab pos="3594100" algn="r"/>
                <a:tab pos="4572000" algn="r"/>
              </a:tabLst>
            </a:pPr>
            <a:r>
              <a:rPr lang="el-GR" sz="1400" dirty="0">
                <a:ea typeface="Times New Roman" panose="02020603050405020304" pitchFamily="18" charset="0"/>
              </a:rPr>
              <a:t>Κόστος υποαπασχολήσεως (αδρανείας)	€	5.000.000</a:t>
            </a:r>
            <a:endParaRPr lang="en-US" sz="1400" dirty="0">
              <a:ea typeface="Times New Roman" panose="02020603050405020304" pitchFamily="18" charset="0"/>
            </a:endParaRPr>
          </a:p>
          <a:p>
            <a:pPr>
              <a:spcAft>
                <a:spcPts val="0"/>
              </a:spcAft>
            </a:pPr>
            <a:r>
              <a:rPr lang="el-GR" sz="1400" dirty="0">
                <a:ea typeface="Times New Roman" panose="02020603050405020304" pitchFamily="18" charset="0"/>
              </a:rPr>
              <a:t> </a:t>
            </a:r>
            <a:endParaRPr lang="en-US" sz="1400" dirty="0">
              <a:ea typeface="Times New Roman" panose="02020603050405020304" pitchFamily="18" charset="0"/>
            </a:endParaRPr>
          </a:p>
          <a:p>
            <a:pPr algn="just">
              <a:spcAft>
                <a:spcPts val="0"/>
              </a:spcAft>
            </a:pPr>
            <a:r>
              <a:rPr lang="el-GR" sz="1400" dirty="0">
                <a:ea typeface="Times New Roman" panose="02020603050405020304" pitchFamily="18" charset="0"/>
              </a:rPr>
              <a:t>Με βάση τις πιο πάνω πληροφορίες, προσδιορίσατε την πραγματική παραγωγή των ετοίμων προϊόντων της χρήσεως 20Χ7.</a:t>
            </a:r>
            <a:endParaRPr lang="en-US" sz="1400" dirty="0">
              <a:effectLst/>
              <a:ea typeface="Times New Roman" panose="02020603050405020304" pitchFamily="18" charset="0"/>
            </a:endParaRPr>
          </a:p>
        </p:txBody>
      </p:sp>
    </p:spTree>
    <p:extLst>
      <p:ext uri="{BB962C8B-B14F-4D97-AF65-F5344CB8AC3E}">
        <p14:creationId xmlns:p14="http://schemas.microsoft.com/office/powerpoint/2010/main" val="12173436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dissolve">
                                      <p:cBhvr>
                                        <p:cTn id="17" dur="500"/>
                                        <p:tgtEl>
                                          <p:spTgt spid="4">
                                            <p:txEl>
                                              <p:pRg st="3" end="3"/>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dissolv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dissolve">
                                      <p:cBhvr>
                                        <p:cTn id="25" dur="500"/>
                                        <p:tgtEl>
                                          <p:spTgt spid="4">
                                            <p:txEl>
                                              <p:pRg st="4" end="4"/>
                                            </p:txEl>
                                          </p:spTgt>
                                        </p:tgtEl>
                                      </p:cBhvr>
                                    </p:animEffect>
                                  </p:childTnLst>
                                </p:cTn>
                              </p:par>
                              <p:par>
                                <p:cTn id="26" presetID="9" presetClass="entr" presetSubtype="0" fill="hold"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dissolve">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dissolve">
                                      <p:cBhvr>
                                        <p:cTn id="33" dur="500"/>
                                        <p:tgtEl>
                                          <p:spTgt spid="4">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dissolve">
                                      <p:cBhvr>
                                        <p:cTn id="38" dur="500"/>
                                        <p:tgtEl>
                                          <p:spTgt spid="4">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Effect transition="in" filter="dissolve">
                                      <p:cBhvr>
                                        <p:cTn id="43" dur="500"/>
                                        <p:tgtEl>
                                          <p:spTgt spid="4">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nodeType="clickEffect">
                                  <p:stCondLst>
                                    <p:cond delay="0"/>
                                  </p:stCondLst>
                                  <p:childTnLst>
                                    <p:set>
                                      <p:cBhvr>
                                        <p:cTn id="47" dur="1" fill="hold">
                                          <p:stCondLst>
                                            <p:cond delay="0"/>
                                          </p:stCondLst>
                                        </p:cTn>
                                        <p:tgtEl>
                                          <p:spTgt spid="4">
                                            <p:txEl>
                                              <p:pRg st="10" end="10"/>
                                            </p:txEl>
                                          </p:spTgt>
                                        </p:tgtEl>
                                        <p:attrNameLst>
                                          <p:attrName>style.visibility</p:attrName>
                                        </p:attrNameLst>
                                      </p:cBhvr>
                                      <p:to>
                                        <p:strVal val="visible"/>
                                      </p:to>
                                    </p:set>
                                    <p:animEffect transition="in" filter="dissolve">
                                      <p:cBhvr>
                                        <p:cTn id="48"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F0DEB01-451C-D748-95F8-BF6E939FA45A}"/>
              </a:ext>
            </a:extLst>
          </p:cNvPr>
          <p:cNvSpPr/>
          <p:nvPr/>
        </p:nvSpPr>
        <p:spPr>
          <a:xfrm>
            <a:off x="390760" y="179598"/>
            <a:ext cx="1470274" cy="307777"/>
          </a:xfrm>
          <a:prstGeom prst="rect">
            <a:avLst/>
          </a:prstGeom>
          <a:solidFill>
            <a:srgbClr val="FFFF00"/>
          </a:solidFill>
        </p:spPr>
        <p:txBody>
          <a:bodyPr wrap="none">
            <a:spAutoFit/>
          </a:bodyPr>
          <a:lstStyle/>
          <a:p>
            <a:pPr algn="just">
              <a:spcAft>
                <a:spcPts val="0"/>
              </a:spcAft>
            </a:pPr>
            <a:r>
              <a:rPr lang="el-GR" sz="1400" b="1" dirty="0">
                <a:latin typeface="Calibri" panose="020F0502020204030204" pitchFamily="34" charset="0"/>
                <a:ea typeface="Times New Roman" panose="02020603050405020304" pitchFamily="18" charset="0"/>
              </a:rPr>
              <a:t>ΛΥΣΗ ΑΣΚΗΣΗΣ  5</a:t>
            </a:r>
            <a:endParaRPr lang="en-US" sz="1400" dirty="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94A15D44-0A28-7542-8740-E1C4FD44F052}"/>
              </a:ext>
            </a:extLst>
          </p:cNvPr>
          <p:cNvSpPr/>
          <p:nvPr/>
        </p:nvSpPr>
        <p:spPr>
          <a:xfrm>
            <a:off x="564204" y="725353"/>
            <a:ext cx="8307421" cy="4832092"/>
          </a:xfrm>
          <a:prstGeom prst="rect">
            <a:avLst/>
          </a:prstGeom>
        </p:spPr>
        <p:txBody>
          <a:bodyPr wrap="square">
            <a:spAutoFit/>
          </a:bodyPr>
          <a:lstStyle/>
          <a:p>
            <a:pPr>
              <a:tabLst>
                <a:tab pos="2881313" algn="l"/>
                <a:tab pos="4170363" algn="r"/>
                <a:tab pos="4883150" algn="r"/>
                <a:tab pos="5195888" algn="r"/>
              </a:tabLst>
            </a:pPr>
            <a:r>
              <a:rPr lang="el-GR" sz="1400" dirty="0">
                <a:ea typeface="Times New Roman" panose="02020603050405020304" pitchFamily="18" charset="0"/>
              </a:rPr>
              <a:t>Αρχικό κόστος.           (ΑΥ + ΑΕ)</a:t>
            </a:r>
            <a:r>
              <a:rPr lang="el-GR" sz="1400" dirty="0">
                <a:ea typeface="Arial Unicode MS" panose="020B0604020202020204" pitchFamily="34" charset="-128"/>
              </a:rPr>
              <a:t>		</a:t>
            </a:r>
            <a:r>
              <a:rPr lang="el-GR" sz="1400" dirty="0">
                <a:ea typeface="Times New Roman" panose="02020603050405020304" pitchFamily="18" charset="0"/>
              </a:rPr>
              <a:t>75.000.000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Κόστος μετατροπής. (ΑΕ + ΓΒΕ)</a:t>
            </a:r>
            <a:r>
              <a:rPr lang="el-GR" sz="1400" dirty="0">
                <a:ea typeface="Arial Unicode MS" panose="020B0604020202020204" pitchFamily="34" charset="-128"/>
              </a:rPr>
              <a:t>	</a:t>
            </a:r>
            <a:r>
              <a:rPr lang="el-GR" sz="1400" u="sng" dirty="0">
                <a:ea typeface="Arial Unicode MS" panose="020B0604020202020204" pitchFamily="34" charset="-128"/>
              </a:rPr>
              <a:t>	➕    </a:t>
            </a:r>
            <a:r>
              <a:rPr lang="el-GR" sz="1400" u="sng" dirty="0">
                <a:ea typeface="Times New Roman" panose="02020603050405020304" pitchFamily="18" charset="0"/>
              </a:rPr>
              <a:t>45.000.000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Arial Unicode MS" panose="020B0604020202020204" pitchFamily="34" charset="-128"/>
              </a:rPr>
              <a:t>		</a:t>
            </a:r>
            <a:r>
              <a:rPr lang="el-GR" sz="1400" dirty="0">
                <a:ea typeface="Times New Roman" panose="02020603050405020304" pitchFamily="18" charset="0"/>
              </a:rPr>
              <a:t>120.000.000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Κόστος παραγωγής   (ΑΥ + ΑΕ + ΓΒΕ)</a:t>
            </a:r>
            <a:r>
              <a:rPr lang="el-GR" sz="1400" dirty="0">
                <a:ea typeface="Arial Unicode MS" panose="020B0604020202020204" pitchFamily="34" charset="-128"/>
              </a:rPr>
              <a:t>	</a:t>
            </a:r>
            <a:r>
              <a:rPr lang="el-GR" sz="1400" u="sng" dirty="0">
                <a:ea typeface="Arial Unicode MS" panose="020B0604020202020204" pitchFamily="34" charset="-128"/>
              </a:rPr>
              <a:t>	➖    </a:t>
            </a:r>
            <a:r>
              <a:rPr lang="el-GR" sz="1400" u="sng" dirty="0">
                <a:ea typeface="Times New Roman" panose="02020603050405020304" pitchFamily="18" charset="0"/>
              </a:rPr>
              <a:t>90.000.000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Άμεση εργασία          (ΑΕ)</a:t>
            </a:r>
            <a:r>
              <a:rPr lang="el-GR" sz="1400" dirty="0">
                <a:ea typeface="Arial Unicode MS" panose="020B0604020202020204" pitchFamily="34" charset="-128"/>
              </a:rPr>
              <a:t>		</a:t>
            </a:r>
            <a:r>
              <a:rPr lang="el-GR" sz="1400" dirty="0">
                <a:ea typeface="Times New Roman" panose="02020603050405020304" pitchFamily="18" charset="0"/>
              </a:rPr>
              <a:t>30.000.000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Κόστος μετατροπής  (ΑΕ + ΓΒΕ)</a:t>
            </a:r>
            <a:r>
              <a:rPr lang="el-GR" sz="1400" dirty="0">
                <a:ea typeface="Arial Unicode MS" panose="020B0604020202020204" pitchFamily="34" charset="-128"/>
              </a:rPr>
              <a:t>		</a:t>
            </a:r>
            <a:r>
              <a:rPr lang="el-GR" sz="1400" dirty="0">
                <a:ea typeface="Times New Roman" panose="02020603050405020304" pitchFamily="18" charset="0"/>
              </a:rPr>
              <a:t>45.000.000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Άμεση εργασία          (ΑΕ)   </a:t>
            </a:r>
            <a:r>
              <a:rPr lang="el-GR" sz="1400" dirty="0">
                <a:ea typeface="Arial Unicode MS" panose="020B0604020202020204" pitchFamily="34" charset="-128"/>
              </a:rPr>
              <a:t>	</a:t>
            </a:r>
            <a:r>
              <a:rPr lang="el-GR" sz="1400" u="sng" dirty="0">
                <a:ea typeface="Arial Unicode MS" panose="020B0604020202020204" pitchFamily="34" charset="-128"/>
              </a:rPr>
              <a:t>	➖    </a:t>
            </a:r>
            <a:r>
              <a:rPr lang="el-GR" sz="1400" u="sng" dirty="0">
                <a:ea typeface="Times New Roman" panose="02020603050405020304" pitchFamily="18" charset="0"/>
              </a:rPr>
              <a:t>30.000.000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err="1">
                <a:ea typeface="Times New Roman" panose="02020603050405020304" pitchFamily="18" charset="0"/>
              </a:rPr>
              <a:t>Καταλογισθέντα</a:t>
            </a:r>
            <a:r>
              <a:rPr lang="el-GR" sz="1400" dirty="0">
                <a:ea typeface="Times New Roman" panose="02020603050405020304" pitchFamily="18" charset="0"/>
              </a:rPr>
              <a:t>        Γ.Β.Ε.</a:t>
            </a:r>
            <a:r>
              <a:rPr lang="el-GR" sz="1400" dirty="0">
                <a:ea typeface="Arial Unicode MS" panose="020B0604020202020204" pitchFamily="34" charset="-128"/>
              </a:rPr>
              <a:t>		</a:t>
            </a:r>
            <a:r>
              <a:rPr lang="el-GR" sz="1400" dirty="0">
                <a:ea typeface="Times New Roman" panose="02020603050405020304" pitchFamily="18" charset="0"/>
              </a:rPr>
              <a:t>15.000.000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err="1">
                <a:ea typeface="Times New Roman" panose="02020603050405020304" pitchFamily="18" charset="0"/>
              </a:rPr>
              <a:t>Καταλογισθέντα</a:t>
            </a:r>
            <a:r>
              <a:rPr lang="el-GR" sz="1400" dirty="0">
                <a:ea typeface="Times New Roman" panose="02020603050405020304" pitchFamily="18" charset="0"/>
              </a:rPr>
              <a:t>       Γ.Β.Ε.</a:t>
            </a:r>
            <a:r>
              <a:rPr lang="el-GR" sz="1400" dirty="0">
                <a:ea typeface="Arial Unicode MS" panose="020B0604020202020204" pitchFamily="34" charset="-128"/>
              </a:rPr>
              <a:t>		</a:t>
            </a:r>
            <a:r>
              <a:rPr lang="el-GR" sz="1400" dirty="0">
                <a:ea typeface="Times New Roman" panose="02020603050405020304" pitchFamily="18" charset="0"/>
              </a:rPr>
              <a:t>15.000.000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Κόστος υποαπασχόλησης</a:t>
            </a:r>
            <a:r>
              <a:rPr lang="el-GR" sz="1400" dirty="0">
                <a:ea typeface="Arial Unicode MS" panose="020B0604020202020204" pitchFamily="34" charset="-128"/>
              </a:rPr>
              <a:t>	</a:t>
            </a:r>
            <a:r>
              <a:rPr lang="el-GR" sz="1400" u="sng" dirty="0">
                <a:ea typeface="Arial Unicode MS" panose="020B0604020202020204" pitchFamily="34" charset="-128"/>
              </a:rPr>
              <a:t>	➕      </a:t>
            </a:r>
            <a:r>
              <a:rPr lang="el-GR" sz="1400" u="sng" dirty="0">
                <a:ea typeface="Times New Roman" panose="02020603050405020304" pitchFamily="18" charset="0"/>
              </a:rPr>
              <a:t>5.000.000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Ετήσια σταθερά       Γ.Β.Ε.</a:t>
            </a:r>
            <a:r>
              <a:rPr lang="el-GR" sz="1400" dirty="0">
                <a:ea typeface="Arial Unicode MS" panose="020B0604020202020204" pitchFamily="34" charset="-128"/>
              </a:rPr>
              <a:t>		</a:t>
            </a:r>
            <a:r>
              <a:rPr lang="el-GR" sz="1400" dirty="0">
                <a:ea typeface="Times New Roman" panose="02020603050405020304" pitchFamily="18" charset="0"/>
              </a:rPr>
              <a:t>20.000.000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ΒΑΘΜΟΣ ΑΠΑΣΧΟΛΗΣΗΣ</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err="1">
                <a:ea typeface="Times New Roman" panose="02020603050405020304" pitchFamily="18" charset="0"/>
              </a:rPr>
              <a:t>Καταλογισθέντα</a:t>
            </a:r>
            <a:r>
              <a:rPr lang="el-GR" sz="1400" dirty="0">
                <a:ea typeface="Times New Roman" panose="02020603050405020304" pitchFamily="18" charset="0"/>
              </a:rPr>
              <a:t>      Γ.Β.Ε.</a:t>
            </a:r>
            <a:r>
              <a:rPr lang="el-GR" sz="1400" dirty="0">
                <a:ea typeface="Arial Unicode MS" panose="020B0604020202020204" pitchFamily="34" charset="-128"/>
              </a:rPr>
              <a:t>		</a:t>
            </a:r>
            <a:r>
              <a:rPr lang="el-GR" sz="1400" dirty="0">
                <a:ea typeface="Times New Roman" panose="02020603050405020304" pitchFamily="18" charset="0"/>
              </a:rPr>
              <a:t>15.000.000</a:t>
            </a:r>
            <a:r>
              <a:rPr lang="el-GR" sz="1400" dirty="0">
                <a:ea typeface="Arial Unicode MS" panose="020B0604020202020204" pitchFamily="34" charset="-128"/>
              </a:rPr>
              <a:t>	</a:t>
            </a:r>
            <a:r>
              <a:rPr lang="el-GR" sz="1400" dirty="0">
                <a:ea typeface="Times New Roman" panose="02020603050405020304" pitchFamily="18" charset="0"/>
              </a:rPr>
              <a:t>=</a:t>
            </a:r>
            <a:r>
              <a:rPr lang="el-GR" sz="1400" dirty="0">
                <a:ea typeface="Arial Unicode MS" panose="020B0604020202020204" pitchFamily="34" charset="-128"/>
              </a:rPr>
              <a:t>	</a:t>
            </a:r>
            <a:r>
              <a:rPr lang="el-GR" sz="1400" dirty="0">
                <a:ea typeface="Times New Roman" panose="02020603050405020304" pitchFamily="18" charset="0"/>
              </a:rPr>
              <a:t>0,75	(15.000.000 ➗ 20.000.000)</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Ετήσια σταθερά       Γ.Β.Ε.</a:t>
            </a:r>
            <a:r>
              <a:rPr lang="el-GR" sz="1400" dirty="0">
                <a:ea typeface="Arial Unicode MS" panose="020B0604020202020204" pitchFamily="34" charset="-128"/>
              </a:rPr>
              <a:t>		</a:t>
            </a:r>
            <a:r>
              <a:rPr lang="el-GR" sz="1400" dirty="0">
                <a:ea typeface="Times New Roman" panose="02020603050405020304" pitchFamily="18" charset="0"/>
              </a:rPr>
              <a:t>20.000.000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Κανονική παραγωγή</a:t>
            </a:r>
            <a:r>
              <a:rPr lang="el-GR" sz="1400" dirty="0">
                <a:ea typeface="Arial Unicode MS" panose="020B0604020202020204" pitchFamily="34" charset="-128"/>
              </a:rPr>
              <a:t>		</a:t>
            </a:r>
            <a:r>
              <a:rPr lang="el-GR" sz="1400" dirty="0">
                <a:ea typeface="Times New Roman" panose="02020603050405020304" pitchFamily="18" charset="0"/>
              </a:rPr>
              <a:t>20.000.000</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Βαθμός απασχόλησης</a:t>
            </a:r>
            <a:r>
              <a:rPr lang="el-GR" sz="1400" dirty="0">
                <a:ea typeface="Arial Unicode MS" panose="020B0604020202020204" pitchFamily="34" charset="-128"/>
              </a:rPr>
              <a:t>		</a:t>
            </a:r>
            <a:r>
              <a:rPr lang="el-GR" sz="1400" u="sng" dirty="0">
                <a:ea typeface="Arial Unicode MS" panose="020B0604020202020204" pitchFamily="34" charset="-128"/>
              </a:rPr>
              <a:t>✖️                  </a:t>
            </a:r>
            <a:r>
              <a:rPr lang="el-GR" sz="1400" u="sng" dirty="0">
                <a:ea typeface="Times New Roman" panose="02020603050405020304" pitchFamily="18" charset="0"/>
              </a:rPr>
              <a:t>0,75</a:t>
            </a:r>
            <a:r>
              <a:rPr lang="el-GR" sz="1400" dirty="0">
                <a:ea typeface="Arial Unicode MS" panose="020B0604020202020204" pitchFamily="34" charset="-128"/>
              </a:rPr>
              <a:t>		</a:t>
            </a:r>
            <a:endParaRPr lang="en-US" sz="1400" dirty="0">
              <a:ea typeface="Times New Roman" panose="02020603050405020304" pitchFamily="18" charset="0"/>
            </a:endParaRPr>
          </a:p>
          <a:p>
            <a:pPr>
              <a:tabLst>
                <a:tab pos="2881313" algn="l"/>
                <a:tab pos="4170363" algn="r"/>
                <a:tab pos="4883150" algn="r"/>
                <a:tab pos="5195888" algn="r"/>
              </a:tabLst>
            </a:pPr>
            <a:r>
              <a:rPr lang="el-GR" sz="1400" dirty="0">
                <a:ea typeface="Times New Roman" panose="02020603050405020304" pitchFamily="18" charset="0"/>
              </a:rPr>
              <a:t>Πραγματική παραγωγή</a:t>
            </a:r>
            <a:r>
              <a:rPr lang="el-GR" sz="1400" dirty="0">
                <a:ea typeface="Arial Unicode MS" panose="020B0604020202020204" pitchFamily="34" charset="-128"/>
              </a:rPr>
              <a:t>		</a:t>
            </a:r>
            <a:r>
              <a:rPr lang="el-GR" sz="1400" dirty="0">
                <a:ea typeface="Times New Roman" panose="02020603050405020304" pitchFamily="18" charset="0"/>
              </a:rPr>
              <a:t>15.000.000</a:t>
            </a:r>
            <a:r>
              <a:rPr lang="el-GR" sz="1400" dirty="0">
                <a:ea typeface="Arial Unicode MS" panose="020B0604020202020204" pitchFamily="34" charset="-128"/>
              </a:rPr>
              <a:t>		</a:t>
            </a:r>
            <a:endParaRPr lang="en-US" sz="1400" dirty="0">
              <a:ea typeface="Times New Roman" panose="02020603050405020304" pitchFamily="18" charset="0"/>
            </a:endParaRPr>
          </a:p>
          <a:p>
            <a:pPr>
              <a:spcAft>
                <a:spcPts val="0"/>
              </a:spcAft>
              <a:tabLst>
                <a:tab pos="2881313" algn="l"/>
                <a:tab pos="4170363" algn="r"/>
                <a:tab pos="4883150" algn="r"/>
                <a:tab pos="5195888" algn="r"/>
              </a:tabLst>
            </a:pPr>
            <a:r>
              <a:rPr lang="el-GR" sz="1400" dirty="0">
                <a:ea typeface="Arial Unicode MS" panose="020B0604020202020204" pitchFamily="34" charset="-128"/>
              </a:rPr>
              <a:t>				</a:t>
            </a:r>
            <a:endParaRPr lang="en-US" sz="1400" dirty="0">
              <a:effectLst/>
              <a:ea typeface="Times New Roman" panose="02020603050405020304" pitchFamily="18" charset="0"/>
            </a:endParaRPr>
          </a:p>
        </p:txBody>
      </p:sp>
    </p:spTree>
    <p:extLst>
      <p:ext uri="{BB962C8B-B14F-4D97-AF65-F5344CB8AC3E}">
        <p14:creationId xmlns:p14="http://schemas.microsoft.com/office/powerpoint/2010/main" val="388418702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dissolv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dissolv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dissolve">
                                      <p:cBhvr>
                                        <p:cTn id="27" dur="5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dissolve">
                                      <p:cBhvr>
                                        <p:cTn id="32" dur="5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dissolve">
                                      <p:cBhvr>
                                        <p:cTn id="37" dur="5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10" end="10"/>
                                            </p:txEl>
                                          </p:spTgt>
                                        </p:tgtEl>
                                        <p:attrNameLst>
                                          <p:attrName>style.visibility</p:attrName>
                                        </p:attrNameLst>
                                      </p:cBhvr>
                                      <p:to>
                                        <p:strVal val="visible"/>
                                      </p:to>
                                    </p:set>
                                    <p:animEffect transition="in" filter="dissolve">
                                      <p:cBhvr>
                                        <p:cTn id="42" dur="500"/>
                                        <p:tgtEl>
                                          <p:spTgt spid="4">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
                                            <p:txEl>
                                              <p:pRg st="11" end="11"/>
                                            </p:txEl>
                                          </p:spTgt>
                                        </p:tgtEl>
                                        <p:attrNameLst>
                                          <p:attrName>style.visibility</p:attrName>
                                        </p:attrNameLst>
                                      </p:cBhvr>
                                      <p:to>
                                        <p:strVal val="visible"/>
                                      </p:to>
                                    </p:set>
                                    <p:animEffect transition="in" filter="dissolve">
                                      <p:cBhvr>
                                        <p:cTn id="47" dur="500"/>
                                        <p:tgtEl>
                                          <p:spTgt spid="4">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12" end="12"/>
                                            </p:txEl>
                                          </p:spTgt>
                                        </p:tgtEl>
                                        <p:attrNameLst>
                                          <p:attrName>style.visibility</p:attrName>
                                        </p:attrNameLst>
                                      </p:cBhvr>
                                      <p:to>
                                        <p:strVal val="visible"/>
                                      </p:to>
                                    </p:set>
                                    <p:animEffect transition="in" filter="dissolve">
                                      <p:cBhvr>
                                        <p:cTn id="52" dur="500"/>
                                        <p:tgtEl>
                                          <p:spTgt spid="4">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4">
                                            <p:txEl>
                                              <p:pRg st="14" end="14"/>
                                            </p:txEl>
                                          </p:spTgt>
                                        </p:tgtEl>
                                        <p:attrNameLst>
                                          <p:attrName>style.visibility</p:attrName>
                                        </p:attrNameLst>
                                      </p:cBhvr>
                                      <p:to>
                                        <p:strVal val="visible"/>
                                      </p:to>
                                    </p:set>
                                    <p:animEffect transition="in" filter="dissolve">
                                      <p:cBhvr>
                                        <p:cTn id="57" dur="500"/>
                                        <p:tgtEl>
                                          <p:spTgt spid="4">
                                            <p:txEl>
                                              <p:pRg st="14" end="1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4">
                                            <p:txEl>
                                              <p:pRg st="15" end="15"/>
                                            </p:txEl>
                                          </p:spTgt>
                                        </p:tgtEl>
                                        <p:attrNameLst>
                                          <p:attrName>style.visibility</p:attrName>
                                        </p:attrNameLst>
                                      </p:cBhvr>
                                      <p:to>
                                        <p:strVal val="visible"/>
                                      </p:to>
                                    </p:set>
                                    <p:animEffect transition="in" filter="dissolve">
                                      <p:cBhvr>
                                        <p:cTn id="62" dur="500"/>
                                        <p:tgtEl>
                                          <p:spTgt spid="4">
                                            <p:txEl>
                                              <p:pRg st="15" end="1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4">
                                            <p:txEl>
                                              <p:pRg st="16" end="16"/>
                                            </p:txEl>
                                          </p:spTgt>
                                        </p:tgtEl>
                                        <p:attrNameLst>
                                          <p:attrName>style.visibility</p:attrName>
                                        </p:attrNameLst>
                                      </p:cBhvr>
                                      <p:to>
                                        <p:strVal val="visible"/>
                                      </p:to>
                                    </p:set>
                                    <p:animEffect transition="in" filter="dissolve">
                                      <p:cBhvr>
                                        <p:cTn id="67"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C11059-9F71-714E-9BB7-D5AC2CE5B89F}"/>
              </a:ext>
            </a:extLst>
          </p:cNvPr>
          <p:cNvSpPr txBox="1"/>
          <p:nvPr/>
        </p:nvSpPr>
        <p:spPr>
          <a:xfrm>
            <a:off x="1710267" y="1185333"/>
            <a:ext cx="7095066" cy="707886"/>
          </a:xfrm>
          <a:prstGeom prst="rect">
            <a:avLst/>
          </a:prstGeom>
          <a:solidFill>
            <a:schemeClr val="accent2">
              <a:lumMod val="60000"/>
              <a:lumOff val="40000"/>
            </a:schemeClr>
          </a:solidFill>
          <a:ln>
            <a:solidFill>
              <a:schemeClr val="tx1"/>
            </a:solidFill>
          </a:ln>
        </p:spPr>
        <p:txBody>
          <a:bodyPr wrap="square" rtlCol="0">
            <a:spAutoFit/>
          </a:bodyPr>
          <a:lstStyle/>
          <a:p>
            <a:r>
              <a:rPr lang="el-GR" sz="4000" dirty="0"/>
              <a:t>ΜΕΤΑΒΛΗΤΗ ΚΟΣΤΟΛΟΓΗΣΗ</a:t>
            </a:r>
            <a:endParaRPr lang="en-US" sz="4000" dirty="0"/>
          </a:p>
        </p:txBody>
      </p:sp>
    </p:spTree>
    <p:extLst>
      <p:ext uri="{BB962C8B-B14F-4D97-AF65-F5344CB8AC3E}">
        <p14:creationId xmlns:p14="http://schemas.microsoft.com/office/powerpoint/2010/main" val="212816203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333F09-4A57-F243-B017-BC0B2005F763}"/>
              </a:ext>
            </a:extLst>
          </p:cNvPr>
          <p:cNvSpPr txBox="1"/>
          <p:nvPr/>
        </p:nvSpPr>
        <p:spPr>
          <a:xfrm>
            <a:off x="2327529" y="176518"/>
            <a:ext cx="4524124" cy="369332"/>
          </a:xfrm>
          <a:prstGeom prst="rect">
            <a:avLst/>
          </a:prstGeom>
          <a:solidFill>
            <a:srgbClr val="FFFF00"/>
          </a:solidFill>
        </p:spPr>
        <p:txBody>
          <a:bodyPr wrap="none" rtlCol="0">
            <a:spAutoFit/>
          </a:bodyPr>
          <a:lstStyle/>
          <a:p>
            <a:r>
              <a:rPr lang="el-GR" b="1" dirty="0"/>
              <a:t>Ροή του Κόστους με τη Μορφή Συναρτήσεων</a:t>
            </a:r>
            <a:endParaRPr lang="en-US" b="1" dirty="0"/>
          </a:p>
        </p:txBody>
      </p:sp>
      <p:sp>
        <p:nvSpPr>
          <p:cNvPr id="6" name="TextBox 5">
            <a:extLst>
              <a:ext uri="{FF2B5EF4-FFF2-40B4-BE49-F238E27FC236}">
                <a16:creationId xmlns:a16="http://schemas.microsoft.com/office/drawing/2014/main" id="{6AA422F1-3FAE-BE46-9866-A73D7703CDC9}"/>
              </a:ext>
            </a:extLst>
          </p:cNvPr>
          <p:cNvSpPr txBox="1"/>
          <p:nvPr/>
        </p:nvSpPr>
        <p:spPr>
          <a:xfrm>
            <a:off x="360234" y="1023799"/>
            <a:ext cx="8518782" cy="338554"/>
          </a:xfrm>
          <a:prstGeom prst="rect">
            <a:avLst/>
          </a:prstGeom>
          <a:solidFill>
            <a:schemeClr val="accent4">
              <a:lumMod val="20000"/>
              <a:lumOff val="80000"/>
            </a:schemeClr>
          </a:solidFill>
        </p:spPr>
        <p:txBody>
          <a:bodyPr wrap="square" rtlCol="0">
            <a:spAutoFit/>
          </a:bodyPr>
          <a:lstStyle/>
          <a:p>
            <a:r>
              <a:rPr lang="el-GR" sz="1600" b="1" dirty="0"/>
              <a:t>Αναλώσεις Α.Υ. </a:t>
            </a:r>
            <a:r>
              <a:rPr lang="el-GR" sz="1600" dirty="0"/>
              <a:t>= Αρχικό Απόθεμα ΑΥ + Αγορές ΑΥ (= ΑΥ Προς διάθεση) – Τελικό. Απόθεμα ΑΥ</a:t>
            </a:r>
            <a:endParaRPr lang="en-US" sz="1600" dirty="0"/>
          </a:p>
        </p:txBody>
      </p:sp>
      <p:sp>
        <p:nvSpPr>
          <p:cNvPr id="7" name="TextBox 6">
            <a:extLst>
              <a:ext uri="{FF2B5EF4-FFF2-40B4-BE49-F238E27FC236}">
                <a16:creationId xmlns:a16="http://schemas.microsoft.com/office/drawing/2014/main" id="{3A498025-A7E7-8044-9D60-6392A2C3D01A}"/>
              </a:ext>
            </a:extLst>
          </p:cNvPr>
          <p:cNvSpPr txBox="1"/>
          <p:nvPr/>
        </p:nvSpPr>
        <p:spPr>
          <a:xfrm>
            <a:off x="312609" y="2656805"/>
            <a:ext cx="8518782" cy="584775"/>
          </a:xfrm>
          <a:prstGeom prst="rect">
            <a:avLst/>
          </a:prstGeom>
          <a:solidFill>
            <a:schemeClr val="accent5">
              <a:lumMod val="20000"/>
              <a:lumOff val="80000"/>
            </a:schemeClr>
          </a:solidFill>
        </p:spPr>
        <p:txBody>
          <a:bodyPr wrap="square" rtlCol="0">
            <a:spAutoFit/>
          </a:bodyPr>
          <a:lstStyle/>
          <a:p>
            <a:r>
              <a:rPr lang="el-GR" sz="1600" b="1" dirty="0"/>
              <a:t>Κόστος Παραχθέντων </a:t>
            </a:r>
            <a:r>
              <a:rPr lang="el-GR" sz="1600" dirty="0"/>
              <a:t>= Αρχικό Απόθεμα Παραγωγής σε Εξέλιξη + Κόστος Παραγωγής Περιόδου (= Συνολικό  Κόστος Παραγωγής Περιόδου) – Τελικό. Απόθεμα Παραγωγής σε Εξέλιξη</a:t>
            </a:r>
            <a:endParaRPr lang="en-US" sz="1600" dirty="0"/>
          </a:p>
        </p:txBody>
      </p:sp>
      <p:sp>
        <p:nvSpPr>
          <p:cNvPr id="8" name="TextBox 7">
            <a:extLst>
              <a:ext uri="{FF2B5EF4-FFF2-40B4-BE49-F238E27FC236}">
                <a16:creationId xmlns:a16="http://schemas.microsoft.com/office/drawing/2014/main" id="{03EA37BD-7FD7-744C-8A07-0805CF62B4A2}"/>
              </a:ext>
            </a:extLst>
          </p:cNvPr>
          <p:cNvSpPr txBox="1"/>
          <p:nvPr/>
        </p:nvSpPr>
        <p:spPr>
          <a:xfrm>
            <a:off x="330200" y="1840302"/>
            <a:ext cx="8518782" cy="338554"/>
          </a:xfrm>
          <a:prstGeom prst="rect">
            <a:avLst/>
          </a:prstGeom>
          <a:solidFill>
            <a:schemeClr val="accent6">
              <a:lumMod val="20000"/>
              <a:lumOff val="80000"/>
            </a:schemeClr>
          </a:solidFill>
        </p:spPr>
        <p:txBody>
          <a:bodyPr wrap="square" rtlCol="0">
            <a:spAutoFit/>
          </a:bodyPr>
          <a:lstStyle/>
          <a:p>
            <a:r>
              <a:rPr lang="el-GR" sz="1600" b="1"/>
              <a:t>Κόστος Περιόδου </a:t>
            </a:r>
            <a:r>
              <a:rPr lang="el-GR" sz="1600"/>
              <a:t>= (Αναλώσεις) ΑΥ + ΑΕ + ΓΒΕ (Καταλογισμένα) </a:t>
            </a:r>
            <a:endParaRPr lang="en-US" sz="1600"/>
          </a:p>
        </p:txBody>
      </p:sp>
      <p:sp>
        <p:nvSpPr>
          <p:cNvPr id="9" name="TextBox 8">
            <a:extLst>
              <a:ext uri="{FF2B5EF4-FFF2-40B4-BE49-F238E27FC236}">
                <a16:creationId xmlns:a16="http://schemas.microsoft.com/office/drawing/2014/main" id="{14B1E89C-C386-7B4B-81DD-DD0289887CEB}"/>
              </a:ext>
            </a:extLst>
          </p:cNvPr>
          <p:cNvSpPr txBox="1"/>
          <p:nvPr/>
        </p:nvSpPr>
        <p:spPr>
          <a:xfrm>
            <a:off x="360234" y="3719529"/>
            <a:ext cx="8518782" cy="584775"/>
          </a:xfrm>
          <a:prstGeom prst="rect">
            <a:avLst/>
          </a:prstGeom>
          <a:solidFill>
            <a:schemeClr val="accent2">
              <a:lumMod val="20000"/>
              <a:lumOff val="80000"/>
            </a:schemeClr>
          </a:solidFill>
        </p:spPr>
        <p:txBody>
          <a:bodyPr wrap="square" rtlCol="0">
            <a:spAutoFit/>
          </a:bodyPr>
          <a:lstStyle/>
          <a:p>
            <a:r>
              <a:rPr lang="el-GR" sz="1600" b="1"/>
              <a:t>Κόστος Πωληθέντων </a:t>
            </a:r>
            <a:r>
              <a:rPr lang="el-GR" sz="1600"/>
              <a:t>= Αρχικό Απόθεμα Ετοίμων Προϊόντων + Κόστος Παραχθέντων (= Συνολικό  Κόστος Ετοίμων προς Διάθεση) – Τελικό. Απόθεμα Ετοίμων Προϊόντων</a:t>
            </a:r>
            <a:endParaRPr lang="en-US" sz="1600"/>
          </a:p>
        </p:txBody>
      </p:sp>
      <p:sp>
        <p:nvSpPr>
          <p:cNvPr id="10" name="TextBox 9">
            <a:extLst>
              <a:ext uri="{FF2B5EF4-FFF2-40B4-BE49-F238E27FC236}">
                <a16:creationId xmlns:a16="http://schemas.microsoft.com/office/drawing/2014/main" id="{3C36DC75-B243-B848-AC55-3E11AF599465}"/>
              </a:ext>
            </a:extLst>
          </p:cNvPr>
          <p:cNvSpPr txBox="1"/>
          <p:nvPr/>
        </p:nvSpPr>
        <p:spPr>
          <a:xfrm>
            <a:off x="360234" y="4767759"/>
            <a:ext cx="8518782" cy="830997"/>
          </a:xfrm>
          <a:prstGeom prst="rect">
            <a:avLst/>
          </a:prstGeom>
          <a:solidFill>
            <a:schemeClr val="bg2">
              <a:lumMod val="90000"/>
            </a:schemeClr>
          </a:solidFill>
        </p:spPr>
        <p:txBody>
          <a:bodyPr wrap="square" rtlCol="0">
            <a:spAutoFit/>
          </a:bodyPr>
          <a:lstStyle/>
          <a:p>
            <a:r>
              <a:rPr lang="el-GR" sz="1600" b="1" dirty="0"/>
              <a:t>Καθαρό Κέρδος </a:t>
            </a:r>
            <a:r>
              <a:rPr lang="el-GR" sz="1600" dirty="0"/>
              <a:t>= Πωλήσεις – Κόστος Πωληθέντων (= Μικτό Αποτέλεσμα) – Δαπάνες Διοίκησης &amp; Διάθεσης – Κόστος Υποαπασχόλησης (- +) Χρηματοοικονομικά Αποτελέσματα (- +) Έκτακτα Αποτελέσματα</a:t>
            </a:r>
            <a:endParaRPr lang="en-US" sz="1600" dirty="0"/>
          </a:p>
        </p:txBody>
      </p:sp>
      <p:sp>
        <p:nvSpPr>
          <p:cNvPr id="2" name="Date Placeholder 1">
            <a:extLst>
              <a:ext uri="{FF2B5EF4-FFF2-40B4-BE49-F238E27FC236}">
                <a16:creationId xmlns:a16="http://schemas.microsoft.com/office/drawing/2014/main" id="{A0AD17AE-BFFB-7C44-86EB-D6E68CA28673}"/>
              </a:ext>
            </a:extLst>
          </p:cNvPr>
          <p:cNvSpPr>
            <a:spLocks noGrp="1"/>
          </p:cNvSpPr>
          <p:nvPr>
            <p:ph type="dt" sz="half" idx="10"/>
          </p:nvPr>
        </p:nvSpPr>
        <p:spPr/>
        <p:txBody>
          <a:bodyPr/>
          <a:lstStyle/>
          <a:p>
            <a:fld id="{B7DFC739-ECD5-244B-B4C2-CEEB9BC38EB2}" type="datetime1">
              <a:rPr lang="en-US" smtClean="0"/>
              <a:t>11/20/21</a:t>
            </a:fld>
            <a:endParaRPr lang="en-US"/>
          </a:p>
        </p:txBody>
      </p:sp>
      <p:sp>
        <p:nvSpPr>
          <p:cNvPr id="3" name="Slide Number Placeholder 2">
            <a:extLst>
              <a:ext uri="{FF2B5EF4-FFF2-40B4-BE49-F238E27FC236}">
                <a16:creationId xmlns:a16="http://schemas.microsoft.com/office/drawing/2014/main" id="{8E15F362-736A-574E-988D-3FB18738D11E}"/>
              </a:ext>
            </a:extLst>
          </p:cNvPr>
          <p:cNvSpPr>
            <a:spLocks noGrp="1"/>
          </p:cNvSpPr>
          <p:nvPr>
            <p:ph type="sldNum" sz="quarter" idx="12"/>
          </p:nvPr>
        </p:nvSpPr>
        <p:spPr/>
        <p:txBody>
          <a:bodyPr/>
          <a:lstStyle/>
          <a:p>
            <a:fld id="{B66069EF-D52F-E549-BC70-80BAEE16745F}" type="slidenum">
              <a:rPr lang="en-US" smtClean="0"/>
              <a:t>5</a:t>
            </a:fld>
            <a:endParaRPr lang="en-US"/>
          </a:p>
        </p:txBody>
      </p:sp>
    </p:spTree>
    <p:extLst>
      <p:ext uri="{BB962C8B-B14F-4D97-AF65-F5344CB8AC3E}">
        <p14:creationId xmlns:p14="http://schemas.microsoft.com/office/powerpoint/2010/main" val="407368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952EA3-4976-3A45-95C9-BD169C2B5406}"/>
              </a:ext>
            </a:extLst>
          </p:cNvPr>
          <p:cNvSpPr/>
          <p:nvPr/>
        </p:nvSpPr>
        <p:spPr>
          <a:xfrm>
            <a:off x="211975" y="1242802"/>
            <a:ext cx="8741664" cy="4616648"/>
          </a:xfrm>
          <a:prstGeom prst="rect">
            <a:avLst/>
          </a:prstGeom>
          <a:ln>
            <a:solidFill>
              <a:schemeClr val="tx1"/>
            </a:solidFill>
          </a:ln>
        </p:spPr>
        <p:txBody>
          <a:bodyPr wrap="square">
            <a:spAutoFit/>
          </a:bodyPr>
          <a:lstStyle/>
          <a:p>
            <a:pPr algn="ctr"/>
            <a:r>
              <a:rPr lang="el-GR" sz="1400" b="1" dirty="0"/>
              <a:t>Κατάσταση Λογαριασμού αποτελεσμάτων περιόδου 1/1-31/12/20ΧΧ</a:t>
            </a:r>
          </a:p>
          <a:p>
            <a:pPr algn="ctr"/>
            <a:endParaRPr lang="el-GR" sz="1400" b="1" dirty="0"/>
          </a:p>
          <a:p>
            <a:pPr>
              <a:tabLst>
                <a:tab pos="6657975" algn="r"/>
                <a:tab pos="8128000" algn="r"/>
              </a:tabLst>
            </a:pPr>
            <a:r>
              <a:rPr lang="el-GR" sz="1400" dirty="0"/>
              <a:t>Έσοδα από πωλήσεις 		€ ΧΧΧΧΧΧ</a:t>
            </a:r>
          </a:p>
          <a:p>
            <a:pPr>
              <a:tabLst>
                <a:tab pos="6657975" algn="r"/>
                <a:tab pos="8128000" algn="r"/>
              </a:tabLst>
            </a:pPr>
            <a:r>
              <a:rPr lang="el-GR" sz="1400" dirty="0"/>
              <a:t>Μείον:</a:t>
            </a:r>
          </a:p>
          <a:p>
            <a:pPr>
              <a:tabLst>
                <a:tab pos="6657975" algn="r"/>
                <a:tab pos="8128000" algn="r"/>
              </a:tabLst>
            </a:pPr>
            <a:r>
              <a:rPr lang="el-GR" sz="1400" dirty="0"/>
              <a:t>Μεταβλητό Κόστος πωληθέντων</a:t>
            </a:r>
          </a:p>
          <a:p>
            <a:pPr marL="488950">
              <a:tabLst>
                <a:tab pos="6657975" algn="r"/>
                <a:tab pos="8128000" algn="r"/>
              </a:tabLst>
            </a:pPr>
            <a:r>
              <a:rPr lang="el-GR" sz="1400" dirty="0"/>
              <a:t>Κόστος μεταβλητό παραγωγής 	</a:t>
            </a:r>
            <a:r>
              <a:rPr lang="el-GR" sz="1400" u="sng" dirty="0"/>
              <a:t>	€ ΧΧΧΧΧΧ</a:t>
            </a:r>
          </a:p>
          <a:p>
            <a:pPr marL="496888">
              <a:tabLst>
                <a:tab pos="6657975" algn="r"/>
                <a:tab pos="8128000" algn="r"/>
              </a:tabLst>
            </a:pPr>
            <a:r>
              <a:rPr lang="el-GR" sz="1400" dirty="0"/>
              <a:t>= Βιομηχανικό Περιθώριο 		€ ΧΧΧΧΧΧ</a:t>
            </a:r>
          </a:p>
          <a:p>
            <a:pPr marL="496888">
              <a:tabLst>
                <a:tab pos="6657975" algn="r"/>
                <a:tab pos="8128000" algn="r"/>
              </a:tabLst>
            </a:pPr>
            <a:r>
              <a:rPr lang="el-GR" sz="1400" dirty="0"/>
              <a:t>Μείον:</a:t>
            </a:r>
          </a:p>
          <a:p>
            <a:pPr marL="488950">
              <a:tabLst>
                <a:tab pos="6657975" algn="r"/>
                <a:tab pos="8128000" algn="r"/>
              </a:tabLst>
            </a:pPr>
            <a:r>
              <a:rPr lang="el-GR" sz="1400" dirty="0"/>
              <a:t>Κόστος μεταβλητό διάθεσης 		€ ΧΧΧΧΧΧ</a:t>
            </a:r>
          </a:p>
          <a:p>
            <a:pPr>
              <a:tabLst>
                <a:tab pos="6657975" algn="r"/>
                <a:tab pos="8128000" algn="r"/>
              </a:tabLst>
            </a:pPr>
            <a:r>
              <a:rPr lang="el-GR" sz="1400" dirty="0"/>
              <a:t>= Περιθώριο συμβολής ή κέρδους 		€ ΧΧΧΧΧΧ</a:t>
            </a:r>
          </a:p>
          <a:p>
            <a:pPr>
              <a:tabLst>
                <a:tab pos="6657975" algn="r"/>
                <a:tab pos="8128000" algn="r"/>
              </a:tabLst>
            </a:pPr>
            <a:r>
              <a:rPr lang="el-GR" sz="1400" dirty="0"/>
              <a:t>Μείον:</a:t>
            </a:r>
          </a:p>
          <a:p>
            <a:pPr>
              <a:tabLst>
                <a:tab pos="6657975" algn="r"/>
                <a:tab pos="8128000" algn="r"/>
              </a:tabLst>
            </a:pPr>
            <a:r>
              <a:rPr lang="el-GR" sz="1400" dirty="0"/>
              <a:t>Έξοδα που βαρύνουν το περιθώριο συμβολής:</a:t>
            </a:r>
          </a:p>
          <a:p>
            <a:pPr marL="488950">
              <a:tabLst>
                <a:tab pos="6657975" algn="r"/>
                <a:tab pos="8128000" algn="r"/>
              </a:tabLst>
            </a:pPr>
            <a:r>
              <a:rPr lang="el-GR" sz="1400" dirty="0"/>
              <a:t>- Σταθερό κόστος παραγωγικής λειτουργίας 	€ ΧΧΧΧΧΧ</a:t>
            </a:r>
          </a:p>
          <a:p>
            <a:pPr marL="488950">
              <a:tabLst>
                <a:tab pos="6657975" algn="r"/>
                <a:tab pos="8128000" algn="r"/>
              </a:tabLst>
            </a:pPr>
            <a:r>
              <a:rPr lang="el-GR" sz="1400" dirty="0"/>
              <a:t>- Σταθερό κόστος της λειτουργίας διάθεσης 	€ ΧΧΧΧΧΧ</a:t>
            </a:r>
          </a:p>
          <a:p>
            <a:pPr marL="488950">
              <a:tabLst>
                <a:tab pos="6657975" algn="r"/>
                <a:tab pos="8128000" algn="r"/>
              </a:tabLst>
            </a:pPr>
            <a:r>
              <a:rPr lang="el-GR" sz="1400" dirty="0"/>
              <a:t>- Κόστος της διοικητικής λειτουργίας 	€ ΧΧΧΧΧΧ</a:t>
            </a:r>
          </a:p>
          <a:p>
            <a:pPr marL="488950">
              <a:tabLst>
                <a:tab pos="6657975" algn="r"/>
                <a:tab pos="8128000" algn="r"/>
              </a:tabLst>
            </a:pPr>
            <a:r>
              <a:rPr lang="el-GR" sz="1400" dirty="0"/>
              <a:t>- Κόστος της λειτουργίας ερευνών – ανάπτυξης 	€ ΧΧΧΧΧΧ</a:t>
            </a:r>
          </a:p>
          <a:p>
            <a:pPr marL="488950">
              <a:tabLst>
                <a:tab pos="6657975" algn="r"/>
                <a:tab pos="8128000" algn="r"/>
              </a:tabLst>
            </a:pPr>
            <a:r>
              <a:rPr lang="el-GR" sz="1400" dirty="0"/>
              <a:t>- Κόστος της χρηματοοικονομικής λειτουργίας 	</a:t>
            </a:r>
            <a:r>
              <a:rPr lang="el-GR" sz="1400" u="sng" dirty="0"/>
              <a:t>€ ΧΧΧΧΧΧ 	€ ΧΧΧΧΧΧ</a:t>
            </a:r>
          </a:p>
          <a:p>
            <a:pPr>
              <a:tabLst>
                <a:tab pos="6657975" algn="r"/>
                <a:tab pos="8128000" algn="r"/>
              </a:tabLst>
            </a:pPr>
            <a:r>
              <a:rPr lang="el-GR" sz="1400" dirty="0"/>
              <a:t>= Καθαρό αποτέλεσμα εκμετάλλευσης 		€ ΧΧΧΧΧΧ</a:t>
            </a:r>
          </a:p>
          <a:p>
            <a:pPr>
              <a:tabLst>
                <a:tab pos="6657975" algn="r"/>
                <a:tab pos="8128000" algn="r"/>
              </a:tabLst>
            </a:pPr>
            <a:r>
              <a:rPr lang="el-GR" sz="1400" dirty="0"/>
              <a:t>Πλέον: </a:t>
            </a:r>
            <a:r>
              <a:rPr lang="el-GR" sz="1400" dirty="0" err="1"/>
              <a:t>Έκτατα</a:t>
            </a:r>
            <a:r>
              <a:rPr lang="el-GR" sz="1400" dirty="0"/>
              <a:t> και ανόργανα έσοδα και κέρδη 	€ ΧΧΧΧΧΧ</a:t>
            </a:r>
          </a:p>
          <a:p>
            <a:pPr>
              <a:tabLst>
                <a:tab pos="6657975" algn="r"/>
                <a:tab pos="8128000" algn="r"/>
              </a:tabLst>
            </a:pPr>
            <a:r>
              <a:rPr lang="el-GR" sz="1400" dirty="0"/>
              <a:t>Μείον: </a:t>
            </a:r>
            <a:r>
              <a:rPr lang="el-GR" sz="1400" dirty="0" err="1"/>
              <a:t>Έκτατα</a:t>
            </a:r>
            <a:r>
              <a:rPr lang="el-GR" sz="1400" dirty="0"/>
              <a:t> και ανόργανα έσοδα και ζημίες 	</a:t>
            </a:r>
            <a:r>
              <a:rPr lang="el-GR" sz="1400" u="sng" dirty="0"/>
              <a:t>€ ΧΧΧΧΧΧ 	€ ΧΧΧΧΧΧ</a:t>
            </a:r>
          </a:p>
          <a:p>
            <a:pPr>
              <a:tabLst>
                <a:tab pos="6657975" algn="r"/>
                <a:tab pos="8128000" algn="r"/>
              </a:tabLst>
            </a:pPr>
            <a:r>
              <a:rPr lang="el-GR" sz="1400" dirty="0"/>
              <a:t>= Τελικό αποτέλεσμα (προ φόρων) χρήσης 		€ ΧΧΧΧΧΧ</a:t>
            </a:r>
          </a:p>
        </p:txBody>
      </p:sp>
      <p:sp>
        <p:nvSpPr>
          <p:cNvPr id="3" name="Rectangle 2">
            <a:extLst>
              <a:ext uri="{FF2B5EF4-FFF2-40B4-BE49-F238E27FC236}">
                <a16:creationId xmlns:a16="http://schemas.microsoft.com/office/drawing/2014/main" id="{62F3F482-2B0B-C248-8551-EE2E17803F78}"/>
              </a:ext>
            </a:extLst>
          </p:cNvPr>
          <p:cNvSpPr/>
          <p:nvPr/>
        </p:nvSpPr>
        <p:spPr>
          <a:xfrm>
            <a:off x="532016" y="329384"/>
            <a:ext cx="7813962" cy="369332"/>
          </a:xfrm>
          <a:prstGeom prst="rect">
            <a:avLst/>
          </a:prstGeom>
          <a:solidFill>
            <a:schemeClr val="accent4">
              <a:lumMod val="20000"/>
              <a:lumOff val="80000"/>
            </a:schemeClr>
          </a:solidFill>
          <a:ln>
            <a:solidFill>
              <a:schemeClr val="tx1"/>
            </a:solidFill>
          </a:ln>
        </p:spPr>
        <p:txBody>
          <a:bodyPr wrap="square">
            <a:spAutoFit/>
          </a:bodyPr>
          <a:lstStyle/>
          <a:p>
            <a:pPr algn="ctr"/>
            <a:r>
              <a:rPr lang="el-GR" b="1" dirty="0"/>
              <a:t>Προσδιορισμός Αποτελεσμάτων με Μεταβλητή (Οριακή ή Άμεση) Κοστολόγηση</a:t>
            </a:r>
          </a:p>
        </p:txBody>
      </p:sp>
    </p:spTree>
    <p:extLst>
      <p:ext uri="{BB962C8B-B14F-4D97-AF65-F5344CB8AC3E}">
        <p14:creationId xmlns:p14="http://schemas.microsoft.com/office/powerpoint/2010/main" val="399544445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dissolv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dissolv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dissolv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dissolve">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dissolve">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dissolve">
                                      <p:cBhvr>
                                        <p:cTn id="32" dur="5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dissolve">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dissolve">
                                      <p:cBhvr>
                                        <p:cTn id="42" dur="500"/>
                                        <p:tgtEl>
                                          <p:spTgt spid="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dissolve">
                                      <p:cBhvr>
                                        <p:cTn id="47" dur="500"/>
                                        <p:tgtEl>
                                          <p:spTgt spid="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Effect transition="in" filter="dissolve">
                                      <p:cBhvr>
                                        <p:cTn id="52" dur="500"/>
                                        <p:tgtEl>
                                          <p:spTgt spid="2">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Effect transition="in" filter="dissolve">
                                      <p:cBhvr>
                                        <p:cTn id="57" dur="500"/>
                                        <p:tgtEl>
                                          <p:spTgt spid="2">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2">
                                            <p:txEl>
                                              <p:pRg st="13" end="13"/>
                                            </p:txEl>
                                          </p:spTgt>
                                        </p:tgtEl>
                                        <p:attrNameLst>
                                          <p:attrName>style.visibility</p:attrName>
                                        </p:attrNameLst>
                                      </p:cBhvr>
                                      <p:to>
                                        <p:strVal val="visible"/>
                                      </p:to>
                                    </p:set>
                                    <p:animEffect transition="in" filter="dissolve">
                                      <p:cBhvr>
                                        <p:cTn id="62" dur="500"/>
                                        <p:tgtEl>
                                          <p:spTgt spid="2">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2">
                                            <p:txEl>
                                              <p:pRg st="14" end="14"/>
                                            </p:txEl>
                                          </p:spTgt>
                                        </p:tgtEl>
                                        <p:attrNameLst>
                                          <p:attrName>style.visibility</p:attrName>
                                        </p:attrNameLst>
                                      </p:cBhvr>
                                      <p:to>
                                        <p:strVal val="visible"/>
                                      </p:to>
                                    </p:set>
                                    <p:animEffect transition="in" filter="dissolve">
                                      <p:cBhvr>
                                        <p:cTn id="67" dur="500"/>
                                        <p:tgtEl>
                                          <p:spTgt spid="2">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2">
                                            <p:txEl>
                                              <p:pRg st="15" end="15"/>
                                            </p:txEl>
                                          </p:spTgt>
                                        </p:tgtEl>
                                        <p:attrNameLst>
                                          <p:attrName>style.visibility</p:attrName>
                                        </p:attrNameLst>
                                      </p:cBhvr>
                                      <p:to>
                                        <p:strVal val="visible"/>
                                      </p:to>
                                    </p:set>
                                    <p:animEffect transition="in" filter="dissolve">
                                      <p:cBhvr>
                                        <p:cTn id="72" dur="500"/>
                                        <p:tgtEl>
                                          <p:spTgt spid="2">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2">
                                            <p:txEl>
                                              <p:pRg st="16" end="16"/>
                                            </p:txEl>
                                          </p:spTgt>
                                        </p:tgtEl>
                                        <p:attrNameLst>
                                          <p:attrName>style.visibility</p:attrName>
                                        </p:attrNameLst>
                                      </p:cBhvr>
                                      <p:to>
                                        <p:strVal val="visible"/>
                                      </p:to>
                                    </p:set>
                                    <p:animEffect transition="in" filter="dissolve">
                                      <p:cBhvr>
                                        <p:cTn id="77" dur="500"/>
                                        <p:tgtEl>
                                          <p:spTgt spid="2">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2">
                                            <p:txEl>
                                              <p:pRg st="17" end="17"/>
                                            </p:txEl>
                                          </p:spTgt>
                                        </p:tgtEl>
                                        <p:attrNameLst>
                                          <p:attrName>style.visibility</p:attrName>
                                        </p:attrNameLst>
                                      </p:cBhvr>
                                      <p:to>
                                        <p:strVal val="visible"/>
                                      </p:to>
                                    </p:set>
                                    <p:animEffect transition="in" filter="dissolve">
                                      <p:cBhvr>
                                        <p:cTn id="82" dur="500"/>
                                        <p:tgtEl>
                                          <p:spTgt spid="2">
                                            <p:txEl>
                                              <p:pRg st="17" end="17"/>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2">
                                            <p:txEl>
                                              <p:pRg st="18" end="18"/>
                                            </p:txEl>
                                          </p:spTgt>
                                        </p:tgtEl>
                                        <p:attrNameLst>
                                          <p:attrName>style.visibility</p:attrName>
                                        </p:attrNameLst>
                                      </p:cBhvr>
                                      <p:to>
                                        <p:strVal val="visible"/>
                                      </p:to>
                                    </p:set>
                                    <p:animEffect transition="in" filter="dissolve">
                                      <p:cBhvr>
                                        <p:cTn id="87" dur="500"/>
                                        <p:tgtEl>
                                          <p:spTgt spid="2">
                                            <p:txEl>
                                              <p:pRg st="18" end="18"/>
                                            </p:txEl>
                                          </p:spTgt>
                                        </p:tgtEl>
                                      </p:cBhvr>
                                    </p:animEffect>
                                  </p:childTnLst>
                                </p:cTn>
                              </p:par>
                              <p:par>
                                <p:cTn id="88" presetID="9" presetClass="entr" presetSubtype="0" fill="hold" nodeType="withEffect">
                                  <p:stCondLst>
                                    <p:cond delay="0"/>
                                  </p:stCondLst>
                                  <p:childTnLst>
                                    <p:set>
                                      <p:cBhvr>
                                        <p:cTn id="89" dur="1" fill="hold">
                                          <p:stCondLst>
                                            <p:cond delay="0"/>
                                          </p:stCondLst>
                                        </p:cTn>
                                        <p:tgtEl>
                                          <p:spTgt spid="2">
                                            <p:txEl>
                                              <p:pRg st="19" end="19"/>
                                            </p:txEl>
                                          </p:spTgt>
                                        </p:tgtEl>
                                        <p:attrNameLst>
                                          <p:attrName>style.visibility</p:attrName>
                                        </p:attrNameLst>
                                      </p:cBhvr>
                                      <p:to>
                                        <p:strVal val="visible"/>
                                      </p:to>
                                    </p:set>
                                    <p:animEffect transition="in" filter="dissolve">
                                      <p:cBhvr>
                                        <p:cTn id="90" dur="500"/>
                                        <p:tgtEl>
                                          <p:spTgt spid="2">
                                            <p:txEl>
                                              <p:pRg st="19" end="19"/>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9" presetClass="entr" presetSubtype="0" fill="hold" nodeType="clickEffect">
                                  <p:stCondLst>
                                    <p:cond delay="0"/>
                                  </p:stCondLst>
                                  <p:childTnLst>
                                    <p:set>
                                      <p:cBhvr>
                                        <p:cTn id="94" dur="1" fill="hold">
                                          <p:stCondLst>
                                            <p:cond delay="0"/>
                                          </p:stCondLst>
                                        </p:cTn>
                                        <p:tgtEl>
                                          <p:spTgt spid="2">
                                            <p:txEl>
                                              <p:pRg st="20" end="20"/>
                                            </p:txEl>
                                          </p:spTgt>
                                        </p:tgtEl>
                                        <p:attrNameLst>
                                          <p:attrName>style.visibility</p:attrName>
                                        </p:attrNameLst>
                                      </p:cBhvr>
                                      <p:to>
                                        <p:strVal val="visible"/>
                                      </p:to>
                                    </p:set>
                                    <p:animEffect transition="in" filter="dissolve">
                                      <p:cBhvr>
                                        <p:cTn id="95" dur="500"/>
                                        <p:tgtEl>
                                          <p:spTgt spid="2">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346E17-1427-104E-A729-A335A3515524}"/>
              </a:ext>
            </a:extLst>
          </p:cNvPr>
          <p:cNvSpPr/>
          <p:nvPr/>
        </p:nvSpPr>
        <p:spPr>
          <a:xfrm>
            <a:off x="228600" y="1176582"/>
            <a:ext cx="8567928" cy="4355038"/>
          </a:xfrm>
          <a:prstGeom prst="rect">
            <a:avLst/>
          </a:prstGeom>
          <a:ln>
            <a:solidFill>
              <a:schemeClr val="tx1"/>
            </a:solidFill>
          </a:ln>
        </p:spPr>
        <p:txBody>
          <a:bodyPr wrap="square">
            <a:spAutoFit/>
          </a:bodyPr>
          <a:lstStyle/>
          <a:p>
            <a:pPr>
              <a:tabLst>
                <a:tab pos="5949950" algn="r"/>
                <a:tab pos="8081963" algn="r"/>
              </a:tabLst>
            </a:pPr>
            <a:endParaRPr lang="el-GR" sz="1400" dirty="0"/>
          </a:p>
          <a:p>
            <a:pPr>
              <a:tabLst>
                <a:tab pos="7591425" algn="r"/>
              </a:tabLst>
            </a:pPr>
            <a:r>
              <a:rPr lang="el-GR" sz="1400" b="1" dirty="0"/>
              <a:t>Στοιχεία κόστους  παραγωγής</a:t>
            </a:r>
            <a:r>
              <a:rPr lang="el-GR" sz="1400" dirty="0"/>
              <a:t>	</a:t>
            </a:r>
            <a:r>
              <a:rPr lang="el-GR" sz="1400" b="1" dirty="0"/>
              <a:t>Διαμόρφωση κόστους με βάση τα  συστήματα</a:t>
            </a:r>
          </a:p>
          <a:p>
            <a:pPr>
              <a:tabLst>
                <a:tab pos="5949950" algn="r"/>
                <a:tab pos="8081963" algn="r"/>
              </a:tabLst>
            </a:pPr>
            <a:r>
              <a:rPr lang="el-GR" sz="1400" dirty="0"/>
              <a:t>			</a:t>
            </a:r>
            <a:r>
              <a:rPr lang="el-GR" sz="1400" u="sng" dirty="0"/>
              <a:t>	</a:t>
            </a:r>
            <a:r>
              <a:rPr lang="el-GR" sz="1400" b="1" u="sng" dirty="0"/>
              <a:t>Μεταβλητής  κοστολόγησης 	Πλήρους  κοστολόγησης</a:t>
            </a:r>
          </a:p>
          <a:p>
            <a:pPr>
              <a:spcAft>
                <a:spcPts val="600"/>
              </a:spcAft>
              <a:tabLst>
                <a:tab pos="5949950" algn="r"/>
                <a:tab pos="8081963" algn="r"/>
              </a:tabLst>
            </a:pPr>
            <a:endParaRPr lang="el-GR" sz="1400" b="1" dirty="0"/>
          </a:p>
          <a:p>
            <a:pPr>
              <a:spcAft>
                <a:spcPts val="600"/>
              </a:spcAft>
              <a:tabLst>
                <a:tab pos="5949950" algn="r"/>
                <a:tab pos="8081963" algn="r"/>
              </a:tabLst>
            </a:pPr>
            <a:r>
              <a:rPr lang="el-GR" sz="1400" dirty="0"/>
              <a:t>Άμεσα υλικά παραγωγής 	ΧΧΧΧΧΧΧ  	ΧΧΧΧΧΧΧ</a:t>
            </a:r>
          </a:p>
          <a:p>
            <a:pPr>
              <a:spcAft>
                <a:spcPts val="600"/>
              </a:spcAft>
              <a:tabLst>
                <a:tab pos="5949950" algn="r"/>
                <a:tab pos="8081963" algn="r"/>
              </a:tabLst>
            </a:pPr>
            <a:r>
              <a:rPr lang="el-GR" sz="1400" dirty="0"/>
              <a:t>Άμεση εργασία παραγωγής 	ΧΧΧΧΧΧΧ 	ΧΧΧΧΧΧΧ</a:t>
            </a:r>
          </a:p>
          <a:p>
            <a:pPr>
              <a:spcAft>
                <a:spcPts val="600"/>
              </a:spcAft>
              <a:tabLst>
                <a:tab pos="5949950" algn="r"/>
                <a:tab pos="8081963" algn="r"/>
              </a:tabLst>
            </a:pPr>
            <a:r>
              <a:rPr lang="el-GR" sz="1400" dirty="0"/>
              <a:t>Μεταβλητά Γ.Β.Ε.	 ΧΧΧΧΧΧΧ 	ΧΧΧΧΧΧΧ</a:t>
            </a:r>
          </a:p>
          <a:p>
            <a:pPr>
              <a:spcAft>
                <a:spcPts val="600"/>
              </a:spcAft>
              <a:tabLst>
                <a:tab pos="5949950" algn="r"/>
                <a:tab pos="8081963" algn="r"/>
              </a:tabLst>
            </a:pPr>
            <a:r>
              <a:rPr lang="el-GR" sz="1400" dirty="0"/>
              <a:t>Σταθερά Γ.Β.Ε.	 - 	ΧΧΧΧΧΧΧ</a:t>
            </a:r>
          </a:p>
          <a:p>
            <a:pPr>
              <a:tabLst>
                <a:tab pos="5949950" algn="r"/>
                <a:tab pos="8081963" algn="r"/>
              </a:tabLst>
            </a:pPr>
            <a:endParaRPr lang="el-GR" sz="1400" dirty="0"/>
          </a:p>
          <a:p>
            <a:pPr>
              <a:tabLst>
                <a:tab pos="5949950" algn="r"/>
                <a:tab pos="8081963" algn="r"/>
              </a:tabLst>
            </a:pPr>
            <a:r>
              <a:rPr lang="el-GR" sz="1400" dirty="0"/>
              <a:t>Ι. Κόστος παραγωγής 	Μόνο μεταβλητό 	Σταθερό και  μεταβλητό</a:t>
            </a:r>
          </a:p>
          <a:p>
            <a:pPr>
              <a:tabLst>
                <a:tab pos="5949950" algn="r"/>
                <a:tab pos="8081963" algn="r"/>
              </a:tabLst>
            </a:pPr>
            <a:endParaRPr lang="el-GR" sz="1400" dirty="0"/>
          </a:p>
          <a:p>
            <a:pPr>
              <a:tabLst>
                <a:tab pos="5949950" algn="r"/>
                <a:tab pos="8081963" algn="r"/>
              </a:tabLst>
            </a:pPr>
            <a:r>
              <a:rPr lang="el-GR" sz="1400" dirty="0"/>
              <a:t>ΙΙ. Κόστος Αποθεμάτων απογραφής 	Μόνο μεταβλητό 	Σταθερό και μεταβλητό</a:t>
            </a:r>
          </a:p>
          <a:p>
            <a:pPr>
              <a:tabLst>
                <a:tab pos="5949950" algn="r"/>
                <a:tab pos="8081963" algn="r"/>
              </a:tabLst>
            </a:pPr>
            <a:endParaRPr lang="el-GR" sz="1400" dirty="0"/>
          </a:p>
          <a:p>
            <a:pPr>
              <a:tabLst>
                <a:tab pos="5949950" algn="r"/>
                <a:tab pos="8081963" algn="r"/>
              </a:tabLst>
            </a:pPr>
            <a:r>
              <a:rPr lang="el-GR" sz="1400" dirty="0"/>
              <a:t>ΙΙΙ. Επιβάρυνση Αποτελεσμάτων χρήσης με 	Το συνολικό σταθερό 	Μόνο οι σταθερές</a:t>
            </a:r>
          </a:p>
          <a:p>
            <a:pPr>
              <a:tabLst>
                <a:tab pos="5949950" algn="r"/>
                <a:tab pos="8081963" algn="r"/>
              </a:tabLst>
            </a:pPr>
            <a:r>
              <a:rPr lang="el-GR" sz="1400" dirty="0"/>
              <a:t>σταθερές δαπάνες 	κόστος της παραγωγικής 	δαπάνες παραγωγής</a:t>
            </a:r>
          </a:p>
          <a:p>
            <a:pPr>
              <a:tabLst>
                <a:tab pos="5949950" algn="r"/>
                <a:tab pos="8081963" algn="r"/>
              </a:tabLst>
            </a:pPr>
            <a:r>
              <a:rPr lang="el-GR" sz="1400" dirty="0"/>
              <a:t>	 λειτουργίας 	που βρίσκονται στο</a:t>
            </a:r>
          </a:p>
          <a:p>
            <a:pPr>
              <a:tabLst>
                <a:tab pos="5949950" algn="r"/>
                <a:tab pos="8081963" algn="r"/>
              </a:tabLst>
            </a:pPr>
            <a:r>
              <a:rPr lang="el-GR" sz="1400" dirty="0"/>
              <a:t>		κόστος των πωληθέντων</a:t>
            </a:r>
          </a:p>
        </p:txBody>
      </p:sp>
    </p:spTree>
    <p:extLst>
      <p:ext uri="{BB962C8B-B14F-4D97-AF65-F5344CB8AC3E}">
        <p14:creationId xmlns:p14="http://schemas.microsoft.com/office/powerpoint/2010/main" val="8808259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dissolv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dissolv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dissolve">
                                      <p:cBhvr>
                                        <p:cTn id="17" dur="500"/>
                                        <p:tgtEl>
                                          <p:spTgt spid="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dissolve">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dissolve">
                                      <p:cBhvr>
                                        <p:cTn id="27" dur="500"/>
                                        <p:tgtEl>
                                          <p:spTgt spid="2">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xEl>
                                              <p:pRg st="9" end="9"/>
                                            </p:txEl>
                                          </p:spTgt>
                                        </p:tgtEl>
                                        <p:attrNameLst>
                                          <p:attrName>style.visibility</p:attrName>
                                        </p:attrNameLst>
                                      </p:cBhvr>
                                      <p:to>
                                        <p:strVal val="visible"/>
                                      </p:to>
                                    </p:set>
                                    <p:animEffect transition="in" filter="dissolve">
                                      <p:cBhvr>
                                        <p:cTn id="32" dur="500"/>
                                        <p:tgtEl>
                                          <p:spTgt spid="2">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Effect transition="in" filter="dissolve">
                                      <p:cBhvr>
                                        <p:cTn id="37" dur="500"/>
                                        <p:tgtEl>
                                          <p:spTgt spid="2">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2">
                                            <p:txEl>
                                              <p:pRg st="13" end="13"/>
                                            </p:txEl>
                                          </p:spTgt>
                                        </p:tgtEl>
                                        <p:attrNameLst>
                                          <p:attrName>style.visibility</p:attrName>
                                        </p:attrNameLst>
                                      </p:cBhvr>
                                      <p:to>
                                        <p:strVal val="visible"/>
                                      </p:to>
                                    </p:set>
                                    <p:animEffect transition="in" filter="dissolve">
                                      <p:cBhvr>
                                        <p:cTn id="42" dur="500"/>
                                        <p:tgtEl>
                                          <p:spTgt spid="2">
                                            <p:txEl>
                                              <p:pRg st="13" end="13"/>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2">
                                            <p:txEl>
                                              <p:pRg st="14" end="14"/>
                                            </p:txEl>
                                          </p:spTgt>
                                        </p:tgtEl>
                                        <p:attrNameLst>
                                          <p:attrName>style.visibility</p:attrName>
                                        </p:attrNameLst>
                                      </p:cBhvr>
                                      <p:to>
                                        <p:strVal val="visible"/>
                                      </p:to>
                                    </p:set>
                                    <p:animEffect transition="in" filter="dissolve">
                                      <p:cBhvr>
                                        <p:cTn id="45" dur="500"/>
                                        <p:tgtEl>
                                          <p:spTgt spid="2">
                                            <p:txEl>
                                              <p:pRg st="14" end="14"/>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2">
                                            <p:txEl>
                                              <p:pRg st="15" end="15"/>
                                            </p:txEl>
                                          </p:spTgt>
                                        </p:tgtEl>
                                        <p:attrNameLst>
                                          <p:attrName>style.visibility</p:attrName>
                                        </p:attrNameLst>
                                      </p:cBhvr>
                                      <p:to>
                                        <p:strVal val="visible"/>
                                      </p:to>
                                    </p:set>
                                    <p:animEffect transition="in" filter="dissolve">
                                      <p:cBhvr>
                                        <p:cTn id="48" dur="500"/>
                                        <p:tgtEl>
                                          <p:spTgt spid="2">
                                            <p:txEl>
                                              <p:pRg st="15" end="15"/>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2">
                                            <p:txEl>
                                              <p:pRg st="16" end="16"/>
                                            </p:txEl>
                                          </p:spTgt>
                                        </p:tgtEl>
                                        <p:attrNameLst>
                                          <p:attrName>style.visibility</p:attrName>
                                        </p:attrNameLst>
                                      </p:cBhvr>
                                      <p:to>
                                        <p:strVal val="visible"/>
                                      </p:to>
                                    </p:set>
                                    <p:animEffect transition="in" filter="dissolve">
                                      <p:cBhvr>
                                        <p:cTn id="51"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2B8BC69-E8BC-1342-B58E-80F9E767516A}"/>
              </a:ext>
            </a:extLst>
          </p:cNvPr>
          <p:cNvSpPr/>
          <p:nvPr/>
        </p:nvSpPr>
        <p:spPr>
          <a:xfrm>
            <a:off x="346012" y="124698"/>
            <a:ext cx="986167" cy="324320"/>
          </a:xfrm>
          <a:prstGeom prst="rect">
            <a:avLst/>
          </a:prstGeom>
          <a:ln>
            <a:solidFill>
              <a:schemeClr val="tx1"/>
            </a:solidFill>
          </a:ln>
        </p:spPr>
        <p:txBody>
          <a:bodyPr wrap="none">
            <a:spAutoFit/>
          </a:bodyPr>
          <a:lstStyle/>
          <a:p>
            <a:pPr algn="just">
              <a:lnSpc>
                <a:spcPct val="115000"/>
              </a:lnSpc>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ΑΣΚΗΣΗ 1</a:t>
            </a:r>
            <a:r>
              <a:rPr lang="el-GR" sz="1400" b="1" baseline="30000" dirty="0">
                <a:highlight>
                  <a:srgbClr val="FFFF00"/>
                </a:highlight>
                <a:latin typeface="Calibri" panose="020F0502020204030204" pitchFamily="34" charset="0"/>
                <a:ea typeface="Times New Roman" panose="02020603050405020304" pitchFamily="18" charset="0"/>
                <a:cs typeface="Calibri" panose="020F0502020204030204" pitchFamily="34" charset="0"/>
              </a:rPr>
              <a:t>η</a:t>
            </a:r>
            <a:endParaRPr lang="en-US" sz="1400" dirty="0">
              <a:effectLst/>
              <a:latin typeface="Times New Roman" panose="02020603050405020304" pitchFamily="18" charset="0"/>
              <a:ea typeface="Times New Roman" panose="02020603050405020304" pitchFamily="18" charset="0"/>
            </a:endParaRPr>
          </a:p>
        </p:txBody>
      </p:sp>
      <p:sp>
        <p:nvSpPr>
          <p:cNvPr id="6" name="Rectangle 5">
            <a:extLst>
              <a:ext uri="{FF2B5EF4-FFF2-40B4-BE49-F238E27FC236}">
                <a16:creationId xmlns:a16="http://schemas.microsoft.com/office/drawing/2014/main" id="{AC763B28-5709-E148-96C5-F7A70DB1F8DC}"/>
              </a:ext>
            </a:extLst>
          </p:cNvPr>
          <p:cNvSpPr/>
          <p:nvPr/>
        </p:nvSpPr>
        <p:spPr>
          <a:xfrm>
            <a:off x="451820" y="1134653"/>
            <a:ext cx="8380207" cy="2893100"/>
          </a:xfrm>
          <a:prstGeom prst="rect">
            <a:avLst/>
          </a:prstGeom>
        </p:spPr>
        <p:txBody>
          <a:bodyPr wrap="square">
            <a:spAutoFit/>
          </a:bodyPr>
          <a:lstStyle/>
          <a:p>
            <a:pPr>
              <a:tabLst>
                <a:tab pos="3457575" algn="r"/>
                <a:tab pos="4524375" algn="r"/>
                <a:tab pos="5688013" algn="r"/>
              </a:tabLst>
            </a:pPr>
            <a:r>
              <a:rPr lang="el-GR" sz="1400" dirty="0"/>
              <a:t>	1ο Έτος	2ο Έτος	3ο Έτος</a:t>
            </a:r>
          </a:p>
          <a:p>
            <a:endParaRPr lang="el-GR" sz="1400" dirty="0"/>
          </a:p>
          <a:p>
            <a:pPr>
              <a:tabLst>
                <a:tab pos="3457575" algn="r"/>
                <a:tab pos="4524375" algn="r"/>
                <a:tab pos="5688013" algn="r"/>
              </a:tabLst>
            </a:pPr>
            <a:r>
              <a:rPr lang="el-GR" sz="1400" dirty="0"/>
              <a:t>Πωλήσεις                                  	800.000	640.000	800.000</a:t>
            </a:r>
          </a:p>
          <a:p>
            <a:pPr>
              <a:tabLst>
                <a:tab pos="3457575" algn="r"/>
                <a:tab pos="4524375" algn="r"/>
                <a:tab pos="5688013" algn="r"/>
              </a:tabLst>
            </a:pPr>
            <a:r>
              <a:rPr lang="el-GR" sz="1400" dirty="0"/>
              <a:t>Κόστος Πωληθέντων:			</a:t>
            </a:r>
          </a:p>
          <a:p>
            <a:pPr>
              <a:tabLst>
                <a:tab pos="3457575" algn="r"/>
                <a:tab pos="4524375" algn="r"/>
                <a:tab pos="5688013" algn="r"/>
              </a:tabLst>
            </a:pPr>
            <a:r>
              <a:rPr lang="el-GR" sz="1400" dirty="0"/>
              <a:t>Αποθέματα αρχής	0	0	200.000</a:t>
            </a:r>
          </a:p>
          <a:p>
            <a:pPr>
              <a:tabLst>
                <a:tab pos="3457575" algn="r"/>
                <a:tab pos="4524375" algn="r"/>
                <a:tab pos="5688013" algn="r"/>
              </a:tabLst>
            </a:pPr>
            <a:r>
              <a:rPr lang="el-GR" sz="1400" dirty="0"/>
              <a:t>Πλέον Κόστος παραχθέντων	580.000	600.000	560.000</a:t>
            </a:r>
          </a:p>
          <a:p>
            <a:pPr>
              <a:tabLst>
                <a:tab pos="3457575" algn="r"/>
                <a:tab pos="4524375" algn="r"/>
                <a:tab pos="5688013" algn="r"/>
              </a:tabLst>
            </a:pPr>
            <a:r>
              <a:rPr lang="el-GR" sz="1400" dirty="0"/>
              <a:t>Προϊόντα προς διάθεση            	580.000	600.000	760.000</a:t>
            </a:r>
          </a:p>
          <a:p>
            <a:pPr>
              <a:tabLst>
                <a:tab pos="3457575" algn="r"/>
                <a:tab pos="4524375" algn="r"/>
                <a:tab pos="5688013" algn="r"/>
              </a:tabLst>
            </a:pPr>
            <a:r>
              <a:rPr lang="el-GR" sz="1400" dirty="0"/>
              <a:t>Μείον αποθέματα τέλους</a:t>
            </a:r>
            <a:r>
              <a:rPr lang="en-US" sz="1400" dirty="0"/>
              <a:t>	</a:t>
            </a:r>
            <a:r>
              <a:rPr lang="el-GR" sz="1400" dirty="0"/>
              <a:t>0	200.000	140.000</a:t>
            </a:r>
          </a:p>
          <a:p>
            <a:pPr>
              <a:tabLst>
                <a:tab pos="3457575" algn="r"/>
                <a:tab pos="4524375" algn="r"/>
                <a:tab pos="5688013" algn="r"/>
              </a:tabLst>
            </a:pPr>
            <a:r>
              <a:rPr lang="el-GR" sz="1400" dirty="0"/>
              <a:t>Κόστος Πωληθέντων	580.000	400.000	620.000</a:t>
            </a:r>
          </a:p>
          <a:p>
            <a:pPr>
              <a:tabLst>
                <a:tab pos="3457575" algn="r"/>
                <a:tab pos="4524375" algn="r"/>
                <a:tab pos="5688013" algn="r"/>
              </a:tabLst>
            </a:pPr>
            <a:r>
              <a:rPr lang="el-GR" sz="1400" dirty="0"/>
              <a:t>Μικτό αποτέλεσμα	220.000	240.000	180.000</a:t>
            </a:r>
          </a:p>
          <a:p>
            <a:pPr>
              <a:tabLst>
                <a:tab pos="3457575" algn="r"/>
                <a:tab pos="4524375" algn="r"/>
                <a:tab pos="5688013" algn="r"/>
              </a:tabLst>
            </a:pPr>
            <a:r>
              <a:rPr lang="el-GR" sz="1400" dirty="0"/>
              <a:t>Δαπάνες Διοίκησης &amp; Διάθεσης	190.000	180.000	190.000</a:t>
            </a:r>
          </a:p>
          <a:p>
            <a:pPr>
              <a:tabLst>
                <a:tab pos="3457575" algn="r"/>
                <a:tab pos="4524375" algn="r"/>
                <a:tab pos="5688013" algn="r"/>
              </a:tabLst>
            </a:pPr>
            <a:r>
              <a:rPr lang="el-GR" sz="1400" dirty="0"/>
              <a:t>Αποτέλεσμα εκμετάλλευσης	30.000	60.000	-10.000</a:t>
            </a:r>
          </a:p>
          <a:p>
            <a:endParaRPr lang="el-GR" sz="1400" dirty="0"/>
          </a:p>
        </p:txBody>
      </p:sp>
      <p:sp>
        <p:nvSpPr>
          <p:cNvPr id="7" name="Rectangle 6">
            <a:extLst>
              <a:ext uri="{FF2B5EF4-FFF2-40B4-BE49-F238E27FC236}">
                <a16:creationId xmlns:a16="http://schemas.microsoft.com/office/drawing/2014/main" id="{846D6E8E-012B-F44C-9D7E-335C85D40042}"/>
              </a:ext>
            </a:extLst>
          </p:cNvPr>
          <p:cNvSpPr/>
          <p:nvPr/>
        </p:nvSpPr>
        <p:spPr>
          <a:xfrm>
            <a:off x="451819" y="515382"/>
            <a:ext cx="8530815" cy="572080"/>
          </a:xfrm>
          <a:prstGeom prst="rect">
            <a:avLst/>
          </a:prstGeom>
        </p:spPr>
        <p:txBody>
          <a:bodyPr wrap="square">
            <a:spAutoFit/>
          </a:bodyPr>
          <a:lstStyle/>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Η εταιρία «ΗΛΕΚΤΡΟΝΙΚΕΣ ΚΑΤΑΣΚΕΥΕΣ Α.Β.Ε.» παράγει εξαρτήματα ηλεκτρονικών συσκευών. Στα τρία πρώτα χρόνια της λειτουργίας της είχε τα πιο κάτω αποτελέσματα:</a:t>
            </a:r>
            <a:endParaRPr lang="en-US" sz="1400" dirty="0">
              <a:effectLst/>
              <a:latin typeface="Times New Roman" panose="02020603050405020304" pitchFamily="18" charset="0"/>
              <a:ea typeface="Times New Roman" panose="02020603050405020304" pitchFamily="18" charset="0"/>
            </a:endParaRPr>
          </a:p>
        </p:txBody>
      </p:sp>
      <p:sp>
        <p:nvSpPr>
          <p:cNvPr id="8" name="Rectangle 7">
            <a:extLst>
              <a:ext uri="{FF2B5EF4-FFF2-40B4-BE49-F238E27FC236}">
                <a16:creationId xmlns:a16="http://schemas.microsoft.com/office/drawing/2014/main" id="{B1C2811D-91EC-984E-A9DC-6096E822D3DB}"/>
              </a:ext>
            </a:extLst>
          </p:cNvPr>
          <p:cNvSpPr/>
          <p:nvPr/>
        </p:nvSpPr>
        <p:spPr>
          <a:xfrm>
            <a:off x="232199" y="3794228"/>
            <a:ext cx="8599828" cy="2058640"/>
          </a:xfrm>
          <a:prstGeom prst="rect">
            <a:avLst/>
          </a:prstGeom>
        </p:spPr>
        <p:txBody>
          <a:bodyPr wrap="square">
            <a:spAutoFit/>
          </a:bodyPr>
          <a:lstStyle/>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Στο τελευταίο τρίμηνο του δεύτερου έτους, ένας ανταγωνιστής αποσύρθηκε από την αγορά, τροφοδοτώντας την παράλληλα με τα αποθέματά του. Αποτέλεσμα του γεγονότος αυτού ήταν να μειωθούν οι πωλήσεις της εταιρίας κατά 20%. Παράλληλα, η διοίκηση του εργοστασίου, επειδή είχε προβλέψει ότι θα διατηρούσε τουλάχιστον σταθερές τις πωλήσεις, είχε προβεί σε αύξηση της παραγωγής, για να μπορεί να αντιμετωπίσει ενδεχόμενη αύξηση της ζήτησης.</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Κατά την έναρξη του τρίτου χρόνου, βλέποντας ότι τα αποθέματα αυξήθηκαν υπερβολικά, η διοίκηση αποφάσισε, να μειωθεί η παραγωγή. Η συνολική διακίνηση των αποθεμάτων, είναι αυτή, που παρουσιάζεται στον πιο κάτω πίνακα:</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400302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ssolv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dissolv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dissolv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dissolv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dissolve">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dissolve">
                                      <p:cBhvr>
                                        <p:cTn id="47" dur="500"/>
                                        <p:tgtEl>
                                          <p:spTgt spid="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6">
                                            <p:txEl>
                                              <p:pRg st="9" end="9"/>
                                            </p:txEl>
                                          </p:spTgt>
                                        </p:tgtEl>
                                        <p:attrNameLst>
                                          <p:attrName>style.visibility</p:attrName>
                                        </p:attrNameLst>
                                      </p:cBhvr>
                                      <p:to>
                                        <p:strVal val="visible"/>
                                      </p:to>
                                    </p:set>
                                    <p:animEffect transition="in" filter="dissolve">
                                      <p:cBhvr>
                                        <p:cTn id="52" dur="500"/>
                                        <p:tgtEl>
                                          <p:spTgt spid="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6">
                                            <p:txEl>
                                              <p:pRg st="10" end="10"/>
                                            </p:txEl>
                                          </p:spTgt>
                                        </p:tgtEl>
                                        <p:attrNameLst>
                                          <p:attrName>style.visibility</p:attrName>
                                        </p:attrNameLst>
                                      </p:cBhvr>
                                      <p:to>
                                        <p:strVal val="visible"/>
                                      </p:to>
                                    </p:set>
                                    <p:animEffect transition="in" filter="dissolve">
                                      <p:cBhvr>
                                        <p:cTn id="57" dur="500"/>
                                        <p:tgtEl>
                                          <p:spTgt spid="6">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6">
                                            <p:txEl>
                                              <p:pRg st="11" end="11"/>
                                            </p:txEl>
                                          </p:spTgt>
                                        </p:tgtEl>
                                        <p:attrNameLst>
                                          <p:attrName>style.visibility</p:attrName>
                                        </p:attrNameLst>
                                      </p:cBhvr>
                                      <p:to>
                                        <p:strVal val="visible"/>
                                      </p:to>
                                    </p:set>
                                    <p:animEffect transition="in" filter="dissolve">
                                      <p:cBhvr>
                                        <p:cTn id="62" dur="500"/>
                                        <p:tgtEl>
                                          <p:spTgt spid="6">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8">
                                            <p:txEl>
                                              <p:pRg st="0" end="0"/>
                                            </p:txEl>
                                          </p:spTgt>
                                        </p:tgtEl>
                                        <p:attrNameLst>
                                          <p:attrName>style.visibility</p:attrName>
                                        </p:attrNameLst>
                                      </p:cBhvr>
                                      <p:to>
                                        <p:strVal val="visible"/>
                                      </p:to>
                                    </p:set>
                                    <p:animEffect transition="in" filter="dissolve">
                                      <p:cBhvr>
                                        <p:cTn id="67" dur="500"/>
                                        <p:tgtEl>
                                          <p:spTgt spid="8">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8">
                                            <p:txEl>
                                              <p:pRg st="1" end="1"/>
                                            </p:txEl>
                                          </p:spTgt>
                                        </p:tgtEl>
                                        <p:attrNameLst>
                                          <p:attrName>style.visibility</p:attrName>
                                        </p:attrNameLst>
                                      </p:cBhvr>
                                      <p:to>
                                        <p:strVal val="visible"/>
                                      </p:to>
                                    </p:set>
                                    <p:animEffect transition="in" filter="dissolve">
                                      <p:cBhvr>
                                        <p:cTn id="7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44F83E-D23C-E446-A938-6292F27F2150}"/>
              </a:ext>
            </a:extLst>
          </p:cNvPr>
          <p:cNvSpPr/>
          <p:nvPr/>
        </p:nvSpPr>
        <p:spPr>
          <a:xfrm>
            <a:off x="559397" y="607403"/>
            <a:ext cx="8014447" cy="738664"/>
          </a:xfrm>
          <a:prstGeom prst="rect">
            <a:avLst/>
          </a:prstGeom>
        </p:spPr>
        <p:txBody>
          <a:bodyPr wrap="square">
            <a:spAutoFit/>
          </a:bodyPr>
          <a:lstStyle/>
          <a:p>
            <a:r>
              <a:rPr lang="el-GR" sz="1400" dirty="0"/>
              <a:t>	1ο Έτος	2ο Έτος	3ο Έτος</a:t>
            </a:r>
          </a:p>
          <a:p>
            <a:r>
              <a:rPr lang="el-GR" sz="1400" dirty="0"/>
              <a:t>Παραγωγή σε μονάδες	50.000	60.000	40.000</a:t>
            </a:r>
          </a:p>
          <a:p>
            <a:r>
              <a:rPr lang="el-GR" sz="1400" dirty="0"/>
              <a:t>Πωλήσεις σε μονάδες	50.000	40.000	50.000</a:t>
            </a:r>
          </a:p>
        </p:txBody>
      </p:sp>
      <p:sp>
        <p:nvSpPr>
          <p:cNvPr id="4" name="Rectangle 3">
            <a:extLst>
              <a:ext uri="{FF2B5EF4-FFF2-40B4-BE49-F238E27FC236}">
                <a16:creationId xmlns:a16="http://schemas.microsoft.com/office/drawing/2014/main" id="{AE4AD5C4-98D3-8A47-9999-E1BB8128F8F7}"/>
              </a:ext>
            </a:extLst>
          </p:cNvPr>
          <p:cNvSpPr/>
          <p:nvPr/>
        </p:nvSpPr>
        <p:spPr>
          <a:xfrm>
            <a:off x="685799" y="1445746"/>
            <a:ext cx="7888045" cy="4536242"/>
          </a:xfrm>
          <a:prstGeom prst="rect">
            <a:avLst/>
          </a:prstGeom>
        </p:spPr>
        <p:txBody>
          <a:bodyPr wrap="square">
            <a:spAutoFit/>
          </a:bodyPr>
          <a:lstStyle/>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Οι παρεχόμενες πρόσθετες πληροφορίες είναι οι ακόλουθες:</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Ο παραγωγικός μηχανισμός της επιχείρησης είναι σε μεγάλο βαθμό αυτοματοποιημένος, με αποτέλεσμα τα μεταβλητά κόστη παραγωγής να είναι 2€ ανά τεμάχιο και τα σταθερά βιομηχανικά κόστη (σταθερά ΓΒΕ) 480.000 € ετησίως. </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Η κατ’ έτος παραγωγή γίνεται γνωστή, βάσει παραγγελιοληψίας, από την αρχή της περιόδου και τα σταθερά ΓΒΕ της επιχείρησης, απορροφώνται από την εκάστοτε ετήσια παραγωγή. Συνέπεια των πιο πάνω είναι, το ότι κάθε χρόνο, υπολογίζεται νέος συντελεστής επιβαρύνσεως των Σταθερών ΓΒΕ </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Τα μεταβλητά έξοδα Διοίκησης και Διάθεσης είναι 1 € ανά τεμάχιο, υπολογιζόμενα στις πωληθείσες κατ’ έτος μονάδες και τα σταθερά έξοδα 140.000 €.</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Η εταιρία χρησιμοποιεί την μέθοδο </a:t>
            </a:r>
            <a:r>
              <a:rPr lang="en-US" sz="1400" dirty="0">
                <a:latin typeface="Calibri" panose="020F0502020204030204" pitchFamily="34" charset="0"/>
                <a:ea typeface="Times New Roman" panose="02020603050405020304" pitchFamily="18" charset="0"/>
                <a:cs typeface="Calibri" panose="020F0502020204030204" pitchFamily="34" charset="0"/>
              </a:rPr>
              <a:t>FIFO</a:t>
            </a:r>
            <a:r>
              <a:rPr lang="el-GR" sz="1400" dirty="0">
                <a:latin typeface="Calibri" panose="020F0502020204030204" pitchFamily="34" charset="0"/>
                <a:ea typeface="Times New Roman" panose="02020603050405020304" pitchFamily="18" charset="0"/>
                <a:cs typeface="Calibri" panose="020F0502020204030204" pitchFamily="34" charset="0"/>
              </a:rPr>
              <a:t> για τον υπολογισμό των αποθεμάτων</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b="1" dirty="0">
                <a:latin typeface="Calibri" panose="020F0502020204030204" pitchFamily="34" charset="0"/>
                <a:ea typeface="Times New Roman" panose="02020603050405020304" pitchFamily="18" charset="0"/>
                <a:cs typeface="Calibri" panose="020F0502020204030204" pitchFamily="34" charset="0"/>
              </a:rPr>
              <a:t>Με βάση τα πιο πάνω ζητείται να υπολογίσετε:</a:t>
            </a:r>
            <a:endParaRPr lang="en-US" sz="14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Τα αποτελέσματα με την άμεση (μεταβλητή) κοστολόγηση.</a:t>
            </a:r>
            <a:endParaRPr lang="en-US" sz="14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Το ανά μονάδα κόστος για κάθε χρόνο με την πλήρη κοστολόγηση με διαχωρισμό σταθερού και μεταβλητού κόστους. </a:t>
            </a:r>
            <a:endParaRPr lang="en-US" sz="14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Εξηγήστε γιατί το αποτέλεσμα του δεύτερου χρόνου με την πλήρη κοστολόγηση είναι μεγαλύτερο αν και πουλήθηκαν λιγότερα προϊόντα.</a:t>
            </a:r>
            <a:endParaRPr lang="en-US" sz="1400"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Εξηγήστε γιατί η επιχείρηση είχε ζημία τον τρίτο χρόνο αν και οι πωλήσεις της αυξήθηκαν.</a:t>
            </a:r>
            <a:endParaRPr lang="en-US" sz="1400" dirty="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1868DBD6-B265-2043-AB2F-EC5552D33FB2}"/>
              </a:ext>
            </a:extLst>
          </p:cNvPr>
          <p:cNvSpPr/>
          <p:nvPr/>
        </p:nvSpPr>
        <p:spPr>
          <a:xfrm>
            <a:off x="149852" y="71084"/>
            <a:ext cx="1787284" cy="324320"/>
          </a:xfrm>
          <a:prstGeom prst="rect">
            <a:avLst/>
          </a:prstGeom>
          <a:ln>
            <a:solidFill>
              <a:schemeClr val="tx1"/>
            </a:solidFill>
          </a:ln>
        </p:spPr>
        <p:txBody>
          <a:bodyPr wrap="none">
            <a:spAutoFit/>
          </a:bodyPr>
          <a:lstStyle/>
          <a:p>
            <a:pPr algn="just">
              <a:lnSpc>
                <a:spcPct val="115000"/>
              </a:lnSpc>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ΑΣΚΗΣΗ 1</a:t>
            </a:r>
            <a:r>
              <a:rPr lang="el-GR" sz="1400" b="1" baseline="30000" dirty="0">
                <a:highlight>
                  <a:srgbClr val="FFFF00"/>
                </a:highlight>
                <a:latin typeface="Calibri" panose="020F0502020204030204" pitchFamily="34" charset="0"/>
                <a:ea typeface="Times New Roman" panose="02020603050405020304" pitchFamily="18" charset="0"/>
                <a:cs typeface="Calibri" panose="020F0502020204030204" pitchFamily="34" charset="0"/>
              </a:rPr>
              <a:t>η</a:t>
            </a:r>
            <a:r>
              <a:rPr lang="en-US" sz="1400" b="1" baseline="30000" dirty="0">
                <a:highlight>
                  <a:srgbClr val="FFFF00"/>
                </a:highlight>
                <a:latin typeface="Calibri" panose="020F0502020204030204" pitchFamily="34" charset="0"/>
                <a:ea typeface="Times New Roman" panose="02020603050405020304" pitchFamily="18" charset="0"/>
                <a:cs typeface="Calibri" panose="020F0502020204030204" pitchFamily="34" charset="0"/>
              </a:rPr>
              <a:t> </a:t>
            </a: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 συνέχεια</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606391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ssolv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dissolve">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dissolv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Effect transition="in" filter="dissolve">
                                      <p:cBhvr>
                                        <p:cTn id="37" dur="5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dissolve">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dissolve">
                                      <p:cBhvr>
                                        <p:cTn id="47" dur="500"/>
                                        <p:tgtEl>
                                          <p:spTgt spid="4">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7" end="7"/>
                                            </p:txEl>
                                          </p:spTgt>
                                        </p:tgtEl>
                                        <p:attrNameLst>
                                          <p:attrName>style.visibility</p:attrName>
                                        </p:attrNameLst>
                                      </p:cBhvr>
                                      <p:to>
                                        <p:strVal val="visible"/>
                                      </p:to>
                                    </p:set>
                                    <p:animEffect transition="in" filter="dissolve">
                                      <p:cBhvr>
                                        <p:cTn id="52" dur="500"/>
                                        <p:tgtEl>
                                          <p:spTgt spid="4">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4">
                                            <p:txEl>
                                              <p:pRg st="8" end="8"/>
                                            </p:txEl>
                                          </p:spTgt>
                                        </p:tgtEl>
                                        <p:attrNameLst>
                                          <p:attrName>style.visibility</p:attrName>
                                        </p:attrNameLst>
                                      </p:cBhvr>
                                      <p:to>
                                        <p:strVal val="visible"/>
                                      </p:to>
                                    </p:set>
                                    <p:animEffect transition="in" filter="dissolve">
                                      <p:cBhvr>
                                        <p:cTn id="57" dur="500"/>
                                        <p:tgtEl>
                                          <p:spTgt spid="4">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4">
                                            <p:txEl>
                                              <p:pRg st="9" end="9"/>
                                            </p:txEl>
                                          </p:spTgt>
                                        </p:tgtEl>
                                        <p:attrNameLst>
                                          <p:attrName>style.visibility</p:attrName>
                                        </p:attrNameLst>
                                      </p:cBhvr>
                                      <p:to>
                                        <p:strVal val="visible"/>
                                      </p:to>
                                    </p:set>
                                    <p:animEffect transition="in" filter="dissolve">
                                      <p:cBhvr>
                                        <p:cTn id="62" dur="500"/>
                                        <p:tgtEl>
                                          <p:spTgt spid="4">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Effect transition="in" filter="dissolve">
                                      <p:cBhvr>
                                        <p:cTn id="6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1D4A99-0D18-5F40-B508-F2E8918D697C}"/>
              </a:ext>
            </a:extLst>
          </p:cNvPr>
          <p:cNvSpPr/>
          <p:nvPr/>
        </p:nvSpPr>
        <p:spPr>
          <a:xfrm>
            <a:off x="319084" y="189162"/>
            <a:ext cx="1584986" cy="307777"/>
          </a:xfrm>
          <a:prstGeom prst="rect">
            <a:avLst/>
          </a:prstGeom>
          <a:solidFill>
            <a:srgbClr val="FFFF00"/>
          </a:solidFill>
          <a:ln>
            <a:solidFill>
              <a:schemeClr val="tx1"/>
            </a:solidFill>
          </a:ln>
        </p:spPr>
        <p:txBody>
          <a:bodyPr wrap="none">
            <a:spAutoFit/>
          </a:bodyPr>
          <a:lstStyle/>
          <a:p>
            <a:r>
              <a:rPr lang="el-GR" sz="1400" b="1" dirty="0">
                <a:latin typeface="Calibri" panose="020F0502020204030204" pitchFamily="34" charset="0"/>
                <a:ea typeface="Times New Roman" panose="02020603050405020304" pitchFamily="18" charset="0"/>
                <a:cs typeface="Calibri" panose="020F0502020204030204" pitchFamily="34" charset="0"/>
              </a:rPr>
              <a:t>ΛΥΣΗ 1</a:t>
            </a:r>
            <a:r>
              <a:rPr lang="el-GR" sz="1400" b="1" baseline="30000" dirty="0">
                <a:latin typeface="Calibri" panose="020F0502020204030204" pitchFamily="34" charset="0"/>
                <a:ea typeface="Times New Roman" panose="02020603050405020304" pitchFamily="18" charset="0"/>
                <a:cs typeface="Calibri" panose="020F0502020204030204" pitchFamily="34" charset="0"/>
              </a:rPr>
              <a:t>ης</a:t>
            </a:r>
            <a:r>
              <a:rPr lang="el-GR" sz="1400" b="1" dirty="0">
                <a:latin typeface="Calibri" panose="020F0502020204030204" pitchFamily="34" charset="0"/>
                <a:ea typeface="Times New Roman" panose="02020603050405020304" pitchFamily="18" charset="0"/>
                <a:cs typeface="Calibri" panose="020F0502020204030204" pitchFamily="34" charset="0"/>
              </a:rPr>
              <a:t> ΑΣΚΗΣΗΣ </a:t>
            </a:r>
            <a:endParaRPr lang="en-US" sz="1400" dirty="0"/>
          </a:p>
        </p:txBody>
      </p:sp>
      <p:sp>
        <p:nvSpPr>
          <p:cNvPr id="6" name="Rectangle 5">
            <a:extLst>
              <a:ext uri="{FF2B5EF4-FFF2-40B4-BE49-F238E27FC236}">
                <a16:creationId xmlns:a16="http://schemas.microsoft.com/office/drawing/2014/main" id="{6EE5655F-88E4-9A49-BCE9-A805BF3F7065}"/>
              </a:ext>
            </a:extLst>
          </p:cNvPr>
          <p:cNvSpPr/>
          <p:nvPr/>
        </p:nvSpPr>
        <p:spPr>
          <a:xfrm>
            <a:off x="935182" y="650827"/>
            <a:ext cx="7946989" cy="4832092"/>
          </a:xfrm>
          <a:prstGeom prst="rect">
            <a:avLst/>
          </a:prstGeom>
        </p:spPr>
        <p:txBody>
          <a:bodyPr wrap="square">
            <a:spAutoFit/>
          </a:bodyPr>
          <a:lstStyle/>
          <a:p>
            <a:pPr>
              <a:tabLst>
                <a:tab pos="3905250" algn="r"/>
                <a:tab pos="4972050" algn="r"/>
                <a:tab pos="6081713" algn="r"/>
              </a:tabLst>
            </a:pPr>
            <a:r>
              <a:rPr lang="el-GR" sz="1400" b="1" dirty="0"/>
              <a:t>1.</a:t>
            </a:r>
          </a:p>
          <a:p>
            <a:pPr>
              <a:tabLst>
                <a:tab pos="3905250" algn="r"/>
                <a:tab pos="4972050" algn="r"/>
                <a:tab pos="6081713" algn="r"/>
              </a:tabLst>
            </a:pPr>
            <a:r>
              <a:rPr lang="el-GR" sz="1400" dirty="0"/>
              <a:t>	1ο Έτος	2ο Έτος	3ο Έτος</a:t>
            </a:r>
          </a:p>
          <a:p>
            <a:pPr>
              <a:tabLst>
                <a:tab pos="3905250" algn="r"/>
                <a:tab pos="4972050" algn="r"/>
                <a:tab pos="6081713" algn="r"/>
              </a:tabLst>
            </a:pPr>
            <a:r>
              <a:rPr lang="el-GR" sz="1400" dirty="0"/>
              <a:t>Πωλήσεις  	800.000	640.000	800.000</a:t>
            </a:r>
          </a:p>
          <a:p>
            <a:pPr>
              <a:tabLst>
                <a:tab pos="3905250" algn="r"/>
                <a:tab pos="4972050" algn="r"/>
                <a:tab pos="6081713" algn="r"/>
                <a:tab pos="7192963" algn="r"/>
              </a:tabLst>
            </a:pPr>
            <a:r>
              <a:rPr lang="el-GR" sz="1400" dirty="0"/>
              <a:t>Μείον μεταβλητό κόστος € 2/μονάδα	100.000	80.000	100.000</a:t>
            </a:r>
          </a:p>
          <a:p>
            <a:pPr>
              <a:tabLst>
                <a:tab pos="3905250" algn="r"/>
                <a:tab pos="4972050" algn="r"/>
                <a:tab pos="6081713" algn="r"/>
                <a:tab pos="7192963" algn="r"/>
              </a:tabLst>
            </a:pPr>
            <a:r>
              <a:rPr lang="el-GR" sz="1400" dirty="0"/>
              <a:t>Μείον μεταβλητό κόστος € 1/μονάδα	50.000	40.000	50.000</a:t>
            </a:r>
          </a:p>
          <a:p>
            <a:pPr>
              <a:tabLst>
                <a:tab pos="3905250" algn="r"/>
                <a:tab pos="4972050" algn="r"/>
                <a:tab pos="6081713" algn="r"/>
                <a:tab pos="7192963" algn="r"/>
              </a:tabLst>
            </a:pPr>
            <a:r>
              <a:rPr lang="el-GR" sz="1400" dirty="0"/>
              <a:t>Σύνολο μεταβλητού κόστους	150.000	120.000	150.000</a:t>
            </a:r>
          </a:p>
          <a:p>
            <a:pPr>
              <a:tabLst>
                <a:tab pos="3905250" algn="r"/>
                <a:tab pos="4972050" algn="r"/>
                <a:tab pos="6081713" algn="r"/>
                <a:tab pos="7192963" algn="r"/>
              </a:tabLst>
            </a:pPr>
            <a:r>
              <a:rPr lang="el-GR" sz="1400" dirty="0"/>
              <a:t>Περιθώριο συμβολής	650.000	520.000	650.000</a:t>
            </a:r>
          </a:p>
          <a:p>
            <a:pPr>
              <a:tabLst>
                <a:tab pos="3905250" algn="r"/>
                <a:tab pos="4972050" algn="r"/>
                <a:tab pos="6081713" algn="r"/>
                <a:tab pos="7192963" algn="r"/>
              </a:tabLst>
            </a:pPr>
            <a:r>
              <a:rPr lang="el-GR" sz="1400" dirty="0"/>
              <a:t>Μείον σταθερά ΓΒΕ	480.000	480.000	480.000</a:t>
            </a:r>
          </a:p>
          <a:p>
            <a:pPr>
              <a:tabLst>
                <a:tab pos="3905250" algn="r"/>
                <a:tab pos="4972050" algn="r"/>
                <a:tab pos="6081713" algn="r"/>
                <a:tab pos="7192963" algn="r"/>
              </a:tabLst>
            </a:pPr>
            <a:r>
              <a:rPr lang="el-GR" sz="1400" dirty="0"/>
              <a:t>Μείον λοιπά </a:t>
            </a:r>
            <a:r>
              <a:rPr lang="el-GR" sz="1400" dirty="0" err="1"/>
              <a:t>σταθερα</a:t>
            </a:r>
            <a:r>
              <a:rPr lang="el-GR" sz="1400" dirty="0"/>
              <a:t>	140.000	140.000	140.000</a:t>
            </a:r>
          </a:p>
          <a:p>
            <a:pPr>
              <a:tabLst>
                <a:tab pos="3905250" algn="r"/>
                <a:tab pos="4972050" algn="r"/>
                <a:tab pos="6081713" algn="r"/>
                <a:tab pos="7192963" algn="r"/>
              </a:tabLst>
            </a:pPr>
            <a:r>
              <a:rPr lang="el-GR" sz="1400" dirty="0"/>
              <a:t>Σύνολο σταθερών δαπανών             	620.000	620.000	620.000</a:t>
            </a:r>
          </a:p>
          <a:p>
            <a:pPr>
              <a:tabLst>
                <a:tab pos="3905250" algn="r"/>
                <a:tab pos="4972050" algn="r"/>
                <a:tab pos="6081713" algn="r"/>
                <a:tab pos="7192963" algn="r"/>
              </a:tabLst>
            </a:pPr>
            <a:r>
              <a:rPr lang="el-GR" sz="1400" dirty="0"/>
              <a:t>Καθαρό αποτέλεσμα                         	30.000	-100.000	30.000</a:t>
            </a:r>
          </a:p>
          <a:p>
            <a:pPr>
              <a:tabLst>
                <a:tab pos="3905250" algn="r"/>
                <a:tab pos="4972050" algn="r"/>
                <a:tab pos="6081713" algn="r"/>
                <a:tab pos="7192963" algn="r"/>
              </a:tabLst>
            </a:pPr>
            <a:endParaRPr lang="el-GR" sz="1400" dirty="0"/>
          </a:p>
          <a:p>
            <a:pPr>
              <a:tabLst>
                <a:tab pos="3905250" algn="r"/>
                <a:tab pos="4972050" algn="r"/>
                <a:tab pos="6081713" algn="r"/>
                <a:tab pos="7192963" algn="r"/>
              </a:tabLst>
            </a:pPr>
            <a:endParaRPr lang="el-GR" sz="1400" dirty="0"/>
          </a:p>
          <a:p>
            <a:pPr>
              <a:tabLst>
                <a:tab pos="3905250" algn="r"/>
                <a:tab pos="4972050" algn="r"/>
                <a:tab pos="6081713" algn="r"/>
                <a:tab pos="7192963" algn="r"/>
              </a:tabLst>
            </a:pPr>
            <a:endParaRPr lang="el-GR" sz="1400" dirty="0"/>
          </a:p>
          <a:p>
            <a:pPr>
              <a:tabLst>
                <a:tab pos="3910013" algn="r"/>
                <a:tab pos="4965700" algn="r"/>
                <a:tab pos="6034088" algn="r"/>
              </a:tabLst>
            </a:pPr>
            <a:r>
              <a:rPr lang="en-US" sz="1400" b="1" dirty="0"/>
              <a:t>2.</a:t>
            </a:r>
          </a:p>
          <a:p>
            <a:pPr>
              <a:tabLst>
                <a:tab pos="3910013" algn="r"/>
                <a:tab pos="4965700" algn="r"/>
                <a:tab pos="6034088" algn="r"/>
              </a:tabLst>
            </a:pPr>
            <a:r>
              <a:rPr lang="el-GR" sz="1400" dirty="0"/>
              <a:t>Μεταβλητό κόστος παραγωγής	2	2	2</a:t>
            </a:r>
          </a:p>
          <a:p>
            <a:pPr>
              <a:tabLst>
                <a:tab pos="3910013" algn="r"/>
                <a:tab pos="4965700" algn="r"/>
                <a:tab pos="6034088" algn="r"/>
              </a:tabLst>
            </a:pPr>
            <a:endParaRPr lang="el-GR" sz="1400" dirty="0"/>
          </a:p>
          <a:p>
            <a:pPr>
              <a:tabLst>
                <a:tab pos="3910013" algn="r"/>
                <a:tab pos="4965700" algn="r"/>
                <a:tab pos="6034088" algn="r"/>
              </a:tabLst>
            </a:pPr>
            <a:r>
              <a:rPr lang="el-GR" sz="1400" dirty="0"/>
              <a:t>Σταθερά ΓΒΕ         480.000/50.000	9,60		</a:t>
            </a:r>
          </a:p>
          <a:p>
            <a:pPr>
              <a:tabLst>
                <a:tab pos="3910013" algn="r"/>
                <a:tab pos="4965700" algn="r"/>
                <a:tab pos="6034088" algn="r"/>
              </a:tabLst>
            </a:pPr>
            <a:r>
              <a:rPr lang="el-GR" sz="1400" dirty="0"/>
              <a:t>Σταθερά ΓΒΕ         480.000/60.000		8	</a:t>
            </a:r>
          </a:p>
          <a:p>
            <a:pPr>
              <a:tabLst>
                <a:tab pos="3910013" algn="r"/>
                <a:tab pos="4965700" algn="r"/>
                <a:tab pos="6034088" algn="r"/>
              </a:tabLst>
            </a:pPr>
            <a:r>
              <a:rPr lang="el-GR" sz="1400" dirty="0"/>
              <a:t>Σταθερά ΓΒΕ         480.000/40.000			12</a:t>
            </a:r>
          </a:p>
          <a:p>
            <a:pPr>
              <a:tabLst>
                <a:tab pos="3910013" algn="r"/>
                <a:tab pos="4965700" algn="r"/>
                <a:tab pos="6034088" algn="r"/>
              </a:tabLst>
            </a:pPr>
            <a:r>
              <a:rPr lang="el-GR" sz="1400" dirty="0"/>
              <a:t>Ανά τεμάχιο κόστος	11,60	10	14</a:t>
            </a:r>
          </a:p>
          <a:p>
            <a:pPr>
              <a:tabLst>
                <a:tab pos="3905250" algn="r"/>
                <a:tab pos="4972050" algn="r"/>
                <a:tab pos="6081713" algn="r"/>
                <a:tab pos="7192963" algn="r"/>
              </a:tabLst>
            </a:pPr>
            <a:endParaRPr lang="el-GR" sz="1400" dirty="0"/>
          </a:p>
        </p:txBody>
      </p:sp>
    </p:spTree>
    <p:extLst>
      <p:ext uri="{BB962C8B-B14F-4D97-AF65-F5344CB8AC3E}">
        <p14:creationId xmlns:p14="http://schemas.microsoft.com/office/powerpoint/2010/main" val="366902515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dissolv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ssolv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dissolv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dissolv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dissolv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dissolve">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dissolve">
                                      <p:cBhvr>
                                        <p:cTn id="47" dur="500"/>
                                        <p:tgtEl>
                                          <p:spTgt spid="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6">
                                            <p:txEl>
                                              <p:pRg st="9" end="9"/>
                                            </p:txEl>
                                          </p:spTgt>
                                        </p:tgtEl>
                                        <p:attrNameLst>
                                          <p:attrName>style.visibility</p:attrName>
                                        </p:attrNameLst>
                                      </p:cBhvr>
                                      <p:to>
                                        <p:strVal val="visible"/>
                                      </p:to>
                                    </p:set>
                                    <p:animEffect transition="in" filter="dissolve">
                                      <p:cBhvr>
                                        <p:cTn id="52" dur="500"/>
                                        <p:tgtEl>
                                          <p:spTgt spid="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6">
                                            <p:txEl>
                                              <p:pRg st="10" end="10"/>
                                            </p:txEl>
                                          </p:spTgt>
                                        </p:tgtEl>
                                        <p:attrNameLst>
                                          <p:attrName>style.visibility</p:attrName>
                                        </p:attrNameLst>
                                      </p:cBhvr>
                                      <p:to>
                                        <p:strVal val="visible"/>
                                      </p:to>
                                    </p:set>
                                    <p:animEffect transition="in" filter="dissolve">
                                      <p:cBhvr>
                                        <p:cTn id="57" dur="500"/>
                                        <p:tgtEl>
                                          <p:spTgt spid="6">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6">
                                            <p:txEl>
                                              <p:pRg st="14" end="14"/>
                                            </p:txEl>
                                          </p:spTgt>
                                        </p:tgtEl>
                                        <p:attrNameLst>
                                          <p:attrName>style.visibility</p:attrName>
                                        </p:attrNameLst>
                                      </p:cBhvr>
                                      <p:to>
                                        <p:strVal val="visible"/>
                                      </p:to>
                                    </p:set>
                                    <p:animEffect transition="in" filter="dissolve">
                                      <p:cBhvr>
                                        <p:cTn id="62" dur="500"/>
                                        <p:tgtEl>
                                          <p:spTgt spid="6">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6">
                                            <p:txEl>
                                              <p:pRg st="15" end="15"/>
                                            </p:txEl>
                                          </p:spTgt>
                                        </p:tgtEl>
                                        <p:attrNameLst>
                                          <p:attrName>style.visibility</p:attrName>
                                        </p:attrNameLst>
                                      </p:cBhvr>
                                      <p:to>
                                        <p:strVal val="visible"/>
                                      </p:to>
                                    </p:set>
                                    <p:animEffect transition="in" filter="dissolve">
                                      <p:cBhvr>
                                        <p:cTn id="67" dur="500"/>
                                        <p:tgtEl>
                                          <p:spTgt spid="6">
                                            <p:txEl>
                                              <p:pRg st="15" end="1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6">
                                            <p:txEl>
                                              <p:pRg st="17" end="17"/>
                                            </p:txEl>
                                          </p:spTgt>
                                        </p:tgtEl>
                                        <p:attrNameLst>
                                          <p:attrName>style.visibility</p:attrName>
                                        </p:attrNameLst>
                                      </p:cBhvr>
                                      <p:to>
                                        <p:strVal val="visible"/>
                                      </p:to>
                                    </p:set>
                                    <p:animEffect transition="in" filter="dissolve">
                                      <p:cBhvr>
                                        <p:cTn id="72" dur="500"/>
                                        <p:tgtEl>
                                          <p:spTgt spid="6">
                                            <p:txEl>
                                              <p:pRg st="17" end="1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6">
                                            <p:txEl>
                                              <p:pRg st="18" end="18"/>
                                            </p:txEl>
                                          </p:spTgt>
                                        </p:tgtEl>
                                        <p:attrNameLst>
                                          <p:attrName>style.visibility</p:attrName>
                                        </p:attrNameLst>
                                      </p:cBhvr>
                                      <p:to>
                                        <p:strVal val="visible"/>
                                      </p:to>
                                    </p:set>
                                    <p:animEffect transition="in" filter="dissolve">
                                      <p:cBhvr>
                                        <p:cTn id="77" dur="500"/>
                                        <p:tgtEl>
                                          <p:spTgt spid="6">
                                            <p:txEl>
                                              <p:pRg st="18" end="1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6">
                                            <p:txEl>
                                              <p:pRg st="19" end="19"/>
                                            </p:txEl>
                                          </p:spTgt>
                                        </p:tgtEl>
                                        <p:attrNameLst>
                                          <p:attrName>style.visibility</p:attrName>
                                        </p:attrNameLst>
                                      </p:cBhvr>
                                      <p:to>
                                        <p:strVal val="visible"/>
                                      </p:to>
                                    </p:set>
                                    <p:animEffect transition="in" filter="dissolve">
                                      <p:cBhvr>
                                        <p:cTn id="82" dur="500"/>
                                        <p:tgtEl>
                                          <p:spTgt spid="6">
                                            <p:txEl>
                                              <p:pRg st="19" end="1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6">
                                            <p:txEl>
                                              <p:pRg st="20" end="20"/>
                                            </p:txEl>
                                          </p:spTgt>
                                        </p:tgtEl>
                                        <p:attrNameLst>
                                          <p:attrName>style.visibility</p:attrName>
                                        </p:attrNameLst>
                                      </p:cBhvr>
                                      <p:to>
                                        <p:strVal val="visible"/>
                                      </p:to>
                                    </p:set>
                                    <p:animEffect transition="in" filter="dissolve">
                                      <p:cBhvr>
                                        <p:cTn id="87" dur="500"/>
                                        <p:tgtEl>
                                          <p:spTgt spid="6">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2F602B9-C841-E54D-83E6-B0F05CD23449}"/>
              </a:ext>
            </a:extLst>
          </p:cNvPr>
          <p:cNvSpPr/>
          <p:nvPr/>
        </p:nvSpPr>
        <p:spPr>
          <a:xfrm>
            <a:off x="319084" y="189162"/>
            <a:ext cx="1584986" cy="307777"/>
          </a:xfrm>
          <a:prstGeom prst="rect">
            <a:avLst/>
          </a:prstGeom>
          <a:solidFill>
            <a:srgbClr val="FFFF00"/>
          </a:solidFill>
          <a:ln>
            <a:solidFill>
              <a:schemeClr val="tx1"/>
            </a:solidFill>
          </a:ln>
        </p:spPr>
        <p:txBody>
          <a:bodyPr wrap="none">
            <a:spAutoFit/>
          </a:bodyPr>
          <a:lstStyle/>
          <a:p>
            <a:r>
              <a:rPr lang="el-GR" sz="1400" b="1" dirty="0">
                <a:latin typeface="Calibri" panose="020F0502020204030204" pitchFamily="34" charset="0"/>
                <a:ea typeface="Times New Roman" panose="02020603050405020304" pitchFamily="18" charset="0"/>
                <a:cs typeface="Calibri" panose="020F0502020204030204" pitchFamily="34" charset="0"/>
              </a:rPr>
              <a:t>ΛΥΣΗ 1</a:t>
            </a:r>
            <a:r>
              <a:rPr lang="el-GR" sz="1400" b="1" baseline="30000" dirty="0">
                <a:latin typeface="Calibri" panose="020F0502020204030204" pitchFamily="34" charset="0"/>
                <a:ea typeface="Times New Roman" panose="02020603050405020304" pitchFamily="18" charset="0"/>
                <a:cs typeface="Calibri" panose="020F0502020204030204" pitchFamily="34" charset="0"/>
              </a:rPr>
              <a:t>ης</a:t>
            </a:r>
            <a:r>
              <a:rPr lang="el-GR" sz="1400" b="1" dirty="0">
                <a:latin typeface="Calibri" panose="020F0502020204030204" pitchFamily="34" charset="0"/>
                <a:ea typeface="Times New Roman" panose="02020603050405020304" pitchFamily="18" charset="0"/>
                <a:cs typeface="Calibri" panose="020F0502020204030204" pitchFamily="34" charset="0"/>
              </a:rPr>
              <a:t> ΑΣΚΗΣΗΣ </a:t>
            </a:r>
            <a:endParaRPr lang="en-US" sz="1400" dirty="0"/>
          </a:p>
        </p:txBody>
      </p:sp>
      <p:sp>
        <p:nvSpPr>
          <p:cNvPr id="7" name="Rectangle 6">
            <a:extLst>
              <a:ext uri="{FF2B5EF4-FFF2-40B4-BE49-F238E27FC236}">
                <a16:creationId xmlns:a16="http://schemas.microsoft.com/office/drawing/2014/main" id="{F337DBE3-331F-DC41-B2C8-72109B0597BF}"/>
              </a:ext>
            </a:extLst>
          </p:cNvPr>
          <p:cNvSpPr/>
          <p:nvPr/>
        </p:nvSpPr>
        <p:spPr>
          <a:xfrm>
            <a:off x="319084" y="1044884"/>
            <a:ext cx="8451865" cy="4040722"/>
          </a:xfrm>
          <a:prstGeom prst="rect">
            <a:avLst/>
          </a:prstGeom>
        </p:spPr>
        <p:txBody>
          <a:bodyPr wrap="square">
            <a:spAutoFit/>
          </a:bodyPr>
          <a:lstStyle/>
          <a:p>
            <a:pPr>
              <a:lnSpc>
                <a:spcPct val="115000"/>
              </a:lnSpc>
              <a:spcAft>
                <a:spcPts val="0"/>
              </a:spcAft>
            </a:pPr>
            <a:r>
              <a:rPr lang="el-GR" sz="1400" b="1" dirty="0">
                <a:latin typeface="Calibri" panose="020F0502020204030204" pitchFamily="34" charset="0"/>
                <a:ea typeface="Times New Roman" panose="02020603050405020304" pitchFamily="18" charset="0"/>
                <a:cs typeface="Calibri" panose="020F0502020204030204" pitchFamily="34" charset="0"/>
              </a:rPr>
              <a:t>3. </a:t>
            </a:r>
          </a:p>
          <a:p>
            <a:pPr>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Στο πρώτο έτος έχουμε το ίδιο αποτέλεσμα γιατί πουλήθηκαν όσα παρήχθησαν. </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Στο δεύτερο χρόνο έχουμε διαφορά €160.000 διότι:</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Με πλήρη κοστολόγηση στις περιπτώσεις που έχουμε μεγαλύτερη (σε όγκο) παραγωγή από πωλήσεις, μέρος μόνο των σταθερών ΓΒΕ μεταφέρεται στα αποτελέσματα. Η αναλογία από τα σταθερά ΓΒΕ που ενσωματώνεται στα αποθέματα παραμένει ως αξία κτήσης αποθεμάτων στο κυκλοφορούν ενεργητικό. Έτσι σε αυξήσεις αποθεμάτων έχουμε μεγαλύτερο κέρδος με την πλήρη κοστολόγηση σε σχέση με την άμεση (μεταβλητή). </a:t>
            </a:r>
            <a:endParaRPr lang="en-US" sz="1400" dirty="0">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Η διαφορά δε ισούται με τον αριθμό των μονάδων που αποθεματοποιήθηκαν επί το ανά μονάδα κόστος των σταθερών ΓΒΕ. Στην περίπτωσή μας 20.000 μονάδες Χ € 8 ανά μονάδα = 160.000.</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Κέρδος 60.000 με την πλήρη μείον ζημία 100.000 με την μεταβλητή = 160.000 διαφορά.</a:t>
            </a:r>
          </a:p>
          <a:p>
            <a:pPr algn="just">
              <a:lnSpc>
                <a:spcPct val="115000"/>
              </a:lnSpc>
              <a:spcAft>
                <a:spcPts val="0"/>
              </a:spcAft>
            </a:pPr>
            <a:endParaRPr lang="el-GR"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b="1" dirty="0">
                <a:latin typeface="Times New Roman" panose="02020603050405020304" pitchFamily="18" charset="0"/>
                <a:ea typeface="Times New Roman" panose="02020603050405020304" pitchFamily="18" charset="0"/>
              </a:rPr>
              <a:t>4. </a:t>
            </a:r>
            <a:endParaRPr lang="en-US" sz="1400" b="1" dirty="0">
              <a:latin typeface="Times New Roman" panose="02020603050405020304" pitchFamily="18" charset="0"/>
              <a:ea typeface="Times New Roman" panose="02020603050405020304" pitchFamily="18" charset="0"/>
            </a:endParaRPr>
          </a:p>
          <a:p>
            <a:pPr>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Στο τρίτο έτος έχουμε ανάλωση αποθέματος 10.000 μονάδων με κόστος €8/τεμάχιο και αποθεματοποίηση 20.000 μονάδων με κόστος €12 ανά τεμάχιο, ήτοι:</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Επιβάρυνση του κόστους της πλήρους με 20.000 × €8= €160.000 και ταυτόχρονα μείωση του κόστους με 10.000 × €12 = €120.000. Συνολική επιβάρυνση € 40.000</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969555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dissolv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dissolve">
                                      <p:cBhvr>
                                        <p:cTn id="27" dur="500"/>
                                        <p:tgtEl>
                                          <p:spTgt spid="7">
                                            <p:txEl>
                                              <p:pRg st="4" end="4"/>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7">
                                            <p:txEl>
                                              <p:pRg st="5" end="5"/>
                                            </p:txEl>
                                          </p:spTgt>
                                        </p:tgtEl>
                                        <p:attrNameLst>
                                          <p:attrName>style.visibility</p:attrName>
                                        </p:attrNameLst>
                                      </p:cBhvr>
                                      <p:to>
                                        <p:strVal val="visible"/>
                                      </p:to>
                                    </p:set>
                                    <p:animEffect transition="in" filter="dissolve">
                                      <p:cBhvr>
                                        <p:cTn id="30" dur="500"/>
                                        <p:tgtEl>
                                          <p:spTgt spid="7">
                                            <p:txEl>
                                              <p:pRg st="5" end="5"/>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7">
                                            <p:txEl>
                                              <p:pRg st="7" end="7"/>
                                            </p:txEl>
                                          </p:spTgt>
                                        </p:tgtEl>
                                        <p:attrNameLst>
                                          <p:attrName>style.visibility</p:attrName>
                                        </p:attrNameLst>
                                      </p:cBhvr>
                                      <p:to>
                                        <p:strVal val="visible"/>
                                      </p:to>
                                    </p:set>
                                    <p:animEffect transition="in" filter="dissolve">
                                      <p:cBhvr>
                                        <p:cTn id="33" dur="500"/>
                                        <p:tgtEl>
                                          <p:spTgt spid="7">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7">
                                            <p:txEl>
                                              <p:pRg st="8" end="8"/>
                                            </p:txEl>
                                          </p:spTgt>
                                        </p:tgtEl>
                                        <p:attrNameLst>
                                          <p:attrName>style.visibility</p:attrName>
                                        </p:attrNameLst>
                                      </p:cBhvr>
                                      <p:to>
                                        <p:strVal val="visible"/>
                                      </p:to>
                                    </p:set>
                                    <p:animEffect transition="in" filter="dissolve">
                                      <p:cBhvr>
                                        <p:cTn id="38" dur="500"/>
                                        <p:tgtEl>
                                          <p:spTgt spid="7">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7">
                                            <p:txEl>
                                              <p:pRg st="9" end="9"/>
                                            </p:txEl>
                                          </p:spTgt>
                                        </p:tgtEl>
                                        <p:attrNameLst>
                                          <p:attrName>style.visibility</p:attrName>
                                        </p:attrNameLst>
                                      </p:cBhvr>
                                      <p:to>
                                        <p:strVal val="visible"/>
                                      </p:to>
                                    </p:set>
                                    <p:animEffect transition="in" filter="dissolve">
                                      <p:cBhvr>
                                        <p:cTn id="43"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2AF31A-6560-174E-878A-1FA882768DB3}"/>
              </a:ext>
            </a:extLst>
          </p:cNvPr>
          <p:cNvSpPr/>
          <p:nvPr/>
        </p:nvSpPr>
        <p:spPr>
          <a:xfrm>
            <a:off x="350534" y="167729"/>
            <a:ext cx="986167" cy="324320"/>
          </a:xfrm>
          <a:prstGeom prst="rect">
            <a:avLst/>
          </a:prstGeom>
          <a:ln>
            <a:solidFill>
              <a:schemeClr val="tx1"/>
            </a:solidFill>
          </a:ln>
        </p:spPr>
        <p:txBody>
          <a:bodyPr wrap="none">
            <a:spAutoFit/>
          </a:bodyPr>
          <a:lstStyle/>
          <a:p>
            <a:pPr>
              <a:lnSpc>
                <a:spcPct val="115000"/>
              </a:lnSpc>
              <a:spcAft>
                <a:spcPts val="0"/>
              </a:spcAft>
            </a:pPr>
            <a:r>
              <a:rPr lang="el-GR" sz="14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ΑΣΚΗΣΗ 2</a:t>
            </a:r>
            <a:r>
              <a:rPr lang="el-GR" sz="1400" b="1" baseline="30000" dirty="0">
                <a:highlight>
                  <a:srgbClr val="FFFF00"/>
                </a:highlight>
                <a:latin typeface="Calibri" panose="020F0502020204030204" pitchFamily="34" charset="0"/>
                <a:ea typeface="Times New Roman" panose="02020603050405020304" pitchFamily="18" charset="0"/>
                <a:cs typeface="Calibri" panose="020F0502020204030204" pitchFamily="34" charset="0"/>
              </a:rPr>
              <a:t>η</a:t>
            </a:r>
            <a:endParaRPr lang="en-US" sz="1400" dirty="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543621D7-450F-944E-98B2-39EE0C841435}"/>
              </a:ext>
            </a:extLst>
          </p:cNvPr>
          <p:cNvSpPr/>
          <p:nvPr/>
        </p:nvSpPr>
        <p:spPr>
          <a:xfrm>
            <a:off x="350534" y="859175"/>
            <a:ext cx="8352402" cy="3545201"/>
          </a:xfrm>
          <a:prstGeom prst="rect">
            <a:avLst/>
          </a:prstGeom>
        </p:spPr>
        <p:txBody>
          <a:bodyPr wrap="square">
            <a:spAutoFit/>
          </a:bodyPr>
          <a:lstStyle/>
          <a:p>
            <a:pPr>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Παρακάτω δίνονται τα προϋπολογιστικά δεδομένα της επομένης χρήσεως του εκδοτικού οίκου, «ΒΙΒΛΙΟ».</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Η παραγωγή της χρήσεως θα είναι η κανονική παραγωγή 100.000 μονάδων προϊόντος (βιβλίων)</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Τιμή πώλησης ανά μονάδα  €15.</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Μεταβλητό κόστος παραγωγής €6.</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Σταθερά Γ.Β.Ε. €400.000.</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Μεταβλητά έξοδα  Πωλήσεων - Διοίκησης €40.000.</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Σταθερά έξοδα  Γ.Ε.Π. - Γ.Ε.Δ. €50.000.</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Δεν υπάρχουν αποθέματα αρχής.</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Θα πωληθεί το 80% των παραχθέντων υγιών μονάδων.</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Τα αποθέματα τέλους θα είναι το 20% των παραχθέντων υγιών μονάδων.</a:t>
            </a:r>
            <a:endParaRPr lang="en-US" sz="1400" dirty="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rabicPeriod"/>
            </a:pPr>
            <a:r>
              <a:rPr lang="el-GR" sz="1400" dirty="0">
                <a:latin typeface="Calibri" panose="020F0502020204030204" pitchFamily="34" charset="0"/>
                <a:ea typeface="Times New Roman" panose="02020603050405020304" pitchFamily="18" charset="0"/>
                <a:cs typeface="Calibri" panose="020F0502020204030204" pitchFamily="34" charset="0"/>
              </a:rPr>
              <a:t>Δεν θα υπάρξουν απώλειες στην παραγωγική διαδικασία.</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b="1" dirty="0">
                <a:latin typeface="Calibri" panose="020F0502020204030204" pitchFamily="34" charset="0"/>
                <a:ea typeface="Times New Roman" panose="02020603050405020304" pitchFamily="18" charset="0"/>
                <a:cs typeface="Calibri" panose="020F0502020204030204" pitchFamily="34" charset="0"/>
              </a:rPr>
              <a:t>Ζητείται να υπολογίσετε:</a:t>
            </a:r>
            <a:endParaRPr lang="en-US" sz="1400" dirty="0">
              <a:latin typeface="Times New Roman" panose="02020603050405020304" pitchFamily="18" charset="0"/>
              <a:ea typeface="Times New Roman" panose="02020603050405020304" pitchFamily="18" charset="0"/>
            </a:endParaRPr>
          </a:p>
          <a:p>
            <a:pPr algn="just">
              <a:lnSpc>
                <a:spcPct val="115000"/>
              </a:lnSpc>
              <a:spcAft>
                <a:spcPts val="0"/>
              </a:spcAft>
            </a:pPr>
            <a:r>
              <a:rPr lang="el-GR" sz="1400" dirty="0">
                <a:latin typeface="Calibri" panose="020F0502020204030204" pitchFamily="34" charset="0"/>
                <a:ea typeface="Times New Roman" panose="02020603050405020304" pitchFamily="18" charset="0"/>
                <a:cs typeface="Calibri" panose="020F0502020204030204" pitchFamily="34" charset="0"/>
              </a:rPr>
              <a:t>Το καθαρό αποτέλεσμα και με τις 2 μεθόδους κοστολόγησης.</a:t>
            </a:r>
            <a:endParaRPr lang="en-US"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2963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ssolv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dissolv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dissolv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dissolv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dissolv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dissolv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dissolve">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dissolve">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dissolve">
                                      <p:cBhvr>
                                        <p:cTn id="62" dur="500"/>
                                        <p:tgtEl>
                                          <p:spTgt spid="5">
                                            <p:txEl>
                                              <p:pRg st="12" end="12"/>
                                            </p:txEl>
                                          </p:spTgt>
                                        </p:tgtEl>
                                      </p:cBhvr>
                                    </p:animEffect>
                                  </p:childTnLst>
                                </p:cTn>
                              </p:par>
                              <p:par>
                                <p:cTn id="63" presetID="9" presetClass="entr" presetSubtype="0" fill="hold" nodeType="withEffect">
                                  <p:stCondLst>
                                    <p:cond delay="0"/>
                                  </p:stCondLst>
                                  <p:childTnLst>
                                    <p:set>
                                      <p:cBhvr>
                                        <p:cTn id="64" dur="1" fill="hold">
                                          <p:stCondLst>
                                            <p:cond delay="0"/>
                                          </p:stCondLst>
                                        </p:cTn>
                                        <p:tgtEl>
                                          <p:spTgt spid="5">
                                            <p:txEl>
                                              <p:pRg st="13" end="13"/>
                                            </p:txEl>
                                          </p:spTgt>
                                        </p:tgtEl>
                                        <p:attrNameLst>
                                          <p:attrName>style.visibility</p:attrName>
                                        </p:attrNameLst>
                                      </p:cBhvr>
                                      <p:to>
                                        <p:strVal val="visible"/>
                                      </p:to>
                                    </p:set>
                                    <p:animEffect transition="in" filter="dissolve">
                                      <p:cBhvr>
                                        <p:cTn id="65"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F70B858-69B9-6940-B276-1F50DBBA93B4}"/>
              </a:ext>
            </a:extLst>
          </p:cNvPr>
          <p:cNvSpPr/>
          <p:nvPr/>
        </p:nvSpPr>
        <p:spPr>
          <a:xfrm>
            <a:off x="322730" y="587225"/>
            <a:ext cx="8659906" cy="6022803"/>
          </a:xfrm>
          <a:prstGeom prst="rect">
            <a:avLst/>
          </a:prstGeom>
        </p:spPr>
        <p:txBody>
          <a:bodyPr wrap="square">
            <a:spAutoFit/>
          </a:bodyPr>
          <a:lstStyle/>
          <a:p>
            <a:pPr>
              <a:lnSpc>
                <a:spcPct val="115000"/>
              </a:lnSpc>
              <a:spcAft>
                <a:spcPts val="0"/>
              </a:spcAft>
              <a:tabLst>
                <a:tab pos="2841625" algn="l"/>
                <a:tab pos="6223000" algn="r"/>
              </a:tabLst>
            </a:pPr>
            <a:r>
              <a:rPr lang="el-GR" sz="1400" u="sng" dirty="0">
                <a:latin typeface="Calibri" panose="020F0502020204030204" pitchFamily="34" charset="0"/>
                <a:ea typeface="Times New Roman" panose="02020603050405020304" pitchFamily="18" charset="0"/>
                <a:cs typeface="Calibri" panose="020F0502020204030204" pitchFamily="34" charset="0"/>
              </a:rPr>
              <a:t>Άμεση Κοστολόγηση:</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Πωλήσεις	80.000 Χ 15      =	1.200.000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-Μεταβλητό κόστος παραγωγής	80.000 Χ 6        =	</a:t>
            </a:r>
            <a:r>
              <a:rPr lang="el-GR" sz="1400" u="sng" dirty="0">
                <a:latin typeface="Calibri" panose="020F0502020204030204" pitchFamily="34" charset="0"/>
                <a:ea typeface="Times New Roman" panose="02020603050405020304" pitchFamily="18" charset="0"/>
                <a:cs typeface="Calibri" panose="020F0502020204030204" pitchFamily="34" charset="0"/>
              </a:rPr>
              <a:t>480.000</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Βιομηχανικό Περιθώριο Συμβολής	           	720.000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-Μεταβλητό κόστος ΓΕΠ-ΓΕΔ	80.000 Χ 0,4     =	</a:t>
            </a:r>
            <a:r>
              <a:rPr lang="el-GR" sz="1400" u="sng" dirty="0">
                <a:latin typeface="Calibri" panose="020F0502020204030204" pitchFamily="34" charset="0"/>
                <a:ea typeface="Times New Roman" panose="02020603050405020304" pitchFamily="18" charset="0"/>
                <a:cs typeface="Calibri" panose="020F0502020204030204" pitchFamily="34" charset="0"/>
              </a:rPr>
              <a:t>32.000</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=Περιθώριο Συμβολής		688.000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-Σταθερά ΓΒΕ		400.000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-Σταθερό κόστος ΓΕΠ – ΓΕΔ		</a:t>
            </a:r>
            <a:r>
              <a:rPr lang="el-GR" sz="1400" u="sng" dirty="0">
                <a:latin typeface="Calibri" panose="020F0502020204030204" pitchFamily="34" charset="0"/>
                <a:ea typeface="Times New Roman" panose="02020603050405020304" pitchFamily="18" charset="0"/>
                <a:cs typeface="Calibri" panose="020F0502020204030204" pitchFamily="34" charset="0"/>
              </a:rPr>
              <a:t>50.000</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Αποτέλεσμα (κέρδος)		238.000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u="sng" dirty="0">
                <a:latin typeface="Calibri" panose="020F0502020204030204" pitchFamily="34" charset="0"/>
                <a:ea typeface="Times New Roman" panose="02020603050405020304" pitchFamily="18" charset="0"/>
                <a:cs typeface="Calibri" panose="020F0502020204030204" pitchFamily="34" charset="0"/>
              </a:rPr>
              <a:t>Πλήρης κοστολόγηση:</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Πωλήσεις	80.000 Χ 15      =	1.200.000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-Κόστος Πωληθέντων:</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Παραγωγή 	100.000 Χ 10*   =1.000.000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-Αποθέματα τέλους	</a:t>
            </a:r>
            <a:r>
              <a:rPr lang="el-GR" sz="1400" u="sng" dirty="0">
                <a:latin typeface="Calibri" panose="020F0502020204030204" pitchFamily="34" charset="0"/>
                <a:ea typeface="Times New Roman" panose="02020603050405020304" pitchFamily="18" charset="0"/>
                <a:cs typeface="Calibri" panose="020F0502020204030204" pitchFamily="34" charset="0"/>
              </a:rPr>
              <a:t>  20.000 Χ 10    =   200.000	800.000</a:t>
            </a:r>
            <a:endParaRPr lang="en-US" sz="1400" u="sng"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Μικτό κέρδος		400.000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-Δαπάνες ΓΕΠ – ΓΕΔ (50.000 + 32.000)	82.000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841625" algn="l"/>
                <a:tab pos="6223000"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=Αποτέλεσμα (κέρδος)		318.000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*Σταθερά ΓΒΕ €400.000 ÷ 100.000 μονάδες = €4/μονάδα. Κόστος παραγωγής = μεταβλητό + σταθερό = 6 + 4 = 10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 </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Επαλήθευση:</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Διαφορά αποτελεσμάτων 318.000 – 238.000 = 80.000</a:t>
            </a:r>
            <a:endParaRPr lang="en-US" sz="1400" dirty="0">
              <a:latin typeface="Times New Roman" panose="02020603050405020304" pitchFamily="18" charset="0"/>
              <a:ea typeface="Times New Roman" panose="02020603050405020304" pitchFamily="18" charset="0"/>
            </a:endParaRPr>
          </a:p>
          <a:p>
            <a:pPr>
              <a:lnSpc>
                <a:spcPct val="115000"/>
              </a:lnSpc>
              <a:spcAft>
                <a:spcPts val="0"/>
              </a:spcAft>
              <a:tabLst>
                <a:tab pos="2340610" algn="l"/>
                <a:tab pos="4860925" algn="r"/>
              </a:tabLst>
            </a:pPr>
            <a:r>
              <a:rPr lang="el-GR" sz="1400" dirty="0">
                <a:latin typeface="Calibri" panose="020F0502020204030204" pitchFamily="34" charset="0"/>
                <a:ea typeface="Times New Roman" panose="02020603050405020304" pitchFamily="18" charset="0"/>
                <a:cs typeface="Calibri" panose="020F0502020204030204" pitchFamily="34" charset="0"/>
              </a:rPr>
              <a:t>Σταθερό βιομηχανικό κόστος που απορροφήθηκε από τα αποθέματα 20.000 Χ 4 = 80.000 </a:t>
            </a:r>
            <a:endParaRPr lang="en-US" sz="1400" dirty="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EB74B7F0-9930-4C4C-94A3-CA4BCE08C8D5}"/>
              </a:ext>
            </a:extLst>
          </p:cNvPr>
          <p:cNvSpPr/>
          <p:nvPr/>
        </p:nvSpPr>
        <p:spPr>
          <a:xfrm>
            <a:off x="319084" y="189162"/>
            <a:ext cx="1584986" cy="307777"/>
          </a:xfrm>
          <a:prstGeom prst="rect">
            <a:avLst/>
          </a:prstGeom>
          <a:solidFill>
            <a:srgbClr val="FFFF00"/>
          </a:solidFill>
          <a:ln>
            <a:solidFill>
              <a:schemeClr val="tx1"/>
            </a:solidFill>
          </a:ln>
        </p:spPr>
        <p:txBody>
          <a:bodyPr wrap="none">
            <a:spAutoFit/>
          </a:bodyPr>
          <a:lstStyle/>
          <a:p>
            <a:r>
              <a:rPr lang="el-GR" sz="1400" b="1" dirty="0">
                <a:latin typeface="Calibri" panose="020F0502020204030204" pitchFamily="34" charset="0"/>
                <a:ea typeface="Times New Roman" panose="02020603050405020304" pitchFamily="18" charset="0"/>
                <a:cs typeface="Calibri" panose="020F0502020204030204" pitchFamily="34" charset="0"/>
              </a:rPr>
              <a:t>ΛΥΣΗ 2</a:t>
            </a:r>
            <a:r>
              <a:rPr lang="el-GR" sz="1400" b="1" baseline="30000" dirty="0">
                <a:latin typeface="Calibri" panose="020F0502020204030204" pitchFamily="34" charset="0"/>
                <a:ea typeface="Times New Roman" panose="02020603050405020304" pitchFamily="18" charset="0"/>
                <a:cs typeface="Calibri" panose="020F0502020204030204" pitchFamily="34" charset="0"/>
              </a:rPr>
              <a:t>ης</a:t>
            </a:r>
            <a:r>
              <a:rPr lang="el-GR" sz="1400" b="1" dirty="0">
                <a:latin typeface="Calibri" panose="020F0502020204030204" pitchFamily="34" charset="0"/>
                <a:ea typeface="Times New Roman" panose="02020603050405020304" pitchFamily="18" charset="0"/>
                <a:cs typeface="Calibri" panose="020F0502020204030204" pitchFamily="34" charset="0"/>
              </a:rPr>
              <a:t> ΑΣΚΗΣΗΣ </a:t>
            </a:r>
            <a:endParaRPr lang="en-US" sz="1400" dirty="0"/>
          </a:p>
        </p:txBody>
      </p:sp>
    </p:spTree>
    <p:extLst>
      <p:ext uri="{BB962C8B-B14F-4D97-AF65-F5344CB8AC3E}">
        <p14:creationId xmlns:p14="http://schemas.microsoft.com/office/powerpoint/2010/main" val="20415713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dissolve">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dissolve">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dissolve">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dissolve">
                                      <p:cBhvr>
                                        <p:cTn id="67" dur="5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3">
                                            <p:txEl>
                                              <p:pRg st="19" end="19"/>
                                            </p:txEl>
                                          </p:spTgt>
                                        </p:tgtEl>
                                        <p:attrNameLst>
                                          <p:attrName>style.visibility</p:attrName>
                                        </p:attrNameLst>
                                      </p:cBhvr>
                                      <p:to>
                                        <p:strVal val="visible"/>
                                      </p:to>
                                    </p:set>
                                    <p:animEffect transition="in" filter="dissolve">
                                      <p:cBhvr>
                                        <p:cTn id="72" dur="500"/>
                                        <p:tgtEl>
                                          <p:spTgt spid="3">
                                            <p:txEl>
                                              <p:pRg st="19" end="1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dissolve">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dissolve">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dissolve">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dissolve">
                                      <p:cBhvr>
                                        <p:cTn id="92" dur="500"/>
                                        <p:tgtEl>
                                          <p:spTgt spid="3">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3">
                                            <p:txEl>
                                              <p:pRg st="21" end="21"/>
                                            </p:txEl>
                                          </p:spTgt>
                                        </p:tgtEl>
                                        <p:attrNameLst>
                                          <p:attrName>style.visibility</p:attrName>
                                        </p:attrNameLst>
                                      </p:cBhvr>
                                      <p:to>
                                        <p:strVal val="visible"/>
                                      </p:to>
                                    </p:set>
                                    <p:animEffect transition="in" filter="dissolve">
                                      <p:cBhvr>
                                        <p:cTn id="97" dur="500"/>
                                        <p:tgtEl>
                                          <p:spTgt spid="3">
                                            <p:txEl>
                                              <p:pRg st="21" end="21"/>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3">
                                            <p:txEl>
                                              <p:pRg st="22" end="22"/>
                                            </p:txEl>
                                          </p:spTgt>
                                        </p:tgtEl>
                                        <p:attrNameLst>
                                          <p:attrName>style.visibility</p:attrName>
                                        </p:attrNameLst>
                                      </p:cBhvr>
                                      <p:to>
                                        <p:strVal val="visible"/>
                                      </p:to>
                                    </p:set>
                                    <p:animEffect transition="in" filter="dissolve">
                                      <p:cBhvr>
                                        <p:cTn id="102" dur="500"/>
                                        <p:tgtEl>
                                          <p:spTgt spid="3">
                                            <p:txEl>
                                              <p:pRg st="22" end="22"/>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3">
                                            <p:txEl>
                                              <p:pRg st="23" end="23"/>
                                            </p:txEl>
                                          </p:spTgt>
                                        </p:tgtEl>
                                        <p:attrNameLst>
                                          <p:attrName>style.visibility</p:attrName>
                                        </p:attrNameLst>
                                      </p:cBhvr>
                                      <p:to>
                                        <p:strVal val="visible"/>
                                      </p:to>
                                    </p:set>
                                    <p:animEffect transition="in" filter="dissolve">
                                      <p:cBhvr>
                                        <p:cTn id="107" dur="500"/>
                                        <p:tgtEl>
                                          <p:spTgt spid="3">
                                            <p:txEl>
                                              <p:pRg st="23" end="2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ECBB2BB-334A-F94C-920C-F895B6D4E4B5}"/>
              </a:ext>
            </a:extLst>
          </p:cNvPr>
          <p:cNvSpPr/>
          <p:nvPr/>
        </p:nvSpPr>
        <p:spPr>
          <a:xfrm>
            <a:off x="107950" y="424469"/>
            <a:ext cx="8928100" cy="6524863"/>
          </a:xfrm>
          <a:prstGeom prst="rect">
            <a:avLst/>
          </a:prstGeom>
        </p:spPr>
        <p:txBody>
          <a:bodyPr wrap="square">
            <a:spAutoFit/>
          </a:bodyPr>
          <a:lstStyle/>
          <a:p>
            <a:pPr>
              <a:spcAft>
                <a:spcPts val="0"/>
              </a:spcAft>
              <a:tabLst>
                <a:tab pos="350838" algn="l"/>
                <a:tab pos="6299200" algn="r"/>
                <a:tab pos="7242175" algn="r"/>
                <a:tab pos="8262938"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ΠΙΝΑΚΕΣ ΥΠΟΛΟΓΙΣΜΩΝ ΓΙΑ ΤΟ ΚΟΣΤΟΣ ΠΑΡΑΧΘΕΝΤΩΝ 	ΠΟΣΟΤΗΤΕΣ	ΤΙΜΗ	ΑΞΙΕΣ</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ΥΠΟΛΟΓΙΣΜΟΣ ΑΝΑΛΩΣΕΩΝ Α΄ΥΛΩΝ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Αρχικό Απόθεμα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	……………….	………….</a:t>
            </a:r>
            <a:r>
              <a:rPr lang="el-GR" sz="1200" dirty="0">
                <a:latin typeface="Calibri" panose="020F0502020204030204" pitchFamily="34" charset="0"/>
                <a:ea typeface="Calibri" panose="020F0502020204030204" pitchFamily="34" charset="0"/>
                <a:cs typeface="Times New Roman" panose="02020603050405020304" pitchFamily="18" charset="0"/>
              </a:rPr>
              <a:t>	20.000 </a:t>
            </a: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Αγορές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190.000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Πρώτες Ύλες προς Διάθεση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210.000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Τελικό Απόθεμα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30.000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180.000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solidFill>
                  <a:schemeClr val="accent5">
                    <a:lumMod val="50000"/>
                  </a:schemeClr>
                </a:solidFill>
                <a:latin typeface="Calibri" panose="020F0502020204030204" pitchFamily="34" charset="0"/>
                <a:ea typeface="Calibri" panose="020F0502020204030204" pitchFamily="34" charset="0"/>
                <a:cs typeface="Times New Roman" panose="02020603050405020304" pitchFamily="18" charset="0"/>
              </a:rPr>
              <a:t>ΥΠΟΛΟΓΙΣΜΟΣ ΚΟΣΤΟΥΣ ΠΕΡΙΟΔΟΥ</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180.000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Άμεση Εργασία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90.000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Γενικά Βιομηχανικά Έξοδα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360.000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630.000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solidFill>
                  <a:schemeClr val="accent6">
                    <a:lumMod val="75000"/>
                  </a:schemeClr>
                </a:solidFill>
                <a:latin typeface="Calibri" panose="020F0502020204030204" pitchFamily="34" charset="0"/>
                <a:ea typeface="Calibri" panose="020F0502020204030204" pitchFamily="34" charset="0"/>
                <a:cs typeface="Times New Roman" panose="02020603050405020304" pitchFamily="18" charset="0"/>
              </a:rPr>
              <a:t>ΥΠΟΛΟΓΙΣΜΟΣ ΚΟΣΤΟΥΣ ΠΑΡΑΧΘΕΝΤΩΝ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630.000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Αρχής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30.000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Συνολικό Κόστος Βιομηχανοποίησης*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660.000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Τέλους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60.000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Κόστος Παραχθέντων 	……………..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 </a:t>
            </a:r>
            <a:r>
              <a:rPr lang="el-GR" sz="1200" b="1" dirty="0">
                <a:latin typeface="Calibri" panose="020F0502020204030204" pitchFamily="34" charset="0"/>
                <a:ea typeface="Calibri" panose="020F0502020204030204" pitchFamily="34" charset="0"/>
                <a:cs typeface="Times New Roman" panose="02020603050405020304" pitchFamily="18" charset="0"/>
              </a:rPr>
              <a:t>600.000 </a:t>
            </a:r>
          </a:p>
          <a:p>
            <a:pPr>
              <a:spcAft>
                <a:spcPts val="0"/>
              </a:spcAft>
              <a:tabLst>
                <a:tab pos="125413" algn="l"/>
                <a:tab pos="6264275" algn="r"/>
                <a:tab pos="7239000" algn="r"/>
                <a:tab pos="8262938" algn="r"/>
              </a:tabLst>
            </a:pPr>
            <a:r>
              <a:rPr lang="el-GR" sz="1200" b="1" dirty="0">
                <a:solidFill>
                  <a:schemeClr val="accent2">
                    <a:lumMod val="75000"/>
                  </a:schemeClr>
                </a:solidFill>
                <a:ea typeface="Calibri" panose="020F0502020204030204" pitchFamily="34" charset="0"/>
                <a:cs typeface="Times New Roman" panose="02020603050405020304" pitchFamily="18" charset="0"/>
              </a:rPr>
              <a:t>ΥΠΟΛΟΓΙΣΜΟΣ ΚΟΣΤΟΥΣ ΠΩΛΗΘΕΝΤΩΝ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Κόστος Παραχθέντων 	…………..	………..	600.000</a:t>
            </a: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Αρχικό Απόθεμα Ετοίμων Προϊόντων 	…………..	………..	40.000</a:t>
            </a: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Προϊόντα προς Διάθεση 	…………..	………..	640.00</a:t>
            </a: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Τελικό Απόθεμα Ετοίμων Προϊόντων 	………….. 	.......... 	80.000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b="1" dirty="0">
                <a:ea typeface="Calibri" panose="020F0502020204030204" pitchFamily="34" charset="0"/>
                <a:cs typeface="Times New Roman" panose="02020603050405020304" pitchFamily="18" charset="0"/>
              </a:rPr>
              <a:t>=	Κόστος Πωληθέντων </a:t>
            </a:r>
            <a:r>
              <a:rPr lang="el-GR" sz="1200" dirty="0">
                <a:ea typeface="Calibri" panose="020F0502020204030204" pitchFamily="34" charset="0"/>
                <a:cs typeface="Times New Roman" panose="02020603050405020304" pitchFamily="18" charset="0"/>
              </a:rPr>
              <a:t>	………….. 	……….. 	560.000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b="1" dirty="0">
                <a:solidFill>
                  <a:srgbClr val="FF0000"/>
                </a:solidFill>
                <a:ea typeface="Calibri" panose="020F0502020204030204" pitchFamily="34" charset="0"/>
                <a:cs typeface="Times New Roman" panose="02020603050405020304" pitchFamily="18" charset="0"/>
              </a:rPr>
              <a:t>ΚΑΤΑΣΤΑΣΗ ΑΠΟΤΕΛΕΣΜΑΤΩΝ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Πωλήσεις 	………….. 	……….. 	700.000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Κόστος Πωληθέντων	………….. 	……….. 	560.000</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b="1" dirty="0">
                <a:ea typeface="Calibri" panose="020F0502020204030204" pitchFamily="34" charset="0"/>
                <a:cs typeface="Times New Roman" panose="02020603050405020304" pitchFamily="18" charset="0"/>
              </a:rPr>
              <a:t>=	Μικτό Κέρδος </a:t>
            </a:r>
            <a:r>
              <a:rPr lang="el-GR" sz="1200" dirty="0">
                <a:ea typeface="Calibri" panose="020F0502020204030204" pitchFamily="34" charset="0"/>
                <a:cs typeface="Times New Roman" panose="02020603050405020304" pitchFamily="18" charset="0"/>
              </a:rPr>
              <a:t>	…..……… 	……….. 	140.000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Δαπάνες Διοίκησης - Διάθεσης - Ε. &amp; Α. -  Χρηματοοικονομικές 	………….. 	……….. 	70.000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dirty="0">
                <a:ea typeface="Calibri" panose="020F0502020204030204" pitchFamily="34" charset="0"/>
                <a:cs typeface="Times New Roman" panose="02020603050405020304" pitchFamily="18" charset="0"/>
              </a:rPr>
              <a:t> -	Δαπάνες υποαπασχόλησης	………….. 	……….. 	0 </a:t>
            </a:r>
            <a:endParaRPr lang="en-US" sz="1200" dirty="0">
              <a:ea typeface="Calibri" panose="020F0502020204030204" pitchFamily="34" charset="0"/>
              <a:cs typeface="Times New Roman" panose="02020603050405020304" pitchFamily="18" charset="0"/>
            </a:endParaRPr>
          </a:p>
          <a:p>
            <a:pPr>
              <a:spcAft>
                <a:spcPts val="0"/>
              </a:spcAft>
              <a:tabLst>
                <a:tab pos="125413" algn="l"/>
                <a:tab pos="6264275" algn="r"/>
                <a:tab pos="7239000" algn="r"/>
                <a:tab pos="8262938" algn="r"/>
              </a:tabLst>
            </a:pPr>
            <a:r>
              <a:rPr lang="el-GR" sz="1200" b="1" dirty="0">
                <a:ea typeface="Calibri" panose="020F0502020204030204" pitchFamily="34" charset="0"/>
                <a:cs typeface="Times New Roman" panose="02020603050405020304" pitchFamily="18" charset="0"/>
              </a:rPr>
              <a:t>=	Κέρδη προ Φόρων </a:t>
            </a:r>
            <a:r>
              <a:rPr lang="el-GR" sz="1200" dirty="0">
                <a:ea typeface="Calibri" panose="020F0502020204030204" pitchFamily="34" charset="0"/>
                <a:cs typeface="Times New Roman" panose="02020603050405020304" pitchFamily="18" charset="0"/>
              </a:rPr>
              <a:t>	…………..	……….. 	70.000 </a:t>
            </a:r>
            <a:endParaRPr lang="en-US" sz="1200" dirty="0">
              <a:ea typeface="Calibri" panose="020F0502020204030204" pitchFamily="34" charset="0"/>
              <a:cs typeface="Times New Roman" panose="02020603050405020304" pitchFamily="18" charset="0"/>
            </a:endParaRPr>
          </a:p>
          <a:p>
            <a:pPr>
              <a:spcAft>
                <a:spcPts val="0"/>
              </a:spcAft>
              <a:tabLst>
                <a:tab pos="350838" algn="l"/>
                <a:tab pos="6299200" algn="r"/>
                <a:tab pos="7242175" algn="r"/>
                <a:tab pos="8259763" algn="r"/>
              </a:tabLst>
            </a:pPr>
            <a:endParaRPr lang="el-GR" sz="1200" b="1" dirty="0">
              <a:latin typeface="Calibri" panose="020F0502020204030204" pitchFamily="34" charset="0"/>
              <a:ea typeface="Calibri" panose="020F0502020204030204" pitchFamily="34" charset="0"/>
              <a:cs typeface="Times New Roman" panose="02020603050405020304" pitchFamily="18" charset="0"/>
            </a:endParaRPr>
          </a:p>
          <a:p>
            <a:pPr>
              <a:tabLst>
                <a:tab pos="350838" algn="l"/>
                <a:tab pos="6299200" algn="r"/>
                <a:tab pos="7242175" algn="r"/>
                <a:tab pos="8259763" algn="r"/>
              </a:tabLst>
            </a:pPr>
            <a:r>
              <a:rPr lang="en-GB" sz="1000" b="1" dirty="0">
                <a:ea typeface="Calibri" panose="020F0502020204030204" pitchFamily="34" charset="0"/>
                <a:cs typeface="Times New Roman" panose="02020603050405020304" pitchFamily="18" charset="0"/>
              </a:rPr>
              <a:t>*	ΣΥΝΟΛΙΚΟ ΒΙΟΜΗΧΑΝΙΚΟ ΚΟΣΤΟΣ ΠΕΡΙΟΔΟΥ</a:t>
            </a:r>
            <a:r>
              <a:rPr lang="en-US" sz="1000" b="1" dirty="0"/>
              <a:t> </a:t>
            </a:r>
          </a:p>
          <a:p>
            <a:pPr>
              <a:spcAft>
                <a:spcPts val="0"/>
              </a:spcAft>
              <a:tabLst>
                <a:tab pos="350838" algn="l"/>
                <a:tab pos="6299200" algn="r"/>
                <a:tab pos="7242175" algn="r"/>
                <a:tab pos="8259763" algn="r"/>
              </a:tabLst>
            </a:pP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2CA0463-CE83-554B-B2F9-CC2B08E60B7F}"/>
              </a:ext>
            </a:extLst>
          </p:cNvPr>
          <p:cNvSpPr txBox="1"/>
          <p:nvPr/>
        </p:nvSpPr>
        <p:spPr>
          <a:xfrm>
            <a:off x="2885705" y="50981"/>
            <a:ext cx="3372590" cy="369332"/>
          </a:xfrm>
          <a:prstGeom prst="rect">
            <a:avLst/>
          </a:prstGeom>
          <a:solidFill>
            <a:schemeClr val="accent1">
              <a:lumMod val="40000"/>
              <a:lumOff val="60000"/>
            </a:schemeClr>
          </a:solidFill>
        </p:spPr>
        <p:txBody>
          <a:bodyPr wrap="none" rtlCol="0">
            <a:spAutoFit/>
          </a:bodyPr>
          <a:lstStyle/>
          <a:p>
            <a:r>
              <a:rPr lang="el-GR" b="1" dirty="0"/>
              <a:t>Ροή του Κόστους (Παράδειγμα 1)</a:t>
            </a:r>
            <a:endParaRPr lang="en-US" b="1" dirty="0"/>
          </a:p>
        </p:txBody>
      </p:sp>
      <p:sp>
        <p:nvSpPr>
          <p:cNvPr id="2" name="Date Placeholder 1">
            <a:extLst>
              <a:ext uri="{FF2B5EF4-FFF2-40B4-BE49-F238E27FC236}">
                <a16:creationId xmlns:a16="http://schemas.microsoft.com/office/drawing/2014/main" id="{78238E94-B5F1-5E49-807C-5FB4729BD395}"/>
              </a:ext>
            </a:extLst>
          </p:cNvPr>
          <p:cNvSpPr>
            <a:spLocks noGrp="1"/>
          </p:cNvSpPr>
          <p:nvPr>
            <p:ph type="dt" sz="half" idx="10"/>
          </p:nvPr>
        </p:nvSpPr>
        <p:spPr/>
        <p:txBody>
          <a:bodyPr/>
          <a:lstStyle/>
          <a:p>
            <a:fld id="{B35201D5-C8AF-C64F-BADD-A0DDDB427430}" type="datetime1">
              <a:rPr lang="en-US" smtClean="0"/>
              <a:t>11/20/21</a:t>
            </a:fld>
            <a:endParaRPr lang="en-US"/>
          </a:p>
        </p:txBody>
      </p:sp>
      <p:sp>
        <p:nvSpPr>
          <p:cNvPr id="3" name="Slide Number Placeholder 2">
            <a:extLst>
              <a:ext uri="{FF2B5EF4-FFF2-40B4-BE49-F238E27FC236}">
                <a16:creationId xmlns:a16="http://schemas.microsoft.com/office/drawing/2014/main" id="{CBF30EDB-F92A-0742-A540-8061A15A7790}"/>
              </a:ext>
            </a:extLst>
          </p:cNvPr>
          <p:cNvSpPr>
            <a:spLocks noGrp="1"/>
          </p:cNvSpPr>
          <p:nvPr>
            <p:ph type="sldNum" sz="quarter" idx="12"/>
          </p:nvPr>
        </p:nvSpPr>
        <p:spPr/>
        <p:txBody>
          <a:bodyPr/>
          <a:lstStyle/>
          <a:p>
            <a:fld id="{B66069EF-D52F-E549-BC70-80BAEE16745F}" type="slidenum">
              <a:rPr lang="en-US" smtClean="0"/>
              <a:t>6</a:t>
            </a:fld>
            <a:endParaRPr lang="en-US"/>
          </a:p>
        </p:txBody>
      </p:sp>
    </p:spTree>
    <p:extLst>
      <p:ext uri="{BB962C8B-B14F-4D97-AF65-F5344CB8AC3E}">
        <p14:creationId xmlns:p14="http://schemas.microsoft.com/office/powerpoint/2010/main" val="1390446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FE63715-4F0C-E040-8DCE-BC2AEB8325CE}"/>
              </a:ext>
            </a:extLst>
          </p:cNvPr>
          <p:cNvSpPr txBox="1"/>
          <p:nvPr/>
        </p:nvSpPr>
        <p:spPr>
          <a:xfrm>
            <a:off x="2983071" y="111400"/>
            <a:ext cx="3372590" cy="369332"/>
          </a:xfrm>
          <a:prstGeom prst="rect">
            <a:avLst/>
          </a:prstGeom>
          <a:solidFill>
            <a:schemeClr val="accent1">
              <a:lumMod val="40000"/>
              <a:lumOff val="60000"/>
            </a:schemeClr>
          </a:solidFill>
        </p:spPr>
        <p:txBody>
          <a:bodyPr wrap="none" rtlCol="0">
            <a:spAutoFit/>
          </a:bodyPr>
          <a:lstStyle/>
          <a:p>
            <a:r>
              <a:rPr lang="el-GR" b="1" dirty="0"/>
              <a:t>Ροή του Κόστους (Παράδειγμα 2)</a:t>
            </a:r>
            <a:endParaRPr lang="en-US" b="1" dirty="0"/>
          </a:p>
        </p:txBody>
      </p:sp>
      <p:sp>
        <p:nvSpPr>
          <p:cNvPr id="2" name="TextBox 1">
            <a:extLst>
              <a:ext uri="{FF2B5EF4-FFF2-40B4-BE49-F238E27FC236}">
                <a16:creationId xmlns:a16="http://schemas.microsoft.com/office/drawing/2014/main" id="{557EA720-747A-2349-85A3-4F92AA0B9416}"/>
              </a:ext>
            </a:extLst>
          </p:cNvPr>
          <p:cNvSpPr txBox="1"/>
          <p:nvPr/>
        </p:nvSpPr>
        <p:spPr>
          <a:xfrm>
            <a:off x="723900" y="776816"/>
            <a:ext cx="7890933" cy="4893647"/>
          </a:xfrm>
          <a:prstGeom prst="rect">
            <a:avLst/>
          </a:prstGeom>
          <a:noFill/>
        </p:spPr>
        <p:txBody>
          <a:bodyPr wrap="square" rtlCol="0">
            <a:spAutoFit/>
          </a:bodyPr>
          <a:lstStyle/>
          <a:p>
            <a:r>
              <a:rPr lang="el-GR" b="1" dirty="0"/>
              <a:t>Σας δίνονται οι πιο κάτω πληροφορίες για την επιχείρηση ΑΛΦΑ:</a:t>
            </a:r>
          </a:p>
          <a:p>
            <a:endParaRPr lang="el-GR" dirty="0"/>
          </a:p>
          <a:p>
            <a:pPr marL="342900" indent="-342900">
              <a:spcAft>
                <a:spcPts val="900"/>
              </a:spcAft>
              <a:buFont typeface="+mj-lt"/>
              <a:buAutoNum type="arabicPeriod"/>
            </a:pPr>
            <a:r>
              <a:rPr lang="el-GR" dirty="0"/>
              <a:t>Η επιχείρηση λειτούργησε στο 100% της δυναμικότητάς της.</a:t>
            </a:r>
          </a:p>
          <a:p>
            <a:pPr marL="342900" indent="-342900">
              <a:spcAft>
                <a:spcPts val="900"/>
              </a:spcAft>
              <a:buFont typeface="+mj-lt"/>
              <a:buAutoNum type="arabicPeriod"/>
            </a:pPr>
            <a:r>
              <a:rPr lang="el-GR" dirty="0"/>
              <a:t>Το αρχικό απόθεμα των Άμεσων Υλικών είναι €20.000, οι αγορές τους ήταν €190.000 και τα αποθέματα τέλους είχαν αυξηθεί κατά €10.000</a:t>
            </a:r>
          </a:p>
          <a:p>
            <a:pPr marL="342900" indent="-342900">
              <a:spcAft>
                <a:spcPts val="900"/>
              </a:spcAft>
              <a:buFont typeface="+mj-lt"/>
              <a:buAutoNum type="arabicPeriod"/>
            </a:pPr>
            <a:r>
              <a:rPr lang="el-GR" dirty="0"/>
              <a:t>Ο δείκτης καταλογισμού των ΓΒΕ στη βάση του κόστους της Άμεσης Εργασίας είναι 4. </a:t>
            </a:r>
          </a:p>
          <a:p>
            <a:pPr marL="342900" indent="-342900">
              <a:spcAft>
                <a:spcPts val="900"/>
              </a:spcAft>
              <a:buFont typeface="+mj-lt"/>
              <a:buAutoNum type="arabicPeriod"/>
            </a:pPr>
            <a:r>
              <a:rPr lang="el-GR" dirty="0"/>
              <a:t>Το αρχικό απόθεμα της Παραγωγής σε Εξέλιξη (ημιέτοιμα) ήταν €30.000, </a:t>
            </a:r>
          </a:p>
          <a:p>
            <a:pPr marL="342900" indent="-342900">
              <a:spcAft>
                <a:spcPts val="900"/>
              </a:spcAft>
              <a:buFont typeface="+mj-lt"/>
              <a:buAutoNum type="arabicPeriod"/>
            </a:pPr>
            <a:r>
              <a:rPr lang="el-GR" dirty="0"/>
              <a:t>Το αρχικό απόθεμα Ετοίμων Προϊόντων ήταν  €40.000 και </a:t>
            </a:r>
          </a:p>
          <a:p>
            <a:pPr marL="342900" indent="-342900">
              <a:spcAft>
                <a:spcPts val="900"/>
              </a:spcAft>
              <a:buFont typeface="+mj-lt"/>
              <a:buAutoNum type="arabicPeriod"/>
            </a:pPr>
            <a:r>
              <a:rPr lang="el-GR" dirty="0"/>
              <a:t>Τα τελικά αποθέματα ημιετοίμων και ετοίμων διπλασιάστηκαν.</a:t>
            </a:r>
          </a:p>
          <a:p>
            <a:pPr marL="342900" indent="-342900">
              <a:spcAft>
                <a:spcPts val="900"/>
              </a:spcAft>
              <a:buFont typeface="+mj-lt"/>
              <a:buAutoNum type="arabicPeriod"/>
            </a:pPr>
            <a:r>
              <a:rPr lang="el-GR" dirty="0"/>
              <a:t>Το Καθαρό Κέρδος είναι 70.000 και αποτελεί το 10% των Πωλήσεων. </a:t>
            </a:r>
          </a:p>
          <a:p>
            <a:pPr marL="342900" indent="-342900">
              <a:spcAft>
                <a:spcPts val="900"/>
              </a:spcAft>
              <a:buFont typeface="+mj-lt"/>
              <a:buAutoNum type="arabicPeriod"/>
            </a:pPr>
            <a:r>
              <a:rPr lang="el-GR" dirty="0"/>
              <a:t>Το Μικτό κέρδος είναι το 25% του Κόστους Πωληθέντων. </a:t>
            </a:r>
          </a:p>
          <a:p>
            <a:endParaRPr lang="el-GR" dirty="0"/>
          </a:p>
          <a:p>
            <a:r>
              <a:rPr lang="el-GR" b="1" dirty="0"/>
              <a:t>Ζητείται</a:t>
            </a:r>
            <a:r>
              <a:rPr lang="el-GR" dirty="0"/>
              <a:t> να συντάξετε τους πίνακες της ροής του κόστους</a:t>
            </a:r>
            <a:endParaRPr lang="en-US" dirty="0"/>
          </a:p>
        </p:txBody>
      </p:sp>
      <p:sp>
        <p:nvSpPr>
          <p:cNvPr id="3" name="Date Placeholder 2">
            <a:extLst>
              <a:ext uri="{FF2B5EF4-FFF2-40B4-BE49-F238E27FC236}">
                <a16:creationId xmlns:a16="http://schemas.microsoft.com/office/drawing/2014/main" id="{1A6AA890-20CA-4549-9707-088A7C97F70F}"/>
              </a:ext>
            </a:extLst>
          </p:cNvPr>
          <p:cNvSpPr>
            <a:spLocks noGrp="1"/>
          </p:cNvSpPr>
          <p:nvPr>
            <p:ph type="dt" sz="half" idx="10"/>
          </p:nvPr>
        </p:nvSpPr>
        <p:spPr/>
        <p:txBody>
          <a:bodyPr/>
          <a:lstStyle/>
          <a:p>
            <a:fld id="{966D62D0-8054-1941-84C6-B8D544CF835D}" type="datetime1">
              <a:rPr lang="en-US" smtClean="0"/>
              <a:t>11/20/21</a:t>
            </a:fld>
            <a:endParaRPr lang="en-US"/>
          </a:p>
        </p:txBody>
      </p:sp>
      <p:sp>
        <p:nvSpPr>
          <p:cNvPr id="5" name="Slide Number Placeholder 4">
            <a:extLst>
              <a:ext uri="{FF2B5EF4-FFF2-40B4-BE49-F238E27FC236}">
                <a16:creationId xmlns:a16="http://schemas.microsoft.com/office/drawing/2014/main" id="{3FE3F40E-64EA-5D4E-B5AC-FABAA0AB281B}"/>
              </a:ext>
            </a:extLst>
          </p:cNvPr>
          <p:cNvSpPr>
            <a:spLocks noGrp="1"/>
          </p:cNvSpPr>
          <p:nvPr>
            <p:ph type="sldNum" sz="quarter" idx="12"/>
          </p:nvPr>
        </p:nvSpPr>
        <p:spPr/>
        <p:txBody>
          <a:bodyPr/>
          <a:lstStyle/>
          <a:p>
            <a:fld id="{B66069EF-D52F-E549-BC70-80BAEE16745F}" type="slidenum">
              <a:rPr lang="en-US" smtClean="0"/>
              <a:t>7</a:t>
            </a:fld>
            <a:endParaRPr lang="en-US"/>
          </a:p>
        </p:txBody>
      </p:sp>
    </p:spTree>
    <p:extLst>
      <p:ext uri="{BB962C8B-B14F-4D97-AF65-F5344CB8AC3E}">
        <p14:creationId xmlns:p14="http://schemas.microsoft.com/office/powerpoint/2010/main" val="379387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ECBB2BB-334A-F94C-920C-F895B6D4E4B5}"/>
              </a:ext>
            </a:extLst>
          </p:cNvPr>
          <p:cNvSpPr/>
          <p:nvPr/>
        </p:nvSpPr>
        <p:spPr>
          <a:xfrm>
            <a:off x="107951" y="528357"/>
            <a:ext cx="7245349" cy="5958168"/>
          </a:xfrm>
          <a:prstGeom prst="rect">
            <a:avLst/>
          </a:prstGeom>
          <a:ln>
            <a:solidFill>
              <a:schemeClr val="accent5"/>
            </a:solidFill>
          </a:ln>
        </p:spPr>
        <p:txBody>
          <a:bodyPr wrap="square">
            <a:spAutoFit/>
          </a:bodyPr>
          <a:lstStyle/>
          <a:p>
            <a:pPr>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ΠΙΝΑΚΕΣ ΥΠΟΛΟΓΙΣΜΩΝ 	Δεδομένα Άσκησης	ΠΟΣΟΤΗΤΕΣ	ΤΙΜΗ</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Bef>
                <a:spcPts val="300"/>
              </a:spcBef>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ΥΠΟΛΟΓΙΣΜΟΣ ΑΝΑΛΩΣΕΩΝ Α΄ΥΛΩΝ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Αρχικό Απόθεμα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endParaRPr lang="el-GR"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Αγορές Πρώτων Υλών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Πρώτες Ύλες προς Διάθεση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Τελικό Απόθεμα Πρώτων Υλών 	Αύξηση αρχικού αποθέματος 20.000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ΥΠΟΛΟΓΙΣΜΟΣ ΚΟΣΤΟΥΣ ΠΕΡΙΟΔΟΥ</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Αναλωθείσες Πρώτες Ύλες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Άμεση Εργασία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Γενικά Βιομηχανικά Έξοδα	Δείκτης καταλογισμού </a:t>
            </a:r>
            <a:r>
              <a:rPr lang="el-GR" sz="1200" b="1" dirty="0">
                <a:latin typeface="Calibri" panose="020F0502020204030204" pitchFamily="34" charset="0"/>
                <a:ea typeface="Calibri" panose="020F0502020204030204" pitchFamily="34" charset="0"/>
                <a:cs typeface="Times New Roman" panose="02020603050405020304" pitchFamily="18" charset="0"/>
              </a:rPr>
              <a:t>4ΑΕ</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 </a:t>
            </a:r>
            <a:endParaRPr lang="en-US" sz="1200" b="1" dirty="0">
              <a:latin typeface="Calibri" panose="020F0502020204030204" pitchFamily="34" charset="0"/>
              <a:ea typeface="Calibri" panose="020F0502020204030204" pitchFamily="34" charset="0"/>
              <a:cs typeface="Times New Roman" panose="02020603050405020304" pitchFamily="18" charset="0"/>
            </a:endParaRPr>
          </a:p>
          <a:p>
            <a:pPr>
              <a:spcBef>
                <a:spcPts val="300"/>
              </a:spcBef>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ΥΠΟΛΟΓΙΣΜΟΣ ΚΟΣΤΟΥΣ ΠΑΡΑΧΘΕΝΤΩΝ</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Βιομηχανικό Κόστος Περιόδου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Αρχής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latin typeface="Calibri" panose="020F0502020204030204" pitchFamily="34" charset="0"/>
                <a:ea typeface="Calibri" panose="020F0502020204030204" pitchFamily="34" charset="0"/>
                <a:cs typeface="Times New Roman" panose="02020603050405020304" pitchFamily="18" charset="0"/>
              </a:rPr>
              <a:t> </a:t>
            </a:r>
            <a:r>
              <a:rPr lang="el-GR" sz="1200" dirty="0">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Συνολικό Κόστος Βιομηχανοποίησης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tabLst>
                <a:tab pos="350838" algn="l"/>
                <a:tab pos="3240088" algn="l"/>
                <a:tab pos="6443663" algn="r"/>
                <a:tab pos="7021513" algn="r"/>
              </a:tabLst>
            </a:pPr>
            <a:r>
              <a:rPr lang="el-GR" sz="1200" dirty="0">
                <a:latin typeface="Calibri" panose="020F0502020204030204" pitchFamily="34" charset="0"/>
                <a:ea typeface="Calibri" panose="020F0502020204030204" pitchFamily="34" charset="0"/>
                <a:cs typeface="Times New Roman" panose="02020603050405020304" pitchFamily="18" charset="0"/>
              </a:rPr>
              <a:t>-	Παραγωγή σε Εξέλιξη Τέλους 	Διπλασιασμός αποθέματος	………….…. 	 </a:t>
            </a:r>
            <a:r>
              <a:rPr lang="en-US" sz="1200" dirty="0">
                <a:latin typeface="Calibri" panose="020F0502020204030204" pitchFamily="34" charset="0"/>
                <a:ea typeface="Calibri" panose="020F0502020204030204" pitchFamily="34" charset="0"/>
                <a:cs typeface="Times New Roman" panose="02020603050405020304" pitchFamily="18" charset="0"/>
              </a:rPr>
              <a:t>…</a:t>
            </a:r>
            <a:r>
              <a:rPr lang="el-GR" sz="1200" dirty="0">
                <a:latin typeface="Calibri" panose="020F0502020204030204" pitchFamily="34" charset="0"/>
                <a:ea typeface="Calibri" panose="020F0502020204030204" pitchFamily="34" charset="0"/>
                <a:cs typeface="Times New Roman" panose="02020603050405020304" pitchFamily="18" charset="0"/>
              </a:rPr>
              <a:t>..</a:t>
            </a:r>
            <a:r>
              <a:rPr lang="en-US" sz="1200" dirty="0">
                <a:latin typeface="Calibri" panose="020F0502020204030204" pitchFamily="34" charset="0"/>
                <a:ea typeface="Calibri" panose="020F0502020204030204" pitchFamily="34" charset="0"/>
                <a:cs typeface="Times New Roman" panose="02020603050405020304" pitchFamily="18" charset="0"/>
              </a:rPr>
              <a:t>…….</a:t>
            </a:r>
          </a:p>
          <a:p>
            <a:pPr>
              <a:spcAft>
                <a:spcPts val="0"/>
              </a:spcAft>
              <a:tabLst>
                <a:tab pos="350838" algn="l"/>
                <a:tab pos="3240088" algn="l"/>
                <a:tab pos="6443663" algn="r"/>
                <a:tab pos="7021513" algn="r"/>
              </a:tabLst>
            </a:pPr>
            <a:r>
              <a:rPr lang="el-GR" sz="1200" b="1" dirty="0">
                <a:latin typeface="Calibri" panose="020F0502020204030204" pitchFamily="34" charset="0"/>
                <a:ea typeface="Calibri" panose="020F0502020204030204" pitchFamily="34" charset="0"/>
                <a:cs typeface="Times New Roman" panose="02020603050405020304" pitchFamily="18" charset="0"/>
              </a:rPr>
              <a:t>=	Κόστος Παραχθέντων 		…………….. 	 </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a:t>
            </a:r>
            <a:r>
              <a:rPr lang="en-US" sz="1200" b="1" dirty="0">
                <a:latin typeface="Calibri" panose="020F0502020204030204" pitchFamily="34" charset="0"/>
                <a:ea typeface="Calibri" panose="020F0502020204030204" pitchFamily="34" charset="0"/>
                <a:cs typeface="Times New Roman" panose="02020603050405020304" pitchFamily="18" charset="0"/>
              </a:rPr>
              <a:t>……</a:t>
            </a:r>
            <a:r>
              <a:rPr lang="el-GR" sz="1200" b="1" dirty="0">
                <a:latin typeface="Calibri" panose="020F0502020204030204" pitchFamily="34" charset="0"/>
                <a:ea typeface="Calibri" panose="020F0502020204030204" pitchFamily="34" charset="0"/>
                <a:cs typeface="Times New Roman" panose="02020603050405020304" pitchFamily="18" charset="0"/>
              </a:rPr>
              <a:t>.</a:t>
            </a:r>
          </a:p>
          <a:p>
            <a:pPr>
              <a:spcAft>
                <a:spcPts val="0"/>
              </a:spcAft>
              <a:tabLst>
                <a:tab pos="350838" algn="l"/>
                <a:tab pos="3240088" algn="l"/>
                <a:tab pos="6443663" algn="r"/>
                <a:tab pos="7021513" algn="r"/>
              </a:tabLst>
            </a:pPr>
            <a:r>
              <a:rPr lang="el-GR" sz="1200" b="1" dirty="0">
                <a:ea typeface="Calibri" panose="020F0502020204030204" pitchFamily="34" charset="0"/>
                <a:cs typeface="Times New Roman" panose="02020603050405020304" pitchFamily="18" charset="0"/>
              </a:rPr>
              <a:t>ΥΠΟΛΟΓΙΣΜΟΣ ΚΟΣΤΟΥΣ ΠΩΛΗΘΕΝΤΩΝ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Κόστος Παραχθέντων 		…………..	………..</a:t>
            </a: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Αρχικό Απόθεμα Ετοίμων Προϊόντων 		…………..	………..</a:t>
            </a: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Προϊόντα προς Διάθεση 		…………..	………..</a:t>
            </a: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Τελικό Απόθεμα Ετοίμων Προϊόντων 	Διπλασιασμός αποθέματος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ea typeface="Calibri" panose="020F0502020204030204" pitchFamily="34" charset="0"/>
                <a:cs typeface="Times New Roman" panose="02020603050405020304" pitchFamily="18" charset="0"/>
              </a:rPr>
              <a:t>=	Κόστος Πωληθέντων </a:t>
            </a:r>
            <a:r>
              <a:rPr lang="el-GR" sz="1200" dirty="0">
                <a:ea typeface="Calibri" panose="020F0502020204030204" pitchFamily="34" charset="0"/>
                <a:cs typeface="Times New Roman" panose="02020603050405020304" pitchFamily="18" charset="0"/>
              </a:rPr>
              <a:t>		………….. 	………..  </a:t>
            </a:r>
            <a:endParaRPr lang="en-US" sz="1200" dirty="0">
              <a:ea typeface="Calibri" panose="020F0502020204030204" pitchFamily="34" charset="0"/>
              <a:cs typeface="Times New Roman" panose="02020603050405020304" pitchFamily="18" charset="0"/>
            </a:endParaRPr>
          </a:p>
          <a:p>
            <a:pPr>
              <a:spcBef>
                <a:spcPts val="300"/>
              </a:spcBef>
              <a:spcAft>
                <a:spcPts val="0"/>
              </a:spcAft>
              <a:tabLst>
                <a:tab pos="350838" algn="l"/>
                <a:tab pos="3240088" algn="l"/>
                <a:tab pos="6443663" algn="r"/>
                <a:tab pos="7021513" algn="r"/>
              </a:tabLst>
            </a:pPr>
            <a:r>
              <a:rPr lang="el-GR" sz="1200" b="1" dirty="0">
                <a:ea typeface="Calibri" panose="020F0502020204030204" pitchFamily="34" charset="0"/>
                <a:cs typeface="Times New Roman" panose="02020603050405020304" pitchFamily="18" charset="0"/>
              </a:rPr>
              <a:t>ΚΑΤΑΣΤΑΣΗ ΑΠΟΤΕΛΕΣΜΑΤΩΝ</a:t>
            </a:r>
            <a:r>
              <a:rPr lang="el-GR" sz="1200" dirty="0">
                <a:ea typeface="Calibri" panose="020F0502020204030204" pitchFamily="34" charset="0"/>
                <a:cs typeface="Times New Roman" panose="02020603050405020304" pitchFamily="18" charset="0"/>
              </a:rPr>
              <a:t>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Πωλήσεις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Κόστος Πωληθέντων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ea typeface="Calibri" panose="020F0502020204030204" pitchFamily="34" charset="0"/>
                <a:cs typeface="Times New Roman" panose="02020603050405020304" pitchFamily="18" charset="0"/>
              </a:rPr>
              <a:t>=	Μικτό Κέρδος </a:t>
            </a:r>
            <a:r>
              <a:rPr lang="el-GR" sz="1200" dirty="0">
                <a:ea typeface="Calibri" panose="020F0502020204030204" pitchFamily="34" charset="0"/>
                <a:cs typeface="Times New Roman" panose="02020603050405020304" pitchFamily="18" charset="0"/>
              </a:rPr>
              <a:t>	25% του Κόστους Πωληθέντων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Δαπάνες Διοίκησης - Διάθεσης  κ.λπ.		…………..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dirty="0">
                <a:ea typeface="Calibri" panose="020F0502020204030204" pitchFamily="34" charset="0"/>
                <a:cs typeface="Times New Roman" panose="02020603050405020304" pitchFamily="18" charset="0"/>
              </a:rPr>
              <a:t> -	Δαπάνες υποαπασχόλησης		 	………..  </a:t>
            </a:r>
            <a:endParaRPr lang="en-US" sz="1200" dirty="0">
              <a:ea typeface="Calibri" panose="020F0502020204030204" pitchFamily="34" charset="0"/>
              <a:cs typeface="Times New Roman" panose="02020603050405020304" pitchFamily="18" charset="0"/>
            </a:endParaRPr>
          </a:p>
          <a:p>
            <a:pPr>
              <a:spcAft>
                <a:spcPts val="0"/>
              </a:spcAft>
              <a:tabLst>
                <a:tab pos="350838" algn="l"/>
                <a:tab pos="3240088" algn="l"/>
                <a:tab pos="6443663" algn="r"/>
                <a:tab pos="7021513" algn="r"/>
              </a:tabLst>
            </a:pPr>
            <a:r>
              <a:rPr lang="el-GR" sz="1200" b="1" dirty="0">
                <a:ea typeface="Calibri" panose="020F0502020204030204" pitchFamily="34" charset="0"/>
                <a:cs typeface="Times New Roman" panose="02020603050405020304" pitchFamily="18" charset="0"/>
              </a:rPr>
              <a:t>=	Κέρδη προ Φόρων </a:t>
            </a:r>
            <a:r>
              <a:rPr lang="el-GR" sz="1200" dirty="0">
                <a:ea typeface="Calibri" panose="020F0502020204030204" pitchFamily="34" charset="0"/>
                <a:cs typeface="Times New Roman" panose="02020603050405020304" pitchFamily="18" charset="0"/>
              </a:rPr>
              <a:t>	10%  των πωλήσεων	…………..	………..  </a:t>
            </a:r>
            <a:endParaRPr lang="en-US" sz="1200" dirty="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2CA0463-CE83-554B-B2F9-CC2B08E60B7F}"/>
              </a:ext>
            </a:extLst>
          </p:cNvPr>
          <p:cNvSpPr txBox="1"/>
          <p:nvPr/>
        </p:nvSpPr>
        <p:spPr>
          <a:xfrm>
            <a:off x="2885705" y="108740"/>
            <a:ext cx="3372590" cy="369332"/>
          </a:xfrm>
          <a:prstGeom prst="rect">
            <a:avLst/>
          </a:prstGeom>
          <a:solidFill>
            <a:schemeClr val="accent1">
              <a:lumMod val="40000"/>
              <a:lumOff val="60000"/>
            </a:schemeClr>
          </a:solidFill>
        </p:spPr>
        <p:txBody>
          <a:bodyPr wrap="none" rtlCol="0">
            <a:spAutoFit/>
          </a:bodyPr>
          <a:lstStyle/>
          <a:p>
            <a:r>
              <a:rPr lang="el-GR" b="1" dirty="0"/>
              <a:t>Ροή του Κόστους (Παράδειγμα 2)</a:t>
            </a:r>
            <a:endParaRPr lang="en-US" b="1" dirty="0"/>
          </a:p>
        </p:txBody>
      </p:sp>
      <p:sp>
        <p:nvSpPr>
          <p:cNvPr id="2" name="Date Placeholder 1">
            <a:extLst>
              <a:ext uri="{FF2B5EF4-FFF2-40B4-BE49-F238E27FC236}">
                <a16:creationId xmlns:a16="http://schemas.microsoft.com/office/drawing/2014/main" id="{19A23581-9EF8-8948-814A-7EE2FA43A585}"/>
              </a:ext>
            </a:extLst>
          </p:cNvPr>
          <p:cNvSpPr>
            <a:spLocks noGrp="1"/>
          </p:cNvSpPr>
          <p:nvPr>
            <p:ph type="dt" sz="half" idx="10"/>
          </p:nvPr>
        </p:nvSpPr>
        <p:spPr/>
        <p:txBody>
          <a:bodyPr/>
          <a:lstStyle/>
          <a:p>
            <a:fld id="{E0755B5D-B06D-3443-AE25-839E2D3946BB}" type="datetime1">
              <a:rPr lang="en-US" smtClean="0"/>
              <a:t>11/20/21</a:t>
            </a:fld>
            <a:endParaRPr lang="en-US" dirty="0"/>
          </a:p>
        </p:txBody>
      </p:sp>
      <p:sp>
        <p:nvSpPr>
          <p:cNvPr id="3" name="Slide Number Placeholder 2">
            <a:extLst>
              <a:ext uri="{FF2B5EF4-FFF2-40B4-BE49-F238E27FC236}">
                <a16:creationId xmlns:a16="http://schemas.microsoft.com/office/drawing/2014/main" id="{EDD9C2C1-D305-E24A-90FB-0475F17D6250}"/>
              </a:ext>
            </a:extLst>
          </p:cNvPr>
          <p:cNvSpPr>
            <a:spLocks noGrp="1"/>
          </p:cNvSpPr>
          <p:nvPr>
            <p:ph type="sldNum" sz="quarter" idx="12"/>
          </p:nvPr>
        </p:nvSpPr>
        <p:spPr/>
        <p:txBody>
          <a:bodyPr/>
          <a:lstStyle/>
          <a:p>
            <a:fld id="{B66069EF-D52F-E549-BC70-80BAEE16745F}" type="slidenum">
              <a:rPr lang="en-US" smtClean="0"/>
              <a:t>8</a:t>
            </a:fld>
            <a:endParaRPr lang="en-US" dirty="0"/>
          </a:p>
        </p:txBody>
      </p:sp>
      <p:sp>
        <p:nvSpPr>
          <p:cNvPr id="11" name="TextBox 10">
            <a:extLst>
              <a:ext uri="{FF2B5EF4-FFF2-40B4-BE49-F238E27FC236}">
                <a16:creationId xmlns:a16="http://schemas.microsoft.com/office/drawing/2014/main" id="{1801979E-AD7D-644D-8A37-4A01214546C8}"/>
              </a:ext>
            </a:extLst>
          </p:cNvPr>
          <p:cNvSpPr txBox="1"/>
          <p:nvPr/>
        </p:nvSpPr>
        <p:spPr>
          <a:xfrm>
            <a:off x="7486650" y="523314"/>
            <a:ext cx="1228725" cy="5958168"/>
          </a:xfrm>
          <a:prstGeom prst="rect">
            <a:avLst/>
          </a:prstGeom>
          <a:noFill/>
          <a:ln>
            <a:solidFill>
              <a:schemeClr val="accent5"/>
            </a:solidFill>
          </a:ln>
        </p:spPr>
        <p:txBody>
          <a:bodyPr wrap="square" rtlCol="0">
            <a:noAutofit/>
          </a:bodyPr>
          <a:lstStyle/>
          <a:p>
            <a:pPr algn="r">
              <a:tabLst>
                <a:tab pos="1012825" algn="r"/>
              </a:tabLst>
            </a:pPr>
            <a:r>
              <a:rPr lang="el-GR" sz="1200" b="1" dirty="0"/>
              <a:t>ΑΞΙΑ</a:t>
            </a:r>
          </a:p>
          <a:p>
            <a:pPr algn="r">
              <a:spcBef>
                <a:spcPts val="300"/>
              </a:spcBef>
              <a:tabLst>
                <a:tab pos="1012825" algn="r"/>
              </a:tabLst>
            </a:pPr>
            <a:endParaRPr lang="el-GR" sz="1200" b="1" dirty="0"/>
          </a:p>
          <a:p>
            <a:pPr algn="r">
              <a:tabLst>
                <a:tab pos="1012825" algn="r"/>
              </a:tabLst>
            </a:pPr>
            <a:r>
              <a:rPr lang="el-GR" sz="1200" b="1" dirty="0"/>
              <a:t>10.000</a:t>
            </a:r>
          </a:p>
          <a:p>
            <a:pPr algn="r">
              <a:tabLst>
                <a:tab pos="1012825" algn="r"/>
              </a:tabLst>
            </a:pPr>
            <a:r>
              <a:rPr lang="el-GR" sz="1200" b="1" dirty="0"/>
              <a:t>190.000</a:t>
            </a:r>
          </a:p>
          <a:p>
            <a:pPr algn="r">
              <a:tabLst>
                <a:tab pos="1012825" algn="r"/>
              </a:tabLst>
            </a:pPr>
            <a:r>
              <a:rPr lang="el-GR" sz="1200" b="1" dirty="0"/>
              <a:t>210.000</a:t>
            </a:r>
          </a:p>
          <a:p>
            <a:pPr algn="r">
              <a:tabLst>
                <a:tab pos="1012825" algn="r"/>
              </a:tabLst>
            </a:pPr>
            <a:r>
              <a:rPr lang="el-GR" sz="1200" b="1" dirty="0"/>
              <a:t>30.000</a:t>
            </a:r>
          </a:p>
          <a:p>
            <a:pPr algn="r">
              <a:tabLst>
                <a:tab pos="1012825" algn="r"/>
              </a:tabLst>
            </a:pPr>
            <a:r>
              <a:rPr lang="el-GR" sz="1200" b="1" dirty="0"/>
              <a:t>180.000</a:t>
            </a:r>
          </a:p>
          <a:p>
            <a:pPr algn="r">
              <a:tabLst>
                <a:tab pos="1012825" algn="r"/>
              </a:tabLst>
            </a:pPr>
            <a:endParaRPr lang="el-GR" sz="1200" b="1" dirty="0"/>
          </a:p>
          <a:p>
            <a:pPr algn="r">
              <a:tabLst>
                <a:tab pos="1012825" algn="r"/>
              </a:tabLst>
            </a:pPr>
            <a:r>
              <a:rPr lang="el-GR" sz="1200" b="1" dirty="0"/>
              <a:t>180.000</a:t>
            </a:r>
          </a:p>
          <a:p>
            <a:pPr algn="r">
              <a:tabLst>
                <a:tab pos="1012825" algn="r"/>
              </a:tabLst>
            </a:pPr>
            <a:r>
              <a:rPr lang="el-GR" sz="1200" b="1" dirty="0"/>
              <a:t>90.000</a:t>
            </a:r>
          </a:p>
          <a:p>
            <a:pPr algn="r">
              <a:tabLst>
                <a:tab pos="1012825" algn="r"/>
              </a:tabLst>
            </a:pPr>
            <a:r>
              <a:rPr lang="el-GR" sz="1200" b="1" dirty="0"/>
              <a:t>360.000</a:t>
            </a:r>
          </a:p>
          <a:p>
            <a:pPr algn="r">
              <a:tabLst>
                <a:tab pos="1012825" algn="r"/>
              </a:tabLst>
            </a:pPr>
            <a:r>
              <a:rPr lang="el-GR" sz="1200" b="1" dirty="0"/>
              <a:t>630.000</a:t>
            </a:r>
          </a:p>
          <a:p>
            <a:pPr algn="r">
              <a:spcBef>
                <a:spcPts val="300"/>
              </a:spcBef>
              <a:tabLst>
                <a:tab pos="1012825" algn="r"/>
              </a:tabLst>
            </a:pPr>
            <a:endParaRPr lang="el-GR" sz="1200" b="1" dirty="0"/>
          </a:p>
          <a:p>
            <a:pPr algn="r">
              <a:tabLst>
                <a:tab pos="1012825" algn="r"/>
              </a:tabLst>
            </a:pPr>
            <a:r>
              <a:rPr lang="el-GR" sz="1200" b="1" dirty="0"/>
              <a:t>630.000</a:t>
            </a:r>
          </a:p>
          <a:p>
            <a:pPr algn="r">
              <a:tabLst>
                <a:tab pos="1012825" algn="r"/>
              </a:tabLst>
            </a:pPr>
            <a:r>
              <a:rPr lang="el-GR" sz="1200" b="1" dirty="0"/>
              <a:t>30.000</a:t>
            </a:r>
          </a:p>
          <a:p>
            <a:pPr algn="r">
              <a:tabLst>
                <a:tab pos="1012825" algn="r"/>
              </a:tabLst>
            </a:pPr>
            <a:r>
              <a:rPr lang="el-GR" sz="1200" b="1" dirty="0"/>
              <a:t>660.000</a:t>
            </a:r>
          </a:p>
          <a:p>
            <a:pPr algn="r">
              <a:tabLst>
                <a:tab pos="1012825" algn="r"/>
              </a:tabLst>
            </a:pPr>
            <a:r>
              <a:rPr lang="el-GR" sz="1200" b="1" dirty="0"/>
              <a:t>60.000</a:t>
            </a:r>
          </a:p>
          <a:p>
            <a:pPr algn="r">
              <a:tabLst>
                <a:tab pos="1012825" algn="r"/>
              </a:tabLst>
            </a:pPr>
            <a:r>
              <a:rPr lang="el-GR" sz="1200" b="1" dirty="0"/>
              <a:t>600.000</a:t>
            </a:r>
          </a:p>
          <a:p>
            <a:pPr algn="r">
              <a:tabLst>
                <a:tab pos="1012825" algn="r"/>
              </a:tabLst>
            </a:pPr>
            <a:endParaRPr lang="el-GR" sz="1200" b="1" dirty="0"/>
          </a:p>
          <a:p>
            <a:pPr algn="r">
              <a:tabLst>
                <a:tab pos="1012825" algn="r"/>
              </a:tabLst>
            </a:pPr>
            <a:r>
              <a:rPr lang="el-GR" sz="1200" b="1" dirty="0"/>
              <a:t>600.000</a:t>
            </a:r>
          </a:p>
          <a:p>
            <a:pPr algn="r">
              <a:tabLst>
                <a:tab pos="1012825" algn="r"/>
              </a:tabLst>
            </a:pPr>
            <a:r>
              <a:rPr lang="el-GR" sz="1200" b="1" dirty="0"/>
              <a:t>40.000</a:t>
            </a:r>
          </a:p>
          <a:p>
            <a:pPr algn="r">
              <a:tabLst>
                <a:tab pos="1012825" algn="r"/>
              </a:tabLst>
            </a:pPr>
            <a:r>
              <a:rPr lang="el-GR" sz="1200" b="1" dirty="0"/>
              <a:t>640.000</a:t>
            </a:r>
          </a:p>
          <a:p>
            <a:pPr algn="r">
              <a:tabLst>
                <a:tab pos="1012825" algn="r"/>
              </a:tabLst>
            </a:pPr>
            <a:r>
              <a:rPr lang="el-GR" sz="1200" b="1" dirty="0"/>
              <a:t>80.000</a:t>
            </a:r>
          </a:p>
          <a:p>
            <a:pPr algn="r">
              <a:tabLst>
                <a:tab pos="1012825" algn="r"/>
              </a:tabLst>
            </a:pPr>
            <a:r>
              <a:rPr lang="el-GR" sz="1200" b="1" dirty="0"/>
              <a:t>560.000</a:t>
            </a:r>
          </a:p>
          <a:p>
            <a:pPr algn="r">
              <a:spcBef>
                <a:spcPts val="300"/>
              </a:spcBef>
              <a:tabLst>
                <a:tab pos="1012825" algn="r"/>
              </a:tabLst>
            </a:pPr>
            <a:endParaRPr lang="el-GR" sz="1200" b="1" dirty="0"/>
          </a:p>
          <a:p>
            <a:pPr algn="r">
              <a:spcBef>
                <a:spcPts val="300"/>
              </a:spcBef>
              <a:tabLst>
                <a:tab pos="1012825" algn="r"/>
              </a:tabLst>
            </a:pPr>
            <a:r>
              <a:rPr lang="el-GR" sz="1200" b="1" dirty="0"/>
              <a:t>700.000</a:t>
            </a:r>
          </a:p>
          <a:p>
            <a:pPr algn="r">
              <a:spcBef>
                <a:spcPts val="300"/>
              </a:spcBef>
              <a:tabLst>
                <a:tab pos="1012825" algn="r"/>
              </a:tabLst>
            </a:pPr>
            <a:r>
              <a:rPr lang="el-GR" sz="1200" b="1" dirty="0"/>
              <a:t>560.000</a:t>
            </a:r>
          </a:p>
          <a:p>
            <a:pPr algn="r">
              <a:spcBef>
                <a:spcPts val="300"/>
              </a:spcBef>
              <a:tabLst>
                <a:tab pos="1012825" algn="r"/>
              </a:tabLst>
            </a:pPr>
            <a:r>
              <a:rPr lang="el-GR" sz="1200" b="1" dirty="0"/>
              <a:t>140.000</a:t>
            </a:r>
          </a:p>
          <a:p>
            <a:pPr algn="r">
              <a:tabLst>
                <a:tab pos="1012825" algn="r"/>
              </a:tabLst>
            </a:pPr>
            <a:r>
              <a:rPr lang="el-GR" sz="1200" b="1" dirty="0"/>
              <a:t>70.000</a:t>
            </a:r>
          </a:p>
          <a:p>
            <a:pPr algn="r">
              <a:tabLst>
                <a:tab pos="1012825" algn="r"/>
              </a:tabLst>
            </a:pPr>
            <a:r>
              <a:rPr lang="el-GR" sz="1200" b="1" dirty="0"/>
              <a:t>0</a:t>
            </a:r>
          </a:p>
          <a:p>
            <a:pPr algn="r">
              <a:tabLst>
                <a:tab pos="1012825" algn="r"/>
              </a:tabLst>
            </a:pPr>
            <a:r>
              <a:rPr lang="el-GR" sz="1200" b="1" dirty="0"/>
              <a:t>70.000</a:t>
            </a:r>
          </a:p>
          <a:p>
            <a:pPr algn="r">
              <a:tabLst>
                <a:tab pos="1012825" algn="r"/>
              </a:tabLst>
            </a:pPr>
            <a:endParaRPr lang="el-GR" sz="1200" b="1" dirty="0"/>
          </a:p>
          <a:p>
            <a:pPr algn="r">
              <a:tabLst>
                <a:tab pos="1012825" algn="r"/>
              </a:tabLst>
            </a:pPr>
            <a:endParaRPr lang="el-GR" sz="1200" b="1" dirty="0"/>
          </a:p>
          <a:p>
            <a:pPr algn="r">
              <a:spcBef>
                <a:spcPts val="300"/>
              </a:spcBef>
              <a:tabLst>
                <a:tab pos="1012825" algn="r"/>
              </a:tabLst>
            </a:pPr>
            <a:endParaRPr lang="el-GR" sz="1200" b="1" dirty="0"/>
          </a:p>
          <a:p>
            <a:pPr algn="r">
              <a:spcAft>
                <a:spcPts val="300"/>
              </a:spcAft>
              <a:tabLst>
                <a:tab pos="1012825" algn="r"/>
              </a:tabLst>
            </a:pPr>
            <a:endParaRPr lang="el-GR" sz="1200" b="1" dirty="0"/>
          </a:p>
          <a:p>
            <a:pPr algn="r">
              <a:spcAft>
                <a:spcPts val="300"/>
              </a:spcAft>
              <a:tabLst>
                <a:tab pos="1012825" algn="r"/>
              </a:tabLst>
            </a:pPr>
            <a:endParaRPr lang="el-GR" sz="1200" b="1" dirty="0"/>
          </a:p>
          <a:p>
            <a:pPr algn="r">
              <a:spcAft>
                <a:spcPts val="300"/>
              </a:spcAft>
              <a:tabLst>
                <a:tab pos="1012825" algn="r"/>
              </a:tabLst>
            </a:pPr>
            <a:endParaRPr lang="el-GR" sz="1200" b="1" dirty="0"/>
          </a:p>
          <a:p>
            <a:pPr algn="r">
              <a:tabLst>
                <a:tab pos="1012825" algn="r"/>
              </a:tabLst>
            </a:pPr>
            <a:endParaRPr lang="el-GR" sz="1200" b="1" dirty="0"/>
          </a:p>
          <a:p>
            <a:pPr algn="r">
              <a:tabLst>
                <a:tab pos="1012825" algn="r"/>
              </a:tabLst>
            </a:pPr>
            <a:endParaRPr lang="el-GR" sz="1200" b="1" dirty="0"/>
          </a:p>
          <a:p>
            <a:pPr algn="r">
              <a:tabLst>
                <a:tab pos="1012825" algn="r"/>
              </a:tabLst>
            </a:pPr>
            <a:endParaRPr lang="el-GR" sz="1200" b="1" dirty="0"/>
          </a:p>
          <a:p>
            <a:pPr algn="r">
              <a:tabLst>
                <a:tab pos="1012825" algn="r"/>
              </a:tabLst>
            </a:pPr>
            <a:endParaRPr lang="el-GR" sz="1200" b="1" dirty="0"/>
          </a:p>
          <a:p>
            <a:pPr algn="r">
              <a:tabLst>
                <a:tab pos="1012825" algn="r"/>
              </a:tabLst>
            </a:pPr>
            <a:endParaRPr lang="el-GR" sz="1200" b="1" dirty="0"/>
          </a:p>
          <a:p>
            <a:pPr algn="r">
              <a:tabLst>
                <a:tab pos="1012825" algn="r"/>
              </a:tabLst>
            </a:pPr>
            <a:endParaRPr lang="en-US" sz="1200" b="1" dirty="0"/>
          </a:p>
        </p:txBody>
      </p:sp>
    </p:spTree>
    <p:extLst>
      <p:ext uri="{BB962C8B-B14F-4D97-AF65-F5344CB8AC3E}">
        <p14:creationId xmlns:p14="http://schemas.microsoft.com/office/powerpoint/2010/main" val="213775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strips(down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dissolv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animEffect transition="in" filter="dissolve">
                                      <p:cBhvr>
                                        <p:cTn id="21" dur="500"/>
                                        <p:tgtEl>
                                          <p:spTgt spid="5">
                                            <p:txEl>
                                              <p:pRg st="7" end="7"/>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5">
                                            <p:txEl>
                                              <p:pRg st="12" end="12"/>
                                            </p:txEl>
                                          </p:spTgt>
                                        </p:tgtEl>
                                        <p:attrNameLst>
                                          <p:attrName>style.visibility</p:attrName>
                                        </p:attrNameLst>
                                      </p:cBhvr>
                                      <p:to>
                                        <p:strVal val="visible"/>
                                      </p:to>
                                    </p:set>
                                    <p:animEffect transition="in" filter="dissolve">
                                      <p:cBhvr>
                                        <p:cTn id="26" dur="500"/>
                                        <p:tgtEl>
                                          <p:spTgt spid="5">
                                            <p:txEl>
                                              <p:pRg st="12" end="1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5">
                                            <p:txEl>
                                              <p:pRg st="18" end="18"/>
                                            </p:txEl>
                                          </p:spTgt>
                                        </p:tgtEl>
                                        <p:attrNameLst>
                                          <p:attrName>style.visibility</p:attrName>
                                        </p:attrNameLst>
                                      </p:cBhvr>
                                      <p:to>
                                        <p:strVal val="visible"/>
                                      </p:to>
                                    </p:set>
                                    <p:animEffect transition="in" filter="dissolve">
                                      <p:cBhvr>
                                        <p:cTn id="31" dur="500"/>
                                        <p:tgtEl>
                                          <p:spTgt spid="5">
                                            <p:txEl>
                                              <p:pRg st="18" end="1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5">
                                            <p:txEl>
                                              <p:pRg st="24" end="24"/>
                                            </p:txEl>
                                          </p:spTgt>
                                        </p:tgtEl>
                                        <p:attrNameLst>
                                          <p:attrName>style.visibility</p:attrName>
                                        </p:attrNameLst>
                                      </p:cBhvr>
                                      <p:to>
                                        <p:strVal val="visible"/>
                                      </p:to>
                                    </p:set>
                                    <p:animEffect transition="in" filter="dissolve">
                                      <p:cBhvr>
                                        <p:cTn id="36" dur="500"/>
                                        <p:tgtEl>
                                          <p:spTgt spid="5">
                                            <p:txEl>
                                              <p:pRg st="24" end="2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5">
                                            <p:txEl>
                                              <p:pRg st="2" end="2"/>
                                            </p:txEl>
                                          </p:spTgt>
                                        </p:tgtEl>
                                        <p:attrNameLst>
                                          <p:attrName>style.visibility</p:attrName>
                                        </p:attrNameLst>
                                      </p:cBhvr>
                                      <p:to>
                                        <p:strVal val="visible"/>
                                      </p:to>
                                    </p:set>
                                    <p:animEffect transition="in" filter="dissolve">
                                      <p:cBhvr>
                                        <p:cTn id="41" dur="500"/>
                                        <p:tgtEl>
                                          <p:spTgt spid="5">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nodeType="clickEffect">
                                  <p:stCondLst>
                                    <p:cond delay="0"/>
                                  </p:stCondLst>
                                  <p:childTnLst>
                                    <p:set>
                                      <p:cBhvr>
                                        <p:cTn id="85"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nodeType="clickEffect">
                                  <p:stCondLst>
                                    <p:cond delay="0"/>
                                  </p:stCondLst>
                                  <p:childTnLst>
                                    <p:set>
                                      <p:cBhvr>
                                        <p:cTn id="89"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 presetClass="entr" presetSubtype="0" fill="hold" nodeType="clickEffect">
                                  <p:stCondLst>
                                    <p:cond delay="0"/>
                                  </p:stCondLst>
                                  <p:childTnLst>
                                    <p:set>
                                      <p:cBhvr>
                                        <p:cTn id="93"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nodeType="clickEffect">
                                  <p:stCondLst>
                                    <p:cond delay="0"/>
                                  </p:stCondLst>
                                  <p:childTnLst>
                                    <p:set>
                                      <p:cBhvr>
                                        <p:cTn id="97"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nodeType="clickEffect">
                                  <p:stCondLst>
                                    <p:cond delay="0"/>
                                  </p:stCondLst>
                                  <p:childTnLst>
                                    <p:set>
                                      <p:cBhvr>
                                        <p:cTn id="101"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par>
                    <p:cTn id="102" fill="hold">
                      <p:stCondLst>
                        <p:cond delay="indefinite"/>
                      </p:stCondLst>
                      <p:childTnLst>
                        <p:par>
                          <p:cTn id="103" fill="hold">
                            <p:stCondLst>
                              <p:cond delay="0"/>
                            </p:stCondLst>
                            <p:childTnLst>
                              <p:par>
                                <p:cTn id="104" presetID="1" presetClass="entr" presetSubtype="0" fill="hold" nodeType="clickEffect">
                                  <p:stCondLst>
                                    <p:cond delay="0"/>
                                  </p:stCondLst>
                                  <p:childTnLst>
                                    <p:set>
                                      <p:cBhvr>
                                        <p:cTn id="105"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nodeType="clickEffect">
                                  <p:stCondLst>
                                    <p:cond delay="0"/>
                                  </p:stCondLst>
                                  <p:childTnLst>
                                    <p:set>
                                      <p:cBhvr>
                                        <p:cTn id="109" dur="1" fill="hold">
                                          <p:stCondLst>
                                            <p:cond delay="0"/>
                                          </p:stCondLst>
                                        </p:cTn>
                                        <p:tgtEl>
                                          <p:spTgt spid="11">
                                            <p:txEl>
                                              <p:pRg st="14" end="14"/>
                                            </p:txEl>
                                          </p:spTgt>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1" presetClass="entr" presetSubtype="0" fill="hold" nodeType="clickEffect">
                                  <p:stCondLst>
                                    <p:cond delay="0"/>
                                  </p:stCondLst>
                                  <p:childTnLst>
                                    <p:set>
                                      <p:cBhvr>
                                        <p:cTn id="113" dur="1" fill="hold">
                                          <p:stCondLst>
                                            <p:cond delay="0"/>
                                          </p:stCondLst>
                                        </p:cTn>
                                        <p:tgtEl>
                                          <p:spTgt spid="5">
                                            <p:txEl>
                                              <p:pRg st="15" end="15"/>
                                            </p:txEl>
                                          </p:spTgt>
                                        </p:tgtEl>
                                        <p:attrNameLst>
                                          <p:attrName>style.visibility</p:attrName>
                                        </p:attrNameLst>
                                      </p:cBhvr>
                                      <p:to>
                                        <p:strVal val="visible"/>
                                      </p:to>
                                    </p:set>
                                  </p:childTnLst>
                                </p:cTn>
                              </p:par>
                            </p:childTnLst>
                          </p:cTn>
                        </p:par>
                      </p:childTnLst>
                    </p:cTn>
                  </p:par>
                  <p:par>
                    <p:cTn id="114" fill="hold">
                      <p:stCondLst>
                        <p:cond delay="indefinite"/>
                      </p:stCondLst>
                      <p:childTnLst>
                        <p:par>
                          <p:cTn id="115" fill="hold">
                            <p:stCondLst>
                              <p:cond delay="0"/>
                            </p:stCondLst>
                            <p:childTnLst>
                              <p:par>
                                <p:cTn id="116" presetID="1" presetClass="entr" presetSubtype="0" fill="hold" nodeType="clickEffect">
                                  <p:stCondLst>
                                    <p:cond delay="0"/>
                                  </p:stCondLst>
                                  <p:childTnLst>
                                    <p:set>
                                      <p:cBhvr>
                                        <p:cTn id="117"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nodeType="clickEffect">
                                  <p:stCondLst>
                                    <p:cond delay="0"/>
                                  </p:stCondLst>
                                  <p:childTnLst>
                                    <p:set>
                                      <p:cBhvr>
                                        <p:cTn id="121" dur="1" fill="hold">
                                          <p:stCondLst>
                                            <p:cond delay="0"/>
                                          </p:stCondLst>
                                        </p:cTn>
                                        <p:tgtEl>
                                          <p:spTgt spid="11">
                                            <p:txEl>
                                              <p:pRg st="16" end="16"/>
                                            </p:txEl>
                                          </p:spTgt>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nodeType="clickEffect">
                                  <p:stCondLst>
                                    <p:cond delay="0"/>
                                  </p:stCondLst>
                                  <p:childTnLst>
                                    <p:set>
                                      <p:cBhvr>
                                        <p:cTn id="125" dur="1" fill="hold">
                                          <p:stCondLst>
                                            <p:cond delay="0"/>
                                          </p:stCondLst>
                                        </p:cTn>
                                        <p:tgtEl>
                                          <p:spTgt spid="5">
                                            <p:txEl>
                                              <p:pRg st="17" end="17"/>
                                            </p:txEl>
                                          </p:spTgt>
                                        </p:tgtEl>
                                        <p:attrNameLst>
                                          <p:attrName>style.visibility</p:attrName>
                                        </p:attrNameLst>
                                      </p:cBhvr>
                                      <p:to>
                                        <p:strVal val="visible"/>
                                      </p:to>
                                    </p:set>
                                  </p:childTnLst>
                                </p:cTn>
                              </p:par>
                            </p:childTnLst>
                          </p:cTn>
                        </p:par>
                      </p:childTnLst>
                    </p:cTn>
                  </p:par>
                  <p:par>
                    <p:cTn id="126" fill="hold">
                      <p:stCondLst>
                        <p:cond delay="indefinite"/>
                      </p:stCondLst>
                      <p:childTnLst>
                        <p:par>
                          <p:cTn id="127" fill="hold">
                            <p:stCondLst>
                              <p:cond delay="0"/>
                            </p:stCondLst>
                            <p:childTnLst>
                              <p:par>
                                <p:cTn id="128" presetID="1" presetClass="entr" presetSubtype="0" fill="hold" nodeType="clickEffect">
                                  <p:stCondLst>
                                    <p:cond delay="0"/>
                                  </p:stCondLst>
                                  <p:childTnLst>
                                    <p:set>
                                      <p:cBhvr>
                                        <p:cTn id="129" dur="1" fill="hold">
                                          <p:stCondLst>
                                            <p:cond delay="0"/>
                                          </p:stCondLst>
                                        </p:cTn>
                                        <p:tgtEl>
                                          <p:spTgt spid="5">
                                            <p:txEl>
                                              <p:pRg st="19" end="19"/>
                                            </p:txEl>
                                          </p:spTgt>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5">
                                            <p:txEl>
                                              <p:pRg st="20" end="20"/>
                                            </p:txEl>
                                          </p:spTgt>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1" presetClass="entr" presetSubtype="0" fill="hold" nodeType="clickEffect">
                                  <p:stCondLst>
                                    <p:cond delay="0"/>
                                  </p:stCondLst>
                                  <p:childTnLst>
                                    <p:set>
                                      <p:cBhvr>
                                        <p:cTn id="137" dur="1" fill="hold">
                                          <p:stCondLst>
                                            <p:cond delay="0"/>
                                          </p:stCondLst>
                                        </p:cTn>
                                        <p:tgtEl>
                                          <p:spTgt spid="11">
                                            <p:txEl>
                                              <p:pRg st="20" end="20"/>
                                            </p:txEl>
                                          </p:spTgt>
                                        </p:tgtEl>
                                        <p:attrNameLst>
                                          <p:attrName>style.visibility</p:attrName>
                                        </p:attrNameLst>
                                      </p:cBhvr>
                                      <p:to>
                                        <p:strVal val="visible"/>
                                      </p:to>
                                    </p:set>
                                  </p:childTnLst>
                                </p:cTn>
                              </p:par>
                            </p:childTnLst>
                          </p:cTn>
                        </p:par>
                      </p:childTnLst>
                    </p:cTn>
                  </p:par>
                  <p:par>
                    <p:cTn id="138" fill="hold">
                      <p:stCondLst>
                        <p:cond delay="indefinite"/>
                      </p:stCondLst>
                      <p:childTnLst>
                        <p:par>
                          <p:cTn id="139" fill="hold">
                            <p:stCondLst>
                              <p:cond delay="0"/>
                            </p:stCondLst>
                            <p:childTnLst>
                              <p:par>
                                <p:cTn id="140" presetID="1" presetClass="entr" presetSubtype="0" fill="hold" nodeType="clickEffect">
                                  <p:stCondLst>
                                    <p:cond delay="0"/>
                                  </p:stCondLst>
                                  <p:childTnLst>
                                    <p:set>
                                      <p:cBhvr>
                                        <p:cTn id="141" dur="1" fill="hold">
                                          <p:stCondLst>
                                            <p:cond delay="0"/>
                                          </p:stCondLst>
                                        </p:cTn>
                                        <p:tgtEl>
                                          <p:spTgt spid="5">
                                            <p:txEl>
                                              <p:pRg st="21" end="21"/>
                                            </p:txEl>
                                          </p:spTgt>
                                        </p:tgtEl>
                                        <p:attrNameLst>
                                          <p:attrName>style.visibility</p:attrName>
                                        </p:attrNameLst>
                                      </p:cBhvr>
                                      <p:to>
                                        <p:strVal val="visible"/>
                                      </p:to>
                                    </p:set>
                                  </p:childTnLst>
                                </p:cTn>
                              </p:par>
                            </p:childTnLst>
                          </p:cTn>
                        </p:par>
                      </p:childTnLst>
                    </p:cTn>
                  </p:par>
                  <p:par>
                    <p:cTn id="142" fill="hold">
                      <p:stCondLst>
                        <p:cond delay="indefinite"/>
                      </p:stCondLst>
                      <p:childTnLst>
                        <p:par>
                          <p:cTn id="143" fill="hold">
                            <p:stCondLst>
                              <p:cond delay="0"/>
                            </p:stCondLst>
                            <p:childTnLst>
                              <p:par>
                                <p:cTn id="144" presetID="1" presetClass="entr" presetSubtype="0" fill="hold" nodeType="clickEffect">
                                  <p:stCondLst>
                                    <p:cond delay="0"/>
                                  </p:stCondLst>
                                  <p:childTnLst>
                                    <p:set>
                                      <p:cBhvr>
                                        <p:cTn id="145" dur="1" fill="hold">
                                          <p:stCondLst>
                                            <p:cond delay="0"/>
                                          </p:stCondLst>
                                        </p:cTn>
                                        <p:tgtEl>
                                          <p:spTgt spid="5">
                                            <p:txEl>
                                              <p:pRg st="22" end="22"/>
                                            </p:txEl>
                                          </p:spTgt>
                                        </p:tgtEl>
                                        <p:attrNameLst>
                                          <p:attrName>style.visibility</p:attrName>
                                        </p:attrNameLst>
                                      </p:cBhvr>
                                      <p:to>
                                        <p:strVal val="visible"/>
                                      </p:to>
                                    </p:set>
                                  </p:childTnLst>
                                </p:cTn>
                              </p:par>
                            </p:childTnLst>
                          </p:cTn>
                        </p:par>
                      </p:childTnLst>
                    </p:cTn>
                  </p:par>
                  <p:par>
                    <p:cTn id="146" fill="hold">
                      <p:stCondLst>
                        <p:cond delay="indefinite"/>
                      </p:stCondLst>
                      <p:childTnLst>
                        <p:par>
                          <p:cTn id="147" fill="hold">
                            <p:stCondLst>
                              <p:cond delay="0"/>
                            </p:stCondLst>
                            <p:childTnLst>
                              <p:par>
                                <p:cTn id="148" presetID="1" presetClass="entr" presetSubtype="0" fill="hold" nodeType="clickEffect">
                                  <p:stCondLst>
                                    <p:cond delay="0"/>
                                  </p:stCondLst>
                                  <p:childTnLst>
                                    <p:set>
                                      <p:cBhvr>
                                        <p:cTn id="149" dur="1" fill="hold">
                                          <p:stCondLst>
                                            <p:cond delay="0"/>
                                          </p:stCondLst>
                                        </p:cTn>
                                        <p:tgtEl>
                                          <p:spTgt spid="11">
                                            <p:txEl>
                                              <p:pRg st="22" end="22"/>
                                            </p:txEl>
                                          </p:spTgt>
                                        </p:tgtEl>
                                        <p:attrNameLst>
                                          <p:attrName>style.visibility</p:attrName>
                                        </p:attrNameLst>
                                      </p:cBhvr>
                                      <p:to>
                                        <p:strVal val="visible"/>
                                      </p:to>
                                    </p:set>
                                  </p:childTnLst>
                                </p:cTn>
                              </p:par>
                            </p:childTnLst>
                          </p:cTn>
                        </p:par>
                      </p:childTnLst>
                    </p:cTn>
                  </p:par>
                  <p:par>
                    <p:cTn id="150" fill="hold">
                      <p:stCondLst>
                        <p:cond delay="indefinite"/>
                      </p:stCondLst>
                      <p:childTnLst>
                        <p:par>
                          <p:cTn id="151" fill="hold">
                            <p:stCondLst>
                              <p:cond delay="0"/>
                            </p:stCondLst>
                            <p:childTnLst>
                              <p:par>
                                <p:cTn id="152" presetID="1" presetClass="entr" presetSubtype="0" fill="hold" nodeType="clickEffect">
                                  <p:stCondLst>
                                    <p:cond delay="0"/>
                                  </p:stCondLst>
                                  <p:childTnLst>
                                    <p:set>
                                      <p:cBhvr>
                                        <p:cTn id="153" dur="1" fill="hold">
                                          <p:stCondLst>
                                            <p:cond delay="0"/>
                                          </p:stCondLst>
                                        </p:cTn>
                                        <p:tgtEl>
                                          <p:spTgt spid="5">
                                            <p:txEl>
                                              <p:pRg st="23" end="23"/>
                                            </p:txEl>
                                          </p:spTgt>
                                        </p:tgtEl>
                                        <p:attrNameLst>
                                          <p:attrName>style.visibility</p:attrName>
                                        </p:attrNameLst>
                                      </p:cBhvr>
                                      <p:to>
                                        <p:strVal val="visible"/>
                                      </p:to>
                                    </p:set>
                                  </p:childTnLst>
                                </p:cTn>
                              </p:par>
                            </p:childTnLst>
                          </p:cTn>
                        </p:par>
                      </p:childTnLst>
                    </p:cTn>
                  </p:par>
                  <p:par>
                    <p:cTn id="154" fill="hold">
                      <p:stCondLst>
                        <p:cond delay="indefinite"/>
                      </p:stCondLst>
                      <p:childTnLst>
                        <p:par>
                          <p:cTn id="155" fill="hold">
                            <p:stCondLst>
                              <p:cond delay="0"/>
                            </p:stCondLst>
                            <p:childTnLst>
                              <p:par>
                                <p:cTn id="156" presetID="1" presetClass="entr" presetSubtype="0" fill="hold" nodeType="clickEffect">
                                  <p:stCondLst>
                                    <p:cond delay="0"/>
                                  </p:stCondLst>
                                  <p:childTnLst>
                                    <p:set>
                                      <p:cBhvr>
                                        <p:cTn id="157" dur="1" fill="hold">
                                          <p:stCondLst>
                                            <p:cond delay="0"/>
                                          </p:stCondLst>
                                        </p:cTn>
                                        <p:tgtEl>
                                          <p:spTgt spid="5">
                                            <p:txEl>
                                              <p:pRg st="25" end="25"/>
                                            </p:txEl>
                                          </p:spTgt>
                                        </p:tgtEl>
                                        <p:attrNameLst>
                                          <p:attrName>style.visibility</p:attrName>
                                        </p:attrNameLst>
                                      </p:cBhvr>
                                      <p:to>
                                        <p:strVal val="visible"/>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nodeType="clickEffect">
                                  <p:stCondLst>
                                    <p:cond delay="0"/>
                                  </p:stCondLst>
                                  <p:childTnLst>
                                    <p:set>
                                      <p:cBhvr>
                                        <p:cTn id="161" dur="1" fill="hold">
                                          <p:stCondLst>
                                            <p:cond delay="0"/>
                                          </p:stCondLst>
                                        </p:cTn>
                                        <p:tgtEl>
                                          <p:spTgt spid="5">
                                            <p:txEl>
                                              <p:pRg st="26" end="26"/>
                                            </p:txEl>
                                          </p:spTgt>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1" presetClass="entr" presetSubtype="0" fill="hold" nodeType="clickEffect">
                                  <p:stCondLst>
                                    <p:cond delay="0"/>
                                  </p:stCondLst>
                                  <p:childTnLst>
                                    <p:set>
                                      <p:cBhvr>
                                        <p:cTn id="165" dur="1" fill="hold">
                                          <p:stCondLst>
                                            <p:cond delay="0"/>
                                          </p:stCondLst>
                                        </p:cTn>
                                        <p:tgtEl>
                                          <p:spTgt spid="5">
                                            <p:txEl>
                                              <p:pRg st="27" end="27"/>
                                            </p:txEl>
                                          </p:spTgt>
                                        </p:tgtEl>
                                        <p:attrNameLst>
                                          <p:attrName>style.visibility</p:attrName>
                                        </p:attrNameLst>
                                      </p:cBhvr>
                                      <p:to>
                                        <p:strVal val="visible"/>
                                      </p:to>
                                    </p:set>
                                  </p:childTnLst>
                                </p:cTn>
                              </p:par>
                            </p:childTnLst>
                          </p:cTn>
                        </p:par>
                      </p:childTnLst>
                    </p:cTn>
                  </p:par>
                  <p:par>
                    <p:cTn id="166" fill="hold">
                      <p:stCondLst>
                        <p:cond delay="indefinite"/>
                      </p:stCondLst>
                      <p:childTnLst>
                        <p:par>
                          <p:cTn id="167" fill="hold">
                            <p:stCondLst>
                              <p:cond delay="0"/>
                            </p:stCondLst>
                            <p:childTnLst>
                              <p:par>
                                <p:cTn id="168" presetID="1" presetClass="entr" presetSubtype="0" fill="hold" nodeType="clickEffect">
                                  <p:stCondLst>
                                    <p:cond delay="0"/>
                                  </p:stCondLst>
                                  <p:childTnLst>
                                    <p:set>
                                      <p:cBhvr>
                                        <p:cTn id="169" dur="1" fill="hold">
                                          <p:stCondLst>
                                            <p:cond delay="0"/>
                                          </p:stCondLst>
                                        </p:cTn>
                                        <p:tgtEl>
                                          <p:spTgt spid="5">
                                            <p:txEl>
                                              <p:pRg st="28" end="28"/>
                                            </p:txEl>
                                          </p:spTgt>
                                        </p:tgtEl>
                                        <p:attrNameLst>
                                          <p:attrName>style.visibility</p:attrName>
                                        </p:attrNameLst>
                                      </p:cBhvr>
                                      <p:to>
                                        <p:strVal val="visible"/>
                                      </p:to>
                                    </p:set>
                                  </p:childTnLst>
                                </p:cTn>
                              </p:par>
                            </p:childTnLst>
                          </p:cTn>
                        </p:par>
                      </p:childTnLst>
                    </p:cTn>
                  </p:par>
                  <p:par>
                    <p:cTn id="170" fill="hold">
                      <p:stCondLst>
                        <p:cond delay="indefinite"/>
                      </p:stCondLst>
                      <p:childTnLst>
                        <p:par>
                          <p:cTn id="171" fill="hold">
                            <p:stCondLst>
                              <p:cond delay="0"/>
                            </p:stCondLst>
                            <p:childTnLst>
                              <p:par>
                                <p:cTn id="172" presetID="1" presetClass="entr" presetSubtype="0" fill="hold" nodeType="clickEffect">
                                  <p:stCondLst>
                                    <p:cond delay="0"/>
                                  </p:stCondLst>
                                  <p:childTnLst>
                                    <p:set>
                                      <p:cBhvr>
                                        <p:cTn id="173" dur="1" fill="hold">
                                          <p:stCondLst>
                                            <p:cond delay="0"/>
                                          </p:stCondLst>
                                        </p:cTn>
                                        <p:tgtEl>
                                          <p:spTgt spid="5">
                                            <p:txEl>
                                              <p:pRg st="29" end="29"/>
                                            </p:txEl>
                                          </p:spTgt>
                                        </p:tgtEl>
                                        <p:attrNameLst>
                                          <p:attrName>style.visibility</p:attrName>
                                        </p:attrNameLst>
                                      </p:cBhvr>
                                      <p:to>
                                        <p:strVal val="visible"/>
                                      </p:to>
                                    </p:se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nodeType="clickEffect">
                                  <p:stCondLst>
                                    <p:cond delay="0"/>
                                  </p:stCondLst>
                                  <p:childTnLst>
                                    <p:set>
                                      <p:cBhvr>
                                        <p:cTn id="177" dur="1" fill="hold">
                                          <p:stCondLst>
                                            <p:cond delay="0"/>
                                          </p:stCondLst>
                                        </p:cTn>
                                        <p:tgtEl>
                                          <p:spTgt spid="11">
                                            <p:txEl>
                                              <p:pRg st="29" end="29"/>
                                            </p:txEl>
                                          </p:spTgt>
                                        </p:tgtEl>
                                        <p:attrNameLst>
                                          <p:attrName>style.visibility</p:attrName>
                                        </p:attrNameLst>
                                      </p:cBhvr>
                                      <p:to>
                                        <p:strVal val="visible"/>
                                      </p:to>
                                    </p:set>
                                  </p:childTnLst>
                                </p:cTn>
                              </p:par>
                            </p:childTnLst>
                          </p:cTn>
                        </p:par>
                      </p:childTnLst>
                    </p:cTn>
                  </p:par>
                  <p:par>
                    <p:cTn id="178" fill="hold">
                      <p:stCondLst>
                        <p:cond delay="indefinite"/>
                      </p:stCondLst>
                      <p:childTnLst>
                        <p:par>
                          <p:cTn id="179" fill="hold">
                            <p:stCondLst>
                              <p:cond delay="0"/>
                            </p:stCondLst>
                            <p:childTnLst>
                              <p:par>
                                <p:cTn id="180" presetID="1" presetClass="entr" presetSubtype="0" fill="hold" nodeType="clickEffect">
                                  <p:stCondLst>
                                    <p:cond delay="0"/>
                                  </p:stCondLst>
                                  <p:childTnLst>
                                    <p:set>
                                      <p:cBhvr>
                                        <p:cTn id="181" dur="1" fill="hold">
                                          <p:stCondLst>
                                            <p:cond delay="0"/>
                                          </p:stCondLst>
                                        </p:cTn>
                                        <p:tgtEl>
                                          <p:spTgt spid="5">
                                            <p:txEl>
                                              <p:pRg st="30" end="30"/>
                                            </p:txEl>
                                          </p:spTgt>
                                        </p:tgtEl>
                                        <p:attrNameLst>
                                          <p:attrName>style.visibility</p:attrName>
                                        </p:attrNameLst>
                                      </p:cBhvr>
                                      <p:to>
                                        <p:strVal val="visible"/>
                                      </p:to>
                                    </p:set>
                                  </p:childTnLst>
                                </p:cTn>
                              </p:par>
                            </p:childTnLst>
                          </p:cTn>
                        </p:par>
                      </p:childTnLst>
                    </p:cTn>
                  </p:par>
                  <p:par>
                    <p:cTn id="182" fill="hold">
                      <p:stCondLst>
                        <p:cond delay="indefinite"/>
                      </p:stCondLst>
                      <p:childTnLst>
                        <p:par>
                          <p:cTn id="183" fill="hold">
                            <p:stCondLst>
                              <p:cond delay="0"/>
                            </p:stCondLst>
                            <p:childTnLst>
                              <p:par>
                                <p:cTn id="184" presetID="1" presetClass="entr" presetSubtype="0" fill="hold" nodeType="clickEffect">
                                  <p:stCondLst>
                                    <p:cond delay="0"/>
                                  </p:stCondLst>
                                  <p:childTnLst>
                                    <p:set>
                                      <p:cBhvr>
                                        <p:cTn id="185" dur="1" fill="hold">
                                          <p:stCondLst>
                                            <p:cond delay="0"/>
                                          </p:stCondLst>
                                        </p:cTn>
                                        <p:tgtEl>
                                          <p:spTgt spid="11">
                                            <p:txEl>
                                              <p:pRg st="30" end="30"/>
                                            </p:txEl>
                                          </p:spTgt>
                                        </p:tgtEl>
                                        <p:attrNameLst>
                                          <p:attrName>style.visibility</p:attrName>
                                        </p:attrNameLst>
                                      </p:cBhvr>
                                      <p:to>
                                        <p:strVal val="visible"/>
                                      </p:to>
                                    </p:set>
                                  </p:childTnLst>
                                </p:cTn>
                              </p:par>
                            </p:childTnLst>
                          </p:cTn>
                        </p:par>
                      </p:childTnLst>
                    </p:cTn>
                  </p:par>
                  <p:par>
                    <p:cTn id="186" fill="hold">
                      <p:stCondLst>
                        <p:cond delay="indefinite"/>
                      </p:stCondLst>
                      <p:childTnLst>
                        <p:par>
                          <p:cTn id="187" fill="hold">
                            <p:stCondLst>
                              <p:cond delay="0"/>
                            </p:stCondLst>
                            <p:childTnLst>
                              <p:par>
                                <p:cTn id="188" presetID="1" presetClass="entr" presetSubtype="0" fill="hold" nodeType="clickEffect">
                                  <p:stCondLst>
                                    <p:cond delay="0"/>
                                  </p:stCondLst>
                                  <p:childTnLst>
                                    <p:set>
                                      <p:cBhvr>
                                        <p:cTn id="189" dur="1" fill="hold">
                                          <p:stCondLst>
                                            <p:cond delay="0"/>
                                          </p:stCondLst>
                                        </p:cTn>
                                        <p:tgtEl>
                                          <p:spTgt spid="11">
                                            <p:txEl>
                                              <p:pRg st="25" end="25"/>
                                            </p:txEl>
                                          </p:spTgt>
                                        </p:tgtEl>
                                        <p:attrNameLst>
                                          <p:attrName>style.visibility</p:attrName>
                                        </p:attrNameLst>
                                      </p:cBhvr>
                                      <p:to>
                                        <p:strVal val="visible"/>
                                      </p:to>
                                    </p:set>
                                  </p:childTnLst>
                                </p:cTn>
                              </p:par>
                            </p:childTnLst>
                          </p:cTn>
                        </p:par>
                      </p:childTnLst>
                    </p:cTn>
                  </p:par>
                  <p:par>
                    <p:cTn id="190" fill="hold">
                      <p:stCondLst>
                        <p:cond delay="indefinite"/>
                      </p:stCondLst>
                      <p:childTnLst>
                        <p:par>
                          <p:cTn id="191" fill="hold">
                            <p:stCondLst>
                              <p:cond delay="0"/>
                            </p:stCondLst>
                            <p:childTnLst>
                              <p:par>
                                <p:cTn id="192" presetID="1" presetClass="entr" presetSubtype="0" fill="hold" nodeType="clickEffect">
                                  <p:stCondLst>
                                    <p:cond delay="0"/>
                                  </p:stCondLst>
                                  <p:childTnLst>
                                    <p:set>
                                      <p:cBhvr>
                                        <p:cTn id="193" dur="1" fill="hold">
                                          <p:stCondLst>
                                            <p:cond delay="0"/>
                                          </p:stCondLst>
                                        </p:cTn>
                                        <p:tgtEl>
                                          <p:spTgt spid="11">
                                            <p:txEl>
                                              <p:pRg st="26" end="26"/>
                                            </p:txEl>
                                          </p:spTgt>
                                        </p:tgtEl>
                                        <p:attrNameLst>
                                          <p:attrName>style.visibility</p:attrName>
                                        </p:attrNameLst>
                                      </p:cBhvr>
                                      <p:to>
                                        <p:strVal val="visible"/>
                                      </p:to>
                                    </p:set>
                                  </p:childTnLst>
                                </p:cTn>
                              </p:par>
                              <p:par>
                                <p:cTn id="194" presetID="1" presetClass="entr" presetSubtype="0" fill="hold" nodeType="withEffect">
                                  <p:stCondLst>
                                    <p:cond delay="0"/>
                                  </p:stCondLst>
                                  <p:childTnLst>
                                    <p:set>
                                      <p:cBhvr>
                                        <p:cTn id="195" dur="1" fill="hold">
                                          <p:stCondLst>
                                            <p:cond delay="0"/>
                                          </p:stCondLst>
                                        </p:cTn>
                                        <p:tgtEl>
                                          <p:spTgt spid="11">
                                            <p:txEl>
                                              <p:pRg st="27" end="27"/>
                                            </p:txEl>
                                          </p:spTgt>
                                        </p:tgtEl>
                                        <p:attrNameLst>
                                          <p:attrName>style.visibility</p:attrName>
                                        </p:attrNameLst>
                                      </p:cBhvr>
                                      <p:to>
                                        <p:strVal val="visible"/>
                                      </p:to>
                                    </p:set>
                                  </p:childTnLst>
                                </p:cTn>
                              </p:par>
                            </p:childTnLst>
                          </p:cTn>
                        </p:par>
                      </p:childTnLst>
                    </p:cTn>
                  </p:par>
                  <p:par>
                    <p:cTn id="196" fill="hold">
                      <p:stCondLst>
                        <p:cond delay="indefinite"/>
                      </p:stCondLst>
                      <p:childTnLst>
                        <p:par>
                          <p:cTn id="197" fill="hold">
                            <p:stCondLst>
                              <p:cond delay="0"/>
                            </p:stCondLst>
                            <p:childTnLst>
                              <p:par>
                                <p:cTn id="198" presetID="1" presetClass="entr" presetSubtype="0" fill="hold" nodeType="clickEffect">
                                  <p:stCondLst>
                                    <p:cond delay="0"/>
                                  </p:stCondLst>
                                  <p:childTnLst>
                                    <p:set>
                                      <p:cBhvr>
                                        <p:cTn id="199" dur="1" fill="hold">
                                          <p:stCondLst>
                                            <p:cond delay="0"/>
                                          </p:stCondLst>
                                        </p:cTn>
                                        <p:tgtEl>
                                          <p:spTgt spid="11">
                                            <p:txEl>
                                              <p:pRg st="28" end="28"/>
                                            </p:txEl>
                                          </p:spTgt>
                                        </p:tgtEl>
                                        <p:attrNameLst>
                                          <p:attrName>style.visibility</p:attrName>
                                        </p:attrNameLst>
                                      </p:cBhvr>
                                      <p:to>
                                        <p:strVal val="visible"/>
                                      </p:to>
                                    </p:set>
                                  </p:childTnLst>
                                </p:cTn>
                              </p:par>
                            </p:childTnLst>
                          </p:cTn>
                        </p:par>
                      </p:childTnLst>
                    </p:cTn>
                  </p:par>
                  <p:par>
                    <p:cTn id="200" fill="hold">
                      <p:stCondLst>
                        <p:cond delay="indefinite"/>
                      </p:stCondLst>
                      <p:childTnLst>
                        <p:par>
                          <p:cTn id="201" fill="hold">
                            <p:stCondLst>
                              <p:cond delay="0"/>
                            </p:stCondLst>
                            <p:childTnLst>
                              <p:par>
                                <p:cTn id="202" presetID="1" presetClass="entr" presetSubtype="0" fill="hold" nodeType="clickEffect">
                                  <p:stCondLst>
                                    <p:cond delay="0"/>
                                  </p:stCondLst>
                                  <p:childTnLst>
                                    <p:set>
                                      <p:cBhvr>
                                        <p:cTn id="203" dur="1" fill="hold">
                                          <p:stCondLst>
                                            <p:cond delay="0"/>
                                          </p:stCondLst>
                                        </p:cTn>
                                        <p:tgtEl>
                                          <p:spTgt spid="11">
                                            <p:txEl>
                                              <p:pRg st="23" end="23"/>
                                            </p:txEl>
                                          </p:spTgt>
                                        </p:tgtEl>
                                        <p:attrNameLst>
                                          <p:attrName>style.visibility</p:attrName>
                                        </p:attrNameLst>
                                      </p:cBhvr>
                                      <p:to>
                                        <p:strVal val="visible"/>
                                      </p:to>
                                    </p:set>
                                  </p:childTnLst>
                                </p:cTn>
                              </p:par>
                            </p:childTnLst>
                          </p:cTn>
                        </p:par>
                      </p:childTnLst>
                    </p:cTn>
                  </p:par>
                  <p:par>
                    <p:cTn id="204" fill="hold">
                      <p:stCondLst>
                        <p:cond delay="indefinite"/>
                      </p:stCondLst>
                      <p:childTnLst>
                        <p:par>
                          <p:cTn id="205" fill="hold">
                            <p:stCondLst>
                              <p:cond delay="0"/>
                            </p:stCondLst>
                            <p:childTnLst>
                              <p:par>
                                <p:cTn id="206" presetID="1" presetClass="entr" presetSubtype="0" fill="hold" nodeType="clickEffect">
                                  <p:stCondLst>
                                    <p:cond delay="0"/>
                                  </p:stCondLst>
                                  <p:childTnLst>
                                    <p:set>
                                      <p:cBhvr>
                                        <p:cTn id="207" dur="1" fill="hold">
                                          <p:stCondLst>
                                            <p:cond delay="0"/>
                                          </p:stCondLst>
                                        </p:cTn>
                                        <p:tgtEl>
                                          <p:spTgt spid="11">
                                            <p:txEl>
                                              <p:pRg st="21" end="21"/>
                                            </p:txEl>
                                          </p:spTgt>
                                        </p:tgtEl>
                                        <p:attrNameLst>
                                          <p:attrName>style.visibility</p:attrName>
                                        </p:attrNameLst>
                                      </p:cBhvr>
                                      <p:to>
                                        <p:strVal val="visible"/>
                                      </p:to>
                                    </p:set>
                                  </p:childTnLst>
                                </p:cTn>
                              </p:par>
                            </p:childTnLst>
                          </p:cTn>
                        </p:par>
                      </p:childTnLst>
                    </p:cTn>
                  </p:par>
                  <p:par>
                    <p:cTn id="208" fill="hold">
                      <p:stCondLst>
                        <p:cond delay="indefinite"/>
                      </p:stCondLst>
                      <p:childTnLst>
                        <p:par>
                          <p:cTn id="209" fill="hold">
                            <p:stCondLst>
                              <p:cond delay="0"/>
                            </p:stCondLst>
                            <p:childTnLst>
                              <p:par>
                                <p:cTn id="210" presetID="1" presetClass="entr" presetSubtype="0" fill="hold" nodeType="clickEffect">
                                  <p:stCondLst>
                                    <p:cond delay="0"/>
                                  </p:stCondLst>
                                  <p:childTnLst>
                                    <p:set>
                                      <p:cBhvr>
                                        <p:cTn id="211" dur="1" fill="hold">
                                          <p:stCondLst>
                                            <p:cond delay="0"/>
                                          </p:stCondLst>
                                        </p:cTn>
                                        <p:tgtEl>
                                          <p:spTgt spid="11">
                                            <p:txEl>
                                              <p:pRg st="19" end="19"/>
                                            </p:txEl>
                                          </p:spTgt>
                                        </p:tgtEl>
                                        <p:attrNameLst>
                                          <p:attrName>style.visibility</p:attrName>
                                        </p:attrNameLst>
                                      </p:cBhvr>
                                      <p:to>
                                        <p:strVal val="visible"/>
                                      </p:to>
                                    </p:set>
                                  </p:childTnLst>
                                </p:cTn>
                              </p:par>
                            </p:childTnLst>
                          </p:cTn>
                        </p:par>
                      </p:childTnLst>
                    </p:cTn>
                  </p:par>
                  <p:par>
                    <p:cTn id="212" fill="hold">
                      <p:stCondLst>
                        <p:cond delay="indefinite"/>
                      </p:stCondLst>
                      <p:childTnLst>
                        <p:par>
                          <p:cTn id="213" fill="hold">
                            <p:stCondLst>
                              <p:cond delay="0"/>
                            </p:stCondLst>
                            <p:childTnLst>
                              <p:par>
                                <p:cTn id="214" presetID="1" presetClass="entr" presetSubtype="0" fill="hold" nodeType="clickEffect">
                                  <p:stCondLst>
                                    <p:cond delay="0"/>
                                  </p:stCondLst>
                                  <p:childTnLst>
                                    <p:set>
                                      <p:cBhvr>
                                        <p:cTn id="215"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216" fill="hold">
                      <p:stCondLst>
                        <p:cond delay="indefinite"/>
                      </p:stCondLst>
                      <p:childTnLst>
                        <p:par>
                          <p:cTn id="217" fill="hold">
                            <p:stCondLst>
                              <p:cond delay="0"/>
                            </p:stCondLst>
                            <p:childTnLst>
                              <p:par>
                                <p:cTn id="218" presetID="1" presetClass="entr" presetSubtype="0" fill="hold" nodeType="clickEffect">
                                  <p:stCondLst>
                                    <p:cond delay="0"/>
                                  </p:stCondLst>
                                  <p:childTnLst>
                                    <p:set>
                                      <p:cBhvr>
                                        <p:cTn id="219" dur="1" fill="hold">
                                          <p:stCondLst>
                                            <p:cond delay="0"/>
                                          </p:stCondLst>
                                        </p:cTn>
                                        <p:tgtEl>
                                          <p:spTgt spid="11">
                                            <p:txEl>
                                              <p:pRg st="15" end="15"/>
                                            </p:txEl>
                                          </p:spTgt>
                                        </p:tgtEl>
                                        <p:attrNameLst>
                                          <p:attrName>style.visibility</p:attrName>
                                        </p:attrNameLst>
                                      </p:cBhvr>
                                      <p:to>
                                        <p:strVal val="visible"/>
                                      </p:to>
                                    </p:set>
                                  </p:childTnLst>
                                </p:cTn>
                              </p:par>
                            </p:childTnLst>
                          </p:cTn>
                        </p:par>
                      </p:childTnLst>
                    </p:cTn>
                  </p:par>
                  <p:par>
                    <p:cTn id="220" fill="hold">
                      <p:stCondLst>
                        <p:cond delay="indefinite"/>
                      </p:stCondLst>
                      <p:childTnLst>
                        <p:par>
                          <p:cTn id="221" fill="hold">
                            <p:stCondLst>
                              <p:cond delay="0"/>
                            </p:stCondLst>
                            <p:childTnLst>
                              <p:par>
                                <p:cTn id="222" presetID="1" presetClass="entr" presetSubtype="0" fill="hold" nodeType="clickEffect">
                                  <p:stCondLst>
                                    <p:cond delay="0"/>
                                  </p:stCondLst>
                                  <p:childTnLst>
                                    <p:set>
                                      <p:cBhvr>
                                        <p:cTn id="223" dur="1" fill="hold">
                                          <p:stCondLst>
                                            <p:cond delay="0"/>
                                          </p:stCondLst>
                                        </p:cTn>
                                        <p:tgtEl>
                                          <p:spTgt spid="11">
                                            <p:txEl>
                                              <p:pRg st="13" end="13"/>
                                            </p:txEl>
                                          </p:spTgt>
                                        </p:tgtEl>
                                        <p:attrNameLst>
                                          <p:attrName>style.visibility</p:attrName>
                                        </p:attrNameLst>
                                      </p:cBhvr>
                                      <p:to>
                                        <p:strVal val="visible"/>
                                      </p:to>
                                    </p:set>
                                  </p:childTnLst>
                                </p:cTn>
                              </p:par>
                            </p:childTnLst>
                          </p:cTn>
                        </p:par>
                      </p:childTnLst>
                    </p:cTn>
                  </p:par>
                  <p:par>
                    <p:cTn id="224" fill="hold">
                      <p:stCondLst>
                        <p:cond delay="indefinite"/>
                      </p:stCondLst>
                      <p:childTnLst>
                        <p:par>
                          <p:cTn id="225" fill="hold">
                            <p:stCondLst>
                              <p:cond delay="0"/>
                            </p:stCondLst>
                            <p:childTnLst>
                              <p:par>
                                <p:cTn id="226" presetID="1" presetClass="entr" presetSubtype="0" fill="hold" nodeType="clickEffect">
                                  <p:stCondLst>
                                    <p:cond delay="0"/>
                                  </p:stCondLst>
                                  <p:childTnLst>
                                    <p:set>
                                      <p:cBhvr>
                                        <p:cTn id="227" dur="1" fill="hold">
                                          <p:stCondLst>
                                            <p:cond delay="0"/>
                                          </p:stCondLst>
                                        </p:cTn>
                                        <p:tgtEl>
                                          <p:spTgt spid="11">
                                            <p:txEl>
                                              <p:pRg st="11" end="11"/>
                                            </p:txEl>
                                          </p:spTgt>
                                        </p:tgtEl>
                                        <p:attrNameLst>
                                          <p:attrName>style.visibility</p:attrName>
                                        </p:attrNameLst>
                                      </p:cBhvr>
                                      <p:to>
                                        <p:strVal val="visible"/>
                                      </p:to>
                                    </p:set>
                                  </p:childTnLst>
                                </p:cTn>
                              </p:par>
                            </p:childTnLst>
                          </p:cTn>
                        </p:par>
                      </p:childTnLst>
                    </p:cTn>
                  </p:par>
                  <p:par>
                    <p:cTn id="228" fill="hold">
                      <p:stCondLst>
                        <p:cond delay="indefinite"/>
                      </p:stCondLst>
                      <p:childTnLst>
                        <p:par>
                          <p:cTn id="229" fill="hold">
                            <p:stCondLst>
                              <p:cond delay="0"/>
                            </p:stCondLst>
                            <p:childTnLst>
                              <p:par>
                                <p:cTn id="230" presetID="1" presetClass="entr" presetSubtype="0" fill="hold" nodeType="clickEffect">
                                  <p:stCondLst>
                                    <p:cond delay="0"/>
                                  </p:stCondLst>
                                  <p:childTnLst>
                                    <p:set>
                                      <p:cBhvr>
                                        <p:cTn id="231" dur="1" fill="hold">
                                          <p:stCondLst>
                                            <p:cond delay="0"/>
                                          </p:stCondLst>
                                        </p:cTn>
                                        <p:tgtEl>
                                          <p:spTgt spid="11">
                                            <p:txEl>
                                              <p:pRg st="9" end="9"/>
                                            </p:txEl>
                                          </p:spTgt>
                                        </p:tgtEl>
                                        <p:attrNameLst>
                                          <p:attrName>style.visibility</p:attrName>
                                        </p:attrNameLst>
                                      </p:cBhvr>
                                      <p:to>
                                        <p:strVal val="visible"/>
                                      </p:to>
                                    </p:set>
                                  </p:childTnLst>
                                </p:cTn>
                              </p:par>
                            </p:childTnLst>
                          </p:cTn>
                        </p:par>
                      </p:childTnLst>
                    </p:cTn>
                  </p:par>
                  <p:par>
                    <p:cTn id="232" fill="hold">
                      <p:stCondLst>
                        <p:cond delay="indefinite"/>
                      </p:stCondLst>
                      <p:childTnLst>
                        <p:par>
                          <p:cTn id="233" fill="hold">
                            <p:stCondLst>
                              <p:cond delay="0"/>
                            </p:stCondLst>
                            <p:childTnLst>
                              <p:par>
                                <p:cTn id="234" presetID="1" presetClass="entr" presetSubtype="0" fill="hold" nodeType="clickEffect">
                                  <p:stCondLst>
                                    <p:cond delay="0"/>
                                  </p:stCondLst>
                                  <p:childTnLst>
                                    <p:set>
                                      <p:cBhvr>
                                        <p:cTn id="235" dur="1" fill="hold">
                                          <p:stCondLst>
                                            <p:cond delay="0"/>
                                          </p:stCondLst>
                                        </p:cTn>
                                        <p:tgtEl>
                                          <p:spTgt spid="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C3CC8B5-9C9D-214D-BCED-E957779A18B4}"/>
              </a:ext>
            </a:extLst>
          </p:cNvPr>
          <p:cNvSpPr txBox="1">
            <a:spLocks/>
          </p:cNvSpPr>
          <p:nvPr/>
        </p:nvSpPr>
        <p:spPr bwMode="auto">
          <a:xfrm>
            <a:off x="-19050" y="21062"/>
            <a:ext cx="9144000" cy="46166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altLang="en-US" sz="2400" dirty="0">
                <a:solidFill>
                  <a:srgbClr val="0070C0"/>
                </a:solidFill>
                <a:latin typeface="Calibri" panose="020F0502020204030204" pitchFamily="34" charset="0"/>
                <a:ea typeface="ヒラギノ角ゴ Pro W3" pitchFamily="-16" charset="-128"/>
              </a:rPr>
              <a:t> </a:t>
            </a:r>
            <a:r>
              <a:rPr lang="el-GR" altLang="en-US" sz="2400" dirty="0">
                <a:solidFill>
                  <a:srgbClr val="0070C0"/>
                </a:solidFill>
                <a:latin typeface="Calibri" panose="020F0502020204030204" pitchFamily="34" charset="0"/>
                <a:ea typeface="ヒラギノ角ゴ Pro W3" pitchFamily="-16" charset="-128"/>
              </a:rPr>
              <a:t>Πρόβλημα </a:t>
            </a:r>
            <a:r>
              <a:rPr lang="en-US" altLang="en-US" sz="2400" dirty="0">
                <a:solidFill>
                  <a:srgbClr val="0070C0"/>
                </a:solidFill>
                <a:latin typeface="Calibri" panose="020F0502020204030204" pitchFamily="34" charset="0"/>
                <a:ea typeface="ヒラギノ角ゴ Pro W3" pitchFamily="-16" charset="-128"/>
              </a:rPr>
              <a:t>1       (1/3)</a:t>
            </a:r>
          </a:p>
        </p:txBody>
      </p:sp>
      <p:cxnSp>
        <p:nvCxnSpPr>
          <p:cNvPr id="4" name="Straight Connector 3">
            <a:extLst>
              <a:ext uri="{FF2B5EF4-FFF2-40B4-BE49-F238E27FC236}">
                <a16:creationId xmlns:a16="http://schemas.microsoft.com/office/drawing/2014/main" id="{F2A9470A-3752-D043-A9F2-AC92714483CE}"/>
              </a:ext>
            </a:extLst>
          </p:cNvPr>
          <p:cNvCxnSpPr/>
          <p:nvPr/>
        </p:nvCxnSpPr>
        <p:spPr>
          <a:xfrm>
            <a:off x="-19050" y="482727"/>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27D7476-4716-BA48-8D96-5A7F3AE6DB56}"/>
              </a:ext>
            </a:extLst>
          </p:cNvPr>
          <p:cNvSpPr/>
          <p:nvPr/>
        </p:nvSpPr>
        <p:spPr>
          <a:xfrm>
            <a:off x="114300" y="628196"/>
            <a:ext cx="8877300" cy="338554"/>
          </a:xfrm>
          <a:prstGeom prst="rect">
            <a:avLst/>
          </a:prstGeom>
        </p:spPr>
        <p:txBody>
          <a:bodyPr wrap="square">
            <a:spAutoFit/>
          </a:bodyPr>
          <a:lstStyle/>
          <a:p>
            <a:pPr algn="just">
              <a:spcAft>
                <a:spcPts val="0"/>
              </a:spcAft>
            </a:pPr>
            <a:r>
              <a:rPr lang="el-GR" sz="1600" dirty="0">
                <a:solidFill>
                  <a:srgbClr val="000000"/>
                </a:solidFill>
                <a:latin typeface="+mn-lt"/>
                <a:ea typeface="Times New Roman" panose="02020603050405020304" pitchFamily="18" charset="0"/>
              </a:rPr>
              <a:t> Δίνονται τα παρακάτω στοιχεία για την εταιρία «ΚΑΠΑ Α.Ε.» για την οικονομική χρήση 1/1-31/12/20</a:t>
            </a:r>
            <a:r>
              <a:rPr lang="en-US" sz="1600" dirty="0">
                <a:solidFill>
                  <a:srgbClr val="000000"/>
                </a:solidFill>
                <a:latin typeface="+mn-lt"/>
                <a:ea typeface="Times New Roman" panose="02020603050405020304" pitchFamily="18" charset="0"/>
              </a:rPr>
              <a:t>X5</a:t>
            </a:r>
            <a:r>
              <a:rPr lang="el-GR" sz="1600" dirty="0">
                <a:solidFill>
                  <a:srgbClr val="000000"/>
                </a:solidFill>
                <a:latin typeface="+mn-lt"/>
                <a:ea typeface="Times New Roman" panose="02020603050405020304" pitchFamily="18" charset="0"/>
              </a:rPr>
              <a:t>.</a:t>
            </a:r>
            <a:endParaRPr lang="en-US" sz="1600" dirty="0">
              <a:effectLst/>
              <a:latin typeface="+mn-lt"/>
              <a:ea typeface="Times New Roman" panose="02020603050405020304" pitchFamily="18" charset="0"/>
            </a:endParaRPr>
          </a:p>
        </p:txBody>
      </p:sp>
      <p:sp>
        <p:nvSpPr>
          <p:cNvPr id="8" name="Rectangle 7">
            <a:extLst>
              <a:ext uri="{FF2B5EF4-FFF2-40B4-BE49-F238E27FC236}">
                <a16:creationId xmlns:a16="http://schemas.microsoft.com/office/drawing/2014/main" id="{BFCDE4EE-E1E3-8A43-B86C-C9AC9C138408}"/>
              </a:ext>
            </a:extLst>
          </p:cNvPr>
          <p:cNvSpPr/>
          <p:nvPr/>
        </p:nvSpPr>
        <p:spPr>
          <a:xfrm>
            <a:off x="309562" y="5942647"/>
            <a:ext cx="8682038" cy="830997"/>
          </a:xfrm>
          <a:prstGeom prst="rect">
            <a:avLst/>
          </a:prstGeom>
        </p:spPr>
        <p:txBody>
          <a:bodyPr wrap="square">
            <a:spAutoFit/>
          </a:bodyPr>
          <a:lstStyle/>
          <a:p>
            <a:pPr algn="just">
              <a:spcBef>
                <a:spcPts val="0"/>
              </a:spcBef>
              <a:spcAft>
                <a:spcPts val="0"/>
              </a:spcAft>
            </a:pPr>
            <a:r>
              <a:rPr lang="el-GR" sz="1600" b="1" dirty="0">
                <a:solidFill>
                  <a:srgbClr val="000000"/>
                </a:solidFill>
                <a:latin typeface="+mn-lt"/>
              </a:rPr>
              <a:t>Ζητείται:</a:t>
            </a:r>
            <a:endParaRPr lang="en-US" sz="1600" b="1" dirty="0">
              <a:solidFill>
                <a:srgbClr val="000000"/>
              </a:solidFill>
              <a:latin typeface="+mn-lt"/>
            </a:endParaRPr>
          </a:p>
          <a:p>
            <a:pPr algn="just">
              <a:spcBef>
                <a:spcPts val="0"/>
              </a:spcBef>
              <a:spcAft>
                <a:spcPts val="0"/>
              </a:spcAft>
            </a:pPr>
            <a:r>
              <a:rPr lang="el-GR" sz="1600" dirty="0">
                <a:solidFill>
                  <a:srgbClr val="000000"/>
                </a:solidFill>
                <a:latin typeface="+mn-lt"/>
              </a:rPr>
              <a:t>α) Να βρεθεί το κόστος παραχθέντων της εταιρείας για το 20Χ3</a:t>
            </a:r>
            <a:endParaRPr lang="en-US" sz="1600" dirty="0">
              <a:solidFill>
                <a:srgbClr val="000000"/>
              </a:solidFill>
              <a:latin typeface="+mn-lt"/>
            </a:endParaRPr>
          </a:p>
          <a:p>
            <a:pPr algn="just">
              <a:spcBef>
                <a:spcPts val="0"/>
              </a:spcBef>
              <a:spcAft>
                <a:spcPts val="0"/>
              </a:spcAft>
            </a:pPr>
            <a:r>
              <a:rPr lang="el-GR" sz="1600" dirty="0">
                <a:solidFill>
                  <a:srgbClr val="000000"/>
                </a:solidFill>
                <a:latin typeface="+mn-lt"/>
              </a:rPr>
              <a:t>β) Να καταρτισθεί</a:t>
            </a:r>
            <a:r>
              <a:rPr lang="en-US" sz="1600" dirty="0">
                <a:solidFill>
                  <a:srgbClr val="000000"/>
                </a:solidFill>
                <a:latin typeface="+mn-lt"/>
              </a:rPr>
              <a:t> </a:t>
            </a:r>
            <a:r>
              <a:rPr lang="el-GR" sz="1600" dirty="0">
                <a:solidFill>
                  <a:srgbClr val="000000"/>
                </a:solidFill>
                <a:latin typeface="+mn-lt"/>
              </a:rPr>
              <a:t>η κατάσταση αποτελεσμάτων χρήσης της εταιρείας «ΚΑΠΑ Α.Ε.»</a:t>
            </a:r>
            <a:endParaRPr lang="en-US" sz="1600" dirty="0">
              <a:solidFill>
                <a:srgbClr val="000000"/>
              </a:solidFill>
              <a:latin typeface="+mn-lt"/>
            </a:endParaRPr>
          </a:p>
        </p:txBody>
      </p:sp>
      <p:sp>
        <p:nvSpPr>
          <p:cNvPr id="2" name="Rectangle 1">
            <a:extLst>
              <a:ext uri="{FF2B5EF4-FFF2-40B4-BE49-F238E27FC236}">
                <a16:creationId xmlns:a16="http://schemas.microsoft.com/office/drawing/2014/main" id="{1BB6150F-D43D-5947-9140-D26F63C8375E}"/>
              </a:ext>
            </a:extLst>
          </p:cNvPr>
          <p:cNvSpPr/>
          <p:nvPr/>
        </p:nvSpPr>
        <p:spPr>
          <a:xfrm>
            <a:off x="870412" y="966750"/>
            <a:ext cx="7365076" cy="5016758"/>
          </a:xfrm>
          <a:prstGeom prst="rect">
            <a:avLst/>
          </a:prstGeom>
        </p:spPr>
        <p:txBody>
          <a:bodyPr wrap="square">
            <a:spAutoFit/>
          </a:bodyPr>
          <a:lstStyle/>
          <a:p>
            <a:pPr>
              <a:tabLst>
                <a:tab pos="5540375" algn="r"/>
                <a:tab pos="7767638" algn="r"/>
              </a:tabLst>
            </a:pPr>
            <a:r>
              <a:rPr lang="el-GR" sz="1600" dirty="0"/>
              <a:t>Δεδομένα του κόστους:</a:t>
            </a:r>
          </a:p>
          <a:p>
            <a:pPr>
              <a:tabLst>
                <a:tab pos="5540375" algn="r"/>
                <a:tab pos="7767638" algn="r"/>
              </a:tabLst>
            </a:pPr>
            <a:r>
              <a:rPr lang="el-GR" sz="500" dirty="0"/>
              <a:t> </a:t>
            </a:r>
          </a:p>
          <a:p>
            <a:pPr>
              <a:tabLst>
                <a:tab pos="5540375" algn="r"/>
                <a:tab pos="7767638" algn="r"/>
              </a:tabLst>
            </a:pPr>
            <a:r>
              <a:rPr lang="el-GR" sz="1600" dirty="0"/>
              <a:t>Απόθεμα α΄ υλών 01/01/</a:t>
            </a:r>
            <a:r>
              <a:rPr lang="en-US" sz="1600" dirty="0"/>
              <a:t>X5</a:t>
            </a:r>
            <a:r>
              <a:rPr lang="el-GR" sz="1600" dirty="0"/>
              <a:t> 	</a:t>
            </a:r>
            <a:r>
              <a:rPr lang="en-US" sz="1600" dirty="0"/>
              <a:t>45.000 </a:t>
            </a:r>
          </a:p>
          <a:p>
            <a:pPr>
              <a:tabLst>
                <a:tab pos="5540375" algn="r"/>
                <a:tab pos="7767638" algn="r"/>
              </a:tabLst>
            </a:pPr>
            <a:r>
              <a:rPr lang="el-GR" sz="1600" dirty="0"/>
              <a:t>Απόθεμα α΄ υλών 31/12/</a:t>
            </a:r>
            <a:r>
              <a:rPr lang="en-US" sz="1600" dirty="0"/>
              <a:t>X5</a:t>
            </a:r>
            <a:r>
              <a:rPr lang="el-GR" sz="1600" dirty="0"/>
              <a:t> 	</a:t>
            </a:r>
            <a:r>
              <a:rPr lang="en-US" sz="1600" dirty="0"/>
              <a:t>41.000</a:t>
            </a:r>
          </a:p>
          <a:p>
            <a:pPr>
              <a:tabLst>
                <a:tab pos="5540375" algn="r"/>
                <a:tab pos="7767638" algn="r"/>
              </a:tabLst>
            </a:pPr>
            <a:r>
              <a:rPr lang="el-GR" sz="1600" dirty="0"/>
              <a:t>Απόθεμα ημικατεργασμένων 01/01/</a:t>
            </a:r>
            <a:r>
              <a:rPr lang="en-US" sz="1600" dirty="0"/>
              <a:t>X5</a:t>
            </a:r>
            <a:r>
              <a:rPr lang="el-GR" sz="1600" dirty="0"/>
              <a:t> 	</a:t>
            </a:r>
            <a:r>
              <a:rPr lang="en-US" sz="1600" dirty="0"/>
              <a:t>36.000</a:t>
            </a:r>
          </a:p>
          <a:p>
            <a:pPr>
              <a:tabLst>
                <a:tab pos="5540375" algn="r"/>
                <a:tab pos="7767638" algn="r"/>
              </a:tabLst>
            </a:pPr>
            <a:r>
              <a:rPr lang="el-GR" sz="1600" dirty="0"/>
              <a:t>Απόθεμα ημικατεργασμένων 31/12/</a:t>
            </a:r>
            <a:r>
              <a:rPr lang="en-US" sz="1600" dirty="0"/>
              <a:t>X5 </a:t>
            </a:r>
            <a:r>
              <a:rPr lang="el-GR" sz="1600" dirty="0"/>
              <a:t>	</a:t>
            </a:r>
            <a:r>
              <a:rPr lang="en-US" sz="1600" dirty="0"/>
              <a:t>31.000</a:t>
            </a:r>
          </a:p>
          <a:p>
            <a:pPr>
              <a:tabLst>
                <a:tab pos="5540375" algn="r"/>
                <a:tab pos="7767638" algn="r"/>
              </a:tabLst>
            </a:pPr>
            <a:r>
              <a:rPr lang="el-GR" sz="1600" dirty="0"/>
              <a:t>Απόθεμα ετοίμων 01/01/</a:t>
            </a:r>
            <a:r>
              <a:rPr lang="en-US" sz="1600" dirty="0"/>
              <a:t>X5</a:t>
            </a:r>
            <a:r>
              <a:rPr lang="el-GR" sz="1600" dirty="0"/>
              <a:t>	</a:t>
            </a:r>
            <a:r>
              <a:rPr lang="en-US" sz="1600" dirty="0"/>
              <a:t>23.000</a:t>
            </a:r>
          </a:p>
          <a:p>
            <a:pPr>
              <a:tabLst>
                <a:tab pos="5540375" algn="r"/>
                <a:tab pos="7767638" algn="r"/>
              </a:tabLst>
            </a:pPr>
            <a:r>
              <a:rPr lang="el-GR" sz="1600" dirty="0"/>
              <a:t>Απόθεμα ετοίμων 31/12/</a:t>
            </a:r>
            <a:r>
              <a:rPr lang="en-US" sz="1600" dirty="0"/>
              <a:t>X5</a:t>
            </a:r>
            <a:r>
              <a:rPr lang="el-GR" sz="1600" dirty="0"/>
              <a:t>	</a:t>
            </a:r>
            <a:r>
              <a:rPr lang="en-US" sz="1600" dirty="0"/>
              <a:t>31.000</a:t>
            </a:r>
          </a:p>
          <a:p>
            <a:pPr>
              <a:tabLst>
                <a:tab pos="5540375" algn="r"/>
                <a:tab pos="7767638" algn="r"/>
              </a:tabLst>
            </a:pPr>
            <a:r>
              <a:rPr lang="el-GR" sz="1600" dirty="0"/>
              <a:t>Αγορές α΄ υλών 	115.000</a:t>
            </a:r>
          </a:p>
          <a:p>
            <a:pPr>
              <a:tabLst>
                <a:tab pos="5540375" algn="r"/>
                <a:tab pos="7767638" algn="r"/>
              </a:tabLst>
            </a:pPr>
            <a:r>
              <a:rPr lang="el-GR" sz="1600" dirty="0"/>
              <a:t>Κόστος άμεσης εργασίας 	29.000</a:t>
            </a:r>
          </a:p>
          <a:p>
            <a:pPr>
              <a:tabLst>
                <a:tab pos="5540375" algn="r"/>
                <a:tab pos="7767638" algn="r"/>
              </a:tabLst>
            </a:pPr>
            <a:r>
              <a:rPr lang="el-GR" sz="1600" dirty="0"/>
              <a:t>Κόστος έμμεσης εργασίας 	23.000</a:t>
            </a:r>
          </a:p>
          <a:p>
            <a:pPr>
              <a:tabLst>
                <a:tab pos="5540375" algn="r"/>
                <a:tab pos="7767638" algn="r"/>
              </a:tabLst>
            </a:pPr>
            <a:r>
              <a:rPr lang="el-GR" sz="1600" dirty="0"/>
              <a:t>Ασφάλιστρα 	12.500</a:t>
            </a:r>
          </a:p>
          <a:p>
            <a:pPr>
              <a:tabLst>
                <a:tab pos="5540375" algn="r"/>
                <a:tab pos="7767638" algn="r"/>
              </a:tabLst>
            </a:pPr>
            <a:r>
              <a:rPr lang="el-GR" sz="1600" dirty="0"/>
              <a:t>Διάφορα έξοδα </a:t>
            </a:r>
            <a:r>
              <a:rPr lang="el-GR" sz="1600" dirty="0" err="1"/>
              <a:t>εργοστάσιου</a:t>
            </a:r>
            <a:r>
              <a:rPr lang="el-GR" sz="1600" dirty="0"/>
              <a:t> 	6.500</a:t>
            </a:r>
          </a:p>
          <a:p>
            <a:pPr>
              <a:tabLst>
                <a:tab pos="5540375" algn="r"/>
                <a:tab pos="7767638" algn="r"/>
              </a:tabLst>
            </a:pPr>
            <a:r>
              <a:rPr lang="el-GR" sz="1600" dirty="0"/>
              <a:t>Αποσβέσεις μηχανημάτων 	8.500</a:t>
            </a:r>
          </a:p>
          <a:p>
            <a:pPr>
              <a:tabLst>
                <a:tab pos="5540375" algn="r"/>
                <a:tab pos="7767638" algn="r"/>
              </a:tabLst>
            </a:pPr>
            <a:r>
              <a:rPr lang="el-GR" sz="1600" dirty="0"/>
              <a:t>Αποσβέσεις εξοπλισμού 	3.500</a:t>
            </a:r>
          </a:p>
          <a:p>
            <a:pPr>
              <a:tabLst>
                <a:tab pos="5540375" algn="r"/>
                <a:tab pos="7767638" algn="r"/>
              </a:tabLst>
            </a:pPr>
            <a:r>
              <a:rPr lang="el-GR" sz="1600" dirty="0"/>
              <a:t>Συντήρηση μηχανημάτων 	4.000</a:t>
            </a:r>
          </a:p>
          <a:p>
            <a:pPr>
              <a:tabLst>
                <a:tab pos="5540375" algn="r"/>
                <a:tab pos="7767638" algn="r"/>
              </a:tabLst>
            </a:pPr>
            <a:r>
              <a:rPr lang="el-GR" sz="1600" dirty="0"/>
              <a:t>Έξοδα πωλήσεων 	15.000</a:t>
            </a:r>
          </a:p>
          <a:p>
            <a:pPr>
              <a:tabLst>
                <a:tab pos="5540375" algn="r"/>
                <a:tab pos="7767638" algn="r"/>
              </a:tabLst>
            </a:pPr>
            <a:r>
              <a:rPr lang="el-GR" sz="1600" dirty="0"/>
              <a:t>Έξοδα διοίκησης 	29.000</a:t>
            </a:r>
          </a:p>
          <a:p>
            <a:pPr>
              <a:tabLst>
                <a:tab pos="5540375" algn="r"/>
                <a:tab pos="7767638" algn="r"/>
              </a:tabLst>
            </a:pPr>
            <a:r>
              <a:rPr lang="el-GR" sz="1600" dirty="0"/>
              <a:t>Έξοδα διανομών 	8.000</a:t>
            </a:r>
          </a:p>
          <a:p>
            <a:pPr>
              <a:tabLst>
                <a:tab pos="5540375" algn="r"/>
                <a:tab pos="7767638" algn="r"/>
              </a:tabLst>
            </a:pPr>
            <a:r>
              <a:rPr lang="el-GR" sz="1600" dirty="0"/>
              <a:t>Έσοδα από πωλήσεις 	543.000</a:t>
            </a:r>
          </a:p>
        </p:txBody>
      </p:sp>
    </p:spTree>
    <p:extLst>
      <p:ext uri="{BB962C8B-B14F-4D97-AF65-F5344CB8AC3E}">
        <p14:creationId xmlns:p14="http://schemas.microsoft.com/office/powerpoint/2010/main" val="119549393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dissolv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dissolve">
                                      <p:cBhvr>
                                        <p:cTn id="20" dur="5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dissolve">
                                      <p:cBhvr>
                                        <p:cTn id="25" dur="500"/>
                                        <p:tgtEl>
                                          <p:spTgt spid="2">
                                            <p:txEl>
                                              <p:pRg st="4" end="4"/>
                                            </p:txEl>
                                          </p:spTgt>
                                        </p:tgtEl>
                                      </p:cBhvr>
                                    </p:animEffect>
                                  </p:childTnLst>
                                </p:cTn>
                              </p:par>
                              <p:par>
                                <p:cTn id="26" presetID="9" presetClass="entr" presetSubtype="0" fill="hold" nodeType="with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dissolve">
                                      <p:cBhvr>
                                        <p:cTn id="28" dur="500"/>
                                        <p:tgtEl>
                                          <p:spTgt spid="2">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dissolve">
                                      <p:cBhvr>
                                        <p:cTn id="33" dur="500"/>
                                        <p:tgtEl>
                                          <p:spTgt spid="2">
                                            <p:txEl>
                                              <p:pRg st="6" end="6"/>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2">
                                            <p:txEl>
                                              <p:pRg st="7" end="7"/>
                                            </p:txEl>
                                          </p:spTgt>
                                        </p:tgtEl>
                                        <p:attrNameLst>
                                          <p:attrName>style.visibility</p:attrName>
                                        </p:attrNameLst>
                                      </p:cBhvr>
                                      <p:to>
                                        <p:strVal val="visible"/>
                                      </p:to>
                                    </p:set>
                                    <p:animEffect transition="in" filter="dissolve">
                                      <p:cBhvr>
                                        <p:cTn id="36" dur="500"/>
                                        <p:tgtEl>
                                          <p:spTgt spid="2">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Effect transition="in" filter="dissolve">
                                      <p:cBhvr>
                                        <p:cTn id="41" dur="500"/>
                                        <p:tgtEl>
                                          <p:spTgt spid="2">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2">
                                            <p:txEl>
                                              <p:pRg st="9" end="9"/>
                                            </p:txEl>
                                          </p:spTgt>
                                        </p:tgtEl>
                                        <p:attrNameLst>
                                          <p:attrName>style.visibility</p:attrName>
                                        </p:attrNameLst>
                                      </p:cBhvr>
                                      <p:to>
                                        <p:strVal val="visible"/>
                                      </p:to>
                                    </p:set>
                                    <p:animEffect transition="in" filter="dissolve">
                                      <p:cBhvr>
                                        <p:cTn id="46" dur="500"/>
                                        <p:tgtEl>
                                          <p:spTgt spid="2">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Effect transition="in" filter="dissolve">
                                      <p:cBhvr>
                                        <p:cTn id="51" dur="500"/>
                                        <p:tgtEl>
                                          <p:spTgt spid="2">
                                            <p:txEl>
                                              <p:pRg st="10" end="10"/>
                                            </p:txEl>
                                          </p:spTgt>
                                        </p:tgtEl>
                                      </p:cBhvr>
                                    </p:animEffect>
                                  </p:childTnLst>
                                </p:cTn>
                              </p:par>
                              <p:par>
                                <p:cTn id="52" presetID="9" presetClass="entr" presetSubtype="0" fill="hold" nodeType="withEffect">
                                  <p:stCondLst>
                                    <p:cond delay="0"/>
                                  </p:stCondLst>
                                  <p:childTnLst>
                                    <p:set>
                                      <p:cBhvr>
                                        <p:cTn id="53" dur="1" fill="hold">
                                          <p:stCondLst>
                                            <p:cond delay="0"/>
                                          </p:stCondLst>
                                        </p:cTn>
                                        <p:tgtEl>
                                          <p:spTgt spid="2">
                                            <p:txEl>
                                              <p:pRg st="11" end="11"/>
                                            </p:txEl>
                                          </p:spTgt>
                                        </p:tgtEl>
                                        <p:attrNameLst>
                                          <p:attrName>style.visibility</p:attrName>
                                        </p:attrNameLst>
                                      </p:cBhvr>
                                      <p:to>
                                        <p:strVal val="visible"/>
                                      </p:to>
                                    </p:set>
                                    <p:animEffect transition="in" filter="dissolve">
                                      <p:cBhvr>
                                        <p:cTn id="54" dur="500"/>
                                        <p:tgtEl>
                                          <p:spTgt spid="2">
                                            <p:txEl>
                                              <p:pRg st="11" end="11"/>
                                            </p:txEl>
                                          </p:spTgt>
                                        </p:tgtEl>
                                      </p:cBhvr>
                                    </p:animEffect>
                                  </p:childTnLst>
                                </p:cTn>
                              </p:par>
                              <p:par>
                                <p:cTn id="55" presetID="9" presetClass="entr" presetSubtype="0" fill="hold" nodeType="with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Effect transition="in" filter="dissolve">
                                      <p:cBhvr>
                                        <p:cTn id="57" dur="500"/>
                                        <p:tgtEl>
                                          <p:spTgt spid="2">
                                            <p:txEl>
                                              <p:pRg st="12" end="12"/>
                                            </p:txEl>
                                          </p:spTgt>
                                        </p:tgtEl>
                                      </p:cBhvr>
                                    </p:animEffect>
                                  </p:childTnLst>
                                </p:cTn>
                              </p:par>
                              <p:par>
                                <p:cTn id="58" presetID="9" presetClass="entr" presetSubtype="0" fill="hold" nodeType="withEffect">
                                  <p:stCondLst>
                                    <p:cond delay="0"/>
                                  </p:stCondLst>
                                  <p:childTnLst>
                                    <p:set>
                                      <p:cBhvr>
                                        <p:cTn id="59" dur="1" fill="hold">
                                          <p:stCondLst>
                                            <p:cond delay="0"/>
                                          </p:stCondLst>
                                        </p:cTn>
                                        <p:tgtEl>
                                          <p:spTgt spid="2">
                                            <p:txEl>
                                              <p:pRg st="13" end="13"/>
                                            </p:txEl>
                                          </p:spTgt>
                                        </p:tgtEl>
                                        <p:attrNameLst>
                                          <p:attrName>style.visibility</p:attrName>
                                        </p:attrNameLst>
                                      </p:cBhvr>
                                      <p:to>
                                        <p:strVal val="visible"/>
                                      </p:to>
                                    </p:set>
                                    <p:animEffect transition="in" filter="dissolve">
                                      <p:cBhvr>
                                        <p:cTn id="60" dur="500"/>
                                        <p:tgtEl>
                                          <p:spTgt spid="2">
                                            <p:txEl>
                                              <p:pRg st="13" end="13"/>
                                            </p:txEl>
                                          </p:spTgt>
                                        </p:tgtEl>
                                      </p:cBhvr>
                                    </p:animEffect>
                                  </p:childTnLst>
                                </p:cTn>
                              </p:par>
                              <p:par>
                                <p:cTn id="61" presetID="9" presetClass="entr" presetSubtype="0" fill="hold" nodeType="withEffect">
                                  <p:stCondLst>
                                    <p:cond delay="0"/>
                                  </p:stCondLst>
                                  <p:childTnLst>
                                    <p:set>
                                      <p:cBhvr>
                                        <p:cTn id="62" dur="1" fill="hold">
                                          <p:stCondLst>
                                            <p:cond delay="0"/>
                                          </p:stCondLst>
                                        </p:cTn>
                                        <p:tgtEl>
                                          <p:spTgt spid="2">
                                            <p:txEl>
                                              <p:pRg st="14" end="14"/>
                                            </p:txEl>
                                          </p:spTgt>
                                        </p:tgtEl>
                                        <p:attrNameLst>
                                          <p:attrName>style.visibility</p:attrName>
                                        </p:attrNameLst>
                                      </p:cBhvr>
                                      <p:to>
                                        <p:strVal val="visible"/>
                                      </p:to>
                                    </p:set>
                                    <p:animEffect transition="in" filter="dissolve">
                                      <p:cBhvr>
                                        <p:cTn id="63" dur="500"/>
                                        <p:tgtEl>
                                          <p:spTgt spid="2">
                                            <p:txEl>
                                              <p:pRg st="14" end="14"/>
                                            </p:txEl>
                                          </p:spTgt>
                                        </p:tgtEl>
                                      </p:cBhvr>
                                    </p:animEffect>
                                  </p:childTnLst>
                                </p:cTn>
                              </p:par>
                              <p:par>
                                <p:cTn id="64" presetID="9" presetClass="entr" presetSubtype="0" fill="hold" nodeType="withEffect">
                                  <p:stCondLst>
                                    <p:cond delay="0"/>
                                  </p:stCondLst>
                                  <p:childTnLst>
                                    <p:set>
                                      <p:cBhvr>
                                        <p:cTn id="65" dur="1" fill="hold">
                                          <p:stCondLst>
                                            <p:cond delay="0"/>
                                          </p:stCondLst>
                                        </p:cTn>
                                        <p:tgtEl>
                                          <p:spTgt spid="2">
                                            <p:txEl>
                                              <p:pRg st="15" end="15"/>
                                            </p:txEl>
                                          </p:spTgt>
                                        </p:tgtEl>
                                        <p:attrNameLst>
                                          <p:attrName>style.visibility</p:attrName>
                                        </p:attrNameLst>
                                      </p:cBhvr>
                                      <p:to>
                                        <p:strVal val="visible"/>
                                      </p:to>
                                    </p:set>
                                    <p:animEffect transition="in" filter="dissolve">
                                      <p:cBhvr>
                                        <p:cTn id="66" dur="500"/>
                                        <p:tgtEl>
                                          <p:spTgt spid="2">
                                            <p:txEl>
                                              <p:pRg st="15" end="15"/>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nodeType="clickEffect">
                                  <p:stCondLst>
                                    <p:cond delay="0"/>
                                  </p:stCondLst>
                                  <p:childTnLst>
                                    <p:set>
                                      <p:cBhvr>
                                        <p:cTn id="70" dur="1" fill="hold">
                                          <p:stCondLst>
                                            <p:cond delay="0"/>
                                          </p:stCondLst>
                                        </p:cTn>
                                        <p:tgtEl>
                                          <p:spTgt spid="2">
                                            <p:txEl>
                                              <p:pRg st="16" end="16"/>
                                            </p:txEl>
                                          </p:spTgt>
                                        </p:tgtEl>
                                        <p:attrNameLst>
                                          <p:attrName>style.visibility</p:attrName>
                                        </p:attrNameLst>
                                      </p:cBhvr>
                                      <p:to>
                                        <p:strVal val="visible"/>
                                      </p:to>
                                    </p:set>
                                    <p:animEffect transition="in" filter="dissolve">
                                      <p:cBhvr>
                                        <p:cTn id="71" dur="500"/>
                                        <p:tgtEl>
                                          <p:spTgt spid="2">
                                            <p:txEl>
                                              <p:pRg st="16" end="16"/>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nodeType="clickEffect">
                                  <p:stCondLst>
                                    <p:cond delay="0"/>
                                  </p:stCondLst>
                                  <p:childTnLst>
                                    <p:set>
                                      <p:cBhvr>
                                        <p:cTn id="75" dur="1" fill="hold">
                                          <p:stCondLst>
                                            <p:cond delay="0"/>
                                          </p:stCondLst>
                                        </p:cTn>
                                        <p:tgtEl>
                                          <p:spTgt spid="2">
                                            <p:txEl>
                                              <p:pRg st="17" end="17"/>
                                            </p:txEl>
                                          </p:spTgt>
                                        </p:tgtEl>
                                        <p:attrNameLst>
                                          <p:attrName>style.visibility</p:attrName>
                                        </p:attrNameLst>
                                      </p:cBhvr>
                                      <p:to>
                                        <p:strVal val="visible"/>
                                      </p:to>
                                    </p:set>
                                    <p:animEffect transition="in" filter="dissolve">
                                      <p:cBhvr>
                                        <p:cTn id="76" dur="500"/>
                                        <p:tgtEl>
                                          <p:spTgt spid="2">
                                            <p:txEl>
                                              <p:pRg st="17" end="17"/>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9" presetClass="entr" presetSubtype="0" fill="hold" nodeType="clickEffect">
                                  <p:stCondLst>
                                    <p:cond delay="0"/>
                                  </p:stCondLst>
                                  <p:childTnLst>
                                    <p:set>
                                      <p:cBhvr>
                                        <p:cTn id="80" dur="1" fill="hold">
                                          <p:stCondLst>
                                            <p:cond delay="0"/>
                                          </p:stCondLst>
                                        </p:cTn>
                                        <p:tgtEl>
                                          <p:spTgt spid="2">
                                            <p:txEl>
                                              <p:pRg st="18" end="18"/>
                                            </p:txEl>
                                          </p:spTgt>
                                        </p:tgtEl>
                                        <p:attrNameLst>
                                          <p:attrName>style.visibility</p:attrName>
                                        </p:attrNameLst>
                                      </p:cBhvr>
                                      <p:to>
                                        <p:strVal val="visible"/>
                                      </p:to>
                                    </p:set>
                                    <p:animEffect transition="in" filter="dissolve">
                                      <p:cBhvr>
                                        <p:cTn id="81" dur="500"/>
                                        <p:tgtEl>
                                          <p:spTgt spid="2">
                                            <p:txEl>
                                              <p:pRg st="18" end="18"/>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nodeType="clickEffect">
                                  <p:stCondLst>
                                    <p:cond delay="0"/>
                                  </p:stCondLst>
                                  <p:childTnLst>
                                    <p:set>
                                      <p:cBhvr>
                                        <p:cTn id="85" dur="1" fill="hold">
                                          <p:stCondLst>
                                            <p:cond delay="0"/>
                                          </p:stCondLst>
                                        </p:cTn>
                                        <p:tgtEl>
                                          <p:spTgt spid="2">
                                            <p:txEl>
                                              <p:pRg st="19" end="19"/>
                                            </p:txEl>
                                          </p:spTgt>
                                        </p:tgtEl>
                                        <p:attrNameLst>
                                          <p:attrName>style.visibility</p:attrName>
                                        </p:attrNameLst>
                                      </p:cBhvr>
                                      <p:to>
                                        <p:strVal val="visible"/>
                                      </p:to>
                                    </p:set>
                                    <p:animEffect transition="in" filter="dissolve">
                                      <p:cBhvr>
                                        <p:cTn id="86" dur="500"/>
                                        <p:tgtEl>
                                          <p:spTgt spid="2">
                                            <p:txEl>
                                              <p:pRg st="19" end="19"/>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nodeType="clickEffect">
                                  <p:stCondLst>
                                    <p:cond delay="0"/>
                                  </p:stCondLst>
                                  <p:childTnLst>
                                    <p:set>
                                      <p:cBhvr>
                                        <p:cTn id="90" dur="1" fill="hold">
                                          <p:stCondLst>
                                            <p:cond delay="0"/>
                                          </p:stCondLst>
                                        </p:cTn>
                                        <p:tgtEl>
                                          <p:spTgt spid="8">
                                            <p:txEl>
                                              <p:pRg st="0" end="0"/>
                                            </p:txEl>
                                          </p:spTgt>
                                        </p:tgtEl>
                                        <p:attrNameLst>
                                          <p:attrName>style.visibility</p:attrName>
                                        </p:attrNameLst>
                                      </p:cBhvr>
                                      <p:to>
                                        <p:strVal val="visible"/>
                                      </p:to>
                                    </p:set>
                                    <p:animEffect transition="in" filter="dissolve">
                                      <p:cBhvr>
                                        <p:cTn id="91" dur="500"/>
                                        <p:tgtEl>
                                          <p:spTgt spid="8">
                                            <p:txEl>
                                              <p:pRg st="0" end="0"/>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nodeType="clickEffect">
                                  <p:stCondLst>
                                    <p:cond delay="0"/>
                                  </p:stCondLst>
                                  <p:childTnLst>
                                    <p:set>
                                      <p:cBhvr>
                                        <p:cTn id="95" dur="1" fill="hold">
                                          <p:stCondLst>
                                            <p:cond delay="0"/>
                                          </p:stCondLst>
                                        </p:cTn>
                                        <p:tgtEl>
                                          <p:spTgt spid="8">
                                            <p:txEl>
                                              <p:pRg st="1" end="1"/>
                                            </p:txEl>
                                          </p:spTgt>
                                        </p:tgtEl>
                                        <p:attrNameLst>
                                          <p:attrName>style.visibility</p:attrName>
                                        </p:attrNameLst>
                                      </p:cBhvr>
                                      <p:to>
                                        <p:strVal val="visible"/>
                                      </p:to>
                                    </p:set>
                                    <p:animEffect transition="in" filter="dissolve">
                                      <p:cBhvr>
                                        <p:cTn id="96" dur="500"/>
                                        <p:tgtEl>
                                          <p:spTgt spid="8">
                                            <p:txEl>
                                              <p:pRg st="1" end="1"/>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9" presetClass="entr" presetSubtype="0" fill="hold" nodeType="clickEffect">
                                  <p:stCondLst>
                                    <p:cond delay="0"/>
                                  </p:stCondLst>
                                  <p:childTnLst>
                                    <p:set>
                                      <p:cBhvr>
                                        <p:cTn id="100" dur="1" fill="hold">
                                          <p:stCondLst>
                                            <p:cond delay="0"/>
                                          </p:stCondLst>
                                        </p:cTn>
                                        <p:tgtEl>
                                          <p:spTgt spid="8">
                                            <p:txEl>
                                              <p:pRg st="2" end="2"/>
                                            </p:txEl>
                                          </p:spTgt>
                                        </p:tgtEl>
                                        <p:attrNameLst>
                                          <p:attrName>style.visibility</p:attrName>
                                        </p:attrNameLst>
                                      </p:cBhvr>
                                      <p:to>
                                        <p:strVal val="visible"/>
                                      </p:to>
                                    </p:set>
                                    <p:animEffect transition="in" filter="dissolve">
                                      <p:cBhvr>
                                        <p:cTn id="101"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12029</TotalTime>
  <Words>10303</Words>
  <Application>Microsoft Macintosh PowerPoint</Application>
  <PresentationFormat>On-screen Show (4:3)</PresentationFormat>
  <Paragraphs>1159</Paragraphs>
  <Slides>57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Calibri</vt:lpstr>
      <vt:lpstr>Calibri Light</vt:lpstr>
      <vt:lpstr>Symbol</vt:lpstr>
      <vt:lpstr>Times New Roman</vt:lpstr>
      <vt:lpstr>Wingdings</vt:lpstr>
      <vt:lpstr>Office Theme</vt:lpstr>
      <vt:lpstr> eMBA</vt:lpstr>
      <vt:lpstr>Υποδείγματα και Ασκήσεις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SORROS</dc:creator>
  <cp:lastModifiedBy>JOHN SORROS</cp:lastModifiedBy>
  <cp:revision>379</cp:revision>
  <cp:lastPrinted>2020-10-24T09:46:08Z</cp:lastPrinted>
  <dcterms:created xsi:type="dcterms:W3CDTF">2020-03-28T15:27:11Z</dcterms:created>
  <dcterms:modified xsi:type="dcterms:W3CDTF">2021-11-20T16:38:59Z</dcterms:modified>
</cp:coreProperties>
</file>