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2" r:id="rId2"/>
    <p:sldId id="277" r:id="rId3"/>
    <p:sldId id="274" r:id="rId4"/>
    <p:sldId id="313" r:id="rId5"/>
    <p:sldId id="258" r:id="rId6"/>
    <p:sldId id="259" r:id="rId7"/>
    <p:sldId id="282" r:id="rId8"/>
    <p:sldId id="283" r:id="rId9"/>
    <p:sldId id="285" r:id="rId10"/>
    <p:sldId id="286" r:id="rId11"/>
    <p:sldId id="288" r:id="rId12"/>
    <p:sldId id="289" r:id="rId13"/>
    <p:sldId id="290" r:id="rId14"/>
    <p:sldId id="291" r:id="rId15"/>
    <p:sldId id="292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4965F-558A-4065-A031-C653CE444110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4E1D6-A25E-46AA-BD64-AE8E4119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9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8204-804A-431B-921F-03AEF8A13DB2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53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86D21-7BA4-45CC-93FD-206F51C63735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402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7070-3C82-417E-8C85-9711840CD475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878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066D-0968-4F88-BF3C-062824C33B5B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43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CE07-CF3C-48D1-B2A8-9E836416126B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220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9CE-B98D-405E-B0FB-ED60AF3F4943}" type="datetime1">
              <a:rPr lang="el-GR" smtClean="0"/>
              <a:t>16/3/2026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440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1435-59C3-4958-A2B7-8B62667E594C}" type="datetime1">
              <a:rPr lang="el-GR" smtClean="0"/>
              <a:t>16/3/2026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010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C076-AC63-4E03-ACCC-1CC273D99CCC}" type="datetime1">
              <a:rPr lang="el-GR" smtClean="0"/>
              <a:t>16/3/2026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506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0FC5-06E7-43A2-AF5A-822089C53F25}" type="datetime1">
              <a:rPr lang="el-GR" smtClean="0"/>
              <a:t>16/3/2026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335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4398-E7C7-41ED-862A-49AB7F221F5D}" type="datetime1">
              <a:rPr lang="el-GR" smtClean="0"/>
              <a:t>16/3/2026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450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D8FF-B854-4FFA-AE99-73FBD3EC32EA}" type="datetime1">
              <a:rPr lang="el-GR" smtClean="0"/>
              <a:t>16/3/2026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02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140F-E5B2-4886-B7DF-2B1987564D94}" type="datetime1">
              <a:rPr lang="el-GR" smtClean="0"/>
              <a:t>16/3/2026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E9240-21BE-4E31-B4E6-20480E4B7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25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332081" y="6290104"/>
            <a:ext cx="7743846" cy="37739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800" dirty="0">
                <a:latin typeface="Arial"/>
                <a:cs typeface="Arial"/>
              </a:rPr>
              <a:t>.</a:t>
            </a:r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2276398" y="2079121"/>
            <a:ext cx="8081061" cy="2377823"/>
          </a:xfrm>
        </p:spPr>
        <p:txBody>
          <a:bodyPr vert="horz" lIns="0" tIns="0" rIns="0" bIns="0" rtlCol="0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1800" dirty="0">
                <a:latin typeface="Arial Black" panose="020B0A04020102020204" pitchFamily="34" charset="0"/>
              </a:rPr>
              <a:t>ΒΑΣΙΚΑ ΒΗΜΑΤΑ ΓΙΑ ΤΗΝ ΟΡΘΟΛΟΓΙΚΗ ΑΞΙΟΛΟΓΗΣΗ ΣΥΝΕΡΓΑΣΙΩΝ ΕΤΑΙΡΕΙΩΝ</a:t>
            </a:r>
            <a:br>
              <a:rPr lang="el-GR" sz="4000" dirty="0">
                <a:solidFill>
                  <a:srgbClr val="80A1B6"/>
                </a:solidFill>
                <a:latin typeface="Arial Black" panose="020B0A04020102020204" pitchFamily="34" charset="0"/>
                <a:ea typeface="Arial Unicode MS" panose="020B0604020202020204" pitchFamily="34" charset="-128"/>
              </a:rPr>
            </a:br>
            <a:r>
              <a:rPr lang="el-GR" sz="1100" dirty="0">
                <a:latin typeface="Bookman Old Style" panose="02050604050505020204" pitchFamily="18" charset="0"/>
                <a:ea typeface="Arial Unicode MS" panose="020B0604020202020204" pitchFamily="34" charset="-128"/>
              </a:rPr>
              <a:t>ΔΗΜ.ΚΑΜΠΗΣ_</a:t>
            </a:r>
            <a:r>
              <a:rPr lang="el-GR" sz="1100" dirty="0">
                <a:latin typeface="Bookman Old Style" panose="020506040505050202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16032026</a:t>
            </a:r>
            <a:br>
              <a:rPr lang="el-GR" sz="1200" dirty="0">
                <a:solidFill>
                  <a:srgbClr val="80A1B6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1200" dirty="0">
                <a:solidFill>
                  <a:srgbClr val="80A1B6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sz="1800" dirty="0">
              <a:solidFill>
                <a:srgbClr val="80A1B6"/>
              </a:solidFill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08325" y="4362621"/>
            <a:ext cx="7967306" cy="1366159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pPr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l-GR" sz="1200" dirty="0">
              <a:solidFill>
                <a:prstClr val="black">
                  <a:lumMod val="65000"/>
                  <a:lumOff val="35000"/>
                </a:prstClr>
              </a:solidFill>
              <a:latin typeface="Arial"/>
              <a:ea typeface="ＭＳ Ｐゴシック" pitchFamily="1" charset="-128"/>
              <a:cs typeface="Arial"/>
            </a:endParaRPr>
          </a:p>
          <a:p>
            <a:pPr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Η σειρά των διαλέξεων του γνωστικού αντικειμένου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M&amp;As </a:t>
            </a: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με </a:t>
            </a:r>
            <a:r>
              <a:rPr lang="el-GR" sz="90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χρήση του </a:t>
            </a:r>
            <a:r>
              <a:rPr lang="en-US" sz="90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PowerPoint</a:t>
            </a: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 </a:t>
            </a:r>
            <a:r>
              <a:rPr lang="en-US" sz="9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είν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αι αποκλειστικά ως βάση για συζήτηση στην τάξη. Δ</a:t>
            </a: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έ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ν</a:t>
            </a: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 υποκαθιστά τη μελέτη της συνιστώμενης βιβλιογραφίας η οποία διατίθεται μέσω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e-class </a:t>
            </a:r>
            <a:r>
              <a:rPr lang="el-GR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(έγγραφα) για κάθε διάλεξη μαζί με τις ασκήσεις και τις μελέτες περίπτωσης</a:t>
            </a:r>
            <a:r>
              <a:rPr lang="el-GR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ＭＳ Ｐゴシック" pitchFamily="1" charset="-128"/>
                <a:cs typeface="Arial"/>
              </a:rPr>
              <a:t>.</a:t>
            </a:r>
            <a:endParaRPr lang="en-US" sz="1200" dirty="0">
              <a:solidFill>
                <a:prstClr val="black">
                  <a:lumMod val="65000"/>
                  <a:lumOff val="35000"/>
                </a:prstClr>
              </a:solidFill>
              <a:latin typeface="Arial"/>
              <a:ea typeface="ＭＳ Ｐゴシック" pitchFamily="1" charset="-128"/>
              <a:cs typeface="Arial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3117AE-BF32-4DC7-999A-487A727905B6}"/>
              </a:ext>
            </a:extLst>
          </p:cNvPr>
          <p:cNvGrpSpPr/>
          <p:nvPr/>
        </p:nvGrpSpPr>
        <p:grpSpPr>
          <a:xfrm>
            <a:off x="337138" y="115795"/>
            <a:ext cx="10330863" cy="1289785"/>
            <a:chOff x="-1186862" y="115794"/>
            <a:chExt cx="10154400" cy="1289785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C944E8C-D301-4979-B886-D00B249D9A52}"/>
                </a:ext>
              </a:extLst>
            </p:cNvPr>
            <p:cNvGrpSpPr/>
            <p:nvPr/>
          </p:nvGrpSpPr>
          <p:grpSpPr>
            <a:xfrm>
              <a:off x="-1186862" y="246254"/>
              <a:ext cx="10035361" cy="470866"/>
              <a:chOff x="-1186862" y="246254"/>
              <a:chExt cx="10035361" cy="470866"/>
            </a:xfrm>
          </p:grpSpPr>
          <p:pic>
            <p:nvPicPr>
              <p:cNvPr id="25" name="Picture 24" descr="orange_bar.png">
                <a:extLst>
                  <a:ext uri="{FF2B5EF4-FFF2-40B4-BE49-F238E27FC236}">
                    <a16:creationId xmlns:a16="http://schemas.microsoft.com/office/drawing/2014/main" id="{6C21B185-D34C-4DFE-9816-88A5AD418CA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24763" r="-2"/>
              <a:stretch/>
            </p:blipFill>
            <p:spPr>
              <a:xfrm>
                <a:off x="-1186862" y="285120"/>
                <a:ext cx="5979790" cy="432000"/>
              </a:xfrm>
              <a:prstGeom prst="rect">
                <a:avLst/>
              </a:prstGeom>
              <a:effectLst>
                <a:outerShdw blurRad="76200" dist="38100" dir="2700000" algn="tl" rotWithShape="0">
                  <a:srgbClr val="000000">
                    <a:alpha val="2000"/>
                  </a:srgbClr>
                </a:outerShdw>
              </a:effectLst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DA9E92E-947F-40B2-BB03-DD66D5D3CAA5}"/>
                  </a:ext>
                </a:extLst>
              </p:cNvPr>
              <p:cNvSpPr txBox="1"/>
              <p:nvPr/>
            </p:nvSpPr>
            <p:spPr>
              <a:xfrm>
                <a:off x="234693" y="246254"/>
                <a:ext cx="528804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 rtl="0"/>
                <a:r>
                  <a:rPr lang="en-US" sz="1400" spc="1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Gotham Black"/>
                  </a:rPr>
                  <a:t>ΕΤΑΙΡΙΚΗ ΑΝΑΔΙΑΡΘΡΩΣΗ</a:t>
                </a:r>
              </a:p>
            </p:txBody>
          </p:sp>
          <p:pic>
            <p:nvPicPr>
              <p:cNvPr id="27" name="Picture 26" descr="HBpub_rgb.eps">
                <a:extLst>
                  <a:ext uri="{FF2B5EF4-FFF2-40B4-BE49-F238E27FC236}">
                    <a16:creationId xmlns:a16="http://schemas.microsoft.com/office/drawing/2014/main" id="{6D2DCC25-B22A-4366-B152-1763F6C830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92786" y="283031"/>
                <a:ext cx="1255713" cy="433674"/>
              </a:xfrm>
              <a:prstGeom prst="rect">
                <a:avLst/>
              </a:prstGeom>
            </p:spPr>
          </p:pic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A59534E-F46D-4B29-BB62-109F7C8FF972}"/>
                </a:ext>
              </a:extLst>
            </p:cNvPr>
            <p:cNvSpPr/>
            <p:nvPr/>
          </p:nvSpPr>
          <p:spPr>
            <a:xfrm>
              <a:off x="6667100" y="115794"/>
              <a:ext cx="2300438" cy="128978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C0F53CE-EBDD-2C0D-5F84-2174770636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0796" y="246254"/>
            <a:ext cx="1943100" cy="66675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CB29E-0CCF-D41F-68C1-C4BFDA0D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l-GR" dirty="0">
                <a:solidFill>
                  <a:prstClr val="black">
                    <a:tint val="75000"/>
                  </a:prstClr>
                </a:solidFill>
              </a:rPr>
              <a:t>ΠΑΝΕΠΙΣΤΗΜΙΟ </a:t>
            </a:r>
            <a:r>
              <a:rPr lang="el-GR" dirty="0" err="1">
                <a:solidFill>
                  <a:prstClr val="black">
                    <a:tint val="75000"/>
                  </a:prstClr>
                </a:solidFill>
              </a:rPr>
              <a:t>ΠΕΙΡΑΙΩΣ_M&amp;As</a:t>
            </a:r>
            <a:r>
              <a:rPr lang="el-GR" dirty="0">
                <a:solidFill>
                  <a:prstClr val="black">
                    <a:tint val="75000"/>
                  </a:prstClr>
                </a:solidFill>
              </a:rPr>
              <a:t> 16032026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AD8A2-96A3-2586-94C9-072741146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8D10B028-39EC-4912-BB06-6A14E91D20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algn="l" rtl="0"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49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8904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ΚΑΤΑΣΤΑΣΗ ΥΠΕΥΘΥΝΩΝ ΥΛΟΠΟΙΗΣΗΣ ΕΤΑΙΡΙΚΟΥ ΜΕΤΑΣΧΗΜΑΤΙΣΜΟΥ ΜΕ ΣΑΦΗ ΠΡΟΣΔΙΟΡΙΣΜΟ ΡΟΛΩΝ ΚΑΙ ΧΡΟΝΟΔΙΑΓΡΑΜΜΑΤΟΣ ΥΛΟΠΟΙΗΣΗΣ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376039"/>
            <a:ext cx="11159317" cy="4800924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85AB01-720E-2CF2-C29D-B4BF7BA0A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0BC78-C6DD-9731-96D8-2FAAC028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1825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090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ΚΑΘΟΡΙΣΜΟΣ ΒΑΣΙΚΩΝ ΕΠΙΔΙΩΞΕΩΝ/ΣΤΟΧΩΝ ΩΣ ΔΙΑΜΟΡΦΩΝΟΝΤΑΙ ΑΠΌ 4 ΑΞΟΝΕΣ ΕΠΙΡΡΟΗΣ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46662"/>
            <a:ext cx="9125656" cy="4830301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028D9A-A199-68CA-BC37-AE67F8ED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98C1A4-059E-0F24-17CA-8E5CBD7A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9236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000" b="1" dirty="0"/>
              <a:t>ΠΡΩΤΟΒΟΥΛΙΕΣ ΠΟΥ ΔΙΕΥΚΟΛΥΝΟΥΝ ΤΗΝ ΥΛΟΠΟΙΗΣΗ ΤΟΥ ΕΤΑΙΡΙΚΟΥ ΜΕΤΑΣΧΗΜΑΤΙΣΜΟΥ ΚΑΙ ΕΠΙΤΕΥΞΗΣ ΣΥΝΕΡΓΙΩΝ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4" y="1197033"/>
            <a:ext cx="9007892" cy="4979930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771E5-CDCF-0121-3BDE-6B91FB890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9ECAF-9ED0-529E-8C9A-402DB9B2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590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028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ΔΙΕΥΘΥΝΣΕΙΣ ΤΩΝ ΜΕΤΑΣΧΗΜΑΤΙΣΘΕΝΤΩΝ ΦΟΡΕΩΝ ΠΟΥ ΜΠΟΡΟΥΝ ΝΑ ΠΕΤΥΧΟΥΝ ΣΥΝΕΡΓΙΕΣ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469" y="1280160"/>
            <a:ext cx="8808387" cy="489680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41493-AC73-9A34-F87D-E3DBDC5E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7D65C-FA93-1F87-50EF-F7AE6873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2688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rmAutofit/>
          </a:bodyPr>
          <a:lstStyle/>
          <a:p>
            <a:pPr algn="ctr"/>
            <a:r>
              <a:rPr lang="el-GR" sz="2000" dirty="0"/>
              <a:t>ΜΗΤΡΑ ΣΥΣΧΕΤΙΣΗΣ ΑΞΙΟΛΟΓΗΣΗΣ ΠΡΟΣΠΑΘΕΙΑΣ - ΑΠΟΤΕΛΕΣΜΑΤΟΣ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3658"/>
            <a:ext cx="9125656" cy="4963305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AA4680-B190-C0D7-A199-88989B581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EC3BB-6F7C-CF4C-D27A-81BD7870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523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2526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ΣΥΓΚΕΝΤΡΩΣΗ ΔΥΝΑΜΕΩΝ ΓΙΑ ΑΜΕΣΑ ΚΑΙ ΑΠΤΑ ΑΠΟΤΕΛΕΣΜΑΤΑ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63535"/>
            <a:ext cx="9125656" cy="4913428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486B25-CE05-75CD-627B-053B5286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EDF18-83AB-2FE7-E08C-672C774AC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400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494" y="365126"/>
            <a:ext cx="9267305" cy="466148"/>
          </a:xfrm>
        </p:spPr>
        <p:txBody>
          <a:bodyPr>
            <a:normAutofit fontScale="90000"/>
          </a:bodyPr>
          <a:lstStyle/>
          <a:p>
            <a:r>
              <a:rPr lang="el-GR" dirty="0"/>
              <a:t>ΜΟΡΦΕΣ ΣΥΝΕΡΓΑΣΙΑΣ ΕΤΑΙΡΕΙΩΝ/ΚΙΝΗΤΡΑ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75" y="1113904"/>
            <a:ext cx="10316095" cy="544483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62FEF4-8476-7D6E-6748-C2C6B3BA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BE029-552E-DB6E-58AF-3617A9E5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21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294" y="215680"/>
            <a:ext cx="9736795" cy="1288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352E4-AFCE-1632-8082-732D47E21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BECD8-29D1-1803-4F26-CC9E40A9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3</a:t>
            </a:fld>
            <a:endParaRPr lang="el-GR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C51455F-DFDB-9AB6-71E2-5E7212D9D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latin typeface="Garamond" panose="02020404030301010803" pitchFamily="18" charset="0"/>
              </a:rPr>
              <a:t>ΠΡΟΕΤΟΙΜΑΣΙΑ &amp; ΣΥΝΘΗΚΕΣ ΓΙΑ ΤΗ ΣΥΝΕΡΓΑΣΙΑ ΕΤΑΙΡΕΙΩΝ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latin typeface="Garamond" panose="02020404030301010803" pitchFamily="18" charset="0"/>
              </a:rPr>
              <a:t>ΒΗΜΑΤΑ ΓΙΑ ΤΗΝ ΕΛΑΧΙΣΤΟΠΟΙΗΣΗ ΤΟΥ ΣΥΝΟΛΙΚΟΥ ΚΙΝΔΥΝΟΥ ΑΠΌ ΜΙΑ ΕΠΙΚΕΙΜΕΝΗ ΣΥΝΕΡΓΑΣΙΑ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latin typeface="Garamond" panose="02020404030301010803" pitchFamily="18" charset="0"/>
              </a:rPr>
              <a:t>ΒΗΜΑΤΑ ΥΛΟΠΟΙΗΣΗΣ ΜΙΑΣ ΚΑΤΑΡΧΙΝ ΣΥΜΦΩΝΙΑΣ ΜΕΡΩΝ και υπό προϋποθέσεις ΟΛΟΚΛΗΡΩΣΗΣ ΜΙΑΣ ΣΥΜΦΩΝΙΑΣ ΜΕΡΩΝ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>
              <a:latin typeface="Garamond" panose="020204040303010108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latin typeface="Garamond" panose="02020404030301010803" pitchFamily="18" charset="0"/>
              </a:rPr>
              <a:t>ΤΡΟΠΟΙ ΕΛΑΧΙΣΤΟΠΟΙΗΣΗΣ ΚΙΝΔΥΝΩΝ ΓΙΑ ΤΗΝ ΜΕΤΑ-ΣΥΝΕΡΓΑΣΙΑ ΕΠΟΧΗ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346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C98F7-C032-4771-ADC6-E42CDD1E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400" b="1" dirty="0">
                <a:latin typeface="Garamond" panose="02020404030301010803" pitchFamily="18" charset="0"/>
              </a:rPr>
              <a:t>ΠΡΟΕΤΟΙΜΑΣΙΑ &amp; ΣΥΝΘΗΚΕΣ ΓΙΑ ΤΗ ΣΥΝΕΡΓΑΣΙΑ ΕΤΑΙΡΕΙΩΝ</a:t>
            </a:r>
            <a:br>
              <a:rPr lang="el-GR" sz="2400" dirty="0">
                <a:latin typeface="Garamond" panose="02020404030301010803" pitchFamily="18" charset="0"/>
              </a:rPr>
            </a:br>
            <a:endParaRPr lang="en-GB" sz="2400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4BA45-7B92-4CBA-B2E1-20048C066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>
                <a:latin typeface="Garamond" panose="02020404030301010803" pitchFamily="18" charset="0"/>
              </a:rPr>
              <a:t>Αναγκαιότητα κατανόησης από πλευράς υποψηφίων εμπλεκομένων επιχειρήσεων των:</a:t>
            </a:r>
          </a:p>
          <a:p>
            <a:pPr lvl="1"/>
            <a:r>
              <a:rPr lang="el-GR" sz="1600" i="1" dirty="0">
                <a:latin typeface="Garamond" panose="02020404030301010803" pitchFamily="18" charset="0"/>
              </a:rPr>
              <a:t>Που βρίσκομαι σήμερα</a:t>
            </a:r>
          </a:p>
          <a:p>
            <a:pPr lvl="1"/>
            <a:r>
              <a:rPr lang="el-GR" sz="1600" i="1" dirty="0">
                <a:latin typeface="Garamond" panose="02020404030301010803" pitchFamily="18" charset="0"/>
              </a:rPr>
              <a:t>Που θέλω να πάω</a:t>
            </a:r>
          </a:p>
          <a:p>
            <a:pPr lvl="1"/>
            <a:r>
              <a:rPr lang="el-GR" sz="1600" i="1" dirty="0">
                <a:latin typeface="Garamond" panose="02020404030301010803" pitchFamily="18" charset="0"/>
              </a:rPr>
              <a:t>Πως θα φτάσω τον στόχο</a:t>
            </a:r>
          </a:p>
          <a:p>
            <a:r>
              <a:rPr lang="el-GR" sz="2000" i="1" dirty="0">
                <a:latin typeface="Garamond" panose="02020404030301010803" pitchFamily="18" charset="0"/>
              </a:rPr>
              <a:t>Ανάλυση πλεονεκτημάτων &amp; μειονεκτημάτων κάθε επιχείρησης καθώς και επικείμενων κινδύνων και ευκαιριών προκειμένου να αξιολογηθεί </a:t>
            </a:r>
            <a:r>
              <a:rPr lang="el-GR" sz="2000" i="1" dirty="0">
                <a:highlight>
                  <a:srgbClr val="FFFF00"/>
                </a:highlight>
                <a:latin typeface="Garamond" panose="02020404030301010803" pitchFamily="18" charset="0"/>
              </a:rPr>
              <a:t>αν και ποια μορφή συνεργασίας </a:t>
            </a:r>
            <a:r>
              <a:rPr lang="el-GR" sz="2000" i="1" dirty="0">
                <a:latin typeface="Garamond" panose="02020404030301010803" pitchFamily="18" charset="0"/>
              </a:rPr>
              <a:t>μπορεί να βοηθήσει στην καλύτερη υλοποίηση των στόχων της επιχείρησης.</a:t>
            </a:r>
          </a:p>
          <a:p>
            <a:pPr lvl="1"/>
            <a:r>
              <a:rPr lang="el-GR" sz="1600" i="1" dirty="0">
                <a:latin typeface="Garamond" panose="02020404030301010803" pitchFamily="18" charset="0"/>
              </a:rPr>
              <a:t>Στρατηγική παύσης(</a:t>
            </a:r>
            <a:r>
              <a:rPr lang="en-US" sz="1600" i="1" dirty="0">
                <a:latin typeface="Garamond" panose="02020404030301010803" pitchFamily="18" charset="0"/>
              </a:rPr>
              <a:t>pause), </a:t>
            </a:r>
            <a:r>
              <a:rPr lang="el-GR" sz="1600" i="1" dirty="0" err="1">
                <a:latin typeface="Garamond" panose="02020404030301010803" pitchFamily="18" charset="0"/>
              </a:rPr>
              <a:t>αποεπένδυσης</a:t>
            </a:r>
            <a:r>
              <a:rPr lang="el-GR" sz="1600" i="1" dirty="0">
                <a:latin typeface="Garamond" panose="02020404030301010803" pitchFamily="18" charset="0"/>
              </a:rPr>
              <a:t> (</a:t>
            </a:r>
            <a:r>
              <a:rPr lang="en-US" sz="1600" i="1" dirty="0">
                <a:latin typeface="Garamond" panose="02020404030301010803" pitchFamily="18" charset="0"/>
              </a:rPr>
              <a:t>retrenchment) </a:t>
            </a:r>
            <a:r>
              <a:rPr lang="el-GR" sz="1600" i="1" dirty="0">
                <a:latin typeface="Garamond" panose="02020404030301010803" pitchFamily="18" charset="0"/>
              </a:rPr>
              <a:t>και Ανάπτυξης (</a:t>
            </a:r>
            <a:r>
              <a:rPr lang="en-US" sz="1600" i="1" dirty="0">
                <a:latin typeface="Garamond" panose="02020404030301010803" pitchFamily="18" charset="0"/>
              </a:rPr>
              <a:t>Growth) {Horizontal (Internal/External), Vertical Forward Integration or Vertical Backward Integration}</a:t>
            </a:r>
          </a:p>
          <a:p>
            <a:pPr lvl="1"/>
            <a:r>
              <a:rPr lang="el-GR" sz="1600" i="1" dirty="0">
                <a:latin typeface="Garamond" panose="02020404030301010803" pitchFamily="18" charset="0"/>
              </a:rPr>
              <a:t>Ενοποίηση</a:t>
            </a:r>
            <a:r>
              <a:rPr lang="en-US" sz="1600" i="1" dirty="0">
                <a:latin typeface="Garamond" panose="02020404030301010803" pitchFamily="18" charset="0"/>
              </a:rPr>
              <a:t> ;H</a:t>
            </a:r>
            <a:r>
              <a:rPr lang="el-GR" sz="1600" i="1" dirty="0">
                <a:latin typeface="Garamond" panose="02020404030301010803" pitchFamily="18" charset="0"/>
              </a:rPr>
              <a:t> Εξαγορά (συνολική ή μερική/δια απορροφήσεως ή συμμετοχή)</a:t>
            </a:r>
            <a:r>
              <a:rPr lang="en-US" sz="1600" i="1" dirty="0">
                <a:latin typeface="Garamond" panose="02020404030301010803" pitchFamily="18" charset="0"/>
              </a:rPr>
              <a:t> ;H</a:t>
            </a:r>
            <a:r>
              <a:rPr lang="el-GR" sz="1600" i="1" dirty="0">
                <a:latin typeface="Garamond" panose="02020404030301010803" pitchFamily="18" charset="0"/>
              </a:rPr>
              <a:t> Μετατροπή Υποχρεώσεων σε Κεφάλαιο </a:t>
            </a:r>
            <a:r>
              <a:rPr lang="en-US" sz="1600" i="1" dirty="0">
                <a:latin typeface="Garamond" panose="02020404030301010803" pitchFamily="18" charset="0"/>
              </a:rPr>
              <a:t>(Leverage Buyout) </a:t>
            </a:r>
            <a:r>
              <a:rPr lang="el-GR" sz="1600" i="1" dirty="0">
                <a:latin typeface="Garamond" panose="02020404030301010803" pitchFamily="18" charset="0"/>
              </a:rPr>
              <a:t>Ή </a:t>
            </a:r>
            <a:r>
              <a:rPr lang="en-US" sz="1600" i="1" dirty="0">
                <a:latin typeface="Garamond" panose="02020404030301010803" pitchFamily="18" charset="0"/>
              </a:rPr>
              <a:t>Management Buyout</a:t>
            </a:r>
            <a:r>
              <a:rPr lang="el-GR" sz="1600" i="1" dirty="0">
                <a:latin typeface="Garamond" panose="02020404030301010803" pitchFamily="18" charset="0"/>
              </a:rPr>
              <a:t> ‘Η Κοινοπραξία (</a:t>
            </a:r>
            <a:r>
              <a:rPr lang="en-US" sz="1600" i="1" dirty="0">
                <a:latin typeface="Garamond" panose="02020404030301010803" pitchFamily="18" charset="0"/>
              </a:rPr>
              <a:t>Joint Venture)</a:t>
            </a:r>
          </a:p>
          <a:p>
            <a:r>
              <a:rPr lang="el-GR" sz="2000" i="1" dirty="0">
                <a:latin typeface="Garamond" panose="02020404030301010803" pitchFamily="18" charset="0"/>
              </a:rPr>
              <a:t>Αναγνώριση, καταγραφή και αξιολόγηση υποψηφίων για συνεργασία εταιρειών</a:t>
            </a:r>
          </a:p>
          <a:p>
            <a:r>
              <a:rPr lang="el-GR" sz="2000" i="1" dirty="0">
                <a:latin typeface="Garamond" panose="02020404030301010803" pitchFamily="18" charset="0"/>
              </a:rPr>
              <a:t>Επιλογή και διερεύνηση προθέσεων είτε απευθείας είτε μέσω τρίτου (πχ Τραπέζης ή Συμβούλων)</a:t>
            </a:r>
          </a:p>
        </p:txBody>
      </p:sp>
    </p:spTree>
    <p:extLst>
      <p:ext uri="{BB962C8B-B14F-4D97-AF65-F5344CB8AC3E}">
        <p14:creationId xmlns:p14="http://schemas.microsoft.com/office/powerpoint/2010/main" val="3065925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DBE9-FFE9-40BA-B9F2-2977FBE2D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100" b="1" dirty="0">
                <a:latin typeface="Garamond" panose="02020404030301010803" pitchFamily="18" charset="0"/>
              </a:rPr>
              <a:t>ΒΗΜΑΤΑ ΓΙΑ ΤΗΝ ΕΛΑΧΙΣΤΟΠΟΙΗΣΗ ΤΟΥ ΣΥΝΟΛΙΚΟΥ ΚΙΝΔΥΝΟΥ ΑΠΌ ΜΙΑ ΕΠΙΚΕΙΜΕΝΗ ΣΥΝΕΡΓΑΣΙΑ</a:t>
            </a:r>
            <a:br>
              <a:rPr lang="el-GR" dirty="0">
                <a:latin typeface="Garamond" panose="02020404030301010803" pitchFamily="18" charset="0"/>
              </a:rPr>
            </a:br>
            <a:endParaRPr lang="en-GB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5E5AA-858E-472B-9FF9-4E984456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>
                <a:latin typeface="Garamond" panose="02020404030301010803" pitchFamily="18" charset="0"/>
              </a:rPr>
              <a:t>Συλλογή και αξιολόγηση πληροφοριών για τους επιλεγέντες πιθανούς στόχους συνεργασίας αναφορικά με:</a:t>
            </a:r>
          </a:p>
          <a:p>
            <a:pPr lvl="1"/>
            <a:r>
              <a:rPr lang="el-GR" dirty="0">
                <a:latin typeface="Garamond" panose="02020404030301010803" pitchFamily="18" charset="0"/>
              </a:rPr>
              <a:t>Οικονομικά στοιχεία (πιστοληπτική ικανότητα, διάρθρωση κεφαλαίων, ρευστότητα, επισφάλειες, </a:t>
            </a:r>
            <a:r>
              <a:rPr lang="en-US" dirty="0">
                <a:latin typeface="Garamond" panose="02020404030301010803" pitchFamily="18" charset="0"/>
              </a:rPr>
              <a:t>EBITDA</a:t>
            </a:r>
            <a:r>
              <a:rPr lang="el-GR" dirty="0">
                <a:latin typeface="Garamond" panose="02020404030301010803" pitchFamily="18" charset="0"/>
              </a:rPr>
              <a:t>, </a:t>
            </a:r>
            <a:r>
              <a:rPr lang="en-US" dirty="0">
                <a:latin typeface="Garamond" panose="02020404030301010803" pitchFamily="18" charset="0"/>
              </a:rPr>
              <a:t>P/E </a:t>
            </a:r>
            <a:r>
              <a:rPr lang="el-GR" dirty="0" err="1">
                <a:latin typeface="Garamond" panose="02020404030301010803" pitchFamily="18" charset="0"/>
              </a:rPr>
              <a:t>κλπ</a:t>
            </a:r>
            <a:r>
              <a:rPr lang="el-GR" dirty="0">
                <a:latin typeface="Garamond" panose="02020404030301010803" pitchFamily="18" charset="0"/>
              </a:rPr>
              <a:t>)</a:t>
            </a:r>
          </a:p>
          <a:p>
            <a:pPr lvl="1"/>
            <a:r>
              <a:rPr lang="el-GR" dirty="0">
                <a:latin typeface="Garamond" panose="02020404030301010803" pitchFamily="18" charset="0"/>
              </a:rPr>
              <a:t>Στοιχεία αγοράς (πχ μερίδιο αγοράς, επικάλυψη αγοράς στόχου, </a:t>
            </a:r>
            <a:r>
              <a:rPr lang="el-GR" dirty="0" err="1">
                <a:latin typeface="Garamond" panose="02020404030301010803" pitchFamily="18" charset="0"/>
              </a:rPr>
              <a:t>προϊοντικό</a:t>
            </a:r>
            <a:r>
              <a:rPr lang="el-GR" dirty="0">
                <a:latin typeface="Garamond" panose="02020404030301010803" pitchFamily="18" charset="0"/>
              </a:rPr>
              <a:t> μίγμα, εφοδιαστική αλυσίδα και όροι προμήθειας </a:t>
            </a:r>
            <a:r>
              <a:rPr lang="el-GR" dirty="0" err="1">
                <a:latin typeface="Garamond" panose="02020404030301010803" pitchFamily="18" charset="0"/>
              </a:rPr>
              <a:t>κλπ</a:t>
            </a:r>
            <a:r>
              <a:rPr lang="el-GR" dirty="0">
                <a:latin typeface="Garamond" panose="02020404030301010803" pitchFamily="18" charset="0"/>
              </a:rPr>
              <a:t>)</a:t>
            </a:r>
          </a:p>
          <a:p>
            <a:pPr lvl="1"/>
            <a:r>
              <a:rPr lang="el-GR" dirty="0">
                <a:latin typeface="Garamond" panose="02020404030301010803" pitchFamily="18" charset="0"/>
              </a:rPr>
              <a:t>Αξιολόγηση Αντίληψης &amp; Συμπεριφοράς Ομάδας Διαχείρισης (βάσει δικής μας κρίσης και αντίληψης αγοράς!!!!)</a:t>
            </a:r>
          </a:p>
          <a:p>
            <a:r>
              <a:rPr lang="el-GR" dirty="0">
                <a:latin typeface="Garamond" panose="02020404030301010803" pitchFamily="18" charset="0"/>
              </a:rPr>
              <a:t>Προετοιμασία εταιρείας (εμπλεκόμενοι άνθρωποι και αναγκαία έγγραφα/στοιχεία) για την επικείμενη/επιδιωκόμενη συνεργασία (</a:t>
            </a:r>
            <a:r>
              <a:rPr lang="en-US" dirty="0">
                <a:latin typeface="Garamond" panose="02020404030301010803" pitchFamily="18" charset="0"/>
              </a:rPr>
              <a:t>M&amp;As is a team work!!!!)</a:t>
            </a:r>
          </a:p>
          <a:p>
            <a:r>
              <a:rPr lang="el-GR" dirty="0">
                <a:latin typeface="Garamond" panose="02020404030301010803" pitchFamily="18" charset="0"/>
              </a:rPr>
              <a:t>Υπογραφή Συμφωνητικού Εμπιστευτικότητας (</a:t>
            </a:r>
            <a:r>
              <a:rPr lang="en-US" dirty="0">
                <a:latin typeface="Garamond" panose="02020404030301010803" pitchFamily="18" charset="0"/>
              </a:rPr>
              <a:t>Confidentiality Agreement) </a:t>
            </a:r>
            <a:r>
              <a:rPr lang="el-GR" dirty="0">
                <a:latin typeface="Garamond" panose="02020404030301010803" pitchFamily="18" charset="0"/>
              </a:rPr>
              <a:t>με κάθε υποψήφιο συνεργαζόμενο</a:t>
            </a:r>
          </a:p>
          <a:p>
            <a:r>
              <a:rPr lang="el-GR" dirty="0">
                <a:latin typeface="Garamond" panose="02020404030301010803" pitchFamily="18" charset="0"/>
              </a:rPr>
              <a:t>Υπογραφή Μνημονίου Αμοιβαίας Κατανόησης (</a:t>
            </a:r>
            <a:r>
              <a:rPr lang="en-US" dirty="0">
                <a:latin typeface="Garamond" panose="02020404030301010803" pitchFamily="18" charset="0"/>
              </a:rPr>
              <a:t>Memorandum of Understanding-MoU) </a:t>
            </a:r>
            <a:r>
              <a:rPr lang="el-GR" dirty="0">
                <a:latin typeface="Garamond" panose="02020404030301010803" pitchFamily="18" charset="0"/>
              </a:rPr>
              <a:t>ή Μνημονίου Συνεργασίας (</a:t>
            </a:r>
            <a:r>
              <a:rPr lang="en-US" dirty="0">
                <a:latin typeface="Garamond" panose="02020404030301010803" pitchFamily="18" charset="0"/>
              </a:rPr>
              <a:t>Memorandum of Agreement)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49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84A52-C807-4301-8DBE-1A25B825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73559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200" b="1" dirty="0">
                <a:latin typeface="Garamond" panose="02020404030301010803" pitchFamily="18" charset="0"/>
              </a:rPr>
              <a:t>ΒΗΜΑΤΑ ΥΛΟΠΟΙΗΣΗΣ ΜΙΑΣ ΚΑΤΑΡΧΙΝ ΣΥΜΦΩΝΙΑΣ ΜΕΡΩΝ και υπό προϋποθέσεις ΟΛΟΚΛΗΡΩΣΗΣ ΜΙΑΣ ΣΥΜΦΩΝΙΑΣ ΜΕΡΩΝ</a:t>
            </a:r>
            <a:br>
              <a:rPr lang="el-GR" sz="1600" dirty="0">
                <a:latin typeface="Garamond" panose="02020404030301010803" pitchFamily="18" charset="0"/>
              </a:rPr>
            </a:br>
            <a:br>
              <a:rPr lang="el-GR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049B-A5B2-4ADB-AA75-415CFA9BC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411"/>
            <a:ext cx="10515600" cy="4161551"/>
          </a:xfrm>
        </p:spPr>
        <p:txBody>
          <a:bodyPr>
            <a:normAutofit fontScale="70000" lnSpcReduction="20000"/>
          </a:bodyPr>
          <a:lstStyle/>
          <a:p>
            <a:r>
              <a:rPr lang="el-GR" dirty="0">
                <a:latin typeface="Garamond" panose="02020404030301010803" pitchFamily="18" charset="0"/>
              </a:rPr>
              <a:t>Ορισμός ομάδας εργασίας που θα συμμετέχει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l-GR" dirty="0">
                <a:latin typeface="Garamond" panose="02020404030301010803" pitchFamily="18" charset="0"/>
              </a:rPr>
              <a:t>στο </a:t>
            </a:r>
            <a:r>
              <a:rPr lang="en-US" dirty="0">
                <a:latin typeface="Garamond" panose="02020404030301010803" pitchFamily="18" charset="0"/>
              </a:rPr>
              <a:t>data room</a:t>
            </a:r>
            <a:r>
              <a:rPr lang="el-GR" dirty="0">
                <a:latin typeface="Garamond" panose="02020404030301010803" pitchFamily="18" charset="0"/>
              </a:rPr>
              <a:t> (εσωτερικών στελεχών επιχείρησης ή/και εξωτερικών εξειδικευμένων συμβούλων πχ ορκωτών, νομικών, χρηματοοικονομικών)</a:t>
            </a:r>
          </a:p>
          <a:p>
            <a:r>
              <a:rPr lang="el-GR" dirty="0">
                <a:latin typeface="Garamond" panose="02020404030301010803" pitchFamily="18" charset="0"/>
              </a:rPr>
              <a:t>Συμφωνία μερών </a:t>
            </a:r>
            <a:r>
              <a:rPr lang="el-GR" dirty="0" err="1">
                <a:latin typeface="Garamond" panose="02020404030301010803" pitchFamily="18" charset="0"/>
              </a:rPr>
              <a:t>επι</a:t>
            </a:r>
            <a:r>
              <a:rPr lang="el-GR" dirty="0">
                <a:latin typeface="Garamond" panose="02020404030301010803" pitchFamily="18" charset="0"/>
              </a:rPr>
              <a:t> της κατάστασης ελεγχόμενων εγγράφων/στοιχείων</a:t>
            </a:r>
          </a:p>
          <a:p>
            <a:r>
              <a:rPr lang="el-GR" dirty="0">
                <a:latin typeface="Garamond" panose="02020404030301010803" pitchFamily="18" charset="0"/>
              </a:rPr>
              <a:t>Σαφείς οδηγίες προς Νομικούς (Νομικός Έλεγχος), Οικονομικούς (για υφιστάμενα και πιθανολογούμενες μεταβολές οικονομικών μεγεθών), Τεχνικών (περί επάρκειας δυναμικότητας, αναγκαίων επενδύσεων, </a:t>
            </a:r>
            <a:r>
              <a:rPr lang="el-GR" dirty="0" err="1">
                <a:latin typeface="Garamond" panose="02020404030301010803" pitchFamily="18" charset="0"/>
              </a:rPr>
              <a:t>αδειοδοτήσεων</a:t>
            </a:r>
            <a:r>
              <a:rPr lang="el-GR" dirty="0">
                <a:latin typeface="Garamond" panose="02020404030301010803" pitchFamily="18" charset="0"/>
              </a:rPr>
              <a:t> </a:t>
            </a:r>
            <a:r>
              <a:rPr lang="el-GR" dirty="0" err="1">
                <a:latin typeface="Garamond" panose="02020404030301010803" pitchFamily="18" charset="0"/>
              </a:rPr>
              <a:t>κλπ</a:t>
            </a:r>
            <a:r>
              <a:rPr lang="el-GR" dirty="0">
                <a:latin typeface="Garamond" panose="02020404030301010803" pitchFamily="18" charset="0"/>
              </a:rPr>
              <a:t>)</a:t>
            </a:r>
          </a:p>
          <a:p>
            <a:r>
              <a:rPr lang="el-GR" dirty="0">
                <a:latin typeface="Garamond" panose="02020404030301010803" pitchFamily="18" charset="0"/>
              </a:rPr>
              <a:t>Αξιολόγηση των εκθέσεων που λαμβάνουμε ως προϊόν ολοκλήρωσης του </a:t>
            </a:r>
            <a:r>
              <a:rPr lang="en-US" dirty="0">
                <a:latin typeface="Garamond" panose="02020404030301010803" pitchFamily="18" charset="0"/>
              </a:rPr>
              <a:t>data room</a:t>
            </a:r>
          </a:p>
          <a:p>
            <a:r>
              <a:rPr lang="el-GR" dirty="0">
                <a:latin typeface="Garamond" panose="02020404030301010803" pitchFamily="18" charset="0"/>
              </a:rPr>
              <a:t>Εισήγηση προς Δ.Σ. και από Δ.Σ. προς Γ.Σ. ( αν είναι θετική τότε προχωράμε στα παρακάτω)</a:t>
            </a:r>
          </a:p>
          <a:p>
            <a:r>
              <a:rPr lang="el-GR" dirty="0">
                <a:latin typeface="Garamond" panose="02020404030301010803" pitchFamily="18" charset="0"/>
              </a:rPr>
              <a:t>Υπογραφή συμφωνίας μετόχων </a:t>
            </a:r>
            <a:r>
              <a:rPr lang="en-US" dirty="0">
                <a:latin typeface="Garamond" panose="02020404030301010803" pitchFamily="18" charset="0"/>
              </a:rPr>
              <a:t>(shareholders’ agreement) </a:t>
            </a:r>
            <a:r>
              <a:rPr lang="el-GR" dirty="0">
                <a:latin typeface="Garamond" panose="02020404030301010803" pitchFamily="18" charset="0"/>
              </a:rPr>
              <a:t>– συνήθως με την επιφύλαξη διαλυτικών αιρέσεων ή συνθηκών πλήρωσης (</a:t>
            </a:r>
            <a:r>
              <a:rPr lang="en-US" dirty="0">
                <a:latin typeface="Garamond" panose="02020404030301010803" pitchFamily="18" charset="0"/>
              </a:rPr>
              <a:t>covenants)</a:t>
            </a:r>
          </a:p>
          <a:p>
            <a:r>
              <a:rPr lang="el-GR" dirty="0">
                <a:latin typeface="Garamond" panose="02020404030301010803" pitchFamily="18" charset="0"/>
              </a:rPr>
              <a:t>Οριστικές αποφάσεις έγκρισης από τα αρμόδια όργανα των συμβαλλομένων εταιρειών</a:t>
            </a:r>
          </a:p>
          <a:p>
            <a:r>
              <a:rPr lang="el-GR" dirty="0">
                <a:latin typeface="Garamond" panose="02020404030301010803" pitchFamily="18" charset="0"/>
              </a:rPr>
              <a:t>Υποβολή, όπου απαιτείται, στους αρμόδιους θεσμούς για τη λήψη των απαιτούμενων εγκρίσεων ή έκδοση σχετικών αποφάσεων διοικητικών πράξεων ή προϋποθέσεων για την ολοκλήρωση της συναλλαγής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86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777"/>
          </a:xfrm>
        </p:spPr>
        <p:txBody>
          <a:bodyPr>
            <a:normAutofit/>
          </a:bodyPr>
          <a:lstStyle/>
          <a:p>
            <a:r>
              <a:rPr lang="el-GR" sz="1800" b="1" dirty="0">
                <a:latin typeface="Garamond" panose="02020404030301010803" pitchFamily="18" charset="0"/>
              </a:rPr>
              <a:t>ΧΑΡΤΗΣ ΔΙΑΔΙΚΑΣΙΩΝ, ΧΡΟΝΟΔΙΑΓΡΑΜΜΑΤΟΣ ΚΑΙ ΕΛΕΓΧΟΥ ΚΑΤΆ ΤΗΝ </a:t>
            </a:r>
            <a:r>
              <a:rPr lang="en-GB" sz="1800" b="1" dirty="0">
                <a:latin typeface="Garamond" panose="02020404030301010803" pitchFamily="18" charset="0"/>
              </a:rPr>
              <a:t>McKinsey</a:t>
            </a:r>
            <a:endParaRPr lang="el-GR" sz="1800" b="1" dirty="0">
              <a:latin typeface="Garamond" panose="020204040303010108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0734" y="1396538"/>
            <a:ext cx="8794865" cy="4780425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B65EB9-4D03-8A70-0856-18E8CD8E8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A1B05C-5F26-7B8A-A43A-36423CCE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794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2279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>
                <a:latin typeface="Garamond" panose="02020404030301010803" pitchFamily="18" charset="0"/>
              </a:rPr>
              <a:t>ΧΡΟΝΟΔΙΑΓΡΑΜΜΑ ΕΤΑΙΡΙΚΟΥ ΜΕΤΑΣΧΗΜΑΤΙΣΜΟΥ ΚΑΤΆ ΤΗ ΦΑΣΗ ΥΛΟΠΟΙΗΣΗΣ ΚΑΤΆ ΤΗΝ </a:t>
            </a:r>
            <a:r>
              <a:rPr lang="en-GB" sz="2000" b="1" dirty="0">
                <a:latin typeface="Garamond" panose="02020404030301010803" pitchFamily="18" charset="0"/>
              </a:rPr>
              <a:t>McKinsey</a:t>
            </a:r>
            <a:endParaRPr lang="el-GR" sz="2000" dirty="0">
              <a:latin typeface="Garamond" panose="020204040303010108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7033" y="1127464"/>
            <a:ext cx="10841865" cy="504949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08622C-166E-A089-88AF-05AB2DDB0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ΠΑΝΕΠΙΣΤΗΜΙΟ </a:t>
            </a:r>
            <a:r>
              <a:rPr lang="el-GR" dirty="0" err="1"/>
              <a:t>ΠΕΙΡΑΙΩΣ_M&amp;As</a:t>
            </a:r>
            <a:r>
              <a:rPr lang="el-GR" dirty="0"/>
              <a:t> 16032026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3E411-14CC-25C4-328D-60D451BD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67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966"/>
          </a:xfrm>
        </p:spPr>
        <p:txBody>
          <a:bodyPr>
            <a:normAutofit/>
          </a:bodyPr>
          <a:lstStyle/>
          <a:p>
            <a:r>
              <a:rPr lang="el-GR" sz="2400" b="1" dirty="0"/>
              <a:t>ΑΙΤΙΑ ΑΝΕΠΙΤΥΧΩΝ ΕΤΑΙΡΙΚΩΝ ΜΕΤΑΣΧΗΜΑΤΙΣΜΩΝ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13411"/>
            <a:ext cx="9125656" cy="4863552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739174-A54E-B4AD-D367-B7DA3EC8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ΠΑΝΕΠΙΣΤΗΜΙΟ ΠΕΙΡΑΙΩΣ_M&amp;As 03032026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386627-896B-24B3-5925-E7F945E9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E9240-21BE-4E31-B4E6-20480E4B784C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4434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746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Bookman Old Style</vt:lpstr>
      <vt:lpstr>Calibri</vt:lpstr>
      <vt:lpstr>Calibri Light</vt:lpstr>
      <vt:lpstr>Garamond</vt:lpstr>
      <vt:lpstr>Office Theme</vt:lpstr>
      <vt:lpstr>ΒΑΣΙΚΑ ΒΗΜΑΤΑ ΓΙΑ ΤΗΝ ΟΡΘΟΛΟΓΙΚΗ ΑΞΙΟΛΟΓΗΣΗ ΣΥΝΕΡΓΑΣΙΩΝ ΕΤΑΙΡΕΙΩΝ ΔΗΜ.ΚΑΜΠΗΣ_16032026  </vt:lpstr>
      <vt:lpstr>ΜΟΡΦΕΣ ΣΥΝΕΡΓΑΣΙΑΣ ΕΤΑΙΡΕΙΩΝ/ΚΙΝΗΤΡΑ</vt:lpstr>
      <vt:lpstr>PowerPoint Presentation</vt:lpstr>
      <vt:lpstr>ΠΡΟΕΤΟΙΜΑΣΙΑ &amp; ΣΥΝΘΗΚΕΣ ΓΙΑ ΤΗ ΣΥΝΕΡΓΑΣΙΑ ΕΤΑΙΡΕΙΩΝ </vt:lpstr>
      <vt:lpstr>ΒΗΜΑΤΑ ΓΙΑ ΤΗΝ ΕΛΑΧΙΣΤΟΠΟΙΗΣΗ ΤΟΥ ΣΥΝΟΛΙΚΟΥ ΚΙΝΔΥΝΟΥ ΑΠΌ ΜΙΑ ΕΠΙΚΕΙΜΕΝΗ ΣΥΝΕΡΓΑΣΙΑ </vt:lpstr>
      <vt:lpstr>ΒΗΜΑΤΑ ΥΛΟΠΟΙΗΣΗΣ ΜΙΑΣ ΚΑΤΑΡΧΙΝ ΣΥΜΦΩΝΙΑΣ ΜΕΡΩΝ και υπό προϋποθέσεις ΟΛΟΚΛΗΡΩΣΗΣ ΜΙΑΣ ΣΥΜΦΩΝΙΑΣ ΜΕΡΩΝ  </vt:lpstr>
      <vt:lpstr>ΧΑΡΤΗΣ ΔΙΑΔΙΚΑΣΙΩΝ, ΧΡΟΝΟΔΙΑΓΡΑΜΜΑΤΟΣ ΚΑΙ ΕΛΕΓΧΟΥ ΚΑΤΆ ΤΗΝ McKinsey</vt:lpstr>
      <vt:lpstr>ΧΡΟΝΟΔΙΑΓΡΑΜΜΑ ΕΤΑΙΡΙΚΟΥ ΜΕΤΑΣΧΗΜΑΤΙΣΜΟΥ ΚΑΤΆ ΤΗ ΦΑΣΗ ΥΛΟΠΟΙΗΣΗΣ ΚΑΤΆ ΤΗΝ McKinsey</vt:lpstr>
      <vt:lpstr>ΑΙΤΙΑ ΑΝΕΠΙΤΥΧΩΝ ΕΤΑΙΡΙΚΩΝ ΜΕΤΑΣΧΗΜΑΤΙΣΜΩΝ</vt:lpstr>
      <vt:lpstr>ΚΑΤΑΣΤΑΣΗ ΥΠΕΥΘΥΝΩΝ ΥΛΟΠΟΙΗΣΗΣ ΕΤΑΙΡΙΚΟΥ ΜΕΤΑΣΧΗΜΑΤΙΣΜΟΥ ΜΕ ΣΑΦΗ ΠΡΟΣΔΙΟΡΙΣΜΟ ΡΟΛΩΝ ΚΑΙ ΧΡΟΝΟΔΙΑΓΡΑΜΜΑΤΟΣ ΥΛΟΠΟΙΗΣΗΣ</vt:lpstr>
      <vt:lpstr>ΚΑΘΟΡΙΣΜΟΣ ΒΑΣΙΚΩΝ ΕΠΙΔΙΩΞΕΩΝ/ΣΤΟΧΩΝ ΩΣ ΔΙΑΜΟΡΦΩΝΟΝΤΑΙ ΑΠΌ 4 ΑΞΟΝΕΣ ΕΠΙΡΡΟΗΣ</vt:lpstr>
      <vt:lpstr>ΠΡΩΤΟΒΟΥΛΙΕΣ ΠΟΥ ΔΙΕΥΚΟΛΥΝΟΥΝ ΤΗΝ ΥΛΟΠΟΙΗΣΗ ΤΟΥ ΕΤΑΙΡΙΚΟΥ ΜΕΤΑΣΧΗΜΑΤΙΣΜΟΥ ΚΑΙ ΕΠΙΤΕΥΞΗΣ ΣΥΝΕΡΓΙΩΝ</vt:lpstr>
      <vt:lpstr>ΔΙΕΥΘΥΝΣΕΙΣ ΤΩΝ ΜΕΤΑΣΧΗΜΑΤΙΣΘΕΝΤΩΝ ΦΟΡΕΩΝ ΠΟΥ ΜΠΟΡΟΥΝ ΝΑ ΠΕΤΥΧΟΥΝ ΣΥΝΕΡΓΙΕΣ</vt:lpstr>
      <vt:lpstr>ΜΗΤΡΑ ΣΥΣΧΕΤΙΣΗΣ ΑΞΙΟΛΟΓΗΣΗΣ ΠΡΟΣΠΑΘΕΙΑΣ - ΑΠΟΤΕΛΕΣΜΑΤΟΣ</vt:lpstr>
      <vt:lpstr>ΣΥΓΚΕΝΤΡΩΣΗ ΔΥΝΑΜΕΩΝ ΓΙΑ ΑΜΕΣΑ ΚΑΙ ΑΠΤΑ ΑΠΟΤΕΛΕΣΜΑΤΑ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ΧΡΗΜΑΤΟΟΙΚΟΝΟΜΙΚΑ ΕΡΓΑΛΕΙΑ – FINANCIAL ENGINEERING ΣΤΗΝ ΔΙΑΘΕΣΗ ΤΩΝ ΕΤΑΙΡΕΙΩΝ ΠΟΥ ΕΠΙΔΙΩΚΟΥΝ Ή ΘΑ ΕΠΡΕΠΕ ΝΑ ΕΞΕΤΑΖΟΥΝ ΤΙΣ ΣΥΝΕΡΓΑΣΙΕΣ ΕΤΑΙΡΕΙΩΝ ΩΣ ΜΕΣΟ ΕΠΙΒΙΩΣΗΣ – ΑΝΑΠΤΥΞΗΣ ΚΑΙ ΚΟΙΝΩΝΙΚΗΣ ΣΥΝΕΙΣΦΟΡΑΣ</dc:title>
  <dc:creator>user</dc:creator>
  <cp:lastModifiedBy>DIMITRIOS KAMPIS</cp:lastModifiedBy>
  <cp:revision>31</cp:revision>
  <dcterms:created xsi:type="dcterms:W3CDTF">2021-04-09T10:51:43Z</dcterms:created>
  <dcterms:modified xsi:type="dcterms:W3CDTF">2026-03-16T13:11:17Z</dcterms:modified>
</cp:coreProperties>
</file>