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7"/>
  </p:notesMasterIdLst>
  <p:sldIdLst>
    <p:sldId id="283" r:id="rId2"/>
    <p:sldId id="352" r:id="rId3"/>
    <p:sldId id="320" r:id="rId4"/>
    <p:sldId id="324" r:id="rId5"/>
    <p:sldId id="333" r:id="rId6"/>
    <p:sldId id="340" r:id="rId7"/>
    <p:sldId id="342" r:id="rId8"/>
    <p:sldId id="346" r:id="rId9"/>
    <p:sldId id="349" r:id="rId10"/>
    <p:sldId id="350" r:id="rId11"/>
    <p:sldId id="351" r:id="rId12"/>
    <p:sldId id="354" r:id="rId13"/>
    <p:sldId id="353" r:id="rId14"/>
    <p:sldId id="355" r:id="rId15"/>
    <p:sldId id="35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MITRIOS KAMPIS" initials="DK" lastIdx="1" clrIdx="0">
    <p:extLst>
      <p:ext uri="{19B8F6BF-5375-455C-9EA6-DF929625EA0E}">
        <p15:presenceInfo xmlns:p15="http://schemas.microsoft.com/office/powerpoint/2012/main" userId="S::dcambis@unipi.gr::e5ccd4fe-4aed-4940-b2f8-441c1d8b4e6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3" autoAdjust="0"/>
    <p:restoredTop sz="94660"/>
  </p:normalViewPr>
  <p:slideViewPr>
    <p:cSldViewPr snapToGrid="0">
      <p:cViewPr varScale="1">
        <p:scale>
          <a:sx n="150" d="100"/>
          <a:sy n="150" d="100"/>
        </p:scale>
        <p:origin x="624" y="108"/>
      </p:cViewPr>
      <p:guideLst>
        <p:guide orient="horz" pos="2160"/>
        <p:guide pos="3840"/>
      </p:guideLst>
    </p:cSldViewPr>
  </p:slideViewPr>
  <p:notesTextViewPr>
    <p:cViewPr>
      <p:scale>
        <a:sx n="1" d="1"/>
        <a:sy n="1" d="1"/>
      </p:scale>
      <p:origin x="0" y="0"/>
    </p:cViewPr>
  </p:notesTextViewPr>
  <p:notesViewPr>
    <p:cSldViewPr snapToGrid="0">
      <p:cViewPr varScale="1">
        <p:scale>
          <a:sx n="120" d="100"/>
          <a:sy n="120" d="100"/>
        </p:scale>
        <p:origin x="496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B6A51-5D88-4115-8259-7EA84427F8A0}" type="datetimeFigureOut">
              <a:rPr lang="en-US" smtClean="0"/>
              <a:t>5/17/2026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2D3D3-4BBC-4476-AA6A-A5D8BA4C234F}" type="slidenum">
              <a:rPr lang="en-US" smtClean="0"/>
              <a:t>‹#›</a:t>
            </a:fld>
            <a:endParaRPr lang="en-US"/>
          </a:p>
        </p:txBody>
      </p:sp>
    </p:spTree>
    <p:extLst>
      <p:ext uri="{BB962C8B-B14F-4D97-AF65-F5344CB8AC3E}">
        <p14:creationId xmlns:p14="http://schemas.microsoft.com/office/powerpoint/2010/main" val="1016586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k.investing.com/rates-bonds/germany-10-year-bond-yield"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b="1" dirty="0"/>
              <a:t>Βασικό μήνυμα: </a:t>
            </a:r>
            <a:r>
              <a:rPr lang="el-GR" dirty="0"/>
              <a:t>Οι σημερινές αγορές δείχνουν γιατί ο manager δεν μπορεί να αποφασίζει μόνο με βάση εσωτερικά KPIs.</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b="1" kern="1200" dirty="0">
                <a:solidFill>
                  <a:schemeClr val="tx1"/>
                </a:solidFill>
                <a:effectLst/>
                <a:latin typeface="+mn-lt"/>
                <a:ea typeface="+mn-ea"/>
                <a:cs typeface="+mn-cs"/>
              </a:rPr>
              <a:t>Σημείωση: </a:t>
            </a:r>
            <a:r>
              <a:rPr lang="el-GR" sz="1200" kern="1200" dirty="0">
                <a:solidFill>
                  <a:schemeClr val="tx1"/>
                </a:solidFill>
                <a:effectLst/>
                <a:latin typeface="+mn-lt"/>
                <a:ea typeface="+mn-ea"/>
                <a:cs typeface="+mn-cs"/>
              </a:rPr>
              <a:t>Η σημερινή συγκυρία δείχνει ότι οι αγορές λειτουργούν ως σύστημα μετάδοσης κινδύνου. Ένα γεωπολιτικό σοκ μεταφέρεται στην ενέργεια, μετά στον πληθωρισμό, μετά στα επιτόκια, στα νομίσματα, στο κόστος κεφαλαίου και τελικά στη ζήτηση των καταναλωτών.</a:t>
            </a:r>
            <a:endParaRPr lang="en-US" sz="1200" kern="1200" dirty="0">
              <a:solidFill>
                <a:schemeClr val="tx1"/>
              </a:solidFill>
              <a:effectLst/>
              <a:latin typeface="+mn-lt"/>
              <a:ea typeface="+mn-ea"/>
              <a:cs typeface="+mn-cs"/>
            </a:endParaRPr>
          </a:p>
          <a:p>
            <a:endParaRPr lang="el-GR" dirty="0"/>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3</a:t>
            </a:fld>
            <a:endParaRPr lang="en-US"/>
          </a:p>
        </p:txBody>
      </p:sp>
    </p:spTree>
    <p:extLst>
      <p:ext uri="{BB962C8B-B14F-4D97-AF65-F5344CB8AC3E}">
        <p14:creationId xmlns:p14="http://schemas.microsoft.com/office/powerpoint/2010/main" val="1943083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Published 15/05/2026, 03:30</a:t>
            </a:r>
            <a:r>
              <a:rPr lang="el-GR" sz="1200" kern="1200" dirty="0">
                <a:solidFill>
                  <a:schemeClr val="tx1"/>
                </a:solidFill>
                <a:effectLst/>
                <a:latin typeface="+mn-lt"/>
                <a:ea typeface="+mn-ea"/>
                <a:cs typeface="+mn-cs"/>
              </a:rPr>
              <a:t>, © Το </a:t>
            </a:r>
            <a:r>
              <a:rPr lang="en-US" sz="1200" kern="1200" dirty="0">
                <a:solidFill>
                  <a:schemeClr val="tx1"/>
                </a:solidFill>
                <a:effectLst/>
                <a:latin typeface="+mn-lt"/>
                <a:ea typeface="+mn-ea"/>
                <a:cs typeface="+mn-cs"/>
              </a:rPr>
              <a:t>Reuters</a:t>
            </a:r>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5</a:t>
            </a:fld>
            <a:endParaRPr lang="en-US"/>
          </a:p>
        </p:txBody>
      </p:sp>
    </p:spTree>
    <p:extLst>
      <p:ext uri="{BB962C8B-B14F-4D97-AF65-F5344CB8AC3E}">
        <p14:creationId xmlns:p14="http://schemas.microsoft.com/office/powerpoint/2010/main" val="1621949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Δημοσιεύτηκε</a:t>
            </a:r>
            <a:r>
              <a:rPr lang="en-US" sz="1200" kern="1200" dirty="0">
                <a:solidFill>
                  <a:schemeClr val="tx1"/>
                </a:solidFill>
                <a:effectLst/>
                <a:latin typeface="+mn-lt"/>
                <a:ea typeface="+mn-ea"/>
                <a:cs typeface="+mn-cs"/>
              </a:rPr>
              <a:t> 14/05/2026, 17:30</a:t>
            </a:r>
          </a:p>
          <a:p>
            <a:r>
              <a:rPr lang="en-US" sz="1200" b="1" u="sng" kern="1200" dirty="0">
                <a:solidFill>
                  <a:schemeClr val="tx1"/>
                </a:solidFill>
                <a:effectLst/>
                <a:latin typeface="+mn-lt"/>
                <a:ea typeface="+mn-ea"/>
                <a:cs typeface="+mn-cs"/>
                <a:hlinkClick r:id="rId3"/>
              </a:rPr>
              <a:t>DE10YT=</a:t>
            </a:r>
            <a:r>
              <a:rPr lang="en-US" sz="1200" b="0" u="sng" kern="1200" dirty="0">
                <a:solidFill>
                  <a:schemeClr val="tx1"/>
                </a:solidFill>
                <a:effectLst/>
                <a:latin typeface="+mn-lt"/>
                <a:ea typeface="+mn-ea"/>
                <a:cs typeface="+mn-cs"/>
                <a:hlinkClick r:id="rId3"/>
              </a:rPr>
              <a:t>RR-1,97%</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6</a:t>
            </a:fld>
            <a:endParaRPr lang="en-US"/>
          </a:p>
        </p:txBody>
      </p:sp>
    </p:spTree>
    <p:extLst>
      <p:ext uri="{BB962C8B-B14F-4D97-AF65-F5344CB8AC3E}">
        <p14:creationId xmlns:p14="http://schemas.microsoft.com/office/powerpoint/2010/main" val="4057650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i="1" dirty="0"/>
              <a:t>Δημοσιεύτηκε στις 15 Μαΐου 2026 στις 8:24 π.μ. </a:t>
            </a:r>
            <a:endParaRPr lang="en-US" dirty="0"/>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7</a:t>
            </a:fld>
            <a:endParaRPr lang="en-US"/>
          </a:p>
        </p:txBody>
      </p:sp>
    </p:spTree>
    <p:extLst>
      <p:ext uri="{BB962C8B-B14F-4D97-AF65-F5344CB8AC3E}">
        <p14:creationId xmlns:p14="http://schemas.microsoft.com/office/powerpoint/2010/main" val="1754635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kern="1200" dirty="0">
                <a:solidFill>
                  <a:schemeClr val="tx1"/>
                </a:solidFill>
                <a:effectLst/>
                <a:latin typeface="+mn-lt"/>
                <a:ea typeface="+mn-ea"/>
                <a:cs typeface="+mn-cs"/>
              </a:rPr>
              <a:t>Οι rating agencies δεν αξιολογούν άμεσα την αξία μιας μετοχής. Αξιολογούν κυρίως την ικανότητα αποπληρωμής χρέους. Όμως οι αξιολογήσεις τους επηρεάζουν και τις αγορές μετοχών, επειδή μεταβάλλουν το κόστος κεφαλαίου, την εμπιστοσύνη των επενδυτών και την αντίληψη κινδύνου.</a:t>
            </a:r>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8</a:t>
            </a:fld>
            <a:endParaRPr lang="en-US"/>
          </a:p>
        </p:txBody>
      </p:sp>
    </p:spTree>
    <p:extLst>
      <p:ext uri="{BB962C8B-B14F-4D97-AF65-F5344CB8AC3E}">
        <p14:creationId xmlns:p14="http://schemas.microsoft.com/office/powerpoint/2010/main" val="134945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kern="1200" dirty="0">
                <a:solidFill>
                  <a:schemeClr val="tx1"/>
                </a:solidFill>
                <a:effectLst/>
                <a:latin typeface="+mn-lt"/>
                <a:ea typeface="+mn-ea"/>
                <a:cs typeface="+mn-cs"/>
              </a:rPr>
              <a:t>Όσο χαμηλότερη είναι η αξιολόγηση, τόσο υψηλότερη είναι η απαιτούμενη απόδοση από τον επενδυτή. Δηλαδή, μια χώρα ή επιχείρηση με χαμηλότερο rating πρέπει να πληρώσει υψηλότερο επιτόκιο για να δανειστεί, επειδή ο επενδυτής ζητά αποζημίωση για μεγαλύτερο κίνδυνο αθέτησης.</a:t>
            </a:r>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9</a:t>
            </a:fld>
            <a:endParaRPr lang="en-US"/>
          </a:p>
        </p:txBody>
      </p:sp>
    </p:spTree>
    <p:extLst>
      <p:ext uri="{BB962C8B-B14F-4D97-AF65-F5344CB8AC3E}">
        <p14:creationId xmlns:p14="http://schemas.microsoft.com/office/powerpoint/2010/main" val="4009923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kern="1200" dirty="0">
                <a:solidFill>
                  <a:schemeClr val="tx1"/>
                </a:solidFill>
                <a:effectLst/>
                <a:latin typeface="+mn-lt"/>
                <a:ea typeface="+mn-ea"/>
                <a:cs typeface="+mn-cs"/>
              </a:rPr>
              <a:t>Το rating λειτουργεί σαν τιμή κινδύνου. Δεν καθορίζει μόνο αν κάποιος θα δανείσει, αλλά και σε ποια τιμή θα δανείσει. Στις μετοχές, η επίδραση είναι έμμεση αλλά σημαντική: υψηλότερος πιστωτικός κίνδυνος σημαίνει υψηλότερο κόστος κεφαλαίου και άρα χαμηλότερη παρούσα αξία μελλοντικών κερδών.</a:t>
            </a:r>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10</a:t>
            </a:fld>
            <a:endParaRPr lang="en-US"/>
          </a:p>
        </p:txBody>
      </p:sp>
    </p:spTree>
    <p:extLst>
      <p:ext uri="{BB962C8B-B14F-4D97-AF65-F5344CB8AC3E}">
        <p14:creationId xmlns:p14="http://schemas.microsoft.com/office/powerpoint/2010/main" val="2121302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kern="1200" dirty="0">
                <a:solidFill>
                  <a:schemeClr val="tx1"/>
                </a:solidFill>
                <a:effectLst/>
                <a:latin typeface="+mn-lt"/>
                <a:ea typeface="+mn-ea"/>
                <a:cs typeface="+mn-cs"/>
              </a:rPr>
              <a:t>Τα ratings βοηθούν τον επενδυτή να εκτιμήσει τον πιστωτικό κίνδυνο, αλλά δεν αρκούν. Ο επενδυτής πρέπει να συνδυάζει ratings, beta, risk premium, μακροοικονομικούς δείκτες και συμπεριφορά καταναλωτών. Το beta αφορά κυρίως τον συστημικό κίνδυνο αγοράς, ενώ το rating αφορά κυρίως την πιθανότητα αθέτησης χρέους.</a:t>
            </a:r>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11</a:t>
            </a:fld>
            <a:endParaRPr lang="en-US"/>
          </a:p>
        </p:txBody>
      </p:sp>
    </p:spTree>
    <p:extLst>
      <p:ext uri="{BB962C8B-B14F-4D97-AF65-F5344CB8AC3E}">
        <p14:creationId xmlns:p14="http://schemas.microsoft.com/office/powerpoint/2010/main" val="2143598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9BD04-F236-440B-8399-EE52AC2722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DDBA13-F68E-405C-8DAE-063C90012C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FC6E4E1-3779-487C-905F-DB12D438217C}"/>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D21F4F6F-4530-413A-A253-3EA6C4320E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96A707-8F4A-4329-9FA1-2A1C3A9FB46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727826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024D3-BCC0-4874-8891-700EAF78C7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AA22C5F-930C-456F-ADE1-78EF73ABB5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D362E1-7FF7-46DC-AF13-2F4F3C51F64C}"/>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2FCB38B4-48B5-4901-8DFA-7426B149FB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DD7AE2-5447-432A-A942-823037A9E798}"/>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41567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BB2A64-DDCE-4392-9C49-F27D485377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DBAFC-FE31-4EAB-B19B-34A8AAA793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0DEDB7-8366-46E0-8CB2-F456C43792C6}"/>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EE01FC8A-94E0-485A-ABDD-BC8AD94A14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895E32-CAF6-445D-ADB6-B20558ADC325}"/>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861050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37027-C0FC-4B11-A850-AEE5FE0892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E58687-6FFE-4258-BAF1-EE37EE4239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34066C-D5F2-4EDC-8B50-874561CA0E9E}"/>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95E9A438-B0A3-4D84-BDD3-00DD77610C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3C8B9E-4DC0-44BE-97D5-1F4E21D5D55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34488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C2AD4-AE27-4C93-995C-15ACB95A85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DD363E3-43AF-4F0B-A9B0-DBD2D8CEE9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76C152-E3E4-4291-A33D-953651237C85}"/>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21AB0B95-1365-4BB4-9661-45BCC30DC1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53876A-B0FC-46E9-B228-8BAEE0329E7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8745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60115-5FC0-43C9-B08D-F3C07DEBD9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9BEDCB-168C-4F88-9E4A-429E68AEC0B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544D05-A3A8-43CC-BED1-1D5CAF38EC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1BBCC6-245D-426E-9497-5957E95280DC}"/>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6" name="Footer Placeholder 5">
            <a:extLst>
              <a:ext uri="{FF2B5EF4-FFF2-40B4-BE49-F238E27FC236}">
                <a16:creationId xmlns:a16="http://schemas.microsoft.com/office/drawing/2014/main" id="{DEA29E12-AAF6-4E57-9A1B-0D59768D3A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CBDEAE-20FC-470B-B625-9771542B9AF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60081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FF04B-56FC-47DD-B012-BB3C5A0505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A6498AB-A482-41DD-BF51-F7D2F36D1C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D5CCBA-4B75-43B9-A54E-4FF4FEC220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CD5083-4CDE-47E9-8418-7C35E369AF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347ACF-AA96-48A0-979C-84193CFF78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1C3EBB-7331-4CAD-8EB0-D5D02176D0DF}"/>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8" name="Footer Placeholder 7">
            <a:extLst>
              <a:ext uri="{FF2B5EF4-FFF2-40B4-BE49-F238E27FC236}">
                <a16:creationId xmlns:a16="http://schemas.microsoft.com/office/drawing/2014/main" id="{531E0B99-2543-4E17-87AB-D8305E2709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047FAB3-9DCC-4A79-9DB8-BF6514C8C94F}"/>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745168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C14B7-69DF-4A85-A8B8-239192FB021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77E0F39-4C0E-4FBD-AC31-37F284E991EE}"/>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4" name="Footer Placeholder 3">
            <a:extLst>
              <a:ext uri="{FF2B5EF4-FFF2-40B4-BE49-F238E27FC236}">
                <a16:creationId xmlns:a16="http://schemas.microsoft.com/office/drawing/2014/main" id="{8ECDA8E7-4A39-48D8-BB8D-577B370CB89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ABAA680-281C-4134-8945-21DDAA34631E}"/>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00869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1D6EC5-C0B9-432A-9B9D-9F3BC6CB08C7}"/>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3" name="Footer Placeholder 2">
            <a:extLst>
              <a:ext uri="{FF2B5EF4-FFF2-40B4-BE49-F238E27FC236}">
                <a16:creationId xmlns:a16="http://schemas.microsoft.com/office/drawing/2014/main" id="{0B07908A-70CB-44AA-B244-585FDFD8FC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9A8290B-82BB-4FEA-9E1A-C07C036B2500}"/>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533154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58D7-F7CE-4264-BC9C-F2B914EB31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B9B548B-46E6-4E9A-9900-AF1A3A64B2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346C031-4398-4A37-93AB-170FEB92ED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FD59F4-86A5-401C-B92E-5F784B074905}"/>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6" name="Footer Placeholder 5">
            <a:extLst>
              <a:ext uri="{FF2B5EF4-FFF2-40B4-BE49-F238E27FC236}">
                <a16:creationId xmlns:a16="http://schemas.microsoft.com/office/drawing/2014/main" id="{76AF5044-C22B-4300-8196-EB260972A1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14F5D6-AF1C-4768-B867-A2E27741358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914282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8FEC3-1782-4A8C-B43E-1697CB5E15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DD3EA43-10BC-41E4-ABCB-186B785EA8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36F06F-2697-48A2-B1E4-22406606B4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4F13AB-5440-4678-994F-3728876EA842}"/>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6" name="Footer Placeholder 5">
            <a:extLst>
              <a:ext uri="{FF2B5EF4-FFF2-40B4-BE49-F238E27FC236}">
                <a16:creationId xmlns:a16="http://schemas.microsoft.com/office/drawing/2014/main" id="{0F1DC8BB-32E3-4281-AC7A-EDD2B685C2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20757F-EA57-45B1-84A9-B3538CE5C6E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633732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9C34C9-5F29-4102-BBAA-D0EAF83A29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725998-36D9-4311-9AC7-5941DF8E63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991435-9E8A-4654-8E2F-4429D1925B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89D44895-4A9F-4EB3-AE81-4847496984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87B0C3A-EFA5-4466-9D98-8D41CD7A0A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03788-8EA3-4B13-9CDA-5A9C902D41AB}" type="slidenum">
              <a:rPr lang="en-GB" smtClean="0"/>
              <a:t>‹#›</a:t>
            </a:fld>
            <a:endParaRPr lang="en-GB"/>
          </a:p>
        </p:txBody>
      </p:sp>
    </p:spTree>
    <p:extLst>
      <p:ext uri="{BB962C8B-B14F-4D97-AF65-F5344CB8AC3E}">
        <p14:creationId xmlns:p14="http://schemas.microsoft.com/office/powerpoint/2010/main" val="408159125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4.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uk.investing.com/equities/tui-n"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uk.investing.com/commodities/crude-oil"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uk.investing.com/currencies/jpy-usd"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uk.investing.com/rates-bonds/germany-10-year-bond-yield"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uk.investing.com/commodities/crude-oil"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bloomberg.com/news/terminal/TF26KWKIUPSR" TargetMode="External"/><Relationship Id="rId3" Type="http://schemas.openxmlformats.org/officeDocument/2006/relationships/hyperlink" Target="https://www.bloomberg.com/quote/BBDXY:Ind" TargetMode="External"/><Relationship Id="rId7" Type="http://schemas.openxmlformats.org/officeDocument/2006/relationships/hyperlink" Target="https://www.bloomberg.com/news/terminal/TF23SIKK3NY8"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bloomberg.com/news/articles/2026-05-14/latest-oil-market-news-and-analysis-for-may-15" TargetMode="External"/><Relationship Id="rId11" Type="http://schemas.openxmlformats.org/officeDocument/2006/relationships/image" Target="../media/image3.png"/><Relationship Id="rId5" Type="http://schemas.openxmlformats.org/officeDocument/2006/relationships/hyperlink" Target="https://www.bloomberg.com/news/articles/2026-05-15/japan-yields-rise-to-multi-year-highs-on-global-inflation-fears" TargetMode="External"/><Relationship Id="rId10" Type="http://schemas.openxmlformats.org/officeDocument/2006/relationships/hyperlink" Target="https://www.bloomberg.com/news/terminal/TF25E8KGCTG4" TargetMode="External"/><Relationship Id="rId4" Type="http://schemas.openxmlformats.org/officeDocument/2006/relationships/hyperlink" Target="https://www.bloomberg.com/quote/GT2:GOV" TargetMode="External"/><Relationship Id="rId9" Type="http://schemas.openxmlformats.org/officeDocument/2006/relationships/hyperlink" Target="https://www.bloomberg.com/news/articles/2026-05-14/xi-s-threat-to-trump-cements-taiwan-as-top-risk-to-us-china-tie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4208" y="1122363"/>
            <a:ext cx="2542252" cy="762066"/>
          </a:xfrm>
          <a:prstGeom prst="rect">
            <a:avLst/>
          </a:prstGeom>
        </p:spPr>
      </p:pic>
      <p:pic>
        <p:nvPicPr>
          <p:cNvPr id="5" name="Picture 4"/>
          <p:cNvPicPr>
            <a:picLocks noChangeAspect="1"/>
          </p:cNvPicPr>
          <p:nvPr/>
        </p:nvPicPr>
        <p:blipFill>
          <a:blip r:embed="rId3"/>
          <a:stretch>
            <a:fillRect/>
          </a:stretch>
        </p:blipFill>
        <p:spPr>
          <a:xfrm>
            <a:off x="1962937" y="1884429"/>
            <a:ext cx="1944793" cy="493819"/>
          </a:xfrm>
          <a:prstGeom prst="rect">
            <a:avLst/>
          </a:prstGeom>
        </p:spPr>
      </p:pic>
      <p:sp>
        <p:nvSpPr>
          <p:cNvPr id="2" name="Title 1"/>
          <p:cNvSpPr>
            <a:spLocks noGrp="1"/>
          </p:cNvSpPr>
          <p:nvPr>
            <p:ph type="ctrTitle"/>
          </p:nvPr>
        </p:nvSpPr>
        <p:spPr/>
        <p:txBody>
          <a:bodyPr>
            <a:normAutofit/>
          </a:bodyPr>
          <a:lstStyle/>
          <a:p>
            <a:r>
              <a:rPr lang="el-GR" sz="2800" dirty="0">
                <a:latin typeface="Book Antiqua" panose="02040602050305030304" pitchFamily="18" charset="0"/>
              </a:rPr>
              <a:t>ΟΙΚΟΝΟΜΙΚΗ</a:t>
            </a:r>
            <a:r>
              <a:rPr lang="en-US" sz="2800" dirty="0">
                <a:latin typeface="Book Antiqua" panose="02040602050305030304" pitchFamily="18" charset="0"/>
              </a:rPr>
              <a:t> </a:t>
            </a:r>
            <a:r>
              <a:rPr lang="el-GR" sz="2800" dirty="0">
                <a:latin typeface="Book Antiqua" panose="02040602050305030304" pitchFamily="18" charset="0"/>
              </a:rPr>
              <a:t>ΤΩΝ ΕΠΙΧΕΙΡΗΣΕΩΝ</a:t>
            </a:r>
            <a:r>
              <a:rPr lang="en-US" sz="2800" dirty="0">
                <a:latin typeface="Book Antiqua" panose="02040602050305030304" pitchFamily="18" charset="0"/>
              </a:rPr>
              <a:t> </a:t>
            </a:r>
            <a:br>
              <a:rPr lang="el-GR" sz="2800" dirty="0">
                <a:latin typeface="Book Antiqua" panose="02040602050305030304" pitchFamily="18" charset="0"/>
              </a:rPr>
            </a:br>
            <a:endParaRPr lang="el-GR" sz="2800" dirty="0">
              <a:latin typeface="Book Antiqua" panose="02040602050305030304" pitchFamily="18" charset="0"/>
            </a:endParaRPr>
          </a:p>
        </p:txBody>
      </p:sp>
      <p:sp>
        <p:nvSpPr>
          <p:cNvPr id="3" name="Subtitle 2"/>
          <p:cNvSpPr>
            <a:spLocks noGrp="1"/>
          </p:cNvSpPr>
          <p:nvPr>
            <p:ph type="subTitle" idx="1"/>
          </p:nvPr>
        </p:nvSpPr>
        <p:spPr/>
        <p:txBody>
          <a:bodyPr>
            <a:normAutofit fontScale="62500" lnSpcReduction="20000"/>
          </a:bodyPr>
          <a:lstStyle/>
          <a:p>
            <a:r>
              <a:rPr lang="el-GR" sz="2200" b="1" dirty="0">
                <a:latin typeface="Book Antiqua" panose="02040602050305030304" pitchFamily="18" charset="0"/>
              </a:rPr>
              <a:t>Υπάρχει «Συνταγή» για τη πρόβλεψη και προγραμματισμό των εταιρικών μετασχηματισμών?</a:t>
            </a:r>
          </a:p>
          <a:p>
            <a:r>
              <a:rPr lang="el-GR" sz="2200" b="1" dirty="0">
                <a:latin typeface="Book Antiqua" panose="02040602050305030304" pitchFamily="18" charset="0"/>
              </a:rPr>
              <a:t>Ανάλυση Μεθοδολογίας Ανάλυσης παραμέτρων πρόβλεψης και εντοπισμού επερχόμενων Μ&amp;Α</a:t>
            </a:r>
            <a:r>
              <a:rPr lang="en-US" sz="2200" b="1" dirty="0">
                <a:latin typeface="Book Antiqua" panose="02040602050305030304" pitchFamily="18" charset="0"/>
              </a:rPr>
              <a:t>_</a:t>
            </a:r>
            <a:endParaRPr lang="el-GR" sz="2200" b="1" dirty="0">
              <a:latin typeface="Book Antiqua" panose="02040602050305030304" pitchFamily="18" charset="0"/>
            </a:endParaRPr>
          </a:p>
          <a:p>
            <a:r>
              <a:rPr lang="el-GR" sz="2200" b="1" dirty="0">
                <a:latin typeface="Book Antiqua" panose="02040602050305030304" pitchFamily="18" charset="0"/>
              </a:rPr>
              <a:t>Διάλεξη_ 18</a:t>
            </a:r>
            <a:r>
              <a:rPr lang="el-GR" altLang="en-US" sz="2200" b="1" dirty="0">
                <a:latin typeface="Book Antiqua" panose="02040602050305030304" pitchFamily="18" charset="0"/>
                <a:ea typeface="DengXian" panose="02010600030101010101" pitchFamily="2" charset="-122"/>
                <a:cs typeface="Times New Roman" panose="02020603050405020304" pitchFamily="18" charset="0"/>
              </a:rPr>
              <a:t>052026</a:t>
            </a:r>
            <a:endParaRPr lang="el-GR" sz="2200" b="1" dirty="0">
              <a:latin typeface="Book Antiqua" panose="02040602050305030304" pitchFamily="18" charset="0"/>
            </a:endParaRPr>
          </a:p>
          <a:p>
            <a:endParaRPr lang="el-GR" sz="1800" dirty="0">
              <a:latin typeface="Book Antiqua" panose="02040602050305030304" pitchFamily="18" charset="0"/>
            </a:endParaRPr>
          </a:p>
          <a:p>
            <a:r>
              <a:rPr lang="el-GR" sz="1800" dirty="0">
                <a:latin typeface="Book Antiqua" panose="02040602050305030304" pitchFamily="18" charset="0"/>
              </a:rPr>
              <a:t>ΔΙΔΑΣΚΩΝ: ΔΗΜ.ΚΑΜΠΗΣ</a:t>
            </a:r>
            <a:br>
              <a:rPr lang="el-GR" sz="1800" dirty="0">
                <a:latin typeface="Book Antiqua" panose="02040602050305030304" pitchFamily="18" charset="0"/>
              </a:rPr>
            </a:br>
            <a:br>
              <a:rPr lang="el-GR" dirty="0"/>
            </a:br>
            <a:endParaRPr lang="el-GR" dirty="0"/>
          </a:p>
        </p:txBody>
      </p:sp>
    </p:spTree>
    <p:extLst>
      <p:ext uri="{BB962C8B-B14F-4D97-AF65-F5344CB8AC3E}">
        <p14:creationId xmlns:p14="http://schemas.microsoft.com/office/powerpoint/2010/main" val="3320174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F6C5C-BD08-4961-5716-0212735505E0}"/>
              </a:ext>
            </a:extLst>
          </p:cNvPr>
          <p:cNvSpPr>
            <a:spLocks noGrp="1"/>
          </p:cNvSpPr>
          <p:nvPr>
            <p:ph type="title"/>
          </p:nvPr>
        </p:nvSpPr>
        <p:spPr>
          <a:xfrm>
            <a:off x="838200" y="365125"/>
            <a:ext cx="10515600" cy="1152525"/>
          </a:xfrm>
        </p:spPr>
        <p:txBody>
          <a:bodyPr>
            <a:normAutofit fontScale="90000"/>
          </a:bodyPr>
          <a:lstStyle/>
          <a:p>
            <a:pPr algn="ctr"/>
            <a:r>
              <a:rPr lang="el-GR" sz="2700" b="1" dirty="0"/>
              <a:t>Rating, Κόστος Κεφαλαίου και Αγορές Debt / Equity:</a:t>
            </a:r>
            <a:br>
              <a:rPr lang="el-GR" sz="2700" b="1" dirty="0"/>
            </a:br>
            <a:r>
              <a:rPr lang="el-GR" sz="2700" b="1" dirty="0"/>
              <a:t>Πώς τα ratings μετατρέπονται σε κόστος χρήματος</a:t>
            </a:r>
            <a:br>
              <a:rPr lang="el-GR" dirty="0"/>
            </a:br>
            <a:endParaRPr lang="en-US" dirty="0"/>
          </a:p>
        </p:txBody>
      </p:sp>
      <p:sp>
        <p:nvSpPr>
          <p:cNvPr id="3" name="Content Placeholder 2">
            <a:extLst>
              <a:ext uri="{FF2B5EF4-FFF2-40B4-BE49-F238E27FC236}">
                <a16:creationId xmlns:a16="http://schemas.microsoft.com/office/drawing/2014/main" id="{64248464-3858-10BB-26DE-5FFFF6384354}"/>
              </a:ext>
            </a:extLst>
          </p:cNvPr>
          <p:cNvSpPr>
            <a:spLocks noGrp="1"/>
          </p:cNvSpPr>
          <p:nvPr>
            <p:ph idx="1"/>
          </p:nvPr>
        </p:nvSpPr>
        <p:spPr>
          <a:xfrm>
            <a:off x="838200" y="1187450"/>
            <a:ext cx="10515600" cy="4989513"/>
          </a:xfrm>
        </p:spPr>
        <p:txBody>
          <a:bodyPr>
            <a:normAutofit/>
          </a:bodyPr>
          <a:lstStyle/>
          <a:p>
            <a:pPr marL="0" indent="0">
              <a:buNone/>
            </a:pPr>
            <a:r>
              <a:rPr lang="el-GR" sz="1400" dirty="0"/>
              <a:t>Παράδειγμα: Αν μια εταιρεία υποβαθμιστεί από BBB σε BB, μπορεί να χάσει πρόσβαση σε ορισμένους θεσμικούς επενδυτές, να πληρώσει υψηλότερο επιτόκιο και να δει τη μετοχή της να πιέζεται λόγω αύξησης του perceived risk.</a:t>
            </a:r>
          </a:p>
          <a:p>
            <a:pPr marL="0" indent="0">
              <a:buNone/>
            </a:pPr>
            <a:endParaRPr lang="en-US" sz="1400" dirty="0"/>
          </a:p>
        </p:txBody>
      </p:sp>
      <p:graphicFrame>
        <p:nvGraphicFramePr>
          <p:cNvPr id="4" name="Table 3">
            <a:extLst>
              <a:ext uri="{FF2B5EF4-FFF2-40B4-BE49-F238E27FC236}">
                <a16:creationId xmlns:a16="http://schemas.microsoft.com/office/drawing/2014/main" id="{1FF3EE7A-60A1-7BD6-729C-6D0AB9A58495}"/>
              </a:ext>
            </a:extLst>
          </p:cNvPr>
          <p:cNvGraphicFramePr>
            <a:graphicFrameLocks noGrp="1"/>
          </p:cNvGraphicFramePr>
          <p:nvPr/>
        </p:nvGraphicFramePr>
        <p:xfrm>
          <a:off x="2873692" y="2616706"/>
          <a:ext cx="6444616" cy="2776728"/>
        </p:xfrm>
        <a:graphic>
          <a:graphicData uri="http://schemas.openxmlformats.org/drawingml/2006/table">
            <a:tbl>
              <a:tblPr firstRow="1" firstCol="1" bandRow="1">
                <a:tableStyleId>{5C22544A-7EE6-4342-B048-85BDC9FD1C3A}</a:tableStyleId>
              </a:tblPr>
              <a:tblGrid>
                <a:gridCol w="3222308">
                  <a:extLst>
                    <a:ext uri="{9D8B030D-6E8A-4147-A177-3AD203B41FA5}">
                      <a16:colId xmlns:a16="http://schemas.microsoft.com/office/drawing/2014/main" val="1419621987"/>
                    </a:ext>
                  </a:extLst>
                </a:gridCol>
                <a:gridCol w="3222308">
                  <a:extLst>
                    <a:ext uri="{9D8B030D-6E8A-4147-A177-3AD203B41FA5}">
                      <a16:colId xmlns:a16="http://schemas.microsoft.com/office/drawing/2014/main" val="1066686084"/>
                    </a:ext>
                  </a:extLst>
                </a:gridCol>
              </a:tblGrid>
              <a:tr h="200660">
                <a:tc>
                  <a:txBody>
                    <a:bodyPr/>
                    <a:lstStyle/>
                    <a:p>
                      <a:pPr marL="0" marR="0">
                        <a:lnSpc>
                          <a:spcPts val="1650"/>
                        </a:lnSpc>
                        <a:spcAft>
                          <a:spcPts val="800"/>
                        </a:spcAft>
                        <a:buNone/>
                      </a:pPr>
                      <a:r>
                        <a:rPr lang="en-US" sz="1050" kern="0">
                          <a:effectLst/>
                        </a:rPr>
                        <a:t>Αγορά</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Πώς επιδρά το rating</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132088545"/>
                  </a:ext>
                </a:extLst>
              </a:tr>
              <a:tr h="194310">
                <a:tc>
                  <a:txBody>
                    <a:bodyPr/>
                    <a:lstStyle/>
                    <a:p>
                      <a:pPr marL="0" marR="0">
                        <a:lnSpc>
                          <a:spcPts val="1650"/>
                        </a:lnSpc>
                        <a:spcAft>
                          <a:spcPts val="800"/>
                        </a:spcAft>
                        <a:buNone/>
                      </a:pPr>
                      <a:r>
                        <a:rPr lang="en-US" sz="1050" kern="0">
                          <a:effectLst/>
                        </a:rPr>
                        <a:t>Sovereign bonds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Καθορίζει το </a:t>
                      </a:r>
                      <a:r>
                        <a:rPr lang="en-US" sz="1050" kern="0">
                          <a:effectLst/>
                        </a:rPr>
                        <a:t>spread</a:t>
                      </a:r>
                      <a:r>
                        <a:rPr lang="el-GR" sz="1050" kern="0">
                          <a:effectLst/>
                        </a:rPr>
                        <a:t> έναντι ασφαλέστερων κρατικών ομολόγων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866451629"/>
                  </a:ext>
                </a:extLst>
              </a:tr>
              <a:tr h="200660">
                <a:tc>
                  <a:txBody>
                    <a:bodyPr/>
                    <a:lstStyle/>
                    <a:p>
                      <a:pPr marL="0" marR="0">
                        <a:lnSpc>
                          <a:spcPts val="1650"/>
                        </a:lnSpc>
                        <a:spcAft>
                          <a:spcPts val="800"/>
                        </a:spcAft>
                        <a:buNone/>
                      </a:pPr>
                      <a:r>
                        <a:rPr lang="en-US" sz="1050" kern="0">
                          <a:effectLst/>
                        </a:rPr>
                        <a:t>Corporate bonds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Επηρεάζει το επιτόκιο δανεισμού της επιχείρησης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4135595108"/>
                  </a:ext>
                </a:extLst>
              </a:tr>
              <a:tr h="194310">
                <a:tc>
                  <a:txBody>
                    <a:bodyPr/>
                    <a:lstStyle/>
                    <a:p>
                      <a:pPr marL="0" marR="0">
                        <a:lnSpc>
                          <a:spcPts val="1650"/>
                        </a:lnSpc>
                        <a:spcAft>
                          <a:spcPts val="800"/>
                        </a:spcAft>
                        <a:buNone/>
                      </a:pPr>
                      <a:r>
                        <a:rPr lang="en-US" sz="1050" kern="0">
                          <a:effectLst/>
                        </a:rPr>
                        <a:t>Bank lending</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Επηρεάζει το κόστος χρηματοδότησης και τις πιστωτικές γραμμές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433542813"/>
                  </a:ext>
                </a:extLst>
              </a:tr>
              <a:tr h="200660">
                <a:tc>
                  <a:txBody>
                    <a:bodyPr/>
                    <a:lstStyle/>
                    <a:p>
                      <a:pPr marL="0" marR="0">
                        <a:lnSpc>
                          <a:spcPts val="1650"/>
                        </a:lnSpc>
                        <a:spcAft>
                          <a:spcPts val="800"/>
                        </a:spcAft>
                        <a:buNone/>
                      </a:pPr>
                      <a:r>
                        <a:rPr lang="en-US" sz="1050" kern="0">
                          <a:effectLst/>
                        </a:rPr>
                        <a:t>Equity markets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Επηρεάζει αποτιμήσεις μέσω κόστους κεφαλαίου και κινδύνου</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637398271"/>
                  </a:ext>
                </a:extLst>
              </a:tr>
              <a:tr h="194310">
                <a:tc>
                  <a:txBody>
                    <a:bodyPr/>
                    <a:lstStyle/>
                    <a:p>
                      <a:pPr marL="0" marR="0">
                        <a:lnSpc>
                          <a:spcPts val="1650"/>
                        </a:lnSpc>
                        <a:spcAft>
                          <a:spcPts val="800"/>
                        </a:spcAft>
                        <a:buNone/>
                      </a:pPr>
                      <a:r>
                        <a:rPr lang="en-US" sz="1050" kern="0">
                          <a:effectLst/>
                        </a:rPr>
                        <a:t>FX markets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Χαμηλότερο </a:t>
                      </a:r>
                      <a:r>
                        <a:rPr lang="en-US" sz="1050" kern="0">
                          <a:effectLst/>
                        </a:rPr>
                        <a:t>sovereign rating</a:t>
                      </a:r>
                      <a:r>
                        <a:rPr lang="el-GR" sz="1050" kern="0">
                          <a:effectLst/>
                        </a:rPr>
                        <a:t> μπορεί να πιέσει το νόμισμα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573806535"/>
                  </a:ext>
                </a:extLst>
              </a:tr>
              <a:tr h="194310">
                <a:tc>
                  <a:txBody>
                    <a:bodyPr/>
                    <a:lstStyle/>
                    <a:p>
                      <a:pPr marL="0" marR="0">
                        <a:lnSpc>
                          <a:spcPts val="1650"/>
                        </a:lnSpc>
                        <a:spcAft>
                          <a:spcPts val="800"/>
                        </a:spcAft>
                        <a:buNone/>
                      </a:pPr>
                      <a:r>
                        <a:rPr lang="en-US" sz="1050" kern="0">
                          <a:effectLst/>
                        </a:rPr>
                        <a:t>Derivatives / CDS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dirty="0">
                          <a:effectLst/>
                        </a:rPr>
                        <a:t>Επηρεάζει το κόστος ασφάλισης έναντι </a:t>
                      </a:r>
                      <a:r>
                        <a:rPr lang="en-US" sz="1050" kern="0" dirty="0">
                          <a:effectLst/>
                        </a:rPr>
                        <a:t>default</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266042119"/>
                  </a:ext>
                </a:extLst>
              </a:tr>
            </a:tbl>
          </a:graphicData>
        </a:graphic>
      </p:graphicFrame>
    </p:spTree>
    <p:extLst>
      <p:ext uri="{BB962C8B-B14F-4D97-AF65-F5344CB8AC3E}">
        <p14:creationId xmlns:p14="http://schemas.microsoft.com/office/powerpoint/2010/main" val="145414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096A1-25B1-CE3F-332E-CF4A4AC2E29C}"/>
              </a:ext>
            </a:extLst>
          </p:cNvPr>
          <p:cNvSpPr>
            <a:spLocks noGrp="1"/>
          </p:cNvSpPr>
          <p:nvPr>
            <p:ph type="title"/>
          </p:nvPr>
        </p:nvSpPr>
        <p:spPr>
          <a:xfrm>
            <a:off x="838200" y="365125"/>
            <a:ext cx="10515600" cy="1076325"/>
          </a:xfrm>
        </p:spPr>
        <p:txBody>
          <a:bodyPr>
            <a:noAutofit/>
          </a:bodyPr>
          <a:lstStyle/>
          <a:p>
            <a:pPr algn="ctr"/>
            <a:r>
              <a:rPr lang="el-GR" sz="2400" b="1" dirty="0"/>
              <a:t>Hedging, Risk Premium και Beta:</a:t>
            </a:r>
            <a:br>
              <a:rPr lang="el-GR" sz="2400" b="1" dirty="0"/>
            </a:br>
            <a:r>
              <a:rPr lang="el-GR" sz="2400" b="1" dirty="0"/>
              <a:t>Πώς ο επενδυτής χρησιμοποιεί τα ratings για διαχείριση κινδύνου</a:t>
            </a:r>
            <a:br>
              <a:rPr lang="el-GR" sz="2400" dirty="0"/>
            </a:br>
            <a:endParaRPr lang="en-US" sz="2400" dirty="0"/>
          </a:p>
        </p:txBody>
      </p:sp>
      <p:sp>
        <p:nvSpPr>
          <p:cNvPr id="3" name="Content Placeholder 2">
            <a:extLst>
              <a:ext uri="{FF2B5EF4-FFF2-40B4-BE49-F238E27FC236}">
                <a16:creationId xmlns:a16="http://schemas.microsoft.com/office/drawing/2014/main" id="{211C29B0-1D1E-354E-8968-D403C2C70FB1}"/>
              </a:ext>
            </a:extLst>
          </p:cNvPr>
          <p:cNvSpPr>
            <a:spLocks noGrp="1"/>
          </p:cNvSpPr>
          <p:nvPr>
            <p:ph idx="1"/>
          </p:nvPr>
        </p:nvSpPr>
        <p:spPr>
          <a:xfrm>
            <a:off x="838200" y="1181100"/>
            <a:ext cx="10515600" cy="4995863"/>
          </a:xfrm>
        </p:spPr>
        <p:txBody>
          <a:bodyPr>
            <a:normAutofit/>
          </a:bodyPr>
          <a:lstStyle/>
          <a:p>
            <a:r>
              <a:rPr lang="el-GR" sz="1200" b="1" dirty="0"/>
              <a:t>Risk-free rate και risk premium:</a:t>
            </a:r>
            <a:br>
              <a:rPr lang="el-GR" sz="1200" dirty="0"/>
            </a:br>
            <a:r>
              <a:rPr lang="el-GR" sz="1200" dirty="0"/>
              <a:t>Ο επενδυτής ξεκινά από μια απόδοση που θεωρείται σχεδόν χωρίς κίνδυνο, όπως ένα ισχυρό κρατικό ομόλογο. Πάνω σε αυτή προσθέτει ένα </a:t>
            </a:r>
            <a:r>
              <a:rPr lang="el-GR" sz="1200" b="1" dirty="0"/>
              <a:t>risk premium</a:t>
            </a:r>
            <a:r>
              <a:rPr lang="el-GR" sz="1200" dirty="0"/>
              <a:t>, δηλαδή πρόσθετη απόδοση για να αποζημιωθεί για πιστωτικό, πολιτικό, συναλλαγματικό ή επιχειρηματικό κίνδυνο.</a:t>
            </a:r>
          </a:p>
          <a:p>
            <a:r>
              <a:rPr lang="el-GR" sz="1200" b="1" dirty="0"/>
              <a:t>Beta σε σύντομη ερμηνεία:</a:t>
            </a:r>
            <a:br>
              <a:rPr lang="el-GR" sz="1200" dirty="0"/>
            </a:br>
            <a:r>
              <a:rPr lang="el-GR" sz="1200" dirty="0"/>
              <a:t>Το </a:t>
            </a:r>
            <a:r>
              <a:rPr lang="el-GR" sz="1200" b="1" dirty="0"/>
              <a:t>beta</a:t>
            </a:r>
            <a:r>
              <a:rPr lang="el-GR" sz="1200" dirty="0"/>
              <a:t> μετρά πόσο ευαίσθητη είναι μια μετοχή ή επένδυση σε σχέση με τη συνολική αγορά.</a:t>
            </a:r>
          </a:p>
          <a:p>
            <a:pPr lvl="1"/>
            <a:r>
              <a:rPr lang="el-GR" sz="1200" b="1" dirty="0"/>
              <a:t>Beta = 1:</a:t>
            </a:r>
            <a:r>
              <a:rPr lang="el-GR" sz="1200" dirty="0"/>
              <a:t> κινείται περίπου όπως η αγορά</a:t>
            </a:r>
          </a:p>
          <a:p>
            <a:pPr lvl="1"/>
            <a:r>
              <a:rPr lang="el-GR" sz="1200" b="1" dirty="0"/>
              <a:t>Beta &gt; 1:</a:t>
            </a:r>
            <a:r>
              <a:rPr lang="el-GR" sz="1200" dirty="0"/>
              <a:t> πιο ευμετάβλητη από την αγορά</a:t>
            </a:r>
          </a:p>
          <a:p>
            <a:pPr lvl="1"/>
            <a:r>
              <a:rPr lang="el-GR" sz="1200" b="1" dirty="0"/>
              <a:t>Beta &lt; 1:</a:t>
            </a:r>
            <a:r>
              <a:rPr lang="el-GR" sz="1200" dirty="0"/>
              <a:t> λιγότερο ευμετάβλητη από την αγορά</a:t>
            </a:r>
          </a:p>
          <a:p>
            <a:pPr lvl="1"/>
            <a:r>
              <a:rPr lang="el-GR" sz="1200" b="1" dirty="0"/>
              <a:t>Beta &lt; 0:</a:t>
            </a:r>
            <a:r>
              <a:rPr lang="el-GR" sz="1200" dirty="0"/>
              <a:t> κινείται αντίθετα από την αγορά, σπάνιο στην πράξη</a:t>
            </a:r>
          </a:p>
          <a:p>
            <a:pPr marL="457200" lvl="1" indent="0">
              <a:buNone/>
            </a:pPr>
            <a:endParaRPr lang="el-GR" sz="1200" dirty="0"/>
          </a:p>
          <a:p>
            <a:pPr marL="0" indent="0">
              <a:buNone/>
            </a:pPr>
            <a:endParaRPr lang="en-US" sz="1400" dirty="0"/>
          </a:p>
        </p:txBody>
      </p:sp>
      <p:graphicFrame>
        <p:nvGraphicFramePr>
          <p:cNvPr id="4" name="Table 3">
            <a:extLst>
              <a:ext uri="{FF2B5EF4-FFF2-40B4-BE49-F238E27FC236}">
                <a16:creationId xmlns:a16="http://schemas.microsoft.com/office/drawing/2014/main" id="{E113179C-924C-C0E9-B3EF-0D62F59806D0}"/>
              </a:ext>
            </a:extLst>
          </p:cNvPr>
          <p:cNvGraphicFramePr>
            <a:graphicFrameLocks noGrp="1"/>
          </p:cNvGraphicFramePr>
          <p:nvPr>
            <p:extLst>
              <p:ext uri="{D42A27DB-BD31-4B8C-83A1-F6EECF244321}">
                <p14:modId xmlns:p14="http://schemas.microsoft.com/office/powerpoint/2010/main" val="3573627967"/>
              </p:ext>
            </p:extLst>
          </p:nvPr>
        </p:nvGraphicFramePr>
        <p:xfrm>
          <a:off x="3200399" y="3048506"/>
          <a:ext cx="6216334" cy="1913128"/>
        </p:xfrm>
        <a:graphic>
          <a:graphicData uri="http://schemas.openxmlformats.org/drawingml/2006/table">
            <a:tbl>
              <a:tblPr firstRow="1" firstCol="1" bandRow="1">
                <a:tableStyleId>{5C22544A-7EE6-4342-B048-85BDC9FD1C3A}</a:tableStyleId>
              </a:tblPr>
              <a:tblGrid>
                <a:gridCol w="3108167">
                  <a:extLst>
                    <a:ext uri="{9D8B030D-6E8A-4147-A177-3AD203B41FA5}">
                      <a16:colId xmlns:a16="http://schemas.microsoft.com/office/drawing/2014/main" val="117874204"/>
                    </a:ext>
                  </a:extLst>
                </a:gridCol>
                <a:gridCol w="3108167">
                  <a:extLst>
                    <a:ext uri="{9D8B030D-6E8A-4147-A177-3AD203B41FA5}">
                      <a16:colId xmlns:a16="http://schemas.microsoft.com/office/drawing/2014/main" val="3821341044"/>
                    </a:ext>
                  </a:extLst>
                </a:gridCol>
              </a:tblGrid>
              <a:tr h="237998">
                <a:tc>
                  <a:txBody>
                    <a:bodyPr/>
                    <a:lstStyle/>
                    <a:p>
                      <a:pPr marL="0" marR="0">
                        <a:lnSpc>
                          <a:spcPts val="1650"/>
                        </a:lnSpc>
                        <a:spcAft>
                          <a:spcPts val="800"/>
                        </a:spcAft>
                        <a:buNone/>
                      </a:pPr>
                      <a:r>
                        <a:rPr lang="en-US" sz="1050" kern="0">
                          <a:effectLst/>
                        </a:rPr>
                        <a:t>Εργαλείο</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Χρήση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4183225465"/>
                  </a:ext>
                </a:extLst>
              </a:tr>
              <a:tr h="237998">
                <a:tc>
                  <a:txBody>
                    <a:bodyPr/>
                    <a:lstStyle/>
                    <a:p>
                      <a:pPr marL="0" marR="0">
                        <a:lnSpc>
                          <a:spcPts val="1650"/>
                        </a:lnSpc>
                        <a:spcAft>
                          <a:spcPts val="800"/>
                        </a:spcAft>
                        <a:buNone/>
                      </a:pPr>
                      <a:r>
                        <a:rPr lang="en-US" sz="1050" kern="0" dirty="0">
                          <a:effectLst/>
                        </a:rPr>
                        <a:t>Diversification</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Μείωση έκθεσης σε μία χώρα, κλάδο ή εκδότη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421987385"/>
                  </a:ext>
                </a:extLst>
              </a:tr>
              <a:tr h="237998">
                <a:tc>
                  <a:txBody>
                    <a:bodyPr/>
                    <a:lstStyle/>
                    <a:p>
                      <a:pPr marL="0" marR="0">
                        <a:lnSpc>
                          <a:spcPts val="1650"/>
                        </a:lnSpc>
                        <a:spcAft>
                          <a:spcPts val="800"/>
                        </a:spcAft>
                        <a:buNone/>
                      </a:pPr>
                      <a:r>
                        <a:rPr lang="en-US" sz="1050" kern="0">
                          <a:effectLst/>
                        </a:rPr>
                        <a:t>CDS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Ασφάλιση έναντι </a:t>
                      </a:r>
                      <a:r>
                        <a:rPr lang="en-US" sz="1050" kern="0">
                          <a:effectLst/>
                        </a:rPr>
                        <a:t>default</a:t>
                      </a:r>
                      <a:r>
                        <a:rPr lang="el-GR" sz="1050" kern="0">
                          <a:effectLst/>
                        </a:rPr>
                        <a:t> κράτους ή επιχείρησης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383302225"/>
                  </a:ext>
                </a:extLst>
              </a:tr>
              <a:tr h="237998">
                <a:tc>
                  <a:txBody>
                    <a:bodyPr/>
                    <a:lstStyle/>
                    <a:p>
                      <a:pPr marL="0" marR="0">
                        <a:lnSpc>
                          <a:spcPts val="1650"/>
                        </a:lnSpc>
                        <a:spcAft>
                          <a:spcPts val="800"/>
                        </a:spcAft>
                        <a:buNone/>
                      </a:pPr>
                      <a:r>
                        <a:rPr lang="en-US" sz="1050" kern="0">
                          <a:effectLst/>
                        </a:rPr>
                        <a:t>Interest rate swaps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Προστασία από μεταβολές επιτοκίων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64440871"/>
                  </a:ext>
                </a:extLst>
              </a:tr>
              <a:tr h="237998">
                <a:tc>
                  <a:txBody>
                    <a:bodyPr/>
                    <a:lstStyle/>
                    <a:p>
                      <a:pPr marL="0" marR="0">
                        <a:lnSpc>
                          <a:spcPts val="1650"/>
                        </a:lnSpc>
                        <a:spcAft>
                          <a:spcPts val="800"/>
                        </a:spcAft>
                        <a:buNone/>
                      </a:pPr>
                      <a:r>
                        <a:rPr lang="en-US" sz="1050" kern="0">
                          <a:effectLst/>
                        </a:rPr>
                        <a:t>FX forwards / options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Αντιστάθμιση συναλλαγματικού κινδύνου</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333636693"/>
                  </a:ext>
                </a:extLst>
              </a:tr>
              <a:tr h="237998">
                <a:tc>
                  <a:txBody>
                    <a:bodyPr/>
                    <a:lstStyle/>
                    <a:p>
                      <a:pPr marL="0" marR="0">
                        <a:lnSpc>
                          <a:spcPts val="1650"/>
                        </a:lnSpc>
                        <a:spcAft>
                          <a:spcPts val="800"/>
                        </a:spcAft>
                        <a:buNone/>
                      </a:pPr>
                      <a:r>
                        <a:rPr lang="en-US" sz="1050" kern="0">
                          <a:effectLst/>
                        </a:rPr>
                        <a:t>Bond duration management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Μείωση κινδύνου από άνοδο επιτοκίων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272545512"/>
                  </a:ext>
                </a:extLst>
              </a:tr>
              <a:tr h="237998">
                <a:tc>
                  <a:txBody>
                    <a:bodyPr/>
                    <a:lstStyle/>
                    <a:p>
                      <a:pPr marL="0" marR="0">
                        <a:lnSpc>
                          <a:spcPts val="1650"/>
                        </a:lnSpc>
                        <a:spcAft>
                          <a:spcPts val="800"/>
                        </a:spcAft>
                        <a:buNone/>
                      </a:pPr>
                      <a:r>
                        <a:rPr lang="en-US" sz="1050" kern="0">
                          <a:effectLst/>
                        </a:rPr>
                        <a:t>Equity index futures / options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dirty="0">
                          <a:effectLst/>
                        </a:rPr>
                        <a:t>Προστασία από πτώση χρηματιστηριακής αγοράς</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957177335"/>
                  </a:ext>
                </a:extLst>
              </a:tr>
            </a:tbl>
          </a:graphicData>
        </a:graphic>
      </p:graphicFrame>
    </p:spTree>
    <p:extLst>
      <p:ext uri="{BB962C8B-B14F-4D97-AF65-F5344CB8AC3E}">
        <p14:creationId xmlns:p14="http://schemas.microsoft.com/office/powerpoint/2010/main" val="2121252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15AD9-09D5-3293-4574-9622B7B93CAB}"/>
              </a:ext>
            </a:extLst>
          </p:cNvPr>
          <p:cNvSpPr>
            <a:spLocks noGrp="1"/>
          </p:cNvSpPr>
          <p:nvPr>
            <p:ph type="ctrTitle"/>
          </p:nvPr>
        </p:nvSpPr>
        <p:spPr/>
        <p:txBody>
          <a:bodyPr>
            <a:normAutofit/>
          </a:bodyPr>
          <a:lstStyle/>
          <a:p>
            <a:r>
              <a:rPr lang="el-GR" sz="3200" dirty="0">
                <a:latin typeface="Bahnschrift SemiBold Condensed" panose="020B0502040204020203" pitchFamily="34" charset="0"/>
              </a:rPr>
              <a:t>Το Βαρόμετρο των Εταιρικών Μετασχηματισμών</a:t>
            </a:r>
            <a:endParaRPr lang="en-US" sz="3200" dirty="0">
              <a:latin typeface="Bahnschrift SemiBold Condensed" panose="020B0502040204020203" pitchFamily="34" charset="0"/>
            </a:endParaRPr>
          </a:p>
        </p:txBody>
      </p:sp>
      <p:sp>
        <p:nvSpPr>
          <p:cNvPr id="3" name="Subtitle 2">
            <a:extLst>
              <a:ext uri="{FF2B5EF4-FFF2-40B4-BE49-F238E27FC236}">
                <a16:creationId xmlns:a16="http://schemas.microsoft.com/office/drawing/2014/main" id="{E4875CC7-B11F-5F59-4572-55B10D8149E8}"/>
              </a:ext>
            </a:extLst>
          </p:cNvPr>
          <p:cNvSpPr>
            <a:spLocks noGrp="1"/>
          </p:cNvSpPr>
          <p:nvPr>
            <p:ph type="subTitle" idx="1"/>
          </p:nvPr>
        </p:nvSpPr>
        <p:spPr/>
        <p:txBody>
          <a:bodyPr/>
          <a:lstStyle/>
          <a:p>
            <a:r>
              <a:rPr lang="en-US" dirty="0">
                <a:latin typeface="Bahnschrift SemiBold Condensed" panose="020B0502040204020203" pitchFamily="34" charset="0"/>
              </a:rPr>
              <a:t>The methodology of M&amp;As’ complexity analysis </a:t>
            </a:r>
          </a:p>
        </p:txBody>
      </p:sp>
    </p:spTree>
    <p:extLst>
      <p:ext uri="{BB962C8B-B14F-4D97-AF65-F5344CB8AC3E}">
        <p14:creationId xmlns:p14="http://schemas.microsoft.com/office/powerpoint/2010/main" val="2415334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67823-07E9-20D2-ECB3-B7B33EFF4526}"/>
              </a:ext>
            </a:extLst>
          </p:cNvPr>
          <p:cNvSpPr>
            <a:spLocks noGrp="1"/>
          </p:cNvSpPr>
          <p:nvPr>
            <p:ph type="title"/>
          </p:nvPr>
        </p:nvSpPr>
        <p:spPr/>
        <p:txBody>
          <a:bodyPr>
            <a:normAutofit/>
          </a:bodyPr>
          <a:lstStyle/>
          <a:p>
            <a:pPr algn="ctr"/>
            <a:r>
              <a:rPr lang="el-GR" sz="2400" dirty="0">
                <a:latin typeface="Bahnschrift SemiBold Condensed" panose="020B0502040204020203" pitchFamily="34" charset="0"/>
              </a:rPr>
              <a:t>Μεθοδολογία Διαμόρφωσης του βαρομέτρου εταιρικών μετασχηματισμών αγορών συνολικά – κλάδων και επιχειρήσεων</a:t>
            </a:r>
            <a:endParaRPr lang="en-US" sz="2400" dirty="0">
              <a:latin typeface="Bahnschrift SemiBold Condensed" panose="020B0502040204020203" pitchFamily="34" charset="0"/>
            </a:endParaRPr>
          </a:p>
        </p:txBody>
      </p:sp>
      <p:sp>
        <p:nvSpPr>
          <p:cNvPr id="3" name="Content Placeholder 2">
            <a:extLst>
              <a:ext uri="{FF2B5EF4-FFF2-40B4-BE49-F238E27FC236}">
                <a16:creationId xmlns:a16="http://schemas.microsoft.com/office/drawing/2014/main" id="{88843800-AB83-9BBB-9E8B-86286F232AAD}"/>
              </a:ext>
            </a:extLst>
          </p:cNvPr>
          <p:cNvSpPr>
            <a:spLocks noGrp="1"/>
          </p:cNvSpPr>
          <p:nvPr>
            <p:ph sz="half" idx="1"/>
          </p:nvPr>
        </p:nvSpPr>
        <p:spPr>
          <a:xfrm>
            <a:off x="838200" y="1428750"/>
            <a:ext cx="5181600" cy="4748213"/>
          </a:xfrm>
        </p:spPr>
        <p:txBody>
          <a:bodyPr>
            <a:noAutofit/>
          </a:bodyPr>
          <a:lstStyle/>
          <a:p>
            <a:pPr marL="0" marR="0">
              <a:lnSpc>
                <a:spcPct val="115000"/>
              </a:lnSpc>
              <a:spcAft>
                <a:spcPts val="800"/>
              </a:spcAft>
              <a:buNone/>
            </a:pPr>
            <a:r>
              <a:rPr lang="el-GR" sz="1100" kern="0" dirty="0">
                <a:solidFill>
                  <a:srgbClr val="1A1A24"/>
                </a:solidFill>
                <a:effectLst/>
                <a:latin typeface="EYInterstate-Light"/>
                <a:ea typeface="DengXian" panose="02010600030101010101" pitchFamily="2" charset="-122"/>
                <a:cs typeface="EYInterstate-Light"/>
              </a:rPr>
              <a:t>Πώς διαμορφώνεται το </a:t>
            </a:r>
            <a:r>
              <a:rPr lang="en-US" sz="1100" kern="0" dirty="0">
                <a:solidFill>
                  <a:srgbClr val="1A1A24"/>
                </a:solidFill>
                <a:effectLst/>
                <a:latin typeface="EYInterstate-Light"/>
                <a:ea typeface="DengXian" panose="02010600030101010101" pitchFamily="2" charset="-122"/>
                <a:cs typeface="EYInterstate-Light"/>
              </a:rPr>
              <a:t>Deal Barometer</a:t>
            </a:r>
            <a:r>
              <a:rPr lang="el-GR" sz="1100" kern="0" dirty="0">
                <a:solidFill>
                  <a:srgbClr val="1A1A24"/>
                </a:solidFill>
                <a:effectLst/>
                <a:latin typeface="EYInterstate-Light"/>
                <a:ea typeface="DengXian" panose="02010600030101010101" pitchFamily="2" charset="-122"/>
                <a:cs typeface="EYInterstate-Light"/>
              </a:rPr>
              <a:t>;</a:t>
            </a:r>
            <a:endParaRPr lang="en-US" sz="1100" kern="100" dirty="0">
              <a:effectLst/>
              <a:latin typeface="Calibri" panose="020F0502020204030204" pitchFamily="34" charset="0"/>
              <a:ea typeface="DengXian" panose="02010600030101010101" pitchFamily="2" charset="-122"/>
              <a:cs typeface="Times New Roman" panose="02020603050405020304" pitchFamily="18" charset="0"/>
            </a:endParaRPr>
          </a:p>
          <a:p>
            <a:pPr marL="0" marR="0">
              <a:lnSpc>
                <a:spcPct val="115000"/>
              </a:lnSpc>
              <a:spcAft>
                <a:spcPts val="800"/>
              </a:spcAft>
              <a:buNone/>
            </a:pPr>
            <a:r>
              <a:rPr lang="el-GR" sz="1100" kern="0" dirty="0">
                <a:solidFill>
                  <a:srgbClr val="1A1A24"/>
                </a:solidFill>
                <a:effectLst/>
                <a:latin typeface="EYInterstate-Light"/>
                <a:ea typeface="DengXian" panose="02010600030101010101" pitchFamily="2" charset="-122"/>
                <a:cs typeface="EYInterstate-Light"/>
              </a:rPr>
              <a:t>Το Βαρόμετρο Συμφωνίας </a:t>
            </a:r>
            <a:r>
              <a:rPr lang="en-US" sz="1100" kern="0" dirty="0">
                <a:solidFill>
                  <a:srgbClr val="1A1A24"/>
                </a:solidFill>
                <a:effectLst/>
                <a:latin typeface="EYInterstate-Light"/>
                <a:ea typeface="DengXian" panose="02010600030101010101" pitchFamily="2" charset="-122"/>
                <a:cs typeface="EYInterstate-Light"/>
              </a:rPr>
              <a:t>EY</a:t>
            </a:r>
            <a:r>
              <a:rPr lang="el-GR" sz="1100" kern="0" dirty="0">
                <a:solidFill>
                  <a:srgbClr val="1A1A24"/>
                </a:solidFill>
                <a:effectLst/>
                <a:latin typeface="EYInterstate-Light"/>
                <a:ea typeface="DengXian" panose="02010600030101010101" pitchFamily="2" charset="-122"/>
                <a:cs typeface="EYInterstate-Light"/>
              </a:rPr>
              <a:t>-</a:t>
            </a:r>
            <a:r>
              <a:rPr lang="en-US" sz="1100" kern="0" dirty="0">
                <a:solidFill>
                  <a:srgbClr val="1A1A24"/>
                </a:solidFill>
                <a:effectLst/>
                <a:latin typeface="EYInterstate-Light"/>
                <a:ea typeface="DengXian" panose="02010600030101010101" pitchFamily="2" charset="-122"/>
                <a:cs typeface="EYInterstate-Light"/>
              </a:rPr>
              <a:t>Parthenon</a:t>
            </a:r>
            <a:r>
              <a:rPr lang="el-GR" sz="1100" kern="0" dirty="0">
                <a:solidFill>
                  <a:srgbClr val="1A1A24"/>
                </a:solidFill>
                <a:effectLst/>
                <a:latin typeface="EYInterstate-Light"/>
                <a:ea typeface="DengXian" panose="02010600030101010101" pitchFamily="2" charset="-122"/>
                <a:cs typeface="EYInterstate-Light"/>
              </a:rPr>
              <a:t> χρησιμοποιεί τις οικονομικές προοπτικές των ΗΠΑ </a:t>
            </a:r>
            <a:r>
              <a:rPr lang="en-US" sz="1100" kern="0" dirty="0">
                <a:solidFill>
                  <a:srgbClr val="1A1A24"/>
                </a:solidFill>
                <a:effectLst/>
                <a:latin typeface="EYInterstate-Light"/>
                <a:ea typeface="DengXian" panose="02010600030101010101" pitchFamily="2" charset="-122"/>
                <a:cs typeface="EYInterstate-Light"/>
              </a:rPr>
              <a:t>EY</a:t>
            </a:r>
            <a:r>
              <a:rPr lang="el-GR" sz="1100" kern="0" dirty="0">
                <a:solidFill>
                  <a:srgbClr val="1A1A24"/>
                </a:solidFill>
                <a:effectLst/>
                <a:latin typeface="EYInterstate-Light"/>
                <a:ea typeface="DengXian" panose="02010600030101010101" pitchFamily="2" charset="-122"/>
                <a:cs typeface="EYInterstate-Light"/>
              </a:rPr>
              <a:t>-</a:t>
            </a:r>
            <a:r>
              <a:rPr lang="en-US" sz="1100" kern="0" dirty="0">
                <a:solidFill>
                  <a:srgbClr val="1A1A24"/>
                </a:solidFill>
                <a:effectLst/>
                <a:latin typeface="EYInterstate-Light"/>
                <a:ea typeface="DengXian" panose="02010600030101010101" pitchFamily="2" charset="-122"/>
                <a:cs typeface="EYInterstate-Light"/>
              </a:rPr>
              <a:t>Parthenon Macroeconomics</a:t>
            </a:r>
            <a:r>
              <a:rPr lang="el-GR" sz="1100" kern="0" dirty="0">
                <a:solidFill>
                  <a:srgbClr val="1A1A24"/>
                </a:solidFill>
                <a:effectLst/>
                <a:latin typeface="EYInterstate-Light"/>
                <a:ea typeface="DengXian" panose="02010600030101010101" pitchFamily="2" charset="-122"/>
                <a:cs typeface="EYInterstate-Light"/>
              </a:rPr>
              <a:t> για να προβλέψει τις μελλοντικές τάσεις στη δραστηριότητα εταιρικών συμφωνιών συγχωνεύσεων και εξαγορών και ιδιωτικών επενδυτικών κεφαλαίων. Για την ανάλυσή μας, εστιάζουμε σε συμφωνίες στις ΗΠΑ, εξαιρουμένων των συμφωνιών ακινήτων, που αποκαλύπτονται δημόσια και έχουν αξία άνω των 100 εκατομμυρίων δολαρίων.</a:t>
            </a:r>
          </a:p>
          <a:p>
            <a:pPr marL="0" marR="0">
              <a:lnSpc>
                <a:spcPct val="115000"/>
              </a:lnSpc>
              <a:spcAft>
                <a:spcPts val="800"/>
              </a:spcAft>
              <a:buNone/>
            </a:pPr>
            <a:r>
              <a:rPr lang="el-GR" sz="1100" kern="0" dirty="0">
                <a:solidFill>
                  <a:srgbClr val="1A1A24"/>
                </a:solidFill>
                <a:effectLst/>
                <a:latin typeface="EYInterstate-Light"/>
                <a:ea typeface="DengXian" panose="02010600030101010101" pitchFamily="2" charset="-122"/>
                <a:cs typeface="EYInterstate-Light"/>
              </a:rPr>
              <a:t>Το μακροοικονομετρικό μας πλαίσιο λαμβάνει υπόψη παράγοντες όπως η αύξηση του ΑΕΠ των ΗΠΑ, τα εταιρικά κέρδη, τα </a:t>
            </a:r>
            <a:r>
              <a:rPr lang="en-US" sz="1100" kern="0" dirty="0">
                <a:solidFill>
                  <a:srgbClr val="1A1A24"/>
                </a:solidFill>
                <a:effectLst/>
                <a:latin typeface="EYInterstate-Light"/>
                <a:ea typeface="DengXian" panose="02010600030101010101" pitchFamily="2" charset="-122"/>
                <a:cs typeface="EYInterstate-Light"/>
              </a:rPr>
              <a:t>spreads</a:t>
            </a:r>
            <a:r>
              <a:rPr lang="el-GR" sz="1100" kern="0" dirty="0">
                <a:solidFill>
                  <a:srgbClr val="1A1A24"/>
                </a:solidFill>
                <a:effectLst/>
                <a:latin typeface="EYInterstate-Light"/>
                <a:ea typeface="DengXian" panose="02010600030101010101" pitchFamily="2" charset="-122"/>
                <a:cs typeface="EYInterstate-Light"/>
              </a:rPr>
              <a:t> των εταιρικών ομολόγων, οι μεταβολές των βραχυπρόθεσμων και μακροπρόθεσμων επιτοκίων και η εμπιστοσύνη του </a:t>
            </a:r>
            <a:r>
              <a:rPr lang="en-US" sz="1100" kern="0" dirty="0">
                <a:solidFill>
                  <a:srgbClr val="1A1A24"/>
                </a:solidFill>
                <a:effectLst/>
                <a:latin typeface="EYInterstate-Light"/>
                <a:ea typeface="DengXian" panose="02010600030101010101" pitchFamily="2" charset="-122"/>
                <a:cs typeface="EYInterstate-Light"/>
              </a:rPr>
              <a:t>CEO</a:t>
            </a:r>
            <a:r>
              <a:rPr lang="el-GR" sz="1100" kern="0" dirty="0">
                <a:solidFill>
                  <a:srgbClr val="1A1A24"/>
                </a:solidFill>
                <a:effectLst/>
                <a:latin typeface="EYInterstate-Light"/>
                <a:ea typeface="DengXian" panose="02010600030101010101" pitchFamily="2" charset="-122"/>
                <a:cs typeface="EYInterstate-Light"/>
              </a:rPr>
              <a:t>2 ως οδηγοί της δραστηριότητας των συμφωνιών.</a:t>
            </a:r>
            <a:endParaRPr lang="en-US" sz="1100" kern="100" dirty="0">
              <a:effectLst/>
              <a:latin typeface="Calibri" panose="020F0502020204030204" pitchFamily="34" charset="0"/>
              <a:ea typeface="DengXian" panose="02010600030101010101" pitchFamily="2" charset="-122"/>
              <a:cs typeface="Times New Roman" panose="02020603050405020304" pitchFamily="18" charset="0"/>
            </a:endParaRPr>
          </a:p>
          <a:p>
            <a:pPr marL="0" marR="0">
              <a:lnSpc>
                <a:spcPct val="115000"/>
              </a:lnSpc>
              <a:spcAft>
                <a:spcPts val="800"/>
              </a:spcAft>
              <a:buNone/>
            </a:pPr>
            <a:r>
              <a:rPr lang="el-GR" sz="1100" kern="0" dirty="0">
                <a:solidFill>
                  <a:srgbClr val="1A1A24"/>
                </a:solidFill>
                <a:effectLst/>
                <a:latin typeface="EYInterstate-Light"/>
                <a:ea typeface="DengXian" panose="02010600030101010101" pitchFamily="2" charset="-122"/>
                <a:cs typeface="EYInterstate-Light"/>
              </a:rPr>
              <a:t>Τα τελευταία 20 χρόνια, βρίσκουμε μια συσχέτιση 82% μεταξύ της δραστηριότητας των συμφωνιών </a:t>
            </a:r>
            <a:r>
              <a:rPr lang="en-US" sz="1100" kern="0" dirty="0">
                <a:solidFill>
                  <a:srgbClr val="1A1A24"/>
                </a:solidFill>
                <a:effectLst/>
                <a:latin typeface="EYInterstate-Light"/>
                <a:ea typeface="DengXian" panose="02010600030101010101" pitchFamily="2" charset="-122"/>
                <a:cs typeface="EYInterstate-Light"/>
              </a:rPr>
              <a:t>PE</a:t>
            </a:r>
            <a:r>
              <a:rPr lang="el-GR" sz="1100" kern="0" dirty="0">
                <a:solidFill>
                  <a:srgbClr val="1A1A24"/>
                </a:solidFill>
                <a:effectLst/>
                <a:latin typeface="EYInterstate-Light"/>
                <a:ea typeface="DengXian" panose="02010600030101010101" pitchFamily="2" charset="-122"/>
                <a:cs typeface="EYInterstate-Light"/>
              </a:rPr>
              <a:t> και της αύξησης του ΑΕΠ, των εταιρικών κερδών, εταιρικών ομολόγων και τα βραχυπρόθεσμα και μακροπρόθεσμα επιτόκια. Η συσχέτιση μεταξύ της εταιρικής δραστηριότητας συγχωνεύσεων και εξαγορών και αυτοί οι οικονομικοί δείκτες συν ένα μέτρο της εμπιστοσύνης του </a:t>
            </a:r>
            <a:r>
              <a:rPr lang="en-US" sz="1100" kern="0" dirty="0">
                <a:solidFill>
                  <a:srgbClr val="1A1A24"/>
                </a:solidFill>
                <a:effectLst/>
                <a:latin typeface="EYInterstate-Light"/>
                <a:ea typeface="DengXian" panose="02010600030101010101" pitchFamily="2" charset="-122"/>
                <a:cs typeface="EYInterstate-Light"/>
              </a:rPr>
              <a:t>CEO</a:t>
            </a:r>
            <a:r>
              <a:rPr lang="el-GR" sz="1100" kern="0" dirty="0">
                <a:solidFill>
                  <a:srgbClr val="1A1A24"/>
                </a:solidFill>
                <a:effectLst/>
                <a:latin typeface="EYInterstate-Light"/>
                <a:ea typeface="DengXian" panose="02010600030101010101" pitchFamily="2" charset="-122"/>
                <a:cs typeface="EYInterstate-Light"/>
              </a:rPr>
              <a:t> είναι περίπου 56%, υποδεικνύοντας ισχυρή προγνωστική ισχύ.Χρησιμοποιώντας αυτό το πλαίσιο, παρέχουμε στα στελέχη των επιχειρήσεων μια αντικειμενική προοπτική για τον όγκο των ιδιωτικών επενδυτικών κεφαλαίων και των εταιρικών συγχωνεύσεων και εξαγορών δραστηριότητα διαπραγμάτευσης τα επόμενα τρίμηνα</a:t>
            </a:r>
            <a:endParaRPr lang="en-US" sz="1100" dirty="0"/>
          </a:p>
        </p:txBody>
      </p:sp>
      <p:pic>
        <p:nvPicPr>
          <p:cNvPr id="6" name="Content Placeholder 5">
            <a:extLst>
              <a:ext uri="{FF2B5EF4-FFF2-40B4-BE49-F238E27FC236}">
                <a16:creationId xmlns:a16="http://schemas.microsoft.com/office/drawing/2014/main" id="{223C7D4F-2F0C-B5A0-87FC-79A75E22A703}"/>
              </a:ext>
            </a:extLst>
          </p:cNvPr>
          <p:cNvPicPr>
            <a:picLocks noGrp="1" noChangeAspect="1"/>
          </p:cNvPicPr>
          <p:nvPr>
            <p:ph sz="half" idx="2"/>
          </p:nvPr>
        </p:nvPicPr>
        <p:blipFill>
          <a:blip r:embed="rId2"/>
          <a:stretch>
            <a:fillRect/>
          </a:stretch>
        </p:blipFill>
        <p:spPr>
          <a:xfrm>
            <a:off x="6172200" y="2218633"/>
            <a:ext cx="5181600" cy="3257347"/>
          </a:xfrm>
          <a:prstGeom prst="rect">
            <a:avLst/>
          </a:prstGeom>
        </p:spPr>
      </p:pic>
    </p:spTree>
    <p:extLst>
      <p:ext uri="{BB962C8B-B14F-4D97-AF65-F5344CB8AC3E}">
        <p14:creationId xmlns:p14="http://schemas.microsoft.com/office/powerpoint/2010/main" val="2613343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4E73F3-774D-7041-496E-031A23A7970D}"/>
              </a:ext>
            </a:extLst>
          </p:cNvPr>
          <p:cNvPicPr>
            <a:picLocks noChangeAspect="1"/>
          </p:cNvPicPr>
          <p:nvPr/>
        </p:nvPicPr>
        <p:blipFill>
          <a:blip r:embed="rId2"/>
          <a:stretch>
            <a:fillRect/>
          </a:stretch>
        </p:blipFill>
        <p:spPr>
          <a:xfrm>
            <a:off x="2343150" y="208449"/>
            <a:ext cx="8311096" cy="4960451"/>
          </a:xfrm>
          <a:prstGeom prst="rect">
            <a:avLst/>
          </a:prstGeom>
        </p:spPr>
      </p:pic>
      <p:pic>
        <p:nvPicPr>
          <p:cNvPr id="5" name="Picture 4">
            <a:extLst>
              <a:ext uri="{FF2B5EF4-FFF2-40B4-BE49-F238E27FC236}">
                <a16:creationId xmlns:a16="http://schemas.microsoft.com/office/drawing/2014/main" id="{ACDB66BC-4A23-5097-4BA6-9272EBD5606E}"/>
              </a:ext>
            </a:extLst>
          </p:cNvPr>
          <p:cNvPicPr>
            <a:picLocks noChangeAspect="1"/>
          </p:cNvPicPr>
          <p:nvPr/>
        </p:nvPicPr>
        <p:blipFill>
          <a:blip r:embed="rId3"/>
          <a:stretch>
            <a:fillRect/>
          </a:stretch>
        </p:blipFill>
        <p:spPr>
          <a:xfrm>
            <a:off x="2639736" y="5370760"/>
            <a:ext cx="6912528" cy="1082180"/>
          </a:xfrm>
          <a:prstGeom prst="rect">
            <a:avLst/>
          </a:prstGeom>
        </p:spPr>
      </p:pic>
    </p:spTree>
    <p:extLst>
      <p:ext uri="{BB962C8B-B14F-4D97-AF65-F5344CB8AC3E}">
        <p14:creationId xmlns:p14="http://schemas.microsoft.com/office/powerpoint/2010/main" val="1569806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E336A-ADAC-C789-4794-6284573D861C}"/>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BE427517-D007-E45A-3A4D-34BE21ECA3FA}"/>
              </a:ext>
            </a:extLst>
          </p:cNvPr>
          <p:cNvPicPr>
            <a:picLocks noGrp="1" noChangeAspect="1"/>
          </p:cNvPicPr>
          <p:nvPr>
            <p:ph sz="half" idx="1"/>
          </p:nvPr>
        </p:nvPicPr>
        <p:blipFill>
          <a:blip r:embed="rId2"/>
          <a:stretch>
            <a:fillRect/>
          </a:stretch>
        </p:blipFill>
        <p:spPr>
          <a:xfrm>
            <a:off x="838200" y="1690688"/>
            <a:ext cx="2689917" cy="4351338"/>
          </a:xfrm>
          <a:prstGeom prst="rect">
            <a:avLst/>
          </a:prstGeom>
        </p:spPr>
      </p:pic>
      <p:pic>
        <p:nvPicPr>
          <p:cNvPr id="10" name="Content Placeholder 9">
            <a:extLst>
              <a:ext uri="{FF2B5EF4-FFF2-40B4-BE49-F238E27FC236}">
                <a16:creationId xmlns:a16="http://schemas.microsoft.com/office/drawing/2014/main" id="{0718BF91-686A-B847-0319-69D1FC05CE8E}"/>
              </a:ext>
            </a:extLst>
          </p:cNvPr>
          <p:cNvPicPr>
            <a:picLocks noGrp="1" noChangeAspect="1"/>
          </p:cNvPicPr>
          <p:nvPr>
            <p:ph sz="half" idx="2"/>
          </p:nvPr>
        </p:nvPicPr>
        <p:blipFill>
          <a:blip r:embed="rId3"/>
          <a:stretch>
            <a:fillRect/>
          </a:stretch>
        </p:blipFill>
        <p:spPr>
          <a:xfrm>
            <a:off x="6441704" y="1690688"/>
            <a:ext cx="2614242" cy="4351338"/>
          </a:xfrm>
          <a:prstGeom prst="rect">
            <a:avLst/>
          </a:prstGeom>
        </p:spPr>
      </p:pic>
      <p:pic>
        <p:nvPicPr>
          <p:cNvPr id="8" name="Picture 7">
            <a:extLst>
              <a:ext uri="{FF2B5EF4-FFF2-40B4-BE49-F238E27FC236}">
                <a16:creationId xmlns:a16="http://schemas.microsoft.com/office/drawing/2014/main" id="{50CF4884-6FB9-2C6A-1FF5-42197E74B60A}"/>
              </a:ext>
            </a:extLst>
          </p:cNvPr>
          <p:cNvPicPr>
            <a:picLocks noChangeAspect="1"/>
          </p:cNvPicPr>
          <p:nvPr/>
        </p:nvPicPr>
        <p:blipFill>
          <a:blip r:embed="rId4"/>
          <a:stretch>
            <a:fillRect/>
          </a:stretch>
        </p:blipFill>
        <p:spPr>
          <a:xfrm>
            <a:off x="3537090" y="1690688"/>
            <a:ext cx="2832565" cy="4532312"/>
          </a:xfrm>
          <a:prstGeom prst="rect">
            <a:avLst/>
          </a:prstGeom>
        </p:spPr>
      </p:pic>
      <p:pic>
        <p:nvPicPr>
          <p:cNvPr id="12" name="Picture 11">
            <a:extLst>
              <a:ext uri="{FF2B5EF4-FFF2-40B4-BE49-F238E27FC236}">
                <a16:creationId xmlns:a16="http://schemas.microsoft.com/office/drawing/2014/main" id="{D7B6F83D-FF82-9E88-5EDA-D47C2C28933F}"/>
              </a:ext>
            </a:extLst>
          </p:cNvPr>
          <p:cNvPicPr>
            <a:picLocks noChangeAspect="1"/>
          </p:cNvPicPr>
          <p:nvPr/>
        </p:nvPicPr>
        <p:blipFill>
          <a:blip r:embed="rId5"/>
          <a:stretch>
            <a:fillRect/>
          </a:stretch>
        </p:blipFill>
        <p:spPr>
          <a:xfrm>
            <a:off x="9055946" y="1690688"/>
            <a:ext cx="2297854" cy="4532312"/>
          </a:xfrm>
          <a:prstGeom prst="rect">
            <a:avLst/>
          </a:prstGeom>
        </p:spPr>
      </p:pic>
      <p:pic>
        <p:nvPicPr>
          <p:cNvPr id="14" name="Picture 13">
            <a:extLst>
              <a:ext uri="{FF2B5EF4-FFF2-40B4-BE49-F238E27FC236}">
                <a16:creationId xmlns:a16="http://schemas.microsoft.com/office/drawing/2014/main" id="{D65A60D1-C84C-E748-B824-9703C8B31E67}"/>
              </a:ext>
            </a:extLst>
          </p:cNvPr>
          <p:cNvPicPr>
            <a:picLocks noChangeAspect="1"/>
          </p:cNvPicPr>
          <p:nvPr/>
        </p:nvPicPr>
        <p:blipFill>
          <a:blip r:embed="rId6"/>
          <a:stretch>
            <a:fillRect/>
          </a:stretch>
        </p:blipFill>
        <p:spPr>
          <a:xfrm>
            <a:off x="838200" y="365125"/>
            <a:ext cx="10458449" cy="1261109"/>
          </a:xfrm>
          <a:prstGeom prst="rect">
            <a:avLst/>
          </a:prstGeom>
        </p:spPr>
      </p:pic>
    </p:spTree>
    <p:extLst>
      <p:ext uri="{BB962C8B-B14F-4D97-AF65-F5344CB8AC3E}">
        <p14:creationId xmlns:p14="http://schemas.microsoft.com/office/powerpoint/2010/main" val="1074918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3DA2A-0606-E3E7-ADE7-FEFC2809BEB0}"/>
              </a:ext>
            </a:extLst>
          </p:cNvPr>
          <p:cNvSpPr>
            <a:spLocks noGrp="1"/>
          </p:cNvSpPr>
          <p:nvPr>
            <p:ph type="ctrTitle"/>
          </p:nvPr>
        </p:nvSpPr>
        <p:spPr/>
        <p:txBody>
          <a:bodyPr>
            <a:normAutofit/>
          </a:bodyPr>
          <a:lstStyle/>
          <a:p>
            <a:r>
              <a:rPr lang="el-GR" dirty="0">
                <a:latin typeface="Bahnschrift SemiBold Condensed" panose="020B0502040204020203" pitchFamily="34" charset="0"/>
              </a:rPr>
              <a:t>Μακροοικονομικά σήματα </a:t>
            </a:r>
            <a:r>
              <a:rPr lang="en-US" dirty="0">
                <a:latin typeface="Bahnschrift SemiBold Condensed" panose="020B0502040204020203" pitchFamily="34" charset="0"/>
              </a:rPr>
              <a:t>M&amp;As</a:t>
            </a:r>
            <a:r>
              <a:rPr lang="el-GR" dirty="0">
                <a:latin typeface="Bahnschrift SemiBold Condensed" panose="020B0502040204020203" pitchFamily="34" charset="0"/>
              </a:rPr>
              <a:t> – και ο ρόλος των </a:t>
            </a:r>
            <a:r>
              <a:rPr lang="en-US" dirty="0">
                <a:latin typeface="Bahnschrift SemiBold Condensed" panose="020B0502040204020203" pitchFamily="34" charset="0"/>
              </a:rPr>
              <a:t>Rating Agencies</a:t>
            </a:r>
          </a:p>
        </p:txBody>
      </p:sp>
      <p:sp>
        <p:nvSpPr>
          <p:cNvPr id="3" name="Subtitle 2">
            <a:extLst>
              <a:ext uri="{FF2B5EF4-FFF2-40B4-BE49-F238E27FC236}">
                <a16:creationId xmlns:a16="http://schemas.microsoft.com/office/drawing/2014/main" id="{F3743845-C8D0-E7AC-5BDB-FE49C73C3937}"/>
              </a:ext>
            </a:extLst>
          </p:cNvPr>
          <p:cNvSpPr>
            <a:spLocks noGrp="1"/>
          </p:cNvSpPr>
          <p:nvPr>
            <p:ph type="subTitle" idx="1"/>
          </p:nvPr>
        </p:nvSpPr>
        <p:spPr/>
        <p:txBody>
          <a:bodyPr/>
          <a:lstStyle/>
          <a:p>
            <a:r>
              <a:rPr lang="el-GR" dirty="0">
                <a:latin typeface="Bahnschrift SemiBold Condensed" panose="020B0502040204020203" pitchFamily="34" charset="0"/>
              </a:rPr>
              <a:t>Πως να χρησιμοποιώ την πληροφορία για να αντιλαμβάνομαι και ερμηνεύω ορθά επικείμενο κύμα </a:t>
            </a:r>
            <a:r>
              <a:rPr lang="en-US" dirty="0">
                <a:latin typeface="Bahnschrift SemiBold Condensed" panose="020B0502040204020203" pitchFamily="34" charset="0"/>
              </a:rPr>
              <a:t>M&amp;As</a:t>
            </a:r>
          </a:p>
        </p:txBody>
      </p:sp>
    </p:spTree>
    <p:extLst>
      <p:ext uri="{BB962C8B-B14F-4D97-AF65-F5344CB8AC3E}">
        <p14:creationId xmlns:p14="http://schemas.microsoft.com/office/powerpoint/2010/main" val="2375497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B1CDF-BF19-17F7-3650-F0909F24A0DA}"/>
              </a:ext>
            </a:extLst>
          </p:cNvPr>
          <p:cNvSpPr>
            <a:spLocks noGrp="1"/>
          </p:cNvSpPr>
          <p:nvPr>
            <p:ph type="title"/>
          </p:nvPr>
        </p:nvSpPr>
        <p:spPr/>
        <p:txBody>
          <a:bodyPr>
            <a:normAutofit/>
          </a:bodyPr>
          <a:lstStyle/>
          <a:p>
            <a:pPr algn="ctr"/>
            <a:r>
              <a:rPr lang="el-GR" sz="2400" b="1" dirty="0">
                <a:latin typeface="+mn-lt"/>
              </a:rPr>
              <a:t>Μακροοικονομικά σήματα, αγορές και διοικητικές αποφάσεις</a:t>
            </a:r>
            <a:endParaRPr lang="en-US" sz="2400" b="1" dirty="0">
              <a:latin typeface="+mn-lt"/>
            </a:endParaRPr>
          </a:p>
        </p:txBody>
      </p:sp>
      <p:graphicFrame>
        <p:nvGraphicFramePr>
          <p:cNvPr id="4" name="Content Placeholder 3">
            <a:extLst>
              <a:ext uri="{FF2B5EF4-FFF2-40B4-BE49-F238E27FC236}">
                <a16:creationId xmlns:a16="http://schemas.microsoft.com/office/drawing/2014/main" id="{3D06957B-A660-67D9-528E-AF3612F54353}"/>
              </a:ext>
            </a:extLst>
          </p:cNvPr>
          <p:cNvGraphicFramePr>
            <a:graphicFrameLocks noGrp="1"/>
          </p:cNvGraphicFramePr>
          <p:nvPr>
            <p:ph idx="1"/>
            <p:extLst>
              <p:ext uri="{D42A27DB-BD31-4B8C-83A1-F6EECF244321}">
                <p14:modId xmlns:p14="http://schemas.microsoft.com/office/powerpoint/2010/main" val="552718597"/>
              </p:ext>
            </p:extLst>
          </p:nvPr>
        </p:nvGraphicFramePr>
        <p:xfrm>
          <a:off x="2896434" y="1825625"/>
          <a:ext cx="6399132" cy="4351337"/>
        </p:xfrm>
        <a:graphic>
          <a:graphicData uri="http://schemas.openxmlformats.org/drawingml/2006/table">
            <a:tbl>
              <a:tblPr firstRow="1" firstCol="1" bandRow="1"/>
              <a:tblGrid>
                <a:gridCol w="2133044">
                  <a:extLst>
                    <a:ext uri="{9D8B030D-6E8A-4147-A177-3AD203B41FA5}">
                      <a16:colId xmlns:a16="http://schemas.microsoft.com/office/drawing/2014/main" val="3442321244"/>
                    </a:ext>
                  </a:extLst>
                </a:gridCol>
                <a:gridCol w="2133044">
                  <a:extLst>
                    <a:ext uri="{9D8B030D-6E8A-4147-A177-3AD203B41FA5}">
                      <a16:colId xmlns:a16="http://schemas.microsoft.com/office/drawing/2014/main" val="3758524833"/>
                    </a:ext>
                  </a:extLst>
                </a:gridCol>
                <a:gridCol w="2133044">
                  <a:extLst>
                    <a:ext uri="{9D8B030D-6E8A-4147-A177-3AD203B41FA5}">
                      <a16:colId xmlns:a16="http://schemas.microsoft.com/office/drawing/2014/main" val="1752488676"/>
                    </a:ext>
                  </a:extLst>
                </a:gridCol>
              </a:tblGrid>
              <a:tr h="503073">
                <a:tc>
                  <a:txBody>
                    <a:bodyPr/>
                    <a:lstStyle/>
                    <a:p>
                      <a:pPr marL="0" marR="0">
                        <a:lnSpc>
                          <a:spcPct val="115000"/>
                        </a:lnSpc>
                        <a:spcAft>
                          <a:spcPts val="800"/>
                        </a:spcAft>
                        <a:buNone/>
                      </a:pPr>
                      <a:r>
                        <a:rPr lang="en-US" sz="1100" b="1" kern="100">
                          <a:effectLst/>
                          <a:latin typeface="Calibri" panose="020F0502020204030204" pitchFamily="34" charset="0"/>
                          <a:ea typeface="DengXian" panose="02010600030101010101" pitchFamily="2" charset="-122"/>
                          <a:cs typeface="Times New Roman" panose="02020603050405020304" pitchFamily="18" charset="0"/>
                        </a:rPr>
                        <a:t>Δείκτης προηγούμενης διάλεξης</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b="1" kern="100">
                          <a:effectLst/>
                          <a:latin typeface="Calibri" panose="020F0502020204030204" pitchFamily="34" charset="0"/>
                          <a:ea typeface="DengXian" panose="02010600030101010101" pitchFamily="2" charset="-122"/>
                          <a:cs typeface="Times New Roman" panose="02020603050405020304" pitchFamily="18" charset="0"/>
                        </a:rPr>
                        <a:t>Σημερινή ένδειξη αγοράς</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b="1" kern="100">
                          <a:effectLst/>
                          <a:latin typeface="Calibri" panose="020F0502020204030204" pitchFamily="34" charset="0"/>
                          <a:ea typeface="DengXian" panose="02010600030101010101" pitchFamily="2" charset="-122"/>
                          <a:cs typeface="Times New Roman" panose="02020603050405020304" pitchFamily="18" charset="0"/>
                        </a:rPr>
                        <a:t>Επιχειρηματική σημασία</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9657252"/>
                  </a:ext>
                </a:extLst>
              </a:tr>
              <a:tr h="857751">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Consumer confidence / sentiment</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a:effectLst/>
                          <a:latin typeface="Calibri" panose="020F0502020204030204" pitchFamily="34" charset="0"/>
                          <a:ea typeface="DengXian" panose="02010600030101010101" pitchFamily="2" charset="-122"/>
                          <a:cs typeface="Times New Roman" panose="02020603050405020304" pitchFamily="18" charset="0"/>
                        </a:rPr>
                        <a:t>Οι καταναλωτές καθυστερούν αποφάσεις αγοράς και κρατήσεων, όπως δείχνει η περίπτωση </a:t>
                      </a:r>
                      <a:r>
                        <a:rPr lang="en-US" sz="1100" kern="100">
                          <a:effectLst/>
                          <a:latin typeface="Calibri" panose="020F0502020204030204" pitchFamily="34" charset="0"/>
                          <a:ea typeface="DengXian" panose="02010600030101010101" pitchFamily="2" charset="-122"/>
                          <a:cs typeface="Times New Roman" panose="02020603050405020304" pitchFamily="18" charset="0"/>
                        </a:rPr>
                        <a:t>TUI</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Αβεβαιότητα ζήτησης</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7825673"/>
                  </a:ext>
                </a:extLst>
              </a:tr>
              <a:tr h="658447">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PMI / παραγωγή</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Supply chain disruption και stockpiling λόγω γεωπολιτικού κινδύνου</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a:effectLst/>
                          <a:latin typeface="Calibri" panose="020F0502020204030204" pitchFamily="34" charset="0"/>
                          <a:ea typeface="DengXian" panose="02010600030101010101" pitchFamily="2" charset="-122"/>
                          <a:cs typeface="Times New Roman" panose="02020603050405020304" pitchFamily="18" charset="0"/>
                        </a:rPr>
                        <a:t>Κίνδυνος ελλείψεων και αύξησης κόστους</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9441375"/>
                  </a:ext>
                </a:extLst>
              </a:tr>
              <a:tr h="503073">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Πληθωρισμός</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a:effectLst/>
                          <a:latin typeface="Calibri" panose="020F0502020204030204" pitchFamily="34" charset="0"/>
                          <a:ea typeface="DengXian" panose="02010600030101010101" pitchFamily="2" charset="-122"/>
                          <a:cs typeface="Times New Roman" panose="02020603050405020304" pitchFamily="18" charset="0"/>
                        </a:rPr>
                        <a:t>Άνοδος </a:t>
                      </a:r>
                      <a:r>
                        <a:rPr lang="en-US" sz="1100" kern="100">
                          <a:effectLst/>
                          <a:latin typeface="Calibri" panose="020F0502020204030204" pitchFamily="34" charset="0"/>
                          <a:ea typeface="DengXian" panose="02010600030101010101" pitchFamily="2" charset="-122"/>
                          <a:cs typeface="Times New Roman" panose="02020603050405020304" pitchFamily="18" charset="0"/>
                        </a:rPr>
                        <a:t>producer prices</a:t>
                      </a:r>
                      <a:r>
                        <a:rPr lang="el-GR" sz="1100" kern="100">
                          <a:effectLst/>
                          <a:latin typeface="Calibri" panose="020F0502020204030204" pitchFamily="34" charset="0"/>
                          <a:ea typeface="DengXian" panose="02010600030101010101" pitchFamily="2" charset="-122"/>
                          <a:cs typeface="Times New Roman" panose="02020603050405020304" pitchFamily="18" charset="0"/>
                        </a:rPr>
                        <a:t> σε ΗΠΑ και Ιαπωνία λόγω ενέργειας</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Πίεση στα περιθώρια κέρδους</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2386982"/>
                  </a:ext>
                </a:extLst>
              </a:tr>
              <a:tr h="658447">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Επιτόκια / ομόλογα</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a:effectLst/>
                          <a:latin typeface="Calibri" panose="020F0502020204030204" pitchFamily="34" charset="0"/>
                          <a:ea typeface="DengXian" panose="02010600030101010101" pitchFamily="2" charset="-122"/>
                          <a:cs typeface="Times New Roman" panose="02020603050405020304" pitchFamily="18" charset="0"/>
                        </a:rPr>
                        <a:t>Γερμανικές αποδόσεις κοντά σε υψηλά πολλών ετών λόγω φόβων πληθωρισμού</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Ακριβότερη χρηματοδότηση</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4286947"/>
                  </a:ext>
                </a:extLst>
              </a:tr>
              <a:tr h="658447">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FX</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a:effectLst/>
                          <a:latin typeface="Calibri" panose="020F0502020204030204" pitchFamily="34" charset="0"/>
                          <a:ea typeface="DengXian" panose="02010600030101010101" pitchFamily="2" charset="-122"/>
                          <a:cs typeface="Times New Roman" panose="02020603050405020304" pitchFamily="18" charset="0"/>
                        </a:rPr>
                        <a:t>Ισχυρότερο δολάριο και ασθενέστερο γεν αυξάνουν κόστος εισαγωγών</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Συναλλαγματικός κίνδυνος</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5539076"/>
                  </a:ext>
                </a:extLst>
              </a:tr>
              <a:tr h="512099">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Ενέργεια / commodities</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dirty="0">
                          <a:effectLst/>
                          <a:latin typeface="Calibri" panose="020F0502020204030204" pitchFamily="34" charset="0"/>
                          <a:ea typeface="DengXian" panose="02010600030101010101" pitchFamily="2" charset="-122"/>
                          <a:cs typeface="Times New Roman" panose="02020603050405020304" pitchFamily="18" charset="0"/>
                        </a:rPr>
                        <a:t>Πετρέλαιο άνω των $1</a:t>
                      </a:r>
                      <a:r>
                        <a:rPr lang="en-US" sz="1100" kern="100" dirty="0">
                          <a:effectLst/>
                          <a:latin typeface="Calibri" panose="020F0502020204030204" pitchFamily="34" charset="0"/>
                          <a:ea typeface="DengXian" panose="02010600030101010101" pitchFamily="2" charset="-122"/>
                          <a:cs typeface="Times New Roman" panose="02020603050405020304" pitchFamily="18" charset="0"/>
                        </a:rPr>
                        <a:t>4</a:t>
                      </a:r>
                      <a:r>
                        <a:rPr lang="el-GR" sz="1100" kern="100" dirty="0">
                          <a:effectLst/>
                          <a:latin typeface="Calibri" panose="020F0502020204030204" pitchFamily="34" charset="0"/>
                          <a:ea typeface="DengXian" panose="02010600030101010101" pitchFamily="2" charset="-122"/>
                          <a:cs typeface="Times New Roman" panose="02020603050405020304" pitchFamily="18" charset="0"/>
                        </a:rPr>
                        <a:t>0 άμεση παράδοση και κίνδυνος </a:t>
                      </a:r>
                      <a:r>
                        <a:rPr lang="en-US" sz="1100" kern="100" dirty="0">
                          <a:effectLst/>
                          <a:latin typeface="Calibri" panose="020F0502020204030204" pitchFamily="34" charset="0"/>
                          <a:ea typeface="DengXian" panose="02010600030101010101" pitchFamily="2" charset="-122"/>
                          <a:cs typeface="Times New Roman" panose="02020603050405020304" pitchFamily="18" charset="0"/>
                        </a:rPr>
                        <a:t>Hormuz</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dirty="0">
                          <a:effectLst/>
                          <a:latin typeface="Calibri" panose="020F0502020204030204" pitchFamily="34" charset="0"/>
                          <a:ea typeface="DengXian" panose="02010600030101010101" pitchFamily="2" charset="-122"/>
                          <a:cs typeface="Times New Roman" panose="02020603050405020304" pitchFamily="18" charset="0"/>
                        </a:rPr>
                        <a:t>Σοκ κόστους σε μεταφορές, παραγωγή, </a:t>
                      </a:r>
                      <a:r>
                        <a:rPr lang="en-US" sz="1100" kern="100" dirty="0">
                          <a:effectLst/>
                          <a:latin typeface="Calibri" panose="020F0502020204030204" pitchFamily="34" charset="0"/>
                          <a:ea typeface="DengXian" panose="02010600030101010101" pitchFamily="2" charset="-122"/>
                          <a:cs typeface="Times New Roman" panose="02020603050405020304" pitchFamily="18" charset="0"/>
                        </a:rPr>
                        <a:t>logistics</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7498423"/>
                  </a:ext>
                </a:extLst>
              </a:tr>
            </a:tbl>
          </a:graphicData>
        </a:graphic>
      </p:graphicFrame>
    </p:spTree>
    <p:extLst>
      <p:ext uri="{BB962C8B-B14F-4D97-AF65-F5344CB8AC3E}">
        <p14:creationId xmlns:p14="http://schemas.microsoft.com/office/powerpoint/2010/main" val="1386423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C1314-5CD4-E608-21EF-D80B81B39285}"/>
              </a:ext>
            </a:extLst>
          </p:cNvPr>
          <p:cNvSpPr>
            <a:spLocks noGrp="1"/>
          </p:cNvSpPr>
          <p:nvPr>
            <p:ph type="title"/>
          </p:nvPr>
        </p:nvSpPr>
        <p:spPr>
          <a:xfrm>
            <a:off x="838200" y="365125"/>
            <a:ext cx="10515600" cy="885825"/>
          </a:xfrm>
        </p:spPr>
        <p:txBody>
          <a:bodyPr>
            <a:normAutofit fontScale="90000"/>
          </a:bodyPr>
          <a:lstStyle/>
          <a:p>
            <a:pPr algn="ctr"/>
            <a:r>
              <a:rPr lang="el-GR" sz="2000" b="1" dirty="0"/>
              <a:t>Αναλύοντας τα μακροοικονομικά σήματα, αγορές και διοικητικές αποφάσεις Ι</a:t>
            </a:r>
            <a:br>
              <a:rPr lang="el-GR" sz="2000" b="1" dirty="0"/>
            </a:br>
            <a:r>
              <a:rPr lang="en-US" sz="1800" b="1" dirty="0"/>
              <a:t>Tui cuts FY26 forecast as Iran conflict hits Q2 earnings and summer bookings</a:t>
            </a:r>
            <a:br>
              <a:rPr lang="en-US" dirty="0"/>
            </a:br>
            <a:endParaRPr lang="en-US" sz="2000" b="1" dirty="0"/>
          </a:p>
        </p:txBody>
      </p:sp>
      <p:sp>
        <p:nvSpPr>
          <p:cNvPr id="3" name="Content Placeholder 2">
            <a:extLst>
              <a:ext uri="{FF2B5EF4-FFF2-40B4-BE49-F238E27FC236}">
                <a16:creationId xmlns:a16="http://schemas.microsoft.com/office/drawing/2014/main" id="{C286B242-CDD8-3213-FC01-43CDBA6AF8E4}"/>
              </a:ext>
            </a:extLst>
          </p:cNvPr>
          <p:cNvSpPr>
            <a:spLocks noGrp="1"/>
          </p:cNvSpPr>
          <p:nvPr>
            <p:ph sz="half" idx="1"/>
          </p:nvPr>
        </p:nvSpPr>
        <p:spPr/>
        <p:txBody>
          <a:bodyPr>
            <a:normAutofit fontScale="40000" lnSpcReduction="20000"/>
          </a:bodyPr>
          <a:lstStyle/>
          <a:p>
            <a:r>
              <a:rPr lang="en-US" dirty="0"/>
              <a:t>© Reuters.</a:t>
            </a:r>
          </a:p>
          <a:p>
            <a:r>
              <a:rPr lang="el-GR" dirty="0"/>
              <a:t>Η </a:t>
            </a:r>
            <a:r>
              <a:rPr lang="en-US" dirty="0"/>
              <a:t>TUI AG NA</a:t>
            </a:r>
            <a:r>
              <a:rPr lang="el-GR" dirty="0"/>
              <a:t> (</a:t>
            </a:r>
            <a:r>
              <a:rPr lang="en-US" u="sng" dirty="0">
                <a:hlinkClick r:id="rId2"/>
              </a:rPr>
              <a:t>ETR</a:t>
            </a:r>
            <a:r>
              <a:rPr lang="el-GR" u="sng" dirty="0">
                <a:hlinkClick r:id="rId2"/>
              </a:rPr>
              <a:t>:</a:t>
            </a:r>
            <a:r>
              <a:rPr lang="en-US" u="sng" dirty="0">
                <a:hlinkClick r:id="rId2"/>
              </a:rPr>
              <a:t>TUI</a:t>
            </a:r>
            <a:r>
              <a:rPr lang="el-GR" u="sng" dirty="0">
                <a:hlinkClick r:id="rId2"/>
              </a:rPr>
              <a:t>1</a:t>
            </a:r>
            <a:r>
              <a:rPr lang="en-US" u="sng" dirty="0">
                <a:hlinkClick r:id="rId2"/>
              </a:rPr>
              <a:t>n</a:t>
            </a:r>
            <a:r>
              <a:rPr lang="el-GR" dirty="0"/>
              <a:t>) μείωσε την πρόβλεψή της για τα κέρδη για ολόκληρο το έτος 2026 και ανέστειλε την καθοδήγηση εσόδων την Τετάρτη, αφού η σύγκρουση στο Ιράν διέκοψε τις δραστηριότητες του δεύτερου τριμήνου, επιβράδυνε τις καλοκαιρινές κρατήσεις και ώθησε τους πελάτες να καθυστερήσουν τις κρατήσεις διακοπών μέχρι να πλησιάσουν οι ημερομηνίες αναχώρησης.</a:t>
            </a:r>
            <a:endParaRPr lang="en-US" dirty="0"/>
          </a:p>
          <a:p>
            <a:r>
              <a:rPr lang="el-GR" dirty="0"/>
              <a:t>Ο γερμανικός ταξιδιωτικός όμιλος δήλωσε ότι τα έσοδα από κρατήσεις στο τμήμα Αγορών και Αεροπορικών Εταιρειών για το καλοκαίρι του 2026 μειώθηκαν κατά 7% στις 3 Μαΐου σε σύγκριση με την προηγούμενη καλοκαιρινή περίοδο, με τις κρατήσεις στο Ηνωμένο Βασίλειο να μειώνονται κατά 10% και στη Γερμανία κατά 3%.</a:t>
            </a:r>
            <a:endParaRPr lang="en-US" dirty="0"/>
          </a:p>
          <a:p>
            <a:r>
              <a:rPr lang="el-GR" dirty="0"/>
              <a:t>Η </a:t>
            </a:r>
            <a:r>
              <a:rPr lang="en-US" dirty="0"/>
              <a:t>TUI</a:t>
            </a:r>
            <a:r>
              <a:rPr lang="el-GR" dirty="0"/>
              <a:t> είπε ότι οι πελάτες έδειχναν αυξημένη προσοχή εν μέσω γεωπολιτικής αβεβαιότητας, με το 45% των καταναλωτών να προγραμματίζουν καλοκαιρινές διακοπές για να κάνουν κράτηση μέχρι τον Απρίλιο του 2026, αμετάβλητο από τα επίπεδα του Μαρτίου.</a:t>
            </a:r>
            <a:endParaRPr lang="en-US" dirty="0"/>
          </a:p>
          <a:p>
            <a:r>
              <a:rPr lang="el-GR" dirty="0"/>
              <a:t>Η εταιρεία αναμένει τώρα το υποκείμενο </a:t>
            </a:r>
            <a:r>
              <a:rPr lang="en-US" dirty="0"/>
              <a:t>EBIT</a:t>
            </a:r>
            <a:r>
              <a:rPr lang="el-GR" dirty="0"/>
              <a:t> για ολόκληρο το έτος 2026 μεταξύ 1,10 και 1,40 δισεκατομμυρίων ευρώ σε σταθερό νόμισμα, σε σύγκριση με την προηγούμενη καθοδήγηση για ανάπτυξη 7% έως 10% από το υποκείμενο </a:t>
            </a:r>
            <a:r>
              <a:rPr lang="en-US" dirty="0"/>
              <a:t>EBIT</a:t>
            </a:r>
            <a:r>
              <a:rPr lang="el-GR" dirty="0"/>
              <a:t> του οικονομικού έτους 2025 ύψους 1,41 δισεκατομμυρίων ευρώ.</a:t>
            </a:r>
            <a:endParaRPr lang="en-US" dirty="0"/>
          </a:p>
          <a:p>
            <a:pPr marL="0" indent="0">
              <a:buNone/>
            </a:pPr>
            <a:endParaRPr lang="en-US" sz="1100" dirty="0"/>
          </a:p>
        </p:txBody>
      </p:sp>
      <p:sp>
        <p:nvSpPr>
          <p:cNvPr id="4" name="Content Placeholder 3">
            <a:extLst>
              <a:ext uri="{FF2B5EF4-FFF2-40B4-BE49-F238E27FC236}">
                <a16:creationId xmlns:a16="http://schemas.microsoft.com/office/drawing/2014/main" id="{0C1EAF5C-C533-7E7E-0172-DC6FA1C32650}"/>
              </a:ext>
            </a:extLst>
          </p:cNvPr>
          <p:cNvSpPr>
            <a:spLocks noGrp="1"/>
          </p:cNvSpPr>
          <p:nvPr>
            <p:ph sz="half" idx="2"/>
          </p:nvPr>
        </p:nvSpPr>
        <p:spPr/>
        <p:txBody>
          <a:bodyPr>
            <a:normAutofit fontScale="40000" lnSpcReduction="20000"/>
          </a:bodyPr>
          <a:lstStyle/>
          <a:p>
            <a:r>
              <a:rPr lang="el-GR" dirty="0"/>
              <a:t>Δύο πλοία της </a:t>
            </a:r>
            <a:r>
              <a:rPr lang="en-US" dirty="0"/>
              <a:t>TUI Cruises</a:t>
            </a:r>
            <a:r>
              <a:rPr lang="el-GR" dirty="0"/>
              <a:t>, το </a:t>
            </a:r>
            <a:r>
              <a:rPr lang="en-US" dirty="0"/>
              <a:t>Mein Schiff</a:t>
            </a:r>
            <a:r>
              <a:rPr lang="el-GR" dirty="0"/>
              <a:t> 4 και το </a:t>
            </a:r>
            <a:r>
              <a:rPr lang="en-US" dirty="0"/>
              <a:t>Mein Schiff</a:t>
            </a:r>
            <a:r>
              <a:rPr lang="el-GR" dirty="0"/>
              <a:t> 5, παρέμειναν εγκλωβισμένα στα λιμάνια του Περσικού Κόλπου τον Μάρτιο λόγω της σύγκρουσης στο Ιράν και δεν μπόρεσαν να αναχωρήσουν μέχρι τις 18 Απριλίου.</a:t>
            </a:r>
            <a:endParaRPr lang="en-US" dirty="0"/>
          </a:p>
          <a:p>
            <a:r>
              <a:rPr lang="el-GR" dirty="0"/>
              <a:t>Ο τομέας Κρουαζιέρας απορρόφησε αντίκτυπο 20 εκατομμυρίων ευρώ από τη σύγκρουση το δεύτερο τρίμηνο, συμβάλλοντας στη μείωση κατά 3,1% του τριμηνιαίου υποκείμενου </a:t>
            </a:r>
            <a:r>
              <a:rPr lang="en-US" dirty="0"/>
              <a:t>EBIT</a:t>
            </a:r>
            <a:r>
              <a:rPr lang="el-GR" dirty="0"/>
              <a:t> στα 79,3 εκατομμύρια ευρώ. Εξαιρουμένης της διαταραχής που σχετίζεται με το Ιράν, η </a:t>
            </a:r>
            <a:r>
              <a:rPr lang="en-US" dirty="0"/>
              <a:t>TUI</a:t>
            </a:r>
            <a:r>
              <a:rPr lang="el-GR" dirty="0"/>
              <a:t> είπε ότι το υποκείμενο </a:t>
            </a:r>
            <a:r>
              <a:rPr lang="en-US" dirty="0"/>
              <a:t>EBIT</a:t>
            </a:r>
            <a:r>
              <a:rPr lang="el-GR" dirty="0"/>
              <a:t> των κρουαζιερών θα ήταν 18 εκατομμύρια ευρώ υψηλότερο από έτος σε έτος.</a:t>
            </a:r>
            <a:endParaRPr lang="en-US" dirty="0"/>
          </a:p>
          <a:p>
            <a:r>
              <a:rPr lang="el-GR" dirty="0"/>
              <a:t>Το υποκείμενο </a:t>
            </a:r>
            <a:r>
              <a:rPr lang="en-US" dirty="0"/>
              <a:t>EBIT</a:t>
            </a:r>
            <a:r>
              <a:rPr lang="el-GR" dirty="0"/>
              <a:t> των κρουαζιερών του πρώτου εξαμήνου αυξήθηκε κατά 24,3% στα €161,5 εκατ., υποστηριζόμενο από την ισχυρή ζήτηση στις αγορές κρουαζιέρας του Ηνωμένου Βασιλείου και της Γερμανίας.</a:t>
            </a:r>
            <a:endParaRPr lang="en-US" dirty="0"/>
          </a:p>
          <a:p>
            <a:r>
              <a:rPr lang="el-GR" dirty="0"/>
              <a:t>Το υποκείμενο </a:t>
            </a:r>
            <a:r>
              <a:rPr lang="en-US" dirty="0"/>
              <a:t>EBIT</a:t>
            </a:r>
            <a:r>
              <a:rPr lang="el-GR" dirty="0"/>
              <a:t> του πρώτου εξαμήνου των ξενοδοχείων και θέρετρων μειώθηκε κατά 9,8% στα 228,1 εκατομμύρια ευρώ, συμπεριλαμβανομένου του αντίκτυπου 15 εκατομμυρίων ευρώ από τον τυφώνα της Τζαμάικα και την ηπιότερη ζήτηση στο Μεξικό.</a:t>
            </a:r>
            <a:endParaRPr lang="en-US" dirty="0"/>
          </a:p>
          <a:p>
            <a:r>
              <a:rPr lang="el-GR" dirty="0"/>
              <a:t>Οι υποκείμενες απώλειες </a:t>
            </a:r>
            <a:r>
              <a:rPr lang="en-US" dirty="0"/>
              <a:t>EBIT</a:t>
            </a:r>
            <a:r>
              <a:rPr lang="el-GR" dirty="0"/>
              <a:t> του πρώτου εξαμήνου βελτιώθηκαν κατά 7,9% στα €451,2 εκατ., παρά τον αντίκτυπο της σύγκρουσης στο Ιράν ύψους €20 εκατ. το δεύτερο τρίμηνο και τον αντίκτυπο που σχετίζεται με τον τυφώνα ύψους €6 το πρώτο τρίμηνο.</a:t>
            </a:r>
            <a:endParaRPr lang="en-US" dirty="0"/>
          </a:p>
          <a:p>
            <a:r>
              <a:rPr lang="el-GR" dirty="0"/>
              <a:t>Ο καθαρός δανεισμός στις 31 Μαρτίου παρέμεινε αμετάβλητος στα 3,01 δισεκατομμύρια ευρώ σε σχέση με το προηγούμενο έτος, ενώ ο όγκος των πελατών του δεύτερου τριμήνου αυξήθηκε κατά 2% στα 5,6 εκατομμύρια.</a:t>
            </a:r>
            <a:endParaRPr lang="en-US" dirty="0"/>
          </a:p>
          <a:p>
            <a:r>
              <a:rPr lang="el-GR" dirty="0"/>
              <a:t>Η </a:t>
            </a:r>
            <a:r>
              <a:rPr lang="en-US" dirty="0"/>
              <a:t>TUI</a:t>
            </a:r>
            <a:r>
              <a:rPr lang="el-GR" dirty="0"/>
              <a:t> δήλωσε ότι αναμένει τώρα τα κέρδη ολόκληρου του έτους στα ξενοδοχεία και τα θέρετρα να είναι ελαφρώς χαμηλότερα από το προηγούμενο έτος, σε σύγκριση με την προηγούμενη καθοδήγηση για ελαφρά ανάπτυξη. </a:t>
            </a:r>
            <a:endParaRPr lang="en-US" dirty="0"/>
          </a:p>
          <a:p>
            <a:pPr marL="0" indent="0">
              <a:buNone/>
            </a:pPr>
            <a:endParaRPr lang="en-US" dirty="0"/>
          </a:p>
        </p:txBody>
      </p:sp>
    </p:spTree>
    <p:extLst>
      <p:ext uri="{BB962C8B-B14F-4D97-AF65-F5344CB8AC3E}">
        <p14:creationId xmlns:p14="http://schemas.microsoft.com/office/powerpoint/2010/main" val="1653303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C94E7-CE08-0219-81FD-E0602DBEA1EE}"/>
              </a:ext>
            </a:extLst>
          </p:cNvPr>
          <p:cNvSpPr>
            <a:spLocks noGrp="1"/>
          </p:cNvSpPr>
          <p:nvPr>
            <p:ph type="title"/>
          </p:nvPr>
        </p:nvSpPr>
        <p:spPr/>
        <p:txBody>
          <a:bodyPr>
            <a:normAutofit/>
          </a:bodyPr>
          <a:lstStyle/>
          <a:p>
            <a:pPr algn="ctr"/>
            <a:r>
              <a:rPr lang="el-GR" sz="2400" b="1" dirty="0"/>
              <a:t>Αναλύοντας τα μακροοικονομικά σήματα, αγορές και διοικητικές αποφάσεις ΙΙ</a:t>
            </a:r>
            <a:br>
              <a:rPr lang="el-GR" sz="2400" b="1" dirty="0"/>
            </a:br>
            <a:r>
              <a:rPr lang="el-GR" sz="1800" b="1" dirty="0"/>
              <a:t>Οι τιμές παραγωγού της Ιαπωνίας αυξήθηκαν κατά 4,9% τον Απρίλιο λόγω του ενεργειακού κόστους</a:t>
            </a:r>
            <a:br>
              <a:rPr lang="en-US" sz="1800" dirty="0"/>
            </a:br>
            <a:br>
              <a:rPr lang="el-GR" sz="1800" b="1" dirty="0"/>
            </a:br>
            <a:endParaRPr lang="en-US" sz="1800" dirty="0"/>
          </a:p>
        </p:txBody>
      </p:sp>
      <p:sp>
        <p:nvSpPr>
          <p:cNvPr id="4" name="Content Placeholder 3">
            <a:extLst>
              <a:ext uri="{FF2B5EF4-FFF2-40B4-BE49-F238E27FC236}">
                <a16:creationId xmlns:a16="http://schemas.microsoft.com/office/drawing/2014/main" id="{811D70AD-9358-C773-264B-CEAAAC9F2C8F}"/>
              </a:ext>
            </a:extLst>
          </p:cNvPr>
          <p:cNvSpPr>
            <a:spLocks noGrp="1"/>
          </p:cNvSpPr>
          <p:nvPr>
            <p:ph sz="half" idx="2"/>
          </p:nvPr>
        </p:nvSpPr>
        <p:spPr/>
        <p:txBody>
          <a:bodyPr>
            <a:normAutofit fontScale="47500" lnSpcReduction="20000"/>
          </a:bodyPr>
          <a:lstStyle/>
          <a:p>
            <a:r>
              <a:rPr lang="el-GR" dirty="0"/>
              <a:t>Ο </a:t>
            </a:r>
            <a:r>
              <a:rPr lang="el-GR" b="1" dirty="0"/>
              <a:t>Δείκτης Τιμών Παραγωγού (ΔΤΠ)</a:t>
            </a:r>
            <a:r>
              <a:rPr lang="el-GR" dirty="0"/>
              <a:t> μετρά τη μεταβολή των τιμών που πωλούν οι εγχώριοι κατασκευαστές και παραγωγοί αγαθών και υπηρεσιών, λειτουργώντας ως βασικός δείκτης για την πορεία του πληθωρισμού.</a:t>
            </a:r>
          </a:p>
          <a:p>
            <a:pPr marL="0" indent="0">
              <a:buNone/>
            </a:pPr>
            <a:r>
              <a:rPr lang="el-GR" b="1" dirty="0"/>
              <a:t>Τελευταία Στοιχεία για την Ελλάδα (ΕΛΣΤΑΤ)</a:t>
            </a:r>
          </a:p>
          <a:p>
            <a:r>
              <a:rPr lang="el-GR" dirty="0"/>
              <a:t>Σύμφωνα με τα πλέον πρόσφατα στοιχεία της </a:t>
            </a:r>
            <a:r>
              <a:rPr lang="el-GR" b="1" dirty="0"/>
              <a:t>Ελληνικής Στατιστικής Αρχής</a:t>
            </a:r>
            <a:r>
              <a:rPr lang="el-GR" dirty="0"/>
              <a:t>, ο Γενικός Δείκτης Τιμών Παραγωγού στη Βιομηχανία παρουσίασε αξιοσημείωτες μεταβολές:</a:t>
            </a:r>
          </a:p>
          <a:p>
            <a:r>
              <a:rPr lang="el-GR" b="1" dirty="0"/>
              <a:t>Μάρτιος 2026:</a:t>
            </a:r>
            <a:r>
              <a:rPr lang="el-GR" dirty="0"/>
              <a:t> Ο Γενικός Δείκτης σημείωσε αύξηση της τάξεως του 8,3% σε σύγκριση με τον Μάρτιο του 2025.</a:t>
            </a:r>
          </a:p>
          <a:p>
            <a:r>
              <a:rPr lang="el-GR" b="1" dirty="0"/>
              <a:t>Φεβρουάριος 2026:</a:t>
            </a:r>
            <a:r>
              <a:rPr lang="el-GR" dirty="0"/>
              <a:t> Είχε καταγραφεί ετήσια μείωση κατά 1,7%, ενώ σε μηνιαία βάση ο δείκτης είχε αυξηθεί κατά 1,9%.</a:t>
            </a:r>
          </a:p>
          <a:p>
            <a:r>
              <a:rPr lang="el-GR" b="1" dirty="0"/>
              <a:t>Ιανουάριος 2026:</a:t>
            </a:r>
            <a:r>
              <a:rPr lang="el-GR" dirty="0"/>
              <a:t> Είχε σημειωθεί ετήσια μείωση κατά 3,7%</a:t>
            </a:r>
          </a:p>
          <a:p>
            <a:endParaRPr lang="en-US" dirty="0"/>
          </a:p>
        </p:txBody>
      </p:sp>
      <p:sp>
        <p:nvSpPr>
          <p:cNvPr id="5" name="Content Placeholder 4">
            <a:extLst>
              <a:ext uri="{FF2B5EF4-FFF2-40B4-BE49-F238E27FC236}">
                <a16:creationId xmlns:a16="http://schemas.microsoft.com/office/drawing/2014/main" id="{3A0F3CD7-0793-5510-AB51-55357ECCF1FC}"/>
              </a:ext>
            </a:extLst>
          </p:cNvPr>
          <p:cNvSpPr>
            <a:spLocks noGrp="1"/>
          </p:cNvSpPr>
          <p:nvPr>
            <p:ph sz="half" idx="1"/>
          </p:nvPr>
        </p:nvSpPr>
        <p:spPr/>
        <p:txBody>
          <a:bodyPr>
            <a:normAutofit fontScale="47500" lnSpcReduction="20000"/>
          </a:bodyPr>
          <a:lstStyle/>
          <a:p>
            <a:r>
              <a:rPr lang="el-GR" dirty="0"/>
              <a:t>Ο δείκτης τιμών παραγωγού της Ιαπωνίας εκτινάχθηκε 4,9% τον Απρίλιο, σημειώνοντας την ταχύτερη ετήσια αύξηση από τον Μάιο του 2023, σύμφωνα με στοιχεία που δημοσιεύθηκαν την Παρασκευή.</a:t>
            </a:r>
            <a:endParaRPr lang="en-US" dirty="0"/>
          </a:p>
          <a:p>
            <a:r>
              <a:rPr lang="el-GR" dirty="0"/>
              <a:t>Το ποσοστό ξεπέρασε τις προσδοκίες για άνοδο 3,0% και επιταχύνθηκε από αύξηση 2,9% τον Μάρτιο. Σε μηνιαία βάση, οι τιμές παραγωγού αυξήθηκαν κατά 2,3%, ξεπερνώντας τις προβλέψεις για 0,7% και ανεβαίνοντας από αύξηση 1% τον προηγούμενο μήνα.</a:t>
            </a:r>
            <a:endParaRPr lang="en-US" dirty="0"/>
          </a:p>
          <a:p>
            <a:r>
              <a:rPr lang="el-GR" dirty="0"/>
              <a:t>Οι υψηλότερες  τιμές </a:t>
            </a:r>
            <a:r>
              <a:rPr lang="el-GR" u="sng" dirty="0">
                <a:hlinkClick r:id="rId3"/>
              </a:rPr>
              <a:t>του πετρελαίου</a:t>
            </a:r>
            <a:r>
              <a:rPr lang="el-GR" dirty="0"/>
              <a:t> και των χημικών οδήγησαν την αύξηση, με τις συνεχιζόμενες διακοπές στη ναυτιλία στη Μέση Ανατολή που συνδέονται με τον πόλεμο στο Ιράν να συμβάλλουν στην αύξηση. Ένα ασθενέστερο </a:t>
            </a:r>
            <a:r>
              <a:rPr lang="el-GR" u="sng" dirty="0">
                <a:hlinkClick r:id="rId4"/>
              </a:rPr>
              <a:t>γιεν</a:t>
            </a:r>
            <a:r>
              <a:rPr lang="el-GR" dirty="0"/>
              <a:t> ώθησε επίσης τις τιμές εισαγωγής υψηλότερα τον Απρίλιο.</a:t>
            </a:r>
            <a:endParaRPr lang="en-US" dirty="0"/>
          </a:p>
          <a:p>
            <a:r>
              <a:rPr lang="el-GR" dirty="0"/>
              <a:t>Τα στοιχεία για τις τιμές παραγωγού υποδηλώνουν ότι ο πληθωρισμός καταναλωτή για τον Απρίλιο, που έχει προγραμματιστεί να δημοσιευτεί τις επόμενες ημέρες, μπορεί επίσης να παρουσιάσει αύξηση.</a:t>
            </a:r>
            <a:endParaRPr lang="en-US" dirty="0"/>
          </a:p>
          <a:p>
            <a:r>
              <a:rPr lang="el-GR" dirty="0"/>
              <a:t>Τα στοιχεία για τον πληθωρισμό θα μπορούσαν να ωθήσουν την Τράπεζα της Ιαπωνίας να αυξήσει τα επιτόκια, με αρκετούς υπεύθυνους χάραξης πολιτικής να υποστηρίζουν ήδη αυξήσεις ως απάντηση στις πιέσεις στις τιμές που προκαλούνται από την ενέργεια. </a:t>
            </a:r>
            <a:r>
              <a:rPr lang="en-US" dirty="0"/>
              <a:t>Η </a:t>
            </a:r>
            <a:r>
              <a:rPr lang="en-US" dirty="0" err="1"/>
              <a:t>κεντρική</a:t>
            </a:r>
            <a:r>
              <a:rPr lang="en-US" dirty="0"/>
              <a:t> </a:t>
            </a:r>
            <a:r>
              <a:rPr lang="en-US" dirty="0" err="1"/>
              <a:t>τρά</a:t>
            </a:r>
            <a:r>
              <a:rPr lang="en-US" dirty="0"/>
              <a:t>πεζα αναμένεται να δράσει τον Ιούνιο.</a:t>
            </a:r>
          </a:p>
          <a:p>
            <a:pPr marL="0" indent="0">
              <a:buNone/>
            </a:pPr>
            <a:endParaRPr lang="en-US" sz="1400" dirty="0"/>
          </a:p>
        </p:txBody>
      </p:sp>
    </p:spTree>
    <p:extLst>
      <p:ext uri="{BB962C8B-B14F-4D97-AF65-F5344CB8AC3E}">
        <p14:creationId xmlns:p14="http://schemas.microsoft.com/office/powerpoint/2010/main" val="1766757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DFA6F-6AB9-748F-9B22-9C5B159DFD5C}"/>
              </a:ext>
            </a:extLst>
          </p:cNvPr>
          <p:cNvSpPr>
            <a:spLocks noGrp="1"/>
          </p:cNvSpPr>
          <p:nvPr>
            <p:ph type="title"/>
          </p:nvPr>
        </p:nvSpPr>
        <p:spPr>
          <a:xfrm>
            <a:off x="838200" y="365125"/>
            <a:ext cx="10515600" cy="1012825"/>
          </a:xfrm>
        </p:spPr>
        <p:txBody>
          <a:bodyPr>
            <a:normAutofit fontScale="90000"/>
          </a:bodyPr>
          <a:lstStyle/>
          <a:p>
            <a:pPr algn="ctr"/>
            <a:r>
              <a:rPr lang="el-GR" sz="2400" b="1" dirty="0"/>
              <a:t>Αναλύοντας τα μακροοικονομικά σήματα, αγορές και διοικητικές αποφάσεις ΙΙ</a:t>
            </a:r>
            <a:br>
              <a:rPr lang="el-GR" sz="2400" b="1" dirty="0"/>
            </a:br>
            <a:r>
              <a:rPr lang="el-GR" sz="1600" b="1" dirty="0"/>
              <a:t>Οι αποδόσεις των γερμανικών ομολόγων υποχωρούν, αλλά παραμένουν κοντά στο ανώτατο όριο λόγω των ανησυχιών για τον πληθωρισμό</a:t>
            </a:r>
            <a:br>
              <a:rPr lang="en-US" dirty="0"/>
            </a:br>
            <a:endParaRPr lang="en-US" sz="2400" dirty="0"/>
          </a:p>
        </p:txBody>
      </p:sp>
      <p:sp>
        <p:nvSpPr>
          <p:cNvPr id="3" name="Content Placeholder 2">
            <a:extLst>
              <a:ext uri="{FF2B5EF4-FFF2-40B4-BE49-F238E27FC236}">
                <a16:creationId xmlns:a16="http://schemas.microsoft.com/office/drawing/2014/main" id="{676F567C-D918-6370-A65F-37520BE1A4E9}"/>
              </a:ext>
            </a:extLst>
          </p:cNvPr>
          <p:cNvSpPr>
            <a:spLocks noGrp="1"/>
          </p:cNvSpPr>
          <p:nvPr>
            <p:ph idx="1"/>
          </p:nvPr>
        </p:nvSpPr>
        <p:spPr>
          <a:xfrm>
            <a:off x="838200" y="1219200"/>
            <a:ext cx="10515600" cy="4957763"/>
          </a:xfrm>
        </p:spPr>
        <p:txBody>
          <a:bodyPr>
            <a:normAutofit fontScale="55000" lnSpcReduction="20000"/>
          </a:bodyPr>
          <a:lstStyle/>
          <a:p>
            <a:r>
              <a:rPr lang="el-GR" dirty="0"/>
              <a:t>Οι αποδόσεις των γερμανικών ομολόγων υποχωρούν, αλλά παραμένουν κοντά στο ανώτατο όριο λόγω των ανησυχιών για τον πληθωρισμό</a:t>
            </a:r>
            <a:endParaRPr lang="en-US" dirty="0"/>
          </a:p>
          <a:p>
            <a:r>
              <a:rPr lang="en-US" dirty="0"/>
              <a:t> </a:t>
            </a:r>
            <a:r>
              <a:rPr lang="el-GR" u="sng" dirty="0">
                <a:hlinkClick r:id="rId3"/>
              </a:rPr>
              <a:t>Η απόδοση του 10ετούς κρατικού ομολόγου της </a:t>
            </a:r>
            <a:r>
              <a:rPr lang="el-GR" dirty="0"/>
              <a:t> Γερμανίας υποχώρησε την Πέμπτη, αλλά παρέμεινε κοντά στο πρόσφατο πολυετές υψηλό της, καθώς οι αυξανόμενες τιμές της ενέργειας ενίσχυσαν τις προσδοκίες για αυξημένο πληθωρισμό και αυξήσεις επιτοκίων της Ευρωπαϊκής Κεντρικής Τράπεζας.</a:t>
            </a:r>
            <a:endParaRPr lang="en-US" dirty="0"/>
          </a:p>
          <a:p>
            <a:r>
              <a:rPr lang="el-GR" dirty="0"/>
              <a:t>Η απόδοση του 10ετούς ομολόγου αναφοράς για την ευρωζώνη υποχώρησε τελευταία 5 μονάδες βάσης στο 3,04%, αφού ανέβηκε πάνω από 40 μονάδες βάσης από την έναρξη της σύγκρουσης. Η απόδοση παρέμεινε κοντά στο επίπεδο του 3,133% που επιτεύχθηκε στα τέλη Απριλίου, σημειώνοντας το υψηλότερο σημείο από τα μέσα του 2011.</a:t>
            </a:r>
            <a:endParaRPr lang="en-US" dirty="0"/>
          </a:p>
          <a:p>
            <a:r>
              <a:rPr lang="el-GR" dirty="0"/>
              <a:t>Μετά από συνάντηση μεταξύ του προέδρου των ΗΠΑ Ντόναλντ Τραμπ και του προέδρου της Κίνας Σι Τζινπίνγκ, αξιωματούχος του Λευκού Οίκου ανέφερε ότι οι ηγέτες συμφώνησαν ότι τα Στενά του Ορμούζ πρέπει να παραμείνουν ανοιχτά και ότι το Ιράν δεν πρέπει ποτέ να αποκτήσει πυρηνικά όπλα. Η Κίνα διατηρεί στενούς δεσμούς με το Ιράν και αγοράζει το μεγαλύτερο μέρος του πετρελαίου της.</a:t>
            </a:r>
            <a:endParaRPr lang="en-US" dirty="0"/>
          </a:p>
          <a:p>
            <a:r>
              <a:rPr lang="el-GR" dirty="0"/>
              <a:t>Οι προοπτικές για μια διαρκή ειρηνευτική συμφωνία μεταξύ των ΗΠΑ και του Ιράν έχουν μειωθεί αυτή την εβδομάδα, αφήνοντας τα Στενά του Ορμούζ, ένα κρίσιμο πέρασμα για τον παγκόσμιο ενεργειακό εφοδιασμό, ουσιαστικά κλειστά για τη θαλάσσια κυκλοφορία. Ο Τραμπ σχεδιάζει να ζητήσει τη βοήθεια του Κινέζου προέδρου Σι Τζινπίνγκ για τον τερματισμό της σύγκρουσης, αν και προηγουμένως είχε δηλώσει ότι δεν χρειαζόταν βοήθεια.</a:t>
            </a:r>
            <a:endParaRPr lang="en-US" dirty="0"/>
          </a:p>
          <a:p>
            <a:r>
              <a:rPr lang="el-GR" dirty="0"/>
              <a:t>Η άνοδος  των </a:t>
            </a:r>
            <a:r>
              <a:rPr lang="el-GR" u="sng" dirty="0">
                <a:hlinkClick r:id="rId4"/>
              </a:rPr>
              <a:t>τιμών του πετρελαίου</a:t>
            </a:r>
            <a:r>
              <a:rPr lang="el-GR" dirty="0"/>
              <a:t> έχει ανανεώσει τις ανησυχίες για στασιμοπληθωρισμό, έναν συνδυασμό υψηλότερου πληθωρισμού και βραδύτερης οικονομικής ανάπτυξης, οδηγώντας τους επενδυτές να αναμένουν αυξήσεις επιτοκίων από την ΕΚΤ.</a:t>
            </a:r>
            <a:endParaRPr lang="en-US" dirty="0"/>
          </a:p>
          <a:p>
            <a:r>
              <a:rPr lang="el-GR" dirty="0"/>
              <a:t>Οι έμποροι της χρηματαγοράς εκτιμούν τώρα σχεδόν 90% πιθανότητα αύξησης των επιτοκίων στη συνεδρίαση της 11ης Ιουνίου, με τρεις αυξήσεις να αναμένονται σχεδόν πλήρως μέχρι το τέλος του έτους. Πριν από τη σύγκρουση, οι επενδυτές περίμεναν ότι η ΕΚΤ θα διατηρούσε αμετάβλητο το επιτόκιο καταθέσεων καθ' όλη τη διάρκεια του 2026.</a:t>
            </a:r>
            <a:endParaRPr lang="en-US" dirty="0"/>
          </a:p>
          <a:p>
            <a:r>
              <a:rPr lang="el-GR" dirty="0"/>
              <a:t>Πολλοί Ευρωπαίοι επενδυτές απουσίαζαν την Πέμπτη για την αργία της Ημέρας της Αναλήψεως.</a:t>
            </a:r>
            <a:endParaRPr lang="en-US" dirty="0"/>
          </a:p>
          <a:p>
            <a:pPr marL="0" indent="0">
              <a:buNone/>
            </a:pPr>
            <a:endParaRPr lang="en-US" sz="1600" dirty="0"/>
          </a:p>
        </p:txBody>
      </p:sp>
    </p:spTree>
    <p:extLst>
      <p:ext uri="{BB962C8B-B14F-4D97-AF65-F5344CB8AC3E}">
        <p14:creationId xmlns:p14="http://schemas.microsoft.com/office/powerpoint/2010/main" val="808215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C3EF1-D15C-8AD3-54EB-363D54C2A3A7}"/>
              </a:ext>
            </a:extLst>
          </p:cNvPr>
          <p:cNvSpPr>
            <a:spLocks noGrp="1"/>
          </p:cNvSpPr>
          <p:nvPr>
            <p:ph type="title"/>
          </p:nvPr>
        </p:nvSpPr>
        <p:spPr>
          <a:xfrm>
            <a:off x="838200" y="365125"/>
            <a:ext cx="10515600" cy="911225"/>
          </a:xfrm>
        </p:spPr>
        <p:txBody>
          <a:bodyPr>
            <a:normAutofit fontScale="90000"/>
          </a:bodyPr>
          <a:lstStyle/>
          <a:p>
            <a:pPr algn="ctr"/>
            <a:r>
              <a:rPr lang="el-GR" sz="2400" b="1" dirty="0"/>
              <a:t>Αναλύοντας τα μακροοικονομικά σήματα, αγορές και διοικητικές αποφάσεις ΙΙΙ</a:t>
            </a:r>
            <a:br>
              <a:rPr lang="el-GR" sz="2400" b="1" dirty="0"/>
            </a:br>
            <a:r>
              <a:rPr lang="el-GR" sz="1300" b="1" dirty="0"/>
              <a:t>Οι μετοχές, τα ομόλογα πέφτουν καθώς τα δεινά του πληθωρισμού ταρακουνούν τους εμπόρους: Οι αγορές αναδιπλώνονται</a:t>
            </a:r>
            <a:br>
              <a:rPr lang="en-US" sz="2400" dirty="0"/>
            </a:br>
            <a:endParaRPr lang="en-US" sz="2400" dirty="0"/>
          </a:p>
        </p:txBody>
      </p:sp>
      <p:sp>
        <p:nvSpPr>
          <p:cNvPr id="3" name="Content Placeholder 2">
            <a:extLst>
              <a:ext uri="{FF2B5EF4-FFF2-40B4-BE49-F238E27FC236}">
                <a16:creationId xmlns:a16="http://schemas.microsoft.com/office/drawing/2014/main" id="{BF8FC278-8829-CF78-19CD-9BFFEE82463A}"/>
              </a:ext>
            </a:extLst>
          </p:cNvPr>
          <p:cNvSpPr>
            <a:spLocks noGrp="1"/>
          </p:cNvSpPr>
          <p:nvPr>
            <p:ph sz="half" idx="1"/>
          </p:nvPr>
        </p:nvSpPr>
        <p:spPr>
          <a:xfrm>
            <a:off x="838200" y="1028700"/>
            <a:ext cx="5670550" cy="5829300"/>
          </a:xfrm>
        </p:spPr>
        <p:txBody>
          <a:bodyPr>
            <a:normAutofit fontScale="25000" lnSpcReduction="20000"/>
          </a:bodyPr>
          <a:lstStyle/>
          <a:p>
            <a:r>
              <a:rPr lang="el-GR" sz="4000" dirty="0"/>
              <a:t>Οι μετοχές υποχώρησαν και η απόδοση του διετούς ομολόγου σκαρφάλωσε στο υψηλότερο επίπεδο των τελευταίων 14 μηνών, καθώς η άνοδος των τιμών του πετρελαίου ενέτεινε τους φόβους για αναζωπύρωση του πληθωρισμού, ενώ οι επενδυτές άρχισαν να αναρωτιούνται εάν το ράλι των μετοχών που τροφοδοτείται από την τεχνητή νοημοσύνη έχει φτάσει πολύ μακριά.</a:t>
            </a:r>
            <a:endParaRPr lang="en-US" sz="4000" dirty="0"/>
          </a:p>
          <a:p>
            <a:r>
              <a:rPr lang="el-GR" sz="4000" dirty="0"/>
              <a:t>Ο δείκτης μετοχών Ασίας-Ειρηνικού της </a:t>
            </a:r>
            <a:r>
              <a:rPr lang="en-US" sz="4000" dirty="0"/>
              <a:t>MSCI</a:t>
            </a:r>
            <a:r>
              <a:rPr lang="el-GR" sz="4000" dirty="0"/>
              <a:t> υποχώρησε σχεδόν 2%, με τον </a:t>
            </a:r>
            <a:r>
              <a:rPr lang="en-US" sz="4000" dirty="0"/>
              <a:t>Kospi</a:t>
            </a:r>
            <a:r>
              <a:rPr lang="el-GR" sz="4000" dirty="0"/>
              <a:t> της Νότιας Κορέας, ένα καμπανάκι για επενδύσεις τεχνητής νοημοσύνης, να υποχωρεί περίπου 5%. Τα συμβόλαια μελλοντικής εκπλήρωσης για τον τεχνολογικό </a:t>
            </a:r>
            <a:r>
              <a:rPr lang="en-US" sz="4000" dirty="0"/>
              <a:t>Nasdaq</a:t>
            </a:r>
            <a:r>
              <a:rPr lang="el-GR" sz="4000" dirty="0"/>
              <a:t> 100 υποχώρησαν 0,8% σε ένδειξη αυξανόμενης πίεσης στον κλάδο. Οι ευρωπαϊκές μετοχές επρόκειτο επίσης να υποχωρήσουν περισσότερο από 1% στο άνοιγμα. Το </a:t>
            </a:r>
            <a:r>
              <a:rPr lang="el-GR" sz="4000" u="sng" dirty="0">
                <a:hlinkClick r:id="rId3"/>
              </a:rPr>
              <a:t>δολάριο</a:t>
            </a:r>
            <a:r>
              <a:rPr lang="el-GR" sz="4000" dirty="0"/>
              <a:t>, το καταφύγιο επιλογής κατά τη διάρκεια του πολέμου στη Μέση Ανατολή, αυξήθηκε για πέμπτη ημέρα.</a:t>
            </a:r>
            <a:endParaRPr lang="en-US" sz="4000" dirty="0"/>
          </a:p>
          <a:p>
            <a:r>
              <a:rPr lang="el-GR" sz="4000" dirty="0"/>
              <a:t>Οι ανησυχίες για τον πληθωρισμό επιβάρυναν τα κρατικά ομόλογα, με την απόδοση του </a:t>
            </a:r>
            <a:r>
              <a:rPr lang="el-GR" sz="4000" u="sng" dirty="0">
                <a:hlinkClick r:id="rId4"/>
              </a:rPr>
              <a:t>διετούς ομολόγου των ΗΠΑ </a:t>
            </a:r>
            <a:r>
              <a:rPr lang="el-GR" sz="4000" dirty="0"/>
              <a:t> να σκαρφαλώνει τέσσερις μονάδες βάσης στο 4,06% και την απόδοση του 10ετούς να προσθέτει το ίδιο ποσό στο 4,53%. Οι αποδόσεις των κρατικών </a:t>
            </a:r>
            <a:r>
              <a:rPr lang="el-GR" sz="4000" u="sng" dirty="0">
                <a:hlinkClick r:id="rId5"/>
              </a:rPr>
              <a:t>ομολόγων της Ιαπωνίας </a:t>
            </a:r>
            <a:r>
              <a:rPr lang="el-GR" sz="4000" dirty="0"/>
              <a:t> κινήθηκαν υψηλότερα σε όλη την καμπύλη με την απόδοση του 20ετούς να αυξάνεται κατά 6,5 μονάδες βάσης στο 3,61%, το υψηλότερο από το 1996.</a:t>
            </a:r>
            <a:endParaRPr lang="en-US" sz="4000" dirty="0"/>
          </a:p>
          <a:p>
            <a:r>
              <a:rPr lang="el-GR" sz="4000" u="sng" dirty="0">
                <a:hlinkClick r:id="rId6"/>
              </a:rPr>
              <a:t>Το αργό </a:t>
            </a:r>
            <a:r>
              <a:rPr lang="en-US" sz="4000" u="sng" dirty="0">
                <a:hlinkClick r:id="rId6"/>
              </a:rPr>
              <a:t>Brent</a:t>
            </a:r>
            <a:r>
              <a:rPr lang="el-GR" sz="4000" dirty="0"/>
              <a:t> επέκτεινε τα κέρδη του σε περισσότερο από 1% για να διαπραγματευτεί πάνω από τα 107 δολάρια το βαρέλι, αφού ο πρόεδρος Ντόναλντ Τραμπ είπε ότι οι ΗΠΑ </a:t>
            </a:r>
            <a:r>
              <a:rPr lang="el-GR" sz="4000" u="sng" dirty="0">
                <a:hlinkClick r:id="rId7"/>
              </a:rPr>
              <a:t>δεν χρειάζεται</a:t>
            </a:r>
            <a:r>
              <a:rPr lang="el-GR" sz="4000" dirty="0"/>
              <a:t> να ανοίξουν ξανά τα στενά του Ορμούζ. Ώρες αργότερα όμως, είπε ότι η χώρα ήθελε να ανοίξει η βασική πλωτή οδός.</a:t>
            </a:r>
          </a:p>
          <a:p>
            <a:r>
              <a:rPr lang="el-GR" sz="4000" b="1" dirty="0"/>
              <a:t>Τι λένε οι στρατηγικοί αναλυτές του </a:t>
            </a:r>
            <a:r>
              <a:rPr lang="en-US" sz="4000" b="1" dirty="0"/>
              <a:t>Bloomberg</a:t>
            </a:r>
            <a:r>
              <a:rPr lang="el-GR" sz="4000" b="1" dirty="0"/>
              <a:t>...</a:t>
            </a:r>
            <a:endParaRPr lang="en-US" sz="4000" dirty="0"/>
          </a:p>
          <a:p>
            <a:r>
              <a:rPr lang="el-GR" sz="4000" dirty="0"/>
              <a:t>«Τα Στενά του Ορμούζ θα επιστρέψουν στο επίκεντρο, με αρνητικές συνέπειες για τα περιουσιακά στοιχεία κινδύνου, τώρα που ο ούριος άνεμος της συνόδου κορυφής Τραμπ-Σι είναι πίσω μας. Δεδομένου ότι τα πρόσφατα κέρδη μετοχών ήταν θεαματικά και συγκεντρωμένα, οι υποχωρήσεις πιθανότατα θα είναι δραματικές σε ονομαστικούς αριθμούς».</a:t>
            </a:r>
            <a:endParaRPr lang="en-US" sz="4000" dirty="0"/>
          </a:p>
          <a:p>
            <a:r>
              <a:rPr lang="el-GR" sz="4000" dirty="0"/>
              <a:t>— </a:t>
            </a:r>
            <a:r>
              <a:rPr lang="en-US" sz="4000" dirty="0"/>
              <a:t>Mark Cudmore</a:t>
            </a:r>
            <a:r>
              <a:rPr lang="el-GR" sz="4000" dirty="0"/>
              <a:t>, εκτελεστικός συντάκτης για το </a:t>
            </a:r>
            <a:r>
              <a:rPr lang="en-US" sz="4000" dirty="0"/>
              <a:t>Markets Live</a:t>
            </a:r>
            <a:r>
              <a:rPr lang="el-GR" sz="4000" dirty="0"/>
              <a:t>. Για περισσότερα, </a:t>
            </a:r>
            <a:r>
              <a:rPr lang="el-GR" sz="4000" u="sng" dirty="0">
                <a:hlinkClick r:id="rId8"/>
              </a:rPr>
              <a:t>διαβάστε εδώ</a:t>
            </a:r>
            <a:r>
              <a:rPr lang="el-GR" sz="4000" dirty="0"/>
              <a:t>.</a:t>
            </a:r>
            <a:endParaRPr lang="en-US" sz="4000" dirty="0"/>
          </a:p>
          <a:p>
            <a:r>
              <a:rPr lang="el-GR" sz="4000" dirty="0"/>
              <a:t>Οι επενδυτές επικεντρώθηκαν επίσης στη συνάντηση κορυφής μεταξύ του Τραμπ και του Κινέζου προέδρου Σι Τζινπίνγκ. Ο Σι είπε ότι οι δύο πλευρές έχουν δημιουργήσει μια «νέα σχέση και ανέφεραν «πολλά αποτελέσματα», αλλά λεπτομέρειες δεν έχουν ακόμη αποκαλυφθεί.</a:t>
            </a:r>
            <a:endParaRPr lang="en-US" sz="4000" dirty="0"/>
          </a:p>
          <a:p>
            <a:r>
              <a:rPr lang="el-GR" sz="4000" dirty="0"/>
              <a:t>Ενώ ο Τραμπ είπε ότι είχε μια εξαιρετική συνάντηση με τον Σι, </a:t>
            </a:r>
            <a:r>
              <a:rPr lang="el-GR" sz="4000" u="sng" dirty="0">
                <a:hlinkClick r:id="rId9"/>
              </a:rPr>
              <a:t>υπάρχουν εντάσεις</a:t>
            </a:r>
            <a:r>
              <a:rPr lang="el-GR" sz="4000" dirty="0"/>
              <a:t> για την Ταϊβάν. </a:t>
            </a:r>
            <a:r>
              <a:rPr lang="el-GR" sz="4000" u="sng" dirty="0">
                <a:hlinkClick r:id="rId10"/>
              </a:rPr>
              <a:t>Η Κίνα προέτρεψε επίσης</a:t>
            </a:r>
            <a:r>
              <a:rPr lang="el-GR" sz="4000" dirty="0"/>
              <a:t> να ανοίξουν ξανά τα Στενά του Ορμούζ το συντομότερο δυνατό και ζήτησε συνομιλίες για τον πόλεμο στο Ιράν. Ο πρόεδρος των ΗΠΑ θα ολοκληρώσει την επίσκεψή του αργότερα την Παρασκευή και η ανάγνωση από τη σύνοδο κορυφής αναμένεται αργότερα μέσα στην ημέρα.</a:t>
            </a:r>
            <a:endParaRPr lang="en-US" sz="4000" dirty="0"/>
          </a:p>
          <a:p>
            <a:r>
              <a:rPr lang="el-GR" sz="4000" dirty="0"/>
              <a:t>«Η αγορά δεν είναι σίγουρη πώς να αφομοιώσει τις συνομιλίες ΗΠΑ-Κίνας», δήλωσε ο </a:t>
            </a:r>
            <a:r>
              <a:rPr lang="en-US" sz="4000" dirty="0"/>
              <a:t>Hiroyuki Ueno</a:t>
            </a:r>
            <a:r>
              <a:rPr lang="el-GR" sz="4000" dirty="0"/>
              <a:t>, επικεφαλής στρατηγικής της </a:t>
            </a:r>
            <a:r>
              <a:rPr lang="en-US" sz="4000" dirty="0"/>
              <a:t>Sumitomo Mitsui Trust Asset Management</a:t>
            </a:r>
            <a:r>
              <a:rPr lang="el-GR" sz="4000" dirty="0"/>
              <a:t>. «Σίγουρα, υπάρχουν ενδείξεις περισσότερης οικονομικής συνεργασίας, αλλά αυτό που πραγματικά αναζητούσαν οι επενδυτές στο άμεσο μέλλον ήταν η πρόοδος στο Ιράν και δεν φαίνεται να υπήρξε ουσιαστική συζήτηση για αυτό».</a:t>
            </a:r>
            <a:endParaRPr lang="en-US" sz="4000" dirty="0"/>
          </a:p>
          <a:p>
            <a:r>
              <a:rPr lang="el-GR" sz="4000" dirty="0"/>
              <a:t>Οι αυξανόμενες αποδόσεις των ομολόγων στην Ιαπωνία, τις ΗΠΑ και το Ηνωμένο Βασίλειο ενισχύουν την αίσθηση της επιφυλακτικότητας, είπε ο </a:t>
            </a:r>
            <a:r>
              <a:rPr lang="en-US" sz="4000" dirty="0"/>
              <a:t>Ueno</a:t>
            </a:r>
            <a:r>
              <a:rPr lang="el-GR" sz="4000" dirty="0"/>
              <a:t>. «Με τις αποδόσεις να αυξάνονται παγκοσμίως και να μην υπάρχουν ενδείξεις επιβράδυνσης της τάσης, υπάρχουν ανησυχίες για τον αντίκτυπο στις ευρύτερες ροές κεφαλαίων, συμπεριλαμβανομένων των αγορών μετοχών», πρόσθεσε.</a:t>
            </a:r>
            <a:endParaRPr lang="en-US" sz="4000" dirty="0"/>
          </a:p>
          <a:p>
            <a:r>
              <a:rPr lang="el-GR" sz="4000" dirty="0"/>
              <a:t>Ένα παγκόσμιο ράλι ρεκόρ μετοχών που οδηγήθηκε από την αισιοδοξία της τεχνητής νοημοσύνης σταμάτησε στην Ασία την Παρασκευή, με το κλίμα να επιδεινώνεται σε όλα τα περιουσιακά στοιχεία καθώς αυξάνονται οι παγκόσμιες αποδόσεις. Ο εκτελεστικός συντάκτης του </a:t>
            </a:r>
            <a:r>
              <a:rPr lang="en-US" sz="4000" dirty="0"/>
              <a:t>Bloomberg Markets Live</a:t>
            </a:r>
            <a:r>
              <a:rPr lang="el-GR" sz="4000" dirty="0"/>
              <a:t>, </a:t>
            </a:r>
            <a:r>
              <a:rPr lang="en-US" sz="4000" dirty="0"/>
              <a:t>Mark Cudmore</a:t>
            </a:r>
            <a:r>
              <a:rPr lang="el-GR" sz="4000" dirty="0"/>
              <a:t>, εξηγεί.</a:t>
            </a:r>
            <a:endParaRPr lang="en-US" sz="4000" dirty="0"/>
          </a:p>
          <a:p>
            <a:endParaRPr lang="en-US" dirty="0"/>
          </a:p>
          <a:p>
            <a:pPr marL="0" indent="0">
              <a:buNone/>
            </a:pPr>
            <a:endParaRPr lang="en-US" dirty="0"/>
          </a:p>
        </p:txBody>
      </p:sp>
      <p:pic>
        <p:nvPicPr>
          <p:cNvPr id="5" name="Content Placeholder 4">
            <a:extLst>
              <a:ext uri="{FF2B5EF4-FFF2-40B4-BE49-F238E27FC236}">
                <a16:creationId xmlns:a16="http://schemas.microsoft.com/office/drawing/2014/main" id="{34E285F5-64FA-74DF-9500-B0F27495AAA5}"/>
              </a:ext>
            </a:extLst>
          </p:cNvPr>
          <p:cNvPicPr>
            <a:picLocks noGrp="1" noChangeAspect="1"/>
          </p:cNvPicPr>
          <p:nvPr>
            <p:ph sz="half" idx="2"/>
          </p:nvPr>
        </p:nvPicPr>
        <p:blipFill>
          <a:blip r:embed="rId11"/>
          <a:stretch>
            <a:fillRect/>
          </a:stretch>
        </p:blipFill>
        <p:spPr>
          <a:xfrm>
            <a:off x="6737350" y="1690688"/>
            <a:ext cx="4616450" cy="2738623"/>
          </a:xfrm>
          <a:prstGeom prst="rect">
            <a:avLst/>
          </a:prstGeom>
        </p:spPr>
      </p:pic>
    </p:spTree>
    <p:extLst>
      <p:ext uri="{BB962C8B-B14F-4D97-AF65-F5344CB8AC3E}">
        <p14:creationId xmlns:p14="http://schemas.microsoft.com/office/powerpoint/2010/main" val="914446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93116-3891-DBA4-70D2-333084390EEA}"/>
              </a:ext>
            </a:extLst>
          </p:cNvPr>
          <p:cNvSpPr>
            <a:spLocks noGrp="1"/>
          </p:cNvSpPr>
          <p:nvPr>
            <p:ph type="title"/>
          </p:nvPr>
        </p:nvSpPr>
        <p:spPr>
          <a:xfrm>
            <a:off x="838200" y="365125"/>
            <a:ext cx="10515600" cy="657225"/>
          </a:xfrm>
        </p:spPr>
        <p:txBody>
          <a:bodyPr>
            <a:normAutofit/>
          </a:bodyPr>
          <a:lstStyle/>
          <a:p>
            <a:pPr algn="ctr"/>
            <a:r>
              <a:rPr lang="el-GR" sz="1800" b="1" dirty="0"/>
              <a:t>Rating Agencies: Ποιοι είναι και γιατί επηρεάζουν τις αγορές</a:t>
            </a:r>
            <a:endParaRPr lang="en-US" sz="1800" b="1" dirty="0"/>
          </a:p>
        </p:txBody>
      </p:sp>
      <p:sp>
        <p:nvSpPr>
          <p:cNvPr id="3" name="Content Placeholder 2">
            <a:extLst>
              <a:ext uri="{FF2B5EF4-FFF2-40B4-BE49-F238E27FC236}">
                <a16:creationId xmlns:a16="http://schemas.microsoft.com/office/drawing/2014/main" id="{93CB9A8D-5BBB-78AF-4CA7-D00A72C81072}"/>
              </a:ext>
            </a:extLst>
          </p:cNvPr>
          <p:cNvSpPr>
            <a:spLocks noGrp="1"/>
          </p:cNvSpPr>
          <p:nvPr>
            <p:ph idx="1"/>
          </p:nvPr>
        </p:nvSpPr>
        <p:spPr>
          <a:xfrm>
            <a:off x="838200" y="1073150"/>
            <a:ext cx="10515600" cy="5103813"/>
          </a:xfrm>
        </p:spPr>
        <p:txBody>
          <a:bodyPr/>
          <a:lstStyle/>
          <a:p>
            <a:pPr marL="0" indent="0">
              <a:buNone/>
            </a:pPr>
            <a:r>
              <a:rPr lang="el-GR" sz="1400" dirty="0"/>
              <a:t>Οι rating agencies αξιολογούν την πιστοληπτική ικανότητα κρατών και επιχειρήσεων, δηλαδή την πιθανότητα να εξυπηρετήσουν έγκαιρα το χρέος τους.</a:t>
            </a:r>
          </a:p>
          <a:p>
            <a:pPr marL="0" indent="0">
              <a:buNone/>
            </a:pPr>
            <a:r>
              <a:rPr lang="el-GR" sz="1400" b="1" dirty="0"/>
              <a:t>Τι αξιολογούν:</a:t>
            </a:r>
            <a:endParaRPr lang="el-GR" sz="1400" dirty="0"/>
          </a:p>
          <a:p>
            <a:r>
              <a:rPr lang="en-US" sz="1400" b="1" dirty="0"/>
              <a:t>Sovereign rating:</a:t>
            </a:r>
            <a:r>
              <a:rPr lang="en-US" sz="1400" dirty="0"/>
              <a:t> </a:t>
            </a:r>
            <a:r>
              <a:rPr lang="el-GR" sz="1400" dirty="0"/>
              <a:t>πιστοληπτική ικανότητα κρατών</a:t>
            </a:r>
          </a:p>
          <a:p>
            <a:r>
              <a:rPr lang="en-US" sz="1400" b="1" dirty="0"/>
              <a:t>Corporate rating:</a:t>
            </a:r>
            <a:r>
              <a:rPr lang="en-US" sz="1400" dirty="0"/>
              <a:t> </a:t>
            </a:r>
            <a:r>
              <a:rPr lang="el-GR" sz="1400" dirty="0"/>
              <a:t>πιστοληπτική ικανότητα επιχειρήσεων</a:t>
            </a:r>
          </a:p>
          <a:p>
            <a:r>
              <a:rPr lang="en-US" sz="1400" b="1" dirty="0"/>
              <a:t>Bank rating:</a:t>
            </a:r>
            <a:r>
              <a:rPr lang="en-US" sz="1400" dirty="0"/>
              <a:t> </a:t>
            </a:r>
            <a:r>
              <a:rPr lang="el-GR" sz="1400" dirty="0"/>
              <a:t>ανθεκτικότητα χρηματοπιστωτικών ιδρυμάτων</a:t>
            </a:r>
          </a:p>
          <a:p>
            <a:r>
              <a:rPr lang="en-US" sz="1400" b="1" dirty="0"/>
              <a:t>Bond rating:</a:t>
            </a:r>
            <a:r>
              <a:rPr lang="en-US" sz="1400" dirty="0"/>
              <a:t> </a:t>
            </a:r>
            <a:r>
              <a:rPr lang="el-GR" sz="1400" dirty="0"/>
              <a:t>κίνδυνος συγκεκριμένης έκδοσης ομολόγου</a:t>
            </a:r>
          </a:p>
          <a:p>
            <a:r>
              <a:rPr lang="en-US" sz="1400" b="1" dirty="0"/>
              <a:t>Outlook / Watch:</a:t>
            </a:r>
            <a:r>
              <a:rPr lang="en-US" sz="1400" dirty="0"/>
              <a:t> </a:t>
            </a:r>
            <a:r>
              <a:rPr lang="el-GR" sz="1400" dirty="0"/>
              <a:t>πιθανή μελλοντική αναβάθμιση ή υποβάθμιση</a:t>
            </a:r>
          </a:p>
          <a:p>
            <a:endParaRPr lang="el-GR" dirty="0"/>
          </a:p>
          <a:p>
            <a:pPr marL="0" indent="0">
              <a:buNone/>
            </a:pPr>
            <a:endParaRPr lang="en-US" dirty="0"/>
          </a:p>
        </p:txBody>
      </p:sp>
      <p:graphicFrame>
        <p:nvGraphicFramePr>
          <p:cNvPr id="4" name="Table 3">
            <a:extLst>
              <a:ext uri="{FF2B5EF4-FFF2-40B4-BE49-F238E27FC236}">
                <a16:creationId xmlns:a16="http://schemas.microsoft.com/office/drawing/2014/main" id="{21CC4C73-7483-D0A3-B7EC-48C5D343E072}"/>
              </a:ext>
            </a:extLst>
          </p:cNvPr>
          <p:cNvGraphicFramePr>
            <a:graphicFrameLocks noGrp="1"/>
          </p:cNvGraphicFramePr>
          <p:nvPr>
            <p:extLst>
              <p:ext uri="{D42A27DB-BD31-4B8C-83A1-F6EECF244321}">
                <p14:modId xmlns:p14="http://schemas.microsoft.com/office/powerpoint/2010/main" val="225806230"/>
              </p:ext>
            </p:extLst>
          </p:nvPr>
        </p:nvGraphicFramePr>
        <p:xfrm>
          <a:off x="6445250" y="3873501"/>
          <a:ext cx="5556250" cy="2787650"/>
        </p:xfrm>
        <a:graphic>
          <a:graphicData uri="http://schemas.openxmlformats.org/drawingml/2006/table">
            <a:tbl>
              <a:tblPr firstRow="1" firstCol="1" bandRow="1">
                <a:tableStyleId>{5C22544A-7EE6-4342-B048-85BDC9FD1C3A}</a:tableStyleId>
              </a:tblPr>
              <a:tblGrid>
                <a:gridCol w="2778125">
                  <a:extLst>
                    <a:ext uri="{9D8B030D-6E8A-4147-A177-3AD203B41FA5}">
                      <a16:colId xmlns:a16="http://schemas.microsoft.com/office/drawing/2014/main" val="1150805053"/>
                    </a:ext>
                  </a:extLst>
                </a:gridCol>
                <a:gridCol w="2778125">
                  <a:extLst>
                    <a:ext uri="{9D8B030D-6E8A-4147-A177-3AD203B41FA5}">
                      <a16:colId xmlns:a16="http://schemas.microsoft.com/office/drawing/2014/main" val="3267023127"/>
                    </a:ext>
                  </a:extLst>
                </a:gridCol>
              </a:tblGrid>
              <a:tr h="279420">
                <a:tc>
                  <a:txBody>
                    <a:bodyPr/>
                    <a:lstStyle/>
                    <a:p>
                      <a:pPr marL="0" marR="0">
                        <a:lnSpc>
                          <a:spcPct val="115000"/>
                        </a:lnSpc>
                        <a:spcAft>
                          <a:spcPts val="800"/>
                        </a:spcAft>
                        <a:buNone/>
                      </a:pPr>
                      <a:r>
                        <a:rPr lang="en-US" sz="1200" kern="100">
                          <a:effectLst/>
                        </a:rPr>
                        <a:t>Κύριοι οργανισμοί</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a:effectLst/>
                        </a:rPr>
                        <a:t>Ρόλος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795447312"/>
                  </a:ext>
                </a:extLst>
              </a:tr>
              <a:tr h="892147">
                <a:tc>
                  <a:txBody>
                    <a:bodyPr/>
                    <a:lstStyle/>
                    <a:p>
                      <a:pPr marL="0" marR="0">
                        <a:lnSpc>
                          <a:spcPct val="115000"/>
                        </a:lnSpc>
                        <a:spcAft>
                          <a:spcPts val="800"/>
                        </a:spcAft>
                        <a:buNone/>
                      </a:pPr>
                      <a:r>
                        <a:rPr lang="en-US" sz="1200" kern="100" dirty="0">
                          <a:effectLst/>
                        </a:rPr>
                        <a:t>S&amp;P Global Ratings</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Αξιολογεί κράτη, επιχειρήσεις, τράπεζες και χρηματοοικονομικά προϊόντα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895113188"/>
                  </a:ext>
                </a:extLst>
              </a:tr>
              <a:tr h="723936">
                <a:tc>
                  <a:txBody>
                    <a:bodyPr/>
                    <a:lstStyle/>
                    <a:p>
                      <a:pPr marL="0" marR="0">
                        <a:lnSpc>
                          <a:spcPct val="115000"/>
                        </a:lnSpc>
                        <a:spcAft>
                          <a:spcPts val="800"/>
                        </a:spcAft>
                        <a:buNone/>
                      </a:pPr>
                      <a:r>
                        <a:rPr lang="en-US" sz="1200" kern="100" dirty="0">
                          <a:effectLst/>
                        </a:rPr>
                        <a:t>Moody’s Investors Service</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Παρέχει </a:t>
                      </a:r>
                      <a:r>
                        <a:rPr lang="en-US" sz="1200" kern="100">
                          <a:effectLst/>
                        </a:rPr>
                        <a:t>credit ratings</a:t>
                      </a:r>
                      <a:r>
                        <a:rPr lang="el-GR" sz="1200" kern="100">
                          <a:effectLst/>
                        </a:rPr>
                        <a:t> και ανάλυση κινδύνου αθέτησης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589229471"/>
                  </a:ext>
                </a:extLst>
              </a:tr>
              <a:tr h="892147">
                <a:tc>
                  <a:txBody>
                    <a:bodyPr/>
                    <a:lstStyle/>
                    <a:p>
                      <a:pPr marL="0" marR="0">
                        <a:lnSpc>
                          <a:spcPct val="115000"/>
                        </a:lnSpc>
                        <a:spcAft>
                          <a:spcPts val="800"/>
                        </a:spcAft>
                        <a:buNone/>
                      </a:pPr>
                      <a:r>
                        <a:rPr lang="en-US" sz="1200" kern="100">
                          <a:effectLst/>
                        </a:rPr>
                        <a:t>Fitch Ratings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dirty="0" err="1">
                          <a:effectLst/>
                        </a:rPr>
                        <a:t>Αξιολογεί</a:t>
                      </a:r>
                      <a:r>
                        <a:rPr lang="en-US" sz="1200" kern="100" dirty="0">
                          <a:effectLst/>
                        </a:rPr>
                        <a:t> sovereign, corporate και structured finance debt</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630579760"/>
                  </a:ext>
                </a:extLst>
              </a:tr>
            </a:tbl>
          </a:graphicData>
        </a:graphic>
      </p:graphicFrame>
    </p:spTree>
    <p:extLst>
      <p:ext uri="{BB962C8B-B14F-4D97-AF65-F5344CB8AC3E}">
        <p14:creationId xmlns:p14="http://schemas.microsoft.com/office/powerpoint/2010/main" val="1811477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31259-6634-A781-4A1C-EBF7A8913B7A}"/>
              </a:ext>
            </a:extLst>
          </p:cNvPr>
          <p:cNvSpPr>
            <a:spLocks noGrp="1"/>
          </p:cNvSpPr>
          <p:nvPr>
            <p:ph type="title"/>
          </p:nvPr>
        </p:nvSpPr>
        <p:spPr>
          <a:xfrm>
            <a:off x="838200" y="365125"/>
            <a:ext cx="10515600" cy="1203325"/>
          </a:xfrm>
        </p:spPr>
        <p:txBody>
          <a:bodyPr>
            <a:normAutofit fontScale="90000"/>
          </a:bodyPr>
          <a:lstStyle/>
          <a:p>
            <a:pPr algn="ctr"/>
            <a:r>
              <a:rPr lang="el-GR" sz="2700" b="1" dirty="0"/>
              <a:t>Κλίμακα Αξιολόγησης των </a:t>
            </a:r>
            <a:r>
              <a:rPr lang="el-GR" sz="2800" b="1" dirty="0"/>
              <a:t>rating agencies </a:t>
            </a:r>
            <a:r>
              <a:rPr lang="el-GR" sz="2700" b="1" dirty="0"/>
              <a:t>και Κίνδυνος Default</a:t>
            </a:r>
            <a:br>
              <a:rPr lang="el-GR" sz="2700" b="1" dirty="0"/>
            </a:br>
            <a:r>
              <a:rPr lang="el-GR" sz="2700" b="1" dirty="0"/>
              <a:t>Από το AAA στο Default: τι σημαίνει η κλίμακα αξιολόγησης</a:t>
            </a:r>
            <a:br>
              <a:rPr lang="el-GR" b="1" dirty="0"/>
            </a:br>
            <a:endParaRPr lang="en-US" b="1" dirty="0"/>
          </a:p>
        </p:txBody>
      </p:sp>
      <p:graphicFrame>
        <p:nvGraphicFramePr>
          <p:cNvPr id="4" name="Content Placeholder 3">
            <a:extLst>
              <a:ext uri="{FF2B5EF4-FFF2-40B4-BE49-F238E27FC236}">
                <a16:creationId xmlns:a16="http://schemas.microsoft.com/office/drawing/2014/main" id="{25D7DECF-4999-F49A-7D2A-6A1CA1D20505}"/>
              </a:ext>
            </a:extLst>
          </p:cNvPr>
          <p:cNvGraphicFramePr>
            <a:graphicFrameLocks noGrp="1"/>
          </p:cNvGraphicFramePr>
          <p:nvPr>
            <p:ph idx="1"/>
          </p:nvPr>
        </p:nvGraphicFramePr>
        <p:xfrm>
          <a:off x="2876868" y="1720594"/>
          <a:ext cx="6438264" cy="3971036"/>
        </p:xfrm>
        <a:graphic>
          <a:graphicData uri="http://schemas.openxmlformats.org/drawingml/2006/table">
            <a:tbl>
              <a:tblPr firstRow="1" firstCol="1" bandRow="1">
                <a:tableStyleId>{5C22544A-7EE6-4342-B048-85BDC9FD1C3A}</a:tableStyleId>
              </a:tblPr>
              <a:tblGrid>
                <a:gridCol w="1609566">
                  <a:extLst>
                    <a:ext uri="{9D8B030D-6E8A-4147-A177-3AD203B41FA5}">
                      <a16:colId xmlns:a16="http://schemas.microsoft.com/office/drawing/2014/main" val="13312988"/>
                    </a:ext>
                  </a:extLst>
                </a:gridCol>
                <a:gridCol w="1609566">
                  <a:extLst>
                    <a:ext uri="{9D8B030D-6E8A-4147-A177-3AD203B41FA5}">
                      <a16:colId xmlns:a16="http://schemas.microsoft.com/office/drawing/2014/main" val="3641634533"/>
                    </a:ext>
                  </a:extLst>
                </a:gridCol>
                <a:gridCol w="1609566">
                  <a:extLst>
                    <a:ext uri="{9D8B030D-6E8A-4147-A177-3AD203B41FA5}">
                      <a16:colId xmlns:a16="http://schemas.microsoft.com/office/drawing/2014/main" val="2664214000"/>
                    </a:ext>
                  </a:extLst>
                </a:gridCol>
                <a:gridCol w="1609566">
                  <a:extLst>
                    <a:ext uri="{9D8B030D-6E8A-4147-A177-3AD203B41FA5}">
                      <a16:colId xmlns:a16="http://schemas.microsoft.com/office/drawing/2014/main" val="4112770261"/>
                    </a:ext>
                  </a:extLst>
                </a:gridCol>
              </a:tblGrid>
              <a:tr h="210185">
                <a:tc>
                  <a:txBody>
                    <a:bodyPr/>
                    <a:lstStyle/>
                    <a:p>
                      <a:pPr marL="0" marR="0">
                        <a:lnSpc>
                          <a:spcPts val="1650"/>
                        </a:lnSpc>
                        <a:spcAft>
                          <a:spcPts val="800"/>
                        </a:spcAft>
                        <a:buNone/>
                      </a:pPr>
                      <a:r>
                        <a:rPr lang="en-US" sz="1050" kern="0">
                          <a:effectLst/>
                        </a:rPr>
                        <a:t>Κατηγορία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S&amp;P / Fitch</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Moody’s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Ερμηνεία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119048764"/>
                  </a:ext>
                </a:extLst>
              </a:tr>
              <a:tr h="203835">
                <a:tc>
                  <a:txBody>
                    <a:bodyPr/>
                    <a:lstStyle/>
                    <a:p>
                      <a:pPr marL="0" marR="0">
                        <a:lnSpc>
                          <a:spcPts val="1650"/>
                        </a:lnSpc>
                        <a:spcAft>
                          <a:spcPts val="800"/>
                        </a:spcAft>
                        <a:buNone/>
                      </a:pPr>
                      <a:r>
                        <a:rPr lang="en-US" sz="1050" kern="0">
                          <a:effectLst/>
                        </a:rPr>
                        <a:t>Highest quality</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Εξαιρετικά χαμηλός κίνδυνος default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108445040"/>
                  </a:ext>
                </a:extLst>
              </a:tr>
              <a:tr h="210185">
                <a:tc>
                  <a:txBody>
                    <a:bodyPr/>
                    <a:lstStyle/>
                    <a:p>
                      <a:pPr marL="0" marR="0">
                        <a:lnSpc>
                          <a:spcPts val="1650"/>
                        </a:lnSpc>
                        <a:spcAft>
                          <a:spcPts val="800"/>
                        </a:spcAft>
                        <a:buNone/>
                      </a:pPr>
                      <a:r>
                        <a:rPr lang="en-US" sz="1050" kern="0">
                          <a:effectLst/>
                        </a:rPr>
                        <a:t>High quality</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Πολύ ισχυρή ικανότητα αποπληρωμής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138104839"/>
                  </a:ext>
                </a:extLst>
              </a:tr>
              <a:tr h="203835">
                <a:tc>
                  <a:txBody>
                    <a:bodyPr/>
                    <a:lstStyle/>
                    <a:p>
                      <a:pPr marL="0" marR="0">
                        <a:lnSpc>
                          <a:spcPts val="1650"/>
                        </a:lnSpc>
                        <a:spcAft>
                          <a:spcPts val="800"/>
                        </a:spcAft>
                        <a:buNone/>
                      </a:pPr>
                      <a:r>
                        <a:rPr lang="en-US" sz="1050" kern="0">
                          <a:effectLst/>
                        </a:rPr>
                        <a:t>Upper medium grade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Ισχυρή ικανότητα, αλλά ευαισθησία σε σοκ</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440581881"/>
                  </a:ext>
                </a:extLst>
              </a:tr>
              <a:tr h="210185">
                <a:tc>
                  <a:txBody>
                    <a:bodyPr/>
                    <a:lstStyle/>
                    <a:p>
                      <a:pPr marL="0" marR="0">
                        <a:lnSpc>
                          <a:spcPts val="1650"/>
                        </a:lnSpc>
                        <a:spcAft>
                          <a:spcPts val="800"/>
                        </a:spcAft>
                        <a:buNone/>
                      </a:pPr>
                      <a:r>
                        <a:rPr lang="en-US" sz="1050" kern="0">
                          <a:effectLst/>
                        </a:rPr>
                        <a:t>Lower medium grade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BBB</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Baa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Τελευταία βαθμίδα investment grade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039395936"/>
                  </a:ext>
                </a:extLst>
              </a:tr>
              <a:tr h="203835">
                <a:tc>
                  <a:txBody>
                    <a:bodyPr/>
                    <a:lstStyle/>
                    <a:p>
                      <a:pPr marL="0" marR="0">
                        <a:lnSpc>
                          <a:spcPts val="1650"/>
                        </a:lnSpc>
                        <a:spcAft>
                          <a:spcPts val="800"/>
                        </a:spcAft>
                        <a:buNone/>
                      </a:pPr>
                      <a:r>
                        <a:rPr lang="en-US" sz="1050" kern="0">
                          <a:effectLst/>
                        </a:rPr>
                        <a:t>Speculative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BB</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Αυξημένος κίνδυνος, όχι </a:t>
                      </a:r>
                      <a:r>
                        <a:rPr lang="en-US" sz="1050" kern="0">
                          <a:effectLst/>
                        </a:rPr>
                        <a:t>investment grade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662254582"/>
                  </a:ext>
                </a:extLst>
              </a:tr>
              <a:tr h="210185">
                <a:tc>
                  <a:txBody>
                    <a:bodyPr/>
                    <a:lstStyle/>
                    <a:p>
                      <a:pPr marL="0" marR="0">
                        <a:lnSpc>
                          <a:spcPts val="1650"/>
                        </a:lnSpc>
                        <a:spcAft>
                          <a:spcPts val="800"/>
                        </a:spcAft>
                        <a:buNone/>
                      </a:pPr>
                      <a:r>
                        <a:rPr lang="en-US" sz="1050" kern="0">
                          <a:effectLst/>
                        </a:rPr>
                        <a:t>Highly speculative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Υψηλή ευαισθησία σε ύφεση ή κρίση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128477664"/>
                  </a:ext>
                </a:extLst>
              </a:tr>
              <a:tr h="203835">
                <a:tc>
                  <a:txBody>
                    <a:bodyPr/>
                    <a:lstStyle/>
                    <a:p>
                      <a:pPr marL="0" marR="0">
                        <a:lnSpc>
                          <a:spcPts val="1650"/>
                        </a:lnSpc>
                        <a:spcAft>
                          <a:spcPts val="800"/>
                        </a:spcAft>
                        <a:buNone/>
                      </a:pPr>
                      <a:r>
                        <a:rPr lang="en-US" sz="1050" kern="0">
                          <a:effectLst/>
                        </a:rPr>
                        <a:t>Very high risk</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CCC / CC / C</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Caa / Ca / C</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Πολύ υψηλή πιθανότητα default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949002683"/>
                  </a:ext>
                </a:extLst>
              </a:tr>
              <a:tr h="203835">
                <a:tc>
                  <a:txBody>
                    <a:bodyPr/>
                    <a:lstStyle/>
                    <a:p>
                      <a:pPr marL="0" marR="0">
                        <a:lnSpc>
                          <a:spcPts val="1650"/>
                        </a:lnSpc>
                        <a:spcAft>
                          <a:spcPts val="800"/>
                        </a:spcAft>
                        <a:buNone/>
                      </a:pPr>
                      <a:r>
                        <a:rPr lang="en-US" sz="1050" kern="0">
                          <a:effectLst/>
                        </a:rPr>
                        <a:t>Default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D</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D / default category</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dirty="0" err="1">
                          <a:effectLst/>
                        </a:rPr>
                        <a:t>Αθέτηση</a:t>
                      </a:r>
                      <a:r>
                        <a:rPr lang="en-US" sz="1050" kern="0" dirty="0">
                          <a:effectLst/>
                        </a:rPr>
                        <a:t> π</a:t>
                      </a:r>
                      <a:r>
                        <a:rPr lang="en-US" sz="1050" kern="0" dirty="0" err="1">
                          <a:effectLst/>
                        </a:rPr>
                        <a:t>ληρωμών</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898026653"/>
                  </a:ext>
                </a:extLst>
              </a:tr>
            </a:tbl>
          </a:graphicData>
        </a:graphic>
      </p:graphicFrame>
      <p:sp>
        <p:nvSpPr>
          <p:cNvPr id="6" name="TextBox 5">
            <a:extLst>
              <a:ext uri="{FF2B5EF4-FFF2-40B4-BE49-F238E27FC236}">
                <a16:creationId xmlns:a16="http://schemas.microsoft.com/office/drawing/2014/main" id="{ED7C5F7A-9DD5-9F56-39C8-52CE6DE29AA5}"/>
              </a:ext>
            </a:extLst>
          </p:cNvPr>
          <p:cNvSpPr txBox="1"/>
          <p:nvPr/>
        </p:nvSpPr>
        <p:spPr>
          <a:xfrm flipH="1">
            <a:off x="9601200" y="2943611"/>
            <a:ext cx="1879600" cy="1175258"/>
          </a:xfrm>
          <a:prstGeom prst="rect">
            <a:avLst/>
          </a:prstGeom>
          <a:noFill/>
        </p:spPr>
        <p:txBody>
          <a:bodyPr wrap="square">
            <a:spAutoFit/>
          </a:bodyPr>
          <a:lstStyle/>
          <a:p>
            <a:pPr algn="l">
              <a:lnSpc>
                <a:spcPts val="1650"/>
              </a:lnSpc>
              <a:buNone/>
            </a:pPr>
            <a:r>
              <a:rPr lang="en-US" sz="1400" b="1" i="0" dirty="0">
                <a:solidFill>
                  <a:srgbClr val="1A1C1F"/>
                </a:solidFill>
                <a:effectLst/>
                <a:latin typeface="-apple-system"/>
              </a:rPr>
              <a:t>Investment grade:</a:t>
            </a:r>
            <a:br>
              <a:rPr lang="en-US" sz="1400" b="0" i="0" dirty="0">
                <a:solidFill>
                  <a:srgbClr val="1A1C1F"/>
                </a:solidFill>
                <a:effectLst/>
                <a:latin typeface="-apple-system"/>
              </a:rPr>
            </a:br>
            <a:r>
              <a:rPr lang="en-US" sz="1400" b="0" i="0" dirty="0">
                <a:solidFill>
                  <a:srgbClr val="1A1C1F"/>
                </a:solidFill>
                <a:effectLst/>
                <a:latin typeface="-apple-system"/>
              </a:rPr>
              <a:t>AAA </a:t>
            </a:r>
            <a:r>
              <a:rPr lang="el-GR" sz="1400" b="0" i="0" dirty="0">
                <a:solidFill>
                  <a:srgbClr val="1A1C1F"/>
                </a:solidFill>
                <a:effectLst/>
                <a:latin typeface="-apple-system"/>
              </a:rPr>
              <a:t>έως </a:t>
            </a:r>
            <a:r>
              <a:rPr lang="en-US" sz="1400" b="0" i="0" dirty="0">
                <a:solidFill>
                  <a:srgbClr val="1A1C1F"/>
                </a:solidFill>
                <a:effectLst/>
                <a:latin typeface="-apple-system"/>
              </a:rPr>
              <a:t>BBB- / Baa3</a:t>
            </a:r>
          </a:p>
          <a:p>
            <a:pPr algn="l">
              <a:lnSpc>
                <a:spcPts val="1650"/>
              </a:lnSpc>
              <a:buNone/>
            </a:pPr>
            <a:r>
              <a:rPr lang="en-US" sz="1400" b="1" i="0" dirty="0">
                <a:solidFill>
                  <a:srgbClr val="1A1C1F"/>
                </a:solidFill>
                <a:effectLst/>
                <a:latin typeface="-apple-system"/>
              </a:rPr>
              <a:t>Non-investment grade </a:t>
            </a:r>
            <a:r>
              <a:rPr lang="el-GR" sz="1400" b="1" i="0" dirty="0">
                <a:solidFill>
                  <a:srgbClr val="1A1C1F"/>
                </a:solidFill>
                <a:effectLst/>
                <a:latin typeface="-apple-system"/>
              </a:rPr>
              <a:t>ή </a:t>
            </a:r>
            <a:r>
              <a:rPr lang="en-US" sz="1400" b="1" i="0" dirty="0">
                <a:solidFill>
                  <a:srgbClr val="1A1C1F"/>
                </a:solidFill>
                <a:effectLst/>
                <a:latin typeface="-apple-system"/>
              </a:rPr>
              <a:t>high yield:</a:t>
            </a:r>
            <a:br>
              <a:rPr lang="en-US" sz="1400" b="0" i="0" dirty="0">
                <a:solidFill>
                  <a:srgbClr val="1A1C1F"/>
                </a:solidFill>
                <a:effectLst/>
                <a:latin typeface="-apple-system"/>
              </a:rPr>
            </a:br>
            <a:r>
              <a:rPr lang="en-US" sz="1400" b="0" i="0" dirty="0">
                <a:solidFill>
                  <a:srgbClr val="1A1C1F"/>
                </a:solidFill>
                <a:effectLst/>
                <a:latin typeface="-apple-system"/>
              </a:rPr>
              <a:t>BB+ / Ba1 </a:t>
            </a:r>
            <a:r>
              <a:rPr lang="el-GR" sz="1400" b="0" i="0" dirty="0">
                <a:solidFill>
                  <a:srgbClr val="1A1C1F"/>
                </a:solidFill>
                <a:effectLst/>
                <a:latin typeface="-apple-system"/>
              </a:rPr>
              <a:t>και κάτω</a:t>
            </a:r>
          </a:p>
        </p:txBody>
      </p:sp>
    </p:spTree>
    <p:extLst>
      <p:ext uri="{BB962C8B-B14F-4D97-AF65-F5344CB8AC3E}">
        <p14:creationId xmlns:p14="http://schemas.microsoft.com/office/powerpoint/2010/main" val="290494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{33393EBB-5049-497B-8711-FFA948CC9207}tf56160789_win32</Template>
  <TotalTime>3949</TotalTime>
  <Words>3130</Words>
  <Application>Microsoft Office PowerPoint</Application>
  <PresentationFormat>Widescreen</PresentationFormat>
  <Paragraphs>194</Paragraphs>
  <Slides>15</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-apple-system</vt:lpstr>
      <vt:lpstr>EYInterstate-Light</vt:lpstr>
      <vt:lpstr>Arial</vt:lpstr>
      <vt:lpstr>Bahnschrift SemiBold Condensed</vt:lpstr>
      <vt:lpstr>Book Antiqua</vt:lpstr>
      <vt:lpstr>Calibri</vt:lpstr>
      <vt:lpstr>Calibri Light</vt:lpstr>
      <vt:lpstr>Office Theme</vt:lpstr>
      <vt:lpstr>ΟΙΚΟΝΟΜΙΚΗ ΤΩΝ ΕΠΙΧΕΙΡΗΣΕΩΝ  </vt:lpstr>
      <vt:lpstr>Μακροοικονομικά σήματα M&amp;As – και ο ρόλος των Rating Agencies</vt:lpstr>
      <vt:lpstr>Μακροοικονομικά σήματα, αγορές και διοικητικές αποφάσεις</vt:lpstr>
      <vt:lpstr>Αναλύοντας τα μακροοικονομικά σήματα, αγορές και διοικητικές αποφάσεις Ι Tui cuts FY26 forecast as Iran conflict hits Q2 earnings and summer bookings </vt:lpstr>
      <vt:lpstr>Αναλύοντας τα μακροοικονομικά σήματα, αγορές και διοικητικές αποφάσεις ΙΙ Οι τιμές παραγωγού της Ιαπωνίας αυξήθηκαν κατά 4,9% τον Απρίλιο λόγω του ενεργειακού κόστους  </vt:lpstr>
      <vt:lpstr>Αναλύοντας τα μακροοικονομικά σήματα, αγορές και διοικητικές αποφάσεις ΙΙ Οι αποδόσεις των γερμανικών ομολόγων υποχωρούν, αλλά παραμένουν κοντά στο ανώτατο όριο λόγω των ανησυχιών για τον πληθωρισμό </vt:lpstr>
      <vt:lpstr>Αναλύοντας τα μακροοικονομικά σήματα, αγορές και διοικητικές αποφάσεις ΙΙΙ Οι μετοχές, τα ομόλογα πέφτουν καθώς τα δεινά του πληθωρισμού ταρακουνούν τους εμπόρους: Οι αγορές αναδιπλώνονται </vt:lpstr>
      <vt:lpstr>Rating Agencies: Ποιοι είναι και γιατί επηρεάζουν τις αγορές</vt:lpstr>
      <vt:lpstr>Κλίμακα Αξιολόγησης των rating agencies και Κίνδυνος Default Από το AAA στο Default: τι σημαίνει η κλίμακα αξιολόγησης </vt:lpstr>
      <vt:lpstr>Rating, Κόστος Κεφαλαίου και Αγορές Debt / Equity: Πώς τα ratings μετατρέπονται σε κόστος χρήματος </vt:lpstr>
      <vt:lpstr>Hedging, Risk Premium και Beta: Πώς ο επενδυτής χρησιμοποιεί τα ratings για διαχείριση κινδύνου </vt:lpstr>
      <vt:lpstr>Το Βαρόμετρο των Εταιρικών Μετασχηματισμών</vt:lpstr>
      <vt:lpstr>Μεθοδολογία Διαμόρφωσης του βαρομέτρου εταιρικών μετασχηματισμών αγορών συνολικά – κλάδων και επιχειρήσεων</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ΜΙΚΡΟΟΙΚΟΝΟΜΙΚΗ ΘΕΩΡΙΑ ΚΑΙ ΕΦΑΡΜΟΓΕΣ</dc:title>
  <dc:creator>DIMITRIOS KAMPIS</dc:creator>
  <cp:lastModifiedBy>DIMITRIOS KAMPIS</cp:lastModifiedBy>
  <cp:revision>36</cp:revision>
  <dcterms:created xsi:type="dcterms:W3CDTF">2021-10-21T08:13:11Z</dcterms:created>
  <dcterms:modified xsi:type="dcterms:W3CDTF">2026-05-18T09:18:38Z</dcterms:modified>
</cp:coreProperties>
</file>