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2" r:id="rId2"/>
    <p:sldId id="317" r:id="rId3"/>
    <p:sldId id="318" r:id="rId4"/>
    <p:sldId id="319" r:id="rId5"/>
    <p:sldId id="320" r:id="rId6"/>
    <p:sldId id="274" r:id="rId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9" d="100"/>
          <a:sy n="159" d="100"/>
        </p:scale>
        <p:origin x="30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908C51CA-B28B-4470-AC43-011BF113C8E0}" type="datetimeFigureOut">
              <a:rPr lang="el-GR" smtClean="0"/>
              <a:t>20/4/2026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3017533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08C51CA-B28B-4470-AC43-011BF113C8E0}" type="datetimeFigureOut">
              <a:rPr lang="el-GR" smtClean="0"/>
              <a:t>20/4/2026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794023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08C51CA-B28B-4470-AC43-011BF113C8E0}" type="datetimeFigureOut">
              <a:rPr lang="el-GR" smtClean="0"/>
              <a:t>20/4/2026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3808787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08C51CA-B28B-4470-AC43-011BF113C8E0}" type="datetimeFigureOut">
              <a:rPr lang="el-GR" smtClean="0"/>
              <a:t>20/4/2026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34343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8C51CA-B28B-4470-AC43-011BF113C8E0}" type="datetimeFigureOut">
              <a:rPr lang="el-GR" smtClean="0"/>
              <a:t>20/4/2026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208220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908C51CA-B28B-4470-AC43-011BF113C8E0}" type="datetimeFigureOut">
              <a:rPr lang="el-GR" smtClean="0"/>
              <a:t>20/4/2026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1494404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908C51CA-B28B-4470-AC43-011BF113C8E0}" type="datetimeFigureOut">
              <a:rPr lang="el-GR" smtClean="0"/>
              <a:t>20/4/2026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1270108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908C51CA-B28B-4470-AC43-011BF113C8E0}" type="datetimeFigureOut">
              <a:rPr lang="el-GR" smtClean="0"/>
              <a:t>20/4/2026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2955061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C51CA-B28B-4470-AC43-011BF113C8E0}" type="datetimeFigureOut">
              <a:rPr lang="el-GR" smtClean="0"/>
              <a:t>20/4/2026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2773351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8C51CA-B28B-4470-AC43-011BF113C8E0}" type="datetimeFigureOut">
              <a:rPr lang="el-GR" smtClean="0"/>
              <a:t>20/4/2026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3914506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8C51CA-B28B-4470-AC43-011BF113C8E0}" type="datetimeFigureOut">
              <a:rPr lang="el-GR" smtClean="0"/>
              <a:t>20/4/2026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C4E9240-21BE-4E31-B4E6-20480E4B784C}" type="slidenum">
              <a:rPr lang="el-GR" smtClean="0"/>
              <a:t>‹#›</a:t>
            </a:fld>
            <a:endParaRPr lang="el-GR"/>
          </a:p>
        </p:txBody>
      </p:sp>
    </p:spTree>
    <p:extLst>
      <p:ext uri="{BB962C8B-B14F-4D97-AF65-F5344CB8AC3E}">
        <p14:creationId xmlns:p14="http://schemas.microsoft.com/office/powerpoint/2010/main" val="244026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8C51CA-B28B-4470-AC43-011BF113C8E0}" type="datetimeFigureOut">
              <a:rPr lang="el-GR" smtClean="0"/>
              <a:t>20/4/2026</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4E9240-21BE-4E31-B4E6-20480E4B784C}" type="slidenum">
              <a:rPr lang="el-GR" smtClean="0"/>
              <a:t>‹#›</a:t>
            </a:fld>
            <a:endParaRPr lang="el-GR"/>
          </a:p>
        </p:txBody>
      </p:sp>
    </p:spTree>
    <p:extLst>
      <p:ext uri="{BB962C8B-B14F-4D97-AF65-F5344CB8AC3E}">
        <p14:creationId xmlns:p14="http://schemas.microsoft.com/office/powerpoint/2010/main" val="4164253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alfred.stlouisfed.org/releases/calenda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4208" y="1122363"/>
            <a:ext cx="2542252" cy="762066"/>
          </a:xfrm>
          <a:prstGeom prst="rect">
            <a:avLst/>
          </a:prstGeom>
        </p:spPr>
      </p:pic>
      <p:pic>
        <p:nvPicPr>
          <p:cNvPr id="5" name="Picture 4"/>
          <p:cNvPicPr>
            <a:picLocks noChangeAspect="1"/>
          </p:cNvPicPr>
          <p:nvPr/>
        </p:nvPicPr>
        <p:blipFill>
          <a:blip r:embed="rId3"/>
          <a:stretch>
            <a:fillRect/>
          </a:stretch>
        </p:blipFill>
        <p:spPr>
          <a:xfrm>
            <a:off x="1962937" y="1884429"/>
            <a:ext cx="1944793" cy="493819"/>
          </a:xfrm>
          <a:prstGeom prst="rect">
            <a:avLst/>
          </a:prstGeom>
        </p:spPr>
      </p:pic>
      <p:sp>
        <p:nvSpPr>
          <p:cNvPr id="2" name="Title 1"/>
          <p:cNvSpPr>
            <a:spLocks noGrp="1"/>
          </p:cNvSpPr>
          <p:nvPr>
            <p:ph type="ctrTitle"/>
          </p:nvPr>
        </p:nvSpPr>
        <p:spPr/>
        <p:txBody>
          <a:bodyPr>
            <a:normAutofit/>
          </a:bodyPr>
          <a:lstStyle/>
          <a:p>
            <a:r>
              <a:rPr lang="el-GR" sz="1800" b="1" dirty="0">
                <a:latin typeface="Book Antiqua" panose="02040602050305030304" pitchFamily="18" charset="0"/>
              </a:rPr>
              <a:t>ΕΤΑΙΡΙΚΟΙ ΜΕΤΑΣΧΗΜΑΤΙΣΜΟΙ ΚΑΙ ΑΠΟΤΙΜΗΣΕΙΣ ΕΤΑΙΡΕΙΩΝ</a:t>
            </a:r>
            <a:br>
              <a:rPr lang="el-GR" sz="2800" dirty="0">
                <a:latin typeface="Book Antiqua" panose="02040602050305030304" pitchFamily="18" charset="0"/>
              </a:rPr>
            </a:br>
            <a:endParaRPr lang="el-GR" sz="2800" dirty="0">
              <a:latin typeface="Book Antiqua" panose="02040602050305030304" pitchFamily="18" charset="0"/>
            </a:endParaRPr>
          </a:p>
        </p:txBody>
      </p:sp>
      <p:sp>
        <p:nvSpPr>
          <p:cNvPr id="3" name="Subtitle 2"/>
          <p:cNvSpPr>
            <a:spLocks noGrp="1"/>
          </p:cNvSpPr>
          <p:nvPr>
            <p:ph type="subTitle" idx="1"/>
          </p:nvPr>
        </p:nvSpPr>
        <p:spPr/>
        <p:txBody>
          <a:bodyPr>
            <a:normAutofit/>
          </a:bodyPr>
          <a:lstStyle/>
          <a:p>
            <a:r>
              <a:rPr lang="el-GR" sz="1800" b="1" dirty="0">
                <a:latin typeface="Book Antiqua" panose="02040602050305030304" pitchFamily="18" charset="0"/>
              </a:rPr>
              <a:t>ΕΓΧΕΙΡΙΔΙΟ ΔΙΑΧΕΙΡΙΣΗΣ ΕΤΑΙΡΙΚΩΝ ΜΕΤΑΣΧΗΜΑΤΙΣΜΩΝ</a:t>
            </a:r>
            <a:endParaRPr lang="el-GR" sz="1800" dirty="0">
              <a:latin typeface="Book Antiqua" panose="02040602050305030304" pitchFamily="18" charset="0"/>
            </a:endParaRPr>
          </a:p>
          <a:p>
            <a:r>
              <a:rPr lang="el-GR" sz="1800" dirty="0">
                <a:latin typeface="Book Antiqua" panose="02040602050305030304" pitchFamily="18" charset="0"/>
              </a:rPr>
              <a:t>ΔΙΔΑΣΚΩΝ: ΔΗΜ.ΚΑΜΠΗΣ</a:t>
            </a:r>
            <a:br>
              <a:rPr lang="el-GR" sz="1800" dirty="0">
                <a:latin typeface="Book Antiqua" panose="02040602050305030304" pitchFamily="18" charset="0"/>
              </a:rPr>
            </a:br>
            <a:br>
              <a:rPr lang="el-GR" dirty="0"/>
            </a:br>
            <a:endParaRPr lang="el-GR" dirty="0"/>
          </a:p>
        </p:txBody>
      </p:sp>
    </p:spTree>
    <p:extLst>
      <p:ext uri="{BB962C8B-B14F-4D97-AF65-F5344CB8AC3E}">
        <p14:creationId xmlns:p14="http://schemas.microsoft.com/office/powerpoint/2010/main" val="3320174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26BFB-FD10-A71B-2106-7235AC6D4EF9}"/>
              </a:ext>
            </a:extLst>
          </p:cNvPr>
          <p:cNvSpPr>
            <a:spLocks noGrp="1"/>
          </p:cNvSpPr>
          <p:nvPr>
            <p:ph type="title"/>
          </p:nvPr>
        </p:nvSpPr>
        <p:spPr/>
        <p:txBody>
          <a:bodyPr>
            <a:normAutofit fontScale="90000"/>
          </a:bodyPr>
          <a:lstStyle/>
          <a:p>
            <a:r>
              <a:rPr lang="el-GR" dirty="0">
                <a:latin typeface="Times New Roman" panose="02020603050405020304" pitchFamily="18" charset="0"/>
                <a:cs typeface="Times New Roman" panose="02020603050405020304" pitchFamily="18" charset="0"/>
              </a:rPr>
              <a:t>Ένταξη των Εταιρικών Μετασχηματισμών στη διαδικασία λήψης αποφάσεων κάθε εταιρείας</a:t>
            </a:r>
          </a:p>
        </p:txBody>
      </p:sp>
      <p:sp>
        <p:nvSpPr>
          <p:cNvPr id="3" name="Content Placeholder 2">
            <a:extLst>
              <a:ext uri="{FF2B5EF4-FFF2-40B4-BE49-F238E27FC236}">
                <a16:creationId xmlns:a16="http://schemas.microsoft.com/office/drawing/2014/main" id="{151539A5-0FB3-D59C-81B7-40EE0E8DC077}"/>
              </a:ext>
            </a:extLst>
          </p:cNvPr>
          <p:cNvSpPr>
            <a:spLocks noGrp="1"/>
          </p:cNvSpPr>
          <p:nvPr>
            <p:ph idx="1"/>
          </p:nvPr>
        </p:nvSpPr>
        <p:spPr/>
        <p:txBody>
          <a:bodyPr>
            <a:normAutofit/>
          </a:bodyPr>
          <a:lstStyle/>
          <a:p>
            <a:r>
              <a:rPr lang="el-GR" sz="2000" i="1" dirty="0">
                <a:latin typeface="Times New Roman" panose="02020603050405020304" pitchFamily="18" charset="0"/>
                <a:cs typeface="Times New Roman" panose="02020603050405020304" pitchFamily="18" charset="0"/>
              </a:rPr>
              <a:t>Πότε μπορεί η στρατηγική Εταιρικού Μετασχηματισμού να χρησιμοποιηθεί ως αναγκαίο εργαλείο από την επιχείρηση?</a:t>
            </a:r>
          </a:p>
          <a:p>
            <a:pPr lvl="1"/>
            <a:r>
              <a:rPr lang="el-GR" sz="2000" dirty="0">
                <a:latin typeface="Times New Roman" panose="02020603050405020304" pitchFamily="18" charset="0"/>
                <a:cs typeface="Times New Roman" panose="02020603050405020304" pitchFamily="18" charset="0"/>
              </a:rPr>
              <a:t>Σε κάθε φάση της ζωής της επιχείρησης (από </a:t>
            </a:r>
            <a:r>
              <a:rPr lang="en-US" sz="2000" dirty="0">
                <a:latin typeface="Times New Roman" panose="02020603050405020304" pitchFamily="18" charset="0"/>
                <a:cs typeface="Times New Roman" panose="02020603050405020304" pitchFamily="18" charset="0"/>
              </a:rPr>
              <a:t>startup </a:t>
            </a:r>
            <a:r>
              <a:rPr lang="el-GR" sz="2000" dirty="0">
                <a:latin typeface="Times New Roman" panose="02020603050405020304" pitchFamily="18" charset="0"/>
                <a:cs typeface="Times New Roman" panose="02020603050405020304" pitchFamily="18" charset="0"/>
              </a:rPr>
              <a:t>ως </a:t>
            </a:r>
            <a:r>
              <a:rPr lang="en-US" sz="2000" dirty="0">
                <a:latin typeface="Times New Roman" panose="02020603050405020304" pitchFamily="18" charset="0"/>
                <a:cs typeface="Times New Roman" panose="02020603050405020304" pitchFamily="18" charset="0"/>
              </a:rPr>
              <a:t>dog)</a:t>
            </a:r>
          </a:p>
          <a:p>
            <a:pPr lvl="1"/>
            <a:r>
              <a:rPr lang="el-GR" sz="2000" dirty="0">
                <a:latin typeface="Times New Roman" panose="02020603050405020304" pitchFamily="18" charset="0"/>
                <a:cs typeface="Times New Roman" panose="02020603050405020304" pitchFamily="18" charset="0"/>
              </a:rPr>
              <a:t>Οι κυριότεροι λόγοι είναι εξειδικευμένοι και έχουν να κάνουν κατά κύριο λόγο με παραμέτρους που συχνά μπορεί να κατηγοριοποιηθούν ως:</a:t>
            </a:r>
          </a:p>
          <a:p>
            <a:pPr lvl="2">
              <a:buFont typeface="Wingdings" panose="05000000000000000000" pitchFamily="2" charset="2"/>
              <a:buChar char="v"/>
            </a:pPr>
            <a:r>
              <a:rPr lang="el-GR" dirty="0">
                <a:latin typeface="Times New Roman" panose="02020603050405020304" pitchFamily="18" charset="0"/>
                <a:cs typeface="Times New Roman" panose="02020603050405020304" pitchFamily="18" charset="0"/>
              </a:rPr>
              <a:t>Ανάγκη κεφαλαίων – αδυναμία πρόσβασης σε αγορές ιδίων και ξένων κεφαλαίων</a:t>
            </a:r>
          </a:p>
          <a:p>
            <a:pPr lvl="2">
              <a:buFont typeface="Wingdings" panose="05000000000000000000" pitchFamily="2" charset="2"/>
              <a:buChar char="v"/>
            </a:pPr>
            <a:r>
              <a:rPr lang="el-GR" dirty="0">
                <a:latin typeface="Times New Roman" panose="02020603050405020304" pitchFamily="18" charset="0"/>
                <a:cs typeface="Times New Roman" panose="02020603050405020304" pitchFamily="18" charset="0"/>
              </a:rPr>
              <a:t>Ανάγκη διασφάλισης καναλιών διανομής ή/και εφοδιαστικής αλυσίδας</a:t>
            </a:r>
          </a:p>
          <a:p>
            <a:pPr lvl="2">
              <a:buFont typeface="Wingdings" panose="05000000000000000000" pitchFamily="2" charset="2"/>
              <a:buChar char="v"/>
            </a:pPr>
            <a:r>
              <a:rPr lang="el-GR" dirty="0">
                <a:latin typeface="Times New Roman" panose="02020603050405020304" pitchFamily="18" charset="0"/>
                <a:cs typeface="Times New Roman" panose="02020603050405020304" pitchFamily="18" charset="0"/>
              </a:rPr>
              <a:t>Εξωγενείς παράγοντες που στις δεδομένες </a:t>
            </a:r>
            <a:r>
              <a:rPr lang="el-GR" dirty="0" err="1">
                <a:latin typeface="Times New Roman" panose="02020603050405020304" pitchFamily="18" charset="0"/>
                <a:cs typeface="Times New Roman" panose="02020603050405020304" pitchFamily="18" charset="0"/>
              </a:rPr>
              <a:t>χρονοχωρικές</a:t>
            </a:r>
            <a:r>
              <a:rPr lang="el-GR" dirty="0">
                <a:latin typeface="Times New Roman" panose="02020603050405020304" pitchFamily="18" charset="0"/>
                <a:cs typeface="Times New Roman" panose="02020603050405020304" pitchFamily="18" charset="0"/>
              </a:rPr>
              <a:t> συνθήκες επιβάλλουν μια στρατηγική συνεργασία</a:t>
            </a:r>
          </a:p>
          <a:p>
            <a:pPr lvl="2">
              <a:buFont typeface="Wingdings" panose="05000000000000000000" pitchFamily="2" charset="2"/>
              <a:buChar char="v"/>
            </a:pPr>
            <a:r>
              <a:rPr lang="el-GR" dirty="0">
                <a:latin typeface="Times New Roman" panose="02020603050405020304" pitchFamily="18" charset="0"/>
                <a:cs typeface="Times New Roman" panose="02020603050405020304" pitchFamily="18" charset="0"/>
              </a:rPr>
              <a:t>Θέματα σχετικά με τις προτεραιότητες και στόχους των βασικών μετόχων</a:t>
            </a:r>
          </a:p>
          <a:p>
            <a:pPr lvl="2">
              <a:buFont typeface="Wingdings" panose="05000000000000000000" pitchFamily="2" charset="2"/>
              <a:buChar char="v"/>
            </a:pPr>
            <a:r>
              <a:rPr lang="el-GR" dirty="0">
                <a:latin typeface="Times New Roman" panose="02020603050405020304" pitchFamily="18" charset="0"/>
                <a:cs typeface="Times New Roman" panose="02020603050405020304" pitchFamily="18" charset="0"/>
              </a:rPr>
              <a:t>Τεχνολογικές αλλαγές – υφιστάμενες ή/και επερχόμενες- που εμπίπτουν στο </a:t>
            </a:r>
            <a:r>
              <a:rPr lang="en-US" dirty="0">
                <a:latin typeface="Times New Roman" panose="02020603050405020304" pitchFamily="18" charset="0"/>
                <a:cs typeface="Times New Roman" panose="02020603050405020304" pitchFamily="18" charset="0"/>
              </a:rPr>
              <a:t>destructive innovation</a:t>
            </a:r>
            <a:endParaRPr lang="el-GR" dirty="0">
              <a:latin typeface="Times New Roman" panose="02020603050405020304" pitchFamily="18" charset="0"/>
              <a:cs typeface="Times New Roman" panose="02020603050405020304" pitchFamily="18" charset="0"/>
            </a:endParaRPr>
          </a:p>
          <a:p>
            <a:pPr lvl="2">
              <a:buFont typeface="Wingdings" panose="05000000000000000000" pitchFamily="2" charset="2"/>
              <a:buChar char="v"/>
            </a:pPr>
            <a:r>
              <a:rPr lang="el-GR" dirty="0">
                <a:latin typeface="Times New Roman" panose="02020603050405020304" pitchFamily="18" charset="0"/>
                <a:cs typeface="Times New Roman" panose="02020603050405020304" pitchFamily="18" charset="0"/>
              </a:rPr>
              <a:t>Νομικές – Θεσμικές αλλαγές σε Εθνικό – ΕΕ-Διεθνές επίπεδο</a:t>
            </a:r>
          </a:p>
          <a:p>
            <a:pPr marL="0" indent="0">
              <a:buNone/>
            </a:pPr>
            <a:endParaRPr lang="el-GR" sz="1600" dirty="0">
              <a:latin typeface="Times New Roman" panose="02020603050405020304" pitchFamily="18" charset="0"/>
              <a:cs typeface="Times New Roman" panose="02020603050405020304" pitchFamily="18" charset="0"/>
            </a:endParaRPr>
          </a:p>
          <a:p>
            <a:pPr lvl="1"/>
            <a:endParaRPr lang="el-G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785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63C60-CC0C-C17A-9CE6-B640D37FD9E0}"/>
              </a:ext>
            </a:extLst>
          </p:cNvPr>
          <p:cNvSpPr>
            <a:spLocks noGrp="1"/>
          </p:cNvSpPr>
          <p:nvPr>
            <p:ph type="title"/>
          </p:nvPr>
        </p:nvSpPr>
        <p:spPr>
          <a:xfrm>
            <a:off x="838200" y="365125"/>
            <a:ext cx="10515600" cy="675607"/>
          </a:xfrm>
        </p:spPr>
        <p:txBody>
          <a:bodyPr>
            <a:normAutofit/>
          </a:bodyPr>
          <a:lstStyle/>
          <a:p>
            <a:pPr algn="ctr"/>
            <a:r>
              <a:rPr lang="el-GR" sz="2400" b="1" dirty="0">
                <a:latin typeface="Times New Roman" panose="02020603050405020304" pitchFamily="18" charset="0"/>
                <a:cs typeface="Times New Roman" panose="02020603050405020304" pitchFamily="18" charset="0"/>
              </a:rPr>
              <a:t>Βασικά Βήματα προς την ορθή υιοθέτηση των Εταιρικών Μετασχηματισμών</a:t>
            </a:r>
          </a:p>
        </p:txBody>
      </p:sp>
      <p:sp>
        <p:nvSpPr>
          <p:cNvPr id="3" name="Content Placeholder 2">
            <a:extLst>
              <a:ext uri="{FF2B5EF4-FFF2-40B4-BE49-F238E27FC236}">
                <a16:creationId xmlns:a16="http://schemas.microsoft.com/office/drawing/2014/main" id="{8628B7E2-75E8-7E6E-E843-4B98E9844E93}"/>
              </a:ext>
            </a:extLst>
          </p:cNvPr>
          <p:cNvSpPr>
            <a:spLocks noGrp="1"/>
          </p:cNvSpPr>
          <p:nvPr>
            <p:ph idx="1"/>
          </p:nvPr>
        </p:nvSpPr>
        <p:spPr>
          <a:xfrm>
            <a:off x="838200" y="1040732"/>
            <a:ext cx="10515600" cy="5136231"/>
          </a:xfrm>
        </p:spPr>
        <p:txBody>
          <a:bodyPr>
            <a:normAutofit fontScale="85000" lnSpcReduction="10000"/>
          </a:bodyPr>
          <a:lstStyle/>
          <a:p>
            <a:r>
              <a:rPr lang="el-GR" dirty="0">
                <a:latin typeface="Times New Roman" panose="02020603050405020304" pitchFamily="18" charset="0"/>
                <a:cs typeface="Times New Roman" panose="02020603050405020304" pitchFamily="18" charset="0"/>
              </a:rPr>
              <a:t>Ανεξάρτητα του πότε και για ποιο λόγο η στρατηγική των Εταιρικών Μετασχηματισμών θα υιοθετηθεί είναι αναγκαίο να ακολουθηθούν τα εξής βήματα προετοιμασίας για την ελαχιστοποίηση έκθεσης σε κινδύνους (συστημικούς και μη συστημικούς).</a:t>
            </a:r>
          </a:p>
          <a:p>
            <a:r>
              <a:rPr lang="el-GR" dirty="0">
                <a:latin typeface="Times New Roman" panose="02020603050405020304" pitchFamily="18" charset="0"/>
                <a:cs typeface="Times New Roman" panose="02020603050405020304" pitchFamily="18" charset="0"/>
              </a:rPr>
              <a:t>Βήματα προετοιμασίας υιοθέτησης Εταιρικών Μετασχηματισμών:</a:t>
            </a:r>
          </a:p>
          <a:p>
            <a:pPr lvl="1"/>
            <a:r>
              <a:rPr lang="el-GR" dirty="0">
                <a:latin typeface="Times New Roman" panose="02020603050405020304" pitchFamily="18" charset="0"/>
                <a:cs typeface="Times New Roman" panose="02020603050405020304" pitchFamily="18" charset="0"/>
              </a:rPr>
              <a:t>Η πιθανή υιοθέτηση στρατηγικής Εταιρικών Μετασχηματισμών συνάδει με τους σκοπούς της επιχείρησης που είναι η δημιουργία ικανοποίησης της αγοράς στόχου και δημιουργίας πλεονάσματος καταναλωτή παράλληλα με την ικανοποίηση των επιδιώξεων και στρατηγικών τόσο των καναλιών διανομής όσο και της εφοδιαστικής αλυσίδας?</a:t>
            </a:r>
          </a:p>
          <a:p>
            <a:pPr lvl="2"/>
            <a:r>
              <a:rPr lang="el-GR" dirty="0">
                <a:latin typeface="Times New Roman" panose="02020603050405020304" pitchFamily="18" charset="0"/>
                <a:cs typeface="Times New Roman" panose="02020603050405020304" pitchFamily="18" charset="0"/>
              </a:rPr>
              <a:t>Αυτό είναι το κρισιμότερο σημείο που θα πρέπει να εξεταστεί γιατί αυτό προσδίδει στην επιχείρηση το όποιο συγκριτικό αποτέλεσμα ήθελε αποκομίσει ανεξαρτήτως της μορφής Εταιρικών Μετασχηματισμών (Ενοποίηση, Εξαγορά, Μετατροπή Απαιτήσεων σε Ίδια Κεφάλαια, ΜΒΟ </a:t>
            </a:r>
            <a:r>
              <a:rPr lang="el-GR" dirty="0" err="1">
                <a:latin typeface="Times New Roman" panose="02020603050405020304" pitchFamily="18" charset="0"/>
                <a:cs typeface="Times New Roman" panose="02020603050405020304" pitchFamily="18" charset="0"/>
              </a:rPr>
              <a:t>κλπ</a:t>
            </a:r>
            <a:r>
              <a:rPr lang="el-GR" dirty="0">
                <a:latin typeface="Times New Roman" panose="02020603050405020304" pitchFamily="18" charset="0"/>
                <a:cs typeface="Times New Roman" panose="02020603050405020304" pitchFamily="18" charset="0"/>
              </a:rPr>
              <a:t>)</a:t>
            </a:r>
          </a:p>
          <a:p>
            <a:pPr lvl="1"/>
            <a:r>
              <a:rPr lang="el-GR" dirty="0">
                <a:latin typeface="Times New Roman" panose="02020603050405020304" pitchFamily="18" charset="0"/>
                <a:cs typeface="Times New Roman" panose="02020603050405020304" pitchFamily="18" charset="0"/>
              </a:rPr>
              <a:t>Ποσοτικοποίηση των λόγων που μας οδηγούν στην απόφαση ενός Ε.Μ. είτε ως </a:t>
            </a:r>
            <a:r>
              <a:rPr lang="en-US" dirty="0">
                <a:latin typeface="Times New Roman" panose="02020603050405020304" pitchFamily="18" charset="0"/>
                <a:cs typeface="Times New Roman" panose="02020603050405020304" pitchFamily="18" charset="0"/>
              </a:rPr>
              <a:t>downside</a:t>
            </a:r>
            <a:r>
              <a:rPr lang="el-GR" dirty="0">
                <a:latin typeface="Times New Roman" panose="02020603050405020304" pitchFamily="18" charset="0"/>
                <a:cs typeface="Times New Roman" panose="02020603050405020304" pitchFamily="18" charset="0"/>
              </a:rPr>
              <a:t> είτε ως </a:t>
            </a:r>
            <a:r>
              <a:rPr lang="en-US" dirty="0">
                <a:latin typeface="Times New Roman" panose="02020603050405020304" pitchFamily="18" charset="0"/>
                <a:cs typeface="Times New Roman" panose="02020603050405020304" pitchFamily="18" charset="0"/>
              </a:rPr>
              <a:t>optimistic scenario. </a:t>
            </a:r>
            <a:r>
              <a:rPr lang="el-GR" dirty="0">
                <a:latin typeface="Times New Roman" panose="02020603050405020304" pitchFamily="18" charset="0"/>
                <a:cs typeface="Times New Roman" panose="02020603050405020304" pitchFamily="18" charset="0"/>
              </a:rPr>
              <a:t>Πχ φοβόμαστε ότι η συνεχιζόμενη πολεμική σύρραξη στη Μέση Ανατολή θα οδηγήσει σε αύξηση του κόστους παραγωγής μας, σε μείωση της ζήτησης, σε αύξηση των επιτοκίων της ΚΚ και πυροδότηση πληθωρισμού. Αν όλα τα ως άνω τα θεωρήσουμε ως βασικούς λόγους έχουν την ίδια ερμηνεία για μια αεροπορική εταιρεία και το ίδιο για μια εταιρεία παραγωγής ηλεκτρονικών επεξεργαστών? </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92387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126BC-F7A6-A167-B811-2BA5FE27467A}"/>
              </a:ext>
            </a:extLst>
          </p:cNvPr>
          <p:cNvSpPr>
            <a:spLocks noGrp="1"/>
          </p:cNvSpPr>
          <p:nvPr>
            <p:ph type="title"/>
          </p:nvPr>
        </p:nvSpPr>
        <p:spPr>
          <a:xfrm>
            <a:off x="838200" y="365126"/>
            <a:ext cx="10515600" cy="741780"/>
          </a:xfrm>
        </p:spPr>
        <p:txBody>
          <a:bodyPr>
            <a:normAutofit/>
          </a:bodyPr>
          <a:lstStyle/>
          <a:p>
            <a:r>
              <a:rPr lang="el-GR" sz="2400" b="1" dirty="0">
                <a:latin typeface="Times New Roman" panose="02020603050405020304" pitchFamily="18" charset="0"/>
                <a:cs typeface="Times New Roman" panose="02020603050405020304" pitchFamily="18" charset="0"/>
              </a:rPr>
              <a:t>Βασικά Βήματα προς την ορθή υιοθέτηση των Εταιρικών Μετασχηματισμών 2</a:t>
            </a:r>
            <a:endParaRPr lang="el-GR" sz="2400" dirty="0"/>
          </a:p>
        </p:txBody>
      </p:sp>
      <p:sp>
        <p:nvSpPr>
          <p:cNvPr id="3" name="Content Placeholder 2">
            <a:extLst>
              <a:ext uri="{FF2B5EF4-FFF2-40B4-BE49-F238E27FC236}">
                <a16:creationId xmlns:a16="http://schemas.microsoft.com/office/drawing/2014/main" id="{4A5E92FA-37AC-18C0-12F2-4DF0A8CC4CBF}"/>
              </a:ext>
            </a:extLst>
          </p:cNvPr>
          <p:cNvSpPr>
            <a:spLocks noGrp="1"/>
          </p:cNvSpPr>
          <p:nvPr>
            <p:ph idx="1"/>
          </p:nvPr>
        </p:nvSpPr>
        <p:spPr>
          <a:xfrm>
            <a:off x="838200" y="1167063"/>
            <a:ext cx="10515600" cy="5009900"/>
          </a:xfrm>
        </p:spPr>
        <p:txBody>
          <a:bodyPr>
            <a:normAutofit/>
          </a:bodyPr>
          <a:lstStyle/>
          <a:p>
            <a:r>
              <a:rPr lang="el-GR" sz="1600" dirty="0">
                <a:latin typeface="Times New Roman" panose="02020603050405020304" pitchFamily="18" charset="0"/>
                <a:cs typeface="Times New Roman" panose="02020603050405020304" pitchFamily="18" charset="0"/>
              </a:rPr>
              <a:t>Η ποσοτικοποίηση ως ανωτέρω δεν αφορά την συνήθη δημιουργία σεναρίων ανάλυσης ευαισθησίας αλλά κατά κύριο λόγο την διερεύνηση βάσει ΣΤΑΚΟΔ/</a:t>
            </a:r>
            <a:r>
              <a:rPr lang="en-US" sz="1600" dirty="0">
                <a:latin typeface="Times New Roman" panose="02020603050405020304" pitchFamily="18" charset="0"/>
                <a:cs typeface="Times New Roman" panose="02020603050405020304" pitchFamily="18" charset="0"/>
              </a:rPr>
              <a:t>NACE</a:t>
            </a:r>
            <a:r>
              <a:rPr lang="el-GR" sz="1600" dirty="0">
                <a:latin typeface="Times New Roman" panose="02020603050405020304" pitchFamily="18" charset="0"/>
                <a:cs typeface="Times New Roman" panose="02020603050405020304" pitchFamily="18" charset="0"/>
              </a:rPr>
              <a:t> αν η επιχείρηση μας ανήκει σε κάποιον κλάδο/</a:t>
            </a:r>
            <a:r>
              <a:rPr lang="el-GR" sz="1600" dirty="0" err="1">
                <a:latin typeface="Times New Roman" panose="02020603050405020304" pitchFamily="18" charset="0"/>
                <a:cs typeface="Times New Roman" panose="02020603050405020304" pitchFamily="18" charset="0"/>
              </a:rPr>
              <a:t>υποκλάδο</a:t>
            </a:r>
            <a:r>
              <a:rPr lang="el-GR" sz="1600" dirty="0">
                <a:latin typeface="Times New Roman" panose="02020603050405020304" pitchFamily="18" charset="0"/>
                <a:cs typeface="Times New Roman" panose="02020603050405020304" pitchFamily="18" charset="0"/>
              </a:rPr>
              <a:t> πχ αεροπορική εταιρεία/ διυλιστήριο που οι λόγοι υιοθέτησης Ε.Μ. είναι συστημικοί γιατί τότε το πρόβλημα είναι </a:t>
            </a:r>
            <a:r>
              <a:rPr lang="el-GR" sz="1600" dirty="0" err="1">
                <a:latin typeface="Times New Roman" panose="02020603050405020304" pitchFamily="18" charset="0"/>
                <a:cs typeface="Times New Roman" panose="02020603050405020304" pitchFamily="18" charset="0"/>
              </a:rPr>
              <a:t>υπερτοπικό</a:t>
            </a:r>
            <a:r>
              <a:rPr lang="el-GR" sz="1600" dirty="0">
                <a:latin typeface="Times New Roman" panose="02020603050405020304" pitchFamily="18" charset="0"/>
                <a:cs typeface="Times New Roman" panose="02020603050405020304" pitchFamily="18" charset="0"/>
              </a:rPr>
              <a:t>/παγκόσμιο και επομένως η επιλογή Ε.Μ. δεν θα επιφέρει (αν και δεν θα έχει ενδιαφέρον να γίνει από καμία πλευρά) ουδέν από τα επιδιωκόμενα αποτελέσματα</a:t>
            </a:r>
            <a:r>
              <a:rPr lang="en-US" sz="1600" dirty="0">
                <a:latin typeface="Times New Roman" panose="02020603050405020304" pitchFamily="18" charset="0"/>
                <a:cs typeface="Times New Roman" panose="02020603050405020304" pitchFamily="18" charset="0"/>
              </a:rPr>
              <a:t>.</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Με βάση την ταυτότητα της επιχείρησης εξετάζουμε όλον τον κλάδο χωρίς γεωγραφικό περιορισμό με σκοπό να αναδείξουμε καταρχάς αν ο «λόγος» – πρόβλημα είναι μόνο δικό μας ή κλαδικό και κατά 2</a:t>
            </a:r>
            <a:r>
              <a:rPr lang="el-GR" sz="1600" baseline="30000" dirty="0">
                <a:latin typeface="Times New Roman" panose="02020603050405020304" pitchFamily="18" charset="0"/>
                <a:cs typeface="Times New Roman" panose="02020603050405020304" pitchFamily="18" charset="0"/>
              </a:rPr>
              <a:t>ον</a:t>
            </a:r>
            <a:r>
              <a:rPr lang="el-GR" sz="1600" dirty="0">
                <a:latin typeface="Times New Roman" panose="02020603050405020304" pitchFamily="18" charset="0"/>
                <a:cs typeface="Times New Roman" panose="02020603050405020304" pitchFamily="18" charset="0"/>
              </a:rPr>
              <a:t> αν έχει εφαρμογή και πως μια στρατηγική Ε.Μ.</a:t>
            </a:r>
          </a:p>
          <a:p>
            <a:pPr lvl="1"/>
            <a:r>
              <a:rPr lang="el-GR" sz="1200" dirty="0">
                <a:latin typeface="Times New Roman" panose="02020603050405020304" pitchFamily="18" charset="0"/>
                <a:cs typeface="Times New Roman" panose="02020603050405020304" pitchFamily="18" charset="0"/>
              </a:rPr>
              <a:t>Ανταγωνισμό (συμπεριλαμβανομένης δομής αγοράς)</a:t>
            </a:r>
          </a:p>
          <a:p>
            <a:pPr lvl="1"/>
            <a:r>
              <a:rPr lang="el-GR" sz="1200" dirty="0">
                <a:latin typeface="Times New Roman" panose="02020603050405020304" pitchFamily="18" charset="0"/>
                <a:cs typeface="Times New Roman" panose="02020603050405020304" pitchFamily="18" charset="0"/>
              </a:rPr>
              <a:t>Τεχνολογία</a:t>
            </a:r>
          </a:p>
          <a:p>
            <a:pPr lvl="1"/>
            <a:r>
              <a:rPr lang="el-GR" sz="1200" dirty="0">
                <a:latin typeface="Times New Roman" panose="02020603050405020304" pitchFamily="18" charset="0"/>
                <a:cs typeface="Times New Roman" panose="02020603050405020304" pitchFamily="18" charset="0"/>
              </a:rPr>
              <a:t>Θεσμικό – νομικό περιβάλλον (συμπεριλαμβανομένου γκρίζου ρινόκερου ή μαύρου κύκνου)</a:t>
            </a:r>
          </a:p>
          <a:p>
            <a:pPr lvl="1"/>
            <a:r>
              <a:rPr lang="el-GR" sz="1200" dirty="0">
                <a:latin typeface="Times New Roman" panose="02020603050405020304" pitchFamily="18" charset="0"/>
                <a:cs typeface="Times New Roman" panose="02020603050405020304" pitchFamily="18" charset="0"/>
              </a:rPr>
              <a:t>Προμηθευτές</a:t>
            </a:r>
          </a:p>
          <a:p>
            <a:pPr lvl="1"/>
            <a:r>
              <a:rPr lang="el-GR" sz="1200" dirty="0">
                <a:latin typeface="Times New Roman" panose="02020603050405020304" pitchFamily="18" charset="0"/>
                <a:cs typeface="Times New Roman" panose="02020603050405020304" pitchFamily="18" charset="0"/>
              </a:rPr>
              <a:t>Αγοραστές</a:t>
            </a:r>
          </a:p>
          <a:p>
            <a:r>
              <a:rPr lang="el-GR" sz="1600" dirty="0">
                <a:latin typeface="Times New Roman" panose="02020603050405020304" pitchFamily="18" charset="0"/>
                <a:cs typeface="Times New Roman" panose="02020603050405020304" pitchFamily="18" charset="0"/>
              </a:rPr>
              <a:t>Ανάλυση συγκριτικής θέσης επιχείρησης πχ πως έχει προστατευτεί σήμερα έναντι του κλάδου πχ  ΣΜΕ – </a:t>
            </a:r>
            <a:r>
              <a:rPr lang="en-US" sz="1600" dirty="0">
                <a:latin typeface="Times New Roman" panose="02020603050405020304" pitchFamily="18" charset="0"/>
                <a:cs typeface="Times New Roman" panose="02020603050405020304" pitchFamily="18" charset="0"/>
              </a:rPr>
              <a:t>hedging</a:t>
            </a:r>
            <a:r>
              <a:rPr lang="el-GR" sz="1600" dirty="0">
                <a:latin typeface="Times New Roman" panose="02020603050405020304" pitchFamily="18" charset="0"/>
                <a:cs typeface="Times New Roman" panose="02020603050405020304" pitchFamily="18" charset="0"/>
              </a:rPr>
              <a:t> και αν αυτό επαρκεί για να αξιοποιήσει κάποια πιθανή επιλογή Ε.Μ. και ως επιβεβαίωση αυτού χρησιμοποιούμε την επαλήθευση της αγοράς (Συνολική Ζήτηση – Συνολικές Πωλήσεις – Ικανοποίηση Πελατών).</a:t>
            </a:r>
          </a:p>
          <a:p>
            <a:r>
              <a:rPr lang="el-GR" sz="1600" dirty="0">
                <a:latin typeface="Times New Roman" panose="02020603050405020304" pitchFamily="18" charset="0"/>
                <a:cs typeface="Times New Roman" panose="02020603050405020304" pitchFamily="18" charset="0"/>
              </a:rPr>
              <a:t>Ανάλυση συνολικού επιχειρηματικού περιβάλλοντος με αξιολόγηση δεικτών που εμπίπτουν στις κατηγορίες:</a:t>
            </a:r>
          </a:p>
          <a:p>
            <a:pPr lvl="1"/>
            <a:r>
              <a:rPr lang="el-GR" sz="1200" dirty="0">
                <a:latin typeface="Times New Roman" panose="02020603050405020304" pitchFamily="18" charset="0"/>
                <a:cs typeface="Times New Roman" panose="02020603050405020304" pitchFamily="18" charset="0"/>
              </a:rPr>
              <a:t>Δείκτες Οικονομικής Δραστηριότητας: ΡΡΙ (</a:t>
            </a:r>
            <a:r>
              <a:rPr lang="en-US" sz="1200" dirty="0">
                <a:latin typeface="Times New Roman" panose="02020603050405020304" pitchFamily="18" charset="0"/>
                <a:cs typeface="Times New Roman" panose="02020603050405020304" pitchFamily="18" charset="0"/>
              </a:rPr>
              <a:t>Production Price Index), GDP, Unemployment </a:t>
            </a:r>
            <a:r>
              <a:rPr lang="en-US" sz="1200" dirty="0" err="1">
                <a:latin typeface="Times New Roman" panose="02020603050405020304" pitchFamily="18" charset="0"/>
                <a:cs typeface="Times New Roman" panose="02020603050405020304" pitchFamily="18" charset="0"/>
              </a:rPr>
              <a:t>Indeces</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etc</a:t>
            </a:r>
            <a:r>
              <a:rPr lang="en-US" sz="1200" dirty="0">
                <a:latin typeface="Times New Roman" panose="02020603050405020304" pitchFamily="18" charset="0"/>
                <a:cs typeface="Times New Roman" panose="02020603050405020304" pitchFamily="18" charset="0"/>
              </a:rPr>
              <a:t> [</a:t>
            </a:r>
            <a:r>
              <a:rPr lang="en-US" sz="1050" dirty="0">
                <a:hlinkClick r:id="rId2"/>
              </a:rPr>
              <a:t>Release Calendar | ALFRED | St. Louis Fed</a:t>
            </a:r>
            <a:r>
              <a:rPr lang="en-US" sz="1200" dirty="0">
                <a:latin typeface="Times New Roman" panose="02020603050405020304" pitchFamily="18" charset="0"/>
                <a:cs typeface="Times New Roman" panose="02020603050405020304" pitchFamily="18" charset="0"/>
              </a:rPr>
              <a:t>]</a:t>
            </a:r>
          </a:p>
          <a:p>
            <a:pPr lvl="1"/>
            <a:r>
              <a:rPr lang="el-GR" sz="1200" dirty="0">
                <a:latin typeface="Times New Roman" panose="02020603050405020304" pitchFamily="18" charset="0"/>
                <a:cs typeface="Times New Roman" panose="02020603050405020304" pitchFamily="18" charset="0"/>
              </a:rPr>
              <a:t>Δείκτες Εμπιστοσύνης: Καταναλωτών και Επιχειρήσεων</a:t>
            </a:r>
          </a:p>
          <a:p>
            <a:pPr lvl="1"/>
            <a:r>
              <a:rPr lang="el-GR" sz="1200" dirty="0">
                <a:latin typeface="Times New Roman" panose="02020603050405020304" pitchFamily="18" charset="0"/>
                <a:cs typeface="Times New Roman" panose="02020603050405020304" pitchFamily="18" charset="0"/>
              </a:rPr>
              <a:t>Χρηματιστηριακοί Δείκτες </a:t>
            </a:r>
          </a:p>
        </p:txBody>
      </p:sp>
    </p:spTree>
    <p:extLst>
      <p:ext uri="{BB962C8B-B14F-4D97-AF65-F5344CB8AC3E}">
        <p14:creationId xmlns:p14="http://schemas.microsoft.com/office/powerpoint/2010/main" val="1352107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FB262-1037-50E2-4437-A9400BD62DEA}"/>
              </a:ext>
            </a:extLst>
          </p:cNvPr>
          <p:cNvSpPr>
            <a:spLocks noGrp="1"/>
          </p:cNvSpPr>
          <p:nvPr>
            <p:ph type="title"/>
          </p:nvPr>
        </p:nvSpPr>
        <p:spPr/>
        <p:txBody>
          <a:bodyPr>
            <a:normAutofit/>
          </a:bodyPr>
          <a:lstStyle/>
          <a:p>
            <a:pPr algn="ctr"/>
            <a:r>
              <a:rPr lang="el-GR" sz="2800" b="1" dirty="0">
                <a:latin typeface="Times New Roman" panose="02020603050405020304" pitchFamily="18" charset="0"/>
                <a:cs typeface="Times New Roman" panose="02020603050405020304" pitchFamily="18" charset="0"/>
              </a:rPr>
              <a:t>Υποθέτοντας ότι οι ενδείξεις είναι θετικές αναφορικά με την περαιτέρω διερεύνηση υιοθέτησης Ε&amp;Μ. Τα επόμενα βήματα.</a:t>
            </a:r>
          </a:p>
        </p:txBody>
      </p:sp>
      <p:sp>
        <p:nvSpPr>
          <p:cNvPr id="3" name="Content Placeholder 2">
            <a:extLst>
              <a:ext uri="{FF2B5EF4-FFF2-40B4-BE49-F238E27FC236}">
                <a16:creationId xmlns:a16="http://schemas.microsoft.com/office/drawing/2014/main" id="{5CA0B59A-FEE5-EAA0-A841-10890814AC45}"/>
              </a:ext>
            </a:extLst>
          </p:cNvPr>
          <p:cNvSpPr>
            <a:spLocks noGrp="1"/>
          </p:cNvSpPr>
          <p:nvPr>
            <p:ph idx="1"/>
          </p:nvPr>
        </p:nvSpPr>
        <p:spPr/>
        <p:txBody>
          <a:bodyPr>
            <a:normAutofit fontScale="92500" lnSpcReduction="10000"/>
          </a:bodyPr>
          <a:lstStyle/>
          <a:p>
            <a:r>
              <a:rPr lang="el-GR" dirty="0"/>
              <a:t>Οριοθετώ την πλευρά που ανήκω [είμαι αγοραστής ή πωλητής, επιδιώκω χρηματοδότηση ή αντιμετώπιση κοινών προβλημάτων μέσω αύξησης διαπραγματευτικής δύναμης, χρονικός ορίζοντας επιδιωκόμενης λύσης μέσω Ε.Μ.]</a:t>
            </a:r>
          </a:p>
          <a:p>
            <a:r>
              <a:rPr lang="el-GR" dirty="0"/>
              <a:t>Η απάντηση είναι καθοριστική γιατί απευθείας μου έχει γλυτώσει χρόνο και έχει περιορίσει το άπειρο σε περατό και εικονογραφημένο</a:t>
            </a:r>
          </a:p>
          <a:p>
            <a:r>
              <a:rPr lang="el-GR" dirty="0"/>
              <a:t>Βασική προετοιμασία ανεξαρτήτως μορφής Ε.Μ.:</a:t>
            </a:r>
          </a:p>
          <a:p>
            <a:pPr lvl="1"/>
            <a:r>
              <a:rPr lang="el-GR" dirty="0"/>
              <a:t>Διαμόρφωση ομάδας (εσωτερικών και εξωτερικών στελεχών) που θα ασχοληθεί με τον ΕΜ με διαμόρφωση κοινού πλαισίου λειτουργίας και επιδίωξης στόχων</a:t>
            </a:r>
          </a:p>
          <a:p>
            <a:pPr lvl="1"/>
            <a:r>
              <a:rPr lang="el-GR" dirty="0"/>
              <a:t>Αναγνώριση πιθανών κινδύνων που θα μπορούσαν να ανατρέψουν τον σχεδιαζόμενο ΕΜ (πχ Επιτροπή Ανταγωνισμού, Εμβολή στα σχέδια Ανταγωνιστή, θεσμικές αλλαγές – θετικές πχ βελτίωση πιστοληπτικής ικανότητας της χώρας ή αρνητικές όπως πολιτική αστάθεια, εκλογές </a:t>
            </a:r>
            <a:r>
              <a:rPr lang="el-GR" dirty="0" err="1"/>
              <a:t>κλπ</a:t>
            </a:r>
            <a:r>
              <a:rPr lang="el-GR" dirty="0"/>
              <a:t>)</a:t>
            </a:r>
          </a:p>
          <a:p>
            <a:pPr lvl="1"/>
            <a:endParaRPr lang="el-GR" dirty="0"/>
          </a:p>
        </p:txBody>
      </p:sp>
    </p:spTree>
    <p:extLst>
      <p:ext uri="{BB962C8B-B14F-4D97-AF65-F5344CB8AC3E}">
        <p14:creationId xmlns:p14="http://schemas.microsoft.com/office/powerpoint/2010/main" val="433096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29294" y="215680"/>
            <a:ext cx="9736795" cy="1288924"/>
          </a:xfrm>
          <a:prstGeom prst="rect">
            <a:avLst/>
          </a:prstGeom>
        </p:spPr>
      </p:pic>
      <p:sp>
        <p:nvSpPr>
          <p:cNvPr id="2" name="Title 1"/>
          <p:cNvSpPr>
            <a:spLocks noGrp="1"/>
          </p:cNvSpPr>
          <p:nvPr>
            <p:ph type="title"/>
          </p:nvPr>
        </p:nvSpPr>
        <p:spPr/>
        <p:txBody>
          <a:bodyPr>
            <a:normAutofit/>
          </a:bodyPr>
          <a:lstStyle/>
          <a:p>
            <a:endParaRPr lang="el-GR" sz="2800" dirty="0"/>
          </a:p>
        </p:txBody>
      </p:sp>
      <p:pic>
        <p:nvPicPr>
          <p:cNvPr id="5" name="Content Placeholder 4"/>
          <p:cNvPicPr>
            <a:picLocks noGrp="1" noChangeAspect="1"/>
          </p:cNvPicPr>
          <p:nvPr>
            <p:ph idx="1"/>
          </p:nvPr>
        </p:nvPicPr>
        <p:blipFill>
          <a:blip r:embed="rId3"/>
          <a:stretch>
            <a:fillRect/>
          </a:stretch>
        </p:blipFill>
        <p:spPr>
          <a:xfrm>
            <a:off x="723206" y="1840133"/>
            <a:ext cx="9791007" cy="1179156"/>
          </a:xfrm>
          <a:prstGeom prst="rect">
            <a:avLst/>
          </a:prstGeom>
        </p:spPr>
      </p:pic>
      <p:pic>
        <p:nvPicPr>
          <p:cNvPr id="6" name="Picture 5"/>
          <p:cNvPicPr>
            <a:picLocks noChangeAspect="1"/>
          </p:cNvPicPr>
          <p:nvPr/>
        </p:nvPicPr>
        <p:blipFill>
          <a:blip r:embed="rId4"/>
          <a:stretch>
            <a:fillRect/>
          </a:stretch>
        </p:blipFill>
        <p:spPr>
          <a:xfrm>
            <a:off x="939338" y="3082413"/>
            <a:ext cx="9401695" cy="3775587"/>
          </a:xfrm>
          <a:prstGeom prst="rect">
            <a:avLst/>
          </a:prstGeom>
        </p:spPr>
      </p:pic>
    </p:spTree>
    <p:extLst>
      <p:ext uri="{BB962C8B-B14F-4D97-AF65-F5344CB8AC3E}">
        <p14:creationId xmlns:p14="http://schemas.microsoft.com/office/powerpoint/2010/main" val="32134674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1235</TotalTime>
  <Words>749</Words>
  <Application>Microsoft Office PowerPoint</Application>
  <PresentationFormat>Widescreen</PresentationFormat>
  <Paragraphs>38</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Book Antiqua</vt:lpstr>
      <vt:lpstr>Calibri</vt:lpstr>
      <vt:lpstr>Calibri Light</vt:lpstr>
      <vt:lpstr>Times New Roman</vt:lpstr>
      <vt:lpstr>Wingdings</vt:lpstr>
      <vt:lpstr>Office Theme</vt:lpstr>
      <vt:lpstr>ΕΤΑΙΡΙΚΟΙ ΜΕΤΑΣΧΗΜΑΤΙΣΜΟΙ ΚΑΙ ΑΠΟΤΙΜΗΣΕΙΣ ΕΤΑΙΡΕΙΩΝ </vt:lpstr>
      <vt:lpstr>Ένταξη των Εταιρικών Μετασχηματισμών στη διαδικασία λήψης αποφάσεων κάθε εταιρείας</vt:lpstr>
      <vt:lpstr>Βασικά Βήματα προς την ορθή υιοθέτηση των Εταιρικών Μετασχηματισμών</vt:lpstr>
      <vt:lpstr>Βασικά Βήματα προς την ορθή υιοθέτηση των Εταιρικών Μετασχηματισμών 2</vt:lpstr>
      <vt:lpstr>Υποθέτοντας ότι οι ενδείξεις είναι θετικές αναφορικά με την περαιτέρω διερεύνηση υιοθέτησης Ε&amp;Μ. Τα επόμενα βήματα.</vt:lpstr>
      <vt:lpstr>PowerPoint Presentation</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ΧΡΗΜΑΤΟΟΙΚΟΝΟΜΙΚΑ ΕΡΓΑΛΕΙΑ – FINANCIAL ENGINEERING ΣΤΗΝ ΔΙΑΘΕΣΗ ΤΩΝ ΕΤΑΙΡΕΙΩΝ ΠΟΥ ΕΠΙΔΙΩΚΟΥΝ Ή ΘΑ ΕΠΡΕΠΕ ΝΑ ΕΞΕΤΑΖΟΥΝ ΤΙΣ ΣΥΝΕΡΓΑΣΙΕΣ ΕΤΑΙΡΕΙΩΝ ΩΣ ΜΕΣΟ ΕΠΙΒΙΩΣΗΣ – ΑΝΑΠΤΥΞΗΣ ΚΑΙ ΚΟΙΝΩΝΙΚΗΣ ΣΥΝΕΙΣΦΟΡΑΣ</dc:title>
  <dc:creator>user</dc:creator>
  <cp:lastModifiedBy>DIMITRIOS KAMPIS</cp:lastModifiedBy>
  <cp:revision>31</cp:revision>
  <dcterms:created xsi:type="dcterms:W3CDTF">2021-04-09T10:51:43Z</dcterms:created>
  <dcterms:modified xsi:type="dcterms:W3CDTF">2026-04-20T14:37:08Z</dcterms:modified>
</cp:coreProperties>
</file>