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12" r:id="rId2"/>
    <p:sldId id="315" r:id="rId3"/>
    <p:sldId id="316" r:id="rId4"/>
    <p:sldId id="317" r:id="rId5"/>
    <p:sldId id="318" r:id="rId6"/>
    <p:sldId id="319" r:id="rId7"/>
    <p:sldId id="320" r:id="rId8"/>
    <p:sldId id="321" r:id="rId9"/>
    <p:sldId id="322" r:id="rId10"/>
    <p:sldId id="323" r:id="rId11"/>
    <p:sldId id="324" r:id="rId12"/>
    <p:sldId id="325" r:id="rId13"/>
    <p:sldId id="326" r:id="rId14"/>
    <p:sldId id="327" r:id="rId15"/>
    <p:sldId id="293"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8" d="100"/>
          <a:sy n="108" d="100"/>
        </p:scale>
        <p:origin x="61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14965F-558A-4065-A031-C653CE444110}" type="datetimeFigureOut">
              <a:rPr lang="en-US" smtClean="0"/>
              <a:t>3/23/2026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A4E1D6-A25E-46AA-BD64-AE8E4119BA8F}" type="slidenum">
              <a:rPr lang="en-US" smtClean="0"/>
              <a:t>‹#›</a:t>
            </a:fld>
            <a:endParaRPr lang="en-US"/>
          </a:p>
        </p:txBody>
      </p:sp>
    </p:spTree>
    <p:extLst>
      <p:ext uri="{BB962C8B-B14F-4D97-AF65-F5344CB8AC3E}">
        <p14:creationId xmlns:p14="http://schemas.microsoft.com/office/powerpoint/2010/main" val="2592090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l-G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l-GR"/>
          </a:p>
        </p:txBody>
      </p:sp>
      <p:sp>
        <p:nvSpPr>
          <p:cNvPr id="4" name="Date Placeholder 3"/>
          <p:cNvSpPr>
            <a:spLocks noGrp="1"/>
          </p:cNvSpPr>
          <p:nvPr>
            <p:ph type="dt" sz="half" idx="10"/>
          </p:nvPr>
        </p:nvSpPr>
        <p:spPr/>
        <p:txBody>
          <a:bodyPr/>
          <a:lstStyle/>
          <a:p>
            <a:fld id="{23548204-804A-431B-921F-03AEF8A13DB2}" type="datetime1">
              <a:rPr lang="el-GR" smtClean="0"/>
              <a:t>23/3/2026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017533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C9D86D21-7BA4-45CC-93FD-206F51C63735}" type="datetime1">
              <a:rPr lang="el-GR" smtClean="0"/>
              <a:t>23/3/2026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7940238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l-G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26B37070-3C82-417E-8C85-9711840CD475}" type="datetime1">
              <a:rPr lang="el-GR" smtClean="0"/>
              <a:t>23/3/2026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808787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10"/>
          </p:nvPr>
        </p:nvSpPr>
        <p:spPr/>
        <p:txBody>
          <a:bodyPr/>
          <a:lstStyle/>
          <a:p>
            <a:fld id="{07B4066D-0968-4F88-BF3C-062824C33B5B}" type="datetime1">
              <a:rPr lang="el-GR" smtClean="0"/>
              <a:t>23/3/2026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434337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l-G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4A6CE07-CF3C-48D1-B2A8-9E836416126B}" type="datetime1">
              <a:rPr lang="el-GR" smtClean="0"/>
              <a:t>23/3/2026</a:t>
            </a:fld>
            <a:endParaRPr lang="el-GR"/>
          </a:p>
        </p:txBody>
      </p:sp>
      <p:sp>
        <p:nvSpPr>
          <p:cNvPr id="5" name="Footer Placeholder 4"/>
          <p:cNvSpPr>
            <a:spLocks noGrp="1"/>
          </p:cNvSpPr>
          <p:nvPr>
            <p:ph type="ftr" sz="quarter" idx="11"/>
          </p:nvPr>
        </p:nvSpPr>
        <p:spPr/>
        <p:txBody>
          <a:bodyPr/>
          <a:lstStyle/>
          <a:p>
            <a:r>
              <a:rPr lang="el-GR"/>
              <a:t>ΠΑΝΕΠΙΣΤΗΜΙΟ ΠΕΙΡΑΙΩΣ_M&amp;As 03032026</a:t>
            </a:r>
          </a:p>
        </p:txBody>
      </p:sp>
      <p:sp>
        <p:nvSpPr>
          <p:cNvPr id="6" name="Slide Number Placeholder 5"/>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082207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Date Placeholder 4"/>
          <p:cNvSpPr>
            <a:spLocks noGrp="1"/>
          </p:cNvSpPr>
          <p:nvPr>
            <p:ph type="dt" sz="half" idx="10"/>
          </p:nvPr>
        </p:nvSpPr>
        <p:spPr/>
        <p:txBody>
          <a:bodyPr/>
          <a:lstStyle/>
          <a:p>
            <a:fld id="{D7D799CE-B98D-405E-B0FB-ED60AF3F4943}" type="datetime1">
              <a:rPr lang="el-GR" smtClean="0"/>
              <a:t>23/3/2026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1494404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l-G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7" name="Date Placeholder 6"/>
          <p:cNvSpPr>
            <a:spLocks noGrp="1"/>
          </p:cNvSpPr>
          <p:nvPr>
            <p:ph type="dt" sz="half" idx="10"/>
          </p:nvPr>
        </p:nvSpPr>
        <p:spPr/>
        <p:txBody>
          <a:bodyPr/>
          <a:lstStyle/>
          <a:p>
            <a:fld id="{E5481435-59C3-4958-A2B7-8B62667E594C}" type="datetime1">
              <a:rPr lang="el-GR" smtClean="0"/>
              <a:t>23/3/2026</a:t>
            </a:fld>
            <a:endParaRPr lang="el-GR"/>
          </a:p>
        </p:txBody>
      </p:sp>
      <p:sp>
        <p:nvSpPr>
          <p:cNvPr id="8" name="Footer Placeholder 7"/>
          <p:cNvSpPr>
            <a:spLocks noGrp="1"/>
          </p:cNvSpPr>
          <p:nvPr>
            <p:ph type="ftr" sz="quarter" idx="11"/>
          </p:nvPr>
        </p:nvSpPr>
        <p:spPr/>
        <p:txBody>
          <a:bodyPr/>
          <a:lstStyle/>
          <a:p>
            <a:r>
              <a:rPr lang="el-GR"/>
              <a:t>ΠΑΝΕΠΙΣΤΗΜΙΟ ΠΕΙΡΑΙΩΣ_M&amp;As 03032026</a:t>
            </a:r>
          </a:p>
        </p:txBody>
      </p:sp>
      <p:sp>
        <p:nvSpPr>
          <p:cNvPr id="9" name="Slide Number Placeholder 8"/>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127010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l-GR"/>
          </a:p>
        </p:txBody>
      </p:sp>
      <p:sp>
        <p:nvSpPr>
          <p:cNvPr id="3" name="Date Placeholder 2"/>
          <p:cNvSpPr>
            <a:spLocks noGrp="1"/>
          </p:cNvSpPr>
          <p:nvPr>
            <p:ph type="dt" sz="half" idx="10"/>
          </p:nvPr>
        </p:nvSpPr>
        <p:spPr/>
        <p:txBody>
          <a:bodyPr/>
          <a:lstStyle/>
          <a:p>
            <a:fld id="{7CE9C076-AC63-4E03-ACCC-1CC273D99CCC}" type="datetime1">
              <a:rPr lang="el-GR" smtClean="0"/>
              <a:t>23/3/2026</a:t>
            </a:fld>
            <a:endParaRPr lang="el-GR"/>
          </a:p>
        </p:txBody>
      </p:sp>
      <p:sp>
        <p:nvSpPr>
          <p:cNvPr id="4" name="Footer Placeholder 3"/>
          <p:cNvSpPr>
            <a:spLocks noGrp="1"/>
          </p:cNvSpPr>
          <p:nvPr>
            <p:ph type="ftr" sz="quarter" idx="11"/>
          </p:nvPr>
        </p:nvSpPr>
        <p:spPr/>
        <p:txBody>
          <a:bodyPr/>
          <a:lstStyle/>
          <a:p>
            <a:r>
              <a:rPr lang="el-GR"/>
              <a:t>ΠΑΝΕΠΙΣΤΗΜΙΟ ΠΕΙΡΑΙΩΣ_M&amp;As 03032026</a:t>
            </a:r>
          </a:p>
        </p:txBody>
      </p:sp>
      <p:sp>
        <p:nvSpPr>
          <p:cNvPr id="5" name="Slide Number Placeholder 4"/>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955061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60FC5-06E7-43A2-AF5A-822089C53F25}" type="datetime1">
              <a:rPr lang="el-GR" smtClean="0"/>
              <a:t>23/3/2026</a:t>
            </a:fld>
            <a:endParaRPr lang="el-GR"/>
          </a:p>
        </p:txBody>
      </p:sp>
      <p:sp>
        <p:nvSpPr>
          <p:cNvPr id="3" name="Footer Placeholder 2"/>
          <p:cNvSpPr>
            <a:spLocks noGrp="1"/>
          </p:cNvSpPr>
          <p:nvPr>
            <p:ph type="ftr" sz="quarter" idx="11"/>
          </p:nvPr>
        </p:nvSpPr>
        <p:spPr/>
        <p:txBody>
          <a:bodyPr/>
          <a:lstStyle/>
          <a:p>
            <a:r>
              <a:rPr lang="el-GR"/>
              <a:t>ΠΑΝΕΠΙΣΤΗΜΙΟ ΠΕΙΡΑΙΩΣ_M&amp;As 03032026</a:t>
            </a:r>
          </a:p>
        </p:txBody>
      </p:sp>
      <p:sp>
        <p:nvSpPr>
          <p:cNvPr id="4" name="Slide Number Placeholder 3"/>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773351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5EA4398-E7C7-41ED-862A-49AB7F221F5D}" type="datetime1">
              <a:rPr lang="el-GR" smtClean="0"/>
              <a:t>23/3/2026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3914506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l-G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9241D8FF-B854-4FFA-AE99-73FBD3EC32EA}" type="datetime1">
              <a:rPr lang="el-GR" smtClean="0"/>
              <a:t>23/3/2026</a:t>
            </a:fld>
            <a:endParaRPr lang="el-GR"/>
          </a:p>
        </p:txBody>
      </p:sp>
      <p:sp>
        <p:nvSpPr>
          <p:cNvPr id="6" name="Footer Placeholder 5"/>
          <p:cNvSpPr>
            <a:spLocks noGrp="1"/>
          </p:cNvSpPr>
          <p:nvPr>
            <p:ph type="ftr" sz="quarter" idx="11"/>
          </p:nvPr>
        </p:nvSpPr>
        <p:spPr/>
        <p:txBody>
          <a:bodyPr/>
          <a:lstStyle/>
          <a:p>
            <a:r>
              <a:rPr lang="el-GR"/>
              <a:t>ΠΑΝΕΠΙΣΤΗΜΙΟ ΠΕΙΡΑΙΩΣ_M&amp;As 03032026</a:t>
            </a:r>
          </a:p>
        </p:txBody>
      </p:sp>
      <p:sp>
        <p:nvSpPr>
          <p:cNvPr id="7" name="Slide Number Placeholder 6"/>
          <p:cNvSpPr>
            <a:spLocks noGrp="1"/>
          </p:cNvSpPr>
          <p:nvPr>
            <p:ph type="sldNum" sz="quarter" idx="12"/>
          </p:nvPr>
        </p:nvSpPr>
        <p:spPr/>
        <p:txBody>
          <a:bodyPr/>
          <a:lstStyle/>
          <a:p>
            <a:fld id="{FC4E9240-21BE-4E31-B4E6-20480E4B784C}" type="slidenum">
              <a:rPr lang="el-GR" smtClean="0"/>
              <a:t>‹#›</a:t>
            </a:fld>
            <a:endParaRPr lang="el-GR"/>
          </a:p>
        </p:txBody>
      </p:sp>
    </p:spTree>
    <p:extLst>
      <p:ext uri="{BB962C8B-B14F-4D97-AF65-F5344CB8AC3E}">
        <p14:creationId xmlns:p14="http://schemas.microsoft.com/office/powerpoint/2010/main" val="244026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l-G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84140F-E5B2-4886-B7DF-2B1987564D94}" type="datetime1">
              <a:rPr lang="el-GR" smtClean="0"/>
              <a:t>23/3/2026</a:t>
            </a:fld>
            <a:endParaRPr lang="el-G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a:t>ΠΑΝΕΠΙΣΤΗΜΙΟ ΠΕΙΡΑΙΩΣ_M&amp;As 03032026</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4E9240-21BE-4E31-B4E6-20480E4B784C}" type="slidenum">
              <a:rPr lang="el-GR" smtClean="0"/>
              <a:t>‹#›</a:t>
            </a:fld>
            <a:endParaRPr lang="el-GR"/>
          </a:p>
        </p:txBody>
      </p:sp>
    </p:spTree>
    <p:extLst>
      <p:ext uri="{BB962C8B-B14F-4D97-AF65-F5344CB8AC3E}">
        <p14:creationId xmlns:p14="http://schemas.microsoft.com/office/powerpoint/2010/main" val="41642539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controlrisks.com/who-we-are/our-experts/expert-bio/sorana-parvulescu"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2332081" y="6290104"/>
            <a:ext cx="7743846" cy="377397"/>
          </a:xfrm>
          <a:prstGeom prst="rect">
            <a:avLst/>
          </a:prstGeom>
        </p:spPr>
        <p:txBody>
          <a:bodyPr vert="horz" lIns="0" tIns="0" rIns="0" bIns="0" rtlCol="0" anchor="b" anchorCtr="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rtl="0"/>
            <a:r>
              <a:rPr lang="en-US" sz="800" dirty="0">
                <a:latin typeface="Arial"/>
                <a:cs typeface="Arial"/>
              </a:rPr>
              <a:t>.</a:t>
            </a:r>
          </a:p>
        </p:txBody>
      </p:sp>
      <p:sp>
        <p:nvSpPr>
          <p:cNvPr id="10" name="Title 4"/>
          <p:cNvSpPr>
            <a:spLocks noGrp="1"/>
          </p:cNvSpPr>
          <p:nvPr>
            <p:ph type="ctrTitle"/>
          </p:nvPr>
        </p:nvSpPr>
        <p:spPr>
          <a:xfrm>
            <a:off x="2276398" y="2079121"/>
            <a:ext cx="8081061" cy="2377823"/>
          </a:xfrm>
        </p:spPr>
        <p:txBody>
          <a:bodyPr vert="horz" lIns="0" tIns="0" rIns="0" bIns="0" rtlCol="0" anchor="t" anchorCtr="0">
            <a:noAutofit/>
          </a:bodyPr>
          <a:lstStyle/>
          <a:p>
            <a:pPr>
              <a:lnSpc>
                <a:spcPct val="150000"/>
              </a:lnSpc>
              <a:spcBef>
                <a:spcPts val="0"/>
              </a:spcBef>
            </a:pPr>
            <a:r>
              <a:rPr lang="el-GR" sz="1800" dirty="0">
                <a:latin typeface="Arial Black" panose="020B0A04020102020204" pitchFamily="34" charset="0"/>
              </a:rPr>
              <a:t>Η ΔΙΑΜΟΡΦΩΣΗ ΤΗΣ ΑΓΟΡΑΣ ΤΩΝ ΕΤΑΙΡΙΚΩΝ ΜΕΤΑΣΧΗΜΑΤΙΣΜΩΝ ΣΕ ΠΑΓΚΟΣΜΙΕΣ ΟΙΚΟΝΟΜΙΚΕΣ ΚΑΙ ΕΝΕΡΓΕΙΑΚΕΣ ΚΡΙΣΕΙΣ</a:t>
            </a:r>
            <a:br>
              <a:rPr lang="el-GR" sz="4000" dirty="0">
                <a:solidFill>
                  <a:srgbClr val="80A1B6"/>
                </a:solidFill>
                <a:latin typeface="Arial Black" panose="020B0A04020102020204" pitchFamily="34" charset="0"/>
                <a:ea typeface="Arial Unicode MS" panose="020B0604020202020204" pitchFamily="34" charset="-128"/>
              </a:rPr>
            </a:br>
            <a:r>
              <a:rPr lang="el-GR" sz="1100" dirty="0">
                <a:latin typeface="Bookman Old Style" panose="02050604050505020204" pitchFamily="18" charset="0"/>
                <a:ea typeface="Arial Unicode MS" panose="020B0604020202020204" pitchFamily="34" charset="-128"/>
              </a:rPr>
              <a:t>ΔΗΜ.ΚΑΜΠΗΣ_</a:t>
            </a:r>
            <a:r>
              <a:rPr lang="el-GR" sz="1100" dirty="0">
                <a:latin typeface="Bookman Old Style" panose="02050604050505020204" pitchFamily="18" charset="0"/>
                <a:ea typeface="Arial Unicode MS" panose="020B0604020202020204" pitchFamily="34" charset="-128"/>
                <a:cs typeface="Arial Unicode MS" panose="020B0604020202020204" pitchFamily="34" charset="-128"/>
              </a:rPr>
              <a:t>23032026</a:t>
            </a:r>
            <a:br>
              <a:rPr lang="el-GR" sz="12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rPr>
            </a:br>
            <a:br>
              <a:rPr lang="en-US" sz="12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rPr>
            </a:br>
            <a:endParaRPr lang="en-US" sz="1800" dirty="0">
              <a:solidFill>
                <a:srgbClr val="80A1B6"/>
              </a:solidFill>
              <a:latin typeface="Arial Black" panose="020B0A04020102020204" pitchFamily="34" charset="0"/>
              <a:ea typeface="Arial Unicode MS" panose="020B0604020202020204" pitchFamily="34" charset="-128"/>
              <a:cs typeface="Arial Unicode MS" panose="020B0604020202020204" pitchFamily="34" charset="-128"/>
            </a:endParaRPr>
          </a:p>
        </p:txBody>
      </p:sp>
      <p:sp>
        <p:nvSpPr>
          <p:cNvPr id="12" name="Rectangle 11"/>
          <p:cNvSpPr/>
          <p:nvPr/>
        </p:nvSpPr>
        <p:spPr>
          <a:xfrm>
            <a:off x="2208325" y="4362621"/>
            <a:ext cx="7967306" cy="1366159"/>
          </a:xfrm>
          <a:prstGeom prst="rect">
            <a:avLst/>
          </a:prstGeom>
        </p:spPr>
        <p:txBody>
          <a:bodyPr wrap="square" lIns="0" tIns="0" rIns="0" bIns="0" anchor="b" anchorCtr="0">
            <a:noAutofit/>
          </a:bodyPr>
          <a:lstStyle/>
          <a:p>
            <a:pPr algn="l" rtl="0" eaLnBrk="0" fontAlgn="base" hangingPunct="0">
              <a:lnSpc>
                <a:spcPct val="130000"/>
              </a:lnSpc>
              <a:spcBef>
                <a:spcPct val="0"/>
              </a:spcBef>
              <a:spcAft>
                <a:spcPct val="0"/>
              </a:spcAft>
            </a:pPr>
            <a:endParaRPr lang="el-GR" sz="1200" dirty="0">
              <a:solidFill>
                <a:prstClr val="black">
                  <a:lumMod val="65000"/>
                  <a:lumOff val="35000"/>
                </a:prstClr>
              </a:solidFill>
              <a:latin typeface="Arial"/>
              <a:ea typeface="ＭＳ Ｐゴシック" pitchFamily="1" charset="-128"/>
              <a:cs typeface="Arial"/>
            </a:endParaRPr>
          </a:p>
          <a:p>
            <a:pPr algn="l" rtl="0" eaLnBrk="0" fontAlgn="base" hangingPunct="0">
              <a:lnSpc>
                <a:spcPct val="130000"/>
              </a:lnSpc>
              <a:spcBef>
                <a:spcPct val="0"/>
              </a:spcBef>
              <a:spcAft>
                <a:spcPct val="0"/>
              </a:spcAft>
            </a:pPr>
            <a:r>
              <a:rPr lang="el-GR" sz="900" dirty="0">
                <a:solidFill>
                  <a:prstClr val="black">
                    <a:lumMod val="65000"/>
                    <a:lumOff val="35000"/>
                  </a:prstClr>
                </a:solidFill>
                <a:latin typeface="Arial"/>
                <a:ea typeface="ＭＳ Ｐゴシック" pitchFamily="1" charset="-128"/>
                <a:cs typeface="Arial"/>
              </a:rPr>
              <a:t>Η σειρά των διαλέξεων του γνωστικού αντικειμένου </a:t>
            </a:r>
            <a:r>
              <a:rPr lang="en-US" sz="900" dirty="0">
                <a:solidFill>
                  <a:prstClr val="black">
                    <a:lumMod val="65000"/>
                    <a:lumOff val="35000"/>
                  </a:prstClr>
                </a:solidFill>
                <a:latin typeface="Arial"/>
                <a:ea typeface="ＭＳ Ｐゴシック" pitchFamily="1" charset="-128"/>
                <a:cs typeface="Arial"/>
              </a:rPr>
              <a:t>M&amp;As </a:t>
            </a:r>
            <a:r>
              <a:rPr lang="el-GR" sz="900" dirty="0">
                <a:solidFill>
                  <a:prstClr val="black">
                    <a:lumMod val="65000"/>
                    <a:lumOff val="35000"/>
                  </a:prstClr>
                </a:solidFill>
                <a:latin typeface="Arial"/>
                <a:ea typeface="ＭＳ Ｐゴシック" pitchFamily="1" charset="-128"/>
                <a:cs typeface="Arial"/>
              </a:rPr>
              <a:t>με </a:t>
            </a:r>
            <a:r>
              <a:rPr lang="el-GR" sz="900">
                <a:solidFill>
                  <a:prstClr val="black">
                    <a:lumMod val="65000"/>
                    <a:lumOff val="35000"/>
                  </a:prstClr>
                </a:solidFill>
                <a:latin typeface="Arial"/>
                <a:ea typeface="ＭＳ Ｐゴシック" pitchFamily="1" charset="-128"/>
                <a:cs typeface="Arial"/>
              </a:rPr>
              <a:t>χρήση του </a:t>
            </a:r>
            <a:r>
              <a:rPr lang="en-US" sz="900">
                <a:solidFill>
                  <a:prstClr val="black">
                    <a:lumMod val="65000"/>
                    <a:lumOff val="35000"/>
                  </a:prstClr>
                </a:solidFill>
                <a:latin typeface="Arial"/>
                <a:ea typeface="ＭＳ Ｐゴシック" pitchFamily="1" charset="-128"/>
                <a:cs typeface="Arial"/>
              </a:rPr>
              <a:t>PowerPoint</a:t>
            </a:r>
            <a:r>
              <a:rPr lang="el-GR" sz="900" dirty="0">
                <a:solidFill>
                  <a:prstClr val="black">
                    <a:lumMod val="65000"/>
                    <a:lumOff val="35000"/>
                  </a:prstClr>
                </a:solidFill>
                <a:latin typeface="Arial"/>
                <a:ea typeface="ＭＳ Ｐゴシック" pitchFamily="1" charset="-128"/>
                <a:cs typeface="Arial"/>
              </a:rPr>
              <a:t> </a:t>
            </a:r>
            <a:r>
              <a:rPr lang="en-US" sz="900" dirty="0" err="1">
                <a:solidFill>
                  <a:prstClr val="black">
                    <a:lumMod val="65000"/>
                    <a:lumOff val="35000"/>
                  </a:prstClr>
                </a:solidFill>
                <a:latin typeface="Arial"/>
                <a:ea typeface="ＭＳ Ｐゴシック" pitchFamily="1" charset="-128"/>
                <a:cs typeface="Arial"/>
              </a:rPr>
              <a:t>είν</a:t>
            </a:r>
            <a:r>
              <a:rPr lang="en-US" sz="900" dirty="0">
                <a:solidFill>
                  <a:prstClr val="black">
                    <a:lumMod val="65000"/>
                    <a:lumOff val="35000"/>
                  </a:prstClr>
                </a:solidFill>
                <a:latin typeface="Arial"/>
                <a:ea typeface="ＭＳ Ｐゴシック" pitchFamily="1" charset="-128"/>
                <a:cs typeface="Arial"/>
              </a:rPr>
              <a:t>αι αποκλειστικά ως βάση για συζήτηση στην τάξη. Δ</a:t>
            </a:r>
            <a:r>
              <a:rPr lang="el-GR" sz="900" dirty="0">
                <a:solidFill>
                  <a:prstClr val="black">
                    <a:lumMod val="65000"/>
                    <a:lumOff val="35000"/>
                  </a:prstClr>
                </a:solidFill>
                <a:latin typeface="Arial"/>
                <a:ea typeface="ＭＳ Ｐゴシック" pitchFamily="1" charset="-128"/>
                <a:cs typeface="Arial"/>
              </a:rPr>
              <a:t>έ</a:t>
            </a:r>
            <a:r>
              <a:rPr lang="en-US" sz="900" dirty="0">
                <a:solidFill>
                  <a:prstClr val="black">
                    <a:lumMod val="65000"/>
                    <a:lumOff val="35000"/>
                  </a:prstClr>
                </a:solidFill>
                <a:latin typeface="Arial"/>
                <a:ea typeface="ＭＳ Ｐゴシック" pitchFamily="1" charset="-128"/>
                <a:cs typeface="Arial"/>
              </a:rPr>
              <a:t>ν</a:t>
            </a:r>
            <a:r>
              <a:rPr lang="el-GR" sz="900" dirty="0">
                <a:solidFill>
                  <a:prstClr val="black">
                    <a:lumMod val="65000"/>
                    <a:lumOff val="35000"/>
                  </a:prstClr>
                </a:solidFill>
                <a:latin typeface="Arial"/>
                <a:ea typeface="ＭＳ Ｐゴシック" pitchFamily="1" charset="-128"/>
                <a:cs typeface="Arial"/>
              </a:rPr>
              <a:t> υποκαθιστά τη μελέτη της συνιστώμενης βιβλιογραφίας η οποία διατίθεται μέσω </a:t>
            </a:r>
            <a:r>
              <a:rPr lang="en-US" sz="900" dirty="0">
                <a:solidFill>
                  <a:prstClr val="black">
                    <a:lumMod val="65000"/>
                    <a:lumOff val="35000"/>
                  </a:prstClr>
                </a:solidFill>
                <a:latin typeface="Arial"/>
                <a:ea typeface="ＭＳ Ｐゴシック" pitchFamily="1" charset="-128"/>
                <a:cs typeface="Arial"/>
              </a:rPr>
              <a:t>e-class </a:t>
            </a:r>
            <a:r>
              <a:rPr lang="el-GR" sz="900" dirty="0">
                <a:solidFill>
                  <a:prstClr val="black">
                    <a:lumMod val="65000"/>
                    <a:lumOff val="35000"/>
                  </a:prstClr>
                </a:solidFill>
                <a:latin typeface="Arial"/>
                <a:ea typeface="ＭＳ Ｐゴシック" pitchFamily="1" charset="-128"/>
                <a:cs typeface="Arial"/>
              </a:rPr>
              <a:t>(έγγραφα) για κάθε διάλεξη μαζί με τις ασκήσεις και τις μελέτες περίπτωσης</a:t>
            </a:r>
            <a:r>
              <a:rPr lang="el-GR" sz="1200" dirty="0">
                <a:solidFill>
                  <a:prstClr val="black">
                    <a:lumMod val="65000"/>
                    <a:lumOff val="35000"/>
                  </a:prstClr>
                </a:solidFill>
                <a:latin typeface="Arial"/>
                <a:ea typeface="ＭＳ Ｐゴシック" pitchFamily="1" charset="-128"/>
                <a:cs typeface="Arial"/>
              </a:rPr>
              <a:t>.</a:t>
            </a:r>
            <a:endParaRPr lang="en-US" sz="1200" dirty="0">
              <a:solidFill>
                <a:prstClr val="black">
                  <a:lumMod val="65000"/>
                  <a:lumOff val="35000"/>
                </a:prstClr>
              </a:solidFill>
              <a:latin typeface="Arial"/>
              <a:ea typeface="ＭＳ Ｐゴシック" pitchFamily="1" charset="-128"/>
              <a:cs typeface="Arial"/>
            </a:endParaRPr>
          </a:p>
        </p:txBody>
      </p:sp>
      <p:grpSp>
        <p:nvGrpSpPr>
          <p:cNvPr id="21" name="Group 20">
            <a:extLst>
              <a:ext uri="{FF2B5EF4-FFF2-40B4-BE49-F238E27FC236}">
                <a16:creationId xmlns:a16="http://schemas.microsoft.com/office/drawing/2014/main" id="{E13117AE-BF32-4DC7-999A-487A727905B6}"/>
              </a:ext>
            </a:extLst>
          </p:cNvPr>
          <p:cNvGrpSpPr/>
          <p:nvPr/>
        </p:nvGrpSpPr>
        <p:grpSpPr>
          <a:xfrm>
            <a:off x="337138" y="115795"/>
            <a:ext cx="10330863" cy="1289785"/>
            <a:chOff x="-1186862" y="115794"/>
            <a:chExt cx="10154400" cy="1289785"/>
          </a:xfrm>
        </p:grpSpPr>
        <p:grpSp>
          <p:nvGrpSpPr>
            <p:cNvPr id="22" name="Group 21">
              <a:extLst>
                <a:ext uri="{FF2B5EF4-FFF2-40B4-BE49-F238E27FC236}">
                  <a16:creationId xmlns:a16="http://schemas.microsoft.com/office/drawing/2014/main" id="{7C944E8C-D301-4979-B886-D00B249D9A52}"/>
                </a:ext>
              </a:extLst>
            </p:cNvPr>
            <p:cNvGrpSpPr/>
            <p:nvPr/>
          </p:nvGrpSpPr>
          <p:grpSpPr>
            <a:xfrm>
              <a:off x="-1186862" y="246254"/>
              <a:ext cx="10035361" cy="523220"/>
              <a:chOff x="-1186862" y="246254"/>
              <a:chExt cx="10035361" cy="523220"/>
            </a:xfrm>
          </p:grpSpPr>
          <p:pic>
            <p:nvPicPr>
              <p:cNvPr id="25" name="Picture 24" descr="orange_bar.png">
                <a:extLst>
                  <a:ext uri="{FF2B5EF4-FFF2-40B4-BE49-F238E27FC236}">
                    <a16:creationId xmlns:a16="http://schemas.microsoft.com/office/drawing/2014/main" id="{6C21B185-D34C-4DFE-9816-88A5AD418CA3}"/>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l="-24763" r="-2"/>
              <a:stretch/>
            </p:blipFill>
            <p:spPr>
              <a:xfrm>
                <a:off x="-1186862" y="285120"/>
                <a:ext cx="5979790" cy="432000"/>
              </a:xfrm>
              <a:prstGeom prst="rect">
                <a:avLst/>
              </a:prstGeom>
              <a:effectLst>
                <a:outerShdw blurRad="76200" dist="38100" dir="2700000" algn="tl" rotWithShape="0">
                  <a:srgbClr val="000000">
                    <a:alpha val="2000"/>
                  </a:srgbClr>
                </a:outerShdw>
              </a:effectLst>
            </p:spPr>
          </p:pic>
          <p:sp>
            <p:nvSpPr>
              <p:cNvPr id="26" name="TextBox 25">
                <a:extLst>
                  <a:ext uri="{FF2B5EF4-FFF2-40B4-BE49-F238E27FC236}">
                    <a16:creationId xmlns:a16="http://schemas.microsoft.com/office/drawing/2014/main" id="{DDA9E92E-947F-40B2-BB03-DD66D5D3CAA5}"/>
                  </a:ext>
                </a:extLst>
              </p:cNvPr>
              <p:cNvSpPr txBox="1"/>
              <p:nvPr/>
            </p:nvSpPr>
            <p:spPr>
              <a:xfrm>
                <a:off x="98766" y="246254"/>
                <a:ext cx="5529611" cy="523220"/>
              </a:xfrm>
              <a:prstGeom prst="rect">
                <a:avLst/>
              </a:prstGeom>
              <a:noFill/>
            </p:spPr>
            <p:txBody>
              <a:bodyPr wrap="square" rtlCol="0">
                <a:spAutoFit/>
              </a:bodyPr>
              <a:lstStyle/>
              <a:p>
                <a:pPr algn="l" rtl="0"/>
                <a:r>
                  <a:rPr lang="el-GR" sz="1400" spc="100" dirty="0">
                    <a:solidFill>
                      <a:schemeClr val="bg1"/>
                    </a:solidFill>
                    <a:latin typeface="Arial Black" panose="020B0A04020102020204" pitchFamily="34" charset="0"/>
                    <a:cs typeface="Gotham Black"/>
                  </a:rPr>
                  <a:t>Πως διαμορφώνεται η αγορά των Μ&amp;Α</a:t>
                </a:r>
                <a:r>
                  <a:rPr lang="en-US" sz="1400" spc="100" dirty="0">
                    <a:solidFill>
                      <a:schemeClr val="bg1"/>
                    </a:solidFill>
                    <a:latin typeface="Arial Black" panose="020B0A04020102020204" pitchFamily="34" charset="0"/>
                    <a:cs typeface="Gotham Black"/>
                  </a:rPr>
                  <a:t>s</a:t>
                </a:r>
                <a:r>
                  <a:rPr lang="el-GR" sz="1400" spc="100" dirty="0">
                    <a:solidFill>
                      <a:schemeClr val="bg1"/>
                    </a:solidFill>
                    <a:latin typeface="Arial Black" panose="020B0A04020102020204" pitchFamily="34" charset="0"/>
                    <a:cs typeface="Gotham Black"/>
                  </a:rPr>
                  <a:t> σε συνθήκες παγκοσμίων κρίσεων</a:t>
                </a:r>
                <a:endParaRPr lang="en-US" sz="1400" spc="100" dirty="0">
                  <a:solidFill>
                    <a:schemeClr val="bg1"/>
                  </a:solidFill>
                  <a:latin typeface="Arial Black" panose="020B0A04020102020204" pitchFamily="34" charset="0"/>
                  <a:cs typeface="Gotham Black"/>
                </a:endParaRPr>
              </a:p>
            </p:txBody>
          </p:sp>
          <p:pic>
            <p:nvPicPr>
              <p:cNvPr id="27" name="Picture 26" descr="HBpub_rgb.eps">
                <a:extLst>
                  <a:ext uri="{FF2B5EF4-FFF2-40B4-BE49-F238E27FC236}">
                    <a16:creationId xmlns:a16="http://schemas.microsoft.com/office/drawing/2014/main" id="{6D2DCC25-B22A-4366-B152-1763F6C830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92786" y="283031"/>
                <a:ext cx="1255713" cy="433674"/>
              </a:xfrm>
              <a:prstGeom prst="rect">
                <a:avLst/>
              </a:prstGeom>
            </p:spPr>
          </p:pic>
        </p:grpSp>
        <p:sp>
          <p:nvSpPr>
            <p:cNvPr id="23" name="Rectangle 22">
              <a:extLst>
                <a:ext uri="{FF2B5EF4-FFF2-40B4-BE49-F238E27FC236}">
                  <a16:creationId xmlns:a16="http://schemas.microsoft.com/office/drawing/2014/main" id="{9A59534E-F46D-4B29-BB62-109F7C8FF972}"/>
                </a:ext>
              </a:extLst>
            </p:cNvPr>
            <p:cNvSpPr/>
            <p:nvPr/>
          </p:nvSpPr>
          <p:spPr>
            <a:xfrm>
              <a:off x="6667100" y="115794"/>
              <a:ext cx="2300438" cy="1289785"/>
            </a:xfrm>
            <a:prstGeom prst="rect">
              <a:avLst/>
            </a:prstGeom>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rtl="0"/>
              <a:endParaRPr lang="en-US"/>
            </a:p>
          </p:txBody>
        </p:sp>
      </p:grpSp>
      <p:pic>
        <p:nvPicPr>
          <p:cNvPr id="3" name="Picture 2">
            <a:extLst>
              <a:ext uri="{FF2B5EF4-FFF2-40B4-BE49-F238E27FC236}">
                <a16:creationId xmlns:a16="http://schemas.microsoft.com/office/drawing/2014/main" id="{AC0F53CE-EBDD-2C0D-5F84-2174770636DD}"/>
              </a:ext>
            </a:extLst>
          </p:cNvPr>
          <p:cNvPicPr>
            <a:picLocks noChangeAspect="1"/>
          </p:cNvPicPr>
          <p:nvPr/>
        </p:nvPicPr>
        <p:blipFill>
          <a:blip r:embed="rId4"/>
          <a:stretch>
            <a:fillRect/>
          </a:stretch>
        </p:blipFill>
        <p:spPr>
          <a:xfrm>
            <a:off x="7870796" y="246254"/>
            <a:ext cx="1943100" cy="666750"/>
          </a:xfrm>
          <a:prstGeom prst="rect">
            <a:avLst/>
          </a:prstGeom>
        </p:spPr>
      </p:pic>
      <p:sp>
        <p:nvSpPr>
          <p:cNvPr id="5" name="Footer Placeholder 4">
            <a:extLst>
              <a:ext uri="{FF2B5EF4-FFF2-40B4-BE49-F238E27FC236}">
                <a16:creationId xmlns:a16="http://schemas.microsoft.com/office/drawing/2014/main" id="{80CCB29E-0CCF-D41F-68C1-C4BFDA0DBF74}"/>
              </a:ext>
            </a:extLst>
          </p:cNvPr>
          <p:cNvSpPr>
            <a:spLocks noGrp="1"/>
          </p:cNvSpPr>
          <p:nvPr>
            <p:ph type="ftr" sz="quarter" idx="11"/>
          </p:nvPr>
        </p:nvSpPr>
        <p:spPr/>
        <p:txBody>
          <a:bodyPr/>
          <a:lstStyle/>
          <a:p>
            <a:pPr algn="l" rtl="0"/>
            <a:r>
              <a:rPr lang="el-GR" dirty="0">
                <a:solidFill>
                  <a:prstClr val="black">
                    <a:tint val="75000"/>
                  </a:prstClr>
                </a:solidFill>
              </a:rPr>
              <a:t>ΠΑΝΕΠΙΣΤΗΜΙΟ </a:t>
            </a:r>
            <a:r>
              <a:rPr lang="el-GR" dirty="0" err="1">
                <a:solidFill>
                  <a:prstClr val="black">
                    <a:tint val="75000"/>
                  </a:prstClr>
                </a:solidFill>
              </a:rPr>
              <a:t>ΠΕΙΡΑΙΩΣ_M&amp;As</a:t>
            </a:r>
            <a:r>
              <a:rPr lang="el-GR" dirty="0">
                <a:solidFill>
                  <a:prstClr val="black">
                    <a:tint val="75000"/>
                  </a:prstClr>
                </a:solidFill>
              </a:rPr>
              <a:t> 23032026</a:t>
            </a:r>
            <a:endParaRPr lang="en-US" dirty="0">
              <a:solidFill>
                <a:prstClr val="black">
                  <a:tint val="75000"/>
                </a:prstClr>
              </a:solidFill>
            </a:endParaRPr>
          </a:p>
        </p:txBody>
      </p:sp>
      <p:sp>
        <p:nvSpPr>
          <p:cNvPr id="6" name="Slide Number Placeholder 5">
            <a:extLst>
              <a:ext uri="{FF2B5EF4-FFF2-40B4-BE49-F238E27FC236}">
                <a16:creationId xmlns:a16="http://schemas.microsoft.com/office/drawing/2014/main" id="{F8FAD8A2-96A3-2586-94C9-072741146A15}"/>
              </a:ext>
            </a:extLst>
          </p:cNvPr>
          <p:cNvSpPr>
            <a:spLocks noGrp="1"/>
          </p:cNvSpPr>
          <p:nvPr>
            <p:ph type="sldNum" sz="quarter" idx="12"/>
          </p:nvPr>
        </p:nvSpPr>
        <p:spPr/>
        <p:txBody>
          <a:bodyPr/>
          <a:lstStyle/>
          <a:p>
            <a:pPr algn="l" rtl="0"/>
            <a:fld id="{8D10B028-39EC-4912-BB06-6A14E91D200B}" type="slidenum">
              <a:rPr lang="en-US" smtClean="0">
                <a:solidFill>
                  <a:prstClr val="black">
                    <a:tint val="75000"/>
                  </a:prstClr>
                </a:solidFill>
              </a:rPr>
              <a:pPr algn="l" rtl="0"/>
              <a:t>1</a:t>
            </a:fld>
            <a:endParaRPr lang="en-US" dirty="0">
              <a:solidFill>
                <a:prstClr val="black">
                  <a:tint val="75000"/>
                </a:prstClr>
              </a:solidFill>
            </a:endParaRPr>
          </a:p>
        </p:txBody>
      </p:sp>
    </p:spTree>
    <p:extLst>
      <p:ext uri="{BB962C8B-B14F-4D97-AF65-F5344CB8AC3E}">
        <p14:creationId xmlns:p14="http://schemas.microsoft.com/office/powerpoint/2010/main" val="370749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Complicated vs Complex: γιατί αυτό έχει σημασία για M&amp;A</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Σε complicated systems αναζητούμε decomposition, stable causality and precise forecasts.</a:t>
            </a:r>
          </a:p>
          <a:p>
            <a:pPr marL="342900" indent="-342900">
              <a:buFont typeface="Arial" panose="020B0604020202020204" pitchFamily="34" charset="0"/>
              <a:buChar char="•"/>
            </a:pPr>
            <a:r>
              <a:rPr lang="el-GR" sz="1650" dirty="0">
                <a:latin typeface="Garamond" panose="02020404030301010803" pitchFamily="18" charset="0"/>
              </a:rPr>
              <a:t>Σε complex systems η causal structure μεταβάλλεται</a:t>
            </a:r>
          </a:p>
          <a:p>
            <a:pPr marL="342900" indent="-342900">
              <a:buFont typeface="Arial" panose="020B0604020202020204" pitchFamily="34" charset="0"/>
              <a:buChar char="•"/>
            </a:pPr>
            <a:r>
              <a:rPr lang="el-GR" sz="1650" dirty="0">
                <a:latin typeface="Garamond" panose="02020404030301010803" pitchFamily="18" charset="0"/>
              </a:rPr>
              <a:t>Η due diligence χρειάζεται scenarios και όχι μία υποτιθέμενη "σωστή" πρόβλεψη</a:t>
            </a:r>
          </a:p>
          <a:p>
            <a:pPr marL="342900" indent="-342900">
              <a:buFont typeface="Arial" panose="020B0604020202020204" pitchFamily="34" charset="0"/>
              <a:buChar char="•"/>
            </a:pPr>
            <a:r>
              <a:rPr lang="el-GR" sz="1650" dirty="0">
                <a:latin typeface="Garamond" panose="02020404030301010803" pitchFamily="18" charset="0"/>
              </a:rPr>
              <a:t>Η valuation χρειάζεται wider ranges και όχι false precision</a:t>
            </a:r>
          </a:p>
          <a:p>
            <a:pPr marL="342900" indent="-342900">
              <a:buFont typeface="Arial" panose="020B0604020202020204" pitchFamily="34" charset="0"/>
              <a:buChar char="•"/>
            </a:pPr>
            <a:r>
              <a:rPr lang="el-GR" sz="1650" dirty="0">
                <a:latin typeface="Garamond" panose="02020404030301010803" pitchFamily="18" charset="0"/>
              </a:rPr>
              <a:t>Η integration plan πρέπει να σχεδιαστεί για adaptation και όχι μόνο for execution</a:t>
            </a:r>
          </a:p>
        </p:txBody>
      </p:sp>
    </p:spTree>
    <p:extLst>
      <p:ext uri="{BB962C8B-B14F-4D97-AF65-F5344CB8AC3E}">
        <p14:creationId xmlns:p14="http://schemas.microsoft.com/office/powerpoint/2010/main" val="2230196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Triple Lock: γιατί τα standard models συχνά υποτιμούν την κρίση</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Το paper προτείνει ότι η mainstream ανάλυση σταθεροποιείται μέσω τριών αλληλένδετων "κλειδωμάτων".</a:t>
            </a:r>
          </a:p>
          <a:p>
            <a:pPr marL="342900" indent="-342900">
              <a:buFont typeface="Arial" panose="020B0604020202020204" pitchFamily="34" charset="0"/>
              <a:buChar char="•"/>
            </a:pPr>
            <a:r>
              <a:rPr lang="el-GR" sz="1650" dirty="0">
                <a:latin typeface="Garamond" panose="02020404030301010803" pitchFamily="18" charset="0"/>
              </a:rPr>
              <a:t>Ontological lock: reductionism - equilibrium - closure</a:t>
            </a:r>
          </a:p>
          <a:p>
            <a:pPr marL="342900" indent="-342900">
              <a:buFont typeface="Arial" panose="020B0604020202020204" pitchFamily="34" charset="0"/>
              <a:buChar char="•"/>
            </a:pPr>
            <a:r>
              <a:rPr lang="el-GR" sz="1650" dirty="0">
                <a:latin typeface="Garamond" panose="02020404030301010803" pitchFamily="18" charset="0"/>
              </a:rPr>
              <a:t>Epistemic lock: determinism - ergodicity - optimisation</a:t>
            </a:r>
          </a:p>
          <a:p>
            <a:pPr marL="342900" indent="-342900">
              <a:buFont typeface="Arial" panose="020B0604020202020204" pitchFamily="34" charset="0"/>
              <a:buChar char="•"/>
            </a:pPr>
            <a:r>
              <a:rPr lang="el-GR" sz="1650" dirty="0">
                <a:latin typeface="Garamond" panose="02020404030301010803" pitchFamily="18" charset="0"/>
              </a:rPr>
              <a:t>Structural lock: representative agent - market clearing - friction-based correction</a:t>
            </a:r>
          </a:p>
          <a:p>
            <a:pPr marL="342900" indent="-342900">
              <a:buFont typeface="Arial" panose="020B0604020202020204" pitchFamily="34" charset="0"/>
              <a:buChar char="•"/>
            </a:pPr>
            <a:r>
              <a:rPr lang="el-GR" sz="1650" dirty="0">
                <a:latin typeface="Garamond" panose="02020404030301010803" pitchFamily="18" charset="0"/>
              </a:rPr>
              <a:t>Άρα πολλές analyses "εξηγούν" το shock αφού πρώτα το έχουν απλοποιήσει</a:t>
            </a:r>
          </a:p>
          <a:p>
            <a:pPr marL="342900" indent="-342900">
              <a:buFont typeface="Arial" panose="020B0604020202020204" pitchFamily="34" charset="0"/>
              <a:buChar char="•"/>
            </a:pPr>
            <a:r>
              <a:rPr lang="el-GR" sz="1650" dirty="0">
                <a:latin typeface="Garamond" panose="02020404030301010803" pitchFamily="18" charset="0"/>
              </a:rPr>
              <a:t>Για M&amp;A σε war crises χρειάζεται domain-specific adequacy</a:t>
            </a:r>
          </a:p>
        </p:txBody>
      </p:sp>
    </p:spTree>
    <p:extLst>
      <p:ext uri="{BB962C8B-B14F-4D97-AF65-F5344CB8AC3E}">
        <p14:creationId xmlns:p14="http://schemas.microsoft.com/office/powerpoint/2010/main" val="737752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Determinants of M&amp;A activity during war crises</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Key variables that now matter more than usual:</a:t>
            </a:r>
          </a:p>
          <a:p>
            <a:pPr marL="342900" indent="-342900">
              <a:buFont typeface="Arial" panose="020B0604020202020204" pitchFamily="34" charset="0"/>
              <a:buChar char="•"/>
            </a:pPr>
            <a:r>
              <a:rPr lang="el-GR" sz="1650" dirty="0">
                <a:latin typeface="Garamond" panose="02020404030301010803" pitchFamily="18" charset="0"/>
              </a:rPr>
              <a:t>Energy intensity and exposure of target / acquirer</a:t>
            </a:r>
          </a:p>
          <a:p>
            <a:pPr marL="342900" indent="-342900">
              <a:buFont typeface="Arial" panose="020B0604020202020204" pitchFamily="34" charset="0"/>
              <a:buChar char="•"/>
            </a:pPr>
            <a:r>
              <a:rPr lang="el-GR" sz="1650" dirty="0">
                <a:latin typeface="Garamond" panose="02020404030301010803" pitchFamily="18" charset="0"/>
              </a:rPr>
              <a:t>Cost and availability of debt financing</a:t>
            </a:r>
          </a:p>
          <a:p>
            <a:pPr marL="342900" indent="-342900">
              <a:buFont typeface="Arial" panose="020B0604020202020204" pitchFamily="34" charset="0"/>
              <a:buChar char="•"/>
            </a:pPr>
            <a:r>
              <a:rPr lang="el-GR" sz="1650" dirty="0">
                <a:latin typeface="Garamond" panose="02020404030301010803" pitchFamily="18" charset="0"/>
              </a:rPr>
              <a:t>Country risk, sanctions, export controls, national-security review</a:t>
            </a:r>
          </a:p>
          <a:p>
            <a:pPr marL="342900" indent="-342900">
              <a:buFont typeface="Arial" panose="020B0604020202020204" pitchFamily="34" charset="0"/>
              <a:buChar char="•"/>
            </a:pPr>
            <a:r>
              <a:rPr lang="el-GR" sz="1650" dirty="0">
                <a:latin typeface="Garamond" panose="02020404030301010803" pitchFamily="18" charset="0"/>
              </a:rPr>
              <a:t>Supply-chain dependence and logistics vulnerability</a:t>
            </a:r>
          </a:p>
          <a:p>
            <a:pPr marL="342900" indent="-342900">
              <a:buFont typeface="Arial" panose="020B0604020202020204" pitchFamily="34" charset="0"/>
              <a:buChar char="•"/>
            </a:pPr>
            <a:r>
              <a:rPr lang="el-GR" sz="1650" dirty="0">
                <a:latin typeface="Garamond" panose="02020404030301010803" pitchFamily="18" charset="0"/>
              </a:rPr>
              <a:t>FX volatility, inflation pass-through, working-capital stress</a:t>
            </a:r>
          </a:p>
          <a:p>
            <a:pPr marL="342900" indent="-342900">
              <a:buFont typeface="Arial" panose="020B0604020202020204" pitchFamily="34" charset="0"/>
              <a:buChar char="•"/>
            </a:pPr>
            <a:r>
              <a:rPr lang="el-GR" sz="1650" dirty="0">
                <a:latin typeface="Garamond" panose="02020404030301010803" pitchFamily="18" charset="0"/>
              </a:rPr>
              <a:t>Ability to capture resilience, vertical integration or strategic capability gains</a:t>
            </a:r>
          </a:p>
        </p:txBody>
      </p:sp>
    </p:spTree>
    <p:extLst>
      <p:ext uri="{BB962C8B-B14F-4D97-AF65-F5344CB8AC3E}">
        <p14:creationId xmlns:p14="http://schemas.microsoft.com/office/powerpoint/2010/main" val="631534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Ποια deals παγώνουν και ποια προχωρούν</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Usually slow first:</a:t>
            </a:r>
          </a:p>
          <a:p>
            <a:pPr marL="342900" indent="-342900">
              <a:buFont typeface="Arial" panose="020B0604020202020204" pitchFamily="34" charset="0"/>
              <a:buChar char="•"/>
            </a:pPr>
            <a:r>
              <a:rPr lang="el-GR" sz="1650" dirty="0">
                <a:latin typeface="Garamond" panose="02020404030301010803" pitchFamily="18" charset="0"/>
              </a:rPr>
              <a:t>Large discretionary deals with weak strategic rationale</a:t>
            </a:r>
          </a:p>
          <a:p>
            <a:pPr marL="342900" indent="-342900">
              <a:buFont typeface="Arial" panose="020B0604020202020204" pitchFamily="34" charset="0"/>
              <a:buChar char="•"/>
            </a:pPr>
            <a:r>
              <a:rPr lang="el-GR" sz="1650" dirty="0">
                <a:latin typeface="Garamond" panose="02020404030301010803" pitchFamily="18" charset="0"/>
              </a:rPr>
              <a:t>Cross-border deals with heavy regulatory / political exposure</a:t>
            </a:r>
          </a:p>
          <a:p>
            <a:pPr marL="342900" indent="-342900">
              <a:buFont typeface="Arial" panose="020B0604020202020204" pitchFamily="34" charset="0"/>
              <a:buChar char="•"/>
            </a:pPr>
            <a:r>
              <a:rPr lang="el-GR" sz="1650" dirty="0">
                <a:latin typeface="Garamond" panose="02020404030301010803" pitchFamily="18" charset="0"/>
              </a:rPr>
              <a:t>Highly leveraged transactions dependent on cheap debt</a:t>
            </a:r>
          </a:p>
          <a:p>
            <a:pPr marL="0" indent="0">
              <a:buNone/>
            </a:pPr>
            <a:r>
              <a:rPr lang="el-GR" sz="1900" dirty="0">
                <a:latin typeface="Garamond" panose="02020404030301010803" pitchFamily="18" charset="0"/>
              </a:rPr>
              <a:t>Usually prove more resilient:</a:t>
            </a:r>
          </a:p>
          <a:p>
            <a:pPr marL="342900" indent="-342900">
              <a:buFont typeface="Arial" panose="020B0604020202020204" pitchFamily="34" charset="0"/>
              <a:buChar char="•"/>
            </a:pPr>
            <a:r>
              <a:rPr lang="el-GR" sz="1650" dirty="0">
                <a:latin typeface="Garamond" panose="02020404030301010803" pitchFamily="18" charset="0"/>
              </a:rPr>
              <a:t>Capability-led acquisitions, domestic consolidation and national champions</a:t>
            </a:r>
          </a:p>
          <a:p>
            <a:pPr marL="342900" indent="-342900">
              <a:buFont typeface="Arial" panose="020B0604020202020204" pitchFamily="34" charset="0"/>
              <a:buChar char="•"/>
            </a:pPr>
            <a:r>
              <a:rPr lang="el-GR" sz="1650" dirty="0">
                <a:latin typeface="Garamond" panose="02020404030301010803" pitchFamily="18" charset="0"/>
              </a:rPr>
              <a:t>JVs, carve-outs, minority stakes and staged acquisitions</a:t>
            </a:r>
          </a:p>
          <a:p>
            <a:pPr marL="342900" indent="-342900">
              <a:buFont typeface="Arial" panose="020B0604020202020204" pitchFamily="34" charset="0"/>
              <a:buChar char="•"/>
            </a:pPr>
            <a:r>
              <a:rPr lang="el-GR" sz="1650" dirty="0">
                <a:latin typeface="Garamond" panose="02020404030301010803" pitchFamily="18" charset="0"/>
              </a:rPr>
              <a:t>Energy, infrastructure, defense, cyber, AI and logistics</a:t>
            </a:r>
          </a:p>
        </p:txBody>
      </p:sp>
    </p:spTree>
    <p:extLst>
      <p:ext uri="{BB962C8B-B14F-4D97-AF65-F5344CB8AC3E}">
        <p14:creationId xmlns:p14="http://schemas.microsoft.com/office/powerpoint/2010/main" val="248296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Η ελληνική οπτική</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Η ελληνική αγορά M&amp;A έδειξε ωρίμανση και έντονη κινητικότητα.</a:t>
            </a:r>
          </a:p>
          <a:p>
            <a:pPr marL="342900" indent="-342900">
              <a:buFont typeface="Arial" panose="020B0604020202020204" pitchFamily="34" charset="0"/>
              <a:buChar char="•"/>
            </a:pPr>
            <a:r>
              <a:rPr lang="el-GR" sz="1650" dirty="0">
                <a:latin typeface="Garamond" panose="02020404030301010803" pitchFamily="18" charset="0"/>
              </a:rPr>
              <a:t>181 deals / €23.8 bn total value in 2025</a:t>
            </a:r>
          </a:p>
          <a:p>
            <a:pPr marL="342900" indent="-342900">
              <a:buFont typeface="Arial" panose="020B0604020202020204" pitchFamily="34" charset="0"/>
              <a:buChar char="•"/>
            </a:pPr>
            <a:r>
              <a:rPr lang="el-GR" sz="1650" dirty="0">
                <a:latin typeface="Garamond" panose="02020404030301010803" pitchFamily="18" charset="0"/>
              </a:rPr>
              <a:t>TMT: 43 deals / €1.3 bn - technology as horizontal catalyst</a:t>
            </a:r>
          </a:p>
          <a:p>
            <a:pPr marL="342900" indent="-342900">
              <a:buFont typeface="Arial" panose="020B0604020202020204" pitchFamily="34" charset="0"/>
              <a:buChar char="•"/>
            </a:pPr>
            <a:r>
              <a:rPr lang="el-GR" sz="1650" dirty="0">
                <a:latin typeface="Garamond" panose="02020404030301010803" pitchFamily="18" charset="0"/>
              </a:rPr>
              <a:t>Energy: περίπου €2.9 bn</a:t>
            </a:r>
          </a:p>
          <a:p>
            <a:pPr marL="342900" indent="-342900">
              <a:buFont typeface="Arial" panose="020B0604020202020204" pitchFamily="34" charset="0"/>
              <a:buChar char="•"/>
            </a:pPr>
            <a:r>
              <a:rPr lang="el-GR" sz="1650" dirty="0">
                <a:latin typeface="Garamond" panose="02020404030301010803" pitchFamily="18" charset="0"/>
              </a:rPr>
              <a:t>Foreign investors: περίπου 70% της συνολικής αξίας</a:t>
            </a:r>
          </a:p>
          <a:p>
            <a:pPr marL="342900" indent="-342900">
              <a:buFont typeface="Arial" panose="020B0604020202020204" pitchFamily="34" charset="0"/>
              <a:buChar char="•"/>
            </a:pPr>
            <a:r>
              <a:rPr lang="el-GR" sz="1650" dirty="0">
                <a:latin typeface="Garamond" panose="02020404030301010803" pitchFamily="18" charset="0"/>
              </a:rPr>
              <a:t>Inference for 2026: Greece is exposed to imported uncertainty, but remains investable in selective sectors</a:t>
            </a:r>
          </a:p>
        </p:txBody>
      </p:sp>
    </p:spTree>
    <p:extLst>
      <p:ext uri="{BB962C8B-B14F-4D97-AF65-F5344CB8AC3E}">
        <p14:creationId xmlns:p14="http://schemas.microsoft.com/office/powerpoint/2010/main" val="3227207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Managerial implications / concluding propositions</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Τι σημαίνει αυτό για managers, advisors, boards and investors;</a:t>
            </a:r>
          </a:p>
          <a:p>
            <a:pPr marL="342900" indent="-342900">
              <a:buFont typeface="Arial" panose="020B0604020202020204" pitchFamily="34" charset="0"/>
              <a:buChar char="•"/>
            </a:pPr>
            <a:r>
              <a:rPr lang="el-GR" sz="1650" dirty="0">
                <a:latin typeface="Garamond" panose="02020404030301010803" pitchFamily="18" charset="0"/>
              </a:rPr>
              <a:t>Build a geopolitical nerve center inside M&amp;A screening and due diligence</a:t>
            </a:r>
          </a:p>
          <a:p>
            <a:pPr marL="342900" indent="-342900">
              <a:buFont typeface="Arial" panose="020B0604020202020204" pitchFamily="34" charset="0"/>
              <a:buChar char="•"/>
            </a:pPr>
            <a:r>
              <a:rPr lang="el-GR" sz="1650" dirty="0">
                <a:latin typeface="Garamond" panose="02020404030301010803" pitchFamily="18" charset="0"/>
              </a:rPr>
              <a:t>Test valuation under oil / gas / rates / FX / sanctions scenarios</a:t>
            </a:r>
          </a:p>
          <a:p>
            <a:pPr marL="342900" indent="-342900">
              <a:buFont typeface="Arial" panose="020B0604020202020204" pitchFamily="34" charset="0"/>
              <a:buChar char="•"/>
            </a:pPr>
            <a:r>
              <a:rPr lang="el-GR" sz="1650" dirty="0">
                <a:latin typeface="Garamond" panose="02020404030301010803" pitchFamily="18" charset="0"/>
              </a:rPr>
              <a:t>Prefer strategic clarity over opportunistic expansion</a:t>
            </a:r>
          </a:p>
          <a:p>
            <a:pPr marL="342900" indent="-342900">
              <a:buFont typeface="Arial" panose="020B0604020202020204" pitchFamily="34" charset="0"/>
              <a:buChar char="•"/>
            </a:pPr>
            <a:r>
              <a:rPr lang="el-GR" sz="1650" dirty="0">
                <a:latin typeface="Garamond" panose="02020404030301010803" pitchFamily="18" charset="0"/>
              </a:rPr>
              <a:t>Use JVs, staged deals and financing flexibility when visibility is low</a:t>
            </a:r>
          </a:p>
          <a:p>
            <a:pPr marL="342900" indent="-342900">
              <a:buFont typeface="Arial" panose="020B0604020202020204" pitchFamily="34" charset="0"/>
              <a:buChar char="•"/>
            </a:pPr>
            <a:r>
              <a:rPr lang="el-GR" sz="1650" dirty="0">
                <a:latin typeface="Garamond" panose="02020404030301010803" pitchFamily="18" charset="0"/>
              </a:rPr>
              <a:t>In war conditions, integration capability becomes as important as deal execution</a:t>
            </a:r>
          </a:p>
          <a:p>
            <a:pPr marL="0" indent="0">
              <a:buNone/>
            </a:pPr>
            <a:r>
              <a:rPr lang="el-GR" sz="1900" dirty="0">
                <a:latin typeface="Garamond" panose="02020404030301010803" pitchFamily="18" charset="0"/>
              </a:rPr>
              <a:t>Συμπέρασμα: Το M&amp;A under conflict δεν εξαφανίζεται. Γίνεται πιο επιλεκτικό, πιο πολιτικό, πιο εγχώριο και πιο στρατηγικό.</a:t>
            </a:r>
          </a:p>
        </p:txBody>
      </p:sp>
    </p:spTree>
    <p:extLst>
      <p:ext uri="{BB962C8B-B14F-4D97-AF65-F5344CB8AC3E}">
        <p14:creationId xmlns:p14="http://schemas.microsoft.com/office/powerpoint/2010/main" val="4170607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9F5A7-015B-16C6-ACF3-2A08A0E693B2}"/>
              </a:ext>
            </a:extLst>
          </p:cNvPr>
          <p:cNvSpPr>
            <a:spLocks noGrp="1"/>
          </p:cNvSpPr>
          <p:nvPr>
            <p:ph type="title"/>
          </p:nvPr>
        </p:nvSpPr>
        <p:spPr>
          <a:xfrm>
            <a:off x="838200" y="365126"/>
            <a:ext cx="10515600" cy="842238"/>
          </a:xfrm>
        </p:spPr>
        <p:txBody>
          <a:bodyPr/>
          <a:lstStyle/>
          <a:p>
            <a:pPr algn="ctr"/>
            <a:r>
              <a:rPr lang="el-GR" sz="1800" b="1" dirty="0">
                <a:latin typeface="Book Antiqua" panose="02040602050305030304" pitchFamily="18" charset="0"/>
                <a:ea typeface="DengXian" panose="02010600030101010101" pitchFamily="2" charset="-122"/>
                <a:cs typeface="Times New Roman" panose="02020603050405020304" pitchFamily="18" charset="0"/>
              </a:rPr>
              <a:t>Μ</a:t>
            </a:r>
            <a:r>
              <a:rPr lang="el-GR" sz="1800" b="1" dirty="0">
                <a:effectLst/>
                <a:latin typeface="Book Antiqua" panose="02040602050305030304" pitchFamily="18" charset="0"/>
                <a:ea typeface="DengXian" panose="02010600030101010101" pitchFamily="2" charset="-122"/>
                <a:cs typeface="Times New Roman" panose="02020603050405020304" pitchFamily="18" charset="0"/>
              </a:rPr>
              <a:t>ια όπερα για την οικονομία</a:t>
            </a:r>
            <a:endParaRPr lang="el-GR" dirty="0">
              <a:latin typeface="Book Antiqua" panose="02040602050305030304" pitchFamily="18" charset="0"/>
            </a:endParaRPr>
          </a:p>
        </p:txBody>
      </p:sp>
      <p:sp>
        <p:nvSpPr>
          <p:cNvPr id="3" name="Content Placeholder 2">
            <a:extLst>
              <a:ext uri="{FF2B5EF4-FFF2-40B4-BE49-F238E27FC236}">
                <a16:creationId xmlns:a16="http://schemas.microsoft.com/office/drawing/2014/main" id="{8DA781B4-C33A-D3D2-E24B-A48E44E81079}"/>
              </a:ext>
            </a:extLst>
          </p:cNvPr>
          <p:cNvSpPr>
            <a:spLocks noGrp="1"/>
          </p:cNvSpPr>
          <p:nvPr>
            <p:ph idx="1"/>
          </p:nvPr>
        </p:nvSpPr>
        <p:spPr>
          <a:xfrm>
            <a:off x="838200" y="994299"/>
            <a:ext cx="10515600" cy="5182664"/>
          </a:xfrm>
        </p:spPr>
        <p:txBody>
          <a:bodyPr>
            <a:normAutofit fontScale="92500" lnSpcReduction="10000"/>
          </a:bodyPr>
          <a:lstStyle/>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Ο Ντέιβιντ Λανγκ, βραβευμένος με </a:t>
            </a:r>
            <a:r>
              <a:rPr lang="el-GR" sz="1800" kern="100" dirty="0" err="1">
                <a:effectLst/>
                <a:latin typeface="Book Antiqua" panose="02040602050305030304" pitchFamily="18" charset="0"/>
                <a:ea typeface="DengXian" panose="02010600030101010101" pitchFamily="2" charset="-122"/>
                <a:cs typeface="Times New Roman" panose="02020603050405020304" pitchFamily="18" charset="0"/>
              </a:rPr>
              <a:t>Πούλιτζερ</a:t>
            </a: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 συνθέτης, δημιούργησε έναν μουσικό διαλογισμό πάνω στο βιβλίο του </a:t>
            </a:r>
            <a:r>
              <a:rPr lang="el-GR" sz="1800" kern="100" dirty="0" err="1">
                <a:effectLst/>
                <a:latin typeface="Book Antiqua" panose="02040602050305030304" pitchFamily="18" charset="0"/>
                <a:ea typeface="DengXian" panose="02010600030101010101" pitchFamily="2" charset="-122"/>
                <a:cs typeface="Times New Roman" panose="02020603050405020304" pitchFamily="18" charset="0"/>
              </a:rPr>
              <a:t>Άνταμ</a:t>
            </a: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 Σμιθ «Ο Πλούτος των Εθνών», το οποίο έκανε το ντεμπούτο του στη Φιλαρμονική της Νέας Υόρκης.</a:t>
            </a:r>
          </a:p>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Το ορατόριο του Λανγκ διερευνά τα κεντρικά θέματα του Σμιθ, συμπεριλαμβανομένης της ιδέας ότι τα οικονομικά συστήματα βασίζονται στο προσωπικό συμφέρον, και περιλαμβάνει μια χορωδία και σολίστ που απαγγέλλουν και τραγουδούν αποσπάσματα από το βιβλίο.</a:t>
            </a:r>
          </a:p>
          <a:p>
            <a:pPr marL="342900" lvl="0" indent="-342900">
              <a:lnSpc>
                <a:spcPct val="115000"/>
              </a:lnSpc>
              <a:spcAft>
                <a:spcPts val="800"/>
              </a:spcAft>
              <a:buSzPts val="1000"/>
              <a:buFont typeface="Symbol" panose="05050102010706020507" pitchFamily="18" charset="2"/>
              <a:buChar char=""/>
              <a:tabLst>
                <a:tab pos="457200" algn="l"/>
              </a:tabLs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Το κομμάτι στοχεύει να δείξει ότι τα οικονομικά είναι ένα βαθιά ανθρώπινο υποκείμενο και ότι η αξία του χρήματος δεν έγκειται στην αξία του, αλλά στη σύνδεση μεταξύ των ανθρώπων, με τον Λανγκ να λέει ότι «το νόημα του χρήματος δεν είναι ένα μέτρο αξίας αλλά ένα μέτρο σύνδεσης».</a:t>
            </a:r>
          </a:p>
          <a:p>
            <a:pPr>
              <a:lnSpc>
                <a:spcPct val="115000"/>
              </a:lnSpc>
              <a:spcAft>
                <a:spcPts val="800"/>
              </a:spcAft>
            </a:pP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Ο Λανγκ ξεκινά </a:t>
            </a:r>
            <a:r>
              <a:rPr lang="el-GR" sz="1800" i="1" kern="100" dirty="0">
                <a:effectLst/>
                <a:latin typeface="Book Antiqua" panose="02040602050305030304" pitchFamily="18" charset="0"/>
                <a:ea typeface="DengXian" panose="02010600030101010101" pitchFamily="2" charset="-122"/>
                <a:cs typeface="Times New Roman" panose="02020603050405020304" pitchFamily="18" charset="0"/>
              </a:rPr>
              <a:t>τον πλούτο των εθνών</a:t>
            </a:r>
            <a:r>
              <a:rPr lang="el-GR" sz="1800" kern="100" dirty="0">
                <a:effectLst/>
                <a:latin typeface="Book Antiqua" panose="02040602050305030304" pitchFamily="18" charset="0"/>
                <a:ea typeface="DengXian" panose="02010600030101010101" pitchFamily="2" charset="-122"/>
                <a:cs typeface="Times New Roman" panose="02020603050405020304" pitchFamily="18" charset="0"/>
              </a:rPr>
              <a:t> με τα εναρκτήρια λόγια του ίδιου του Σμιθ:</a:t>
            </a:r>
          </a:p>
          <a:p>
            <a:pPr lvl="1">
              <a:lnSpc>
                <a:spcPct val="115000"/>
              </a:lnSpc>
              <a:spcAft>
                <a:spcPts val="800"/>
              </a:spcAft>
            </a:pPr>
            <a: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t>Στεκόμαστε ανά πάσα στιγμή έχοντας ανάγκη από τη συνεργασία και τη βοήθεια μεγάλου πλήθους</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lvl="1">
              <a:lnSpc>
                <a:spcPct val="115000"/>
              </a:lnSpc>
              <a:spcAft>
                <a:spcPts val="800"/>
              </a:spcAft>
            </a:pPr>
            <a: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t>Αυτό το μάλλον γλυκό συναίσθημα, που τραγουδιέται σε μια </a:t>
            </a:r>
            <a:r>
              <a:rPr lang="el-GR" sz="1400" b="1" i="1" kern="100" dirty="0" err="1">
                <a:effectLst/>
                <a:latin typeface="Book Antiqua" panose="02040602050305030304" pitchFamily="18" charset="0"/>
                <a:ea typeface="DengXian" panose="02010600030101010101" pitchFamily="2" charset="-122"/>
                <a:cs typeface="Times New Roman" panose="02020603050405020304" pitchFamily="18" charset="0"/>
              </a:rPr>
              <a:t>ξεσηκωτική</a:t>
            </a:r>
            <a: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t> χορωδιακή αρμονία, παίρνει γρήγορα μια στροφή.</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lvl="1">
              <a:lnSpc>
                <a:spcPct val="115000"/>
              </a:lnSpc>
              <a:spcAft>
                <a:spcPts val="800"/>
              </a:spcAft>
            </a:pPr>
            <a: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t>Θα έχουμε περισσότερες πιθανότητες να επικρατήσουμε</a:t>
            </a:r>
            <a:b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br>
            <a:r>
              <a:rPr lang="el-GR" sz="1400" b="1" i="1" kern="100" dirty="0">
                <a:effectLst/>
                <a:latin typeface="Book Antiqua" panose="02040602050305030304" pitchFamily="18" charset="0"/>
                <a:ea typeface="DengXian" panose="02010600030101010101" pitchFamily="2" charset="-122"/>
                <a:cs typeface="Times New Roman" panose="02020603050405020304" pitchFamily="18" charset="0"/>
              </a:rPr>
              <a:t>αν μπορέσουμε... Δείξτε τους ότι είναι προς όφελός τους να κάνουν για εμάς αυτό που απαιτούμε από αυτούς, δώστε μου αυτό που θέλω και θα έχετε αυτό που θέλετε</a:t>
            </a:r>
            <a:endParaRPr lang="el-GR" sz="1400" kern="100" dirty="0">
              <a:effectLst/>
              <a:latin typeface="Book Antiqua" panose="02040602050305030304" pitchFamily="18" charset="0"/>
              <a:ea typeface="DengXian" panose="02010600030101010101" pitchFamily="2" charset="-122"/>
              <a:cs typeface="Times New Roman" panose="02020603050405020304" pitchFamily="18" charset="0"/>
            </a:endParaRPr>
          </a:p>
          <a:p>
            <a:pPr marL="0" indent="0">
              <a:buNone/>
            </a:pPr>
            <a:endParaRPr lang="el-GR" dirty="0"/>
          </a:p>
        </p:txBody>
      </p:sp>
      <p:sp>
        <p:nvSpPr>
          <p:cNvPr id="4" name="Footer Placeholder 3">
            <a:extLst>
              <a:ext uri="{FF2B5EF4-FFF2-40B4-BE49-F238E27FC236}">
                <a16:creationId xmlns:a16="http://schemas.microsoft.com/office/drawing/2014/main" id="{81A49B28-B673-0EB6-1350-4D7CB2D3C437}"/>
              </a:ext>
            </a:extLst>
          </p:cNvPr>
          <p:cNvSpPr>
            <a:spLocks noGrp="1"/>
          </p:cNvSpPr>
          <p:nvPr>
            <p:ph type="ftr" sz="quarter" idx="11"/>
          </p:nvPr>
        </p:nvSpPr>
        <p:spPr/>
        <p:txBody>
          <a:bodyPr/>
          <a:lstStyle/>
          <a:p>
            <a:r>
              <a:rPr lang="el-GR" dirty="0"/>
              <a:t>ΠΑΝΕΠΙΣΤΗΜΙΟ </a:t>
            </a:r>
            <a:r>
              <a:rPr lang="el-GR" dirty="0" err="1"/>
              <a:t>ΠΕΙΡΑΙΩΣ_M&amp;As</a:t>
            </a:r>
            <a:r>
              <a:rPr lang="el-GR" dirty="0"/>
              <a:t> 23032026</a:t>
            </a:r>
          </a:p>
        </p:txBody>
      </p:sp>
      <p:sp>
        <p:nvSpPr>
          <p:cNvPr id="5" name="Slide Number Placeholder 4">
            <a:extLst>
              <a:ext uri="{FF2B5EF4-FFF2-40B4-BE49-F238E27FC236}">
                <a16:creationId xmlns:a16="http://schemas.microsoft.com/office/drawing/2014/main" id="{154639B3-46F7-F046-76E5-E58D7D8040A2}"/>
              </a:ext>
            </a:extLst>
          </p:cNvPr>
          <p:cNvSpPr>
            <a:spLocks noGrp="1"/>
          </p:cNvSpPr>
          <p:nvPr>
            <p:ph type="sldNum" sz="quarter" idx="12"/>
          </p:nvPr>
        </p:nvSpPr>
        <p:spPr/>
        <p:txBody>
          <a:bodyPr/>
          <a:lstStyle/>
          <a:p>
            <a:fld id="{FC4E9240-21BE-4E31-B4E6-20480E4B784C}" type="slidenum">
              <a:rPr lang="el-GR" smtClean="0"/>
              <a:t>2</a:t>
            </a:fld>
            <a:endParaRPr lang="el-GR"/>
          </a:p>
        </p:txBody>
      </p:sp>
    </p:spTree>
    <p:extLst>
      <p:ext uri="{BB962C8B-B14F-4D97-AF65-F5344CB8AC3E}">
        <p14:creationId xmlns:p14="http://schemas.microsoft.com/office/powerpoint/2010/main" val="3118765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C20EC6-6184-232A-8CF7-F8F1A2D730F6}"/>
              </a:ext>
            </a:extLst>
          </p:cNvPr>
          <p:cNvSpPr>
            <a:spLocks noGrp="1"/>
          </p:cNvSpPr>
          <p:nvPr>
            <p:ph type="title"/>
          </p:nvPr>
        </p:nvSpPr>
        <p:spPr>
          <a:xfrm>
            <a:off x="838200" y="365126"/>
            <a:ext cx="10515600" cy="993158"/>
          </a:xfrm>
        </p:spPr>
        <p:txBody>
          <a:bodyPr/>
          <a:lstStyle/>
          <a:p>
            <a:pPr algn="ctr"/>
            <a:r>
              <a:rPr lang="el-GR" sz="1800" b="1" kern="100" dirty="0">
                <a:effectLst/>
                <a:latin typeface="Book Antiqua" panose="02040602050305030304" pitchFamily="18" charset="0"/>
                <a:ea typeface="DengXian" panose="02010600030101010101" pitchFamily="2" charset="-122"/>
                <a:cs typeface="Times New Roman" panose="02020603050405020304" pitchFamily="18" charset="0"/>
              </a:rPr>
              <a:t>Τι μας λένε τα δεδομένα για το πώς συμπεριφέρονται τα M&amp;A σε περιόδους σύγκρουσης</a:t>
            </a:r>
            <a:br>
              <a:rPr lang="el-GR" sz="1800" kern="100" dirty="0">
                <a:effectLst/>
                <a:latin typeface="Aptos" panose="020B0004020202020204" pitchFamily="34" charset="0"/>
                <a:ea typeface="DengXian" panose="02010600030101010101" pitchFamily="2" charset="-122"/>
                <a:cs typeface="Times New Roman" panose="02020603050405020304" pitchFamily="18" charset="0"/>
              </a:rPr>
            </a:br>
            <a:endParaRPr lang="el-GR" dirty="0"/>
          </a:p>
        </p:txBody>
      </p:sp>
      <p:pic>
        <p:nvPicPr>
          <p:cNvPr id="6" name="Content Placeholder 5">
            <a:extLst>
              <a:ext uri="{FF2B5EF4-FFF2-40B4-BE49-F238E27FC236}">
                <a16:creationId xmlns:a16="http://schemas.microsoft.com/office/drawing/2014/main" id="{89038D50-589D-A4C2-3CB1-27752AA05492}"/>
              </a:ext>
            </a:extLst>
          </p:cNvPr>
          <p:cNvPicPr>
            <a:picLocks noGrp="1" noChangeAspect="1"/>
          </p:cNvPicPr>
          <p:nvPr>
            <p:ph idx="1"/>
          </p:nvPr>
        </p:nvPicPr>
        <p:blipFill>
          <a:blip r:embed="rId2"/>
          <a:stretch>
            <a:fillRect/>
          </a:stretch>
        </p:blipFill>
        <p:spPr>
          <a:xfrm>
            <a:off x="1151057" y="1024496"/>
            <a:ext cx="5951079" cy="3151905"/>
          </a:xfrm>
          <a:prstGeom prst="rect">
            <a:avLst/>
          </a:prstGeom>
        </p:spPr>
      </p:pic>
      <p:sp>
        <p:nvSpPr>
          <p:cNvPr id="4" name="Footer Placeholder 3">
            <a:extLst>
              <a:ext uri="{FF2B5EF4-FFF2-40B4-BE49-F238E27FC236}">
                <a16:creationId xmlns:a16="http://schemas.microsoft.com/office/drawing/2014/main" id="{A959553B-5D33-2FF4-C98B-38C33B6D5D79}"/>
              </a:ext>
            </a:extLst>
          </p:cNvPr>
          <p:cNvSpPr>
            <a:spLocks noGrp="1"/>
          </p:cNvSpPr>
          <p:nvPr>
            <p:ph type="ftr" sz="quarter" idx="11"/>
          </p:nvPr>
        </p:nvSpPr>
        <p:spPr/>
        <p:txBody>
          <a:bodyPr/>
          <a:lstStyle/>
          <a:p>
            <a:r>
              <a:rPr lang="el-GR"/>
              <a:t>ΠΑΝΕΠΙΣΤΗΜΙΟ ΠΕΙΡΑΙΩΣ_M&amp;As 03032026</a:t>
            </a:r>
          </a:p>
        </p:txBody>
      </p:sp>
      <p:sp>
        <p:nvSpPr>
          <p:cNvPr id="5" name="Slide Number Placeholder 4">
            <a:extLst>
              <a:ext uri="{FF2B5EF4-FFF2-40B4-BE49-F238E27FC236}">
                <a16:creationId xmlns:a16="http://schemas.microsoft.com/office/drawing/2014/main" id="{0916C9B9-CB44-D1CA-5C7F-493C667592E0}"/>
              </a:ext>
            </a:extLst>
          </p:cNvPr>
          <p:cNvSpPr>
            <a:spLocks noGrp="1"/>
          </p:cNvSpPr>
          <p:nvPr>
            <p:ph type="sldNum" sz="quarter" idx="12"/>
          </p:nvPr>
        </p:nvSpPr>
        <p:spPr/>
        <p:txBody>
          <a:bodyPr/>
          <a:lstStyle/>
          <a:p>
            <a:fld id="{FC4E9240-21BE-4E31-B4E6-20480E4B784C}" type="slidenum">
              <a:rPr lang="el-GR" smtClean="0"/>
              <a:t>3</a:t>
            </a:fld>
            <a:endParaRPr lang="el-GR"/>
          </a:p>
        </p:txBody>
      </p:sp>
      <p:sp>
        <p:nvSpPr>
          <p:cNvPr id="8" name="TextBox 7">
            <a:extLst>
              <a:ext uri="{FF2B5EF4-FFF2-40B4-BE49-F238E27FC236}">
                <a16:creationId xmlns:a16="http://schemas.microsoft.com/office/drawing/2014/main" id="{B746B488-05CD-2AB7-48B0-DD7BD967A9CC}"/>
              </a:ext>
            </a:extLst>
          </p:cNvPr>
          <p:cNvSpPr txBox="1"/>
          <p:nvPr/>
        </p:nvSpPr>
        <p:spPr>
          <a:xfrm>
            <a:off x="7102136" y="1358284"/>
            <a:ext cx="4820575" cy="3369256"/>
          </a:xfrm>
          <a:prstGeom prst="rect">
            <a:avLst/>
          </a:prstGeom>
          <a:noFill/>
        </p:spPr>
        <p:txBody>
          <a:bodyPr wrap="square">
            <a:spAutoFit/>
          </a:bodyPr>
          <a:lstStyle/>
          <a:p>
            <a:pPr>
              <a:lnSpc>
                <a:spcPct val="115000"/>
              </a:lnSpc>
              <a:spcAft>
                <a:spcPts val="800"/>
              </a:spcAft>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Τα στοιχεία που συγκέντρωσε το </a:t>
            </a:r>
            <a:r>
              <a:rPr lang="el-GR" sz="1200" kern="100" dirty="0" err="1">
                <a:effectLst/>
                <a:latin typeface="Book Antiqua" panose="02040602050305030304" pitchFamily="18" charset="0"/>
                <a:ea typeface="DengXian" panose="02010600030101010101" pitchFamily="2" charset="-122"/>
                <a:cs typeface="Times New Roman" panose="02020603050405020304" pitchFamily="18" charset="0"/>
              </a:rPr>
              <a:t>Bloomberg</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δείχνουν ότι ο αριθμός των ανακοινωθέντων συμφωνιών συγχωνεύσεων και εξαγορών τείνει να μειώνεται τους έξι μήνες αμέσως μετά την έναρξη μιας μεγάλης επίθεσης. Αν και είναι σημαντικό να σημειωθεί ότι σε κάθε περίπτωση έπαιξαν ρόλο και άλλοι παράγοντες, όπως το κραχ των </a:t>
            </a:r>
            <a:r>
              <a:rPr lang="el-GR" sz="1200" kern="100" dirty="0" err="1">
                <a:effectLst/>
                <a:latin typeface="Book Antiqua" panose="02040602050305030304" pitchFamily="18" charset="0"/>
                <a:ea typeface="DengXian" panose="02010600030101010101" pitchFamily="2" charset="-122"/>
                <a:cs typeface="Times New Roman" panose="02020603050405020304" pitchFamily="18" charset="0"/>
              </a:rPr>
              <a:t>dotcom</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στις αρχές της δεκαετίας του 2000 και η αύξηση των επιτοκίων το 2022/2023, η ιστορία δείχνει ότι η γεωπολιτική παίζει τον ρόλο της.</a:t>
            </a:r>
          </a:p>
          <a:p>
            <a:pPr>
              <a:lnSpc>
                <a:spcPct val="115000"/>
              </a:lnSpc>
              <a:spcAft>
                <a:spcPts val="800"/>
              </a:spcAft>
            </a:pP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«Τα τελευταία χρόνια έχουν δείξει ότι τα αιτήματα για συμφωνίες έχουν επιβραδυνθεί σε περιόδους γεωπολιτικών κρίσεων που επηρεάζουν τη Μέση Ανατολή», δήλωσε η </a:t>
            </a:r>
            <a:r>
              <a:rPr lang="el-GR" sz="1200" u="sng" kern="100" dirty="0" err="1">
                <a:solidFill>
                  <a:srgbClr val="467886"/>
                </a:solidFill>
                <a:effectLst/>
                <a:latin typeface="Book Antiqua" panose="02040602050305030304" pitchFamily="18" charset="0"/>
                <a:ea typeface="DengXian" panose="02010600030101010101" pitchFamily="2" charset="-122"/>
                <a:cs typeface="Times New Roman" panose="02020603050405020304" pitchFamily="18" charset="0"/>
                <a:hlinkClick r:id="rId3" tooltip="Sorana Parvulescu | Control Risks"/>
              </a:rPr>
              <a:t>Σοράνα</a:t>
            </a:r>
            <a:r>
              <a:rPr lang="el-GR" sz="1200" u="sng" kern="100" dirty="0">
                <a:solidFill>
                  <a:srgbClr val="467886"/>
                </a:solidFill>
                <a:effectLst/>
                <a:latin typeface="Book Antiqua" panose="02040602050305030304" pitchFamily="18" charset="0"/>
                <a:ea typeface="DengXian" panose="02010600030101010101" pitchFamily="2" charset="-122"/>
                <a:cs typeface="Times New Roman" panose="02020603050405020304" pitchFamily="18" charset="0"/>
                <a:hlinkClick r:id="rId3" tooltip="Sorana Parvulescu | Control Risks"/>
              </a:rPr>
              <a:t> </a:t>
            </a:r>
            <a:r>
              <a:rPr lang="el-GR" sz="1200" u="sng" kern="100" dirty="0" err="1">
                <a:solidFill>
                  <a:srgbClr val="467886"/>
                </a:solidFill>
                <a:effectLst/>
                <a:latin typeface="Book Antiqua" panose="02040602050305030304" pitchFamily="18" charset="0"/>
                <a:ea typeface="DengXian" panose="02010600030101010101" pitchFamily="2" charset="-122"/>
                <a:cs typeface="Times New Roman" panose="02020603050405020304" pitchFamily="18" charset="0"/>
                <a:hlinkClick r:id="rId3" tooltip="Sorana Parvulescu | Control Risks"/>
              </a:rPr>
              <a:t>Παρβουλέσκου</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συνεργάτης στην εταιρεία στρατηγικών πληροφοριών </a:t>
            </a:r>
            <a:r>
              <a:rPr lang="el-GR" sz="1200" kern="100" dirty="0" err="1">
                <a:effectLst/>
                <a:latin typeface="Book Antiqua" panose="02040602050305030304" pitchFamily="18" charset="0"/>
                <a:ea typeface="DengXian" panose="02010600030101010101" pitchFamily="2" charset="-122"/>
                <a:cs typeface="Times New Roman" panose="02020603050405020304" pitchFamily="18" charset="0"/>
              </a:rPr>
              <a:t>Control</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a:t>
            </a:r>
            <a:r>
              <a:rPr lang="el-GR" sz="1200" kern="100" dirty="0" err="1">
                <a:effectLst/>
                <a:latin typeface="Book Antiqua" panose="02040602050305030304" pitchFamily="18" charset="0"/>
                <a:ea typeface="DengXian" panose="02010600030101010101" pitchFamily="2" charset="-122"/>
                <a:cs typeface="Times New Roman" panose="02020603050405020304" pitchFamily="18" charset="0"/>
              </a:rPr>
              <a:t>Risks</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«Τούτου </a:t>
            </a:r>
            <a:r>
              <a:rPr lang="el-GR" sz="1200" kern="100" dirty="0" err="1">
                <a:effectLst/>
                <a:latin typeface="Book Antiqua" panose="02040602050305030304" pitchFamily="18" charset="0"/>
                <a:ea typeface="DengXian" panose="02010600030101010101" pitchFamily="2" charset="-122"/>
                <a:cs typeface="Times New Roman" panose="02020603050405020304" pitchFamily="18" charset="0"/>
              </a:rPr>
              <a:t>λεχθέντος</a:t>
            </a:r>
            <a:r>
              <a:rPr lang="el-GR" sz="1200" kern="100" dirty="0">
                <a:effectLst/>
                <a:latin typeface="Book Antiqua" panose="02040602050305030304" pitchFamily="18" charset="0"/>
                <a:ea typeface="DengXian" panose="02010600030101010101" pitchFamily="2" charset="-122"/>
                <a:cs typeface="Times New Roman" panose="02020603050405020304" pitchFamily="18" charset="0"/>
              </a:rPr>
              <a:t>, έχουμε δει μια πολύ απότομη αύξηση των συμφωνιών τους τελευταίους 12 μήνες και δεν πρόκειται να ακυρωθούν από τη μια μέρα στην άλλη».</a:t>
            </a:r>
          </a:p>
        </p:txBody>
      </p:sp>
    </p:spTree>
    <p:extLst>
      <p:ext uri="{BB962C8B-B14F-4D97-AF65-F5344CB8AC3E}">
        <p14:creationId xmlns:p14="http://schemas.microsoft.com/office/powerpoint/2010/main" val="1827664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ΠΟΛΕΜΟΣ - ΕΝΕΡΓΕΙΑ - CAS - M&amp;As</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normAutofit/>
          </a:bodyPr>
          <a:lstStyle/>
          <a:p>
            <a:pPr marL="0" indent="0" algn="ctr">
              <a:buNone/>
            </a:pPr>
            <a:r>
              <a:rPr lang="en-US" sz="1800" b="1" i="0" dirty="0">
                <a:solidFill>
                  <a:srgbClr val="0D0D0D"/>
                </a:solidFill>
                <a:effectLst/>
                <a:latin typeface="Garamond" panose="02020404030301010803" pitchFamily="18" charset="0"/>
              </a:rPr>
              <a:t>War-driven M&amp;A should be </a:t>
            </a:r>
            <a:r>
              <a:rPr lang="en-US" sz="1800" b="1" i="0" dirty="0" err="1">
                <a:solidFill>
                  <a:srgbClr val="0D0D0D"/>
                </a:solidFill>
                <a:effectLst/>
                <a:latin typeface="Garamond" panose="02020404030301010803" pitchFamily="18" charset="0"/>
              </a:rPr>
              <a:t>analysed</a:t>
            </a:r>
            <a:r>
              <a:rPr lang="en-US" sz="1800" b="1" i="0" dirty="0">
                <a:solidFill>
                  <a:srgbClr val="0D0D0D"/>
                </a:solidFill>
                <a:effectLst/>
                <a:latin typeface="Garamond" panose="02020404030301010803" pitchFamily="18" charset="0"/>
              </a:rPr>
              <a:t> inside a complex adaptive system, not as a simple exogenous shock to an otherwise stable equilibrium</a:t>
            </a:r>
            <a:endParaRPr lang="en-US" sz="1800" b="1" dirty="0">
              <a:latin typeface="Garamond" panose="02020404030301010803" pitchFamily="18" charset="0"/>
            </a:endParaRPr>
          </a:p>
          <a:p>
            <a:pPr marL="342900" indent="-342900">
              <a:buFont typeface="Arial" panose="020B0604020202020204" pitchFamily="34" charset="0"/>
              <a:buChar char="•"/>
            </a:pPr>
            <a:r>
              <a:rPr lang="el-GR" sz="1650" dirty="0">
                <a:latin typeface="Garamond" panose="02020404030301010803" pitchFamily="18" charset="0"/>
              </a:rPr>
              <a:t>Στόχος: να συνδεθεί η current geopolitical / oil crisis με τα determinants του M&amp;A</a:t>
            </a:r>
          </a:p>
          <a:p>
            <a:pPr marL="342900" indent="-342900">
              <a:buFont typeface="Arial" panose="020B0604020202020204" pitchFamily="34" charset="0"/>
              <a:buChar char="•"/>
            </a:pPr>
            <a:r>
              <a:rPr lang="el-GR" sz="1650" dirty="0">
                <a:latin typeface="Garamond" panose="02020404030301010803" pitchFamily="18" charset="0"/>
              </a:rPr>
              <a:t>Βάση υλικού: Bloomberg Deals, McKinsey 2026 Trends, PwC Greece / SEPE, CJE Triple Lock paper</a:t>
            </a:r>
          </a:p>
          <a:p>
            <a:pPr marL="342900" indent="-342900">
              <a:buFont typeface="Arial" panose="020B0604020202020204" pitchFamily="34" charset="0"/>
              <a:buChar char="•"/>
            </a:pPr>
            <a:r>
              <a:rPr lang="el-GR" sz="1650" dirty="0">
                <a:latin typeface="Garamond" panose="02020404030301010803" pitchFamily="18" charset="0"/>
              </a:rPr>
              <a:t>Κεντρική ιδέα: σε war conditions το M&amp;A δεν σταματά, αλλά αλλάζει χαρακτήρα</a:t>
            </a:r>
            <a:endParaRPr lang="en-US" sz="1650" dirty="0">
              <a:latin typeface="Garamond" panose="02020404030301010803" pitchFamily="18" charset="0"/>
            </a:endParaRPr>
          </a:p>
          <a:p>
            <a:pPr algn="l">
              <a:buFont typeface="Arial" panose="020B0604020202020204" pitchFamily="34" charset="0"/>
              <a:buChar char="•"/>
            </a:pPr>
            <a:r>
              <a:rPr lang="en-US" sz="1600" b="1" i="0" dirty="0">
                <a:solidFill>
                  <a:srgbClr val="0D0D0D"/>
                </a:solidFill>
                <a:effectLst/>
                <a:latin typeface="Garamond" panose="02020404030301010803" pitchFamily="18" charset="0"/>
              </a:rPr>
              <a:t>complicated vs complex systems: decomposability, predictability, causation, boundaries, temporality</a:t>
            </a:r>
          </a:p>
          <a:p>
            <a:pPr algn="l">
              <a:buFont typeface="Arial" panose="020B0604020202020204" pitchFamily="34" charset="0"/>
              <a:buChar char="•"/>
            </a:pPr>
            <a:r>
              <a:rPr lang="en-US" sz="1600" b="1" i="0" dirty="0">
                <a:solidFill>
                  <a:srgbClr val="0D0D0D"/>
                </a:solidFill>
                <a:effectLst/>
                <a:latin typeface="Garamond" panose="02020404030301010803" pitchFamily="18" charset="0"/>
              </a:rPr>
              <a:t>pattern prediction instead of precise forecasting</a:t>
            </a:r>
          </a:p>
          <a:p>
            <a:pPr algn="l">
              <a:buFont typeface="Arial" panose="020B0604020202020204" pitchFamily="34" charset="0"/>
              <a:buChar char="•"/>
            </a:pPr>
            <a:r>
              <a:rPr lang="en-US" sz="1600" b="1" i="0" dirty="0">
                <a:solidFill>
                  <a:srgbClr val="0D0D0D"/>
                </a:solidFill>
                <a:effectLst/>
                <a:latin typeface="Garamond" panose="02020404030301010803" pitchFamily="18" charset="0"/>
              </a:rPr>
              <a:t>the triple lock:</a:t>
            </a:r>
          </a:p>
          <a:p>
            <a:pPr marL="742950" lvl="1" indent="-285750" algn="l">
              <a:buFont typeface="Arial" panose="020B0604020202020204" pitchFamily="34" charset="0"/>
              <a:buChar char="•"/>
            </a:pPr>
            <a:r>
              <a:rPr lang="en-US" sz="1600" b="1" i="0" dirty="0">
                <a:solidFill>
                  <a:srgbClr val="0D0D0D"/>
                </a:solidFill>
                <a:effectLst/>
                <a:latin typeface="Garamond" panose="02020404030301010803" pitchFamily="18" charset="0"/>
              </a:rPr>
              <a:t>ontological: reductionism, equilibrium, closure</a:t>
            </a:r>
          </a:p>
          <a:p>
            <a:pPr marL="742950" lvl="1" indent="-285750" algn="l">
              <a:buFont typeface="Arial" panose="020B0604020202020204" pitchFamily="34" charset="0"/>
              <a:buChar char="•"/>
            </a:pPr>
            <a:r>
              <a:rPr lang="en-US" sz="1600" b="1" i="0" dirty="0">
                <a:solidFill>
                  <a:srgbClr val="0D0D0D"/>
                </a:solidFill>
                <a:effectLst/>
                <a:latin typeface="Garamond" panose="02020404030301010803" pitchFamily="18" charset="0"/>
              </a:rPr>
              <a:t>epistemic: determinism, ergodicity, </a:t>
            </a:r>
            <a:r>
              <a:rPr lang="en-US" sz="1600" b="1" i="0" dirty="0" err="1">
                <a:solidFill>
                  <a:srgbClr val="0D0D0D"/>
                </a:solidFill>
                <a:effectLst/>
                <a:latin typeface="Garamond" panose="02020404030301010803" pitchFamily="18" charset="0"/>
              </a:rPr>
              <a:t>optimisation</a:t>
            </a:r>
            <a:endParaRPr lang="en-US" sz="1600" b="1" i="0" dirty="0">
              <a:solidFill>
                <a:srgbClr val="0D0D0D"/>
              </a:solidFill>
              <a:effectLst/>
              <a:latin typeface="Garamond" panose="02020404030301010803" pitchFamily="18" charset="0"/>
            </a:endParaRPr>
          </a:p>
          <a:p>
            <a:pPr marL="742950" lvl="1" indent="-285750" algn="l">
              <a:buFont typeface="Arial" panose="020B0604020202020204" pitchFamily="34" charset="0"/>
              <a:buChar char="•"/>
            </a:pPr>
            <a:r>
              <a:rPr lang="en-US" sz="1600" b="1" i="0" dirty="0">
                <a:solidFill>
                  <a:srgbClr val="0D0D0D"/>
                </a:solidFill>
                <a:effectLst/>
                <a:latin typeface="Garamond" panose="02020404030301010803" pitchFamily="18" charset="0"/>
              </a:rPr>
              <a:t>structural: rationality, representative agent, market clearing</a:t>
            </a:r>
          </a:p>
          <a:p>
            <a:pPr marL="342900" indent="-342900">
              <a:buFont typeface="Arial" panose="020B0604020202020204" pitchFamily="34" charset="0"/>
              <a:buChar char="•"/>
            </a:pPr>
            <a:endParaRPr lang="el-GR" sz="1650" dirty="0">
              <a:latin typeface="Garamond" panose="02020404030301010803" pitchFamily="18" charset="0"/>
            </a:endParaRPr>
          </a:p>
        </p:txBody>
      </p:sp>
    </p:spTree>
    <p:extLst>
      <p:ext uri="{BB962C8B-B14F-4D97-AF65-F5344CB8AC3E}">
        <p14:creationId xmlns:p14="http://schemas.microsoft.com/office/powerpoint/2010/main" val="3381903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Το βασικό ερώτημα της σημερινής διάλεξης</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Πώς μετασχηματίζεται η αγορά M&amp;A όταν ο πόλεμος επηρεάζει ενέργεια, πληθωρισμό, επιτόκια, αποτιμήσεις και κρατική παρέμβαση;</a:t>
            </a:r>
          </a:p>
          <a:p>
            <a:pPr marL="342900" indent="-342900">
              <a:buFont typeface="Arial" panose="020B0604020202020204" pitchFamily="34" charset="0"/>
              <a:buChar char="•"/>
            </a:pPr>
            <a:r>
              <a:rPr lang="el-GR" sz="1650" dirty="0">
                <a:latin typeface="Garamond" panose="02020404030301010803" pitchFamily="18" charset="0"/>
              </a:rPr>
              <a:t>Deal volume και timing</a:t>
            </a:r>
          </a:p>
          <a:p>
            <a:pPr marL="342900" indent="-342900">
              <a:buFont typeface="Arial" panose="020B0604020202020204" pitchFamily="34" charset="0"/>
              <a:buChar char="•"/>
            </a:pPr>
            <a:r>
              <a:rPr lang="el-GR" sz="1650" dirty="0">
                <a:latin typeface="Garamond" panose="02020404030301010803" pitchFamily="18" charset="0"/>
              </a:rPr>
              <a:t>Financing conditions και cost of capital</a:t>
            </a:r>
          </a:p>
          <a:p>
            <a:pPr marL="342900" indent="-342900">
              <a:buFont typeface="Arial" panose="020B0604020202020204" pitchFamily="34" charset="0"/>
              <a:buChar char="•"/>
            </a:pPr>
            <a:r>
              <a:rPr lang="el-GR" sz="1650" dirty="0">
                <a:latin typeface="Garamond" panose="02020404030301010803" pitchFamily="18" charset="0"/>
              </a:rPr>
              <a:t>Geography / cross-border risk / national-security screening</a:t>
            </a:r>
          </a:p>
          <a:p>
            <a:pPr marL="342900" indent="-342900">
              <a:buFont typeface="Arial" panose="020B0604020202020204" pitchFamily="34" charset="0"/>
              <a:buChar char="•"/>
            </a:pPr>
            <a:r>
              <a:rPr lang="el-GR" sz="1650" dirty="0">
                <a:latin typeface="Garamond" panose="02020404030301010803" pitchFamily="18" charset="0"/>
              </a:rPr>
              <a:t>Target selection, valuation ranges και post-merger integration risk</a:t>
            </a:r>
          </a:p>
        </p:txBody>
      </p:sp>
    </p:spTree>
    <p:extLst>
      <p:ext uri="{BB962C8B-B14F-4D97-AF65-F5344CB8AC3E}">
        <p14:creationId xmlns:p14="http://schemas.microsoft.com/office/powerpoint/2010/main" val="4162105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Από το war shock στο M&amp;A decision chain</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Ο πόλεμος λειτουργεί ως multi-channel shock και όχι ως μεμονωμένη exogenous disturbance.</a:t>
            </a:r>
          </a:p>
          <a:p>
            <a:pPr marL="342900" indent="-342900">
              <a:buFont typeface="Arial" panose="020B0604020202020204" pitchFamily="34" charset="0"/>
              <a:buChar char="•"/>
            </a:pPr>
            <a:r>
              <a:rPr lang="el-GR" sz="1650" dirty="0">
                <a:latin typeface="Garamond" panose="02020404030301010803" pitchFamily="18" charset="0"/>
              </a:rPr>
              <a:t>Geopolitical conflict -&gt; oil / gas spike</a:t>
            </a:r>
          </a:p>
          <a:p>
            <a:pPr marL="342900" indent="-342900">
              <a:buFont typeface="Arial" panose="020B0604020202020204" pitchFamily="34" charset="0"/>
              <a:buChar char="•"/>
            </a:pPr>
            <a:r>
              <a:rPr lang="el-GR" sz="1650" dirty="0">
                <a:latin typeface="Garamond" panose="02020404030301010803" pitchFamily="18" charset="0"/>
              </a:rPr>
              <a:t>Inflation expectations -&gt; higher-for-longer rates</a:t>
            </a:r>
          </a:p>
          <a:p>
            <a:pPr marL="342900" indent="-342900">
              <a:buFont typeface="Arial" panose="020B0604020202020204" pitchFamily="34" charset="0"/>
              <a:buChar char="•"/>
            </a:pPr>
            <a:r>
              <a:rPr lang="el-GR" sz="1650" dirty="0">
                <a:latin typeface="Garamond" panose="02020404030301010803" pitchFamily="18" charset="0"/>
              </a:rPr>
              <a:t>Cost of capital / FX volatility / weaker visibility</a:t>
            </a:r>
          </a:p>
          <a:p>
            <a:pPr marL="342900" indent="-342900">
              <a:buFont typeface="Arial" panose="020B0604020202020204" pitchFamily="34" charset="0"/>
              <a:buChar char="•"/>
            </a:pPr>
            <a:r>
              <a:rPr lang="el-GR" sz="1650" dirty="0">
                <a:latin typeface="Garamond" panose="02020404030301010803" pitchFamily="18" charset="0"/>
              </a:rPr>
              <a:t>Valuation resets / financing constraints / covenant pressure</a:t>
            </a:r>
          </a:p>
          <a:p>
            <a:pPr marL="342900" indent="-342900">
              <a:buFont typeface="Arial" panose="020B0604020202020204" pitchFamily="34" charset="0"/>
              <a:buChar char="•"/>
            </a:pPr>
            <a:r>
              <a:rPr lang="el-GR" sz="1650" dirty="0">
                <a:latin typeface="Garamond" panose="02020404030301010803" pitchFamily="18" charset="0"/>
              </a:rPr>
              <a:t>Αλλαγή στη σύνθεση, στη δομή και στον χρόνο υλοποίησης των deals</a:t>
            </a:r>
          </a:p>
        </p:txBody>
      </p:sp>
    </p:spTree>
    <p:extLst>
      <p:ext uri="{BB962C8B-B14F-4D97-AF65-F5344CB8AC3E}">
        <p14:creationId xmlns:p14="http://schemas.microsoft.com/office/powerpoint/2010/main" val="32204412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Τι δείχνουν τα πρόσφατα data για M&amp;A σε συνθήκες conflict</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Bloomberg-compiled evidence: οι ανακοινωμένες συναλλαγές τείνουν να υποχωρούν στο πρώτο 6μηνο μετά από major attacks.</a:t>
            </a:r>
          </a:p>
          <a:p>
            <a:pPr marL="342900" indent="-342900">
              <a:buFont typeface="Arial" panose="020B0604020202020204" pitchFamily="34" charset="0"/>
              <a:buChar char="•"/>
            </a:pPr>
            <a:r>
              <a:rPr lang="el-GR" sz="1650" dirty="0">
                <a:latin typeface="Garamond" panose="02020404030301010803" pitchFamily="18" charset="0"/>
              </a:rPr>
              <a:t>Όμως τα deals δεν μηδενίζονται</a:t>
            </a:r>
          </a:p>
          <a:p>
            <a:pPr marL="342900" indent="-342900">
              <a:buFont typeface="Arial" panose="020B0604020202020204" pitchFamily="34" charset="0"/>
              <a:buChar char="•"/>
            </a:pPr>
            <a:r>
              <a:rPr lang="el-GR" sz="1650" dirty="0">
                <a:latin typeface="Garamond" panose="02020404030301010803" pitchFamily="18" charset="0"/>
              </a:rPr>
              <a:t>Συνεχίζουν κυρίως strategic / resilience-driven / politically aligned transactions</a:t>
            </a:r>
          </a:p>
          <a:p>
            <a:pPr marL="342900" indent="-342900">
              <a:buFont typeface="Arial" panose="020B0604020202020204" pitchFamily="34" charset="0"/>
              <a:buChar char="•"/>
            </a:pPr>
            <a:r>
              <a:rPr lang="el-GR" sz="1650" dirty="0">
                <a:latin typeface="Garamond" panose="02020404030301010803" pitchFamily="18" charset="0"/>
              </a:rPr>
              <a:t>Middle East buyers, utilities, defense-related and selected PE deals εξακολουθούν να κινούνται</a:t>
            </a:r>
          </a:p>
          <a:p>
            <a:pPr marL="342900" indent="-342900">
              <a:buFont typeface="Arial" panose="020B0604020202020204" pitchFamily="34" charset="0"/>
              <a:buChar char="•"/>
            </a:pPr>
            <a:r>
              <a:rPr lang="el-GR" sz="1650" dirty="0">
                <a:latin typeface="Garamond" panose="02020404030301010803" pitchFamily="18" charset="0"/>
              </a:rPr>
              <a:t>Το sentiment πέφτει πρώτο. Η πλήρης κατάρρευση του deal flow έρχεται μόνο αν η διάρκεια / ένταση της κρίσης επιμείνει</a:t>
            </a:r>
          </a:p>
        </p:txBody>
      </p:sp>
    </p:spTree>
    <p:extLst>
      <p:ext uri="{BB962C8B-B14F-4D97-AF65-F5344CB8AC3E}">
        <p14:creationId xmlns:p14="http://schemas.microsoft.com/office/powerpoint/2010/main" val="563449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2026: rapidly rebounding market - but on different terms</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Το global M&amp;A επανέρχεται, αλλά όχι με τη λογική της προ-κρίσης περιόδου.</a:t>
            </a:r>
          </a:p>
          <a:p>
            <a:pPr marL="342900" indent="-342900">
              <a:buFont typeface="Arial" panose="020B0604020202020204" pitchFamily="34" charset="0"/>
              <a:buChar char="•"/>
            </a:pPr>
            <a:r>
              <a:rPr lang="el-GR" sz="1650" dirty="0">
                <a:latin typeface="Garamond" panose="02020404030301010803" pitchFamily="18" charset="0"/>
              </a:rPr>
              <a:t>Boards act under uncertainty rather than wait for perfect visibility</a:t>
            </a:r>
          </a:p>
          <a:p>
            <a:pPr marL="342900" indent="-342900">
              <a:buFont typeface="Arial" panose="020B0604020202020204" pitchFamily="34" charset="0"/>
              <a:buChar char="•"/>
            </a:pPr>
            <a:r>
              <a:rPr lang="el-GR" sz="1650" dirty="0">
                <a:latin typeface="Garamond" panose="02020404030301010803" pitchFamily="18" charset="0"/>
              </a:rPr>
              <a:t>AI / capabilities / portfolio reshaping / resilience are major deal motives</a:t>
            </a:r>
          </a:p>
          <a:p>
            <a:pPr marL="342900" indent="-342900">
              <a:buFont typeface="Arial" panose="020B0604020202020204" pitchFamily="34" charset="0"/>
              <a:buChar char="•"/>
            </a:pPr>
            <a:r>
              <a:rPr lang="el-GR" sz="1650" dirty="0">
                <a:latin typeface="Garamond" panose="02020404030301010803" pitchFamily="18" charset="0"/>
              </a:rPr>
              <a:t>Energy &amp; materials: return of megadeals</a:t>
            </a:r>
          </a:p>
          <a:p>
            <a:pPr marL="342900" indent="-342900">
              <a:buFont typeface="Arial" panose="020B0604020202020204" pitchFamily="34" charset="0"/>
              <a:buChar char="•"/>
            </a:pPr>
            <a:r>
              <a:rPr lang="el-GR" sz="1650" dirty="0">
                <a:latin typeface="Garamond" panose="02020404030301010803" pitchFamily="18" charset="0"/>
              </a:rPr>
              <a:t>Defense: stronger domestic bias, government scrutiny, partnerships and asset deals</a:t>
            </a:r>
          </a:p>
          <a:p>
            <a:pPr marL="342900" indent="-342900">
              <a:buFont typeface="Arial" panose="020B0604020202020204" pitchFamily="34" charset="0"/>
              <a:buChar char="•"/>
            </a:pPr>
            <a:r>
              <a:rPr lang="el-GR" sz="1650" dirty="0">
                <a:latin typeface="Garamond" panose="02020404030301010803" pitchFamily="18" charset="0"/>
              </a:rPr>
              <a:t>Financial services and TMT: scale + technology + selected capabilities</a:t>
            </a:r>
          </a:p>
        </p:txBody>
      </p:sp>
    </p:spTree>
    <p:extLst>
      <p:ext uri="{BB962C8B-B14F-4D97-AF65-F5344CB8AC3E}">
        <p14:creationId xmlns:p14="http://schemas.microsoft.com/office/powerpoint/2010/main" val="3927621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C98F7-C032-4771-ADC6-E42CDD1E4D6D}"/>
              </a:ext>
            </a:extLst>
          </p:cNvPr>
          <p:cNvSpPr>
            <a:spLocks noGrp="1"/>
          </p:cNvSpPr>
          <p:nvPr>
            <p:ph type="title"/>
          </p:nvPr>
        </p:nvSpPr>
        <p:spPr/>
        <p:txBody>
          <a:bodyPr>
            <a:normAutofit/>
          </a:bodyPr>
          <a:lstStyle/>
          <a:p>
            <a:pPr algn="ctr"/>
            <a:r>
              <a:rPr lang="el-GR" sz="2400" b="1" dirty="0">
                <a:latin typeface="Garamond" panose="02020404030301010803" pitchFamily="18" charset="0"/>
              </a:rPr>
              <a:t>CAS lens: γιατί η σημερινή συγκυρία είναι complex adaptive system</a:t>
            </a:r>
            <a:endParaRPr lang="en-GB" sz="2400" dirty="0">
              <a:latin typeface="Garamond" panose="02020404030301010803" pitchFamily="18" charset="0"/>
            </a:endParaRPr>
          </a:p>
        </p:txBody>
      </p:sp>
      <p:sp>
        <p:nvSpPr>
          <p:cNvPr id="3" name="Content Placeholder 2">
            <a:extLst>
              <a:ext uri="{FF2B5EF4-FFF2-40B4-BE49-F238E27FC236}">
                <a16:creationId xmlns:a16="http://schemas.microsoft.com/office/drawing/2014/main" id="{9034BA45-7B92-4CBA-B2E1-20048C0660F1}"/>
              </a:ext>
            </a:extLst>
          </p:cNvPr>
          <p:cNvSpPr>
            <a:spLocks noGrp="1"/>
          </p:cNvSpPr>
          <p:nvPr>
            <p:ph idx="1"/>
          </p:nvPr>
        </p:nvSpPr>
        <p:spPr/>
        <p:txBody>
          <a:bodyPr/>
          <a:lstStyle/>
          <a:p>
            <a:pPr marL="0" indent="0">
              <a:buNone/>
            </a:pPr>
            <a:r>
              <a:rPr lang="el-GR" sz="1900" dirty="0">
                <a:latin typeface="Garamond" panose="02020404030301010803" pitchFamily="18" charset="0"/>
              </a:rPr>
              <a:t>Η σημερινή πραγματικότητα δεν είναι απλώς complicated. Είναι complex.</a:t>
            </a:r>
          </a:p>
          <a:p>
            <a:pPr marL="342900" indent="-342900">
              <a:buFont typeface="Arial" panose="020B0604020202020204" pitchFamily="34" charset="0"/>
              <a:buChar char="•"/>
            </a:pPr>
            <a:r>
              <a:rPr lang="el-GR" sz="1650" dirty="0">
                <a:latin typeface="Garamond" panose="02020404030301010803" pitchFamily="18" charset="0"/>
              </a:rPr>
              <a:t>Non-linearity: μικρό γεγονός -&gt; δυσανάλογη επίπτωση</a:t>
            </a:r>
          </a:p>
          <a:p>
            <a:pPr marL="342900" indent="-342900">
              <a:buFont typeface="Arial" panose="020B0604020202020204" pitchFamily="34" charset="0"/>
              <a:buChar char="•"/>
            </a:pPr>
            <a:r>
              <a:rPr lang="el-GR" sz="1650" dirty="0">
                <a:latin typeface="Garamond" panose="02020404030301010803" pitchFamily="18" charset="0"/>
              </a:rPr>
              <a:t>Feedback loops: firms, states, banks and markets co-evolve</a:t>
            </a:r>
          </a:p>
          <a:p>
            <a:pPr marL="342900" indent="-342900">
              <a:buFont typeface="Arial" panose="020B0604020202020204" pitchFamily="34" charset="0"/>
              <a:buChar char="•"/>
            </a:pPr>
            <a:r>
              <a:rPr lang="el-GR" sz="1650" dirty="0">
                <a:latin typeface="Garamond" panose="02020404030301010803" pitchFamily="18" charset="0"/>
              </a:rPr>
              <a:t>Open boundaries: νέοι δρώντες και νέοι περιορισμοί εμφανίζονται συνεχώς</a:t>
            </a:r>
          </a:p>
          <a:p>
            <a:pPr marL="342900" indent="-342900">
              <a:buFont typeface="Arial" panose="020B0604020202020204" pitchFamily="34" charset="0"/>
              <a:buChar char="•"/>
            </a:pPr>
            <a:r>
              <a:rPr lang="el-GR" sz="1650" dirty="0">
                <a:latin typeface="Garamond" panose="02020404030301010803" pitchFamily="18" charset="0"/>
              </a:rPr>
              <a:t>Path dependence: το timing των shocks αλλάζει το outcome</a:t>
            </a:r>
          </a:p>
          <a:p>
            <a:pPr marL="342900" indent="-342900">
              <a:buFont typeface="Arial" panose="020B0604020202020204" pitchFamily="34" charset="0"/>
              <a:buChar char="•"/>
            </a:pPr>
            <a:r>
              <a:rPr lang="el-GR" sz="1650" dirty="0">
                <a:latin typeface="Garamond" panose="02020404030301010803" pitchFamily="18" charset="0"/>
              </a:rPr>
              <a:t>Prediction: pattern prediction, όχι point forecasting</a:t>
            </a:r>
          </a:p>
        </p:txBody>
      </p:sp>
    </p:spTree>
    <p:extLst>
      <p:ext uri="{BB962C8B-B14F-4D97-AF65-F5344CB8AC3E}">
        <p14:creationId xmlns:p14="http://schemas.microsoft.com/office/powerpoint/2010/main" val="24774012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1402</Words>
  <Application>Microsoft Office PowerPoint</Application>
  <PresentationFormat>Widescreen</PresentationFormat>
  <Paragraphs>111</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Aptos</vt:lpstr>
      <vt:lpstr>Arial</vt:lpstr>
      <vt:lpstr>Arial Black</vt:lpstr>
      <vt:lpstr>Book Antiqua</vt:lpstr>
      <vt:lpstr>Bookman Old Style</vt:lpstr>
      <vt:lpstr>Calibri</vt:lpstr>
      <vt:lpstr>Calibri Light</vt:lpstr>
      <vt:lpstr>Garamond</vt:lpstr>
      <vt:lpstr>Symbol</vt:lpstr>
      <vt:lpstr>Office Theme</vt:lpstr>
      <vt:lpstr>Η ΔΙΑΜΟΡΦΩΣΗ ΤΗΣ ΑΓΟΡΑΣ ΤΩΝ ΕΤΑΙΡΙΚΩΝ ΜΕΤΑΣΧΗΜΑΤΙΣΜΩΝ ΣΕ ΠΑΓΚΟΣΜΙΕΣ ΟΙΚΟΝΟΜΙΚΕΣ ΚΑΙ ΕΝΕΡΓΕΙΑΚΕΣ ΚΡΙΣΕΙΣ ΔΗΜ.ΚΑΜΠΗΣ_23032026  </vt:lpstr>
      <vt:lpstr>Μια όπερα για την οικονομία</vt:lpstr>
      <vt:lpstr>Τι μας λένε τα δεδομένα για το πώς συμπεριφέρονται τα M&amp;A σε περιόδους σύγκρουσης </vt:lpstr>
      <vt:lpstr>ΠΟΛΕΜΟΣ - ΕΝΕΡΓΕΙΑ - CAS - M&amp;As</vt:lpstr>
      <vt:lpstr>Το βασικό ερώτημα της σημερινής διάλεξης</vt:lpstr>
      <vt:lpstr>Από το war shock στο M&amp;A decision chain</vt:lpstr>
      <vt:lpstr>Τι δείχνουν τα πρόσφατα data για M&amp;A σε συνθήκες conflict</vt:lpstr>
      <vt:lpstr>2026: rapidly rebounding market - but on different terms</vt:lpstr>
      <vt:lpstr>CAS lens: γιατί η σημερινή συγκυρία είναι complex adaptive system</vt:lpstr>
      <vt:lpstr>Complicated vs Complex: γιατί αυτό έχει σημασία για M&amp;A</vt:lpstr>
      <vt:lpstr>Triple Lock: γιατί τα standard models συχνά υποτιμούν την κρίση</vt:lpstr>
      <vt:lpstr>Determinants of M&amp;A activity during war crises</vt:lpstr>
      <vt:lpstr>Ποια deals παγώνουν και ποια προχωρούν</vt:lpstr>
      <vt:lpstr>Η ελληνική οπτική</vt:lpstr>
      <vt:lpstr>Managerial implications / concluding propositions</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ΧΡΗΜΑΤΟΟΙΚΟΝΟΜΙΚΑ ΕΡΓΑΛΕΙΑ – FINANCIAL ENGINEERING ΣΤΗΝ ΔΙΑΘΕΣΗ ΤΩΝ ΕΤΑΙΡΕΙΩΝ ΠΟΥ ΕΠΙΔΙΩΚΟΥΝ Ή ΘΑ ΕΠΡΕΠΕ ΝΑ ΕΞΕΤΑΖΟΥΝ ΤΙΣ ΣΥΝΕΡΓΑΣΙΕΣ ΕΤΑΙΡΕΙΩΝ ΩΣ ΜΕΣΟ ΕΠΙΒΙΩΣΗΣ – ΑΝΑΠΤΥΞΗΣ ΚΑΙ ΚΟΙΝΩΝΙΚΗΣ ΣΥΝΕΙΣΦΟΡΑΣ</dc:title>
  <dc:creator>user</dc:creator>
  <cp:lastModifiedBy>DIMITRIOS KAMPIS</cp:lastModifiedBy>
  <cp:revision>34</cp:revision>
  <dcterms:created xsi:type="dcterms:W3CDTF">2021-04-09T10:51:43Z</dcterms:created>
  <dcterms:modified xsi:type="dcterms:W3CDTF">2026-03-23T16:07:24Z</dcterms:modified>
</cp:coreProperties>
</file>