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12" r:id="rId2"/>
    <p:sldId id="315" r:id="rId3"/>
    <p:sldId id="316" r:id="rId4"/>
    <p:sldId id="317" r:id="rId5"/>
    <p:sldId id="318"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40" r:id="rId19"/>
    <p:sldId id="293" r:id="rId20"/>
    <p:sldId id="319" r:id="rId21"/>
    <p:sldId id="322" r:id="rId22"/>
    <p:sldId id="325" r:id="rId23"/>
    <p:sldId id="327"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0594" autoAdjust="0"/>
  </p:normalViewPr>
  <p:slideViewPr>
    <p:cSldViewPr snapToGrid="0">
      <p:cViewPr varScale="1">
        <p:scale>
          <a:sx n="98" d="100"/>
          <a:sy n="98" d="100"/>
        </p:scale>
        <p:origin x="9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14965F-558A-4065-A031-C653CE444110}"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A4E1D6-A25E-46AA-BD64-AE8E4119BA8F}" type="slidenum">
              <a:rPr lang="en-US" smtClean="0"/>
              <a:t>‹#›</a:t>
            </a:fld>
            <a:endParaRPr lang="en-US"/>
          </a:p>
        </p:txBody>
      </p:sp>
    </p:spTree>
    <p:extLst>
      <p:ext uri="{BB962C8B-B14F-4D97-AF65-F5344CB8AC3E}">
        <p14:creationId xmlns:p14="http://schemas.microsoft.com/office/powerpoint/2010/main" val="2592090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loomberg.com/news/articles/2024-08-07/restructuring-becomes-pit-stop-to-bankruptcy-for-risky-borrower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Σε συνέχεια της προηγούμενης διάλεξης όπου εξετάσαμε την επίδραση των γεωπολιτικών και ενεργειακών κρίσεων στη διαμόρφωση των στρατηγικών των Εταιρικών Μετασχηματισμών η παρούσα διάλεξη επικεντρώνεται στη σημαντικότητα της πρόβλεψης σε τρία επίπεδα: Α. Αμυντικό (</a:t>
            </a:r>
            <a:r>
              <a:rPr lang="en-US" dirty="0"/>
              <a:t>Defensive) – Survival, B. Investments’ Opportunities and C. Preventive of Grey Rhinos Attacks</a:t>
            </a:r>
            <a:endParaRPr lang="el-GR" dirty="0"/>
          </a:p>
        </p:txBody>
      </p:sp>
      <p:sp>
        <p:nvSpPr>
          <p:cNvPr id="4" name="Slide Number Placeholder 3"/>
          <p:cNvSpPr>
            <a:spLocks noGrp="1"/>
          </p:cNvSpPr>
          <p:nvPr>
            <p:ph type="sldNum" sz="quarter" idx="5"/>
          </p:nvPr>
        </p:nvSpPr>
        <p:spPr/>
        <p:txBody>
          <a:bodyPr/>
          <a:lstStyle/>
          <a:p>
            <a:fld id="{C5A4E1D6-A25E-46AA-BD64-AE8E4119BA8F}" type="slidenum">
              <a:rPr lang="en-US" smtClean="0"/>
              <a:t>1</a:t>
            </a:fld>
            <a:endParaRPr lang="en-US"/>
          </a:p>
        </p:txBody>
      </p:sp>
    </p:spTree>
    <p:extLst>
      <p:ext uri="{BB962C8B-B14F-4D97-AF65-F5344CB8AC3E}">
        <p14:creationId xmlns:p14="http://schemas.microsoft.com/office/powerpoint/2010/main" val="2519161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b="1" dirty="0"/>
              <a:t>Η θεωρία της «δημιουργικής καταστροφής»</a:t>
            </a:r>
          </a:p>
          <a:p>
            <a:r>
              <a:rPr lang="el-GR" dirty="0"/>
              <a:t>Στο κλασικό του έργο, «Η Θεωρία της Οικονομικής Ανάπτυξης» (1912), ο Joseph A. </a:t>
            </a:r>
            <a:r>
              <a:rPr lang="el-GR" dirty="0" err="1"/>
              <a:t>Schumpeter</a:t>
            </a:r>
            <a:r>
              <a:rPr lang="el-GR" dirty="0"/>
              <a:t> ανέπτυξε την έννοια της «δημιουργικής καταστροφής», η οποία παραμένει ένα από τα πιο βαθιά θεωρητικά θεμέλια της έρευνας για την καινοτομία.</a:t>
            </a:r>
          </a:p>
          <a:p>
            <a:r>
              <a:rPr lang="el-GR" dirty="0"/>
              <a:t>Σύμφωνα με τον </a:t>
            </a:r>
            <a:r>
              <a:rPr lang="el-GR" dirty="0" err="1"/>
              <a:t>Schumpeter</a:t>
            </a:r>
            <a:r>
              <a:rPr lang="el-GR" dirty="0"/>
              <a:t>, η οικονομική και κοινωνική ανάπτυξη δεν είναι συνεχής, αλλά ανατρεπτική: οι νέες τεχνολογίες, οι οργανωτικές μορφές και οι τρόποι σκέψης αναγκαστικά διαλύουν προηγούμενες δομές για να δημιουργήσουν νέες.</a:t>
            </a:r>
          </a:p>
          <a:p>
            <a:r>
              <a:rPr lang="el-GR" dirty="0"/>
              <a:t>Η καινοτομία, επομένως, δεν είναι μόνο πρόοδος, αλλά και μετασχηματισμός – μια διαδικασία κατά την οποία το παλιό καθίσταται παρωχημένο και αντικαθίσταται από νέες, πιο αποτελεσματικές μορφές.</a:t>
            </a:r>
          </a:p>
          <a:p>
            <a:r>
              <a:rPr lang="el-GR" dirty="0"/>
              <a:t>Η «δημιουργική καταστροφή» δεν είναι καταστροφική, αλλά η κινητήρια δύναμη της εξελικτικής ανάπτυξης: η άνοδος νέων λύσεων συμβαδίζει πάντα με την αναδιοργάνωση των παλαιών συστημάτων.</a:t>
            </a:r>
          </a:p>
          <a:p>
            <a:r>
              <a:rPr lang="el-GR" dirty="0"/>
              <a:t>Στο δεύτερο μισό του 20ού αιώνα, αυτή η θεωρία έγινε επίσης κλειδί στην εξήγηση των αστικών και κοινωνικών καινοτομιών: η κοινωνική καινοτομία δεν μπορεί να υπάρξει χωρίς την κατάρρευση των υφιστάμενων θεσμικών, πολιτιστικών και οικονομικών φραγμών.</a:t>
            </a:r>
          </a:p>
          <a:p>
            <a:r>
              <a:rPr lang="el-GR" dirty="0"/>
              <a:t>Οι ιδέες του </a:t>
            </a:r>
            <a:r>
              <a:rPr lang="el-GR" dirty="0" err="1"/>
              <a:t>Schumpeter</a:t>
            </a:r>
            <a:r>
              <a:rPr lang="el-GR" dirty="0"/>
              <a:t> συνεχίζουν να διαμορφώνουν τον λόγο για την καινοτομία μέχρι σήμερα και να αποτελούν μια θεωρητική γέφυρα μεταξύ της έρευνας για την οικονομική και την κοινωνική καινοτομία.</a:t>
            </a:r>
          </a:p>
          <a:p>
            <a:endParaRPr lang="el-GR" dirty="0"/>
          </a:p>
        </p:txBody>
      </p:sp>
      <p:sp>
        <p:nvSpPr>
          <p:cNvPr id="4" name="Slide Number Placeholder 3"/>
          <p:cNvSpPr>
            <a:spLocks noGrp="1"/>
          </p:cNvSpPr>
          <p:nvPr>
            <p:ph type="sldNum" sz="quarter" idx="5"/>
          </p:nvPr>
        </p:nvSpPr>
        <p:spPr/>
        <p:txBody>
          <a:bodyPr/>
          <a:lstStyle/>
          <a:p>
            <a:fld id="{C5A4E1D6-A25E-46AA-BD64-AE8E4119BA8F}" type="slidenum">
              <a:rPr lang="en-US" smtClean="0"/>
              <a:t>3</a:t>
            </a:fld>
            <a:endParaRPr lang="en-US"/>
          </a:p>
        </p:txBody>
      </p:sp>
    </p:spTree>
    <p:extLst>
      <p:ext uri="{BB962C8B-B14F-4D97-AF65-F5344CB8AC3E}">
        <p14:creationId xmlns:p14="http://schemas.microsoft.com/office/powerpoint/2010/main" val="92762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800" kern="100" dirty="0">
                <a:effectLst/>
                <a:latin typeface="Aptos" panose="020B0004020202020204" pitchFamily="34" charset="0"/>
                <a:ea typeface="DengXian" panose="02010600030101010101" pitchFamily="2" charset="-122"/>
                <a:cs typeface="Times New Roman" panose="02020603050405020304" pitchFamily="18" charset="0"/>
              </a:rPr>
              <a:t>Financial markets have been relatively unaffected by the US and Israel's war against Iran, with investment banking experiencing a boom in the first quarter.</a:t>
            </a:r>
            <a:endParaRPr lang="el-GR" sz="1800" kern="100" dirty="0">
              <a:effectLst/>
              <a:latin typeface="Aptos" panose="020B0004020202020204" pitchFamily="34" charset="0"/>
              <a:ea typeface="DengXian" panose="02010600030101010101" pitchFamily="2" charset="-122"/>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US" sz="1800" kern="100" dirty="0">
                <a:effectLst/>
                <a:latin typeface="Aptos" panose="020B0004020202020204" pitchFamily="34" charset="0"/>
                <a:ea typeface="DengXian" panose="02010600030101010101" pitchFamily="2" charset="-122"/>
                <a:cs typeface="Times New Roman" panose="02020603050405020304" pitchFamily="18" charset="0"/>
              </a:rPr>
              <a:t>Despite warning signs, including persistently high energy prices and concerns about rising defaults, dealmaking and fundraising activities have posted healthy numbers, with takeovers, mergers, and debt sales performing well.</a:t>
            </a:r>
            <a:endParaRPr lang="el-GR" sz="1800" kern="100" dirty="0">
              <a:effectLst/>
              <a:latin typeface="Aptos" panose="020B0004020202020204" pitchFamily="34" charset="0"/>
              <a:ea typeface="DengXian" panose="02010600030101010101" pitchFamily="2" charset="-122"/>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US" sz="1800" kern="100" dirty="0">
                <a:effectLst/>
                <a:latin typeface="Aptos" panose="020B0004020202020204" pitchFamily="34" charset="0"/>
                <a:ea typeface="DengXian" panose="02010600030101010101" pitchFamily="2" charset="-122"/>
                <a:cs typeface="Times New Roman" panose="02020603050405020304" pitchFamily="18" charset="0"/>
              </a:rPr>
              <a:t>Bankers and clients are acting quickly to complete deals, but troubles are brewing beneath the surface, with some firms missing earnings forecasts due to losses on lending to nonbank finance firms.</a:t>
            </a:r>
            <a:endParaRPr lang="el-GR" sz="1800" kern="100" dirty="0">
              <a:effectLst/>
              <a:latin typeface="Aptos" panose="020B0004020202020204" pitchFamily="34" charset="0"/>
              <a:ea typeface="DengXian" panose="02010600030101010101" pitchFamily="2" charset="-122"/>
              <a:cs typeface="Times New Roman" panose="02020603050405020304" pitchFamily="18" charset="0"/>
            </a:endParaRPr>
          </a:p>
          <a:p>
            <a:endParaRPr lang="el-GR" dirty="0"/>
          </a:p>
        </p:txBody>
      </p:sp>
      <p:sp>
        <p:nvSpPr>
          <p:cNvPr id="4" name="Slide Number Placeholder 3"/>
          <p:cNvSpPr>
            <a:spLocks noGrp="1"/>
          </p:cNvSpPr>
          <p:nvPr>
            <p:ph type="sldNum" sz="quarter" idx="5"/>
          </p:nvPr>
        </p:nvSpPr>
        <p:spPr/>
        <p:txBody>
          <a:bodyPr/>
          <a:lstStyle/>
          <a:p>
            <a:fld id="{C5A4E1D6-A25E-46AA-BD64-AE8E4119BA8F}" type="slidenum">
              <a:rPr lang="en-US" smtClean="0"/>
              <a:t>4</a:t>
            </a:fld>
            <a:endParaRPr lang="en-US"/>
          </a:p>
        </p:txBody>
      </p:sp>
    </p:spTree>
    <p:extLst>
      <p:ext uri="{BB962C8B-B14F-4D97-AF65-F5344CB8AC3E}">
        <p14:creationId xmlns:p14="http://schemas.microsoft.com/office/powerpoint/2010/main" val="411828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00000"/>
                </a:solidFill>
                <a:effectLst/>
                <a:latin typeface="BWHaasGroteskWeb"/>
              </a:rPr>
              <a:t>Booming LMEs</a:t>
            </a:r>
          </a:p>
          <a:p>
            <a:pPr algn="l"/>
            <a:r>
              <a:rPr lang="en-US" b="0" i="0" dirty="0">
                <a:solidFill>
                  <a:srgbClr val="000000"/>
                </a:solidFill>
                <a:effectLst/>
                <a:latin typeface="PublicoText"/>
              </a:rPr>
              <a:t>The broader debt restructuring maneuvers that side deals are sometimes part of are called </a:t>
            </a:r>
            <a:r>
              <a:rPr lang="en-US" b="0" i="0" dirty="0">
                <a:solidFill>
                  <a:srgbClr val="000000"/>
                </a:solidFill>
                <a:effectLst/>
                <a:latin typeface="PublicoText"/>
                <a:hlinkClick r:id="rId3" tooltip="Restructuring Becomes Pit Stop to Bankruptcy for Risky Borrowers"/>
              </a:rPr>
              <a:t>liability management exercises</a:t>
            </a:r>
            <a:r>
              <a:rPr lang="en-US" b="0" i="0" dirty="0">
                <a:solidFill>
                  <a:srgbClr val="000000"/>
                </a:solidFill>
                <a:effectLst/>
                <a:latin typeface="PublicoText"/>
              </a:rPr>
              <a:t>, a benign label for strategies designed to alleviate financial distress. They’ve boomed in the US because they allow sponsors to reshape a firm’s capital structure out of court, avoiding the public scrutiny of competitors and customers.</a:t>
            </a:r>
          </a:p>
          <a:p>
            <a:pPr>
              <a:lnSpc>
                <a:spcPct val="115000"/>
              </a:lnSpc>
              <a:spcAft>
                <a:spcPts val="800"/>
              </a:spcAft>
            </a:pPr>
            <a:r>
              <a:rPr lang="en-US" sz="1800" b="1" kern="100" dirty="0">
                <a:effectLst/>
                <a:latin typeface="Aptos" panose="020B0004020202020204" pitchFamily="34" charset="0"/>
                <a:ea typeface="DengXian" panose="02010600030101010101" pitchFamily="2" charset="-122"/>
                <a:cs typeface="Times New Roman" panose="02020603050405020304" pitchFamily="18" charset="0"/>
              </a:rPr>
              <a:t>What We Do in the Shadows: Will Private Credit Take Down the Economy?</a:t>
            </a:r>
            <a:endParaRPr lang="el-GR" sz="1800" kern="100" dirty="0">
              <a:effectLst/>
              <a:latin typeface="Aptos" panose="020B0004020202020204" pitchFamily="34" charset="0"/>
              <a:ea typeface="DengXian" panose="02010600030101010101" pitchFamily="2" charset="-122"/>
              <a:cs typeface="Times New Roman" panose="02020603050405020304" pitchFamily="18" charset="0"/>
            </a:endParaRPr>
          </a:p>
          <a:p>
            <a:pPr>
              <a:lnSpc>
                <a:spcPct val="115000"/>
              </a:lnSpc>
              <a:spcAft>
                <a:spcPts val="800"/>
              </a:spcAft>
            </a:pPr>
            <a:r>
              <a:rPr lang="en-US" sz="1800" kern="100" dirty="0">
                <a:effectLst/>
                <a:latin typeface="Aptos" panose="020B0004020202020204" pitchFamily="34" charset="0"/>
                <a:ea typeface="DengXian" panose="02010600030101010101" pitchFamily="2" charset="-122"/>
                <a:cs typeface="Times New Roman" panose="02020603050405020304" pitchFamily="18" charset="0"/>
              </a:rPr>
              <a:t>On </a:t>
            </a:r>
            <a:r>
              <a:rPr lang="en-US" sz="1800" i="1" kern="100" dirty="0">
                <a:effectLst/>
                <a:latin typeface="Aptos" panose="020B0004020202020204" pitchFamily="34" charset="0"/>
                <a:ea typeface="DengXian" panose="02010600030101010101" pitchFamily="2" charset="-122"/>
                <a:cs typeface="Times New Roman" panose="02020603050405020304" pitchFamily="18" charset="0"/>
              </a:rPr>
              <a:t>Everybody’s Business</a:t>
            </a:r>
            <a:r>
              <a:rPr lang="en-US" sz="1800" kern="100" dirty="0">
                <a:effectLst/>
                <a:latin typeface="Aptos" panose="020B0004020202020204" pitchFamily="34" charset="0"/>
                <a:ea typeface="DengXian" panose="02010600030101010101" pitchFamily="2" charset="-122"/>
                <a:cs typeface="Times New Roman" panose="02020603050405020304" pitchFamily="18" charset="0"/>
              </a:rPr>
              <a:t>, we find out if a trillion-dollar business is too big to fail</a:t>
            </a:r>
            <a:endParaRPr lang="el-GR" sz="1800" kern="100" dirty="0">
              <a:effectLst/>
              <a:latin typeface="Aptos" panose="020B0004020202020204" pitchFamily="34" charset="0"/>
              <a:ea typeface="DengXian" panose="02010600030101010101" pitchFamily="2" charset="-122"/>
              <a:cs typeface="Times New Roman" panose="02020603050405020304" pitchFamily="18" charset="0"/>
            </a:endParaRPr>
          </a:p>
          <a:p>
            <a:pPr>
              <a:lnSpc>
                <a:spcPct val="115000"/>
              </a:lnSpc>
              <a:spcAft>
                <a:spcPts val="800"/>
              </a:spcAft>
            </a:pPr>
            <a:r>
              <a:rPr lang="en-US" sz="1800" kern="100" dirty="0">
                <a:effectLst/>
                <a:latin typeface="Aptos" panose="020B0004020202020204" pitchFamily="34" charset="0"/>
                <a:ea typeface="DengXian" panose="02010600030101010101" pitchFamily="2" charset="-122"/>
                <a:cs typeface="Times New Roman" panose="02020603050405020304" pitchFamily="18" charset="0"/>
              </a:rPr>
              <a:t>Business boomed until last year, when the industry began causing concerns. As it turned out, many of private credit’s biggest borrowers are software companies, who now face an existential threat from the rise of AI. Private credit investors have started demanding their money back, putting lenders in a tricky position. Some have started selling off assets to get cash into investors’ hands. So does Tracy Alloway think we are doomed? You’ll just have to listen to find out!</a:t>
            </a:r>
            <a:endParaRPr lang="el-GR" sz="1800" kern="100" dirty="0">
              <a:effectLst/>
              <a:latin typeface="Aptos" panose="020B0004020202020204" pitchFamily="34" charset="0"/>
              <a:ea typeface="DengXian" panose="02010600030101010101" pitchFamily="2" charset="-122"/>
              <a:cs typeface="Times New Roman" panose="02020603050405020304" pitchFamily="18" charset="0"/>
            </a:endParaRPr>
          </a:p>
          <a:p>
            <a:pPr algn="l"/>
            <a:endParaRPr lang="en-US" b="0" i="0" dirty="0">
              <a:solidFill>
                <a:srgbClr val="000000"/>
              </a:solidFill>
              <a:effectLst/>
              <a:latin typeface="PublicoText"/>
            </a:endParaRPr>
          </a:p>
          <a:p>
            <a:endParaRPr lang="el-GR" dirty="0"/>
          </a:p>
        </p:txBody>
      </p:sp>
      <p:sp>
        <p:nvSpPr>
          <p:cNvPr id="4" name="Slide Number Placeholder 3"/>
          <p:cNvSpPr>
            <a:spLocks noGrp="1"/>
          </p:cNvSpPr>
          <p:nvPr>
            <p:ph type="sldNum" sz="quarter" idx="5"/>
          </p:nvPr>
        </p:nvSpPr>
        <p:spPr/>
        <p:txBody>
          <a:bodyPr/>
          <a:lstStyle/>
          <a:p>
            <a:fld id="{C5A4E1D6-A25E-46AA-BD64-AE8E4119BA8F}" type="slidenum">
              <a:rPr lang="en-US" smtClean="0"/>
              <a:t>5</a:t>
            </a:fld>
            <a:endParaRPr lang="en-US"/>
          </a:p>
        </p:txBody>
      </p:sp>
    </p:spTree>
    <p:extLst>
      <p:ext uri="{BB962C8B-B14F-4D97-AF65-F5344CB8AC3E}">
        <p14:creationId xmlns:p14="http://schemas.microsoft.com/office/powerpoint/2010/main" val="2094308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5"/>
          </p:nvPr>
        </p:nvSpPr>
        <p:spPr/>
        <p:txBody>
          <a:bodyPr/>
          <a:lstStyle/>
          <a:p>
            <a:fld id="{C5A4E1D6-A25E-46AA-BD64-AE8E4119BA8F}" type="slidenum">
              <a:rPr lang="en-US" smtClean="0"/>
              <a:t>6</a:t>
            </a:fld>
            <a:endParaRPr lang="en-US"/>
          </a:p>
        </p:txBody>
      </p:sp>
    </p:spTree>
    <p:extLst>
      <p:ext uri="{BB962C8B-B14F-4D97-AF65-F5344CB8AC3E}">
        <p14:creationId xmlns:p14="http://schemas.microsoft.com/office/powerpoint/2010/main" val="1676306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23548204-804A-431B-921F-03AEF8A13DB2}" type="datetime1">
              <a:rPr lang="el-GR" smtClean="0"/>
              <a:t>30/3/2026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01753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9D86D21-7BA4-45CC-93FD-206F51C63735}" type="datetime1">
              <a:rPr lang="el-GR" smtClean="0"/>
              <a:t>30/3/2026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79402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6B37070-3C82-417E-8C85-9711840CD475}" type="datetime1">
              <a:rPr lang="el-GR" smtClean="0"/>
              <a:t>30/3/2026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808787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07B4066D-0968-4F88-BF3C-062824C33B5B}" type="datetime1">
              <a:rPr lang="el-GR" smtClean="0"/>
              <a:t>30/3/2026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4343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A6CE07-CF3C-48D1-B2A8-9E836416126B}" type="datetime1">
              <a:rPr lang="el-GR" smtClean="0"/>
              <a:t>30/3/2026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08220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D7D799CE-B98D-405E-B0FB-ED60AF3F4943}" type="datetime1">
              <a:rPr lang="el-GR" smtClean="0"/>
              <a:t>30/3/2026</a:t>
            </a:fld>
            <a:endParaRPr lang="el-GR"/>
          </a:p>
        </p:txBody>
      </p:sp>
      <p:sp>
        <p:nvSpPr>
          <p:cNvPr id="6" name="Footer Placeholder 5"/>
          <p:cNvSpPr>
            <a:spLocks noGrp="1"/>
          </p:cNvSpPr>
          <p:nvPr>
            <p:ph type="ftr" sz="quarter" idx="11"/>
          </p:nvPr>
        </p:nvSpPr>
        <p:spPr/>
        <p:txBody>
          <a:bodyPr/>
          <a:lstStyle/>
          <a:p>
            <a:r>
              <a:rPr lang="el-GR"/>
              <a:t>ΠΑΝΕΠΙΣΤΗΜΙΟ ΠΕΙΡΑΙΩΣ_M&amp;As 03032026</a:t>
            </a:r>
          </a:p>
        </p:txBody>
      </p:sp>
      <p:sp>
        <p:nvSpPr>
          <p:cNvPr id="7" name="Slide Number Placeholder 6"/>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1494404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E5481435-59C3-4958-A2B7-8B62667E594C}" type="datetime1">
              <a:rPr lang="el-GR" smtClean="0"/>
              <a:t>30/3/2026</a:t>
            </a:fld>
            <a:endParaRPr lang="el-GR"/>
          </a:p>
        </p:txBody>
      </p:sp>
      <p:sp>
        <p:nvSpPr>
          <p:cNvPr id="8" name="Footer Placeholder 7"/>
          <p:cNvSpPr>
            <a:spLocks noGrp="1"/>
          </p:cNvSpPr>
          <p:nvPr>
            <p:ph type="ftr" sz="quarter" idx="11"/>
          </p:nvPr>
        </p:nvSpPr>
        <p:spPr/>
        <p:txBody>
          <a:bodyPr/>
          <a:lstStyle/>
          <a:p>
            <a:r>
              <a:rPr lang="el-GR"/>
              <a:t>ΠΑΝΕΠΙΣΤΗΜΙΟ ΠΕΙΡΑΙΩΣ_M&amp;As 03032026</a:t>
            </a:r>
          </a:p>
        </p:txBody>
      </p:sp>
      <p:sp>
        <p:nvSpPr>
          <p:cNvPr id="9" name="Slide Number Placeholder 8"/>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127010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7CE9C076-AC63-4E03-ACCC-1CC273D99CCC}" type="datetime1">
              <a:rPr lang="el-GR" smtClean="0"/>
              <a:t>30/3/2026</a:t>
            </a:fld>
            <a:endParaRPr lang="el-GR"/>
          </a:p>
        </p:txBody>
      </p:sp>
      <p:sp>
        <p:nvSpPr>
          <p:cNvPr id="4" name="Footer Placeholder 3"/>
          <p:cNvSpPr>
            <a:spLocks noGrp="1"/>
          </p:cNvSpPr>
          <p:nvPr>
            <p:ph type="ftr" sz="quarter" idx="11"/>
          </p:nvPr>
        </p:nvSpPr>
        <p:spPr/>
        <p:txBody>
          <a:bodyPr/>
          <a:lstStyle/>
          <a:p>
            <a:r>
              <a:rPr lang="el-GR"/>
              <a:t>ΠΑΝΕΠΙΣΤΗΜΙΟ ΠΕΙΡΑΙΩΣ_M&amp;As 03032026</a:t>
            </a:r>
          </a:p>
        </p:txBody>
      </p:sp>
      <p:sp>
        <p:nvSpPr>
          <p:cNvPr id="5" name="Slide Number Placeholder 4"/>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955061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60FC5-06E7-43A2-AF5A-822089C53F25}" type="datetime1">
              <a:rPr lang="el-GR" smtClean="0"/>
              <a:t>30/3/2026</a:t>
            </a:fld>
            <a:endParaRPr lang="el-GR"/>
          </a:p>
        </p:txBody>
      </p:sp>
      <p:sp>
        <p:nvSpPr>
          <p:cNvPr id="3" name="Footer Placeholder 2"/>
          <p:cNvSpPr>
            <a:spLocks noGrp="1"/>
          </p:cNvSpPr>
          <p:nvPr>
            <p:ph type="ftr" sz="quarter" idx="11"/>
          </p:nvPr>
        </p:nvSpPr>
        <p:spPr/>
        <p:txBody>
          <a:bodyPr/>
          <a:lstStyle/>
          <a:p>
            <a:r>
              <a:rPr lang="el-GR"/>
              <a:t>ΠΑΝΕΠΙΣΤΗΜΙΟ ΠΕΙΡΑΙΩΣ_M&amp;As 03032026</a:t>
            </a:r>
          </a:p>
        </p:txBody>
      </p:sp>
      <p:sp>
        <p:nvSpPr>
          <p:cNvPr id="4" name="Slide Number Placeholder 3"/>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773351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EA4398-E7C7-41ED-862A-49AB7F221F5D}" type="datetime1">
              <a:rPr lang="el-GR" smtClean="0"/>
              <a:t>30/3/2026</a:t>
            </a:fld>
            <a:endParaRPr lang="el-GR"/>
          </a:p>
        </p:txBody>
      </p:sp>
      <p:sp>
        <p:nvSpPr>
          <p:cNvPr id="6" name="Footer Placeholder 5"/>
          <p:cNvSpPr>
            <a:spLocks noGrp="1"/>
          </p:cNvSpPr>
          <p:nvPr>
            <p:ph type="ftr" sz="quarter" idx="11"/>
          </p:nvPr>
        </p:nvSpPr>
        <p:spPr/>
        <p:txBody>
          <a:bodyPr/>
          <a:lstStyle/>
          <a:p>
            <a:r>
              <a:rPr lang="el-GR"/>
              <a:t>ΠΑΝΕΠΙΣΤΗΜΙΟ ΠΕΙΡΑΙΩΣ_M&amp;As 03032026</a:t>
            </a:r>
          </a:p>
        </p:txBody>
      </p:sp>
      <p:sp>
        <p:nvSpPr>
          <p:cNvPr id="7" name="Slide Number Placeholder 6"/>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914506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41D8FF-B854-4FFA-AE99-73FBD3EC32EA}" type="datetime1">
              <a:rPr lang="el-GR" smtClean="0"/>
              <a:t>30/3/2026</a:t>
            </a:fld>
            <a:endParaRPr lang="el-GR"/>
          </a:p>
        </p:txBody>
      </p:sp>
      <p:sp>
        <p:nvSpPr>
          <p:cNvPr id="6" name="Footer Placeholder 5"/>
          <p:cNvSpPr>
            <a:spLocks noGrp="1"/>
          </p:cNvSpPr>
          <p:nvPr>
            <p:ph type="ftr" sz="quarter" idx="11"/>
          </p:nvPr>
        </p:nvSpPr>
        <p:spPr/>
        <p:txBody>
          <a:bodyPr/>
          <a:lstStyle/>
          <a:p>
            <a:r>
              <a:rPr lang="el-GR"/>
              <a:t>ΠΑΝΕΠΙΣΤΗΜΙΟ ΠΕΙΡΑΙΩΣ_M&amp;As 03032026</a:t>
            </a:r>
          </a:p>
        </p:txBody>
      </p:sp>
      <p:sp>
        <p:nvSpPr>
          <p:cNvPr id="7" name="Slide Number Placeholder 6"/>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44026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84140F-E5B2-4886-B7DF-2B1987564D94}" type="datetime1">
              <a:rPr lang="el-GR" smtClean="0"/>
              <a:t>30/3/2026</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ΠΑΝΕΠΙΣΤΗΜΙΟ ΠΕΙΡΑΙΩΣ_M&amp;As 03032026</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E9240-21BE-4E31-B4E6-20480E4B784C}" type="slidenum">
              <a:rPr lang="el-GR" smtClean="0"/>
              <a:t>‹#›</a:t>
            </a:fld>
            <a:endParaRPr lang="el-GR"/>
          </a:p>
        </p:txBody>
      </p:sp>
    </p:spTree>
    <p:extLst>
      <p:ext uri="{BB962C8B-B14F-4D97-AF65-F5344CB8AC3E}">
        <p14:creationId xmlns:p14="http://schemas.microsoft.com/office/powerpoint/2010/main" val="4164253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2332081" y="6290104"/>
            <a:ext cx="7743846" cy="377397"/>
          </a:xfrm>
          <a:prstGeom prst="rect">
            <a:avLst/>
          </a:prstGeom>
        </p:spPr>
        <p:txBody>
          <a:bodyPr vert="horz" lIns="0" tIns="0" rIns="0" bIns="0" rtlCol="0" anchor="b" anchorCtr="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rtl="0"/>
            <a:r>
              <a:rPr lang="en-US" sz="800" dirty="0">
                <a:latin typeface="Arial"/>
                <a:cs typeface="Arial"/>
              </a:rPr>
              <a:t>.</a:t>
            </a:r>
          </a:p>
        </p:txBody>
      </p:sp>
      <p:sp>
        <p:nvSpPr>
          <p:cNvPr id="10" name="Title 4"/>
          <p:cNvSpPr>
            <a:spLocks noGrp="1"/>
          </p:cNvSpPr>
          <p:nvPr>
            <p:ph type="ctrTitle"/>
          </p:nvPr>
        </p:nvSpPr>
        <p:spPr>
          <a:xfrm>
            <a:off x="2276398" y="2079121"/>
            <a:ext cx="8081061" cy="2377823"/>
          </a:xfrm>
        </p:spPr>
        <p:txBody>
          <a:bodyPr vert="horz" lIns="0" tIns="0" rIns="0" bIns="0" rtlCol="0" anchor="t" anchorCtr="0">
            <a:noAutofit/>
          </a:bodyPr>
          <a:lstStyle/>
          <a:p>
            <a:pPr>
              <a:lnSpc>
                <a:spcPct val="150000"/>
              </a:lnSpc>
              <a:spcBef>
                <a:spcPts val="0"/>
              </a:spcBef>
            </a:pPr>
            <a:r>
              <a:rPr lang="en-US" sz="1800" dirty="0">
                <a:latin typeface="Arial Black" panose="020B0A04020102020204" pitchFamily="34" charset="0"/>
              </a:rPr>
              <a:t>H </a:t>
            </a:r>
            <a:r>
              <a:rPr lang="el-GR" sz="1800" dirty="0">
                <a:latin typeface="Arial Black" panose="020B0A04020102020204" pitchFamily="34" charset="0"/>
              </a:rPr>
              <a:t>ΣΗΜΑΝΤΙΚΟΤΗΤΑ ΤΗΣ ΠΡΟΒΛΕΨΗΣ ΕΤΑΙΡΙΚΩΝ ΜΕΤΑΣΧΗΜΑΤΙΣΜΩΝ ΣΕ ΚΛΑΔΙΚΟ ΚΑΙ ΕΤΑΙΡΙΚΟ ΕΠΙΠΕΔΟ</a:t>
            </a:r>
            <a:br>
              <a:rPr lang="el-GR" sz="4000" dirty="0">
                <a:solidFill>
                  <a:srgbClr val="80A1B6"/>
                </a:solidFill>
                <a:latin typeface="Arial Black" panose="020B0A04020102020204" pitchFamily="34" charset="0"/>
                <a:ea typeface="Arial Unicode MS" panose="020B0604020202020204" pitchFamily="34" charset="-128"/>
              </a:rPr>
            </a:br>
            <a:r>
              <a:rPr lang="el-GR" sz="1100" dirty="0">
                <a:latin typeface="Bookman Old Style" panose="02050604050505020204" pitchFamily="18" charset="0"/>
                <a:ea typeface="Arial Unicode MS" panose="020B0604020202020204" pitchFamily="34" charset="-128"/>
              </a:rPr>
              <a:t>ΔΗΜ.ΚΑΜΠΗΣ_</a:t>
            </a:r>
            <a:r>
              <a:rPr lang="el-GR" sz="1100" dirty="0">
                <a:latin typeface="Bookman Old Style" panose="02050604050505020204" pitchFamily="18" charset="0"/>
                <a:ea typeface="Arial Unicode MS" panose="020B0604020202020204" pitchFamily="34" charset="-128"/>
                <a:cs typeface="Arial Unicode MS" panose="020B0604020202020204" pitchFamily="34" charset="-128"/>
              </a:rPr>
              <a:t>30032026</a:t>
            </a:r>
            <a:br>
              <a:rPr lang="el-GR" sz="1200" dirty="0">
                <a:solidFill>
                  <a:srgbClr val="80A1B6"/>
                </a:solidFill>
                <a:latin typeface="Arial Black" panose="020B0A04020102020204" pitchFamily="34" charset="0"/>
                <a:ea typeface="Arial Unicode MS" panose="020B0604020202020204" pitchFamily="34" charset="-128"/>
                <a:cs typeface="Arial Unicode MS" panose="020B0604020202020204" pitchFamily="34" charset="-128"/>
              </a:rPr>
            </a:br>
            <a:br>
              <a:rPr lang="en-US" sz="1200" dirty="0">
                <a:solidFill>
                  <a:srgbClr val="80A1B6"/>
                </a:solidFill>
                <a:latin typeface="Arial Black" panose="020B0A04020102020204" pitchFamily="34" charset="0"/>
                <a:ea typeface="Arial Unicode MS" panose="020B0604020202020204" pitchFamily="34" charset="-128"/>
                <a:cs typeface="Arial Unicode MS" panose="020B0604020202020204" pitchFamily="34" charset="-128"/>
              </a:rPr>
            </a:br>
            <a:endParaRPr lang="en-US" sz="1800" dirty="0">
              <a:solidFill>
                <a:srgbClr val="80A1B6"/>
              </a:solidFill>
              <a:latin typeface="Arial Black" panose="020B0A04020102020204" pitchFamily="34" charset="0"/>
              <a:ea typeface="Arial Unicode MS" panose="020B0604020202020204" pitchFamily="34" charset="-128"/>
              <a:cs typeface="Arial Unicode MS" panose="020B0604020202020204" pitchFamily="34" charset="-128"/>
            </a:endParaRPr>
          </a:p>
        </p:txBody>
      </p:sp>
      <p:sp>
        <p:nvSpPr>
          <p:cNvPr id="12" name="Rectangle 11"/>
          <p:cNvSpPr/>
          <p:nvPr/>
        </p:nvSpPr>
        <p:spPr>
          <a:xfrm>
            <a:off x="2208325" y="4362621"/>
            <a:ext cx="7967306" cy="1366159"/>
          </a:xfrm>
          <a:prstGeom prst="rect">
            <a:avLst/>
          </a:prstGeom>
        </p:spPr>
        <p:txBody>
          <a:bodyPr wrap="square" lIns="0" tIns="0" rIns="0" bIns="0" anchor="b" anchorCtr="0">
            <a:noAutofit/>
          </a:bodyPr>
          <a:lstStyle/>
          <a:p>
            <a:pPr algn="l" rtl="0" eaLnBrk="0" fontAlgn="base" hangingPunct="0">
              <a:lnSpc>
                <a:spcPct val="130000"/>
              </a:lnSpc>
              <a:spcBef>
                <a:spcPct val="0"/>
              </a:spcBef>
              <a:spcAft>
                <a:spcPct val="0"/>
              </a:spcAft>
            </a:pPr>
            <a:endParaRPr lang="el-GR" sz="1200" dirty="0">
              <a:solidFill>
                <a:prstClr val="black">
                  <a:lumMod val="65000"/>
                  <a:lumOff val="35000"/>
                </a:prstClr>
              </a:solidFill>
              <a:latin typeface="Arial"/>
              <a:ea typeface="ＭＳ Ｐゴシック" pitchFamily="1" charset="-128"/>
              <a:cs typeface="Arial"/>
            </a:endParaRPr>
          </a:p>
          <a:p>
            <a:pPr algn="l" rtl="0" eaLnBrk="0" fontAlgn="base" hangingPunct="0">
              <a:lnSpc>
                <a:spcPct val="130000"/>
              </a:lnSpc>
              <a:spcBef>
                <a:spcPct val="0"/>
              </a:spcBef>
              <a:spcAft>
                <a:spcPct val="0"/>
              </a:spcAft>
            </a:pPr>
            <a:r>
              <a:rPr lang="el-GR" sz="900" dirty="0">
                <a:solidFill>
                  <a:prstClr val="black">
                    <a:lumMod val="65000"/>
                    <a:lumOff val="35000"/>
                  </a:prstClr>
                </a:solidFill>
                <a:latin typeface="Arial"/>
                <a:ea typeface="ＭＳ Ｐゴシック" pitchFamily="1" charset="-128"/>
                <a:cs typeface="Arial"/>
              </a:rPr>
              <a:t>Η σειρά των διαλέξεων του γνωστικού αντικειμένου </a:t>
            </a:r>
            <a:r>
              <a:rPr lang="en-US" sz="900" dirty="0">
                <a:solidFill>
                  <a:prstClr val="black">
                    <a:lumMod val="65000"/>
                    <a:lumOff val="35000"/>
                  </a:prstClr>
                </a:solidFill>
                <a:latin typeface="Arial"/>
                <a:ea typeface="ＭＳ Ｐゴシック" pitchFamily="1" charset="-128"/>
                <a:cs typeface="Arial"/>
              </a:rPr>
              <a:t>M&amp;As </a:t>
            </a:r>
            <a:r>
              <a:rPr lang="el-GR" sz="900" dirty="0">
                <a:solidFill>
                  <a:prstClr val="black">
                    <a:lumMod val="65000"/>
                    <a:lumOff val="35000"/>
                  </a:prstClr>
                </a:solidFill>
                <a:latin typeface="Arial"/>
                <a:ea typeface="ＭＳ Ｐゴシック" pitchFamily="1" charset="-128"/>
                <a:cs typeface="Arial"/>
              </a:rPr>
              <a:t>με </a:t>
            </a:r>
            <a:r>
              <a:rPr lang="el-GR" sz="900">
                <a:solidFill>
                  <a:prstClr val="black">
                    <a:lumMod val="65000"/>
                    <a:lumOff val="35000"/>
                  </a:prstClr>
                </a:solidFill>
                <a:latin typeface="Arial"/>
                <a:ea typeface="ＭＳ Ｐゴシック" pitchFamily="1" charset="-128"/>
                <a:cs typeface="Arial"/>
              </a:rPr>
              <a:t>χρήση του </a:t>
            </a:r>
            <a:r>
              <a:rPr lang="en-US" sz="900">
                <a:solidFill>
                  <a:prstClr val="black">
                    <a:lumMod val="65000"/>
                    <a:lumOff val="35000"/>
                  </a:prstClr>
                </a:solidFill>
                <a:latin typeface="Arial"/>
                <a:ea typeface="ＭＳ Ｐゴシック" pitchFamily="1" charset="-128"/>
                <a:cs typeface="Arial"/>
              </a:rPr>
              <a:t>PowerPoint</a:t>
            </a:r>
            <a:r>
              <a:rPr lang="el-GR" sz="900" dirty="0">
                <a:solidFill>
                  <a:prstClr val="black">
                    <a:lumMod val="65000"/>
                    <a:lumOff val="35000"/>
                  </a:prstClr>
                </a:solidFill>
                <a:latin typeface="Arial"/>
                <a:ea typeface="ＭＳ Ｐゴシック" pitchFamily="1" charset="-128"/>
                <a:cs typeface="Arial"/>
              </a:rPr>
              <a:t> </a:t>
            </a:r>
            <a:r>
              <a:rPr lang="en-US" sz="900" dirty="0" err="1">
                <a:solidFill>
                  <a:prstClr val="black">
                    <a:lumMod val="65000"/>
                    <a:lumOff val="35000"/>
                  </a:prstClr>
                </a:solidFill>
                <a:latin typeface="Arial"/>
                <a:ea typeface="ＭＳ Ｐゴシック" pitchFamily="1" charset="-128"/>
                <a:cs typeface="Arial"/>
              </a:rPr>
              <a:t>είν</a:t>
            </a:r>
            <a:r>
              <a:rPr lang="en-US" sz="900" dirty="0">
                <a:solidFill>
                  <a:prstClr val="black">
                    <a:lumMod val="65000"/>
                    <a:lumOff val="35000"/>
                  </a:prstClr>
                </a:solidFill>
                <a:latin typeface="Arial"/>
                <a:ea typeface="ＭＳ Ｐゴシック" pitchFamily="1" charset="-128"/>
                <a:cs typeface="Arial"/>
              </a:rPr>
              <a:t>αι αποκλειστικά ως βάση για συζήτηση στην τάξη. Δ</a:t>
            </a:r>
            <a:r>
              <a:rPr lang="el-GR" sz="900" dirty="0">
                <a:solidFill>
                  <a:prstClr val="black">
                    <a:lumMod val="65000"/>
                    <a:lumOff val="35000"/>
                  </a:prstClr>
                </a:solidFill>
                <a:latin typeface="Arial"/>
                <a:ea typeface="ＭＳ Ｐゴシック" pitchFamily="1" charset="-128"/>
                <a:cs typeface="Arial"/>
              </a:rPr>
              <a:t>έ</a:t>
            </a:r>
            <a:r>
              <a:rPr lang="en-US" sz="900" dirty="0">
                <a:solidFill>
                  <a:prstClr val="black">
                    <a:lumMod val="65000"/>
                    <a:lumOff val="35000"/>
                  </a:prstClr>
                </a:solidFill>
                <a:latin typeface="Arial"/>
                <a:ea typeface="ＭＳ Ｐゴシック" pitchFamily="1" charset="-128"/>
                <a:cs typeface="Arial"/>
              </a:rPr>
              <a:t>ν</a:t>
            </a:r>
            <a:r>
              <a:rPr lang="el-GR" sz="900" dirty="0">
                <a:solidFill>
                  <a:prstClr val="black">
                    <a:lumMod val="65000"/>
                    <a:lumOff val="35000"/>
                  </a:prstClr>
                </a:solidFill>
                <a:latin typeface="Arial"/>
                <a:ea typeface="ＭＳ Ｐゴシック" pitchFamily="1" charset="-128"/>
                <a:cs typeface="Arial"/>
              </a:rPr>
              <a:t> υποκαθιστά τη μελέτη της συνιστώμενης βιβλιογραφίας η οποία διατίθεται μέσω </a:t>
            </a:r>
            <a:r>
              <a:rPr lang="en-US" sz="900" dirty="0">
                <a:solidFill>
                  <a:prstClr val="black">
                    <a:lumMod val="65000"/>
                    <a:lumOff val="35000"/>
                  </a:prstClr>
                </a:solidFill>
                <a:latin typeface="Arial"/>
                <a:ea typeface="ＭＳ Ｐゴシック" pitchFamily="1" charset="-128"/>
                <a:cs typeface="Arial"/>
              </a:rPr>
              <a:t>e-class </a:t>
            </a:r>
            <a:r>
              <a:rPr lang="el-GR" sz="900" dirty="0">
                <a:solidFill>
                  <a:prstClr val="black">
                    <a:lumMod val="65000"/>
                    <a:lumOff val="35000"/>
                  </a:prstClr>
                </a:solidFill>
                <a:latin typeface="Arial"/>
                <a:ea typeface="ＭＳ Ｐゴシック" pitchFamily="1" charset="-128"/>
                <a:cs typeface="Arial"/>
              </a:rPr>
              <a:t>(έγγραφα) για κάθε διάλεξη μαζί με τις ασκήσεις και τις μελέτες περίπτωσης</a:t>
            </a:r>
            <a:r>
              <a:rPr lang="el-GR" sz="1200" dirty="0">
                <a:solidFill>
                  <a:prstClr val="black">
                    <a:lumMod val="65000"/>
                    <a:lumOff val="35000"/>
                  </a:prstClr>
                </a:solidFill>
                <a:latin typeface="Arial"/>
                <a:ea typeface="ＭＳ Ｐゴシック" pitchFamily="1" charset="-128"/>
                <a:cs typeface="Arial"/>
              </a:rPr>
              <a:t>.</a:t>
            </a:r>
            <a:endParaRPr lang="en-US" sz="1200" dirty="0">
              <a:solidFill>
                <a:prstClr val="black">
                  <a:lumMod val="65000"/>
                  <a:lumOff val="35000"/>
                </a:prstClr>
              </a:solidFill>
              <a:latin typeface="Arial"/>
              <a:ea typeface="ＭＳ Ｐゴシック" pitchFamily="1" charset="-128"/>
              <a:cs typeface="Arial"/>
            </a:endParaRPr>
          </a:p>
        </p:txBody>
      </p:sp>
      <p:grpSp>
        <p:nvGrpSpPr>
          <p:cNvPr id="21" name="Group 20">
            <a:extLst>
              <a:ext uri="{FF2B5EF4-FFF2-40B4-BE49-F238E27FC236}">
                <a16:creationId xmlns:a16="http://schemas.microsoft.com/office/drawing/2014/main" id="{E13117AE-BF32-4DC7-999A-487A727905B6}"/>
              </a:ext>
            </a:extLst>
          </p:cNvPr>
          <p:cNvGrpSpPr/>
          <p:nvPr/>
        </p:nvGrpSpPr>
        <p:grpSpPr>
          <a:xfrm>
            <a:off x="337138" y="115795"/>
            <a:ext cx="10330863" cy="1289785"/>
            <a:chOff x="-1186862" y="115794"/>
            <a:chExt cx="10154400" cy="1289785"/>
          </a:xfrm>
        </p:grpSpPr>
        <p:grpSp>
          <p:nvGrpSpPr>
            <p:cNvPr id="22" name="Group 21">
              <a:extLst>
                <a:ext uri="{FF2B5EF4-FFF2-40B4-BE49-F238E27FC236}">
                  <a16:creationId xmlns:a16="http://schemas.microsoft.com/office/drawing/2014/main" id="{7C944E8C-D301-4979-B886-D00B249D9A52}"/>
                </a:ext>
              </a:extLst>
            </p:cNvPr>
            <p:cNvGrpSpPr/>
            <p:nvPr/>
          </p:nvGrpSpPr>
          <p:grpSpPr>
            <a:xfrm>
              <a:off x="-1186862" y="246254"/>
              <a:ext cx="10035361" cy="523220"/>
              <a:chOff x="-1186862" y="246254"/>
              <a:chExt cx="10035361" cy="523220"/>
            </a:xfrm>
          </p:grpSpPr>
          <p:pic>
            <p:nvPicPr>
              <p:cNvPr id="25" name="Picture 24" descr="orange_bar.png">
                <a:extLst>
                  <a:ext uri="{FF2B5EF4-FFF2-40B4-BE49-F238E27FC236}">
                    <a16:creationId xmlns:a16="http://schemas.microsoft.com/office/drawing/2014/main" id="{6C21B185-D34C-4DFE-9816-88A5AD418CA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4763" r="-2"/>
              <a:stretch/>
            </p:blipFill>
            <p:spPr>
              <a:xfrm>
                <a:off x="-1186862" y="285120"/>
                <a:ext cx="5979790" cy="432000"/>
              </a:xfrm>
              <a:prstGeom prst="rect">
                <a:avLst/>
              </a:prstGeom>
              <a:effectLst>
                <a:outerShdw blurRad="76200" dist="38100" dir="2700000" algn="tl" rotWithShape="0">
                  <a:srgbClr val="000000">
                    <a:alpha val="2000"/>
                  </a:srgbClr>
                </a:outerShdw>
              </a:effectLst>
            </p:spPr>
          </p:pic>
          <p:sp>
            <p:nvSpPr>
              <p:cNvPr id="26" name="TextBox 25">
                <a:extLst>
                  <a:ext uri="{FF2B5EF4-FFF2-40B4-BE49-F238E27FC236}">
                    <a16:creationId xmlns:a16="http://schemas.microsoft.com/office/drawing/2014/main" id="{DDA9E92E-947F-40B2-BB03-DD66D5D3CAA5}"/>
                  </a:ext>
                </a:extLst>
              </p:cNvPr>
              <p:cNvSpPr txBox="1"/>
              <p:nvPr/>
            </p:nvSpPr>
            <p:spPr>
              <a:xfrm>
                <a:off x="98766" y="246254"/>
                <a:ext cx="5529611" cy="523220"/>
              </a:xfrm>
              <a:prstGeom prst="rect">
                <a:avLst/>
              </a:prstGeom>
              <a:noFill/>
            </p:spPr>
            <p:txBody>
              <a:bodyPr wrap="square" rtlCol="0">
                <a:spAutoFit/>
              </a:bodyPr>
              <a:lstStyle/>
              <a:p>
                <a:pPr algn="l" rtl="0"/>
                <a:r>
                  <a:rPr lang="el-GR" sz="1400" spc="100" dirty="0">
                    <a:solidFill>
                      <a:schemeClr val="bg1"/>
                    </a:solidFill>
                    <a:latin typeface="Arial Black" panose="020B0A04020102020204" pitchFamily="34" charset="0"/>
                    <a:cs typeface="Gotham Black"/>
                  </a:rPr>
                  <a:t>Πως διαμορφώνεται η αγορά των Μ&amp;Α</a:t>
                </a:r>
                <a:r>
                  <a:rPr lang="en-US" sz="1400" spc="100" dirty="0">
                    <a:solidFill>
                      <a:schemeClr val="bg1"/>
                    </a:solidFill>
                    <a:latin typeface="Arial Black" panose="020B0A04020102020204" pitchFamily="34" charset="0"/>
                    <a:cs typeface="Gotham Black"/>
                  </a:rPr>
                  <a:t>s</a:t>
                </a:r>
                <a:r>
                  <a:rPr lang="el-GR" sz="1400" spc="100" dirty="0">
                    <a:solidFill>
                      <a:schemeClr val="bg1"/>
                    </a:solidFill>
                    <a:latin typeface="Arial Black" panose="020B0A04020102020204" pitchFamily="34" charset="0"/>
                    <a:cs typeface="Gotham Black"/>
                  </a:rPr>
                  <a:t> σε συνθήκες παγκοσμίων κρίσεων</a:t>
                </a:r>
                <a:endParaRPr lang="en-US" sz="1400" spc="100" dirty="0">
                  <a:solidFill>
                    <a:schemeClr val="bg1"/>
                  </a:solidFill>
                  <a:latin typeface="Arial Black" panose="020B0A04020102020204" pitchFamily="34" charset="0"/>
                  <a:cs typeface="Gotham Black"/>
                </a:endParaRPr>
              </a:p>
            </p:txBody>
          </p:sp>
          <p:pic>
            <p:nvPicPr>
              <p:cNvPr id="27" name="Picture 26" descr="HBpub_rgb.eps">
                <a:extLst>
                  <a:ext uri="{FF2B5EF4-FFF2-40B4-BE49-F238E27FC236}">
                    <a16:creationId xmlns:a16="http://schemas.microsoft.com/office/drawing/2014/main" id="{6D2DCC25-B22A-4366-B152-1763F6C8305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92786" y="283031"/>
                <a:ext cx="1255713" cy="433674"/>
              </a:xfrm>
              <a:prstGeom prst="rect">
                <a:avLst/>
              </a:prstGeom>
            </p:spPr>
          </p:pic>
        </p:grpSp>
        <p:sp>
          <p:nvSpPr>
            <p:cNvPr id="23" name="Rectangle 22">
              <a:extLst>
                <a:ext uri="{FF2B5EF4-FFF2-40B4-BE49-F238E27FC236}">
                  <a16:creationId xmlns:a16="http://schemas.microsoft.com/office/drawing/2014/main" id="{9A59534E-F46D-4B29-BB62-109F7C8FF972}"/>
                </a:ext>
              </a:extLst>
            </p:cNvPr>
            <p:cNvSpPr/>
            <p:nvPr/>
          </p:nvSpPr>
          <p:spPr>
            <a:xfrm>
              <a:off x="6667100" y="115794"/>
              <a:ext cx="2300438" cy="1289785"/>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rtl="0"/>
              <a:endParaRPr lang="en-US"/>
            </a:p>
          </p:txBody>
        </p:sp>
      </p:grpSp>
      <p:pic>
        <p:nvPicPr>
          <p:cNvPr id="3" name="Picture 2">
            <a:extLst>
              <a:ext uri="{FF2B5EF4-FFF2-40B4-BE49-F238E27FC236}">
                <a16:creationId xmlns:a16="http://schemas.microsoft.com/office/drawing/2014/main" id="{AC0F53CE-EBDD-2C0D-5F84-2174770636DD}"/>
              </a:ext>
            </a:extLst>
          </p:cNvPr>
          <p:cNvPicPr>
            <a:picLocks noChangeAspect="1"/>
          </p:cNvPicPr>
          <p:nvPr/>
        </p:nvPicPr>
        <p:blipFill>
          <a:blip r:embed="rId5"/>
          <a:stretch>
            <a:fillRect/>
          </a:stretch>
        </p:blipFill>
        <p:spPr>
          <a:xfrm>
            <a:off x="7870796" y="246254"/>
            <a:ext cx="1943100" cy="666750"/>
          </a:xfrm>
          <a:prstGeom prst="rect">
            <a:avLst/>
          </a:prstGeom>
        </p:spPr>
      </p:pic>
      <p:sp>
        <p:nvSpPr>
          <p:cNvPr id="5" name="Footer Placeholder 4">
            <a:extLst>
              <a:ext uri="{FF2B5EF4-FFF2-40B4-BE49-F238E27FC236}">
                <a16:creationId xmlns:a16="http://schemas.microsoft.com/office/drawing/2014/main" id="{80CCB29E-0CCF-D41F-68C1-C4BFDA0DBF74}"/>
              </a:ext>
            </a:extLst>
          </p:cNvPr>
          <p:cNvSpPr>
            <a:spLocks noGrp="1"/>
          </p:cNvSpPr>
          <p:nvPr>
            <p:ph type="ftr" sz="quarter" idx="11"/>
          </p:nvPr>
        </p:nvSpPr>
        <p:spPr/>
        <p:txBody>
          <a:bodyPr/>
          <a:lstStyle/>
          <a:p>
            <a:pPr algn="l" rtl="0"/>
            <a:r>
              <a:rPr lang="el-GR" dirty="0">
                <a:solidFill>
                  <a:prstClr val="black">
                    <a:tint val="75000"/>
                  </a:prstClr>
                </a:solidFill>
              </a:rPr>
              <a:t>ΠΑΝΕΠΙΣΤΗΜΙΟ </a:t>
            </a:r>
            <a:r>
              <a:rPr lang="el-GR" dirty="0" err="1">
                <a:solidFill>
                  <a:prstClr val="black">
                    <a:tint val="75000"/>
                  </a:prstClr>
                </a:solidFill>
              </a:rPr>
              <a:t>ΠΕΙΡΑΙΩΣ_M&amp;As</a:t>
            </a:r>
            <a:r>
              <a:rPr lang="el-GR" dirty="0">
                <a:solidFill>
                  <a:prstClr val="black">
                    <a:tint val="75000"/>
                  </a:prstClr>
                </a:solidFill>
              </a:rPr>
              <a:t> 30032026</a:t>
            </a:r>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F8FAD8A2-96A3-2586-94C9-072741146A15}"/>
              </a:ext>
            </a:extLst>
          </p:cNvPr>
          <p:cNvSpPr>
            <a:spLocks noGrp="1"/>
          </p:cNvSpPr>
          <p:nvPr>
            <p:ph type="sldNum" sz="quarter" idx="12"/>
          </p:nvPr>
        </p:nvSpPr>
        <p:spPr/>
        <p:txBody>
          <a:bodyPr/>
          <a:lstStyle/>
          <a:p>
            <a:pPr algn="l" rtl="0"/>
            <a:fld id="{8D10B028-39EC-4912-BB06-6A14E91D200B}" type="slidenum">
              <a:rPr lang="en-US" smtClean="0">
                <a:solidFill>
                  <a:prstClr val="black">
                    <a:tint val="75000"/>
                  </a:prstClr>
                </a:solidFill>
              </a:rPr>
              <a:pPr algn="l" rtl="0"/>
              <a:t>1</a:t>
            </a:fld>
            <a:endParaRPr lang="en-US" dirty="0">
              <a:solidFill>
                <a:prstClr val="black">
                  <a:tint val="75000"/>
                </a:prstClr>
              </a:solidFill>
            </a:endParaRPr>
          </a:p>
        </p:txBody>
      </p:sp>
    </p:spTree>
    <p:extLst>
      <p:ext uri="{BB962C8B-B14F-4D97-AF65-F5344CB8AC3E}">
        <p14:creationId xmlns:p14="http://schemas.microsoft.com/office/powerpoint/2010/main" val="3707492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400" b="1" dirty="0">
                <a:latin typeface="Garamond" panose="02020404030301010803" pitchFamily="18" charset="0"/>
              </a:rPr>
              <a:t>Sector mix shifted toward TMT, GEM, and financial services</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902776" y="1488332"/>
            <a:ext cx="6199360" cy="4036979"/>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a:p>
            <a:r>
              <a:rPr lang="en-US" dirty="0"/>
              <a:t>4.</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6</a:t>
            </a:r>
          </a:p>
        </p:txBody>
      </p:sp>
      <p:sp>
        <p:nvSpPr>
          <p:cNvPr id="8" name="TextBox 7">
            <a:extLst>
              <a:ext uri="{FF2B5EF4-FFF2-40B4-BE49-F238E27FC236}">
                <a16:creationId xmlns:a16="http://schemas.microsoft.com/office/drawing/2014/main" id="{B746B488-05CD-2AB7-48B0-DD7BD967A9CC}"/>
              </a:ext>
            </a:extLst>
          </p:cNvPr>
          <p:cNvSpPr txBox="1"/>
          <p:nvPr/>
        </p:nvSpPr>
        <p:spPr>
          <a:xfrm>
            <a:off x="7684851" y="1358284"/>
            <a:ext cx="4237860" cy="3904380"/>
          </a:xfrm>
          <a:prstGeom prst="rect">
            <a:avLst/>
          </a:prstGeom>
          <a:noFill/>
        </p:spPr>
        <p:txBody>
          <a:bodyPr/>
          <a:lstStyle/>
          <a:p>
            <a:r>
              <a:rPr lang="en-US" dirty="0">
                <a:latin typeface="Garamond" panose="02020404030301010803" pitchFamily="18" charset="0"/>
              </a:rPr>
              <a:t>Three sectors accounted for about half of 2025 deal value: TMT, global energy and materials, and financial services.</a:t>
            </a:r>
          </a:p>
          <a:p>
            <a:r>
              <a:rPr lang="en-US" dirty="0">
                <a:latin typeface="Garamond" panose="02020404030301010803" pitchFamily="18" charset="0"/>
              </a:rPr>
              <a:t>That mix matters because these sectors combine scale logic, technology pressure, and portfolio restructuring, but each does so for different reasons.</a:t>
            </a:r>
          </a:p>
          <a:p>
            <a:r>
              <a:rPr lang="en-US" dirty="0">
                <a:latin typeface="Garamond" panose="02020404030301010803" pitchFamily="18" charset="0"/>
              </a:rPr>
              <a:t>A good industry estimate therefore starts with the common data and then asks which driver dominates in each subsector: growth, regulation, consolidation, or capital intensity.</a:t>
            </a:r>
          </a:p>
        </p:txBody>
      </p:sp>
    </p:spTree>
    <p:extLst>
      <p:ext uri="{BB962C8B-B14F-4D97-AF65-F5344CB8AC3E}">
        <p14:creationId xmlns:p14="http://schemas.microsoft.com/office/powerpoint/2010/main" val="134217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400" b="1" dirty="0">
                <a:latin typeface="Garamond" panose="02020404030301010803" pitchFamily="18" charset="0"/>
              </a:rPr>
              <a:t>Advanced industries: geopolitics, economics, and technology are converging</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1151057" y="1254869"/>
            <a:ext cx="5951079" cy="3949054"/>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7</a:t>
            </a:r>
          </a:p>
        </p:txBody>
      </p:sp>
      <p:sp>
        <p:nvSpPr>
          <p:cNvPr id="8" name="TextBox 7">
            <a:extLst>
              <a:ext uri="{FF2B5EF4-FFF2-40B4-BE49-F238E27FC236}">
                <a16:creationId xmlns:a16="http://schemas.microsoft.com/office/drawing/2014/main" id="{B746B488-05CD-2AB7-48B0-DD7BD967A9CC}"/>
              </a:ext>
            </a:extLst>
          </p:cNvPr>
          <p:cNvSpPr txBox="1"/>
          <p:nvPr/>
        </p:nvSpPr>
        <p:spPr>
          <a:xfrm>
            <a:off x="7928043" y="1358283"/>
            <a:ext cx="3994668" cy="3845639"/>
          </a:xfrm>
          <a:prstGeom prst="rect">
            <a:avLst/>
          </a:prstGeom>
          <a:noFill/>
        </p:spPr>
        <p:txBody>
          <a:bodyPr/>
          <a:lstStyle/>
          <a:p>
            <a:r>
              <a:rPr lang="en-US" dirty="0">
                <a:latin typeface="Garamond" panose="02020404030301010803" pitchFamily="18" charset="0"/>
              </a:rPr>
              <a:t>In advanced industries, M&amp;A is increasingly tied to supply-chain redesign, industrial policy, automation, and defense-adjacent technology.</a:t>
            </a:r>
          </a:p>
          <a:p>
            <a:r>
              <a:rPr lang="en-US" dirty="0">
                <a:latin typeface="Garamond" panose="02020404030301010803" pitchFamily="18" charset="0"/>
              </a:rPr>
              <a:t>That makes the subsector outlook less about broad manufacturing and more about robotics, electronics, aerospace exposure, and critical components.</a:t>
            </a:r>
          </a:p>
          <a:p>
            <a:r>
              <a:rPr lang="en-US" dirty="0">
                <a:latin typeface="Garamond" panose="02020404030301010803" pitchFamily="18" charset="0"/>
              </a:rPr>
              <a:t>Deals should remain focused on strategic capabilities, engineering depth, and regional manufacturing resilience rather than pure cost takeout.</a:t>
            </a:r>
          </a:p>
        </p:txBody>
      </p:sp>
    </p:spTree>
    <p:extLst>
      <p:ext uri="{BB962C8B-B14F-4D97-AF65-F5344CB8AC3E}">
        <p14:creationId xmlns:p14="http://schemas.microsoft.com/office/powerpoint/2010/main" val="305094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889742"/>
          </a:xfrm>
        </p:spPr>
        <p:txBody>
          <a:bodyPr>
            <a:normAutofit/>
          </a:bodyPr>
          <a:lstStyle/>
          <a:p>
            <a:pPr algn="ctr"/>
            <a:r>
              <a:rPr lang="en-US" sz="2400" b="1" dirty="0">
                <a:latin typeface="Garamond" panose="02020404030301010803" pitchFamily="18" charset="0"/>
              </a:rPr>
              <a:t>Defense M&amp;A is being re-rated by geopolitical urgency</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994629" y="1254868"/>
            <a:ext cx="6437303" cy="4050295"/>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8</a:t>
            </a:r>
          </a:p>
        </p:txBody>
      </p:sp>
      <p:sp>
        <p:nvSpPr>
          <p:cNvPr id="8" name="TextBox 7">
            <a:extLst>
              <a:ext uri="{FF2B5EF4-FFF2-40B4-BE49-F238E27FC236}">
                <a16:creationId xmlns:a16="http://schemas.microsoft.com/office/drawing/2014/main" id="{B746B488-05CD-2AB7-48B0-DD7BD967A9CC}"/>
              </a:ext>
            </a:extLst>
          </p:cNvPr>
          <p:cNvSpPr txBox="1"/>
          <p:nvPr/>
        </p:nvSpPr>
        <p:spPr>
          <a:xfrm>
            <a:off x="8153400" y="1358283"/>
            <a:ext cx="3769311" cy="4050295"/>
          </a:xfrm>
          <a:prstGeom prst="rect">
            <a:avLst/>
          </a:prstGeom>
          <a:noFill/>
        </p:spPr>
        <p:txBody>
          <a:bodyPr/>
          <a:lstStyle/>
          <a:p>
            <a:r>
              <a:rPr lang="en-US" dirty="0">
                <a:latin typeface="Garamond" panose="02020404030301010803" pitchFamily="18" charset="0"/>
              </a:rPr>
              <a:t>McKinsey's defense chapter is especially relevant for the current lecture topic because it shows how geopolitics can directly pull M&amp;A into a new growth regime.</a:t>
            </a:r>
          </a:p>
          <a:p>
            <a:r>
              <a:rPr lang="en-US" dirty="0">
                <a:latin typeface="Garamond" panose="02020404030301010803" pitchFamily="18" charset="0"/>
              </a:rPr>
              <a:t>Rising procurement budgets, sovereignty concerns, and the need for faster industrial capacity encourage roll-ups, technology acquisitions, and cross-border partnerships.</a:t>
            </a:r>
          </a:p>
          <a:p>
            <a:r>
              <a:rPr lang="en-US" dirty="0">
                <a:latin typeface="Garamond" panose="02020404030301010803" pitchFamily="18" charset="0"/>
              </a:rPr>
              <a:t>For estimation purposes, defense-related subsectors should be treated as policy-backed rather than purely cyclical markets.</a:t>
            </a:r>
          </a:p>
        </p:txBody>
      </p:sp>
    </p:spTree>
    <p:extLst>
      <p:ext uri="{BB962C8B-B14F-4D97-AF65-F5344CB8AC3E}">
        <p14:creationId xmlns:p14="http://schemas.microsoft.com/office/powerpoint/2010/main" val="4147387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400" b="1" dirty="0">
                <a:latin typeface="Garamond" panose="02020404030301010803" pitchFamily="18" charset="0"/>
              </a:rPr>
              <a:t>Financial services M&amp;A is back, with scale and capabilities at the center</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994629" y="1478604"/>
            <a:ext cx="6641584" cy="3769643"/>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9</a:t>
            </a:r>
          </a:p>
        </p:txBody>
      </p:sp>
      <p:sp>
        <p:nvSpPr>
          <p:cNvPr id="8" name="TextBox 7">
            <a:extLst>
              <a:ext uri="{FF2B5EF4-FFF2-40B4-BE49-F238E27FC236}">
                <a16:creationId xmlns:a16="http://schemas.microsoft.com/office/drawing/2014/main" id="{B746B488-05CD-2AB7-48B0-DD7BD967A9CC}"/>
              </a:ext>
            </a:extLst>
          </p:cNvPr>
          <p:cNvSpPr txBox="1"/>
          <p:nvPr/>
        </p:nvSpPr>
        <p:spPr>
          <a:xfrm>
            <a:off x="7807911" y="1358284"/>
            <a:ext cx="4114800" cy="4060022"/>
          </a:xfrm>
          <a:prstGeom prst="rect">
            <a:avLst/>
          </a:prstGeom>
          <a:noFill/>
        </p:spPr>
        <p:txBody>
          <a:bodyPr/>
          <a:lstStyle/>
          <a:p>
            <a:r>
              <a:rPr lang="en-US" dirty="0">
                <a:latin typeface="Garamond" panose="02020404030301010803" pitchFamily="18" charset="0"/>
              </a:rPr>
              <a:t>Financial-services dealmaking recovered because scale is again becoming necessary to absorb digital investment, compliance cost, and product breadth.</a:t>
            </a:r>
          </a:p>
          <a:p>
            <a:r>
              <a:rPr lang="en-US" dirty="0">
                <a:latin typeface="Garamond" panose="02020404030301010803" pitchFamily="18" charset="0"/>
              </a:rPr>
              <a:t>This favors consolidation in fragmented banking markets and capability acquisitions in payments, wealth, and data-led services.</a:t>
            </a:r>
          </a:p>
          <a:p>
            <a:r>
              <a:rPr lang="en-US" dirty="0">
                <a:latin typeface="Garamond" panose="02020404030301010803" pitchFamily="18" charset="0"/>
              </a:rPr>
              <a:t>The subsector lesson is that higher rates do not kill all deals; they often increase the urgency of scale where operating leverage matters.</a:t>
            </a:r>
          </a:p>
        </p:txBody>
      </p:sp>
    </p:spTree>
    <p:extLst>
      <p:ext uri="{BB962C8B-B14F-4D97-AF65-F5344CB8AC3E}">
        <p14:creationId xmlns:p14="http://schemas.microsoft.com/office/powerpoint/2010/main" val="4167015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800" b="1" dirty="0">
                <a:latin typeface="Garamond" panose="02020404030301010803" pitchFamily="18" charset="0"/>
              </a:rPr>
              <a:t>Global energy and materials: megadeals return, but risk rises too</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838200" y="1488332"/>
            <a:ext cx="6885562" cy="3944937"/>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10</a:t>
            </a:r>
          </a:p>
        </p:txBody>
      </p:sp>
      <p:sp>
        <p:nvSpPr>
          <p:cNvPr id="8" name="TextBox 7">
            <a:extLst>
              <a:ext uri="{FF2B5EF4-FFF2-40B4-BE49-F238E27FC236}">
                <a16:creationId xmlns:a16="http://schemas.microsoft.com/office/drawing/2014/main" id="{B746B488-05CD-2AB7-48B0-DD7BD967A9CC}"/>
              </a:ext>
            </a:extLst>
          </p:cNvPr>
          <p:cNvSpPr txBox="1"/>
          <p:nvPr/>
        </p:nvSpPr>
        <p:spPr>
          <a:xfrm>
            <a:off x="8501974" y="1358284"/>
            <a:ext cx="3420737" cy="3369256"/>
          </a:xfrm>
          <a:prstGeom prst="rect">
            <a:avLst/>
          </a:prstGeom>
          <a:noFill/>
        </p:spPr>
        <p:txBody>
          <a:bodyPr/>
          <a:lstStyle/>
          <a:p>
            <a:r>
              <a:rPr lang="en-US" dirty="0">
                <a:latin typeface="Garamond" panose="02020404030301010803" pitchFamily="18" charset="0"/>
              </a:rPr>
              <a:t>Energy and materials recovered in value, yet the report makes clear that this is a more fragile rebound than in TMT.</a:t>
            </a:r>
          </a:p>
          <a:p>
            <a:r>
              <a:rPr lang="en-US" dirty="0">
                <a:latin typeface="Garamond" panose="02020404030301010803" pitchFamily="18" charset="0"/>
              </a:rPr>
              <a:t>Project delays, trade friction, slower energy-transition build-out, and geopolitical risk all increase execution risk even when strategic logic is strong.</a:t>
            </a:r>
          </a:p>
          <a:p>
            <a:r>
              <a:rPr lang="en-US" dirty="0">
                <a:latin typeface="Garamond" panose="02020404030301010803" pitchFamily="18" charset="0"/>
              </a:rPr>
              <a:t>This is exactly why our TITAN and METLEN cases matter: in this sector, resilience and capital discipline are now part of M&amp;A strategy itself.</a:t>
            </a:r>
          </a:p>
        </p:txBody>
      </p:sp>
    </p:spTree>
    <p:extLst>
      <p:ext uri="{BB962C8B-B14F-4D97-AF65-F5344CB8AC3E}">
        <p14:creationId xmlns:p14="http://schemas.microsoft.com/office/powerpoint/2010/main" val="2386456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800" b="1" dirty="0">
                <a:latin typeface="Garamond" panose="02020404030301010803" pitchFamily="18" charset="0"/>
              </a:rPr>
              <a:t>Life sciences: strategic pressure is reactivating dealmaking</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994629" y="1466959"/>
            <a:ext cx="6271933" cy="3863798"/>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11</a:t>
            </a:r>
          </a:p>
        </p:txBody>
      </p:sp>
      <p:sp>
        <p:nvSpPr>
          <p:cNvPr id="8" name="TextBox 7">
            <a:extLst>
              <a:ext uri="{FF2B5EF4-FFF2-40B4-BE49-F238E27FC236}">
                <a16:creationId xmlns:a16="http://schemas.microsoft.com/office/drawing/2014/main" id="{B746B488-05CD-2AB7-48B0-DD7BD967A9CC}"/>
              </a:ext>
            </a:extLst>
          </p:cNvPr>
          <p:cNvSpPr txBox="1"/>
          <p:nvPr/>
        </p:nvSpPr>
        <p:spPr>
          <a:xfrm>
            <a:off x="8025319" y="1358284"/>
            <a:ext cx="3897392" cy="3369256"/>
          </a:xfrm>
          <a:prstGeom prst="rect">
            <a:avLst/>
          </a:prstGeom>
          <a:noFill/>
        </p:spPr>
        <p:txBody>
          <a:bodyPr/>
          <a:lstStyle/>
          <a:p>
            <a:r>
              <a:rPr lang="en-US" dirty="0">
                <a:latin typeface="Garamond" panose="02020404030301010803" pitchFamily="18" charset="0"/>
              </a:rPr>
              <a:t>Life sciences is showing stronger momentum because pipelines, patent cliffs, diagnostics, and new therapies continue to force portfolio action.</a:t>
            </a:r>
          </a:p>
          <a:p>
            <a:r>
              <a:rPr lang="en-US" dirty="0">
                <a:latin typeface="Garamond" panose="02020404030301010803" pitchFamily="18" charset="0"/>
              </a:rPr>
              <a:t>The chapter suggests that capability gaps are often more important than macro noise, especially in attractive therapeutic and technology niches.</a:t>
            </a:r>
          </a:p>
          <a:p>
            <a:r>
              <a:rPr lang="en-US" dirty="0">
                <a:latin typeface="Garamond" panose="02020404030301010803" pitchFamily="18" charset="0"/>
              </a:rPr>
              <a:t>For subsector estimation, that means looking at innovation scarcity, regulatory path, and commercial platform fit rather than only market multiples.</a:t>
            </a:r>
          </a:p>
        </p:txBody>
      </p:sp>
    </p:spTree>
    <p:extLst>
      <p:ext uri="{BB962C8B-B14F-4D97-AF65-F5344CB8AC3E}">
        <p14:creationId xmlns:p14="http://schemas.microsoft.com/office/powerpoint/2010/main" val="843150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400" b="1" dirty="0">
                <a:latin typeface="Garamond" panose="02020404030301010803" pitchFamily="18" charset="0"/>
              </a:rPr>
              <a:t>TMT remains the broadest engine of strategic M&amp;A</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838200" y="1556427"/>
            <a:ext cx="6311630" cy="3448526"/>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12</a:t>
            </a:r>
          </a:p>
        </p:txBody>
      </p:sp>
      <p:sp>
        <p:nvSpPr>
          <p:cNvPr id="8" name="TextBox 7">
            <a:extLst>
              <a:ext uri="{FF2B5EF4-FFF2-40B4-BE49-F238E27FC236}">
                <a16:creationId xmlns:a16="http://schemas.microsoft.com/office/drawing/2014/main" id="{B746B488-05CD-2AB7-48B0-DD7BD967A9CC}"/>
              </a:ext>
            </a:extLst>
          </p:cNvPr>
          <p:cNvSpPr txBox="1"/>
          <p:nvPr/>
        </p:nvSpPr>
        <p:spPr>
          <a:xfrm>
            <a:off x="8153400" y="1358283"/>
            <a:ext cx="3769311" cy="4225393"/>
          </a:xfrm>
          <a:prstGeom prst="rect">
            <a:avLst/>
          </a:prstGeom>
          <a:noFill/>
        </p:spPr>
        <p:txBody>
          <a:bodyPr/>
          <a:lstStyle/>
          <a:p>
            <a:r>
              <a:rPr lang="en-US" dirty="0">
                <a:latin typeface="Garamond" panose="02020404030301010803" pitchFamily="18" charset="0"/>
              </a:rPr>
              <a:t>Technology, media, and telecom regained the top share of global deal value because digital capability is now a cross-sector competitive necessity.</a:t>
            </a:r>
          </a:p>
          <a:p>
            <a:r>
              <a:rPr lang="en-US" dirty="0">
                <a:latin typeface="Garamond" panose="02020404030301010803" pitchFamily="18" charset="0"/>
              </a:rPr>
              <a:t>AI, data infrastructure, software, and content remain central acquisition themes, while many buyers prefer targeted capability buys over diffuse diversification.</a:t>
            </a:r>
          </a:p>
          <a:p>
            <a:r>
              <a:rPr lang="en-US" dirty="0">
                <a:latin typeface="Garamond" panose="02020404030301010803" pitchFamily="18" charset="0"/>
              </a:rPr>
              <a:t>This makes TMT both a sector and an enabling layer for almost every other sector we analyze.</a:t>
            </a:r>
          </a:p>
        </p:txBody>
      </p:sp>
    </p:spTree>
    <p:extLst>
      <p:ext uri="{BB962C8B-B14F-4D97-AF65-F5344CB8AC3E}">
        <p14:creationId xmlns:p14="http://schemas.microsoft.com/office/powerpoint/2010/main" val="1113235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n-US" sz="2400" b="1" dirty="0">
                <a:latin typeface="Garamond" panose="02020404030301010803" pitchFamily="18" charset="0"/>
              </a:rPr>
              <a:t>Gulf war / oil shock: transmission mechanism for M&amp;A</a:t>
            </a: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normAutofit fontScale="92500" lnSpcReduction="10000"/>
          </a:bodyPr>
          <a:lstStyle/>
          <a:p>
            <a:r>
              <a:rPr lang="en-US" dirty="0">
                <a:latin typeface="Garamond" panose="02020404030301010803" pitchFamily="18" charset="0"/>
              </a:rPr>
              <a:t>A renewed Gulf conflict first hits energy prices, freight costs, and risk premia; then it passes into inflation, weaker discretionary demand, and tighter financing conditions.</a:t>
            </a:r>
          </a:p>
          <a:p>
            <a:r>
              <a:rPr lang="en-US" dirty="0">
                <a:latin typeface="Garamond" panose="02020404030301010803" pitchFamily="18" charset="0"/>
              </a:rPr>
              <a:t>In M&amp;A, that combination widens valuation gaps, delays discretionary deals, and shifts activity toward resilience assets: infrastructure, defense, localization, energy efficiency, and balance-sheet repair.</a:t>
            </a:r>
          </a:p>
          <a:p>
            <a:r>
              <a:rPr lang="en-US" dirty="0">
                <a:latin typeface="Garamond" panose="02020404030301010803" pitchFamily="18" charset="0"/>
              </a:rPr>
              <a:t>Boards should expect slower consumption-facing deals, more carve-outs and portfolio pruning, and a higher premium on domestic or near-shored supply chains.</a:t>
            </a:r>
          </a:p>
          <a:p>
            <a:r>
              <a:rPr lang="en-US" dirty="0">
                <a:latin typeface="Garamond" panose="02020404030301010803" pitchFamily="18" charset="0"/>
              </a:rPr>
              <a:t>The practical implication is not "stop doing deals," but move toward smaller capability acquisitions, sequenced investments, flexible financing, and stronger downside-case diligence.</a:t>
            </a:r>
          </a:p>
        </p:txBody>
      </p:sp>
      <p:sp>
        <p:nvSpPr>
          <p:cNvPr id="102" name="Source Box 102"/>
          <p:cNvSpPr txBox="1"/>
          <p:nvPr/>
        </p:nvSpPr>
        <p:spPr>
          <a:xfrm>
            <a:off x="685800" y="6120000"/>
            <a:ext cx="10363200" cy="381000"/>
          </a:xfrm>
          <a:prstGeom prst="rect">
            <a:avLst/>
          </a:prstGeom>
          <a:noFill/>
          <a:ln>
            <a:noFill/>
          </a:ln>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ΠΑΝΕΠΙΣΤΗΜΙΟ </a:t>
            </a:r>
            <a:r>
              <a:rPr kumimoji="0" lang="el-GR" sz="1200" b="0" i="0" u="none" strike="noStrike" kern="1200" cap="none" spc="0" normalizeH="0" baseline="0" noProof="0" dirty="0" err="1">
                <a:ln>
                  <a:noFill/>
                </a:ln>
                <a:solidFill>
                  <a:prstClr val="black">
                    <a:tint val="75000"/>
                  </a:prstClr>
                </a:solidFill>
                <a:effectLst/>
                <a:uLnTx/>
                <a:uFillTx/>
                <a:latin typeface="Calibri" panose="020F0502020204030204"/>
                <a:ea typeface="+mn-ea"/>
                <a:cs typeface="+mn-cs"/>
              </a:rPr>
              <a:t>ΠΕΙΡΑΙΩΣ_M&amp;As</a:t>
            </a: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30032026</a:t>
            </a:r>
          </a:p>
        </p:txBody>
      </p:sp>
    </p:spTree>
    <p:extLst>
      <p:ext uri="{BB962C8B-B14F-4D97-AF65-F5344CB8AC3E}">
        <p14:creationId xmlns:p14="http://schemas.microsoft.com/office/powerpoint/2010/main" val="913480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n-US" sz="2800" b="1" dirty="0">
                <a:latin typeface="Garamond" panose="02020404030301010803" pitchFamily="18" charset="0"/>
              </a:rPr>
              <a:t>Case study: TITAN Cement under energy shock conditions</a:t>
            </a: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normAutofit fontScale="92500" lnSpcReduction="20000"/>
          </a:bodyPr>
          <a:lstStyle/>
          <a:p>
            <a:r>
              <a:rPr lang="en-US" dirty="0">
                <a:latin typeface="Garamond" panose="02020404030301010803" pitchFamily="18" charset="0"/>
              </a:rPr>
              <a:t>TITAN should prioritize a resilient allocation model: protect cash generation in core geographies, avoid leverage-heavy expansion, and keep optionality for bolt-on acquisitions in aggregates, ready-mix, recycling, and low-carbon materials.</a:t>
            </a:r>
          </a:p>
          <a:p>
            <a:r>
              <a:rPr lang="en-US" dirty="0">
                <a:latin typeface="Garamond" panose="02020404030301010803" pitchFamily="18" charset="0"/>
              </a:rPr>
              <a:t>Its sustainable strategy should accelerate alternative fuels, clinker substitution, energy-efficiency projects, digital plant optimization, and customer-facing low-carbon product mix to defend margins when fuel and carbon costs rise.</a:t>
            </a:r>
          </a:p>
          <a:p>
            <a:r>
              <a:rPr lang="en-US" dirty="0">
                <a:latin typeface="Garamond" panose="02020404030301010803" pitchFamily="18" charset="0"/>
              </a:rPr>
              <a:t>Under a Gulf-war scenario, the most resilient M&amp;A posture is selective and local: acquire downstream density, logistics efficiency, and circular-economy capabilities rather than pursuing large cyclical bets.</a:t>
            </a:r>
          </a:p>
          <a:p>
            <a:r>
              <a:rPr lang="en-US" dirty="0">
                <a:latin typeface="Garamond" panose="02020404030301010803" pitchFamily="18" charset="0"/>
              </a:rPr>
              <a:t>Strategically, TITAN can turn volatility into advantage if it couples strict balance-sheet discipline with decarbonization capex that lowers structural cost per ton and improves access to infrastructure-led demand.</a:t>
            </a:r>
          </a:p>
        </p:txBody>
      </p:sp>
      <p:sp>
        <p:nvSpPr>
          <p:cNvPr id="102" name="Source Box 102"/>
          <p:cNvSpPr txBox="1"/>
          <p:nvPr/>
        </p:nvSpPr>
        <p:spPr>
          <a:xfrm>
            <a:off x="685800" y="6120000"/>
            <a:ext cx="10363200" cy="381000"/>
          </a:xfrm>
          <a:prstGeom prst="rect">
            <a:avLst/>
          </a:prstGeom>
          <a:noFill/>
          <a:ln>
            <a:noFill/>
          </a:ln>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ΠΑΝΕΠΙΣΤΗΜΙΟ </a:t>
            </a:r>
            <a:r>
              <a:rPr kumimoji="0" lang="el-GR" sz="900" b="0" i="0" u="none" strike="noStrike" kern="1200" cap="none" spc="0" normalizeH="0" baseline="0" noProof="0" dirty="0" err="1">
                <a:ln>
                  <a:noFill/>
                </a:ln>
                <a:solidFill>
                  <a:prstClr val="black">
                    <a:tint val="75000"/>
                  </a:prstClr>
                </a:solidFill>
                <a:effectLst/>
                <a:uLnTx/>
                <a:uFillTx/>
                <a:latin typeface="Calibri" panose="020F0502020204030204"/>
                <a:ea typeface="+mn-ea"/>
                <a:cs typeface="+mn-cs"/>
              </a:rPr>
              <a:t>ΠΕΙΡΑΙΩΣ_M&amp;As</a:t>
            </a:r>
            <a:r>
              <a:rPr kumimoji="0" lang="el-GR"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30032026</a:t>
            </a:r>
          </a:p>
        </p:txBody>
      </p:sp>
    </p:spTree>
    <p:extLst>
      <p:ext uri="{BB962C8B-B14F-4D97-AF65-F5344CB8AC3E}">
        <p14:creationId xmlns:p14="http://schemas.microsoft.com/office/powerpoint/2010/main" val="2490587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n-US" sz="2800" b="1" dirty="0">
                <a:latin typeface="Garamond" panose="02020404030301010803" pitchFamily="18" charset="0"/>
              </a:rPr>
              <a:t>Case study: METLEN under energy, metals, and defense repricing</a:t>
            </a: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a:xfrm>
            <a:off x="838200" y="1429966"/>
            <a:ext cx="10515600" cy="4746997"/>
          </a:xfrm>
        </p:spPr>
        <p:txBody>
          <a:bodyPr>
            <a:normAutofit fontScale="92500" lnSpcReduction="20000"/>
          </a:bodyPr>
          <a:lstStyle/>
          <a:p>
            <a:pPr algn="just"/>
            <a:r>
              <a:rPr lang="en-US" dirty="0">
                <a:latin typeface="Garamond" panose="02020404030301010803" pitchFamily="18" charset="0"/>
              </a:rPr>
              <a:t>METLEN enters this scenario with a more natural hedge than most industrial groups because its model spans power, gas, grids, metals, infrastructure, and increasingly defense-related and critical-metals themes.</a:t>
            </a:r>
          </a:p>
          <a:p>
            <a:pPr algn="just"/>
            <a:r>
              <a:rPr lang="en-US" dirty="0">
                <a:latin typeface="Garamond" panose="02020404030301010803" pitchFamily="18" charset="0"/>
              </a:rPr>
              <a:t>The resilient strategy is to stay investment-grade in behavior: preserve leverage headroom, prioritize high-IRR projects in flexibility, storage, grid-enabling assets, and critical metals, and stage larger moves rather than front-loading them.</a:t>
            </a:r>
          </a:p>
          <a:p>
            <a:pPr algn="just"/>
            <a:r>
              <a:rPr lang="en-US" dirty="0">
                <a:latin typeface="Garamond" panose="02020404030301010803" pitchFamily="18" charset="0"/>
              </a:rPr>
              <a:t>Its sustainable strategy should deepen three strengths: domestic and regional energy security, circular and critical-metals capability, and technology-enabled optimization of power and industrial assets.</a:t>
            </a:r>
          </a:p>
          <a:p>
            <a:pPr algn="just"/>
            <a:r>
              <a:rPr lang="en-US" dirty="0">
                <a:latin typeface="Garamond" panose="02020404030301010803" pitchFamily="18" charset="0"/>
              </a:rPr>
              <a:t>In M&amp;A terms, METLEN should favor capability-led and adjacency-led deals that reinforce vertical integration and European strategic autonomy, while avoiding acquisitions that import commodity beta without control over downstream margins.</a:t>
            </a:r>
          </a:p>
        </p:txBody>
      </p:sp>
      <p:sp>
        <p:nvSpPr>
          <p:cNvPr id="102" name="Source Box 102"/>
          <p:cNvSpPr txBox="1"/>
          <p:nvPr/>
        </p:nvSpPr>
        <p:spPr>
          <a:xfrm>
            <a:off x="685800" y="6120000"/>
            <a:ext cx="10363200" cy="381000"/>
          </a:xfrm>
          <a:prstGeom prst="rect">
            <a:avLst/>
          </a:prstGeom>
          <a:noFill/>
          <a:ln>
            <a:noFill/>
          </a:ln>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ΠΑΝΕΠΙΣΤΗΜΙΟ </a:t>
            </a:r>
            <a:r>
              <a:rPr kumimoji="0" lang="el-GR" sz="900" b="0" i="0" u="none" strike="noStrike" kern="1200" cap="none" spc="0" normalizeH="0" baseline="0" noProof="0" dirty="0" err="1">
                <a:ln>
                  <a:noFill/>
                </a:ln>
                <a:solidFill>
                  <a:prstClr val="black">
                    <a:tint val="75000"/>
                  </a:prstClr>
                </a:solidFill>
                <a:effectLst/>
                <a:uLnTx/>
                <a:uFillTx/>
                <a:latin typeface="Calibri" panose="020F0502020204030204"/>
                <a:ea typeface="+mn-ea"/>
                <a:cs typeface="+mn-cs"/>
              </a:rPr>
              <a:t>ΠΕΙΡΑΙΩΣ_M&amp;As</a:t>
            </a:r>
            <a:r>
              <a:rPr kumimoji="0" lang="el-GR"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30032026</a:t>
            </a:r>
          </a:p>
        </p:txBody>
      </p:sp>
    </p:spTree>
    <p:extLst>
      <p:ext uri="{BB962C8B-B14F-4D97-AF65-F5344CB8AC3E}">
        <p14:creationId xmlns:p14="http://schemas.microsoft.com/office/powerpoint/2010/main" val="3004666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9F5A7-015B-16C6-ACF3-2A08A0E693B2}"/>
              </a:ext>
            </a:extLst>
          </p:cNvPr>
          <p:cNvSpPr>
            <a:spLocks noGrp="1"/>
          </p:cNvSpPr>
          <p:nvPr>
            <p:ph type="title"/>
          </p:nvPr>
        </p:nvSpPr>
        <p:spPr>
          <a:xfrm>
            <a:off x="838200" y="365126"/>
            <a:ext cx="10515600" cy="842238"/>
          </a:xfrm>
        </p:spPr>
        <p:txBody>
          <a:bodyPr/>
          <a:lstStyle/>
          <a:p>
            <a:pPr algn="ctr"/>
            <a:r>
              <a:rPr lang="el-GR" sz="1800" b="1" dirty="0">
                <a:latin typeface="Book Antiqua" panose="02040602050305030304" pitchFamily="18" charset="0"/>
                <a:ea typeface="DengXian" panose="02010600030101010101" pitchFamily="2" charset="-122"/>
                <a:cs typeface="Times New Roman" panose="02020603050405020304" pitchFamily="18" charset="0"/>
              </a:rPr>
              <a:t>Η Δομή της Σημερινής Διάλεξης</a:t>
            </a:r>
            <a:endParaRPr lang="el-GR"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8DA781B4-C33A-D3D2-E24B-A48E44E81079}"/>
              </a:ext>
            </a:extLst>
          </p:cNvPr>
          <p:cNvSpPr>
            <a:spLocks noGrp="1"/>
          </p:cNvSpPr>
          <p:nvPr>
            <p:ph idx="1"/>
          </p:nvPr>
        </p:nvSpPr>
        <p:spPr>
          <a:xfrm>
            <a:off x="838200" y="994299"/>
            <a:ext cx="10515600" cy="5182664"/>
          </a:xfrm>
        </p:spPr>
        <p:txBody>
          <a:bodyPr>
            <a:normAutofit fontScale="92500" lnSpcReduction="20000"/>
          </a:bodyPr>
          <a:lstStyle/>
          <a:p>
            <a:pPr marL="342900" lvl="0" indent="-342900">
              <a:lnSpc>
                <a:spcPct val="115000"/>
              </a:lnSpc>
              <a:spcAft>
                <a:spcPts val="800"/>
              </a:spcAft>
              <a:buSzPts val="1000"/>
              <a:buFont typeface="Symbol" panose="05050102010706020507" pitchFamily="18" charset="2"/>
              <a:buChar char=""/>
              <a:tabLst>
                <a:tab pos="457200" algn="l"/>
              </a:tabLs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Τι σημαίνει πρόβλεψη Εταιρικών Μετασχηματισμών? </a:t>
            </a:r>
          </a:p>
          <a:p>
            <a:pPr marL="800100" lvl="1" indent="-342900">
              <a:lnSpc>
                <a:spcPct val="115000"/>
              </a:lnSpc>
              <a:spcAft>
                <a:spcPts val="800"/>
              </a:spcAft>
              <a:buSzPts val="1000"/>
              <a:buFont typeface="Symbol" panose="05050102010706020507" pitchFamily="18" charset="2"/>
              <a:buChar char=""/>
              <a:tabLst>
                <a:tab pos="457200" algn="l"/>
              </a:tabLst>
            </a:pPr>
            <a:r>
              <a:rPr lang="el-GR" sz="1400" kern="100" dirty="0">
                <a:effectLst/>
                <a:latin typeface="Book Antiqua" panose="02040602050305030304" pitchFamily="18" charset="0"/>
                <a:ea typeface="DengXian" panose="02010600030101010101" pitchFamily="2" charset="-122"/>
                <a:cs typeface="Times New Roman" panose="02020603050405020304" pitchFamily="18" charset="0"/>
              </a:rPr>
              <a:t>Ποιοι Κλάδοι έχουν ή θα έχουν ενδιαφέρον και γιατί?</a:t>
            </a:r>
          </a:p>
          <a:p>
            <a:pPr marL="800100" lvl="1" indent="-342900">
              <a:lnSpc>
                <a:spcPct val="115000"/>
              </a:lnSpc>
              <a:spcAft>
                <a:spcPts val="800"/>
              </a:spcAft>
              <a:buSzPts val="1000"/>
              <a:buFont typeface="Symbol" panose="05050102010706020507" pitchFamily="18" charset="2"/>
              <a:buChar char=""/>
              <a:tabLst>
                <a:tab pos="457200" algn="l"/>
              </a:tabLst>
            </a:pPr>
            <a:r>
              <a:rPr lang="el-GR" sz="1400" kern="100" dirty="0">
                <a:effectLst/>
                <a:latin typeface="Book Antiqua" panose="02040602050305030304" pitchFamily="18" charset="0"/>
                <a:ea typeface="DengXian" panose="02010600030101010101" pitchFamily="2" charset="-122"/>
                <a:cs typeface="Times New Roman" panose="02020603050405020304" pitchFamily="18" charset="0"/>
              </a:rPr>
              <a:t>Πως γεωγραφικά θα γίνουν οι επιλογές εφόσον πρόκειται για εξαγορές?</a:t>
            </a:r>
          </a:p>
          <a:p>
            <a:pPr marL="800100" lvl="1" indent="-342900">
              <a:lnSpc>
                <a:spcPct val="115000"/>
              </a:lnSpc>
              <a:spcAft>
                <a:spcPts val="800"/>
              </a:spcAft>
              <a:buSzPts val="1000"/>
              <a:buFont typeface="Symbol" panose="05050102010706020507" pitchFamily="18" charset="2"/>
              <a:buChar char=""/>
              <a:tabLst>
                <a:tab pos="457200" algn="l"/>
              </a:tabLst>
            </a:pPr>
            <a:r>
              <a:rPr lang="el-GR" sz="1400" kern="100" dirty="0">
                <a:effectLst/>
                <a:latin typeface="Book Antiqua" panose="02040602050305030304" pitchFamily="18" charset="0"/>
                <a:ea typeface="DengXian" panose="02010600030101010101" pitchFamily="2" charset="-122"/>
                <a:cs typeface="Times New Roman" panose="02020603050405020304" pitchFamily="18" charset="0"/>
              </a:rPr>
              <a:t>Την αξία των συναλλαγών που θα γίνουν στη χώρα ή σε μια περιοχή?</a:t>
            </a:r>
          </a:p>
          <a:p>
            <a:pPr marL="800100" lvl="1" indent="-342900">
              <a:lnSpc>
                <a:spcPct val="115000"/>
              </a:lnSpc>
              <a:spcAft>
                <a:spcPts val="800"/>
              </a:spcAft>
              <a:buSzPts val="1000"/>
              <a:buFont typeface="Symbol" panose="05050102010706020507" pitchFamily="18" charset="2"/>
              <a:buChar char=""/>
              <a:tabLst>
                <a:tab pos="457200" algn="l"/>
              </a:tabLst>
            </a:pPr>
            <a:r>
              <a:rPr lang="el-GR" sz="1400" kern="100" dirty="0">
                <a:latin typeface="Book Antiqua" panose="02040602050305030304" pitchFamily="18" charset="0"/>
                <a:ea typeface="DengXian" panose="02010600030101010101" pitchFamily="2" charset="-122"/>
                <a:cs typeface="Times New Roman" panose="02020603050405020304" pitchFamily="18" charset="0"/>
              </a:rPr>
              <a:t>Την αιτία που θα προκαλέσει ή αποτρέψει εταιρικούς μετασχηματισμούς σε ένα περιβάλλον παγκόσμιας αστάθειας?</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Γιατί είναι σημαντικό για την επιχείρηση μεμονωμένα να γνωρίζει για το κλίμα που θα επικρατήσει ως «διάθεση της αγοράς» για συνεργασίες?</a:t>
            </a:r>
          </a:p>
          <a:p>
            <a:pPr marL="342900" lvl="0" indent="-342900">
              <a:lnSpc>
                <a:spcPct val="115000"/>
              </a:lnSpc>
              <a:spcAft>
                <a:spcPts val="800"/>
              </a:spcAft>
              <a:buSzPts val="1000"/>
              <a:buFont typeface="Symbol" panose="05050102010706020507" pitchFamily="18" charset="2"/>
              <a:buChar char=""/>
              <a:tabLst>
                <a:tab pos="457200" algn="l"/>
              </a:tabLs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Γιατί σε κλαδικό επίπεδο είναι σημαντικό να γνωρίζουμε το κλίμα που θα επικρατήσει ως «διάθεση της αγοράς» για συνεργασίες στον συγκεκριμένο κλάδο?</a:t>
            </a:r>
          </a:p>
          <a:p>
            <a:pPr>
              <a:lnSpc>
                <a:spcPct val="115000"/>
              </a:lnSpc>
              <a:spcAft>
                <a:spcPts val="800"/>
              </a:spcAft>
            </a:pPr>
            <a:r>
              <a:rPr lang="el-GR" sz="1800" kern="100" dirty="0">
                <a:latin typeface="Book Antiqua" panose="02040602050305030304" pitchFamily="18" charset="0"/>
                <a:ea typeface="DengXian" panose="02010600030101010101" pitchFamily="2" charset="-122"/>
                <a:cs typeface="Times New Roman" panose="02020603050405020304" pitchFamily="18" charset="0"/>
              </a:rPr>
              <a:t>Γιατί είναι σημαντικό να γνωρίζουμε σε Εθνικό ή Υπερεθνικό επίπεδο τις συνθήκες της αγοράς των Μ&amp;Α</a:t>
            </a:r>
            <a:r>
              <a:rPr lang="en-US" sz="1800" kern="100" dirty="0">
                <a:latin typeface="Book Antiqua" panose="02040602050305030304" pitchFamily="18" charset="0"/>
                <a:ea typeface="DengXian" panose="02010600030101010101" pitchFamily="2" charset="-122"/>
                <a:cs typeface="Times New Roman" panose="02020603050405020304" pitchFamily="18" charset="0"/>
              </a:rPr>
              <a:t>s?</a:t>
            </a:r>
            <a:endParaRPr lang="el-GR" sz="18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lvl="1">
              <a:lnSpc>
                <a:spcPct val="115000"/>
              </a:lnSpc>
              <a:spcAft>
                <a:spcPts val="800"/>
              </a:spcAft>
            </a:pPr>
            <a:r>
              <a:rPr lang="en-US" sz="1400" b="1" i="1" kern="100" dirty="0">
                <a:effectLst/>
                <a:latin typeface="Book Antiqua" panose="02040602050305030304" pitchFamily="18" charset="0"/>
                <a:ea typeface="DengXian" panose="02010600030101010101" pitchFamily="2" charset="-122"/>
                <a:cs typeface="Times New Roman" panose="02020603050405020304" pitchFamily="18" charset="0"/>
              </a:rPr>
              <a:t>FDI – Foreign Direct Investments </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lvl="1">
              <a:lnSpc>
                <a:spcPct val="115000"/>
              </a:lnSpc>
              <a:spcAft>
                <a:spcPts val="800"/>
              </a:spcAft>
            </a:pPr>
            <a:r>
              <a:rPr lang="en-US" sz="1400" b="1" i="1" kern="100" dirty="0">
                <a:effectLst/>
                <a:latin typeface="Book Antiqua" panose="02040602050305030304" pitchFamily="18" charset="0"/>
                <a:ea typeface="DengXian" panose="02010600030101010101" pitchFamily="2" charset="-122"/>
                <a:cs typeface="Times New Roman" panose="02020603050405020304" pitchFamily="18" charset="0"/>
              </a:rPr>
              <a:t>Transfer of Knowhow</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lvl="1">
              <a:lnSpc>
                <a:spcPct val="115000"/>
              </a:lnSpc>
              <a:spcAft>
                <a:spcPts val="800"/>
              </a:spcAft>
            </a:pPr>
            <a:r>
              <a:rPr lang="en-US" sz="1400" b="1" i="1" kern="100" dirty="0">
                <a:effectLst/>
                <a:latin typeface="Book Antiqua" panose="02040602050305030304" pitchFamily="18" charset="0"/>
                <a:ea typeface="DengXian" panose="02010600030101010101" pitchFamily="2" charset="-122"/>
                <a:cs typeface="Times New Roman" panose="02020603050405020304" pitchFamily="18" charset="0"/>
              </a:rPr>
              <a:t>Funding &amp; Employment</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marL="0" indent="0">
              <a:buNone/>
            </a:pPr>
            <a:endParaRPr lang="el-GR" dirty="0"/>
          </a:p>
        </p:txBody>
      </p:sp>
      <p:sp>
        <p:nvSpPr>
          <p:cNvPr id="4" name="Footer Placeholder 3">
            <a:extLst>
              <a:ext uri="{FF2B5EF4-FFF2-40B4-BE49-F238E27FC236}">
                <a16:creationId xmlns:a16="http://schemas.microsoft.com/office/drawing/2014/main" id="{81A49B28-B673-0EB6-1350-4D7CB2D3C437}"/>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a:t>
            </a:r>
            <a:r>
              <a:rPr lang="en-US" dirty="0"/>
              <a:t>30</a:t>
            </a:r>
            <a:r>
              <a:rPr lang="el-GR" dirty="0"/>
              <a:t>032026</a:t>
            </a:r>
          </a:p>
        </p:txBody>
      </p:sp>
      <p:sp>
        <p:nvSpPr>
          <p:cNvPr id="5" name="Slide Number Placeholder 4">
            <a:extLst>
              <a:ext uri="{FF2B5EF4-FFF2-40B4-BE49-F238E27FC236}">
                <a16:creationId xmlns:a16="http://schemas.microsoft.com/office/drawing/2014/main" id="{154639B3-46F7-F046-76E5-E58D7D8040A2}"/>
              </a:ext>
            </a:extLst>
          </p:cNvPr>
          <p:cNvSpPr>
            <a:spLocks noGrp="1"/>
          </p:cNvSpPr>
          <p:nvPr>
            <p:ph type="sldNum" sz="quarter" idx="12"/>
          </p:nvPr>
        </p:nvSpPr>
        <p:spPr/>
        <p:txBody>
          <a:bodyPr/>
          <a:lstStyle/>
          <a:p>
            <a:fld id="{FC4E9240-21BE-4E31-B4E6-20480E4B784C}" type="slidenum">
              <a:rPr lang="el-GR" smtClean="0"/>
              <a:t>2</a:t>
            </a:fld>
            <a:endParaRPr lang="el-GR"/>
          </a:p>
        </p:txBody>
      </p:sp>
    </p:spTree>
    <p:extLst>
      <p:ext uri="{BB962C8B-B14F-4D97-AF65-F5344CB8AC3E}">
        <p14:creationId xmlns:p14="http://schemas.microsoft.com/office/powerpoint/2010/main" val="3118765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Από το war shock στο M&amp;A decision chain</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Ο πόλεμος λειτουργεί ως multi-channel shock και όχι ως μεμονωμένη exogenous disturbance.</a:t>
            </a:r>
          </a:p>
          <a:p>
            <a:pPr marL="342900" indent="-342900">
              <a:buFont typeface="Arial" panose="020B0604020202020204" pitchFamily="34" charset="0"/>
              <a:buChar char="•"/>
            </a:pPr>
            <a:r>
              <a:rPr lang="el-GR" sz="1650" dirty="0">
                <a:latin typeface="Garamond" panose="02020404030301010803" pitchFamily="18" charset="0"/>
              </a:rPr>
              <a:t>Geopolitical conflict -&gt; oil / gas spike</a:t>
            </a:r>
          </a:p>
          <a:p>
            <a:pPr marL="342900" indent="-342900">
              <a:buFont typeface="Arial" panose="020B0604020202020204" pitchFamily="34" charset="0"/>
              <a:buChar char="•"/>
            </a:pPr>
            <a:r>
              <a:rPr lang="el-GR" sz="1650" dirty="0">
                <a:latin typeface="Garamond" panose="02020404030301010803" pitchFamily="18" charset="0"/>
              </a:rPr>
              <a:t>Inflation expectations -&gt; higher-for-longer rates</a:t>
            </a:r>
          </a:p>
          <a:p>
            <a:pPr marL="342900" indent="-342900">
              <a:buFont typeface="Arial" panose="020B0604020202020204" pitchFamily="34" charset="0"/>
              <a:buChar char="•"/>
            </a:pPr>
            <a:r>
              <a:rPr lang="el-GR" sz="1650" dirty="0">
                <a:latin typeface="Garamond" panose="02020404030301010803" pitchFamily="18" charset="0"/>
              </a:rPr>
              <a:t>Cost of capital / FX volatility / weaker visibility</a:t>
            </a:r>
          </a:p>
          <a:p>
            <a:pPr marL="342900" indent="-342900">
              <a:buFont typeface="Arial" panose="020B0604020202020204" pitchFamily="34" charset="0"/>
              <a:buChar char="•"/>
            </a:pPr>
            <a:r>
              <a:rPr lang="el-GR" sz="1650" dirty="0">
                <a:latin typeface="Garamond" panose="02020404030301010803" pitchFamily="18" charset="0"/>
              </a:rPr>
              <a:t>Valuation resets / financing constraints / covenant pressure</a:t>
            </a:r>
          </a:p>
          <a:p>
            <a:pPr marL="342900" indent="-342900">
              <a:buFont typeface="Arial" panose="020B0604020202020204" pitchFamily="34" charset="0"/>
              <a:buChar char="•"/>
            </a:pPr>
            <a:r>
              <a:rPr lang="el-GR" sz="1650" dirty="0">
                <a:latin typeface="Garamond" panose="02020404030301010803" pitchFamily="18" charset="0"/>
              </a:rPr>
              <a:t>Αλλαγή στη σύνθεση, στη δομή και στον χρόνο υλοποίησης των deals</a:t>
            </a:r>
          </a:p>
        </p:txBody>
      </p:sp>
    </p:spTree>
    <p:extLst>
      <p:ext uri="{BB962C8B-B14F-4D97-AF65-F5344CB8AC3E}">
        <p14:creationId xmlns:p14="http://schemas.microsoft.com/office/powerpoint/2010/main" val="3220441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CAS lens: γιατί η σημερινή συγκυρία είναι complex adaptive system</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Η σημερινή πραγματικότητα δεν είναι απλώς complicated. Είναι complex.</a:t>
            </a:r>
          </a:p>
          <a:p>
            <a:pPr marL="342900" indent="-342900">
              <a:buFont typeface="Arial" panose="020B0604020202020204" pitchFamily="34" charset="0"/>
              <a:buChar char="•"/>
            </a:pPr>
            <a:r>
              <a:rPr lang="el-GR" sz="1650" dirty="0">
                <a:latin typeface="Garamond" panose="02020404030301010803" pitchFamily="18" charset="0"/>
              </a:rPr>
              <a:t>Non-linearity: μικρό γεγονός -&gt; δυσανάλογη επίπτωση</a:t>
            </a:r>
          </a:p>
          <a:p>
            <a:pPr marL="342900" indent="-342900">
              <a:buFont typeface="Arial" panose="020B0604020202020204" pitchFamily="34" charset="0"/>
              <a:buChar char="•"/>
            </a:pPr>
            <a:r>
              <a:rPr lang="el-GR" sz="1650" dirty="0">
                <a:latin typeface="Garamond" panose="02020404030301010803" pitchFamily="18" charset="0"/>
              </a:rPr>
              <a:t>Feedback loops: firms, states, banks and markets co-evolve</a:t>
            </a:r>
          </a:p>
          <a:p>
            <a:pPr marL="342900" indent="-342900">
              <a:buFont typeface="Arial" panose="020B0604020202020204" pitchFamily="34" charset="0"/>
              <a:buChar char="•"/>
            </a:pPr>
            <a:r>
              <a:rPr lang="el-GR" sz="1650" dirty="0">
                <a:latin typeface="Garamond" panose="02020404030301010803" pitchFamily="18" charset="0"/>
              </a:rPr>
              <a:t>Open boundaries: νέοι δρώντες και νέοι περιορισμοί εμφανίζονται συνεχώς</a:t>
            </a:r>
          </a:p>
          <a:p>
            <a:pPr marL="342900" indent="-342900">
              <a:buFont typeface="Arial" panose="020B0604020202020204" pitchFamily="34" charset="0"/>
              <a:buChar char="•"/>
            </a:pPr>
            <a:r>
              <a:rPr lang="el-GR" sz="1650" dirty="0">
                <a:latin typeface="Garamond" panose="02020404030301010803" pitchFamily="18" charset="0"/>
              </a:rPr>
              <a:t>Path dependence: το timing των shocks αλλάζει το outcome</a:t>
            </a:r>
          </a:p>
          <a:p>
            <a:pPr marL="342900" indent="-342900">
              <a:buFont typeface="Arial" panose="020B0604020202020204" pitchFamily="34" charset="0"/>
              <a:buChar char="•"/>
            </a:pPr>
            <a:r>
              <a:rPr lang="el-GR" sz="1650" dirty="0">
                <a:latin typeface="Garamond" panose="02020404030301010803" pitchFamily="18" charset="0"/>
              </a:rPr>
              <a:t>Prediction: pattern prediction, όχι point forecasting</a:t>
            </a:r>
          </a:p>
        </p:txBody>
      </p:sp>
    </p:spTree>
    <p:extLst>
      <p:ext uri="{BB962C8B-B14F-4D97-AF65-F5344CB8AC3E}">
        <p14:creationId xmlns:p14="http://schemas.microsoft.com/office/powerpoint/2010/main" val="2477401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Determinants of M&amp;A activity during war crises</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Key variables that now matter more than usual:</a:t>
            </a:r>
          </a:p>
          <a:p>
            <a:pPr marL="342900" indent="-342900">
              <a:buFont typeface="Arial" panose="020B0604020202020204" pitchFamily="34" charset="0"/>
              <a:buChar char="•"/>
            </a:pPr>
            <a:r>
              <a:rPr lang="el-GR" sz="1650" dirty="0">
                <a:latin typeface="Garamond" panose="02020404030301010803" pitchFamily="18" charset="0"/>
              </a:rPr>
              <a:t>Energy intensity and exposure of target / acquirer</a:t>
            </a:r>
          </a:p>
          <a:p>
            <a:pPr marL="342900" indent="-342900">
              <a:buFont typeface="Arial" panose="020B0604020202020204" pitchFamily="34" charset="0"/>
              <a:buChar char="•"/>
            </a:pPr>
            <a:r>
              <a:rPr lang="el-GR" sz="1650" dirty="0">
                <a:latin typeface="Garamond" panose="02020404030301010803" pitchFamily="18" charset="0"/>
              </a:rPr>
              <a:t>Cost and availability of debt financing</a:t>
            </a:r>
          </a:p>
          <a:p>
            <a:pPr marL="342900" indent="-342900">
              <a:buFont typeface="Arial" panose="020B0604020202020204" pitchFamily="34" charset="0"/>
              <a:buChar char="•"/>
            </a:pPr>
            <a:r>
              <a:rPr lang="el-GR" sz="1650" dirty="0">
                <a:latin typeface="Garamond" panose="02020404030301010803" pitchFamily="18" charset="0"/>
              </a:rPr>
              <a:t>Country risk, sanctions, export controls, national-security review</a:t>
            </a:r>
          </a:p>
          <a:p>
            <a:pPr marL="342900" indent="-342900">
              <a:buFont typeface="Arial" panose="020B0604020202020204" pitchFamily="34" charset="0"/>
              <a:buChar char="•"/>
            </a:pPr>
            <a:r>
              <a:rPr lang="el-GR" sz="1650" dirty="0">
                <a:latin typeface="Garamond" panose="02020404030301010803" pitchFamily="18" charset="0"/>
              </a:rPr>
              <a:t>Supply-chain dependence and logistics vulnerability</a:t>
            </a:r>
          </a:p>
          <a:p>
            <a:pPr marL="342900" indent="-342900">
              <a:buFont typeface="Arial" panose="020B0604020202020204" pitchFamily="34" charset="0"/>
              <a:buChar char="•"/>
            </a:pPr>
            <a:r>
              <a:rPr lang="el-GR" sz="1650" dirty="0">
                <a:latin typeface="Garamond" panose="02020404030301010803" pitchFamily="18" charset="0"/>
              </a:rPr>
              <a:t>FX volatility, inflation pass-through, working-capital stress</a:t>
            </a:r>
          </a:p>
          <a:p>
            <a:pPr marL="342900" indent="-342900">
              <a:buFont typeface="Arial" panose="020B0604020202020204" pitchFamily="34" charset="0"/>
              <a:buChar char="•"/>
            </a:pPr>
            <a:r>
              <a:rPr lang="el-GR" sz="1650" dirty="0">
                <a:latin typeface="Garamond" panose="02020404030301010803" pitchFamily="18" charset="0"/>
              </a:rPr>
              <a:t>Ability to capture resilience, vertical integration or strategic capability gains</a:t>
            </a:r>
          </a:p>
        </p:txBody>
      </p:sp>
    </p:spTree>
    <p:extLst>
      <p:ext uri="{BB962C8B-B14F-4D97-AF65-F5344CB8AC3E}">
        <p14:creationId xmlns:p14="http://schemas.microsoft.com/office/powerpoint/2010/main" val="631534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Η ελληνική οπτική</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Η ελληνική αγορά M&amp;A έδειξε ωρίμανση και έντονη κινητικότητα.</a:t>
            </a:r>
          </a:p>
          <a:p>
            <a:pPr marL="342900" indent="-342900">
              <a:buFont typeface="Arial" panose="020B0604020202020204" pitchFamily="34" charset="0"/>
              <a:buChar char="•"/>
            </a:pPr>
            <a:r>
              <a:rPr lang="el-GR" sz="1650" dirty="0">
                <a:latin typeface="Garamond" panose="02020404030301010803" pitchFamily="18" charset="0"/>
              </a:rPr>
              <a:t>181 deals / €23.8 bn total value in 2025</a:t>
            </a:r>
          </a:p>
          <a:p>
            <a:pPr marL="342900" indent="-342900">
              <a:buFont typeface="Arial" panose="020B0604020202020204" pitchFamily="34" charset="0"/>
              <a:buChar char="•"/>
            </a:pPr>
            <a:r>
              <a:rPr lang="el-GR" sz="1650" dirty="0">
                <a:latin typeface="Garamond" panose="02020404030301010803" pitchFamily="18" charset="0"/>
              </a:rPr>
              <a:t>TMT: 43 deals / €1.3 bn - technology as horizontal catalyst</a:t>
            </a:r>
          </a:p>
          <a:p>
            <a:pPr marL="342900" indent="-342900">
              <a:buFont typeface="Arial" panose="020B0604020202020204" pitchFamily="34" charset="0"/>
              <a:buChar char="•"/>
            </a:pPr>
            <a:r>
              <a:rPr lang="el-GR" sz="1650" dirty="0">
                <a:latin typeface="Garamond" panose="02020404030301010803" pitchFamily="18" charset="0"/>
              </a:rPr>
              <a:t>Energy: περίπου €2.9 bn</a:t>
            </a:r>
          </a:p>
          <a:p>
            <a:pPr marL="342900" indent="-342900">
              <a:buFont typeface="Arial" panose="020B0604020202020204" pitchFamily="34" charset="0"/>
              <a:buChar char="•"/>
            </a:pPr>
            <a:r>
              <a:rPr lang="el-GR" sz="1650" dirty="0">
                <a:latin typeface="Garamond" panose="02020404030301010803" pitchFamily="18" charset="0"/>
              </a:rPr>
              <a:t>Foreign investors: περίπου 70% της συνολικής αξίας</a:t>
            </a:r>
          </a:p>
          <a:p>
            <a:pPr marL="342900" indent="-342900">
              <a:buFont typeface="Arial" panose="020B0604020202020204" pitchFamily="34" charset="0"/>
              <a:buChar char="•"/>
            </a:pPr>
            <a:r>
              <a:rPr lang="el-GR" sz="1650" dirty="0">
                <a:latin typeface="Garamond" panose="02020404030301010803" pitchFamily="18" charset="0"/>
              </a:rPr>
              <a:t>Inference for 2026: Greece is exposed to imported uncertainty, but remains investable in selective sectors</a:t>
            </a:r>
          </a:p>
        </p:txBody>
      </p:sp>
    </p:spTree>
    <p:extLst>
      <p:ext uri="{BB962C8B-B14F-4D97-AF65-F5344CB8AC3E}">
        <p14:creationId xmlns:p14="http://schemas.microsoft.com/office/powerpoint/2010/main" val="3227207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fontScale="90000"/>
          </a:bodyPr>
          <a:lstStyle/>
          <a:p>
            <a:pPr algn="ct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Τι σημαίνει πρόβλεψη Εταιρικών Μετασχηματισμών </a:t>
            </a:r>
            <a:b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br>
            <a:r>
              <a:rPr lang="el-GR" sz="1800" b="1" kern="100" dirty="0">
                <a:effectLst/>
                <a:latin typeface="Book Antiqua" panose="02040602050305030304" pitchFamily="18" charset="0"/>
                <a:ea typeface="DengXian" panose="02010600030101010101" pitchFamily="2" charset="-122"/>
                <a:cs typeface="Times New Roman" panose="02020603050405020304" pitchFamily="18" charset="0"/>
              </a:rPr>
              <a:t>σε περιόδους </a:t>
            </a:r>
            <a:r>
              <a:rPr lang="el-GR" sz="1800" b="1" kern="100" dirty="0">
                <a:latin typeface="Book Antiqua" panose="02040602050305030304" pitchFamily="18" charset="0"/>
                <a:ea typeface="DengXian" panose="02010600030101010101" pitchFamily="2" charset="-122"/>
                <a:cs typeface="Times New Roman" panose="02020603050405020304" pitchFamily="18" charset="0"/>
              </a:rPr>
              <a:t>γεωπολιτικών και ενεργειακών κρίσεων?</a:t>
            </a:r>
            <a:br>
              <a:rPr lang="el-GR" sz="1800" kern="100" dirty="0">
                <a:effectLst/>
                <a:latin typeface="Aptos" panose="020B0004020202020204" pitchFamily="34" charset="0"/>
                <a:ea typeface="DengXian" panose="02010600030101010101" pitchFamily="2" charset="-122"/>
                <a:cs typeface="Times New Roman" panose="02020603050405020304" pitchFamily="18" charset="0"/>
              </a:rPr>
            </a:br>
            <a:endParaRPr lang="el-GR" dirty="0"/>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3"/>
          <a:stretch>
            <a:fillRect/>
          </a:stretch>
        </p:blipFill>
        <p:spPr>
          <a:xfrm>
            <a:off x="755131" y="1575635"/>
            <a:ext cx="5951079" cy="3151905"/>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fld id="{FC4E9240-21BE-4E31-B4E6-20480E4B784C}" type="slidenum">
              <a:rPr lang="el-GR" smtClean="0"/>
              <a:t>3</a:t>
            </a:fld>
            <a:endParaRPr lang="el-GR"/>
          </a:p>
        </p:txBody>
      </p:sp>
      <p:sp>
        <p:nvSpPr>
          <p:cNvPr id="8" name="TextBox 7">
            <a:extLst>
              <a:ext uri="{FF2B5EF4-FFF2-40B4-BE49-F238E27FC236}">
                <a16:creationId xmlns:a16="http://schemas.microsoft.com/office/drawing/2014/main" id="{B746B488-05CD-2AB7-48B0-DD7BD967A9CC}"/>
              </a:ext>
            </a:extLst>
          </p:cNvPr>
          <p:cNvSpPr txBox="1"/>
          <p:nvPr/>
        </p:nvSpPr>
        <p:spPr>
          <a:xfrm>
            <a:off x="7102136" y="1358284"/>
            <a:ext cx="4820575" cy="4724498"/>
          </a:xfrm>
          <a:prstGeom prst="rect">
            <a:avLst/>
          </a:prstGeom>
          <a:noFill/>
        </p:spPr>
        <p:txBody>
          <a:bodyPr wrap="square">
            <a:spAutoFit/>
          </a:bodyPr>
          <a:lstStyle/>
          <a:p>
            <a:pPr marL="228600" indent="-228600">
              <a:lnSpc>
                <a:spcPct val="115000"/>
              </a:lnSpc>
              <a:spcAft>
                <a:spcPts val="800"/>
              </a:spcAft>
              <a:buAutoNum type="arabicPeriod"/>
            </a:pP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Ανάλυση Ιστορικών Δεδομένων</a:t>
            </a:r>
          </a:p>
          <a:p>
            <a:pPr marL="228600" indent="-228600">
              <a:lnSpc>
                <a:spcPct val="115000"/>
              </a:lnSpc>
              <a:spcAft>
                <a:spcPts val="800"/>
              </a:spcAft>
              <a:buAutoNum type="arabicPeriod"/>
            </a:pPr>
            <a:r>
              <a:rPr lang="el-GR" sz="1200" kern="100" dirty="0">
                <a:latin typeface="Book Antiqua" panose="02040602050305030304" pitchFamily="18" charset="0"/>
                <a:ea typeface="DengXian" panose="02010600030101010101" pitchFamily="2" charset="-122"/>
                <a:cs typeface="Times New Roman" panose="02020603050405020304" pitchFamily="18" charset="0"/>
              </a:rPr>
              <a:t>Ανάλυση σημερινών δεδομένων</a:t>
            </a:r>
          </a:p>
          <a:p>
            <a:pPr marL="685800" lvl="1" indent="-228600">
              <a:lnSpc>
                <a:spcPct val="115000"/>
              </a:lnSpc>
              <a:spcAft>
                <a:spcPts val="800"/>
              </a:spcAft>
              <a:buFont typeface="Arial" panose="020B0604020202020204" pitchFamily="34" charset="0"/>
              <a:buChar char="•"/>
            </a:pP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Αντικρουόμενα Συμφέροντα στο «Σύστημα»</a:t>
            </a:r>
          </a:p>
          <a:p>
            <a:pPr marL="685800" lvl="1" indent="-228600">
              <a:lnSpc>
                <a:spcPct val="115000"/>
              </a:lnSpc>
              <a:spcAft>
                <a:spcPts val="800"/>
              </a:spcAft>
              <a:buFont typeface="Arial" panose="020B0604020202020204" pitchFamily="34" charset="0"/>
              <a:buChar char="•"/>
            </a:pPr>
            <a:r>
              <a:rPr lang="el-GR" sz="1200" kern="100" dirty="0">
                <a:latin typeface="Book Antiqua" panose="02040602050305030304" pitchFamily="18" charset="0"/>
                <a:ea typeface="DengXian" panose="02010600030101010101" pitchFamily="2" charset="-122"/>
                <a:cs typeface="Times New Roman" panose="02020603050405020304" pitchFamily="18" charset="0"/>
              </a:rPr>
              <a:t>Κοινά Συμφέροντα Πολιτικής/Πολιτικών και των 240 του Συστήματος – Τι κρύβεται κάτω από την επίδειξη δυνάμεων και ευημερίας</a:t>
            </a:r>
          </a:p>
          <a:p>
            <a:pPr>
              <a:lnSpc>
                <a:spcPct val="115000"/>
              </a:lnSpc>
              <a:spcAft>
                <a:spcPts val="800"/>
              </a:spcAft>
            </a:pP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3. Ποιες οι εναλλακτικές υπάρχουν πέρα από τον πόλεμο? </a:t>
            </a:r>
          </a:p>
          <a:p>
            <a:pPr marL="628650" lvl="1" indent="-171450">
              <a:lnSpc>
                <a:spcPct val="115000"/>
              </a:lnSpc>
              <a:spcAft>
                <a:spcPts val="800"/>
              </a:spcAft>
              <a:buFont typeface="Arial" panose="020B0604020202020204" pitchFamily="34" charset="0"/>
              <a:buChar char="•"/>
            </a:pPr>
            <a:r>
              <a:rPr lang="en-US" sz="1200" kern="100" dirty="0">
                <a:latin typeface="Book Antiqua" panose="02040602050305030304" pitchFamily="18" charset="0"/>
                <a:ea typeface="DengXian" panose="02010600030101010101" pitchFamily="2" charset="-122"/>
                <a:cs typeface="Times New Roman" panose="02020603050405020304" pitchFamily="18" charset="0"/>
              </a:rPr>
              <a:t>Destructive Innovation – </a:t>
            </a:r>
            <a:r>
              <a:rPr lang="el-GR" sz="1200" kern="100" dirty="0">
                <a:latin typeface="Book Antiqua" panose="02040602050305030304" pitchFamily="18" charset="0"/>
                <a:ea typeface="DengXian" panose="02010600030101010101" pitchFamily="2" charset="-122"/>
                <a:cs typeface="Times New Roman" panose="02020603050405020304" pitchFamily="18" charset="0"/>
              </a:rPr>
              <a:t>Δημιουργική Καταστροφή μέσω Καινοτομίας</a:t>
            </a:r>
          </a:p>
          <a:p>
            <a:pPr>
              <a:lnSpc>
                <a:spcPct val="115000"/>
              </a:lnSpc>
              <a:spcAft>
                <a:spcPts val="800"/>
              </a:spcAft>
            </a:pP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4. Πόσο είναι ευάλωτη η ελληνική οικονομία και ποιοι κλάδοι πρώτα θα πληγούν με το μεγαλύτερο αντίκτυπο?</a:t>
            </a:r>
          </a:p>
          <a:p>
            <a:pPr marL="171450" indent="-171450">
              <a:lnSpc>
                <a:spcPct val="115000"/>
              </a:lnSpc>
              <a:spcAft>
                <a:spcPts val="800"/>
              </a:spcAft>
              <a:buFont typeface="Arial" panose="020B0604020202020204" pitchFamily="34" charset="0"/>
              <a:buChar char="•"/>
            </a:pPr>
            <a:r>
              <a:rPr lang="el-GR" sz="1200" kern="100" dirty="0">
                <a:latin typeface="Book Antiqua" panose="02040602050305030304" pitchFamily="18" charset="0"/>
                <a:ea typeface="DengXian" panose="02010600030101010101" pitchFamily="2" charset="-122"/>
                <a:cs typeface="Times New Roman" panose="02020603050405020304" pitchFamily="18" charset="0"/>
              </a:rPr>
              <a:t>Η κλασσική θεωρία περί ελαστικότητας, καμπύλης ευημερίας, οριακού κόστους </a:t>
            </a:r>
            <a:r>
              <a:rPr lang="el-GR" sz="1200" kern="100" dirty="0" err="1">
                <a:latin typeface="Book Antiqua" panose="02040602050305030304" pitchFamily="18" charset="0"/>
                <a:ea typeface="DengXian" panose="02010600030101010101" pitchFamily="2" charset="-122"/>
                <a:cs typeface="Times New Roman" panose="02020603050405020304" pitchFamily="18" charset="0"/>
              </a:rPr>
              <a:t>κλπ</a:t>
            </a:r>
            <a:r>
              <a:rPr lang="el-GR" sz="1200" kern="100" dirty="0">
                <a:latin typeface="Book Antiqua" panose="02040602050305030304" pitchFamily="18" charset="0"/>
                <a:ea typeface="DengXian" panose="02010600030101010101" pitchFamily="2" charset="-122"/>
                <a:cs typeface="Times New Roman" panose="02020603050405020304" pitchFamily="18" charset="0"/>
              </a:rPr>
              <a:t> εφαρμόζεται πλήρως ΑΛΛΑ δεν ερμηνεύει τι κάνει και τι πρέπει να κάνει η επιχείρηση πέραν από το να περιφρουρήσει τη κερδοφορία της. Η Θεωρία των Σύνθετων Προσαρμοστικών Συστημάτων μας δίνει το πλαίσιο των ερμηνειών.</a:t>
            </a:r>
            <a:endParaRPr lang="el-GR" sz="12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marL="628650" lvl="1" indent="-171450">
              <a:lnSpc>
                <a:spcPct val="115000"/>
              </a:lnSpc>
              <a:spcAft>
                <a:spcPts val="800"/>
              </a:spcAft>
              <a:buFont typeface="Arial" panose="020B0604020202020204" pitchFamily="34" charset="0"/>
              <a:buChar char="•"/>
            </a:pPr>
            <a:endParaRPr lang="el-GR" sz="1200" kern="100" dirty="0">
              <a:effectLst/>
              <a:latin typeface="Book Antiqua" panose="02040602050305030304" pitchFamily="18"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827664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ΣΗΜΕΡΙΝΑ ΔΕΔΟΜΕΝΑ ΠΟΥ ΘΑ ΔΙΑΜΟΡΦΩΣΟΥΝ ΤΙΣ ΠΡΟΒΛΕΨΕΙΣ ΜΑΣ ΓΙΑ ΕΤΑΙΡΙΚΟΥΣ ΜΕΤΑΣΧΗΜΑΤΙΣΜΟΥΣ – </a:t>
            </a:r>
            <a:br>
              <a:rPr lang="en-US" sz="2400" b="1" dirty="0">
                <a:latin typeface="Garamond" panose="02020404030301010803" pitchFamily="18" charset="0"/>
              </a:rPr>
            </a:br>
            <a:r>
              <a:rPr lang="en-US" sz="2400" b="1" dirty="0">
                <a:latin typeface="Garamond" panose="02020404030301010803" pitchFamily="18" charset="0"/>
              </a:rPr>
              <a:t>THE BRIGHT SIDE</a:t>
            </a:r>
            <a:endParaRPr lang="en-GB" sz="2400" dirty="0">
              <a:latin typeface="Garamond" panose="02020404030301010803" pitchFamily="18" charset="0"/>
            </a:endParaRPr>
          </a:p>
        </p:txBody>
      </p:sp>
      <p:pic>
        <p:nvPicPr>
          <p:cNvPr id="4" name="Content Placeholder 3">
            <a:extLst>
              <a:ext uri="{FF2B5EF4-FFF2-40B4-BE49-F238E27FC236}">
                <a16:creationId xmlns:a16="http://schemas.microsoft.com/office/drawing/2014/main" id="{2424DD27-457A-116B-8DEB-437B27AB0AA9}"/>
              </a:ext>
            </a:extLst>
          </p:cNvPr>
          <p:cNvPicPr>
            <a:picLocks noGrp="1" noChangeAspect="1"/>
          </p:cNvPicPr>
          <p:nvPr>
            <p:ph idx="1"/>
          </p:nvPr>
        </p:nvPicPr>
        <p:blipFill>
          <a:blip r:embed="rId3"/>
          <a:stretch>
            <a:fillRect/>
          </a:stretch>
        </p:blipFill>
        <p:spPr>
          <a:xfrm>
            <a:off x="135782" y="1881382"/>
            <a:ext cx="6276169" cy="4351338"/>
          </a:xfrm>
          <a:prstGeom prst="rect">
            <a:avLst/>
          </a:prstGeom>
        </p:spPr>
      </p:pic>
      <p:pic>
        <p:nvPicPr>
          <p:cNvPr id="5" name="Picture 4">
            <a:extLst>
              <a:ext uri="{FF2B5EF4-FFF2-40B4-BE49-F238E27FC236}">
                <a16:creationId xmlns:a16="http://schemas.microsoft.com/office/drawing/2014/main" id="{AB89ACBD-B78C-A104-E32A-0859C43C0737}"/>
              </a:ext>
            </a:extLst>
          </p:cNvPr>
          <p:cNvPicPr>
            <a:picLocks noChangeAspect="1"/>
          </p:cNvPicPr>
          <p:nvPr/>
        </p:nvPicPr>
        <p:blipFill>
          <a:blip r:embed="rId4"/>
          <a:stretch>
            <a:fillRect/>
          </a:stretch>
        </p:blipFill>
        <p:spPr>
          <a:xfrm>
            <a:off x="6411951" y="1881382"/>
            <a:ext cx="5373136" cy="4351337"/>
          </a:xfrm>
          <a:prstGeom prst="rect">
            <a:avLst/>
          </a:prstGeom>
        </p:spPr>
      </p:pic>
    </p:spTree>
    <p:extLst>
      <p:ext uri="{BB962C8B-B14F-4D97-AF65-F5344CB8AC3E}">
        <p14:creationId xmlns:p14="http://schemas.microsoft.com/office/powerpoint/2010/main" val="3381903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ΣΗΜΕΡΙΝΑ ΔΕΔΟΜΕΝΑ ΠΟΥ ΘΑ ΔΙΑΜΟΡΦΩΣΟΥΝ ΤΙΣ ΠΡΟΒΛΕΨΕΙΣ ΜΑΣ ΓΙΑ ΕΤΑΙΡΙΚΟΥΣ ΜΕΤΑΣΧΗΜΑΤΙΣΜΟΥΣ – </a:t>
            </a:r>
            <a:br>
              <a:rPr lang="en-US" sz="2400" b="1" dirty="0">
                <a:latin typeface="Garamond" panose="02020404030301010803" pitchFamily="18" charset="0"/>
              </a:rPr>
            </a:br>
            <a:r>
              <a:rPr lang="en-US" sz="2400" b="1" dirty="0">
                <a:latin typeface="Garamond" panose="02020404030301010803" pitchFamily="18" charset="0"/>
              </a:rPr>
              <a:t>THE DARK SIDE</a:t>
            </a:r>
            <a:endParaRPr lang="en-GB" sz="2400" dirty="0">
              <a:latin typeface="Garamond" panose="02020404030301010803" pitchFamily="18" charset="0"/>
            </a:endParaRPr>
          </a:p>
        </p:txBody>
      </p:sp>
      <p:pic>
        <p:nvPicPr>
          <p:cNvPr id="5" name="Content Placeholder 4">
            <a:extLst>
              <a:ext uri="{FF2B5EF4-FFF2-40B4-BE49-F238E27FC236}">
                <a16:creationId xmlns:a16="http://schemas.microsoft.com/office/drawing/2014/main" id="{42312816-132C-9A65-3E6C-5EFDF0504F71}"/>
              </a:ext>
            </a:extLst>
          </p:cNvPr>
          <p:cNvPicPr>
            <a:picLocks noGrp="1" noChangeAspect="1"/>
          </p:cNvPicPr>
          <p:nvPr>
            <p:ph idx="1"/>
          </p:nvPr>
        </p:nvPicPr>
        <p:blipFill>
          <a:blip r:embed="rId3"/>
          <a:stretch>
            <a:fillRect/>
          </a:stretch>
        </p:blipFill>
        <p:spPr>
          <a:xfrm>
            <a:off x="324154" y="1690688"/>
            <a:ext cx="6057191" cy="4191000"/>
          </a:xfrm>
        </p:spPr>
      </p:pic>
      <p:pic>
        <p:nvPicPr>
          <p:cNvPr id="7" name="Picture 6">
            <a:extLst>
              <a:ext uri="{FF2B5EF4-FFF2-40B4-BE49-F238E27FC236}">
                <a16:creationId xmlns:a16="http://schemas.microsoft.com/office/drawing/2014/main" id="{6C77617E-1FEB-0CC4-676E-2C0E67932EFF}"/>
              </a:ext>
            </a:extLst>
          </p:cNvPr>
          <p:cNvPicPr>
            <a:picLocks noChangeAspect="1"/>
          </p:cNvPicPr>
          <p:nvPr/>
        </p:nvPicPr>
        <p:blipFill>
          <a:blip r:embed="rId4"/>
          <a:stretch>
            <a:fillRect/>
          </a:stretch>
        </p:blipFill>
        <p:spPr>
          <a:xfrm>
            <a:off x="6509831" y="1597666"/>
            <a:ext cx="5513556" cy="2047875"/>
          </a:xfrm>
          <a:prstGeom prst="rect">
            <a:avLst/>
          </a:prstGeom>
        </p:spPr>
      </p:pic>
    </p:spTree>
    <p:extLst>
      <p:ext uri="{BB962C8B-B14F-4D97-AF65-F5344CB8AC3E}">
        <p14:creationId xmlns:p14="http://schemas.microsoft.com/office/powerpoint/2010/main" val="4162105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a:xfrm>
            <a:off x="838200" y="365126"/>
            <a:ext cx="10515600" cy="811922"/>
          </a:xfrm>
        </p:spPr>
        <p:txBody>
          <a:bodyPr>
            <a:normAutofit/>
          </a:bodyPr>
          <a:lstStyle/>
          <a:p>
            <a:pPr algn="ctr"/>
            <a:r>
              <a:rPr lang="en-US" sz="2000" b="1" dirty="0">
                <a:latin typeface="Garamond" panose="02020404030301010803" pitchFamily="18" charset="0"/>
              </a:rPr>
              <a:t>How to estimate M&amp;A trends per industry and subsector</a:t>
            </a: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a:xfrm>
            <a:off x="838200" y="1177048"/>
            <a:ext cx="10515600" cy="4999915"/>
          </a:xfrm>
        </p:spPr>
        <p:txBody>
          <a:bodyPr>
            <a:normAutofit/>
          </a:bodyPr>
          <a:lstStyle/>
          <a:p>
            <a:r>
              <a:rPr lang="en-US" dirty="0">
                <a:latin typeface="Garamond" panose="02020404030301010803" pitchFamily="18" charset="0"/>
              </a:rPr>
              <a:t>Start with four layers: macro regime, capital markets, industry structure, and company-specific strategic pressure.</a:t>
            </a:r>
          </a:p>
          <a:p>
            <a:r>
              <a:rPr lang="en-US" dirty="0">
                <a:latin typeface="Garamond" panose="02020404030301010803" pitchFamily="18" charset="0"/>
              </a:rPr>
              <a:t>Track both value and volume because sectors can rebound in value through megadeals even when volume remains flat.</a:t>
            </a:r>
          </a:p>
          <a:p>
            <a:r>
              <a:rPr lang="en-US" dirty="0">
                <a:latin typeface="Garamond" panose="02020404030301010803" pitchFamily="18" charset="0"/>
              </a:rPr>
              <a:t>Separate structural from cyclical drivers: AI, regulation, decarbonization, and supply-chain redesign usually matter more than one-quarter noise.</a:t>
            </a:r>
          </a:p>
          <a:p>
            <a:r>
              <a:rPr lang="en-US" dirty="0">
                <a:latin typeface="Garamond" panose="02020404030301010803" pitchFamily="18" charset="0"/>
              </a:rPr>
              <a:t>Read subsectors, not only sectors: software differs from telecom, power grids from upstream energy, and biopharma from medtech.</a:t>
            </a:r>
          </a:p>
          <a:p>
            <a:r>
              <a:rPr lang="en-US" dirty="0">
                <a:latin typeface="Garamond" panose="02020404030301010803" pitchFamily="18" charset="0"/>
              </a:rPr>
              <a:t>Test each industry against the same questions: where is growth, where is margin pressure, where is consolidation needed, and where is capital scarce?</a:t>
            </a:r>
          </a:p>
        </p:txBody>
      </p:sp>
      <p:sp>
        <p:nvSpPr>
          <p:cNvPr id="102" name="Source Box 102"/>
          <p:cNvSpPr txBox="1"/>
          <p:nvPr/>
        </p:nvSpPr>
        <p:spPr>
          <a:xfrm>
            <a:off x="685800" y="6120000"/>
            <a:ext cx="10363200" cy="381000"/>
          </a:xfrm>
          <a:prstGeom prst="rect">
            <a:avLst/>
          </a:prstGeom>
          <a:noFill/>
          <a:ln>
            <a:noFill/>
          </a:ln>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ΠΑΝΕΠΙΣΤΗΜΙΟ </a:t>
            </a:r>
            <a:r>
              <a:rPr kumimoji="0" lang="el-GR" sz="1200" b="0" i="0" u="none" strike="noStrike" kern="1200" cap="none" spc="0" normalizeH="0" baseline="0" noProof="0" dirty="0" err="1">
                <a:ln>
                  <a:noFill/>
                </a:ln>
                <a:solidFill>
                  <a:prstClr val="black">
                    <a:tint val="75000"/>
                  </a:prstClr>
                </a:solidFill>
                <a:effectLst/>
                <a:uLnTx/>
                <a:uFillTx/>
                <a:latin typeface="Calibri" panose="020F0502020204030204"/>
                <a:ea typeface="+mn-ea"/>
                <a:cs typeface="+mn-cs"/>
              </a:rPr>
              <a:t>ΠΕΙΡΑΙΩΣ_M&amp;As</a:t>
            </a: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30032026</a:t>
            </a:r>
          </a:p>
        </p:txBody>
      </p:sp>
    </p:spTree>
    <p:extLst>
      <p:ext uri="{BB962C8B-B14F-4D97-AF65-F5344CB8AC3E}">
        <p14:creationId xmlns:p14="http://schemas.microsoft.com/office/powerpoint/2010/main" val="798864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792465"/>
          </a:xfrm>
        </p:spPr>
        <p:txBody>
          <a:bodyPr>
            <a:normAutofit/>
          </a:bodyPr>
          <a:lstStyle/>
          <a:p>
            <a:pPr algn="ctr"/>
            <a:r>
              <a:rPr lang="en-US" sz="2400" b="1" dirty="0">
                <a:latin typeface="Garamond" panose="02020404030301010803" pitchFamily="18" charset="0"/>
              </a:rPr>
              <a:t>Global M&amp;A rebounded sharply in 2025, but mainly through large deals</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838200" y="1303506"/>
            <a:ext cx="6263936" cy="3962909"/>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3</a:t>
            </a:r>
          </a:p>
        </p:txBody>
      </p:sp>
      <p:sp>
        <p:nvSpPr>
          <p:cNvPr id="8" name="TextBox 7">
            <a:extLst>
              <a:ext uri="{FF2B5EF4-FFF2-40B4-BE49-F238E27FC236}">
                <a16:creationId xmlns:a16="http://schemas.microsoft.com/office/drawing/2014/main" id="{B746B488-05CD-2AB7-48B0-DD7BD967A9CC}"/>
              </a:ext>
            </a:extLst>
          </p:cNvPr>
          <p:cNvSpPr txBox="1"/>
          <p:nvPr/>
        </p:nvSpPr>
        <p:spPr>
          <a:xfrm>
            <a:off x="7102136" y="1400783"/>
            <a:ext cx="4820575" cy="3657600"/>
          </a:xfrm>
          <a:prstGeom prst="rect">
            <a:avLst/>
          </a:prstGeom>
          <a:noFill/>
        </p:spPr>
        <p:txBody>
          <a:bodyPr/>
          <a:lstStyle/>
          <a:p>
            <a:r>
              <a:rPr lang="en-US" dirty="0"/>
              <a:t>McKinsey's core message is that 2025 was not a full normalization of M&amp;A; it was a high-value rebound led by scale transactions.</a:t>
            </a:r>
          </a:p>
          <a:p>
            <a:r>
              <a:rPr lang="en-US" dirty="0"/>
              <a:t>Deal value rose 43% to $4.7tn, but volume stayed broadly flat, which means boards were selective rather than indiscriminately expansionary.</a:t>
            </a:r>
          </a:p>
          <a:p>
            <a:r>
              <a:rPr lang="en-US" dirty="0"/>
              <a:t>For our lecture framework, this tells us to read each industry through the lens of financing capacity, consolidation pressure, and willingness to commit to large-ticket deals.</a:t>
            </a:r>
          </a:p>
        </p:txBody>
      </p:sp>
    </p:spTree>
    <p:extLst>
      <p:ext uri="{BB962C8B-B14F-4D97-AF65-F5344CB8AC3E}">
        <p14:creationId xmlns:p14="http://schemas.microsoft.com/office/powerpoint/2010/main" val="3398810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normAutofit/>
          </a:bodyPr>
          <a:lstStyle/>
          <a:p>
            <a:pPr algn="ctr"/>
            <a:r>
              <a:rPr lang="en-US" sz="2400" b="1" dirty="0">
                <a:latin typeface="Garamond" panose="02020404030301010803" pitchFamily="18" charset="0"/>
              </a:rPr>
              <a:t>Arena industries are absorbing a growing share of deal value</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994629" y="1459150"/>
            <a:ext cx="6107507" cy="3974120"/>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4</a:t>
            </a:r>
          </a:p>
        </p:txBody>
      </p:sp>
      <p:sp>
        <p:nvSpPr>
          <p:cNvPr id="8" name="TextBox 7">
            <a:extLst>
              <a:ext uri="{FF2B5EF4-FFF2-40B4-BE49-F238E27FC236}">
                <a16:creationId xmlns:a16="http://schemas.microsoft.com/office/drawing/2014/main" id="{B746B488-05CD-2AB7-48B0-DD7BD967A9CC}"/>
              </a:ext>
            </a:extLst>
          </p:cNvPr>
          <p:cNvSpPr txBox="1"/>
          <p:nvPr/>
        </p:nvSpPr>
        <p:spPr>
          <a:xfrm>
            <a:off x="7102136" y="1358284"/>
            <a:ext cx="4820575" cy="3369256"/>
          </a:xfrm>
          <a:prstGeom prst="rect">
            <a:avLst/>
          </a:prstGeom>
          <a:noFill/>
        </p:spPr>
        <p:txBody>
          <a:bodyPr/>
          <a:lstStyle/>
          <a:p>
            <a:r>
              <a:rPr lang="en-US" dirty="0"/>
              <a:t>The report shows a structural migration of capital toward "arena" industries such as software, cloud, payments, semiconductors, and other high-growth segments.</a:t>
            </a:r>
          </a:p>
          <a:p>
            <a:r>
              <a:rPr lang="en-US" dirty="0"/>
              <a:t>These arenas now represent about 40% of deal value and trade at materially higher EV/EBITDA multiples than non-arena sectors.</a:t>
            </a:r>
          </a:p>
          <a:p>
            <a:r>
              <a:rPr lang="en-US" dirty="0"/>
              <a:t>So, when estimating subsector M&amp;A trends, we should expect capital to concentrate where technology changes industry economics, not merely where GDP grows.</a:t>
            </a:r>
          </a:p>
        </p:txBody>
      </p:sp>
    </p:spTree>
    <p:extLst>
      <p:ext uri="{BB962C8B-B14F-4D97-AF65-F5344CB8AC3E}">
        <p14:creationId xmlns:p14="http://schemas.microsoft.com/office/powerpoint/2010/main" val="3205675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671559"/>
          </a:xfrm>
        </p:spPr>
        <p:txBody>
          <a:bodyPr>
            <a:normAutofit/>
          </a:bodyPr>
          <a:lstStyle/>
          <a:p>
            <a:pPr algn="ctr"/>
            <a:r>
              <a:rPr lang="en-US" sz="2400" b="1" dirty="0">
                <a:latin typeface="Garamond" panose="02020404030301010803" pitchFamily="18" charset="0"/>
              </a:rPr>
              <a:t>Large deals remain concentrated in the Americas</a:t>
            </a:r>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994629" y="1358285"/>
            <a:ext cx="6320571" cy="3914186"/>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30032026</a:t>
            </a:r>
          </a:p>
          <a:p>
            <a:r>
              <a:rPr lang="en-US" dirty="0"/>
              <a:t>3.</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r>
              <a:rPr lang="en-US" dirty="0"/>
              <a:t>5</a:t>
            </a:r>
          </a:p>
        </p:txBody>
      </p:sp>
      <p:sp>
        <p:nvSpPr>
          <p:cNvPr id="8" name="TextBox 7">
            <a:extLst>
              <a:ext uri="{FF2B5EF4-FFF2-40B4-BE49-F238E27FC236}">
                <a16:creationId xmlns:a16="http://schemas.microsoft.com/office/drawing/2014/main" id="{B746B488-05CD-2AB7-48B0-DD7BD967A9CC}"/>
              </a:ext>
            </a:extLst>
          </p:cNvPr>
          <p:cNvSpPr txBox="1"/>
          <p:nvPr/>
        </p:nvSpPr>
        <p:spPr>
          <a:xfrm>
            <a:off x="7807911" y="1358283"/>
            <a:ext cx="4114800" cy="3914185"/>
          </a:xfrm>
          <a:prstGeom prst="rect">
            <a:avLst/>
          </a:prstGeom>
          <a:noFill/>
        </p:spPr>
        <p:txBody>
          <a:bodyPr/>
          <a:lstStyle/>
          <a:p>
            <a:r>
              <a:rPr lang="en-US" dirty="0"/>
              <a:t>The large-deal market is geographically uneven: the Americas captured roughly two-thirds of major transactions in 2025.</a:t>
            </a:r>
          </a:p>
          <a:p>
            <a:r>
              <a:rPr lang="en-US" dirty="0"/>
              <a:t>That concentration matters because global sector trends are increasingly shaped by where scale buyers, deep capital pools, and regulatory tolerance coincide.</a:t>
            </a:r>
          </a:p>
          <a:p>
            <a:r>
              <a:rPr lang="en-US" dirty="0"/>
              <a:t>For Europe and smaller markets, this implies more targeted cross-border positioning and fewer assumptions that global M&amp;A conditions are evenly shared.</a:t>
            </a:r>
          </a:p>
        </p:txBody>
      </p:sp>
    </p:spTree>
    <p:extLst>
      <p:ext uri="{BB962C8B-B14F-4D97-AF65-F5344CB8AC3E}">
        <p14:creationId xmlns:p14="http://schemas.microsoft.com/office/powerpoint/2010/main" val="2068478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930</TotalTime>
  <Words>2715</Words>
  <Application>Microsoft Office PowerPoint</Application>
  <PresentationFormat>Widescreen</PresentationFormat>
  <Paragraphs>171</Paragraphs>
  <Slides>23</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23</vt:i4>
      </vt:variant>
    </vt:vector>
  </HeadingPairs>
  <TitlesOfParts>
    <vt:vector size="35" baseType="lpstr">
      <vt:lpstr>BWHaasGroteskWeb</vt:lpstr>
      <vt:lpstr>PublicoText</vt:lpstr>
      <vt:lpstr>Aptos</vt:lpstr>
      <vt:lpstr>Arial</vt:lpstr>
      <vt:lpstr>Arial Black</vt:lpstr>
      <vt:lpstr>Book Antiqua</vt:lpstr>
      <vt:lpstr>Bookman Old Style</vt:lpstr>
      <vt:lpstr>Calibri</vt:lpstr>
      <vt:lpstr>Calibri Light</vt:lpstr>
      <vt:lpstr>Garamond</vt:lpstr>
      <vt:lpstr>Symbol</vt:lpstr>
      <vt:lpstr>Office Theme</vt:lpstr>
      <vt:lpstr>H ΣΗΜΑΝΤΙΚΟΤΗΤΑ ΤΗΣ ΠΡΟΒΛΕΨΗΣ ΕΤΑΙΡΙΚΩΝ ΜΕΤΑΣΧΗΜΑΤΙΣΜΩΝ ΣΕ ΚΛΑΔΙΚΟ ΚΑΙ ΕΤΑΙΡΙΚΟ ΕΠΙΠΕΔΟ ΔΗΜ.ΚΑΜΠΗΣ_30032026  </vt:lpstr>
      <vt:lpstr>Η Δομή της Σημερινής Διάλεξης</vt:lpstr>
      <vt:lpstr>Τι σημαίνει πρόβλεψη Εταιρικών Μετασχηματισμών  σε περιόδους γεωπολιτικών και ενεργειακών κρίσεων? </vt:lpstr>
      <vt:lpstr>ΣΗΜΕΡΙΝΑ ΔΕΔΟΜΕΝΑ ΠΟΥ ΘΑ ΔΙΑΜΟΡΦΩΣΟΥΝ ΤΙΣ ΠΡΟΒΛΕΨΕΙΣ ΜΑΣ ΓΙΑ ΕΤΑΙΡΙΚΟΥΣ ΜΕΤΑΣΧΗΜΑΤΙΣΜΟΥΣ –  THE BRIGHT SIDE</vt:lpstr>
      <vt:lpstr>ΣΗΜΕΡΙΝΑ ΔΕΔΟΜΕΝΑ ΠΟΥ ΘΑ ΔΙΑΜΟΡΦΩΣΟΥΝ ΤΙΣ ΠΡΟΒΛΕΨΕΙΣ ΜΑΣ ΓΙΑ ΕΤΑΙΡΙΚΟΥΣ ΜΕΤΑΣΧΗΜΑΤΙΣΜΟΥΣ –  THE DARK SIDE</vt:lpstr>
      <vt:lpstr>How to estimate M&amp;A trends per industry and subsector</vt:lpstr>
      <vt:lpstr>Global M&amp;A rebounded sharply in 2025, but mainly through large deals</vt:lpstr>
      <vt:lpstr>Arena industries are absorbing a growing share of deal value</vt:lpstr>
      <vt:lpstr>Large deals remain concentrated in the Americas</vt:lpstr>
      <vt:lpstr>Sector mix shifted toward TMT, GEM, and financial services</vt:lpstr>
      <vt:lpstr>Advanced industries: geopolitics, economics, and technology are converging</vt:lpstr>
      <vt:lpstr>Defense M&amp;A is being re-rated by geopolitical urgency</vt:lpstr>
      <vt:lpstr>Financial services M&amp;A is back, with scale and capabilities at the center</vt:lpstr>
      <vt:lpstr>Global energy and materials: megadeals return, but risk rises too</vt:lpstr>
      <vt:lpstr>Life sciences: strategic pressure is reactivating dealmaking</vt:lpstr>
      <vt:lpstr>TMT remains the broadest engine of strategic M&amp;A</vt:lpstr>
      <vt:lpstr>Gulf war / oil shock: transmission mechanism for M&amp;A</vt:lpstr>
      <vt:lpstr>Case study: TITAN Cement under energy shock conditions</vt:lpstr>
      <vt:lpstr>Case study: METLEN under energy, metals, and defense repricing</vt:lpstr>
      <vt:lpstr>Από το war shock στο M&amp;A decision chain</vt:lpstr>
      <vt:lpstr>CAS lens: γιατί η σημερινή συγκυρία είναι complex adaptive system</vt:lpstr>
      <vt:lpstr>Determinants of M&amp;A activity during war crises</vt:lpstr>
      <vt:lpstr>Η ελληνική οπτική</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ΧΡΗΜΑΤΟΟΙΚΟΝΟΜΙΚΑ ΕΡΓΑΛΕΙΑ – FINANCIAL ENGINEERING ΣΤΗΝ ΔΙΑΘΕΣΗ ΤΩΝ ΕΤΑΙΡΕΙΩΝ ΠΟΥ ΕΠΙΔΙΩΚΟΥΝ Ή ΘΑ ΕΠΡΕΠΕ ΝΑ ΕΞΕΤΑΖΟΥΝ ΤΙΣ ΣΥΝΕΡΓΑΣΙΕΣ ΕΤΑΙΡΕΙΩΝ ΩΣ ΜΕΣΟ ΕΠΙΒΙΩΣΗΣ – ΑΝΑΠΤΥΞΗΣ ΚΑΙ ΚΟΙΝΩΝΙΚΗΣ ΣΥΝΕΙΣΦΟΡΑΣ</dc:title>
  <dc:creator>user</dc:creator>
  <cp:lastModifiedBy>DIMITRIOS KAMPIS</cp:lastModifiedBy>
  <cp:revision>35</cp:revision>
  <dcterms:created xsi:type="dcterms:W3CDTF">2021-04-09T10:51:43Z</dcterms:created>
  <dcterms:modified xsi:type="dcterms:W3CDTF">2026-03-30T16:43:25Z</dcterms:modified>
</cp:coreProperties>
</file>