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12" r:id="rId2"/>
    <p:sldId id="277" r:id="rId3"/>
    <p:sldId id="274" r:id="rId4"/>
    <p:sldId id="311" r:id="rId5"/>
    <p:sldId id="275" r:id="rId6"/>
    <p:sldId id="280" r:id="rId7"/>
    <p:sldId id="281" r:id="rId8"/>
    <p:sldId id="279" r:id="rId9"/>
    <p:sldId id="276" r:id="rId10"/>
    <p:sldId id="278"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 id="302" r:id="rId32"/>
    <p:sldId id="303" r:id="rId33"/>
    <p:sldId id="304" r:id="rId34"/>
    <p:sldId id="305" r:id="rId35"/>
    <p:sldId id="306" r:id="rId36"/>
    <p:sldId id="307" r:id="rId37"/>
    <p:sldId id="257" r:id="rId38"/>
    <p:sldId id="268" r:id="rId39"/>
    <p:sldId id="309" r:id="rId40"/>
    <p:sldId id="308" r:id="rId41"/>
    <p:sldId id="271" r:id="rId42"/>
    <p:sldId id="269" r:id="rId43"/>
    <p:sldId id="270" r:id="rId44"/>
    <p:sldId id="272" r:id="rId45"/>
    <p:sldId id="273" r:id="rId46"/>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58" d="100"/>
          <a:sy n="158" d="100"/>
        </p:scale>
        <p:origin x="270"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4965F-558A-4065-A031-C653CE444110}" type="datetimeFigureOut">
              <a:rPr lang="en-US" smtClean="0"/>
              <a:t>3/9/2026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4E1D6-A25E-46AA-BD64-AE8E4119BA8F}" type="slidenum">
              <a:rPr lang="en-US" smtClean="0"/>
              <a:t>‹#›</a:t>
            </a:fld>
            <a:endParaRPr lang="en-US"/>
          </a:p>
        </p:txBody>
      </p:sp>
    </p:spTree>
    <p:extLst>
      <p:ext uri="{BB962C8B-B14F-4D97-AF65-F5344CB8AC3E}">
        <p14:creationId xmlns:p14="http://schemas.microsoft.com/office/powerpoint/2010/main" val="259209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23548204-804A-431B-921F-03AEF8A13DB2}" type="datetime1">
              <a:rPr lang="el-GR" smtClean="0"/>
              <a:t>9/3/2026</a:t>
            </a:fld>
            <a:endParaRPr lang="el-GR"/>
          </a:p>
        </p:txBody>
      </p:sp>
      <p:sp>
        <p:nvSpPr>
          <p:cNvPr id="5" name="Footer Placeholder 4"/>
          <p:cNvSpPr>
            <a:spLocks noGrp="1"/>
          </p:cNvSpPr>
          <p:nvPr>
            <p:ph type="ftr" sz="quarter" idx="11"/>
          </p:nvPr>
        </p:nvSpPr>
        <p:spPr/>
        <p:txBody>
          <a:bodyPr/>
          <a:lstStyle/>
          <a:p>
            <a:r>
              <a:rPr lang="el-GR"/>
              <a:t>ΠΑΝΕΠΙΣΤΗΜΙΟ ΠΕΙΡΑΙΩΣ_M&amp;As 03032026</a:t>
            </a: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017533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9D86D21-7BA4-45CC-93FD-206F51C63735}" type="datetime1">
              <a:rPr lang="el-GR" smtClean="0"/>
              <a:t>9/3/2026</a:t>
            </a:fld>
            <a:endParaRPr lang="el-GR"/>
          </a:p>
        </p:txBody>
      </p:sp>
      <p:sp>
        <p:nvSpPr>
          <p:cNvPr id="5" name="Footer Placeholder 4"/>
          <p:cNvSpPr>
            <a:spLocks noGrp="1"/>
          </p:cNvSpPr>
          <p:nvPr>
            <p:ph type="ftr" sz="quarter" idx="11"/>
          </p:nvPr>
        </p:nvSpPr>
        <p:spPr/>
        <p:txBody>
          <a:bodyPr/>
          <a:lstStyle/>
          <a:p>
            <a:r>
              <a:rPr lang="el-GR"/>
              <a:t>ΠΑΝΕΠΙΣΤΗΜΙΟ ΠΕΙΡΑΙΩΣ_M&amp;As 03032026</a:t>
            </a: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7940238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26B37070-3C82-417E-8C85-9711840CD475}" type="datetime1">
              <a:rPr lang="el-GR" smtClean="0"/>
              <a:t>9/3/2026</a:t>
            </a:fld>
            <a:endParaRPr lang="el-GR"/>
          </a:p>
        </p:txBody>
      </p:sp>
      <p:sp>
        <p:nvSpPr>
          <p:cNvPr id="5" name="Footer Placeholder 4"/>
          <p:cNvSpPr>
            <a:spLocks noGrp="1"/>
          </p:cNvSpPr>
          <p:nvPr>
            <p:ph type="ftr" sz="quarter" idx="11"/>
          </p:nvPr>
        </p:nvSpPr>
        <p:spPr/>
        <p:txBody>
          <a:bodyPr/>
          <a:lstStyle/>
          <a:p>
            <a:r>
              <a:rPr lang="el-GR"/>
              <a:t>ΠΑΝΕΠΙΣΤΗΜΙΟ ΠΕΙΡΑΙΩΣ_M&amp;As 03032026</a:t>
            </a: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808787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07B4066D-0968-4F88-BF3C-062824C33B5B}" type="datetime1">
              <a:rPr lang="el-GR" smtClean="0"/>
              <a:t>9/3/2026</a:t>
            </a:fld>
            <a:endParaRPr lang="el-GR"/>
          </a:p>
        </p:txBody>
      </p:sp>
      <p:sp>
        <p:nvSpPr>
          <p:cNvPr id="5" name="Footer Placeholder 4"/>
          <p:cNvSpPr>
            <a:spLocks noGrp="1"/>
          </p:cNvSpPr>
          <p:nvPr>
            <p:ph type="ftr" sz="quarter" idx="11"/>
          </p:nvPr>
        </p:nvSpPr>
        <p:spPr/>
        <p:txBody>
          <a:bodyPr/>
          <a:lstStyle/>
          <a:p>
            <a:r>
              <a:rPr lang="el-GR"/>
              <a:t>ΠΑΝΕΠΙΣΤΗΜΙΟ ΠΕΙΡΑΙΩΣ_M&amp;As 03032026</a:t>
            </a: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43433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A6CE07-CF3C-48D1-B2A8-9E836416126B}" type="datetime1">
              <a:rPr lang="el-GR" smtClean="0"/>
              <a:t>9/3/2026</a:t>
            </a:fld>
            <a:endParaRPr lang="el-GR"/>
          </a:p>
        </p:txBody>
      </p:sp>
      <p:sp>
        <p:nvSpPr>
          <p:cNvPr id="5" name="Footer Placeholder 4"/>
          <p:cNvSpPr>
            <a:spLocks noGrp="1"/>
          </p:cNvSpPr>
          <p:nvPr>
            <p:ph type="ftr" sz="quarter" idx="11"/>
          </p:nvPr>
        </p:nvSpPr>
        <p:spPr/>
        <p:txBody>
          <a:bodyPr/>
          <a:lstStyle/>
          <a:p>
            <a:r>
              <a:rPr lang="el-GR"/>
              <a:t>ΠΑΝΕΠΙΣΤΗΜΙΟ ΠΕΙΡΑΙΩΣ_M&amp;As 03032026</a:t>
            </a:r>
          </a:p>
        </p:txBody>
      </p:sp>
      <p:sp>
        <p:nvSpPr>
          <p:cNvPr id="6" name="Slide Number Placeholder 5"/>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08220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D7D799CE-B98D-405E-B0FB-ED60AF3F4943}" type="datetime1">
              <a:rPr lang="el-GR" smtClean="0"/>
              <a:t>9/3/2026</a:t>
            </a:fld>
            <a:endParaRPr lang="el-GR"/>
          </a:p>
        </p:txBody>
      </p:sp>
      <p:sp>
        <p:nvSpPr>
          <p:cNvPr id="6" name="Footer Placeholder 5"/>
          <p:cNvSpPr>
            <a:spLocks noGrp="1"/>
          </p:cNvSpPr>
          <p:nvPr>
            <p:ph type="ftr" sz="quarter" idx="11"/>
          </p:nvPr>
        </p:nvSpPr>
        <p:spPr/>
        <p:txBody>
          <a:bodyPr/>
          <a:lstStyle/>
          <a:p>
            <a:r>
              <a:rPr lang="el-GR"/>
              <a:t>ΠΑΝΕΠΙΣΤΗΜΙΟ ΠΕΙΡΑΙΩΣ_M&amp;As 03032026</a:t>
            </a: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149440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E5481435-59C3-4958-A2B7-8B62667E594C}" type="datetime1">
              <a:rPr lang="el-GR" smtClean="0"/>
              <a:t>9/3/2026</a:t>
            </a:fld>
            <a:endParaRPr lang="el-GR"/>
          </a:p>
        </p:txBody>
      </p:sp>
      <p:sp>
        <p:nvSpPr>
          <p:cNvPr id="8" name="Footer Placeholder 7"/>
          <p:cNvSpPr>
            <a:spLocks noGrp="1"/>
          </p:cNvSpPr>
          <p:nvPr>
            <p:ph type="ftr" sz="quarter" idx="11"/>
          </p:nvPr>
        </p:nvSpPr>
        <p:spPr/>
        <p:txBody>
          <a:bodyPr/>
          <a:lstStyle/>
          <a:p>
            <a:r>
              <a:rPr lang="el-GR"/>
              <a:t>ΠΑΝΕΠΙΣΤΗΜΙΟ ΠΕΙΡΑΙΩΣ_M&amp;As 03032026</a:t>
            </a:r>
          </a:p>
        </p:txBody>
      </p:sp>
      <p:sp>
        <p:nvSpPr>
          <p:cNvPr id="9" name="Slide Number Placeholder 8"/>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1270108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7CE9C076-AC63-4E03-ACCC-1CC273D99CCC}" type="datetime1">
              <a:rPr lang="el-GR" smtClean="0"/>
              <a:t>9/3/2026</a:t>
            </a:fld>
            <a:endParaRPr lang="el-GR"/>
          </a:p>
        </p:txBody>
      </p:sp>
      <p:sp>
        <p:nvSpPr>
          <p:cNvPr id="4" name="Footer Placeholder 3"/>
          <p:cNvSpPr>
            <a:spLocks noGrp="1"/>
          </p:cNvSpPr>
          <p:nvPr>
            <p:ph type="ftr" sz="quarter" idx="11"/>
          </p:nvPr>
        </p:nvSpPr>
        <p:spPr/>
        <p:txBody>
          <a:bodyPr/>
          <a:lstStyle/>
          <a:p>
            <a:r>
              <a:rPr lang="el-GR"/>
              <a:t>ΠΑΝΕΠΙΣΤΗΜΙΟ ΠΕΙΡΑΙΩΣ_M&amp;As 03032026</a:t>
            </a:r>
          </a:p>
        </p:txBody>
      </p:sp>
      <p:sp>
        <p:nvSpPr>
          <p:cNvPr id="5" name="Slide Number Placeholder 4"/>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95506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A60FC5-06E7-43A2-AF5A-822089C53F25}" type="datetime1">
              <a:rPr lang="el-GR" smtClean="0"/>
              <a:t>9/3/2026</a:t>
            </a:fld>
            <a:endParaRPr lang="el-GR"/>
          </a:p>
        </p:txBody>
      </p:sp>
      <p:sp>
        <p:nvSpPr>
          <p:cNvPr id="3" name="Footer Placeholder 2"/>
          <p:cNvSpPr>
            <a:spLocks noGrp="1"/>
          </p:cNvSpPr>
          <p:nvPr>
            <p:ph type="ftr" sz="quarter" idx="11"/>
          </p:nvPr>
        </p:nvSpPr>
        <p:spPr/>
        <p:txBody>
          <a:bodyPr/>
          <a:lstStyle/>
          <a:p>
            <a:r>
              <a:rPr lang="el-GR"/>
              <a:t>ΠΑΝΕΠΙΣΤΗΜΙΟ ΠΕΙΡΑΙΩΣ_M&amp;As 03032026</a:t>
            </a:r>
          </a:p>
        </p:txBody>
      </p:sp>
      <p:sp>
        <p:nvSpPr>
          <p:cNvPr id="4" name="Slide Number Placeholder 3"/>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77335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5EA4398-E7C7-41ED-862A-49AB7F221F5D}" type="datetime1">
              <a:rPr lang="el-GR" smtClean="0"/>
              <a:t>9/3/2026</a:t>
            </a:fld>
            <a:endParaRPr lang="el-GR"/>
          </a:p>
        </p:txBody>
      </p:sp>
      <p:sp>
        <p:nvSpPr>
          <p:cNvPr id="6" name="Footer Placeholder 5"/>
          <p:cNvSpPr>
            <a:spLocks noGrp="1"/>
          </p:cNvSpPr>
          <p:nvPr>
            <p:ph type="ftr" sz="quarter" idx="11"/>
          </p:nvPr>
        </p:nvSpPr>
        <p:spPr/>
        <p:txBody>
          <a:bodyPr/>
          <a:lstStyle/>
          <a:p>
            <a:r>
              <a:rPr lang="el-GR"/>
              <a:t>ΠΑΝΕΠΙΣΤΗΜΙΟ ΠΕΙΡΑΙΩΣ_M&amp;As 03032026</a:t>
            </a: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3914506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241D8FF-B854-4FFA-AE99-73FBD3EC32EA}" type="datetime1">
              <a:rPr lang="el-GR" smtClean="0"/>
              <a:t>9/3/2026</a:t>
            </a:fld>
            <a:endParaRPr lang="el-GR"/>
          </a:p>
        </p:txBody>
      </p:sp>
      <p:sp>
        <p:nvSpPr>
          <p:cNvPr id="6" name="Footer Placeholder 5"/>
          <p:cNvSpPr>
            <a:spLocks noGrp="1"/>
          </p:cNvSpPr>
          <p:nvPr>
            <p:ph type="ftr" sz="quarter" idx="11"/>
          </p:nvPr>
        </p:nvSpPr>
        <p:spPr/>
        <p:txBody>
          <a:bodyPr/>
          <a:lstStyle/>
          <a:p>
            <a:r>
              <a:rPr lang="el-GR"/>
              <a:t>ΠΑΝΕΠΙΣΤΗΜΙΟ ΠΕΙΡΑΙΩΣ_M&amp;As 03032026</a:t>
            </a:r>
          </a:p>
        </p:txBody>
      </p:sp>
      <p:sp>
        <p:nvSpPr>
          <p:cNvPr id="7" name="Slide Number Placeholder 6"/>
          <p:cNvSpPr>
            <a:spLocks noGrp="1"/>
          </p:cNvSpPr>
          <p:nvPr>
            <p:ph type="sldNum" sz="quarter" idx="12"/>
          </p:nvPr>
        </p:nvSpPr>
        <p:spPr/>
        <p:txBody>
          <a:bodyPr/>
          <a:lstStyle/>
          <a:p>
            <a:fld id="{FC4E9240-21BE-4E31-B4E6-20480E4B784C}" type="slidenum">
              <a:rPr lang="el-GR" smtClean="0"/>
              <a:t>‹#›</a:t>
            </a:fld>
            <a:endParaRPr lang="el-GR"/>
          </a:p>
        </p:txBody>
      </p:sp>
    </p:spTree>
    <p:extLst>
      <p:ext uri="{BB962C8B-B14F-4D97-AF65-F5344CB8AC3E}">
        <p14:creationId xmlns:p14="http://schemas.microsoft.com/office/powerpoint/2010/main" val="244026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4140F-E5B2-4886-B7DF-2B1987564D94}" type="datetime1">
              <a:rPr lang="el-GR" smtClean="0"/>
              <a:t>9/3/2026</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a:t>ΠΑΝΕΠΙΣΤΗΜΙΟ ΠΕΙΡΑΙΩΣ_M&amp;As 03032026</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4E9240-21BE-4E31-B4E6-20480E4B784C}" type="slidenum">
              <a:rPr lang="el-GR" smtClean="0"/>
              <a:t>‹#›</a:t>
            </a:fld>
            <a:endParaRPr lang="el-GR"/>
          </a:p>
        </p:txBody>
      </p:sp>
    </p:spTree>
    <p:extLst>
      <p:ext uri="{BB962C8B-B14F-4D97-AF65-F5344CB8AC3E}">
        <p14:creationId xmlns:p14="http://schemas.microsoft.com/office/powerpoint/2010/main" val="41642539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sec.gov/Archives/edgar/data/1094972/000119312507265391/dex993.ht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6.emf"/><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2332081" y="6290104"/>
            <a:ext cx="7743846" cy="377397"/>
          </a:xfrm>
          <a:prstGeom prst="rect">
            <a:avLst/>
          </a:prstGeom>
        </p:spPr>
        <p:txBody>
          <a:bodyPr vert="horz" lIns="0" tIns="0" rIns="0" bIns="0" rtlCol="0" anchor="b" anchorCtr="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rtl="0"/>
            <a:r>
              <a:rPr lang="en-US" sz="800" dirty="0">
                <a:latin typeface="Arial"/>
                <a:cs typeface="Arial"/>
              </a:rPr>
              <a:t>.</a:t>
            </a:r>
          </a:p>
        </p:txBody>
      </p:sp>
      <p:sp>
        <p:nvSpPr>
          <p:cNvPr id="10" name="Title 4"/>
          <p:cNvSpPr>
            <a:spLocks noGrp="1"/>
          </p:cNvSpPr>
          <p:nvPr>
            <p:ph type="ctrTitle"/>
          </p:nvPr>
        </p:nvSpPr>
        <p:spPr>
          <a:xfrm>
            <a:off x="2276398" y="2079121"/>
            <a:ext cx="8081061" cy="2377823"/>
          </a:xfrm>
        </p:spPr>
        <p:txBody>
          <a:bodyPr vert="horz" lIns="0" tIns="0" rIns="0" bIns="0" rtlCol="0" anchor="t" anchorCtr="0">
            <a:noAutofit/>
          </a:bodyPr>
          <a:lstStyle/>
          <a:p>
            <a:pPr algn="r">
              <a:lnSpc>
                <a:spcPct val="150000"/>
              </a:lnSpc>
              <a:spcBef>
                <a:spcPts val="0"/>
              </a:spcBef>
            </a:pPr>
            <a:r>
              <a:rPr lang="el-GR" sz="1800" dirty="0">
                <a:latin typeface="Arial Black" panose="020B0A04020102020204" pitchFamily="34" charset="0"/>
              </a:rPr>
              <a:t>ΜΕΘΟΔΟΙ ΚΑΙ ΕΡΓΑΛΕΙΑ ΥΛΟΠΟΙΗΣΗΣ &amp; ΑΠΟΤΙΜΗΣΗΣ ΔΙΑΦΟΡΕΤΙΚΩΝ ΜΟΡΦΩΝ ΕΤΑΙΡΙΚΩΝ ΜΕΤΑΣΧΗΜΑΤΙΣΜΩΝ </a:t>
            </a:r>
            <a:br>
              <a:rPr lang="el-GR" sz="4000" dirty="0">
                <a:solidFill>
                  <a:srgbClr val="80A1B6"/>
                </a:solidFill>
                <a:latin typeface="Arial Black" panose="020B0A04020102020204" pitchFamily="34" charset="0"/>
                <a:ea typeface="Arial Unicode MS" panose="020B0604020202020204" pitchFamily="34" charset="-128"/>
              </a:rPr>
            </a:br>
            <a:r>
              <a:rPr lang="el-GR" sz="1100" dirty="0">
                <a:latin typeface="Bookman Old Style" panose="02050604050505020204" pitchFamily="18" charset="0"/>
                <a:ea typeface="Arial Unicode MS" panose="020B0604020202020204" pitchFamily="34" charset="-128"/>
              </a:rPr>
              <a:t>ΔΗΜ.ΚΑΜΠΗΣ_</a:t>
            </a:r>
            <a:r>
              <a:rPr lang="el-GR" sz="1100" dirty="0">
                <a:latin typeface="Bookman Old Style" panose="02050604050505020204" pitchFamily="18" charset="0"/>
                <a:ea typeface="Arial Unicode MS" panose="020B0604020202020204" pitchFamily="34" charset="-128"/>
                <a:cs typeface="Arial Unicode MS" panose="020B0604020202020204" pitchFamily="34" charset="-128"/>
              </a:rPr>
              <a:t>03032026</a:t>
            </a:r>
            <a:br>
              <a:rPr lang="el-GR" sz="12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br>
            <a:br>
              <a:rPr lang="en-US" sz="12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rPr>
            </a:br>
            <a:endParaRPr lang="en-US" sz="1800" dirty="0">
              <a:solidFill>
                <a:srgbClr val="80A1B6"/>
              </a:solidFill>
              <a:latin typeface="Arial Black" panose="020B0A04020102020204" pitchFamily="34" charset="0"/>
              <a:ea typeface="Arial Unicode MS" panose="020B0604020202020204" pitchFamily="34" charset="-128"/>
              <a:cs typeface="Arial Unicode MS" panose="020B0604020202020204" pitchFamily="34" charset="-128"/>
            </a:endParaRPr>
          </a:p>
        </p:txBody>
      </p:sp>
      <p:sp>
        <p:nvSpPr>
          <p:cNvPr id="12" name="Rectangle 11"/>
          <p:cNvSpPr/>
          <p:nvPr/>
        </p:nvSpPr>
        <p:spPr>
          <a:xfrm>
            <a:off x="2208325" y="4362621"/>
            <a:ext cx="7967306" cy="1366159"/>
          </a:xfrm>
          <a:prstGeom prst="rect">
            <a:avLst/>
          </a:prstGeom>
        </p:spPr>
        <p:txBody>
          <a:bodyPr wrap="square" lIns="0" tIns="0" rIns="0" bIns="0" anchor="b" anchorCtr="0">
            <a:noAutofit/>
          </a:bodyPr>
          <a:lstStyle/>
          <a:p>
            <a:pPr algn="l" rtl="0" eaLnBrk="0" fontAlgn="base" hangingPunct="0">
              <a:lnSpc>
                <a:spcPct val="130000"/>
              </a:lnSpc>
              <a:spcBef>
                <a:spcPct val="0"/>
              </a:spcBef>
              <a:spcAft>
                <a:spcPct val="0"/>
              </a:spcAft>
            </a:pPr>
            <a:endParaRPr lang="el-GR" sz="1200" dirty="0">
              <a:solidFill>
                <a:prstClr val="black">
                  <a:lumMod val="65000"/>
                  <a:lumOff val="35000"/>
                </a:prstClr>
              </a:solidFill>
              <a:latin typeface="Arial"/>
              <a:ea typeface="ＭＳ Ｐゴシック" pitchFamily="1" charset="-128"/>
              <a:cs typeface="Arial"/>
            </a:endParaRPr>
          </a:p>
          <a:p>
            <a:pPr algn="l" rtl="0" eaLnBrk="0" fontAlgn="base" hangingPunct="0">
              <a:lnSpc>
                <a:spcPct val="130000"/>
              </a:lnSpc>
              <a:spcBef>
                <a:spcPct val="0"/>
              </a:spcBef>
              <a:spcAft>
                <a:spcPct val="0"/>
              </a:spcAft>
            </a:pPr>
            <a:r>
              <a:rPr lang="el-GR" sz="900" dirty="0">
                <a:solidFill>
                  <a:prstClr val="black">
                    <a:lumMod val="65000"/>
                    <a:lumOff val="35000"/>
                  </a:prstClr>
                </a:solidFill>
                <a:latin typeface="Arial"/>
                <a:ea typeface="ＭＳ Ｐゴシック" pitchFamily="1" charset="-128"/>
                <a:cs typeface="Arial"/>
              </a:rPr>
              <a:t>Η σειρά των διαλέξεων του γνωστικού αντικειμένου </a:t>
            </a:r>
            <a:r>
              <a:rPr lang="en-US" sz="900" dirty="0">
                <a:solidFill>
                  <a:prstClr val="black">
                    <a:lumMod val="65000"/>
                    <a:lumOff val="35000"/>
                  </a:prstClr>
                </a:solidFill>
                <a:latin typeface="Arial"/>
                <a:ea typeface="ＭＳ Ｐゴシック" pitchFamily="1" charset="-128"/>
                <a:cs typeface="Arial"/>
              </a:rPr>
              <a:t>M&amp;As </a:t>
            </a:r>
            <a:r>
              <a:rPr lang="el-GR" sz="900" dirty="0">
                <a:solidFill>
                  <a:prstClr val="black">
                    <a:lumMod val="65000"/>
                    <a:lumOff val="35000"/>
                  </a:prstClr>
                </a:solidFill>
                <a:latin typeface="Arial"/>
                <a:ea typeface="ＭＳ Ｐゴシック" pitchFamily="1" charset="-128"/>
                <a:cs typeface="Arial"/>
              </a:rPr>
              <a:t>με </a:t>
            </a:r>
            <a:r>
              <a:rPr lang="el-GR" sz="900">
                <a:solidFill>
                  <a:prstClr val="black">
                    <a:lumMod val="65000"/>
                    <a:lumOff val="35000"/>
                  </a:prstClr>
                </a:solidFill>
                <a:latin typeface="Arial"/>
                <a:ea typeface="ＭＳ Ｐゴシック" pitchFamily="1" charset="-128"/>
                <a:cs typeface="Arial"/>
              </a:rPr>
              <a:t>χρήση του </a:t>
            </a:r>
            <a:r>
              <a:rPr lang="en-US" sz="900">
                <a:solidFill>
                  <a:prstClr val="black">
                    <a:lumMod val="65000"/>
                    <a:lumOff val="35000"/>
                  </a:prstClr>
                </a:solidFill>
                <a:latin typeface="Arial"/>
                <a:ea typeface="ＭＳ Ｐゴシック" pitchFamily="1" charset="-128"/>
                <a:cs typeface="Arial"/>
              </a:rPr>
              <a:t>PowerPoint</a:t>
            </a:r>
            <a:r>
              <a:rPr lang="el-GR" sz="900" dirty="0">
                <a:solidFill>
                  <a:prstClr val="black">
                    <a:lumMod val="65000"/>
                    <a:lumOff val="35000"/>
                  </a:prstClr>
                </a:solidFill>
                <a:latin typeface="Arial"/>
                <a:ea typeface="ＭＳ Ｐゴシック" pitchFamily="1" charset="-128"/>
                <a:cs typeface="Arial"/>
              </a:rPr>
              <a:t> </a:t>
            </a:r>
            <a:r>
              <a:rPr lang="en-US" sz="900" dirty="0" err="1">
                <a:solidFill>
                  <a:prstClr val="black">
                    <a:lumMod val="65000"/>
                    <a:lumOff val="35000"/>
                  </a:prstClr>
                </a:solidFill>
                <a:latin typeface="Arial"/>
                <a:ea typeface="ＭＳ Ｐゴシック" pitchFamily="1" charset="-128"/>
                <a:cs typeface="Arial"/>
              </a:rPr>
              <a:t>είν</a:t>
            </a:r>
            <a:r>
              <a:rPr lang="en-US" sz="900" dirty="0">
                <a:solidFill>
                  <a:prstClr val="black">
                    <a:lumMod val="65000"/>
                    <a:lumOff val="35000"/>
                  </a:prstClr>
                </a:solidFill>
                <a:latin typeface="Arial"/>
                <a:ea typeface="ＭＳ Ｐゴシック" pitchFamily="1" charset="-128"/>
                <a:cs typeface="Arial"/>
              </a:rPr>
              <a:t>αι αποκλειστικά ως βάση για συζήτηση στην τάξη. Δ</a:t>
            </a:r>
            <a:r>
              <a:rPr lang="el-GR" sz="900" dirty="0">
                <a:solidFill>
                  <a:prstClr val="black">
                    <a:lumMod val="65000"/>
                    <a:lumOff val="35000"/>
                  </a:prstClr>
                </a:solidFill>
                <a:latin typeface="Arial"/>
                <a:ea typeface="ＭＳ Ｐゴシック" pitchFamily="1" charset="-128"/>
                <a:cs typeface="Arial"/>
              </a:rPr>
              <a:t>έ</a:t>
            </a:r>
            <a:r>
              <a:rPr lang="en-US" sz="900" dirty="0">
                <a:solidFill>
                  <a:prstClr val="black">
                    <a:lumMod val="65000"/>
                    <a:lumOff val="35000"/>
                  </a:prstClr>
                </a:solidFill>
                <a:latin typeface="Arial"/>
                <a:ea typeface="ＭＳ Ｐゴシック" pitchFamily="1" charset="-128"/>
                <a:cs typeface="Arial"/>
              </a:rPr>
              <a:t>ν</a:t>
            </a:r>
            <a:r>
              <a:rPr lang="el-GR" sz="900" dirty="0">
                <a:solidFill>
                  <a:prstClr val="black">
                    <a:lumMod val="65000"/>
                    <a:lumOff val="35000"/>
                  </a:prstClr>
                </a:solidFill>
                <a:latin typeface="Arial"/>
                <a:ea typeface="ＭＳ Ｐゴシック" pitchFamily="1" charset="-128"/>
                <a:cs typeface="Arial"/>
              </a:rPr>
              <a:t> υποκαθιστά τη μελέτη της συνιστώμενης βιβλιογραφίας η οποία διατίθεται μέσω </a:t>
            </a:r>
            <a:r>
              <a:rPr lang="en-US" sz="900" dirty="0">
                <a:solidFill>
                  <a:prstClr val="black">
                    <a:lumMod val="65000"/>
                    <a:lumOff val="35000"/>
                  </a:prstClr>
                </a:solidFill>
                <a:latin typeface="Arial"/>
                <a:ea typeface="ＭＳ Ｐゴシック" pitchFamily="1" charset="-128"/>
                <a:cs typeface="Arial"/>
              </a:rPr>
              <a:t>e-class </a:t>
            </a:r>
            <a:r>
              <a:rPr lang="el-GR" sz="900" dirty="0">
                <a:solidFill>
                  <a:prstClr val="black">
                    <a:lumMod val="65000"/>
                    <a:lumOff val="35000"/>
                  </a:prstClr>
                </a:solidFill>
                <a:latin typeface="Arial"/>
                <a:ea typeface="ＭＳ Ｐゴシック" pitchFamily="1" charset="-128"/>
                <a:cs typeface="Arial"/>
              </a:rPr>
              <a:t>(έγγραφα) για κάθε διάλεξη μαζί με τις ασκήσεις και τις μελέτες περίπτωσης</a:t>
            </a:r>
            <a:r>
              <a:rPr lang="el-GR" sz="1200" dirty="0">
                <a:solidFill>
                  <a:prstClr val="black">
                    <a:lumMod val="65000"/>
                    <a:lumOff val="35000"/>
                  </a:prstClr>
                </a:solidFill>
                <a:latin typeface="Arial"/>
                <a:ea typeface="ＭＳ Ｐゴシック" pitchFamily="1" charset="-128"/>
                <a:cs typeface="Arial"/>
              </a:rPr>
              <a:t>.</a:t>
            </a:r>
            <a:endParaRPr lang="en-US" sz="1200" dirty="0">
              <a:solidFill>
                <a:prstClr val="black">
                  <a:lumMod val="65000"/>
                  <a:lumOff val="35000"/>
                </a:prstClr>
              </a:solidFill>
              <a:latin typeface="Arial"/>
              <a:ea typeface="ＭＳ Ｐゴシック" pitchFamily="1" charset="-128"/>
              <a:cs typeface="Arial"/>
            </a:endParaRPr>
          </a:p>
        </p:txBody>
      </p:sp>
      <p:grpSp>
        <p:nvGrpSpPr>
          <p:cNvPr id="21" name="Group 20">
            <a:extLst>
              <a:ext uri="{FF2B5EF4-FFF2-40B4-BE49-F238E27FC236}">
                <a16:creationId xmlns:a16="http://schemas.microsoft.com/office/drawing/2014/main" id="{E13117AE-BF32-4DC7-999A-487A727905B6}"/>
              </a:ext>
            </a:extLst>
          </p:cNvPr>
          <p:cNvGrpSpPr/>
          <p:nvPr/>
        </p:nvGrpSpPr>
        <p:grpSpPr>
          <a:xfrm>
            <a:off x="337138" y="115795"/>
            <a:ext cx="10330863" cy="1289785"/>
            <a:chOff x="-1186862" y="115794"/>
            <a:chExt cx="10154400" cy="1289785"/>
          </a:xfrm>
        </p:grpSpPr>
        <p:grpSp>
          <p:nvGrpSpPr>
            <p:cNvPr id="22" name="Group 21">
              <a:extLst>
                <a:ext uri="{FF2B5EF4-FFF2-40B4-BE49-F238E27FC236}">
                  <a16:creationId xmlns:a16="http://schemas.microsoft.com/office/drawing/2014/main" id="{7C944E8C-D301-4979-B886-D00B249D9A52}"/>
                </a:ext>
              </a:extLst>
            </p:cNvPr>
            <p:cNvGrpSpPr/>
            <p:nvPr/>
          </p:nvGrpSpPr>
          <p:grpSpPr>
            <a:xfrm>
              <a:off x="-1186862" y="246254"/>
              <a:ext cx="10035361" cy="470866"/>
              <a:chOff x="-1186862" y="246254"/>
              <a:chExt cx="10035361" cy="470866"/>
            </a:xfrm>
          </p:grpSpPr>
          <p:pic>
            <p:nvPicPr>
              <p:cNvPr id="25" name="Picture 24" descr="orange_bar.png">
                <a:extLst>
                  <a:ext uri="{FF2B5EF4-FFF2-40B4-BE49-F238E27FC236}">
                    <a16:creationId xmlns:a16="http://schemas.microsoft.com/office/drawing/2014/main" id="{6C21B185-D34C-4DFE-9816-88A5AD418CA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24763" r="-2"/>
              <a:stretch/>
            </p:blipFill>
            <p:spPr>
              <a:xfrm>
                <a:off x="-1186862" y="285120"/>
                <a:ext cx="5979790" cy="432000"/>
              </a:xfrm>
              <a:prstGeom prst="rect">
                <a:avLst/>
              </a:prstGeom>
              <a:effectLst>
                <a:outerShdw blurRad="76200" dist="38100" dir="2700000" algn="tl" rotWithShape="0">
                  <a:srgbClr val="000000">
                    <a:alpha val="2000"/>
                  </a:srgbClr>
                </a:outerShdw>
              </a:effectLst>
            </p:spPr>
          </p:pic>
          <p:sp>
            <p:nvSpPr>
              <p:cNvPr id="26" name="TextBox 25">
                <a:extLst>
                  <a:ext uri="{FF2B5EF4-FFF2-40B4-BE49-F238E27FC236}">
                    <a16:creationId xmlns:a16="http://schemas.microsoft.com/office/drawing/2014/main" id="{DDA9E92E-947F-40B2-BB03-DD66D5D3CAA5}"/>
                  </a:ext>
                </a:extLst>
              </p:cNvPr>
              <p:cNvSpPr txBox="1"/>
              <p:nvPr/>
            </p:nvSpPr>
            <p:spPr>
              <a:xfrm>
                <a:off x="234693" y="246254"/>
                <a:ext cx="5288041" cy="307777"/>
              </a:xfrm>
              <a:prstGeom prst="rect">
                <a:avLst/>
              </a:prstGeom>
              <a:noFill/>
            </p:spPr>
            <p:txBody>
              <a:bodyPr wrap="square" rtlCol="0">
                <a:spAutoFit/>
              </a:bodyPr>
              <a:lstStyle/>
              <a:p>
                <a:pPr algn="l" rtl="0"/>
                <a:r>
                  <a:rPr lang="en-US" sz="1400" spc="100" dirty="0">
                    <a:solidFill>
                      <a:schemeClr val="bg1"/>
                    </a:solidFill>
                    <a:latin typeface="Arial Black" panose="020B0A04020102020204" pitchFamily="34" charset="0"/>
                    <a:cs typeface="Gotham Black"/>
                  </a:rPr>
                  <a:t>ΕΤΑΙΡΙΚΗ ΑΝΑΔΙΑΡΘΡΩΣΗ</a:t>
                </a:r>
              </a:p>
            </p:txBody>
          </p:sp>
          <p:pic>
            <p:nvPicPr>
              <p:cNvPr id="27" name="Picture 26" descr="HBpub_rgb.eps">
                <a:extLst>
                  <a:ext uri="{FF2B5EF4-FFF2-40B4-BE49-F238E27FC236}">
                    <a16:creationId xmlns:a16="http://schemas.microsoft.com/office/drawing/2014/main" id="{6D2DCC25-B22A-4366-B152-1763F6C830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92786" y="283031"/>
                <a:ext cx="1255713" cy="433674"/>
              </a:xfrm>
              <a:prstGeom prst="rect">
                <a:avLst/>
              </a:prstGeom>
            </p:spPr>
          </p:pic>
        </p:grpSp>
        <p:sp>
          <p:nvSpPr>
            <p:cNvPr id="23" name="Rectangle 22">
              <a:extLst>
                <a:ext uri="{FF2B5EF4-FFF2-40B4-BE49-F238E27FC236}">
                  <a16:creationId xmlns:a16="http://schemas.microsoft.com/office/drawing/2014/main" id="{9A59534E-F46D-4B29-BB62-109F7C8FF972}"/>
                </a:ext>
              </a:extLst>
            </p:cNvPr>
            <p:cNvSpPr/>
            <p:nvPr/>
          </p:nvSpPr>
          <p:spPr>
            <a:xfrm>
              <a:off x="6667100" y="115794"/>
              <a:ext cx="2300438" cy="1289785"/>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rtl="0"/>
              <a:endParaRPr lang="en-US"/>
            </a:p>
          </p:txBody>
        </p:sp>
      </p:grpSp>
      <p:pic>
        <p:nvPicPr>
          <p:cNvPr id="3" name="Picture 2">
            <a:extLst>
              <a:ext uri="{FF2B5EF4-FFF2-40B4-BE49-F238E27FC236}">
                <a16:creationId xmlns:a16="http://schemas.microsoft.com/office/drawing/2014/main" id="{AC0F53CE-EBDD-2C0D-5F84-2174770636DD}"/>
              </a:ext>
            </a:extLst>
          </p:cNvPr>
          <p:cNvPicPr>
            <a:picLocks noChangeAspect="1"/>
          </p:cNvPicPr>
          <p:nvPr/>
        </p:nvPicPr>
        <p:blipFill>
          <a:blip r:embed="rId4"/>
          <a:stretch>
            <a:fillRect/>
          </a:stretch>
        </p:blipFill>
        <p:spPr>
          <a:xfrm>
            <a:off x="7870796" y="246254"/>
            <a:ext cx="1943100" cy="666750"/>
          </a:xfrm>
          <a:prstGeom prst="rect">
            <a:avLst/>
          </a:prstGeom>
        </p:spPr>
      </p:pic>
      <p:sp>
        <p:nvSpPr>
          <p:cNvPr id="5" name="Footer Placeholder 4">
            <a:extLst>
              <a:ext uri="{FF2B5EF4-FFF2-40B4-BE49-F238E27FC236}">
                <a16:creationId xmlns:a16="http://schemas.microsoft.com/office/drawing/2014/main" id="{80CCB29E-0CCF-D41F-68C1-C4BFDA0DBF74}"/>
              </a:ext>
            </a:extLst>
          </p:cNvPr>
          <p:cNvSpPr>
            <a:spLocks noGrp="1"/>
          </p:cNvSpPr>
          <p:nvPr>
            <p:ph type="ftr" sz="quarter" idx="11"/>
          </p:nvPr>
        </p:nvSpPr>
        <p:spPr/>
        <p:txBody>
          <a:bodyPr/>
          <a:lstStyle/>
          <a:p>
            <a:pPr algn="l" rtl="0"/>
            <a:r>
              <a:rPr lang="el-GR" dirty="0">
                <a:solidFill>
                  <a:prstClr val="black">
                    <a:tint val="75000"/>
                  </a:prstClr>
                </a:solidFill>
              </a:rPr>
              <a:t>ΠΑΝΕΠΙΣΤΗΜΙΟ ΠΕΙΡΑΙΩΣ_M&amp;As 03032026</a:t>
            </a:r>
            <a:endParaRPr lang="en-US" dirty="0">
              <a:solidFill>
                <a:prstClr val="black">
                  <a:tint val="75000"/>
                </a:prstClr>
              </a:solidFill>
            </a:endParaRPr>
          </a:p>
        </p:txBody>
      </p:sp>
      <p:sp>
        <p:nvSpPr>
          <p:cNvPr id="6" name="Slide Number Placeholder 5">
            <a:extLst>
              <a:ext uri="{FF2B5EF4-FFF2-40B4-BE49-F238E27FC236}">
                <a16:creationId xmlns:a16="http://schemas.microsoft.com/office/drawing/2014/main" id="{F8FAD8A2-96A3-2586-94C9-072741146A15}"/>
              </a:ext>
            </a:extLst>
          </p:cNvPr>
          <p:cNvSpPr>
            <a:spLocks noGrp="1"/>
          </p:cNvSpPr>
          <p:nvPr>
            <p:ph type="sldNum" sz="quarter" idx="12"/>
          </p:nvPr>
        </p:nvSpPr>
        <p:spPr/>
        <p:txBody>
          <a:bodyPr/>
          <a:lstStyle/>
          <a:p>
            <a:pPr algn="l" rtl="0"/>
            <a:fld id="{8D10B028-39EC-4912-BB06-6A14E91D200B}" type="slidenum">
              <a:rPr lang="en-US" smtClean="0">
                <a:solidFill>
                  <a:prstClr val="black">
                    <a:tint val="75000"/>
                  </a:prstClr>
                </a:solidFill>
              </a:rPr>
              <a:pPr algn="l" rtl="0"/>
              <a:t>1</a:t>
            </a:fld>
            <a:endParaRPr lang="en-US" dirty="0">
              <a:solidFill>
                <a:prstClr val="black">
                  <a:tint val="75000"/>
                </a:prstClr>
              </a:solidFill>
            </a:endParaRPr>
          </a:p>
        </p:txBody>
      </p:sp>
    </p:spTree>
    <p:extLst>
      <p:ext uri="{BB962C8B-B14F-4D97-AF65-F5344CB8AC3E}">
        <p14:creationId xmlns:p14="http://schemas.microsoft.com/office/powerpoint/2010/main" val="3707492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a:bodyPr>
          <a:lstStyle/>
          <a:p>
            <a:r>
              <a:rPr lang="el-GR" sz="2400" b="1" dirty="0"/>
              <a:t>ΑΙΤΙΑ ΑΝΕΠΙΤΥΧΩΝ ΕΤΑΙΡΙΚΩΝ ΜΕΤΑΣΧΗΜΑΤΙΣΜΩΝ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13411"/>
            <a:ext cx="9125656" cy="4863552"/>
          </a:xfrm>
        </p:spPr>
      </p:pic>
      <p:sp>
        <p:nvSpPr>
          <p:cNvPr id="3" name="Footer Placeholder 2">
            <a:extLst>
              <a:ext uri="{FF2B5EF4-FFF2-40B4-BE49-F238E27FC236}">
                <a16:creationId xmlns:a16="http://schemas.microsoft.com/office/drawing/2014/main" id="{AEC48B51-5404-0C70-E6D7-27E5B4D19823}"/>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C87403A3-943F-7031-AA96-031839B418F7}"/>
              </a:ext>
            </a:extLst>
          </p:cNvPr>
          <p:cNvSpPr>
            <a:spLocks noGrp="1"/>
          </p:cNvSpPr>
          <p:nvPr>
            <p:ph type="sldNum" sz="quarter" idx="12"/>
          </p:nvPr>
        </p:nvSpPr>
        <p:spPr/>
        <p:txBody>
          <a:bodyPr/>
          <a:lstStyle/>
          <a:p>
            <a:fld id="{FC4E9240-21BE-4E31-B4E6-20480E4B784C}" type="slidenum">
              <a:rPr lang="el-GR" smtClean="0"/>
              <a:t>10</a:t>
            </a:fld>
            <a:endParaRPr lang="el-GR"/>
          </a:p>
        </p:txBody>
      </p:sp>
    </p:spTree>
    <p:extLst>
      <p:ext uri="{BB962C8B-B14F-4D97-AF65-F5344CB8AC3E}">
        <p14:creationId xmlns:p14="http://schemas.microsoft.com/office/powerpoint/2010/main" val="3458976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5777"/>
          </a:xfrm>
        </p:spPr>
        <p:txBody>
          <a:bodyPr>
            <a:normAutofit/>
          </a:bodyPr>
          <a:lstStyle/>
          <a:p>
            <a:r>
              <a:rPr lang="el-GR" sz="2400" b="1" dirty="0"/>
              <a:t>ΧΑΡΤΗΣ ΔΙΑΔΙΚΑΣΙΩΝ, ΧΡΟΝΟΔΙΑΓΡΑΜΜΑΤΟΣ ΚΑΙ ΕΛΕΓΧΟΥ ΚΑΤΆ ΤΗΝ </a:t>
            </a:r>
            <a:r>
              <a:rPr lang="en-GB" sz="2400" b="1" dirty="0"/>
              <a:t>McKinsey</a:t>
            </a:r>
            <a:endParaRPr lang="el-GR" sz="2400" b="1" dirty="0"/>
          </a:p>
        </p:txBody>
      </p:sp>
      <p:pic>
        <p:nvPicPr>
          <p:cNvPr id="4" name="Content Placeholder 3"/>
          <p:cNvPicPr>
            <a:picLocks noGrp="1" noChangeAspect="1"/>
          </p:cNvPicPr>
          <p:nvPr>
            <p:ph idx="1"/>
          </p:nvPr>
        </p:nvPicPr>
        <p:blipFill>
          <a:blip r:embed="rId2"/>
          <a:stretch>
            <a:fillRect/>
          </a:stretch>
        </p:blipFill>
        <p:spPr>
          <a:xfrm>
            <a:off x="1720734" y="1396538"/>
            <a:ext cx="8794865" cy="4780425"/>
          </a:xfrm>
          <a:prstGeom prst="rect">
            <a:avLst/>
          </a:prstGeom>
        </p:spPr>
      </p:pic>
      <p:sp>
        <p:nvSpPr>
          <p:cNvPr id="3" name="Footer Placeholder 2">
            <a:extLst>
              <a:ext uri="{FF2B5EF4-FFF2-40B4-BE49-F238E27FC236}">
                <a16:creationId xmlns:a16="http://schemas.microsoft.com/office/drawing/2014/main" id="{34B65EB9-4D03-8A70-0856-18E8CD8E8D79}"/>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0CA1B05C-5F26-7B8A-A43A-36423CCE682E}"/>
              </a:ext>
            </a:extLst>
          </p:cNvPr>
          <p:cNvSpPr>
            <a:spLocks noGrp="1"/>
          </p:cNvSpPr>
          <p:nvPr>
            <p:ph type="sldNum" sz="quarter" idx="12"/>
          </p:nvPr>
        </p:nvSpPr>
        <p:spPr/>
        <p:txBody>
          <a:bodyPr/>
          <a:lstStyle/>
          <a:p>
            <a:fld id="{FC4E9240-21BE-4E31-B4E6-20480E4B784C}" type="slidenum">
              <a:rPr lang="el-GR" smtClean="0"/>
              <a:t>11</a:t>
            </a:fld>
            <a:endParaRPr lang="el-GR"/>
          </a:p>
        </p:txBody>
      </p:sp>
    </p:spTree>
    <p:extLst>
      <p:ext uri="{BB962C8B-B14F-4D97-AF65-F5344CB8AC3E}">
        <p14:creationId xmlns:p14="http://schemas.microsoft.com/office/powerpoint/2010/main" val="2547948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82279"/>
          </a:xfrm>
        </p:spPr>
        <p:txBody>
          <a:bodyPr>
            <a:normAutofit/>
          </a:bodyPr>
          <a:lstStyle/>
          <a:p>
            <a:r>
              <a:rPr lang="el-GR" sz="2000" b="1" dirty="0"/>
              <a:t>ΧΡΟΝΟΔΙΑΓΡΑΜΜΑ ΕΤΑΙΡΙΚΟΥ ΜΕΤΑΣΧΗΜΑΤΙΣΜΟΥ ΚΑΤΆ ΤΗ ΦΑΣΗ ΥΛΟΠΟΙΗΣΗΣ ΚΑΤΆ ΤΗΝ </a:t>
            </a:r>
            <a:r>
              <a:rPr lang="en-GB" sz="2000" b="1" dirty="0"/>
              <a:t>McKinsey</a:t>
            </a:r>
            <a:endParaRPr lang="el-GR" sz="2000" dirty="0"/>
          </a:p>
        </p:txBody>
      </p:sp>
      <p:pic>
        <p:nvPicPr>
          <p:cNvPr id="5" name="Content Placeholder 4"/>
          <p:cNvPicPr>
            <a:picLocks noGrp="1" noChangeAspect="1"/>
          </p:cNvPicPr>
          <p:nvPr>
            <p:ph idx="1"/>
          </p:nvPr>
        </p:nvPicPr>
        <p:blipFill>
          <a:blip r:embed="rId2"/>
          <a:stretch>
            <a:fillRect/>
          </a:stretch>
        </p:blipFill>
        <p:spPr>
          <a:xfrm>
            <a:off x="1197034" y="1404851"/>
            <a:ext cx="8370654" cy="4772112"/>
          </a:xfrm>
          <a:prstGeom prst="rect">
            <a:avLst/>
          </a:prstGeom>
        </p:spPr>
      </p:pic>
      <p:sp>
        <p:nvSpPr>
          <p:cNvPr id="3" name="Footer Placeholder 2">
            <a:extLst>
              <a:ext uri="{FF2B5EF4-FFF2-40B4-BE49-F238E27FC236}">
                <a16:creationId xmlns:a16="http://schemas.microsoft.com/office/drawing/2014/main" id="{A908622C-166E-A089-88AF-05AB2DDB0527}"/>
              </a:ext>
            </a:extLst>
          </p:cNvPr>
          <p:cNvSpPr>
            <a:spLocks noGrp="1"/>
          </p:cNvSpPr>
          <p:nvPr>
            <p:ph type="ftr" sz="quarter" idx="11"/>
          </p:nvPr>
        </p:nvSpPr>
        <p:spPr/>
        <p:txBody>
          <a:bodyPr/>
          <a:lstStyle/>
          <a:p>
            <a:r>
              <a:rPr lang="el-GR"/>
              <a:t>ΠΑΝΕΠΙΣΤΗΜΙΟ ΠΕΙΡΑΙΩΣ_M&amp;As 03032026</a:t>
            </a:r>
          </a:p>
        </p:txBody>
      </p:sp>
      <p:sp>
        <p:nvSpPr>
          <p:cNvPr id="4" name="Slide Number Placeholder 3">
            <a:extLst>
              <a:ext uri="{FF2B5EF4-FFF2-40B4-BE49-F238E27FC236}">
                <a16:creationId xmlns:a16="http://schemas.microsoft.com/office/drawing/2014/main" id="{A633E411-14CC-25C4-328D-60D451BDA0F6}"/>
              </a:ext>
            </a:extLst>
          </p:cNvPr>
          <p:cNvSpPr>
            <a:spLocks noGrp="1"/>
          </p:cNvSpPr>
          <p:nvPr>
            <p:ph type="sldNum" sz="quarter" idx="12"/>
          </p:nvPr>
        </p:nvSpPr>
        <p:spPr/>
        <p:txBody>
          <a:bodyPr/>
          <a:lstStyle/>
          <a:p>
            <a:fld id="{FC4E9240-21BE-4E31-B4E6-20480E4B784C}" type="slidenum">
              <a:rPr lang="el-GR" smtClean="0"/>
              <a:t>12</a:t>
            </a:fld>
            <a:endParaRPr lang="el-GR"/>
          </a:p>
        </p:txBody>
      </p:sp>
    </p:spTree>
    <p:extLst>
      <p:ext uri="{BB962C8B-B14F-4D97-AF65-F5344CB8AC3E}">
        <p14:creationId xmlns:p14="http://schemas.microsoft.com/office/powerpoint/2010/main" val="1476719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23842"/>
          </a:xfrm>
        </p:spPr>
        <p:txBody>
          <a:bodyPr>
            <a:normAutofit/>
          </a:bodyPr>
          <a:lstStyle/>
          <a:p>
            <a:r>
              <a:rPr lang="el-GR" sz="2400" b="1" dirty="0"/>
              <a:t>ΦΑΣΕΙΣ ΥΛΟΠΟΙΗΣΗΣ ΕΤΑΙΡΙΚΟΥ ΜΕΣΧΗΜΑΤΙΣΜΟΥ</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2095" y="1396538"/>
            <a:ext cx="8791761" cy="4780425"/>
          </a:xfrm>
        </p:spPr>
      </p:pic>
      <p:sp>
        <p:nvSpPr>
          <p:cNvPr id="3" name="Footer Placeholder 2">
            <a:extLst>
              <a:ext uri="{FF2B5EF4-FFF2-40B4-BE49-F238E27FC236}">
                <a16:creationId xmlns:a16="http://schemas.microsoft.com/office/drawing/2014/main" id="{24E80520-7742-7D36-D5A3-191ED70CE766}"/>
              </a:ext>
            </a:extLst>
          </p:cNvPr>
          <p:cNvSpPr>
            <a:spLocks noGrp="1"/>
          </p:cNvSpPr>
          <p:nvPr>
            <p:ph type="ftr" sz="quarter" idx="11"/>
          </p:nvPr>
        </p:nvSpPr>
        <p:spPr/>
        <p:txBody>
          <a:bodyPr/>
          <a:lstStyle/>
          <a:p>
            <a:r>
              <a:rPr lang="el-GR"/>
              <a:t>ΠΑΝΕΠΙΣΤΗΜΙΟ ΠΕΙΡΑΙΩΣ_M&amp;As 03032026</a:t>
            </a:r>
          </a:p>
        </p:txBody>
      </p:sp>
      <p:sp>
        <p:nvSpPr>
          <p:cNvPr id="4" name="Slide Number Placeholder 3">
            <a:extLst>
              <a:ext uri="{FF2B5EF4-FFF2-40B4-BE49-F238E27FC236}">
                <a16:creationId xmlns:a16="http://schemas.microsoft.com/office/drawing/2014/main" id="{018BE5CE-E4EC-2215-AB1E-1336246C0CE4}"/>
              </a:ext>
            </a:extLst>
          </p:cNvPr>
          <p:cNvSpPr>
            <a:spLocks noGrp="1"/>
          </p:cNvSpPr>
          <p:nvPr>
            <p:ph type="sldNum" sz="quarter" idx="12"/>
          </p:nvPr>
        </p:nvSpPr>
        <p:spPr/>
        <p:txBody>
          <a:bodyPr/>
          <a:lstStyle/>
          <a:p>
            <a:fld id="{FC4E9240-21BE-4E31-B4E6-20480E4B784C}" type="slidenum">
              <a:rPr lang="el-GR" smtClean="0"/>
              <a:t>13</a:t>
            </a:fld>
            <a:endParaRPr lang="el-GR"/>
          </a:p>
        </p:txBody>
      </p:sp>
    </p:spTree>
    <p:extLst>
      <p:ext uri="{BB962C8B-B14F-4D97-AF65-F5344CB8AC3E}">
        <p14:creationId xmlns:p14="http://schemas.microsoft.com/office/powerpoint/2010/main" val="746431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73966"/>
          </a:xfrm>
        </p:spPr>
        <p:txBody>
          <a:bodyPr>
            <a:normAutofit/>
          </a:bodyPr>
          <a:lstStyle/>
          <a:p>
            <a:r>
              <a:rPr lang="el-GR" sz="2400" b="1" dirty="0"/>
              <a:t>ΑΙΤΙΑ ΑΝΕΠΙΤΥΧΩΝ ΕΤΑΙΡΙΚΩΝ ΜΕΤΑΣΧΗΜΑΤΙΣΜΩΝ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13411"/>
            <a:ext cx="9125656" cy="4863552"/>
          </a:xfrm>
        </p:spPr>
      </p:pic>
      <p:sp>
        <p:nvSpPr>
          <p:cNvPr id="3" name="Footer Placeholder 2">
            <a:extLst>
              <a:ext uri="{FF2B5EF4-FFF2-40B4-BE49-F238E27FC236}">
                <a16:creationId xmlns:a16="http://schemas.microsoft.com/office/drawing/2014/main" id="{70739174-A54E-B4AD-D367-B7DA3EC8B62F}"/>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9F386627-896B-24B3-5925-E7F945E9FC79}"/>
              </a:ext>
            </a:extLst>
          </p:cNvPr>
          <p:cNvSpPr>
            <a:spLocks noGrp="1"/>
          </p:cNvSpPr>
          <p:nvPr>
            <p:ph type="sldNum" sz="quarter" idx="12"/>
          </p:nvPr>
        </p:nvSpPr>
        <p:spPr/>
        <p:txBody>
          <a:bodyPr/>
          <a:lstStyle/>
          <a:p>
            <a:fld id="{FC4E9240-21BE-4E31-B4E6-20480E4B784C}" type="slidenum">
              <a:rPr lang="el-GR" smtClean="0"/>
              <a:t>14</a:t>
            </a:fld>
            <a:endParaRPr lang="el-GR"/>
          </a:p>
        </p:txBody>
      </p:sp>
    </p:spTree>
    <p:extLst>
      <p:ext uri="{BB962C8B-B14F-4D97-AF65-F5344CB8AC3E}">
        <p14:creationId xmlns:p14="http://schemas.microsoft.com/office/powerpoint/2010/main" val="2434434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4"/>
          </a:xfrm>
        </p:spPr>
        <p:txBody>
          <a:bodyPr>
            <a:normAutofit/>
          </a:bodyPr>
          <a:lstStyle/>
          <a:p>
            <a:pPr algn="ctr"/>
            <a:r>
              <a:rPr lang="el-GR" sz="2000" b="1" dirty="0"/>
              <a:t>ΚΑΤΑΣΤΑΣΗ ΥΠΕΥΘΥΝΩΝ ΥΛΟΠΟΙΗΣΗΣ ΕΤΑΙΡΙΚΟΥ ΜΕΤΑΣΧΗΜΑΤΙΣΜΟΥ ΜΕ ΣΑΦΗ ΠΡΟΣΔΙΟΡΙΣΜΟ ΡΟΛΩΝ ΚΑΙ ΧΡΟΝΟΔΙΑΓΡΑΜΜΑΤΟΣ ΥΛΟΠΟΙΗΣΗΣ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446415"/>
            <a:ext cx="9125656" cy="4730548"/>
          </a:xfrm>
        </p:spPr>
      </p:pic>
      <p:sp>
        <p:nvSpPr>
          <p:cNvPr id="3" name="Footer Placeholder 2">
            <a:extLst>
              <a:ext uri="{FF2B5EF4-FFF2-40B4-BE49-F238E27FC236}">
                <a16:creationId xmlns:a16="http://schemas.microsoft.com/office/drawing/2014/main" id="{EF85AB01-720E-2CF2-C29D-B4BF7BA0ABAD}"/>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0230BC78-C6DD-9731-96D8-2FAAC028BA0F}"/>
              </a:ext>
            </a:extLst>
          </p:cNvPr>
          <p:cNvSpPr>
            <a:spLocks noGrp="1"/>
          </p:cNvSpPr>
          <p:nvPr>
            <p:ph type="sldNum" sz="quarter" idx="12"/>
          </p:nvPr>
        </p:nvSpPr>
        <p:spPr/>
        <p:txBody>
          <a:bodyPr/>
          <a:lstStyle/>
          <a:p>
            <a:fld id="{FC4E9240-21BE-4E31-B4E6-20480E4B784C}" type="slidenum">
              <a:rPr lang="el-GR" smtClean="0"/>
              <a:t>15</a:t>
            </a:fld>
            <a:endParaRPr lang="el-GR"/>
          </a:p>
        </p:txBody>
      </p:sp>
    </p:spTree>
    <p:extLst>
      <p:ext uri="{BB962C8B-B14F-4D97-AF65-F5344CB8AC3E}">
        <p14:creationId xmlns:p14="http://schemas.microsoft.com/office/powerpoint/2010/main" val="17218258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98904"/>
          </a:xfrm>
        </p:spPr>
        <p:txBody>
          <a:bodyPr>
            <a:normAutofit/>
          </a:bodyPr>
          <a:lstStyle/>
          <a:p>
            <a:pPr algn="ctr"/>
            <a:r>
              <a:rPr lang="el-GR" sz="2000" b="1" dirty="0"/>
              <a:t>ΠΟΣΟΣΤΙΚΟΠΟΙΗΣΗ ΕΠΙΔΙΩΞΕΩΝ/ΣΤΟΧΩΝ ΚΑΙ ΒΑΣΙΚΩΝ ΥΠΟΘΕΣΕΩΝ ΥΛΟΠΟΙΗΣΗΣ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23207" y="1330036"/>
            <a:ext cx="9240649" cy="4846927"/>
          </a:xfrm>
        </p:spPr>
      </p:pic>
      <p:sp>
        <p:nvSpPr>
          <p:cNvPr id="3" name="Footer Placeholder 2">
            <a:extLst>
              <a:ext uri="{FF2B5EF4-FFF2-40B4-BE49-F238E27FC236}">
                <a16:creationId xmlns:a16="http://schemas.microsoft.com/office/drawing/2014/main" id="{DD849B73-BBC4-38BA-15AC-2D0F7815B3B0}"/>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0B2D81ED-8027-F083-7205-05D021C3FF15}"/>
              </a:ext>
            </a:extLst>
          </p:cNvPr>
          <p:cNvSpPr>
            <a:spLocks noGrp="1"/>
          </p:cNvSpPr>
          <p:nvPr>
            <p:ph type="sldNum" sz="quarter" idx="12"/>
          </p:nvPr>
        </p:nvSpPr>
        <p:spPr/>
        <p:txBody>
          <a:bodyPr/>
          <a:lstStyle/>
          <a:p>
            <a:fld id="{FC4E9240-21BE-4E31-B4E6-20480E4B784C}" type="slidenum">
              <a:rPr lang="el-GR" smtClean="0"/>
              <a:t>16</a:t>
            </a:fld>
            <a:endParaRPr lang="el-GR"/>
          </a:p>
        </p:txBody>
      </p:sp>
    </p:spTree>
    <p:extLst>
      <p:ext uri="{BB962C8B-B14F-4D97-AF65-F5344CB8AC3E}">
        <p14:creationId xmlns:p14="http://schemas.microsoft.com/office/powerpoint/2010/main" val="3013997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24090"/>
          </a:xfrm>
        </p:spPr>
        <p:txBody>
          <a:bodyPr>
            <a:normAutofit/>
          </a:bodyPr>
          <a:lstStyle/>
          <a:p>
            <a:pPr algn="ctr"/>
            <a:r>
              <a:rPr lang="el-GR" sz="2000" b="1" dirty="0"/>
              <a:t>ΚΑΘΟΡΙΣΜΟΣ ΒΑΣΙΚΩΝ ΕΠΙΔΙΩΞΕΩΝ/ΣΤΟΧΩΝ ΩΣ ΔΙΑΜΟΡΦΩΝΟΝΤΑΙ ΑΠΌ 4 ΑΞΟΝΕΣ ΕΠΙΡΡΟΗΣ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346662"/>
            <a:ext cx="9125656" cy="4830301"/>
          </a:xfrm>
        </p:spPr>
      </p:pic>
      <p:sp>
        <p:nvSpPr>
          <p:cNvPr id="3" name="Footer Placeholder 2">
            <a:extLst>
              <a:ext uri="{FF2B5EF4-FFF2-40B4-BE49-F238E27FC236}">
                <a16:creationId xmlns:a16="http://schemas.microsoft.com/office/drawing/2014/main" id="{34028D9A-A199-68CA-BC37-AE67F8ED42C3}"/>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1398C1A4-059E-0F24-17CA-8E5CBD7AD927}"/>
              </a:ext>
            </a:extLst>
          </p:cNvPr>
          <p:cNvSpPr>
            <a:spLocks noGrp="1"/>
          </p:cNvSpPr>
          <p:nvPr>
            <p:ph type="sldNum" sz="quarter" idx="12"/>
          </p:nvPr>
        </p:nvSpPr>
        <p:spPr/>
        <p:txBody>
          <a:bodyPr/>
          <a:lstStyle/>
          <a:p>
            <a:fld id="{FC4E9240-21BE-4E31-B4E6-20480E4B784C}" type="slidenum">
              <a:rPr lang="el-GR" smtClean="0"/>
              <a:t>17</a:t>
            </a:fld>
            <a:endParaRPr lang="el-GR"/>
          </a:p>
        </p:txBody>
      </p:sp>
    </p:spTree>
    <p:extLst>
      <p:ext uri="{BB962C8B-B14F-4D97-AF65-F5344CB8AC3E}">
        <p14:creationId xmlns:p14="http://schemas.microsoft.com/office/powerpoint/2010/main" val="1009236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fontScale="90000"/>
          </a:bodyPr>
          <a:lstStyle/>
          <a:p>
            <a:pPr algn="ctr"/>
            <a:r>
              <a:rPr lang="el-GR" sz="2000" b="1" dirty="0"/>
              <a:t>ΠΡΩΤΟΒΟΥΛΙΕΣ ΠΟΥ ΔΙΕΥΚΟΛΥΝΟΥΝ ΤΗΝ ΥΛΟΠΟΙΗΣΗ ΤΟΥ ΕΤΑΙΡΙΚΟΥ ΜΕΤΑΣΧΗΜΑΤΙΣΜΟΥ ΚΑΙ ΕΠΙΤΕΥΞΗΣ ΣΥΝΕΡΓΙΩΝ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5964" y="1197033"/>
            <a:ext cx="9007892" cy="4979930"/>
          </a:xfrm>
        </p:spPr>
      </p:pic>
      <p:sp>
        <p:nvSpPr>
          <p:cNvPr id="3" name="Footer Placeholder 2">
            <a:extLst>
              <a:ext uri="{FF2B5EF4-FFF2-40B4-BE49-F238E27FC236}">
                <a16:creationId xmlns:a16="http://schemas.microsoft.com/office/drawing/2014/main" id="{8F7771E5-CDCF-0121-3BDE-6B91FB8907E6}"/>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3129ECAF-9ED0-529E-8C9A-402DB9B2882C}"/>
              </a:ext>
            </a:extLst>
          </p:cNvPr>
          <p:cNvSpPr>
            <a:spLocks noGrp="1"/>
          </p:cNvSpPr>
          <p:nvPr>
            <p:ph type="sldNum" sz="quarter" idx="12"/>
          </p:nvPr>
        </p:nvSpPr>
        <p:spPr/>
        <p:txBody>
          <a:bodyPr/>
          <a:lstStyle/>
          <a:p>
            <a:fld id="{FC4E9240-21BE-4E31-B4E6-20480E4B784C}" type="slidenum">
              <a:rPr lang="el-GR" smtClean="0"/>
              <a:t>18</a:t>
            </a:fld>
            <a:endParaRPr lang="el-GR"/>
          </a:p>
        </p:txBody>
      </p:sp>
    </p:spTree>
    <p:extLst>
      <p:ext uri="{BB962C8B-B14F-4D97-AF65-F5344CB8AC3E}">
        <p14:creationId xmlns:p14="http://schemas.microsoft.com/office/powerpoint/2010/main" val="1267590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49028"/>
          </a:xfrm>
        </p:spPr>
        <p:txBody>
          <a:bodyPr>
            <a:normAutofit/>
          </a:bodyPr>
          <a:lstStyle/>
          <a:p>
            <a:pPr algn="ctr"/>
            <a:r>
              <a:rPr lang="el-GR" sz="2000" b="1" dirty="0"/>
              <a:t>ΔΙΕΥΘΥΝΣΕΙΣ ΤΩΝ ΜΕΤΑΣΧΗΜΑΤΙΣΘΕΝΤΩΝ ΦΟΡΕΩΝ ΠΟΥ ΜΠΟΡΟΥΝ ΝΑ ΠΕΤΥΧΟΥΝ ΣΥΝΕΡΓΙΕΣ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55469" y="1280160"/>
            <a:ext cx="8808387" cy="4896803"/>
          </a:xfrm>
        </p:spPr>
      </p:pic>
      <p:sp>
        <p:nvSpPr>
          <p:cNvPr id="3" name="Footer Placeholder 2">
            <a:extLst>
              <a:ext uri="{FF2B5EF4-FFF2-40B4-BE49-F238E27FC236}">
                <a16:creationId xmlns:a16="http://schemas.microsoft.com/office/drawing/2014/main" id="{83C41493-AC73-9A34-F87D-E3DBDC5E2C56}"/>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85A7D65C-FA93-1F87-50EF-F7AE68730B3D}"/>
              </a:ext>
            </a:extLst>
          </p:cNvPr>
          <p:cNvSpPr>
            <a:spLocks noGrp="1"/>
          </p:cNvSpPr>
          <p:nvPr>
            <p:ph type="sldNum" sz="quarter" idx="12"/>
          </p:nvPr>
        </p:nvSpPr>
        <p:spPr/>
        <p:txBody>
          <a:bodyPr/>
          <a:lstStyle/>
          <a:p>
            <a:fld id="{FC4E9240-21BE-4E31-B4E6-20480E4B784C}" type="slidenum">
              <a:rPr lang="el-GR" smtClean="0"/>
              <a:t>19</a:t>
            </a:fld>
            <a:endParaRPr lang="el-GR"/>
          </a:p>
        </p:txBody>
      </p:sp>
    </p:spTree>
    <p:extLst>
      <p:ext uri="{BB962C8B-B14F-4D97-AF65-F5344CB8AC3E}">
        <p14:creationId xmlns:p14="http://schemas.microsoft.com/office/powerpoint/2010/main" val="39726880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86494" y="365126"/>
            <a:ext cx="9267305" cy="466148"/>
          </a:xfrm>
        </p:spPr>
        <p:txBody>
          <a:bodyPr>
            <a:normAutofit fontScale="90000"/>
          </a:bodyPr>
          <a:lstStyle/>
          <a:p>
            <a:r>
              <a:rPr lang="el-GR" dirty="0"/>
              <a:t>ΜΟΡΦΕΣ ΣΥΝΕΡΓΑΣΙΑΣ ΕΤΑΙΡΕΙΩΝ/ΚΙΝΗΤΡΑ</a:t>
            </a:r>
          </a:p>
        </p:txBody>
      </p:sp>
      <p:pic>
        <p:nvPicPr>
          <p:cNvPr id="6" name="Picture 5"/>
          <p:cNvPicPr>
            <a:picLocks noChangeAspect="1"/>
          </p:cNvPicPr>
          <p:nvPr/>
        </p:nvPicPr>
        <p:blipFill>
          <a:blip r:embed="rId2"/>
          <a:stretch>
            <a:fillRect/>
          </a:stretch>
        </p:blipFill>
        <p:spPr>
          <a:xfrm>
            <a:off x="964275" y="1113904"/>
            <a:ext cx="10316095" cy="5444837"/>
          </a:xfrm>
          <a:prstGeom prst="rect">
            <a:avLst/>
          </a:prstGeom>
        </p:spPr>
      </p:pic>
      <p:sp>
        <p:nvSpPr>
          <p:cNvPr id="3" name="Footer Placeholder 2">
            <a:extLst>
              <a:ext uri="{FF2B5EF4-FFF2-40B4-BE49-F238E27FC236}">
                <a16:creationId xmlns:a16="http://schemas.microsoft.com/office/drawing/2014/main" id="{EA62FEF4-8476-7D6E-6748-C2C6B3BA2F8B}"/>
              </a:ext>
            </a:extLst>
          </p:cNvPr>
          <p:cNvSpPr>
            <a:spLocks noGrp="1"/>
          </p:cNvSpPr>
          <p:nvPr>
            <p:ph type="ftr" sz="quarter" idx="11"/>
          </p:nvPr>
        </p:nvSpPr>
        <p:spPr/>
        <p:txBody>
          <a:bodyPr/>
          <a:lstStyle/>
          <a:p>
            <a:r>
              <a:rPr lang="el-GR"/>
              <a:t>ΠΑΝΕΠΙΣΤΗΜΙΟ ΠΕΙΡΑΙΩΣ_M&amp;As 03032026</a:t>
            </a:r>
          </a:p>
        </p:txBody>
      </p:sp>
      <p:sp>
        <p:nvSpPr>
          <p:cNvPr id="4" name="Slide Number Placeholder 3">
            <a:extLst>
              <a:ext uri="{FF2B5EF4-FFF2-40B4-BE49-F238E27FC236}">
                <a16:creationId xmlns:a16="http://schemas.microsoft.com/office/drawing/2014/main" id="{623BE029-552E-DB6E-58AF-3617A9E55133}"/>
              </a:ext>
            </a:extLst>
          </p:cNvPr>
          <p:cNvSpPr>
            <a:spLocks noGrp="1"/>
          </p:cNvSpPr>
          <p:nvPr>
            <p:ph type="sldNum" sz="quarter" idx="12"/>
          </p:nvPr>
        </p:nvSpPr>
        <p:spPr/>
        <p:txBody>
          <a:bodyPr/>
          <a:lstStyle/>
          <a:p>
            <a:fld id="{FC4E9240-21BE-4E31-B4E6-20480E4B784C}" type="slidenum">
              <a:rPr lang="el-GR" smtClean="0"/>
              <a:t>2</a:t>
            </a:fld>
            <a:endParaRPr lang="el-GR"/>
          </a:p>
        </p:txBody>
      </p:sp>
    </p:spTree>
    <p:extLst>
      <p:ext uri="{BB962C8B-B14F-4D97-AF65-F5344CB8AC3E}">
        <p14:creationId xmlns:p14="http://schemas.microsoft.com/office/powerpoint/2010/main" val="33812167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a:bodyPr>
          <a:lstStyle/>
          <a:p>
            <a:pPr algn="ctr"/>
            <a:r>
              <a:rPr lang="el-GR" sz="2000" dirty="0"/>
              <a:t>ΜΗΤΡΑ ΣΥΣΧΕΤΙΣΗΣ ΑΞΙΟΛΟΓΗΣΗΣ ΠΡΟΣΠΑΘΕΙΑΣ - ΑΠΟΤΕΛΕΣΜΑΤΟΣ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13658"/>
            <a:ext cx="9125656" cy="4963305"/>
          </a:xfrm>
        </p:spPr>
      </p:pic>
      <p:sp>
        <p:nvSpPr>
          <p:cNvPr id="3" name="Footer Placeholder 2">
            <a:extLst>
              <a:ext uri="{FF2B5EF4-FFF2-40B4-BE49-F238E27FC236}">
                <a16:creationId xmlns:a16="http://schemas.microsoft.com/office/drawing/2014/main" id="{67AA4680-B190-C0D7-A199-88989B581BDF}"/>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677EC3BB-6F7C-CF4C-D27A-81BD78706CA4}"/>
              </a:ext>
            </a:extLst>
          </p:cNvPr>
          <p:cNvSpPr>
            <a:spLocks noGrp="1"/>
          </p:cNvSpPr>
          <p:nvPr>
            <p:ph type="sldNum" sz="quarter" idx="12"/>
          </p:nvPr>
        </p:nvSpPr>
        <p:spPr/>
        <p:txBody>
          <a:bodyPr/>
          <a:lstStyle/>
          <a:p>
            <a:fld id="{FC4E9240-21BE-4E31-B4E6-20480E4B784C}" type="slidenum">
              <a:rPr lang="el-GR" smtClean="0"/>
              <a:t>20</a:t>
            </a:fld>
            <a:endParaRPr lang="el-GR"/>
          </a:p>
        </p:txBody>
      </p:sp>
    </p:spTree>
    <p:extLst>
      <p:ext uri="{BB962C8B-B14F-4D97-AF65-F5344CB8AC3E}">
        <p14:creationId xmlns:p14="http://schemas.microsoft.com/office/powerpoint/2010/main" val="120523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82526"/>
          </a:xfrm>
        </p:spPr>
        <p:txBody>
          <a:bodyPr>
            <a:normAutofit/>
          </a:bodyPr>
          <a:lstStyle/>
          <a:p>
            <a:pPr algn="ctr"/>
            <a:r>
              <a:rPr lang="el-GR" sz="2000" b="1" dirty="0"/>
              <a:t>ΣΥΓΚΕΝΤΡΩΣΗ ΔΥΝΑΜΕΩΝ ΓΙΑ ΑΜΕΣΑ ΚΑΙ ΑΠΤΑ ΑΠΟΤΕΛΕΣΜΑΤΑ</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63535"/>
            <a:ext cx="9125656" cy="4913428"/>
          </a:xfrm>
        </p:spPr>
      </p:pic>
      <p:sp>
        <p:nvSpPr>
          <p:cNvPr id="3" name="Footer Placeholder 2">
            <a:extLst>
              <a:ext uri="{FF2B5EF4-FFF2-40B4-BE49-F238E27FC236}">
                <a16:creationId xmlns:a16="http://schemas.microsoft.com/office/drawing/2014/main" id="{AC486B25-CE05-75CD-627B-053B52863BB1}"/>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9D2EDF18-83AB-2FE7-E08C-672C774ACE95}"/>
              </a:ext>
            </a:extLst>
          </p:cNvPr>
          <p:cNvSpPr>
            <a:spLocks noGrp="1"/>
          </p:cNvSpPr>
          <p:nvPr>
            <p:ph type="sldNum" sz="quarter" idx="12"/>
          </p:nvPr>
        </p:nvSpPr>
        <p:spPr/>
        <p:txBody>
          <a:bodyPr/>
          <a:lstStyle/>
          <a:p>
            <a:fld id="{FC4E9240-21BE-4E31-B4E6-20480E4B784C}" type="slidenum">
              <a:rPr lang="el-GR" smtClean="0"/>
              <a:t>21</a:t>
            </a:fld>
            <a:endParaRPr lang="el-GR"/>
          </a:p>
        </p:txBody>
      </p:sp>
    </p:spTree>
    <p:extLst>
      <p:ext uri="{BB962C8B-B14F-4D97-AF65-F5344CB8AC3E}">
        <p14:creationId xmlns:p14="http://schemas.microsoft.com/office/powerpoint/2010/main" val="1874003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7711"/>
          </a:xfrm>
        </p:spPr>
        <p:txBody>
          <a:bodyPr>
            <a:normAutofit/>
          </a:bodyPr>
          <a:lstStyle/>
          <a:p>
            <a:pPr algn="ctr"/>
            <a:r>
              <a:rPr lang="el-GR" sz="2000" b="1" dirty="0"/>
              <a:t>Ο ΡΟΛΟΣ ΤΗΣ ΔΙΑΜΟΡΦΩΣΗΣ ΚΟΙΝΗΣ ΕΤΑΙΡΙΚΗΣ ΚΟΥΛΤΟΥΡΑΣ ΣΕ ΚΆΘΕ ΕΤΑΙΡΙΚΟ ΜΕΤΑΣΧΗΜΑΤΙΣΜΟ</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163782"/>
            <a:ext cx="9125656" cy="5013181"/>
          </a:xfrm>
        </p:spPr>
      </p:pic>
      <p:sp>
        <p:nvSpPr>
          <p:cNvPr id="3" name="Footer Placeholder 2">
            <a:extLst>
              <a:ext uri="{FF2B5EF4-FFF2-40B4-BE49-F238E27FC236}">
                <a16:creationId xmlns:a16="http://schemas.microsoft.com/office/drawing/2014/main" id="{9D7768BE-AE90-4BBE-350F-712F216C46EA}"/>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6A56AB35-899B-BE86-BE93-9846D7447F29}"/>
              </a:ext>
            </a:extLst>
          </p:cNvPr>
          <p:cNvSpPr>
            <a:spLocks noGrp="1"/>
          </p:cNvSpPr>
          <p:nvPr>
            <p:ph type="sldNum" sz="quarter" idx="12"/>
          </p:nvPr>
        </p:nvSpPr>
        <p:spPr/>
        <p:txBody>
          <a:bodyPr/>
          <a:lstStyle/>
          <a:p>
            <a:fld id="{FC4E9240-21BE-4E31-B4E6-20480E4B784C}" type="slidenum">
              <a:rPr lang="el-GR" smtClean="0"/>
              <a:t>22</a:t>
            </a:fld>
            <a:endParaRPr lang="el-GR"/>
          </a:p>
        </p:txBody>
      </p:sp>
    </p:spTree>
    <p:extLst>
      <p:ext uri="{BB962C8B-B14F-4D97-AF65-F5344CB8AC3E}">
        <p14:creationId xmlns:p14="http://schemas.microsoft.com/office/powerpoint/2010/main" val="333316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rmAutofit/>
          </a:bodyPr>
          <a:lstStyle/>
          <a:p>
            <a:pPr algn="ctr"/>
            <a:r>
              <a:rPr lang="en-US" sz="2000" dirty="0"/>
              <a:t>RISK MAPPING AND RISK VALUATION</a:t>
            </a:r>
            <a:endParaRPr lang="el-GR" sz="20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7527" y="1213658"/>
            <a:ext cx="8966329" cy="4963305"/>
          </a:xfrm>
        </p:spPr>
      </p:pic>
      <p:sp>
        <p:nvSpPr>
          <p:cNvPr id="3" name="Footer Placeholder 2">
            <a:extLst>
              <a:ext uri="{FF2B5EF4-FFF2-40B4-BE49-F238E27FC236}">
                <a16:creationId xmlns:a16="http://schemas.microsoft.com/office/drawing/2014/main" id="{FAA44B10-1D68-F5AE-6B2A-7151EA5F0E7A}"/>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D212DF47-D333-15E1-179A-593C659A465E}"/>
              </a:ext>
            </a:extLst>
          </p:cNvPr>
          <p:cNvSpPr>
            <a:spLocks noGrp="1"/>
          </p:cNvSpPr>
          <p:nvPr>
            <p:ph type="sldNum" sz="quarter" idx="12"/>
          </p:nvPr>
        </p:nvSpPr>
        <p:spPr/>
        <p:txBody>
          <a:bodyPr/>
          <a:lstStyle/>
          <a:p>
            <a:fld id="{FC4E9240-21BE-4E31-B4E6-20480E4B784C}" type="slidenum">
              <a:rPr lang="el-GR" smtClean="0"/>
              <a:t>23</a:t>
            </a:fld>
            <a:endParaRPr lang="el-GR"/>
          </a:p>
        </p:txBody>
      </p:sp>
    </p:spTree>
    <p:extLst>
      <p:ext uri="{BB962C8B-B14F-4D97-AF65-F5344CB8AC3E}">
        <p14:creationId xmlns:p14="http://schemas.microsoft.com/office/powerpoint/2010/main" val="34236587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6024"/>
          </a:xfrm>
        </p:spPr>
        <p:txBody>
          <a:bodyPr>
            <a:normAutofit/>
          </a:bodyPr>
          <a:lstStyle/>
          <a:p>
            <a:pPr algn="ctr"/>
            <a:r>
              <a:rPr lang="el-GR" sz="2000" b="1" dirty="0"/>
              <a:t>ΑΞΙΟΛΟΓΗΣΗ ΑΠΟΤΕΛΕΣΜΑΤΩΝ ΕΠΙΤΕΥΧΘΕΝΤΩΝ ΑΛΛΑΓΩΝ</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097280"/>
            <a:ext cx="9125656" cy="5079683"/>
          </a:xfrm>
        </p:spPr>
      </p:pic>
      <p:sp>
        <p:nvSpPr>
          <p:cNvPr id="3" name="Footer Placeholder 2">
            <a:extLst>
              <a:ext uri="{FF2B5EF4-FFF2-40B4-BE49-F238E27FC236}">
                <a16:creationId xmlns:a16="http://schemas.microsoft.com/office/drawing/2014/main" id="{D3AEA54A-BD01-C41D-CC5E-FFC39D0F7288}"/>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713B234B-6DB7-F6BB-3A83-CE72412FC3CA}"/>
              </a:ext>
            </a:extLst>
          </p:cNvPr>
          <p:cNvSpPr>
            <a:spLocks noGrp="1"/>
          </p:cNvSpPr>
          <p:nvPr>
            <p:ph type="sldNum" sz="quarter" idx="12"/>
          </p:nvPr>
        </p:nvSpPr>
        <p:spPr/>
        <p:txBody>
          <a:bodyPr/>
          <a:lstStyle/>
          <a:p>
            <a:fld id="{FC4E9240-21BE-4E31-B4E6-20480E4B784C}" type="slidenum">
              <a:rPr lang="el-GR" smtClean="0"/>
              <a:t>24</a:t>
            </a:fld>
            <a:endParaRPr lang="el-GR"/>
          </a:p>
        </p:txBody>
      </p:sp>
    </p:spTree>
    <p:extLst>
      <p:ext uri="{BB962C8B-B14F-4D97-AF65-F5344CB8AC3E}">
        <p14:creationId xmlns:p14="http://schemas.microsoft.com/office/powerpoint/2010/main" val="746538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p:spPr>
        <p:txBody>
          <a:bodyPr>
            <a:normAutofit fontScale="90000"/>
          </a:bodyPr>
          <a:lstStyle/>
          <a:p>
            <a:pPr algn="ctr"/>
            <a:r>
              <a:rPr lang="el-GR" sz="2000" b="1" dirty="0"/>
              <a:t>ΧΡΗΜΑΤΟΟΙΚΟΝΟΜΙΚΗ ΜΕΤΡΗΣΗ ΕΠΙΔΙΩΚΟΜΕΝΩΝ ΑΠΟΤΕΛΕΣΜΑΤΩΝ ΕΤΑΙΡΙΚΟΥ ΜΕΤΑΣΧΗΜΑΤΙΣΜΟΥ ΚΑΤΆ ΤΗ ΦΑΣΗ ΥΛΟΠΟΙΗΣΗΣ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1221971"/>
            <a:ext cx="9125656" cy="4954992"/>
          </a:xfrm>
        </p:spPr>
      </p:pic>
      <p:sp>
        <p:nvSpPr>
          <p:cNvPr id="3" name="Footer Placeholder 2">
            <a:extLst>
              <a:ext uri="{FF2B5EF4-FFF2-40B4-BE49-F238E27FC236}">
                <a16:creationId xmlns:a16="http://schemas.microsoft.com/office/drawing/2014/main" id="{70E947BC-5523-2D14-E789-826067B8E954}"/>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2A7EBCF0-656E-75CB-56A2-94F7B2C2C955}"/>
              </a:ext>
            </a:extLst>
          </p:cNvPr>
          <p:cNvSpPr>
            <a:spLocks noGrp="1"/>
          </p:cNvSpPr>
          <p:nvPr>
            <p:ph type="sldNum" sz="quarter" idx="12"/>
          </p:nvPr>
        </p:nvSpPr>
        <p:spPr/>
        <p:txBody>
          <a:bodyPr/>
          <a:lstStyle/>
          <a:p>
            <a:fld id="{FC4E9240-21BE-4E31-B4E6-20480E4B784C}" type="slidenum">
              <a:rPr lang="el-GR" smtClean="0"/>
              <a:t>25</a:t>
            </a:fld>
            <a:endParaRPr lang="el-GR"/>
          </a:p>
        </p:txBody>
      </p:sp>
    </p:spTree>
    <p:extLst>
      <p:ext uri="{BB962C8B-B14F-4D97-AF65-F5344CB8AC3E}">
        <p14:creationId xmlns:p14="http://schemas.microsoft.com/office/powerpoint/2010/main" val="3028130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000" b="1" dirty="0"/>
              <a:t>ΠΟΙΑ ΕΊΝΑΙ ΤΑ ΕΝΔΕΔΕΙΓΜΕΝΑ ΧΡΗΜΑΤΟΟΙΚΟΝΟΜΙΚΑ ΕΡΓΑΛΕΙΑ ΓΙΑ ΤΟΝ ΜΕΤΑΣΧΗΜΑΤΙΣΜΟ ΕΤΑΙΡΕΙΚΩΝ ΣΧΗΜΑΤΩΝ ΑΝΑΛΟΓΑ ΤΟ ΣΚΟΠΟ ΤΗ ΜΟΡΦΗ ΤΟΥΣ – ΠΟΥ &amp; ΠΩΣ ΒΟΗΘΑΕΙ ΤΟ </a:t>
            </a:r>
            <a:r>
              <a:rPr lang="en-GB" sz="2000" b="1" dirty="0"/>
              <a:t>PROJECT FINANCE &amp; FINANCIAL ENGINEERING</a:t>
            </a:r>
            <a:endParaRPr lang="el-GR" sz="2000" b="1" dirty="0"/>
          </a:p>
        </p:txBody>
      </p:sp>
      <p:sp>
        <p:nvSpPr>
          <p:cNvPr id="3" name="Content Placeholder 2"/>
          <p:cNvSpPr>
            <a:spLocks noGrp="1"/>
          </p:cNvSpPr>
          <p:nvPr>
            <p:ph idx="1"/>
          </p:nvPr>
        </p:nvSpPr>
        <p:spPr/>
        <p:txBody>
          <a:bodyPr>
            <a:normAutofit/>
          </a:bodyPr>
          <a:lstStyle/>
          <a:p>
            <a:r>
              <a:rPr lang="en-GB" dirty="0"/>
              <a:t>A COMBINATION OF CASH &amp; SHARES Exchange BASED ON VALUATION</a:t>
            </a:r>
          </a:p>
          <a:p>
            <a:r>
              <a:rPr lang="en-GB" dirty="0"/>
              <a:t>PPP (PRIVATE – PUBLIC PARTNERSHIP)</a:t>
            </a:r>
          </a:p>
          <a:p>
            <a:r>
              <a:rPr lang="en-GB" dirty="0"/>
              <a:t>PFI (PRIVATE FINANCIAL INITIATIVE)</a:t>
            </a:r>
          </a:p>
          <a:p>
            <a:r>
              <a:rPr lang="en-GB" dirty="0"/>
              <a:t>CONCESSION (</a:t>
            </a:r>
            <a:r>
              <a:rPr lang="el-GR" dirty="0"/>
              <a:t>ΠΑΡΑΧΩΡΗΣΗ)</a:t>
            </a:r>
          </a:p>
          <a:p>
            <a:r>
              <a:rPr lang="en-GB" dirty="0"/>
              <a:t>SALE &amp; LEASE BACK</a:t>
            </a:r>
          </a:p>
          <a:p>
            <a:r>
              <a:rPr lang="en-GB" dirty="0"/>
              <a:t>OPERATING LEASING</a:t>
            </a:r>
          </a:p>
          <a:p>
            <a:r>
              <a:rPr lang="en-GB" dirty="0"/>
              <a:t>CONVERTIBLE BONDS &amp; LINKED CORPORATE BONDS</a:t>
            </a:r>
          </a:p>
          <a:p>
            <a:r>
              <a:rPr lang="en-GB" dirty="0"/>
              <a:t>LONG TERM FINANCING WITHOUT CROSS COLLATERALS</a:t>
            </a:r>
          </a:p>
        </p:txBody>
      </p:sp>
      <p:sp>
        <p:nvSpPr>
          <p:cNvPr id="4" name="Footer Placeholder 3">
            <a:extLst>
              <a:ext uri="{FF2B5EF4-FFF2-40B4-BE49-F238E27FC236}">
                <a16:creationId xmlns:a16="http://schemas.microsoft.com/office/drawing/2014/main" id="{E4A865AB-C457-60E6-EA9E-DF76B1412FB4}"/>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25AF3DCF-EAF8-6FCD-BD68-4C3D946AE299}"/>
              </a:ext>
            </a:extLst>
          </p:cNvPr>
          <p:cNvSpPr>
            <a:spLocks noGrp="1"/>
          </p:cNvSpPr>
          <p:nvPr>
            <p:ph type="sldNum" sz="quarter" idx="12"/>
          </p:nvPr>
        </p:nvSpPr>
        <p:spPr/>
        <p:txBody>
          <a:bodyPr/>
          <a:lstStyle/>
          <a:p>
            <a:fld id="{FC4E9240-21BE-4E31-B4E6-20480E4B784C}" type="slidenum">
              <a:rPr lang="el-GR" smtClean="0"/>
              <a:t>26</a:t>
            </a:fld>
            <a:endParaRPr lang="el-GR"/>
          </a:p>
        </p:txBody>
      </p:sp>
    </p:spTree>
    <p:extLst>
      <p:ext uri="{BB962C8B-B14F-4D97-AF65-F5344CB8AC3E}">
        <p14:creationId xmlns:p14="http://schemas.microsoft.com/office/powerpoint/2010/main" val="24492321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PPP (PRIVATE – PUBLIC PARTNERSHIP)</a:t>
            </a:r>
            <a:br>
              <a:rPr lang="en-GB" dirty="0"/>
            </a:b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356" y="1784061"/>
            <a:ext cx="5050680" cy="302069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505" y="1737070"/>
            <a:ext cx="4514850" cy="3114675"/>
          </a:xfrm>
          <a:prstGeom prst="rect">
            <a:avLst/>
          </a:prstGeom>
        </p:spPr>
      </p:pic>
      <p:sp>
        <p:nvSpPr>
          <p:cNvPr id="3" name="Footer Placeholder 2">
            <a:extLst>
              <a:ext uri="{FF2B5EF4-FFF2-40B4-BE49-F238E27FC236}">
                <a16:creationId xmlns:a16="http://schemas.microsoft.com/office/drawing/2014/main" id="{B7C7DF1C-17E6-8460-FC2C-98F6519BC8A3}"/>
              </a:ext>
            </a:extLst>
          </p:cNvPr>
          <p:cNvSpPr>
            <a:spLocks noGrp="1"/>
          </p:cNvSpPr>
          <p:nvPr>
            <p:ph type="ftr" sz="quarter" idx="11"/>
          </p:nvPr>
        </p:nvSpPr>
        <p:spPr/>
        <p:txBody>
          <a:bodyPr/>
          <a:lstStyle/>
          <a:p>
            <a:r>
              <a:rPr lang="el-GR"/>
              <a:t>ΠΑΝΕΠΙΣΤΗΜΙΟ ΠΕΙΡΑΙΩΣ_M&amp;As 03032026</a:t>
            </a:r>
          </a:p>
        </p:txBody>
      </p:sp>
      <p:sp>
        <p:nvSpPr>
          <p:cNvPr id="6" name="Slide Number Placeholder 5">
            <a:extLst>
              <a:ext uri="{FF2B5EF4-FFF2-40B4-BE49-F238E27FC236}">
                <a16:creationId xmlns:a16="http://schemas.microsoft.com/office/drawing/2014/main" id="{9749402A-E129-37D4-B5F6-B8EBB99232EF}"/>
              </a:ext>
            </a:extLst>
          </p:cNvPr>
          <p:cNvSpPr>
            <a:spLocks noGrp="1"/>
          </p:cNvSpPr>
          <p:nvPr>
            <p:ph type="sldNum" sz="quarter" idx="12"/>
          </p:nvPr>
        </p:nvSpPr>
        <p:spPr/>
        <p:txBody>
          <a:bodyPr/>
          <a:lstStyle/>
          <a:p>
            <a:fld id="{FC4E9240-21BE-4E31-B4E6-20480E4B784C}" type="slidenum">
              <a:rPr lang="el-GR" smtClean="0"/>
              <a:t>27</a:t>
            </a:fld>
            <a:endParaRPr lang="el-GR"/>
          </a:p>
        </p:txBody>
      </p:sp>
    </p:spTree>
    <p:extLst>
      <p:ext uri="{BB962C8B-B14F-4D97-AF65-F5344CB8AC3E}">
        <p14:creationId xmlns:p14="http://schemas.microsoft.com/office/powerpoint/2010/main" val="166784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PPP (PRIVATE – PUBLIC PARTNERSHIP) </a:t>
            </a:r>
            <a:r>
              <a:rPr lang="en-US" sz="2800" dirty="0"/>
              <a:t>– </a:t>
            </a:r>
            <a:r>
              <a:rPr lang="el-GR" sz="2800" dirty="0"/>
              <a:t>εφαρμογές</a:t>
            </a:r>
            <a:br>
              <a:rPr lang="en-GB" sz="2800" dirty="0"/>
            </a:br>
            <a:endParaRPr lang="el-GR" sz="2800" dirty="0"/>
          </a:p>
        </p:txBody>
      </p:sp>
      <p:sp>
        <p:nvSpPr>
          <p:cNvPr id="3" name="Content Placeholder 2"/>
          <p:cNvSpPr>
            <a:spLocks noGrp="1"/>
          </p:cNvSpPr>
          <p:nvPr>
            <p:ph idx="1"/>
          </p:nvPr>
        </p:nvSpPr>
        <p:spPr/>
        <p:txBody>
          <a:bodyPr/>
          <a:lstStyle/>
          <a:p>
            <a:r>
              <a:rPr lang="el-GR" dirty="0"/>
              <a:t>Υγεία </a:t>
            </a:r>
          </a:p>
          <a:p>
            <a:r>
              <a:rPr lang="el-GR" dirty="0"/>
              <a:t>Υποδομές</a:t>
            </a:r>
          </a:p>
          <a:p>
            <a:r>
              <a:rPr lang="el-GR" dirty="0"/>
              <a:t>Δημόσια Κτήρια</a:t>
            </a:r>
          </a:p>
          <a:p>
            <a:r>
              <a:rPr lang="el-GR" dirty="0"/>
              <a:t>Μεταφορές</a:t>
            </a:r>
          </a:p>
          <a:p>
            <a:r>
              <a:rPr lang="el-GR" dirty="0"/>
              <a:t>Εκπαίδευση </a:t>
            </a:r>
            <a:r>
              <a:rPr lang="el-GR" dirty="0" err="1"/>
              <a:t>κλπ</a:t>
            </a:r>
            <a:endParaRPr lang="el-GR" dirty="0"/>
          </a:p>
          <a:p>
            <a:endParaRPr lang="el-GR" dirty="0"/>
          </a:p>
          <a:p>
            <a:endParaRPr lang="el-GR" dirty="0"/>
          </a:p>
        </p:txBody>
      </p:sp>
      <p:sp>
        <p:nvSpPr>
          <p:cNvPr id="4" name="AutoShape 2" descr="Siemens Report: Public-Private Partnership Success Stories – Next City"/>
          <p:cNvSpPr>
            <a:spLocks noChangeAspect="1" noChangeArrowheads="1"/>
          </p:cNvSpPr>
          <p:nvPr/>
        </p:nvSpPr>
        <p:spPr bwMode="auto">
          <a:xfrm>
            <a:off x="155575" y="-822325"/>
            <a:ext cx="24288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sp>
        <p:nvSpPr>
          <p:cNvPr id="6" name="AutoShape 6" descr="Siemens Report: Public-Private Partnership Success Stories – Next City"/>
          <p:cNvSpPr>
            <a:spLocks noChangeAspect="1" noChangeArrowheads="1"/>
          </p:cNvSpPr>
          <p:nvPr/>
        </p:nvSpPr>
        <p:spPr bwMode="auto">
          <a:xfrm>
            <a:off x="307975" y="-669925"/>
            <a:ext cx="2428875"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a:p>
        </p:txBody>
      </p:sp>
      <p:pic>
        <p:nvPicPr>
          <p:cNvPr id="7" name="Picture 6"/>
          <p:cNvPicPr>
            <a:picLocks noChangeAspect="1"/>
          </p:cNvPicPr>
          <p:nvPr/>
        </p:nvPicPr>
        <p:blipFill>
          <a:blip r:embed="rId2"/>
          <a:stretch>
            <a:fillRect/>
          </a:stretch>
        </p:blipFill>
        <p:spPr>
          <a:xfrm>
            <a:off x="8398885" y="1913746"/>
            <a:ext cx="3179885" cy="2250930"/>
          </a:xfrm>
          <a:prstGeom prst="rect">
            <a:avLst/>
          </a:prstGeom>
        </p:spPr>
      </p:pic>
      <p:pic>
        <p:nvPicPr>
          <p:cNvPr id="8" name="Picture 7"/>
          <p:cNvPicPr>
            <a:picLocks noChangeAspect="1"/>
          </p:cNvPicPr>
          <p:nvPr/>
        </p:nvPicPr>
        <p:blipFill>
          <a:blip r:embed="rId3"/>
          <a:stretch>
            <a:fillRect/>
          </a:stretch>
        </p:blipFill>
        <p:spPr>
          <a:xfrm>
            <a:off x="3537707" y="1690688"/>
            <a:ext cx="4736227" cy="3236422"/>
          </a:xfrm>
          <a:prstGeom prst="rect">
            <a:avLst/>
          </a:prstGeom>
        </p:spPr>
      </p:pic>
      <p:sp>
        <p:nvSpPr>
          <p:cNvPr id="5" name="Footer Placeholder 4">
            <a:extLst>
              <a:ext uri="{FF2B5EF4-FFF2-40B4-BE49-F238E27FC236}">
                <a16:creationId xmlns:a16="http://schemas.microsoft.com/office/drawing/2014/main" id="{1429830E-34D0-C287-5DDE-AA701AA518D0}"/>
              </a:ext>
            </a:extLst>
          </p:cNvPr>
          <p:cNvSpPr>
            <a:spLocks noGrp="1"/>
          </p:cNvSpPr>
          <p:nvPr>
            <p:ph type="ftr" sz="quarter" idx="11"/>
          </p:nvPr>
        </p:nvSpPr>
        <p:spPr/>
        <p:txBody>
          <a:bodyPr/>
          <a:lstStyle/>
          <a:p>
            <a:r>
              <a:rPr lang="el-GR"/>
              <a:t>ΠΑΝΕΠΙΣΤΗΜΙΟ ΠΕΙΡΑΙΩΣ_M&amp;As 03032026</a:t>
            </a:r>
          </a:p>
        </p:txBody>
      </p:sp>
      <p:sp>
        <p:nvSpPr>
          <p:cNvPr id="9" name="Slide Number Placeholder 8">
            <a:extLst>
              <a:ext uri="{FF2B5EF4-FFF2-40B4-BE49-F238E27FC236}">
                <a16:creationId xmlns:a16="http://schemas.microsoft.com/office/drawing/2014/main" id="{5D541B2B-8DAA-802C-0021-94F7ECC36A10}"/>
              </a:ext>
            </a:extLst>
          </p:cNvPr>
          <p:cNvSpPr>
            <a:spLocks noGrp="1"/>
          </p:cNvSpPr>
          <p:nvPr>
            <p:ph type="sldNum" sz="quarter" idx="12"/>
          </p:nvPr>
        </p:nvSpPr>
        <p:spPr/>
        <p:txBody>
          <a:bodyPr/>
          <a:lstStyle/>
          <a:p>
            <a:fld id="{FC4E9240-21BE-4E31-B4E6-20480E4B784C}" type="slidenum">
              <a:rPr lang="el-GR" smtClean="0"/>
              <a:t>28</a:t>
            </a:fld>
            <a:endParaRPr lang="el-GR"/>
          </a:p>
        </p:txBody>
      </p:sp>
    </p:spTree>
    <p:extLst>
      <p:ext uri="{BB962C8B-B14F-4D97-AF65-F5344CB8AC3E}">
        <p14:creationId xmlns:p14="http://schemas.microsoft.com/office/powerpoint/2010/main" val="17603117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9151"/>
          </a:xfrm>
        </p:spPr>
        <p:txBody>
          <a:bodyPr>
            <a:noAutofit/>
          </a:bodyPr>
          <a:lstStyle/>
          <a:p>
            <a:r>
              <a:rPr lang="en-GB" sz="2800" b="1" dirty="0"/>
              <a:t>PFI (PRIVATE FINANCIAL INITIATIVE)</a:t>
            </a:r>
            <a:br>
              <a:rPr lang="en-GB" sz="2800" b="1" dirty="0"/>
            </a:br>
            <a:endParaRPr lang="el-GR" sz="28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8448" y="722533"/>
            <a:ext cx="4197757" cy="369402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9033" y="722533"/>
            <a:ext cx="5336771" cy="300029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0541" y="3782291"/>
            <a:ext cx="4472594" cy="2953616"/>
          </a:xfrm>
          <a:prstGeom prst="rect">
            <a:avLst/>
          </a:prstGeom>
        </p:spPr>
      </p:pic>
      <p:sp>
        <p:nvSpPr>
          <p:cNvPr id="3" name="Footer Placeholder 2">
            <a:extLst>
              <a:ext uri="{FF2B5EF4-FFF2-40B4-BE49-F238E27FC236}">
                <a16:creationId xmlns:a16="http://schemas.microsoft.com/office/drawing/2014/main" id="{50D3E27B-CE59-D0C5-9CF3-370E8F9BD0DC}"/>
              </a:ext>
            </a:extLst>
          </p:cNvPr>
          <p:cNvSpPr>
            <a:spLocks noGrp="1"/>
          </p:cNvSpPr>
          <p:nvPr>
            <p:ph type="ftr" sz="quarter" idx="11"/>
          </p:nvPr>
        </p:nvSpPr>
        <p:spPr/>
        <p:txBody>
          <a:bodyPr/>
          <a:lstStyle/>
          <a:p>
            <a:r>
              <a:rPr lang="el-GR"/>
              <a:t>ΠΑΝΕΠΙΣΤΗΜΙΟ ΠΕΙΡΑΙΩΣ_M&amp;As 03032026</a:t>
            </a:r>
          </a:p>
        </p:txBody>
      </p:sp>
      <p:sp>
        <p:nvSpPr>
          <p:cNvPr id="7" name="Slide Number Placeholder 6">
            <a:extLst>
              <a:ext uri="{FF2B5EF4-FFF2-40B4-BE49-F238E27FC236}">
                <a16:creationId xmlns:a16="http://schemas.microsoft.com/office/drawing/2014/main" id="{5C6C0C5F-2B74-72A0-873D-843516C7D586}"/>
              </a:ext>
            </a:extLst>
          </p:cNvPr>
          <p:cNvSpPr>
            <a:spLocks noGrp="1"/>
          </p:cNvSpPr>
          <p:nvPr>
            <p:ph type="sldNum" sz="quarter" idx="12"/>
          </p:nvPr>
        </p:nvSpPr>
        <p:spPr/>
        <p:txBody>
          <a:bodyPr/>
          <a:lstStyle/>
          <a:p>
            <a:fld id="{FC4E9240-21BE-4E31-B4E6-20480E4B784C}" type="slidenum">
              <a:rPr lang="el-GR" smtClean="0"/>
              <a:t>29</a:t>
            </a:fld>
            <a:endParaRPr lang="el-GR"/>
          </a:p>
        </p:txBody>
      </p:sp>
    </p:spTree>
    <p:extLst>
      <p:ext uri="{BB962C8B-B14F-4D97-AF65-F5344CB8AC3E}">
        <p14:creationId xmlns:p14="http://schemas.microsoft.com/office/powerpoint/2010/main" val="3999713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9294" y="215680"/>
            <a:ext cx="9736795" cy="1288924"/>
          </a:xfrm>
          <a:prstGeom prst="rect">
            <a:avLst/>
          </a:prstGeom>
        </p:spPr>
      </p:pic>
      <p:sp>
        <p:nvSpPr>
          <p:cNvPr id="2" name="Title 1"/>
          <p:cNvSpPr>
            <a:spLocks noGrp="1"/>
          </p:cNvSpPr>
          <p:nvPr>
            <p:ph type="title"/>
          </p:nvPr>
        </p:nvSpPr>
        <p:spPr/>
        <p:txBody>
          <a:bodyPr>
            <a:normAutofit/>
          </a:bodyPr>
          <a:lstStyle/>
          <a:p>
            <a:endParaRPr lang="el-GR" sz="2800" dirty="0"/>
          </a:p>
        </p:txBody>
      </p:sp>
      <p:pic>
        <p:nvPicPr>
          <p:cNvPr id="5" name="Content Placeholder 4"/>
          <p:cNvPicPr>
            <a:picLocks noGrp="1" noChangeAspect="1"/>
          </p:cNvPicPr>
          <p:nvPr>
            <p:ph idx="1"/>
          </p:nvPr>
        </p:nvPicPr>
        <p:blipFill>
          <a:blip r:embed="rId3"/>
          <a:stretch>
            <a:fillRect/>
          </a:stretch>
        </p:blipFill>
        <p:spPr>
          <a:xfrm>
            <a:off x="723206" y="1840133"/>
            <a:ext cx="9791007" cy="1179156"/>
          </a:xfrm>
          <a:prstGeom prst="rect">
            <a:avLst/>
          </a:prstGeom>
        </p:spPr>
      </p:pic>
      <p:pic>
        <p:nvPicPr>
          <p:cNvPr id="6" name="Picture 5"/>
          <p:cNvPicPr>
            <a:picLocks noChangeAspect="1"/>
          </p:cNvPicPr>
          <p:nvPr/>
        </p:nvPicPr>
        <p:blipFill>
          <a:blip r:embed="rId4"/>
          <a:stretch>
            <a:fillRect/>
          </a:stretch>
        </p:blipFill>
        <p:spPr>
          <a:xfrm>
            <a:off x="939338" y="3082413"/>
            <a:ext cx="9401695" cy="3775587"/>
          </a:xfrm>
          <a:prstGeom prst="rect">
            <a:avLst/>
          </a:prstGeom>
        </p:spPr>
      </p:pic>
      <p:sp>
        <p:nvSpPr>
          <p:cNvPr id="3" name="Footer Placeholder 2">
            <a:extLst>
              <a:ext uri="{FF2B5EF4-FFF2-40B4-BE49-F238E27FC236}">
                <a16:creationId xmlns:a16="http://schemas.microsoft.com/office/drawing/2014/main" id="{734352E4-AFCE-1632-8082-732D47E2170B}"/>
              </a:ext>
            </a:extLst>
          </p:cNvPr>
          <p:cNvSpPr>
            <a:spLocks noGrp="1"/>
          </p:cNvSpPr>
          <p:nvPr>
            <p:ph type="ftr" sz="quarter" idx="11"/>
          </p:nvPr>
        </p:nvSpPr>
        <p:spPr/>
        <p:txBody>
          <a:bodyPr/>
          <a:lstStyle/>
          <a:p>
            <a:r>
              <a:rPr lang="el-GR"/>
              <a:t>ΠΑΝΕΠΙΣΤΗΜΙΟ ΠΕΙΡΑΙΩΣ_M&amp;As 03032026</a:t>
            </a:r>
          </a:p>
        </p:txBody>
      </p:sp>
      <p:sp>
        <p:nvSpPr>
          <p:cNvPr id="7" name="Slide Number Placeholder 6">
            <a:extLst>
              <a:ext uri="{FF2B5EF4-FFF2-40B4-BE49-F238E27FC236}">
                <a16:creationId xmlns:a16="http://schemas.microsoft.com/office/drawing/2014/main" id="{281BECD8-29D1-1803-4F26-CC9E40A911CF}"/>
              </a:ext>
            </a:extLst>
          </p:cNvPr>
          <p:cNvSpPr>
            <a:spLocks noGrp="1"/>
          </p:cNvSpPr>
          <p:nvPr>
            <p:ph type="sldNum" sz="quarter" idx="12"/>
          </p:nvPr>
        </p:nvSpPr>
        <p:spPr/>
        <p:txBody>
          <a:bodyPr/>
          <a:lstStyle/>
          <a:p>
            <a:fld id="{FC4E9240-21BE-4E31-B4E6-20480E4B784C}" type="slidenum">
              <a:rPr lang="el-GR" smtClean="0"/>
              <a:t>3</a:t>
            </a:fld>
            <a:endParaRPr lang="el-GR"/>
          </a:p>
        </p:txBody>
      </p:sp>
    </p:spTree>
    <p:extLst>
      <p:ext uri="{BB962C8B-B14F-4D97-AF65-F5344CB8AC3E}">
        <p14:creationId xmlns:p14="http://schemas.microsoft.com/office/powerpoint/2010/main" val="3213467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0344"/>
          </a:xfrm>
        </p:spPr>
        <p:txBody>
          <a:bodyPr>
            <a:normAutofit fontScale="90000"/>
          </a:bodyPr>
          <a:lstStyle/>
          <a:p>
            <a:r>
              <a:rPr lang="en-GB" sz="2800" b="1" dirty="0"/>
              <a:t>PFI (PRIVATE FINANCIAL INITIATIVE) - applications</a:t>
            </a:r>
            <a:br>
              <a:rPr lang="en-GB" b="1" dirty="0"/>
            </a:br>
            <a:endParaRPr lang="el-G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775" y="760298"/>
            <a:ext cx="3892069" cy="2919052"/>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0466" y="2293186"/>
            <a:ext cx="6847608" cy="2937845"/>
          </a:xfrm>
          <a:prstGeom prst="rect">
            <a:avLst/>
          </a:prstGeom>
        </p:spPr>
      </p:pic>
      <p:sp>
        <p:nvSpPr>
          <p:cNvPr id="3" name="Footer Placeholder 2">
            <a:extLst>
              <a:ext uri="{FF2B5EF4-FFF2-40B4-BE49-F238E27FC236}">
                <a16:creationId xmlns:a16="http://schemas.microsoft.com/office/drawing/2014/main" id="{0F60064A-B5B1-5F2C-252A-139FFAF3BFB5}"/>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B199935D-948A-F745-62E2-68F37266B04A}"/>
              </a:ext>
            </a:extLst>
          </p:cNvPr>
          <p:cNvSpPr>
            <a:spLocks noGrp="1"/>
          </p:cNvSpPr>
          <p:nvPr>
            <p:ph type="sldNum" sz="quarter" idx="12"/>
          </p:nvPr>
        </p:nvSpPr>
        <p:spPr/>
        <p:txBody>
          <a:bodyPr/>
          <a:lstStyle/>
          <a:p>
            <a:fld id="{FC4E9240-21BE-4E31-B4E6-20480E4B784C}" type="slidenum">
              <a:rPr lang="el-GR" smtClean="0"/>
              <a:t>30</a:t>
            </a:fld>
            <a:endParaRPr lang="el-GR"/>
          </a:p>
        </p:txBody>
      </p:sp>
    </p:spTree>
    <p:extLst>
      <p:ext uri="{BB962C8B-B14F-4D97-AF65-F5344CB8AC3E}">
        <p14:creationId xmlns:p14="http://schemas.microsoft.com/office/powerpoint/2010/main" val="41085857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CONCESSION (</a:t>
            </a:r>
            <a:r>
              <a:rPr lang="el-GR" sz="2800" dirty="0"/>
              <a:t>ΠΑΡΑΧΩΡΗΣΗ)</a:t>
            </a:r>
            <a:br>
              <a:rPr lang="el-GR" sz="2800" dirty="0"/>
            </a:b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67704" y="1825625"/>
            <a:ext cx="6056591" cy="4351338"/>
          </a:xfrm>
        </p:spPr>
      </p:pic>
      <p:sp>
        <p:nvSpPr>
          <p:cNvPr id="3" name="Footer Placeholder 2">
            <a:extLst>
              <a:ext uri="{FF2B5EF4-FFF2-40B4-BE49-F238E27FC236}">
                <a16:creationId xmlns:a16="http://schemas.microsoft.com/office/drawing/2014/main" id="{EA8436F3-1F22-5716-BDDC-BAEDC83C0005}"/>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83915936-8C13-AC20-444E-6141980CD980}"/>
              </a:ext>
            </a:extLst>
          </p:cNvPr>
          <p:cNvSpPr>
            <a:spLocks noGrp="1"/>
          </p:cNvSpPr>
          <p:nvPr>
            <p:ph type="sldNum" sz="quarter" idx="12"/>
          </p:nvPr>
        </p:nvSpPr>
        <p:spPr/>
        <p:txBody>
          <a:bodyPr/>
          <a:lstStyle/>
          <a:p>
            <a:fld id="{FC4E9240-21BE-4E31-B4E6-20480E4B784C}" type="slidenum">
              <a:rPr lang="el-GR" smtClean="0"/>
              <a:t>31</a:t>
            </a:fld>
            <a:endParaRPr lang="el-GR"/>
          </a:p>
        </p:txBody>
      </p:sp>
    </p:spTree>
    <p:extLst>
      <p:ext uri="{BB962C8B-B14F-4D97-AF65-F5344CB8AC3E}">
        <p14:creationId xmlns:p14="http://schemas.microsoft.com/office/powerpoint/2010/main" val="9932269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SALE &amp; LEASE BACK</a:t>
            </a:r>
            <a:br>
              <a:rPr lang="en-GB" sz="2800" dirty="0"/>
            </a:br>
            <a:endParaRPr lang="el-GR" sz="2800" dirty="0"/>
          </a:p>
        </p:txBody>
      </p:sp>
      <p:pic>
        <p:nvPicPr>
          <p:cNvPr id="5" name="Content Placeholder 4"/>
          <p:cNvPicPr>
            <a:picLocks noGrp="1" noChangeAspect="1"/>
          </p:cNvPicPr>
          <p:nvPr>
            <p:ph idx="1"/>
          </p:nvPr>
        </p:nvPicPr>
        <p:blipFill>
          <a:blip r:embed="rId2"/>
          <a:stretch>
            <a:fillRect/>
          </a:stretch>
        </p:blipFill>
        <p:spPr>
          <a:xfrm>
            <a:off x="931199" y="1602812"/>
            <a:ext cx="2914650" cy="1571625"/>
          </a:xfrm>
          <a:prstGeom prst="rect">
            <a:avLst/>
          </a:prstGeom>
        </p:spPr>
      </p:pic>
      <p:pic>
        <p:nvPicPr>
          <p:cNvPr id="7" name="Picture 6"/>
          <p:cNvPicPr>
            <a:picLocks noChangeAspect="1"/>
          </p:cNvPicPr>
          <p:nvPr/>
        </p:nvPicPr>
        <p:blipFill>
          <a:blip r:embed="rId3"/>
          <a:stretch>
            <a:fillRect/>
          </a:stretch>
        </p:blipFill>
        <p:spPr>
          <a:xfrm>
            <a:off x="5167832" y="1027906"/>
            <a:ext cx="2870575" cy="2328740"/>
          </a:xfrm>
          <a:prstGeom prst="rect">
            <a:avLst/>
          </a:prstGeom>
        </p:spPr>
      </p:pic>
      <p:pic>
        <p:nvPicPr>
          <p:cNvPr id="8" name="Picture 7"/>
          <p:cNvPicPr>
            <a:picLocks noChangeAspect="1"/>
          </p:cNvPicPr>
          <p:nvPr/>
        </p:nvPicPr>
        <p:blipFill>
          <a:blip r:embed="rId4"/>
          <a:stretch>
            <a:fillRect/>
          </a:stretch>
        </p:blipFill>
        <p:spPr>
          <a:xfrm>
            <a:off x="2000064" y="3312477"/>
            <a:ext cx="6958327" cy="3322601"/>
          </a:xfrm>
          <a:prstGeom prst="rect">
            <a:avLst/>
          </a:prstGeom>
        </p:spPr>
      </p:pic>
      <p:sp>
        <p:nvSpPr>
          <p:cNvPr id="3" name="Footer Placeholder 2">
            <a:extLst>
              <a:ext uri="{FF2B5EF4-FFF2-40B4-BE49-F238E27FC236}">
                <a16:creationId xmlns:a16="http://schemas.microsoft.com/office/drawing/2014/main" id="{579F7E10-2FE4-178E-9238-A3C0FDD59D15}"/>
              </a:ext>
            </a:extLst>
          </p:cNvPr>
          <p:cNvSpPr>
            <a:spLocks noGrp="1"/>
          </p:cNvSpPr>
          <p:nvPr>
            <p:ph type="ftr" sz="quarter" idx="11"/>
          </p:nvPr>
        </p:nvSpPr>
        <p:spPr/>
        <p:txBody>
          <a:bodyPr/>
          <a:lstStyle/>
          <a:p>
            <a:r>
              <a:rPr lang="el-GR"/>
              <a:t>ΠΑΝΕΠΙΣΤΗΜΙΟ ΠΕΙΡΑΙΩΣ_M&amp;As 03032026</a:t>
            </a:r>
          </a:p>
        </p:txBody>
      </p:sp>
      <p:sp>
        <p:nvSpPr>
          <p:cNvPr id="4" name="Slide Number Placeholder 3">
            <a:extLst>
              <a:ext uri="{FF2B5EF4-FFF2-40B4-BE49-F238E27FC236}">
                <a16:creationId xmlns:a16="http://schemas.microsoft.com/office/drawing/2014/main" id="{BAF52CE3-625A-79B1-9EFF-E7C1A3583197}"/>
              </a:ext>
            </a:extLst>
          </p:cNvPr>
          <p:cNvSpPr>
            <a:spLocks noGrp="1"/>
          </p:cNvSpPr>
          <p:nvPr>
            <p:ph type="sldNum" sz="quarter" idx="12"/>
          </p:nvPr>
        </p:nvSpPr>
        <p:spPr/>
        <p:txBody>
          <a:bodyPr/>
          <a:lstStyle/>
          <a:p>
            <a:fld id="{FC4E9240-21BE-4E31-B4E6-20480E4B784C}" type="slidenum">
              <a:rPr lang="el-GR" smtClean="0"/>
              <a:t>32</a:t>
            </a:fld>
            <a:endParaRPr lang="el-GR"/>
          </a:p>
        </p:txBody>
      </p:sp>
    </p:spTree>
    <p:extLst>
      <p:ext uri="{BB962C8B-B14F-4D97-AF65-F5344CB8AC3E}">
        <p14:creationId xmlns:p14="http://schemas.microsoft.com/office/powerpoint/2010/main" val="24359290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OPERATING LEASING</a:t>
            </a:r>
            <a:br>
              <a:rPr lang="en-GB" sz="2800" dirty="0"/>
            </a:br>
            <a:endParaRPr lang="el-GR" sz="2800" dirty="0"/>
          </a:p>
        </p:txBody>
      </p:sp>
      <p:pic>
        <p:nvPicPr>
          <p:cNvPr id="4" name="Content Placeholder 3"/>
          <p:cNvPicPr>
            <a:picLocks noGrp="1" noChangeAspect="1"/>
          </p:cNvPicPr>
          <p:nvPr>
            <p:ph idx="1"/>
          </p:nvPr>
        </p:nvPicPr>
        <p:blipFill>
          <a:blip r:embed="rId2"/>
          <a:stretch>
            <a:fillRect/>
          </a:stretch>
        </p:blipFill>
        <p:spPr>
          <a:xfrm>
            <a:off x="838200" y="1393363"/>
            <a:ext cx="5913763" cy="330332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2362" y="4724804"/>
            <a:ext cx="6381750" cy="2000250"/>
          </a:xfrm>
          <a:prstGeom prst="rect">
            <a:avLst/>
          </a:prstGeom>
        </p:spPr>
      </p:pic>
      <p:sp>
        <p:nvSpPr>
          <p:cNvPr id="3" name="Footer Placeholder 2">
            <a:extLst>
              <a:ext uri="{FF2B5EF4-FFF2-40B4-BE49-F238E27FC236}">
                <a16:creationId xmlns:a16="http://schemas.microsoft.com/office/drawing/2014/main" id="{143812A6-4D04-49C9-DE9D-42B2D84139DD}"/>
              </a:ext>
            </a:extLst>
          </p:cNvPr>
          <p:cNvSpPr>
            <a:spLocks noGrp="1"/>
          </p:cNvSpPr>
          <p:nvPr>
            <p:ph type="ftr" sz="quarter" idx="11"/>
          </p:nvPr>
        </p:nvSpPr>
        <p:spPr/>
        <p:txBody>
          <a:bodyPr/>
          <a:lstStyle/>
          <a:p>
            <a:r>
              <a:rPr lang="el-GR"/>
              <a:t>ΠΑΝΕΠΙΣΤΗΜΙΟ ΠΕΙΡΑΙΩΣ_M&amp;As 03032026</a:t>
            </a:r>
          </a:p>
        </p:txBody>
      </p:sp>
      <p:sp>
        <p:nvSpPr>
          <p:cNvPr id="6" name="Slide Number Placeholder 5">
            <a:extLst>
              <a:ext uri="{FF2B5EF4-FFF2-40B4-BE49-F238E27FC236}">
                <a16:creationId xmlns:a16="http://schemas.microsoft.com/office/drawing/2014/main" id="{95C19E34-B73A-DE9E-2D38-B77449B03764}"/>
              </a:ext>
            </a:extLst>
          </p:cNvPr>
          <p:cNvSpPr>
            <a:spLocks noGrp="1"/>
          </p:cNvSpPr>
          <p:nvPr>
            <p:ph type="sldNum" sz="quarter" idx="12"/>
          </p:nvPr>
        </p:nvSpPr>
        <p:spPr/>
        <p:txBody>
          <a:bodyPr/>
          <a:lstStyle/>
          <a:p>
            <a:fld id="{FC4E9240-21BE-4E31-B4E6-20480E4B784C}" type="slidenum">
              <a:rPr lang="el-GR" smtClean="0"/>
              <a:t>33</a:t>
            </a:fld>
            <a:endParaRPr lang="el-GR"/>
          </a:p>
        </p:txBody>
      </p:sp>
    </p:spTree>
    <p:extLst>
      <p:ext uri="{BB962C8B-B14F-4D97-AF65-F5344CB8AC3E}">
        <p14:creationId xmlns:p14="http://schemas.microsoft.com/office/powerpoint/2010/main" val="7473212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719"/>
          </a:xfrm>
        </p:spPr>
        <p:txBody>
          <a:bodyPr>
            <a:normAutofit fontScale="90000"/>
          </a:bodyPr>
          <a:lstStyle/>
          <a:p>
            <a:r>
              <a:rPr lang="en-GB" sz="2800" dirty="0"/>
              <a:t>CONVERTIBLE BONDS</a:t>
            </a:r>
            <a:br>
              <a:rPr lang="en-GB" sz="2800" dirty="0"/>
            </a:br>
            <a:endParaRPr lang="el-GR" sz="28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13164"/>
            <a:ext cx="4556605" cy="307570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0596" y="845820"/>
            <a:ext cx="4857404" cy="3643053"/>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7964" y="4196456"/>
            <a:ext cx="5555827" cy="2262534"/>
          </a:xfrm>
          <a:prstGeom prst="rect">
            <a:avLst/>
          </a:prstGeom>
        </p:spPr>
      </p:pic>
      <p:sp>
        <p:nvSpPr>
          <p:cNvPr id="3" name="Footer Placeholder 2">
            <a:extLst>
              <a:ext uri="{FF2B5EF4-FFF2-40B4-BE49-F238E27FC236}">
                <a16:creationId xmlns:a16="http://schemas.microsoft.com/office/drawing/2014/main" id="{5600433E-5FDA-4B88-F27D-86E004869686}"/>
              </a:ext>
            </a:extLst>
          </p:cNvPr>
          <p:cNvSpPr>
            <a:spLocks noGrp="1"/>
          </p:cNvSpPr>
          <p:nvPr>
            <p:ph type="ftr" sz="quarter" idx="11"/>
          </p:nvPr>
        </p:nvSpPr>
        <p:spPr/>
        <p:txBody>
          <a:bodyPr/>
          <a:lstStyle/>
          <a:p>
            <a:r>
              <a:rPr lang="el-GR"/>
              <a:t>ΠΑΝΕΠΙΣΤΗΜΙΟ ΠΕΙΡΑΙΩΣ_M&amp;As 03032026</a:t>
            </a:r>
          </a:p>
        </p:txBody>
      </p:sp>
      <p:sp>
        <p:nvSpPr>
          <p:cNvPr id="7" name="Slide Number Placeholder 6">
            <a:extLst>
              <a:ext uri="{FF2B5EF4-FFF2-40B4-BE49-F238E27FC236}">
                <a16:creationId xmlns:a16="http://schemas.microsoft.com/office/drawing/2014/main" id="{8BD47F1B-315C-9C1D-4905-DE5314A75856}"/>
              </a:ext>
            </a:extLst>
          </p:cNvPr>
          <p:cNvSpPr>
            <a:spLocks noGrp="1"/>
          </p:cNvSpPr>
          <p:nvPr>
            <p:ph type="sldNum" sz="quarter" idx="12"/>
          </p:nvPr>
        </p:nvSpPr>
        <p:spPr/>
        <p:txBody>
          <a:bodyPr/>
          <a:lstStyle/>
          <a:p>
            <a:fld id="{FC4E9240-21BE-4E31-B4E6-20480E4B784C}" type="slidenum">
              <a:rPr lang="el-GR" smtClean="0"/>
              <a:t>34</a:t>
            </a:fld>
            <a:endParaRPr lang="el-GR"/>
          </a:p>
        </p:txBody>
      </p:sp>
    </p:spTree>
    <p:extLst>
      <p:ext uri="{BB962C8B-B14F-4D97-AF65-F5344CB8AC3E}">
        <p14:creationId xmlns:p14="http://schemas.microsoft.com/office/powerpoint/2010/main" val="16940369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a:t> LINKED CORPORATE BONDS</a:t>
            </a:r>
            <a:endParaRPr lang="el-GR" sz="2800" dirty="0"/>
          </a:p>
        </p:txBody>
      </p:sp>
      <p:pic>
        <p:nvPicPr>
          <p:cNvPr id="5" name="Content Placeholder 4"/>
          <p:cNvPicPr>
            <a:picLocks noGrp="1" noChangeAspect="1"/>
          </p:cNvPicPr>
          <p:nvPr>
            <p:ph idx="1"/>
          </p:nvPr>
        </p:nvPicPr>
        <p:blipFill>
          <a:blip r:embed="rId2"/>
          <a:stretch>
            <a:fillRect/>
          </a:stretch>
        </p:blipFill>
        <p:spPr>
          <a:xfrm>
            <a:off x="838199" y="2006325"/>
            <a:ext cx="3517669" cy="2392532"/>
          </a:xfrm>
          <a:prstGeom prst="rect">
            <a:avLst/>
          </a:prstGeom>
        </p:spPr>
      </p:pic>
      <p:pic>
        <p:nvPicPr>
          <p:cNvPr id="6" name="Picture 5"/>
          <p:cNvPicPr>
            <a:picLocks noChangeAspect="1"/>
          </p:cNvPicPr>
          <p:nvPr/>
        </p:nvPicPr>
        <p:blipFill>
          <a:blip r:embed="rId3"/>
          <a:stretch>
            <a:fillRect/>
          </a:stretch>
        </p:blipFill>
        <p:spPr>
          <a:xfrm>
            <a:off x="4505325" y="2709862"/>
            <a:ext cx="3181350" cy="1438275"/>
          </a:xfrm>
          <a:prstGeom prst="rect">
            <a:avLst/>
          </a:prstGeom>
        </p:spPr>
      </p:pic>
      <p:sp>
        <p:nvSpPr>
          <p:cNvPr id="3" name="Footer Placeholder 2">
            <a:extLst>
              <a:ext uri="{FF2B5EF4-FFF2-40B4-BE49-F238E27FC236}">
                <a16:creationId xmlns:a16="http://schemas.microsoft.com/office/drawing/2014/main" id="{549BDA86-FB2C-9A7B-6F6F-921CA54586B4}"/>
              </a:ext>
            </a:extLst>
          </p:cNvPr>
          <p:cNvSpPr>
            <a:spLocks noGrp="1"/>
          </p:cNvSpPr>
          <p:nvPr>
            <p:ph type="ftr" sz="quarter" idx="11"/>
          </p:nvPr>
        </p:nvSpPr>
        <p:spPr/>
        <p:txBody>
          <a:bodyPr/>
          <a:lstStyle/>
          <a:p>
            <a:r>
              <a:rPr lang="el-GR"/>
              <a:t>ΠΑΝΕΠΙΣΤΗΜΙΟ ΠΕΙΡΑΙΩΣ_M&amp;As 03032026</a:t>
            </a:r>
          </a:p>
        </p:txBody>
      </p:sp>
      <p:sp>
        <p:nvSpPr>
          <p:cNvPr id="4" name="Slide Number Placeholder 3">
            <a:extLst>
              <a:ext uri="{FF2B5EF4-FFF2-40B4-BE49-F238E27FC236}">
                <a16:creationId xmlns:a16="http://schemas.microsoft.com/office/drawing/2014/main" id="{A3D26E0E-7E00-433C-D8CB-6800EC067040}"/>
              </a:ext>
            </a:extLst>
          </p:cNvPr>
          <p:cNvSpPr>
            <a:spLocks noGrp="1"/>
          </p:cNvSpPr>
          <p:nvPr>
            <p:ph type="sldNum" sz="quarter" idx="12"/>
          </p:nvPr>
        </p:nvSpPr>
        <p:spPr/>
        <p:txBody>
          <a:bodyPr/>
          <a:lstStyle/>
          <a:p>
            <a:fld id="{FC4E9240-21BE-4E31-B4E6-20480E4B784C}" type="slidenum">
              <a:rPr lang="el-GR" smtClean="0"/>
              <a:t>35</a:t>
            </a:fld>
            <a:endParaRPr lang="el-GR"/>
          </a:p>
        </p:txBody>
      </p:sp>
    </p:spTree>
    <p:extLst>
      <p:ext uri="{BB962C8B-B14F-4D97-AF65-F5344CB8AC3E}">
        <p14:creationId xmlns:p14="http://schemas.microsoft.com/office/powerpoint/2010/main" val="19777354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000" b="1" dirty="0"/>
              <a:t>ΚΡΙΤΗΡΙΑ ΕΠΙΛΟΓΗΣ ΜΕΘΟΔΟΥ ΑΠΟΤΙΜΗΣΗΣ &amp; ΠΑΡΑΜΕΤΡΟΙ ΠΟΥ ΔΙΑΜΟΡΦΩΝΟΥΝ ΤΗΝ ΑΠΟΤΙΜΗΣΗ ΕΤΑΙΡΕΙΩΝ ΣΕ ΔΙΑΦΟΡΕΤΙΚΟΥΣ ΕΤΑΙΡΙΚΟΥΣ ΜΕΤΑΣΧΗΜΑΤΙΣΜΟΥΣ</a:t>
            </a:r>
          </a:p>
        </p:txBody>
      </p:sp>
      <p:sp>
        <p:nvSpPr>
          <p:cNvPr id="3" name="Content Placeholder 2"/>
          <p:cNvSpPr>
            <a:spLocks noGrp="1"/>
          </p:cNvSpPr>
          <p:nvPr>
            <p:ph idx="1"/>
          </p:nvPr>
        </p:nvSpPr>
        <p:spPr/>
        <p:txBody>
          <a:bodyPr>
            <a:normAutofit/>
          </a:bodyPr>
          <a:lstStyle/>
          <a:p>
            <a:r>
              <a:rPr lang="el-GR" sz="2400" dirty="0"/>
              <a:t>ΜΟΡΦΗ ΣΥΝΕΡΓΑΣΙΑΣ/ΕΤΑΙΡΙΚΟΥ ΜΕΤΑΣΧΗΜΑΤΙΣΜΟΥ</a:t>
            </a:r>
            <a:endParaRPr lang="en-GB" sz="2400" dirty="0"/>
          </a:p>
          <a:p>
            <a:r>
              <a:rPr lang="el-GR" sz="2400" dirty="0"/>
              <a:t>ΕΠΙΔΙΩΞΕΙΣ/ΣΤΡΑΤΗΓΙΚΗ ΜΕΤΟΧΩΝ ΣΥΜΒΑΛΛΟΜΕΝΩΝ ΕΤΑΙΡΕΙΩΝ</a:t>
            </a:r>
            <a:endParaRPr lang="en-GB" sz="2400" dirty="0"/>
          </a:p>
          <a:p>
            <a:r>
              <a:rPr lang="el-GR" sz="2400" dirty="0"/>
              <a:t>ΤΡΕΧΟΥΣΕΣ ΣΥΝΘΗΚΕΣ ΕΞΩΤΕΡΙΚΟΥ ΠΕΡΙΒΑΛΛΟΝΤΟΣ</a:t>
            </a:r>
          </a:p>
          <a:p>
            <a:r>
              <a:rPr lang="el-GR" sz="2400" dirty="0"/>
              <a:t>ΦΟΡΟΛΟΓΙΚΑ ΚΙΝΗΤΡΑ</a:t>
            </a:r>
            <a:endParaRPr lang="en-GB" sz="2400" dirty="0"/>
          </a:p>
          <a:p>
            <a:r>
              <a:rPr lang="el-GR" sz="2400" dirty="0"/>
              <a:t>ΚΙΝΗΤΡΑ ΑΠΟΚΛΕΙΣΜΟΥ ΑΝΤΑΓΩΝΙΣΜΟΥ &amp; ΔΙΑΣΦΑΛΙΣΗΣ ΑΠΟΚΛΕΙΣΤΙΚΗΣ ΠΡΟΣΒΑΣΗΣ ΣΕ ΣΥΓΚΕΚΡΙΜΕΝΟΥΣ Σ.Π.</a:t>
            </a:r>
            <a:endParaRPr lang="en-GB" sz="2400" dirty="0"/>
          </a:p>
          <a:p>
            <a:r>
              <a:rPr lang="el-GR" sz="2400" dirty="0"/>
              <a:t>ΕΙΣΗΓΜΕΝΕΣ Ή ΜΗ ΚΑΙ ΠΡΟΣΒΑΣΗ ΣΕ ΚΕΦΑΛΑΙΑΓΟΡΕΣ</a:t>
            </a:r>
            <a:endParaRPr lang="en-GB" sz="2400" dirty="0"/>
          </a:p>
          <a:p>
            <a:r>
              <a:rPr lang="el-GR" sz="2400" dirty="0"/>
              <a:t>ΧΡΟΝΟΣ (πχ εισόδου σε μια νέα αγορά)</a:t>
            </a:r>
          </a:p>
        </p:txBody>
      </p:sp>
      <p:sp>
        <p:nvSpPr>
          <p:cNvPr id="4" name="Footer Placeholder 3">
            <a:extLst>
              <a:ext uri="{FF2B5EF4-FFF2-40B4-BE49-F238E27FC236}">
                <a16:creationId xmlns:a16="http://schemas.microsoft.com/office/drawing/2014/main" id="{21F96C98-F8D2-3225-306B-56B16DA53FC9}"/>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71222E52-54DF-A39E-32C2-1B4B792D6707}"/>
              </a:ext>
            </a:extLst>
          </p:cNvPr>
          <p:cNvSpPr>
            <a:spLocks noGrp="1"/>
          </p:cNvSpPr>
          <p:nvPr>
            <p:ph type="sldNum" sz="quarter" idx="12"/>
          </p:nvPr>
        </p:nvSpPr>
        <p:spPr/>
        <p:txBody>
          <a:bodyPr/>
          <a:lstStyle/>
          <a:p>
            <a:fld id="{FC4E9240-21BE-4E31-B4E6-20480E4B784C}" type="slidenum">
              <a:rPr lang="el-GR" smtClean="0"/>
              <a:t>36</a:t>
            </a:fld>
            <a:endParaRPr lang="el-GR"/>
          </a:p>
        </p:txBody>
      </p:sp>
    </p:spTree>
    <p:extLst>
      <p:ext uri="{BB962C8B-B14F-4D97-AF65-F5344CB8AC3E}">
        <p14:creationId xmlns:p14="http://schemas.microsoft.com/office/powerpoint/2010/main" val="42529028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000" b="1" dirty="0"/>
              <a:t>FACTORS FORMULATING EVALUATION OF FIRMS</a:t>
            </a:r>
            <a:endParaRPr lang="el-GR" sz="2000" b="1" dirty="0"/>
          </a:p>
        </p:txBody>
      </p:sp>
      <p:sp>
        <p:nvSpPr>
          <p:cNvPr id="3" name="Content Placeholder 2"/>
          <p:cNvSpPr>
            <a:spLocks noGrp="1"/>
          </p:cNvSpPr>
          <p:nvPr>
            <p:ph idx="1"/>
          </p:nvPr>
        </p:nvSpPr>
        <p:spPr/>
        <p:txBody>
          <a:bodyPr/>
          <a:lstStyle/>
          <a:p>
            <a:r>
              <a:rPr lang="en-GB" dirty="0"/>
              <a:t>BRAND EQUITY</a:t>
            </a:r>
          </a:p>
          <a:p>
            <a:r>
              <a:rPr lang="en-GB" dirty="0"/>
              <a:t>EXPECTATIONS</a:t>
            </a:r>
          </a:p>
          <a:p>
            <a:r>
              <a:rPr lang="en-GB" dirty="0"/>
              <a:t>IP RIGHTS</a:t>
            </a:r>
            <a:endParaRPr lang="el-GR" dirty="0"/>
          </a:p>
          <a:p>
            <a:r>
              <a:rPr lang="en-GB" dirty="0"/>
              <a:t>DISCOUNT RATE OF FUTURE CASH FLOWS</a:t>
            </a:r>
          </a:p>
          <a:p>
            <a:r>
              <a:rPr lang="en-GB" dirty="0"/>
              <a:t>FINANCIAL STRUCTURE OF COMPANIES</a:t>
            </a:r>
          </a:p>
          <a:p>
            <a:r>
              <a:rPr lang="en-GB" dirty="0"/>
              <a:t>MARKET SHARE AND INDUSTRY OUTLOOK</a:t>
            </a:r>
          </a:p>
          <a:p>
            <a:r>
              <a:rPr lang="en-GB" dirty="0"/>
              <a:t>MACRO – INSTITUTIONAL FRAMEWORK</a:t>
            </a:r>
            <a:endParaRPr lang="el-GR" dirty="0"/>
          </a:p>
        </p:txBody>
      </p:sp>
      <p:sp>
        <p:nvSpPr>
          <p:cNvPr id="4" name="Footer Placeholder 3">
            <a:extLst>
              <a:ext uri="{FF2B5EF4-FFF2-40B4-BE49-F238E27FC236}">
                <a16:creationId xmlns:a16="http://schemas.microsoft.com/office/drawing/2014/main" id="{38257557-94B3-F76A-9060-25DA3089DAEC}"/>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E4B4DE16-ED6D-49EA-5FEB-7D246C28E826}"/>
              </a:ext>
            </a:extLst>
          </p:cNvPr>
          <p:cNvSpPr>
            <a:spLocks noGrp="1"/>
          </p:cNvSpPr>
          <p:nvPr>
            <p:ph type="sldNum" sz="quarter" idx="12"/>
          </p:nvPr>
        </p:nvSpPr>
        <p:spPr/>
        <p:txBody>
          <a:bodyPr/>
          <a:lstStyle/>
          <a:p>
            <a:fld id="{FC4E9240-21BE-4E31-B4E6-20480E4B784C}" type="slidenum">
              <a:rPr lang="el-GR" smtClean="0"/>
              <a:t>37</a:t>
            </a:fld>
            <a:endParaRPr lang="el-GR"/>
          </a:p>
        </p:txBody>
      </p:sp>
    </p:spTree>
    <p:extLst>
      <p:ext uri="{BB962C8B-B14F-4D97-AF65-F5344CB8AC3E}">
        <p14:creationId xmlns:p14="http://schemas.microsoft.com/office/powerpoint/2010/main" val="14066781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Μέθοδος Προεξόφλησης Μελλοντικών </a:t>
            </a:r>
            <a:r>
              <a:rPr lang="el-GR" sz="2800" b="1" dirty="0" err="1"/>
              <a:t>Χρηματοροών</a:t>
            </a:r>
            <a:r>
              <a:rPr lang="el-GR" sz="2800" b="1" dirty="0"/>
              <a:t> (DCF).</a:t>
            </a:r>
          </a:p>
        </p:txBody>
      </p:sp>
      <p:sp>
        <p:nvSpPr>
          <p:cNvPr id="3" name="Content Placeholder 2"/>
          <p:cNvSpPr>
            <a:spLocks noGrp="1"/>
          </p:cNvSpPr>
          <p:nvPr>
            <p:ph idx="1"/>
          </p:nvPr>
        </p:nvSpPr>
        <p:spPr>
          <a:xfrm>
            <a:off x="838200" y="1305098"/>
            <a:ext cx="10515600" cy="4871865"/>
          </a:xfrm>
        </p:spPr>
        <p:txBody>
          <a:bodyPr>
            <a:normAutofit fontScale="92500" lnSpcReduction="20000"/>
          </a:bodyPr>
          <a:lstStyle/>
          <a:p>
            <a:r>
              <a:rPr lang="el-GR" b="1" dirty="0"/>
              <a:t>Προεξόφληση Μελλοντικών </a:t>
            </a:r>
            <a:r>
              <a:rPr lang="el-GR" b="1" dirty="0" err="1"/>
              <a:t>Χρηματοροών</a:t>
            </a:r>
            <a:r>
              <a:rPr lang="el-GR" b="1" dirty="0"/>
              <a:t> (DCF)</a:t>
            </a:r>
            <a:r>
              <a:rPr lang="el-GR" dirty="0"/>
              <a:t>. Μέθοδος αποτίμησης μιας εταιρίας που βασίζεται στην εκτίμηση των μελλοντικών </a:t>
            </a:r>
            <a:r>
              <a:rPr lang="el-GR" dirty="0" err="1"/>
              <a:t>χρηματοροών</a:t>
            </a:r>
            <a:r>
              <a:rPr lang="el-GR" dirty="0"/>
              <a:t> της έτσι όπως αυτές προκύπτουν από το επιχειρηματικό της σχέδιο. Οι εκτιμώμενες μελλοντικές </a:t>
            </a:r>
            <a:r>
              <a:rPr lang="el-GR" dirty="0" err="1"/>
              <a:t>χρηματοροές</a:t>
            </a:r>
            <a:r>
              <a:rPr lang="el-GR" dirty="0"/>
              <a:t> </a:t>
            </a:r>
            <a:r>
              <a:rPr lang="el-GR" dirty="0" err="1"/>
              <a:t>προεξοφλούνται</a:t>
            </a:r>
            <a:r>
              <a:rPr lang="el-GR" dirty="0"/>
              <a:t> βάσει του Μέσο-Σταθμικού Κόστους Κεφαλαίου (</a:t>
            </a:r>
            <a:r>
              <a:rPr lang="el-GR" dirty="0" err="1"/>
              <a:t>Weighted</a:t>
            </a:r>
            <a:r>
              <a:rPr lang="el-GR" dirty="0"/>
              <a:t> </a:t>
            </a:r>
            <a:r>
              <a:rPr lang="el-GR" dirty="0" err="1"/>
              <a:t>Average</a:t>
            </a:r>
            <a:r>
              <a:rPr lang="el-GR" dirty="0"/>
              <a:t> </a:t>
            </a:r>
            <a:r>
              <a:rPr lang="el-GR" dirty="0" err="1"/>
              <a:t>Cost</a:t>
            </a:r>
            <a:r>
              <a:rPr lang="el-GR" dirty="0"/>
              <a:t> of Capital ή WACC), που λαμβάνει υπόψη την κεφαλαιουχική δομή και τους κινδύνους που σχετίζονται με τον κλάδο στον οποίο δραστηριοποιείται η κάθε εταιρία</a:t>
            </a:r>
            <a:r>
              <a:rPr lang="en-GB" dirty="0"/>
              <a:t>. </a:t>
            </a:r>
            <a:r>
              <a:rPr lang="el-GR" dirty="0"/>
              <a:t>Δες υπόδειγμα:</a:t>
            </a:r>
          </a:p>
          <a:p>
            <a:r>
              <a:rPr lang="en-GB" dirty="0">
                <a:hlinkClick r:id="rId2"/>
              </a:rPr>
              <a:t>https://www.sec.gov/Archives/edgar/data/1094972/000119312507265391/dex993.htm</a:t>
            </a:r>
            <a:r>
              <a:rPr lang="en-GB" dirty="0"/>
              <a:t> </a:t>
            </a:r>
            <a:endParaRPr lang="el-GR" dirty="0"/>
          </a:p>
          <a:p>
            <a:pPr lvl="1"/>
            <a:r>
              <a:rPr lang="el-GR" i="1" dirty="0"/>
              <a:t>η πλέον ακριβής και σχετική μέθοδος αποτίμησης είναι η DCF καθώς επιτρέπει τον προσδιορισμό της εσωτερικής αξίας μιας εταιρίας από το σύνολο της παρούσας αξίας των μελλοντικών ταμειακών ροών που δημιουργούνται βάσει του επιχειρηματικού σχεδίου και της υπολειμματικής της αξίας. Η DCF θεωρείται ως η πλέον κατάλληλη προσέγγιση από επιστημονικής πλευράς και αποδεκτή μέθοδος για τον προσδιορισμό της αξίας των εταιριών.</a:t>
            </a:r>
          </a:p>
          <a:p>
            <a:endParaRPr lang="el-GR" dirty="0"/>
          </a:p>
        </p:txBody>
      </p:sp>
      <p:sp>
        <p:nvSpPr>
          <p:cNvPr id="4" name="Footer Placeholder 3">
            <a:extLst>
              <a:ext uri="{FF2B5EF4-FFF2-40B4-BE49-F238E27FC236}">
                <a16:creationId xmlns:a16="http://schemas.microsoft.com/office/drawing/2014/main" id="{6E5662BD-59BA-1303-45A1-634E961E8255}"/>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E55B2486-B3F9-02DD-23D9-0B67A730BC88}"/>
              </a:ext>
            </a:extLst>
          </p:cNvPr>
          <p:cNvSpPr>
            <a:spLocks noGrp="1"/>
          </p:cNvSpPr>
          <p:nvPr>
            <p:ph type="sldNum" sz="quarter" idx="12"/>
          </p:nvPr>
        </p:nvSpPr>
        <p:spPr/>
        <p:txBody>
          <a:bodyPr/>
          <a:lstStyle/>
          <a:p>
            <a:fld id="{FC4E9240-21BE-4E31-B4E6-20480E4B784C}" type="slidenum">
              <a:rPr lang="el-GR" smtClean="0"/>
              <a:t>38</a:t>
            </a:fld>
            <a:endParaRPr lang="el-GR"/>
          </a:p>
        </p:txBody>
      </p:sp>
    </p:spTree>
    <p:extLst>
      <p:ext uri="{BB962C8B-B14F-4D97-AF65-F5344CB8AC3E}">
        <p14:creationId xmlns:p14="http://schemas.microsoft.com/office/powerpoint/2010/main" val="38260556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400" b="1" dirty="0"/>
              <a:t>Οι προϋπολογιστικές Καταστάσεις Αποτελεσμάτων Χρήσης ως βάση υπολογισμού της αξίας της επιχείρησης βάσει </a:t>
            </a:r>
            <a:r>
              <a:rPr lang="en-GB" sz="2400" b="1" dirty="0"/>
              <a:t>DCF</a:t>
            </a:r>
            <a:endParaRPr lang="el-GR" sz="2400" b="1" dirty="0"/>
          </a:p>
        </p:txBody>
      </p:sp>
      <p:pic>
        <p:nvPicPr>
          <p:cNvPr id="4" name="Content Placeholder 3"/>
          <p:cNvPicPr>
            <a:picLocks noGrp="1" noChangeAspect="1"/>
          </p:cNvPicPr>
          <p:nvPr>
            <p:ph idx="1"/>
          </p:nvPr>
        </p:nvPicPr>
        <p:blipFill>
          <a:blip r:embed="rId2"/>
          <a:stretch>
            <a:fillRect/>
          </a:stretch>
        </p:blipFill>
        <p:spPr>
          <a:xfrm>
            <a:off x="1479666" y="1825625"/>
            <a:ext cx="7939902" cy="4351338"/>
          </a:xfrm>
          <a:prstGeom prst="rect">
            <a:avLst/>
          </a:prstGeom>
        </p:spPr>
      </p:pic>
      <p:sp>
        <p:nvSpPr>
          <p:cNvPr id="3" name="Footer Placeholder 2">
            <a:extLst>
              <a:ext uri="{FF2B5EF4-FFF2-40B4-BE49-F238E27FC236}">
                <a16:creationId xmlns:a16="http://schemas.microsoft.com/office/drawing/2014/main" id="{C2040251-289D-4BBB-4A82-5B348D521C7C}"/>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B9AD660F-44EB-FA8B-C314-62F63A95CFF3}"/>
              </a:ext>
            </a:extLst>
          </p:cNvPr>
          <p:cNvSpPr>
            <a:spLocks noGrp="1"/>
          </p:cNvSpPr>
          <p:nvPr>
            <p:ph type="sldNum" sz="quarter" idx="12"/>
          </p:nvPr>
        </p:nvSpPr>
        <p:spPr/>
        <p:txBody>
          <a:bodyPr/>
          <a:lstStyle/>
          <a:p>
            <a:fld id="{FC4E9240-21BE-4E31-B4E6-20480E4B784C}" type="slidenum">
              <a:rPr lang="el-GR" smtClean="0"/>
              <a:t>39</a:t>
            </a:fld>
            <a:endParaRPr lang="el-GR"/>
          </a:p>
        </p:txBody>
      </p:sp>
    </p:spTree>
    <p:extLst>
      <p:ext uri="{BB962C8B-B14F-4D97-AF65-F5344CB8AC3E}">
        <p14:creationId xmlns:p14="http://schemas.microsoft.com/office/powerpoint/2010/main" val="83380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dirty="0">
                <a:latin typeface="Algerian" panose="04020705040A02060702" pitchFamily="82" charset="0"/>
              </a:rPr>
              <a:t>HORIZONTAL &amp; VERTICAL INTEGRATION</a:t>
            </a:r>
            <a:endParaRPr lang="el-GR" sz="2800" dirty="0"/>
          </a:p>
        </p:txBody>
      </p:sp>
      <p:pic>
        <p:nvPicPr>
          <p:cNvPr id="4" name="Content Placeholder 3"/>
          <p:cNvPicPr>
            <a:picLocks noGrp="1" noChangeAspect="1"/>
          </p:cNvPicPr>
          <p:nvPr>
            <p:ph idx="1"/>
          </p:nvPr>
        </p:nvPicPr>
        <p:blipFill>
          <a:blip r:embed="rId2"/>
          <a:stretch>
            <a:fillRect/>
          </a:stretch>
        </p:blipFill>
        <p:spPr>
          <a:xfrm>
            <a:off x="838200" y="1847922"/>
            <a:ext cx="5059205" cy="3881437"/>
          </a:xfrm>
          <a:prstGeom prst="rect">
            <a:avLst/>
          </a:prstGeom>
        </p:spPr>
      </p:pic>
      <p:pic>
        <p:nvPicPr>
          <p:cNvPr id="5" name="Picture 4">
            <a:extLst>
              <a:ext uri="{FF2B5EF4-FFF2-40B4-BE49-F238E27FC236}">
                <a16:creationId xmlns:a16="http://schemas.microsoft.com/office/drawing/2014/main" id="{276D0B1F-4B07-1967-F8FE-A53811282B99}"/>
              </a:ext>
            </a:extLst>
          </p:cNvPr>
          <p:cNvPicPr>
            <a:picLocks noChangeAspect="1"/>
          </p:cNvPicPr>
          <p:nvPr/>
        </p:nvPicPr>
        <p:blipFill>
          <a:blip r:embed="rId3"/>
          <a:stretch>
            <a:fillRect/>
          </a:stretch>
        </p:blipFill>
        <p:spPr>
          <a:xfrm>
            <a:off x="5943598" y="2353529"/>
            <a:ext cx="5751561" cy="3174822"/>
          </a:xfrm>
          <a:prstGeom prst="rect">
            <a:avLst/>
          </a:prstGeom>
        </p:spPr>
      </p:pic>
      <p:sp>
        <p:nvSpPr>
          <p:cNvPr id="3" name="Footer Placeholder 2">
            <a:extLst>
              <a:ext uri="{FF2B5EF4-FFF2-40B4-BE49-F238E27FC236}">
                <a16:creationId xmlns:a16="http://schemas.microsoft.com/office/drawing/2014/main" id="{21D6A427-0B46-7374-AB39-AAA0BAF76E97}"/>
              </a:ext>
            </a:extLst>
          </p:cNvPr>
          <p:cNvSpPr>
            <a:spLocks noGrp="1"/>
          </p:cNvSpPr>
          <p:nvPr>
            <p:ph type="ftr" sz="quarter" idx="11"/>
          </p:nvPr>
        </p:nvSpPr>
        <p:spPr/>
        <p:txBody>
          <a:bodyPr/>
          <a:lstStyle/>
          <a:p>
            <a:r>
              <a:rPr lang="el-GR"/>
              <a:t>ΠΑΝΕΠΙΣΤΗΜΙΟ ΠΕΙΡΑΙΩΣ_M&amp;As 03032026</a:t>
            </a:r>
          </a:p>
        </p:txBody>
      </p:sp>
      <p:sp>
        <p:nvSpPr>
          <p:cNvPr id="6" name="Slide Number Placeholder 5">
            <a:extLst>
              <a:ext uri="{FF2B5EF4-FFF2-40B4-BE49-F238E27FC236}">
                <a16:creationId xmlns:a16="http://schemas.microsoft.com/office/drawing/2014/main" id="{5E79FA3B-FE98-1AC2-0B5A-8F0CABD1B932}"/>
              </a:ext>
            </a:extLst>
          </p:cNvPr>
          <p:cNvSpPr>
            <a:spLocks noGrp="1"/>
          </p:cNvSpPr>
          <p:nvPr>
            <p:ph type="sldNum" sz="quarter" idx="12"/>
          </p:nvPr>
        </p:nvSpPr>
        <p:spPr/>
        <p:txBody>
          <a:bodyPr/>
          <a:lstStyle/>
          <a:p>
            <a:fld id="{FC4E9240-21BE-4E31-B4E6-20480E4B784C}" type="slidenum">
              <a:rPr lang="el-GR" smtClean="0"/>
              <a:t>4</a:t>
            </a:fld>
            <a:endParaRPr lang="el-GR"/>
          </a:p>
        </p:txBody>
      </p:sp>
    </p:spTree>
    <p:extLst>
      <p:ext uri="{BB962C8B-B14F-4D97-AF65-F5344CB8AC3E}">
        <p14:creationId xmlns:p14="http://schemas.microsoft.com/office/powerpoint/2010/main" val="23236743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2800" b="1" dirty="0"/>
              <a:t>Sample of Valuation based on DCF </a:t>
            </a:r>
            <a:endParaRPr lang="el-GR" sz="2800" b="1" dirty="0"/>
          </a:p>
        </p:txBody>
      </p:sp>
      <p:pic>
        <p:nvPicPr>
          <p:cNvPr id="5" name="Content Placeholder 4"/>
          <p:cNvPicPr>
            <a:picLocks noGrp="1" noChangeAspect="1"/>
          </p:cNvPicPr>
          <p:nvPr>
            <p:ph idx="1"/>
          </p:nvPr>
        </p:nvPicPr>
        <p:blipFill>
          <a:blip r:embed="rId2"/>
          <a:stretch>
            <a:fillRect/>
          </a:stretch>
        </p:blipFill>
        <p:spPr>
          <a:xfrm>
            <a:off x="1454727" y="1825625"/>
            <a:ext cx="7994323" cy="4351338"/>
          </a:xfrm>
          <a:prstGeom prst="rect">
            <a:avLst/>
          </a:prstGeom>
        </p:spPr>
      </p:pic>
      <p:sp>
        <p:nvSpPr>
          <p:cNvPr id="3" name="Footer Placeholder 2">
            <a:extLst>
              <a:ext uri="{FF2B5EF4-FFF2-40B4-BE49-F238E27FC236}">
                <a16:creationId xmlns:a16="http://schemas.microsoft.com/office/drawing/2014/main" id="{07A975B9-0D9F-5CDC-1736-F42EE632A235}"/>
              </a:ext>
            </a:extLst>
          </p:cNvPr>
          <p:cNvSpPr>
            <a:spLocks noGrp="1"/>
          </p:cNvSpPr>
          <p:nvPr>
            <p:ph type="ftr" sz="quarter" idx="11"/>
          </p:nvPr>
        </p:nvSpPr>
        <p:spPr/>
        <p:txBody>
          <a:bodyPr/>
          <a:lstStyle/>
          <a:p>
            <a:r>
              <a:rPr lang="el-GR"/>
              <a:t>ΠΑΝΕΠΙΣΤΗΜΙΟ ΠΕΙΡΑΙΩΣ_M&amp;As 03032026</a:t>
            </a:r>
          </a:p>
        </p:txBody>
      </p:sp>
      <p:sp>
        <p:nvSpPr>
          <p:cNvPr id="4" name="Slide Number Placeholder 3">
            <a:extLst>
              <a:ext uri="{FF2B5EF4-FFF2-40B4-BE49-F238E27FC236}">
                <a16:creationId xmlns:a16="http://schemas.microsoft.com/office/drawing/2014/main" id="{63F74AC7-6714-7625-C856-2C955557706F}"/>
              </a:ext>
            </a:extLst>
          </p:cNvPr>
          <p:cNvSpPr>
            <a:spLocks noGrp="1"/>
          </p:cNvSpPr>
          <p:nvPr>
            <p:ph type="sldNum" sz="quarter" idx="12"/>
          </p:nvPr>
        </p:nvSpPr>
        <p:spPr/>
        <p:txBody>
          <a:bodyPr/>
          <a:lstStyle/>
          <a:p>
            <a:fld id="{FC4E9240-21BE-4E31-B4E6-20480E4B784C}" type="slidenum">
              <a:rPr lang="el-GR" smtClean="0"/>
              <a:t>40</a:t>
            </a:fld>
            <a:endParaRPr lang="el-GR"/>
          </a:p>
        </p:txBody>
      </p:sp>
    </p:spTree>
    <p:extLst>
      <p:ext uri="{BB962C8B-B14F-4D97-AF65-F5344CB8AC3E}">
        <p14:creationId xmlns:p14="http://schemas.microsoft.com/office/powerpoint/2010/main" val="343159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Διαδικασία εφαρμογής της μεθόδου αποτίμησης χρησιμοποιώντας </a:t>
            </a:r>
            <a:r>
              <a:rPr lang="el-GR" sz="2800" dirty="0" err="1"/>
              <a:t>προεξοφλημένες</a:t>
            </a:r>
            <a:r>
              <a:rPr lang="el-GR" sz="2800" dirty="0"/>
              <a:t> μελλοντικές ταμειακές ροές.</a:t>
            </a:r>
          </a:p>
        </p:txBody>
      </p:sp>
      <p:sp>
        <p:nvSpPr>
          <p:cNvPr id="3" name="Content Placeholder 2"/>
          <p:cNvSpPr>
            <a:spLocks noGrp="1"/>
          </p:cNvSpPr>
          <p:nvPr>
            <p:ph idx="1"/>
          </p:nvPr>
        </p:nvSpPr>
        <p:spPr/>
        <p:txBody>
          <a:bodyPr>
            <a:normAutofit fontScale="62500" lnSpcReduction="20000"/>
          </a:bodyPr>
          <a:lstStyle/>
          <a:p>
            <a:r>
              <a:rPr lang="el-GR" dirty="0"/>
              <a:t>Η εφαρμογή της DCF απαιτεί: </a:t>
            </a:r>
          </a:p>
          <a:p>
            <a:r>
              <a:rPr lang="el-GR" dirty="0"/>
              <a:t>(α) την εκτίμηση των μελλοντικών αδέσμευτων ταμειακών ροών που θα προκύψουν για κάθε όμιλο / εταιρία από τη λειτουργία τους, χρησιμοποιώντας κατάλληλους λειτουργικούς και χρηματοοικονομικούς δείκτες </a:t>
            </a:r>
          </a:p>
          <a:p>
            <a:r>
              <a:rPr lang="el-GR" dirty="0"/>
              <a:t>(β) το κατάλληλο προεξοφλητικό επιτόκιο που εφαρμόζεται στις ταμειακές ροές. Αυτό είναι το Μέσο Σταθμισμένο Κόστος Κεφαλαίου (WACC) το οποίο εκτιμήθηκε για κάθε όμιλο / εταιρία ξεχωριστά, λαμβάνοντας υπόψη την κεφαλαιακή δομή των δημοσιευμένων οικονομικών καταστάσεων (ξένα προς ίδια κεφάλαια), το φορολογικό συντελεστή, το ασφάλιστρο κινδύνου για την/τις χώρα/</a:t>
            </a:r>
            <a:r>
              <a:rPr lang="el-GR" dirty="0" err="1"/>
              <a:t>ες</a:t>
            </a:r>
            <a:r>
              <a:rPr lang="el-GR" dirty="0"/>
              <a:t> που δραστηριοποιείται και τους κινδύνους που σχετίζονται με τον τύπο της επιχείρησης και εκφράζεται από την τιμή του συντελεστή </a:t>
            </a:r>
            <a:r>
              <a:rPr lang="el-GR" dirty="0" err="1"/>
              <a:t>beta</a:t>
            </a:r>
            <a:r>
              <a:rPr lang="el-GR" dirty="0"/>
              <a:t>. </a:t>
            </a:r>
          </a:p>
          <a:p>
            <a:r>
              <a:rPr lang="el-GR" dirty="0"/>
              <a:t>(γ) την εκτίμηση της κατάλληλης υπολειμματικής αξίας. Η υπολειμματική αξία περιλαμβάνει της αξία της εταιρίας μετά την περίοδο που προβλέπει η DCF και ισούται με την παρούσα αξία των μεταγενέστερων ταμειακών ροών στο διηνεκές. </a:t>
            </a:r>
          </a:p>
          <a:p>
            <a:r>
              <a:rPr lang="el-GR" dirty="0"/>
              <a:t>Για την εφαρμογή της μεθόδου DCF και την εκτίμηση των μελλοντικών ταμειακών ροών, </a:t>
            </a:r>
            <a:r>
              <a:rPr lang="el-GR" dirty="0" err="1"/>
              <a:t>προαπαιτούμενα</a:t>
            </a:r>
            <a:r>
              <a:rPr lang="el-GR" dirty="0"/>
              <a:t> είναι τα μακροπρόθεσμα επιχειρηματικά σχέδια, τα στοιχεία των οποίων θα χρησιμοποιηθούν στο οικονομικό μοντέλο αποτίμησης. </a:t>
            </a:r>
          </a:p>
          <a:p>
            <a:r>
              <a:rPr lang="el-GR" dirty="0"/>
              <a:t>Στον πίνακα που ακολουθεί παρουσιάζονται τα αποτελέσματα της εφαρμογής της μεθόδου DCF για τις Συγχωνευόμενες Εταιρίες.</a:t>
            </a:r>
          </a:p>
        </p:txBody>
      </p:sp>
      <p:sp>
        <p:nvSpPr>
          <p:cNvPr id="4" name="Footer Placeholder 3">
            <a:extLst>
              <a:ext uri="{FF2B5EF4-FFF2-40B4-BE49-F238E27FC236}">
                <a16:creationId xmlns:a16="http://schemas.microsoft.com/office/drawing/2014/main" id="{E31388F2-40DE-F6E2-DD8E-EB8323FEF354}"/>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15F9EE41-2E24-6E2E-8191-6D63E3B71B24}"/>
              </a:ext>
            </a:extLst>
          </p:cNvPr>
          <p:cNvSpPr>
            <a:spLocks noGrp="1"/>
          </p:cNvSpPr>
          <p:nvPr>
            <p:ph type="sldNum" sz="quarter" idx="12"/>
          </p:nvPr>
        </p:nvSpPr>
        <p:spPr/>
        <p:txBody>
          <a:bodyPr/>
          <a:lstStyle/>
          <a:p>
            <a:fld id="{FC4E9240-21BE-4E31-B4E6-20480E4B784C}" type="slidenum">
              <a:rPr lang="el-GR" smtClean="0"/>
              <a:t>41</a:t>
            </a:fld>
            <a:endParaRPr lang="el-GR"/>
          </a:p>
        </p:txBody>
      </p:sp>
    </p:spTree>
    <p:extLst>
      <p:ext uri="{BB962C8B-B14F-4D97-AF65-F5344CB8AC3E}">
        <p14:creationId xmlns:p14="http://schemas.microsoft.com/office/powerpoint/2010/main" val="2022349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dirty="0"/>
              <a:t>ΜΕΘΟΔΟΙ </a:t>
            </a:r>
            <a:r>
              <a:rPr lang="el-GR" sz="2800" b="1" dirty="0"/>
              <a:t>Δεικτών Κεφαλαιαγοράς Συγκρίσιμων Εταιριών &amp; Δείκτες Συγκρίσιμων Συναλλαγών</a:t>
            </a:r>
            <a:endParaRPr lang="el-GR" sz="2800" dirty="0"/>
          </a:p>
        </p:txBody>
      </p:sp>
      <p:sp>
        <p:nvSpPr>
          <p:cNvPr id="3" name="Content Placeholder 2"/>
          <p:cNvSpPr>
            <a:spLocks noGrp="1"/>
          </p:cNvSpPr>
          <p:nvPr>
            <p:ph idx="1"/>
          </p:nvPr>
        </p:nvSpPr>
        <p:spPr/>
        <p:txBody>
          <a:bodyPr>
            <a:normAutofit fontScale="70000" lnSpcReduction="20000"/>
          </a:bodyPr>
          <a:lstStyle/>
          <a:p>
            <a:endParaRPr lang="el-GR" dirty="0"/>
          </a:p>
          <a:p>
            <a:r>
              <a:rPr lang="el-GR" b="1" dirty="0"/>
              <a:t>Δείκτες Κεφαλαιαγοράς Συγκρίσιμων Εταιριών. </a:t>
            </a:r>
            <a:r>
              <a:rPr lang="el-GR" dirty="0"/>
              <a:t>Η προσέγγιση αυτή εφαρμόζει κατάλληλους πολλαπλασιαστές (πχ EV/Πωλήσεις, EV/EBITDA </a:t>
            </a:r>
            <a:r>
              <a:rPr lang="el-GR" dirty="0" err="1"/>
              <a:t>κτλ</a:t>
            </a:r>
            <a:r>
              <a:rPr lang="el-GR" dirty="0"/>
              <a:t>), οι οποίοι προκύπτουν από συγκρίσιμες εταιρίες, στα σχετικά μεγέθη των εταιριών που </a:t>
            </a:r>
            <a:r>
              <a:rPr lang="el-GR" dirty="0" err="1"/>
              <a:t>αποτιμούνται</a:t>
            </a:r>
            <a:r>
              <a:rPr lang="el-GR" dirty="0"/>
              <a:t> (Πωλήσεις, ΕΒITDA </a:t>
            </a:r>
            <a:r>
              <a:rPr lang="el-GR" dirty="0" err="1"/>
              <a:t>κτλ</a:t>
            </a:r>
            <a:r>
              <a:rPr lang="el-GR" dirty="0"/>
              <a:t>) ώστε να προσδιοριστεί η εταιρική αξία (EV). </a:t>
            </a:r>
          </a:p>
          <a:p>
            <a:pPr lvl="1"/>
            <a:r>
              <a:rPr lang="el-GR" dirty="0"/>
              <a:t>Οι μέθοδοι των Δεικτών Κεφαλαιαγοράς Συγκρίσιμων Εταιριών και Συγκρίσιμων Συναλλαγών είναι αρκετά δύσκολο να εφαρμοστούν καθότι πρέπει να δημιουργηθεί ένα αντιπροσωπευτικό και επαρκές δείγμα συγκρίσιμων στοιχείων σε σχέση με το μέγεθος, τις αγορές, το εύρος των προϊόντων και τις χώρες δραστηριοποίησης για την περίπτωση που μελετάτε και ιδιαίτερα στη περίπτωση όπου η εταιρία διατηρεί άμεσες και έμμεσες συμμετοχές σε εταιρίες οι οποίες δραστηριοποιούνται σε αρκετούς διαφορετικούς κλάδους.</a:t>
            </a:r>
          </a:p>
          <a:p>
            <a:pPr lvl="1"/>
            <a:endParaRPr lang="el-GR" dirty="0"/>
          </a:p>
          <a:p>
            <a:endParaRPr lang="el-GR" dirty="0"/>
          </a:p>
          <a:p>
            <a:r>
              <a:rPr lang="el-GR" b="1" dirty="0"/>
              <a:t>Δείκτες Συγκρίσιμων Συναλλαγών. </a:t>
            </a:r>
            <a:r>
              <a:rPr lang="el-GR" dirty="0"/>
              <a:t>Η συγκεκριμένη μέθοδος βασίζεται στην παρατήρηση του τιμήματος και των αντίστοιχων δεικτών (πχ EV/Πωλήσεις, EV/EBITDA </a:t>
            </a:r>
            <a:r>
              <a:rPr lang="el-GR" dirty="0" err="1"/>
              <a:t>κτλ</a:t>
            </a:r>
            <a:r>
              <a:rPr lang="el-GR" dirty="0"/>
              <a:t>) από πρόσφατες συγκρίσιμες συναλλαγές οι οποίοι εφαρμόζονται πολλαπλασιαστικά στα αντίστοιχα μεγέθη των εταιριών που αποτιμώνται (Πωλήσεις, ΕΒITDA </a:t>
            </a:r>
            <a:r>
              <a:rPr lang="el-GR" dirty="0" err="1"/>
              <a:t>κτλ</a:t>
            </a:r>
            <a:r>
              <a:rPr lang="el-GR" dirty="0"/>
              <a:t>) για να προσδιοριστεί η εταιρική (EV) αξία </a:t>
            </a:r>
          </a:p>
          <a:p>
            <a:endParaRPr lang="el-GR" dirty="0"/>
          </a:p>
          <a:p>
            <a:endParaRPr lang="el-GR" dirty="0"/>
          </a:p>
        </p:txBody>
      </p:sp>
      <p:sp>
        <p:nvSpPr>
          <p:cNvPr id="4" name="Footer Placeholder 3">
            <a:extLst>
              <a:ext uri="{FF2B5EF4-FFF2-40B4-BE49-F238E27FC236}">
                <a16:creationId xmlns:a16="http://schemas.microsoft.com/office/drawing/2014/main" id="{580C4C04-768B-633A-B177-862D4B08C0EB}"/>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B5B54985-B682-DE24-8FCB-1AA59D47FAD9}"/>
              </a:ext>
            </a:extLst>
          </p:cNvPr>
          <p:cNvSpPr>
            <a:spLocks noGrp="1"/>
          </p:cNvSpPr>
          <p:nvPr>
            <p:ph type="sldNum" sz="quarter" idx="12"/>
          </p:nvPr>
        </p:nvSpPr>
        <p:spPr/>
        <p:txBody>
          <a:bodyPr/>
          <a:lstStyle/>
          <a:p>
            <a:fld id="{FC4E9240-21BE-4E31-B4E6-20480E4B784C}" type="slidenum">
              <a:rPr lang="el-GR" smtClean="0"/>
              <a:t>42</a:t>
            </a:fld>
            <a:endParaRPr lang="el-GR"/>
          </a:p>
        </p:txBody>
      </p:sp>
    </p:spTree>
    <p:extLst>
      <p:ext uri="{BB962C8B-B14F-4D97-AF65-F5344CB8AC3E}">
        <p14:creationId xmlns:p14="http://schemas.microsoft.com/office/powerpoint/2010/main" val="1122780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Μέθοδος Ανάλυσης της Χρηματιστηριακής Αξίας </a:t>
            </a:r>
            <a:br>
              <a:rPr lang="el-GR" sz="2800" b="1" dirty="0"/>
            </a:br>
            <a:r>
              <a:rPr lang="el-GR" sz="2800" b="1" dirty="0"/>
              <a:t>&amp; Μέθοδος Αναπροσαρμοσμένης Καθαρής Θέσης</a:t>
            </a:r>
            <a:endParaRPr lang="el-GR" sz="2800" dirty="0"/>
          </a:p>
        </p:txBody>
      </p:sp>
      <p:sp>
        <p:nvSpPr>
          <p:cNvPr id="3" name="Content Placeholder 2"/>
          <p:cNvSpPr>
            <a:spLocks noGrp="1"/>
          </p:cNvSpPr>
          <p:nvPr>
            <p:ph idx="1"/>
          </p:nvPr>
        </p:nvSpPr>
        <p:spPr/>
        <p:txBody>
          <a:bodyPr>
            <a:normAutofit fontScale="62500" lnSpcReduction="20000"/>
          </a:bodyPr>
          <a:lstStyle/>
          <a:p>
            <a:endParaRPr lang="el-GR" dirty="0"/>
          </a:p>
          <a:p>
            <a:r>
              <a:rPr lang="el-GR" b="1" dirty="0"/>
              <a:t>Μέθοδος Ανάλυσης της Χρηματιστηριακής Αξίας (κεφαλαιοποίηση). </a:t>
            </a:r>
            <a:r>
              <a:rPr lang="el-GR" dirty="0"/>
              <a:t>Η μέθοδος αυτή εφαρμόζεται σε εισηγμένες εταιρίες και λαμβάνει υπόψη την αξία της εταιρίας βάσει της αξίας κεφαλαιοποίησης όπως προκύπτει από το γινόμενο του αριθμού των υπό διάθεση μετοχών επί της χρηματιστηριακής τιμής της μετοχής. </a:t>
            </a:r>
          </a:p>
          <a:p>
            <a:pPr lvl="1"/>
            <a:r>
              <a:rPr lang="el-GR" i="1" dirty="0"/>
              <a:t>Η μέθοδος Ανάλυσης της Χρηματιστηριακής Αξίας βασίζεται στην ανάλυση των ιστορικών τιμών κλεισίματος της τιμής της μετοχής της εταιρίας που αποτιμάται σε προγενέστερους χρόνους από την ημερομηνία αποτίμησης</a:t>
            </a:r>
            <a:r>
              <a:rPr lang="el-GR" dirty="0"/>
              <a:t>. </a:t>
            </a:r>
            <a:r>
              <a:rPr lang="el-GR" i="1" dirty="0"/>
              <a:t>Η χρηματιστηριακή τιμή αναλύεται λαμβάνοντας υπόψη συνήθως στοιχεία του τελευταίου μηνός, των τελευταίων 3 μηνών και των τελευταίων 6 μηνών διαπραγμάτευσης, τα οποία έχουν σταθμιστεί με τον όγκο συναλλαγών με σκοπό τον προσδιορισμό ενός εύρους χρηματιστηριακών αξιών. </a:t>
            </a:r>
          </a:p>
          <a:p>
            <a:r>
              <a:rPr lang="el-GR" dirty="0"/>
              <a:t>• </a:t>
            </a:r>
            <a:r>
              <a:rPr lang="el-GR" b="1" dirty="0"/>
              <a:t>Αναπροσαρμοσμένη Καθαρή Θέση. </a:t>
            </a:r>
            <a:r>
              <a:rPr lang="el-GR" dirty="0"/>
              <a:t>Έμμεση μέθοδος αποτίμησης βάσει της οποίας η αξία μιας εταιρίας ισούται με την αξία της καθαρής θέσης όπως προκύπτει από τις οικονομικές της καταστάσεις κατά την ημερομηνία αποτίμησης, αφού ληφθούν υπόψη οι όποιες προσαρμογές στα περιουσιακά στοιχεία και υποχρεώσεις της. </a:t>
            </a:r>
          </a:p>
          <a:p>
            <a:pPr lvl="1"/>
            <a:r>
              <a:rPr lang="el-GR" i="1" dirty="0"/>
              <a:t>Σύμφωνα με τη μέθοδο της Αναπροσαρμοσμένης Καθαρής Θέσης, η αξία της εταιρίας είναι ίση με την Καθαρή Θέση της όπως εμφανίζεται στις Οικονομικές Καταστάσεις κατά την ημερομηνία αποτίμησης, αφού προηγουμένως γίνουν αναπροσαρμογές στα στοιχεία του Ενεργητικού και Παθητικού με βάση τις παρατηρήσεις των εκθέσεων ελέγχου των Τακτικών Ορκωτών Ελεγκτών Λογιστών. Θα πρέπει να σημειωθεί ότι η μέθοδος αυτή είναι στατική, δηλαδή δεν λαμβάνει υπόψη την αξία που προσδίδουν στην εταιρία άλλα στοιχεία πέραν αυτών που εμφανίζονται στις δημοσιευμένες οικονομικές καταστάσεις της, όπως η φήμη και πελατεία, οι προοπτικές και τα αποτελέσματα που μπορεί να επιτύχει η εταιρία μελλοντικά</a:t>
            </a:r>
          </a:p>
          <a:p>
            <a:endParaRPr lang="el-GR" dirty="0"/>
          </a:p>
        </p:txBody>
      </p:sp>
      <p:sp>
        <p:nvSpPr>
          <p:cNvPr id="4" name="Footer Placeholder 3">
            <a:extLst>
              <a:ext uri="{FF2B5EF4-FFF2-40B4-BE49-F238E27FC236}">
                <a16:creationId xmlns:a16="http://schemas.microsoft.com/office/drawing/2014/main" id="{7AF08DC7-96C4-7796-3747-A4EB01D7CE7A}"/>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F7E66727-1FB7-1EF1-1378-AC2570E4564A}"/>
              </a:ext>
            </a:extLst>
          </p:cNvPr>
          <p:cNvSpPr>
            <a:spLocks noGrp="1"/>
          </p:cNvSpPr>
          <p:nvPr>
            <p:ph type="sldNum" sz="quarter" idx="12"/>
          </p:nvPr>
        </p:nvSpPr>
        <p:spPr/>
        <p:txBody>
          <a:bodyPr/>
          <a:lstStyle/>
          <a:p>
            <a:fld id="{FC4E9240-21BE-4E31-B4E6-20480E4B784C}" type="slidenum">
              <a:rPr lang="el-GR" smtClean="0"/>
              <a:t>43</a:t>
            </a:fld>
            <a:endParaRPr lang="el-GR"/>
          </a:p>
        </p:txBody>
      </p:sp>
    </p:spTree>
    <p:extLst>
      <p:ext uri="{BB962C8B-B14F-4D97-AF65-F5344CB8AC3E}">
        <p14:creationId xmlns:p14="http://schemas.microsoft.com/office/powerpoint/2010/main" val="22198845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l-GR" sz="2800" b="1" dirty="0"/>
              <a:t>Στάθμιση των μεθόδων αποτίμησης </a:t>
            </a:r>
            <a:br>
              <a:rPr lang="el-GR" dirty="0"/>
            </a:br>
            <a:endParaRPr lang="el-GR" dirty="0"/>
          </a:p>
        </p:txBody>
      </p:sp>
      <p:sp>
        <p:nvSpPr>
          <p:cNvPr id="3" name="Content Placeholder 2"/>
          <p:cNvSpPr>
            <a:spLocks noGrp="1"/>
          </p:cNvSpPr>
          <p:nvPr>
            <p:ph idx="1"/>
          </p:nvPr>
        </p:nvSpPr>
        <p:spPr>
          <a:xfrm>
            <a:off x="838200" y="1421476"/>
            <a:ext cx="10515600" cy="4755487"/>
          </a:xfrm>
        </p:spPr>
        <p:txBody>
          <a:bodyPr>
            <a:normAutofit/>
          </a:bodyPr>
          <a:lstStyle/>
          <a:p>
            <a:r>
              <a:rPr lang="el-GR" dirty="0"/>
              <a:t>Οι προς αποτίμηση εταιρείες με διαφορετικές μεθόδους π.χ.: την μέθοδο DCF, την Μέθοδο της Αναπροσαρμοσμένης Καθαρής Θέσης και την Μέθοδο Ανάλυσης της Χρηματιστηριακής Αξίας προσδίδουν διαφορετικά  αποτελέσματα αποτίμησης τα οποία σταθμίζονται ανάλογα με την </a:t>
            </a:r>
            <a:r>
              <a:rPr lang="el-GR" dirty="0" err="1"/>
              <a:t>καταλληλότητα</a:t>
            </a:r>
            <a:r>
              <a:rPr lang="el-GR" dirty="0"/>
              <a:t> της κάθε μεθόδου και πιο συγκεκριμένα π.χ. μεγαλύτερη βαρύτητα στη μέθοδο DCF (60%), μικρότερη στη μέθοδο της Χρηματιστηριακής Αξίας (20%) και της Αναπροσαρμοσμένης Καθαρής Θέσης (20%).  </a:t>
            </a:r>
          </a:p>
          <a:p>
            <a:r>
              <a:rPr lang="el-GR" dirty="0"/>
              <a:t>Ως αποτέλεσμα οι αποτιμώμενες εταιρείες λαμβάνουν μια ελάχιστη, κεντρική και μέγιστη αξία.</a:t>
            </a:r>
          </a:p>
        </p:txBody>
      </p:sp>
      <p:sp>
        <p:nvSpPr>
          <p:cNvPr id="4" name="Footer Placeholder 3">
            <a:extLst>
              <a:ext uri="{FF2B5EF4-FFF2-40B4-BE49-F238E27FC236}">
                <a16:creationId xmlns:a16="http://schemas.microsoft.com/office/drawing/2014/main" id="{27D1A6EA-7DC8-B359-1426-3288E51C0526}"/>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8563C9A0-E440-DB1F-5B50-7B70DD59456D}"/>
              </a:ext>
            </a:extLst>
          </p:cNvPr>
          <p:cNvSpPr>
            <a:spLocks noGrp="1"/>
          </p:cNvSpPr>
          <p:nvPr>
            <p:ph type="sldNum" sz="quarter" idx="12"/>
          </p:nvPr>
        </p:nvSpPr>
        <p:spPr/>
        <p:txBody>
          <a:bodyPr/>
          <a:lstStyle/>
          <a:p>
            <a:fld id="{FC4E9240-21BE-4E31-B4E6-20480E4B784C}" type="slidenum">
              <a:rPr lang="el-GR" smtClean="0"/>
              <a:t>44</a:t>
            </a:fld>
            <a:endParaRPr lang="el-GR"/>
          </a:p>
        </p:txBody>
      </p:sp>
    </p:spTree>
    <p:extLst>
      <p:ext uri="{BB962C8B-B14F-4D97-AF65-F5344CB8AC3E}">
        <p14:creationId xmlns:p14="http://schemas.microsoft.com/office/powerpoint/2010/main" val="38579069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l-GR" sz="2800" b="1" dirty="0"/>
              <a:t>Παράδειγμα υπολογισμού αποτίμησης με βάση τη καθαρή θέση</a:t>
            </a:r>
          </a:p>
        </p:txBody>
      </p:sp>
      <p:pic>
        <p:nvPicPr>
          <p:cNvPr id="4" name="Content Placeholder 3"/>
          <p:cNvPicPr>
            <a:picLocks noGrp="1" noChangeAspect="1"/>
          </p:cNvPicPr>
          <p:nvPr>
            <p:ph idx="1"/>
          </p:nvPr>
        </p:nvPicPr>
        <p:blipFill>
          <a:blip r:embed="rId2"/>
          <a:stretch>
            <a:fillRect/>
          </a:stretch>
        </p:blipFill>
        <p:spPr>
          <a:xfrm>
            <a:off x="544831" y="1690688"/>
            <a:ext cx="5729528" cy="3837276"/>
          </a:xfrm>
          <a:prstGeom prst="rect">
            <a:avLst/>
          </a:prstGeom>
        </p:spPr>
      </p:pic>
      <p:pic>
        <p:nvPicPr>
          <p:cNvPr id="5" name="Picture 4"/>
          <p:cNvPicPr>
            <a:picLocks noChangeAspect="1"/>
          </p:cNvPicPr>
          <p:nvPr/>
        </p:nvPicPr>
        <p:blipFill>
          <a:blip r:embed="rId3"/>
          <a:stretch>
            <a:fillRect/>
          </a:stretch>
        </p:blipFill>
        <p:spPr>
          <a:xfrm>
            <a:off x="6096000" y="1690688"/>
            <a:ext cx="5669742" cy="5138204"/>
          </a:xfrm>
          <a:prstGeom prst="rect">
            <a:avLst/>
          </a:prstGeom>
        </p:spPr>
      </p:pic>
      <p:sp>
        <p:nvSpPr>
          <p:cNvPr id="3" name="Footer Placeholder 2">
            <a:extLst>
              <a:ext uri="{FF2B5EF4-FFF2-40B4-BE49-F238E27FC236}">
                <a16:creationId xmlns:a16="http://schemas.microsoft.com/office/drawing/2014/main" id="{0A5E6A00-06CC-D290-DB00-4C900B6748B7}"/>
              </a:ext>
            </a:extLst>
          </p:cNvPr>
          <p:cNvSpPr>
            <a:spLocks noGrp="1"/>
          </p:cNvSpPr>
          <p:nvPr>
            <p:ph type="ftr" sz="quarter" idx="11"/>
          </p:nvPr>
        </p:nvSpPr>
        <p:spPr/>
        <p:txBody>
          <a:bodyPr/>
          <a:lstStyle/>
          <a:p>
            <a:r>
              <a:rPr lang="el-GR"/>
              <a:t>ΠΑΝΕΠΙΣΤΗΜΙΟ ΠΕΙΡΑΙΩΣ_M&amp;As 03032026</a:t>
            </a:r>
          </a:p>
        </p:txBody>
      </p:sp>
      <p:sp>
        <p:nvSpPr>
          <p:cNvPr id="6" name="Slide Number Placeholder 5">
            <a:extLst>
              <a:ext uri="{FF2B5EF4-FFF2-40B4-BE49-F238E27FC236}">
                <a16:creationId xmlns:a16="http://schemas.microsoft.com/office/drawing/2014/main" id="{9A4DE21F-1A7A-72FB-D8C4-4A65A98B337C}"/>
              </a:ext>
            </a:extLst>
          </p:cNvPr>
          <p:cNvSpPr>
            <a:spLocks noGrp="1"/>
          </p:cNvSpPr>
          <p:nvPr>
            <p:ph type="sldNum" sz="quarter" idx="12"/>
          </p:nvPr>
        </p:nvSpPr>
        <p:spPr/>
        <p:txBody>
          <a:bodyPr/>
          <a:lstStyle/>
          <a:p>
            <a:fld id="{FC4E9240-21BE-4E31-B4E6-20480E4B784C}" type="slidenum">
              <a:rPr lang="el-GR" smtClean="0"/>
              <a:t>45</a:t>
            </a:fld>
            <a:endParaRPr lang="el-GR"/>
          </a:p>
        </p:txBody>
      </p:sp>
    </p:spTree>
    <p:extLst>
      <p:ext uri="{BB962C8B-B14F-4D97-AF65-F5344CB8AC3E}">
        <p14:creationId xmlns:p14="http://schemas.microsoft.com/office/powerpoint/2010/main" val="4019717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dirty="0"/>
              <a:t>M&amp;As Motives</a:t>
            </a:r>
            <a:endParaRPr lang="el-GR" sz="2800" b="1" dirty="0"/>
          </a:p>
        </p:txBody>
      </p:sp>
      <p:pic>
        <p:nvPicPr>
          <p:cNvPr id="4" name="Content Placeholder 3"/>
          <p:cNvPicPr>
            <a:picLocks noGrp="1" noChangeAspect="1"/>
          </p:cNvPicPr>
          <p:nvPr>
            <p:ph idx="1"/>
          </p:nvPr>
        </p:nvPicPr>
        <p:blipFill>
          <a:blip r:embed="rId2"/>
          <a:stretch>
            <a:fillRect/>
          </a:stretch>
        </p:blipFill>
        <p:spPr>
          <a:xfrm>
            <a:off x="2458064" y="2285565"/>
            <a:ext cx="7275871" cy="3431458"/>
          </a:xfrm>
          <a:prstGeom prst="rect">
            <a:avLst/>
          </a:prstGeom>
        </p:spPr>
      </p:pic>
      <p:sp>
        <p:nvSpPr>
          <p:cNvPr id="3" name="Footer Placeholder 2">
            <a:extLst>
              <a:ext uri="{FF2B5EF4-FFF2-40B4-BE49-F238E27FC236}">
                <a16:creationId xmlns:a16="http://schemas.microsoft.com/office/drawing/2014/main" id="{3BEEADBC-57C0-6CEE-8377-F3A31E8E0669}"/>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6E0C1C8E-071E-36C1-AF88-5082BB64E23D}"/>
              </a:ext>
            </a:extLst>
          </p:cNvPr>
          <p:cNvSpPr>
            <a:spLocks noGrp="1"/>
          </p:cNvSpPr>
          <p:nvPr>
            <p:ph type="sldNum" sz="quarter" idx="12"/>
          </p:nvPr>
        </p:nvSpPr>
        <p:spPr/>
        <p:txBody>
          <a:bodyPr/>
          <a:lstStyle/>
          <a:p>
            <a:fld id="{FC4E9240-21BE-4E31-B4E6-20480E4B784C}" type="slidenum">
              <a:rPr lang="el-GR" smtClean="0"/>
              <a:t>5</a:t>
            </a:fld>
            <a:endParaRPr lang="el-GR"/>
          </a:p>
        </p:txBody>
      </p:sp>
    </p:spTree>
    <p:extLst>
      <p:ext uri="{BB962C8B-B14F-4D97-AF65-F5344CB8AC3E}">
        <p14:creationId xmlns:p14="http://schemas.microsoft.com/office/powerpoint/2010/main" val="339785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a:t>BOSTON CONSULTING GROUP GROWTH MATRIX – LIFE CYCLE THEORY</a:t>
            </a:r>
            <a:endParaRPr lang="el-GR" sz="24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3927" y="2091633"/>
            <a:ext cx="4786471" cy="435133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2895" y="1750811"/>
            <a:ext cx="5591955" cy="4353533"/>
          </a:xfrm>
          <a:prstGeom prst="rect">
            <a:avLst/>
          </a:prstGeom>
        </p:spPr>
      </p:pic>
      <p:sp>
        <p:nvSpPr>
          <p:cNvPr id="3" name="Footer Placeholder 2">
            <a:extLst>
              <a:ext uri="{FF2B5EF4-FFF2-40B4-BE49-F238E27FC236}">
                <a16:creationId xmlns:a16="http://schemas.microsoft.com/office/drawing/2014/main" id="{5C27B82B-0BAC-F0B2-B4D5-71F0F595C1CF}"/>
              </a:ext>
            </a:extLst>
          </p:cNvPr>
          <p:cNvSpPr>
            <a:spLocks noGrp="1"/>
          </p:cNvSpPr>
          <p:nvPr>
            <p:ph type="ftr" sz="quarter" idx="11"/>
          </p:nvPr>
        </p:nvSpPr>
        <p:spPr/>
        <p:txBody>
          <a:bodyPr/>
          <a:lstStyle/>
          <a:p>
            <a:r>
              <a:rPr lang="el-GR"/>
              <a:t>ΠΑΝΕΠΙΣΤΗΜΙΟ ΠΕΙΡΑΙΩΣ_M&amp;As 03032026</a:t>
            </a:r>
          </a:p>
        </p:txBody>
      </p:sp>
      <p:sp>
        <p:nvSpPr>
          <p:cNvPr id="6" name="Slide Number Placeholder 5">
            <a:extLst>
              <a:ext uri="{FF2B5EF4-FFF2-40B4-BE49-F238E27FC236}">
                <a16:creationId xmlns:a16="http://schemas.microsoft.com/office/drawing/2014/main" id="{3CC40691-6CC6-3697-2BB6-69E00F68C2D7}"/>
              </a:ext>
            </a:extLst>
          </p:cNvPr>
          <p:cNvSpPr>
            <a:spLocks noGrp="1"/>
          </p:cNvSpPr>
          <p:nvPr>
            <p:ph type="sldNum" sz="quarter" idx="12"/>
          </p:nvPr>
        </p:nvSpPr>
        <p:spPr/>
        <p:txBody>
          <a:bodyPr/>
          <a:lstStyle/>
          <a:p>
            <a:fld id="{FC4E9240-21BE-4E31-B4E6-20480E4B784C}" type="slidenum">
              <a:rPr lang="el-GR" smtClean="0"/>
              <a:t>6</a:t>
            </a:fld>
            <a:endParaRPr lang="el-GR"/>
          </a:p>
        </p:txBody>
      </p:sp>
    </p:spTree>
    <p:extLst>
      <p:ext uri="{BB962C8B-B14F-4D97-AF65-F5344CB8AC3E}">
        <p14:creationId xmlns:p14="http://schemas.microsoft.com/office/powerpoint/2010/main" val="2057421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Κατανοώντας το επιχειρηματικό περιβάλλον</a:t>
            </a:r>
          </a:p>
        </p:txBody>
      </p:sp>
      <p:pic>
        <p:nvPicPr>
          <p:cNvPr id="4" name="Content Placeholder 3" descr="Samsung Electronics (An HBR case)"/>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95108" y="1825625"/>
            <a:ext cx="5801784" cy="4351338"/>
          </a:xfrm>
          <a:prstGeom prst="rect">
            <a:avLst/>
          </a:prstGeom>
          <a:noFill/>
          <a:ln>
            <a:noFill/>
          </a:ln>
        </p:spPr>
      </p:pic>
      <p:sp>
        <p:nvSpPr>
          <p:cNvPr id="3" name="Footer Placeholder 2">
            <a:extLst>
              <a:ext uri="{FF2B5EF4-FFF2-40B4-BE49-F238E27FC236}">
                <a16:creationId xmlns:a16="http://schemas.microsoft.com/office/drawing/2014/main" id="{8F57EA32-ED59-0075-9B61-12C23E040D07}"/>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041166DE-7DAC-54E1-3C6C-5F20B20CA512}"/>
              </a:ext>
            </a:extLst>
          </p:cNvPr>
          <p:cNvSpPr>
            <a:spLocks noGrp="1"/>
          </p:cNvSpPr>
          <p:nvPr>
            <p:ph type="sldNum" sz="quarter" idx="12"/>
          </p:nvPr>
        </p:nvSpPr>
        <p:spPr/>
        <p:txBody>
          <a:bodyPr/>
          <a:lstStyle/>
          <a:p>
            <a:fld id="{FC4E9240-21BE-4E31-B4E6-20480E4B784C}" type="slidenum">
              <a:rPr lang="el-GR" smtClean="0"/>
              <a:t>7</a:t>
            </a:fld>
            <a:endParaRPr lang="el-GR"/>
          </a:p>
        </p:txBody>
      </p:sp>
    </p:spTree>
    <p:extLst>
      <p:ext uri="{BB962C8B-B14F-4D97-AF65-F5344CB8AC3E}">
        <p14:creationId xmlns:p14="http://schemas.microsoft.com/office/powerpoint/2010/main" val="1163741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3719"/>
          </a:xfrm>
        </p:spPr>
        <p:txBody>
          <a:bodyPr>
            <a:normAutofit/>
          </a:bodyPr>
          <a:lstStyle/>
          <a:p>
            <a:pPr algn="ctr"/>
            <a:r>
              <a:rPr lang="el-GR" sz="2000" b="1" dirty="0"/>
              <a:t>ΣΥΓΚΡΙΤΙΚΗ ΑΞΙΟΛΟΓΗΣΗ ΕΣΩΤΕΡΙΚΗΣ </a:t>
            </a:r>
            <a:r>
              <a:rPr lang="en-GB" sz="2000" b="1" dirty="0"/>
              <a:t>vs </a:t>
            </a:r>
            <a:r>
              <a:rPr lang="el-GR" sz="2000" b="1" dirty="0"/>
              <a:t>ΕΞΩΤΕΡΙΚΗΣ ΑΝΑΠΤΥΞΗΣ</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14400" y="1296785"/>
            <a:ext cx="9049456" cy="4880178"/>
          </a:xfrm>
        </p:spPr>
      </p:pic>
      <p:sp>
        <p:nvSpPr>
          <p:cNvPr id="3" name="Footer Placeholder 2">
            <a:extLst>
              <a:ext uri="{FF2B5EF4-FFF2-40B4-BE49-F238E27FC236}">
                <a16:creationId xmlns:a16="http://schemas.microsoft.com/office/drawing/2014/main" id="{527F9EF8-9B45-3881-DD07-51A5AF092313}"/>
              </a:ext>
            </a:extLst>
          </p:cNvPr>
          <p:cNvSpPr>
            <a:spLocks noGrp="1"/>
          </p:cNvSpPr>
          <p:nvPr>
            <p:ph type="ftr" sz="quarter" idx="11"/>
          </p:nvPr>
        </p:nvSpPr>
        <p:spPr/>
        <p:txBody>
          <a:bodyPr/>
          <a:lstStyle/>
          <a:p>
            <a:r>
              <a:rPr lang="el-GR"/>
              <a:t>ΠΑΝΕΠΙΣΤΗΜΙΟ ΠΕΙΡΑΙΩΣ_M&amp;As 03032026</a:t>
            </a:r>
          </a:p>
        </p:txBody>
      </p:sp>
      <p:sp>
        <p:nvSpPr>
          <p:cNvPr id="5" name="Slide Number Placeholder 4">
            <a:extLst>
              <a:ext uri="{FF2B5EF4-FFF2-40B4-BE49-F238E27FC236}">
                <a16:creationId xmlns:a16="http://schemas.microsoft.com/office/drawing/2014/main" id="{C40BBDCA-57D6-BFEB-6D0A-ABA5D8A1BEFE}"/>
              </a:ext>
            </a:extLst>
          </p:cNvPr>
          <p:cNvSpPr>
            <a:spLocks noGrp="1"/>
          </p:cNvSpPr>
          <p:nvPr>
            <p:ph type="sldNum" sz="quarter" idx="12"/>
          </p:nvPr>
        </p:nvSpPr>
        <p:spPr/>
        <p:txBody>
          <a:bodyPr/>
          <a:lstStyle/>
          <a:p>
            <a:fld id="{FC4E9240-21BE-4E31-B4E6-20480E4B784C}" type="slidenum">
              <a:rPr lang="el-GR" smtClean="0"/>
              <a:t>8</a:t>
            </a:fld>
            <a:endParaRPr lang="el-GR"/>
          </a:p>
        </p:txBody>
      </p:sp>
    </p:spTree>
    <p:extLst>
      <p:ext uri="{BB962C8B-B14F-4D97-AF65-F5344CB8AC3E}">
        <p14:creationId xmlns:p14="http://schemas.microsoft.com/office/powerpoint/2010/main" val="2019801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Success vs Failure</a:t>
            </a:r>
            <a:endParaRPr lang="el-GR" dirty="0"/>
          </a:p>
        </p:txBody>
      </p:sp>
      <p:pic>
        <p:nvPicPr>
          <p:cNvPr id="4" name="Content Placeholder 3"/>
          <p:cNvPicPr>
            <a:picLocks noGrp="1" noChangeAspect="1"/>
          </p:cNvPicPr>
          <p:nvPr>
            <p:ph idx="1"/>
          </p:nvPr>
        </p:nvPicPr>
        <p:blipFill>
          <a:blip r:embed="rId2"/>
          <a:stretch>
            <a:fillRect/>
          </a:stretch>
        </p:blipFill>
        <p:spPr>
          <a:xfrm>
            <a:off x="1415935" y="2202349"/>
            <a:ext cx="3657600" cy="2733368"/>
          </a:xfrm>
          <a:prstGeom prst="rect">
            <a:avLst/>
          </a:prstGeom>
        </p:spPr>
      </p:pic>
      <p:pic>
        <p:nvPicPr>
          <p:cNvPr id="5" name="Picture 4"/>
          <p:cNvPicPr>
            <a:picLocks noChangeAspect="1"/>
          </p:cNvPicPr>
          <p:nvPr/>
        </p:nvPicPr>
        <p:blipFill>
          <a:blip r:embed="rId3"/>
          <a:stretch>
            <a:fillRect/>
          </a:stretch>
        </p:blipFill>
        <p:spPr>
          <a:xfrm>
            <a:off x="5459763" y="2202349"/>
            <a:ext cx="3500284" cy="2733368"/>
          </a:xfrm>
          <a:prstGeom prst="rect">
            <a:avLst/>
          </a:prstGeom>
        </p:spPr>
      </p:pic>
      <p:pic>
        <p:nvPicPr>
          <p:cNvPr id="6" name="Picture 5"/>
          <p:cNvPicPr>
            <a:picLocks noChangeAspect="1"/>
          </p:cNvPicPr>
          <p:nvPr/>
        </p:nvPicPr>
        <p:blipFill>
          <a:blip r:embed="rId4"/>
          <a:stretch>
            <a:fillRect/>
          </a:stretch>
        </p:blipFill>
        <p:spPr>
          <a:xfrm>
            <a:off x="2040193" y="4935717"/>
            <a:ext cx="7197213" cy="1720645"/>
          </a:xfrm>
          <a:prstGeom prst="rect">
            <a:avLst/>
          </a:prstGeom>
        </p:spPr>
      </p:pic>
      <p:sp>
        <p:nvSpPr>
          <p:cNvPr id="3" name="Footer Placeholder 2">
            <a:extLst>
              <a:ext uri="{FF2B5EF4-FFF2-40B4-BE49-F238E27FC236}">
                <a16:creationId xmlns:a16="http://schemas.microsoft.com/office/drawing/2014/main" id="{253B5CF7-48D8-84A5-B3B2-CC5DE2FCE7B8}"/>
              </a:ext>
            </a:extLst>
          </p:cNvPr>
          <p:cNvSpPr>
            <a:spLocks noGrp="1"/>
          </p:cNvSpPr>
          <p:nvPr>
            <p:ph type="ftr" sz="quarter" idx="11"/>
          </p:nvPr>
        </p:nvSpPr>
        <p:spPr/>
        <p:txBody>
          <a:bodyPr/>
          <a:lstStyle/>
          <a:p>
            <a:r>
              <a:rPr lang="el-GR"/>
              <a:t>ΠΑΝΕΠΙΣΤΗΜΙΟ ΠΕΙΡΑΙΩΣ_M&amp;As 03032026</a:t>
            </a:r>
          </a:p>
        </p:txBody>
      </p:sp>
      <p:sp>
        <p:nvSpPr>
          <p:cNvPr id="7" name="Slide Number Placeholder 6">
            <a:extLst>
              <a:ext uri="{FF2B5EF4-FFF2-40B4-BE49-F238E27FC236}">
                <a16:creationId xmlns:a16="http://schemas.microsoft.com/office/drawing/2014/main" id="{AC075352-D97D-0F9F-80FC-1B8AD95CF36E}"/>
              </a:ext>
            </a:extLst>
          </p:cNvPr>
          <p:cNvSpPr>
            <a:spLocks noGrp="1"/>
          </p:cNvSpPr>
          <p:nvPr>
            <p:ph type="sldNum" sz="quarter" idx="12"/>
          </p:nvPr>
        </p:nvSpPr>
        <p:spPr/>
        <p:txBody>
          <a:bodyPr/>
          <a:lstStyle/>
          <a:p>
            <a:fld id="{FC4E9240-21BE-4E31-B4E6-20480E4B784C}" type="slidenum">
              <a:rPr lang="el-GR" smtClean="0"/>
              <a:t>9</a:t>
            </a:fld>
            <a:endParaRPr lang="el-GR"/>
          </a:p>
        </p:txBody>
      </p:sp>
    </p:spTree>
    <p:extLst>
      <p:ext uri="{BB962C8B-B14F-4D97-AF65-F5344CB8AC3E}">
        <p14:creationId xmlns:p14="http://schemas.microsoft.com/office/powerpoint/2010/main" val="3876485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595</TotalTime>
  <Words>1776</Words>
  <Application>Microsoft Office PowerPoint</Application>
  <PresentationFormat>Widescreen</PresentationFormat>
  <Paragraphs>187</Paragraphs>
  <Slides>45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Algerian</vt:lpstr>
      <vt:lpstr>Arial</vt:lpstr>
      <vt:lpstr>Arial Black</vt:lpstr>
      <vt:lpstr>Bookman Old Style</vt:lpstr>
      <vt:lpstr>Calibri</vt:lpstr>
      <vt:lpstr>Calibri Light</vt:lpstr>
      <vt:lpstr>Office Theme</vt:lpstr>
      <vt:lpstr>ΜΕΘΟΔΟΙ ΚΑΙ ΕΡΓΑΛΕΙΑ ΥΛΟΠΟΙΗΣΗΣ &amp; ΑΠΟΤΙΜΗΣΗΣ ΔΙΑΦΟΡΕΤΙΚΩΝ ΜΟΡΦΩΝ ΕΤΑΙΡΙΚΩΝ ΜΕΤΑΣΧΗΜΑΤΙΣΜΩΝ  ΔΗΜ.ΚΑΜΠΗΣ_03032026  </vt:lpstr>
      <vt:lpstr>ΜΟΡΦΕΣ ΣΥΝΕΡΓΑΣΙΑΣ ΕΤΑΙΡΕΙΩΝ/ΚΙΝΗΤΡΑ</vt:lpstr>
      <vt:lpstr>PowerPoint Presentation</vt:lpstr>
      <vt:lpstr>HORIZONTAL &amp; VERTICAL INTEGRATION</vt:lpstr>
      <vt:lpstr>M&amp;As Motives</vt:lpstr>
      <vt:lpstr>BOSTON CONSULTING GROUP GROWTH MATRIX – LIFE CYCLE THEORY</vt:lpstr>
      <vt:lpstr>Κατανοώντας το επιχειρηματικό περιβάλλον</vt:lpstr>
      <vt:lpstr>ΣΥΓΚΡΙΤΙΚΗ ΑΞΙΟΛΟΓΗΣΗ ΕΣΩΤΕΡΙΚΗΣ vs ΕΞΩΤΕΡΙΚΗΣ ΑΝΑΠΤΥΞΗΣ</vt:lpstr>
      <vt:lpstr>Success vs Failure</vt:lpstr>
      <vt:lpstr>ΑΙΤΙΑ ΑΝΕΠΙΤΥΧΩΝ ΕΤΑΙΡΙΚΩΝ ΜΕΤΑΣΧΗΜΑΤΙΣΜΩΝ</vt:lpstr>
      <vt:lpstr>ΧΑΡΤΗΣ ΔΙΑΔΙΚΑΣΙΩΝ, ΧΡΟΝΟΔΙΑΓΡΑΜΜΑΤΟΣ ΚΑΙ ΕΛΕΓΧΟΥ ΚΑΤΆ ΤΗΝ McKinsey</vt:lpstr>
      <vt:lpstr>ΧΡΟΝΟΔΙΑΓΡΑΜΜΑ ΕΤΑΙΡΙΚΟΥ ΜΕΤΑΣΧΗΜΑΤΙΣΜΟΥ ΚΑΤΆ ΤΗ ΦΑΣΗ ΥΛΟΠΟΙΗΣΗΣ ΚΑΤΆ ΤΗΝ McKinsey</vt:lpstr>
      <vt:lpstr>ΦΑΣΕΙΣ ΥΛΟΠΟΙΗΣΗΣ ΕΤΑΙΡΙΚΟΥ ΜΕΣΧΗΜΑΤΙΣΜΟΥ</vt:lpstr>
      <vt:lpstr>ΑΙΤΙΑ ΑΝΕΠΙΤΥΧΩΝ ΕΤΑΙΡΙΚΩΝ ΜΕΤΑΣΧΗΜΑΤΙΣΜΩΝ</vt:lpstr>
      <vt:lpstr>ΚΑΤΑΣΤΑΣΗ ΥΠΕΥΘΥΝΩΝ ΥΛΟΠΟΙΗΣΗΣ ΕΤΑΙΡΙΚΟΥ ΜΕΤΑΣΧΗΜΑΤΙΣΜΟΥ ΜΕ ΣΑΦΗ ΠΡΟΣΔΙΟΡΙΣΜΟ ΡΟΛΩΝ ΚΑΙ ΧΡΟΝΟΔΙΑΓΡΑΜΜΑΤΟΣ ΥΛΟΠΟΙΗΣΗΣ</vt:lpstr>
      <vt:lpstr>ΠΟΣΟΣΤΙΚΟΠΟΙΗΣΗ ΕΠΙΔΙΩΞΕΩΝ/ΣΤΟΧΩΝ ΚΑΙ ΒΑΣΙΚΩΝ ΥΠΟΘΕΣΕΩΝ ΥΛΟΠΟΙΗΣΗΣ</vt:lpstr>
      <vt:lpstr>ΚΑΘΟΡΙΣΜΟΣ ΒΑΣΙΚΩΝ ΕΠΙΔΙΩΞΕΩΝ/ΣΤΟΧΩΝ ΩΣ ΔΙΑΜΟΡΦΩΝΟΝΤΑΙ ΑΠΌ 4 ΑΞΟΝΕΣ ΕΠΙΡΡΟΗΣ</vt:lpstr>
      <vt:lpstr>ΠΡΩΤΟΒΟΥΛΙΕΣ ΠΟΥ ΔΙΕΥΚΟΛΥΝΟΥΝ ΤΗΝ ΥΛΟΠΟΙΗΣΗ ΤΟΥ ΕΤΑΙΡΙΚΟΥ ΜΕΤΑΣΧΗΜΑΤΙΣΜΟΥ ΚΑΙ ΕΠΙΤΕΥΞΗΣ ΣΥΝΕΡΓΙΩΝ</vt:lpstr>
      <vt:lpstr>ΔΙΕΥΘΥΝΣΕΙΣ ΤΩΝ ΜΕΤΑΣΧΗΜΑΤΙΣΘΕΝΤΩΝ ΦΟΡΕΩΝ ΠΟΥ ΜΠΟΡΟΥΝ ΝΑ ΠΕΤΥΧΟΥΝ ΣΥΝΕΡΓΙΕΣ</vt:lpstr>
      <vt:lpstr>ΜΗΤΡΑ ΣΥΣΧΕΤΙΣΗΣ ΑΞΙΟΛΟΓΗΣΗΣ ΠΡΟΣΠΑΘΕΙΑΣ - ΑΠΟΤΕΛΕΣΜΑΤΟΣ</vt:lpstr>
      <vt:lpstr>ΣΥΓΚΕΝΤΡΩΣΗ ΔΥΝΑΜΕΩΝ ΓΙΑ ΑΜΕΣΑ ΚΑΙ ΑΠΤΑ ΑΠΟΤΕΛΕΣΜΑΤΑ</vt:lpstr>
      <vt:lpstr>Ο ΡΟΛΟΣ ΤΗΣ ΔΙΑΜΟΡΦΩΣΗΣ ΚΟΙΝΗΣ ΕΤΑΙΡΙΚΗΣ ΚΟΥΛΤΟΥΡΑΣ ΣΕ ΚΆΘΕ ΕΤΑΙΡΙΚΟ ΜΕΤΑΣΧΗΜΑΤΙΣΜΟ</vt:lpstr>
      <vt:lpstr>RISK MAPPING AND RISK VALUATION</vt:lpstr>
      <vt:lpstr>ΑΞΙΟΛΟΓΗΣΗ ΑΠΟΤΕΛΕΣΜΑΤΩΝ ΕΠΙΤΕΥΧΘΕΝΤΩΝ ΑΛΛΑΓΩΝ</vt:lpstr>
      <vt:lpstr>ΧΡΗΜΑΤΟΟΙΚΟΝΟΜΙΚΗ ΜΕΤΡΗΣΗ ΕΠΙΔΙΩΚΟΜΕΝΩΝ ΑΠΟΤΕΛΕΣΜΑΤΩΝ ΕΤΑΙΡΙΚΟΥ ΜΕΤΑΣΧΗΜΑΤΙΣΜΟΥ ΚΑΤΆ ΤΗ ΦΑΣΗ ΥΛΟΠΟΙΗΣΗΣ</vt:lpstr>
      <vt:lpstr>ΠΟΙΑ ΕΊΝΑΙ ΤΑ ΕΝΔΕΔΕΙΓΜΕΝΑ ΧΡΗΜΑΤΟΟΙΚΟΝΟΜΙΚΑ ΕΡΓΑΛΕΙΑ ΓΙΑ ΤΟΝ ΜΕΤΑΣΧΗΜΑΤΙΣΜΟ ΕΤΑΙΡΕΙΚΩΝ ΣΧΗΜΑΤΩΝ ΑΝΑΛΟΓΑ ΤΟ ΣΚΟΠΟ ΤΗ ΜΟΡΦΗ ΤΟΥΣ – ΠΟΥ &amp; ΠΩΣ ΒΟΗΘΑΕΙ ΤΟ PROJECT FINANCE &amp; FINANCIAL ENGINEERING</vt:lpstr>
      <vt:lpstr>PPP (PRIVATE – PUBLIC PARTNERSHIP) </vt:lpstr>
      <vt:lpstr>PPP (PRIVATE – PUBLIC PARTNERSHIP) – εφαρμογές </vt:lpstr>
      <vt:lpstr>PFI (PRIVATE FINANCIAL INITIATIVE) </vt:lpstr>
      <vt:lpstr>PFI (PRIVATE FINANCIAL INITIATIVE) - applications </vt:lpstr>
      <vt:lpstr>CONCESSION (ΠΑΡΑΧΩΡΗΣΗ) </vt:lpstr>
      <vt:lpstr>SALE &amp; LEASE BACK </vt:lpstr>
      <vt:lpstr>OPERATING LEASING </vt:lpstr>
      <vt:lpstr>CONVERTIBLE BONDS </vt:lpstr>
      <vt:lpstr> LINKED CORPORATE BONDS</vt:lpstr>
      <vt:lpstr>ΚΡΙΤΗΡΙΑ ΕΠΙΛΟΓΗΣ ΜΕΘΟΔΟΥ ΑΠΟΤΙΜΗΣΗΣ &amp; ΠΑΡΑΜΕΤΡΟΙ ΠΟΥ ΔΙΑΜΟΡΦΩΝΟΥΝ ΤΗΝ ΑΠΟΤΙΜΗΣΗ ΕΤΑΙΡΕΙΩΝ ΣΕ ΔΙΑΦΟΡΕΤΙΚΟΥΣ ΕΤΑΙΡΙΚΟΥΣ ΜΕΤΑΣΧΗΜΑΤΙΣΜΟΥΣ</vt:lpstr>
      <vt:lpstr>FACTORS FORMULATING EVALUATION OF FIRMS</vt:lpstr>
      <vt:lpstr>Μέθοδος Προεξόφλησης Μελλοντικών Χρηματοροών (DCF).</vt:lpstr>
      <vt:lpstr>Οι προϋπολογιστικές Καταστάσεις Αποτελεσμάτων Χρήσης ως βάση υπολογισμού της αξίας της επιχείρησης βάσει DCF</vt:lpstr>
      <vt:lpstr>Sample of Valuation based on DCF </vt:lpstr>
      <vt:lpstr>Διαδικασία εφαρμογής της μεθόδου αποτίμησης χρησιμοποιώντας προεξοφλημένες μελλοντικές ταμειακές ροές.</vt:lpstr>
      <vt:lpstr>ΜΕΘΟΔΟΙ Δεικτών Κεφαλαιαγοράς Συγκρίσιμων Εταιριών &amp; Δείκτες Συγκρίσιμων Συναλλαγών</vt:lpstr>
      <vt:lpstr>Μέθοδος Ανάλυσης της Χρηματιστηριακής Αξίας  &amp; Μέθοδος Αναπροσαρμοσμένης Καθαρής Θέσης</vt:lpstr>
      <vt:lpstr>Στάθμιση των μεθόδων αποτίμησης  </vt:lpstr>
      <vt:lpstr>Παράδειγμα υπολογισμού αποτίμησης με βάση τη καθαρή θέση</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ΧΡΗΜΑΤΟΟΙΚΟΝΟΜΙΚΑ ΕΡΓΑΛΕΙΑ – FINANCIAL ENGINEERING ΣΤΗΝ ΔΙΑΘΕΣΗ ΤΩΝ ΕΤΑΙΡΕΙΩΝ ΠΟΥ ΕΠΙΔΙΩΚΟΥΝ Ή ΘΑ ΕΠΡΕΠΕ ΝΑ ΕΞΕΤΑΖΟΥΝ ΤΙΣ ΣΥΝΕΡΓΑΣΙΕΣ ΕΤΑΙΡΕΙΩΝ ΩΣ ΜΕΣΟ ΕΠΙΒΙΩΣΗΣ – ΑΝΑΠΤΥΞΗΣ ΚΑΙ ΚΟΙΝΩΝΙΚΗΣ ΣΥΝΕΙΣΦΟΡΑΣ</dc:title>
  <dc:creator>user</dc:creator>
  <cp:lastModifiedBy>DIMITRIOS KAMPIS</cp:lastModifiedBy>
  <cp:revision>29</cp:revision>
  <dcterms:created xsi:type="dcterms:W3CDTF">2021-04-09T10:51:43Z</dcterms:created>
  <dcterms:modified xsi:type="dcterms:W3CDTF">2026-03-09T11:34:55Z</dcterms:modified>
</cp:coreProperties>
</file>