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277" r:id="rId3"/>
    <p:sldId id="274" r:id="rId4"/>
    <p:sldId id="275" r:id="rId5"/>
    <p:sldId id="281" r:id="rId6"/>
    <p:sldId id="311" r:id="rId7"/>
    <p:sldId id="279" r:id="rId8"/>
    <p:sldId id="276" r:id="rId9"/>
    <p:sldId id="280" r:id="rId10"/>
    <p:sldId id="316" r:id="rId11"/>
    <p:sldId id="307" r:id="rId12"/>
    <p:sldId id="257" r:id="rId13"/>
    <p:sldId id="268" r:id="rId14"/>
    <p:sldId id="314" r:id="rId15"/>
    <p:sldId id="309" r:id="rId16"/>
    <p:sldId id="308" r:id="rId17"/>
    <p:sldId id="271" r:id="rId18"/>
    <p:sldId id="269" r:id="rId19"/>
    <p:sldId id="270" r:id="rId20"/>
    <p:sldId id="272" r:id="rId21"/>
    <p:sldId id="273" r:id="rId22"/>
    <p:sldId id="296"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8" d="100"/>
          <a:sy n="158" d="100"/>
        </p:scale>
        <p:origin x="27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908C51CA-B28B-4470-AC43-011BF113C8E0}" type="datetimeFigureOut">
              <a:rPr lang="el-GR" smtClean="0"/>
              <a:t>15/3/2025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301753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08C51CA-B28B-4470-AC43-011BF113C8E0}" type="datetimeFigureOut">
              <a:rPr lang="el-GR" smtClean="0"/>
              <a:t>15/3/2025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79402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08C51CA-B28B-4470-AC43-011BF113C8E0}" type="datetimeFigureOut">
              <a:rPr lang="el-GR" smtClean="0"/>
              <a:t>15/3/2025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380878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08C51CA-B28B-4470-AC43-011BF113C8E0}" type="datetimeFigureOut">
              <a:rPr lang="el-GR" smtClean="0"/>
              <a:t>15/3/2025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34343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8C51CA-B28B-4470-AC43-011BF113C8E0}" type="datetimeFigureOut">
              <a:rPr lang="el-GR" smtClean="0"/>
              <a:t>15/3/2025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208220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908C51CA-B28B-4470-AC43-011BF113C8E0}" type="datetimeFigureOut">
              <a:rPr lang="el-GR" smtClean="0"/>
              <a:t>15/3/2025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149440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08C51CA-B28B-4470-AC43-011BF113C8E0}" type="datetimeFigureOut">
              <a:rPr lang="el-GR" smtClean="0"/>
              <a:t>15/3/2025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127010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08C51CA-B28B-4470-AC43-011BF113C8E0}" type="datetimeFigureOut">
              <a:rPr lang="el-GR" smtClean="0"/>
              <a:t>15/3/2025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295506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C51CA-B28B-4470-AC43-011BF113C8E0}" type="datetimeFigureOut">
              <a:rPr lang="el-GR" smtClean="0"/>
              <a:t>15/3/2025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277335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8C51CA-B28B-4470-AC43-011BF113C8E0}" type="datetimeFigureOut">
              <a:rPr lang="el-GR" smtClean="0"/>
              <a:t>15/3/2025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391450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8C51CA-B28B-4470-AC43-011BF113C8E0}" type="datetimeFigureOut">
              <a:rPr lang="el-GR" smtClean="0"/>
              <a:t>15/3/2025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24402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C51CA-B28B-4470-AC43-011BF113C8E0}" type="datetimeFigureOut">
              <a:rPr lang="el-GR" smtClean="0"/>
              <a:t>15/3/2025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E9240-21BE-4E31-B4E6-20480E4B784C}" type="slidenum">
              <a:rPr lang="el-GR" smtClean="0"/>
              <a:t>‹#›</a:t>
            </a:fld>
            <a:endParaRPr lang="el-GR"/>
          </a:p>
        </p:txBody>
      </p:sp>
    </p:spTree>
    <p:extLst>
      <p:ext uri="{BB962C8B-B14F-4D97-AF65-F5344CB8AC3E}">
        <p14:creationId xmlns:p14="http://schemas.microsoft.com/office/powerpoint/2010/main" val="4164253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ec.gov/Archives/edgar/data/1094972/000119312507265391/dex993.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4208" y="1122363"/>
            <a:ext cx="2542252" cy="762066"/>
          </a:xfrm>
          <a:prstGeom prst="rect">
            <a:avLst/>
          </a:prstGeom>
        </p:spPr>
      </p:pic>
      <p:pic>
        <p:nvPicPr>
          <p:cNvPr id="5" name="Picture 4"/>
          <p:cNvPicPr>
            <a:picLocks noChangeAspect="1"/>
          </p:cNvPicPr>
          <p:nvPr/>
        </p:nvPicPr>
        <p:blipFill>
          <a:blip r:embed="rId3"/>
          <a:stretch>
            <a:fillRect/>
          </a:stretch>
        </p:blipFill>
        <p:spPr>
          <a:xfrm>
            <a:off x="1962937" y="1884429"/>
            <a:ext cx="1944793" cy="493819"/>
          </a:xfrm>
          <a:prstGeom prst="rect">
            <a:avLst/>
          </a:prstGeom>
        </p:spPr>
      </p:pic>
      <p:sp>
        <p:nvSpPr>
          <p:cNvPr id="2" name="Title 1"/>
          <p:cNvSpPr>
            <a:spLocks noGrp="1"/>
          </p:cNvSpPr>
          <p:nvPr>
            <p:ph type="ctrTitle"/>
          </p:nvPr>
        </p:nvSpPr>
        <p:spPr/>
        <p:txBody>
          <a:bodyPr>
            <a:normAutofit/>
          </a:bodyPr>
          <a:lstStyle/>
          <a:p>
            <a:r>
              <a:rPr lang="el-GR" sz="1800" b="1" dirty="0">
                <a:latin typeface="Book Antiqua" panose="02040602050305030304" pitchFamily="18" charset="0"/>
              </a:rPr>
              <a:t>ΕΤΑΙΡΙΚΟΙ ΜΕΤΑΣΧΗΜΑΤΙΣΜΟΙ ΚΑΙ ΑΠΟΤΙΜΗΣΕΙΣ ΕΤΑΙΡΕΙΩΝ</a:t>
            </a:r>
            <a:br>
              <a:rPr lang="el-GR" sz="2800" dirty="0">
                <a:latin typeface="Book Antiqua" panose="02040602050305030304" pitchFamily="18" charset="0"/>
              </a:rPr>
            </a:br>
            <a:endParaRPr lang="el-GR" sz="2800" dirty="0">
              <a:latin typeface="Book Antiqua" panose="02040602050305030304" pitchFamily="18" charset="0"/>
            </a:endParaRPr>
          </a:p>
        </p:txBody>
      </p:sp>
      <p:sp>
        <p:nvSpPr>
          <p:cNvPr id="3" name="Subtitle 2"/>
          <p:cNvSpPr>
            <a:spLocks noGrp="1"/>
          </p:cNvSpPr>
          <p:nvPr>
            <p:ph type="subTitle" idx="1"/>
          </p:nvPr>
        </p:nvSpPr>
        <p:spPr/>
        <p:txBody>
          <a:bodyPr>
            <a:normAutofit lnSpcReduction="10000"/>
          </a:bodyPr>
          <a:lstStyle/>
          <a:p>
            <a:r>
              <a:rPr lang="el-GR" sz="1800" b="1" dirty="0">
                <a:latin typeface="Book Antiqua" panose="02040602050305030304" pitchFamily="18" charset="0"/>
              </a:rPr>
              <a:t>ΜΕΘΟΔΟΙ ΑΠΟΤΙΜΗΣΗΣ ΕΤΑΙΡΕΙΩΝ_ΜΕΡΟΣ Α’ 10032025</a:t>
            </a:r>
          </a:p>
          <a:p>
            <a:endParaRPr lang="el-GR" sz="1800" dirty="0">
              <a:latin typeface="Book Antiqua" panose="02040602050305030304" pitchFamily="18" charset="0"/>
            </a:endParaRPr>
          </a:p>
          <a:p>
            <a:r>
              <a:rPr lang="el-GR" sz="1800" dirty="0">
                <a:latin typeface="Book Antiqua" panose="02040602050305030304" pitchFamily="18" charset="0"/>
              </a:rPr>
              <a:t>ΔΙΔΑΣΚΩΝ: ΔΗΜ.ΚΑΜΠΗΣ</a:t>
            </a:r>
            <a:br>
              <a:rPr lang="el-GR" sz="1800" dirty="0">
                <a:latin typeface="Book Antiqua" panose="02040602050305030304" pitchFamily="18" charset="0"/>
              </a:rPr>
            </a:br>
            <a:br>
              <a:rPr lang="el-GR" dirty="0"/>
            </a:br>
            <a:endParaRPr lang="el-GR" dirty="0"/>
          </a:p>
        </p:txBody>
      </p:sp>
    </p:spTree>
    <p:extLst>
      <p:ext uri="{BB962C8B-B14F-4D97-AF65-F5344CB8AC3E}">
        <p14:creationId xmlns:p14="http://schemas.microsoft.com/office/powerpoint/2010/main" val="332017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37A6-B30D-0B6B-422C-EB97D13B9C3A}"/>
              </a:ext>
            </a:extLst>
          </p:cNvPr>
          <p:cNvSpPr>
            <a:spLocks noGrp="1"/>
          </p:cNvSpPr>
          <p:nvPr>
            <p:ph type="ctrTitle"/>
          </p:nvPr>
        </p:nvSpPr>
        <p:spPr/>
        <p:txBody>
          <a:bodyPr/>
          <a:lstStyle/>
          <a:p>
            <a:r>
              <a:rPr lang="el-GR" dirty="0">
                <a:latin typeface="Times New Roman" panose="02020603050405020304" pitchFamily="18" charset="0"/>
                <a:cs typeface="Times New Roman" panose="02020603050405020304" pitchFamily="18" charset="0"/>
              </a:rPr>
              <a:t>Αποτίμηση Εταιρειών</a:t>
            </a:r>
            <a:endParaRPr lang="en-US"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67B9A87-5F9A-9724-9CB6-BDEE3EE00665}"/>
              </a:ext>
            </a:extLst>
          </p:cNvPr>
          <p:cNvSpPr>
            <a:spLocks noGrp="1"/>
          </p:cNvSpPr>
          <p:nvPr>
            <p:ph type="subTitle" idx="1"/>
          </p:nvPr>
        </p:nvSpPr>
        <p:spPr/>
        <p:txBody>
          <a:bodyPr>
            <a:normAutofit/>
          </a:bodyPr>
          <a:lstStyle/>
          <a:p>
            <a:r>
              <a:rPr lang="el-GR" sz="2000" i="1" u="sng" dirty="0">
                <a:latin typeface="Times New Roman" panose="02020603050405020304" pitchFamily="18" charset="0"/>
                <a:cs typeface="Times New Roman" panose="02020603050405020304" pitchFamily="18" charset="0"/>
              </a:rPr>
              <a:t>Οι παρακάτω συνοπτικές σημειώσεις πρέπει να μελετηθούν μαζί με τα συνημμένα στον φάκελο του μαθήματος υποδείγματα/Μελέτες Περίπτωσης &amp; Αναλυτικές Σημειώσεις</a:t>
            </a:r>
            <a:endParaRPr lang="en-US" sz="2000"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88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000" b="1" dirty="0">
                <a:latin typeface="Times New Roman" panose="02020603050405020304" pitchFamily="18" charset="0"/>
                <a:cs typeface="Times New Roman" panose="02020603050405020304" pitchFamily="18" charset="0"/>
              </a:rPr>
              <a:t>ΚΡΙΤΗΡΙΑ ΕΠΙΛΟΓΗΣ ΜΕΘΟΔΟΥ ΑΠΟΤΙΜΗΣΗΣ &amp; ΠΑΡΑΜΕΤΡΟΙ ΠΟΥ ΔΙΑΜΟΡΦΩΝΟΥΝ ΤΗΝ ΑΠΟΤΙΜΗΣΗ ΕΤΑΙΡΕΙΩΝ ΣΕ ΔΙΑΦΟΡΕΤΙΚΟΥΣ ΕΤΑΙΡΙΚΟΥΣ ΜΕΤΑΣΧΗΜΑΤΙΣΜΟΥΣ</a:t>
            </a:r>
          </a:p>
        </p:txBody>
      </p:sp>
      <p:sp>
        <p:nvSpPr>
          <p:cNvPr id="3" name="Content Placeholder 2"/>
          <p:cNvSpPr>
            <a:spLocks noGrp="1"/>
          </p:cNvSpPr>
          <p:nvPr>
            <p:ph idx="1"/>
          </p:nvPr>
        </p:nvSpPr>
        <p:spPr/>
        <p:txBody>
          <a:bodyPr>
            <a:normAutofit/>
          </a:bodyPr>
          <a:lstStyle/>
          <a:p>
            <a:r>
              <a:rPr lang="el-GR" sz="2400" dirty="0">
                <a:latin typeface="Times New Roman" panose="02020603050405020304" pitchFamily="18" charset="0"/>
                <a:cs typeface="Times New Roman" panose="02020603050405020304" pitchFamily="18" charset="0"/>
              </a:rPr>
              <a:t>ΜΟΡΦΗ ΣΥΝΕΡΓΑΣΙΑΣ/ΕΤΑΙΡΙΚΟΥ ΜΕΤΑΣΧΗΜΑΤΙΣΜΟΥ</a:t>
            </a:r>
            <a:endParaRPr lang="en-GB"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ΕΠΙΔΙΩΞΕΙΣ/ΣΤΡΑΤΗΓΙΚΗ ΜΕΤΟΧΩΝ ΣΥΜΒΑΛΛΟΜΕΝΩΝ ΕΤΑΙΡΕΙΩΝ</a:t>
            </a:r>
            <a:endParaRPr lang="en-GB"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ΤΡΕΧΟΥΣΕΣ ΣΥΝΘΗΚΕΣ ΕΞΩΤΕΡΙΚΟΥ ΠΕΡΙΒΑΛΛΟΝΤΟΣ</a:t>
            </a:r>
          </a:p>
          <a:p>
            <a:r>
              <a:rPr lang="el-GR" sz="2400" dirty="0">
                <a:latin typeface="Times New Roman" panose="02020603050405020304" pitchFamily="18" charset="0"/>
                <a:cs typeface="Times New Roman" panose="02020603050405020304" pitchFamily="18" charset="0"/>
              </a:rPr>
              <a:t>ΦΟΡΟΛΟΓΙΚΑ ΚΙΝΗΤΡΑ</a:t>
            </a:r>
            <a:endParaRPr lang="en-GB"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ΚΙΝΗΤΡΑ ΑΠΟΚΛΕΙΣΜΟΥ ΑΝΤΑΓΩΝΙΣΜΟΥ &amp; ΔΙΑΣΦΑΛΙΣΗΣ ΑΠΟΚΛΕΙΣΤΙΚΗΣ ΠΡΟΣΒΑΣΗΣ ΣΕ ΣΥΓΚΕΚΡΙΜΕΝΟΥΣ Σ.Π.</a:t>
            </a:r>
            <a:endParaRPr lang="en-GB"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ΕΙΣΗΓΜΕΝΕΣ Ή ΜΗ ΚΑΙ ΠΡΟΣΒΑΣΗ ΣΕ ΚΕΦΑΛΑΙΑΓΟΡΕΣ (ΙΔΙΑ &amp; ΞΕΝΑ ΚΕΦΑΛΑΙΑ)</a:t>
            </a:r>
            <a:endParaRPr lang="en-GB"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ΧΡΟΝΟΣ (πχ εισόδου σε μια νέα αγορά)</a:t>
            </a:r>
          </a:p>
          <a:p>
            <a:r>
              <a:rPr lang="el-GR" sz="2400" dirty="0">
                <a:latin typeface="Times New Roman" panose="02020603050405020304" pitchFamily="18" charset="0"/>
                <a:cs typeface="Times New Roman" panose="02020603050405020304" pitchFamily="18" charset="0"/>
              </a:rPr>
              <a:t>ΣΤΡΑΤΗΓΙΚΗ ΕΠΙΧΕΙΡΗΣΗΣ &amp; ΚΟΣΤΟΣ ΕΥΚΑΙΡΙΑΣ</a:t>
            </a:r>
          </a:p>
        </p:txBody>
      </p:sp>
    </p:spTree>
    <p:extLst>
      <p:ext uri="{BB962C8B-B14F-4D97-AF65-F5344CB8AC3E}">
        <p14:creationId xmlns:p14="http://schemas.microsoft.com/office/powerpoint/2010/main" val="2869886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b="1" dirty="0"/>
              <a:t>FACTORS FORMULATING EVALUATION OF FIRMS</a:t>
            </a:r>
            <a:endParaRPr lang="el-GR" sz="2000" b="1" dirty="0"/>
          </a:p>
        </p:txBody>
      </p:sp>
      <p:sp>
        <p:nvSpPr>
          <p:cNvPr id="3" name="Content Placeholder 2"/>
          <p:cNvSpPr>
            <a:spLocks noGrp="1"/>
          </p:cNvSpPr>
          <p:nvPr>
            <p:ph idx="1"/>
          </p:nvPr>
        </p:nvSpPr>
        <p:spPr/>
        <p:txBody>
          <a:bodyPr/>
          <a:lstStyle/>
          <a:p>
            <a:r>
              <a:rPr lang="en-GB" dirty="0"/>
              <a:t>BRAND EQUITY</a:t>
            </a:r>
          </a:p>
          <a:p>
            <a:r>
              <a:rPr lang="en-GB" dirty="0"/>
              <a:t>EXPECTATIONS</a:t>
            </a:r>
          </a:p>
          <a:p>
            <a:r>
              <a:rPr lang="en-GB" dirty="0"/>
              <a:t>IP </a:t>
            </a:r>
            <a:r>
              <a:rPr lang="el-GR" dirty="0"/>
              <a:t>[</a:t>
            </a:r>
            <a:r>
              <a:rPr lang="en-US" dirty="0"/>
              <a:t>Intellectual Property] Rights</a:t>
            </a:r>
            <a:endParaRPr lang="el-GR" dirty="0"/>
          </a:p>
          <a:p>
            <a:r>
              <a:rPr lang="en-GB" dirty="0"/>
              <a:t>DISCOUNT RATE OF FUTURE CASH FLOWS</a:t>
            </a:r>
          </a:p>
          <a:p>
            <a:r>
              <a:rPr lang="en-GB" dirty="0"/>
              <a:t>FINANCIAL STRUCTURE [Debt/Equity] OF COMPANIES</a:t>
            </a:r>
          </a:p>
          <a:p>
            <a:r>
              <a:rPr lang="en-GB" dirty="0"/>
              <a:t>MARKET SHARE AND INDUSTRY OUTLOOK</a:t>
            </a:r>
          </a:p>
          <a:p>
            <a:r>
              <a:rPr lang="en-GB" dirty="0"/>
              <a:t>MACRO – INSTITUTIONAL FRAMEWORK</a:t>
            </a:r>
            <a:endParaRPr lang="el-GR" dirty="0"/>
          </a:p>
        </p:txBody>
      </p:sp>
    </p:spTree>
    <p:extLst>
      <p:ext uri="{BB962C8B-B14F-4D97-AF65-F5344CB8AC3E}">
        <p14:creationId xmlns:p14="http://schemas.microsoft.com/office/powerpoint/2010/main" val="3246968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Μέθοδος Προεξόφλησης Μελλοντικών </a:t>
            </a:r>
            <a:r>
              <a:rPr lang="el-GR" sz="2800" b="1" dirty="0" err="1"/>
              <a:t>Χρηματοροών</a:t>
            </a:r>
            <a:r>
              <a:rPr lang="el-GR" sz="2800" b="1" dirty="0"/>
              <a:t> (DCF).</a:t>
            </a:r>
          </a:p>
        </p:txBody>
      </p:sp>
      <p:sp>
        <p:nvSpPr>
          <p:cNvPr id="3" name="Content Placeholder 2"/>
          <p:cNvSpPr>
            <a:spLocks noGrp="1"/>
          </p:cNvSpPr>
          <p:nvPr>
            <p:ph idx="1"/>
          </p:nvPr>
        </p:nvSpPr>
        <p:spPr>
          <a:xfrm>
            <a:off x="838200" y="1305098"/>
            <a:ext cx="10515600" cy="4871865"/>
          </a:xfrm>
        </p:spPr>
        <p:txBody>
          <a:bodyPr>
            <a:normAutofit fontScale="92500" lnSpcReduction="20000"/>
          </a:bodyPr>
          <a:lstStyle/>
          <a:p>
            <a:r>
              <a:rPr lang="el-GR" b="1" dirty="0"/>
              <a:t>Προεξόφληση Μελλοντικών </a:t>
            </a:r>
            <a:r>
              <a:rPr lang="el-GR" b="1" dirty="0" err="1"/>
              <a:t>Χρηματοροών</a:t>
            </a:r>
            <a:r>
              <a:rPr lang="el-GR" b="1" dirty="0"/>
              <a:t> (DCF)</a:t>
            </a:r>
            <a:r>
              <a:rPr lang="el-GR" dirty="0"/>
              <a:t>. Μέθοδος αποτίμησης μιας εταιρίας που βασίζεται στην εκτίμηση των μελλοντικών </a:t>
            </a:r>
            <a:r>
              <a:rPr lang="el-GR" dirty="0" err="1"/>
              <a:t>χρηματοροών</a:t>
            </a:r>
            <a:r>
              <a:rPr lang="el-GR" dirty="0"/>
              <a:t> της έτσι όπως αυτές προκύπτουν από το επιχειρηματικό της σχέδιο. Οι εκτιμώμενες μελλοντικές </a:t>
            </a:r>
            <a:r>
              <a:rPr lang="el-GR" dirty="0" err="1"/>
              <a:t>χρηματοροές</a:t>
            </a:r>
            <a:r>
              <a:rPr lang="el-GR" dirty="0"/>
              <a:t> </a:t>
            </a:r>
            <a:r>
              <a:rPr lang="el-GR" dirty="0" err="1"/>
              <a:t>προεξοφλούνται</a:t>
            </a:r>
            <a:r>
              <a:rPr lang="el-GR" dirty="0"/>
              <a:t> βάσει του Μέσο-Σταθμικού Κόστους Κεφαλαίου (</a:t>
            </a:r>
            <a:r>
              <a:rPr lang="el-GR" dirty="0" err="1"/>
              <a:t>Weighted</a:t>
            </a:r>
            <a:r>
              <a:rPr lang="el-GR" dirty="0"/>
              <a:t> </a:t>
            </a:r>
            <a:r>
              <a:rPr lang="el-GR" dirty="0" err="1"/>
              <a:t>Average</a:t>
            </a:r>
            <a:r>
              <a:rPr lang="el-GR" dirty="0"/>
              <a:t> </a:t>
            </a:r>
            <a:r>
              <a:rPr lang="el-GR" dirty="0" err="1"/>
              <a:t>Cost</a:t>
            </a:r>
            <a:r>
              <a:rPr lang="el-GR" dirty="0"/>
              <a:t> of Capital ή WACC), που λαμβάνει υπόψη την κεφαλαιουχική δομή και τους κινδύνους που σχετίζονται με τον κλάδο στον οποίο δραστηριοποιείται η κάθε εταιρία</a:t>
            </a:r>
            <a:r>
              <a:rPr lang="en-GB" dirty="0"/>
              <a:t>. </a:t>
            </a:r>
            <a:r>
              <a:rPr lang="el-GR" dirty="0"/>
              <a:t>Δες υπόδειγμα:</a:t>
            </a:r>
          </a:p>
          <a:p>
            <a:r>
              <a:rPr lang="en-GB" dirty="0">
                <a:hlinkClick r:id="rId2"/>
              </a:rPr>
              <a:t>https://www.sec.gov/Archives/edgar/data/1094972/000119312507265391/dex993.htm</a:t>
            </a:r>
            <a:r>
              <a:rPr lang="en-GB" dirty="0"/>
              <a:t> </a:t>
            </a:r>
            <a:endParaRPr lang="el-GR" dirty="0"/>
          </a:p>
          <a:p>
            <a:pPr lvl="1"/>
            <a:r>
              <a:rPr lang="el-GR" i="1" dirty="0"/>
              <a:t>η πλέον ακριβής και σχετική μέθοδος αποτίμησης είναι η DCF καθώς επιτρέπει τον προσδιορισμό της εσωτερικής αξίας μιας εταιρίας από το σύνολο της παρούσας αξίας των μελλοντικών ταμειακών ροών που δημιουργούνται βάσει του επιχειρηματικού σχεδίου και της υπολειμματικής της αξίας. Η DCF θεωρείται ως η πλέον κατάλληλη προσέγγιση από επιστημονικής πλευράς και αποδεκτή μέθοδος για τον προσδιορισμό της αξίας των εταιριών.</a:t>
            </a:r>
          </a:p>
          <a:p>
            <a:endParaRPr lang="el-GR" dirty="0"/>
          </a:p>
        </p:txBody>
      </p:sp>
    </p:spTree>
    <p:extLst>
      <p:ext uri="{BB962C8B-B14F-4D97-AF65-F5344CB8AC3E}">
        <p14:creationId xmlns:p14="http://schemas.microsoft.com/office/powerpoint/2010/main" val="2467351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F2B2-9E41-AC62-916C-60D8EF95EF76}"/>
              </a:ext>
            </a:extLst>
          </p:cNvPr>
          <p:cNvSpPr>
            <a:spLocks noGrp="1"/>
          </p:cNvSpPr>
          <p:nvPr>
            <p:ph type="title"/>
          </p:nvPr>
        </p:nvSpPr>
        <p:spPr/>
        <p:txBody>
          <a:bodyPr>
            <a:normAutofit fontScale="90000"/>
          </a:bodyPr>
          <a:lstStyle/>
          <a:p>
            <a:pPr algn="ctr"/>
            <a:r>
              <a:rPr lang="el-GR" dirty="0">
                <a:latin typeface="Times New Roman" panose="02020603050405020304" pitchFamily="18" charset="0"/>
                <a:cs typeface="Times New Roman" panose="02020603050405020304" pitchFamily="18" charset="0"/>
              </a:rPr>
              <a:t>ΥΠΟΔΕΙΓΜΑΤΑ ΣΥΓΚΕΝΤΡΩΤΙΚΩΝ ΟΙΚΟΝΟΜΙΚΩΝ ΜΕΓΕΘΩΝ ΕΠΙΧΕΙΡΗΣΗΣ</a:t>
            </a:r>
            <a:endParaRPr lang="en-US" dirty="0">
              <a:latin typeface="Times New Roman" panose="02020603050405020304" pitchFamily="18" charset="0"/>
              <a:cs typeface="Times New Roman" panose="02020603050405020304" pitchFamily="18" charset="0"/>
            </a:endParaRPr>
          </a:p>
        </p:txBody>
      </p:sp>
      <p:pic>
        <p:nvPicPr>
          <p:cNvPr id="5" name="Εικόνα 1" descr="Εικόνα που περιέχει πίνακας&#10;&#10;Περιγραφή που δημιουργήθηκε αυτόματα">
            <a:extLst>
              <a:ext uri="{FF2B5EF4-FFF2-40B4-BE49-F238E27FC236}">
                <a16:creationId xmlns:a16="http://schemas.microsoft.com/office/drawing/2014/main" id="{7D0A4BC0-7AB4-3A1A-0B31-B7CB38A1B1E3}"/>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843"/>
          <a:stretch/>
        </p:blipFill>
        <p:spPr bwMode="auto">
          <a:xfrm>
            <a:off x="838200" y="1532074"/>
            <a:ext cx="4319727" cy="4644889"/>
          </a:xfrm>
          <a:prstGeom prst="rect">
            <a:avLst/>
          </a:prstGeom>
          <a:ln>
            <a:noFill/>
          </a:ln>
          <a:extLst>
            <a:ext uri="{53640926-AAD7-44D8-BBD7-CCE9431645EC}">
              <a14:shadowObscured xmlns:a14="http://schemas.microsoft.com/office/drawing/2010/main"/>
            </a:ext>
          </a:extLst>
        </p:spPr>
      </p:pic>
      <p:pic>
        <p:nvPicPr>
          <p:cNvPr id="6" name="Εικόνα 2" descr="Εικόνα που περιέχει πίνακας&#10;&#10;Περιγραφή που δημιουργήθηκε αυτόματα">
            <a:extLst>
              <a:ext uri="{FF2B5EF4-FFF2-40B4-BE49-F238E27FC236}">
                <a16:creationId xmlns:a16="http://schemas.microsoft.com/office/drawing/2014/main" id="{A3BB4133-12ED-C496-6E72-6CA83F13171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690688"/>
            <a:ext cx="4682917" cy="4486275"/>
          </a:xfrm>
          <a:prstGeom prst="rect">
            <a:avLst/>
          </a:prstGeom>
        </p:spPr>
      </p:pic>
    </p:spTree>
    <p:extLst>
      <p:ext uri="{BB962C8B-B14F-4D97-AF65-F5344CB8AC3E}">
        <p14:creationId xmlns:p14="http://schemas.microsoft.com/office/powerpoint/2010/main" val="365985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400" b="1" dirty="0"/>
              <a:t>Οι προϋπολογιστικές Καταστάσεις Αποτελεσμάτων Χρήσης ως βάση υπολογισμού της αξίας της επιχείρησης βάσει </a:t>
            </a:r>
            <a:r>
              <a:rPr lang="en-GB" sz="2400" b="1" dirty="0"/>
              <a:t>DCF</a:t>
            </a:r>
            <a:endParaRPr lang="el-GR" sz="2400" b="1" dirty="0"/>
          </a:p>
        </p:txBody>
      </p:sp>
      <p:pic>
        <p:nvPicPr>
          <p:cNvPr id="4" name="Content Placeholder 3"/>
          <p:cNvPicPr>
            <a:picLocks noGrp="1" noChangeAspect="1"/>
          </p:cNvPicPr>
          <p:nvPr>
            <p:ph idx="1"/>
          </p:nvPr>
        </p:nvPicPr>
        <p:blipFill>
          <a:blip r:embed="rId2"/>
          <a:stretch>
            <a:fillRect/>
          </a:stretch>
        </p:blipFill>
        <p:spPr>
          <a:xfrm>
            <a:off x="1479666" y="1825625"/>
            <a:ext cx="7939902" cy="4351338"/>
          </a:xfrm>
          <a:prstGeom prst="rect">
            <a:avLst/>
          </a:prstGeom>
        </p:spPr>
      </p:pic>
    </p:spTree>
    <p:extLst>
      <p:ext uri="{BB962C8B-B14F-4D97-AF65-F5344CB8AC3E}">
        <p14:creationId xmlns:p14="http://schemas.microsoft.com/office/powerpoint/2010/main" val="262771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b="1" dirty="0"/>
              <a:t>Sample of Valuation based on DCF </a:t>
            </a:r>
            <a:endParaRPr lang="el-GR" sz="2800" b="1" dirty="0"/>
          </a:p>
        </p:txBody>
      </p:sp>
      <p:pic>
        <p:nvPicPr>
          <p:cNvPr id="5" name="Content Placeholder 4"/>
          <p:cNvPicPr>
            <a:picLocks noGrp="1" noChangeAspect="1"/>
          </p:cNvPicPr>
          <p:nvPr>
            <p:ph idx="1"/>
          </p:nvPr>
        </p:nvPicPr>
        <p:blipFill>
          <a:blip r:embed="rId2"/>
          <a:stretch>
            <a:fillRect/>
          </a:stretch>
        </p:blipFill>
        <p:spPr>
          <a:xfrm>
            <a:off x="1454727" y="1825625"/>
            <a:ext cx="7994323" cy="4351338"/>
          </a:xfrm>
          <a:prstGeom prst="rect">
            <a:avLst/>
          </a:prstGeom>
        </p:spPr>
      </p:pic>
    </p:spTree>
    <p:extLst>
      <p:ext uri="{BB962C8B-B14F-4D97-AF65-F5344CB8AC3E}">
        <p14:creationId xmlns:p14="http://schemas.microsoft.com/office/powerpoint/2010/main" val="69620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a:t>Διαδικασία εφαρμογής της μεθόδου αποτίμησης χρησιμοποιώντας </a:t>
            </a:r>
            <a:r>
              <a:rPr lang="el-GR" sz="2800" dirty="0" err="1"/>
              <a:t>προεξοφλημένες</a:t>
            </a:r>
            <a:r>
              <a:rPr lang="el-GR" sz="2800" dirty="0"/>
              <a:t> μελλοντικές ταμειακές ροές.</a:t>
            </a:r>
          </a:p>
        </p:txBody>
      </p:sp>
      <p:sp>
        <p:nvSpPr>
          <p:cNvPr id="3" name="Content Placeholder 2"/>
          <p:cNvSpPr>
            <a:spLocks noGrp="1"/>
          </p:cNvSpPr>
          <p:nvPr>
            <p:ph idx="1"/>
          </p:nvPr>
        </p:nvSpPr>
        <p:spPr/>
        <p:txBody>
          <a:bodyPr>
            <a:normAutofit fontScale="62500" lnSpcReduction="20000"/>
          </a:bodyPr>
          <a:lstStyle/>
          <a:p>
            <a:r>
              <a:rPr lang="el-GR" dirty="0"/>
              <a:t>Η εφαρμογή της DCF απαιτεί: </a:t>
            </a:r>
          </a:p>
          <a:p>
            <a:r>
              <a:rPr lang="el-GR" dirty="0"/>
              <a:t>(α) την εκτίμηση των μελλοντικών αδέσμευτων ταμειακών ροών που θα προκύψουν για κάθε όμιλο / εταιρία από τη λειτουργία τους, χρησιμοποιώντας κατάλληλους λειτουργικούς και χρηματοοικονομικούς δείκτες </a:t>
            </a:r>
          </a:p>
          <a:p>
            <a:r>
              <a:rPr lang="el-GR" dirty="0"/>
              <a:t>(β) το κατάλληλο προεξοφλητικό επιτόκιο που εφαρμόζεται στις ταμειακές ροές. Αυτό είναι το Μέσο Σταθμισμένο Κόστος Κεφαλαίου (WACC) το οποίο εκτιμήθηκε για κάθε όμιλο / εταιρία ξεχωριστά, λαμβάνοντας υπόψη την κεφαλαιακή δομή των δημοσιευμένων οικονομικών καταστάσεων (ξένα προς ίδια κεφάλαια), το φορολογικό συντελεστή, το ασφάλιστρο κινδύνου για την/τις χώρα/</a:t>
            </a:r>
            <a:r>
              <a:rPr lang="el-GR" dirty="0" err="1"/>
              <a:t>ες</a:t>
            </a:r>
            <a:r>
              <a:rPr lang="el-GR" dirty="0"/>
              <a:t> που δραστηριοποιείται και τους κινδύνους που σχετίζονται με τον τύπο της επιχείρησης και εκφράζεται από την τιμή του συντελεστή </a:t>
            </a:r>
            <a:r>
              <a:rPr lang="el-GR" dirty="0" err="1"/>
              <a:t>beta</a:t>
            </a:r>
            <a:r>
              <a:rPr lang="el-GR" dirty="0"/>
              <a:t>. </a:t>
            </a:r>
          </a:p>
          <a:p>
            <a:r>
              <a:rPr lang="el-GR" dirty="0"/>
              <a:t>(γ) την εκτίμηση της κατάλληλης υπολειμματικής αξίας. Η υπολειμματική αξία περιλαμβάνει της αξία της εταιρίας μετά την περίοδο που προβλέπει η DCF και ισούται με την παρούσα αξία των μεταγενέστερων ταμειακών ροών στο διηνεκές. </a:t>
            </a:r>
          </a:p>
          <a:p>
            <a:r>
              <a:rPr lang="el-GR" dirty="0"/>
              <a:t>Για την εφαρμογή της μεθόδου DCF και την εκτίμηση των μελλοντικών ταμειακών ροών, </a:t>
            </a:r>
            <a:r>
              <a:rPr lang="el-GR" dirty="0" err="1"/>
              <a:t>προαπαιτούμενα</a:t>
            </a:r>
            <a:r>
              <a:rPr lang="el-GR" dirty="0"/>
              <a:t> είναι τα μακροπρόθεσμα επιχειρηματικά σχέδια, τα στοιχεία των οποίων θα χρησιμοποιηθούν στο οικονομικό μοντέλο αποτίμησης. </a:t>
            </a:r>
          </a:p>
          <a:p>
            <a:r>
              <a:rPr lang="el-GR" dirty="0"/>
              <a:t>Στον πίνακα που ακολουθεί παρουσιάζονται τα αποτελέσματα της εφαρμογής της μεθόδου DCF για τις Συγχωνευόμενες Εταιρίες.</a:t>
            </a:r>
          </a:p>
        </p:txBody>
      </p:sp>
    </p:spTree>
    <p:extLst>
      <p:ext uri="{BB962C8B-B14F-4D97-AF65-F5344CB8AC3E}">
        <p14:creationId xmlns:p14="http://schemas.microsoft.com/office/powerpoint/2010/main" val="4254499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a:t>ΜΕΘΟΔΟΙ </a:t>
            </a:r>
            <a:r>
              <a:rPr lang="el-GR" sz="2800" b="1" dirty="0"/>
              <a:t>Δεικτών Κεφαλαιαγοράς Συγκρίσιμων Εταιριών &amp; Δείκτες Συγκρίσιμων Συναλλαγών</a:t>
            </a:r>
            <a:endParaRPr lang="el-GR" sz="2800" dirty="0"/>
          </a:p>
        </p:txBody>
      </p:sp>
      <p:sp>
        <p:nvSpPr>
          <p:cNvPr id="3" name="Content Placeholder 2"/>
          <p:cNvSpPr>
            <a:spLocks noGrp="1"/>
          </p:cNvSpPr>
          <p:nvPr>
            <p:ph idx="1"/>
          </p:nvPr>
        </p:nvSpPr>
        <p:spPr/>
        <p:txBody>
          <a:bodyPr>
            <a:normAutofit fontScale="70000" lnSpcReduction="20000"/>
          </a:bodyPr>
          <a:lstStyle/>
          <a:p>
            <a:endParaRPr lang="el-GR" dirty="0"/>
          </a:p>
          <a:p>
            <a:r>
              <a:rPr lang="el-GR" b="1" dirty="0"/>
              <a:t>Δείκτες Κεφαλαιαγοράς Συγκρίσιμων Εταιριών. </a:t>
            </a:r>
            <a:r>
              <a:rPr lang="el-GR" dirty="0"/>
              <a:t>Η προσέγγιση αυτή εφαρμόζει κατάλληλους πολλαπλασιαστές (πχ EV/Πωλήσεις, EV/EBITDA </a:t>
            </a:r>
            <a:r>
              <a:rPr lang="el-GR" dirty="0" err="1"/>
              <a:t>κτλ</a:t>
            </a:r>
            <a:r>
              <a:rPr lang="el-GR" dirty="0"/>
              <a:t>), οι οποίοι προκύπτουν από συγκρίσιμες εταιρίες, στα σχετικά μεγέθη των εταιριών που </a:t>
            </a:r>
            <a:r>
              <a:rPr lang="el-GR" dirty="0" err="1"/>
              <a:t>αποτιμούνται</a:t>
            </a:r>
            <a:r>
              <a:rPr lang="el-GR" dirty="0"/>
              <a:t> (Πωλήσεις, ΕΒITDA </a:t>
            </a:r>
            <a:r>
              <a:rPr lang="el-GR" dirty="0" err="1"/>
              <a:t>κτλ</a:t>
            </a:r>
            <a:r>
              <a:rPr lang="el-GR" dirty="0"/>
              <a:t>) ώστε να προσδιοριστεί η εταιρική αξία (EV). </a:t>
            </a:r>
          </a:p>
          <a:p>
            <a:pPr lvl="1"/>
            <a:r>
              <a:rPr lang="el-GR" dirty="0"/>
              <a:t>Οι μέθοδοι των Δεικτών Κεφαλαιαγοράς Συγκρίσιμων Εταιριών και Συγκρίσιμων Συναλλαγών είναι αρκετά δύσκολο να εφαρμοστούν καθότι πρέπει να δημιουργηθεί ένα αντιπροσωπευτικό και επαρκές δείγμα συγκρίσιμων στοιχείων σε σχέση με το μέγεθος, τις αγορές, το εύρος των προϊόντων και τις χώρες δραστηριοποίησης για την περίπτωση που μελετάτε και ιδιαίτερα στη περίπτωση όπου η εταιρία διατηρεί άμεσες και έμμεσες συμμετοχές σε εταιρίες οι οποίες δραστηριοποιούνται σε αρκετούς διαφορετικούς κλάδους.</a:t>
            </a:r>
          </a:p>
          <a:p>
            <a:pPr lvl="1"/>
            <a:endParaRPr lang="el-GR" dirty="0"/>
          </a:p>
          <a:p>
            <a:endParaRPr lang="el-GR" dirty="0"/>
          </a:p>
          <a:p>
            <a:r>
              <a:rPr lang="el-GR" b="1" dirty="0"/>
              <a:t>Δείκτες Συγκρίσιμων Συναλλαγών. </a:t>
            </a:r>
            <a:r>
              <a:rPr lang="el-GR" dirty="0"/>
              <a:t>Η συγκεκριμένη μέθοδος βασίζεται στην παρατήρηση του τιμήματος και των αντίστοιχων δεικτών (πχ EV/Πωλήσεις, EV/EBITDA </a:t>
            </a:r>
            <a:r>
              <a:rPr lang="el-GR" dirty="0" err="1"/>
              <a:t>κτλ</a:t>
            </a:r>
            <a:r>
              <a:rPr lang="el-GR" dirty="0"/>
              <a:t>) από πρόσφατες συγκρίσιμες συναλλαγές οι οποίοι εφαρμόζονται πολλαπλασιαστικά στα αντίστοιχα μεγέθη των εταιριών που αποτιμώνται (Πωλήσεις, ΕΒITDA </a:t>
            </a:r>
            <a:r>
              <a:rPr lang="el-GR" dirty="0" err="1"/>
              <a:t>κτλ</a:t>
            </a:r>
            <a:r>
              <a:rPr lang="el-GR" dirty="0"/>
              <a:t>) για να προσδιοριστεί η εταιρική (EV) αξία </a:t>
            </a:r>
          </a:p>
          <a:p>
            <a:endParaRPr lang="el-GR" dirty="0"/>
          </a:p>
          <a:p>
            <a:endParaRPr lang="el-GR" dirty="0"/>
          </a:p>
        </p:txBody>
      </p:sp>
    </p:spTree>
    <p:extLst>
      <p:ext uri="{BB962C8B-B14F-4D97-AF65-F5344CB8AC3E}">
        <p14:creationId xmlns:p14="http://schemas.microsoft.com/office/powerpoint/2010/main" val="195594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Μέθοδος Ανάλυσης της Χρηματιστηριακής Αξίας </a:t>
            </a:r>
            <a:br>
              <a:rPr lang="el-GR" sz="2800" b="1" dirty="0"/>
            </a:br>
            <a:r>
              <a:rPr lang="el-GR" sz="2800" b="1" dirty="0"/>
              <a:t>&amp; Μέθοδος Αναπροσαρμοσμένης Καθαρής Θέσης</a:t>
            </a:r>
            <a:endParaRPr lang="el-GR" sz="2800" dirty="0"/>
          </a:p>
        </p:txBody>
      </p:sp>
      <p:sp>
        <p:nvSpPr>
          <p:cNvPr id="3" name="Content Placeholder 2"/>
          <p:cNvSpPr>
            <a:spLocks noGrp="1"/>
          </p:cNvSpPr>
          <p:nvPr>
            <p:ph idx="1"/>
          </p:nvPr>
        </p:nvSpPr>
        <p:spPr/>
        <p:txBody>
          <a:bodyPr>
            <a:normAutofit fontScale="62500" lnSpcReduction="20000"/>
          </a:bodyPr>
          <a:lstStyle/>
          <a:p>
            <a:endParaRPr lang="el-GR" dirty="0"/>
          </a:p>
          <a:p>
            <a:r>
              <a:rPr lang="el-GR" b="1" dirty="0"/>
              <a:t>Μέθοδος Ανάλυσης της Χρηματιστηριακής Αξίας (κεφαλαιοποίηση). </a:t>
            </a:r>
            <a:r>
              <a:rPr lang="el-GR" dirty="0"/>
              <a:t>Η μέθοδος αυτή εφαρμόζεται σε εισηγμένες εταιρίες και λαμβάνει υπόψη την αξία της εταιρίας βάσει της αξίας κεφαλαιοποίησης όπως προκύπτει από το γινόμενο του αριθμού των υπό διάθεση μετοχών επί της χρηματιστηριακής τιμής της μετοχής. </a:t>
            </a:r>
          </a:p>
          <a:p>
            <a:pPr lvl="1"/>
            <a:r>
              <a:rPr lang="el-GR" i="1" dirty="0"/>
              <a:t>Η μέθοδος Ανάλυσης της Χρηματιστηριακής Αξίας βασίζεται στην ανάλυση των ιστορικών τιμών κλεισίματος της τιμής της μετοχής της εταιρίας που αποτιμάται σε προγενέστερους χρόνους από την ημερομηνία αποτίμησης</a:t>
            </a:r>
            <a:r>
              <a:rPr lang="el-GR" dirty="0"/>
              <a:t>. </a:t>
            </a:r>
            <a:r>
              <a:rPr lang="el-GR" i="1" dirty="0"/>
              <a:t>Η χρηματιστηριακή τιμή αναλύεται λαμβάνοντας υπόψη συνήθως στοιχεία του τελευταίου μηνός, των τελευταίων 3 μηνών και των τελευταίων 6 μηνών διαπραγμάτευσης, τα οποία έχουν σταθμιστεί με τον όγκο συναλλαγών με σκοπό τον προσδιορισμό ενός εύρους χρηματιστηριακών αξιών. </a:t>
            </a:r>
          </a:p>
          <a:p>
            <a:r>
              <a:rPr lang="el-GR" dirty="0"/>
              <a:t>• </a:t>
            </a:r>
            <a:r>
              <a:rPr lang="el-GR" b="1" dirty="0"/>
              <a:t>Αναπροσαρμοσμένη Καθαρή Θέση. </a:t>
            </a:r>
            <a:r>
              <a:rPr lang="el-GR" dirty="0"/>
              <a:t>Έμμεση μέθοδος αποτίμησης βάσει της οποίας η αξία μιας εταιρίας ισούται με την αξία της καθαρής θέσης όπως προκύπτει από τις οικονομικές της καταστάσεις κατά την ημερομηνία αποτίμησης, αφού ληφθούν υπόψη οι όποιες προσαρμογές στα περιουσιακά στοιχεία και υποχρεώσεις της. </a:t>
            </a:r>
          </a:p>
          <a:p>
            <a:pPr lvl="1"/>
            <a:r>
              <a:rPr lang="el-GR" i="1" dirty="0"/>
              <a:t>Σύμφωνα με τη μέθοδο της Αναπροσαρμοσμένης Καθαρής Θέσης, η αξία της εταιρίας είναι ίση με την Καθαρή Θέση της όπως εμφανίζεται στις Οικονομικές Καταστάσεις κατά την ημερομηνία αποτίμησης, αφού προηγουμένως γίνουν αναπροσαρμογές στα στοιχεία του Ενεργητικού και Παθητικού με βάση τις παρατηρήσεις των εκθέσεων ελέγχου των Τακτικών Ορκωτών Ελεγκτών Λογιστών. Θα πρέπει να σημειωθεί ότι η μέθοδος αυτή είναι στατική, δηλαδή δεν λαμβάνει υπόψη την αξία που προσδίδουν στην εταιρία άλλα στοιχεία πέραν αυτών που εμφανίζονται στις δημοσιευμένες οικονομικές καταστάσεις της, όπως η φήμη και πελατεία, οι προοπτικές και τα αποτελέσματα που μπορεί να επιτύχει η εταιρία μελλοντικά</a:t>
            </a:r>
          </a:p>
          <a:p>
            <a:endParaRPr lang="el-GR" dirty="0"/>
          </a:p>
        </p:txBody>
      </p:sp>
    </p:spTree>
    <p:extLst>
      <p:ext uri="{BB962C8B-B14F-4D97-AF65-F5344CB8AC3E}">
        <p14:creationId xmlns:p14="http://schemas.microsoft.com/office/powerpoint/2010/main" val="350140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494" y="365126"/>
            <a:ext cx="9267305" cy="466148"/>
          </a:xfrm>
        </p:spPr>
        <p:txBody>
          <a:bodyPr>
            <a:noAutofit/>
          </a:bodyPr>
          <a:lstStyle/>
          <a:p>
            <a:r>
              <a:rPr lang="el-GR" sz="3200" dirty="0">
                <a:latin typeface="Times New Roman" panose="02020603050405020304" pitchFamily="18" charset="0"/>
                <a:cs typeface="Times New Roman" panose="02020603050405020304" pitchFamily="18" charset="0"/>
              </a:rPr>
              <a:t>ΜΟΡΦΕΣ ΣΥΝΕΡΓΑΣΙΑΣ ΕΤΑΙΡΕΙΩΝ/ΚΙΝΗΤΡΑ</a:t>
            </a:r>
          </a:p>
        </p:txBody>
      </p:sp>
      <p:pic>
        <p:nvPicPr>
          <p:cNvPr id="6" name="Picture 5"/>
          <p:cNvPicPr>
            <a:picLocks noChangeAspect="1"/>
          </p:cNvPicPr>
          <p:nvPr/>
        </p:nvPicPr>
        <p:blipFill>
          <a:blip r:embed="rId2"/>
          <a:stretch>
            <a:fillRect/>
          </a:stretch>
        </p:blipFill>
        <p:spPr>
          <a:xfrm>
            <a:off x="1206501" y="1229706"/>
            <a:ext cx="10316095" cy="5444837"/>
          </a:xfrm>
          <a:prstGeom prst="rect">
            <a:avLst/>
          </a:prstGeom>
        </p:spPr>
      </p:pic>
    </p:spTree>
    <p:extLst>
      <p:ext uri="{BB962C8B-B14F-4D97-AF65-F5344CB8AC3E}">
        <p14:creationId xmlns:p14="http://schemas.microsoft.com/office/powerpoint/2010/main" val="338121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2800" b="1" dirty="0"/>
              <a:t>Στάθμιση των μεθόδων αποτίμησης </a:t>
            </a:r>
            <a:br>
              <a:rPr lang="el-GR" dirty="0"/>
            </a:br>
            <a:endParaRPr lang="el-GR" dirty="0"/>
          </a:p>
        </p:txBody>
      </p:sp>
      <p:sp>
        <p:nvSpPr>
          <p:cNvPr id="3" name="Content Placeholder 2"/>
          <p:cNvSpPr>
            <a:spLocks noGrp="1"/>
          </p:cNvSpPr>
          <p:nvPr>
            <p:ph idx="1"/>
          </p:nvPr>
        </p:nvSpPr>
        <p:spPr>
          <a:xfrm>
            <a:off x="838200" y="1421476"/>
            <a:ext cx="10515600" cy="4755487"/>
          </a:xfrm>
        </p:spPr>
        <p:txBody>
          <a:bodyPr>
            <a:normAutofit/>
          </a:bodyPr>
          <a:lstStyle/>
          <a:p>
            <a:r>
              <a:rPr lang="el-GR" dirty="0"/>
              <a:t>Οι προς αποτίμηση εταιρείες με διαφορετικές μεθόδους π.χ.: την μέθοδο DCF, την Μέθοδο της Αναπροσαρμοσμένης Καθαρής Θέσης και την Μέθοδο Ανάλυσης της Χρηματιστηριακής Αξίας προσδίδουν διαφορετικά  αποτελέσματα αποτίμησης τα οποία σταθμίζονται ανάλογα με την </a:t>
            </a:r>
            <a:r>
              <a:rPr lang="el-GR" dirty="0" err="1"/>
              <a:t>καταλληλότητα</a:t>
            </a:r>
            <a:r>
              <a:rPr lang="el-GR" dirty="0"/>
              <a:t> της κάθε μεθόδου και πιο συγκεκριμένα π.χ. μεγαλύτερη βαρύτητα στη μέθοδο DCF (60%), μικρότερη στη μέθοδο της Χρηματιστηριακής Αξίας (20%) και της Αναπροσαρμοσμένης Καθαρής Θέσης (20%).  </a:t>
            </a:r>
          </a:p>
          <a:p>
            <a:r>
              <a:rPr lang="el-GR" dirty="0"/>
              <a:t>Ως αποτέλεσμα οι αποτιμώμενες εταιρείες λαμβάνουν μια ελάχιστη, κεντρική και μέγιστη αξία.</a:t>
            </a:r>
          </a:p>
        </p:txBody>
      </p:sp>
    </p:spTree>
    <p:extLst>
      <p:ext uri="{BB962C8B-B14F-4D97-AF65-F5344CB8AC3E}">
        <p14:creationId xmlns:p14="http://schemas.microsoft.com/office/powerpoint/2010/main" val="3723742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Παράδειγμα υπολογισμού αποτίμησης με βάση τη καθαρή θέση</a:t>
            </a:r>
          </a:p>
        </p:txBody>
      </p:sp>
      <p:pic>
        <p:nvPicPr>
          <p:cNvPr id="4" name="Content Placeholder 3"/>
          <p:cNvPicPr>
            <a:picLocks noGrp="1" noChangeAspect="1"/>
          </p:cNvPicPr>
          <p:nvPr>
            <p:ph idx="1"/>
          </p:nvPr>
        </p:nvPicPr>
        <p:blipFill>
          <a:blip r:embed="rId2"/>
          <a:stretch>
            <a:fillRect/>
          </a:stretch>
        </p:blipFill>
        <p:spPr>
          <a:xfrm>
            <a:off x="544831" y="1690688"/>
            <a:ext cx="5729528" cy="3837276"/>
          </a:xfrm>
          <a:prstGeom prst="rect">
            <a:avLst/>
          </a:prstGeom>
        </p:spPr>
      </p:pic>
      <p:pic>
        <p:nvPicPr>
          <p:cNvPr id="5" name="Picture 4"/>
          <p:cNvPicPr>
            <a:picLocks noChangeAspect="1"/>
          </p:cNvPicPr>
          <p:nvPr/>
        </p:nvPicPr>
        <p:blipFill>
          <a:blip r:embed="rId3"/>
          <a:stretch>
            <a:fillRect/>
          </a:stretch>
        </p:blipFill>
        <p:spPr>
          <a:xfrm>
            <a:off x="6096000" y="1690688"/>
            <a:ext cx="5669742" cy="5138204"/>
          </a:xfrm>
          <a:prstGeom prst="rect">
            <a:avLst/>
          </a:prstGeom>
        </p:spPr>
      </p:pic>
    </p:spTree>
    <p:extLst>
      <p:ext uri="{BB962C8B-B14F-4D97-AF65-F5344CB8AC3E}">
        <p14:creationId xmlns:p14="http://schemas.microsoft.com/office/powerpoint/2010/main" val="203095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0839"/>
          </a:xfrm>
        </p:spPr>
        <p:txBody>
          <a:bodyPr>
            <a:normAutofit fontScale="90000"/>
          </a:bodyPr>
          <a:lstStyle/>
          <a:p>
            <a:pPr algn="ctr"/>
            <a:r>
              <a:rPr lang="el-GR" sz="2000" b="1" dirty="0"/>
              <a:t>ΧΡΗΜΑΤΟΟΙΚΟΝΟΜΙΚΗ ΜΕΤΡΗΣΗ ΕΠΙΔΙΩΚΟΜΕΝΩΝ ΑΠΟΤΕΛΕΣΜΑΤΩΝ ΕΤΑΙΡΙΚΟΥ ΜΕΤΑΣΧΗΜΑΤΙΣΜΟΥ ΚΑΤΆ ΤΗ ΦΑΣΗ ΥΛΟΠΟΙΗΣΗΣ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21971"/>
            <a:ext cx="9125656" cy="4954992"/>
          </a:xfrm>
        </p:spPr>
      </p:pic>
    </p:spTree>
    <p:extLst>
      <p:ext uri="{BB962C8B-B14F-4D97-AF65-F5344CB8AC3E}">
        <p14:creationId xmlns:p14="http://schemas.microsoft.com/office/powerpoint/2010/main" val="3028130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9294" y="215680"/>
            <a:ext cx="9736795" cy="1288924"/>
          </a:xfrm>
          <a:prstGeom prst="rect">
            <a:avLst/>
          </a:prstGeom>
        </p:spPr>
      </p:pic>
      <p:sp>
        <p:nvSpPr>
          <p:cNvPr id="2" name="Title 1"/>
          <p:cNvSpPr>
            <a:spLocks noGrp="1"/>
          </p:cNvSpPr>
          <p:nvPr>
            <p:ph type="title"/>
          </p:nvPr>
        </p:nvSpPr>
        <p:spPr/>
        <p:txBody>
          <a:bodyPr>
            <a:normAutofit/>
          </a:bodyPr>
          <a:lstStyle/>
          <a:p>
            <a:endParaRPr lang="el-GR" sz="2800" dirty="0"/>
          </a:p>
        </p:txBody>
      </p:sp>
      <p:pic>
        <p:nvPicPr>
          <p:cNvPr id="5" name="Content Placeholder 4"/>
          <p:cNvPicPr>
            <a:picLocks noGrp="1" noChangeAspect="1"/>
          </p:cNvPicPr>
          <p:nvPr>
            <p:ph idx="1"/>
          </p:nvPr>
        </p:nvPicPr>
        <p:blipFill>
          <a:blip r:embed="rId3"/>
          <a:stretch>
            <a:fillRect/>
          </a:stretch>
        </p:blipFill>
        <p:spPr>
          <a:xfrm>
            <a:off x="723206" y="1840133"/>
            <a:ext cx="9791007" cy="1179156"/>
          </a:xfrm>
          <a:prstGeom prst="rect">
            <a:avLst/>
          </a:prstGeom>
        </p:spPr>
      </p:pic>
      <p:pic>
        <p:nvPicPr>
          <p:cNvPr id="6" name="Picture 5"/>
          <p:cNvPicPr>
            <a:picLocks noChangeAspect="1"/>
          </p:cNvPicPr>
          <p:nvPr/>
        </p:nvPicPr>
        <p:blipFill>
          <a:blip r:embed="rId4"/>
          <a:stretch>
            <a:fillRect/>
          </a:stretch>
        </p:blipFill>
        <p:spPr>
          <a:xfrm>
            <a:off x="939338" y="3082413"/>
            <a:ext cx="9401695" cy="3775587"/>
          </a:xfrm>
          <a:prstGeom prst="rect">
            <a:avLst/>
          </a:prstGeom>
        </p:spPr>
      </p:pic>
    </p:spTree>
    <p:extLst>
      <p:ext uri="{BB962C8B-B14F-4D97-AF65-F5344CB8AC3E}">
        <p14:creationId xmlns:p14="http://schemas.microsoft.com/office/powerpoint/2010/main" val="321346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M&amp;As Motives</a:t>
            </a:r>
            <a:endParaRPr lang="el-GR" sz="2800" b="1" dirty="0"/>
          </a:p>
        </p:txBody>
      </p:sp>
      <p:pic>
        <p:nvPicPr>
          <p:cNvPr id="4" name="Content Placeholder 3"/>
          <p:cNvPicPr>
            <a:picLocks noGrp="1" noChangeAspect="1"/>
          </p:cNvPicPr>
          <p:nvPr>
            <p:ph idx="1"/>
          </p:nvPr>
        </p:nvPicPr>
        <p:blipFill>
          <a:blip r:embed="rId2"/>
          <a:stretch>
            <a:fillRect/>
          </a:stretch>
        </p:blipFill>
        <p:spPr>
          <a:xfrm>
            <a:off x="2458064" y="2285565"/>
            <a:ext cx="7275871" cy="3431458"/>
          </a:xfrm>
          <a:prstGeom prst="rect">
            <a:avLst/>
          </a:prstGeom>
        </p:spPr>
      </p:pic>
    </p:spTree>
    <p:extLst>
      <p:ext uri="{BB962C8B-B14F-4D97-AF65-F5344CB8AC3E}">
        <p14:creationId xmlns:p14="http://schemas.microsoft.com/office/powerpoint/2010/main" val="2329518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Κατανοώντας το επιχειρηματικό περιβάλλον</a:t>
            </a:r>
          </a:p>
        </p:txBody>
      </p:sp>
      <p:pic>
        <p:nvPicPr>
          <p:cNvPr id="4" name="Content Placeholder 3" descr="Samsung Electronics (An HBR cas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82" y="1438064"/>
            <a:ext cx="5801784" cy="4351338"/>
          </a:xfrm>
          <a:prstGeom prst="rect">
            <a:avLst/>
          </a:prstGeom>
          <a:noFill/>
          <a:ln>
            <a:noFill/>
          </a:ln>
        </p:spPr>
      </p:pic>
      <p:pic>
        <p:nvPicPr>
          <p:cNvPr id="3" name="Picture 2">
            <a:extLst>
              <a:ext uri="{FF2B5EF4-FFF2-40B4-BE49-F238E27FC236}">
                <a16:creationId xmlns:a16="http://schemas.microsoft.com/office/drawing/2014/main" id="{9D2F4DAC-55D0-01D1-0391-07926F510DC5}"/>
              </a:ext>
            </a:extLst>
          </p:cNvPr>
          <p:cNvPicPr>
            <a:picLocks noChangeAspect="1"/>
          </p:cNvPicPr>
          <p:nvPr/>
        </p:nvPicPr>
        <p:blipFill>
          <a:blip r:embed="rId3"/>
          <a:stretch>
            <a:fillRect/>
          </a:stretch>
        </p:blipFill>
        <p:spPr>
          <a:xfrm>
            <a:off x="6235036" y="1690687"/>
            <a:ext cx="4743099" cy="3753323"/>
          </a:xfrm>
          <a:prstGeom prst="rect">
            <a:avLst/>
          </a:prstGeom>
        </p:spPr>
      </p:pic>
    </p:spTree>
    <p:extLst>
      <p:ext uri="{BB962C8B-B14F-4D97-AF65-F5344CB8AC3E}">
        <p14:creationId xmlns:p14="http://schemas.microsoft.com/office/powerpoint/2010/main" val="329630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a:latin typeface="Algerian" panose="04020705040A02060702" pitchFamily="82" charset="0"/>
              </a:rPr>
              <a:t>HORIZONTAL &amp; VERTICAL INTEGRATION</a:t>
            </a:r>
            <a:endParaRPr lang="el-GR" sz="2800" dirty="0"/>
          </a:p>
        </p:txBody>
      </p:sp>
      <p:pic>
        <p:nvPicPr>
          <p:cNvPr id="4" name="Content Placeholder 3"/>
          <p:cNvPicPr>
            <a:picLocks noGrp="1" noChangeAspect="1"/>
          </p:cNvPicPr>
          <p:nvPr>
            <p:ph idx="1"/>
          </p:nvPr>
        </p:nvPicPr>
        <p:blipFill>
          <a:blip r:embed="rId2"/>
          <a:stretch>
            <a:fillRect/>
          </a:stretch>
        </p:blipFill>
        <p:spPr>
          <a:xfrm>
            <a:off x="838200" y="1847922"/>
            <a:ext cx="5059205" cy="3881437"/>
          </a:xfrm>
          <a:prstGeom prst="rect">
            <a:avLst/>
          </a:prstGeom>
        </p:spPr>
      </p:pic>
      <p:pic>
        <p:nvPicPr>
          <p:cNvPr id="5" name="Picture 4">
            <a:extLst>
              <a:ext uri="{FF2B5EF4-FFF2-40B4-BE49-F238E27FC236}">
                <a16:creationId xmlns:a16="http://schemas.microsoft.com/office/drawing/2014/main" id="{276D0B1F-4B07-1967-F8FE-A53811282B99}"/>
              </a:ext>
            </a:extLst>
          </p:cNvPr>
          <p:cNvPicPr>
            <a:picLocks noChangeAspect="1"/>
          </p:cNvPicPr>
          <p:nvPr/>
        </p:nvPicPr>
        <p:blipFill>
          <a:blip r:embed="rId3"/>
          <a:stretch>
            <a:fillRect/>
          </a:stretch>
        </p:blipFill>
        <p:spPr>
          <a:xfrm>
            <a:off x="5943598" y="2353529"/>
            <a:ext cx="5751561" cy="3174822"/>
          </a:xfrm>
          <a:prstGeom prst="rect">
            <a:avLst/>
          </a:prstGeom>
        </p:spPr>
      </p:pic>
    </p:spTree>
    <p:extLst>
      <p:ext uri="{BB962C8B-B14F-4D97-AF65-F5344CB8AC3E}">
        <p14:creationId xmlns:p14="http://schemas.microsoft.com/office/powerpoint/2010/main" val="351883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3719"/>
          </a:xfrm>
        </p:spPr>
        <p:txBody>
          <a:bodyPr>
            <a:normAutofit/>
          </a:bodyPr>
          <a:lstStyle/>
          <a:p>
            <a:pPr algn="ctr"/>
            <a:r>
              <a:rPr lang="el-GR" sz="2000" b="1" dirty="0"/>
              <a:t>ΣΥΓΚΡΙΤΙΚΗ ΑΞΙΟΛΟΓΗΣΗ ΕΣΩΤΕΡΙΚΗΣ </a:t>
            </a:r>
            <a:r>
              <a:rPr lang="en-GB" sz="2000" b="1" dirty="0"/>
              <a:t>vs </a:t>
            </a:r>
            <a:r>
              <a:rPr lang="el-GR" sz="2000" b="1" dirty="0"/>
              <a:t>ΕΞΩΤΕΡΙΚΗΣ ΑΝΑΠΤΥΞΗΣ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296785"/>
            <a:ext cx="9049456" cy="4880178"/>
          </a:xfrm>
        </p:spPr>
      </p:pic>
    </p:spTree>
    <p:extLst>
      <p:ext uri="{BB962C8B-B14F-4D97-AF65-F5344CB8AC3E}">
        <p14:creationId xmlns:p14="http://schemas.microsoft.com/office/powerpoint/2010/main" val="289998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Success vs Failure</a:t>
            </a:r>
            <a:endParaRPr lang="el-GR" dirty="0"/>
          </a:p>
        </p:txBody>
      </p:sp>
      <p:pic>
        <p:nvPicPr>
          <p:cNvPr id="4" name="Content Placeholder 3"/>
          <p:cNvPicPr>
            <a:picLocks noGrp="1" noChangeAspect="1"/>
          </p:cNvPicPr>
          <p:nvPr>
            <p:ph idx="1"/>
          </p:nvPr>
        </p:nvPicPr>
        <p:blipFill>
          <a:blip r:embed="rId2"/>
          <a:stretch>
            <a:fillRect/>
          </a:stretch>
        </p:blipFill>
        <p:spPr>
          <a:xfrm>
            <a:off x="1415935" y="2202349"/>
            <a:ext cx="3657600" cy="2733368"/>
          </a:xfrm>
          <a:prstGeom prst="rect">
            <a:avLst/>
          </a:prstGeom>
        </p:spPr>
      </p:pic>
      <p:pic>
        <p:nvPicPr>
          <p:cNvPr id="5" name="Picture 4"/>
          <p:cNvPicPr>
            <a:picLocks noChangeAspect="1"/>
          </p:cNvPicPr>
          <p:nvPr/>
        </p:nvPicPr>
        <p:blipFill>
          <a:blip r:embed="rId3"/>
          <a:stretch>
            <a:fillRect/>
          </a:stretch>
        </p:blipFill>
        <p:spPr>
          <a:xfrm>
            <a:off x="5459763" y="2202349"/>
            <a:ext cx="3500284" cy="2733368"/>
          </a:xfrm>
          <a:prstGeom prst="rect">
            <a:avLst/>
          </a:prstGeom>
        </p:spPr>
      </p:pic>
      <p:pic>
        <p:nvPicPr>
          <p:cNvPr id="6" name="Picture 5"/>
          <p:cNvPicPr>
            <a:picLocks noChangeAspect="1"/>
          </p:cNvPicPr>
          <p:nvPr/>
        </p:nvPicPr>
        <p:blipFill>
          <a:blip r:embed="rId4"/>
          <a:stretch>
            <a:fillRect/>
          </a:stretch>
        </p:blipFill>
        <p:spPr>
          <a:xfrm>
            <a:off x="2040193" y="4935717"/>
            <a:ext cx="7197213" cy="1720645"/>
          </a:xfrm>
          <a:prstGeom prst="rect">
            <a:avLst/>
          </a:prstGeom>
        </p:spPr>
      </p:pic>
    </p:spTree>
    <p:extLst>
      <p:ext uri="{BB962C8B-B14F-4D97-AF65-F5344CB8AC3E}">
        <p14:creationId xmlns:p14="http://schemas.microsoft.com/office/powerpoint/2010/main" val="179919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BOSTON CONSULTING GROUP GROWTH MATRIX – LIFE CYCLE THEORY</a:t>
            </a:r>
            <a:endParaRPr lang="el-GR"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927" y="2091633"/>
            <a:ext cx="4786471"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895" y="1750811"/>
            <a:ext cx="5591955" cy="4353533"/>
          </a:xfrm>
          <a:prstGeom prst="rect">
            <a:avLst/>
          </a:prstGeom>
        </p:spPr>
      </p:pic>
    </p:spTree>
    <p:extLst>
      <p:ext uri="{BB962C8B-B14F-4D97-AF65-F5344CB8AC3E}">
        <p14:creationId xmlns:p14="http://schemas.microsoft.com/office/powerpoint/2010/main" val="22497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1164</Words>
  <Application>Microsoft Office PowerPoint</Application>
  <PresentationFormat>Widescreen</PresentationFormat>
  <Paragraphs>62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Algerian</vt:lpstr>
      <vt:lpstr>Arial</vt:lpstr>
      <vt:lpstr>Book Antiqua</vt:lpstr>
      <vt:lpstr>Calibri</vt:lpstr>
      <vt:lpstr>Calibri Light</vt:lpstr>
      <vt:lpstr>Times New Roman</vt:lpstr>
      <vt:lpstr>Office Theme</vt:lpstr>
      <vt:lpstr>ΕΤΑΙΡΙΚΟΙ ΜΕΤΑΣΧΗΜΑΤΙΣΜΟΙ ΚΑΙ ΑΠΟΤΙΜΗΣΕΙΣ ΕΤΑΙΡΕΙΩΝ </vt:lpstr>
      <vt:lpstr>ΜΟΡΦΕΣ ΣΥΝΕΡΓΑΣΙΑΣ ΕΤΑΙΡΕΙΩΝ/ΚΙΝΗΤΡΑ</vt:lpstr>
      <vt:lpstr>PowerPoint Presentation</vt:lpstr>
      <vt:lpstr>M&amp;As Motives</vt:lpstr>
      <vt:lpstr>Κατανοώντας το επιχειρηματικό περιβάλλον</vt:lpstr>
      <vt:lpstr>HORIZONTAL &amp; VERTICAL INTEGRATION</vt:lpstr>
      <vt:lpstr>ΣΥΓΚΡΙΤΙΚΗ ΑΞΙΟΛΟΓΗΣΗ ΕΣΩΤΕΡΙΚΗΣ vs ΕΞΩΤΕΡΙΚΗΣ ΑΝΑΠΤΥΞΗΣ</vt:lpstr>
      <vt:lpstr>Success vs Failure</vt:lpstr>
      <vt:lpstr>BOSTON CONSULTING GROUP GROWTH MATRIX – LIFE CYCLE THEORY</vt:lpstr>
      <vt:lpstr>Αποτίμηση Εταιρειών</vt:lpstr>
      <vt:lpstr>ΚΡΙΤΗΡΙΑ ΕΠΙΛΟΓΗΣ ΜΕΘΟΔΟΥ ΑΠΟΤΙΜΗΣΗΣ &amp; ΠΑΡΑΜΕΤΡΟΙ ΠΟΥ ΔΙΑΜΟΡΦΩΝΟΥΝ ΤΗΝ ΑΠΟΤΙΜΗΣΗ ΕΤΑΙΡΕΙΩΝ ΣΕ ΔΙΑΦΟΡΕΤΙΚΟΥΣ ΕΤΑΙΡΙΚΟΥΣ ΜΕΤΑΣΧΗΜΑΤΙΣΜΟΥΣ</vt:lpstr>
      <vt:lpstr>FACTORS FORMULATING EVALUATION OF FIRMS</vt:lpstr>
      <vt:lpstr>Μέθοδος Προεξόφλησης Μελλοντικών Χρηματοροών (DCF).</vt:lpstr>
      <vt:lpstr>ΥΠΟΔΕΙΓΜΑΤΑ ΣΥΓΚΕΝΤΡΩΤΙΚΩΝ ΟΙΚΟΝΟΜΙΚΩΝ ΜΕΓΕΘΩΝ ΕΠΙΧΕΙΡΗΣΗΣ</vt:lpstr>
      <vt:lpstr>Οι προϋπολογιστικές Καταστάσεις Αποτελεσμάτων Χρήσης ως βάση υπολογισμού της αξίας της επιχείρησης βάσει DCF</vt:lpstr>
      <vt:lpstr>Sample of Valuation based on DCF </vt:lpstr>
      <vt:lpstr>Διαδικασία εφαρμογής της μεθόδου αποτίμησης χρησιμοποιώντας προεξοφλημένες μελλοντικές ταμειακές ροές.</vt:lpstr>
      <vt:lpstr>ΜΕΘΟΔΟΙ Δεικτών Κεφαλαιαγοράς Συγκρίσιμων Εταιριών &amp; Δείκτες Συγκρίσιμων Συναλλαγών</vt:lpstr>
      <vt:lpstr>Μέθοδος Ανάλυσης της Χρηματιστηριακής Αξίας  &amp; Μέθοδος Αναπροσαρμοσμένης Καθαρής Θέσης</vt:lpstr>
      <vt:lpstr>Στάθμιση των μεθόδων αποτίμησης  </vt:lpstr>
      <vt:lpstr>Παράδειγμα υπολογισμού αποτίμησης με βάση τη καθαρή θέση</vt:lpstr>
      <vt:lpstr>ΧΡΗΜΑΤΟΟΙΚΟΝΟΜΙΚΗ ΜΕΤΡΗΣΗ ΕΠΙΔΙΩΚΟΜΕΝΩΝ ΑΠΟΤΕΛΕΣΜΑΤΩΝ ΕΤΑΙΡΙΚΟΥ ΜΕΤΑΣΧΗΜΑΤΙΣΜΟΥ ΚΑΤΆ ΤΗ ΦΑΣΗ ΥΛΟΠΟΙΗΣΗΣ</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ΧΡΗΜΑΤΟΟΙΚΟΝΟΜΙΚΑ ΕΡΓΑΛΕΙΑ – FINANCIAL ENGINEERING ΣΤΗΝ ΔΙΑΘΕΣΗ ΤΩΝ ΕΤΑΙΡΕΙΩΝ ΠΟΥ ΕΠΙΔΙΩΚΟΥΝ Ή ΘΑ ΕΠΡΕΠΕ ΝΑ ΕΞΕΤΑΖΟΥΝ ΤΙΣ ΣΥΝΕΡΓΑΣΙΕΣ ΕΤΑΙΡΕΙΩΝ ΩΣ ΜΕΣΟ ΕΠΙΒΙΩΣΗΣ – ΑΝΑΠΤΥΞΗΣ ΚΑΙ ΚΟΙΝΩΝΙΚΗΣ ΣΥΝΕΙΣΦΟΡΑΣ</dc:title>
  <dc:creator>user</dc:creator>
  <cp:lastModifiedBy>DIMITRIOS KAMPIS</cp:lastModifiedBy>
  <cp:revision>30</cp:revision>
  <dcterms:created xsi:type="dcterms:W3CDTF">2021-04-09T10:51:43Z</dcterms:created>
  <dcterms:modified xsi:type="dcterms:W3CDTF">2025-03-15T17:48:26Z</dcterms:modified>
</cp:coreProperties>
</file>