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80" r:id="rId6"/>
    <p:sldMasterId id="2147483793" r:id="rId7"/>
    <p:sldMasterId id="2147483805" r:id="rId8"/>
    <p:sldMasterId id="2147483817" r:id="rId9"/>
    <p:sldMasterId id="2147483838" r:id="rId10"/>
    <p:sldMasterId id="2147483850" r:id="rId11"/>
  </p:sldMasterIdLst>
  <p:notesMasterIdLst>
    <p:notesMasterId r:id="rId47"/>
  </p:notesMasterIdLst>
  <p:sldIdLst>
    <p:sldId id="256" r:id="rId12"/>
    <p:sldId id="372" r:id="rId13"/>
    <p:sldId id="777" r:id="rId14"/>
    <p:sldId id="778" r:id="rId15"/>
    <p:sldId id="348" r:id="rId16"/>
    <p:sldId id="780" r:id="rId17"/>
    <p:sldId id="373" r:id="rId18"/>
    <p:sldId id="374" r:id="rId19"/>
    <p:sldId id="265" r:id="rId20"/>
    <p:sldId id="783" r:id="rId21"/>
    <p:sldId id="271" r:id="rId22"/>
    <p:sldId id="272" r:id="rId23"/>
    <p:sldId id="781" r:id="rId24"/>
    <p:sldId id="782" r:id="rId25"/>
    <p:sldId id="259" r:id="rId26"/>
    <p:sldId id="784" r:id="rId27"/>
    <p:sldId id="785" r:id="rId28"/>
    <p:sldId id="267" r:id="rId29"/>
    <p:sldId id="786" r:id="rId30"/>
    <p:sldId id="779" r:id="rId31"/>
    <p:sldId id="257" r:id="rId32"/>
    <p:sldId id="375" r:id="rId33"/>
    <p:sldId id="376" r:id="rId34"/>
    <p:sldId id="377" r:id="rId35"/>
    <p:sldId id="378" r:id="rId36"/>
    <p:sldId id="258" r:id="rId37"/>
    <p:sldId id="260" r:id="rId38"/>
    <p:sldId id="774" r:id="rId39"/>
    <p:sldId id="273" r:id="rId40"/>
    <p:sldId id="775" r:id="rId41"/>
    <p:sldId id="776" r:id="rId42"/>
    <p:sldId id="261" r:id="rId43"/>
    <p:sldId id="262" r:id="rId44"/>
    <p:sldId id="263" r:id="rId45"/>
    <p:sldId id="26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3" autoAdjust="0"/>
    <p:restoredTop sz="94660"/>
  </p:normalViewPr>
  <p:slideViewPr>
    <p:cSldViewPr snapToGrid="0">
      <p:cViewPr varScale="1">
        <p:scale>
          <a:sx n="158" d="100"/>
          <a:sy n="158" d="100"/>
        </p:scale>
        <p:origin x="7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757F-BEA2-4FC0-B521-D7EA457E1D7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CBE99-B5D8-46A9-B6A0-A5799BB9298A}" type="slidenum">
              <a:rPr lang="en-US" smtClean="0"/>
              <a:t>‹#›</a:t>
            </a:fld>
            <a:endParaRPr lang="en-US"/>
          </a:p>
        </p:txBody>
      </p:sp>
    </p:spTree>
    <p:extLst>
      <p:ext uri="{BB962C8B-B14F-4D97-AF65-F5344CB8AC3E}">
        <p14:creationId xmlns:p14="http://schemas.microsoft.com/office/powerpoint/2010/main" val="36771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6370866-14E6-4A2A-931D-F1FF28E9C171}" type="datetime1">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95191D-C280-447F-B04F-F173B0A1D135}" type="datetime1">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22651907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Edit Master text styles</a:t>
            </a:r>
          </a:p>
        </p:txBody>
      </p:sp>
    </p:spTree>
    <p:extLst>
      <p:ext uri="{BB962C8B-B14F-4D97-AF65-F5344CB8AC3E}">
        <p14:creationId xmlns:p14="http://schemas.microsoft.com/office/powerpoint/2010/main" val="523457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4373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32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098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50342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212879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960330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940150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2008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A14555-025F-448F-9F50-1E0F7D23C6AD}" type="datetime1">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F7C94-DB69-4537-A78A-0ED5988E7F61}"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9257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1A717-B205-4CB9-8502-A8818FEB2DA7}"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56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416CD-FFA6-4D53-9E0A-319A81978071}"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971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B9A76-E37E-4EBB-8878-64BB231B272D}" type="datetime1">
              <a:rPr lang="en-US" smtClean="0">
                <a:solidFill>
                  <a:prstClr val="black">
                    <a:tint val="75000"/>
                  </a:prstClr>
                </a:solidFill>
              </a:rPr>
              <a:pPr/>
              <a:t>2/11/2025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079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76885-6092-4F3C-87A0-0EF0A79FC64E}" type="datetime1">
              <a:rPr lang="en-US" smtClean="0">
                <a:solidFill>
                  <a:prstClr val="black">
                    <a:tint val="75000"/>
                  </a:prstClr>
                </a:solidFill>
              </a:rPr>
              <a:pPr/>
              <a:t>2/11/2025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9218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063A93-30A7-4C65-9FAD-B6E8D74A4E44}" type="datetime1">
              <a:rPr lang="en-US" smtClean="0">
                <a:solidFill>
                  <a:prstClr val="black">
                    <a:tint val="75000"/>
                  </a:prstClr>
                </a:solidFill>
              </a:rPr>
              <a:pPr/>
              <a:t>2/11/2025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097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C196A-B2A4-4474-9068-1847263D21F5}" type="datetime1">
              <a:rPr lang="en-US" smtClean="0">
                <a:solidFill>
                  <a:prstClr val="black">
                    <a:tint val="75000"/>
                  </a:prstClr>
                </a:solidFill>
              </a:rPr>
              <a:pPr/>
              <a:t>2/11/2025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22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248C3A-DF47-46B8-A53D-F65B04645013}" type="datetime1">
              <a:rPr lang="en-US" smtClean="0">
                <a:solidFill>
                  <a:prstClr val="black">
                    <a:tint val="75000"/>
                  </a:prstClr>
                </a:solidFill>
              </a:rPr>
              <a:pPr/>
              <a:t>2/11/2025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3881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1A48FDF-1DD1-4AA7-9141-B0562421DF16}" type="datetime1">
              <a:rPr lang="en-US" smtClean="0">
                <a:solidFill>
                  <a:prstClr val="black">
                    <a:tint val="75000"/>
                  </a:prstClr>
                </a:solidFill>
              </a:rPr>
              <a:pPr/>
              <a:t>2/11/2025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480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7F49B-D5D8-4396-8008-C1506961A989}"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0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50C42B5A-9531-4EB0-A39B-1FEE3F5BE10A}" type="datetime1">
              <a:rPr lang="el-GR" smtClean="0"/>
              <a:t>11/2/2025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784A5-B8A5-4AB9-BECF-10864B08D1C0}"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87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8061965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894268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766909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17337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648928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8778506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56879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343781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9601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21A62030-466F-4287-A5B1-DDD613A9158D}" type="datetime1">
              <a:rPr lang="el-GR" smtClean="0"/>
              <a:t>11/2/2025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820837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11/2/2025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4891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B759F2AE-0DE2-44DF-ADCE-092B7579B007}" type="datetime1">
              <a:rPr lang="el-GR" smtClean="0"/>
              <a:t>11/2/2025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B5386F8E-2F02-47FC-8BCA-AC3B7794936D}" type="datetime1">
              <a:rPr lang="el-GR" smtClean="0"/>
              <a:t>11/2/2025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77653A72-5243-4027-A27F-923E26DB5FF2}" type="datetime1">
              <a:rPr lang="el-GR" smtClean="0"/>
              <a:t>11/2/2025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70618BDD-45A5-4EA5-B2C7-0DE05E729224}" type="datetime1">
              <a:rPr lang="el-GR" smtClean="0"/>
              <a:t>11/2/2025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ED339F23-42CC-4A8B-82DE-11F1AB1B0872}" type="datetime1">
              <a:rPr lang="el-GR" smtClean="0"/>
              <a:t>11/2/2025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9D9EFF86-97A3-49D3-9F47-11ACEA6BC6B1}" type="datetime1">
              <a:rPr lang="el-GR" smtClean="0"/>
              <a:t>11/2/2025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DFA4C7E-6FEC-4373-8DD4-ACCD4B2B56A3}" type="datetime1">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45B15842-A516-42E1-9E97-A29B052926DE}" type="datetime1">
              <a:rPr lang="el-GR" smtClean="0"/>
              <a:t>11/2/2025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7A1CFC66-EE79-4187-94F4-0EFBE4CE7A6E}" type="datetime1">
              <a:rPr lang="el-GR" smtClean="0"/>
              <a:t>11/2/2025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C5A69875-E218-4312-82E7-AFC9991779A4}" type="datetime1">
              <a:rPr lang="el-GR" smtClean="0"/>
              <a:t>11/2/2025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1DB9D5AB-63EC-4373-89AF-EA244101BB07}" type="datetime1">
              <a:rPr lang="el-GR" smtClean="0"/>
              <a:t>11/2/2025</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4876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336BFAFC-624B-4080-9096-48C250A7BC91}" type="datetime1">
              <a:rPr lang="el-GR" smtClean="0"/>
              <a:t>11/2/2025</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404661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E51BEC19-C18B-400E-B80B-06877230AB5F}" type="datetime1">
              <a:rPr lang="el-GR" smtClean="0"/>
              <a:t>11/2/2025</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14980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CEA59D57-0BA1-4723-8680-1914A4625744}" type="datetime1">
              <a:rPr lang="el-GR" smtClean="0"/>
              <a:t>11/2/2025</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38883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2F1F1D4B-D991-4BF0-B1AD-4079EADF7EC0}" type="datetime1">
              <a:rPr lang="el-GR" smtClean="0"/>
              <a:t>11/2/2025</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15991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4EC0A6A8-F535-48FA-9E92-F030960FEFA7}" type="datetime1">
              <a:rPr lang="el-GR" smtClean="0"/>
              <a:t>11/2/2025</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747694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0E572CAF-24ED-4EB9-8A6E-D1FF68E9D866}" type="datetime1">
              <a:rPr lang="el-GR" smtClean="0"/>
              <a:t>11/2/2025</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14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FF4407-B888-4E31-BE5E-3E2BBB8D0448}" type="datetime1">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330DDCF2-DD7B-4846-86EC-70647385618E}" type="datetime1">
              <a:rPr lang="el-GR" smtClean="0"/>
              <a:t>11/2/2025</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132528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A51D9296-D6B1-469A-A332-F68298A1C88B}" type="datetime1">
              <a:rPr lang="el-GR" smtClean="0"/>
              <a:t>11/2/2025</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911261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38B1F1B0-BE1A-4E1B-AC4E-080A346BC5FC}" type="datetime1">
              <a:rPr lang="el-GR" smtClean="0"/>
              <a:t>11/2/2025</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5739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0AAE3403-DE6C-46EB-83DD-8FDCCD489EAB}" type="datetime1">
              <a:rPr lang="el-GR" smtClean="0"/>
              <a:t>11/2/2025</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5929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87681B-E7FA-4B3F-9BE6-FF786BD1E83D}"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23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A33B4-80F2-4265-A2F7-FA9DF1777332}"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22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FD5C2-3EBD-4E53-A894-2D8725ABF4D9}"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7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0FE67-9170-42E9-AFCF-E70550B83AC5}" type="datetime1">
              <a:rPr lang="el-GR" smtClean="0">
                <a:solidFill>
                  <a:prstClr val="black">
                    <a:tint val="75000"/>
                  </a:prstClr>
                </a:solidFill>
              </a:r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905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0C43B8-A538-4D12-94A5-00C2847A6277}" type="datetime1">
              <a:rPr lang="el-GR" smtClean="0">
                <a:solidFill>
                  <a:prstClr val="black">
                    <a:tint val="75000"/>
                  </a:prstClr>
                </a:solidFill>
              </a:rPr>
              <a:t>11/2/2025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7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DBD282-5BFC-49D8-9001-024734705382}" type="datetime1">
              <a:rPr lang="el-GR" smtClean="0">
                <a:solidFill>
                  <a:prstClr val="black">
                    <a:tint val="75000"/>
                  </a:prstClr>
                </a:solidFill>
              </a:rPr>
              <a:t>11/2/2025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9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1843B63-68F9-423C-928D-128CF8CBA7B6}" type="datetime1">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DBB4C-2484-4F13-90BB-182F2F9F468A}" type="datetime1">
              <a:rPr lang="el-GR" smtClean="0">
                <a:solidFill>
                  <a:prstClr val="black">
                    <a:tint val="75000"/>
                  </a:prstClr>
                </a:solidFill>
              </a:rPr>
              <a:t>11/2/2025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206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A96DE2-4F9B-4B99-8546-F11C16FA656C}" type="datetime1">
              <a:rPr lang="el-GR" smtClean="0">
                <a:solidFill>
                  <a:prstClr val="black">
                    <a:tint val="75000"/>
                  </a:prstClr>
                </a:solidFill>
              </a:r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18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3021F50-07F9-4060-A112-F3838A05D640}" type="datetime1">
              <a:rPr lang="el-GR" smtClean="0">
                <a:solidFill>
                  <a:prstClr val="black">
                    <a:tint val="75000"/>
                  </a:prstClr>
                </a:solidFill>
              </a:r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0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DFEA2-CF41-4E13-BE50-134E6BE722B0}"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331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88646-573B-41CE-AF2B-4FC9262A12F9}"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381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1FF-D3C1-4D62-AEC5-DEE354AC2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B6795-A483-4975-9856-4249911CD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1EF65F-D113-4BF6-85A9-7939A7F08767}"/>
              </a:ext>
            </a:extLst>
          </p:cNvPr>
          <p:cNvSpPr>
            <a:spLocks noGrp="1"/>
          </p:cNvSpPr>
          <p:nvPr>
            <p:ph type="dt" sz="half" idx="10"/>
          </p:nvPr>
        </p:nvSpPr>
        <p:spPr/>
        <p:txBody>
          <a:bodyPr/>
          <a:lstStyle/>
          <a:p>
            <a:fld id="{9E05B767-F320-4FF6-A517-2B838D3E9D39}" type="datetime1">
              <a:rPr lang="el-GR" smtClean="0"/>
              <a:t>11/2/2025</a:t>
            </a:fld>
            <a:endParaRPr lang="en-GB"/>
          </a:p>
        </p:txBody>
      </p:sp>
      <p:sp>
        <p:nvSpPr>
          <p:cNvPr id="5" name="Footer Placeholder 4">
            <a:extLst>
              <a:ext uri="{FF2B5EF4-FFF2-40B4-BE49-F238E27FC236}">
                <a16:creationId xmlns:a16="http://schemas.microsoft.com/office/drawing/2014/main" id="{9105E6AF-7C62-4D22-9E5E-421A808EB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422A2-4BE1-4A42-AB9F-9FC908157D9E}"/>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4035258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F4A0-6381-4D6B-B6F1-191767014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F1229C-0291-47E1-B818-33BE8D10F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72A44-632C-49A9-A2EB-720CAC27B42F}"/>
              </a:ext>
            </a:extLst>
          </p:cNvPr>
          <p:cNvSpPr>
            <a:spLocks noGrp="1"/>
          </p:cNvSpPr>
          <p:nvPr>
            <p:ph type="dt" sz="half" idx="10"/>
          </p:nvPr>
        </p:nvSpPr>
        <p:spPr/>
        <p:txBody>
          <a:bodyPr/>
          <a:lstStyle/>
          <a:p>
            <a:fld id="{6221881E-A4A3-4F89-BE56-BC46881BBAAC}" type="datetime1">
              <a:rPr lang="el-GR" smtClean="0"/>
              <a:t>11/2/2025</a:t>
            </a:fld>
            <a:endParaRPr lang="en-GB"/>
          </a:p>
        </p:txBody>
      </p:sp>
      <p:sp>
        <p:nvSpPr>
          <p:cNvPr id="5" name="Footer Placeholder 4">
            <a:extLst>
              <a:ext uri="{FF2B5EF4-FFF2-40B4-BE49-F238E27FC236}">
                <a16:creationId xmlns:a16="http://schemas.microsoft.com/office/drawing/2014/main" id="{5367156E-C5B1-4E97-9CAF-EC3749A6C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1C4C2-51A9-4584-BA48-A83C182CBDA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127396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427F-CDDA-4071-9008-043427A0A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08C13B-85BF-4FBB-B273-0D23E7A52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D4F0C8-D23C-4593-8AA1-D3380990B344}"/>
              </a:ext>
            </a:extLst>
          </p:cNvPr>
          <p:cNvSpPr>
            <a:spLocks noGrp="1"/>
          </p:cNvSpPr>
          <p:nvPr>
            <p:ph type="dt" sz="half" idx="10"/>
          </p:nvPr>
        </p:nvSpPr>
        <p:spPr/>
        <p:txBody>
          <a:bodyPr/>
          <a:lstStyle/>
          <a:p>
            <a:fld id="{5851A2AE-8CAE-449D-B3AE-E6FBE1B7A54D}" type="datetime1">
              <a:rPr lang="el-GR" smtClean="0"/>
              <a:t>11/2/2025</a:t>
            </a:fld>
            <a:endParaRPr lang="en-GB"/>
          </a:p>
        </p:txBody>
      </p:sp>
      <p:sp>
        <p:nvSpPr>
          <p:cNvPr id="5" name="Footer Placeholder 4">
            <a:extLst>
              <a:ext uri="{FF2B5EF4-FFF2-40B4-BE49-F238E27FC236}">
                <a16:creationId xmlns:a16="http://schemas.microsoft.com/office/drawing/2014/main" id="{05CE2FB9-3D08-4DA6-86F2-2C2C1A02A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FAD38-2D6B-4046-A958-F4D1D70CBB29}"/>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446343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D98D-4E41-42E2-93FF-37CFEA235C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62214-73F7-4BAC-B8D6-BC5BCBDDDB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02AF6E-19DA-4E39-9255-3B5CBD509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DB2A73-A618-435F-A1D4-5C926CBC11E6}"/>
              </a:ext>
            </a:extLst>
          </p:cNvPr>
          <p:cNvSpPr>
            <a:spLocks noGrp="1"/>
          </p:cNvSpPr>
          <p:nvPr>
            <p:ph type="dt" sz="half" idx="10"/>
          </p:nvPr>
        </p:nvSpPr>
        <p:spPr/>
        <p:txBody>
          <a:bodyPr/>
          <a:lstStyle/>
          <a:p>
            <a:fld id="{CF07CF6D-8859-4C99-AF69-23C46BFA138A}" type="datetime1">
              <a:rPr lang="el-GR" smtClean="0"/>
              <a:t>11/2/2025</a:t>
            </a:fld>
            <a:endParaRPr lang="en-GB"/>
          </a:p>
        </p:txBody>
      </p:sp>
      <p:sp>
        <p:nvSpPr>
          <p:cNvPr id="6" name="Footer Placeholder 5">
            <a:extLst>
              <a:ext uri="{FF2B5EF4-FFF2-40B4-BE49-F238E27FC236}">
                <a16:creationId xmlns:a16="http://schemas.microsoft.com/office/drawing/2014/main" id="{9C2A8946-B1FD-4E03-8256-3EB52EE0DD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38681-6FDB-4FDE-8451-0B7A068B6F8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1577449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243B-1EAD-4989-99AE-5CBFA840CF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A573-A0FD-4661-A7EC-F78D01CF1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0D374-05B8-46F1-95E9-21350A347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C2C2AD-5838-4353-BC37-9DE33B23F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9899D-FFD6-4FD1-8ADB-7DEE902E4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E3AE35-54A8-40F1-A337-DA19754E4C86}"/>
              </a:ext>
            </a:extLst>
          </p:cNvPr>
          <p:cNvSpPr>
            <a:spLocks noGrp="1"/>
          </p:cNvSpPr>
          <p:nvPr>
            <p:ph type="dt" sz="half" idx="10"/>
          </p:nvPr>
        </p:nvSpPr>
        <p:spPr/>
        <p:txBody>
          <a:bodyPr/>
          <a:lstStyle/>
          <a:p>
            <a:fld id="{7CEAA73C-1F7C-4C38-8FC0-FC52C9298CEF}" type="datetime1">
              <a:rPr lang="el-GR" smtClean="0"/>
              <a:t>11/2/2025</a:t>
            </a:fld>
            <a:endParaRPr lang="en-GB"/>
          </a:p>
        </p:txBody>
      </p:sp>
      <p:sp>
        <p:nvSpPr>
          <p:cNvPr id="8" name="Footer Placeholder 7">
            <a:extLst>
              <a:ext uri="{FF2B5EF4-FFF2-40B4-BE49-F238E27FC236}">
                <a16:creationId xmlns:a16="http://schemas.microsoft.com/office/drawing/2014/main" id="{18262339-AA14-46E6-AC86-E79F0B2E81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442DD1-B03B-43A7-B05B-B5025A639114}"/>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22767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FBACEFB-B733-4D9E-82BA-FDEADF0A74CC}" type="datetime1">
              <a:rPr lang="el-GR" smtClean="0"/>
              <a:t>11/2/2025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238E-83AD-451E-B378-FF521447BC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DBBA7D-0CD1-47BA-80F8-31C9A246493E}"/>
              </a:ext>
            </a:extLst>
          </p:cNvPr>
          <p:cNvSpPr>
            <a:spLocks noGrp="1"/>
          </p:cNvSpPr>
          <p:nvPr>
            <p:ph type="dt" sz="half" idx="10"/>
          </p:nvPr>
        </p:nvSpPr>
        <p:spPr/>
        <p:txBody>
          <a:bodyPr/>
          <a:lstStyle/>
          <a:p>
            <a:fld id="{A8881376-0884-46B8-AF76-BCABA9550F92}" type="datetime1">
              <a:rPr lang="el-GR" smtClean="0"/>
              <a:t>11/2/2025</a:t>
            </a:fld>
            <a:endParaRPr lang="en-GB"/>
          </a:p>
        </p:txBody>
      </p:sp>
      <p:sp>
        <p:nvSpPr>
          <p:cNvPr id="4" name="Footer Placeholder 3">
            <a:extLst>
              <a:ext uri="{FF2B5EF4-FFF2-40B4-BE49-F238E27FC236}">
                <a16:creationId xmlns:a16="http://schemas.microsoft.com/office/drawing/2014/main" id="{39B12AA5-F06B-44B0-8C10-F0875115C3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2E10E2-5CE6-4F13-94FD-0C6963A7931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1191343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DB652-7343-4D3A-8037-5E51FCF43806}"/>
              </a:ext>
            </a:extLst>
          </p:cNvPr>
          <p:cNvSpPr>
            <a:spLocks noGrp="1"/>
          </p:cNvSpPr>
          <p:nvPr>
            <p:ph type="dt" sz="half" idx="10"/>
          </p:nvPr>
        </p:nvSpPr>
        <p:spPr/>
        <p:txBody>
          <a:bodyPr/>
          <a:lstStyle/>
          <a:p>
            <a:fld id="{F3E4DE75-2386-4C17-B22B-DC31E678CE18}" type="datetime1">
              <a:rPr lang="el-GR" smtClean="0"/>
              <a:t>11/2/2025</a:t>
            </a:fld>
            <a:endParaRPr lang="en-GB"/>
          </a:p>
        </p:txBody>
      </p:sp>
      <p:sp>
        <p:nvSpPr>
          <p:cNvPr id="3" name="Footer Placeholder 2">
            <a:extLst>
              <a:ext uri="{FF2B5EF4-FFF2-40B4-BE49-F238E27FC236}">
                <a16:creationId xmlns:a16="http://schemas.microsoft.com/office/drawing/2014/main" id="{426131AC-EC73-4467-A05A-72C0B7124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B7C692-C202-46F6-9DB4-62D101A92643}"/>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28885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1725-03F7-41F0-8401-E15796905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8677A8-58E2-4B47-88F8-7466A8C94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D9D657-4BA8-41D9-B1D5-FA0EB8490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8B0D8-69C8-4534-930E-E643F93F867B}"/>
              </a:ext>
            </a:extLst>
          </p:cNvPr>
          <p:cNvSpPr>
            <a:spLocks noGrp="1"/>
          </p:cNvSpPr>
          <p:nvPr>
            <p:ph type="dt" sz="half" idx="10"/>
          </p:nvPr>
        </p:nvSpPr>
        <p:spPr/>
        <p:txBody>
          <a:bodyPr/>
          <a:lstStyle/>
          <a:p>
            <a:fld id="{B62FE477-D485-4BF1-8EBC-16257C01D2C1}" type="datetime1">
              <a:rPr lang="el-GR" smtClean="0"/>
              <a:t>11/2/2025</a:t>
            </a:fld>
            <a:endParaRPr lang="en-GB"/>
          </a:p>
        </p:txBody>
      </p:sp>
      <p:sp>
        <p:nvSpPr>
          <p:cNvPr id="6" name="Footer Placeholder 5">
            <a:extLst>
              <a:ext uri="{FF2B5EF4-FFF2-40B4-BE49-F238E27FC236}">
                <a16:creationId xmlns:a16="http://schemas.microsoft.com/office/drawing/2014/main" id="{293F32B9-3C80-44F6-B243-B020D980CB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C27D0-7855-47BC-B1FA-F1FAFD889890}"/>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3534569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EEE-6C2C-4A59-AD80-2FEC696B7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FE172C-DE97-4FC6-A2B8-E0B48A44D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E571CE-0806-440D-80F0-F946E1661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176DE-9B94-4D9C-9556-443F0A657FFA}"/>
              </a:ext>
            </a:extLst>
          </p:cNvPr>
          <p:cNvSpPr>
            <a:spLocks noGrp="1"/>
          </p:cNvSpPr>
          <p:nvPr>
            <p:ph type="dt" sz="half" idx="10"/>
          </p:nvPr>
        </p:nvSpPr>
        <p:spPr/>
        <p:txBody>
          <a:bodyPr/>
          <a:lstStyle/>
          <a:p>
            <a:fld id="{E26C46D4-E507-47E3-98AE-E8D5B04A31B4}" type="datetime1">
              <a:rPr lang="el-GR" smtClean="0"/>
              <a:t>11/2/2025</a:t>
            </a:fld>
            <a:endParaRPr lang="en-GB"/>
          </a:p>
        </p:txBody>
      </p:sp>
      <p:sp>
        <p:nvSpPr>
          <p:cNvPr id="6" name="Footer Placeholder 5">
            <a:extLst>
              <a:ext uri="{FF2B5EF4-FFF2-40B4-BE49-F238E27FC236}">
                <a16:creationId xmlns:a16="http://schemas.microsoft.com/office/drawing/2014/main" id="{D25DD4CE-F257-4D7A-8D1F-0E581D286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E5EC48-7F40-40C0-93C0-31C1ECD308A3}"/>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919226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82A7-4391-45E4-BC43-C6DB2C692F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AFDC09-AE68-47CC-B728-CDE0253438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B551A-4158-44A0-A003-1338CA4FBC82}"/>
              </a:ext>
            </a:extLst>
          </p:cNvPr>
          <p:cNvSpPr>
            <a:spLocks noGrp="1"/>
          </p:cNvSpPr>
          <p:nvPr>
            <p:ph type="dt" sz="half" idx="10"/>
          </p:nvPr>
        </p:nvSpPr>
        <p:spPr/>
        <p:txBody>
          <a:bodyPr/>
          <a:lstStyle/>
          <a:p>
            <a:fld id="{E8C2F02B-8BAF-42BE-9E7E-229D354D38FA}" type="datetime1">
              <a:rPr lang="el-GR" smtClean="0"/>
              <a:t>11/2/2025</a:t>
            </a:fld>
            <a:endParaRPr lang="en-GB"/>
          </a:p>
        </p:txBody>
      </p:sp>
      <p:sp>
        <p:nvSpPr>
          <p:cNvPr id="5" name="Footer Placeholder 4">
            <a:extLst>
              <a:ext uri="{FF2B5EF4-FFF2-40B4-BE49-F238E27FC236}">
                <a16:creationId xmlns:a16="http://schemas.microsoft.com/office/drawing/2014/main" id="{B86BB6D3-BFF4-4F8F-B06E-C10C7105A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1066D-08FB-4CC4-A0B3-8E83CCEF7CFB}"/>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782049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190D9-990F-4CE2-BC4D-E84089EF68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43D5E-5F3C-46F8-AB96-CACCBBBE2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5E2419-305B-47DE-9902-ACD086C5516A}"/>
              </a:ext>
            </a:extLst>
          </p:cNvPr>
          <p:cNvSpPr>
            <a:spLocks noGrp="1"/>
          </p:cNvSpPr>
          <p:nvPr>
            <p:ph type="dt" sz="half" idx="10"/>
          </p:nvPr>
        </p:nvSpPr>
        <p:spPr/>
        <p:txBody>
          <a:bodyPr/>
          <a:lstStyle/>
          <a:p>
            <a:fld id="{E0D3AF45-1C25-4B6D-8E35-903BB9414C17}" type="datetime1">
              <a:rPr lang="el-GR" smtClean="0"/>
              <a:t>11/2/2025</a:t>
            </a:fld>
            <a:endParaRPr lang="en-GB"/>
          </a:p>
        </p:txBody>
      </p:sp>
      <p:sp>
        <p:nvSpPr>
          <p:cNvPr id="5" name="Footer Placeholder 4">
            <a:extLst>
              <a:ext uri="{FF2B5EF4-FFF2-40B4-BE49-F238E27FC236}">
                <a16:creationId xmlns:a16="http://schemas.microsoft.com/office/drawing/2014/main" id="{3A7D036F-7822-45F9-A7CC-357BB6EF7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E877-6188-4476-A11D-9DA3A7E52809}"/>
              </a:ext>
            </a:extLst>
          </p:cNvPr>
          <p:cNvSpPr>
            <a:spLocks noGrp="1"/>
          </p:cNvSpPr>
          <p:nvPr>
            <p:ph type="sldNum" sz="quarter" idx="12"/>
          </p:nvPr>
        </p:nvSpPr>
        <p:spPr/>
        <p:txBody>
          <a:bodyPr/>
          <a:lstStyle/>
          <a:p>
            <a:fld id="{DA8B11F1-1C6E-480B-9BD6-C100764C650E}" type="slidenum">
              <a:rPr lang="en-GB" smtClean="0"/>
              <a:t>‹#›</a:t>
            </a:fld>
            <a:endParaRPr lang="en-GB"/>
          </a:p>
        </p:txBody>
      </p:sp>
    </p:spTree>
    <p:extLst>
      <p:ext uri="{BB962C8B-B14F-4D97-AF65-F5344CB8AC3E}">
        <p14:creationId xmlns:p14="http://schemas.microsoft.com/office/powerpoint/2010/main" val="2959470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72386" name="Rectangle 2"/>
          <p:cNvSpPr>
            <a:spLocks noGrp="1" noChangeArrowheads="1"/>
          </p:cNvSpPr>
          <p:nvPr>
            <p:ph type="ctrTitle" sz="quarter"/>
          </p:nvPr>
        </p:nvSpPr>
        <p:spPr>
          <a:xfrm>
            <a:off x="914400" y="1676400"/>
            <a:ext cx="10363200" cy="1828800"/>
          </a:xfrm>
        </p:spPr>
        <p:txBody>
          <a:bodyPr/>
          <a:lstStyle>
            <a:lvl1pPr>
              <a:defRPr/>
            </a:lvl1pPr>
          </a:lstStyle>
          <a:p>
            <a:pPr lvl="0"/>
            <a:r>
              <a:rPr lang="el-GR" altLang="el-GR" noProof="0"/>
              <a:t>Click to edit Master title style</a:t>
            </a:r>
          </a:p>
        </p:txBody>
      </p:sp>
      <p:sp>
        <p:nvSpPr>
          <p:cNvPr id="27238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l-GR" altLang="el-GR" noProof="0"/>
              <a:t>Click to edit Master subtitle style</a:t>
            </a:r>
          </a:p>
        </p:txBody>
      </p:sp>
      <p:sp>
        <p:nvSpPr>
          <p:cNvPr id="4" name="Rectangle 4">
            <a:extLst>
              <a:ext uri="{FF2B5EF4-FFF2-40B4-BE49-F238E27FC236}">
                <a16:creationId xmlns:a16="http://schemas.microsoft.com/office/drawing/2014/main" id="{B0179F46-184E-4343-97BD-DC441BF61D66}"/>
              </a:ext>
            </a:extLst>
          </p:cNvPr>
          <p:cNvSpPr>
            <a:spLocks noGrp="1" noChangeArrowheads="1"/>
          </p:cNvSpPr>
          <p:nvPr>
            <p:ph type="dt" sz="quarter" idx="10"/>
          </p:nvPr>
        </p:nvSpPr>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3B2CF54-BDA1-4988-872F-9E67FD20A167}"/>
              </a:ext>
            </a:extLst>
          </p:cNvPr>
          <p:cNvSpPr>
            <a:spLocks noGrp="1" noChangeArrowheads="1"/>
          </p:cNvSpPr>
          <p:nvPr>
            <p:ph type="ftr" sz="quarter" idx="11"/>
          </p:nvPr>
        </p:nvSpPr>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B8D0E450-C9AB-410F-A79F-E3228FA63390}"/>
              </a:ext>
            </a:extLst>
          </p:cNvPr>
          <p:cNvSpPr>
            <a:spLocks noGrp="1" noChangeArrowheads="1"/>
          </p:cNvSpPr>
          <p:nvPr>
            <p:ph type="sldNum" sz="quarter" idx="12"/>
          </p:nvPr>
        </p:nvSpPr>
        <p:spPr/>
        <p:txBody>
          <a:bodyPr/>
          <a:lstStyle>
            <a:lvl1pPr>
              <a:defRPr smtClean="0"/>
            </a:lvl1pPr>
          </a:lstStyle>
          <a:p>
            <a:pPr>
              <a:defRPr/>
            </a:pPr>
            <a:fld id="{27AC3B2D-8467-48D3-8A61-6F5BDD03FEAF}" type="slidenum">
              <a:rPr lang="el-GR" altLang="el-GR"/>
              <a:pPr>
                <a:defRPr/>
              </a:pPr>
              <a:t>‹#›</a:t>
            </a:fld>
            <a:endParaRPr lang="el-GR" altLang="el-GR"/>
          </a:p>
        </p:txBody>
      </p:sp>
    </p:spTree>
    <p:extLst>
      <p:ext uri="{BB962C8B-B14F-4D97-AF65-F5344CB8AC3E}">
        <p14:creationId xmlns:p14="http://schemas.microsoft.com/office/powerpoint/2010/main" val="1839399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36FC5D76-EB94-498A-A94F-7B2530FAB86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9E023584-4E44-4035-9A30-254191CBAC1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958CB6E6-ED10-4E4D-900B-228F6663AD7C}"/>
              </a:ext>
            </a:extLst>
          </p:cNvPr>
          <p:cNvSpPr>
            <a:spLocks noGrp="1" noChangeArrowheads="1"/>
          </p:cNvSpPr>
          <p:nvPr>
            <p:ph type="sldNum" sz="quarter" idx="12"/>
          </p:nvPr>
        </p:nvSpPr>
        <p:spPr>
          <a:ln/>
        </p:spPr>
        <p:txBody>
          <a:bodyPr/>
          <a:lstStyle>
            <a:lvl1pPr>
              <a:defRPr/>
            </a:lvl1pPr>
          </a:lstStyle>
          <a:p>
            <a:pPr>
              <a:defRPr/>
            </a:pPr>
            <a:fld id="{A416A325-8E56-4975-A263-E9B4269033B9}" type="slidenum">
              <a:rPr lang="el-GR" altLang="el-GR"/>
              <a:pPr>
                <a:defRPr/>
              </a:pPr>
              <a:t>‹#›</a:t>
            </a:fld>
            <a:endParaRPr lang="el-GR" altLang="el-GR"/>
          </a:p>
        </p:txBody>
      </p:sp>
    </p:spTree>
    <p:extLst>
      <p:ext uri="{BB962C8B-B14F-4D97-AF65-F5344CB8AC3E}">
        <p14:creationId xmlns:p14="http://schemas.microsoft.com/office/powerpoint/2010/main" val="1295444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155478B-50DA-437C-B96B-FD6C9427F70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D113A4F-7CE0-442E-B7B6-A7A379259A81}"/>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A1E417DC-5415-4BAA-94F8-DE199D7B5DAB}"/>
              </a:ext>
            </a:extLst>
          </p:cNvPr>
          <p:cNvSpPr>
            <a:spLocks noGrp="1" noChangeArrowheads="1"/>
          </p:cNvSpPr>
          <p:nvPr>
            <p:ph type="sldNum" sz="quarter" idx="12"/>
          </p:nvPr>
        </p:nvSpPr>
        <p:spPr>
          <a:ln/>
        </p:spPr>
        <p:txBody>
          <a:bodyPr/>
          <a:lstStyle>
            <a:lvl1pPr>
              <a:defRPr/>
            </a:lvl1pPr>
          </a:lstStyle>
          <a:p>
            <a:pPr>
              <a:defRPr/>
            </a:pPr>
            <a:fld id="{7473C78A-3263-4F39-B6CF-28E075B9709C}" type="slidenum">
              <a:rPr lang="el-GR" altLang="el-GR"/>
              <a:pPr>
                <a:defRPr/>
              </a:pPr>
              <a:t>‹#›</a:t>
            </a:fld>
            <a:endParaRPr lang="el-GR" altLang="el-GR"/>
          </a:p>
        </p:txBody>
      </p:sp>
    </p:spTree>
    <p:extLst>
      <p:ext uri="{BB962C8B-B14F-4D97-AF65-F5344CB8AC3E}">
        <p14:creationId xmlns:p14="http://schemas.microsoft.com/office/powerpoint/2010/main" val="2215375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B9CA3426-35E2-4A50-9499-F60C828AA8C4}"/>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2148E878-29D1-48A1-B6DD-84531FCDE1F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EC58FC3E-B86F-4BAA-BD2E-F33CCEA95936}"/>
              </a:ext>
            </a:extLst>
          </p:cNvPr>
          <p:cNvSpPr>
            <a:spLocks noGrp="1" noChangeArrowheads="1"/>
          </p:cNvSpPr>
          <p:nvPr>
            <p:ph type="sldNum" sz="quarter" idx="12"/>
          </p:nvPr>
        </p:nvSpPr>
        <p:spPr>
          <a:ln/>
        </p:spPr>
        <p:txBody>
          <a:bodyPr/>
          <a:lstStyle>
            <a:lvl1pPr>
              <a:defRPr/>
            </a:lvl1pPr>
          </a:lstStyle>
          <a:p>
            <a:pPr>
              <a:defRPr/>
            </a:pPr>
            <a:fld id="{6DE880D5-31B7-49A3-BE72-13F1EBE6A8DF}" type="slidenum">
              <a:rPr lang="el-GR" altLang="el-GR"/>
              <a:pPr>
                <a:defRPr/>
              </a:pPr>
              <a:t>‹#›</a:t>
            </a:fld>
            <a:endParaRPr lang="el-GR" altLang="el-GR"/>
          </a:p>
        </p:txBody>
      </p:sp>
    </p:spTree>
    <p:extLst>
      <p:ext uri="{BB962C8B-B14F-4D97-AF65-F5344CB8AC3E}">
        <p14:creationId xmlns:p14="http://schemas.microsoft.com/office/powerpoint/2010/main" val="10287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2F218BC-D3FE-4444-ABDB-E548823A21E5}" type="datetime1">
              <a:rPr lang="el-GR" smtClean="0"/>
              <a:t>11/2/2025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10D9FADD-6062-4DFF-8AA1-892ED0F0013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a:extLst>
              <a:ext uri="{FF2B5EF4-FFF2-40B4-BE49-F238E27FC236}">
                <a16:creationId xmlns:a16="http://schemas.microsoft.com/office/drawing/2014/main" id="{BEEE284F-E398-49DB-98E4-C58076BC8962}"/>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a:extLst>
              <a:ext uri="{FF2B5EF4-FFF2-40B4-BE49-F238E27FC236}">
                <a16:creationId xmlns:a16="http://schemas.microsoft.com/office/drawing/2014/main" id="{1D78E859-19D4-4D02-9FB4-AACEC46CD8DE}"/>
              </a:ext>
            </a:extLst>
          </p:cNvPr>
          <p:cNvSpPr>
            <a:spLocks noGrp="1" noChangeArrowheads="1"/>
          </p:cNvSpPr>
          <p:nvPr>
            <p:ph type="sldNum" sz="quarter" idx="12"/>
          </p:nvPr>
        </p:nvSpPr>
        <p:spPr>
          <a:ln/>
        </p:spPr>
        <p:txBody>
          <a:bodyPr/>
          <a:lstStyle>
            <a:lvl1pPr>
              <a:defRPr/>
            </a:lvl1pPr>
          </a:lstStyle>
          <a:p>
            <a:pPr>
              <a:defRPr/>
            </a:pPr>
            <a:fld id="{20542C81-A6FB-4F5D-A750-97CDE4C9A6CE}" type="slidenum">
              <a:rPr lang="el-GR" altLang="el-GR"/>
              <a:pPr>
                <a:defRPr/>
              </a:pPr>
              <a:t>‹#›</a:t>
            </a:fld>
            <a:endParaRPr lang="el-GR" altLang="el-GR"/>
          </a:p>
        </p:txBody>
      </p:sp>
    </p:spTree>
    <p:extLst>
      <p:ext uri="{BB962C8B-B14F-4D97-AF65-F5344CB8AC3E}">
        <p14:creationId xmlns:p14="http://schemas.microsoft.com/office/powerpoint/2010/main" val="3432679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5D6021DB-6DF1-452E-AB39-FB24872D868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a:extLst>
              <a:ext uri="{FF2B5EF4-FFF2-40B4-BE49-F238E27FC236}">
                <a16:creationId xmlns:a16="http://schemas.microsoft.com/office/drawing/2014/main" id="{56F4FE43-1456-47AD-8528-5FC238BFB6F2}"/>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a:extLst>
              <a:ext uri="{FF2B5EF4-FFF2-40B4-BE49-F238E27FC236}">
                <a16:creationId xmlns:a16="http://schemas.microsoft.com/office/drawing/2014/main" id="{2AA65390-FE0A-41B0-B7B7-48CB7201634F}"/>
              </a:ext>
            </a:extLst>
          </p:cNvPr>
          <p:cNvSpPr>
            <a:spLocks noGrp="1" noChangeArrowheads="1"/>
          </p:cNvSpPr>
          <p:nvPr>
            <p:ph type="sldNum" sz="quarter" idx="12"/>
          </p:nvPr>
        </p:nvSpPr>
        <p:spPr>
          <a:ln/>
        </p:spPr>
        <p:txBody>
          <a:bodyPr/>
          <a:lstStyle>
            <a:lvl1pPr>
              <a:defRPr/>
            </a:lvl1pPr>
          </a:lstStyle>
          <a:p>
            <a:pPr>
              <a:defRPr/>
            </a:pPr>
            <a:fld id="{6DB08C58-5BF9-4905-B67D-7BA8A40758E0}" type="slidenum">
              <a:rPr lang="el-GR" altLang="el-GR"/>
              <a:pPr>
                <a:defRPr/>
              </a:pPr>
              <a:t>‹#›</a:t>
            </a:fld>
            <a:endParaRPr lang="el-GR" altLang="el-GR"/>
          </a:p>
        </p:txBody>
      </p:sp>
    </p:spTree>
    <p:extLst>
      <p:ext uri="{BB962C8B-B14F-4D97-AF65-F5344CB8AC3E}">
        <p14:creationId xmlns:p14="http://schemas.microsoft.com/office/powerpoint/2010/main" val="2029869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AAC63B-350B-498D-98EA-4107B78C8A8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a:extLst>
              <a:ext uri="{FF2B5EF4-FFF2-40B4-BE49-F238E27FC236}">
                <a16:creationId xmlns:a16="http://schemas.microsoft.com/office/drawing/2014/main" id="{51E41C84-B4A8-4444-BAEF-1D2AD433363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a:extLst>
              <a:ext uri="{FF2B5EF4-FFF2-40B4-BE49-F238E27FC236}">
                <a16:creationId xmlns:a16="http://schemas.microsoft.com/office/drawing/2014/main" id="{5335C4E4-A90C-4377-9FFE-F0A6CA416E8A}"/>
              </a:ext>
            </a:extLst>
          </p:cNvPr>
          <p:cNvSpPr>
            <a:spLocks noGrp="1" noChangeArrowheads="1"/>
          </p:cNvSpPr>
          <p:nvPr>
            <p:ph type="sldNum" sz="quarter" idx="12"/>
          </p:nvPr>
        </p:nvSpPr>
        <p:spPr>
          <a:ln/>
        </p:spPr>
        <p:txBody>
          <a:bodyPr/>
          <a:lstStyle>
            <a:lvl1pPr>
              <a:defRPr/>
            </a:lvl1pPr>
          </a:lstStyle>
          <a:p>
            <a:pPr>
              <a:defRPr/>
            </a:pPr>
            <a:fld id="{9A9CA725-FF79-4278-AA28-4644762479D0}" type="slidenum">
              <a:rPr lang="el-GR" altLang="el-GR"/>
              <a:pPr>
                <a:defRPr/>
              </a:pPr>
              <a:t>‹#›</a:t>
            </a:fld>
            <a:endParaRPr lang="el-GR" altLang="el-GR"/>
          </a:p>
        </p:txBody>
      </p:sp>
    </p:spTree>
    <p:extLst>
      <p:ext uri="{BB962C8B-B14F-4D97-AF65-F5344CB8AC3E}">
        <p14:creationId xmlns:p14="http://schemas.microsoft.com/office/powerpoint/2010/main" val="2981763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6A20A79-47FC-4ABB-A5EA-3F7B3553A9B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0757A66A-48A5-4CD3-8E34-CE3E66C5863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CBCB1DCC-E22E-4ABF-89F0-5ADEB40F2674}"/>
              </a:ext>
            </a:extLst>
          </p:cNvPr>
          <p:cNvSpPr>
            <a:spLocks noGrp="1" noChangeArrowheads="1"/>
          </p:cNvSpPr>
          <p:nvPr>
            <p:ph type="sldNum" sz="quarter" idx="12"/>
          </p:nvPr>
        </p:nvSpPr>
        <p:spPr>
          <a:ln/>
        </p:spPr>
        <p:txBody>
          <a:bodyPr/>
          <a:lstStyle>
            <a:lvl1pPr>
              <a:defRPr/>
            </a:lvl1pPr>
          </a:lstStyle>
          <a:p>
            <a:pPr>
              <a:defRPr/>
            </a:pPr>
            <a:fld id="{2F6E49EB-B8F6-42AB-A9AD-26D0F4F2F90B}" type="slidenum">
              <a:rPr lang="el-GR" altLang="el-GR"/>
              <a:pPr>
                <a:defRPr/>
              </a:pPr>
              <a:t>‹#›</a:t>
            </a:fld>
            <a:endParaRPr lang="el-GR" altLang="el-GR"/>
          </a:p>
        </p:txBody>
      </p:sp>
    </p:spTree>
    <p:extLst>
      <p:ext uri="{BB962C8B-B14F-4D97-AF65-F5344CB8AC3E}">
        <p14:creationId xmlns:p14="http://schemas.microsoft.com/office/powerpoint/2010/main" val="535757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1642E89-3696-4754-B0AF-A98B7C918C3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A988C659-5632-46C0-8E53-6CE0BCDA03E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94F86BA4-06D5-4298-B7D7-E84CC29D9209}"/>
              </a:ext>
            </a:extLst>
          </p:cNvPr>
          <p:cNvSpPr>
            <a:spLocks noGrp="1" noChangeArrowheads="1"/>
          </p:cNvSpPr>
          <p:nvPr>
            <p:ph type="sldNum" sz="quarter" idx="12"/>
          </p:nvPr>
        </p:nvSpPr>
        <p:spPr>
          <a:ln/>
        </p:spPr>
        <p:txBody>
          <a:bodyPr/>
          <a:lstStyle>
            <a:lvl1pPr>
              <a:defRPr/>
            </a:lvl1pPr>
          </a:lstStyle>
          <a:p>
            <a:pPr>
              <a:defRPr/>
            </a:pPr>
            <a:fld id="{E431B519-0A02-4B62-97F5-9A4EFD01AF76}" type="slidenum">
              <a:rPr lang="el-GR" altLang="el-GR"/>
              <a:pPr>
                <a:defRPr/>
              </a:pPr>
              <a:t>‹#›</a:t>
            </a:fld>
            <a:endParaRPr lang="el-GR" altLang="el-GR"/>
          </a:p>
        </p:txBody>
      </p:sp>
    </p:spTree>
    <p:extLst>
      <p:ext uri="{BB962C8B-B14F-4D97-AF65-F5344CB8AC3E}">
        <p14:creationId xmlns:p14="http://schemas.microsoft.com/office/powerpoint/2010/main" val="1530174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DA25F8EA-1374-46B7-9F36-BAE46825B5D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F91CAB60-C853-404C-A423-E11F9ABDB8E0}"/>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D7BE259B-26BF-420C-A8C5-D06C55E5FE73}"/>
              </a:ext>
            </a:extLst>
          </p:cNvPr>
          <p:cNvSpPr>
            <a:spLocks noGrp="1" noChangeArrowheads="1"/>
          </p:cNvSpPr>
          <p:nvPr>
            <p:ph type="sldNum" sz="quarter" idx="12"/>
          </p:nvPr>
        </p:nvSpPr>
        <p:spPr>
          <a:ln/>
        </p:spPr>
        <p:txBody>
          <a:bodyPr/>
          <a:lstStyle>
            <a:lvl1pPr>
              <a:defRPr/>
            </a:lvl1pPr>
          </a:lstStyle>
          <a:p>
            <a:pPr>
              <a:defRPr/>
            </a:pPr>
            <a:fld id="{BDAEBE8F-47DA-4119-AA99-0C1E15A3E48F}" type="slidenum">
              <a:rPr lang="el-GR" altLang="el-GR"/>
              <a:pPr>
                <a:defRPr/>
              </a:pPr>
              <a:t>‹#›</a:t>
            </a:fld>
            <a:endParaRPr lang="el-GR" altLang="el-GR"/>
          </a:p>
        </p:txBody>
      </p:sp>
    </p:spTree>
    <p:extLst>
      <p:ext uri="{BB962C8B-B14F-4D97-AF65-F5344CB8AC3E}">
        <p14:creationId xmlns:p14="http://schemas.microsoft.com/office/powerpoint/2010/main" val="2980429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4E1ADD56-EB69-477A-A05E-8B64523E9B97}"/>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D64622C7-643B-4D1F-B446-35196681D5A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26AF7515-2728-4323-9BD0-821F52DBA9FB}"/>
              </a:ext>
            </a:extLst>
          </p:cNvPr>
          <p:cNvSpPr>
            <a:spLocks noGrp="1" noChangeArrowheads="1"/>
          </p:cNvSpPr>
          <p:nvPr>
            <p:ph type="sldNum" sz="quarter" idx="12"/>
          </p:nvPr>
        </p:nvSpPr>
        <p:spPr>
          <a:ln/>
        </p:spPr>
        <p:txBody>
          <a:bodyPr/>
          <a:lstStyle>
            <a:lvl1pPr>
              <a:defRPr/>
            </a:lvl1pPr>
          </a:lstStyle>
          <a:p>
            <a:pPr>
              <a:defRPr/>
            </a:pPr>
            <a:fld id="{49F6874D-6F32-435F-860A-63BB00858726}" type="slidenum">
              <a:rPr lang="el-GR" altLang="el-GR"/>
              <a:pPr>
                <a:defRPr/>
              </a:pPr>
              <a:t>‹#›</a:t>
            </a:fld>
            <a:endParaRPr lang="el-GR" altLang="el-GR"/>
          </a:p>
        </p:txBody>
      </p:sp>
    </p:spTree>
    <p:extLst>
      <p:ext uri="{BB962C8B-B14F-4D97-AF65-F5344CB8AC3E}">
        <p14:creationId xmlns:p14="http://schemas.microsoft.com/office/powerpoint/2010/main" val="3197318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40D237B2-E221-4D41-BA5E-AFF63E2C73D1}"/>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0C89CCE4-5CA5-4540-9493-C226FAC69DE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A530CBE3-89F9-4F1A-B6BF-1231F8A93FB4}"/>
              </a:ext>
            </a:extLst>
          </p:cNvPr>
          <p:cNvSpPr>
            <a:spLocks noGrp="1" noChangeArrowheads="1"/>
          </p:cNvSpPr>
          <p:nvPr>
            <p:ph type="sldNum" sz="quarter" idx="12"/>
          </p:nvPr>
        </p:nvSpPr>
        <p:spPr>
          <a:ln/>
        </p:spPr>
        <p:txBody>
          <a:bodyPr/>
          <a:lstStyle>
            <a:lvl1pPr>
              <a:defRPr/>
            </a:lvl1pPr>
          </a:lstStyle>
          <a:p>
            <a:pPr>
              <a:defRPr/>
            </a:pPr>
            <a:fld id="{28F4ECD8-00E8-4AB3-A5F7-284158E10805}" type="slidenum">
              <a:rPr lang="el-GR" altLang="el-GR"/>
              <a:pPr>
                <a:defRPr/>
              </a:pPr>
              <a:t>‹#›</a:t>
            </a:fld>
            <a:endParaRPr lang="el-GR" altLang="el-GR"/>
          </a:p>
        </p:txBody>
      </p:sp>
    </p:spTree>
    <p:extLst>
      <p:ext uri="{BB962C8B-B14F-4D97-AF65-F5344CB8AC3E}">
        <p14:creationId xmlns:p14="http://schemas.microsoft.com/office/powerpoint/2010/main" val="276259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3312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400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B90C-44CB-4917-8459-BC95279D1ABC}" type="datetime1">
              <a:rPr lang="el-GR" smtClean="0"/>
              <a:t>11/2/2025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8121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7412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9551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94210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1544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19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194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5245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50245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2656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D33B8B-B768-4E18-A218-0C15B32293CD}" type="datetime1">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289617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1615DC-36F2-427A-A56B-0CE5D48CDD58}" type="datetimeFigureOut">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4663275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41615DC-36F2-427A-A56B-0CE5D48CDD58}" type="datetimeFigureOut">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116523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41615DC-36F2-427A-A56B-0CE5D48CDD58}" type="datetimeFigureOut">
              <a:rPr lang="el-GR" smtClean="0"/>
              <a:t>11/2/2025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82614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41615DC-36F2-427A-A56B-0CE5D48CDD58}" type="datetimeFigureOut">
              <a:rPr lang="el-GR" smtClean="0"/>
              <a:t>11/2/2025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157929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15DC-36F2-427A-A56B-0CE5D48CDD58}" type="datetimeFigureOut">
              <a:rPr lang="el-GR" smtClean="0"/>
              <a:t>11/2/2025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1890185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7046763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439600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9949984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11/2/2025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99807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B83B8B-9C20-4A79-956A-7950B75753AE}" type="datetime1">
              <a:rPr lang="el-GR" smtClean="0"/>
              <a:t>11/2/2025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27663130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2006022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066690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8887691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1763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719229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473579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5364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0786751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409456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theme" Target="../theme/theme9.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6208C-78A7-42BB-B283-9803A0AFEFCD}" type="datetime1">
              <a:rPr lang="el-GR" smtClean="0"/>
              <a:t>11/2/2025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8AB996-7E54-4705-87F1-CE32B752B906}" type="datetime1">
              <a:rPr lang="en-US" smtClean="0">
                <a:solidFill>
                  <a:prstClr val="black">
                    <a:tint val="75000"/>
                  </a:prstClr>
                </a:solidFill>
              </a:rPr>
              <a:pPr/>
              <a:t>2/11/2025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Roy D. Shapiro, Core Reading: Process Analysis, HBP No. 8007 (Boston: Harvard Business School Publishing, 2013).</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7753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11/2/2025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343761958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3DC9C-4113-4155-9C1A-2DF33E89CB64}" type="datetime1">
              <a:rPr lang="el-GR" smtClean="0"/>
              <a:t>11/2/2025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562C9-E623-413E-A124-6AECCE17AD3D}" type="datetime1">
              <a:rPr lang="el-GR" smtClean="0"/>
              <a:t>11/2/2025</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1704606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A2B5B2-B442-4CFC-804C-6DF800BAD691}" type="datetime1">
              <a:rPr lang="el-GR" smtClean="0">
                <a:solidFill>
                  <a:prstClr val="black">
                    <a:tint val="75000"/>
                  </a:prstClr>
                </a:solidFill>
              </a:rPr>
              <a:t>11/2/2025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289683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DBB110-47C7-4A3C-BD8A-3C2BFAE57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C84E4F-C22F-487D-A70F-89E5BCDC2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C4BA0-BEDD-4A33-816A-09849347E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23BC6-85F7-4220-86D6-8A087CEB20BB}" type="datetime1">
              <a:rPr lang="el-GR" smtClean="0"/>
              <a:t>11/2/2025</a:t>
            </a:fld>
            <a:endParaRPr lang="en-GB"/>
          </a:p>
        </p:txBody>
      </p:sp>
      <p:sp>
        <p:nvSpPr>
          <p:cNvPr id="5" name="Footer Placeholder 4">
            <a:extLst>
              <a:ext uri="{FF2B5EF4-FFF2-40B4-BE49-F238E27FC236}">
                <a16:creationId xmlns:a16="http://schemas.microsoft.com/office/drawing/2014/main" id="{867A1F86-E8EF-4228-8756-3701EE705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F40ED3-31E7-4A4B-849B-1BEA65810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B11F1-1C6E-480B-9BD6-C100764C650E}" type="slidenum">
              <a:rPr lang="en-GB" smtClean="0"/>
              <a:t>‹#›</a:t>
            </a:fld>
            <a:endParaRPr lang="en-GB"/>
          </a:p>
        </p:txBody>
      </p:sp>
    </p:spTree>
    <p:extLst>
      <p:ext uri="{BB962C8B-B14F-4D97-AF65-F5344CB8AC3E}">
        <p14:creationId xmlns:p14="http://schemas.microsoft.com/office/powerpoint/2010/main" val="23756373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FD640E4F-A3E0-4BF9-A1AF-AFB7A21A1494}"/>
              </a:ext>
            </a:extLst>
          </p:cNvPr>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271363" name="Rectangle 3">
            <a:extLst>
              <a:ext uri="{FF2B5EF4-FFF2-40B4-BE49-F238E27FC236}">
                <a16:creationId xmlns:a16="http://schemas.microsoft.com/office/drawing/2014/main" id="{7A85C455-C524-43F8-8DED-4EDCEE1C3C5A}"/>
              </a:ext>
            </a:extLst>
          </p:cNvPr>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271364" name="Rectangle 4">
            <a:extLst>
              <a:ext uri="{FF2B5EF4-FFF2-40B4-BE49-F238E27FC236}">
                <a16:creationId xmlns:a16="http://schemas.microsoft.com/office/drawing/2014/main" id="{E86C6EE8-671C-4512-83EB-E75DA85FE01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panose="020B0604020202020204" pitchFamily="34" charset="0"/>
              </a:defRPr>
            </a:lvl1pPr>
          </a:lstStyle>
          <a:p>
            <a:pPr>
              <a:defRPr/>
            </a:pPr>
            <a:endParaRPr lang="el-GR" altLang="el-GR"/>
          </a:p>
        </p:txBody>
      </p:sp>
      <p:sp>
        <p:nvSpPr>
          <p:cNvPr id="271365" name="Rectangle 5">
            <a:extLst>
              <a:ext uri="{FF2B5EF4-FFF2-40B4-BE49-F238E27FC236}">
                <a16:creationId xmlns:a16="http://schemas.microsoft.com/office/drawing/2014/main" id="{966D95D4-802B-42DB-BA0E-3303BAC25E4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panose="020B0604020202020204" pitchFamily="34" charset="0"/>
              </a:defRPr>
            </a:lvl1pPr>
          </a:lstStyle>
          <a:p>
            <a:pPr>
              <a:defRPr/>
            </a:pPr>
            <a:endParaRPr lang="el-GR" altLang="el-GR"/>
          </a:p>
        </p:txBody>
      </p:sp>
      <p:sp>
        <p:nvSpPr>
          <p:cNvPr id="271366" name="Rectangle 6">
            <a:extLst>
              <a:ext uri="{FF2B5EF4-FFF2-40B4-BE49-F238E27FC236}">
                <a16:creationId xmlns:a16="http://schemas.microsoft.com/office/drawing/2014/main" id="{69A8EBB8-FCCE-4E65-96D7-B2891BA0B472}"/>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000000"/>
                  </a:outerShdw>
                </a:effectLst>
                <a:latin typeface="Arial" panose="020B0604020202020204" pitchFamily="34" charset="0"/>
              </a:defRPr>
            </a:lvl1pPr>
          </a:lstStyle>
          <a:p>
            <a:pPr>
              <a:defRPr/>
            </a:pPr>
            <a:fld id="{BBD0522E-73CE-4AAA-A8A9-6B43188EEB75}" type="slidenum">
              <a:rPr lang="el-GR" altLang="el-GR"/>
              <a:pPr>
                <a:defRPr/>
              </a:pPr>
              <a:t>‹#›</a:t>
            </a:fld>
            <a:endParaRPr lang="el-GR" altLang="el-GR"/>
          </a:p>
        </p:txBody>
      </p:sp>
    </p:spTree>
    <p:extLst>
      <p:ext uri="{BB962C8B-B14F-4D97-AF65-F5344CB8AC3E}">
        <p14:creationId xmlns:p14="http://schemas.microsoft.com/office/powerpoint/2010/main" val="3409638698"/>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1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tmplLst>
          <p:tmpl lvl="1">
            <p:tnLst>
              <p:par>
                <p:cTn presetID="1" presetClass="entr" presetSubtype="0" fill="hold" nodeType="click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7136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2008540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615DC-36F2-427A-A56B-0CE5D48CDD58}" type="datetimeFigureOut">
              <a:rPr lang="el-GR" smtClean="0"/>
              <a:t>11/2/2025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CC483-4CB4-4C8D-8520-E8BA203CF426}" type="slidenum">
              <a:rPr lang="el-GR" smtClean="0"/>
              <a:t>‹#›</a:t>
            </a:fld>
            <a:endParaRPr lang="el-GR"/>
          </a:p>
        </p:txBody>
      </p:sp>
    </p:spTree>
    <p:extLst>
      <p:ext uri="{BB962C8B-B14F-4D97-AF65-F5344CB8AC3E}">
        <p14:creationId xmlns:p14="http://schemas.microsoft.com/office/powerpoint/2010/main" val="16479499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156510742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r>
              <a:rPr lang="el-GR" sz="2800" b="1" dirty="0">
                <a:solidFill>
                  <a:srgbClr val="FFFFFF"/>
                </a:solidFill>
              </a:rPr>
              <a:t>ΕΤΑΙΡΙΚΟΙ ΜΕΤΑΣΧΗΜΑΤΙΣΜΟΙ</a:t>
            </a:r>
            <a:br>
              <a:rPr lang="el-GR" sz="2800" b="1" dirty="0">
                <a:solidFill>
                  <a:srgbClr val="FFFFFF"/>
                </a:solidFill>
              </a:rPr>
            </a:br>
            <a:r>
              <a:rPr lang="el-GR" sz="2800" b="1" dirty="0">
                <a:solidFill>
                  <a:srgbClr val="FFFFFF"/>
                </a:solidFill>
              </a:rPr>
              <a:t>- ΟΡΙΖΟΝΤΙΕΣ &amp; ΚΑΘΕΤΕΣ ΜΟΡΦΕΣ ΣΥΝΕΡΓΑΣΙΑΣ ΕΤΑΙΡΕΙΩΝ ΜΕΣΩ ΕΞΩΤΕΡΙΚΗΣ ΑΝΑΠΤΥΞΗΣ</a:t>
            </a:r>
            <a:br>
              <a:rPr lang="el-GR" sz="2800" b="1" dirty="0">
                <a:solidFill>
                  <a:srgbClr val="FFFFFF"/>
                </a:solidFill>
              </a:rPr>
            </a:br>
            <a:r>
              <a:rPr lang="el-GR" sz="2800" b="1" dirty="0">
                <a:solidFill>
                  <a:srgbClr val="FFFFFF"/>
                </a:solidFill>
              </a:rPr>
              <a:t>ΜΟΡΦΕΣ-ΚΙΝΗΤΡΑ-ΔΙΑΔΙΚΑΣΙΕΣ-ΑΠΟΤΙΜΗΣΗ ΕΤΑΙΡΕΙΩΝ</a:t>
            </a:r>
            <a:endParaRPr lang="el-GR" sz="2000" b="1" dirty="0">
              <a:solidFill>
                <a:schemeClr val="bg1"/>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r"/>
            <a:r>
              <a:rPr lang="el-GR" dirty="0">
                <a:solidFill>
                  <a:srgbClr val="FFFFFF"/>
                </a:solidFill>
              </a:rPr>
              <a:t>Δημήτρης Κάμπης, 2025</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3EA63E4-E9AD-9F64-C8C3-FFBFE916661A}"/>
              </a:ext>
            </a:extLst>
          </p:cNvPr>
          <p:cNvSpPr>
            <a:spLocks noGrp="1"/>
          </p:cNvSpPr>
          <p:nvPr>
            <p:ph type="sldNum" sz="quarter" idx="12"/>
          </p:nvPr>
        </p:nvSpPr>
        <p:spPr/>
        <p:txBody>
          <a:bodyPr/>
          <a:lstStyle/>
          <a:p>
            <a:fld id="{A3757D63-CC68-42ED-8486-43462E4296F4}" type="slidenum">
              <a:rPr lang="el-GR" smtClean="0"/>
              <a:t>1</a:t>
            </a:fld>
            <a:endParaRPr lang="el-GR"/>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5268"/>
          </a:xfrm>
        </p:spPr>
        <p:txBody>
          <a:bodyPr>
            <a:normAutofit fontScale="90000"/>
          </a:bodyPr>
          <a:lstStyle/>
          <a:p>
            <a:r>
              <a:rPr lang="el-GR" sz="3200" dirty="0"/>
              <a:t>Μορφές Συνεργασιών – εταιρικοί μετασχηματισμοί</a:t>
            </a:r>
          </a:p>
        </p:txBody>
      </p:sp>
      <p:graphicFrame>
        <p:nvGraphicFramePr>
          <p:cNvPr id="6" name="Content Placeholder 5">
            <a:extLst>
              <a:ext uri="{FF2B5EF4-FFF2-40B4-BE49-F238E27FC236}">
                <a16:creationId xmlns:a16="http://schemas.microsoft.com/office/drawing/2014/main" id="{3D2B7A6E-44DA-4362-8246-2B52F4E7DA04}"/>
              </a:ext>
            </a:extLst>
          </p:cNvPr>
          <p:cNvGraphicFramePr>
            <a:graphicFrameLocks noGrp="1"/>
          </p:cNvGraphicFramePr>
          <p:nvPr>
            <p:ph idx="1"/>
            <p:extLst>
              <p:ext uri="{D42A27DB-BD31-4B8C-83A1-F6EECF244321}">
                <p14:modId xmlns:p14="http://schemas.microsoft.com/office/powerpoint/2010/main" val="2041954499"/>
              </p:ext>
            </p:extLst>
          </p:nvPr>
        </p:nvGraphicFramePr>
        <p:xfrm>
          <a:off x="1138136" y="1211126"/>
          <a:ext cx="9362326" cy="5480584"/>
        </p:xfrm>
        <a:graphic>
          <a:graphicData uri="http://schemas.openxmlformats.org/drawingml/2006/table">
            <a:tbl>
              <a:tblPr>
                <a:tableStyleId>{5C22544A-7EE6-4342-B048-85BDC9FD1C3A}</a:tableStyleId>
              </a:tblPr>
              <a:tblGrid>
                <a:gridCol w="1250837">
                  <a:extLst>
                    <a:ext uri="{9D8B030D-6E8A-4147-A177-3AD203B41FA5}">
                      <a16:colId xmlns:a16="http://schemas.microsoft.com/office/drawing/2014/main" val="1963748845"/>
                    </a:ext>
                  </a:extLst>
                </a:gridCol>
                <a:gridCol w="1250837">
                  <a:extLst>
                    <a:ext uri="{9D8B030D-6E8A-4147-A177-3AD203B41FA5}">
                      <a16:colId xmlns:a16="http://schemas.microsoft.com/office/drawing/2014/main" val="2337608633"/>
                    </a:ext>
                  </a:extLst>
                </a:gridCol>
                <a:gridCol w="1490896">
                  <a:extLst>
                    <a:ext uri="{9D8B030D-6E8A-4147-A177-3AD203B41FA5}">
                      <a16:colId xmlns:a16="http://schemas.microsoft.com/office/drawing/2014/main" val="696703625"/>
                    </a:ext>
                  </a:extLst>
                </a:gridCol>
                <a:gridCol w="1250837">
                  <a:extLst>
                    <a:ext uri="{9D8B030D-6E8A-4147-A177-3AD203B41FA5}">
                      <a16:colId xmlns:a16="http://schemas.microsoft.com/office/drawing/2014/main" val="1514230027"/>
                    </a:ext>
                  </a:extLst>
                </a:gridCol>
                <a:gridCol w="1452993">
                  <a:extLst>
                    <a:ext uri="{9D8B030D-6E8A-4147-A177-3AD203B41FA5}">
                      <a16:colId xmlns:a16="http://schemas.microsoft.com/office/drawing/2014/main" val="3004130598"/>
                    </a:ext>
                  </a:extLst>
                </a:gridCol>
                <a:gridCol w="1250837">
                  <a:extLst>
                    <a:ext uri="{9D8B030D-6E8A-4147-A177-3AD203B41FA5}">
                      <a16:colId xmlns:a16="http://schemas.microsoft.com/office/drawing/2014/main" val="3942711555"/>
                    </a:ext>
                  </a:extLst>
                </a:gridCol>
                <a:gridCol w="1415089">
                  <a:extLst>
                    <a:ext uri="{9D8B030D-6E8A-4147-A177-3AD203B41FA5}">
                      <a16:colId xmlns:a16="http://schemas.microsoft.com/office/drawing/2014/main" val="2622131625"/>
                    </a:ext>
                  </a:extLst>
                </a:gridCol>
              </a:tblGrid>
              <a:tr h="82075">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577378483"/>
                  </a:ext>
                </a:extLst>
              </a:tr>
              <a:tr h="628484">
                <a:tc>
                  <a:txBody>
                    <a:bodyPr/>
                    <a:lstStyle/>
                    <a:p>
                      <a:pPr algn="ctr" fontAlgn="b"/>
                      <a:r>
                        <a:rPr lang="el-GR" sz="800" u="none" strike="noStrike" dirty="0">
                          <a:effectLst/>
                          <a:cs typeface="Aharoni" panose="02010803020104030203" pitchFamily="2" charset="-79"/>
                        </a:rPr>
                        <a:t>ΜΟΡΦΕΣ ΕΤΑΙΡΙΚΩΝ ΜΕΤΑΣΧΗΜΑΤΙΣΜΩΝ/ ΚΡΙΤΗΡΙΑ ΧΑΡΑΚΤΗΡΙΣΤΙΚΩΝ</a:t>
                      </a:r>
                      <a:endParaRPr lang="el-GR" sz="800" b="1"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ΜΕΓΕΘΟΣ ΕΤΑΙΡΕΙΩΝ {</a:t>
                      </a:r>
                      <a:r>
                        <a:rPr lang="en-GB" sz="800" u="none" strike="noStrike" dirty="0">
                          <a:effectLst/>
                          <a:latin typeface="Aharoni" panose="02010803020104030203" pitchFamily="2" charset="-79"/>
                          <a:cs typeface="Aharoni" panose="02010803020104030203" pitchFamily="2" charset="-79"/>
                        </a:rPr>
                        <a:t>SIZE OF FIRMS}</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ΑΝΤΙΚΕΙΜΕΝΟ ΕΤΑΙΡΕΙΩΝ { </a:t>
                      </a:r>
                      <a:r>
                        <a:rPr lang="en-GB" sz="800" u="none" strike="noStrike" dirty="0">
                          <a:effectLst/>
                          <a:latin typeface="Aharoni" panose="02010803020104030203" pitchFamily="2" charset="-79"/>
                          <a:cs typeface="Aharoni" panose="02010803020104030203" pitchFamily="2" charset="-79"/>
                        </a:rPr>
                        <a:t>STANDARD INDUSTRIAL CLASSIFICATION - </a:t>
                      </a:r>
                      <a:r>
                        <a:rPr lang="el-GR" sz="800" u="none" strike="noStrike" dirty="0">
                          <a:effectLst/>
                          <a:cs typeface="Aharoni" panose="02010803020104030203" pitchFamily="2" charset="-79"/>
                        </a:rPr>
                        <a:t>ΣΤΑΚΩΔ)</a:t>
                      </a:r>
                      <a:endParaRPr lang="el-GR" sz="800" b="1"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ctr" fontAlgn="b"/>
                      <a:r>
                        <a:rPr lang="el-GR" sz="800" u="none" strike="noStrike">
                          <a:effectLst/>
                          <a:cs typeface="Aharoni" panose="02010803020104030203" pitchFamily="2" charset="-79"/>
                        </a:rPr>
                        <a:t>ΑΝΤΙΛΗΨΗ ΜΑΝΑΤΖΜΕΝΤ {</a:t>
                      </a:r>
                      <a:r>
                        <a:rPr lang="en-GB" sz="800" u="none" strike="noStrike">
                          <a:effectLst/>
                          <a:latin typeface="Aharoni" panose="02010803020104030203" pitchFamily="2" charset="-79"/>
                          <a:cs typeface="Aharoni" panose="02010803020104030203" pitchFamily="2" charset="-79"/>
                        </a:rPr>
                        <a:t>MANAGEMENT PERCEPTION}</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n-US" sz="800" u="none" strike="noStrike">
                          <a:effectLst/>
                          <a:latin typeface="Aharoni" panose="02010803020104030203" pitchFamily="2" charset="-79"/>
                          <a:cs typeface="Aharoni" panose="02010803020104030203" pitchFamily="2" charset="-79"/>
                        </a:rPr>
                        <a:t>ΚΙΝΗΤΡΑ ΣΥΝΕΡΓΑΣΙΑΣ {MOTIVES OF COOPERATION}</a:t>
                      </a:r>
                      <a:endParaRPr lang="en-US"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n-US" sz="800" u="none" strike="noStrike" dirty="0" err="1">
                          <a:effectLst/>
                          <a:latin typeface="Aharoni" panose="02010803020104030203" pitchFamily="2" charset="-79"/>
                          <a:cs typeface="Aharoni" panose="02010803020104030203" pitchFamily="2" charset="-79"/>
                        </a:rPr>
                        <a:t>ΝΟΜΙΚΗ</a:t>
                      </a:r>
                      <a:r>
                        <a:rPr lang="en-US" sz="800" u="none" strike="noStrike" dirty="0">
                          <a:effectLst/>
                          <a:latin typeface="Aharoni" panose="02010803020104030203" pitchFamily="2" charset="-79"/>
                          <a:cs typeface="Aharoni" panose="02010803020104030203" pitchFamily="2" charset="-79"/>
                        </a:rPr>
                        <a:t> </a:t>
                      </a:r>
                      <a:r>
                        <a:rPr lang="en-US" sz="800" u="none" strike="noStrike" dirty="0" err="1">
                          <a:effectLst/>
                          <a:latin typeface="Aharoni" panose="02010803020104030203" pitchFamily="2" charset="-79"/>
                          <a:cs typeface="Aharoni" panose="02010803020104030203" pitchFamily="2" charset="-79"/>
                        </a:rPr>
                        <a:t>ΜΟΡΦΗ</a:t>
                      </a:r>
                      <a:r>
                        <a:rPr lang="en-US" sz="800" u="none" strike="noStrike" dirty="0">
                          <a:effectLst/>
                          <a:latin typeface="Aharoni" panose="02010803020104030203" pitchFamily="2" charset="-79"/>
                          <a:cs typeface="Aharoni" panose="02010803020104030203" pitchFamily="2" charset="-79"/>
                        </a:rPr>
                        <a:t> </a:t>
                      </a:r>
                      <a:r>
                        <a:rPr lang="en-US" sz="800" u="none" strike="noStrike" dirty="0" err="1">
                          <a:effectLst/>
                          <a:latin typeface="Aharoni" panose="02010803020104030203" pitchFamily="2" charset="-79"/>
                          <a:cs typeface="Aharoni" panose="02010803020104030203" pitchFamily="2" charset="-79"/>
                        </a:rPr>
                        <a:t>ΠΡΙΝ</a:t>
                      </a:r>
                      <a:r>
                        <a:rPr lang="en-US" sz="800" u="none" strike="noStrike" dirty="0">
                          <a:effectLst/>
                          <a:latin typeface="Aharoni" panose="02010803020104030203" pitchFamily="2" charset="-79"/>
                          <a:cs typeface="Aharoni" panose="02010803020104030203" pitchFamily="2" charset="-79"/>
                        </a:rPr>
                        <a:t> ΚΑΙ </a:t>
                      </a:r>
                      <a:r>
                        <a:rPr lang="en-US" sz="800" u="none" strike="noStrike" dirty="0" err="1">
                          <a:effectLst/>
                          <a:latin typeface="Aharoni" panose="02010803020104030203" pitchFamily="2" charset="-79"/>
                          <a:cs typeface="Aharoni" panose="02010803020104030203" pitchFamily="2" charset="-79"/>
                        </a:rPr>
                        <a:t>ΜΕΤΑ</a:t>
                      </a:r>
                      <a:r>
                        <a:rPr lang="en-US" sz="800" u="none" strike="noStrike" dirty="0">
                          <a:effectLst/>
                          <a:latin typeface="Aharoni" panose="02010803020104030203" pitchFamily="2" charset="-79"/>
                          <a:cs typeface="Aharoni" panose="02010803020104030203" pitchFamily="2" charset="-79"/>
                        </a:rPr>
                        <a:t> {LEGAL FORM OF INVOLVED ENTITIES PRIOR AND AFTER M&amp;A ACTIVITY}</a:t>
                      </a:r>
                      <a:endParaRPr lang="en-US"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ctr" fontAlgn="b"/>
                      <a:r>
                        <a:rPr lang="el-GR" sz="800" u="none" strike="noStrike" dirty="0">
                          <a:effectLst/>
                          <a:cs typeface="Aharoni" panose="02010803020104030203" pitchFamily="2" charset="-79"/>
                        </a:rPr>
                        <a:t>ΠΡΟΫΠΟΘΕΣΕΙΣ ΕΠΙΤΥΧΙΑΣ ΜΕΤΑ ΤΗΝ ΟΛΟΚΛΗΡΩΣΗ ΤΟΥ ΕΤΑΙΡΙΚΟΥ ΜΕΤΑΣΧΗΜΑΤΙΣΜΟΥ {</a:t>
                      </a:r>
                      <a:r>
                        <a:rPr lang="en-GB" sz="800" u="none" strike="noStrike" dirty="0">
                          <a:effectLst/>
                          <a:latin typeface="Aharoni" panose="02010803020104030203" pitchFamily="2" charset="-79"/>
                          <a:cs typeface="Aharoni" panose="02010803020104030203" pitchFamily="2" charset="-79"/>
                        </a:rPr>
                        <a:t>CONDITIONS PRECEDENT FACTORS FOR A SUCCESSFUL POST M&amp;A OUTCOME}</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495600376"/>
                  </a:ext>
                </a:extLst>
              </a:tr>
              <a:tr h="82075">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endParaRPr lang="en-GB" sz="800" b="0"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576182898"/>
                  </a:ext>
                </a:extLst>
              </a:tr>
              <a:tr h="682174">
                <a:tc>
                  <a:txBody>
                    <a:bodyPr/>
                    <a:lstStyle/>
                    <a:p>
                      <a:pPr algn="ctr" fontAlgn="b"/>
                      <a:r>
                        <a:rPr lang="el-GR" sz="800" u="none" strike="noStrike" dirty="0">
                          <a:effectLst/>
                          <a:cs typeface="Aharoni" panose="02010803020104030203" pitchFamily="2" charset="-79"/>
                        </a:rPr>
                        <a:t>ΕΝΟΠΟΙΗΣΕΙΣ ΕΤΑΙΡΕΙΩΝ {</a:t>
                      </a:r>
                      <a:r>
                        <a:rPr lang="en-GB" sz="800" u="none" strike="noStrike" dirty="0">
                          <a:effectLst/>
                          <a:latin typeface="Aharoni" panose="02010803020104030203" pitchFamily="2" charset="-79"/>
                          <a:cs typeface="Aharoni" panose="02010803020104030203" pitchFamily="2" charset="-79"/>
                        </a:rPr>
                        <a:t>MERGERS}</a:t>
                      </a:r>
                      <a:endParaRPr lang="en-GB" sz="800" b="1"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ΠΑΡΟΜΟΙΟ</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ΟΡΙΖΟΝΤΙΑ ΑΝΑΠΤΥΞΗ - ΙΔΙΟ ΣΤΑΚΩΔ</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ΠΑΡΟΜΟΙΑ ΜΕ ΚΟΙΝΗ ΑΝΤΙΛΗΨΗ ΑΝΤΙΜΕΤΩΠΙΣΗΣ ΘΕΜΑΤΩΝ</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ΟΙΚΟΝΟΜΙΕΣ ΚΛΙΜΑΚΑΣ/ΜΕΙΩΣΗ ΜΕΣΟΥ ΟΡΙΑΚΟΥ ΚΟΣΤΟΥΣ/ΑΥΞΗΣΗ ΑΝΤΑΓΩΝΙΣΤΙΚΟΤΗΤΑΣ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ΔΥΟ ΑΝΕΞΑΡΤΗΤΕΣ ΝΟΜΙΚΕΣ ΕΝΤΟΤΗΤΕΣ ΠΡΙΝ ΠΟΥ ΠΛΕΟΝ ΚΑΤΑΡΓΟΥΝΤΑΙ ΜΕ ΤΗ ΔΗΜΙΟΥΡΓΙΑ ΜΙΑΣ ΝΕΑΣ ΕΤΑΙΡΕΙΑΣ</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ΠΡΟΣΥΜΦΩΝΗΜΕΝΟ ΠΡΟΓΡΑΜΜΑ ΔΡΑΣΗΣ ΓΙΑ ΤΗΝ ΕΠΟΜΕΝΗ ΗΜΕΡΑ ΜΕ ΔΙΑΧΩΡΙΣΜΟ ΑΡΜΟΔΙΟΤΗΤΩΝ ΚΑΙ ΣΥΝΑΙΝΕΣΗ ΤΩΝ ΣΥΝΕΡΓΑΖΟΜΕΝΩΝ ΕΤΑΙΡΩΝ (πχ Τράπεζες)</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4078867100"/>
                  </a:ext>
                </a:extLst>
              </a:tr>
              <a:tr h="1061161">
                <a:tc>
                  <a:txBody>
                    <a:bodyPr/>
                    <a:lstStyle/>
                    <a:p>
                      <a:pPr algn="ctr" fontAlgn="b"/>
                      <a:r>
                        <a:rPr lang="el-GR" sz="800" u="none" strike="noStrike">
                          <a:effectLst/>
                          <a:cs typeface="Aharoni" panose="02010803020104030203" pitchFamily="2" charset="-79"/>
                        </a:rPr>
                        <a:t>ΕΞΑΓΟΡΕΣ &amp; ΑΠΟΡΡΟΦΗΣΕΙΣ ΕΤΑΙΡΕΙΩΝ {</a:t>
                      </a:r>
                      <a:r>
                        <a:rPr lang="en-GB" sz="800" u="none" strike="noStrike">
                          <a:effectLst/>
                          <a:latin typeface="Aharoni" panose="02010803020104030203" pitchFamily="2" charset="-79"/>
                          <a:cs typeface="Aharoni" panose="02010803020104030203" pitchFamily="2" charset="-79"/>
                        </a:rPr>
                        <a:t>ACQUISITIONS)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ΔΙΑΦΟΡΕΤΙΚΟ - ΜΙΑ ΜΕΓΑΛΗ ΚΑΙ ΜΙΑ ΚΙΚΡΟΤΕΡΗ (ACQUIRING &amp; ACQUIRED FIRM)</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ΣΤΗ ΠΛΕΙΟΨΗΦΙΑ ΤΩΝ ΠΕΡΙΠΤΩΣΕΩΝ ΔΙΑΦΟΡΕΤΙΚΟ ΣΤΑΚΩΔ ΣΤΑ ΠΛΑΙΣΙΑ ΤΗΣ ΚΑΘΕΤΗΣ ΟΛΟΚΛΗΡΩΣΗΣ {FORWARD &amp; BACKWARD INTEGRATION}</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ΔΙΑΦΟΡΕΤΙΚΗ ΣΥΝΗΘΩΣ ΑΛΛΑ ΜΕ ΑΝΤΙΛΗΨΗ ΤΩΝ ΕΠΙΔΙΩΞΕΩΝ ΚΆΘΕ ΠΛΕΥΡΑΣ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ΕΙΤΕ ΕΞΑΓΟΡΑ ΑΝΤΑΓΩΝΙΣΤΗ ΜΕ ΣΚΟΠΟ ΤΗΝ ΕΠΑΥΞΗΣΗ ΜΕΡΙΔΙΟΥ ΑΓΟΡΑΣ ΚΑΙ ΕΠΕΚΤΑΣΗ ΔΥΝΑΜΙΚΟΤΗΤΑΣ, ΕΙΤΕ/ΚΑΙ ΓΙΑ ΤΗΝ ΑΥΞΗΣΗ ΓΙΑ ΤΗΝ ΔΙΑΠΡΑΓΜΑΤΕΥΤΙΚΗΣ ΔΥΝΑΜΗΣ ΕΙΤΕ/ΚΑΙ ΓΙΑ ΤΗΝ ΕΙΣΟΔΟ ΣΕ ΝΕΑ ΑΓΟΡΑ</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ΕΙΤΕ ΠΑΡΑΜΕΝΕΙ ΩΣ ΥΦΙΣΤΑΤΑΙ ΣΤΙΣ ΣΥΜΜΕΤΟΧΕΣ ΤΗΣ ΕΤΑΙΡΕΙΑΣ ΠΟΥ ΠΡΟΕΒΗ ΣΤΗΝ ΕΞΑΓΟΡΑ ΕΙΤΕ ΑΠΟΡΡΟΦΑΤΑΙ ΚΑΙ ΔΕΝ ΥΠΑΡΧΕΙ ΠΛΕΟΝ ΩΣ ΝΟΜΙΚΟ ΠΡΟΣΩΠΟ Η ΑΠΟΡΡΟΦΟΜΕΝΗ ΕΤΑΙΡΕΙΑ</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ΕΠΙΛΟΓΗ ΟΜΑΔΑΣ ΕΡΓΑΣΙΑΣ ΜΕ ΥΠΕΥΘΥΝΟ ΕΝΤΑΞΗΣ ΤΗΣ ΕΞΑΓΟΡΑΣΘΕΙΣΑΣ ΕΤΑΙΡΕΙΑΣ ΣΤΟΝ ΝΈΟ ΦΟΡΕΑ ΚΑΙ ΜΕ ΣΚΟΠΟ ΤΗΝ ΚΑΛΥΤΕΡΗ ΑΞΙΟΠΟΙΗΣΗ ΤΩΝ ΣΥΝΤΕΛΕΣΤΩΝ ΠΑΡΑΓΩΓΗΣ ΠΟΥ ΕΞΑΓΟΡΑΣΘΗΚΑΝ ΚΑΤΩ ΑΠΌ ΜΙΑ ΚΟΙΝΗ ΟΜΠΡΕΛΑ ΜΕ ΚΟΙΝΗ ΕΤΑΙΡΙΚΗ ΚΟΥΛΤΟΥΡΑ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3724166189"/>
                  </a:ext>
                </a:extLst>
              </a:tr>
              <a:tr h="227392">
                <a:tc>
                  <a:txBody>
                    <a:bodyPr/>
                    <a:lstStyle/>
                    <a:p>
                      <a:pPr algn="ctr" fontAlgn="b"/>
                      <a:r>
                        <a:rPr lang="el-GR" sz="800" u="none" strike="noStrike">
                          <a:effectLst/>
                          <a:cs typeface="Aharoni" panose="02010803020104030203" pitchFamily="2" charset="-79"/>
                        </a:rPr>
                        <a:t>ΕΧΘΡΙΚΕΣ ΕΞΑΓΟΡΕΣ {</a:t>
                      </a:r>
                      <a:r>
                        <a:rPr lang="en-GB" sz="800" u="none" strike="noStrike">
                          <a:effectLst/>
                          <a:latin typeface="Aharoni" panose="02010803020104030203" pitchFamily="2" charset="-79"/>
                          <a:cs typeface="Aharoni" panose="02010803020104030203" pitchFamily="2" charset="-79"/>
                        </a:rPr>
                        <a:t>HOSTILE TAKEOVERS}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gridSpan="6">
                  <a:txBody>
                    <a:bodyPr/>
                    <a:lstStyle/>
                    <a:p>
                      <a:pPr algn="l" fontAlgn="b"/>
                      <a:r>
                        <a:rPr lang="el-GR" sz="800" u="none" strike="noStrike" dirty="0">
                          <a:effectLst/>
                          <a:cs typeface="Aharoni" panose="02010803020104030203" pitchFamily="2" charset="-79"/>
                        </a:rPr>
                        <a:t>ΩΣ ΑΝΩΤΕΡΩ ΜΕ ΤΗΝ ΔΙΑΦΟΡΑ ΌΤΙ Η ΕΠΙΘΕΤΙΚΗ ΕΞΑΓΟΡΑ ΓΙΝΕΤΑΙ ΧΩΡΙΣ ΤΗΝ ΣΥΝΑΙΝΕΣΗ ΤΩΝ ΑΝΤΙΣΥΜΒΑΛΛΟΜΕΝΩΝ ΚΑΙ ΣΥΝΗΘΩΣ ΧΡΗΣΙΜΟΠΟΙΟΥΝΤΑΙ ΜΗΧΑΝΙΣΜΟΙ ΠΙΕΣΗΣ ΠΟΥ ΠΟΙΚΙΛΛΟΥΝ ΑΠΌ ΤΗΝ ΕΞΑΓΟΡΑ ΜΕΡΙΔΙΟΥ ΑΓΟΡΑΣ ΠΟΥ ΑΠΟΚΤΑ ΑΝΤΙΠΡΟΣΩΠΕΥΣΗ ΣΤΟ ΔΣ, ΕΙΤΕ ΜΕΣΩ "ΤΡΙΤΩΝ" ΠΟΥ ΑΓΟΡΑΖΟΥΝ ΓΙΑ ΛΟΓΑΡΙΑΣΜΟ ΤΟΥΣ, ΕΙΤΕ ΜΕΣΩ LBO ΚΛΠ</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1280759"/>
                  </a:ext>
                </a:extLst>
              </a:tr>
              <a:tr h="454782">
                <a:tc>
                  <a:txBody>
                    <a:bodyPr/>
                    <a:lstStyle/>
                    <a:p>
                      <a:pPr algn="ctr" fontAlgn="b"/>
                      <a:r>
                        <a:rPr lang="el-GR" sz="800" u="none" strike="noStrike">
                          <a:effectLst/>
                          <a:cs typeface="Aharoni" panose="02010803020104030203" pitchFamily="2" charset="-79"/>
                        </a:rPr>
                        <a:t>ΕΞΑΓΟΡΕΣ ΑΠΌ ΥΦΙΣΤΑΜΕΝΟ ΔΙΑΧΕΙΡΙΣΤΙΚΟ ΣΧΗΜΑ {MANAGEMENT BUYOUTS}</a:t>
                      </a:r>
                      <a:endParaRPr lang="el-GR" sz="800" b="1"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gridSpan="6">
                  <a:txBody>
                    <a:bodyPr/>
                    <a:lstStyle/>
                    <a:p>
                      <a:pPr algn="l" fontAlgn="b"/>
                      <a:r>
                        <a:rPr lang="el-GR" sz="800" u="none" strike="noStrike" dirty="0">
                          <a:effectLst/>
                          <a:cs typeface="Aharoni" panose="02010803020104030203" pitchFamily="2" charset="-79"/>
                        </a:rPr>
                        <a:t>ΩΣ ΑΝΩΤΕΡΩ ΜΕ ΤΗΝ ΔΙΑΦΟΡΑ ΌΤΙ Η ΕΠΙΘΕΤΙΚΗ ΕΞΑΓΟΡΑ ΓΙΝΕΤΑΙ ΧΩΡΙΣ ΤΗΝ ΣΥΝΑΙΝΕΣΗ ΤΩΝ ΑΝΤΙΣΥΜΒΑΛΛΟΜΕΝΩΝ ΚΑΙ ΣΥΝΗΘΩΣ ΧΡΗΣΙΜΟΠΟΙΟΥΝΤΑΙ ΜΗΧΑΝΙΣΜΟΙ ΠΙΕΣΗΣ ΠΟΥ ΠΟΙΚΙΛΛΟΥΝ ΑΠΌ ΤΗΝ ΕΞΑΓΟΡΑ ΜΕΡΙΔΙΟΥ ΑΓΟΡΑΣ ΠΟΥ ΑΠΟΚΤΑ ΑΝΤΙΠΡΟΣΩΠΕΥΣΗ ΣΤΟ ΔΣ, ΕΙΤΕ ΜΕΣΩ "ΤΡΙΤΩΝ" ΠΟΥ ΑΓΟΡΑΖΟΥΝ ΓΙΑ ΛΟΓΑΡΙΑΣΜΟ ΤΟΥΣ, ΕΙΤΕ ΜΕΣΩ LBO ΚΛΠ</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2908512"/>
                  </a:ext>
                </a:extLst>
              </a:tr>
              <a:tr h="985362">
                <a:tc>
                  <a:txBody>
                    <a:bodyPr/>
                    <a:lstStyle/>
                    <a:p>
                      <a:pPr algn="ctr" fontAlgn="b"/>
                      <a:r>
                        <a:rPr lang="el-GR" sz="800" u="none" strike="noStrike">
                          <a:effectLst/>
                          <a:cs typeface="Aharoni" panose="02010803020104030203" pitchFamily="2" charset="-79"/>
                        </a:rPr>
                        <a:t>ΜΕΤΑΤΡΟΠΗ ΥΦΙΣΤΑΜΕΝΩΝ ΠΙΣΤΩΤΩΝ ΣΕ ΜΕΤΟΧΟΥΣ {LEVERAGED BUYOUTS}</a:t>
                      </a:r>
                      <a:endParaRPr lang="el-GR" sz="800" b="1"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 - ΜΙΑ ΜΕΓΑΛΗ ΚΑΙ ΜΙΑ ΜΙΚΡΟΤΕΡΗ πχ (Πιστούχος &amp; Πιστώτρια Τράπεζα)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 ΣΤΗ ΠΛEΙΟΨΗΦΙΑ ΤΩΝ ΠΕΡΙΠΤΩΣΕΩΝ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ΔΙΑΦΟΡΕΤΙΚΟ</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ΑΠΟΦΥΓΗ ΠΟΛΥΧΡΟΝΩΝ ΔΙΚΑΣΤΙΚΩΝ ΑΓΩΝΩΝ ΚΑΙ ΜΕ ΣΚΟΠΟ ΤΗ ΔΙΑΤΗΡΗΣΗ ΕΝ ΛΕΙΤΟΥΡΓΙΑ ΤΗΣ ΕΤΑΙΡΕΙΑΣ ΓΙΑ ΝΑ ΔΟΘΕΙ ΣΕ 3ο ΠΟΥ ΘΑ ΑΠΟΠΛΗΡΩΣΕΙ ΤΗΝ ΑΠΑΙΤΗΣΗ ΜΕΣΩ ΔΗΜΙΟΥΡΓΙΑΣ ΥΠΕΡΑΞΙΩΝ ΚΑΙ ΜΕΡΙΣΜΑΤΩΝ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ΟΥΔΕΜΙΑ ΑΛΛΑΓΗ, ΑΠΛΑ ΑΛΛΑΖΕΙ Η ΔΟΜΗ, % ΤΩΝ ΜΕΤΟΧΩΝ</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endParaRPr lang="en-GB" sz="800" b="0" i="0" u="none" strike="noStrike" dirty="0">
                        <a:solidFill>
                          <a:srgbClr val="000000"/>
                        </a:solidFill>
                        <a:effectLst/>
                        <a:latin typeface="Aharoni" panose="02010803020104030203" pitchFamily="2" charset="-79"/>
                        <a:cs typeface="Aharoni" panose="02010803020104030203" pitchFamily="2" charset="-79"/>
                      </a:endParaRPr>
                    </a:p>
                  </a:txBody>
                  <a:tcPr marL="2440" marR="2440" marT="2440" marB="0" anchor="b"/>
                </a:tc>
                <a:extLst>
                  <a:ext uri="{0D108BD9-81ED-4DB2-BD59-A6C34878D82A}">
                    <a16:rowId xmlns:a16="http://schemas.microsoft.com/office/drawing/2014/main" val="2143142071"/>
                  </a:ext>
                </a:extLst>
              </a:tr>
              <a:tr h="833768">
                <a:tc>
                  <a:txBody>
                    <a:bodyPr/>
                    <a:lstStyle/>
                    <a:p>
                      <a:pPr algn="ctr" fontAlgn="b"/>
                      <a:r>
                        <a:rPr lang="el-GR" sz="800" u="none" strike="noStrike">
                          <a:effectLst/>
                          <a:cs typeface="Aharoni" panose="02010803020104030203" pitchFamily="2" charset="-79"/>
                        </a:rPr>
                        <a:t>ΚΟΙΝΟΠΡΑΞΙΕΣ ΕΤΑΙΡΕΙΩΝ {</a:t>
                      </a:r>
                      <a:r>
                        <a:rPr lang="en-GB" sz="800" u="none" strike="noStrike">
                          <a:effectLst/>
                          <a:latin typeface="Aharoni" panose="02010803020104030203" pitchFamily="2" charset="-79"/>
                          <a:cs typeface="Aharoni" panose="02010803020104030203" pitchFamily="2" charset="-79"/>
                        </a:rPr>
                        <a:t>JOINT VENTURES}</a:t>
                      </a:r>
                      <a:endParaRPr lang="en-GB" sz="800" b="1" i="0" u="none" strike="noStrike">
                        <a:solidFill>
                          <a:srgbClr val="000000"/>
                        </a:solidFill>
                        <a:effectLst/>
                        <a:latin typeface="Aharoni" panose="02010803020104030203" pitchFamily="2" charset="-79"/>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ΣΥΝΗΘΩΣ ΟΡΙΖΟΝΤΙΑ ΑΝΑΠΤΥΞΗ Ή ΚΑΘΕΤΗ ΟΛΟΚΛΗΡΩΣΗ ΠΡΟΣ ΤΑ ΚΑΤΩ {BACKWARD INTEGRATION} ΜΕ ΣΚΟΠΟ THN ΕΠΙΤΕΥΞΗ ΕΝΌΣ ΕΡΓΟΥ</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ΕΙΤΕ ΟΡΙΖΟΝΤΙΑ - ΑΡΑ ΤΟ ΙΔΙΟ ΣΤΑΚΩΔ, ΕΙΤΕ ΚΑΘΕΤΗ ΟΛΟΚΛΗΡΩΣΗ ΕΠΟΜΕΝΩΣ ΔΙΑΦΟΡΕΤΙΚΟ ΣΤΑΚΩΔ</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ΚΟΙΝΗ ΑΝΤΙΛΗΨΗ ΜΑΝΑΤΖΜΕΝΤ</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ΕΠΙΤΕΥΞΗ ΕΝΌΣ ΚΟΙΝΟΥ ΕΡΓΟΥ ΜΕ ΣΥΜΠΛΗΡΩΜΑΤΙΚΕΣ ΑΠΑΙΤΗΣΕΙΣ ΚΑΙ ΤΕΧΝΟΓΝΩΣΙΑ</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a:effectLst/>
                          <a:cs typeface="Aharoni" panose="02010803020104030203" pitchFamily="2" charset="-79"/>
                        </a:rPr>
                        <a:t>ΔΙΑΤΗΡΗΣΗ ΤΩΝ ΑΝΕΞΑΡΤΗΤΩΝ ΣΥΝΕΡΓΑΖΟΜΕΝΩΝ ΝΟΜΙΚΩΝ ΠΡΟΣΩΠΩΝ ΚΑΙ ΔΗΜΙΟΥΡΓΙΑ ΕΝΌΣ ΝΕΟΥ Ν.Π. ΜΕ ΔΙΚΟ ΤΟΥ ΑΦΜ</a:t>
                      </a:r>
                      <a:endParaRPr lang="el-GR" sz="800" b="0" i="0" u="none" strike="noStrike">
                        <a:solidFill>
                          <a:srgbClr val="000000"/>
                        </a:solidFill>
                        <a:effectLst/>
                        <a:latin typeface="Calibri" panose="020F0502020204030204" pitchFamily="34" charset="0"/>
                        <a:cs typeface="Aharoni" panose="02010803020104030203" pitchFamily="2" charset="-79"/>
                      </a:endParaRPr>
                    </a:p>
                  </a:txBody>
                  <a:tcPr marL="2440" marR="2440" marT="2440" marB="0" anchor="b"/>
                </a:tc>
                <a:tc>
                  <a:txBody>
                    <a:bodyPr/>
                    <a:lstStyle/>
                    <a:p>
                      <a:pPr algn="l" fontAlgn="b"/>
                      <a:r>
                        <a:rPr lang="el-GR" sz="800" u="none" strike="noStrike" dirty="0">
                          <a:effectLst/>
                          <a:cs typeface="Aharoni" panose="02010803020104030203" pitchFamily="2" charset="-79"/>
                        </a:rPr>
                        <a:t>ΔΗΜΙΟΥΡΓΙΑ ΚΑΙΝΟΥΡΓΙΟΥ MANAGEMENT SCHEME ΜΕ ΣΚΟΠΟ ΤΗΝ ΕΚΜΕΤΑΛΛΕΥΣΗ ΤΗΣ ΤΕΧΝΟΓΝΩΣΙΑΣ ΚΆΘΕ ΣΥΜΜΕΤΕΧΟΥΣΑΣ ΕΤΑΙΡΕΙΑΣ ΚΑΙ ΤΟΝ ΚΑΛΥΤΕΡΟ ΣΥΝΤΟΝΙΣΜΟ ΜΕΤΑΞΥ ΤΟΥΣ</a:t>
                      </a:r>
                      <a:endParaRPr lang="el-GR" sz="800" b="0" i="0" u="none" strike="noStrike" dirty="0">
                        <a:solidFill>
                          <a:srgbClr val="000000"/>
                        </a:solidFill>
                        <a:effectLst/>
                        <a:latin typeface="Calibri" panose="020F0502020204030204" pitchFamily="34" charset="0"/>
                        <a:cs typeface="Aharoni" panose="02010803020104030203" pitchFamily="2" charset="-79"/>
                      </a:endParaRPr>
                    </a:p>
                  </a:txBody>
                  <a:tcPr marL="2440" marR="2440" marT="2440" marB="0" anchor="b"/>
                </a:tc>
                <a:extLst>
                  <a:ext uri="{0D108BD9-81ED-4DB2-BD59-A6C34878D82A}">
                    <a16:rowId xmlns:a16="http://schemas.microsoft.com/office/drawing/2014/main" val="762335878"/>
                  </a:ext>
                </a:extLst>
              </a:tr>
            </a:tbl>
          </a:graphicData>
        </a:graphic>
      </p:graphicFrame>
    </p:spTree>
    <p:extLst>
      <p:ext uri="{BB962C8B-B14F-4D97-AF65-F5344CB8AC3E}">
        <p14:creationId xmlns:p14="http://schemas.microsoft.com/office/powerpoint/2010/main" val="129002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57" y="4551036"/>
            <a:ext cx="4284420" cy="1687143"/>
          </a:xfrm>
        </p:spPr>
        <p:txBody>
          <a:bodyPr anchor="t">
            <a:normAutofit/>
          </a:bodyPr>
          <a:lstStyle/>
          <a:p>
            <a:endParaRPr lang="el-GR" b="1">
              <a:solidFill>
                <a:schemeClr val="bg1"/>
              </a:solidFill>
            </a:endParaRPr>
          </a:p>
        </p:txBody>
      </p:sp>
      <p:pic>
        <p:nvPicPr>
          <p:cNvPr id="7" name="Content Placeholder 6">
            <a:extLst>
              <a:ext uri="{FF2B5EF4-FFF2-40B4-BE49-F238E27FC236}">
                <a16:creationId xmlns:a16="http://schemas.microsoft.com/office/drawing/2014/main" id="{897B310D-9B0C-442C-959C-D29D4497D328}"/>
              </a:ext>
            </a:extLst>
          </p:cNvPr>
          <p:cNvPicPr>
            <a:picLocks noChangeAspect="1"/>
          </p:cNvPicPr>
          <p:nvPr/>
        </p:nvPicPr>
        <p:blipFill>
          <a:blip r:embed="rId2"/>
          <a:stretch>
            <a:fillRect/>
          </a:stretch>
        </p:blipFill>
        <p:spPr>
          <a:xfrm>
            <a:off x="1155557" y="1325217"/>
            <a:ext cx="4297680" cy="2891851"/>
          </a:xfrm>
          <a:prstGeom prst="rect">
            <a:avLst/>
          </a:prstGeom>
        </p:spPr>
      </p:pic>
      <p:pic>
        <p:nvPicPr>
          <p:cNvPr id="9" name="Picture 8">
            <a:extLst>
              <a:ext uri="{FF2B5EF4-FFF2-40B4-BE49-F238E27FC236}">
                <a16:creationId xmlns:a16="http://schemas.microsoft.com/office/drawing/2014/main" id="{E6FB84AD-1E89-4C54-9A28-0A89AD0F882A}"/>
              </a:ext>
            </a:extLst>
          </p:cNvPr>
          <p:cNvPicPr>
            <a:picLocks noChangeAspect="1"/>
          </p:cNvPicPr>
          <p:nvPr/>
        </p:nvPicPr>
        <p:blipFill>
          <a:blip r:embed="rId3"/>
          <a:stretch>
            <a:fillRect/>
          </a:stretch>
        </p:blipFill>
        <p:spPr>
          <a:xfrm>
            <a:off x="6734649" y="756236"/>
            <a:ext cx="4284420" cy="2172493"/>
          </a:xfrm>
          <a:prstGeom prst="rect">
            <a:avLst/>
          </a:prstGeom>
        </p:spPr>
      </p:pic>
      <p:pic>
        <p:nvPicPr>
          <p:cNvPr id="11" name="Picture 10">
            <a:extLst>
              <a:ext uri="{FF2B5EF4-FFF2-40B4-BE49-F238E27FC236}">
                <a16:creationId xmlns:a16="http://schemas.microsoft.com/office/drawing/2014/main" id="{713521E7-759E-4502-BD89-7F7645D84B27}"/>
              </a:ext>
            </a:extLst>
          </p:cNvPr>
          <p:cNvPicPr>
            <a:picLocks noChangeAspect="1"/>
          </p:cNvPicPr>
          <p:nvPr/>
        </p:nvPicPr>
        <p:blipFill>
          <a:blip r:embed="rId4"/>
          <a:stretch>
            <a:fillRect/>
          </a:stretch>
        </p:blipFill>
        <p:spPr>
          <a:xfrm>
            <a:off x="1102475" y="4551036"/>
            <a:ext cx="4350762" cy="1663493"/>
          </a:xfrm>
          <a:prstGeom prst="rect">
            <a:avLst/>
          </a:prstGeom>
        </p:spPr>
      </p:pic>
      <p:pic>
        <p:nvPicPr>
          <p:cNvPr id="13" name="Content Placeholder 12">
            <a:extLst>
              <a:ext uri="{FF2B5EF4-FFF2-40B4-BE49-F238E27FC236}">
                <a16:creationId xmlns:a16="http://schemas.microsoft.com/office/drawing/2014/main" id="{6835C329-942D-47A9-9181-5EA068D143EB}"/>
              </a:ext>
            </a:extLst>
          </p:cNvPr>
          <p:cNvPicPr>
            <a:picLocks noGrp="1" noChangeAspect="1"/>
          </p:cNvPicPr>
          <p:nvPr>
            <p:ph idx="1"/>
          </p:nvPr>
        </p:nvPicPr>
        <p:blipFill>
          <a:blip r:embed="rId5"/>
          <a:stretch>
            <a:fillRect/>
          </a:stretch>
        </p:blipFill>
        <p:spPr>
          <a:xfrm>
            <a:off x="6734175" y="4008783"/>
            <a:ext cx="5033755" cy="1952133"/>
          </a:xfrm>
        </p:spPr>
      </p:pic>
    </p:spTree>
    <p:extLst>
      <p:ext uri="{BB962C8B-B14F-4D97-AF65-F5344CB8AC3E}">
        <p14:creationId xmlns:p14="http://schemas.microsoft.com/office/powerpoint/2010/main" val="230727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DADA-F538-41EA-BECD-43A4D5EB63B1}"/>
              </a:ext>
            </a:extLst>
          </p:cNvPr>
          <p:cNvSpPr>
            <a:spLocks noGrp="1"/>
          </p:cNvSpPr>
          <p:nvPr>
            <p:ph type="title"/>
          </p:nvPr>
        </p:nvSpPr>
        <p:spPr>
          <a:xfrm>
            <a:off x="466721" y="586855"/>
            <a:ext cx="3378603" cy="3387497"/>
          </a:xfrm>
        </p:spPr>
        <p:txBody>
          <a:bodyPr vert="horz" lIns="91440" tIns="45720" rIns="91440" bIns="45720" rtlCol="0" anchor="b">
            <a:normAutofit fontScale="90000"/>
          </a:bodyPr>
          <a:lstStyle/>
          <a:p>
            <a:pPr algn="ctr"/>
            <a:r>
              <a:rPr lang="el-GR" sz="2400" dirty="0">
                <a:latin typeface="+mn-lt"/>
              </a:rPr>
              <a:t>Κατανοώντας </a:t>
            </a:r>
            <a:r>
              <a:rPr lang="en-US" sz="2400" kern="1200" dirty="0" err="1">
                <a:latin typeface="+mn-lt"/>
                <a:ea typeface="+mj-ea"/>
                <a:cs typeface="+mj-cs"/>
              </a:rPr>
              <a:t>το</a:t>
            </a:r>
            <a:r>
              <a:rPr lang="en-US" sz="2400" kern="1200" dirty="0">
                <a:latin typeface="+mn-lt"/>
                <a:ea typeface="+mj-ea"/>
                <a:cs typeface="+mj-cs"/>
              </a:rPr>
              <a:t> επιχειρηματικό περιβάλλον </a:t>
            </a:r>
            <a:r>
              <a:rPr lang="en-US" sz="3700" kern="1200" dirty="0">
                <a:solidFill>
                  <a:srgbClr val="FFFFFF"/>
                </a:solidFill>
                <a:latin typeface="+mn-lt"/>
                <a:ea typeface="+mj-ea"/>
                <a:cs typeface="+mj-cs"/>
              </a:rPr>
              <a:t>I</a:t>
            </a:r>
            <a:r>
              <a:rPr lang="el-GR" sz="3700" kern="1200" dirty="0">
                <a:latin typeface="+mn-lt"/>
                <a:ea typeface="+mj-ea"/>
                <a:cs typeface="+mj-cs"/>
              </a:rPr>
              <a:t>- </a:t>
            </a:r>
            <a:br>
              <a:rPr lang="en-US" sz="3700" kern="1200" dirty="0">
                <a:latin typeface="+mn-lt"/>
                <a:ea typeface="+mj-ea"/>
                <a:cs typeface="+mj-cs"/>
              </a:rPr>
            </a:br>
            <a:r>
              <a:rPr lang="el-GR" sz="3700" kern="1200" dirty="0">
                <a:latin typeface="+mn-lt"/>
                <a:ea typeface="+mj-ea"/>
                <a:cs typeface="+mj-cs"/>
              </a:rPr>
              <a:t>η διαφορά σύνθετου (</a:t>
            </a:r>
            <a:r>
              <a:rPr lang="en-US" sz="3700" kern="1200" dirty="0">
                <a:latin typeface="+mn-lt"/>
                <a:ea typeface="+mj-ea"/>
                <a:cs typeface="+mj-cs"/>
              </a:rPr>
              <a:t>complex) </a:t>
            </a:r>
            <a:r>
              <a:rPr lang="el-GR" sz="3700" kern="1200" dirty="0">
                <a:latin typeface="+mn-lt"/>
                <a:ea typeface="+mj-ea"/>
                <a:cs typeface="+mj-cs"/>
              </a:rPr>
              <a:t>απο πολύπλοκο </a:t>
            </a:r>
            <a:r>
              <a:rPr lang="en-US" sz="3700" kern="1200" dirty="0">
                <a:latin typeface="+mn-lt"/>
                <a:ea typeface="+mj-ea"/>
                <a:cs typeface="+mj-cs"/>
              </a:rPr>
              <a:t>(complicated)</a:t>
            </a:r>
          </a:p>
        </p:txBody>
      </p:sp>
      <p:sp>
        <p:nvSpPr>
          <p:cNvPr id="6" name="TextBox 5">
            <a:extLst>
              <a:ext uri="{FF2B5EF4-FFF2-40B4-BE49-F238E27FC236}">
                <a16:creationId xmlns:a16="http://schemas.microsoft.com/office/drawing/2014/main" id="{FA3F2DB0-73C3-4D4E-B9CA-2ED772CDC39F}"/>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We need to clarify the distinction between a ‘complicated’ and a ‘complex’ system</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300" b="0" i="0" u="none" strike="noStrike" kern="1200" cap="none" spc="0" normalizeH="0" baseline="0" noProof="0">
                <a:ln>
                  <a:noFill/>
                </a:ln>
                <a:solidFill>
                  <a:prstClr val="black"/>
                </a:solidFill>
                <a:effectLst/>
                <a:highlight>
                  <a:srgbClr val="00FF00"/>
                </a:highlight>
                <a:uLnTx/>
                <a:uFillTx/>
                <a:latin typeface="Calibri" panose="020F0502020204030204"/>
                <a:ea typeface="+mn-ea"/>
                <a:cs typeface="+mn-cs"/>
              </a:rPr>
              <a:t>A complicated system can be (dis-)assembled and understood as the sum of its parts</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Just as a car is assembled from thousands of well-understood parts, which when combined allow for simpler and safer driving. Multi-hazard risk models allow for the aggregation of risks into well-behaved, manageable or insurable risk products.</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highlight>
                  <a:srgbClr val="00FFFF"/>
                </a:highlight>
                <a:uLnTx/>
                <a:uFillTx/>
                <a:latin typeface="Calibri" panose="020F0502020204030204"/>
                <a:ea typeface="+mn-ea"/>
                <a:cs typeface="+mn-cs"/>
              </a:rPr>
              <a:t>By contrast, a complex system exhibits emergent properties that arise from interactions among its constituent parts in which relational information is of critical importance to integrate the complex system</a:t>
            </a: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 Understanding a complex system is not enough to know the parts. It is necessary to understand the dynamic nature of the relationships between each of the parts. In a complex system, it is impossible to know all the parts at any point in time. The human body, a city traffic system, or a national public health system are examples of complex systems</a:t>
            </a:r>
          </a:p>
        </p:txBody>
      </p:sp>
      <p:pic>
        <p:nvPicPr>
          <p:cNvPr id="4" name="Content Placeholder 3" descr="GAR2019 graphic">
            <a:extLst>
              <a:ext uri="{FF2B5EF4-FFF2-40B4-BE49-F238E27FC236}">
                <a16:creationId xmlns:a16="http://schemas.microsoft.com/office/drawing/2014/main" id="{92A52E80-6282-467F-B6C6-51E54E4043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109502" y="2463200"/>
            <a:ext cx="3615776" cy="1943479"/>
          </a:xfrm>
          <a:prstGeom prst="rect">
            <a:avLst/>
          </a:prstGeom>
          <a:noFill/>
        </p:spPr>
      </p:pic>
    </p:spTree>
    <p:extLst>
      <p:ext uri="{BB962C8B-B14F-4D97-AF65-F5344CB8AC3E}">
        <p14:creationId xmlns:p14="http://schemas.microsoft.com/office/powerpoint/2010/main" val="260280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t>Γιατί είναι σημαντικό να γνωρίζεις για τα Μ&amp;Α</a:t>
            </a:r>
            <a:r>
              <a:rPr lang="en-GB" sz="2800" b="1" dirty="0"/>
              <a:t>s</a:t>
            </a:r>
            <a:endParaRPr lang="el-GR" sz="2800" b="1" dirty="0"/>
          </a:p>
        </p:txBody>
      </p:sp>
      <p:sp>
        <p:nvSpPr>
          <p:cNvPr id="3" name="Content Placeholder 2"/>
          <p:cNvSpPr>
            <a:spLocks noGrp="1"/>
          </p:cNvSpPr>
          <p:nvPr>
            <p:ph idx="1"/>
          </p:nvPr>
        </p:nvSpPr>
        <p:spPr/>
        <p:txBody>
          <a:bodyPr>
            <a:normAutofit fontScale="92500"/>
          </a:bodyPr>
          <a:lstStyle/>
          <a:p>
            <a:r>
              <a:rPr lang="el-GR" dirty="0"/>
              <a:t>Οι ελληνικές επιχειρήσεις (και όχι μόνο) στην μετά πανδημία εποχή έχουν ανάγκη να δημιουργήσουν τις συνθήκες επιβίωσης όπου συνεπάγεται μείωση κόστους, αύξηση ανταγωνιστικότητας και καινοτόμος λειτουργία σε όλα τα επίπεδα</a:t>
            </a:r>
          </a:p>
          <a:p>
            <a:r>
              <a:rPr lang="el-GR" dirty="0"/>
              <a:t>Ένα βασικό εργαλείο επίτευξης όλων των παραπάνω είναι οι συνεργασίες των εταιρειών ανεξαρτήτως κλάδου</a:t>
            </a:r>
            <a:r>
              <a:rPr lang="en-US" dirty="0"/>
              <a:t> </a:t>
            </a:r>
            <a:r>
              <a:rPr lang="el-GR" dirty="0"/>
              <a:t>(βλ. Έκθεση Πισσαρίδη)</a:t>
            </a:r>
          </a:p>
          <a:p>
            <a:r>
              <a:rPr lang="el-GR" dirty="0"/>
              <a:t>Επίσης αρκετές εταιρείες θα αποφασίσουν ή/και θα αναγκαστούν να οδηγηθούν σε μερική ή ολική </a:t>
            </a:r>
            <a:r>
              <a:rPr lang="el-GR" dirty="0" err="1"/>
              <a:t>αποεπένδυση</a:t>
            </a:r>
            <a:r>
              <a:rPr lang="el-GR" dirty="0"/>
              <a:t> και θα πρέπει να </a:t>
            </a:r>
            <a:r>
              <a:rPr lang="el-GR" dirty="0" err="1"/>
              <a:t>βρούν</a:t>
            </a:r>
            <a:r>
              <a:rPr lang="el-GR" dirty="0"/>
              <a:t> υποψηφίους επενδυτές για να αποφύγουν πολύπλοκες νομικές επιπλοκές λόγω αυξημένων ξένων υποχρεώσεων (δάνεια, πιστωτές </a:t>
            </a:r>
            <a:r>
              <a:rPr lang="el-GR" dirty="0" err="1"/>
              <a:t>κλπ</a:t>
            </a:r>
            <a:r>
              <a:rPr lang="el-GR" dirty="0"/>
              <a:t>)</a:t>
            </a:r>
          </a:p>
        </p:txBody>
      </p:sp>
    </p:spTree>
    <p:extLst>
      <p:ext uri="{BB962C8B-B14F-4D97-AF65-F5344CB8AC3E}">
        <p14:creationId xmlns:p14="http://schemas.microsoft.com/office/powerpoint/2010/main" val="14904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700" b="1" dirty="0"/>
              <a:t>Η λύση για επίτευξη υψηλών ρυθμών ανάπτυξης της Ελληνικής Οικονομίας είναι οι Συνεργασίες των Εταιρειών είτε σε εθνικό είτε σε διεθνές επίπεδο</a:t>
            </a:r>
            <a:r>
              <a:rPr lang="el-GR" dirty="0"/>
              <a:t>.</a:t>
            </a:r>
          </a:p>
        </p:txBody>
      </p:sp>
      <p:sp>
        <p:nvSpPr>
          <p:cNvPr id="3" name="Content Placeholder 2"/>
          <p:cNvSpPr>
            <a:spLocks noGrp="1"/>
          </p:cNvSpPr>
          <p:nvPr>
            <p:ph idx="1"/>
          </p:nvPr>
        </p:nvSpPr>
        <p:spPr/>
        <p:txBody>
          <a:bodyPr/>
          <a:lstStyle/>
          <a:p>
            <a:r>
              <a:rPr lang="el-GR" dirty="0"/>
              <a:t>Μια νέα επένδυση χρειάζεται περίπου 3-4 έτη μέχρι να ξεκινήσει να αποδίδει κατά μέσο όρο άρα μπορεί η ελληνική οικονομία να αντέξει αυτό το χρονικό διάστημα ακόμα και αν είχε το σύνολο των επενδυτών μέχρι να πετύχει τους ρυθμούς ανάπτυξης για να ανταπεξέλθει των υποχρεώσεων της?</a:t>
            </a:r>
          </a:p>
          <a:p>
            <a:r>
              <a:rPr lang="el-GR" dirty="0"/>
              <a:t>Σε αντίθεση οι συνεργασίες εταιρειών συμβάλουν στη μείωση των κόκκινων δανείων, στην μείωση της ανεργίας και στην αύξηση του ΑΕΠ με άμεσα αποτελέσματα</a:t>
            </a:r>
          </a:p>
        </p:txBody>
      </p:sp>
    </p:spTree>
    <p:extLst>
      <p:ext uri="{BB962C8B-B14F-4D97-AF65-F5344CB8AC3E}">
        <p14:creationId xmlns:p14="http://schemas.microsoft.com/office/powerpoint/2010/main" val="388738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ΣΤΡΑΤΗΓΙΚΗ ΕΠΙΧΕΙΡΗΣΕΩΝ</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5308"/>
            <a:ext cx="5067300" cy="24384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7315"/>
            <a:ext cx="4636424" cy="3477318"/>
          </a:xfrm>
          <a:prstGeom prst="rect">
            <a:avLst/>
          </a:prstGeom>
        </p:spPr>
      </p:pic>
      <p:sp>
        <p:nvSpPr>
          <p:cNvPr id="3" name="Slide Number Placeholder 2">
            <a:extLst>
              <a:ext uri="{FF2B5EF4-FFF2-40B4-BE49-F238E27FC236}">
                <a16:creationId xmlns:a16="http://schemas.microsoft.com/office/drawing/2014/main" id="{3B68C65A-8220-1105-C271-568A63EE503A}"/>
              </a:ext>
            </a:extLst>
          </p:cNvPr>
          <p:cNvSpPr>
            <a:spLocks noGrp="1"/>
          </p:cNvSpPr>
          <p:nvPr>
            <p:ph type="sldNum" sz="quarter" idx="12"/>
          </p:nvPr>
        </p:nvSpPr>
        <p:spPr/>
        <p:txBody>
          <a:bodyPr/>
          <a:lstStyle/>
          <a:p>
            <a:fld id="{A3757D63-CC68-42ED-8486-43462E4296F4}" type="slidenum">
              <a:rPr lang="el-GR" smtClean="0"/>
              <a:t>15</a:t>
            </a:fld>
            <a:endParaRPr lang="el-GR"/>
          </a:p>
        </p:txBody>
      </p:sp>
    </p:spTree>
    <p:extLst>
      <p:ext uri="{BB962C8B-B14F-4D97-AF65-F5344CB8AC3E}">
        <p14:creationId xmlns:p14="http://schemas.microsoft.com/office/powerpoint/2010/main" val="351381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t>Generic Strategies: Growth (Horizontal/Vertical), Pause, Retrenchment</a:t>
            </a:r>
            <a:endParaRPr lang="el-GR"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548" y="2160588"/>
            <a:ext cx="6894941" cy="3881437"/>
          </a:xfrm>
        </p:spPr>
      </p:pic>
    </p:spTree>
    <p:extLst>
      <p:ext uri="{BB962C8B-B14F-4D97-AF65-F5344CB8AC3E}">
        <p14:creationId xmlns:p14="http://schemas.microsoft.com/office/powerpoint/2010/main" val="390065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Horizontal Integration</a:t>
            </a:r>
            <a:endParaRPr lang="el-GR" dirty="0"/>
          </a:p>
        </p:txBody>
      </p:sp>
      <p:pic>
        <p:nvPicPr>
          <p:cNvPr id="6" name="Content Placeholder 5"/>
          <p:cNvPicPr>
            <a:picLocks noGrp="1" noChangeAspect="1"/>
          </p:cNvPicPr>
          <p:nvPr>
            <p:ph idx="1"/>
          </p:nvPr>
        </p:nvPicPr>
        <p:blipFill>
          <a:blip r:embed="rId2"/>
          <a:stretch>
            <a:fillRect/>
          </a:stretch>
        </p:blipFill>
        <p:spPr>
          <a:xfrm>
            <a:off x="2066583" y="2160588"/>
            <a:ext cx="5818871" cy="3881437"/>
          </a:xfrm>
          <a:prstGeom prst="rect">
            <a:avLst/>
          </a:prstGeom>
        </p:spPr>
      </p:pic>
    </p:spTree>
    <p:extLst>
      <p:ext uri="{BB962C8B-B14F-4D97-AF65-F5344CB8AC3E}">
        <p14:creationId xmlns:p14="http://schemas.microsoft.com/office/powerpoint/2010/main" val="381450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A749FABB-3B58-4B9A-B64B-17072A0FCB94}"/>
              </a:ext>
            </a:extLst>
          </p:cNvPr>
          <p:cNvSpPr>
            <a:spLocks noGrp="1" noChangeArrowheads="1"/>
          </p:cNvSpPr>
          <p:nvPr>
            <p:ph type="title"/>
          </p:nvPr>
        </p:nvSpPr>
        <p:spPr>
          <a:xfrm>
            <a:off x="1992313" y="404813"/>
            <a:ext cx="8229600" cy="1371600"/>
          </a:xfrm>
        </p:spPr>
        <p:txBody>
          <a:bodyPr/>
          <a:lstStyle/>
          <a:p>
            <a:pPr eaLnBrk="1" hangingPunct="1">
              <a:defRPr/>
            </a:pPr>
            <a:r>
              <a:rPr lang="el-GR" altLang="el-GR" sz="4000" b="1"/>
              <a:t>ΤΥΠΟΙ ΟΛΟΚΛΗΡΩΣΗΣ ΣΤΗΝ ΠΑΡΑΓΩΓΙΚΗ ΔΙΑΔΙΚΑΣΙΑ</a:t>
            </a:r>
          </a:p>
        </p:txBody>
      </p:sp>
      <p:sp>
        <p:nvSpPr>
          <p:cNvPr id="317443" name="Rectangle 3">
            <a:extLst>
              <a:ext uri="{FF2B5EF4-FFF2-40B4-BE49-F238E27FC236}">
                <a16:creationId xmlns:a16="http://schemas.microsoft.com/office/drawing/2014/main" id="{7F8FB924-8C57-470A-BC23-DEB5ABDA46F2}"/>
              </a:ext>
            </a:extLst>
          </p:cNvPr>
          <p:cNvSpPr>
            <a:spLocks noGrp="1" noChangeArrowheads="1"/>
          </p:cNvSpPr>
          <p:nvPr>
            <p:ph type="body" idx="1"/>
          </p:nvPr>
        </p:nvSpPr>
        <p:spPr/>
        <p:txBody>
          <a:bodyPr/>
          <a:lstStyle/>
          <a:p>
            <a:pPr marL="609600" indent="-609600" algn="just" eaLnBrk="1" hangingPunct="1">
              <a:buNone/>
              <a:defRPr/>
            </a:pPr>
            <a:r>
              <a:rPr lang="el-GR" altLang="el-GR" sz="1400" b="1" dirty="0"/>
              <a:t>1. </a:t>
            </a:r>
            <a:r>
              <a:rPr lang="el-GR" altLang="el-GR" sz="1400" b="1" u="sng" dirty="0"/>
              <a:t>Κάθετη Ολοκλήρωση</a:t>
            </a:r>
            <a:r>
              <a:rPr lang="el-GR" altLang="el-GR" sz="1400" b="1" dirty="0"/>
              <a:t> (</a:t>
            </a:r>
            <a:r>
              <a:rPr lang="en-US" altLang="el-GR" sz="1400" b="1" dirty="0"/>
              <a:t>Vertical Integration)</a:t>
            </a:r>
            <a:endParaRPr lang="el-GR" altLang="el-GR" sz="1400" b="1" dirty="0"/>
          </a:p>
          <a:p>
            <a:pPr marL="609600" indent="-609600" algn="just" eaLnBrk="1" hangingPunct="1">
              <a:buNone/>
              <a:defRPr/>
            </a:pPr>
            <a:r>
              <a:rPr lang="el-GR" altLang="el-GR" sz="1400" b="1" dirty="0"/>
              <a:t>	- Σε προηγούμενα στάδια: </a:t>
            </a:r>
            <a:r>
              <a:rPr lang="el-GR" altLang="el-GR" sz="1400" dirty="0"/>
              <a:t>η επιχείρηση επεκτείνεται στην παραγωγή των εισροών του υπάρχοντος προϊόντος της.</a:t>
            </a:r>
          </a:p>
          <a:p>
            <a:pPr marL="609600" indent="-609600" algn="just" eaLnBrk="1" hangingPunct="1">
              <a:buNone/>
              <a:defRPr/>
            </a:pPr>
            <a:r>
              <a:rPr lang="el-GR" altLang="el-GR" sz="1400" dirty="0"/>
              <a:t>	</a:t>
            </a:r>
            <a:r>
              <a:rPr lang="el-GR" altLang="el-GR" sz="1400" b="1" dirty="0"/>
              <a:t>- Σε επόμενα στάδια:</a:t>
            </a:r>
            <a:r>
              <a:rPr lang="el-GR" altLang="el-GR" sz="1400" dirty="0"/>
              <a:t> η επιχείρηση επεκτείνεται στην παραγωγή προϊόντων όπου το ήδη υπάρχον προϊόν μπορεί να χρησιμοποιηθεί ως εισροή.</a:t>
            </a:r>
            <a:endParaRPr lang="en-GB" altLang="el-GR" sz="1400" dirty="0"/>
          </a:p>
          <a:p>
            <a:pPr marL="609600" indent="-609600" algn="just" eaLnBrk="1" hangingPunct="1">
              <a:buNone/>
              <a:defRPr/>
            </a:pPr>
            <a:endParaRPr lang="el-GR" altLang="el-GR" sz="1400" b="1" dirty="0"/>
          </a:p>
        </p:txBody>
      </p:sp>
      <p:pic>
        <p:nvPicPr>
          <p:cNvPr id="32772" name="Picture 1">
            <a:extLst>
              <a:ext uri="{FF2B5EF4-FFF2-40B4-BE49-F238E27FC236}">
                <a16:creationId xmlns:a16="http://schemas.microsoft.com/office/drawing/2014/main" id="{E6DFEC18-0EF2-433C-9066-704274A441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255964"/>
            <a:ext cx="448627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VERTICAL INTEGRATION</a:t>
            </a:r>
            <a:endParaRPr lang="el-GR" dirty="0"/>
          </a:p>
        </p:txBody>
      </p:sp>
      <p:pic>
        <p:nvPicPr>
          <p:cNvPr id="4" name="Content Placeholder 3"/>
          <p:cNvPicPr>
            <a:picLocks noGrp="1" noChangeAspect="1"/>
          </p:cNvPicPr>
          <p:nvPr>
            <p:ph idx="1"/>
          </p:nvPr>
        </p:nvPicPr>
        <p:blipFill>
          <a:blip r:embed="rId2"/>
          <a:stretch>
            <a:fillRect/>
          </a:stretch>
        </p:blipFill>
        <p:spPr>
          <a:xfrm>
            <a:off x="2021747" y="2160588"/>
            <a:ext cx="5059205" cy="3881437"/>
          </a:xfrm>
          <a:prstGeom prst="rect">
            <a:avLst/>
          </a:prstGeom>
        </p:spPr>
      </p:pic>
    </p:spTree>
    <p:extLst>
      <p:ext uri="{BB962C8B-B14F-4D97-AF65-F5344CB8AC3E}">
        <p14:creationId xmlns:p14="http://schemas.microsoft.com/office/powerpoint/2010/main" val="232367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EB3EF7-1019-D547-96DD-3477D43519F1}"/>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2</a:t>
            </a:fld>
            <a:endParaRPr lang="en-US">
              <a:solidFill>
                <a:prstClr val="black">
                  <a:tint val="75000"/>
                </a:prstClr>
              </a:solidFill>
            </a:endParaRPr>
          </a:p>
        </p:txBody>
      </p:sp>
      <p:pic>
        <p:nvPicPr>
          <p:cNvPr id="4" name="Picture 3">
            <a:extLst>
              <a:ext uri="{FF2B5EF4-FFF2-40B4-BE49-F238E27FC236}">
                <a16:creationId xmlns:a16="http://schemas.microsoft.com/office/drawing/2014/main" id="{95085D7C-A7FD-01C3-C859-61CDABF06E60}"/>
              </a:ext>
            </a:extLst>
          </p:cNvPr>
          <p:cNvPicPr>
            <a:picLocks noChangeAspect="1"/>
          </p:cNvPicPr>
          <p:nvPr/>
        </p:nvPicPr>
        <p:blipFill>
          <a:blip r:embed="rId2"/>
          <a:stretch>
            <a:fillRect/>
          </a:stretch>
        </p:blipFill>
        <p:spPr>
          <a:xfrm>
            <a:off x="3322607" y="0"/>
            <a:ext cx="5546785" cy="6858000"/>
          </a:xfrm>
          <a:prstGeom prst="rect">
            <a:avLst/>
          </a:prstGeom>
        </p:spPr>
      </p:pic>
    </p:spTree>
    <p:extLst>
      <p:ext uri="{BB962C8B-B14F-4D97-AF65-F5344CB8AC3E}">
        <p14:creationId xmlns:p14="http://schemas.microsoft.com/office/powerpoint/2010/main" val="273339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8061_ENT2_Powerpoint-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5"/>
          <p:cNvSpPr txBox="1">
            <a:spLocks/>
          </p:cNvSpPr>
          <p:nvPr/>
        </p:nvSpPr>
        <p:spPr>
          <a:xfrm>
            <a:off x="1841501" y="304269"/>
            <a:ext cx="8201787" cy="1021488"/>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cs typeface="Arial"/>
              </a:rPr>
              <a:t>Identifying the Value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cs typeface="Arial"/>
              </a:rPr>
              <a:t>Created for Key Stakeholders </a:t>
            </a:r>
            <a:endParaRPr kumimoji="0" lang="en-US" sz="2800" b="0" i="0" u="none" strike="noStrike" kern="1200" cap="none" spc="0" normalizeH="0" baseline="0" noProof="0" dirty="0">
              <a:ln>
                <a:noFill/>
              </a:ln>
              <a:solidFill>
                <a:prstClr val="black"/>
              </a:solidFill>
              <a:effectLst/>
              <a:uLnTx/>
              <a:uFillTx/>
              <a:latin typeface="Arial"/>
              <a:ea typeface="Arial Unicode MS" panose="020B0604020202020204" pitchFamily="34" charset="-128"/>
              <a:cs typeface="Arial"/>
            </a:endParaRPr>
          </a:p>
        </p:txBody>
      </p:sp>
    </p:spTree>
    <p:extLst>
      <p:ext uri="{BB962C8B-B14F-4D97-AF65-F5344CB8AC3E}">
        <p14:creationId xmlns:p14="http://schemas.microsoft.com/office/powerpoint/2010/main" val="225469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a:t>Προ απαιτούμενα κατανόησης συνεργασιών εταιρειών</a:t>
            </a:r>
          </a:p>
        </p:txBody>
      </p:sp>
      <p:sp>
        <p:nvSpPr>
          <p:cNvPr id="3" name="Content Placeholder 2"/>
          <p:cNvSpPr>
            <a:spLocks noGrp="1"/>
          </p:cNvSpPr>
          <p:nvPr>
            <p:ph idx="1"/>
          </p:nvPr>
        </p:nvSpPr>
        <p:spPr/>
        <p:txBody>
          <a:bodyPr/>
          <a:lstStyle/>
          <a:p>
            <a:r>
              <a:rPr lang="el-GR" dirty="0"/>
              <a:t>ΣΤΑΚΟΔ</a:t>
            </a:r>
          </a:p>
          <a:p>
            <a:r>
              <a:rPr lang="el-GR" dirty="0"/>
              <a:t>ΣΤΡΑΤΗΓΙΚΗ ΕΠΙΧΕΙΡΗΣΕΩΝ</a:t>
            </a:r>
          </a:p>
          <a:p>
            <a:r>
              <a:rPr lang="el-GR" dirty="0"/>
              <a:t>ΑΝΑΛΥΣΗ ΣΥΝΟΛΙΚΟΥ ΚΙΝΔΥΝΟΥ</a:t>
            </a:r>
          </a:p>
          <a:p>
            <a:r>
              <a:rPr lang="el-GR" dirty="0"/>
              <a:t>ΑΝΑΛΥΣΗ ΕΞΩΤΕΡΙΚΟΥ ΠΕΡΙΒΑΛΛΟΝΤΟΣ</a:t>
            </a:r>
          </a:p>
          <a:p>
            <a:r>
              <a:rPr lang="el-GR" dirty="0"/>
              <a:t>ΑΝΑΛΥΣΗ ΚΛΑΔΟΥ</a:t>
            </a:r>
          </a:p>
          <a:p>
            <a:r>
              <a:rPr lang="el-GR" dirty="0"/>
              <a:t>ΑΝΑΛΥΣΗ ΜΑΚΡΟΟΙΚΟΝΟΜΙΚΩΝ ΜΕΓΕΘΩΝ</a:t>
            </a:r>
          </a:p>
        </p:txBody>
      </p:sp>
      <p:sp>
        <p:nvSpPr>
          <p:cNvPr id="4" name="Slide Number Placeholder 3">
            <a:extLst>
              <a:ext uri="{FF2B5EF4-FFF2-40B4-BE49-F238E27FC236}">
                <a16:creationId xmlns:a16="http://schemas.microsoft.com/office/drawing/2014/main" id="{E64EFA24-68DF-F778-32BD-303E528CC044}"/>
              </a:ext>
            </a:extLst>
          </p:cNvPr>
          <p:cNvSpPr>
            <a:spLocks noGrp="1"/>
          </p:cNvSpPr>
          <p:nvPr>
            <p:ph type="sldNum" sz="quarter" idx="12"/>
          </p:nvPr>
        </p:nvSpPr>
        <p:spPr/>
        <p:txBody>
          <a:bodyPr/>
          <a:lstStyle/>
          <a:p>
            <a:fld id="{A3757D63-CC68-42ED-8486-43462E4296F4}" type="slidenum">
              <a:rPr lang="el-GR" smtClean="0"/>
              <a:t>21</a:t>
            </a:fld>
            <a:endParaRPr lang="el-GR"/>
          </a:p>
        </p:txBody>
      </p:sp>
    </p:spTree>
    <p:extLst>
      <p:ext uri="{BB962C8B-B14F-4D97-AF65-F5344CB8AC3E}">
        <p14:creationId xmlns:p14="http://schemas.microsoft.com/office/powerpoint/2010/main" val="141559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8F7-C032-4771-ADC6-E42CDD1E4D6D}"/>
              </a:ext>
            </a:extLst>
          </p:cNvPr>
          <p:cNvSpPr>
            <a:spLocks noGrp="1"/>
          </p:cNvSpPr>
          <p:nvPr>
            <p:ph type="title"/>
          </p:nvPr>
        </p:nvSpPr>
        <p:spPr/>
        <p:txBody>
          <a:bodyPr>
            <a:normAutofit/>
          </a:bodyPr>
          <a:lstStyle/>
          <a:p>
            <a:r>
              <a:rPr lang="el-GR" sz="3100" b="1" dirty="0"/>
              <a:t>ΠΡΟΕΤΟΙΜΑΣΙΑ &amp; ΣΥΝΘΗΚΕΣ ΓΙΑ ΤΗ ΣΥΝΕΡΓΑΣΙΑ ΕΤΑΙΡΕΙΩΝ</a:t>
            </a:r>
            <a:br>
              <a:rPr lang="el-GR" dirty="0"/>
            </a:br>
            <a:endParaRPr lang="en-GB" dirty="0"/>
          </a:p>
        </p:txBody>
      </p:sp>
      <p:sp>
        <p:nvSpPr>
          <p:cNvPr id="3" name="Content Placeholder 2">
            <a:extLst>
              <a:ext uri="{FF2B5EF4-FFF2-40B4-BE49-F238E27FC236}">
                <a16:creationId xmlns:a16="http://schemas.microsoft.com/office/drawing/2014/main" id="{9034BA45-7B92-4CBA-B2E1-20048C0660F1}"/>
              </a:ext>
            </a:extLst>
          </p:cNvPr>
          <p:cNvSpPr>
            <a:spLocks noGrp="1"/>
          </p:cNvSpPr>
          <p:nvPr>
            <p:ph idx="1"/>
          </p:nvPr>
        </p:nvSpPr>
        <p:spPr/>
        <p:txBody>
          <a:bodyPr/>
          <a:lstStyle/>
          <a:p>
            <a:r>
              <a:rPr lang="el-GR" sz="2000" dirty="0"/>
              <a:t>Αναγκαιότητα κατανόησης από πλευράς υποψηφίων εμπλεκομένων επιχειρήσεων των:</a:t>
            </a:r>
          </a:p>
          <a:p>
            <a:pPr lvl="1"/>
            <a:r>
              <a:rPr lang="el-GR" sz="1600" i="1" dirty="0"/>
              <a:t>Που βρίσκομαι σήμερα</a:t>
            </a:r>
          </a:p>
          <a:p>
            <a:pPr lvl="1"/>
            <a:r>
              <a:rPr lang="el-GR" sz="1600" i="1" dirty="0"/>
              <a:t>Που θέλω να πάω</a:t>
            </a:r>
          </a:p>
          <a:p>
            <a:pPr lvl="1"/>
            <a:r>
              <a:rPr lang="el-GR" sz="1600" i="1" dirty="0"/>
              <a:t>Πως θα φτάσω τον στόχο</a:t>
            </a:r>
          </a:p>
          <a:p>
            <a:r>
              <a:rPr lang="el-GR" sz="2000" i="1" dirty="0"/>
              <a:t>Ανάλυση πλεονεκτημάτων &amp; μειονεκτημάτων κάθε επιχείρησης καθώς και επικείμενων κινδύνων και ευκαιριών προκειμένου να αξιολογηθεί </a:t>
            </a:r>
            <a:r>
              <a:rPr lang="el-GR" sz="2000" i="1" dirty="0">
                <a:highlight>
                  <a:srgbClr val="FFFF00"/>
                </a:highlight>
              </a:rPr>
              <a:t>αν και ποια μορφή συνεργασίας </a:t>
            </a:r>
            <a:r>
              <a:rPr lang="el-GR" sz="2000" i="1" dirty="0"/>
              <a:t>μπορεί να βοηθήσει στην καλύτερη υλοποίηση των στόχων της επιχείρησης.</a:t>
            </a:r>
          </a:p>
          <a:p>
            <a:pPr lvl="1"/>
            <a:r>
              <a:rPr lang="el-GR" sz="1600" i="1" dirty="0"/>
              <a:t>Στρατηγική παύσης(</a:t>
            </a:r>
            <a:r>
              <a:rPr lang="en-US" sz="1600" i="1" dirty="0"/>
              <a:t>pause), </a:t>
            </a:r>
            <a:r>
              <a:rPr lang="el-GR" sz="1600" i="1" dirty="0" err="1"/>
              <a:t>αποεπένδυσης</a:t>
            </a:r>
            <a:r>
              <a:rPr lang="el-GR" sz="1600" i="1" dirty="0"/>
              <a:t> (</a:t>
            </a:r>
            <a:r>
              <a:rPr lang="en-US" sz="1600" i="1" dirty="0"/>
              <a:t>retrenchment) </a:t>
            </a:r>
            <a:r>
              <a:rPr lang="el-GR" sz="1600" i="1" dirty="0"/>
              <a:t>και Ανάπτυξης (</a:t>
            </a:r>
            <a:r>
              <a:rPr lang="en-US" sz="1600" i="1" dirty="0"/>
              <a:t>Growth) {Horizontal (Internal/External), Vertical Forward Integration or Vertical Backward Integration}</a:t>
            </a:r>
          </a:p>
          <a:p>
            <a:pPr lvl="1"/>
            <a:r>
              <a:rPr lang="el-GR" sz="1600" i="1" dirty="0"/>
              <a:t>Ενοποίηση</a:t>
            </a:r>
            <a:r>
              <a:rPr lang="en-US" sz="1600" i="1" dirty="0"/>
              <a:t> ;H</a:t>
            </a:r>
            <a:r>
              <a:rPr lang="el-GR" sz="1600" i="1" dirty="0"/>
              <a:t> Εξαγορά (συνολική ή μερική/δια απορροφήσεως ή συμμετοχή)</a:t>
            </a:r>
            <a:r>
              <a:rPr lang="en-US" sz="1600" i="1" dirty="0"/>
              <a:t> ;H</a:t>
            </a:r>
            <a:r>
              <a:rPr lang="el-GR" sz="1600" i="1" dirty="0"/>
              <a:t> Μετατροπή Υποχρεώσεων σε Κεφάλαιο </a:t>
            </a:r>
            <a:r>
              <a:rPr lang="en-US" sz="1600" i="1" dirty="0"/>
              <a:t>(Leverage Buyout) </a:t>
            </a:r>
            <a:r>
              <a:rPr lang="el-GR" sz="1600" i="1" dirty="0"/>
              <a:t>Ή </a:t>
            </a:r>
            <a:r>
              <a:rPr lang="en-US" sz="1600" i="1" dirty="0"/>
              <a:t>Management Buyout</a:t>
            </a:r>
            <a:r>
              <a:rPr lang="el-GR" sz="1600" i="1" dirty="0"/>
              <a:t> ‘Η Κοινοπραξία (</a:t>
            </a:r>
            <a:r>
              <a:rPr lang="en-US" sz="1600" i="1" dirty="0"/>
              <a:t>Joint Venture)</a:t>
            </a:r>
          </a:p>
          <a:p>
            <a:r>
              <a:rPr lang="el-GR" sz="2000" i="1" dirty="0"/>
              <a:t>Αναγνώριση, καταγραφή και αξιολόγηση υποψηφίων για συνεργασία εταιρειών</a:t>
            </a:r>
          </a:p>
          <a:p>
            <a:r>
              <a:rPr lang="el-GR" sz="2000" i="1" dirty="0"/>
              <a:t>Επιλογή και διερεύνηση προθέσεων είτε απευθείας είτε μέσω τρίτου (πχ Τραπέζης ή Συμβούλων)</a:t>
            </a:r>
          </a:p>
        </p:txBody>
      </p:sp>
      <p:sp>
        <p:nvSpPr>
          <p:cNvPr id="4" name="Slide Number Placeholder 3">
            <a:extLst>
              <a:ext uri="{FF2B5EF4-FFF2-40B4-BE49-F238E27FC236}">
                <a16:creationId xmlns:a16="http://schemas.microsoft.com/office/drawing/2014/main" id="{C327C645-5AB8-0850-19BE-0DCF8C7851B1}"/>
              </a:ext>
            </a:extLst>
          </p:cNvPr>
          <p:cNvSpPr>
            <a:spLocks noGrp="1"/>
          </p:cNvSpPr>
          <p:nvPr>
            <p:ph type="sldNum" sz="quarter" idx="12"/>
          </p:nvPr>
        </p:nvSpPr>
        <p:spPr/>
        <p:txBody>
          <a:bodyPr/>
          <a:lstStyle/>
          <a:p>
            <a:fld id="{DA8B11F1-1C6E-480B-9BD6-C100764C650E}" type="slidenum">
              <a:rPr lang="en-GB" smtClean="0"/>
              <a:t>22</a:t>
            </a:fld>
            <a:endParaRPr lang="en-GB"/>
          </a:p>
        </p:txBody>
      </p:sp>
    </p:spTree>
    <p:extLst>
      <p:ext uri="{BB962C8B-B14F-4D97-AF65-F5344CB8AC3E}">
        <p14:creationId xmlns:p14="http://schemas.microsoft.com/office/powerpoint/2010/main" val="306592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DBE9-FFE9-40BA-B9F2-2977FBE2D13A}"/>
              </a:ext>
            </a:extLst>
          </p:cNvPr>
          <p:cNvSpPr>
            <a:spLocks noGrp="1"/>
          </p:cNvSpPr>
          <p:nvPr>
            <p:ph type="title"/>
          </p:nvPr>
        </p:nvSpPr>
        <p:spPr/>
        <p:txBody>
          <a:bodyPr>
            <a:normAutofit fontScale="90000"/>
          </a:bodyPr>
          <a:lstStyle/>
          <a:p>
            <a:pPr algn="ctr"/>
            <a:r>
              <a:rPr lang="el-GR" sz="3100" b="1" dirty="0"/>
              <a:t>ΒΗΜΑΤΑ ΓΙΑ ΤΗΝ ΕΛΑΧΙΣΤΟΠΟΙΗΣΗ ΤΟΥ ΣΥΝΟΛΙΚΟΥ ΚΙΝΔΥΝΟΥ ΑΠΌ ΜΙΑ ΕΠΙΚΕΙΜΕΝΗ ΣΥΝΕΡΓΑΣΙΑ</a:t>
            </a:r>
            <a:br>
              <a:rPr lang="el-GR" dirty="0"/>
            </a:br>
            <a:endParaRPr lang="en-GB" dirty="0"/>
          </a:p>
        </p:txBody>
      </p:sp>
      <p:sp>
        <p:nvSpPr>
          <p:cNvPr id="3" name="Content Placeholder 2">
            <a:extLst>
              <a:ext uri="{FF2B5EF4-FFF2-40B4-BE49-F238E27FC236}">
                <a16:creationId xmlns:a16="http://schemas.microsoft.com/office/drawing/2014/main" id="{9A45E5AA-858E-472B-9FF9-4E9844561E20}"/>
              </a:ext>
            </a:extLst>
          </p:cNvPr>
          <p:cNvSpPr>
            <a:spLocks noGrp="1"/>
          </p:cNvSpPr>
          <p:nvPr>
            <p:ph idx="1"/>
          </p:nvPr>
        </p:nvSpPr>
        <p:spPr/>
        <p:txBody>
          <a:bodyPr>
            <a:normAutofit fontScale="85000" lnSpcReduction="20000"/>
          </a:bodyPr>
          <a:lstStyle/>
          <a:p>
            <a:r>
              <a:rPr lang="el-GR" dirty="0"/>
              <a:t>Συλλογή και αξιολόγηση πληροφοριών για τους επιλεγέντες πιθανούς στόχους συνεργασίας αναφορικά με:</a:t>
            </a:r>
          </a:p>
          <a:p>
            <a:pPr lvl="1"/>
            <a:r>
              <a:rPr lang="el-GR" dirty="0"/>
              <a:t>Οικονομικά στοιχεία (πιστοληπτική ικανότητα, διάρθρωση κεφαλαίων, ρευστότητα, επισφάλειες, </a:t>
            </a:r>
            <a:r>
              <a:rPr lang="en-US" dirty="0"/>
              <a:t>EBITDA</a:t>
            </a:r>
            <a:r>
              <a:rPr lang="el-GR" dirty="0"/>
              <a:t>, </a:t>
            </a:r>
            <a:r>
              <a:rPr lang="en-US" dirty="0"/>
              <a:t>P/E </a:t>
            </a:r>
            <a:r>
              <a:rPr lang="el-GR" dirty="0" err="1"/>
              <a:t>κλπ</a:t>
            </a:r>
            <a:r>
              <a:rPr lang="el-GR" dirty="0"/>
              <a:t>)</a:t>
            </a:r>
          </a:p>
          <a:p>
            <a:pPr lvl="1"/>
            <a:r>
              <a:rPr lang="el-GR" dirty="0"/>
              <a:t>Στοιχεία αγοράς (πχ μερίδιο αγοράς, επικάλυψη αγοράς στόχου, </a:t>
            </a:r>
            <a:r>
              <a:rPr lang="el-GR" dirty="0" err="1"/>
              <a:t>προϊοντικό</a:t>
            </a:r>
            <a:r>
              <a:rPr lang="el-GR" dirty="0"/>
              <a:t> μίγμα, εφοδιαστική αλυσίδα και όροι προμήθειας </a:t>
            </a:r>
            <a:r>
              <a:rPr lang="el-GR" dirty="0" err="1"/>
              <a:t>κλπ</a:t>
            </a:r>
            <a:r>
              <a:rPr lang="el-GR" dirty="0"/>
              <a:t>)</a:t>
            </a:r>
          </a:p>
          <a:p>
            <a:pPr lvl="1"/>
            <a:r>
              <a:rPr lang="el-GR" dirty="0"/>
              <a:t>Αξιολόγηση Αντίληψης &amp; Συμπεριφοράς Ομάδας Διαχείρισης (βάσει δικής μας κρίσης και αντίληψης αγοράς!!!!)</a:t>
            </a:r>
          </a:p>
          <a:p>
            <a:r>
              <a:rPr lang="el-GR" dirty="0"/>
              <a:t>Προετοιμασία εταιρείας (εμπλεκόμενοι άνθρωποι και αναγκαία έγγραφα/στοιχεία) για την επικείμενη/επιδιωκόμενη συνεργασία (</a:t>
            </a:r>
            <a:r>
              <a:rPr lang="en-US" dirty="0"/>
              <a:t>M&amp;As is a team work!!!!)</a:t>
            </a:r>
          </a:p>
          <a:p>
            <a:r>
              <a:rPr lang="el-GR" dirty="0"/>
              <a:t>Υπογραφή Συμφωνητικού Εμπιστευτικότητας (</a:t>
            </a:r>
            <a:r>
              <a:rPr lang="en-US" dirty="0"/>
              <a:t>Confidentiality Agreement) </a:t>
            </a:r>
            <a:r>
              <a:rPr lang="el-GR" dirty="0"/>
              <a:t>με κάθε υποψήφιο συνεργαζόμενο</a:t>
            </a:r>
          </a:p>
          <a:p>
            <a:r>
              <a:rPr lang="el-GR" dirty="0"/>
              <a:t>Υπογραφή Μνημονίου Αμοιβαίας Κατανόησης (</a:t>
            </a:r>
            <a:r>
              <a:rPr lang="en-US" dirty="0"/>
              <a:t>Memorandum of Understanding-MoU) </a:t>
            </a:r>
            <a:r>
              <a:rPr lang="el-GR" dirty="0"/>
              <a:t>ή Μνημονίου Συνεργασίας (</a:t>
            </a:r>
            <a:r>
              <a:rPr lang="en-US" dirty="0"/>
              <a:t>Memorandum of Agreement)</a:t>
            </a:r>
            <a:endParaRPr lang="en-GB" dirty="0"/>
          </a:p>
        </p:txBody>
      </p:sp>
      <p:sp>
        <p:nvSpPr>
          <p:cNvPr id="4" name="Slide Number Placeholder 3">
            <a:extLst>
              <a:ext uri="{FF2B5EF4-FFF2-40B4-BE49-F238E27FC236}">
                <a16:creationId xmlns:a16="http://schemas.microsoft.com/office/drawing/2014/main" id="{B25F819A-B13F-E799-5A82-E221D004E931}"/>
              </a:ext>
            </a:extLst>
          </p:cNvPr>
          <p:cNvSpPr>
            <a:spLocks noGrp="1"/>
          </p:cNvSpPr>
          <p:nvPr>
            <p:ph type="sldNum" sz="quarter" idx="12"/>
          </p:nvPr>
        </p:nvSpPr>
        <p:spPr/>
        <p:txBody>
          <a:bodyPr/>
          <a:lstStyle/>
          <a:p>
            <a:fld id="{DA8B11F1-1C6E-480B-9BD6-C100764C650E}" type="slidenum">
              <a:rPr lang="en-GB" smtClean="0"/>
              <a:t>23</a:t>
            </a:fld>
            <a:endParaRPr lang="en-GB"/>
          </a:p>
        </p:txBody>
      </p:sp>
    </p:spTree>
    <p:extLst>
      <p:ext uri="{BB962C8B-B14F-4D97-AF65-F5344CB8AC3E}">
        <p14:creationId xmlns:p14="http://schemas.microsoft.com/office/powerpoint/2010/main" val="91249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4A52-C807-4301-8DBE-1A25B82586C2}"/>
              </a:ext>
            </a:extLst>
          </p:cNvPr>
          <p:cNvSpPr>
            <a:spLocks noGrp="1"/>
          </p:cNvSpPr>
          <p:nvPr>
            <p:ph type="title"/>
          </p:nvPr>
        </p:nvSpPr>
        <p:spPr>
          <a:xfrm>
            <a:off x="838200" y="681037"/>
            <a:ext cx="10515600" cy="1735592"/>
          </a:xfrm>
        </p:spPr>
        <p:txBody>
          <a:bodyPr>
            <a:normAutofit fontScale="90000"/>
          </a:bodyPr>
          <a:lstStyle/>
          <a:p>
            <a:pPr algn="ctr"/>
            <a:r>
              <a:rPr lang="el-GR" sz="2200" b="1" dirty="0"/>
              <a:t>ΒΗΜΑΤΑ ΥΛΟΠΟΙΗΣΗΣ ΜΙΑΣ ΚΑΤΑΡΧΙΝ ΣΥΜΦΩΝΙΑΣ ΜΕΡΩΝ και υπό προϋποθέσεις ΟΛΟΚΛΗΡΩΣΗΣ ΜΙΑΣ ΣΥΜΦΩΝΙΑΣ ΜΕΡΩΝ</a:t>
            </a:r>
            <a:br>
              <a:rPr lang="el-GR" sz="1600" dirty="0"/>
            </a:br>
            <a:br>
              <a:rPr lang="el-GR" dirty="0"/>
            </a:br>
            <a:endParaRPr lang="en-GB" dirty="0"/>
          </a:p>
        </p:txBody>
      </p:sp>
      <p:sp>
        <p:nvSpPr>
          <p:cNvPr id="3" name="Content Placeholder 2">
            <a:extLst>
              <a:ext uri="{FF2B5EF4-FFF2-40B4-BE49-F238E27FC236}">
                <a16:creationId xmlns:a16="http://schemas.microsoft.com/office/drawing/2014/main" id="{39CF049B-A5B2-4ADB-AA75-415CFA9BC8D5}"/>
              </a:ext>
            </a:extLst>
          </p:cNvPr>
          <p:cNvSpPr>
            <a:spLocks noGrp="1"/>
          </p:cNvSpPr>
          <p:nvPr>
            <p:ph idx="1"/>
          </p:nvPr>
        </p:nvSpPr>
        <p:spPr>
          <a:xfrm>
            <a:off x="838200" y="2015411"/>
            <a:ext cx="10515600" cy="4161551"/>
          </a:xfrm>
        </p:spPr>
        <p:txBody>
          <a:bodyPr>
            <a:normAutofit fontScale="70000" lnSpcReduction="20000"/>
          </a:bodyPr>
          <a:lstStyle/>
          <a:p>
            <a:r>
              <a:rPr lang="el-GR" dirty="0"/>
              <a:t>Ορισμός ομάδας εργασίας που θα συμμετέχει</a:t>
            </a:r>
            <a:r>
              <a:rPr lang="en-US" dirty="0"/>
              <a:t> </a:t>
            </a:r>
            <a:r>
              <a:rPr lang="el-GR" dirty="0"/>
              <a:t>στο </a:t>
            </a:r>
            <a:r>
              <a:rPr lang="en-US" dirty="0"/>
              <a:t>data room</a:t>
            </a:r>
            <a:r>
              <a:rPr lang="el-GR" dirty="0"/>
              <a:t> (εσωτερικών στελεχών επιχείρησης ή/και εξωτερικών εξειδικευμένων συμβούλων πχ ορκωτών, νομικών, χρηματοοικονομικών)</a:t>
            </a:r>
          </a:p>
          <a:p>
            <a:r>
              <a:rPr lang="el-GR" dirty="0"/>
              <a:t>Συμφωνία μερών </a:t>
            </a:r>
            <a:r>
              <a:rPr lang="el-GR" dirty="0" err="1"/>
              <a:t>επι</a:t>
            </a:r>
            <a:r>
              <a:rPr lang="el-GR" dirty="0"/>
              <a:t> της κατάστασης ελεγχόμενων εγγράφων/στοιχείων</a:t>
            </a:r>
          </a:p>
          <a:p>
            <a:r>
              <a:rPr lang="el-GR" dirty="0"/>
              <a:t>Σαφείς οδηγίες προς Νομικούς (Νομικός Έλεγχος), Οικονομικούς (για υφιστάμενα και πιθανολογούμενες μεταβολές οικονομικών μεγεθών), Τεχνικών (περί επάρκειας δυναμικότητας, αναγκαίων επενδύσεων, </a:t>
            </a:r>
            <a:r>
              <a:rPr lang="el-GR" dirty="0" err="1"/>
              <a:t>αδειοδοτήσεων</a:t>
            </a:r>
            <a:r>
              <a:rPr lang="el-GR" dirty="0"/>
              <a:t> </a:t>
            </a:r>
            <a:r>
              <a:rPr lang="el-GR" dirty="0" err="1"/>
              <a:t>κλπ</a:t>
            </a:r>
            <a:r>
              <a:rPr lang="el-GR" dirty="0"/>
              <a:t>)</a:t>
            </a:r>
          </a:p>
          <a:p>
            <a:r>
              <a:rPr lang="el-GR" dirty="0"/>
              <a:t>Αξιολόγηση των εκθέσεων που λαμβάνουμε ως προϊόν ολοκλήρωσης του </a:t>
            </a:r>
            <a:r>
              <a:rPr lang="en-US" dirty="0"/>
              <a:t>data room</a:t>
            </a:r>
          </a:p>
          <a:p>
            <a:r>
              <a:rPr lang="el-GR" dirty="0"/>
              <a:t>Εισήγηση προς Δ.Σ. και από Δ.Σ. προς Γ.Σ. ( αν είναι θετική τότε προχωράμε στα παρακάτω)</a:t>
            </a:r>
          </a:p>
          <a:p>
            <a:r>
              <a:rPr lang="el-GR" dirty="0"/>
              <a:t>Υπογραφή συμφωνίας μετόχων </a:t>
            </a:r>
            <a:r>
              <a:rPr lang="en-US" dirty="0"/>
              <a:t>(shareholders’ agreement) </a:t>
            </a:r>
            <a:r>
              <a:rPr lang="el-GR" dirty="0"/>
              <a:t>– συνήθως με την επιφύλαξη διαλυτικών αιρέσεων ή συνθηκών πλήρωσης (</a:t>
            </a:r>
            <a:r>
              <a:rPr lang="en-US" dirty="0"/>
              <a:t>covenants)</a:t>
            </a:r>
          </a:p>
          <a:p>
            <a:r>
              <a:rPr lang="el-GR" dirty="0"/>
              <a:t>Οριστικές αποφάσεις έγκρισης από τα αρμόδια όργανα των συμβαλλομένων εταιρειών</a:t>
            </a:r>
          </a:p>
          <a:p>
            <a:r>
              <a:rPr lang="el-GR" dirty="0"/>
              <a:t>Υποβολή, όπου απαιτείται, στους αρμόδιους θεσμούς για τη λήψη των απαιτούμενων εγκρίσεων ή έκδοση σχετικών αποφάσεων διοικητικών πράξεων ή προϋποθέσεων για την ολοκλήρωση της συναλλαγής</a:t>
            </a:r>
            <a:endParaRPr lang="en-GB" dirty="0"/>
          </a:p>
        </p:txBody>
      </p:sp>
      <p:sp>
        <p:nvSpPr>
          <p:cNvPr id="4" name="Slide Number Placeholder 3">
            <a:extLst>
              <a:ext uri="{FF2B5EF4-FFF2-40B4-BE49-F238E27FC236}">
                <a16:creationId xmlns:a16="http://schemas.microsoft.com/office/drawing/2014/main" id="{E3E18B44-0670-0079-CB11-FFB4EDB918FE}"/>
              </a:ext>
            </a:extLst>
          </p:cNvPr>
          <p:cNvSpPr>
            <a:spLocks noGrp="1"/>
          </p:cNvSpPr>
          <p:nvPr>
            <p:ph type="sldNum" sz="quarter" idx="12"/>
          </p:nvPr>
        </p:nvSpPr>
        <p:spPr/>
        <p:txBody>
          <a:bodyPr/>
          <a:lstStyle/>
          <a:p>
            <a:fld id="{DA8B11F1-1C6E-480B-9BD6-C100764C650E}" type="slidenum">
              <a:rPr lang="en-GB" smtClean="0"/>
              <a:t>24</a:t>
            </a:fld>
            <a:endParaRPr lang="en-GB"/>
          </a:p>
        </p:txBody>
      </p:sp>
    </p:spTree>
    <p:extLst>
      <p:ext uri="{BB962C8B-B14F-4D97-AF65-F5344CB8AC3E}">
        <p14:creationId xmlns:p14="http://schemas.microsoft.com/office/powerpoint/2010/main" val="392686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6080-D5EE-42D8-92F8-A8B3E09D4CF9}"/>
              </a:ext>
            </a:extLst>
          </p:cNvPr>
          <p:cNvSpPr>
            <a:spLocks noGrp="1"/>
          </p:cNvSpPr>
          <p:nvPr>
            <p:ph type="title"/>
          </p:nvPr>
        </p:nvSpPr>
        <p:spPr/>
        <p:txBody>
          <a:bodyPr>
            <a:normAutofit fontScale="90000"/>
          </a:bodyPr>
          <a:lstStyle/>
          <a:p>
            <a:pPr algn="ctr"/>
            <a:r>
              <a:rPr lang="el-GR" sz="3100" b="1" dirty="0"/>
              <a:t>ΤΡΟΠΟΙ ΕΛΑΧΙΣΤΟΠΟΙΗΣΗΣ ΚΙΝΔΥΝΩΝ ΓΙΑ ΤΗΝ «ΜΕΤΑ- ΟΛΟΚΛΗΡΩΣΗ ΣΥΝΕΡΓΑΣΙΑ ΕΠΟΧΗ»</a:t>
            </a:r>
            <a:br>
              <a:rPr lang="el-GR" b="1" dirty="0"/>
            </a:br>
            <a:endParaRPr lang="en-GB" b="1" dirty="0"/>
          </a:p>
        </p:txBody>
      </p:sp>
      <p:sp>
        <p:nvSpPr>
          <p:cNvPr id="3" name="Content Placeholder 2">
            <a:extLst>
              <a:ext uri="{FF2B5EF4-FFF2-40B4-BE49-F238E27FC236}">
                <a16:creationId xmlns:a16="http://schemas.microsoft.com/office/drawing/2014/main" id="{E6ACFDB0-A093-4237-AC9C-B721B1739CBC}"/>
              </a:ext>
            </a:extLst>
          </p:cNvPr>
          <p:cNvSpPr>
            <a:spLocks noGrp="1"/>
          </p:cNvSpPr>
          <p:nvPr>
            <p:ph idx="1"/>
          </p:nvPr>
        </p:nvSpPr>
        <p:spPr/>
        <p:txBody>
          <a:bodyPr/>
          <a:lstStyle/>
          <a:p>
            <a:r>
              <a:rPr lang="el-GR" dirty="0"/>
              <a:t>Η φύση απεχθάνεται τα κενά και το </a:t>
            </a:r>
            <a:r>
              <a:rPr lang="el-GR" dirty="0" err="1"/>
              <a:t>επιχειρείν</a:t>
            </a:r>
            <a:r>
              <a:rPr lang="el-GR" dirty="0"/>
              <a:t> τις ασάφειες</a:t>
            </a:r>
          </a:p>
          <a:p>
            <a:r>
              <a:rPr lang="el-GR" dirty="0"/>
              <a:t>Διαμόρφωση από κοινού του πλάνου υλοποίησης της συνεργασίας (</a:t>
            </a:r>
            <a:r>
              <a:rPr lang="en-US" dirty="0"/>
              <a:t>business plan</a:t>
            </a:r>
            <a:r>
              <a:rPr lang="el-GR" dirty="0"/>
              <a:t>) με διακριτούς στόχους και ρόλους των εμπλεκομένων</a:t>
            </a:r>
          </a:p>
          <a:p>
            <a:r>
              <a:rPr lang="el-GR" dirty="0"/>
              <a:t>Επιλογή ομάδας διαχείρισης από κοινού (ανάλογα τη μορφή συνεργασίας) που θα αναλάβει την εποπτεία εφαρμογής του </a:t>
            </a:r>
            <a:r>
              <a:rPr lang="en-US" dirty="0"/>
              <a:t>post-merger or post-acquisition integration plan</a:t>
            </a:r>
          </a:p>
          <a:p>
            <a:r>
              <a:rPr lang="el-GR" dirty="0"/>
              <a:t>Δημιουργία συνθηκών ασφάλειας και ελαχιστοποίησης αβεβαιότητας λόγω έλλειψης σαφούς και επαρκούς πληροφόρησης</a:t>
            </a:r>
            <a:endParaRPr lang="en-GB" dirty="0"/>
          </a:p>
        </p:txBody>
      </p:sp>
      <p:sp>
        <p:nvSpPr>
          <p:cNvPr id="4" name="Slide Number Placeholder 3">
            <a:extLst>
              <a:ext uri="{FF2B5EF4-FFF2-40B4-BE49-F238E27FC236}">
                <a16:creationId xmlns:a16="http://schemas.microsoft.com/office/drawing/2014/main" id="{7908DC49-B4D6-8EF4-BA07-F9A8A2BA252A}"/>
              </a:ext>
            </a:extLst>
          </p:cNvPr>
          <p:cNvSpPr>
            <a:spLocks noGrp="1"/>
          </p:cNvSpPr>
          <p:nvPr>
            <p:ph type="sldNum" sz="quarter" idx="12"/>
          </p:nvPr>
        </p:nvSpPr>
        <p:spPr/>
        <p:txBody>
          <a:bodyPr/>
          <a:lstStyle/>
          <a:p>
            <a:fld id="{DA8B11F1-1C6E-480B-9BD6-C100764C650E}" type="slidenum">
              <a:rPr lang="en-GB" smtClean="0"/>
              <a:t>25</a:t>
            </a:fld>
            <a:endParaRPr lang="en-GB"/>
          </a:p>
        </p:txBody>
      </p:sp>
    </p:spTree>
    <p:extLst>
      <p:ext uri="{BB962C8B-B14F-4D97-AF65-F5344CB8AC3E}">
        <p14:creationId xmlns:p14="http://schemas.microsoft.com/office/powerpoint/2010/main" val="309083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ΣΤΑΚΟΔ Ή </a:t>
            </a:r>
            <a:r>
              <a:rPr lang="en-GB" sz="2800" dirty="0"/>
              <a:t>SIC (STANDARD INDUS</a:t>
            </a:r>
            <a:r>
              <a:rPr lang="en-US" sz="2800" dirty="0"/>
              <a:t>T</a:t>
            </a:r>
            <a:r>
              <a:rPr lang="en-GB" sz="2800" dirty="0"/>
              <a:t>RIAL CLASSIFICATION)</a:t>
            </a:r>
            <a:endParaRPr lang="el-GR" sz="2800" dirty="0"/>
          </a:p>
        </p:txBody>
      </p:sp>
      <p:pic>
        <p:nvPicPr>
          <p:cNvPr id="4" name="Content Placeholder 3"/>
          <p:cNvPicPr>
            <a:picLocks noGrp="1" noChangeAspect="1"/>
          </p:cNvPicPr>
          <p:nvPr>
            <p:ph idx="1"/>
          </p:nvPr>
        </p:nvPicPr>
        <p:blipFill>
          <a:blip r:embed="rId2"/>
          <a:stretch>
            <a:fillRect/>
          </a:stretch>
        </p:blipFill>
        <p:spPr>
          <a:xfrm>
            <a:off x="838200" y="1840432"/>
            <a:ext cx="4208206" cy="747252"/>
          </a:xfrm>
          <a:prstGeom prst="rect">
            <a:avLst/>
          </a:prstGeom>
        </p:spPr>
      </p:pic>
      <p:pic>
        <p:nvPicPr>
          <p:cNvPr id="6" name="Picture 5"/>
          <p:cNvPicPr>
            <a:picLocks noChangeAspect="1"/>
          </p:cNvPicPr>
          <p:nvPr/>
        </p:nvPicPr>
        <p:blipFill>
          <a:blip r:embed="rId3"/>
          <a:stretch>
            <a:fillRect/>
          </a:stretch>
        </p:blipFill>
        <p:spPr>
          <a:xfrm>
            <a:off x="3637935" y="2445774"/>
            <a:ext cx="4916129" cy="1966452"/>
          </a:xfrm>
          <a:prstGeom prst="rect">
            <a:avLst/>
          </a:prstGeom>
        </p:spPr>
      </p:pic>
      <p:sp>
        <p:nvSpPr>
          <p:cNvPr id="3" name="Slide Number Placeholder 2">
            <a:extLst>
              <a:ext uri="{FF2B5EF4-FFF2-40B4-BE49-F238E27FC236}">
                <a16:creationId xmlns:a16="http://schemas.microsoft.com/office/drawing/2014/main" id="{C9B84380-3512-E323-A600-011622423B12}"/>
              </a:ext>
            </a:extLst>
          </p:cNvPr>
          <p:cNvSpPr>
            <a:spLocks noGrp="1"/>
          </p:cNvSpPr>
          <p:nvPr>
            <p:ph type="sldNum" sz="quarter" idx="12"/>
          </p:nvPr>
        </p:nvSpPr>
        <p:spPr/>
        <p:txBody>
          <a:bodyPr/>
          <a:lstStyle/>
          <a:p>
            <a:fld id="{A3757D63-CC68-42ED-8486-43462E4296F4}" type="slidenum">
              <a:rPr lang="el-GR" smtClean="0"/>
              <a:t>26</a:t>
            </a:fld>
            <a:endParaRPr lang="el-GR"/>
          </a:p>
        </p:txBody>
      </p:sp>
    </p:spTree>
    <p:extLst>
      <p:ext uri="{BB962C8B-B14F-4D97-AF65-F5344CB8AC3E}">
        <p14:creationId xmlns:p14="http://schemas.microsoft.com/office/powerpoint/2010/main" val="1558403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ΑΝΑΛΥΣΗ ΣΥΝΟΛΙΚΟΥ ΚΙΝΔΥΝΟΥ</a:t>
            </a:r>
          </a:p>
        </p:txBody>
      </p:sp>
      <p:sp>
        <p:nvSpPr>
          <p:cNvPr id="3" name="Content Placeholder 2"/>
          <p:cNvSpPr>
            <a:spLocks noGrp="1"/>
          </p:cNvSpPr>
          <p:nvPr>
            <p:ph idx="1"/>
          </p:nvPr>
        </p:nvSpPr>
        <p:spPr/>
        <p:txBody>
          <a:bodyPr/>
          <a:lstStyle/>
          <a:p>
            <a:r>
              <a:rPr lang="en-GB" dirty="0"/>
              <a:t>TR= M+</a:t>
            </a:r>
            <a:r>
              <a:rPr lang="el-GR" dirty="0"/>
              <a:t>β</a:t>
            </a:r>
          </a:p>
          <a:p>
            <a:r>
              <a:rPr lang="en-GB" dirty="0"/>
              <a:t>MARKET RISK – SYSTEMIC RISK</a:t>
            </a:r>
          </a:p>
          <a:p>
            <a:r>
              <a:rPr lang="en-GB" dirty="0"/>
              <a:t>BETA – BUSINESS RISK</a:t>
            </a:r>
            <a:endParaRPr lang="el-GR" dirty="0"/>
          </a:p>
          <a:p>
            <a:r>
              <a:rPr lang="en-US" dirty="0"/>
              <a:t>Yd= C+ I/S + G</a:t>
            </a:r>
            <a:endParaRPr lang="el-GR" dirty="0"/>
          </a:p>
        </p:txBody>
      </p:sp>
      <p:sp>
        <p:nvSpPr>
          <p:cNvPr id="4" name="Slide Number Placeholder 3">
            <a:extLst>
              <a:ext uri="{FF2B5EF4-FFF2-40B4-BE49-F238E27FC236}">
                <a16:creationId xmlns:a16="http://schemas.microsoft.com/office/drawing/2014/main" id="{D5A621E0-D561-6A7A-99A6-CDAE93B58389}"/>
              </a:ext>
            </a:extLst>
          </p:cNvPr>
          <p:cNvSpPr>
            <a:spLocks noGrp="1"/>
          </p:cNvSpPr>
          <p:nvPr>
            <p:ph type="sldNum" sz="quarter" idx="12"/>
          </p:nvPr>
        </p:nvSpPr>
        <p:spPr/>
        <p:txBody>
          <a:bodyPr/>
          <a:lstStyle/>
          <a:p>
            <a:fld id="{A3757D63-CC68-42ED-8486-43462E4296F4}" type="slidenum">
              <a:rPr lang="el-GR" smtClean="0"/>
              <a:t>27</a:t>
            </a:fld>
            <a:endParaRPr lang="el-GR"/>
          </a:p>
        </p:txBody>
      </p:sp>
    </p:spTree>
    <p:extLst>
      <p:ext uri="{BB962C8B-B14F-4D97-AF65-F5344CB8AC3E}">
        <p14:creationId xmlns:p14="http://schemas.microsoft.com/office/powerpoint/2010/main" val="172197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7F20-296B-422E-9828-8956C6AC5192}"/>
              </a:ext>
            </a:extLst>
          </p:cNvPr>
          <p:cNvSpPr>
            <a:spLocks noGrp="1"/>
          </p:cNvSpPr>
          <p:nvPr>
            <p:ph type="title"/>
          </p:nvPr>
        </p:nvSpPr>
        <p:spPr/>
        <p:txBody>
          <a:bodyPr>
            <a:normAutofit/>
          </a:bodyPr>
          <a:lstStyle/>
          <a:p>
            <a:pPr algn="ctr"/>
            <a:r>
              <a:rPr lang="el-GR" sz="2800" dirty="0"/>
              <a:t>ΚΑΤΑΝΟΗΣΗ ΤΩΝ ΔΙΑΦΟΡΩΝ ΜΕΤΑΞΥ ΤΩΝ ΠΗΓΩΝ ΚΕΦΑΛΑΙΩΝ</a:t>
            </a:r>
            <a:endParaRPr lang="en-GB" sz="2800" dirty="0"/>
          </a:p>
        </p:txBody>
      </p:sp>
      <p:graphicFrame>
        <p:nvGraphicFramePr>
          <p:cNvPr id="6" name="Content Placeholder 5">
            <a:extLst>
              <a:ext uri="{FF2B5EF4-FFF2-40B4-BE49-F238E27FC236}">
                <a16:creationId xmlns:a16="http://schemas.microsoft.com/office/drawing/2014/main" id="{F1D5E2E1-8D7A-4BE9-8BD6-A2CDE2B529A9}"/>
              </a:ext>
            </a:extLst>
          </p:cNvPr>
          <p:cNvGraphicFramePr>
            <a:graphicFrameLocks noGrp="1"/>
          </p:cNvGraphicFramePr>
          <p:nvPr>
            <p:ph idx="1"/>
          </p:nvPr>
        </p:nvGraphicFramePr>
        <p:xfrm>
          <a:off x="1667510" y="1822901"/>
          <a:ext cx="8856980" cy="5035099"/>
        </p:xfrm>
        <a:graphic>
          <a:graphicData uri="http://schemas.openxmlformats.org/drawingml/2006/table">
            <a:tbl>
              <a:tblPr firstRow="1" firstCol="1" bandRow="1"/>
              <a:tblGrid>
                <a:gridCol w="2740025">
                  <a:extLst>
                    <a:ext uri="{9D8B030D-6E8A-4147-A177-3AD203B41FA5}">
                      <a16:colId xmlns:a16="http://schemas.microsoft.com/office/drawing/2014/main" val="37996254"/>
                    </a:ext>
                  </a:extLst>
                </a:gridCol>
                <a:gridCol w="1300480">
                  <a:extLst>
                    <a:ext uri="{9D8B030D-6E8A-4147-A177-3AD203B41FA5}">
                      <a16:colId xmlns:a16="http://schemas.microsoft.com/office/drawing/2014/main" val="2850729810"/>
                    </a:ext>
                  </a:extLst>
                </a:gridCol>
                <a:gridCol w="1614170">
                  <a:extLst>
                    <a:ext uri="{9D8B030D-6E8A-4147-A177-3AD203B41FA5}">
                      <a16:colId xmlns:a16="http://schemas.microsoft.com/office/drawing/2014/main" val="3002826339"/>
                    </a:ext>
                  </a:extLst>
                </a:gridCol>
                <a:gridCol w="1600200">
                  <a:extLst>
                    <a:ext uri="{9D8B030D-6E8A-4147-A177-3AD203B41FA5}">
                      <a16:colId xmlns:a16="http://schemas.microsoft.com/office/drawing/2014/main" val="715726993"/>
                    </a:ext>
                  </a:extLst>
                </a:gridCol>
                <a:gridCol w="1602105">
                  <a:extLst>
                    <a:ext uri="{9D8B030D-6E8A-4147-A177-3AD203B41FA5}">
                      <a16:colId xmlns:a16="http://schemas.microsoft.com/office/drawing/2014/main" val="1723494272"/>
                    </a:ext>
                  </a:extLst>
                </a:gridCol>
              </a:tblGrid>
              <a:tr h="834793">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ΠΗΓΕΣ ΚΕΦΑΛΑΙΩΝ</a:t>
                      </a:r>
                      <a:r>
                        <a:rPr lang="el-GR" sz="2000">
                          <a:effectLst/>
                          <a:latin typeface="Calibri" panose="020F0502020204030204" pitchFamily="34" charset="0"/>
                          <a:ea typeface="Calibri" panose="020F0502020204030204" pitchFamily="34" charset="0"/>
                          <a:cs typeface="Times New Roman" panose="02020603050405020304" pitchFamily="18" charset="0"/>
                        </a:rPr>
                        <a:t> - </a:t>
                      </a: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ΧΑΡΑΚΤΗΡΙΣΤΙΚΑ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ΚΙΝΔΥΝΟΣ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ΑΠΟΔΟΣΗ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ΔΙΑΣΦΑΛΙΣΕΙΣ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ΧΡΟΝΙΚΗ ΔΕΣΜΕΥΣΗ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526682"/>
                  </a:ext>
                </a:extLst>
              </a:tr>
              <a:tr h="2542279">
                <a:tc>
                  <a:txBody>
                    <a:bodyPr/>
                    <a:lstStyle/>
                    <a:p>
                      <a:pPr marL="0" marR="0">
                        <a:lnSpc>
                          <a:spcPct val="107000"/>
                        </a:lnSpc>
                        <a:spcBef>
                          <a:spcPts val="0"/>
                        </a:spcBef>
                        <a:spcAft>
                          <a:spcPts val="0"/>
                        </a:spcAft>
                      </a:pPr>
                      <a:r>
                        <a:rPr lang="el-GR"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ΙΔΙΑ ΚΕΦΑΛΑΙΑ</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ΜΕΧΡΙ ΤΟ 100%</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ΥΨΗΛΗ ΠΡΟΣΔΟΚΙΑ ΓΙΑ ΕΠΙΤΕΥΞΗ ΚΕΦΑΛΑΙΑΚΗΣ ΥΠΕΡΑΞΙΑΣ (</a:t>
                      </a:r>
                      <a:r>
                        <a:rPr lang="en-US" sz="1200" dirty="0">
                          <a:effectLst/>
                          <a:latin typeface="Calibri" panose="020F0502020204030204" pitchFamily="34" charset="0"/>
                          <a:ea typeface="Calibri" panose="020F0502020204030204" pitchFamily="34" charset="0"/>
                          <a:cs typeface="Times New Roman" panose="02020603050405020304" pitchFamily="18" charset="0"/>
                        </a:rPr>
                        <a:t>CAPITAL APPRECIATION)= </a:t>
                      </a:r>
                      <a:r>
                        <a:rPr lang="el-GR" sz="1200" dirty="0">
                          <a:effectLst/>
                          <a:latin typeface="Calibri" panose="020F0502020204030204" pitchFamily="34" charset="0"/>
                          <a:ea typeface="Calibri" panose="020F0502020204030204" pitchFamily="34" charset="0"/>
                          <a:cs typeface="Times New Roman" panose="02020603050405020304" pitchFamily="18" charset="0"/>
                        </a:rPr>
                        <a:t>ΤΙΜΗ ΠΩΛΗΣΗΣ- ΤΙΜΗ ΑΓΟΡΑΣ ΜΕΤΟΧΗΣ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ΑΓΝΩΣΤΗ /ΑΒΕΒΑΙΗ</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ΠΡΟΣΔΟΚΙΑ ΓΙΑ ΥΨΗΛΗ ΑΠΟΔΟΣΗ – ΜΕΡΙΣΜΑΤΑ (</a:t>
                      </a:r>
                      <a:r>
                        <a:rPr lang="en-US" sz="1200" dirty="0">
                          <a:effectLst/>
                          <a:latin typeface="Calibri" panose="020F0502020204030204" pitchFamily="34" charset="0"/>
                          <a:ea typeface="Calibri" panose="020F0502020204030204" pitchFamily="34" charset="0"/>
                          <a:cs typeface="Times New Roman" panose="02020603050405020304" pitchFamily="18" charset="0"/>
                        </a:rPr>
                        <a:t>CAPITAL YIELD)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ΚΑΜΙΑ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ΜΕΧΡΙ ΤΗ ΛΥΣΗ &amp; ΕΚΚΑΘΑΡΙΣΗ ΤΗΣ ΕΤΑΙΡΕΙΑΣ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833984"/>
                  </a:ext>
                </a:extLst>
              </a:tr>
              <a:tr h="1658027">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ΞΕΝΑ ΚΕΦΑΛΑΙΑ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ΠΕΡΙΟΡΙΣΜΕΝΟΣ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ΛΟΓΩ ΕΝΟΧΙΚΩΝ ΚΑΙ ΕΜΠΡΑΓΜΑΤΩΝ ΕΓΓΥΗΣΕΩΝ</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ΠΡΟΚΑΘΟΡΙΣΜΕΝΗ</a:t>
                      </a:r>
                    </a:p>
                    <a:p>
                      <a:pPr marL="171450" marR="0" indent="-171450">
                        <a:lnSpc>
                          <a:spcPct val="107000"/>
                        </a:lnSpc>
                        <a:spcBef>
                          <a:spcPts val="0"/>
                        </a:spcBef>
                        <a:spcAft>
                          <a:spcPts val="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ΚΟΣΤΟΣ ΚΕΦΑΛΑΙΟΥ + ΚΙΝΔΥΝΟΣ ΕΠΙΧΕΙΡΗΣΗΣ+ ΜΙΚΤΟ ΠΕΡΙΘΩΡΙΟ ΚΕΡΔΟΥΣ= ΚΑΘΟΡΙΣΜΟΣ ΕΠΙΤΟΚΙΟΥ</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ΕΜΠΡΑΓΜΑΤΕΣ ΚΑΙ ΕΝΟΧΙΚΕΣ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ΠΡΟΚΑΘΟΡΙΣΜΕΝΗ</a:t>
                      </a:r>
                    </a:p>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ΒΡΑΧΥ πχ ΚΕΦΑΛΑΙΟ ΚΙΝΗΣΗΣ 6-12 ΜΉΝΕς</a:t>
                      </a:r>
                    </a:p>
                    <a:p>
                      <a:pPr marL="0" marR="0">
                        <a:lnSpc>
                          <a:spcPct val="107000"/>
                        </a:lnSpc>
                        <a:spcBef>
                          <a:spcPts val="0"/>
                        </a:spcBef>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ΜΑΚΡΟ πχ 3-15 χρόνια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028160"/>
                  </a:ext>
                </a:extLst>
              </a:tr>
            </a:tbl>
          </a:graphicData>
        </a:graphic>
      </p:graphicFrame>
    </p:spTree>
    <p:extLst>
      <p:ext uri="{BB962C8B-B14F-4D97-AF65-F5344CB8AC3E}">
        <p14:creationId xmlns:p14="http://schemas.microsoft.com/office/powerpoint/2010/main" val="90943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TR= M+β</a:t>
            </a:r>
          </a:p>
        </p:txBody>
      </p:sp>
      <p:pic>
        <p:nvPicPr>
          <p:cNvPr id="4" name="Content Placeholder 3"/>
          <p:cNvPicPr>
            <a:picLocks noGrp="1" noChangeAspect="1"/>
          </p:cNvPicPr>
          <p:nvPr>
            <p:ph idx="1"/>
          </p:nvPr>
        </p:nvPicPr>
        <p:blipFill>
          <a:blip r:embed="rId2"/>
          <a:stretch>
            <a:fillRect/>
          </a:stretch>
        </p:blipFill>
        <p:spPr>
          <a:xfrm>
            <a:off x="4207933" y="1748739"/>
            <a:ext cx="7347537" cy="3361497"/>
          </a:xfrm>
          <a:prstGeom prst="rect">
            <a:avLst/>
          </a:prstGeom>
        </p:spPr>
      </p:pic>
    </p:spTree>
    <p:extLst>
      <p:ext uri="{BB962C8B-B14F-4D97-AF65-F5344CB8AC3E}">
        <p14:creationId xmlns:p14="http://schemas.microsoft.com/office/powerpoint/2010/main" val="20303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pPr algn="ctr"/>
            <a:r>
              <a:rPr lang="el-GR" sz="1800" dirty="0"/>
              <a:t>ΕΤΑΙΡΙΚΟΙ ΜΕΤΑΣΧΗΜΑΤΙΣΜΟΙ &amp; ΑΠΟΤΙΜΗΣΕΙΣ ΕΤΑΙΡΕΙΩΝ – ΣΚΟΠΟΙ ΜΑΘΗΜΑΤΟΣ: </a:t>
            </a:r>
            <a:br>
              <a:rPr lang="el-GR" sz="1800" dirty="0"/>
            </a:br>
            <a:endParaRPr lang="ru-RU" sz="1800"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1" y="2225392"/>
            <a:ext cx="5143021" cy="4340590"/>
          </a:xfrm>
        </p:spPr>
        <p:txBody>
          <a:bodyPr>
            <a:normAutofit lnSpcReduction="10000"/>
          </a:bodyPr>
          <a:lstStyle/>
          <a:p>
            <a:pPr marL="1028700" lvl="1" indent="-342900"/>
            <a:r>
              <a:rPr lang="el-GR" dirty="0"/>
              <a:t>ΚΑΤΑΝΟΗΣΗ ΤΩΝ ΜΟΡΦΩΝ ΕΤΑΙΡΙΚΩΝ ΜΕΤΑΣΧΗΜΑΤΙΣΜΩΝ ΩΣ ΕΡΓΑΛΕΙΩΝ ΣΤΡΑΤΗΓΙΚΩΝ ΑΠΟΦΑΣΕΩΝ ΓΙΑ ΚΑΘΕ ΜΟΡΦΗ ΕΠΙΧΕΙΡΗΣΗΣ ΑΝΕΞΑΡΤΗΤΩΣ ΣΤΑΚΩΔ</a:t>
            </a:r>
          </a:p>
          <a:p>
            <a:pPr marL="1028700" lvl="1" indent="-342900"/>
            <a:r>
              <a:rPr lang="el-GR" dirty="0"/>
              <a:t>ΕΚΜΑΘΗΣΗ ΤΗΣ ΔΙΑΔΙΚΑΣΙΑΣ ΥΛΟΠΟΙΗΣΗΣ ΕΤΑΙΡΙΚΩΝ ΜΕΤΑΣΧΗΜΑΤΙΣΜΩΝ Α-Ζ</a:t>
            </a:r>
          </a:p>
          <a:p>
            <a:pPr marL="1028700" lvl="1" indent="-342900"/>
            <a:r>
              <a:rPr lang="el-GR" dirty="0"/>
              <a:t>ΚΙΝΗΤΡΑ – ΑΝΑΜΕΝΟΜΕΝΑ ΑΠΟΤΕΛΕΣΜΑΤΑ – ΠΡΟΫΠΟΘΕΣΕΙΣ ΕΠΙΤΥΧΙΑΣ</a:t>
            </a:r>
          </a:p>
          <a:p>
            <a:pPr marL="1028700" lvl="1" indent="-342900"/>
            <a:r>
              <a:rPr lang="el-GR" dirty="0"/>
              <a:t>ΣΗΜΑΝΤΙΚΟΤΗΤΑ ΕΤΑΙΡΙΚΩΝ ΜΕΤΑΣΧΗΜΑΤΙΣΜΩΝ ΓΙΑ ΤΗΝ ΕΛΛΗΝΙΚΗ ΟΙΚΟΝΟΜΙΑ ΚΑΙ ΔΥΝΑΤΟΤΗΤΕΣ/ΤΕΧΝΙΚΕΣ ΠΡΟΣΕΛΚΥΣΗΣ ΕΠΕΝΔΥΤΩΝ/ΣΥΝΕΡΓΑΖΟΜΕΝΩΝ ΕΤΑΙΡΕΙΩΝ</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400" b="0" i="0" u="none" strike="noStrike" kern="1200" cap="none" spc="0" normalizeH="0" baseline="0" noProof="0" smtClean="0">
                <a:ln>
                  <a:noFill/>
                </a:ln>
                <a:solidFill>
                  <a:srgbClr val="FFCD00"/>
                </a:solidFill>
                <a:effectLst/>
                <a:uLnTx/>
                <a:uFillTx/>
                <a:latin typeface="Lucida Gran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400" b="0" i="0" u="none" strike="noStrike" kern="1200" cap="none" spc="0" normalizeH="0" baseline="0" noProof="0" dirty="0">
              <a:ln>
                <a:noFill/>
              </a:ln>
              <a:solidFill>
                <a:srgbClr val="FFCD00"/>
              </a:solidFill>
              <a:effectLst/>
              <a:uLnTx/>
              <a:uFillTx/>
              <a:latin typeface="Lucida Grande"/>
              <a:ea typeface="+mn-ea"/>
              <a:cs typeface="+mn-cs"/>
            </a:endParaRPr>
          </a:p>
        </p:txBody>
      </p:sp>
      <p:pic>
        <p:nvPicPr>
          <p:cNvPr id="6" name="Picture 5">
            <a:extLst>
              <a:ext uri="{FF2B5EF4-FFF2-40B4-BE49-F238E27FC236}">
                <a16:creationId xmlns:a16="http://schemas.microsoft.com/office/drawing/2014/main" id="{0A05067A-DB3B-477A-F021-3A281FCCDA49}"/>
              </a:ext>
            </a:extLst>
          </p:cNvPr>
          <p:cNvPicPr>
            <a:picLocks noChangeAspect="1"/>
          </p:cNvPicPr>
          <p:nvPr/>
        </p:nvPicPr>
        <p:blipFill>
          <a:blip r:embed="rId3"/>
          <a:stretch>
            <a:fillRect/>
          </a:stretch>
        </p:blipFill>
        <p:spPr>
          <a:xfrm>
            <a:off x="6834098" y="61912"/>
            <a:ext cx="4676775" cy="6734175"/>
          </a:xfrm>
          <a:prstGeom prst="rect">
            <a:avLst/>
          </a:prstGeom>
        </p:spPr>
      </p:pic>
    </p:spTree>
    <p:extLst>
      <p:ext uri="{BB962C8B-B14F-4D97-AF65-F5344CB8AC3E}">
        <p14:creationId xmlns:p14="http://schemas.microsoft.com/office/powerpoint/2010/main" val="110663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ΧΑΡΤΟΓΡΑΦΗΣΗ ΚΙΝΔΥΝΩΝ</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331567" y="2557269"/>
            <a:ext cx="5455917" cy="3736734"/>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a:stretch>
            <a:fillRect/>
          </a:stretch>
        </p:blipFill>
        <p:spPr>
          <a:xfrm>
            <a:off x="6445073" y="2802502"/>
            <a:ext cx="5455917" cy="3246269"/>
          </a:xfrm>
          <a:prstGeom prst="rect">
            <a:avLst/>
          </a:prstGeom>
        </p:spPr>
      </p:pic>
    </p:spTree>
    <p:extLst>
      <p:ext uri="{BB962C8B-B14F-4D97-AF65-F5344CB8AC3E}">
        <p14:creationId xmlns:p14="http://schemas.microsoft.com/office/powerpoint/2010/main" val="209818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4128-59FB-4FF6-A891-1D724DC36A09}"/>
              </a:ext>
            </a:extLst>
          </p:cNvPr>
          <p:cNvSpPr>
            <a:spLocks noGrp="1"/>
          </p:cNvSpPr>
          <p:nvPr>
            <p:ph type="title"/>
          </p:nvPr>
        </p:nvSpPr>
        <p:spPr/>
        <p:txBody>
          <a:bodyPr/>
          <a:lstStyle/>
          <a:p>
            <a:r>
              <a:rPr lang="el-GR" dirty="0"/>
              <a:t>Συστημικοί και Μη Κίνδυνοι</a:t>
            </a:r>
            <a:endParaRPr lang="en-US" dirty="0"/>
          </a:p>
        </p:txBody>
      </p:sp>
      <p:sp>
        <p:nvSpPr>
          <p:cNvPr id="3" name="Content Placeholder 2">
            <a:extLst>
              <a:ext uri="{FF2B5EF4-FFF2-40B4-BE49-F238E27FC236}">
                <a16:creationId xmlns:a16="http://schemas.microsoft.com/office/drawing/2014/main" id="{FB7A806A-6E22-4F98-9DC3-D10BD1C44E29}"/>
              </a:ext>
            </a:extLst>
          </p:cNvPr>
          <p:cNvSpPr>
            <a:spLocks noGrp="1"/>
          </p:cNvSpPr>
          <p:nvPr>
            <p:ph idx="1"/>
          </p:nvPr>
        </p:nvSpPr>
        <p:spPr/>
        <p:txBody>
          <a:bodyPr/>
          <a:lstStyle/>
          <a:p>
            <a:r>
              <a:rPr lang="el-GR" dirty="0"/>
              <a:t>Συστημικοί Κίνδυνοι: Προέρχονται κυρίως απο την Άσκηση της Νομισματικής &amp; Δημοσιονομικής Πολιτικής</a:t>
            </a:r>
          </a:p>
          <a:p>
            <a:r>
              <a:rPr lang="el-GR" dirty="0"/>
              <a:t>Νομισματική: Διαμόρφωση Επιτοκίων/Ρευστότητα/Μ1 ποσότητα χρήματος/ Διαμόρφωση % Ανεργίας/Πληθωρισμός/ Συναλλαγματικές Ισοτιμίες, Κ.Κ.Ψηφιακό Νόμισμα (μετατροπή με ρευστό πχ 1/3)</a:t>
            </a:r>
          </a:p>
          <a:p>
            <a:r>
              <a:rPr lang="el-GR" dirty="0"/>
              <a:t>Δημοσιονομική: Διαμόρφωση Άμεσων &amp; Έμμεσων Φόρων, Φορολόγηση Περιουσιακών Στοιχείων, Αύξηση Δημοσίου Χρέους, Απόδοση Ομολόγων Δημοσίου, Δημοσιονομικό Έλλειμμα</a:t>
            </a:r>
            <a:endParaRPr lang="en-US" dirty="0"/>
          </a:p>
        </p:txBody>
      </p:sp>
    </p:spTree>
    <p:extLst>
      <p:ext uri="{BB962C8B-B14F-4D97-AF65-F5344CB8AC3E}">
        <p14:creationId xmlns:p14="http://schemas.microsoft.com/office/powerpoint/2010/main" val="8138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ΕΣΩΤΕΡΙΚΟΥ ΚΑΙ ΕΞΩΤΕΡΙΚΟΥ ΠΕΡΙΒΑΛΛΟΝΤΟΣ ΚΙΝΔΥΝΟΙ</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443" y="1825625"/>
            <a:ext cx="6875114" cy="4351338"/>
          </a:xfrm>
        </p:spPr>
      </p:pic>
      <p:sp>
        <p:nvSpPr>
          <p:cNvPr id="3" name="Slide Number Placeholder 2">
            <a:extLst>
              <a:ext uri="{FF2B5EF4-FFF2-40B4-BE49-F238E27FC236}">
                <a16:creationId xmlns:a16="http://schemas.microsoft.com/office/drawing/2014/main" id="{64E21D19-C044-7567-D9CA-C52C84C73BA1}"/>
              </a:ext>
            </a:extLst>
          </p:cNvPr>
          <p:cNvSpPr>
            <a:spLocks noGrp="1"/>
          </p:cNvSpPr>
          <p:nvPr>
            <p:ph type="sldNum" sz="quarter" idx="12"/>
          </p:nvPr>
        </p:nvSpPr>
        <p:spPr/>
        <p:txBody>
          <a:bodyPr/>
          <a:lstStyle/>
          <a:p>
            <a:fld id="{A3757D63-CC68-42ED-8486-43462E4296F4}" type="slidenum">
              <a:rPr lang="el-GR" smtClean="0"/>
              <a:t>32</a:t>
            </a:fld>
            <a:endParaRPr lang="el-GR"/>
          </a:p>
        </p:txBody>
      </p:sp>
    </p:spTree>
    <p:extLst>
      <p:ext uri="{BB962C8B-B14F-4D97-AF65-F5344CB8AC3E}">
        <p14:creationId xmlns:p14="http://schemas.microsoft.com/office/powerpoint/2010/main" val="416018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ΚΛΑΔΟΥ</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962" y="1825625"/>
            <a:ext cx="6396076" cy="4351338"/>
          </a:xfrm>
        </p:spPr>
      </p:pic>
      <p:sp>
        <p:nvSpPr>
          <p:cNvPr id="3" name="Slide Number Placeholder 2">
            <a:extLst>
              <a:ext uri="{FF2B5EF4-FFF2-40B4-BE49-F238E27FC236}">
                <a16:creationId xmlns:a16="http://schemas.microsoft.com/office/drawing/2014/main" id="{911F177F-A5FA-5FF3-8AC0-F4FB9A5DB244}"/>
              </a:ext>
            </a:extLst>
          </p:cNvPr>
          <p:cNvSpPr>
            <a:spLocks noGrp="1"/>
          </p:cNvSpPr>
          <p:nvPr>
            <p:ph type="sldNum" sz="quarter" idx="12"/>
          </p:nvPr>
        </p:nvSpPr>
        <p:spPr/>
        <p:txBody>
          <a:bodyPr/>
          <a:lstStyle/>
          <a:p>
            <a:fld id="{A3757D63-CC68-42ED-8486-43462E4296F4}" type="slidenum">
              <a:rPr lang="el-GR" smtClean="0"/>
              <a:t>33</a:t>
            </a:fld>
            <a:endParaRPr lang="el-GR"/>
          </a:p>
        </p:txBody>
      </p:sp>
    </p:spTree>
    <p:extLst>
      <p:ext uri="{BB962C8B-B14F-4D97-AF65-F5344CB8AC3E}">
        <p14:creationId xmlns:p14="http://schemas.microsoft.com/office/powerpoint/2010/main" val="338513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ΑΝΑΛΥΣΗ ΒΑΣΙΚΩΝ ΜΑΚΡΟΟΙΚΟΝΟΜΙΚΩΝ ΜΕΓΕΘΩΝ</a:t>
            </a:r>
          </a:p>
        </p:txBody>
      </p:sp>
      <p:sp>
        <p:nvSpPr>
          <p:cNvPr id="3" name="Content Placeholder 2"/>
          <p:cNvSpPr>
            <a:spLocks noGrp="1"/>
          </p:cNvSpPr>
          <p:nvPr>
            <p:ph idx="1"/>
          </p:nvPr>
        </p:nvSpPr>
        <p:spPr/>
        <p:txBody>
          <a:bodyPr/>
          <a:lstStyle/>
          <a:p>
            <a:r>
              <a:rPr lang="en-GB" dirty="0" err="1"/>
              <a:t>Yd</a:t>
            </a:r>
            <a:r>
              <a:rPr lang="en-GB" dirty="0"/>
              <a:t>= C+S/I+G</a:t>
            </a:r>
          </a:p>
          <a:p>
            <a:r>
              <a:rPr lang="en-GB" dirty="0"/>
              <a:t>Yield curve</a:t>
            </a:r>
          </a:p>
          <a:p>
            <a:r>
              <a:rPr lang="en-GB" dirty="0"/>
              <a:t>Public Debt/GDP ratio</a:t>
            </a:r>
          </a:p>
          <a:p>
            <a:r>
              <a:rPr lang="en-GB" dirty="0"/>
              <a:t>Inflation vs Unemployment</a:t>
            </a:r>
          </a:p>
          <a:p>
            <a:r>
              <a:rPr lang="en-GB" dirty="0"/>
              <a:t>Monetary Policy (M1, M2, Money Velocity) – Interest Rates</a:t>
            </a:r>
          </a:p>
          <a:p>
            <a:r>
              <a:rPr lang="en-GB" dirty="0"/>
              <a:t>Fiscal Policy (Taxation, Public Spending, Public Deficit)</a:t>
            </a:r>
          </a:p>
          <a:p>
            <a:r>
              <a:rPr lang="en-GB" dirty="0"/>
              <a:t>The Role of Central Banks</a:t>
            </a:r>
            <a:endParaRPr lang="el-GR" dirty="0"/>
          </a:p>
        </p:txBody>
      </p:sp>
      <p:sp>
        <p:nvSpPr>
          <p:cNvPr id="4" name="Slide Number Placeholder 3">
            <a:extLst>
              <a:ext uri="{FF2B5EF4-FFF2-40B4-BE49-F238E27FC236}">
                <a16:creationId xmlns:a16="http://schemas.microsoft.com/office/drawing/2014/main" id="{479D769D-3C15-E811-95FF-57FD240A3D1D}"/>
              </a:ext>
            </a:extLst>
          </p:cNvPr>
          <p:cNvSpPr>
            <a:spLocks noGrp="1"/>
          </p:cNvSpPr>
          <p:nvPr>
            <p:ph type="sldNum" sz="quarter" idx="12"/>
          </p:nvPr>
        </p:nvSpPr>
        <p:spPr/>
        <p:txBody>
          <a:bodyPr/>
          <a:lstStyle/>
          <a:p>
            <a:fld id="{A3757D63-CC68-42ED-8486-43462E4296F4}" type="slidenum">
              <a:rPr lang="el-GR" smtClean="0"/>
              <a:t>34</a:t>
            </a:fld>
            <a:endParaRPr lang="el-GR"/>
          </a:p>
        </p:txBody>
      </p:sp>
    </p:spTree>
    <p:extLst>
      <p:ext uri="{BB962C8B-B14F-4D97-AF65-F5344CB8AC3E}">
        <p14:creationId xmlns:p14="http://schemas.microsoft.com/office/powerpoint/2010/main" val="3964849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Η ΑΝΑΛΥΣΗ ΚΛΑΔΙΚΩΝ ΣΤΟΙΧΕΙΩΝ ΩΣ ΕΡΓΑΛΕΙΟ ΟΙΚΟΝΟΜΙΚΗΣ ΠΟΛΙΤΙΚΗΣ/ΠΙΣΤΩΤΙΚΗΣ ΠΟΛΙΤΙΚΗΣ ΚΑΙ ΧΡΗΜΑΤΟΔΟΤΗΣΗΣ ΕΠΙΧΕΙΡΗΣΕΩΝ</a:t>
            </a:r>
          </a:p>
        </p:txBody>
      </p:sp>
      <p:sp>
        <p:nvSpPr>
          <p:cNvPr id="3" name="Content Placeholder 2"/>
          <p:cNvSpPr>
            <a:spLocks noGrp="1"/>
          </p:cNvSpPr>
          <p:nvPr>
            <p:ph idx="1"/>
          </p:nvPr>
        </p:nvSpPr>
        <p:spPr/>
        <p:txBody>
          <a:bodyPr/>
          <a:lstStyle/>
          <a:p>
            <a:r>
              <a:rPr lang="el-GR" dirty="0"/>
              <a:t>ΑΞΙΟΛΟΓΗΣΗ ΕΠΙΠΤΩΣΕΩΝ ΣΥΣΤΗΜΙΚΟΥ ΚΙΝΔΥΝΟΥ ΣΕ ΔΙΑΦΟΡΕΤΙΚΟΥΣ ΚΛΑΔΟΥΣ ΕΠΙΧΕΙΡΗΜΑΤΙΚΗΣ ΔΡΑΣΤΗΡΙΟΤΗΤΑΣ</a:t>
            </a:r>
          </a:p>
          <a:p>
            <a:r>
              <a:rPr lang="el-GR" dirty="0"/>
              <a:t>ΑΝΑΛΥΣΗ ΑΡΙΘΜΟΔΕΙΚΤΩΝ, ΑΝΑΛΥΣΗ ΤΑΜΕΙΑΚΩΝ ΡΟΩΝ</a:t>
            </a:r>
          </a:p>
          <a:p>
            <a:r>
              <a:rPr lang="el-GR" dirty="0"/>
              <a:t>ΑΝΑΛΥΣΗ ΚΥΚΛΟΥ ΕΡΓΑΣΙΩΝ, ΑΝΑΛΥΣΗ ΠΙΣΤΩΤΙΚΟΥ ΚΙΝΔΥΝΟΥ ΒΑΣΕΙ ΔΕΙΚΤΗ ΜΟΧΛΕΥΣΗΣ, ΝΕΚΡΟΥ ΣΗΜΕΙΟΥ ΛΕΙΤΟΥΡΓΙΑΣ</a:t>
            </a:r>
          </a:p>
          <a:p>
            <a:r>
              <a:rPr lang="el-GR"/>
              <a:t>ΔΙΑΜΟΡΦΩΣΗ ΠΟΛΙΤΙΚΩΝ ΣΕ ΚΛΑΔΙΚΟ ΕΠΙΠΕΔΟ ΣΕ ΣΥΝΕΡΓΑΣΙΑ ΜΕ ΤΑ ΧΡΗΜΑΤΟΠΙΣΤΩΤΙΚΑ ΙΔΡΥΜΑΤΑ ΓΙΑ ΤΗΝ ΕΛΑΧΙΣΤΟΠΟΙΗΣΗ ΤΩΝ ΑΡΝΗΤΙΚΩΝ ΕΠΙΠΤΩΣΕΩΝ ΚΑΙ ΤΗ ΠΡΟΣΕΛΚΥΣΗ ΞΕΝΩΝ ΕΠΕΝΔΥΤΩΝ ΜΕ ΕΜΦΑΣΗ ΣΤΗ ΜΕΤΑΦΟΡΑ ΤΕΧΝΟΓΝΩΣΙΑΣ ΚΑΙ ΠΡΟΣΒΑΣΗ ΣΕ ΚΑΝΑΛΙΑ ΔΙΑΝΟΜΗΣ</a:t>
            </a:r>
          </a:p>
        </p:txBody>
      </p:sp>
      <p:sp>
        <p:nvSpPr>
          <p:cNvPr id="4" name="Slide Number Placeholder 3">
            <a:extLst>
              <a:ext uri="{FF2B5EF4-FFF2-40B4-BE49-F238E27FC236}">
                <a16:creationId xmlns:a16="http://schemas.microsoft.com/office/drawing/2014/main" id="{2992F579-C804-2AC3-DE5E-ED02D66B8280}"/>
              </a:ext>
            </a:extLst>
          </p:cNvPr>
          <p:cNvSpPr>
            <a:spLocks noGrp="1"/>
          </p:cNvSpPr>
          <p:nvPr>
            <p:ph type="sldNum" sz="quarter" idx="12"/>
          </p:nvPr>
        </p:nvSpPr>
        <p:spPr/>
        <p:txBody>
          <a:bodyPr/>
          <a:lstStyle/>
          <a:p>
            <a:fld id="{A3757D63-CC68-42ED-8486-43462E4296F4}" type="slidenum">
              <a:rPr lang="el-GR" smtClean="0"/>
              <a:t>35</a:t>
            </a:fld>
            <a:endParaRPr lang="el-GR"/>
          </a:p>
        </p:txBody>
      </p:sp>
    </p:spTree>
    <p:extLst>
      <p:ext uri="{BB962C8B-B14F-4D97-AF65-F5344CB8AC3E}">
        <p14:creationId xmlns:p14="http://schemas.microsoft.com/office/powerpoint/2010/main" val="29810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normAutofit fontScale="90000"/>
          </a:bodyPr>
          <a:lstStyle/>
          <a:p>
            <a:r>
              <a:rPr lang="el-GR" sz="2000" dirty="0"/>
              <a:t>ΕΤΑΙΡΙΚΟΙ ΜΕΤΑΣΧΗΜΑΤΙΣΜΟΙ &amp; ΑΠΟΤΙΜΗΣΕΙΣ ΕΤΑΙΡΕΙΩΝ – ΜΕΘΟΔΟΛΟΓΙΑ ΜΑΘΗΜΑΤΟΣ: </a:t>
            </a:r>
            <a:br>
              <a:rPr lang="el-GR" sz="2000" dirty="0"/>
            </a:br>
            <a:endParaRPr lang="ru-RU" sz="2000"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p:txBody>
          <a:bodyPr>
            <a:normAutofit fontScale="92500" lnSpcReduction="20000"/>
          </a:bodyPr>
          <a:lstStyle/>
          <a:p>
            <a:r>
              <a:rPr lang="el-GR" dirty="0"/>
              <a:t>ΕΙΣΑΓΩΓΙΚΟ ΣΗΜΕΙΩΜΑ ΣΤΗ ΘΕΩΡΙΑ ΜΕ ΑΝΑΛΥΤΙΚΕΣ ΣΗΜΕΙΩΣΕΙΣ ΚΑΙ ΒΙΒΛΙΟΓΡΑΦΙΚΕΣ ΑΝΑΦΟΡΕΣ 20</a:t>
            </a:r>
            <a:r>
              <a:rPr lang="en-US" dirty="0"/>
              <a:t>23-25</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p:txBody>
          <a:bodyPr>
            <a:noAutofit/>
          </a:bodyPr>
          <a:lstStyle/>
          <a:p>
            <a:r>
              <a:rPr lang="el-GR" dirty="0"/>
              <a:t>Ο ρόλος των θεσμών/εξωτερικού περιβάλλοντος</a:t>
            </a:r>
            <a:r>
              <a:rPr lang="en-US" dirty="0"/>
              <a:t>.</a:t>
            </a:r>
          </a:p>
          <a:p>
            <a:r>
              <a:rPr lang="el-GR" dirty="0"/>
              <a:t>Απρόβλεπτα γεγονότα &amp; εξελίξεις σε επίπεδο εθνικό/υπερεθνικό, κλαδικό/οικονομίας</a:t>
            </a:r>
            <a:r>
              <a:rPr lang="en-US" dirty="0"/>
              <a:t>.</a:t>
            </a:r>
          </a:p>
          <a:p>
            <a:r>
              <a:rPr lang="el-GR" dirty="0"/>
              <a:t>Το οικοσύστημα και η κουλτούρα κάθε κλάδου</a:t>
            </a:r>
            <a:r>
              <a:rPr lang="en-US" dirty="0"/>
              <a:t>.</a:t>
            </a:r>
            <a:endParaRPr lang="el-GR" dirty="0"/>
          </a:p>
          <a:p>
            <a:r>
              <a:rPr lang="el-GR" dirty="0"/>
              <a:t>Η δυνατότητα πολλαπλών επιλογών χρήσης των Σ.Π.</a:t>
            </a:r>
          </a:p>
          <a:p>
            <a:r>
              <a:rPr lang="el-GR" dirty="0"/>
              <a:t>Η δυνατότητα λειτουργίας με χαμηλό νεκρό σημείο λειτουργίας</a:t>
            </a:r>
            <a:endParaRPr lang="en-US"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400" b="0" i="0" u="none" strike="noStrike" kern="1200" cap="none" spc="0" normalizeH="0" baseline="0" noProof="0" smtClean="0">
                <a:ln>
                  <a:noFill/>
                </a:ln>
                <a:solidFill>
                  <a:srgbClr val="FFCD00"/>
                </a:solidFill>
                <a:effectLst/>
                <a:uLnTx/>
                <a:uFillTx/>
                <a:latin typeface="Lucida Gran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400" b="0" i="0" u="none" strike="noStrike" kern="1200" cap="none" spc="0" normalizeH="0" baseline="0" noProof="0" dirty="0">
              <a:ln>
                <a:noFill/>
              </a:ln>
              <a:solidFill>
                <a:srgbClr val="FFCD00"/>
              </a:solidFill>
              <a:effectLst/>
              <a:uLnTx/>
              <a:uFillTx/>
              <a:latin typeface="Lucida Grande"/>
              <a:ea typeface="+mn-ea"/>
              <a:cs typeface="+mn-cs"/>
            </a:endParaRPr>
          </a:p>
        </p:txBody>
      </p:sp>
      <p:pic>
        <p:nvPicPr>
          <p:cNvPr id="7" name="Picture 6">
            <a:extLst>
              <a:ext uri="{FF2B5EF4-FFF2-40B4-BE49-F238E27FC236}">
                <a16:creationId xmlns:a16="http://schemas.microsoft.com/office/drawing/2014/main" id="{57B566E3-8A32-D99D-187D-2DFAF88D95BE}"/>
              </a:ext>
            </a:extLst>
          </p:cNvPr>
          <p:cNvPicPr>
            <a:picLocks noChangeAspect="1"/>
          </p:cNvPicPr>
          <p:nvPr/>
        </p:nvPicPr>
        <p:blipFill>
          <a:blip r:embed="rId3"/>
          <a:stretch>
            <a:fillRect/>
          </a:stretch>
        </p:blipFill>
        <p:spPr>
          <a:xfrm>
            <a:off x="6984032" y="590149"/>
            <a:ext cx="3238500" cy="5934075"/>
          </a:xfrm>
          <a:prstGeom prst="rect">
            <a:avLst/>
          </a:prstGeom>
        </p:spPr>
      </p:pic>
    </p:spTree>
    <p:extLst>
      <p:ext uri="{BB962C8B-B14F-4D97-AF65-F5344CB8AC3E}">
        <p14:creationId xmlns:p14="http://schemas.microsoft.com/office/powerpoint/2010/main" val="265579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a:xfrm>
            <a:off x="838200" y="365126"/>
            <a:ext cx="10515600" cy="724888"/>
          </a:xfrm>
        </p:spPr>
        <p:txBody>
          <a:bodyPr>
            <a:normAutofit/>
          </a:bodyPr>
          <a:lstStyle/>
          <a:p>
            <a:pPr marL="0" marR="0" algn="ctr">
              <a:lnSpc>
                <a:spcPct val="107000"/>
              </a:lnSpc>
              <a:spcBef>
                <a:spcPts val="0"/>
              </a:spcBef>
              <a:spcAft>
                <a:spcPts val="800"/>
              </a:spcAft>
            </a:pP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Σύνοψη Βασικών </a:t>
            </a:r>
            <a:r>
              <a:rPr lang="el-GR" sz="1800" b="1" kern="1800" dirty="0">
                <a:latin typeface="Times New Roman" panose="02020603050405020304" pitchFamily="18" charset="0"/>
                <a:ea typeface="Times New Roman" panose="02020603050405020304" pitchFamily="18" charset="0"/>
                <a:cs typeface="Times New Roman" panose="02020603050405020304" pitchFamily="18" charset="0"/>
              </a:rPr>
              <a:t>Πληροφοριών για την κατανόηση των</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Εταιρικών Μετασχηματισμών</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σήμερα </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(1/2)</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a:xfrm>
            <a:off x="838200" y="853844"/>
            <a:ext cx="10515600" cy="5323119"/>
          </a:xfrm>
        </p:spPr>
        <p:txBody>
          <a:bodyPr>
            <a:normAutofit fontScale="85000" lnSpcReduction="10000"/>
          </a:bodyPr>
          <a:lstStyle/>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10 εταιρείες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S&amp;P 500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έχουν ρευστότητα άνω του $1,4τρις δολ και 4 εταιρείες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NASDAQ market cap over $10 trillion</a:t>
            </a: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Η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SEC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Επιτροπή Κεφαλαιαγοράς</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εξέδωσε μια εκπληκτική εντολή την </a:t>
            </a: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6/03/2024</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αναβάλλοντας την εφαρμογή του άνευ προηγουμένου κανόνα δημοσιοποίησης της κλιματικής αλλαγής. </a:t>
            </a: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Πληθωρισμός, Αύξηση Επιτοκίων Στεγαστικών Δανείων και Ρευστοποιήσεις στις αγορές μετοχών λειτουργούν ως «Γκριζος Ρινόκερος στο Δωμάτιο των Επιχειρήσεων» επιζητώντας άμεσες λύσεις </a:t>
            </a:r>
          </a:p>
          <a:p>
            <a:pPr marL="0" marR="0">
              <a:lnSpc>
                <a:spcPct val="107000"/>
              </a:lnSpc>
              <a:spcBef>
                <a:spcPts val="0"/>
              </a:spcBef>
              <a:spcAft>
                <a:spcPts val="800"/>
              </a:spcAft>
            </a:pP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Το διεθνές κεφάλαιο επενδύει με βάση συγκεκριμένη στρατηγική διαφοροποίησης κινδύνου, διασφάλισης πηγών εφοδιαστικής αλυσίδας, είσοδο σε νέες αγορές, αποκλεισμό ανταγωνισμού, απόκτηση ψηφιακής υπεροχής και πρόσβασης σε </a:t>
            </a: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data (min size of investment $1bil).</a:t>
            </a:r>
          </a:p>
          <a:p>
            <a:pPr marL="0" marR="0">
              <a:lnSpc>
                <a:spcPct val="107000"/>
              </a:lnSpc>
              <a:spcBef>
                <a:spcPts val="0"/>
              </a:spcBef>
              <a:spcAft>
                <a:spcPts val="800"/>
              </a:spcAft>
            </a:pP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03788-8EA3-4B13-9CDA-5A9C902D41A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4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8117-9785-4521-A8B7-9F4B46E6295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000">
                <a:solidFill>
                  <a:srgbClr val="FFFFFF"/>
                </a:solidFill>
              </a:rPr>
              <a:t>Κατανοώντας την παγκόσμια οικονομία....</a:t>
            </a:r>
          </a:p>
        </p:txBody>
      </p:sp>
      <p:pic>
        <p:nvPicPr>
          <p:cNvPr id="5" name="Content Placeholder 4" descr="A picture containing text, electronics&#10;&#10;Description automatically generated">
            <a:extLst>
              <a:ext uri="{FF2B5EF4-FFF2-40B4-BE49-F238E27FC236}">
                <a16:creationId xmlns:a16="http://schemas.microsoft.com/office/drawing/2014/main" id="{C2213E34-8156-4C87-8C79-1B538AA32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907" y="307731"/>
            <a:ext cx="5330182" cy="3997637"/>
          </a:xfrm>
          <a:prstGeom prst="rect">
            <a:avLst/>
          </a:prstGeom>
        </p:spPr>
      </p:pic>
      <p:pic>
        <p:nvPicPr>
          <p:cNvPr id="7" name="Picture 6" descr="Map&#10;&#10;Description automatically generated">
            <a:extLst>
              <a:ext uri="{FF2B5EF4-FFF2-40B4-BE49-F238E27FC236}">
                <a16:creationId xmlns:a16="http://schemas.microsoft.com/office/drawing/2014/main" id="{0A4BDDE4-FC7B-495E-9630-7DFA822B5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910" y="307731"/>
            <a:ext cx="5330182" cy="3997637"/>
          </a:xfrm>
          <a:prstGeom prst="rect">
            <a:avLst/>
          </a:prstGeom>
        </p:spPr>
      </p:pic>
    </p:spTree>
    <p:extLst>
      <p:ext uri="{BB962C8B-B14F-4D97-AF65-F5344CB8AC3E}">
        <p14:creationId xmlns:p14="http://schemas.microsoft.com/office/powerpoint/2010/main" val="14963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0C73-E239-A9E4-8E1C-30473A1AD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D5099-4502-5F91-0A29-63D92BF129AF}"/>
              </a:ext>
            </a:extLst>
          </p:cNvPr>
          <p:cNvSpPr>
            <a:spLocks noGrp="1"/>
          </p:cNvSpPr>
          <p:nvPr>
            <p:ph type="title"/>
          </p:nvPr>
        </p:nvSpPr>
        <p:spPr>
          <a:xfrm>
            <a:off x="838200" y="365126"/>
            <a:ext cx="10515600" cy="724888"/>
          </a:xfrm>
        </p:spPr>
        <p:txBody>
          <a:bodyPr>
            <a:normAutofit/>
          </a:bodyPr>
          <a:lstStyle/>
          <a:p>
            <a:pPr marL="0" marR="0" algn="ctr">
              <a:lnSpc>
                <a:spcPct val="107000"/>
              </a:lnSpc>
              <a:spcBef>
                <a:spcPts val="0"/>
              </a:spcBef>
              <a:spcAft>
                <a:spcPts val="800"/>
              </a:spcAft>
            </a:pP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Σύνοψη Βασικών </a:t>
            </a:r>
            <a:r>
              <a:rPr lang="el-GR" sz="1800" b="1" kern="1800" dirty="0">
                <a:latin typeface="Times New Roman" panose="02020603050405020304" pitchFamily="18" charset="0"/>
                <a:ea typeface="Times New Roman" panose="02020603050405020304" pitchFamily="18" charset="0"/>
                <a:cs typeface="Times New Roman" panose="02020603050405020304" pitchFamily="18" charset="0"/>
              </a:rPr>
              <a:t>Πληροφοριών για την κατανόηση των</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Εταιρικών Μετασχηματισμών</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σήμερα</a:t>
            </a: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(2/2)</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13AB0E17-EFA7-716D-1B8C-698C76104177}"/>
              </a:ext>
            </a:extLst>
          </p:cNvPr>
          <p:cNvSpPr>
            <a:spLocks noGrp="1"/>
          </p:cNvSpPr>
          <p:nvPr>
            <p:ph idx="1"/>
          </p:nvPr>
        </p:nvSpPr>
        <p:spPr>
          <a:xfrm>
            <a:off x="838200" y="853844"/>
            <a:ext cx="10515600" cy="5323119"/>
          </a:xfrm>
        </p:spPr>
        <p:txBody>
          <a:bodyPr>
            <a:normAutofit fontScale="70000" lnSpcReduction="20000"/>
          </a:bodyPr>
          <a:lstStyle/>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Για την Ελληνική Οικονομία αποτελούν μονόδρομος οι Ενοποιήσεις/Συγχωνεύσεις Εταιρειών για τη δημιουργία βιώσιμου μεγέθους εταιρειών καθώς και τα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LBO</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για τις πιστώτριες τράπεζες για τη διασφάλιση της αποπληρωμής των επισφαλών δανείων τους.</a:t>
            </a:r>
          </a:p>
          <a:p>
            <a:pPr marL="0" marR="0">
              <a:lnSpc>
                <a:spcPct val="107000"/>
              </a:lnSpc>
              <a:spcBef>
                <a:spcPts val="0"/>
              </a:spcBef>
              <a:spcAft>
                <a:spcPts val="800"/>
              </a:spcAft>
            </a:pP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Με βάση μελέτη του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HBR</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το 70-90% των Εταιρικών Μετασχηματισμών αποτυγχάνει γιατί χάνουν τον στόχο τους και δεν επενδύουν στην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post-agreement period</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 </a:t>
            </a:r>
            <a:r>
              <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rPr>
              <a:t>Αξιολόγηση εξεταζόμενων και υλοποιούμενων Εταιρικών Μετασχηματισμών γίνεται επι τη βάση χρηματοοικονομικών κριτηρίων αγνοώντας στη πλειοψηφία το ρόλο της στρατηγικής, του ανθρώπινου παράγοντα και των ιδιαιτεροτήτων των σχέσεων πελάτη – επιχείρησης.</a:t>
            </a:r>
          </a:p>
          <a:p>
            <a:pPr marL="0" marR="0">
              <a:lnSpc>
                <a:spcPct val="107000"/>
              </a:lnSpc>
              <a:spcBef>
                <a:spcPts val="0"/>
              </a:spcBef>
              <a:spcAft>
                <a:spcPts val="800"/>
              </a:spcAft>
            </a:pPr>
            <a:r>
              <a:rPr lang="el-GR" sz="3200" kern="0" dirty="0">
                <a:latin typeface="Times New Roman" panose="02020603050405020304" pitchFamily="18" charset="0"/>
                <a:ea typeface="Times New Roman" panose="02020603050405020304" pitchFamily="18" charset="0"/>
                <a:cs typeface="Times New Roman" panose="02020603050405020304" pitchFamily="18" charset="0"/>
              </a:rPr>
              <a:t>Ποιά είναι η «ενδεικνυόμενη διαδικασία» λήψης απόφασης εταιρικού μετασχηματισμού – πως διασφαλίζονται τα συμβαλλόμενα μέρη – ποιός ο ρόλος σας και τι πρέπει να γνωρίζετε για να διαχειριστείτε τον συνολικό κίνδυνο και να πετύχει ένας εταιρικός μετασχηματισμός?</a:t>
            </a: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l-GR"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8232019B-9DA9-7120-C4E5-1BDEAAF830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03788-8EA3-4B13-9CDA-5A9C902D41A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7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B8A8-EC9B-5306-F70A-C814D7D98ED1}"/>
              </a:ext>
            </a:extLst>
          </p:cNvPr>
          <p:cNvSpPr>
            <a:spLocks noGrp="1"/>
          </p:cNvSpPr>
          <p:nvPr>
            <p:ph type="title"/>
          </p:nvPr>
        </p:nvSpPr>
        <p:spPr>
          <a:xfrm>
            <a:off x="838200" y="365125"/>
            <a:ext cx="10515600" cy="3801148"/>
          </a:xfrm>
        </p:spPr>
        <p:txBody>
          <a:bodyPr/>
          <a:lstStyle/>
          <a:p>
            <a:pPr algn="ctr"/>
            <a:r>
              <a:rPr lang="el-GR" dirty="0">
                <a:latin typeface="Bookman Old Style" panose="02050604050505020204" pitchFamily="18" charset="0"/>
              </a:rPr>
              <a:t>ΑΠΑΙΤΟΥΜΕΝΕΣ ΠΡΟΔΡΟΜΕΣ ΕΝΕΡΓΕΙΕΣ ΕΝΟΣ ΕΤΑΙΡΙΚΟΥ ΜΕΤΑΣΧΗΜΑΤΙΣΜΟΥ</a:t>
            </a:r>
            <a:endParaRPr lang="en-US" dirty="0">
              <a:latin typeface="Bookman Old Style" panose="02050604050505020204" pitchFamily="18" charset="0"/>
            </a:endParaRPr>
          </a:p>
        </p:txBody>
      </p:sp>
      <p:sp>
        <p:nvSpPr>
          <p:cNvPr id="3" name="Slide Number Placeholder 2">
            <a:extLst>
              <a:ext uri="{FF2B5EF4-FFF2-40B4-BE49-F238E27FC236}">
                <a16:creationId xmlns:a16="http://schemas.microsoft.com/office/drawing/2014/main" id="{1AA0406C-50F0-1264-E54A-D1F78CB7386D}"/>
              </a:ext>
            </a:extLst>
          </p:cNvPr>
          <p:cNvSpPr>
            <a:spLocks noGrp="1"/>
          </p:cNvSpPr>
          <p:nvPr>
            <p:ph type="sldNum" sz="quarter" idx="12"/>
          </p:nvPr>
        </p:nvSpPr>
        <p:spPr/>
        <p:txBody>
          <a:bodyPr/>
          <a:lstStyle/>
          <a:p>
            <a:fld id="{5AC03788-8EA3-4B13-9CDA-5A9C902D41AB}" type="slidenum">
              <a:rPr lang="en-GB" smtClean="0"/>
              <a:t>8</a:t>
            </a:fld>
            <a:endParaRPr lang="en-GB"/>
          </a:p>
        </p:txBody>
      </p:sp>
    </p:spTree>
    <p:extLst>
      <p:ext uri="{BB962C8B-B14F-4D97-AF65-F5344CB8AC3E}">
        <p14:creationId xmlns:p14="http://schemas.microsoft.com/office/powerpoint/2010/main" val="300296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94" y="365126"/>
            <a:ext cx="9267305" cy="466148"/>
          </a:xfrm>
        </p:spPr>
        <p:txBody>
          <a:bodyPr>
            <a:normAutofit fontScale="90000"/>
          </a:bodyPr>
          <a:lstStyle/>
          <a:p>
            <a:r>
              <a:rPr lang="el-GR" dirty="0"/>
              <a:t>ΜΟΡΦΕΣ ΣΥΝΕΡΓΑΣΙΑΣ ΕΤΑΙΡΕΙΩΝ/ΚΙΝΗΤΡΑ</a:t>
            </a:r>
          </a:p>
        </p:txBody>
      </p:sp>
      <p:sp>
        <p:nvSpPr>
          <p:cNvPr id="3" name="Content Placeholder 2"/>
          <p:cNvSpPr>
            <a:spLocks noGrp="1"/>
          </p:cNvSpPr>
          <p:nvPr>
            <p:ph idx="1"/>
          </p:nvPr>
        </p:nvSpPr>
        <p:spPr>
          <a:xfrm>
            <a:off x="1664208" y="1012054"/>
            <a:ext cx="9689592" cy="5164909"/>
          </a:xfrm>
        </p:spPr>
        <p:txBody>
          <a:bodyPr/>
          <a:lstStyle/>
          <a:p>
            <a:r>
              <a:rPr lang="el-GR" dirty="0"/>
              <a:t>ΣΥΝΟΠΤΙΚΟΣ ΠΙΝΑΚΑΣ ΜΟΡΦΩΝ &amp; ΚΙΝΗΤΡΩΝ ΣΥΝΕΡΓΑΣΙΩΝ</a:t>
            </a:r>
          </a:p>
        </p:txBody>
      </p:sp>
      <p:pic>
        <p:nvPicPr>
          <p:cNvPr id="6" name="Picture 5"/>
          <p:cNvPicPr>
            <a:picLocks noChangeAspect="1"/>
          </p:cNvPicPr>
          <p:nvPr/>
        </p:nvPicPr>
        <p:blipFill>
          <a:blip r:embed="rId2"/>
          <a:stretch>
            <a:fillRect/>
          </a:stretch>
        </p:blipFill>
        <p:spPr>
          <a:xfrm>
            <a:off x="1860411" y="1512680"/>
            <a:ext cx="9563516" cy="5421111"/>
          </a:xfrm>
          <a:prstGeom prst="rect">
            <a:avLst/>
          </a:prstGeom>
        </p:spPr>
      </p:pic>
      <p:sp>
        <p:nvSpPr>
          <p:cNvPr id="4" name="Slide Number Placeholder 3">
            <a:extLst>
              <a:ext uri="{FF2B5EF4-FFF2-40B4-BE49-F238E27FC236}">
                <a16:creationId xmlns:a16="http://schemas.microsoft.com/office/drawing/2014/main" id="{9D38294B-1E7C-67BA-4A24-08BD6B4AC7EA}"/>
              </a:ext>
            </a:extLst>
          </p:cNvPr>
          <p:cNvSpPr>
            <a:spLocks noGrp="1"/>
          </p:cNvSpPr>
          <p:nvPr>
            <p:ph type="sldNum" sz="quarter" idx="12"/>
          </p:nvPr>
        </p:nvSpPr>
        <p:spPr/>
        <p:txBody>
          <a:bodyPr/>
          <a:lstStyle/>
          <a:p>
            <a:fld id="{A3757D63-CC68-42ED-8486-43462E4296F4}" type="slidenum">
              <a:rPr lang="el-GR" smtClean="0"/>
              <a:t>9</a:t>
            </a:fld>
            <a:endParaRPr lang="el-GR"/>
          </a:p>
        </p:txBody>
      </p:sp>
    </p:spTree>
    <p:extLst>
      <p:ext uri="{BB962C8B-B14F-4D97-AF65-F5344CB8AC3E}">
        <p14:creationId xmlns:p14="http://schemas.microsoft.com/office/powerpoint/2010/main" val="4247298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plate_Powerpoint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l-G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l-G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ketchyVTI">
  <a:themeElements>
    <a:clrScheme name="AnalogousFromLightSeedLeftStep">
      <a:dk1>
        <a:srgbClr val="000000"/>
      </a:dk1>
      <a:lt1>
        <a:srgbClr val="FFFFFF"/>
      </a:lt1>
      <a:dk2>
        <a:srgbClr val="2E2441"/>
      </a:dk2>
      <a:lt2>
        <a:srgbClr val="E2E8E5"/>
      </a:lt2>
      <a:accent1>
        <a:srgbClr val="EC70A4"/>
      </a:accent1>
      <a:accent2>
        <a:srgbClr val="E850D0"/>
      </a:accent2>
      <a:accent3>
        <a:srgbClr val="CD70EC"/>
      </a:accent3>
      <a:accent4>
        <a:srgbClr val="8250E8"/>
      </a:accent4>
      <a:accent5>
        <a:srgbClr val="707BEC"/>
      </a:accent5>
      <a:accent6>
        <a:srgbClr val="509DE8"/>
      </a:accent6>
      <a:hlink>
        <a:srgbClr val="578F7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docProps/app.xml><?xml version="1.0" encoding="utf-8"?>
<Properties xmlns="http://schemas.openxmlformats.org/officeDocument/2006/extended-properties" xmlns:vt="http://schemas.openxmlformats.org/officeDocument/2006/docPropsVTypes">
  <Template/>
  <TotalTime>1996</TotalTime>
  <Words>2366</Words>
  <Application>Microsoft Office PowerPoint</Application>
  <PresentationFormat>Widescreen</PresentationFormat>
  <Paragraphs>198</Paragraphs>
  <Slides>35</Slides>
  <Notes>0</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35</vt:i4>
      </vt:variant>
    </vt:vector>
  </HeadingPairs>
  <TitlesOfParts>
    <vt:vector size="58" baseType="lpstr">
      <vt:lpstr>Lucida Grande</vt:lpstr>
      <vt:lpstr>Aharoni</vt:lpstr>
      <vt:lpstr>Arial</vt:lpstr>
      <vt:lpstr>Bookman Old Style</vt:lpstr>
      <vt:lpstr>Calibri</vt:lpstr>
      <vt:lpstr>Calibri Light</vt:lpstr>
      <vt:lpstr>Modern Love</vt:lpstr>
      <vt:lpstr>Tahoma</vt:lpstr>
      <vt:lpstr>The Hand</vt:lpstr>
      <vt:lpstr>Times New Roman</vt:lpstr>
      <vt:lpstr>Verdana</vt:lpstr>
      <vt:lpstr>Wingdings</vt:lpstr>
      <vt:lpstr>Office Theme</vt:lpstr>
      <vt:lpstr>1_Office Theme</vt:lpstr>
      <vt:lpstr>2_Office Theme</vt:lpstr>
      <vt:lpstr>CC_PP_updated 2_13_15</vt:lpstr>
      <vt:lpstr>3_Office Theme</vt:lpstr>
      <vt:lpstr>Textured</vt:lpstr>
      <vt:lpstr>SketchyVTI</vt:lpstr>
      <vt:lpstr>4_Office Theme</vt:lpstr>
      <vt:lpstr>5_Office Theme</vt:lpstr>
      <vt:lpstr>Template_PowerpointSlide</vt:lpstr>
      <vt:lpstr>6_Office Theme</vt:lpstr>
      <vt:lpstr>ΕΤΑΙΡΙΚΟΙ ΜΕΤΑΣΧΗΜΑΤΙΣΜΟΙ - ΟΡΙΖΟΝΤΙΕΣ &amp; ΚΑΘΕΤΕΣ ΜΟΡΦΕΣ ΣΥΝΕΡΓΑΣΙΑΣ ΕΤΑΙΡΕΙΩΝ ΜΕΣΩ ΕΞΩΤΕΡΙΚΗΣ ΑΝΑΠΤΥΞΗΣ ΜΟΡΦΕΣ-ΚΙΝΗΤΡΑ-ΔΙΑΔΙΚΑΣΙΕΣ-ΑΠΟΤΙΜΗΣΗ ΕΤΑΙΡΕΙΩΝ</vt:lpstr>
      <vt:lpstr>PowerPoint Presentation</vt:lpstr>
      <vt:lpstr>ΕΤΑΙΡΙΚΟΙ ΜΕΤΑΣΧΗΜΑΤΙΣΜΟΙ &amp; ΑΠΟΤΙΜΗΣΕΙΣ ΕΤΑΙΡΕΙΩΝ – ΣΚΟΠΟΙ ΜΑΘΗΜΑΤΟΣ:  </vt:lpstr>
      <vt:lpstr>ΕΤΑΙΡΙΚΟΙ ΜΕΤΑΣΧΗΜΑΤΙΣΜΟΙ &amp; ΑΠΟΤΙΜΗΣΕΙΣ ΕΤΑΙΡΕΙΩΝ – ΜΕΘΟΔΟΛΟΓΙΑ ΜΑΘΗΜΑΤΟΣ:  </vt:lpstr>
      <vt:lpstr>Σύνοψη Βασικών Πληροφοριών για την κατανόηση των Εταιρικών Μετασχηματισμών σήμερα (1/2) </vt:lpstr>
      <vt:lpstr>Κατανοώντας την παγκόσμια οικονομία....</vt:lpstr>
      <vt:lpstr>Σύνοψη Βασικών Πληροφοριών για την κατανόηση των Εταιρικών Μετασχηματισμών σήμερα (2/2) </vt:lpstr>
      <vt:lpstr>ΑΠΑΙΤΟΥΜΕΝΕΣ ΠΡΟΔΡΟΜΕΣ ΕΝΕΡΓΕΙΕΣ ΕΝΟΣ ΕΤΑΙΡΙΚΟΥ ΜΕΤΑΣΧΗΜΑΤΙΣΜΟΥ</vt:lpstr>
      <vt:lpstr>ΜΟΡΦΕΣ ΣΥΝΕΡΓΑΣΙΑΣ ΕΤΑΙΡΕΙΩΝ/ΚΙΝΗΤΡΑ</vt:lpstr>
      <vt:lpstr>Μορφές Συνεργασιών – εταιρικοί μετασχηματισμοί</vt:lpstr>
      <vt:lpstr>PowerPoint Presentation</vt:lpstr>
      <vt:lpstr>Κατανοώντας το επιχειρηματικό περιβάλλον I-  η διαφορά σύνθετου (complex) απο πολύπλοκο (complicated)</vt:lpstr>
      <vt:lpstr>Γιατί είναι σημαντικό να γνωρίζεις για τα Μ&amp;Αs</vt:lpstr>
      <vt:lpstr>Η λύση για επίτευξη υψηλών ρυθμών ανάπτυξης της Ελληνικής Οικονομίας είναι οι Συνεργασίες των Εταιρειών είτε σε εθνικό είτε σε διεθνές επίπεδο.</vt:lpstr>
      <vt:lpstr>ΣΤΡΑΤΗΓΙΚΗ ΕΠΙΧΕΙΡΗΣΕΩΝ</vt:lpstr>
      <vt:lpstr>Generic Strategies: Growth (Horizontal/Vertical), Pause, Retrenchment</vt:lpstr>
      <vt:lpstr>Horizontal Integration</vt:lpstr>
      <vt:lpstr>ΤΥΠΟΙ ΟΛΟΚΛΗΡΩΣΗΣ ΣΤΗΝ ΠΑΡΑΓΩΓΙΚΗ ΔΙΑΔΙΚΑΣΙΑ</vt:lpstr>
      <vt:lpstr>VERTICAL INTEGRATION</vt:lpstr>
      <vt:lpstr>PowerPoint Presentation</vt:lpstr>
      <vt:lpstr>Προ απαιτούμενα κατανόησης συνεργασιών εταιρειών</vt:lpstr>
      <vt:lpstr>ΠΡΟΕΤΟΙΜΑΣΙΑ &amp; ΣΥΝΘΗΚΕΣ ΓΙΑ ΤΗ ΣΥΝΕΡΓΑΣΙΑ ΕΤΑΙΡΕΙΩΝ </vt:lpstr>
      <vt:lpstr>ΒΗΜΑΤΑ ΓΙΑ ΤΗΝ ΕΛΑΧΙΣΤΟΠΟΙΗΣΗ ΤΟΥ ΣΥΝΟΛΙΚΟΥ ΚΙΝΔΥΝΟΥ ΑΠΌ ΜΙΑ ΕΠΙΚΕΙΜΕΝΗ ΣΥΝΕΡΓΑΣΙΑ </vt:lpstr>
      <vt:lpstr>ΒΗΜΑΤΑ ΥΛΟΠΟΙΗΣΗΣ ΜΙΑΣ ΚΑΤΑΡΧΙΝ ΣΥΜΦΩΝΙΑΣ ΜΕΡΩΝ και υπό προϋποθέσεις ΟΛΟΚΛΗΡΩΣΗΣ ΜΙΑΣ ΣΥΜΦΩΝΙΑΣ ΜΕΡΩΝ  </vt:lpstr>
      <vt:lpstr>ΤΡΟΠΟΙ ΕΛΑΧΙΣΤΟΠΟΙΗΣΗΣ ΚΙΝΔΥΝΩΝ ΓΙΑ ΤΗΝ «ΜΕΤΑ- ΟΛΟΚΛΗΡΩΣΗ ΣΥΝΕΡΓΑΣΙΑ ΕΠΟΧΗ» </vt:lpstr>
      <vt:lpstr>ΣΤΑΚΟΔ Ή SIC (STANDARD INDUSTRIAL CLASSIFICATION)</vt:lpstr>
      <vt:lpstr>ΑΝΑΛΥΣΗ ΣΥΝΟΛΙΚΟΥ ΚΙΝΔΥΝΟΥ</vt:lpstr>
      <vt:lpstr>ΚΑΤΑΝΟΗΣΗ ΤΩΝ ΔΙΑΦΟΡΩΝ ΜΕΤΑΞΥ ΤΩΝ ΠΗΓΩΝ ΚΕΦΑΛΑΙΩΝ</vt:lpstr>
      <vt:lpstr>TR= M+β</vt:lpstr>
      <vt:lpstr>ΧΑΡΤΟΓΡΑΦΗΣΗ ΚΙΝΔΥΝΩΝ</vt:lpstr>
      <vt:lpstr>Συστημικοί και Μη Κίνδυνοι</vt:lpstr>
      <vt:lpstr>ΑΝΑΛΥΣΗ ΕΣΩΤΕΡΙΚΟΥ ΚΑΙ ΕΞΩΤΕΡΙΚΟΥ ΠΕΡΙΒΑΛΛΟΝΤΟΣ ΚΙΝΔΥΝΟΙ</vt:lpstr>
      <vt:lpstr>ΑΝΑΛΥΣΗ ΚΛΑΔΟΥ</vt:lpstr>
      <vt:lpstr>ΑΝΑΛΥΣΗ ΒΑΣΙΚΩΝ ΜΑΚΡΟΟΙΚΟΝΟΜΙΚΩΝ ΜΕΓΕΘΩΝ</vt:lpstr>
      <vt:lpstr>Η ΑΝΑΛΥΣΗ ΚΛΑΔΙΚΩΝ ΣΤΟΙΧΕΙΩΝ ΩΣ ΕΡΓΑΛΕΙΟ ΟΙΚΟΝΟΜΙΚΗΣ ΠΟΛΙΤΙΚΗΣ/ΠΙΣΤΩΤΙΚΗΣ ΠΟΛΙΤΙΚΗΣ ΚΑΙ ΧΡΗΜΑΤΟΔΟΤΗΣΗΣ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38</cp:revision>
  <dcterms:created xsi:type="dcterms:W3CDTF">2021-03-05T12:47:08Z</dcterms:created>
  <dcterms:modified xsi:type="dcterms:W3CDTF">2025-02-11T12:32:34Z</dcterms:modified>
</cp:coreProperties>
</file>