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4"/>
  </p:notesMasterIdLst>
  <p:sldIdLst>
    <p:sldId id="256" r:id="rId3"/>
    <p:sldId id="795" r:id="rId4"/>
    <p:sldId id="796" r:id="rId5"/>
    <p:sldId id="797" r:id="rId6"/>
    <p:sldId id="798" r:id="rId7"/>
    <p:sldId id="799" r:id="rId8"/>
    <p:sldId id="780" r:id="rId9"/>
    <p:sldId id="781" r:id="rId10"/>
    <p:sldId id="782" r:id="rId11"/>
    <p:sldId id="783" r:id="rId12"/>
    <p:sldId id="784" r:id="rId13"/>
    <p:sldId id="785" r:id="rId14"/>
    <p:sldId id="786" r:id="rId15"/>
    <p:sldId id="787" r:id="rId16"/>
    <p:sldId id="788" r:id="rId17"/>
    <p:sldId id="789" r:id="rId18"/>
    <p:sldId id="790" r:id="rId19"/>
    <p:sldId id="791" r:id="rId20"/>
    <p:sldId id="792" r:id="rId21"/>
    <p:sldId id="793" r:id="rId22"/>
    <p:sldId id="7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3" autoAdjust="0"/>
    <p:restoredTop sz="94660"/>
  </p:normalViewPr>
  <p:slideViewPr>
    <p:cSldViewPr snapToGrid="0">
      <p:cViewPr varScale="1">
        <p:scale>
          <a:sx n="109" d="100"/>
          <a:sy n="109" d="100"/>
        </p:scale>
        <p:origin x="9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757F-BEA2-4FC0-B521-D7EA457E1D73}" type="datetimeFigureOut">
              <a:rPr lang="en-US" smtClean="0"/>
              <a:t>17-Feb-25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CBE99-B5D8-46A9-B6A0-A5799BB9298A}" type="slidenum">
              <a:rPr lang="en-US" smtClean="0"/>
              <a:t>‹#›</a:t>
            </a:fld>
            <a:endParaRPr lang="en-US"/>
          </a:p>
        </p:txBody>
      </p:sp>
    </p:spTree>
    <p:extLst>
      <p:ext uri="{BB962C8B-B14F-4D97-AF65-F5344CB8AC3E}">
        <p14:creationId xmlns:p14="http://schemas.microsoft.com/office/powerpoint/2010/main" val="36771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6370866-14E6-4A2A-931D-F1FF28E9C171}" type="datetime1">
              <a:rPr lang="el-GR" smtClean="0"/>
              <a:t>17/2/2025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D95191D-C280-447F-B04F-F173B0A1D135}" type="datetime1">
              <a:rPr lang="el-GR" smtClean="0"/>
              <a:t>17/2/2025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A14555-025F-448F-9F50-1E0F7D23C6AD}" type="datetime1">
              <a:rPr lang="el-GR" smtClean="0"/>
              <a:t>17/2/2025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50C42B5A-9531-4EB0-A39B-1FEE3F5BE10A}" type="datetime1">
              <a:rPr lang="el-GR" smtClean="0"/>
              <a:t>17/2/2025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21A62030-466F-4287-A5B1-DDD613A9158D}" type="datetime1">
              <a:rPr lang="el-GR" smtClean="0"/>
              <a:t>17/2/2025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B759F2AE-0DE2-44DF-ADCE-092B7579B007}" type="datetime1">
              <a:rPr lang="el-GR" smtClean="0"/>
              <a:t>17/2/2025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B5386F8E-2F02-47FC-8BCA-AC3B7794936D}" type="datetime1">
              <a:rPr lang="el-GR" smtClean="0"/>
              <a:t>17/2/2025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77653A72-5243-4027-A27F-923E26DB5FF2}" type="datetime1">
              <a:rPr lang="el-GR" smtClean="0"/>
              <a:t>17/2/2025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70618BDD-45A5-4EA5-B2C7-0DE05E729224}" type="datetime1">
              <a:rPr lang="el-GR" smtClean="0"/>
              <a:t>17/2/2025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ED339F23-42CC-4A8B-82DE-11F1AB1B0872}" type="datetime1">
              <a:rPr lang="el-GR" smtClean="0"/>
              <a:t>17/2/2025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9D9EFF86-97A3-49D3-9F47-11ACEA6BC6B1}" type="datetime1">
              <a:rPr lang="el-GR" smtClean="0"/>
              <a:t>17/2/2025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DFA4C7E-6FEC-4373-8DD4-ACCD4B2B56A3}" type="datetime1">
              <a:rPr lang="el-GR" smtClean="0"/>
              <a:t>17/2/2025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45B15842-A516-42E1-9E97-A29B052926DE}" type="datetime1">
              <a:rPr lang="el-GR" smtClean="0"/>
              <a:t>17/2/2025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7A1CFC66-EE79-4187-94F4-0EFBE4CE7A6E}" type="datetime1">
              <a:rPr lang="el-GR" smtClean="0"/>
              <a:t>17/2/2025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C5A69875-E218-4312-82E7-AFC9991779A4}" type="datetime1">
              <a:rPr lang="el-GR" smtClean="0"/>
              <a:t>17/2/2025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FF4407-B888-4E31-BE5E-3E2BBB8D0448}" type="datetime1">
              <a:rPr lang="el-GR" smtClean="0"/>
              <a:t>17/2/2025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1843B63-68F9-423C-928D-128CF8CBA7B6}" type="datetime1">
              <a:rPr lang="el-GR" smtClean="0"/>
              <a:t>17/2/2025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FBACEFB-B733-4D9E-82BA-FDEADF0A74CC}" type="datetime1">
              <a:rPr lang="el-GR" smtClean="0"/>
              <a:t>17/2/2025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2F218BC-D3FE-4444-ABDB-E548823A21E5}" type="datetime1">
              <a:rPr lang="el-GR" smtClean="0"/>
              <a:t>17/2/2025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2B90C-44CB-4917-8459-BC95279D1ABC}" type="datetime1">
              <a:rPr lang="el-GR" smtClean="0"/>
              <a:t>17/2/2025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D33B8B-B768-4E18-A218-0C15B32293CD}" type="datetime1">
              <a:rPr lang="el-GR" smtClean="0"/>
              <a:t>17/2/2025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B83B8B-9C20-4A79-956A-7950B75753AE}" type="datetime1">
              <a:rPr lang="el-GR" smtClean="0"/>
              <a:t>17/2/2025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6208C-78A7-42BB-B283-9803A0AFEFCD}" type="datetime1">
              <a:rPr lang="el-GR" smtClean="0"/>
              <a:t>17/2/2025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3DC9C-4113-4155-9C1A-2DF33E89CB64}" type="datetime1">
              <a:rPr lang="el-GR" smtClean="0"/>
              <a:t>17/2/2025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a:bodyPr>
          <a:lstStyle/>
          <a:p>
            <a:r>
              <a:rPr lang="el-GR" sz="2800" b="1" dirty="0">
                <a:solidFill>
                  <a:srgbClr val="FFFFFF"/>
                </a:solidFill>
              </a:rPr>
              <a:t>ΕΤΑΙΡΙΚΟΙ ΜΕΤΑΣΧΗΜΑΤΙΣΜΟΙ</a:t>
            </a:r>
            <a:br>
              <a:rPr lang="el-GR" sz="2800" b="1" dirty="0">
                <a:solidFill>
                  <a:srgbClr val="FFFFFF"/>
                </a:solidFill>
              </a:rPr>
            </a:br>
            <a:r>
              <a:rPr lang="el-GR" sz="2800" b="1" dirty="0">
                <a:solidFill>
                  <a:srgbClr val="FFFFFF"/>
                </a:solidFill>
              </a:rPr>
              <a:t>- ΟΡΙΖΟΝΤΙΕΣ &amp; ΚΑΘΕΤΕΣ ΜΟΡΦΕΣ ΣΥΝΕΡΓΑΣΙΑΣ ΕΤΑΙΡΕΙΩΝ ΜΕΣΩ ΕΞΩΤΕΡΙΚΗΣ ΑΝΑΠΤΥΞΗΣ</a:t>
            </a:r>
            <a:br>
              <a:rPr lang="el-GR" sz="2800" b="1" dirty="0">
                <a:solidFill>
                  <a:srgbClr val="FFFFFF"/>
                </a:solidFill>
              </a:rPr>
            </a:br>
            <a:r>
              <a:rPr lang="el-GR" sz="2800" b="1" dirty="0">
                <a:solidFill>
                  <a:srgbClr val="FFFFFF"/>
                </a:solidFill>
              </a:rPr>
              <a:t>ΜΟΡΦΕΣ-ΚΙΝΗΤΡΑ-ΔΙΑΔΙΚΑΣΙΕΣ-ΑΠΟΤΙΜΗΣΗ ΕΤΑΙΡΕΙΩΝ</a:t>
            </a:r>
            <a:endParaRPr lang="el-GR" sz="2000" b="1" dirty="0">
              <a:solidFill>
                <a:schemeClr val="bg1"/>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r"/>
            <a:r>
              <a:rPr lang="el-GR" dirty="0">
                <a:solidFill>
                  <a:srgbClr val="FFFFFF"/>
                </a:solidFill>
              </a:rPr>
              <a:t>Δημήτρης Κάμπης, </a:t>
            </a:r>
            <a:r>
              <a:rPr lang="en-US" dirty="0">
                <a:solidFill>
                  <a:srgbClr val="FFFFFF"/>
                </a:solidFill>
              </a:rPr>
              <a:t>0217</a:t>
            </a:r>
            <a:r>
              <a:rPr lang="el-GR" dirty="0">
                <a:solidFill>
                  <a:srgbClr val="FFFFFF"/>
                </a:solidFill>
              </a:rPr>
              <a:t>2025</a:t>
            </a: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3EA63E4-E9AD-9F64-C8C3-FFBFE916661A}"/>
              </a:ext>
            </a:extLst>
          </p:cNvPr>
          <p:cNvSpPr>
            <a:spLocks noGrp="1"/>
          </p:cNvSpPr>
          <p:nvPr>
            <p:ph type="sldNum" sz="quarter" idx="12"/>
          </p:nvPr>
        </p:nvSpPr>
        <p:spPr/>
        <p:txBody>
          <a:bodyPr/>
          <a:lstStyle/>
          <a:p>
            <a:fld id="{A3757D63-CC68-42ED-8486-43462E4296F4}" type="slidenum">
              <a:rPr lang="el-GR" smtClean="0"/>
              <a:t>1</a:t>
            </a:fld>
            <a:endParaRPr lang="el-GR"/>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5FD4B-B30E-49CA-A214-592530E639B2}"/>
              </a:ext>
            </a:extLst>
          </p:cNvPr>
          <p:cNvSpPr>
            <a:spLocks noGrp="1"/>
          </p:cNvSpPr>
          <p:nvPr>
            <p:ph type="sldNum" sz="quarter" idx="12"/>
          </p:nvPr>
        </p:nvSpPr>
        <p:spPr/>
        <p:txBody>
          <a:bodyPr/>
          <a:lstStyle/>
          <a:p>
            <a:fld id="{A3757D63-CC68-42ED-8486-43462E4296F4}" type="slidenum">
              <a:rPr lang="el-GR" smtClean="0"/>
              <a:t>10</a:t>
            </a:fld>
            <a:endParaRPr lang="el-GR"/>
          </a:p>
        </p:txBody>
      </p:sp>
      <p:pic>
        <p:nvPicPr>
          <p:cNvPr id="4" name="Picture 3">
            <a:extLst>
              <a:ext uri="{FF2B5EF4-FFF2-40B4-BE49-F238E27FC236}">
                <a16:creationId xmlns:a16="http://schemas.microsoft.com/office/drawing/2014/main" id="{0FF4342A-631A-4826-ABF6-2EEA3C8D1238}"/>
              </a:ext>
            </a:extLst>
          </p:cNvPr>
          <p:cNvPicPr>
            <a:picLocks noChangeAspect="1"/>
          </p:cNvPicPr>
          <p:nvPr/>
        </p:nvPicPr>
        <p:blipFill>
          <a:blip r:embed="rId2"/>
          <a:stretch>
            <a:fillRect/>
          </a:stretch>
        </p:blipFill>
        <p:spPr>
          <a:xfrm>
            <a:off x="0" y="492368"/>
            <a:ext cx="12192000" cy="5549681"/>
          </a:xfrm>
          <a:prstGeom prst="rect">
            <a:avLst/>
          </a:prstGeom>
        </p:spPr>
      </p:pic>
    </p:spTree>
    <p:extLst>
      <p:ext uri="{BB962C8B-B14F-4D97-AF65-F5344CB8AC3E}">
        <p14:creationId xmlns:p14="http://schemas.microsoft.com/office/powerpoint/2010/main" val="233817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A7B544-4E99-4E1B-B0B1-A82E49683321}"/>
              </a:ext>
            </a:extLst>
          </p:cNvPr>
          <p:cNvSpPr>
            <a:spLocks noGrp="1"/>
          </p:cNvSpPr>
          <p:nvPr>
            <p:ph type="sldNum" sz="quarter" idx="12"/>
          </p:nvPr>
        </p:nvSpPr>
        <p:spPr/>
        <p:txBody>
          <a:bodyPr/>
          <a:lstStyle/>
          <a:p>
            <a:fld id="{A3757D63-CC68-42ED-8486-43462E4296F4}" type="slidenum">
              <a:rPr lang="el-GR" smtClean="0"/>
              <a:t>11</a:t>
            </a:fld>
            <a:endParaRPr lang="el-GR"/>
          </a:p>
        </p:txBody>
      </p:sp>
      <p:pic>
        <p:nvPicPr>
          <p:cNvPr id="4" name="Picture 3">
            <a:extLst>
              <a:ext uri="{FF2B5EF4-FFF2-40B4-BE49-F238E27FC236}">
                <a16:creationId xmlns:a16="http://schemas.microsoft.com/office/drawing/2014/main" id="{51CB047E-E5D0-464E-B1C9-4B0FCDB3AF41}"/>
              </a:ext>
            </a:extLst>
          </p:cNvPr>
          <p:cNvPicPr>
            <a:picLocks noChangeAspect="1"/>
          </p:cNvPicPr>
          <p:nvPr/>
        </p:nvPicPr>
        <p:blipFill>
          <a:blip r:embed="rId2"/>
          <a:stretch>
            <a:fillRect/>
          </a:stretch>
        </p:blipFill>
        <p:spPr>
          <a:xfrm>
            <a:off x="0" y="136525"/>
            <a:ext cx="12192000" cy="6080811"/>
          </a:xfrm>
          <a:prstGeom prst="rect">
            <a:avLst/>
          </a:prstGeom>
        </p:spPr>
      </p:pic>
    </p:spTree>
    <p:extLst>
      <p:ext uri="{BB962C8B-B14F-4D97-AF65-F5344CB8AC3E}">
        <p14:creationId xmlns:p14="http://schemas.microsoft.com/office/powerpoint/2010/main" val="59375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49CD1-A0DF-49FC-8206-43333192EEBD}"/>
              </a:ext>
            </a:extLst>
          </p:cNvPr>
          <p:cNvSpPr>
            <a:spLocks noGrp="1"/>
          </p:cNvSpPr>
          <p:nvPr>
            <p:ph type="sldNum" sz="quarter" idx="12"/>
          </p:nvPr>
        </p:nvSpPr>
        <p:spPr/>
        <p:txBody>
          <a:bodyPr/>
          <a:lstStyle/>
          <a:p>
            <a:fld id="{A3757D63-CC68-42ED-8486-43462E4296F4}" type="slidenum">
              <a:rPr lang="el-GR" smtClean="0"/>
              <a:t>12</a:t>
            </a:fld>
            <a:endParaRPr lang="el-GR"/>
          </a:p>
        </p:txBody>
      </p:sp>
      <p:pic>
        <p:nvPicPr>
          <p:cNvPr id="6" name="Picture 5">
            <a:extLst>
              <a:ext uri="{FF2B5EF4-FFF2-40B4-BE49-F238E27FC236}">
                <a16:creationId xmlns:a16="http://schemas.microsoft.com/office/drawing/2014/main" id="{D83ED1DE-5177-463A-B5EA-5367F02F61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4410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3798BD-F441-476D-85AA-003AF20FB5C2}"/>
              </a:ext>
            </a:extLst>
          </p:cNvPr>
          <p:cNvSpPr>
            <a:spLocks noGrp="1"/>
          </p:cNvSpPr>
          <p:nvPr>
            <p:ph type="sldNum" sz="quarter" idx="12"/>
          </p:nvPr>
        </p:nvSpPr>
        <p:spPr/>
        <p:txBody>
          <a:bodyPr/>
          <a:lstStyle/>
          <a:p>
            <a:fld id="{A3757D63-CC68-42ED-8486-43462E4296F4}" type="slidenum">
              <a:rPr lang="el-GR" smtClean="0"/>
              <a:t>13</a:t>
            </a:fld>
            <a:endParaRPr lang="el-GR"/>
          </a:p>
        </p:txBody>
      </p:sp>
      <p:pic>
        <p:nvPicPr>
          <p:cNvPr id="4" name="Picture 3">
            <a:extLst>
              <a:ext uri="{FF2B5EF4-FFF2-40B4-BE49-F238E27FC236}">
                <a16:creationId xmlns:a16="http://schemas.microsoft.com/office/drawing/2014/main" id="{66F08DA7-4596-49BE-BC35-579AB417D7E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5488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78EF7F-AB28-4F90-981A-6FF6985A3C00}"/>
              </a:ext>
            </a:extLst>
          </p:cNvPr>
          <p:cNvSpPr>
            <a:spLocks noGrp="1"/>
          </p:cNvSpPr>
          <p:nvPr>
            <p:ph type="sldNum" sz="quarter" idx="12"/>
          </p:nvPr>
        </p:nvSpPr>
        <p:spPr/>
        <p:txBody>
          <a:bodyPr/>
          <a:lstStyle/>
          <a:p>
            <a:fld id="{A3757D63-CC68-42ED-8486-43462E4296F4}" type="slidenum">
              <a:rPr lang="el-GR" smtClean="0"/>
              <a:t>14</a:t>
            </a:fld>
            <a:endParaRPr lang="el-GR"/>
          </a:p>
        </p:txBody>
      </p:sp>
      <p:pic>
        <p:nvPicPr>
          <p:cNvPr id="4" name="Picture 3">
            <a:extLst>
              <a:ext uri="{FF2B5EF4-FFF2-40B4-BE49-F238E27FC236}">
                <a16:creationId xmlns:a16="http://schemas.microsoft.com/office/drawing/2014/main" id="{C828A22A-E674-4854-80EE-F4293A3ADEF2}"/>
              </a:ext>
            </a:extLst>
          </p:cNvPr>
          <p:cNvPicPr>
            <a:picLocks noChangeAspect="1"/>
          </p:cNvPicPr>
          <p:nvPr/>
        </p:nvPicPr>
        <p:blipFill>
          <a:blip r:embed="rId2"/>
          <a:stretch>
            <a:fillRect/>
          </a:stretch>
        </p:blipFill>
        <p:spPr>
          <a:xfrm>
            <a:off x="3117342" y="1573530"/>
            <a:ext cx="5957316" cy="3710940"/>
          </a:xfrm>
          <a:prstGeom prst="rect">
            <a:avLst/>
          </a:prstGeom>
        </p:spPr>
      </p:pic>
    </p:spTree>
    <p:extLst>
      <p:ext uri="{BB962C8B-B14F-4D97-AF65-F5344CB8AC3E}">
        <p14:creationId xmlns:p14="http://schemas.microsoft.com/office/powerpoint/2010/main" val="367423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C4DFD-7DE4-4151-BE3B-478C768E7A17}"/>
              </a:ext>
            </a:extLst>
          </p:cNvPr>
          <p:cNvSpPr>
            <a:spLocks noGrp="1"/>
          </p:cNvSpPr>
          <p:nvPr>
            <p:ph type="sldNum" sz="quarter" idx="12"/>
          </p:nvPr>
        </p:nvSpPr>
        <p:spPr/>
        <p:txBody>
          <a:bodyPr/>
          <a:lstStyle/>
          <a:p>
            <a:fld id="{A3757D63-CC68-42ED-8486-43462E4296F4}" type="slidenum">
              <a:rPr lang="el-GR" smtClean="0"/>
              <a:t>15</a:t>
            </a:fld>
            <a:endParaRPr lang="el-GR"/>
          </a:p>
        </p:txBody>
      </p:sp>
      <p:pic>
        <p:nvPicPr>
          <p:cNvPr id="3" name="Picture 2">
            <a:extLst>
              <a:ext uri="{FF2B5EF4-FFF2-40B4-BE49-F238E27FC236}">
                <a16:creationId xmlns:a16="http://schemas.microsoft.com/office/drawing/2014/main" id="{6C6B3BD7-D644-467E-9668-CB32262EA27A}"/>
              </a:ext>
            </a:extLst>
          </p:cNvPr>
          <p:cNvPicPr>
            <a:picLocks noChangeAspect="1"/>
          </p:cNvPicPr>
          <p:nvPr/>
        </p:nvPicPr>
        <p:blipFill>
          <a:blip r:embed="rId2"/>
          <a:stretch>
            <a:fillRect/>
          </a:stretch>
        </p:blipFill>
        <p:spPr>
          <a:xfrm>
            <a:off x="3117342" y="1292352"/>
            <a:ext cx="5957316" cy="4273296"/>
          </a:xfrm>
          <a:prstGeom prst="rect">
            <a:avLst/>
          </a:prstGeom>
        </p:spPr>
      </p:pic>
    </p:spTree>
    <p:extLst>
      <p:ext uri="{BB962C8B-B14F-4D97-AF65-F5344CB8AC3E}">
        <p14:creationId xmlns:p14="http://schemas.microsoft.com/office/powerpoint/2010/main" val="424656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3234A-4717-48EC-86A9-FA11A5F619C2}"/>
              </a:ext>
            </a:extLst>
          </p:cNvPr>
          <p:cNvSpPr>
            <a:spLocks noGrp="1"/>
          </p:cNvSpPr>
          <p:nvPr>
            <p:ph type="sldNum" sz="quarter" idx="12"/>
          </p:nvPr>
        </p:nvSpPr>
        <p:spPr/>
        <p:txBody>
          <a:bodyPr/>
          <a:lstStyle/>
          <a:p>
            <a:fld id="{A3757D63-CC68-42ED-8486-43462E4296F4}" type="slidenum">
              <a:rPr lang="el-GR" smtClean="0"/>
              <a:t>16</a:t>
            </a:fld>
            <a:endParaRPr lang="el-GR"/>
          </a:p>
        </p:txBody>
      </p:sp>
      <p:pic>
        <p:nvPicPr>
          <p:cNvPr id="4" name="Picture 3">
            <a:extLst>
              <a:ext uri="{FF2B5EF4-FFF2-40B4-BE49-F238E27FC236}">
                <a16:creationId xmlns:a16="http://schemas.microsoft.com/office/drawing/2014/main" id="{9F9A7EB1-1A1F-4859-AF57-E3E78ADEBECE}"/>
              </a:ext>
            </a:extLst>
          </p:cNvPr>
          <p:cNvPicPr>
            <a:picLocks noChangeAspect="1"/>
          </p:cNvPicPr>
          <p:nvPr/>
        </p:nvPicPr>
        <p:blipFill>
          <a:blip r:embed="rId2"/>
          <a:stretch>
            <a:fillRect/>
          </a:stretch>
        </p:blipFill>
        <p:spPr>
          <a:xfrm>
            <a:off x="0" y="0"/>
            <a:ext cx="12192000" cy="6796454"/>
          </a:xfrm>
          <a:prstGeom prst="rect">
            <a:avLst/>
          </a:prstGeom>
        </p:spPr>
      </p:pic>
    </p:spTree>
    <p:extLst>
      <p:ext uri="{BB962C8B-B14F-4D97-AF65-F5344CB8AC3E}">
        <p14:creationId xmlns:p14="http://schemas.microsoft.com/office/powerpoint/2010/main" val="192100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7569B-219C-4038-93F6-F95EEE5D356C}"/>
              </a:ext>
            </a:extLst>
          </p:cNvPr>
          <p:cNvSpPr>
            <a:spLocks noGrp="1"/>
          </p:cNvSpPr>
          <p:nvPr>
            <p:ph type="sldNum" sz="quarter" idx="12"/>
          </p:nvPr>
        </p:nvSpPr>
        <p:spPr/>
        <p:txBody>
          <a:bodyPr/>
          <a:lstStyle/>
          <a:p>
            <a:fld id="{A3757D63-CC68-42ED-8486-43462E4296F4}" type="slidenum">
              <a:rPr lang="el-GR" smtClean="0"/>
              <a:t>17</a:t>
            </a:fld>
            <a:endParaRPr lang="el-GR"/>
          </a:p>
        </p:txBody>
      </p:sp>
      <p:pic>
        <p:nvPicPr>
          <p:cNvPr id="3" name="Picture 2">
            <a:extLst>
              <a:ext uri="{FF2B5EF4-FFF2-40B4-BE49-F238E27FC236}">
                <a16:creationId xmlns:a16="http://schemas.microsoft.com/office/drawing/2014/main" id="{CB494901-1837-44B9-AB87-D6FA2D43FBFF}"/>
              </a:ext>
            </a:extLst>
          </p:cNvPr>
          <p:cNvPicPr>
            <a:picLocks noChangeAspect="1"/>
          </p:cNvPicPr>
          <p:nvPr/>
        </p:nvPicPr>
        <p:blipFill>
          <a:blip r:embed="rId2"/>
          <a:stretch>
            <a:fillRect/>
          </a:stretch>
        </p:blipFill>
        <p:spPr>
          <a:xfrm>
            <a:off x="138684" y="499814"/>
            <a:ext cx="5957316" cy="5137404"/>
          </a:xfrm>
          <a:prstGeom prst="rect">
            <a:avLst/>
          </a:prstGeom>
        </p:spPr>
      </p:pic>
      <p:pic>
        <p:nvPicPr>
          <p:cNvPr id="5" name="Picture 4">
            <a:extLst>
              <a:ext uri="{FF2B5EF4-FFF2-40B4-BE49-F238E27FC236}">
                <a16:creationId xmlns:a16="http://schemas.microsoft.com/office/drawing/2014/main" id="{71D8FCAB-0CD8-4271-AE0E-364C4CDCFB04}"/>
              </a:ext>
            </a:extLst>
          </p:cNvPr>
          <p:cNvPicPr>
            <a:picLocks noChangeAspect="1"/>
          </p:cNvPicPr>
          <p:nvPr/>
        </p:nvPicPr>
        <p:blipFill>
          <a:blip r:embed="rId3"/>
          <a:stretch>
            <a:fillRect/>
          </a:stretch>
        </p:blipFill>
        <p:spPr>
          <a:xfrm>
            <a:off x="6096000" y="971937"/>
            <a:ext cx="5852746" cy="875546"/>
          </a:xfrm>
          <a:prstGeom prst="rect">
            <a:avLst/>
          </a:prstGeom>
        </p:spPr>
      </p:pic>
      <p:pic>
        <p:nvPicPr>
          <p:cNvPr id="7" name="Picture 6">
            <a:extLst>
              <a:ext uri="{FF2B5EF4-FFF2-40B4-BE49-F238E27FC236}">
                <a16:creationId xmlns:a16="http://schemas.microsoft.com/office/drawing/2014/main" id="{1723B0C6-E1E7-4C14-8FD8-7E1DC77F4D07}"/>
              </a:ext>
            </a:extLst>
          </p:cNvPr>
          <p:cNvPicPr>
            <a:picLocks noChangeAspect="1"/>
          </p:cNvPicPr>
          <p:nvPr/>
        </p:nvPicPr>
        <p:blipFill>
          <a:blip r:embed="rId4"/>
          <a:stretch>
            <a:fillRect/>
          </a:stretch>
        </p:blipFill>
        <p:spPr>
          <a:xfrm>
            <a:off x="6096000" y="2298699"/>
            <a:ext cx="5852746" cy="1495425"/>
          </a:xfrm>
          <a:prstGeom prst="rect">
            <a:avLst/>
          </a:prstGeom>
        </p:spPr>
      </p:pic>
    </p:spTree>
    <p:extLst>
      <p:ext uri="{BB962C8B-B14F-4D97-AF65-F5344CB8AC3E}">
        <p14:creationId xmlns:p14="http://schemas.microsoft.com/office/powerpoint/2010/main" val="131855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1ADF9-96DA-470F-B7DB-E0B1B8C1B66D}"/>
              </a:ext>
            </a:extLst>
          </p:cNvPr>
          <p:cNvSpPr>
            <a:spLocks noGrp="1"/>
          </p:cNvSpPr>
          <p:nvPr>
            <p:ph type="sldNum" sz="quarter" idx="12"/>
          </p:nvPr>
        </p:nvSpPr>
        <p:spPr/>
        <p:txBody>
          <a:bodyPr/>
          <a:lstStyle/>
          <a:p>
            <a:fld id="{A3757D63-CC68-42ED-8486-43462E4296F4}" type="slidenum">
              <a:rPr lang="el-GR" smtClean="0"/>
              <a:t>18</a:t>
            </a:fld>
            <a:endParaRPr lang="el-GR"/>
          </a:p>
        </p:txBody>
      </p:sp>
      <p:pic>
        <p:nvPicPr>
          <p:cNvPr id="4" name="Picture 3">
            <a:extLst>
              <a:ext uri="{FF2B5EF4-FFF2-40B4-BE49-F238E27FC236}">
                <a16:creationId xmlns:a16="http://schemas.microsoft.com/office/drawing/2014/main" id="{15036CE4-123E-418E-9CD6-5C03CA6C4F1B}"/>
              </a:ext>
            </a:extLst>
          </p:cNvPr>
          <p:cNvPicPr>
            <a:picLocks noChangeAspect="1"/>
          </p:cNvPicPr>
          <p:nvPr/>
        </p:nvPicPr>
        <p:blipFill>
          <a:blip r:embed="rId2"/>
          <a:stretch>
            <a:fillRect/>
          </a:stretch>
        </p:blipFill>
        <p:spPr>
          <a:xfrm>
            <a:off x="0" y="0"/>
            <a:ext cx="12192000" cy="6796454"/>
          </a:xfrm>
          <a:prstGeom prst="rect">
            <a:avLst/>
          </a:prstGeom>
        </p:spPr>
      </p:pic>
    </p:spTree>
    <p:extLst>
      <p:ext uri="{BB962C8B-B14F-4D97-AF65-F5344CB8AC3E}">
        <p14:creationId xmlns:p14="http://schemas.microsoft.com/office/powerpoint/2010/main" val="109327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56F2F7-DA0E-4D3F-81B2-61D565419F78}"/>
              </a:ext>
            </a:extLst>
          </p:cNvPr>
          <p:cNvSpPr>
            <a:spLocks noGrp="1"/>
          </p:cNvSpPr>
          <p:nvPr>
            <p:ph type="sldNum" sz="quarter" idx="12"/>
          </p:nvPr>
        </p:nvSpPr>
        <p:spPr/>
        <p:txBody>
          <a:bodyPr/>
          <a:lstStyle/>
          <a:p>
            <a:fld id="{A3757D63-CC68-42ED-8486-43462E4296F4}" type="slidenum">
              <a:rPr lang="el-GR" smtClean="0"/>
              <a:t>19</a:t>
            </a:fld>
            <a:endParaRPr lang="el-GR"/>
          </a:p>
        </p:txBody>
      </p:sp>
      <p:sp>
        <p:nvSpPr>
          <p:cNvPr id="4" name="TextBox 3">
            <a:extLst>
              <a:ext uri="{FF2B5EF4-FFF2-40B4-BE49-F238E27FC236}">
                <a16:creationId xmlns:a16="http://schemas.microsoft.com/office/drawing/2014/main" id="{73318252-9644-4D7C-BB9C-10AABE65E180}"/>
              </a:ext>
            </a:extLst>
          </p:cNvPr>
          <p:cNvSpPr txBox="1"/>
          <p:nvPr/>
        </p:nvSpPr>
        <p:spPr>
          <a:xfrm>
            <a:off x="838200" y="369277"/>
            <a:ext cx="10515599" cy="6186309"/>
          </a:xfrm>
          <a:prstGeom prst="rect">
            <a:avLst/>
          </a:prstGeom>
          <a:noFill/>
        </p:spPr>
        <p:txBody>
          <a:bodyPr wrap="square">
            <a:spAutoFit/>
          </a:bodyPr>
          <a:lstStyle/>
          <a:p>
            <a:r>
              <a:rPr lang="el-GR" dirty="0"/>
              <a:t>Μη Λογιστικοί Γεωπολιτικοί Κίνδυνοι</a:t>
            </a:r>
          </a:p>
          <a:p>
            <a:endParaRPr lang="el-GR" dirty="0"/>
          </a:p>
          <a:p>
            <a:r>
              <a:rPr lang="el-GR" dirty="0"/>
              <a:t>Καθώς οι γεωπολιτικές εντάσεις διαχέονται σε όλο τον κόσμο, τι θα μπορούσε να συμβεί στη συνέχεια; Είναι σαφές ότι αυτό το ερώτημα βρίσκεται στην ατζέντα των οργανισμών παντού, καθώς η παροχή συμβουλών για τον σχεδιασμό έκτακτης ανάγκης έχει γίνει «μία από τις μεγαλύτερες ροές εργασίας μας», λέει ο </a:t>
            </a:r>
            <a:r>
              <a:rPr lang="el-GR" dirty="0" err="1"/>
              <a:t>Zoccolillo</a:t>
            </a:r>
            <a:r>
              <a:rPr lang="el-GR" dirty="0"/>
              <a:t>.</a:t>
            </a:r>
          </a:p>
          <a:p>
            <a:endParaRPr lang="el-GR" dirty="0"/>
          </a:p>
          <a:p>
            <a:r>
              <a:rPr lang="el-GR" dirty="0"/>
              <a:t>«Εξετάζουμε το γεωπολιτικό τοπίο πιο προσεκτικά και πώς αυτό μπορεί να επηρεάσει την επιχείρηση που αποκτάτε καθώς και ευρύτερα επενδυτικά ζητήματα», λέει ο </a:t>
            </a:r>
            <a:r>
              <a:rPr lang="el-GR" dirty="0" err="1"/>
              <a:t>Zoccolillo</a:t>
            </a:r>
            <a:r>
              <a:rPr lang="el-GR" dirty="0"/>
              <a:t>.</a:t>
            </a:r>
          </a:p>
          <a:p>
            <a:endParaRPr lang="el-GR" dirty="0"/>
          </a:p>
          <a:p>
            <a:r>
              <a:rPr lang="el-GR" dirty="0"/>
              <a:t>Η δέουσα επιμέλεια θα πρέπει να επικεντρωθεί στον τρόπο με τον οποίο τα γεωπολιτικά ζητήματα μπορεί να επηρεάσουν την αλυσίδα εφοδιασμού μιας εταιρείας-στόχου, για παράδειγμα εάν ένας βασικός προμηθευτής υπόκειται σε κυρώσεις. Οι αγοραστές πρέπει επίσης να σκεφτούν πώς να διατυπώσουν ρήτρες που θα τους επιτρέψουν να τερματίσουν μια συμφωνία όπου υπάρχει ένα σημαντικό γεωπολιτικό ζήτημα. Για παράδειγμα, οι «ρήτρες δυσμενούς αλλαγής υλικού», οι οποίες επιτρέπουν σε έναν αγοραστή να αποχωρήσει από μια συμφωνία υπό ορισμένες υλικές συνθήκες, ιστορικά έχουν αποκλείσει τις ευρείες βλάβες όπως ο πόλεμος, η τρομοκρατία και οι καταστάσεις έκτακτης ανάγκης για τη δημόσια υγεία. Εν μέσω αυξανόμενων γεωπολιτικών ζητημάτων και καθεστώτων κυρώσεων, ο </a:t>
            </a:r>
            <a:r>
              <a:rPr lang="el-GR" dirty="0" err="1"/>
              <a:t>Zoccolillo</a:t>
            </a:r>
            <a:r>
              <a:rPr lang="el-GR" dirty="0"/>
              <a:t> λέει ότι συζητά επίσης με πελάτες για την αναδιατύπωση αυτών των διατάξεων για την καλύτερη προστασία των αγοραστών όπου μπορεί να χρειαστούν τέτοιου είδους χαραμάδες.</a:t>
            </a:r>
          </a:p>
          <a:p>
            <a:endParaRPr lang="el-GR" dirty="0"/>
          </a:p>
          <a:p>
            <a:r>
              <a:rPr lang="el-GR" dirty="0"/>
              <a:t>Στο τρέχον περιβάλλον, όσοι αντιμετωπίζουν αυτούς τους κινδύνους νωρίς θα είναι σε καλύτερη θέση να προστατεύσουν τις συναλλαγές τους —και τους εαυτούς τους— έναντι πιθανών γεωπολιτικών κινδύνων.</a:t>
            </a:r>
            <a:endParaRPr lang="en-US" dirty="0"/>
          </a:p>
        </p:txBody>
      </p:sp>
    </p:spTree>
    <p:extLst>
      <p:ext uri="{BB962C8B-B14F-4D97-AF65-F5344CB8AC3E}">
        <p14:creationId xmlns:p14="http://schemas.microsoft.com/office/powerpoint/2010/main" val="232832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A9B2-01EB-471B-9E41-673BF7867876}"/>
              </a:ext>
            </a:extLst>
          </p:cNvPr>
          <p:cNvSpPr>
            <a:spLocks noGrp="1"/>
          </p:cNvSpPr>
          <p:nvPr>
            <p:ph type="ctrTitle"/>
          </p:nvPr>
        </p:nvSpPr>
        <p:spPr>
          <a:xfrm>
            <a:off x="1524000" y="858417"/>
            <a:ext cx="9144000" cy="1063689"/>
          </a:xfrm>
        </p:spPr>
        <p:txBody>
          <a:bodyPr>
            <a:normAutofit fontScale="90000"/>
          </a:bodyPr>
          <a:lstStyle/>
          <a:p>
            <a:pPr algn="r"/>
            <a:r>
              <a:rPr lang="el-GR" sz="2400" b="1" u="sng" dirty="0"/>
              <a:t>«ΒΑΣΙΚΑ ΒΗΜΑΤΑ ΓΙΑ ΤΗΝ ΟΡΘΟΛΟΓΙΚΗ ΑΞΙΟΛΟΓΗΣΗ ΣΥΝΕΡΓΑΣΙΩΝ ΕΤΑΙΡΕΙΩΝ»</a:t>
            </a:r>
            <a:br>
              <a:rPr lang="el-GR" sz="2400" b="1" u="sng" dirty="0"/>
            </a:br>
            <a:br>
              <a:rPr lang="el-GR" sz="2400" b="1" u="sng" dirty="0"/>
            </a:br>
            <a:endParaRPr lang="en-GB" sz="1400" b="1" i="1" dirty="0"/>
          </a:p>
        </p:txBody>
      </p:sp>
      <p:sp>
        <p:nvSpPr>
          <p:cNvPr id="3" name="Subtitle 2">
            <a:extLst>
              <a:ext uri="{FF2B5EF4-FFF2-40B4-BE49-F238E27FC236}">
                <a16:creationId xmlns:a16="http://schemas.microsoft.com/office/drawing/2014/main" id="{70CD5532-F9A8-4F52-891C-E7F37B298821}"/>
              </a:ext>
            </a:extLst>
          </p:cNvPr>
          <p:cNvSpPr>
            <a:spLocks noGrp="1"/>
          </p:cNvSpPr>
          <p:nvPr>
            <p:ph type="subTitle" idx="1"/>
          </p:nvPr>
        </p:nvSpPr>
        <p:spPr>
          <a:xfrm>
            <a:off x="1524000" y="2276669"/>
            <a:ext cx="9144000" cy="4030826"/>
          </a:xfrm>
        </p:spPr>
        <p:txBody>
          <a:bodyPr>
            <a:normAutofit lnSpcReduction="10000"/>
          </a:bodyPr>
          <a:lstStyle/>
          <a:p>
            <a:pPr marL="342900" indent="-342900">
              <a:buFont typeface="Arial" panose="020B0604020202020204" pitchFamily="34" charset="0"/>
              <a:buChar char="•"/>
            </a:pPr>
            <a:r>
              <a:rPr lang="el-GR" dirty="0"/>
              <a:t>ΠΡΟΕΤΟΙΜΑΣΙΑ &amp; ΣΥΝΘΗΚΕΣ ΓΙΑ ΤΗ ΣΥΝΕΡΓΑΣΙΑ ΕΤΑΙΡΕΙΩΝ</a:t>
            </a:r>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l-GR" dirty="0"/>
              <a:t>ΒΗΜΑΤΑ ΓΙΑ ΤΗΝ ΕΛΑΧΙΣΤΟΠΟΙΗΣΗ ΤΟΥ ΣΥΝΟΛΙΚΟΥ ΚΙΝΔΥΝΟΥ ΑΠΌ ΜΙΑ ΕΠΙΚΕΙΜΕΝΗ ΣΥΝΕΡΓΑΣΙΑ</a:t>
            </a:r>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l-GR" dirty="0"/>
              <a:t>ΒΗΜΑΤΑ ΥΛΟΠΟΙΗΣΗΣ ΜΙΑΣ ΚΑΤΑΡΧΙΝ ΣΥΜΦΩΝΙΑΣ ΜΕΡΩΝ και υπό προϋποθέσεις ΟΛΟΚΛΗΡΩΣΗΣ ΜΙΑΣ ΣΥΜΦΩΝΙΑΣ ΜΕΡΩΝ</a:t>
            </a:r>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l-GR" dirty="0"/>
              <a:t>ΤΡΟΠΟΙ ΕΛΑΧΙΣΤΟΠΟΙΗΣΗΣ ΚΙΝΔΥΝΩΝ ΓΙΑ ΤΗΝ ΜΕΤΑ-ΣΥΝΕΡΓΑΣΙΑ ΕΠΟΧΗ</a:t>
            </a:r>
          </a:p>
          <a:p>
            <a:endParaRPr lang="en-GB" dirty="0"/>
          </a:p>
        </p:txBody>
      </p:sp>
    </p:spTree>
    <p:extLst>
      <p:ext uri="{BB962C8B-B14F-4D97-AF65-F5344CB8AC3E}">
        <p14:creationId xmlns:p14="http://schemas.microsoft.com/office/powerpoint/2010/main" val="107691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5F1D-0186-41AF-B71F-88C543EDEDF3}"/>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CCEB17D5-70C5-4120-A04E-547CEA8550F6}"/>
              </a:ext>
            </a:extLst>
          </p:cNvPr>
          <p:cNvPicPr>
            <a:picLocks noGrp="1" noChangeAspect="1"/>
          </p:cNvPicPr>
          <p:nvPr>
            <p:ph idx="1"/>
          </p:nvPr>
        </p:nvPicPr>
        <p:blipFill>
          <a:blip r:embed="rId2"/>
          <a:stretch>
            <a:fillRect/>
          </a:stretch>
        </p:blipFill>
        <p:spPr>
          <a:xfrm>
            <a:off x="838200" y="2139546"/>
            <a:ext cx="10515600" cy="3723495"/>
          </a:xfrm>
        </p:spPr>
      </p:pic>
      <p:sp>
        <p:nvSpPr>
          <p:cNvPr id="4" name="Slide Number Placeholder 3">
            <a:extLst>
              <a:ext uri="{FF2B5EF4-FFF2-40B4-BE49-F238E27FC236}">
                <a16:creationId xmlns:a16="http://schemas.microsoft.com/office/drawing/2014/main" id="{14399763-6151-43DF-BF56-FBD34232CCBE}"/>
              </a:ext>
            </a:extLst>
          </p:cNvPr>
          <p:cNvSpPr>
            <a:spLocks noGrp="1"/>
          </p:cNvSpPr>
          <p:nvPr>
            <p:ph type="sldNum" sz="quarter" idx="12"/>
          </p:nvPr>
        </p:nvSpPr>
        <p:spPr/>
        <p:txBody>
          <a:bodyPr/>
          <a:lstStyle/>
          <a:p>
            <a:fld id="{A3757D63-CC68-42ED-8486-43462E4296F4}" type="slidenum">
              <a:rPr lang="el-GR" smtClean="0"/>
              <a:t>20</a:t>
            </a:fld>
            <a:endParaRPr lang="el-GR"/>
          </a:p>
        </p:txBody>
      </p:sp>
      <p:pic>
        <p:nvPicPr>
          <p:cNvPr id="6" name="Picture 5">
            <a:extLst>
              <a:ext uri="{FF2B5EF4-FFF2-40B4-BE49-F238E27FC236}">
                <a16:creationId xmlns:a16="http://schemas.microsoft.com/office/drawing/2014/main" id="{6800F5B9-C90C-4B10-A7D9-CA31F22BEE33}"/>
              </a:ext>
            </a:extLst>
          </p:cNvPr>
          <p:cNvPicPr>
            <a:picLocks noChangeAspect="1"/>
          </p:cNvPicPr>
          <p:nvPr/>
        </p:nvPicPr>
        <p:blipFill>
          <a:blip r:embed="rId3"/>
          <a:stretch>
            <a:fillRect/>
          </a:stretch>
        </p:blipFill>
        <p:spPr>
          <a:xfrm>
            <a:off x="931984" y="480218"/>
            <a:ext cx="8077200" cy="1095375"/>
          </a:xfrm>
          <a:prstGeom prst="rect">
            <a:avLst/>
          </a:prstGeom>
        </p:spPr>
      </p:pic>
    </p:spTree>
    <p:extLst>
      <p:ext uri="{BB962C8B-B14F-4D97-AF65-F5344CB8AC3E}">
        <p14:creationId xmlns:p14="http://schemas.microsoft.com/office/powerpoint/2010/main" val="217170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CC09-C141-4DB7-A16A-DEFBA69DEF53}"/>
              </a:ext>
            </a:extLst>
          </p:cNvPr>
          <p:cNvSpPr>
            <a:spLocks noGrp="1"/>
          </p:cNvSpPr>
          <p:nvPr>
            <p:ph type="title"/>
          </p:nvPr>
        </p:nvSpPr>
        <p:spPr/>
        <p:txBody>
          <a:bodyPr/>
          <a:lstStyle/>
          <a:p>
            <a:r>
              <a:rPr lang="en-US" dirty="0"/>
              <a:t> </a:t>
            </a:r>
          </a:p>
        </p:txBody>
      </p:sp>
      <p:pic>
        <p:nvPicPr>
          <p:cNvPr id="16" name="Content Placeholder 15">
            <a:extLst>
              <a:ext uri="{FF2B5EF4-FFF2-40B4-BE49-F238E27FC236}">
                <a16:creationId xmlns:a16="http://schemas.microsoft.com/office/drawing/2014/main" id="{84255733-D18F-4798-AE8E-7B2034C96BAF}"/>
              </a:ext>
            </a:extLst>
          </p:cNvPr>
          <p:cNvPicPr>
            <a:picLocks noGrp="1" noChangeAspect="1"/>
          </p:cNvPicPr>
          <p:nvPr>
            <p:ph idx="1"/>
          </p:nvPr>
        </p:nvPicPr>
        <p:blipFill>
          <a:blip r:embed="rId2"/>
          <a:stretch>
            <a:fillRect/>
          </a:stretch>
        </p:blipFill>
        <p:spPr>
          <a:xfrm>
            <a:off x="1600200" y="2004645"/>
            <a:ext cx="8382000" cy="3809817"/>
          </a:xfrm>
        </p:spPr>
      </p:pic>
      <p:sp>
        <p:nvSpPr>
          <p:cNvPr id="4" name="Slide Number Placeholder 3">
            <a:extLst>
              <a:ext uri="{FF2B5EF4-FFF2-40B4-BE49-F238E27FC236}">
                <a16:creationId xmlns:a16="http://schemas.microsoft.com/office/drawing/2014/main" id="{F50A6F37-98CD-45B6-9095-29765736B816}"/>
              </a:ext>
            </a:extLst>
          </p:cNvPr>
          <p:cNvSpPr>
            <a:spLocks noGrp="1"/>
          </p:cNvSpPr>
          <p:nvPr>
            <p:ph type="sldNum" sz="quarter" idx="12"/>
          </p:nvPr>
        </p:nvSpPr>
        <p:spPr/>
        <p:txBody>
          <a:bodyPr/>
          <a:lstStyle/>
          <a:p>
            <a:fld id="{A3757D63-CC68-42ED-8486-43462E4296F4}" type="slidenum">
              <a:rPr lang="el-GR" smtClean="0"/>
              <a:t>21</a:t>
            </a:fld>
            <a:endParaRPr lang="el-GR"/>
          </a:p>
        </p:txBody>
      </p:sp>
      <p:pic>
        <p:nvPicPr>
          <p:cNvPr id="12" name="Picture 11">
            <a:extLst>
              <a:ext uri="{FF2B5EF4-FFF2-40B4-BE49-F238E27FC236}">
                <a16:creationId xmlns:a16="http://schemas.microsoft.com/office/drawing/2014/main" id="{AD0BB2F4-A744-472D-9FA6-3CE804D456A6}"/>
              </a:ext>
            </a:extLst>
          </p:cNvPr>
          <p:cNvPicPr>
            <a:picLocks noChangeAspect="1"/>
          </p:cNvPicPr>
          <p:nvPr/>
        </p:nvPicPr>
        <p:blipFill>
          <a:blip r:embed="rId3"/>
          <a:stretch>
            <a:fillRect/>
          </a:stretch>
        </p:blipFill>
        <p:spPr>
          <a:xfrm>
            <a:off x="993531" y="376237"/>
            <a:ext cx="5181600" cy="609600"/>
          </a:xfrm>
          <a:prstGeom prst="rect">
            <a:avLst/>
          </a:prstGeom>
        </p:spPr>
      </p:pic>
      <p:pic>
        <p:nvPicPr>
          <p:cNvPr id="14" name="Picture 13">
            <a:extLst>
              <a:ext uri="{FF2B5EF4-FFF2-40B4-BE49-F238E27FC236}">
                <a16:creationId xmlns:a16="http://schemas.microsoft.com/office/drawing/2014/main" id="{9B36F4A9-D553-4005-AD89-4D8164B5C784}"/>
              </a:ext>
            </a:extLst>
          </p:cNvPr>
          <p:cNvPicPr>
            <a:picLocks noChangeAspect="1"/>
          </p:cNvPicPr>
          <p:nvPr/>
        </p:nvPicPr>
        <p:blipFill>
          <a:blip r:embed="rId4"/>
          <a:stretch>
            <a:fillRect/>
          </a:stretch>
        </p:blipFill>
        <p:spPr>
          <a:xfrm>
            <a:off x="3373315" y="1043537"/>
            <a:ext cx="8382000" cy="742950"/>
          </a:xfrm>
          <a:prstGeom prst="rect">
            <a:avLst/>
          </a:prstGeom>
        </p:spPr>
      </p:pic>
    </p:spTree>
    <p:extLst>
      <p:ext uri="{BB962C8B-B14F-4D97-AF65-F5344CB8AC3E}">
        <p14:creationId xmlns:p14="http://schemas.microsoft.com/office/powerpoint/2010/main" val="310899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98F7-C032-4771-ADC6-E42CDD1E4D6D}"/>
              </a:ext>
            </a:extLst>
          </p:cNvPr>
          <p:cNvSpPr>
            <a:spLocks noGrp="1"/>
          </p:cNvSpPr>
          <p:nvPr>
            <p:ph type="title"/>
          </p:nvPr>
        </p:nvSpPr>
        <p:spPr>
          <a:xfrm>
            <a:off x="838200" y="365126"/>
            <a:ext cx="10515600" cy="865798"/>
          </a:xfrm>
        </p:spPr>
        <p:txBody>
          <a:bodyPr>
            <a:normAutofit fontScale="90000"/>
          </a:bodyPr>
          <a:lstStyle/>
          <a:p>
            <a:r>
              <a:rPr lang="el-GR" sz="3100" b="1" dirty="0"/>
              <a:t>ΠΡΟΕΤΟΙΜΑΣΙΑ &amp; ΣΥΝΘΗΚΕΣ ΓΙΑ ΤΗ ΣΥΝΕΡΓΑΣΙΑ ΕΤΑΙΡΕΙΩΝ</a:t>
            </a:r>
            <a:br>
              <a:rPr lang="el-GR" dirty="0"/>
            </a:br>
            <a:endParaRPr lang="en-GB" dirty="0"/>
          </a:p>
        </p:txBody>
      </p:sp>
      <p:sp>
        <p:nvSpPr>
          <p:cNvPr id="3" name="Content Placeholder 2">
            <a:extLst>
              <a:ext uri="{FF2B5EF4-FFF2-40B4-BE49-F238E27FC236}">
                <a16:creationId xmlns:a16="http://schemas.microsoft.com/office/drawing/2014/main" id="{9034BA45-7B92-4CBA-B2E1-20048C0660F1}"/>
              </a:ext>
            </a:extLst>
          </p:cNvPr>
          <p:cNvSpPr>
            <a:spLocks noGrp="1"/>
          </p:cNvSpPr>
          <p:nvPr>
            <p:ph idx="1"/>
          </p:nvPr>
        </p:nvSpPr>
        <p:spPr>
          <a:xfrm>
            <a:off x="838200" y="993531"/>
            <a:ext cx="10515600" cy="5183432"/>
          </a:xfrm>
        </p:spPr>
        <p:txBody>
          <a:bodyPr/>
          <a:lstStyle/>
          <a:p>
            <a:r>
              <a:rPr lang="el-GR" sz="2000" dirty="0"/>
              <a:t>Αναγκαιότητα κατανόησης από πλευράς υποψηφίων εμπλεκομένων επιχειρήσεων των:</a:t>
            </a:r>
          </a:p>
          <a:p>
            <a:pPr lvl="1"/>
            <a:r>
              <a:rPr lang="el-GR" sz="1600" b="1" i="1" dirty="0"/>
              <a:t>Που βρίσκομαι σήμερα</a:t>
            </a:r>
          </a:p>
          <a:p>
            <a:pPr lvl="1"/>
            <a:r>
              <a:rPr lang="el-GR" sz="1600" b="1" i="1" dirty="0"/>
              <a:t>Που θέλω να πάω</a:t>
            </a:r>
          </a:p>
          <a:p>
            <a:pPr lvl="1"/>
            <a:r>
              <a:rPr lang="el-GR" sz="1600" b="1" i="1" dirty="0"/>
              <a:t>Πως θα φτάσω τον στόχο</a:t>
            </a:r>
          </a:p>
          <a:p>
            <a:r>
              <a:rPr lang="el-GR" sz="2000" i="1" dirty="0"/>
              <a:t>Ανάλυση πλεονεκτημάτων &amp; μειονεκτημάτων κάθε επιχείρησης καθώς και επικείμενων κινδύνων και ευκαιριών προκειμένου να αξιολογηθεί </a:t>
            </a:r>
            <a:r>
              <a:rPr lang="el-GR" sz="2000" i="1" dirty="0">
                <a:highlight>
                  <a:srgbClr val="FFFF00"/>
                </a:highlight>
              </a:rPr>
              <a:t>αν και ποια μορφή συνεργασίας </a:t>
            </a:r>
            <a:r>
              <a:rPr lang="el-GR" sz="2000" i="1" dirty="0"/>
              <a:t>μπορεί να βοηθήσει στην καλύτερη υλοποίηση των στόχων της επιχείρησης.</a:t>
            </a:r>
          </a:p>
          <a:p>
            <a:pPr lvl="1"/>
            <a:r>
              <a:rPr lang="el-GR" sz="1600" i="1" dirty="0"/>
              <a:t>Στρατηγική παύσης(</a:t>
            </a:r>
            <a:r>
              <a:rPr lang="en-US" sz="1600" i="1" dirty="0"/>
              <a:t>pause), </a:t>
            </a:r>
            <a:r>
              <a:rPr lang="el-GR" sz="1600" i="1" dirty="0" err="1"/>
              <a:t>αποεπένδυσης</a:t>
            </a:r>
            <a:r>
              <a:rPr lang="el-GR" sz="1600" i="1" dirty="0"/>
              <a:t> (</a:t>
            </a:r>
            <a:r>
              <a:rPr lang="en-US" sz="1600" i="1" dirty="0"/>
              <a:t>retrenchment) </a:t>
            </a:r>
            <a:r>
              <a:rPr lang="el-GR" sz="1600" i="1" dirty="0"/>
              <a:t>και Ανάπτυξης (</a:t>
            </a:r>
            <a:r>
              <a:rPr lang="en-US" sz="1600" i="1" dirty="0"/>
              <a:t>Growth) {Horizontal (Internal/External), Vertical Forward Integration or Vertical Backward Integration}</a:t>
            </a:r>
          </a:p>
          <a:p>
            <a:pPr lvl="1"/>
            <a:r>
              <a:rPr lang="el-GR" sz="1600" i="1" dirty="0"/>
              <a:t>Ενοποίηση</a:t>
            </a:r>
            <a:r>
              <a:rPr lang="en-US" sz="1600" i="1" dirty="0"/>
              <a:t> ;H</a:t>
            </a:r>
            <a:r>
              <a:rPr lang="el-GR" sz="1600" i="1" dirty="0"/>
              <a:t> Εξαγορά (συνολική ή μερική/δια απορροφήσεως ή συμμετοχή)</a:t>
            </a:r>
            <a:r>
              <a:rPr lang="en-US" sz="1600" i="1" dirty="0"/>
              <a:t> ;H</a:t>
            </a:r>
            <a:r>
              <a:rPr lang="el-GR" sz="1600" i="1" dirty="0"/>
              <a:t> Μετατροπή Υποχρεώσεων σε Κεφάλαιο </a:t>
            </a:r>
            <a:r>
              <a:rPr lang="en-US" sz="1600" i="1" dirty="0"/>
              <a:t>(Leverage Buyout) </a:t>
            </a:r>
            <a:r>
              <a:rPr lang="el-GR" sz="1600" i="1" dirty="0"/>
              <a:t>Ή </a:t>
            </a:r>
            <a:r>
              <a:rPr lang="en-US" sz="1600" i="1" dirty="0"/>
              <a:t>Management Buyout</a:t>
            </a:r>
            <a:r>
              <a:rPr lang="el-GR" sz="1600" i="1" dirty="0"/>
              <a:t> ‘Η Κοινοπραξία (</a:t>
            </a:r>
            <a:r>
              <a:rPr lang="en-US" sz="1600" i="1" dirty="0"/>
              <a:t>Joint Venture)</a:t>
            </a:r>
          </a:p>
          <a:p>
            <a:r>
              <a:rPr lang="el-GR" sz="2000" i="1" dirty="0"/>
              <a:t>Αναγνώριση, καταγραφή και αξιολόγηση υποψηφίων για συνεργασία εταιρειών</a:t>
            </a:r>
          </a:p>
          <a:p>
            <a:r>
              <a:rPr lang="el-GR" sz="2000" i="1" dirty="0"/>
              <a:t>Επιλογή και διερεύνηση προθέσεων είτε απευθείας είτε μέσω τρίτου (πχ Τραπέζης ή Συμβούλων)</a:t>
            </a:r>
          </a:p>
        </p:txBody>
      </p:sp>
    </p:spTree>
    <p:extLst>
      <p:ext uri="{BB962C8B-B14F-4D97-AF65-F5344CB8AC3E}">
        <p14:creationId xmlns:p14="http://schemas.microsoft.com/office/powerpoint/2010/main" val="304901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DBE9-FFE9-40BA-B9F2-2977FBE2D13A}"/>
              </a:ext>
            </a:extLst>
          </p:cNvPr>
          <p:cNvSpPr>
            <a:spLocks noGrp="1"/>
          </p:cNvSpPr>
          <p:nvPr>
            <p:ph type="title"/>
          </p:nvPr>
        </p:nvSpPr>
        <p:spPr/>
        <p:txBody>
          <a:bodyPr>
            <a:normAutofit fontScale="90000"/>
          </a:bodyPr>
          <a:lstStyle/>
          <a:p>
            <a:pPr algn="ctr"/>
            <a:r>
              <a:rPr lang="el-GR" sz="3100" b="1" dirty="0"/>
              <a:t>ΒΗΜΑΤΑ ΓΙΑ ΤΗΝ ΕΛΑΧΙΣΤΟΠΟΙΗΣΗ ΤΟΥ ΣΥΝΟΛΙΚΟΥ ΚΙΝΔΥΝΟΥ ΑΠΌ ΜΙΑ ΕΠΙΚΕΙΜΕΝΗ ΣΥΝΕΡΓΑΣΙΑ</a:t>
            </a:r>
            <a:br>
              <a:rPr lang="el-GR" dirty="0"/>
            </a:br>
            <a:endParaRPr lang="en-GB" dirty="0"/>
          </a:p>
        </p:txBody>
      </p:sp>
      <p:sp>
        <p:nvSpPr>
          <p:cNvPr id="3" name="Content Placeholder 2">
            <a:extLst>
              <a:ext uri="{FF2B5EF4-FFF2-40B4-BE49-F238E27FC236}">
                <a16:creationId xmlns:a16="http://schemas.microsoft.com/office/drawing/2014/main" id="{9A45E5AA-858E-472B-9FF9-4E9844561E20}"/>
              </a:ext>
            </a:extLst>
          </p:cNvPr>
          <p:cNvSpPr>
            <a:spLocks noGrp="1"/>
          </p:cNvSpPr>
          <p:nvPr>
            <p:ph idx="1"/>
          </p:nvPr>
        </p:nvSpPr>
        <p:spPr/>
        <p:txBody>
          <a:bodyPr>
            <a:normAutofit fontScale="85000" lnSpcReduction="20000"/>
          </a:bodyPr>
          <a:lstStyle/>
          <a:p>
            <a:r>
              <a:rPr lang="el-GR" dirty="0"/>
              <a:t>Συλλογή και αξιολόγηση πληροφοριών για τους επιλεγέντες πιθανούς στόχους συνεργασίας αναφορικά με:</a:t>
            </a:r>
          </a:p>
          <a:p>
            <a:pPr lvl="1"/>
            <a:r>
              <a:rPr lang="el-GR" dirty="0"/>
              <a:t>Οικονομικά στοιχεία (πιστοληπτική ικανότητα, διάρθρωση κεφαλαίων, ρευστότητα, επισφάλειες, </a:t>
            </a:r>
            <a:r>
              <a:rPr lang="en-US" dirty="0"/>
              <a:t>EBITDA</a:t>
            </a:r>
            <a:r>
              <a:rPr lang="el-GR" dirty="0"/>
              <a:t>, </a:t>
            </a:r>
            <a:r>
              <a:rPr lang="en-US" dirty="0"/>
              <a:t>P/E </a:t>
            </a:r>
            <a:r>
              <a:rPr lang="el-GR" dirty="0" err="1"/>
              <a:t>κλπ</a:t>
            </a:r>
            <a:r>
              <a:rPr lang="el-GR" dirty="0"/>
              <a:t>)</a:t>
            </a:r>
          </a:p>
          <a:p>
            <a:pPr lvl="1"/>
            <a:r>
              <a:rPr lang="el-GR" dirty="0"/>
              <a:t>Στοιχεία αγοράς (πχ μερίδιο αγοράς, επικάλυψη αγοράς στόχου, </a:t>
            </a:r>
            <a:r>
              <a:rPr lang="el-GR" dirty="0" err="1"/>
              <a:t>προϊοντικό</a:t>
            </a:r>
            <a:r>
              <a:rPr lang="el-GR" dirty="0"/>
              <a:t> μίγμα, εφοδιαστική αλυσίδα και όροι προμήθειας </a:t>
            </a:r>
            <a:r>
              <a:rPr lang="el-GR" dirty="0" err="1"/>
              <a:t>κλπ</a:t>
            </a:r>
            <a:r>
              <a:rPr lang="el-GR" dirty="0"/>
              <a:t>)</a:t>
            </a:r>
          </a:p>
          <a:p>
            <a:pPr lvl="1"/>
            <a:r>
              <a:rPr lang="el-GR" dirty="0"/>
              <a:t>Αξιολόγηση Αντίληψης &amp; Συμπεριφοράς Ομάδας Διαχείρισης (βάσει δικής μας κρίσης και αντίληψης αγοράς!!!!)</a:t>
            </a:r>
          </a:p>
          <a:p>
            <a:r>
              <a:rPr lang="el-GR" dirty="0"/>
              <a:t>Προετοιμασία εταιρείας (εμπλεκόμενοι άνθρωποι και αναγκαία έγγραφα/στοιχεία) για την επικείμενη/επιδιωκόμενη συνεργασία (</a:t>
            </a:r>
            <a:r>
              <a:rPr lang="en-US" dirty="0"/>
              <a:t>M&amp;As is a team work!!!!)</a:t>
            </a:r>
          </a:p>
          <a:p>
            <a:r>
              <a:rPr lang="el-GR" dirty="0"/>
              <a:t>Υπογραφή Συμφωνητικού Εμπιστευτικότητας (</a:t>
            </a:r>
            <a:r>
              <a:rPr lang="en-US" dirty="0"/>
              <a:t>Confidentiality Agreement) </a:t>
            </a:r>
            <a:r>
              <a:rPr lang="el-GR" dirty="0"/>
              <a:t>με κάθε υποψήφιο συνεργαζόμενο</a:t>
            </a:r>
          </a:p>
          <a:p>
            <a:r>
              <a:rPr lang="el-GR" dirty="0"/>
              <a:t>Υπογραφή Μνημονίου Αμοιβαίας Κατανόησης (</a:t>
            </a:r>
            <a:r>
              <a:rPr lang="en-US" dirty="0"/>
              <a:t>Memorandum of Understanding-MoU) </a:t>
            </a:r>
            <a:r>
              <a:rPr lang="el-GR" dirty="0"/>
              <a:t>ή Μνημονίου Συνεργασίας (</a:t>
            </a:r>
            <a:r>
              <a:rPr lang="en-US" dirty="0"/>
              <a:t>Memorandum of Agreement)</a:t>
            </a:r>
            <a:endParaRPr lang="en-GB" dirty="0"/>
          </a:p>
        </p:txBody>
      </p:sp>
    </p:spTree>
    <p:extLst>
      <p:ext uri="{BB962C8B-B14F-4D97-AF65-F5344CB8AC3E}">
        <p14:creationId xmlns:p14="http://schemas.microsoft.com/office/powerpoint/2010/main" val="375865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4A52-C807-4301-8DBE-1A25B82586C2}"/>
              </a:ext>
            </a:extLst>
          </p:cNvPr>
          <p:cNvSpPr>
            <a:spLocks noGrp="1"/>
          </p:cNvSpPr>
          <p:nvPr>
            <p:ph type="title"/>
          </p:nvPr>
        </p:nvSpPr>
        <p:spPr>
          <a:xfrm>
            <a:off x="838200" y="681037"/>
            <a:ext cx="10515600" cy="1735592"/>
          </a:xfrm>
        </p:spPr>
        <p:txBody>
          <a:bodyPr>
            <a:normAutofit fontScale="90000"/>
          </a:bodyPr>
          <a:lstStyle/>
          <a:p>
            <a:pPr algn="ctr"/>
            <a:r>
              <a:rPr lang="el-GR" sz="2200" b="1" dirty="0"/>
              <a:t>ΒΗΜΑΤΑ ΥΛΟΠΟΙΗΣΗΣ ΜΙΑΣ ΚΑΤΑΡΧΙΝ ΣΥΜΦΩΝΙΑΣ ΜΕΡΩΝ και υπό προϋποθέσεις ΟΛΟΚΛΗΡΩΣΗΣ ΜΙΑΣ ΣΥΜΦΩΝΙΑΣ ΜΕΡΩΝ</a:t>
            </a:r>
            <a:br>
              <a:rPr lang="el-GR" sz="1600" dirty="0"/>
            </a:br>
            <a:br>
              <a:rPr lang="el-GR" dirty="0"/>
            </a:br>
            <a:endParaRPr lang="en-GB" dirty="0"/>
          </a:p>
        </p:txBody>
      </p:sp>
      <p:sp>
        <p:nvSpPr>
          <p:cNvPr id="3" name="Content Placeholder 2">
            <a:extLst>
              <a:ext uri="{FF2B5EF4-FFF2-40B4-BE49-F238E27FC236}">
                <a16:creationId xmlns:a16="http://schemas.microsoft.com/office/drawing/2014/main" id="{39CF049B-A5B2-4ADB-AA75-415CFA9BC8D5}"/>
              </a:ext>
            </a:extLst>
          </p:cNvPr>
          <p:cNvSpPr>
            <a:spLocks noGrp="1"/>
          </p:cNvSpPr>
          <p:nvPr>
            <p:ph idx="1"/>
          </p:nvPr>
        </p:nvSpPr>
        <p:spPr>
          <a:xfrm>
            <a:off x="838200" y="2015411"/>
            <a:ext cx="10515600" cy="4161551"/>
          </a:xfrm>
        </p:spPr>
        <p:txBody>
          <a:bodyPr>
            <a:normAutofit fontScale="70000" lnSpcReduction="20000"/>
          </a:bodyPr>
          <a:lstStyle/>
          <a:p>
            <a:r>
              <a:rPr lang="el-GR" dirty="0"/>
              <a:t>Ορισμός ομάδας εργασίας που θα συμμετέχει</a:t>
            </a:r>
            <a:r>
              <a:rPr lang="en-US" dirty="0"/>
              <a:t> </a:t>
            </a:r>
            <a:r>
              <a:rPr lang="el-GR" dirty="0"/>
              <a:t>στο </a:t>
            </a:r>
            <a:r>
              <a:rPr lang="en-US" dirty="0"/>
              <a:t>data room</a:t>
            </a:r>
            <a:r>
              <a:rPr lang="el-GR" dirty="0"/>
              <a:t> (εσωτερικών στελεχών επιχείρησης ή/και εξωτερικών εξειδικευμένων συμβούλων πχ ορκωτών, νομικών, χρηματοοικονομικών)</a:t>
            </a:r>
          </a:p>
          <a:p>
            <a:r>
              <a:rPr lang="el-GR" dirty="0"/>
              <a:t>Συμφωνία μερών </a:t>
            </a:r>
            <a:r>
              <a:rPr lang="el-GR" dirty="0" err="1"/>
              <a:t>επι</a:t>
            </a:r>
            <a:r>
              <a:rPr lang="el-GR" dirty="0"/>
              <a:t> της κατάστασης ελεγχόμενων εγγράφων/στοιχείων</a:t>
            </a:r>
          </a:p>
          <a:p>
            <a:r>
              <a:rPr lang="el-GR" dirty="0"/>
              <a:t>Σαφείς οδηγίες προς Νομικούς (Νομικός Έλεγχος), Οικονομικούς (για υφιστάμενα και πιθανολογούμενες μεταβολές οικονομικών μεγεθών), Τεχνικών (περί επάρκειας δυναμικότητας, αναγκαίων επενδύσεων, </a:t>
            </a:r>
            <a:r>
              <a:rPr lang="el-GR" dirty="0" err="1"/>
              <a:t>αδειοδοτήσεων</a:t>
            </a:r>
            <a:r>
              <a:rPr lang="el-GR" dirty="0"/>
              <a:t> </a:t>
            </a:r>
            <a:r>
              <a:rPr lang="el-GR" dirty="0" err="1"/>
              <a:t>κλπ</a:t>
            </a:r>
            <a:r>
              <a:rPr lang="el-GR" dirty="0"/>
              <a:t>)</a:t>
            </a:r>
          </a:p>
          <a:p>
            <a:r>
              <a:rPr lang="el-GR" dirty="0"/>
              <a:t>Αξιολόγηση των εκθέσεων που λαμβάνουμε ως προϊόν ολοκλήρωσης του </a:t>
            </a:r>
            <a:r>
              <a:rPr lang="en-US" dirty="0"/>
              <a:t>data room</a:t>
            </a:r>
          </a:p>
          <a:p>
            <a:r>
              <a:rPr lang="el-GR" dirty="0"/>
              <a:t>Εισήγηση προς Δ.Σ. και από Δ.Σ. προς Γ.Σ. ( αν είναι θετική τότε προχωράμε στα παρακάτω)</a:t>
            </a:r>
          </a:p>
          <a:p>
            <a:r>
              <a:rPr lang="el-GR" dirty="0"/>
              <a:t>Υπογραφή συμφωνίας μετόχων </a:t>
            </a:r>
            <a:r>
              <a:rPr lang="en-US" dirty="0"/>
              <a:t>(shareholders’ agreement) </a:t>
            </a:r>
            <a:r>
              <a:rPr lang="el-GR" dirty="0"/>
              <a:t>– συνήθως με την επιφύλαξη διαλυτικών αιρέσεων ή συνθηκών πλήρωσης (</a:t>
            </a:r>
            <a:r>
              <a:rPr lang="en-US" dirty="0"/>
              <a:t>covenants)</a:t>
            </a:r>
          </a:p>
          <a:p>
            <a:r>
              <a:rPr lang="el-GR" dirty="0"/>
              <a:t>Οριστικές αποφάσεις έγκρισης από τα αρμόδια όργανα των συμβαλλομένων εταιρειών</a:t>
            </a:r>
          </a:p>
          <a:p>
            <a:r>
              <a:rPr lang="el-GR" dirty="0"/>
              <a:t>Υποβολή, όπου απαιτείται, στους αρμόδιους θεσμούς για τη λήψη των απαιτούμενων εγκρίσεων ή έκδοση σχετικών αποφάσεων διοικητικών πράξεων ή προϋποθέσεων για την ολοκλήρωση της συναλλαγής</a:t>
            </a:r>
            <a:endParaRPr lang="en-GB" dirty="0"/>
          </a:p>
        </p:txBody>
      </p:sp>
    </p:spTree>
    <p:extLst>
      <p:ext uri="{BB962C8B-B14F-4D97-AF65-F5344CB8AC3E}">
        <p14:creationId xmlns:p14="http://schemas.microsoft.com/office/powerpoint/2010/main" val="362375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6080-D5EE-42D8-92F8-A8B3E09D4CF9}"/>
              </a:ext>
            </a:extLst>
          </p:cNvPr>
          <p:cNvSpPr>
            <a:spLocks noGrp="1"/>
          </p:cNvSpPr>
          <p:nvPr>
            <p:ph type="title"/>
          </p:nvPr>
        </p:nvSpPr>
        <p:spPr/>
        <p:txBody>
          <a:bodyPr>
            <a:normAutofit fontScale="90000"/>
          </a:bodyPr>
          <a:lstStyle/>
          <a:p>
            <a:pPr algn="ctr"/>
            <a:r>
              <a:rPr lang="el-GR" sz="3100" b="1" dirty="0"/>
              <a:t>ΤΡΟΠΟΙ ΕΛΑΧΙΣΤΟΠΟΙΗΣΗΣ ΚΙΝΔΥΝΩΝ ΓΙΑ ΤΗΝ «ΜΕΤΑ- ΟΛΟΚΛΗΡΩΣΗ ΣΥΝΕΡΓΑΣΙΑ ΕΠΟΧΗ»</a:t>
            </a:r>
            <a:br>
              <a:rPr lang="el-GR" b="1" dirty="0"/>
            </a:br>
            <a:endParaRPr lang="en-GB" b="1" dirty="0"/>
          </a:p>
        </p:txBody>
      </p:sp>
      <p:sp>
        <p:nvSpPr>
          <p:cNvPr id="3" name="Content Placeholder 2">
            <a:extLst>
              <a:ext uri="{FF2B5EF4-FFF2-40B4-BE49-F238E27FC236}">
                <a16:creationId xmlns:a16="http://schemas.microsoft.com/office/drawing/2014/main" id="{E6ACFDB0-A093-4237-AC9C-B721B1739CBC}"/>
              </a:ext>
            </a:extLst>
          </p:cNvPr>
          <p:cNvSpPr>
            <a:spLocks noGrp="1"/>
          </p:cNvSpPr>
          <p:nvPr>
            <p:ph idx="1"/>
          </p:nvPr>
        </p:nvSpPr>
        <p:spPr/>
        <p:txBody>
          <a:bodyPr/>
          <a:lstStyle/>
          <a:p>
            <a:r>
              <a:rPr lang="el-GR" dirty="0"/>
              <a:t>Η φύση απεχθάνεται τα κενά και το </a:t>
            </a:r>
            <a:r>
              <a:rPr lang="el-GR" dirty="0" err="1"/>
              <a:t>επιχειρείν</a:t>
            </a:r>
            <a:r>
              <a:rPr lang="el-GR" dirty="0"/>
              <a:t> τις ασάφειες</a:t>
            </a:r>
          </a:p>
          <a:p>
            <a:r>
              <a:rPr lang="el-GR" dirty="0"/>
              <a:t>Διαμόρφωση από κοινού του πλάνου υλοποίησης της συνεργασίας (</a:t>
            </a:r>
            <a:r>
              <a:rPr lang="en-US" dirty="0"/>
              <a:t>business plan</a:t>
            </a:r>
            <a:r>
              <a:rPr lang="el-GR" dirty="0"/>
              <a:t>) με διακριτούς στόχους και ρόλους των εμπλεκομένων</a:t>
            </a:r>
          </a:p>
          <a:p>
            <a:r>
              <a:rPr lang="el-GR" dirty="0"/>
              <a:t>Επιλογή ομάδας διαχείρισης από κοινού (ανάλογα τη μορφή συνεργασίας) που θα αναλάβει την εποπτεία εφαρμογής του </a:t>
            </a:r>
            <a:r>
              <a:rPr lang="en-US" dirty="0"/>
              <a:t>post-merger or post-acquisition integration plan</a:t>
            </a:r>
          </a:p>
          <a:p>
            <a:r>
              <a:rPr lang="el-GR" dirty="0"/>
              <a:t>Δημιουργία συνθηκών ασφάλειας και ελαχιστοποίησης αβεβαιότητας λόγω έλλειψης σαφούς και επαρκούς πληροφόρησης</a:t>
            </a:r>
            <a:endParaRPr lang="en-GB" dirty="0"/>
          </a:p>
        </p:txBody>
      </p:sp>
    </p:spTree>
    <p:extLst>
      <p:ext uri="{BB962C8B-B14F-4D97-AF65-F5344CB8AC3E}">
        <p14:creationId xmlns:p14="http://schemas.microsoft.com/office/powerpoint/2010/main" val="7493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AC21D0-CE9B-41DB-A7BF-657A632504E3}"/>
              </a:ext>
            </a:extLst>
          </p:cNvPr>
          <p:cNvSpPr>
            <a:spLocks noGrp="1"/>
          </p:cNvSpPr>
          <p:nvPr>
            <p:ph type="sldNum" sz="quarter" idx="12"/>
          </p:nvPr>
        </p:nvSpPr>
        <p:spPr/>
        <p:txBody>
          <a:bodyPr/>
          <a:lstStyle/>
          <a:p>
            <a:fld id="{A3757D63-CC68-42ED-8486-43462E4296F4}" type="slidenum">
              <a:rPr lang="el-GR" smtClean="0"/>
              <a:t>7</a:t>
            </a:fld>
            <a:endParaRPr lang="el-GR"/>
          </a:p>
        </p:txBody>
      </p:sp>
      <p:pic>
        <p:nvPicPr>
          <p:cNvPr id="4" name="Picture 3">
            <a:extLst>
              <a:ext uri="{FF2B5EF4-FFF2-40B4-BE49-F238E27FC236}">
                <a16:creationId xmlns:a16="http://schemas.microsoft.com/office/drawing/2014/main" id="{D5A30D82-4AFE-4EE7-90AE-2E4E2AC72665}"/>
              </a:ext>
            </a:extLst>
          </p:cNvPr>
          <p:cNvPicPr>
            <a:picLocks noChangeAspect="1"/>
          </p:cNvPicPr>
          <p:nvPr/>
        </p:nvPicPr>
        <p:blipFill>
          <a:blip r:embed="rId2"/>
          <a:stretch>
            <a:fillRect/>
          </a:stretch>
        </p:blipFill>
        <p:spPr>
          <a:xfrm>
            <a:off x="0" y="538047"/>
            <a:ext cx="12192000" cy="5781905"/>
          </a:xfrm>
          <a:prstGeom prst="rect">
            <a:avLst/>
          </a:prstGeom>
        </p:spPr>
      </p:pic>
    </p:spTree>
    <p:extLst>
      <p:ext uri="{BB962C8B-B14F-4D97-AF65-F5344CB8AC3E}">
        <p14:creationId xmlns:p14="http://schemas.microsoft.com/office/powerpoint/2010/main" val="99999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13CE0E-E1A3-44BD-B823-734A78976463}"/>
              </a:ext>
            </a:extLst>
          </p:cNvPr>
          <p:cNvSpPr>
            <a:spLocks noGrp="1"/>
          </p:cNvSpPr>
          <p:nvPr>
            <p:ph type="sldNum" sz="quarter" idx="12"/>
          </p:nvPr>
        </p:nvSpPr>
        <p:spPr/>
        <p:txBody>
          <a:bodyPr/>
          <a:lstStyle/>
          <a:p>
            <a:fld id="{A3757D63-CC68-42ED-8486-43462E4296F4}" type="slidenum">
              <a:rPr lang="el-GR" smtClean="0"/>
              <a:t>8</a:t>
            </a:fld>
            <a:endParaRPr lang="el-GR"/>
          </a:p>
        </p:txBody>
      </p:sp>
      <p:sp>
        <p:nvSpPr>
          <p:cNvPr id="5" name="TextBox 4">
            <a:extLst>
              <a:ext uri="{FF2B5EF4-FFF2-40B4-BE49-F238E27FC236}">
                <a16:creationId xmlns:a16="http://schemas.microsoft.com/office/drawing/2014/main" id="{1812D757-E213-4F23-84C2-FEDAF5B18D1B}"/>
              </a:ext>
            </a:extLst>
          </p:cNvPr>
          <p:cNvSpPr txBox="1"/>
          <p:nvPr/>
        </p:nvSpPr>
        <p:spPr>
          <a:xfrm>
            <a:off x="3048733" y="2231557"/>
            <a:ext cx="6097464" cy="2394886"/>
          </a:xfrm>
          <a:prstGeom prst="rect">
            <a:avLst/>
          </a:prstGeom>
          <a:noFill/>
        </p:spPr>
        <p:txBody>
          <a:bodyPr wrap="square">
            <a:sp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Σε μια εποχή όπου η αναστάτωση είναι ο κανόνας, οι σημερινοί Διευθύνοντες Σύμβουλοι πλέουν σε αχαρτογράφητα και συχνά ασταθή νερά. Για να παραμείνουν ανταγωνιστικοί και να οδηγήσουν σε βιώσιμη ανάπτυξη, πολλοί αξιοποιούν συγχωνεύσεις και εξαγορές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M&amp;A</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για να κλιμακώσουν τις δραστηριότητες, να διαφοροποιήσουν τις προσφορές και να εισέλθουν σε νέες αγορές. Ωστόσο, «Οι συγχωνεύσεις και εξαγορές δεν είναι μια στρατηγική από μόνη της - είναι ένας παράγοντας ενίσχυσης», λέει ο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Nick</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Bryans</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συνεργάτης της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Baker</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McKenzie</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M&amp;A</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με έδρα το Λονδίνο. Για να μεγιστοποιήσουν την αξία, οι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CEO</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πρέπει να κοιτάξουν πέρα </a:t>
            </a:r>
            <a:r>
              <a:rPr lang="el-GR" sz="1000" dirty="0">
                <a:effectLst/>
                <a:latin typeface="Cambria Math" panose="02040503050406030204" pitchFamily="18" charset="0"/>
                <a:ea typeface="Times New Roman" panose="02020603050405020304" pitchFamily="18" charset="0"/>
                <a:cs typeface="Cambria Math" panose="02040503050406030204" pitchFamily="18" charset="0"/>
              </a:rPr>
              <a:t>​​</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από τις οικονομικές μετρήσεις, ευθυγραμμίζοντας τις εξαγορές με ευρύτερους οργανωτικούς στόχους, ενώ παράλληλα ξεπερνούν προκλήσεις όπως η πλοήγηση σε ένα περίπλοκο νομικό και ρυθμιστικό περιβάλλον και η ενσωμάτωση εταιρικών κουλτουρών. Αυτός ο οδηγός διερευνά τις πέντε κρίσιμες προκλήσεις που πρέπει να αντιμετωπίσουν οι </a:t>
            </a:r>
            <a:r>
              <a:rPr lang="el-GR" sz="1000" dirty="0" err="1">
                <a:effectLst/>
                <a:latin typeface="Courier New" panose="02070309020205020404" pitchFamily="49" charset="0"/>
                <a:ea typeface="Times New Roman" panose="02020603050405020304" pitchFamily="18" charset="0"/>
                <a:cs typeface="Times New Roman" panose="02020603050405020304" pitchFamily="18" charset="0"/>
              </a:rPr>
              <a:t>CEO</a:t>
            </a:r>
            <a:r>
              <a:rPr lang="el-GR" sz="1000" dirty="0">
                <a:effectLst/>
                <a:latin typeface="Courier New" panose="02070309020205020404" pitchFamily="49" charset="0"/>
                <a:ea typeface="Times New Roman" panose="02020603050405020304" pitchFamily="18" charset="0"/>
                <a:cs typeface="Times New Roman" panose="02020603050405020304" pitchFamily="18" charset="0"/>
              </a:rPr>
              <a:t> για την ενορχήστρωση εταιρικών μετασχηματισμών.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96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417CB-AEF8-492D-A8CE-B36F0543D117}"/>
              </a:ext>
            </a:extLst>
          </p:cNvPr>
          <p:cNvSpPr>
            <a:spLocks noGrp="1"/>
          </p:cNvSpPr>
          <p:nvPr>
            <p:ph type="sldNum" sz="quarter" idx="12"/>
          </p:nvPr>
        </p:nvSpPr>
        <p:spPr/>
        <p:txBody>
          <a:bodyPr/>
          <a:lstStyle/>
          <a:p>
            <a:fld id="{A3757D63-CC68-42ED-8486-43462E4296F4}" type="slidenum">
              <a:rPr lang="el-GR" smtClean="0"/>
              <a:t>9</a:t>
            </a:fld>
            <a:endParaRPr lang="el-GR"/>
          </a:p>
        </p:txBody>
      </p:sp>
      <p:pic>
        <p:nvPicPr>
          <p:cNvPr id="4" name="Picture 3">
            <a:extLst>
              <a:ext uri="{FF2B5EF4-FFF2-40B4-BE49-F238E27FC236}">
                <a16:creationId xmlns:a16="http://schemas.microsoft.com/office/drawing/2014/main" id="{16F95685-1D46-4E35-82DD-A0A2759CB9DB}"/>
              </a:ext>
            </a:extLst>
          </p:cNvPr>
          <p:cNvPicPr>
            <a:picLocks noChangeAspect="1"/>
          </p:cNvPicPr>
          <p:nvPr/>
        </p:nvPicPr>
        <p:blipFill>
          <a:blip r:embed="rId2"/>
          <a:stretch>
            <a:fillRect/>
          </a:stretch>
        </p:blipFill>
        <p:spPr>
          <a:xfrm>
            <a:off x="0" y="531013"/>
            <a:ext cx="12192000" cy="5795973"/>
          </a:xfrm>
          <a:prstGeom prst="rect">
            <a:avLst/>
          </a:prstGeom>
        </p:spPr>
      </p:pic>
    </p:spTree>
    <p:extLst>
      <p:ext uri="{BB962C8B-B14F-4D97-AF65-F5344CB8AC3E}">
        <p14:creationId xmlns:p14="http://schemas.microsoft.com/office/powerpoint/2010/main" val="3126477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2047</TotalTime>
  <Words>1045</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Cambria Math</vt:lpstr>
      <vt:lpstr>Courier New</vt:lpstr>
      <vt:lpstr>Office Theme</vt:lpstr>
      <vt:lpstr>1_Office Theme</vt:lpstr>
      <vt:lpstr>ΕΤΑΙΡΙΚΟΙ ΜΕΤΑΣΧΗΜΑΤΙΣΜΟΙ - ΟΡΙΖΟΝΤΙΕΣ &amp; ΚΑΘΕΤΕΣ ΜΟΡΦΕΣ ΣΥΝΕΡΓΑΣΙΑΣ ΕΤΑΙΡΕΙΩΝ ΜΕΣΩ ΕΞΩΤΕΡΙΚΗΣ ΑΝΑΠΤΥΞΗΣ ΜΟΡΦΕΣ-ΚΙΝΗΤΡΑ-ΔΙΑΔΙΚΑΣΙΕΣ-ΑΠΟΤΙΜΗΣΗ ΕΤΑΙΡΕΙΩΝ</vt:lpstr>
      <vt:lpstr>«ΒΑΣΙΚΑ ΒΗΜΑΤΑ ΓΙΑ ΤΗΝ ΟΡΘΟΛΟΓΙΚΗ ΑΞΙΟΛΟΓΗΣΗ ΣΥΝΕΡΓΑΣΙΩΝ ΕΤΑΙΡΕΙΩΝ»  </vt:lpstr>
      <vt:lpstr>ΠΡΟΕΤΟΙΜΑΣΙΑ &amp; ΣΥΝΘΗΚΕΣ ΓΙΑ ΤΗ ΣΥΝΕΡΓΑΣΙΑ ΕΤΑΙΡΕΙΩΝ </vt:lpstr>
      <vt:lpstr>ΒΗΜΑΤΑ ΓΙΑ ΤΗΝ ΕΛΑΧΙΣΤΟΠΟΙΗΣΗ ΤΟΥ ΣΥΝΟΛΙΚΟΥ ΚΙΝΔΥΝΟΥ ΑΠΌ ΜΙΑ ΕΠΙΚΕΙΜΕΝΗ ΣΥΝΕΡΓΑΣΙΑ </vt:lpstr>
      <vt:lpstr>ΒΗΜΑΤΑ ΥΛΟΠΟΙΗΣΗΣ ΜΙΑΣ ΚΑΤΑΡΧΙΝ ΣΥΜΦΩΝΙΑΣ ΜΕΡΩΝ και υπό προϋποθέσεις ΟΛΟΚΛΗΡΩΣΗΣ ΜΙΑΣ ΣΥΜΦΩΝΙΑΣ ΜΕΡΩΝ  </vt:lpstr>
      <vt:lpstr>ΤΡΟΠΟΙ ΕΛΑΧΙΣΤΟΠΟΙΗΣΗΣ ΚΙΝΔΥΝΩΝ ΓΙΑ ΤΗΝ «ΜΕΤΑ- ΟΛΟΚΛΗΡΩΣΗ ΣΥΝΕΡΓΑΣΙΑ ΕΠΟΧΗ»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Dimitris Cambis</cp:lastModifiedBy>
  <cp:revision>44</cp:revision>
  <dcterms:created xsi:type="dcterms:W3CDTF">2021-03-05T12:47:08Z</dcterms:created>
  <dcterms:modified xsi:type="dcterms:W3CDTF">2025-02-17T12:56:42Z</dcterms:modified>
</cp:coreProperties>
</file>