
<file path=[Content_Types].xml><?xml version="1.0" encoding="utf-8"?>
<Types xmlns="http://schemas.openxmlformats.org/package/2006/content-types">
  <Default Extension="bin" ContentType="image/unknown"/>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2" r:id="rId2"/>
  </p:sldMasterIdLst>
  <p:notesMasterIdLst>
    <p:notesMasterId r:id="rId34"/>
  </p:notesMasterIdLst>
  <p:sldIdLst>
    <p:sldId id="257" r:id="rId3"/>
    <p:sldId id="386" r:id="rId4"/>
    <p:sldId id="387" r:id="rId5"/>
    <p:sldId id="388" r:id="rId6"/>
    <p:sldId id="389" r:id="rId7"/>
    <p:sldId id="390" r:id="rId8"/>
    <p:sldId id="391" r:id="rId9"/>
    <p:sldId id="392" r:id="rId10"/>
    <p:sldId id="376" r:id="rId11"/>
    <p:sldId id="377" r:id="rId12"/>
    <p:sldId id="382" r:id="rId13"/>
    <p:sldId id="378" r:id="rId14"/>
    <p:sldId id="379" r:id="rId15"/>
    <p:sldId id="380" r:id="rId16"/>
    <p:sldId id="381" r:id="rId17"/>
    <p:sldId id="383" r:id="rId18"/>
    <p:sldId id="384" r:id="rId19"/>
    <p:sldId id="385" r:id="rId20"/>
    <p:sldId id="374" r:id="rId21"/>
    <p:sldId id="372" r:id="rId22"/>
    <p:sldId id="371" r:id="rId23"/>
    <p:sldId id="368" r:id="rId24"/>
    <p:sldId id="356" r:id="rId25"/>
    <p:sldId id="373" r:id="rId26"/>
    <p:sldId id="357" r:id="rId27"/>
    <p:sldId id="354" r:id="rId28"/>
    <p:sldId id="367" r:id="rId29"/>
    <p:sldId id="369" r:id="rId30"/>
    <p:sldId id="350" r:id="rId31"/>
    <p:sldId id="351" r:id="rId32"/>
    <p:sldId id="37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00" userDrawn="1">
          <p15:clr>
            <a:srgbClr val="A4A3A4"/>
          </p15:clr>
        </p15:guide>
        <p15:guide id="2" orient="horz" pos="177">
          <p15:clr>
            <a:srgbClr val="A4A3A4"/>
          </p15:clr>
        </p15:guide>
        <p15:guide id="3" orient="horz" pos="3048" userDrawn="1">
          <p15:clr>
            <a:srgbClr val="A4A3A4"/>
          </p15:clr>
        </p15:guide>
        <p15:guide id="4" orient="horz" pos="552">
          <p15:clr>
            <a:srgbClr val="A4A3A4"/>
          </p15:clr>
        </p15:guide>
        <p15:guide id="5" orient="horz" pos="445">
          <p15:clr>
            <a:srgbClr val="A4A3A4"/>
          </p15:clr>
        </p15:guide>
        <p15:guide id="6" orient="horz" pos="1632" userDrawn="1">
          <p15:clr>
            <a:srgbClr val="A4A3A4"/>
          </p15:clr>
        </p15:guide>
        <p15:guide id="7" pos="5424" userDrawn="1">
          <p15:clr>
            <a:srgbClr val="A4A3A4"/>
          </p15:clr>
        </p15:guide>
        <p15:guide id="8" pos="2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A1B6"/>
    <a:srgbClr val="6324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55" autoAdjust="0"/>
    <p:restoredTop sz="99878" autoAdjust="0"/>
  </p:normalViewPr>
  <p:slideViewPr>
    <p:cSldViewPr snapToGrid="0">
      <p:cViewPr varScale="1">
        <p:scale>
          <a:sx n="158" d="100"/>
          <a:sy n="158" d="100"/>
        </p:scale>
        <p:origin x="2064" y="144"/>
      </p:cViewPr>
      <p:guideLst>
        <p:guide orient="horz" pos="4200"/>
        <p:guide orient="horz" pos="177"/>
        <p:guide orient="horz" pos="3048"/>
        <p:guide orient="horz" pos="552"/>
        <p:guide orient="horz" pos="445"/>
        <p:guide orient="horz" pos="1632"/>
        <p:guide pos="5424"/>
        <p:guide pos="216"/>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AC873B-7B57-3341-A11C-31BC19C67173}" type="datetimeFigureOut">
              <a:rPr lang="en-US" smtClean="0"/>
              <a:t>2/24/2025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Κάντε κλικ για να επεξεργαστείτε τα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3D8968-BF7E-2846-84F4-F772D319BA94}" type="slidenum">
              <a:rPr lang="en-US" smtClean="0"/>
              <a:t>‹#›</a:t>
            </a:fld>
            <a:endParaRPr lang="en-US"/>
          </a:p>
        </p:txBody>
      </p:sp>
    </p:spTree>
    <p:extLst>
      <p:ext uri="{BB962C8B-B14F-4D97-AF65-F5344CB8AC3E}">
        <p14:creationId xmlns:p14="http://schemas.microsoft.com/office/powerpoint/2010/main" val="880019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A14062-CD36-4F50-AEAC-5B10D6F2D289}" type="datetime1">
              <a:rPr lang="en-US" smtClean="0">
                <a:solidFill>
                  <a:prstClr val="black">
                    <a:tint val="75000"/>
                  </a:prstClr>
                </a:solidFill>
              </a:rPr>
              <a:t>2/24/2025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l-GR">
                <a:solidFill>
                  <a:prstClr val="black">
                    <a:tint val="75000"/>
                  </a:prstClr>
                </a:solidFill>
              </a:rPr>
              <a:t>ΠΑΝΕΠΙΣΤΗΜΙΟ ΠΕΙΡΑΙΩΣ_M&amp;As 02242025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765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DBF2DB-ADA6-4AA8-9649-912346058584}" type="datetime1">
              <a:rPr lang="en-US" smtClean="0">
                <a:solidFill>
                  <a:prstClr val="black">
                    <a:tint val="75000"/>
                  </a:prstClr>
                </a:solidFill>
              </a:rPr>
              <a:t>2/24/2025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l-GR">
                <a:solidFill>
                  <a:prstClr val="black">
                    <a:tint val="75000"/>
                  </a:prstClr>
                </a:solidFill>
              </a:rPr>
              <a:t>ΠΑΝΕΠΙΣΤΗΜΙΟ ΠΕΙΡΑΙΩΣ_M&amp;As 02242025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8227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5D784-37A4-4EE4-AE7B-0E1085E84493}" type="datetime1">
              <a:rPr lang="en-US" smtClean="0">
                <a:solidFill>
                  <a:prstClr val="black">
                    <a:tint val="75000"/>
                  </a:prstClr>
                </a:solidFill>
              </a:rPr>
              <a:t>2/24/2025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l-GR">
                <a:solidFill>
                  <a:prstClr val="black">
                    <a:tint val="75000"/>
                  </a:prstClr>
                </a:solidFill>
              </a:rPr>
              <a:t>ΠΑΝΕΠΙΣΤΗΜΙΟ ΠΕΙΡΑΙΩΣ_M&amp;As 02242025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7704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9BD04-F236-440B-8399-EE52AC27223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14DDBA13-F68E-405C-8DAE-063C90012CF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FC6E4E1-3779-487C-905F-DB12D438217C}"/>
              </a:ext>
            </a:extLst>
          </p:cNvPr>
          <p:cNvSpPr>
            <a:spLocks noGrp="1"/>
          </p:cNvSpPr>
          <p:nvPr>
            <p:ph type="dt" sz="half" idx="10"/>
          </p:nvPr>
        </p:nvSpPr>
        <p:spPr/>
        <p:txBody>
          <a:bodyPr/>
          <a:lstStyle/>
          <a:p>
            <a:fld id="{673531C1-A158-4378-9D2B-E0BA393D2A83}" type="datetime1">
              <a:rPr lang="en-US" smtClean="0"/>
              <a:t>2/24/2025</a:t>
            </a:fld>
            <a:endParaRPr lang="en-GB"/>
          </a:p>
        </p:txBody>
      </p:sp>
      <p:sp>
        <p:nvSpPr>
          <p:cNvPr id="5" name="Footer Placeholder 4">
            <a:extLst>
              <a:ext uri="{FF2B5EF4-FFF2-40B4-BE49-F238E27FC236}">
                <a16:creationId xmlns:a16="http://schemas.microsoft.com/office/drawing/2014/main" id="{D21F4F6F-4530-413A-A253-3EA6C4320EE4}"/>
              </a:ext>
            </a:extLst>
          </p:cNvPr>
          <p:cNvSpPr>
            <a:spLocks noGrp="1"/>
          </p:cNvSpPr>
          <p:nvPr>
            <p:ph type="ftr" sz="quarter" idx="11"/>
          </p:nvPr>
        </p:nvSpPr>
        <p:spPr/>
        <p:txBody>
          <a:bodyPr/>
          <a:lstStyle/>
          <a:p>
            <a:r>
              <a:rPr lang="el-GR"/>
              <a:t>ΠΑΝΕΠΙΣΤΗΜΙΟ ΠΕΙΡΑΙΩΣ_M&amp;As 02242025 </a:t>
            </a:r>
            <a:endParaRPr lang="en-GB"/>
          </a:p>
        </p:txBody>
      </p:sp>
      <p:sp>
        <p:nvSpPr>
          <p:cNvPr id="6" name="Slide Number Placeholder 5">
            <a:extLst>
              <a:ext uri="{FF2B5EF4-FFF2-40B4-BE49-F238E27FC236}">
                <a16:creationId xmlns:a16="http://schemas.microsoft.com/office/drawing/2014/main" id="{C296A707-8F4A-4329-9FA1-2A1C3A9FB462}"/>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1803948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37027-C0FC-4B11-A850-AEE5FE08927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3E58687-6FFE-4258-BAF1-EE37EE4239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34066C-D5F2-4EDC-8B50-874561CA0E9E}"/>
              </a:ext>
            </a:extLst>
          </p:cNvPr>
          <p:cNvSpPr>
            <a:spLocks noGrp="1"/>
          </p:cNvSpPr>
          <p:nvPr>
            <p:ph type="dt" sz="half" idx="10"/>
          </p:nvPr>
        </p:nvSpPr>
        <p:spPr/>
        <p:txBody>
          <a:bodyPr/>
          <a:lstStyle/>
          <a:p>
            <a:fld id="{F88DD9B9-3A90-46EC-B01A-7D75C10A5892}" type="datetime1">
              <a:rPr lang="en-US" smtClean="0"/>
              <a:t>2/24/2025</a:t>
            </a:fld>
            <a:endParaRPr lang="en-GB"/>
          </a:p>
        </p:txBody>
      </p:sp>
      <p:sp>
        <p:nvSpPr>
          <p:cNvPr id="5" name="Footer Placeholder 4">
            <a:extLst>
              <a:ext uri="{FF2B5EF4-FFF2-40B4-BE49-F238E27FC236}">
                <a16:creationId xmlns:a16="http://schemas.microsoft.com/office/drawing/2014/main" id="{95E9A438-B0A3-4D84-BDD3-00DD77610C42}"/>
              </a:ext>
            </a:extLst>
          </p:cNvPr>
          <p:cNvSpPr>
            <a:spLocks noGrp="1"/>
          </p:cNvSpPr>
          <p:nvPr>
            <p:ph type="ftr" sz="quarter" idx="11"/>
          </p:nvPr>
        </p:nvSpPr>
        <p:spPr/>
        <p:txBody>
          <a:bodyPr/>
          <a:lstStyle/>
          <a:p>
            <a:r>
              <a:rPr lang="el-GR"/>
              <a:t>ΠΑΝΕΠΙΣΤΗΜΙΟ ΠΕΙΡΑΙΩΣ_M&amp;As 02242025 </a:t>
            </a:r>
            <a:endParaRPr lang="en-GB"/>
          </a:p>
        </p:txBody>
      </p:sp>
      <p:sp>
        <p:nvSpPr>
          <p:cNvPr id="6" name="Slide Number Placeholder 5">
            <a:extLst>
              <a:ext uri="{FF2B5EF4-FFF2-40B4-BE49-F238E27FC236}">
                <a16:creationId xmlns:a16="http://schemas.microsoft.com/office/drawing/2014/main" id="{E33C8B9E-4DC0-44BE-97D5-1F4E21D5D552}"/>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3875329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C2AD4-AE27-4C93-995C-15ACB95A859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DD363E3-43AF-4F0B-A9B0-DBD2D8CEE9D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76C152-E3E4-4291-A33D-953651237C85}"/>
              </a:ext>
            </a:extLst>
          </p:cNvPr>
          <p:cNvSpPr>
            <a:spLocks noGrp="1"/>
          </p:cNvSpPr>
          <p:nvPr>
            <p:ph type="dt" sz="half" idx="10"/>
          </p:nvPr>
        </p:nvSpPr>
        <p:spPr/>
        <p:txBody>
          <a:bodyPr/>
          <a:lstStyle/>
          <a:p>
            <a:fld id="{5F31F8D0-4601-41E9-8261-C0CA99D35B51}" type="datetime1">
              <a:rPr lang="en-US" smtClean="0"/>
              <a:t>2/24/2025</a:t>
            </a:fld>
            <a:endParaRPr lang="en-GB"/>
          </a:p>
        </p:txBody>
      </p:sp>
      <p:sp>
        <p:nvSpPr>
          <p:cNvPr id="5" name="Footer Placeholder 4">
            <a:extLst>
              <a:ext uri="{FF2B5EF4-FFF2-40B4-BE49-F238E27FC236}">
                <a16:creationId xmlns:a16="http://schemas.microsoft.com/office/drawing/2014/main" id="{21AB0B95-1365-4BB4-9661-45BCC30DC15C}"/>
              </a:ext>
            </a:extLst>
          </p:cNvPr>
          <p:cNvSpPr>
            <a:spLocks noGrp="1"/>
          </p:cNvSpPr>
          <p:nvPr>
            <p:ph type="ftr" sz="quarter" idx="11"/>
          </p:nvPr>
        </p:nvSpPr>
        <p:spPr/>
        <p:txBody>
          <a:bodyPr/>
          <a:lstStyle/>
          <a:p>
            <a:r>
              <a:rPr lang="el-GR"/>
              <a:t>ΠΑΝΕΠΙΣΤΗΜΙΟ ΠΕΙΡΑΙΩΣ_M&amp;As 02242025 </a:t>
            </a:r>
            <a:endParaRPr lang="en-GB"/>
          </a:p>
        </p:txBody>
      </p:sp>
      <p:sp>
        <p:nvSpPr>
          <p:cNvPr id="6" name="Slide Number Placeholder 5">
            <a:extLst>
              <a:ext uri="{FF2B5EF4-FFF2-40B4-BE49-F238E27FC236}">
                <a16:creationId xmlns:a16="http://schemas.microsoft.com/office/drawing/2014/main" id="{DF53876A-B0FC-46E9-B228-8BAEE0329E77}"/>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1893362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60115-5FC0-43C9-B08D-F3C07DEBD9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9BEDCB-168C-4F88-9E4A-429E68AEC0B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544D05-A3A8-43CC-BED1-1D5CAF38ECC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71BBCC6-245D-426E-9497-5957E95280DC}"/>
              </a:ext>
            </a:extLst>
          </p:cNvPr>
          <p:cNvSpPr>
            <a:spLocks noGrp="1"/>
          </p:cNvSpPr>
          <p:nvPr>
            <p:ph type="dt" sz="half" idx="10"/>
          </p:nvPr>
        </p:nvSpPr>
        <p:spPr/>
        <p:txBody>
          <a:bodyPr/>
          <a:lstStyle/>
          <a:p>
            <a:fld id="{6CB4B964-0946-4DCB-B2BD-284D982B51CA}" type="datetime1">
              <a:rPr lang="en-US" smtClean="0"/>
              <a:t>2/24/2025</a:t>
            </a:fld>
            <a:endParaRPr lang="en-GB"/>
          </a:p>
        </p:txBody>
      </p:sp>
      <p:sp>
        <p:nvSpPr>
          <p:cNvPr id="6" name="Footer Placeholder 5">
            <a:extLst>
              <a:ext uri="{FF2B5EF4-FFF2-40B4-BE49-F238E27FC236}">
                <a16:creationId xmlns:a16="http://schemas.microsoft.com/office/drawing/2014/main" id="{DEA29E12-AAF6-4E57-9A1B-0D59768D3A1D}"/>
              </a:ext>
            </a:extLst>
          </p:cNvPr>
          <p:cNvSpPr>
            <a:spLocks noGrp="1"/>
          </p:cNvSpPr>
          <p:nvPr>
            <p:ph type="ftr" sz="quarter" idx="11"/>
          </p:nvPr>
        </p:nvSpPr>
        <p:spPr/>
        <p:txBody>
          <a:bodyPr/>
          <a:lstStyle/>
          <a:p>
            <a:r>
              <a:rPr lang="el-GR"/>
              <a:t>ΠΑΝΕΠΙΣΤΗΜΙΟ ΠΕΙΡΑΙΩΣ_M&amp;As 02242025 </a:t>
            </a:r>
            <a:endParaRPr lang="en-GB"/>
          </a:p>
        </p:txBody>
      </p:sp>
      <p:sp>
        <p:nvSpPr>
          <p:cNvPr id="7" name="Slide Number Placeholder 6">
            <a:extLst>
              <a:ext uri="{FF2B5EF4-FFF2-40B4-BE49-F238E27FC236}">
                <a16:creationId xmlns:a16="http://schemas.microsoft.com/office/drawing/2014/main" id="{C9CBDEAE-20FC-470B-B625-9771542B9AF7}"/>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1725043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FF04B-56FC-47DD-B012-BB3C5A050525}"/>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6498AB-A482-41DD-BF51-F7D2F36D1C7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2D5CCBA-4B75-43B9-A54E-4FF4FEC220A8}"/>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CD5083-4CDE-47E9-8418-7C35E369AF2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3347ACF-AA96-48A0-979C-84193CFF788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A1C3EBB-7331-4CAD-8EB0-D5D02176D0DF}"/>
              </a:ext>
            </a:extLst>
          </p:cNvPr>
          <p:cNvSpPr>
            <a:spLocks noGrp="1"/>
          </p:cNvSpPr>
          <p:nvPr>
            <p:ph type="dt" sz="half" idx="10"/>
          </p:nvPr>
        </p:nvSpPr>
        <p:spPr/>
        <p:txBody>
          <a:bodyPr/>
          <a:lstStyle/>
          <a:p>
            <a:fld id="{B1B7A80F-5DAE-4874-9A10-1E0CF7064238}" type="datetime1">
              <a:rPr lang="en-US" smtClean="0"/>
              <a:t>2/24/2025</a:t>
            </a:fld>
            <a:endParaRPr lang="en-GB"/>
          </a:p>
        </p:txBody>
      </p:sp>
      <p:sp>
        <p:nvSpPr>
          <p:cNvPr id="8" name="Footer Placeholder 7">
            <a:extLst>
              <a:ext uri="{FF2B5EF4-FFF2-40B4-BE49-F238E27FC236}">
                <a16:creationId xmlns:a16="http://schemas.microsoft.com/office/drawing/2014/main" id="{531E0B99-2543-4E17-87AB-D8305E2709C1}"/>
              </a:ext>
            </a:extLst>
          </p:cNvPr>
          <p:cNvSpPr>
            <a:spLocks noGrp="1"/>
          </p:cNvSpPr>
          <p:nvPr>
            <p:ph type="ftr" sz="quarter" idx="11"/>
          </p:nvPr>
        </p:nvSpPr>
        <p:spPr/>
        <p:txBody>
          <a:bodyPr/>
          <a:lstStyle/>
          <a:p>
            <a:r>
              <a:rPr lang="el-GR"/>
              <a:t>ΠΑΝΕΠΙΣΤΗΜΙΟ ΠΕΙΡΑΙΩΣ_M&amp;As 02242025 </a:t>
            </a:r>
            <a:endParaRPr lang="en-GB"/>
          </a:p>
        </p:txBody>
      </p:sp>
      <p:sp>
        <p:nvSpPr>
          <p:cNvPr id="9" name="Slide Number Placeholder 8">
            <a:extLst>
              <a:ext uri="{FF2B5EF4-FFF2-40B4-BE49-F238E27FC236}">
                <a16:creationId xmlns:a16="http://schemas.microsoft.com/office/drawing/2014/main" id="{9047FAB3-9DCC-4A79-9DB8-BF6514C8C94F}"/>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3359903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C14B7-69DF-4A85-A8B8-239192FB021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77E0F39-4C0E-4FBD-AC31-37F284E991EE}"/>
              </a:ext>
            </a:extLst>
          </p:cNvPr>
          <p:cNvSpPr>
            <a:spLocks noGrp="1"/>
          </p:cNvSpPr>
          <p:nvPr>
            <p:ph type="dt" sz="half" idx="10"/>
          </p:nvPr>
        </p:nvSpPr>
        <p:spPr/>
        <p:txBody>
          <a:bodyPr/>
          <a:lstStyle/>
          <a:p>
            <a:fld id="{1E91524F-5FF3-414E-A9E2-1F9340837DF0}" type="datetime1">
              <a:rPr lang="en-US" smtClean="0"/>
              <a:t>2/24/2025</a:t>
            </a:fld>
            <a:endParaRPr lang="en-GB"/>
          </a:p>
        </p:txBody>
      </p:sp>
      <p:sp>
        <p:nvSpPr>
          <p:cNvPr id="4" name="Footer Placeholder 3">
            <a:extLst>
              <a:ext uri="{FF2B5EF4-FFF2-40B4-BE49-F238E27FC236}">
                <a16:creationId xmlns:a16="http://schemas.microsoft.com/office/drawing/2014/main" id="{8ECDA8E7-4A39-48D8-BB8D-577B370CB89F}"/>
              </a:ext>
            </a:extLst>
          </p:cNvPr>
          <p:cNvSpPr>
            <a:spLocks noGrp="1"/>
          </p:cNvSpPr>
          <p:nvPr>
            <p:ph type="ftr" sz="quarter" idx="11"/>
          </p:nvPr>
        </p:nvSpPr>
        <p:spPr/>
        <p:txBody>
          <a:bodyPr/>
          <a:lstStyle/>
          <a:p>
            <a:r>
              <a:rPr lang="el-GR"/>
              <a:t>ΠΑΝΕΠΙΣΤΗΜΙΟ ΠΕΙΡΑΙΩΣ_M&amp;As 02242025 </a:t>
            </a:r>
            <a:endParaRPr lang="en-GB"/>
          </a:p>
        </p:txBody>
      </p:sp>
      <p:sp>
        <p:nvSpPr>
          <p:cNvPr id="5" name="Slide Number Placeholder 4">
            <a:extLst>
              <a:ext uri="{FF2B5EF4-FFF2-40B4-BE49-F238E27FC236}">
                <a16:creationId xmlns:a16="http://schemas.microsoft.com/office/drawing/2014/main" id="{7ABAA680-281C-4134-8945-21DDAA34631E}"/>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1668090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1D6EC5-C0B9-432A-9B9D-9F3BC6CB08C7}"/>
              </a:ext>
            </a:extLst>
          </p:cNvPr>
          <p:cNvSpPr>
            <a:spLocks noGrp="1"/>
          </p:cNvSpPr>
          <p:nvPr>
            <p:ph type="dt" sz="half" idx="10"/>
          </p:nvPr>
        </p:nvSpPr>
        <p:spPr/>
        <p:txBody>
          <a:bodyPr/>
          <a:lstStyle/>
          <a:p>
            <a:fld id="{7638501F-DBCD-4AE2-82AA-6F7609486324}" type="datetime1">
              <a:rPr lang="en-US" smtClean="0"/>
              <a:t>2/24/2025</a:t>
            </a:fld>
            <a:endParaRPr lang="en-GB"/>
          </a:p>
        </p:txBody>
      </p:sp>
      <p:sp>
        <p:nvSpPr>
          <p:cNvPr id="3" name="Footer Placeholder 2">
            <a:extLst>
              <a:ext uri="{FF2B5EF4-FFF2-40B4-BE49-F238E27FC236}">
                <a16:creationId xmlns:a16="http://schemas.microsoft.com/office/drawing/2014/main" id="{0B07908A-70CB-44AA-B244-585FDFD8FCC0}"/>
              </a:ext>
            </a:extLst>
          </p:cNvPr>
          <p:cNvSpPr>
            <a:spLocks noGrp="1"/>
          </p:cNvSpPr>
          <p:nvPr>
            <p:ph type="ftr" sz="quarter" idx="11"/>
          </p:nvPr>
        </p:nvSpPr>
        <p:spPr/>
        <p:txBody>
          <a:bodyPr/>
          <a:lstStyle/>
          <a:p>
            <a:r>
              <a:rPr lang="el-GR"/>
              <a:t>ΠΑΝΕΠΙΣΤΗΜΙΟ ΠΕΙΡΑΙΩΣ_M&amp;As 02242025 </a:t>
            </a:r>
            <a:endParaRPr lang="en-GB"/>
          </a:p>
        </p:txBody>
      </p:sp>
      <p:sp>
        <p:nvSpPr>
          <p:cNvPr id="4" name="Slide Number Placeholder 3">
            <a:extLst>
              <a:ext uri="{FF2B5EF4-FFF2-40B4-BE49-F238E27FC236}">
                <a16:creationId xmlns:a16="http://schemas.microsoft.com/office/drawing/2014/main" id="{89A8290B-82BB-4FEA-9E1A-C07C036B2500}"/>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4136061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C58D7-F7CE-4264-BC9C-F2B914EB319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B9B548B-46E6-4E9A-9900-AF1A3A64B22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346C031-4398-4A37-93AB-170FEB92EDB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7FD59F4-86A5-401C-B92E-5F784B074905}"/>
              </a:ext>
            </a:extLst>
          </p:cNvPr>
          <p:cNvSpPr>
            <a:spLocks noGrp="1"/>
          </p:cNvSpPr>
          <p:nvPr>
            <p:ph type="dt" sz="half" idx="10"/>
          </p:nvPr>
        </p:nvSpPr>
        <p:spPr/>
        <p:txBody>
          <a:bodyPr/>
          <a:lstStyle/>
          <a:p>
            <a:fld id="{0ADA4915-378B-4C2D-8207-89CCE347C502}" type="datetime1">
              <a:rPr lang="en-US" smtClean="0"/>
              <a:t>2/24/2025</a:t>
            </a:fld>
            <a:endParaRPr lang="en-GB"/>
          </a:p>
        </p:txBody>
      </p:sp>
      <p:sp>
        <p:nvSpPr>
          <p:cNvPr id="6" name="Footer Placeholder 5">
            <a:extLst>
              <a:ext uri="{FF2B5EF4-FFF2-40B4-BE49-F238E27FC236}">
                <a16:creationId xmlns:a16="http://schemas.microsoft.com/office/drawing/2014/main" id="{76AF5044-C22B-4300-8196-EB260972A134}"/>
              </a:ext>
            </a:extLst>
          </p:cNvPr>
          <p:cNvSpPr>
            <a:spLocks noGrp="1"/>
          </p:cNvSpPr>
          <p:nvPr>
            <p:ph type="ftr" sz="quarter" idx="11"/>
          </p:nvPr>
        </p:nvSpPr>
        <p:spPr/>
        <p:txBody>
          <a:bodyPr/>
          <a:lstStyle/>
          <a:p>
            <a:r>
              <a:rPr lang="el-GR"/>
              <a:t>ΠΑΝΕΠΙΣΤΗΜΙΟ ΠΕΙΡΑΙΩΣ_M&amp;As 02242025 </a:t>
            </a:r>
            <a:endParaRPr lang="en-GB"/>
          </a:p>
        </p:txBody>
      </p:sp>
      <p:sp>
        <p:nvSpPr>
          <p:cNvPr id="7" name="Slide Number Placeholder 6">
            <a:extLst>
              <a:ext uri="{FF2B5EF4-FFF2-40B4-BE49-F238E27FC236}">
                <a16:creationId xmlns:a16="http://schemas.microsoft.com/office/drawing/2014/main" id="{A114F5D6-AF1C-4768-B867-A2E277413582}"/>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1009760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2EC6BF-F5B3-4AB3-A4B9-DD5FACFAE814}" type="datetime1">
              <a:rPr lang="en-US" smtClean="0">
                <a:solidFill>
                  <a:prstClr val="black">
                    <a:tint val="75000"/>
                  </a:prstClr>
                </a:solidFill>
              </a:rPr>
              <a:t>2/24/2025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l-GR">
                <a:solidFill>
                  <a:prstClr val="black">
                    <a:tint val="75000"/>
                  </a:prstClr>
                </a:solidFill>
              </a:rPr>
              <a:t>ΠΑΝΕΠΙΣΤΗΜΙΟ ΠΕΙΡΑΙΩΣ_M&amp;As 02242025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1495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8FEC3-1782-4A8C-B43E-1697CB5E152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DD3EA43-10BC-41E4-ABCB-186B785EA83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C336F06F-2697-48A2-B1E4-22406606B48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44F13AB-5440-4678-994F-3728876EA842}"/>
              </a:ext>
            </a:extLst>
          </p:cNvPr>
          <p:cNvSpPr>
            <a:spLocks noGrp="1"/>
          </p:cNvSpPr>
          <p:nvPr>
            <p:ph type="dt" sz="half" idx="10"/>
          </p:nvPr>
        </p:nvSpPr>
        <p:spPr/>
        <p:txBody>
          <a:bodyPr/>
          <a:lstStyle/>
          <a:p>
            <a:fld id="{34BA08DF-F9FD-421B-9EDE-022A5295A69A}" type="datetime1">
              <a:rPr lang="en-US" smtClean="0"/>
              <a:t>2/24/2025</a:t>
            </a:fld>
            <a:endParaRPr lang="en-GB"/>
          </a:p>
        </p:txBody>
      </p:sp>
      <p:sp>
        <p:nvSpPr>
          <p:cNvPr id="6" name="Footer Placeholder 5">
            <a:extLst>
              <a:ext uri="{FF2B5EF4-FFF2-40B4-BE49-F238E27FC236}">
                <a16:creationId xmlns:a16="http://schemas.microsoft.com/office/drawing/2014/main" id="{0F1DC8BB-32E3-4281-AC7A-EDD2B685C296}"/>
              </a:ext>
            </a:extLst>
          </p:cNvPr>
          <p:cNvSpPr>
            <a:spLocks noGrp="1"/>
          </p:cNvSpPr>
          <p:nvPr>
            <p:ph type="ftr" sz="quarter" idx="11"/>
          </p:nvPr>
        </p:nvSpPr>
        <p:spPr/>
        <p:txBody>
          <a:bodyPr/>
          <a:lstStyle/>
          <a:p>
            <a:r>
              <a:rPr lang="el-GR"/>
              <a:t>ΠΑΝΕΠΙΣΤΗΜΙΟ ΠΕΙΡΑΙΩΣ_M&amp;As 02242025 </a:t>
            </a:r>
            <a:endParaRPr lang="en-GB"/>
          </a:p>
        </p:txBody>
      </p:sp>
      <p:sp>
        <p:nvSpPr>
          <p:cNvPr id="7" name="Slide Number Placeholder 6">
            <a:extLst>
              <a:ext uri="{FF2B5EF4-FFF2-40B4-BE49-F238E27FC236}">
                <a16:creationId xmlns:a16="http://schemas.microsoft.com/office/drawing/2014/main" id="{1320757F-EA57-45B1-84A9-B3538CE5C6E7}"/>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21130316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024D3-BCC0-4874-8891-700EAF78C7D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A22C5F-930C-456F-ADE1-78EF73ABB5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D362E1-7FF7-46DC-AF13-2F4F3C51F64C}"/>
              </a:ext>
            </a:extLst>
          </p:cNvPr>
          <p:cNvSpPr>
            <a:spLocks noGrp="1"/>
          </p:cNvSpPr>
          <p:nvPr>
            <p:ph type="dt" sz="half" idx="10"/>
          </p:nvPr>
        </p:nvSpPr>
        <p:spPr/>
        <p:txBody>
          <a:bodyPr/>
          <a:lstStyle/>
          <a:p>
            <a:fld id="{D6AF7378-34EB-4A66-84EE-079117A1933D}" type="datetime1">
              <a:rPr lang="en-US" smtClean="0"/>
              <a:t>2/24/2025</a:t>
            </a:fld>
            <a:endParaRPr lang="en-GB"/>
          </a:p>
        </p:txBody>
      </p:sp>
      <p:sp>
        <p:nvSpPr>
          <p:cNvPr id="5" name="Footer Placeholder 4">
            <a:extLst>
              <a:ext uri="{FF2B5EF4-FFF2-40B4-BE49-F238E27FC236}">
                <a16:creationId xmlns:a16="http://schemas.microsoft.com/office/drawing/2014/main" id="{2FCB38B4-48B5-4901-8DFA-7426B149FB5A}"/>
              </a:ext>
            </a:extLst>
          </p:cNvPr>
          <p:cNvSpPr>
            <a:spLocks noGrp="1"/>
          </p:cNvSpPr>
          <p:nvPr>
            <p:ph type="ftr" sz="quarter" idx="11"/>
          </p:nvPr>
        </p:nvSpPr>
        <p:spPr/>
        <p:txBody>
          <a:bodyPr/>
          <a:lstStyle/>
          <a:p>
            <a:r>
              <a:rPr lang="el-GR"/>
              <a:t>ΠΑΝΕΠΙΣΤΗΜΙΟ ΠΕΙΡΑΙΩΣ_M&amp;As 02242025 </a:t>
            </a:r>
            <a:endParaRPr lang="en-GB"/>
          </a:p>
        </p:txBody>
      </p:sp>
      <p:sp>
        <p:nvSpPr>
          <p:cNvPr id="6" name="Slide Number Placeholder 5">
            <a:extLst>
              <a:ext uri="{FF2B5EF4-FFF2-40B4-BE49-F238E27FC236}">
                <a16:creationId xmlns:a16="http://schemas.microsoft.com/office/drawing/2014/main" id="{70DD7AE2-5447-432A-A942-823037A9E798}"/>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583976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BB2A64-DDCE-4392-9C49-F27D485377A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1DBAFC-FE31-4EAB-B19B-34A8AAA793E5}"/>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0DEDB7-8366-46E0-8CB2-F456C43792C6}"/>
              </a:ext>
            </a:extLst>
          </p:cNvPr>
          <p:cNvSpPr>
            <a:spLocks noGrp="1"/>
          </p:cNvSpPr>
          <p:nvPr>
            <p:ph type="dt" sz="half" idx="10"/>
          </p:nvPr>
        </p:nvSpPr>
        <p:spPr/>
        <p:txBody>
          <a:bodyPr/>
          <a:lstStyle/>
          <a:p>
            <a:fld id="{DAA45F94-C156-4E09-9919-B640210C51BF}" type="datetime1">
              <a:rPr lang="en-US" smtClean="0"/>
              <a:t>2/24/2025</a:t>
            </a:fld>
            <a:endParaRPr lang="en-GB"/>
          </a:p>
        </p:txBody>
      </p:sp>
      <p:sp>
        <p:nvSpPr>
          <p:cNvPr id="5" name="Footer Placeholder 4">
            <a:extLst>
              <a:ext uri="{FF2B5EF4-FFF2-40B4-BE49-F238E27FC236}">
                <a16:creationId xmlns:a16="http://schemas.microsoft.com/office/drawing/2014/main" id="{EE01FC8A-94E0-485A-ABDD-BC8AD94A144C}"/>
              </a:ext>
            </a:extLst>
          </p:cNvPr>
          <p:cNvSpPr>
            <a:spLocks noGrp="1"/>
          </p:cNvSpPr>
          <p:nvPr>
            <p:ph type="ftr" sz="quarter" idx="11"/>
          </p:nvPr>
        </p:nvSpPr>
        <p:spPr/>
        <p:txBody>
          <a:bodyPr/>
          <a:lstStyle/>
          <a:p>
            <a:r>
              <a:rPr lang="el-GR"/>
              <a:t>ΠΑΝΕΠΙΣΤΗΜΙΟ ΠΕΙΡΑΙΩΣ_M&amp;As 02242025 </a:t>
            </a:r>
            <a:endParaRPr lang="en-GB"/>
          </a:p>
        </p:txBody>
      </p:sp>
      <p:sp>
        <p:nvSpPr>
          <p:cNvPr id="6" name="Slide Number Placeholder 5">
            <a:extLst>
              <a:ext uri="{FF2B5EF4-FFF2-40B4-BE49-F238E27FC236}">
                <a16:creationId xmlns:a16="http://schemas.microsoft.com/office/drawing/2014/main" id="{3A895E32-CAF6-445D-ADB6-B20558ADC325}"/>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232995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E73017-C091-479D-B47E-D2478FFDC61A}" type="datetime1">
              <a:rPr lang="en-US" smtClean="0">
                <a:solidFill>
                  <a:prstClr val="black">
                    <a:tint val="75000"/>
                  </a:prstClr>
                </a:solidFill>
              </a:rPr>
              <a:t>2/24/2025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l-GR">
                <a:solidFill>
                  <a:prstClr val="black">
                    <a:tint val="75000"/>
                  </a:prstClr>
                </a:solidFill>
              </a:rPr>
              <a:t>ΠΑΝΕΠΙΣΤΗΜΙΟ ΠΕΙΡΑΙΩΣ_M&amp;As 02242025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805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02C198-6F6B-4A35-8461-5B7A11BAEA8B}" type="datetime1">
              <a:rPr lang="en-US" smtClean="0">
                <a:solidFill>
                  <a:prstClr val="black">
                    <a:tint val="75000"/>
                  </a:prstClr>
                </a:solidFill>
              </a:rPr>
              <a:t>2/24/2025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l-GR">
                <a:solidFill>
                  <a:prstClr val="black">
                    <a:tint val="75000"/>
                  </a:prstClr>
                </a:solidFill>
              </a:rPr>
              <a:t>ΠΑΝΕΠΙΣΤΗΜΙΟ ΠΕΙΡΑΙΩΣ_M&amp;As 02242025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74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CBDD90-2058-43A4-BE2A-193DAF4B1ED4}" type="datetime1">
              <a:rPr lang="en-US" smtClean="0">
                <a:solidFill>
                  <a:prstClr val="black">
                    <a:tint val="75000"/>
                  </a:prstClr>
                </a:solidFill>
              </a:rPr>
              <a:t>2/24/2025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l-GR">
                <a:solidFill>
                  <a:prstClr val="black">
                    <a:tint val="75000"/>
                  </a:prstClr>
                </a:solidFill>
              </a:rPr>
              <a:t>ΠΑΝΕΠΙΣΤΗΜΙΟ ΠΕΙΡΑΙΩΣ_M&amp;As 02242025 </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281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9FEC58-C8B9-40F6-B1E9-D24062B0A3C0}" type="datetime1">
              <a:rPr lang="en-US" smtClean="0">
                <a:solidFill>
                  <a:prstClr val="black">
                    <a:tint val="75000"/>
                  </a:prstClr>
                </a:solidFill>
              </a:rPr>
              <a:t>2/24/2025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l-GR">
                <a:solidFill>
                  <a:prstClr val="black">
                    <a:tint val="75000"/>
                  </a:prstClr>
                </a:solidFill>
              </a:rPr>
              <a:t>ΠΑΝΕΠΙΣΤΗΜΙΟ ΠΕΙΡΑΙΩΣ_M&amp;As 02242025 </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415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D1C93E-A61B-4185-997C-2CB9C6503B3F}" type="datetime1">
              <a:rPr lang="en-US" smtClean="0">
                <a:solidFill>
                  <a:prstClr val="black">
                    <a:tint val="75000"/>
                  </a:prstClr>
                </a:solidFill>
              </a:rPr>
              <a:t>2/24/2025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l-GR">
                <a:solidFill>
                  <a:prstClr val="black">
                    <a:tint val="75000"/>
                  </a:prstClr>
                </a:solidFill>
              </a:rPr>
              <a:t>ΠΑΝΕΠΙΣΤΗΜΙΟ ΠΕΙΡΑΙΩΣ_M&amp;As 02242025 </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0678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D819C4B-E3B5-401C-BF71-EAACCD9DA3AF}" type="datetime1">
              <a:rPr lang="en-US" smtClean="0">
                <a:solidFill>
                  <a:prstClr val="black">
                    <a:tint val="75000"/>
                  </a:prstClr>
                </a:solidFill>
              </a:rPr>
              <a:t>2/24/2025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l-GR">
                <a:solidFill>
                  <a:prstClr val="black">
                    <a:tint val="75000"/>
                  </a:prstClr>
                </a:solidFill>
              </a:rPr>
              <a:t>ΠΑΝΕΠΙΣΤΗΜΙΟ ΠΕΙΡΑΙΩΣ_M&amp;As 02242025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5287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86ACC81-8ED4-47D2-9BC7-CC7B45A2A715}" type="datetime1">
              <a:rPr lang="en-US" smtClean="0">
                <a:solidFill>
                  <a:prstClr val="black">
                    <a:tint val="75000"/>
                  </a:prstClr>
                </a:solidFill>
              </a:rPr>
              <a:t>2/24/2025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l-GR">
                <a:solidFill>
                  <a:prstClr val="black">
                    <a:tint val="75000"/>
                  </a:prstClr>
                </a:solidFill>
              </a:rPr>
              <a:t>ΠΑΝΕΠΙΣΤΗΜΙΟ ΠΕΙΡΑΙΩΣ_M&amp;As 02242025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083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Κάντε κλικ για να επεξεργαστείτε το στυλ του κύριου τίτλου</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Κάντε κλικ για να επεξεργαστείτε τα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A621478-C9DF-4E5D-9A36-42D127CBF37F}" type="datetime1">
              <a:rPr lang="en-US" smtClean="0">
                <a:solidFill>
                  <a:prstClr val="black">
                    <a:tint val="75000"/>
                  </a:prstClr>
                </a:solidFill>
              </a:rPr>
              <a:t>2/24/2025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l-GR">
                <a:solidFill>
                  <a:prstClr val="black">
                    <a:tint val="75000"/>
                  </a:prstClr>
                </a:solidFill>
              </a:rPr>
              <a:t>ΠΑΝΕΠΙΣΤΗΜΙΟ ΠΕΙΡΑΙΩΣ_M&amp;As 02242025 </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D10B028-39EC-4912-BB06-6A14E91D200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716363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9C34C9-5F29-4102-BBAA-D0EAF83A293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1725998-36D9-4311-9AC7-5941DF8E63E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991435-9E8A-4654-8E2F-4429D1925BD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B103E5E-6593-42A7-858E-9254C016C80A}" type="datetime1">
              <a:rPr lang="en-US" smtClean="0"/>
              <a:t>2/24/2025</a:t>
            </a:fld>
            <a:endParaRPr lang="en-GB"/>
          </a:p>
        </p:txBody>
      </p:sp>
      <p:sp>
        <p:nvSpPr>
          <p:cNvPr id="5" name="Footer Placeholder 4">
            <a:extLst>
              <a:ext uri="{FF2B5EF4-FFF2-40B4-BE49-F238E27FC236}">
                <a16:creationId xmlns:a16="http://schemas.microsoft.com/office/drawing/2014/main" id="{89D44895-4A9F-4EB3-AE81-48474969842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l-GR"/>
              <a:t>ΠΑΝΕΠΙΣΤΗΜΙΟ ΠΕΙΡΑΙΩΣ_M&amp;As 02242025 </a:t>
            </a:r>
            <a:endParaRPr lang="en-GB"/>
          </a:p>
        </p:txBody>
      </p:sp>
      <p:sp>
        <p:nvSpPr>
          <p:cNvPr id="6" name="Slide Number Placeholder 5">
            <a:extLst>
              <a:ext uri="{FF2B5EF4-FFF2-40B4-BE49-F238E27FC236}">
                <a16:creationId xmlns:a16="http://schemas.microsoft.com/office/drawing/2014/main" id="{B87B0C3A-EFA5-4466-9D98-8D41CD7A0A5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AC03788-8EA3-4B13-9CDA-5A9C902D41AB}" type="slidenum">
              <a:rPr lang="en-GB" smtClean="0"/>
              <a:t>‹#›</a:t>
            </a:fld>
            <a:endParaRPr lang="en-GB"/>
          </a:p>
        </p:txBody>
      </p:sp>
    </p:spTree>
    <p:extLst>
      <p:ext uri="{BB962C8B-B14F-4D97-AF65-F5344CB8AC3E}">
        <p14:creationId xmlns:p14="http://schemas.microsoft.com/office/powerpoint/2010/main" val="42752324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mckinsey.com/capabilities/people-and-organizational-performance/our-insights/five-bold-moves-to-quickly-transform-your-organizations-culture" TargetMode="External"/><Relationship Id="rId2" Type="http://schemas.openxmlformats.org/officeDocument/2006/relationships/hyperlink" Target="https://www.mckinsey.com/capabilities/people-and-organizational-performance/our-insights/increasing-your-return-on-talent-the-moves-and-metrics-that-matter"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play.google.com/store/apps/details?id=com.ssbcrackexams.learn" TargetMode="Externa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4.emf"/><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emf"/><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43.bin"/><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ubtitle 2"/>
          <p:cNvSpPr txBox="1">
            <a:spLocks/>
          </p:cNvSpPr>
          <p:nvPr/>
        </p:nvSpPr>
        <p:spPr>
          <a:xfrm>
            <a:off x="808081" y="6290103"/>
            <a:ext cx="7743846" cy="377397"/>
          </a:xfrm>
          <a:prstGeom prst="rect">
            <a:avLst/>
          </a:prstGeom>
        </p:spPr>
        <p:txBody>
          <a:bodyPr vert="horz" lIns="0" tIns="0" rIns="0" bIns="0" rtlCol="0" anchor="b"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rtl="0"/>
            <a:r>
              <a:rPr lang="en-US" sz="800" dirty="0">
                <a:latin typeface="Arial"/>
                <a:cs typeface="Arial"/>
              </a:rPr>
              <a:t>.</a:t>
            </a:r>
          </a:p>
        </p:txBody>
      </p:sp>
      <p:sp>
        <p:nvSpPr>
          <p:cNvPr id="10" name="Title 4"/>
          <p:cNvSpPr>
            <a:spLocks noGrp="1"/>
          </p:cNvSpPr>
          <p:nvPr>
            <p:ph type="ctrTitle"/>
          </p:nvPr>
        </p:nvSpPr>
        <p:spPr>
          <a:xfrm>
            <a:off x="752397" y="2079120"/>
            <a:ext cx="8081061" cy="2377823"/>
          </a:xfrm>
        </p:spPr>
        <p:txBody>
          <a:bodyPr lIns="0" tIns="0" rIns="0" bIns="0" anchor="t" anchorCtr="0">
            <a:noAutofit/>
          </a:bodyPr>
          <a:lstStyle/>
          <a:p>
            <a:pPr marL="0" marR="0" rtl="0">
              <a:lnSpc>
                <a:spcPct val="150000"/>
              </a:lnSpc>
              <a:spcBef>
                <a:spcPts val="0"/>
              </a:spcBef>
            </a:pPr>
            <a:r>
              <a:rPr lang="el-GR" sz="2800" dirty="0">
                <a:solidFill>
                  <a:srgbClr val="80A1B6"/>
                </a:solidFill>
                <a:latin typeface="Arial Black" panose="020B0A04020102020204" pitchFamily="34" charset="0"/>
                <a:ea typeface="Arial Unicode MS" panose="020B0604020202020204" pitchFamily="34" charset="-128"/>
                <a:cs typeface="Arial Unicode MS" panose="020B0604020202020204" pitchFamily="34" charset="-128"/>
              </a:rPr>
              <a:t>ΠΛΑΙΣΙΟ ΑΝΑΛΥΣΗΣ</a:t>
            </a:r>
            <a:r>
              <a:rPr lang="en-US" sz="2800" dirty="0">
                <a:solidFill>
                  <a:srgbClr val="80A1B6"/>
                </a:solidFill>
                <a:latin typeface="Arial Black" panose="020B0A04020102020204" pitchFamily="34" charset="0"/>
                <a:ea typeface="Arial Unicode MS" panose="020B0604020202020204" pitchFamily="34" charset="-128"/>
                <a:cs typeface="Arial Unicode MS" panose="020B0604020202020204" pitchFamily="34" charset="-128"/>
              </a:rPr>
              <a:t> </a:t>
            </a:r>
            <a:r>
              <a:rPr lang="en-US" sz="2800" dirty="0" err="1">
                <a:solidFill>
                  <a:srgbClr val="80A1B6"/>
                </a:solidFill>
                <a:latin typeface="Arial Black" panose="020B0A04020102020204" pitchFamily="34" charset="0"/>
                <a:ea typeface="Arial Unicode MS" panose="020B0604020202020204" pitchFamily="34" charset="-128"/>
                <a:cs typeface="Arial Unicode MS" panose="020B0604020202020204" pitchFamily="34" charset="-128"/>
              </a:rPr>
              <a:t>ΕΤΑΙΡΙΚ</a:t>
            </a:r>
            <a:r>
              <a:rPr lang="el-GR" sz="2800" dirty="0">
                <a:solidFill>
                  <a:srgbClr val="80A1B6"/>
                </a:solidFill>
                <a:latin typeface="Arial Black" panose="020B0A04020102020204" pitchFamily="34" charset="0"/>
                <a:ea typeface="Arial Unicode MS" panose="020B0604020202020204" pitchFamily="34" charset="-128"/>
                <a:cs typeface="Arial Unicode MS" panose="020B0604020202020204" pitchFamily="34" charset="-128"/>
              </a:rPr>
              <a:t>ΩΝ </a:t>
            </a:r>
            <a:r>
              <a:rPr lang="en-US" sz="2800" dirty="0" err="1">
                <a:solidFill>
                  <a:srgbClr val="80A1B6"/>
                </a:solidFill>
                <a:latin typeface="Arial Black" panose="020B0A04020102020204" pitchFamily="34" charset="0"/>
                <a:ea typeface="Arial Unicode MS" panose="020B0604020202020204" pitchFamily="34" charset="-128"/>
                <a:cs typeface="Arial Unicode MS" panose="020B0604020202020204" pitchFamily="34" charset="-128"/>
              </a:rPr>
              <a:t>ΑΝΑΔΙΑΡΘΡΩΣ</a:t>
            </a:r>
            <a:r>
              <a:rPr lang="el-GR" sz="2800" dirty="0">
                <a:solidFill>
                  <a:srgbClr val="80A1B6"/>
                </a:solidFill>
                <a:latin typeface="Arial Black" panose="020B0A04020102020204" pitchFamily="34" charset="0"/>
                <a:ea typeface="Arial Unicode MS" panose="020B0604020202020204" pitchFamily="34" charset="-128"/>
                <a:cs typeface="Arial Unicode MS" panose="020B0604020202020204" pitchFamily="34" charset="-128"/>
              </a:rPr>
              <a:t>ΕΩΝ</a:t>
            </a:r>
            <a:r>
              <a:rPr lang="el-GR" sz="4000" dirty="0">
                <a:solidFill>
                  <a:srgbClr val="80A1B6"/>
                </a:solidFill>
                <a:latin typeface="Arial Black" panose="020B0A04020102020204" pitchFamily="34" charset="0"/>
                <a:ea typeface="Arial Unicode MS" panose="020B0604020202020204" pitchFamily="34" charset="-128"/>
                <a:cs typeface="Arial Unicode MS" panose="020B0604020202020204" pitchFamily="34" charset="-128"/>
              </a:rPr>
              <a:t>_</a:t>
            </a:r>
            <a:r>
              <a:rPr lang="el-GR" sz="1200" dirty="0">
                <a:solidFill>
                  <a:srgbClr val="80A1B6"/>
                </a:solidFill>
                <a:latin typeface="Arial Black" panose="020B0A04020102020204" pitchFamily="34" charset="0"/>
                <a:ea typeface="Arial Unicode MS" panose="020B0604020202020204" pitchFamily="34" charset="-128"/>
                <a:cs typeface="Arial Unicode MS" panose="020B0604020202020204" pitchFamily="34" charset="-128"/>
              </a:rPr>
              <a:t>0224202</a:t>
            </a:r>
            <a:r>
              <a:rPr lang="en-US" sz="1200" dirty="0">
                <a:solidFill>
                  <a:srgbClr val="80A1B6"/>
                </a:solidFill>
                <a:latin typeface="Arial Black" panose="020B0A04020102020204" pitchFamily="34" charset="0"/>
                <a:ea typeface="Arial Unicode MS" panose="020B0604020202020204" pitchFamily="34" charset="-128"/>
                <a:cs typeface="Arial Unicode MS" panose="020B0604020202020204" pitchFamily="34" charset="-128"/>
              </a:rPr>
              <a:t>5</a:t>
            </a:r>
            <a:br>
              <a:rPr lang="en-US" sz="1200" dirty="0">
                <a:solidFill>
                  <a:srgbClr val="80A1B6"/>
                </a:solidFill>
                <a:latin typeface="Arial Black" panose="020B0A04020102020204" pitchFamily="34" charset="0"/>
                <a:ea typeface="Arial Unicode MS" panose="020B0604020202020204" pitchFamily="34" charset="-128"/>
                <a:cs typeface="Arial Unicode MS" panose="020B0604020202020204" pitchFamily="34" charset="-128"/>
              </a:rPr>
            </a:br>
            <a:endParaRPr lang="en-US" sz="1800" dirty="0">
              <a:solidFill>
                <a:srgbClr val="80A1B6"/>
              </a:solidFill>
              <a:latin typeface="Arial Black" panose="020B0A04020102020204" pitchFamily="34" charset="0"/>
              <a:ea typeface="Arial Unicode MS" panose="020B0604020202020204" pitchFamily="34" charset="-128"/>
              <a:cs typeface="Arial Unicode MS" panose="020B0604020202020204" pitchFamily="34" charset="-128"/>
            </a:endParaRPr>
          </a:p>
        </p:txBody>
      </p:sp>
      <p:sp>
        <p:nvSpPr>
          <p:cNvPr id="12" name="Rectangle 11"/>
          <p:cNvSpPr/>
          <p:nvPr/>
        </p:nvSpPr>
        <p:spPr>
          <a:xfrm>
            <a:off x="684325" y="4362620"/>
            <a:ext cx="7967306" cy="1366159"/>
          </a:xfrm>
          <a:prstGeom prst="rect">
            <a:avLst/>
          </a:prstGeom>
        </p:spPr>
        <p:txBody>
          <a:bodyPr wrap="square" lIns="0" tIns="0" rIns="0" bIns="0" anchor="b" anchorCtr="0">
            <a:noAutofit/>
          </a:bodyPr>
          <a:lstStyle/>
          <a:p>
            <a:pPr algn="l" rtl="0" eaLnBrk="0" fontAlgn="base" hangingPunct="0">
              <a:lnSpc>
                <a:spcPct val="130000"/>
              </a:lnSpc>
              <a:spcBef>
                <a:spcPct val="0"/>
              </a:spcBef>
              <a:spcAft>
                <a:spcPct val="0"/>
              </a:spcAft>
            </a:pPr>
            <a:endParaRPr lang="el-GR" sz="1200" dirty="0">
              <a:solidFill>
                <a:prstClr val="black">
                  <a:lumMod val="65000"/>
                  <a:lumOff val="35000"/>
                </a:prstClr>
              </a:solidFill>
              <a:latin typeface="Arial"/>
              <a:ea typeface="ＭＳ Ｐゴシック" pitchFamily="1" charset="-128"/>
              <a:cs typeface="Arial"/>
            </a:endParaRPr>
          </a:p>
          <a:p>
            <a:pPr algn="l" rtl="0" eaLnBrk="0" fontAlgn="base" hangingPunct="0">
              <a:lnSpc>
                <a:spcPct val="130000"/>
              </a:lnSpc>
              <a:spcBef>
                <a:spcPct val="0"/>
              </a:spcBef>
              <a:spcAft>
                <a:spcPct val="0"/>
              </a:spcAft>
            </a:pPr>
            <a:r>
              <a:rPr lang="el-GR" sz="900" dirty="0">
                <a:solidFill>
                  <a:prstClr val="black">
                    <a:lumMod val="65000"/>
                    <a:lumOff val="35000"/>
                  </a:prstClr>
                </a:solidFill>
                <a:latin typeface="Arial"/>
                <a:ea typeface="ＭＳ Ｐゴシック" pitchFamily="1" charset="-128"/>
                <a:cs typeface="Arial"/>
              </a:rPr>
              <a:t>Η σειρά των διαλέξεων του γνωστικού αντικειμένου </a:t>
            </a:r>
            <a:r>
              <a:rPr lang="en-US" sz="900" dirty="0">
                <a:solidFill>
                  <a:prstClr val="black">
                    <a:lumMod val="65000"/>
                    <a:lumOff val="35000"/>
                  </a:prstClr>
                </a:solidFill>
                <a:latin typeface="Arial"/>
                <a:ea typeface="ＭＳ Ｐゴシック" pitchFamily="1" charset="-128"/>
                <a:cs typeface="Arial"/>
              </a:rPr>
              <a:t>M&amp;As </a:t>
            </a:r>
            <a:r>
              <a:rPr lang="el-GR" sz="900" dirty="0">
                <a:solidFill>
                  <a:prstClr val="black">
                    <a:lumMod val="65000"/>
                    <a:lumOff val="35000"/>
                  </a:prstClr>
                </a:solidFill>
                <a:latin typeface="Arial"/>
                <a:ea typeface="ＭＳ Ｐゴシック" pitchFamily="1" charset="-128"/>
                <a:cs typeface="Arial"/>
              </a:rPr>
              <a:t>με </a:t>
            </a:r>
            <a:r>
              <a:rPr lang="el-GR" sz="900">
                <a:solidFill>
                  <a:prstClr val="black">
                    <a:lumMod val="65000"/>
                    <a:lumOff val="35000"/>
                  </a:prstClr>
                </a:solidFill>
                <a:latin typeface="Arial"/>
                <a:ea typeface="ＭＳ Ｐゴシック" pitchFamily="1" charset="-128"/>
                <a:cs typeface="Arial"/>
              </a:rPr>
              <a:t>χρήση του </a:t>
            </a:r>
            <a:r>
              <a:rPr lang="en-US" sz="900">
                <a:solidFill>
                  <a:prstClr val="black">
                    <a:lumMod val="65000"/>
                    <a:lumOff val="35000"/>
                  </a:prstClr>
                </a:solidFill>
                <a:latin typeface="Arial"/>
                <a:ea typeface="ＭＳ Ｐゴシック" pitchFamily="1" charset="-128"/>
                <a:cs typeface="Arial"/>
              </a:rPr>
              <a:t>PowerPoint</a:t>
            </a:r>
            <a:r>
              <a:rPr lang="el-GR" sz="900" dirty="0">
                <a:solidFill>
                  <a:prstClr val="black">
                    <a:lumMod val="65000"/>
                    <a:lumOff val="35000"/>
                  </a:prstClr>
                </a:solidFill>
                <a:latin typeface="Arial"/>
                <a:ea typeface="ＭＳ Ｐゴシック" pitchFamily="1" charset="-128"/>
                <a:cs typeface="Arial"/>
              </a:rPr>
              <a:t> </a:t>
            </a:r>
            <a:r>
              <a:rPr lang="en-US" sz="900" dirty="0" err="1">
                <a:solidFill>
                  <a:prstClr val="black">
                    <a:lumMod val="65000"/>
                    <a:lumOff val="35000"/>
                  </a:prstClr>
                </a:solidFill>
                <a:latin typeface="Arial"/>
                <a:ea typeface="ＭＳ Ｐゴシック" pitchFamily="1" charset="-128"/>
                <a:cs typeface="Arial"/>
              </a:rPr>
              <a:t>είν</a:t>
            </a:r>
            <a:r>
              <a:rPr lang="en-US" sz="900" dirty="0">
                <a:solidFill>
                  <a:prstClr val="black">
                    <a:lumMod val="65000"/>
                    <a:lumOff val="35000"/>
                  </a:prstClr>
                </a:solidFill>
                <a:latin typeface="Arial"/>
                <a:ea typeface="ＭＳ Ｐゴシック" pitchFamily="1" charset="-128"/>
                <a:cs typeface="Arial"/>
              </a:rPr>
              <a:t>αι αποκλειστικά ως βάση για συζήτηση στην τάξη. Δ</a:t>
            </a:r>
            <a:r>
              <a:rPr lang="el-GR" sz="900" dirty="0">
                <a:solidFill>
                  <a:prstClr val="black">
                    <a:lumMod val="65000"/>
                    <a:lumOff val="35000"/>
                  </a:prstClr>
                </a:solidFill>
                <a:latin typeface="Arial"/>
                <a:ea typeface="ＭＳ Ｐゴシック" pitchFamily="1" charset="-128"/>
                <a:cs typeface="Arial"/>
              </a:rPr>
              <a:t>έ</a:t>
            </a:r>
            <a:r>
              <a:rPr lang="en-US" sz="900" dirty="0">
                <a:solidFill>
                  <a:prstClr val="black">
                    <a:lumMod val="65000"/>
                    <a:lumOff val="35000"/>
                  </a:prstClr>
                </a:solidFill>
                <a:latin typeface="Arial"/>
                <a:ea typeface="ＭＳ Ｐゴシック" pitchFamily="1" charset="-128"/>
                <a:cs typeface="Arial"/>
              </a:rPr>
              <a:t>ν</a:t>
            </a:r>
            <a:r>
              <a:rPr lang="el-GR" sz="900" dirty="0">
                <a:solidFill>
                  <a:prstClr val="black">
                    <a:lumMod val="65000"/>
                    <a:lumOff val="35000"/>
                  </a:prstClr>
                </a:solidFill>
                <a:latin typeface="Arial"/>
                <a:ea typeface="ＭＳ Ｐゴシック" pitchFamily="1" charset="-128"/>
                <a:cs typeface="Arial"/>
              </a:rPr>
              <a:t> υποκαθιστά τη μελέτη της συνιστώμενης βιβλιογραφίας η οποία διατίθεται μέσω </a:t>
            </a:r>
            <a:r>
              <a:rPr lang="en-US" sz="900" dirty="0">
                <a:solidFill>
                  <a:prstClr val="black">
                    <a:lumMod val="65000"/>
                    <a:lumOff val="35000"/>
                  </a:prstClr>
                </a:solidFill>
                <a:latin typeface="Arial"/>
                <a:ea typeface="ＭＳ Ｐゴシック" pitchFamily="1" charset="-128"/>
                <a:cs typeface="Arial"/>
              </a:rPr>
              <a:t>e-class </a:t>
            </a:r>
            <a:r>
              <a:rPr lang="el-GR" sz="900" dirty="0">
                <a:solidFill>
                  <a:prstClr val="black">
                    <a:lumMod val="65000"/>
                    <a:lumOff val="35000"/>
                  </a:prstClr>
                </a:solidFill>
                <a:latin typeface="Arial"/>
                <a:ea typeface="ＭＳ Ｐゴシック" pitchFamily="1" charset="-128"/>
                <a:cs typeface="Arial"/>
              </a:rPr>
              <a:t>(έγγραφα) για κάθε διάλεξη μαζί με τις ασκήσεις και τις μελέτες περίπτωσης</a:t>
            </a:r>
            <a:r>
              <a:rPr lang="el-GR" sz="1200" dirty="0">
                <a:solidFill>
                  <a:prstClr val="black">
                    <a:lumMod val="65000"/>
                    <a:lumOff val="35000"/>
                  </a:prstClr>
                </a:solidFill>
                <a:latin typeface="Arial"/>
                <a:ea typeface="ＭＳ Ｐゴシック" pitchFamily="1" charset="-128"/>
                <a:cs typeface="Arial"/>
              </a:rPr>
              <a:t>.</a:t>
            </a:r>
            <a:endParaRPr lang="en-US" sz="1200" dirty="0">
              <a:solidFill>
                <a:prstClr val="black">
                  <a:lumMod val="65000"/>
                  <a:lumOff val="35000"/>
                </a:prstClr>
              </a:solidFill>
              <a:latin typeface="Arial"/>
              <a:ea typeface="ＭＳ Ｐゴシック" pitchFamily="1" charset="-128"/>
              <a:cs typeface="Arial"/>
            </a:endParaRPr>
          </a:p>
        </p:txBody>
      </p:sp>
      <p:grpSp>
        <p:nvGrpSpPr>
          <p:cNvPr id="21" name="Group 20">
            <a:extLst>
              <a:ext uri="{FF2B5EF4-FFF2-40B4-BE49-F238E27FC236}">
                <a16:creationId xmlns:a16="http://schemas.microsoft.com/office/drawing/2014/main" id="{E13117AE-BF32-4DC7-999A-487A727905B6}"/>
              </a:ext>
            </a:extLst>
          </p:cNvPr>
          <p:cNvGrpSpPr/>
          <p:nvPr/>
        </p:nvGrpSpPr>
        <p:grpSpPr>
          <a:xfrm>
            <a:off x="-1186863" y="115794"/>
            <a:ext cx="10330863" cy="1289785"/>
            <a:chOff x="-1186862" y="115794"/>
            <a:chExt cx="10154400" cy="1289785"/>
          </a:xfrm>
        </p:grpSpPr>
        <p:grpSp>
          <p:nvGrpSpPr>
            <p:cNvPr id="22" name="Group 21">
              <a:extLst>
                <a:ext uri="{FF2B5EF4-FFF2-40B4-BE49-F238E27FC236}">
                  <a16:creationId xmlns:a16="http://schemas.microsoft.com/office/drawing/2014/main" id="{7C944E8C-D301-4979-B886-D00B249D9A52}"/>
                </a:ext>
              </a:extLst>
            </p:cNvPr>
            <p:cNvGrpSpPr/>
            <p:nvPr/>
          </p:nvGrpSpPr>
          <p:grpSpPr>
            <a:xfrm>
              <a:off x="-1186862" y="246254"/>
              <a:ext cx="10035361" cy="470866"/>
              <a:chOff x="-1186862" y="246254"/>
              <a:chExt cx="10035361" cy="470866"/>
            </a:xfrm>
          </p:grpSpPr>
          <p:pic>
            <p:nvPicPr>
              <p:cNvPr id="25" name="Picture 24" descr="orange_bar.png">
                <a:extLst>
                  <a:ext uri="{FF2B5EF4-FFF2-40B4-BE49-F238E27FC236}">
                    <a16:creationId xmlns:a16="http://schemas.microsoft.com/office/drawing/2014/main" id="{6C21B185-D34C-4DFE-9816-88A5AD418CA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4763" r="-2"/>
              <a:stretch/>
            </p:blipFill>
            <p:spPr>
              <a:xfrm>
                <a:off x="-1186862" y="285120"/>
                <a:ext cx="5979790" cy="432000"/>
              </a:xfrm>
              <a:prstGeom prst="rect">
                <a:avLst/>
              </a:prstGeom>
              <a:effectLst>
                <a:outerShdw blurRad="76200" dist="38100" dir="2700000" algn="tl" rotWithShape="0">
                  <a:srgbClr val="000000">
                    <a:alpha val="2000"/>
                  </a:srgbClr>
                </a:outerShdw>
              </a:effectLst>
            </p:spPr>
          </p:pic>
          <p:sp>
            <p:nvSpPr>
              <p:cNvPr id="26" name="TextBox 25">
                <a:extLst>
                  <a:ext uri="{FF2B5EF4-FFF2-40B4-BE49-F238E27FC236}">
                    <a16:creationId xmlns:a16="http://schemas.microsoft.com/office/drawing/2014/main" id="{DDA9E92E-947F-40B2-BB03-DD66D5D3CAA5}"/>
                  </a:ext>
                </a:extLst>
              </p:cNvPr>
              <p:cNvSpPr txBox="1"/>
              <p:nvPr/>
            </p:nvSpPr>
            <p:spPr>
              <a:xfrm>
                <a:off x="234693" y="246254"/>
                <a:ext cx="5288041" cy="307777"/>
              </a:xfrm>
              <a:prstGeom prst="rect">
                <a:avLst/>
              </a:prstGeom>
              <a:noFill/>
            </p:spPr>
            <p:txBody>
              <a:bodyPr wrap="square" rtlCol="0">
                <a:spAutoFit/>
              </a:bodyPr>
              <a:lstStyle/>
              <a:p>
                <a:pPr algn="l" rtl="0"/>
                <a:r>
                  <a:rPr lang="en-US" sz="1400" spc="100" dirty="0">
                    <a:solidFill>
                      <a:schemeClr val="bg1"/>
                    </a:solidFill>
                    <a:latin typeface="Arial Black" panose="020B0A04020102020204" pitchFamily="34" charset="0"/>
                    <a:cs typeface="Gotham Black"/>
                  </a:rPr>
                  <a:t>ΕΤΑΙΡΙΚΗ ΑΝΑΔΙΑΡΘΡΩΣΗ</a:t>
                </a:r>
              </a:p>
            </p:txBody>
          </p:sp>
          <p:pic>
            <p:nvPicPr>
              <p:cNvPr id="27" name="Picture 26" descr="HBpub_rgb.eps">
                <a:extLst>
                  <a:ext uri="{FF2B5EF4-FFF2-40B4-BE49-F238E27FC236}">
                    <a16:creationId xmlns:a16="http://schemas.microsoft.com/office/drawing/2014/main" id="{6D2DCC25-B22A-4366-B152-1763F6C830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2786" y="283031"/>
                <a:ext cx="1255713" cy="433674"/>
              </a:xfrm>
              <a:prstGeom prst="rect">
                <a:avLst/>
              </a:prstGeom>
            </p:spPr>
          </p:pic>
        </p:grpSp>
        <p:sp>
          <p:nvSpPr>
            <p:cNvPr id="23" name="Rectangle 22">
              <a:extLst>
                <a:ext uri="{FF2B5EF4-FFF2-40B4-BE49-F238E27FC236}">
                  <a16:creationId xmlns:a16="http://schemas.microsoft.com/office/drawing/2014/main" id="{9A59534E-F46D-4B29-BB62-109F7C8FF972}"/>
                </a:ext>
              </a:extLst>
            </p:cNvPr>
            <p:cNvSpPr/>
            <p:nvPr/>
          </p:nvSpPr>
          <p:spPr>
            <a:xfrm>
              <a:off x="6667100" y="115794"/>
              <a:ext cx="2300438" cy="1289785"/>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rtl="0"/>
              <a:endParaRPr lang="en-US"/>
            </a:p>
          </p:txBody>
        </p:sp>
      </p:grpSp>
      <p:pic>
        <p:nvPicPr>
          <p:cNvPr id="3" name="Picture 2">
            <a:extLst>
              <a:ext uri="{FF2B5EF4-FFF2-40B4-BE49-F238E27FC236}">
                <a16:creationId xmlns:a16="http://schemas.microsoft.com/office/drawing/2014/main" id="{AC0F53CE-EBDD-2C0D-5F84-2174770636DD}"/>
              </a:ext>
            </a:extLst>
          </p:cNvPr>
          <p:cNvPicPr>
            <a:picLocks noChangeAspect="1"/>
          </p:cNvPicPr>
          <p:nvPr/>
        </p:nvPicPr>
        <p:blipFill>
          <a:blip r:embed="rId4"/>
          <a:stretch>
            <a:fillRect/>
          </a:stretch>
        </p:blipFill>
        <p:spPr>
          <a:xfrm>
            <a:off x="6346796" y="246254"/>
            <a:ext cx="1943100" cy="666750"/>
          </a:xfrm>
          <a:prstGeom prst="rect">
            <a:avLst/>
          </a:prstGeom>
        </p:spPr>
      </p:pic>
      <p:sp>
        <p:nvSpPr>
          <p:cNvPr id="5" name="Footer Placeholder 4">
            <a:extLst>
              <a:ext uri="{FF2B5EF4-FFF2-40B4-BE49-F238E27FC236}">
                <a16:creationId xmlns:a16="http://schemas.microsoft.com/office/drawing/2014/main" id="{80CCB29E-0CCF-D41F-68C1-C4BFDA0DBF74}"/>
              </a:ext>
            </a:extLst>
          </p:cNvPr>
          <p:cNvSpPr>
            <a:spLocks noGrp="1"/>
          </p:cNvSpPr>
          <p:nvPr>
            <p:ph type="ftr" sz="quarter" idx="11"/>
          </p:nvPr>
        </p:nvSpPr>
        <p:spPr/>
        <p:txBody>
          <a:bodyPr/>
          <a:lstStyle/>
          <a:p>
            <a:pPr algn="l" rtl="0"/>
            <a:r>
              <a:rPr lang="el-GR">
                <a:solidFill>
                  <a:prstClr val="black">
                    <a:tint val="75000"/>
                  </a:prstClr>
                </a:solidFill>
              </a:rPr>
              <a:t>ΠΑΝΕΠΙΣΤΗΜΙΟ ΠΕΙΡΑΙΩΣ_M&amp;As 02242025 </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F8FAD8A2-96A3-2586-94C9-072741146A15}"/>
              </a:ext>
            </a:extLst>
          </p:cNvPr>
          <p:cNvSpPr>
            <a:spLocks noGrp="1"/>
          </p:cNvSpPr>
          <p:nvPr>
            <p:ph type="sldNum" sz="quarter" idx="12"/>
          </p:nvPr>
        </p:nvSpPr>
        <p:spPr/>
        <p:txBody>
          <a:bodyPr/>
          <a:lstStyle/>
          <a:p>
            <a:fld id="{8D10B028-39EC-4912-BB06-6A14E91D200B}" type="slidenum">
              <a:rPr lang="en-US" smtClean="0">
                <a:solidFill>
                  <a:prstClr val="black">
                    <a:tint val="75000"/>
                  </a:prstClr>
                </a:solidFill>
              </a:rPr>
              <a:pPr algn="l" rtl="0"/>
              <a:t>1</a:t>
            </a:fld>
            <a:endParaRPr lang="en-US">
              <a:solidFill>
                <a:prstClr val="black">
                  <a:tint val="75000"/>
                </a:prstClr>
              </a:solidFill>
            </a:endParaRPr>
          </a:p>
        </p:txBody>
      </p:sp>
    </p:spTree>
    <p:extLst>
      <p:ext uri="{BB962C8B-B14F-4D97-AF65-F5344CB8AC3E}">
        <p14:creationId xmlns:p14="http://schemas.microsoft.com/office/powerpoint/2010/main" val="3707492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6E0BD48-CE39-4D93-8E29-6686C14B4407}"/>
              </a:ext>
            </a:extLst>
          </p:cNvPr>
          <p:cNvSpPr>
            <a:spLocks noGrp="1"/>
          </p:cNvSpPr>
          <p:nvPr>
            <p:ph type="ftr" sz="quarter" idx="11"/>
          </p:nvPr>
        </p:nvSpPr>
        <p:spPr/>
        <p:txBody>
          <a:bodyPr/>
          <a:lstStyle/>
          <a:p>
            <a:pPr algn="l" rtl="0"/>
            <a:r>
              <a:rPr lang="el-GR">
                <a:solidFill>
                  <a:prstClr val="black">
                    <a:tint val="75000"/>
                  </a:prstClr>
                </a:solidFill>
              </a:rPr>
              <a:t>ΠΑΝΕΠΙΣΤΗΜΙΟ ΠΕΙΡΑΙΩΣ_M&amp;As 02242025 </a:t>
            </a:r>
            <a:endParaRPr lang="en-US">
              <a:solidFill>
                <a:prstClr val="black">
                  <a:tint val="75000"/>
                </a:prstClr>
              </a:solidFill>
            </a:endParaRPr>
          </a:p>
        </p:txBody>
      </p:sp>
      <p:sp>
        <p:nvSpPr>
          <p:cNvPr id="3" name="Slide Number Placeholder 2">
            <a:extLst>
              <a:ext uri="{FF2B5EF4-FFF2-40B4-BE49-F238E27FC236}">
                <a16:creationId xmlns:a16="http://schemas.microsoft.com/office/drawing/2014/main" id="{5F904F5A-4310-43AE-A9A2-485599FCCEBF}"/>
              </a:ext>
            </a:extLst>
          </p:cNvPr>
          <p:cNvSpPr>
            <a:spLocks noGrp="1"/>
          </p:cNvSpPr>
          <p:nvPr>
            <p:ph type="sldNum" sz="quarter" idx="12"/>
          </p:nvPr>
        </p:nvSpPr>
        <p:spPr/>
        <p:txBody>
          <a:bodyPr/>
          <a:lstStyle/>
          <a:p>
            <a:pPr algn="l" rtl="0"/>
            <a:fld id="{8D10B028-39EC-4912-BB06-6A14E91D200B}" type="slidenum">
              <a:rPr lang="en-US" smtClean="0">
                <a:solidFill>
                  <a:prstClr val="black">
                    <a:tint val="75000"/>
                  </a:prstClr>
                </a:solidFill>
              </a:rPr>
              <a:pPr algn="l" rtl="0"/>
              <a:t>10</a:t>
            </a:fld>
            <a:endParaRPr lang="en-US">
              <a:solidFill>
                <a:prstClr val="black">
                  <a:tint val="75000"/>
                </a:prstClr>
              </a:solidFill>
            </a:endParaRPr>
          </a:p>
        </p:txBody>
      </p:sp>
      <p:pic>
        <p:nvPicPr>
          <p:cNvPr id="5" name="Picture 4">
            <a:extLst>
              <a:ext uri="{FF2B5EF4-FFF2-40B4-BE49-F238E27FC236}">
                <a16:creationId xmlns:a16="http://schemas.microsoft.com/office/drawing/2014/main" id="{7AF00FF2-BD69-4472-9A30-BDE4CE0BD898}"/>
              </a:ext>
            </a:extLst>
          </p:cNvPr>
          <p:cNvPicPr>
            <a:picLocks noChangeAspect="1"/>
          </p:cNvPicPr>
          <p:nvPr/>
        </p:nvPicPr>
        <p:blipFill>
          <a:blip r:embed="rId2"/>
          <a:stretch>
            <a:fillRect/>
          </a:stretch>
        </p:blipFill>
        <p:spPr>
          <a:xfrm>
            <a:off x="287866" y="61489"/>
            <a:ext cx="8568267" cy="3430118"/>
          </a:xfrm>
          <a:prstGeom prst="rect">
            <a:avLst/>
          </a:prstGeom>
        </p:spPr>
      </p:pic>
      <p:pic>
        <p:nvPicPr>
          <p:cNvPr id="7" name="Picture 6">
            <a:extLst>
              <a:ext uri="{FF2B5EF4-FFF2-40B4-BE49-F238E27FC236}">
                <a16:creationId xmlns:a16="http://schemas.microsoft.com/office/drawing/2014/main" id="{EE046FAD-47CC-4229-9FCE-3E2AB488E6BA}"/>
              </a:ext>
            </a:extLst>
          </p:cNvPr>
          <p:cNvPicPr>
            <a:picLocks noChangeAspect="1"/>
          </p:cNvPicPr>
          <p:nvPr/>
        </p:nvPicPr>
        <p:blipFill>
          <a:blip r:embed="rId3"/>
          <a:stretch>
            <a:fillRect/>
          </a:stretch>
        </p:blipFill>
        <p:spPr>
          <a:xfrm>
            <a:off x="287866" y="3471570"/>
            <a:ext cx="8568267" cy="3355084"/>
          </a:xfrm>
          <a:prstGeom prst="rect">
            <a:avLst/>
          </a:prstGeom>
        </p:spPr>
      </p:pic>
    </p:spTree>
    <p:extLst>
      <p:ext uri="{BB962C8B-B14F-4D97-AF65-F5344CB8AC3E}">
        <p14:creationId xmlns:p14="http://schemas.microsoft.com/office/powerpoint/2010/main" val="1789279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9CAB61-B5FC-448E-836E-AEF792B00814}"/>
              </a:ext>
            </a:extLst>
          </p:cNvPr>
          <p:cNvSpPr>
            <a:spLocks noGrp="1"/>
          </p:cNvSpPr>
          <p:nvPr>
            <p:ph type="ftr" sz="quarter" idx="11"/>
          </p:nvPr>
        </p:nvSpPr>
        <p:spPr/>
        <p:txBody>
          <a:bodyPr/>
          <a:lstStyle/>
          <a:p>
            <a:pPr algn="l" rtl="0"/>
            <a:r>
              <a:rPr lang="el-GR">
                <a:solidFill>
                  <a:prstClr val="black">
                    <a:tint val="75000"/>
                  </a:prstClr>
                </a:solidFill>
              </a:rPr>
              <a:t>ΠΑΝΕΠΙΣΤΗΜΙΟ ΠΕΙΡΑΙΩΣ_M&amp;As 02242025 </a:t>
            </a:r>
            <a:endParaRPr lang="en-US">
              <a:solidFill>
                <a:prstClr val="black">
                  <a:tint val="75000"/>
                </a:prstClr>
              </a:solidFill>
            </a:endParaRPr>
          </a:p>
        </p:txBody>
      </p:sp>
      <p:sp>
        <p:nvSpPr>
          <p:cNvPr id="3" name="Slide Number Placeholder 2">
            <a:extLst>
              <a:ext uri="{FF2B5EF4-FFF2-40B4-BE49-F238E27FC236}">
                <a16:creationId xmlns:a16="http://schemas.microsoft.com/office/drawing/2014/main" id="{E4F06BCF-D798-4AE6-9B1E-302FD9AC851A}"/>
              </a:ext>
            </a:extLst>
          </p:cNvPr>
          <p:cNvSpPr>
            <a:spLocks noGrp="1"/>
          </p:cNvSpPr>
          <p:nvPr>
            <p:ph type="sldNum" sz="quarter" idx="12"/>
          </p:nvPr>
        </p:nvSpPr>
        <p:spPr/>
        <p:txBody>
          <a:bodyPr/>
          <a:lstStyle/>
          <a:p>
            <a:pPr algn="l" rtl="0"/>
            <a:fld id="{8D10B028-39EC-4912-BB06-6A14E91D200B}" type="slidenum">
              <a:rPr lang="en-US" smtClean="0">
                <a:solidFill>
                  <a:prstClr val="black">
                    <a:tint val="75000"/>
                  </a:prstClr>
                </a:solidFill>
              </a:rPr>
              <a:pPr algn="l" rtl="0"/>
              <a:t>11</a:t>
            </a:fld>
            <a:endParaRPr lang="en-US">
              <a:solidFill>
                <a:prstClr val="black">
                  <a:tint val="75000"/>
                </a:prstClr>
              </a:solidFill>
            </a:endParaRPr>
          </a:p>
        </p:txBody>
      </p:sp>
      <p:pic>
        <p:nvPicPr>
          <p:cNvPr id="5" name="Picture 4">
            <a:extLst>
              <a:ext uri="{FF2B5EF4-FFF2-40B4-BE49-F238E27FC236}">
                <a16:creationId xmlns:a16="http://schemas.microsoft.com/office/drawing/2014/main" id="{2934C30A-CBAA-4306-84E8-A857763C70D7}"/>
              </a:ext>
            </a:extLst>
          </p:cNvPr>
          <p:cNvPicPr>
            <a:picLocks noChangeAspect="1"/>
          </p:cNvPicPr>
          <p:nvPr/>
        </p:nvPicPr>
        <p:blipFill>
          <a:blip r:embed="rId2"/>
          <a:stretch>
            <a:fillRect/>
          </a:stretch>
        </p:blipFill>
        <p:spPr>
          <a:xfrm>
            <a:off x="1243012" y="700087"/>
            <a:ext cx="6657975" cy="5457825"/>
          </a:xfrm>
          <a:prstGeom prst="rect">
            <a:avLst/>
          </a:prstGeom>
        </p:spPr>
      </p:pic>
    </p:spTree>
    <p:extLst>
      <p:ext uri="{BB962C8B-B14F-4D97-AF65-F5344CB8AC3E}">
        <p14:creationId xmlns:p14="http://schemas.microsoft.com/office/powerpoint/2010/main" val="3203445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4EB34CF-A618-4457-9501-88830D88C196}"/>
              </a:ext>
            </a:extLst>
          </p:cNvPr>
          <p:cNvSpPr>
            <a:spLocks noGrp="1"/>
          </p:cNvSpPr>
          <p:nvPr>
            <p:ph type="ftr" sz="quarter" idx="11"/>
          </p:nvPr>
        </p:nvSpPr>
        <p:spPr/>
        <p:txBody>
          <a:bodyPr/>
          <a:lstStyle/>
          <a:p>
            <a:pPr algn="l" rtl="0"/>
            <a:r>
              <a:rPr lang="el-GR">
                <a:solidFill>
                  <a:prstClr val="black">
                    <a:tint val="75000"/>
                  </a:prstClr>
                </a:solidFill>
              </a:rPr>
              <a:t>ΠΑΝΕΠΙΣΤΗΜΙΟ ΠΕΙΡΑΙΩΣ_M&amp;As 02242025 </a:t>
            </a:r>
            <a:endParaRPr lang="en-US">
              <a:solidFill>
                <a:prstClr val="black">
                  <a:tint val="75000"/>
                </a:prstClr>
              </a:solidFill>
            </a:endParaRPr>
          </a:p>
        </p:txBody>
      </p:sp>
      <p:sp>
        <p:nvSpPr>
          <p:cNvPr id="3" name="Slide Number Placeholder 2">
            <a:extLst>
              <a:ext uri="{FF2B5EF4-FFF2-40B4-BE49-F238E27FC236}">
                <a16:creationId xmlns:a16="http://schemas.microsoft.com/office/drawing/2014/main" id="{3A807185-BD0C-4299-A32B-82C18D6208A0}"/>
              </a:ext>
            </a:extLst>
          </p:cNvPr>
          <p:cNvSpPr>
            <a:spLocks noGrp="1"/>
          </p:cNvSpPr>
          <p:nvPr>
            <p:ph type="sldNum" sz="quarter" idx="12"/>
          </p:nvPr>
        </p:nvSpPr>
        <p:spPr/>
        <p:txBody>
          <a:bodyPr/>
          <a:lstStyle/>
          <a:p>
            <a:pPr algn="l" rtl="0"/>
            <a:fld id="{8D10B028-39EC-4912-BB06-6A14E91D200B}" type="slidenum">
              <a:rPr lang="en-US" smtClean="0">
                <a:solidFill>
                  <a:prstClr val="black">
                    <a:tint val="75000"/>
                  </a:prstClr>
                </a:solidFill>
              </a:rPr>
              <a:pPr algn="l" rtl="0"/>
              <a:t>12</a:t>
            </a:fld>
            <a:endParaRPr lang="en-US">
              <a:solidFill>
                <a:prstClr val="black">
                  <a:tint val="75000"/>
                </a:prstClr>
              </a:solidFill>
            </a:endParaRPr>
          </a:p>
        </p:txBody>
      </p:sp>
      <p:pic>
        <p:nvPicPr>
          <p:cNvPr id="5" name="Picture 4">
            <a:extLst>
              <a:ext uri="{FF2B5EF4-FFF2-40B4-BE49-F238E27FC236}">
                <a16:creationId xmlns:a16="http://schemas.microsoft.com/office/drawing/2014/main" id="{D6115796-866E-4407-8116-92203EC8F864}"/>
              </a:ext>
            </a:extLst>
          </p:cNvPr>
          <p:cNvPicPr>
            <a:picLocks noChangeAspect="1"/>
          </p:cNvPicPr>
          <p:nvPr/>
        </p:nvPicPr>
        <p:blipFill>
          <a:blip r:embed="rId2"/>
          <a:stretch>
            <a:fillRect/>
          </a:stretch>
        </p:blipFill>
        <p:spPr>
          <a:xfrm>
            <a:off x="0" y="1589602"/>
            <a:ext cx="9144000" cy="3678795"/>
          </a:xfrm>
          <a:prstGeom prst="rect">
            <a:avLst/>
          </a:prstGeom>
        </p:spPr>
      </p:pic>
    </p:spTree>
    <p:extLst>
      <p:ext uri="{BB962C8B-B14F-4D97-AF65-F5344CB8AC3E}">
        <p14:creationId xmlns:p14="http://schemas.microsoft.com/office/powerpoint/2010/main" val="431474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E54B668-8916-482F-A29A-FCDC6C4E7198}"/>
              </a:ext>
            </a:extLst>
          </p:cNvPr>
          <p:cNvSpPr>
            <a:spLocks noGrp="1"/>
          </p:cNvSpPr>
          <p:nvPr>
            <p:ph type="ftr" sz="quarter" idx="11"/>
          </p:nvPr>
        </p:nvSpPr>
        <p:spPr/>
        <p:txBody>
          <a:bodyPr/>
          <a:lstStyle/>
          <a:p>
            <a:pPr algn="l" rtl="0"/>
            <a:r>
              <a:rPr lang="el-GR">
                <a:solidFill>
                  <a:prstClr val="black">
                    <a:tint val="75000"/>
                  </a:prstClr>
                </a:solidFill>
              </a:rPr>
              <a:t>ΠΑΝΕΠΙΣΤΗΜΙΟ ΠΕΙΡΑΙΩΣ_M&amp;As 02242025 </a:t>
            </a:r>
            <a:endParaRPr lang="en-US">
              <a:solidFill>
                <a:prstClr val="black">
                  <a:tint val="75000"/>
                </a:prstClr>
              </a:solidFill>
            </a:endParaRPr>
          </a:p>
        </p:txBody>
      </p:sp>
      <p:sp>
        <p:nvSpPr>
          <p:cNvPr id="3" name="Slide Number Placeholder 2">
            <a:extLst>
              <a:ext uri="{FF2B5EF4-FFF2-40B4-BE49-F238E27FC236}">
                <a16:creationId xmlns:a16="http://schemas.microsoft.com/office/drawing/2014/main" id="{0E7C3D8C-F95F-4C5F-9E26-2C2E3C701FF2}"/>
              </a:ext>
            </a:extLst>
          </p:cNvPr>
          <p:cNvSpPr>
            <a:spLocks noGrp="1"/>
          </p:cNvSpPr>
          <p:nvPr>
            <p:ph type="sldNum" sz="quarter" idx="12"/>
          </p:nvPr>
        </p:nvSpPr>
        <p:spPr/>
        <p:txBody>
          <a:bodyPr/>
          <a:lstStyle/>
          <a:p>
            <a:pPr algn="l" rtl="0"/>
            <a:fld id="{8D10B028-39EC-4912-BB06-6A14E91D200B}" type="slidenum">
              <a:rPr lang="en-US" smtClean="0">
                <a:solidFill>
                  <a:prstClr val="black">
                    <a:tint val="75000"/>
                  </a:prstClr>
                </a:solidFill>
              </a:rPr>
              <a:pPr algn="l" rtl="0"/>
              <a:t>13</a:t>
            </a:fld>
            <a:endParaRPr lang="en-US">
              <a:solidFill>
                <a:prstClr val="black">
                  <a:tint val="75000"/>
                </a:prstClr>
              </a:solidFill>
            </a:endParaRPr>
          </a:p>
        </p:txBody>
      </p:sp>
      <p:pic>
        <p:nvPicPr>
          <p:cNvPr id="5" name="Picture 4">
            <a:extLst>
              <a:ext uri="{FF2B5EF4-FFF2-40B4-BE49-F238E27FC236}">
                <a16:creationId xmlns:a16="http://schemas.microsoft.com/office/drawing/2014/main" id="{F293AECA-9E8F-43F8-A873-E0E8662907C9}"/>
              </a:ext>
            </a:extLst>
          </p:cNvPr>
          <p:cNvPicPr>
            <a:picLocks noChangeAspect="1"/>
          </p:cNvPicPr>
          <p:nvPr/>
        </p:nvPicPr>
        <p:blipFill>
          <a:blip r:embed="rId2"/>
          <a:stretch>
            <a:fillRect/>
          </a:stretch>
        </p:blipFill>
        <p:spPr>
          <a:xfrm>
            <a:off x="0" y="1519562"/>
            <a:ext cx="9144000" cy="3818875"/>
          </a:xfrm>
          <a:prstGeom prst="rect">
            <a:avLst/>
          </a:prstGeom>
        </p:spPr>
      </p:pic>
    </p:spTree>
    <p:extLst>
      <p:ext uri="{BB962C8B-B14F-4D97-AF65-F5344CB8AC3E}">
        <p14:creationId xmlns:p14="http://schemas.microsoft.com/office/powerpoint/2010/main" val="213550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B6E702-6843-4C50-A708-42781406E841}"/>
              </a:ext>
            </a:extLst>
          </p:cNvPr>
          <p:cNvSpPr>
            <a:spLocks noGrp="1"/>
          </p:cNvSpPr>
          <p:nvPr>
            <p:ph type="ftr" sz="quarter" idx="11"/>
          </p:nvPr>
        </p:nvSpPr>
        <p:spPr/>
        <p:txBody>
          <a:bodyPr/>
          <a:lstStyle/>
          <a:p>
            <a:pPr algn="l" rtl="0"/>
            <a:r>
              <a:rPr lang="el-GR">
                <a:solidFill>
                  <a:prstClr val="black">
                    <a:tint val="75000"/>
                  </a:prstClr>
                </a:solidFill>
              </a:rPr>
              <a:t>ΠΑΝΕΠΙΣΤΗΜΙΟ ΠΕΙΡΑΙΩΣ_M&amp;As 02242025 </a:t>
            </a:r>
            <a:endParaRPr lang="en-US">
              <a:solidFill>
                <a:prstClr val="black">
                  <a:tint val="75000"/>
                </a:prstClr>
              </a:solidFill>
            </a:endParaRPr>
          </a:p>
        </p:txBody>
      </p:sp>
      <p:sp>
        <p:nvSpPr>
          <p:cNvPr id="3" name="Slide Number Placeholder 2">
            <a:extLst>
              <a:ext uri="{FF2B5EF4-FFF2-40B4-BE49-F238E27FC236}">
                <a16:creationId xmlns:a16="http://schemas.microsoft.com/office/drawing/2014/main" id="{03ACB649-A60E-4F0D-832F-DEDFA3D4F56B}"/>
              </a:ext>
            </a:extLst>
          </p:cNvPr>
          <p:cNvSpPr>
            <a:spLocks noGrp="1"/>
          </p:cNvSpPr>
          <p:nvPr>
            <p:ph type="sldNum" sz="quarter" idx="12"/>
          </p:nvPr>
        </p:nvSpPr>
        <p:spPr/>
        <p:txBody>
          <a:bodyPr/>
          <a:lstStyle/>
          <a:p>
            <a:pPr algn="l" rtl="0"/>
            <a:fld id="{8D10B028-39EC-4912-BB06-6A14E91D200B}" type="slidenum">
              <a:rPr lang="en-US" smtClean="0">
                <a:solidFill>
                  <a:prstClr val="black">
                    <a:tint val="75000"/>
                  </a:prstClr>
                </a:solidFill>
              </a:rPr>
              <a:pPr algn="l" rtl="0"/>
              <a:t>14</a:t>
            </a:fld>
            <a:endParaRPr lang="en-US">
              <a:solidFill>
                <a:prstClr val="black">
                  <a:tint val="75000"/>
                </a:prstClr>
              </a:solidFill>
            </a:endParaRPr>
          </a:p>
        </p:txBody>
      </p:sp>
      <p:pic>
        <p:nvPicPr>
          <p:cNvPr id="5" name="Picture 4">
            <a:extLst>
              <a:ext uri="{FF2B5EF4-FFF2-40B4-BE49-F238E27FC236}">
                <a16:creationId xmlns:a16="http://schemas.microsoft.com/office/drawing/2014/main" id="{CBECFAF9-9F9B-4D08-B3E2-CE9C342CD880}"/>
              </a:ext>
            </a:extLst>
          </p:cNvPr>
          <p:cNvPicPr>
            <a:picLocks noChangeAspect="1"/>
          </p:cNvPicPr>
          <p:nvPr/>
        </p:nvPicPr>
        <p:blipFill>
          <a:blip r:embed="rId2"/>
          <a:stretch>
            <a:fillRect/>
          </a:stretch>
        </p:blipFill>
        <p:spPr>
          <a:xfrm>
            <a:off x="0" y="1747471"/>
            <a:ext cx="9144000" cy="3363058"/>
          </a:xfrm>
          <a:prstGeom prst="rect">
            <a:avLst/>
          </a:prstGeom>
        </p:spPr>
      </p:pic>
    </p:spTree>
    <p:extLst>
      <p:ext uri="{BB962C8B-B14F-4D97-AF65-F5344CB8AC3E}">
        <p14:creationId xmlns:p14="http://schemas.microsoft.com/office/powerpoint/2010/main" val="2467932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EE93A35-7044-48A9-B45A-2DAEEEBD887A}"/>
              </a:ext>
            </a:extLst>
          </p:cNvPr>
          <p:cNvSpPr>
            <a:spLocks noGrp="1"/>
          </p:cNvSpPr>
          <p:nvPr>
            <p:ph type="ftr" sz="quarter" idx="11"/>
          </p:nvPr>
        </p:nvSpPr>
        <p:spPr/>
        <p:txBody>
          <a:bodyPr/>
          <a:lstStyle/>
          <a:p>
            <a:pPr algn="l" rtl="0"/>
            <a:r>
              <a:rPr lang="el-GR">
                <a:solidFill>
                  <a:prstClr val="black">
                    <a:tint val="75000"/>
                  </a:prstClr>
                </a:solidFill>
              </a:rPr>
              <a:t>ΠΑΝΕΠΙΣΤΗΜΙΟ ΠΕΙΡΑΙΩΣ_M&amp;As 02242025 </a:t>
            </a:r>
            <a:endParaRPr lang="en-US">
              <a:solidFill>
                <a:prstClr val="black">
                  <a:tint val="75000"/>
                </a:prstClr>
              </a:solidFill>
            </a:endParaRPr>
          </a:p>
        </p:txBody>
      </p:sp>
      <p:sp>
        <p:nvSpPr>
          <p:cNvPr id="3" name="Slide Number Placeholder 2">
            <a:extLst>
              <a:ext uri="{FF2B5EF4-FFF2-40B4-BE49-F238E27FC236}">
                <a16:creationId xmlns:a16="http://schemas.microsoft.com/office/drawing/2014/main" id="{842F2C9C-3D5E-42E0-ADF7-98B5D8DBC890}"/>
              </a:ext>
            </a:extLst>
          </p:cNvPr>
          <p:cNvSpPr>
            <a:spLocks noGrp="1"/>
          </p:cNvSpPr>
          <p:nvPr>
            <p:ph type="sldNum" sz="quarter" idx="12"/>
          </p:nvPr>
        </p:nvSpPr>
        <p:spPr/>
        <p:txBody>
          <a:bodyPr/>
          <a:lstStyle/>
          <a:p>
            <a:pPr algn="l" rtl="0"/>
            <a:fld id="{8D10B028-39EC-4912-BB06-6A14E91D200B}" type="slidenum">
              <a:rPr lang="en-US" smtClean="0">
                <a:solidFill>
                  <a:prstClr val="black">
                    <a:tint val="75000"/>
                  </a:prstClr>
                </a:solidFill>
              </a:rPr>
              <a:pPr algn="l" rtl="0"/>
              <a:t>15</a:t>
            </a:fld>
            <a:endParaRPr lang="en-US">
              <a:solidFill>
                <a:prstClr val="black">
                  <a:tint val="75000"/>
                </a:prstClr>
              </a:solidFill>
            </a:endParaRPr>
          </a:p>
        </p:txBody>
      </p:sp>
      <p:pic>
        <p:nvPicPr>
          <p:cNvPr id="5" name="Picture 4">
            <a:extLst>
              <a:ext uri="{FF2B5EF4-FFF2-40B4-BE49-F238E27FC236}">
                <a16:creationId xmlns:a16="http://schemas.microsoft.com/office/drawing/2014/main" id="{00073FFB-66FF-4F99-8623-A5E9626C963C}"/>
              </a:ext>
            </a:extLst>
          </p:cNvPr>
          <p:cNvPicPr>
            <a:picLocks noChangeAspect="1"/>
          </p:cNvPicPr>
          <p:nvPr/>
        </p:nvPicPr>
        <p:blipFill>
          <a:blip r:embed="rId2"/>
          <a:stretch>
            <a:fillRect/>
          </a:stretch>
        </p:blipFill>
        <p:spPr>
          <a:xfrm>
            <a:off x="1466850" y="1200150"/>
            <a:ext cx="6210300" cy="4457700"/>
          </a:xfrm>
          <a:prstGeom prst="rect">
            <a:avLst/>
          </a:prstGeom>
        </p:spPr>
      </p:pic>
    </p:spTree>
    <p:extLst>
      <p:ext uri="{BB962C8B-B14F-4D97-AF65-F5344CB8AC3E}">
        <p14:creationId xmlns:p14="http://schemas.microsoft.com/office/powerpoint/2010/main" val="336337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BAF4F-91C7-4DE6-B742-87567A7AEF52}"/>
              </a:ext>
            </a:extLst>
          </p:cNvPr>
          <p:cNvSpPr>
            <a:spLocks noGrp="1"/>
          </p:cNvSpPr>
          <p:nvPr>
            <p:ph type="title"/>
          </p:nvPr>
        </p:nvSpPr>
        <p:spPr/>
        <p:txBody>
          <a:bodyPr/>
          <a:lstStyle/>
          <a:p>
            <a:pPr algn="l" rtl="0"/>
            <a:r>
              <a:rPr lang="en-US" b="1" dirty="0"/>
              <a:t>Όταν μεγαλύτερο δεν είναι πάντα καλύτερο</a:t>
            </a:r>
            <a:br>
              <a:rPr lang="en-US" b="1" dirty="0"/>
            </a:br>
            <a:endParaRPr lang="en-US" dirty="0"/>
          </a:p>
        </p:txBody>
      </p:sp>
      <p:pic>
        <p:nvPicPr>
          <p:cNvPr id="7" name="Content Placeholder 6">
            <a:extLst>
              <a:ext uri="{FF2B5EF4-FFF2-40B4-BE49-F238E27FC236}">
                <a16:creationId xmlns:a16="http://schemas.microsoft.com/office/drawing/2014/main" id="{759151BD-F18C-4661-B5A3-B24E7CBF7F20}"/>
              </a:ext>
            </a:extLst>
          </p:cNvPr>
          <p:cNvPicPr>
            <a:picLocks noGrp="1" noChangeAspect="1"/>
          </p:cNvPicPr>
          <p:nvPr>
            <p:ph idx="1"/>
          </p:nvPr>
        </p:nvPicPr>
        <p:blipFill>
          <a:blip r:embed="rId2"/>
          <a:stretch>
            <a:fillRect/>
          </a:stretch>
        </p:blipFill>
        <p:spPr>
          <a:xfrm>
            <a:off x="1913578" y="3166646"/>
            <a:ext cx="6286387" cy="3312877"/>
          </a:xfrm>
        </p:spPr>
      </p:pic>
      <p:sp>
        <p:nvSpPr>
          <p:cNvPr id="4" name="Footer Placeholder 3">
            <a:extLst>
              <a:ext uri="{FF2B5EF4-FFF2-40B4-BE49-F238E27FC236}">
                <a16:creationId xmlns:a16="http://schemas.microsoft.com/office/drawing/2014/main" id="{1745A665-066E-43A9-9E3B-A14C32481F6B}"/>
              </a:ext>
            </a:extLst>
          </p:cNvPr>
          <p:cNvSpPr>
            <a:spLocks noGrp="1"/>
          </p:cNvSpPr>
          <p:nvPr>
            <p:ph type="ftr" sz="quarter" idx="11"/>
          </p:nvPr>
        </p:nvSpPr>
        <p:spPr/>
        <p:txBody>
          <a:bodyPr/>
          <a:lstStyle/>
          <a:p>
            <a:pPr algn="l" rtl="0"/>
            <a:r>
              <a:rPr lang="el-GR">
                <a:solidFill>
                  <a:prstClr val="black">
                    <a:tint val="75000"/>
                  </a:prstClr>
                </a:solidFill>
              </a:rPr>
              <a:t>ΠΑΝΕΠΙΣΤΗΜΙΟ ΠΕΙΡΑΙΩΣ_M&amp;As 02242025 </a:t>
            </a: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6E973225-1474-4FCA-B054-2776B44C9C14}"/>
              </a:ext>
            </a:extLst>
          </p:cNvPr>
          <p:cNvSpPr>
            <a:spLocks noGrp="1"/>
          </p:cNvSpPr>
          <p:nvPr>
            <p:ph type="sldNum" sz="quarter" idx="12"/>
          </p:nvPr>
        </p:nvSpPr>
        <p:spPr/>
        <p:txBody>
          <a:bodyPr/>
          <a:lstStyle/>
          <a:p>
            <a:pPr algn="l" rtl="0"/>
            <a:fld id="{8D10B028-39EC-4912-BB06-6A14E91D200B}" type="slidenum">
              <a:rPr lang="en-US" smtClean="0">
                <a:solidFill>
                  <a:prstClr val="black">
                    <a:tint val="75000"/>
                  </a:prstClr>
                </a:solidFill>
              </a:rPr>
              <a:pPr algn="l" rtl="0"/>
              <a:t>16</a:t>
            </a:fld>
            <a:endParaRPr lang="en-US">
              <a:solidFill>
                <a:prstClr val="black">
                  <a:tint val="75000"/>
                </a:prstClr>
              </a:solidFill>
            </a:endParaRPr>
          </a:p>
        </p:txBody>
      </p:sp>
      <p:sp>
        <p:nvSpPr>
          <p:cNvPr id="9" name="TextBox 8">
            <a:extLst>
              <a:ext uri="{FF2B5EF4-FFF2-40B4-BE49-F238E27FC236}">
                <a16:creationId xmlns:a16="http://schemas.microsoft.com/office/drawing/2014/main" id="{013B4DAC-A77D-416B-A334-7F943031016C}"/>
              </a:ext>
            </a:extLst>
          </p:cNvPr>
          <p:cNvSpPr txBox="1"/>
          <p:nvPr/>
        </p:nvSpPr>
        <p:spPr>
          <a:xfrm>
            <a:off x="457200" y="1166843"/>
            <a:ext cx="8483600" cy="1384995"/>
          </a:xfrm>
          <a:prstGeom prst="rect">
            <a:avLst/>
          </a:prstGeom>
          <a:noFill/>
        </p:spPr>
        <p:txBody>
          <a:bodyPr wrap="square">
            <a:spAutoFit/>
          </a:bodyPr>
          <a:lstStyle/>
          <a:p>
            <a:pPr algn="just" rtl="0"/>
            <a:r>
              <a:rPr lang="en-US" sz="1200" dirty="0"/>
              <a:t>Καθώς τα έσοδα αυξάνονται, το κόστος και η πολυπλοκότητα αυξάνονται. Μερικές λειτουργικές και άλλες συνέργειες μπορεί να υλοποιηθούν — αλλά τελικά τα στελέχη και τα διοικητικά συμβούλια συνειδητοποιούν πόσο δύσκολο είναι να προστεθεί αξία σε επιχειρήσεις που έχουν ελάχιστη ή καθόλου άμεση σύνδεση με τις βασικές δραστηριότητες της εταιρείας.</a:t>
            </a:r>
          </a:p>
          <a:p>
            <a:pPr algn="just" rtl="0"/>
            <a:r>
              <a:rPr lang="en-US" sz="1200" dirty="0"/>
              <a:t>Η συνειδητοποίηση μπορεί να έρθει όταν η απόδοση μιας επιχειρηματικής μονάδας υστερεί σε σχέση με εκείνη των ομοτίμων της χωρίς σαφή διαδρομή για να καλυφθεί. Ή μια ανασκόπηση του χαρτοφυλακίου της εταιρείας μπορεί να αποκαλύψει ότι οι δομές κόστους ορισμένων επιχειρηματικών μονάδων δεν είναι συγκρίσιμες με ομότιμες. Ή τα στελέχη μπορεί να αναγνωρίσουν ότι η εταιρεία δεν διαθέτει επαρκείς δυνατότητες διαχείρισης για να αναπτύξει όλες τις επιχειρήσεις του χαρτοφυλακίου της.</a:t>
            </a:r>
          </a:p>
        </p:txBody>
      </p:sp>
    </p:spTree>
    <p:extLst>
      <p:ext uri="{BB962C8B-B14F-4D97-AF65-F5344CB8AC3E}">
        <p14:creationId xmlns:p14="http://schemas.microsoft.com/office/powerpoint/2010/main" val="1559111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0761-2514-478E-92EC-8A07BFA687A3}"/>
              </a:ext>
            </a:extLst>
          </p:cNvPr>
          <p:cNvSpPr>
            <a:spLocks noGrp="1"/>
          </p:cNvSpPr>
          <p:nvPr>
            <p:ph type="title"/>
          </p:nvPr>
        </p:nvSpPr>
        <p:spPr>
          <a:xfrm>
            <a:off x="457200" y="274638"/>
            <a:ext cx="8229600" cy="900154"/>
          </a:xfrm>
        </p:spPr>
        <p:txBody>
          <a:bodyPr>
            <a:normAutofit fontScale="90000"/>
          </a:bodyPr>
          <a:lstStyle/>
          <a:p>
            <a:pPr rtl="0"/>
            <a:r>
              <a:rPr lang="el-GR" sz="1800" b="1" dirty="0"/>
              <a:t>Στους εταιρικούς μετασχηματισμούς</a:t>
            </a:r>
            <a:r>
              <a:rPr lang="en-US" sz="1800" b="1" dirty="0"/>
              <a:t> οι άνθρωποι είναι το κλειδί για την απελευθέρωση αξίας</a:t>
            </a:r>
            <a:br>
              <a:rPr lang="en-US" b="1" dirty="0"/>
            </a:br>
            <a:endParaRPr lang="en-US" dirty="0"/>
          </a:p>
        </p:txBody>
      </p:sp>
      <p:sp>
        <p:nvSpPr>
          <p:cNvPr id="3" name="Content Placeholder 2">
            <a:extLst>
              <a:ext uri="{FF2B5EF4-FFF2-40B4-BE49-F238E27FC236}">
                <a16:creationId xmlns:a16="http://schemas.microsoft.com/office/drawing/2014/main" id="{F7E3E5F1-FA0D-4A67-90E4-386AE234A4F5}"/>
              </a:ext>
            </a:extLst>
          </p:cNvPr>
          <p:cNvSpPr>
            <a:spLocks noGrp="1"/>
          </p:cNvSpPr>
          <p:nvPr>
            <p:ph idx="1"/>
          </p:nvPr>
        </p:nvSpPr>
        <p:spPr>
          <a:xfrm>
            <a:off x="457200" y="1075268"/>
            <a:ext cx="8229600" cy="5050898"/>
          </a:xfrm>
        </p:spPr>
        <p:txBody>
          <a:bodyPr>
            <a:normAutofit fontScale="62500" lnSpcReduction="20000"/>
          </a:bodyPr>
          <a:lstStyle/>
          <a:p>
            <a:pPr algn="l" rtl="0"/>
            <a:r>
              <a:rPr lang="en-US" b="1" dirty="0"/>
              <a:t>τα spin-offs </a:t>
            </a:r>
            <a:r>
              <a:rPr lang="el-GR" b="1" dirty="0"/>
              <a:t>(Αποσχίσεις Κλάδου</a:t>
            </a:r>
            <a:r>
              <a:rPr lang="el-GR" dirty="0"/>
              <a:t>) έ</a:t>
            </a:r>
            <a:r>
              <a:rPr lang="en-US" dirty="0" err="1"/>
              <a:t>γιν</a:t>
            </a:r>
            <a:r>
              <a:rPr lang="en-US" dirty="0"/>
              <a:t>αν</a:t>
            </a:r>
            <a:r>
              <a:rPr lang="el-GR" dirty="0"/>
              <a:t> </a:t>
            </a:r>
            <a:r>
              <a:rPr lang="en-US" dirty="0" err="1"/>
              <a:t>μι</a:t>
            </a:r>
            <a:r>
              <a:rPr lang="en-US" dirty="0"/>
              <a:t>α ευρέως υιοθετημένη στρατηγική για τη δημιουργία αξίας, αλλά η δημοτικότητά τους δεν σημαίνει ότι αυτές οι πολύπλοκες συναλλαγές είναι πάντα αποτελεσματικές. Για παράδειγμα, τα spin-offs -ένας από τους κύριους τύπους εταιρικών διαχωρισμών, παράλληλα με τις εκποιήσεις και τα carveouts- έχουν σημειώσει νούμερα ρεκόρ τα τελευταία χρόνια, αλλά αυτές οι συμφωνίες δεν είναι εγγυημένο ότι θα δημιουργήσουν αξία τόσο για τις υπόλοιπες όσο και για τις νέες επιχειρήσεις.</a:t>
            </a:r>
          </a:p>
          <a:p>
            <a:pPr algn="l" rtl="0"/>
            <a:r>
              <a:rPr lang="en-US" b="1" dirty="0"/>
              <a:t>Θέστε τις βάσεις με ταλέντο και </a:t>
            </a:r>
            <a:r>
              <a:rPr lang="el-GR" b="1" dirty="0"/>
              <a:t>εταιρική </a:t>
            </a:r>
            <a:r>
              <a:rPr lang="en-US" b="1" dirty="0" err="1"/>
              <a:t>κουλτούρ</a:t>
            </a:r>
            <a:r>
              <a:rPr lang="en-US" b="1" dirty="0"/>
              <a:t>α.</a:t>
            </a:r>
            <a:r>
              <a:rPr lang="el-GR" b="1" dirty="0"/>
              <a:t> </a:t>
            </a:r>
            <a:r>
              <a:rPr lang="en-US" i="1" dirty="0" err="1"/>
              <a:t>Προσδιορίστε</a:t>
            </a:r>
            <a:r>
              <a:rPr lang="en-US" i="1" dirty="0"/>
              <a:t> μια λίστα με βασικά ταλέντα και ρόλους.</a:t>
            </a:r>
            <a:r>
              <a:rPr lang="en-US" dirty="0"/>
              <a:t>Ποιοι είναι οι μοναδικοί ρόλοι ή οι εξαιρετικά εξειδικευμένες δεξιότητες που είναι</a:t>
            </a:r>
            <a:r>
              <a:rPr lang="el-GR" dirty="0"/>
              <a:t> </a:t>
            </a:r>
            <a:r>
              <a:rPr lang="en-US" dirty="0" err="1">
                <a:hlinkClick r:id="rId2"/>
              </a:rPr>
              <a:t>ζωτικής</a:t>
            </a:r>
            <a:r>
              <a:rPr lang="en-US" dirty="0">
                <a:hlinkClick r:id="rId2"/>
              </a:rPr>
              <a:t> σημασίας για τη δημιουργία αξίας για την επιχείρηση</a:t>
            </a:r>
            <a:r>
              <a:rPr lang="en-US" dirty="0"/>
              <a:t>, και πώς τα αναγνωρίζουμε; Ποιες νέες δεξιότητες χρειάζονται για την επίτευξη των στρατηγικών στόχων του διαχωρισμένου οργανισμού; Πώς μπορούμε να ταιριάξουμε τους πιο κατάλληλους υπαλλήλους με τους πιο σημαντικούς μας ρόλους για να επιτύχουμε τα υψηλότερα επίπεδα παραγωγικότητας;</a:t>
            </a:r>
          </a:p>
          <a:p>
            <a:pPr algn="l" rtl="0"/>
            <a:r>
              <a:rPr lang="el-GR" b="1" dirty="0"/>
              <a:t>Κατάλληλη Προετοιμασία</a:t>
            </a:r>
            <a:r>
              <a:rPr lang="en-US" b="1" dirty="0"/>
              <a:t>.</a:t>
            </a:r>
            <a:r>
              <a:rPr lang="el-GR" b="1" dirty="0"/>
              <a:t> </a:t>
            </a:r>
            <a:r>
              <a:rPr lang="en-US" dirty="0" err="1"/>
              <a:t>Οι</a:t>
            </a:r>
            <a:r>
              <a:rPr lang="en-US" dirty="0"/>
              <a:t> οργανισμοί με υψηλές επιδόσεις </a:t>
            </a:r>
            <a:r>
              <a:rPr lang="en-US" dirty="0">
                <a:hlinkClick r:id="rId3"/>
              </a:rPr>
              <a:t>τροφοδοτ</a:t>
            </a:r>
            <a:r>
              <a:rPr lang="el-GR" dirty="0">
                <a:hlinkClick r:id="rId3"/>
              </a:rPr>
              <a:t>ούν</a:t>
            </a:r>
            <a:r>
              <a:rPr lang="en-US" dirty="0">
                <a:hlinkClick r:id="rId3"/>
              </a:rPr>
              <a:t>ται από μια ισχυρή κουλτούρα</a:t>
            </a:r>
            <a:r>
              <a:rPr lang="en-US" dirty="0"/>
              <a:t>—δηλαδή, το κοινό σύνολο συμπεριφορών, νοοτροπιών και πεποιθήσεων που διαμορφώνουν τον τρόπο με τον οποίο εργάζονται και αλληλεπιδρούν οι άνθρωποι. </a:t>
            </a:r>
            <a:r>
              <a:rPr lang="el-GR" dirty="0"/>
              <a:t>Οι αποσχίσεις κλάδου</a:t>
            </a:r>
            <a:r>
              <a:rPr lang="en-US" dirty="0"/>
              <a:t>, αν και </a:t>
            </a:r>
            <a:r>
              <a:rPr lang="en-US" dirty="0" err="1"/>
              <a:t>είν</a:t>
            </a:r>
            <a:r>
              <a:rPr lang="en-US" dirty="0"/>
              <a:t>αι δύσκολ</a:t>
            </a:r>
            <a:r>
              <a:rPr lang="el-GR" dirty="0"/>
              <a:t>ες διαδικασίες λειτουργικά και νομικά</a:t>
            </a:r>
            <a:r>
              <a:rPr lang="en-US" dirty="0"/>
              <a:t>, πα</a:t>
            </a:r>
            <a:r>
              <a:rPr lang="en-US" dirty="0" err="1"/>
              <a:t>ρέχ</a:t>
            </a:r>
            <a:r>
              <a:rPr lang="el-GR" dirty="0"/>
              <a:t>ουν</a:t>
            </a:r>
            <a:r>
              <a:rPr lang="en-US" dirty="0"/>
              <a:t> μια μεγάλη ευκαιρία για επαναφορά της κουλτούρας της χωρισμένης οντότητας στην υπηρεσία αυτού που έχει τη μεγαλύτερη σημασία στη νέα εταιρεία.</a:t>
            </a:r>
          </a:p>
          <a:p>
            <a:pPr algn="l" rtl="0"/>
            <a:r>
              <a:rPr lang="en-US" b="1" dirty="0"/>
              <a:t>Εμπνεύστε τους εργαζόμενους με όραμα για αλλαγή.</a:t>
            </a:r>
            <a:r>
              <a:rPr lang="en-US" dirty="0"/>
              <a:t>Καθ' όλη τη διάρκεια της διαδικασίας διαχωρισμού, οι ηγέτες θα πρέπει να επικοινωνούν με συνέπεια γιατί η σχεδιαζόμενη αλλαγή θα ωφελήσει όλα τα ενδιαφερόμενα μέρη, συμπεριλαμβανομένων των επενδυτών και των εργαζομένων. Οι ηγέτες θα πρέπει να είναι ξεκάθαροι σχετικά με το στρατηγικό σκεπτικό του χωρισμού και πώς θα εξυπηρετήσει το σκοπό της νέας εταιρείας. Οι εταιρείες θα πρέπει να προσφέρουν ένα όραμα «</a:t>
            </a:r>
            <a:r>
              <a:rPr lang="el-GR" dirty="0"/>
              <a:t>συμπερ’ιληψης</a:t>
            </a:r>
            <a:r>
              <a:rPr lang="en-US" dirty="0"/>
              <a:t>» που θα εμπνεύσει τους εργαζόμενους να ακολουθήσουν την αλλαγή και να αισθάνονται συνδεδεμένοι με την εργασία που απαιτείται για την επίτευξη των νέων στόχων.</a:t>
            </a:r>
          </a:p>
          <a:p>
            <a:pPr algn="l" rtl="0"/>
            <a:endParaRPr lang="en-US" dirty="0"/>
          </a:p>
          <a:p>
            <a:pPr algn="l" rtl="0"/>
            <a:endParaRPr lang="en-US" dirty="0"/>
          </a:p>
        </p:txBody>
      </p:sp>
      <p:sp>
        <p:nvSpPr>
          <p:cNvPr id="4" name="Footer Placeholder 3">
            <a:extLst>
              <a:ext uri="{FF2B5EF4-FFF2-40B4-BE49-F238E27FC236}">
                <a16:creationId xmlns:a16="http://schemas.microsoft.com/office/drawing/2014/main" id="{A5CDEFB2-348C-482D-ABCF-82B305B9777C}"/>
              </a:ext>
            </a:extLst>
          </p:cNvPr>
          <p:cNvSpPr>
            <a:spLocks noGrp="1"/>
          </p:cNvSpPr>
          <p:nvPr>
            <p:ph type="ftr" sz="quarter" idx="11"/>
          </p:nvPr>
        </p:nvSpPr>
        <p:spPr/>
        <p:txBody>
          <a:bodyPr/>
          <a:lstStyle/>
          <a:p>
            <a:pPr algn="l" rtl="0"/>
            <a:r>
              <a:rPr lang="el-GR">
                <a:solidFill>
                  <a:prstClr val="black">
                    <a:tint val="75000"/>
                  </a:prstClr>
                </a:solidFill>
              </a:rPr>
              <a:t>ΠΑΝΕΠΙΣΤΗΜΙΟ ΠΕΙΡΑΙΩΣ_M&amp;As 02242025 </a:t>
            </a: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26FF1694-0039-4F36-A3E9-C61FAB495401}"/>
              </a:ext>
            </a:extLst>
          </p:cNvPr>
          <p:cNvSpPr>
            <a:spLocks noGrp="1"/>
          </p:cNvSpPr>
          <p:nvPr>
            <p:ph type="sldNum" sz="quarter" idx="12"/>
          </p:nvPr>
        </p:nvSpPr>
        <p:spPr/>
        <p:txBody>
          <a:bodyPr/>
          <a:lstStyle/>
          <a:p>
            <a:pPr algn="l" rtl="0"/>
            <a:fld id="{8D10B028-39EC-4912-BB06-6A14E91D200B}" type="slidenum">
              <a:rPr lang="en-US" smtClean="0">
                <a:solidFill>
                  <a:prstClr val="black">
                    <a:tint val="75000"/>
                  </a:prstClr>
                </a:solidFill>
              </a:rPr>
              <a:pPr algn="l" rtl="0"/>
              <a:t>17</a:t>
            </a:fld>
            <a:endParaRPr lang="en-US">
              <a:solidFill>
                <a:prstClr val="black">
                  <a:tint val="75000"/>
                </a:prstClr>
              </a:solidFill>
            </a:endParaRPr>
          </a:p>
        </p:txBody>
      </p:sp>
    </p:spTree>
    <p:extLst>
      <p:ext uri="{BB962C8B-B14F-4D97-AF65-F5344CB8AC3E}">
        <p14:creationId xmlns:p14="http://schemas.microsoft.com/office/powerpoint/2010/main" val="3105259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D3F1F-42AE-A830-2B39-90F91360DE29}"/>
              </a:ext>
            </a:extLst>
          </p:cNvPr>
          <p:cNvSpPr>
            <a:spLocks noGrp="1"/>
          </p:cNvSpPr>
          <p:nvPr>
            <p:ph type="title"/>
          </p:nvPr>
        </p:nvSpPr>
        <p:spPr/>
        <p:txBody>
          <a:bodyPr>
            <a:normAutofit fontScale="90000"/>
          </a:bodyPr>
          <a:lstStyle/>
          <a:p>
            <a:pPr algn="l" rtl="0"/>
            <a:r>
              <a:rPr lang="en-US" b="1" dirty="0"/>
              <a:t>Γιατί οι πιο επιτυχημένες εταιρείες είναι επεκτάσιμες</a:t>
            </a:r>
            <a:br>
              <a:rPr lang="en-US" b="1" dirty="0"/>
            </a:br>
            <a:endParaRPr lang="en-US" dirty="0"/>
          </a:p>
        </p:txBody>
      </p:sp>
      <p:sp>
        <p:nvSpPr>
          <p:cNvPr id="3" name="Content Placeholder 2">
            <a:extLst>
              <a:ext uri="{FF2B5EF4-FFF2-40B4-BE49-F238E27FC236}">
                <a16:creationId xmlns:a16="http://schemas.microsoft.com/office/drawing/2014/main" id="{AE8D8904-4067-A2AE-C40E-DBECC91DF3D4}"/>
              </a:ext>
            </a:extLst>
          </p:cNvPr>
          <p:cNvSpPr>
            <a:spLocks noGrp="1"/>
          </p:cNvSpPr>
          <p:nvPr>
            <p:ph idx="1"/>
          </p:nvPr>
        </p:nvSpPr>
        <p:spPr/>
        <p:txBody>
          <a:bodyPr>
            <a:normAutofit fontScale="70000" lnSpcReduction="20000"/>
          </a:bodyPr>
          <a:lstStyle/>
          <a:p>
            <a:pPr algn="l" rtl="0"/>
            <a:r>
              <a:rPr lang="en-US" dirty="0"/>
              <a:t>Υπάρχουσα πεποίθηση/θεωρία: μια βασική υπόθεση στα οικονομικά είναι ότι οι πιο επιτυχημένες εταιρείες επιτυγχάνουν την κυριαρχία τους αποκλειστικά μέσω της ανώτερης παραγωγικότητας</a:t>
            </a:r>
          </a:p>
          <a:p>
            <a:pPr algn="l" rtl="0"/>
            <a:r>
              <a:rPr lang="en-US" dirty="0"/>
              <a:t>Νέα έρευνα (Ιανουάριος 2025, Πανεπιστήμιο Wharton) αντιμετωπίζει ένα κεντρικό ερώτημα στη δυναμική των επιχειρήσεων: «Είναι οι μεγαλύτερες επιχειρήσεις πιο παραγωγικές ή απλώς έχουν πιο επεκτάσιμες τεχνολογίες;»</a:t>
            </a:r>
          </a:p>
          <a:p>
            <a:pPr algn="l" rtl="0"/>
            <a:r>
              <a:rPr lang="en-US" dirty="0"/>
              <a:t>"Η ποσοτική μας ανάλυση δείχνει ότι οι διαφορές στο ("επιστροφές στην κλίμακα" RTS</a:t>
            </a:r>
            <a:r>
              <a:rPr lang="el-GR" dirty="0"/>
              <a:t>_</a:t>
            </a:r>
            <a:r>
              <a:rPr lang="en-US" dirty="0"/>
              <a:t>Return to Scale έχουν σημαντικές επιπτώσεις στον αντίκτυπο των οικονομικών τριβών." — Sergio Salgado</a:t>
            </a:r>
          </a:p>
          <a:p>
            <a:pPr algn="l" rtl="0"/>
            <a:r>
              <a:rPr lang="en-US" dirty="0"/>
              <a:t>«Στην παραδοσιακή άποψη, θεωρούμε ότι οι μεγάλες εταιρείες όπως η Amazon είναι απλώς πιο παραγωγικές από άλλες. Αλλά αυτό δεν το απ</a:t>
            </a:r>
            <a:r>
              <a:rPr lang="en-US" dirty="0" err="1"/>
              <a:t>οτυ</a:t>
            </a:r>
            <a:r>
              <a:rPr lang="en-US" dirty="0"/>
              <a:t>πώνει αρκετά </a:t>
            </a:r>
            <a:r>
              <a:rPr lang="el-GR" dirty="0"/>
              <a:t>πχ </a:t>
            </a:r>
            <a:r>
              <a:rPr lang="en-US" dirty="0" err="1"/>
              <a:t>Hubmer</a:t>
            </a:r>
            <a:r>
              <a:rPr lang="el-GR" dirty="0"/>
              <a:t>:</a:t>
            </a:r>
            <a:r>
              <a:rPr lang="en-US" dirty="0"/>
              <a:t> «</a:t>
            </a:r>
            <a:r>
              <a:rPr lang="el-GR" dirty="0"/>
              <a:t>Η</a:t>
            </a:r>
            <a:r>
              <a:rPr lang="en-US" dirty="0"/>
              <a:t> Amazon </a:t>
            </a:r>
            <a:r>
              <a:rPr lang="en-US" dirty="0" err="1"/>
              <a:t>είν</a:t>
            </a:r>
            <a:r>
              <a:rPr lang="en-US" dirty="0"/>
              <a:t>αι μοναδικ</a:t>
            </a:r>
            <a:r>
              <a:rPr lang="el-GR" dirty="0"/>
              <a:t>ή</a:t>
            </a:r>
            <a:r>
              <a:rPr lang="en-US" dirty="0"/>
              <a:t> επειδή </a:t>
            </a:r>
            <a:r>
              <a:rPr lang="en-US" dirty="0" err="1"/>
              <a:t>είν</a:t>
            </a:r>
            <a:r>
              <a:rPr lang="en-US" dirty="0"/>
              <a:t>αι επεκτάσιμ</a:t>
            </a:r>
            <a:r>
              <a:rPr lang="el-GR" dirty="0"/>
              <a:t>η</a:t>
            </a:r>
            <a:r>
              <a:rPr lang="en-US" dirty="0"/>
              <a:t> και αυτό είναι κάτι που φαίνεται ενσωματωμένο στην τεχνολογία τ</a:t>
            </a:r>
            <a:r>
              <a:rPr lang="el-GR" dirty="0"/>
              <a:t>ης</a:t>
            </a:r>
            <a:r>
              <a:rPr lang="en-US" dirty="0"/>
              <a:t>."</a:t>
            </a:r>
          </a:p>
          <a:p>
            <a:pPr algn="l" rtl="0"/>
            <a:r>
              <a:rPr lang="en-US" dirty="0"/>
              <a:t>Επεκτασιμότητα,</a:t>
            </a:r>
            <a:r>
              <a:rPr lang="en-US" b="1" dirty="0"/>
              <a:t> </a:t>
            </a:r>
            <a:r>
              <a:rPr lang="en-US" dirty="0"/>
              <a:t>όχι μόνο «συνολική παραγωγικότητα συντελεστών» (TFP</a:t>
            </a:r>
            <a:r>
              <a:rPr lang="el-GR" dirty="0"/>
              <a:t>_</a:t>
            </a:r>
            <a:r>
              <a:rPr lang="en-US" dirty="0"/>
              <a:t>Total Factors Productivity), εξηγεί γιατί ορισμένες εταιρείες αναπτύσσονται σημαντικά από άλλ</a:t>
            </a:r>
            <a:r>
              <a:rPr lang="el-GR" dirty="0"/>
              <a:t>ες</a:t>
            </a:r>
            <a:r>
              <a:rPr lang="en-US" dirty="0"/>
              <a:t>.</a:t>
            </a:r>
            <a:r>
              <a:rPr lang="en-US" dirty="0" err="1"/>
              <a:t>Ενώ</a:t>
            </a:r>
            <a:r>
              <a:rPr lang="el-GR" dirty="0"/>
              <a:t> η</a:t>
            </a:r>
            <a:r>
              <a:rPr lang="en-US" dirty="0"/>
              <a:t> παραγωγικότητα αυξάνεται με τα έσοδα, είναι </a:t>
            </a:r>
            <a:r>
              <a:rPr lang="el-GR" dirty="0"/>
              <a:t>δυσανάλογη</a:t>
            </a:r>
            <a:r>
              <a:rPr lang="en-US" dirty="0"/>
              <a:t> για τις μεγαλύτερες επιχειρήσεις</a:t>
            </a:r>
            <a:r>
              <a:rPr lang="el-GR" dirty="0"/>
              <a:t> </a:t>
            </a:r>
            <a:r>
              <a:rPr lang="en-US" dirty="0"/>
              <a:t>η επ</a:t>
            </a:r>
            <a:r>
              <a:rPr lang="en-US" dirty="0" err="1"/>
              <a:t>εκτ</a:t>
            </a:r>
            <a:r>
              <a:rPr lang="en-US" dirty="0"/>
              <a:t>ασιμότητα να ανεβαίνει. Στην πραγματικότητα, το κορυφαίο 5% των εταιρειών απολαμβάνει RTS περίπου 10 ποσοστιαίες μονάδες υψηλότερο από τις μικρότερες </a:t>
            </a:r>
            <a:r>
              <a:rPr lang="el-GR" dirty="0"/>
              <a:t>συγκρίσιμες</a:t>
            </a:r>
            <a:r>
              <a:rPr lang="en-US" dirty="0"/>
              <a:t>, επιτρέποντάς τους να επεκτείνονται αποτελεσματικά ακόμα και όταν μεγαλώνουν.</a:t>
            </a:r>
          </a:p>
          <a:p>
            <a:pPr algn="l" rtl="0"/>
            <a:endParaRPr lang="en-US" dirty="0"/>
          </a:p>
        </p:txBody>
      </p:sp>
      <p:sp>
        <p:nvSpPr>
          <p:cNvPr id="4" name="Footer Placeholder 3">
            <a:extLst>
              <a:ext uri="{FF2B5EF4-FFF2-40B4-BE49-F238E27FC236}">
                <a16:creationId xmlns:a16="http://schemas.microsoft.com/office/drawing/2014/main" id="{90CEF201-E891-AFEB-B98E-948061A67DB7}"/>
              </a:ext>
            </a:extLst>
          </p:cNvPr>
          <p:cNvSpPr>
            <a:spLocks noGrp="1"/>
          </p:cNvSpPr>
          <p:nvPr>
            <p:ph type="ftr" sz="quarter" idx="11"/>
          </p:nvPr>
        </p:nvSpPr>
        <p:spPr/>
        <p:txBody>
          <a:bodyPr/>
          <a:lstStyle/>
          <a:p>
            <a:pPr algn="l" rtl="0"/>
            <a:r>
              <a:rPr lang="el-GR">
                <a:solidFill>
                  <a:prstClr val="black">
                    <a:tint val="75000"/>
                  </a:prstClr>
                </a:solidFill>
              </a:rPr>
              <a:t>ΠΑΝΕΠΙΣΤΗΜΙΟ ΠΕΙΡΑΙΩΣ_M&amp;As 02242025 </a:t>
            </a: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39A133A4-20B9-0A92-7F7E-31BFDB8B137C}"/>
              </a:ext>
            </a:extLst>
          </p:cNvPr>
          <p:cNvSpPr>
            <a:spLocks noGrp="1"/>
          </p:cNvSpPr>
          <p:nvPr>
            <p:ph type="sldNum" sz="quarter" idx="12"/>
          </p:nvPr>
        </p:nvSpPr>
        <p:spPr/>
        <p:txBody>
          <a:bodyPr/>
          <a:lstStyle/>
          <a:p>
            <a:pPr algn="l" rtl="0"/>
            <a:fld id="{8D10B028-39EC-4912-BB06-6A14E91D200B}" type="slidenum">
              <a:rPr lang="en-US" smtClean="0">
                <a:solidFill>
                  <a:prstClr val="black">
                    <a:tint val="75000"/>
                  </a:prstClr>
                </a:solidFill>
              </a:rPr>
              <a:pPr algn="l" rtl="0"/>
              <a:t>18</a:t>
            </a:fld>
            <a:endParaRPr lang="en-US">
              <a:solidFill>
                <a:prstClr val="black">
                  <a:tint val="75000"/>
                </a:prstClr>
              </a:solidFill>
            </a:endParaRPr>
          </a:p>
        </p:txBody>
      </p:sp>
    </p:spTree>
    <p:extLst>
      <p:ext uri="{BB962C8B-B14F-4D97-AF65-F5344CB8AC3E}">
        <p14:creationId xmlns:p14="http://schemas.microsoft.com/office/powerpoint/2010/main" val="3570652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C24B5-C867-02CD-AB3F-570A046BCA28}"/>
              </a:ext>
            </a:extLst>
          </p:cNvPr>
          <p:cNvSpPr>
            <a:spLocks noGrp="1"/>
          </p:cNvSpPr>
          <p:nvPr>
            <p:ph type="title"/>
          </p:nvPr>
        </p:nvSpPr>
        <p:spPr/>
        <p:txBody>
          <a:bodyPr/>
          <a:lstStyle/>
          <a:p>
            <a:pPr algn="l" rtl="0"/>
            <a:r>
              <a:rPr lang="en-US" sz="1800" b="1" dirty="0"/>
              <a:t>Βήμα 1:</a:t>
            </a:r>
            <a:r>
              <a:rPr lang="en-US" dirty="0"/>
              <a:t> </a:t>
            </a:r>
            <a:r>
              <a:rPr lang="en-US" sz="1800" b="1" i="0" u="none" strike="noStrike" baseline="0" dirty="0">
                <a:latin typeface="GlyphaLTStd-Bold"/>
              </a:rPr>
              <a:t>Μάρκετινγκ και αξία πελατών -</a:t>
            </a:r>
            <a:r>
              <a:rPr lang="en-US" sz="1800" b="1" i="0" u="none" strike="noStrike" baseline="0" dirty="0">
                <a:latin typeface="GillSansMTPro-BookBold"/>
              </a:rPr>
              <a:t>Η Διαδικασία Παράδοσης Αξίας</a:t>
            </a:r>
            <a:endParaRPr lang="en-US" dirty="0"/>
          </a:p>
        </p:txBody>
      </p:sp>
      <p:sp>
        <p:nvSpPr>
          <p:cNvPr id="3" name="Content Placeholder 2">
            <a:extLst>
              <a:ext uri="{FF2B5EF4-FFF2-40B4-BE49-F238E27FC236}">
                <a16:creationId xmlns:a16="http://schemas.microsoft.com/office/drawing/2014/main" id="{30B2DE5E-6736-C180-30D8-5A1C8FCCEBF7}"/>
              </a:ext>
            </a:extLst>
          </p:cNvPr>
          <p:cNvSpPr>
            <a:spLocks noGrp="1"/>
          </p:cNvSpPr>
          <p:nvPr>
            <p:ph idx="1"/>
          </p:nvPr>
        </p:nvSpPr>
        <p:spPr/>
        <p:txBody>
          <a:bodyPr>
            <a:normAutofit fontScale="62500" lnSpcReduction="20000"/>
          </a:bodyPr>
          <a:lstStyle/>
          <a:p>
            <a:pPr marL="0" indent="0" algn="l" rtl="0">
              <a:buNone/>
            </a:pPr>
            <a:r>
              <a:rPr lang="en-US" sz="1800" b="1" i="0" u="none" strike="noStrike" baseline="0" dirty="0">
                <a:latin typeface="MinionPro-Regular"/>
              </a:rPr>
              <a:t>Η παραδοσιακή —αλλά παρωχημένη— άποψη του μάρκετινγκ είναι ότι η εταιρεία φτιάχνει κάτι και μετά το πουλάει</a:t>
            </a:r>
            <a:r>
              <a:rPr lang="en-US" sz="1800" b="0" i="0" u="none" strike="noStrike" baseline="0" dirty="0">
                <a:latin typeface="MinionPro-Regular"/>
              </a:rPr>
              <a:t>, με το μάρκετινγκ</a:t>
            </a:r>
          </a:p>
          <a:p>
            <a:pPr marL="0" indent="0" algn="l" rtl="0">
              <a:buNone/>
            </a:pPr>
            <a:r>
              <a:rPr lang="en-US" sz="1800" b="0" i="0" u="none" strike="noStrike" baseline="0" dirty="0">
                <a:latin typeface="MinionPro-Regular"/>
              </a:rPr>
              <a:t>που λαμβάνει χώρα κατά τη διαδικασία πώλησης. Οι εταιρείες που υιοθετούν αυτή την άποψη πετυχαίνουν μόνο σε οικονομίες που χαρακτηρίζονται από</a:t>
            </a:r>
            <a:r>
              <a:rPr lang="el-GR" sz="1800" b="0" i="0" u="none" strike="noStrike" baseline="0" dirty="0">
                <a:latin typeface="MinionPro-Regular"/>
              </a:rPr>
              <a:t> </a:t>
            </a:r>
            <a:r>
              <a:rPr lang="en-US" sz="1800" b="0" i="0" u="none" strike="noStrike" baseline="0" dirty="0" err="1">
                <a:latin typeface="MinionPro-Regular"/>
              </a:rPr>
              <a:t>ελλείψεις</a:t>
            </a:r>
            <a:r>
              <a:rPr lang="en-US" sz="1800" b="0" i="0" u="none" strike="noStrike" baseline="0" dirty="0">
                <a:latin typeface="MinionPro-Regular"/>
              </a:rPr>
              <a:t> αγαθών όπου οι καταναλωτές δεν ασχολούνται με την ποιότητα, τα χαρακτηριστικά ή το στυλ—για παράδειγμα, βασικά προϊόντα</a:t>
            </a:r>
            <a:r>
              <a:rPr lang="el-GR" sz="1800" b="0" i="0" u="none" strike="noStrike" baseline="0" dirty="0">
                <a:latin typeface="MinionPro-Regular"/>
              </a:rPr>
              <a:t> </a:t>
            </a:r>
            <a:r>
              <a:rPr lang="en-US" sz="1800" b="0" i="0" u="none" strike="noStrike" baseline="0" dirty="0" err="1">
                <a:latin typeface="MinionPro-Regular"/>
              </a:rPr>
              <a:t>σε</a:t>
            </a:r>
            <a:r>
              <a:rPr lang="en-US" sz="1800" b="0" i="0" u="none" strike="noStrike" baseline="0" dirty="0">
                <a:latin typeface="MinionPro-Regular"/>
              </a:rPr>
              <a:t> αναπτυσσόμενες αγορές.</a:t>
            </a:r>
          </a:p>
          <a:p>
            <a:pPr marL="0" indent="0" algn="l" rtl="0">
              <a:buNone/>
            </a:pPr>
            <a:endParaRPr lang="en-US" sz="1800" b="0" i="0" u="none" strike="noStrike" baseline="0" dirty="0">
              <a:latin typeface="MinionPro-Regular"/>
            </a:endParaRPr>
          </a:p>
          <a:p>
            <a:pPr marL="0" indent="0" algn="l" rtl="0">
              <a:buNone/>
            </a:pPr>
            <a:r>
              <a:rPr lang="en-US" sz="1800" b="1" i="0" u="none" strike="noStrike" baseline="0" dirty="0">
                <a:latin typeface="MinionPro-Regular"/>
              </a:rPr>
              <a:t>Σε οικονομίες με πολλούς διαφορετικούς τύπους ανθρώπων</a:t>
            </a:r>
            <a:r>
              <a:rPr lang="en-US" sz="1800" b="0" i="0" u="none" strike="noStrike" baseline="0" dirty="0">
                <a:latin typeface="MinionPro-Regular"/>
              </a:rPr>
              <a:t>, το καθένα με ατομικές επιθυμίες, αντιλήψεις, προτιμήσεις και</a:t>
            </a:r>
            <a:r>
              <a:rPr lang="el-GR" sz="1800" b="0" i="0" u="none" strike="noStrike" baseline="0" dirty="0">
                <a:latin typeface="MinionPro-Regular"/>
              </a:rPr>
              <a:t> </a:t>
            </a:r>
            <a:r>
              <a:rPr lang="en-US" sz="1800" b="0" i="0" u="none" strike="noStrike" baseline="0" dirty="0" err="1">
                <a:latin typeface="MinionPro-Regular"/>
              </a:rPr>
              <a:t>κριτήρι</a:t>
            </a:r>
            <a:r>
              <a:rPr lang="en-US" sz="1800" b="0" i="0" u="none" strike="noStrike" baseline="0" dirty="0">
                <a:latin typeface="MinionPro-Regular"/>
              </a:rPr>
              <a:t>α αγοράς, ο έξυπνος ανταγωνιστής πρέπει να σχεδιάσει και να προσφέρει προσφορές για καλά καθορισμένες αγορές-στόχους. </a:t>
            </a:r>
          </a:p>
          <a:p>
            <a:pPr marL="0" indent="0" algn="l" rtl="0">
              <a:buNone/>
            </a:pPr>
            <a:r>
              <a:rPr lang="en-US" sz="1800" b="0" i="0" u="none" strike="noStrike" baseline="0" dirty="0">
                <a:latin typeface="MinionPro-Regular"/>
              </a:rPr>
              <a:t>Η υλοποίηση ενέπνευσε μια νέα άποψη των επιχειρηματικών διαδικασιών που τοποθετεί το μάρκετινγκ</a:t>
            </a:r>
            <a:r>
              <a:rPr lang="el-GR" sz="1800" b="0" i="0" u="none" strike="noStrike" baseline="0" dirty="0">
                <a:latin typeface="MinionPro-Regular"/>
              </a:rPr>
              <a:t> </a:t>
            </a:r>
            <a:r>
              <a:rPr lang="en-US" sz="1800" b="0" i="1" u="none" strike="noStrike" baseline="0" dirty="0">
                <a:latin typeface="MinionPro-It"/>
              </a:rPr>
              <a:t>α</a:t>
            </a:r>
            <a:r>
              <a:rPr lang="en-US" sz="1800" b="0" i="1" u="none" strike="noStrike" baseline="0" dirty="0" err="1">
                <a:latin typeface="MinionPro-It"/>
              </a:rPr>
              <a:t>ρχή</a:t>
            </a:r>
            <a:r>
              <a:rPr lang="el-GR" sz="1800" b="0" i="1" u="none" strike="noStrike" baseline="0" dirty="0">
                <a:latin typeface="MinionPro-It"/>
              </a:rPr>
              <a:t> </a:t>
            </a:r>
            <a:r>
              <a:rPr lang="en-US" sz="1800" b="0" i="0" u="none" strike="noStrike" baseline="0" dirty="0" err="1">
                <a:latin typeface="MinionPro-Regular"/>
              </a:rPr>
              <a:t>του</a:t>
            </a:r>
            <a:r>
              <a:rPr lang="en-US" sz="1800" b="0" i="0" u="none" strike="noStrike" baseline="0" dirty="0">
                <a:latin typeface="MinionPro-Regular"/>
              </a:rPr>
              <a:t> προγραμματισμού. </a:t>
            </a:r>
            <a:r>
              <a:rPr lang="en-US" sz="1800" b="0" i="0" u="none" strike="noStrike" baseline="0" dirty="0" err="1">
                <a:latin typeface="MinionPro-Regular"/>
              </a:rPr>
              <a:t>Αντί</a:t>
            </a:r>
            <a:r>
              <a:rPr lang="en-US" sz="1800" b="0" i="0" u="none" strike="noStrike" baseline="0" dirty="0">
                <a:latin typeface="MinionPro-Regular"/>
              </a:rPr>
              <a:t> </a:t>
            </a:r>
            <a:r>
              <a:rPr lang="el-GR" sz="1800" b="0" i="0" u="none" strike="noStrike" baseline="0" dirty="0">
                <a:latin typeface="MinionPro-Regular"/>
              </a:rPr>
              <a:t>να </a:t>
            </a:r>
            <a:r>
              <a:rPr lang="en-US" sz="1800" b="0" i="0" u="none" strike="noStrike" baseline="0" dirty="0" err="1">
                <a:latin typeface="MinionPro-Regular"/>
              </a:rPr>
              <a:t>δίν</a:t>
            </a:r>
            <a:r>
              <a:rPr lang="el-GR" sz="1800" b="0" i="0" u="none" strike="noStrike" baseline="0" dirty="0">
                <a:latin typeface="MinionPro-Regular"/>
              </a:rPr>
              <a:t>ει</a:t>
            </a:r>
            <a:r>
              <a:rPr lang="en-US" sz="1800" b="0" i="0" u="none" strike="noStrike" baseline="0" dirty="0">
                <a:latin typeface="MinionPro-Regular"/>
              </a:rPr>
              <a:t> έμφαση στην κατασκευή και την πώληση</a:t>
            </a:r>
            <a:r>
              <a:rPr lang="el-GR" sz="1800" b="0" i="0" u="none" strike="noStrike" baseline="0" dirty="0">
                <a:latin typeface="MinionPro-Regular"/>
              </a:rPr>
              <a:t>. </a:t>
            </a:r>
            <a:r>
              <a:rPr lang="en-US" sz="1800" b="1" i="0" u="none" strike="noStrike" baseline="0" dirty="0" err="1">
                <a:latin typeface="MinionPro-Regular"/>
              </a:rPr>
              <a:t>Οι</a:t>
            </a:r>
            <a:r>
              <a:rPr lang="en-US" sz="1800" b="1" i="0" u="none" strike="noStrike" baseline="0" dirty="0">
                <a:latin typeface="MinionPro-Regular"/>
              </a:rPr>
              <a:t> εταιρείες θεωρούν πλέον τους εαυτούς τους ως μέρος μιας διαδικασίας </a:t>
            </a:r>
            <a:r>
              <a:rPr lang="el-GR" sz="1800" b="1" i="0" u="none" strike="noStrike" baseline="0" dirty="0">
                <a:latin typeface="MinionPro-Regular"/>
              </a:rPr>
              <a:t>δημιουργίας</a:t>
            </a:r>
            <a:r>
              <a:rPr lang="en-US" sz="1800" b="1" i="0" u="none" strike="noStrike" baseline="0" dirty="0">
                <a:latin typeface="MinionPro-Regular"/>
              </a:rPr>
              <a:t> </a:t>
            </a:r>
            <a:r>
              <a:rPr lang="el-GR" sz="1800" b="1" i="0" u="none" strike="noStrike" baseline="0" dirty="0">
                <a:latin typeface="MinionPro-Regular"/>
              </a:rPr>
              <a:t>προστιθέμενης </a:t>
            </a:r>
            <a:r>
              <a:rPr lang="en-US" sz="1800" b="1" i="0" u="none" strike="noStrike" baseline="0" dirty="0">
                <a:latin typeface="MinionPro-Regular"/>
              </a:rPr>
              <a:t>α</a:t>
            </a:r>
            <a:r>
              <a:rPr lang="en-US" sz="1800" b="1" i="0" u="none" strike="noStrike" baseline="0" dirty="0" err="1">
                <a:latin typeface="MinionPro-Regular"/>
              </a:rPr>
              <a:t>ξί</a:t>
            </a:r>
            <a:r>
              <a:rPr lang="en-US" sz="1800" b="1" i="0" u="none" strike="noStrike" baseline="0" dirty="0">
                <a:latin typeface="MinionPro-Regular"/>
              </a:rPr>
              <a:t>ας</a:t>
            </a:r>
            <a:r>
              <a:rPr lang="en-US" sz="1800" b="0" i="0" u="none" strike="noStrike" baseline="0" dirty="0">
                <a:latin typeface="MinionPro-Regular"/>
              </a:rPr>
              <a:t>.</a:t>
            </a:r>
          </a:p>
          <a:p>
            <a:pPr marL="0" indent="0" algn="l" rtl="0">
              <a:buNone/>
            </a:pPr>
            <a:endParaRPr lang="en-US" sz="1800" b="0" i="0" u="none" strike="noStrike" baseline="0" dirty="0">
              <a:latin typeface="MinionPro-Regular"/>
            </a:endParaRPr>
          </a:p>
          <a:p>
            <a:pPr marL="0" indent="0" algn="l" rtl="0">
              <a:buNone/>
            </a:pPr>
            <a:r>
              <a:rPr lang="en-US" sz="1800" b="0" i="0" u="sng" strike="noStrike" baseline="0" dirty="0">
                <a:latin typeface="MinionPro-Regular"/>
              </a:rPr>
              <a:t>Μπορούμε να χωρίσουμε την ακολουθία δημιουργίας και παράδοσης αξίας σε τρεις φάσεις</a:t>
            </a:r>
            <a:r>
              <a:rPr lang="en-US" sz="1800" dirty="0">
                <a:latin typeface="MinionPro-Regular"/>
              </a:rPr>
              <a:t>:</a:t>
            </a:r>
          </a:p>
          <a:p>
            <a:pPr marL="0" indent="0" algn="l" rtl="0">
              <a:buNone/>
            </a:pPr>
            <a:endParaRPr lang="en-US" sz="1800" b="0" i="0" u="none" strike="noStrike" baseline="0" dirty="0">
              <a:latin typeface="MinionPro-Regular"/>
            </a:endParaRPr>
          </a:p>
          <a:p>
            <a:pPr marL="342900" indent="-342900" algn="l" rtl="0">
              <a:buFont typeface="+mj-lt"/>
              <a:buAutoNum type="arabicPeriod"/>
            </a:pPr>
            <a:r>
              <a:rPr lang="en-US" sz="1800" b="0" i="0" u="none" strike="noStrike" baseline="0" dirty="0">
                <a:latin typeface="MinionPro-Regular"/>
              </a:rPr>
              <a:t>Πρώτα,</a:t>
            </a:r>
            <a:r>
              <a:rPr lang="en-US" sz="1800" b="0" i="1" u="none" strike="noStrike" baseline="0" dirty="0">
                <a:latin typeface="MinionPro-It"/>
              </a:rPr>
              <a:t>επιλέγοντας την τιμή</a:t>
            </a:r>
            <a:r>
              <a:rPr lang="el-GR" sz="1800" b="0" i="1" u="none" strike="noStrike" baseline="0" dirty="0">
                <a:latin typeface="MinionPro-It"/>
              </a:rPr>
              <a:t> </a:t>
            </a:r>
            <a:r>
              <a:rPr lang="en-US" sz="1800" b="0" i="0" u="none" strike="noStrike" baseline="0" dirty="0" err="1">
                <a:latin typeface="MinionPro-Regular"/>
              </a:rPr>
              <a:t>είν</a:t>
            </a:r>
            <a:r>
              <a:rPr lang="en-US" sz="1800" b="0" i="0" u="none" strike="noStrike" baseline="0" dirty="0">
                <a:latin typeface="MinionPro-Regular"/>
              </a:rPr>
              <a:t>αι η «εργασία» που πρέπει να κάνουν οι έμποροι προτού υπάρξει οποιοδήποτε προϊόν. Πρέπει να τμηματοποιήσουν την αγορά, να επιλέξουν τον κατάλληλο στόχο και να αναπτύξουν την αξία της προσφοράς. Ο τύπος «τμηματοποίηση, στόχευση, τοποθέτηση (</a:t>
            </a:r>
            <a:r>
              <a:rPr lang="en-US" sz="1800" b="0" i="0" u="none" strike="noStrike" baseline="0" dirty="0" err="1">
                <a:latin typeface="MinionPro-Regular"/>
              </a:rPr>
              <a:t>STP</a:t>
            </a:r>
            <a:r>
              <a:rPr lang="en-US" sz="1800" b="0" i="0" u="none" strike="noStrike" baseline="0" dirty="0">
                <a:latin typeface="MinionPro-Regular"/>
              </a:rPr>
              <a:t>)” είναι η ουσία του στρατηγικού μάρκετινγκ.</a:t>
            </a:r>
          </a:p>
          <a:p>
            <a:pPr marL="342900" indent="-342900" algn="l" rtl="0">
              <a:buFont typeface="+mj-lt"/>
              <a:buAutoNum type="arabicPeriod"/>
            </a:pPr>
            <a:endParaRPr lang="en-US" sz="1800" dirty="0">
              <a:latin typeface="MinionPro-Regular"/>
            </a:endParaRPr>
          </a:p>
          <a:p>
            <a:pPr marL="342900" indent="-342900" algn="l" rtl="0">
              <a:buFont typeface="+mj-lt"/>
              <a:buAutoNum type="arabicPeriod"/>
            </a:pPr>
            <a:r>
              <a:rPr lang="en-US" sz="1800" b="0" i="0" u="none" strike="noStrike" baseline="0" dirty="0">
                <a:latin typeface="MinionPro-Regular"/>
              </a:rPr>
              <a:t>Η δεύτερη </a:t>
            </a:r>
            <a:r>
              <a:rPr lang="en-US" sz="1800" b="0" i="0" u="none" strike="noStrike" baseline="0" dirty="0" err="1">
                <a:latin typeface="MinionPro-Regular"/>
              </a:rPr>
              <a:t>φάση</a:t>
            </a:r>
            <a:r>
              <a:rPr lang="en-US" sz="1800" b="0" i="0" u="none" strike="noStrike" baseline="0" dirty="0">
                <a:latin typeface="MinionPro-Regular"/>
              </a:rPr>
              <a:t> </a:t>
            </a:r>
            <a:r>
              <a:rPr lang="en-US" sz="1800" b="0" i="0" u="none" strike="noStrike" baseline="0" dirty="0" err="1">
                <a:latin typeface="MinionPro-Regular"/>
              </a:rPr>
              <a:t>είν</a:t>
            </a:r>
            <a:r>
              <a:rPr lang="en-US" sz="1800" b="0" i="0" u="none" strike="noStrike" baseline="0" dirty="0">
                <a:latin typeface="MinionPro-Regular"/>
              </a:rPr>
              <a:t>αι</a:t>
            </a:r>
            <a:r>
              <a:rPr lang="el-GR" sz="1800" b="0" i="0" u="none" strike="noStrike" baseline="0" dirty="0">
                <a:latin typeface="MinionPro-Regular"/>
              </a:rPr>
              <a:t> </a:t>
            </a:r>
            <a:r>
              <a:rPr lang="el-GR" sz="1800" b="0" i="1" u="none" strike="noStrike" baseline="0" dirty="0">
                <a:latin typeface="MinionPro-It"/>
              </a:rPr>
              <a:t>δημιουργία υπεραξίας (</a:t>
            </a:r>
            <a:r>
              <a:rPr lang="en-US" sz="1800" b="0" i="1" u="none" strike="noStrike" baseline="0" dirty="0">
                <a:latin typeface="MinionPro-It"/>
              </a:rPr>
              <a:t>consumer and stakeholders’ surpluses).</a:t>
            </a:r>
            <a:r>
              <a:rPr lang="en-US" sz="1800" b="0" i="0" u="none" strike="noStrike" baseline="0" dirty="0">
                <a:latin typeface="MinionPro-Regular"/>
              </a:rPr>
              <a:t>Το μάρκετινγκ πρέπει να προσδιορίζει συγκεκριμένα χαρακτηριστικά προϊόντος, τιμές και διανομή.</a:t>
            </a:r>
          </a:p>
          <a:p>
            <a:pPr marL="342900" indent="-342900" algn="l" rtl="0">
              <a:buFont typeface="+mj-lt"/>
              <a:buAutoNum type="arabicPeriod"/>
            </a:pPr>
            <a:endParaRPr lang="en-US" sz="1800" b="0" i="0" u="none" strike="noStrike" baseline="0" dirty="0">
              <a:latin typeface="MinionPro-Regular"/>
            </a:endParaRPr>
          </a:p>
          <a:p>
            <a:pPr marL="342900" indent="-342900" algn="l" rtl="0">
              <a:buFont typeface="+mj-lt"/>
              <a:buAutoNum type="arabicPeriod"/>
            </a:pPr>
            <a:r>
              <a:rPr lang="en-US" sz="1800" b="0" i="0" u="none" strike="noStrike" baseline="0" dirty="0">
                <a:latin typeface="MinionPro-Regular"/>
              </a:rPr>
              <a:t>Το έργο στην τρίτη φάση είναι</a:t>
            </a:r>
            <a:r>
              <a:rPr lang="en-US" sz="1800" b="0" i="1" u="none" strike="noStrike" baseline="0" dirty="0">
                <a:latin typeface="MinionPro-It"/>
              </a:rPr>
              <a:t>επικοινωνώντας την αξία </a:t>
            </a:r>
            <a:r>
              <a:rPr lang="en-US" sz="1800" b="0" i="0" u="none" strike="noStrike" baseline="0" dirty="0">
                <a:latin typeface="MinionPro-Regular"/>
              </a:rPr>
              <a:t>με τη χρήση του Διαδικτύου, της διαφήμισης, της δύναμης πωλήσεων και οποιωνδήποτε άλλων εργαλείων επικοινωνίας για την ανακοίνωση και την προώθηση του προϊόντος. Η διαδικασία παράδοσης αξίας ξεκινά πριν υπάρξει ένα προϊόν και συνεχίζεται κατά την ανάπτυξη και μετά την κυκλοφορία. Κάθε φάση έχει επιπτώσεις στο κόστος.</a:t>
            </a:r>
            <a:endParaRPr lang="en-US" dirty="0"/>
          </a:p>
        </p:txBody>
      </p:sp>
      <p:sp>
        <p:nvSpPr>
          <p:cNvPr id="4" name="Footer Placeholder 3">
            <a:extLst>
              <a:ext uri="{FF2B5EF4-FFF2-40B4-BE49-F238E27FC236}">
                <a16:creationId xmlns:a16="http://schemas.microsoft.com/office/drawing/2014/main" id="{7888B3EC-2B2E-F8FB-F060-155EEF648E52}"/>
              </a:ext>
            </a:extLst>
          </p:cNvPr>
          <p:cNvSpPr>
            <a:spLocks noGrp="1"/>
          </p:cNvSpPr>
          <p:nvPr>
            <p:ph type="ftr" sz="quarter" idx="11"/>
          </p:nvPr>
        </p:nvSpPr>
        <p:spPr/>
        <p:txBody>
          <a:bodyPr/>
          <a:lstStyle/>
          <a:p>
            <a:pPr algn="l" rtl="0"/>
            <a:r>
              <a:rPr lang="el-GR">
                <a:solidFill>
                  <a:prstClr val="black">
                    <a:tint val="75000"/>
                  </a:prstClr>
                </a:solidFill>
              </a:rPr>
              <a:t>ΠΑΝΕΠΙΣΤΗΜΙΟ ΠΕΙΡΑΙΩΣ_M&amp;As 02242025 </a:t>
            </a: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2FA6E817-6B7B-C6C6-39BE-3072E3AFB180}"/>
              </a:ext>
            </a:extLst>
          </p:cNvPr>
          <p:cNvSpPr>
            <a:spLocks noGrp="1"/>
          </p:cNvSpPr>
          <p:nvPr>
            <p:ph type="sldNum" sz="quarter" idx="12"/>
          </p:nvPr>
        </p:nvSpPr>
        <p:spPr/>
        <p:txBody>
          <a:bodyPr/>
          <a:lstStyle/>
          <a:p>
            <a:pPr algn="l" rtl="0"/>
            <a:fld id="{8D10B028-39EC-4912-BB06-6A14E91D200B}" type="slidenum">
              <a:rPr lang="en-US" smtClean="0">
                <a:solidFill>
                  <a:prstClr val="black">
                    <a:tint val="75000"/>
                  </a:prstClr>
                </a:solidFill>
              </a:rPr>
              <a:pPr algn="l" rtl="0"/>
              <a:t>19</a:t>
            </a:fld>
            <a:endParaRPr lang="en-US">
              <a:solidFill>
                <a:prstClr val="black">
                  <a:tint val="75000"/>
                </a:prstClr>
              </a:solidFill>
            </a:endParaRPr>
          </a:p>
        </p:txBody>
      </p:sp>
    </p:spTree>
    <p:extLst>
      <p:ext uri="{BB962C8B-B14F-4D97-AF65-F5344CB8AC3E}">
        <p14:creationId xmlns:p14="http://schemas.microsoft.com/office/powerpoint/2010/main" val="1322819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2DC84-BF26-A81B-36A7-4D4665AC21DB}"/>
              </a:ext>
            </a:extLst>
          </p:cNvPr>
          <p:cNvSpPr>
            <a:spLocks noGrp="1"/>
          </p:cNvSpPr>
          <p:nvPr>
            <p:ph type="title"/>
          </p:nvPr>
        </p:nvSpPr>
        <p:spPr/>
        <p:txBody>
          <a:bodyPr/>
          <a:lstStyle/>
          <a:p>
            <a:r>
              <a:rPr lang="el-GR" dirty="0"/>
              <a:t>ΟΙ ΕΤΑΙΡΙΚΟΙ ΜΕΤΑΣΧΗΜΑΤΙΣΜΟΙ ΔΙΕΘΝΩΣ ΚΑΤΑ ΤΟ 2024</a:t>
            </a:r>
            <a:endParaRPr lang="en-US" dirty="0"/>
          </a:p>
        </p:txBody>
      </p:sp>
      <p:pic>
        <p:nvPicPr>
          <p:cNvPr id="8" name="Content Placeholder 7">
            <a:extLst>
              <a:ext uri="{FF2B5EF4-FFF2-40B4-BE49-F238E27FC236}">
                <a16:creationId xmlns:a16="http://schemas.microsoft.com/office/drawing/2014/main" id="{CE25064E-E807-FDE4-0CD0-F435D0BC20A2}"/>
              </a:ext>
            </a:extLst>
          </p:cNvPr>
          <p:cNvPicPr>
            <a:picLocks noGrp="1" noChangeAspect="1"/>
          </p:cNvPicPr>
          <p:nvPr>
            <p:ph sz="half" idx="1"/>
          </p:nvPr>
        </p:nvPicPr>
        <p:blipFill>
          <a:blip r:embed="rId2"/>
          <a:stretch>
            <a:fillRect/>
          </a:stretch>
        </p:blipFill>
        <p:spPr>
          <a:xfrm>
            <a:off x="457200" y="2504481"/>
            <a:ext cx="4038600" cy="2717400"/>
          </a:xfrm>
        </p:spPr>
      </p:pic>
      <p:pic>
        <p:nvPicPr>
          <p:cNvPr id="10" name="Content Placeholder 9">
            <a:extLst>
              <a:ext uri="{FF2B5EF4-FFF2-40B4-BE49-F238E27FC236}">
                <a16:creationId xmlns:a16="http://schemas.microsoft.com/office/drawing/2014/main" id="{75DFD843-9676-C761-CF03-DCF4DDAF9776}"/>
              </a:ext>
            </a:extLst>
          </p:cNvPr>
          <p:cNvPicPr>
            <a:picLocks noGrp="1" noChangeAspect="1"/>
          </p:cNvPicPr>
          <p:nvPr>
            <p:ph sz="half" idx="2"/>
          </p:nvPr>
        </p:nvPicPr>
        <p:blipFill>
          <a:blip r:embed="rId3"/>
          <a:stretch>
            <a:fillRect/>
          </a:stretch>
        </p:blipFill>
        <p:spPr>
          <a:xfrm>
            <a:off x="4648200" y="2565452"/>
            <a:ext cx="4038600" cy="2595459"/>
          </a:xfrm>
        </p:spPr>
      </p:pic>
      <p:sp>
        <p:nvSpPr>
          <p:cNvPr id="5" name="Footer Placeholder 4">
            <a:extLst>
              <a:ext uri="{FF2B5EF4-FFF2-40B4-BE49-F238E27FC236}">
                <a16:creationId xmlns:a16="http://schemas.microsoft.com/office/drawing/2014/main" id="{65F6B06E-2238-16B4-CF12-A266B46F0E97}"/>
              </a:ext>
            </a:extLst>
          </p:cNvPr>
          <p:cNvSpPr>
            <a:spLocks noGrp="1"/>
          </p:cNvSpPr>
          <p:nvPr>
            <p:ph type="ftr" sz="quarter" idx="11"/>
          </p:nvPr>
        </p:nvSpPr>
        <p:spPr/>
        <p:txBody>
          <a:bodyPr/>
          <a:lstStyle/>
          <a:p>
            <a:r>
              <a:rPr lang="el-GR">
                <a:solidFill>
                  <a:prstClr val="black">
                    <a:tint val="75000"/>
                  </a:prstClr>
                </a:solidFill>
              </a:rPr>
              <a:t>ΠΑΝΕΠΙΣΤΗΜΙΟ ΠΕΙΡΑΙΩΣ_M&amp;As 02242025 </a:t>
            </a: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2CECAFD-B29C-6BD5-3F18-FBE65AB5CE4C}"/>
              </a:ext>
            </a:extLst>
          </p:cNvPr>
          <p:cNvSpPr>
            <a:spLocks noGrp="1"/>
          </p:cNvSpPr>
          <p:nvPr>
            <p:ph type="sldNum" sz="quarter" idx="12"/>
          </p:nvPr>
        </p:nvSpPr>
        <p:spPr/>
        <p:txBody>
          <a:bodyPr/>
          <a:lstStyle/>
          <a:p>
            <a:fld id="{8D10B028-39EC-4912-BB06-6A14E91D200B}"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3923122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00100-76E8-4A6D-8135-DD9ABAF10AC0}"/>
              </a:ext>
            </a:extLst>
          </p:cNvPr>
          <p:cNvSpPr>
            <a:spLocks noGrp="1"/>
          </p:cNvSpPr>
          <p:nvPr>
            <p:ph type="title"/>
          </p:nvPr>
        </p:nvSpPr>
        <p:spPr/>
        <p:txBody>
          <a:bodyPr>
            <a:normAutofit/>
          </a:bodyPr>
          <a:lstStyle/>
          <a:p>
            <a:pPr algn="ctr" rtl="0">
              <a:lnSpc>
                <a:spcPct val="107000"/>
              </a:lnSpc>
              <a:spcBef>
                <a:spcPts val="0"/>
              </a:spcBef>
              <a:spcAft>
                <a:spcPts val="600"/>
              </a:spcAft>
            </a:pPr>
            <a:r>
              <a:rPr lang="en-US" sz="1800" b="1" i="0" u="none" strike="noStrike" baseline="0" dirty="0">
                <a:latin typeface="GillSansMTPro-BookBold"/>
              </a:rPr>
              <a:t>Η αλυσίδα αξίας</a:t>
            </a:r>
            <a:endParaRPr lang="en-US" sz="1500" dirty="0"/>
          </a:p>
        </p:txBody>
      </p:sp>
      <p:sp>
        <p:nvSpPr>
          <p:cNvPr id="3" name="Content Placeholder 2">
            <a:extLst>
              <a:ext uri="{FF2B5EF4-FFF2-40B4-BE49-F238E27FC236}">
                <a16:creationId xmlns:a16="http://schemas.microsoft.com/office/drawing/2014/main" id="{53375E48-7524-4659-ADDC-C8813CE6E3EF}"/>
              </a:ext>
            </a:extLst>
          </p:cNvPr>
          <p:cNvSpPr>
            <a:spLocks noGrp="1"/>
          </p:cNvSpPr>
          <p:nvPr>
            <p:ph idx="1"/>
          </p:nvPr>
        </p:nvSpPr>
        <p:spPr>
          <a:xfrm>
            <a:off x="457200" y="1235348"/>
            <a:ext cx="8229600" cy="4890817"/>
          </a:xfrm>
        </p:spPr>
        <p:txBody>
          <a:bodyPr>
            <a:normAutofit/>
          </a:bodyPr>
          <a:lstStyle/>
          <a:p>
            <a:pPr marL="0" indent="0" algn="l" rtl="0">
              <a:buNone/>
            </a:pPr>
            <a:r>
              <a:rPr lang="en-US" sz="1800" b="0" i="0" u="none" strike="noStrike" baseline="0" dirty="0">
                <a:latin typeface="MinionPro-Regular"/>
              </a:rPr>
              <a:t>Η επιτυχία της εταιρείας εξαρτάται όχι μόνο από το πόσο καλά εκτελεί το έργο του κάθε τμήμα, αλλά και από το πόσο καλά η εταιρεία συντονίζει τις δραστηριότητες του τμήματος για τη διεξαγωγή</a:t>
            </a:r>
            <a:r>
              <a:rPr lang="en-US" sz="1800" b="0" i="1" u="none" strike="noStrike" baseline="0" dirty="0">
                <a:latin typeface="MinionPro-It"/>
              </a:rPr>
              <a:t>βασικές επιχειρηματικές διαδικασίες</a:t>
            </a:r>
            <a:r>
              <a:rPr lang="en-US" sz="1800" b="0" i="0" u="none" strike="noStrike" baseline="0" dirty="0">
                <a:latin typeface="MinionPro-Regular"/>
              </a:rPr>
              <a:t>. Αυτές οι διαδικασίες περιλαμβάνουν:</a:t>
            </a:r>
          </a:p>
          <a:p>
            <a:pPr marL="0" indent="0" algn="l" rtl="0">
              <a:buNone/>
            </a:pPr>
            <a:endParaRPr lang="en-US" sz="1800" b="0" i="0" u="none" strike="noStrike" baseline="0" dirty="0">
              <a:latin typeface="MinionPro-Regular"/>
            </a:endParaRPr>
          </a:p>
          <a:p>
            <a:pPr marL="0" indent="0" algn="l" rtl="0">
              <a:buNone/>
            </a:pPr>
            <a:r>
              <a:rPr lang="en-US" sz="1800" b="0" i="0" u="none" strike="noStrike" baseline="0" dirty="0">
                <a:latin typeface="MinionPro-Regular"/>
              </a:rPr>
              <a:t>•</a:t>
            </a:r>
            <a:r>
              <a:rPr lang="en-US" sz="1800" b="1" i="1" u="none" strike="noStrike" baseline="0" dirty="0">
                <a:latin typeface="MinionPro-BoldIt"/>
              </a:rPr>
              <a:t>Η διαδικασία ανίχνευσης της αγοράς</a:t>
            </a:r>
            <a:r>
              <a:rPr lang="en-US" sz="1800" b="0" i="0" u="none" strike="noStrike" baseline="0" dirty="0">
                <a:latin typeface="MinionPro-Regular"/>
              </a:rPr>
              <a:t>— συλλογή και δράση βάσει πληροφοριών για την αγορά</a:t>
            </a:r>
          </a:p>
          <a:p>
            <a:pPr marL="0" indent="0" algn="l" rtl="0">
              <a:buNone/>
            </a:pPr>
            <a:r>
              <a:rPr lang="en-US" sz="1800" b="0" i="0" u="none" strike="noStrike" baseline="0" dirty="0">
                <a:latin typeface="MinionPro-Regular"/>
              </a:rPr>
              <a:t>•</a:t>
            </a:r>
            <a:r>
              <a:rPr lang="en-US" sz="1800" b="1" i="1" u="none" strike="noStrike" baseline="0" dirty="0">
                <a:latin typeface="MinionPro-BoldIt"/>
              </a:rPr>
              <a:t>Η διαδικασία υλοποίησης της νέας προσφοράς</a:t>
            </a:r>
            <a:r>
              <a:rPr lang="en-US" sz="1800" b="0" i="0" u="none" strike="noStrike" baseline="0" dirty="0">
                <a:latin typeface="MinionPro-Regular"/>
              </a:rPr>
              <a:t>— έρευνα, ανάπτυξη και διάθεση νέων προσφορών υψηλής ποιότητας γρήγορα και εντός προϋπολογισμού</a:t>
            </a:r>
          </a:p>
          <a:p>
            <a:pPr marL="0" indent="0" algn="l" rtl="0">
              <a:buNone/>
            </a:pPr>
            <a:r>
              <a:rPr lang="en-US" sz="1800" b="0" i="0" u="none" strike="noStrike" baseline="0" dirty="0">
                <a:latin typeface="MinionPro-Regular"/>
              </a:rPr>
              <a:t>•</a:t>
            </a:r>
            <a:r>
              <a:rPr lang="en-US" sz="1800" b="1" i="1" u="none" strike="noStrike" baseline="0" dirty="0">
                <a:latin typeface="MinionPro-BoldIt"/>
              </a:rPr>
              <a:t>Η διαδικασία απόκτησης πελατών</a:t>
            </a:r>
            <a:r>
              <a:rPr lang="en-US" sz="1800" b="0" i="0" u="none" strike="noStrike" baseline="0" dirty="0">
                <a:latin typeface="MinionPro-Regular"/>
              </a:rPr>
              <a:t>— καθορισμός αγορών-στόχων και αναζήτηση νέων πελατών</a:t>
            </a:r>
          </a:p>
          <a:p>
            <a:pPr marL="0" indent="0" algn="l" rtl="0">
              <a:buNone/>
            </a:pPr>
            <a:r>
              <a:rPr lang="en-US" sz="1800" b="0" i="0" u="none" strike="noStrike" baseline="0" dirty="0">
                <a:latin typeface="MinionPro-Regular"/>
              </a:rPr>
              <a:t>•</a:t>
            </a:r>
            <a:r>
              <a:rPr lang="en-US" sz="1800" b="1" i="1" u="none" strike="noStrike" baseline="0" dirty="0">
                <a:latin typeface="MinionPro-BoldIt"/>
              </a:rPr>
              <a:t>Η διαδικασία διαχείρισης πελατειακών σχέσεων</a:t>
            </a:r>
            <a:r>
              <a:rPr lang="en-US" sz="1800" b="0" i="0" u="none" strike="noStrike" baseline="0" dirty="0">
                <a:latin typeface="MinionPro-Regular"/>
              </a:rPr>
              <a:t>—οικοδόμηση βαθύτερης κατανόησης, σχέσεων και προσφορών σε μεμονωμένους πελάτες</a:t>
            </a:r>
          </a:p>
          <a:p>
            <a:pPr marL="0" indent="0" algn="l" rtl="0">
              <a:buNone/>
            </a:pPr>
            <a:r>
              <a:rPr lang="en-US" sz="1800" b="0" i="0" u="none" strike="noStrike" baseline="0" dirty="0">
                <a:latin typeface="MinionPro-Regular"/>
              </a:rPr>
              <a:t>•</a:t>
            </a:r>
            <a:r>
              <a:rPr lang="en-US" sz="1800" b="1" i="1" u="none" strike="noStrike" baseline="0" dirty="0">
                <a:latin typeface="MinionPro-BoldIt"/>
              </a:rPr>
              <a:t>Η διαδικασία διαχείρισης εκπλήρωσης</a:t>
            </a:r>
            <a:r>
              <a:rPr lang="en-US" sz="1800" b="0" i="0" u="none" strike="noStrike" baseline="0" dirty="0">
                <a:latin typeface="MinionPro-Regular"/>
              </a:rPr>
              <a:t>— λήψη και έγκριση παραγγελιών, έγκαιρη αποστολή εμπορευμάτων και είσπραξη πληρωμών</a:t>
            </a:r>
            <a:endParaRPr lang="en-US" dirty="0"/>
          </a:p>
        </p:txBody>
      </p:sp>
      <p:sp>
        <p:nvSpPr>
          <p:cNvPr id="4" name="Slide Number Placeholder 3">
            <a:extLst>
              <a:ext uri="{FF2B5EF4-FFF2-40B4-BE49-F238E27FC236}">
                <a16:creationId xmlns:a16="http://schemas.microsoft.com/office/drawing/2014/main" id="{2587D371-9D19-48C9-87AE-85BD13A666EE}"/>
              </a:ext>
            </a:extLst>
          </p:cNvPr>
          <p:cNvSpPr>
            <a:spLocks noGrp="1"/>
          </p:cNvSpPr>
          <p:nvPr>
            <p:ph type="sldNum" sz="quarter" idx="12"/>
          </p:nvPr>
        </p:nvSpPr>
        <p:spPr/>
        <p:txBody>
          <a:bodyPr/>
          <a:lstStyle/>
          <a:p>
            <a:pPr algn="l" defTabSz="685800" rtl="0"/>
            <a:fld id="{5AC03788-8EA3-4B13-9CDA-5A9C902D41AB}" type="slidenum">
              <a:rPr lang="en-GB">
                <a:solidFill>
                  <a:prstClr val="black">
                    <a:tint val="75000"/>
                  </a:prstClr>
                </a:solidFill>
                <a:latin typeface="Calibri" panose="020F0502020204030204"/>
              </a:rPr>
              <a:pPr algn="l" defTabSz="685800" rtl="0"/>
              <a:t>20</a:t>
            </a:fld>
            <a:endParaRPr lang="en-GB">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id="{A929AB7C-446B-FFD8-2A91-268FBAD54874}"/>
              </a:ext>
            </a:extLst>
          </p:cNvPr>
          <p:cNvSpPr>
            <a:spLocks noGrp="1"/>
          </p:cNvSpPr>
          <p:nvPr>
            <p:ph type="ftr" sz="quarter" idx="11"/>
          </p:nvPr>
        </p:nvSpPr>
        <p:spPr/>
        <p:txBody>
          <a:bodyPr/>
          <a:lstStyle/>
          <a:p>
            <a:r>
              <a:rPr lang="el-GR">
                <a:solidFill>
                  <a:prstClr val="black">
                    <a:tint val="75000"/>
                  </a:prstClr>
                </a:solidFill>
              </a:rPr>
              <a:t>ΠΑΝΕΠΙΣΤΗΜΙΟ ΠΕΙΡΑΙΩΣ_M&amp;As 02242025 </a:t>
            </a:r>
            <a:endParaRPr lang="en-US">
              <a:solidFill>
                <a:prstClr val="black">
                  <a:tint val="75000"/>
                </a:prstClr>
              </a:solidFill>
            </a:endParaRPr>
          </a:p>
        </p:txBody>
      </p:sp>
    </p:spTree>
    <p:extLst>
      <p:ext uri="{BB962C8B-B14F-4D97-AF65-F5344CB8AC3E}">
        <p14:creationId xmlns:p14="http://schemas.microsoft.com/office/powerpoint/2010/main" val="3792413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88F98-5D39-0963-3741-15B855A66BA2}"/>
              </a:ext>
            </a:extLst>
          </p:cNvPr>
          <p:cNvSpPr>
            <a:spLocks noGrp="1"/>
          </p:cNvSpPr>
          <p:nvPr>
            <p:ph type="title"/>
          </p:nvPr>
        </p:nvSpPr>
        <p:spPr>
          <a:xfrm>
            <a:off x="457200" y="274638"/>
            <a:ext cx="8229600" cy="530761"/>
          </a:xfrm>
        </p:spPr>
        <p:txBody>
          <a:bodyPr>
            <a:normAutofit fontScale="90000"/>
          </a:bodyPr>
          <a:lstStyle/>
          <a:p>
            <a:pPr rtl="0"/>
            <a:r>
              <a:rPr lang="en-US" sz="2400" dirty="0" err="1"/>
              <a:t>ΜΑΥΡΟ</a:t>
            </a:r>
            <a:r>
              <a:rPr lang="el-GR" sz="2400" dirty="0"/>
              <a:t>Ι ΚΥΚΝΟΙ </a:t>
            </a:r>
            <a:r>
              <a:rPr lang="en-US" sz="2400" dirty="0"/>
              <a:t>_</a:t>
            </a:r>
            <a:r>
              <a:rPr lang="el-GR" sz="2400" dirty="0"/>
              <a:t>ΓΚΡΙΖΟΙ Ρ</a:t>
            </a:r>
            <a:r>
              <a:rPr lang="en-US" sz="2400" dirty="0" err="1"/>
              <a:t>ΙΝΟΚ</a:t>
            </a:r>
            <a:r>
              <a:rPr lang="el-GR" sz="2400" dirty="0"/>
              <a:t>ΕΡΟΙ</a:t>
            </a:r>
            <a:r>
              <a:rPr lang="en-US" sz="2400" dirty="0"/>
              <a:t> ΚΑΙ </a:t>
            </a:r>
            <a:r>
              <a:rPr lang="en-US" sz="2400" dirty="0" err="1"/>
              <a:t>ΑΣΗΜΕΝΙ</a:t>
            </a:r>
            <a:r>
              <a:rPr lang="el-GR" sz="2400" dirty="0"/>
              <a:t>ΕΣ</a:t>
            </a:r>
            <a:r>
              <a:rPr lang="en-US" sz="2400" dirty="0"/>
              <a:t> </a:t>
            </a:r>
            <a:r>
              <a:rPr lang="el-GR" sz="2400" dirty="0"/>
              <a:t>ΕΠΕΝΔΥΣΕΙΣ</a:t>
            </a:r>
            <a:endParaRPr lang="en-US" sz="2400" dirty="0"/>
          </a:p>
        </p:txBody>
      </p:sp>
      <p:sp>
        <p:nvSpPr>
          <p:cNvPr id="5" name="Footer Placeholder 4">
            <a:extLst>
              <a:ext uri="{FF2B5EF4-FFF2-40B4-BE49-F238E27FC236}">
                <a16:creationId xmlns:a16="http://schemas.microsoft.com/office/drawing/2014/main" id="{267F314C-6852-19DB-0A12-E362C9C4DF7A}"/>
              </a:ext>
            </a:extLst>
          </p:cNvPr>
          <p:cNvSpPr>
            <a:spLocks noGrp="1"/>
          </p:cNvSpPr>
          <p:nvPr>
            <p:ph type="ftr" sz="quarter" idx="11"/>
          </p:nvPr>
        </p:nvSpPr>
        <p:spPr/>
        <p:txBody>
          <a:bodyPr/>
          <a:lstStyle/>
          <a:p>
            <a:pPr algn="l" rtl="0"/>
            <a:r>
              <a:rPr lang="el-GR">
                <a:solidFill>
                  <a:prstClr val="black">
                    <a:tint val="75000"/>
                  </a:prstClr>
                </a:solidFill>
              </a:rPr>
              <a:t>ΠΑΝΕΠΙΣΤΗΜΙΟ ΠΕΙΡΑΙΩΣ_M&amp;As 02242025 </a:t>
            </a: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F1FF91A-0E04-0DE8-4A3A-A8DE5ED29005}"/>
              </a:ext>
            </a:extLst>
          </p:cNvPr>
          <p:cNvSpPr>
            <a:spLocks noGrp="1"/>
          </p:cNvSpPr>
          <p:nvPr>
            <p:ph type="sldNum" sz="quarter" idx="12"/>
          </p:nvPr>
        </p:nvSpPr>
        <p:spPr/>
        <p:txBody>
          <a:bodyPr/>
          <a:lstStyle/>
          <a:p>
            <a:pPr algn="l" rtl="0"/>
            <a:fld id="{8D10B028-39EC-4912-BB06-6A14E91D200B}" type="slidenum">
              <a:rPr lang="en-US" smtClean="0">
                <a:solidFill>
                  <a:prstClr val="black">
                    <a:tint val="75000"/>
                  </a:prstClr>
                </a:solidFill>
              </a:rPr>
              <a:pPr algn="l" rtl="0"/>
              <a:t>21</a:t>
            </a:fld>
            <a:endParaRPr lang="en-US">
              <a:solidFill>
                <a:prstClr val="black">
                  <a:tint val="75000"/>
                </a:prstClr>
              </a:solidFill>
            </a:endParaRPr>
          </a:p>
        </p:txBody>
      </p:sp>
      <p:pic>
        <p:nvPicPr>
          <p:cNvPr id="7" name="Content Placeholder 6" descr="Insights Geopolitical Risks Black Swan Grey Rhinos and Silver Lining 1">
            <a:hlinkClick r:id="rId2" tgtFrame="&quot;_blank&quot;"/>
            <a:extLst>
              <a:ext uri="{FF2B5EF4-FFF2-40B4-BE49-F238E27FC236}">
                <a16:creationId xmlns:a16="http://schemas.microsoft.com/office/drawing/2014/main" id="{D66B5EDE-249D-B09B-1F82-6180DD74277B}"/>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504251" y="805399"/>
            <a:ext cx="4038600" cy="2271712"/>
          </a:xfrm>
          <a:prstGeom prst="rect">
            <a:avLst/>
          </a:prstGeom>
          <a:noFill/>
          <a:ln>
            <a:noFill/>
          </a:ln>
        </p:spPr>
      </p:pic>
      <p:pic>
        <p:nvPicPr>
          <p:cNvPr id="8" name="Content Placeholder 7" descr="Geopolitical Risks Black Swan Grey Rhinos and Silver Lining">
            <a:hlinkClick r:id="rId2" tgtFrame="&quot;_blank&quot;"/>
            <a:extLst>
              <a:ext uri="{FF2B5EF4-FFF2-40B4-BE49-F238E27FC236}">
                <a16:creationId xmlns:a16="http://schemas.microsoft.com/office/drawing/2014/main" id="{80F8CE18-8F96-5B7F-A929-03A6D5386738}"/>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648200" y="2271973"/>
            <a:ext cx="4038600" cy="3182416"/>
          </a:xfrm>
          <a:prstGeom prst="rect">
            <a:avLst/>
          </a:prstGeom>
          <a:noFill/>
          <a:ln>
            <a:noFill/>
          </a:ln>
        </p:spPr>
      </p:pic>
      <p:pic>
        <p:nvPicPr>
          <p:cNvPr id="9" name="Picture 8">
            <a:extLst>
              <a:ext uri="{FF2B5EF4-FFF2-40B4-BE49-F238E27FC236}">
                <a16:creationId xmlns:a16="http://schemas.microsoft.com/office/drawing/2014/main" id="{AFC216E7-6F80-6F75-AFAB-F580A8E21F01}"/>
              </a:ext>
            </a:extLst>
          </p:cNvPr>
          <p:cNvPicPr>
            <a:picLocks noChangeAspect="1"/>
          </p:cNvPicPr>
          <p:nvPr/>
        </p:nvPicPr>
        <p:blipFill>
          <a:blip r:embed="rId5"/>
          <a:stretch>
            <a:fillRect/>
          </a:stretch>
        </p:blipFill>
        <p:spPr>
          <a:xfrm>
            <a:off x="769065" y="3252052"/>
            <a:ext cx="3555031" cy="3168535"/>
          </a:xfrm>
          <a:prstGeom prst="rect">
            <a:avLst/>
          </a:prstGeom>
        </p:spPr>
      </p:pic>
    </p:spTree>
    <p:extLst>
      <p:ext uri="{BB962C8B-B14F-4D97-AF65-F5344CB8AC3E}">
        <p14:creationId xmlns:p14="http://schemas.microsoft.com/office/powerpoint/2010/main" val="237704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981B-C6DA-A717-0883-B8250E9924CB}"/>
              </a:ext>
            </a:extLst>
          </p:cNvPr>
          <p:cNvSpPr>
            <a:spLocks noGrp="1"/>
          </p:cNvSpPr>
          <p:nvPr>
            <p:ph type="title"/>
          </p:nvPr>
        </p:nvSpPr>
        <p:spPr>
          <a:xfrm>
            <a:off x="628650" y="365126"/>
            <a:ext cx="7886700" cy="761221"/>
          </a:xfrm>
        </p:spPr>
        <p:txBody>
          <a:bodyPr>
            <a:normAutofit/>
          </a:bodyPr>
          <a:lstStyle/>
          <a:p>
            <a:pPr algn="ctr" rtl="0"/>
            <a:r>
              <a:rPr lang="el-GR" sz="2400" b="1" dirty="0"/>
              <a:t>Τι διαμορφώνει την ψυχολογία της αγοράς σήμερα;</a:t>
            </a:r>
            <a:endParaRPr lang="en-US" sz="2400" b="1" dirty="0"/>
          </a:p>
        </p:txBody>
      </p:sp>
      <p:pic>
        <p:nvPicPr>
          <p:cNvPr id="7" name="Content Placeholder 6">
            <a:extLst>
              <a:ext uri="{FF2B5EF4-FFF2-40B4-BE49-F238E27FC236}">
                <a16:creationId xmlns:a16="http://schemas.microsoft.com/office/drawing/2014/main" id="{B8106184-D2EF-FB61-F741-FDDA1C4EDEE7}"/>
              </a:ext>
            </a:extLst>
          </p:cNvPr>
          <p:cNvPicPr>
            <a:picLocks noGrp="1" noChangeAspect="1"/>
          </p:cNvPicPr>
          <p:nvPr>
            <p:ph sz="half" idx="1"/>
          </p:nvPr>
        </p:nvPicPr>
        <p:blipFill>
          <a:blip r:embed="rId2"/>
          <a:stretch>
            <a:fillRect/>
          </a:stretch>
        </p:blipFill>
        <p:spPr>
          <a:xfrm>
            <a:off x="884818" y="1386739"/>
            <a:ext cx="3373863" cy="4790224"/>
          </a:xfrm>
        </p:spPr>
      </p:pic>
      <p:sp>
        <p:nvSpPr>
          <p:cNvPr id="5" name="Slide Number Placeholder 4">
            <a:extLst>
              <a:ext uri="{FF2B5EF4-FFF2-40B4-BE49-F238E27FC236}">
                <a16:creationId xmlns:a16="http://schemas.microsoft.com/office/drawing/2014/main" id="{3C7CB65C-B590-72F8-E8EE-3B77112133E8}"/>
              </a:ext>
            </a:extLst>
          </p:cNvPr>
          <p:cNvSpPr>
            <a:spLocks noGrp="1"/>
          </p:cNvSpPr>
          <p:nvPr>
            <p:ph type="sldNum" sz="quarter" idx="12"/>
          </p:nvPr>
        </p:nvSpPr>
        <p:spPr/>
        <p:txBody>
          <a:bodyPr/>
          <a:lstStyle/>
          <a:p>
            <a:pPr algn="l" rtl="0"/>
            <a:fld id="{5AC03788-8EA3-4B13-9CDA-5A9C902D41AB}" type="slidenum">
              <a:rPr lang="en-GB" smtClean="0"/>
              <a:t>22</a:t>
            </a:fld>
            <a:endParaRPr lang="en-GB"/>
          </a:p>
        </p:txBody>
      </p:sp>
      <p:pic>
        <p:nvPicPr>
          <p:cNvPr id="13" name="Content Placeholder 12">
            <a:extLst>
              <a:ext uri="{FF2B5EF4-FFF2-40B4-BE49-F238E27FC236}">
                <a16:creationId xmlns:a16="http://schemas.microsoft.com/office/drawing/2014/main" id="{55951464-D571-5EA4-CD71-A4E0DACC1813}"/>
              </a:ext>
            </a:extLst>
          </p:cNvPr>
          <p:cNvPicPr>
            <a:picLocks noGrp="1" noChangeAspect="1"/>
          </p:cNvPicPr>
          <p:nvPr>
            <p:ph sz="half" idx="2"/>
          </p:nvPr>
        </p:nvPicPr>
        <p:blipFill>
          <a:blip r:embed="rId3"/>
          <a:stretch>
            <a:fillRect/>
          </a:stretch>
        </p:blipFill>
        <p:spPr>
          <a:xfrm>
            <a:off x="4951932" y="1386739"/>
            <a:ext cx="3240636" cy="4790224"/>
          </a:xfrm>
        </p:spPr>
      </p:pic>
      <p:sp>
        <p:nvSpPr>
          <p:cNvPr id="3" name="Footer Placeholder 2">
            <a:extLst>
              <a:ext uri="{FF2B5EF4-FFF2-40B4-BE49-F238E27FC236}">
                <a16:creationId xmlns:a16="http://schemas.microsoft.com/office/drawing/2014/main" id="{C3740339-8852-DC49-D336-37918A42AAD5}"/>
              </a:ext>
            </a:extLst>
          </p:cNvPr>
          <p:cNvSpPr>
            <a:spLocks noGrp="1"/>
          </p:cNvSpPr>
          <p:nvPr>
            <p:ph type="ftr" sz="quarter" idx="11"/>
          </p:nvPr>
        </p:nvSpPr>
        <p:spPr/>
        <p:txBody>
          <a:bodyPr/>
          <a:lstStyle/>
          <a:p>
            <a:pPr algn="l" rtl="0"/>
            <a:r>
              <a:rPr lang="el-GR"/>
              <a:t>ΠΑΝΕΠΙΣΤΗΜΙΟ ΠΕΙΡΑΙΩΣ_M&amp;As 02242025 </a:t>
            </a:r>
            <a:endParaRPr lang="en-GB"/>
          </a:p>
        </p:txBody>
      </p:sp>
    </p:spTree>
    <p:extLst>
      <p:ext uri="{BB962C8B-B14F-4D97-AF65-F5344CB8AC3E}">
        <p14:creationId xmlns:p14="http://schemas.microsoft.com/office/powerpoint/2010/main" val="2402670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B35C9-E99C-6146-9A54-E53505FDC048}"/>
              </a:ext>
            </a:extLst>
          </p:cNvPr>
          <p:cNvSpPr>
            <a:spLocks noGrp="1"/>
          </p:cNvSpPr>
          <p:nvPr>
            <p:ph type="title"/>
          </p:nvPr>
        </p:nvSpPr>
        <p:spPr>
          <a:xfrm>
            <a:off x="629841" y="199836"/>
            <a:ext cx="7886700" cy="1490853"/>
          </a:xfrm>
        </p:spPr>
        <p:txBody>
          <a:bodyPr>
            <a:normAutofit fontScale="90000"/>
          </a:bodyPr>
          <a:lstStyle/>
          <a:p>
            <a:pPr algn="l" rtl="0"/>
            <a:r>
              <a:rPr lang="en-US" sz="1800" b="0" i="0" u="none" strike="noStrike" baseline="0" dirty="0">
                <a:latin typeface="AdvOT833fb896"/>
              </a:rPr>
              <a:t>Οικονομική </a:t>
            </a:r>
            <a:r>
              <a:rPr lang="en-US" sz="1800" b="0" i="0" u="none" strike="noStrike" baseline="0" dirty="0" err="1">
                <a:latin typeface="AdvOT833fb896"/>
              </a:rPr>
              <a:t>λογοδοσί</a:t>
            </a:r>
            <a:r>
              <a:rPr lang="en-US" sz="1800" b="0" i="0" u="none" strike="noStrike" baseline="0" dirty="0">
                <a:latin typeface="AdvOT833fb896"/>
              </a:rPr>
              <a:t>α για</a:t>
            </a:r>
            <a:r>
              <a:rPr lang="el-GR" sz="1800" b="0" i="0" u="none" strike="noStrike" baseline="0" dirty="0">
                <a:latin typeface="AdvOT833fb896"/>
              </a:rPr>
              <a:t> άϋλα </a:t>
            </a:r>
            <a:r>
              <a:rPr lang="en-US" sz="1800" b="0" i="0" u="none" strike="noStrike" baseline="0" dirty="0">
                <a:latin typeface="AdvOT2ea83e65.I"/>
              </a:rPr>
              <a:t>π</a:t>
            </a:r>
            <a:r>
              <a:rPr lang="en-US" sz="1800" b="0" i="0" u="none" strike="noStrike" baseline="0" dirty="0" err="1">
                <a:latin typeface="AdvOT2ea83e65.I"/>
              </a:rPr>
              <a:t>εριουσι</a:t>
            </a:r>
            <a:r>
              <a:rPr lang="en-US" sz="1800" b="0" i="0" u="none" strike="noStrike" baseline="0" dirty="0">
                <a:latin typeface="AdvOT2ea83e65.I"/>
              </a:rPr>
              <a:t>ακά στοιχεία μάρκετινγκ</a:t>
            </a:r>
            <a:r>
              <a:rPr lang="en-US" sz="1800" b="0" i="0" u="none" strike="noStrike" baseline="0" dirty="0">
                <a:latin typeface="AdvOT833fb896"/>
              </a:rPr>
              <a:t>(</a:t>
            </a:r>
            <a:r>
              <a:rPr lang="en-US" sz="1800" dirty="0">
                <a:latin typeface="AdvOT833fb896"/>
              </a:rPr>
              <a:t>Brand Equity</a:t>
            </a:r>
            <a:r>
              <a:rPr lang="en-US" sz="1800" b="0" i="0" u="none" strike="noStrike" baseline="0" dirty="0">
                <a:latin typeface="AdvOT833fb896"/>
              </a:rPr>
              <a:t>), όπως π.χ</a:t>
            </a:r>
            <a:r>
              <a:rPr lang="el-GR" sz="1800" b="0" i="0" u="none" strike="noStrike" baseline="0" dirty="0">
                <a:latin typeface="AdvOT833fb896"/>
              </a:rPr>
              <a:t> </a:t>
            </a:r>
            <a:r>
              <a:rPr lang="en-US" sz="1800" b="0" i="0" u="none" strike="noStrike" baseline="0" dirty="0">
                <a:latin typeface="AdvOT833fb896"/>
              </a:rPr>
              <a:t>επ</a:t>
            </a:r>
            <a:r>
              <a:rPr lang="en-US" sz="1800" b="0" i="0" u="none" strike="noStrike" baseline="0" dirty="0" err="1">
                <a:latin typeface="AdvOT833fb896"/>
              </a:rPr>
              <a:t>ωνυμί</a:t>
            </a:r>
            <a:r>
              <a:rPr lang="el-GR" sz="1800" b="0" i="0" u="none" strike="noStrike" baseline="0" dirty="0">
                <a:latin typeface="AdvOT833fb896"/>
              </a:rPr>
              <a:t>α</a:t>
            </a:r>
            <a:r>
              <a:rPr lang="en-US" sz="1800" b="0" i="0" u="none" strike="noStrike" baseline="0" dirty="0">
                <a:latin typeface="AdvOT833fb896"/>
              </a:rPr>
              <a:t> και σχέσεις με τους πελάτες, μέσω τακτικών και </a:t>
            </a:r>
            <a:r>
              <a:rPr lang="en-US" sz="1800" b="0" i="0" u="none" strike="noStrike" baseline="0" dirty="0" err="1">
                <a:latin typeface="AdvOT833fb896"/>
              </a:rPr>
              <a:t>συστημ</a:t>
            </a:r>
            <a:r>
              <a:rPr lang="en-US" sz="1800" b="0" i="0" u="none" strike="noStrike" baseline="0" dirty="0">
                <a:latin typeface="AdvOT833fb896"/>
              </a:rPr>
              <a:t>ατικών</a:t>
            </a:r>
            <a:r>
              <a:rPr lang="el-GR" sz="1800" b="0" i="0" u="none" strike="noStrike" baseline="0" dirty="0">
                <a:latin typeface="AdvOT833fb896"/>
              </a:rPr>
              <a:t> </a:t>
            </a:r>
            <a:r>
              <a:rPr lang="en-US" sz="1800" b="0" i="0" u="none" strike="noStrike" baseline="0" dirty="0" err="1">
                <a:latin typeface="AdvOT833fb896"/>
              </a:rPr>
              <a:t>οικονομικ</a:t>
            </a:r>
            <a:r>
              <a:rPr lang="el-GR" sz="1800" b="0" i="0" u="none" strike="noStrike" baseline="0" dirty="0">
                <a:latin typeface="AdvOT833fb896"/>
              </a:rPr>
              <a:t>ών</a:t>
            </a:r>
            <a:r>
              <a:rPr lang="en-US" sz="1800" b="0" i="0" u="none" strike="noStrike" baseline="0" dirty="0">
                <a:latin typeface="AdvOT833fb896"/>
              </a:rPr>
              <a:t> </a:t>
            </a:r>
            <a:r>
              <a:rPr lang="en-US" sz="1800" b="0" i="0" u="none" strike="noStrike" baseline="0" dirty="0" err="1">
                <a:latin typeface="AdvOT833fb896"/>
              </a:rPr>
              <a:t>εκθέσε</a:t>
            </a:r>
            <a:r>
              <a:rPr lang="el-GR" sz="1800" b="0" i="0" u="none" strike="noStrike" baseline="0" dirty="0">
                <a:latin typeface="AdvOT833fb896"/>
              </a:rPr>
              <a:t>ων </a:t>
            </a:r>
            <a:r>
              <a:rPr lang="en-US" sz="1800" b="0" i="0" u="none" strike="noStrike" baseline="0" dirty="0" err="1">
                <a:latin typeface="AdvOT833fb896"/>
              </a:rPr>
              <a:t>έχει</a:t>
            </a:r>
            <a:r>
              <a:rPr lang="en-US" sz="1800" b="0" i="0" u="none" strike="noStrike" baseline="0" dirty="0">
                <a:latin typeface="AdvOT833fb896"/>
              </a:rPr>
              <a:t> προταθεί ως</a:t>
            </a:r>
            <a:r>
              <a:rPr lang="el-GR" sz="1800" b="0" i="0" u="none" strike="noStrike" baseline="0" dirty="0">
                <a:latin typeface="AdvOT833fb896"/>
              </a:rPr>
              <a:t> </a:t>
            </a:r>
            <a:r>
              <a:rPr lang="en-US" sz="1800" b="0" i="0" u="none" strike="noStrike" baseline="0" dirty="0">
                <a:latin typeface="AdvOT833fb896"/>
              </a:rPr>
              <a:t>ένας ιδιαίτερα αποτελεσματικός τρόπος για να αποδειχθεί η </a:t>
            </a:r>
            <a:r>
              <a:rPr lang="el-GR" sz="1800" b="0" i="0" u="none" strike="noStrike" baseline="0" dirty="0">
                <a:latin typeface="AdvOT833fb896"/>
              </a:rPr>
              <a:t>η σημαντικότητα των μη χρηματοοικονομικών μετρήσιμων παραμέτρων. </a:t>
            </a:r>
            <a:r>
              <a:rPr lang="en-US" sz="1800" b="0" i="0" u="none" strike="noStrike" baseline="0" dirty="0" err="1">
                <a:latin typeface="AdvOT833fb896"/>
              </a:rPr>
              <a:t>Ωστόσο</a:t>
            </a:r>
            <a:r>
              <a:rPr lang="en-US" sz="1800" b="0" i="0" u="none" strike="noStrike" baseline="0" dirty="0">
                <a:latin typeface="AdvOT833fb896"/>
              </a:rPr>
              <a:t>, οι πρα</a:t>
            </a:r>
            <a:r>
              <a:rPr lang="en-US" sz="1800" b="0" i="0" u="none" strike="noStrike" baseline="0" dirty="0" err="1">
                <a:latin typeface="AdvOT833fb896"/>
              </a:rPr>
              <a:t>γμ</a:t>
            </a:r>
            <a:r>
              <a:rPr lang="en-US" sz="1800" b="0" i="0" u="none" strike="noStrike" baseline="0" dirty="0">
                <a:latin typeface="AdvOT833fb896"/>
              </a:rPr>
              <a:t>ατικές </a:t>
            </a:r>
            <a:r>
              <a:rPr lang="el-GR" sz="1800" b="0" i="0" u="none" strike="noStrike" baseline="0" dirty="0">
                <a:latin typeface="AdvOT833fb896"/>
              </a:rPr>
              <a:t>επισπτώσεις δεν κεφακαιοποιούνται </a:t>
            </a:r>
            <a:r>
              <a:rPr lang="en-US" sz="1800" b="0" i="0" u="none" strike="noStrike" baseline="0" dirty="0">
                <a:latin typeface="AdvOT833fb896"/>
              </a:rPr>
              <a:t>(Morgan et al.2022)</a:t>
            </a:r>
            <a:endParaRPr lang="en-US" dirty="0"/>
          </a:p>
        </p:txBody>
      </p:sp>
      <p:sp>
        <p:nvSpPr>
          <p:cNvPr id="3" name="Text Placeholder 2">
            <a:extLst>
              <a:ext uri="{FF2B5EF4-FFF2-40B4-BE49-F238E27FC236}">
                <a16:creationId xmlns:a16="http://schemas.microsoft.com/office/drawing/2014/main" id="{C74291F9-5CC5-EF93-F665-69C5C8B70F80}"/>
              </a:ext>
            </a:extLst>
          </p:cNvPr>
          <p:cNvSpPr>
            <a:spLocks noGrp="1"/>
          </p:cNvSpPr>
          <p:nvPr>
            <p:ph type="body" idx="1"/>
          </p:nvPr>
        </p:nvSpPr>
        <p:spPr/>
        <p:txBody>
          <a:bodyPr/>
          <a:lstStyle/>
          <a:p>
            <a:pPr algn="l" rtl="0"/>
            <a:endParaRPr lang="en-US" dirty="0"/>
          </a:p>
        </p:txBody>
      </p:sp>
      <p:sp>
        <p:nvSpPr>
          <p:cNvPr id="5" name="Text Placeholder 4">
            <a:extLst>
              <a:ext uri="{FF2B5EF4-FFF2-40B4-BE49-F238E27FC236}">
                <a16:creationId xmlns:a16="http://schemas.microsoft.com/office/drawing/2014/main" id="{25FFE99D-AAB2-78AB-76DA-77B5311D399F}"/>
              </a:ext>
            </a:extLst>
          </p:cNvPr>
          <p:cNvSpPr>
            <a:spLocks noGrp="1"/>
          </p:cNvSpPr>
          <p:nvPr>
            <p:ph type="body" sz="quarter" idx="3"/>
          </p:nvPr>
        </p:nvSpPr>
        <p:spPr/>
        <p:txBody>
          <a:bodyPr/>
          <a:lstStyle/>
          <a:p>
            <a:pPr algn="l" rtl="0"/>
            <a:r>
              <a:rPr lang="el-GR" dirty="0"/>
              <a:t>Η Στρατηγική ως Κατεύθυνση και ως Εργαλείο Λειτουργίας σήμερα</a:t>
            </a:r>
            <a:endParaRPr lang="en-US" dirty="0"/>
          </a:p>
        </p:txBody>
      </p:sp>
      <p:pic>
        <p:nvPicPr>
          <p:cNvPr id="11" name="Content Placeholder 10">
            <a:extLst>
              <a:ext uri="{FF2B5EF4-FFF2-40B4-BE49-F238E27FC236}">
                <a16:creationId xmlns:a16="http://schemas.microsoft.com/office/drawing/2014/main" id="{37277CEB-4BBD-4728-F5C9-3EF71807551B}"/>
              </a:ext>
            </a:extLst>
          </p:cNvPr>
          <p:cNvPicPr>
            <a:picLocks noGrp="1" noChangeAspect="1"/>
          </p:cNvPicPr>
          <p:nvPr>
            <p:ph sz="quarter" idx="4"/>
          </p:nvPr>
        </p:nvPicPr>
        <p:blipFill>
          <a:blip r:embed="rId2"/>
          <a:stretch>
            <a:fillRect/>
          </a:stretch>
        </p:blipFill>
        <p:spPr>
          <a:xfrm>
            <a:off x="4629150" y="3396551"/>
            <a:ext cx="3887788" cy="1901635"/>
          </a:xfrm>
        </p:spPr>
      </p:pic>
      <p:sp>
        <p:nvSpPr>
          <p:cNvPr id="7" name="Slide Number Placeholder 6">
            <a:extLst>
              <a:ext uri="{FF2B5EF4-FFF2-40B4-BE49-F238E27FC236}">
                <a16:creationId xmlns:a16="http://schemas.microsoft.com/office/drawing/2014/main" id="{D5E9DE3F-85A8-2C19-7222-D4E3DAAAAAC8}"/>
              </a:ext>
            </a:extLst>
          </p:cNvPr>
          <p:cNvSpPr>
            <a:spLocks noGrp="1"/>
          </p:cNvSpPr>
          <p:nvPr>
            <p:ph type="sldNum" sz="quarter" idx="12"/>
          </p:nvPr>
        </p:nvSpPr>
        <p:spPr/>
        <p:txBody>
          <a:bodyPr/>
          <a:lstStyle/>
          <a:p>
            <a:pPr algn="l" rtl="0"/>
            <a:fld id="{5AC03788-8EA3-4B13-9CDA-5A9C902D41AB}" type="slidenum">
              <a:rPr lang="en-GB" smtClean="0"/>
              <a:t>23</a:t>
            </a:fld>
            <a:endParaRPr lang="en-GB"/>
          </a:p>
        </p:txBody>
      </p:sp>
      <p:sp>
        <p:nvSpPr>
          <p:cNvPr id="14" name="Content Placeholder 13">
            <a:extLst>
              <a:ext uri="{FF2B5EF4-FFF2-40B4-BE49-F238E27FC236}">
                <a16:creationId xmlns:a16="http://schemas.microsoft.com/office/drawing/2014/main" id="{A4A3F77D-FF85-DB02-C70A-53D961FDA8F5}"/>
              </a:ext>
            </a:extLst>
          </p:cNvPr>
          <p:cNvSpPr>
            <a:spLocks noGrp="1"/>
          </p:cNvSpPr>
          <p:nvPr>
            <p:ph sz="half" idx="2"/>
          </p:nvPr>
        </p:nvSpPr>
        <p:spPr/>
        <p:txBody>
          <a:bodyPr/>
          <a:lstStyle/>
          <a:p>
            <a:pPr marL="0" indent="0" algn="l" rtl="0">
              <a:buNone/>
            </a:pPr>
            <a:endParaRPr lang="en-US" dirty="0"/>
          </a:p>
        </p:txBody>
      </p:sp>
      <p:grpSp>
        <p:nvGrpSpPr>
          <p:cNvPr id="16" name="Group 15">
            <a:extLst>
              <a:ext uri="{FF2B5EF4-FFF2-40B4-BE49-F238E27FC236}">
                <a16:creationId xmlns:a16="http://schemas.microsoft.com/office/drawing/2014/main" id="{3DC1EE31-EAF0-0ACC-9043-7527C3BE84BE}"/>
              </a:ext>
            </a:extLst>
          </p:cNvPr>
          <p:cNvGrpSpPr>
            <a:grpSpLocks/>
          </p:cNvGrpSpPr>
          <p:nvPr/>
        </p:nvGrpSpPr>
        <p:grpSpPr>
          <a:xfrm>
            <a:off x="563174" y="1571307"/>
            <a:ext cx="7823872" cy="4690214"/>
            <a:chOff x="0" y="0"/>
            <a:chExt cx="6106795" cy="3715385"/>
          </a:xfrm>
        </p:grpSpPr>
        <p:sp>
          <p:nvSpPr>
            <p:cNvPr id="17" name="Graphic 20">
              <a:extLst>
                <a:ext uri="{FF2B5EF4-FFF2-40B4-BE49-F238E27FC236}">
                  <a16:creationId xmlns:a16="http://schemas.microsoft.com/office/drawing/2014/main" id="{F3BADD43-706B-41A6-301C-63EE70467B9D}"/>
                </a:ext>
              </a:extLst>
            </p:cNvPr>
            <p:cNvSpPr/>
            <p:nvPr/>
          </p:nvSpPr>
          <p:spPr>
            <a:xfrm>
              <a:off x="0" y="0"/>
              <a:ext cx="6106795" cy="3715385"/>
            </a:xfrm>
            <a:custGeom>
              <a:avLst/>
              <a:gdLst/>
              <a:ahLst/>
              <a:cxnLst/>
              <a:rect l="l" t="t" r="r" b="b"/>
              <a:pathLst>
                <a:path w="6106795" h="3715385">
                  <a:moveTo>
                    <a:pt x="6106312" y="12"/>
                  </a:moveTo>
                  <a:lnTo>
                    <a:pt x="6101270" y="0"/>
                  </a:lnTo>
                  <a:lnTo>
                    <a:pt x="6101270" y="5041"/>
                  </a:lnTo>
                  <a:lnTo>
                    <a:pt x="6101270" y="3710165"/>
                  </a:lnTo>
                  <a:lnTo>
                    <a:pt x="5029" y="3710165"/>
                  </a:lnTo>
                  <a:lnTo>
                    <a:pt x="5029" y="5041"/>
                  </a:lnTo>
                  <a:lnTo>
                    <a:pt x="6101270" y="5041"/>
                  </a:lnTo>
                  <a:lnTo>
                    <a:pt x="6101270" y="12"/>
                  </a:lnTo>
                  <a:lnTo>
                    <a:pt x="5029" y="12"/>
                  </a:lnTo>
                  <a:lnTo>
                    <a:pt x="0" y="0"/>
                  </a:lnTo>
                  <a:lnTo>
                    <a:pt x="0" y="5041"/>
                  </a:lnTo>
                  <a:lnTo>
                    <a:pt x="0" y="3710165"/>
                  </a:lnTo>
                  <a:lnTo>
                    <a:pt x="0" y="3715194"/>
                  </a:lnTo>
                  <a:lnTo>
                    <a:pt x="5029" y="3715194"/>
                  </a:lnTo>
                  <a:lnTo>
                    <a:pt x="6101270" y="3715194"/>
                  </a:lnTo>
                  <a:lnTo>
                    <a:pt x="6106299" y="3715194"/>
                  </a:lnTo>
                  <a:lnTo>
                    <a:pt x="6106312" y="3710165"/>
                  </a:lnTo>
                  <a:lnTo>
                    <a:pt x="6106299" y="5041"/>
                  </a:lnTo>
                  <a:lnTo>
                    <a:pt x="6106312" y="12"/>
                  </a:lnTo>
                  <a:close/>
                </a:path>
              </a:pathLst>
            </a:custGeom>
            <a:solidFill>
              <a:srgbClr val="000000"/>
            </a:solidFill>
          </p:spPr>
          <p:txBody>
            <a:bodyPr wrap="square" lIns="0" tIns="0" rIns="0" bIns="0" rtlCol="0">
              <a:prstTxWarp prst="textNoShape">
                <a:avLst/>
              </a:prstTxWarp>
              <a:noAutofit/>
            </a:bodyPr>
            <a:lstStyle/>
            <a:p>
              <a:pPr algn="l" rtl="0"/>
              <a:endParaRPr lang="en-US"/>
            </a:p>
          </p:txBody>
        </p:sp>
        <p:pic>
          <p:nvPicPr>
            <p:cNvPr id="18" name="Image 21">
              <a:extLst>
                <a:ext uri="{FF2B5EF4-FFF2-40B4-BE49-F238E27FC236}">
                  <a16:creationId xmlns:a16="http://schemas.microsoft.com/office/drawing/2014/main" id="{0A803465-B1A9-6044-5F03-F7FE1089B9ED}"/>
                </a:ext>
              </a:extLst>
            </p:cNvPr>
            <p:cNvPicPr/>
            <p:nvPr/>
          </p:nvPicPr>
          <p:blipFill>
            <a:blip r:embed="rId3" cstate="print"/>
            <a:stretch>
              <a:fillRect/>
            </a:stretch>
          </p:blipFill>
          <p:spPr>
            <a:xfrm>
              <a:off x="84404" y="84402"/>
              <a:ext cx="5937504" cy="3542619"/>
            </a:xfrm>
            <a:prstGeom prst="rect">
              <a:avLst/>
            </a:prstGeom>
          </p:spPr>
        </p:pic>
      </p:grpSp>
      <p:sp>
        <p:nvSpPr>
          <p:cNvPr id="4" name="Footer Placeholder 3">
            <a:extLst>
              <a:ext uri="{FF2B5EF4-FFF2-40B4-BE49-F238E27FC236}">
                <a16:creationId xmlns:a16="http://schemas.microsoft.com/office/drawing/2014/main" id="{BF305DC9-6B45-C2CD-35B5-91D4FDE673EB}"/>
              </a:ext>
            </a:extLst>
          </p:cNvPr>
          <p:cNvSpPr>
            <a:spLocks noGrp="1"/>
          </p:cNvSpPr>
          <p:nvPr>
            <p:ph type="ftr" sz="quarter" idx="11"/>
          </p:nvPr>
        </p:nvSpPr>
        <p:spPr/>
        <p:txBody>
          <a:bodyPr/>
          <a:lstStyle/>
          <a:p>
            <a:r>
              <a:rPr lang="el-GR"/>
              <a:t>ΠΑΝΕΠΙΣΤΗΜΙΟ ΠΕΙΡΑΙΩΣ_M&amp;As 02242025 </a:t>
            </a:r>
            <a:endParaRPr lang="en-GB"/>
          </a:p>
        </p:txBody>
      </p:sp>
    </p:spTree>
    <p:extLst>
      <p:ext uri="{BB962C8B-B14F-4D97-AF65-F5344CB8AC3E}">
        <p14:creationId xmlns:p14="http://schemas.microsoft.com/office/powerpoint/2010/main" val="3826623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B35C9-E99C-6146-9A54-E53505FDC048}"/>
              </a:ext>
            </a:extLst>
          </p:cNvPr>
          <p:cNvSpPr>
            <a:spLocks noGrp="1"/>
          </p:cNvSpPr>
          <p:nvPr>
            <p:ph type="title"/>
          </p:nvPr>
        </p:nvSpPr>
        <p:spPr/>
        <p:txBody>
          <a:bodyPr/>
          <a:lstStyle/>
          <a:p>
            <a:pPr algn="ctr" rtl="0"/>
            <a:r>
              <a:rPr lang="el-GR" dirty="0"/>
              <a:t>Που βρισκόμαστε σήμερα, που θέλουμε να πάμε και πως θα πάμε στον στόχο μας;</a:t>
            </a:r>
            <a:endParaRPr lang="en-US" dirty="0"/>
          </a:p>
        </p:txBody>
      </p:sp>
      <p:sp>
        <p:nvSpPr>
          <p:cNvPr id="3" name="Text Placeholder 2">
            <a:extLst>
              <a:ext uri="{FF2B5EF4-FFF2-40B4-BE49-F238E27FC236}">
                <a16:creationId xmlns:a16="http://schemas.microsoft.com/office/drawing/2014/main" id="{C74291F9-5CC5-EF93-F665-69C5C8B70F80}"/>
              </a:ext>
            </a:extLst>
          </p:cNvPr>
          <p:cNvSpPr>
            <a:spLocks noGrp="1"/>
          </p:cNvSpPr>
          <p:nvPr>
            <p:ph type="body" idx="1"/>
          </p:nvPr>
        </p:nvSpPr>
        <p:spPr/>
        <p:txBody>
          <a:bodyPr/>
          <a:lstStyle/>
          <a:p>
            <a:pPr algn="l" rtl="0"/>
            <a:r>
              <a:rPr lang="el-GR" dirty="0"/>
              <a:t>Η εξέλιξη του Στρατηγικού Μάνατζμεντ</a:t>
            </a:r>
            <a:endParaRPr lang="en-US" dirty="0"/>
          </a:p>
        </p:txBody>
      </p:sp>
      <p:pic>
        <p:nvPicPr>
          <p:cNvPr id="9" name="Content Placeholder 8">
            <a:extLst>
              <a:ext uri="{FF2B5EF4-FFF2-40B4-BE49-F238E27FC236}">
                <a16:creationId xmlns:a16="http://schemas.microsoft.com/office/drawing/2014/main" id="{1BDC70E4-A1AB-03B5-29A4-645598ED3094}"/>
              </a:ext>
            </a:extLst>
          </p:cNvPr>
          <p:cNvPicPr>
            <a:picLocks noGrp="1" noChangeAspect="1"/>
          </p:cNvPicPr>
          <p:nvPr>
            <p:ph sz="half" idx="2"/>
          </p:nvPr>
        </p:nvPicPr>
        <p:blipFill>
          <a:blip r:embed="rId2"/>
          <a:stretch>
            <a:fillRect/>
          </a:stretch>
        </p:blipFill>
        <p:spPr>
          <a:xfrm>
            <a:off x="630238" y="2830217"/>
            <a:ext cx="3868737" cy="3034304"/>
          </a:xfrm>
        </p:spPr>
      </p:pic>
      <p:sp>
        <p:nvSpPr>
          <p:cNvPr id="5" name="Text Placeholder 4">
            <a:extLst>
              <a:ext uri="{FF2B5EF4-FFF2-40B4-BE49-F238E27FC236}">
                <a16:creationId xmlns:a16="http://schemas.microsoft.com/office/drawing/2014/main" id="{25FFE99D-AAB2-78AB-76DA-77B5311D399F}"/>
              </a:ext>
            </a:extLst>
          </p:cNvPr>
          <p:cNvSpPr>
            <a:spLocks noGrp="1"/>
          </p:cNvSpPr>
          <p:nvPr>
            <p:ph type="body" sz="quarter" idx="3"/>
          </p:nvPr>
        </p:nvSpPr>
        <p:spPr/>
        <p:txBody>
          <a:bodyPr/>
          <a:lstStyle/>
          <a:p>
            <a:pPr algn="l" rtl="0"/>
            <a:r>
              <a:rPr lang="el-GR" dirty="0"/>
              <a:t>Η Στρατηγική ως Κατεύθυνση και ως Εργαλείο Λειτουργίας σήμερα</a:t>
            </a:r>
            <a:endParaRPr lang="en-US" dirty="0"/>
          </a:p>
        </p:txBody>
      </p:sp>
      <p:pic>
        <p:nvPicPr>
          <p:cNvPr id="11" name="Content Placeholder 10">
            <a:extLst>
              <a:ext uri="{FF2B5EF4-FFF2-40B4-BE49-F238E27FC236}">
                <a16:creationId xmlns:a16="http://schemas.microsoft.com/office/drawing/2014/main" id="{37277CEB-4BBD-4728-F5C9-3EF71807551B}"/>
              </a:ext>
            </a:extLst>
          </p:cNvPr>
          <p:cNvPicPr>
            <a:picLocks noGrp="1" noChangeAspect="1"/>
          </p:cNvPicPr>
          <p:nvPr>
            <p:ph sz="quarter" idx="4"/>
          </p:nvPr>
        </p:nvPicPr>
        <p:blipFill>
          <a:blip r:embed="rId3"/>
          <a:stretch>
            <a:fillRect/>
          </a:stretch>
        </p:blipFill>
        <p:spPr>
          <a:xfrm>
            <a:off x="4629150" y="3396551"/>
            <a:ext cx="3887788" cy="1901635"/>
          </a:xfrm>
        </p:spPr>
      </p:pic>
      <p:sp>
        <p:nvSpPr>
          <p:cNvPr id="7" name="Slide Number Placeholder 6">
            <a:extLst>
              <a:ext uri="{FF2B5EF4-FFF2-40B4-BE49-F238E27FC236}">
                <a16:creationId xmlns:a16="http://schemas.microsoft.com/office/drawing/2014/main" id="{D5E9DE3F-85A8-2C19-7222-D4E3DAAAAAC8}"/>
              </a:ext>
            </a:extLst>
          </p:cNvPr>
          <p:cNvSpPr>
            <a:spLocks noGrp="1"/>
          </p:cNvSpPr>
          <p:nvPr>
            <p:ph type="sldNum" sz="quarter" idx="12"/>
          </p:nvPr>
        </p:nvSpPr>
        <p:spPr/>
        <p:txBody>
          <a:bodyPr/>
          <a:lstStyle/>
          <a:p>
            <a:pPr algn="l" rtl="0"/>
            <a:fld id="{5AC03788-8EA3-4B13-9CDA-5A9C902D41AB}" type="slidenum">
              <a:rPr lang="en-GB" smtClean="0"/>
              <a:t>24</a:t>
            </a:fld>
            <a:endParaRPr lang="en-GB"/>
          </a:p>
        </p:txBody>
      </p:sp>
      <p:sp>
        <p:nvSpPr>
          <p:cNvPr id="4" name="Footer Placeholder 3">
            <a:extLst>
              <a:ext uri="{FF2B5EF4-FFF2-40B4-BE49-F238E27FC236}">
                <a16:creationId xmlns:a16="http://schemas.microsoft.com/office/drawing/2014/main" id="{D1459C97-BDCB-326E-668B-890D14344256}"/>
              </a:ext>
            </a:extLst>
          </p:cNvPr>
          <p:cNvSpPr>
            <a:spLocks noGrp="1"/>
          </p:cNvSpPr>
          <p:nvPr>
            <p:ph type="ftr" sz="quarter" idx="11"/>
          </p:nvPr>
        </p:nvSpPr>
        <p:spPr/>
        <p:txBody>
          <a:bodyPr/>
          <a:lstStyle/>
          <a:p>
            <a:r>
              <a:rPr lang="el-GR"/>
              <a:t>ΠΑΝΕΠΙΣΤΗΜΙΟ ΠΕΙΡΑΙΩΣ_M&amp;As 02242025 </a:t>
            </a:r>
            <a:endParaRPr lang="en-GB"/>
          </a:p>
        </p:txBody>
      </p:sp>
    </p:spTree>
    <p:extLst>
      <p:ext uri="{BB962C8B-B14F-4D97-AF65-F5344CB8AC3E}">
        <p14:creationId xmlns:p14="http://schemas.microsoft.com/office/powerpoint/2010/main" val="1225075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150E21-7EA1-EE0D-8E4F-CF4CB5B8E8E0}"/>
              </a:ext>
            </a:extLst>
          </p:cNvPr>
          <p:cNvSpPr>
            <a:spLocks noGrp="1"/>
          </p:cNvSpPr>
          <p:nvPr>
            <p:ph type="sldNum" sz="quarter" idx="12"/>
          </p:nvPr>
        </p:nvSpPr>
        <p:spPr/>
        <p:txBody>
          <a:bodyPr/>
          <a:lstStyle/>
          <a:p>
            <a:pPr algn="l" rtl="0"/>
            <a:fld id="{5AC03788-8EA3-4B13-9CDA-5A9C902D41AB}" type="slidenum">
              <a:rPr lang="en-GB" smtClean="0"/>
              <a:t>25</a:t>
            </a:fld>
            <a:endParaRPr lang="en-GB"/>
          </a:p>
        </p:txBody>
      </p:sp>
      <p:pic>
        <p:nvPicPr>
          <p:cNvPr id="4" name="Picture 3">
            <a:extLst>
              <a:ext uri="{FF2B5EF4-FFF2-40B4-BE49-F238E27FC236}">
                <a16:creationId xmlns:a16="http://schemas.microsoft.com/office/drawing/2014/main" id="{01E2886A-9724-F0FE-70E9-84EEBB879094}"/>
              </a:ext>
            </a:extLst>
          </p:cNvPr>
          <p:cNvPicPr>
            <a:picLocks noChangeAspect="1"/>
          </p:cNvPicPr>
          <p:nvPr/>
        </p:nvPicPr>
        <p:blipFill>
          <a:blip r:embed="rId2"/>
          <a:stretch>
            <a:fillRect/>
          </a:stretch>
        </p:blipFill>
        <p:spPr>
          <a:xfrm>
            <a:off x="1400961" y="174071"/>
            <a:ext cx="6342077" cy="6509857"/>
          </a:xfrm>
          <a:prstGeom prst="rect">
            <a:avLst/>
          </a:prstGeom>
        </p:spPr>
      </p:pic>
      <p:sp>
        <p:nvSpPr>
          <p:cNvPr id="3" name="Footer Placeholder 2">
            <a:extLst>
              <a:ext uri="{FF2B5EF4-FFF2-40B4-BE49-F238E27FC236}">
                <a16:creationId xmlns:a16="http://schemas.microsoft.com/office/drawing/2014/main" id="{A1966C9A-1C9B-8023-2DA2-6669AEDAA496}"/>
              </a:ext>
            </a:extLst>
          </p:cNvPr>
          <p:cNvSpPr>
            <a:spLocks noGrp="1"/>
          </p:cNvSpPr>
          <p:nvPr>
            <p:ph type="ftr" sz="quarter" idx="11"/>
          </p:nvPr>
        </p:nvSpPr>
        <p:spPr/>
        <p:txBody>
          <a:bodyPr/>
          <a:lstStyle/>
          <a:p>
            <a:r>
              <a:rPr lang="el-GR"/>
              <a:t>ΠΑΝΕΠΙΣΤΗΜΙΟ ΠΕΙΡΑΙΩΣ_M&amp;As 02242025 </a:t>
            </a:r>
            <a:endParaRPr lang="en-GB"/>
          </a:p>
        </p:txBody>
      </p:sp>
    </p:spTree>
    <p:extLst>
      <p:ext uri="{BB962C8B-B14F-4D97-AF65-F5344CB8AC3E}">
        <p14:creationId xmlns:p14="http://schemas.microsoft.com/office/powerpoint/2010/main" val="963350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C4B95-A32E-516F-360F-55F8C315D943}"/>
              </a:ext>
            </a:extLst>
          </p:cNvPr>
          <p:cNvSpPr>
            <a:spLocks noGrp="1"/>
          </p:cNvSpPr>
          <p:nvPr>
            <p:ph type="title"/>
          </p:nvPr>
        </p:nvSpPr>
        <p:spPr/>
        <p:txBody>
          <a:bodyPr>
            <a:normAutofit/>
          </a:bodyPr>
          <a:lstStyle/>
          <a:p>
            <a:pPr algn="ctr" rtl="0"/>
            <a:r>
              <a:rPr lang="el-GR" sz="2400" b="1" dirty="0"/>
              <a:t>Η Αξιολόγηση της Στρατηγικής σημασίας των πόρων και των δυνατοτήτων της εταιρείας</a:t>
            </a:r>
            <a:endParaRPr lang="en-US" sz="2400" b="1" dirty="0"/>
          </a:p>
        </p:txBody>
      </p:sp>
      <p:pic>
        <p:nvPicPr>
          <p:cNvPr id="7" name="Content Placeholder 6">
            <a:extLst>
              <a:ext uri="{FF2B5EF4-FFF2-40B4-BE49-F238E27FC236}">
                <a16:creationId xmlns:a16="http://schemas.microsoft.com/office/drawing/2014/main" id="{284D6687-18DA-87E7-AFEB-35483BA564CE}"/>
              </a:ext>
            </a:extLst>
          </p:cNvPr>
          <p:cNvPicPr>
            <a:picLocks noGrp="1" noChangeAspect="1"/>
          </p:cNvPicPr>
          <p:nvPr>
            <p:ph idx="1"/>
          </p:nvPr>
        </p:nvPicPr>
        <p:blipFill>
          <a:blip r:embed="rId2"/>
          <a:stretch>
            <a:fillRect/>
          </a:stretch>
        </p:blipFill>
        <p:spPr>
          <a:xfrm>
            <a:off x="1098958" y="1757545"/>
            <a:ext cx="6946084" cy="4211273"/>
          </a:xfrm>
        </p:spPr>
      </p:pic>
      <p:sp>
        <p:nvSpPr>
          <p:cNvPr id="4" name="Footer Placeholder 3">
            <a:extLst>
              <a:ext uri="{FF2B5EF4-FFF2-40B4-BE49-F238E27FC236}">
                <a16:creationId xmlns:a16="http://schemas.microsoft.com/office/drawing/2014/main" id="{73B54EBA-C32E-F3B5-6757-33D4A2B06144}"/>
              </a:ext>
            </a:extLst>
          </p:cNvPr>
          <p:cNvSpPr>
            <a:spLocks noGrp="1"/>
          </p:cNvSpPr>
          <p:nvPr>
            <p:ph type="ftr" sz="quarter" idx="11"/>
          </p:nvPr>
        </p:nvSpPr>
        <p:spPr/>
        <p:txBody>
          <a:bodyPr/>
          <a:lstStyle/>
          <a:p>
            <a:pPr algn="l" rtl="0"/>
            <a:r>
              <a:rPr lang="el-GR">
                <a:solidFill>
                  <a:prstClr val="black">
                    <a:tint val="75000"/>
                  </a:prstClr>
                </a:solidFill>
              </a:rPr>
              <a:t>ΠΑΝΕΠΙΣΤΗΜΙΟ ΠΕΙΡΑΙΩΣ_M&amp;As 02242025 </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0901A2DA-EC57-38FC-E986-F695DC1E886F}"/>
              </a:ext>
            </a:extLst>
          </p:cNvPr>
          <p:cNvSpPr>
            <a:spLocks noGrp="1"/>
          </p:cNvSpPr>
          <p:nvPr>
            <p:ph type="sldNum" sz="quarter" idx="12"/>
          </p:nvPr>
        </p:nvSpPr>
        <p:spPr/>
        <p:txBody>
          <a:bodyPr/>
          <a:lstStyle/>
          <a:p>
            <a:pPr algn="l" rtl="0"/>
            <a:fld id="{8D10B028-39EC-4912-BB06-6A14E91D200B}" type="slidenum">
              <a:rPr lang="en-US" smtClean="0">
                <a:solidFill>
                  <a:prstClr val="black">
                    <a:tint val="75000"/>
                  </a:prstClr>
                </a:solidFill>
              </a:rPr>
              <a:pPr algn="l" rtl="0"/>
              <a:t>26</a:t>
            </a:fld>
            <a:endParaRPr lang="en-US">
              <a:solidFill>
                <a:prstClr val="black">
                  <a:tint val="75000"/>
                </a:prstClr>
              </a:solidFill>
            </a:endParaRPr>
          </a:p>
        </p:txBody>
      </p:sp>
    </p:spTree>
    <p:extLst>
      <p:ext uri="{BB962C8B-B14F-4D97-AF65-F5344CB8AC3E}">
        <p14:creationId xmlns:p14="http://schemas.microsoft.com/office/powerpoint/2010/main" val="3508821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176C4B-D188-1581-B5FF-BEAF86B81B9F}"/>
              </a:ext>
            </a:extLst>
          </p:cNvPr>
          <p:cNvSpPr>
            <a:spLocks noGrp="1"/>
          </p:cNvSpPr>
          <p:nvPr>
            <p:ph type="sldNum" sz="quarter" idx="12"/>
          </p:nvPr>
        </p:nvSpPr>
        <p:spPr/>
        <p:txBody>
          <a:bodyPr/>
          <a:lstStyle/>
          <a:p>
            <a:pPr algn="l" rtl="0"/>
            <a:fld id="{5AC03788-8EA3-4B13-9CDA-5A9C902D41AB}" type="slidenum">
              <a:rPr lang="en-GB" smtClean="0"/>
              <a:t>27</a:t>
            </a:fld>
            <a:endParaRPr lang="en-GB"/>
          </a:p>
        </p:txBody>
      </p:sp>
      <p:pic>
        <p:nvPicPr>
          <p:cNvPr id="4" name="Picture 3">
            <a:extLst>
              <a:ext uri="{FF2B5EF4-FFF2-40B4-BE49-F238E27FC236}">
                <a16:creationId xmlns:a16="http://schemas.microsoft.com/office/drawing/2014/main" id="{63CD16B4-A6C2-97A1-D622-A950EE3E45DB}"/>
              </a:ext>
            </a:extLst>
          </p:cNvPr>
          <p:cNvPicPr>
            <a:picLocks noChangeAspect="1"/>
          </p:cNvPicPr>
          <p:nvPr/>
        </p:nvPicPr>
        <p:blipFill>
          <a:blip r:embed="rId2"/>
          <a:stretch>
            <a:fillRect/>
          </a:stretch>
        </p:blipFill>
        <p:spPr>
          <a:xfrm>
            <a:off x="1249959" y="2283903"/>
            <a:ext cx="6644081" cy="2290194"/>
          </a:xfrm>
          <a:prstGeom prst="rect">
            <a:avLst/>
          </a:prstGeom>
        </p:spPr>
      </p:pic>
      <p:sp>
        <p:nvSpPr>
          <p:cNvPr id="3" name="Footer Placeholder 2">
            <a:extLst>
              <a:ext uri="{FF2B5EF4-FFF2-40B4-BE49-F238E27FC236}">
                <a16:creationId xmlns:a16="http://schemas.microsoft.com/office/drawing/2014/main" id="{1B5A86FD-C48F-8D2F-D620-443B6F400393}"/>
              </a:ext>
            </a:extLst>
          </p:cNvPr>
          <p:cNvSpPr>
            <a:spLocks noGrp="1"/>
          </p:cNvSpPr>
          <p:nvPr>
            <p:ph type="ftr" sz="quarter" idx="11"/>
          </p:nvPr>
        </p:nvSpPr>
        <p:spPr/>
        <p:txBody>
          <a:bodyPr/>
          <a:lstStyle/>
          <a:p>
            <a:pPr algn="l" rtl="0"/>
            <a:r>
              <a:rPr lang="el-GR"/>
              <a:t>ΠΑΝΕΠΙΣΤΗΜΙΟ ΠΕΙΡΑΙΩΣ_M&amp;As 02242025 </a:t>
            </a:r>
            <a:endParaRPr lang="en-GB"/>
          </a:p>
        </p:txBody>
      </p:sp>
    </p:spTree>
    <p:extLst>
      <p:ext uri="{BB962C8B-B14F-4D97-AF65-F5344CB8AC3E}">
        <p14:creationId xmlns:p14="http://schemas.microsoft.com/office/powerpoint/2010/main" val="26253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C740E-7D92-0728-F828-A01321A38338}"/>
              </a:ext>
            </a:extLst>
          </p:cNvPr>
          <p:cNvSpPr>
            <a:spLocks noGrp="1"/>
          </p:cNvSpPr>
          <p:nvPr>
            <p:ph type="title"/>
          </p:nvPr>
        </p:nvSpPr>
        <p:spPr/>
        <p:txBody>
          <a:bodyPr>
            <a:normAutofit/>
          </a:bodyPr>
          <a:lstStyle/>
          <a:p>
            <a:pPr algn="ctr" rtl="0"/>
            <a:r>
              <a:rPr lang="el-GR" sz="2400" b="1" dirty="0"/>
              <a:t>Διαμορφώνοντας μια διεθνή στρατηγική δημιουργίας υπεραξιών μέσω εταιρικών μετασχηματισμών</a:t>
            </a:r>
            <a:endParaRPr lang="en-US" sz="2400" b="1" dirty="0"/>
          </a:p>
        </p:txBody>
      </p:sp>
      <p:pic>
        <p:nvPicPr>
          <p:cNvPr id="7" name="Content Placeholder 6">
            <a:extLst>
              <a:ext uri="{FF2B5EF4-FFF2-40B4-BE49-F238E27FC236}">
                <a16:creationId xmlns:a16="http://schemas.microsoft.com/office/drawing/2014/main" id="{9BED7725-0352-3DC6-C23E-5E1EF81DD0CE}"/>
              </a:ext>
            </a:extLst>
          </p:cNvPr>
          <p:cNvPicPr>
            <a:picLocks noGrp="1" noChangeAspect="1"/>
          </p:cNvPicPr>
          <p:nvPr>
            <p:ph sz="half" idx="1"/>
          </p:nvPr>
        </p:nvPicPr>
        <p:blipFill>
          <a:blip r:embed="rId2"/>
          <a:stretch>
            <a:fillRect/>
          </a:stretch>
        </p:blipFill>
        <p:spPr>
          <a:xfrm>
            <a:off x="628650" y="1690689"/>
            <a:ext cx="3886200" cy="3983183"/>
          </a:xfrm>
        </p:spPr>
      </p:pic>
      <p:pic>
        <p:nvPicPr>
          <p:cNvPr id="9" name="Content Placeholder 8">
            <a:extLst>
              <a:ext uri="{FF2B5EF4-FFF2-40B4-BE49-F238E27FC236}">
                <a16:creationId xmlns:a16="http://schemas.microsoft.com/office/drawing/2014/main" id="{0CB0ACFE-D05C-ED49-4935-79C8F0F235A5}"/>
              </a:ext>
            </a:extLst>
          </p:cNvPr>
          <p:cNvPicPr>
            <a:picLocks noGrp="1" noChangeAspect="1"/>
          </p:cNvPicPr>
          <p:nvPr>
            <p:ph sz="half" idx="2"/>
          </p:nvPr>
        </p:nvPicPr>
        <p:blipFill>
          <a:blip r:embed="rId3"/>
          <a:stretch>
            <a:fillRect/>
          </a:stretch>
        </p:blipFill>
        <p:spPr>
          <a:xfrm>
            <a:off x="4629150" y="1690689"/>
            <a:ext cx="3886200" cy="3921180"/>
          </a:xfrm>
        </p:spPr>
      </p:pic>
      <p:sp>
        <p:nvSpPr>
          <p:cNvPr id="5" name="Slide Number Placeholder 4">
            <a:extLst>
              <a:ext uri="{FF2B5EF4-FFF2-40B4-BE49-F238E27FC236}">
                <a16:creationId xmlns:a16="http://schemas.microsoft.com/office/drawing/2014/main" id="{1A724613-ED18-6A99-5E42-BED620AA0CFD}"/>
              </a:ext>
            </a:extLst>
          </p:cNvPr>
          <p:cNvSpPr>
            <a:spLocks noGrp="1"/>
          </p:cNvSpPr>
          <p:nvPr>
            <p:ph type="sldNum" sz="quarter" idx="12"/>
          </p:nvPr>
        </p:nvSpPr>
        <p:spPr/>
        <p:txBody>
          <a:bodyPr/>
          <a:lstStyle/>
          <a:p>
            <a:pPr algn="l" rtl="0"/>
            <a:fld id="{5AC03788-8EA3-4B13-9CDA-5A9C902D41AB}" type="slidenum">
              <a:rPr lang="en-GB" smtClean="0"/>
              <a:t>28</a:t>
            </a:fld>
            <a:endParaRPr lang="en-GB"/>
          </a:p>
        </p:txBody>
      </p:sp>
      <p:sp>
        <p:nvSpPr>
          <p:cNvPr id="3" name="Footer Placeholder 2">
            <a:extLst>
              <a:ext uri="{FF2B5EF4-FFF2-40B4-BE49-F238E27FC236}">
                <a16:creationId xmlns:a16="http://schemas.microsoft.com/office/drawing/2014/main" id="{559E5E63-2B06-6C56-B56E-A05F74FEF6FE}"/>
              </a:ext>
            </a:extLst>
          </p:cNvPr>
          <p:cNvSpPr>
            <a:spLocks noGrp="1"/>
          </p:cNvSpPr>
          <p:nvPr>
            <p:ph type="ftr" sz="quarter" idx="11"/>
          </p:nvPr>
        </p:nvSpPr>
        <p:spPr/>
        <p:txBody>
          <a:bodyPr/>
          <a:lstStyle/>
          <a:p>
            <a:pPr algn="l" rtl="0"/>
            <a:r>
              <a:rPr lang="el-GR"/>
              <a:t>ΠΑΝΕΠΙΣΤΗΜΙΟ ΠΕΙΡΑΙΩΣ_M&amp;As 02242025 </a:t>
            </a:r>
            <a:endParaRPr lang="en-GB"/>
          </a:p>
        </p:txBody>
      </p:sp>
    </p:spTree>
    <p:extLst>
      <p:ext uri="{BB962C8B-B14F-4D97-AF65-F5344CB8AC3E}">
        <p14:creationId xmlns:p14="http://schemas.microsoft.com/office/powerpoint/2010/main" val="4243910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4BD6B-5510-8F9B-7A00-52EEEFAB0FE8}"/>
              </a:ext>
            </a:extLst>
          </p:cNvPr>
          <p:cNvSpPr>
            <a:spLocks noGrp="1"/>
          </p:cNvSpPr>
          <p:nvPr>
            <p:ph type="title"/>
          </p:nvPr>
        </p:nvSpPr>
        <p:spPr/>
        <p:txBody>
          <a:bodyPr>
            <a:normAutofit fontScale="90000"/>
          </a:bodyPr>
          <a:lstStyle/>
          <a:p>
            <a:pPr rtl="0"/>
            <a:r>
              <a:rPr lang="en-US" dirty="0" err="1"/>
              <a:t>ΟΡΑΜΑ</a:t>
            </a:r>
            <a:r>
              <a:rPr lang="en-US" dirty="0"/>
              <a:t> </a:t>
            </a:r>
            <a:r>
              <a:rPr lang="en-US" dirty="0" err="1"/>
              <a:t>ΠΡΙΝ</a:t>
            </a:r>
            <a:r>
              <a:rPr lang="en-US" dirty="0"/>
              <a:t> ΑΠΟ ΤΗ </a:t>
            </a:r>
            <a:r>
              <a:rPr lang="en-US" dirty="0" err="1"/>
              <a:t>ΔΙΑΜΟΡΦΩΣΗ</a:t>
            </a:r>
            <a:r>
              <a:rPr lang="en-US" dirty="0"/>
              <a:t> </a:t>
            </a:r>
            <a:r>
              <a:rPr lang="en-US" dirty="0" err="1"/>
              <a:t>ΣΤΡΑΤΗΓΙΚΩΝ</a:t>
            </a:r>
            <a:br>
              <a:rPr lang="en-US" dirty="0"/>
            </a:br>
            <a:r>
              <a:rPr lang="en-US" sz="1800" dirty="0"/>
              <a:t>(Μην βάζετε την άμαξα μπροστά από το άλογο)</a:t>
            </a:r>
          </a:p>
        </p:txBody>
      </p:sp>
      <p:pic>
        <p:nvPicPr>
          <p:cNvPr id="7" name="Content Placeholder 6">
            <a:extLst>
              <a:ext uri="{FF2B5EF4-FFF2-40B4-BE49-F238E27FC236}">
                <a16:creationId xmlns:a16="http://schemas.microsoft.com/office/drawing/2014/main" id="{0174FBCE-7AF8-9AE7-C602-F3BCA332F909}"/>
              </a:ext>
            </a:extLst>
          </p:cNvPr>
          <p:cNvPicPr>
            <a:picLocks noGrp="1" noChangeAspect="1"/>
          </p:cNvPicPr>
          <p:nvPr>
            <p:ph idx="1"/>
          </p:nvPr>
        </p:nvPicPr>
        <p:blipFill>
          <a:blip r:embed="rId2"/>
          <a:stretch>
            <a:fillRect/>
          </a:stretch>
        </p:blipFill>
        <p:spPr>
          <a:xfrm>
            <a:off x="809303" y="1600200"/>
            <a:ext cx="7525393" cy="4525963"/>
          </a:xfrm>
        </p:spPr>
      </p:pic>
      <p:sp>
        <p:nvSpPr>
          <p:cNvPr id="4" name="Footer Placeholder 3">
            <a:extLst>
              <a:ext uri="{FF2B5EF4-FFF2-40B4-BE49-F238E27FC236}">
                <a16:creationId xmlns:a16="http://schemas.microsoft.com/office/drawing/2014/main" id="{7DF684DA-E922-1278-F352-2FEF2B4B2FCF}"/>
              </a:ext>
            </a:extLst>
          </p:cNvPr>
          <p:cNvSpPr>
            <a:spLocks noGrp="1"/>
          </p:cNvSpPr>
          <p:nvPr>
            <p:ph type="ftr" sz="quarter" idx="11"/>
          </p:nvPr>
        </p:nvSpPr>
        <p:spPr/>
        <p:txBody>
          <a:bodyPr/>
          <a:lstStyle/>
          <a:p>
            <a:pPr algn="l" rtl="0"/>
            <a:r>
              <a:rPr lang="el-GR">
                <a:solidFill>
                  <a:prstClr val="black">
                    <a:tint val="75000"/>
                  </a:prstClr>
                </a:solidFill>
              </a:rPr>
              <a:t>ΠΑΝΕΠΙΣΤΗΜΙΟ ΠΕΙΡΑΙΩΣ_M&amp;As 02242025 </a:t>
            </a: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F4A141CB-A29A-FC0A-7771-807A9574505A}"/>
              </a:ext>
            </a:extLst>
          </p:cNvPr>
          <p:cNvSpPr>
            <a:spLocks noGrp="1"/>
          </p:cNvSpPr>
          <p:nvPr>
            <p:ph type="sldNum" sz="quarter" idx="12"/>
          </p:nvPr>
        </p:nvSpPr>
        <p:spPr/>
        <p:txBody>
          <a:bodyPr/>
          <a:lstStyle/>
          <a:p>
            <a:pPr algn="l" rtl="0"/>
            <a:fld id="{8D10B028-39EC-4912-BB06-6A14E91D200B}" type="slidenum">
              <a:rPr lang="en-US" smtClean="0">
                <a:solidFill>
                  <a:prstClr val="black">
                    <a:tint val="75000"/>
                  </a:prstClr>
                </a:solidFill>
              </a:rPr>
              <a:pPr algn="l" rtl="0"/>
              <a:t>29</a:t>
            </a:fld>
            <a:endParaRPr lang="en-US">
              <a:solidFill>
                <a:prstClr val="black">
                  <a:tint val="75000"/>
                </a:prstClr>
              </a:solidFill>
            </a:endParaRPr>
          </a:p>
        </p:txBody>
      </p:sp>
    </p:spTree>
    <p:extLst>
      <p:ext uri="{BB962C8B-B14F-4D97-AF65-F5344CB8AC3E}">
        <p14:creationId xmlns:p14="http://schemas.microsoft.com/office/powerpoint/2010/main" val="1857147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95AD8-8AFC-8ECE-E999-98261A8D572C}"/>
              </a:ext>
            </a:extLst>
          </p:cNvPr>
          <p:cNvSpPr>
            <a:spLocks noGrp="1"/>
          </p:cNvSpPr>
          <p:nvPr>
            <p:ph type="title"/>
          </p:nvPr>
        </p:nvSpPr>
        <p:spPr>
          <a:xfrm>
            <a:off x="457200" y="274638"/>
            <a:ext cx="8229600" cy="803264"/>
          </a:xfrm>
        </p:spPr>
        <p:txBody>
          <a:bodyPr>
            <a:normAutofit/>
          </a:bodyPr>
          <a:lstStyle/>
          <a:p>
            <a:r>
              <a:rPr lang="el-GR" sz="1800" b="1" dirty="0"/>
              <a:t>ΓΙΑΤΙ Η ΕΛΛΑΔΑ ΔΕΝ ΜΠΟΡΕΙ ΝΑ ΑΠΟΤΕΛΕΣΕΙ ΣΤΟΧΟ ΣΗΜΑΝΤΙΚΩΝ ΕΤΑΙΡΙΚΩΝ ΜΕΤΑΣΧΗΜΑΤΙΣΜΩΝ ΣΕ ΜΕΓΕΘΟΣ ΒΑΣΕΙ ΑΞΙΑΣ ΣΥΝΑΛΛΑΓΗΣ</a:t>
            </a:r>
            <a:endParaRPr lang="en-US" sz="1800" b="1" dirty="0"/>
          </a:p>
        </p:txBody>
      </p:sp>
      <p:pic>
        <p:nvPicPr>
          <p:cNvPr id="7" name="Content Placeholder 6">
            <a:extLst>
              <a:ext uri="{FF2B5EF4-FFF2-40B4-BE49-F238E27FC236}">
                <a16:creationId xmlns:a16="http://schemas.microsoft.com/office/drawing/2014/main" id="{34798D4F-151A-209F-66D1-6B4EE182792C}"/>
              </a:ext>
            </a:extLst>
          </p:cNvPr>
          <p:cNvPicPr>
            <a:picLocks noGrp="1" noChangeAspect="1"/>
          </p:cNvPicPr>
          <p:nvPr>
            <p:ph idx="1"/>
          </p:nvPr>
        </p:nvPicPr>
        <p:blipFill>
          <a:blip r:embed="rId2"/>
          <a:stretch>
            <a:fillRect/>
          </a:stretch>
        </p:blipFill>
        <p:spPr>
          <a:xfrm>
            <a:off x="-1" y="1211368"/>
            <a:ext cx="3996715" cy="5011518"/>
          </a:xfrm>
        </p:spPr>
      </p:pic>
      <p:sp>
        <p:nvSpPr>
          <p:cNvPr id="4" name="Footer Placeholder 3">
            <a:extLst>
              <a:ext uri="{FF2B5EF4-FFF2-40B4-BE49-F238E27FC236}">
                <a16:creationId xmlns:a16="http://schemas.microsoft.com/office/drawing/2014/main" id="{140FCAF9-4E31-9025-0670-836EEEAB6342}"/>
              </a:ext>
            </a:extLst>
          </p:cNvPr>
          <p:cNvSpPr>
            <a:spLocks noGrp="1"/>
          </p:cNvSpPr>
          <p:nvPr>
            <p:ph type="ftr" sz="quarter" idx="11"/>
          </p:nvPr>
        </p:nvSpPr>
        <p:spPr/>
        <p:txBody>
          <a:bodyPr/>
          <a:lstStyle/>
          <a:p>
            <a:r>
              <a:rPr lang="el-GR">
                <a:solidFill>
                  <a:prstClr val="black">
                    <a:tint val="75000"/>
                  </a:prstClr>
                </a:solidFill>
              </a:rPr>
              <a:t>ΠΑΝΕΠΙΣΤΗΜΙΟ ΠΕΙΡΑΙΩΣ_M&amp;As 02242025 </a:t>
            </a: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0D6BA12F-7575-9F11-5DC9-737D23372EE7}"/>
              </a:ext>
            </a:extLst>
          </p:cNvPr>
          <p:cNvSpPr>
            <a:spLocks noGrp="1"/>
          </p:cNvSpPr>
          <p:nvPr>
            <p:ph type="sldNum" sz="quarter" idx="12"/>
          </p:nvPr>
        </p:nvSpPr>
        <p:spPr/>
        <p:txBody>
          <a:bodyPr/>
          <a:lstStyle/>
          <a:p>
            <a:fld id="{8D10B028-39EC-4912-BB06-6A14E91D200B}" type="slidenum">
              <a:rPr lang="en-US" smtClean="0">
                <a:solidFill>
                  <a:prstClr val="black">
                    <a:tint val="75000"/>
                  </a:prstClr>
                </a:solidFill>
              </a:rPr>
              <a:pPr/>
              <a:t>3</a:t>
            </a:fld>
            <a:endParaRPr lang="en-US">
              <a:solidFill>
                <a:prstClr val="black">
                  <a:tint val="75000"/>
                </a:prstClr>
              </a:solidFill>
            </a:endParaRPr>
          </a:p>
        </p:txBody>
      </p:sp>
      <p:pic>
        <p:nvPicPr>
          <p:cNvPr id="13" name="Picture 12">
            <a:extLst>
              <a:ext uri="{FF2B5EF4-FFF2-40B4-BE49-F238E27FC236}">
                <a16:creationId xmlns:a16="http://schemas.microsoft.com/office/drawing/2014/main" id="{D74C56FD-12B6-045D-EA49-81EABDDE8D48}"/>
              </a:ext>
            </a:extLst>
          </p:cNvPr>
          <p:cNvPicPr>
            <a:picLocks noChangeAspect="1"/>
          </p:cNvPicPr>
          <p:nvPr/>
        </p:nvPicPr>
        <p:blipFill>
          <a:blip r:embed="rId3"/>
          <a:stretch>
            <a:fillRect/>
          </a:stretch>
        </p:blipFill>
        <p:spPr>
          <a:xfrm>
            <a:off x="3889276" y="1211367"/>
            <a:ext cx="5254723" cy="5011518"/>
          </a:xfrm>
          <a:prstGeom prst="rect">
            <a:avLst/>
          </a:prstGeom>
        </p:spPr>
      </p:pic>
    </p:spTree>
    <p:extLst>
      <p:ext uri="{BB962C8B-B14F-4D97-AF65-F5344CB8AC3E}">
        <p14:creationId xmlns:p14="http://schemas.microsoft.com/office/powerpoint/2010/main" val="3026530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7E228-AAA7-2EF3-528B-B1DC5F819CE6}"/>
              </a:ext>
            </a:extLst>
          </p:cNvPr>
          <p:cNvSpPr>
            <a:spLocks noGrp="1"/>
          </p:cNvSpPr>
          <p:nvPr>
            <p:ph type="title"/>
          </p:nvPr>
        </p:nvSpPr>
        <p:spPr/>
        <p:txBody>
          <a:bodyPr/>
          <a:lstStyle/>
          <a:p>
            <a:pPr algn="l" rtl="0"/>
            <a:r>
              <a:rPr lang="en-US" dirty="0"/>
              <a:t>ΕΙΝΑΙ ΟΛΑ ΓΙΑ ΤΟΥΣ ΑΝΘΡΩΠΟΥΣ…</a:t>
            </a:r>
          </a:p>
        </p:txBody>
      </p:sp>
      <p:sp>
        <p:nvSpPr>
          <p:cNvPr id="3" name="Text Placeholder 2">
            <a:extLst>
              <a:ext uri="{FF2B5EF4-FFF2-40B4-BE49-F238E27FC236}">
                <a16:creationId xmlns:a16="http://schemas.microsoft.com/office/drawing/2014/main" id="{212DC5E7-79CF-29E3-34F1-0DCA698B7135}"/>
              </a:ext>
            </a:extLst>
          </p:cNvPr>
          <p:cNvSpPr>
            <a:spLocks noGrp="1"/>
          </p:cNvSpPr>
          <p:nvPr>
            <p:ph type="body" idx="1"/>
          </p:nvPr>
        </p:nvSpPr>
        <p:spPr/>
        <p:txBody>
          <a:bodyPr>
            <a:normAutofit fontScale="77500" lnSpcReduction="20000"/>
          </a:bodyPr>
          <a:lstStyle/>
          <a:p>
            <a:pPr algn="ctr" rtl="0"/>
            <a:r>
              <a:rPr lang="el-GR" dirty="0"/>
              <a:t>ΚΑΤΑΝΟΗΣΗ ΑΝΘΡΩΠΙΝΗΣ ΣΥΜΠΕΡΙΦΟΡΑΣ ΕΝΤΟΣ ΚΑΙ ΕΚΤΟΣ ΣΥΝΟΡΩΝ ΤΗΣ ΕΠΙΧΕΙΡΗΣΗΣ</a:t>
            </a:r>
            <a:endParaRPr lang="en-US" dirty="0"/>
          </a:p>
        </p:txBody>
      </p:sp>
      <p:pic>
        <p:nvPicPr>
          <p:cNvPr id="12" name="Content Placeholder 11">
            <a:extLst>
              <a:ext uri="{FF2B5EF4-FFF2-40B4-BE49-F238E27FC236}">
                <a16:creationId xmlns:a16="http://schemas.microsoft.com/office/drawing/2014/main" id="{2DF2937E-C0E9-D339-C9F2-7DF7063B6CB4}"/>
              </a:ext>
            </a:extLst>
          </p:cNvPr>
          <p:cNvPicPr>
            <a:picLocks noGrp="1" noChangeAspect="1"/>
          </p:cNvPicPr>
          <p:nvPr>
            <p:ph sz="half" idx="2"/>
          </p:nvPr>
        </p:nvPicPr>
        <p:blipFill>
          <a:blip r:embed="rId2"/>
          <a:stretch>
            <a:fillRect/>
          </a:stretch>
        </p:blipFill>
        <p:spPr>
          <a:xfrm>
            <a:off x="457200" y="2470697"/>
            <a:ext cx="4040188" cy="3221594"/>
          </a:xfrm>
        </p:spPr>
      </p:pic>
      <p:sp>
        <p:nvSpPr>
          <p:cNvPr id="5" name="Text Placeholder 4">
            <a:extLst>
              <a:ext uri="{FF2B5EF4-FFF2-40B4-BE49-F238E27FC236}">
                <a16:creationId xmlns:a16="http://schemas.microsoft.com/office/drawing/2014/main" id="{837B99BF-719B-5B6F-7CE8-E91AFFD43A11}"/>
              </a:ext>
            </a:extLst>
          </p:cNvPr>
          <p:cNvSpPr>
            <a:spLocks noGrp="1"/>
          </p:cNvSpPr>
          <p:nvPr>
            <p:ph type="body" sz="quarter" idx="3"/>
          </p:nvPr>
        </p:nvSpPr>
        <p:spPr/>
        <p:txBody>
          <a:bodyPr>
            <a:normAutofit fontScale="77500" lnSpcReduction="20000"/>
          </a:bodyPr>
          <a:lstStyle/>
          <a:p>
            <a:pPr algn="ctr" rtl="0"/>
            <a:r>
              <a:rPr lang="el-GR" dirty="0"/>
              <a:t>ΠΑΡΑΜΕΤΡΟΙ ΠΟΥ ΔΙΑΜΟΡΦΩΝΟΥΝ ΤΗΝ ΕΠΙΤΥΧΙΑ ΜΙΑΣ ΕΠΙΧΕΙΡΗΣΗΣ ΜΕΣΩ ΤΗΣ ΕΠΙΤΥΧΙΑΣ ΤΩΝ ΑΝΘΡΩΠΩΝ ΤΟΥ</a:t>
            </a:r>
            <a:endParaRPr lang="en-US" dirty="0"/>
          </a:p>
        </p:txBody>
      </p:sp>
      <p:pic>
        <p:nvPicPr>
          <p:cNvPr id="10" name="Content Placeholder 9">
            <a:extLst>
              <a:ext uri="{FF2B5EF4-FFF2-40B4-BE49-F238E27FC236}">
                <a16:creationId xmlns:a16="http://schemas.microsoft.com/office/drawing/2014/main" id="{16B80638-E784-E2A3-DB81-34607F9CEE9C}"/>
              </a:ext>
            </a:extLst>
          </p:cNvPr>
          <p:cNvPicPr>
            <a:picLocks noGrp="1" noChangeAspect="1"/>
          </p:cNvPicPr>
          <p:nvPr>
            <p:ph sz="quarter" idx="4"/>
          </p:nvPr>
        </p:nvPicPr>
        <p:blipFill>
          <a:blip r:embed="rId3"/>
          <a:stretch>
            <a:fillRect/>
          </a:stretch>
        </p:blipFill>
        <p:spPr>
          <a:xfrm>
            <a:off x="4497389" y="2470697"/>
            <a:ext cx="4189412" cy="3064147"/>
          </a:xfrm>
        </p:spPr>
      </p:pic>
      <p:sp>
        <p:nvSpPr>
          <p:cNvPr id="7" name="Footer Placeholder 6">
            <a:extLst>
              <a:ext uri="{FF2B5EF4-FFF2-40B4-BE49-F238E27FC236}">
                <a16:creationId xmlns:a16="http://schemas.microsoft.com/office/drawing/2014/main" id="{C5C13C60-C751-617A-0207-17D31A221A53}"/>
              </a:ext>
            </a:extLst>
          </p:cNvPr>
          <p:cNvSpPr>
            <a:spLocks noGrp="1"/>
          </p:cNvSpPr>
          <p:nvPr>
            <p:ph type="ftr" sz="quarter" idx="11"/>
          </p:nvPr>
        </p:nvSpPr>
        <p:spPr/>
        <p:txBody>
          <a:bodyPr/>
          <a:lstStyle/>
          <a:p>
            <a:pPr algn="l" rtl="0"/>
            <a:r>
              <a:rPr lang="el-GR">
                <a:solidFill>
                  <a:prstClr val="black">
                    <a:tint val="75000"/>
                  </a:prstClr>
                </a:solidFill>
              </a:rPr>
              <a:t>ΠΑΝΕΠΙΣΤΗΜΙΟ ΠΕΙΡΑΙΩΣ_M&amp;As 02242025 </a:t>
            </a:r>
            <a:endParaRPr lang="en-US">
              <a:solidFill>
                <a:prstClr val="black">
                  <a:tint val="75000"/>
                </a:prstClr>
              </a:solidFill>
            </a:endParaRPr>
          </a:p>
        </p:txBody>
      </p:sp>
      <p:sp>
        <p:nvSpPr>
          <p:cNvPr id="8" name="Slide Number Placeholder 7">
            <a:extLst>
              <a:ext uri="{FF2B5EF4-FFF2-40B4-BE49-F238E27FC236}">
                <a16:creationId xmlns:a16="http://schemas.microsoft.com/office/drawing/2014/main" id="{DD12A02C-6047-ABCE-EF41-57D6E4406759}"/>
              </a:ext>
            </a:extLst>
          </p:cNvPr>
          <p:cNvSpPr>
            <a:spLocks noGrp="1"/>
          </p:cNvSpPr>
          <p:nvPr>
            <p:ph type="sldNum" sz="quarter" idx="12"/>
          </p:nvPr>
        </p:nvSpPr>
        <p:spPr/>
        <p:txBody>
          <a:bodyPr/>
          <a:lstStyle/>
          <a:p>
            <a:pPr algn="l" rtl="0"/>
            <a:fld id="{8D10B028-39EC-4912-BB06-6A14E91D200B}" type="slidenum">
              <a:rPr lang="en-US" smtClean="0">
                <a:solidFill>
                  <a:prstClr val="black">
                    <a:tint val="75000"/>
                  </a:prstClr>
                </a:solidFill>
              </a:rPr>
              <a:pPr algn="l" rtl="0"/>
              <a:t>30</a:t>
            </a:fld>
            <a:endParaRPr lang="en-US">
              <a:solidFill>
                <a:prstClr val="black">
                  <a:tint val="75000"/>
                </a:prstClr>
              </a:solidFill>
            </a:endParaRPr>
          </a:p>
        </p:txBody>
      </p:sp>
    </p:spTree>
    <p:extLst>
      <p:ext uri="{BB962C8B-B14F-4D97-AF65-F5344CB8AC3E}">
        <p14:creationId xmlns:p14="http://schemas.microsoft.com/office/powerpoint/2010/main" val="420804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6D58481-F4DA-7E68-C2BB-CDD9AF8BDE66}"/>
              </a:ext>
            </a:extLst>
          </p:cNvPr>
          <p:cNvSpPr>
            <a:spLocks noGrp="1"/>
          </p:cNvSpPr>
          <p:nvPr>
            <p:ph type="ftr" sz="quarter" idx="11"/>
          </p:nvPr>
        </p:nvSpPr>
        <p:spPr/>
        <p:txBody>
          <a:bodyPr/>
          <a:lstStyle/>
          <a:p>
            <a:pPr algn="l" rtl="0"/>
            <a:r>
              <a:rPr lang="el-GR">
                <a:solidFill>
                  <a:prstClr val="black">
                    <a:tint val="75000"/>
                  </a:prstClr>
                </a:solidFill>
              </a:rPr>
              <a:t>ΠΑΝΕΠΙΣΤΗΜΙΟ ΠΕΙΡΑΙΩΣ_M&amp;As 02242025 </a:t>
            </a:r>
            <a:endParaRPr lang="en-US">
              <a:solidFill>
                <a:prstClr val="black">
                  <a:tint val="75000"/>
                </a:prstClr>
              </a:solidFill>
            </a:endParaRPr>
          </a:p>
        </p:txBody>
      </p:sp>
      <p:sp>
        <p:nvSpPr>
          <p:cNvPr id="3" name="Slide Number Placeholder 2">
            <a:extLst>
              <a:ext uri="{FF2B5EF4-FFF2-40B4-BE49-F238E27FC236}">
                <a16:creationId xmlns:a16="http://schemas.microsoft.com/office/drawing/2014/main" id="{C882C73B-0F48-64FB-0FBB-086DBAF5D992}"/>
              </a:ext>
            </a:extLst>
          </p:cNvPr>
          <p:cNvSpPr>
            <a:spLocks noGrp="1"/>
          </p:cNvSpPr>
          <p:nvPr>
            <p:ph type="sldNum" sz="quarter" idx="12"/>
          </p:nvPr>
        </p:nvSpPr>
        <p:spPr/>
        <p:txBody>
          <a:bodyPr/>
          <a:lstStyle/>
          <a:p>
            <a:pPr algn="l" rtl="0"/>
            <a:fld id="{8D10B028-39EC-4912-BB06-6A14E91D200B}" type="slidenum">
              <a:rPr lang="en-US" smtClean="0">
                <a:solidFill>
                  <a:prstClr val="black">
                    <a:tint val="75000"/>
                  </a:prstClr>
                </a:solidFill>
              </a:rPr>
              <a:pPr algn="l" rtl="0"/>
              <a:t>31</a:t>
            </a:fld>
            <a:endParaRPr lang="en-US">
              <a:solidFill>
                <a:prstClr val="black">
                  <a:tint val="75000"/>
                </a:prstClr>
              </a:solidFill>
            </a:endParaRPr>
          </a:p>
        </p:txBody>
      </p:sp>
      <p:pic>
        <p:nvPicPr>
          <p:cNvPr id="5" name="Picture 4">
            <a:extLst>
              <a:ext uri="{FF2B5EF4-FFF2-40B4-BE49-F238E27FC236}">
                <a16:creationId xmlns:a16="http://schemas.microsoft.com/office/drawing/2014/main" id="{8094EA05-0A1A-EE1D-670E-71DE43119E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0" y="1308100"/>
            <a:ext cx="6350000" cy="4241800"/>
          </a:xfrm>
          <a:prstGeom prst="rect">
            <a:avLst/>
          </a:prstGeom>
        </p:spPr>
      </p:pic>
    </p:spTree>
    <p:extLst>
      <p:ext uri="{BB962C8B-B14F-4D97-AF65-F5344CB8AC3E}">
        <p14:creationId xmlns:p14="http://schemas.microsoft.com/office/powerpoint/2010/main" val="1134265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4968D91-5656-4122-59F9-8862A2003192}"/>
              </a:ext>
            </a:extLst>
          </p:cNvPr>
          <p:cNvSpPr>
            <a:spLocks noGrp="1"/>
          </p:cNvSpPr>
          <p:nvPr>
            <p:ph type="ftr" sz="quarter" idx="11"/>
          </p:nvPr>
        </p:nvSpPr>
        <p:spPr/>
        <p:txBody>
          <a:bodyPr/>
          <a:lstStyle/>
          <a:p>
            <a:r>
              <a:rPr lang="el-GR">
                <a:solidFill>
                  <a:prstClr val="black">
                    <a:tint val="75000"/>
                  </a:prstClr>
                </a:solidFill>
              </a:rPr>
              <a:t>ΠΑΝΕΠΙΣΤΗΜΙΟ ΠΕΙΡΑΙΩΣ_M&amp;As 02242025 </a:t>
            </a:r>
            <a:endParaRPr lang="en-US">
              <a:solidFill>
                <a:prstClr val="black">
                  <a:tint val="75000"/>
                </a:prstClr>
              </a:solidFill>
            </a:endParaRPr>
          </a:p>
        </p:txBody>
      </p:sp>
      <p:sp>
        <p:nvSpPr>
          <p:cNvPr id="3" name="Slide Number Placeholder 2">
            <a:extLst>
              <a:ext uri="{FF2B5EF4-FFF2-40B4-BE49-F238E27FC236}">
                <a16:creationId xmlns:a16="http://schemas.microsoft.com/office/drawing/2014/main" id="{76DAEF4B-A711-7B5C-ED40-5B570B536412}"/>
              </a:ext>
            </a:extLst>
          </p:cNvPr>
          <p:cNvSpPr>
            <a:spLocks noGrp="1"/>
          </p:cNvSpPr>
          <p:nvPr>
            <p:ph type="sldNum" sz="quarter" idx="12"/>
          </p:nvPr>
        </p:nvSpPr>
        <p:spPr/>
        <p:txBody>
          <a:bodyPr/>
          <a:lstStyle/>
          <a:p>
            <a:fld id="{8D10B028-39EC-4912-BB06-6A14E91D200B}" type="slidenum">
              <a:rPr lang="en-US" smtClean="0">
                <a:solidFill>
                  <a:prstClr val="black">
                    <a:tint val="75000"/>
                  </a:prstClr>
                </a:solidFill>
              </a:rPr>
              <a:pPr/>
              <a:t>4</a:t>
            </a:fld>
            <a:endParaRPr lang="en-US">
              <a:solidFill>
                <a:prstClr val="black">
                  <a:tint val="75000"/>
                </a:prstClr>
              </a:solidFill>
            </a:endParaRPr>
          </a:p>
        </p:txBody>
      </p:sp>
      <p:pic>
        <p:nvPicPr>
          <p:cNvPr id="4" name="Picture 3">
            <a:extLst>
              <a:ext uri="{FF2B5EF4-FFF2-40B4-BE49-F238E27FC236}">
                <a16:creationId xmlns:a16="http://schemas.microsoft.com/office/drawing/2014/main" id="{44097E57-F708-33B2-D244-5E47694994A4}"/>
              </a:ext>
            </a:extLst>
          </p:cNvPr>
          <p:cNvPicPr>
            <a:picLocks noChangeAspect="1"/>
          </p:cNvPicPr>
          <p:nvPr/>
        </p:nvPicPr>
        <p:blipFill>
          <a:blip r:embed="rId2"/>
          <a:stretch>
            <a:fillRect/>
          </a:stretch>
        </p:blipFill>
        <p:spPr>
          <a:xfrm>
            <a:off x="0" y="605564"/>
            <a:ext cx="4790003" cy="5601456"/>
          </a:xfrm>
          <a:prstGeom prst="rect">
            <a:avLst/>
          </a:prstGeom>
        </p:spPr>
      </p:pic>
      <p:pic>
        <p:nvPicPr>
          <p:cNvPr id="6" name="Picture 5">
            <a:extLst>
              <a:ext uri="{FF2B5EF4-FFF2-40B4-BE49-F238E27FC236}">
                <a16:creationId xmlns:a16="http://schemas.microsoft.com/office/drawing/2014/main" id="{C18456B4-E0C9-CF01-4BAB-E464C25E72CE}"/>
              </a:ext>
            </a:extLst>
          </p:cNvPr>
          <p:cNvPicPr>
            <a:picLocks noChangeAspect="1"/>
          </p:cNvPicPr>
          <p:nvPr/>
        </p:nvPicPr>
        <p:blipFill>
          <a:blip r:embed="rId3"/>
          <a:stretch>
            <a:fillRect/>
          </a:stretch>
        </p:blipFill>
        <p:spPr>
          <a:xfrm>
            <a:off x="4711279" y="605563"/>
            <a:ext cx="4432721" cy="5646874"/>
          </a:xfrm>
          <a:prstGeom prst="rect">
            <a:avLst/>
          </a:prstGeom>
        </p:spPr>
      </p:pic>
    </p:spTree>
    <p:extLst>
      <p:ext uri="{BB962C8B-B14F-4D97-AF65-F5344CB8AC3E}">
        <p14:creationId xmlns:p14="http://schemas.microsoft.com/office/powerpoint/2010/main" val="43900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F5F6102-D2BA-A664-7038-18FDD47E5013}"/>
              </a:ext>
            </a:extLst>
          </p:cNvPr>
          <p:cNvSpPr>
            <a:spLocks noGrp="1"/>
          </p:cNvSpPr>
          <p:nvPr>
            <p:ph type="ftr" sz="quarter" idx="11"/>
          </p:nvPr>
        </p:nvSpPr>
        <p:spPr/>
        <p:txBody>
          <a:bodyPr/>
          <a:lstStyle/>
          <a:p>
            <a:r>
              <a:rPr lang="el-GR">
                <a:solidFill>
                  <a:prstClr val="black">
                    <a:tint val="75000"/>
                  </a:prstClr>
                </a:solidFill>
              </a:rPr>
              <a:t>ΠΑΝΕΠΙΣΤΗΜΙΟ ΠΕΙΡΑΙΩΣ_M&amp;As 02242025 </a:t>
            </a:r>
            <a:endParaRPr lang="en-US">
              <a:solidFill>
                <a:prstClr val="black">
                  <a:tint val="75000"/>
                </a:prstClr>
              </a:solidFill>
            </a:endParaRPr>
          </a:p>
        </p:txBody>
      </p:sp>
      <p:sp>
        <p:nvSpPr>
          <p:cNvPr id="3" name="Slide Number Placeholder 2">
            <a:extLst>
              <a:ext uri="{FF2B5EF4-FFF2-40B4-BE49-F238E27FC236}">
                <a16:creationId xmlns:a16="http://schemas.microsoft.com/office/drawing/2014/main" id="{3CD9190F-59AC-DF8A-C111-821DF623D838}"/>
              </a:ext>
            </a:extLst>
          </p:cNvPr>
          <p:cNvSpPr>
            <a:spLocks noGrp="1"/>
          </p:cNvSpPr>
          <p:nvPr>
            <p:ph type="sldNum" sz="quarter" idx="12"/>
          </p:nvPr>
        </p:nvSpPr>
        <p:spPr/>
        <p:txBody>
          <a:bodyPr/>
          <a:lstStyle/>
          <a:p>
            <a:fld id="{8D10B028-39EC-4912-BB06-6A14E91D200B}" type="slidenum">
              <a:rPr lang="en-US" smtClean="0">
                <a:solidFill>
                  <a:prstClr val="black">
                    <a:tint val="75000"/>
                  </a:prstClr>
                </a:solidFill>
              </a:rPr>
              <a:pPr/>
              <a:t>5</a:t>
            </a:fld>
            <a:endParaRPr lang="en-US">
              <a:solidFill>
                <a:prstClr val="black">
                  <a:tint val="75000"/>
                </a:prstClr>
              </a:solidFill>
            </a:endParaRPr>
          </a:p>
        </p:txBody>
      </p:sp>
      <p:pic>
        <p:nvPicPr>
          <p:cNvPr id="4" name="Picture 3">
            <a:extLst>
              <a:ext uri="{FF2B5EF4-FFF2-40B4-BE49-F238E27FC236}">
                <a16:creationId xmlns:a16="http://schemas.microsoft.com/office/drawing/2014/main" id="{86CAED82-D28F-2360-5D2C-ACEBA098F720}"/>
              </a:ext>
            </a:extLst>
          </p:cNvPr>
          <p:cNvPicPr>
            <a:picLocks noChangeAspect="1"/>
          </p:cNvPicPr>
          <p:nvPr/>
        </p:nvPicPr>
        <p:blipFill>
          <a:blip r:embed="rId2"/>
          <a:stretch>
            <a:fillRect/>
          </a:stretch>
        </p:blipFill>
        <p:spPr>
          <a:xfrm>
            <a:off x="151391" y="702453"/>
            <a:ext cx="4711279" cy="5749820"/>
          </a:xfrm>
          <a:prstGeom prst="rect">
            <a:avLst/>
          </a:prstGeom>
        </p:spPr>
      </p:pic>
      <p:pic>
        <p:nvPicPr>
          <p:cNvPr id="6" name="Picture 5">
            <a:extLst>
              <a:ext uri="{FF2B5EF4-FFF2-40B4-BE49-F238E27FC236}">
                <a16:creationId xmlns:a16="http://schemas.microsoft.com/office/drawing/2014/main" id="{51310831-4660-3262-B0CD-5D22FC8B531D}"/>
              </a:ext>
            </a:extLst>
          </p:cNvPr>
          <p:cNvPicPr>
            <a:picLocks noChangeAspect="1"/>
          </p:cNvPicPr>
          <p:nvPr/>
        </p:nvPicPr>
        <p:blipFill>
          <a:blip r:embed="rId3"/>
          <a:stretch>
            <a:fillRect/>
          </a:stretch>
        </p:blipFill>
        <p:spPr>
          <a:xfrm>
            <a:off x="4862670" y="702453"/>
            <a:ext cx="4298740" cy="5749820"/>
          </a:xfrm>
          <a:prstGeom prst="rect">
            <a:avLst/>
          </a:prstGeom>
        </p:spPr>
      </p:pic>
    </p:spTree>
    <p:extLst>
      <p:ext uri="{BB962C8B-B14F-4D97-AF65-F5344CB8AC3E}">
        <p14:creationId xmlns:p14="http://schemas.microsoft.com/office/powerpoint/2010/main" val="4240634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7DBC643-7008-4703-417F-0CDF97A0D0FE}"/>
              </a:ext>
            </a:extLst>
          </p:cNvPr>
          <p:cNvSpPr>
            <a:spLocks noGrp="1"/>
          </p:cNvSpPr>
          <p:nvPr>
            <p:ph type="ftr" sz="quarter" idx="11"/>
          </p:nvPr>
        </p:nvSpPr>
        <p:spPr/>
        <p:txBody>
          <a:bodyPr/>
          <a:lstStyle/>
          <a:p>
            <a:r>
              <a:rPr lang="el-GR">
                <a:solidFill>
                  <a:prstClr val="black">
                    <a:tint val="75000"/>
                  </a:prstClr>
                </a:solidFill>
              </a:rPr>
              <a:t>ΠΑΝΕΠΙΣΤΗΜΙΟ ΠΕΙΡΑΙΩΣ_M&amp;As 02242025 </a:t>
            </a:r>
            <a:endParaRPr lang="en-US">
              <a:solidFill>
                <a:prstClr val="black">
                  <a:tint val="75000"/>
                </a:prstClr>
              </a:solidFill>
            </a:endParaRPr>
          </a:p>
        </p:txBody>
      </p:sp>
      <p:sp>
        <p:nvSpPr>
          <p:cNvPr id="3" name="Slide Number Placeholder 2">
            <a:extLst>
              <a:ext uri="{FF2B5EF4-FFF2-40B4-BE49-F238E27FC236}">
                <a16:creationId xmlns:a16="http://schemas.microsoft.com/office/drawing/2014/main" id="{97A0E27D-15C4-E3AA-C5E0-A44849FCA5EF}"/>
              </a:ext>
            </a:extLst>
          </p:cNvPr>
          <p:cNvSpPr>
            <a:spLocks noGrp="1"/>
          </p:cNvSpPr>
          <p:nvPr>
            <p:ph type="sldNum" sz="quarter" idx="12"/>
          </p:nvPr>
        </p:nvSpPr>
        <p:spPr/>
        <p:txBody>
          <a:bodyPr/>
          <a:lstStyle/>
          <a:p>
            <a:fld id="{8D10B028-39EC-4912-BB06-6A14E91D200B}" type="slidenum">
              <a:rPr lang="en-US" smtClean="0">
                <a:solidFill>
                  <a:prstClr val="black">
                    <a:tint val="75000"/>
                  </a:prstClr>
                </a:solidFill>
              </a:rPr>
              <a:pPr/>
              <a:t>6</a:t>
            </a:fld>
            <a:endParaRPr lang="en-US">
              <a:solidFill>
                <a:prstClr val="black">
                  <a:tint val="75000"/>
                </a:prstClr>
              </a:solidFill>
            </a:endParaRPr>
          </a:p>
        </p:txBody>
      </p:sp>
      <p:pic>
        <p:nvPicPr>
          <p:cNvPr id="5" name="Picture 4">
            <a:extLst>
              <a:ext uri="{FF2B5EF4-FFF2-40B4-BE49-F238E27FC236}">
                <a16:creationId xmlns:a16="http://schemas.microsoft.com/office/drawing/2014/main" id="{BB0154DA-285A-5961-6D60-7062265EE2E7}"/>
              </a:ext>
            </a:extLst>
          </p:cNvPr>
          <p:cNvPicPr>
            <a:picLocks noChangeAspect="1"/>
          </p:cNvPicPr>
          <p:nvPr/>
        </p:nvPicPr>
        <p:blipFill>
          <a:blip r:embed="rId2"/>
          <a:stretch>
            <a:fillRect/>
          </a:stretch>
        </p:blipFill>
        <p:spPr>
          <a:xfrm>
            <a:off x="-1" y="0"/>
            <a:ext cx="4523555" cy="6858000"/>
          </a:xfrm>
          <a:prstGeom prst="rect">
            <a:avLst/>
          </a:prstGeom>
        </p:spPr>
      </p:pic>
      <p:pic>
        <p:nvPicPr>
          <p:cNvPr id="7" name="Picture 6">
            <a:extLst>
              <a:ext uri="{FF2B5EF4-FFF2-40B4-BE49-F238E27FC236}">
                <a16:creationId xmlns:a16="http://schemas.microsoft.com/office/drawing/2014/main" id="{7E38119E-B485-E476-4024-62489CBCAF49}"/>
              </a:ext>
            </a:extLst>
          </p:cNvPr>
          <p:cNvPicPr>
            <a:picLocks noChangeAspect="1"/>
          </p:cNvPicPr>
          <p:nvPr/>
        </p:nvPicPr>
        <p:blipFill>
          <a:blip r:embed="rId3"/>
          <a:stretch>
            <a:fillRect/>
          </a:stretch>
        </p:blipFill>
        <p:spPr>
          <a:xfrm>
            <a:off x="4329774" y="0"/>
            <a:ext cx="4798373" cy="6858000"/>
          </a:xfrm>
          <a:prstGeom prst="rect">
            <a:avLst/>
          </a:prstGeom>
        </p:spPr>
      </p:pic>
    </p:spTree>
    <p:extLst>
      <p:ext uri="{BB962C8B-B14F-4D97-AF65-F5344CB8AC3E}">
        <p14:creationId xmlns:p14="http://schemas.microsoft.com/office/powerpoint/2010/main" val="2521871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E78F1C5-07B7-331B-472A-EB9386AAD1AC}"/>
              </a:ext>
            </a:extLst>
          </p:cNvPr>
          <p:cNvSpPr>
            <a:spLocks noGrp="1"/>
          </p:cNvSpPr>
          <p:nvPr>
            <p:ph type="ftr" sz="quarter" idx="11"/>
          </p:nvPr>
        </p:nvSpPr>
        <p:spPr/>
        <p:txBody>
          <a:bodyPr/>
          <a:lstStyle/>
          <a:p>
            <a:r>
              <a:rPr lang="el-GR">
                <a:solidFill>
                  <a:prstClr val="black">
                    <a:tint val="75000"/>
                  </a:prstClr>
                </a:solidFill>
              </a:rPr>
              <a:t>ΠΑΝΕΠΙΣΤΗΜΙΟ ΠΕΙΡΑΙΩΣ_M&amp;As 02242025 </a:t>
            </a:r>
            <a:endParaRPr lang="en-US">
              <a:solidFill>
                <a:prstClr val="black">
                  <a:tint val="75000"/>
                </a:prstClr>
              </a:solidFill>
            </a:endParaRPr>
          </a:p>
        </p:txBody>
      </p:sp>
      <p:sp>
        <p:nvSpPr>
          <p:cNvPr id="3" name="Slide Number Placeholder 2">
            <a:extLst>
              <a:ext uri="{FF2B5EF4-FFF2-40B4-BE49-F238E27FC236}">
                <a16:creationId xmlns:a16="http://schemas.microsoft.com/office/drawing/2014/main" id="{A3F40618-49B3-6A60-15F6-FE513DF3C1E2}"/>
              </a:ext>
            </a:extLst>
          </p:cNvPr>
          <p:cNvSpPr>
            <a:spLocks noGrp="1"/>
          </p:cNvSpPr>
          <p:nvPr>
            <p:ph type="sldNum" sz="quarter" idx="12"/>
          </p:nvPr>
        </p:nvSpPr>
        <p:spPr/>
        <p:txBody>
          <a:bodyPr/>
          <a:lstStyle/>
          <a:p>
            <a:fld id="{8D10B028-39EC-4912-BB06-6A14E91D200B}" type="slidenum">
              <a:rPr lang="en-US" smtClean="0">
                <a:solidFill>
                  <a:prstClr val="black">
                    <a:tint val="75000"/>
                  </a:prstClr>
                </a:solidFill>
              </a:rPr>
              <a:pPr/>
              <a:t>7</a:t>
            </a:fld>
            <a:endParaRPr lang="en-US">
              <a:solidFill>
                <a:prstClr val="black">
                  <a:tint val="75000"/>
                </a:prstClr>
              </a:solidFill>
            </a:endParaRPr>
          </a:p>
        </p:txBody>
      </p:sp>
      <p:pic>
        <p:nvPicPr>
          <p:cNvPr id="5" name="Picture 4">
            <a:extLst>
              <a:ext uri="{FF2B5EF4-FFF2-40B4-BE49-F238E27FC236}">
                <a16:creationId xmlns:a16="http://schemas.microsoft.com/office/drawing/2014/main" id="{706FDB78-2457-3406-2C5D-ED6482F3CF81}"/>
              </a:ext>
            </a:extLst>
          </p:cNvPr>
          <p:cNvPicPr>
            <a:picLocks noChangeAspect="1"/>
          </p:cNvPicPr>
          <p:nvPr/>
        </p:nvPicPr>
        <p:blipFill>
          <a:blip r:embed="rId2"/>
          <a:stretch>
            <a:fillRect/>
          </a:stretch>
        </p:blipFill>
        <p:spPr>
          <a:xfrm>
            <a:off x="0" y="0"/>
            <a:ext cx="4299497" cy="6858000"/>
          </a:xfrm>
          <a:prstGeom prst="rect">
            <a:avLst/>
          </a:prstGeom>
        </p:spPr>
      </p:pic>
      <p:pic>
        <p:nvPicPr>
          <p:cNvPr id="7" name="Picture 6">
            <a:extLst>
              <a:ext uri="{FF2B5EF4-FFF2-40B4-BE49-F238E27FC236}">
                <a16:creationId xmlns:a16="http://schemas.microsoft.com/office/drawing/2014/main" id="{BBC78990-F088-8C85-2B42-F219A7C41204}"/>
              </a:ext>
            </a:extLst>
          </p:cNvPr>
          <p:cNvPicPr>
            <a:picLocks noChangeAspect="1"/>
          </p:cNvPicPr>
          <p:nvPr/>
        </p:nvPicPr>
        <p:blipFill>
          <a:blip r:embed="rId3"/>
          <a:stretch>
            <a:fillRect/>
          </a:stretch>
        </p:blipFill>
        <p:spPr>
          <a:xfrm>
            <a:off x="4341886" y="0"/>
            <a:ext cx="4802114" cy="6858000"/>
          </a:xfrm>
          <a:prstGeom prst="rect">
            <a:avLst/>
          </a:prstGeom>
        </p:spPr>
      </p:pic>
    </p:spTree>
    <p:extLst>
      <p:ext uri="{BB962C8B-B14F-4D97-AF65-F5344CB8AC3E}">
        <p14:creationId xmlns:p14="http://schemas.microsoft.com/office/powerpoint/2010/main" val="1473444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5E50C-3701-7269-64E0-F184DF5EA87A}"/>
              </a:ext>
            </a:extLst>
          </p:cNvPr>
          <p:cNvSpPr>
            <a:spLocks noGrp="1"/>
          </p:cNvSpPr>
          <p:nvPr>
            <p:ph type="title"/>
          </p:nvPr>
        </p:nvSpPr>
        <p:spPr>
          <a:xfrm>
            <a:off x="457200" y="274638"/>
            <a:ext cx="8229600" cy="675684"/>
          </a:xfrm>
        </p:spPr>
        <p:txBody>
          <a:bodyPr>
            <a:normAutofit fontScale="90000"/>
          </a:bodyPr>
          <a:lstStyle/>
          <a:p>
            <a:r>
              <a:rPr lang="el-GR"/>
              <a:t>ΤΟΜΕΑΣ ΠΙΘΑΝΗΣ ΠΡΟΣΕΛΚΥΣΗΣ ΔΙΕΘΝΩΝ ΕΠΕΝΔΥΣΕΩΝ</a:t>
            </a:r>
            <a:endParaRPr lang="en-US" dirty="0"/>
          </a:p>
        </p:txBody>
      </p:sp>
      <p:pic>
        <p:nvPicPr>
          <p:cNvPr id="8" name="Content Placeholder 7">
            <a:extLst>
              <a:ext uri="{FF2B5EF4-FFF2-40B4-BE49-F238E27FC236}">
                <a16:creationId xmlns:a16="http://schemas.microsoft.com/office/drawing/2014/main" id="{54F4063E-C5D3-C1A6-724C-B263D5D4FB6E}"/>
              </a:ext>
            </a:extLst>
          </p:cNvPr>
          <p:cNvPicPr>
            <a:picLocks noGrp="1" noChangeAspect="1"/>
          </p:cNvPicPr>
          <p:nvPr>
            <p:ph sz="half" idx="1"/>
          </p:nvPr>
        </p:nvPicPr>
        <p:blipFill>
          <a:blip r:embed="rId2"/>
          <a:stretch>
            <a:fillRect/>
          </a:stretch>
        </p:blipFill>
        <p:spPr>
          <a:xfrm>
            <a:off x="457200" y="1199015"/>
            <a:ext cx="4038600" cy="4622888"/>
          </a:xfrm>
        </p:spPr>
      </p:pic>
      <p:pic>
        <p:nvPicPr>
          <p:cNvPr id="10" name="Content Placeholder 9">
            <a:extLst>
              <a:ext uri="{FF2B5EF4-FFF2-40B4-BE49-F238E27FC236}">
                <a16:creationId xmlns:a16="http://schemas.microsoft.com/office/drawing/2014/main" id="{90BA2DE8-F047-897F-2540-EDFCE6AD1688}"/>
              </a:ext>
            </a:extLst>
          </p:cNvPr>
          <p:cNvPicPr>
            <a:picLocks noGrp="1" noChangeAspect="1"/>
          </p:cNvPicPr>
          <p:nvPr>
            <p:ph sz="half" idx="2"/>
          </p:nvPr>
        </p:nvPicPr>
        <p:blipFill>
          <a:blip r:embed="rId3"/>
          <a:stretch>
            <a:fillRect/>
          </a:stretch>
        </p:blipFill>
        <p:spPr>
          <a:xfrm>
            <a:off x="4648200" y="1199015"/>
            <a:ext cx="4038600" cy="4636140"/>
          </a:xfrm>
        </p:spPr>
      </p:pic>
      <p:sp>
        <p:nvSpPr>
          <p:cNvPr id="5" name="Footer Placeholder 4">
            <a:extLst>
              <a:ext uri="{FF2B5EF4-FFF2-40B4-BE49-F238E27FC236}">
                <a16:creationId xmlns:a16="http://schemas.microsoft.com/office/drawing/2014/main" id="{73250D67-EF9D-1E1A-E3DE-72C715E17E23}"/>
              </a:ext>
            </a:extLst>
          </p:cNvPr>
          <p:cNvSpPr>
            <a:spLocks noGrp="1"/>
          </p:cNvSpPr>
          <p:nvPr>
            <p:ph type="ftr" sz="quarter" idx="11"/>
          </p:nvPr>
        </p:nvSpPr>
        <p:spPr/>
        <p:txBody>
          <a:bodyPr/>
          <a:lstStyle/>
          <a:p>
            <a:r>
              <a:rPr lang="el-GR">
                <a:solidFill>
                  <a:prstClr val="black">
                    <a:tint val="75000"/>
                  </a:prstClr>
                </a:solidFill>
              </a:rPr>
              <a:t>ΠΑΝΕΠΙΣΤΗΜΙΟ ΠΕΙΡΑΙΩΣ_M&amp;As 02242025 </a:t>
            </a: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58F3E19-909B-4433-0A8B-C2168296DEE1}"/>
              </a:ext>
            </a:extLst>
          </p:cNvPr>
          <p:cNvSpPr>
            <a:spLocks noGrp="1"/>
          </p:cNvSpPr>
          <p:nvPr>
            <p:ph type="sldNum" sz="quarter" idx="12"/>
          </p:nvPr>
        </p:nvSpPr>
        <p:spPr/>
        <p:txBody>
          <a:bodyPr/>
          <a:lstStyle/>
          <a:p>
            <a:fld id="{8D10B028-39EC-4912-BB06-6A14E91D200B}"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2899194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9B39353-4F09-4D12-86A0-7C8205EFD912}"/>
              </a:ext>
            </a:extLst>
          </p:cNvPr>
          <p:cNvSpPr>
            <a:spLocks noGrp="1"/>
          </p:cNvSpPr>
          <p:nvPr>
            <p:ph type="ftr" sz="quarter" idx="11"/>
          </p:nvPr>
        </p:nvSpPr>
        <p:spPr/>
        <p:txBody>
          <a:bodyPr/>
          <a:lstStyle/>
          <a:p>
            <a:pPr algn="l" rtl="0"/>
            <a:r>
              <a:rPr lang="el-GR" dirty="0">
                <a:solidFill>
                  <a:prstClr val="black">
                    <a:tint val="75000"/>
                  </a:prstClr>
                </a:solidFill>
              </a:rPr>
              <a:t>ΠΑΝΕΠΙΣΤΗΜΙΟ ΠΕΙΡΑΙΩΣ_</a:t>
            </a:r>
            <a:r>
              <a:rPr lang="en-US" dirty="0">
                <a:solidFill>
                  <a:prstClr val="black">
                    <a:tint val="75000"/>
                  </a:prstClr>
                </a:solidFill>
              </a:rPr>
              <a:t>M&amp;As 02242025</a:t>
            </a:r>
          </a:p>
          <a:p>
            <a:pPr algn="l" rtl="0"/>
            <a:endParaRPr lang="en-US" dirty="0">
              <a:solidFill>
                <a:prstClr val="black">
                  <a:tint val="75000"/>
                </a:prstClr>
              </a:solidFill>
            </a:endParaRPr>
          </a:p>
        </p:txBody>
      </p:sp>
      <p:sp>
        <p:nvSpPr>
          <p:cNvPr id="3" name="Slide Number Placeholder 2">
            <a:extLst>
              <a:ext uri="{FF2B5EF4-FFF2-40B4-BE49-F238E27FC236}">
                <a16:creationId xmlns:a16="http://schemas.microsoft.com/office/drawing/2014/main" id="{0206B763-0BC1-4DD6-AFDA-10C3EA0C4182}"/>
              </a:ext>
            </a:extLst>
          </p:cNvPr>
          <p:cNvSpPr>
            <a:spLocks noGrp="1"/>
          </p:cNvSpPr>
          <p:nvPr>
            <p:ph type="sldNum" sz="quarter" idx="12"/>
          </p:nvPr>
        </p:nvSpPr>
        <p:spPr/>
        <p:txBody>
          <a:bodyPr/>
          <a:lstStyle/>
          <a:p>
            <a:pPr algn="l" rtl="0"/>
            <a:fld id="{8D10B028-39EC-4912-BB06-6A14E91D200B}" type="slidenum">
              <a:rPr lang="en-US" smtClean="0">
                <a:solidFill>
                  <a:prstClr val="black">
                    <a:tint val="75000"/>
                  </a:prstClr>
                </a:solidFill>
              </a:rPr>
              <a:pPr algn="l" rtl="0"/>
              <a:t>9</a:t>
            </a:fld>
            <a:endParaRPr lang="en-US">
              <a:solidFill>
                <a:prstClr val="black">
                  <a:tint val="75000"/>
                </a:prstClr>
              </a:solidFill>
            </a:endParaRPr>
          </a:p>
        </p:txBody>
      </p:sp>
      <p:pic>
        <p:nvPicPr>
          <p:cNvPr id="5" name="Picture 4">
            <a:extLst>
              <a:ext uri="{FF2B5EF4-FFF2-40B4-BE49-F238E27FC236}">
                <a16:creationId xmlns:a16="http://schemas.microsoft.com/office/drawing/2014/main" id="{C290E7C2-C7DE-484E-BF16-AFE216850D2F}"/>
              </a:ext>
            </a:extLst>
          </p:cNvPr>
          <p:cNvPicPr>
            <a:picLocks noChangeAspect="1"/>
          </p:cNvPicPr>
          <p:nvPr/>
        </p:nvPicPr>
        <p:blipFill>
          <a:blip r:embed="rId2"/>
          <a:stretch>
            <a:fillRect/>
          </a:stretch>
        </p:blipFill>
        <p:spPr>
          <a:xfrm>
            <a:off x="0" y="2121561"/>
            <a:ext cx="9144000" cy="2614877"/>
          </a:xfrm>
          <a:prstGeom prst="rect">
            <a:avLst/>
          </a:prstGeom>
        </p:spPr>
      </p:pic>
    </p:spTree>
    <p:extLst>
      <p:ext uri="{BB962C8B-B14F-4D97-AF65-F5344CB8AC3E}">
        <p14:creationId xmlns:p14="http://schemas.microsoft.com/office/powerpoint/2010/main" val="3654394529"/>
      </p:ext>
    </p:extLst>
  </p:cSld>
  <p:clrMapOvr>
    <a:masterClrMapping/>
  </p:clrMapOvr>
</p:sld>
</file>

<file path=ppt/theme/theme1.xml><?xml version="1.0" encoding="utf-8"?>
<a:theme xmlns:a="http://schemas.openxmlformats.org/drawingml/2006/main" name="CC_PP_updated 2_13_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CC_PP_updated 2_13_15.potx</Template>
  <TotalTime>0</TotalTime>
  <Words>1689</Words>
  <Application>Microsoft Office PowerPoint</Application>
  <PresentationFormat>On-screen Show (4:3)</PresentationFormat>
  <Paragraphs>119</Paragraphs>
  <Slides>31</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31</vt:i4>
      </vt:variant>
    </vt:vector>
  </HeadingPairs>
  <TitlesOfParts>
    <vt:vector size="44" baseType="lpstr">
      <vt:lpstr>AdvOT2ea83e65.I</vt:lpstr>
      <vt:lpstr>AdvOT833fb896</vt:lpstr>
      <vt:lpstr>GillSansMTPro-BookBold</vt:lpstr>
      <vt:lpstr>GlyphaLTStd-Bold</vt:lpstr>
      <vt:lpstr>MinionPro-BoldIt</vt:lpstr>
      <vt:lpstr>MinionPro-It</vt:lpstr>
      <vt:lpstr>MinionPro-Regular</vt:lpstr>
      <vt:lpstr>Arial</vt:lpstr>
      <vt:lpstr>Arial Black</vt:lpstr>
      <vt:lpstr>Calibri</vt:lpstr>
      <vt:lpstr>Calibri Light</vt:lpstr>
      <vt:lpstr>CC_PP_updated 2_13_15</vt:lpstr>
      <vt:lpstr>Office Theme</vt:lpstr>
      <vt:lpstr>ΠΛΑΙΣΙΟ ΑΝΑΛΥΣΗΣ ΕΤΑΙΡΙΚΩΝ ΑΝΑΔΙΑΡΘΡΩΣΕΩΝ_02242025 </vt:lpstr>
      <vt:lpstr>ΟΙ ΕΤΑΙΡΙΚΟΙ ΜΕΤΑΣΧΗΜΑΤΙΣΜΟΙ ΔΙΕΘΝΩΣ ΚΑΤΑ ΤΟ 2024</vt:lpstr>
      <vt:lpstr>ΓΙΑΤΙ Η ΕΛΛΑΔΑ ΔΕΝ ΜΠΟΡΕΙ ΝΑ ΑΠΟΤΕΛΕΣΕΙ ΣΤΟΧΟ ΣΗΜΑΝΤΙΚΩΝ ΕΤΑΙΡΙΚΩΝ ΜΕΤΑΣΧΗΜΑΤΙΣΜΩΝ ΣΕ ΜΕΓΕΘΟΣ ΒΑΣΕΙ ΑΞΙΑΣ ΣΥΝΑΛΛΑΓΗΣ</vt:lpstr>
      <vt:lpstr>PowerPoint Presentation</vt:lpstr>
      <vt:lpstr>PowerPoint Presentation</vt:lpstr>
      <vt:lpstr>PowerPoint Presentation</vt:lpstr>
      <vt:lpstr>PowerPoint Presentation</vt:lpstr>
      <vt:lpstr>ΤΟΜΕΑΣ ΠΙΘΑΝΗΣ ΠΡΟΣΕΛΚΥΣΗΣ ΔΙΕΘΝΩΝ ΕΠΕΝΔΥΣΕΩΝ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Όταν μεγαλύτερο δεν είναι πάντα καλύτερο </vt:lpstr>
      <vt:lpstr>Στους εταιρικούς μετασχηματισμούς οι άνθρωποι είναι το κλειδί για την απελευθέρωση αξίας </vt:lpstr>
      <vt:lpstr>Γιατί οι πιο επιτυχημένες εταιρείες είναι επεκτάσιμες </vt:lpstr>
      <vt:lpstr>Βήμα 1: Μάρκετινγκ και αξία πελατών -Η Διαδικασία Παράδοσης Αξίας</vt:lpstr>
      <vt:lpstr>Η αλυσίδα αξίας</vt:lpstr>
      <vt:lpstr>ΜΑΥΡΟΙ ΚΥΚΝΟΙ _ΓΚΡΙΖΟΙ ΡΙΝΟΚΕΡΟΙ ΚΑΙ ΑΣΗΜΕΝΙΕΣ ΕΠΕΝΔΥΣΕΙΣ</vt:lpstr>
      <vt:lpstr>Τι διαμορφώνει την ψυχολογία της αγοράς σήμερα;</vt:lpstr>
      <vt:lpstr>Οικονομική λογοδοσία για άϋλα περιουσιακά στοιχεία μάρκετινγκ(Brand Equity), όπως π.χ επωνυμία και σχέσεις με τους πελάτες, μέσω τακτικών και συστηματικών οικονομικών εκθέσεων έχει προταθεί ως ένας ιδιαίτερα αποτελεσματικός τρόπος για να αποδειχθεί η η σημαντικότητα των μη χρηματοοικονομικών μετρήσιμων παραμέτρων. Ωστόσο, οι πραγματικές επισπτώσεις δεν κεφακαιοποιούνται (Morgan et al.2022)</vt:lpstr>
      <vt:lpstr>Που βρισκόμαστε σήμερα, που θέλουμε να πάμε και πως θα πάμε στον στόχο μας;</vt:lpstr>
      <vt:lpstr>PowerPoint Presentation</vt:lpstr>
      <vt:lpstr>Η Αξιολόγηση της Στρατηγικής σημασίας των πόρων και των δυνατοτήτων της εταιρείας</vt:lpstr>
      <vt:lpstr>PowerPoint Presentation</vt:lpstr>
      <vt:lpstr>Διαμορφώνοντας μια διεθνή στρατηγική δημιουργίας υπεραξιών μέσω εταιρικών μετασχηματισμών</vt:lpstr>
      <vt:lpstr>ΟΡΑΜΑ ΠΡΙΝ ΑΠΟ ΤΗ ΔΙΑΜΟΡΦΩΣΗ ΣΤΡΑΤΗΓΙΚΩΝ (Μην βάζετε την άμαξα μπροστά από το άλογο)</vt:lpstr>
      <vt:lpstr>ΕΙΝΑΙ ΟΛΑ ΓΙΑ ΤΟΥΣ ΑΝΘΡΩΠΟΥΣ…</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docId:326864D834C2009269624C5F649A39A4</cp:keywords>
  <cp:lastModifiedBy/>
  <cp:revision>1</cp:revision>
  <dcterms:created xsi:type="dcterms:W3CDTF">2014-02-11T14:47:43Z</dcterms:created>
  <dcterms:modified xsi:type="dcterms:W3CDTF">2025-02-24T12:17:32Z</dcterms:modified>
</cp:coreProperties>
</file>