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7" r:id="rId5"/>
    <p:sldId id="298" r:id="rId6"/>
    <p:sldId id="293" r:id="rId7"/>
    <p:sldId id="294"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 id="257" r:id="rId33"/>
    <p:sldId id="258" r:id="rId34"/>
    <p:sldId id="259" r:id="rId35"/>
    <p:sldId id="260" r:id="rId36"/>
    <p:sldId id="261" r:id="rId37"/>
    <p:sldId id="262" r:id="rId38"/>
    <p:sldId id="263" r:id="rId39"/>
    <p:sldId id="264" r:id="rId40"/>
    <p:sldId id="265" r:id="rId41"/>
    <p:sldId id="266" r:id="rId42"/>
    <p:sldId id="267" r:id="rId4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28/4/2025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01753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28/4/2025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79402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28/4/2025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8087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28/4/2025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434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C51CA-B28B-4470-AC43-011BF113C8E0}" type="datetimeFigureOut">
              <a:rPr lang="el-GR" smtClean="0"/>
              <a:t>28/4/2025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0822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08C51CA-B28B-4470-AC43-011BF113C8E0}" type="datetimeFigureOut">
              <a:rPr lang="el-GR" smtClean="0"/>
              <a:t>28/4/2025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49440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08C51CA-B28B-4470-AC43-011BF113C8E0}" type="datetimeFigureOut">
              <a:rPr lang="el-GR" smtClean="0"/>
              <a:t>28/4/2025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27010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08C51CA-B28B-4470-AC43-011BF113C8E0}" type="datetimeFigureOut">
              <a:rPr lang="el-GR" smtClean="0"/>
              <a:t>28/4/2025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95506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51CA-B28B-4470-AC43-011BF113C8E0}" type="datetimeFigureOut">
              <a:rPr lang="el-GR" smtClean="0"/>
              <a:t>28/4/2025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77335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8C51CA-B28B-4470-AC43-011BF113C8E0}" type="datetimeFigureOut">
              <a:rPr lang="el-GR" smtClean="0"/>
              <a:t>28/4/2025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91450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8C51CA-B28B-4470-AC43-011BF113C8E0}" type="datetimeFigureOut">
              <a:rPr lang="el-GR" smtClean="0"/>
              <a:t>28/4/2025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4402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51CA-B28B-4470-AC43-011BF113C8E0}" type="datetimeFigureOut">
              <a:rPr lang="el-GR" smtClean="0"/>
              <a:t>28/4/2025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9240-21BE-4E31-B4E6-20480E4B784C}" type="slidenum">
              <a:rPr lang="el-GR" smtClean="0"/>
              <a:t>‹#›</a:t>
            </a:fld>
            <a:endParaRPr lang="el-GR"/>
          </a:p>
        </p:txBody>
      </p:sp>
    </p:spTree>
    <p:extLst>
      <p:ext uri="{BB962C8B-B14F-4D97-AF65-F5344CB8AC3E}">
        <p14:creationId xmlns:p14="http://schemas.microsoft.com/office/powerpoint/2010/main" val="416425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800" b="1" dirty="0"/>
              <a:t>ΜΕΘΟΔΟΛΟΓΙΑ – ΣΤΟΧΟΙ </a:t>
            </a:r>
            <a:r>
              <a:rPr lang="el-GR" sz="2800" b="1"/>
              <a:t>–  ΧΡΗΜΑΤΟΟΙΚΟΝΟΜΙΚΑ ΕΡΓΑΛΕΙΑ </a:t>
            </a:r>
            <a:r>
              <a:rPr lang="el-GR" sz="2800" b="1" dirty="0"/>
              <a:t>ΥΛΟΠΟΙΗΣΗΣ &amp; ΑΞΙΟΛΟΓΗΣΗΣ ΕΤΑΙΡΙΚΩΝ ΜΕΤΑΣΧΗΜΑΤΙΣΜΩΝ ΜΕΤΑ ΤΗΝ ΟΛΟΚΛΗΡΩΣΗ ΤΟΥΣ {</a:t>
            </a:r>
            <a:r>
              <a:rPr lang="en-GB" sz="2800" b="1" dirty="0"/>
              <a:t>POST MERGER – POST ACQUISITION GUIDELINES FOR A SUCCESSFUL OUTCOME}</a:t>
            </a:r>
            <a:endParaRPr lang="el-GR" sz="2800" b="1" dirty="0"/>
          </a:p>
        </p:txBody>
      </p:sp>
      <p:sp>
        <p:nvSpPr>
          <p:cNvPr id="3" name="Subtitle 2"/>
          <p:cNvSpPr>
            <a:spLocks noGrp="1"/>
          </p:cNvSpPr>
          <p:nvPr>
            <p:ph type="subTitle" idx="1"/>
          </p:nvPr>
        </p:nvSpPr>
        <p:spPr/>
        <p:txBody>
          <a:bodyPr>
            <a:normAutofit/>
          </a:bodyPr>
          <a:lstStyle/>
          <a:p>
            <a:pPr algn="r"/>
            <a:r>
              <a:rPr lang="el-GR" sz="1400" dirty="0"/>
              <a:t>Δ.</a:t>
            </a:r>
            <a:r>
              <a:rPr lang="el-GR" sz="1400"/>
              <a:t>ΚΑΜΠΗΣ </a:t>
            </a:r>
            <a:endParaRPr lang="el-GR" sz="1400" dirty="0"/>
          </a:p>
        </p:txBody>
      </p:sp>
    </p:spTree>
    <p:extLst>
      <p:ext uri="{BB962C8B-B14F-4D97-AF65-F5344CB8AC3E}">
        <p14:creationId xmlns:p14="http://schemas.microsoft.com/office/powerpoint/2010/main" val="147468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r>
              <a:rPr lang="el-GR" sz="2400" b="1" dirty="0"/>
              <a:t>ΑΙΤΙΑ ΑΝΕΠΙΤΥΧΩΝ ΕΤΑΙΡΙΚΩΝ ΜΕΤΑΣΧΗΜΑΤΙΣΜΩΝ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13411"/>
            <a:ext cx="9125656" cy="4863552"/>
          </a:xfrm>
        </p:spPr>
      </p:pic>
    </p:spTree>
    <p:extLst>
      <p:ext uri="{BB962C8B-B14F-4D97-AF65-F5344CB8AC3E}">
        <p14:creationId xmlns:p14="http://schemas.microsoft.com/office/powerpoint/2010/main" val="70233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normAutofit/>
          </a:bodyPr>
          <a:lstStyle/>
          <a:p>
            <a:pPr algn="ctr"/>
            <a:r>
              <a:rPr lang="el-GR" sz="2000" b="1" dirty="0"/>
              <a:t>ΚΑΤΑΣΤΑΣΗ ΥΠΕΥΘΥΝΩΝ ΥΛΟΠΟΙΗΣΗΣ ΕΤΑΙΡΙΚΟΥ ΜΕΤΑΣΧΗΜΑΤΙΣΜΟΥ ΜΕ ΣΑΦΗ ΠΡΟΣΔΙΟΡΙΣΜΟ ΡΟΛΩΝ ΚΑΙ ΧΡΟΝΟΔΙΑΓΡΑΜΜΑΤΟΣ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46415"/>
            <a:ext cx="9125656" cy="4730548"/>
          </a:xfrm>
        </p:spPr>
      </p:pic>
    </p:spTree>
    <p:extLst>
      <p:ext uri="{BB962C8B-B14F-4D97-AF65-F5344CB8AC3E}">
        <p14:creationId xmlns:p14="http://schemas.microsoft.com/office/powerpoint/2010/main" val="387240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normAutofit/>
          </a:bodyPr>
          <a:lstStyle/>
          <a:p>
            <a:pPr algn="ctr"/>
            <a:r>
              <a:rPr lang="el-GR" sz="2000" b="1" dirty="0"/>
              <a:t>ΠΟΣΟΣΤΙΚΟΠΟΙΗΣΗ ΕΠΙΔΙΩΞΕΩΝ/ΣΤΟΧΩΝ ΚΑΙ ΒΑΣΙΚΩΝ ΥΠΟΘΕΣΕΩΝ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207" y="1330036"/>
            <a:ext cx="9240649" cy="4846927"/>
          </a:xfrm>
        </p:spPr>
      </p:pic>
    </p:spTree>
    <p:extLst>
      <p:ext uri="{BB962C8B-B14F-4D97-AF65-F5344CB8AC3E}">
        <p14:creationId xmlns:p14="http://schemas.microsoft.com/office/powerpoint/2010/main" val="17716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2897"/>
          </a:xfrm>
        </p:spPr>
        <p:txBody>
          <a:bodyPr>
            <a:normAutofit fontScale="90000"/>
          </a:bodyPr>
          <a:lstStyle/>
          <a:p>
            <a:pPr algn="ctr"/>
            <a:r>
              <a:rPr lang="el-GR" sz="2000" b="1" dirty="0"/>
              <a:t>ΚΑΤΑΝΟΜΗ ΕΠΙΔΙΩΚΟΜΕΝΩΝ ΣΤΟΧΩΝ ΑΝΑ ΔΙΕΥΘΥΝΣΗ ΛΕΙΤΟΥΡΓΙΑΣ ΤΟΥ ΜΕΤΑΣΧΗΜΑΤΙΣΜΕΝΟΥ ΦΟΡΕΑ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2589" y="1188720"/>
            <a:ext cx="8991267" cy="4988243"/>
          </a:xfrm>
        </p:spPr>
      </p:pic>
    </p:spTree>
    <p:extLst>
      <p:ext uri="{BB962C8B-B14F-4D97-AF65-F5344CB8AC3E}">
        <p14:creationId xmlns:p14="http://schemas.microsoft.com/office/powerpoint/2010/main" val="417646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a:bodyPr>
          <a:lstStyle/>
          <a:p>
            <a:pPr algn="ctr"/>
            <a:r>
              <a:rPr lang="el-GR" sz="2000" b="1" dirty="0"/>
              <a:t>ΚΑΘΟΡΙΣΜΟΣ ΒΑΣΙΚΩΝ ΕΠΙΔΙΩΞΕΩΝ/ΣΤΟΧΩΝ ΩΣ ΔΙΑΜΟΡΦΩΝΟΝΤΑΙ ΑΠΌ 4 ΑΞΟΝΕΣ ΕΠΙΡΡΟΗΣ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46662"/>
            <a:ext cx="9125656" cy="4830301"/>
          </a:xfrm>
        </p:spPr>
      </p:pic>
    </p:spTree>
    <p:extLst>
      <p:ext uri="{BB962C8B-B14F-4D97-AF65-F5344CB8AC3E}">
        <p14:creationId xmlns:p14="http://schemas.microsoft.com/office/powerpoint/2010/main" val="303101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pPr algn="ctr"/>
            <a:r>
              <a:rPr lang="el-GR" sz="2000" b="1" dirty="0"/>
              <a:t>ΠΩΣ Η ΑΓΟΡΑ ΕΠΗΡΕΑΖΕΙ ΤΟΥΣ ΣΤΟΧΟΥΣ ΤΟΥ ΕΤΑΙΡΙΚΟΥ ΜΕΤΑΣΧΗΜΑΤΙΣΜΟΥ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895" y="1313411"/>
            <a:ext cx="9248961" cy="4863552"/>
          </a:xfrm>
        </p:spPr>
      </p:pic>
    </p:spTree>
    <p:extLst>
      <p:ext uri="{BB962C8B-B14F-4D97-AF65-F5344CB8AC3E}">
        <p14:creationId xmlns:p14="http://schemas.microsoft.com/office/powerpoint/2010/main" val="261047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l-GR" sz="2000" b="1" dirty="0"/>
              <a:t>ΠΡΩΤΟΒΟΥΛΙΕΣ ΠΟΥ ΔΙΕΥΚΟΛΥΝΟΥΝ ΤΗΝ ΥΛΟΠΟΙΗΣΗ ΤΟΥ ΕΤΑΙΡΙΚΟΥ ΜΕΤΑΣΧΗΜΑΤΙΣΜΟΥ ΚΑΙ ΕΠΙΤΕΥΞΗΣ ΣΥΝΕΡΓΙΩΝ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964" y="1197033"/>
            <a:ext cx="9007892" cy="4979930"/>
          </a:xfrm>
        </p:spPr>
      </p:pic>
    </p:spTree>
    <p:extLst>
      <p:ext uri="{BB962C8B-B14F-4D97-AF65-F5344CB8AC3E}">
        <p14:creationId xmlns:p14="http://schemas.microsoft.com/office/powerpoint/2010/main" val="13457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l-GR" sz="2000" b="1" dirty="0"/>
              <a:t>ΔΙΕΥΘΥΝΣΕΙΣ ΤΩΝ ΜΕΤΑΣΧΗΜΑΤΙΣΘΕΝΤΩΝ ΦΟΡΕΩΝ ΠΟΥ ΜΠΟΡΟΥΝ ΝΑ ΠΕΤΥΧΟΥΝ ΣΥΝΕΡΓΙΕΣ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5469" y="1280160"/>
            <a:ext cx="8808387" cy="4896803"/>
          </a:xfrm>
        </p:spPr>
      </p:pic>
    </p:spTree>
    <p:extLst>
      <p:ext uri="{BB962C8B-B14F-4D97-AF65-F5344CB8AC3E}">
        <p14:creationId xmlns:p14="http://schemas.microsoft.com/office/powerpoint/2010/main" val="408136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a:bodyPr>
          <a:lstStyle/>
          <a:p>
            <a:pPr algn="ctr"/>
            <a:r>
              <a:rPr lang="el-GR" sz="2000" dirty="0"/>
              <a:t>ΜΗΤΡΑ ΣΥΣΧΕΤΙΣΗΣ ΑΞΙΟΛΟΓΗΣΓΣ ΠΡΟΣΠΑΘΕΙΑΣ - ΑΠΟΤΕΛΕΣΜΑΤΟΣ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13658"/>
            <a:ext cx="9125656" cy="4963305"/>
          </a:xfrm>
        </p:spPr>
      </p:pic>
    </p:spTree>
    <p:extLst>
      <p:ext uri="{BB962C8B-B14F-4D97-AF65-F5344CB8AC3E}">
        <p14:creationId xmlns:p14="http://schemas.microsoft.com/office/powerpoint/2010/main" val="426425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526"/>
          </a:xfrm>
        </p:spPr>
        <p:txBody>
          <a:bodyPr>
            <a:normAutofit/>
          </a:bodyPr>
          <a:lstStyle/>
          <a:p>
            <a:pPr algn="ctr"/>
            <a:r>
              <a:rPr lang="el-GR" sz="2000" b="1" dirty="0"/>
              <a:t>ΣΥΓΚΕΝΤΡΩΣΗ ΔΥΝΑΜΕΩΝ ΓΙΑ ΑΜΕΣΑ ΚΑΙ ΑΠΤΑ ΑΠΟΤΕΛΕΣΜΑΤΑ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63535"/>
            <a:ext cx="9125656" cy="4913428"/>
          </a:xfrm>
        </p:spPr>
      </p:pic>
    </p:spTree>
    <p:extLst>
      <p:ext uri="{BB962C8B-B14F-4D97-AF65-F5344CB8AC3E}">
        <p14:creationId xmlns:p14="http://schemas.microsoft.com/office/powerpoint/2010/main" val="50573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i="1" dirty="0"/>
              <a:t>Εισαγωγικό Σημείωμα Περί Μεθοδολογίας – Στόχων &amp; Εργαλείων με σκοπό την επίτευξη της μεγιστοποίησης των επιδιωκόμενων αποτελεσμάτων από ένα Εταιρικό Μετασχηματισμό</a:t>
            </a:r>
          </a:p>
        </p:txBody>
      </p:sp>
      <p:sp>
        <p:nvSpPr>
          <p:cNvPr id="3" name="Content Placeholder 2"/>
          <p:cNvSpPr>
            <a:spLocks noGrp="1"/>
          </p:cNvSpPr>
          <p:nvPr>
            <p:ph idx="1"/>
          </p:nvPr>
        </p:nvSpPr>
        <p:spPr/>
        <p:txBody>
          <a:bodyPr>
            <a:normAutofit lnSpcReduction="10000"/>
          </a:bodyPr>
          <a:lstStyle/>
          <a:p>
            <a:r>
              <a:rPr lang="el-GR" sz="1600" dirty="0"/>
              <a:t>Κάθε εταιρικός μετασχηματισμός ανάλογα τη μορφή και τις ιδιαιτερότητές του διαμορφώνει συγκεκριμένους στόχους, χρονοδιάγραμμα και υποθέσεις υλοποίησης συμπεριλαμβανομένων των απαιτήσεων σε ίδια και ξένα κεφάλαια καθόλες τις φάσεις υλοποίησης.</a:t>
            </a:r>
          </a:p>
          <a:p>
            <a:r>
              <a:rPr lang="el-GR" sz="1600" dirty="0"/>
              <a:t>Τόσο οι διεθνείς βιβλιογραφικές αναφορές όσο και οι εμπειρικές μελέτες αποδεικνύουν ότι αυτό δεν είναι πάντα εφικτό σε πολύ υψηλό ποσοστό με αποτέλεσμα τη μεγέθυνση του προβλήματος τόσο για τα εμπλεκόμενα μέρη όσο και για την οικονομία γενικότερα</a:t>
            </a:r>
          </a:p>
          <a:p>
            <a:r>
              <a:rPr lang="el-GR" sz="1600" dirty="0"/>
              <a:t>Οι βασικές αιτίες είναι:</a:t>
            </a:r>
          </a:p>
          <a:p>
            <a:pPr lvl="1"/>
            <a:r>
              <a:rPr lang="el-GR" sz="1200" dirty="0"/>
              <a:t>Έλλειψη εμπειρίας διαχείρισης ενός Εταιρικού Μετασχηματισμού στη φάση υλοποίησής του</a:t>
            </a:r>
          </a:p>
          <a:p>
            <a:pPr lvl="1"/>
            <a:r>
              <a:rPr lang="el-GR" sz="1200" dirty="0"/>
              <a:t>Ανθρώπινος Παράγοντας με βασική αιτία την έλλειψη ή πλημμελή πληροφόρηση</a:t>
            </a:r>
          </a:p>
          <a:p>
            <a:pPr lvl="1"/>
            <a:r>
              <a:rPr lang="el-GR" sz="1200" dirty="0"/>
              <a:t>Εξωτερικοί Εμπλεκόμενοι Παράγοντες που αντιδρούν σπασμωδικά λόγω της έλλειψης συντονιστικού οργάνου διαχείρισης τους</a:t>
            </a:r>
          </a:p>
          <a:p>
            <a:pPr lvl="1"/>
            <a:r>
              <a:rPr lang="el-GR" sz="1200" dirty="0"/>
              <a:t>Νομικά και Τεχνικά Προβλήματα που δεν είχαν αξιολογηθεί προσηκόντως</a:t>
            </a:r>
          </a:p>
          <a:p>
            <a:r>
              <a:rPr lang="el-GR" sz="1600" dirty="0"/>
              <a:t>Η Μεθοδολογία και τα Εργαλεία που ελαχιστοποιούν τους κινδύνους αποτυχίας ενός Εταιρικού Μετασχηματισμού στη φάση υλοποίησης είναι:</a:t>
            </a:r>
          </a:p>
          <a:p>
            <a:pPr lvl="1"/>
            <a:r>
              <a:rPr lang="el-GR" sz="1200" dirty="0"/>
              <a:t>Αναλυτικός Νομικός/Τεχνικός/Εμπορικός και Χρηματοοικονομικός προγραμματισμός ανάλυσης, τεκμηρίωσης &amp; πλάνου ενεργειών των επιμέρους στοιχείων των μετασχηματισμένων εταιρειών. </a:t>
            </a:r>
          </a:p>
          <a:p>
            <a:pPr lvl="1"/>
            <a:r>
              <a:rPr lang="el-GR" sz="1200" dirty="0"/>
              <a:t>Διαμόρφωση Κοινής Στρατηγικής, Εταιρικής Πολιτικής και Κατανομής Αρμοδιοτήτων για την υλοποίηση στο μετασχηματισμένο οργανόγραμμα των εταιρειών</a:t>
            </a:r>
          </a:p>
          <a:p>
            <a:pPr lvl="1"/>
            <a:r>
              <a:rPr lang="el-GR" sz="1200" dirty="0"/>
              <a:t>Επικοινωνία των ως άνω εσωτερικά στο νέο εταιρικό σχήμα και εξωτερικά σε κάθε </a:t>
            </a:r>
            <a:r>
              <a:rPr lang="el-GR" sz="1200" dirty="0" err="1"/>
              <a:t>εμπλεκομενο</a:t>
            </a:r>
            <a:r>
              <a:rPr lang="el-GR" sz="1200" dirty="0"/>
              <a:t>, ενδιαφερόμενο και εν γένει στην αγορά (θεσμοί &amp; πελάτες) </a:t>
            </a:r>
          </a:p>
        </p:txBody>
      </p:sp>
    </p:spTree>
    <p:extLst>
      <p:ext uri="{BB962C8B-B14F-4D97-AF65-F5344CB8AC3E}">
        <p14:creationId xmlns:p14="http://schemas.microsoft.com/office/powerpoint/2010/main" val="3244783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a:bodyPr>
          <a:lstStyle/>
          <a:p>
            <a:pPr algn="ctr"/>
            <a:r>
              <a:rPr lang="el-GR" sz="2000" b="1" dirty="0"/>
              <a:t>ΛΙΣΤΑ ΠΡΟΤΕΡΑΙΟΤΗΤΩΝ ΠΡΩΤΟΒΟΥΛΙΩΝ ΥΛΟΠΟΙΗΣΗΣ ΕΤΑΙΡΙΚΟΥ ΜΕΤΑΣΧΗΜΑΤΙΣΜΟΥ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55222"/>
            <a:ext cx="9049456" cy="4921741"/>
          </a:xfrm>
        </p:spPr>
      </p:pic>
    </p:spTree>
    <p:extLst>
      <p:ext uri="{BB962C8B-B14F-4D97-AF65-F5344CB8AC3E}">
        <p14:creationId xmlns:p14="http://schemas.microsoft.com/office/powerpoint/2010/main" val="45241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l-GR" sz="2000" b="1" dirty="0"/>
              <a:t>ΔΙΑΔΙΚΑΣΙΑ ΠΟΡΕΙΑΣ – ΕΛΕΓΧΟΥ ΠΡΟΓΡΑΜΜΑΤΟΣ ΥΛΟΠΟΙΗΣΗΣ ΕΤΑΙΡΙΚΟΥ ΜΕΤΑΣΧΗΜΑΤΙΣΜΟΥ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96291"/>
            <a:ext cx="9125656" cy="4680672"/>
          </a:xfrm>
        </p:spPr>
      </p:pic>
    </p:spTree>
    <p:extLst>
      <p:ext uri="{BB962C8B-B14F-4D97-AF65-F5344CB8AC3E}">
        <p14:creationId xmlns:p14="http://schemas.microsoft.com/office/powerpoint/2010/main" val="130551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2"/>
          </a:xfrm>
        </p:spPr>
        <p:txBody>
          <a:bodyPr>
            <a:normAutofit/>
          </a:bodyPr>
          <a:lstStyle/>
          <a:p>
            <a:pPr algn="ctr"/>
            <a:r>
              <a:rPr lang="el-GR" sz="2000" b="1" dirty="0"/>
              <a:t>ΔΙΑΔΙΚΑΣΙΑ ΔΙΑΧΕΙΡΙΣΗΣ ΑΛΛΑΓΩΝ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68269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a:bodyPr>
          <a:lstStyle/>
          <a:p>
            <a:pPr algn="ctr"/>
            <a:r>
              <a:rPr lang="el-GR" sz="2000" b="1" dirty="0"/>
              <a:t>Ο ΡΟΛΟΣ ΤΗΣ ΔΙΑΜΟΡΦΩΣΗΣ ΚΟΙΝΗΣ ΕΤΑΙΡΙΚΗΣ ΚΟΥΛΤΟΥΡΑΣ ΣΕ ΚΆΘΕ ΕΤΑΙΡΙΚΟ ΜΕΤΑΣΧΗΜΑΤΙΣΜΟ</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63782"/>
            <a:ext cx="9125656" cy="5013181"/>
          </a:xfrm>
        </p:spPr>
      </p:pic>
    </p:spTree>
    <p:extLst>
      <p:ext uri="{BB962C8B-B14F-4D97-AF65-F5344CB8AC3E}">
        <p14:creationId xmlns:p14="http://schemas.microsoft.com/office/powerpoint/2010/main" val="111710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pPr algn="ctr"/>
            <a:endParaRPr lang="el-GR"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7527" y="1213658"/>
            <a:ext cx="8966329" cy="4963305"/>
          </a:xfrm>
        </p:spPr>
      </p:pic>
    </p:spTree>
    <p:extLst>
      <p:ext uri="{BB962C8B-B14F-4D97-AF65-F5344CB8AC3E}">
        <p14:creationId xmlns:p14="http://schemas.microsoft.com/office/powerpoint/2010/main" val="382812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a:bodyPr>
          <a:lstStyle/>
          <a:p>
            <a:pPr algn="ctr"/>
            <a:r>
              <a:rPr lang="el-GR" sz="2000" b="1" dirty="0"/>
              <a:t>ΣΥΓΚΡΙΤΙΚΗ ΑΞΙΟΛΟΓΗΣΗ ΕΣΩΤΕΡΙΚΗΣ </a:t>
            </a:r>
            <a:r>
              <a:rPr lang="en-GB" sz="2000" b="1" dirty="0"/>
              <a:t>vs </a:t>
            </a:r>
            <a:r>
              <a:rPr lang="el-GR" sz="2000" b="1" dirty="0"/>
              <a:t>ΕΞΩΤΕΡΙΚΗΣ ΑΝΑΠΤΥΞΗΣ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96785"/>
            <a:ext cx="9049456" cy="4880178"/>
          </a:xfrm>
        </p:spPr>
      </p:pic>
    </p:spTree>
    <p:extLst>
      <p:ext uri="{BB962C8B-B14F-4D97-AF65-F5344CB8AC3E}">
        <p14:creationId xmlns:p14="http://schemas.microsoft.com/office/powerpoint/2010/main" val="185988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024"/>
          </a:xfrm>
        </p:spPr>
        <p:txBody>
          <a:bodyPr>
            <a:normAutofit/>
          </a:bodyPr>
          <a:lstStyle/>
          <a:p>
            <a:pPr algn="ctr"/>
            <a:r>
              <a:rPr lang="el-GR" sz="2000" b="1" dirty="0"/>
              <a:t>ΑΞΙΟΛΟΓΗΣΗ ΑΠΟΤΕΛΕΣΜΑΤΩΝ ΕΠΙΤΕΥΧΘΕΝΤΩΝ ΑΛΛΑΓΩΝ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97280"/>
            <a:ext cx="9125656" cy="5079683"/>
          </a:xfrm>
        </p:spPr>
      </p:pic>
    </p:spTree>
    <p:extLst>
      <p:ext uri="{BB962C8B-B14F-4D97-AF65-F5344CB8AC3E}">
        <p14:creationId xmlns:p14="http://schemas.microsoft.com/office/powerpoint/2010/main" val="101998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pPr algn="ctr"/>
            <a:r>
              <a:rPr lang="el-GR" sz="2000" b="1" dirty="0"/>
              <a:t>ΧΡΗΜΑΤΟΟΙΚΟΝΟΜΙΚΗ ΜΕΤΡΗΣΗ ΕΠΙΔΙΩΚΟΜΕΝΩΝ ΑΠΟΤΕΛΕΣΜΑΤΩΝ ΕΤΑΙΡΙΚΟΥ ΜΕΤΑΣΧΗΜΑΤΙΣΜΟΥ ΚΑΤΆ ΤΗ ΦΑΣΗ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21971"/>
            <a:ext cx="9125656" cy="4954992"/>
          </a:xfrm>
        </p:spPr>
      </p:pic>
    </p:spTree>
    <p:extLst>
      <p:ext uri="{BB962C8B-B14F-4D97-AF65-F5344CB8AC3E}">
        <p14:creationId xmlns:p14="http://schemas.microsoft.com/office/powerpoint/2010/main" val="85515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a:bodyPr>
          <a:lstStyle/>
          <a:p>
            <a:pPr algn="ctr"/>
            <a:r>
              <a:rPr lang="el-GR" sz="2000" b="1" dirty="0"/>
              <a:t>ΟΙ ΟΚΤΩ ΑΡΧΕΣ ΕΠΙΤΥΧΟΥΣ ΕΤΑΙΡΙΚΟΥ ΜΕΤΑΣΧΗΜΑΤΙΣΜΟΥ</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3658" y="1305098"/>
            <a:ext cx="8750198" cy="4871865"/>
          </a:xfrm>
        </p:spPr>
      </p:pic>
    </p:spTree>
    <p:extLst>
      <p:ext uri="{BB962C8B-B14F-4D97-AF65-F5344CB8AC3E}">
        <p14:creationId xmlns:p14="http://schemas.microsoft.com/office/powerpoint/2010/main" val="376472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a:bodyPr>
          <a:lstStyle/>
          <a:p>
            <a:pPr algn="ctr"/>
            <a:r>
              <a:rPr lang="el-GR" sz="2000" dirty="0"/>
              <a:t>Ο ΡΟΛΟΣ ΤΗΣ ΤΕΧΝΟΛΟΓΙΑΣ ΣΤΗΝ ΥΛΟΠΟΙΗΣΗ ΕΤΑΙΡΙΚΩΝ ΜΕΤΑΣΧΗΜΑΤΙΣΜΩΝ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2713" y="1238596"/>
            <a:ext cx="9041143" cy="4938367"/>
          </a:xfrm>
        </p:spPr>
      </p:pic>
    </p:spTree>
    <p:extLst>
      <p:ext uri="{BB962C8B-B14F-4D97-AF65-F5344CB8AC3E}">
        <p14:creationId xmlns:p14="http://schemas.microsoft.com/office/powerpoint/2010/main" val="24542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ΧΑΡΤΟΓΡΑΦΗΣΗ ΚΙΝΔΥΝΩΝ</a:t>
            </a:r>
          </a:p>
        </p:txBody>
      </p:sp>
      <p:pic>
        <p:nvPicPr>
          <p:cNvPr id="4" name="Content Placeholder 3"/>
          <p:cNvPicPr>
            <a:picLocks noGrp="1" noChangeAspect="1"/>
          </p:cNvPicPr>
          <p:nvPr>
            <p:ph idx="1"/>
          </p:nvPr>
        </p:nvPicPr>
        <p:blipFill>
          <a:blip r:embed="rId2"/>
          <a:stretch>
            <a:fillRect/>
          </a:stretch>
        </p:blipFill>
        <p:spPr>
          <a:xfrm>
            <a:off x="779404" y="1690688"/>
            <a:ext cx="6410325" cy="3819525"/>
          </a:xfrm>
          <a:prstGeom prst="rect">
            <a:avLst/>
          </a:prstGeom>
        </p:spPr>
      </p:pic>
      <p:pic>
        <p:nvPicPr>
          <p:cNvPr id="6" name="Picture 5"/>
          <p:cNvPicPr>
            <a:picLocks noChangeAspect="1"/>
          </p:cNvPicPr>
          <p:nvPr/>
        </p:nvPicPr>
        <p:blipFill>
          <a:blip r:embed="rId3"/>
          <a:stretch>
            <a:fillRect/>
          </a:stretch>
        </p:blipFill>
        <p:spPr>
          <a:xfrm>
            <a:off x="7517476" y="2234651"/>
            <a:ext cx="3657600" cy="2505075"/>
          </a:xfrm>
          <a:prstGeom prst="rect">
            <a:avLst/>
          </a:prstGeom>
        </p:spPr>
      </p:pic>
    </p:spTree>
    <p:extLst>
      <p:ext uri="{BB962C8B-B14F-4D97-AF65-F5344CB8AC3E}">
        <p14:creationId xmlns:p14="http://schemas.microsoft.com/office/powerpoint/2010/main" val="195082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32169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3200" dirty="0">
                <a:latin typeface="Times New Roman" panose="02020603050405020304" pitchFamily="18" charset="0"/>
                <a:cs typeface="Times New Roman" panose="02020603050405020304" pitchFamily="18" charset="0"/>
              </a:rPr>
              <a:t>ΧΡΗΜΑΤΟΟΙΚΟΝΟΜΙΚΑ ΕΡΓΑΛΕΙΑ ΕΤΑΙΡΙΚΩΝ ΜΕΤΑΣΧΗΜΑΤΙΣΜΩΝ ΚΑΙ ΧΡΗΜΑΤΟΔΟΤΗΣΗΣ ΕΠΕΝΔΥΣΕΩΝ</a:t>
            </a:r>
          </a:p>
        </p:txBody>
      </p:sp>
      <p:sp>
        <p:nvSpPr>
          <p:cNvPr id="3" name="Content Placeholder 2"/>
          <p:cNvSpPr>
            <a:spLocks noGrp="1"/>
          </p:cNvSpPr>
          <p:nvPr>
            <p:ph idx="1"/>
          </p:nvPr>
        </p:nvSpPr>
        <p:spPr/>
        <p:txBody>
          <a:bodyPr>
            <a:normAutofit fontScale="92500"/>
          </a:bodyPr>
          <a:lstStyle/>
          <a:p>
            <a:r>
              <a:rPr lang="el-GR" dirty="0">
                <a:latin typeface="Times New Roman" panose="02020603050405020304" pitchFamily="18" charset="0"/>
                <a:cs typeface="Times New Roman" panose="02020603050405020304" pitchFamily="18" charset="0"/>
              </a:rPr>
              <a:t>Η χρηματοδότηση εταιρικών μετασχηματισμών εξαρτάται σχεδόν αποκλειστικά απο τη μορφή – τύπο του εταιρικού μετασχηματισμού</a:t>
            </a:r>
          </a:p>
          <a:p>
            <a:r>
              <a:rPr lang="el-GR" dirty="0">
                <a:latin typeface="Times New Roman" panose="02020603050405020304" pitchFamily="18" charset="0"/>
                <a:cs typeface="Times New Roman" panose="02020603050405020304" pitchFamily="18" charset="0"/>
              </a:rPr>
              <a:t>Για συγχωνεύσεις εταιρειών [</a:t>
            </a:r>
            <a:r>
              <a:rPr lang="en-US" dirty="0">
                <a:latin typeface="Times New Roman" panose="02020603050405020304" pitchFamily="18" charset="0"/>
                <a:cs typeface="Times New Roman" panose="02020603050405020304" pitchFamily="18" charset="0"/>
              </a:rPr>
              <a:t>mergers]</a:t>
            </a:r>
            <a:r>
              <a:rPr lang="el-GR" dirty="0">
                <a:latin typeface="Times New Roman" panose="02020603050405020304" pitchFamily="18" charset="0"/>
                <a:cs typeface="Times New Roman" panose="02020603050405020304" pitchFamily="18" charset="0"/>
              </a:rPr>
              <a:t> δεν απαιτείται χρηματοδότησηκαθότι δημιουργείται ένας νέος εταιρικός φορέας όπου με βάσει την αποτίμηση κάθε νομικού προσώπου που συμμετέχει λαμβάνει αντίστοιχα % μετοχών απο τον νέον φορέα. Αντίστοιχα ισχύει στη πε΄ριπτωση της Μετατροπής Δανείων σε Ιδ.Κεφάλαια </a:t>
            </a:r>
            <a:r>
              <a:rPr lang="en-US" dirty="0">
                <a:latin typeface="Times New Roman" panose="02020603050405020304" pitchFamily="18" charset="0"/>
                <a:cs typeface="Times New Roman" panose="02020603050405020304" pitchFamily="18" charset="0"/>
              </a:rPr>
              <a:t>[Leverage Buy Out]</a:t>
            </a:r>
          </a:p>
          <a:p>
            <a:r>
              <a:rPr lang="en-US" dirty="0">
                <a:latin typeface="Times New Roman" panose="02020603050405020304" pitchFamily="18" charset="0"/>
                <a:cs typeface="Times New Roman" panose="02020603050405020304" pitchFamily="18" charset="0"/>
              </a:rPr>
              <a:t>Acquisitions_ </a:t>
            </a:r>
            <a:r>
              <a:rPr lang="el-GR" dirty="0">
                <a:latin typeface="Times New Roman" panose="02020603050405020304" pitchFamily="18" charset="0"/>
                <a:cs typeface="Times New Roman" panose="02020603050405020304" pitchFamily="18" charset="0"/>
              </a:rPr>
              <a:t>Εξαγορές: Απαιτείται σχεδόν πάντα χρηματοδότηση εκτός και αν η πληρωμή των μετόχων της εξαγορασθείσης εταιρείας γίνεται με έκδοση μετοχών της εταιρέιας που προέβη στην εξαγορά λόγω της ισχυρής της κεφαλαιοποίησης και των προοπτικών αυτής </a:t>
            </a:r>
          </a:p>
        </p:txBody>
      </p:sp>
    </p:spTree>
    <p:extLst>
      <p:ext uri="{BB962C8B-B14F-4D97-AF65-F5344CB8AC3E}">
        <p14:creationId xmlns:p14="http://schemas.microsoft.com/office/powerpoint/2010/main" val="240362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dirty="0"/>
              <a:t>ΠΟΙΑ ΕΊΝΑΙ ΤΑ ΕΝΔΕΔΕΙΓΜΕΝΑ ΧΡΗΜΑΤΟΟΙΚΟΝΟΜΙΚΑ ΕΡΓΑΛΕΙΑ ΓΙΑ ΤΟΝ ΜΕΤΑΣΧΗΜΑΤΙΣΜΟ ΕΤΑΙΡΕΙΚΩΝ ΣΧΗΜΑΤΩΝ – ΠΟΥ &amp; ΠΩΣ ΒΟΗΘΑΕΙ ΤΟ </a:t>
            </a:r>
            <a:r>
              <a:rPr lang="en-GB" sz="2000" dirty="0"/>
              <a:t>PROJECT FINANCE &amp; FINANCIAL ENGINEERING</a:t>
            </a:r>
            <a:endParaRPr lang="el-GR" sz="2000" dirty="0"/>
          </a:p>
        </p:txBody>
      </p:sp>
      <p:sp>
        <p:nvSpPr>
          <p:cNvPr id="3" name="Content Placeholder 2"/>
          <p:cNvSpPr>
            <a:spLocks noGrp="1"/>
          </p:cNvSpPr>
          <p:nvPr>
            <p:ph idx="1"/>
          </p:nvPr>
        </p:nvSpPr>
        <p:spPr/>
        <p:txBody>
          <a:bodyPr/>
          <a:lstStyle/>
          <a:p>
            <a:r>
              <a:rPr lang="en-GB" dirty="0"/>
              <a:t>PPP (PRIVATE – PUBLIC PARTNERSHIP)</a:t>
            </a:r>
          </a:p>
          <a:p>
            <a:r>
              <a:rPr lang="en-GB" dirty="0"/>
              <a:t>PFI (PRIVATE FINANCIAL INITIATIVE)</a:t>
            </a:r>
          </a:p>
          <a:p>
            <a:r>
              <a:rPr lang="en-GB" dirty="0"/>
              <a:t>CONCESSION (</a:t>
            </a:r>
            <a:r>
              <a:rPr lang="el-GR" dirty="0"/>
              <a:t>ΠΑΡΑΧΩΡΗΣΗ)</a:t>
            </a:r>
          </a:p>
          <a:p>
            <a:r>
              <a:rPr lang="en-GB" dirty="0"/>
              <a:t>SALE &amp; LEASE BACK</a:t>
            </a:r>
          </a:p>
          <a:p>
            <a:r>
              <a:rPr lang="en-GB" dirty="0"/>
              <a:t>OPERATING LEASING</a:t>
            </a:r>
          </a:p>
          <a:p>
            <a:r>
              <a:rPr lang="en-GB" dirty="0"/>
              <a:t>CONVERTIBLE BONDS &amp; LINKED CORPORATE BONDS</a:t>
            </a:r>
          </a:p>
          <a:p>
            <a:r>
              <a:rPr lang="en-GB" dirty="0"/>
              <a:t>BARTER AGREEMENTS</a:t>
            </a:r>
            <a:endParaRPr lang="el-GR" dirty="0"/>
          </a:p>
        </p:txBody>
      </p:sp>
    </p:spTree>
    <p:extLst>
      <p:ext uri="{BB962C8B-B14F-4D97-AF65-F5344CB8AC3E}">
        <p14:creationId xmlns:p14="http://schemas.microsoft.com/office/powerpoint/2010/main" val="1406678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PPP (PRIVATE – PUBLIC PARTNERSHIP)</a:t>
            </a:r>
            <a:br>
              <a:rPr lang="en-GB"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356" y="1784061"/>
            <a:ext cx="5050680" cy="30206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05" y="1737070"/>
            <a:ext cx="4514850" cy="3114675"/>
          </a:xfrm>
          <a:prstGeom prst="rect">
            <a:avLst/>
          </a:prstGeom>
        </p:spPr>
      </p:pic>
    </p:spTree>
    <p:extLst>
      <p:ext uri="{BB962C8B-B14F-4D97-AF65-F5344CB8AC3E}">
        <p14:creationId xmlns:p14="http://schemas.microsoft.com/office/powerpoint/2010/main" val="114990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PPP (PRIVATE – PUBLIC PARTNERSHIP) </a:t>
            </a:r>
            <a:r>
              <a:rPr lang="en-US" sz="2800" dirty="0"/>
              <a:t>– </a:t>
            </a:r>
            <a:r>
              <a:rPr lang="el-GR" sz="2800" dirty="0"/>
              <a:t>εφαρμογές</a:t>
            </a:r>
            <a:br>
              <a:rPr lang="en-GB" sz="2800" dirty="0"/>
            </a:br>
            <a:endParaRPr lang="el-GR" sz="2800" dirty="0"/>
          </a:p>
        </p:txBody>
      </p:sp>
      <p:sp>
        <p:nvSpPr>
          <p:cNvPr id="3" name="Content Placeholder 2"/>
          <p:cNvSpPr>
            <a:spLocks noGrp="1"/>
          </p:cNvSpPr>
          <p:nvPr>
            <p:ph idx="1"/>
          </p:nvPr>
        </p:nvSpPr>
        <p:spPr/>
        <p:txBody>
          <a:bodyPr/>
          <a:lstStyle/>
          <a:p>
            <a:r>
              <a:rPr lang="el-GR" dirty="0"/>
              <a:t>Υγεία </a:t>
            </a:r>
          </a:p>
          <a:p>
            <a:r>
              <a:rPr lang="el-GR" dirty="0"/>
              <a:t>Υποδομές</a:t>
            </a:r>
          </a:p>
          <a:p>
            <a:r>
              <a:rPr lang="el-GR" dirty="0"/>
              <a:t>Δημόσια Κτήρια</a:t>
            </a:r>
          </a:p>
          <a:p>
            <a:r>
              <a:rPr lang="el-GR" dirty="0"/>
              <a:t>Μεταφορές</a:t>
            </a:r>
          </a:p>
          <a:p>
            <a:r>
              <a:rPr lang="el-GR" dirty="0"/>
              <a:t>Εκπαίδευση </a:t>
            </a:r>
            <a:r>
              <a:rPr lang="el-GR" dirty="0" err="1"/>
              <a:t>κλπ</a:t>
            </a:r>
            <a:endParaRPr lang="el-GR" dirty="0"/>
          </a:p>
          <a:p>
            <a:endParaRPr lang="el-GR" dirty="0"/>
          </a:p>
          <a:p>
            <a:endParaRPr lang="el-GR" dirty="0"/>
          </a:p>
        </p:txBody>
      </p:sp>
      <p:sp>
        <p:nvSpPr>
          <p:cNvPr id="4" name="AutoShape 2" descr="Siemens Report: Public-Private Partnership Success Stories – Next City"/>
          <p:cNvSpPr>
            <a:spLocks noChangeAspect="1" noChangeArrowheads="1"/>
          </p:cNvSpPr>
          <p:nvPr/>
        </p:nvSpPr>
        <p:spPr bwMode="auto">
          <a:xfrm>
            <a:off x="155575" y="-822325"/>
            <a:ext cx="24288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Siemens Report: Public-Private Partnership Success Stories – Next City"/>
          <p:cNvSpPr>
            <a:spLocks noChangeAspect="1" noChangeArrowheads="1"/>
          </p:cNvSpPr>
          <p:nvPr/>
        </p:nvSpPr>
        <p:spPr bwMode="auto">
          <a:xfrm>
            <a:off x="307975" y="-669925"/>
            <a:ext cx="24288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Picture 6"/>
          <p:cNvPicPr>
            <a:picLocks noChangeAspect="1"/>
          </p:cNvPicPr>
          <p:nvPr/>
        </p:nvPicPr>
        <p:blipFill>
          <a:blip r:embed="rId2"/>
          <a:stretch>
            <a:fillRect/>
          </a:stretch>
        </p:blipFill>
        <p:spPr>
          <a:xfrm>
            <a:off x="8398885" y="1913746"/>
            <a:ext cx="3179885" cy="2250930"/>
          </a:xfrm>
          <a:prstGeom prst="rect">
            <a:avLst/>
          </a:prstGeom>
        </p:spPr>
      </p:pic>
      <p:pic>
        <p:nvPicPr>
          <p:cNvPr id="8" name="Picture 7"/>
          <p:cNvPicPr>
            <a:picLocks noChangeAspect="1"/>
          </p:cNvPicPr>
          <p:nvPr/>
        </p:nvPicPr>
        <p:blipFill>
          <a:blip r:embed="rId3"/>
          <a:stretch>
            <a:fillRect/>
          </a:stretch>
        </p:blipFill>
        <p:spPr>
          <a:xfrm>
            <a:off x="3537707" y="1690688"/>
            <a:ext cx="4736227" cy="3236422"/>
          </a:xfrm>
          <a:prstGeom prst="rect">
            <a:avLst/>
          </a:prstGeom>
        </p:spPr>
      </p:pic>
    </p:spTree>
    <p:extLst>
      <p:ext uri="{BB962C8B-B14F-4D97-AF65-F5344CB8AC3E}">
        <p14:creationId xmlns:p14="http://schemas.microsoft.com/office/powerpoint/2010/main" val="69251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Autofit/>
          </a:bodyPr>
          <a:lstStyle/>
          <a:p>
            <a:r>
              <a:rPr lang="en-GB" sz="2800" b="1" dirty="0"/>
              <a:t>PFI (PRIVATE FINANCIAL INITIATIVE)</a:t>
            </a:r>
            <a:br>
              <a:rPr lang="en-GB" sz="2800" b="1" dirty="0"/>
            </a:br>
            <a:endParaRPr lang="el-GR"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48" y="722533"/>
            <a:ext cx="4197757" cy="36940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033" y="722533"/>
            <a:ext cx="5336771" cy="30002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541" y="3782291"/>
            <a:ext cx="4472594" cy="2953616"/>
          </a:xfrm>
          <a:prstGeom prst="rect">
            <a:avLst/>
          </a:prstGeom>
        </p:spPr>
      </p:pic>
    </p:spTree>
    <p:extLst>
      <p:ext uri="{BB962C8B-B14F-4D97-AF65-F5344CB8AC3E}">
        <p14:creationId xmlns:p14="http://schemas.microsoft.com/office/powerpoint/2010/main" val="2315758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normAutofit fontScale="90000"/>
          </a:bodyPr>
          <a:lstStyle/>
          <a:p>
            <a:r>
              <a:rPr lang="en-GB" sz="2800" b="1" dirty="0"/>
              <a:t>PFI (PRIVATE FINANCIAL INITIATIVE) - applications</a:t>
            </a:r>
            <a:br>
              <a:rPr lang="en-GB" b="1"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75" y="760298"/>
            <a:ext cx="3892069" cy="291905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466" y="2293186"/>
            <a:ext cx="6847608" cy="2937845"/>
          </a:xfrm>
          <a:prstGeom prst="rect">
            <a:avLst/>
          </a:prstGeom>
        </p:spPr>
      </p:pic>
    </p:spTree>
    <p:extLst>
      <p:ext uri="{BB962C8B-B14F-4D97-AF65-F5344CB8AC3E}">
        <p14:creationId xmlns:p14="http://schemas.microsoft.com/office/powerpoint/2010/main" val="22665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CONCESSION (</a:t>
            </a:r>
            <a:r>
              <a:rPr lang="el-GR" sz="2800" dirty="0"/>
              <a:t>ΠΑΡΑΧΩΡΗΣΗ)</a:t>
            </a:r>
            <a:br>
              <a:rPr lang="el-GR"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704" y="1825625"/>
            <a:ext cx="6056591" cy="4351338"/>
          </a:xfrm>
        </p:spPr>
      </p:pic>
    </p:spTree>
    <p:extLst>
      <p:ext uri="{BB962C8B-B14F-4D97-AF65-F5344CB8AC3E}">
        <p14:creationId xmlns:p14="http://schemas.microsoft.com/office/powerpoint/2010/main" val="4195263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SALE &amp; LEASE BACK</a:t>
            </a:r>
            <a:br>
              <a:rPr lang="en-GB" sz="2800" dirty="0"/>
            </a:br>
            <a:endParaRPr lang="el-GR" sz="2800" dirty="0"/>
          </a:p>
        </p:txBody>
      </p:sp>
      <p:pic>
        <p:nvPicPr>
          <p:cNvPr id="5" name="Content Placeholder 4"/>
          <p:cNvPicPr>
            <a:picLocks noGrp="1" noChangeAspect="1"/>
          </p:cNvPicPr>
          <p:nvPr>
            <p:ph idx="1"/>
          </p:nvPr>
        </p:nvPicPr>
        <p:blipFill>
          <a:blip r:embed="rId2"/>
          <a:stretch>
            <a:fillRect/>
          </a:stretch>
        </p:blipFill>
        <p:spPr>
          <a:xfrm>
            <a:off x="931199" y="1602812"/>
            <a:ext cx="2914650" cy="1571625"/>
          </a:xfrm>
          <a:prstGeom prst="rect">
            <a:avLst/>
          </a:prstGeom>
        </p:spPr>
      </p:pic>
      <p:pic>
        <p:nvPicPr>
          <p:cNvPr id="7" name="Picture 6"/>
          <p:cNvPicPr>
            <a:picLocks noChangeAspect="1"/>
          </p:cNvPicPr>
          <p:nvPr/>
        </p:nvPicPr>
        <p:blipFill>
          <a:blip r:embed="rId3"/>
          <a:stretch>
            <a:fillRect/>
          </a:stretch>
        </p:blipFill>
        <p:spPr>
          <a:xfrm>
            <a:off x="5167832" y="1027906"/>
            <a:ext cx="2870575" cy="2328740"/>
          </a:xfrm>
          <a:prstGeom prst="rect">
            <a:avLst/>
          </a:prstGeom>
        </p:spPr>
      </p:pic>
      <p:pic>
        <p:nvPicPr>
          <p:cNvPr id="8" name="Picture 7"/>
          <p:cNvPicPr>
            <a:picLocks noChangeAspect="1"/>
          </p:cNvPicPr>
          <p:nvPr/>
        </p:nvPicPr>
        <p:blipFill>
          <a:blip r:embed="rId4"/>
          <a:stretch>
            <a:fillRect/>
          </a:stretch>
        </p:blipFill>
        <p:spPr>
          <a:xfrm>
            <a:off x="2000064" y="3312477"/>
            <a:ext cx="6958327" cy="3322601"/>
          </a:xfrm>
          <a:prstGeom prst="rect">
            <a:avLst/>
          </a:prstGeom>
        </p:spPr>
      </p:pic>
    </p:spTree>
    <p:extLst>
      <p:ext uri="{BB962C8B-B14F-4D97-AF65-F5344CB8AC3E}">
        <p14:creationId xmlns:p14="http://schemas.microsoft.com/office/powerpoint/2010/main" val="2696041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OPERATING LEASING</a:t>
            </a:r>
            <a:br>
              <a:rPr lang="en-GB" sz="2800" dirty="0"/>
            </a:br>
            <a:endParaRPr lang="el-GR" sz="2800" dirty="0"/>
          </a:p>
        </p:txBody>
      </p:sp>
      <p:pic>
        <p:nvPicPr>
          <p:cNvPr id="4" name="Content Placeholder 3"/>
          <p:cNvPicPr>
            <a:picLocks noGrp="1" noChangeAspect="1"/>
          </p:cNvPicPr>
          <p:nvPr>
            <p:ph idx="1"/>
          </p:nvPr>
        </p:nvPicPr>
        <p:blipFill>
          <a:blip r:embed="rId2"/>
          <a:stretch>
            <a:fillRect/>
          </a:stretch>
        </p:blipFill>
        <p:spPr>
          <a:xfrm>
            <a:off x="838200" y="1393363"/>
            <a:ext cx="5913763" cy="3303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62" y="4724804"/>
            <a:ext cx="6381750" cy="2000250"/>
          </a:xfrm>
          <a:prstGeom prst="rect">
            <a:avLst/>
          </a:prstGeom>
        </p:spPr>
      </p:pic>
    </p:spTree>
    <p:extLst>
      <p:ext uri="{BB962C8B-B14F-4D97-AF65-F5344CB8AC3E}">
        <p14:creationId xmlns:p14="http://schemas.microsoft.com/office/powerpoint/2010/main" val="235577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BOSTON CONSULTING GROUP GROWTH MATRIX – LIFE CYCLE THEORY</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27" y="2091633"/>
            <a:ext cx="478647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895" y="1750811"/>
            <a:ext cx="5591955" cy="4353533"/>
          </a:xfrm>
          <a:prstGeom prst="rect">
            <a:avLst/>
          </a:prstGeom>
        </p:spPr>
      </p:pic>
    </p:spTree>
    <p:extLst>
      <p:ext uri="{BB962C8B-B14F-4D97-AF65-F5344CB8AC3E}">
        <p14:creationId xmlns:p14="http://schemas.microsoft.com/office/powerpoint/2010/main" val="1113544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fontScale="90000"/>
          </a:bodyPr>
          <a:lstStyle/>
          <a:p>
            <a:r>
              <a:rPr lang="en-GB" sz="2800" dirty="0"/>
              <a:t>CONVERTIBLE BONDS</a:t>
            </a:r>
            <a:br>
              <a:rPr lang="en-GB"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13164"/>
            <a:ext cx="4556605" cy="30757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845820"/>
            <a:ext cx="4857404" cy="36430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964" y="4196456"/>
            <a:ext cx="5555827" cy="2262534"/>
          </a:xfrm>
          <a:prstGeom prst="rect">
            <a:avLst/>
          </a:prstGeom>
        </p:spPr>
      </p:pic>
    </p:spTree>
    <p:extLst>
      <p:ext uri="{BB962C8B-B14F-4D97-AF65-F5344CB8AC3E}">
        <p14:creationId xmlns:p14="http://schemas.microsoft.com/office/powerpoint/2010/main" val="884853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 LINKED CORPORATE BONDS</a:t>
            </a:r>
            <a:endParaRPr lang="el-GR" sz="2800" dirty="0"/>
          </a:p>
        </p:txBody>
      </p:sp>
      <p:pic>
        <p:nvPicPr>
          <p:cNvPr id="5" name="Content Placeholder 4"/>
          <p:cNvPicPr>
            <a:picLocks noGrp="1" noChangeAspect="1"/>
          </p:cNvPicPr>
          <p:nvPr>
            <p:ph idx="1"/>
          </p:nvPr>
        </p:nvPicPr>
        <p:blipFill>
          <a:blip r:embed="rId2"/>
          <a:stretch>
            <a:fillRect/>
          </a:stretch>
        </p:blipFill>
        <p:spPr>
          <a:xfrm>
            <a:off x="838199" y="2006325"/>
            <a:ext cx="3517669" cy="2392532"/>
          </a:xfrm>
          <a:prstGeom prst="rect">
            <a:avLst/>
          </a:prstGeom>
        </p:spPr>
      </p:pic>
      <p:pic>
        <p:nvPicPr>
          <p:cNvPr id="6" name="Picture 5"/>
          <p:cNvPicPr>
            <a:picLocks noChangeAspect="1"/>
          </p:cNvPicPr>
          <p:nvPr/>
        </p:nvPicPr>
        <p:blipFill>
          <a:blip r:embed="rId3"/>
          <a:stretch>
            <a:fillRect/>
          </a:stretch>
        </p:blipFill>
        <p:spPr>
          <a:xfrm>
            <a:off x="4505325" y="2709862"/>
            <a:ext cx="3181350" cy="1438275"/>
          </a:xfrm>
          <a:prstGeom prst="rect">
            <a:avLst/>
          </a:prstGeom>
        </p:spPr>
      </p:pic>
    </p:spTree>
    <p:extLst>
      <p:ext uri="{BB962C8B-B14F-4D97-AF65-F5344CB8AC3E}">
        <p14:creationId xmlns:p14="http://schemas.microsoft.com/office/powerpoint/2010/main" val="543975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BARTER AGREEMENTS</a:t>
            </a:r>
            <a:endParaRPr lang="el-GR" sz="2800" b="1" dirty="0"/>
          </a:p>
        </p:txBody>
      </p:sp>
      <p:pic>
        <p:nvPicPr>
          <p:cNvPr id="4" name="Content Placeholder 3"/>
          <p:cNvPicPr>
            <a:picLocks noGrp="1" noChangeAspect="1"/>
          </p:cNvPicPr>
          <p:nvPr>
            <p:ph idx="1"/>
          </p:nvPr>
        </p:nvPicPr>
        <p:blipFill>
          <a:blip r:embed="rId2"/>
          <a:stretch>
            <a:fillRect/>
          </a:stretch>
        </p:blipFill>
        <p:spPr>
          <a:xfrm>
            <a:off x="2884516" y="2007451"/>
            <a:ext cx="5051887" cy="3608491"/>
          </a:xfrm>
          <a:prstGeom prst="rect">
            <a:avLst/>
          </a:prstGeom>
        </p:spPr>
      </p:pic>
    </p:spTree>
    <p:extLst>
      <p:ext uri="{BB962C8B-B14F-4D97-AF65-F5344CB8AC3E}">
        <p14:creationId xmlns:p14="http://schemas.microsoft.com/office/powerpoint/2010/main" val="396506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Κατανοώντας το επιχειρηματικό περιβάλλον</a:t>
            </a:r>
          </a:p>
        </p:txBody>
      </p:sp>
      <p:pic>
        <p:nvPicPr>
          <p:cNvPr id="4" name="Content Placeholder 3" descr="Samsung Electronics (An HBR cas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p:spPr>
      </p:pic>
    </p:spTree>
    <p:extLst>
      <p:ext uri="{BB962C8B-B14F-4D97-AF65-F5344CB8AC3E}">
        <p14:creationId xmlns:p14="http://schemas.microsoft.com/office/powerpoint/2010/main" val="202389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77"/>
          </a:xfrm>
        </p:spPr>
        <p:txBody>
          <a:bodyPr>
            <a:normAutofit/>
          </a:bodyPr>
          <a:lstStyle/>
          <a:p>
            <a:r>
              <a:rPr lang="el-GR" sz="2400" b="1" dirty="0"/>
              <a:t>ΧΑΡΤΗΣ ΔΙΑΔΙΚΑΣΙΩΝ, ΧΡΟΝΟΔΙΑΓΡΑΜΜΑΤΟΣ ΚΑΙ ΕΛΕΓΧΟΥ ΚΑΤΆ ΤΗΝ </a:t>
            </a:r>
            <a:r>
              <a:rPr lang="en-GB" sz="2400" b="1" dirty="0"/>
              <a:t>McKinsey</a:t>
            </a:r>
            <a:endParaRPr lang="el-GR" sz="2400" b="1" dirty="0"/>
          </a:p>
        </p:txBody>
      </p:sp>
      <p:pic>
        <p:nvPicPr>
          <p:cNvPr id="4" name="Content Placeholder 3"/>
          <p:cNvPicPr>
            <a:picLocks noGrp="1" noChangeAspect="1"/>
          </p:cNvPicPr>
          <p:nvPr>
            <p:ph idx="1"/>
          </p:nvPr>
        </p:nvPicPr>
        <p:blipFill>
          <a:blip r:embed="rId2"/>
          <a:stretch>
            <a:fillRect/>
          </a:stretch>
        </p:blipFill>
        <p:spPr>
          <a:xfrm>
            <a:off x="1720734" y="1396538"/>
            <a:ext cx="8794865" cy="4780425"/>
          </a:xfrm>
          <a:prstGeom prst="rect">
            <a:avLst/>
          </a:prstGeom>
        </p:spPr>
      </p:pic>
    </p:spTree>
    <p:extLst>
      <p:ext uri="{BB962C8B-B14F-4D97-AF65-F5344CB8AC3E}">
        <p14:creationId xmlns:p14="http://schemas.microsoft.com/office/powerpoint/2010/main" val="165656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279"/>
          </a:xfrm>
        </p:spPr>
        <p:txBody>
          <a:bodyPr>
            <a:normAutofit/>
          </a:bodyPr>
          <a:lstStyle/>
          <a:p>
            <a:r>
              <a:rPr lang="el-GR" sz="2000" b="1" dirty="0"/>
              <a:t>ΧΡΟΝΟΔΙΑΓΡΑΜΜΑ ΕΤΑΙΡΙΚΟΥ ΜΕΤΑΣΧΗΜΑΤΙΣΜΟΥ ΚΑΤΆ ΤΗ ΦΑΣΗ ΥΛΟΠΟΙΗΣΗΣ ΚΑΤΆ ΤΗΝ </a:t>
            </a:r>
            <a:r>
              <a:rPr lang="en-GB" sz="2000" b="1" dirty="0"/>
              <a:t>McKinsey</a:t>
            </a:r>
            <a:endParaRPr lang="el-GR" sz="2000" dirty="0"/>
          </a:p>
        </p:txBody>
      </p:sp>
      <p:pic>
        <p:nvPicPr>
          <p:cNvPr id="5" name="Content Placeholder 4"/>
          <p:cNvPicPr>
            <a:picLocks noGrp="1" noChangeAspect="1"/>
          </p:cNvPicPr>
          <p:nvPr>
            <p:ph idx="1"/>
          </p:nvPr>
        </p:nvPicPr>
        <p:blipFill>
          <a:blip r:embed="rId2"/>
          <a:stretch>
            <a:fillRect/>
          </a:stretch>
        </p:blipFill>
        <p:spPr>
          <a:xfrm>
            <a:off x="1197034" y="1404851"/>
            <a:ext cx="8370654" cy="4772112"/>
          </a:xfrm>
          <a:prstGeom prst="rect">
            <a:avLst/>
          </a:prstGeom>
        </p:spPr>
      </p:pic>
    </p:spTree>
    <p:extLst>
      <p:ext uri="{BB962C8B-B14F-4D97-AF65-F5344CB8AC3E}">
        <p14:creationId xmlns:p14="http://schemas.microsoft.com/office/powerpoint/2010/main" val="423562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el-GR" sz="2400" b="1" dirty="0"/>
              <a:t>ΦΑΣΕΙΣ ΥΛΟΠΟΙΗΣΗΣ ΕΤΑΙΡΙΚΟΥ ΜΕΣΧΗΜΑΤΙΣΜΟΥ</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95" y="1396538"/>
            <a:ext cx="8791761" cy="4780425"/>
          </a:xfrm>
        </p:spPr>
      </p:pic>
    </p:spTree>
    <p:extLst>
      <p:ext uri="{BB962C8B-B14F-4D97-AF65-F5344CB8AC3E}">
        <p14:creationId xmlns:p14="http://schemas.microsoft.com/office/powerpoint/2010/main" val="232873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el-GR" sz="2400" dirty="0"/>
              <a:t>ΚΑΤΑΝΟΜΗ ΕΠΙΤΥΧΗΜΕΝΩΝ ΚΑΙ ΜΗ ΕΤΑΙΡΙΚΩΝ ΜΕΤΑΣΧΗΜΑΤΙΣΜΩΝ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5840" y="1446415"/>
            <a:ext cx="8958016" cy="4730548"/>
          </a:xfrm>
        </p:spPr>
      </p:pic>
    </p:spTree>
    <p:extLst>
      <p:ext uri="{BB962C8B-B14F-4D97-AF65-F5344CB8AC3E}">
        <p14:creationId xmlns:p14="http://schemas.microsoft.com/office/powerpoint/2010/main" val="118764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668</Words>
  <Application>Microsoft Office PowerPoint</Application>
  <PresentationFormat>Widescreen</PresentationFormat>
  <Paragraphs>67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ΜΕΘΟΔΟΛΟΓΙΑ – ΣΤΟΧΟΙ –  ΧΡΗΜΑΤΟΟΙΚΟΝΟΜΙΚΑ ΕΡΓΑΛΕΙΑ ΥΛΟΠΟΙΗΣΗΣ &amp; ΑΞΙΟΛΟΓΗΣΗΣ ΕΤΑΙΡΙΚΩΝ ΜΕΤΑΣΧΗΜΑΤΙΣΜΩΝ ΜΕΤΑ ΤΗΝ ΟΛΟΚΛΗΡΩΣΗ ΤΟΥΣ {POST MERGER – POST ACQUISITION GUIDELINES FOR A SUCCESSFUL OUTCOME}</vt:lpstr>
      <vt:lpstr>Εισαγωγικό Σημείωμα Περί Μεθοδολογίας – Στόχων &amp; Εργαλείων με σκοπό την επίτευξη της μεγιστοποίησης των επιδιωκόμενων αποτελεσμάτων από ένα Εταιρικό Μετασχηματισμό</vt:lpstr>
      <vt:lpstr>ΧΑΡΤΟΓΡΑΦΗΣΗ ΚΙΝΔΥΝΩΝ</vt:lpstr>
      <vt:lpstr>BOSTON CONSULTING GROUP GROWTH MATRIX – LIFE CYCLE THEORY</vt:lpstr>
      <vt:lpstr>Κατανοώντας το επιχειρηματικό περιβάλλον</vt:lpstr>
      <vt:lpstr>ΧΑΡΤΗΣ ΔΙΑΔΙΚΑΣΙΩΝ, ΧΡΟΝΟΔΙΑΓΡΑΜΜΑΤΟΣ ΚΑΙ ΕΛΕΓΧΟΥ ΚΑΤΆ ΤΗΝ McKinsey</vt:lpstr>
      <vt:lpstr>ΧΡΟΝΟΔΙΑΓΡΑΜΜΑ ΕΤΑΙΡΙΚΟΥ ΜΕΤΑΣΧΗΜΑΤΙΣΜΟΥ ΚΑΤΆ ΤΗ ΦΑΣΗ ΥΛΟΠΟΙΗΣΗΣ ΚΑΤΆ ΤΗΝ McKinsey</vt:lpstr>
      <vt:lpstr>ΦΑΣΕΙΣ ΥΛΟΠΟΙΗΣΗΣ ΕΤΑΙΡΙΚΟΥ ΜΕΣΧΗΜΑΤΙΣΜΟΥ</vt:lpstr>
      <vt:lpstr>ΚΑΤΑΝΟΜΗ ΕΠΙΤΥΧΗΜΕΝΩΝ ΚΑΙ ΜΗ ΕΤΑΙΡΙΚΩΝ ΜΕΤΑΣΧΗΜΑΤΙΣΜΩΝ</vt:lpstr>
      <vt:lpstr>ΑΙΤΙΑ ΑΝΕΠΙΤΥΧΩΝ ΕΤΑΙΡΙΚΩΝ ΜΕΤΑΣΧΗΜΑΤΙΣΜΩΝ</vt:lpstr>
      <vt:lpstr>ΚΑΤΑΣΤΑΣΗ ΥΠΕΥΘΥΝΩΝ ΥΛΟΠΟΙΗΣΗΣ ΕΤΑΙΡΙΚΟΥ ΜΕΤΑΣΧΗΜΑΤΙΣΜΟΥ ΜΕ ΣΑΦΗ ΠΡΟΣΔΙΟΡΙΣΜΟ ΡΟΛΩΝ ΚΑΙ ΧΡΟΝΟΔΙΑΓΡΑΜΜΑΤΟΣ ΥΛΟΠΟΙΗΣΗΣ</vt:lpstr>
      <vt:lpstr>ΠΟΣΟΣΤΙΚΟΠΟΙΗΣΗ ΕΠΙΔΙΩΞΕΩΝ/ΣΤΟΧΩΝ ΚΑΙ ΒΑΣΙΚΩΝ ΥΠΟΘΕΣΕΩΝ ΥΛΟΠΟΙΗΣΗΣ</vt:lpstr>
      <vt:lpstr>ΚΑΤΑΝΟΜΗ ΕΠΙΔΙΩΚΟΜΕΝΩΝ ΣΤΟΧΩΝ ΑΝΑ ΔΙΕΥΘΥΝΣΗ ΛΕΙΤΟΥΡΓΙΑΣ ΤΟΥ ΜΕΤΑΣΧΗΜΑΤΙΣΜΕΝΟΥ ΦΟΡΕΑ</vt:lpstr>
      <vt:lpstr>ΚΑΘΟΡΙΣΜΟΣ ΒΑΣΙΚΩΝ ΕΠΙΔΙΩΞΕΩΝ/ΣΤΟΧΩΝ ΩΣ ΔΙΑΜΟΡΦΩΝΟΝΤΑΙ ΑΠΌ 4 ΑΞΟΝΕΣ ΕΠΙΡΡΟΗΣ</vt:lpstr>
      <vt:lpstr>ΠΩΣ Η ΑΓΟΡΑ ΕΠΗΡΕΑΖΕΙ ΤΟΥΣ ΣΤΟΧΟΥΣ ΤΟΥ ΕΤΑΙΡΙΚΟΥ ΜΕΤΑΣΧΗΜΑΤΙΣΜΟΥ</vt:lpstr>
      <vt:lpstr>ΠΡΩΤΟΒΟΥΛΙΕΣ ΠΟΥ ΔΙΕΥΚΟΛΥΝΟΥΝ ΤΗΝ ΥΛΟΠΟΙΗΣΗ ΤΟΥ ΕΤΑΙΡΙΚΟΥ ΜΕΤΑΣΧΗΜΑΤΙΣΜΟΥ ΚΑΙ ΕΠΙΤΕΥΞΗΣ ΣΥΝΕΡΓΙΩΝ</vt:lpstr>
      <vt:lpstr>ΔΙΕΥΘΥΝΣΕΙΣ ΤΩΝ ΜΕΤΑΣΧΗΜΑΤΙΣΘΕΝΤΩΝ ΦΟΡΕΩΝ ΠΟΥ ΜΠΟΡΟΥΝ ΝΑ ΠΕΤΥΧΟΥΝ ΣΥΝΕΡΓΙΕΣ</vt:lpstr>
      <vt:lpstr>ΜΗΤΡΑ ΣΥΣΧΕΤΙΣΗΣ ΑΞΙΟΛΟΓΗΣΓΣ ΠΡΟΣΠΑΘΕΙΑΣ - ΑΠΟΤΕΛΕΣΜΑΤΟΣ</vt:lpstr>
      <vt:lpstr>ΣΥΓΚΕΝΤΡΩΣΗ ΔΥΝΑΜΕΩΝ ΓΙΑ ΑΜΕΣΑ ΚΑΙ ΑΠΤΑ ΑΠΟΤΕΛΕΣΜΑΤΑ</vt:lpstr>
      <vt:lpstr>ΛΙΣΤΑ ΠΡΟΤΕΡΑΙΟΤΗΤΩΝ ΠΡΩΤΟΒΟΥΛΙΩΝ ΥΛΟΠΟΙΗΣΗΣ ΕΤΑΙΡΙΚΟΥ ΜΕΤΑΣΧΗΜΑΤΙΣΜΟΥ</vt:lpstr>
      <vt:lpstr>ΔΙΑΔΙΚΑΣΙΑ ΠΟΡΕΙΑΣ – ΕΛΕΓΧΟΥ ΠΡΟΓΡΑΜΜΑΤΟΣ ΥΛΟΠΟΙΗΣΗΣ ΕΤΑΙΡΙΚΟΥ ΜΕΤΑΣΧΗΜΑΤΙΣΜΟΥ</vt:lpstr>
      <vt:lpstr>ΔΙΑΔΙΚΑΣΙΑ ΔΙΑΧΕΙΡΙΣΗΣ ΑΛΛΑΓΩΝ</vt:lpstr>
      <vt:lpstr>Ο ΡΟΛΟΣ ΤΗΣ ΔΙΑΜΟΡΦΩΣΗΣ ΚΟΙΝΗΣ ΕΤΑΙΡΙΚΗΣ ΚΟΥΛΤΟΥΡΑΣ ΣΕ ΚΆΘΕ ΕΤΑΙΡΙΚΟ ΜΕΤΑΣΧΗΜΑΤΙΣΜΟ</vt:lpstr>
      <vt:lpstr>PowerPoint Presentation</vt:lpstr>
      <vt:lpstr>ΣΥΓΚΡΙΤΙΚΗ ΑΞΙΟΛΟΓΗΣΗ ΕΣΩΤΕΡΙΚΗΣ vs ΕΞΩΤΕΡΙΚΗΣ ΑΝΑΠΤΥΞΗΣ</vt:lpstr>
      <vt:lpstr>ΑΞΙΟΛΟΓΗΣΗ ΑΠΟΤΕΛΕΣΜΑΤΩΝ ΕΠΙΤΕΥΧΘΕΝΤΩΝ ΑΛΛΑΓΩΝ</vt:lpstr>
      <vt:lpstr>ΧΡΗΜΑΤΟΟΙΚΟΝΟΜΙΚΗ ΜΕΤΡΗΣΗ ΕΠΙΔΙΩΚΟΜΕΝΩΝ ΑΠΟΤΕΛΕΣΜΑΤΩΝ ΕΤΑΙΡΙΚΟΥ ΜΕΤΑΣΧΗΜΑΤΙΣΜΟΥ ΚΑΤΆ ΤΗ ΦΑΣΗ ΥΛΟΠΟΙΗΣΗΣ</vt:lpstr>
      <vt:lpstr>ΟΙ ΟΚΤΩ ΑΡΧΕΣ ΕΠΙΤΥΧΟΥΣ ΕΤΑΙΡΙΚΟΥ ΜΕΤΑΣΧΗΜΑΤΙΣΜΟΥ</vt:lpstr>
      <vt:lpstr>Ο ΡΟΛΟΣ ΤΗΣ ΤΕΧΝΟΛΟΓΙΑΣ ΣΤΗΝ ΥΛΟΠΟΙΗΣΗ ΕΤΑΙΡΙΚΩΝ ΜΕΤΑΣΧΗΜΑΤΙΣΜΩΝ</vt:lpstr>
      <vt:lpstr>PowerPoint Presentation</vt:lpstr>
      <vt:lpstr>ΧΡΗΜΑΤΟΟΙΚΟΝΟΜΙΚΑ ΕΡΓΑΛΕΙΑ ΕΤΑΙΡΙΚΩΝ ΜΕΤΑΣΧΗΜΑΤΙΣΜΩΝ ΚΑΙ ΧΡΗΜΑΤΟΔΟΤΗΣΗΣ ΕΠΕΝΔΥΣΕΩΝ</vt:lpstr>
      <vt:lpstr>ΠΟΙΑ ΕΊΝΑΙ ΤΑ ΕΝΔΕΔΕΙΓΜΕΝΑ ΧΡΗΜΑΤΟΟΙΚΟΝΟΜΙΚΑ ΕΡΓΑΛΕΙΑ ΓΙΑ ΤΟΝ ΜΕΤΑΣΧΗΜΑΤΙΣΜΟ ΕΤΑΙΡΕΙΚΩΝ ΣΧΗΜΑΤΩΝ – ΠΟΥ &amp; ΠΩΣ ΒΟΗΘΑΕΙ ΤΟ PROJECT FINANCE &amp; FINANCIAL ENGINEERING</vt:lpstr>
      <vt:lpstr>PPP (PRIVATE – PUBLIC PARTNERSHIP) </vt:lpstr>
      <vt:lpstr>PPP (PRIVATE – PUBLIC PARTNERSHIP) – εφαρμογές </vt:lpstr>
      <vt:lpstr>PFI (PRIVATE FINANCIAL INITIATIVE) </vt:lpstr>
      <vt:lpstr>PFI (PRIVATE FINANCIAL INITIATIVE) - applications </vt:lpstr>
      <vt:lpstr>CONCESSION (ΠΑΡΑΧΩΡΗΣΗ) </vt:lpstr>
      <vt:lpstr>SALE &amp; LEASE BACK </vt:lpstr>
      <vt:lpstr>OPERATING LEASING </vt:lpstr>
      <vt:lpstr>CONVERTIBLE BONDS </vt:lpstr>
      <vt:lpstr> LINKED CORPORATE BONDS</vt:lpstr>
      <vt:lpstr>BARTER AGREEMENTS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ΧΡΗΜΑΤΟΟΙΚΟΝΟΜΙΚΑ ΕΡΓΑΛΕΙΑ – FINANCIAL ENGINEERING ΣΤΗΝ ΔΙΑΘΕΣΗ ΤΩΝ ΕΤΑΙΡΕΙΩΝ ΠΟΥ ΕΠΙΔΙΩΚΟΥΝ Ή ΘΑ ΕΠΡΕΠΕ ΝΑ ΕΞΕΤΑΖΟΥΝ ΤΙΣ ΣΥΝΕΡΓΑΣΙΕΣ ΕΤΑΙΡΕΙΩΝ ΩΣ ΜΕΣΟ ΕΠΙΒΙΩΣΗΣ – ΑΝΑΠΤΥΞΗΣ ΚΑΙ ΚΟΙΝΩΝΙΚΗΣ ΣΥΝΕΙΣΦΟΡΑΣ</dc:title>
  <dc:creator>user</dc:creator>
  <cp:lastModifiedBy>DIMITRIOS KAMPIS</cp:lastModifiedBy>
  <cp:revision>24</cp:revision>
  <dcterms:created xsi:type="dcterms:W3CDTF">2021-04-09T10:51:43Z</dcterms:created>
  <dcterms:modified xsi:type="dcterms:W3CDTF">2025-04-28T11:16:13Z</dcterms:modified>
</cp:coreProperties>
</file>