
<file path=[Content_Types].xml><?xml version="1.0" encoding="utf-8"?>
<Types xmlns="http://schemas.openxmlformats.org/package/2006/content-types">
  <Default Extension="bin" ContentType="image/unknown"/>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39"/>
  </p:notesMasterIdLst>
  <p:sldIdLst>
    <p:sldId id="256" r:id="rId3"/>
    <p:sldId id="363" r:id="rId4"/>
    <p:sldId id="362" r:id="rId5"/>
    <p:sldId id="354" r:id="rId6"/>
    <p:sldId id="360" r:id="rId7"/>
    <p:sldId id="358" r:id="rId8"/>
    <p:sldId id="355" r:id="rId9"/>
    <p:sldId id="356" r:id="rId10"/>
    <p:sldId id="357" r:id="rId11"/>
    <p:sldId id="377" r:id="rId12"/>
    <p:sldId id="301" r:id="rId13"/>
    <p:sldId id="285" r:id="rId14"/>
    <p:sldId id="284" r:id="rId15"/>
    <p:sldId id="359" r:id="rId16"/>
    <p:sldId id="361" r:id="rId17"/>
    <p:sldId id="299" r:id="rId18"/>
    <p:sldId id="292" r:id="rId19"/>
    <p:sldId id="293" r:id="rId20"/>
    <p:sldId id="286" r:id="rId21"/>
    <p:sldId id="364" r:id="rId22"/>
    <p:sldId id="365" r:id="rId23"/>
    <p:sldId id="373" r:id="rId24"/>
    <p:sldId id="366" r:id="rId25"/>
    <p:sldId id="367" r:id="rId26"/>
    <p:sldId id="368" r:id="rId27"/>
    <p:sldId id="369" r:id="rId28"/>
    <p:sldId id="370" r:id="rId29"/>
    <p:sldId id="371" r:id="rId30"/>
    <p:sldId id="374" r:id="rId31"/>
    <p:sldId id="375" r:id="rId32"/>
    <p:sldId id="376" r:id="rId33"/>
    <p:sldId id="372" r:id="rId34"/>
    <p:sldId id="381" r:id="rId35"/>
    <p:sldId id="378" r:id="rId36"/>
    <p:sldId id="379" r:id="rId37"/>
    <p:sldId id="38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103" d="100"/>
          <a:sy n="103" d="100"/>
        </p:scale>
        <p:origin x="84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5BB42-616F-405B-AE54-53B483B81725}" type="datetimeFigureOut">
              <a:rPr lang="en-US" smtClean="0"/>
              <a:t>04-Apr-25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F5A90-227A-44AE-ABF9-04810A5C2F82}" type="slidenum">
              <a:rPr lang="en-US" smtClean="0"/>
              <a:t>‹#›</a:t>
            </a:fld>
            <a:endParaRPr lang="en-US"/>
          </a:p>
        </p:txBody>
      </p:sp>
    </p:spTree>
    <p:extLst>
      <p:ext uri="{BB962C8B-B14F-4D97-AF65-F5344CB8AC3E}">
        <p14:creationId xmlns:p14="http://schemas.microsoft.com/office/powerpoint/2010/main" val="269527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red.stlouisfed.org/graph/?g=TEfq"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https://www.bloomberg.com/opinion/newsletters/2025-04-03/trump-tariffs-you-can-not-be-serious?srnd=homepage-Europe</a:t>
            </a:r>
          </a:p>
          <a:p>
            <a:endParaRPr lang="en-US"/>
          </a:p>
        </p:txBody>
      </p:sp>
      <p:sp>
        <p:nvSpPr>
          <p:cNvPr id="4" name="Slide Number Placeholder 3"/>
          <p:cNvSpPr>
            <a:spLocks noGrp="1"/>
          </p:cNvSpPr>
          <p:nvPr>
            <p:ph type="sldNum" sz="quarter" idx="5"/>
          </p:nvPr>
        </p:nvSpPr>
        <p:spPr/>
        <p:txBody>
          <a:bodyPr/>
          <a:lstStyle/>
          <a:p>
            <a:fld id="{05EF5A90-227A-44AE-ABF9-04810A5C2F82}" type="slidenum">
              <a:rPr lang="en-US" smtClean="0"/>
              <a:t>3</a:t>
            </a:fld>
            <a:endParaRPr lang="en-US"/>
          </a:p>
        </p:txBody>
      </p:sp>
    </p:spTree>
    <p:extLst>
      <p:ext uri="{BB962C8B-B14F-4D97-AF65-F5344CB8AC3E}">
        <p14:creationId xmlns:p14="http://schemas.microsoft.com/office/powerpoint/2010/main" val="1904764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Κατά μέσο όρο, οι μισοί καταναλωτές στην Ευρώπη είχαν ανάμεικτα συναισθήματα για την οικονομία. Σχεδόν το ένα τέταρτο των καταναλωτών αισθάνθηκε αισιόδοξος - αν και εξίσου πολλοί αισθάνθηκαν απαισιόδοξοι. Αυτό είναι παρόμοιο με αυτό που ανέφεραν οι καταναλωτές στο τέλος του 2024. Διαφορές προέκυψαν σε επίπεδο χώρας: Για παράδειγμα, οι καταναλωτές στη Γαλλία ανέφεραν απαισιοδοξία στο υψηλότερο ποσοστό (32%) σε σύγκριση με οποιαδήποτε άλλη χώρα στην έρευνά μας. Οι καταναλωτές στην Ισπανία, εν τω μεταξύ, ανέφεραν αισιοδοξία στο υψηλότερο ποσοστό (32%).</a:t>
            </a:r>
            <a:endParaRPr lang="en-US" dirty="0"/>
          </a:p>
        </p:txBody>
      </p:sp>
      <p:sp>
        <p:nvSpPr>
          <p:cNvPr id="4" name="Slide Number Placeholder 3"/>
          <p:cNvSpPr>
            <a:spLocks noGrp="1"/>
          </p:cNvSpPr>
          <p:nvPr>
            <p:ph type="sldNum" sz="quarter" idx="5"/>
          </p:nvPr>
        </p:nvSpPr>
        <p:spPr/>
        <p:txBody>
          <a:bodyPr/>
          <a:lstStyle/>
          <a:p>
            <a:fld id="{CA5ACAF0-BAF1-412A-BB42-0FD32341DB41}" type="slidenum">
              <a:rPr lang="en-US" smtClean="0"/>
              <a:t>23</a:t>
            </a:fld>
            <a:endParaRPr lang="en-US"/>
          </a:p>
        </p:txBody>
      </p:sp>
    </p:spTree>
    <p:extLst>
      <p:ext uri="{BB962C8B-B14F-4D97-AF65-F5344CB8AC3E}">
        <p14:creationId xmlns:p14="http://schemas.microsoft.com/office/powerpoint/2010/main" val="2463284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Όταν ρωτήθηκαν για αρκετές οικονομικές, πολιτικές και κοινωνικές ανησυχίες, οι καταναλωτές σε όλη την Ευρώπη κατέταξαν την αύξηση των τιμών και τον πληθωρισμό ως κορυφαία ανησυχία τους. Το μερίδιο των καταναλωτών που το ανέφεραν αυτό μεταξύ των τριών κορυφαίων ανησυχιών τους μειώθηκε (από 56% για την ΕΕ-5 το πρώτο τρίμηνο του 2024 σε 47% το πρώτο τρίμηνο του 2025). Η μετανάστευση, η κλιματική αλλαγή και οι διεθνείς συγκρούσεις ανησύχησαν επίσης τους καταναλωτές.</a:t>
            </a:r>
            <a:endParaRPr lang="en-US" dirty="0"/>
          </a:p>
        </p:txBody>
      </p:sp>
      <p:sp>
        <p:nvSpPr>
          <p:cNvPr id="4" name="Slide Number Placeholder 3"/>
          <p:cNvSpPr>
            <a:spLocks noGrp="1"/>
          </p:cNvSpPr>
          <p:nvPr>
            <p:ph type="sldNum" sz="quarter" idx="5"/>
          </p:nvPr>
        </p:nvSpPr>
        <p:spPr/>
        <p:txBody>
          <a:bodyPr/>
          <a:lstStyle/>
          <a:p>
            <a:fld id="{CA5ACAF0-BAF1-412A-BB42-0FD32341DB41}" type="slidenum">
              <a:rPr lang="en-US" smtClean="0"/>
              <a:t>24</a:t>
            </a:fld>
            <a:endParaRPr lang="en-US"/>
          </a:p>
        </p:txBody>
      </p:sp>
    </p:spTree>
    <p:extLst>
      <p:ext uri="{BB962C8B-B14F-4D97-AF65-F5344CB8AC3E}">
        <p14:creationId xmlns:p14="http://schemas.microsoft.com/office/powerpoint/2010/main" val="2036035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Παρόλο που οι καταναλωτές παρέμειναν ανήσυχοι για τον πληθωρισμό, το 61% δήλωσε επίσης ότι το εισόδημά τους παρέμεινε περίπου το ίδιο σε σύγκριση με τους τελευταίους τρεις μήνες. Την ίδια στιγμή, το 38% δήλωσε ότι οι δαπάνες τους αυξήθηκαν τους τελευταίους τρεις μήνες και το 43% δήλωσε ότι οι αποταμιεύσεις τους μειώθηκαν. Αυτές οι δυναμικές αντανακλούσαν σε μεγάλο βαθμό αυτό που ανέφεραν οι καταναλωτές στο τέλος του 2024.</a:t>
            </a:r>
            <a:endParaRPr lang="en-US" dirty="0"/>
          </a:p>
        </p:txBody>
      </p:sp>
      <p:sp>
        <p:nvSpPr>
          <p:cNvPr id="4" name="Slide Number Placeholder 3"/>
          <p:cNvSpPr>
            <a:spLocks noGrp="1"/>
          </p:cNvSpPr>
          <p:nvPr>
            <p:ph type="sldNum" sz="quarter" idx="5"/>
          </p:nvPr>
        </p:nvSpPr>
        <p:spPr/>
        <p:txBody>
          <a:bodyPr/>
          <a:lstStyle/>
          <a:p>
            <a:fld id="{CA5ACAF0-BAF1-412A-BB42-0FD32341DB41}" type="slidenum">
              <a:rPr lang="en-US" smtClean="0"/>
              <a:t>25</a:t>
            </a:fld>
            <a:endParaRPr lang="en-US"/>
          </a:p>
        </p:txBody>
      </p:sp>
    </p:spTree>
    <p:extLst>
      <p:ext uri="{BB962C8B-B14F-4D97-AF65-F5344CB8AC3E}">
        <p14:creationId xmlns:p14="http://schemas.microsoft.com/office/powerpoint/2010/main" val="95093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εφαρμογές παράδοσης τροφίμων, η ψυχαγωγία μακριά από το σπίτι και τα εστιατόρια ήταν τρεις διακριτικές κατηγορίες στις οποίες οι καταναλωτές εξέφρασαν την πρόθεσή τους να ξοδέψουν λιγότερα.</a:t>
            </a:r>
          </a:p>
          <a:p>
            <a:endParaRPr lang="el-GR" dirty="0"/>
          </a:p>
          <a:p>
            <a:r>
              <a:rPr lang="el-GR" dirty="0"/>
              <a:t>Καθώς πλησιάζει η άνοιξη, οι καταναλωτές ανέφεραν μια προβλέψιμη αύξηση των προθέσεων δαπανών για προμήθειες κατοικιών και κηπουρικής, καθώς και σε κατηγορίες που σχετίζονται με καλοκαιρινές διακοπές (όπως κρατήσεις ξενοδοχείων).</a:t>
            </a:r>
          </a:p>
          <a:p>
            <a:endParaRPr lang="el-GR" dirty="0"/>
          </a:p>
          <a:p>
            <a:r>
              <a:rPr lang="el-GR" dirty="0"/>
              <a:t>Αξίζει να σημειωθεί ότι η πρόθεση των καταναλωτών να ξοδέψουν για ταξίδια ήταν υψηλότερη το πρώτο τρίμηνο του 2025 σε σύγκριση με την ίδια περίοδο το 2024, αν και το πώς και πού οι ευρωπαίοι καταναλωτές δήλωσαν ότι σκόπευαν να ξοδέψουν για ταξίδια ποικίλλουν. Οι καταναλωτές στην Ισπανία δήλωσαν ότι σκόπευαν να ξοδέψουν περισσότερα για κρουαζιέρες και διαμονές σε ξενοδοχεία. Εν τω μεταξύ, οι καταναλωτές στη Γαλλία και την Ιταλία δήλωσαν ότι σκόπευαν να δαπανήσουν περισσότερα για διεθνείς πτήσεις. Συγκρίνετε αυτό με τους Γερμανούς καταναλωτές, οι οποίοι δήλωσαν ότι σχεδίαζαν να αυξήσουν τις δαπάνες για πτήσεις εσωτερικού και ξενοδοχειακές διαμονές (αυτοί οι ίδιοι καταναλωτές εξέφρασαν μείωση δέκα ποσοστιαίων μονάδων στην πρόθεση να δαπανήσουν σε διεθνείς πτήσεις από το προηγούμενο τρίμηνο). Υπήρξε μία ακραία κατάσταση στα δεδομένα μας: Στο Ηνωμένο Βασίλειο, οι καταναλωτές ανέφεραν μείωση της πρόθεσης να δαπανήσουν για τις περισσότερες δαπάνες που σχετίζονται με τα ταξίδια.</a:t>
            </a:r>
            <a:endParaRPr lang="en-US" dirty="0"/>
          </a:p>
        </p:txBody>
      </p:sp>
      <p:sp>
        <p:nvSpPr>
          <p:cNvPr id="4" name="Slide Number Placeholder 3"/>
          <p:cNvSpPr>
            <a:spLocks noGrp="1"/>
          </p:cNvSpPr>
          <p:nvPr>
            <p:ph type="sldNum" sz="quarter" idx="5"/>
          </p:nvPr>
        </p:nvSpPr>
        <p:spPr/>
        <p:txBody>
          <a:bodyPr/>
          <a:lstStyle/>
          <a:p>
            <a:fld id="{CA5ACAF0-BAF1-412A-BB42-0FD32341DB41}" type="slidenum">
              <a:rPr lang="en-US" smtClean="0"/>
              <a:t>26</a:t>
            </a:fld>
            <a:endParaRPr lang="en-US"/>
          </a:p>
        </p:txBody>
      </p:sp>
    </p:spTree>
    <p:extLst>
      <p:ext uri="{BB962C8B-B14F-4D97-AF65-F5344CB8AC3E}">
        <p14:creationId xmlns:p14="http://schemas.microsoft.com/office/powerpoint/2010/main" val="3749683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a:t>
            </a:r>
            <a:r>
              <a:rPr lang="el-GR" dirty="0" err="1"/>
              <a:t>Gen</a:t>
            </a:r>
            <a:r>
              <a:rPr lang="el-GR" dirty="0"/>
              <a:t> </a:t>
            </a:r>
            <a:r>
              <a:rPr lang="el-GR" dirty="0" err="1"/>
              <a:t>Zers</a:t>
            </a:r>
            <a:r>
              <a:rPr lang="el-GR" dirty="0"/>
              <a:t> στις πέντε ευρωπαϊκές χώρες που συμμετείχαν στην έρευνα ανέφερε τα υψηλότερα ποσοστά διαπραγμάτευσης από οποιαδήποτε ηλικιακή ομάδα, ακολουθούμενα από τους </a:t>
            </a:r>
            <a:r>
              <a:rPr lang="el-GR" dirty="0" err="1"/>
              <a:t>millennials</a:t>
            </a:r>
            <a:r>
              <a:rPr lang="el-GR" dirty="0"/>
              <a:t>. Το εισόδημα έπαιξε μικρό ρόλο στο αν οι καταναλωτές σε κάθε ευρωπαϊκή χώρα που συμμετείχαν στην έρευνα ανέφεραν συναλλαγές.</a:t>
            </a:r>
            <a:endParaRPr lang="en-US" dirty="0"/>
          </a:p>
        </p:txBody>
      </p:sp>
      <p:sp>
        <p:nvSpPr>
          <p:cNvPr id="4" name="Slide Number Placeholder 3"/>
          <p:cNvSpPr>
            <a:spLocks noGrp="1"/>
          </p:cNvSpPr>
          <p:nvPr>
            <p:ph type="sldNum" sz="quarter" idx="5"/>
          </p:nvPr>
        </p:nvSpPr>
        <p:spPr/>
        <p:txBody>
          <a:bodyPr/>
          <a:lstStyle/>
          <a:p>
            <a:fld id="{CA5ACAF0-BAF1-412A-BB42-0FD32341DB41}" type="slidenum">
              <a:rPr lang="en-US" smtClean="0"/>
              <a:t>27</a:t>
            </a:fld>
            <a:endParaRPr lang="en-US"/>
          </a:p>
        </p:txBody>
      </p:sp>
    </p:spTree>
    <p:extLst>
      <p:ext uri="{BB962C8B-B14F-4D97-AF65-F5344CB8AC3E}">
        <p14:creationId xmlns:p14="http://schemas.microsoft.com/office/powerpoint/2010/main" val="2245741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όλη την Ευρώπη, περίπου το ένα τρίτο των καταναλωτών δήλωσαν ότι σκόπευαν να λιγοστέψουν τους επόμενους τρεις μήνες. Το ποσοστό αυτό ήταν υψηλότερο στη Γερμανία (το 43% εξέφρασε την πρόθεσή του να διασπαστεί κατά την ίδια περίοδο).</a:t>
            </a:r>
            <a:endParaRPr lang="en-US" dirty="0"/>
          </a:p>
        </p:txBody>
      </p:sp>
      <p:sp>
        <p:nvSpPr>
          <p:cNvPr id="4" name="Slide Number Placeholder 3"/>
          <p:cNvSpPr>
            <a:spLocks noGrp="1"/>
          </p:cNvSpPr>
          <p:nvPr>
            <p:ph type="sldNum" sz="quarter" idx="5"/>
          </p:nvPr>
        </p:nvSpPr>
        <p:spPr/>
        <p:txBody>
          <a:bodyPr/>
          <a:lstStyle/>
          <a:p>
            <a:fld id="{CA5ACAF0-BAF1-412A-BB42-0FD32341DB41}" type="slidenum">
              <a:rPr lang="en-US" smtClean="0"/>
              <a:t>28</a:t>
            </a:fld>
            <a:endParaRPr lang="en-US"/>
          </a:p>
        </p:txBody>
      </p:sp>
    </p:spTree>
    <p:extLst>
      <p:ext uri="{BB962C8B-B14F-4D97-AF65-F5344CB8AC3E}">
        <p14:creationId xmlns:p14="http://schemas.microsoft.com/office/powerpoint/2010/main" val="1805322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Αφαιρώντας τα πετρελαιοειδή που ακολουθούν την παγκόσμια αγορά ανεξάρτητα των δασμών οι λοιπές εξαγωγές είναι αμελητέες συνολικά αλλά ουσιαστικές σε επίπεδο μονάδας/επιχείρησης</a:t>
            </a:r>
          </a:p>
          <a:p>
            <a:r>
              <a:rPr lang="el-GR" dirty="0"/>
              <a:t>Η αδυναμία των ελληνικών εξαγωγικών επιχειρήσεων να έχουν πρόσβαση σε άμεσα κανάλια διανομής (3&amp;4</a:t>
            </a:r>
            <a:r>
              <a:rPr lang="el-GR" baseline="30000" dirty="0"/>
              <a:t>ο</a:t>
            </a:r>
            <a:r>
              <a:rPr lang="el-GR" dirty="0"/>
              <a:t> χέρι) και η μη εφαρμογή τιμολόγησης με γνώση και εφαρμογή του νεκρού σημείου λειτουργίας τους καθώς και το μικρό τους μέγεθος είναι οι βασικοί παράγοντες που η όποια αλλαγή τους επηρεάζει το μοντέλο λειτουργίας τους και όχι μόνο ο συστηματικός κίνδυνος των δασμών.</a:t>
            </a:r>
          </a:p>
          <a:p>
            <a:r>
              <a:rPr lang="en-US" dirty="0"/>
              <a:t>https://www.ot.gr/2025/04/04/oikonomia/dasmoi-tramp-oi-epiptoseis-stis-ellinikes-eksagoges-kai-stin-eyropaiki-oikonomia-grafimata/</a:t>
            </a:r>
            <a:endParaRPr lang="el-GR" dirty="0"/>
          </a:p>
          <a:p>
            <a:endParaRPr lang="en-US" dirty="0"/>
          </a:p>
        </p:txBody>
      </p:sp>
      <p:sp>
        <p:nvSpPr>
          <p:cNvPr id="4" name="Slide Number Placeholder 3"/>
          <p:cNvSpPr>
            <a:spLocks noGrp="1"/>
          </p:cNvSpPr>
          <p:nvPr>
            <p:ph type="sldNum" sz="quarter" idx="5"/>
          </p:nvPr>
        </p:nvSpPr>
        <p:spPr/>
        <p:txBody>
          <a:bodyPr/>
          <a:lstStyle/>
          <a:p>
            <a:fld id="{05EF5A90-227A-44AE-ABF9-04810A5C2F82}" type="slidenum">
              <a:rPr lang="en-US" smtClean="0"/>
              <a:t>30</a:t>
            </a:fld>
            <a:endParaRPr lang="en-US"/>
          </a:p>
        </p:txBody>
      </p:sp>
    </p:spTree>
    <p:extLst>
      <p:ext uri="{BB962C8B-B14F-4D97-AF65-F5344CB8AC3E}">
        <p14:creationId xmlns:p14="http://schemas.microsoft.com/office/powerpoint/2010/main" val="3572944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F5A90-227A-44AE-ABF9-04810A5C2F82}" type="slidenum">
              <a:rPr lang="en-US" smtClean="0"/>
              <a:t>32</a:t>
            </a:fld>
            <a:endParaRPr lang="en-US"/>
          </a:p>
        </p:txBody>
      </p:sp>
    </p:spTree>
    <p:extLst>
      <p:ext uri="{BB962C8B-B14F-4D97-AF65-F5344CB8AC3E}">
        <p14:creationId xmlns:p14="http://schemas.microsoft.com/office/powerpoint/2010/main" val="4082881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Πλαίσιο Ανθεκτικότητας Του Ιδιωτικού Τομέα,</a:t>
            </a:r>
            <a:r>
              <a:rPr lang="en-US" dirty="0"/>
              <a:t> </a:t>
            </a:r>
            <a:r>
              <a:rPr lang="el-GR" dirty="0"/>
              <a:t>εισήγαγε σε μια προηγούμενη έκδοση, το </a:t>
            </a:r>
            <a:r>
              <a:rPr lang="el-GR" dirty="0" err="1"/>
              <a:t>Seizing</a:t>
            </a:r>
            <a:r>
              <a:rPr lang="el-GR" dirty="0"/>
              <a:t> the</a:t>
            </a:r>
            <a:r>
              <a:rPr lang="en-US" dirty="0"/>
              <a:t> </a:t>
            </a:r>
            <a:r>
              <a:rPr lang="el-GR" dirty="0" err="1"/>
              <a:t>Momentum</a:t>
            </a:r>
            <a:r>
              <a:rPr lang="el-GR" dirty="0"/>
              <a:t> για την οικοδόμηση ανθεκτικότητας για ένα μέλλον</a:t>
            </a:r>
            <a:r>
              <a:rPr lang="en-US" dirty="0"/>
              <a:t> </a:t>
            </a:r>
            <a:r>
              <a:rPr lang="el-GR" dirty="0"/>
              <a:t>Βιώσιμη Ανάπτυξη χωρίς αποκλεισμούς, είναι μια ολοκληρωμένη</a:t>
            </a:r>
          </a:p>
          <a:p>
            <a:r>
              <a:rPr lang="el-GR" dirty="0"/>
              <a:t>και στρατηγικό μοντέλο που έχει σχεδιαστεί για την ενίσχυση ενός</a:t>
            </a:r>
            <a:r>
              <a:rPr lang="en-US" dirty="0"/>
              <a:t> </a:t>
            </a:r>
            <a:r>
              <a:rPr lang="el-GR" dirty="0"/>
              <a:t>Η ικανότητα της εταιρείας να αντέχει, να προσαρμόζεται και να διαπρέπει</a:t>
            </a:r>
            <a:r>
              <a:rPr lang="en-US" dirty="0"/>
              <a:t> </a:t>
            </a:r>
            <a:r>
              <a:rPr lang="el-GR" dirty="0"/>
              <a:t>το πρόσωπο των διαταραχών. Αποτελείται από έξι ανθεκτικότητα</a:t>
            </a:r>
          </a:p>
          <a:p>
            <a:r>
              <a:rPr lang="el-GR" dirty="0"/>
              <a:t>διαστάσεις και τέσσερις δυνατότητες ανθεκτικότητας.</a:t>
            </a:r>
          </a:p>
          <a:p>
            <a:r>
              <a:rPr lang="el-GR" dirty="0"/>
              <a:t>Οι διαστάσεις ανθεκτικότητας – χρηματοοικονομικές, λειτουργικές,</a:t>
            </a:r>
            <a:r>
              <a:rPr lang="en-US" dirty="0"/>
              <a:t> </a:t>
            </a:r>
            <a:r>
              <a:rPr lang="el-GR" dirty="0"/>
              <a:t>Θέση της αγοράς και της ζήτησης, κοινωνική ευθυγράμμιση</a:t>
            </a:r>
            <a:r>
              <a:rPr lang="en-US" dirty="0"/>
              <a:t> </a:t>
            </a:r>
            <a:r>
              <a:rPr lang="el-GR" dirty="0"/>
              <a:t>το σκοπό, το ψηφιακό και το τεχνολογικό, και</a:t>
            </a:r>
            <a:r>
              <a:rPr lang="en-US" dirty="0"/>
              <a:t> </a:t>
            </a:r>
            <a:r>
              <a:rPr lang="el-GR" dirty="0"/>
              <a:t>οργανωτικοί – αντιπροσωπεύουν τους βασικούς τομείς όπου</a:t>
            </a:r>
          </a:p>
          <a:p>
            <a:r>
              <a:rPr lang="el-GR" dirty="0"/>
              <a:t>Η ανθεκτικότητα πρέπει να ενσωματωθεί. Κάθε διάσταση</a:t>
            </a:r>
            <a:r>
              <a:rPr lang="en-US" dirty="0"/>
              <a:t> </a:t>
            </a:r>
            <a:r>
              <a:rPr lang="el-GR" dirty="0"/>
              <a:t>αντιμετωπίζει μια ξεχωριστή πτυχή της σταθερότητας των επιχειρήσεων,</a:t>
            </a:r>
            <a:r>
              <a:rPr lang="en-US" dirty="0"/>
              <a:t> </a:t>
            </a:r>
            <a:r>
              <a:rPr lang="el-GR" dirty="0"/>
              <a:t>προσαρμοστικότητα και ευθυγράμμιση παράλληλα με το εξωτερικό και</a:t>
            </a:r>
            <a:r>
              <a:rPr lang="en-US" dirty="0"/>
              <a:t> </a:t>
            </a:r>
            <a:r>
              <a:rPr lang="el-GR" dirty="0"/>
              <a:t>εσωτερικές πιέσεις για την προώθηση της ενσωμάτωσης ανθεκτικότητας</a:t>
            </a:r>
            <a:r>
              <a:rPr lang="en-US" dirty="0"/>
              <a:t> </a:t>
            </a:r>
            <a:r>
              <a:rPr lang="el-GR" dirty="0"/>
              <a:t>σε ένα ίδρυμα οργάνωσης.</a:t>
            </a:r>
          </a:p>
          <a:p>
            <a:r>
              <a:rPr lang="el-GR" dirty="0"/>
              <a:t>Οι δυνατότητες – αντιμετώπιση κρίσεων, στρατηγική</a:t>
            </a:r>
            <a:r>
              <a:rPr lang="en-US" dirty="0"/>
              <a:t> </a:t>
            </a:r>
            <a:r>
              <a:rPr lang="el-GR" dirty="0"/>
              <a:t>αναπροσανατολισμός, προνοητικότητα και προετοιμασία – είναι οι δεξιότητες</a:t>
            </a:r>
            <a:r>
              <a:rPr lang="en-US" dirty="0"/>
              <a:t> </a:t>
            </a:r>
            <a:r>
              <a:rPr lang="el-GR" dirty="0"/>
              <a:t>και διαδικασίες που επιτρέπουν σε έναν οργανισμό να δράσει</a:t>
            </a:r>
            <a:r>
              <a:rPr lang="en-US" dirty="0"/>
              <a:t> </a:t>
            </a:r>
            <a:r>
              <a:rPr lang="el-GR" dirty="0"/>
              <a:t>αποτελεσματικά μέσα σε κάθε διάσταση. Αυτές οι δυνατότητες</a:t>
            </a:r>
            <a:r>
              <a:rPr lang="en-US" dirty="0"/>
              <a:t> </a:t>
            </a:r>
            <a:r>
              <a:rPr lang="el-GR" dirty="0"/>
              <a:t>διασφάλιση ετοιμότητας και προσαρμοστικότητας με δυνατότητα ενεργοποίησης</a:t>
            </a:r>
            <a:r>
              <a:rPr lang="en-US" dirty="0"/>
              <a:t> </a:t>
            </a:r>
            <a:r>
              <a:rPr lang="el-GR" dirty="0"/>
              <a:t>εταιρείες για να ανταποκριθούν στις κρίσεις, αναπροσαρμόζουν στρατηγικές</a:t>
            </a:r>
            <a:r>
              <a:rPr lang="en-US" dirty="0"/>
              <a:t> </a:t>
            </a:r>
            <a:r>
              <a:rPr lang="el-GR" dirty="0"/>
              <a:t>ως απάντηση στις μετατοπίσεις, προεξοφλούν μελλοντικές προκλήσεις και</a:t>
            </a:r>
            <a:r>
              <a:rPr lang="en-US" dirty="0"/>
              <a:t> </a:t>
            </a:r>
            <a:r>
              <a:rPr lang="el-GR" dirty="0"/>
              <a:t>Προετοιμαστείτε συστηματικά για πιθανές διαταραχές.</a:t>
            </a:r>
            <a:r>
              <a:rPr lang="en-US" dirty="0"/>
              <a:t> </a:t>
            </a:r>
            <a:r>
              <a:rPr lang="el-GR" dirty="0"/>
              <a:t>Μαζί, αυτό το σύνολο διαστάσεων και δυνατοτήτων</a:t>
            </a:r>
            <a:r>
              <a:rPr lang="en-US" dirty="0"/>
              <a:t> </a:t>
            </a:r>
            <a:r>
              <a:rPr lang="el-GR" dirty="0"/>
              <a:t>αποτελεί ένα συνεκτικό πλαίσιο, προσφέροντας ένα ολιστικό</a:t>
            </a:r>
            <a:r>
              <a:rPr lang="en-US" dirty="0"/>
              <a:t> </a:t>
            </a:r>
            <a:r>
              <a:rPr lang="el-GR" dirty="0"/>
              <a:t>προσέγγιση που δεν είναι μόνο ευκίνητο και προωθημένη-σκέψη, αλλά και έμπειρος στη μετατροπή των κρίσεων σε</a:t>
            </a:r>
            <a:r>
              <a:rPr lang="en-US" dirty="0"/>
              <a:t> </a:t>
            </a:r>
            <a:r>
              <a:rPr lang="el-GR" dirty="0"/>
              <a:t>ευκαιρίες. Η συνοδευτική έρευνα ισχύει αυτό</a:t>
            </a:r>
            <a:r>
              <a:rPr lang="en-US" dirty="0"/>
              <a:t> </a:t>
            </a:r>
            <a:r>
              <a:rPr lang="el-GR" dirty="0"/>
              <a:t>πλαίσιο για την αξιολόγηση της ετοιμότητας των εταιρειών</a:t>
            </a:r>
            <a:r>
              <a:rPr lang="en-US" dirty="0"/>
              <a:t> </a:t>
            </a:r>
            <a:r>
              <a:rPr lang="el-GR" dirty="0"/>
              <a:t>ως τα συγκεκριμένα μέτρα που έχουν εφαρμόσει</a:t>
            </a:r>
            <a:r>
              <a:rPr lang="en-US" dirty="0"/>
              <a:t> </a:t>
            </a:r>
            <a:r>
              <a:rPr lang="el-GR" dirty="0"/>
              <a:t>σχετικά με αυτές τις διαστάσεις και τις δυνατότητες</a:t>
            </a:r>
            <a:endParaRPr lang="en-US" dirty="0"/>
          </a:p>
        </p:txBody>
      </p:sp>
      <p:sp>
        <p:nvSpPr>
          <p:cNvPr id="4" name="Slide Number Placeholder 3"/>
          <p:cNvSpPr>
            <a:spLocks noGrp="1"/>
          </p:cNvSpPr>
          <p:nvPr>
            <p:ph type="sldNum" sz="quarter" idx="5"/>
          </p:nvPr>
        </p:nvSpPr>
        <p:spPr/>
        <p:txBody>
          <a:bodyPr/>
          <a:lstStyle/>
          <a:p>
            <a:fld id="{CA5ACAF0-BAF1-412A-BB42-0FD32341DB41}" type="slidenum">
              <a:rPr lang="en-US" smtClean="0"/>
              <a:t>35</a:t>
            </a:fld>
            <a:endParaRPr lang="en-US"/>
          </a:p>
        </p:txBody>
      </p:sp>
    </p:spTree>
    <p:extLst>
      <p:ext uri="{BB962C8B-B14F-4D97-AF65-F5344CB8AC3E}">
        <p14:creationId xmlns:p14="http://schemas.microsoft.com/office/powerpoint/2010/main" val="385383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https://www.bloomberg.com/news/articles/2025-04-03/what-are-value-added-taxes-why-trump-loathes-vats?srnd=homepage-Europe</a:t>
            </a:r>
          </a:p>
          <a:p>
            <a:endParaRPr lang="en-US" dirty="0"/>
          </a:p>
        </p:txBody>
      </p:sp>
      <p:sp>
        <p:nvSpPr>
          <p:cNvPr id="4" name="Slide Number Placeholder 3"/>
          <p:cNvSpPr>
            <a:spLocks noGrp="1"/>
          </p:cNvSpPr>
          <p:nvPr>
            <p:ph type="sldNum" sz="quarter" idx="5"/>
          </p:nvPr>
        </p:nvSpPr>
        <p:spPr/>
        <p:txBody>
          <a:bodyPr/>
          <a:lstStyle/>
          <a:p>
            <a:fld id="{05EF5A90-227A-44AE-ABF9-04810A5C2F82}" type="slidenum">
              <a:rPr lang="en-US" smtClean="0"/>
              <a:t>5</a:t>
            </a:fld>
            <a:endParaRPr lang="en-US"/>
          </a:p>
        </p:txBody>
      </p:sp>
    </p:spTree>
    <p:extLst>
      <p:ext uri="{BB962C8B-B14F-4D97-AF65-F5344CB8AC3E}">
        <p14:creationId xmlns:p14="http://schemas.microsoft.com/office/powerpoint/2010/main" val="366939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Μελέτησε δύο σχετικά συνημμένα άρθρα</a:t>
            </a:r>
            <a:endParaRPr lang="en-US" dirty="0"/>
          </a:p>
        </p:txBody>
      </p:sp>
      <p:sp>
        <p:nvSpPr>
          <p:cNvPr id="4" name="Slide Number Placeholder 3"/>
          <p:cNvSpPr>
            <a:spLocks noGrp="1"/>
          </p:cNvSpPr>
          <p:nvPr>
            <p:ph type="sldNum" sz="quarter" idx="5"/>
          </p:nvPr>
        </p:nvSpPr>
        <p:spPr/>
        <p:txBody>
          <a:bodyPr/>
          <a:lstStyle/>
          <a:p>
            <a:fld id="{05EF5A90-227A-44AE-ABF9-04810A5C2F82}" type="slidenum">
              <a:rPr lang="en-US" smtClean="0"/>
              <a:t>6</a:t>
            </a:fld>
            <a:endParaRPr lang="en-US"/>
          </a:p>
        </p:txBody>
      </p:sp>
    </p:spTree>
    <p:extLst>
      <p:ext uri="{BB962C8B-B14F-4D97-AF65-F5344CB8AC3E}">
        <p14:creationId xmlns:p14="http://schemas.microsoft.com/office/powerpoint/2010/main" val="171117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https://www.fitchratings.com/rating-performance#rating-distribution---corporate-and-public-finance</a:t>
            </a:r>
          </a:p>
          <a:p>
            <a:endParaRPr lang="en-US" dirty="0"/>
          </a:p>
          <a:p>
            <a:endParaRPr lang="en-US" dirty="0"/>
          </a:p>
        </p:txBody>
      </p:sp>
      <p:sp>
        <p:nvSpPr>
          <p:cNvPr id="4" name="Slide Number Placeholder 3"/>
          <p:cNvSpPr>
            <a:spLocks noGrp="1"/>
          </p:cNvSpPr>
          <p:nvPr>
            <p:ph type="sldNum" sz="quarter" idx="5"/>
          </p:nvPr>
        </p:nvSpPr>
        <p:spPr/>
        <p:txBody>
          <a:bodyPr/>
          <a:lstStyle/>
          <a:p>
            <a:fld id="{05EF5A90-227A-44AE-ABF9-04810A5C2F82}" type="slidenum">
              <a:rPr lang="en-US" smtClean="0"/>
              <a:t>8</a:t>
            </a:fld>
            <a:endParaRPr lang="en-US"/>
          </a:p>
        </p:txBody>
      </p:sp>
    </p:spTree>
    <p:extLst>
      <p:ext uri="{BB962C8B-B14F-4D97-AF65-F5344CB8AC3E}">
        <p14:creationId xmlns:p14="http://schemas.microsoft.com/office/powerpoint/2010/main" val="3439261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Tariff hikes will result in higher consumer prices and lower corporate profits in the US. Higher prices will squeeze real wages, weighing on consumer spending, while lower profits and policy uncertainty will act as a drag on business investment. Upward pressure on goods prices from tariffs – in the context of a recent large jump in US households’ medium-term inflation expectations – means the Fed is likely to become more cautious about further rate cuts in the near term. We expect these effects will likely outweigh the benefits US companies might gain from increased protection against foreign competition.</a:t>
            </a:r>
            <a:r>
              <a:rPr lang="el-GR" dirty="0"/>
              <a:t> Βλέπε συνημμένη μελέτη της </a:t>
            </a:r>
            <a:r>
              <a:rPr lang="en-US" dirty="0"/>
              <a:t>Fitch Ratings</a:t>
            </a:r>
            <a:endParaRPr lang="el-GR" dirty="0"/>
          </a:p>
          <a:p>
            <a:endParaRPr lang="en-US" dirty="0"/>
          </a:p>
        </p:txBody>
      </p:sp>
      <p:sp>
        <p:nvSpPr>
          <p:cNvPr id="4" name="Slide Number Placeholder 3"/>
          <p:cNvSpPr>
            <a:spLocks noGrp="1"/>
          </p:cNvSpPr>
          <p:nvPr>
            <p:ph type="sldNum" sz="quarter" idx="5"/>
          </p:nvPr>
        </p:nvSpPr>
        <p:spPr/>
        <p:txBody>
          <a:bodyPr/>
          <a:lstStyle/>
          <a:p>
            <a:fld id="{05EF5A90-227A-44AE-ABF9-04810A5C2F82}" type="slidenum">
              <a:rPr lang="en-US" smtClean="0"/>
              <a:t>11</a:t>
            </a:fld>
            <a:endParaRPr lang="en-US"/>
          </a:p>
        </p:txBody>
      </p:sp>
    </p:spTree>
    <p:extLst>
      <p:ext uri="{BB962C8B-B14F-4D97-AF65-F5344CB8AC3E}">
        <p14:creationId xmlns:p14="http://schemas.microsoft.com/office/powerpoint/2010/main" val="142586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2025 the US Debt ceiling voted by Senate is the latest date to be reached? Scenario 1: approval= extension = downgrade of sovereign rating since $6tril minimum has to be added; Scenario 2: no agreement reached in the Senate and the Fed </a:t>
            </a:r>
            <a:r>
              <a:rPr lang="en-US" dirty="0" err="1"/>
              <a:t>Fov.Agencies</a:t>
            </a:r>
            <a:r>
              <a:rPr lang="en-US" dirty="0"/>
              <a:t> close down = havoc – financial unrest – bank run; Scenario 3: nobody has interest to spent a bullet to kill a dead cow. Business as usual but $ shall not be the king anymore.</a:t>
            </a:r>
          </a:p>
        </p:txBody>
      </p:sp>
      <p:sp>
        <p:nvSpPr>
          <p:cNvPr id="4" name="Slide Number Placeholder 3"/>
          <p:cNvSpPr>
            <a:spLocks noGrp="1"/>
          </p:cNvSpPr>
          <p:nvPr>
            <p:ph type="sldNum" sz="quarter" idx="5"/>
          </p:nvPr>
        </p:nvSpPr>
        <p:spPr/>
        <p:txBody>
          <a:bodyPr/>
          <a:lstStyle/>
          <a:p>
            <a:fld id="{05EF5A90-227A-44AE-ABF9-04810A5C2F82}" type="slidenum">
              <a:rPr lang="en-US" smtClean="0"/>
              <a:t>13</a:t>
            </a:fld>
            <a:endParaRPr lang="en-US"/>
          </a:p>
        </p:txBody>
      </p:sp>
    </p:spTree>
    <p:extLst>
      <p:ext uri="{BB962C8B-B14F-4D97-AF65-F5344CB8AC3E}">
        <p14:creationId xmlns:p14="http://schemas.microsoft.com/office/powerpoint/2010/main" val="127488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https://www.ot.gr/2025/04/03/diethni/tramp-ekt-kai-fed-anazitoun-pythia-gia-ta-epitokia-meta-tous-dasmous-grafima/</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SOURCE: U.S. Bureau of Labor Statistics and U.S. Department of Labor via FRED</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Federal Reserve Bank of St. Louis; </a:t>
            </a: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https://fred.stlouisfed.org/graph/?g=TEfq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accessed September 13, 2022.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a:p>
            <a:endParaRPr lang="el-GR" dirty="0"/>
          </a:p>
          <a:p>
            <a:endParaRPr lang="el-GR" dirty="0"/>
          </a:p>
          <a:p>
            <a:endParaRPr lang="en-US" dirty="0"/>
          </a:p>
        </p:txBody>
      </p:sp>
      <p:sp>
        <p:nvSpPr>
          <p:cNvPr id="4" name="Slide Number Placeholder 3"/>
          <p:cNvSpPr>
            <a:spLocks noGrp="1"/>
          </p:cNvSpPr>
          <p:nvPr>
            <p:ph type="sldNum" sz="quarter" idx="5"/>
          </p:nvPr>
        </p:nvSpPr>
        <p:spPr/>
        <p:txBody>
          <a:bodyPr/>
          <a:lstStyle/>
          <a:p>
            <a:fld id="{05EF5A90-227A-44AE-ABF9-04810A5C2F82}" type="slidenum">
              <a:rPr lang="en-US" smtClean="0"/>
              <a:t>14</a:t>
            </a:fld>
            <a:endParaRPr lang="en-US"/>
          </a:p>
        </p:txBody>
      </p:sp>
    </p:spTree>
    <p:extLst>
      <p:ext uri="{BB962C8B-B14F-4D97-AF65-F5344CB8AC3E}">
        <p14:creationId xmlns:p14="http://schemas.microsoft.com/office/powerpoint/2010/main" val="25015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https://www.ot.gr/2025/04/03/texnologia/apple-simantiko-to-pligma-pou-tha-dexthei-emmesa-apo-tous-dasmous-tramp/</a:t>
            </a:r>
          </a:p>
          <a:p>
            <a:endParaRPr lang="en-US" dirty="0"/>
          </a:p>
        </p:txBody>
      </p:sp>
      <p:sp>
        <p:nvSpPr>
          <p:cNvPr id="4" name="Slide Number Placeholder 3"/>
          <p:cNvSpPr>
            <a:spLocks noGrp="1"/>
          </p:cNvSpPr>
          <p:nvPr>
            <p:ph type="sldNum" sz="quarter" idx="5"/>
          </p:nvPr>
        </p:nvSpPr>
        <p:spPr/>
        <p:txBody>
          <a:bodyPr/>
          <a:lstStyle/>
          <a:p>
            <a:fld id="{05EF5A90-227A-44AE-ABF9-04810A5C2F82}" type="slidenum">
              <a:rPr lang="en-US" smtClean="0"/>
              <a:t>15</a:t>
            </a:fld>
            <a:endParaRPr lang="en-US"/>
          </a:p>
        </p:txBody>
      </p:sp>
    </p:spTree>
    <p:extLst>
      <p:ext uri="{BB962C8B-B14F-4D97-AF65-F5344CB8AC3E}">
        <p14:creationId xmlns:p14="http://schemas.microsoft.com/office/powerpoint/2010/main" val="306902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Cash vs Time Deposit vs TBs and or Bonds (AAA) vs Gold_ 0% - 4,75% - 4,20% - 0% return respectively.</a:t>
            </a:r>
          </a:p>
          <a:p>
            <a:r>
              <a:rPr lang="en-US" dirty="0"/>
              <a:t>Basic question cash vs gold? How much worth $1? Equals $1 today or anything less </a:t>
            </a:r>
            <a:r>
              <a:rPr lang="en-US" dirty="0" err="1"/>
              <a:t>eg</a:t>
            </a:r>
            <a:r>
              <a:rPr lang="en-US" dirty="0"/>
              <a:t> $0,8?</a:t>
            </a:r>
          </a:p>
          <a:p>
            <a:r>
              <a:rPr lang="en-US" dirty="0"/>
              <a:t>Read Fitch ratings about sovereign, financial institutions, bonds and commodities.</a:t>
            </a:r>
          </a:p>
        </p:txBody>
      </p:sp>
      <p:sp>
        <p:nvSpPr>
          <p:cNvPr id="4" name="Slide Number Placeholder 3"/>
          <p:cNvSpPr>
            <a:spLocks noGrp="1"/>
          </p:cNvSpPr>
          <p:nvPr>
            <p:ph type="sldNum" sz="quarter" idx="5"/>
          </p:nvPr>
        </p:nvSpPr>
        <p:spPr/>
        <p:txBody>
          <a:bodyPr/>
          <a:lstStyle/>
          <a:p>
            <a:fld id="{05EF5A90-227A-44AE-ABF9-04810A5C2F82}" type="slidenum">
              <a:rPr lang="en-US" smtClean="0"/>
              <a:t>16</a:t>
            </a:fld>
            <a:endParaRPr lang="en-US"/>
          </a:p>
        </p:txBody>
      </p:sp>
    </p:spTree>
    <p:extLst>
      <p:ext uri="{BB962C8B-B14F-4D97-AF65-F5344CB8AC3E}">
        <p14:creationId xmlns:p14="http://schemas.microsoft.com/office/powerpoint/2010/main" val="1501875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259A3F0F-A104-4C36-BB1C-1ABA3464C232}" type="datetime1">
              <a:rPr lang="el-GR" smtClean="0"/>
              <a:t>4/4/2025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9202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6A96BB7-33E7-46DF-8B1E-A581F23355E9}" type="datetime1">
              <a:rPr lang="el-GR" smtClean="0"/>
              <a:t>4/4/2025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419992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5632CA54-3A8E-496B-BC8D-BCB54FAD87FF}" type="datetime1">
              <a:rPr lang="el-GR" smtClean="0"/>
              <a:t>4/4/2025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7388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3267-9FF7-436B-A3B4-C671F359A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6755B-B565-4650-9B24-A614A8FE9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6A96E-998B-4EDC-8709-3503C961B3B7}"/>
              </a:ext>
            </a:extLst>
          </p:cNvPr>
          <p:cNvSpPr>
            <a:spLocks noGrp="1"/>
          </p:cNvSpPr>
          <p:nvPr>
            <p:ph type="dt" sz="half" idx="10"/>
          </p:nvPr>
        </p:nvSpPr>
        <p:spPr/>
        <p:txBody>
          <a:bodyPr/>
          <a:lstStyle/>
          <a:p>
            <a:fld id="{1F733234-464B-4022-B73D-E9CE2DC7A3B7}" type="datetime1">
              <a:rPr lang="el-GR" smtClean="0"/>
              <a:t>4/4/2025</a:t>
            </a:fld>
            <a:endParaRPr lang="el-GR"/>
          </a:p>
        </p:txBody>
      </p:sp>
      <p:sp>
        <p:nvSpPr>
          <p:cNvPr id="5" name="Footer Placeholder 4">
            <a:extLst>
              <a:ext uri="{FF2B5EF4-FFF2-40B4-BE49-F238E27FC236}">
                <a16:creationId xmlns:a16="http://schemas.microsoft.com/office/drawing/2014/main" id="{2862B1C9-D8D0-45B3-A42E-1EF19A96B90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6B9EDC4-375D-4C5A-9CC7-F490B1556A7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32034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FC2-48C3-4E42-AC07-396ADFA06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C71F1-555B-440E-A9A5-F21A96408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D1145-6366-4A4E-AC24-998E13762D87}"/>
              </a:ext>
            </a:extLst>
          </p:cNvPr>
          <p:cNvSpPr>
            <a:spLocks noGrp="1"/>
          </p:cNvSpPr>
          <p:nvPr>
            <p:ph type="dt" sz="half" idx="10"/>
          </p:nvPr>
        </p:nvSpPr>
        <p:spPr/>
        <p:txBody>
          <a:bodyPr/>
          <a:lstStyle/>
          <a:p>
            <a:fld id="{42700FF3-5A78-4B98-B6AC-72623E8F0D5C}" type="datetime1">
              <a:rPr lang="el-GR" smtClean="0"/>
              <a:t>4/4/2025</a:t>
            </a:fld>
            <a:endParaRPr lang="el-GR"/>
          </a:p>
        </p:txBody>
      </p:sp>
      <p:sp>
        <p:nvSpPr>
          <p:cNvPr id="5" name="Footer Placeholder 4">
            <a:extLst>
              <a:ext uri="{FF2B5EF4-FFF2-40B4-BE49-F238E27FC236}">
                <a16:creationId xmlns:a16="http://schemas.microsoft.com/office/drawing/2014/main" id="{0711E283-0A6E-4D6F-A1ED-03D4312821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F66C20C-729B-4697-8BED-063138C6236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97163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9DF-2D45-4C37-803F-A26E02849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40425-358F-41F3-A406-C2CD89209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47166-8F7F-4C7D-A6B1-6ECCB13FB18D}"/>
              </a:ext>
            </a:extLst>
          </p:cNvPr>
          <p:cNvSpPr>
            <a:spLocks noGrp="1"/>
          </p:cNvSpPr>
          <p:nvPr>
            <p:ph type="dt" sz="half" idx="10"/>
          </p:nvPr>
        </p:nvSpPr>
        <p:spPr/>
        <p:txBody>
          <a:bodyPr/>
          <a:lstStyle/>
          <a:p>
            <a:fld id="{EEFE31D7-7EA4-4652-9592-F7C6E128B82C}" type="datetime1">
              <a:rPr lang="el-GR" smtClean="0"/>
              <a:t>4/4/2025</a:t>
            </a:fld>
            <a:endParaRPr lang="el-GR"/>
          </a:p>
        </p:txBody>
      </p:sp>
      <p:sp>
        <p:nvSpPr>
          <p:cNvPr id="5" name="Footer Placeholder 4">
            <a:extLst>
              <a:ext uri="{FF2B5EF4-FFF2-40B4-BE49-F238E27FC236}">
                <a16:creationId xmlns:a16="http://schemas.microsoft.com/office/drawing/2014/main" id="{6E8C08CD-0FA7-44AB-9612-BA2DD5EAF57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1AEAE28-DC33-4999-AB6D-326E3CE25C89}"/>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708382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2E57-003B-4DBF-B295-42511B791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F5469-F520-4E56-AEB9-03B547F07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12295-5F27-46E8-AA1E-581A68C43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29319-D5FA-4EF9-A9B6-830C82721CE8}"/>
              </a:ext>
            </a:extLst>
          </p:cNvPr>
          <p:cNvSpPr>
            <a:spLocks noGrp="1"/>
          </p:cNvSpPr>
          <p:nvPr>
            <p:ph type="dt" sz="half" idx="10"/>
          </p:nvPr>
        </p:nvSpPr>
        <p:spPr/>
        <p:txBody>
          <a:bodyPr/>
          <a:lstStyle/>
          <a:p>
            <a:fld id="{1FC1DD65-85FE-4FC5-9850-7B12D77C22F6}" type="datetime1">
              <a:rPr lang="el-GR" smtClean="0"/>
              <a:t>4/4/2025</a:t>
            </a:fld>
            <a:endParaRPr lang="el-GR"/>
          </a:p>
        </p:txBody>
      </p:sp>
      <p:sp>
        <p:nvSpPr>
          <p:cNvPr id="6" name="Footer Placeholder 5">
            <a:extLst>
              <a:ext uri="{FF2B5EF4-FFF2-40B4-BE49-F238E27FC236}">
                <a16:creationId xmlns:a16="http://schemas.microsoft.com/office/drawing/2014/main" id="{FDCABBD4-6027-47B8-8C80-81BA8F82EFC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AE8809-D5B0-42A3-9DD2-FA7DFEA90E0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0319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DF78-6A39-4D0B-9949-5DAA95E31B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D266C3-117B-4544-A8C5-6D0BCD927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0A901-1437-4616-9F53-61C985EB2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1B39A-4B07-47A3-850C-61E2B3B8F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362E01-4A4F-436C-B153-38FF83F9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18DAB-240A-4888-84A5-4DF20EF605F0}"/>
              </a:ext>
            </a:extLst>
          </p:cNvPr>
          <p:cNvSpPr>
            <a:spLocks noGrp="1"/>
          </p:cNvSpPr>
          <p:nvPr>
            <p:ph type="dt" sz="half" idx="10"/>
          </p:nvPr>
        </p:nvSpPr>
        <p:spPr/>
        <p:txBody>
          <a:bodyPr/>
          <a:lstStyle/>
          <a:p>
            <a:fld id="{8479848C-97E0-4CEF-9890-00AC569ADB4A}" type="datetime1">
              <a:rPr lang="el-GR" smtClean="0"/>
              <a:t>4/4/2025</a:t>
            </a:fld>
            <a:endParaRPr lang="el-GR"/>
          </a:p>
        </p:txBody>
      </p:sp>
      <p:sp>
        <p:nvSpPr>
          <p:cNvPr id="8" name="Footer Placeholder 7">
            <a:extLst>
              <a:ext uri="{FF2B5EF4-FFF2-40B4-BE49-F238E27FC236}">
                <a16:creationId xmlns:a16="http://schemas.microsoft.com/office/drawing/2014/main" id="{4F8A74BD-A409-4884-AE92-F88F5C004B6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015BA93-A227-43D1-82FE-E0993C55E3AE}"/>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31390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92BE-B281-4337-B758-A5E1F27A3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AE01F8-9B02-4F5D-A48B-A75B78D14776}"/>
              </a:ext>
            </a:extLst>
          </p:cNvPr>
          <p:cNvSpPr>
            <a:spLocks noGrp="1"/>
          </p:cNvSpPr>
          <p:nvPr>
            <p:ph type="dt" sz="half" idx="10"/>
          </p:nvPr>
        </p:nvSpPr>
        <p:spPr/>
        <p:txBody>
          <a:bodyPr/>
          <a:lstStyle/>
          <a:p>
            <a:fld id="{83DCD5AD-1AF0-458F-B6DA-A401B7738F8E}" type="datetime1">
              <a:rPr lang="el-GR" smtClean="0"/>
              <a:t>4/4/2025</a:t>
            </a:fld>
            <a:endParaRPr lang="el-GR"/>
          </a:p>
        </p:txBody>
      </p:sp>
      <p:sp>
        <p:nvSpPr>
          <p:cNvPr id="4" name="Footer Placeholder 3">
            <a:extLst>
              <a:ext uri="{FF2B5EF4-FFF2-40B4-BE49-F238E27FC236}">
                <a16:creationId xmlns:a16="http://schemas.microsoft.com/office/drawing/2014/main" id="{598AB2C1-CB1A-47D9-8620-0D5C3F84E47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E26EFF1-81BD-4490-94B2-2E6756D820B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9377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57C14-AEF4-46FD-A187-AD6E19CEC965}"/>
              </a:ext>
            </a:extLst>
          </p:cNvPr>
          <p:cNvSpPr>
            <a:spLocks noGrp="1"/>
          </p:cNvSpPr>
          <p:nvPr>
            <p:ph type="dt" sz="half" idx="10"/>
          </p:nvPr>
        </p:nvSpPr>
        <p:spPr/>
        <p:txBody>
          <a:bodyPr/>
          <a:lstStyle/>
          <a:p>
            <a:fld id="{4CDAC7DF-2638-4777-9520-2230C98D31FD}" type="datetime1">
              <a:rPr lang="el-GR" smtClean="0"/>
              <a:t>4/4/2025</a:t>
            </a:fld>
            <a:endParaRPr lang="el-GR"/>
          </a:p>
        </p:txBody>
      </p:sp>
      <p:sp>
        <p:nvSpPr>
          <p:cNvPr id="3" name="Footer Placeholder 2">
            <a:extLst>
              <a:ext uri="{FF2B5EF4-FFF2-40B4-BE49-F238E27FC236}">
                <a16:creationId xmlns:a16="http://schemas.microsoft.com/office/drawing/2014/main" id="{533AEA4E-4436-4651-909B-FF3042C1A67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BFC0E46-5A8F-487A-B6AC-39BE11A158F6}"/>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7999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999-5B60-4175-A468-A71CE8B3D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58538-3513-4112-AEA4-40A142D1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054C5-635D-46AD-A8E8-D1AE3125C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DB73C-F59B-4261-830C-04168470E135}"/>
              </a:ext>
            </a:extLst>
          </p:cNvPr>
          <p:cNvSpPr>
            <a:spLocks noGrp="1"/>
          </p:cNvSpPr>
          <p:nvPr>
            <p:ph type="dt" sz="half" idx="10"/>
          </p:nvPr>
        </p:nvSpPr>
        <p:spPr/>
        <p:txBody>
          <a:bodyPr/>
          <a:lstStyle/>
          <a:p>
            <a:fld id="{F6ED808D-01C8-4518-8CAC-68EE86FA747B}" type="datetime1">
              <a:rPr lang="el-GR" smtClean="0"/>
              <a:t>4/4/2025</a:t>
            </a:fld>
            <a:endParaRPr lang="el-GR"/>
          </a:p>
        </p:txBody>
      </p:sp>
      <p:sp>
        <p:nvSpPr>
          <p:cNvPr id="6" name="Footer Placeholder 5">
            <a:extLst>
              <a:ext uri="{FF2B5EF4-FFF2-40B4-BE49-F238E27FC236}">
                <a16:creationId xmlns:a16="http://schemas.microsoft.com/office/drawing/2014/main" id="{13CFC366-B599-428C-AF64-E5B76233094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BAAA996-0C2D-42E8-856E-7540F059D93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47022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694C99F-27D8-4A5F-9D30-F4D9195BD1D0}" type="datetime1">
              <a:rPr lang="el-GR" smtClean="0"/>
              <a:t>4/4/2025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834064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E7FA-7D5F-46C9-9FCE-1E3CB8E0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F812B-F6F9-4F7D-A81C-A76AC8EDB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C53AC-CE3B-42B7-A6DE-159BF7C4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EC1B9-D3FC-4E71-BD1A-9F593270C8D3}"/>
              </a:ext>
            </a:extLst>
          </p:cNvPr>
          <p:cNvSpPr>
            <a:spLocks noGrp="1"/>
          </p:cNvSpPr>
          <p:nvPr>
            <p:ph type="dt" sz="half" idx="10"/>
          </p:nvPr>
        </p:nvSpPr>
        <p:spPr/>
        <p:txBody>
          <a:bodyPr/>
          <a:lstStyle/>
          <a:p>
            <a:fld id="{982CF380-9EE4-4BC1-961F-73D4A5B5D990}" type="datetime1">
              <a:rPr lang="el-GR" smtClean="0"/>
              <a:t>4/4/2025</a:t>
            </a:fld>
            <a:endParaRPr lang="el-GR"/>
          </a:p>
        </p:txBody>
      </p:sp>
      <p:sp>
        <p:nvSpPr>
          <p:cNvPr id="6" name="Footer Placeholder 5">
            <a:extLst>
              <a:ext uri="{FF2B5EF4-FFF2-40B4-BE49-F238E27FC236}">
                <a16:creationId xmlns:a16="http://schemas.microsoft.com/office/drawing/2014/main" id="{4975B012-0E25-4A8D-BCF8-5764A381EFE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F7B6B0A-EBC3-480B-BB9A-C31529CC97CB}"/>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5735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8CB9-ED5E-43A2-9FEB-770FBCEE6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525606-C5C5-4654-BA5A-FA18F3205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E1AE5-A134-467E-920B-2EE935CD205E}"/>
              </a:ext>
            </a:extLst>
          </p:cNvPr>
          <p:cNvSpPr>
            <a:spLocks noGrp="1"/>
          </p:cNvSpPr>
          <p:nvPr>
            <p:ph type="dt" sz="half" idx="10"/>
          </p:nvPr>
        </p:nvSpPr>
        <p:spPr/>
        <p:txBody>
          <a:bodyPr/>
          <a:lstStyle/>
          <a:p>
            <a:fld id="{FBDD04C7-7475-46A3-BA33-F39DA8CDDB0C}" type="datetime1">
              <a:rPr lang="el-GR" smtClean="0"/>
              <a:t>4/4/2025</a:t>
            </a:fld>
            <a:endParaRPr lang="el-GR"/>
          </a:p>
        </p:txBody>
      </p:sp>
      <p:sp>
        <p:nvSpPr>
          <p:cNvPr id="5" name="Footer Placeholder 4">
            <a:extLst>
              <a:ext uri="{FF2B5EF4-FFF2-40B4-BE49-F238E27FC236}">
                <a16:creationId xmlns:a16="http://schemas.microsoft.com/office/drawing/2014/main" id="{F720E5AE-D204-427D-86EA-1CD62F718D2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98B1188-F18C-432D-824F-6920A015B6B2}"/>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826392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45225-7C47-419F-84B6-471B68930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084E2-85B1-461C-985A-84481119A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53C66-8733-4F9C-950D-3B5019CBD55C}"/>
              </a:ext>
            </a:extLst>
          </p:cNvPr>
          <p:cNvSpPr>
            <a:spLocks noGrp="1"/>
          </p:cNvSpPr>
          <p:nvPr>
            <p:ph type="dt" sz="half" idx="10"/>
          </p:nvPr>
        </p:nvSpPr>
        <p:spPr/>
        <p:txBody>
          <a:bodyPr/>
          <a:lstStyle/>
          <a:p>
            <a:fld id="{4EDE63B5-9DBE-4B15-BAA1-F55C7F4B0337}" type="datetime1">
              <a:rPr lang="el-GR" smtClean="0"/>
              <a:t>4/4/2025</a:t>
            </a:fld>
            <a:endParaRPr lang="el-GR"/>
          </a:p>
        </p:txBody>
      </p:sp>
      <p:sp>
        <p:nvSpPr>
          <p:cNvPr id="5" name="Footer Placeholder 4">
            <a:extLst>
              <a:ext uri="{FF2B5EF4-FFF2-40B4-BE49-F238E27FC236}">
                <a16:creationId xmlns:a16="http://schemas.microsoft.com/office/drawing/2014/main" id="{83532AC9-6FB3-4C65-808E-273D7A6B87C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E0A2EFA-02E8-42AC-9144-33409614E927}"/>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1276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A752F-AD9F-4147-9466-AFF8149AADE7}" type="datetime1">
              <a:rPr lang="el-GR" smtClean="0"/>
              <a:t>4/4/2025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5834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C69A84FA-9331-4846-8EF6-3152A28281FD}" type="datetime1">
              <a:rPr lang="el-GR" smtClean="0"/>
              <a:t>4/4/2025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21498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6F5A7BBE-B8B4-47AA-85F4-7DD0C589A725}" type="datetime1">
              <a:rPr lang="el-GR" smtClean="0"/>
              <a:t>4/4/2025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6515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B3555DCB-A31E-4226-8FB5-4C303C9344BA}" type="datetime1">
              <a:rPr lang="el-GR" smtClean="0"/>
              <a:t>4/4/2025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5544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30248-AD16-4AA4-A89B-2A7C9BB8E654}" type="datetime1">
              <a:rPr lang="el-GR" smtClean="0"/>
              <a:t>4/4/2025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4439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0F0D6C-8DDF-40CD-9FE1-161726EFA34F}" type="datetime1">
              <a:rPr lang="el-GR" smtClean="0"/>
              <a:t>4/4/2025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6573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4AF910-B4B8-4E76-B969-0698EFE01E65}" type="datetime1">
              <a:rPr lang="el-GR" smtClean="0"/>
              <a:t>4/4/2025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4740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BC1DC-54C4-4D4F-ACE4-C0B1F8ACEBA4}" type="datetime1">
              <a:rPr lang="el-GR" smtClean="0"/>
              <a:t>4/4/2025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57D63-CC68-42ED-8486-43462E4296F4}" type="slidenum">
              <a:rPr lang="el-GR" smtClean="0"/>
              <a:t>‹#›</a:t>
            </a:fld>
            <a:endParaRPr lang="el-GR"/>
          </a:p>
        </p:txBody>
      </p:sp>
    </p:spTree>
    <p:extLst>
      <p:ext uri="{BB962C8B-B14F-4D97-AF65-F5344CB8AC3E}">
        <p14:creationId xmlns:p14="http://schemas.microsoft.com/office/powerpoint/2010/main" val="24646240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657F7-2DB5-4DDA-8332-5AA2E4349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C79F7-C426-45D9-B4A4-713FB32E7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3AD4-6821-444B-9768-643B35181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23DE2-565A-43FA-97BB-356F53338879}" type="datetime1">
              <a:rPr lang="el-GR" smtClean="0"/>
              <a:t>4/4/2025</a:t>
            </a:fld>
            <a:endParaRPr lang="el-GR"/>
          </a:p>
        </p:txBody>
      </p:sp>
      <p:sp>
        <p:nvSpPr>
          <p:cNvPr id="5" name="Footer Placeholder 4">
            <a:extLst>
              <a:ext uri="{FF2B5EF4-FFF2-40B4-BE49-F238E27FC236}">
                <a16:creationId xmlns:a16="http://schemas.microsoft.com/office/drawing/2014/main" id="{C4D6462D-273F-4ECC-9B96-4E78202E5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9E6636EF-52C9-492F-A672-033F31CE2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6663E-8BA1-49F0-BA20-2B2F7B017EF1}" type="slidenum">
              <a:rPr lang="el-GR" smtClean="0"/>
              <a:t>‹#›</a:t>
            </a:fld>
            <a:endParaRPr lang="el-GR"/>
          </a:p>
        </p:txBody>
      </p:sp>
    </p:spTree>
    <p:extLst>
      <p:ext uri="{BB962C8B-B14F-4D97-AF65-F5344CB8AC3E}">
        <p14:creationId xmlns:p14="http://schemas.microsoft.com/office/powerpoint/2010/main" val="16829572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ot.gr/tag/kin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itchratings.com/site/pr/10302479"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ot.gr/tag/dasmoi-tramp/" TargetMode="External"/><Relationship Id="rId7"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fredblog.stlouisfed.org/2014/05/dating-the-financial-crisis-using-fixed-income-markets-yields-spreads/?utm_source=series_page&amp;utm_medium=related_content&amp;utm_term=related_resources&amp;utm_campaign=fredblog" TargetMode="Externa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ovima.com/finance/retail-trade-up-2-5-in-december-2024-elstat/"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https://www.tovima.com/finance/greece-launches-new-unemployment-benefi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cbibank.com/wiki-en/understanding-export-tax-rebate-benefits-and-implementatio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ot.gr/tag/pol-krougkman/"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bin"/></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3">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65981"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622" y="-2"/>
            <a:ext cx="12179371"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7903" y="908344"/>
            <a:ext cx="10352098" cy="3072277"/>
          </a:xfrm>
        </p:spPr>
        <p:txBody>
          <a:bodyPr anchor="b">
            <a:normAutofit/>
          </a:bodyPr>
          <a:lstStyle/>
          <a:p>
            <a:r>
              <a:rPr lang="el-GR" sz="2800" b="1" dirty="0">
                <a:solidFill>
                  <a:srgbClr val="FFFFFF"/>
                </a:solidFill>
              </a:rPr>
              <a:t>Συνδέοντας τις τελείες – </a:t>
            </a:r>
            <a:r>
              <a:rPr lang="en-US" sz="2800" b="1" dirty="0">
                <a:solidFill>
                  <a:srgbClr val="FFFFFF"/>
                </a:solidFill>
              </a:rPr>
              <a:t> Connecting the dots No.2</a:t>
            </a:r>
            <a:br>
              <a:rPr lang="el-GR" sz="2800" b="1" dirty="0">
                <a:solidFill>
                  <a:srgbClr val="FFFFFF"/>
                </a:solidFill>
              </a:rPr>
            </a:br>
            <a:br>
              <a:rPr lang="en-US" sz="2800" b="1" dirty="0">
                <a:solidFill>
                  <a:srgbClr val="FFFFFF"/>
                </a:solidFill>
              </a:rPr>
            </a:br>
            <a:r>
              <a:rPr lang="el-GR" sz="2800" b="1" dirty="0">
                <a:solidFill>
                  <a:srgbClr val="FFFFFF"/>
                </a:solidFill>
              </a:rPr>
              <a:t>Α. </a:t>
            </a:r>
            <a:r>
              <a:rPr lang="el-GR" sz="2000" b="1" dirty="0">
                <a:solidFill>
                  <a:srgbClr val="FFFFFF"/>
                </a:solidFill>
              </a:rPr>
              <a:t>Ενδείξεις – Αποδείξεις – Αντιδράσεις – Επιπτώσεις και Εναλλακτικές Λύσεις</a:t>
            </a:r>
            <a:br>
              <a:rPr lang="el-GR" sz="2000" b="1" dirty="0">
                <a:solidFill>
                  <a:srgbClr val="FFFFFF"/>
                </a:solidFill>
              </a:rPr>
            </a:br>
            <a:r>
              <a:rPr lang="el-GR" sz="2000" b="1" dirty="0">
                <a:solidFill>
                  <a:srgbClr val="FFFFFF"/>
                </a:solidFill>
              </a:rPr>
              <a:t>Β. Ο πόλεμος επιβολής δασμών ως πράξη απόγνωσης</a:t>
            </a:r>
            <a:br>
              <a:rPr lang="el-GR" sz="2000" b="1" dirty="0">
                <a:solidFill>
                  <a:srgbClr val="FFFFFF"/>
                </a:solidFill>
              </a:rPr>
            </a:br>
            <a:r>
              <a:rPr lang="el-GR" sz="2000" b="1" dirty="0">
                <a:solidFill>
                  <a:srgbClr val="FFFFFF"/>
                </a:solidFill>
              </a:rPr>
              <a:t>Γ. Οικονομικός Αρμαγεδδών ή επανεκκίνηση της παγκόσμιας οικονομίας</a:t>
            </a:r>
            <a:br>
              <a:rPr lang="en-US" sz="2000" b="1" dirty="0">
                <a:solidFill>
                  <a:srgbClr val="FFFFFF"/>
                </a:solidFill>
              </a:rPr>
            </a:br>
            <a:r>
              <a:rPr lang="el-GR" sz="2000" b="1" dirty="0">
                <a:solidFill>
                  <a:srgbClr val="FFFFFF"/>
                </a:solidFill>
              </a:rPr>
              <a:t>Δ. «Η ευκαιρία της ελληνικής οικονομίας» και πως επηρεάζονται οι αποτιμήσεις εταιρειών και εν γένει όλων των κατηγοριών οι επενδύσεις [</a:t>
            </a:r>
            <a:r>
              <a:rPr lang="en-US" sz="2000" b="1" dirty="0">
                <a:solidFill>
                  <a:srgbClr val="FFFFFF"/>
                </a:solidFill>
              </a:rPr>
              <a:t>FX, EQUITIES, BONDS, COMMODITIES, FUNDS]</a:t>
            </a:r>
            <a:br>
              <a:rPr lang="el-GR" sz="2000" dirty="0"/>
            </a:br>
            <a:endParaRPr lang="el-GR" sz="2000" b="1" dirty="0">
              <a:solidFill>
                <a:srgbClr val="FFFFFF"/>
              </a:solidFill>
            </a:endParaRPr>
          </a:p>
        </p:txBody>
      </p:sp>
      <p:sp>
        <p:nvSpPr>
          <p:cNvPr id="3" name="Subtitle 2"/>
          <p:cNvSpPr>
            <a:spLocks noGrp="1"/>
          </p:cNvSpPr>
          <p:nvPr>
            <p:ph type="subTitle" idx="1"/>
          </p:nvPr>
        </p:nvSpPr>
        <p:spPr>
          <a:xfrm>
            <a:off x="4221803" y="4940490"/>
            <a:ext cx="7208197" cy="1265112"/>
          </a:xfrm>
        </p:spPr>
        <p:txBody>
          <a:bodyPr>
            <a:normAutofit/>
          </a:bodyPr>
          <a:lstStyle/>
          <a:p>
            <a:pPr algn="r"/>
            <a:r>
              <a:rPr lang="el-GR" sz="1400" dirty="0">
                <a:solidFill>
                  <a:srgbClr val="FFFFFF"/>
                </a:solidFill>
                <a:latin typeface="Times New Roman" panose="02020603050405020304" pitchFamily="18" charset="0"/>
                <a:cs typeface="Times New Roman" panose="02020603050405020304" pitchFamily="18" charset="0"/>
              </a:rPr>
              <a:t>Δημήτρης Κάμπης, 2025</a:t>
            </a:r>
          </a:p>
        </p:txBody>
      </p:sp>
      <p:sp>
        <p:nvSpPr>
          <p:cNvPr id="27" name="Rectangle 17">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461" y="0"/>
            <a:ext cx="321436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34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2C0D-1FC0-4968-BD25-20D744E27348}"/>
              </a:ext>
            </a:extLst>
          </p:cNvPr>
          <p:cNvSpPr>
            <a:spLocks noGrp="1"/>
          </p:cNvSpPr>
          <p:nvPr>
            <p:ph type="title"/>
          </p:nvPr>
        </p:nvSpPr>
        <p:spPr/>
        <p:txBody>
          <a:bodyPr>
            <a:normAutofit/>
          </a:bodyPr>
          <a:lstStyle/>
          <a:p>
            <a:pPr algn="ctr"/>
            <a:r>
              <a:rPr lang="el-GR" sz="1800" b="1" dirty="0">
                <a:latin typeface="Times New Roman" panose="02020603050405020304" pitchFamily="18" charset="0"/>
                <a:cs typeface="Times New Roman" panose="02020603050405020304" pitchFamily="18" charset="0"/>
              </a:rPr>
              <a:t>Επί του πιεστηρίου: 04042025_14.00 </a:t>
            </a:r>
            <a:r>
              <a:rPr lang="el-GR" sz="1800" b="1" dirty="0" err="1">
                <a:latin typeface="Times New Roman" panose="02020603050405020304" pitchFamily="18" charset="0"/>
                <a:cs typeface="Times New Roman" panose="02020603050405020304" pitchFamily="18" charset="0"/>
              </a:rPr>
              <a:t>μμ</a:t>
            </a:r>
            <a:r>
              <a:rPr lang="el-GR" sz="1800" b="1" dirty="0">
                <a:latin typeface="Times New Roman" panose="02020603050405020304" pitchFamily="18" charset="0"/>
                <a:cs typeface="Times New Roman" panose="02020603050405020304" pitchFamily="18" charset="0"/>
              </a:rPr>
              <a:t> </a:t>
            </a:r>
            <a:br>
              <a:rPr lang="el-GR" sz="1800" b="1" dirty="0">
                <a:latin typeface="Times New Roman" panose="02020603050405020304" pitchFamily="18" charset="0"/>
                <a:cs typeface="Times New Roman" panose="02020603050405020304" pitchFamily="18" charset="0"/>
              </a:rPr>
            </a:br>
            <a:r>
              <a:rPr lang="el-GR" sz="1800" b="1" dirty="0"/>
              <a:t>Εμπορικός πόλεμος: Κλιμακώνει η Κίνα – Με δασμούς 34% απαντάει στις ΗΠΑ</a:t>
            </a:r>
            <a:br>
              <a:rPr lang="el-GR" sz="1800" b="1" dirty="0"/>
            </a:br>
            <a:endParaRPr lang="en-US" sz="1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9544FFE-DCA3-4DF1-ACA2-A68476F953F1}"/>
              </a:ext>
            </a:extLst>
          </p:cNvPr>
          <p:cNvSpPr>
            <a:spLocks noGrp="1"/>
          </p:cNvSpPr>
          <p:nvPr>
            <p:ph idx="1"/>
          </p:nvPr>
        </p:nvSpPr>
        <p:spPr>
          <a:xfrm>
            <a:off x="838200" y="1240971"/>
            <a:ext cx="10515600" cy="4935992"/>
          </a:xfrm>
        </p:spPr>
        <p:txBody>
          <a:bodyPr>
            <a:normAutofit fontScale="25000" lnSpcReduction="20000"/>
          </a:bodyPr>
          <a:lstStyle/>
          <a:p>
            <a:pPr marL="0" indent="0" algn="ctr">
              <a:buNone/>
            </a:pPr>
            <a:r>
              <a:rPr lang="el-GR" sz="3500" dirty="0">
                <a:latin typeface="Times New Roman" panose="02020603050405020304" pitchFamily="18" charset="0"/>
                <a:cs typeface="Times New Roman" panose="02020603050405020304" pitchFamily="18" charset="0"/>
              </a:rPr>
              <a:t>Φουντώνει ο εμπορικός πόλεμος που κήρυξε ο </a:t>
            </a:r>
            <a:r>
              <a:rPr lang="el-GR" sz="3500" dirty="0" err="1">
                <a:latin typeface="Times New Roman" panose="02020603050405020304" pitchFamily="18" charset="0"/>
                <a:cs typeface="Times New Roman" panose="02020603050405020304" pitchFamily="18" charset="0"/>
              </a:rPr>
              <a:t>Τραμπ</a:t>
            </a:r>
            <a:r>
              <a:rPr lang="el-GR" sz="3500" dirty="0">
                <a:latin typeface="Times New Roman" panose="02020603050405020304" pitchFamily="18" charset="0"/>
                <a:cs typeface="Times New Roman" panose="02020603050405020304" pitchFamily="18" charset="0"/>
              </a:rPr>
              <a:t> σε όλον σχεδόν τον πλανήτη, με την</a:t>
            </a:r>
            <a:r>
              <a:rPr lang="el-GR" sz="3500" dirty="0">
                <a:latin typeface="Times New Roman" panose="02020603050405020304" pitchFamily="18" charset="0"/>
                <a:cs typeface="Times New Roman" panose="02020603050405020304" pitchFamily="18" charset="0"/>
                <a:hlinkClick r:id="rId2"/>
              </a:rPr>
              <a:t> Κίνα</a:t>
            </a:r>
            <a:r>
              <a:rPr lang="el-GR" sz="3500" dirty="0">
                <a:latin typeface="Times New Roman" panose="02020603050405020304" pitchFamily="18" charset="0"/>
                <a:cs typeface="Times New Roman" panose="02020603050405020304" pitchFamily="18" charset="0"/>
              </a:rPr>
              <a:t>, τη δεύτερη μεγαλύτερη οικονομία στον κόσμο, να ανακοινώνει αντίποινα.</a:t>
            </a:r>
          </a:p>
          <a:p>
            <a:r>
              <a:rPr lang="el-GR" sz="3500" b="1" dirty="0" err="1"/>
              <a:t>Οπως</a:t>
            </a:r>
            <a:r>
              <a:rPr lang="el-GR" sz="3500" b="1" dirty="0"/>
              <a:t> ανακοίνωσε το υπουργείο Εμπορίου της χώρας θα επιβάλει πρόσθετους δασμούς 34% στις εισαγωγές από τις ΗΠΑ ως αντίποινα για δασμούς του ίδιου ύψους που ανακοίνωσε ο Ντόναλντ </a:t>
            </a:r>
            <a:r>
              <a:rPr lang="el-GR" sz="3500" b="1" dirty="0" err="1"/>
              <a:t>Τραμπ</a:t>
            </a:r>
            <a:r>
              <a:rPr lang="el-GR" sz="3500" b="1" dirty="0"/>
              <a:t> αυτή την εβδομάδα ως μέρος της επιθετικής εμπορικής του ατζέντας</a:t>
            </a:r>
            <a:r>
              <a:rPr lang="el-GR" dirty="0"/>
              <a:t>.</a:t>
            </a:r>
          </a:p>
          <a:p>
            <a:r>
              <a:rPr lang="el-GR" sz="4300" dirty="0">
                <a:latin typeface="Times New Roman" panose="02020603050405020304" pitchFamily="18" charset="0"/>
                <a:cs typeface="Times New Roman" panose="02020603050405020304" pitchFamily="18" charset="0"/>
              </a:rPr>
              <a:t>Σύμφωνα με την ανακοίνωση, τα αντίποινα της Κίνας θα επιβληθούν σε όλα τα εισαγόμενα προϊόντα αμερικανικής προέλευσης που εισάγονται στη χώρα από την Κίνα, με ισχύ από τις 10 Απριλίου.</a:t>
            </a:r>
          </a:p>
          <a:p>
            <a:r>
              <a:rPr lang="el-GR" sz="4300" b="1" dirty="0">
                <a:latin typeface="Times New Roman" panose="02020603050405020304" pitchFamily="18" charset="0"/>
                <a:cs typeface="Times New Roman" panose="02020603050405020304" pitchFamily="18" charset="0"/>
              </a:rPr>
              <a:t>Σπάνιες γαίες</a:t>
            </a:r>
          </a:p>
          <a:p>
            <a:r>
              <a:rPr lang="el-GR" sz="4300" dirty="0">
                <a:latin typeface="Times New Roman" panose="02020603050405020304" pitchFamily="18" charset="0"/>
                <a:cs typeface="Times New Roman" panose="02020603050405020304" pitchFamily="18" charset="0"/>
              </a:rPr>
              <a:t>Παράλληλα, το Πεκίνο ανακοίνωσε απαγορεύσεις εξαγωγών σε επτά τύπους σπάνιων γαιών, προς τις Ηνωμένες Πολιτείες, με ισχύ από σήμερα 4 Απριλίου.</a:t>
            </a:r>
          </a:p>
          <a:p>
            <a:r>
              <a:rPr lang="el-GR" sz="4300" dirty="0">
                <a:latin typeface="Times New Roman" panose="02020603050405020304" pitchFamily="18" charset="0"/>
                <a:cs typeface="Times New Roman" panose="02020603050405020304" pitchFamily="18" charset="0"/>
              </a:rPr>
              <a:t>Το υπουργείο Εμπορίου πρόσθεσε επίσης 16 αμερικανικές οντότητες στον κατάλογο ελέγχου των εξαγωγών.</a:t>
            </a:r>
          </a:p>
          <a:p>
            <a:r>
              <a:rPr lang="el-GR" sz="4300" dirty="0">
                <a:latin typeface="Times New Roman" panose="02020603050405020304" pitchFamily="18" charset="0"/>
                <a:cs typeface="Times New Roman" panose="02020603050405020304" pitchFamily="18" charset="0"/>
              </a:rPr>
              <a:t>Πρόσθεσε επίσης 11 οντότητες στη λίστα με τις «αναξιόπιστες οντότητες», για τις οποίες απαγορεύεται να πωλούν οι προμηθευτές εξαρτήματα. Μεταξύ αυτών η </a:t>
            </a:r>
            <a:r>
              <a:rPr lang="el-GR" sz="4300" dirty="0" err="1">
                <a:latin typeface="Times New Roman" panose="02020603050405020304" pitchFamily="18" charset="0"/>
                <a:cs typeface="Times New Roman" panose="02020603050405020304" pitchFamily="18" charset="0"/>
              </a:rPr>
              <a:t>Skydio</a:t>
            </a:r>
            <a:r>
              <a:rPr lang="el-GR" sz="4300" dirty="0">
                <a:latin typeface="Times New Roman" panose="02020603050405020304" pitchFamily="18" charset="0"/>
                <a:cs typeface="Times New Roman" panose="02020603050405020304" pitchFamily="18" charset="0"/>
              </a:rPr>
              <a:t> και η </a:t>
            </a:r>
            <a:r>
              <a:rPr lang="el-GR" sz="4300" dirty="0" err="1">
                <a:latin typeface="Times New Roman" panose="02020603050405020304" pitchFamily="18" charset="0"/>
                <a:cs typeface="Times New Roman" panose="02020603050405020304" pitchFamily="18" charset="0"/>
              </a:rPr>
              <a:t>Brinc</a:t>
            </a:r>
            <a:r>
              <a:rPr lang="el-GR" sz="4300" dirty="0">
                <a:latin typeface="Times New Roman" panose="02020603050405020304" pitchFamily="18" charset="0"/>
                <a:cs typeface="Times New Roman" panose="02020603050405020304" pitchFamily="18" charset="0"/>
              </a:rPr>
              <a:t> </a:t>
            </a:r>
            <a:r>
              <a:rPr lang="el-GR" sz="4300" dirty="0" err="1">
                <a:latin typeface="Times New Roman" panose="02020603050405020304" pitchFamily="18" charset="0"/>
                <a:cs typeface="Times New Roman" panose="02020603050405020304" pitchFamily="18" charset="0"/>
              </a:rPr>
              <a:t>Drones</a:t>
            </a:r>
            <a:r>
              <a:rPr lang="el-GR" sz="4300" dirty="0">
                <a:latin typeface="Times New Roman" panose="02020603050405020304" pitchFamily="18" charset="0"/>
                <a:cs typeface="Times New Roman" panose="02020603050405020304" pitchFamily="18" charset="0"/>
              </a:rPr>
              <a:t>.</a:t>
            </a:r>
          </a:p>
          <a:p>
            <a:r>
              <a:rPr lang="el-GR" sz="4300" b="1" dirty="0">
                <a:latin typeface="Times New Roman" panose="02020603050405020304" pitchFamily="18" charset="0"/>
                <a:cs typeface="Times New Roman" panose="02020603050405020304" pitchFamily="18" charset="0"/>
              </a:rPr>
              <a:t>«Να ανακαλέσουν οι ΗΠΑ»</a:t>
            </a:r>
          </a:p>
          <a:p>
            <a:r>
              <a:rPr lang="el-GR" sz="4300" dirty="0">
                <a:latin typeface="Times New Roman" panose="02020603050405020304" pitchFamily="18" charset="0"/>
                <a:cs typeface="Times New Roman" panose="02020603050405020304" pitchFamily="18" charset="0"/>
              </a:rPr>
              <a:t>«Η Κίνα προτρέπει τις Ηνωμένες Πολιτείες να ακυρώσουν αμέσως τα μονομερή δασμολογικά μέτρα και να επιλύσουν τις εμπορικές διαφορές μέσω διαβουλεύσεων με ισότιμο, σεβασμό και αμοιβαία επωφελή τρόπο»,.</a:t>
            </a:r>
          </a:p>
          <a:p>
            <a:r>
              <a:rPr lang="el-GR" sz="4300" dirty="0">
                <a:latin typeface="Times New Roman" panose="02020603050405020304" pitchFamily="18" charset="0"/>
                <a:cs typeface="Times New Roman" panose="02020603050405020304" pitchFamily="18" charset="0"/>
              </a:rPr>
              <a:t>Οι εισφορές στις κινεζικές εξαγωγές πρόκειται να αυξηθούν σε περισσότερο από 60%, αφού ο πρόεδρος των ΗΠΑ ανακοίνωσε «αμοιβαίους» δασμούς 34% που προστίθενται στους ήδη υπάρχοντες.</a:t>
            </a:r>
          </a:p>
          <a:p>
            <a:r>
              <a:rPr lang="el-GR" sz="4300" dirty="0">
                <a:latin typeface="Times New Roman" panose="02020603050405020304" pitchFamily="18" charset="0"/>
                <a:cs typeface="Times New Roman" panose="02020603050405020304" pitchFamily="18" charset="0"/>
              </a:rPr>
              <a:t>Το Πεκίνο κατήγγειλε τους νέους δασμούς των ΗΠΑ ως «μια τυπική μονομερή κίνηση εκφοβισμού» που «δεν συμμορφώνεται με τους κανόνες του διεθνούς εμπορίου και βλάπτει σοβαρά τα νόμιμα δικαιώματα και συμφέροντα της Κίνας».</a:t>
            </a:r>
          </a:p>
          <a:p>
            <a:r>
              <a:rPr lang="el-GR" sz="4300" b="1" dirty="0">
                <a:latin typeface="Times New Roman" panose="02020603050405020304" pitchFamily="18" charset="0"/>
                <a:cs typeface="Times New Roman" panose="02020603050405020304" pitchFamily="18" charset="0"/>
              </a:rPr>
              <a:t>Αντίδραση από τις αγορές</a:t>
            </a:r>
          </a:p>
          <a:p>
            <a:r>
              <a:rPr lang="el-GR" sz="4300" dirty="0">
                <a:latin typeface="Times New Roman" panose="02020603050405020304" pitchFamily="18" charset="0"/>
                <a:cs typeface="Times New Roman" panose="02020603050405020304" pitchFamily="18" charset="0"/>
              </a:rPr>
              <a:t>Τα συμβόλαια μελλοντικής εκπλήρωσης των μετοχών των ΗΠΑ υποχώρησαν στο χαμηλότερο επίπεδο της συνεδρίασης μετά την ανακοίνωση της Κίνας για αντίποινα.</a:t>
            </a:r>
          </a:p>
          <a:p>
            <a:r>
              <a:rPr lang="el-GR" sz="4300" dirty="0">
                <a:latin typeface="Times New Roman" panose="02020603050405020304" pitchFamily="18" charset="0"/>
                <a:cs typeface="Times New Roman" panose="02020603050405020304" pitchFamily="18" charset="0"/>
              </a:rPr>
              <a:t>Τα συμβόλαια που συνδέονται με τον βιομηχανικό μέσο όρο Dow </a:t>
            </a:r>
            <a:r>
              <a:rPr lang="el-GR" sz="4300" dirty="0" err="1">
                <a:latin typeface="Times New Roman" panose="02020603050405020304" pitchFamily="18" charset="0"/>
                <a:cs typeface="Times New Roman" panose="02020603050405020304" pitchFamily="18" charset="0"/>
              </a:rPr>
              <a:t>Jones</a:t>
            </a:r>
            <a:r>
              <a:rPr lang="el-GR" sz="4300" dirty="0">
                <a:latin typeface="Times New Roman" panose="02020603050405020304" pitchFamily="18" charset="0"/>
                <a:cs typeface="Times New Roman" panose="02020603050405020304" pitchFamily="18" charset="0"/>
              </a:rPr>
              <a:t> μειώθηκαν κατά 900 μονάδες ή 2,2%.</a:t>
            </a:r>
          </a:p>
          <a:p>
            <a:r>
              <a:rPr lang="el-GR" sz="4300" dirty="0">
                <a:latin typeface="Times New Roman" panose="02020603050405020304" pitchFamily="18" charset="0"/>
                <a:cs typeface="Times New Roman" panose="02020603050405020304" pitchFamily="18" charset="0"/>
              </a:rPr>
              <a:t>Τα συμβόλαια μελλοντικής εκπλήρωσης </a:t>
            </a:r>
            <a:r>
              <a:rPr lang="el-GR" sz="4300" dirty="0" err="1">
                <a:latin typeface="Times New Roman" panose="02020603050405020304" pitchFamily="18" charset="0"/>
                <a:cs typeface="Times New Roman" panose="02020603050405020304" pitchFamily="18" charset="0"/>
              </a:rPr>
              <a:t>S&amp;P</a:t>
            </a:r>
            <a:r>
              <a:rPr lang="el-GR" sz="4300" dirty="0">
                <a:latin typeface="Times New Roman" panose="02020603050405020304" pitchFamily="18" charset="0"/>
                <a:cs typeface="Times New Roman" panose="02020603050405020304" pitchFamily="18" charset="0"/>
              </a:rPr>
              <a:t> 500 και Nasdaq-100 σημείωσαν πτώση 2,3% και 2,6%. αντίστοιχα.</a:t>
            </a:r>
          </a:p>
          <a:p>
            <a:r>
              <a:rPr lang="el-GR" sz="4300" dirty="0">
                <a:latin typeface="Times New Roman" panose="02020603050405020304" pitchFamily="18" charset="0"/>
                <a:cs typeface="Times New Roman" panose="02020603050405020304" pitchFamily="18" charset="0"/>
              </a:rPr>
              <a:t>Απότομη πτώση κατέγραψαν και οι ευρωπαϊκές μετοχές λόγω των ειδήσεων. Ο </a:t>
            </a:r>
            <a:r>
              <a:rPr lang="el-GR" sz="4300" dirty="0" err="1">
                <a:latin typeface="Times New Roman" panose="02020603050405020304" pitchFamily="18" charset="0"/>
                <a:cs typeface="Times New Roman" panose="02020603050405020304" pitchFamily="18" charset="0"/>
              </a:rPr>
              <a:t>Εuro</a:t>
            </a:r>
            <a:r>
              <a:rPr lang="el-GR" sz="4300" dirty="0">
                <a:latin typeface="Times New Roman" panose="02020603050405020304" pitchFamily="18" charset="0"/>
                <a:cs typeface="Times New Roman" panose="02020603050405020304" pitchFamily="18" charset="0"/>
              </a:rPr>
              <a:t> </a:t>
            </a:r>
            <a:r>
              <a:rPr lang="el-GR" sz="4300" dirty="0" err="1">
                <a:latin typeface="Times New Roman" panose="02020603050405020304" pitchFamily="18" charset="0"/>
                <a:cs typeface="Times New Roman" panose="02020603050405020304" pitchFamily="18" charset="0"/>
              </a:rPr>
              <a:t>Stoxx</a:t>
            </a:r>
            <a:r>
              <a:rPr lang="el-GR" sz="4300" dirty="0">
                <a:latin typeface="Times New Roman" panose="02020603050405020304" pitchFamily="18" charset="0"/>
                <a:cs typeface="Times New Roman" panose="02020603050405020304" pitchFamily="18" charset="0"/>
              </a:rPr>
              <a:t> 600 υποχώρησε 4,5% στις 13:27 ώρα Ελλάδος, επεκτείνοντας τις προηγούμενες απώλειες, με τον τραπεζικό τομέα της Ευρώπης να υποχωρεί πάνω από 9,5%.</a:t>
            </a:r>
          </a:p>
          <a:p>
            <a:pPr marL="0" indent="0">
              <a:buNone/>
            </a:pPr>
            <a:endParaRPr lang="en-US" dirty="0"/>
          </a:p>
        </p:txBody>
      </p:sp>
    </p:spTree>
    <p:extLst>
      <p:ext uri="{BB962C8B-B14F-4D97-AF65-F5344CB8AC3E}">
        <p14:creationId xmlns:p14="http://schemas.microsoft.com/office/powerpoint/2010/main" val="177777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A970-5414-D694-DE59-758C4BAA50A4}"/>
              </a:ext>
            </a:extLst>
          </p:cNvPr>
          <p:cNvSpPr>
            <a:spLocks noGrp="1"/>
          </p:cNvSpPr>
          <p:nvPr>
            <p:ph type="title"/>
          </p:nvPr>
        </p:nvSpPr>
        <p:spPr/>
        <p:txBody>
          <a:bodyPr>
            <a:normAutofit/>
          </a:bodyPr>
          <a:lstStyle/>
          <a:p>
            <a:pPr algn="ctr"/>
            <a:r>
              <a:rPr lang="en-US" sz="1600" b="1" u="sng" dirty="0"/>
              <a:t>US effective tariff rates (ETR) </a:t>
            </a:r>
            <a:r>
              <a:rPr lang="en-US" sz="1600" dirty="0"/>
              <a:t>to about 20% for imports from the EU and about 64% for China, above our March assumed levels of 15% and 35%, respectively. Other Asian economies will also face much higher tariffs, including </a:t>
            </a:r>
            <a:r>
              <a:rPr lang="en-US" sz="1600" dirty="0">
                <a:hlinkClick r:id="rId3"/>
              </a:rPr>
              <a:t>Vietnam</a:t>
            </a:r>
            <a:r>
              <a:rPr lang="en-US" sz="1600" dirty="0"/>
              <a:t> (a 46% rate), Thailand (36%), Taiwan (32%), India (26%), Korea (25%), Malaysia (24%) and Japan (24%)</a:t>
            </a:r>
            <a:endParaRPr lang="en-US" sz="1600" dirty="0">
              <a:latin typeface="Times New Roman" panose="02020603050405020304" pitchFamily="18" charset="0"/>
              <a:cs typeface="Times New Roman" panose="02020603050405020304" pitchFamily="18" charset="0"/>
            </a:endParaRPr>
          </a:p>
        </p:txBody>
      </p:sp>
      <p:pic>
        <p:nvPicPr>
          <p:cNvPr id="9" name="Content Placeholder 8">
            <a:extLst>
              <a:ext uri="{FF2B5EF4-FFF2-40B4-BE49-F238E27FC236}">
                <a16:creationId xmlns:a16="http://schemas.microsoft.com/office/drawing/2014/main" id="{6F473C1E-359C-5E91-1B0E-7190A23053A7}"/>
              </a:ext>
            </a:extLst>
          </p:cNvPr>
          <p:cNvPicPr>
            <a:picLocks noGrp="1" noChangeAspect="1"/>
          </p:cNvPicPr>
          <p:nvPr>
            <p:ph sz="half" idx="1"/>
          </p:nvPr>
        </p:nvPicPr>
        <p:blipFill>
          <a:blip r:embed="rId4"/>
          <a:stretch>
            <a:fillRect/>
          </a:stretch>
        </p:blipFill>
        <p:spPr>
          <a:xfrm>
            <a:off x="838200" y="2331417"/>
            <a:ext cx="5181600" cy="3237634"/>
          </a:xfrm>
        </p:spPr>
      </p:pic>
      <p:pic>
        <p:nvPicPr>
          <p:cNvPr id="6" name="Content Placeholder 5">
            <a:extLst>
              <a:ext uri="{FF2B5EF4-FFF2-40B4-BE49-F238E27FC236}">
                <a16:creationId xmlns:a16="http://schemas.microsoft.com/office/drawing/2014/main" id="{5B7D1BF1-3A6D-522E-AC3D-C85CE54F050E}"/>
              </a:ext>
            </a:extLst>
          </p:cNvPr>
          <p:cNvPicPr>
            <a:picLocks noGrp="1" noChangeAspect="1"/>
          </p:cNvPicPr>
          <p:nvPr>
            <p:ph sz="half" idx="2"/>
          </p:nvPr>
        </p:nvPicPr>
        <p:blipFill>
          <a:blip r:embed="rId5"/>
          <a:stretch>
            <a:fillRect/>
          </a:stretch>
        </p:blipFill>
        <p:spPr>
          <a:xfrm>
            <a:off x="6172200" y="2382476"/>
            <a:ext cx="5181600" cy="3237635"/>
          </a:xfrm>
        </p:spPr>
      </p:pic>
    </p:spTree>
    <p:extLst>
      <p:ext uri="{BB962C8B-B14F-4D97-AF65-F5344CB8AC3E}">
        <p14:creationId xmlns:p14="http://schemas.microsoft.com/office/powerpoint/2010/main" val="1515045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48DD-DED4-1879-01C7-8C06C8835B9B}"/>
              </a:ext>
            </a:extLst>
          </p:cNvPr>
          <p:cNvSpPr>
            <a:spLocks noGrp="1"/>
          </p:cNvSpPr>
          <p:nvPr>
            <p:ph type="title"/>
          </p:nvPr>
        </p:nvSpPr>
        <p:spPr/>
        <p:txBody>
          <a:bodyPr/>
          <a:lstStyle/>
          <a:p>
            <a:r>
              <a:rPr lang="en-US" dirty="0"/>
              <a:t>US TREASURY Department Statement of Operations and Changes in Net position</a:t>
            </a:r>
          </a:p>
        </p:txBody>
      </p:sp>
      <p:sp>
        <p:nvSpPr>
          <p:cNvPr id="3" name="Text Placeholder 2">
            <a:extLst>
              <a:ext uri="{FF2B5EF4-FFF2-40B4-BE49-F238E27FC236}">
                <a16:creationId xmlns:a16="http://schemas.microsoft.com/office/drawing/2014/main" id="{BBF62B24-23DF-06B8-DC74-3064D55E1194}"/>
              </a:ext>
            </a:extLst>
          </p:cNvPr>
          <p:cNvSpPr>
            <a:spLocks noGrp="1"/>
          </p:cNvSpPr>
          <p:nvPr>
            <p:ph type="body" idx="1"/>
          </p:nvPr>
        </p:nvSpPr>
        <p:spPr/>
        <p:txBody>
          <a:bodyPr/>
          <a:lstStyle/>
          <a:p>
            <a:r>
              <a:rPr lang="en-US" dirty="0">
                <a:effectLst/>
                <a:latin typeface="Arial" panose="020B0604020202020204" pitchFamily="34" charset="0"/>
              </a:rPr>
              <a:t>Assets and Liabilities</a:t>
            </a:r>
            <a:endParaRPr lang="en-US" dirty="0"/>
          </a:p>
        </p:txBody>
      </p:sp>
      <p:pic>
        <p:nvPicPr>
          <p:cNvPr id="8" name="Content Placeholder 7">
            <a:extLst>
              <a:ext uri="{FF2B5EF4-FFF2-40B4-BE49-F238E27FC236}">
                <a16:creationId xmlns:a16="http://schemas.microsoft.com/office/drawing/2014/main" id="{1603C454-060A-7D48-7B55-B5551C346390}"/>
              </a:ext>
            </a:extLst>
          </p:cNvPr>
          <p:cNvPicPr>
            <a:picLocks noGrp="1" noChangeAspect="1"/>
          </p:cNvPicPr>
          <p:nvPr>
            <p:ph sz="half" idx="2"/>
          </p:nvPr>
        </p:nvPicPr>
        <p:blipFill>
          <a:blip r:embed="rId2"/>
          <a:stretch>
            <a:fillRect/>
          </a:stretch>
        </p:blipFill>
        <p:spPr>
          <a:xfrm>
            <a:off x="956469" y="2675731"/>
            <a:ext cx="4924425" cy="3343275"/>
          </a:xfrm>
        </p:spPr>
      </p:pic>
      <p:sp>
        <p:nvSpPr>
          <p:cNvPr id="5" name="Text Placeholder 4">
            <a:extLst>
              <a:ext uri="{FF2B5EF4-FFF2-40B4-BE49-F238E27FC236}">
                <a16:creationId xmlns:a16="http://schemas.microsoft.com/office/drawing/2014/main" id="{83DA86E8-E79A-B93E-B9BF-DE8727E9E570}"/>
              </a:ext>
            </a:extLst>
          </p:cNvPr>
          <p:cNvSpPr>
            <a:spLocks noGrp="1"/>
          </p:cNvSpPr>
          <p:nvPr>
            <p:ph type="body" sz="quarter" idx="3"/>
          </p:nvPr>
        </p:nvSpPr>
        <p:spPr/>
        <p:txBody>
          <a:bodyPr/>
          <a:lstStyle/>
          <a:p>
            <a:endParaRPr lang="en-US" dirty="0"/>
          </a:p>
        </p:txBody>
      </p:sp>
      <p:pic>
        <p:nvPicPr>
          <p:cNvPr id="10" name="Content Placeholder 9">
            <a:extLst>
              <a:ext uri="{FF2B5EF4-FFF2-40B4-BE49-F238E27FC236}">
                <a16:creationId xmlns:a16="http://schemas.microsoft.com/office/drawing/2014/main" id="{1348D075-AC74-20A2-3538-540CC92F3017}"/>
              </a:ext>
            </a:extLst>
          </p:cNvPr>
          <p:cNvPicPr>
            <a:picLocks noGrp="1" noChangeAspect="1"/>
          </p:cNvPicPr>
          <p:nvPr>
            <p:ph sz="quarter" idx="4"/>
          </p:nvPr>
        </p:nvPicPr>
        <p:blipFill>
          <a:blip r:embed="rId3"/>
          <a:stretch>
            <a:fillRect/>
          </a:stretch>
        </p:blipFill>
        <p:spPr>
          <a:xfrm>
            <a:off x="6169025" y="1681163"/>
            <a:ext cx="5183187" cy="4508500"/>
          </a:xfrm>
        </p:spPr>
      </p:pic>
    </p:spTree>
    <p:extLst>
      <p:ext uri="{BB962C8B-B14F-4D97-AF65-F5344CB8AC3E}">
        <p14:creationId xmlns:p14="http://schemas.microsoft.com/office/powerpoint/2010/main" val="2894125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3174-BAD8-FA28-2346-DBE9EB500D88}"/>
              </a:ext>
            </a:extLst>
          </p:cNvPr>
          <p:cNvSpPr>
            <a:spLocks noGrp="1"/>
          </p:cNvSpPr>
          <p:nvPr>
            <p:ph type="title"/>
          </p:nvPr>
        </p:nvSpPr>
        <p:spPr/>
        <p:txBody>
          <a:bodyPr>
            <a:normAutofit/>
          </a:bodyPr>
          <a:lstStyle/>
          <a:p>
            <a:pPr algn="ctr"/>
            <a:r>
              <a:rPr lang="en-US" sz="2400" b="1" dirty="0"/>
              <a:t>THE CAUSE AND EFFECTS BETWEEN FISCAL AND MONETARY POLICIES _ LESSONS FOR THE UPCOMING TURMOIL</a:t>
            </a:r>
          </a:p>
        </p:txBody>
      </p:sp>
      <p:sp>
        <p:nvSpPr>
          <p:cNvPr id="3" name="Text Placeholder 2">
            <a:extLst>
              <a:ext uri="{FF2B5EF4-FFF2-40B4-BE49-F238E27FC236}">
                <a16:creationId xmlns:a16="http://schemas.microsoft.com/office/drawing/2014/main" id="{92DD981C-9513-323A-F6CB-25E63C937137}"/>
              </a:ext>
            </a:extLst>
          </p:cNvPr>
          <p:cNvSpPr>
            <a:spLocks noGrp="1"/>
          </p:cNvSpPr>
          <p:nvPr>
            <p:ph type="body" idx="1"/>
          </p:nvPr>
        </p:nvSpPr>
        <p:spPr>
          <a:xfrm>
            <a:off x="839788" y="1681163"/>
            <a:ext cx="5157787" cy="472377"/>
          </a:xfrm>
        </p:spPr>
        <p:txBody>
          <a:bodyPr>
            <a:normAutofit fontScale="47500" lnSpcReduction="20000"/>
          </a:bodyPr>
          <a:lstStyle/>
          <a:p>
            <a:pPr algn="ctr"/>
            <a:r>
              <a:rPr lang="en-US" dirty="0">
                <a:effectLst/>
                <a:latin typeface="Arial" panose="020B0604020202020204" pitchFamily="34" charset="0"/>
              </a:rPr>
              <a:t>EXECUTIVE SUMMARY TO THE 2022 FINANCIAL REPORT OF THE U.S. GOVERNMENT</a:t>
            </a:r>
            <a:endParaRPr lang="en-US" dirty="0"/>
          </a:p>
        </p:txBody>
      </p:sp>
      <p:pic>
        <p:nvPicPr>
          <p:cNvPr id="8" name="Content Placeholder 7">
            <a:extLst>
              <a:ext uri="{FF2B5EF4-FFF2-40B4-BE49-F238E27FC236}">
                <a16:creationId xmlns:a16="http://schemas.microsoft.com/office/drawing/2014/main" id="{53F7B6C0-DE9C-DA05-64C6-3D18C75AEE4F}"/>
              </a:ext>
            </a:extLst>
          </p:cNvPr>
          <p:cNvPicPr>
            <a:picLocks noGrp="1" noChangeAspect="1"/>
          </p:cNvPicPr>
          <p:nvPr>
            <p:ph sz="half" idx="2"/>
          </p:nvPr>
        </p:nvPicPr>
        <p:blipFill>
          <a:blip r:embed="rId3"/>
          <a:stretch>
            <a:fillRect/>
          </a:stretch>
        </p:blipFill>
        <p:spPr>
          <a:xfrm>
            <a:off x="836612" y="2153540"/>
            <a:ext cx="4325883" cy="4036123"/>
          </a:xfrm>
        </p:spPr>
      </p:pic>
      <p:sp>
        <p:nvSpPr>
          <p:cNvPr id="5" name="Text Placeholder 4">
            <a:extLst>
              <a:ext uri="{FF2B5EF4-FFF2-40B4-BE49-F238E27FC236}">
                <a16:creationId xmlns:a16="http://schemas.microsoft.com/office/drawing/2014/main" id="{41E3A655-0AC8-AED6-914D-9C39999D2E94}"/>
              </a:ext>
            </a:extLst>
          </p:cNvPr>
          <p:cNvSpPr>
            <a:spLocks noGrp="1"/>
          </p:cNvSpPr>
          <p:nvPr>
            <p:ph type="body" sz="quarter" idx="3"/>
          </p:nvPr>
        </p:nvSpPr>
        <p:spPr>
          <a:xfrm>
            <a:off x="6172200" y="1681163"/>
            <a:ext cx="5183188" cy="472377"/>
          </a:xfrm>
        </p:spPr>
        <p:txBody>
          <a:bodyPr>
            <a:normAutofit fontScale="47500" lnSpcReduction="20000"/>
          </a:bodyPr>
          <a:lstStyle/>
          <a:p>
            <a:r>
              <a:rPr lang="en-US" dirty="0">
                <a:effectLst/>
                <a:latin typeface="Times New Roman" panose="02020603050405020304" pitchFamily="18" charset="0"/>
              </a:rPr>
              <a:t>Chart 1 compares the government’s budget deficit (receipts vs. outlays) and net operating cost (revenues vs. costs) for FYs 2018 - 2022. During FY 2022</a:t>
            </a:r>
            <a:endParaRPr lang="en-US" dirty="0"/>
          </a:p>
        </p:txBody>
      </p:sp>
      <p:pic>
        <p:nvPicPr>
          <p:cNvPr id="10" name="Content Placeholder 9">
            <a:extLst>
              <a:ext uri="{FF2B5EF4-FFF2-40B4-BE49-F238E27FC236}">
                <a16:creationId xmlns:a16="http://schemas.microsoft.com/office/drawing/2014/main" id="{1B7B7254-C501-3832-441F-BE83709F1062}"/>
              </a:ext>
            </a:extLst>
          </p:cNvPr>
          <p:cNvPicPr>
            <a:picLocks noGrp="1" noChangeAspect="1"/>
          </p:cNvPicPr>
          <p:nvPr>
            <p:ph sz="quarter" idx="4"/>
          </p:nvPr>
        </p:nvPicPr>
        <p:blipFill>
          <a:blip r:embed="rId4"/>
          <a:stretch>
            <a:fillRect/>
          </a:stretch>
        </p:blipFill>
        <p:spPr>
          <a:xfrm>
            <a:off x="6396831" y="2505075"/>
            <a:ext cx="4733925" cy="3409950"/>
          </a:xfrm>
        </p:spPr>
      </p:pic>
    </p:spTree>
    <p:extLst>
      <p:ext uri="{BB962C8B-B14F-4D97-AF65-F5344CB8AC3E}">
        <p14:creationId xmlns:p14="http://schemas.microsoft.com/office/powerpoint/2010/main" val="3061337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7805-B92E-DC46-8D62-FE0B813D4476}"/>
              </a:ext>
            </a:extLst>
          </p:cNvPr>
          <p:cNvSpPr>
            <a:spLocks noGrp="1"/>
          </p:cNvSpPr>
          <p:nvPr>
            <p:ph type="title"/>
          </p:nvPr>
        </p:nvSpPr>
        <p:spPr/>
        <p:txBody>
          <a:bodyPr>
            <a:normAutofit fontScale="90000"/>
          </a:bodyPr>
          <a:lstStyle/>
          <a:p>
            <a:pPr marL="0" marR="0" algn="ctr">
              <a:lnSpc>
                <a:spcPct val="107000"/>
              </a:lnSpc>
              <a:spcAft>
                <a:spcPts val="800"/>
              </a:spcAft>
            </a:pPr>
            <a:r>
              <a:rPr lang="el-GR" sz="1800" dirty="0">
                <a:latin typeface="Times New Roman" panose="02020603050405020304" pitchFamily="18" charset="0"/>
                <a:cs typeface="Times New Roman" panose="02020603050405020304" pitchFamily="18" charset="0"/>
              </a:rPr>
              <a:t>Οι μαζικοί</a:t>
            </a:r>
            <a:r>
              <a:rPr lang="el-GR" sz="1800" dirty="0">
                <a:latin typeface="Times New Roman" panose="02020603050405020304" pitchFamily="18" charset="0"/>
                <a:cs typeface="Times New Roman" panose="02020603050405020304" pitchFamily="18" charset="0"/>
                <a:hlinkClick r:id="rId3"/>
              </a:rPr>
              <a:t> δασμοί</a:t>
            </a:r>
            <a:r>
              <a:rPr lang="el-GR" sz="1800" dirty="0">
                <a:latin typeface="Times New Roman" panose="02020603050405020304" pitchFamily="18" charset="0"/>
                <a:cs typeface="Times New Roman" panose="02020603050405020304" pitchFamily="18" charset="0"/>
              </a:rPr>
              <a:t> του Ντόναλντ Τραμπ προκαλούν μεγάλο πονοκέφαλο εκτός από τις κυβερνήσεις και τις επιχειρήσεις και στις κεντρικές τράπεζες και ειδικά στην Ομοσπονδιακή Τράπεζα των ΗΠΑ και την Ευρωπαϊκή Κεντρική Τράπεζα.</a:t>
            </a:r>
            <a:br>
              <a:rPr lang="el-GR" sz="1800" dirty="0">
                <a:latin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"The burdens of high inflation fall heaviest on those who are least able to bear them."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—Federal Reserve Chair Jerome Powell</a:t>
            </a:r>
            <a:r>
              <a:rPr lang="en-US"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l-GR" sz="1800" b="1" baseline="30000" dirty="0">
                <a:latin typeface="Times New Roman" panose="02020603050405020304" pitchFamily="18" charset="0"/>
                <a:ea typeface="Times New Roman" panose="02020603050405020304" pitchFamily="18"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215F8DD9-8583-39F5-F6C3-A27A071FBA6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98476" y="1490578"/>
            <a:ext cx="5148228" cy="2312785"/>
          </a:xfrm>
        </p:spPr>
      </p:pic>
      <p:pic>
        <p:nvPicPr>
          <p:cNvPr id="7" name="Content Placeholder 6">
            <a:extLst>
              <a:ext uri="{FF2B5EF4-FFF2-40B4-BE49-F238E27FC236}">
                <a16:creationId xmlns:a16="http://schemas.microsoft.com/office/drawing/2014/main" id="{045853DA-7570-B454-7F50-9E8195F27D8E}"/>
              </a:ext>
            </a:extLst>
          </p:cNvPr>
          <p:cNvPicPr>
            <a:picLocks noGrp="1" noChangeAspect="1"/>
          </p:cNvPicPr>
          <p:nvPr>
            <p:ph sz="half" idx="2"/>
          </p:nvPr>
        </p:nvPicPr>
        <p:blipFill>
          <a:blip r:embed="rId5"/>
          <a:stretch>
            <a:fillRect/>
          </a:stretch>
        </p:blipFill>
        <p:spPr>
          <a:xfrm>
            <a:off x="6172200" y="1490578"/>
            <a:ext cx="5421324" cy="2490305"/>
          </a:xfrm>
          <a:prstGeom prst="rect">
            <a:avLst/>
          </a:prstGeom>
        </p:spPr>
      </p:pic>
      <p:pic>
        <p:nvPicPr>
          <p:cNvPr id="8" name="Picture 7">
            <a:extLst>
              <a:ext uri="{FF2B5EF4-FFF2-40B4-BE49-F238E27FC236}">
                <a16:creationId xmlns:a16="http://schemas.microsoft.com/office/drawing/2014/main" id="{36743C50-E98A-42E8-41BC-BFB30F56ED01}"/>
              </a:ext>
            </a:extLst>
          </p:cNvPr>
          <p:cNvPicPr>
            <a:picLocks noChangeAspect="1"/>
          </p:cNvPicPr>
          <p:nvPr/>
        </p:nvPicPr>
        <p:blipFill>
          <a:blip r:embed="rId6"/>
          <a:stretch>
            <a:fillRect/>
          </a:stretch>
        </p:blipFill>
        <p:spPr>
          <a:xfrm>
            <a:off x="6096000" y="3916900"/>
            <a:ext cx="5797874" cy="3094612"/>
          </a:xfrm>
          <a:prstGeom prst="rect">
            <a:avLst/>
          </a:prstGeom>
        </p:spPr>
      </p:pic>
      <p:pic>
        <p:nvPicPr>
          <p:cNvPr id="9" name="Picture 8">
            <a:extLst>
              <a:ext uri="{FF2B5EF4-FFF2-40B4-BE49-F238E27FC236}">
                <a16:creationId xmlns:a16="http://schemas.microsoft.com/office/drawing/2014/main" id="{6E1D918F-DFF1-AAD1-85A7-6A57EE94B0D5}"/>
              </a:ext>
            </a:extLst>
          </p:cNvPr>
          <p:cNvPicPr>
            <a:picLocks noChangeAspect="1"/>
          </p:cNvPicPr>
          <p:nvPr/>
        </p:nvPicPr>
        <p:blipFill>
          <a:blip r:embed="rId7"/>
          <a:stretch>
            <a:fillRect/>
          </a:stretch>
        </p:blipFill>
        <p:spPr>
          <a:xfrm>
            <a:off x="598476" y="3767232"/>
            <a:ext cx="5497524" cy="3140032"/>
          </a:xfrm>
          <a:prstGeom prst="rect">
            <a:avLst/>
          </a:prstGeom>
        </p:spPr>
      </p:pic>
    </p:spTree>
    <p:extLst>
      <p:ext uri="{BB962C8B-B14F-4D97-AF65-F5344CB8AC3E}">
        <p14:creationId xmlns:p14="http://schemas.microsoft.com/office/powerpoint/2010/main" val="1438217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93F2DC-F6A1-5852-A7B1-DE80FD244797}"/>
              </a:ext>
            </a:extLst>
          </p:cNvPr>
          <p:cNvSpPr>
            <a:spLocks noGrp="1"/>
          </p:cNvSpPr>
          <p:nvPr>
            <p:ph idx="1"/>
          </p:nvPr>
        </p:nvSpPr>
        <p:spPr>
          <a:xfrm>
            <a:off x="838200" y="1288168"/>
            <a:ext cx="10515600" cy="5146003"/>
          </a:xfrm>
        </p:spPr>
        <p:txBody>
          <a:bodyPr>
            <a:normAutofit fontScale="92500" lnSpcReduction="20000"/>
          </a:bodyPr>
          <a:lstStyle/>
          <a:p>
            <a:r>
              <a:rPr lang="el-GR" sz="1050" dirty="0"/>
              <a:t>Η Κίνα θα αντιμετωπίσει δασμούς 34%, αλλά με τον υπάρχοντα συντελεστή 20% ανεβαίνει ο πραγματικός συντελεστής στο 54%, ενώ η Ινδία αντιμετωπίζει δασμό 26% και το Βιετνάμ 46% (δες παράλληλα διαφάνειά 4).</a:t>
            </a:r>
          </a:p>
          <a:p>
            <a:r>
              <a:rPr lang="el-GR" sz="1050" b="1" dirty="0"/>
              <a:t>Κίνα</a:t>
            </a:r>
          </a:p>
          <a:p>
            <a:pPr marL="0" indent="0">
              <a:buNone/>
            </a:pPr>
            <a:r>
              <a:rPr lang="el-GR" sz="1050" dirty="0"/>
              <a:t>Η πλειοψηφία των iPhone της Apple εξακολουθεί να συναρμολογείται στην Κίνα από τη Foxconn με την οποία συνεργάζεται.</a:t>
            </a:r>
          </a:p>
          <a:p>
            <a:pPr marL="0" indent="0">
              <a:buNone/>
            </a:pPr>
            <a:r>
              <a:rPr lang="el-GR" sz="1050" dirty="0"/>
              <a:t>Η Κίνα αντιπροσωπεύει περίπου το 80% της παραγωγικής ικανότητας της Apple, σύμφωνα με εκτιμήσεις της Evercore ISI, ενώ σχεδόν το 90% των iPhone συναρμολογούνται στην Κίνα, ανέφερε η Evercore ISI.</a:t>
            </a:r>
          </a:p>
          <a:p>
            <a:pPr marL="0" indent="0">
              <a:buNone/>
            </a:pPr>
            <a:r>
              <a:rPr lang="el-GR" sz="1050" dirty="0"/>
              <a:t>Ενώ ο αριθμός των εργοστασίων παραγωγής της Apple στην Κίνα μειώθηκε μεταξύ του 2017 και 2020, έκτοτε έχει ανακάμψει, σημείωναν πρόσφατα οι αναλυτές της Bernstein. Σύμφωνα με τους ίδιους, οι κινέζοι προμηθευτές αντιπροσωπεύουν περίπου το 40% του συνόλου της Apple, είπε ο Bernstein.</a:t>
            </a:r>
          </a:p>
          <a:p>
            <a:pPr marL="0" indent="0">
              <a:buNone/>
            </a:pPr>
            <a:r>
              <a:rPr lang="el-GR" sz="1050" dirty="0"/>
              <a:t>Η Evercore ISI εκτιμά ότι το 55% των προϊόντων Mac της Apple και το 80% των iPad συναρμολογούνται στην Κίνα.</a:t>
            </a:r>
          </a:p>
          <a:p>
            <a:r>
              <a:rPr lang="el-GR" sz="1050" b="1" dirty="0"/>
              <a:t>Ινδία</a:t>
            </a:r>
          </a:p>
          <a:p>
            <a:pPr marL="0" indent="0">
              <a:buNone/>
            </a:pPr>
            <a:r>
              <a:rPr lang="el-GR" sz="1050" dirty="0"/>
              <a:t>Τα τελευταία δύο χρόνια, η Apple έχει κάνει μεγάλα βήματα με στόχο να αυξήσει την παραγωγή iPhone στην Ινδία, καθώς η κυβέρνηση προσπαθεί να αυξήσει την τοπική παραγωγή προϊόντων υψηλής τεχνολογίας.</a:t>
            </a:r>
          </a:p>
          <a:p>
            <a:pPr marL="0" indent="0">
              <a:buNone/>
            </a:pPr>
            <a:r>
              <a:rPr lang="el-GR" sz="1050" dirty="0"/>
              <a:t>Η Apple στοχεύει περίπου το 25% όλων των iPhone παγκοσμίως να κατασκευάζονται στην Ινδία, είχε δηλώσει υπουργός της κυβέρνησης το 2023.</a:t>
            </a:r>
          </a:p>
          <a:p>
            <a:pPr marL="0" indent="0">
              <a:buNone/>
            </a:pPr>
            <a:r>
              <a:rPr lang="el-GR" sz="1050" dirty="0"/>
              <a:t>Η Ινδία θα μπορούσε να φτάσει περίπου το 15%-20% της συνολικής παραγωγής iPhone μέχρι το τέλος του 2025, εκτιμούν οι αναλυτές της Bernstein. Η Evercore ISI ανέφερε ότι περίπου το 10% έως 15% των iPhone συναρμολογούνται επί του παρόντος στην Ινδία.</a:t>
            </a:r>
          </a:p>
          <a:p>
            <a:r>
              <a:rPr lang="el-GR" sz="1050" b="1" dirty="0"/>
              <a:t>Βιετνάμ</a:t>
            </a:r>
          </a:p>
          <a:p>
            <a:pPr marL="0" indent="0">
              <a:buNone/>
            </a:pPr>
            <a:r>
              <a:rPr lang="el-GR" sz="1050" dirty="0"/>
              <a:t>Το Βιετνάμ έχει αναδειχθεί τα τελευταία χρόνια σε δημοφιλή κόμβο παραγωγής ηλεκτρονικών ειδών ευρείας κατανάλωσης.</a:t>
            </a:r>
          </a:p>
          <a:p>
            <a:pPr marL="0" indent="0">
              <a:buNone/>
            </a:pPr>
            <a:r>
              <a:rPr lang="el-GR" sz="1050" dirty="0"/>
              <a:t>Η Apple αύξησε την παραγωγή της στο Βιετνάμ.</a:t>
            </a:r>
          </a:p>
          <a:p>
            <a:pPr marL="0" indent="0">
              <a:buNone/>
            </a:pPr>
            <a:r>
              <a:rPr lang="el-GR" sz="1050" dirty="0"/>
              <a:t>Περίπου το 20% της παραγωγής iPad και το 90% της συναρμολόγησης φορητών προϊόντων της Apple, όπως το Apple Watch, πραγματοποιείται στο Βιετνάμ, σύμφωνα με το Evercore ISI.</a:t>
            </a:r>
          </a:p>
          <a:p>
            <a:r>
              <a:rPr lang="el-GR" sz="1050" b="1" dirty="0"/>
              <a:t>Άλλες βασικές χώρες</a:t>
            </a:r>
          </a:p>
          <a:p>
            <a:pPr marL="0" indent="0">
              <a:buNone/>
            </a:pPr>
            <a:r>
              <a:rPr lang="el-GR" sz="1050" dirty="0"/>
              <a:t>Η Μαλαισία είναι μια αναπτυσσόμενη χώρα παραγωγής για την Apple για Mac και πλέον αντιμετωπίζει δασμό 25%.</a:t>
            </a:r>
          </a:p>
          <a:p>
            <a:pPr marL="0" indent="0">
              <a:buNone/>
            </a:pPr>
            <a:r>
              <a:rPr lang="el-GR" sz="1050" dirty="0"/>
              <a:t>Η Ταϊλάνδη είναι επίσης ένας μικρός κόμβος για την παραγωγή Mac και θα πληγεί με δασμό 36%.</a:t>
            </a:r>
          </a:p>
          <a:p>
            <a:pPr marL="0" indent="0">
              <a:buNone/>
            </a:pPr>
            <a:r>
              <a:rPr lang="el-GR" sz="1050" dirty="0"/>
              <a:t>Η Apple προμηθεύεται επίσης εξαρτήματα από τη Νότια Κορέα, την Ιαπωνία, την Ταϊβάν και τις Ηνωμένες Πολιτείες.</a:t>
            </a:r>
          </a:p>
          <a:p>
            <a:pPr marL="0" indent="0">
              <a:buNone/>
            </a:pPr>
            <a:r>
              <a:rPr lang="el-GR" sz="1050" dirty="0"/>
              <a:t>Τα εξαρτήματα μπορούν να αποσταλούν από τη μια χώρα στην άλλη πριν από τη συναρμολόγηση στην Κίνα ή αλλού.</a:t>
            </a:r>
          </a:p>
          <a:p>
            <a:pPr marL="0" indent="0">
              <a:buNone/>
            </a:pPr>
            <a:endParaRPr lang="en-US" sz="1400" dirty="0"/>
          </a:p>
        </p:txBody>
      </p:sp>
      <p:sp>
        <p:nvSpPr>
          <p:cNvPr id="4" name="Rectangle 1">
            <a:extLst>
              <a:ext uri="{FF2B5EF4-FFF2-40B4-BE49-F238E27FC236}">
                <a16:creationId xmlns:a16="http://schemas.microsoft.com/office/drawing/2014/main" id="{C80C95B1-DB50-9AA9-1211-64FCCCBAC63A}"/>
              </a:ext>
            </a:extLst>
          </p:cNvPr>
          <p:cNvSpPr>
            <a:spLocks noGrp="1" noChangeArrowheads="1"/>
          </p:cNvSpPr>
          <p:nvPr>
            <p:ph type="title"/>
          </p:nvPr>
        </p:nvSpPr>
        <p:spPr bwMode="auto">
          <a:xfrm>
            <a:off x="2549131" y="612407"/>
            <a:ext cx="70937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Apple: </a:t>
            </a:r>
            <a:r>
              <a:rPr kumimoji="0" lang="en-US" altLang="en-US" sz="1200" b="1" i="0" u="none" strike="noStrike" cap="none" normalizeH="0" baseline="0" dirty="0" err="1">
                <a:ln>
                  <a:noFill/>
                </a:ln>
                <a:solidFill>
                  <a:schemeClr val="tx1"/>
                </a:solidFill>
                <a:effectLst/>
                <a:latin typeface="Arial" panose="020B0604020202020204" pitchFamily="34" charset="0"/>
              </a:rPr>
              <a:t>Σημ</a:t>
            </a:r>
            <a:r>
              <a:rPr kumimoji="0" lang="en-US" altLang="en-US" sz="1200" b="1" i="0" u="none" strike="noStrike" cap="none" normalizeH="0" baseline="0" dirty="0">
                <a:ln>
                  <a:noFill/>
                </a:ln>
                <a:solidFill>
                  <a:schemeClr val="tx1"/>
                </a:solidFill>
                <a:effectLst/>
                <a:latin typeface="Arial" panose="020B0604020202020204" pitchFamily="34" charset="0"/>
              </a:rPr>
              <a:t>αντικό το πλήγμα που θα δεχθεί έμμεσα από τους δασμούς Τραμπ</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anose="020B0604020202020204" pitchFamily="34" charset="0"/>
              </a:rPr>
              <a:t>Η μα</a:t>
            </a:r>
            <a:r>
              <a:rPr kumimoji="0" lang="en-US" altLang="en-US" sz="900" b="1" i="0" u="none" strike="noStrike" cap="none" normalizeH="0" baseline="0" dirty="0" err="1">
                <a:ln>
                  <a:noFill/>
                </a:ln>
                <a:solidFill>
                  <a:schemeClr val="tx1"/>
                </a:solidFill>
                <a:effectLst/>
                <a:latin typeface="Arial" panose="020B0604020202020204" pitchFamily="34" charset="0"/>
              </a:rPr>
              <a:t>ζική</a:t>
            </a:r>
            <a:r>
              <a:rPr kumimoji="0" lang="en-US" altLang="en-US" sz="900" b="1" i="0" u="none" strike="noStrike" cap="none" normalizeH="0" baseline="0" dirty="0">
                <a:ln>
                  <a:noFill/>
                </a:ln>
                <a:solidFill>
                  <a:schemeClr val="tx1"/>
                </a:solidFill>
                <a:effectLst/>
                <a:latin typeface="Arial" panose="020B0604020202020204" pitchFamily="34" charset="0"/>
              </a:rPr>
              <a:t> παρα</a:t>
            </a:r>
            <a:r>
              <a:rPr kumimoji="0" lang="en-US" altLang="en-US" sz="900" b="1" i="0" u="none" strike="noStrike" cap="none" normalizeH="0" baseline="0" dirty="0" err="1">
                <a:ln>
                  <a:noFill/>
                </a:ln>
                <a:solidFill>
                  <a:schemeClr val="tx1"/>
                </a:solidFill>
                <a:effectLst/>
                <a:latin typeface="Arial" panose="020B0604020202020204" pitchFamily="34" charset="0"/>
              </a:rPr>
              <a:t>γωγή</a:t>
            </a:r>
            <a:r>
              <a:rPr kumimoji="0" lang="en-US" altLang="en-US" sz="900" b="1" i="0" u="none" strike="noStrike" cap="none" normalizeH="0" baseline="0" dirty="0">
                <a:ln>
                  <a:noFill/>
                </a:ln>
                <a:solidFill>
                  <a:schemeClr val="tx1"/>
                </a:solidFill>
                <a:effectLst/>
                <a:latin typeface="Arial" panose="020B0604020202020204" pitchFamily="34" charset="0"/>
              </a:rPr>
              <a:t> </a:t>
            </a:r>
            <a:r>
              <a:rPr kumimoji="0" lang="en-US" altLang="en-US" sz="900" b="1" i="0" u="none" strike="noStrike" cap="none" normalizeH="0" baseline="0" dirty="0" err="1">
                <a:ln>
                  <a:noFill/>
                </a:ln>
                <a:solidFill>
                  <a:schemeClr val="tx1"/>
                </a:solidFill>
                <a:effectLst/>
                <a:latin typeface="Arial" panose="020B0604020202020204" pitchFamily="34" charset="0"/>
              </a:rPr>
              <a:t>της</a:t>
            </a:r>
            <a:r>
              <a:rPr kumimoji="0" lang="en-US" altLang="en-US" sz="900" b="1" i="0" u="none" strike="noStrike" cap="none" normalizeH="0" baseline="0" dirty="0">
                <a:ln>
                  <a:noFill/>
                </a:ln>
                <a:solidFill>
                  <a:schemeClr val="tx1"/>
                </a:solidFill>
                <a:effectLst/>
                <a:latin typeface="Arial" panose="020B0604020202020204" pitchFamily="34" charset="0"/>
              </a:rPr>
              <a:t> </a:t>
            </a:r>
            <a:r>
              <a:rPr kumimoji="0" lang="en-US" altLang="en-US" sz="900" b="1" i="0" u="none" strike="noStrike" cap="none" normalizeH="0" baseline="0" dirty="0" err="1">
                <a:ln>
                  <a:noFill/>
                </a:ln>
                <a:solidFill>
                  <a:schemeClr val="tx1"/>
                </a:solidFill>
                <a:effectLst/>
                <a:latin typeface="Arial" panose="020B0604020202020204" pitchFamily="34" charset="0"/>
              </a:rPr>
              <a:t>Αpple</a:t>
            </a:r>
            <a:r>
              <a:rPr kumimoji="0" lang="en-US" altLang="en-US" sz="900" b="1" i="0" u="none" strike="noStrike" cap="none" normalizeH="0" baseline="0" dirty="0">
                <a:ln>
                  <a:noFill/>
                </a:ln>
                <a:solidFill>
                  <a:schemeClr val="tx1"/>
                </a:solidFill>
                <a:effectLst/>
                <a:latin typeface="Arial" panose="020B0604020202020204" pitchFamily="34" charset="0"/>
              </a:rPr>
              <a:t> πρα</a:t>
            </a:r>
            <a:r>
              <a:rPr kumimoji="0" lang="en-US" altLang="en-US" sz="900" b="1" i="0" u="none" strike="noStrike" cap="none" normalizeH="0" baseline="0" dirty="0" err="1">
                <a:ln>
                  <a:noFill/>
                </a:ln>
                <a:solidFill>
                  <a:schemeClr val="tx1"/>
                </a:solidFill>
                <a:effectLst/>
                <a:latin typeface="Arial" panose="020B0604020202020204" pitchFamily="34" charset="0"/>
              </a:rPr>
              <a:t>γμ</a:t>
            </a:r>
            <a:r>
              <a:rPr kumimoji="0" lang="en-US" altLang="en-US" sz="900" b="1" i="0" u="none" strike="noStrike" cap="none" normalizeH="0" baseline="0" dirty="0">
                <a:ln>
                  <a:noFill/>
                </a:ln>
                <a:solidFill>
                  <a:schemeClr val="tx1"/>
                </a:solidFill>
                <a:effectLst/>
                <a:latin typeface="Arial" panose="020B0604020202020204" pitchFamily="34" charset="0"/>
              </a:rPr>
              <a:t>ατοποιείται σε χώρες που βρέθηκαν στο στόχαστρο του Τραμπ</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033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5AF5-B204-BECF-C40C-26BA90A88C0C}"/>
              </a:ext>
            </a:extLst>
          </p:cNvPr>
          <p:cNvSpPr>
            <a:spLocks noGrp="1"/>
          </p:cNvSpPr>
          <p:nvPr>
            <p:ph type="title"/>
          </p:nvPr>
        </p:nvSpPr>
        <p:spPr/>
        <p:txBody>
          <a:bodyPr/>
          <a:lstStyle/>
          <a:p>
            <a:pPr algn="ctr"/>
            <a:r>
              <a:rPr lang="en-US" dirty="0"/>
              <a:t>Safe Heaven vs Uncertainty</a:t>
            </a:r>
          </a:p>
        </p:txBody>
      </p:sp>
      <p:pic>
        <p:nvPicPr>
          <p:cNvPr id="5" name="Content Placeholder 4">
            <a:extLst>
              <a:ext uri="{FF2B5EF4-FFF2-40B4-BE49-F238E27FC236}">
                <a16:creationId xmlns:a16="http://schemas.microsoft.com/office/drawing/2014/main" id="{90C67C63-0403-BA4C-E65E-A47ADE38639A}"/>
              </a:ext>
            </a:extLst>
          </p:cNvPr>
          <p:cNvPicPr>
            <a:picLocks noGrp="1" noChangeAspect="1"/>
          </p:cNvPicPr>
          <p:nvPr>
            <p:ph idx="1"/>
          </p:nvPr>
        </p:nvPicPr>
        <p:blipFill>
          <a:blip r:embed="rId3"/>
          <a:stretch>
            <a:fillRect/>
          </a:stretch>
        </p:blipFill>
        <p:spPr>
          <a:xfrm>
            <a:off x="1919634" y="1314072"/>
            <a:ext cx="7073392" cy="4862891"/>
          </a:xfrm>
        </p:spPr>
      </p:pic>
    </p:spTree>
    <p:extLst>
      <p:ext uri="{BB962C8B-B14F-4D97-AF65-F5344CB8AC3E}">
        <p14:creationId xmlns:p14="http://schemas.microsoft.com/office/powerpoint/2010/main" val="52003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ACA7-CE7B-AFB3-FFE0-4F2191F3874F}"/>
              </a:ext>
            </a:extLst>
          </p:cNvPr>
          <p:cNvSpPr>
            <a:spLocks noGrp="1"/>
          </p:cNvSpPr>
          <p:nvPr>
            <p:ph type="title"/>
          </p:nvPr>
        </p:nvSpPr>
        <p:spPr>
          <a:xfrm>
            <a:off x="838200" y="365125"/>
            <a:ext cx="10515600" cy="938633"/>
          </a:xfrm>
        </p:spPr>
        <p:txBody>
          <a:bodyPr>
            <a:normAutofit/>
          </a:bodyPr>
          <a:lstStyle/>
          <a:p>
            <a:pPr algn="ctr"/>
            <a:r>
              <a:rPr lang="el-GR" sz="2000" b="1" dirty="0"/>
              <a:t>Βασικά Μεγέθη για την ερμηνεία των προβλημάτων στο χρηματοπιστωτικό σύστημα</a:t>
            </a:r>
            <a:endParaRPr lang="en-US" sz="2000" b="1" dirty="0"/>
          </a:p>
        </p:txBody>
      </p:sp>
      <p:pic>
        <p:nvPicPr>
          <p:cNvPr id="5" name="Content Placeholder 4">
            <a:extLst>
              <a:ext uri="{FF2B5EF4-FFF2-40B4-BE49-F238E27FC236}">
                <a16:creationId xmlns:a16="http://schemas.microsoft.com/office/drawing/2014/main" id="{D457038C-14AB-1C2C-7B34-6BB695AD94F5}"/>
              </a:ext>
            </a:extLst>
          </p:cNvPr>
          <p:cNvPicPr>
            <a:picLocks noGrp="1" noChangeAspect="1"/>
          </p:cNvPicPr>
          <p:nvPr>
            <p:ph idx="1"/>
          </p:nvPr>
        </p:nvPicPr>
        <p:blipFill>
          <a:blip r:embed="rId2"/>
          <a:stretch>
            <a:fillRect/>
          </a:stretch>
        </p:blipFill>
        <p:spPr>
          <a:xfrm>
            <a:off x="838200" y="1687215"/>
            <a:ext cx="4553810" cy="2052783"/>
          </a:xfrm>
        </p:spPr>
      </p:pic>
      <p:pic>
        <p:nvPicPr>
          <p:cNvPr id="7" name="Picture 6">
            <a:extLst>
              <a:ext uri="{FF2B5EF4-FFF2-40B4-BE49-F238E27FC236}">
                <a16:creationId xmlns:a16="http://schemas.microsoft.com/office/drawing/2014/main" id="{5F2576D6-A090-6AFD-F3E0-B0819557C386}"/>
              </a:ext>
            </a:extLst>
          </p:cNvPr>
          <p:cNvPicPr>
            <a:picLocks noChangeAspect="1"/>
          </p:cNvPicPr>
          <p:nvPr/>
        </p:nvPicPr>
        <p:blipFill>
          <a:blip r:embed="rId3"/>
          <a:stretch>
            <a:fillRect/>
          </a:stretch>
        </p:blipFill>
        <p:spPr>
          <a:xfrm>
            <a:off x="838201" y="4029259"/>
            <a:ext cx="5257799" cy="1398147"/>
          </a:xfrm>
          <a:prstGeom prst="rect">
            <a:avLst/>
          </a:prstGeom>
        </p:spPr>
      </p:pic>
      <p:pic>
        <p:nvPicPr>
          <p:cNvPr id="9" name="Picture 8">
            <a:extLst>
              <a:ext uri="{FF2B5EF4-FFF2-40B4-BE49-F238E27FC236}">
                <a16:creationId xmlns:a16="http://schemas.microsoft.com/office/drawing/2014/main" id="{A20E25C2-AFC3-5C3C-BF01-23BD96A4DC3B}"/>
              </a:ext>
            </a:extLst>
          </p:cNvPr>
          <p:cNvPicPr>
            <a:picLocks noChangeAspect="1"/>
          </p:cNvPicPr>
          <p:nvPr/>
        </p:nvPicPr>
        <p:blipFill>
          <a:blip r:embed="rId4"/>
          <a:stretch>
            <a:fillRect/>
          </a:stretch>
        </p:blipFill>
        <p:spPr>
          <a:xfrm>
            <a:off x="6096000" y="1687215"/>
            <a:ext cx="5719366" cy="2648811"/>
          </a:xfrm>
          <a:prstGeom prst="rect">
            <a:avLst/>
          </a:prstGeom>
        </p:spPr>
      </p:pic>
      <p:pic>
        <p:nvPicPr>
          <p:cNvPr id="11" name="Picture 10">
            <a:extLst>
              <a:ext uri="{FF2B5EF4-FFF2-40B4-BE49-F238E27FC236}">
                <a16:creationId xmlns:a16="http://schemas.microsoft.com/office/drawing/2014/main" id="{928DEC00-AE2E-1B95-C9DB-337764CB926D}"/>
              </a:ext>
            </a:extLst>
          </p:cNvPr>
          <p:cNvPicPr>
            <a:picLocks noChangeAspect="1"/>
          </p:cNvPicPr>
          <p:nvPr/>
        </p:nvPicPr>
        <p:blipFill>
          <a:blip r:embed="rId5"/>
          <a:stretch>
            <a:fillRect/>
          </a:stretch>
        </p:blipFill>
        <p:spPr>
          <a:xfrm>
            <a:off x="6096000" y="4336027"/>
            <a:ext cx="5843961" cy="1598724"/>
          </a:xfrm>
          <a:prstGeom prst="rect">
            <a:avLst/>
          </a:prstGeom>
        </p:spPr>
      </p:pic>
    </p:spTree>
    <p:extLst>
      <p:ext uri="{BB962C8B-B14F-4D97-AF65-F5344CB8AC3E}">
        <p14:creationId xmlns:p14="http://schemas.microsoft.com/office/powerpoint/2010/main" val="288319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4A6E-1485-44C5-0BCA-36A94CF4985B}"/>
              </a:ext>
            </a:extLst>
          </p:cNvPr>
          <p:cNvSpPr>
            <a:spLocks noGrp="1"/>
          </p:cNvSpPr>
          <p:nvPr>
            <p:ph type="title"/>
          </p:nvPr>
        </p:nvSpPr>
        <p:spPr>
          <a:xfrm>
            <a:off x="839788" y="365125"/>
            <a:ext cx="10515600" cy="652677"/>
          </a:xfrm>
        </p:spPr>
        <p:txBody>
          <a:bodyPr>
            <a:normAutofit fontScale="90000"/>
          </a:bodyPr>
          <a:lstStyle/>
          <a:p>
            <a:r>
              <a:rPr lang="el-GR" dirty="0"/>
              <a:t>Στοιχεία Πρόβλεψης του «αναπόφευκτου»</a:t>
            </a:r>
            <a:endParaRPr lang="en-US" dirty="0"/>
          </a:p>
        </p:txBody>
      </p:sp>
      <p:sp>
        <p:nvSpPr>
          <p:cNvPr id="3" name="Text Placeholder 2">
            <a:extLst>
              <a:ext uri="{FF2B5EF4-FFF2-40B4-BE49-F238E27FC236}">
                <a16:creationId xmlns:a16="http://schemas.microsoft.com/office/drawing/2014/main" id="{17CEB80E-7517-A209-D328-A2DD86AD68D4}"/>
              </a:ext>
            </a:extLst>
          </p:cNvPr>
          <p:cNvSpPr>
            <a:spLocks noGrp="1"/>
          </p:cNvSpPr>
          <p:nvPr>
            <p:ph type="body" idx="1"/>
          </p:nvPr>
        </p:nvSpPr>
        <p:spPr>
          <a:xfrm>
            <a:off x="839788" y="1634121"/>
            <a:ext cx="5157787" cy="743319"/>
          </a:xfrm>
        </p:spPr>
        <p:txBody>
          <a:bodyPr>
            <a:normAutofit fontScale="32500" lnSpcReduction="20000"/>
          </a:bodyPr>
          <a:lstStyle/>
          <a:p>
            <a:r>
              <a:rPr lang="el-GR" dirty="0"/>
              <a:t>Ενδείξεις επερχόμενης χρηματοπιστωτικής κρίσης – ως καταγράφηκε στη κρίση του 2008</a:t>
            </a:r>
          </a:p>
          <a:p>
            <a:r>
              <a:rPr lang="en-US" dirty="0">
                <a:hlinkClick r:id="rId2"/>
              </a:rPr>
              <a:t>https://fredblog.stlouisfed.org/2014/05/dating-the-financial-crisis-using-fixed-income-markets-yields-spreads/?utm_source=series_page&amp;utm_medium=related_content&amp;utm_term=related_resources&amp;utm_campaign=fredblog</a:t>
            </a:r>
            <a:endParaRPr lang="el-GR" dirty="0"/>
          </a:p>
          <a:p>
            <a:endParaRPr lang="en-US" dirty="0"/>
          </a:p>
        </p:txBody>
      </p:sp>
      <p:pic>
        <p:nvPicPr>
          <p:cNvPr id="8" name="Content Placeholder 7">
            <a:extLst>
              <a:ext uri="{FF2B5EF4-FFF2-40B4-BE49-F238E27FC236}">
                <a16:creationId xmlns:a16="http://schemas.microsoft.com/office/drawing/2014/main" id="{4B544566-045C-A266-ACB5-13CD9A53D563}"/>
              </a:ext>
            </a:extLst>
          </p:cNvPr>
          <p:cNvPicPr>
            <a:picLocks noGrp="1" noChangeAspect="1"/>
          </p:cNvPicPr>
          <p:nvPr>
            <p:ph sz="half" idx="2"/>
          </p:nvPr>
        </p:nvPicPr>
        <p:blipFill>
          <a:blip r:embed="rId3"/>
          <a:stretch>
            <a:fillRect/>
          </a:stretch>
        </p:blipFill>
        <p:spPr>
          <a:xfrm>
            <a:off x="836612" y="2505075"/>
            <a:ext cx="5157787" cy="3684588"/>
          </a:xfrm>
        </p:spPr>
      </p:pic>
      <p:sp>
        <p:nvSpPr>
          <p:cNvPr id="5" name="Text Placeholder 4">
            <a:extLst>
              <a:ext uri="{FF2B5EF4-FFF2-40B4-BE49-F238E27FC236}">
                <a16:creationId xmlns:a16="http://schemas.microsoft.com/office/drawing/2014/main" id="{3B227837-52F6-360E-C20E-2D29712259BC}"/>
              </a:ext>
            </a:extLst>
          </p:cNvPr>
          <p:cNvSpPr>
            <a:spLocks noGrp="1"/>
          </p:cNvSpPr>
          <p:nvPr>
            <p:ph type="body" sz="quarter" idx="3"/>
          </p:nvPr>
        </p:nvSpPr>
        <p:spPr/>
        <p:txBody>
          <a:bodyPr>
            <a:normAutofit fontScale="32500" lnSpcReduction="20000"/>
          </a:bodyPr>
          <a:lstStyle/>
          <a:p>
            <a:r>
              <a:rPr lang="el-GR" dirty="0"/>
              <a:t>Επιβεβαίωση ύφεσης με τη διαφορά επιτοκίων 10ετούς και 2ετούς ομολόγου του Αμερ. Δημοσίου</a:t>
            </a:r>
            <a:endParaRPr lang="en-US" dirty="0"/>
          </a:p>
        </p:txBody>
      </p:sp>
      <p:pic>
        <p:nvPicPr>
          <p:cNvPr id="10" name="Content Placeholder 9">
            <a:extLst>
              <a:ext uri="{FF2B5EF4-FFF2-40B4-BE49-F238E27FC236}">
                <a16:creationId xmlns:a16="http://schemas.microsoft.com/office/drawing/2014/main" id="{4AF55A0B-94D3-00DB-484D-68D6D9C7CDF0}"/>
              </a:ext>
            </a:extLst>
          </p:cNvPr>
          <p:cNvPicPr>
            <a:picLocks noGrp="1" noChangeAspect="1"/>
          </p:cNvPicPr>
          <p:nvPr>
            <p:ph sz="quarter" idx="4"/>
          </p:nvPr>
        </p:nvPicPr>
        <p:blipFill>
          <a:blip r:embed="rId4"/>
          <a:stretch>
            <a:fillRect/>
          </a:stretch>
        </p:blipFill>
        <p:spPr>
          <a:xfrm>
            <a:off x="6172200" y="2569940"/>
            <a:ext cx="5183188" cy="3554858"/>
          </a:xfrm>
        </p:spPr>
      </p:pic>
    </p:spTree>
    <p:extLst>
      <p:ext uri="{BB962C8B-B14F-4D97-AF65-F5344CB8AC3E}">
        <p14:creationId xmlns:p14="http://schemas.microsoft.com/office/powerpoint/2010/main" val="263407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C701-79F9-D5D0-6F97-4A1371D513AB}"/>
              </a:ext>
            </a:extLst>
          </p:cNvPr>
          <p:cNvSpPr>
            <a:spLocks noGrp="1"/>
          </p:cNvSpPr>
          <p:nvPr>
            <p:ph type="title"/>
          </p:nvPr>
        </p:nvSpPr>
        <p:spPr>
          <a:xfrm>
            <a:off x="839788" y="457200"/>
            <a:ext cx="3932237" cy="716772"/>
          </a:xfrm>
        </p:spPr>
        <p:txBody>
          <a:bodyPr>
            <a:normAutofit/>
          </a:bodyPr>
          <a:lstStyle/>
          <a:p>
            <a:pPr algn="ctr"/>
            <a:r>
              <a:rPr lang="en-US" sz="1800" b="1" dirty="0"/>
              <a:t>PPI – 30Y TIPS – M2 VELOCITY</a:t>
            </a:r>
          </a:p>
        </p:txBody>
      </p:sp>
      <p:sp>
        <p:nvSpPr>
          <p:cNvPr id="4" name="Text Placeholder 3">
            <a:extLst>
              <a:ext uri="{FF2B5EF4-FFF2-40B4-BE49-F238E27FC236}">
                <a16:creationId xmlns:a16="http://schemas.microsoft.com/office/drawing/2014/main" id="{67C4FF71-2617-E2DA-AE0E-FF693ECD11FF}"/>
              </a:ext>
            </a:extLst>
          </p:cNvPr>
          <p:cNvSpPr>
            <a:spLocks noGrp="1"/>
          </p:cNvSpPr>
          <p:nvPr>
            <p:ph type="body" sz="half" idx="2"/>
          </p:nvPr>
        </p:nvSpPr>
        <p:spPr/>
        <p:txBody>
          <a:bodyPr/>
          <a:lstStyle/>
          <a:p>
            <a:endParaRPr lang="en-US" dirty="0"/>
          </a:p>
        </p:txBody>
      </p:sp>
      <p:pic>
        <p:nvPicPr>
          <p:cNvPr id="8" name="Picture 7">
            <a:extLst>
              <a:ext uri="{FF2B5EF4-FFF2-40B4-BE49-F238E27FC236}">
                <a16:creationId xmlns:a16="http://schemas.microsoft.com/office/drawing/2014/main" id="{A42382F2-94B0-FED8-71F5-F26753A293A0}"/>
              </a:ext>
            </a:extLst>
          </p:cNvPr>
          <p:cNvPicPr>
            <a:picLocks noChangeAspect="1"/>
          </p:cNvPicPr>
          <p:nvPr/>
        </p:nvPicPr>
        <p:blipFill>
          <a:blip r:embed="rId2"/>
          <a:stretch>
            <a:fillRect/>
          </a:stretch>
        </p:blipFill>
        <p:spPr>
          <a:xfrm>
            <a:off x="5302828" y="3687206"/>
            <a:ext cx="6172200" cy="2800898"/>
          </a:xfrm>
          <a:prstGeom prst="rect">
            <a:avLst/>
          </a:prstGeom>
        </p:spPr>
      </p:pic>
      <p:pic>
        <p:nvPicPr>
          <p:cNvPr id="9" name="Content Placeholder 8">
            <a:extLst>
              <a:ext uri="{FF2B5EF4-FFF2-40B4-BE49-F238E27FC236}">
                <a16:creationId xmlns:a16="http://schemas.microsoft.com/office/drawing/2014/main" id="{E0B0821B-26B7-7AD4-69A2-0F3318E16434}"/>
              </a:ext>
            </a:extLst>
          </p:cNvPr>
          <p:cNvPicPr>
            <a:picLocks noGrp="1" noChangeAspect="1"/>
          </p:cNvPicPr>
          <p:nvPr>
            <p:ph idx="1"/>
          </p:nvPr>
        </p:nvPicPr>
        <p:blipFill>
          <a:blip r:embed="rId3"/>
          <a:stretch>
            <a:fillRect/>
          </a:stretch>
        </p:blipFill>
        <p:spPr>
          <a:xfrm>
            <a:off x="5627454" y="182879"/>
            <a:ext cx="5103472" cy="3342487"/>
          </a:xfrm>
        </p:spPr>
      </p:pic>
      <p:pic>
        <p:nvPicPr>
          <p:cNvPr id="11" name="Picture 10">
            <a:extLst>
              <a:ext uri="{FF2B5EF4-FFF2-40B4-BE49-F238E27FC236}">
                <a16:creationId xmlns:a16="http://schemas.microsoft.com/office/drawing/2014/main" id="{C90F7785-5E30-047F-F06A-D138237E758E}"/>
              </a:ext>
            </a:extLst>
          </p:cNvPr>
          <p:cNvPicPr>
            <a:picLocks noChangeAspect="1"/>
          </p:cNvPicPr>
          <p:nvPr/>
        </p:nvPicPr>
        <p:blipFill>
          <a:blip r:embed="rId4"/>
          <a:stretch>
            <a:fillRect/>
          </a:stretch>
        </p:blipFill>
        <p:spPr>
          <a:xfrm>
            <a:off x="187806" y="2020028"/>
            <a:ext cx="4845589" cy="3848960"/>
          </a:xfrm>
          <a:prstGeom prst="rect">
            <a:avLst/>
          </a:prstGeom>
        </p:spPr>
      </p:pic>
    </p:spTree>
    <p:extLst>
      <p:ext uri="{BB962C8B-B14F-4D97-AF65-F5344CB8AC3E}">
        <p14:creationId xmlns:p14="http://schemas.microsoft.com/office/powerpoint/2010/main" val="419967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6CC7BF-6FBE-9CD0-CDE1-C0646788BEC8}"/>
              </a:ext>
            </a:extLst>
          </p:cNvPr>
          <p:cNvSpPr txBox="1"/>
          <p:nvPr/>
        </p:nvSpPr>
        <p:spPr>
          <a:xfrm>
            <a:off x="961121" y="60515"/>
            <a:ext cx="8184547" cy="5909310"/>
          </a:xfrm>
          <a:prstGeom prst="rect">
            <a:avLst/>
          </a:prstGeom>
          <a:noFill/>
        </p:spPr>
        <p:txBody>
          <a:bodyPr wrap="square">
            <a:spAutoFit/>
          </a:bodyPr>
          <a:lstStyle/>
          <a:p>
            <a:r>
              <a:rPr lang="en-US" b="1" dirty="0"/>
              <a:t>Survival Tips</a:t>
            </a:r>
          </a:p>
          <a:p>
            <a:endParaRPr lang="en-US" dirty="0"/>
          </a:p>
          <a:p>
            <a:r>
              <a:rPr lang="en-US" dirty="0"/>
              <a:t>Time for some poetry. Decades of economic history, political campaigns, mistakes, misapprehensions, victories, defeats and opportunities both missed and taken have come to a tragicomic conclusion in the Rose Garden. </a:t>
            </a:r>
          </a:p>
          <a:p>
            <a:r>
              <a:rPr lang="en-US" dirty="0"/>
              <a:t>The first lines of </a:t>
            </a:r>
            <a:r>
              <a:rPr lang="en-US" b="1" dirty="0"/>
              <a:t>Four Quartets by TS Eliot </a:t>
            </a:r>
            <a:r>
              <a:rPr lang="en-US" dirty="0"/>
              <a:t>seem terribly apposite:</a:t>
            </a:r>
          </a:p>
          <a:p>
            <a:endParaRPr lang="en-US" dirty="0"/>
          </a:p>
          <a:p>
            <a:pPr algn="ctr"/>
            <a:r>
              <a:rPr lang="en-US" dirty="0"/>
              <a:t>    </a:t>
            </a:r>
            <a:r>
              <a:rPr lang="en-US" b="1" dirty="0"/>
              <a:t>Time present and time past</a:t>
            </a:r>
          </a:p>
          <a:p>
            <a:pPr algn="ctr"/>
            <a:r>
              <a:rPr lang="en-US" b="1" dirty="0"/>
              <a:t>    Are both perhaps present in time future</a:t>
            </a:r>
          </a:p>
          <a:p>
            <a:pPr algn="ctr"/>
            <a:r>
              <a:rPr lang="en-US" b="1" dirty="0"/>
              <a:t>    And time future contained in time past.</a:t>
            </a:r>
          </a:p>
          <a:p>
            <a:pPr algn="ctr"/>
            <a:r>
              <a:rPr lang="en-US" b="1" dirty="0"/>
              <a:t>    What might have been and what has been</a:t>
            </a:r>
          </a:p>
          <a:p>
            <a:pPr algn="ctr"/>
            <a:r>
              <a:rPr lang="en-US" b="1" dirty="0"/>
              <a:t>    Point to one end, which is always present.</a:t>
            </a:r>
          </a:p>
          <a:p>
            <a:pPr algn="ctr"/>
            <a:r>
              <a:rPr lang="en-US" b="1" dirty="0"/>
              <a:t>    Footfalls echo in the memory</a:t>
            </a:r>
          </a:p>
          <a:p>
            <a:pPr algn="ctr"/>
            <a:r>
              <a:rPr lang="en-US" b="1" dirty="0"/>
              <a:t>    Down the passage which we did not take</a:t>
            </a:r>
          </a:p>
          <a:p>
            <a:pPr algn="ctr"/>
            <a:r>
              <a:rPr lang="en-US" b="1" dirty="0"/>
              <a:t>    Towards the door we never opened</a:t>
            </a:r>
          </a:p>
          <a:p>
            <a:pPr algn="ctr"/>
            <a:r>
              <a:rPr lang="en-US" b="1" dirty="0"/>
              <a:t>    Into the rose-garden.</a:t>
            </a:r>
          </a:p>
          <a:p>
            <a:endParaRPr lang="en-US" dirty="0"/>
          </a:p>
          <a:p>
            <a:r>
              <a:rPr lang="en-US" dirty="0"/>
              <a:t>This wasn’t inevitable, and it shouldn’t have happened, but it did. There are many reasons why and plenty of blame to go around. Now it behooves us all to try to find the passage that can take us, even from this difficult starting point, to the rose garden — or at least to a global economic order fairer than the last.</a:t>
            </a:r>
          </a:p>
        </p:txBody>
      </p:sp>
    </p:spTree>
    <p:extLst>
      <p:ext uri="{BB962C8B-B14F-4D97-AF65-F5344CB8AC3E}">
        <p14:creationId xmlns:p14="http://schemas.microsoft.com/office/powerpoint/2010/main" val="530643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E2EBC-AC76-40C3-BD77-B72B7C46CCBA}"/>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ΣΥΝΟΨΗ – ΣΥΜΠΕΡΑΣΜΑΤΑ - ΠΡΟΤΑΣΕΙΣ</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1367D1F-09D3-4969-A78E-3E0E44D13ACE}"/>
              </a:ext>
            </a:extLst>
          </p:cNvPr>
          <p:cNvSpPr>
            <a:spLocks noGrp="1"/>
          </p:cNvSpPr>
          <p:nvPr>
            <p:ph idx="1"/>
          </p:nvPr>
        </p:nvSpPr>
        <p:spPr/>
        <p:txBody>
          <a:bodyPr>
            <a:normAutofit/>
          </a:bodyPr>
          <a:lstStyle/>
          <a:p>
            <a:pPr>
              <a:buFont typeface="Wingdings" panose="05000000000000000000" pitchFamily="2" charset="2"/>
              <a:buChar char="Ø"/>
            </a:pPr>
            <a:r>
              <a:rPr lang="el-GR" sz="1400" dirty="0">
                <a:latin typeface="Times New Roman" panose="02020603050405020304" pitchFamily="18" charset="0"/>
                <a:cs typeface="Times New Roman" panose="02020603050405020304" pitchFamily="18" charset="0"/>
              </a:rPr>
              <a:t>Μετά την 2</a:t>
            </a:r>
            <a:r>
              <a:rPr lang="el-GR" sz="1400" baseline="30000" dirty="0">
                <a:latin typeface="Times New Roman" panose="02020603050405020304" pitchFamily="18" charset="0"/>
                <a:cs typeface="Times New Roman" panose="02020603050405020304" pitchFamily="18" charset="0"/>
              </a:rPr>
              <a:t>α</a:t>
            </a:r>
            <a:r>
              <a:rPr lang="el-GR" sz="1400" dirty="0">
                <a:latin typeface="Times New Roman" panose="02020603050405020304" pitchFamily="18" charset="0"/>
                <a:cs typeface="Times New Roman" panose="02020603050405020304" pitchFamily="18" charset="0"/>
              </a:rPr>
              <a:t> Απριλίου 2025, η παγκόσμια οικονομία και ισορροπίες δεν πρόκειται ποτέ να είναι ξανά οι ίδιες</a:t>
            </a:r>
          </a:p>
          <a:p>
            <a:pPr>
              <a:buFont typeface="Wingdings" panose="05000000000000000000" pitchFamily="2" charset="2"/>
              <a:buChar char="Ø"/>
            </a:pPr>
            <a:r>
              <a:rPr lang="el-GR" sz="1400" dirty="0">
                <a:latin typeface="Times New Roman" panose="02020603050405020304" pitchFamily="18" charset="0"/>
                <a:cs typeface="Times New Roman" panose="02020603050405020304" pitchFamily="18" charset="0"/>
              </a:rPr>
              <a:t>Επειδή ο χρόνος που απομένει για να αναστραφεί η αβεβαιότητα δεν επαρκεί ο Αρμαγεδδών είναι μπροστά μας</a:t>
            </a:r>
          </a:p>
          <a:p>
            <a:pPr>
              <a:buFont typeface="Wingdings" panose="05000000000000000000" pitchFamily="2" charset="2"/>
              <a:buChar char="Ø"/>
            </a:pPr>
            <a:r>
              <a:rPr lang="el-GR" sz="1400" dirty="0">
                <a:latin typeface="Times New Roman" panose="02020603050405020304" pitchFamily="18" charset="0"/>
                <a:cs typeface="Times New Roman" panose="02020603050405020304" pitchFamily="18" charset="0"/>
              </a:rPr>
              <a:t>Σε αυτή τη μεταβατική φάση όλοι θα είναι χαμένοι σε </a:t>
            </a:r>
            <a:r>
              <a:rPr lang="el-GR" sz="1400" dirty="0" err="1">
                <a:latin typeface="Times New Roman" panose="02020603050405020304" pitchFamily="18" charset="0"/>
                <a:cs typeface="Times New Roman" panose="02020603050405020304" pitchFamily="18" charset="0"/>
              </a:rPr>
              <a:t>μίκρο</a:t>
            </a:r>
            <a:r>
              <a:rPr lang="el-GR" sz="1400" dirty="0">
                <a:latin typeface="Times New Roman" panose="02020603050405020304" pitchFamily="18" charset="0"/>
                <a:cs typeface="Times New Roman" panose="02020603050405020304" pitchFamily="18" charset="0"/>
              </a:rPr>
              <a:t> και </a:t>
            </a:r>
            <a:r>
              <a:rPr lang="el-GR" sz="1400" dirty="0" err="1">
                <a:latin typeface="Times New Roman" panose="02020603050405020304" pitchFamily="18" charset="0"/>
                <a:cs typeface="Times New Roman" panose="02020603050405020304" pitchFamily="18" charset="0"/>
              </a:rPr>
              <a:t>μάκρο</a:t>
            </a:r>
            <a:r>
              <a:rPr lang="el-GR" sz="1400" dirty="0">
                <a:latin typeface="Times New Roman" panose="02020603050405020304" pitchFamily="18" charset="0"/>
                <a:cs typeface="Times New Roman" panose="02020603050405020304" pitchFamily="18" charset="0"/>
              </a:rPr>
              <a:t> </a:t>
            </a:r>
            <a:r>
              <a:rPr lang="el-GR" sz="1400" dirty="0" err="1">
                <a:latin typeface="Times New Roman" panose="02020603050405020304" pitchFamily="18" charset="0"/>
                <a:cs typeface="Times New Roman" panose="02020603050405020304" pitchFamily="18" charset="0"/>
              </a:rPr>
              <a:t>επιπεδο</a:t>
            </a:r>
            <a:endParaRPr lang="el-GR" sz="1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l-GR" sz="1400" dirty="0">
                <a:latin typeface="Times New Roman" panose="02020603050405020304" pitchFamily="18" charset="0"/>
                <a:cs typeface="Times New Roman" panose="02020603050405020304" pitchFamily="18" charset="0"/>
              </a:rPr>
              <a:t>Η «αδικαιολόγητη» αύξηση των δασμών που πυροδότησε την παγκόσμια ανισορροπία ήταν μια κραυγή πόνου από τον γίγαντα (ΗΠΑ – ατμομηχανή της παγκόσμιας οικονομίας) που περιμένει το αναπόφευκτο και που θεωρεί συνένοχο τον υπόλοιπο πλανήτη</a:t>
            </a:r>
          </a:p>
          <a:p>
            <a:pPr>
              <a:buFont typeface="Wingdings" panose="05000000000000000000" pitchFamily="2" charset="2"/>
              <a:buChar char="Ø"/>
            </a:pPr>
            <a:r>
              <a:rPr lang="el-GR" sz="1400" dirty="0">
                <a:latin typeface="Times New Roman" panose="02020603050405020304" pitchFamily="18" charset="0"/>
                <a:cs typeface="Times New Roman" panose="02020603050405020304" pitchFamily="18" charset="0"/>
              </a:rPr>
              <a:t>Το παγκόσμιο χρέος (δημόσιο και ιδιωτικό) στη πλειοψηφία του, δεν μπορεί να εξυπηρετηθεί και </a:t>
            </a:r>
            <a:r>
              <a:rPr lang="el-GR" sz="1400" dirty="0" err="1">
                <a:latin typeface="Times New Roman" panose="02020603050405020304" pitchFamily="18" charset="0"/>
                <a:cs typeface="Times New Roman" panose="02020603050405020304" pitchFamily="18" charset="0"/>
              </a:rPr>
              <a:t>πυροδοτήθηκε</a:t>
            </a:r>
            <a:r>
              <a:rPr lang="el-GR" sz="1400" dirty="0">
                <a:latin typeface="Times New Roman" panose="02020603050405020304" pitchFamily="18" charset="0"/>
                <a:cs typeface="Times New Roman" panose="02020603050405020304" pitchFamily="18" charset="0"/>
              </a:rPr>
              <a:t> μια προγραμματισμένη «επανεκκίνηση» και όχι ένας άτακτος Αρμαγεδδών.</a:t>
            </a:r>
          </a:p>
          <a:p>
            <a:pPr>
              <a:buFont typeface="Wingdings" panose="05000000000000000000" pitchFamily="2" charset="2"/>
              <a:buChar char="Ø"/>
            </a:pPr>
            <a:r>
              <a:rPr lang="el-GR" sz="1400" dirty="0">
                <a:latin typeface="Times New Roman" panose="02020603050405020304" pitchFamily="18" charset="0"/>
                <a:cs typeface="Times New Roman" panose="02020603050405020304" pitchFamily="18" charset="0"/>
              </a:rPr>
              <a:t>Όταν όλα καταρρέουν η συμπεριφορά της αγοράς δημιουργεί ευκαιρίες και η Ελλάδα λόγω της «απλοϊκότητας» των δομών της οικονομίας της είναι εύκολο να εκμεταλλευτεί αυτές τις αλλαγές σε </a:t>
            </a:r>
            <a:r>
              <a:rPr lang="el-GR" sz="1400" dirty="0" err="1">
                <a:latin typeface="Times New Roman" panose="02020603050405020304" pitchFamily="18" charset="0"/>
                <a:cs typeface="Times New Roman" panose="02020603050405020304" pitchFamily="18" charset="0"/>
              </a:rPr>
              <a:t>μάκρο</a:t>
            </a:r>
            <a:r>
              <a:rPr lang="el-GR" sz="1400" dirty="0">
                <a:latin typeface="Times New Roman" panose="02020603050405020304" pitchFamily="18" charset="0"/>
                <a:cs typeface="Times New Roman" panose="02020603050405020304" pitchFamily="18" charset="0"/>
              </a:rPr>
              <a:t> και </a:t>
            </a:r>
            <a:r>
              <a:rPr lang="el-GR" sz="1400" dirty="0" err="1">
                <a:latin typeface="Times New Roman" panose="02020603050405020304" pitchFamily="18" charset="0"/>
                <a:cs typeface="Times New Roman" panose="02020603050405020304" pitchFamily="18" charset="0"/>
              </a:rPr>
              <a:t>μίκρο</a:t>
            </a:r>
            <a:r>
              <a:rPr lang="el-GR" sz="1400" dirty="0">
                <a:latin typeface="Times New Roman" panose="02020603050405020304" pitchFamily="18" charset="0"/>
                <a:cs typeface="Times New Roman" panose="02020603050405020304" pitchFamily="18" charset="0"/>
              </a:rPr>
              <a:t> επίπεδο φέροντας την σε καλύτερη θέση γρηγορότερα από τις υπόλοιπες χώρες αν…….</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585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14EC-CAE1-485D-A15B-7F49DF0DA097}"/>
              </a:ext>
            </a:extLst>
          </p:cNvPr>
          <p:cNvSpPr>
            <a:spLocks noGrp="1"/>
          </p:cNvSpPr>
          <p:nvPr>
            <p:ph type="title"/>
          </p:nvPr>
        </p:nvSpPr>
        <p:spPr>
          <a:xfrm>
            <a:off x="838200" y="365125"/>
            <a:ext cx="10515600" cy="5046630"/>
          </a:xfrm>
        </p:spPr>
        <p:txBody>
          <a:bodyPr>
            <a:normAutofit/>
          </a:bodyPr>
          <a:lstStyle/>
          <a:p>
            <a:pPr algn="ctr"/>
            <a:r>
              <a:rPr lang="el-GR" sz="2800" dirty="0">
                <a:latin typeface="Times New Roman" panose="02020603050405020304" pitchFamily="18" charset="0"/>
                <a:cs typeface="Times New Roman" panose="02020603050405020304" pitchFamily="18" charset="0"/>
              </a:rPr>
              <a:t>Από που μπορούμε να αντλήσουμε αισιοδοξία και με ποιο τρόπο μπορούμε να την κάνουμε ανάπτυξη και ευημερία.</a:t>
            </a:r>
            <a:br>
              <a:rPr lang="el-GR" sz="2800" dirty="0">
                <a:latin typeface="Times New Roman" panose="02020603050405020304" pitchFamily="18" charset="0"/>
                <a:cs typeface="Times New Roman" panose="02020603050405020304" pitchFamily="18" charset="0"/>
              </a:rPr>
            </a:br>
            <a:r>
              <a:rPr lang="el-GR" sz="2800" dirty="0">
                <a:latin typeface="Times New Roman" panose="02020603050405020304" pitchFamily="18" charset="0"/>
                <a:cs typeface="Times New Roman" panose="02020603050405020304" pitchFamily="18" charset="0"/>
              </a:rPr>
              <a:t>Α) Το προφίλ των καταναλωτών την επόμενη ημέρα και γιατί είναι ευκαιρία για την Ελλάδα (πχ τουρισμός)</a:t>
            </a:r>
            <a:br>
              <a:rPr lang="el-GR" sz="2800" dirty="0">
                <a:latin typeface="Times New Roman" panose="02020603050405020304" pitchFamily="18" charset="0"/>
                <a:cs typeface="Times New Roman" panose="02020603050405020304" pitchFamily="18" charset="0"/>
              </a:rPr>
            </a:br>
            <a:r>
              <a:rPr lang="el-GR" sz="2800" dirty="0">
                <a:latin typeface="Times New Roman" panose="02020603050405020304" pitchFamily="18" charset="0"/>
                <a:cs typeface="Times New Roman" panose="02020603050405020304" pitchFamily="18" charset="0"/>
              </a:rPr>
              <a:t>Β) Επίδραση </a:t>
            </a:r>
            <a:r>
              <a:rPr lang="el-GR" sz="2800" dirty="0" err="1">
                <a:latin typeface="Times New Roman" panose="02020603050405020304" pitchFamily="18" charset="0"/>
                <a:cs typeface="Times New Roman" panose="02020603050405020304" pitchFamily="18" charset="0"/>
              </a:rPr>
              <a:t>επι</a:t>
            </a:r>
            <a:r>
              <a:rPr lang="el-GR" sz="2800" dirty="0">
                <a:latin typeface="Times New Roman" panose="02020603050405020304" pitchFamily="18" charset="0"/>
                <a:cs typeface="Times New Roman" panose="02020603050405020304" pitchFamily="18" charset="0"/>
              </a:rPr>
              <a:t> των ελληνικών εξαγωγών στις ΗΠΑ λόγω δασμών. Πόσο σημαντικό είναι? </a:t>
            </a:r>
            <a:br>
              <a:rPr lang="el-GR" sz="2800" dirty="0">
                <a:latin typeface="Times New Roman" panose="02020603050405020304" pitchFamily="18" charset="0"/>
                <a:cs typeface="Times New Roman" panose="02020603050405020304" pitchFamily="18" charset="0"/>
              </a:rPr>
            </a:br>
            <a:r>
              <a:rPr lang="el-GR" sz="2800" dirty="0">
                <a:latin typeface="Times New Roman" panose="02020603050405020304" pitchFamily="18" charset="0"/>
                <a:cs typeface="Times New Roman" panose="02020603050405020304" pitchFamily="18" charset="0"/>
              </a:rPr>
              <a:t>Γ) Εισαγόμενη αβεβαιότητα + εισαγόμενος πληθωρισμός + αρνητικό επενδυτικό κλίμα οι βασικοί κίνδυνοι και όχι οι εξαγωγές μας</a:t>
            </a:r>
            <a:br>
              <a:rPr lang="el-GR" sz="2800" dirty="0">
                <a:latin typeface="Times New Roman" panose="02020603050405020304" pitchFamily="18" charset="0"/>
                <a:cs typeface="Times New Roman" panose="02020603050405020304" pitchFamily="18" charset="0"/>
              </a:rPr>
            </a:br>
            <a:r>
              <a:rPr lang="el-GR" sz="2800" dirty="0">
                <a:latin typeface="Times New Roman" panose="02020603050405020304" pitchFamily="18" charset="0"/>
                <a:cs typeface="Times New Roman" panose="02020603050405020304" pitchFamily="18" charset="0"/>
              </a:rPr>
              <a:t>Δ) Εφαρμογή  Μοντέλου Βιωσιμότητας – Ανθεκτικότητας στις ελληνικές επιχειρήσεις</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0037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F3A2-E1E4-472C-89EE-A814BD3C1F1F}"/>
              </a:ext>
            </a:extLst>
          </p:cNvPr>
          <p:cNvSpPr>
            <a:spLocks noGrp="1"/>
          </p:cNvSpPr>
          <p:nvPr>
            <p:ph type="ctrTitle"/>
          </p:nvPr>
        </p:nvSpPr>
        <p:spPr/>
        <p:txBody>
          <a:bodyPr>
            <a:normAutofit/>
          </a:bodyPr>
          <a:lstStyle/>
          <a:p>
            <a:r>
              <a:rPr lang="el-GR" sz="3200" dirty="0">
                <a:latin typeface="Times New Roman" panose="02020603050405020304" pitchFamily="18" charset="0"/>
                <a:cs typeface="Times New Roman" panose="02020603050405020304" pitchFamily="18" charset="0"/>
              </a:rPr>
              <a:t>Το προφίλ των καταναλωτών την επόμενη ημέρα και γιατί είναι ευκαιρία για την Ελλάδα (πχ τουρισμός)</a:t>
            </a:r>
            <a:br>
              <a:rPr lang="el-GR" sz="3200" dirty="0">
                <a:latin typeface="Times New Roman" panose="02020603050405020304" pitchFamily="18" charset="0"/>
                <a:cs typeface="Times New Roman" panose="02020603050405020304" pitchFamily="18" charset="0"/>
              </a:rPr>
            </a:br>
            <a:endParaRPr lang="en-US" sz="3200" dirty="0"/>
          </a:p>
        </p:txBody>
      </p:sp>
      <p:sp>
        <p:nvSpPr>
          <p:cNvPr id="3" name="Subtitle 2">
            <a:extLst>
              <a:ext uri="{FF2B5EF4-FFF2-40B4-BE49-F238E27FC236}">
                <a16:creationId xmlns:a16="http://schemas.microsoft.com/office/drawing/2014/main" id="{471CD5FC-5A2F-4CE6-A9CA-5FC10240068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31814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CEF69C-8DE8-431A-9C10-BF8EC0AB6085}"/>
              </a:ext>
            </a:extLst>
          </p:cNvPr>
          <p:cNvSpPr>
            <a:spLocks noGrp="1"/>
          </p:cNvSpPr>
          <p:nvPr>
            <p:ph type="sldNum" sz="quarter" idx="12"/>
          </p:nvPr>
        </p:nvSpPr>
        <p:spPr/>
        <p:txBody>
          <a:bodyPr/>
          <a:lstStyle/>
          <a:p>
            <a:fld id="{5AC03788-8EA3-4B13-9CDA-5A9C902D41AB}" type="slidenum">
              <a:rPr lang="en-GB" smtClean="0"/>
              <a:t>23</a:t>
            </a:fld>
            <a:endParaRPr lang="en-GB"/>
          </a:p>
        </p:txBody>
      </p:sp>
      <p:pic>
        <p:nvPicPr>
          <p:cNvPr id="4" name="Picture 3">
            <a:extLst>
              <a:ext uri="{FF2B5EF4-FFF2-40B4-BE49-F238E27FC236}">
                <a16:creationId xmlns:a16="http://schemas.microsoft.com/office/drawing/2014/main" id="{B01701E7-5D6B-4265-9FCA-6FAAD6F200BB}"/>
              </a:ext>
            </a:extLst>
          </p:cNvPr>
          <p:cNvPicPr>
            <a:picLocks noChangeAspect="1"/>
          </p:cNvPicPr>
          <p:nvPr/>
        </p:nvPicPr>
        <p:blipFill>
          <a:blip r:embed="rId3"/>
          <a:stretch>
            <a:fillRect/>
          </a:stretch>
        </p:blipFill>
        <p:spPr>
          <a:xfrm>
            <a:off x="1152525" y="303969"/>
            <a:ext cx="9944100" cy="6286189"/>
          </a:xfrm>
          <a:prstGeom prst="rect">
            <a:avLst/>
          </a:prstGeom>
        </p:spPr>
      </p:pic>
    </p:spTree>
    <p:extLst>
      <p:ext uri="{BB962C8B-B14F-4D97-AF65-F5344CB8AC3E}">
        <p14:creationId xmlns:p14="http://schemas.microsoft.com/office/powerpoint/2010/main" val="529513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1F9B6A-4237-43D7-AFA1-5F1B89671217}"/>
              </a:ext>
            </a:extLst>
          </p:cNvPr>
          <p:cNvSpPr>
            <a:spLocks noGrp="1"/>
          </p:cNvSpPr>
          <p:nvPr>
            <p:ph type="sldNum" sz="quarter" idx="12"/>
          </p:nvPr>
        </p:nvSpPr>
        <p:spPr/>
        <p:txBody>
          <a:bodyPr/>
          <a:lstStyle/>
          <a:p>
            <a:fld id="{5AC03788-8EA3-4B13-9CDA-5A9C902D41AB}" type="slidenum">
              <a:rPr lang="en-GB" smtClean="0"/>
              <a:t>24</a:t>
            </a:fld>
            <a:endParaRPr lang="en-GB"/>
          </a:p>
        </p:txBody>
      </p:sp>
      <p:pic>
        <p:nvPicPr>
          <p:cNvPr id="4" name="Picture 3">
            <a:extLst>
              <a:ext uri="{FF2B5EF4-FFF2-40B4-BE49-F238E27FC236}">
                <a16:creationId xmlns:a16="http://schemas.microsoft.com/office/drawing/2014/main" id="{4CEAB1D2-A2B0-49FA-8F93-4D71ABDB2838}"/>
              </a:ext>
            </a:extLst>
          </p:cNvPr>
          <p:cNvPicPr>
            <a:picLocks noChangeAspect="1"/>
          </p:cNvPicPr>
          <p:nvPr/>
        </p:nvPicPr>
        <p:blipFill>
          <a:blip r:embed="rId3"/>
          <a:stretch>
            <a:fillRect/>
          </a:stretch>
        </p:blipFill>
        <p:spPr>
          <a:xfrm>
            <a:off x="1076325" y="0"/>
            <a:ext cx="9715500" cy="6858000"/>
          </a:xfrm>
          <a:prstGeom prst="rect">
            <a:avLst/>
          </a:prstGeom>
        </p:spPr>
      </p:pic>
    </p:spTree>
    <p:extLst>
      <p:ext uri="{BB962C8B-B14F-4D97-AF65-F5344CB8AC3E}">
        <p14:creationId xmlns:p14="http://schemas.microsoft.com/office/powerpoint/2010/main" val="10306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3BA594-F43D-453E-B5AE-15359C1F69AA}"/>
              </a:ext>
            </a:extLst>
          </p:cNvPr>
          <p:cNvSpPr>
            <a:spLocks noGrp="1"/>
          </p:cNvSpPr>
          <p:nvPr>
            <p:ph type="sldNum" sz="quarter" idx="12"/>
          </p:nvPr>
        </p:nvSpPr>
        <p:spPr/>
        <p:txBody>
          <a:bodyPr/>
          <a:lstStyle/>
          <a:p>
            <a:fld id="{5AC03788-8EA3-4B13-9CDA-5A9C902D41AB}" type="slidenum">
              <a:rPr lang="en-GB" smtClean="0"/>
              <a:t>25</a:t>
            </a:fld>
            <a:endParaRPr lang="en-GB"/>
          </a:p>
        </p:txBody>
      </p:sp>
      <p:pic>
        <p:nvPicPr>
          <p:cNvPr id="4" name="Picture 3">
            <a:extLst>
              <a:ext uri="{FF2B5EF4-FFF2-40B4-BE49-F238E27FC236}">
                <a16:creationId xmlns:a16="http://schemas.microsoft.com/office/drawing/2014/main" id="{FBAF5A67-D9C3-4164-B999-9EF98D7F1F79}"/>
              </a:ext>
            </a:extLst>
          </p:cNvPr>
          <p:cNvPicPr>
            <a:picLocks noChangeAspect="1"/>
          </p:cNvPicPr>
          <p:nvPr/>
        </p:nvPicPr>
        <p:blipFill>
          <a:blip r:embed="rId3"/>
          <a:stretch>
            <a:fillRect/>
          </a:stretch>
        </p:blipFill>
        <p:spPr>
          <a:xfrm>
            <a:off x="733425" y="136525"/>
            <a:ext cx="11049000" cy="6264275"/>
          </a:xfrm>
          <a:prstGeom prst="rect">
            <a:avLst/>
          </a:prstGeom>
        </p:spPr>
      </p:pic>
    </p:spTree>
    <p:extLst>
      <p:ext uri="{BB962C8B-B14F-4D97-AF65-F5344CB8AC3E}">
        <p14:creationId xmlns:p14="http://schemas.microsoft.com/office/powerpoint/2010/main" val="2416894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0B9932-DECF-43C2-A15A-000979C64ADB}"/>
              </a:ext>
            </a:extLst>
          </p:cNvPr>
          <p:cNvSpPr>
            <a:spLocks noGrp="1"/>
          </p:cNvSpPr>
          <p:nvPr>
            <p:ph type="sldNum" sz="quarter" idx="12"/>
          </p:nvPr>
        </p:nvSpPr>
        <p:spPr/>
        <p:txBody>
          <a:bodyPr/>
          <a:lstStyle/>
          <a:p>
            <a:fld id="{5AC03788-8EA3-4B13-9CDA-5A9C902D41AB}" type="slidenum">
              <a:rPr lang="en-GB" smtClean="0"/>
              <a:t>26</a:t>
            </a:fld>
            <a:endParaRPr lang="en-GB"/>
          </a:p>
        </p:txBody>
      </p:sp>
      <p:pic>
        <p:nvPicPr>
          <p:cNvPr id="4" name="Picture 3">
            <a:extLst>
              <a:ext uri="{FF2B5EF4-FFF2-40B4-BE49-F238E27FC236}">
                <a16:creationId xmlns:a16="http://schemas.microsoft.com/office/drawing/2014/main" id="{F1F08D6D-099F-44A5-B4F9-4055CDF80C7E}"/>
              </a:ext>
            </a:extLst>
          </p:cNvPr>
          <p:cNvPicPr>
            <a:picLocks noChangeAspect="1"/>
          </p:cNvPicPr>
          <p:nvPr/>
        </p:nvPicPr>
        <p:blipFill>
          <a:blip r:embed="rId3"/>
          <a:stretch>
            <a:fillRect/>
          </a:stretch>
        </p:blipFill>
        <p:spPr>
          <a:xfrm>
            <a:off x="904875" y="66676"/>
            <a:ext cx="9963150" cy="6519862"/>
          </a:xfrm>
          <a:prstGeom prst="rect">
            <a:avLst/>
          </a:prstGeom>
        </p:spPr>
      </p:pic>
    </p:spTree>
    <p:extLst>
      <p:ext uri="{BB962C8B-B14F-4D97-AF65-F5344CB8AC3E}">
        <p14:creationId xmlns:p14="http://schemas.microsoft.com/office/powerpoint/2010/main" val="3470539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CFAD4A-4669-44AC-BEDB-D0BDB2EE4B99}"/>
              </a:ext>
            </a:extLst>
          </p:cNvPr>
          <p:cNvSpPr>
            <a:spLocks noGrp="1"/>
          </p:cNvSpPr>
          <p:nvPr>
            <p:ph type="sldNum" sz="quarter" idx="12"/>
          </p:nvPr>
        </p:nvSpPr>
        <p:spPr/>
        <p:txBody>
          <a:bodyPr/>
          <a:lstStyle/>
          <a:p>
            <a:fld id="{5AC03788-8EA3-4B13-9CDA-5A9C902D41AB}" type="slidenum">
              <a:rPr lang="en-GB" smtClean="0"/>
              <a:t>27</a:t>
            </a:fld>
            <a:endParaRPr lang="en-GB"/>
          </a:p>
        </p:txBody>
      </p:sp>
      <p:pic>
        <p:nvPicPr>
          <p:cNvPr id="4" name="Picture 3">
            <a:extLst>
              <a:ext uri="{FF2B5EF4-FFF2-40B4-BE49-F238E27FC236}">
                <a16:creationId xmlns:a16="http://schemas.microsoft.com/office/drawing/2014/main" id="{0CAB26A7-62B3-4C13-9176-2CC73E2C2FAA}"/>
              </a:ext>
            </a:extLst>
          </p:cNvPr>
          <p:cNvPicPr>
            <a:picLocks noChangeAspect="1"/>
          </p:cNvPicPr>
          <p:nvPr/>
        </p:nvPicPr>
        <p:blipFill>
          <a:blip r:embed="rId3"/>
          <a:stretch>
            <a:fillRect/>
          </a:stretch>
        </p:blipFill>
        <p:spPr>
          <a:xfrm>
            <a:off x="876299" y="238125"/>
            <a:ext cx="10391775" cy="6210299"/>
          </a:xfrm>
          <a:prstGeom prst="rect">
            <a:avLst/>
          </a:prstGeom>
        </p:spPr>
      </p:pic>
    </p:spTree>
    <p:extLst>
      <p:ext uri="{BB962C8B-B14F-4D97-AF65-F5344CB8AC3E}">
        <p14:creationId xmlns:p14="http://schemas.microsoft.com/office/powerpoint/2010/main" val="4174877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3E628C-2015-4546-90A9-B5E2BE60AF5F}"/>
              </a:ext>
            </a:extLst>
          </p:cNvPr>
          <p:cNvSpPr>
            <a:spLocks noGrp="1"/>
          </p:cNvSpPr>
          <p:nvPr>
            <p:ph type="sldNum" sz="quarter" idx="12"/>
          </p:nvPr>
        </p:nvSpPr>
        <p:spPr/>
        <p:txBody>
          <a:bodyPr/>
          <a:lstStyle/>
          <a:p>
            <a:fld id="{5AC03788-8EA3-4B13-9CDA-5A9C902D41AB}" type="slidenum">
              <a:rPr lang="en-GB" smtClean="0"/>
              <a:t>28</a:t>
            </a:fld>
            <a:endParaRPr lang="en-GB"/>
          </a:p>
        </p:txBody>
      </p:sp>
      <p:pic>
        <p:nvPicPr>
          <p:cNvPr id="4" name="Picture 3">
            <a:extLst>
              <a:ext uri="{FF2B5EF4-FFF2-40B4-BE49-F238E27FC236}">
                <a16:creationId xmlns:a16="http://schemas.microsoft.com/office/drawing/2014/main" id="{A033313E-C30F-44C5-9DA6-99472D3E938F}"/>
              </a:ext>
            </a:extLst>
          </p:cNvPr>
          <p:cNvPicPr>
            <a:picLocks noChangeAspect="1"/>
          </p:cNvPicPr>
          <p:nvPr/>
        </p:nvPicPr>
        <p:blipFill>
          <a:blip r:embed="rId3"/>
          <a:stretch>
            <a:fillRect/>
          </a:stretch>
        </p:blipFill>
        <p:spPr>
          <a:xfrm>
            <a:off x="1047750" y="136525"/>
            <a:ext cx="9867900" cy="6426200"/>
          </a:xfrm>
          <a:prstGeom prst="rect">
            <a:avLst/>
          </a:prstGeom>
        </p:spPr>
      </p:pic>
    </p:spTree>
    <p:extLst>
      <p:ext uri="{BB962C8B-B14F-4D97-AF65-F5344CB8AC3E}">
        <p14:creationId xmlns:p14="http://schemas.microsoft.com/office/powerpoint/2010/main" val="196087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B666-0F33-49A8-82C6-2808CD80BE3F}"/>
              </a:ext>
            </a:extLst>
          </p:cNvPr>
          <p:cNvSpPr>
            <a:spLocks noGrp="1"/>
          </p:cNvSpPr>
          <p:nvPr>
            <p:ph type="ctrTitle"/>
          </p:nvPr>
        </p:nvSpPr>
        <p:spPr/>
        <p:txBody>
          <a:bodyPr>
            <a:normAutofit fontScale="90000"/>
          </a:bodyPr>
          <a:lstStyle/>
          <a:p>
            <a:r>
              <a:rPr lang="el-GR" sz="6000" dirty="0">
                <a:latin typeface="Times New Roman" panose="02020603050405020304" pitchFamily="18" charset="0"/>
                <a:cs typeface="Times New Roman" panose="02020603050405020304" pitchFamily="18" charset="0"/>
              </a:rPr>
              <a:t>Β) Επίδραση </a:t>
            </a:r>
            <a:r>
              <a:rPr lang="el-GR" sz="6000" dirty="0" err="1">
                <a:latin typeface="Times New Roman" panose="02020603050405020304" pitchFamily="18" charset="0"/>
                <a:cs typeface="Times New Roman" panose="02020603050405020304" pitchFamily="18" charset="0"/>
              </a:rPr>
              <a:t>επι</a:t>
            </a:r>
            <a:r>
              <a:rPr lang="el-GR" sz="6000" dirty="0">
                <a:latin typeface="Times New Roman" panose="02020603050405020304" pitchFamily="18" charset="0"/>
                <a:cs typeface="Times New Roman" panose="02020603050405020304" pitchFamily="18" charset="0"/>
              </a:rPr>
              <a:t> των ελληνικών εξαγωγών στις ΗΠΑ λόγω δασμών. Πόσο σημαντικό είναι?</a:t>
            </a:r>
            <a:endParaRPr lang="en-US" dirty="0"/>
          </a:p>
        </p:txBody>
      </p:sp>
      <p:sp>
        <p:nvSpPr>
          <p:cNvPr id="3" name="Subtitle 2">
            <a:extLst>
              <a:ext uri="{FF2B5EF4-FFF2-40B4-BE49-F238E27FC236}">
                <a16:creationId xmlns:a16="http://schemas.microsoft.com/office/drawing/2014/main" id="{4FFAFBF0-6EFE-4653-8C8A-E2F9DDE1722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147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2811CD-F998-3E0D-BEF3-D3F4FF3858A7}"/>
              </a:ext>
            </a:extLst>
          </p:cNvPr>
          <p:cNvPicPr>
            <a:picLocks noChangeAspect="1"/>
          </p:cNvPicPr>
          <p:nvPr/>
        </p:nvPicPr>
        <p:blipFill>
          <a:blip r:embed="rId3"/>
          <a:stretch>
            <a:fillRect/>
          </a:stretch>
        </p:blipFill>
        <p:spPr>
          <a:xfrm>
            <a:off x="580260" y="403630"/>
            <a:ext cx="5905500" cy="5610225"/>
          </a:xfrm>
          <a:prstGeom prst="rect">
            <a:avLst/>
          </a:prstGeom>
        </p:spPr>
      </p:pic>
      <p:pic>
        <p:nvPicPr>
          <p:cNvPr id="5" name="Picture 4">
            <a:extLst>
              <a:ext uri="{FF2B5EF4-FFF2-40B4-BE49-F238E27FC236}">
                <a16:creationId xmlns:a16="http://schemas.microsoft.com/office/drawing/2014/main" id="{09B7569F-E93A-CEAA-4981-EED3ED998C6F}"/>
              </a:ext>
            </a:extLst>
          </p:cNvPr>
          <p:cNvPicPr>
            <a:picLocks noChangeAspect="1"/>
          </p:cNvPicPr>
          <p:nvPr/>
        </p:nvPicPr>
        <p:blipFill>
          <a:blip r:embed="rId4"/>
          <a:stretch>
            <a:fillRect/>
          </a:stretch>
        </p:blipFill>
        <p:spPr>
          <a:xfrm>
            <a:off x="6301274" y="603655"/>
            <a:ext cx="6010275" cy="5410200"/>
          </a:xfrm>
          <a:prstGeom prst="rect">
            <a:avLst/>
          </a:prstGeom>
        </p:spPr>
      </p:pic>
    </p:spTree>
    <p:extLst>
      <p:ext uri="{BB962C8B-B14F-4D97-AF65-F5344CB8AC3E}">
        <p14:creationId xmlns:p14="http://schemas.microsoft.com/office/powerpoint/2010/main" val="4017698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B261-E4F5-44F5-8536-2513C8F7730C}"/>
              </a:ext>
            </a:extLst>
          </p:cNvPr>
          <p:cNvSpPr>
            <a:spLocks noGrp="1"/>
          </p:cNvSpPr>
          <p:nvPr>
            <p:ph type="title"/>
          </p:nvPr>
        </p:nvSpPr>
        <p:spPr/>
        <p:txBody>
          <a:bodyPr>
            <a:normAutofit/>
          </a:bodyPr>
          <a:lstStyle/>
          <a:p>
            <a:pPr algn="ctr"/>
            <a:r>
              <a:rPr lang="el-GR" sz="3600" b="1" dirty="0"/>
              <a:t>Δασμοί </a:t>
            </a:r>
            <a:r>
              <a:rPr lang="el-GR" sz="3600" b="1" dirty="0" err="1"/>
              <a:t>Τραμπ</a:t>
            </a:r>
            <a:r>
              <a:rPr lang="el-GR" sz="3600" b="1" dirty="0"/>
              <a:t>: Οι επιπτώσεις στις ελληνικές εξαγωγές </a:t>
            </a:r>
            <a:br>
              <a:rPr lang="el-GR" b="1" dirty="0"/>
            </a:br>
            <a:endParaRPr lang="en-US" dirty="0"/>
          </a:p>
        </p:txBody>
      </p:sp>
      <p:pic>
        <p:nvPicPr>
          <p:cNvPr id="4" name="Content Placeholder 3">
            <a:extLst>
              <a:ext uri="{FF2B5EF4-FFF2-40B4-BE49-F238E27FC236}">
                <a16:creationId xmlns:a16="http://schemas.microsoft.com/office/drawing/2014/main" id="{651B0F16-EF97-4811-89DE-3DA1F153F1A3}"/>
              </a:ext>
            </a:extLst>
          </p:cNvPr>
          <p:cNvPicPr>
            <a:picLocks noGrp="1" noChangeAspect="1"/>
          </p:cNvPicPr>
          <p:nvPr>
            <p:ph idx="1"/>
          </p:nvPr>
        </p:nvPicPr>
        <p:blipFill>
          <a:blip r:embed="rId3"/>
          <a:stretch>
            <a:fillRect/>
          </a:stretch>
        </p:blipFill>
        <p:spPr>
          <a:xfrm>
            <a:off x="504631" y="1769528"/>
            <a:ext cx="5715000" cy="3829050"/>
          </a:xfrm>
          <a:prstGeom prst="rect">
            <a:avLst/>
          </a:prstGeom>
        </p:spPr>
      </p:pic>
      <p:pic>
        <p:nvPicPr>
          <p:cNvPr id="5" name="Picture 4">
            <a:extLst>
              <a:ext uri="{FF2B5EF4-FFF2-40B4-BE49-F238E27FC236}">
                <a16:creationId xmlns:a16="http://schemas.microsoft.com/office/drawing/2014/main" id="{8225B55A-A737-423F-9D69-4A811E293B35}"/>
              </a:ext>
            </a:extLst>
          </p:cNvPr>
          <p:cNvPicPr>
            <a:picLocks noChangeAspect="1"/>
          </p:cNvPicPr>
          <p:nvPr/>
        </p:nvPicPr>
        <p:blipFill>
          <a:blip r:embed="rId4"/>
          <a:stretch>
            <a:fillRect/>
          </a:stretch>
        </p:blipFill>
        <p:spPr>
          <a:xfrm>
            <a:off x="6326933" y="1769528"/>
            <a:ext cx="5715000" cy="3867150"/>
          </a:xfrm>
          <a:prstGeom prst="rect">
            <a:avLst/>
          </a:prstGeom>
        </p:spPr>
      </p:pic>
    </p:spTree>
    <p:extLst>
      <p:ext uri="{BB962C8B-B14F-4D97-AF65-F5344CB8AC3E}">
        <p14:creationId xmlns:p14="http://schemas.microsoft.com/office/powerpoint/2010/main" val="2094730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EB6D-BB4F-40DD-9434-56E6E07D342B}"/>
              </a:ext>
            </a:extLst>
          </p:cNvPr>
          <p:cNvSpPr>
            <a:spLocks noGrp="1"/>
          </p:cNvSpPr>
          <p:nvPr>
            <p:ph type="ctrTitle"/>
          </p:nvPr>
        </p:nvSpPr>
        <p:spPr/>
        <p:txBody>
          <a:bodyPr>
            <a:normAutofit/>
          </a:bodyPr>
          <a:lstStyle/>
          <a:p>
            <a:r>
              <a:rPr lang="el-GR" sz="3200" b="1" dirty="0">
                <a:latin typeface="Times New Roman" panose="02020603050405020304" pitchFamily="18" charset="0"/>
                <a:cs typeface="Times New Roman" panose="02020603050405020304" pitchFamily="18" charset="0"/>
              </a:rPr>
              <a:t>Γ) Εισαγόμενη αβεβαιότητα + εισαγόμενος πληθωρισμός + αρνητικό επενδυτικό κλίμα οι βασικοί κίνδυνοι και όχι οι εξαγωγές μας</a:t>
            </a:r>
            <a:endParaRPr lang="en-US" sz="3200" b="1" dirty="0"/>
          </a:p>
        </p:txBody>
      </p:sp>
      <p:sp>
        <p:nvSpPr>
          <p:cNvPr id="3" name="Subtitle 2">
            <a:extLst>
              <a:ext uri="{FF2B5EF4-FFF2-40B4-BE49-F238E27FC236}">
                <a16:creationId xmlns:a16="http://schemas.microsoft.com/office/drawing/2014/main" id="{E074CD7C-A6BA-4FA5-B9EB-DC5DD37681F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00830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30227-C332-4A01-B937-7BF9C567F1E9}"/>
              </a:ext>
            </a:extLst>
          </p:cNvPr>
          <p:cNvSpPr>
            <a:spLocks noGrp="1"/>
          </p:cNvSpPr>
          <p:nvPr>
            <p:ph type="title"/>
          </p:nvPr>
        </p:nvSpPr>
        <p:spPr>
          <a:xfrm>
            <a:off x="838200" y="365126"/>
            <a:ext cx="10515600" cy="977900"/>
          </a:xfrm>
        </p:spPr>
        <p:txBody>
          <a:bodyPr>
            <a:normAutofit/>
          </a:bodyPr>
          <a:lstStyle/>
          <a:p>
            <a:pPr algn="ctr"/>
            <a:r>
              <a:rPr lang="el-GR" sz="2400" dirty="0" err="1">
                <a:latin typeface="Times New Roman" panose="02020603050405020304" pitchFamily="18" charset="0"/>
                <a:cs typeface="Times New Roman" panose="02020603050405020304" pitchFamily="18" charset="0"/>
              </a:rPr>
              <a:t>Επι</a:t>
            </a:r>
            <a:r>
              <a:rPr lang="el-GR" sz="2400" dirty="0">
                <a:latin typeface="Times New Roman" panose="02020603050405020304" pitchFamily="18" charset="0"/>
                <a:cs typeface="Times New Roman" panose="02020603050405020304" pitchFamily="18" charset="0"/>
              </a:rPr>
              <a:t> του </a:t>
            </a:r>
            <a:r>
              <a:rPr lang="el-GR" sz="2400" dirty="0" err="1">
                <a:latin typeface="Times New Roman" panose="02020603050405020304" pitchFamily="18" charset="0"/>
                <a:cs typeface="Times New Roman" panose="02020603050405020304" pitchFamily="18" charset="0"/>
              </a:rPr>
              <a:t>πιεστηρίου_Παράμετροι</a:t>
            </a:r>
            <a:r>
              <a:rPr lang="el-GR" sz="2400" dirty="0">
                <a:latin typeface="Times New Roman" panose="02020603050405020304" pitchFamily="18" charset="0"/>
                <a:cs typeface="Times New Roman" panose="02020603050405020304" pitchFamily="18" charset="0"/>
              </a:rPr>
              <a:t> που αλλάζουν τις προϋπολογιστικές μας καταστάσεις</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C7DCC40-EBB4-4DCD-8024-5A3944884A89}"/>
              </a:ext>
            </a:extLst>
          </p:cNvPr>
          <p:cNvSpPr>
            <a:spLocks noGrp="1"/>
          </p:cNvSpPr>
          <p:nvPr>
            <p:ph sz="half" idx="1"/>
          </p:nvPr>
        </p:nvSpPr>
        <p:spPr>
          <a:xfrm>
            <a:off x="838200" y="1343026"/>
            <a:ext cx="5181600" cy="4833937"/>
          </a:xfrm>
        </p:spPr>
        <p:txBody>
          <a:bodyPr>
            <a:normAutofit fontScale="32500" lnSpcReduction="20000"/>
          </a:bodyPr>
          <a:lstStyle/>
          <a:p>
            <a:r>
              <a:rPr lang="en-US" sz="3500" dirty="0">
                <a:latin typeface="Times New Roman" panose="02020603050405020304" pitchFamily="18" charset="0"/>
                <a:cs typeface="Times New Roman" panose="02020603050405020304" pitchFamily="18" charset="0"/>
              </a:rPr>
              <a:t>Inflation in Greece stood at 3.1% in March, from 3% in February, recording the highest monthly rise (+1.8%) in the Eurozone, according to preliminary estimates from Eurostat.</a:t>
            </a:r>
          </a:p>
          <a:p>
            <a:r>
              <a:rPr lang="en-US" sz="3500" dirty="0">
                <a:latin typeface="Times New Roman" panose="02020603050405020304" pitchFamily="18" charset="0"/>
                <a:cs typeface="Times New Roman" panose="02020603050405020304" pitchFamily="18" charset="0"/>
              </a:rPr>
              <a:t>Average inflation in the eurozone settled at 2.2%, compared to 2.3% in February. The high prices in Greece highlight the ongoing cost-of-living pressures in the country.</a:t>
            </a:r>
          </a:p>
          <a:p>
            <a:r>
              <a:rPr lang="en-US" sz="3500" dirty="0">
                <a:latin typeface="Times New Roman" panose="02020603050405020304" pitchFamily="18" charset="0"/>
                <a:cs typeface="Times New Roman" panose="02020603050405020304" pitchFamily="18" charset="0"/>
              </a:rPr>
              <a:t>Sources from the Ministry of Development pointed out that Greece has the second-lowest food inflation rate among eurozone countries.</a:t>
            </a:r>
          </a:p>
          <a:p>
            <a:r>
              <a:rPr lang="en-US" sz="3500" dirty="0">
                <a:latin typeface="Times New Roman" panose="02020603050405020304" pitchFamily="18" charset="0"/>
                <a:cs typeface="Times New Roman" panose="02020603050405020304" pitchFamily="18" charset="0"/>
              </a:rPr>
              <a:t>According to Eurostat’s estimate for March, inflation in Greece for food products stood at 1.7%, compared to the eurozone average of 2.9%. The same sources attributed the trend to a combination of government measures and policies, including stricter price control enforcement and the implementation of a new Code of Ethics.</a:t>
            </a:r>
          </a:p>
          <a:p>
            <a:r>
              <a:rPr lang="en-US" sz="3500" dirty="0">
                <a:latin typeface="Times New Roman" panose="02020603050405020304" pitchFamily="18" charset="0"/>
                <a:cs typeface="Times New Roman" panose="02020603050405020304" pitchFamily="18" charset="0"/>
              </a:rPr>
              <a:t>They also emphasized that inspections will continue and intensify during the Easter holiday period to protect consumers and safeguard household incomes. Additionally, the e-katanalotis.gov.gr platform has been upgraded, enabling citizens to compare product prices and make informed purchasing decisions.</a:t>
            </a:r>
          </a:p>
          <a:p>
            <a:r>
              <a:rPr lang="en-US" sz="3500" dirty="0">
                <a:latin typeface="Times New Roman" panose="02020603050405020304" pitchFamily="18" charset="0"/>
                <a:cs typeface="Times New Roman" panose="02020603050405020304" pitchFamily="18" charset="0"/>
              </a:rPr>
              <a:t>Across the eurozone, an analysis of inflation components shows that the services sector is expected to record the highest annual rate in March at 3.4%, down from 3.7% in February. This is followed by food, alcohol, and tobacco at 2.9%, up from 2.7% in February, non-energy industrial goods at 0.6%, unchanged from the previous month, and energy, which fell to -0.7% from 0.2% in February.</a:t>
            </a:r>
          </a:p>
          <a:p>
            <a:r>
              <a:rPr lang="en-US" sz="3500" dirty="0">
                <a:latin typeface="Times New Roman" panose="02020603050405020304" pitchFamily="18" charset="0"/>
                <a:cs typeface="Times New Roman" panose="02020603050405020304" pitchFamily="18" charset="0"/>
              </a:rPr>
              <a:t>Meanwhile, according to a projection by the Bank of Greece (</a:t>
            </a:r>
            <a:r>
              <a:rPr lang="en-US" sz="3500" dirty="0" err="1">
                <a:latin typeface="Times New Roman" panose="02020603050405020304" pitchFamily="18" charset="0"/>
                <a:cs typeface="Times New Roman" panose="02020603050405020304" pitchFamily="18" charset="0"/>
              </a:rPr>
              <a:t>BoG</a:t>
            </a:r>
            <a:r>
              <a:rPr lang="en-US" sz="3500" dirty="0">
                <a:latin typeface="Times New Roman" panose="02020603050405020304" pitchFamily="18" charset="0"/>
                <a:cs typeface="Times New Roman" panose="02020603050405020304" pitchFamily="18" charset="0"/>
              </a:rPr>
              <a:t>), inflation in the country will settle at 2.5% in 2025, and stand slightly over 2% in 2026.</a:t>
            </a:r>
          </a:p>
          <a:p>
            <a:pPr marL="0" indent="0">
              <a:buNone/>
            </a:pPr>
            <a:endParaRPr lang="en-US" sz="16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14DFF2E-F666-4740-BE9D-395E1974B4D5}"/>
              </a:ext>
            </a:extLst>
          </p:cNvPr>
          <p:cNvSpPr>
            <a:spLocks noGrp="1"/>
          </p:cNvSpPr>
          <p:nvPr>
            <p:ph sz="half" idx="2"/>
          </p:nvPr>
        </p:nvSpPr>
        <p:spPr>
          <a:xfrm>
            <a:off x="6172200" y="1343026"/>
            <a:ext cx="5181600" cy="4833937"/>
          </a:xfrm>
        </p:spPr>
        <p:txBody>
          <a:bodyPr>
            <a:normAutofit fontScale="32500" lnSpcReduction="20000"/>
          </a:bodyPr>
          <a:lstStyle/>
          <a:p>
            <a:r>
              <a:rPr lang="en-US" sz="3700" dirty="0"/>
              <a:t>Greece’s unemployment rate fell to 8.6% in February 2025, marking its lowest level since December 2008 (8.9%), according to recent data released by the Greek Statistical Authority (</a:t>
            </a:r>
            <a:r>
              <a:rPr lang="en-US" sz="3700" dirty="0" err="1">
                <a:hlinkClick r:id="rId3"/>
              </a:rPr>
              <a:t>ELSTAT</a:t>
            </a:r>
            <a:r>
              <a:rPr lang="en-US" sz="3700" dirty="0"/>
              <a:t>). The decline represents a significant milestone in the country’s labor market, as </a:t>
            </a:r>
            <a:r>
              <a:rPr lang="en-US" sz="3700" dirty="0">
                <a:hlinkClick r:id="rId4"/>
              </a:rPr>
              <a:t>unemployment</a:t>
            </a:r>
            <a:r>
              <a:rPr lang="en-US" sz="3700" dirty="0"/>
              <a:t> continues to decrease.</a:t>
            </a:r>
          </a:p>
          <a:p>
            <a:r>
              <a:rPr lang="en-US" sz="3700" dirty="0" err="1"/>
              <a:t>ELSTAT’s</a:t>
            </a:r>
            <a:r>
              <a:rPr lang="en-US" sz="3700" dirty="0"/>
              <a:t> seasonally adjusted employment and unemployment estimates for February 2025 highlight the steady improvement. The unemployment rate dropped from 11.5% in February 2024 and from a revised 9.1% in January 2025.</a:t>
            </a:r>
          </a:p>
          <a:p>
            <a:r>
              <a:rPr lang="en-US" sz="3700" dirty="0"/>
              <a:t>Employment figures also showed positive trends. The number of employed individuals reached 4,311,625, reflecting an increase of 72,436 people (1.7%) compared to February 2024 and a rise of 36,927 people (0.9%) from January 2025.</a:t>
            </a:r>
          </a:p>
          <a:p>
            <a:r>
              <a:rPr lang="en-US" sz="3700" dirty="0"/>
              <a:t>Meanwhile, the number of unemployed persons declined significantly. In February 2025, there were 404,581 unemployed individuals, a decrease of 144,210 (-26.3%) compared to February 2024 and 22,906 (-5.4%) fewer than in January 2025.</a:t>
            </a:r>
          </a:p>
          <a:p>
            <a:r>
              <a:rPr lang="en-US" sz="3700" dirty="0"/>
              <a:t>The number of individuals under the age of 75 who are not part of the labor force—those classified as economically inactive—stood at 3,044,149. This represents an increase of 43,660 people (1.5%) compared to February 2024 but a decrease of 16,415 individuals (-0.5%) from January 2025.</a:t>
            </a:r>
          </a:p>
          <a:p>
            <a:r>
              <a:rPr lang="en-US" sz="3700" b="1" dirty="0"/>
              <a:t>Women and Youth Still Face Higher Unemployment Rates</a:t>
            </a:r>
            <a:endParaRPr lang="en-US" sz="3700" dirty="0"/>
          </a:p>
          <a:p>
            <a:r>
              <a:rPr lang="en-US" sz="3700" dirty="0"/>
              <a:t>Despite the overall decline, unemployment remains higher among women and young people. The jobless rate for women was 11.3% in February 2025, down from 13.9% in the same month last year. For men, unemployment fell to 6.4% from 9.5% in February 2024.</a:t>
            </a:r>
          </a:p>
          <a:p>
            <a:r>
              <a:rPr lang="en-US" sz="3700" dirty="0"/>
              <a:t>By age group, the highest unemployment rate was recorded among those aged 15–24, although it dropped significantly to 16.8% from 28.9% a year earlier. In the 25–74 age bracket, unemployment stood at 8.1%, down from 10.4% in February 2024.</a:t>
            </a:r>
          </a:p>
          <a:p>
            <a:pPr marL="0" indent="0">
              <a:buNone/>
            </a:pPr>
            <a:endParaRPr lang="en-US" dirty="0"/>
          </a:p>
        </p:txBody>
      </p:sp>
      <p:sp>
        <p:nvSpPr>
          <p:cNvPr id="5" name="Slide Number Placeholder 4">
            <a:extLst>
              <a:ext uri="{FF2B5EF4-FFF2-40B4-BE49-F238E27FC236}">
                <a16:creationId xmlns:a16="http://schemas.microsoft.com/office/drawing/2014/main" id="{C3874136-8738-4378-A4B0-C4B52A860C80}"/>
              </a:ext>
            </a:extLst>
          </p:cNvPr>
          <p:cNvSpPr>
            <a:spLocks noGrp="1"/>
          </p:cNvSpPr>
          <p:nvPr>
            <p:ph type="sldNum" sz="quarter" idx="12"/>
          </p:nvPr>
        </p:nvSpPr>
        <p:spPr/>
        <p:txBody>
          <a:bodyPr/>
          <a:lstStyle/>
          <a:p>
            <a:fld id="{5AC03788-8EA3-4B13-9CDA-5A9C902D41AB}" type="slidenum">
              <a:rPr lang="en-GB" smtClean="0"/>
              <a:t>32</a:t>
            </a:fld>
            <a:endParaRPr lang="en-GB"/>
          </a:p>
        </p:txBody>
      </p:sp>
    </p:spTree>
    <p:extLst>
      <p:ext uri="{BB962C8B-B14F-4D97-AF65-F5344CB8AC3E}">
        <p14:creationId xmlns:p14="http://schemas.microsoft.com/office/powerpoint/2010/main" val="1287065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8421-44D2-4953-B986-9DDC88FB371C}"/>
              </a:ext>
            </a:extLst>
          </p:cNvPr>
          <p:cNvSpPr>
            <a:spLocks noGrp="1"/>
          </p:cNvSpPr>
          <p:nvPr>
            <p:ph type="ctrTitle"/>
          </p:nvPr>
        </p:nvSpPr>
        <p:spPr/>
        <p:txBody>
          <a:bodyPr>
            <a:normAutofit/>
          </a:bodyPr>
          <a:lstStyle/>
          <a:p>
            <a:r>
              <a:rPr lang="el-GR" sz="3200" b="1" dirty="0">
                <a:latin typeface="Times New Roman" panose="02020603050405020304" pitchFamily="18" charset="0"/>
                <a:cs typeface="Times New Roman" panose="02020603050405020304" pitchFamily="18" charset="0"/>
              </a:rPr>
              <a:t>Δ. Εφαρμογή  Μοντέλου Βιωσιμότητας – Ανθεκτικότητας στις ελληνικές επιχειρήσεις</a:t>
            </a:r>
            <a:endParaRPr lang="en-US" sz="3200" b="1" dirty="0"/>
          </a:p>
        </p:txBody>
      </p:sp>
      <p:sp>
        <p:nvSpPr>
          <p:cNvPr id="3" name="Subtitle 2">
            <a:extLst>
              <a:ext uri="{FF2B5EF4-FFF2-40B4-BE49-F238E27FC236}">
                <a16:creationId xmlns:a16="http://schemas.microsoft.com/office/drawing/2014/main" id="{AA9D13AA-6F4E-4BE0-A5CE-375CEEBB68C1}"/>
              </a:ext>
            </a:extLst>
          </p:cNvPr>
          <p:cNvSpPr>
            <a:spLocks noGrp="1"/>
          </p:cNvSpPr>
          <p:nvPr>
            <p:ph type="subTitle" idx="1"/>
          </p:nvPr>
        </p:nvSpPr>
        <p:spPr/>
        <p:txBody>
          <a:bodyPr/>
          <a:lstStyle/>
          <a:p>
            <a:r>
              <a:rPr lang="en-US" dirty="0"/>
              <a:t>Branded vs Non Branded Products &amp; Services</a:t>
            </a:r>
          </a:p>
        </p:txBody>
      </p:sp>
    </p:spTree>
    <p:extLst>
      <p:ext uri="{BB962C8B-B14F-4D97-AF65-F5344CB8AC3E}">
        <p14:creationId xmlns:p14="http://schemas.microsoft.com/office/powerpoint/2010/main" val="3568952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65F3-F1E7-4EE4-9323-46D8D02FFF85}"/>
              </a:ext>
            </a:extLst>
          </p:cNvPr>
          <p:cNvSpPr>
            <a:spLocks noGrp="1"/>
          </p:cNvSpPr>
          <p:nvPr>
            <p:ph type="ctrTitle"/>
          </p:nvPr>
        </p:nvSpPr>
        <p:spPr/>
        <p:txBody>
          <a:bodyPr>
            <a:normAutofit/>
          </a:bodyPr>
          <a:lstStyle/>
          <a:p>
            <a:pPr>
              <a:lnSpc>
                <a:spcPct val="150000"/>
              </a:lnSpc>
            </a:pPr>
            <a:r>
              <a:rPr lang="el-GR" sz="2000" b="1" kern="1800" dirty="0">
                <a:effectLst/>
                <a:latin typeface="Times New Roman" panose="02020603050405020304" pitchFamily="18" charset="0"/>
                <a:ea typeface="Times New Roman" panose="02020603050405020304" pitchFamily="18" charset="0"/>
              </a:rPr>
              <a:t>Μελέτη Περίπτωσης Εφαρμογής Αρχών Β2Β </a:t>
            </a:r>
            <a:r>
              <a:rPr lang="el-GR" sz="2000" b="1" kern="1800" dirty="0" err="1">
                <a:effectLst/>
                <a:latin typeface="Times New Roman" panose="02020603050405020304" pitchFamily="18" charset="0"/>
                <a:ea typeface="Times New Roman" panose="02020603050405020304" pitchFamily="18" charset="0"/>
              </a:rPr>
              <a:t>ΜΚΤ</a:t>
            </a:r>
            <a:r>
              <a:rPr lang="el-GR" sz="2000" b="1" kern="1800" dirty="0">
                <a:effectLst/>
                <a:latin typeface="Times New Roman" panose="02020603050405020304" pitchFamily="18" charset="0"/>
                <a:ea typeface="Times New Roman" panose="02020603050405020304" pitchFamily="18" charset="0"/>
              </a:rPr>
              <a:t> Βιώσιμης Ανάπτυξης</a:t>
            </a:r>
            <a:br>
              <a:rPr lang="el-GR" sz="2000" b="1" kern="1800" dirty="0">
                <a:effectLst/>
                <a:latin typeface="Times New Roman" panose="02020603050405020304" pitchFamily="18" charset="0"/>
                <a:ea typeface="Times New Roman" panose="02020603050405020304" pitchFamily="18" charset="0"/>
              </a:rPr>
            </a:br>
            <a:r>
              <a:rPr lang="el-GR" sz="2000" b="1" kern="1800" dirty="0">
                <a:effectLst/>
                <a:latin typeface="Times New Roman" panose="02020603050405020304" pitchFamily="18" charset="0"/>
                <a:ea typeface="Times New Roman" panose="02020603050405020304" pitchFamily="18" charset="0"/>
              </a:rPr>
              <a:t>Θερμοκήπια Ξάνθης</a:t>
            </a:r>
            <a:r>
              <a:rPr lang="en-US" sz="2000" b="1" kern="1800" dirty="0">
                <a:effectLst/>
                <a:latin typeface="Times New Roman" panose="02020603050405020304" pitchFamily="18" charset="0"/>
                <a:ea typeface="Times New Roman" panose="02020603050405020304" pitchFamily="18" charset="0"/>
              </a:rPr>
              <a:t> </a:t>
            </a:r>
            <a:r>
              <a:rPr lang="el-GR" sz="2000" b="1" kern="1800" dirty="0">
                <a:effectLst/>
                <a:latin typeface="Times New Roman" panose="02020603050405020304" pitchFamily="18" charset="0"/>
                <a:ea typeface="Times New Roman" panose="02020603050405020304" pitchFamily="18" charset="0"/>
              </a:rPr>
              <a:t> – Η συνεργασία με ΑΒ και το καλάθι προϊόντων</a:t>
            </a:r>
            <a:br>
              <a:rPr lang="en-US" sz="2000" b="1" kern="1800" dirty="0">
                <a:effectLst/>
                <a:latin typeface="Times New Roman" panose="02020603050405020304" pitchFamily="18" charset="0"/>
                <a:ea typeface="Times New Roman" panose="02020603050405020304" pitchFamily="18" charset="0"/>
              </a:rPr>
            </a:br>
            <a:r>
              <a:rPr lang="en-US" sz="2000" b="1" kern="1800" dirty="0">
                <a:effectLst/>
                <a:latin typeface="Times New Roman" panose="02020603050405020304" pitchFamily="18" charset="0"/>
                <a:ea typeface="Times New Roman" panose="02020603050405020304" pitchFamily="18" charset="0"/>
              </a:rPr>
              <a:t> {Resilience is mostly about adaptation rather than risk mitigation, </a:t>
            </a:r>
            <a:r>
              <a:rPr lang="en-US" sz="2000" b="1" kern="1800" dirty="0" err="1">
                <a:effectLst/>
                <a:latin typeface="Times New Roman" panose="02020603050405020304" pitchFamily="18" charset="0"/>
                <a:ea typeface="Times New Roman" panose="02020603050405020304" pitchFamily="18" charset="0"/>
              </a:rPr>
              <a:t>Ambroise</a:t>
            </a:r>
            <a:r>
              <a:rPr lang="en-US" sz="2000" b="1" kern="1800" dirty="0">
                <a:effectLst/>
                <a:latin typeface="Times New Roman" panose="02020603050405020304" pitchFamily="18" charset="0"/>
                <a:ea typeface="Times New Roman" panose="02020603050405020304" pitchFamily="18" charset="0"/>
              </a:rPr>
              <a:t> </a:t>
            </a:r>
            <a:r>
              <a:rPr lang="en-US" sz="2000" b="1" kern="1800" dirty="0" err="1">
                <a:effectLst/>
                <a:latin typeface="Times New Roman" panose="02020603050405020304" pitchFamily="18" charset="0"/>
                <a:ea typeface="Times New Roman" panose="02020603050405020304" pitchFamily="18" charset="0"/>
              </a:rPr>
              <a:t>Fayolle</a:t>
            </a:r>
            <a:r>
              <a:rPr lang="en-US" sz="2000" b="1" kern="1800" dirty="0">
                <a:effectLst/>
                <a:latin typeface="Times New Roman" panose="02020603050405020304" pitchFamily="18" charset="0"/>
                <a:ea typeface="Times New Roman" panose="02020603050405020304" pitchFamily="18" charset="0"/>
              </a:rPr>
              <a:t>, Vice-President, European Investment Bank.}</a:t>
            </a:r>
            <a:endParaRPr lang="en-US" sz="2000" dirty="0"/>
          </a:p>
        </p:txBody>
      </p:sp>
      <p:sp>
        <p:nvSpPr>
          <p:cNvPr id="3" name="Subtitle 2">
            <a:extLst>
              <a:ext uri="{FF2B5EF4-FFF2-40B4-BE49-F238E27FC236}">
                <a16:creationId xmlns:a16="http://schemas.microsoft.com/office/drawing/2014/main" id="{ED7037FA-E19C-4B0B-B45E-11DFDF6997B7}"/>
              </a:ext>
            </a:extLst>
          </p:cNvPr>
          <p:cNvSpPr>
            <a:spLocks noGrp="1"/>
          </p:cNvSpPr>
          <p:nvPr>
            <p:ph type="subTitle" idx="1"/>
          </p:nvPr>
        </p:nvSpPr>
        <p:spPr/>
        <p:txBody>
          <a:bodyPr/>
          <a:lstStyle/>
          <a:p>
            <a:r>
              <a:rPr lang="el-GR" b="1" dirty="0">
                <a:latin typeface="Times New Roman" panose="02020603050405020304" pitchFamily="18" charset="0"/>
                <a:cs typeface="Times New Roman" panose="02020603050405020304" pitchFamily="18" charset="0"/>
              </a:rPr>
              <a:t>Το επώνυμο κηπευτικό</a:t>
            </a:r>
          </a:p>
          <a:p>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Brand</a:t>
            </a:r>
            <a:r>
              <a:rPr lang="el-GR" sz="3600" b="1" dirty="0">
                <a:effectLst/>
                <a:latin typeface="Times New Roman" panose="02020603050405020304" pitchFamily="18" charset="0"/>
                <a:ea typeface="Times New Roman" panose="02020603050405020304" pitchFamily="18" charset="0"/>
                <a:cs typeface="Times New Roman" panose="02020603050405020304" pitchFamily="18" charset="0"/>
              </a:rPr>
              <a:t> «Κήποι της Ξάνθης».</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029B8B0-6791-46E8-A026-7B24934053B6}"/>
              </a:ext>
            </a:extLst>
          </p:cNvPr>
          <p:cNvSpPr>
            <a:spLocks noGrp="1"/>
          </p:cNvSpPr>
          <p:nvPr>
            <p:ph type="sldNum" sz="quarter" idx="12"/>
          </p:nvPr>
        </p:nvSpPr>
        <p:spPr/>
        <p:txBody>
          <a:bodyPr/>
          <a:lstStyle/>
          <a:p>
            <a:fld id="{5AC03788-8EA3-4B13-9CDA-5A9C902D41AB}" type="slidenum">
              <a:rPr lang="en-GB" smtClean="0"/>
              <a:t>34</a:t>
            </a:fld>
            <a:endParaRPr lang="en-GB"/>
          </a:p>
        </p:txBody>
      </p:sp>
    </p:spTree>
    <p:extLst>
      <p:ext uri="{BB962C8B-B14F-4D97-AF65-F5344CB8AC3E}">
        <p14:creationId xmlns:p14="http://schemas.microsoft.com/office/powerpoint/2010/main" val="1434478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7B2D-C76E-442C-9879-55F1062E2949}"/>
              </a:ext>
            </a:extLst>
          </p:cNvPr>
          <p:cNvSpPr>
            <a:spLocks noGrp="1"/>
          </p:cNvSpPr>
          <p:nvPr>
            <p:ph type="title"/>
          </p:nvPr>
        </p:nvSpPr>
        <p:spPr>
          <a:xfrm>
            <a:off x="838200" y="365126"/>
            <a:ext cx="10515600" cy="596900"/>
          </a:xfrm>
        </p:spPr>
        <p:txBody>
          <a:bodyPr>
            <a:normAutofit fontScale="90000"/>
          </a:bodyPr>
          <a:lstStyle/>
          <a:p>
            <a:pPr algn="ctr"/>
            <a:r>
              <a:rPr lang="el-GR" sz="1300" b="1" dirty="0">
                <a:latin typeface="Times New Roman" panose="02020603050405020304" pitchFamily="18" charset="0"/>
                <a:cs typeface="Times New Roman" panose="02020603050405020304" pitchFamily="18" charset="0"/>
              </a:rPr>
              <a:t>Έρευνα &amp; Ανάπτυξη – Καινοτομία = Ανταγωνιστικό Πλεονέκτημα </a:t>
            </a:r>
            <a:r>
              <a:rPr lang="en-US" sz="1300" b="1" dirty="0">
                <a:latin typeface="Times New Roman" panose="02020603050405020304" pitchFamily="18" charset="0"/>
                <a:cs typeface="Times New Roman" panose="02020603050405020304" pitchFamily="18" charset="0"/>
              </a:rPr>
              <a:t>/</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Brand</a:t>
            </a:r>
            <a:r>
              <a:rPr lang="el-GR" sz="1400" b="1" dirty="0">
                <a:effectLst/>
                <a:latin typeface="Times New Roman" panose="02020603050405020304" pitchFamily="18" charset="0"/>
                <a:ea typeface="Times New Roman" panose="02020603050405020304" pitchFamily="18" charset="0"/>
                <a:cs typeface="Times New Roman" panose="02020603050405020304" pitchFamily="18" charset="0"/>
              </a:rPr>
              <a:t> «Κήποι της Ξάνθης».</a:t>
            </a:r>
            <a:br>
              <a:rPr lang="en-US" sz="1400" b="1" dirty="0">
                <a:effectLst/>
                <a:latin typeface="Times New Roman" panose="02020603050405020304" pitchFamily="18" charset="0"/>
                <a:ea typeface="Calibri" panose="020F0502020204030204" pitchFamily="34" charset="0"/>
                <a:cs typeface="Times New Roman" panose="02020603050405020304" pitchFamily="18" charset="0"/>
              </a:rPr>
            </a:br>
            <a:r>
              <a:rPr lang="el-GR" sz="1300" b="1" dirty="0">
                <a:latin typeface="Times New Roman" panose="02020603050405020304" pitchFamily="18" charset="0"/>
                <a:cs typeface="Times New Roman" panose="02020603050405020304" pitchFamily="18" charset="0"/>
              </a:rPr>
              <a:t>= </a:t>
            </a:r>
            <a:r>
              <a:rPr lang="el-GR" sz="1300" b="1" dirty="0" err="1">
                <a:latin typeface="Times New Roman" panose="02020603050405020304" pitchFamily="18" charset="0"/>
                <a:cs typeface="Times New Roman" panose="02020603050405020304" pitchFamily="18" charset="0"/>
              </a:rPr>
              <a:t>ΜΚΤ</a:t>
            </a:r>
            <a:r>
              <a:rPr lang="el-GR" sz="1300" b="1" dirty="0">
                <a:latin typeface="Times New Roman" panose="02020603050405020304" pitchFamily="18" charset="0"/>
                <a:cs typeface="Times New Roman" panose="02020603050405020304" pitchFamily="18" charset="0"/>
              </a:rPr>
              <a:t> Σχέσεων </a:t>
            </a:r>
            <a:r>
              <a:rPr lang="en-US" sz="1300" b="1" dirty="0">
                <a:latin typeface="Times New Roman" panose="02020603050405020304" pitchFamily="18" charset="0"/>
                <a:cs typeface="Times New Roman" panose="02020603050405020304" pitchFamily="18" charset="0"/>
              </a:rPr>
              <a:t>(AB) </a:t>
            </a:r>
            <a:r>
              <a:rPr lang="el-GR" sz="1300" b="1" dirty="0">
                <a:latin typeface="Times New Roman" panose="02020603050405020304" pitchFamily="18" charset="0"/>
                <a:cs typeface="Times New Roman" panose="02020603050405020304" pitchFamily="18" charset="0"/>
              </a:rPr>
              <a:t>= Υπεραξία Καταναλωτή και όλων των Συμμετεχόντων [μέτοχοι, εργαζόμενοι, επενδυτές, προμηθευτές, ερευνητές, θεσμοί </a:t>
            </a:r>
            <a:r>
              <a:rPr lang="el-GR" sz="1300" b="1" dirty="0" err="1">
                <a:latin typeface="Times New Roman" panose="02020603050405020304" pitchFamily="18" charset="0"/>
                <a:cs typeface="Times New Roman" panose="02020603050405020304" pitchFamily="18" charset="0"/>
              </a:rPr>
              <a:t>κλπ</a:t>
            </a:r>
            <a:endParaRPr lang="en-US" b="1" dirty="0"/>
          </a:p>
        </p:txBody>
      </p:sp>
      <p:pic>
        <p:nvPicPr>
          <p:cNvPr id="7" name="Content Placeholder 6">
            <a:extLst>
              <a:ext uri="{FF2B5EF4-FFF2-40B4-BE49-F238E27FC236}">
                <a16:creationId xmlns:a16="http://schemas.microsoft.com/office/drawing/2014/main" id="{BA405E64-3D23-420C-BDAE-00BB992242DD}"/>
              </a:ext>
            </a:extLst>
          </p:cNvPr>
          <p:cNvPicPr>
            <a:picLocks noGrp="1" noChangeAspect="1"/>
          </p:cNvPicPr>
          <p:nvPr>
            <p:ph sz="half" idx="1"/>
          </p:nvPr>
        </p:nvPicPr>
        <p:blipFill>
          <a:blip r:embed="rId3"/>
          <a:stretch>
            <a:fillRect/>
          </a:stretch>
        </p:blipFill>
        <p:spPr>
          <a:xfrm>
            <a:off x="838200" y="1895476"/>
            <a:ext cx="5181600" cy="4200524"/>
          </a:xfrm>
        </p:spPr>
      </p:pic>
      <p:sp>
        <p:nvSpPr>
          <p:cNvPr id="5" name="Slide Number Placeholder 4">
            <a:extLst>
              <a:ext uri="{FF2B5EF4-FFF2-40B4-BE49-F238E27FC236}">
                <a16:creationId xmlns:a16="http://schemas.microsoft.com/office/drawing/2014/main" id="{90B1222E-0BA0-48E8-919B-951CCCB0F76C}"/>
              </a:ext>
            </a:extLst>
          </p:cNvPr>
          <p:cNvSpPr>
            <a:spLocks noGrp="1"/>
          </p:cNvSpPr>
          <p:nvPr>
            <p:ph type="sldNum" sz="quarter" idx="12"/>
          </p:nvPr>
        </p:nvSpPr>
        <p:spPr/>
        <p:txBody>
          <a:bodyPr/>
          <a:lstStyle/>
          <a:p>
            <a:fld id="{5AC03788-8EA3-4B13-9CDA-5A9C902D41AB}" type="slidenum">
              <a:rPr lang="en-GB" smtClean="0"/>
              <a:t>35</a:t>
            </a:fld>
            <a:endParaRPr lang="en-GB"/>
          </a:p>
        </p:txBody>
      </p:sp>
      <p:pic>
        <p:nvPicPr>
          <p:cNvPr id="13" name="Content Placeholder 12">
            <a:extLst>
              <a:ext uri="{FF2B5EF4-FFF2-40B4-BE49-F238E27FC236}">
                <a16:creationId xmlns:a16="http://schemas.microsoft.com/office/drawing/2014/main" id="{1ADAA581-8289-4137-B6B9-29F2E91FC91B}"/>
              </a:ext>
            </a:extLst>
          </p:cNvPr>
          <p:cNvPicPr>
            <a:picLocks noGrp="1" noChangeAspect="1"/>
          </p:cNvPicPr>
          <p:nvPr>
            <p:ph sz="half" idx="2"/>
          </p:nvPr>
        </p:nvPicPr>
        <p:blipFill>
          <a:blip r:embed="rId4"/>
          <a:stretch>
            <a:fillRect/>
          </a:stretch>
        </p:blipFill>
        <p:spPr>
          <a:xfrm>
            <a:off x="6172199" y="1381126"/>
            <a:ext cx="5495925" cy="4581524"/>
          </a:xfrm>
        </p:spPr>
      </p:pic>
    </p:spTree>
    <p:extLst>
      <p:ext uri="{BB962C8B-B14F-4D97-AF65-F5344CB8AC3E}">
        <p14:creationId xmlns:p14="http://schemas.microsoft.com/office/powerpoint/2010/main" val="2843668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5FF489-1DDB-44D7-9D03-4D1BFC4D3BF8}"/>
              </a:ext>
            </a:extLst>
          </p:cNvPr>
          <p:cNvSpPr>
            <a:spLocks noGrp="1"/>
          </p:cNvSpPr>
          <p:nvPr>
            <p:ph type="sldNum" sz="quarter" idx="12"/>
          </p:nvPr>
        </p:nvSpPr>
        <p:spPr/>
        <p:txBody>
          <a:bodyPr/>
          <a:lstStyle/>
          <a:p>
            <a:fld id="{5AC03788-8EA3-4B13-9CDA-5A9C902D41AB}" type="slidenum">
              <a:rPr lang="en-GB" smtClean="0"/>
              <a:t>36</a:t>
            </a:fld>
            <a:endParaRPr lang="en-GB"/>
          </a:p>
        </p:txBody>
      </p:sp>
      <p:pic>
        <p:nvPicPr>
          <p:cNvPr id="4" name="Picture 3">
            <a:extLst>
              <a:ext uri="{FF2B5EF4-FFF2-40B4-BE49-F238E27FC236}">
                <a16:creationId xmlns:a16="http://schemas.microsoft.com/office/drawing/2014/main" id="{F7957972-E8D0-44C6-9A17-A37A992EDE12}"/>
              </a:ext>
            </a:extLst>
          </p:cNvPr>
          <p:cNvPicPr>
            <a:picLocks noChangeAspect="1"/>
          </p:cNvPicPr>
          <p:nvPr/>
        </p:nvPicPr>
        <p:blipFill>
          <a:blip r:embed="rId2"/>
          <a:stretch>
            <a:fillRect/>
          </a:stretch>
        </p:blipFill>
        <p:spPr>
          <a:xfrm>
            <a:off x="590550" y="0"/>
            <a:ext cx="10339444" cy="6858000"/>
          </a:xfrm>
          <a:prstGeom prst="rect">
            <a:avLst/>
          </a:prstGeom>
        </p:spPr>
      </p:pic>
    </p:spTree>
    <p:extLst>
      <p:ext uri="{BB962C8B-B14F-4D97-AF65-F5344CB8AC3E}">
        <p14:creationId xmlns:p14="http://schemas.microsoft.com/office/powerpoint/2010/main" val="130290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41701C-AFF3-4941-B946-9B16DBACD66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 y="77470"/>
            <a:ext cx="5943600" cy="6703060"/>
          </a:xfrm>
          <a:prstGeom prst="rect">
            <a:avLst/>
          </a:prstGeom>
          <a:noFill/>
          <a:ln>
            <a:noFill/>
          </a:ln>
        </p:spPr>
      </p:pic>
      <p:pic>
        <p:nvPicPr>
          <p:cNvPr id="4" name="Picture 3">
            <a:extLst>
              <a:ext uri="{FF2B5EF4-FFF2-40B4-BE49-F238E27FC236}">
                <a16:creationId xmlns:a16="http://schemas.microsoft.com/office/drawing/2014/main" id="{00CB9B11-4F17-27DA-D8B9-33AC447B6F1A}"/>
              </a:ext>
            </a:extLst>
          </p:cNvPr>
          <p:cNvPicPr>
            <a:picLocks noChangeAspect="1"/>
          </p:cNvPicPr>
          <p:nvPr/>
        </p:nvPicPr>
        <p:blipFill>
          <a:blip r:embed="rId3"/>
          <a:stretch>
            <a:fillRect/>
          </a:stretch>
        </p:blipFill>
        <p:spPr>
          <a:xfrm>
            <a:off x="6602424" y="77470"/>
            <a:ext cx="4580343" cy="6703060"/>
          </a:xfrm>
          <a:prstGeom prst="rect">
            <a:avLst/>
          </a:prstGeom>
        </p:spPr>
      </p:pic>
    </p:spTree>
    <p:extLst>
      <p:ext uri="{BB962C8B-B14F-4D97-AF65-F5344CB8AC3E}">
        <p14:creationId xmlns:p14="http://schemas.microsoft.com/office/powerpoint/2010/main" val="192790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9E91-594E-9BEB-3F38-E90E67A8A659}"/>
              </a:ext>
            </a:extLst>
          </p:cNvPr>
          <p:cNvSpPr>
            <a:spLocks noGrp="1"/>
          </p:cNvSpPr>
          <p:nvPr>
            <p:ph type="title"/>
          </p:nvPr>
        </p:nvSpPr>
        <p:spPr/>
        <p:txBody>
          <a:bodyPr/>
          <a:lstStyle/>
          <a:p>
            <a:r>
              <a:rPr lang="en-US" dirty="0"/>
              <a:t>The devil in details….</a:t>
            </a:r>
          </a:p>
        </p:txBody>
      </p:sp>
      <p:sp>
        <p:nvSpPr>
          <p:cNvPr id="3" name="Content Placeholder 2">
            <a:extLst>
              <a:ext uri="{FF2B5EF4-FFF2-40B4-BE49-F238E27FC236}">
                <a16:creationId xmlns:a16="http://schemas.microsoft.com/office/drawing/2014/main" id="{444A67FC-8C21-644B-BC29-64A9BDBADC9E}"/>
              </a:ext>
            </a:extLst>
          </p:cNvPr>
          <p:cNvSpPr>
            <a:spLocks noGrp="1"/>
          </p:cNvSpPr>
          <p:nvPr>
            <p:ph idx="1"/>
          </p:nvPr>
        </p:nvSpPr>
        <p:spPr/>
        <p:txBody>
          <a:bodyPr/>
          <a:lstStyle/>
          <a:p>
            <a:pPr marL="0" marR="0">
              <a:lnSpc>
                <a:spcPct val="115000"/>
              </a:lnSpc>
              <a:spcAft>
                <a:spcPts val="800"/>
              </a:spcAft>
            </a:pPr>
            <a:r>
              <a:rPr lang="en-US" sz="1800" b="1" kern="100" dirty="0">
                <a:effectLst/>
                <a:latin typeface="Calibri" panose="020F0502020204030204" pitchFamily="34" charset="0"/>
                <a:ea typeface="DengXian" panose="02010600030101010101" pitchFamily="2" charset="-122"/>
                <a:cs typeface="Times New Roman" panose="02020603050405020304" pitchFamily="18" charset="0"/>
              </a:rPr>
              <a:t>Does the US argument against VATs have merit?</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To be clear, EU and US products face the same VAT rate when sold to consumers in the EU and the same sales tax rate when sold in the US. VAT rates don’t directly affect their competitiveness. Tariffs, on the other hand, apply only to imports. </a:t>
            </a:r>
          </a:p>
          <a:p>
            <a:pPr marL="0" marR="0">
              <a:lnSpc>
                <a:spcPct val="115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But Trump and his associates aren’t the first to make the argument that VATs — and </a:t>
            </a:r>
            <a:r>
              <a:rPr lang="en-US" sz="1800" u="sng" kern="100"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3" tooltip="CBiBank webpage"/>
              </a:rPr>
              <a:t>specifically VAT rebates</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 give domestic companies an advantage. </a:t>
            </a:r>
          </a:p>
          <a:p>
            <a:pPr marL="0" marR="0">
              <a:lnSpc>
                <a:spcPct val="115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Economist Maria </a:t>
            </a:r>
            <a:r>
              <a:rPr lang="en-US" sz="1800" kern="100" dirty="0" err="1">
                <a:effectLst/>
                <a:latin typeface="Calibri" panose="020F0502020204030204" pitchFamily="34" charset="0"/>
                <a:ea typeface="DengXian" panose="02010600030101010101" pitchFamily="2" charset="-122"/>
                <a:cs typeface="Times New Roman" panose="02020603050405020304" pitchFamily="18" charset="0"/>
              </a:rPr>
              <a:t>Demertzis</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wrote recently, “All things being equal, a shift from corporate taxation to consumer taxation reduces producer prices, thus making domestic producers more competitive abroad. This shift, known also as fiscal devaluation, is documented to have helped European countries after the 2007–2008 financial crisis.”</a:t>
            </a:r>
          </a:p>
          <a:p>
            <a:pPr marL="0" indent="0">
              <a:buNone/>
            </a:pPr>
            <a:endParaRPr lang="en-US" dirty="0"/>
          </a:p>
        </p:txBody>
      </p:sp>
    </p:spTree>
    <p:extLst>
      <p:ext uri="{BB962C8B-B14F-4D97-AF65-F5344CB8AC3E}">
        <p14:creationId xmlns:p14="http://schemas.microsoft.com/office/powerpoint/2010/main" val="120596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8B4E-4ABE-2B2B-B673-A20FD52B642D}"/>
              </a:ext>
            </a:extLst>
          </p:cNvPr>
          <p:cNvSpPr>
            <a:spLocks noGrp="1"/>
          </p:cNvSpPr>
          <p:nvPr>
            <p:ph type="title"/>
          </p:nvPr>
        </p:nvSpPr>
        <p:spPr/>
        <p:txBody>
          <a:bodyPr>
            <a:normAutofit/>
          </a:bodyPr>
          <a:lstStyle/>
          <a:p>
            <a:pPr algn="ctr"/>
            <a:r>
              <a:rPr lang="el-GR" sz="1800" b="1" dirty="0"/>
              <a:t>Στην αποδόμηση του αφηγήματος Τραμπ για το πώς υπολογίστηκαν οι δασμοί που ο κόσμος επιβάλει στα αμερικανικά προϊόντα προχώρησε ο Νομπελίστας οικονομολόγος, </a:t>
            </a:r>
            <a:r>
              <a:rPr lang="el-GR" sz="1800" b="1" dirty="0">
                <a:hlinkClick r:id="rId3"/>
              </a:rPr>
              <a:t>Πολ Κρούγκμαν</a:t>
            </a:r>
            <a:r>
              <a:rPr lang="el-GR" sz="1800" b="1" dirty="0"/>
              <a:t>.</a:t>
            </a:r>
            <a:endParaRPr lang="en-US" sz="1800" b="1" dirty="0"/>
          </a:p>
        </p:txBody>
      </p:sp>
      <p:pic>
        <p:nvPicPr>
          <p:cNvPr id="6" name="Content Placeholder 5">
            <a:extLst>
              <a:ext uri="{FF2B5EF4-FFF2-40B4-BE49-F238E27FC236}">
                <a16:creationId xmlns:a16="http://schemas.microsoft.com/office/drawing/2014/main" id="{21722E5D-3183-C2A7-2720-602C6F523796}"/>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99614" y="1914322"/>
            <a:ext cx="4711700" cy="1651000"/>
          </a:xfrm>
        </p:spPr>
      </p:pic>
      <p:pic>
        <p:nvPicPr>
          <p:cNvPr id="12" name="Content Placeholder 11">
            <a:extLst>
              <a:ext uri="{FF2B5EF4-FFF2-40B4-BE49-F238E27FC236}">
                <a16:creationId xmlns:a16="http://schemas.microsoft.com/office/drawing/2014/main" id="{3815A112-F328-3F38-BDAD-77B759ACAD18}"/>
              </a:ext>
            </a:extLst>
          </p:cNvPr>
          <p:cNvPicPr>
            <a:picLocks noGrp="1" noChangeAspect="1"/>
          </p:cNvPicPr>
          <p:nvPr>
            <p:ph sz="half" idx="2"/>
          </p:nvPr>
        </p:nvPicPr>
        <p:blipFill>
          <a:blip r:embed="rId5"/>
          <a:stretch>
            <a:fillRect/>
          </a:stretch>
        </p:blipFill>
        <p:spPr>
          <a:xfrm>
            <a:off x="6172200" y="3117781"/>
            <a:ext cx="5181600" cy="1767026"/>
          </a:xfrm>
        </p:spPr>
      </p:pic>
      <p:sp>
        <p:nvSpPr>
          <p:cNvPr id="8" name="TextBox 7">
            <a:extLst>
              <a:ext uri="{FF2B5EF4-FFF2-40B4-BE49-F238E27FC236}">
                <a16:creationId xmlns:a16="http://schemas.microsoft.com/office/drawing/2014/main" id="{B4F777AB-32B3-14BD-C0F9-01706B01A380}"/>
              </a:ext>
            </a:extLst>
          </p:cNvPr>
          <p:cNvSpPr txBox="1"/>
          <p:nvPr/>
        </p:nvSpPr>
        <p:spPr>
          <a:xfrm>
            <a:off x="899615" y="3143666"/>
            <a:ext cx="4887136" cy="3491212"/>
          </a:xfrm>
          <a:prstGeom prst="rect">
            <a:avLst/>
          </a:prstGeom>
          <a:noFill/>
        </p:spPr>
        <p:txBody>
          <a:bodyPr wrap="square">
            <a:spAutoFit/>
          </a:bodyPr>
          <a:lstStyle/>
          <a:p>
            <a:pPr marL="0" marR="0">
              <a:lnSpc>
                <a:spcPct val="115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the United States Trade Representative detailed a formula that divides a country’s trade surplus with the US by its total exports, based on data from the US Census Bureau for 2024. And then that number was divided by two, producing the “discounted” rate.</a:t>
            </a:r>
          </a:p>
          <a:p>
            <a:r>
              <a:rPr lang="en-US" sz="1800" dirty="0">
                <a:effectLst/>
                <a:latin typeface="Calibri" panose="020F0502020204030204" pitchFamily="34" charset="0"/>
                <a:ea typeface="DengXian" panose="02010600030101010101" pitchFamily="2" charset="-122"/>
                <a:cs typeface="Times New Roman" panose="02020603050405020304" pitchFamily="18" charset="0"/>
              </a:rPr>
              <a:t>China, for instance, had a trade surplus of $295 billion with the US last year on total exports of $438 billion — a ratio of 68%. Divided by two according to Trump’s formula, that yielded a tariff rate of 34%. </a:t>
            </a:r>
            <a:endParaRPr lang="en-US" dirty="0"/>
          </a:p>
        </p:txBody>
      </p:sp>
    </p:spTree>
    <p:extLst>
      <p:ext uri="{BB962C8B-B14F-4D97-AF65-F5344CB8AC3E}">
        <p14:creationId xmlns:p14="http://schemas.microsoft.com/office/powerpoint/2010/main" val="367142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B39C7A-2A42-4FBA-BDE4-4F19A3A56B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36526"/>
            <a:ext cx="6515100" cy="6333172"/>
          </a:xfrm>
          <a:prstGeom prst="rect">
            <a:avLst/>
          </a:prstGeom>
          <a:noFill/>
          <a:ln>
            <a:noFill/>
          </a:ln>
        </p:spPr>
      </p:pic>
    </p:spTree>
    <p:extLst>
      <p:ext uri="{BB962C8B-B14F-4D97-AF65-F5344CB8AC3E}">
        <p14:creationId xmlns:p14="http://schemas.microsoft.com/office/powerpoint/2010/main" val="310382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FB4D-7EF1-96A1-CA9C-1857C623E11D}"/>
              </a:ext>
            </a:extLst>
          </p:cNvPr>
          <p:cNvSpPr>
            <a:spLocks noGrp="1"/>
          </p:cNvSpPr>
          <p:nvPr>
            <p:ph type="title"/>
          </p:nvPr>
        </p:nvSpPr>
        <p:spPr/>
        <p:txBody>
          <a:bodyPr>
            <a:normAutofit/>
          </a:bodyPr>
          <a:lstStyle/>
          <a:p>
            <a:endParaRPr lang="en-US" sz="1800" dirty="0"/>
          </a:p>
        </p:txBody>
      </p:sp>
      <p:pic>
        <p:nvPicPr>
          <p:cNvPr id="8" name="Content Placeholder 7">
            <a:extLst>
              <a:ext uri="{FF2B5EF4-FFF2-40B4-BE49-F238E27FC236}">
                <a16:creationId xmlns:a16="http://schemas.microsoft.com/office/drawing/2014/main" id="{4A1A0E13-5B85-F4CD-B76F-6AA74B661DBC}"/>
              </a:ext>
            </a:extLst>
          </p:cNvPr>
          <p:cNvPicPr>
            <a:picLocks noGrp="1" noChangeAspect="1"/>
          </p:cNvPicPr>
          <p:nvPr>
            <p:ph sz="half" idx="1"/>
          </p:nvPr>
        </p:nvPicPr>
        <p:blipFill>
          <a:blip r:embed="rId3"/>
          <a:stretch>
            <a:fillRect/>
          </a:stretch>
        </p:blipFill>
        <p:spPr>
          <a:xfrm>
            <a:off x="838201" y="1690689"/>
            <a:ext cx="5181600" cy="2406128"/>
          </a:xfrm>
        </p:spPr>
      </p:pic>
      <p:pic>
        <p:nvPicPr>
          <p:cNvPr id="12" name="Content Placeholder 11">
            <a:extLst>
              <a:ext uri="{FF2B5EF4-FFF2-40B4-BE49-F238E27FC236}">
                <a16:creationId xmlns:a16="http://schemas.microsoft.com/office/drawing/2014/main" id="{8B2D5E07-C6B4-3854-FD46-0FB678D66FE3}"/>
              </a:ext>
            </a:extLst>
          </p:cNvPr>
          <p:cNvPicPr>
            <a:picLocks noGrp="1" noChangeAspect="1"/>
          </p:cNvPicPr>
          <p:nvPr>
            <p:ph sz="half" idx="2"/>
          </p:nvPr>
        </p:nvPicPr>
        <p:blipFill>
          <a:blip r:embed="rId4"/>
          <a:stretch>
            <a:fillRect/>
          </a:stretch>
        </p:blipFill>
        <p:spPr>
          <a:xfrm>
            <a:off x="6019800" y="1475054"/>
            <a:ext cx="5987540" cy="2886713"/>
          </a:xfrm>
        </p:spPr>
      </p:pic>
      <p:pic>
        <p:nvPicPr>
          <p:cNvPr id="6" name="Picture 5">
            <a:extLst>
              <a:ext uri="{FF2B5EF4-FFF2-40B4-BE49-F238E27FC236}">
                <a16:creationId xmlns:a16="http://schemas.microsoft.com/office/drawing/2014/main" id="{C6CE9180-1B5B-9F21-2B21-9968DF3B50D6}"/>
              </a:ext>
            </a:extLst>
          </p:cNvPr>
          <p:cNvPicPr>
            <a:picLocks noChangeAspect="1"/>
          </p:cNvPicPr>
          <p:nvPr/>
        </p:nvPicPr>
        <p:blipFill>
          <a:blip r:embed="rId5"/>
          <a:stretch>
            <a:fillRect/>
          </a:stretch>
        </p:blipFill>
        <p:spPr>
          <a:xfrm>
            <a:off x="838200" y="328613"/>
            <a:ext cx="10515600" cy="1146441"/>
          </a:xfrm>
          <a:prstGeom prst="rect">
            <a:avLst/>
          </a:prstGeom>
        </p:spPr>
      </p:pic>
      <p:pic>
        <p:nvPicPr>
          <p:cNvPr id="10" name="Picture 9">
            <a:extLst>
              <a:ext uri="{FF2B5EF4-FFF2-40B4-BE49-F238E27FC236}">
                <a16:creationId xmlns:a16="http://schemas.microsoft.com/office/drawing/2014/main" id="{338BFD27-C094-EF10-9883-658AB58293ED}"/>
              </a:ext>
            </a:extLst>
          </p:cNvPr>
          <p:cNvPicPr>
            <a:picLocks noChangeAspect="1"/>
          </p:cNvPicPr>
          <p:nvPr/>
        </p:nvPicPr>
        <p:blipFill>
          <a:blip r:embed="rId6"/>
          <a:stretch>
            <a:fillRect/>
          </a:stretch>
        </p:blipFill>
        <p:spPr>
          <a:xfrm>
            <a:off x="838200" y="4096817"/>
            <a:ext cx="5181600" cy="2671078"/>
          </a:xfrm>
          <a:prstGeom prst="rect">
            <a:avLst/>
          </a:prstGeom>
        </p:spPr>
      </p:pic>
      <p:pic>
        <p:nvPicPr>
          <p:cNvPr id="14" name="Picture 13">
            <a:extLst>
              <a:ext uri="{FF2B5EF4-FFF2-40B4-BE49-F238E27FC236}">
                <a16:creationId xmlns:a16="http://schemas.microsoft.com/office/drawing/2014/main" id="{98B081EB-2678-7BCC-A6FA-57A16BF1B1F7}"/>
              </a:ext>
            </a:extLst>
          </p:cNvPr>
          <p:cNvPicPr>
            <a:picLocks noChangeAspect="1"/>
          </p:cNvPicPr>
          <p:nvPr/>
        </p:nvPicPr>
        <p:blipFill>
          <a:blip r:embed="rId7"/>
          <a:stretch>
            <a:fillRect/>
          </a:stretch>
        </p:blipFill>
        <p:spPr>
          <a:xfrm>
            <a:off x="6096000" y="4004671"/>
            <a:ext cx="5911340" cy="2621031"/>
          </a:xfrm>
          <a:prstGeom prst="rect">
            <a:avLst/>
          </a:prstGeom>
        </p:spPr>
      </p:pic>
    </p:spTree>
    <p:extLst>
      <p:ext uri="{BB962C8B-B14F-4D97-AF65-F5344CB8AC3E}">
        <p14:creationId xmlns:p14="http://schemas.microsoft.com/office/powerpoint/2010/main" val="3033726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DEE9-03BC-0F5D-0A41-33AD1BE4ACA9}"/>
              </a:ext>
            </a:extLst>
          </p:cNvPr>
          <p:cNvSpPr>
            <a:spLocks noGrp="1"/>
          </p:cNvSpPr>
          <p:nvPr>
            <p:ph type="title"/>
          </p:nvPr>
        </p:nvSpPr>
        <p:spPr/>
        <p:txBody>
          <a:bodyPr/>
          <a:lstStyle/>
          <a:p>
            <a:pPr algn="ctr"/>
            <a:r>
              <a:rPr lang="el-GR" dirty="0">
                <a:latin typeface="Times New Roman" panose="02020603050405020304" pitchFamily="18" charset="0"/>
                <a:cs typeface="Times New Roman" panose="02020603050405020304" pitchFamily="18" charset="0"/>
              </a:rPr>
              <a:t>Πρώιμα σημάδια του αναπόφευκτου</a:t>
            </a:r>
            <a:endParaRPr lang="en-US"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A96EA4DB-37E2-43E4-FDBC-D01B97180E43}"/>
              </a:ext>
            </a:extLst>
          </p:cNvPr>
          <p:cNvPicPr>
            <a:picLocks noGrp="1" noChangeAspect="1"/>
          </p:cNvPicPr>
          <p:nvPr>
            <p:ph sz="half" idx="1"/>
          </p:nvPr>
        </p:nvPicPr>
        <p:blipFill>
          <a:blip r:embed="rId2"/>
          <a:stretch>
            <a:fillRect/>
          </a:stretch>
        </p:blipFill>
        <p:spPr>
          <a:xfrm>
            <a:off x="914400" y="1825625"/>
            <a:ext cx="5181600" cy="3774241"/>
          </a:xfrm>
        </p:spPr>
      </p:pic>
      <p:pic>
        <p:nvPicPr>
          <p:cNvPr id="8" name="Content Placeholder 7">
            <a:extLst>
              <a:ext uri="{FF2B5EF4-FFF2-40B4-BE49-F238E27FC236}">
                <a16:creationId xmlns:a16="http://schemas.microsoft.com/office/drawing/2014/main" id="{96823A9E-3C8A-B8AC-9BB3-90412869B0F5}"/>
              </a:ext>
            </a:extLst>
          </p:cNvPr>
          <p:cNvPicPr>
            <a:picLocks noGrp="1" noChangeAspect="1"/>
          </p:cNvPicPr>
          <p:nvPr>
            <p:ph sz="half" idx="2"/>
          </p:nvPr>
        </p:nvPicPr>
        <p:blipFill>
          <a:blip r:embed="rId3"/>
          <a:stretch>
            <a:fillRect/>
          </a:stretch>
        </p:blipFill>
        <p:spPr>
          <a:xfrm>
            <a:off x="6172200" y="1825625"/>
            <a:ext cx="5181600" cy="3715755"/>
          </a:xfrm>
        </p:spPr>
      </p:pic>
    </p:spTree>
    <p:extLst>
      <p:ext uri="{BB962C8B-B14F-4D97-AF65-F5344CB8AC3E}">
        <p14:creationId xmlns:p14="http://schemas.microsoft.com/office/powerpoint/2010/main" val="1807948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1913</TotalTime>
  <Words>4131</Words>
  <Application>Microsoft Office PowerPoint</Application>
  <PresentationFormat>Widescreen</PresentationFormat>
  <Paragraphs>175</Paragraphs>
  <Slides>36</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Calibri Light</vt:lpstr>
      <vt:lpstr>Times New Roman</vt:lpstr>
      <vt:lpstr>Wingdings</vt:lpstr>
      <vt:lpstr>Office Theme</vt:lpstr>
      <vt:lpstr>1_Office Theme</vt:lpstr>
      <vt:lpstr>Συνδέοντας τις τελείες –  Connecting the dots No.2  Α. Ενδείξεις – Αποδείξεις – Αντιδράσεις – Επιπτώσεις και Εναλλακτικές Λύσεις Β. Ο πόλεμος επιβολής δασμών ως πράξη απόγνωσης Γ. Οικονομικός Αρμαγεδδών ή επανεκκίνηση της παγκόσμιας οικονομίας Δ. «Η ευκαιρία της ελληνικής οικονομίας» και πως επηρεάζονται οι αποτιμήσεις εταιρειών και εν γένει όλων των κατηγοριών οι επενδύσεις [FX, EQUITIES, BONDS, COMMODITIES, FUNDS] </vt:lpstr>
      <vt:lpstr>PowerPoint Presentation</vt:lpstr>
      <vt:lpstr>PowerPoint Presentation</vt:lpstr>
      <vt:lpstr>PowerPoint Presentation</vt:lpstr>
      <vt:lpstr>The devil in details….</vt:lpstr>
      <vt:lpstr>Στην αποδόμηση του αφηγήματος Τραμπ για το πώς υπολογίστηκαν οι δασμοί που ο κόσμος επιβάλει στα αμερικανικά προϊόντα προχώρησε ο Νομπελίστας οικονομολόγος, Πολ Κρούγκμαν.</vt:lpstr>
      <vt:lpstr>PowerPoint Presentation</vt:lpstr>
      <vt:lpstr>PowerPoint Presentation</vt:lpstr>
      <vt:lpstr>Πρώιμα σημάδια του αναπόφευκτου</vt:lpstr>
      <vt:lpstr>Επί του πιεστηρίου: 04042025_14.00 μμ  Εμπορικός πόλεμος: Κλιμακώνει η Κίνα – Με δασμούς 34% απαντάει στις ΗΠΑ </vt:lpstr>
      <vt:lpstr>US effective tariff rates (ETR) to about 20% for imports from the EU and about 64% for China, above our March assumed levels of 15% and 35%, respectively. Other Asian economies will also face much higher tariffs, including Vietnam (a 46% rate), Thailand (36%), Taiwan (32%), India (26%), Korea (25%), Malaysia (24%) and Japan (24%)</vt:lpstr>
      <vt:lpstr>US TREASURY Department Statement of Operations and Changes in Net position</vt:lpstr>
      <vt:lpstr>THE CAUSE AND EFFECTS BETWEEN FISCAL AND MONETARY POLICIES _ LESSONS FOR THE UPCOMING TURMOIL</vt:lpstr>
      <vt:lpstr>Οι μαζικοί δασμοί του Ντόναλντ Τραμπ προκαλούν μεγάλο πονοκέφαλο εκτός από τις κυβερνήσεις και τις επιχειρήσεις και στις κεντρικές τράπεζες και ειδικά στην Ομοσπονδιακή Τράπεζα των ΗΠΑ και την Ευρωπαϊκή Κεντρική Τράπεζα. "The burdens of high inflation fall heaviest on those who are least able to bear them."  —Federal Reserve Chair Jerome Powell1  </vt:lpstr>
      <vt:lpstr>Apple: Σημαντικό το πλήγμα που θα δεχθεί έμμεσα από τους δασμούς Τραμπ  Η μαζική παραγωγή της Αpple πραγματοποιείται σε χώρες που βρέθηκαν στο στόχαστρο του Τραμπ </vt:lpstr>
      <vt:lpstr>Safe Heaven vs Uncertainty</vt:lpstr>
      <vt:lpstr>Βασικά Μεγέθη για την ερμηνεία των προβλημάτων στο χρηματοπιστωτικό σύστημα</vt:lpstr>
      <vt:lpstr>Στοιχεία Πρόβλεψης του «αναπόφευκτου»</vt:lpstr>
      <vt:lpstr>PPI – 30Y TIPS – M2 VELOCITY</vt:lpstr>
      <vt:lpstr>ΣΥΝΟΨΗ – ΣΥΜΠΕΡΑΣΜΑΤΑ - ΠΡΟΤΑΣΕΙΣ</vt:lpstr>
      <vt:lpstr>Από που μπορούμε να αντλήσουμε αισιοδοξία και με ποιο τρόπο μπορούμε να την κάνουμε ανάπτυξη και ευημερία. Α) Το προφίλ των καταναλωτών την επόμενη ημέρα και γιατί είναι ευκαιρία για την Ελλάδα (πχ τουρισμός) Β) Επίδραση επι των ελληνικών εξαγωγών στις ΗΠΑ λόγω δασμών. Πόσο σημαντικό είναι?  Γ) Εισαγόμενη αβεβαιότητα + εισαγόμενος πληθωρισμός + αρνητικό επενδυτικό κλίμα οι βασικοί κίνδυνοι και όχι οι εξαγωγές μας Δ) Εφαρμογή  Μοντέλου Βιωσιμότητας – Ανθεκτικότητας στις ελληνικές επιχειρήσεις</vt:lpstr>
      <vt:lpstr>Το προφίλ των καταναλωτών την επόμενη ημέρα και γιατί είναι ευκαιρία για την Ελλάδα (πχ τουρισμός) </vt:lpstr>
      <vt:lpstr>PowerPoint Presentation</vt:lpstr>
      <vt:lpstr>PowerPoint Presentation</vt:lpstr>
      <vt:lpstr>PowerPoint Presentation</vt:lpstr>
      <vt:lpstr>PowerPoint Presentation</vt:lpstr>
      <vt:lpstr>PowerPoint Presentation</vt:lpstr>
      <vt:lpstr>PowerPoint Presentation</vt:lpstr>
      <vt:lpstr>Β) Επίδραση επι των ελληνικών εξαγωγών στις ΗΠΑ λόγω δασμών. Πόσο σημαντικό είναι?</vt:lpstr>
      <vt:lpstr>Δασμοί Τραμπ: Οι επιπτώσεις στις ελληνικές εξαγωγές  </vt:lpstr>
      <vt:lpstr>Γ) Εισαγόμενη αβεβαιότητα + εισαγόμενος πληθωρισμός + αρνητικό επενδυτικό κλίμα οι βασικοί κίνδυνοι και όχι οι εξαγωγές μας</vt:lpstr>
      <vt:lpstr>Επι του πιεστηρίου_Παράμετροι που αλλάζουν τις προϋπολογιστικές μας καταστάσεις</vt:lpstr>
      <vt:lpstr>Δ. Εφαρμογή  Μοντέλου Βιωσιμότητας – Ανθεκτικότητας στις ελληνικές επιχειρήσεις</vt:lpstr>
      <vt:lpstr>Μελέτη Περίπτωσης Εφαρμογής Αρχών Β2Β ΜΚΤ Βιώσιμης Ανάπτυξης Θερμοκήπια Ξάνθης  – Η συνεργασία με ΑΒ και το καλάθι προϊόντων  {Resilience is mostly about adaptation rather than risk mitigation, Ambroise Fayolle, Vice-President, European Investment Bank.}</vt:lpstr>
      <vt:lpstr>Έρευνα &amp; Ανάπτυξη – Καινοτομία = Ανταγωνιστικό Πλεονέκτημα /Brand «Κήποι της Ξάνθης». = ΜΚΤ Σχέσεων (AB) = Υπεραξία Καταναλωτή και όλων των Συμμετεχόντων [μέτοχοι, εργαζόμενοι, επενδυτές, προμηθευτές, ερευνητές, θεσμοί κλπ</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ΕΙΣΑΓΩΓΙΚΟ ΣΗΜΕΙΩΜΑ ΜΑΘΗΜΑΤΟΣ ΕΝΟΠΟΙΗΣΕΙΣ – ΣΥΓΧΩΝΕΥΣΕΙΣ ΚΑΙ ΑΠΟΤΙΜΗΣΕΙΣ ΕΤΑΙΡΕΙΩΝ (M&amp;As)</dc:title>
  <dc:creator>user</dc:creator>
  <cp:lastModifiedBy>Dimitris Cambis</cp:lastModifiedBy>
  <cp:revision>36</cp:revision>
  <dcterms:created xsi:type="dcterms:W3CDTF">2021-03-05T12:47:08Z</dcterms:created>
  <dcterms:modified xsi:type="dcterms:W3CDTF">2025-04-04T12:57:20Z</dcterms:modified>
</cp:coreProperties>
</file>