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notesMasterIdLst>
    <p:notesMasterId r:id="rId17"/>
  </p:notesMasterIdLst>
  <p:sldIdLst>
    <p:sldId id="283" r:id="rId2"/>
    <p:sldId id="326" r:id="rId3"/>
    <p:sldId id="318" r:id="rId4"/>
    <p:sldId id="319" r:id="rId5"/>
    <p:sldId id="327" r:id="rId6"/>
    <p:sldId id="328" r:id="rId7"/>
    <p:sldId id="329" r:id="rId8"/>
    <p:sldId id="330" r:id="rId9"/>
    <p:sldId id="331" r:id="rId10"/>
    <p:sldId id="332" r:id="rId11"/>
    <p:sldId id="320" r:id="rId12"/>
    <p:sldId id="321" r:id="rId13"/>
    <p:sldId id="324" r:id="rId14"/>
    <p:sldId id="308" r:id="rId15"/>
    <p:sldId id="25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MITRIOS KAMPIS" initials="DK" lastIdx="1" clrIdx="0">
    <p:extLst>
      <p:ext uri="{19B8F6BF-5375-455C-9EA6-DF929625EA0E}">
        <p15:presenceInfo xmlns:p15="http://schemas.microsoft.com/office/powerpoint/2012/main" userId="S::dcambis@unipi.gr::e5ccd4fe-4aed-4940-b2f8-441c1d8b4e6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3" autoAdjust="0"/>
    <p:restoredTop sz="94660"/>
  </p:normalViewPr>
  <p:slideViewPr>
    <p:cSldViewPr snapToGrid="0">
      <p:cViewPr varScale="1">
        <p:scale>
          <a:sx n="108" d="100"/>
          <a:sy n="108" d="100"/>
        </p:scale>
        <p:origin x="672" y="138"/>
      </p:cViewPr>
      <p:guideLst>
        <p:guide orient="horz" pos="2160"/>
        <p:guide pos="3840"/>
      </p:guideLst>
    </p:cSldViewPr>
  </p:slideViewPr>
  <p:notesTextViewPr>
    <p:cViewPr>
      <p:scale>
        <a:sx n="1" d="1"/>
        <a:sy n="1" d="1"/>
      </p:scale>
      <p:origin x="0" y="0"/>
    </p:cViewPr>
  </p:notesTextViewPr>
  <p:notesViewPr>
    <p:cSldViewPr snapToGrid="0">
      <p:cViewPr varScale="1">
        <p:scale>
          <a:sx n="120" d="100"/>
          <a:sy n="120" d="100"/>
        </p:scale>
        <p:origin x="496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B6A51-5D88-4115-8259-7EA84427F8A0}" type="datetimeFigureOut">
              <a:rPr lang="en-US" smtClean="0"/>
              <a:t>5/8/2026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2D3D3-4BBC-4476-AA6A-A5D8BA4C234F}" type="slidenum">
              <a:rPr lang="en-US" smtClean="0"/>
              <a:t>‹#›</a:t>
            </a:fld>
            <a:endParaRPr lang="en-US"/>
          </a:p>
        </p:txBody>
      </p:sp>
    </p:spTree>
    <p:extLst>
      <p:ext uri="{BB962C8B-B14F-4D97-AF65-F5344CB8AC3E}">
        <p14:creationId xmlns:p14="http://schemas.microsoft.com/office/powerpoint/2010/main" val="101658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F2D3D3-4BBC-4476-AA6A-A5D8BA4C234F}" type="slidenum">
              <a:rPr lang="en-US" smtClean="0"/>
              <a:t>3</a:t>
            </a:fld>
            <a:endParaRPr lang="en-US"/>
          </a:p>
        </p:txBody>
      </p:sp>
    </p:spTree>
    <p:extLst>
      <p:ext uri="{BB962C8B-B14F-4D97-AF65-F5344CB8AC3E}">
        <p14:creationId xmlns:p14="http://schemas.microsoft.com/office/powerpoint/2010/main" val="1391782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F2D3D3-4BBC-4476-AA6A-A5D8BA4C234F}" type="slidenum">
              <a:rPr lang="en-US" smtClean="0"/>
              <a:t>11</a:t>
            </a:fld>
            <a:endParaRPr lang="en-US"/>
          </a:p>
        </p:txBody>
      </p:sp>
    </p:spTree>
    <p:extLst>
      <p:ext uri="{BB962C8B-B14F-4D97-AF65-F5344CB8AC3E}">
        <p14:creationId xmlns:p14="http://schemas.microsoft.com/office/powerpoint/2010/main" val="1943083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9BD04-F236-440B-8399-EE52AC2722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4DDBA13-F68E-405C-8DAE-063C90012C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FC6E4E1-3779-487C-905F-DB12D438217C}"/>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D21F4F6F-4530-413A-A253-3EA6C4320E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96A707-8F4A-4329-9FA1-2A1C3A9FB46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27826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024D3-BCC0-4874-8891-700EAF78C7D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AA22C5F-930C-456F-ADE1-78EF73ABB5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362E1-7FF7-46DC-AF13-2F4F3C51F64C}"/>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2FCB38B4-48B5-4901-8DFA-7426B149FB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DD7AE2-5447-432A-A942-823037A9E798}"/>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41567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BB2A64-DDCE-4392-9C49-F27D485377A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DBAFC-FE31-4EAB-B19B-34A8AAA793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E0DEDB7-8366-46E0-8CB2-F456C43792C6}"/>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EE01FC8A-94E0-485A-ABDD-BC8AD94A144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895E32-CAF6-445D-ADB6-B20558ADC325}"/>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6105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37027-C0FC-4B11-A850-AEE5FE08927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58687-6FFE-4258-BAF1-EE37EE4239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34066C-D5F2-4EDC-8B50-874561CA0E9E}"/>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95E9A438-B0A3-4D84-BDD3-00DD77610C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33C8B9E-4DC0-44BE-97D5-1F4E21D5D55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3448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2AD4-AE27-4C93-995C-15ACB95A85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DD363E3-43AF-4F0B-A9B0-DBD2D8CEE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076C152-E3E4-4291-A33D-953651237C85}"/>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21AB0B95-1365-4BB4-9661-45BCC30DC1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53876A-B0FC-46E9-B228-8BAEE0329E7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8745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60115-5FC0-43C9-B08D-F3C07DEBD93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9BEDCB-168C-4F88-9E4A-429E68AEC0B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8544D05-A3A8-43CC-BED1-1D5CAF38EC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1BBCC6-245D-426E-9497-5957E95280DC}"/>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6" name="Footer Placeholder 5">
            <a:extLst>
              <a:ext uri="{FF2B5EF4-FFF2-40B4-BE49-F238E27FC236}">
                <a16:creationId xmlns:a16="http://schemas.microsoft.com/office/drawing/2014/main" id="{DEA29E12-AAF6-4E57-9A1B-0D59768D3A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CBDEAE-20FC-470B-B625-9771542B9AF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1600813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FF04B-56FC-47DD-B012-BB3C5A05052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6498AB-A482-41DD-BF51-F7D2F36D1C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D5CCBA-4B75-43B9-A54E-4FF4FEC220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CD5083-4CDE-47E9-8418-7C35E369AF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347ACF-AA96-48A0-979C-84193CFF78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1C3EBB-7331-4CAD-8EB0-D5D02176D0DF}"/>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8" name="Footer Placeholder 7">
            <a:extLst>
              <a:ext uri="{FF2B5EF4-FFF2-40B4-BE49-F238E27FC236}">
                <a16:creationId xmlns:a16="http://schemas.microsoft.com/office/drawing/2014/main" id="{531E0B99-2543-4E17-87AB-D8305E2709C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047FAB3-9DCC-4A79-9DB8-BF6514C8C94F}"/>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74516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C14B7-69DF-4A85-A8B8-239192FB021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77E0F39-4C0E-4FBD-AC31-37F284E991EE}"/>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4" name="Footer Placeholder 3">
            <a:extLst>
              <a:ext uri="{FF2B5EF4-FFF2-40B4-BE49-F238E27FC236}">
                <a16:creationId xmlns:a16="http://schemas.microsoft.com/office/drawing/2014/main" id="{8ECDA8E7-4A39-48D8-BB8D-577B370CB89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ABAA680-281C-4134-8945-21DDAA34631E}"/>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300869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1D6EC5-C0B9-432A-9B9D-9F3BC6CB08C7}"/>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3" name="Footer Placeholder 2">
            <a:extLst>
              <a:ext uri="{FF2B5EF4-FFF2-40B4-BE49-F238E27FC236}">
                <a16:creationId xmlns:a16="http://schemas.microsoft.com/office/drawing/2014/main" id="{0B07908A-70CB-44AA-B244-585FDFD8FCC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9A8290B-82BB-4FEA-9E1A-C07C036B2500}"/>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53315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58D7-F7CE-4264-BC9C-F2B914EB31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B9B548B-46E6-4E9A-9900-AF1A3A64B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346C031-4398-4A37-93AB-170FEB92ED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FD59F4-86A5-401C-B92E-5F784B074905}"/>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6" name="Footer Placeholder 5">
            <a:extLst>
              <a:ext uri="{FF2B5EF4-FFF2-40B4-BE49-F238E27FC236}">
                <a16:creationId xmlns:a16="http://schemas.microsoft.com/office/drawing/2014/main" id="{76AF5044-C22B-4300-8196-EB260972A13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14F5D6-AF1C-4768-B867-A2E277413582}"/>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2914282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8FEC3-1782-4A8C-B43E-1697CB5E15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DD3EA43-10BC-41E4-ABCB-186B785EA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36F06F-2697-48A2-B1E4-22406606B4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44F13AB-5440-4678-994F-3728876EA842}"/>
              </a:ext>
            </a:extLst>
          </p:cNvPr>
          <p:cNvSpPr>
            <a:spLocks noGrp="1"/>
          </p:cNvSpPr>
          <p:nvPr>
            <p:ph type="dt" sz="half" idx="10"/>
          </p:nvPr>
        </p:nvSpPr>
        <p:spPr/>
        <p:txBody>
          <a:bodyPr/>
          <a:lstStyle/>
          <a:p>
            <a:fld id="{ABC2B156-CC75-4C52-B8A8-D338A1BC5612}" type="datetimeFigureOut">
              <a:rPr lang="en-GB" smtClean="0"/>
              <a:t>08/05/2026</a:t>
            </a:fld>
            <a:endParaRPr lang="en-GB"/>
          </a:p>
        </p:txBody>
      </p:sp>
      <p:sp>
        <p:nvSpPr>
          <p:cNvPr id="6" name="Footer Placeholder 5">
            <a:extLst>
              <a:ext uri="{FF2B5EF4-FFF2-40B4-BE49-F238E27FC236}">
                <a16:creationId xmlns:a16="http://schemas.microsoft.com/office/drawing/2014/main" id="{0F1DC8BB-32E3-4281-AC7A-EDD2B685C2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20757F-EA57-45B1-84A9-B3538CE5C6E7}"/>
              </a:ext>
            </a:extLst>
          </p:cNvPr>
          <p:cNvSpPr>
            <a:spLocks noGrp="1"/>
          </p:cNvSpPr>
          <p:nvPr>
            <p:ph type="sldNum" sz="quarter" idx="12"/>
          </p:nvPr>
        </p:nvSpPr>
        <p:spPr/>
        <p:txBody>
          <a:bodyPr/>
          <a:lstStyle/>
          <a:p>
            <a:fld id="{5AC03788-8EA3-4B13-9CDA-5A9C902D41AB}" type="slidenum">
              <a:rPr lang="en-GB" smtClean="0"/>
              <a:t>‹#›</a:t>
            </a:fld>
            <a:endParaRPr lang="en-GB"/>
          </a:p>
        </p:txBody>
      </p:sp>
    </p:spTree>
    <p:extLst>
      <p:ext uri="{BB962C8B-B14F-4D97-AF65-F5344CB8AC3E}">
        <p14:creationId xmlns:p14="http://schemas.microsoft.com/office/powerpoint/2010/main" val="633732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C34C9-5F29-4102-BBAA-D0EAF83A29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1725998-36D9-4311-9AC7-5941DF8E63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991435-9E8A-4654-8E2F-4429D1925B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2B156-CC75-4C52-B8A8-D338A1BC5612}" type="datetimeFigureOut">
              <a:rPr lang="en-GB" smtClean="0"/>
              <a:t>08/05/2026</a:t>
            </a:fld>
            <a:endParaRPr lang="en-GB"/>
          </a:p>
        </p:txBody>
      </p:sp>
      <p:sp>
        <p:nvSpPr>
          <p:cNvPr id="5" name="Footer Placeholder 4">
            <a:extLst>
              <a:ext uri="{FF2B5EF4-FFF2-40B4-BE49-F238E27FC236}">
                <a16:creationId xmlns:a16="http://schemas.microsoft.com/office/drawing/2014/main" id="{89D44895-4A9F-4EB3-AE81-4847496984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87B0C3A-EFA5-4466-9D98-8D41CD7A0A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C03788-8EA3-4B13-9CDA-5A9C902D41AB}" type="slidenum">
              <a:rPr lang="en-GB" smtClean="0"/>
              <a:t>‹#›</a:t>
            </a:fld>
            <a:endParaRPr lang="en-GB"/>
          </a:p>
        </p:txBody>
      </p:sp>
    </p:spTree>
    <p:extLst>
      <p:ext uri="{BB962C8B-B14F-4D97-AF65-F5344CB8AC3E}">
        <p14:creationId xmlns:p14="http://schemas.microsoft.com/office/powerpoint/2010/main" val="408159125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wsj.com/us-news/law/trump-tariffs-supreme-court-decision-29c26fa2?mod=article_inline" TargetMode="External"/><Relationship Id="rId7" Type="http://schemas.openxmlformats.org/officeDocument/2006/relationships/image" Target="../media/image5.png"/><Relationship Id="rId2" Type="http://schemas.openxmlformats.org/officeDocument/2006/relationships/hyperlink" Target="https://www.wsj.com/market-data/quotes/WHR" TargetMode="Externa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https://www.wsj.com/business/earnings/the-iran-war-is-crushing-whirlpools-profitsand-higher-prices-are-coming-98dd10bc?mod=article_inline"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https://www.bloomberg.com/news/articles/2023-10-19/europe-s-snub-turns-xi-s-belt-and-road-into-global-south-party?sref=EP6bV7CS" TargetMode="External"/><Relationship Id="rId7" Type="http://schemas.openxmlformats.org/officeDocument/2006/relationships/hyperlink" Target="https://www.bloomberg.com/opinion/articles/2023-07-23/china-s-actual-youth-unemployment-is-a-lot-higher?sref=EP6bV7CS" TargetMode="External"/><Relationship Id="rId2" Type="http://schemas.openxmlformats.org/officeDocument/2006/relationships/hyperlink" Target="http://np.china-embassy.gov.cn/eng/78085/bd/200410/t20041027_1998103.html" TargetMode="External"/><Relationship Id="rId1" Type="http://schemas.openxmlformats.org/officeDocument/2006/relationships/slideLayout" Target="../slideLayouts/slideLayout4.xml"/><Relationship Id="rId6" Type="http://schemas.openxmlformats.org/officeDocument/2006/relationships/hyperlink" Target="https://www.bloomberg.com/opinion/articles/2023-11-01/china-vanke-is-swept-into-property-sector-s-liquidity-crunch?srnd=undefined&amp;sref=EP6bV7CS" TargetMode="External"/><Relationship Id="rId5" Type="http://schemas.openxmlformats.org/officeDocument/2006/relationships/hyperlink" Target="https://www.cnn.com/2023/08/21/economy/china-economy-troubles-intl-hnk/index.html" TargetMode="External"/><Relationship Id="rId4" Type="http://schemas.openxmlformats.org/officeDocument/2006/relationships/hyperlink" Target="https://www.bloomberg.com/news/articles/2023-10-18/china-s-growth-beats-forecasts-as-consumer-spending-strengthens?sref=EP6bV7CS"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emf"/><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hyperlink" Target="https://files.stlouisfed.org/research/publications/page1-econ/2023/01/03/adjusting-for-inflation_S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4.xml"/><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4208" y="1122363"/>
            <a:ext cx="2542252" cy="762066"/>
          </a:xfrm>
          <a:prstGeom prst="rect">
            <a:avLst/>
          </a:prstGeom>
        </p:spPr>
      </p:pic>
      <p:pic>
        <p:nvPicPr>
          <p:cNvPr id="5" name="Picture 4"/>
          <p:cNvPicPr>
            <a:picLocks noChangeAspect="1"/>
          </p:cNvPicPr>
          <p:nvPr/>
        </p:nvPicPr>
        <p:blipFill>
          <a:blip r:embed="rId3"/>
          <a:stretch>
            <a:fillRect/>
          </a:stretch>
        </p:blipFill>
        <p:spPr>
          <a:xfrm>
            <a:off x="1962937" y="1884429"/>
            <a:ext cx="1944793" cy="493819"/>
          </a:xfrm>
          <a:prstGeom prst="rect">
            <a:avLst/>
          </a:prstGeom>
        </p:spPr>
      </p:pic>
      <p:sp>
        <p:nvSpPr>
          <p:cNvPr id="2" name="Title 1"/>
          <p:cNvSpPr>
            <a:spLocks noGrp="1"/>
          </p:cNvSpPr>
          <p:nvPr>
            <p:ph type="ctrTitle"/>
          </p:nvPr>
        </p:nvSpPr>
        <p:spPr/>
        <p:txBody>
          <a:bodyPr>
            <a:normAutofit/>
          </a:bodyPr>
          <a:lstStyle/>
          <a:p>
            <a:r>
              <a:rPr lang="el-GR" sz="2800" dirty="0">
                <a:latin typeface="Book Antiqua" panose="02040602050305030304" pitchFamily="18" charset="0"/>
              </a:rPr>
              <a:t>ΟΙΚΟΝΟΜΙΚΗ</a:t>
            </a:r>
            <a:r>
              <a:rPr lang="en-US" sz="2800" dirty="0">
                <a:latin typeface="Book Antiqua" panose="02040602050305030304" pitchFamily="18" charset="0"/>
              </a:rPr>
              <a:t> </a:t>
            </a:r>
            <a:r>
              <a:rPr lang="el-GR" sz="2800" dirty="0">
                <a:latin typeface="Book Antiqua" panose="02040602050305030304" pitchFamily="18" charset="0"/>
              </a:rPr>
              <a:t>ΤΩΝ ΕΠΙΧΕΙΡΗΣΕΩΝ</a:t>
            </a:r>
            <a:r>
              <a:rPr lang="en-US" sz="2800" dirty="0">
                <a:latin typeface="Book Antiqua" panose="02040602050305030304" pitchFamily="18" charset="0"/>
              </a:rPr>
              <a:t> </a:t>
            </a:r>
            <a:br>
              <a:rPr lang="el-GR" sz="2800" dirty="0">
                <a:latin typeface="Book Antiqua" panose="02040602050305030304" pitchFamily="18" charset="0"/>
              </a:rPr>
            </a:br>
            <a:endParaRPr lang="el-GR" sz="2800" dirty="0">
              <a:latin typeface="Book Antiqua" panose="02040602050305030304" pitchFamily="18" charset="0"/>
            </a:endParaRPr>
          </a:p>
        </p:txBody>
      </p:sp>
      <p:sp>
        <p:nvSpPr>
          <p:cNvPr id="3" name="Subtitle 2"/>
          <p:cNvSpPr>
            <a:spLocks noGrp="1"/>
          </p:cNvSpPr>
          <p:nvPr>
            <p:ph type="subTitle" idx="1"/>
          </p:nvPr>
        </p:nvSpPr>
        <p:spPr/>
        <p:txBody>
          <a:bodyPr>
            <a:normAutofit fontScale="92500" lnSpcReduction="20000"/>
          </a:bodyPr>
          <a:lstStyle/>
          <a:p>
            <a:r>
              <a:rPr lang="el-GR" sz="2200" b="1" dirty="0">
                <a:latin typeface="Book Antiqua" panose="02040602050305030304" pitchFamily="18" charset="0"/>
              </a:rPr>
              <a:t>Μελέτη Περίπτωσης </a:t>
            </a:r>
            <a:r>
              <a:rPr lang="en-US" altLang="en-US" sz="2200" b="1" dirty="0">
                <a:latin typeface="Book Antiqua" panose="02040602050305030304" pitchFamily="18" charset="0"/>
                <a:ea typeface="DengXian" panose="02010600030101010101" pitchFamily="2" charset="-122"/>
                <a:cs typeface="Times New Roman" panose="02020603050405020304" pitchFamily="18" charset="0"/>
              </a:rPr>
              <a:t>Whirlpool</a:t>
            </a:r>
            <a:r>
              <a:rPr lang="el-GR" altLang="en-US" sz="2200" b="1" dirty="0">
                <a:latin typeface="Book Antiqua" panose="02040602050305030304" pitchFamily="18" charset="0"/>
                <a:ea typeface="DengXian" panose="02010600030101010101" pitchFamily="2" charset="-122"/>
                <a:cs typeface="Times New Roman" panose="02020603050405020304" pitchFamily="18" charset="0"/>
              </a:rPr>
              <a:t> και ανάλυση οικονομικών κρίσεων σε </a:t>
            </a:r>
            <a:r>
              <a:rPr lang="el-GR" altLang="en-US" sz="2200" b="1" dirty="0" err="1">
                <a:latin typeface="Book Antiqua" panose="02040602050305030304" pitchFamily="18" charset="0"/>
                <a:ea typeface="DengXian" panose="02010600030101010101" pitchFamily="2" charset="-122"/>
                <a:cs typeface="Times New Roman" panose="02020603050405020304" pitchFamily="18" charset="0"/>
              </a:rPr>
              <a:t>σχέη</a:t>
            </a:r>
            <a:r>
              <a:rPr lang="el-GR" altLang="en-US" sz="2200" b="1" dirty="0">
                <a:latin typeface="Book Antiqua" panose="02040602050305030304" pitchFamily="18" charset="0"/>
                <a:ea typeface="DengXian" panose="02010600030101010101" pitchFamily="2" charset="-122"/>
                <a:cs typeface="Times New Roman" panose="02020603050405020304" pitchFamily="18" charset="0"/>
              </a:rPr>
              <a:t> με τη λήψη αποφάσεων 08052026</a:t>
            </a:r>
            <a:endParaRPr lang="el-GR" sz="2200" b="1" dirty="0">
              <a:latin typeface="Book Antiqua" panose="02040602050305030304" pitchFamily="18" charset="0"/>
            </a:endParaRPr>
          </a:p>
          <a:p>
            <a:endParaRPr lang="el-GR" sz="1800" dirty="0">
              <a:latin typeface="Book Antiqua" panose="02040602050305030304" pitchFamily="18" charset="0"/>
            </a:endParaRPr>
          </a:p>
          <a:p>
            <a:r>
              <a:rPr lang="el-GR" sz="1800" dirty="0">
                <a:latin typeface="Book Antiqua" panose="02040602050305030304" pitchFamily="18" charset="0"/>
              </a:rPr>
              <a:t>ΔΙΔΑΣΚΩΝ: ΔΗΜ.ΚΑΜΠΗΣ</a:t>
            </a:r>
            <a:br>
              <a:rPr lang="el-GR" sz="1800" dirty="0">
                <a:latin typeface="Book Antiqua" panose="02040602050305030304" pitchFamily="18" charset="0"/>
              </a:rPr>
            </a:br>
            <a:br>
              <a:rPr lang="el-GR" dirty="0"/>
            </a:br>
            <a:endParaRPr lang="el-GR" dirty="0"/>
          </a:p>
        </p:txBody>
      </p:sp>
    </p:spTree>
    <p:extLst>
      <p:ext uri="{BB962C8B-B14F-4D97-AF65-F5344CB8AC3E}">
        <p14:creationId xmlns:p14="http://schemas.microsoft.com/office/powerpoint/2010/main" val="3320174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2F1DB-3198-C9AC-1148-CD23CF8CDFBF}"/>
              </a:ext>
            </a:extLst>
          </p:cNvPr>
          <p:cNvSpPr>
            <a:spLocks noGrp="1"/>
          </p:cNvSpPr>
          <p:nvPr>
            <p:ph type="title"/>
          </p:nvPr>
        </p:nvSpPr>
        <p:spPr/>
        <p:txBody>
          <a:bodyPr/>
          <a:lstStyle/>
          <a:p>
            <a:r>
              <a:rPr lang="el-GR" b="1" dirty="0"/>
              <a:t>Πώς να υπολογίσετε ένα πραγματικό επιτόκιο</a:t>
            </a:r>
            <a:br>
              <a:rPr lang="en-US" dirty="0"/>
            </a:br>
            <a:endParaRPr lang="en-US" b="1" dirty="0"/>
          </a:p>
        </p:txBody>
      </p:sp>
      <p:pic>
        <p:nvPicPr>
          <p:cNvPr id="5" name="Content Placeholder 4">
            <a:extLst>
              <a:ext uri="{FF2B5EF4-FFF2-40B4-BE49-F238E27FC236}">
                <a16:creationId xmlns:a16="http://schemas.microsoft.com/office/drawing/2014/main" id="{AF82F848-F7B9-789C-7A61-51969272430F}"/>
              </a:ext>
            </a:extLst>
          </p:cNvPr>
          <p:cNvPicPr>
            <a:picLocks noGrp="1" noChangeAspect="1"/>
          </p:cNvPicPr>
          <p:nvPr>
            <p:ph idx="1"/>
          </p:nvPr>
        </p:nvPicPr>
        <p:blipFill>
          <a:blip r:embed="rId2"/>
          <a:stretch>
            <a:fillRect/>
          </a:stretch>
        </p:blipFill>
        <p:spPr>
          <a:xfrm>
            <a:off x="993762" y="1138569"/>
            <a:ext cx="5941314" cy="3521202"/>
          </a:xfrm>
          <a:prstGeom prst="rect">
            <a:avLst/>
          </a:prstGeom>
        </p:spPr>
      </p:pic>
      <p:pic>
        <p:nvPicPr>
          <p:cNvPr id="6" name="Picture 5">
            <a:extLst>
              <a:ext uri="{FF2B5EF4-FFF2-40B4-BE49-F238E27FC236}">
                <a16:creationId xmlns:a16="http://schemas.microsoft.com/office/drawing/2014/main" id="{357781FD-CC00-C480-FA74-AC70278A4EF4}"/>
              </a:ext>
            </a:extLst>
          </p:cNvPr>
          <p:cNvPicPr>
            <a:picLocks noChangeAspect="1"/>
          </p:cNvPicPr>
          <p:nvPr/>
        </p:nvPicPr>
        <p:blipFill>
          <a:blip r:embed="rId3"/>
          <a:stretch>
            <a:fillRect/>
          </a:stretch>
        </p:blipFill>
        <p:spPr>
          <a:xfrm>
            <a:off x="7030586" y="2917731"/>
            <a:ext cx="4895728" cy="3253776"/>
          </a:xfrm>
          <a:prstGeom prst="rect">
            <a:avLst/>
          </a:prstGeom>
        </p:spPr>
      </p:pic>
    </p:spTree>
    <p:extLst>
      <p:ext uri="{BB962C8B-B14F-4D97-AF65-F5344CB8AC3E}">
        <p14:creationId xmlns:p14="http://schemas.microsoft.com/office/powerpoint/2010/main" val="3173628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B1CDF-BF19-17F7-3650-F0909F24A0DA}"/>
              </a:ext>
            </a:extLst>
          </p:cNvPr>
          <p:cNvSpPr>
            <a:spLocks noGrp="1"/>
          </p:cNvSpPr>
          <p:nvPr>
            <p:ph type="title"/>
          </p:nvPr>
        </p:nvSpPr>
        <p:spPr/>
        <p:txBody>
          <a:bodyPr/>
          <a:lstStyle/>
          <a:p>
            <a:r>
              <a:rPr lang="en-US" dirty="0"/>
              <a:t>Supply Shock in Economic Terms</a:t>
            </a:r>
          </a:p>
        </p:txBody>
      </p:sp>
      <p:sp>
        <p:nvSpPr>
          <p:cNvPr id="3" name="Content Placeholder 2">
            <a:extLst>
              <a:ext uri="{FF2B5EF4-FFF2-40B4-BE49-F238E27FC236}">
                <a16:creationId xmlns:a16="http://schemas.microsoft.com/office/drawing/2014/main" id="{CC34DB53-6963-9E2F-6E33-55EAE4DE3A42}"/>
              </a:ext>
            </a:extLst>
          </p:cNvPr>
          <p:cNvSpPr>
            <a:spLocks noGrp="1"/>
          </p:cNvSpPr>
          <p:nvPr>
            <p:ph idx="1"/>
          </p:nvPr>
        </p:nvSpPr>
        <p:spPr/>
        <p:txBody>
          <a:bodyPr>
            <a:normAutofit fontScale="92500" lnSpcReduction="10000"/>
          </a:bodyPr>
          <a:lstStyle/>
          <a:p>
            <a:pPr>
              <a:buFont typeface="Wingdings" panose="05000000000000000000" pitchFamily="2" charset="2"/>
              <a:buChar char="q"/>
            </a:pPr>
            <a:r>
              <a:rPr lang="el-GR" dirty="0"/>
              <a:t>Οι ενεργειακές κρίσεις είναι κλασικά αρνητικά σοκ προσφοράς.
Όταν οι τιμές του πετρελαίου αυξάνονται: Το κόστος παραγωγής (συμπεριλαμβανομένης της μεταφοράς και της ασφάλισης) αυξάνεται
Οι επιχειρήσεις μετατοπίζουν τις καμπύλες προσφοράς προς τα αριστερά
Μείωση της παραγωγής - Αύξηση των τιμών
Αυτό οδηγεί σε πληθωρισμό κόστους.
Οι διαχειριστές πρέπει να απαντήσουν με:</a:t>
            </a:r>
          </a:p>
          <a:p>
            <a:pPr marL="457200" lvl="1" indent="0">
              <a:buNone/>
            </a:pPr>
            <a:r>
              <a:rPr lang="el-GR" dirty="0"/>
              <a:t>• Προσαρμογή στρατηγικών τιμολόγησης</a:t>
            </a:r>
            <a:br>
              <a:rPr lang="el-GR" dirty="0"/>
            </a:br>
            <a:r>
              <a:rPr lang="el-GR" dirty="0"/>
              <a:t>• Βελτίωση της αποτελεσματικότητας</a:t>
            </a:r>
            <a:br>
              <a:rPr lang="el-GR" dirty="0"/>
            </a:br>
            <a:r>
              <a:rPr lang="el-GR" dirty="0"/>
              <a:t>• Αντιστάθμιση ενεργειακού κόστους</a:t>
            </a:r>
            <a:br>
              <a:rPr lang="el-GR" dirty="0"/>
            </a:br>
            <a:r>
              <a:rPr lang="el-GR" dirty="0"/>
              <a:t>• Αναδιαμόρφωση των αλυσίδων εφοδιασμού</a:t>
            </a:r>
            <a:endParaRPr lang="en-US" dirty="0"/>
          </a:p>
        </p:txBody>
      </p:sp>
    </p:spTree>
    <p:extLst>
      <p:ext uri="{BB962C8B-B14F-4D97-AF65-F5344CB8AC3E}">
        <p14:creationId xmlns:p14="http://schemas.microsoft.com/office/powerpoint/2010/main" val="1386423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CD559-552F-F97D-CEE3-D813B61DD96F}"/>
              </a:ext>
            </a:extLst>
          </p:cNvPr>
          <p:cNvSpPr>
            <a:spLocks noGrp="1"/>
          </p:cNvSpPr>
          <p:nvPr>
            <p:ph type="title"/>
          </p:nvPr>
        </p:nvSpPr>
        <p:spPr/>
        <p:txBody>
          <a:bodyPr>
            <a:normAutofit/>
          </a:bodyPr>
          <a:lstStyle/>
          <a:p>
            <a:pPr algn="ctr"/>
            <a:r>
              <a:rPr lang="en-US" sz="3200" b="1" dirty="0"/>
              <a:t>Energy Independence and Domestic Production</a:t>
            </a:r>
          </a:p>
        </p:txBody>
      </p:sp>
      <p:pic>
        <p:nvPicPr>
          <p:cNvPr id="5" name="Content Placeholder 4">
            <a:extLst>
              <a:ext uri="{FF2B5EF4-FFF2-40B4-BE49-F238E27FC236}">
                <a16:creationId xmlns:a16="http://schemas.microsoft.com/office/drawing/2014/main" id="{5A2B0943-48EE-1767-468D-51028CCDC643}"/>
              </a:ext>
            </a:extLst>
          </p:cNvPr>
          <p:cNvPicPr>
            <a:picLocks noGrp="1" noChangeAspect="1"/>
          </p:cNvPicPr>
          <p:nvPr>
            <p:ph sz="half" idx="1"/>
          </p:nvPr>
        </p:nvPicPr>
        <p:blipFill>
          <a:blip r:embed="rId2"/>
          <a:stretch>
            <a:fillRect/>
          </a:stretch>
        </p:blipFill>
        <p:spPr>
          <a:xfrm>
            <a:off x="749939" y="1825625"/>
            <a:ext cx="2789797" cy="2089623"/>
          </a:xfrm>
          <a:prstGeom prst="rect">
            <a:avLst/>
          </a:prstGeom>
        </p:spPr>
      </p:pic>
      <p:sp>
        <p:nvSpPr>
          <p:cNvPr id="4" name="Content Placeholder 3">
            <a:extLst>
              <a:ext uri="{FF2B5EF4-FFF2-40B4-BE49-F238E27FC236}">
                <a16:creationId xmlns:a16="http://schemas.microsoft.com/office/drawing/2014/main" id="{FFE80321-00C1-5871-72D3-D1D3ECBB0CBD}"/>
              </a:ext>
            </a:extLst>
          </p:cNvPr>
          <p:cNvSpPr>
            <a:spLocks noGrp="1"/>
          </p:cNvSpPr>
          <p:nvPr>
            <p:ph sz="half" idx="2"/>
          </p:nvPr>
        </p:nvSpPr>
        <p:spPr>
          <a:xfrm>
            <a:off x="4065462" y="1825625"/>
            <a:ext cx="7288338" cy="4351338"/>
          </a:xfrm>
        </p:spPr>
        <p:txBody>
          <a:bodyPr>
            <a:normAutofit fontScale="77500" lnSpcReduction="20000"/>
          </a:bodyPr>
          <a:lstStyle/>
          <a:p>
            <a:pPr marL="0" indent="0">
              <a:buNone/>
            </a:pPr>
            <a:r>
              <a:rPr lang="el-GR" dirty="0"/>
              <a:t>Από την Επανάσταση του Σχιστόλιθου (2008–2015), οι Ηνωμένες Πολιτείες έχουν γίνει:
• Ο μεγαλύτερος παραγωγός πετρελαίου στον κόσμο</a:t>
            </a:r>
            <a:br>
              <a:rPr lang="el-GR" dirty="0"/>
            </a:br>
            <a:r>
              <a:rPr lang="el-GR" dirty="0"/>
              <a:t>• Ο μεγαλύτερος παραγωγός φυσικού αερίου
Βασικές επιπτώσεις:
Όταν οι τιμές αυξάνονται:
Οι παραγωγοί των ΗΠΑ αυξάνουν τα κέρδη
Οι επενδύσεις σε σχιστόλιθο αυξάνονται
Αύξηση της απασχόλησης στις ενεργειακές περιφέρειες
Αντίθετα:
Η Ευρώπη και η Ιαπωνία υποφέρουν επειδή είναι καθαροί εισαγωγείς ενέργειας.
Έτσι, οι όροι εμπορίου βελτιώνονται για τις ΗΠΑ.</a:t>
            </a:r>
            <a:endParaRPr lang="en-US" dirty="0"/>
          </a:p>
        </p:txBody>
      </p:sp>
      <p:pic>
        <p:nvPicPr>
          <p:cNvPr id="6" name="Picture 5">
            <a:extLst>
              <a:ext uri="{FF2B5EF4-FFF2-40B4-BE49-F238E27FC236}">
                <a16:creationId xmlns:a16="http://schemas.microsoft.com/office/drawing/2014/main" id="{307B189B-9F08-2142-A872-2DC1F61C1483}"/>
              </a:ext>
            </a:extLst>
          </p:cNvPr>
          <p:cNvPicPr>
            <a:picLocks noChangeAspect="1"/>
          </p:cNvPicPr>
          <p:nvPr/>
        </p:nvPicPr>
        <p:blipFill>
          <a:blip r:embed="rId3"/>
          <a:stretch>
            <a:fillRect/>
          </a:stretch>
        </p:blipFill>
        <p:spPr>
          <a:xfrm>
            <a:off x="78941" y="4150347"/>
            <a:ext cx="3728429" cy="2656506"/>
          </a:xfrm>
          <a:prstGeom prst="rect">
            <a:avLst/>
          </a:prstGeom>
        </p:spPr>
      </p:pic>
    </p:spTree>
    <p:extLst>
      <p:ext uri="{BB962C8B-B14F-4D97-AF65-F5344CB8AC3E}">
        <p14:creationId xmlns:p14="http://schemas.microsoft.com/office/powerpoint/2010/main" val="90312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1314-5CD4-E608-21EF-D80B81B39285}"/>
              </a:ext>
            </a:extLst>
          </p:cNvPr>
          <p:cNvSpPr>
            <a:spLocks noGrp="1"/>
          </p:cNvSpPr>
          <p:nvPr>
            <p:ph type="title"/>
          </p:nvPr>
        </p:nvSpPr>
        <p:spPr/>
        <p:txBody>
          <a:bodyPr>
            <a:normAutofit/>
          </a:bodyPr>
          <a:lstStyle/>
          <a:p>
            <a:pPr algn="ctr"/>
            <a:r>
              <a:rPr lang="en-US" sz="2000" b="1" dirty="0"/>
              <a:t>Managerial Economics Implications for Firms</a:t>
            </a:r>
            <a:br>
              <a:rPr lang="el-GR" sz="2000" b="1" dirty="0"/>
            </a:br>
            <a:r>
              <a:rPr lang="en-US" sz="2000" b="1" dirty="0"/>
              <a:t>Energy shocks affect firm-level decision making.</a:t>
            </a:r>
            <a:br>
              <a:rPr lang="en-US" sz="2000" b="1" dirty="0"/>
            </a:br>
            <a:r>
              <a:rPr lang="en-US" sz="2000" b="1" dirty="0"/>
              <a:t>Managers must consider:</a:t>
            </a:r>
            <a:br>
              <a:rPr lang="en-US" sz="2000" b="1" dirty="0"/>
            </a:br>
            <a:endParaRPr lang="en-US" sz="2000" b="1" dirty="0"/>
          </a:p>
        </p:txBody>
      </p:sp>
      <p:sp>
        <p:nvSpPr>
          <p:cNvPr id="3" name="Content Placeholder 2">
            <a:extLst>
              <a:ext uri="{FF2B5EF4-FFF2-40B4-BE49-F238E27FC236}">
                <a16:creationId xmlns:a16="http://schemas.microsoft.com/office/drawing/2014/main" id="{C286B242-CDD8-3213-FC01-43CDBA6AF8E4}"/>
              </a:ext>
            </a:extLst>
          </p:cNvPr>
          <p:cNvSpPr>
            <a:spLocks noGrp="1"/>
          </p:cNvSpPr>
          <p:nvPr>
            <p:ph sz="half" idx="1"/>
          </p:nvPr>
        </p:nvSpPr>
        <p:spPr/>
        <p:txBody>
          <a:bodyPr>
            <a:normAutofit/>
          </a:bodyPr>
          <a:lstStyle/>
          <a:p>
            <a:pPr marL="0" indent="0">
              <a:buNone/>
            </a:pPr>
            <a:r>
              <a:rPr lang="en-US" b="1" dirty="0"/>
              <a:t>Cost Management</a:t>
            </a:r>
          </a:p>
          <a:p>
            <a:pPr marL="0" indent="0">
              <a:buNone/>
            </a:pPr>
            <a:r>
              <a:rPr lang="en-US" dirty="0"/>
              <a:t>Energy-intensive industries face rising marginal costs.</a:t>
            </a:r>
          </a:p>
          <a:p>
            <a:pPr marL="0" indent="0">
              <a:buNone/>
            </a:pPr>
            <a:r>
              <a:rPr lang="en-US" dirty="0"/>
              <a:t>Examples:</a:t>
            </a:r>
          </a:p>
          <a:p>
            <a:r>
              <a:rPr lang="en-US" dirty="0"/>
              <a:t>Airlines</a:t>
            </a:r>
          </a:p>
          <a:p>
            <a:r>
              <a:rPr lang="en-US" dirty="0"/>
              <a:t>Chemicals</a:t>
            </a:r>
          </a:p>
          <a:p>
            <a:r>
              <a:rPr lang="en-US" dirty="0"/>
              <a:t>Steel</a:t>
            </a:r>
          </a:p>
          <a:p>
            <a:r>
              <a:rPr lang="en-US" dirty="0"/>
              <a:t>Logistics</a:t>
            </a:r>
          </a:p>
          <a:p>
            <a:pPr marL="0" indent="0">
              <a:buNone/>
            </a:pPr>
            <a:endParaRPr lang="en-US" dirty="0"/>
          </a:p>
        </p:txBody>
      </p:sp>
      <p:sp>
        <p:nvSpPr>
          <p:cNvPr id="4" name="Content Placeholder 3">
            <a:extLst>
              <a:ext uri="{FF2B5EF4-FFF2-40B4-BE49-F238E27FC236}">
                <a16:creationId xmlns:a16="http://schemas.microsoft.com/office/drawing/2014/main" id="{0C1EAF5C-C533-7E7E-0172-DC6FA1C32650}"/>
              </a:ext>
            </a:extLst>
          </p:cNvPr>
          <p:cNvSpPr>
            <a:spLocks noGrp="1"/>
          </p:cNvSpPr>
          <p:nvPr>
            <p:ph sz="half" idx="2"/>
          </p:nvPr>
        </p:nvSpPr>
        <p:spPr/>
        <p:txBody>
          <a:bodyPr>
            <a:normAutofit/>
          </a:bodyPr>
          <a:lstStyle/>
          <a:p>
            <a:pPr>
              <a:buFont typeface="Wingdings" panose="05000000000000000000" pitchFamily="2" charset="2"/>
              <a:buChar char="Ø"/>
            </a:pPr>
            <a:r>
              <a:rPr lang="en-US" b="1" dirty="0"/>
              <a:t>Hedging Strategies</a:t>
            </a:r>
          </a:p>
          <a:p>
            <a:pPr marL="0" indent="0">
              <a:buNone/>
            </a:pPr>
            <a:r>
              <a:rPr lang="en-US" dirty="0"/>
              <a:t>Firms use:</a:t>
            </a:r>
            <a:r>
              <a:rPr lang="el-GR" dirty="0"/>
              <a:t> </a:t>
            </a:r>
            <a:r>
              <a:rPr lang="en-US" dirty="0"/>
              <a:t>Futures contracts</a:t>
            </a:r>
            <a:r>
              <a:rPr lang="el-GR" dirty="0"/>
              <a:t>, </a:t>
            </a:r>
            <a:r>
              <a:rPr lang="en-US" dirty="0"/>
              <a:t>Options</a:t>
            </a:r>
            <a:r>
              <a:rPr lang="el-GR" dirty="0"/>
              <a:t>, </a:t>
            </a:r>
            <a:r>
              <a:rPr lang="en-US" dirty="0"/>
              <a:t>Long-term supply agreements</a:t>
            </a:r>
          </a:p>
          <a:p>
            <a:pPr>
              <a:buFont typeface="Wingdings" panose="05000000000000000000" pitchFamily="2" charset="2"/>
              <a:buChar char="Ø"/>
            </a:pPr>
            <a:r>
              <a:rPr lang="en-US" b="1" dirty="0"/>
              <a:t>Innovation and Efficiency</a:t>
            </a:r>
          </a:p>
          <a:p>
            <a:pPr marL="0" indent="0">
              <a:buNone/>
            </a:pPr>
            <a:r>
              <a:rPr lang="en-US" dirty="0"/>
              <a:t>Energy crises accelerate:</a:t>
            </a:r>
          </a:p>
          <a:p>
            <a:pPr marL="0" indent="0">
              <a:buNone/>
            </a:pPr>
            <a:r>
              <a:rPr lang="en-US" dirty="0"/>
              <a:t>• renewable energy investment</a:t>
            </a:r>
            <a:br>
              <a:rPr lang="en-US" dirty="0"/>
            </a:br>
            <a:r>
              <a:rPr lang="en-US" dirty="0"/>
              <a:t>• efficiency improvements</a:t>
            </a:r>
            <a:br>
              <a:rPr lang="en-US" dirty="0"/>
            </a:br>
            <a:r>
              <a:rPr lang="en-US" dirty="0"/>
              <a:t>• technological innovation</a:t>
            </a:r>
          </a:p>
          <a:p>
            <a:pPr marL="0" indent="0">
              <a:buNone/>
            </a:pPr>
            <a:endParaRPr lang="en-US" dirty="0"/>
          </a:p>
        </p:txBody>
      </p:sp>
    </p:spTree>
    <p:extLst>
      <p:ext uri="{BB962C8B-B14F-4D97-AF65-F5344CB8AC3E}">
        <p14:creationId xmlns:p14="http://schemas.microsoft.com/office/powerpoint/2010/main" val="1653303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FA4F7E-ED1F-66BC-FABD-009C8E9FB7BF}"/>
              </a:ext>
            </a:extLst>
          </p:cNvPr>
          <p:cNvSpPr>
            <a:spLocks noChangeArrowheads="1"/>
          </p:cNvSpPr>
          <p:nvPr/>
        </p:nvSpPr>
        <p:spPr bwMode="auto">
          <a:xfrm>
            <a:off x="0" y="-94565"/>
            <a:ext cx="24878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Box 5">
            <a:extLst>
              <a:ext uri="{FF2B5EF4-FFF2-40B4-BE49-F238E27FC236}">
                <a16:creationId xmlns:a16="http://schemas.microsoft.com/office/drawing/2014/main" id="{F5ACA2D2-4AD6-B39A-A66E-463045C8D2C1}"/>
              </a:ext>
            </a:extLst>
          </p:cNvPr>
          <p:cNvSpPr txBox="1"/>
          <p:nvPr/>
        </p:nvSpPr>
        <p:spPr>
          <a:xfrm>
            <a:off x="1264112" y="399673"/>
            <a:ext cx="7201659" cy="2585323"/>
          </a:xfrm>
          <a:prstGeom prst="rect">
            <a:avLst/>
          </a:prstGeom>
          <a:noFill/>
        </p:spPr>
        <p:txBody>
          <a:bodyPr wrap="square">
            <a:spAutoFit/>
          </a:bodyPr>
          <a:lstStyle/>
          <a:p>
            <a:pPr algn="ctr">
              <a:buNone/>
            </a:pPr>
            <a:r>
              <a:rPr lang="el-GR" b="1" dirty="0"/>
              <a:t>Τι Σημαίνει για την Ελλάδα</a:t>
            </a:r>
          </a:p>
          <a:p>
            <a:pPr algn="ctr">
              <a:buNone/>
            </a:pPr>
            <a:r>
              <a:rPr lang="el-GR" dirty="0"/>
              <a:t>Η ελληνική οικονομία επηρεάζεται κυρίως μέσω:</a:t>
            </a:r>
          </a:p>
          <a:p>
            <a:pPr algn="ctr">
              <a:buNone/>
            </a:pPr>
            <a:r>
              <a:rPr lang="el-GR" dirty="0"/>
              <a:t>1️⃣ </a:t>
            </a:r>
            <a:r>
              <a:rPr lang="el-GR" b="1" dirty="0"/>
              <a:t>ενεργειακής εξάρτησης από εισαγωγές</a:t>
            </a:r>
            <a:endParaRPr lang="el-GR" dirty="0"/>
          </a:p>
          <a:p>
            <a:pPr algn="ctr">
              <a:buNone/>
            </a:pPr>
            <a:r>
              <a:rPr lang="el-GR" dirty="0"/>
              <a:t>2️⃣ </a:t>
            </a:r>
            <a:r>
              <a:rPr lang="el-GR" b="1" dirty="0"/>
              <a:t>πληθωριστικών πιέσεων</a:t>
            </a:r>
            <a:endParaRPr lang="el-GR" dirty="0"/>
          </a:p>
          <a:p>
            <a:pPr algn="ctr">
              <a:buNone/>
            </a:pPr>
            <a:r>
              <a:rPr lang="el-GR" dirty="0"/>
              <a:t>3️⃣ </a:t>
            </a:r>
            <a:r>
              <a:rPr lang="el-GR" b="1" dirty="0"/>
              <a:t>αύξησης κόστους δανεισμού</a:t>
            </a:r>
            <a:endParaRPr lang="el-GR" dirty="0"/>
          </a:p>
          <a:p>
            <a:pPr algn="ctr">
              <a:buNone/>
            </a:pPr>
            <a:r>
              <a:rPr lang="el-GR" dirty="0"/>
              <a:t>4️⃣ </a:t>
            </a:r>
            <a:r>
              <a:rPr lang="el-GR" b="1" dirty="0"/>
              <a:t>επιδείνωσης του ισοζυγίου τρεχουσών συναλλαγών</a:t>
            </a:r>
            <a:endParaRPr lang="el-GR" dirty="0"/>
          </a:p>
          <a:p>
            <a:pPr algn="ctr">
              <a:buNone/>
            </a:pPr>
            <a:r>
              <a:rPr lang="el-GR" dirty="0"/>
              <a:t>Ωστόσο:</a:t>
            </a:r>
          </a:p>
          <a:p>
            <a:pPr algn="ctr">
              <a:buFont typeface="Arial" panose="020B0604020202020204" pitchFamily="34" charset="0"/>
              <a:buChar char="•"/>
            </a:pPr>
            <a:r>
              <a:rPr lang="el-GR" dirty="0"/>
              <a:t>η δημοσιονομική σταθερότητα δεν απειλείται άμεσα</a:t>
            </a:r>
          </a:p>
          <a:p>
            <a:pPr algn="ctr">
              <a:buFont typeface="Arial" panose="020B0604020202020204" pitchFamily="34" charset="0"/>
              <a:buChar char="•"/>
            </a:pPr>
            <a:r>
              <a:rPr lang="el-GR" dirty="0"/>
              <a:t>η οικονομία παραμένει </a:t>
            </a:r>
            <a:r>
              <a:rPr lang="el-GR" b="1" dirty="0"/>
              <a:t>ανθεκτική σε βραχυπρόθεσμα σοκ</a:t>
            </a:r>
            <a:r>
              <a:rPr lang="el-GR" dirty="0"/>
              <a:t>.</a:t>
            </a:r>
          </a:p>
        </p:txBody>
      </p:sp>
      <p:sp>
        <p:nvSpPr>
          <p:cNvPr id="8" name="TextBox 7">
            <a:extLst>
              <a:ext uri="{FF2B5EF4-FFF2-40B4-BE49-F238E27FC236}">
                <a16:creationId xmlns:a16="http://schemas.microsoft.com/office/drawing/2014/main" id="{CD1B122D-B311-16AE-9958-0ACF54159E6E}"/>
              </a:ext>
            </a:extLst>
          </p:cNvPr>
          <p:cNvSpPr txBox="1"/>
          <p:nvPr/>
        </p:nvSpPr>
        <p:spPr>
          <a:xfrm>
            <a:off x="1659242" y="3428999"/>
            <a:ext cx="9162167" cy="923330"/>
          </a:xfrm>
          <a:prstGeom prst="rect">
            <a:avLst/>
          </a:prstGeom>
          <a:noFill/>
        </p:spPr>
        <p:txBody>
          <a:bodyPr wrap="square">
            <a:spAutoFit/>
          </a:bodyPr>
          <a:lstStyle/>
          <a:p>
            <a:r>
              <a:rPr lang="el-GR" dirty="0"/>
              <a:t>«Η ενεργειακή κρίση λειτουργεί σαν ένας παγκόσμιος μηχανισμός αναδιανομής εισοδήματος: οι χώρες που εξάγουν ενέργεια κερδίζουν, ενώ οι χώρες που εισάγουν ενέργεια —όπως η Ελλάδα— αντιμετωπίζουν πληθωρισμό και επιβράδυνση της ανάπτυξης.»</a:t>
            </a:r>
            <a:endParaRPr lang="en-US" dirty="0"/>
          </a:p>
        </p:txBody>
      </p:sp>
    </p:spTree>
    <p:extLst>
      <p:ext uri="{BB962C8B-B14F-4D97-AF65-F5344CB8AC3E}">
        <p14:creationId xmlns:p14="http://schemas.microsoft.com/office/powerpoint/2010/main" val="919698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17706"/>
          </a:xfrm>
        </p:spPr>
        <p:txBody>
          <a:bodyPr>
            <a:normAutofit/>
          </a:bodyPr>
          <a:lstStyle/>
          <a:p>
            <a:pPr algn="ctr"/>
            <a:r>
              <a:rPr sz="1800" b="1" dirty="0"/>
              <a:t>Πα</a:t>
            </a:r>
            <a:r>
              <a:rPr sz="1800" b="1" dirty="0" err="1"/>
              <a:t>γκόσμι</a:t>
            </a:r>
            <a:r>
              <a:rPr sz="1800" b="1" dirty="0"/>
              <a:t>α Αναδιανομή Εισοδήματος από το Σοκ Πετρελαίου</a:t>
            </a:r>
          </a:p>
        </p:txBody>
      </p:sp>
      <p:sp>
        <p:nvSpPr>
          <p:cNvPr id="3" name="Content Placeholder 2"/>
          <p:cNvSpPr>
            <a:spLocks noGrp="1"/>
          </p:cNvSpPr>
          <p:nvPr>
            <p:ph idx="1"/>
          </p:nvPr>
        </p:nvSpPr>
        <p:spPr>
          <a:xfrm>
            <a:off x="1013076" y="848616"/>
            <a:ext cx="10340724" cy="5473462"/>
          </a:xfrm>
        </p:spPr>
        <p:txBody>
          <a:bodyPr>
            <a:noAutofit/>
          </a:bodyPr>
          <a:lstStyle/>
          <a:p>
            <a:pPr marL="0" indent="0" algn="ctr">
              <a:buNone/>
            </a:pPr>
            <a:r>
              <a:rPr sz="1400" b="1" dirty="0" err="1"/>
              <a:t>Γεω</a:t>
            </a:r>
            <a:r>
              <a:rPr sz="1400" b="1" dirty="0"/>
              <a:t>πολιτική κρίση στη Μέση Ανατολή</a:t>
            </a:r>
          </a:p>
          <a:p>
            <a:pPr marL="0" indent="0" algn="ctr">
              <a:buNone/>
            </a:pPr>
            <a:r>
              <a:rPr sz="1400" b="1" dirty="0"/>
              <a:t>↓</a:t>
            </a:r>
          </a:p>
          <a:p>
            <a:pPr marL="0" indent="0" algn="ctr">
              <a:buNone/>
            </a:pPr>
            <a:r>
              <a:rPr sz="1400" b="1" dirty="0" err="1"/>
              <a:t>Άνοδος</a:t>
            </a:r>
            <a:r>
              <a:rPr sz="1400" b="1" dirty="0"/>
              <a:t> </a:t>
            </a:r>
            <a:r>
              <a:rPr sz="1400" b="1" dirty="0" err="1"/>
              <a:t>τιμών</a:t>
            </a:r>
            <a:r>
              <a:rPr sz="1400" b="1" dirty="0"/>
              <a:t> π</a:t>
            </a:r>
            <a:r>
              <a:rPr sz="1400" b="1" dirty="0" err="1"/>
              <a:t>ετρελ</a:t>
            </a:r>
            <a:r>
              <a:rPr sz="1400" b="1" dirty="0"/>
              <a:t>αίου (π.χ. $64 → $120 α</a:t>
            </a:r>
            <a:r>
              <a:rPr sz="1400" b="1" dirty="0" err="1"/>
              <a:t>νά</a:t>
            </a:r>
            <a:r>
              <a:rPr sz="1400" b="1" dirty="0"/>
              <a:t> βα</a:t>
            </a:r>
            <a:r>
              <a:rPr sz="1400" b="1" dirty="0" err="1"/>
              <a:t>ρέλι</a:t>
            </a:r>
            <a:r>
              <a:rPr sz="1400" b="1" dirty="0"/>
              <a:t>)</a:t>
            </a:r>
          </a:p>
          <a:p>
            <a:pPr marL="0" indent="0" algn="ctr">
              <a:buNone/>
            </a:pPr>
            <a:r>
              <a:rPr sz="1400" b="1" dirty="0"/>
              <a:t>↓</a:t>
            </a:r>
          </a:p>
          <a:p>
            <a:pPr marL="0" indent="0" algn="ctr">
              <a:buNone/>
            </a:pPr>
            <a:r>
              <a:rPr sz="1400" b="1" dirty="0" err="1"/>
              <a:t>Αν</a:t>
            </a:r>
            <a:r>
              <a:rPr sz="1400" b="1" dirty="0"/>
              <a:t>αδιανομή εισοδήματος μεταξύ χωρών</a:t>
            </a:r>
          </a:p>
          <a:p>
            <a:pPr marL="0" indent="0" algn="ctr">
              <a:buNone/>
            </a:pPr>
            <a:endParaRPr sz="1400" b="1" dirty="0"/>
          </a:p>
          <a:p>
            <a:pPr marL="0" indent="0" algn="ctr">
              <a:buNone/>
            </a:pPr>
            <a:r>
              <a:rPr sz="1400" b="1" dirty="0" err="1"/>
              <a:t>Κερδισμένοι</a:t>
            </a:r>
            <a:r>
              <a:rPr sz="1400" b="1" dirty="0"/>
              <a:t>:</a:t>
            </a:r>
          </a:p>
          <a:p>
            <a:pPr marL="0" indent="0" algn="ctr">
              <a:buNone/>
            </a:pPr>
            <a:r>
              <a:rPr sz="1400" b="1" dirty="0"/>
              <a:t>• </a:t>
            </a:r>
            <a:r>
              <a:rPr sz="1400" b="1" dirty="0" err="1"/>
              <a:t>Χώρες</a:t>
            </a:r>
            <a:r>
              <a:rPr sz="1400" b="1" dirty="0"/>
              <a:t> </a:t>
            </a:r>
            <a:r>
              <a:rPr sz="1400" b="1" dirty="0" err="1"/>
              <a:t>εξ</a:t>
            </a:r>
            <a:r>
              <a:rPr sz="1400" b="1" dirty="0"/>
              <a:t>αγωγείς ενέργειας (ΗΠΑ, χώρες OPEC)</a:t>
            </a:r>
          </a:p>
          <a:p>
            <a:pPr marL="0" indent="0" algn="ctr">
              <a:buNone/>
            </a:pPr>
            <a:r>
              <a:rPr sz="1400" b="1" dirty="0"/>
              <a:t>• </a:t>
            </a:r>
            <a:r>
              <a:rPr sz="1400" b="1" dirty="0" err="1"/>
              <a:t>Ενεργει</a:t>
            </a:r>
            <a:r>
              <a:rPr sz="1400" b="1" dirty="0"/>
              <a:t>ακές εταιρείες και χρηματοπιστωτικές αγορές</a:t>
            </a:r>
          </a:p>
          <a:p>
            <a:pPr marL="0" indent="0" algn="ctr">
              <a:buNone/>
            </a:pPr>
            <a:endParaRPr sz="1400" b="1" dirty="0"/>
          </a:p>
          <a:p>
            <a:pPr marL="0" indent="0" algn="ctr">
              <a:buNone/>
            </a:pPr>
            <a:r>
              <a:rPr sz="1400" b="1" dirty="0"/>
              <a:t>Χα</a:t>
            </a:r>
            <a:r>
              <a:rPr sz="1400" b="1" dirty="0" err="1"/>
              <a:t>μένοι</a:t>
            </a:r>
            <a:r>
              <a:rPr sz="1400" b="1" dirty="0"/>
              <a:t>:</a:t>
            </a:r>
          </a:p>
          <a:p>
            <a:pPr marL="0" indent="0" algn="ctr">
              <a:buNone/>
            </a:pPr>
            <a:r>
              <a:rPr sz="1400" b="1" dirty="0"/>
              <a:t>• </a:t>
            </a:r>
            <a:r>
              <a:rPr sz="1400" b="1" dirty="0" err="1"/>
              <a:t>Εισ</a:t>
            </a:r>
            <a:r>
              <a:rPr sz="1400" b="1" dirty="0"/>
              <a:t>αγωγείς ενέργειας (ΕΕ)</a:t>
            </a:r>
          </a:p>
          <a:p>
            <a:pPr marL="0" indent="0" algn="ctr">
              <a:buNone/>
            </a:pPr>
            <a:r>
              <a:rPr sz="1400" b="1" dirty="0"/>
              <a:t>• </a:t>
            </a:r>
            <a:r>
              <a:rPr sz="1400" b="1" dirty="0" err="1"/>
              <a:t>Βιομηχ</a:t>
            </a:r>
            <a:r>
              <a:rPr sz="1400" b="1" dirty="0"/>
              <a:t>ανικές οικονομίες με υψηλό ενεργειακό κόστος</a:t>
            </a:r>
          </a:p>
          <a:p>
            <a:pPr marL="0" indent="0" algn="ctr">
              <a:buNone/>
            </a:pPr>
            <a:endParaRPr sz="1400" b="1" dirty="0"/>
          </a:p>
          <a:p>
            <a:pPr marL="0" indent="0" algn="ctr">
              <a:buNone/>
            </a:pPr>
            <a:r>
              <a:rPr sz="1400" b="1" dirty="0" err="1"/>
              <a:t>Ελλάδ</a:t>
            </a:r>
            <a:r>
              <a:rPr sz="1400" b="1" dirty="0"/>
              <a:t>α:</a:t>
            </a:r>
          </a:p>
          <a:p>
            <a:pPr marL="0" indent="0" algn="ctr">
              <a:buNone/>
            </a:pPr>
            <a:r>
              <a:rPr sz="1400" b="1" dirty="0"/>
              <a:t>• </a:t>
            </a:r>
            <a:r>
              <a:rPr sz="1400" b="1" dirty="0" err="1"/>
              <a:t>Υψηλή</a:t>
            </a:r>
            <a:r>
              <a:rPr sz="1400" b="1" dirty="0"/>
              <a:t> </a:t>
            </a:r>
            <a:r>
              <a:rPr sz="1400" b="1" dirty="0" err="1"/>
              <a:t>εξάρτηση</a:t>
            </a:r>
            <a:r>
              <a:rPr sz="1400" b="1" dirty="0"/>
              <a:t> από </a:t>
            </a:r>
            <a:r>
              <a:rPr sz="1400" b="1" dirty="0" err="1"/>
              <a:t>εισ</a:t>
            </a:r>
            <a:r>
              <a:rPr sz="1400" b="1" dirty="0"/>
              <a:t>αγόμενη ενέργεια</a:t>
            </a:r>
          </a:p>
          <a:p>
            <a:pPr marL="0" indent="0" algn="ctr">
              <a:buNone/>
            </a:pPr>
            <a:r>
              <a:rPr sz="1400" b="1" dirty="0"/>
              <a:t>• </a:t>
            </a:r>
            <a:r>
              <a:rPr sz="1400" b="1" dirty="0" err="1"/>
              <a:t>Πληθωριστικές</a:t>
            </a:r>
            <a:r>
              <a:rPr sz="1400" b="1" dirty="0"/>
              <a:t> π</a:t>
            </a:r>
            <a:r>
              <a:rPr sz="1400" b="1" dirty="0" err="1"/>
              <a:t>ιέσεις</a:t>
            </a:r>
            <a:endParaRPr sz="1400" b="1" dirty="0"/>
          </a:p>
          <a:p>
            <a:pPr marL="0" indent="0" algn="ctr">
              <a:buNone/>
            </a:pPr>
            <a:r>
              <a:rPr sz="1400" b="1" dirty="0"/>
              <a:t>• Επιβ</a:t>
            </a:r>
            <a:r>
              <a:rPr sz="1400" b="1" dirty="0" err="1"/>
              <a:t>ράδυνση</a:t>
            </a:r>
            <a:r>
              <a:rPr sz="1400" b="1" dirty="0"/>
              <a:t> </a:t>
            </a:r>
            <a:r>
              <a:rPr sz="1400" b="1" dirty="0" err="1"/>
              <a:t>οικονομικής</a:t>
            </a:r>
            <a:r>
              <a:rPr sz="1400" b="1" dirty="0"/>
              <a:t> α</a:t>
            </a:r>
            <a:r>
              <a:rPr sz="1400" b="1" dirty="0" err="1"/>
              <a:t>νά</a:t>
            </a:r>
            <a:r>
              <a:rPr sz="1400" b="1" dirty="0"/>
              <a:t>πτυξης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A62A6-EB14-1202-1759-04614D409796}"/>
              </a:ext>
            </a:extLst>
          </p:cNvPr>
          <p:cNvSpPr>
            <a:spLocks noGrp="1"/>
          </p:cNvSpPr>
          <p:nvPr>
            <p:ph type="title"/>
          </p:nvPr>
        </p:nvSpPr>
        <p:spPr>
          <a:xfrm>
            <a:off x="838200" y="365126"/>
            <a:ext cx="10515600" cy="1101596"/>
          </a:xfrm>
        </p:spPr>
        <p:txBody>
          <a:bodyPr>
            <a:normAutofit fontScale="90000"/>
          </a:bodyPr>
          <a:lstStyle/>
          <a:p>
            <a:pPr lvl="0" algn="ctr" eaLnBrk="0" fontAlgn="base" hangingPunct="0">
              <a:lnSpc>
                <a:spcPct val="100000"/>
              </a:lnSpc>
              <a:spcAft>
                <a:spcPct val="0"/>
              </a:spcAft>
            </a:pPr>
            <a:r>
              <a:rPr lang="en-US" altLang="en-US" sz="1300" b="1" dirty="0">
                <a:latin typeface="Calibri" panose="020F0502020204030204" pitchFamily="34" charset="0"/>
                <a:ea typeface="DengXian" panose="02010600030101010101" pitchFamily="2" charset="-122"/>
                <a:cs typeface="Times New Roman" panose="02020603050405020304" pitchFamily="18" charset="0"/>
              </a:rPr>
              <a:t>Whirlpool’s Stock Fell as Much as 20% After Company Warns Higher Prices Are Coming</a:t>
            </a:r>
            <a:br>
              <a:rPr lang="en-US" altLang="en-US" sz="1300" dirty="0"/>
            </a:br>
            <a:r>
              <a:rPr lang="en-US" altLang="en-US" sz="1300" dirty="0">
                <a:latin typeface="Calibri" panose="020F0502020204030204" pitchFamily="34" charset="0"/>
                <a:ea typeface="DengXian" panose="02010600030101010101" pitchFamily="2" charset="-122"/>
                <a:cs typeface="Times New Roman" panose="02020603050405020304" pitchFamily="18" charset="0"/>
              </a:rPr>
              <a:t>The appliance maker cut its earnings guidance in half as historically low consumer confidence steers people away from its higher-end products</a:t>
            </a:r>
            <a:br>
              <a:rPr lang="en-US" altLang="en-US" sz="800" dirty="0"/>
            </a:br>
            <a:endParaRPr lang="en-US" dirty="0"/>
          </a:p>
        </p:txBody>
      </p:sp>
      <p:sp>
        <p:nvSpPr>
          <p:cNvPr id="3" name="Content Placeholder 2">
            <a:extLst>
              <a:ext uri="{FF2B5EF4-FFF2-40B4-BE49-F238E27FC236}">
                <a16:creationId xmlns:a16="http://schemas.microsoft.com/office/drawing/2014/main" id="{A04F393A-CC67-3511-110E-129200DC2DD3}"/>
              </a:ext>
            </a:extLst>
          </p:cNvPr>
          <p:cNvSpPr>
            <a:spLocks noGrp="1"/>
          </p:cNvSpPr>
          <p:nvPr>
            <p:ph sz="half" idx="1"/>
          </p:nvPr>
        </p:nvSpPr>
        <p:spPr>
          <a:xfrm>
            <a:off x="838200" y="1035513"/>
            <a:ext cx="5181600" cy="5141450"/>
          </a:xfrm>
        </p:spPr>
        <p:txBody>
          <a:bodyPr>
            <a:normAutofit lnSpcReduction="10000"/>
          </a:bodyPr>
          <a:lstStyle/>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Whirlpool cut its full-year earnings guidance by half and suspended its dividend, citing a “recession-level industry decline” due to the Iran war. For </a:t>
            </a:r>
            <a:r>
              <a:rPr lang="en-US" altLang="en-US" sz="1200" dirty="0">
                <a:latin typeface="Calibri" panose="020F0502020204030204" pitchFamily="34" charset="0"/>
                <a:ea typeface="DengXian" panose="02010600030101010101" pitchFamily="2" charset="-122"/>
                <a:cs typeface="Times New Roman" panose="02020603050405020304" pitchFamily="18" charset="0"/>
                <a:hlinkClick r:id="rId2"/>
              </a:rPr>
              <a:t>Whirlpool</a:t>
            </a:r>
            <a:r>
              <a:rPr lang="en-US" altLang="en-US" sz="1200" dirty="0">
                <a:latin typeface="Calibri" panose="020F0502020204030204" pitchFamily="34" charset="0"/>
                <a:ea typeface="DengXian" panose="02010600030101010101" pitchFamily="2" charset="-122"/>
                <a:cs typeface="Times New Roman" panose="02020603050405020304" pitchFamily="18" charset="0"/>
              </a:rPr>
              <a:t> </a:t>
            </a:r>
            <a:r>
              <a:rPr lang="en-US" altLang="en-US" sz="1200" dirty="0" err="1">
                <a:latin typeface="Calibri" panose="020F0502020204030204" pitchFamily="34" charset="0"/>
                <a:ea typeface="DengXian" panose="02010600030101010101" pitchFamily="2" charset="-122"/>
                <a:cs typeface="Times New Roman" panose="02020603050405020304" pitchFamily="18" charset="0"/>
                <a:hlinkClick r:id="rId2"/>
              </a:rPr>
              <a:t>WHR</a:t>
            </a:r>
            <a:r>
              <a:rPr lang="en-US" altLang="en-US" sz="1200" dirty="0">
                <a:latin typeface="Calibri" panose="020F0502020204030204" pitchFamily="34" charset="0"/>
                <a:ea typeface="DengXian" panose="02010600030101010101" pitchFamily="2" charset="-122"/>
                <a:cs typeface="Times New Roman" panose="02020603050405020304" pitchFamily="18" charset="0"/>
                <a:hlinkClick r:id="rId2"/>
              </a:rPr>
              <a:t> -13.14%decrease; red down pointing triangle</a:t>
            </a:r>
            <a:r>
              <a:rPr lang="en-US" altLang="en-US" sz="1200" dirty="0">
                <a:latin typeface="Calibri" panose="020F0502020204030204" pitchFamily="34" charset="0"/>
                <a:ea typeface="DengXian" panose="02010600030101010101" pitchFamily="2" charset="-122"/>
                <a:cs typeface="Times New Roman" panose="02020603050405020304" pitchFamily="18" charset="0"/>
              </a:rPr>
              <a:t>, it has caused what it calls a “recession-level industry decline,” and higher appliance prices are coming as a result.</a:t>
            </a:r>
            <a:endParaRPr lang="en-US" altLang="en-US" sz="1200" dirty="0"/>
          </a:p>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The Michigan-based maker of refrigerators and washing machines said Wednesday that it would suspend its dividend as it focuses on paying down debt. Whirlpool stock dropped by as much 20%.</a:t>
            </a:r>
            <a:endParaRPr lang="en-US" altLang="en-US" sz="1200" dirty="0"/>
          </a:p>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Chief Financial Officer Roxanne Warner said U.S. consumer confidence nosedived to historically low levels, driven by worries over the rising cost of living, after the war began Feb. 28. The company also cut its full-year earnings guidance roughly in half, from $6 a share to a range of $3 to $3.50. The anemic housing market has made matters worse, company officials have said. Though shoppers still replaced aging or broken appliances with modestly priced equivalents, they shied away from the company’s higher price, more profitable models.</a:t>
            </a:r>
            <a:endParaRPr lang="en-US" altLang="en-US" sz="1200" dirty="0"/>
          </a:p>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“We believe that’s absolutely driven by the fact that consumers are being a bit more cautious in terms of what they’re spending, and most likely reducing the amount of big-ticket purchases,” Warner said. The company posted a loss of 56 cents a share in the first quarter. Wall Street had expected earnings of 38 cents a share.</a:t>
            </a:r>
            <a:endParaRPr lang="en-US" altLang="en-US" sz="1200" dirty="0"/>
          </a:p>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Warner said the company was further hurt by the Supreme Court’s decision to </a:t>
            </a:r>
            <a:r>
              <a:rPr lang="en-US" altLang="en-US" sz="1200" dirty="0">
                <a:latin typeface="Calibri" panose="020F0502020204030204" pitchFamily="34" charset="0"/>
                <a:ea typeface="DengXian" panose="02010600030101010101" pitchFamily="2" charset="-122"/>
                <a:cs typeface="Times New Roman" panose="02020603050405020304" pitchFamily="18" charset="0"/>
                <a:hlinkClick r:id="rId3"/>
              </a:rPr>
              <a:t>invalidate the Trump administration’s emergency tariffs</a:t>
            </a:r>
            <a:r>
              <a:rPr lang="en-US" altLang="en-US" sz="1200" dirty="0">
                <a:latin typeface="Calibri" panose="020F0502020204030204" pitchFamily="34" charset="0"/>
                <a:ea typeface="DengXian" panose="02010600030101010101" pitchFamily="2" charset="-122"/>
                <a:cs typeface="Times New Roman" panose="02020603050405020304" pitchFamily="18" charset="0"/>
              </a:rPr>
              <a:t>. Following the decision, she said, rivals cut their prices in anticipation of receiving refunds.</a:t>
            </a:r>
            <a:endParaRPr lang="en-US" altLang="en-US" sz="1200" dirty="0"/>
          </a:p>
          <a:p>
            <a:pPr marL="0" lvl="0" indent="0" eaLnBrk="0" fontAlgn="base" hangingPunct="0">
              <a:lnSpc>
                <a:spcPct val="100000"/>
              </a:lnSpc>
              <a:spcBef>
                <a:spcPct val="0"/>
              </a:spcBef>
              <a:spcAft>
                <a:spcPct val="0"/>
              </a:spcAft>
              <a:buNone/>
            </a:pPr>
            <a:r>
              <a:rPr lang="en-US" altLang="en-US" sz="1200" dirty="0">
                <a:latin typeface="Calibri" panose="020F0502020204030204" pitchFamily="34" charset="0"/>
                <a:ea typeface="DengXian" panose="02010600030101010101" pitchFamily="2" charset="-122"/>
                <a:cs typeface="Times New Roman" panose="02020603050405020304" pitchFamily="18" charset="0"/>
              </a:rPr>
              <a:t>Warner said a new tariff policy announced in April, applying a flat 25% levy on the total value of imported appliances, would give Whirlpool the advantage it has long predicted over its foreign competitors. </a:t>
            </a:r>
            <a:r>
              <a:rPr lang="en-US" sz="1000" dirty="0"/>
              <a:t>Century-old </a:t>
            </a:r>
            <a:r>
              <a:rPr lang="en-US" sz="1000" dirty="0">
                <a:hlinkClick r:id="rId2"/>
              </a:rPr>
              <a:t>Whirlpool</a:t>
            </a:r>
            <a:r>
              <a:rPr lang="en-US" sz="1000" dirty="0"/>
              <a:t> </a:t>
            </a:r>
            <a:r>
              <a:rPr lang="en-US" sz="1000" dirty="0" err="1">
                <a:hlinkClick r:id="rId2"/>
              </a:rPr>
              <a:t>WHR</a:t>
            </a:r>
            <a:r>
              <a:rPr lang="en-US" sz="1000" dirty="0">
                <a:hlinkClick r:id="rId2"/>
              </a:rPr>
              <a:t> -11.91%</a:t>
            </a:r>
            <a:r>
              <a:rPr lang="el-GR" sz="1000" dirty="0">
                <a:hlinkClick r:id="rId2"/>
              </a:rPr>
              <a:t> </a:t>
            </a:r>
            <a:r>
              <a:rPr lang="en-US" sz="1000" dirty="0">
                <a:hlinkClick r:id="rId2"/>
              </a:rPr>
              <a:t>decrease; red down pointing triangle</a:t>
            </a:r>
            <a:r>
              <a:rPr lang="en-US" sz="1000" dirty="0"/>
              <a:t> has paid a dividend through 10 U.S. recessions and every global crisis since the 1950s. But the American manufacturer’s cash crunch has gotten so severe that it is </a:t>
            </a:r>
            <a:r>
              <a:rPr lang="en-US" sz="1000" dirty="0">
                <a:hlinkClick r:id="rId4"/>
              </a:rPr>
              <a:t>suspending that payment</a:t>
            </a:r>
            <a:r>
              <a:rPr lang="en-US" sz="1000" dirty="0"/>
              <a:t> until further notice.</a:t>
            </a:r>
            <a:endParaRPr lang="en-US" altLang="en-US" sz="1000" dirty="0"/>
          </a:p>
          <a:p>
            <a:pPr marL="0" lvl="0" indent="0" eaLnBrk="0" fontAlgn="base" hangingPunct="0">
              <a:lnSpc>
                <a:spcPct val="100000"/>
              </a:lnSpc>
              <a:spcBef>
                <a:spcPct val="0"/>
              </a:spcBef>
              <a:spcAft>
                <a:spcPct val="0"/>
              </a:spcAft>
              <a:buNone/>
            </a:pPr>
            <a:endParaRPr lang="en-US" altLang="en-US" sz="1050" dirty="0"/>
          </a:p>
          <a:p>
            <a:pPr marL="0" indent="0">
              <a:buNone/>
            </a:pPr>
            <a:endParaRPr lang="en-US" sz="800" dirty="0"/>
          </a:p>
        </p:txBody>
      </p:sp>
      <p:pic>
        <p:nvPicPr>
          <p:cNvPr id="10" name="Content Placeholder 9">
            <a:extLst>
              <a:ext uri="{FF2B5EF4-FFF2-40B4-BE49-F238E27FC236}">
                <a16:creationId xmlns:a16="http://schemas.microsoft.com/office/drawing/2014/main" id="{6DACC8E8-D893-6667-2A1F-6EED7564D8AA}"/>
              </a:ext>
            </a:extLst>
          </p:cNvPr>
          <p:cNvPicPr>
            <a:picLocks noGrp="1" noChangeAspect="1"/>
          </p:cNvPicPr>
          <p:nvPr>
            <p:ph sz="half" idx="2"/>
          </p:nvPr>
        </p:nvPicPr>
        <p:blipFill>
          <a:blip r:embed="rId5"/>
          <a:stretch>
            <a:fillRect/>
          </a:stretch>
        </p:blipFill>
        <p:spPr>
          <a:xfrm>
            <a:off x="6311479" y="1229293"/>
            <a:ext cx="5181600" cy="1830070"/>
          </a:xfrm>
          <a:prstGeom prst="rect">
            <a:avLst/>
          </a:prstGeom>
        </p:spPr>
      </p:pic>
      <p:pic>
        <p:nvPicPr>
          <p:cNvPr id="12" name="Picture 11">
            <a:extLst>
              <a:ext uri="{FF2B5EF4-FFF2-40B4-BE49-F238E27FC236}">
                <a16:creationId xmlns:a16="http://schemas.microsoft.com/office/drawing/2014/main" id="{634AB4A5-EDC8-81A1-1128-B83511BD322E}"/>
              </a:ext>
            </a:extLst>
          </p:cNvPr>
          <p:cNvPicPr>
            <a:picLocks noChangeAspect="1"/>
          </p:cNvPicPr>
          <p:nvPr/>
        </p:nvPicPr>
        <p:blipFill>
          <a:blip r:embed="rId6"/>
          <a:stretch>
            <a:fillRect/>
          </a:stretch>
        </p:blipFill>
        <p:spPr>
          <a:xfrm>
            <a:off x="6015634" y="3185261"/>
            <a:ext cx="1094778" cy="3320314"/>
          </a:xfrm>
          <a:prstGeom prst="rect">
            <a:avLst/>
          </a:prstGeom>
        </p:spPr>
      </p:pic>
      <p:pic>
        <p:nvPicPr>
          <p:cNvPr id="14" name="Picture 13">
            <a:extLst>
              <a:ext uri="{FF2B5EF4-FFF2-40B4-BE49-F238E27FC236}">
                <a16:creationId xmlns:a16="http://schemas.microsoft.com/office/drawing/2014/main" id="{9A343DC2-7C43-0B17-2EC4-A10D883C7626}"/>
              </a:ext>
            </a:extLst>
          </p:cNvPr>
          <p:cNvPicPr>
            <a:picLocks noChangeAspect="1"/>
          </p:cNvPicPr>
          <p:nvPr/>
        </p:nvPicPr>
        <p:blipFill>
          <a:blip r:embed="rId7"/>
          <a:stretch>
            <a:fillRect/>
          </a:stretch>
        </p:blipFill>
        <p:spPr>
          <a:xfrm>
            <a:off x="7479491" y="3235931"/>
            <a:ext cx="3874309" cy="3052303"/>
          </a:xfrm>
          <a:prstGeom prst="rect">
            <a:avLst/>
          </a:prstGeom>
        </p:spPr>
      </p:pic>
    </p:spTree>
    <p:extLst>
      <p:ext uri="{BB962C8B-B14F-4D97-AF65-F5344CB8AC3E}">
        <p14:creationId xmlns:p14="http://schemas.microsoft.com/office/powerpoint/2010/main" val="389615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7332E-36C8-D5FB-9FED-E3D4B01E5246}"/>
              </a:ext>
            </a:extLst>
          </p:cNvPr>
          <p:cNvSpPr>
            <a:spLocks noGrp="1"/>
          </p:cNvSpPr>
          <p:nvPr>
            <p:ph type="title"/>
          </p:nvPr>
        </p:nvSpPr>
        <p:spPr/>
        <p:txBody>
          <a:bodyPr/>
          <a:lstStyle/>
          <a:p>
            <a:pPr algn="ctr"/>
            <a:r>
              <a:rPr lang="en-US" dirty="0"/>
              <a:t> The Nature of Energy Crises</a:t>
            </a:r>
          </a:p>
        </p:txBody>
      </p:sp>
      <p:pic>
        <p:nvPicPr>
          <p:cNvPr id="4" name="Content Placeholder 3">
            <a:extLst>
              <a:ext uri="{FF2B5EF4-FFF2-40B4-BE49-F238E27FC236}">
                <a16:creationId xmlns:a16="http://schemas.microsoft.com/office/drawing/2014/main" id="{6D09043C-E3D0-4FB7-C6B3-D7D206FBA74D}"/>
              </a:ext>
            </a:extLst>
          </p:cNvPr>
          <p:cNvPicPr>
            <a:picLocks noGrp="1" noChangeAspect="1"/>
          </p:cNvPicPr>
          <p:nvPr>
            <p:ph idx="1"/>
          </p:nvPr>
        </p:nvPicPr>
        <p:blipFill>
          <a:blip r:embed="rId3"/>
          <a:stretch>
            <a:fillRect/>
          </a:stretch>
        </p:blipFill>
        <p:spPr>
          <a:xfrm>
            <a:off x="838200" y="1450176"/>
            <a:ext cx="2772133" cy="2141365"/>
          </a:xfrm>
          <a:prstGeom prst="rect">
            <a:avLst/>
          </a:prstGeom>
        </p:spPr>
      </p:pic>
      <p:pic>
        <p:nvPicPr>
          <p:cNvPr id="5" name="Picture 4">
            <a:extLst>
              <a:ext uri="{FF2B5EF4-FFF2-40B4-BE49-F238E27FC236}">
                <a16:creationId xmlns:a16="http://schemas.microsoft.com/office/drawing/2014/main" id="{13BA9392-A35C-1BEF-B7C0-A194A229325C}"/>
              </a:ext>
            </a:extLst>
          </p:cNvPr>
          <p:cNvPicPr>
            <a:picLocks noChangeAspect="1"/>
          </p:cNvPicPr>
          <p:nvPr/>
        </p:nvPicPr>
        <p:blipFill>
          <a:blip r:embed="rId4"/>
          <a:stretch>
            <a:fillRect/>
          </a:stretch>
        </p:blipFill>
        <p:spPr>
          <a:xfrm>
            <a:off x="3610333" y="1450176"/>
            <a:ext cx="2921370" cy="2141365"/>
          </a:xfrm>
          <a:prstGeom prst="rect">
            <a:avLst/>
          </a:prstGeom>
        </p:spPr>
      </p:pic>
      <p:pic>
        <p:nvPicPr>
          <p:cNvPr id="6" name="Picture 5">
            <a:extLst>
              <a:ext uri="{FF2B5EF4-FFF2-40B4-BE49-F238E27FC236}">
                <a16:creationId xmlns:a16="http://schemas.microsoft.com/office/drawing/2014/main" id="{AE6E3959-476C-6700-C471-20B690D59C08}"/>
              </a:ext>
            </a:extLst>
          </p:cNvPr>
          <p:cNvPicPr>
            <a:picLocks noChangeAspect="1"/>
          </p:cNvPicPr>
          <p:nvPr/>
        </p:nvPicPr>
        <p:blipFill>
          <a:blip r:embed="rId5"/>
          <a:stretch>
            <a:fillRect/>
          </a:stretch>
        </p:blipFill>
        <p:spPr>
          <a:xfrm>
            <a:off x="6531703" y="1450177"/>
            <a:ext cx="2769455" cy="1994886"/>
          </a:xfrm>
          <a:prstGeom prst="rect">
            <a:avLst/>
          </a:prstGeom>
        </p:spPr>
      </p:pic>
      <p:pic>
        <p:nvPicPr>
          <p:cNvPr id="7" name="Picture 6">
            <a:extLst>
              <a:ext uri="{FF2B5EF4-FFF2-40B4-BE49-F238E27FC236}">
                <a16:creationId xmlns:a16="http://schemas.microsoft.com/office/drawing/2014/main" id="{1C9DA5AB-B921-7582-D149-2A35B1760F5E}"/>
              </a:ext>
            </a:extLst>
          </p:cNvPr>
          <p:cNvPicPr>
            <a:picLocks noChangeAspect="1"/>
          </p:cNvPicPr>
          <p:nvPr/>
        </p:nvPicPr>
        <p:blipFill>
          <a:blip r:embed="rId6"/>
          <a:stretch>
            <a:fillRect/>
          </a:stretch>
        </p:blipFill>
        <p:spPr>
          <a:xfrm>
            <a:off x="9303836" y="1450176"/>
            <a:ext cx="2815547" cy="1910698"/>
          </a:xfrm>
          <a:prstGeom prst="rect">
            <a:avLst/>
          </a:prstGeom>
        </p:spPr>
      </p:pic>
      <p:graphicFrame>
        <p:nvGraphicFramePr>
          <p:cNvPr id="8" name="Table 7">
            <a:extLst>
              <a:ext uri="{FF2B5EF4-FFF2-40B4-BE49-F238E27FC236}">
                <a16:creationId xmlns:a16="http://schemas.microsoft.com/office/drawing/2014/main" id="{C414A5C4-7C81-F046-F4C8-4F1CC1E3483A}"/>
              </a:ext>
            </a:extLst>
          </p:cNvPr>
          <p:cNvGraphicFramePr>
            <a:graphicFrameLocks noGrp="1"/>
          </p:cNvGraphicFramePr>
          <p:nvPr>
            <p:extLst>
              <p:ext uri="{D42A27DB-BD31-4B8C-83A1-F6EECF244321}">
                <p14:modId xmlns:p14="http://schemas.microsoft.com/office/powerpoint/2010/main" val="3033126810"/>
              </p:ext>
            </p:extLst>
          </p:nvPr>
        </p:nvGraphicFramePr>
        <p:xfrm>
          <a:off x="838200" y="3663657"/>
          <a:ext cx="10515600" cy="2829215"/>
        </p:xfrm>
        <a:graphic>
          <a:graphicData uri="http://schemas.openxmlformats.org/drawingml/2006/table">
            <a:tbl>
              <a:tblPr/>
              <a:tblGrid>
                <a:gridCol w="3505200">
                  <a:extLst>
                    <a:ext uri="{9D8B030D-6E8A-4147-A177-3AD203B41FA5}">
                      <a16:colId xmlns:a16="http://schemas.microsoft.com/office/drawing/2014/main" val="648512618"/>
                    </a:ext>
                  </a:extLst>
                </a:gridCol>
                <a:gridCol w="3505200">
                  <a:extLst>
                    <a:ext uri="{9D8B030D-6E8A-4147-A177-3AD203B41FA5}">
                      <a16:colId xmlns:a16="http://schemas.microsoft.com/office/drawing/2014/main" val="3578607498"/>
                    </a:ext>
                  </a:extLst>
                </a:gridCol>
                <a:gridCol w="3505200">
                  <a:extLst>
                    <a:ext uri="{9D8B030D-6E8A-4147-A177-3AD203B41FA5}">
                      <a16:colId xmlns:a16="http://schemas.microsoft.com/office/drawing/2014/main" val="1737610908"/>
                    </a:ext>
                  </a:extLst>
                </a:gridCol>
              </a:tblGrid>
              <a:tr h="492037">
                <a:tc>
                  <a:txBody>
                    <a:bodyPr/>
                    <a:lstStyle/>
                    <a:p>
                      <a:pPr algn="l">
                        <a:buNone/>
                      </a:pPr>
                      <a:r>
                        <a:rPr lang="en-US" dirty="0"/>
                        <a:t>Crisis</a:t>
                      </a:r>
                    </a:p>
                  </a:txBody>
                  <a:tcPr anchor="ctr">
                    <a:lnL>
                      <a:noFill/>
                    </a:lnL>
                    <a:lnR>
                      <a:noFill/>
                    </a:lnR>
                    <a:lnT>
                      <a:noFill/>
                    </a:lnT>
                    <a:lnB>
                      <a:noFill/>
                    </a:lnB>
                    <a:noFill/>
                  </a:tcPr>
                </a:tc>
                <a:tc>
                  <a:txBody>
                    <a:bodyPr/>
                    <a:lstStyle/>
                    <a:p>
                      <a:pPr>
                        <a:buNone/>
                      </a:pPr>
                      <a:r>
                        <a:rPr lang="en-US"/>
                        <a:t>Cause</a:t>
                      </a:r>
                    </a:p>
                  </a:txBody>
                  <a:tcPr anchor="ctr">
                    <a:lnL>
                      <a:noFill/>
                    </a:lnL>
                    <a:lnR>
                      <a:noFill/>
                    </a:lnR>
                    <a:lnT>
                      <a:noFill/>
                    </a:lnT>
                    <a:lnB>
                      <a:noFill/>
                    </a:lnB>
                    <a:noFill/>
                  </a:tcPr>
                </a:tc>
                <a:tc>
                  <a:txBody>
                    <a:bodyPr/>
                    <a:lstStyle/>
                    <a:p>
                      <a:pPr>
                        <a:buNone/>
                      </a:pPr>
                      <a:r>
                        <a:rPr lang="en-US"/>
                        <a:t>Impact</a:t>
                      </a:r>
                    </a:p>
                  </a:txBody>
                  <a:tcPr anchor="ctr">
                    <a:lnL>
                      <a:noFill/>
                    </a:lnL>
                    <a:lnR>
                      <a:noFill/>
                    </a:lnR>
                    <a:lnT>
                      <a:noFill/>
                    </a:lnT>
                    <a:lnB>
                      <a:noFill/>
                    </a:lnB>
                    <a:noFill/>
                  </a:tcPr>
                </a:tc>
                <a:extLst>
                  <a:ext uri="{0D108BD9-81ED-4DB2-BD59-A6C34878D82A}">
                    <a16:rowId xmlns:a16="http://schemas.microsoft.com/office/drawing/2014/main" val="2426838231"/>
                  </a:ext>
                </a:extLst>
              </a:tr>
              <a:tr h="861067">
                <a:tc>
                  <a:txBody>
                    <a:bodyPr/>
                    <a:lstStyle/>
                    <a:p>
                      <a:pPr>
                        <a:buNone/>
                      </a:pPr>
                      <a:r>
                        <a:rPr lang="en-US" b="1"/>
                        <a:t>1973 Oil Crisis</a:t>
                      </a:r>
                      <a:endParaRPr lang="en-US"/>
                    </a:p>
                  </a:txBody>
                  <a:tcPr anchor="ctr">
                    <a:lnL>
                      <a:noFill/>
                    </a:lnL>
                    <a:lnR>
                      <a:noFill/>
                    </a:lnR>
                    <a:lnT>
                      <a:noFill/>
                    </a:lnT>
                    <a:lnB>
                      <a:noFill/>
                    </a:lnB>
                    <a:noFill/>
                  </a:tcPr>
                </a:tc>
                <a:tc>
                  <a:txBody>
                    <a:bodyPr/>
                    <a:lstStyle/>
                    <a:p>
                      <a:pPr>
                        <a:buNone/>
                      </a:pPr>
                      <a:r>
                        <a:rPr lang="en-US" dirty="0"/>
                        <a:t>OPEC embargo after Yom Kippur War</a:t>
                      </a:r>
                    </a:p>
                  </a:txBody>
                  <a:tcPr anchor="ctr">
                    <a:lnL>
                      <a:noFill/>
                    </a:lnL>
                    <a:lnR>
                      <a:noFill/>
                    </a:lnR>
                    <a:lnT>
                      <a:noFill/>
                    </a:lnT>
                    <a:lnB>
                      <a:noFill/>
                    </a:lnB>
                    <a:noFill/>
                  </a:tcPr>
                </a:tc>
                <a:tc>
                  <a:txBody>
                    <a:bodyPr/>
                    <a:lstStyle/>
                    <a:p>
                      <a:pPr>
                        <a:buNone/>
                      </a:pPr>
                      <a:r>
                        <a:rPr lang="en-US"/>
                        <a:t>Oil price quadrupled</a:t>
                      </a:r>
                    </a:p>
                  </a:txBody>
                  <a:tcPr anchor="ctr">
                    <a:lnL>
                      <a:noFill/>
                    </a:lnL>
                    <a:lnR>
                      <a:noFill/>
                    </a:lnR>
                    <a:lnT>
                      <a:noFill/>
                    </a:lnT>
                    <a:lnB>
                      <a:noFill/>
                    </a:lnB>
                    <a:noFill/>
                  </a:tcPr>
                </a:tc>
                <a:extLst>
                  <a:ext uri="{0D108BD9-81ED-4DB2-BD59-A6C34878D82A}">
                    <a16:rowId xmlns:a16="http://schemas.microsoft.com/office/drawing/2014/main" val="1489492099"/>
                  </a:ext>
                </a:extLst>
              </a:tr>
              <a:tr h="492037">
                <a:tc>
                  <a:txBody>
                    <a:bodyPr/>
                    <a:lstStyle/>
                    <a:p>
                      <a:pPr>
                        <a:buNone/>
                      </a:pPr>
                      <a:r>
                        <a:rPr lang="en-US" b="1"/>
                        <a:t>1979 Energy Crisis</a:t>
                      </a:r>
                      <a:endParaRPr lang="en-US"/>
                    </a:p>
                  </a:txBody>
                  <a:tcPr anchor="ctr">
                    <a:lnL>
                      <a:noFill/>
                    </a:lnL>
                    <a:lnR>
                      <a:noFill/>
                    </a:lnR>
                    <a:lnT>
                      <a:noFill/>
                    </a:lnT>
                    <a:lnB>
                      <a:noFill/>
                    </a:lnB>
                    <a:noFill/>
                  </a:tcPr>
                </a:tc>
                <a:tc>
                  <a:txBody>
                    <a:bodyPr/>
                    <a:lstStyle/>
                    <a:p>
                      <a:pPr>
                        <a:buNone/>
                      </a:pPr>
                      <a:r>
                        <a:rPr lang="en-US" dirty="0"/>
                        <a:t>Iranian Revolution</a:t>
                      </a:r>
                    </a:p>
                  </a:txBody>
                  <a:tcPr anchor="ctr">
                    <a:lnL>
                      <a:noFill/>
                    </a:lnL>
                    <a:lnR>
                      <a:noFill/>
                    </a:lnR>
                    <a:lnT>
                      <a:noFill/>
                    </a:lnT>
                    <a:lnB>
                      <a:noFill/>
                    </a:lnB>
                    <a:noFill/>
                  </a:tcPr>
                </a:tc>
                <a:tc>
                  <a:txBody>
                    <a:bodyPr/>
                    <a:lstStyle/>
                    <a:p>
                      <a:pPr>
                        <a:buNone/>
                      </a:pPr>
                      <a:r>
                        <a:rPr lang="en-US"/>
                        <a:t>Supply shock and inflation</a:t>
                      </a:r>
                    </a:p>
                  </a:txBody>
                  <a:tcPr anchor="ctr">
                    <a:lnL>
                      <a:noFill/>
                    </a:lnL>
                    <a:lnR>
                      <a:noFill/>
                    </a:lnR>
                    <a:lnT>
                      <a:noFill/>
                    </a:lnT>
                    <a:lnB>
                      <a:noFill/>
                    </a:lnB>
                    <a:noFill/>
                  </a:tcPr>
                </a:tc>
                <a:extLst>
                  <a:ext uri="{0D108BD9-81ED-4DB2-BD59-A6C34878D82A}">
                    <a16:rowId xmlns:a16="http://schemas.microsoft.com/office/drawing/2014/main" val="2166510536"/>
                  </a:ext>
                </a:extLst>
              </a:tr>
              <a:tr h="492037">
                <a:tc>
                  <a:txBody>
                    <a:bodyPr/>
                    <a:lstStyle/>
                    <a:p>
                      <a:pPr>
                        <a:buNone/>
                      </a:pPr>
                      <a:r>
                        <a:rPr lang="en-US" b="1"/>
                        <a:t>2008 Oil Spike</a:t>
                      </a:r>
                      <a:endParaRPr lang="en-US"/>
                    </a:p>
                  </a:txBody>
                  <a:tcPr anchor="ctr">
                    <a:lnL>
                      <a:noFill/>
                    </a:lnL>
                    <a:lnR>
                      <a:noFill/>
                    </a:lnR>
                    <a:lnT>
                      <a:noFill/>
                    </a:lnT>
                    <a:lnB>
                      <a:noFill/>
                    </a:lnB>
                    <a:noFill/>
                  </a:tcPr>
                </a:tc>
                <a:tc>
                  <a:txBody>
                    <a:bodyPr/>
                    <a:lstStyle/>
                    <a:p>
                      <a:pPr>
                        <a:buNone/>
                      </a:pPr>
                      <a:r>
                        <a:rPr lang="en-US" dirty="0"/>
                        <a:t>Global demand surge + speculation</a:t>
                      </a:r>
                    </a:p>
                  </a:txBody>
                  <a:tcPr anchor="ctr">
                    <a:lnL>
                      <a:noFill/>
                    </a:lnL>
                    <a:lnR>
                      <a:noFill/>
                    </a:lnR>
                    <a:lnT>
                      <a:noFill/>
                    </a:lnT>
                    <a:lnB>
                      <a:noFill/>
                    </a:lnB>
                    <a:noFill/>
                  </a:tcPr>
                </a:tc>
                <a:tc>
                  <a:txBody>
                    <a:bodyPr/>
                    <a:lstStyle/>
                    <a:p>
                      <a:pPr>
                        <a:buNone/>
                      </a:pPr>
                      <a:r>
                        <a:rPr lang="en-US"/>
                        <a:t>Oil reached $147/barrel</a:t>
                      </a:r>
                    </a:p>
                  </a:txBody>
                  <a:tcPr anchor="ctr">
                    <a:lnL>
                      <a:noFill/>
                    </a:lnL>
                    <a:lnR>
                      <a:noFill/>
                    </a:lnR>
                    <a:lnT>
                      <a:noFill/>
                    </a:lnT>
                    <a:lnB>
                      <a:noFill/>
                    </a:lnB>
                    <a:noFill/>
                  </a:tcPr>
                </a:tc>
                <a:extLst>
                  <a:ext uri="{0D108BD9-81ED-4DB2-BD59-A6C34878D82A}">
                    <a16:rowId xmlns:a16="http://schemas.microsoft.com/office/drawing/2014/main" val="1200091872"/>
                  </a:ext>
                </a:extLst>
              </a:tr>
              <a:tr h="492037">
                <a:tc>
                  <a:txBody>
                    <a:bodyPr/>
                    <a:lstStyle/>
                    <a:p>
                      <a:pPr>
                        <a:buNone/>
                      </a:pPr>
                      <a:r>
                        <a:rPr lang="en-US" b="1"/>
                        <a:t>2022 Energy Crisis</a:t>
                      </a:r>
                      <a:endParaRPr lang="en-US"/>
                    </a:p>
                  </a:txBody>
                  <a:tcPr anchor="ctr">
                    <a:lnL>
                      <a:noFill/>
                    </a:lnL>
                    <a:lnR>
                      <a:noFill/>
                    </a:lnR>
                    <a:lnT>
                      <a:noFill/>
                    </a:lnT>
                    <a:lnB>
                      <a:noFill/>
                    </a:lnB>
                    <a:noFill/>
                  </a:tcPr>
                </a:tc>
                <a:tc>
                  <a:txBody>
                    <a:bodyPr/>
                    <a:lstStyle/>
                    <a:p>
                      <a:pPr>
                        <a:buNone/>
                      </a:pPr>
                      <a:r>
                        <a:rPr lang="en-US" dirty="0"/>
                        <a:t>Russia-Ukraine war</a:t>
                      </a:r>
                    </a:p>
                  </a:txBody>
                  <a:tcPr anchor="ctr">
                    <a:lnL>
                      <a:noFill/>
                    </a:lnL>
                    <a:lnR>
                      <a:noFill/>
                    </a:lnR>
                    <a:lnT>
                      <a:noFill/>
                    </a:lnT>
                    <a:lnB>
                      <a:noFill/>
                    </a:lnB>
                    <a:noFill/>
                  </a:tcPr>
                </a:tc>
                <a:tc>
                  <a:txBody>
                    <a:bodyPr/>
                    <a:lstStyle/>
                    <a:p>
                      <a:pPr>
                        <a:buNone/>
                      </a:pPr>
                      <a:r>
                        <a:rPr lang="en-US" dirty="0"/>
                        <a:t>Major supply disruption in Europe</a:t>
                      </a:r>
                    </a:p>
                  </a:txBody>
                  <a:tcPr anchor="ctr">
                    <a:lnL>
                      <a:noFill/>
                    </a:lnL>
                    <a:lnR>
                      <a:noFill/>
                    </a:lnR>
                    <a:lnT>
                      <a:noFill/>
                    </a:lnT>
                    <a:lnB>
                      <a:noFill/>
                    </a:lnB>
                    <a:noFill/>
                  </a:tcPr>
                </a:tc>
                <a:extLst>
                  <a:ext uri="{0D108BD9-81ED-4DB2-BD59-A6C34878D82A}">
                    <a16:rowId xmlns:a16="http://schemas.microsoft.com/office/drawing/2014/main" val="3409613971"/>
                  </a:ext>
                </a:extLst>
              </a:tr>
            </a:tbl>
          </a:graphicData>
        </a:graphic>
      </p:graphicFrame>
    </p:spTree>
    <p:extLst>
      <p:ext uri="{BB962C8B-B14F-4D97-AF65-F5344CB8AC3E}">
        <p14:creationId xmlns:p14="http://schemas.microsoft.com/office/powerpoint/2010/main" val="3729030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29971-2BCF-1FB3-E032-641C9CF6B59A}"/>
              </a:ext>
            </a:extLst>
          </p:cNvPr>
          <p:cNvSpPr>
            <a:spLocks noGrp="1"/>
          </p:cNvSpPr>
          <p:nvPr>
            <p:ph type="title"/>
          </p:nvPr>
        </p:nvSpPr>
        <p:spPr/>
        <p:txBody>
          <a:bodyPr/>
          <a:lstStyle/>
          <a:p>
            <a:r>
              <a:rPr lang="el-GR" dirty="0"/>
              <a:t>Ενεργειακή Κρίση και Στασιμοπληθωρισμός</a:t>
            </a:r>
            <a:endParaRPr lang="en-US" dirty="0"/>
          </a:p>
        </p:txBody>
      </p:sp>
      <p:sp>
        <p:nvSpPr>
          <p:cNvPr id="3" name="Content Placeholder 2">
            <a:extLst>
              <a:ext uri="{FF2B5EF4-FFF2-40B4-BE49-F238E27FC236}">
                <a16:creationId xmlns:a16="http://schemas.microsoft.com/office/drawing/2014/main" id="{811FC95F-ECB5-D2F0-DA3E-E1CB8F084C6E}"/>
              </a:ext>
            </a:extLst>
          </p:cNvPr>
          <p:cNvSpPr>
            <a:spLocks noGrp="1"/>
          </p:cNvSpPr>
          <p:nvPr>
            <p:ph idx="1"/>
          </p:nvPr>
        </p:nvSpPr>
        <p:spPr/>
        <p:txBody>
          <a:bodyPr>
            <a:normAutofit fontScale="92500" lnSpcReduction="20000"/>
          </a:bodyPr>
          <a:lstStyle/>
          <a:p>
            <a:r>
              <a:rPr lang="el-GR" dirty="0"/>
              <a:t>Μια ενεργειακή κρίση συμβαίνει όταν οι περιορισμοί εφοδιασμού ή οι γεωπολιτικές διαταραχές προκαλούν ραγδαίες αυξήσεις στις τιμές της ενέργειας, επηρεάζοντας το κόστος παραγωγής, τον πληθωρισμό και την οικονομική σταθερότητα.
Από την άποψη της διαχειριστικής οικονομίας, οι ενεργειακές κρίσεις είναι σοκ κόστους που επηρεάζουν τις λειτουργίες παραγωγής, τις αλυσίδες εφοδιασμού και τις στρατηγικές τιμολόγησης.</a:t>
            </a:r>
          </a:p>
          <a:p>
            <a:r>
              <a:rPr lang="el-GR" dirty="0"/>
              <a:t>Ο </a:t>
            </a:r>
            <a:r>
              <a:rPr lang="el-GR" b="1" dirty="0"/>
              <a:t>στασιμοπληθωρισμός</a:t>
            </a:r>
            <a:r>
              <a:rPr lang="el-GR" dirty="0"/>
              <a:t> είναι μια δυσμενής οικονομική κατάσταση που χαρακτηρίζεται από συνδυασμό χαμηλής/μηδενικής ανάπτυξης (στασιμότητα), υψηλής ανεργίας και υψηλού πληθωρισμού. Πρόκειται για έναν «οικονομικό εφιάλτη» που συνδυάζει δύο αντίθετα προβλήματα, καθιστώντας δύσκολη την αντιμετώπισή του με παραδοσιακά νομισματικά εργαλεία</a:t>
            </a:r>
            <a:endParaRPr lang="en-US" dirty="0"/>
          </a:p>
        </p:txBody>
      </p:sp>
    </p:spTree>
    <p:extLst>
      <p:ext uri="{BB962C8B-B14F-4D97-AF65-F5344CB8AC3E}">
        <p14:creationId xmlns:p14="http://schemas.microsoft.com/office/powerpoint/2010/main" val="2819496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F78DE-02C4-609F-1FA2-1682063C7DC7}"/>
              </a:ext>
            </a:extLst>
          </p:cNvPr>
          <p:cNvSpPr>
            <a:spLocks noGrp="1"/>
          </p:cNvSpPr>
          <p:nvPr>
            <p:ph type="title"/>
          </p:nvPr>
        </p:nvSpPr>
        <p:spPr>
          <a:xfrm>
            <a:off x="838200" y="365125"/>
            <a:ext cx="10515600" cy="1209339"/>
          </a:xfrm>
        </p:spPr>
        <p:txBody>
          <a:bodyPr>
            <a:normAutofit fontScale="90000"/>
          </a:bodyPr>
          <a:lstStyle/>
          <a:p>
            <a:pPr algn="ctr"/>
            <a:r>
              <a:rPr lang="en-US" sz="2000" b="1" dirty="0"/>
              <a:t>The Rate of Global Economic Growth Is Meaningless</a:t>
            </a:r>
            <a:br>
              <a:rPr lang="en-US" sz="2000" b="1" dirty="0"/>
            </a:br>
            <a:r>
              <a:rPr lang="en-US" sz="2000" b="1" dirty="0"/>
              <a:t>As the world economy splinters, broad measures of its condition are becoming less relevant.</a:t>
            </a:r>
            <a:br>
              <a:rPr lang="en-US" dirty="0"/>
            </a:br>
            <a:endParaRPr lang="en-US" dirty="0"/>
          </a:p>
        </p:txBody>
      </p:sp>
      <p:sp>
        <p:nvSpPr>
          <p:cNvPr id="3" name="Content Placeholder 2">
            <a:extLst>
              <a:ext uri="{FF2B5EF4-FFF2-40B4-BE49-F238E27FC236}">
                <a16:creationId xmlns:a16="http://schemas.microsoft.com/office/drawing/2014/main" id="{64E155D6-E024-A466-FD5D-E4AE0C14C2C5}"/>
              </a:ext>
            </a:extLst>
          </p:cNvPr>
          <p:cNvSpPr>
            <a:spLocks noGrp="1"/>
          </p:cNvSpPr>
          <p:nvPr>
            <p:ph sz="half" idx="1"/>
          </p:nvPr>
        </p:nvSpPr>
        <p:spPr>
          <a:xfrm>
            <a:off x="838200" y="1398850"/>
            <a:ext cx="5181600" cy="4778113"/>
          </a:xfrm>
        </p:spPr>
        <p:txBody>
          <a:bodyPr>
            <a:normAutofit fontScale="47500" lnSpcReduction="20000"/>
          </a:bodyPr>
          <a:lstStyle/>
          <a:p>
            <a:pPr marL="0" indent="0">
              <a:buNone/>
            </a:pPr>
            <a:r>
              <a:rPr lang="el-GR" sz="3400" dirty="0"/>
              <a:t>Ένας ουσιαστικός ορισμός ενός παγκόσμιου ρυθμού οικονομικής ανάπτυξης απαιτεί ότι ένας ικανός αριθμός χωρών, ή τουλάχιστον μια υπεροχή του παγκόσμιου ΑΕΠ, κινείται προς την ίδια κατεύθυνση με έναν ευρέως κοινό και ακόμη και αλληλένδετο ρυθμό. Αυτή η ιδέα κάποτε είχε νόημα, καθώς συχνά υπήρχαν μερικοί κοινοί παράγοντες - η ανάπτυξη που καθοδηγείται από την Κίνα, για παράδειγμα, ή οι τιμές της ενέργειας - που επηρέαζαν μεγάλο αριθμό χωρών με παρόμοιους τρόπους. Στο μέλλον, ωστόσο, η οικονομική ανάπτυξη θα προέρχεται όλο και περισσότερο από ιδιοσυγκρασιακούς και εθνικούς παράγοντες, όχι από παγκόσμιους.</a:t>
            </a:r>
            <a:endParaRPr lang="en-US" sz="3400" dirty="0"/>
          </a:p>
          <a:p>
            <a:pPr marL="0" indent="0">
              <a:buNone/>
            </a:pPr>
            <a:endParaRPr lang="en-US" sz="1400" dirty="0"/>
          </a:p>
        </p:txBody>
      </p:sp>
      <p:sp>
        <p:nvSpPr>
          <p:cNvPr id="4" name="Content Placeholder 3">
            <a:extLst>
              <a:ext uri="{FF2B5EF4-FFF2-40B4-BE49-F238E27FC236}">
                <a16:creationId xmlns:a16="http://schemas.microsoft.com/office/drawing/2014/main" id="{6E80322C-51A7-3B6B-29D3-04B545D5FDCE}"/>
              </a:ext>
            </a:extLst>
          </p:cNvPr>
          <p:cNvSpPr>
            <a:spLocks noGrp="1"/>
          </p:cNvSpPr>
          <p:nvPr>
            <p:ph sz="half" idx="2"/>
          </p:nvPr>
        </p:nvSpPr>
        <p:spPr>
          <a:xfrm>
            <a:off x="6172200" y="1144514"/>
            <a:ext cx="5181600" cy="5032449"/>
          </a:xfrm>
        </p:spPr>
        <p:txBody>
          <a:bodyPr>
            <a:normAutofit fontScale="47500" lnSpcReduction="20000"/>
          </a:bodyPr>
          <a:lstStyle/>
          <a:p>
            <a:r>
              <a:rPr lang="el-GR" dirty="0"/>
              <a:t>Για το μεγαλύτερο μέρος των τελευταίων δεκαετιών, η κινεζική οικονομική </a:t>
            </a:r>
            <a:r>
              <a:rPr lang="el-GR" u="sng" dirty="0">
                <a:hlinkClick r:id="rId2"/>
              </a:rPr>
              <a:t>ανάπτυξη</a:t>
            </a:r>
            <a:r>
              <a:rPr lang="el-GR" dirty="0"/>
              <a:t> ήταν 8% ή υψηλότερη. Και με όλα τα κατασκευαστικά της έργα, η κινεζική οικονομία είχε μια αδηφάγα ζήτηση για εμπορεύματα και πρώτες ύλες. Ως δευτερεύον αποτέλεσμα αυτής της ανάπτυξης, τα κινεζικά κεφάλαια εισέρρευσαν προς τα έξω, κυρίως ως μέρος της </a:t>
            </a:r>
            <a:r>
              <a:rPr lang="el-GR" u="sng" dirty="0">
                <a:hlinkClick r:id="rId3"/>
              </a:rPr>
              <a:t>πρωτοβουλίας </a:t>
            </a:r>
            <a:r>
              <a:rPr lang="en-US" u="sng" dirty="0">
                <a:hlinkClick r:id="rId3"/>
              </a:rPr>
              <a:t>Belt and Road</a:t>
            </a:r>
            <a:r>
              <a:rPr lang="el-GR" u="sng" dirty="0"/>
              <a:t>. </a:t>
            </a:r>
            <a:r>
              <a:rPr lang="el-GR" dirty="0"/>
              <a:t>Τώρα τα πράγματα είναι διαφορετικά. Η Κίνα </a:t>
            </a:r>
            <a:r>
              <a:rPr lang="el-GR" u="sng" dirty="0">
                <a:hlinkClick r:id="rId4"/>
              </a:rPr>
              <a:t>αναφέρει ρυθμό ανάπτυξης</a:t>
            </a:r>
            <a:r>
              <a:rPr lang="el-GR" dirty="0"/>
              <a:t> της τάξης του 5%, αλλά οι περισσότεροι </a:t>
            </a:r>
            <a:r>
              <a:rPr lang="el-GR" u="sng" dirty="0">
                <a:hlinkClick r:id="rId5"/>
              </a:rPr>
              <a:t>παρατηρητές</a:t>
            </a:r>
            <a:r>
              <a:rPr lang="el-GR" dirty="0"/>
              <a:t> δεν εμπιστεύονται αυτούς τους αριθμούς. Το γιουάν είναι αδύναμο, οι τιμές καταναλωτή πέφτουν, οι υπερβολές των ακινήτων </a:t>
            </a:r>
            <a:r>
              <a:rPr lang="el-GR" u="sng" dirty="0">
                <a:hlinkClick r:id="rId6"/>
              </a:rPr>
              <a:t>εξακολουθούν να χαλαρώνουν</a:t>
            </a:r>
            <a:r>
              <a:rPr lang="el-GR" dirty="0"/>
              <a:t>, οι εξαγωγές πέφτουν και η κυβέρνηση έχει σταματήσει να αναφέρει τα ποσοστά ανεργίας των νέων επειδή </a:t>
            </a:r>
            <a:r>
              <a:rPr lang="el-GR" u="sng" dirty="0">
                <a:hlinkClick r:id="rId7"/>
              </a:rPr>
              <a:t>είναι τόσο υψηλά</a:t>
            </a:r>
            <a:r>
              <a:rPr lang="el-GR" dirty="0"/>
              <a:t>. Τα μακροπρόθεσμα προβλήματα περιλαμβάνουν μια γηράσκουσα χώρα και μια συρρίκνωση του εργατικού δυναμικού.</a:t>
            </a:r>
            <a:endParaRPr lang="en-US" dirty="0"/>
          </a:p>
          <a:p>
            <a:r>
              <a:rPr lang="el-GR" dirty="0"/>
              <a:t>Το συμπέρασμα: Όποιος κι αν είναι ο πραγματικός ρυθμός της κινεζικής οικονομικής ανάπτυξης, δεν είναι αρκετός για να οδηγήσει την παγκόσμια οικονομία.</a:t>
            </a:r>
          </a:p>
          <a:p>
            <a:r>
              <a:rPr lang="el-GR" dirty="0"/>
              <a:t>Ο δεύτερος συστημικός παράγοντας που οδηγούσε την παγκόσμια οικονομία είναι οι τιμές του πετρελαίου. Όταν ήταν υψηλά, μερικές φορές λόγω γεωπολιτικών παραγόντων, μεγάλο μέρος της παγκόσμιας οικονομίας έμπαινε σε ύφεση, όπως συνέβη το 1973 και το 1979. Σήμερα το ενεργειακό τοπίο είναι εντελώς διαφορετικό. Οι ΗΠΑ έχουν γίνει σημαντικός εξαγωγέας πετρελαίου, επομένως οι υψηλές τιμές του πετρελαίου είναι πολύ λιγότερο αρνητικές οικονομικά για την οικονομία των ΗΠΑ - και μπορεί ακόμη και να είναι θετικές.</a:t>
            </a:r>
            <a:endParaRPr lang="en-US" dirty="0"/>
          </a:p>
          <a:p>
            <a:endParaRPr lang="en-US" dirty="0"/>
          </a:p>
          <a:p>
            <a:pPr marL="0" indent="0">
              <a:buNone/>
            </a:pPr>
            <a:endParaRPr lang="en-US" dirty="0"/>
          </a:p>
        </p:txBody>
      </p:sp>
      <p:pic>
        <p:nvPicPr>
          <p:cNvPr id="5" name="Picture 4">
            <a:extLst>
              <a:ext uri="{FF2B5EF4-FFF2-40B4-BE49-F238E27FC236}">
                <a16:creationId xmlns:a16="http://schemas.microsoft.com/office/drawing/2014/main" id="{90F81A64-E0B1-2831-9615-F50F62BC0105}"/>
              </a:ext>
            </a:extLst>
          </p:cNvPr>
          <p:cNvPicPr>
            <a:picLocks noChangeAspect="1"/>
          </p:cNvPicPr>
          <p:nvPr/>
        </p:nvPicPr>
        <p:blipFill>
          <a:blip r:embed="rId8"/>
          <a:stretch>
            <a:fillRect/>
          </a:stretch>
        </p:blipFill>
        <p:spPr>
          <a:xfrm>
            <a:off x="743743" y="3536487"/>
            <a:ext cx="5005700" cy="2493782"/>
          </a:xfrm>
          <a:prstGeom prst="rect">
            <a:avLst/>
          </a:prstGeom>
        </p:spPr>
      </p:pic>
    </p:spTree>
    <p:extLst>
      <p:ext uri="{BB962C8B-B14F-4D97-AF65-F5344CB8AC3E}">
        <p14:creationId xmlns:p14="http://schemas.microsoft.com/office/powerpoint/2010/main" val="11660034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ED185-2FBA-12A0-583E-ADF636E2F246}"/>
              </a:ext>
            </a:extLst>
          </p:cNvPr>
          <p:cNvSpPr>
            <a:spLocks noGrp="1"/>
          </p:cNvSpPr>
          <p:nvPr>
            <p:ph type="title"/>
          </p:nvPr>
        </p:nvSpPr>
        <p:spPr>
          <a:xfrm>
            <a:off x="838200" y="365125"/>
            <a:ext cx="10515600" cy="1033725"/>
          </a:xfrm>
        </p:spPr>
        <p:txBody>
          <a:bodyPr>
            <a:normAutofit fontScale="90000"/>
          </a:bodyPr>
          <a:lstStyle/>
          <a:p>
            <a:pPr algn="ctr"/>
            <a:r>
              <a:rPr lang="en-US" sz="3100" b="1" dirty="0"/>
              <a:t>The Architecture of Power: Patterns of Disruption and Stability in the Global Ownership Network</a:t>
            </a:r>
            <a:br>
              <a:rPr lang="en-US" b="1" dirty="0"/>
            </a:br>
            <a:endParaRPr lang="en-US" dirty="0"/>
          </a:p>
        </p:txBody>
      </p:sp>
      <p:pic>
        <p:nvPicPr>
          <p:cNvPr id="5" name="Content Placeholder 4">
            <a:extLst>
              <a:ext uri="{FF2B5EF4-FFF2-40B4-BE49-F238E27FC236}">
                <a16:creationId xmlns:a16="http://schemas.microsoft.com/office/drawing/2014/main" id="{C2F098F9-2C2D-5A55-5F4C-A4E17181A6D8}"/>
              </a:ext>
            </a:extLst>
          </p:cNvPr>
          <p:cNvPicPr>
            <a:picLocks noGrp="1" noChangeAspect="1"/>
          </p:cNvPicPr>
          <p:nvPr>
            <p:ph sz="half" idx="1"/>
          </p:nvPr>
        </p:nvPicPr>
        <p:blipFill>
          <a:blip r:embed="rId2"/>
          <a:stretch>
            <a:fillRect/>
          </a:stretch>
        </p:blipFill>
        <p:spPr>
          <a:xfrm>
            <a:off x="975312" y="1398850"/>
            <a:ext cx="2133898" cy="1810003"/>
          </a:xfrm>
          <a:prstGeom prst="rect">
            <a:avLst/>
          </a:prstGeom>
        </p:spPr>
      </p:pic>
      <p:pic>
        <p:nvPicPr>
          <p:cNvPr id="38" name="Content Placeholder 37">
            <a:extLst>
              <a:ext uri="{FF2B5EF4-FFF2-40B4-BE49-F238E27FC236}">
                <a16:creationId xmlns:a16="http://schemas.microsoft.com/office/drawing/2014/main" id="{23B10BB3-44F9-AEEE-E6DD-FB1AFC2B0A60}"/>
              </a:ext>
            </a:extLst>
          </p:cNvPr>
          <p:cNvPicPr>
            <a:picLocks noGrp="1" noChangeAspect="1"/>
          </p:cNvPicPr>
          <p:nvPr>
            <p:ph sz="half" idx="2"/>
          </p:nvPr>
        </p:nvPicPr>
        <p:blipFill>
          <a:blip r:embed="rId3"/>
          <a:stretch>
            <a:fillRect/>
          </a:stretch>
        </p:blipFill>
        <p:spPr>
          <a:xfrm>
            <a:off x="6568267" y="1581716"/>
            <a:ext cx="2391109" cy="1448002"/>
          </a:xfrm>
          <a:prstGeom prst="rect">
            <a:avLst/>
          </a:prstGeom>
        </p:spPr>
      </p:pic>
      <p:pic>
        <p:nvPicPr>
          <p:cNvPr id="6" name="Picture 5">
            <a:extLst>
              <a:ext uri="{FF2B5EF4-FFF2-40B4-BE49-F238E27FC236}">
                <a16:creationId xmlns:a16="http://schemas.microsoft.com/office/drawing/2014/main" id="{3580E755-0578-2761-BCF4-295DB26F00E5}"/>
              </a:ext>
            </a:extLst>
          </p:cNvPr>
          <p:cNvPicPr>
            <a:picLocks noChangeAspect="1"/>
          </p:cNvPicPr>
          <p:nvPr/>
        </p:nvPicPr>
        <p:blipFill>
          <a:blip r:embed="rId4"/>
          <a:stretch>
            <a:fillRect/>
          </a:stretch>
        </p:blipFill>
        <p:spPr>
          <a:xfrm>
            <a:off x="3472483" y="1520115"/>
            <a:ext cx="2231329" cy="1688738"/>
          </a:xfrm>
          <a:prstGeom prst="rect">
            <a:avLst/>
          </a:prstGeom>
        </p:spPr>
      </p:pic>
      <p:pic>
        <p:nvPicPr>
          <p:cNvPr id="8" name="Picture 7">
            <a:extLst>
              <a:ext uri="{FF2B5EF4-FFF2-40B4-BE49-F238E27FC236}">
                <a16:creationId xmlns:a16="http://schemas.microsoft.com/office/drawing/2014/main" id="{355B03E2-86B3-53D3-79A3-36CFE0E59BFC}"/>
              </a:ext>
            </a:extLst>
          </p:cNvPr>
          <p:cNvPicPr>
            <a:picLocks noChangeAspect="1"/>
          </p:cNvPicPr>
          <p:nvPr/>
        </p:nvPicPr>
        <p:blipFill>
          <a:blip r:embed="rId5"/>
          <a:stretch>
            <a:fillRect/>
          </a:stretch>
        </p:blipFill>
        <p:spPr>
          <a:xfrm>
            <a:off x="399671" y="3536486"/>
            <a:ext cx="5620129" cy="2216361"/>
          </a:xfrm>
          <a:prstGeom prst="rect">
            <a:avLst/>
          </a:prstGeom>
        </p:spPr>
      </p:pic>
      <p:pic>
        <p:nvPicPr>
          <p:cNvPr id="42" name="Picture 41">
            <a:extLst>
              <a:ext uri="{FF2B5EF4-FFF2-40B4-BE49-F238E27FC236}">
                <a16:creationId xmlns:a16="http://schemas.microsoft.com/office/drawing/2014/main" id="{6D0F3076-F86E-16C7-E7A4-F65B50240759}"/>
              </a:ext>
            </a:extLst>
          </p:cNvPr>
          <p:cNvPicPr>
            <a:picLocks noChangeAspect="1"/>
          </p:cNvPicPr>
          <p:nvPr/>
        </p:nvPicPr>
        <p:blipFill>
          <a:blip r:embed="rId6"/>
          <a:stretch>
            <a:fillRect/>
          </a:stretch>
        </p:blipFill>
        <p:spPr>
          <a:xfrm>
            <a:off x="5409008" y="3260373"/>
            <a:ext cx="6417564" cy="2347722"/>
          </a:xfrm>
          <a:prstGeom prst="rect">
            <a:avLst/>
          </a:prstGeom>
        </p:spPr>
      </p:pic>
    </p:spTree>
    <p:extLst>
      <p:ext uri="{BB962C8B-B14F-4D97-AF65-F5344CB8AC3E}">
        <p14:creationId xmlns:p14="http://schemas.microsoft.com/office/powerpoint/2010/main" val="2039292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0C4F5D-8D08-3CC2-F498-4E6808B49417}"/>
              </a:ext>
            </a:extLst>
          </p:cNvPr>
          <p:cNvPicPr>
            <a:picLocks noChangeAspect="1"/>
          </p:cNvPicPr>
          <p:nvPr/>
        </p:nvPicPr>
        <p:blipFill>
          <a:blip r:embed="rId2"/>
          <a:stretch>
            <a:fillRect/>
          </a:stretch>
        </p:blipFill>
        <p:spPr>
          <a:xfrm>
            <a:off x="2105014" y="464384"/>
            <a:ext cx="2206594" cy="1920406"/>
          </a:xfrm>
          <a:prstGeom prst="rect">
            <a:avLst/>
          </a:prstGeom>
        </p:spPr>
      </p:pic>
      <p:pic>
        <p:nvPicPr>
          <p:cNvPr id="3" name="Picture 2">
            <a:extLst>
              <a:ext uri="{FF2B5EF4-FFF2-40B4-BE49-F238E27FC236}">
                <a16:creationId xmlns:a16="http://schemas.microsoft.com/office/drawing/2014/main" id="{9B6BC0DF-5C89-E5FD-3A37-3B6E1DA67258}"/>
              </a:ext>
            </a:extLst>
          </p:cNvPr>
          <p:cNvPicPr>
            <a:picLocks noChangeAspect="1"/>
          </p:cNvPicPr>
          <p:nvPr/>
        </p:nvPicPr>
        <p:blipFill>
          <a:blip r:embed="rId3"/>
          <a:stretch>
            <a:fillRect/>
          </a:stretch>
        </p:blipFill>
        <p:spPr>
          <a:xfrm>
            <a:off x="5643847" y="458287"/>
            <a:ext cx="2132854" cy="1926503"/>
          </a:xfrm>
          <a:prstGeom prst="rect">
            <a:avLst/>
          </a:prstGeom>
        </p:spPr>
      </p:pic>
      <p:pic>
        <p:nvPicPr>
          <p:cNvPr id="4" name="Picture 3">
            <a:extLst>
              <a:ext uri="{FF2B5EF4-FFF2-40B4-BE49-F238E27FC236}">
                <a16:creationId xmlns:a16="http://schemas.microsoft.com/office/drawing/2014/main" id="{22B4B01D-B158-E4C3-21F0-A537F167B630}"/>
              </a:ext>
            </a:extLst>
          </p:cNvPr>
          <p:cNvPicPr>
            <a:picLocks noChangeAspect="1"/>
          </p:cNvPicPr>
          <p:nvPr/>
        </p:nvPicPr>
        <p:blipFill>
          <a:blip r:embed="rId4"/>
          <a:stretch>
            <a:fillRect/>
          </a:stretch>
        </p:blipFill>
        <p:spPr>
          <a:xfrm>
            <a:off x="3315405" y="2583606"/>
            <a:ext cx="2121592" cy="188992"/>
          </a:xfrm>
          <a:prstGeom prst="rect">
            <a:avLst/>
          </a:prstGeom>
        </p:spPr>
      </p:pic>
      <p:pic>
        <p:nvPicPr>
          <p:cNvPr id="6" name="Picture 5">
            <a:extLst>
              <a:ext uri="{FF2B5EF4-FFF2-40B4-BE49-F238E27FC236}">
                <a16:creationId xmlns:a16="http://schemas.microsoft.com/office/drawing/2014/main" id="{A8EF26DF-EEF2-5C69-8927-126ED92710CC}"/>
              </a:ext>
            </a:extLst>
          </p:cNvPr>
          <p:cNvPicPr>
            <a:picLocks noChangeAspect="1"/>
          </p:cNvPicPr>
          <p:nvPr/>
        </p:nvPicPr>
        <p:blipFill>
          <a:blip r:embed="rId5"/>
          <a:stretch>
            <a:fillRect/>
          </a:stretch>
        </p:blipFill>
        <p:spPr>
          <a:xfrm>
            <a:off x="1694259" y="2965317"/>
            <a:ext cx="6417564" cy="3268218"/>
          </a:xfrm>
          <a:prstGeom prst="rect">
            <a:avLst/>
          </a:prstGeom>
        </p:spPr>
      </p:pic>
    </p:spTree>
    <p:extLst>
      <p:ext uri="{BB962C8B-B14F-4D97-AF65-F5344CB8AC3E}">
        <p14:creationId xmlns:p14="http://schemas.microsoft.com/office/powerpoint/2010/main" val="3536239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348BA-CD7C-DBD7-6464-08A5ED5C8245}"/>
              </a:ext>
            </a:extLst>
          </p:cNvPr>
          <p:cNvSpPr>
            <a:spLocks noGrp="1"/>
          </p:cNvSpPr>
          <p:nvPr>
            <p:ph type="title"/>
          </p:nvPr>
        </p:nvSpPr>
        <p:spPr>
          <a:xfrm>
            <a:off x="838200" y="365125"/>
            <a:ext cx="10515600" cy="870223"/>
          </a:xfrm>
        </p:spPr>
        <p:txBody>
          <a:bodyPr>
            <a:noAutofit/>
          </a:bodyPr>
          <a:lstStyle/>
          <a:p>
            <a:pPr algn="ctr"/>
            <a:r>
              <a:rPr lang="el-GR" sz="1800" b="1" u="sng" dirty="0">
                <a:hlinkClick r:id="rId2"/>
              </a:rPr>
              <a:t>Προσαρμογή για τον πληθωρισμό</a:t>
            </a:r>
            <a:r>
              <a:rPr lang="en-US" sz="1800" b="1" dirty="0"/>
              <a:t> </a:t>
            </a:r>
            <a:br>
              <a:rPr lang="en-US" sz="1800" dirty="0"/>
            </a:br>
            <a:br>
              <a:rPr lang="en-US" sz="1800" dirty="0"/>
            </a:br>
            <a:r>
              <a:rPr lang="el-GR" sz="1800" i="1" dirty="0"/>
              <a:t>«Τα βάρη του υψηλού πληθωρισμού πέφτουν βαρύτερα σε αυτούς που είναι λιγότερο ικανοί να τα αντέξουν».</a:t>
            </a:r>
            <a:br>
              <a:rPr lang="en-US" sz="1800" dirty="0"/>
            </a:br>
            <a:r>
              <a:rPr lang="el-GR" sz="1800" b="1" dirty="0"/>
              <a:t>—Πρόεδρος της Ομοσπονδιακής Τράπεζας των ΗΠΑ Τζερόμ Πάουελ</a:t>
            </a:r>
            <a:endParaRPr lang="en-US" sz="1800" dirty="0"/>
          </a:p>
        </p:txBody>
      </p:sp>
      <p:sp>
        <p:nvSpPr>
          <p:cNvPr id="3" name="Content Placeholder 2">
            <a:extLst>
              <a:ext uri="{FF2B5EF4-FFF2-40B4-BE49-F238E27FC236}">
                <a16:creationId xmlns:a16="http://schemas.microsoft.com/office/drawing/2014/main" id="{B6687280-F7D6-59CA-478D-59C165B0B0A6}"/>
              </a:ext>
            </a:extLst>
          </p:cNvPr>
          <p:cNvSpPr>
            <a:spLocks noGrp="1"/>
          </p:cNvSpPr>
          <p:nvPr>
            <p:ph idx="1"/>
          </p:nvPr>
        </p:nvSpPr>
        <p:spPr>
          <a:xfrm>
            <a:off x="838200" y="1344350"/>
            <a:ext cx="10515600" cy="4832613"/>
          </a:xfrm>
        </p:spPr>
        <p:txBody>
          <a:bodyPr>
            <a:normAutofit fontScale="92500" lnSpcReduction="20000"/>
          </a:bodyPr>
          <a:lstStyle/>
          <a:p>
            <a:r>
              <a:rPr lang="el-GR" b="1" dirty="0"/>
              <a:t>Ο πληθωρισμός</a:t>
            </a:r>
            <a:r>
              <a:rPr lang="el-GR" dirty="0"/>
              <a:t> αυξάνει το γενικό επίπεδο τιμών για αγαθά και υπηρεσίες σε μια οικονομία και μειώνει την αγοραστική δύναμη ενός δολαρίου με την πάροδο του χρόνου. Αυτό σημαίνει ότι, χρόνο με το χρόνο, με ένα σταθερό χρηματικό ποσό μπορείτε να αγοράζετε λιγότερα είδη στο παντοπωλείο ή να έχετε πρόσβαση σε λιγότερες υπηρεσίες όπως κούρεμα ή επισκευές αυτοκινήτων.</a:t>
            </a:r>
            <a:endParaRPr lang="en-US" dirty="0"/>
          </a:p>
          <a:p>
            <a:r>
              <a:rPr lang="el-GR" dirty="0"/>
              <a:t>Η προσαρμογή για τον πληθωρισμό σημαίνει μέτρηση των ποσών σε δολάρια σε σταθερές τιμές. Οι οικονομολόγοι χρησιμοποιούν ορολογία για να ονομάσουν ποσά σε δολάρια που έχουν προσαρμοστεί για τον αντίκτυπο του πληθωρισμού: Αυτή η λέξη είναι «πραγματική». Για παράδειγμα, οι μισθοί ή </a:t>
            </a:r>
            <a:r>
              <a:rPr lang="el-GR" b="1" dirty="0"/>
              <a:t>τα επιτόκια</a:t>
            </a:r>
            <a:r>
              <a:rPr lang="el-GR" dirty="0"/>
              <a:t> μπορούν να προσαρμοστούν για τον πληθωρισμό, δίνοντάς μας έναν «πραγματικό μισθό» ή «πραγματικό επιτόκιο». Μπορείτε να συγκρίνετε πραγματικές αξίες σήμερα με πραγματικές αξίες από το παρελθόν, επειδή το γενικό επίπεδο τιμών διατηρείται σταθερό.</a:t>
            </a:r>
          </a:p>
          <a:p>
            <a:pPr marL="0" indent="0">
              <a:buNone/>
            </a:pPr>
            <a:endParaRPr lang="en-US" dirty="0"/>
          </a:p>
          <a:p>
            <a:pPr marL="0" indent="0">
              <a:buNone/>
            </a:pPr>
            <a:endParaRPr lang="en-US" sz="1600" dirty="0"/>
          </a:p>
        </p:txBody>
      </p:sp>
    </p:spTree>
    <p:extLst>
      <p:ext uri="{BB962C8B-B14F-4D97-AF65-F5344CB8AC3E}">
        <p14:creationId xmlns:p14="http://schemas.microsoft.com/office/powerpoint/2010/main" val="26114695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92C3B1-1DF7-90C1-E377-2D75A5980C09}"/>
              </a:ext>
            </a:extLst>
          </p:cNvPr>
          <p:cNvSpPr>
            <a:spLocks noGrp="1"/>
          </p:cNvSpPr>
          <p:nvPr>
            <p:ph type="title"/>
          </p:nvPr>
        </p:nvSpPr>
        <p:spPr/>
        <p:txBody>
          <a:bodyPr/>
          <a:lstStyle/>
          <a:p>
            <a:r>
              <a:rPr lang="el-GR" dirty="0"/>
              <a:t>Πληθωρισμός και Πραγματικές Τιμές</a:t>
            </a:r>
            <a:endParaRPr lang="en-US" dirty="0"/>
          </a:p>
        </p:txBody>
      </p:sp>
      <p:pic>
        <p:nvPicPr>
          <p:cNvPr id="7" name="Content Placeholder 6">
            <a:extLst>
              <a:ext uri="{FF2B5EF4-FFF2-40B4-BE49-F238E27FC236}">
                <a16:creationId xmlns:a16="http://schemas.microsoft.com/office/drawing/2014/main" id="{27E80889-2ED8-8F8E-37F4-EB43E272898B}"/>
              </a:ext>
            </a:extLst>
          </p:cNvPr>
          <p:cNvPicPr>
            <a:picLocks noGrp="1" noChangeAspect="1"/>
          </p:cNvPicPr>
          <p:nvPr>
            <p:ph sz="half" idx="1"/>
          </p:nvPr>
        </p:nvPicPr>
        <p:blipFill>
          <a:blip r:embed="rId2"/>
          <a:stretch>
            <a:fillRect/>
          </a:stretch>
        </p:blipFill>
        <p:spPr>
          <a:xfrm>
            <a:off x="914400" y="1871864"/>
            <a:ext cx="5181600" cy="2018278"/>
          </a:xfrm>
          <a:prstGeom prst="rect">
            <a:avLst/>
          </a:prstGeom>
        </p:spPr>
      </p:pic>
      <p:sp>
        <p:nvSpPr>
          <p:cNvPr id="4" name="Content Placeholder 3">
            <a:extLst>
              <a:ext uri="{FF2B5EF4-FFF2-40B4-BE49-F238E27FC236}">
                <a16:creationId xmlns:a16="http://schemas.microsoft.com/office/drawing/2014/main" id="{B5AF0EF4-131B-D945-7CC2-EC565C56ADF6}"/>
              </a:ext>
            </a:extLst>
          </p:cNvPr>
          <p:cNvSpPr>
            <a:spLocks noGrp="1"/>
          </p:cNvSpPr>
          <p:nvPr>
            <p:ph sz="half" idx="2"/>
          </p:nvPr>
        </p:nvSpPr>
        <p:spPr/>
        <p:txBody>
          <a:bodyPr/>
          <a:lstStyle/>
          <a:p>
            <a:pPr marL="0" indent="0">
              <a:buNone/>
            </a:pPr>
            <a:r>
              <a:rPr lang="el-GR" sz="1600" b="1" dirty="0"/>
              <a:t>Πώς να υπολογίσετε την τρέχουσα αξία ενός ποσού σε δολάρια από μια προηγούμενη αξία</a:t>
            </a:r>
            <a:endParaRPr lang="en-US" sz="1600" dirty="0"/>
          </a:p>
          <a:p>
            <a:pPr marL="0" indent="0">
              <a:buNone/>
            </a:pPr>
            <a:endParaRPr lang="en-US" dirty="0"/>
          </a:p>
        </p:txBody>
      </p:sp>
      <p:pic>
        <p:nvPicPr>
          <p:cNvPr id="8" name="Picture 7">
            <a:extLst>
              <a:ext uri="{FF2B5EF4-FFF2-40B4-BE49-F238E27FC236}">
                <a16:creationId xmlns:a16="http://schemas.microsoft.com/office/drawing/2014/main" id="{3F9B54C6-A863-66A8-FC2E-FC5642E4A046}"/>
              </a:ext>
            </a:extLst>
          </p:cNvPr>
          <p:cNvPicPr>
            <a:picLocks noChangeAspect="1"/>
          </p:cNvPicPr>
          <p:nvPr/>
        </p:nvPicPr>
        <p:blipFill>
          <a:blip r:embed="rId3"/>
          <a:stretch>
            <a:fillRect/>
          </a:stretch>
        </p:blipFill>
        <p:spPr>
          <a:xfrm>
            <a:off x="1035512" y="3890142"/>
            <a:ext cx="4212446" cy="2707314"/>
          </a:xfrm>
          <a:prstGeom prst="rect">
            <a:avLst/>
          </a:prstGeom>
        </p:spPr>
      </p:pic>
      <p:pic>
        <p:nvPicPr>
          <p:cNvPr id="9" name="Picture 8">
            <a:extLst>
              <a:ext uri="{FF2B5EF4-FFF2-40B4-BE49-F238E27FC236}">
                <a16:creationId xmlns:a16="http://schemas.microsoft.com/office/drawing/2014/main" id="{84A90560-D8E3-6D05-BDC0-5AC9A1AA06E0}"/>
              </a:ext>
            </a:extLst>
          </p:cNvPr>
          <p:cNvPicPr>
            <a:picLocks noChangeAspect="1"/>
          </p:cNvPicPr>
          <p:nvPr/>
        </p:nvPicPr>
        <p:blipFill>
          <a:blip r:embed="rId4"/>
          <a:stretch>
            <a:fillRect/>
          </a:stretch>
        </p:blipFill>
        <p:spPr>
          <a:xfrm>
            <a:off x="6267576" y="2379862"/>
            <a:ext cx="5232064" cy="3932038"/>
          </a:xfrm>
          <a:prstGeom prst="rect">
            <a:avLst/>
          </a:prstGeom>
        </p:spPr>
      </p:pic>
    </p:spTree>
    <p:extLst>
      <p:ext uri="{BB962C8B-B14F-4D97-AF65-F5344CB8AC3E}">
        <p14:creationId xmlns:p14="http://schemas.microsoft.com/office/powerpoint/2010/main" val="972871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{33393EBB-5049-497B-8711-FFA948CC9207}tf56160789_win32</Template>
  <TotalTime>2854</TotalTime>
  <Words>1626</Words>
  <Application>Microsoft Office PowerPoint</Application>
  <PresentationFormat>Widescreen</PresentationFormat>
  <Paragraphs>92</Paragraphs>
  <Slides>15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Book Antiqua</vt:lpstr>
      <vt:lpstr>Calibri</vt:lpstr>
      <vt:lpstr>Calibri Light</vt:lpstr>
      <vt:lpstr>Wingdings</vt:lpstr>
      <vt:lpstr>Office Theme</vt:lpstr>
      <vt:lpstr>ΟΙΚΟΝΟΜΙΚΗ ΤΩΝ ΕΠΙΧΕΙΡΗΣΕΩΝ  </vt:lpstr>
      <vt:lpstr>Whirlpool’s Stock Fell as Much as 20% After Company Warns Higher Prices Are Coming The appliance maker cut its earnings guidance in half as historically low consumer confidence steers people away from its higher-end products </vt:lpstr>
      <vt:lpstr> The Nature of Energy Crises</vt:lpstr>
      <vt:lpstr>Ενεργειακή Κρίση και Στασιμοπληθωρισμός</vt:lpstr>
      <vt:lpstr>The Rate of Global Economic Growth Is Meaningless As the world economy splinters, broad measures of its condition are becoming less relevant. </vt:lpstr>
      <vt:lpstr>The Architecture of Power: Patterns of Disruption and Stability in the Global Ownership Network </vt:lpstr>
      <vt:lpstr>PowerPoint Presentation</vt:lpstr>
      <vt:lpstr>Προσαρμογή για τον πληθωρισμό   «Τα βάρη του υψηλού πληθωρισμού πέφτουν βαρύτερα σε αυτούς που είναι λιγότερο ικανοί να τα αντέξουν». —Πρόεδρος της Ομοσπονδιακής Τράπεζας των ΗΠΑ Τζερόμ Πάουελ</vt:lpstr>
      <vt:lpstr>Πληθωρισμός και Πραγματικές Τιμές</vt:lpstr>
      <vt:lpstr>Πώς να υπολογίσετε ένα πραγματικό επιτόκιο </vt:lpstr>
      <vt:lpstr>Supply Shock in Economic Terms</vt:lpstr>
      <vt:lpstr>Energy Independence and Domestic Production</vt:lpstr>
      <vt:lpstr>Managerial Economics Implications for Firms Energy shocks affect firm-level decision making. Managers must consider: </vt:lpstr>
      <vt:lpstr>PowerPoint Presentation</vt:lpstr>
      <vt:lpstr>Παγκόσμια Αναδιανομή Εισοδήματος από το Σοκ Πετρελαίου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ΜΙΚΡΟΟΙΚΟΝΟΜΙΚΗ ΘΕΩΡΙΑ ΚΑΙ ΕΦΑΡΜΟΓΕΣ</dc:title>
  <dc:creator>DIMITRIOS KAMPIS</dc:creator>
  <cp:lastModifiedBy>DIMITRIOS KAMPIS</cp:lastModifiedBy>
  <cp:revision>30</cp:revision>
  <dcterms:created xsi:type="dcterms:W3CDTF">2021-10-21T08:13:11Z</dcterms:created>
  <dcterms:modified xsi:type="dcterms:W3CDTF">2026-05-08T13:00:57Z</dcterms:modified>
</cp:coreProperties>
</file>