
<file path=[Content_Types].xml><?xml version="1.0" encoding="utf-8"?>
<Types xmlns="http://schemas.openxmlformats.org/package/2006/content-types">
  <Default Extension="bin" ContentType="image/unknown"/>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27"/>
  </p:notesMasterIdLst>
  <p:sldIdLst>
    <p:sldId id="257" r:id="rId3"/>
    <p:sldId id="376" r:id="rId4"/>
    <p:sldId id="377" r:id="rId5"/>
    <p:sldId id="382" r:id="rId6"/>
    <p:sldId id="378" r:id="rId7"/>
    <p:sldId id="379" r:id="rId8"/>
    <p:sldId id="380" r:id="rId9"/>
    <p:sldId id="381" r:id="rId10"/>
    <p:sldId id="383" r:id="rId11"/>
    <p:sldId id="384" r:id="rId12"/>
    <p:sldId id="385" r:id="rId13"/>
    <p:sldId id="374" r:id="rId14"/>
    <p:sldId id="372" r:id="rId15"/>
    <p:sldId id="371" r:id="rId16"/>
    <p:sldId id="368" r:id="rId17"/>
    <p:sldId id="356" r:id="rId18"/>
    <p:sldId id="373" r:id="rId19"/>
    <p:sldId id="357" r:id="rId20"/>
    <p:sldId id="354" r:id="rId21"/>
    <p:sldId id="367" r:id="rId22"/>
    <p:sldId id="369" r:id="rId23"/>
    <p:sldId id="350" r:id="rId24"/>
    <p:sldId id="351" r:id="rId25"/>
    <p:sldId id="37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0" userDrawn="1">
          <p15:clr>
            <a:srgbClr val="A4A3A4"/>
          </p15:clr>
        </p15:guide>
        <p15:guide id="2" orient="horz" pos="177">
          <p15:clr>
            <a:srgbClr val="A4A3A4"/>
          </p15:clr>
        </p15:guide>
        <p15:guide id="3" orient="horz" pos="3048" userDrawn="1">
          <p15:clr>
            <a:srgbClr val="A4A3A4"/>
          </p15:clr>
        </p15:guide>
        <p15:guide id="4" orient="horz" pos="552">
          <p15:clr>
            <a:srgbClr val="A4A3A4"/>
          </p15:clr>
        </p15:guide>
        <p15:guide id="5" orient="horz" pos="445">
          <p15:clr>
            <a:srgbClr val="A4A3A4"/>
          </p15:clr>
        </p15:guide>
        <p15:guide id="6" orient="horz" pos="1632" userDrawn="1">
          <p15:clr>
            <a:srgbClr val="A4A3A4"/>
          </p15:clr>
        </p15:guide>
        <p15:guide id="7" pos="5424" userDrawn="1">
          <p15:clr>
            <a:srgbClr val="A4A3A4"/>
          </p15:clr>
        </p15:guide>
        <p15:guide id="8" pos="2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A1B6"/>
    <a:srgbClr val="6324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55" autoAdjust="0"/>
    <p:restoredTop sz="99878" autoAdjust="0"/>
  </p:normalViewPr>
  <p:slideViewPr>
    <p:cSldViewPr snapToGrid="0">
      <p:cViewPr varScale="1">
        <p:scale>
          <a:sx n="108" d="100"/>
          <a:sy n="108" d="100"/>
        </p:scale>
        <p:origin x="936" y="108"/>
      </p:cViewPr>
      <p:guideLst>
        <p:guide orient="horz" pos="4200"/>
        <p:guide orient="horz" pos="177"/>
        <p:guide orient="horz" pos="3048"/>
        <p:guide orient="horz" pos="552"/>
        <p:guide orient="horz" pos="445"/>
        <p:guide orient="horz" pos="1632"/>
        <p:guide pos="5424"/>
        <p:guide pos="216"/>
      </p:guideLst>
    </p:cSldViewPr>
  </p:slideViewPr>
  <p:outlineViewPr>
    <p:cViewPr>
      <p:scale>
        <a:sx n="33" d="100"/>
        <a:sy n="33" d="100"/>
      </p:scale>
      <p:origin x="0" y="0"/>
    </p:cViewPr>
    <p:sldLst>
      <p:sld r:id="rId1"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C873B-7B57-3341-A11C-31BC19C67173}" type="datetimeFigureOut">
              <a:rPr lang="en-US" smtClean="0"/>
              <a:t>5/8/2026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κύριου κειμένου</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3D8968-BF7E-2846-84F4-F772D319BA94}" type="slidenum">
              <a:rPr lang="en-US" smtClean="0"/>
              <a:t>‹#›</a:t>
            </a:fld>
            <a:endParaRPr lang="en-US"/>
          </a:p>
        </p:txBody>
      </p:sp>
    </p:spTree>
    <p:extLst>
      <p:ext uri="{BB962C8B-B14F-4D97-AF65-F5344CB8AC3E}">
        <p14:creationId xmlns:p14="http://schemas.microsoft.com/office/powerpoint/2010/main" val="880019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904750C-9EDF-4867-89C5-88E9A611430C}"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765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3953B4-6778-4833-A529-C80C2A2680B1}"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8227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4EBDF4-07B4-4D00-A39D-D25D650B49E8}"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7704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BD04-F236-440B-8399-EE52AC27223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4DDBA13-F68E-405C-8DAE-063C90012CF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FC6E4E1-3779-487C-905F-DB12D438217C}"/>
              </a:ext>
            </a:extLst>
          </p:cNvPr>
          <p:cNvSpPr>
            <a:spLocks noGrp="1"/>
          </p:cNvSpPr>
          <p:nvPr>
            <p:ph type="dt" sz="half" idx="10"/>
          </p:nvPr>
        </p:nvSpPr>
        <p:spPr/>
        <p:txBody>
          <a:bodyPr/>
          <a:lstStyle/>
          <a:p>
            <a:fld id="{F4038141-69DC-4BF4-BABD-A326615FD377}" type="datetime1">
              <a:rPr lang="en-US" smtClean="0"/>
              <a:t>5/8/2026</a:t>
            </a:fld>
            <a:endParaRPr lang="en-GB"/>
          </a:p>
        </p:txBody>
      </p:sp>
      <p:sp>
        <p:nvSpPr>
          <p:cNvPr id="5" name="Footer Placeholder 4">
            <a:extLst>
              <a:ext uri="{FF2B5EF4-FFF2-40B4-BE49-F238E27FC236}">
                <a16:creationId xmlns:a16="http://schemas.microsoft.com/office/drawing/2014/main" id="{D21F4F6F-4530-413A-A253-3EA6C4320EE4}"/>
              </a:ext>
            </a:extLst>
          </p:cNvPr>
          <p:cNvSpPr>
            <a:spLocks noGrp="1"/>
          </p:cNvSpPr>
          <p:nvPr>
            <p:ph type="ftr" sz="quarter" idx="11"/>
          </p:nvPr>
        </p:nvSpPr>
        <p:spPr/>
        <p:txBody>
          <a:body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C296A707-8F4A-4329-9FA1-2A1C3A9FB46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803948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37027-C0FC-4B11-A850-AEE5FE0892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58687-6FFE-4258-BAF1-EE37EE4239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4066C-D5F2-4EDC-8B50-874561CA0E9E}"/>
              </a:ext>
            </a:extLst>
          </p:cNvPr>
          <p:cNvSpPr>
            <a:spLocks noGrp="1"/>
          </p:cNvSpPr>
          <p:nvPr>
            <p:ph type="dt" sz="half" idx="10"/>
          </p:nvPr>
        </p:nvSpPr>
        <p:spPr/>
        <p:txBody>
          <a:bodyPr/>
          <a:lstStyle/>
          <a:p>
            <a:fld id="{4047CBB2-EEC4-4CFA-9DD2-6A1ADE8DC5E5}" type="datetime1">
              <a:rPr lang="en-US" smtClean="0"/>
              <a:t>5/8/2026</a:t>
            </a:fld>
            <a:endParaRPr lang="en-GB"/>
          </a:p>
        </p:txBody>
      </p:sp>
      <p:sp>
        <p:nvSpPr>
          <p:cNvPr id="5" name="Footer Placeholder 4">
            <a:extLst>
              <a:ext uri="{FF2B5EF4-FFF2-40B4-BE49-F238E27FC236}">
                <a16:creationId xmlns:a16="http://schemas.microsoft.com/office/drawing/2014/main" id="{95E9A438-B0A3-4D84-BDD3-00DD77610C42}"/>
              </a:ext>
            </a:extLst>
          </p:cNvPr>
          <p:cNvSpPr>
            <a:spLocks noGrp="1"/>
          </p:cNvSpPr>
          <p:nvPr>
            <p:ph type="ftr" sz="quarter" idx="11"/>
          </p:nvPr>
        </p:nvSpPr>
        <p:spPr/>
        <p:txBody>
          <a:body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E33C8B9E-4DC0-44BE-97D5-1F4E21D5D55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875329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2AD4-AE27-4C93-995C-15ACB95A8598}"/>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DD363E3-43AF-4F0B-A9B0-DBD2D8CEE9D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76C152-E3E4-4291-A33D-953651237C85}"/>
              </a:ext>
            </a:extLst>
          </p:cNvPr>
          <p:cNvSpPr>
            <a:spLocks noGrp="1"/>
          </p:cNvSpPr>
          <p:nvPr>
            <p:ph type="dt" sz="half" idx="10"/>
          </p:nvPr>
        </p:nvSpPr>
        <p:spPr/>
        <p:txBody>
          <a:bodyPr/>
          <a:lstStyle/>
          <a:p>
            <a:fld id="{ECA244E8-1973-49CC-8F8B-236BF2221D75}" type="datetime1">
              <a:rPr lang="en-US" smtClean="0"/>
              <a:t>5/8/2026</a:t>
            </a:fld>
            <a:endParaRPr lang="en-GB"/>
          </a:p>
        </p:txBody>
      </p:sp>
      <p:sp>
        <p:nvSpPr>
          <p:cNvPr id="5" name="Footer Placeholder 4">
            <a:extLst>
              <a:ext uri="{FF2B5EF4-FFF2-40B4-BE49-F238E27FC236}">
                <a16:creationId xmlns:a16="http://schemas.microsoft.com/office/drawing/2014/main" id="{21AB0B95-1365-4BB4-9661-45BCC30DC15C}"/>
              </a:ext>
            </a:extLst>
          </p:cNvPr>
          <p:cNvSpPr>
            <a:spLocks noGrp="1"/>
          </p:cNvSpPr>
          <p:nvPr>
            <p:ph type="ftr" sz="quarter" idx="11"/>
          </p:nvPr>
        </p:nvSpPr>
        <p:spPr/>
        <p:txBody>
          <a:body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DF53876A-B0FC-46E9-B228-8BAEE0329E7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893362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60115-5FC0-43C9-B08D-F3C07DEBD9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BEDCB-168C-4F88-9E4A-429E68AEC0B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544D05-A3A8-43CC-BED1-1D5CAF38ECC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1BBCC6-245D-426E-9497-5957E95280DC}"/>
              </a:ext>
            </a:extLst>
          </p:cNvPr>
          <p:cNvSpPr>
            <a:spLocks noGrp="1"/>
          </p:cNvSpPr>
          <p:nvPr>
            <p:ph type="dt" sz="half" idx="10"/>
          </p:nvPr>
        </p:nvSpPr>
        <p:spPr/>
        <p:txBody>
          <a:bodyPr/>
          <a:lstStyle/>
          <a:p>
            <a:fld id="{F67944AE-B48E-46FD-83E2-2AE12A98F8E6}" type="datetime1">
              <a:rPr lang="en-US" smtClean="0"/>
              <a:t>5/8/2026</a:t>
            </a:fld>
            <a:endParaRPr lang="en-GB"/>
          </a:p>
        </p:txBody>
      </p:sp>
      <p:sp>
        <p:nvSpPr>
          <p:cNvPr id="6" name="Footer Placeholder 5">
            <a:extLst>
              <a:ext uri="{FF2B5EF4-FFF2-40B4-BE49-F238E27FC236}">
                <a16:creationId xmlns:a16="http://schemas.microsoft.com/office/drawing/2014/main" id="{DEA29E12-AAF6-4E57-9A1B-0D59768D3A1D}"/>
              </a:ext>
            </a:extLst>
          </p:cNvPr>
          <p:cNvSpPr>
            <a:spLocks noGrp="1"/>
          </p:cNvSpPr>
          <p:nvPr>
            <p:ph type="ftr" sz="quarter" idx="11"/>
          </p:nvPr>
        </p:nvSpPr>
        <p:spPr/>
        <p:txBody>
          <a:bodyPr/>
          <a:lstStyle/>
          <a:p>
            <a:r>
              <a:rPr lang="el-GR"/>
              <a:t>ΠΑΝΕΠΙΣΤΗΜΙΟ ΠΕΙΡΑΙΩΣ</a:t>
            </a:r>
            <a:endParaRPr lang="en-GB"/>
          </a:p>
        </p:txBody>
      </p:sp>
      <p:sp>
        <p:nvSpPr>
          <p:cNvPr id="7" name="Slide Number Placeholder 6">
            <a:extLst>
              <a:ext uri="{FF2B5EF4-FFF2-40B4-BE49-F238E27FC236}">
                <a16:creationId xmlns:a16="http://schemas.microsoft.com/office/drawing/2014/main" id="{C9CBDEAE-20FC-470B-B625-9771542B9AF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725043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F04B-56FC-47DD-B012-BB3C5A050525}"/>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6498AB-A482-41DD-BF51-F7D2F36D1C7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2D5CCBA-4B75-43B9-A54E-4FF4FEC220A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CD5083-4CDE-47E9-8418-7C35E369AF2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47ACF-AA96-48A0-979C-84193CFF788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1C3EBB-7331-4CAD-8EB0-D5D02176D0DF}"/>
              </a:ext>
            </a:extLst>
          </p:cNvPr>
          <p:cNvSpPr>
            <a:spLocks noGrp="1"/>
          </p:cNvSpPr>
          <p:nvPr>
            <p:ph type="dt" sz="half" idx="10"/>
          </p:nvPr>
        </p:nvSpPr>
        <p:spPr/>
        <p:txBody>
          <a:bodyPr/>
          <a:lstStyle/>
          <a:p>
            <a:fld id="{912D9D56-BA95-4084-874D-8129C112FEA1}" type="datetime1">
              <a:rPr lang="en-US" smtClean="0"/>
              <a:t>5/8/2026</a:t>
            </a:fld>
            <a:endParaRPr lang="en-GB"/>
          </a:p>
        </p:txBody>
      </p:sp>
      <p:sp>
        <p:nvSpPr>
          <p:cNvPr id="8" name="Footer Placeholder 7">
            <a:extLst>
              <a:ext uri="{FF2B5EF4-FFF2-40B4-BE49-F238E27FC236}">
                <a16:creationId xmlns:a16="http://schemas.microsoft.com/office/drawing/2014/main" id="{531E0B99-2543-4E17-87AB-D8305E2709C1}"/>
              </a:ext>
            </a:extLst>
          </p:cNvPr>
          <p:cNvSpPr>
            <a:spLocks noGrp="1"/>
          </p:cNvSpPr>
          <p:nvPr>
            <p:ph type="ftr" sz="quarter" idx="11"/>
          </p:nvPr>
        </p:nvSpPr>
        <p:spPr/>
        <p:txBody>
          <a:bodyPr/>
          <a:lstStyle/>
          <a:p>
            <a:r>
              <a:rPr lang="el-GR"/>
              <a:t>ΠΑΝΕΠΙΣΤΗΜΙΟ ΠΕΙΡΑΙΩΣ</a:t>
            </a:r>
            <a:endParaRPr lang="en-GB"/>
          </a:p>
        </p:txBody>
      </p:sp>
      <p:sp>
        <p:nvSpPr>
          <p:cNvPr id="9" name="Slide Number Placeholder 8">
            <a:extLst>
              <a:ext uri="{FF2B5EF4-FFF2-40B4-BE49-F238E27FC236}">
                <a16:creationId xmlns:a16="http://schemas.microsoft.com/office/drawing/2014/main" id="{9047FAB3-9DCC-4A79-9DB8-BF6514C8C94F}"/>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35990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C14B7-69DF-4A85-A8B8-239192FB02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7E0F39-4C0E-4FBD-AC31-37F284E991EE}"/>
              </a:ext>
            </a:extLst>
          </p:cNvPr>
          <p:cNvSpPr>
            <a:spLocks noGrp="1"/>
          </p:cNvSpPr>
          <p:nvPr>
            <p:ph type="dt" sz="half" idx="10"/>
          </p:nvPr>
        </p:nvSpPr>
        <p:spPr/>
        <p:txBody>
          <a:bodyPr/>
          <a:lstStyle/>
          <a:p>
            <a:fld id="{142D3CF2-21C7-400C-9D01-ACA442E41336}" type="datetime1">
              <a:rPr lang="en-US" smtClean="0"/>
              <a:t>5/8/2026</a:t>
            </a:fld>
            <a:endParaRPr lang="en-GB"/>
          </a:p>
        </p:txBody>
      </p:sp>
      <p:sp>
        <p:nvSpPr>
          <p:cNvPr id="4" name="Footer Placeholder 3">
            <a:extLst>
              <a:ext uri="{FF2B5EF4-FFF2-40B4-BE49-F238E27FC236}">
                <a16:creationId xmlns:a16="http://schemas.microsoft.com/office/drawing/2014/main" id="{8ECDA8E7-4A39-48D8-BB8D-577B370CB89F}"/>
              </a:ext>
            </a:extLst>
          </p:cNvPr>
          <p:cNvSpPr>
            <a:spLocks noGrp="1"/>
          </p:cNvSpPr>
          <p:nvPr>
            <p:ph type="ftr" sz="quarter" idx="11"/>
          </p:nvPr>
        </p:nvSpPr>
        <p:spPr/>
        <p:txBody>
          <a:bodyPr/>
          <a:lstStyle/>
          <a:p>
            <a:r>
              <a:rPr lang="el-GR"/>
              <a:t>ΠΑΝΕΠΙΣΤΗΜΙΟ ΠΕΙΡΑΙΩΣ</a:t>
            </a:r>
            <a:endParaRPr lang="en-GB"/>
          </a:p>
        </p:txBody>
      </p:sp>
      <p:sp>
        <p:nvSpPr>
          <p:cNvPr id="5" name="Slide Number Placeholder 4">
            <a:extLst>
              <a:ext uri="{FF2B5EF4-FFF2-40B4-BE49-F238E27FC236}">
                <a16:creationId xmlns:a16="http://schemas.microsoft.com/office/drawing/2014/main" id="{7ABAA680-281C-4134-8945-21DDAA34631E}"/>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668090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D6EC5-C0B9-432A-9B9D-9F3BC6CB08C7}"/>
              </a:ext>
            </a:extLst>
          </p:cNvPr>
          <p:cNvSpPr>
            <a:spLocks noGrp="1"/>
          </p:cNvSpPr>
          <p:nvPr>
            <p:ph type="dt" sz="half" idx="10"/>
          </p:nvPr>
        </p:nvSpPr>
        <p:spPr/>
        <p:txBody>
          <a:bodyPr/>
          <a:lstStyle/>
          <a:p>
            <a:fld id="{E2243897-EB31-433E-A724-1E97A51E8F5B}" type="datetime1">
              <a:rPr lang="en-US" smtClean="0"/>
              <a:t>5/8/2026</a:t>
            </a:fld>
            <a:endParaRPr lang="en-GB"/>
          </a:p>
        </p:txBody>
      </p:sp>
      <p:sp>
        <p:nvSpPr>
          <p:cNvPr id="3" name="Footer Placeholder 2">
            <a:extLst>
              <a:ext uri="{FF2B5EF4-FFF2-40B4-BE49-F238E27FC236}">
                <a16:creationId xmlns:a16="http://schemas.microsoft.com/office/drawing/2014/main" id="{0B07908A-70CB-44AA-B244-585FDFD8FCC0}"/>
              </a:ext>
            </a:extLst>
          </p:cNvPr>
          <p:cNvSpPr>
            <a:spLocks noGrp="1"/>
          </p:cNvSpPr>
          <p:nvPr>
            <p:ph type="ftr" sz="quarter" idx="11"/>
          </p:nvPr>
        </p:nvSpPr>
        <p:spPr/>
        <p:txBody>
          <a:bodyPr/>
          <a:lstStyle/>
          <a:p>
            <a:r>
              <a:rPr lang="el-GR"/>
              <a:t>ΠΑΝΕΠΙΣΤΗΜΙΟ ΠΕΙΡΑΙΩΣ</a:t>
            </a:r>
            <a:endParaRPr lang="en-GB"/>
          </a:p>
        </p:txBody>
      </p:sp>
      <p:sp>
        <p:nvSpPr>
          <p:cNvPr id="4" name="Slide Number Placeholder 3">
            <a:extLst>
              <a:ext uri="{FF2B5EF4-FFF2-40B4-BE49-F238E27FC236}">
                <a16:creationId xmlns:a16="http://schemas.microsoft.com/office/drawing/2014/main" id="{89A8290B-82BB-4FEA-9E1A-C07C036B2500}"/>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4136061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58D7-F7CE-4264-BC9C-F2B914EB319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9B548B-46E6-4E9A-9900-AF1A3A64B22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46C031-4398-4A37-93AB-170FEB92EDB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7FD59F4-86A5-401C-B92E-5F784B074905}"/>
              </a:ext>
            </a:extLst>
          </p:cNvPr>
          <p:cNvSpPr>
            <a:spLocks noGrp="1"/>
          </p:cNvSpPr>
          <p:nvPr>
            <p:ph type="dt" sz="half" idx="10"/>
          </p:nvPr>
        </p:nvSpPr>
        <p:spPr/>
        <p:txBody>
          <a:bodyPr/>
          <a:lstStyle/>
          <a:p>
            <a:fld id="{31526BC9-1A5B-44CD-8CA4-C50AB21D4716}" type="datetime1">
              <a:rPr lang="en-US" smtClean="0"/>
              <a:t>5/8/2026</a:t>
            </a:fld>
            <a:endParaRPr lang="en-GB"/>
          </a:p>
        </p:txBody>
      </p:sp>
      <p:sp>
        <p:nvSpPr>
          <p:cNvPr id="6" name="Footer Placeholder 5">
            <a:extLst>
              <a:ext uri="{FF2B5EF4-FFF2-40B4-BE49-F238E27FC236}">
                <a16:creationId xmlns:a16="http://schemas.microsoft.com/office/drawing/2014/main" id="{76AF5044-C22B-4300-8196-EB260972A134}"/>
              </a:ext>
            </a:extLst>
          </p:cNvPr>
          <p:cNvSpPr>
            <a:spLocks noGrp="1"/>
          </p:cNvSpPr>
          <p:nvPr>
            <p:ph type="ftr" sz="quarter" idx="11"/>
          </p:nvPr>
        </p:nvSpPr>
        <p:spPr/>
        <p:txBody>
          <a:bodyPr/>
          <a:lstStyle/>
          <a:p>
            <a:r>
              <a:rPr lang="el-GR"/>
              <a:t>ΠΑΝΕΠΙΣΤΗΜΙΟ ΠΕΙΡΑΙΩΣ</a:t>
            </a:r>
            <a:endParaRPr lang="en-GB"/>
          </a:p>
        </p:txBody>
      </p:sp>
      <p:sp>
        <p:nvSpPr>
          <p:cNvPr id="7" name="Slide Number Placeholder 6">
            <a:extLst>
              <a:ext uri="{FF2B5EF4-FFF2-40B4-BE49-F238E27FC236}">
                <a16:creationId xmlns:a16="http://schemas.microsoft.com/office/drawing/2014/main" id="{A114F5D6-AF1C-4768-B867-A2E27741358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00976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13831C-36DD-4596-BEB7-042726FB10E2}"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0149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FEC3-1782-4A8C-B43E-1697CB5E152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D3EA43-10BC-41E4-ABCB-186B785EA83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C336F06F-2697-48A2-B1E4-22406606B48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44F13AB-5440-4678-994F-3728876EA842}"/>
              </a:ext>
            </a:extLst>
          </p:cNvPr>
          <p:cNvSpPr>
            <a:spLocks noGrp="1"/>
          </p:cNvSpPr>
          <p:nvPr>
            <p:ph type="dt" sz="half" idx="10"/>
          </p:nvPr>
        </p:nvSpPr>
        <p:spPr/>
        <p:txBody>
          <a:bodyPr/>
          <a:lstStyle/>
          <a:p>
            <a:fld id="{22AAFB3A-06BD-4CF5-A56E-5311DA1BC67F}" type="datetime1">
              <a:rPr lang="en-US" smtClean="0"/>
              <a:t>5/8/2026</a:t>
            </a:fld>
            <a:endParaRPr lang="en-GB"/>
          </a:p>
        </p:txBody>
      </p:sp>
      <p:sp>
        <p:nvSpPr>
          <p:cNvPr id="6" name="Footer Placeholder 5">
            <a:extLst>
              <a:ext uri="{FF2B5EF4-FFF2-40B4-BE49-F238E27FC236}">
                <a16:creationId xmlns:a16="http://schemas.microsoft.com/office/drawing/2014/main" id="{0F1DC8BB-32E3-4281-AC7A-EDD2B685C296}"/>
              </a:ext>
            </a:extLst>
          </p:cNvPr>
          <p:cNvSpPr>
            <a:spLocks noGrp="1"/>
          </p:cNvSpPr>
          <p:nvPr>
            <p:ph type="ftr" sz="quarter" idx="11"/>
          </p:nvPr>
        </p:nvSpPr>
        <p:spPr/>
        <p:txBody>
          <a:bodyPr/>
          <a:lstStyle/>
          <a:p>
            <a:r>
              <a:rPr lang="el-GR"/>
              <a:t>ΠΑΝΕΠΙΣΤΗΜΙΟ ΠΕΙΡΑΙΩΣ</a:t>
            </a:r>
            <a:endParaRPr lang="en-GB"/>
          </a:p>
        </p:txBody>
      </p:sp>
      <p:sp>
        <p:nvSpPr>
          <p:cNvPr id="7" name="Slide Number Placeholder 6">
            <a:extLst>
              <a:ext uri="{FF2B5EF4-FFF2-40B4-BE49-F238E27FC236}">
                <a16:creationId xmlns:a16="http://schemas.microsoft.com/office/drawing/2014/main" id="{1320757F-EA57-45B1-84A9-B3538CE5C6E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113031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24D3-BCC0-4874-8891-700EAF78C7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A22C5F-930C-456F-ADE1-78EF73ABB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362E1-7FF7-46DC-AF13-2F4F3C51F64C}"/>
              </a:ext>
            </a:extLst>
          </p:cNvPr>
          <p:cNvSpPr>
            <a:spLocks noGrp="1"/>
          </p:cNvSpPr>
          <p:nvPr>
            <p:ph type="dt" sz="half" idx="10"/>
          </p:nvPr>
        </p:nvSpPr>
        <p:spPr/>
        <p:txBody>
          <a:bodyPr/>
          <a:lstStyle/>
          <a:p>
            <a:fld id="{8C9D1152-E4B0-4C0B-A6E3-6BBEB46F178F}" type="datetime1">
              <a:rPr lang="en-US" smtClean="0"/>
              <a:t>5/8/2026</a:t>
            </a:fld>
            <a:endParaRPr lang="en-GB"/>
          </a:p>
        </p:txBody>
      </p:sp>
      <p:sp>
        <p:nvSpPr>
          <p:cNvPr id="5" name="Footer Placeholder 4">
            <a:extLst>
              <a:ext uri="{FF2B5EF4-FFF2-40B4-BE49-F238E27FC236}">
                <a16:creationId xmlns:a16="http://schemas.microsoft.com/office/drawing/2014/main" id="{2FCB38B4-48B5-4901-8DFA-7426B149FB5A}"/>
              </a:ext>
            </a:extLst>
          </p:cNvPr>
          <p:cNvSpPr>
            <a:spLocks noGrp="1"/>
          </p:cNvSpPr>
          <p:nvPr>
            <p:ph type="ftr" sz="quarter" idx="11"/>
          </p:nvPr>
        </p:nvSpPr>
        <p:spPr/>
        <p:txBody>
          <a:body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70DD7AE2-5447-432A-A942-823037A9E798}"/>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583976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BB2A64-DDCE-4392-9C49-F27D485377A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DBAFC-FE31-4EAB-B19B-34A8AAA793E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0DEDB7-8366-46E0-8CB2-F456C43792C6}"/>
              </a:ext>
            </a:extLst>
          </p:cNvPr>
          <p:cNvSpPr>
            <a:spLocks noGrp="1"/>
          </p:cNvSpPr>
          <p:nvPr>
            <p:ph type="dt" sz="half" idx="10"/>
          </p:nvPr>
        </p:nvSpPr>
        <p:spPr/>
        <p:txBody>
          <a:bodyPr/>
          <a:lstStyle/>
          <a:p>
            <a:fld id="{C949F89E-47E6-43D2-B456-F50F8114445B}" type="datetime1">
              <a:rPr lang="en-US" smtClean="0"/>
              <a:t>5/8/2026</a:t>
            </a:fld>
            <a:endParaRPr lang="en-GB"/>
          </a:p>
        </p:txBody>
      </p:sp>
      <p:sp>
        <p:nvSpPr>
          <p:cNvPr id="5" name="Footer Placeholder 4">
            <a:extLst>
              <a:ext uri="{FF2B5EF4-FFF2-40B4-BE49-F238E27FC236}">
                <a16:creationId xmlns:a16="http://schemas.microsoft.com/office/drawing/2014/main" id="{EE01FC8A-94E0-485A-ABDD-BC8AD94A144C}"/>
              </a:ext>
            </a:extLst>
          </p:cNvPr>
          <p:cNvSpPr>
            <a:spLocks noGrp="1"/>
          </p:cNvSpPr>
          <p:nvPr>
            <p:ph type="ftr" sz="quarter" idx="11"/>
          </p:nvPr>
        </p:nvSpPr>
        <p:spPr/>
        <p:txBody>
          <a:body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3A895E32-CAF6-445D-ADB6-B20558ADC325}"/>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329957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F8254E-CFAB-4573-80CB-54B732FDAD67}"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80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D164CC-BA28-4F92-B4B8-B3F40D0F2FF3}" type="datetime1">
              <a:rPr lang="en-US" smtClean="0">
                <a:solidFill>
                  <a:prstClr val="black">
                    <a:tint val="75000"/>
                  </a:prstClr>
                </a:solidFill>
              </a:rPr>
              <a:t>5/8/2026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774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D7A091-7B2C-45DD-ACE3-A0EEEAC25BC1}" type="datetime1">
              <a:rPr lang="en-US" smtClean="0">
                <a:solidFill>
                  <a:prstClr val="black">
                    <a:tint val="75000"/>
                  </a:prstClr>
                </a:solidFill>
              </a:rPr>
              <a:t>5/8/2026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5281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44BB83-0AB9-4129-A82D-CEA0CAB31ED1}" type="datetime1">
              <a:rPr lang="en-US" smtClean="0">
                <a:solidFill>
                  <a:prstClr val="black">
                    <a:tint val="75000"/>
                  </a:prstClr>
                </a:solidFill>
              </a:rPr>
              <a:t>5/8/2026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415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1B824-3500-4E59-B3D1-0F55B1243AF6}" type="datetime1">
              <a:rPr lang="en-US" smtClean="0">
                <a:solidFill>
                  <a:prstClr val="black">
                    <a:tint val="75000"/>
                  </a:prstClr>
                </a:solidFill>
              </a:rPr>
              <a:t>5/8/2026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0678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8EF72EB3-EE5D-4DA6-8B11-4F35CCF701CD}" type="datetime1">
              <a:rPr lang="en-US" smtClean="0">
                <a:solidFill>
                  <a:prstClr val="black">
                    <a:tint val="75000"/>
                  </a:prstClr>
                </a:solidFill>
              </a:rPr>
              <a:t>5/8/2026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5287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01335A9-A2F3-4F21-AA75-FB670CBB7A78}" type="datetime1">
              <a:rPr lang="en-US" smtClean="0">
                <a:solidFill>
                  <a:prstClr val="black">
                    <a:tint val="75000"/>
                  </a:prstClr>
                </a:solidFill>
              </a:rPr>
              <a:t>5/8/2026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10B028-39EC-4912-BB06-6A14E91D20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083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Κάντε κλικ για να επεξεργαστείτε το στυλ του κύριου τίτλου</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Κάντε κλικ για να επεξεργαστείτε τα στυλ κύριου κειμένου</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2137BE4-D2FD-4D4F-9F0F-84AAF6E49D4A}" type="datetime1">
              <a:rPr lang="en-US" smtClean="0">
                <a:solidFill>
                  <a:prstClr val="black">
                    <a:tint val="75000"/>
                  </a:prstClr>
                </a:solidFill>
              </a:rPr>
              <a:t>5/8/2026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10B028-39EC-4912-BB06-6A14E91D200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716363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C34C9-5F29-4102-BBAA-D0EAF83A293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725998-36D9-4311-9AC7-5941DF8E63E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91435-9E8A-4654-8E2F-4429D1925BD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AA91B6C-1541-41F7-83B8-4318FA5D936C}" type="datetime1">
              <a:rPr lang="en-US" smtClean="0"/>
              <a:t>5/8/2026</a:t>
            </a:fld>
            <a:endParaRPr lang="en-GB"/>
          </a:p>
        </p:txBody>
      </p:sp>
      <p:sp>
        <p:nvSpPr>
          <p:cNvPr id="5" name="Footer Placeholder 4">
            <a:extLst>
              <a:ext uri="{FF2B5EF4-FFF2-40B4-BE49-F238E27FC236}">
                <a16:creationId xmlns:a16="http://schemas.microsoft.com/office/drawing/2014/main" id="{89D44895-4A9F-4EB3-AE81-48474969842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l-GR"/>
              <a:t>ΠΑΝΕΠΙΣΤΗΜΙΟ ΠΕΙΡΑΙΩΣ</a:t>
            </a:r>
            <a:endParaRPr lang="en-GB"/>
          </a:p>
        </p:txBody>
      </p:sp>
      <p:sp>
        <p:nvSpPr>
          <p:cNvPr id="6" name="Slide Number Placeholder 5">
            <a:extLst>
              <a:ext uri="{FF2B5EF4-FFF2-40B4-BE49-F238E27FC236}">
                <a16:creationId xmlns:a16="http://schemas.microsoft.com/office/drawing/2014/main" id="{B87B0C3A-EFA5-4466-9D98-8D41CD7A0A5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C03788-8EA3-4B13-9CDA-5A9C902D41AB}" type="slidenum">
              <a:rPr lang="en-GB" smtClean="0"/>
              <a:t>‹#›</a:t>
            </a:fld>
            <a:endParaRPr lang="en-GB"/>
          </a:p>
        </p:txBody>
      </p:sp>
    </p:spTree>
    <p:extLst>
      <p:ext uri="{BB962C8B-B14F-4D97-AF65-F5344CB8AC3E}">
        <p14:creationId xmlns:p14="http://schemas.microsoft.com/office/powerpoint/2010/main" val="4275232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mckinsey.com/capabilities/people-and-organizational-performance/our-insights/five-bold-moves-to-quickly-transform-your-organizations-culture" TargetMode="External"/><Relationship Id="rId2" Type="http://schemas.openxmlformats.org/officeDocument/2006/relationships/hyperlink" Target="https://www.mckinsey.com/capabilities/people-and-organizational-performance/our-insights/increasing-your-return-on-talent-the-moves-and-metrics-that-matte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play.google.com/store/apps/details?id=com.ssbcrackexams.learn" TargetMode="Externa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0.emf"/><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9.bin"/><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ubtitle 2"/>
          <p:cNvSpPr txBox="1">
            <a:spLocks/>
          </p:cNvSpPr>
          <p:nvPr/>
        </p:nvSpPr>
        <p:spPr>
          <a:xfrm>
            <a:off x="808081" y="6290103"/>
            <a:ext cx="7743846" cy="377397"/>
          </a:xfrm>
          <a:prstGeom prst="rect">
            <a:avLst/>
          </a:prstGeom>
        </p:spPr>
        <p:txBody>
          <a:bodyPr vert="horz" lIns="0" tIns="0" rIns="0" bIns="0" rtlCol="0" anchor="b" anchorCtr="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800" dirty="0">
                <a:latin typeface="Arial"/>
                <a:cs typeface="Arial"/>
              </a:rPr>
              <a:t>.</a:t>
            </a:r>
          </a:p>
        </p:txBody>
      </p:sp>
      <p:sp>
        <p:nvSpPr>
          <p:cNvPr id="10" name="Title 4"/>
          <p:cNvSpPr>
            <a:spLocks noGrp="1"/>
          </p:cNvSpPr>
          <p:nvPr>
            <p:ph type="ctrTitle"/>
          </p:nvPr>
        </p:nvSpPr>
        <p:spPr>
          <a:xfrm>
            <a:off x="752397" y="2079120"/>
            <a:ext cx="8081061" cy="2377823"/>
          </a:xfrm>
        </p:spPr>
        <p:txBody>
          <a:bodyPr lIns="0" tIns="0" rIns="0" bIns="0" anchor="t" anchorCtr="0">
            <a:noAutofit/>
          </a:bodyPr>
          <a:lstStyle/>
          <a:p>
            <a:pPr marL="0" marR="0">
              <a:lnSpc>
                <a:spcPct val="150000"/>
              </a:lnSpc>
              <a:spcBef>
                <a:spcPts val="0"/>
              </a:spcBef>
            </a:pPr>
            <a:r>
              <a:rPr lang="el-GR" sz="2800" dirty="0">
                <a:solidFill>
                  <a:srgbClr val="80A1B6"/>
                </a:solidFill>
                <a:latin typeface="Arial Black" panose="020B0A04020102020204" pitchFamily="34" charset="0"/>
                <a:ea typeface="Arial Unicode MS" panose="020B0604020202020204" pitchFamily="34" charset="-128"/>
                <a:cs typeface="Arial Unicode MS" panose="020B0604020202020204" pitchFamily="34" charset="-128"/>
              </a:rPr>
              <a:t>ΕΡΓΑΛΕΙΑ ΚΑΙ ΣΤΡΑΤΗΓΙΚΕΣ ΔΙΑΧΕΙΡΙΣΗΣ ΣΥΣΤΗΜΙΚΩΝ ΚΙΝΔΥΝΩΝ</a:t>
            </a:r>
            <a:r>
              <a:rPr lang="el-GR" sz="4000" dirty="0">
                <a:solidFill>
                  <a:srgbClr val="80A1B6"/>
                </a:solidFill>
                <a:latin typeface="Arial Black" panose="020B0A04020102020204" pitchFamily="34" charset="0"/>
                <a:ea typeface="Arial Unicode MS" panose="020B0604020202020204" pitchFamily="34" charset="-128"/>
                <a:cs typeface="Arial Unicode MS" panose="020B0604020202020204" pitchFamily="34" charset="-128"/>
              </a:rPr>
              <a:t>_</a:t>
            </a:r>
            <a:r>
              <a:rPr lang="el-GR" sz="1200" dirty="0">
                <a:solidFill>
                  <a:srgbClr val="80A1B6"/>
                </a:solidFill>
                <a:latin typeface="Arial Black" panose="020B0A04020102020204" pitchFamily="34" charset="0"/>
                <a:ea typeface="Arial Unicode MS" panose="020B0604020202020204" pitchFamily="34" charset="-128"/>
                <a:cs typeface="Arial Unicode MS" panose="020B0604020202020204" pitchFamily="34" charset="-128"/>
              </a:rPr>
              <a:t>08052026</a:t>
            </a:r>
            <a:endParaRPr lang="en-US" sz="1800" dirty="0">
              <a:solidFill>
                <a:srgbClr val="80A1B6"/>
              </a:solidFill>
              <a:latin typeface="Arial Black" panose="020B0A04020102020204" pitchFamily="34" charset="0"/>
              <a:ea typeface="Arial Unicode MS" panose="020B0604020202020204" pitchFamily="34" charset="-128"/>
              <a:cs typeface="Arial Unicode MS" panose="020B0604020202020204" pitchFamily="34" charset="-128"/>
            </a:endParaRPr>
          </a:p>
        </p:txBody>
      </p:sp>
      <p:sp>
        <p:nvSpPr>
          <p:cNvPr id="12" name="Rectangle 11"/>
          <p:cNvSpPr/>
          <p:nvPr/>
        </p:nvSpPr>
        <p:spPr>
          <a:xfrm>
            <a:off x="684325" y="4362620"/>
            <a:ext cx="7967306" cy="1366159"/>
          </a:xfrm>
          <a:prstGeom prst="rect">
            <a:avLst/>
          </a:prstGeom>
        </p:spPr>
        <p:txBody>
          <a:bodyPr wrap="square" lIns="0" tIns="0" rIns="0" bIns="0" anchor="b" anchorCtr="0">
            <a:noAutofit/>
          </a:bodyPr>
          <a:lstStyle/>
          <a:p>
            <a:pPr eaLnBrk="0" fontAlgn="base" hangingPunct="0">
              <a:lnSpc>
                <a:spcPct val="130000"/>
              </a:lnSpc>
              <a:spcBef>
                <a:spcPct val="0"/>
              </a:spcBef>
              <a:spcAft>
                <a:spcPct val="0"/>
              </a:spcAft>
            </a:pPr>
            <a:endParaRPr lang="el-GR" sz="1200" dirty="0">
              <a:solidFill>
                <a:prstClr val="black">
                  <a:lumMod val="65000"/>
                  <a:lumOff val="35000"/>
                </a:prstClr>
              </a:solidFill>
              <a:latin typeface="Arial"/>
              <a:ea typeface="ＭＳ Ｐゴシック" pitchFamily="1" charset="-128"/>
              <a:cs typeface="Arial"/>
            </a:endParaRPr>
          </a:p>
        </p:txBody>
      </p:sp>
      <p:grpSp>
        <p:nvGrpSpPr>
          <p:cNvPr id="21" name="Group 20">
            <a:extLst>
              <a:ext uri="{FF2B5EF4-FFF2-40B4-BE49-F238E27FC236}">
                <a16:creationId xmlns:a16="http://schemas.microsoft.com/office/drawing/2014/main" id="{E13117AE-BF32-4DC7-999A-487A727905B6}"/>
              </a:ext>
            </a:extLst>
          </p:cNvPr>
          <p:cNvGrpSpPr/>
          <p:nvPr/>
        </p:nvGrpSpPr>
        <p:grpSpPr>
          <a:xfrm>
            <a:off x="-1186863" y="115794"/>
            <a:ext cx="10330863" cy="1289785"/>
            <a:chOff x="-1186862" y="115794"/>
            <a:chExt cx="10154400" cy="1289785"/>
          </a:xfrm>
        </p:grpSpPr>
        <p:grpSp>
          <p:nvGrpSpPr>
            <p:cNvPr id="22" name="Group 21">
              <a:extLst>
                <a:ext uri="{FF2B5EF4-FFF2-40B4-BE49-F238E27FC236}">
                  <a16:creationId xmlns:a16="http://schemas.microsoft.com/office/drawing/2014/main" id="{7C944E8C-D301-4979-B886-D00B249D9A52}"/>
                </a:ext>
              </a:extLst>
            </p:cNvPr>
            <p:cNvGrpSpPr/>
            <p:nvPr/>
          </p:nvGrpSpPr>
          <p:grpSpPr>
            <a:xfrm>
              <a:off x="-1186862" y="246254"/>
              <a:ext cx="10035361" cy="470866"/>
              <a:chOff x="-1186862" y="246254"/>
              <a:chExt cx="10035361" cy="470866"/>
            </a:xfrm>
          </p:grpSpPr>
          <p:pic>
            <p:nvPicPr>
              <p:cNvPr id="25" name="Picture 24" descr="orange_bar.png">
                <a:extLst>
                  <a:ext uri="{FF2B5EF4-FFF2-40B4-BE49-F238E27FC236}">
                    <a16:creationId xmlns:a16="http://schemas.microsoft.com/office/drawing/2014/main" id="{6C21B185-D34C-4DFE-9816-88A5AD418C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763" r="-2"/>
              <a:stretch/>
            </p:blipFill>
            <p:spPr>
              <a:xfrm>
                <a:off x="-1186862" y="285120"/>
                <a:ext cx="5979790" cy="432000"/>
              </a:xfrm>
              <a:prstGeom prst="rect">
                <a:avLst/>
              </a:prstGeom>
              <a:effectLst>
                <a:outerShdw blurRad="76200" dist="38100" dir="2700000" algn="tl" rotWithShape="0">
                  <a:srgbClr val="000000">
                    <a:alpha val="2000"/>
                  </a:srgbClr>
                </a:outerShdw>
              </a:effectLst>
            </p:spPr>
          </p:pic>
          <p:sp>
            <p:nvSpPr>
              <p:cNvPr id="26" name="TextBox 25">
                <a:extLst>
                  <a:ext uri="{FF2B5EF4-FFF2-40B4-BE49-F238E27FC236}">
                    <a16:creationId xmlns:a16="http://schemas.microsoft.com/office/drawing/2014/main" id="{DDA9E92E-947F-40B2-BB03-DD66D5D3CAA5}"/>
                  </a:ext>
                </a:extLst>
              </p:cNvPr>
              <p:cNvSpPr txBox="1"/>
              <p:nvPr/>
            </p:nvSpPr>
            <p:spPr>
              <a:xfrm>
                <a:off x="234693" y="246254"/>
                <a:ext cx="5288041" cy="307777"/>
              </a:xfrm>
              <a:prstGeom prst="rect">
                <a:avLst/>
              </a:prstGeom>
              <a:noFill/>
            </p:spPr>
            <p:txBody>
              <a:bodyPr wrap="square" rtlCol="0">
                <a:spAutoFit/>
              </a:bodyPr>
              <a:lstStyle/>
              <a:p>
                <a:r>
                  <a:rPr lang="el-GR" sz="1400" spc="100" dirty="0">
                    <a:solidFill>
                      <a:schemeClr val="bg1"/>
                    </a:solidFill>
                    <a:latin typeface="Arial Black" panose="020B0A04020102020204" pitchFamily="34" charset="0"/>
                    <a:cs typeface="Gotham Black"/>
                  </a:rPr>
                  <a:t>ΟΙΚΟΝΟΜΙΚΗ ΤΩΝ ΕΠΙΧΕΙΡΗΣΕΩΝ</a:t>
                </a:r>
                <a:endParaRPr lang="en-US" sz="1400" spc="100" dirty="0">
                  <a:solidFill>
                    <a:schemeClr val="bg1"/>
                  </a:solidFill>
                  <a:latin typeface="Arial Black" panose="020B0A04020102020204" pitchFamily="34" charset="0"/>
                  <a:cs typeface="Gotham Black"/>
                </a:endParaRPr>
              </a:p>
            </p:txBody>
          </p:sp>
          <p:pic>
            <p:nvPicPr>
              <p:cNvPr id="27" name="Picture 26" descr="HBpub_rgb.eps">
                <a:extLst>
                  <a:ext uri="{FF2B5EF4-FFF2-40B4-BE49-F238E27FC236}">
                    <a16:creationId xmlns:a16="http://schemas.microsoft.com/office/drawing/2014/main" id="{6D2DCC25-B22A-4366-B152-1763F6C830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2786" y="283031"/>
                <a:ext cx="1255713" cy="433674"/>
              </a:xfrm>
              <a:prstGeom prst="rect">
                <a:avLst/>
              </a:prstGeom>
            </p:spPr>
          </p:pic>
        </p:grpSp>
        <p:sp>
          <p:nvSpPr>
            <p:cNvPr id="23" name="Rectangle 22">
              <a:extLst>
                <a:ext uri="{FF2B5EF4-FFF2-40B4-BE49-F238E27FC236}">
                  <a16:creationId xmlns:a16="http://schemas.microsoft.com/office/drawing/2014/main" id="{9A59534E-F46D-4B29-BB62-109F7C8FF972}"/>
                </a:ext>
              </a:extLst>
            </p:cNvPr>
            <p:cNvSpPr/>
            <p:nvPr/>
          </p:nvSpPr>
          <p:spPr>
            <a:xfrm>
              <a:off x="6667100" y="115794"/>
              <a:ext cx="2300438" cy="1289785"/>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AC0F53CE-EBDD-2C0D-5F84-2174770636DD}"/>
              </a:ext>
            </a:extLst>
          </p:cNvPr>
          <p:cNvPicPr>
            <a:picLocks noChangeAspect="1"/>
          </p:cNvPicPr>
          <p:nvPr/>
        </p:nvPicPr>
        <p:blipFill>
          <a:blip r:embed="rId4"/>
          <a:stretch>
            <a:fillRect/>
          </a:stretch>
        </p:blipFill>
        <p:spPr>
          <a:xfrm>
            <a:off x="6346796" y="246254"/>
            <a:ext cx="1943100" cy="666750"/>
          </a:xfrm>
          <a:prstGeom prst="rect">
            <a:avLst/>
          </a:prstGeom>
        </p:spPr>
      </p:pic>
      <p:sp>
        <p:nvSpPr>
          <p:cNvPr id="5" name="Footer Placeholder 4">
            <a:extLst>
              <a:ext uri="{FF2B5EF4-FFF2-40B4-BE49-F238E27FC236}">
                <a16:creationId xmlns:a16="http://schemas.microsoft.com/office/drawing/2014/main" id="{80CCB29E-0CCF-D41F-68C1-C4BFDA0DBF74}"/>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F8FAD8A2-96A3-2586-94C9-072741146A15}"/>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3707492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C0761-2514-478E-92EC-8A07BFA687A3}"/>
              </a:ext>
            </a:extLst>
          </p:cNvPr>
          <p:cNvSpPr>
            <a:spLocks noGrp="1"/>
          </p:cNvSpPr>
          <p:nvPr>
            <p:ph type="title"/>
          </p:nvPr>
        </p:nvSpPr>
        <p:spPr/>
        <p:txBody>
          <a:bodyPr>
            <a:normAutofit fontScale="90000"/>
          </a:bodyPr>
          <a:lstStyle/>
          <a:p>
            <a:r>
              <a:rPr lang="en-US" b="1" dirty="0"/>
              <a:t>When separating businesses, people are the key to unleashing value</a:t>
            </a:r>
            <a:br>
              <a:rPr lang="en-US" b="1" dirty="0"/>
            </a:br>
            <a:endParaRPr lang="en-US" dirty="0"/>
          </a:p>
        </p:txBody>
      </p:sp>
      <p:sp>
        <p:nvSpPr>
          <p:cNvPr id="3" name="Content Placeholder 2">
            <a:extLst>
              <a:ext uri="{FF2B5EF4-FFF2-40B4-BE49-F238E27FC236}">
                <a16:creationId xmlns:a16="http://schemas.microsoft.com/office/drawing/2014/main" id="{F7E3E5F1-FA0D-4A67-90E4-386AE234A4F5}"/>
              </a:ext>
            </a:extLst>
          </p:cNvPr>
          <p:cNvSpPr>
            <a:spLocks noGrp="1"/>
          </p:cNvSpPr>
          <p:nvPr>
            <p:ph idx="1"/>
          </p:nvPr>
        </p:nvSpPr>
        <p:spPr>
          <a:xfrm>
            <a:off x="457200" y="1075268"/>
            <a:ext cx="8229600" cy="5050898"/>
          </a:xfrm>
        </p:spPr>
        <p:txBody>
          <a:bodyPr>
            <a:normAutofit fontScale="70000" lnSpcReduction="20000"/>
          </a:bodyPr>
          <a:lstStyle/>
          <a:p>
            <a:r>
              <a:rPr lang="en-US" b="1" dirty="0"/>
              <a:t>Separations have become</a:t>
            </a:r>
            <a:r>
              <a:rPr lang="en-US" dirty="0"/>
              <a:t> a widely adopted strategy for creating value, but their popularity does not mean these complex transactions are always effective. For instance, spin-offs—one of the main types of corporate separations, alongside divestitures and carveouts—have hit record numbers in recent years, but these deals are not guaranteed to create value for both the remaining and new businesses.</a:t>
            </a:r>
          </a:p>
          <a:p>
            <a:r>
              <a:rPr lang="en-US" b="1" dirty="0"/>
              <a:t>Set the foundation with talent and culture. </a:t>
            </a:r>
            <a:r>
              <a:rPr lang="en-US" i="1" dirty="0"/>
              <a:t>Identify a list of key talent and roles.</a:t>
            </a:r>
            <a:r>
              <a:rPr lang="en-US" dirty="0"/>
              <a:t> What are the unique roles or highly specialized skills that are </a:t>
            </a:r>
            <a:r>
              <a:rPr lang="en-US" dirty="0">
                <a:hlinkClick r:id="rId2"/>
              </a:rPr>
              <a:t>critical to creating value for the business</a:t>
            </a:r>
            <a:r>
              <a:rPr lang="en-US" dirty="0"/>
              <a:t>, and how do we identify them? Which new skills are needed to achieve the strategic goals of the separated organization? How can we match the best-fit employees with our most important roles to achieve the highest levels of productivity? </a:t>
            </a:r>
          </a:p>
          <a:p>
            <a:r>
              <a:rPr lang="en-US" b="1" dirty="0"/>
              <a:t>Culture. </a:t>
            </a:r>
            <a:r>
              <a:rPr lang="en-US" dirty="0"/>
              <a:t>High-performing organizations are </a:t>
            </a:r>
            <a:r>
              <a:rPr lang="en-US" dirty="0">
                <a:hlinkClick r:id="rId3"/>
              </a:rPr>
              <a:t>fueled by a strong culture</a:t>
            </a:r>
            <a:r>
              <a:rPr lang="en-US" dirty="0"/>
              <a:t>—that is, the common set of behaviors, mindsets, and beliefs that shape how people work and interact. The jolt of a separation, while challenging, provides a great opportunity to reset the culture of the separated entity in service of what matters the most in the new company.</a:t>
            </a:r>
          </a:p>
          <a:p>
            <a:r>
              <a:rPr lang="en-US" b="1" dirty="0"/>
              <a:t>Inspire employees with a vision for change. </a:t>
            </a:r>
            <a:r>
              <a:rPr lang="en-US" dirty="0"/>
              <a:t>Throughout the separation process, leaders will need to consistently communicate why the planned change will benefit all stakeholders, including investors and employees. Leaders should be clear about the strategic rationale for the separation and how it will serve the purpose of the new company. Companies should deliver a “true north” vision that will inspire employees to get behind the change and feel connected to the work required to meet the new objectives.</a:t>
            </a:r>
          </a:p>
          <a:p>
            <a:endParaRPr lang="en-US" dirty="0"/>
          </a:p>
          <a:p>
            <a:endParaRPr lang="en-US" dirty="0"/>
          </a:p>
        </p:txBody>
      </p:sp>
      <p:sp>
        <p:nvSpPr>
          <p:cNvPr id="4" name="Footer Placeholder 3">
            <a:extLst>
              <a:ext uri="{FF2B5EF4-FFF2-40B4-BE49-F238E27FC236}">
                <a16:creationId xmlns:a16="http://schemas.microsoft.com/office/drawing/2014/main" id="{A5CDEFB2-348C-482D-ABCF-82B305B9777C}"/>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6FF1694-0039-4F36-A3E9-C61FAB495401}"/>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3105259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D3F1F-42AE-A830-2B39-90F91360DE29}"/>
              </a:ext>
            </a:extLst>
          </p:cNvPr>
          <p:cNvSpPr>
            <a:spLocks noGrp="1"/>
          </p:cNvSpPr>
          <p:nvPr>
            <p:ph type="title"/>
          </p:nvPr>
        </p:nvSpPr>
        <p:spPr/>
        <p:txBody>
          <a:bodyPr>
            <a:normAutofit fontScale="90000"/>
          </a:bodyPr>
          <a:lstStyle/>
          <a:p>
            <a:r>
              <a:rPr lang="en-US" b="1" dirty="0"/>
              <a:t>Why the Most Successful Companies Are Scalable</a:t>
            </a:r>
            <a:br>
              <a:rPr lang="en-US" b="1" dirty="0"/>
            </a:br>
            <a:endParaRPr lang="en-US" dirty="0"/>
          </a:p>
        </p:txBody>
      </p:sp>
      <p:sp>
        <p:nvSpPr>
          <p:cNvPr id="3" name="Content Placeholder 2">
            <a:extLst>
              <a:ext uri="{FF2B5EF4-FFF2-40B4-BE49-F238E27FC236}">
                <a16:creationId xmlns:a16="http://schemas.microsoft.com/office/drawing/2014/main" id="{AE8D8904-4067-A2AE-C40E-DBECC91DF3D4}"/>
              </a:ext>
            </a:extLst>
          </p:cNvPr>
          <p:cNvSpPr>
            <a:spLocks noGrp="1"/>
          </p:cNvSpPr>
          <p:nvPr>
            <p:ph idx="1"/>
          </p:nvPr>
        </p:nvSpPr>
        <p:spPr/>
        <p:txBody>
          <a:bodyPr>
            <a:normAutofit fontScale="70000" lnSpcReduction="20000"/>
          </a:bodyPr>
          <a:lstStyle/>
          <a:p>
            <a:r>
              <a:rPr lang="en-US" dirty="0"/>
              <a:t>Existing belief/theory: a core assumption in economics is that the most successful companies achieve their dominance purely through superior productivity</a:t>
            </a:r>
          </a:p>
          <a:p>
            <a:r>
              <a:rPr lang="en-US" dirty="0"/>
              <a:t>New research (January 2025, Wharton University) tackle a central question in firm dynamics: “Are larger firms more productive, or do they just have more scalable technologies?”</a:t>
            </a:r>
          </a:p>
          <a:p>
            <a:r>
              <a:rPr lang="en-US" dirty="0"/>
              <a:t>“Our quantitative analysis shows that differences in (“returns to scale” RTS have important implications for the impact of financial frictions.”— Sergio Salgado</a:t>
            </a:r>
          </a:p>
          <a:p>
            <a:r>
              <a:rPr lang="en-US" dirty="0"/>
              <a:t>“In the traditional view, we think of large companies like Amazon as simply more productive than others. But that doesn’t quite capture it,” said </a:t>
            </a:r>
            <a:r>
              <a:rPr lang="en-US" dirty="0" err="1"/>
              <a:t>Hubmer</a:t>
            </a:r>
            <a:r>
              <a:rPr lang="en-US" dirty="0"/>
              <a:t>. “Amazon is unique because it’s scalable, and that’s something that seems built into their technology.”</a:t>
            </a:r>
          </a:p>
          <a:p>
            <a:r>
              <a:rPr lang="en-US" dirty="0"/>
              <a:t>Scalability,</a:t>
            </a:r>
            <a:r>
              <a:rPr lang="en-US" b="1" dirty="0"/>
              <a:t> </a:t>
            </a:r>
            <a:r>
              <a:rPr lang="en-US" dirty="0"/>
              <a:t>not just “total factor productivity” (</a:t>
            </a:r>
            <a:r>
              <a:rPr lang="en-US" dirty="0" err="1"/>
              <a:t>TFP</a:t>
            </a:r>
            <a:r>
              <a:rPr lang="en-US" dirty="0"/>
              <a:t>), explains why some companies grow significantly larger than </a:t>
            </a:r>
            <a:r>
              <a:rPr lang="en-US" dirty="0" err="1"/>
              <a:t>others.While</a:t>
            </a:r>
            <a:r>
              <a:rPr lang="en-US" dirty="0"/>
              <a:t> productivity grows with revenue, it plateaus for the largest firms, whereas scalability keeps climbing. In fact, the top 5% of firms enjoy RTS around 10 percentage points higher than their smaller peers, allowing them to expand efficiently even as they grow larger.</a:t>
            </a:r>
          </a:p>
          <a:p>
            <a:endParaRPr lang="en-US" dirty="0"/>
          </a:p>
        </p:txBody>
      </p:sp>
      <p:sp>
        <p:nvSpPr>
          <p:cNvPr id="4" name="Footer Placeholder 3">
            <a:extLst>
              <a:ext uri="{FF2B5EF4-FFF2-40B4-BE49-F238E27FC236}">
                <a16:creationId xmlns:a16="http://schemas.microsoft.com/office/drawing/2014/main" id="{90CEF201-E891-AFEB-B98E-948061A67DB7}"/>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39A133A4-20B9-0A92-7F7E-31BFDB8B137C}"/>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11</a:t>
            </a:fld>
            <a:endParaRPr lang="en-US">
              <a:solidFill>
                <a:prstClr val="black">
                  <a:tint val="75000"/>
                </a:prstClr>
              </a:solidFill>
            </a:endParaRPr>
          </a:p>
        </p:txBody>
      </p:sp>
    </p:spTree>
    <p:extLst>
      <p:ext uri="{BB962C8B-B14F-4D97-AF65-F5344CB8AC3E}">
        <p14:creationId xmlns:p14="http://schemas.microsoft.com/office/powerpoint/2010/main" val="3570652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C24B5-C867-02CD-AB3F-570A046BCA28}"/>
              </a:ext>
            </a:extLst>
          </p:cNvPr>
          <p:cNvSpPr>
            <a:spLocks noGrp="1"/>
          </p:cNvSpPr>
          <p:nvPr>
            <p:ph type="title"/>
          </p:nvPr>
        </p:nvSpPr>
        <p:spPr/>
        <p:txBody>
          <a:bodyPr/>
          <a:lstStyle/>
          <a:p>
            <a:r>
              <a:rPr lang="en-US" sz="1800" b="1" dirty="0"/>
              <a:t>Step 1:</a:t>
            </a:r>
            <a:r>
              <a:rPr lang="en-US" dirty="0"/>
              <a:t> </a:t>
            </a:r>
            <a:r>
              <a:rPr lang="en-US" sz="1800" b="1" i="0" u="none" strike="noStrike" baseline="0" dirty="0">
                <a:latin typeface="GlyphaLTStd-Bold"/>
              </a:rPr>
              <a:t>Marketing and Customer Value - </a:t>
            </a:r>
            <a:r>
              <a:rPr lang="en-US" sz="1800" b="1" i="0" u="none" strike="noStrike" baseline="0" dirty="0">
                <a:latin typeface="GillSansMTPro-BookBold"/>
              </a:rPr>
              <a:t>The Value Delivery Process</a:t>
            </a:r>
            <a:endParaRPr lang="en-US" dirty="0"/>
          </a:p>
        </p:txBody>
      </p:sp>
      <p:sp>
        <p:nvSpPr>
          <p:cNvPr id="3" name="Content Placeholder 2">
            <a:extLst>
              <a:ext uri="{FF2B5EF4-FFF2-40B4-BE49-F238E27FC236}">
                <a16:creationId xmlns:a16="http://schemas.microsoft.com/office/drawing/2014/main" id="{30B2DE5E-6736-C180-30D8-5A1C8FCCEBF7}"/>
              </a:ext>
            </a:extLst>
          </p:cNvPr>
          <p:cNvSpPr>
            <a:spLocks noGrp="1"/>
          </p:cNvSpPr>
          <p:nvPr>
            <p:ph idx="1"/>
          </p:nvPr>
        </p:nvSpPr>
        <p:spPr/>
        <p:txBody>
          <a:bodyPr>
            <a:normAutofit fontScale="70000" lnSpcReduction="20000"/>
          </a:bodyPr>
          <a:lstStyle/>
          <a:p>
            <a:pPr marL="0" indent="0" algn="l">
              <a:buNone/>
            </a:pPr>
            <a:r>
              <a:rPr lang="en-US" sz="1800" b="1" i="0" u="none" strike="noStrike" baseline="0" dirty="0">
                <a:latin typeface="MinionPro-Regular"/>
              </a:rPr>
              <a:t>The traditional—but dated—view of marketing is that the firm makes something and then sells it</a:t>
            </a:r>
            <a:r>
              <a:rPr lang="en-US" sz="1800" b="0" i="0" u="none" strike="noStrike" baseline="0" dirty="0">
                <a:latin typeface="MinionPro-Regular"/>
              </a:rPr>
              <a:t>, with marketing</a:t>
            </a:r>
          </a:p>
          <a:p>
            <a:pPr marL="0" indent="0" algn="l">
              <a:buNone/>
            </a:pPr>
            <a:r>
              <a:rPr lang="en-US" sz="1800" b="0" i="0" u="none" strike="noStrike" baseline="0" dirty="0">
                <a:latin typeface="MinionPro-Regular"/>
              </a:rPr>
              <a:t>taking place during the selling process. Companies that take this view succeed only in economies marked by</a:t>
            </a:r>
          </a:p>
          <a:p>
            <a:pPr marL="0" indent="0" algn="l">
              <a:buNone/>
            </a:pPr>
            <a:r>
              <a:rPr lang="en-US" sz="1800" b="0" i="0" u="none" strike="noStrike" baseline="0" dirty="0">
                <a:latin typeface="MinionPro-Regular"/>
              </a:rPr>
              <a:t>goods shortages where consumers are not fussy about quality, features, or style—for example, basic staple goods</a:t>
            </a:r>
          </a:p>
          <a:p>
            <a:pPr marL="0" indent="0" algn="l">
              <a:buNone/>
            </a:pPr>
            <a:r>
              <a:rPr lang="en-US" sz="1800" b="0" i="0" u="none" strike="noStrike" baseline="0" dirty="0">
                <a:latin typeface="MinionPro-Regular"/>
              </a:rPr>
              <a:t>in developing markets.</a:t>
            </a:r>
          </a:p>
          <a:p>
            <a:pPr marL="0" indent="0" algn="l">
              <a:buNone/>
            </a:pPr>
            <a:endParaRPr lang="en-US" sz="1800" b="0" i="0" u="none" strike="noStrike" baseline="0" dirty="0">
              <a:latin typeface="MinionPro-Regular"/>
            </a:endParaRPr>
          </a:p>
          <a:p>
            <a:pPr marL="0" indent="0" algn="l">
              <a:buNone/>
            </a:pPr>
            <a:r>
              <a:rPr lang="en-US" sz="1800" b="1" i="0" u="none" strike="noStrike" baseline="0" dirty="0">
                <a:latin typeface="MinionPro-Regular"/>
              </a:rPr>
              <a:t>In economies with many different types of people</a:t>
            </a:r>
            <a:r>
              <a:rPr lang="en-US" sz="1800" b="0" i="0" u="none" strike="noStrike" baseline="0" dirty="0">
                <a:latin typeface="MinionPro-Regular"/>
              </a:rPr>
              <a:t>, each with individual wants, perceptions, preferences, and</a:t>
            </a:r>
          </a:p>
          <a:p>
            <a:pPr marL="0" indent="0" algn="l">
              <a:buNone/>
            </a:pPr>
            <a:r>
              <a:rPr lang="en-US" sz="1800" b="0" i="0" u="none" strike="noStrike" baseline="0" dirty="0">
                <a:latin typeface="MinionPro-Regular"/>
              </a:rPr>
              <a:t>buying criteria, the smart competitor must design and deliver offerings for well-defined target markets. This</a:t>
            </a:r>
          </a:p>
          <a:p>
            <a:pPr marL="0" indent="0" algn="l">
              <a:buNone/>
            </a:pPr>
            <a:r>
              <a:rPr lang="en-US" sz="1800" b="0" i="0" u="none" strike="noStrike" baseline="0" dirty="0">
                <a:latin typeface="MinionPro-Regular"/>
              </a:rPr>
              <a:t>Realization inspired a new view of business processes that places marketing at the </a:t>
            </a:r>
            <a:r>
              <a:rPr lang="en-US" sz="1800" b="0" i="1" u="none" strike="noStrike" baseline="0" dirty="0">
                <a:latin typeface="MinionPro-It"/>
              </a:rPr>
              <a:t>beginning </a:t>
            </a:r>
            <a:r>
              <a:rPr lang="en-US" sz="1800" b="0" i="0" u="none" strike="noStrike" baseline="0" dirty="0">
                <a:latin typeface="MinionPro-Regular"/>
              </a:rPr>
              <a:t>of planning. Instead of</a:t>
            </a:r>
          </a:p>
          <a:p>
            <a:pPr marL="0" indent="0" algn="l">
              <a:buNone/>
            </a:pPr>
            <a:r>
              <a:rPr lang="en-US" sz="1800" b="0" i="0" u="none" strike="noStrike" baseline="0" dirty="0">
                <a:latin typeface="MinionPro-Regular"/>
              </a:rPr>
              <a:t>emphasizing making and selling, </a:t>
            </a:r>
            <a:r>
              <a:rPr lang="en-US" sz="1800" b="1" i="0" u="none" strike="noStrike" baseline="0" dirty="0">
                <a:latin typeface="MinionPro-Regular"/>
              </a:rPr>
              <a:t>companies now see themselves as part of a value delivery process</a:t>
            </a:r>
            <a:r>
              <a:rPr lang="en-US" sz="1800" b="0" i="0" u="none" strike="noStrike" baseline="0" dirty="0">
                <a:latin typeface="MinionPro-Regular"/>
              </a:rPr>
              <a:t>.</a:t>
            </a:r>
          </a:p>
          <a:p>
            <a:pPr marL="0" indent="0" algn="l">
              <a:buNone/>
            </a:pPr>
            <a:endParaRPr lang="en-US" sz="1800" b="0" i="0" u="none" strike="noStrike" baseline="0" dirty="0">
              <a:latin typeface="MinionPro-Regular"/>
            </a:endParaRPr>
          </a:p>
          <a:p>
            <a:pPr marL="0" indent="0" algn="l">
              <a:buNone/>
            </a:pPr>
            <a:r>
              <a:rPr lang="en-US" sz="1800" b="0" i="0" u="sng" strike="noStrike" baseline="0" dirty="0">
                <a:latin typeface="MinionPro-Regular"/>
              </a:rPr>
              <a:t>We can divide the value creation and delivery sequence into three phases</a:t>
            </a:r>
            <a:r>
              <a:rPr lang="en-US" sz="1800" dirty="0">
                <a:latin typeface="MinionPro-Regular"/>
              </a:rPr>
              <a:t>:</a:t>
            </a:r>
          </a:p>
          <a:p>
            <a:pPr marL="0" indent="0" algn="l">
              <a:buNone/>
            </a:pPr>
            <a:endParaRPr lang="en-US" sz="1800" b="0" i="0" u="none" strike="noStrike" baseline="0" dirty="0">
              <a:latin typeface="MinionPro-Regular"/>
            </a:endParaRPr>
          </a:p>
          <a:p>
            <a:pPr marL="342900" indent="-342900" algn="l">
              <a:buFont typeface="+mj-lt"/>
              <a:buAutoNum type="arabicPeriod"/>
            </a:pPr>
            <a:r>
              <a:rPr lang="en-US" sz="1800" b="0" i="0" u="none" strike="noStrike" baseline="0" dirty="0">
                <a:latin typeface="MinionPro-Regular"/>
              </a:rPr>
              <a:t>First, </a:t>
            </a:r>
            <a:r>
              <a:rPr lang="en-US" sz="1800" b="0" i="1" u="none" strike="noStrike" baseline="0" dirty="0">
                <a:latin typeface="MinionPro-It"/>
              </a:rPr>
              <a:t>choosing the value </a:t>
            </a:r>
            <a:r>
              <a:rPr lang="en-US" sz="1800" b="0" i="0" u="none" strike="noStrike" baseline="0" dirty="0">
                <a:latin typeface="MinionPro-Regular"/>
              </a:rPr>
              <a:t>is the “homework” marketers must do before any product exists. They must segment the market, select the appropriate target, and develop the offering’s value positioning. The formula “segmentation, targeting, positioning (</a:t>
            </a:r>
            <a:r>
              <a:rPr lang="en-US" sz="1800" b="0" i="0" u="none" strike="noStrike" baseline="0" dirty="0" err="1">
                <a:latin typeface="MinionPro-Regular"/>
              </a:rPr>
              <a:t>STP</a:t>
            </a:r>
            <a:r>
              <a:rPr lang="en-US" sz="1800" b="0" i="0" u="none" strike="noStrike" baseline="0" dirty="0">
                <a:latin typeface="MinionPro-Regular"/>
              </a:rPr>
              <a:t>)” is the essence of strategic marketing. </a:t>
            </a:r>
          </a:p>
          <a:p>
            <a:pPr marL="342900" indent="-342900" algn="l">
              <a:buFont typeface="+mj-lt"/>
              <a:buAutoNum type="arabicPeriod"/>
            </a:pPr>
            <a:endParaRPr lang="en-US" sz="1800" dirty="0">
              <a:latin typeface="MinionPro-Regular"/>
            </a:endParaRPr>
          </a:p>
          <a:p>
            <a:pPr marL="342900" indent="-342900" algn="l">
              <a:buFont typeface="+mj-lt"/>
              <a:buAutoNum type="arabicPeriod"/>
            </a:pPr>
            <a:r>
              <a:rPr lang="en-US" sz="1800" b="0" i="0" u="none" strike="noStrike" baseline="0" dirty="0">
                <a:latin typeface="MinionPro-Regular"/>
              </a:rPr>
              <a:t>The second phase is </a:t>
            </a:r>
            <a:r>
              <a:rPr lang="en-US" sz="1800" b="0" i="1" u="none" strike="noStrike" baseline="0" dirty="0">
                <a:latin typeface="MinionPro-It"/>
              </a:rPr>
              <a:t>providing the value. </a:t>
            </a:r>
            <a:r>
              <a:rPr lang="en-US" sz="1800" b="0" i="0" u="none" strike="noStrike" baseline="0" dirty="0">
                <a:latin typeface="MinionPro-Regular"/>
              </a:rPr>
              <a:t>Marketing must identify specific product features, prices, and distribution.</a:t>
            </a:r>
          </a:p>
          <a:p>
            <a:pPr marL="342900" indent="-342900" algn="l">
              <a:buFont typeface="+mj-lt"/>
              <a:buAutoNum type="arabicPeriod"/>
            </a:pPr>
            <a:endParaRPr lang="en-US" sz="1800" b="0" i="0" u="none" strike="noStrike" baseline="0" dirty="0">
              <a:latin typeface="MinionPro-Regular"/>
            </a:endParaRPr>
          </a:p>
          <a:p>
            <a:pPr marL="342900" indent="-342900" algn="l">
              <a:buFont typeface="+mj-lt"/>
              <a:buAutoNum type="arabicPeriod"/>
            </a:pPr>
            <a:r>
              <a:rPr lang="en-US" sz="1800" b="0" i="0" u="none" strike="noStrike" baseline="0" dirty="0">
                <a:latin typeface="MinionPro-Regular"/>
              </a:rPr>
              <a:t>The task in the third phase is </a:t>
            </a:r>
            <a:r>
              <a:rPr lang="en-US" sz="1800" b="0" i="1" u="none" strike="noStrike" baseline="0" dirty="0">
                <a:latin typeface="MinionPro-It"/>
              </a:rPr>
              <a:t>communicating the value </a:t>
            </a:r>
            <a:r>
              <a:rPr lang="en-US" sz="1800" b="0" i="0" u="none" strike="noStrike" baseline="0" dirty="0">
                <a:latin typeface="MinionPro-Regular"/>
              </a:rPr>
              <a:t>by utilizing the Internet, advertising, sales force, and any other communication tools to announce and promote the product. The value delivery process begins before there is a product and continues through development and after launch. Each phase has cost implications.</a:t>
            </a:r>
            <a:endParaRPr lang="en-US" dirty="0"/>
          </a:p>
        </p:txBody>
      </p:sp>
      <p:sp>
        <p:nvSpPr>
          <p:cNvPr id="4" name="Footer Placeholder 3">
            <a:extLst>
              <a:ext uri="{FF2B5EF4-FFF2-40B4-BE49-F238E27FC236}">
                <a16:creationId xmlns:a16="http://schemas.microsoft.com/office/drawing/2014/main" id="{7888B3EC-2B2E-F8FB-F060-155EEF648E52}"/>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2FA6E817-6B7B-C6C6-39BE-3072E3AFB180}"/>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12</a:t>
            </a:fld>
            <a:endParaRPr lang="en-US">
              <a:solidFill>
                <a:prstClr val="black">
                  <a:tint val="75000"/>
                </a:prstClr>
              </a:solidFill>
            </a:endParaRPr>
          </a:p>
        </p:txBody>
      </p:sp>
    </p:spTree>
    <p:extLst>
      <p:ext uri="{BB962C8B-B14F-4D97-AF65-F5344CB8AC3E}">
        <p14:creationId xmlns:p14="http://schemas.microsoft.com/office/powerpoint/2010/main" val="1322819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00100-76E8-4A6D-8135-DD9ABAF10AC0}"/>
              </a:ext>
            </a:extLst>
          </p:cNvPr>
          <p:cNvSpPr>
            <a:spLocks noGrp="1"/>
          </p:cNvSpPr>
          <p:nvPr>
            <p:ph type="title"/>
          </p:nvPr>
        </p:nvSpPr>
        <p:spPr/>
        <p:txBody>
          <a:bodyPr>
            <a:normAutofit/>
          </a:bodyPr>
          <a:lstStyle/>
          <a:p>
            <a:pPr algn="ctr">
              <a:lnSpc>
                <a:spcPct val="107000"/>
              </a:lnSpc>
              <a:spcBef>
                <a:spcPts val="0"/>
              </a:spcBef>
              <a:spcAft>
                <a:spcPts val="600"/>
              </a:spcAft>
            </a:pPr>
            <a:r>
              <a:rPr lang="en-US" sz="1800" b="1" i="0" u="none" strike="noStrike" baseline="0" dirty="0">
                <a:latin typeface="GillSansMTPro-BookBold"/>
              </a:rPr>
              <a:t>The Value Chain</a:t>
            </a:r>
            <a:endParaRPr lang="en-US" sz="1500" dirty="0"/>
          </a:p>
        </p:txBody>
      </p:sp>
      <p:sp>
        <p:nvSpPr>
          <p:cNvPr id="3" name="Content Placeholder 2">
            <a:extLst>
              <a:ext uri="{FF2B5EF4-FFF2-40B4-BE49-F238E27FC236}">
                <a16:creationId xmlns:a16="http://schemas.microsoft.com/office/drawing/2014/main" id="{53375E48-7524-4659-ADDC-C8813CE6E3EF}"/>
              </a:ext>
            </a:extLst>
          </p:cNvPr>
          <p:cNvSpPr>
            <a:spLocks noGrp="1"/>
          </p:cNvSpPr>
          <p:nvPr>
            <p:ph idx="1"/>
          </p:nvPr>
        </p:nvSpPr>
        <p:spPr>
          <a:xfrm>
            <a:off x="457200" y="1235348"/>
            <a:ext cx="8229600" cy="4890817"/>
          </a:xfrm>
        </p:spPr>
        <p:txBody>
          <a:bodyPr>
            <a:normAutofit/>
          </a:bodyPr>
          <a:lstStyle/>
          <a:p>
            <a:pPr marL="0" indent="0" algn="l">
              <a:buNone/>
            </a:pPr>
            <a:r>
              <a:rPr lang="en-US" sz="1800" b="0" i="0" u="none" strike="noStrike" baseline="0" dirty="0">
                <a:latin typeface="MinionPro-Regular"/>
              </a:rPr>
              <a:t>The firm’s success depends not only on how well each department performs its work, but also on how well the company coordinates departmental activities to conduct </a:t>
            </a:r>
            <a:r>
              <a:rPr lang="en-US" sz="1800" b="0" i="1" u="none" strike="noStrike" baseline="0" dirty="0">
                <a:latin typeface="MinionPro-It"/>
              </a:rPr>
              <a:t>core business processes</a:t>
            </a:r>
            <a:r>
              <a:rPr lang="en-US" sz="1800" b="0" i="0" u="none" strike="noStrike" baseline="0" dirty="0">
                <a:latin typeface="MinionPro-Regular"/>
              </a:rPr>
              <a:t>. These processes include:</a:t>
            </a:r>
          </a:p>
          <a:p>
            <a:pPr marL="0" indent="0" algn="l">
              <a:buNone/>
            </a:pPr>
            <a:endParaRPr lang="en-US" sz="1800" b="0" i="0" u="none" strike="noStrike" baseline="0" dirty="0">
              <a:latin typeface="MinionPro-Regular"/>
            </a:endParaRPr>
          </a:p>
          <a:p>
            <a:pPr marL="0" indent="0" algn="l">
              <a:buNone/>
            </a:pPr>
            <a:r>
              <a:rPr lang="en-US" sz="1800" b="0" i="0" u="none" strike="noStrike" baseline="0" dirty="0">
                <a:latin typeface="MinionPro-Regular"/>
              </a:rPr>
              <a:t>• </a:t>
            </a:r>
            <a:r>
              <a:rPr lang="en-US" sz="1800" b="1" i="1" u="none" strike="noStrike" baseline="0" dirty="0">
                <a:latin typeface="MinionPro-BoldIt"/>
              </a:rPr>
              <a:t>The market-sensing process</a:t>
            </a:r>
            <a:r>
              <a:rPr lang="en-US" sz="1800" b="0" i="0" u="none" strike="noStrike" baseline="0" dirty="0">
                <a:latin typeface="MinionPro-Regular"/>
              </a:rPr>
              <a:t>—gathering and acting upon information about the market</a:t>
            </a:r>
          </a:p>
          <a:p>
            <a:pPr marL="0" indent="0" algn="l">
              <a:buNone/>
            </a:pPr>
            <a:r>
              <a:rPr lang="en-US" sz="1800" b="0" i="0" u="none" strike="noStrike" baseline="0" dirty="0">
                <a:latin typeface="MinionPro-Regular"/>
              </a:rPr>
              <a:t>• </a:t>
            </a:r>
            <a:r>
              <a:rPr lang="en-US" sz="1800" b="1" i="1" u="none" strike="noStrike" baseline="0" dirty="0">
                <a:latin typeface="MinionPro-BoldIt"/>
              </a:rPr>
              <a:t>The new-offering realization process</a:t>
            </a:r>
            <a:r>
              <a:rPr lang="en-US" sz="1800" b="0" i="0" u="none" strike="noStrike" baseline="0" dirty="0">
                <a:latin typeface="MinionPro-Regular"/>
              </a:rPr>
              <a:t>—researching, developing, and launching new high-quality offerings quickly and within budget</a:t>
            </a:r>
          </a:p>
          <a:p>
            <a:pPr marL="0" indent="0" algn="l">
              <a:buNone/>
            </a:pPr>
            <a:r>
              <a:rPr lang="en-US" sz="1800" b="0" i="0" u="none" strike="noStrike" baseline="0" dirty="0">
                <a:latin typeface="MinionPro-Regular"/>
              </a:rPr>
              <a:t>• </a:t>
            </a:r>
            <a:r>
              <a:rPr lang="en-US" sz="1800" b="1" i="1" u="none" strike="noStrike" baseline="0" dirty="0">
                <a:latin typeface="MinionPro-BoldIt"/>
              </a:rPr>
              <a:t>The customer acquisition process</a:t>
            </a:r>
            <a:r>
              <a:rPr lang="en-US" sz="1800" b="0" i="0" u="none" strike="noStrike" baseline="0" dirty="0">
                <a:latin typeface="MinionPro-Regular"/>
              </a:rPr>
              <a:t>—defining target markets and prospecting for new customers</a:t>
            </a:r>
          </a:p>
          <a:p>
            <a:pPr marL="0" indent="0" algn="l">
              <a:buNone/>
            </a:pPr>
            <a:r>
              <a:rPr lang="en-US" sz="1800" b="0" i="0" u="none" strike="noStrike" baseline="0" dirty="0">
                <a:latin typeface="MinionPro-Regular"/>
              </a:rPr>
              <a:t>• </a:t>
            </a:r>
            <a:r>
              <a:rPr lang="en-US" sz="1800" b="1" i="1" u="none" strike="noStrike" baseline="0" dirty="0">
                <a:latin typeface="MinionPro-BoldIt"/>
              </a:rPr>
              <a:t>The customer relationship management process</a:t>
            </a:r>
            <a:r>
              <a:rPr lang="en-US" sz="1800" b="0" i="0" u="none" strike="noStrike" baseline="0" dirty="0">
                <a:latin typeface="MinionPro-Regular"/>
              </a:rPr>
              <a:t>—building deeper understanding, relationships, and offerings to individual customers</a:t>
            </a:r>
          </a:p>
          <a:p>
            <a:pPr marL="0" indent="0" algn="l">
              <a:buNone/>
            </a:pPr>
            <a:r>
              <a:rPr lang="en-US" sz="1800" b="0" i="0" u="none" strike="noStrike" baseline="0" dirty="0">
                <a:latin typeface="MinionPro-Regular"/>
              </a:rPr>
              <a:t>• </a:t>
            </a:r>
            <a:r>
              <a:rPr lang="en-US" sz="1800" b="1" i="1" u="none" strike="noStrike" baseline="0" dirty="0">
                <a:latin typeface="MinionPro-BoldIt"/>
              </a:rPr>
              <a:t>The fulfillment management process</a:t>
            </a:r>
            <a:r>
              <a:rPr lang="en-US" sz="1800" b="0" i="0" u="none" strike="noStrike" baseline="0" dirty="0">
                <a:latin typeface="MinionPro-Regular"/>
              </a:rPr>
              <a:t>—receiving and approving orders, shipping goods on time, and collecting payment</a:t>
            </a:r>
            <a:endParaRPr lang="en-US" dirty="0"/>
          </a:p>
        </p:txBody>
      </p:sp>
      <p:sp>
        <p:nvSpPr>
          <p:cNvPr id="4" name="Slide Number Placeholder 3">
            <a:extLst>
              <a:ext uri="{FF2B5EF4-FFF2-40B4-BE49-F238E27FC236}">
                <a16:creationId xmlns:a16="http://schemas.microsoft.com/office/drawing/2014/main" id="{2587D371-9D19-48C9-87AE-85BD13A666EE}"/>
              </a:ext>
            </a:extLst>
          </p:cNvPr>
          <p:cNvSpPr>
            <a:spLocks noGrp="1"/>
          </p:cNvSpPr>
          <p:nvPr>
            <p:ph type="sldNum" sz="quarter" idx="12"/>
          </p:nvPr>
        </p:nvSpPr>
        <p:spPr/>
        <p:txBody>
          <a:bodyPr/>
          <a:lstStyle/>
          <a:p>
            <a:pPr defTabSz="685800"/>
            <a:fld id="{5AC03788-8EA3-4B13-9CDA-5A9C902D41AB}" type="slidenum">
              <a:rPr lang="en-GB">
                <a:solidFill>
                  <a:prstClr val="black">
                    <a:tint val="75000"/>
                  </a:prstClr>
                </a:solidFill>
                <a:latin typeface="Calibri" panose="020F0502020204030204"/>
              </a:rPr>
              <a:pPr defTabSz="685800"/>
              <a:t>13</a:t>
            </a:fld>
            <a:endParaRPr lang="en-GB">
              <a:solidFill>
                <a:prstClr val="black">
                  <a:tint val="75000"/>
                </a:prstClr>
              </a:solidFill>
              <a:latin typeface="Calibri" panose="020F0502020204030204"/>
            </a:endParaRPr>
          </a:p>
        </p:txBody>
      </p:sp>
      <p:sp>
        <p:nvSpPr>
          <p:cNvPr id="5" name="Footer Placeholder 4">
            <a:extLst>
              <a:ext uri="{FF2B5EF4-FFF2-40B4-BE49-F238E27FC236}">
                <a16:creationId xmlns:a16="http://schemas.microsoft.com/office/drawing/2014/main" id="{DD46DD3D-3CBB-1140-0F06-DA3527615D25}"/>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Tree>
    <p:extLst>
      <p:ext uri="{BB962C8B-B14F-4D97-AF65-F5344CB8AC3E}">
        <p14:creationId xmlns:p14="http://schemas.microsoft.com/office/powerpoint/2010/main" val="3792413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8F98-5D39-0963-3741-15B855A66BA2}"/>
              </a:ext>
            </a:extLst>
          </p:cNvPr>
          <p:cNvSpPr>
            <a:spLocks noGrp="1"/>
          </p:cNvSpPr>
          <p:nvPr>
            <p:ph type="title"/>
          </p:nvPr>
        </p:nvSpPr>
        <p:spPr>
          <a:xfrm>
            <a:off x="457200" y="274638"/>
            <a:ext cx="8229600" cy="530761"/>
          </a:xfrm>
        </p:spPr>
        <p:txBody>
          <a:bodyPr>
            <a:normAutofit fontScale="90000"/>
          </a:bodyPr>
          <a:lstStyle/>
          <a:p>
            <a:r>
              <a:rPr lang="en-US" dirty="0"/>
              <a:t>BLACK </a:t>
            </a:r>
            <a:r>
              <a:rPr lang="en-US" dirty="0" err="1"/>
              <a:t>SWANS_GREY</a:t>
            </a:r>
            <a:r>
              <a:rPr lang="en-US" dirty="0"/>
              <a:t> RHINOS AND SILVER LINING</a:t>
            </a:r>
          </a:p>
        </p:txBody>
      </p:sp>
      <p:sp>
        <p:nvSpPr>
          <p:cNvPr id="5" name="Footer Placeholder 4">
            <a:extLst>
              <a:ext uri="{FF2B5EF4-FFF2-40B4-BE49-F238E27FC236}">
                <a16:creationId xmlns:a16="http://schemas.microsoft.com/office/drawing/2014/main" id="{267F314C-6852-19DB-0A12-E362C9C4DF7A}"/>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1FF91A-0E04-0DE8-4A3A-A8DE5ED29005}"/>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14</a:t>
            </a:fld>
            <a:endParaRPr lang="en-US">
              <a:solidFill>
                <a:prstClr val="black">
                  <a:tint val="75000"/>
                </a:prstClr>
              </a:solidFill>
            </a:endParaRPr>
          </a:p>
        </p:txBody>
      </p:sp>
      <p:pic>
        <p:nvPicPr>
          <p:cNvPr id="7" name="Content Placeholder 6" descr="Insights Geopolitical Risks Black Swan Grey Rhinos and Silver Lining 1">
            <a:hlinkClick r:id="rId2" tgtFrame="&quot;_blank&quot;"/>
            <a:extLst>
              <a:ext uri="{FF2B5EF4-FFF2-40B4-BE49-F238E27FC236}">
                <a16:creationId xmlns:a16="http://schemas.microsoft.com/office/drawing/2014/main" id="{D66B5EDE-249D-B09B-1F82-6180DD74277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504251" y="805399"/>
            <a:ext cx="4038600" cy="2271712"/>
          </a:xfrm>
          <a:prstGeom prst="rect">
            <a:avLst/>
          </a:prstGeom>
          <a:noFill/>
          <a:ln>
            <a:noFill/>
          </a:ln>
        </p:spPr>
      </p:pic>
      <p:pic>
        <p:nvPicPr>
          <p:cNvPr id="8" name="Content Placeholder 7" descr="Geopolitical Risks Black Swan Grey Rhinos and Silver Lining">
            <a:hlinkClick r:id="rId2" tgtFrame="&quot;_blank&quot;"/>
            <a:extLst>
              <a:ext uri="{FF2B5EF4-FFF2-40B4-BE49-F238E27FC236}">
                <a16:creationId xmlns:a16="http://schemas.microsoft.com/office/drawing/2014/main" id="{80F8CE18-8F96-5B7F-A929-03A6D5386738}"/>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2271973"/>
            <a:ext cx="4038600" cy="3182416"/>
          </a:xfrm>
          <a:prstGeom prst="rect">
            <a:avLst/>
          </a:prstGeom>
          <a:noFill/>
          <a:ln>
            <a:noFill/>
          </a:ln>
        </p:spPr>
      </p:pic>
      <p:pic>
        <p:nvPicPr>
          <p:cNvPr id="9" name="Picture 8">
            <a:extLst>
              <a:ext uri="{FF2B5EF4-FFF2-40B4-BE49-F238E27FC236}">
                <a16:creationId xmlns:a16="http://schemas.microsoft.com/office/drawing/2014/main" id="{AFC216E7-6F80-6F75-AFAB-F580A8E21F01}"/>
              </a:ext>
            </a:extLst>
          </p:cNvPr>
          <p:cNvPicPr>
            <a:picLocks noChangeAspect="1"/>
          </p:cNvPicPr>
          <p:nvPr/>
        </p:nvPicPr>
        <p:blipFill>
          <a:blip r:embed="rId5"/>
          <a:stretch>
            <a:fillRect/>
          </a:stretch>
        </p:blipFill>
        <p:spPr>
          <a:xfrm>
            <a:off x="769065" y="3252052"/>
            <a:ext cx="3555031" cy="3168535"/>
          </a:xfrm>
          <a:prstGeom prst="rect">
            <a:avLst/>
          </a:prstGeom>
        </p:spPr>
      </p:pic>
    </p:spTree>
    <p:extLst>
      <p:ext uri="{BB962C8B-B14F-4D97-AF65-F5344CB8AC3E}">
        <p14:creationId xmlns:p14="http://schemas.microsoft.com/office/powerpoint/2010/main" val="237704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9981B-C6DA-A717-0883-B8250E9924CB}"/>
              </a:ext>
            </a:extLst>
          </p:cNvPr>
          <p:cNvSpPr>
            <a:spLocks noGrp="1"/>
          </p:cNvSpPr>
          <p:nvPr>
            <p:ph type="title"/>
          </p:nvPr>
        </p:nvSpPr>
        <p:spPr>
          <a:xfrm>
            <a:off x="628650" y="365126"/>
            <a:ext cx="7886700" cy="761221"/>
          </a:xfrm>
        </p:spPr>
        <p:txBody>
          <a:bodyPr>
            <a:normAutofit/>
          </a:bodyPr>
          <a:lstStyle/>
          <a:p>
            <a:pPr algn="ctr"/>
            <a:r>
              <a:rPr lang="el-GR" sz="2400" b="1" dirty="0"/>
              <a:t>Τι διαμορφώνει την ψυχολογία της αγοράς σήμερα?</a:t>
            </a:r>
            <a:endParaRPr lang="en-US" sz="2400" b="1" dirty="0"/>
          </a:p>
        </p:txBody>
      </p:sp>
      <p:pic>
        <p:nvPicPr>
          <p:cNvPr id="7" name="Content Placeholder 6">
            <a:extLst>
              <a:ext uri="{FF2B5EF4-FFF2-40B4-BE49-F238E27FC236}">
                <a16:creationId xmlns:a16="http://schemas.microsoft.com/office/drawing/2014/main" id="{B8106184-D2EF-FB61-F741-FDDA1C4EDEE7}"/>
              </a:ext>
            </a:extLst>
          </p:cNvPr>
          <p:cNvPicPr>
            <a:picLocks noGrp="1" noChangeAspect="1"/>
          </p:cNvPicPr>
          <p:nvPr>
            <p:ph sz="half" idx="1"/>
          </p:nvPr>
        </p:nvPicPr>
        <p:blipFill>
          <a:blip r:embed="rId2"/>
          <a:stretch>
            <a:fillRect/>
          </a:stretch>
        </p:blipFill>
        <p:spPr>
          <a:xfrm>
            <a:off x="884818" y="1386739"/>
            <a:ext cx="3373863" cy="4790224"/>
          </a:xfrm>
        </p:spPr>
      </p:pic>
      <p:sp>
        <p:nvSpPr>
          <p:cNvPr id="5" name="Slide Number Placeholder 4">
            <a:extLst>
              <a:ext uri="{FF2B5EF4-FFF2-40B4-BE49-F238E27FC236}">
                <a16:creationId xmlns:a16="http://schemas.microsoft.com/office/drawing/2014/main" id="{3C7CB65C-B590-72F8-E8EE-3B77112133E8}"/>
              </a:ext>
            </a:extLst>
          </p:cNvPr>
          <p:cNvSpPr>
            <a:spLocks noGrp="1"/>
          </p:cNvSpPr>
          <p:nvPr>
            <p:ph type="sldNum" sz="quarter" idx="12"/>
          </p:nvPr>
        </p:nvSpPr>
        <p:spPr/>
        <p:txBody>
          <a:bodyPr/>
          <a:lstStyle/>
          <a:p>
            <a:fld id="{5AC03788-8EA3-4B13-9CDA-5A9C902D41AB}" type="slidenum">
              <a:rPr lang="en-GB" smtClean="0"/>
              <a:t>15</a:t>
            </a:fld>
            <a:endParaRPr lang="en-GB"/>
          </a:p>
        </p:txBody>
      </p:sp>
      <p:pic>
        <p:nvPicPr>
          <p:cNvPr id="13" name="Content Placeholder 12">
            <a:extLst>
              <a:ext uri="{FF2B5EF4-FFF2-40B4-BE49-F238E27FC236}">
                <a16:creationId xmlns:a16="http://schemas.microsoft.com/office/drawing/2014/main" id="{55951464-D571-5EA4-CD71-A4E0DACC1813}"/>
              </a:ext>
            </a:extLst>
          </p:cNvPr>
          <p:cNvPicPr>
            <a:picLocks noGrp="1" noChangeAspect="1"/>
          </p:cNvPicPr>
          <p:nvPr>
            <p:ph sz="half" idx="2"/>
          </p:nvPr>
        </p:nvPicPr>
        <p:blipFill>
          <a:blip r:embed="rId3"/>
          <a:stretch>
            <a:fillRect/>
          </a:stretch>
        </p:blipFill>
        <p:spPr>
          <a:xfrm>
            <a:off x="4951932" y="1386739"/>
            <a:ext cx="3240636" cy="4790224"/>
          </a:xfrm>
        </p:spPr>
      </p:pic>
      <p:sp>
        <p:nvSpPr>
          <p:cNvPr id="3" name="Footer Placeholder 2">
            <a:extLst>
              <a:ext uri="{FF2B5EF4-FFF2-40B4-BE49-F238E27FC236}">
                <a16:creationId xmlns:a16="http://schemas.microsoft.com/office/drawing/2014/main" id="{C3740339-8852-DC49-D336-37918A42AAD5}"/>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2402670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35C9-E99C-6146-9A54-E53505FDC048}"/>
              </a:ext>
            </a:extLst>
          </p:cNvPr>
          <p:cNvSpPr>
            <a:spLocks noGrp="1"/>
          </p:cNvSpPr>
          <p:nvPr>
            <p:ph type="title"/>
          </p:nvPr>
        </p:nvSpPr>
        <p:spPr>
          <a:xfrm>
            <a:off x="629841" y="199836"/>
            <a:ext cx="7886700" cy="1490853"/>
          </a:xfrm>
        </p:spPr>
        <p:txBody>
          <a:bodyPr>
            <a:normAutofit fontScale="90000"/>
          </a:bodyPr>
          <a:lstStyle/>
          <a:p>
            <a:pPr algn="l"/>
            <a:r>
              <a:rPr lang="en-US" sz="1800" b="0" i="0" u="none" strike="noStrike" baseline="0" dirty="0">
                <a:latin typeface="AdvOT833fb896"/>
              </a:rPr>
              <a:t>Financial accountability for </a:t>
            </a:r>
            <a:r>
              <a:rPr lang="en-US" sz="1800" b="0" i="0" u="none" strike="noStrike" baseline="0" dirty="0">
                <a:latin typeface="AdvOT2ea83e65.I"/>
              </a:rPr>
              <a:t>marketing assets </a:t>
            </a:r>
            <a:r>
              <a:rPr lang="en-US" sz="1800" b="0" i="0" u="none" strike="noStrike" baseline="0" dirty="0">
                <a:latin typeface="AdvOT833fb896"/>
              </a:rPr>
              <a:t>(MAs), such as</a:t>
            </a:r>
            <a:r>
              <a:rPr lang="el-GR" sz="1800" b="0" i="0" u="none" strike="noStrike" baseline="0" dirty="0">
                <a:latin typeface="AdvOT833fb896"/>
              </a:rPr>
              <a:t> </a:t>
            </a:r>
            <a:r>
              <a:rPr lang="en-US" sz="1800" b="0" i="0" u="none" strike="noStrike" baseline="0" dirty="0">
                <a:latin typeface="AdvOT833fb896"/>
              </a:rPr>
              <a:t>brands and customer relationships, through regular and systematic</a:t>
            </a:r>
            <a:r>
              <a:rPr lang="el-GR" sz="1800" b="0" i="0" u="none" strike="noStrike" baseline="0" dirty="0">
                <a:latin typeface="AdvOT833fb896"/>
              </a:rPr>
              <a:t> </a:t>
            </a:r>
            <a:r>
              <a:rPr lang="en-US" sz="1800" b="0" i="0" u="none" strike="noStrike" baseline="0" dirty="0">
                <a:latin typeface="AdvOT833fb896+fb"/>
              </a:rPr>
              <a:t>fi</a:t>
            </a:r>
            <a:r>
              <a:rPr lang="en-US" sz="1800" b="0" i="0" u="none" strike="noStrike" baseline="0" dirty="0">
                <a:latin typeface="AdvOT833fb896"/>
              </a:rPr>
              <a:t>nancial reports (</a:t>
            </a:r>
            <a:r>
              <a:rPr lang="en-US" sz="1800" b="0" i="0" u="none" strike="noStrike" baseline="0" dirty="0">
                <a:latin typeface="AdvOT2ea83e65.I"/>
              </a:rPr>
              <a:t>MA accountability</a:t>
            </a:r>
            <a:r>
              <a:rPr lang="en-US" sz="1800" b="0" i="0" u="none" strike="noStrike" baseline="0" dirty="0">
                <a:latin typeface="AdvOT833fb896"/>
              </a:rPr>
              <a:t>) has been suggested as</a:t>
            </a:r>
            <a:r>
              <a:rPr lang="el-GR" sz="1800" b="0" i="0" u="none" strike="noStrike" baseline="0" dirty="0">
                <a:latin typeface="AdvOT833fb896"/>
              </a:rPr>
              <a:t> </a:t>
            </a:r>
            <a:r>
              <a:rPr lang="en-US" sz="1800" b="0" i="0" u="none" strike="noStrike" baseline="0" dirty="0">
                <a:latin typeface="AdvOT833fb896"/>
              </a:rPr>
              <a:t>an especially effective way to demonstrate marketing accountability</a:t>
            </a:r>
            <a:br>
              <a:rPr lang="en-US" sz="1800" b="0" i="0" u="none" strike="noStrike" baseline="0" dirty="0">
                <a:latin typeface="AdvOT833fb896"/>
              </a:rPr>
            </a:br>
            <a:r>
              <a:rPr lang="en-US" sz="1800" b="0" i="0" u="none" strike="noStrike" baseline="0" dirty="0">
                <a:latin typeface="AdvOT833fb896"/>
              </a:rPr>
              <a:t>(</a:t>
            </a:r>
            <a:r>
              <a:rPr lang="en-US" sz="1800" b="0" i="0" u="none" strike="noStrike" baseline="0" dirty="0" err="1">
                <a:latin typeface="AdvOT833fb896"/>
              </a:rPr>
              <a:t>Bendle</a:t>
            </a:r>
            <a:r>
              <a:rPr lang="en-US" sz="1800" b="0" i="0" u="none" strike="noStrike" baseline="0" dirty="0">
                <a:latin typeface="AdvOT833fb896"/>
              </a:rPr>
              <a:t> and Wang 2017). However, the actual consequences</a:t>
            </a:r>
            <a:r>
              <a:rPr lang="el-GR" sz="1800" b="0" i="0" u="none" strike="noStrike" baseline="0" dirty="0">
                <a:latin typeface="AdvOT833fb896"/>
              </a:rPr>
              <a:t> </a:t>
            </a:r>
            <a:r>
              <a:rPr lang="en-US" sz="1800" b="0" i="0" u="none" strike="noStrike" baseline="0" dirty="0">
                <a:latin typeface="AdvOT833fb896"/>
              </a:rPr>
              <a:t>of MA accountability are unclear (Morgan et al.2022)</a:t>
            </a:r>
            <a:endParaRPr lang="en-US" dirty="0"/>
          </a:p>
        </p:txBody>
      </p:sp>
      <p:sp>
        <p:nvSpPr>
          <p:cNvPr id="3" name="Text Placeholder 2">
            <a:extLst>
              <a:ext uri="{FF2B5EF4-FFF2-40B4-BE49-F238E27FC236}">
                <a16:creationId xmlns:a16="http://schemas.microsoft.com/office/drawing/2014/main" id="{C74291F9-5CC5-EF93-F665-69C5C8B70F80}"/>
              </a:ext>
            </a:extLst>
          </p:cNvPr>
          <p:cNvSpPr>
            <a:spLocks noGrp="1"/>
          </p:cNvSpPr>
          <p:nvPr>
            <p:ph type="body" idx="1"/>
          </p:nvPr>
        </p:nvSpPr>
        <p:spPr/>
        <p:txBody>
          <a:bodyPr/>
          <a:lstStyle/>
          <a:p>
            <a:endParaRPr lang="en-US" dirty="0"/>
          </a:p>
        </p:txBody>
      </p:sp>
      <p:sp>
        <p:nvSpPr>
          <p:cNvPr id="5" name="Text Placeholder 4">
            <a:extLst>
              <a:ext uri="{FF2B5EF4-FFF2-40B4-BE49-F238E27FC236}">
                <a16:creationId xmlns:a16="http://schemas.microsoft.com/office/drawing/2014/main" id="{25FFE99D-AAB2-78AB-76DA-77B5311D399F}"/>
              </a:ext>
            </a:extLst>
          </p:cNvPr>
          <p:cNvSpPr>
            <a:spLocks noGrp="1"/>
          </p:cNvSpPr>
          <p:nvPr>
            <p:ph type="body" sz="quarter" idx="3"/>
          </p:nvPr>
        </p:nvSpPr>
        <p:spPr/>
        <p:txBody>
          <a:bodyPr/>
          <a:lstStyle/>
          <a:p>
            <a:r>
              <a:rPr lang="el-GR" dirty="0"/>
              <a:t>Η Στρατηγική ως Κατεύθυνση και ως Εργαλείο Λειτουργίας σήμερα</a:t>
            </a:r>
            <a:endParaRPr lang="en-US" dirty="0"/>
          </a:p>
        </p:txBody>
      </p:sp>
      <p:pic>
        <p:nvPicPr>
          <p:cNvPr id="11" name="Content Placeholder 10">
            <a:extLst>
              <a:ext uri="{FF2B5EF4-FFF2-40B4-BE49-F238E27FC236}">
                <a16:creationId xmlns:a16="http://schemas.microsoft.com/office/drawing/2014/main" id="{37277CEB-4BBD-4728-F5C9-3EF71807551B}"/>
              </a:ext>
            </a:extLst>
          </p:cNvPr>
          <p:cNvPicPr>
            <a:picLocks noGrp="1" noChangeAspect="1"/>
          </p:cNvPicPr>
          <p:nvPr>
            <p:ph sz="quarter" idx="4"/>
          </p:nvPr>
        </p:nvPicPr>
        <p:blipFill>
          <a:blip r:embed="rId2"/>
          <a:stretch>
            <a:fillRect/>
          </a:stretch>
        </p:blipFill>
        <p:spPr>
          <a:xfrm>
            <a:off x="4629150" y="3396551"/>
            <a:ext cx="3887788" cy="1901635"/>
          </a:xfrm>
        </p:spPr>
      </p:pic>
      <p:sp>
        <p:nvSpPr>
          <p:cNvPr id="7" name="Slide Number Placeholder 6">
            <a:extLst>
              <a:ext uri="{FF2B5EF4-FFF2-40B4-BE49-F238E27FC236}">
                <a16:creationId xmlns:a16="http://schemas.microsoft.com/office/drawing/2014/main" id="{D5E9DE3F-85A8-2C19-7222-D4E3DAAAAAC8}"/>
              </a:ext>
            </a:extLst>
          </p:cNvPr>
          <p:cNvSpPr>
            <a:spLocks noGrp="1"/>
          </p:cNvSpPr>
          <p:nvPr>
            <p:ph type="sldNum" sz="quarter" idx="12"/>
          </p:nvPr>
        </p:nvSpPr>
        <p:spPr/>
        <p:txBody>
          <a:bodyPr/>
          <a:lstStyle/>
          <a:p>
            <a:fld id="{5AC03788-8EA3-4B13-9CDA-5A9C902D41AB}" type="slidenum">
              <a:rPr lang="en-GB" smtClean="0"/>
              <a:t>16</a:t>
            </a:fld>
            <a:endParaRPr lang="en-GB"/>
          </a:p>
        </p:txBody>
      </p:sp>
      <p:sp>
        <p:nvSpPr>
          <p:cNvPr id="14" name="Content Placeholder 13">
            <a:extLst>
              <a:ext uri="{FF2B5EF4-FFF2-40B4-BE49-F238E27FC236}">
                <a16:creationId xmlns:a16="http://schemas.microsoft.com/office/drawing/2014/main" id="{A4A3F77D-FF85-DB02-C70A-53D961FDA8F5}"/>
              </a:ext>
            </a:extLst>
          </p:cNvPr>
          <p:cNvSpPr>
            <a:spLocks noGrp="1"/>
          </p:cNvSpPr>
          <p:nvPr>
            <p:ph sz="half" idx="2"/>
          </p:nvPr>
        </p:nvSpPr>
        <p:spPr/>
        <p:txBody>
          <a:bodyPr/>
          <a:lstStyle/>
          <a:p>
            <a:pPr marL="0" indent="0">
              <a:buNone/>
            </a:pPr>
            <a:endParaRPr lang="en-US" dirty="0"/>
          </a:p>
        </p:txBody>
      </p:sp>
      <p:grpSp>
        <p:nvGrpSpPr>
          <p:cNvPr id="16" name="Group 15">
            <a:extLst>
              <a:ext uri="{FF2B5EF4-FFF2-40B4-BE49-F238E27FC236}">
                <a16:creationId xmlns:a16="http://schemas.microsoft.com/office/drawing/2014/main" id="{3DC1EE31-EAF0-0ACC-9043-7527C3BE84BE}"/>
              </a:ext>
            </a:extLst>
          </p:cNvPr>
          <p:cNvGrpSpPr>
            <a:grpSpLocks/>
          </p:cNvGrpSpPr>
          <p:nvPr/>
        </p:nvGrpSpPr>
        <p:grpSpPr>
          <a:xfrm>
            <a:off x="563174" y="1571307"/>
            <a:ext cx="7823872" cy="4690214"/>
            <a:chOff x="0" y="0"/>
            <a:chExt cx="6106795" cy="3715385"/>
          </a:xfrm>
        </p:grpSpPr>
        <p:sp>
          <p:nvSpPr>
            <p:cNvPr id="17" name="Graphic 20">
              <a:extLst>
                <a:ext uri="{FF2B5EF4-FFF2-40B4-BE49-F238E27FC236}">
                  <a16:creationId xmlns:a16="http://schemas.microsoft.com/office/drawing/2014/main" id="{F3BADD43-706B-41A6-301C-63EE70467B9D}"/>
                </a:ext>
              </a:extLst>
            </p:cNvPr>
            <p:cNvSpPr/>
            <p:nvPr/>
          </p:nvSpPr>
          <p:spPr>
            <a:xfrm>
              <a:off x="0" y="0"/>
              <a:ext cx="6106795" cy="3715385"/>
            </a:xfrm>
            <a:custGeom>
              <a:avLst/>
              <a:gdLst/>
              <a:ahLst/>
              <a:cxnLst/>
              <a:rect l="l" t="t" r="r" b="b"/>
              <a:pathLst>
                <a:path w="6106795" h="3715385">
                  <a:moveTo>
                    <a:pt x="6106312" y="12"/>
                  </a:moveTo>
                  <a:lnTo>
                    <a:pt x="6101270" y="0"/>
                  </a:lnTo>
                  <a:lnTo>
                    <a:pt x="6101270" y="5041"/>
                  </a:lnTo>
                  <a:lnTo>
                    <a:pt x="6101270" y="3710165"/>
                  </a:lnTo>
                  <a:lnTo>
                    <a:pt x="5029" y="3710165"/>
                  </a:lnTo>
                  <a:lnTo>
                    <a:pt x="5029" y="5041"/>
                  </a:lnTo>
                  <a:lnTo>
                    <a:pt x="6101270" y="5041"/>
                  </a:lnTo>
                  <a:lnTo>
                    <a:pt x="6101270" y="12"/>
                  </a:lnTo>
                  <a:lnTo>
                    <a:pt x="5029" y="12"/>
                  </a:lnTo>
                  <a:lnTo>
                    <a:pt x="0" y="0"/>
                  </a:lnTo>
                  <a:lnTo>
                    <a:pt x="0" y="5041"/>
                  </a:lnTo>
                  <a:lnTo>
                    <a:pt x="0" y="3710165"/>
                  </a:lnTo>
                  <a:lnTo>
                    <a:pt x="0" y="3715194"/>
                  </a:lnTo>
                  <a:lnTo>
                    <a:pt x="5029" y="3715194"/>
                  </a:lnTo>
                  <a:lnTo>
                    <a:pt x="6101270" y="3715194"/>
                  </a:lnTo>
                  <a:lnTo>
                    <a:pt x="6106299" y="3715194"/>
                  </a:lnTo>
                  <a:lnTo>
                    <a:pt x="6106312" y="3710165"/>
                  </a:lnTo>
                  <a:lnTo>
                    <a:pt x="6106299" y="5041"/>
                  </a:lnTo>
                  <a:lnTo>
                    <a:pt x="6106312" y="12"/>
                  </a:lnTo>
                  <a:close/>
                </a:path>
              </a:pathLst>
            </a:custGeom>
            <a:solidFill>
              <a:srgbClr val="000000"/>
            </a:solidFill>
          </p:spPr>
          <p:txBody>
            <a:bodyPr wrap="square" lIns="0" tIns="0" rIns="0" bIns="0" rtlCol="0">
              <a:prstTxWarp prst="textNoShape">
                <a:avLst/>
              </a:prstTxWarp>
              <a:noAutofit/>
            </a:bodyPr>
            <a:lstStyle/>
            <a:p>
              <a:endParaRPr lang="en-US"/>
            </a:p>
          </p:txBody>
        </p:sp>
        <p:pic>
          <p:nvPicPr>
            <p:cNvPr id="18" name="Image 21">
              <a:extLst>
                <a:ext uri="{FF2B5EF4-FFF2-40B4-BE49-F238E27FC236}">
                  <a16:creationId xmlns:a16="http://schemas.microsoft.com/office/drawing/2014/main" id="{0A803465-B1A9-6044-5F03-F7FE1089B9ED}"/>
                </a:ext>
              </a:extLst>
            </p:cNvPr>
            <p:cNvPicPr/>
            <p:nvPr/>
          </p:nvPicPr>
          <p:blipFill>
            <a:blip r:embed="rId3" cstate="print"/>
            <a:stretch>
              <a:fillRect/>
            </a:stretch>
          </p:blipFill>
          <p:spPr>
            <a:xfrm>
              <a:off x="84404" y="84402"/>
              <a:ext cx="5937504" cy="3542619"/>
            </a:xfrm>
            <a:prstGeom prst="rect">
              <a:avLst/>
            </a:prstGeom>
          </p:spPr>
        </p:pic>
      </p:grpSp>
      <p:sp>
        <p:nvSpPr>
          <p:cNvPr id="4" name="Footer Placeholder 3">
            <a:extLst>
              <a:ext uri="{FF2B5EF4-FFF2-40B4-BE49-F238E27FC236}">
                <a16:creationId xmlns:a16="http://schemas.microsoft.com/office/drawing/2014/main" id="{2E1A153F-C9BE-F8E2-6EAB-CBF7F41B49CF}"/>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382662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35C9-E99C-6146-9A54-E53505FDC048}"/>
              </a:ext>
            </a:extLst>
          </p:cNvPr>
          <p:cNvSpPr>
            <a:spLocks noGrp="1"/>
          </p:cNvSpPr>
          <p:nvPr>
            <p:ph type="title"/>
          </p:nvPr>
        </p:nvSpPr>
        <p:spPr/>
        <p:txBody>
          <a:bodyPr/>
          <a:lstStyle/>
          <a:p>
            <a:pPr algn="ctr"/>
            <a:r>
              <a:rPr lang="el-GR" dirty="0"/>
              <a:t>Που βρισκόμαστε σήμερα, που θέλουμε να πάμε και πως θα πάμε στο στόχο μας?</a:t>
            </a:r>
            <a:endParaRPr lang="en-US" dirty="0"/>
          </a:p>
        </p:txBody>
      </p:sp>
      <p:sp>
        <p:nvSpPr>
          <p:cNvPr id="3" name="Text Placeholder 2">
            <a:extLst>
              <a:ext uri="{FF2B5EF4-FFF2-40B4-BE49-F238E27FC236}">
                <a16:creationId xmlns:a16="http://schemas.microsoft.com/office/drawing/2014/main" id="{C74291F9-5CC5-EF93-F665-69C5C8B70F80}"/>
              </a:ext>
            </a:extLst>
          </p:cNvPr>
          <p:cNvSpPr>
            <a:spLocks noGrp="1"/>
          </p:cNvSpPr>
          <p:nvPr>
            <p:ph type="body" idx="1"/>
          </p:nvPr>
        </p:nvSpPr>
        <p:spPr/>
        <p:txBody>
          <a:bodyPr/>
          <a:lstStyle/>
          <a:p>
            <a:r>
              <a:rPr lang="el-GR" dirty="0"/>
              <a:t>Η εξελιξη του Στρατηγικού Μάνατζμεντ </a:t>
            </a:r>
            <a:endParaRPr lang="en-US" dirty="0"/>
          </a:p>
        </p:txBody>
      </p:sp>
      <p:pic>
        <p:nvPicPr>
          <p:cNvPr id="9" name="Content Placeholder 8">
            <a:extLst>
              <a:ext uri="{FF2B5EF4-FFF2-40B4-BE49-F238E27FC236}">
                <a16:creationId xmlns:a16="http://schemas.microsoft.com/office/drawing/2014/main" id="{1BDC70E4-A1AB-03B5-29A4-645598ED3094}"/>
              </a:ext>
            </a:extLst>
          </p:cNvPr>
          <p:cNvPicPr>
            <a:picLocks noGrp="1" noChangeAspect="1"/>
          </p:cNvPicPr>
          <p:nvPr>
            <p:ph sz="half" idx="2"/>
          </p:nvPr>
        </p:nvPicPr>
        <p:blipFill>
          <a:blip r:embed="rId2"/>
          <a:stretch>
            <a:fillRect/>
          </a:stretch>
        </p:blipFill>
        <p:spPr>
          <a:xfrm>
            <a:off x="630238" y="2830217"/>
            <a:ext cx="3868737" cy="3034304"/>
          </a:xfrm>
        </p:spPr>
      </p:pic>
      <p:sp>
        <p:nvSpPr>
          <p:cNvPr id="5" name="Text Placeholder 4">
            <a:extLst>
              <a:ext uri="{FF2B5EF4-FFF2-40B4-BE49-F238E27FC236}">
                <a16:creationId xmlns:a16="http://schemas.microsoft.com/office/drawing/2014/main" id="{25FFE99D-AAB2-78AB-76DA-77B5311D399F}"/>
              </a:ext>
            </a:extLst>
          </p:cNvPr>
          <p:cNvSpPr>
            <a:spLocks noGrp="1"/>
          </p:cNvSpPr>
          <p:nvPr>
            <p:ph type="body" sz="quarter" idx="3"/>
          </p:nvPr>
        </p:nvSpPr>
        <p:spPr/>
        <p:txBody>
          <a:bodyPr/>
          <a:lstStyle/>
          <a:p>
            <a:r>
              <a:rPr lang="el-GR" dirty="0"/>
              <a:t>Η Στρατηγική ως Κατεύθυνση και ως Εργαλείο Λειτουργίας σήμερα</a:t>
            </a:r>
            <a:endParaRPr lang="en-US" dirty="0"/>
          </a:p>
        </p:txBody>
      </p:sp>
      <p:pic>
        <p:nvPicPr>
          <p:cNvPr id="11" name="Content Placeholder 10">
            <a:extLst>
              <a:ext uri="{FF2B5EF4-FFF2-40B4-BE49-F238E27FC236}">
                <a16:creationId xmlns:a16="http://schemas.microsoft.com/office/drawing/2014/main" id="{37277CEB-4BBD-4728-F5C9-3EF71807551B}"/>
              </a:ext>
            </a:extLst>
          </p:cNvPr>
          <p:cNvPicPr>
            <a:picLocks noGrp="1" noChangeAspect="1"/>
          </p:cNvPicPr>
          <p:nvPr>
            <p:ph sz="quarter" idx="4"/>
          </p:nvPr>
        </p:nvPicPr>
        <p:blipFill>
          <a:blip r:embed="rId3"/>
          <a:stretch>
            <a:fillRect/>
          </a:stretch>
        </p:blipFill>
        <p:spPr>
          <a:xfrm>
            <a:off x="4629150" y="3396551"/>
            <a:ext cx="3887788" cy="1901635"/>
          </a:xfrm>
        </p:spPr>
      </p:pic>
      <p:sp>
        <p:nvSpPr>
          <p:cNvPr id="7" name="Slide Number Placeholder 6">
            <a:extLst>
              <a:ext uri="{FF2B5EF4-FFF2-40B4-BE49-F238E27FC236}">
                <a16:creationId xmlns:a16="http://schemas.microsoft.com/office/drawing/2014/main" id="{D5E9DE3F-85A8-2C19-7222-D4E3DAAAAAC8}"/>
              </a:ext>
            </a:extLst>
          </p:cNvPr>
          <p:cNvSpPr>
            <a:spLocks noGrp="1"/>
          </p:cNvSpPr>
          <p:nvPr>
            <p:ph type="sldNum" sz="quarter" idx="12"/>
          </p:nvPr>
        </p:nvSpPr>
        <p:spPr/>
        <p:txBody>
          <a:bodyPr/>
          <a:lstStyle/>
          <a:p>
            <a:fld id="{5AC03788-8EA3-4B13-9CDA-5A9C902D41AB}" type="slidenum">
              <a:rPr lang="en-GB" smtClean="0"/>
              <a:t>17</a:t>
            </a:fld>
            <a:endParaRPr lang="en-GB"/>
          </a:p>
        </p:txBody>
      </p:sp>
      <p:sp>
        <p:nvSpPr>
          <p:cNvPr id="4" name="Footer Placeholder 3">
            <a:extLst>
              <a:ext uri="{FF2B5EF4-FFF2-40B4-BE49-F238E27FC236}">
                <a16:creationId xmlns:a16="http://schemas.microsoft.com/office/drawing/2014/main" id="{82414045-AC8A-6879-7615-25EB806888A5}"/>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1225075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150E21-7EA1-EE0D-8E4F-CF4CB5B8E8E0}"/>
              </a:ext>
            </a:extLst>
          </p:cNvPr>
          <p:cNvSpPr>
            <a:spLocks noGrp="1"/>
          </p:cNvSpPr>
          <p:nvPr>
            <p:ph type="sldNum" sz="quarter" idx="12"/>
          </p:nvPr>
        </p:nvSpPr>
        <p:spPr/>
        <p:txBody>
          <a:bodyPr/>
          <a:lstStyle/>
          <a:p>
            <a:fld id="{5AC03788-8EA3-4B13-9CDA-5A9C902D41AB}" type="slidenum">
              <a:rPr lang="en-GB" smtClean="0"/>
              <a:t>18</a:t>
            </a:fld>
            <a:endParaRPr lang="en-GB"/>
          </a:p>
        </p:txBody>
      </p:sp>
      <p:pic>
        <p:nvPicPr>
          <p:cNvPr id="4" name="Picture 3">
            <a:extLst>
              <a:ext uri="{FF2B5EF4-FFF2-40B4-BE49-F238E27FC236}">
                <a16:creationId xmlns:a16="http://schemas.microsoft.com/office/drawing/2014/main" id="{01E2886A-9724-F0FE-70E9-84EEBB879094}"/>
              </a:ext>
            </a:extLst>
          </p:cNvPr>
          <p:cNvPicPr>
            <a:picLocks noChangeAspect="1"/>
          </p:cNvPicPr>
          <p:nvPr/>
        </p:nvPicPr>
        <p:blipFill>
          <a:blip r:embed="rId2"/>
          <a:stretch>
            <a:fillRect/>
          </a:stretch>
        </p:blipFill>
        <p:spPr>
          <a:xfrm>
            <a:off x="1400961" y="174071"/>
            <a:ext cx="6342077" cy="6509857"/>
          </a:xfrm>
          <a:prstGeom prst="rect">
            <a:avLst/>
          </a:prstGeom>
        </p:spPr>
      </p:pic>
      <p:sp>
        <p:nvSpPr>
          <p:cNvPr id="3" name="Footer Placeholder 2">
            <a:extLst>
              <a:ext uri="{FF2B5EF4-FFF2-40B4-BE49-F238E27FC236}">
                <a16:creationId xmlns:a16="http://schemas.microsoft.com/office/drawing/2014/main" id="{EBD2678E-B718-3FCB-4223-D047486E3369}"/>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96335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C4B95-A32E-516F-360F-55F8C315D943}"/>
              </a:ext>
            </a:extLst>
          </p:cNvPr>
          <p:cNvSpPr>
            <a:spLocks noGrp="1"/>
          </p:cNvSpPr>
          <p:nvPr>
            <p:ph type="title"/>
          </p:nvPr>
        </p:nvSpPr>
        <p:spPr/>
        <p:txBody>
          <a:bodyPr>
            <a:normAutofit/>
          </a:bodyPr>
          <a:lstStyle/>
          <a:p>
            <a:r>
              <a:rPr lang="el-GR" sz="2000" dirty="0"/>
              <a:t>Η Αξιολόγηση της Στρατηγικής σημασίας των πόρων και των δυνατοτήτων της εταιρείας</a:t>
            </a:r>
            <a:endParaRPr lang="en-US" sz="2000" dirty="0"/>
          </a:p>
        </p:txBody>
      </p:sp>
      <p:pic>
        <p:nvPicPr>
          <p:cNvPr id="7" name="Content Placeholder 6">
            <a:extLst>
              <a:ext uri="{FF2B5EF4-FFF2-40B4-BE49-F238E27FC236}">
                <a16:creationId xmlns:a16="http://schemas.microsoft.com/office/drawing/2014/main" id="{284D6687-18DA-87E7-AFEB-35483BA564CE}"/>
              </a:ext>
            </a:extLst>
          </p:cNvPr>
          <p:cNvPicPr>
            <a:picLocks noGrp="1" noChangeAspect="1"/>
          </p:cNvPicPr>
          <p:nvPr>
            <p:ph idx="1"/>
          </p:nvPr>
        </p:nvPicPr>
        <p:blipFill>
          <a:blip r:embed="rId2"/>
          <a:stretch>
            <a:fillRect/>
          </a:stretch>
        </p:blipFill>
        <p:spPr>
          <a:xfrm>
            <a:off x="1098958" y="1757545"/>
            <a:ext cx="6946084" cy="4211273"/>
          </a:xfrm>
        </p:spPr>
      </p:pic>
      <p:sp>
        <p:nvSpPr>
          <p:cNvPr id="4" name="Footer Placeholder 3">
            <a:extLst>
              <a:ext uri="{FF2B5EF4-FFF2-40B4-BE49-F238E27FC236}">
                <a16:creationId xmlns:a16="http://schemas.microsoft.com/office/drawing/2014/main" id="{73B54EBA-C32E-F3B5-6757-33D4A2B06144}"/>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dirty="0">
              <a:solidFill>
                <a:prstClr val="black">
                  <a:tint val="75000"/>
                </a:prstClr>
              </a:solidFill>
            </a:endParaRPr>
          </a:p>
        </p:txBody>
      </p:sp>
      <p:sp>
        <p:nvSpPr>
          <p:cNvPr id="5" name="Slide Number Placeholder 4">
            <a:extLst>
              <a:ext uri="{FF2B5EF4-FFF2-40B4-BE49-F238E27FC236}">
                <a16:creationId xmlns:a16="http://schemas.microsoft.com/office/drawing/2014/main" id="{0901A2DA-EC57-38FC-E986-F695DC1E886F}"/>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19</a:t>
            </a:fld>
            <a:endParaRPr lang="en-US">
              <a:solidFill>
                <a:prstClr val="black">
                  <a:tint val="75000"/>
                </a:prstClr>
              </a:solidFill>
            </a:endParaRPr>
          </a:p>
        </p:txBody>
      </p:sp>
    </p:spTree>
    <p:extLst>
      <p:ext uri="{BB962C8B-B14F-4D97-AF65-F5344CB8AC3E}">
        <p14:creationId xmlns:p14="http://schemas.microsoft.com/office/powerpoint/2010/main" val="350882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B39353-4F09-4D12-86A0-7C8205EFD912}"/>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dirty="0">
              <a:solidFill>
                <a:prstClr val="black">
                  <a:tint val="75000"/>
                </a:prstClr>
              </a:solidFill>
            </a:endParaRPr>
          </a:p>
        </p:txBody>
      </p:sp>
      <p:sp>
        <p:nvSpPr>
          <p:cNvPr id="3" name="Slide Number Placeholder 2">
            <a:extLst>
              <a:ext uri="{FF2B5EF4-FFF2-40B4-BE49-F238E27FC236}">
                <a16:creationId xmlns:a16="http://schemas.microsoft.com/office/drawing/2014/main" id="{0206B763-0BC1-4DD6-AFDA-10C3EA0C4182}"/>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2</a:t>
            </a:fld>
            <a:endParaRPr lang="en-US">
              <a:solidFill>
                <a:prstClr val="black">
                  <a:tint val="75000"/>
                </a:prstClr>
              </a:solidFill>
            </a:endParaRPr>
          </a:p>
        </p:txBody>
      </p:sp>
      <p:pic>
        <p:nvPicPr>
          <p:cNvPr id="5" name="Picture 4">
            <a:extLst>
              <a:ext uri="{FF2B5EF4-FFF2-40B4-BE49-F238E27FC236}">
                <a16:creationId xmlns:a16="http://schemas.microsoft.com/office/drawing/2014/main" id="{C290E7C2-C7DE-484E-BF16-AFE216850D2F}"/>
              </a:ext>
            </a:extLst>
          </p:cNvPr>
          <p:cNvPicPr>
            <a:picLocks noChangeAspect="1"/>
          </p:cNvPicPr>
          <p:nvPr/>
        </p:nvPicPr>
        <p:blipFill>
          <a:blip r:embed="rId2"/>
          <a:stretch>
            <a:fillRect/>
          </a:stretch>
        </p:blipFill>
        <p:spPr>
          <a:xfrm>
            <a:off x="0" y="2121561"/>
            <a:ext cx="9144000" cy="2614877"/>
          </a:xfrm>
          <a:prstGeom prst="rect">
            <a:avLst/>
          </a:prstGeom>
        </p:spPr>
      </p:pic>
    </p:spTree>
    <p:extLst>
      <p:ext uri="{BB962C8B-B14F-4D97-AF65-F5344CB8AC3E}">
        <p14:creationId xmlns:p14="http://schemas.microsoft.com/office/powerpoint/2010/main" val="3654394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176C4B-D188-1581-B5FF-BEAF86B81B9F}"/>
              </a:ext>
            </a:extLst>
          </p:cNvPr>
          <p:cNvSpPr>
            <a:spLocks noGrp="1"/>
          </p:cNvSpPr>
          <p:nvPr>
            <p:ph type="sldNum" sz="quarter" idx="12"/>
          </p:nvPr>
        </p:nvSpPr>
        <p:spPr/>
        <p:txBody>
          <a:bodyPr/>
          <a:lstStyle/>
          <a:p>
            <a:fld id="{5AC03788-8EA3-4B13-9CDA-5A9C902D41AB}" type="slidenum">
              <a:rPr lang="en-GB" smtClean="0"/>
              <a:t>20</a:t>
            </a:fld>
            <a:endParaRPr lang="en-GB"/>
          </a:p>
        </p:txBody>
      </p:sp>
      <p:pic>
        <p:nvPicPr>
          <p:cNvPr id="4" name="Picture 3">
            <a:extLst>
              <a:ext uri="{FF2B5EF4-FFF2-40B4-BE49-F238E27FC236}">
                <a16:creationId xmlns:a16="http://schemas.microsoft.com/office/drawing/2014/main" id="{63CD16B4-A6C2-97A1-D622-A950EE3E45DB}"/>
              </a:ext>
            </a:extLst>
          </p:cNvPr>
          <p:cNvPicPr>
            <a:picLocks noChangeAspect="1"/>
          </p:cNvPicPr>
          <p:nvPr/>
        </p:nvPicPr>
        <p:blipFill>
          <a:blip r:embed="rId2"/>
          <a:stretch>
            <a:fillRect/>
          </a:stretch>
        </p:blipFill>
        <p:spPr>
          <a:xfrm>
            <a:off x="1249959" y="2283903"/>
            <a:ext cx="6644081" cy="2290194"/>
          </a:xfrm>
          <a:prstGeom prst="rect">
            <a:avLst/>
          </a:prstGeom>
        </p:spPr>
      </p:pic>
      <p:sp>
        <p:nvSpPr>
          <p:cNvPr id="3" name="Footer Placeholder 2">
            <a:extLst>
              <a:ext uri="{FF2B5EF4-FFF2-40B4-BE49-F238E27FC236}">
                <a16:creationId xmlns:a16="http://schemas.microsoft.com/office/drawing/2014/main" id="{1B5A86FD-C48F-8D2F-D620-443B6F400393}"/>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2625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C740E-7D92-0728-F828-A01321A38338}"/>
              </a:ext>
            </a:extLst>
          </p:cNvPr>
          <p:cNvSpPr>
            <a:spLocks noGrp="1"/>
          </p:cNvSpPr>
          <p:nvPr>
            <p:ph type="title"/>
          </p:nvPr>
        </p:nvSpPr>
        <p:spPr/>
        <p:txBody>
          <a:bodyPr>
            <a:normAutofit/>
          </a:bodyPr>
          <a:lstStyle/>
          <a:p>
            <a:pPr algn="ctr"/>
            <a:r>
              <a:rPr lang="el-GR" sz="2400" b="1" dirty="0"/>
              <a:t>Διαμορφώνοντας μια διεθνή στρατηγική</a:t>
            </a:r>
            <a:endParaRPr lang="en-US" sz="2400" b="1" dirty="0"/>
          </a:p>
        </p:txBody>
      </p:sp>
      <p:pic>
        <p:nvPicPr>
          <p:cNvPr id="7" name="Content Placeholder 6">
            <a:extLst>
              <a:ext uri="{FF2B5EF4-FFF2-40B4-BE49-F238E27FC236}">
                <a16:creationId xmlns:a16="http://schemas.microsoft.com/office/drawing/2014/main" id="{9BED7725-0352-3DC6-C23E-5E1EF81DD0CE}"/>
              </a:ext>
            </a:extLst>
          </p:cNvPr>
          <p:cNvPicPr>
            <a:picLocks noGrp="1" noChangeAspect="1"/>
          </p:cNvPicPr>
          <p:nvPr>
            <p:ph sz="half" idx="1"/>
          </p:nvPr>
        </p:nvPicPr>
        <p:blipFill>
          <a:blip r:embed="rId2"/>
          <a:stretch>
            <a:fillRect/>
          </a:stretch>
        </p:blipFill>
        <p:spPr>
          <a:xfrm>
            <a:off x="628650" y="1690689"/>
            <a:ext cx="3886200" cy="3983183"/>
          </a:xfrm>
        </p:spPr>
      </p:pic>
      <p:pic>
        <p:nvPicPr>
          <p:cNvPr id="9" name="Content Placeholder 8">
            <a:extLst>
              <a:ext uri="{FF2B5EF4-FFF2-40B4-BE49-F238E27FC236}">
                <a16:creationId xmlns:a16="http://schemas.microsoft.com/office/drawing/2014/main" id="{0CB0ACFE-D05C-ED49-4935-79C8F0F235A5}"/>
              </a:ext>
            </a:extLst>
          </p:cNvPr>
          <p:cNvPicPr>
            <a:picLocks noGrp="1" noChangeAspect="1"/>
          </p:cNvPicPr>
          <p:nvPr>
            <p:ph sz="half" idx="2"/>
          </p:nvPr>
        </p:nvPicPr>
        <p:blipFill>
          <a:blip r:embed="rId3"/>
          <a:stretch>
            <a:fillRect/>
          </a:stretch>
        </p:blipFill>
        <p:spPr>
          <a:xfrm>
            <a:off x="4629150" y="1690689"/>
            <a:ext cx="3886200" cy="3921180"/>
          </a:xfrm>
        </p:spPr>
      </p:pic>
      <p:sp>
        <p:nvSpPr>
          <p:cNvPr id="5" name="Slide Number Placeholder 4">
            <a:extLst>
              <a:ext uri="{FF2B5EF4-FFF2-40B4-BE49-F238E27FC236}">
                <a16:creationId xmlns:a16="http://schemas.microsoft.com/office/drawing/2014/main" id="{1A724613-ED18-6A99-5E42-BED620AA0CFD}"/>
              </a:ext>
            </a:extLst>
          </p:cNvPr>
          <p:cNvSpPr>
            <a:spLocks noGrp="1"/>
          </p:cNvSpPr>
          <p:nvPr>
            <p:ph type="sldNum" sz="quarter" idx="12"/>
          </p:nvPr>
        </p:nvSpPr>
        <p:spPr/>
        <p:txBody>
          <a:bodyPr/>
          <a:lstStyle/>
          <a:p>
            <a:fld id="{5AC03788-8EA3-4B13-9CDA-5A9C902D41AB}" type="slidenum">
              <a:rPr lang="en-GB" smtClean="0"/>
              <a:t>21</a:t>
            </a:fld>
            <a:endParaRPr lang="en-GB"/>
          </a:p>
        </p:txBody>
      </p:sp>
      <p:sp>
        <p:nvSpPr>
          <p:cNvPr id="3" name="Footer Placeholder 2">
            <a:extLst>
              <a:ext uri="{FF2B5EF4-FFF2-40B4-BE49-F238E27FC236}">
                <a16:creationId xmlns:a16="http://schemas.microsoft.com/office/drawing/2014/main" id="{559E5E63-2B06-6C56-B56E-A05F74FEF6FE}"/>
              </a:ext>
            </a:extLst>
          </p:cNvPr>
          <p:cNvSpPr>
            <a:spLocks noGrp="1"/>
          </p:cNvSpPr>
          <p:nvPr>
            <p:ph type="ftr" sz="quarter" idx="11"/>
          </p:nvPr>
        </p:nvSpPr>
        <p:spPr/>
        <p:txBody>
          <a:bodyPr/>
          <a:lstStyle/>
          <a:p>
            <a:r>
              <a:rPr lang="el-GR"/>
              <a:t>ΠΑΝΕΠΙΣΤΗΜΙΟ ΠΕΙΡΑΙΩΣ</a:t>
            </a:r>
            <a:endParaRPr lang="en-GB"/>
          </a:p>
        </p:txBody>
      </p:sp>
    </p:spTree>
    <p:extLst>
      <p:ext uri="{BB962C8B-B14F-4D97-AF65-F5344CB8AC3E}">
        <p14:creationId xmlns:p14="http://schemas.microsoft.com/office/powerpoint/2010/main" val="4243910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BD6B-5510-8F9B-7A00-52EEEFAB0FE8}"/>
              </a:ext>
            </a:extLst>
          </p:cNvPr>
          <p:cNvSpPr>
            <a:spLocks noGrp="1"/>
          </p:cNvSpPr>
          <p:nvPr>
            <p:ph type="title"/>
          </p:nvPr>
        </p:nvSpPr>
        <p:spPr/>
        <p:txBody>
          <a:bodyPr>
            <a:normAutofit/>
          </a:bodyPr>
          <a:lstStyle/>
          <a:p>
            <a:r>
              <a:rPr lang="en-US" dirty="0"/>
              <a:t>VISION FIRST – STRATEGIES FOLLOW</a:t>
            </a:r>
            <a:br>
              <a:rPr lang="en-US" dirty="0"/>
            </a:br>
            <a:r>
              <a:rPr lang="en-US" dirty="0"/>
              <a:t>(Don’t put the carriage before the horse)</a:t>
            </a:r>
          </a:p>
        </p:txBody>
      </p:sp>
      <p:pic>
        <p:nvPicPr>
          <p:cNvPr id="7" name="Content Placeholder 6">
            <a:extLst>
              <a:ext uri="{FF2B5EF4-FFF2-40B4-BE49-F238E27FC236}">
                <a16:creationId xmlns:a16="http://schemas.microsoft.com/office/drawing/2014/main" id="{0174FBCE-7AF8-9AE7-C602-F3BCA332F909}"/>
              </a:ext>
            </a:extLst>
          </p:cNvPr>
          <p:cNvPicPr>
            <a:picLocks noGrp="1" noChangeAspect="1"/>
          </p:cNvPicPr>
          <p:nvPr>
            <p:ph idx="1"/>
          </p:nvPr>
        </p:nvPicPr>
        <p:blipFill>
          <a:blip r:embed="rId2"/>
          <a:stretch>
            <a:fillRect/>
          </a:stretch>
        </p:blipFill>
        <p:spPr>
          <a:xfrm>
            <a:off x="809303" y="1600200"/>
            <a:ext cx="7525393" cy="4525963"/>
          </a:xfrm>
        </p:spPr>
      </p:pic>
      <p:sp>
        <p:nvSpPr>
          <p:cNvPr id="4" name="Footer Placeholder 3">
            <a:extLst>
              <a:ext uri="{FF2B5EF4-FFF2-40B4-BE49-F238E27FC236}">
                <a16:creationId xmlns:a16="http://schemas.microsoft.com/office/drawing/2014/main" id="{7DF684DA-E922-1278-F352-2FEF2B4B2FCF}"/>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A141CB-A29A-FC0A-7771-807A9574505A}"/>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22</a:t>
            </a:fld>
            <a:endParaRPr lang="en-US">
              <a:solidFill>
                <a:prstClr val="black">
                  <a:tint val="75000"/>
                </a:prstClr>
              </a:solidFill>
            </a:endParaRPr>
          </a:p>
        </p:txBody>
      </p:sp>
    </p:spTree>
    <p:extLst>
      <p:ext uri="{BB962C8B-B14F-4D97-AF65-F5344CB8AC3E}">
        <p14:creationId xmlns:p14="http://schemas.microsoft.com/office/powerpoint/2010/main" val="1857147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7E228-AAA7-2EF3-528B-B1DC5F819CE6}"/>
              </a:ext>
            </a:extLst>
          </p:cNvPr>
          <p:cNvSpPr>
            <a:spLocks noGrp="1"/>
          </p:cNvSpPr>
          <p:nvPr>
            <p:ph type="title"/>
          </p:nvPr>
        </p:nvSpPr>
        <p:spPr/>
        <p:txBody>
          <a:bodyPr/>
          <a:lstStyle/>
          <a:p>
            <a:r>
              <a:rPr lang="en-US" dirty="0"/>
              <a:t>IT’S ALL ABOUT PEOPLE…</a:t>
            </a:r>
          </a:p>
        </p:txBody>
      </p:sp>
      <p:sp>
        <p:nvSpPr>
          <p:cNvPr id="3" name="Text Placeholder 2">
            <a:extLst>
              <a:ext uri="{FF2B5EF4-FFF2-40B4-BE49-F238E27FC236}">
                <a16:creationId xmlns:a16="http://schemas.microsoft.com/office/drawing/2014/main" id="{212DC5E7-79CF-29E3-34F1-0DCA698B7135}"/>
              </a:ext>
            </a:extLst>
          </p:cNvPr>
          <p:cNvSpPr>
            <a:spLocks noGrp="1"/>
          </p:cNvSpPr>
          <p:nvPr>
            <p:ph type="body" idx="1"/>
          </p:nvPr>
        </p:nvSpPr>
        <p:spPr/>
        <p:txBody>
          <a:bodyPr>
            <a:normAutofit fontScale="77500" lnSpcReduction="20000"/>
          </a:bodyPr>
          <a:lstStyle/>
          <a:p>
            <a:pPr algn="ctr"/>
            <a:r>
              <a:rPr lang="el-GR" dirty="0"/>
              <a:t>ΚΑΤΑΝΟΗΣΗ ΑΝΘΡΩΠΙΝΗΣ ΣΥΜΠΕΡΙΦΟΡΑΣ ΕΝΤΟΣ ΚΑΙ ΕΚΤΟΣ ΣΥΝΟΡΩΝ ΤΗΣ ΕΠΙΧΕΙΡΗΣΗΣ</a:t>
            </a:r>
            <a:endParaRPr lang="en-US" dirty="0"/>
          </a:p>
        </p:txBody>
      </p:sp>
      <p:pic>
        <p:nvPicPr>
          <p:cNvPr id="12" name="Content Placeholder 11">
            <a:extLst>
              <a:ext uri="{FF2B5EF4-FFF2-40B4-BE49-F238E27FC236}">
                <a16:creationId xmlns:a16="http://schemas.microsoft.com/office/drawing/2014/main" id="{2DF2937E-C0E9-D339-C9F2-7DF7063B6CB4}"/>
              </a:ext>
            </a:extLst>
          </p:cNvPr>
          <p:cNvPicPr>
            <a:picLocks noGrp="1" noChangeAspect="1"/>
          </p:cNvPicPr>
          <p:nvPr>
            <p:ph sz="half" idx="2"/>
          </p:nvPr>
        </p:nvPicPr>
        <p:blipFill>
          <a:blip r:embed="rId2"/>
          <a:stretch>
            <a:fillRect/>
          </a:stretch>
        </p:blipFill>
        <p:spPr>
          <a:xfrm>
            <a:off x="457200" y="2470697"/>
            <a:ext cx="4040188" cy="3221594"/>
          </a:xfrm>
        </p:spPr>
      </p:pic>
      <p:sp>
        <p:nvSpPr>
          <p:cNvPr id="5" name="Text Placeholder 4">
            <a:extLst>
              <a:ext uri="{FF2B5EF4-FFF2-40B4-BE49-F238E27FC236}">
                <a16:creationId xmlns:a16="http://schemas.microsoft.com/office/drawing/2014/main" id="{837B99BF-719B-5B6F-7CE8-E91AFFD43A11}"/>
              </a:ext>
            </a:extLst>
          </p:cNvPr>
          <p:cNvSpPr>
            <a:spLocks noGrp="1"/>
          </p:cNvSpPr>
          <p:nvPr>
            <p:ph type="body" sz="quarter" idx="3"/>
          </p:nvPr>
        </p:nvSpPr>
        <p:spPr/>
        <p:txBody>
          <a:bodyPr>
            <a:normAutofit fontScale="77500" lnSpcReduction="20000"/>
          </a:bodyPr>
          <a:lstStyle/>
          <a:p>
            <a:pPr algn="ctr"/>
            <a:r>
              <a:rPr lang="el-GR" dirty="0"/>
              <a:t>ΠΑΡΑΜΕΤΡΟΙ ΠΟΥ ΔΙΑΜΟΡΦΩΝΟΥΝ ΤΗΝ ΕΠΙΤΥΧΙΑ ΜΙΑΣ ΕΠΙΧΕΙΡΗΣΗΣ ΜΕΣΩ ΤΗΣ ΕΠΙΤΥΧΙΑΣ ΤΩΝ ΑΝΘΡΩΠΩΝ ΤΟΥ</a:t>
            </a:r>
            <a:endParaRPr lang="en-US" dirty="0"/>
          </a:p>
        </p:txBody>
      </p:sp>
      <p:pic>
        <p:nvPicPr>
          <p:cNvPr id="10" name="Content Placeholder 9">
            <a:extLst>
              <a:ext uri="{FF2B5EF4-FFF2-40B4-BE49-F238E27FC236}">
                <a16:creationId xmlns:a16="http://schemas.microsoft.com/office/drawing/2014/main" id="{16B80638-E784-E2A3-DB81-34607F9CEE9C}"/>
              </a:ext>
            </a:extLst>
          </p:cNvPr>
          <p:cNvPicPr>
            <a:picLocks noGrp="1" noChangeAspect="1"/>
          </p:cNvPicPr>
          <p:nvPr>
            <p:ph sz="quarter" idx="4"/>
          </p:nvPr>
        </p:nvPicPr>
        <p:blipFill>
          <a:blip r:embed="rId3"/>
          <a:stretch>
            <a:fillRect/>
          </a:stretch>
        </p:blipFill>
        <p:spPr>
          <a:xfrm>
            <a:off x="4497389" y="2470697"/>
            <a:ext cx="4189412" cy="3064147"/>
          </a:xfrm>
        </p:spPr>
      </p:pic>
      <p:sp>
        <p:nvSpPr>
          <p:cNvPr id="7" name="Footer Placeholder 6">
            <a:extLst>
              <a:ext uri="{FF2B5EF4-FFF2-40B4-BE49-F238E27FC236}">
                <a16:creationId xmlns:a16="http://schemas.microsoft.com/office/drawing/2014/main" id="{C5C13C60-C751-617A-0207-17D31A221A53}"/>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8" name="Slide Number Placeholder 7">
            <a:extLst>
              <a:ext uri="{FF2B5EF4-FFF2-40B4-BE49-F238E27FC236}">
                <a16:creationId xmlns:a16="http://schemas.microsoft.com/office/drawing/2014/main" id="{DD12A02C-6047-ABCE-EF41-57D6E4406759}"/>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23</a:t>
            </a:fld>
            <a:endParaRPr lang="en-US">
              <a:solidFill>
                <a:prstClr val="black">
                  <a:tint val="75000"/>
                </a:prstClr>
              </a:solidFill>
            </a:endParaRPr>
          </a:p>
        </p:txBody>
      </p:sp>
    </p:spTree>
    <p:extLst>
      <p:ext uri="{BB962C8B-B14F-4D97-AF65-F5344CB8AC3E}">
        <p14:creationId xmlns:p14="http://schemas.microsoft.com/office/powerpoint/2010/main" val="420804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6D58481-F4DA-7E68-C2BB-CDD9AF8BDE66}"/>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3" name="Slide Number Placeholder 2">
            <a:extLst>
              <a:ext uri="{FF2B5EF4-FFF2-40B4-BE49-F238E27FC236}">
                <a16:creationId xmlns:a16="http://schemas.microsoft.com/office/drawing/2014/main" id="{C882C73B-0F48-64FB-0FBB-086DBAF5D992}"/>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24</a:t>
            </a:fld>
            <a:endParaRPr lang="en-US">
              <a:solidFill>
                <a:prstClr val="black">
                  <a:tint val="75000"/>
                </a:prstClr>
              </a:solidFill>
            </a:endParaRPr>
          </a:p>
        </p:txBody>
      </p:sp>
      <p:pic>
        <p:nvPicPr>
          <p:cNvPr id="5" name="Picture 4">
            <a:extLst>
              <a:ext uri="{FF2B5EF4-FFF2-40B4-BE49-F238E27FC236}">
                <a16:creationId xmlns:a16="http://schemas.microsoft.com/office/drawing/2014/main" id="{8094EA05-0A1A-EE1D-670E-71DE43119E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0" y="1308100"/>
            <a:ext cx="6350000" cy="4241800"/>
          </a:xfrm>
          <a:prstGeom prst="rect">
            <a:avLst/>
          </a:prstGeom>
        </p:spPr>
      </p:pic>
    </p:spTree>
    <p:extLst>
      <p:ext uri="{BB962C8B-B14F-4D97-AF65-F5344CB8AC3E}">
        <p14:creationId xmlns:p14="http://schemas.microsoft.com/office/powerpoint/2010/main" val="1134265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E0BD48-CE39-4D93-8E29-6686C14B4407}"/>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3" name="Slide Number Placeholder 2">
            <a:extLst>
              <a:ext uri="{FF2B5EF4-FFF2-40B4-BE49-F238E27FC236}">
                <a16:creationId xmlns:a16="http://schemas.microsoft.com/office/drawing/2014/main" id="{5F904F5A-4310-43AE-A9A2-485599FCCEBF}"/>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3</a:t>
            </a:fld>
            <a:endParaRPr lang="en-US">
              <a:solidFill>
                <a:prstClr val="black">
                  <a:tint val="75000"/>
                </a:prstClr>
              </a:solidFill>
            </a:endParaRPr>
          </a:p>
        </p:txBody>
      </p:sp>
      <p:pic>
        <p:nvPicPr>
          <p:cNvPr id="5" name="Picture 4">
            <a:extLst>
              <a:ext uri="{FF2B5EF4-FFF2-40B4-BE49-F238E27FC236}">
                <a16:creationId xmlns:a16="http://schemas.microsoft.com/office/drawing/2014/main" id="{7AF00FF2-BD69-4472-9A30-BDE4CE0BD898}"/>
              </a:ext>
            </a:extLst>
          </p:cNvPr>
          <p:cNvPicPr>
            <a:picLocks noChangeAspect="1"/>
          </p:cNvPicPr>
          <p:nvPr/>
        </p:nvPicPr>
        <p:blipFill>
          <a:blip r:embed="rId2"/>
          <a:stretch>
            <a:fillRect/>
          </a:stretch>
        </p:blipFill>
        <p:spPr>
          <a:xfrm>
            <a:off x="287866" y="61489"/>
            <a:ext cx="8568267" cy="3430118"/>
          </a:xfrm>
          <a:prstGeom prst="rect">
            <a:avLst/>
          </a:prstGeom>
        </p:spPr>
      </p:pic>
      <p:pic>
        <p:nvPicPr>
          <p:cNvPr id="7" name="Picture 6">
            <a:extLst>
              <a:ext uri="{FF2B5EF4-FFF2-40B4-BE49-F238E27FC236}">
                <a16:creationId xmlns:a16="http://schemas.microsoft.com/office/drawing/2014/main" id="{EE046FAD-47CC-4229-9FCE-3E2AB488E6BA}"/>
              </a:ext>
            </a:extLst>
          </p:cNvPr>
          <p:cNvPicPr>
            <a:picLocks noChangeAspect="1"/>
          </p:cNvPicPr>
          <p:nvPr/>
        </p:nvPicPr>
        <p:blipFill>
          <a:blip r:embed="rId3"/>
          <a:stretch>
            <a:fillRect/>
          </a:stretch>
        </p:blipFill>
        <p:spPr>
          <a:xfrm>
            <a:off x="287866" y="3471570"/>
            <a:ext cx="8568267" cy="3355084"/>
          </a:xfrm>
          <a:prstGeom prst="rect">
            <a:avLst/>
          </a:prstGeom>
        </p:spPr>
      </p:pic>
    </p:spTree>
    <p:extLst>
      <p:ext uri="{BB962C8B-B14F-4D97-AF65-F5344CB8AC3E}">
        <p14:creationId xmlns:p14="http://schemas.microsoft.com/office/powerpoint/2010/main" val="1789279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19CAB61-B5FC-448E-836E-AEF792B00814}"/>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dirty="0">
              <a:solidFill>
                <a:prstClr val="black">
                  <a:tint val="75000"/>
                </a:prstClr>
              </a:solidFill>
            </a:endParaRPr>
          </a:p>
        </p:txBody>
      </p:sp>
      <p:sp>
        <p:nvSpPr>
          <p:cNvPr id="3" name="Slide Number Placeholder 2">
            <a:extLst>
              <a:ext uri="{FF2B5EF4-FFF2-40B4-BE49-F238E27FC236}">
                <a16:creationId xmlns:a16="http://schemas.microsoft.com/office/drawing/2014/main" id="{E4F06BCF-D798-4AE6-9B1E-302FD9AC851A}"/>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4</a:t>
            </a:fld>
            <a:endParaRPr lang="en-US">
              <a:solidFill>
                <a:prstClr val="black">
                  <a:tint val="75000"/>
                </a:prstClr>
              </a:solidFill>
            </a:endParaRPr>
          </a:p>
        </p:txBody>
      </p:sp>
      <p:pic>
        <p:nvPicPr>
          <p:cNvPr id="5" name="Picture 4">
            <a:extLst>
              <a:ext uri="{FF2B5EF4-FFF2-40B4-BE49-F238E27FC236}">
                <a16:creationId xmlns:a16="http://schemas.microsoft.com/office/drawing/2014/main" id="{2934C30A-CBAA-4306-84E8-A857763C70D7}"/>
              </a:ext>
            </a:extLst>
          </p:cNvPr>
          <p:cNvPicPr>
            <a:picLocks noChangeAspect="1"/>
          </p:cNvPicPr>
          <p:nvPr/>
        </p:nvPicPr>
        <p:blipFill>
          <a:blip r:embed="rId2"/>
          <a:stretch>
            <a:fillRect/>
          </a:stretch>
        </p:blipFill>
        <p:spPr>
          <a:xfrm>
            <a:off x="1243012" y="700087"/>
            <a:ext cx="6657975" cy="5457825"/>
          </a:xfrm>
          <a:prstGeom prst="rect">
            <a:avLst/>
          </a:prstGeom>
        </p:spPr>
      </p:pic>
    </p:spTree>
    <p:extLst>
      <p:ext uri="{BB962C8B-B14F-4D97-AF65-F5344CB8AC3E}">
        <p14:creationId xmlns:p14="http://schemas.microsoft.com/office/powerpoint/2010/main" val="3203445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4EB34CF-A618-4457-9501-88830D88C196}"/>
              </a:ext>
            </a:extLst>
          </p:cNvPr>
          <p:cNvSpPr>
            <a:spLocks noGrp="1"/>
          </p:cNvSpPr>
          <p:nvPr>
            <p:ph type="ftr" sz="quarter" idx="11"/>
          </p:nvPr>
        </p:nvSpPr>
        <p:spPr/>
        <p:txBody>
          <a:bodyPr/>
          <a:lstStyle/>
          <a:p>
            <a:r>
              <a:rPr lang="el-GR" dirty="0">
                <a:solidFill>
                  <a:prstClr val="black">
                    <a:tint val="75000"/>
                  </a:prstClr>
                </a:solidFill>
              </a:rPr>
              <a:t>ΠΑΝΕΠΙΣΤΗΜΙΟ ΠΕΙΡΑΙΩΣ</a:t>
            </a:r>
            <a:endParaRPr lang="en-US" dirty="0">
              <a:solidFill>
                <a:prstClr val="black">
                  <a:tint val="75000"/>
                </a:prstClr>
              </a:solidFill>
            </a:endParaRPr>
          </a:p>
        </p:txBody>
      </p:sp>
      <p:sp>
        <p:nvSpPr>
          <p:cNvPr id="3" name="Slide Number Placeholder 2">
            <a:extLst>
              <a:ext uri="{FF2B5EF4-FFF2-40B4-BE49-F238E27FC236}">
                <a16:creationId xmlns:a16="http://schemas.microsoft.com/office/drawing/2014/main" id="{3A807185-BD0C-4299-A32B-82C18D6208A0}"/>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5</a:t>
            </a:fld>
            <a:endParaRPr lang="en-US">
              <a:solidFill>
                <a:prstClr val="black">
                  <a:tint val="75000"/>
                </a:prstClr>
              </a:solidFill>
            </a:endParaRPr>
          </a:p>
        </p:txBody>
      </p:sp>
      <p:pic>
        <p:nvPicPr>
          <p:cNvPr id="5" name="Picture 4">
            <a:extLst>
              <a:ext uri="{FF2B5EF4-FFF2-40B4-BE49-F238E27FC236}">
                <a16:creationId xmlns:a16="http://schemas.microsoft.com/office/drawing/2014/main" id="{D6115796-866E-4407-8116-92203EC8F864}"/>
              </a:ext>
            </a:extLst>
          </p:cNvPr>
          <p:cNvPicPr>
            <a:picLocks noChangeAspect="1"/>
          </p:cNvPicPr>
          <p:nvPr/>
        </p:nvPicPr>
        <p:blipFill>
          <a:blip r:embed="rId2"/>
          <a:stretch>
            <a:fillRect/>
          </a:stretch>
        </p:blipFill>
        <p:spPr>
          <a:xfrm>
            <a:off x="0" y="1589602"/>
            <a:ext cx="9144000" cy="3678795"/>
          </a:xfrm>
          <a:prstGeom prst="rect">
            <a:avLst/>
          </a:prstGeom>
        </p:spPr>
      </p:pic>
    </p:spTree>
    <p:extLst>
      <p:ext uri="{BB962C8B-B14F-4D97-AF65-F5344CB8AC3E}">
        <p14:creationId xmlns:p14="http://schemas.microsoft.com/office/powerpoint/2010/main" val="431474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54B668-8916-482F-A29A-FCDC6C4E7198}"/>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3" name="Slide Number Placeholder 2">
            <a:extLst>
              <a:ext uri="{FF2B5EF4-FFF2-40B4-BE49-F238E27FC236}">
                <a16:creationId xmlns:a16="http://schemas.microsoft.com/office/drawing/2014/main" id="{0E7C3D8C-F95F-4C5F-9E26-2C2E3C701FF2}"/>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6</a:t>
            </a:fld>
            <a:endParaRPr lang="en-US">
              <a:solidFill>
                <a:prstClr val="black">
                  <a:tint val="75000"/>
                </a:prstClr>
              </a:solidFill>
            </a:endParaRPr>
          </a:p>
        </p:txBody>
      </p:sp>
      <p:pic>
        <p:nvPicPr>
          <p:cNvPr id="5" name="Picture 4">
            <a:extLst>
              <a:ext uri="{FF2B5EF4-FFF2-40B4-BE49-F238E27FC236}">
                <a16:creationId xmlns:a16="http://schemas.microsoft.com/office/drawing/2014/main" id="{F293AECA-9E8F-43F8-A873-E0E8662907C9}"/>
              </a:ext>
            </a:extLst>
          </p:cNvPr>
          <p:cNvPicPr>
            <a:picLocks noChangeAspect="1"/>
          </p:cNvPicPr>
          <p:nvPr/>
        </p:nvPicPr>
        <p:blipFill>
          <a:blip r:embed="rId2"/>
          <a:stretch>
            <a:fillRect/>
          </a:stretch>
        </p:blipFill>
        <p:spPr>
          <a:xfrm>
            <a:off x="0" y="1519562"/>
            <a:ext cx="9144000" cy="3818875"/>
          </a:xfrm>
          <a:prstGeom prst="rect">
            <a:avLst/>
          </a:prstGeom>
        </p:spPr>
      </p:pic>
    </p:spTree>
    <p:extLst>
      <p:ext uri="{BB962C8B-B14F-4D97-AF65-F5344CB8AC3E}">
        <p14:creationId xmlns:p14="http://schemas.microsoft.com/office/powerpoint/2010/main" val="213550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8B6E702-6843-4C50-A708-42781406E841}"/>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3" name="Slide Number Placeholder 2">
            <a:extLst>
              <a:ext uri="{FF2B5EF4-FFF2-40B4-BE49-F238E27FC236}">
                <a16:creationId xmlns:a16="http://schemas.microsoft.com/office/drawing/2014/main" id="{03ACB649-A60E-4F0D-832F-DEDFA3D4F56B}"/>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7</a:t>
            </a:fld>
            <a:endParaRPr lang="en-US">
              <a:solidFill>
                <a:prstClr val="black">
                  <a:tint val="75000"/>
                </a:prstClr>
              </a:solidFill>
            </a:endParaRPr>
          </a:p>
        </p:txBody>
      </p:sp>
      <p:pic>
        <p:nvPicPr>
          <p:cNvPr id="5" name="Picture 4">
            <a:extLst>
              <a:ext uri="{FF2B5EF4-FFF2-40B4-BE49-F238E27FC236}">
                <a16:creationId xmlns:a16="http://schemas.microsoft.com/office/drawing/2014/main" id="{CBECFAF9-9F9B-4D08-B3E2-CE9C342CD880}"/>
              </a:ext>
            </a:extLst>
          </p:cNvPr>
          <p:cNvPicPr>
            <a:picLocks noChangeAspect="1"/>
          </p:cNvPicPr>
          <p:nvPr/>
        </p:nvPicPr>
        <p:blipFill>
          <a:blip r:embed="rId2"/>
          <a:stretch>
            <a:fillRect/>
          </a:stretch>
        </p:blipFill>
        <p:spPr>
          <a:xfrm>
            <a:off x="0" y="1747471"/>
            <a:ext cx="9144000" cy="3363058"/>
          </a:xfrm>
          <a:prstGeom prst="rect">
            <a:avLst/>
          </a:prstGeom>
        </p:spPr>
      </p:pic>
    </p:spTree>
    <p:extLst>
      <p:ext uri="{BB962C8B-B14F-4D97-AF65-F5344CB8AC3E}">
        <p14:creationId xmlns:p14="http://schemas.microsoft.com/office/powerpoint/2010/main" val="246793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EE93A35-7044-48A9-B45A-2DAEEEBD887A}"/>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3" name="Slide Number Placeholder 2">
            <a:extLst>
              <a:ext uri="{FF2B5EF4-FFF2-40B4-BE49-F238E27FC236}">
                <a16:creationId xmlns:a16="http://schemas.microsoft.com/office/drawing/2014/main" id="{842F2C9C-3D5E-42E0-ADF7-98B5D8DBC890}"/>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8</a:t>
            </a:fld>
            <a:endParaRPr lang="en-US">
              <a:solidFill>
                <a:prstClr val="black">
                  <a:tint val="75000"/>
                </a:prstClr>
              </a:solidFill>
            </a:endParaRPr>
          </a:p>
        </p:txBody>
      </p:sp>
      <p:pic>
        <p:nvPicPr>
          <p:cNvPr id="5" name="Picture 4">
            <a:extLst>
              <a:ext uri="{FF2B5EF4-FFF2-40B4-BE49-F238E27FC236}">
                <a16:creationId xmlns:a16="http://schemas.microsoft.com/office/drawing/2014/main" id="{00073FFB-66FF-4F99-8623-A5E9626C963C}"/>
              </a:ext>
            </a:extLst>
          </p:cNvPr>
          <p:cNvPicPr>
            <a:picLocks noChangeAspect="1"/>
          </p:cNvPicPr>
          <p:nvPr/>
        </p:nvPicPr>
        <p:blipFill>
          <a:blip r:embed="rId2"/>
          <a:stretch>
            <a:fillRect/>
          </a:stretch>
        </p:blipFill>
        <p:spPr>
          <a:xfrm>
            <a:off x="1466850" y="1200150"/>
            <a:ext cx="6210300" cy="4457700"/>
          </a:xfrm>
          <a:prstGeom prst="rect">
            <a:avLst/>
          </a:prstGeom>
        </p:spPr>
      </p:pic>
    </p:spTree>
    <p:extLst>
      <p:ext uri="{BB962C8B-B14F-4D97-AF65-F5344CB8AC3E}">
        <p14:creationId xmlns:p14="http://schemas.microsoft.com/office/powerpoint/2010/main" val="336337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BAF4F-91C7-4DE6-B742-87567A7AEF52}"/>
              </a:ext>
            </a:extLst>
          </p:cNvPr>
          <p:cNvSpPr>
            <a:spLocks noGrp="1"/>
          </p:cNvSpPr>
          <p:nvPr>
            <p:ph type="title"/>
          </p:nvPr>
        </p:nvSpPr>
        <p:spPr/>
        <p:txBody>
          <a:bodyPr/>
          <a:lstStyle/>
          <a:p>
            <a:r>
              <a:rPr lang="en-US" b="1" dirty="0"/>
              <a:t>When bigger isn’t always better</a:t>
            </a:r>
            <a:br>
              <a:rPr lang="en-US" b="1" dirty="0"/>
            </a:br>
            <a:endParaRPr lang="en-US" dirty="0"/>
          </a:p>
        </p:txBody>
      </p:sp>
      <p:pic>
        <p:nvPicPr>
          <p:cNvPr id="7" name="Content Placeholder 6">
            <a:extLst>
              <a:ext uri="{FF2B5EF4-FFF2-40B4-BE49-F238E27FC236}">
                <a16:creationId xmlns:a16="http://schemas.microsoft.com/office/drawing/2014/main" id="{759151BD-F18C-4661-B5A3-B24E7CBF7F20}"/>
              </a:ext>
            </a:extLst>
          </p:cNvPr>
          <p:cNvPicPr>
            <a:picLocks noGrp="1" noChangeAspect="1"/>
          </p:cNvPicPr>
          <p:nvPr>
            <p:ph idx="1"/>
          </p:nvPr>
        </p:nvPicPr>
        <p:blipFill>
          <a:blip r:embed="rId2"/>
          <a:stretch>
            <a:fillRect/>
          </a:stretch>
        </p:blipFill>
        <p:spPr>
          <a:xfrm>
            <a:off x="1117600" y="2720824"/>
            <a:ext cx="7082366" cy="3966786"/>
          </a:xfrm>
        </p:spPr>
      </p:pic>
      <p:sp>
        <p:nvSpPr>
          <p:cNvPr id="4" name="Footer Placeholder 3">
            <a:extLst>
              <a:ext uri="{FF2B5EF4-FFF2-40B4-BE49-F238E27FC236}">
                <a16:creationId xmlns:a16="http://schemas.microsoft.com/office/drawing/2014/main" id="{1745A665-066E-43A9-9E3B-A14C32481F6B}"/>
              </a:ext>
            </a:extLst>
          </p:cNvPr>
          <p:cNvSpPr>
            <a:spLocks noGrp="1"/>
          </p:cNvSpPr>
          <p:nvPr>
            <p:ph type="ftr" sz="quarter" idx="11"/>
          </p:nvPr>
        </p:nvSpPr>
        <p:spPr/>
        <p:txBody>
          <a:bodyPr/>
          <a:lstStyle/>
          <a:p>
            <a:r>
              <a:rPr lang="el-GR">
                <a:solidFill>
                  <a:prstClr val="black">
                    <a:tint val="75000"/>
                  </a:prstClr>
                </a:solidFill>
              </a:rPr>
              <a:t>ΠΑΝΕΠΙΣΤΗΜΙΟ ΠΕΙΡΑΙΩΣ</a:t>
            </a: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E973225-1474-4FCA-B054-2776B44C9C14}"/>
              </a:ext>
            </a:extLst>
          </p:cNvPr>
          <p:cNvSpPr>
            <a:spLocks noGrp="1"/>
          </p:cNvSpPr>
          <p:nvPr>
            <p:ph type="sldNum" sz="quarter" idx="12"/>
          </p:nvPr>
        </p:nvSpPr>
        <p:spPr/>
        <p:txBody>
          <a:bodyPr/>
          <a:lstStyle/>
          <a:p>
            <a:fld id="{8D10B028-39EC-4912-BB06-6A14E91D200B}" type="slidenum">
              <a:rPr lang="en-US" smtClean="0">
                <a:solidFill>
                  <a:prstClr val="black">
                    <a:tint val="75000"/>
                  </a:prstClr>
                </a:solidFill>
              </a:rPr>
              <a:pPr/>
              <a:t>9</a:t>
            </a:fld>
            <a:endParaRPr lang="en-US">
              <a:solidFill>
                <a:prstClr val="black">
                  <a:tint val="75000"/>
                </a:prstClr>
              </a:solidFill>
            </a:endParaRPr>
          </a:p>
        </p:txBody>
      </p:sp>
      <p:sp>
        <p:nvSpPr>
          <p:cNvPr id="9" name="TextBox 8">
            <a:extLst>
              <a:ext uri="{FF2B5EF4-FFF2-40B4-BE49-F238E27FC236}">
                <a16:creationId xmlns:a16="http://schemas.microsoft.com/office/drawing/2014/main" id="{013B4DAC-A77D-416B-A334-7F943031016C}"/>
              </a:ext>
            </a:extLst>
          </p:cNvPr>
          <p:cNvSpPr txBox="1"/>
          <p:nvPr/>
        </p:nvSpPr>
        <p:spPr>
          <a:xfrm>
            <a:off x="457200" y="1166843"/>
            <a:ext cx="8483600" cy="1600438"/>
          </a:xfrm>
          <a:prstGeom prst="rect">
            <a:avLst/>
          </a:prstGeom>
          <a:noFill/>
        </p:spPr>
        <p:txBody>
          <a:bodyPr wrap="square">
            <a:spAutoFit/>
          </a:bodyPr>
          <a:lstStyle/>
          <a:p>
            <a:r>
              <a:rPr lang="en-US" sz="1400" dirty="0"/>
              <a:t>As revenues increase, so do costs and complexity. Some operational and other synergies may materialize—but eventually executives and boards realize how difficult it is to add value to businesses that have little or no direct connection to the company’s core business.</a:t>
            </a:r>
          </a:p>
          <a:p>
            <a:r>
              <a:rPr lang="en-US" sz="1400" dirty="0"/>
              <a:t>The realization may come when a business unit’s performance is lagging behind that of its peers with no clear path to catch up. Or a review of the company’s portfolio may reveal that some business units’ cost structures are not comparable with peers. Or executives may recognize that the company lacks sufficient management capabilities to grow all the businesses in its portfolio.</a:t>
            </a:r>
          </a:p>
        </p:txBody>
      </p:sp>
    </p:spTree>
    <p:extLst>
      <p:ext uri="{BB962C8B-B14F-4D97-AF65-F5344CB8AC3E}">
        <p14:creationId xmlns:p14="http://schemas.microsoft.com/office/powerpoint/2010/main" val="1559111272"/>
      </p:ext>
    </p:extLst>
  </p:cSld>
  <p:clrMapOvr>
    <a:masterClrMapping/>
  </p:clrMapOvr>
</p:sld>
</file>

<file path=ppt/theme/theme1.xml><?xml version="1.0" encoding="utf-8"?>
<a:theme xmlns:a="http://schemas.openxmlformats.org/drawingml/2006/main" name="CC_PP_updated 2_13_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CC_PP_updated 2_13_15.potx</Template>
  <TotalTime>0</TotalTime>
  <Words>1309</Words>
  <Application>Microsoft Office PowerPoint</Application>
  <PresentationFormat>On-screen Show (4:3)</PresentationFormat>
  <Paragraphs>104</Paragraphs>
  <Slides>24</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24</vt:i4>
      </vt:variant>
    </vt:vector>
  </HeadingPairs>
  <TitlesOfParts>
    <vt:vector size="38" baseType="lpstr">
      <vt:lpstr>AdvOT2ea83e65.I</vt:lpstr>
      <vt:lpstr>AdvOT833fb896</vt:lpstr>
      <vt:lpstr>AdvOT833fb896+fb</vt:lpstr>
      <vt:lpstr>GillSansMTPro-BookBold</vt:lpstr>
      <vt:lpstr>GlyphaLTStd-Bold</vt:lpstr>
      <vt:lpstr>MinionPro-BoldIt</vt:lpstr>
      <vt:lpstr>MinionPro-It</vt:lpstr>
      <vt:lpstr>MinionPro-Regular</vt:lpstr>
      <vt:lpstr>Arial</vt:lpstr>
      <vt:lpstr>Arial Black</vt:lpstr>
      <vt:lpstr>Calibri</vt:lpstr>
      <vt:lpstr>Calibri Light</vt:lpstr>
      <vt:lpstr>CC_PP_updated 2_13_15</vt:lpstr>
      <vt:lpstr>Office Theme</vt:lpstr>
      <vt:lpstr>ΕΡΓΑΛΕΙΑ ΚΑΙ ΣΤΡΑΤΗΓΙΚΕΣ ΔΙΑΧΕΙΡΙΣΗΣ ΣΥΣΤΗΜΙΚΩΝ ΚΙΝΔΥΝΩΝ_08052026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bigger isn’t always better </vt:lpstr>
      <vt:lpstr>When separating businesses, people are the key to unleashing value </vt:lpstr>
      <vt:lpstr>Why the Most Successful Companies Are Scalable </vt:lpstr>
      <vt:lpstr>Step 1: Marketing and Customer Value - The Value Delivery Process</vt:lpstr>
      <vt:lpstr>The Value Chain</vt:lpstr>
      <vt:lpstr>BLACK SWANS_GREY RHINOS AND SILVER LINING</vt:lpstr>
      <vt:lpstr>Τι διαμορφώνει την ψυχολογία της αγοράς σήμερα?</vt:lpstr>
      <vt:lpstr>Financial accountability for marketing assets (MAs), such as brands and customer relationships, through regular and systematic financial reports (MA accountability) has been suggested as an especially effective way to demonstrate marketing accountability (Bendle and Wang 2017). However, the actual consequences of MA accountability are unclear (Morgan et al.2022)</vt:lpstr>
      <vt:lpstr>Που βρισκόμαστε σήμερα, που θέλουμε να πάμε και πως θα πάμε στο στόχο μας?</vt:lpstr>
      <vt:lpstr>PowerPoint Presentation</vt:lpstr>
      <vt:lpstr>Η Αξιολόγηση της Στρατηγικής σημασίας των πόρων και των δυνατοτήτων της εταιρείας</vt:lpstr>
      <vt:lpstr>PowerPoint Presentation</vt:lpstr>
      <vt:lpstr>Διαμορφώνοντας μια διεθνή στρατηγική</vt:lpstr>
      <vt:lpstr>VISION FIRST – STRATEGIES FOLLOW (Don’t put the carriage before the horse)</vt:lpstr>
      <vt:lpstr>IT’S ALL ABOUT PEOPLE…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docId:326864D834C2009269624C5F649A39A4</cp:keywords>
  <cp:lastModifiedBy/>
  <cp:revision>1</cp:revision>
  <dcterms:created xsi:type="dcterms:W3CDTF">2014-02-11T14:47:43Z</dcterms:created>
  <dcterms:modified xsi:type="dcterms:W3CDTF">2026-05-08T13:10:17Z</dcterms:modified>
</cp:coreProperties>
</file>