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50" r:id="rId2"/>
  </p:sldMasterIdLst>
  <p:notesMasterIdLst>
    <p:notesMasterId r:id="rId43"/>
  </p:notesMasterIdLst>
  <p:sldIdLst>
    <p:sldId id="283" r:id="rId3"/>
    <p:sldId id="318" r:id="rId4"/>
    <p:sldId id="319" r:id="rId5"/>
    <p:sldId id="320" r:id="rId6"/>
    <p:sldId id="321" r:id="rId7"/>
    <p:sldId id="322" r:id="rId8"/>
    <p:sldId id="323" r:id="rId9"/>
    <p:sldId id="324" r:id="rId10"/>
    <p:sldId id="325" r:id="rId11"/>
    <p:sldId id="285" r:id="rId12"/>
    <p:sldId id="307" r:id="rId13"/>
    <p:sldId id="306" r:id="rId14"/>
    <p:sldId id="312" r:id="rId15"/>
    <p:sldId id="262" r:id="rId16"/>
    <p:sldId id="264" r:id="rId17"/>
    <p:sldId id="313" r:id="rId18"/>
    <p:sldId id="315" r:id="rId19"/>
    <p:sldId id="316" r:id="rId20"/>
    <p:sldId id="317" r:id="rId21"/>
    <p:sldId id="308" r:id="rId22"/>
    <p:sldId id="256" r:id="rId23"/>
    <p:sldId id="286" r:id="rId24"/>
    <p:sldId id="287" r:id="rId25"/>
    <p:sldId id="288" r:id="rId26"/>
    <p:sldId id="289" r:id="rId27"/>
    <p:sldId id="290" r:id="rId28"/>
    <p:sldId id="291" r:id="rId29"/>
    <p:sldId id="292" r:id="rId30"/>
    <p:sldId id="294" r:id="rId31"/>
    <p:sldId id="295" r:id="rId32"/>
    <p:sldId id="296" r:id="rId33"/>
    <p:sldId id="293" r:id="rId34"/>
    <p:sldId id="297" r:id="rId35"/>
    <p:sldId id="298" r:id="rId36"/>
    <p:sldId id="299" r:id="rId37"/>
    <p:sldId id="300" r:id="rId38"/>
    <p:sldId id="301" r:id="rId39"/>
    <p:sldId id="302" r:id="rId40"/>
    <p:sldId id="303" r:id="rId41"/>
    <p:sldId id="304"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snapToGrid="0">
      <p:cViewPr varScale="1">
        <p:scale>
          <a:sx n="145" d="100"/>
          <a:sy n="145" d="100"/>
        </p:scale>
        <p:origin x="144" y="414"/>
      </p:cViewPr>
      <p:guideLst>
        <p:guide orient="horz" pos="2160"/>
        <p:guide pos="3840"/>
      </p:guideLst>
    </p:cSldViewPr>
  </p:slideViewPr>
  <p:notesTextViewPr>
    <p:cViewPr>
      <p:scale>
        <a:sx n="1" d="1"/>
        <a:sy n="1" d="1"/>
      </p:scale>
      <p:origin x="0" y="0"/>
    </p:cViewPr>
  </p:notesTextViewPr>
  <p:notesViewPr>
    <p:cSldViewPr snapToGrid="0">
      <p:cViewPr varScale="1">
        <p:scale>
          <a:sx n="120" d="100"/>
          <a:sy n="120" d="100"/>
        </p:scale>
        <p:origin x="496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B6A51-5D88-4115-8259-7EA84427F8A0}" type="datetimeFigureOut">
              <a:rPr lang="en-US" smtClean="0"/>
              <a:t>3/13/2026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F2D3D3-4BBC-4476-AA6A-A5D8BA4C234F}" type="slidenum">
              <a:rPr lang="en-US" smtClean="0"/>
              <a:t>‹#›</a:t>
            </a:fld>
            <a:endParaRPr lang="en-US"/>
          </a:p>
        </p:txBody>
      </p:sp>
    </p:spTree>
    <p:extLst>
      <p:ext uri="{BB962C8B-B14F-4D97-AF65-F5344CB8AC3E}">
        <p14:creationId xmlns:p14="http://schemas.microsoft.com/office/powerpoint/2010/main" val="1016586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F2D3D3-4BBC-4476-AA6A-A5D8BA4C234F}" type="slidenum">
              <a:rPr lang="en-US" smtClean="0"/>
              <a:t>2</a:t>
            </a:fld>
            <a:endParaRPr lang="en-US"/>
          </a:p>
        </p:txBody>
      </p:sp>
    </p:spTree>
    <p:extLst>
      <p:ext uri="{BB962C8B-B14F-4D97-AF65-F5344CB8AC3E}">
        <p14:creationId xmlns:p14="http://schemas.microsoft.com/office/powerpoint/2010/main" val="1391782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3/13/2026</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8331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3/13/2026</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2269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3/13/2026</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1827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9BD04-F236-440B-8399-EE52AC2722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DDBA13-F68E-405C-8DAE-063C90012C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FC6E4E1-3779-487C-905F-DB12D438217C}"/>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5" name="Footer Placeholder 4">
            <a:extLst>
              <a:ext uri="{FF2B5EF4-FFF2-40B4-BE49-F238E27FC236}">
                <a16:creationId xmlns:a16="http://schemas.microsoft.com/office/drawing/2014/main" id="{D21F4F6F-4530-413A-A253-3EA6C4320E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96A707-8F4A-4329-9FA1-2A1C3A9FB462}"/>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3727826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37027-C0FC-4B11-A850-AEE5FE0892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E58687-6FFE-4258-BAF1-EE37EE4239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4066C-D5F2-4EDC-8B50-874561CA0E9E}"/>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5" name="Footer Placeholder 4">
            <a:extLst>
              <a:ext uri="{FF2B5EF4-FFF2-40B4-BE49-F238E27FC236}">
                <a16:creationId xmlns:a16="http://schemas.microsoft.com/office/drawing/2014/main" id="{95E9A438-B0A3-4D84-BDD3-00DD77610C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3C8B9E-4DC0-44BE-97D5-1F4E21D5D552}"/>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134488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2AD4-AE27-4C93-995C-15ACB95A85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D363E3-43AF-4F0B-A9B0-DBD2D8CEE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76C152-E3E4-4291-A33D-953651237C85}"/>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5" name="Footer Placeholder 4">
            <a:extLst>
              <a:ext uri="{FF2B5EF4-FFF2-40B4-BE49-F238E27FC236}">
                <a16:creationId xmlns:a16="http://schemas.microsoft.com/office/drawing/2014/main" id="{21AB0B95-1365-4BB4-9661-45BCC30DC1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53876A-B0FC-46E9-B228-8BAEE0329E77}"/>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287453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60115-5FC0-43C9-B08D-F3C07DEBD93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9BEDCB-168C-4F88-9E4A-429E68AEC0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544D05-A3A8-43CC-BED1-1D5CAF38EC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1BBCC6-245D-426E-9497-5957E95280DC}"/>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6" name="Footer Placeholder 5">
            <a:extLst>
              <a:ext uri="{FF2B5EF4-FFF2-40B4-BE49-F238E27FC236}">
                <a16:creationId xmlns:a16="http://schemas.microsoft.com/office/drawing/2014/main" id="{DEA29E12-AAF6-4E57-9A1B-0D59768D3A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CBDEAE-20FC-470B-B625-9771542B9AF7}"/>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1600813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F04B-56FC-47DD-B012-BB3C5A05052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6498AB-A482-41DD-BF51-F7D2F36D1C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5CCBA-4B75-43B9-A54E-4FF4FEC220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CD5083-4CDE-47E9-8418-7C35E369AF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347ACF-AA96-48A0-979C-84193CFF78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A1C3EBB-7331-4CAD-8EB0-D5D02176D0DF}"/>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8" name="Footer Placeholder 7">
            <a:extLst>
              <a:ext uri="{FF2B5EF4-FFF2-40B4-BE49-F238E27FC236}">
                <a16:creationId xmlns:a16="http://schemas.microsoft.com/office/drawing/2014/main" id="{531E0B99-2543-4E17-87AB-D8305E2709C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47FAB3-9DCC-4A79-9DB8-BF6514C8C94F}"/>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3745168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C14B7-69DF-4A85-A8B8-239192FB02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7E0F39-4C0E-4FBD-AC31-37F284E991EE}"/>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4" name="Footer Placeholder 3">
            <a:extLst>
              <a:ext uri="{FF2B5EF4-FFF2-40B4-BE49-F238E27FC236}">
                <a16:creationId xmlns:a16="http://schemas.microsoft.com/office/drawing/2014/main" id="{8ECDA8E7-4A39-48D8-BB8D-577B370CB8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ABAA680-281C-4134-8945-21DDAA34631E}"/>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3008691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1D6EC5-C0B9-432A-9B9D-9F3BC6CB08C7}"/>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3" name="Footer Placeholder 2">
            <a:extLst>
              <a:ext uri="{FF2B5EF4-FFF2-40B4-BE49-F238E27FC236}">
                <a16:creationId xmlns:a16="http://schemas.microsoft.com/office/drawing/2014/main" id="{0B07908A-70CB-44AA-B244-585FDFD8FCC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A8290B-82BB-4FEA-9E1A-C07C036B2500}"/>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2533154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C58D7-F7CE-4264-BC9C-F2B914EB31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9B548B-46E6-4E9A-9900-AF1A3A64B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46C031-4398-4A37-93AB-170FEB92E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D59F4-86A5-401C-B92E-5F784B074905}"/>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6" name="Footer Placeholder 5">
            <a:extLst>
              <a:ext uri="{FF2B5EF4-FFF2-40B4-BE49-F238E27FC236}">
                <a16:creationId xmlns:a16="http://schemas.microsoft.com/office/drawing/2014/main" id="{76AF5044-C22B-4300-8196-EB260972A1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14F5D6-AF1C-4768-B867-A2E277413582}"/>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2914282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3/13/2026</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92670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8FEC3-1782-4A8C-B43E-1697CB5E15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DD3EA43-10BC-41E4-ABCB-186B785EA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36F06F-2697-48A2-B1E4-22406606B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F13AB-5440-4678-994F-3728876EA842}"/>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6" name="Footer Placeholder 5">
            <a:extLst>
              <a:ext uri="{FF2B5EF4-FFF2-40B4-BE49-F238E27FC236}">
                <a16:creationId xmlns:a16="http://schemas.microsoft.com/office/drawing/2014/main" id="{0F1DC8BB-32E3-4281-AC7A-EDD2B685C2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0757F-EA57-45B1-84A9-B3538CE5C6E7}"/>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633732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024D3-BCC0-4874-8891-700EAF78C7D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A22C5F-930C-456F-ADE1-78EF73ABB5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D362E1-7FF7-46DC-AF13-2F4F3C51F64C}"/>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5" name="Footer Placeholder 4">
            <a:extLst>
              <a:ext uri="{FF2B5EF4-FFF2-40B4-BE49-F238E27FC236}">
                <a16:creationId xmlns:a16="http://schemas.microsoft.com/office/drawing/2014/main" id="{2FCB38B4-48B5-4901-8DFA-7426B149FB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DD7AE2-5447-432A-A942-823037A9E798}"/>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2415679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BB2A64-DDCE-4392-9C49-F27D485377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1DBAFC-FE31-4EAB-B19B-34A8AAA793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0DEDB7-8366-46E0-8CB2-F456C43792C6}"/>
              </a:ext>
            </a:extLst>
          </p:cNvPr>
          <p:cNvSpPr>
            <a:spLocks noGrp="1"/>
          </p:cNvSpPr>
          <p:nvPr>
            <p:ph type="dt" sz="half" idx="10"/>
          </p:nvPr>
        </p:nvSpPr>
        <p:spPr/>
        <p:txBody>
          <a:bodyPr/>
          <a:lstStyle/>
          <a:p>
            <a:fld id="{ABC2B156-CC75-4C52-B8A8-D338A1BC5612}" type="datetimeFigureOut">
              <a:rPr lang="en-GB" smtClean="0"/>
              <a:t>13/03/2026</a:t>
            </a:fld>
            <a:endParaRPr lang="en-GB"/>
          </a:p>
        </p:txBody>
      </p:sp>
      <p:sp>
        <p:nvSpPr>
          <p:cNvPr id="5" name="Footer Placeholder 4">
            <a:extLst>
              <a:ext uri="{FF2B5EF4-FFF2-40B4-BE49-F238E27FC236}">
                <a16:creationId xmlns:a16="http://schemas.microsoft.com/office/drawing/2014/main" id="{EE01FC8A-94E0-485A-ABDD-BC8AD94A14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895E32-CAF6-445D-ADB6-B20558ADC325}"/>
              </a:ext>
            </a:extLst>
          </p:cNvPr>
          <p:cNvSpPr>
            <a:spLocks noGrp="1"/>
          </p:cNvSpPr>
          <p:nvPr>
            <p:ph type="sldNum" sz="quarter" idx="12"/>
          </p:nvPr>
        </p:nvSpPr>
        <p:spPr/>
        <p:txBody>
          <a:bodyPr/>
          <a:lstStyle/>
          <a:p>
            <a:fld id="{5AC03788-8EA3-4B13-9CDA-5A9C902D41AB}" type="slidenum">
              <a:rPr lang="en-GB" smtClean="0"/>
              <a:t>‹#›</a:t>
            </a:fld>
            <a:endParaRPr lang="en-GB"/>
          </a:p>
        </p:txBody>
      </p:sp>
    </p:spTree>
    <p:extLst>
      <p:ext uri="{BB962C8B-B14F-4D97-AF65-F5344CB8AC3E}">
        <p14:creationId xmlns:p14="http://schemas.microsoft.com/office/powerpoint/2010/main" val="286105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3/13/2026</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416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3/13/2026</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56663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3/13/2026</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819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3/13/2026</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1186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3/13/2026</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142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3/13/2026</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3328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3/13/2026</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23267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3/13/2026</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43" r:id="rId4"/>
    <p:sldLayoutId id="2147483738"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C34C9-5F29-4102-BBAA-D0EAF83A29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725998-36D9-4311-9AC7-5941DF8E6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991435-9E8A-4654-8E2F-4429D1925B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C2B156-CC75-4C52-B8A8-D338A1BC5612}" type="datetimeFigureOut">
              <a:rPr lang="en-GB" smtClean="0"/>
              <a:t>13/03/2026</a:t>
            </a:fld>
            <a:endParaRPr lang="en-GB"/>
          </a:p>
        </p:txBody>
      </p:sp>
      <p:sp>
        <p:nvSpPr>
          <p:cNvPr id="5" name="Footer Placeholder 4">
            <a:extLst>
              <a:ext uri="{FF2B5EF4-FFF2-40B4-BE49-F238E27FC236}">
                <a16:creationId xmlns:a16="http://schemas.microsoft.com/office/drawing/2014/main" id="{89D44895-4A9F-4EB3-AE81-4847496984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7B0C3A-EFA5-4466-9D98-8D41CD7A0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C03788-8EA3-4B13-9CDA-5A9C902D41AB}" type="slidenum">
              <a:rPr lang="en-GB" smtClean="0"/>
              <a:t>‹#›</a:t>
            </a:fld>
            <a:endParaRPr lang="en-GB"/>
          </a:p>
        </p:txBody>
      </p:sp>
    </p:spTree>
    <p:extLst>
      <p:ext uri="{BB962C8B-B14F-4D97-AF65-F5344CB8AC3E}">
        <p14:creationId xmlns:p14="http://schemas.microsoft.com/office/powerpoint/2010/main" val="408159125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hyperlink" Target="https://urldefense.com/v3/__https:/www.ft.com/content/12fb3204-c69c-49c2-92fc-f7c9f5402668__;!!Im8kQaqBCw!oODcLpzdByVvyhkSUYK-vPx_sIWAEFZoOJn1GhhPiKjciuPqDzDBT8vTsnG1ysgwjtv6nKux6nYINIlCDMjRZdKMAQ$" TargetMode="External"/><Relationship Id="rId3" Type="http://schemas.openxmlformats.org/officeDocument/2006/relationships/hyperlink" Target="https://urldefense.com/v3/__https:/cen.acs.org/business/specialty-chemicals/Iran-war-threatens-global-helium/104/web/2026/03__;!!Im8kQaqBCw!oODcLpzdByVvyhkSUYK-vPx_sIWAEFZoOJn1GhhPiKjciuPqDzDBT8vTsnG1ysgwjtv6nKux6nYINIlCDMiwxgF8kg$" TargetMode="External"/><Relationship Id="rId7" Type="http://schemas.openxmlformats.org/officeDocument/2006/relationships/hyperlink" Target="https://urldefense.com/v3/__https:/www.investing.com/news/stock-market-news/expanding-iran-conflict-threatens-brazil-grain-exports-fertilizer-supplies-4544089__;!!Im8kQaqBCw!oODcLpzdByVvyhkSUYK-vPx_sIWAEFZoOJn1GhhPiKjciuPqDzDBT8vTsnG1ysgwjtv6nKux6nYINIlCDMinrVH9WA$" TargetMode="External"/><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hyperlink" Target="https://urldefense.com/v3/__https:/www.freemalaysiatoday.com/category/business/2026/03/02/soy-oil-hits-two-year-high-as-crude-rallies-after-iran-strikes__;!!Im8kQaqBCw!oODcLpzdByVvyhkSUYK-vPx_sIWAEFZoOJn1GhhPiKjciuPqDzDBT8vTsnG1ysgwjtv6nKux6nYINIlCDMiYpDu5Pg$" TargetMode="External"/><Relationship Id="rId5" Type="http://schemas.openxmlformats.org/officeDocument/2006/relationships/hyperlink" Target="https://tradingeconomics.com/commodity/urea" TargetMode="External"/><Relationship Id="rId10" Type="http://schemas.openxmlformats.org/officeDocument/2006/relationships/hyperlink" Target="https://urldefense.com/v3/__https:/apnews.com/article/iran-war-desalination-water-oil-middle-east-12b23f2fa26ed5c4a10f80c4077e61ce__;!!Im8kQaqBCw!oODcLpzdByVvyhkSUYK-vPx_sIWAEFZoOJn1GhhPiKjciuPqDzDBT8vTsnG1ysgwjtv6nKux6nYINIlCDMiqVgeFjA$" TargetMode="External"/><Relationship Id="rId4" Type="http://schemas.openxmlformats.org/officeDocument/2006/relationships/hyperlink" Target="https://urldefense.com/v3/__https:/www.wsj.com/livecoverage/jobs-report-unemployment-stock-market-03-06-2026/card/how-the-iran-war-could-hit-big-tech-a-helium-shortage-YQpPgwg7DzOPRiNAovfe__;!!Im8kQaqBCw!oODcLpzdByVvyhkSUYK-vPx_sIWAEFZoOJn1GhhPiKjciuPqDzDBT8vTsnG1ysgwjtv6nKux6nYINIlCDMjfW2abdA$" TargetMode="External"/><Relationship Id="rId9" Type="http://schemas.openxmlformats.org/officeDocument/2006/relationships/hyperlink" Target="https://urldefense.com/v3/__https:/www.circleofblue.org/newsletter/the-stream-march-10-2026-desalination-plants-essential-to-gulf-water-security-bombed-in-bahrain-and-iran/__;!!Im8kQaqBCw!oODcLpzdByVvyhkSUYK-vPx_sIWAEFZoOJn1GhhPiKjciuPqDzDBT8vTsnG1ysgwjtv6nKux6nYINIlCDMh1RNP4x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4208" y="1122363"/>
            <a:ext cx="2542252" cy="762066"/>
          </a:xfrm>
          <a:prstGeom prst="rect">
            <a:avLst/>
          </a:prstGeom>
        </p:spPr>
      </p:pic>
      <p:pic>
        <p:nvPicPr>
          <p:cNvPr id="5" name="Picture 4"/>
          <p:cNvPicPr>
            <a:picLocks noChangeAspect="1"/>
          </p:cNvPicPr>
          <p:nvPr/>
        </p:nvPicPr>
        <p:blipFill>
          <a:blip r:embed="rId3"/>
          <a:stretch>
            <a:fillRect/>
          </a:stretch>
        </p:blipFill>
        <p:spPr>
          <a:xfrm>
            <a:off x="1962937" y="1884429"/>
            <a:ext cx="1944793" cy="493819"/>
          </a:xfrm>
          <a:prstGeom prst="rect">
            <a:avLst/>
          </a:prstGeom>
        </p:spPr>
      </p:pic>
      <p:sp>
        <p:nvSpPr>
          <p:cNvPr id="2" name="Title 1"/>
          <p:cNvSpPr>
            <a:spLocks noGrp="1"/>
          </p:cNvSpPr>
          <p:nvPr>
            <p:ph type="ctrTitle"/>
          </p:nvPr>
        </p:nvSpPr>
        <p:spPr/>
        <p:txBody>
          <a:bodyPr>
            <a:normAutofit/>
          </a:bodyPr>
          <a:lstStyle/>
          <a:p>
            <a:r>
              <a:rPr lang="el-GR" sz="2800" dirty="0">
                <a:latin typeface="Book Antiqua" panose="02040602050305030304" pitchFamily="18" charset="0"/>
              </a:rPr>
              <a:t>ΟΙΚΟΝΟΜΙΚΗ</a:t>
            </a:r>
            <a:r>
              <a:rPr lang="en-US" sz="2800" dirty="0">
                <a:latin typeface="Book Antiqua" panose="02040602050305030304" pitchFamily="18" charset="0"/>
              </a:rPr>
              <a:t> </a:t>
            </a:r>
            <a:r>
              <a:rPr lang="el-GR" sz="2800" dirty="0">
                <a:latin typeface="Book Antiqua" panose="02040602050305030304" pitchFamily="18" charset="0"/>
              </a:rPr>
              <a:t>ΤΩΝ ΕΠΙΧΕΙΡΗΣΕΩΝ</a:t>
            </a:r>
            <a:r>
              <a:rPr lang="en-US" sz="2800" dirty="0">
                <a:latin typeface="Book Antiqua" panose="02040602050305030304" pitchFamily="18" charset="0"/>
              </a:rPr>
              <a:t> </a:t>
            </a:r>
            <a:br>
              <a:rPr lang="el-GR" sz="2800" dirty="0">
                <a:latin typeface="Book Antiqua" panose="02040602050305030304" pitchFamily="18" charset="0"/>
              </a:rPr>
            </a:br>
            <a:endParaRPr lang="el-GR" sz="2800" dirty="0">
              <a:latin typeface="Book Antiqua" panose="02040602050305030304" pitchFamily="18" charset="0"/>
            </a:endParaRPr>
          </a:p>
        </p:txBody>
      </p:sp>
      <p:sp>
        <p:nvSpPr>
          <p:cNvPr id="3" name="Subtitle 2"/>
          <p:cNvSpPr>
            <a:spLocks noGrp="1"/>
          </p:cNvSpPr>
          <p:nvPr>
            <p:ph type="subTitle" idx="1"/>
          </p:nvPr>
        </p:nvSpPr>
        <p:spPr/>
        <p:txBody>
          <a:bodyPr>
            <a:normAutofit lnSpcReduction="10000"/>
          </a:bodyPr>
          <a:lstStyle/>
          <a:p>
            <a:r>
              <a:rPr lang="el-GR" sz="1800" b="1" dirty="0">
                <a:latin typeface="Book Antiqua" panose="02040602050305030304" pitchFamily="18" charset="0"/>
              </a:rPr>
              <a:t>Ενεργειακή Κρίση &amp; </a:t>
            </a:r>
            <a:r>
              <a:rPr lang="en-US" sz="1800" b="1" dirty="0">
                <a:latin typeface="Book Antiqua" panose="02040602050305030304" pitchFamily="18" charset="0"/>
              </a:rPr>
              <a:t>Managerial Economics 1</a:t>
            </a:r>
            <a:r>
              <a:rPr lang="el-GR" sz="1800" b="1" dirty="0">
                <a:latin typeface="Book Antiqua" panose="02040602050305030304" pitchFamily="18" charset="0"/>
              </a:rPr>
              <a:t>30</a:t>
            </a:r>
            <a:r>
              <a:rPr lang="en-US" sz="1800" b="1" dirty="0">
                <a:latin typeface="Book Antiqua" panose="02040602050305030304" pitchFamily="18" charset="0"/>
              </a:rPr>
              <a:t>3</a:t>
            </a:r>
            <a:r>
              <a:rPr lang="el-GR" sz="1800" b="1" dirty="0">
                <a:latin typeface="Book Antiqua" panose="02040602050305030304" pitchFamily="18" charset="0"/>
              </a:rPr>
              <a:t>2026</a:t>
            </a:r>
          </a:p>
          <a:p>
            <a:endParaRPr lang="el-GR" sz="1800" dirty="0">
              <a:latin typeface="Book Antiqua" panose="02040602050305030304" pitchFamily="18" charset="0"/>
            </a:endParaRPr>
          </a:p>
          <a:p>
            <a:r>
              <a:rPr lang="el-GR" sz="1800" dirty="0">
                <a:latin typeface="Book Antiqua" panose="02040602050305030304" pitchFamily="18" charset="0"/>
              </a:rPr>
              <a:t>ΔΙΔΑΣΚΩΝ: ΔΗΜ.ΚΑΜΠΗΣ</a:t>
            </a:r>
            <a:br>
              <a:rPr lang="el-GR" sz="1800" dirty="0">
                <a:latin typeface="Book Antiqua" panose="02040602050305030304" pitchFamily="18" charset="0"/>
              </a:rPr>
            </a:br>
            <a:br>
              <a:rPr lang="el-GR" dirty="0"/>
            </a:br>
            <a:endParaRPr lang="el-GR" dirty="0"/>
          </a:p>
        </p:txBody>
      </p:sp>
    </p:spTree>
    <p:extLst>
      <p:ext uri="{BB962C8B-B14F-4D97-AF65-F5344CB8AC3E}">
        <p14:creationId xmlns:p14="http://schemas.microsoft.com/office/powerpoint/2010/main" val="3320174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000" b="1" dirty="0"/>
              <a:t>Ο ΡΟΛΟΣ ΤΗΣ ΔΗΜΟΣΙΟΝΟΜΙΚΗΣ ΠΟΛΙΤΙΚΗΣ ΣΤΗΝ ΔΙΑΜΟΡΦΩΣΗ ΤΗΣ ΑΓΟΡΑΣ ΚΑΙ Ο ΡΟΛΟΣ ΤΩΝ ΠΑΡΕΜΒΑΣΕΩΝ ΤΩΝ ΘΕΣΜΩΝ ΣΤΗ ΔΙΑΜΟΡΦΩΣΗ ΤΩΝ ΤΙΜΩΝ</a:t>
            </a:r>
          </a:p>
        </p:txBody>
      </p:sp>
      <p:sp>
        <p:nvSpPr>
          <p:cNvPr id="3" name="Text Placeholder 2"/>
          <p:cNvSpPr>
            <a:spLocks noGrp="1"/>
          </p:cNvSpPr>
          <p:nvPr>
            <p:ph type="body" idx="1"/>
          </p:nvPr>
        </p:nvSpPr>
        <p:spPr/>
        <p:txBody>
          <a:bodyPr/>
          <a:lstStyle/>
          <a:p>
            <a:r>
              <a:rPr lang="el-GR" dirty="0"/>
              <a:t>Υπολογισμός Σοκ Τιμής Πετρελαίου</a:t>
            </a:r>
          </a:p>
        </p:txBody>
      </p:sp>
      <p:sp>
        <p:nvSpPr>
          <p:cNvPr id="5" name="Text Placeholder 4"/>
          <p:cNvSpPr>
            <a:spLocks noGrp="1"/>
          </p:cNvSpPr>
          <p:nvPr>
            <p:ph type="body" sz="quarter" idx="3"/>
          </p:nvPr>
        </p:nvSpPr>
        <p:spPr/>
        <p:txBody>
          <a:bodyPr>
            <a:normAutofit/>
          </a:bodyPr>
          <a:lstStyle/>
          <a:p>
            <a:r>
              <a:rPr lang="el-GR" sz="1800" dirty="0"/>
              <a:t>Η Παγκόσμια Σημασία των Στενών του Hormuz</a:t>
            </a:r>
          </a:p>
        </p:txBody>
      </p:sp>
      <p:sp>
        <p:nvSpPr>
          <p:cNvPr id="6" name="Content Placeholder 5"/>
          <p:cNvSpPr>
            <a:spLocks noGrp="1"/>
          </p:cNvSpPr>
          <p:nvPr>
            <p:ph sz="quarter" idx="4"/>
          </p:nvPr>
        </p:nvSpPr>
        <p:spPr/>
        <p:txBody>
          <a:bodyPr>
            <a:normAutofit fontScale="92500" lnSpcReduction="10000"/>
          </a:bodyPr>
          <a:lstStyle/>
          <a:p>
            <a:r>
              <a:rPr lang="el-GR" sz="2600" dirty="0"/>
              <a:t>Περίπου 20 εκατ. βαρέλια/ημέρα διέρχονται κανονικά από το Hormuz</a:t>
            </a:r>
          </a:p>
          <a:p>
            <a:r>
              <a:rPr lang="el-GR" sz="2600" dirty="0"/>
              <a:t>Το κλείσιμο δημιουργεί παγκόσμιο σοκ προσφοράς</a:t>
            </a:r>
          </a:p>
          <a:p>
            <a:r>
              <a:rPr lang="el-GR" sz="2600" dirty="0"/>
              <a:t>Οι τιμές πετρελαίου αυξάνονται προς $120/βαρέλι</a:t>
            </a:r>
          </a:p>
          <a:p>
            <a:r>
              <a:rPr lang="el-GR" sz="2600" dirty="0"/>
              <a:t>Διαταραχή σε ναυτιλία, ασφάλιση, LNG και πετροχημικά</a:t>
            </a:r>
          </a:p>
          <a:p>
            <a:pPr marL="0" indent="0">
              <a:buNone/>
            </a:pPr>
            <a:endParaRPr lang="el-GR" sz="1800" dirty="0"/>
          </a:p>
        </p:txBody>
      </p:sp>
      <p:sp>
        <p:nvSpPr>
          <p:cNvPr id="8" name="Content Placeholder 7">
            <a:extLst>
              <a:ext uri="{FF2B5EF4-FFF2-40B4-BE49-F238E27FC236}">
                <a16:creationId xmlns:a16="http://schemas.microsoft.com/office/drawing/2014/main" id="{3B94EAB7-5FA5-7CA3-21A6-63525D0BA6A4}"/>
              </a:ext>
            </a:extLst>
          </p:cNvPr>
          <p:cNvSpPr>
            <a:spLocks noGrp="1"/>
          </p:cNvSpPr>
          <p:nvPr>
            <p:ph sz="half" idx="2"/>
          </p:nvPr>
        </p:nvSpPr>
        <p:spPr/>
        <p:txBody>
          <a:bodyPr>
            <a:normAutofit fontScale="92500" lnSpcReduction="10000"/>
          </a:bodyPr>
          <a:lstStyle/>
          <a:p>
            <a:r>
              <a:rPr lang="el-GR" dirty="0"/>
              <a:t>Πόλεμος στον Κόλπο – Κλείσιμο Στενών του Hormuz</a:t>
            </a:r>
          </a:p>
          <a:p>
            <a:r>
              <a:rPr lang="el-GR" dirty="0"/>
              <a:t>Αρχική τιμή πετρελαίου: $64/βαρέλι</a:t>
            </a:r>
          </a:p>
          <a:p>
            <a:r>
              <a:rPr lang="el-GR" dirty="0"/>
              <a:t>Τιμή κατά την κρίση: $120/βαρέλι</a:t>
            </a:r>
          </a:p>
          <a:p>
            <a:r>
              <a:rPr lang="el-GR" dirty="0"/>
              <a:t>Συντελεστής αύξησης ≈ 1.875</a:t>
            </a:r>
          </a:p>
          <a:p>
            <a:r>
              <a:rPr lang="el-GR" dirty="0"/>
              <a:t>Τα παγκόσμια ενεργειακά σοκ μεταφέρονται στο κόστος παραγωγής και μεταφορών</a:t>
            </a:r>
          </a:p>
          <a:p>
            <a:pPr marL="0" indent="0">
              <a:buNone/>
            </a:pPr>
            <a:endParaRPr lang="en-US" dirty="0"/>
          </a:p>
        </p:txBody>
      </p:sp>
    </p:spTree>
    <p:extLst>
      <p:ext uri="{BB962C8B-B14F-4D97-AF65-F5344CB8AC3E}">
        <p14:creationId xmlns:p14="http://schemas.microsoft.com/office/powerpoint/2010/main" val="322446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D10D1-D1B6-48F6-C48A-8CD541FA606F}"/>
              </a:ext>
            </a:extLst>
          </p:cNvPr>
          <p:cNvPicPr>
            <a:picLocks noChangeAspect="1"/>
          </p:cNvPicPr>
          <p:nvPr/>
        </p:nvPicPr>
        <p:blipFill>
          <a:blip r:embed="rId2"/>
          <a:stretch>
            <a:fillRect/>
          </a:stretch>
        </p:blipFill>
        <p:spPr>
          <a:xfrm>
            <a:off x="65850" y="98063"/>
            <a:ext cx="5944115" cy="4615072"/>
          </a:xfrm>
          <a:prstGeom prst="rect">
            <a:avLst/>
          </a:prstGeom>
        </p:spPr>
      </p:pic>
      <p:sp>
        <p:nvSpPr>
          <p:cNvPr id="6" name="TextBox 5">
            <a:extLst>
              <a:ext uri="{FF2B5EF4-FFF2-40B4-BE49-F238E27FC236}">
                <a16:creationId xmlns:a16="http://schemas.microsoft.com/office/drawing/2014/main" id="{8EA2932A-57D4-19C5-AE11-6078C3A4D3B7}"/>
              </a:ext>
            </a:extLst>
          </p:cNvPr>
          <p:cNvSpPr txBox="1"/>
          <p:nvPr/>
        </p:nvSpPr>
        <p:spPr>
          <a:xfrm>
            <a:off x="6182036" y="98062"/>
            <a:ext cx="5802053" cy="5587042"/>
          </a:xfrm>
          <a:prstGeom prst="rect">
            <a:avLst/>
          </a:prstGeom>
          <a:noFill/>
        </p:spPr>
        <p:txBody>
          <a:bodyPr wrap="square">
            <a:spAutoFit/>
          </a:bodyPr>
          <a:lstStyle/>
          <a:p>
            <a:pPr marL="0" marR="0">
              <a:lnSpc>
                <a:spcPct val="115000"/>
              </a:lnSpc>
              <a:spcAft>
                <a:spcPts val="800"/>
              </a:spcAft>
              <a:buNone/>
            </a:pPr>
            <a:r>
              <a:rPr lang="en-US" sz="1200" b="1" kern="100" dirty="0">
                <a:effectLst/>
                <a:latin typeface="Calibri" panose="020F0502020204030204" pitchFamily="34" charset="0"/>
                <a:ea typeface="DengXian" panose="02010600030101010101" pitchFamily="2" charset="-122"/>
                <a:cs typeface="Times New Roman" panose="02020603050405020304" pitchFamily="18" charset="0"/>
              </a:rPr>
              <a:t>Dependencies extend from chips to crops</a:t>
            </a:r>
            <a:endParaRPr lang="en-US" sz="1200" kern="1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lnSpc>
                <a:spcPct val="115000"/>
              </a:lnSpc>
              <a:spcAft>
                <a:spcPts val="800"/>
              </a:spcAft>
              <a:buNone/>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Consider Qatar’s role in the global helium supply. The war has already taken roughly </a:t>
            </a:r>
            <a:r>
              <a:rPr lang="en-US" sz="1200" u="sng" kern="100"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3"/>
              </a:rPr>
              <a:t>one-third of the world’s helium supply</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off the market, following a disruption at the massive Ras Laffan energy hub. Helium is essential for semiconductor manufacturing, medical imaging, and other high-tech uses. A prolonged disruption would tighten an already concentrated market and could become a </a:t>
            </a:r>
            <a:r>
              <a:rPr lang="en-US" sz="1200" u="sng" kern="100"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4"/>
              </a:rPr>
              <a:t>serious constraint</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for industrial supply chains. </a:t>
            </a:r>
          </a:p>
          <a:p>
            <a:pPr marL="0" marR="0">
              <a:lnSpc>
                <a:spcPct val="115000"/>
              </a:lnSpc>
              <a:spcAft>
                <a:spcPts val="800"/>
              </a:spcAft>
              <a:buNone/>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The fertilizer shock is potentially more devastating, though it has been largely overlooked in mainstream news coverage. The Gulf is a major artery for urea, ammonia, sulfur and other fertilizer inputs, and conflict-related disruption has already tightened supply. Prices for urea, the most popular synthetic nitrogen fertilizer, have </a:t>
            </a:r>
            <a:r>
              <a:rPr lang="en-US" sz="1200" u="sng" kern="100"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5"/>
              </a:rPr>
              <a:t>increased by about 30%</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over the past month, while soybean oil prices hit their </a:t>
            </a:r>
            <a:r>
              <a:rPr lang="en-US" sz="1200" u="sng" kern="100"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6"/>
              </a:rPr>
              <a:t>highest level</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in more than two years.</a:t>
            </a:r>
          </a:p>
          <a:p>
            <a:pPr marL="0" marR="0">
              <a:lnSpc>
                <a:spcPct val="115000"/>
              </a:lnSpc>
              <a:spcAft>
                <a:spcPts val="800"/>
              </a:spcAft>
              <a:buNone/>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The timing is brutal. Northern Hemisphere spring planting is beginning, so farmers from Canada and Brazil to India and sub-Saharan Africa are making purchasing decisions against a backdrop of </a:t>
            </a:r>
            <a:r>
              <a:rPr lang="en-US" sz="1200" u="sng" kern="100"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7"/>
              </a:rPr>
              <a:t>price spikes</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and uncertainty. Because synthetic nitrogen fertilizer is mostly made using natural gas, the disruption to Middle East gas shipments has also impacted production elsewhere. The result is tighter global nitrogen availability now, and likely weaker </a:t>
            </a:r>
            <a:r>
              <a:rPr lang="en-US" sz="1200" u="sng" kern="100"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8"/>
              </a:rPr>
              <a:t>crop yields</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months from now.</a:t>
            </a:r>
          </a:p>
          <a:p>
            <a:pPr marL="0" marR="0">
              <a:lnSpc>
                <a:spcPct val="115000"/>
              </a:lnSpc>
              <a:spcAft>
                <a:spcPts val="800"/>
              </a:spcAft>
              <a:buNone/>
            </a:pP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The clean-energy transition adds another layer of exposure. Higher fuel, feedstock, insurance and freight costs are raising production and transport costs across the wider industrial system, including for solar panels, batteries and wind components. Airspace closures and rerouted flights are also pushing up travel, logistics and air-freight costs between Europe, the Gulf and Asia. Water, too, is becoming an economic variable; as missiles and drones </a:t>
            </a:r>
            <a:r>
              <a:rPr lang="en-US" sz="1200" u="sng" kern="100"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9"/>
              </a:rPr>
              <a:t>threaten desalination plants</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the war exposes the </a:t>
            </a:r>
            <a:r>
              <a:rPr lang="en-US" sz="1200" u="sng" kern="100"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10"/>
              </a:rPr>
              <a:t>energy-water nexus</a:t>
            </a:r>
            <a:r>
              <a:rPr lang="en-US" sz="1200" kern="100" dirty="0">
                <a:effectLst/>
                <a:latin typeface="Calibri" panose="020F0502020204030204" pitchFamily="34" charset="0"/>
                <a:ea typeface="DengXian" panose="02010600030101010101" pitchFamily="2" charset="-122"/>
                <a:cs typeface="Times New Roman" panose="02020603050405020304" pitchFamily="18" charset="0"/>
              </a:rPr>
              <a:t> that underpins urban life and industry across the Gulf.</a:t>
            </a:r>
          </a:p>
        </p:txBody>
      </p:sp>
    </p:spTree>
    <p:extLst>
      <p:ext uri="{BB962C8B-B14F-4D97-AF65-F5344CB8AC3E}">
        <p14:creationId xmlns:p14="http://schemas.microsoft.com/office/powerpoint/2010/main" val="97670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F8F076-4236-8C30-CE45-C953D40E4520}"/>
              </a:ext>
            </a:extLst>
          </p:cNvPr>
          <p:cNvPicPr>
            <a:picLocks noChangeAspect="1"/>
          </p:cNvPicPr>
          <p:nvPr/>
        </p:nvPicPr>
        <p:blipFill>
          <a:blip r:embed="rId2"/>
          <a:stretch>
            <a:fillRect/>
          </a:stretch>
        </p:blipFill>
        <p:spPr>
          <a:xfrm>
            <a:off x="2161860" y="0"/>
            <a:ext cx="7181471" cy="6858000"/>
          </a:xfrm>
          <a:prstGeom prst="rect">
            <a:avLst/>
          </a:prstGeom>
        </p:spPr>
      </p:pic>
    </p:spTree>
    <p:extLst>
      <p:ext uri="{BB962C8B-B14F-4D97-AF65-F5344CB8AC3E}">
        <p14:creationId xmlns:p14="http://schemas.microsoft.com/office/powerpoint/2010/main" val="25075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E8F0-1A74-27C6-3B17-40A0C583B1AF}"/>
              </a:ext>
            </a:extLst>
          </p:cNvPr>
          <p:cNvSpPr>
            <a:spLocks noGrp="1"/>
          </p:cNvSpPr>
          <p:nvPr>
            <p:ph type="title"/>
          </p:nvPr>
        </p:nvSpPr>
        <p:spPr/>
        <p:txBody>
          <a:bodyPr/>
          <a:lstStyle/>
          <a:p>
            <a:r>
              <a:rPr lang="en-US" b="1" dirty="0"/>
              <a:t>US and Gulf War – Economic Considerations</a:t>
            </a:r>
          </a:p>
        </p:txBody>
      </p:sp>
      <p:sp>
        <p:nvSpPr>
          <p:cNvPr id="3" name="Content Placeholder 2">
            <a:extLst>
              <a:ext uri="{FF2B5EF4-FFF2-40B4-BE49-F238E27FC236}">
                <a16:creationId xmlns:a16="http://schemas.microsoft.com/office/drawing/2014/main" id="{D69524F0-5451-DBAF-3122-2DEEC60DCE46}"/>
              </a:ext>
            </a:extLst>
          </p:cNvPr>
          <p:cNvSpPr>
            <a:spLocks noGrp="1"/>
          </p:cNvSpPr>
          <p:nvPr>
            <p:ph sz="half" idx="1"/>
          </p:nvPr>
        </p:nvSpPr>
        <p:spPr/>
        <p:txBody>
          <a:bodyPr/>
          <a:lstStyle/>
          <a:p>
            <a:r>
              <a:rPr lang="el-GR" dirty="0"/>
              <a:t>Ετήσια αξία εξαγωγών αργού πετρελαίου ΗΠΑ: περίπου $124 δισ.</a:t>
            </a:r>
          </a:p>
          <a:p>
            <a:r>
              <a:rPr lang="el-GR" dirty="0"/>
              <a:t>Οι υψηλότερες τιμές αυξάνουν τα έσοδα εξαγωγών αν οι ποσότητες παραμείνουν σταθερές</a:t>
            </a:r>
          </a:p>
          <a:p>
            <a:pPr marL="0" indent="0">
              <a:buNone/>
            </a:pPr>
            <a:endParaRPr lang="en-US" dirty="0"/>
          </a:p>
        </p:txBody>
      </p:sp>
      <p:sp>
        <p:nvSpPr>
          <p:cNvPr id="4" name="Content Placeholder 3">
            <a:extLst>
              <a:ext uri="{FF2B5EF4-FFF2-40B4-BE49-F238E27FC236}">
                <a16:creationId xmlns:a16="http://schemas.microsoft.com/office/drawing/2014/main" id="{2BD5B764-7234-FCCA-2515-6E2556E9E73A}"/>
              </a:ext>
            </a:extLst>
          </p:cNvPr>
          <p:cNvSpPr>
            <a:spLocks noGrp="1"/>
          </p:cNvSpPr>
          <p:nvPr>
            <p:ph sz="half" idx="2"/>
          </p:nvPr>
        </p:nvSpPr>
        <p:spPr/>
        <p:txBody>
          <a:bodyPr/>
          <a:lstStyle/>
          <a:p>
            <a:pPr marL="0" indent="0">
              <a:buNone/>
            </a:pPr>
            <a:r>
              <a:rPr lang="el-GR" dirty="0"/>
              <a:t>Εκτίμηση Εσόδων με Πετρέλαιο στα $120</a:t>
            </a:r>
            <a:endParaRPr lang="en-US" dirty="0"/>
          </a:p>
          <a:p>
            <a:r>
              <a:rPr lang="el-GR" dirty="0"/>
              <a:t>Συντελεστής τιμής: 1.875</a:t>
            </a:r>
          </a:p>
          <a:p>
            <a:r>
              <a:rPr lang="el-GR" dirty="0"/>
              <a:t>Εκτιμώμενη αξία εξαγωγών: περίπου $232.5 δισ. ετησίως</a:t>
            </a:r>
          </a:p>
          <a:p>
            <a:r>
              <a:rPr lang="el-GR" dirty="0"/>
              <a:t>Επιπλέον ετήσια έσοδα ≈ $108.5 δισ.</a:t>
            </a:r>
          </a:p>
          <a:p>
            <a:pPr marL="0" indent="0">
              <a:buNone/>
            </a:pPr>
            <a:endParaRPr lang="en-US" dirty="0"/>
          </a:p>
        </p:txBody>
      </p:sp>
    </p:spTree>
    <p:extLst>
      <p:ext uri="{BB962C8B-B14F-4D97-AF65-F5344CB8AC3E}">
        <p14:creationId xmlns:p14="http://schemas.microsoft.com/office/powerpoint/2010/main" val="2218933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Επίδραση στο Δημοσιονομικό Έλλειμμα ΗΠΑ</a:t>
            </a:r>
          </a:p>
        </p:txBody>
      </p:sp>
      <p:sp>
        <p:nvSpPr>
          <p:cNvPr id="3" name="Content Placeholder 2"/>
          <p:cNvSpPr>
            <a:spLocks noGrp="1"/>
          </p:cNvSpPr>
          <p:nvPr>
            <p:ph idx="1"/>
          </p:nvPr>
        </p:nvSpPr>
        <p:spPr/>
        <p:txBody>
          <a:bodyPr/>
          <a:lstStyle/>
          <a:p>
            <a:r>
              <a:t>Ενδεικτικό δημοσιονομικό έλλειμμα ≈ $8 τρισ.</a:t>
            </a:r>
          </a:p>
          <a:p>
            <a:r>
              <a:t>Τα $81 δισ. μειώνουν το έλλειμμα περίπου κατά 1%</a:t>
            </a:r>
          </a:p>
          <a:p>
            <a:r>
              <a:t>Οι αυξήσεις τιμών βοηθούν αλλά δεν λύνουν το δημοσιονομικό πρόβλημα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b="1" dirty="0" err="1"/>
              <a:t>Ευρω</a:t>
            </a:r>
            <a:r>
              <a:rPr b="1" dirty="0"/>
              <a:t>παϊκή Οικονομική Έκθεση στον Κίνδυνο</a:t>
            </a:r>
          </a:p>
        </p:txBody>
      </p:sp>
      <p:sp>
        <p:nvSpPr>
          <p:cNvPr id="3" name="Content Placeholder 2"/>
          <p:cNvSpPr>
            <a:spLocks noGrp="1"/>
          </p:cNvSpPr>
          <p:nvPr>
            <p:ph idx="1"/>
          </p:nvPr>
        </p:nvSpPr>
        <p:spPr/>
        <p:txBody>
          <a:bodyPr/>
          <a:lstStyle/>
          <a:p>
            <a:r>
              <a:t>Μεγαλύτερο κόστος εισαγωγών πετρελαίου και LNG</a:t>
            </a:r>
          </a:p>
          <a:p>
            <a:r>
              <a:t>Ισχυρότερο δολάριο αυξάνει το κόστος σε ευρώ</a:t>
            </a:r>
          </a:p>
          <a:p>
            <a:r>
              <a:t>Μείωση ανταγωνιστικότητας της βιομηχανίας</a:t>
            </a:r>
          </a:p>
          <a:p>
            <a:r>
              <a:t>Κίνδυνος πληθωρισμού και ύφεσης</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253F-B837-C473-6AA4-A4AE47EC2D7A}"/>
              </a:ext>
            </a:extLst>
          </p:cNvPr>
          <p:cNvSpPr>
            <a:spLocks noGrp="1"/>
          </p:cNvSpPr>
          <p:nvPr>
            <p:ph type="title"/>
          </p:nvPr>
        </p:nvSpPr>
        <p:spPr/>
        <p:txBody>
          <a:bodyPr>
            <a:noAutofit/>
          </a:bodyPr>
          <a:lstStyle/>
          <a:p>
            <a:pPr algn="ctr"/>
            <a:r>
              <a:rPr lang="el-GR" sz="2800" b="1" dirty="0"/>
              <a:t>Η Κρίση ΗΠΑ–Ισραήλ–Ιράν και η Ελληνική Οικονομία (μελέτησε παράλληλα τη μελέτη του Καθ.Πετράκη σε συνεργασία με την </a:t>
            </a:r>
            <a:r>
              <a:rPr lang="en-US" sz="2800" b="1" dirty="0"/>
              <a:t>Oxford Economics (</a:t>
            </a:r>
            <a:r>
              <a:rPr lang="el-GR" sz="2800" b="1" dirty="0"/>
              <a:t>εσωκλείεται στο φάκελο). </a:t>
            </a:r>
            <a:br>
              <a:rPr lang="el-GR" sz="2000" b="1" dirty="0"/>
            </a:br>
            <a:endParaRPr lang="en-US" sz="2000" dirty="0"/>
          </a:p>
        </p:txBody>
      </p:sp>
      <p:sp>
        <p:nvSpPr>
          <p:cNvPr id="3" name="Content Placeholder 2">
            <a:extLst>
              <a:ext uri="{FF2B5EF4-FFF2-40B4-BE49-F238E27FC236}">
                <a16:creationId xmlns:a16="http://schemas.microsoft.com/office/drawing/2014/main" id="{8E2E5030-6DB9-4BDA-54C3-435AFCE32FF0}"/>
              </a:ext>
            </a:extLst>
          </p:cNvPr>
          <p:cNvSpPr>
            <a:spLocks noGrp="1"/>
          </p:cNvSpPr>
          <p:nvPr>
            <p:ph idx="1"/>
          </p:nvPr>
        </p:nvSpPr>
        <p:spPr/>
        <p:txBody>
          <a:bodyPr>
            <a:normAutofit fontScale="85000" lnSpcReduction="20000"/>
          </a:bodyPr>
          <a:lstStyle/>
          <a:p>
            <a:pPr marL="0" indent="0" algn="ctr">
              <a:buNone/>
            </a:pPr>
            <a:r>
              <a:rPr lang="el-GR" dirty="0"/>
              <a:t>Η γεωπολιτική ένταση στη Μέση Ανατολή επηρεάζει άμεσα την ελληνική οικονομία μέσω της </a:t>
            </a:r>
            <a:r>
              <a:rPr lang="el-GR" b="1" dirty="0"/>
              <a:t>αγοράς ενέργειας και των διεθνών χρηματοπιστωτικών αγορών</a:t>
            </a:r>
            <a:r>
              <a:rPr lang="el-GR" dirty="0"/>
              <a:t>.</a:t>
            </a:r>
            <a:r>
              <a:rPr lang="en-US" dirty="0"/>
              <a:t> </a:t>
            </a:r>
            <a:r>
              <a:rPr lang="el-GR" dirty="0"/>
              <a:t>Βασικός μηχανισμός μετάδοσης:</a:t>
            </a:r>
            <a:br>
              <a:rPr lang="el-GR" dirty="0"/>
            </a:br>
            <a:r>
              <a:rPr lang="el-GR" b="1" dirty="0"/>
              <a:t>Γεωπολιτική κρίση</a:t>
            </a:r>
            <a:br>
              <a:rPr lang="el-GR" dirty="0"/>
            </a:br>
            <a:r>
              <a:rPr lang="el-GR" dirty="0"/>
              <a:t>↓</a:t>
            </a:r>
            <a:br>
              <a:rPr lang="el-GR" dirty="0"/>
            </a:br>
            <a:r>
              <a:rPr lang="el-GR" dirty="0"/>
              <a:t>Αύξηση τιμών πετρελαίου (Brent)</a:t>
            </a:r>
            <a:br>
              <a:rPr lang="el-GR" dirty="0"/>
            </a:br>
            <a:r>
              <a:rPr lang="el-GR" dirty="0"/>
              <a:t>↓</a:t>
            </a:r>
            <a:br>
              <a:rPr lang="el-GR" dirty="0"/>
            </a:br>
            <a:r>
              <a:rPr lang="el-GR" dirty="0"/>
              <a:t>Αύξηση κόστους εισαγωγών ενέργειας</a:t>
            </a:r>
            <a:br>
              <a:rPr lang="el-GR" dirty="0"/>
            </a:br>
            <a:r>
              <a:rPr lang="el-GR" dirty="0"/>
              <a:t>↓</a:t>
            </a:r>
            <a:br>
              <a:rPr lang="el-GR" dirty="0"/>
            </a:br>
            <a:r>
              <a:rPr lang="el-GR" dirty="0"/>
              <a:t>Πληθωρισμός και μείωση διαθέσιμου εισοδήματος</a:t>
            </a:r>
            <a:br>
              <a:rPr lang="el-GR" dirty="0"/>
            </a:br>
            <a:r>
              <a:rPr lang="el-GR" dirty="0"/>
              <a:t>↓</a:t>
            </a:r>
            <a:br>
              <a:rPr lang="el-GR" dirty="0"/>
            </a:br>
            <a:r>
              <a:rPr lang="el-GR" dirty="0"/>
              <a:t>Επιβράδυνση οικονομικής ανάπτυξης</a:t>
            </a:r>
          </a:p>
          <a:p>
            <a:pPr marL="0" indent="0">
              <a:buNone/>
            </a:pPr>
            <a:br>
              <a:rPr lang="el-GR" dirty="0"/>
            </a:br>
            <a:r>
              <a:rPr lang="el-GR" dirty="0"/>
              <a:t>Η ανάλυση εξετάζει </a:t>
            </a:r>
            <a:r>
              <a:rPr lang="el-GR" b="1" dirty="0"/>
              <a:t>τέσσερα βασικά σενάρια εξέλιξης της κρίσης</a:t>
            </a:r>
            <a:r>
              <a:rPr lang="el-GR" dirty="0"/>
              <a:t> και τις επιπτώσεις τους έως το 2030.</a:t>
            </a:r>
            <a:br>
              <a:rPr lang="el-GR" dirty="0"/>
            </a:br>
            <a:endParaRPr lang="en-US" dirty="0"/>
          </a:p>
        </p:txBody>
      </p:sp>
    </p:spTree>
    <p:extLst>
      <p:ext uri="{BB962C8B-B14F-4D97-AF65-F5344CB8AC3E}">
        <p14:creationId xmlns:p14="http://schemas.microsoft.com/office/powerpoint/2010/main" val="3011781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0EF5-9F25-5565-F372-D1D69C53B05D}"/>
              </a:ext>
            </a:extLst>
          </p:cNvPr>
          <p:cNvSpPr>
            <a:spLocks noGrp="1"/>
          </p:cNvSpPr>
          <p:nvPr>
            <p:ph type="title"/>
          </p:nvPr>
        </p:nvSpPr>
        <p:spPr/>
        <p:txBody>
          <a:bodyPr/>
          <a:lstStyle/>
          <a:p>
            <a:pPr algn="ctr"/>
            <a:r>
              <a:rPr lang="el-GR" dirty="0"/>
              <a:t>Τα Τέσσερα Γεωπολιτικά Σενάρια</a:t>
            </a:r>
            <a:endParaRPr lang="en-US" dirty="0"/>
          </a:p>
        </p:txBody>
      </p:sp>
      <p:graphicFrame>
        <p:nvGraphicFramePr>
          <p:cNvPr id="6" name="Content Placeholder 5">
            <a:extLst>
              <a:ext uri="{FF2B5EF4-FFF2-40B4-BE49-F238E27FC236}">
                <a16:creationId xmlns:a16="http://schemas.microsoft.com/office/drawing/2014/main" id="{F152E675-B4E1-651D-4AA4-FCEDA691F94F}"/>
              </a:ext>
            </a:extLst>
          </p:cNvPr>
          <p:cNvGraphicFramePr>
            <a:graphicFrameLocks noGrp="1"/>
          </p:cNvGraphicFramePr>
          <p:nvPr>
            <p:ph idx="1"/>
            <p:extLst>
              <p:ext uri="{D42A27DB-BD31-4B8C-83A1-F6EECF244321}">
                <p14:modId xmlns:p14="http://schemas.microsoft.com/office/powerpoint/2010/main" val="447872814"/>
              </p:ext>
            </p:extLst>
          </p:nvPr>
        </p:nvGraphicFramePr>
        <p:xfrm>
          <a:off x="838200" y="3615179"/>
          <a:ext cx="10515600" cy="2440449"/>
        </p:xfrm>
        <a:graphic>
          <a:graphicData uri="http://schemas.openxmlformats.org/drawingml/2006/table">
            <a:tbl>
              <a:tblPr/>
              <a:tblGrid>
                <a:gridCol w="3505200">
                  <a:extLst>
                    <a:ext uri="{9D8B030D-6E8A-4147-A177-3AD203B41FA5}">
                      <a16:colId xmlns:a16="http://schemas.microsoft.com/office/drawing/2014/main" val="4089423435"/>
                    </a:ext>
                  </a:extLst>
                </a:gridCol>
                <a:gridCol w="3505200">
                  <a:extLst>
                    <a:ext uri="{9D8B030D-6E8A-4147-A177-3AD203B41FA5}">
                      <a16:colId xmlns:a16="http://schemas.microsoft.com/office/drawing/2014/main" val="4150626780"/>
                    </a:ext>
                  </a:extLst>
                </a:gridCol>
                <a:gridCol w="3505200">
                  <a:extLst>
                    <a:ext uri="{9D8B030D-6E8A-4147-A177-3AD203B41FA5}">
                      <a16:colId xmlns:a16="http://schemas.microsoft.com/office/drawing/2014/main" val="2746903147"/>
                    </a:ext>
                  </a:extLst>
                </a:gridCol>
              </a:tblGrid>
              <a:tr h="424426">
                <a:tc>
                  <a:txBody>
                    <a:bodyPr/>
                    <a:lstStyle/>
                    <a:p>
                      <a:pPr>
                        <a:buNone/>
                      </a:pPr>
                      <a:r>
                        <a:rPr lang="el-GR"/>
                        <a:t>Σενάριο</a:t>
                      </a:r>
                    </a:p>
                  </a:txBody>
                  <a:tcPr anchor="ctr">
                    <a:lnL>
                      <a:noFill/>
                    </a:lnL>
                    <a:lnR>
                      <a:noFill/>
                    </a:lnR>
                    <a:lnT>
                      <a:noFill/>
                    </a:lnT>
                    <a:lnB>
                      <a:noFill/>
                    </a:lnB>
                    <a:noFill/>
                  </a:tcPr>
                </a:tc>
                <a:tc>
                  <a:txBody>
                    <a:bodyPr/>
                    <a:lstStyle/>
                    <a:p>
                      <a:pPr>
                        <a:buNone/>
                      </a:pPr>
                      <a:r>
                        <a:rPr lang="el-GR"/>
                        <a:t>Διάρκεια</a:t>
                      </a:r>
                    </a:p>
                  </a:txBody>
                  <a:tcPr anchor="ctr">
                    <a:lnL>
                      <a:noFill/>
                    </a:lnL>
                    <a:lnR>
                      <a:noFill/>
                    </a:lnR>
                    <a:lnT>
                      <a:noFill/>
                    </a:lnT>
                    <a:lnB>
                      <a:noFill/>
                    </a:lnB>
                    <a:noFill/>
                  </a:tcPr>
                </a:tc>
                <a:tc>
                  <a:txBody>
                    <a:bodyPr/>
                    <a:lstStyle/>
                    <a:p>
                      <a:pPr>
                        <a:buNone/>
                      </a:pPr>
                      <a:r>
                        <a:rPr lang="el-GR"/>
                        <a:t>Μέση Τιμή </a:t>
                      </a:r>
                      <a:r>
                        <a:rPr lang="en-US"/>
                        <a:t>Brent</a:t>
                      </a:r>
                    </a:p>
                  </a:txBody>
                  <a:tcPr anchor="ctr">
                    <a:lnL>
                      <a:noFill/>
                    </a:lnL>
                    <a:lnR>
                      <a:noFill/>
                    </a:lnR>
                    <a:lnT>
                      <a:noFill/>
                    </a:lnT>
                    <a:lnB>
                      <a:noFill/>
                    </a:lnB>
                    <a:noFill/>
                  </a:tcPr>
                </a:tc>
                <a:extLst>
                  <a:ext uri="{0D108BD9-81ED-4DB2-BD59-A6C34878D82A}">
                    <a16:rowId xmlns:a16="http://schemas.microsoft.com/office/drawing/2014/main" val="3175047495"/>
                  </a:ext>
                </a:extLst>
              </a:tr>
              <a:tr h="424426">
                <a:tc>
                  <a:txBody>
                    <a:bodyPr/>
                    <a:lstStyle/>
                    <a:p>
                      <a:pPr>
                        <a:buNone/>
                      </a:pPr>
                      <a:r>
                        <a:rPr lang="el-GR"/>
                        <a:t>Σύντομη στρατιωτική κρίση</a:t>
                      </a:r>
                    </a:p>
                  </a:txBody>
                  <a:tcPr anchor="ctr">
                    <a:lnL>
                      <a:noFill/>
                    </a:lnL>
                    <a:lnR>
                      <a:noFill/>
                    </a:lnR>
                    <a:lnT>
                      <a:noFill/>
                    </a:lnT>
                    <a:lnB>
                      <a:noFill/>
                    </a:lnB>
                    <a:noFill/>
                  </a:tcPr>
                </a:tc>
                <a:tc>
                  <a:txBody>
                    <a:bodyPr/>
                    <a:lstStyle/>
                    <a:p>
                      <a:pPr>
                        <a:buNone/>
                      </a:pPr>
                      <a:r>
                        <a:rPr lang="el-GR"/>
                        <a:t>1–3 μήνες</a:t>
                      </a:r>
                    </a:p>
                  </a:txBody>
                  <a:tcPr anchor="ctr">
                    <a:lnL>
                      <a:noFill/>
                    </a:lnL>
                    <a:lnR>
                      <a:noFill/>
                    </a:lnR>
                    <a:lnT>
                      <a:noFill/>
                    </a:lnT>
                    <a:lnB>
                      <a:noFill/>
                    </a:lnB>
                    <a:noFill/>
                  </a:tcPr>
                </a:tc>
                <a:tc>
                  <a:txBody>
                    <a:bodyPr/>
                    <a:lstStyle/>
                    <a:p>
                      <a:pPr>
                        <a:buNone/>
                      </a:pPr>
                      <a:r>
                        <a:rPr lang="en-US"/>
                        <a:t>~69$</a:t>
                      </a:r>
                    </a:p>
                  </a:txBody>
                  <a:tcPr anchor="ctr">
                    <a:lnL>
                      <a:noFill/>
                    </a:lnL>
                    <a:lnR>
                      <a:noFill/>
                    </a:lnR>
                    <a:lnT>
                      <a:noFill/>
                    </a:lnT>
                    <a:lnB>
                      <a:noFill/>
                    </a:lnB>
                    <a:noFill/>
                  </a:tcPr>
                </a:tc>
                <a:extLst>
                  <a:ext uri="{0D108BD9-81ED-4DB2-BD59-A6C34878D82A}">
                    <a16:rowId xmlns:a16="http://schemas.microsoft.com/office/drawing/2014/main" val="3471886547"/>
                  </a:ext>
                </a:extLst>
              </a:tr>
              <a:tr h="424426">
                <a:tc>
                  <a:txBody>
                    <a:bodyPr/>
                    <a:lstStyle/>
                    <a:p>
                      <a:pPr>
                        <a:buNone/>
                      </a:pPr>
                      <a:r>
                        <a:rPr lang="el-GR"/>
                        <a:t>Περιφερειακή σύγκρουση</a:t>
                      </a:r>
                    </a:p>
                  </a:txBody>
                  <a:tcPr anchor="ctr">
                    <a:lnL>
                      <a:noFill/>
                    </a:lnL>
                    <a:lnR>
                      <a:noFill/>
                    </a:lnR>
                    <a:lnT>
                      <a:noFill/>
                    </a:lnT>
                    <a:lnB>
                      <a:noFill/>
                    </a:lnB>
                    <a:noFill/>
                  </a:tcPr>
                </a:tc>
                <a:tc>
                  <a:txBody>
                    <a:bodyPr/>
                    <a:lstStyle/>
                    <a:p>
                      <a:pPr>
                        <a:buNone/>
                      </a:pPr>
                      <a:r>
                        <a:rPr lang="el-GR"/>
                        <a:t>6–18 μήνες</a:t>
                      </a:r>
                    </a:p>
                  </a:txBody>
                  <a:tcPr anchor="ctr">
                    <a:lnL>
                      <a:noFill/>
                    </a:lnL>
                    <a:lnR>
                      <a:noFill/>
                    </a:lnR>
                    <a:lnT>
                      <a:noFill/>
                    </a:lnT>
                    <a:lnB>
                      <a:noFill/>
                    </a:lnB>
                    <a:noFill/>
                  </a:tcPr>
                </a:tc>
                <a:tc>
                  <a:txBody>
                    <a:bodyPr/>
                    <a:lstStyle/>
                    <a:p>
                      <a:pPr>
                        <a:buNone/>
                      </a:pPr>
                      <a:r>
                        <a:rPr lang="en-US"/>
                        <a:t>~92$</a:t>
                      </a:r>
                    </a:p>
                  </a:txBody>
                  <a:tcPr anchor="ctr">
                    <a:lnL>
                      <a:noFill/>
                    </a:lnL>
                    <a:lnR>
                      <a:noFill/>
                    </a:lnR>
                    <a:lnT>
                      <a:noFill/>
                    </a:lnT>
                    <a:lnB>
                      <a:noFill/>
                    </a:lnB>
                    <a:noFill/>
                  </a:tcPr>
                </a:tc>
                <a:extLst>
                  <a:ext uri="{0D108BD9-81ED-4DB2-BD59-A6C34878D82A}">
                    <a16:rowId xmlns:a16="http://schemas.microsoft.com/office/drawing/2014/main" val="4090124378"/>
                  </a:ext>
                </a:extLst>
              </a:tr>
              <a:tr h="424426">
                <a:tc>
                  <a:txBody>
                    <a:bodyPr/>
                    <a:lstStyle/>
                    <a:p>
                      <a:pPr>
                        <a:buNone/>
                      </a:pPr>
                      <a:r>
                        <a:rPr lang="el-GR"/>
                        <a:t>Παρατεταμένος πόλεμος φθοράς</a:t>
                      </a:r>
                    </a:p>
                  </a:txBody>
                  <a:tcPr anchor="ctr">
                    <a:lnL>
                      <a:noFill/>
                    </a:lnL>
                    <a:lnR>
                      <a:noFill/>
                    </a:lnR>
                    <a:lnT>
                      <a:noFill/>
                    </a:lnT>
                    <a:lnB>
                      <a:noFill/>
                    </a:lnB>
                    <a:noFill/>
                  </a:tcPr>
                </a:tc>
                <a:tc>
                  <a:txBody>
                    <a:bodyPr/>
                    <a:lstStyle/>
                    <a:p>
                      <a:pPr>
                        <a:buNone/>
                      </a:pPr>
                      <a:r>
                        <a:rPr lang="el-GR" dirty="0"/>
                        <a:t>3–5 χρόνια</a:t>
                      </a:r>
                    </a:p>
                  </a:txBody>
                  <a:tcPr anchor="ctr">
                    <a:lnL>
                      <a:noFill/>
                    </a:lnL>
                    <a:lnR>
                      <a:noFill/>
                    </a:lnR>
                    <a:lnT>
                      <a:noFill/>
                    </a:lnT>
                    <a:lnB>
                      <a:noFill/>
                    </a:lnB>
                    <a:noFill/>
                  </a:tcPr>
                </a:tc>
                <a:tc>
                  <a:txBody>
                    <a:bodyPr/>
                    <a:lstStyle/>
                    <a:p>
                      <a:pPr>
                        <a:buNone/>
                      </a:pPr>
                      <a:r>
                        <a:rPr lang="en-US"/>
                        <a:t>~123$</a:t>
                      </a:r>
                    </a:p>
                  </a:txBody>
                  <a:tcPr anchor="ctr">
                    <a:lnL>
                      <a:noFill/>
                    </a:lnL>
                    <a:lnR>
                      <a:noFill/>
                    </a:lnR>
                    <a:lnT>
                      <a:noFill/>
                    </a:lnT>
                    <a:lnB>
                      <a:noFill/>
                    </a:lnB>
                    <a:noFill/>
                  </a:tcPr>
                </a:tc>
                <a:extLst>
                  <a:ext uri="{0D108BD9-81ED-4DB2-BD59-A6C34878D82A}">
                    <a16:rowId xmlns:a16="http://schemas.microsoft.com/office/drawing/2014/main" val="743692479"/>
                  </a:ext>
                </a:extLst>
              </a:tr>
              <a:tr h="742745">
                <a:tc>
                  <a:txBody>
                    <a:bodyPr/>
                    <a:lstStyle/>
                    <a:p>
                      <a:pPr>
                        <a:buNone/>
                      </a:pPr>
                      <a:r>
                        <a:rPr lang="el-GR"/>
                        <a:t>Μακροχρόνια στρατηγική αντιπαράθεση</a:t>
                      </a:r>
                    </a:p>
                  </a:txBody>
                  <a:tcPr anchor="ctr">
                    <a:lnL>
                      <a:noFill/>
                    </a:lnL>
                    <a:lnR>
                      <a:noFill/>
                    </a:lnR>
                    <a:lnT>
                      <a:noFill/>
                    </a:lnT>
                    <a:lnB>
                      <a:noFill/>
                    </a:lnB>
                    <a:noFill/>
                  </a:tcPr>
                </a:tc>
                <a:tc>
                  <a:txBody>
                    <a:bodyPr/>
                    <a:lstStyle/>
                    <a:p>
                      <a:pPr>
                        <a:buNone/>
                      </a:pPr>
                      <a:r>
                        <a:rPr lang="el-GR"/>
                        <a:t>10+ χρόνια</a:t>
                      </a:r>
                    </a:p>
                  </a:txBody>
                  <a:tcPr anchor="ctr">
                    <a:lnL>
                      <a:noFill/>
                    </a:lnL>
                    <a:lnR>
                      <a:noFill/>
                    </a:lnR>
                    <a:lnT>
                      <a:noFill/>
                    </a:lnT>
                    <a:lnB>
                      <a:noFill/>
                    </a:lnB>
                    <a:noFill/>
                  </a:tcPr>
                </a:tc>
                <a:tc>
                  <a:txBody>
                    <a:bodyPr/>
                    <a:lstStyle/>
                    <a:p>
                      <a:pPr>
                        <a:buNone/>
                      </a:pPr>
                      <a:r>
                        <a:rPr lang="en-US" dirty="0"/>
                        <a:t>~93$</a:t>
                      </a:r>
                    </a:p>
                  </a:txBody>
                  <a:tcPr anchor="ctr">
                    <a:lnL>
                      <a:noFill/>
                    </a:lnL>
                    <a:lnR>
                      <a:noFill/>
                    </a:lnR>
                    <a:lnT>
                      <a:noFill/>
                    </a:lnT>
                    <a:lnB>
                      <a:noFill/>
                    </a:lnB>
                    <a:noFill/>
                  </a:tcPr>
                </a:tc>
                <a:extLst>
                  <a:ext uri="{0D108BD9-81ED-4DB2-BD59-A6C34878D82A}">
                    <a16:rowId xmlns:a16="http://schemas.microsoft.com/office/drawing/2014/main" val="3952984240"/>
                  </a:ext>
                </a:extLst>
              </a:tr>
            </a:tbl>
          </a:graphicData>
        </a:graphic>
      </p:graphicFrame>
      <p:sp>
        <p:nvSpPr>
          <p:cNvPr id="8" name="TextBox 7">
            <a:extLst>
              <a:ext uri="{FF2B5EF4-FFF2-40B4-BE49-F238E27FC236}">
                <a16:creationId xmlns:a16="http://schemas.microsoft.com/office/drawing/2014/main" id="{A303E6A4-6664-041A-E2B5-0DE0A258DE0B}"/>
              </a:ext>
            </a:extLst>
          </p:cNvPr>
          <p:cNvSpPr txBox="1"/>
          <p:nvPr/>
        </p:nvSpPr>
        <p:spPr>
          <a:xfrm>
            <a:off x="690342" y="2691850"/>
            <a:ext cx="10452016" cy="923330"/>
          </a:xfrm>
          <a:prstGeom prst="rect">
            <a:avLst/>
          </a:prstGeom>
          <a:noFill/>
        </p:spPr>
        <p:txBody>
          <a:bodyPr wrap="square">
            <a:spAutoFit/>
          </a:bodyPr>
          <a:lstStyle/>
          <a:p>
            <a:pPr>
              <a:buNone/>
            </a:pPr>
            <a:r>
              <a:rPr lang="el-GR" dirty="0"/>
              <a:t>Όσο </a:t>
            </a:r>
            <a:r>
              <a:rPr lang="el-GR" b="1" dirty="0"/>
              <a:t>παρατείνεται η σύγκρουση</a:t>
            </a:r>
            <a:r>
              <a:rPr lang="el-GR" dirty="0"/>
              <a:t>, τόσο αυξάνεται το </a:t>
            </a:r>
            <a:r>
              <a:rPr lang="el-GR" b="1" dirty="0"/>
              <a:t>γεωπολιτικό premium</a:t>
            </a:r>
            <a:r>
              <a:rPr lang="el-GR" dirty="0"/>
              <a:t> στην τιμή του πετρελαίου.</a:t>
            </a:r>
          </a:p>
          <a:p>
            <a:pPr>
              <a:buNone/>
            </a:pPr>
            <a:r>
              <a:rPr lang="el-GR" dirty="0"/>
              <a:t>Το Στενό του </a:t>
            </a:r>
            <a:r>
              <a:rPr lang="el-GR" b="1" dirty="0"/>
              <a:t>Hormuz</a:t>
            </a:r>
            <a:r>
              <a:rPr lang="el-GR" dirty="0"/>
              <a:t>, από όπου διέρχεται περίπου </a:t>
            </a:r>
            <a:r>
              <a:rPr lang="el-GR" b="1" dirty="0"/>
              <a:t>20% του παγκόσμιου εμπορίου πετρελαίου</a:t>
            </a:r>
            <a:r>
              <a:rPr lang="el-GR" dirty="0"/>
              <a:t>, αποτελεί τον βασικό παράγοντα εκτίναξης των τιμών.</a:t>
            </a:r>
          </a:p>
        </p:txBody>
      </p:sp>
    </p:spTree>
    <p:extLst>
      <p:ext uri="{BB962C8B-B14F-4D97-AF65-F5344CB8AC3E}">
        <p14:creationId xmlns:p14="http://schemas.microsoft.com/office/powerpoint/2010/main" val="1901443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1FAF-F79D-A34E-B883-4B4DF7DE5B93}"/>
              </a:ext>
            </a:extLst>
          </p:cNvPr>
          <p:cNvSpPr>
            <a:spLocks noGrp="1"/>
          </p:cNvSpPr>
          <p:nvPr>
            <p:ph type="title"/>
          </p:nvPr>
        </p:nvSpPr>
        <p:spPr/>
        <p:txBody>
          <a:bodyPr>
            <a:normAutofit fontScale="90000"/>
          </a:bodyPr>
          <a:lstStyle/>
          <a:p>
            <a:pPr algn="ctr"/>
            <a:r>
              <a:rPr lang="en-US" altLang="en-US" b="1" dirty="0">
                <a:latin typeface="Arial" panose="020B0604020202020204" pitchFamily="34" charset="0"/>
              </a:rPr>
              <a:t>Μα</a:t>
            </a:r>
            <a:r>
              <a:rPr lang="en-US" altLang="en-US" b="1" dirty="0" err="1">
                <a:latin typeface="Arial" panose="020B0604020202020204" pitchFamily="34" charset="0"/>
              </a:rPr>
              <a:t>κροοικονομικές</a:t>
            </a:r>
            <a:r>
              <a:rPr lang="en-US" altLang="en-US" b="1" dirty="0">
                <a:latin typeface="Arial" panose="020B0604020202020204" pitchFamily="34" charset="0"/>
              </a:rPr>
              <a:t> Επιπ</a:t>
            </a:r>
            <a:r>
              <a:rPr lang="en-US" altLang="en-US" b="1" dirty="0" err="1">
                <a:latin typeface="Arial" panose="020B0604020202020204" pitchFamily="34" charset="0"/>
              </a:rPr>
              <a:t>τώσεις</a:t>
            </a:r>
            <a:r>
              <a:rPr lang="en-US" altLang="en-US" b="1" dirty="0">
                <a:latin typeface="Arial" panose="020B0604020202020204" pitchFamily="34" charset="0"/>
              </a:rPr>
              <a:t> </a:t>
            </a:r>
            <a:r>
              <a:rPr lang="en-US" altLang="en-US" b="1" dirty="0" err="1">
                <a:latin typeface="Arial" panose="020B0604020202020204" pitchFamily="34" charset="0"/>
              </a:rPr>
              <a:t>στην</a:t>
            </a:r>
            <a:r>
              <a:rPr lang="en-US" altLang="en-US" b="1" dirty="0">
                <a:latin typeface="Arial" panose="020B0604020202020204" pitchFamily="34" charset="0"/>
              </a:rPr>
              <a:t> </a:t>
            </a:r>
            <a:r>
              <a:rPr lang="en-US" altLang="en-US" b="1" dirty="0" err="1">
                <a:latin typeface="Arial" panose="020B0604020202020204" pitchFamily="34" charset="0"/>
              </a:rPr>
              <a:t>Ελλάδ</a:t>
            </a:r>
            <a:r>
              <a:rPr lang="en-US" altLang="en-US" b="1" dirty="0">
                <a:latin typeface="Arial" panose="020B0604020202020204" pitchFamily="34" charset="0"/>
              </a:rPr>
              <a:t>α</a:t>
            </a:r>
            <a:br>
              <a:rPr lang="en-US" altLang="en-US" b="1" dirty="0">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D0C33D88-FF47-AD30-AC47-0B977C67D62B}"/>
              </a:ext>
            </a:extLst>
          </p:cNvPr>
          <p:cNvSpPr>
            <a:spLocks noGrp="1"/>
          </p:cNvSpPr>
          <p:nvPr>
            <p:ph idx="1"/>
          </p:nvPr>
        </p:nvSpPr>
        <p:spPr/>
        <p:txBody>
          <a:bodyPr>
            <a:noAutofit/>
          </a:bodyPr>
          <a:lstStyle/>
          <a:p>
            <a:pPr marL="0" lvl="0" indent="0" eaLnBrk="0" fontAlgn="base" hangingPunct="0">
              <a:lnSpc>
                <a:spcPct val="100000"/>
              </a:lnSpc>
              <a:spcBef>
                <a:spcPct val="0"/>
              </a:spcBef>
              <a:spcAft>
                <a:spcPct val="0"/>
              </a:spcAft>
              <a:buNone/>
            </a:pPr>
            <a:r>
              <a:rPr lang="en-US" altLang="en-US" sz="1800" dirty="0">
                <a:latin typeface="Arial" panose="020B0604020202020204" pitchFamily="34" charset="0"/>
              </a:rPr>
              <a:t>Η </a:t>
            </a:r>
            <a:r>
              <a:rPr lang="en-US" altLang="en-US" sz="1800" dirty="0" err="1">
                <a:latin typeface="Arial" panose="020B0604020202020204" pitchFamily="34" charset="0"/>
              </a:rPr>
              <a:t>ενεργει</a:t>
            </a:r>
            <a:r>
              <a:rPr lang="en-US" altLang="en-US" sz="1800" dirty="0">
                <a:latin typeface="Arial" panose="020B0604020202020204" pitchFamily="34" charset="0"/>
              </a:rPr>
              <a:t>ακή κρίση λειτουργεί ως </a:t>
            </a:r>
            <a:r>
              <a:rPr lang="en-US" altLang="en-US" sz="1800" b="1" dirty="0">
                <a:latin typeface="Arial" panose="020B0604020202020204" pitchFamily="34" charset="0"/>
              </a:rPr>
              <a:t>έμμεσος φόρος στην οικονομία</a:t>
            </a:r>
            <a:r>
              <a:rPr lang="en-US" altLang="en-US" sz="1800" dirty="0">
                <a:latin typeface="Arial" panose="020B0604020202020204" pitchFamily="34" charset="0"/>
              </a:rPr>
              <a:t>.</a:t>
            </a:r>
            <a:endParaRPr lang="en-US" altLang="en-US" sz="1800" b="1" dirty="0">
              <a:latin typeface="Arial" panose="020B0604020202020204" pitchFamily="34" charset="0"/>
            </a:endParaRPr>
          </a:p>
          <a:p>
            <a:pPr marL="0" lvl="0" indent="0" eaLnBrk="0" fontAlgn="base" hangingPunct="0">
              <a:lnSpc>
                <a:spcPct val="100000"/>
              </a:lnSpc>
              <a:spcBef>
                <a:spcPct val="0"/>
              </a:spcBef>
              <a:spcAft>
                <a:spcPct val="0"/>
              </a:spcAft>
              <a:buNone/>
            </a:pPr>
            <a:endParaRPr lang="el-GR" altLang="en-US" sz="1800" b="1" dirty="0">
              <a:latin typeface="Arial" panose="020B0604020202020204" pitchFamily="34" charset="0"/>
            </a:endParaRPr>
          </a:p>
          <a:p>
            <a:pPr marL="0" lvl="0" indent="0" eaLnBrk="0" fontAlgn="base" hangingPunct="0">
              <a:lnSpc>
                <a:spcPct val="100000"/>
              </a:lnSpc>
              <a:spcBef>
                <a:spcPct val="0"/>
              </a:spcBef>
              <a:spcAft>
                <a:spcPct val="0"/>
              </a:spcAft>
              <a:buNone/>
            </a:pPr>
            <a:r>
              <a:rPr lang="en-US" altLang="en-US" sz="1800" b="1" dirty="0" err="1">
                <a:latin typeface="Arial" panose="020B0604020202020204" pitchFamily="34" charset="0"/>
              </a:rPr>
              <a:t>ΑΕΠ</a:t>
            </a:r>
            <a:endParaRPr lang="en-US" altLang="en-US" sz="1800" b="1"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Βα</a:t>
            </a:r>
            <a:r>
              <a:rPr lang="en-US" altLang="en-US" sz="1800" dirty="0" err="1">
                <a:latin typeface="Arial" panose="020B0604020202020204" pitchFamily="34" charset="0"/>
              </a:rPr>
              <a:t>σικό</a:t>
            </a:r>
            <a:r>
              <a:rPr lang="en-US" altLang="en-US" sz="1800" dirty="0">
                <a:latin typeface="Arial" panose="020B0604020202020204" pitchFamily="34" charset="0"/>
              </a:rPr>
              <a:t> </a:t>
            </a:r>
            <a:r>
              <a:rPr lang="en-US" altLang="en-US" sz="1800" dirty="0" err="1">
                <a:latin typeface="Arial" panose="020B0604020202020204" pitchFamily="34" charset="0"/>
              </a:rPr>
              <a:t>σενάριο</a:t>
            </a:r>
            <a:r>
              <a:rPr lang="en-US" altLang="en-US" sz="1800" dirty="0">
                <a:latin typeface="Arial" panose="020B0604020202020204" pitchFamily="34" charset="0"/>
              </a:rPr>
              <a:t> 2026: </a:t>
            </a:r>
            <a:r>
              <a:rPr lang="el-GR" altLang="en-US" sz="1800" dirty="0">
                <a:latin typeface="Arial" panose="020B0604020202020204" pitchFamily="34" charset="0"/>
              </a:rPr>
              <a:t>	</a:t>
            </a:r>
            <a:r>
              <a:rPr lang="en-US" altLang="en-US" sz="1800" b="1" dirty="0">
                <a:latin typeface="Arial" panose="020B0604020202020204" pitchFamily="34" charset="0"/>
              </a:rPr>
              <a:t>2,1% α</a:t>
            </a:r>
            <a:r>
              <a:rPr lang="en-US" altLang="en-US" sz="1800" b="1" dirty="0" err="1">
                <a:latin typeface="Arial" panose="020B0604020202020204" pitchFamily="34" charset="0"/>
              </a:rPr>
              <a:t>νά</a:t>
            </a:r>
            <a:r>
              <a:rPr lang="en-US" altLang="en-US" sz="1800" b="1" dirty="0">
                <a:latin typeface="Arial" panose="020B0604020202020204" pitchFamily="34" charset="0"/>
              </a:rPr>
              <a:t>πτυξη</a:t>
            </a:r>
            <a:endParaRPr lang="en-US" altLang="en-US" sz="18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800" dirty="0" err="1">
                <a:latin typeface="Arial" panose="020B0604020202020204" pitchFamily="34" charset="0"/>
              </a:rPr>
              <a:t>Δυσμενές</a:t>
            </a:r>
            <a:r>
              <a:rPr lang="en-US" altLang="en-US" sz="1800" dirty="0">
                <a:latin typeface="Arial" panose="020B0604020202020204" pitchFamily="34" charset="0"/>
              </a:rPr>
              <a:t> </a:t>
            </a:r>
            <a:r>
              <a:rPr lang="en-US" altLang="en-US" sz="1800" dirty="0" err="1">
                <a:latin typeface="Arial" panose="020B0604020202020204" pitchFamily="34" charset="0"/>
              </a:rPr>
              <a:t>σενάριο</a:t>
            </a:r>
            <a:r>
              <a:rPr lang="en-US" altLang="en-US" sz="1800" dirty="0">
                <a:latin typeface="Arial" panose="020B0604020202020204" pitchFamily="34" charset="0"/>
              </a:rPr>
              <a:t>: </a:t>
            </a:r>
            <a:r>
              <a:rPr lang="el-GR" altLang="en-US" sz="1800" dirty="0">
                <a:latin typeface="Arial" panose="020B0604020202020204" pitchFamily="34" charset="0"/>
              </a:rPr>
              <a:t>	</a:t>
            </a:r>
            <a:r>
              <a:rPr lang="en-US" altLang="en-US" sz="1800" b="1" dirty="0">
                <a:latin typeface="Arial" panose="020B0604020202020204" pitchFamily="34" charset="0"/>
              </a:rPr>
              <a:t>1,6% α</a:t>
            </a:r>
            <a:r>
              <a:rPr lang="en-US" altLang="en-US" sz="1800" b="1" dirty="0" err="1">
                <a:latin typeface="Arial" panose="020B0604020202020204" pitchFamily="34" charset="0"/>
              </a:rPr>
              <a:t>νά</a:t>
            </a:r>
            <a:r>
              <a:rPr lang="en-US" altLang="en-US" sz="1800" b="1" dirty="0">
                <a:latin typeface="Arial" panose="020B0604020202020204" pitchFamily="34" charset="0"/>
              </a:rPr>
              <a:t>πτυξη</a:t>
            </a:r>
            <a:endParaRPr lang="en-US" altLang="en-US" sz="1800" dirty="0">
              <a:latin typeface="Arial" panose="020B0604020202020204" pitchFamily="34" charset="0"/>
            </a:endParaRPr>
          </a:p>
          <a:p>
            <a:pPr marL="0" lvl="0" indent="0" eaLnBrk="0" fontAlgn="base" hangingPunct="0">
              <a:lnSpc>
                <a:spcPct val="100000"/>
              </a:lnSpc>
              <a:spcBef>
                <a:spcPct val="0"/>
              </a:spcBef>
              <a:spcAft>
                <a:spcPct val="0"/>
              </a:spcAft>
              <a:buNone/>
            </a:pPr>
            <a:endParaRPr lang="en-US" altLang="en-US" sz="1800" b="1" dirty="0">
              <a:latin typeface="Arial" panose="020B0604020202020204" pitchFamily="34" charset="0"/>
            </a:endParaRPr>
          </a:p>
          <a:p>
            <a:pPr marL="0" lvl="0" indent="0" eaLnBrk="0" fontAlgn="base" hangingPunct="0">
              <a:lnSpc>
                <a:spcPct val="100000"/>
              </a:lnSpc>
              <a:spcBef>
                <a:spcPct val="0"/>
              </a:spcBef>
              <a:spcAft>
                <a:spcPct val="0"/>
              </a:spcAft>
              <a:buNone/>
            </a:pPr>
            <a:r>
              <a:rPr lang="en-US" altLang="en-US" sz="1800" b="1" dirty="0" err="1">
                <a:latin typeface="Arial" panose="020B0604020202020204" pitchFamily="34" charset="0"/>
              </a:rPr>
              <a:t>Πληθωρισμός</a:t>
            </a:r>
            <a:endParaRPr lang="en-US" altLang="en-US" sz="1800" b="1"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Βα</a:t>
            </a:r>
            <a:r>
              <a:rPr lang="en-US" altLang="en-US" sz="1800" dirty="0" err="1">
                <a:latin typeface="Arial" panose="020B0604020202020204" pitchFamily="34" charset="0"/>
              </a:rPr>
              <a:t>σικό</a:t>
            </a:r>
            <a:r>
              <a:rPr lang="en-US" altLang="en-US" sz="1800" dirty="0">
                <a:latin typeface="Arial" panose="020B0604020202020204" pitchFamily="34" charset="0"/>
              </a:rPr>
              <a:t> </a:t>
            </a:r>
            <a:r>
              <a:rPr lang="en-US" altLang="en-US" sz="1800" dirty="0" err="1">
                <a:latin typeface="Arial" panose="020B0604020202020204" pitchFamily="34" charset="0"/>
              </a:rPr>
              <a:t>σενάριο</a:t>
            </a:r>
            <a:r>
              <a:rPr lang="en-US" altLang="en-US" sz="1800" dirty="0">
                <a:latin typeface="Arial" panose="020B0604020202020204" pitchFamily="34" charset="0"/>
              </a:rPr>
              <a:t>: </a:t>
            </a:r>
            <a:r>
              <a:rPr lang="el-GR" altLang="en-US" sz="1800" dirty="0">
                <a:latin typeface="Arial" panose="020B0604020202020204" pitchFamily="34" charset="0"/>
              </a:rPr>
              <a:t>		</a:t>
            </a:r>
            <a:r>
              <a:rPr lang="en-US" altLang="en-US" sz="1800" b="1" dirty="0">
                <a:latin typeface="Arial" panose="020B0604020202020204" pitchFamily="34" charset="0"/>
              </a:rPr>
              <a:t>2,3%</a:t>
            </a:r>
            <a:endParaRPr lang="en-US" altLang="en-US" sz="18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Παρα</a:t>
            </a:r>
            <a:r>
              <a:rPr lang="en-US" altLang="en-US" sz="1800" dirty="0" err="1">
                <a:latin typeface="Arial" panose="020B0604020202020204" pitchFamily="34" charset="0"/>
              </a:rPr>
              <a:t>τετ</a:t>
            </a:r>
            <a:r>
              <a:rPr lang="en-US" altLang="en-US" sz="1800" dirty="0">
                <a:latin typeface="Arial" panose="020B0604020202020204" pitchFamily="34" charset="0"/>
              </a:rPr>
              <a:t>αμένος πόλεμος:</a:t>
            </a:r>
            <a:r>
              <a:rPr lang="el-GR" altLang="en-US" sz="1800" dirty="0">
                <a:latin typeface="Arial" panose="020B0604020202020204" pitchFamily="34" charset="0"/>
              </a:rPr>
              <a:t>	</a:t>
            </a:r>
            <a:r>
              <a:rPr lang="en-US" altLang="en-US" sz="1800" b="1" dirty="0">
                <a:latin typeface="Arial" panose="020B0604020202020204" pitchFamily="34" charset="0"/>
              </a:rPr>
              <a:t>5,4%</a:t>
            </a:r>
            <a:endParaRPr lang="en-US" altLang="en-US" sz="1800" dirty="0">
              <a:latin typeface="Arial" panose="020B0604020202020204" pitchFamily="34" charset="0"/>
            </a:endParaRPr>
          </a:p>
          <a:p>
            <a:pPr marL="0" lvl="0" indent="0" eaLnBrk="0" fontAlgn="base" hangingPunct="0">
              <a:lnSpc>
                <a:spcPct val="100000"/>
              </a:lnSpc>
              <a:spcBef>
                <a:spcPct val="0"/>
              </a:spcBef>
              <a:spcAft>
                <a:spcPct val="0"/>
              </a:spcAft>
              <a:buNone/>
            </a:pPr>
            <a:endParaRPr lang="en-US" altLang="en-US" sz="1800" b="1" dirty="0">
              <a:latin typeface="Arial" panose="020B0604020202020204" pitchFamily="34" charset="0"/>
            </a:endParaRPr>
          </a:p>
          <a:p>
            <a:pPr marL="0" lvl="0" indent="0" eaLnBrk="0" fontAlgn="base" hangingPunct="0">
              <a:lnSpc>
                <a:spcPct val="100000"/>
              </a:lnSpc>
              <a:spcBef>
                <a:spcPct val="0"/>
              </a:spcBef>
              <a:spcAft>
                <a:spcPct val="0"/>
              </a:spcAft>
              <a:buNone/>
            </a:pPr>
            <a:r>
              <a:rPr lang="en-US" altLang="en-US" sz="1800" b="1" dirty="0" err="1">
                <a:latin typeface="Arial" panose="020B0604020202020204" pitchFamily="34" charset="0"/>
              </a:rPr>
              <a:t>Ανεργί</a:t>
            </a:r>
            <a:r>
              <a:rPr lang="en-US" altLang="en-US" sz="1800" b="1" dirty="0">
                <a:latin typeface="Arial" panose="020B0604020202020204" pitchFamily="34" charset="0"/>
              </a:rPr>
              <a:t>α</a:t>
            </a:r>
          </a:p>
          <a:p>
            <a:pPr marL="0" lv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Παρα</a:t>
            </a:r>
            <a:r>
              <a:rPr lang="en-US" altLang="en-US" sz="1800" dirty="0" err="1">
                <a:latin typeface="Arial" panose="020B0604020202020204" pitchFamily="34" charset="0"/>
              </a:rPr>
              <a:t>μένει</a:t>
            </a:r>
            <a:r>
              <a:rPr lang="en-US" altLang="en-US" sz="1800" dirty="0">
                <a:latin typeface="Arial" panose="020B0604020202020204" pitchFamily="34" charset="0"/>
              </a:rPr>
              <a:t> π</a:t>
            </a:r>
            <a:r>
              <a:rPr lang="en-US" altLang="en-US" sz="1800" dirty="0" err="1">
                <a:latin typeface="Arial" panose="020B0604020202020204" pitchFamily="34" charset="0"/>
              </a:rPr>
              <a:t>ερί</a:t>
            </a:r>
            <a:r>
              <a:rPr lang="en-US" altLang="en-US" sz="1800" dirty="0">
                <a:latin typeface="Arial" panose="020B0604020202020204" pitchFamily="34" charset="0"/>
              </a:rPr>
              <a:t>που </a:t>
            </a:r>
            <a:r>
              <a:rPr lang="el-GR" altLang="en-US" sz="1800" dirty="0">
                <a:latin typeface="Arial" panose="020B0604020202020204" pitchFamily="34" charset="0"/>
              </a:rPr>
              <a:t>	</a:t>
            </a:r>
            <a:r>
              <a:rPr lang="en-US" altLang="en-US" sz="1800" b="1" dirty="0">
                <a:latin typeface="Arial" panose="020B0604020202020204" pitchFamily="34" charset="0"/>
              </a:rPr>
              <a:t>7,8% βραχυπρόθεσμα</a:t>
            </a:r>
            <a:endParaRPr lang="en-US" altLang="en-US" sz="1800" dirty="0">
              <a:latin typeface="Arial" panose="020B0604020202020204" pitchFamily="34" charset="0"/>
            </a:endParaRPr>
          </a:p>
          <a:p>
            <a:pPr marL="0" lvl="0" indent="0" eaLnBrk="0" fontAlgn="base" hangingPunct="0">
              <a:lnSpc>
                <a:spcPct val="100000"/>
              </a:lnSpc>
              <a:spcBef>
                <a:spcPct val="0"/>
              </a:spcBef>
              <a:spcAft>
                <a:spcPct val="0"/>
              </a:spcAft>
              <a:buFontTx/>
              <a:buChar char="•"/>
            </a:pPr>
            <a:r>
              <a:rPr lang="en-US" altLang="en-US" sz="1800" dirty="0">
                <a:latin typeface="Arial" panose="020B0604020202020204" pitchFamily="34" charset="0"/>
              </a:rPr>
              <a:t>Μπ</a:t>
            </a:r>
            <a:r>
              <a:rPr lang="en-US" altLang="en-US" sz="1800" dirty="0" err="1">
                <a:latin typeface="Arial" panose="020B0604020202020204" pitchFamily="34" charset="0"/>
              </a:rPr>
              <a:t>ορεί</a:t>
            </a:r>
            <a:r>
              <a:rPr lang="en-US" altLang="en-US" sz="1800" dirty="0">
                <a:latin typeface="Arial" panose="020B0604020202020204" pitchFamily="34" charset="0"/>
              </a:rPr>
              <a:t> να α</a:t>
            </a:r>
            <a:r>
              <a:rPr lang="en-US" altLang="en-US" sz="1800" dirty="0" err="1">
                <a:latin typeface="Arial" panose="020B0604020202020204" pitchFamily="34" charset="0"/>
              </a:rPr>
              <a:t>υξηθεί</a:t>
            </a:r>
            <a:r>
              <a:rPr lang="en-US" altLang="en-US" sz="1800" dirty="0">
                <a:latin typeface="Arial" panose="020B0604020202020204" pitchFamily="34" charset="0"/>
              </a:rPr>
              <a:t> </a:t>
            </a:r>
            <a:r>
              <a:rPr lang="en-US" altLang="en-US" sz="1800" dirty="0" err="1">
                <a:latin typeface="Arial" panose="020B0604020202020204" pitchFamily="34" charset="0"/>
              </a:rPr>
              <a:t>στο</a:t>
            </a:r>
            <a:r>
              <a:rPr lang="en-US" altLang="en-US" sz="1800" dirty="0">
                <a:latin typeface="Arial" panose="020B0604020202020204" pitchFamily="34" charset="0"/>
              </a:rPr>
              <a:t> </a:t>
            </a:r>
            <a:r>
              <a:rPr lang="el-GR" altLang="en-US" sz="1800" dirty="0">
                <a:latin typeface="Arial" panose="020B0604020202020204" pitchFamily="34" charset="0"/>
              </a:rPr>
              <a:t>	</a:t>
            </a:r>
            <a:r>
              <a:rPr lang="en-US" altLang="en-US" sz="1800" b="1" dirty="0">
                <a:latin typeface="Arial" panose="020B0604020202020204" pitchFamily="34" charset="0"/>
              </a:rPr>
              <a:t>8,2% </a:t>
            </a:r>
            <a:r>
              <a:rPr lang="en-US" altLang="en-US" sz="1800" b="1" dirty="0" err="1">
                <a:latin typeface="Arial" panose="020B0604020202020204" pitchFamily="34" charset="0"/>
              </a:rPr>
              <a:t>σε</a:t>
            </a:r>
            <a:r>
              <a:rPr lang="en-US" altLang="en-US" sz="1800" b="1" dirty="0">
                <a:latin typeface="Arial" panose="020B0604020202020204" pitchFamily="34" charset="0"/>
              </a:rPr>
              <a:t> παρα</a:t>
            </a:r>
            <a:r>
              <a:rPr lang="en-US" altLang="en-US" sz="1800" b="1" dirty="0" err="1">
                <a:latin typeface="Arial" panose="020B0604020202020204" pitchFamily="34" charset="0"/>
              </a:rPr>
              <a:t>τετ</a:t>
            </a:r>
            <a:r>
              <a:rPr lang="en-US" altLang="en-US" sz="1800" b="1" dirty="0">
                <a:latin typeface="Arial" panose="020B0604020202020204" pitchFamily="34" charset="0"/>
              </a:rPr>
              <a:t>αμένη κρίση</a:t>
            </a:r>
            <a:endParaRPr lang="en-US" altLang="en-US" sz="1800" dirty="0">
              <a:latin typeface="Arial" panose="020B0604020202020204" pitchFamily="34" charset="0"/>
            </a:endParaRPr>
          </a:p>
          <a:p>
            <a:pPr marL="0" lvl="0" indent="0" eaLnBrk="0" fontAlgn="base" hangingPunct="0">
              <a:lnSpc>
                <a:spcPct val="100000"/>
              </a:lnSpc>
              <a:spcBef>
                <a:spcPct val="0"/>
              </a:spcBef>
              <a:spcAft>
                <a:spcPct val="0"/>
              </a:spcAft>
              <a:buNone/>
            </a:pPr>
            <a:endParaRPr lang="el-GR" altLang="en-US" sz="1800" dirty="0">
              <a:latin typeface="Arial" panose="020B0604020202020204" pitchFamily="34" charset="0"/>
            </a:endParaRPr>
          </a:p>
          <a:p>
            <a:pPr marL="0" lvl="0" indent="0" eaLnBrk="0" fontAlgn="base" hangingPunct="0">
              <a:lnSpc>
                <a:spcPct val="100000"/>
              </a:lnSpc>
              <a:spcBef>
                <a:spcPct val="0"/>
              </a:spcBef>
              <a:spcAft>
                <a:spcPct val="0"/>
              </a:spcAft>
              <a:buNone/>
            </a:pPr>
            <a:r>
              <a:rPr lang="en-US" altLang="en-US" sz="1800" dirty="0" err="1">
                <a:latin typeface="Arial" panose="020B0604020202020204" pitchFamily="34" charset="0"/>
              </a:rPr>
              <a:t>Το</a:t>
            </a:r>
            <a:r>
              <a:rPr lang="en-US" altLang="en-US" sz="1800" dirty="0">
                <a:latin typeface="Arial" panose="020B0604020202020204" pitchFamily="34" charset="0"/>
              </a:rPr>
              <a:t> </a:t>
            </a:r>
            <a:r>
              <a:rPr lang="en-US" altLang="en-US" sz="1800" dirty="0" err="1">
                <a:latin typeface="Arial" panose="020B0604020202020204" pitchFamily="34" charset="0"/>
              </a:rPr>
              <a:t>ενεργει</a:t>
            </a:r>
            <a:r>
              <a:rPr lang="en-US" altLang="en-US" sz="1800" dirty="0">
                <a:latin typeface="Arial" panose="020B0604020202020204" pitchFamily="34" charset="0"/>
              </a:rPr>
              <a:t>ακό κόστος περιορίζει:</a:t>
            </a:r>
            <a:r>
              <a:rPr lang="el-GR" altLang="en-US" sz="1800" dirty="0">
                <a:latin typeface="Arial" panose="020B0604020202020204" pitchFamily="34" charset="0"/>
              </a:rPr>
              <a:t> </a:t>
            </a:r>
            <a:r>
              <a:rPr lang="en-US" altLang="en-US" sz="1800" dirty="0">
                <a:latin typeface="Arial" panose="020B0604020202020204" pitchFamily="34" charset="0"/>
              </a:rPr>
              <a:t>κατα</a:t>
            </a:r>
            <a:r>
              <a:rPr lang="en-US" altLang="en-US" sz="1800" dirty="0" err="1">
                <a:latin typeface="Arial" panose="020B0604020202020204" pitchFamily="34" charset="0"/>
              </a:rPr>
              <a:t>νάλωση</a:t>
            </a:r>
            <a:r>
              <a:rPr lang="el-GR" altLang="en-US" sz="1800" dirty="0">
                <a:latin typeface="Arial" panose="020B0604020202020204" pitchFamily="34" charset="0"/>
              </a:rPr>
              <a:t>, </a:t>
            </a:r>
            <a:r>
              <a:rPr lang="en-US" altLang="en-US" sz="1800" dirty="0">
                <a:latin typeface="Arial" panose="020B0604020202020204" pitchFamily="34" charset="0"/>
              </a:rPr>
              <a:t>επ</a:t>
            </a:r>
            <a:r>
              <a:rPr lang="en-US" altLang="en-US" sz="1800" dirty="0" err="1">
                <a:latin typeface="Arial" panose="020B0604020202020204" pitchFamily="34" charset="0"/>
              </a:rPr>
              <a:t>ενδύσεις</a:t>
            </a:r>
            <a:r>
              <a:rPr lang="el-GR" altLang="en-US" sz="1800" dirty="0">
                <a:latin typeface="Arial" panose="020B0604020202020204" pitchFamily="34" charset="0"/>
              </a:rPr>
              <a:t> και </a:t>
            </a:r>
            <a:r>
              <a:rPr lang="en-US" altLang="en-US" sz="1800" dirty="0">
                <a:latin typeface="Arial" panose="020B0604020202020204" pitchFamily="34" charset="0"/>
              </a:rPr>
              <a:t>πρα</a:t>
            </a:r>
            <a:r>
              <a:rPr lang="en-US" altLang="en-US" sz="1800" dirty="0" err="1">
                <a:latin typeface="Arial" panose="020B0604020202020204" pitchFamily="34" charset="0"/>
              </a:rPr>
              <a:t>γμ</a:t>
            </a:r>
            <a:r>
              <a:rPr lang="en-US" altLang="en-US" sz="1800" dirty="0">
                <a:latin typeface="Arial" panose="020B0604020202020204" pitchFamily="34" charset="0"/>
              </a:rPr>
              <a:t>ατικό εισόδημα νοικοκυριών.</a:t>
            </a:r>
            <a:endParaRPr lang="en-US" sz="1800" dirty="0"/>
          </a:p>
        </p:txBody>
      </p:sp>
    </p:spTree>
    <p:extLst>
      <p:ext uri="{BB962C8B-B14F-4D97-AF65-F5344CB8AC3E}">
        <p14:creationId xmlns:p14="http://schemas.microsoft.com/office/powerpoint/2010/main" val="1667425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CEFC-AAF0-EAE9-A5FD-FF366B01C7AB}"/>
              </a:ext>
            </a:extLst>
          </p:cNvPr>
          <p:cNvSpPr>
            <a:spLocks noGrp="1"/>
          </p:cNvSpPr>
          <p:nvPr>
            <p:ph type="title"/>
          </p:nvPr>
        </p:nvSpPr>
        <p:spPr>
          <a:xfrm>
            <a:off x="838200" y="365126"/>
            <a:ext cx="10515600" cy="943980"/>
          </a:xfrm>
        </p:spPr>
        <p:txBody>
          <a:bodyPr>
            <a:normAutofit fontScale="90000"/>
          </a:bodyPr>
          <a:lstStyle/>
          <a:p>
            <a:r>
              <a:rPr lang="el-GR" b="1" dirty="0"/>
              <a:t>Χρηματοπιστωτικές και Εξωτερικές Επιπτώσεις</a:t>
            </a:r>
            <a:br>
              <a:rPr lang="el-GR" b="1" dirty="0"/>
            </a:br>
            <a:endParaRPr lang="en-US" dirty="0"/>
          </a:p>
        </p:txBody>
      </p:sp>
      <p:sp>
        <p:nvSpPr>
          <p:cNvPr id="3" name="Content Placeholder 2">
            <a:extLst>
              <a:ext uri="{FF2B5EF4-FFF2-40B4-BE49-F238E27FC236}">
                <a16:creationId xmlns:a16="http://schemas.microsoft.com/office/drawing/2014/main" id="{9D7CA755-1E52-62CC-9CFF-3C3707EE04A5}"/>
              </a:ext>
            </a:extLst>
          </p:cNvPr>
          <p:cNvSpPr>
            <a:spLocks noGrp="1"/>
          </p:cNvSpPr>
          <p:nvPr>
            <p:ph idx="1"/>
          </p:nvPr>
        </p:nvSpPr>
        <p:spPr>
          <a:xfrm>
            <a:off x="838200" y="927557"/>
            <a:ext cx="10515600" cy="5249406"/>
          </a:xfrm>
        </p:spPr>
        <p:txBody>
          <a:bodyPr>
            <a:normAutofit/>
          </a:bodyPr>
          <a:lstStyle/>
          <a:p>
            <a:pPr marL="0" indent="0">
              <a:buNone/>
            </a:pPr>
            <a:r>
              <a:rPr lang="el-GR" sz="1600" b="1" dirty="0"/>
              <a:t>Ισοζύγιο Τρεχουσών Συναλλαγών</a:t>
            </a:r>
          </a:p>
          <a:p>
            <a:r>
              <a:rPr lang="el-GR" sz="1600" dirty="0"/>
              <a:t>Η αύξηση της τιμής πετρελαίου αυξάνει το κόστος εισαγωγών.</a:t>
            </a:r>
          </a:p>
          <a:p>
            <a:r>
              <a:rPr lang="el-GR" sz="1600" dirty="0"/>
              <a:t>Σενάριο παρατεταμένου πολέμου:</a:t>
            </a:r>
          </a:p>
          <a:p>
            <a:r>
              <a:rPr lang="el-GR" sz="1600" dirty="0"/>
              <a:t>έλλειμμα έως </a:t>
            </a:r>
            <a:r>
              <a:rPr lang="el-GR" sz="1600" b="1" dirty="0"/>
              <a:t>−5,8% του ΑΕΠ το 2026</a:t>
            </a:r>
            <a:endParaRPr lang="el-GR" sz="1600" dirty="0"/>
          </a:p>
          <a:p>
            <a:pPr marL="0" indent="0">
              <a:buNone/>
            </a:pPr>
            <a:r>
              <a:rPr lang="el-GR" sz="1600" b="1" dirty="0"/>
              <a:t>Αποδόσεις Ελληνικών Ομολόγων</a:t>
            </a:r>
          </a:p>
          <a:p>
            <a:r>
              <a:rPr lang="el-GR" sz="1600" dirty="0"/>
              <a:t>Βασικό σενάριο:</a:t>
            </a:r>
          </a:p>
          <a:p>
            <a:r>
              <a:rPr lang="el-GR" sz="1600" dirty="0"/>
              <a:t>3,6% → 4,0%</a:t>
            </a:r>
          </a:p>
          <a:p>
            <a:r>
              <a:rPr lang="el-GR" sz="1600" dirty="0"/>
              <a:t>Δυσμενές σενάριο:</a:t>
            </a:r>
          </a:p>
          <a:p>
            <a:r>
              <a:rPr lang="el-GR" sz="1600" dirty="0"/>
              <a:t>έως </a:t>
            </a:r>
            <a:r>
              <a:rPr lang="el-GR" sz="1600" b="1" dirty="0"/>
              <a:t>4,1%</a:t>
            </a:r>
            <a:endParaRPr lang="el-GR" sz="1600" dirty="0"/>
          </a:p>
          <a:p>
            <a:pPr marL="0" indent="0">
              <a:buNone/>
            </a:pPr>
            <a:r>
              <a:rPr lang="el-GR" sz="1600" b="1" dirty="0"/>
              <a:t>Δημοσιονομικό αποτέλεσμα</a:t>
            </a:r>
          </a:p>
          <a:p>
            <a:r>
              <a:rPr lang="el-GR" sz="1600" dirty="0"/>
              <a:t>Το πρωτογενές πλεόνασμα:</a:t>
            </a:r>
          </a:p>
          <a:p>
            <a:r>
              <a:rPr lang="el-GR" sz="1600" dirty="0"/>
              <a:t>αυξάνεται αρχικά λόγω πληθωρισμού</a:t>
            </a:r>
          </a:p>
          <a:p>
            <a:r>
              <a:rPr lang="el-GR" sz="1600" dirty="0"/>
              <a:t>μειώνεται μακροπρόθεσμα λόγω επιβράδυνσης της οικονομίας</a:t>
            </a:r>
          </a:p>
          <a:p>
            <a:pPr marL="0" indent="0">
              <a:buNone/>
            </a:pPr>
            <a:endParaRPr lang="en-US" sz="1100" dirty="0"/>
          </a:p>
        </p:txBody>
      </p:sp>
    </p:spTree>
    <p:extLst>
      <p:ext uri="{BB962C8B-B14F-4D97-AF65-F5344CB8AC3E}">
        <p14:creationId xmlns:p14="http://schemas.microsoft.com/office/powerpoint/2010/main" val="3064407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7332E-36C8-D5FB-9FED-E3D4B01E5246}"/>
              </a:ext>
            </a:extLst>
          </p:cNvPr>
          <p:cNvSpPr>
            <a:spLocks noGrp="1"/>
          </p:cNvSpPr>
          <p:nvPr>
            <p:ph type="title"/>
          </p:nvPr>
        </p:nvSpPr>
        <p:spPr/>
        <p:txBody>
          <a:bodyPr/>
          <a:lstStyle/>
          <a:p>
            <a:pPr algn="ctr"/>
            <a:r>
              <a:rPr lang="en-US" dirty="0"/>
              <a:t> The Nature of Energy Crises</a:t>
            </a:r>
          </a:p>
        </p:txBody>
      </p:sp>
      <p:pic>
        <p:nvPicPr>
          <p:cNvPr id="4" name="Content Placeholder 3">
            <a:extLst>
              <a:ext uri="{FF2B5EF4-FFF2-40B4-BE49-F238E27FC236}">
                <a16:creationId xmlns:a16="http://schemas.microsoft.com/office/drawing/2014/main" id="{6D09043C-E3D0-4FB7-C6B3-D7D206FBA74D}"/>
              </a:ext>
            </a:extLst>
          </p:cNvPr>
          <p:cNvPicPr>
            <a:picLocks noGrp="1" noChangeAspect="1"/>
          </p:cNvPicPr>
          <p:nvPr>
            <p:ph idx="1"/>
          </p:nvPr>
        </p:nvPicPr>
        <p:blipFill>
          <a:blip r:embed="rId3"/>
          <a:stretch>
            <a:fillRect/>
          </a:stretch>
        </p:blipFill>
        <p:spPr>
          <a:xfrm>
            <a:off x="838200" y="1450176"/>
            <a:ext cx="2772133" cy="2141365"/>
          </a:xfrm>
          <a:prstGeom prst="rect">
            <a:avLst/>
          </a:prstGeom>
        </p:spPr>
      </p:pic>
      <p:pic>
        <p:nvPicPr>
          <p:cNvPr id="5" name="Picture 4">
            <a:extLst>
              <a:ext uri="{FF2B5EF4-FFF2-40B4-BE49-F238E27FC236}">
                <a16:creationId xmlns:a16="http://schemas.microsoft.com/office/drawing/2014/main" id="{13BA9392-A35C-1BEF-B7C0-A194A229325C}"/>
              </a:ext>
            </a:extLst>
          </p:cNvPr>
          <p:cNvPicPr>
            <a:picLocks noChangeAspect="1"/>
          </p:cNvPicPr>
          <p:nvPr/>
        </p:nvPicPr>
        <p:blipFill>
          <a:blip r:embed="rId4"/>
          <a:stretch>
            <a:fillRect/>
          </a:stretch>
        </p:blipFill>
        <p:spPr>
          <a:xfrm>
            <a:off x="3610333" y="1450176"/>
            <a:ext cx="2921370" cy="2141365"/>
          </a:xfrm>
          <a:prstGeom prst="rect">
            <a:avLst/>
          </a:prstGeom>
        </p:spPr>
      </p:pic>
      <p:pic>
        <p:nvPicPr>
          <p:cNvPr id="6" name="Picture 5">
            <a:extLst>
              <a:ext uri="{FF2B5EF4-FFF2-40B4-BE49-F238E27FC236}">
                <a16:creationId xmlns:a16="http://schemas.microsoft.com/office/drawing/2014/main" id="{AE6E3959-476C-6700-C471-20B690D59C08}"/>
              </a:ext>
            </a:extLst>
          </p:cNvPr>
          <p:cNvPicPr>
            <a:picLocks noChangeAspect="1"/>
          </p:cNvPicPr>
          <p:nvPr/>
        </p:nvPicPr>
        <p:blipFill>
          <a:blip r:embed="rId5"/>
          <a:stretch>
            <a:fillRect/>
          </a:stretch>
        </p:blipFill>
        <p:spPr>
          <a:xfrm>
            <a:off x="6531703" y="1450177"/>
            <a:ext cx="2769455" cy="1994886"/>
          </a:xfrm>
          <a:prstGeom prst="rect">
            <a:avLst/>
          </a:prstGeom>
        </p:spPr>
      </p:pic>
      <p:pic>
        <p:nvPicPr>
          <p:cNvPr id="7" name="Picture 6">
            <a:extLst>
              <a:ext uri="{FF2B5EF4-FFF2-40B4-BE49-F238E27FC236}">
                <a16:creationId xmlns:a16="http://schemas.microsoft.com/office/drawing/2014/main" id="{1C9DA5AB-B921-7582-D149-2A35B1760F5E}"/>
              </a:ext>
            </a:extLst>
          </p:cNvPr>
          <p:cNvPicPr>
            <a:picLocks noChangeAspect="1"/>
          </p:cNvPicPr>
          <p:nvPr/>
        </p:nvPicPr>
        <p:blipFill>
          <a:blip r:embed="rId6"/>
          <a:stretch>
            <a:fillRect/>
          </a:stretch>
        </p:blipFill>
        <p:spPr>
          <a:xfrm>
            <a:off x="9303836" y="1450176"/>
            <a:ext cx="2815547" cy="1910698"/>
          </a:xfrm>
          <a:prstGeom prst="rect">
            <a:avLst/>
          </a:prstGeom>
        </p:spPr>
      </p:pic>
      <p:graphicFrame>
        <p:nvGraphicFramePr>
          <p:cNvPr id="8" name="Table 7">
            <a:extLst>
              <a:ext uri="{FF2B5EF4-FFF2-40B4-BE49-F238E27FC236}">
                <a16:creationId xmlns:a16="http://schemas.microsoft.com/office/drawing/2014/main" id="{C414A5C4-7C81-F046-F4C8-4F1CC1E3483A}"/>
              </a:ext>
            </a:extLst>
          </p:cNvPr>
          <p:cNvGraphicFramePr>
            <a:graphicFrameLocks noGrp="1"/>
          </p:cNvGraphicFramePr>
          <p:nvPr>
            <p:extLst>
              <p:ext uri="{D42A27DB-BD31-4B8C-83A1-F6EECF244321}">
                <p14:modId xmlns:p14="http://schemas.microsoft.com/office/powerpoint/2010/main" val="3033126810"/>
              </p:ext>
            </p:extLst>
          </p:nvPr>
        </p:nvGraphicFramePr>
        <p:xfrm>
          <a:off x="838200" y="3663657"/>
          <a:ext cx="10515600" cy="2829215"/>
        </p:xfrm>
        <a:graphic>
          <a:graphicData uri="http://schemas.openxmlformats.org/drawingml/2006/table">
            <a:tbl>
              <a:tblPr/>
              <a:tblGrid>
                <a:gridCol w="3505200">
                  <a:extLst>
                    <a:ext uri="{9D8B030D-6E8A-4147-A177-3AD203B41FA5}">
                      <a16:colId xmlns:a16="http://schemas.microsoft.com/office/drawing/2014/main" val="648512618"/>
                    </a:ext>
                  </a:extLst>
                </a:gridCol>
                <a:gridCol w="3505200">
                  <a:extLst>
                    <a:ext uri="{9D8B030D-6E8A-4147-A177-3AD203B41FA5}">
                      <a16:colId xmlns:a16="http://schemas.microsoft.com/office/drawing/2014/main" val="3578607498"/>
                    </a:ext>
                  </a:extLst>
                </a:gridCol>
                <a:gridCol w="3505200">
                  <a:extLst>
                    <a:ext uri="{9D8B030D-6E8A-4147-A177-3AD203B41FA5}">
                      <a16:colId xmlns:a16="http://schemas.microsoft.com/office/drawing/2014/main" val="1737610908"/>
                    </a:ext>
                  </a:extLst>
                </a:gridCol>
              </a:tblGrid>
              <a:tr h="492037">
                <a:tc>
                  <a:txBody>
                    <a:bodyPr/>
                    <a:lstStyle/>
                    <a:p>
                      <a:pPr algn="l">
                        <a:buNone/>
                      </a:pPr>
                      <a:r>
                        <a:rPr lang="en-US" dirty="0"/>
                        <a:t>Crisis</a:t>
                      </a:r>
                    </a:p>
                  </a:txBody>
                  <a:tcPr anchor="ctr">
                    <a:lnL>
                      <a:noFill/>
                    </a:lnL>
                    <a:lnR>
                      <a:noFill/>
                    </a:lnR>
                    <a:lnT>
                      <a:noFill/>
                    </a:lnT>
                    <a:lnB>
                      <a:noFill/>
                    </a:lnB>
                    <a:noFill/>
                  </a:tcPr>
                </a:tc>
                <a:tc>
                  <a:txBody>
                    <a:bodyPr/>
                    <a:lstStyle/>
                    <a:p>
                      <a:pPr>
                        <a:buNone/>
                      </a:pPr>
                      <a:r>
                        <a:rPr lang="en-US"/>
                        <a:t>Cause</a:t>
                      </a:r>
                    </a:p>
                  </a:txBody>
                  <a:tcPr anchor="ctr">
                    <a:lnL>
                      <a:noFill/>
                    </a:lnL>
                    <a:lnR>
                      <a:noFill/>
                    </a:lnR>
                    <a:lnT>
                      <a:noFill/>
                    </a:lnT>
                    <a:lnB>
                      <a:noFill/>
                    </a:lnB>
                    <a:noFill/>
                  </a:tcPr>
                </a:tc>
                <a:tc>
                  <a:txBody>
                    <a:bodyPr/>
                    <a:lstStyle/>
                    <a:p>
                      <a:pPr>
                        <a:buNone/>
                      </a:pPr>
                      <a:r>
                        <a:rPr lang="en-US"/>
                        <a:t>Impact</a:t>
                      </a:r>
                    </a:p>
                  </a:txBody>
                  <a:tcPr anchor="ctr">
                    <a:lnL>
                      <a:noFill/>
                    </a:lnL>
                    <a:lnR>
                      <a:noFill/>
                    </a:lnR>
                    <a:lnT>
                      <a:noFill/>
                    </a:lnT>
                    <a:lnB>
                      <a:noFill/>
                    </a:lnB>
                    <a:noFill/>
                  </a:tcPr>
                </a:tc>
                <a:extLst>
                  <a:ext uri="{0D108BD9-81ED-4DB2-BD59-A6C34878D82A}">
                    <a16:rowId xmlns:a16="http://schemas.microsoft.com/office/drawing/2014/main" val="2426838231"/>
                  </a:ext>
                </a:extLst>
              </a:tr>
              <a:tr h="861067">
                <a:tc>
                  <a:txBody>
                    <a:bodyPr/>
                    <a:lstStyle/>
                    <a:p>
                      <a:pPr>
                        <a:buNone/>
                      </a:pPr>
                      <a:r>
                        <a:rPr lang="en-US" b="1"/>
                        <a:t>1973 Oil Crisis</a:t>
                      </a:r>
                      <a:endParaRPr lang="en-US"/>
                    </a:p>
                  </a:txBody>
                  <a:tcPr anchor="ctr">
                    <a:lnL>
                      <a:noFill/>
                    </a:lnL>
                    <a:lnR>
                      <a:noFill/>
                    </a:lnR>
                    <a:lnT>
                      <a:noFill/>
                    </a:lnT>
                    <a:lnB>
                      <a:noFill/>
                    </a:lnB>
                    <a:noFill/>
                  </a:tcPr>
                </a:tc>
                <a:tc>
                  <a:txBody>
                    <a:bodyPr/>
                    <a:lstStyle/>
                    <a:p>
                      <a:pPr>
                        <a:buNone/>
                      </a:pPr>
                      <a:r>
                        <a:rPr lang="en-US" dirty="0"/>
                        <a:t>OPEC embargo after Yom Kippur War</a:t>
                      </a:r>
                    </a:p>
                  </a:txBody>
                  <a:tcPr anchor="ctr">
                    <a:lnL>
                      <a:noFill/>
                    </a:lnL>
                    <a:lnR>
                      <a:noFill/>
                    </a:lnR>
                    <a:lnT>
                      <a:noFill/>
                    </a:lnT>
                    <a:lnB>
                      <a:noFill/>
                    </a:lnB>
                    <a:noFill/>
                  </a:tcPr>
                </a:tc>
                <a:tc>
                  <a:txBody>
                    <a:bodyPr/>
                    <a:lstStyle/>
                    <a:p>
                      <a:pPr>
                        <a:buNone/>
                      </a:pPr>
                      <a:r>
                        <a:rPr lang="en-US"/>
                        <a:t>Oil price quadrupled</a:t>
                      </a:r>
                    </a:p>
                  </a:txBody>
                  <a:tcPr anchor="ctr">
                    <a:lnL>
                      <a:noFill/>
                    </a:lnL>
                    <a:lnR>
                      <a:noFill/>
                    </a:lnR>
                    <a:lnT>
                      <a:noFill/>
                    </a:lnT>
                    <a:lnB>
                      <a:noFill/>
                    </a:lnB>
                    <a:noFill/>
                  </a:tcPr>
                </a:tc>
                <a:extLst>
                  <a:ext uri="{0D108BD9-81ED-4DB2-BD59-A6C34878D82A}">
                    <a16:rowId xmlns:a16="http://schemas.microsoft.com/office/drawing/2014/main" val="1489492099"/>
                  </a:ext>
                </a:extLst>
              </a:tr>
              <a:tr h="492037">
                <a:tc>
                  <a:txBody>
                    <a:bodyPr/>
                    <a:lstStyle/>
                    <a:p>
                      <a:pPr>
                        <a:buNone/>
                      </a:pPr>
                      <a:r>
                        <a:rPr lang="en-US" b="1"/>
                        <a:t>1979 Energy Crisis</a:t>
                      </a:r>
                      <a:endParaRPr lang="en-US"/>
                    </a:p>
                  </a:txBody>
                  <a:tcPr anchor="ctr">
                    <a:lnL>
                      <a:noFill/>
                    </a:lnL>
                    <a:lnR>
                      <a:noFill/>
                    </a:lnR>
                    <a:lnT>
                      <a:noFill/>
                    </a:lnT>
                    <a:lnB>
                      <a:noFill/>
                    </a:lnB>
                    <a:noFill/>
                  </a:tcPr>
                </a:tc>
                <a:tc>
                  <a:txBody>
                    <a:bodyPr/>
                    <a:lstStyle/>
                    <a:p>
                      <a:pPr>
                        <a:buNone/>
                      </a:pPr>
                      <a:r>
                        <a:rPr lang="en-US" dirty="0"/>
                        <a:t>Iranian Revolution</a:t>
                      </a:r>
                    </a:p>
                  </a:txBody>
                  <a:tcPr anchor="ctr">
                    <a:lnL>
                      <a:noFill/>
                    </a:lnL>
                    <a:lnR>
                      <a:noFill/>
                    </a:lnR>
                    <a:lnT>
                      <a:noFill/>
                    </a:lnT>
                    <a:lnB>
                      <a:noFill/>
                    </a:lnB>
                    <a:noFill/>
                  </a:tcPr>
                </a:tc>
                <a:tc>
                  <a:txBody>
                    <a:bodyPr/>
                    <a:lstStyle/>
                    <a:p>
                      <a:pPr>
                        <a:buNone/>
                      </a:pPr>
                      <a:r>
                        <a:rPr lang="en-US"/>
                        <a:t>Supply shock and inflation</a:t>
                      </a:r>
                    </a:p>
                  </a:txBody>
                  <a:tcPr anchor="ctr">
                    <a:lnL>
                      <a:noFill/>
                    </a:lnL>
                    <a:lnR>
                      <a:noFill/>
                    </a:lnR>
                    <a:lnT>
                      <a:noFill/>
                    </a:lnT>
                    <a:lnB>
                      <a:noFill/>
                    </a:lnB>
                    <a:noFill/>
                  </a:tcPr>
                </a:tc>
                <a:extLst>
                  <a:ext uri="{0D108BD9-81ED-4DB2-BD59-A6C34878D82A}">
                    <a16:rowId xmlns:a16="http://schemas.microsoft.com/office/drawing/2014/main" val="2166510536"/>
                  </a:ext>
                </a:extLst>
              </a:tr>
              <a:tr h="492037">
                <a:tc>
                  <a:txBody>
                    <a:bodyPr/>
                    <a:lstStyle/>
                    <a:p>
                      <a:pPr>
                        <a:buNone/>
                      </a:pPr>
                      <a:r>
                        <a:rPr lang="en-US" b="1"/>
                        <a:t>2008 Oil Spike</a:t>
                      </a:r>
                      <a:endParaRPr lang="en-US"/>
                    </a:p>
                  </a:txBody>
                  <a:tcPr anchor="ctr">
                    <a:lnL>
                      <a:noFill/>
                    </a:lnL>
                    <a:lnR>
                      <a:noFill/>
                    </a:lnR>
                    <a:lnT>
                      <a:noFill/>
                    </a:lnT>
                    <a:lnB>
                      <a:noFill/>
                    </a:lnB>
                    <a:noFill/>
                  </a:tcPr>
                </a:tc>
                <a:tc>
                  <a:txBody>
                    <a:bodyPr/>
                    <a:lstStyle/>
                    <a:p>
                      <a:pPr>
                        <a:buNone/>
                      </a:pPr>
                      <a:r>
                        <a:rPr lang="en-US" dirty="0"/>
                        <a:t>Global demand surge + speculation</a:t>
                      </a:r>
                    </a:p>
                  </a:txBody>
                  <a:tcPr anchor="ctr">
                    <a:lnL>
                      <a:noFill/>
                    </a:lnL>
                    <a:lnR>
                      <a:noFill/>
                    </a:lnR>
                    <a:lnT>
                      <a:noFill/>
                    </a:lnT>
                    <a:lnB>
                      <a:noFill/>
                    </a:lnB>
                    <a:noFill/>
                  </a:tcPr>
                </a:tc>
                <a:tc>
                  <a:txBody>
                    <a:bodyPr/>
                    <a:lstStyle/>
                    <a:p>
                      <a:pPr>
                        <a:buNone/>
                      </a:pPr>
                      <a:r>
                        <a:rPr lang="en-US"/>
                        <a:t>Oil reached $147/barrel</a:t>
                      </a:r>
                    </a:p>
                  </a:txBody>
                  <a:tcPr anchor="ctr">
                    <a:lnL>
                      <a:noFill/>
                    </a:lnL>
                    <a:lnR>
                      <a:noFill/>
                    </a:lnR>
                    <a:lnT>
                      <a:noFill/>
                    </a:lnT>
                    <a:lnB>
                      <a:noFill/>
                    </a:lnB>
                    <a:noFill/>
                  </a:tcPr>
                </a:tc>
                <a:extLst>
                  <a:ext uri="{0D108BD9-81ED-4DB2-BD59-A6C34878D82A}">
                    <a16:rowId xmlns:a16="http://schemas.microsoft.com/office/drawing/2014/main" val="1200091872"/>
                  </a:ext>
                </a:extLst>
              </a:tr>
              <a:tr h="492037">
                <a:tc>
                  <a:txBody>
                    <a:bodyPr/>
                    <a:lstStyle/>
                    <a:p>
                      <a:pPr>
                        <a:buNone/>
                      </a:pPr>
                      <a:r>
                        <a:rPr lang="en-US" b="1"/>
                        <a:t>2022 Energy Crisis</a:t>
                      </a:r>
                      <a:endParaRPr lang="en-US"/>
                    </a:p>
                  </a:txBody>
                  <a:tcPr anchor="ctr">
                    <a:lnL>
                      <a:noFill/>
                    </a:lnL>
                    <a:lnR>
                      <a:noFill/>
                    </a:lnR>
                    <a:lnT>
                      <a:noFill/>
                    </a:lnT>
                    <a:lnB>
                      <a:noFill/>
                    </a:lnB>
                    <a:noFill/>
                  </a:tcPr>
                </a:tc>
                <a:tc>
                  <a:txBody>
                    <a:bodyPr/>
                    <a:lstStyle/>
                    <a:p>
                      <a:pPr>
                        <a:buNone/>
                      </a:pPr>
                      <a:r>
                        <a:rPr lang="en-US" dirty="0"/>
                        <a:t>Russia-Ukraine war</a:t>
                      </a:r>
                    </a:p>
                  </a:txBody>
                  <a:tcPr anchor="ctr">
                    <a:lnL>
                      <a:noFill/>
                    </a:lnL>
                    <a:lnR>
                      <a:noFill/>
                    </a:lnR>
                    <a:lnT>
                      <a:noFill/>
                    </a:lnT>
                    <a:lnB>
                      <a:noFill/>
                    </a:lnB>
                    <a:noFill/>
                  </a:tcPr>
                </a:tc>
                <a:tc>
                  <a:txBody>
                    <a:bodyPr/>
                    <a:lstStyle/>
                    <a:p>
                      <a:pPr>
                        <a:buNone/>
                      </a:pPr>
                      <a:r>
                        <a:rPr lang="en-US" dirty="0"/>
                        <a:t>Major supply disruption in Europe</a:t>
                      </a:r>
                    </a:p>
                  </a:txBody>
                  <a:tcPr anchor="ctr">
                    <a:lnL>
                      <a:noFill/>
                    </a:lnL>
                    <a:lnR>
                      <a:noFill/>
                    </a:lnR>
                    <a:lnT>
                      <a:noFill/>
                    </a:lnT>
                    <a:lnB>
                      <a:noFill/>
                    </a:lnB>
                    <a:noFill/>
                  </a:tcPr>
                </a:tc>
                <a:extLst>
                  <a:ext uri="{0D108BD9-81ED-4DB2-BD59-A6C34878D82A}">
                    <a16:rowId xmlns:a16="http://schemas.microsoft.com/office/drawing/2014/main" val="3409613971"/>
                  </a:ext>
                </a:extLst>
              </a:tr>
            </a:tbl>
          </a:graphicData>
        </a:graphic>
      </p:graphicFrame>
    </p:spTree>
    <p:extLst>
      <p:ext uri="{BB962C8B-B14F-4D97-AF65-F5344CB8AC3E}">
        <p14:creationId xmlns:p14="http://schemas.microsoft.com/office/powerpoint/2010/main" val="3729030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A4F7E-ED1F-66BC-FABD-009C8E9FB7BF}"/>
              </a:ext>
            </a:extLst>
          </p:cNvPr>
          <p:cNvSpPr>
            <a:spLocks noChangeArrowheads="1"/>
          </p:cNvSpPr>
          <p:nvPr/>
        </p:nvSpPr>
        <p:spPr bwMode="auto">
          <a:xfrm>
            <a:off x="0" y="-94565"/>
            <a:ext cx="2487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F5ACA2D2-4AD6-B39A-A66E-463045C8D2C1}"/>
              </a:ext>
            </a:extLst>
          </p:cNvPr>
          <p:cNvSpPr txBox="1"/>
          <p:nvPr/>
        </p:nvSpPr>
        <p:spPr>
          <a:xfrm>
            <a:off x="1264112" y="399673"/>
            <a:ext cx="7201659" cy="2585323"/>
          </a:xfrm>
          <a:prstGeom prst="rect">
            <a:avLst/>
          </a:prstGeom>
          <a:noFill/>
        </p:spPr>
        <p:txBody>
          <a:bodyPr wrap="square">
            <a:spAutoFit/>
          </a:bodyPr>
          <a:lstStyle/>
          <a:p>
            <a:pPr algn="ctr">
              <a:buNone/>
            </a:pPr>
            <a:r>
              <a:rPr lang="el-GR" b="1" dirty="0"/>
              <a:t>Τι Σημαίνει για την Ελλάδα</a:t>
            </a:r>
          </a:p>
          <a:p>
            <a:pPr algn="ctr">
              <a:buNone/>
            </a:pPr>
            <a:r>
              <a:rPr lang="el-GR" dirty="0"/>
              <a:t>Η ελληνική οικονομία επηρεάζεται κυρίως μέσω:</a:t>
            </a:r>
          </a:p>
          <a:p>
            <a:pPr algn="ctr">
              <a:buNone/>
            </a:pPr>
            <a:r>
              <a:rPr lang="el-GR" dirty="0"/>
              <a:t>1️⃣ </a:t>
            </a:r>
            <a:r>
              <a:rPr lang="el-GR" b="1" dirty="0"/>
              <a:t>ενεργειακής εξάρτησης από εισαγωγές</a:t>
            </a:r>
            <a:endParaRPr lang="el-GR" dirty="0"/>
          </a:p>
          <a:p>
            <a:pPr algn="ctr">
              <a:buNone/>
            </a:pPr>
            <a:r>
              <a:rPr lang="el-GR" dirty="0"/>
              <a:t>2️⃣ </a:t>
            </a:r>
            <a:r>
              <a:rPr lang="el-GR" b="1" dirty="0"/>
              <a:t>πληθωριστικών πιέσεων</a:t>
            </a:r>
            <a:endParaRPr lang="el-GR" dirty="0"/>
          </a:p>
          <a:p>
            <a:pPr algn="ctr">
              <a:buNone/>
            </a:pPr>
            <a:r>
              <a:rPr lang="el-GR" dirty="0"/>
              <a:t>3️⃣ </a:t>
            </a:r>
            <a:r>
              <a:rPr lang="el-GR" b="1" dirty="0"/>
              <a:t>αύξησης κόστους δανεισμού</a:t>
            </a:r>
            <a:endParaRPr lang="el-GR" dirty="0"/>
          </a:p>
          <a:p>
            <a:pPr algn="ctr">
              <a:buNone/>
            </a:pPr>
            <a:r>
              <a:rPr lang="el-GR" dirty="0"/>
              <a:t>4️⃣ </a:t>
            </a:r>
            <a:r>
              <a:rPr lang="el-GR" b="1" dirty="0"/>
              <a:t>επιδείνωσης του ισοζυγίου τρεχουσών συναλλαγών</a:t>
            </a:r>
            <a:endParaRPr lang="el-GR" dirty="0"/>
          </a:p>
          <a:p>
            <a:pPr algn="ctr">
              <a:buNone/>
            </a:pPr>
            <a:r>
              <a:rPr lang="el-GR" dirty="0"/>
              <a:t>Ωστόσο:</a:t>
            </a:r>
          </a:p>
          <a:p>
            <a:pPr algn="ctr">
              <a:buFont typeface="Arial" panose="020B0604020202020204" pitchFamily="34" charset="0"/>
              <a:buChar char="•"/>
            </a:pPr>
            <a:r>
              <a:rPr lang="el-GR" dirty="0"/>
              <a:t>η δημοσιονομική σταθερότητα δεν απειλείται άμεσα</a:t>
            </a:r>
          </a:p>
          <a:p>
            <a:pPr algn="ctr">
              <a:buFont typeface="Arial" panose="020B0604020202020204" pitchFamily="34" charset="0"/>
              <a:buChar char="•"/>
            </a:pPr>
            <a:r>
              <a:rPr lang="el-GR" dirty="0"/>
              <a:t>η οικονομία παραμένει </a:t>
            </a:r>
            <a:r>
              <a:rPr lang="el-GR" b="1" dirty="0"/>
              <a:t>ανθεκτική σε βραχυπρόθεσμα σοκ</a:t>
            </a:r>
            <a:r>
              <a:rPr lang="el-GR" dirty="0"/>
              <a:t>.</a:t>
            </a:r>
          </a:p>
        </p:txBody>
      </p:sp>
      <p:sp>
        <p:nvSpPr>
          <p:cNvPr id="8" name="TextBox 7">
            <a:extLst>
              <a:ext uri="{FF2B5EF4-FFF2-40B4-BE49-F238E27FC236}">
                <a16:creationId xmlns:a16="http://schemas.microsoft.com/office/drawing/2014/main" id="{CD1B122D-B311-16AE-9958-0ACF54159E6E}"/>
              </a:ext>
            </a:extLst>
          </p:cNvPr>
          <p:cNvSpPr txBox="1"/>
          <p:nvPr/>
        </p:nvSpPr>
        <p:spPr>
          <a:xfrm>
            <a:off x="1659242" y="3428999"/>
            <a:ext cx="9162167" cy="923330"/>
          </a:xfrm>
          <a:prstGeom prst="rect">
            <a:avLst/>
          </a:prstGeom>
          <a:noFill/>
        </p:spPr>
        <p:txBody>
          <a:bodyPr wrap="square">
            <a:spAutoFit/>
          </a:bodyPr>
          <a:lstStyle/>
          <a:p>
            <a:r>
              <a:rPr lang="el-GR" dirty="0"/>
              <a:t>«Η ενεργειακή κρίση λειτουργεί σαν ένας παγκόσμιος μηχανισμός αναδιανομής εισοδήματος: οι χώρες που εξάγουν ενέργεια κερδίζουν, ενώ οι χώρες που εισάγουν ενέργεια —όπως η Ελλάδα— αντιμετωπίζουν πληθωρισμό και επιβράδυνση της ανάπτυξης.»</a:t>
            </a:r>
            <a:endParaRPr lang="en-US" dirty="0"/>
          </a:p>
        </p:txBody>
      </p:sp>
    </p:spTree>
    <p:extLst>
      <p:ext uri="{BB962C8B-B14F-4D97-AF65-F5344CB8AC3E}">
        <p14:creationId xmlns:p14="http://schemas.microsoft.com/office/powerpoint/2010/main" val="919698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17706"/>
          </a:xfrm>
        </p:spPr>
        <p:txBody>
          <a:bodyPr>
            <a:normAutofit/>
          </a:bodyPr>
          <a:lstStyle/>
          <a:p>
            <a:pPr algn="ctr"/>
            <a:r>
              <a:rPr sz="1800" b="1" dirty="0"/>
              <a:t>Πα</a:t>
            </a:r>
            <a:r>
              <a:rPr sz="1800" b="1" dirty="0" err="1"/>
              <a:t>γκόσμι</a:t>
            </a:r>
            <a:r>
              <a:rPr sz="1800" b="1" dirty="0"/>
              <a:t>α Αναδιανομή Εισοδήματος από το Σοκ Πετρελαίου</a:t>
            </a:r>
          </a:p>
        </p:txBody>
      </p:sp>
      <p:sp>
        <p:nvSpPr>
          <p:cNvPr id="3" name="Content Placeholder 2"/>
          <p:cNvSpPr>
            <a:spLocks noGrp="1"/>
          </p:cNvSpPr>
          <p:nvPr>
            <p:ph idx="1"/>
          </p:nvPr>
        </p:nvSpPr>
        <p:spPr>
          <a:xfrm>
            <a:off x="1013076" y="848616"/>
            <a:ext cx="10340724" cy="5473462"/>
          </a:xfrm>
        </p:spPr>
        <p:txBody>
          <a:bodyPr>
            <a:noAutofit/>
          </a:bodyPr>
          <a:lstStyle/>
          <a:p>
            <a:pPr marL="0" indent="0" algn="ctr">
              <a:buNone/>
            </a:pPr>
            <a:r>
              <a:rPr sz="1400" b="1" dirty="0" err="1"/>
              <a:t>Γεω</a:t>
            </a:r>
            <a:r>
              <a:rPr sz="1400" b="1" dirty="0"/>
              <a:t>πολιτική κρίση στη Μέση Ανατολή</a:t>
            </a:r>
          </a:p>
          <a:p>
            <a:pPr marL="0" indent="0" algn="ctr">
              <a:buNone/>
            </a:pPr>
            <a:r>
              <a:rPr sz="1400" b="1" dirty="0"/>
              <a:t>↓</a:t>
            </a:r>
          </a:p>
          <a:p>
            <a:pPr marL="0" indent="0" algn="ctr">
              <a:buNone/>
            </a:pPr>
            <a:r>
              <a:rPr sz="1400" b="1" dirty="0" err="1"/>
              <a:t>Άνοδος</a:t>
            </a:r>
            <a:r>
              <a:rPr sz="1400" b="1" dirty="0"/>
              <a:t> </a:t>
            </a:r>
            <a:r>
              <a:rPr sz="1400" b="1" dirty="0" err="1"/>
              <a:t>τιμών</a:t>
            </a:r>
            <a:r>
              <a:rPr sz="1400" b="1" dirty="0"/>
              <a:t> π</a:t>
            </a:r>
            <a:r>
              <a:rPr sz="1400" b="1" dirty="0" err="1"/>
              <a:t>ετρελ</a:t>
            </a:r>
            <a:r>
              <a:rPr sz="1400" b="1" dirty="0"/>
              <a:t>αίου (π.χ. $64 → $120 α</a:t>
            </a:r>
            <a:r>
              <a:rPr sz="1400" b="1" dirty="0" err="1"/>
              <a:t>νά</a:t>
            </a:r>
            <a:r>
              <a:rPr sz="1400" b="1" dirty="0"/>
              <a:t> βα</a:t>
            </a:r>
            <a:r>
              <a:rPr sz="1400" b="1" dirty="0" err="1"/>
              <a:t>ρέλι</a:t>
            </a:r>
            <a:r>
              <a:rPr sz="1400" b="1" dirty="0"/>
              <a:t>)</a:t>
            </a:r>
          </a:p>
          <a:p>
            <a:pPr marL="0" indent="0" algn="ctr">
              <a:buNone/>
            </a:pPr>
            <a:r>
              <a:rPr sz="1400" b="1" dirty="0"/>
              <a:t>↓</a:t>
            </a:r>
          </a:p>
          <a:p>
            <a:pPr marL="0" indent="0" algn="ctr">
              <a:buNone/>
            </a:pPr>
            <a:r>
              <a:rPr sz="1400" b="1" dirty="0" err="1"/>
              <a:t>Αν</a:t>
            </a:r>
            <a:r>
              <a:rPr sz="1400" b="1" dirty="0"/>
              <a:t>αδιανομή εισοδήματος μεταξύ χωρών</a:t>
            </a:r>
          </a:p>
          <a:p>
            <a:pPr marL="0" indent="0" algn="ctr">
              <a:buNone/>
            </a:pPr>
            <a:endParaRPr sz="1400" b="1" dirty="0"/>
          </a:p>
          <a:p>
            <a:pPr marL="0" indent="0" algn="ctr">
              <a:buNone/>
            </a:pPr>
            <a:r>
              <a:rPr sz="1400" b="1" dirty="0" err="1"/>
              <a:t>Κερδισμένοι</a:t>
            </a:r>
            <a:r>
              <a:rPr sz="1400" b="1" dirty="0"/>
              <a:t>:</a:t>
            </a:r>
          </a:p>
          <a:p>
            <a:pPr marL="0" indent="0" algn="ctr">
              <a:buNone/>
            </a:pPr>
            <a:r>
              <a:rPr sz="1400" b="1" dirty="0"/>
              <a:t>• </a:t>
            </a:r>
            <a:r>
              <a:rPr sz="1400" b="1" dirty="0" err="1"/>
              <a:t>Χώρες</a:t>
            </a:r>
            <a:r>
              <a:rPr sz="1400" b="1" dirty="0"/>
              <a:t> </a:t>
            </a:r>
            <a:r>
              <a:rPr sz="1400" b="1" dirty="0" err="1"/>
              <a:t>εξ</a:t>
            </a:r>
            <a:r>
              <a:rPr sz="1400" b="1" dirty="0"/>
              <a:t>αγωγείς ενέργειας (ΗΠΑ, χώρες OPEC)</a:t>
            </a:r>
          </a:p>
          <a:p>
            <a:pPr marL="0" indent="0" algn="ctr">
              <a:buNone/>
            </a:pPr>
            <a:r>
              <a:rPr sz="1400" b="1" dirty="0"/>
              <a:t>• </a:t>
            </a:r>
            <a:r>
              <a:rPr sz="1400" b="1" dirty="0" err="1"/>
              <a:t>Ενεργει</a:t>
            </a:r>
            <a:r>
              <a:rPr sz="1400" b="1" dirty="0"/>
              <a:t>ακές εταιρείες και χρηματοπιστωτικές αγορές</a:t>
            </a:r>
          </a:p>
          <a:p>
            <a:pPr marL="0" indent="0" algn="ctr">
              <a:buNone/>
            </a:pPr>
            <a:endParaRPr sz="1400" b="1" dirty="0"/>
          </a:p>
          <a:p>
            <a:pPr marL="0" indent="0" algn="ctr">
              <a:buNone/>
            </a:pPr>
            <a:r>
              <a:rPr sz="1400" b="1" dirty="0"/>
              <a:t>Χα</a:t>
            </a:r>
            <a:r>
              <a:rPr sz="1400" b="1" dirty="0" err="1"/>
              <a:t>μένοι</a:t>
            </a:r>
            <a:r>
              <a:rPr sz="1400" b="1" dirty="0"/>
              <a:t>:</a:t>
            </a:r>
          </a:p>
          <a:p>
            <a:pPr marL="0" indent="0" algn="ctr">
              <a:buNone/>
            </a:pPr>
            <a:r>
              <a:rPr sz="1400" b="1" dirty="0"/>
              <a:t>• </a:t>
            </a:r>
            <a:r>
              <a:rPr sz="1400" b="1" dirty="0" err="1"/>
              <a:t>Εισ</a:t>
            </a:r>
            <a:r>
              <a:rPr sz="1400" b="1" dirty="0"/>
              <a:t>αγωγείς ενέργειας (ΕΕ)</a:t>
            </a:r>
          </a:p>
          <a:p>
            <a:pPr marL="0" indent="0" algn="ctr">
              <a:buNone/>
            </a:pPr>
            <a:r>
              <a:rPr sz="1400" b="1" dirty="0"/>
              <a:t>• </a:t>
            </a:r>
            <a:r>
              <a:rPr sz="1400" b="1" dirty="0" err="1"/>
              <a:t>Βιομηχ</a:t>
            </a:r>
            <a:r>
              <a:rPr sz="1400" b="1" dirty="0"/>
              <a:t>ανικές οικονομίες με υψηλό ενεργειακό κόστος</a:t>
            </a:r>
          </a:p>
          <a:p>
            <a:pPr marL="0" indent="0" algn="ctr">
              <a:buNone/>
            </a:pPr>
            <a:endParaRPr sz="1400" b="1" dirty="0"/>
          </a:p>
          <a:p>
            <a:pPr marL="0" indent="0" algn="ctr">
              <a:buNone/>
            </a:pPr>
            <a:r>
              <a:rPr sz="1400" b="1" dirty="0" err="1"/>
              <a:t>Ελλάδ</a:t>
            </a:r>
            <a:r>
              <a:rPr sz="1400" b="1" dirty="0"/>
              <a:t>α:</a:t>
            </a:r>
          </a:p>
          <a:p>
            <a:pPr marL="0" indent="0" algn="ctr">
              <a:buNone/>
            </a:pPr>
            <a:r>
              <a:rPr sz="1400" b="1" dirty="0"/>
              <a:t>• </a:t>
            </a:r>
            <a:r>
              <a:rPr sz="1400" b="1" dirty="0" err="1"/>
              <a:t>Υψηλή</a:t>
            </a:r>
            <a:r>
              <a:rPr sz="1400" b="1" dirty="0"/>
              <a:t> </a:t>
            </a:r>
            <a:r>
              <a:rPr sz="1400" b="1" dirty="0" err="1"/>
              <a:t>εξάρτηση</a:t>
            </a:r>
            <a:r>
              <a:rPr sz="1400" b="1" dirty="0"/>
              <a:t> από </a:t>
            </a:r>
            <a:r>
              <a:rPr sz="1400" b="1" dirty="0" err="1"/>
              <a:t>εισ</a:t>
            </a:r>
            <a:r>
              <a:rPr sz="1400" b="1" dirty="0"/>
              <a:t>αγόμενη ενέργεια</a:t>
            </a:r>
          </a:p>
          <a:p>
            <a:pPr marL="0" indent="0" algn="ctr">
              <a:buNone/>
            </a:pPr>
            <a:r>
              <a:rPr sz="1400" b="1" dirty="0"/>
              <a:t>• </a:t>
            </a:r>
            <a:r>
              <a:rPr sz="1400" b="1" dirty="0" err="1"/>
              <a:t>Πληθωριστικές</a:t>
            </a:r>
            <a:r>
              <a:rPr sz="1400" b="1" dirty="0"/>
              <a:t> π</a:t>
            </a:r>
            <a:r>
              <a:rPr sz="1400" b="1" dirty="0" err="1"/>
              <a:t>ιέσεις</a:t>
            </a:r>
            <a:endParaRPr sz="1400" b="1" dirty="0"/>
          </a:p>
          <a:p>
            <a:pPr marL="0" indent="0" algn="ctr">
              <a:buNone/>
            </a:pPr>
            <a:r>
              <a:rPr sz="1400" b="1" dirty="0"/>
              <a:t>• Επιβ</a:t>
            </a:r>
            <a:r>
              <a:rPr sz="1400" b="1" dirty="0" err="1"/>
              <a:t>ράδυνση</a:t>
            </a:r>
            <a:r>
              <a:rPr sz="1400" b="1" dirty="0"/>
              <a:t> </a:t>
            </a:r>
            <a:r>
              <a:rPr sz="1400" b="1" dirty="0" err="1"/>
              <a:t>οικονομικής</a:t>
            </a:r>
            <a:r>
              <a:rPr sz="1400" b="1" dirty="0"/>
              <a:t> α</a:t>
            </a:r>
            <a:r>
              <a:rPr sz="1400" b="1" dirty="0" err="1"/>
              <a:t>νά</a:t>
            </a:r>
            <a:r>
              <a:rPr sz="1400" b="1" dirty="0"/>
              <a:t>πτυξης</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400" b="1" dirty="0"/>
              <a:t>Οι βασικές υποθέσεις κρατικής παρέμβασης στη διαμόρφωση των τιμών</a:t>
            </a:r>
          </a:p>
        </p:txBody>
      </p:sp>
      <p:sp>
        <p:nvSpPr>
          <p:cNvPr id="3" name="Content Placeholder 2"/>
          <p:cNvSpPr>
            <a:spLocks noGrp="1"/>
          </p:cNvSpPr>
          <p:nvPr>
            <p:ph idx="1"/>
          </p:nvPr>
        </p:nvSpPr>
        <p:spPr/>
        <p:txBody>
          <a:bodyPr>
            <a:normAutofit lnSpcReduction="10000"/>
          </a:bodyPr>
          <a:lstStyle/>
          <a:p>
            <a:r>
              <a:rPr lang="el-GR" dirty="0"/>
              <a:t>Οι πολιτικοί και οι υπεύθυνοι χάραξης πολιτικής ακολουθώντας μια από της Δέκα αρχές ότι οι άνθρωποι ανταποκρίνονται σε κίνητρα και όταν πιστεύουν ότι η αγοραία τιμή ενός αγαθού δεν είναι δίκαιη για τους αγοραστές ή τους πωλητές τότε επιβάλλουν ανώτατες ή κατώτατες τιμές όταν θέλουν να επιδράσουν στα αποτελέσματα της αγοράς επιβάλλοντας φόρους και επιδοτήσεις.</a:t>
            </a:r>
          </a:p>
          <a:p>
            <a:r>
              <a:rPr lang="el-GR" dirty="0"/>
              <a:t>Τι υποθέτουν?</a:t>
            </a:r>
          </a:p>
          <a:p>
            <a:pPr>
              <a:buFont typeface="Wingdings" panose="05000000000000000000" pitchFamily="2" charset="2"/>
              <a:buChar char="q"/>
            </a:pPr>
            <a:r>
              <a:rPr lang="el-GR" dirty="0"/>
              <a:t> ορθολογική συμπεριφορά</a:t>
            </a:r>
          </a:p>
          <a:p>
            <a:pPr>
              <a:buFont typeface="Wingdings" panose="05000000000000000000" pitchFamily="2" charset="2"/>
              <a:buChar char="q"/>
            </a:pPr>
            <a:r>
              <a:rPr lang="el-GR" dirty="0"/>
              <a:t>Συμμόρφωση της αγοράς από πλευράς τόσο Ζ όσο και Π</a:t>
            </a:r>
          </a:p>
          <a:p>
            <a:pPr>
              <a:buFont typeface="Wingdings" panose="05000000000000000000" pitchFamily="2" charset="2"/>
              <a:buChar char="q"/>
            </a:pPr>
            <a:r>
              <a:rPr lang="el-GR" dirty="0"/>
              <a:t>Δυνατότητα ελεγκτικού μηχανισμού</a:t>
            </a:r>
          </a:p>
          <a:p>
            <a:pPr>
              <a:buFont typeface="Wingdings" panose="05000000000000000000" pitchFamily="2" charset="2"/>
              <a:buChar char="q"/>
            </a:pPr>
            <a:r>
              <a:rPr lang="el-GR" dirty="0"/>
              <a:t>Ομοιογένεια προϊόντος</a:t>
            </a:r>
          </a:p>
        </p:txBody>
      </p:sp>
    </p:spTree>
    <p:extLst>
      <p:ext uri="{BB962C8B-B14F-4D97-AF65-F5344CB8AC3E}">
        <p14:creationId xmlns:p14="http://schemas.microsoft.com/office/powerpoint/2010/main" val="2153595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b="1" dirty="0"/>
              <a:t>Εργαλεία Δημοσιονομικής Πολιτικής</a:t>
            </a:r>
          </a:p>
        </p:txBody>
      </p:sp>
      <p:sp>
        <p:nvSpPr>
          <p:cNvPr id="3" name="Content Placeholder 2"/>
          <p:cNvSpPr>
            <a:spLocks noGrp="1"/>
          </p:cNvSpPr>
          <p:nvPr>
            <p:ph idx="1"/>
          </p:nvPr>
        </p:nvSpPr>
        <p:spPr/>
        <p:txBody>
          <a:bodyPr>
            <a:normAutofit fontScale="92500" lnSpcReduction="10000"/>
          </a:bodyPr>
          <a:lstStyle/>
          <a:p>
            <a:r>
              <a:rPr lang="en-US" dirty="0"/>
              <a:t>- </a:t>
            </a:r>
            <a:r>
              <a:rPr lang="el-GR" dirty="0"/>
              <a:t>Οι φόροι χωρίζονται σε τρείς βασικές κατηγορίες:</a:t>
            </a:r>
          </a:p>
          <a:p>
            <a:pPr>
              <a:buFont typeface="Wingdings" panose="05000000000000000000" pitchFamily="2" charset="2"/>
              <a:buChar char="Ø"/>
            </a:pPr>
            <a:r>
              <a:rPr lang="el-GR" dirty="0"/>
              <a:t>Άμεσοι φόροι</a:t>
            </a:r>
            <a:r>
              <a:rPr lang="en-US" dirty="0"/>
              <a:t>(Direct Taxes)</a:t>
            </a:r>
            <a:r>
              <a:rPr lang="el-GR" dirty="0"/>
              <a:t> είναι αυτοί οι οποίοι επιβάλλονται στο εισόδημα και τον πλούτο φυσικών και νομικών προσώπων (π.χ. Φόρος εισοδήματος, ΕΝΦΙΑ, Φόροι Μεταβίβασης Αξιών Κινητών και Ακινήτων κλπ.</a:t>
            </a:r>
          </a:p>
          <a:p>
            <a:pPr>
              <a:buFont typeface="Wingdings" panose="05000000000000000000" pitchFamily="2" charset="2"/>
              <a:buChar char="Ø"/>
            </a:pPr>
            <a:r>
              <a:rPr lang="el-GR" dirty="0"/>
              <a:t>Έμμεσοι φόροι </a:t>
            </a:r>
            <a:r>
              <a:rPr lang="en-US" dirty="0"/>
              <a:t>(Indirect or Ad Valorem) </a:t>
            </a:r>
            <a:r>
              <a:rPr lang="el-GR" dirty="0"/>
              <a:t>είναι αυτοί που επιβάλλονται επί της πώλησης (κατανάλωσης)  αγαθών και υπηρεσιών πχ ΦΠΑ, Ειδικοί όροι Κατανάλωσης.</a:t>
            </a:r>
          </a:p>
          <a:p>
            <a:pPr>
              <a:buFont typeface="Wingdings" panose="05000000000000000000" pitchFamily="2" charset="2"/>
              <a:buChar char="Ø"/>
            </a:pPr>
            <a:r>
              <a:rPr lang="el-GR" dirty="0"/>
              <a:t>Δασμοί &amp; Τέλη (</a:t>
            </a:r>
            <a:r>
              <a:rPr lang="en-US" dirty="0"/>
              <a:t>Tariffs &amp; Duties) </a:t>
            </a:r>
            <a:r>
              <a:rPr lang="el-GR" dirty="0"/>
              <a:t>επι εισαγωγών και εξαγωγών </a:t>
            </a:r>
          </a:p>
          <a:p>
            <a:pPr marL="0" indent="0">
              <a:buNone/>
            </a:pPr>
            <a:r>
              <a:rPr lang="en-US" dirty="0"/>
              <a:t>- </a:t>
            </a:r>
            <a:r>
              <a:rPr lang="el-GR" dirty="0"/>
              <a:t>Γιατί απαιτείται η φορολόγηση?</a:t>
            </a:r>
          </a:p>
          <a:p>
            <a:pPr marL="0" indent="0">
              <a:buNone/>
            </a:pPr>
            <a:r>
              <a:rPr lang="el-GR" dirty="0"/>
              <a:t>Για την είσπραξη του συνόλου των κρατικών δαπανών που αφορά πληρωμές, μεταβιβαστικές πληρωμές, εξυπηρέτηση χρέους και παραγωγή κοινωνικών αγαθών </a:t>
            </a:r>
            <a:r>
              <a:rPr lang="el-GR" b="1" dirty="0"/>
              <a:t>στα πλαίσια της ανταποδοτικότητας και ισονομίας</a:t>
            </a:r>
          </a:p>
          <a:p>
            <a:pPr marL="0" indent="0">
              <a:buNone/>
            </a:pPr>
            <a:endParaRPr lang="el-GR" dirty="0"/>
          </a:p>
        </p:txBody>
      </p:sp>
    </p:spTree>
    <p:extLst>
      <p:ext uri="{BB962C8B-B14F-4D97-AF65-F5344CB8AC3E}">
        <p14:creationId xmlns:p14="http://schemas.microsoft.com/office/powerpoint/2010/main" val="3450484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46579"/>
          </a:xfrm>
        </p:spPr>
        <p:txBody>
          <a:bodyPr>
            <a:normAutofit/>
          </a:bodyPr>
          <a:lstStyle/>
          <a:p>
            <a:pPr algn="ctr"/>
            <a:r>
              <a:rPr lang="el-GR" sz="2800" b="1" dirty="0"/>
              <a:t>ΕΜΜΕΣΟΙ ΦΟΡΟΙ</a:t>
            </a:r>
          </a:p>
        </p:txBody>
      </p:sp>
      <p:sp>
        <p:nvSpPr>
          <p:cNvPr id="3" name="Content Placeholder 2"/>
          <p:cNvSpPr>
            <a:spLocks noGrp="1"/>
          </p:cNvSpPr>
          <p:nvPr>
            <p:ph idx="1"/>
          </p:nvPr>
        </p:nvSpPr>
        <p:spPr>
          <a:xfrm>
            <a:off x="1097280" y="1484851"/>
            <a:ext cx="10058400" cy="4384241"/>
          </a:xfrm>
        </p:spPr>
        <p:txBody>
          <a:bodyPr/>
          <a:lstStyle/>
          <a:p>
            <a:r>
              <a:rPr lang="el-GR" dirty="0"/>
              <a:t>Οι έμμεσοι φόροι μπορεί να αφορούν:</a:t>
            </a:r>
          </a:p>
          <a:p>
            <a:pPr>
              <a:buFont typeface="Wingdings" panose="05000000000000000000" pitchFamily="2" charset="2"/>
              <a:buChar char="§"/>
            </a:pPr>
            <a:r>
              <a:rPr lang="el-GR" dirty="0"/>
              <a:t>σε ένα ποσό ανά μονάδα δαπάνης (ειδικός φόρος) π.χ. 0,09€ ο φόρος της πλαστικής σακούλας</a:t>
            </a:r>
          </a:p>
          <a:p>
            <a:pPr>
              <a:buFont typeface="Wingdings" panose="05000000000000000000" pitchFamily="2" charset="2"/>
              <a:buChar char="§"/>
            </a:pPr>
            <a:r>
              <a:rPr lang="el-GR" dirty="0"/>
              <a:t>σε ένα ποσοστό επί της αξίας του αγαθού (κατ’ αξία φόρος) π.χ. ΦΠΑ 24% ή 13%</a:t>
            </a:r>
          </a:p>
          <a:p>
            <a:r>
              <a:rPr lang="el-GR" dirty="0"/>
              <a:t>Όταν επιβάλλονται έμμεσοι φόροι προκύπτουν διάφορα ερωτήματα: </a:t>
            </a:r>
          </a:p>
          <a:p>
            <a:r>
              <a:rPr lang="el-GR" dirty="0"/>
              <a:t>Οι αγοραστές ή οι πωλητές φέρουν το βάρος του φόρου; </a:t>
            </a:r>
          </a:p>
          <a:p>
            <a:pPr>
              <a:buFont typeface="Wingdings" panose="05000000000000000000" pitchFamily="2" charset="2"/>
              <a:buChar char="v"/>
            </a:pPr>
            <a:r>
              <a:rPr lang="el-GR" dirty="0"/>
              <a:t>Μήπως το βάρος του φόρου επιμερίζεται σε αγοραστές και πωλητές; </a:t>
            </a:r>
          </a:p>
          <a:p>
            <a:pPr>
              <a:buFont typeface="Wingdings" panose="05000000000000000000" pitchFamily="2" charset="2"/>
              <a:buChar char="v"/>
            </a:pPr>
            <a:r>
              <a:rPr lang="el-GR" dirty="0"/>
              <a:t>Ποιος ορίζει (το κράτος ή η αγορά) πώς επιμερίζεται το βάρος του φόρου;</a:t>
            </a:r>
          </a:p>
          <a:p>
            <a:r>
              <a:rPr lang="el-GR" dirty="0"/>
              <a:t>Με τον όρο </a:t>
            </a:r>
            <a:r>
              <a:rPr lang="el-GR" b="1" dirty="0"/>
              <a:t>επίπτωση του φόρου </a:t>
            </a:r>
            <a:r>
              <a:rPr lang="el-GR" dirty="0"/>
              <a:t>ορίζουμε τον καταμερισμό της φορολογικής επιβάρυνσης σε πωλητές και αγοραστές</a:t>
            </a:r>
          </a:p>
        </p:txBody>
      </p:sp>
    </p:spTree>
    <p:extLst>
      <p:ext uri="{BB962C8B-B14F-4D97-AF65-F5344CB8AC3E}">
        <p14:creationId xmlns:p14="http://schemas.microsoft.com/office/powerpoint/2010/main" val="1066722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3200" b="1" dirty="0"/>
              <a:t>Επιβολή ειδικού φόρου στους πωλητές</a:t>
            </a:r>
          </a:p>
        </p:txBody>
      </p:sp>
      <p:sp>
        <p:nvSpPr>
          <p:cNvPr id="3" name="Content Placeholder 2"/>
          <p:cNvSpPr>
            <a:spLocks noGrp="1"/>
          </p:cNvSpPr>
          <p:nvPr>
            <p:ph idx="1"/>
          </p:nvPr>
        </p:nvSpPr>
        <p:spPr/>
        <p:txBody>
          <a:bodyPr/>
          <a:lstStyle/>
          <a:p>
            <a:r>
              <a:rPr lang="el-GR" dirty="0"/>
              <a:t>Έστω ότι το κράτος επιβάλλει φόρο 0,70€ στους πωλητές βενζίνης. Ο φόρος στους πωλητές μετατοπίζει την καμπύλη προσφοράς προς τα επάνω ή προς τα αριστερά</a:t>
            </a:r>
          </a:p>
          <a:p>
            <a:endParaRPr lang="el-GR" dirty="0"/>
          </a:p>
        </p:txBody>
      </p:sp>
      <p:pic>
        <p:nvPicPr>
          <p:cNvPr id="4" name="Picture 3"/>
          <p:cNvPicPr>
            <a:picLocks noChangeAspect="1"/>
          </p:cNvPicPr>
          <p:nvPr/>
        </p:nvPicPr>
        <p:blipFill>
          <a:blip r:embed="rId2"/>
          <a:stretch>
            <a:fillRect/>
          </a:stretch>
        </p:blipFill>
        <p:spPr>
          <a:xfrm>
            <a:off x="2195643" y="2877608"/>
            <a:ext cx="6743700" cy="3362325"/>
          </a:xfrm>
          <a:prstGeom prst="rect">
            <a:avLst/>
          </a:prstGeom>
        </p:spPr>
      </p:pic>
    </p:spTree>
    <p:extLst>
      <p:ext uri="{BB962C8B-B14F-4D97-AF65-F5344CB8AC3E}">
        <p14:creationId xmlns:p14="http://schemas.microsoft.com/office/powerpoint/2010/main" val="2330650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537" y="614362"/>
            <a:ext cx="11972925" cy="5629275"/>
          </a:xfrm>
          <a:prstGeom prst="rect">
            <a:avLst/>
          </a:prstGeom>
        </p:spPr>
      </p:pic>
    </p:spTree>
    <p:extLst>
      <p:ext uri="{BB962C8B-B14F-4D97-AF65-F5344CB8AC3E}">
        <p14:creationId xmlns:p14="http://schemas.microsoft.com/office/powerpoint/2010/main" val="321505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461962"/>
            <a:ext cx="11125200" cy="5934075"/>
          </a:xfrm>
          <a:prstGeom prst="rect">
            <a:avLst/>
          </a:prstGeom>
        </p:spPr>
      </p:pic>
    </p:spTree>
    <p:extLst>
      <p:ext uri="{BB962C8B-B14F-4D97-AF65-F5344CB8AC3E}">
        <p14:creationId xmlns:p14="http://schemas.microsoft.com/office/powerpoint/2010/main" val="455666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875" y="71437"/>
            <a:ext cx="11906250" cy="6715125"/>
          </a:xfrm>
          <a:prstGeom prst="rect">
            <a:avLst/>
          </a:prstGeom>
        </p:spPr>
      </p:pic>
    </p:spTree>
    <p:extLst>
      <p:ext uri="{BB962C8B-B14F-4D97-AF65-F5344CB8AC3E}">
        <p14:creationId xmlns:p14="http://schemas.microsoft.com/office/powerpoint/2010/main" val="900885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95577"/>
          </a:xfrm>
        </p:spPr>
        <p:txBody>
          <a:bodyPr>
            <a:normAutofit/>
          </a:bodyPr>
          <a:lstStyle/>
          <a:p>
            <a:pPr algn="ctr"/>
            <a:r>
              <a:rPr lang="el-GR" sz="2800" b="1" dirty="0"/>
              <a:t>Επιβολή ειδικού φόρου στους αγοραστές</a:t>
            </a:r>
          </a:p>
        </p:txBody>
      </p:sp>
      <p:sp>
        <p:nvSpPr>
          <p:cNvPr id="3" name="Text Placeholder 2"/>
          <p:cNvSpPr>
            <a:spLocks noGrp="1"/>
          </p:cNvSpPr>
          <p:nvPr>
            <p:ph type="body" idx="1"/>
          </p:nvPr>
        </p:nvSpPr>
        <p:spPr/>
        <p:txBody>
          <a:bodyPr>
            <a:normAutofit fontScale="62500" lnSpcReduction="20000"/>
          </a:bodyPr>
          <a:lstStyle/>
          <a:p>
            <a:r>
              <a:rPr lang="el-GR" dirty="0"/>
              <a:t>Έστω ότι το κράτος επιβάλλει φόρο 0,70€ στους αγοραστές βενζίνης. Ο φόρος στους αγοραστές μετατοπίζει την καμπύλη ζήτησης προς τα κάτω ή προς τα αριστερά</a:t>
            </a:r>
          </a:p>
        </p:txBody>
      </p:sp>
      <p:pic>
        <p:nvPicPr>
          <p:cNvPr id="7" name="Content Placeholder 6"/>
          <p:cNvPicPr>
            <a:picLocks noGrp="1" noChangeAspect="1"/>
          </p:cNvPicPr>
          <p:nvPr>
            <p:ph sz="half" idx="2"/>
          </p:nvPr>
        </p:nvPicPr>
        <p:blipFill>
          <a:blip r:embed="rId2"/>
          <a:stretch>
            <a:fillRect/>
          </a:stretch>
        </p:blipFill>
        <p:spPr>
          <a:xfrm>
            <a:off x="1096963" y="2962211"/>
            <a:ext cx="4640262" cy="2902078"/>
          </a:xfrm>
          <a:prstGeom prst="rect">
            <a:avLst/>
          </a:prstGeom>
        </p:spPr>
      </p:pic>
      <p:pic>
        <p:nvPicPr>
          <p:cNvPr id="9" name="Picture 8"/>
          <p:cNvPicPr>
            <a:picLocks noChangeAspect="1"/>
          </p:cNvPicPr>
          <p:nvPr/>
        </p:nvPicPr>
        <p:blipFill>
          <a:blip r:embed="rId3"/>
          <a:stretch>
            <a:fillRect/>
          </a:stretch>
        </p:blipFill>
        <p:spPr>
          <a:xfrm>
            <a:off x="6878971" y="1900274"/>
            <a:ext cx="2810487" cy="1496044"/>
          </a:xfrm>
          <a:prstGeom prst="rect">
            <a:avLst/>
          </a:prstGeom>
        </p:spPr>
      </p:pic>
      <p:sp>
        <p:nvSpPr>
          <p:cNvPr id="5" name="Text Placeholder 4"/>
          <p:cNvSpPr>
            <a:spLocks noGrp="1"/>
          </p:cNvSpPr>
          <p:nvPr>
            <p:ph type="body" sz="quarter" idx="3"/>
          </p:nvPr>
        </p:nvSpPr>
        <p:spPr>
          <a:xfrm>
            <a:off x="6174297" y="1900274"/>
            <a:ext cx="4981383" cy="1295932"/>
          </a:xfrm>
        </p:spPr>
        <p:txBody>
          <a:bodyPr>
            <a:normAutofit/>
          </a:bodyPr>
          <a:lstStyle/>
          <a:p>
            <a:r>
              <a:rPr lang="el-GR" sz="1200" dirty="0" err="1"/>
              <a:t>Σχολια</a:t>
            </a:r>
            <a:r>
              <a:rPr lang="el-GR" sz="1200" dirty="0"/>
              <a:t>:</a:t>
            </a:r>
          </a:p>
        </p:txBody>
      </p:sp>
      <p:pic>
        <p:nvPicPr>
          <p:cNvPr id="8" name="Content Placeholder 7"/>
          <p:cNvPicPr>
            <a:picLocks noGrp="1" noChangeAspect="1"/>
          </p:cNvPicPr>
          <p:nvPr>
            <p:ph sz="quarter" idx="4"/>
          </p:nvPr>
        </p:nvPicPr>
        <p:blipFill>
          <a:blip r:embed="rId4"/>
          <a:stretch>
            <a:fillRect/>
          </a:stretch>
        </p:blipFill>
        <p:spPr>
          <a:xfrm>
            <a:off x="7088539" y="2957513"/>
            <a:ext cx="3494973" cy="2911475"/>
          </a:xfrm>
          <a:prstGeom prst="rect">
            <a:avLst/>
          </a:prstGeom>
        </p:spPr>
      </p:pic>
    </p:spTree>
    <p:extLst>
      <p:ext uri="{BB962C8B-B14F-4D97-AF65-F5344CB8AC3E}">
        <p14:creationId xmlns:p14="http://schemas.microsoft.com/office/powerpoint/2010/main" val="713424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9971-2BCF-1FB3-E032-641C9CF6B59A}"/>
              </a:ext>
            </a:extLst>
          </p:cNvPr>
          <p:cNvSpPr>
            <a:spLocks noGrp="1"/>
          </p:cNvSpPr>
          <p:nvPr>
            <p:ph type="title"/>
          </p:nvPr>
        </p:nvSpPr>
        <p:spPr/>
        <p:txBody>
          <a:bodyPr/>
          <a:lstStyle/>
          <a:p>
            <a:r>
              <a:rPr lang="en-US" dirty="0"/>
              <a:t>Meaning of energy crisis</a:t>
            </a:r>
          </a:p>
        </p:txBody>
      </p:sp>
      <p:sp>
        <p:nvSpPr>
          <p:cNvPr id="3" name="Content Placeholder 2">
            <a:extLst>
              <a:ext uri="{FF2B5EF4-FFF2-40B4-BE49-F238E27FC236}">
                <a16:creationId xmlns:a16="http://schemas.microsoft.com/office/drawing/2014/main" id="{811FC95F-ECB5-D2F0-DA3E-E1CB8F084C6E}"/>
              </a:ext>
            </a:extLst>
          </p:cNvPr>
          <p:cNvSpPr>
            <a:spLocks noGrp="1"/>
          </p:cNvSpPr>
          <p:nvPr>
            <p:ph idx="1"/>
          </p:nvPr>
        </p:nvSpPr>
        <p:spPr/>
        <p:txBody>
          <a:bodyPr/>
          <a:lstStyle/>
          <a:p>
            <a:r>
              <a:rPr lang="el-GR" dirty="0"/>
              <a:t>Μια ενεργειακή κρίση συμβαίνει όταν οι περιορισμοί εφοδιασμού ή οι γεωπολιτικές διαταραχές προκαλούν ραγδαίες αυξήσεις στις τιμές της ενέργειας, επηρεάζοντας το κόστος παραγωγής, τον πληθωρισμό και την οικονομική σταθερότητα.
Από την άποψη της διαχειριστικής οικονομίας, οι ενεργειακές κρίσεις είναι σοκ κόστους που επηρεάζουν τις λειτουργίες παραγωγής, τις αλυσίδες εφοδιασμού και τις στρατηγικές τιμολόγησης.</a:t>
            </a:r>
            <a:endParaRPr lang="en-US" dirty="0"/>
          </a:p>
        </p:txBody>
      </p:sp>
    </p:spTree>
    <p:extLst>
      <p:ext uri="{BB962C8B-B14F-4D97-AF65-F5344CB8AC3E}">
        <p14:creationId xmlns:p14="http://schemas.microsoft.com/office/powerpoint/2010/main" val="2819496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b="1" dirty="0"/>
              <a:t>Συμπεράσματα εφαρμογής δημοσιονομικών μέτρων</a:t>
            </a:r>
          </a:p>
        </p:txBody>
      </p:sp>
      <p:pic>
        <p:nvPicPr>
          <p:cNvPr id="4" name="Content Placeholder 3"/>
          <p:cNvPicPr>
            <a:picLocks noGrp="1" noChangeAspect="1"/>
          </p:cNvPicPr>
          <p:nvPr>
            <p:ph idx="1"/>
          </p:nvPr>
        </p:nvPicPr>
        <p:blipFill>
          <a:blip r:embed="rId2"/>
          <a:stretch>
            <a:fillRect/>
          </a:stretch>
        </p:blipFill>
        <p:spPr>
          <a:xfrm>
            <a:off x="1013073" y="1808120"/>
            <a:ext cx="10058400" cy="1592580"/>
          </a:xfrm>
          <a:prstGeom prst="rect">
            <a:avLst/>
          </a:prstGeom>
        </p:spPr>
      </p:pic>
      <p:pic>
        <p:nvPicPr>
          <p:cNvPr id="5" name="Picture 4"/>
          <p:cNvPicPr>
            <a:picLocks noChangeAspect="1"/>
          </p:cNvPicPr>
          <p:nvPr/>
        </p:nvPicPr>
        <p:blipFill>
          <a:blip r:embed="rId3"/>
          <a:stretch>
            <a:fillRect/>
          </a:stretch>
        </p:blipFill>
        <p:spPr>
          <a:xfrm>
            <a:off x="1013073" y="3400700"/>
            <a:ext cx="10058400" cy="2919745"/>
          </a:xfrm>
          <a:prstGeom prst="rect">
            <a:avLst/>
          </a:prstGeom>
        </p:spPr>
      </p:pic>
    </p:spTree>
    <p:extLst>
      <p:ext uri="{BB962C8B-B14F-4D97-AF65-F5344CB8AC3E}">
        <p14:creationId xmlns:p14="http://schemas.microsoft.com/office/powerpoint/2010/main" val="3396438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30469"/>
          </a:xfrm>
        </p:spPr>
        <p:txBody>
          <a:bodyPr>
            <a:normAutofit/>
          </a:bodyPr>
          <a:lstStyle/>
          <a:p>
            <a:pPr algn="ctr"/>
            <a:r>
              <a:rPr lang="el-GR" sz="2400" b="1" dirty="0"/>
              <a:t>Ο ρόλος της ελαστικότητας στην εφαρμογή δημοσιονομικής πολιτικής</a:t>
            </a:r>
          </a:p>
        </p:txBody>
      </p:sp>
      <p:pic>
        <p:nvPicPr>
          <p:cNvPr id="4" name="Content Placeholder 3"/>
          <p:cNvPicPr>
            <a:picLocks noGrp="1" noChangeAspect="1"/>
          </p:cNvPicPr>
          <p:nvPr>
            <p:ph idx="1"/>
          </p:nvPr>
        </p:nvPicPr>
        <p:blipFill>
          <a:blip r:embed="rId2"/>
          <a:stretch>
            <a:fillRect/>
          </a:stretch>
        </p:blipFill>
        <p:spPr>
          <a:xfrm>
            <a:off x="1096962" y="1668503"/>
            <a:ext cx="10058717" cy="1217310"/>
          </a:xfrm>
          <a:prstGeom prst="rect">
            <a:avLst/>
          </a:prstGeom>
        </p:spPr>
      </p:pic>
      <p:pic>
        <p:nvPicPr>
          <p:cNvPr id="5" name="Picture 4"/>
          <p:cNvPicPr>
            <a:picLocks noChangeAspect="1"/>
          </p:cNvPicPr>
          <p:nvPr/>
        </p:nvPicPr>
        <p:blipFill>
          <a:blip r:embed="rId3"/>
          <a:stretch>
            <a:fillRect/>
          </a:stretch>
        </p:blipFill>
        <p:spPr>
          <a:xfrm>
            <a:off x="1199627" y="2978092"/>
            <a:ext cx="10121622" cy="3338818"/>
          </a:xfrm>
          <a:prstGeom prst="rect">
            <a:avLst/>
          </a:prstGeom>
        </p:spPr>
      </p:pic>
    </p:spTree>
    <p:extLst>
      <p:ext uri="{BB962C8B-B14F-4D97-AF65-F5344CB8AC3E}">
        <p14:creationId xmlns:p14="http://schemas.microsoft.com/office/powerpoint/2010/main" val="32398483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8162" y="338137"/>
            <a:ext cx="11115675" cy="6181725"/>
          </a:xfrm>
          <a:prstGeom prst="rect">
            <a:avLst/>
          </a:prstGeom>
        </p:spPr>
      </p:pic>
    </p:spTree>
    <p:extLst>
      <p:ext uri="{BB962C8B-B14F-4D97-AF65-F5344CB8AC3E}">
        <p14:creationId xmlns:p14="http://schemas.microsoft.com/office/powerpoint/2010/main" val="22429107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4825" y="642937"/>
            <a:ext cx="11182350" cy="5572125"/>
          </a:xfrm>
          <a:prstGeom prst="rect">
            <a:avLst/>
          </a:prstGeom>
        </p:spPr>
      </p:pic>
    </p:spTree>
    <p:extLst>
      <p:ext uri="{BB962C8B-B14F-4D97-AF65-F5344CB8AC3E}">
        <p14:creationId xmlns:p14="http://schemas.microsoft.com/office/powerpoint/2010/main" val="1587225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04634"/>
          </a:xfrm>
        </p:spPr>
        <p:txBody>
          <a:bodyPr>
            <a:normAutofit/>
          </a:bodyPr>
          <a:lstStyle/>
          <a:p>
            <a:pPr algn="ctr"/>
            <a:r>
              <a:rPr lang="el-GR" sz="2800" b="1" dirty="0"/>
              <a:t>Πώς ο φόρος επηρεάζει όσους συμμετέχουν στην αγορά</a:t>
            </a:r>
          </a:p>
        </p:txBody>
      </p:sp>
      <p:pic>
        <p:nvPicPr>
          <p:cNvPr id="5" name="Content Placeholder 4"/>
          <p:cNvPicPr>
            <a:picLocks noGrp="1" noChangeAspect="1"/>
          </p:cNvPicPr>
          <p:nvPr>
            <p:ph sz="half" idx="1"/>
          </p:nvPr>
        </p:nvPicPr>
        <p:blipFill>
          <a:blip r:embed="rId2"/>
          <a:stretch>
            <a:fillRect/>
          </a:stretch>
        </p:blipFill>
        <p:spPr>
          <a:xfrm>
            <a:off x="1096962" y="2296566"/>
            <a:ext cx="4993445" cy="3006664"/>
          </a:xfrm>
          <a:prstGeom prst="rect">
            <a:avLst/>
          </a:prstGeom>
        </p:spPr>
      </p:pic>
      <p:pic>
        <p:nvPicPr>
          <p:cNvPr id="6" name="Content Placeholder 5"/>
          <p:cNvPicPr>
            <a:picLocks noGrp="1" noChangeAspect="1"/>
          </p:cNvPicPr>
          <p:nvPr>
            <p:ph sz="half" idx="2"/>
          </p:nvPr>
        </p:nvPicPr>
        <p:blipFill>
          <a:blip r:embed="rId3"/>
          <a:stretch>
            <a:fillRect/>
          </a:stretch>
        </p:blipFill>
        <p:spPr>
          <a:xfrm>
            <a:off x="6090408" y="2206305"/>
            <a:ext cx="5064956" cy="3096925"/>
          </a:xfrm>
          <a:prstGeom prst="rect">
            <a:avLst/>
          </a:prstGeom>
        </p:spPr>
      </p:pic>
    </p:spTree>
    <p:extLst>
      <p:ext uri="{BB962C8B-B14F-4D97-AF65-F5344CB8AC3E}">
        <p14:creationId xmlns:p14="http://schemas.microsoft.com/office/powerpoint/2010/main" val="2577276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112" y="76200"/>
            <a:ext cx="11915775" cy="6705600"/>
          </a:xfrm>
          <a:prstGeom prst="rect">
            <a:avLst/>
          </a:prstGeom>
        </p:spPr>
      </p:pic>
    </p:spTree>
    <p:extLst>
      <p:ext uri="{BB962C8B-B14F-4D97-AF65-F5344CB8AC3E}">
        <p14:creationId xmlns:p14="http://schemas.microsoft.com/office/powerpoint/2010/main" val="942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937" y="404812"/>
            <a:ext cx="10906125" cy="6048375"/>
          </a:xfrm>
          <a:prstGeom prst="rect">
            <a:avLst/>
          </a:prstGeom>
        </p:spPr>
      </p:pic>
    </p:spTree>
    <p:extLst>
      <p:ext uri="{BB962C8B-B14F-4D97-AF65-F5344CB8AC3E}">
        <p14:creationId xmlns:p14="http://schemas.microsoft.com/office/powerpoint/2010/main" val="330990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462" y="690562"/>
            <a:ext cx="11649075" cy="5476875"/>
          </a:xfrm>
          <a:prstGeom prst="rect">
            <a:avLst/>
          </a:prstGeom>
        </p:spPr>
      </p:pic>
    </p:spTree>
    <p:extLst>
      <p:ext uri="{BB962C8B-B14F-4D97-AF65-F5344CB8AC3E}">
        <p14:creationId xmlns:p14="http://schemas.microsoft.com/office/powerpoint/2010/main" val="2792926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5894" y="142875"/>
            <a:ext cx="11582268" cy="6195193"/>
          </a:xfrm>
          <a:prstGeom prst="rect">
            <a:avLst/>
          </a:prstGeom>
        </p:spPr>
      </p:pic>
    </p:spTree>
    <p:extLst>
      <p:ext uri="{BB962C8B-B14F-4D97-AF65-F5344CB8AC3E}">
        <p14:creationId xmlns:p14="http://schemas.microsoft.com/office/powerpoint/2010/main" val="3820823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b="1" dirty="0"/>
              <a:t>Πώς επηρεάζει η μεταβολή στο μέγεθος του φόρου τη μη αντισταθμιζόμενη απώλεια και τα φορολογικά έσοδα του κράτους;</a:t>
            </a:r>
          </a:p>
        </p:txBody>
      </p:sp>
      <p:pic>
        <p:nvPicPr>
          <p:cNvPr id="4" name="Content Placeholder 3"/>
          <p:cNvPicPr>
            <a:picLocks noGrp="1" noChangeAspect="1"/>
          </p:cNvPicPr>
          <p:nvPr>
            <p:ph idx="1"/>
          </p:nvPr>
        </p:nvPicPr>
        <p:blipFill>
          <a:blip r:embed="rId2"/>
          <a:stretch>
            <a:fillRect/>
          </a:stretch>
        </p:blipFill>
        <p:spPr>
          <a:xfrm>
            <a:off x="1380584" y="2108200"/>
            <a:ext cx="9491158" cy="3760788"/>
          </a:xfrm>
          <a:prstGeom prst="rect">
            <a:avLst/>
          </a:prstGeom>
        </p:spPr>
      </p:pic>
    </p:spTree>
    <p:extLst>
      <p:ext uri="{BB962C8B-B14F-4D97-AF65-F5344CB8AC3E}">
        <p14:creationId xmlns:p14="http://schemas.microsoft.com/office/powerpoint/2010/main" val="4012516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1CDF-BF19-17F7-3650-F0909F24A0DA}"/>
              </a:ext>
            </a:extLst>
          </p:cNvPr>
          <p:cNvSpPr>
            <a:spLocks noGrp="1"/>
          </p:cNvSpPr>
          <p:nvPr>
            <p:ph type="title"/>
          </p:nvPr>
        </p:nvSpPr>
        <p:spPr/>
        <p:txBody>
          <a:bodyPr/>
          <a:lstStyle/>
          <a:p>
            <a:r>
              <a:rPr lang="en-US" dirty="0"/>
              <a:t>Supply Shock in Economic Terms</a:t>
            </a:r>
          </a:p>
        </p:txBody>
      </p:sp>
      <p:sp>
        <p:nvSpPr>
          <p:cNvPr id="3" name="Content Placeholder 2">
            <a:extLst>
              <a:ext uri="{FF2B5EF4-FFF2-40B4-BE49-F238E27FC236}">
                <a16:creationId xmlns:a16="http://schemas.microsoft.com/office/drawing/2014/main" id="{CC34DB53-6963-9E2F-6E33-55EAE4DE3A42}"/>
              </a:ext>
            </a:extLst>
          </p:cNvPr>
          <p:cNvSpPr>
            <a:spLocks noGrp="1"/>
          </p:cNvSpPr>
          <p:nvPr>
            <p:ph idx="1"/>
          </p:nvPr>
        </p:nvSpPr>
        <p:spPr/>
        <p:txBody>
          <a:bodyPr>
            <a:normAutofit fontScale="92500" lnSpcReduction="10000"/>
          </a:bodyPr>
          <a:lstStyle/>
          <a:p>
            <a:pPr>
              <a:buFont typeface="Wingdings" panose="05000000000000000000" pitchFamily="2" charset="2"/>
              <a:buChar char="q"/>
            </a:pPr>
            <a:r>
              <a:rPr lang="el-GR" dirty="0"/>
              <a:t>Οι ενεργειακές κρίσεις είναι κλασικά αρνητικά σοκ προσφοράς.
Όταν οι τιμές του πετρελαίου αυξάνονται: Το κόστος παραγωγής (συμπεριλαμβανομένης της μεταφοράς και της ασφάλισης) αυξάνεται
Οι επιχειρήσεις μετατοπίζουν τις καμπύλες προσφοράς προς τα αριστερά
Μείωση της παραγωγής - Αύξηση των τιμών
Αυτό οδηγεί σε πληθωρισμό κόστους.
Οι διαχειριστές πρέπει να απαντήσουν με:</a:t>
            </a:r>
          </a:p>
          <a:p>
            <a:pPr marL="457200" lvl="1" indent="0">
              <a:buNone/>
            </a:pPr>
            <a:r>
              <a:rPr lang="el-GR" dirty="0"/>
              <a:t>• Προσαρμογή στρατηγικών τιμολόγησης</a:t>
            </a:r>
            <a:br>
              <a:rPr lang="el-GR" dirty="0"/>
            </a:br>
            <a:r>
              <a:rPr lang="el-GR" dirty="0"/>
              <a:t>• Βελτίωση της αποτελεσματικότητας</a:t>
            </a:r>
            <a:br>
              <a:rPr lang="el-GR" dirty="0"/>
            </a:br>
            <a:r>
              <a:rPr lang="el-GR" dirty="0"/>
              <a:t>• Αντιστάθμιση ενεργειακού κόστους</a:t>
            </a:r>
            <a:br>
              <a:rPr lang="el-GR" dirty="0"/>
            </a:br>
            <a:r>
              <a:rPr lang="el-GR" dirty="0"/>
              <a:t>• Αναδιαμόρφωση των αλυσίδων εφοδιασμού</a:t>
            </a:r>
            <a:endParaRPr lang="en-US" dirty="0"/>
          </a:p>
        </p:txBody>
      </p:sp>
    </p:spTree>
    <p:extLst>
      <p:ext uri="{BB962C8B-B14F-4D97-AF65-F5344CB8AC3E}">
        <p14:creationId xmlns:p14="http://schemas.microsoft.com/office/powerpoint/2010/main" val="1386423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800" dirty="0"/>
              <a:t>Δίλημμα ή απλά κατανόηση της συμπεριφοράς της αγοράς?</a:t>
            </a:r>
          </a:p>
        </p:txBody>
      </p:sp>
      <p:pic>
        <p:nvPicPr>
          <p:cNvPr id="5" name="Content Placeholder 4"/>
          <p:cNvPicPr>
            <a:picLocks noGrp="1" noChangeAspect="1"/>
          </p:cNvPicPr>
          <p:nvPr>
            <p:ph sz="half" idx="1"/>
          </p:nvPr>
        </p:nvPicPr>
        <p:blipFill>
          <a:blip r:embed="rId2"/>
          <a:stretch>
            <a:fillRect/>
          </a:stretch>
        </p:blipFill>
        <p:spPr>
          <a:xfrm>
            <a:off x="1096963" y="2120900"/>
            <a:ext cx="4640262" cy="3466168"/>
          </a:xfrm>
          <a:prstGeom prst="rect">
            <a:avLst/>
          </a:prstGeom>
        </p:spPr>
      </p:pic>
      <p:pic>
        <p:nvPicPr>
          <p:cNvPr id="6" name="Content Placeholder 5"/>
          <p:cNvPicPr>
            <a:picLocks noGrp="1" noChangeAspect="1"/>
          </p:cNvPicPr>
          <p:nvPr>
            <p:ph sz="half" idx="2"/>
          </p:nvPr>
        </p:nvPicPr>
        <p:blipFill>
          <a:blip r:embed="rId3"/>
          <a:stretch>
            <a:fillRect/>
          </a:stretch>
        </p:blipFill>
        <p:spPr>
          <a:xfrm>
            <a:off x="5737226" y="2120900"/>
            <a:ext cx="5418138" cy="3617170"/>
          </a:xfrm>
          <a:prstGeom prst="rect">
            <a:avLst/>
          </a:prstGeom>
        </p:spPr>
      </p:pic>
    </p:spTree>
    <p:extLst>
      <p:ext uri="{BB962C8B-B14F-4D97-AF65-F5344CB8AC3E}">
        <p14:creationId xmlns:p14="http://schemas.microsoft.com/office/powerpoint/2010/main" val="2220497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CD559-552F-F97D-CEE3-D813B61DD96F}"/>
              </a:ext>
            </a:extLst>
          </p:cNvPr>
          <p:cNvSpPr>
            <a:spLocks noGrp="1"/>
          </p:cNvSpPr>
          <p:nvPr>
            <p:ph type="title"/>
          </p:nvPr>
        </p:nvSpPr>
        <p:spPr/>
        <p:txBody>
          <a:bodyPr>
            <a:normAutofit/>
          </a:bodyPr>
          <a:lstStyle/>
          <a:p>
            <a:pPr algn="ctr"/>
            <a:r>
              <a:rPr lang="en-US" sz="3200" b="1" dirty="0"/>
              <a:t>Energy Independence and Domestic Production</a:t>
            </a:r>
          </a:p>
        </p:txBody>
      </p:sp>
      <p:pic>
        <p:nvPicPr>
          <p:cNvPr id="5" name="Content Placeholder 4">
            <a:extLst>
              <a:ext uri="{FF2B5EF4-FFF2-40B4-BE49-F238E27FC236}">
                <a16:creationId xmlns:a16="http://schemas.microsoft.com/office/drawing/2014/main" id="{5A2B0943-48EE-1767-468D-51028CCDC643}"/>
              </a:ext>
            </a:extLst>
          </p:cNvPr>
          <p:cNvPicPr>
            <a:picLocks noGrp="1" noChangeAspect="1"/>
          </p:cNvPicPr>
          <p:nvPr>
            <p:ph sz="half" idx="1"/>
          </p:nvPr>
        </p:nvPicPr>
        <p:blipFill>
          <a:blip r:embed="rId2"/>
          <a:stretch>
            <a:fillRect/>
          </a:stretch>
        </p:blipFill>
        <p:spPr>
          <a:xfrm>
            <a:off x="749939" y="1825625"/>
            <a:ext cx="2789797" cy="2089623"/>
          </a:xfrm>
          <a:prstGeom prst="rect">
            <a:avLst/>
          </a:prstGeom>
        </p:spPr>
      </p:pic>
      <p:sp>
        <p:nvSpPr>
          <p:cNvPr id="4" name="Content Placeholder 3">
            <a:extLst>
              <a:ext uri="{FF2B5EF4-FFF2-40B4-BE49-F238E27FC236}">
                <a16:creationId xmlns:a16="http://schemas.microsoft.com/office/drawing/2014/main" id="{FFE80321-00C1-5871-72D3-D1D3ECBB0CBD}"/>
              </a:ext>
            </a:extLst>
          </p:cNvPr>
          <p:cNvSpPr>
            <a:spLocks noGrp="1"/>
          </p:cNvSpPr>
          <p:nvPr>
            <p:ph sz="half" idx="2"/>
          </p:nvPr>
        </p:nvSpPr>
        <p:spPr>
          <a:xfrm>
            <a:off x="4065462" y="1825625"/>
            <a:ext cx="7288338" cy="4351338"/>
          </a:xfrm>
        </p:spPr>
        <p:txBody>
          <a:bodyPr>
            <a:normAutofit fontScale="77500" lnSpcReduction="20000"/>
          </a:bodyPr>
          <a:lstStyle/>
          <a:p>
            <a:pPr marL="0" indent="0">
              <a:buNone/>
            </a:pPr>
            <a:r>
              <a:rPr lang="el-GR" dirty="0"/>
              <a:t>Από την Επανάσταση του Σχιστόλιθου (2008–2015), οι Ηνωμένες Πολιτείες έχουν γίνει:
• Ο μεγαλύτερος παραγωγός πετρελαίου στον κόσμο</a:t>
            </a:r>
            <a:br>
              <a:rPr lang="el-GR" dirty="0"/>
            </a:br>
            <a:r>
              <a:rPr lang="el-GR" dirty="0"/>
              <a:t>• Ο μεγαλύτερος παραγωγός φυσικού αερίου
Βασικές επιπτώσεις:
Όταν οι τιμές αυξάνονται:
Οι παραγωγοί των ΗΠΑ αυξάνουν τα κέρδη
Οι επενδύσεις σε σχιστόλιθο αυξάνονται
Αύξηση της απασχόλησης στις ενεργειακές περιφέρειες
Αντίθετα:
Η Ευρώπη και η Ιαπωνία υποφέρουν επειδή είναι καθαροί εισαγωγείς ενέργειας.
Έτσι, οι όροι εμπορίου βελτιώνονται για τις ΗΠΑ.</a:t>
            </a:r>
            <a:endParaRPr lang="en-US" dirty="0"/>
          </a:p>
        </p:txBody>
      </p:sp>
      <p:pic>
        <p:nvPicPr>
          <p:cNvPr id="6" name="Picture 5">
            <a:extLst>
              <a:ext uri="{FF2B5EF4-FFF2-40B4-BE49-F238E27FC236}">
                <a16:creationId xmlns:a16="http://schemas.microsoft.com/office/drawing/2014/main" id="{307B189B-9F08-2142-A872-2DC1F61C1483}"/>
              </a:ext>
            </a:extLst>
          </p:cNvPr>
          <p:cNvPicPr>
            <a:picLocks noChangeAspect="1"/>
          </p:cNvPicPr>
          <p:nvPr/>
        </p:nvPicPr>
        <p:blipFill>
          <a:blip r:embed="rId3"/>
          <a:stretch>
            <a:fillRect/>
          </a:stretch>
        </p:blipFill>
        <p:spPr>
          <a:xfrm>
            <a:off x="78941" y="4150347"/>
            <a:ext cx="3728429" cy="2656506"/>
          </a:xfrm>
          <a:prstGeom prst="rect">
            <a:avLst/>
          </a:prstGeom>
        </p:spPr>
      </p:pic>
    </p:spTree>
    <p:extLst>
      <p:ext uri="{BB962C8B-B14F-4D97-AF65-F5344CB8AC3E}">
        <p14:creationId xmlns:p14="http://schemas.microsoft.com/office/powerpoint/2010/main" val="903123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8E77-5899-CC36-63F0-D8AFF5FBA03C}"/>
              </a:ext>
            </a:extLst>
          </p:cNvPr>
          <p:cNvSpPr>
            <a:spLocks noGrp="1"/>
          </p:cNvSpPr>
          <p:nvPr>
            <p:ph type="title"/>
          </p:nvPr>
        </p:nvSpPr>
        <p:spPr/>
        <p:txBody>
          <a:bodyPr/>
          <a:lstStyle/>
          <a:p>
            <a:pPr algn="ctr"/>
            <a:r>
              <a:rPr lang="en-US" b="1" dirty="0"/>
              <a:t>The LNG Geopolitical Advantage</a:t>
            </a:r>
          </a:p>
        </p:txBody>
      </p:sp>
      <p:pic>
        <p:nvPicPr>
          <p:cNvPr id="5" name="Content Placeholder 4">
            <a:extLst>
              <a:ext uri="{FF2B5EF4-FFF2-40B4-BE49-F238E27FC236}">
                <a16:creationId xmlns:a16="http://schemas.microsoft.com/office/drawing/2014/main" id="{78CAFB02-4B5D-7ABD-D894-D7538F51DAC0}"/>
              </a:ext>
            </a:extLst>
          </p:cNvPr>
          <p:cNvPicPr>
            <a:picLocks noGrp="1" noChangeAspect="1"/>
          </p:cNvPicPr>
          <p:nvPr>
            <p:ph sz="half" idx="1"/>
          </p:nvPr>
        </p:nvPicPr>
        <p:blipFill>
          <a:blip r:embed="rId2"/>
          <a:stretch>
            <a:fillRect/>
          </a:stretch>
        </p:blipFill>
        <p:spPr>
          <a:xfrm>
            <a:off x="772416" y="1262699"/>
            <a:ext cx="5181600" cy="3108960"/>
          </a:xfrm>
          <a:prstGeom prst="rect">
            <a:avLst/>
          </a:prstGeom>
        </p:spPr>
      </p:pic>
      <p:sp>
        <p:nvSpPr>
          <p:cNvPr id="4" name="Content Placeholder 3">
            <a:extLst>
              <a:ext uri="{FF2B5EF4-FFF2-40B4-BE49-F238E27FC236}">
                <a16:creationId xmlns:a16="http://schemas.microsoft.com/office/drawing/2014/main" id="{3DA5483F-4CCA-FF68-C7C8-1F84E38A5526}"/>
              </a:ext>
            </a:extLst>
          </p:cNvPr>
          <p:cNvSpPr>
            <a:spLocks noGrp="1"/>
          </p:cNvSpPr>
          <p:nvPr>
            <p:ph sz="half" idx="2"/>
          </p:nvPr>
        </p:nvSpPr>
        <p:spPr/>
        <p:txBody>
          <a:bodyPr>
            <a:normAutofit fontScale="77500" lnSpcReduction="20000"/>
          </a:bodyPr>
          <a:lstStyle/>
          <a:p>
            <a:pPr marL="0" indent="0">
              <a:buNone/>
            </a:pPr>
            <a:endParaRPr lang="el-GR" dirty="0"/>
          </a:p>
          <a:p>
            <a:pPr marL="0" indent="0">
              <a:buNone/>
            </a:pPr>
            <a:r>
              <a:rPr lang="el-GR" dirty="0"/>
              <a:t>Κατά τη διάρκεια της ευρωπαϊκής ενεργειακής κρίσης του 2022, οι ΗΠΑ έγιναν ο κύριος προμηθευτής υγροποιημένου φυσικού αερίου (LNG) στην Ευρώπη.</a:t>
            </a:r>
          </a:p>
          <a:p>
            <a:pPr marL="0" indent="0">
              <a:buNone/>
            </a:pPr>
            <a:r>
              <a:rPr lang="el-GR" dirty="0"/>
              <a:t>Συνεπακολούθως:
Η Ευρώπη αντικατέστησε το ρωσικό φυσικό αέριο με αμερικανικό LNG
Οι αμερικανικές εταιρείες ενέργειας σημείωσαν κέρδη ρεκόρ
Η γεωπολιτική επιρροή των ΗΠΑ αυξήθηκε
Ως εκ τούτου, η ενέργεια κατέστη στρατηγικό οικονομικό μέσο.</a:t>
            </a:r>
            <a:endParaRPr lang="en-US" dirty="0"/>
          </a:p>
        </p:txBody>
      </p:sp>
      <p:pic>
        <p:nvPicPr>
          <p:cNvPr id="6" name="Picture 5">
            <a:extLst>
              <a:ext uri="{FF2B5EF4-FFF2-40B4-BE49-F238E27FC236}">
                <a16:creationId xmlns:a16="http://schemas.microsoft.com/office/drawing/2014/main" id="{8811EC4B-DC5D-5C60-C2CC-2291BB87FBB5}"/>
              </a:ext>
            </a:extLst>
          </p:cNvPr>
          <p:cNvPicPr>
            <a:picLocks noChangeAspect="1"/>
          </p:cNvPicPr>
          <p:nvPr/>
        </p:nvPicPr>
        <p:blipFill>
          <a:blip r:embed="rId3"/>
          <a:stretch>
            <a:fillRect/>
          </a:stretch>
        </p:blipFill>
        <p:spPr>
          <a:xfrm>
            <a:off x="986763" y="4593105"/>
            <a:ext cx="4131245" cy="1702439"/>
          </a:xfrm>
          <a:prstGeom prst="rect">
            <a:avLst/>
          </a:prstGeom>
        </p:spPr>
      </p:pic>
    </p:spTree>
    <p:extLst>
      <p:ext uri="{BB962C8B-B14F-4D97-AF65-F5344CB8AC3E}">
        <p14:creationId xmlns:p14="http://schemas.microsoft.com/office/powerpoint/2010/main" val="1945401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8FAA-8A99-CFAB-734A-7C8C9D5352C5}"/>
              </a:ext>
            </a:extLst>
          </p:cNvPr>
          <p:cNvSpPr>
            <a:spLocks noGrp="1"/>
          </p:cNvSpPr>
          <p:nvPr>
            <p:ph type="title"/>
          </p:nvPr>
        </p:nvSpPr>
        <p:spPr/>
        <p:txBody>
          <a:bodyPr/>
          <a:lstStyle/>
          <a:p>
            <a:pPr algn="ctr"/>
            <a:r>
              <a:rPr lang="en-US" b="1" dirty="0"/>
              <a:t>Financial Market Advantages</a:t>
            </a:r>
          </a:p>
        </p:txBody>
      </p:sp>
      <p:sp>
        <p:nvSpPr>
          <p:cNvPr id="3" name="Content Placeholder 2">
            <a:extLst>
              <a:ext uri="{FF2B5EF4-FFF2-40B4-BE49-F238E27FC236}">
                <a16:creationId xmlns:a16="http://schemas.microsoft.com/office/drawing/2014/main" id="{A8FECE75-6649-33E7-7A34-689BEF966F5E}"/>
              </a:ext>
            </a:extLst>
          </p:cNvPr>
          <p:cNvSpPr>
            <a:spLocks noGrp="1"/>
          </p:cNvSpPr>
          <p:nvPr>
            <p:ph idx="1"/>
          </p:nvPr>
        </p:nvSpPr>
        <p:spPr/>
        <p:txBody>
          <a:bodyPr>
            <a:normAutofit fontScale="92500" lnSpcReduction="10000"/>
          </a:bodyPr>
          <a:lstStyle/>
          <a:p>
            <a:pPr marL="0" indent="0">
              <a:buNone/>
            </a:pPr>
            <a:r>
              <a:rPr lang="el-GR" dirty="0"/>
              <a:t>Οι ενεργειακές κρίσεις συχνά ενισχύουν:
• Το δολάριο ΗΠΑ</a:t>
            </a:r>
            <a:br>
              <a:rPr lang="el-GR" dirty="0"/>
            </a:br>
            <a:r>
              <a:rPr lang="el-GR" dirty="0"/>
              <a:t>• Κεφαλαιαγορές των ΗΠΑ</a:t>
            </a:r>
            <a:br>
              <a:rPr lang="el-GR" dirty="0"/>
            </a:br>
            <a:r>
              <a:rPr lang="el-GR" dirty="0"/>
              <a:t>• Αμερικανικές εταιρείες ενέργειας
Επειδή:
Το πετρέλαιο τιμολογείται σε δολάρια
Οι παγκόσμιοι επενδυτές αναζητούν ασφαλή περιουσιακά στοιχεία
Οι εταιρείες ενέργειας εκπροσωπούνται σε μεγάλο βαθμό στις αγορές των ΗΠΑ
Έτσι, οι κρίσεις δημιουργούν εισροές κεφαλαίων στο χρηματοπιστωτικό σύστημα των ΗΠΑ</a:t>
            </a:r>
            <a:r>
              <a:rPr lang="en-US" dirty="0"/>
              <a:t>.</a:t>
            </a:r>
          </a:p>
          <a:p>
            <a:pPr marL="0" indent="0">
              <a:buNone/>
            </a:pPr>
            <a:endParaRPr lang="en-US" dirty="0"/>
          </a:p>
        </p:txBody>
      </p:sp>
    </p:spTree>
    <p:extLst>
      <p:ext uri="{BB962C8B-B14F-4D97-AF65-F5344CB8AC3E}">
        <p14:creationId xmlns:p14="http://schemas.microsoft.com/office/powerpoint/2010/main" val="2976304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C1314-5CD4-E608-21EF-D80B81B39285}"/>
              </a:ext>
            </a:extLst>
          </p:cNvPr>
          <p:cNvSpPr>
            <a:spLocks noGrp="1"/>
          </p:cNvSpPr>
          <p:nvPr>
            <p:ph type="title"/>
          </p:nvPr>
        </p:nvSpPr>
        <p:spPr/>
        <p:txBody>
          <a:bodyPr>
            <a:normAutofit/>
          </a:bodyPr>
          <a:lstStyle/>
          <a:p>
            <a:pPr algn="ctr"/>
            <a:r>
              <a:rPr lang="en-US" sz="2000" b="1" dirty="0"/>
              <a:t>Managerial Economics Implications for Firms</a:t>
            </a:r>
            <a:br>
              <a:rPr lang="el-GR" sz="2000" b="1" dirty="0"/>
            </a:br>
            <a:r>
              <a:rPr lang="en-US" sz="2000" b="1" dirty="0"/>
              <a:t>Energy shocks affect firm-level decision making.</a:t>
            </a:r>
            <a:br>
              <a:rPr lang="en-US" sz="2000" b="1" dirty="0"/>
            </a:br>
            <a:r>
              <a:rPr lang="en-US" sz="2000" b="1" dirty="0"/>
              <a:t>Managers must consider:</a:t>
            </a:r>
            <a:br>
              <a:rPr lang="en-US" sz="2000" b="1" dirty="0"/>
            </a:br>
            <a:endParaRPr lang="en-US" sz="2000" b="1" dirty="0"/>
          </a:p>
        </p:txBody>
      </p:sp>
      <p:sp>
        <p:nvSpPr>
          <p:cNvPr id="3" name="Content Placeholder 2">
            <a:extLst>
              <a:ext uri="{FF2B5EF4-FFF2-40B4-BE49-F238E27FC236}">
                <a16:creationId xmlns:a16="http://schemas.microsoft.com/office/drawing/2014/main" id="{C286B242-CDD8-3213-FC01-43CDBA6AF8E4}"/>
              </a:ext>
            </a:extLst>
          </p:cNvPr>
          <p:cNvSpPr>
            <a:spLocks noGrp="1"/>
          </p:cNvSpPr>
          <p:nvPr>
            <p:ph sz="half" idx="1"/>
          </p:nvPr>
        </p:nvSpPr>
        <p:spPr/>
        <p:txBody>
          <a:bodyPr>
            <a:normAutofit/>
          </a:bodyPr>
          <a:lstStyle/>
          <a:p>
            <a:pPr marL="0" indent="0">
              <a:buNone/>
            </a:pPr>
            <a:r>
              <a:rPr lang="en-US" b="1" dirty="0"/>
              <a:t>Cost Management</a:t>
            </a:r>
          </a:p>
          <a:p>
            <a:pPr marL="0" indent="0">
              <a:buNone/>
            </a:pPr>
            <a:r>
              <a:rPr lang="en-US" dirty="0"/>
              <a:t>Energy-intensive industries face rising marginal costs.</a:t>
            </a:r>
          </a:p>
          <a:p>
            <a:pPr marL="0" indent="0">
              <a:buNone/>
            </a:pPr>
            <a:r>
              <a:rPr lang="en-US" dirty="0"/>
              <a:t>Examples:</a:t>
            </a:r>
          </a:p>
          <a:p>
            <a:r>
              <a:rPr lang="en-US" dirty="0"/>
              <a:t>Airlines</a:t>
            </a:r>
          </a:p>
          <a:p>
            <a:r>
              <a:rPr lang="en-US" dirty="0"/>
              <a:t>Chemicals</a:t>
            </a:r>
          </a:p>
          <a:p>
            <a:r>
              <a:rPr lang="en-US" dirty="0"/>
              <a:t>Steel</a:t>
            </a:r>
          </a:p>
          <a:p>
            <a:r>
              <a:rPr lang="en-US" dirty="0"/>
              <a:t>Logistics</a:t>
            </a:r>
          </a:p>
          <a:p>
            <a:pPr marL="0" indent="0">
              <a:buNone/>
            </a:pPr>
            <a:endParaRPr lang="en-US" dirty="0"/>
          </a:p>
        </p:txBody>
      </p:sp>
      <p:sp>
        <p:nvSpPr>
          <p:cNvPr id="4" name="Content Placeholder 3">
            <a:extLst>
              <a:ext uri="{FF2B5EF4-FFF2-40B4-BE49-F238E27FC236}">
                <a16:creationId xmlns:a16="http://schemas.microsoft.com/office/drawing/2014/main" id="{0C1EAF5C-C533-7E7E-0172-DC6FA1C32650}"/>
              </a:ext>
            </a:extLst>
          </p:cNvPr>
          <p:cNvSpPr>
            <a:spLocks noGrp="1"/>
          </p:cNvSpPr>
          <p:nvPr>
            <p:ph sz="half" idx="2"/>
          </p:nvPr>
        </p:nvSpPr>
        <p:spPr/>
        <p:txBody>
          <a:bodyPr>
            <a:normAutofit/>
          </a:bodyPr>
          <a:lstStyle/>
          <a:p>
            <a:pPr>
              <a:buFont typeface="Wingdings" panose="05000000000000000000" pitchFamily="2" charset="2"/>
              <a:buChar char="Ø"/>
            </a:pPr>
            <a:r>
              <a:rPr lang="en-US" b="1" dirty="0"/>
              <a:t>Hedging Strategies</a:t>
            </a:r>
          </a:p>
          <a:p>
            <a:pPr marL="0" indent="0">
              <a:buNone/>
            </a:pPr>
            <a:r>
              <a:rPr lang="en-US" dirty="0"/>
              <a:t>Firms use:</a:t>
            </a:r>
            <a:r>
              <a:rPr lang="el-GR" dirty="0"/>
              <a:t> </a:t>
            </a:r>
            <a:r>
              <a:rPr lang="en-US" dirty="0"/>
              <a:t>Futures contracts</a:t>
            </a:r>
            <a:r>
              <a:rPr lang="el-GR" dirty="0"/>
              <a:t>, </a:t>
            </a:r>
            <a:r>
              <a:rPr lang="en-US" dirty="0"/>
              <a:t>Options</a:t>
            </a:r>
            <a:r>
              <a:rPr lang="el-GR" dirty="0"/>
              <a:t>, </a:t>
            </a:r>
            <a:r>
              <a:rPr lang="en-US" dirty="0"/>
              <a:t>Long-term supply agreements</a:t>
            </a:r>
          </a:p>
          <a:p>
            <a:pPr>
              <a:buFont typeface="Wingdings" panose="05000000000000000000" pitchFamily="2" charset="2"/>
              <a:buChar char="Ø"/>
            </a:pPr>
            <a:r>
              <a:rPr lang="en-US" b="1" dirty="0"/>
              <a:t>Innovation and Efficiency</a:t>
            </a:r>
          </a:p>
          <a:p>
            <a:pPr marL="0" indent="0">
              <a:buNone/>
            </a:pPr>
            <a:r>
              <a:rPr lang="en-US" dirty="0"/>
              <a:t>Energy crises accelerate:</a:t>
            </a:r>
          </a:p>
          <a:p>
            <a:pPr marL="0" indent="0">
              <a:buNone/>
            </a:pPr>
            <a:r>
              <a:rPr lang="en-US" dirty="0"/>
              <a:t>• renewable energy investment</a:t>
            </a:r>
            <a:br>
              <a:rPr lang="en-US" dirty="0"/>
            </a:br>
            <a:r>
              <a:rPr lang="en-US" dirty="0"/>
              <a:t>• efficiency improvements</a:t>
            </a:r>
            <a:br>
              <a:rPr lang="en-US" dirty="0"/>
            </a:br>
            <a:r>
              <a:rPr lang="en-US" dirty="0"/>
              <a:t>• technological innovation</a:t>
            </a:r>
          </a:p>
          <a:p>
            <a:pPr marL="0" indent="0">
              <a:buNone/>
            </a:pPr>
            <a:endParaRPr lang="en-US" dirty="0"/>
          </a:p>
        </p:txBody>
      </p:sp>
    </p:spTree>
    <p:extLst>
      <p:ext uri="{BB962C8B-B14F-4D97-AF65-F5344CB8AC3E}">
        <p14:creationId xmlns:p14="http://schemas.microsoft.com/office/powerpoint/2010/main" val="1653303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A05AB-EE00-1D4B-3D62-A33AFA7D3FF3}"/>
              </a:ext>
            </a:extLst>
          </p:cNvPr>
          <p:cNvSpPr>
            <a:spLocks noGrp="1"/>
          </p:cNvSpPr>
          <p:nvPr>
            <p:ph type="title"/>
          </p:nvPr>
        </p:nvSpPr>
        <p:spPr/>
        <p:txBody>
          <a:bodyPr/>
          <a:lstStyle/>
          <a:p>
            <a:r>
              <a:rPr lang="en-US" b="1" dirty="0"/>
              <a:t>Strategic Lessons for Managers</a:t>
            </a:r>
            <a:br>
              <a:rPr lang="en-US" b="1" dirty="0"/>
            </a:br>
            <a:endParaRPr lang="en-US" dirty="0"/>
          </a:p>
        </p:txBody>
      </p:sp>
      <p:sp>
        <p:nvSpPr>
          <p:cNvPr id="3" name="Content Placeholder 2">
            <a:extLst>
              <a:ext uri="{FF2B5EF4-FFF2-40B4-BE49-F238E27FC236}">
                <a16:creationId xmlns:a16="http://schemas.microsoft.com/office/drawing/2014/main" id="{0318EE82-9F30-D6C5-83DD-7B2775B6B8E8}"/>
              </a:ext>
            </a:extLst>
          </p:cNvPr>
          <p:cNvSpPr>
            <a:spLocks noGrp="1"/>
          </p:cNvSpPr>
          <p:nvPr>
            <p:ph idx="1"/>
          </p:nvPr>
        </p:nvSpPr>
        <p:spPr/>
        <p:txBody>
          <a:bodyPr>
            <a:normAutofit lnSpcReduction="10000"/>
          </a:bodyPr>
          <a:lstStyle/>
          <a:p>
            <a:pPr marL="0" indent="0">
              <a:buNone/>
            </a:pPr>
            <a:r>
              <a:rPr lang="en-US" dirty="0"/>
              <a:t>Energy crises illustrate several key </a:t>
            </a:r>
            <a:r>
              <a:rPr lang="en-US" b="1" dirty="0"/>
              <a:t>managerial economics principles</a:t>
            </a:r>
            <a:r>
              <a:rPr lang="en-US" dirty="0"/>
              <a:t>.</a:t>
            </a:r>
          </a:p>
          <a:p>
            <a:pPr marL="0" indent="0">
              <a:buNone/>
            </a:pPr>
            <a:r>
              <a:rPr lang="en-US" b="1" dirty="0"/>
              <a:t>1. External shocks reshape competitive advantage</a:t>
            </a:r>
          </a:p>
          <a:p>
            <a:pPr marL="0" indent="0">
              <a:buNone/>
            </a:pPr>
            <a:r>
              <a:rPr lang="en-US" dirty="0"/>
              <a:t>Some firms suffer while others benefit.</a:t>
            </a:r>
          </a:p>
          <a:p>
            <a:pPr marL="0" indent="0">
              <a:buNone/>
            </a:pPr>
            <a:r>
              <a:rPr lang="en-US" b="1" dirty="0"/>
              <a:t>2. Geographic positioning matters</a:t>
            </a:r>
          </a:p>
          <a:p>
            <a:pPr marL="0" indent="0">
              <a:buNone/>
            </a:pPr>
            <a:r>
              <a:rPr lang="en-US" dirty="0"/>
              <a:t>Energy producers gain during price shocks.</a:t>
            </a:r>
          </a:p>
          <a:p>
            <a:pPr marL="0" indent="0">
              <a:buNone/>
            </a:pPr>
            <a:r>
              <a:rPr lang="en-US" b="1" dirty="0"/>
              <a:t>3. Risk management is essential</a:t>
            </a:r>
          </a:p>
          <a:p>
            <a:pPr marL="0" indent="0">
              <a:buNone/>
            </a:pPr>
            <a:r>
              <a:rPr lang="en-US" dirty="0"/>
              <a:t>Hedging energy prices protects profitability.</a:t>
            </a:r>
          </a:p>
          <a:p>
            <a:pPr marL="0" indent="0">
              <a:buNone/>
            </a:pPr>
            <a:r>
              <a:rPr lang="en-US" b="1" dirty="0"/>
              <a:t>4. Political economy affects markets</a:t>
            </a:r>
          </a:p>
          <a:p>
            <a:pPr marL="0" indent="0">
              <a:buNone/>
            </a:pPr>
            <a:r>
              <a:rPr lang="en-US" dirty="0"/>
              <a:t>Energy markets are deeply linked to geopolitics.</a:t>
            </a:r>
          </a:p>
          <a:p>
            <a:pPr marL="0" indent="0">
              <a:buNone/>
            </a:pPr>
            <a:endParaRPr lang="en-US" dirty="0"/>
          </a:p>
        </p:txBody>
      </p:sp>
    </p:spTree>
    <p:extLst>
      <p:ext uri="{BB962C8B-B14F-4D97-AF65-F5344CB8AC3E}">
        <p14:creationId xmlns:p14="http://schemas.microsoft.com/office/powerpoint/2010/main" val="3897907905"/>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{33393EBB-5049-497B-8711-FFA948CC9207}tf56160789_win32</Template>
  <TotalTime>2792</TotalTime>
  <Words>2078</Words>
  <Application>Microsoft Office PowerPoint</Application>
  <PresentationFormat>Widescreen</PresentationFormat>
  <Paragraphs>204</Paragraphs>
  <Slides>40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Arial</vt:lpstr>
      <vt:lpstr>Book Antiqua</vt:lpstr>
      <vt:lpstr>Bookman Old Style</vt:lpstr>
      <vt:lpstr>Calibri</vt:lpstr>
      <vt:lpstr>Calibri Light</vt:lpstr>
      <vt:lpstr>Franklin Gothic Book</vt:lpstr>
      <vt:lpstr>Wingdings</vt:lpstr>
      <vt:lpstr>1_RetrospectVTI</vt:lpstr>
      <vt:lpstr>Office Theme</vt:lpstr>
      <vt:lpstr>ΟΙΚΟΝΟΜΙΚΗ ΤΩΝ ΕΠΙΧΕΙΡΗΣΕΩΝ  </vt:lpstr>
      <vt:lpstr> The Nature of Energy Crises</vt:lpstr>
      <vt:lpstr>Meaning of energy crisis</vt:lpstr>
      <vt:lpstr>Supply Shock in Economic Terms</vt:lpstr>
      <vt:lpstr>Energy Independence and Domestic Production</vt:lpstr>
      <vt:lpstr>The LNG Geopolitical Advantage</vt:lpstr>
      <vt:lpstr>Financial Market Advantages</vt:lpstr>
      <vt:lpstr>Managerial Economics Implications for Firms Energy shocks affect firm-level decision making. Managers must consider: </vt:lpstr>
      <vt:lpstr>Strategic Lessons for Managers </vt:lpstr>
      <vt:lpstr>Ο ΡΟΛΟΣ ΤΗΣ ΔΗΜΟΣΙΟΝΟΜΙΚΗΣ ΠΟΛΙΤΙΚΗΣ ΣΤΗΝ ΔΙΑΜΟΡΦΩΣΗ ΤΗΣ ΑΓΟΡΑΣ ΚΑΙ Ο ΡΟΛΟΣ ΤΩΝ ΠΑΡΕΜΒΑΣΕΩΝ ΤΩΝ ΘΕΣΜΩΝ ΣΤΗ ΔΙΑΜΟΡΦΩΣΗ ΤΩΝ ΤΙΜΩΝ</vt:lpstr>
      <vt:lpstr>PowerPoint Presentation</vt:lpstr>
      <vt:lpstr>PowerPoint Presentation</vt:lpstr>
      <vt:lpstr>US and Gulf War – Economic Considerations</vt:lpstr>
      <vt:lpstr>Επίδραση στο Δημοσιονομικό Έλλειμμα ΗΠΑ</vt:lpstr>
      <vt:lpstr>Ευρωπαϊκή Οικονομική Έκθεση στον Κίνδυνο</vt:lpstr>
      <vt:lpstr>Η Κρίση ΗΠΑ–Ισραήλ–Ιράν και η Ελληνική Οικονομία (μελέτησε παράλληλα τη μελέτη του Καθ.Πετράκη σε συνεργασία με την Oxford Economics (εσωκλείεται στο φάκελο).  </vt:lpstr>
      <vt:lpstr>Τα Τέσσερα Γεωπολιτικά Σενάρια</vt:lpstr>
      <vt:lpstr>Μακροοικονομικές Επιπτώσεις στην Ελλάδα </vt:lpstr>
      <vt:lpstr>Χρηματοπιστωτικές και Εξωτερικές Επιπτώσεις </vt:lpstr>
      <vt:lpstr>PowerPoint Presentation</vt:lpstr>
      <vt:lpstr>Παγκόσμια Αναδιανομή Εισοδήματος από το Σοκ Πετρελαίου</vt:lpstr>
      <vt:lpstr>Οι βασικές υποθέσεις κρατικής παρέμβασης στη διαμόρφωση των τιμών</vt:lpstr>
      <vt:lpstr>Εργαλεία Δημοσιονομικής Πολιτικής</vt:lpstr>
      <vt:lpstr>ΕΜΜΕΣΟΙ ΦΟΡΟΙ</vt:lpstr>
      <vt:lpstr>Επιβολή ειδικού φόρου στους πωλητές</vt:lpstr>
      <vt:lpstr>PowerPoint Presentation</vt:lpstr>
      <vt:lpstr>PowerPoint Presentation</vt:lpstr>
      <vt:lpstr>PowerPoint Presentation</vt:lpstr>
      <vt:lpstr>Επιβολή ειδικού φόρου στους αγοραστές</vt:lpstr>
      <vt:lpstr>Συμπεράσματα εφαρμογής δημοσιονομικών μέτρων</vt:lpstr>
      <vt:lpstr>Ο ρόλος της ελαστικότητας στην εφαρμογή δημοσιονομικής πολιτικής</vt:lpstr>
      <vt:lpstr>PowerPoint Presentation</vt:lpstr>
      <vt:lpstr>PowerPoint Presentation</vt:lpstr>
      <vt:lpstr>Πώς ο φόρος επηρεάζει όσους συμμετέχουν στην αγορά</vt:lpstr>
      <vt:lpstr>PowerPoint Presentation</vt:lpstr>
      <vt:lpstr>PowerPoint Presentation</vt:lpstr>
      <vt:lpstr>PowerPoint Presentation</vt:lpstr>
      <vt:lpstr>PowerPoint Presentation</vt:lpstr>
      <vt:lpstr>Πώς επηρεάζει η μεταβολή στο μέγεθος του φόρου τη μη αντισταθμιζόμενη απώλεια και τα φορολογικά έσοδα του κράτους;</vt:lpstr>
      <vt:lpstr>Δίλημμα ή απλά κατανόηση της συμπεριφοράς της αγοράς?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ΜΙΚΡΟΟΙΚΟΝΟΜΙΚΗ ΘΕΩΡΙΑ ΚΑΙ ΕΦΑΡΜΟΓΕΣ</dc:title>
  <dc:creator>DIMITRIOS KAMPIS</dc:creator>
  <cp:lastModifiedBy>DIMITRIOS KAMPIS</cp:lastModifiedBy>
  <cp:revision>28</cp:revision>
  <dcterms:created xsi:type="dcterms:W3CDTF">2021-10-21T08:13:11Z</dcterms:created>
  <dcterms:modified xsi:type="dcterms:W3CDTF">2026-03-13T18:55:37Z</dcterms:modified>
</cp:coreProperties>
</file>