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88" r:id="rId22"/>
    <p:sldId id="301" r:id="rId23"/>
    <p:sldId id="302" r:id="rId24"/>
    <p:sldId id="303" r:id="rId25"/>
    <p:sldId id="278" r:id="rId26"/>
    <p:sldId id="290" r:id="rId27"/>
    <p:sldId id="291" r:id="rId28"/>
    <p:sldId id="293" r:id="rId29"/>
    <p:sldId id="294" r:id="rId30"/>
    <p:sldId id="295" r:id="rId31"/>
    <p:sldId id="297" r:id="rId32"/>
    <p:sldId id="298" r:id="rId33"/>
    <p:sldId id="299" r:id="rId34"/>
    <p:sldId id="300" r:id="rId35"/>
    <p:sldId id="282" r:id="rId36"/>
    <p:sldId id="325" r:id="rId37"/>
    <p:sldId id="305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5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0115-5FC0-43C9-B08D-F3C07DEB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EDCB-168C-4F88-9E4A-429E68AEC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44D05-A3A8-43CC-BED1-1D5CAF38E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BBCC6-245D-426E-9497-5957E95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B156-CC75-4C52-B8A8-D338A1BC5612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29E12-AAF6-4E57-9A1B-0D59768D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BDEAE-20FC-470B-B625-9771542B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03788-8EA3-4B13-9CDA-5A9C902D4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2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5780" y="935812"/>
            <a:ext cx="10363835" cy="2654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a.oecd.org/gga/general-government-defici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958465" marR="5080" indent="-2123440">
              <a:lnSpc>
                <a:spcPts val="6480"/>
              </a:lnSpc>
              <a:spcBef>
                <a:spcPts val="915"/>
              </a:spcBef>
            </a:pPr>
            <a:r>
              <a:rPr sz="6000" b="1" dirty="0">
                <a:latin typeface="Times New Roman"/>
                <a:cs typeface="Times New Roman"/>
              </a:rPr>
              <a:t>Έλεγχος</a:t>
            </a:r>
            <a:r>
              <a:rPr sz="6000" b="1" spc="-215" dirty="0">
                <a:latin typeface="Times New Roman"/>
                <a:cs typeface="Times New Roman"/>
              </a:rPr>
              <a:t> </a:t>
            </a:r>
            <a:r>
              <a:rPr sz="6000" b="1" spc="-10" dirty="0">
                <a:latin typeface="Times New Roman"/>
                <a:cs typeface="Times New Roman"/>
              </a:rPr>
              <a:t>τιμών-Κρατική παρέμβαση</a:t>
            </a:r>
            <a:endParaRPr sz="6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2379" y="4105655"/>
            <a:ext cx="4587239" cy="2752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545" y="1397467"/>
            <a:ext cx="4127289" cy="36333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780" y="935812"/>
            <a:ext cx="10363835" cy="2217902"/>
          </a:xfrm>
          <a:prstGeom prst="rect">
            <a:avLst/>
          </a:prstGeom>
        </p:spPr>
        <p:txBody>
          <a:bodyPr vert="horz" wrap="square" lIns="0" tIns="1440103" rIns="0" bIns="0" rtlCol="0">
            <a:spAutoFit/>
          </a:bodyPr>
          <a:lstStyle/>
          <a:p>
            <a:pPr marL="4445635" marR="5080">
              <a:lnSpc>
                <a:spcPct val="106700"/>
              </a:lnSpc>
              <a:spcBef>
                <a:spcPts val="100"/>
              </a:spcBef>
            </a:pPr>
            <a:r>
              <a:rPr dirty="0"/>
              <a:t>Επειδή</a:t>
            </a:r>
            <a:r>
              <a:rPr spc="-80" dirty="0"/>
              <a:t> </a:t>
            </a:r>
            <a:r>
              <a:rPr dirty="0" err="1"/>
              <a:t>οι</a:t>
            </a:r>
            <a:r>
              <a:rPr spc="-60" dirty="0"/>
              <a:t> </a:t>
            </a:r>
            <a:r>
              <a:rPr dirty="0" err="1"/>
              <a:t>συν</a:t>
            </a:r>
            <a:r>
              <a:rPr dirty="0"/>
              <a:t>αρτήσει</a:t>
            </a:r>
            <a:r>
              <a:rPr lang="el-GR" dirty="0"/>
              <a:t>ς</a:t>
            </a:r>
            <a:r>
              <a:rPr spc="-55" dirty="0"/>
              <a:t> </a:t>
            </a:r>
            <a:r>
              <a:rPr dirty="0"/>
              <a:t>είναι</a:t>
            </a:r>
            <a:r>
              <a:rPr spc="-60" dirty="0"/>
              <a:t> </a:t>
            </a:r>
            <a:r>
              <a:rPr dirty="0"/>
              <a:t>ελαστικές</a:t>
            </a:r>
            <a:r>
              <a:rPr spc="-50" dirty="0"/>
              <a:t> </a:t>
            </a:r>
            <a:r>
              <a:rPr spc="-25" dirty="0"/>
              <a:t>το </a:t>
            </a:r>
            <a:r>
              <a:rPr dirty="0"/>
              <a:t>έλλειμμα</a:t>
            </a:r>
            <a:r>
              <a:rPr spc="-75" dirty="0"/>
              <a:t> </a:t>
            </a:r>
            <a:r>
              <a:rPr dirty="0"/>
              <a:t>που</a:t>
            </a:r>
            <a:r>
              <a:rPr spc="-75" dirty="0"/>
              <a:t> </a:t>
            </a:r>
            <a:r>
              <a:rPr dirty="0"/>
              <a:t>προκύπτει</a:t>
            </a:r>
            <a:r>
              <a:rPr spc="-70" dirty="0"/>
              <a:t> </a:t>
            </a:r>
            <a:r>
              <a:rPr dirty="0"/>
              <a:t>είναι</a:t>
            </a:r>
            <a:r>
              <a:rPr spc="-55" dirty="0"/>
              <a:t> </a:t>
            </a:r>
            <a:r>
              <a:rPr spc="-10" dirty="0"/>
              <a:t>μεγάλο.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0333" y="849482"/>
            <a:ext cx="9101455" cy="4756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38835">
              <a:lnSpc>
                <a:spcPct val="150000"/>
              </a:lnSpc>
              <a:spcBef>
                <a:spcPts val="95"/>
              </a:spcBef>
            </a:pPr>
            <a:r>
              <a:rPr sz="2400" b="1" dirty="0">
                <a:latin typeface="Times New Roman"/>
                <a:cs typeface="Times New Roman"/>
              </a:rPr>
              <a:t>Συνέπειες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Στις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πόλεις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που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υπάρχει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περιορισμός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στις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τιμές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των </a:t>
            </a:r>
            <a:r>
              <a:rPr sz="2400" dirty="0">
                <a:latin typeface="Times New Roman"/>
                <a:cs typeface="Times New Roman"/>
              </a:rPr>
              <a:t>ενοικίων,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υπάρχουν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λίστες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αναμονής,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προτιμώνται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οι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ένοικοι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χωρίς </a:t>
            </a:r>
            <a:r>
              <a:rPr sz="2400" dirty="0">
                <a:latin typeface="Times New Roman"/>
                <a:cs typeface="Times New Roman"/>
              </a:rPr>
              <a:t>παιδιά,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κάποιοι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κάνουν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φυλετικές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διακρίσεις,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κάποιοι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παράνομα</a:t>
            </a:r>
            <a:endParaRPr sz="2400">
              <a:latin typeface="Times New Roman"/>
              <a:cs typeface="Times New Roman"/>
            </a:endParaRPr>
          </a:p>
          <a:p>
            <a:pPr marL="12700" marR="891540">
              <a:lnSpc>
                <a:spcPts val="4320"/>
              </a:lnSpc>
              <a:spcBef>
                <a:spcPts val="385"/>
              </a:spcBef>
            </a:pPr>
            <a:r>
              <a:rPr sz="2400" dirty="0">
                <a:latin typeface="Times New Roman"/>
                <a:cs typeface="Times New Roman"/>
              </a:rPr>
              <a:t>πληρώνουν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παραπάνω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επιτρεπόμενες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τιμές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(μαύρη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αγορά), </a:t>
            </a:r>
            <a:r>
              <a:rPr sz="2400" dirty="0">
                <a:latin typeface="Times New Roman"/>
                <a:cs typeface="Times New Roman"/>
              </a:rPr>
              <a:t>τα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σπίτια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συντηρούνται.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Όταν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η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αγορά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ρυθμίζεται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μόνη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της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εξαλείφονται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τα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ελλείμματα,</a:t>
            </a:r>
            <a:endParaRPr sz="2400">
              <a:latin typeface="Times New Roman"/>
              <a:cs typeface="Times New Roman"/>
            </a:endParaRPr>
          </a:p>
          <a:p>
            <a:pPr marL="88900" marR="5080">
              <a:lnSpc>
                <a:spcPts val="3080"/>
              </a:lnSpc>
              <a:spcBef>
                <a:spcPts val="105"/>
              </a:spcBef>
            </a:pPr>
            <a:r>
              <a:rPr sz="2400" b="1" dirty="0">
                <a:latin typeface="Times New Roman"/>
                <a:cs typeface="Times New Roman"/>
              </a:rPr>
              <a:t>καθώς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και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τα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κίνητρα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για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ανεπιθύμητες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συμπεριφορές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εκ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μέρους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των </a:t>
            </a:r>
            <a:r>
              <a:rPr sz="2400" b="1" dirty="0">
                <a:latin typeface="Times New Roman"/>
                <a:cs typeface="Times New Roman"/>
              </a:rPr>
              <a:t>ιδιοκτητών.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Οι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ενοικιαστές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πληρώνουν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υψηλότερα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ενοίκια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ενώ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τα </a:t>
            </a:r>
            <a:r>
              <a:rPr sz="2400" b="1" dirty="0">
                <a:latin typeface="Times New Roman"/>
                <a:cs typeface="Times New Roman"/>
              </a:rPr>
              <a:t>διαθέσιμα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σπίτια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είναι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περισσότερα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και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υψηλότερης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ποιότητας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7810" y="706373"/>
            <a:ext cx="8815070" cy="3215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2800" b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Κατώτατες</a:t>
            </a:r>
            <a:r>
              <a:rPr sz="28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τιμές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  <a:spcBef>
                <a:spcPts val="800"/>
              </a:spcBef>
            </a:pPr>
            <a:r>
              <a:rPr sz="2800" b="1" dirty="0">
                <a:latin typeface="Times New Roman"/>
                <a:cs typeface="Times New Roman"/>
              </a:rPr>
              <a:t>Λόγος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επιβολής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Προστασία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παραγωγών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τις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υψηλές τιμές.</a:t>
            </a:r>
            <a:endParaRPr sz="2800">
              <a:latin typeface="Times New Roman"/>
              <a:cs typeface="Times New Roman"/>
            </a:endParaRPr>
          </a:p>
          <a:p>
            <a:pPr marL="27940" marR="132715">
              <a:lnSpc>
                <a:spcPct val="150100"/>
              </a:lnSpc>
              <a:spcBef>
                <a:spcPts val="790"/>
              </a:spcBef>
            </a:pPr>
            <a:r>
              <a:rPr sz="2800" spc="-50" dirty="0">
                <a:latin typeface="Times New Roman"/>
                <a:cs typeface="Times New Roman"/>
              </a:rPr>
              <a:t>Το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κράτος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θέτει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όριο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κατώτατης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τιμής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μια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κάτω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από </a:t>
            </a:r>
            <a:r>
              <a:rPr sz="2800" dirty="0">
                <a:latin typeface="Times New Roman"/>
                <a:cs typeface="Times New Roman"/>
              </a:rPr>
              <a:t>την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οποία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απαγορεύεται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πωληθεί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προϊόν.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8156" y="4820411"/>
            <a:ext cx="3323844" cy="2037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489" y="1813235"/>
            <a:ext cx="3591324" cy="28824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74842" y="2134590"/>
            <a:ext cx="5457190" cy="143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7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Εάν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κατώτατη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τιμή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χαμηλότερη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τιμή </a:t>
            </a:r>
            <a:r>
              <a:rPr sz="2000" dirty="0">
                <a:latin typeface="Times New Roman"/>
                <a:cs typeface="Times New Roman"/>
              </a:rPr>
              <a:t>ισορροπίας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(Ρ</a:t>
            </a:r>
            <a:r>
              <a:rPr sz="1950" baseline="-21367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τότε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δεν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δεσμευτική.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69"/>
              </a:spcBef>
            </a:pPr>
            <a:r>
              <a:rPr sz="2000" dirty="0">
                <a:latin typeface="Times New Roman"/>
                <a:cs typeface="Times New Roman"/>
              </a:rPr>
              <a:t>Εάν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η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κατώτατη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τιμή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υψηλότερη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από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την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τιμή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sz="2000" dirty="0">
                <a:latin typeface="Times New Roman"/>
                <a:cs typeface="Times New Roman"/>
              </a:rPr>
              <a:t>ισορροπίας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(Ρ</a:t>
            </a:r>
            <a:r>
              <a:rPr sz="1950" baseline="-21367" dirty="0">
                <a:latin typeface="Times New Roman"/>
                <a:cs typeface="Times New Roman"/>
              </a:rPr>
              <a:t>α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τότε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είναι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δεσμευτική.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452" y="981227"/>
            <a:ext cx="9451975" cy="306959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130"/>
              </a:spcBef>
            </a:pPr>
            <a:r>
              <a:rPr sz="2800" b="1" spc="-10" dirty="0">
                <a:latin typeface="Times New Roman"/>
                <a:cs typeface="Times New Roman"/>
              </a:rPr>
              <a:t>Συνέπειες: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10" dirty="0">
                <a:latin typeface="Times New Roman"/>
                <a:cs typeface="Times New Roman"/>
              </a:rPr>
              <a:t>Δημιουργούνται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πλεονάσματα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Μειώνονται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εμπορικές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πράξεις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29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spc="-20" dirty="0">
                <a:latin typeface="Times New Roman"/>
                <a:cs typeface="Times New Roman"/>
              </a:rPr>
              <a:t>Αναπτύσσονται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«γκρίζες»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«μαύρες»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αγορές.</a:t>
            </a:r>
            <a:endParaRPr sz="2800">
              <a:latin typeface="Times New Roman"/>
              <a:cs typeface="Times New Roman"/>
            </a:endParaRPr>
          </a:p>
          <a:p>
            <a:pPr marL="512445" marR="5080">
              <a:lnSpc>
                <a:spcPct val="107100"/>
              </a:lnSpc>
              <a:spcBef>
                <a:spcPts val="795"/>
              </a:spcBef>
            </a:pPr>
            <a:r>
              <a:rPr sz="2800" b="1" dirty="0">
                <a:latin typeface="Times New Roman"/>
                <a:cs typeface="Times New Roman"/>
              </a:rPr>
              <a:t>Παραδείγματα: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τιμές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παρέμβασης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αγροτικών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προϊόντων, </a:t>
            </a:r>
            <a:r>
              <a:rPr sz="2800" dirty="0">
                <a:latin typeface="Times New Roman"/>
                <a:cs typeface="Times New Roman"/>
              </a:rPr>
              <a:t>κατώτατοι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μισθοί.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4287011"/>
            <a:ext cx="4572000" cy="25709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702" y="422529"/>
            <a:ext cx="10999470" cy="1730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Μελέτη</a:t>
            </a:r>
            <a:r>
              <a:rPr sz="2800" b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περίπτωσης</a:t>
            </a:r>
            <a:r>
              <a:rPr sz="2800" b="1" u="sng" spc="7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54"/>
              </a:lnSpc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Επιβολή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κατώτατου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μισθού:</a:t>
            </a:r>
            <a:r>
              <a:rPr sz="2800" b="1" u="none" spc="-40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Ο</a:t>
            </a:r>
            <a:r>
              <a:rPr sz="2800" u="none" spc="-70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κατώτατος</a:t>
            </a:r>
            <a:r>
              <a:rPr sz="2800" u="none" spc="-65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μισθός</a:t>
            </a:r>
            <a:r>
              <a:rPr sz="2800" u="none" spc="-65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είναι</a:t>
            </a:r>
            <a:r>
              <a:rPr sz="2800" u="none" spc="-75" dirty="0">
                <a:latin typeface="Times New Roman"/>
                <a:cs typeface="Times New Roman"/>
              </a:rPr>
              <a:t> </a:t>
            </a:r>
            <a:r>
              <a:rPr sz="2800" u="none" dirty="0">
                <a:latin typeface="Times New Roman"/>
                <a:cs typeface="Times New Roman"/>
              </a:rPr>
              <a:t>μια</a:t>
            </a:r>
            <a:r>
              <a:rPr sz="2800" u="none" spc="-65" dirty="0">
                <a:latin typeface="Times New Roman"/>
                <a:cs typeface="Times New Roman"/>
              </a:rPr>
              <a:t> </a:t>
            </a:r>
            <a:r>
              <a:rPr sz="2800" u="none" spc="-10" dirty="0">
                <a:latin typeface="Times New Roman"/>
                <a:cs typeface="Times New Roman"/>
              </a:rPr>
              <a:t>περίπτωση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κατώτατης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τιμής,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καθορισμένης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κράτος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ελάχιστη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στην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αγορά </a:t>
            </a:r>
            <a:r>
              <a:rPr sz="2800" dirty="0">
                <a:latin typeface="Times New Roman"/>
                <a:cs typeface="Times New Roman"/>
              </a:rPr>
              <a:t>ανειδίκευτης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εργασίας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143" y="2847431"/>
            <a:ext cx="6871614" cy="32028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0736" y="655115"/>
            <a:ext cx="8819515" cy="388112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135"/>
              </a:spcBef>
            </a:pPr>
            <a:r>
              <a:rPr sz="2800" b="1" spc="-10" dirty="0">
                <a:latin typeface="Times New Roman"/>
                <a:cs typeface="Times New Roman"/>
              </a:rPr>
              <a:t>Συνέπειες: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3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Πλεόνασμα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ανειδίκευτης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εργασίας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(άνεργοι)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Μικρότερος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αριθμός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απασχολούμενων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800" b="1" spc="-10" dirty="0">
                <a:latin typeface="Times New Roman"/>
                <a:cs typeface="Times New Roman"/>
              </a:rPr>
              <a:t>Αυτοαξιολόγηση: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δείξετε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διαγραμματικά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σχολιάσετε,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την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επιβολή</a:t>
            </a:r>
            <a:endParaRPr sz="2800">
              <a:latin typeface="Times New Roman"/>
              <a:cs typeface="Times New Roman"/>
            </a:endParaRPr>
          </a:p>
          <a:p>
            <a:pPr marL="469900" marR="362585">
              <a:lnSpc>
                <a:spcPct val="106800"/>
              </a:lnSpc>
              <a:spcBef>
                <a:spcPts val="10"/>
              </a:spcBef>
            </a:pPr>
            <a:r>
              <a:rPr sz="2800" dirty="0">
                <a:latin typeface="Times New Roman"/>
                <a:cs typeface="Times New Roman"/>
              </a:rPr>
              <a:t>κατώτατου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μισθού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στην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αγορά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εργασίας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εάν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η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καμπύλη </a:t>
            </a:r>
            <a:r>
              <a:rPr sz="2800" dirty="0">
                <a:latin typeface="Times New Roman"/>
                <a:cs typeface="Times New Roman"/>
              </a:rPr>
              <a:t>προσφοράς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εργασίας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είναι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πλήρως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ανελαστική.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C7B4-6E68-3473-F725-70FF4121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80" y="935812"/>
            <a:ext cx="10363835" cy="3693319"/>
          </a:xfrm>
        </p:spPr>
        <p:txBody>
          <a:bodyPr/>
          <a:lstStyle/>
          <a:p>
            <a:pPr algn="ctr"/>
            <a:r>
              <a:rPr lang="el-GR" sz="6000" b="1" dirty="0"/>
              <a:t>ΣΥΣΧΕΤΙΣΗ ΔΗΜΟΣΙΟΝΟΜΙΚΗΣ ΚΑΙ ΝΟΜΙΣΜΑΤΙΚΗΣ ΠΟΛΙΤΙΚΗΣ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3574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F5266-019E-0AE3-571A-9157DB84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69729"/>
            <a:ext cx="7620000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5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1662-E32C-F0BD-9FDB-75B3C879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80" y="935813"/>
            <a:ext cx="10363835" cy="435787"/>
          </a:xfrm>
        </p:spPr>
        <p:txBody>
          <a:bodyPr/>
          <a:lstStyle/>
          <a:p>
            <a:pPr algn="ctr"/>
            <a:r>
              <a:rPr lang="el-GR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Προσδοκίες και </a:t>
            </a:r>
            <a:r>
              <a:rPr lang="el-GR" sz="2800" b="1" kern="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πληθωρισμός</a:t>
            </a:r>
            <a:br>
              <a:rPr lang="en-US" sz="2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B1DAC5-4BE6-B4FA-7DD2-D9A98CC749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632784"/>
            <a:ext cx="5303838" cy="241634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ECD751-332C-0FC9-321C-DA56D7A6BA78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6172200" y="1524000"/>
            <a:ext cx="5303837" cy="2741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17180-F004-C8AE-7581-5C98F806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431536"/>
            <a:ext cx="5029200" cy="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9673" y="1575478"/>
            <a:ext cx="3448685" cy="257810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3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Θα</a:t>
            </a:r>
            <a:r>
              <a:rPr sz="3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εξετάσουμε</a:t>
            </a:r>
            <a:endParaRPr sz="3600">
              <a:latin typeface="Times New Roman"/>
              <a:cs typeface="Times New Roman"/>
            </a:endParaRPr>
          </a:p>
          <a:p>
            <a:pPr marL="376555" indent="-365125">
              <a:lnSpc>
                <a:spcPct val="100000"/>
              </a:lnSpc>
              <a:spcBef>
                <a:spcPts val="1105"/>
              </a:spcBef>
              <a:buSzPct val="97222"/>
              <a:buFont typeface="Wingdings"/>
              <a:buChar char=""/>
              <a:tabLst>
                <a:tab pos="376555" algn="l"/>
              </a:tabLst>
            </a:pPr>
            <a:r>
              <a:rPr sz="3600" spc="-25" dirty="0">
                <a:latin typeface="Times New Roman"/>
                <a:cs typeface="Times New Roman"/>
              </a:rPr>
              <a:t>Ανώτατες</a:t>
            </a:r>
            <a:r>
              <a:rPr sz="3600" spc="-18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τιμές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Font typeface="Wingdings"/>
              <a:buChar char=""/>
            </a:pPr>
            <a:endParaRPr sz="3600">
              <a:latin typeface="Times New Roman"/>
              <a:cs typeface="Times New Roman"/>
            </a:endParaRPr>
          </a:p>
          <a:p>
            <a:pPr marL="376555" indent="-365125">
              <a:lnSpc>
                <a:spcPct val="100000"/>
              </a:lnSpc>
              <a:spcBef>
                <a:spcPts val="5"/>
              </a:spcBef>
              <a:buSzPct val="97222"/>
              <a:buFont typeface="Wingdings"/>
              <a:buChar char=""/>
              <a:tabLst>
                <a:tab pos="376555" algn="l"/>
              </a:tabLst>
            </a:pPr>
            <a:r>
              <a:rPr sz="3600" spc="-10" dirty="0">
                <a:latin typeface="Times New Roman"/>
                <a:cs typeface="Times New Roman"/>
              </a:rPr>
              <a:t>Κατώτατες</a:t>
            </a:r>
            <a:r>
              <a:rPr sz="3600" spc="-204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τιμές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F6CF-4A62-4530-ADEF-F07BBA2D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ΕΙΔΗ ΔΗΜΟΣΙΟΥ ΧΡΕΟΥΣ ΚΑΙ ΣΧΕΣΗ ΜΕ ΑΕΠ</a:t>
            </a:r>
            <a:endParaRPr lang="en-US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F14D6-63C7-4F4F-901A-C11CD99015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93793"/>
            <a:ext cx="5181600" cy="386045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8624F1-52C1-4A26-A56F-F89E98B38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93793"/>
            <a:ext cx="5181600" cy="40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2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EF69-2653-4EC9-9CDF-E5845376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/>
              <a:t>ΔΗΜ.ΧΡΕΟΣ/ΑΕΠ &amp; </a:t>
            </a:r>
            <a:r>
              <a:rPr lang="en-US" sz="2800" b="1" dirty="0"/>
              <a:t>DEBT TAXONOMY (PUBLIC &amp; PRIVATE)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9D4460-BFD8-4222-8AA1-03770EB840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0690" y="1825625"/>
            <a:ext cx="4996620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89A0E4-D4A0-46A8-8F36-46D683D44F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4"/>
            <a:ext cx="51816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33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94DB-25EE-4567-A88A-8A8A654B2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BUDGET AND TRADE DEFICIT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B0A4C-972B-49E8-A4DB-D6B976FA9C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43518"/>
            <a:ext cx="5181600" cy="371555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BCD49F-3590-4972-BECC-0A6B23903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857251"/>
            <a:ext cx="5181600" cy="3232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7E3F8-3333-4D54-9951-728529D2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108453"/>
            <a:ext cx="5181600" cy="252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6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EE87-10FD-4C14-8A14-912EE549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ECONOMIC STIMULUS vs AUSTERITY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D3962-9FF1-497E-AC83-080B553180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714662"/>
            <a:ext cx="5181600" cy="366692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D8F61F3-D3DF-463E-B335-9DDAEF90E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940354"/>
            <a:ext cx="5181600" cy="3041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27ED5-7E54-4771-8310-A7547803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3905164"/>
            <a:ext cx="5016500" cy="29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1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905-42F5-4EE2-812A-9D0C25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DEFICIT &amp; DEBT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3D8E89-89B1-47FE-8F93-F96A7E1D42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3321"/>
            <a:ext cx="5181600" cy="391594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9102C6-A25A-4BFE-8822-555A13EB5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16985"/>
            <a:ext cx="5181600" cy="37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BUDGET TYPES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600" dirty="0"/>
              <a:t>ΙΣΟΣΚΕΛΙΣΜΕΝΟΣ ΠΡΟΫΠΟΛΟΓΙΣΜΟΣ</a:t>
            </a:r>
          </a:p>
          <a:p>
            <a:r>
              <a:rPr lang="el-GR" sz="1600" dirty="0"/>
              <a:t>ΕΛΛΕΙΜΜΑ ΚΡΑΤΙΚΟΥ ΠΡΟΫΠΟΛΟΓΙΣΜΟΥ</a:t>
            </a:r>
          </a:p>
          <a:p>
            <a:pPr lvl="1"/>
            <a:r>
              <a:rPr lang="el-GR" sz="1600" dirty="0"/>
              <a:t>ΤΑΜΕΙΑΚΟ</a:t>
            </a:r>
          </a:p>
          <a:p>
            <a:pPr lvl="1"/>
            <a:r>
              <a:rPr lang="el-GR" sz="1600" dirty="0"/>
              <a:t>ΔΙΑΡΘΡΩΤΙΚΟ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01" y="1825625"/>
            <a:ext cx="6576595" cy="39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4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441F-5503-46ED-A7B5-3C0B6EF5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PUBLIC vs PRIVATE DEBT &amp; INTRO TO MONETARY THEORY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319B3E-C944-4BCC-8909-D5E0886E7A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8272"/>
            <a:ext cx="5181600" cy="378604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F26989-91DB-4550-8AC2-5BFFDCCE1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77902"/>
            <a:ext cx="5181600" cy="40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54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6F1F-056B-4CC2-9868-A54171BE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The crowding out effect is </a:t>
            </a:r>
            <a:r>
              <a:rPr lang="en-US" sz="2400" b="1" dirty="0"/>
              <a:t>an economic theory arguing that rising public sector spending drives down or even eliminates private sector spending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3A1965-199A-480D-B44B-12751B35E0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05126"/>
            <a:ext cx="5181600" cy="399233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BB4FAA-FB2D-49C8-AED1-2906593B7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5700" y="2005126"/>
            <a:ext cx="5181600" cy="39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5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EE87-10FD-4C14-8A14-912EE549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ECONOMIC STIMULUS vs AUSTERITY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D3962-9FF1-497E-AC83-080B553180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714662"/>
            <a:ext cx="5181600" cy="366692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D8F61F3-D3DF-463E-B335-9DDAEF90E4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940354"/>
            <a:ext cx="5181600" cy="3041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27ED5-7E54-4771-8310-A75478035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3905164"/>
            <a:ext cx="5016500" cy="29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905-42F5-4EE2-812A-9D0C25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DEFICIT &amp; DEBT LEVELS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9102C6-A25A-4BFE-8822-555A13EB55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6985"/>
            <a:ext cx="5181600" cy="37686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71A29-F242-FE66-7569-4C03327A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12" y="1825625"/>
            <a:ext cx="5750888" cy="366752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4C5277-D626-9808-2871-81F7008BA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71" y="1250950"/>
            <a:ext cx="6117631" cy="4913877"/>
          </a:xfrm>
        </p:spPr>
        <p:txBody>
          <a:bodyPr/>
          <a:lstStyle/>
          <a:p>
            <a:r>
              <a:rPr lang="en-US" dirty="0"/>
              <a:t>EU GOV DEFICIT </a:t>
            </a:r>
            <a:r>
              <a:rPr lang="en-US" sz="1000" dirty="0">
                <a:hlinkClick r:id="rId4"/>
              </a:rPr>
              <a:t>https://data.oecd.org/gga/general-government-deficit.htm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236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173" y="633450"/>
            <a:ext cx="10030460" cy="4235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0">
              <a:lnSpc>
                <a:spcPct val="1068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πολιτικοί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υπεύθυνοι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χάραξης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πολιτικής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ακολουθώντας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μια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της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Δέκα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αρχές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ότι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άνθρωποι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ανταποκρίνονται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σε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κίνητρα: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71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όταν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πιστεύουν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ότι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η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αγοραία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ενός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αγαθού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δεν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είναι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δίκαιη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για </a:t>
            </a:r>
            <a:r>
              <a:rPr sz="2800" dirty="0">
                <a:latin typeface="Times New Roman"/>
                <a:cs typeface="Times New Roman"/>
              </a:rPr>
              <a:t>τους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αγοραστές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ή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τους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πωλητές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τότε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επιβάλλουν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ανώτατες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ή</a:t>
            </a:r>
            <a:endParaRPr sz="2800">
              <a:latin typeface="Times New Roman"/>
              <a:cs typeface="Times New Roman"/>
            </a:endParaRPr>
          </a:p>
          <a:p>
            <a:pPr marL="354965">
              <a:lnSpc>
                <a:spcPct val="100000"/>
              </a:lnSpc>
              <a:spcBef>
                <a:spcPts val="229"/>
              </a:spcBef>
            </a:pPr>
            <a:r>
              <a:rPr sz="2800" dirty="0">
                <a:latin typeface="Times New Roman"/>
                <a:cs typeface="Times New Roman"/>
              </a:rPr>
              <a:t>κατώτατες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τιμές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800">
              <a:latin typeface="Times New Roman"/>
              <a:cs typeface="Times New Roman"/>
            </a:endParaRPr>
          </a:p>
          <a:p>
            <a:pPr marL="354965" marR="1296670" indent="-342900">
              <a:lnSpc>
                <a:spcPct val="1071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800" dirty="0">
                <a:latin typeface="Times New Roman"/>
                <a:cs typeface="Times New Roman"/>
              </a:rPr>
              <a:t>όταν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θέλουν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επιδράσουν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στα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αποτελέσματα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της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αγοράς </a:t>
            </a:r>
            <a:r>
              <a:rPr sz="2800" dirty="0">
                <a:latin typeface="Times New Roman"/>
                <a:cs typeface="Times New Roman"/>
              </a:rPr>
              <a:t>επιβάλλουν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φόρους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επιδοτήσεις.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99CB-1742-45F8-A949-8CF7F927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ROLE OF UNEMPLOYMENT IN ECONOMIC GROWTH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B27EC-F698-4866-ACFD-2D0409FF9E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75211"/>
            <a:ext cx="5181600" cy="40521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A35862-167C-453A-828B-39D80EC58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339851"/>
            <a:ext cx="5181600" cy="2520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9E6A1-9AEA-4EA4-A040-2A8937F36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860800"/>
            <a:ext cx="5181600" cy="243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4543-DAD4-4CF9-908E-8AB1B090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LABOR MARKET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D8037-83DA-4114-84F9-44ED5E34D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02162"/>
            <a:ext cx="5181600" cy="37982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1C943C-A0EA-4FEA-8A2D-987263779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13095"/>
            <a:ext cx="5181600" cy="41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CF31-2FD3-48A0-BF56-00C5576C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9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VALIDATING PHILLIPS CURVE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46A19-7434-4B89-9820-3D1DF8046F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908050"/>
            <a:ext cx="5181600" cy="3368533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C7493E-A963-4ECC-BC38-C6C8ED619C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37566"/>
            <a:ext cx="5181600" cy="4009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1B46B0-5ED9-41B7-B5AE-943548D00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31509"/>
            <a:ext cx="5105401" cy="32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90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D995-793A-439A-A907-42FF2D07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8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PRODUCTIVITY-IMPORTANCE AND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4A02F-6406-4777-838F-DC7C8DB5AA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869950"/>
            <a:ext cx="5181600" cy="21336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61BAD4-FD24-4412-AC97-9AFA4544F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869951"/>
            <a:ext cx="5181600" cy="2559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236B8-ED5D-401F-A56D-E674D99A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3022600"/>
            <a:ext cx="5118100" cy="290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649433-2AEB-4F45-964C-74DB21B11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2" y="3429000"/>
            <a:ext cx="5029198" cy="24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59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65AED-0D68-444D-A38B-C65DC1AC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40" y="1203000"/>
            <a:ext cx="6951320" cy="44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17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>
                <a:latin typeface="Arial Black" panose="020B0A04020102020204" pitchFamily="34" charset="0"/>
              </a:rPr>
              <a:t>MONEY VELOCITY OF M2 AND ITS IMPACT</a:t>
            </a:r>
            <a:endParaRPr lang="el-GR" sz="20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22" y="1982340"/>
            <a:ext cx="5637548" cy="2880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371" y="1690689"/>
            <a:ext cx="5403059" cy="33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3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826"/>
          </a:xfrm>
        </p:spPr>
        <p:txBody>
          <a:bodyPr>
            <a:normAutofit/>
          </a:bodyPr>
          <a:lstStyle/>
          <a:p>
            <a:r>
              <a:rPr lang="en-US" sz="2000" b="1" dirty="0"/>
              <a:t>Yield Curve vs FX (PPP) vs Inflation rate</a:t>
            </a:r>
            <a:r>
              <a:rPr lang="el-GR" sz="2000" b="1" dirty="0"/>
              <a:t> (</a:t>
            </a:r>
            <a:r>
              <a:rPr lang="en-US" sz="2000" b="1" dirty="0"/>
              <a:t>March 2021 vs September 2023)</a:t>
            </a:r>
            <a:endParaRPr lang="el-GR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106951"/>
            <a:ext cx="5181600" cy="366562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30AD4D-03AD-86C0-9904-A0018943F5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2" y="1106950"/>
            <a:ext cx="5181600" cy="419762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AA250B-536B-D3DD-14FA-1E805224C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2" y="4639717"/>
            <a:ext cx="5308006" cy="22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8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BEED59-9459-440D-9820-0386CF659AF7}"/>
              </a:ext>
            </a:extLst>
          </p:cNvPr>
          <p:cNvGraphicFramePr>
            <a:graphicFrameLocks noGrp="1"/>
          </p:cNvGraphicFramePr>
          <p:nvPr/>
        </p:nvGraphicFramePr>
        <p:xfrm>
          <a:off x="784774" y="1942673"/>
          <a:ext cx="10622452" cy="4117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9961">
                  <a:extLst>
                    <a:ext uri="{9D8B030D-6E8A-4147-A177-3AD203B41FA5}">
                      <a16:colId xmlns:a16="http://schemas.microsoft.com/office/drawing/2014/main" val="1349573748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3746208821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1049899102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1304280436"/>
                    </a:ext>
                  </a:extLst>
                </a:gridCol>
                <a:gridCol w="642874">
                  <a:extLst>
                    <a:ext uri="{9D8B030D-6E8A-4147-A177-3AD203B41FA5}">
                      <a16:colId xmlns:a16="http://schemas.microsoft.com/office/drawing/2014/main" val="1908010817"/>
                    </a:ext>
                  </a:extLst>
                </a:gridCol>
                <a:gridCol w="590547">
                  <a:extLst>
                    <a:ext uri="{9D8B030D-6E8A-4147-A177-3AD203B41FA5}">
                      <a16:colId xmlns:a16="http://schemas.microsoft.com/office/drawing/2014/main" val="3248780176"/>
                    </a:ext>
                  </a:extLst>
                </a:gridCol>
                <a:gridCol w="792380">
                  <a:extLst>
                    <a:ext uri="{9D8B030D-6E8A-4147-A177-3AD203B41FA5}">
                      <a16:colId xmlns:a16="http://schemas.microsoft.com/office/drawing/2014/main" val="2461154339"/>
                    </a:ext>
                  </a:extLst>
                </a:gridCol>
                <a:gridCol w="792380">
                  <a:extLst>
                    <a:ext uri="{9D8B030D-6E8A-4147-A177-3AD203B41FA5}">
                      <a16:colId xmlns:a16="http://schemas.microsoft.com/office/drawing/2014/main" val="2150764448"/>
                    </a:ext>
                  </a:extLst>
                </a:gridCol>
                <a:gridCol w="620449">
                  <a:extLst>
                    <a:ext uri="{9D8B030D-6E8A-4147-A177-3AD203B41FA5}">
                      <a16:colId xmlns:a16="http://schemas.microsoft.com/office/drawing/2014/main" val="3314392976"/>
                    </a:ext>
                  </a:extLst>
                </a:gridCol>
                <a:gridCol w="620449">
                  <a:extLst>
                    <a:ext uri="{9D8B030D-6E8A-4147-A177-3AD203B41FA5}">
                      <a16:colId xmlns:a16="http://schemas.microsoft.com/office/drawing/2014/main" val="226814707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58641719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1834298531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51595935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138286423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987346394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11622455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403132555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819938217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860944932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154870190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1553994788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217503606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790229518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3495550401"/>
                    </a:ext>
                  </a:extLst>
                </a:gridCol>
                <a:gridCol w="156986">
                  <a:extLst>
                    <a:ext uri="{9D8B030D-6E8A-4147-A177-3AD203B41FA5}">
                      <a16:colId xmlns:a16="http://schemas.microsoft.com/office/drawing/2014/main" val="2011185251"/>
                    </a:ext>
                  </a:extLst>
                </a:gridCol>
              </a:tblGrid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(ευρώ χιλ.)</a:t>
                      </a:r>
                      <a:endParaRPr lang="el-GR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2014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2015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2016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2017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2018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Dec 2019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Mar 2020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Jun 2020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Sep 2020</a:t>
                      </a:r>
                      <a:endParaRPr lang="en-GB" sz="900" b="1" i="0" u="none" strike="noStrike">
                        <a:solidFill>
                          <a:srgbClr val="000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787137453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Υπόλοιπα δανείων (προ προβλέψεων)</a:t>
                      </a:r>
                      <a:endParaRPr lang="el-GR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273,704,232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247,153,503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237,761,483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217,963,476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196,069,581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184,127,542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183,530,258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175,980,190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179,678,849</a:t>
                      </a:r>
                      <a:endParaRPr lang="en-GB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530442930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Καταναλωτικά</a:t>
                      </a:r>
                      <a:endParaRPr lang="el-GR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35,698,029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28,205,281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26,382,036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22,270,450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18,828,365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16,932,647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16,625,633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16,128,660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16,216,034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720810004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Στεγαστικά</a:t>
                      </a:r>
                      <a:endParaRPr lang="el-GR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79,302,398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75,878,539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73,030,224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68,533,952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65,738,821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60,471,928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59,853,749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57,352,375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56,810,212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105151641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Επιχειρηματικά</a:t>
                      </a:r>
                      <a:endParaRPr lang="el-GR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158,703,805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143,069,682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138,349,223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127,159,074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111,502,395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106,722,967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107,050,876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102,499,156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106,652,603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3700505192"/>
                  </a:ext>
                </a:extLst>
              </a:tr>
              <a:tr h="2686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Σύνολο Μη Εξυπηρετούμενων Δανείων (προ προβλέψεων)</a:t>
                      </a:r>
                      <a:endParaRPr lang="el-GR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111,784,949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119,224,812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115,783,536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103,724,496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89,276,254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73,587,881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72,632,778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64,538,299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63,425,962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34951857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Καταναλωτικά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16,181,964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16,377,433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15,107,567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12,101,975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9,283,937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7,500,304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7,391,134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6,998,765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6,952,420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1684289162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Στεγαστικά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26,984,312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30,460,771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29,876,117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29,651,420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29,069,526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25,281,209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24,899,443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22,583,880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22,072,836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2415723379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Επιχειρηματικά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68,618,673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72,386,607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70,799,852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61,971,101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50,922,790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40,806,369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40,342,201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34,955,654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34,400,706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2637437551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% Μη εξυπηρετούμενα δάνεια ανά κατηγορία</a:t>
                      </a:r>
                      <a:endParaRPr lang="el-GR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40.8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48.2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48.7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47.6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45.5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40.0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39.6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36.7</a:t>
                      </a:r>
                      <a:endParaRPr lang="en-GB" sz="9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35.3</a:t>
                      </a:r>
                      <a:endParaRPr lang="en-GB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4192769392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Καταναλωτικά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45.3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58.1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57.3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54.3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49.3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44.3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44.5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43.4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42.9</a:t>
                      </a:r>
                      <a:endParaRPr lang="en-GB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638117612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Στεγαστικά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34.0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40.9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43.3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44.2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41.8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41.6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39.4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38.9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3823588007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>
                          <a:effectLst/>
                        </a:rPr>
                        <a:t>Επιχειρηματικά</a:t>
                      </a:r>
                      <a:endParaRPr lang="el-GR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43.2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50.6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51.2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48.7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45.7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38.2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37.7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34.1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32.3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2596475134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725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4238121887"/>
                  </a:ext>
                </a:extLst>
              </a:tr>
              <a:tr h="263173">
                <a:tc>
                  <a:txBody>
                    <a:bodyPr/>
                    <a:lstStyle/>
                    <a:p>
                      <a:pPr algn="l" fontAlgn="ctr"/>
                      <a:r>
                        <a:rPr lang="el-GR" sz="900" u="sng" strike="noStrike">
                          <a:effectLst/>
                        </a:rPr>
                        <a:t>Παρατηρήσεις</a:t>
                      </a:r>
                      <a:endParaRPr lang="el-GR" sz="900" b="1" i="0" u="sng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 marL="65793" marR="65793" marT="32897" marB="32897"/>
                </a:tc>
                <a:extLst>
                  <a:ext uri="{0D108BD9-81ED-4DB2-BD59-A6C34878D82A}">
                    <a16:rowId xmlns:a16="http://schemas.microsoft.com/office/drawing/2014/main" val="3237656113"/>
                  </a:ext>
                </a:extLst>
              </a:tr>
              <a:tr h="142552">
                <a:tc gridSpan="25">
                  <a:txBody>
                    <a:bodyPr/>
                    <a:lstStyle/>
                    <a:p>
                      <a:pPr algn="l" fontAlgn="ctr"/>
                      <a:r>
                        <a:rPr lang="el-GR" sz="900" u="none" strike="noStrike" dirty="0">
                          <a:effectLst/>
                        </a:rPr>
                        <a:t>1. Τα στοιχεία είναι σε ενοποιημένη βάση και αφορούν σε εντός ισολογισμού δάνεια (προ προβλέψεων) των Ελληνικών εμπορικών και συνεταιριστικών τραπεζών που λειτουργούσαν την εκάστοτε περίοδο.</a:t>
                      </a:r>
                      <a:endParaRPr lang="el-GR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3" marR="5483" marT="5483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693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70804A-EE39-4E91-83BB-174456EBC4BF}"/>
              </a:ext>
            </a:extLst>
          </p:cNvPr>
          <p:cNvSpPr txBox="1"/>
          <p:nvPr/>
        </p:nvSpPr>
        <p:spPr>
          <a:xfrm>
            <a:off x="784773" y="1021081"/>
            <a:ext cx="1036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ΤΡΑΠΕΖΑ ΤΗΣ ΕΛΛΑΔΟΣ _ΚΑΤΑΣΤΑΣΗ ΣΥΝΟΛΙΚΩΝ ΔΑΝΕΙΩΝ ΙΔΙΩΤΙΚΟΥ ΤΟΜΕΑ ΚΑΙ ΜΗ ΕΞΥΠΗΡΕΤΟΥΜΕΝΑ ΔΑΝΕΙΑ (δες παράλληλα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ECB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συγκεντρωτική κατάσταση Ευρωζώνης)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97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600" dirty="0"/>
              <a:t>Ωστόσο</a:t>
            </a:r>
            <a:r>
              <a:rPr sz="3600" spc="-100" dirty="0"/>
              <a:t> </a:t>
            </a:r>
            <a:r>
              <a:rPr sz="3600" dirty="0"/>
              <a:t>οι</a:t>
            </a:r>
            <a:r>
              <a:rPr sz="3600" spc="-85" dirty="0"/>
              <a:t> </a:t>
            </a:r>
            <a:r>
              <a:rPr sz="3600" dirty="0"/>
              <a:t>πολιτικές</a:t>
            </a:r>
            <a:r>
              <a:rPr sz="3600" spc="-95" dirty="0"/>
              <a:t> </a:t>
            </a:r>
            <a:r>
              <a:rPr sz="3600" dirty="0"/>
              <a:t>ελέγχου</a:t>
            </a:r>
            <a:r>
              <a:rPr sz="3600" spc="-75" dirty="0"/>
              <a:t> </a:t>
            </a:r>
            <a:r>
              <a:rPr sz="3600" dirty="0"/>
              <a:t>των</a:t>
            </a:r>
            <a:r>
              <a:rPr sz="3600" spc="-85" dirty="0"/>
              <a:t> </a:t>
            </a:r>
            <a:r>
              <a:rPr sz="3600" dirty="0"/>
              <a:t>τιμών</a:t>
            </a:r>
            <a:r>
              <a:rPr sz="3600" spc="-90" dirty="0"/>
              <a:t> </a:t>
            </a:r>
            <a:r>
              <a:rPr sz="3600" dirty="0"/>
              <a:t>παράγουν</a:t>
            </a:r>
            <a:r>
              <a:rPr sz="3600" spc="-85" dirty="0"/>
              <a:t> </a:t>
            </a:r>
            <a:r>
              <a:rPr sz="3600" spc="-25" dirty="0"/>
              <a:t>νέα</a:t>
            </a:r>
            <a:endParaRPr sz="3600"/>
          </a:p>
          <a:p>
            <a:pPr marL="12700" marR="5080">
              <a:lnSpc>
                <a:spcPts val="4620"/>
              </a:lnSpc>
              <a:spcBef>
                <a:spcPts val="105"/>
              </a:spcBef>
            </a:pPr>
            <a:r>
              <a:rPr sz="3600" dirty="0"/>
              <a:t>κίνητρα</a:t>
            </a:r>
            <a:r>
              <a:rPr sz="3600" spc="-25" dirty="0"/>
              <a:t> </a:t>
            </a:r>
            <a:r>
              <a:rPr sz="3600" dirty="0"/>
              <a:t>συμπεριφοράς</a:t>
            </a:r>
            <a:r>
              <a:rPr sz="3600" spc="-50" dirty="0"/>
              <a:t> </a:t>
            </a:r>
            <a:r>
              <a:rPr sz="3600" dirty="0"/>
              <a:t>και</a:t>
            </a:r>
            <a:r>
              <a:rPr sz="3600" spc="-25" dirty="0"/>
              <a:t> </a:t>
            </a:r>
            <a:r>
              <a:rPr sz="3600" dirty="0"/>
              <a:t>οι</a:t>
            </a:r>
            <a:r>
              <a:rPr sz="3600" spc="-35" dirty="0"/>
              <a:t> </a:t>
            </a:r>
            <a:r>
              <a:rPr sz="3600" dirty="0"/>
              <a:t>επιπτώσεις</a:t>
            </a:r>
            <a:r>
              <a:rPr sz="3600" spc="-25" dirty="0"/>
              <a:t> </a:t>
            </a:r>
            <a:r>
              <a:rPr sz="3600" dirty="0"/>
              <a:t>τους</a:t>
            </a:r>
            <a:r>
              <a:rPr sz="3600" spc="-35" dirty="0"/>
              <a:t> </a:t>
            </a:r>
            <a:r>
              <a:rPr sz="3600" dirty="0"/>
              <a:t>μπορεί</a:t>
            </a:r>
            <a:r>
              <a:rPr sz="3600" spc="-35" dirty="0"/>
              <a:t> </a:t>
            </a:r>
            <a:r>
              <a:rPr sz="3600" spc="-25" dirty="0"/>
              <a:t>να </a:t>
            </a:r>
            <a:r>
              <a:rPr sz="3600" dirty="0"/>
              <a:t>είναι</a:t>
            </a:r>
            <a:r>
              <a:rPr sz="3600" spc="-30" dirty="0"/>
              <a:t> </a:t>
            </a:r>
            <a:r>
              <a:rPr sz="3600" dirty="0"/>
              <a:t>πέρα</a:t>
            </a:r>
            <a:r>
              <a:rPr sz="3600" spc="-15" dirty="0"/>
              <a:t> </a:t>
            </a:r>
            <a:r>
              <a:rPr sz="3600" dirty="0"/>
              <a:t>από</a:t>
            </a:r>
            <a:r>
              <a:rPr sz="3600" spc="-15" dirty="0"/>
              <a:t> </a:t>
            </a:r>
            <a:r>
              <a:rPr sz="3600" dirty="0"/>
              <a:t>τις</a:t>
            </a:r>
            <a:r>
              <a:rPr sz="3600" spc="-15" dirty="0"/>
              <a:t> </a:t>
            </a:r>
            <a:r>
              <a:rPr sz="3600" dirty="0"/>
              <a:t>προσδοκίες</a:t>
            </a:r>
            <a:r>
              <a:rPr sz="3600" spc="-30" dirty="0"/>
              <a:t> </a:t>
            </a:r>
            <a:r>
              <a:rPr sz="3600" dirty="0"/>
              <a:t>των</a:t>
            </a:r>
            <a:r>
              <a:rPr sz="3600" spc="-15" dirty="0"/>
              <a:t> </a:t>
            </a:r>
            <a:r>
              <a:rPr sz="3600" spc="-10" dirty="0"/>
              <a:t>υπευθύνων.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385" y="442417"/>
            <a:ext cx="4375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Ανώτατες</a:t>
            </a:r>
            <a:r>
              <a:rPr sz="28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τιμές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ή</a:t>
            </a:r>
            <a:r>
              <a:rPr sz="28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διατίμηση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132" y="869086"/>
            <a:ext cx="10018395" cy="159829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7305" indent="-15240">
              <a:lnSpc>
                <a:spcPct val="100000"/>
              </a:lnSpc>
              <a:spcBef>
                <a:spcPts val="1130"/>
              </a:spcBef>
            </a:pPr>
            <a:r>
              <a:rPr sz="2800" b="1" dirty="0">
                <a:latin typeface="Times New Roman"/>
                <a:cs typeface="Times New Roman"/>
              </a:rPr>
              <a:t>Λόγος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επιβολής</a:t>
            </a:r>
            <a:r>
              <a:rPr sz="2800" dirty="0">
                <a:latin typeface="Times New Roman"/>
                <a:cs typeface="Times New Roman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Προστασία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καταναλωτών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τις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υψηλές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τιμές.</a:t>
            </a:r>
            <a:endParaRPr sz="2800">
              <a:latin typeface="Times New Roman"/>
              <a:cs typeface="Times New Roman"/>
            </a:endParaRPr>
          </a:p>
          <a:p>
            <a:pPr marL="27305" marR="5080">
              <a:lnSpc>
                <a:spcPct val="107100"/>
              </a:lnSpc>
              <a:spcBef>
                <a:spcPts val="795"/>
              </a:spcBef>
            </a:pPr>
            <a:r>
              <a:rPr sz="2800" spc="-50" dirty="0">
                <a:latin typeface="Times New Roman"/>
                <a:cs typeface="Times New Roman"/>
              </a:rPr>
              <a:t>Το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κράτος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θέτει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όριο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ανώτατης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μια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τιμή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πάνω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την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οποία </a:t>
            </a:r>
            <a:r>
              <a:rPr sz="2800" dirty="0">
                <a:latin typeface="Times New Roman"/>
                <a:cs typeface="Times New Roman"/>
              </a:rPr>
              <a:t>απαγορεύεται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πωληθεί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το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προϊόν.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021" y="3250986"/>
            <a:ext cx="3507666" cy="30767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9338" y="3603497"/>
            <a:ext cx="6310630" cy="218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67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Εάν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ανώτατη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υψηλότερη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τιμή </a:t>
            </a:r>
            <a:r>
              <a:rPr sz="2400" dirty="0">
                <a:latin typeface="Times New Roman"/>
                <a:cs typeface="Times New Roman"/>
              </a:rPr>
              <a:t>ισορροπίας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(Ρ</a:t>
            </a:r>
            <a:r>
              <a:rPr sz="2400" baseline="-20833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τότε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δεν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δεσμευτική.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20"/>
              </a:spcBef>
            </a:pPr>
            <a:endParaRPr sz="2400">
              <a:latin typeface="Times New Roman"/>
              <a:cs typeface="Times New Roman"/>
            </a:endParaRPr>
          </a:p>
          <a:p>
            <a:pPr marL="50800" marR="459105" indent="76200">
              <a:lnSpc>
                <a:spcPct val="107100"/>
              </a:lnSpc>
            </a:pPr>
            <a:r>
              <a:rPr sz="2400" dirty="0">
                <a:latin typeface="Times New Roman"/>
                <a:cs typeface="Times New Roman"/>
              </a:rPr>
              <a:t>Εάν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ανώτατη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χαμηλότερη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την </a:t>
            </a:r>
            <a:r>
              <a:rPr sz="2400" dirty="0">
                <a:latin typeface="Times New Roman"/>
                <a:cs typeface="Times New Roman"/>
              </a:rPr>
              <a:t>τιμή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ισορροπίας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(Ρ</a:t>
            </a:r>
            <a:r>
              <a:rPr sz="2400" baseline="-20833" dirty="0">
                <a:latin typeface="Times New Roman"/>
                <a:cs typeface="Times New Roman"/>
              </a:rPr>
              <a:t>α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τότε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είναι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δεσμευτική.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4075" y="507872"/>
            <a:ext cx="7855584" cy="4158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Συνέπειες: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73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Δημιουργούνται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ελλείμματα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Μειώνονται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εμπορικές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πράξεις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Κουπόνια,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σειρές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προτεραιότητας,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προνομιακή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εξυπηρέτηση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πελατών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20" dirty="0">
                <a:latin typeface="Times New Roman"/>
                <a:cs typeface="Times New Roman"/>
              </a:rPr>
              <a:t>Αναπτύσσονται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εξαρτημένες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πωλήσεις,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κατά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οποίες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ένα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αγαθό</a:t>
            </a:r>
            <a:r>
              <a:rPr sz="2000" spc="-10" dirty="0">
                <a:latin typeface="Times New Roman"/>
                <a:cs typeface="Times New Roman"/>
              </a:rPr>
              <a:t> μπορεί </a:t>
            </a:r>
            <a:r>
              <a:rPr sz="2000" dirty="0">
                <a:latin typeface="Times New Roman"/>
                <a:cs typeface="Times New Roman"/>
              </a:rPr>
              <a:t>να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αγοραστεί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μόνο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μαζί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ένα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άλλο.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Times New Roman"/>
                <a:cs typeface="Times New Roman"/>
              </a:rPr>
              <a:t>Αναπτύσσονται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«γκρίζες»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«μαύρες»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αγορές.</a:t>
            </a:r>
            <a:endParaRPr sz="2000">
              <a:latin typeface="Times New Roman"/>
              <a:cs typeface="Times New Roman"/>
            </a:endParaRPr>
          </a:p>
          <a:p>
            <a:pPr marL="12700" marR="96520">
              <a:lnSpc>
                <a:spcPct val="150000"/>
              </a:lnSpc>
              <a:spcBef>
                <a:spcPts val="795"/>
              </a:spcBef>
            </a:pPr>
            <a:r>
              <a:rPr sz="2000" dirty="0">
                <a:latin typeface="Times New Roman"/>
                <a:cs typeface="Times New Roman"/>
              </a:rPr>
              <a:t>Παραδείγματα: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τιμές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προϊόντων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σε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σχολικά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κυλικεία,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καύσιμα,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έλεγχος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στα </a:t>
            </a:r>
            <a:r>
              <a:rPr sz="2000" spc="-10" dirty="0">
                <a:latin typeface="Times New Roman"/>
                <a:cs typeface="Times New Roman"/>
              </a:rPr>
              <a:t>ενοίκια.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5631" y="5070347"/>
            <a:ext cx="3593591" cy="15971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76" y="5070347"/>
            <a:ext cx="3634740" cy="1610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3266" y="1199134"/>
            <a:ext cx="8924290" cy="323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Μελέτη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περίπτωσης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40"/>
              </a:spcBef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Έλεγχος</a:t>
            </a: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ενοικίων</a:t>
            </a:r>
            <a:r>
              <a:rPr sz="2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:</a:t>
            </a:r>
            <a:r>
              <a:rPr sz="2400" u="none" spc="-80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Οι</a:t>
            </a:r>
            <a:r>
              <a:rPr sz="2400" u="none" spc="-70" dirty="0">
                <a:latin typeface="Times New Roman"/>
                <a:cs typeface="Times New Roman"/>
              </a:rPr>
              <a:t> </a:t>
            </a:r>
            <a:r>
              <a:rPr sz="2400" u="none" spc="-10" dirty="0">
                <a:latin typeface="Times New Roman"/>
                <a:cs typeface="Times New Roman"/>
              </a:rPr>
              <a:t>οικονομολόγοι</a:t>
            </a:r>
            <a:r>
              <a:rPr sz="2400" u="none" spc="-70" dirty="0">
                <a:latin typeface="Times New Roman"/>
                <a:cs typeface="Times New Roman"/>
              </a:rPr>
              <a:t> </a:t>
            </a:r>
            <a:r>
              <a:rPr sz="2400" u="none" dirty="0">
                <a:latin typeface="Times New Roman"/>
                <a:cs typeface="Times New Roman"/>
              </a:rPr>
              <a:t>αμφισβητούν</a:t>
            </a:r>
            <a:r>
              <a:rPr sz="2400" u="none" spc="-65" dirty="0">
                <a:latin typeface="Times New Roman"/>
                <a:cs typeface="Times New Roman"/>
              </a:rPr>
              <a:t> </a:t>
            </a:r>
            <a:r>
              <a:rPr sz="2400" u="none" spc="-25" dirty="0">
                <a:latin typeface="Times New Roman"/>
                <a:cs typeface="Times New Roman"/>
              </a:rPr>
              <a:t>την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Times New Roman"/>
                <a:cs typeface="Times New Roman"/>
              </a:rPr>
              <a:t>αποτελεσματικότητα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της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θέσπισης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τιμής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ελέγχου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στα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ενοίκια,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στην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προσπάθεια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υποστήριξης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των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φτωχών.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Κάποιος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αποκάλεσε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τις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ανώτατες </a:t>
            </a:r>
            <a:r>
              <a:rPr sz="2400" dirty="0">
                <a:latin typeface="Times New Roman"/>
                <a:cs typeface="Times New Roman"/>
              </a:rPr>
              <a:t>τιμές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στα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ενοίκια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«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τον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καλύτερο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τρόπο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να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καταστρέψεις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μια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πόλη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πέρα </a:t>
            </a:r>
            <a:r>
              <a:rPr sz="2400" dirty="0">
                <a:latin typeface="Times New Roman"/>
                <a:cs typeface="Times New Roman"/>
              </a:rPr>
              <a:t>από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το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βομβαρδισμό».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703" y="823101"/>
            <a:ext cx="4580682" cy="4230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8281" rIns="0" bIns="0" rtlCol="0">
            <a:spAutoFit/>
          </a:bodyPr>
          <a:lstStyle/>
          <a:p>
            <a:pPr marL="5825490" marR="210820">
              <a:lnSpc>
                <a:spcPct val="106700"/>
              </a:lnSpc>
              <a:spcBef>
                <a:spcPts val="100"/>
              </a:spcBef>
            </a:pPr>
            <a:r>
              <a:rPr dirty="0"/>
              <a:t>Επειδή</a:t>
            </a:r>
            <a:r>
              <a:rPr spc="-75" dirty="0"/>
              <a:t> </a:t>
            </a:r>
            <a:r>
              <a:rPr dirty="0"/>
              <a:t>οι</a:t>
            </a:r>
            <a:r>
              <a:rPr spc="-60" dirty="0"/>
              <a:t> </a:t>
            </a:r>
            <a:r>
              <a:rPr dirty="0"/>
              <a:t>καμπύλες</a:t>
            </a:r>
            <a:r>
              <a:rPr spc="-60" dirty="0"/>
              <a:t> </a:t>
            </a:r>
            <a:r>
              <a:rPr dirty="0"/>
              <a:t>ζήτησης</a:t>
            </a:r>
            <a:r>
              <a:rPr spc="-90" dirty="0"/>
              <a:t> </a:t>
            </a:r>
            <a:r>
              <a:rPr spc="-25" dirty="0"/>
              <a:t>και </a:t>
            </a:r>
            <a:r>
              <a:rPr dirty="0"/>
              <a:t>προσφοράς</a:t>
            </a:r>
            <a:r>
              <a:rPr spc="-90" dirty="0"/>
              <a:t> </a:t>
            </a:r>
            <a:r>
              <a:rPr dirty="0"/>
              <a:t>είναι</a:t>
            </a:r>
            <a:r>
              <a:rPr spc="-75" dirty="0"/>
              <a:t> </a:t>
            </a:r>
            <a:r>
              <a:rPr dirty="0"/>
              <a:t>ανελαστικές</a:t>
            </a:r>
            <a:r>
              <a:rPr spc="-70" dirty="0"/>
              <a:t> </a:t>
            </a:r>
            <a:r>
              <a:rPr spc="-25" dirty="0"/>
              <a:t>το</a:t>
            </a:r>
          </a:p>
          <a:p>
            <a:pPr marL="5825490" marR="5080">
              <a:lnSpc>
                <a:spcPct val="107100"/>
              </a:lnSpc>
            </a:pPr>
            <a:r>
              <a:rPr dirty="0"/>
              <a:t>έλλειμμα</a:t>
            </a:r>
            <a:r>
              <a:rPr spc="-50" dirty="0"/>
              <a:t> </a:t>
            </a:r>
            <a:r>
              <a:rPr dirty="0"/>
              <a:t>που</a:t>
            </a:r>
            <a:r>
              <a:rPr spc="-55" dirty="0"/>
              <a:t> </a:t>
            </a:r>
            <a:r>
              <a:rPr spc="-10" dirty="0"/>
              <a:t>παρουσιάζεται</a:t>
            </a:r>
            <a:r>
              <a:rPr spc="-20" dirty="0"/>
              <a:t> </a:t>
            </a:r>
            <a:r>
              <a:rPr spc="-10" dirty="0"/>
              <a:t>είναι μικρό.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520" y="856310"/>
            <a:ext cx="9860915" cy="503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Αγορά</a:t>
            </a:r>
            <a:r>
              <a:rPr sz="2800" b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ενοικιαζόμενων</a:t>
            </a:r>
            <a:r>
              <a:rPr sz="2800" b="1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σπιτιών</a:t>
            </a:r>
            <a:r>
              <a:rPr sz="2800" b="1" u="sng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μακροπρόθεσμα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810"/>
              </a:spcBef>
              <a:tabLst>
                <a:tab pos="1979930" algn="l"/>
                <a:tab pos="2614295" algn="l"/>
              </a:tabLst>
            </a:pPr>
            <a:r>
              <a:rPr sz="2800" spc="-10" dirty="0">
                <a:latin typeface="Times New Roman"/>
                <a:cs typeface="Times New Roman"/>
              </a:rPr>
              <a:t>Μακροπρόθεσμα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αγοραστές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πωλητές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ανταποκρίνονται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καλύτερα </a:t>
            </a:r>
            <a:r>
              <a:rPr sz="2800" dirty="0">
                <a:latin typeface="Times New Roman"/>
                <a:cs typeface="Times New Roman"/>
              </a:rPr>
              <a:t>στις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συνθήκες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τις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αγοράς.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Οι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ιδιοκτήτες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σπιτιών,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ανταποκρινόμενοι </a:t>
            </a:r>
            <a:r>
              <a:rPr sz="2800" dirty="0">
                <a:latin typeface="Times New Roman"/>
                <a:cs typeface="Times New Roman"/>
              </a:rPr>
              <a:t>στο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αντικίνητρο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των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χαμηλών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τιμών,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αρνούνται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κατασκευάσουν </a:t>
            </a:r>
            <a:r>
              <a:rPr sz="2800" dirty="0">
                <a:latin typeface="Times New Roman"/>
                <a:cs typeface="Times New Roman"/>
              </a:rPr>
              <a:t>νέα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σπίτια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ή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συντηρήσουν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αυτά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που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υπάρχουν.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Η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ζήτηση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από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την </a:t>
            </a:r>
            <a:r>
              <a:rPr sz="2800" dirty="0">
                <a:latin typeface="Times New Roman"/>
                <a:cs typeface="Times New Roman"/>
              </a:rPr>
              <a:t>άλλη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γίνεται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και</a:t>
            </a:r>
            <a:r>
              <a:rPr sz="2800" dirty="0">
                <a:latin typeface="Times New Roman"/>
                <a:cs typeface="Times New Roman"/>
              </a:rPr>
              <a:t>	αυτή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πιο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ελαστική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δεδομένου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ότι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και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άλλοι</a:t>
            </a:r>
            <a:endParaRPr sz="2800">
              <a:latin typeface="Times New Roman"/>
              <a:cs typeface="Times New Roman"/>
            </a:endParaRPr>
          </a:p>
          <a:p>
            <a:pPr marL="12700" marR="118110">
              <a:lnSpc>
                <a:spcPct val="150000"/>
              </a:lnSpc>
            </a:pPr>
            <a:r>
              <a:rPr sz="2800" dirty="0">
                <a:latin typeface="Times New Roman"/>
                <a:cs typeface="Times New Roman"/>
              </a:rPr>
              <a:t>καταναλωτές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ωθούνται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στο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ψάξουν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σπίτι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(νέοι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αντί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να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μένουν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με </a:t>
            </a:r>
            <a:r>
              <a:rPr sz="2800" dirty="0">
                <a:latin typeface="Times New Roman"/>
                <a:cs typeface="Times New Roman"/>
              </a:rPr>
              <a:t>τους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γονείς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τους).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973</Words>
  <Application>Microsoft Office PowerPoint</Application>
  <PresentationFormat>Widescreen</PresentationFormat>
  <Paragraphs>234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 Black</vt:lpstr>
      <vt:lpstr>Calibri</vt:lpstr>
      <vt:lpstr>Times New Roman</vt:lpstr>
      <vt:lpstr>Wingdings</vt:lpstr>
      <vt:lpstr>Office Theme</vt:lpstr>
      <vt:lpstr>Έλεγχος τιμών-Κρατική παρέμβαση</vt:lpstr>
      <vt:lpstr>PowerPoint Presentation</vt:lpstr>
      <vt:lpstr>PowerPoint Presentation</vt:lpstr>
      <vt:lpstr>Ωστόσο οι πολιτικές ελέγχου των τιμών παράγουν νέα κίνητρα συμπεριφοράς και οι επιπτώσεις τους μπορεί να είναι πέρα από τις προσδοκίες των υπευθύνων.</vt:lpstr>
      <vt:lpstr> Ανώτατες τιμές ή διατίμηση</vt:lpstr>
      <vt:lpstr>PowerPoint Presentation</vt:lpstr>
      <vt:lpstr>PowerPoint Presentation</vt:lpstr>
      <vt:lpstr>Επειδή οι καμπύλες ζήτησης και προσφοράς είναι ανελαστικές το έλλειμμα που παρουσιάζεται είναι μικρό.</vt:lpstr>
      <vt:lpstr>PowerPoint Presentation</vt:lpstr>
      <vt:lpstr>Επειδή οι συναρτήσεις είναι ελαστικές το έλλειμμα που προκύπτει είναι μεγάλο.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ΣΥΣΧΕΤΙΣΗ ΔΗΜΟΣΙΟΝΟΜΙΚΗΣ ΚΑΙ ΝΟΜΙΣΜΑΤΙΚΗΣ ΠΟΛΙΤΙΚΗΣ</vt:lpstr>
      <vt:lpstr>PowerPoint Presentation</vt:lpstr>
      <vt:lpstr>Προσδοκίες και πληθωρισμός </vt:lpstr>
      <vt:lpstr>ΕΙΔΗ ΔΗΜΟΣΙΟΥ ΧΡΕΟΥΣ ΚΑΙ ΣΧΕΣΗ ΜΕ ΑΕΠ</vt:lpstr>
      <vt:lpstr>ΔΗΜ.ΧΡΕΟΣ/ΑΕΠ &amp; DEBT TAXONOMY (PUBLIC &amp; PRIVATE)</vt:lpstr>
      <vt:lpstr>BUDGET AND TRADE DEFICIT</vt:lpstr>
      <vt:lpstr>ECONOMIC STIMULUS vs AUSTERITY</vt:lpstr>
      <vt:lpstr>DEFICIT &amp; DEBT LEVELS</vt:lpstr>
      <vt:lpstr>STATE BUDGET TYPES</vt:lpstr>
      <vt:lpstr>PUBLIC vs PRIVATE DEBT &amp; INTRO TO MONETARY THEORY</vt:lpstr>
      <vt:lpstr>The crowding out effect is an economic theory arguing that rising public sector spending drives down or even eliminates private sector spending.</vt:lpstr>
      <vt:lpstr>ECONOMIC STIMULUS vs AUSTERITY</vt:lpstr>
      <vt:lpstr>DEFICIT &amp; DEBT LEVELS</vt:lpstr>
      <vt:lpstr>THE ROLE OF UNEMPLOYMENT IN ECONOMIC GROWTH</vt:lpstr>
      <vt:lpstr>THE LABOR MARKET</vt:lpstr>
      <vt:lpstr>VALIDATING PHILLIPS CURVE</vt:lpstr>
      <vt:lpstr>PRODUCTIVITY-IMPORTANCE AND MANAGEMENT</vt:lpstr>
      <vt:lpstr>PowerPoint Presentation</vt:lpstr>
      <vt:lpstr>MONEY VELOCITY OF M2 AND ITS IMPACT</vt:lpstr>
      <vt:lpstr>Yield Curve vs FX (PPP) vs Inflation rate (March 2021 vs September 2023)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Έλεγχος τιμών-Κρατική παρέμβαση</dc:title>
  <dc:creator>ΔΙΚΑΙΟ ΚΑΙ ΟΙΚΟΝΟΜΙΑ</dc:creator>
  <cp:lastModifiedBy>DIMITRIOS KAMPIS</cp:lastModifiedBy>
  <cp:revision>3</cp:revision>
  <dcterms:created xsi:type="dcterms:W3CDTF">2024-11-12T20:06:03Z</dcterms:created>
  <dcterms:modified xsi:type="dcterms:W3CDTF">2025-03-14T06:37:34Z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2024-11-12T00:00:00Z</vt:filetime>
  </property>
  <property fmtid="{D5CDD505-2E9C-101B-9397-08002B2CF9AE}" pid="5" name="Producer">
    <vt:lpwstr>Microsoft® PowerPoint® 2016</vt:lpwstr>
  </property>
</Properties>
</file>