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sldIdLst>
    <p:sldId id="256" r:id="rId3"/>
    <p:sldId id="324" r:id="rId4"/>
    <p:sldId id="294" r:id="rId5"/>
    <p:sldId id="295" r:id="rId6"/>
    <p:sldId id="296" r:id="rId7"/>
    <p:sldId id="297" r:id="rId8"/>
    <p:sldId id="300" r:id="rId9"/>
    <p:sldId id="298" r:id="rId10"/>
    <p:sldId id="301" r:id="rId11"/>
    <p:sldId id="302" r:id="rId12"/>
    <p:sldId id="289" r:id="rId13"/>
    <p:sldId id="279" r:id="rId14"/>
    <p:sldId id="303" r:id="rId15"/>
    <p:sldId id="292" r:id="rId16"/>
    <p:sldId id="293" r:id="rId17"/>
    <p:sldId id="284" r:id="rId18"/>
    <p:sldId id="285" r:id="rId19"/>
    <p:sldId id="291" r:id="rId20"/>
    <p:sldId id="286" r:id="rId21"/>
    <p:sldId id="280" r:id="rId22"/>
    <p:sldId id="306" r:id="rId23"/>
    <p:sldId id="290" r:id="rId24"/>
    <p:sldId id="307" r:id="rId25"/>
    <p:sldId id="282" r:id="rId26"/>
    <p:sldId id="308" r:id="rId27"/>
    <p:sldId id="309" r:id="rId28"/>
    <p:sldId id="283" r:id="rId29"/>
    <p:sldId id="310" r:id="rId30"/>
    <p:sldId id="259" r:id="rId31"/>
    <p:sldId id="260" r:id="rId32"/>
    <p:sldId id="261" r:id="rId33"/>
    <p:sldId id="262" r:id="rId34"/>
    <p:sldId id="263" r:id="rId35"/>
    <p:sldId id="264" r:id="rId36"/>
    <p:sldId id="265" r:id="rId37"/>
    <p:sldId id="304" r:id="rId38"/>
    <p:sldId id="299" r:id="rId39"/>
    <p:sldId id="266" r:id="rId40"/>
    <p:sldId id="267" r:id="rId41"/>
    <p:sldId id="268" r:id="rId42"/>
    <p:sldId id="269" r:id="rId43"/>
    <p:sldId id="270" r:id="rId44"/>
    <p:sldId id="271" r:id="rId45"/>
    <p:sldId id="272" r:id="rId46"/>
    <p:sldId id="305" r:id="rId47"/>
    <p:sldId id="273" r:id="rId48"/>
    <p:sldId id="274" r:id="rId49"/>
    <p:sldId id="275" r:id="rId50"/>
    <p:sldId id="276" r:id="rId51"/>
    <p:sldId id="277" r:id="rId52"/>
    <p:sldId id="278" r:id="rId53"/>
    <p:sldId id="311" r:id="rId54"/>
    <p:sldId id="312" r:id="rId55"/>
    <p:sldId id="313" r:id="rId56"/>
    <p:sldId id="314" r:id="rId57"/>
    <p:sldId id="315" r:id="rId58"/>
    <p:sldId id="316" r:id="rId59"/>
    <p:sldId id="317" r:id="rId60"/>
    <p:sldId id="318" r:id="rId61"/>
    <p:sldId id="319" r:id="rId62"/>
    <p:sldId id="287" r:id="rId63"/>
    <p:sldId id="288" r:id="rId64"/>
    <p:sldId id="320" r:id="rId65"/>
    <p:sldId id="321" r:id="rId66"/>
    <p:sldId id="322" r:id="rId67"/>
    <p:sldId id="32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53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9202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19992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7388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32034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97163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70838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0319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3139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937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999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47022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834064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573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82639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3539E127-959D-4621-AB91-7304B475EEA2}" type="datetimeFigureOut">
              <a:rPr lang="el-GR" smtClean="0"/>
              <a:t>14/3/2025</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1276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9E127-959D-4621-AB91-7304B475EEA2}"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5834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539E127-959D-4621-AB91-7304B475EEA2}" type="datetimeFigureOut">
              <a:rPr lang="el-GR" smtClean="0"/>
              <a:t>14/3/2025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21498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539E127-959D-4621-AB91-7304B475EEA2}" type="datetimeFigureOut">
              <a:rPr lang="el-GR" smtClean="0"/>
              <a:t>14/3/2025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6515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539E127-959D-4621-AB91-7304B475EEA2}" type="datetimeFigureOut">
              <a:rPr lang="el-GR" smtClean="0"/>
              <a:t>14/3/2025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554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9E127-959D-4621-AB91-7304B475EEA2}" type="datetimeFigureOut">
              <a:rPr lang="el-GR" smtClean="0"/>
              <a:t>14/3/2025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4439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9E127-959D-4621-AB91-7304B475EEA2}" type="datetimeFigureOut">
              <a:rPr lang="el-GR" smtClean="0"/>
              <a:t>14/3/2025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6573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9E127-959D-4621-AB91-7304B475EEA2}" type="datetimeFigureOut">
              <a:rPr lang="el-GR" smtClean="0"/>
              <a:t>14/3/2025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4740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9E127-959D-4621-AB91-7304B475EEA2}" type="datetimeFigureOut">
              <a:rPr lang="el-GR" smtClean="0"/>
              <a:t>14/3/2025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7D63-CC68-42ED-8486-43462E4296F4}" type="slidenum">
              <a:rPr lang="el-GR" smtClean="0"/>
              <a:t>‹#›</a:t>
            </a:fld>
            <a:endParaRPr lang="el-GR"/>
          </a:p>
        </p:txBody>
      </p:sp>
    </p:spTree>
    <p:extLst>
      <p:ext uri="{BB962C8B-B14F-4D97-AF65-F5344CB8AC3E}">
        <p14:creationId xmlns:p14="http://schemas.microsoft.com/office/powerpoint/2010/main" val="2464624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4C9B-A295-4E4D-8355-67029FBEC5A5}" type="datetimeFigureOut">
              <a:rPr lang="el-GR" smtClean="0"/>
              <a:t>14/3/2025</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1682957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redblog.stlouisfed.org/2014/05/dating-the-financial-crisis-using-fixed-income-markets-yields-spreads/?utm_source=series_page&amp;utm_medium=related_content&amp;utm_term=related_resources&amp;utm_campaign=fredblog" TargetMode="Externa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9.emf"/></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8.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1803" y="1201002"/>
            <a:ext cx="7208197" cy="2779619"/>
          </a:xfrm>
        </p:spPr>
        <p:txBody>
          <a:bodyPr anchor="b">
            <a:normAutofit fontScale="90000"/>
          </a:bodyPr>
          <a:lstStyle/>
          <a:p>
            <a:r>
              <a:rPr lang="el-GR" sz="2800" b="1" dirty="0">
                <a:solidFill>
                  <a:srgbClr val="FFFFFF"/>
                </a:solidFill>
              </a:rPr>
              <a:t>ΠΕΡΙ ΙΣΟΡΡΟΠΙΑΣ ΑΓΟΡΑΣ – ΝΟΜΙΣΜΑΤΙΚΗΣ ΚΑΙ ΔΗΜΟΣΙΟΝΟΜΙΚΗΣ ΠΟΛΙΤΙΚΗΣ</a:t>
            </a:r>
            <a:br>
              <a:rPr lang="en-US" sz="2800" b="1" dirty="0">
                <a:solidFill>
                  <a:srgbClr val="FFFFFF"/>
                </a:solidFill>
              </a:rPr>
            </a:br>
            <a:r>
              <a:rPr lang="en-US" sz="2800" b="1" dirty="0">
                <a:solidFill>
                  <a:srgbClr val="FFFFFF"/>
                </a:solidFill>
              </a:rPr>
              <a:t>“</a:t>
            </a:r>
            <a:r>
              <a:rPr lang="en-US" sz="2000" dirty="0">
                <a:solidFill>
                  <a:schemeClr val="bg1"/>
                </a:solidFill>
              </a:rPr>
              <a:t>As Keynes (1936) said, “... the postulates of the classical theory</a:t>
            </a:r>
            <a:br>
              <a:rPr lang="en-US" sz="2000" dirty="0">
                <a:solidFill>
                  <a:schemeClr val="bg1"/>
                </a:solidFill>
              </a:rPr>
            </a:br>
            <a:r>
              <a:rPr lang="en-US" sz="2000" dirty="0">
                <a:solidFill>
                  <a:schemeClr val="bg1"/>
                </a:solidFill>
              </a:rPr>
              <a:t>are applicable to a special case only and not to the general case,</a:t>
            </a:r>
            <a:br>
              <a:rPr lang="en-US" sz="2000" dirty="0">
                <a:solidFill>
                  <a:schemeClr val="bg1"/>
                </a:solidFill>
              </a:rPr>
            </a:br>
            <a:r>
              <a:rPr lang="en-US" sz="2000" dirty="0">
                <a:solidFill>
                  <a:schemeClr val="bg1"/>
                </a:solidFill>
              </a:rPr>
              <a:t>the situation which it assumes being a limiting point of the possible</a:t>
            </a:r>
            <a:br>
              <a:rPr lang="en-US" sz="2000" dirty="0">
                <a:solidFill>
                  <a:schemeClr val="bg1"/>
                </a:solidFill>
              </a:rPr>
            </a:br>
            <a:r>
              <a:rPr lang="en-US" sz="2000" dirty="0">
                <a:solidFill>
                  <a:schemeClr val="bg1"/>
                </a:solidFill>
              </a:rPr>
              <a:t>positions of equilibrium</a:t>
            </a:r>
            <a:r>
              <a:rPr lang="en-US" sz="2000" dirty="0"/>
              <a:t>.”</a:t>
            </a:r>
            <a:r>
              <a:rPr lang="el-GR" sz="2000" dirty="0"/>
              <a:t>{ </a:t>
            </a:r>
            <a:r>
              <a:rPr lang="el-GR" sz="2000" dirty="0">
                <a:solidFill>
                  <a:schemeClr val="bg1"/>
                </a:solidFill>
              </a:rPr>
              <a:t>Όπως είπε ο Keynes (1936), "... τα αξιώματα της κλασικής θεωρίας έχουν εφαρμογή μόνο σε μια ειδική περίπτωση και όχι στη γενική περίπτωση, καθώς η κατάσταση που υποθέτει είναι ένα οριακό σημείο των πιθανών θέσεων ισορροπίας".}</a:t>
            </a:r>
            <a:endParaRPr lang="el-GR" sz="2000" b="1" dirty="0">
              <a:solidFill>
                <a:schemeClr val="bg1"/>
              </a:solidFill>
            </a:endParaRPr>
          </a:p>
        </p:txBody>
      </p:sp>
      <p:sp>
        <p:nvSpPr>
          <p:cNvPr id="3" name="Subtitle 2"/>
          <p:cNvSpPr>
            <a:spLocks noGrp="1"/>
          </p:cNvSpPr>
          <p:nvPr>
            <p:ph type="subTitle" idx="1"/>
          </p:nvPr>
        </p:nvSpPr>
        <p:spPr>
          <a:xfrm>
            <a:off x="4221803" y="4940490"/>
            <a:ext cx="7208197" cy="1265112"/>
          </a:xfrm>
        </p:spPr>
        <p:txBody>
          <a:bodyPr>
            <a:normAutofit/>
          </a:bodyPr>
          <a:lstStyle/>
          <a:p>
            <a:pPr algn="l"/>
            <a:r>
              <a:rPr lang="el-GR" dirty="0">
                <a:solidFill>
                  <a:srgbClr val="FFFFFF"/>
                </a:solidFill>
              </a:rPr>
              <a:t>Δημήτρης Κάμπης</a:t>
            </a:r>
            <a:r>
              <a:rPr lang="en-US" dirty="0">
                <a:solidFill>
                  <a:srgbClr val="FFFFFF"/>
                </a:solidFill>
              </a:rPr>
              <a:t>,</a:t>
            </a:r>
            <a:r>
              <a:rPr lang="el-GR" dirty="0">
                <a:solidFill>
                  <a:srgbClr val="FFFFFF"/>
                </a:solidFill>
              </a:rPr>
              <a:t> 29</a:t>
            </a:r>
            <a:r>
              <a:rPr lang="en-US" dirty="0">
                <a:solidFill>
                  <a:srgbClr val="FFFFFF"/>
                </a:solidFill>
              </a:rPr>
              <a:t> </a:t>
            </a:r>
            <a:r>
              <a:rPr lang="el-GR" dirty="0">
                <a:solidFill>
                  <a:srgbClr val="FFFFFF"/>
                </a:solidFill>
              </a:rPr>
              <a:t>Μαρτίου 2024</a:t>
            </a:r>
          </a:p>
        </p:txBody>
      </p:sp>
      <p:sp>
        <p:nvSpPr>
          <p:cNvPr id="27"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34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ECCE-0B72-8256-3BCF-0574FB496479}"/>
              </a:ext>
            </a:extLst>
          </p:cNvPr>
          <p:cNvSpPr>
            <a:spLocks noGrp="1"/>
          </p:cNvSpPr>
          <p:nvPr>
            <p:ph type="title"/>
          </p:nvPr>
        </p:nvSpPr>
        <p:spPr/>
        <p:txBody>
          <a:bodyPr/>
          <a:lstStyle/>
          <a:p>
            <a:pPr algn="ctr"/>
            <a:r>
              <a:rPr lang="el-GR" sz="1800" b="1" dirty="0">
                <a:effectLst/>
                <a:latin typeface="Times New Roman" panose="02020603050405020304" pitchFamily="18" charset="0"/>
                <a:ea typeface="Times New Roman" panose="02020603050405020304" pitchFamily="18" charset="0"/>
              </a:rPr>
              <a:t>Τέλος, μια προειδοποίηση: αν και οι προσδοκίες είναι προφανώς πολύ ισχυρές, δεν πρέπει να συμπεράνουμε από αυτή τη συζήτηση ότι είναι το μόνο που έχει σημασία.</a:t>
            </a:r>
            <a:endParaRPr lang="en-US" b="1" dirty="0"/>
          </a:p>
        </p:txBody>
      </p:sp>
      <p:pic>
        <p:nvPicPr>
          <p:cNvPr id="4" name="Content Placeholder 3" descr="Global Reserve Currencies">
            <a:extLst>
              <a:ext uri="{FF2B5EF4-FFF2-40B4-BE49-F238E27FC236}">
                <a16:creationId xmlns:a16="http://schemas.microsoft.com/office/drawing/2014/main" id="{E8A8964E-5D94-760E-18ED-26E7804912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62471"/>
            <a:ext cx="5019675" cy="3333750"/>
          </a:xfrm>
          <a:prstGeom prst="rect">
            <a:avLst/>
          </a:prstGeom>
          <a:noFill/>
          <a:ln>
            <a:noFill/>
          </a:ln>
        </p:spPr>
      </p:pic>
      <p:pic>
        <p:nvPicPr>
          <p:cNvPr id="5" name="Picture 4">
            <a:extLst>
              <a:ext uri="{FF2B5EF4-FFF2-40B4-BE49-F238E27FC236}">
                <a16:creationId xmlns:a16="http://schemas.microsoft.com/office/drawing/2014/main" id="{4C303006-CBB8-9AA3-D573-486DA1CB85AC}"/>
              </a:ext>
            </a:extLst>
          </p:cNvPr>
          <p:cNvPicPr>
            <a:picLocks noChangeAspect="1"/>
          </p:cNvPicPr>
          <p:nvPr/>
        </p:nvPicPr>
        <p:blipFill>
          <a:blip r:embed="rId3"/>
          <a:stretch>
            <a:fillRect/>
          </a:stretch>
        </p:blipFill>
        <p:spPr>
          <a:xfrm>
            <a:off x="6165766" y="1862471"/>
            <a:ext cx="5535648" cy="3210974"/>
          </a:xfrm>
          <a:prstGeom prst="rect">
            <a:avLst/>
          </a:prstGeom>
        </p:spPr>
      </p:pic>
    </p:spTree>
    <p:extLst>
      <p:ext uri="{BB962C8B-B14F-4D97-AF65-F5344CB8AC3E}">
        <p14:creationId xmlns:p14="http://schemas.microsoft.com/office/powerpoint/2010/main" val="412148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C75E-D5BE-A6AC-FDDD-09D06B023F5B}"/>
              </a:ext>
            </a:extLst>
          </p:cNvPr>
          <p:cNvSpPr>
            <a:spLocks noGrp="1"/>
          </p:cNvSpPr>
          <p:nvPr>
            <p:ph type="title"/>
          </p:nvPr>
        </p:nvSpPr>
        <p:spPr>
          <a:xfrm>
            <a:off x="838200" y="365125"/>
            <a:ext cx="10515600" cy="786667"/>
          </a:xfrm>
        </p:spPr>
        <p:txBody>
          <a:bodyPr>
            <a:normAutofit/>
          </a:bodyPr>
          <a:lstStyle/>
          <a:p>
            <a:pPr algn="ctr"/>
            <a:r>
              <a:rPr lang="en-US" sz="2400" b="1" u="sng" dirty="0"/>
              <a:t>Equilibrium in Economics </a:t>
            </a:r>
            <a:br>
              <a:rPr lang="en-US" sz="1800" b="1" u="sng" dirty="0"/>
            </a:br>
            <a:r>
              <a:rPr lang="en-US" sz="1800" b="1" dirty="0"/>
              <a:t>{Nobel Lecture Economic Sciences 2022_Philip H. </a:t>
            </a:r>
            <a:r>
              <a:rPr lang="en-US" sz="1800" b="1" dirty="0" err="1"/>
              <a:t>Dybvig_Washington</a:t>
            </a:r>
            <a:r>
              <a:rPr lang="en-US" sz="1800" b="1" dirty="0"/>
              <a:t> University in Saint Louis}</a:t>
            </a:r>
          </a:p>
        </p:txBody>
      </p:sp>
      <p:sp>
        <p:nvSpPr>
          <p:cNvPr id="4" name="Content Placeholder 3">
            <a:extLst>
              <a:ext uri="{FF2B5EF4-FFF2-40B4-BE49-F238E27FC236}">
                <a16:creationId xmlns:a16="http://schemas.microsoft.com/office/drawing/2014/main" id="{D08F422B-DC1F-2581-F2BD-D7041FAF6F36}"/>
              </a:ext>
            </a:extLst>
          </p:cNvPr>
          <p:cNvSpPr>
            <a:spLocks noGrp="1"/>
          </p:cNvSpPr>
          <p:nvPr>
            <p:ph idx="1"/>
          </p:nvPr>
        </p:nvSpPr>
        <p:spPr>
          <a:xfrm>
            <a:off x="838200" y="1213338"/>
            <a:ext cx="10515600" cy="4963625"/>
          </a:xfrm>
        </p:spPr>
        <p:txBody>
          <a:bodyPr>
            <a:normAutofit fontScale="77500" lnSpcReduction="20000"/>
          </a:bodyPr>
          <a:lstStyle/>
          <a:p>
            <a:pPr marR="199390">
              <a:spcBef>
                <a:spcPts val="0"/>
              </a:spcBef>
              <a:spcAft>
                <a:spcPts val="0"/>
              </a:spcAft>
              <a:buFont typeface="Wingdings" panose="05000000000000000000" pitchFamily="2" charset="2"/>
              <a:buChar char="q"/>
              <a:tabLst>
                <a:tab pos="1761490" algn="l"/>
                <a:tab pos="6373495" algn="l"/>
              </a:tabLst>
            </a:pPr>
            <a:r>
              <a:rPr lang="el-GR" sz="1800" spc="-10" dirty="0">
                <a:effectLst/>
                <a:latin typeface="Calibri" panose="020F0502020204030204" pitchFamily="34" charset="0"/>
                <a:ea typeface="Calibri" panose="020F0502020204030204" pitchFamily="34" charset="0"/>
              </a:rPr>
              <a:t>Ισορροπία: </a:t>
            </a:r>
            <a:r>
              <a:rPr lang="el-GR" sz="1800" dirty="0">
                <a:effectLst/>
                <a:latin typeface="Calibri" panose="020F0502020204030204" pitchFamily="34" charset="0"/>
                <a:ea typeface="Calibri" panose="020F0502020204030204" pitchFamily="34" charset="0"/>
              </a:rPr>
              <a:t>μοντελοποιεί τις αλληλεπιδράσεις μεταξύ των παραγόντων. </a:t>
            </a:r>
            <a:r>
              <a:rPr lang="en-US" sz="1800" spc="-10" dirty="0" err="1">
                <a:effectLst/>
                <a:latin typeface="Calibri" panose="020F0502020204030204" pitchFamily="34" charset="0"/>
                <a:ea typeface="Calibri" panose="020F0502020204030204" pitchFamily="34" charset="0"/>
              </a:rPr>
              <a:t>Δύο</a:t>
            </a:r>
            <a:r>
              <a:rPr lang="en-US" sz="1800" spc="-10" dirty="0">
                <a:effectLst/>
                <a:latin typeface="Calibri" panose="020F0502020204030204" pitchFamily="34" charset="0"/>
                <a:ea typeface="Calibri" panose="020F0502020204030204" pitchFamily="34" charset="0"/>
              </a:rPr>
              <a:t> παρα</a:t>
            </a:r>
            <a:r>
              <a:rPr lang="en-US" sz="1800" spc="-10" dirty="0" err="1">
                <a:effectLst/>
                <a:latin typeface="Calibri" panose="020F0502020204030204" pitchFamily="34" charset="0"/>
                <a:ea typeface="Calibri" panose="020F0502020204030204" pitchFamily="34" charset="0"/>
              </a:rPr>
              <a:t>δοσι</a:t>
            </a:r>
            <a:r>
              <a:rPr lang="en-US" sz="1800" spc="-10" dirty="0">
                <a:effectLst/>
                <a:latin typeface="Calibri" panose="020F0502020204030204" pitchFamily="34" charset="0"/>
                <a:ea typeface="Calibri" panose="020F0502020204030204" pitchFamily="34" charset="0"/>
              </a:rPr>
              <a:t>ακοί ορισμοί:</a:t>
            </a:r>
            <a:endParaRPr lang="en-US" sz="1800" dirty="0">
              <a:effectLst/>
              <a:latin typeface="Calibri" panose="020F0502020204030204" pitchFamily="34" charset="0"/>
              <a:ea typeface="Calibri" panose="020F0502020204030204" pitchFamily="34" charset="0"/>
            </a:endParaRPr>
          </a:p>
          <a:p>
            <a:pPr marL="342900" marR="200660" lvl="0" indent="-342900">
              <a:spcBef>
                <a:spcPts val="2710"/>
              </a:spcBef>
              <a:spcAft>
                <a:spcPts val="0"/>
              </a:spcAft>
              <a:buSzPts val="2450"/>
              <a:buFont typeface="Calibri" panose="020F0502020204030204" pitchFamily="34" charset="0"/>
              <a:buChar char="•"/>
              <a:tabLst>
                <a:tab pos="460375" algn="l"/>
              </a:tabLst>
            </a:pPr>
            <a:r>
              <a:rPr lang="el-GR" sz="1800" spc="-40" dirty="0">
                <a:effectLst/>
                <a:latin typeface="Calibri" panose="020F0502020204030204" pitchFamily="34" charset="0"/>
                <a:ea typeface="Calibri" panose="020F0502020204030204" pitchFamily="34" charset="0"/>
              </a:rPr>
              <a:t>Ανταγωνιστική ισορροπία: διάνυσμα τιμών στο οποίο η προσφορά ισούται με την ζήτηση</a:t>
            </a:r>
            <a:r>
              <a:rPr lang="el-GR" sz="1800" spc="-10" dirty="0">
                <a:effectLst/>
                <a:latin typeface="Calibri" panose="020F0502020204030204" pitchFamily="34" charset="0"/>
                <a:ea typeface="Calibri" panose="020F0502020204030204" pitchFamily="34" charset="0"/>
              </a:rPr>
              <a:t>.</a:t>
            </a:r>
            <a:endParaRPr lang="en-US" sz="1800" spc="0" dirty="0">
              <a:effectLst/>
              <a:latin typeface="Calibri" panose="020F0502020204030204" pitchFamily="34" charset="0"/>
              <a:ea typeface="Calibri" panose="020F0502020204030204" pitchFamily="34" charset="0"/>
            </a:endParaRPr>
          </a:p>
          <a:p>
            <a:pPr marL="342900" marR="199390" lvl="0" indent="-342900">
              <a:spcBef>
                <a:spcPts val="995"/>
              </a:spcBef>
              <a:spcAft>
                <a:spcPts val="0"/>
              </a:spcAft>
              <a:buSzPts val="2450"/>
              <a:buFont typeface="Calibri" panose="020F0502020204030204" pitchFamily="34" charset="0"/>
              <a:buChar char="•"/>
              <a:tabLst>
                <a:tab pos="460375" algn="l"/>
              </a:tabLst>
            </a:pPr>
            <a:r>
              <a:rPr lang="el-GR" sz="1800" spc="-10" dirty="0">
                <a:effectLst/>
                <a:latin typeface="Calibri" panose="020F0502020204030204" pitchFamily="34" charset="0"/>
                <a:ea typeface="Calibri" panose="020F0502020204030204" pitchFamily="34" charset="0"/>
              </a:rPr>
              <a:t>Ισορροπία </a:t>
            </a:r>
            <a:r>
              <a:rPr lang="en-US" sz="1800" spc="-10" dirty="0">
                <a:effectLst/>
                <a:latin typeface="Calibri" panose="020F0502020204030204" pitchFamily="34" charset="0"/>
                <a:ea typeface="Calibri" panose="020F0502020204030204" pitchFamily="34" charset="0"/>
              </a:rPr>
              <a:t>Nash</a:t>
            </a:r>
            <a:r>
              <a:rPr lang="el-GR" sz="1800" spc="-10" dirty="0">
                <a:effectLst/>
                <a:latin typeface="Calibri" panose="020F0502020204030204" pitchFamily="34" charset="0"/>
                <a:ea typeface="Calibri" panose="020F0502020204030204" pitchFamily="34" charset="0"/>
              </a:rPr>
              <a:t>: μια επιλογή για κάθε παράγοντα που είναι βέλτιστη δεδομένης </a:t>
            </a:r>
            <a:r>
              <a:rPr lang="el-GR" sz="1800" spc="0" dirty="0">
                <a:effectLst/>
                <a:latin typeface="Calibri" panose="020F0502020204030204" pitchFamily="34" charset="0"/>
                <a:ea typeface="Calibri" panose="020F0502020204030204" pitchFamily="34" charset="0"/>
              </a:rPr>
              <a:t>της επιλογής των άλλων παραγόντων.</a:t>
            </a:r>
            <a:endParaRPr lang="en-US" sz="1800" spc="0" dirty="0">
              <a:effectLst/>
              <a:latin typeface="Calibri" panose="020F0502020204030204" pitchFamily="34" charset="0"/>
              <a:ea typeface="Calibri" panose="020F0502020204030204" pitchFamily="34" charset="0"/>
            </a:endParaRPr>
          </a:p>
          <a:p>
            <a:pPr marL="88265" marR="0">
              <a:spcBef>
                <a:spcPts val="2705"/>
              </a:spcBef>
              <a:spcAft>
                <a:spcPts val="0"/>
              </a:spcAft>
            </a:pPr>
            <a:r>
              <a:rPr lang="el-GR" sz="1800" spc="-10" dirty="0">
                <a:effectLst/>
                <a:latin typeface="Calibri" panose="020F0502020204030204" pitchFamily="34" charset="0"/>
                <a:ea typeface="Calibri" panose="020F0502020204030204" pitchFamily="34" charset="0"/>
              </a:rPr>
              <a:t>"Πολλαπλές ισορροπίες" σημαίνει απλώς ότι υπάρχουν περισσότερες από ένα διανύσματα </a:t>
            </a:r>
            <a:r>
              <a:rPr lang="el-GR" sz="1800" dirty="0">
                <a:effectLst/>
                <a:latin typeface="Calibri" panose="020F0502020204030204" pitchFamily="34" charset="0"/>
                <a:ea typeface="Calibri" panose="020F0502020204030204" pitchFamily="34" charset="0"/>
              </a:rPr>
              <a:t>τιμών ή επιλογών που αποτελούν ισορροπία.</a:t>
            </a:r>
          </a:p>
          <a:p>
            <a:pPr>
              <a:spcBef>
                <a:spcPts val="2705"/>
              </a:spcBef>
              <a:buFont typeface="Wingdings" panose="05000000000000000000" pitchFamily="2" charset="2"/>
              <a:buChar char="q"/>
            </a:pPr>
            <a:r>
              <a:rPr lang="el-GR" sz="1800" spc="-10" dirty="0">
                <a:effectLst/>
                <a:latin typeface="Calibri" panose="020F0502020204030204" pitchFamily="34" charset="0"/>
                <a:ea typeface="Calibri" panose="020F0502020204030204" pitchFamily="34" charset="0"/>
              </a:rPr>
              <a:t>Κύρια χαρακτηριστικά και αποτελέσματα στην εργασία για το βραβείο</a:t>
            </a:r>
            <a:endParaRPr lang="en-US" sz="2450" dirty="0">
              <a:effectLst/>
              <a:latin typeface="Calibri" panose="020F0502020204030204" pitchFamily="34" charset="0"/>
              <a:ea typeface="Calibri" panose="020F0502020204030204" pitchFamily="34" charset="0"/>
            </a:endParaRPr>
          </a:p>
          <a:p>
            <a:pPr marL="342900" marR="200025" lvl="0" indent="-342900">
              <a:spcBef>
                <a:spcPts val="2710"/>
              </a:spcBef>
              <a:spcAft>
                <a:spcPts val="0"/>
              </a:spcAft>
              <a:buSzPts val="2450"/>
              <a:buFont typeface="Calibri" panose="020F0502020204030204" pitchFamily="34" charset="0"/>
              <a:buChar char="•"/>
              <a:tabLst>
                <a:tab pos="460375" algn="l"/>
              </a:tabLst>
            </a:pPr>
            <a:r>
              <a:rPr lang="el-GR" sz="1800" spc="-20" dirty="0">
                <a:effectLst/>
                <a:latin typeface="Calibri" panose="020F0502020204030204" pitchFamily="34" charset="0"/>
                <a:ea typeface="Calibri" panose="020F0502020204030204" pitchFamily="34" charset="0"/>
              </a:rPr>
              <a:t>Οι καταθέσεις κατ' απαίτηση ικανοποιούν την επιθυμία των παραγόντων για ρευστότητα για προνομιακές τυχαίες δαπάνες.</a:t>
            </a:r>
            <a:endParaRPr lang="en-US" sz="1100" spc="0" dirty="0">
              <a:effectLst/>
              <a:latin typeface="Calibri" panose="020F0502020204030204" pitchFamily="34" charset="0"/>
              <a:ea typeface="Calibri" panose="020F0502020204030204" pitchFamily="34" charset="0"/>
            </a:endParaRPr>
          </a:p>
          <a:p>
            <a:pPr marL="342900" marR="0" lvl="0" indent="-342900">
              <a:spcBef>
                <a:spcPts val="990"/>
              </a:spcBef>
              <a:spcAft>
                <a:spcPts val="0"/>
              </a:spcAft>
              <a:buSzPts val="2450"/>
              <a:buFont typeface="Calibri" panose="020F0502020204030204" pitchFamily="34" charset="0"/>
              <a:buChar char="•"/>
              <a:tabLst>
                <a:tab pos="459740" algn="l"/>
              </a:tabLst>
            </a:pPr>
            <a:r>
              <a:rPr lang="el-GR" sz="1800" spc="-20" dirty="0">
                <a:effectLst/>
                <a:latin typeface="Calibri" panose="020F0502020204030204" pitchFamily="34" charset="0"/>
                <a:ea typeface="Calibri" panose="020F0502020204030204" pitchFamily="34" charset="0"/>
              </a:rPr>
              <a:t>Τα τραπεζικά περιουσιακά στοιχεία είναι μη ρευστοποιήσιμα (πληρώνουν λιγότερο όταν πωλούνται πριν από τη λήξη τους).</a:t>
            </a:r>
            <a:endParaRPr lang="en-US" sz="1100" spc="0" dirty="0">
              <a:effectLst/>
              <a:latin typeface="Calibri" panose="020F0502020204030204" pitchFamily="34" charset="0"/>
              <a:ea typeface="Calibri" panose="020F0502020204030204" pitchFamily="34" charset="0"/>
            </a:endParaRPr>
          </a:p>
          <a:p>
            <a:pPr marL="342900" marR="199390" lvl="0" indent="-342900">
              <a:spcBef>
                <a:spcPts val="995"/>
              </a:spcBef>
              <a:spcAft>
                <a:spcPts val="0"/>
              </a:spcAft>
              <a:buSzPts val="2450"/>
              <a:buFont typeface="Calibri" panose="020F0502020204030204" pitchFamily="34" charset="0"/>
              <a:buChar char="•"/>
              <a:tabLst>
                <a:tab pos="460375" algn="l"/>
              </a:tabLst>
            </a:pPr>
            <a:r>
              <a:rPr lang="el-GR" sz="1800" spc="0" dirty="0">
                <a:effectLst/>
                <a:latin typeface="Calibri" panose="020F0502020204030204" pitchFamily="34" charset="0"/>
                <a:ea typeface="Calibri" panose="020F0502020204030204" pitchFamily="34" charset="0"/>
              </a:rPr>
              <a:t>Ακόμα και αν η τράπεζα είναι θεμελιωδώς υγιής, μπορεί να αντιμετωπίσει μια καλή ισορροπία και μια κακή ισορροπία (</a:t>
            </a:r>
            <a:r>
              <a:rPr lang="en-US" sz="1800" spc="0" dirty="0">
                <a:effectLst/>
                <a:latin typeface="Calibri" panose="020F0502020204030204" pitchFamily="34" charset="0"/>
                <a:ea typeface="Calibri" panose="020F0502020204030204" pitchFamily="34" charset="0"/>
              </a:rPr>
              <a:t>bank run</a:t>
            </a:r>
            <a:r>
              <a:rPr lang="el-GR" sz="1800" spc="0" dirty="0">
                <a:effectLst/>
                <a:latin typeface="Calibri" panose="020F0502020204030204" pitchFamily="34" charset="0"/>
                <a:ea typeface="Calibri" panose="020F0502020204030204" pitchFamily="34" charset="0"/>
              </a:rPr>
              <a:t>).</a:t>
            </a:r>
            <a:endParaRPr lang="en-US" sz="1100" spc="0" dirty="0">
              <a:effectLst/>
              <a:latin typeface="Calibri" panose="020F0502020204030204" pitchFamily="34" charset="0"/>
              <a:ea typeface="Calibri" panose="020F0502020204030204" pitchFamily="34" charset="0"/>
            </a:endParaRPr>
          </a:p>
          <a:p>
            <a:pPr marL="742950" marR="0" lvl="1" indent="-285750">
              <a:spcBef>
                <a:spcPts val="995"/>
              </a:spcBef>
              <a:spcAft>
                <a:spcPts val="0"/>
              </a:spcAft>
              <a:buSzPts val="2450"/>
              <a:buFont typeface="Arial" panose="020B0604020202020204" pitchFamily="34" charset="0"/>
              <a:buChar char="–"/>
              <a:tabLst>
                <a:tab pos="786765" algn="l"/>
              </a:tabLst>
            </a:pPr>
            <a:r>
              <a:rPr lang="el-GR" sz="1800" spc="-40" dirty="0">
                <a:effectLst/>
                <a:latin typeface="Calibri" panose="020F0502020204030204" pitchFamily="34" charset="0"/>
                <a:ea typeface="Arial" panose="020B0604020202020204" pitchFamily="34" charset="0"/>
              </a:rPr>
              <a:t>Καλή ισορροπία: αποσύρετε χρήματα μόνο όταν τα χρειάζεστε</a:t>
            </a:r>
            <a:endParaRPr lang="en-US" sz="1100" spc="0" dirty="0">
              <a:effectLst/>
              <a:latin typeface="Calibri" panose="020F0502020204030204" pitchFamily="34" charset="0"/>
              <a:ea typeface="Arial" panose="020B0604020202020204" pitchFamily="34" charset="0"/>
            </a:endParaRPr>
          </a:p>
          <a:p>
            <a:pPr marL="742950" marR="0" lvl="1" indent="-285750">
              <a:spcBef>
                <a:spcPts val="495"/>
              </a:spcBef>
              <a:spcAft>
                <a:spcPts val="0"/>
              </a:spcAft>
              <a:buSzPts val="2450"/>
              <a:buFont typeface="Arial" panose="020B0604020202020204" pitchFamily="34" charset="0"/>
              <a:buChar char="–"/>
              <a:tabLst>
                <a:tab pos="786765" algn="l"/>
              </a:tabLst>
            </a:pPr>
            <a:r>
              <a:rPr lang="el-GR" sz="1800" spc="-10" dirty="0">
                <a:effectLst/>
                <a:latin typeface="Calibri" panose="020F0502020204030204" pitchFamily="34" charset="0"/>
                <a:ea typeface="Arial" panose="020B0604020202020204" pitchFamily="34" charset="0"/>
              </a:rPr>
              <a:t>Κακή ισορροπία (</a:t>
            </a:r>
            <a:r>
              <a:rPr lang="en-US" sz="1800" spc="-10" dirty="0">
                <a:effectLst/>
                <a:latin typeface="Calibri" panose="020F0502020204030204" pitchFamily="34" charset="0"/>
                <a:ea typeface="Arial" panose="020B0604020202020204" pitchFamily="34" charset="0"/>
              </a:rPr>
              <a:t>bank run</a:t>
            </a:r>
            <a:r>
              <a:rPr lang="el-GR" sz="1800" spc="-10" dirty="0">
                <a:effectLst/>
                <a:latin typeface="Calibri" panose="020F05020202040302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e="020B0604020202020204" pitchFamily="34" charset="0"/>
            </a:endParaRPr>
          </a:p>
          <a:p>
            <a:pPr marL="342900" marR="200660" lvl="0" indent="-342900">
              <a:spcBef>
                <a:spcPts val="995"/>
              </a:spcBef>
              <a:spcAft>
                <a:spcPts val="0"/>
              </a:spcAft>
              <a:buSzPts val="2450"/>
              <a:buFont typeface="Calibri" panose="020F0502020204030204" pitchFamily="34" charset="0"/>
              <a:buChar char="•"/>
              <a:tabLst>
                <a:tab pos="460375" algn="l"/>
              </a:tabLst>
            </a:pPr>
            <a:r>
              <a:rPr lang="el-GR" sz="1800" spc="-20" dirty="0">
                <a:effectLst/>
                <a:latin typeface="Calibri" panose="020F0502020204030204" pitchFamily="34" charset="0"/>
                <a:ea typeface="Calibri" panose="020F0502020204030204" pitchFamily="34" charset="0"/>
              </a:rPr>
              <a:t>Η ασφάλιση των καταθέσεων και άλλοι θεσμοί μπορούν να εξαλείψουν την κακή ισορροπία αλλά να αφήσουν την καλή ισορροπία</a:t>
            </a:r>
          </a:p>
          <a:p>
            <a:pPr marL="546100" marR="200025" lvl="1" algn="just">
              <a:spcBef>
                <a:spcPts val="0"/>
              </a:spcBef>
            </a:pPr>
            <a:r>
              <a:rPr lang="el-GR" sz="1400" dirty="0">
                <a:effectLst/>
                <a:latin typeface="Calibri" panose="020F0502020204030204" pitchFamily="34" charset="0"/>
                <a:ea typeface="Calibri" panose="020F0502020204030204" pitchFamily="34" charset="0"/>
              </a:rPr>
              <a:t>Καλή ισορροπία (χωρίς τρέξιμο): </a:t>
            </a:r>
            <a:r>
              <a:rPr lang="el-GR" sz="1400" spc="-10" dirty="0">
                <a:effectLst/>
                <a:latin typeface="Calibri" panose="020F0502020204030204" pitchFamily="34" charset="0"/>
                <a:ea typeface="Calibri" panose="020F0502020204030204" pitchFamily="34" charset="0"/>
              </a:rPr>
              <a:t>Τότε μπορώ να υπολογίσω ότι θα </a:t>
            </a:r>
            <a:r>
              <a:rPr lang="el-GR" sz="1400" dirty="0">
                <a:effectLst/>
                <a:latin typeface="Calibri" panose="020F0502020204030204" pitchFamily="34" charset="0"/>
                <a:ea typeface="Calibri" panose="020F0502020204030204" pitchFamily="34" charset="0"/>
              </a:rPr>
              <a:t>μείνουν </a:t>
            </a:r>
            <a:r>
              <a:rPr lang="el-GR" sz="1400" spc="-10" dirty="0">
                <a:effectLst/>
                <a:latin typeface="Calibri" panose="020F0502020204030204" pitchFamily="34" charset="0"/>
                <a:ea typeface="Calibri" panose="020F0502020204030204" pitchFamily="34" charset="0"/>
              </a:rPr>
              <a:t>πολλά </a:t>
            </a:r>
            <a:r>
              <a:rPr lang="el-GR" sz="1400" dirty="0">
                <a:effectLst/>
                <a:latin typeface="Calibri" panose="020F0502020204030204" pitchFamily="34" charset="0"/>
                <a:ea typeface="Calibri" panose="020F0502020204030204" pitchFamily="34" charset="0"/>
              </a:rPr>
              <a:t>για να με πληρώσουν αργότερα και θα αποσύρω μόνο όταν είμαι ανυπόμονος.</a:t>
            </a:r>
            <a:endParaRPr lang="en-US" sz="1400" dirty="0">
              <a:effectLst/>
              <a:latin typeface="Calibri" panose="020F0502020204030204" pitchFamily="34" charset="0"/>
              <a:ea typeface="Calibri" panose="020F0502020204030204" pitchFamily="34" charset="0"/>
            </a:endParaRPr>
          </a:p>
          <a:p>
            <a:pPr marL="546100" marR="199390" lvl="1" algn="just">
              <a:spcBef>
                <a:spcPts val="1410"/>
              </a:spcBef>
            </a:pPr>
            <a:r>
              <a:rPr lang="el-GR" sz="1400" spc="-50" dirty="0">
                <a:effectLst/>
                <a:latin typeface="Calibri" panose="020F0502020204030204" pitchFamily="34" charset="0"/>
                <a:ea typeface="Calibri" panose="020F0502020204030204" pitchFamily="34" charset="0"/>
              </a:rPr>
              <a:t>Κακή ισορροπία (</a:t>
            </a:r>
            <a:r>
              <a:rPr lang="en-US" sz="1400" spc="-50" dirty="0">
                <a:effectLst/>
                <a:latin typeface="Calibri" panose="020F0502020204030204" pitchFamily="34" charset="0"/>
                <a:ea typeface="Calibri" panose="020F0502020204030204" pitchFamily="34" charset="0"/>
              </a:rPr>
              <a:t>bank run</a:t>
            </a:r>
            <a:r>
              <a:rPr lang="el-GR" sz="1400" spc="-50" dirty="0">
                <a:effectLst/>
                <a:latin typeface="Calibri" panose="020F0502020204030204" pitchFamily="34" charset="0"/>
                <a:ea typeface="Calibri" panose="020F0502020204030204" pitchFamily="34" charset="0"/>
              </a:rPr>
              <a:t>): Αν πιστεύω ότι οι άλλοι θα αποσύρουν χρήματα είτε </a:t>
            </a:r>
            <a:r>
              <a:rPr lang="el-GR" sz="1400" spc="-10" dirty="0">
                <a:effectLst/>
                <a:latin typeface="Calibri" panose="020F0502020204030204" pitchFamily="34" charset="0"/>
                <a:ea typeface="Calibri" panose="020F0502020204030204" pitchFamily="34" charset="0"/>
              </a:rPr>
              <a:t>έχουν υπομονή είτε όχι, τότε μπορώ να υπολογίσω ότι η τράπεζα, ρευστοποιώντας </a:t>
            </a:r>
            <a:r>
              <a:rPr lang="el-GR" sz="1400" dirty="0">
                <a:effectLst/>
                <a:latin typeface="Calibri" panose="020F0502020204030204" pitchFamily="34" charset="0"/>
                <a:ea typeface="Calibri" panose="020F0502020204030204" pitchFamily="34" charset="0"/>
              </a:rPr>
              <a:t>περιουσιακά στοιχεία με ζημία, δεν θα έχει αρκετά για να με πληρώσει αν περιμένω, και θα αποσύρω κι εγώ.</a:t>
            </a:r>
            <a:endParaRPr lang="en-US" sz="1400" dirty="0">
              <a:effectLst/>
              <a:latin typeface="Calibri" panose="020F0502020204030204" pitchFamily="34" charset="0"/>
              <a:ea typeface="Calibri" panose="020F0502020204030204" pitchFamily="34" charset="0"/>
            </a:endParaRPr>
          </a:p>
          <a:p>
            <a:pPr marL="546100" marR="201295" lvl="1" algn="just">
              <a:spcBef>
                <a:spcPts val="1410"/>
              </a:spcBef>
            </a:pPr>
            <a:r>
              <a:rPr lang="el-GR" sz="1400" dirty="0">
                <a:effectLst/>
                <a:latin typeface="Calibri" panose="020F0502020204030204" pitchFamily="34" charset="0"/>
                <a:ea typeface="Calibri" panose="020F0502020204030204" pitchFamily="34" charset="0"/>
              </a:rPr>
              <a:t>Εάν το συμβόλαιο κατάθεσης παρέχει ρευστότητα, έχει επίσης ένα </a:t>
            </a:r>
            <a:r>
              <a:rPr lang="el-GR" sz="1400" spc="-10" dirty="0">
                <a:effectLst/>
                <a:latin typeface="Calibri" panose="020F0502020204030204" pitchFamily="34" charset="0"/>
                <a:ea typeface="Calibri" panose="020F0502020204030204" pitchFamily="34" charset="0"/>
              </a:rPr>
              <a:t>ισοδύναμο</a:t>
            </a:r>
            <a:r>
              <a:rPr lang="el-GR" sz="1400" dirty="0">
                <a:effectLst/>
                <a:latin typeface="Calibri" panose="020F0502020204030204" pitchFamily="34" charset="0"/>
                <a:ea typeface="Calibri" panose="020F0502020204030204" pitchFamily="34" charset="0"/>
              </a:rPr>
              <a:t> τρέξιμο.</a:t>
            </a:r>
            <a:endParaRPr lang="en-US" sz="1400" dirty="0">
              <a:effectLst/>
              <a:latin typeface="Calibri" panose="020F0502020204030204" pitchFamily="34" charset="0"/>
              <a:ea typeface="Calibri" panose="020F0502020204030204" pitchFamily="34" charset="0"/>
            </a:endParaRPr>
          </a:p>
          <a:p>
            <a:pPr marL="342900" marR="200660" lvl="0" indent="-342900">
              <a:spcBef>
                <a:spcPts val="995"/>
              </a:spcBef>
              <a:spcAft>
                <a:spcPts val="0"/>
              </a:spcAft>
              <a:buSzPts val="2450"/>
              <a:buFont typeface="Calibri" panose="020F0502020204030204" pitchFamily="34" charset="0"/>
              <a:buChar char="•"/>
              <a:tabLst>
                <a:tab pos="460375" algn="l"/>
              </a:tabLst>
            </a:pPr>
            <a:endParaRPr lang="en-US" sz="1100" spc="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98409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1982220" y="3232720"/>
            <a:ext cx="7600938" cy="646331"/>
          </a:xfrm>
          <a:prstGeom prst="rect">
            <a:avLst/>
          </a:prstGeom>
        </p:spPr>
        <p:txBody>
          <a:bodyPr wrap="square">
            <a:spAutoFit/>
          </a:bodyPr>
          <a:lstStyle/>
          <a:p>
            <a:pPr algn="ctr"/>
            <a:r>
              <a:rPr lang="el-GR" sz="3600" b="1" i="1" dirty="0">
                <a:solidFill>
                  <a:srgbClr val="002060"/>
                </a:solidFill>
              </a:rPr>
              <a:t>7. Το Ισοζύγιο Πληρωμών</a:t>
            </a:r>
          </a:p>
        </p:txBody>
      </p:sp>
    </p:spTree>
    <p:extLst>
      <p:ext uri="{BB962C8B-B14F-4D97-AF65-F5344CB8AC3E}">
        <p14:creationId xmlns:p14="http://schemas.microsoft.com/office/powerpoint/2010/main" val="32063170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D251-F6D7-DBC2-00A2-D1BD7A6F7496}"/>
              </a:ext>
            </a:extLst>
          </p:cNvPr>
          <p:cNvSpPr>
            <a:spLocks noGrp="1"/>
          </p:cNvSpPr>
          <p:nvPr>
            <p:ph type="title"/>
          </p:nvPr>
        </p:nvSpPr>
        <p:spPr>
          <a:xfrm>
            <a:off x="838200" y="365126"/>
            <a:ext cx="10515600" cy="614168"/>
          </a:xfrm>
        </p:spPr>
        <p:txBody>
          <a:bodyPr>
            <a:normAutofit fontScale="90000"/>
          </a:bodyPr>
          <a:lstStyle/>
          <a:p>
            <a:pPr algn="ct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Ανάγνωση μιας </a:t>
            </a:r>
            <a:r>
              <a:rPr lang="el-GR" sz="2000" spc="-10" dirty="0">
                <a:effectLst/>
                <a:latin typeface="Bookman Old Style" panose="02050604050505020204" pitchFamily="18" charset="0"/>
                <a:ea typeface="Calibri" panose="020F0502020204030204" pitchFamily="34" charset="0"/>
                <a:cs typeface="Times New Roman" panose="02020603050405020304" pitchFamily="18" charset="0"/>
              </a:rPr>
              <a:t>κατάστασης </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ισοζυγίου πληρωμών (</a:t>
            </a: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Balance of Payments</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 </a:t>
            </a:r>
            <a:r>
              <a:rPr lang="en-US" sz="2000" dirty="0" err="1">
                <a:effectLst/>
                <a:latin typeface="Bookman Old Style" panose="02050604050505020204" pitchFamily="18" charset="0"/>
                <a:ea typeface="Calibri" panose="020F0502020204030204" pitchFamily="34" charset="0"/>
                <a:cs typeface="Times New Roman" panose="02020603050405020304" pitchFamily="18" charset="0"/>
              </a:rPr>
              <a:t>BoP</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Content Placeholder 2">
            <a:extLst>
              <a:ext uri="{FF2B5EF4-FFF2-40B4-BE49-F238E27FC236}">
                <a16:creationId xmlns:a16="http://schemas.microsoft.com/office/drawing/2014/main" id="{20653279-3391-A358-B620-6443B8725412}"/>
              </a:ext>
            </a:extLst>
          </p:cNvPr>
          <p:cNvSpPr>
            <a:spLocks noGrp="1"/>
          </p:cNvSpPr>
          <p:nvPr>
            <p:ph idx="1"/>
          </p:nvPr>
        </p:nvSpPr>
        <p:spPr>
          <a:xfrm>
            <a:off x="838200" y="784614"/>
            <a:ext cx="10515600" cy="5392349"/>
          </a:xfrm>
        </p:spPr>
        <p:txBody>
          <a:bodyPr>
            <a:normAutofit fontScale="92500" lnSpcReduction="20000"/>
          </a:bodyPr>
          <a:lstStyle/>
          <a:p>
            <a:pPr marL="711200" marR="1264920" indent="0" algn="just">
              <a:lnSpc>
                <a:spcPct val="125000"/>
              </a:lnSpc>
              <a:spcBef>
                <a:spcPts val="0"/>
              </a:spcBef>
              <a:spcAft>
                <a:spcPts val="0"/>
              </a:spcAft>
              <a:buNone/>
            </a:pPr>
            <a:r>
              <a:rPr lang="el-GR" sz="1400" dirty="0">
                <a:effectLst/>
                <a:latin typeface="Times New Roman" panose="02020603050405020304" pitchFamily="18" charset="0"/>
                <a:ea typeface="Times New Roman" panose="02020603050405020304" pitchFamily="18" charset="0"/>
              </a:rPr>
              <a:t>Η λογιστική του ισοζυγίου πληρωμών αποτελεί στενό συγγενή της λογιστικής του ΑΕΠ στον τομέα της μακροοικονομίας. Στην πραγματικότητα, και οι δύο αποτελούν βασικό εργαλείο στην εργαλειοθήκη του μακροοικονομολόγου. Ενώ ο λογαριασμός του ΑΕΠ αναφέρει την παραγωγή ενός έθνους και τα συστατικά της στοιχεία, ο λογαριασμός </a:t>
            </a:r>
            <a:r>
              <a:rPr lang="el-GR" sz="1400" spc="-20" dirty="0">
                <a:effectLst/>
                <a:latin typeface="Times New Roman" panose="02020603050405020304" pitchFamily="18" charset="0"/>
                <a:ea typeface="Times New Roman" panose="02020603050405020304" pitchFamily="18" charset="0"/>
              </a:rPr>
              <a:t>του </a:t>
            </a:r>
            <a:r>
              <a:rPr lang="el-GR" sz="1400" dirty="0">
                <a:effectLst/>
                <a:latin typeface="Times New Roman" panose="02020603050405020304" pitchFamily="18" charset="0"/>
                <a:ea typeface="Times New Roman" panose="02020603050405020304" pitchFamily="18" charset="0"/>
              </a:rPr>
              <a:t>ισοζυγίου πληρωμών παρέχει μια καταγραφή των διασυνοριακών συναλλαγών της χώρας. Όπως και σε ένα λογαριασμό του ΑΕΠ, όλα τα στοιχεία που εμφανίζονται σε μια κατάσταση του ισοζυγίου πληρωμών είναι ροές, υποδεικνύοντας την αξία των εξαγωγών ή των εισαγωγών, των εισπράξεων ή των πληρωμών εισοδήματος ή του νέου εξωτερικού δανεισμού ή δανειοδότησης που σημειώθηκαν κατά τη διάρκεια μιας συγκεκριμένης χρονικής περιόδου - συνήθως ενός έτους. </a:t>
            </a:r>
            <a:endParaRPr lang="en-US" sz="1400" dirty="0">
              <a:effectLst/>
              <a:latin typeface="Times New Roman" panose="02020603050405020304" pitchFamily="18" charset="0"/>
              <a:ea typeface="Times New Roman" panose="02020603050405020304" pitchFamily="18" charset="0"/>
            </a:endParaRPr>
          </a:p>
          <a:p>
            <a:pPr marL="799465" marR="1126490" indent="0" algn="ctr">
              <a:spcBef>
                <a:spcPts val="740"/>
              </a:spcBef>
              <a:spcAft>
                <a:spcPts val="0"/>
              </a:spcAft>
              <a:buNone/>
            </a:pPr>
            <a:r>
              <a:rPr lang="el-GR" sz="1350" b="1" kern="0" dirty="0">
                <a:effectLst/>
                <a:latin typeface="Calibri" panose="020F0502020204030204" pitchFamily="34" charset="0"/>
                <a:ea typeface="Calibri" panose="020F0502020204030204" pitchFamily="34" charset="0"/>
              </a:rPr>
              <a:t>Μια τυπική </a:t>
            </a:r>
            <a:r>
              <a:rPr lang="el-GR" sz="1350" b="1" kern="0" spc="-10" dirty="0">
                <a:effectLst/>
                <a:latin typeface="Calibri" panose="020F0502020204030204" pitchFamily="34" charset="0"/>
                <a:ea typeface="Calibri" panose="020F0502020204030204" pitchFamily="34" charset="0"/>
              </a:rPr>
              <a:t>κατάσταση </a:t>
            </a:r>
            <a:r>
              <a:rPr lang="el-GR" sz="1350" b="1" kern="0" dirty="0">
                <a:effectLst/>
                <a:latin typeface="Calibri" panose="020F0502020204030204" pitchFamily="34" charset="0"/>
                <a:ea typeface="Calibri" panose="020F0502020204030204" pitchFamily="34" charset="0"/>
              </a:rPr>
              <a:t>ισοζυγίου πληρωμών (</a:t>
            </a:r>
            <a:r>
              <a:rPr lang="el-GR" sz="1100" dirty="0">
                <a:effectLst/>
                <a:latin typeface="Times New Roman" panose="02020603050405020304" pitchFamily="18" charset="0"/>
                <a:ea typeface="Times New Roman" panose="02020603050405020304" pitchFamily="18" charset="0"/>
              </a:rPr>
              <a:t>Μια δήλωση </a:t>
            </a:r>
            <a:r>
              <a:rPr lang="en-US" sz="1100" dirty="0">
                <a:effectLst/>
                <a:latin typeface="Times New Roman" panose="02020603050405020304" pitchFamily="18" charset="0"/>
                <a:ea typeface="Times New Roman" panose="02020603050405020304" pitchFamily="18" charset="0"/>
              </a:rPr>
              <a:t>BOP</a:t>
            </a:r>
            <a:r>
              <a:rPr lang="el-GR" sz="1100" dirty="0">
                <a:effectLst/>
                <a:latin typeface="Times New Roman" panose="02020603050405020304" pitchFamily="18" charset="0"/>
                <a:ea typeface="Times New Roman" panose="02020603050405020304" pitchFamily="18" charset="0"/>
              </a:rPr>
              <a:t> περιλαμβάνει συνήθως τουλάχιστον τα ακόλουθα στοιχεία):</a:t>
            </a:r>
            <a:endParaRPr lang="en-US" sz="1100" dirty="0">
              <a:effectLst/>
              <a:latin typeface="Times New Roman" panose="02020603050405020304" pitchFamily="18" charset="0"/>
              <a:ea typeface="Times New Roman" panose="02020603050405020304" pitchFamily="18" charset="0"/>
            </a:endParaRPr>
          </a:p>
          <a:p>
            <a:pPr marL="977900" marR="0" indent="0">
              <a:spcBef>
                <a:spcPts val="690"/>
              </a:spcBef>
              <a:spcAft>
                <a:spcPts val="0"/>
              </a:spcAft>
              <a:buNone/>
            </a:pPr>
            <a:r>
              <a:rPr lang="en-US" sz="1150" b="1" i="1" dirty="0" err="1">
                <a:effectLst/>
                <a:latin typeface="Times New Roman" panose="02020603050405020304" pitchFamily="18" charset="0"/>
                <a:ea typeface="Times New Roman" panose="02020603050405020304" pitchFamily="18" charset="0"/>
              </a:rPr>
              <a:t>Τρεχούμενος</a:t>
            </a:r>
            <a:r>
              <a:rPr lang="en-US" sz="1150" b="1" i="1" dirty="0">
                <a:effectLst/>
                <a:latin typeface="Times New Roman" panose="02020603050405020304" pitchFamily="18" charset="0"/>
                <a:ea typeface="Times New Roman" panose="02020603050405020304" pitchFamily="18" charset="0"/>
              </a:rPr>
              <a:t> </a:t>
            </a:r>
            <a:r>
              <a:rPr lang="en-US" sz="1150" b="1" i="1" spc="-10" dirty="0" err="1">
                <a:effectLst/>
                <a:latin typeface="Times New Roman" panose="02020603050405020304" pitchFamily="18" charset="0"/>
                <a:ea typeface="Times New Roman" panose="02020603050405020304" pitchFamily="18" charset="0"/>
              </a:rPr>
              <a:t>λογ</a:t>
            </a:r>
            <a:r>
              <a:rPr lang="en-US" sz="1150" b="1" i="1" spc="-10" dirty="0">
                <a:effectLst/>
                <a:latin typeface="Times New Roman" panose="02020603050405020304" pitchFamily="18" charset="0"/>
                <a:ea typeface="Times New Roman" panose="02020603050405020304" pitchFamily="18" charset="0"/>
              </a:rPr>
              <a:t>αριασμός</a:t>
            </a:r>
            <a:endParaRPr lang="en-US" sz="1150" b="1" i="1" dirty="0">
              <a:effectLst/>
              <a:latin typeface="Times New Roman" panose="02020603050405020304" pitchFamily="18" charset="0"/>
              <a:ea typeface="Times New Roman" panose="02020603050405020304" pitchFamily="18" charset="0"/>
            </a:endParaRPr>
          </a:p>
          <a:p>
            <a:pPr marL="0" marR="0" lvl="0" indent="0">
              <a:spcBef>
                <a:spcPts val="1125"/>
              </a:spcBef>
              <a:spcAft>
                <a:spcPts val="0"/>
              </a:spcAft>
              <a:buSzPts val="1100"/>
              <a:buNone/>
              <a:tabLst>
                <a:tab pos="1358265" algn="l"/>
              </a:tabLst>
            </a:pPr>
            <a:r>
              <a:rPr lang="el-GR" sz="1100" spc="0" dirty="0">
                <a:effectLst/>
                <a:latin typeface="Times New Roman" panose="02020603050405020304" pitchFamily="18" charset="0"/>
                <a:ea typeface="Kepler Std Medium Cn Subh"/>
                <a:cs typeface="Kepler Std Medium Cn Subh"/>
              </a:rPr>
              <a:t>Ισοζύγιο στο εμπόριο αγαθών και </a:t>
            </a:r>
            <a:r>
              <a:rPr lang="el-GR" sz="1100" spc="-10" dirty="0">
                <a:effectLst/>
                <a:latin typeface="Times New Roman" panose="02020603050405020304" pitchFamily="18" charset="0"/>
                <a:ea typeface="Kepler Std Medium Cn Subh"/>
                <a:cs typeface="Kepler Std Medium Cn Subh"/>
              </a:rPr>
              <a:t>υπηρεσιών</a:t>
            </a:r>
            <a:endParaRPr lang="en-US" sz="1100" spc="0" dirty="0">
              <a:effectLst/>
              <a:latin typeface="Times New Roman" panose="02020603050405020304" pitchFamily="18" charset="0"/>
              <a:ea typeface="Kepler Std Medium Cn Subh"/>
              <a:cs typeface="Kepler Std Medium Cn Subh"/>
            </a:endParaRPr>
          </a:p>
          <a:p>
            <a:pPr marL="457200" marR="0" lvl="1" indent="0">
              <a:spcBef>
                <a:spcPts val="1045"/>
              </a:spcBef>
              <a:spcAft>
                <a:spcPts val="0"/>
              </a:spcAft>
              <a:buSzPts val="1100"/>
              <a:buNone/>
              <a:tabLst>
                <a:tab pos="1510665" algn="l"/>
              </a:tabLst>
            </a:pPr>
            <a:r>
              <a:rPr lang="en-US" sz="1100" spc="0" dirty="0" err="1">
                <a:effectLst/>
                <a:latin typeface="Times New Roman" panose="02020603050405020304" pitchFamily="18" charset="0"/>
                <a:ea typeface="Times New Roman" panose="02020603050405020304" pitchFamily="18" charset="0"/>
              </a:rPr>
              <a:t>Ισοζύγιο</a:t>
            </a:r>
            <a:r>
              <a:rPr lang="en-US" sz="1100" spc="0" dirty="0">
                <a:effectLst/>
                <a:latin typeface="Times New Roman" panose="02020603050405020304" pitchFamily="18" charset="0"/>
                <a:ea typeface="Times New Roman" panose="02020603050405020304" pitchFamily="18" charset="0"/>
              </a:rPr>
              <a:t> </a:t>
            </a:r>
            <a:r>
              <a:rPr lang="en-US" sz="1100" spc="0" dirty="0" err="1">
                <a:effectLst/>
                <a:latin typeface="Times New Roman" panose="02020603050405020304" pitchFamily="18" charset="0"/>
                <a:ea typeface="Times New Roman" panose="02020603050405020304" pitchFamily="18" charset="0"/>
              </a:rPr>
              <a:t>εμ</a:t>
            </a:r>
            <a:r>
              <a:rPr lang="en-US" sz="1100" spc="0" dirty="0">
                <a:effectLst/>
                <a:latin typeface="Times New Roman" panose="02020603050405020304" pitchFamily="18" charset="0"/>
                <a:ea typeface="Times New Roman" panose="02020603050405020304" pitchFamily="18" charset="0"/>
              </a:rPr>
              <a:t>πορευματικών συναλλαγών </a:t>
            </a:r>
            <a:r>
              <a:rPr lang="en-US" sz="1100" spc="-10" dirty="0">
                <a:effectLst/>
                <a:latin typeface="Times New Roman" panose="02020603050405020304" pitchFamily="18" charset="0"/>
                <a:ea typeface="Times New Roman" panose="02020603050405020304" pitchFamily="18" charset="0"/>
              </a:rPr>
              <a:t>(αγαθά)</a:t>
            </a:r>
            <a:endParaRPr lang="en-US" sz="1100" spc="0" dirty="0">
              <a:effectLst/>
              <a:latin typeface="Times New Roman" panose="02020603050405020304" pitchFamily="18" charset="0"/>
              <a:ea typeface="Times New Roman" panose="02020603050405020304" pitchFamily="18" charset="0"/>
            </a:endParaRPr>
          </a:p>
          <a:p>
            <a:pPr marL="457200" marR="0" lvl="1" indent="0">
              <a:spcBef>
                <a:spcPts val="1135"/>
              </a:spcBef>
              <a:spcAft>
                <a:spcPts val="0"/>
              </a:spcAft>
              <a:buSzPts val="1100"/>
              <a:buNone/>
              <a:tabLst>
                <a:tab pos="1510665" algn="l"/>
              </a:tabLst>
            </a:pPr>
            <a:r>
              <a:rPr lang="en-US" sz="1100" spc="0" dirty="0" err="1">
                <a:effectLst/>
                <a:latin typeface="Times New Roman" panose="02020603050405020304" pitchFamily="18" charset="0"/>
                <a:ea typeface="Times New Roman" panose="02020603050405020304" pitchFamily="18" charset="0"/>
              </a:rPr>
              <a:t>Ισοζύγιο</a:t>
            </a:r>
            <a:r>
              <a:rPr lang="en-US" sz="1100" spc="0" dirty="0">
                <a:effectLst/>
                <a:latin typeface="Times New Roman" panose="02020603050405020304" pitchFamily="18" charset="0"/>
                <a:ea typeface="Times New Roman" panose="02020603050405020304" pitchFamily="18" charset="0"/>
              </a:rPr>
              <a:t> </a:t>
            </a:r>
            <a:r>
              <a:rPr lang="en-US" sz="1100" spc="0" dirty="0" err="1">
                <a:effectLst/>
                <a:latin typeface="Times New Roman" panose="02020603050405020304" pitchFamily="18" charset="0"/>
                <a:ea typeface="Times New Roman" panose="02020603050405020304" pitchFamily="18" charset="0"/>
              </a:rPr>
              <a:t>στο</a:t>
            </a:r>
            <a:r>
              <a:rPr lang="en-US" sz="1100" spc="0" dirty="0">
                <a:effectLst/>
                <a:latin typeface="Times New Roman" panose="02020603050405020304" pitchFamily="18" charset="0"/>
                <a:ea typeface="Times New Roman" panose="02020603050405020304" pitchFamily="18" charset="0"/>
              </a:rPr>
              <a:t> </a:t>
            </a:r>
            <a:r>
              <a:rPr lang="en-US" sz="1100" spc="0" dirty="0" err="1">
                <a:effectLst/>
                <a:latin typeface="Times New Roman" panose="02020603050405020304" pitchFamily="18" charset="0"/>
                <a:ea typeface="Times New Roman" panose="02020603050405020304" pitchFamily="18" charset="0"/>
              </a:rPr>
              <a:t>εμ</a:t>
            </a:r>
            <a:r>
              <a:rPr lang="en-US" sz="1100" spc="0" dirty="0">
                <a:effectLst/>
                <a:latin typeface="Times New Roman" panose="02020603050405020304" pitchFamily="18" charset="0"/>
                <a:ea typeface="Times New Roman" panose="02020603050405020304" pitchFamily="18" charset="0"/>
              </a:rPr>
              <a:t>πόριο </a:t>
            </a:r>
            <a:r>
              <a:rPr lang="en-US" sz="1100" spc="-10" dirty="0">
                <a:effectLst/>
                <a:latin typeface="Times New Roman" panose="02020603050405020304" pitchFamily="18" charset="0"/>
                <a:ea typeface="Times New Roman" panose="02020603050405020304" pitchFamily="18" charset="0"/>
              </a:rPr>
              <a:t>υπηρεσιών</a:t>
            </a:r>
            <a:endParaRPr lang="en-US" sz="1100" spc="0" dirty="0">
              <a:effectLst/>
              <a:latin typeface="Times New Roman" panose="02020603050405020304" pitchFamily="18" charset="0"/>
              <a:ea typeface="Times New Roman" panose="02020603050405020304" pitchFamily="18" charset="0"/>
            </a:endParaRPr>
          </a:p>
          <a:p>
            <a:pPr marL="0" marR="0" lvl="0" indent="0">
              <a:spcBef>
                <a:spcPts val="1135"/>
              </a:spcBef>
              <a:spcAft>
                <a:spcPts val="0"/>
              </a:spcAft>
              <a:buSzPts val="1100"/>
              <a:buNone/>
              <a:tabLst>
                <a:tab pos="1358265" algn="l"/>
              </a:tabLst>
            </a:pPr>
            <a:r>
              <a:rPr lang="el-GR" sz="1100" spc="0" dirty="0">
                <a:effectLst/>
                <a:latin typeface="Times New Roman" panose="02020603050405020304" pitchFamily="18" charset="0"/>
                <a:ea typeface="Kepler Std Medium Cn Subh"/>
                <a:cs typeface="Kepler Std Medium Cn Subh"/>
              </a:rPr>
              <a:t>Καθαρό εισόδημα (καθαρές </a:t>
            </a:r>
            <a:r>
              <a:rPr lang="el-GR" sz="1100" spc="-10" dirty="0">
                <a:effectLst/>
                <a:latin typeface="Times New Roman" panose="02020603050405020304" pitchFamily="18" charset="0"/>
                <a:ea typeface="Kepler Std Medium Cn Subh"/>
                <a:cs typeface="Kepler Std Medium Cn Subh"/>
              </a:rPr>
              <a:t>εισπράξεις </a:t>
            </a:r>
            <a:r>
              <a:rPr lang="el-GR" sz="1100" spc="0" dirty="0">
                <a:effectLst/>
                <a:latin typeface="Times New Roman" panose="02020603050405020304" pitchFamily="18" charset="0"/>
                <a:ea typeface="Kepler Std Medium Cn Subh"/>
                <a:cs typeface="Kepler Std Medium Cn Subh"/>
              </a:rPr>
              <a:t>συντελεστή</a:t>
            </a:r>
            <a:r>
              <a:rPr lang="el-GR" sz="1100" spc="-10" dirty="0">
                <a:effectLst/>
                <a:latin typeface="Times New Roman" panose="02020603050405020304" pitchFamily="18" charset="0"/>
                <a:ea typeface="Kepler Std Medium Cn Subh"/>
                <a:cs typeface="Kepler Std Medium Cn Subh"/>
              </a:rPr>
              <a:t>)</a:t>
            </a:r>
            <a:endParaRPr lang="en-US" sz="1100" spc="0" dirty="0">
              <a:effectLst/>
              <a:latin typeface="Times New Roman" panose="02020603050405020304" pitchFamily="18" charset="0"/>
              <a:ea typeface="Kepler Std Medium Cn Subh"/>
              <a:cs typeface="Kepler Std Medium Cn Subh"/>
            </a:endParaRPr>
          </a:p>
          <a:p>
            <a:pPr marL="0" marR="0" lvl="0" indent="0">
              <a:spcBef>
                <a:spcPts val="1040"/>
              </a:spcBef>
              <a:spcAft>
                <a:spcPts val="0"/>
              </a:spcAft>
              <a:buSzPts val="1100"/>
              <a:buNone/>
              <a:tabLst>
                <a:tab pos="1358265" algn="l"/>
              </a:tabLst>
            </a:pPr>
            <a:r>
              <a:rPr lang="en-US" sz="1100" spc="0" dirty="0">
                <a:effectLst/>
                <a:latin typeface="Times New Roman" panose="02020603050405020304" pitchFamily="18" charset="0"/>
                <a:ea typeface="Kepler Std Medium Cn Subh"/>
                <a:cs typeface="Kepler Std Medium Cn Subh"/>
              </a:rPr>
              <a:t>Καθα</a:t>
            </a:r>
            <a:r>
              <a:rPr lang="en-US" sz="1100" spc="0" dirty="0" err="1">
                <a:effectLst/>
                <a:latin typeface="Times New Roman" panose="02020603050405020304" pitchFamily="18" charset="0"/>
                <a:ea typeface="Kepler Std Medium Cn Subh"/>
                <a:cs typeface="Kepler Std Medium Cn Subh"/>
              </a:rPr>
              <a:t>ρές</a:t>
            </a:r>
            <a:r>
              <a:rPr lang="en-US" sz="1100" spc="0" dirty="0">
                <a:effectLst/>
                <a:latin typeface="Times New Roman" panose="02020603050405020304" pitchFamily="18" charset="0"/>
                <a:ea typeface="Kepler Std Medium Cn Subh"/>
                <a:cs typeface="Kepler Std Medium Cn Subh"/>
              </a:rPr>
              <a:t> </a:t>
            </a:r>
            <a:r>
              <a:rPr lang="en-US" sz="1100" spc="0" dirty="0" err="1">
                <a:effectLst/>
                <a:latin typeface="Times New Roman" panose="02020603050405020304" pitchFamily="18" charset="0"/>
                <a:ea typeface="Kepler Std Medium Cn Subh"/>
                <a:cs typeface="Kepler Std Medium Cn Subh"/>
              </a:rPr>
              <a:t>μονομερείς</a:t>
            </a:r>
            <a:r>
              <a:rPr lang="en-US" sz="1100" spc="0" dirty="0">
                <a:effectLst/>
                <a:latin typeface="Times New Roman" panose="02020603050405020304" pitchFamily="18" charset="0"/>
                <a:ea typeface="Kepler Std Medium Cn Subh"/>
                <a:cs typeface="Kepler Std Medium Cn Subh"/>
              </a:rPr>
              <a:t> </a:t>
            </a:r>
            <a:r>
              <a:rPr lang="en-US" sz="1100" spc="-10" dirty="0" err="1">
                <a:effectLst/>
                <a:latin typeface="Times New Roman" panose="02020603050405020304" pitchFamily="18" charset="0"/>
                <a:ea typeface="Kepler Std Medium Cn Subh"/>
                <a:cs typeface="Kepler Std Medium Cn Subh"/>
              </a:rPr>
              <a:t>μετ</a:t>
            </a:r>
            <a:r>
              <a:rPr lang="en-US" sz="1100" spc="-10" dirty="0">
                <a:effectLst/>
                <a:latin typeface="Times New Roman" panose="02020603050405020304" pitchFamily="18" charset="0"/>
                <a:ea typeface="Kepler Std Medium Cn Subh"/>
                <a:cs typeface="Kepler Std Medium Cn Subh"/>
              </a:rPr>
              <a:t>αφορές</a:t>
            </a:r>
            <a:endParaRPr lang="en-US" sz="1100" spc="0" dirty="0">
              <a:effectLst/>
              <a:latin typeface="Times New Roman" panose="02020603050405020304" pitchFamily="18" charset="0"/>
              <a:ea typeface="Kepler Std Medium Cn Subh"/>
              <a:cs typeface="Kepler Std Medium Cn Subh"/>
            </a:endParaRPr>
          </a:p>
          <a:p>
            <a:pPr marL="977900" marR="0" indent="0">
              <a:spcBef>
                <a:spcPts val="925"/>
              </a:spcBef>
              <a:spcAft>
                <a:spcPts val="0"/>
              </a:spcAft>
              <a:buNone/>
            </a:pPr>
            <a:r>
              <a:rPr lang="en-US" sz="1150" b="1" i="1" spc="-10" dirty="0" err="1">
                <a:effectLst/>
                <a:latin typeface="Times New Roman" panose="02020603050405020304" pitchFamily="18" charset="0"/>
                <a:ea typeface="Times New Roman" panose="02020603050405020304" pitchFamily="18" charset="0"/>
              </a:rPr>
              <a:t>Λογ</a:t>
            </a:r>
            <a:r>
              <a:rPr lang="en-US" sz="1150" b="1" i="1" spc="-10" dirty="0">
                <a:effectLst/>
                <a:latin typeface="Times New Roman" panose="02020603050405020304" pitchFamily="18" charset="0"/>
                <a:ea typeface="Times New Roman" panose="02020603050405020304" pitchFamily="18" charset="0"/>
              </a:rPr>
              <a:t>αριασμός </a:t>
            </a:r>
            <a:r>
              <a:rPr lang="en-US" sz="1150" b="1" i="1" dirty="0">
                <a:effectLst/>
                <a:latin typeface="Times New Roman" panose="02020603050405020304" pitchFamily="18" charset="0"/>
                <a:ea typeface="Times New Roman" panose="02020603050405020304" pitchFamily="18" charset="0"/>
              </a:rPr>
              <a:t>κεφαλαίου και χρηματοοικονομικών συναλλαγών</a:t>
            </a:r>
          </a:p>
          <a:p>
            <a:pPr marL="0" marR="0" lvl="0" indent="0">
              <a:spcBef>
                <a:spcPts val="1125"/>
              </a:spcBef>
              <a:spcAft>
                <a:spcPts val="0"/>
              </a:spcAft>
              <a:buSzPts val="1100"/>
              <a:buNone/>
              <a:tabLst>
                <a:tab pos="1358265" algn="l"/>
              </a:tabLst>
            </a:pPr>
            <a:r>
              <a:rPr lang="en-US" sz="1100" spc="0" dirty="0">
                <a:effectLst/>
                <a:latin typeface="Times New Roman" panose="02020603050405020304" pitchFamily="18" charset="0"/>
                <a:ea typeface="Kepler Std Medium Cn Subh"/>
                <a:cs typeface="Kepler Std Medium Cn Subh"/>
              </a:rPr>
              <a:t>Καθα</a:t>
            </a:r>
            <a:r>
              <a:rPr lang="en-US" sz="1100" spc="0" dirty="0" err="1">
                <a:effectLst/>
                <a:latin typeface="Times New Roman" panose="02020603050405020304" pitchFamily="18" charset="0"/>
                <a:ea typeface="Kepler Std Medium Cn Subh"/>
                <a:cs typeface="Kepler Std Medium Cn Subh"/>
              </a:rPr>
              <a:t>ρός</a:t>
            </a:r>
            <a:r>
              <a:rPr lang="en-US" sz="1100" spc="0" dirty="0">
                <a:effectLst/>
                <a:latin typeface="Times New Roman" panose="02020603050405020304" pitchFamily="18" charset="0"/>
                <a:ea typeface="Kepler Std Medium Cn Subh"/>
                <a:cs typeface="Kepler Std Medium Cn Subh"/>
              </a:rPr>
              <a:t> </a:t>
            </a:r>
            <a:r>
              <a:rPr lang="en-US" sz="1100" spc="-10" dirty="0" err="1">
                <a:effectLst/>
                <a:latin typeface="Times New Roman" panose="02020603050405020304" pitchFamily="18" charset="0"/>
                <a:ea typeface="Kepler Std Medium Cn Subh"/>
                <a:cs typeface="Kepler Std Medium Cn Subh"/>
              </a:rPr>
              <a:t>λογ</a:t>
            </a:r>
            <a:r>
              <a:rPr lang="en-US" sz="1100" spc="-10" dirty="0">
                <a:effectLst/>
                <a:latin typeface="Times New Roman" panose="02020603050405020304" pitchFamily="18" charset="0"/>
                <a:ea typeface="Kepler Std Medium Cn Subh"/>
                <a:cs typeface="Kepler Std Medium Cn Subh"/>
              </a:rPr>
              <a:t>αριασμός </a:t>
            </a:r>
            <a:r>
              <a:rPr lang="en-US" sz="1100" spc="0" dirty="0">
                <a:effectLst/>
                <a:latin typeface="Times New Roman" panose="02020603050405020304" pitchFamily="18" charset="0"/>
                <a:ea typeface="Kepler Std Medium Cn Subh"/>
                <a:cs typeface="Kepler Std Medium Cn Subh"/>
              </a:rPr>
              <a:t>κεφαλαίου</a:t>
            </a:r>
          </a:p>
          <a:p>
            <a:pPr marL="0" marR="0" lvl="0" indent="0">
              <a:spcBef>
                <a:spcPts val="1040"/>
              </a:spcBef>
              <a:spcAft>
                <a:spcPts val="0"/>
              </a:spcAft>
              <a:buSzPts val="1100"/>
              <a:buNone/>
              <a:tabLst>
                <a:tab pos="1358265" algn="l"/>
              </a:tabLst>
            </a:pPr>
            <a:r>
              <a:rPr lang="en-US" sz="1100" spc="0" dirty="0" err="1">
                <a:effectLst/>
                <a:latin typeface="Times New Roman" panose="02020603050405020304" pitchFamily="18" charset="0"/>
                <a:ea typeface="Kepler Std Medium Cn Subh"/>
                <a:cs typeface="Kepler Std Medium Cn Subh"/>
              </a:rPr>
              <a:t>Οικονομικός</a:t>
            </a:r>
            <a:r>
              <a:rPr lang="en-US" sz="1100" spc="0" dirty="0">
                <a:effectLst/>
                <a:latin typeface="Times New Roman" panose="02020603050405020304" pitchFamily="18" charset="0"/>
                <a:ea typeface="Kepler Std Medium Cn Subh"/>
                <a:cs typeface="Kepler Std Medium Cn Subh"/>
              </a:rPr>
              <a:t> </a:t>
            </a:r>
            <a:r>
              <a:rPr lang="en-US" sz="1100" spc="-10" dirty="0" err="1">
                <a:effectLst/>
                <a:latin typeface="Times New Roman" panose="02020603050405020304" pitchFamily="18" charset="0"/>
                <a:ea typeface="Kepler Std Medium Cn Subh"/>
                <a:cs typeface="Kepler Std Medium Cn Subh"/>
              </a:rPr>
              <a:t>λογ</a:t>
            </a:r>
            <a:r>
              <a:rPr lang="en-US" sz="1100" spc="-10" dirty="0">
                <a:effectLst/>
                <a:latin typeface="Times New Roman" panose="02020603050405020304" pitchFamily="18" charset="0"/>
                <a:ea typeface="Kepler Std Medium Cn Subh"/>
                <a:cs typeface="Kepler Std Medium Cn Subh"/>
              </a:rPr>
              <a:t>αριασμός</a:t>
            </a:r>
            <a:endParaRPr lang="en-US" sz="1100" spc="0" dirty="0">
              <a:effectLst/>
              <a:latin typeface="Times New Roman" panose="02020603050405020304" pitchFamily="18" charset="0"/>
              <a:ea typeface="Kepler Std Medium Cn Subh"/>
              <a:cs typeface="Kepler Std Medium Cn Subh"/>
            </a:endParaRPr>
          </a:p>
          <a:p>
            <a:pPr marL="457200" marR="0" lvl="1" indent="0">
              <a:spcBef>
                <a:spcPts val="1045"/>
              </a:spcBef>
              <a:spcAft>
                <a:spcPts val="0"/>
              </a:spcAft>
              <a:buSzPts val="1100"/>
              <a:buNone/>
              <a:tabLst>
                <a:tab pos="1510665" algn="l"/>
              </a:tabLst>
            </a:pPr>
            <a:r>
              <a:rPr lang="en-US" sz="1100" spc="0" dirty="0">
                <a:effectLst/>
                <a:latin typeface="Times New Roman" panose="02020603050405020304" pitchFamily="18" charset="0"/>
                <a:ea typeface="Times New Roman" panose="02020603050405020304" pitchFamily="18" charset="0"/>
              </a:rPr>
              <a:t>Καθα</a:t>
            </a:r>
            <a:r>
              <a:rPr lang="en-US" sz="1100" spc="0" dirty="0" err="1">
                <a:effectLst/>
                <a:latin typeface="Times New Roman" panose="02020603050405020304" pitchFamily="18" charset="0"/>
                <a:ea typeface="Times New Roman" panose="02020603050405020304" pitchFamily="18" charset="0"/>
              </a:rPr>
              <a:t>ρές</a:t>
            </a:r>
            <a:r>
              <a:rPr lang="en-US" sz="1100" spc="0" dirty="0">
                <a:effectLst/>
                <a:latin typeface="Times New Roman" panose="02020603050405020304" pitchFamily="18" charset="0"/>
                <a:ea typeface="Times New Roman" panose="02020603050405020304" pitchFamily="18" charset="0"/>
              </a:rPr>
              <a:t> </a:t>
            </a:r>
            <a:r>
              <a:rPr lang="en-US" sz="1100" spc="0" dirty="0" err="1">
                <a:effectLst/>
                <a:latin typeface="Times New Roman" panose="02020603050405020304" pitchFamily="18" charset="0"/>
                <a:ea typeface="Times New Roman" panose="02020603050405020304" pitchFamily="18" charset="0"/>
              </a:rPr>
              <a:t>άμεσες</a:t>
            </a:r>
            <a:r>
              <a:rPr lang="en-US" sz="1100" spc="0" dirty="0">
                <a:effectLst/>
                <a:latin typeface="Times New Roman" panose="02020603050405020304" pitchFamily="18" charset="0"/>
                <a:ea typeface="Times New Roman" panose="02020603050405020304" pitchFamily="18" charset="0"/>
              </a:rPr>
              <a:t> </a:t>
            </a:r>
            <a:r>
              <a:rPr lang="en-US" sz="1100" spc="0" dirty="0" err="1">
                <a:effectLst/>
                <a:latin typeface="Times New Roman" panose="02020603050405020304" pitchFamily="18" charset="0"/>
                <a:ea typeface="Times New Roman" panose="02020603050405020304" pitchFamily="18" charset="0"/>
              </a:rPr>
              <a:t>ξένες</a:t>
            </a:r>
            <a:r>
              <a:rPr lang="en-US" sz="1100" spc="0"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επ</a:t>
            </a:r>
            <a:r>
              <a:rPr lang="en-US" sz="1100" spc="-10" dirty="0" err="1">
                <a:effectLst/>
                <a:latin typeface="Times New Roman" panose="02020603050405020304" pitchFamily="18" charset="0"/>
                <a:ea typeface="Times New Roman" panose="02020603050405020304" pitchFamily="18" charset="0"/>
              </a:rPr>
              <a:t>ενδύσεις</a:t>
            </a:r>
            <a:endParaRPr lang="en-US" sz="1100" spc="0" dirty="0">
              <a:effectLst/>
              <a:latin typeface="Times New Roman" panose="02020603050405020304" pitchFamily="18" charset="0"/>
              <a:ea typeface="Times New Roman" panose="02020603050405020304" pitchFamily="18" charset="0"/>
            </a:endParaRPr>
          </a:p>
          <a:p>
            <a:pPr marL="457200" marR="0" lvl="1" indent="0">
              <a:spcBef>
                <a:spcPts val="1135"/>
              </a:spcBef>
              <a:spcAft>
                <a:spcPts val="0"/>
              </a:spcAft>
              <a:buSzPts val="1100"/>
              <a:buNone/>
              <a:tabLst>
                <a:tab pos="1510665" algn="l"/>
              </a:tabLst>
            </a:pPr>
            <a:r>
              <a:rPr lang="en-US" sz="1100" spc="0" dirty="0">
                <a:effectLst/>
                <a:latin typeface="Times New Roman" panose="02020603050405020304" pitchFamily="18" charset="0"/>
                <a:ea typeface="Times New Roman" panose="02020603050405020304" pitchFamily="18" charset="0"/>
              </a:rPr>
              <a:t>Καθα</a:t>
            </a:r>
            <a:r>
              <a:rPr lang="en-US" sz="1100" spc="0" dirty="0" err="1">
                <a:effectLst/>
                <a:latin typeface="Times New Roman" panose="02020603050405020304" pitchFamily="18" charset="0"/>
                <a:ea typeface="Times New Roman" panose="02020603050405020304" pitchFamily="18" charset="0"/>
              </a:rPr>
              <a:t>ρές</a:t>
            </a:r>
            <a:r>
              <a:rPr lang="en-US" sz="1100" spc="0" dirty="0">
                <a:effectLst/>
                <a:latin typeface="Times New Roman" panose="02020603050405020304" pitchFamily="18" charset="0"/>
                <a:ea typeface="Times New Roman" panose="02020603050405020304" pitchFamily="18" charset="0"/>
              </a:rPr>
              <a:t> </a:t>
            </a:r>
            <a:r>
              <a:rPr lang="en-US" sz="1100" spc="-10" dirty="0" err="1">
                <a:effectLst/>
                <a:latin typeface="Times New Roman" panose="02020603050405020304" pitchFamily="18" charset="0"/>
                <a:ea typeface="Times New Roman" panose="02020603050405020304" pitchFamily="18" charset="0"/>
              </a:rPr>
              <a:t>ροές</a:t>
            </a:r>
            <a:r>
              <a:rPr lang="en-US" sz="1100" spc="-10" dirty="0">
                <a:effectLst/>
                <a:latin typeface="Times New Roman" panose="02020603050405020304" pitchFamily="18" charset="0"/>
                <a:ea typeface="Times New Roman" panose="02020603050405020304" pitchFamily="18" charset="0"/>
              </a:rPr>
              <a:t> </a:t>
            </a:r>
            <a:r>
              <a:rPr lang="en-US" sz="1100" spc="0" dirty="0">
                <a:effectLst/>
                <a:latin typeface="Times New Roman" panose="02020603050405020304" pitchFamily="18" charset="0"/>
                <a:ea typeface="Times New Roman" panose="02020603050405020304" pitchFamily="18" charset="0"/>
              </a:rPr>
              <a:t>χα</a:t>
            </a:r>
            <a:r>
              <a:rPr lang="en-US" sz="1100" spc="0" dirty="0" err="1">
                <a:effectLst/>
                <a:latin typeface="Times New Roman" panose="02020603050405020304" pitchFamily="18" charset="0"/>
                <a:ea typeface="Times New Roman" panose="02020603050405020304" pitchFamily="18" charset="0"/>
              </a:rPr>
              <a:t>ρτοφυλ</a:t>
            </a:r>
            <a:r>
              <a:rPr lang="en-US" sz="1100" spc="0" dirty="0">
                <a:effectLst/>
                <a:latin typeface="Times New Roman" panose="02020603050405020304" pitchFamily="18" charset="0"/>
                <a:ea typeface="Times New Roman" panose="02020603050405020304" pitchFamily="18" charset="0"/>
              </a:rPr>
              <a:t>ακίου</a:t>
            </a:r>
          </a:p>
          <a:p>
            <a:pPr marL="457200" marR="0" lvl="1" indent="0">
              <a:spcBef>
                <a:spcPts val="1135"/>
              </a:spcBef>
              <a:spcAft>
                <a:spcPts val="0"/>
              </a:spcAft>
              <a:buSzPts val="1100"/>
              <a:buNone/>
              <a:tabLst>
                <a:tab pos="1510665" algn="l"/>
              </a:tabLst>
            </a:pPr>
            <a:r>
              <a:rPr lang="en-US" sz="1100" spc="0" dirty="0" err="1">
                <a:effectLst/>
                <a:latin typeface="Times New Roman" panose="02020603050405020304" pitchFamily="18" charset="0"/>
                <a:ea typeface="Times New Roman" panose="02020603050405020304" pitchFamily="18" charset="0"/>
              </a:rPr>
              <a:t>Λοι</a:t>
            </a:r>
            <a:r>
              <a:rPr lang="en-US" sz="1100" spc="0" dirty="0">
                <a:effectLst/>
                <a:latin typeface="Times New Roman" panose="02020603050405020304" pitchFamily="18" charset="0"/>
                <a:ea typeface="Times New Roman" panose="02020603050405020304" pitchFamily="18" charset="0"/>
              </a:rPr>
              <a:t>πές ροές κεφαλαίων, </a:t>
            </a:r>
            <a:r>
              <a:rPr lang="en-US" sz="1100" spc="-25" dirty="0">
                <a:effectLst/>
                <a:latin typeface="Times New Roman" panose="02020603050405020304" pitchFamily="18" charset="0"/>
                <a:ea typeface="Times New Roman" panose="02020603050405020304" pitchFamily="18" charset="0"/>
              </a:rPr>
              <a:t>καθαρές</a:t>
            </a:r>
            <a:endParaRPr lang="en-US" sz="1100" spc="0" dirty="0">
              <a:effectLst/>
              <a:latin typeface="Times New Roman" panose="02020603050405020304" pitchFamily="18" charset="0"/>
              <a:ea typeface="Times New Roman" panose="02020603050405020304" pitchFamily="18" charset="0"/>
            </a:endParaRPr>
          </a:p>
          <a:p>
            <a:pPr marL="457200" marR="0" lvl="1" indent="0">
              <a:spcBef>
                <a:spcPts val="1135"/>
              </a:spcBef>
              <a:spcAft>
                <a:spcPts val="0"/>
              </a:spcAft>
              <a:buSzPts val="1100"/>
              <a:buNone/>
              <a:tabLst>
                <a:tab pos="1510665" algn="l"/>
              </a:tabLst>
            </a:pPr>
            <a:r>
              <a:rPr lang="en-US" sz="1100" spc="0" dirty="0" err="1">
                <a:effectLst/>
                <a:latin typeface="Times New Roman" panose="02020603050405020304" pitchFamily="18" charset="0"/>
                <a:ea typeface="Times New Roman" panose="02020603050405020304" pitchFamily="18" charset="0"/>
              </a:rPr>
              <a:t>Μετ</a:t>
            </a:r>
            <a:r>
              <a:rPr lang="en-US" sz="1100" spc="0" dirty="0">
                <a:effectLst/>
                <a:latin typeface="Times New Roman" panose="02020603050405020304" pitchFamily="18" charset="0"/>
                <a:ea typeface="Times New Roman" panose="02020603050405020304" pitchFamily="18" charset="0"/>
              </a:rPr>
              <a:t>αβολή των επίσημων </a:t>
            </a:r>
            <a:r>
              <a:rPr lang="en-US" sz="1100" spc="-10" dirty="0">
                <a:effectLst/>
                <a:latin typeface="Times New Roman" panose="02020603050405020304" pitchFamily="18" charset="0"/>
                <a:ea typeface="Times New Roman" panose="02020603050405020304" pitchFamily="18" charset="0"/>
              </a:rPr>
              <a:t>αποθεματικών</a:t>
            </a:r>
            <a:endParaRPr lang="en-US" sz="1100" spc="0" dirty="0">
              <a:effectLst/>
              <a:latin typeface="Times New Roman" panose="02020603050405020304" pitchFamily="18" charset="0"/>
              <a:ea typeface="Times New Roman" panose="02020603050405020304" pitchFamily="18" charset="0"/>
            </a:endParaRPr>
          </a:p>
          <a:p>
            <a:pPr marL="0" marR="0" lvl="0" indent="0">
              <a:spcBef>
                <a:spcPts val="1135"/>
              </a:spcBef>
              <a:spcAft>
                <a:spcPts val="0"/>
              </a:spcAft>
              <a:buSzPts val="1100"/>
              <a:buNone/>
              <a:tabLst>
                <a:tab pos="1358265" algn="l"/>
              </a:tabLst>
            </a:pPr>
            <a:r>
              <a:rPr lang="el-GR" sz="1100" spc="0" dirty="0">
                <a:effectLst/>
                <a:latin typeface="Times New Roman" panose="02020603050405020304" pitchFamily="18" charset="0"/>
                <a:ea typeface="Kepler Std Medium Cn Subh"/>
                <a:cs typeface="Kepler Std Medium Cn Subh"/>
              </a:rPr>
              <a:t>Σφάλματα και παραλείψεις (στατιστική </a:t>
            </a:r>
            <a:r>
              <a:rPr lang="el-GR" sz="1100" spc="-10" dirty="0">
                <a:effectLst/>
                <a:latin typeface="Times New Roman" panose="02020603050405020304" pitchFamily="18" charset="0"/>
                <a:ea typeface="Kepler Std Medium Cn Subh"/>
                <a:cs typeface="Kepler Std Medium Cn Subh"/>
              </a:rPr>
              <a:t>ασυμφωνία)</a:t>
            </a:r>
            <a:endParaRPr lang="en-US" sz="1100" spc="0" dirty="0">
              <a:effectLst/>
              <a:latin typeface="Times New Roman" panose="02020603050405020304" pitchFamily="18" charset="0"/>
              <a:ea typeface="Kepler Std Medium Cn Subh"/>
              <a:cs typeface="Kepler Std Medium Cn Subh"/>
            </a:endParaRPr>
          </a:p>
          <a:p>
            <a:pPr marL="0" indent="0">
              <a:buNone/>
            </a:pPr>
            <a:endParaRPr lang="en-US" sz="1200" dirty="0"/>
          </a:p>
        </p:txBody>
      </p:sp>
    </p:spTree>
    <p:extLst>
      <p:ext uri="{BB962C8B-B14F-4D97-AF65-F5344CB8AC3E}">
        <p14:creationId xmlns:p14="http://schemas.microsoft.com/office/powerpoint/2010/main" val="1685186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ACA7-CE7B-AFB3-FFE0-4F2191F3874F}"/>
              </a:ext>
            </a:extLst>
          </p:cNvPr>
          <p:cNvSpPr>
            <a:spLocks noGrp="1"/>
          </p:cNvSpPr>
          <p:nvPr>
            <p:ph type="title"/>
          </p:nvPr>
        </p:nvSpPr>
        <p:spPr>
          <a:xfrm>
            <a:off x="838200" y="365125"/>
            <a:ext cx="10515600" cy="676275"/>
          </a:xfrm>
        </p:spPr>
        <p:txBody>
          <a:bodyPr>
            <a:normAutofit/>
          </a:bodyPr>
          <a:lstStyle/>
          <a:p>
            <a:pPr algn="ctr"/>
            <a:r>
              <a:rPr lang="el-GR" sz="2000" b="1" dirty="0"/>
              <a:t>Βασικά Μεγέθη για την ερμηνεία των προβλημάτων στο χρηματοπιστωτικό σύστημα</a:t>
            </a:r>
            <a:endParaRPr lang="en-US" sz="2000" b="1" dirty="0"/>
          </a:p>
        </p:txBody>
      </p:sp>
      <p:pic>
        <p:nvPicPr>
          <p:cNvPr id="5" name="Content Placeholder 4">
            <a:extLst>
              <a:ext uri="{FF2B5EF4-FFF2-40B4-BE49-F238E27FC236}">
                <a16:creationId xmlns:a16="http://schemas.microsoft.com/office/drawing/2014/main" id="{D457038C-14AB-1C2C-7B34-6BB695AD94F5}"/>
              </a:ext>
            </a:extLst>
          </p:cNvPr>
          <p:cNvPicPr>
            <a:picLocks noGrp="1" noChangeAspect="1"/>
          </p:cNvPicPr>
          <p:nvPr>
            <p:ph idx="1"/>
          </p:nvPr>
        </p:nvPicPr>
        <p:blipFill>
          <a:blip r:embed="rId2"/>
          <a:stretch>
            <a:fillRect/>
          </a:stretch>
        </p:blipFill>
        <p:spPr>
          <a:xfrm>
            <a:off x="838200" y="1303758"/>
            <a:ext cx="5123088" cy="2648811"/>
          </a:xfrm>
        </p:spPr>
      </p:pic>
      <p:pic>
        <p:nvPicPr>
          <p:cNvPr id="7" name="Picture 6">
            <a:extLst>
              <a:ext uri="{FF2B5EF4-FFF2-40B4-BE49-F238E27FC236}">
                <a16:creationId xmlns:a16="http://schemas.microsoft.com/office/drawing/2014/main" id="{5F2576D6-A090-6AFD-F3E0-B0819557C386}"/>
              </a:ext>
            </a:extLst>
          </p:cNvPr>
          <p:cNvPicPr>
            <a:picLocks noChangeAspect="1"/>
          </p:cNvPicPr>
          <p:nvPr/>
        </p:nvPicPr>
        <p:blipFill>
          <a:blip r:embed="rId3"/>
          <a:stretch>
            <a:fillRect/>
          </a:stretch>
        </p:blipFill>
        <p:spPr>
          <a:xfrm>
            <a:off x="838201" y="4029259"/>
            <a:ext cx="5257799" cy="1398147"/>
          </a:xfrm>
          <a:prstGeom prst="rect">
            <a:avLst/>
          </a:prstGeom>
        </p:spPr>
      </p:pic>
      <p:pic>
        <p:nvPicPr>
          <p:cNvPr id="11" name="Picture 10">
            <a:extLst>
              <a:ext uri="{FF2B5EF4-FFF2-40B4-BE49-F238E27FC236}">
                <a16:creationId xmlns:a16="http://schemas.microsoft.com/office/drawing/2014/main" id="{928DEC00-AE2E-1B95-C9DB-337764CB926D}"/>
              </a:ext>
            </a:extLst>
          </p:cNvPr>
          <p:cNvPicPr>
            <a:picLocks noChangeAspect="1"/>
          </p:cNvPicPr>
          <p:nvPr/>
        </p:nvPicPr>
        <p:blipFill>
          <a:blip r:embed="rId4"/>
          <a:stretch>
            <a:fillRect/>
          </a:stretch>
        </p:blipFill>
        <p:spPr>
          <a:xfrm>
            <a:off x="6096000" y="4336027"/>
            <a:ext cx="5843961" cy="1598724"/>
          </a:xfrm>
          <a:prstGeom prst="rect">
            <a:avLst/>
          </a:prstGeom>
        </p:spPr>
      </p:pic>
      <p:pic>
        <p:nvPicPr>
          <p:cNvPr id="4" name="Picture 3">
            <a:extLst>
              <a:ext uri="{FF2B5EF4-FFF2-40B4-BE49-F238E27FC236}">
                <a16:creationId xmlns:a16="http://schemas.microsoft.com/office/drawing/2014/main" id="{11B77D6A-F00A-476E-AD1C-C9FA4C7611BA}"/>
              </a:ext>
            </a:extLst>
          </p:cNvPr>
          <p:cNvPicPr>
            <a:picLocks noChangeAspect="1"/>
          </p:cNvPicPr>
          <p:nvPr/>
        </p:nvPicPr>
        <p:blipFill>
          <a:blip r:embed="rId5"/>
          <a:stretch>
            <a:fillRect/>
          </a:stretch>
        </p:blipFill>
        <p:spPr>
          <a:xfrm>
            <a:off x="6096000" y="873218"/>
            <a:ext cx="6095999" cy="3424464"/>
          </a:xfrm>
          <a:prstGeom prst="rect">
            <a:avLst/>
          </a:prstGeom>
        </p:spPr>
      </p:pic>
    </p:spTree>
    <p:extLst>
      <p:ext uri="{BB962C8B-B14F-4D97-AF65-F5344CB8AC3E}">
        <p14:creationId xmlns:p14="http://schemas.microsoft.com/office/powerpoint/2010/main" val="288319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4A6E-1485-44C5-0BCA-36A94CF4985B}"/>
              </a:ext>
            </a:extLst>
          </p:cNvPr>
          <p:cNvSpPr>
            <a:spLocks noGrp="1"/>
          </p:cNvSpPr>
          <p:nvPr>
            <p:ph type="title"/>
          </p:nvPr>
        </p:nvSpPr>
        <p:spPr>
          <a:xfrm>
            <a:off x="839788" y="365125"/>
            <a:ext cx="10515600" cy="652677"/>
          </a:xfrm>
        </p:spPr>
        <p:txBody>
          <a:bodyPr>
            <a:normAutofit fontScale="90000"/>
          </a:bodyPr>
          <a:lstStyle/>
          <a:p>
            <a:r>
              <a:rPr lang="el-GR" dirty="0"/>
              <a:t>Στοιχεία Πρόβλεψης του «αναπόφευκτου»</a:t>
            </a:r>
            <a:endParaRPr lang="en-US" dirty="0"/>
          </a:p>
        </p:txBody>
      </p:sp>
      <p:sp>
        <p:nvSpPr>
          <p:cNvPr id="3" name="Text Placeholder 2">
            <a:extLst>
              <a:ext uri="{FF2B5EF4-FFF2-40B4-BE49-F238E27FC236}">
                <a16:creationId xmlns:a16="http://schemas.microsoft.com/office/drawing/2014/main" id="{17CEB80E-7517-A209-D328-A2DD86AD68D4}"/>
              </a:ext>
            </a:extLst>
          </p:cNvPr>
          <p:cNvSpPr>
            <a:spLocks noGrp="1"/>
          </p:cNvSpPr>
          <p:nvPr>
            <p:ph type="body" idx="1"/>
          </p:nvPr>
        </p:nvSpPr>
        <p:spPr>
          <a:xfrm>
            <a:off x="839788" y="1634121"/>
            <a:ext cx="5157787" cy="743319"/>
          </a:xfrm>
        </p:spPr>
        <p:txBody>
          <a:bodyPr>
            <a:normAutofit fontScale="32500" lnSpcReduction="20000"/>
          </a:bodyPr>
          <a:lstStyle/>
          <a:p>
            <a:r>
              <a:rPr lang="el-GR" dirty="0"/>
              <a:t>Ενδείξεις επερχόμενης χρηματοπιστωτικής κρίσης – ως καταγράφηκε στη κρίση του 2008</a:t>
            </a:r>
          </a:p>
          <a:p>
            <a:r>
              <a:rPr lang="en-US" dirty="0">
                <a:hlinkClick r:id="rId2"/>
              </a:rPr>
              <a:t>https://fredblog.stlouisfed.org/2014/05/dating-the-financial-crisis-using-fixed-income-markets-yields-spreads/?utm_source=series_page&amp;utm_medium=related_content&amp;utm_term=related_resources&amp;utm_campaign=fredblog</a:t>
            </a:r>
            <a:endParaRPr lang="el-GR" dirty="0"/>
          </a:p>
          <a:p>
            <a:endParaRPr lang="en-US" dirty="0"/>
          </a:p>
        </p:txBody>
      </p:sp>
      <p:pic>
        <p:nvPicPr>
          <p:cNvPr id="8" name="Content Placeholder 7">
            <a:extLst>
              <a:ext uri="{FF2B5EF4-FFF2-40B4-BE49-F238E27FC236}">
                <a16:creationId xmlns:a16="http://schemas.microsoft.com/office/drawing/2014/main" id="{4B544566-045C-A266-ACB5-13CD9A53D563}"/>
              </a:ext>
            </a:extLst>
          </p:cNvPr>
          <p:cNvPicPr>
            <a:picLocks noGrp="1" noChangeAspect="1"/>
          </p:cNvPicPr>
          <p:nvPr>
            <p:ph sz="half" idx="2"/>
          </p:nvPr>
        </p:nvPicPr>
        <p:blipFill>
          <a:blip r:embed="rId3"/>
          <a:stretch>
            <a:fillRect/>
          </a:stretch>
        </p:blipFill>
        <p:spPr>
          <a:xfrm>
            <a:off x="836612" y="2505075"/>
            <a:ext cx="5157787" cy="3684588"/>
          </a:xfrm>
        </p:spPr>
      </p:pic>
      <p:sp>
        <p:nvSpPr>
          <p:cNvPr id="5" name="Text Placeholder 4">
            <a:extLst>
              <a:ext uri="{FF2B5EF4-FFF2-40B4-BE49-F238E27FC236}">
                <a16:creationId xmlns:a16="http://schemas.microsoft.com/office/drawing/2014/main" id="{3B227837-52F6-360E-C20E-2D29712259BC}"/>
              </a:ext>
            </a:extLst>
          </p:cNvPr>
          <p:cNvSpPr>
            <a:spLocks noGrp="1"/>
          </p:cNvSpPr>
          <p:nvPr>
            <p:ph type="body" sz="quarter" idx="3"/>
          </p:nvPr>
        </p:nvSpPr>
        <p:spPr/>
        <p:txBody>
          <a:bodyPr>
            <a:normAutofit fontScale="32500" lnSpcReduction="20000"/>
          </a:bodyPr>
          <a:lstStyle/>
          <a:p>
            <a:r>
              <a:rPr lang="el-GR" dirty="0"/>
              <a:t>Επιβεβαίωση ύφεσης με τη διαφορά επιτοκίων 10ετούς και 2ετούς ομολόγου του Αμερ. Δημοσίου</a:t>
            </a:r>
            <a:endParaRPr lang="en-US" dirty="0"/>
          </a:p>
        </p:txBody>
      </p:sp>
      <p:pic>
        <p:nvPicPr>
          <p:cNvPr id="10" name="Content Placeholder 9">
            <a:extLst>
              <a:ext uri="{FF2B5EF4-FFF2-40B4-BE49-F238E27FC236}">
                <a16:creationId xmlns:a16="http://schemas.microsoft.com/office/drawing/2014/main" id="{4AF55A0B-94D3-00DB-484D-68D6D9C7CDF0}"/>
              </a:ext>
            </a:extLst>
          </p:cNvPr>
          <p:cNvPicPr>
            <a:picLocks noGrp="1" noChangeAspect="1"/>
          </p:cNvPicPr>
          <p:nvPr>
            <p:ph sz="quarter" idx="4"/>
          </p:nvPr>
        </p:nvPicPr>
        <p:blipFill>
          <a:blip r:embed="rId4"/>
          <a:stretch>
            <a:fillRect/>
          </a:stretch>
        </p:blipFill>
        <p:spPr>
          <a:xfrm>
            <a:off x="6172200" y="2569940"/>
            <a:ext cx="5183188" cy="3554858"/>
          </a:xfrm>
        </p:spPr>
      </p:pic>
    </p:spTree>
    <p:extLst>
      <p:ext uri="{BB962C8B-B14F-4D97-AF65-F5344CB8AC3E}">
        <p14:creationId xmlns:p14="http://schemas.microsoft.com/office/powerpoint/2010/main" val="263407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3174-BAD8-FA28-2346-DBE9EB500D88}"/>
              </a:ext>
            </a:extLst>
          </p:cNvPr>
          <p:cNvSpPr>
            <a:spLocks noGrp="1"/>
          </p:cNvSpPr>
          <p:nvPr>
            <p:ph type="title"/>
          </p:nvPr>
        </p:nvSpPr>
        <p:spPr/>
        <p:txBody>
          <a:bodyPr>
            <a:normAutofit/>
          </a:bodyPr>
          <a:lstStyle/>
          <a:p>
            <a:pPr algn="ctr"/>
            <a:r>
              <a:rPr lang="en-US" sz="2400" b="1" dirty="0"/>
              <a:t>THE CAUSE AND EFFECTS BETWEEN FISCAL AND MONETARY POLICIES _ LESSONS FOR THE UPCOMING TURMOIL</a:t>
            </a:r>
          </a:p>
        </p:txBody>
      </p:sp>
      <p:sp>
        <p:nvSpPr>
          <p:cNvPr id="3" name="Text Placeholder 2">
            <a:extLst>
              <a:ext uri="{FF2B5EF4-FFF2-40B4-BE49-F238E27FC236}">
                <a16:creationId xmlns:a16="http://schemas.microsoft.com/office/drawing/2014/main" id="{92DD981C-9513-323A-F6CB-25E63C937137}"/>
              </a:ext>
            </a:extLst>
          </p:cNvPr>
          <p:cNvSpPr>
            <a:spLocks noGrp="1"/>
          </p:cNvSpPr>
          <p:nvPr>
            <p:ph type="body" idx="1"/>
          </p:nvPr>
        </p:nvSpPr>
        <p:spPr>
          <a:xfrm>
            <a:off x="839788" y="1681163"/>
            <a:ext cx="5157787" cy="472377"/>
          </a:xfrm>
        </p:spPr>
        <p:txBody>
          <a:bodyPr>
            <a:normAutofit fontScale="47500" lnSpcReduction="20000"/>
          </a:bodyPr>
          <a:lstStyle/>
          <a:p>
            <a:pPr algn="ctr"/>
            <a:r>
              <a:rPr lang="en-US" dirty="0">
                <a:effectLst/>
                <a:latin typeface="Arial" panose="020B0604020202020204" pitchFamily="34" charset="0"/>
              </a:rPr>
              <a:t>EXECUTIVE SUMMARY TO THE 2022 FINANCIAL REPORT OF THE U.S. GOVERNMENT</a:t>
            </a:r>
            <a:endParaRPr lang="en-US" dirty="0"/>
          </a:p>
        </p:txBody>
      </p:sp>
      <p:pic>
        <p:nvPicPr>
          <p:cNvPr id="8" name="Content Placeholder 7">
            <a:extLst>
              <a:ext uri="{FF2B5EF4-FFF2-40B4-BE49-F238E27FC236}">
                <a16:creationId xmlns:a16="http://schemas.microsoft.com/office/drawing/2014/main" id="{53F7B6C0-DE9C-DA05-64C6-3D18C75AEE4F}"/>
              </a:ext>
            </a:extLst>
          </p:cNvPr>
          <p:cNvPicPr>
            <a:picLocks noGrp="1" noChangeAspect="1"/>
          </p:cNvPicPr>
          <p:nvPr>
            <p:ph sz="half" idx="2"/>
          </p:nvPr>
        </p:nvPicPr>
        <p:blipFill>
          <a:blip r:embed="rId2"/>
          <a:stretch>
            <a:fillRect/>
          </a:stretch>
        </p:blipFill>
        <p:spPr>
          <a:xfrm>
            <a:off x="836612" y="2153540"/>
            <a:ext cx="4325883" cy="4036123"/>
          </a:xfrm>
        </p:spPr>
      </p:pic>
      <p:sp>
        <p:nvSpPr>
          <p:cNvPr id="5" name="Text Placeholder 4">
            <a:extLst>
              <a:ext uri="{FF2B5EF4-FFF2-40B4-BE49-F238E27FC236}">
                <a16:creationId xmlns:a16="http://schemas.microsoft.com/office/drawing/2014/main" id="{41E3A655-0AC8-AED6-914D-9C39999D2E94}"/>
              </a:ext>
            </a:extLst>
          </p:cNvPr>
          <p:cNvSpPr>
            <a:spLocks noGrp="1"/>
          </p:cNvSpPr>
          <p:nvPr>
            <p:ph type="body" sz="quarter" idx="3"/>
          </p:nvPr>
        </p:nvSpPr>
        <p:spPr>
          <a:xfrm>
            <a:off x="6172200" y="1681163"/>
            <a:ext cx="5183188" cy="472377"/>
          </a:xfrm>
        </p:spPr>
        <p:txBody>
          <a:bodyPr>
            <a:normAutofit fontScale="47500" lnSpcReduction="20000"/>
          </a:bodyPr>
          <a:lstStyle/>
          <a:p>
            <a:r>
              <a:rPr lang="en-US" dirty="0">
                <a:effectLst/>
                <a:latin typeface="Times New Roman" panose="02020603050405020304" pitchFamily="18" charset="0"/>
              </a:rPr>
              <a:t>Chart 1 compares the government’s budget deficit (receipts vs. outlays) and net operating cost (revenues vs. costs) for FYs 2018 - 2022. During FY 2022</a:t>
            </a:r>
            <a:endParaRPr lang="en-US" dirty="0"/>
          </a:p>
        </p:txBody>
      </p:sp>
      <p:pic>
        <p:nvPicPr>
          <p:cNvPr id="10" name="Content Placeholder 9">
            <a:extLst>
              <a:ext uri="{FF2B5EF4-FFF2-40B4-BE49-F238E27FC236}">
                <a16:creationId xmlns:a16="http://schemas.microsoft.com/office/drawing/2014/main" id="{1B7B7254-C501-3832-441F-BE83709F1062}"/>
              </a:ext>
            </a:extLst>
          </p:cNvPr>
          <p:cNvPicPr>
            <a:picLocks noGrp="1" noChangeAspect="1"/>
          </p:cNvPicPr>
          <p:nvPr>
            <p:ph sz="quarter" idx="4"/>
          </p:nvPr>
        </p:nvPicPr>
        <p:blipFill>
          <a:blip r:embed="rId3"/>
          <a:stretch>
            <a:fillRect/>
          </a:stretch>
        </p:blipFill>
        <p:spPr>
          <a:xfrm>
            <a:off x="6396831" y="2505075"/>
            <a:ext cx="4733925" cy="3409950"/>
          </a:xfrm>
        </p:spPr>
      </p:pic>
    </p:spTree>
    <p:extLst>
      <p:ext uri="{BB962C8B-B14F-4D97-AF65-F5344CB8AC3E}">
        <p14:creationId xmlns:p14="http://schemas.microsoft.com/office/powerpoint/2010/main" val="306133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48DD-DED4-1879-01C7-8C06C8835B9B}"/>
              </a:ext>
            </a:extLst>
          </p:cNvPr>
          <p:cNvSpPr>
            <a:spLocks noGrp="1"/>
          </p:cNvSpPr>
          <p:nvPr>
            <p:ph type="title"/>
          </p:nvPr>
        </p:nvSpPr>
        <p:spPr/>
        <p:txBody>
          <a:bodyPr/>
          <a:lstStyle/>
          <a:p>
            <a:r>
              <a:rPr lang="en-US" dirty="0"/>
              <a:t>US TREASURY Department Statement of Operations and Changes in Net position</a:t>
            </a:r>
          </a:p>
        </p:txBody>
      </p:sp>
      <p:sp>
        <p:nvSpPr>
          <p:cNvPr id="3" name="Text Placeholder 2">
            <a:extLst>
              <a:ext uri="{FF2B5EF4-FFF2-40B4-BE49-F238E27FC236}">
                <a16:creationId xmlns:a16="http://schemas.microsoft.com/office/drawing/2014/main" id="{BBF62B24-23DF-06B8-DC74-3064D55E1194}"/>
              </a:ext>
            </a:extLst>
          </p:cNvPr>
          <p:cNvSpPr>
            <a:spLocks noGrp="1"/>
          </p:cNvSpPr>
          <p:nvPr>
            <p:ph type="body" idx="1"/>
          </p:nvPr>
        </p:nvSpPr>
        <p:spPr/>
        <p:txBody>
          <a:bodyPr/>
          <a:lstStyle/>
          <a:p>
            <a:r>
              <a:rPr lang="en-US" dirty="0">
                <a:effectLst/>
                <a:latin typeface="Arial" panose="020B0604020202020204" pitchFamily="34" charset="0"/>
              </a:rPr>
              <a:t>Assets and Liabilities</a:t>
            </a:r>
            <a:endParaRPr lang="en-US" dirty="0"/>
          </a:p>
        </p:txBody>
      </p:sp>
      <p:pic>
        <p:nvPicPr>
          <p:cNvPr id="8" name="Content Placeholder 7">
            <a:extLst>
              <a:ext uri="{FF2B5EF4-FFF2-40B4-BE49-F238E27FC236}">
                <a16:creationId xmlns:a16="http://schemas.microsoft.com/office/drawing/2014/main" id="{1603C454-060A-7D48-7B55-B5551C346390}"/>
              </a:ext>
            </a:extLst>
          </p:cNvPr>
          <p:cNvPicPr>
            <a:picLocks noGrp="1" noChangeAspect="1"/>
          </p:cNvPicPr>
          <p:nvPr>
            <p:ph sz="half" idx="2"/>
          </p:nvPr>
        </p:nvPicPr>
        <p:blipFill>
          <a:blip r:embed="rId2"/>
          <a:stretch>
            <a:fillRect/>
          </a:stretch>
        </p:blipFill>
        <p:spPr>
          <a:xfrm>
            <a:off x="956469" y="2675731"/>
            <a:ext cx="4924425" cy="3343275"/>
          </a:xfrm>
        </p:spPr>
      </p:pic>
      <p:sp>
        <p:nvSpPr>
          <p:cNvPr id="5" name="Text Placeholder 4">
            <a:extLst>
              <a:ext uri="{FF2B5EF4-FFF2-40B4-BE49-F238E27FC236}">
                <a16:creationId xmlns:a16="http://schemas.microsoft.com/office/drawing/2014/main" id="{83DA86E8-E79A-B93E-B9BF-DE8727E9E570}"/>
              </a:ext>
            </a:extLst>
          </p:cNvPr>
          <p:cNvSpPr>
            <a:spLocks noGrp="1"/>
          </p:cNvSpPr>
          <p:nvPr>
            <p:ph type="body" sz="quarter" idx="3"/>
          </p:nvPr>
        </p:nvSpPr>
        <p:spPr/>
        <p:txBody>
          <a:bodyPr/>
          <a:lstStyle/>
          <a:p>
            <a:endParaRPr lang="en-US" dirty="0"/>
          </a:p>
        </p:txBody>
      </p:sp>
      <p:pic>
        <p:nvPicPr>
          <p:cNvPr id="10" name="Content Placeholder 9">
            <a:extLst>
              <a:ext uri="{FF2B5EF4-FFF2-40B4-BE49-F238E27FC236}">
                <a16:creationId xmlns:a16="http://schemas.microsoft.com/office/drawing/2014/main" id="{1348D075-AC74-20A2-3538-540CC92F3017}"/>
              </a:ext>
            </a:extLst>
          </p:cNvPr>
          <p:cNvPicPr>
            <a:picLocks noGrp="1" noChangeAspect="1"/>
          </p:cNvPicPr>
          <p:nvPr>
            <p:ph sz="quarter" idx="4"/>
          </p:nvPr>
        </p:nvPicPr>
        <p:blipFill>
          <a:blip r:embed="rId3"/>
          <a:stretch>
            <a:fillRect/>
          </a:stretch>
        </p:blipFill>
        <p:spPr>
          <a:xfrm>
            <a:off x="6169025" y="1681163"/>
            <a:ext cx="5183187" cy="4508500"/>
          </a:xfrm>
        </p:spPr>
      </p:pic>
    </p:spTree>
    <p:extLst>
      <p:ext uri="{BB962C8B-B14F-4D97-AF65-F5344CB8AC3E}">
        <p14:creationId xmlns:p14="http://schemas.microsoft.com/office/powerpoint/2010/main" val="2894125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A9BB-FAC1-C491-DF9D-67CFE388ECC8}"/>
              </a:ext>
            </a:extLst>
          </p:cNvPr>
          <p:cNvSpPr>
            <a:spLocks noGrp="1"/>
          </p:cNvSpPr>
          <p:nvPr>
            <p:ph type="title"/>
          </p:nvPr>
        </p:nvSpPr>
        <p:spPr/>
        <p:txBody>
          <a:bodyPr>
            <a:normAutofit/>
          </a:bodyPr>
          <a:lstStyle/>
          <a:p>
            <a:pPr algn="ctr"/>
            <a:r>
              <a:rPr lang="el-GR" sz="1600" b="1" dirty="0"/>
              <a:t>Πως η νομισματική πολιτική καθορίζει και τη διάρθρωση – κόστος κεφαλαίων των επιχειρήσεων</a:t>
            </a:r>
            <a:endParaRPr lang="en-US" sz="1600" b="1" dirty="0"/>
          </a:p>
        </p:txBody>
      </p:sp>
      <p:sp>
        <p:nvSpPr>
          <p:cNvPr id="3" name="Text Placeholder 2">
            <a:extLst>
              <a:ext uri="{FF2B5EF4-FFF2-40B4-BE49-F238E27FC236}">
                <a16:creationId xmlns:a16="http://schemas.microsoft.com/office/drawing/2014/main" id="{E0660FC4-2CFA-BF7D-8D4C-4C66138AD626}"/>
              </a:ext>
            </a:extLst>
          </p:cNvPr>
          <p:cNvSpPr>
            <a:spLocks noGrp="1"/>
          </p:cNvSpPr>
          <p:nvPr>
            <p:ph type="body" idx="1"/>
          </p:nvPr>
        </p:nvSpPr>
        <p:spPr>
          <a:xfrm>
            <a:off x="839788" y="1310054"/>
            <a:ext cx="5157787" cy="1433145"/>
          </a:xfrm>
        </p:spPr>
        <p:txBody>
          <a:bodyPr>
            <a:normAutofit fontScale="40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sz="2500" dirty="0"/>
              <a:t>ΙΔΙΟΤΗΤΕΣ ΚΑΙ ΚΡΙΤΗΡΙΑ ΕΠΙΛΟΓΗΣ ΠΗΓΩΝ ΚΕΦΑΛΑΙΩΝ </a:t>
            </a:r>
          </a:p>
          <a:p>
            <a:pPr marL="0" marR="0" lvl="0" indent="0" algn="l" defTabSz="914400" rtl="0" eaLnBrk="0" fontAlgn="base" latinLnBrk="0" hangingPunct="0">
              <a:lnSpc>
                <a:spcPct val="100000"/>
              </a:lnSpc>
              <a:spcBef>
                <a:spcPct val="0"/>
              </a:spcBef>
              <a:spcAft>
                <a:spcPct val="0"/>
              </a:spcAft>
              <a:buClrTx/>
              <a:buSzTx/>
              <a:buFontTx/>
              <a:buNone/>
              <a:tabLst/>
            </a:pPr>
            <a:endParaRPr lang="el-GR" sz="25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ΚΡΙΤΗΡΙΑ ΕΠΙΛΟΓΗΣ ΣΥΝΑΡΤΗΣΗ: </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ΚΟΣΤΟΥΣ, ΧΡΗΣΗΣ, ΚΑΤΑΣΤΑΣΗΣ ΕΠΙΧΕΙΡΗΣΗΣ ΚΑΙ ΧΡΗΣΗΣ ΚΕΦΑΛΑΙΩΝ, ΧΡΗΜΑΤΟΟΙΚΟΝΟΜΙΚΗΣ ΚΑΤΑΣΤΑΣΗΣ, ΕΞΩΤΕΡΙΚΟΥ ΠΕΡΙΒΑΛΛΟΝΤΟΣ, ΕΠΙΧΕΙΡΗΣΙΑΚΩΝ ΣΤΟΧΩΝ, ΥΦΙΣΤΑΜΕΝΗΣ ΚΕΦΑΛΑΙΑΚΗΣ ΔΟΜΗΣ, ΚΙΝΔΥΝΟΥ ΚΑΙ ΔΙΑΘΕΣΙΜΩΝ ΕΓΓΥΗΣΕΩΝ</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WACC</a:t>
            </a:r>
            <a:r>
              <a:rPr kumimoji="0" lang="en-US"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DEBT (40,000*6%)+EQUITY (60,000*10%)</a:t>
            </a:r>
            <a:r>
              <a:rPr kumimoji="0" lang="el-GR"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2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5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2500" b="0" i="0" u="none" strike="noStrike" cap="none" normalizeH="0" baseline="0" dirty="0">
              <a:ln>
                <a:noFill/>
              </a:ln>
              <a:solidFill>
                <a:schemeClr val="tx1"/>
              </a:solidFill>
              <a:effectLst/>
              <a:latin typeface="Arial" panose="020B0604020202020204" pitchFamily="34" charset="0"/>
            </a:endParaRPr>
          </a:p>
          <a:p>
            <a:endParaRPr lang="en-US" dirty="0"/>
          </a:p>
        </p:txBody>
      </p:sp>
      <p:graphicFrame>
        <p:nvGraphicFramePr>
          <p:cNvPr id="7" name="Content Placeholder 6">
            <a:extLst>
              <a:ext uri="{FF2B5EF4-FFF2-40B4-BE49-F238E27FC236}">
                <a16:creationId xmlns:a16="http://schemas.microsoft.com/office/drawing/2014/main" id="{97D88E0E-518E-0CEB-A75A-A0B0EDF9C88D}"/>
              </a:ext>
            </a:extLst>
          </p:cNvPr>
          <p:cNvGraphicFramePr>
            <a:graphicFrameLocks noGrp="1"/>
          </p:cNvGraphicFramePr>
          <p:nvPr>
            <p:ph sz="half" idx="2"/>
            <p:extLst>
              <p:ext uri="{D42A27DB-BD31-4B8C-83A1-F6EECF244321}">
                <p14:modId xmlns:p14="http://schemas.microsoft.com/office/powerpoint/2010/main" val="444732006"/>
              </p:ext>
            </p:extLst>
          </p:nvPr>
        </p:nvGraphicFramePr>
        <p:xfrm>
          <a:off x="839788" y="2565877"/>
          <a:ext cx="5157787" cy="2718504"/>
        </p:xfrm>
        <a:graphic>
          <a:graphicData uri="http://schemas.openxmlformats.org/drawingml/2006/table">
            <a:tbl>
              <a:tblPr firstRow="1" firstCol="1" bandRow="1">
                <a:tableStyleId>{5C22544A-7EE6-4342-B048-85BDC9FD1C3A}</a:tableStyleId>
              </a:tblPr>
              <a:tblGrid>
                <a:gridCol w="1134307">
                  <a:extLst>
                    <a:ext uri="{9D8B030D-6E8A-4147-A177-3AD203B41FA5}">
                      <a16:colId xmlns:a16="http://schemas.microsoft.com/office/drawing/2014/main" val="2614162713"/>
                    </a:ext>
                  </a:extLst>
                </a:gridCol>
                <a:gridCol w="1134307">
                  <a:extLst>
                    <a:ext uri="{9D8B030D-6E8A-4147-A177-3AD203B41FA5}">
                      <a16:colId xmlns:a16="http://schemas.microsoft.com/office/drawing/2014/main" val="1186459825"/>
                    </a:ext>
                  </a:extLst>
                </a:gridCol>
                <a:gridCol w="1134307">
                  <a:extLst>
                    <a:ext uri="{9D8B030D-6E8A-4147-A177-3AD203B41FA5}">
                      <a16:colId xmlns:a16="http://schemas.microsoft.com/office/drawing/2014/main" val="830695663"/>
                    </a:ext>
                  </a:extLst>
                </a:gridCol>
                <a:gridCol w="1754866">
                  <a:extLst>
                    <a:ext uri="{9D8B030D-6E8A-4147-A177-3AD203B41FA5}">
                      <a16:colId xmlns:a16="http://schemas.microsoft.com/office/drawing/2014/main" val="481045947"/>
                    </a:ext>
                  </a:extLst>
                </a:gridCol>
              </a:tblGrid>
              <a:tr h="178949">
                <a:tc>
                  <a:txBody>
                    <a:bodyPr/>
                    <a:lstStyle/>
                    <a:p>
                      <a:pPr marL="0" marR="0">
                        <a:lnSpc>
                          <a:spcPct val="107000"/>
                        </a:lnSpc>
                        <a:spcBef>
                          <a:spcPts val="0"/>
                        </a:spcBef>
                        <a:spcAft>
                          <a:spcPts val="0"/>
                        </a:spcAft>
                      </a:pPr>
                      <a:r>
                        <a:rPr lang="el-GR" sz="700">
                          <a:effectLst/>
                        </a:rPr>
                        <a:t>ΠΗΓΕΣ</a:t>
                      </a:r>
                      <a:r>
                        <a:rPr lang="en-US" sz="700">
                          <a:effectLst/>
                        </a:rPr>
                        <a:t>/sources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a:effectLst/>
                        </a:rPr>
                        <a:t>ΑΠΟΔΟΣΗ</a:t>
                      </a:r>
                      <a:r>
                        <a:rPr lang="en-US" sz="700">
                          <a:effectLst/>
                        </a:rPr>
                        <a:t>/RETURN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a:effectLst/>
                        </a:rPr>
                        <a:t>ΚΙΝΔΥΝΟΣ</a:t>
                      </a:r>
                      <a:r>
                        <a:rPr lang="en-US" sz="700">
                          <a:effectLst/>
                        </a:rPr>
                        <a:t>/ RISK</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a:effectLst/>
                        </a:rPr>
                        <a:t>ΧΡΟΝΙΚΗ ΔΕΣΜΕΥΣΗ</a:t>
                      </a:r>
                      <a:r>
                        <a:rPr lang="en-US" sz="700">
                          <a:effectLst/>
                        </a:rPr>
                        <a:t>/ TIME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extLst>
                  <a:ext uri="{0D108BD9-81ED-4DB2-BD59-A6C34878D82A}">
                    <a16:rowId xmlns:a16="http://schemas.microsoft.com/office/drawing/2014/main" val="2884976562"/>
                  </a:ext>
                </a:extLst>
              </a:tr>
              <a:tr h="1483322">
                <a:tc>
                  <a:txBody>
                    <a:bodyPr/>
                    <a:lstStyle/>
                    <a:p>
                      <a:pPr marL="0" marR="0">
                        <a:lnSpc>
                          <a:spcPct val="107000"/>
                        </a:lnSpc>
                        <a:spcBef>
                          <a:spcPts val="0"/>
                        </a:spcBef>
                        <a:spcAft>
                          <a:spcPts val="0"/>
                        </a:spcAft>
                      </a:pPr>
                      <a:r>
                        <a:rPr lang="el-GR" sz="700">
                          <a:effectLst/>
                        </a:rPr>
                        <a:t>ΙΔΙΑ ΚΕΦΑΛΑΙΑ</a:t>
                      </a:r>
                      <a:r>
                        <a:rPr lang="en-US" sz="700">
                          <a:effectLst/>
                        </a:rPr>
                        <a:t>/EQUITY</a:t>
                      </a:r>
                    </a:p>
                    <a:p>
                      <a:pPr marL="0" marR="0">
                        <a:lnSpc>
                          <a:spcPct val="107000"/>
                        </a:lnSpc>
                        <a:spcBef>
                          <a:spcPts val="0"/>
                        </a:spcBef>
                        <a:spcAft>
                          <a:spcPts val="0"/>
                        </a:spcAft>
                      </a:pPr>
                      <a:r>
                        <a:rPr lang="en-US" sz="700">
                          <a:effectLst/>
                        </a:rPr>
                        <a:t>60,000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dirty="0">
                          <a:effectLst/>
                        </a:rPr>
                        <a:t>ΑΒΕΒΑΙΗ ΑΛΛΑ ΜΕ ΥΨΗΛΗ ΠΡΟΣΔΟΚΙΑ ΥΠΕΡΑΞΙΑΣ ΕΠΙ ΤΟΥ ΚΕΦΑΛΑΙΟΥ ΚΑΙ ΜΕΡΙΣΜΑΤΙΚΗΣ ΑΠΟΔΟΣΗΣ</a:t>
                      </a:r>
                      <a:endParaRPr lang="en-US" sz="700" dirty="0">
                        <a:effectLst/>
                      </a:endParaRPr>
                    </a:p>
                    <a:p>
                      <a:pPr marL="0" marR="0">
                        <a:lnSpc>
                          <a:spcPct val="107000"/>
                        </a:lnSpc>
                        <a:spcBef>
                          <a:spcPts val="0"/>
                        </a:spcBef>
                        <a:spcAft>
                          <a:spcPts val="0"/>
                        </a:spcAft>
                      </a:pPr>
                      <a:r>
                        <a:rPr lang="en-US" sz="700" dirty="0">
                          <a:effectLst/>
                        </a:rPr>
                        <a:t>= </a:t>
                      </a:r>
                      <a:r>
                        <a:rPr lang="en-US" sz="700" dirty="0">
                          <a:effectLst/>
                          <a:highlight>
                            <a:srgbClr val="FFFF00"/>
                          </a:highlight>
                        </a:rPr>
                        <a:t>FREE RISK INVESTMENT RETURN </a:t>
                      </a:r>
                      <a:r>
                        <a:rPr lang="en-US" sz="700" dirty="0" err="1">
                          <a:effectLst/>
                          <a:highlight>
                            <a:srgbClr val="FFFF00"/>
                          </a:highlight>
                        </a:rPr>
                        <a:t>EG</a:t>
                      </a:r>
                      <a:r>
                        <a:rPr lang="en-US" sz="700" dirty="0">
                          <a:effectLst/>
                          <a:highlight>
                            <a:srgbClr val="FFFF00"/>
                          </a:highlight>
                        </a:rPr>
                        <a:t> DEPOSIT 1%+COST OF DEBT </a:t>
                      </a:r>
                      <a:r>
                        <a:rPr lang="en-US" sz="700" dirty="0" err="1">
                          <a:effectLst/>
                          <a:highlight>
                            <a:srgbClr val="FFFF00"/>
                          </a:highlight>
                        </a:rPr>
                        <a:t>EG</a:t>
                      </a:r>
                      <a:r>
                        <a:rPr lang="en-US" sz="700" dirty="0">
                          <a:effectLst/>
                          <a:highlight>
                            <a:srgbClr val="FFFF00"/>
                          </a:highlight>
                        </a:rPr>
                        <a:t> 6%+RISK PREMIUM </a:t>
                      </a:r>
                      <a:r>
                        <a:rPr lang="en-US" sz="700" dirty="0" err="1">
                          <a:effectLst/>
                          <a:highlight>
                            <a:srgbClr val="FFFF00"/>
                          </a:highlight>
                        </a:rPr>
                        <a:t>EG</a:t>
                      </a:r>
                      <a:r>
                        <a:rPr lang="en-US" sz="700" dirty="0">
                          <a:effectLst/>
                          <a:highlight>
                            <a:srgbClr val="FFFF00"/>
                          </a:highlight>
                        </a:rPr>
                        <a:t> 3%=10%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dirty="0">
                          <a:effectLst/>
                        </a:rPr>
                        <a:t>ΑΠΕΙΡΟΣ ΜΕΧΡΙ ΤΟΥ ΣΥΝΟΛΟΥ ΤΟΥ ΚΕΦΑΛΑΙΟΥ</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dirty="0">
                          <a:effectLst/>
                        </a:rPr>
                        <a:t>ΜΑΚΡΟΧΡΟΝΙΑ ΟΣΟ ΚΑΙ Η ΔΙΑΡΚΕΙΑ ΤΗΣ ΕΠΙΧΕΙΡΗΣΗΣ ΑΝΕΞΑΡΤΗΤΑ ΤΗΣ ΔΥΝΑΤΟΤΗΤΑΣ ΠΩΛΗΣΗΣ ΤΩΝ ΜΕΤΟΧΩΝ ΣΕ ΑΛΛΟ Φ.Π.</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extLst>
                  <a:ext uri="{0D108BD9-81ED-4DB2-BD59-A6C34878D82A}">
                    <a16:rowId xmlns:a16="http://schemas.microsoft.com/office/drawing/2014/main" val="3847983225"/>
                  </a:ext>
                </a:extLst>
              </a:tr>
              <a:tr h="1056233">
                <a:tc>
                  <a:txBody>
                    <a:bodyPr/>
                    <a:lstStyle/>
                    <a:p>
                      <a:pPr marL="0" marR="0">
                        <a:lnSpc>
                          <a:spcPct val="107000"/>
                        </a:lnSpc>
                        <a:spcBef>
                          <a:spcPts val="0"/>
                        </a:spcBef>
                        <a:spcAft>
                          <a:spcPts val="0"/>
                        </a:spcAft>
                      </a:pPr>
                      <a:r>
                        <a:rPr lang="el-GR" sz="700">
                          <a:effectLst/>
                        </a:rPr>
                        <a:t>ΞΕΝΑ ΚΕΦΑΛΑΙΑ</a:t>
                      </a:r>
                      <a:r>
                        <a:rPr lang="en-US" sz="700">
                          <a:effectLst/>
                        </a:rPr>
                        <a:t>/LIABILITY/DEBT</a:t>
                      </a:r>
                    </a:p>
                    <a:p>
                      <a:pPr marL="0" marR="0">
                        <a:lnSpc>
                          <a:spcPct val="107000"/>
                        </a:lnSpc>
                        <a:spcBef>
                          <a:spcPts val="0"/>
                        </a:spcBef>
                        <a:spcAft>
                          <a:spcPts val="0"/>
                        </a:spcAft>
                      </a:pPr>
                      <a:r>
                        <a:rPr lang="en-US" sz="700">
                          <a:effectLst/>
                        </a:rPr>
                        <a:t>40,000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a:effectLst/>
                        </a:rPr>
                        <a:t>ΠΡΟΚΑΘΟΡΙΣΜΕΝΗ ΜΕΣΩ ΤΗΣ ΦΟΡΜΟΥΛΑΣ ΤΟΥ ΕΠΙΤΟΚΙΟΥ (6%)= €2,400/</a:t>
                      </a:r>
                      <a:r>
                        <a:rPr lang="en-US" sz="700">
                          <a:effectLst/>
                        </a:rPr>
                        <a:t>ANNUM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a:effectLst/>
                        </a:rPr>
                        <a:t>ΠΕΡΙΟΡΙΣΜΕΝΟΣ ΛΟΓΩ ΠΑΡΕΧΟΜΕΝΩΝ ΕΜΠΡΑΓΜΑΤΩΝ ΚΑΙ ΕΝΟΧΙΚΩΝ ΕΓΓΥΗΣΕΩΝ</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dirty="0">
                          <a:effectLst/>
                        </a:rPr>
                        <a:t>ΠΡΟΚΑΘΟΡΙΣΜΕΝΟΣ ΧΡΟΝΟΣ &amp; ΤΡΟΠΟΣ ΑΠΟΠΛΗΡΩΜΗΣΑΠΟΠΛΗΡΩΜΗΣ</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extLst>
                  <a:ext uri="{0D108BD9-81ED-4DB2-BD59-A6C34878D82A}">
                    <a16:rowId xmlns:a16="http://schemas.microsoft.com/office/drawing/2014/main" val="926369211"/>
                  </a:ext>
                </a:extLst>
              </a:tr>
            </a:tbl>
          </a:graphicData>
        </a:graphic>
      </p:graphicFrame>
      <p:sp>
        <p:nvSpPr>
          <p:cNvPr id="5" name="Text Placeholder 4">
            <a:extLst>
              <a:ext uri="{FF2B5EF4-FFF2-40B4-BE49-F238E27FC236}">
                <a16:creationId xmlns:a16="http://schemas.microsoft.com/office/drawing/2014/main" id="{0A09B63C-80D6-14D5-456C-17EFAEC92FD3}"/>
              </a:ext>
            </a:extLst>
          </p:cNvPr>
          <p:cNvSpPr>
            <a:spLocks noGrp="1"/>
          </p:cNvSpPr>
          <p:nvPr>
            <p:ph type="body" sz="quarter" idx="3"/>
          </p:nvPr>
        </p:nvSpPr>
        <p:spPr>
          <a:xfrm>
            <a:off x="6172200" y="1310055"/>
            <a:ext cx="5183188" cy="1019908"/>
          </a:xfrm>
        </p:spPr>
        <p:txBody>
          <a:bodyPr>
            <a:noAutofit/>
          </a:bodyPr>
          <a:lstStyle/>
          <a:p>
            <a:r>
              <a:rPr lang="el-GR" sz="2000" dirty="0"/>
              <a:t>ΥΠΟΛΟΓΙΣΜΟΣ ΜΕΛΛΟΝΤΙΚΩΝ ΤΑΜΕΙΑΚΩΝ ΡΟΩΝ (ΕΚΡΟΩΝ &amp; ΕΙΣΡΟΩΝ) ΜΕ ΤΗ ΜΕΘΟΔΟ ΠΡΟΕΞΟΦΛΗΣΗΣ ΣΕ ΠΑΡΟΥΣΕΣ ΑΞΙΕΣ</a:t>
            </a:r>
            <a:endParaRPr lang="en-US" sz="2000" dirty="0"/>
          </a:p>
        </p:txBody>
      </p:sp>
      <p:sp>
        <p:nvSpPr>
          <p:cNvPr id="6" name="Content Placeholder 5">
            <a:extLst>
              <a:ext uri="{FF2B5EF4-FFF2-40B4-BE49-F238E27FC236}">
                <a16:creationId xmlns:a16="http://schemas.microsoft.com/office/drawing/2014/main" id="{C992B0B3-040E-6102-1078-4552EB47619A}"/>
              </a:ext>
            </a:extLst>
          </p:cNvPr>
          <p:cNvSpPr>
            <a:spLocks noGrp="1"/>
          </p:cNvSpPr>
          <p:nvPr>
            <p:ph sz="quarter" idx="4"/>
          </p:nvPr>
        </p:nvSpPr>
        <p:spPr>
          <a:xfrm>
            <a:off x="6172200" y="2329963"/>
            <a:ext cx="5183188" cy="3859700"/>
          </a:xfrm>
        </p:spPr>
        <p:txBody>
          <a:bodyPr>
            <a:normAutofit fontScale="8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PV OUTFLOWS = 20,000/(1+r)1 +40,000/(1+r)2+40000(1+r)3 </a:t>
            </a: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eg</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PV OUTFLOWS= €96,000</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PV INFLOWS = 100,000(1+R)1+ 40,000(1+r)2+120,000 (1+r)3 </a:t>
            </a: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EG</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PV INFLOWS = €200,000</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NPV = PV INFLOWS - PV OUTFLOWS = €200,000 - €96,000 = €104,000</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WACC</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WEIGHTED AVERAGE COST OF CAPITAL MEANS: (DEBT/TOTAL OUTFLOW) *INTEREST + (EQUITY/TOTAL OUTFLOW )* DISCOUNT RATE</a:t>
            </a:r>
            <a:endParaRPr kumimoji="0" lang="en-US" altLang="en-US" sz="8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38097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C701-79F9-D5D0-6F97-4A1371D513AB}"/>
              </a:ext>
            </a:extLst>
          </p:cNvPr>
          <p:cNvSpPr>
            <a:spLocks noGrp="1"/>
          </p:cNvSpPr>
          <p:nvPr>
            <p:ph type="title"/>
          </p:nvPr>
        </p:nvSpPr>
        <p:spPr>
          <a:xfrm>
            <a:off x="839788" y="457200"/>
            <a:ext cx="3932237" cy="716772"/>
          </a:xfrm>
        </p:spPr>
        <p:txBody>
          <a:bodyPr>
            <a:normAutofit/>
          </a:bodyPr>
          <a:lstStyle/>
          <a:p>
            <a:pPr algn="ctr"/>
            <a:r>
              <a:rPr lang="en-US" sz="1800" b="1" dirty="0"/>
              <a:t>PPI – 30Y TIPS – M2 VELOCITY</a:t>
            </a:r>
          </a:p>
        </p:txBody>
      </p:sp>
      <p:sp>
        <p:nvSpPr>
          <p:cNvPr id="4" name="Text Placeholder 3">
            <a:extLst>
              <a:ext uri="{FF2B5EF4-FFF2-40B4-BE49-F238E27FC236}">
                <a16:creationId xmlns:a16="http://schemas.microsoft.com/office/drawing/2014/main" id="{67C4FF71-2617-E2DA-AE0E-FF693ECD11FF}"/>
              </a:ext>
            </a:extLst>
          </p:cNvPr>
          <p:cNvSpPr>
            <a:spLocks noGrp="1"/>
          </p:cNvSpPr>
          <p:nvPr>
            <p:ph type="body" sz="half" idx="2"/>
          </p:nvPr>
        </p:nvSpPr>
        <p:spPr/>
        <p:txBody>
          <a:bodyPr/>
          <a:lstStyle/>
          <a:p>
            <a:endParaRPr lang="en-US" dirty="0"/>
          </a:p>
        </p:txBody>
      </p:sp>
      <p:pic>
        <p:nvPicPr>
          <p:cNvPr id="8" name="Picture 7">
            <a:extLst>
              <a:ext uri="{FF2B5EF4-FFF2-40B4-BE49-F238E27FC236}">
                <a16:creationId xmlns:a16="http://schemas.microsoft.com/office/drawing/2014/main" id="{A42382F2-94B0-FED8-71F5-F26753A293A0}"/>
              </a:ext>
            </a:extLst>
          </p:cNvPr>
          <p:cNvPicPr>
            <a:picLocks noChangeAspect="1"/>
          </p:cNvPicPr>
          <p:nvPr/>
        </p:nvPicPr>
        <p:blipFill>
          <a:blip r:embed="rId2"/>
          <a:stretch>
            <a:fillRect/>
          </a:stretch>
        </p:blipFill>
        <p:spPr>
          <a:xfrm>
            <a:off x="5302828" y="3687206"/>
            <a:ext cx="6172200" cy="2800898"/>
          </a:xfrm>
          <a:prstGeom prst="rect">
            <a:avLst/>
          </a:prstGeom>
        </p:spPr>
      </p:pic>
      <p:pic>
        <p:nvPicPr>
          <p:cNvPr id="9" name="Content Placeholder 8">
            <a:extLst>
              <a:ext uri="{FF2B5EF4-FFF2-40B4-BE49-F238E27FC236}">
                <a16:creationId xmlns:a16="http://schemas.microsoft.com/office/drawing/2014/main" id="{E0B0821B-26B7-7AD4-69A2-0F3318E16434}"/>
              </a:ext>
            </a:extLst>
          </p:cNvPr>
          <p:cNvPicPr>
            <a:picLocks noGrp="1" noChangeAspect="1"/>
          </p:cNvPicPr>
          <p:nvPr>
            <p:ph idx="1"/>
          </p:nvPr>
        </p:nvPicPr>
        <p:blipFill>
          <a:blip r:embed="rId3"/>
          <a:stretch>
            <a:fillRect/>
          </a:stretch>
        </p:blipFill>
        <p:spPr>
          <a:xfrm>
            <a:off x="5627454" y="182879"/>
            <a:ext cx="5103472" cy="3342487"/>
          </a:xfrm>
        </p:spPr>
      </p:pic>
      <p:pic>
        <p:nvPicPr>
          <p:cNvPr id="11" name="Picture 10">
            <a:extLst>
              <a:ext uri="{FF2B5EF4-FFF2-40B4-BE49-F238E27FC236}">
                <a16:creationId xmlns:a16="http://schemas.microsoft.com/office/drawing/2014/main" id="{C90F7785-5E30-047F-F06A-D138237E758E}"/>
              </a:ext>
            </a:extLst>
          </p:cNvPr>
          <p:cNvPicPr>
            <a:picLocks noChangeAspect="1"/>
          </p:cNvPicPr>
          <p:nvPr/>
        </p:nvPicPr>
        <p:blipFill>
          <a:blip r:embed="rId4"/>
          <a:stretch>
            <a:fillRect/>
          </a:stretch>
        </p:blipFill>
        <p:spPr>
          <a:xfrm>
            <a:off x="187806" y="2020028"/>
            <a:ext cx="4845589" cy="3848960"/>
          </a:xfrm>
          <a:prstGeom prst="rect">
            <a:avLst/>
          </a:prstGeom>
        </p:spPr>
      </p:pic>
    </p:spTree>
    <p:extLst>
      <p:ext uri="{BB962C8B-B14F-4D97-AF65-F5344CB8AC3E}">
        <p14:creationId xmlns:p14="http://schemas.microsoft.com/office/powerpoint/2010/main" val="419967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EAF27-04B2-4D90-8694-303643E9F5A1}"/>
              </a:ext>
            </a:extLst>
          </p:cNvPr>
          <p:cNvPicPr>
            <a:picLocks noChangeAspect="1"/>
          </p:cNvPicPr>
          <p:nvPr/>
        </p:nvPicPr>
        <p:blipFill>
          <a:blip r:embed="rId2"/>
          <a:stretch>
            <a:fillRect/>
          </a:stretch>
        </p:blipFill>
        <p:spPr>
          <a:xfrm>
            <a:off x="1951893" y="0"/>
            <a:ext cx="7455876" cy="6858000"/>
          </a:xfrm>
          <a:prstGeom prst="rect">
            <a:avLst/>
          </a:prstGeom>
        </p:spPr>
      </p:pic>
    </p:spTree>
    <p:extLst>
      <p:ext uri="{BB962C8B-B14F-4D97-AF65-F5344CB8AC3E}">
        <p14:creationId xmlns:p14="http://schemas.microsoft.com/office/powerpoint/2010/main" val="571424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20</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97180" y="865341"/>
            <a:ext cx="11614446" cy="5509200"/>
          </a:xfrm>
          <a:prstGeom prst="rect">
            <a:avLst/>
          </a:prstGeom>
        </p:spPr>
        <p:txBody>
          <a:bodyPr wrap="square">
            <a:spAutoFit/>
          </a:bodyPr>
          <a:lstStyle/>
          <a:p>
            <a:r>
              <a:rPr lang="el-GR" sz="2800" b="1" dirty="0">
                <a:solidFill>
                  <a:schemeClr val="accent2">
                    <a:lumMod val="75000"/>
                  </a:schemeClr>
                </a:solidFill>
              </a:rPr>
              <a:t>Το ισοζύγιο πληρωμών</a:t>
            </a:r>
          </a:p>
          <a:p>
            <a:endParaRPr lang="el-GR" sz="1200" dirty="0"/>
          </a:p>
          <a:p>
            <a:pPr marL="342900" indent="-342900">
              <a:buFont typeface="Arial" panose="020B0604020202020204" pitchFamily="34" charset="0"/>
              <a:buChar char="•"/>
            </a:pPr>
            <a:r>
              <a:rPr lang="el-GR" sz="2400" b="1" dirty="0"/>
              <a:t>Ισοζύγιο πληρωμών: </a:t>
            </a:r>
            <a:r>
              <a:rPr lang="el-GR" sz="2400" dirty="0"/>
              <a:t>η επίσημη καταγραφή των διεθνών πληρωμών για την εισαγωγή και εξαγωγή αγαθών, υπηρεσιών και κεφαλαίου.</a:t>
            </a:r>
          </a:p>
          <a:p>
            <a:pPr marL="342900" indent="-342900">
              <a:buFont typeface="Arial" panose="020B0604020202020204" pitchFamily="34" charset="0"/>
              <a:buChar char="•"/>
            </a:pPr>
            <a:r>
              <a:rPr lang="el-GR" sz="2400" dirty="0" err="1">
                <a:solidFill>
                  <a:srgbClr val="0070C0"/>
                </a:solidFill>
              </a:rPr>
              <a:t>To</a:t>
            </a:r>
            <a:r>
              <a:rPr lang="el-GR" sz="2400" dirty="0">
                <a:solidFill>
                  <a:srgbClr val="0070C0"/>
                </a:solidFill>
              </a:rPr>
              <a:t> ισοζύγιο τρεχουσών συναλλαγών </a:t>
            </a:r>
            <a:r>
              <a:rPr lang="el-GR" sz="2400" dirty="0"/>
              <a:t>καταγράφει τις χρηματικές ροές που αντιπροσωπεύουν τις πληρωμές αγαθών και υπηρεσιών μεταξύ της εγχώριας οικονομίας και των ξένων οικονομιών.</a:t>
            </a:r>
          </a:p>
          <a:p>
            <a:pPr marL="342900" indent="-342900">
              <a:buFont typeface="Arial" panose="020B0604020202020204" pitchFamily="34" charset="0"/>
              <a:buChar char="•"/>
            </a:pPr>
            <a:r>
              <a:rPr lang="el-GR" sz="2400" dirty="0"/>
              <a:t>Οι εισαγωγές και οι εξαγωγές αφορούν φυσικά αγαθά, όπως αυτοκίνητα, χάλυβα, άνθρακα, ένδυση, τρόφιμα, πετρέλαιο κ.ο.κ. και την αξία των ροών κεφαλαίου για την εισαγωγή και εξαγωγή υπηρεσιών, όπως ασφάλειες, τραπεζικές υπηρεσίες, τουρισμό και ψυχαγωγία.</a:t>
            </a:r>
          </a:p>
          <a:p>
            <a:pPr marL="342900" indent="-342900">
              <a:buFont typeface="Arial" panose="020B0604020202020204" pitchFamily="34" charset="0"/>
              <a:buChar char="•"/>
            </a:pPr>
            <a:r>
              <a:rPr lang="el-GR" sz="2400" dirty="0"/>
              <a:t> Το εμπόριο φυσικών αγαθών αναφέρεται και ως </a:t>
            </a:r>
            <a:r>
              <a:rPr lang="el-GR" sz="2400" b="1" dirty="0"/>
              <a:t>ορατό εμπορικό ισοζύγιο </a:t>
            </a:r>
            <a:r>
              <a:rPr lang="el-GR" sz="2400" dirty="0"/>
              <a:t>και το εμπόριο υπηρεσιών ως </a:t>
            </a:r>
            <a:r>
              <a:rPr lang="el-GR" sz="2400" b="1" dirty="0"/>
              <a:t>αόρατο εμπορικό ισοζύγιο</a:t>
            </a:r>
            <a:r>
              <a:rPr lang="el-GR" sz="2400" dirty="0"/>
              <a:t>. </a:t>
            </a:r>
          </a:p>
          <a:p>
            <a:pPr marL="342900" indent="-342900">
              <a:buFont typeface="Arial" panose="020B0604020202020204" pitchFamily="34" charset="0"/>
              <a:buChar char="•"/>
            </a:pPr>
            <a:r>
              <a:rPr lang="el-GR" sz="2400" dirty="0"/>
              <a:t>Η διαφορά μεταξύ της αξίας των εισαγωγών και των εξαγωγών ορατών και αόρατων αγαθών καταγράφεται στο </a:t>
            </a:r>
            <a:r>
              <a:rPr lang="el-GR" sz="2400" b="1" dirty="0"/>
              <a:t>εμπορικό ισοζύγιο.</a:t>
            </a:r>
          </a:p>
        </p:txBody>
      </p:sp>
    </p:spTree>
    <p:extLst>
      <p:ext uri="{BB962C8B-B14F-4D97-AF65-F5344CB8AC3E}">
        <p14:creationId xmlns:p14="http://schemas.microsoft.com/office/powerpoint/2010/main" val="121545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97180" y="865341"/>
            <a:ext cx="11614446" cy="5016758"/>
          </a:xfrm>
          <a:prstGeom prst="rect">
            <a:avLst/>
          </a:prstGeom>
        </p:spPr>
        <p:txBody>
          <a:bodyPr wrap="square">
            <a:spAutoFit/>
          </a:bodyPr>
          <a:lstStyle/>
          <a:p>
            <a:r>
              <a:rPr lang="el-GR" sz="2800" b="1" dirty="0">
                <a:solidFill>
                  <a:schemeClr val="accent2">
                    <a:lumMod val="75000"/>
                  </a:schemeClr>
                </a:solidFill>
              </a:rPr>
              <a:t>Το ισοζύγιο πληρωμών</a:t>
            </a:r>
          </a:p>
          <a:p>
            <a:endParaRPr lang="el-GR" sz="1200" dirty="0"/>
          </a:p>
          <a:p>
            <a:pPr marL="342900" indent="-342900">
              <a:buFont typeface="Arial" panose="020B0604020202020204" pitchFamily="34" charset="0"/>
              <a:buChar char="•"/>
            </a:pPr>
            <a:r>
              <a:rPr lang="el-GR" sz="2000" dirty="0"/>
              <a:t>Το </a:t>
            </a:r>
            <a:r>
              <a:rPr lang="el-GR" sz="2000" dirty="0">
                <a:solidFill>
                  <a:srgbClr val="0070C0"/>
                </a:solidFill>
              </a:rPr>
              <a:t>ισοζύγιο χρηματοοικονομικών συναλλαγών </a:t>
            </a:r>
            <a:r>
              <a:rPr lang="el-GR" sz="2000" dirty="0"/>
              <a:t>είναι οι ροές των επενδυτικών κεφαλαίων μεταξύ της εγχώριας οικονομίας και των ξένων. </a:t>
            </a:r>
          </a:p>
          <a:p>
            <a:pPr marL="800100" lvl="1" indent="-342900">
              <a:buFont typeface="Arial" panose="020B0604020202020204" pitchFamily="34" charset="0"/>
              <a:buChar char="•"/>
            </a:pPr>
            <a:r>
              <a:rPr lang="el-GR" sz="2000" dirty="0"/>
              <a:t>Για παράδειγμα, αν η Nissan, μια ιαπωνική εταιρεία, επεκτείνει το εργοστάσιό της στο Σάντερλαντ του Ην. Βασίλειο, αυτό θα καταγραφεί ως εισροή για το ΗΒ στο ισοζύγιο χρηματοοικονομικών συναλλαγών. </a:t>
            </a:r>
          </a:p>
          <a:p>
            <a:pPr marL="800100" lvl="1" indent="-342900">
              <a:buFont typeface="Arial" panose="020B0604020202020204" pitchFamily="34" charset="0"/>
              <a:buChar char="•"/>
            </a:pPr>
            <a:r>
              <a:rPr lang="el-GR" sz="2000" dirty="0"/>
              <a:t>Επίσης, μεταξύ των χωρών υπάρχουν ροές κεφαλαίων για την πληρωμή ομολόγων, μετοχών και άλλων χρηματοοικονομικών μέσων, τα οποία κατηγοριοποιούνται ως επενδύσεις χαρτοφυλακίου. </a:t>
            </a:r>
          </a:p>
          <a:p>
            <a:pPr marL="342900" indent="-342900">
              <a:buFont typeface="Arial" panose="020B0604020202020204" pitchFamily="34" charset="0"/>
              <a:buChar char="•"/>
            </a:pPr>
            <a:r>
              <a:rPr lang="el-GR" sz="2000" dirty="0"/>
              <a:t>Το ισοζύγιο χρηματοοικονομικών συναλλαγών περιλαμβάνει επίσης κερδοσκοπικές χρηματικές ροές από τη μετακίνηση κεφαλαίων από χώρα σε χώρα σε αναζήτηση κέρδους.</a:t>
            </a:r>
          </a:p>
          <a:p>
            <a:pPr marL="800100" lvl="1" indent="-342900">
              <a:buFont typeface="Arial" panose="020B0604020202020204" pitchFamily="34" charset="0"/>
              <a:buChar char="•"/>
            </a:pPr>
            <a:r>
              <a:rPr lang="el-GR" sz="2000" dirty="0"/>
              <a:t>Για παράδειγμα, αν υπάρχουν στοιχεία ότι η Ομοσπονδιακή Τράπεζα των ΗΠΑ θα αυξήσει τα επιτόκια στην Αμερική, τότε οι χρηματιστές θα αρχίσουν να πουλούν λίρες και ευρώ και να αγοράζουν δολάρια για επενδύσεις σε ενεργητικό που η αξία το εκφράζεται σε δολάρια, το οποίο θα προσελκύσει υψηλότερα επιτόκια. Αυτές οι ροές κεφαλαίων που προκύπτουν από τις αλλαγές στα επιτόκια ή στη συναλλαγματική ισοτιμία, μερικές φορές αναφέρονται ως «ροές ζεστού χρήματος».</a:t>
            </a:r>
          </a:p>
        </p:txBody>
      </p:sp>
    </p:spTree>
    <p:extLst>
      <p:ext uri="{BB962C8B-B14F-4D97-AF65-F5344CB8AC3E}">
        <p14:creationId xmlns:p14="http://schemas.microsoft.com/office/powerpoint/2010/main" val="24139562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97180" y="865341"/>
            <a:ext cx="11614446" cy="2554545"/>
          </a:xfrm>
          <a:prstGeom prst="rect">
            <a:avLst/>
          </a:prstGeom>
        </p:spPr>
        <p:txBody>
          <a:bodyPr wrap="square">
            <a:spAutoFit/>
          </a:bodyPr>
          <a:lstStyle/>
          <a:p>
            <a:r>
              <a:rPr lang="el-GR" sz="3600" b="1" dirty="0">
                <a:solidFill>
                  <a:schemeClr val="accent2">
                    <a:lumMod val="75000"/>
                  </a:schemeClr>
                </a:solidFill>
              </a:rPr>
              <a:t>Το ισοζύγιο πληρωμών</a:t>
            </a:r>
          </a:p>
          <a:p>
            <a:endParaRPr lang="el-GR" sz="1200" dirty="0"/>
          </a:p>
          <a:p>
            <a:pPr marL="342900" indent="-342900">
              <a:buFont typeface="Arial" panose="020B0604020202020204" pitchFamily="34" charset="0"/>
              <a:buChar char="•"/>
            </a:pPr>
            <a:r>
              <a:rPr lang="el-GR" sz="2800" dirty="0"/>
              <a:t>Το </a:t>
            </a:r>
            <a:r>
              <a:rPr lang="el-GR" sz="2800" dirty="0">
                <a:solidFill>
                  <a:srgbClr val="0070C0"/>
                </a:solidFill>
              </a:rPr>
              <a:t>ισοζύγιο κίνησης κεφαλαίων </a:t>
            </a:r>
            <a:r>
              <a:rPr lang="el-GR" sz="2800" dirty="0"/>
              <a:t>καταγράφει τη μεταφορά κεφαλαίων για την αγορά και την πώληση μη χρηματοοικονομικών περιουσιακών στοιχείων, όπως είναι η γη, η κίνηση κεφαλαίων ως υποστήριξη έργων παγίου κεφαλαίου, την άφεση χρέους και την πώληση πρεσβειών.</a:t>
            </a:r>
          </a:p>
        </p:txBody>
      </p:sp>
    </p:spTree>
    <p:extLst>
      <p:ext uri="{BB962C8B-B14F-4D97-AF65-F5344CB8AC3E}">
        <p14:creationId xmlns:p14="http://schemas.microsoft.com/office/powerpoint/2010/main" val="2479824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5386090"/>
          </a:xfrm>
          <a:prstGeom prst="rect">
            <a:avLst/>
          </a:prstGeom>
        </p:spPr>
        <p:txBody>
          <a:bodyPr wrap="square">
            <a:spAutoFit/>
          </a:bodyPr>
          <a:lstStyle/>
          <a:p>
            <a:r>
              <a:rPr lang="el-GR" sz="2800" b="1" dirty="0">
                <a:solidFill>
                  <a:schemeClr val="accent2">
                    <a:lumMod val="75000"/>
                  </a:schemeClr>
                </a:solidFill>
              </a:rPr>
              <a:t>Οι Παράγοντες που Επηρεάζουν το Ισοζύγιο Πληρωμών</a:t>
            </a:r>
          </a:p>
          <a:p>
            <a:endParaRPr lang="el-GR" sz="2400" dirty="0"/>
          </a:p>
          <a:p>
            <a:pPr marL="342900" indent="-342900">
              <a:buFont typeface="Arial" panose="020B0604020202020204" pitchFamily="34" charset="0"/>
              <a:buChar char="•"/>
            </a:pPr>
            <a:r>
              <a:rPr lang="el-GR" sz="2800" dirty="0"/>
              <a:t>Το εμπόριο μεταξύ χωρών επηρεάζεται από διάφορους παράγοντες. Οι κυριότεροι από αυτούς είναι τα επιτόκια, η συναλλαγματική ισοτιμία, οι κυβερνητικές πολιτικές, τα επίπεδα παραγωγής σε διαφορετικές χώρες, οι διαφορές στον πληθωρισμό και τα επίπεδα καταναλωτικών δαπανών σε διαφορετικές χώρες στις εισαγωγές και εξαγωγές.</a:t>
            </a:r>
          </a:p>
          <a:p>
            <a:pPr marL="342900" indent="-342900">
              <a:buFont typeface="Arial" panose="020B0604020202020204" pitchFamily="34" charset="0"/>
              <a:buChar char="•"/>
            </a:pPr>
            <a:r>
              <a:rPr lang="el-GR" sz="2800" dirty="0"/>
              <a:t>Η οικονομική κατάσταση μιας χώρας συγκριτικά με εκείνη των εμπορικών εταίρων της μπορεί επίσης να επηρεάσει το ισοζύγιο πληρωμών. </a:t>
            </a:r>
          </a:p>
          <a:p>
            <a:pPr marL="800100" lvl="1" indent="-342900">
              <a:buFont typeface="Arial" panose="020B0604020202020204" pitchFamily="34" charset="0"/>
              <a:buChar char="•"/>
            </a:pPr>
            <a:r>
              <a:rPr lang="el-GR" sz="2400" dirty="0"/>
              <a:t>Αν μια χώρα περνάει μια περίοδο ύφεσης στην οικονομική της δραστηριότητα, αυτό σημαίνει ότι θα μειωθούν οι δαπάνες για τις εισαγωγές. Αν μια ξένη χώρα βρίσκεται σε οικονομική ανάκαμψη, αυτό μπορεί να οδηγήσει σε αύξηση των εξαγωγικών πωλήσεων για την εγχώρια οικονομία.</a:t>
            </a:r>
          </a:p>
        </p:txBody>
      </p:sp>
    </p:spTree>
    <p:extLst>
      <p:ext uri="{BB962C8B-B14F-4D97-AF65-F5344CB8AC3E}">
        <p14:creationId xmlns:p14="http://schemas.microsoft.com/office/powerpoint/2010/main" val="99335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r>
              <a:rPr lang="el-GR" dirty="0">
                <a:solidFill>
                  <a:schemeClr val="bg1"/>
                </a:solidFill>
              </a:rPr>
              <a:t> </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42900" y="865340"/>
            <a:ext cx="11849099" cy="4862870"/>
          </a:xfrm>
          <a:prstGeom prst="rect">
            <a:avLst/>
          </a:prstGeom>
        </p:spPr>
        <p:txBody>
          <a:bodyPr wrap="square">
            <a:spAutoFit/>
          </a:bodyPr>
          <a:lstStyle/>
          <a:p>
            <a:r>
              <a:rPr lang="el-GR" sz="3200" b="1" dirty="0">
                <a:solidFill>
                  <a:schemeClr val="accent2">
                    <a:lumMod val="75000"/>
                  </a:schemeClr>
                </a:solidFill>
              </a:rPr>
              <a:t>Οι διεθνείς ροές αγαθών και κεφαλαίου</a:t>
            </a:r>
          </a:p>
          <a:p>
            <a:endParaRPr lang="el-GR" b="1" dirty="0"/>
          </a:p>
          <a:p>
            <a:pPr marL="342900" indent="-342900">
              <a:buFont typeface="Arial" panose="020B0604020202020204" pitchFamily="34" charset="0"/>
              <a:buChar char="•"/>
            </a:pPr>
            <a:r>
              <a:rPr lang="el-GR" sz="2600" b="1" dirty="0"/>
              <a:t>Εξαγωγές: </a:t>
            </a:r>
            <a:r>
              <a:rPr lang="el-GR" sz="2600" dirty="0"/>
              <a:t>τα αγαθά που παράγονται εγχώρια και πωλούνται στο εξωτερικό.</a:t>
            </a:r>
          </a:p>
          <a:p>
            <a:pPr marL="342900" indent="-342900">
              <a:buFont typeface="Arial" panose="020B0604020202020204" pitchFamily="34" charset="0"/>
              <a:buChar char="•"/>
            </a:pPr>
            <a:r>
              <a:rPr lang="el-GR" sz="2600" b="1" dirty="0"/>
              <a:t>Εισαγωγές: </a:t>
            </a:r>
            <a:r>
              <a:rPr lang="el-GR" sz="2600" dirty="0"/>
              <a:t>αγαθά που παράχθηκαν στο εξωτερικό και αγοράστηκαν για χρήση στην εγχώρια οικονομία.</a:t>
            </a:r>
          </a:p>
          <a:p>
            <a:pPr marL="342900" indent="-342900">
              <a:buFont typeface="Arial" panose="020B0604020202020204" pitchFamily="34" charset="0"/>
              <a:buChar char="•"/>
            </a:pPr>
            <a:r>
              <a:rPr lang="el-GR" sz="2600" b="1" dirty="0"/>
              <a:t>Εμπορικό ισοζύγιο: </a:t>
            </a:r>
            <a:r>
              <a:rPr lang="el-GR" sz="2600" dirty="0"/>
              <a:t>η αξία των εξαγωγών ενός κράτους μείον την αξία των εισαγωγών του (ονομάζεται επίσης και καθαρές εξαγωγές).</a:t>
            </a:r>
          </a:p>
          <a:p>
            <a:pPr marL="342900" indent="-342900">
              <a:buFont typeface="Arial" panose="020B0604020202020204" pitchFamily="34" charset="0"/>
              <a:buChar char="•"/>
            </a:pPr>
            <a:r>
              <a:rPr lang="el-GR" sz="2600" b="1" dirty="0"/>
              <a:t>Εμπορικό πλεόνασμα: </a:t>
            </a:r>
            <a:r>
              <a:rPr lang="el-GR" sz="2600" dirty="0"/>
              <a:t>μια κατάσταση όπου οι εξαγωγές υπερβαίνουν τις εισαγωγές.</a:t>
            </a:r>
          </a:p>
          <a:p>
            <a:pPr marL="342900" indent="-342900">
              <a:buFont typeface="Arial" panose="020B0604020202020204" pitchFamily="34" charset="0"/>
              <a:buChar char="•"/>
            </a:pPr>
            <a:r>
              <a:rPr lang="el-GR" sz="2600" b="1" dirty="0"/>
              <a:t>Εμπορικό έλλειμμα: </a:t>
            </a:r>
            <a:r>
              <a:rPr lang="el-GR" sz="2600" dirty="0"/>
              <a:t>μια κατάσταση όπου οι εισαγωγές υπερβαίνουν τις εξαγωγές.</a:t>
            </a:r>
          </a:p>
          <a:p>
            <a:pPr marL="342900" indent="-342900">
              <a:buFont typeface="Arial" panose="020B0604020202020204" pitchFamily="34" charset="0"/>
              <a:buChar char="•"/>
            </a:pPr>
            <a:r>
              <a:rPr lang="el-GR" sz="2600" b="1" dirty="0"/>
              <a:t>Ισορροπημένο εμπόριο: </a:t>
            </a:r>
            <a:r>
              <a:rPr lang="el-GR" sz="2600" dirty="0"/>
              <a:t>μια κατάσταση όπου οι εξαγωγές είναι ίσες με τις εισαγωγές.</a:t>
            </a:r>
          </a:p>
        </p:txBody>
      </p:sp>
    </p:spTree>
    <p:extLst>
      <p:ext uri="{BB962C8B-B14F-4D97-AF65-F5344CB8AC3E}">
        <p14:creationId xmlns:p14="http://schemas.microsoft.com/office/powerpoint/2010/main" val="15014480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r>
              <a:rPr lang="el-GR" dirty="0">
                <a:solidFill>
                  <a:schemeClr val="bg1"/>
                </a:solidFill>
              </a:rPr>
              <a:t> </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42900" y="865340"/>
            <a:ext cx="11849099" cy="4862870"/>
          </a:xfrm>
          <a:prstGeom prst="rect">
            <a:avLst/>
          </a:prstGeom>
        </p:spPr>
        <p:txBody>
          <a:bodyPr wrap="square">
            <a:spAutoFit/>
          </a:bodyPr>
          <a:lstStyle/>
          <a:p>
            <a:r>
              <a:rPr lang="el-GR" sz="3200" b="1" dirty="0">
                <a:solidFill>
                  <a:schemeClr val="accent2">
                    <a:lumMod val="75000"/>
                  </a:schemeClr>
                </a:solidFill>
              </a:rPr>
              <a:t>Οι διεθνείς ροές αγαθών και κεφαλαίου</a:t>
            </a:r>
          </a:p>
          <a:p>
            <a:endParaRPr lang="el-GR" b="1" dirty="0"/>
          </a:p>
          <a:p>
            <a:pPr marL="342900" indent="-342900">
              <a:buFont typeface="Arial" panose="020B0604020202020204" pitchFamily="34" charset="0"/>
              <a:buChar char="•"/>
            </a:pPr>
            <a:r>
              <a:rPr lang="el-GR" sz="2600" dirty="0"/>
              <a:t>Ορισμένοι παράγοντες που μπορεί να επηρεάσουν τις εξαγωγές, τις εισαγωγές και τις καθαρές εξαγωγές μιας χώρας είναι οι παρακάτω:</a:t>
            </a:r>
          </a:p>
          <a:p>
            <a:pPr marL="342900" indent="-342900">
              <a:buFont typeface="Arial" panose="020B0604020202020204" pitchFamily="34" charset="0"/>
              <a:buChar char="•"/>
            </a:pPr>
            <a:endParaRPr lang="el-GR" sz="2600" dirty="0"/>
          </a:p>
          <a:p>
            <a:pPr marL="800100" lvl="1" indent="-342900">
              <a:buFont typeface="Arial" panose="020B0604020202020204" pitchFamily="34" charset="0"/>
              <a:buChar char="•"/>
            </a:pPr>
            <a:r>
              <a:rPr lang="el-GR" sz="2600" dirty="0"/>
              <a:t>Οι προτιμήσεις των καταναλωτών για εγχώρια και ξένα αγαθά.</a:t>
            </a:r>
          </a:p>
          <a:p>
            <a:pPr marL="800100" lvl="1" indent="-342900">
              <a:buFont typeface="Arial" panose="020B0604020202020204" pitchFamily="34" charset="0"/>
              <a:buChar char="•"/>
            </a:pPr>
            <a:r>
              <a:rPr lang="el-GR" sz="2600" dirty="0"/>
              <a:t>Οι τιμές των αγαθών εγχώρια και στο εξωτερικό.</a:t>
            </a:r>
          </a:p>
          <a:p>
            <a:pPr marL="800100" lvl="1" indent="-342900">
              <a:buFont typeface="Arial" panose="020B0604020202020204" pitchFamily="34" charset="0"/>
              <a:buChar char="•"/>
            </a:pPr>
            <a:r>
              <a:rPr lang="el-GR" sz="2600" dirty="0"/>
              <a:t>Οι συναλλαγματικές ισοτιμίες στις οποίες οι άνθρωποι χρησιμοποιούν το εγχώριο νόμισμα για να αγοράσουν ξένα νομίσματα.</a:t>
            </a:r>
          </a:p>
          <a:p>
            <a:pPr marL="800100" lvl="1" indent="-342900">
              <a:buFont typeface="Arial" panose="020B0604020202020204" pitchFamily="34" charset="0"/>
              <a:buChar char="•"/>
            </a:pPr>
            <a:r>
              <a:rPr lang="el-GR" sz="2600" dirty="0"/>
              <a:t>Τα εισοδήματα των καταναλωτών εγχώρια και στο εξωτερικό.</a:t>
            </a:r>
          </a:p>
          <a:p>
            <a:pPr marL="800100" lvl="1" indent="-342900">
              <a:buFont typeface="Arial" panose="020B0604020202020204" pitchFamily="34" charset="0"/>
              <a:buChar char="•"/>
            </a:pPr>
            <a:r>
              <a:rPr lang="el-GR" sz="2600" dirty="0"/>
              <a:t>Το κόστος μεταφοράς αγαθών από χώρα σε χώρα.</a:t>
            </a:r>
          </a:p>
          <a:p>
            <a:pPr marL="800100" lvl="1" indent="-342900">
              <a:buFont typeface="Arial" panose="020B0604020202020204" pitchFamily="34" charset="0"/>
              <a:buChar char="•"/>
            </a:pPr>
            <a:r>
              <a:rPr lang="el-GR" sz="2600" dirty="0"/>
              <a:t>Οι πολιτικές της κυβέρνησης έναντι του διεθνούς εμπορίου.</a:t>
            </a:r>
          </a:p>
        </p:txBody>
      </p:sp>
    </p:spTree>
    <p:extLst>
      <p:ext uri="{BB962C8B-B14F-4D97-AF65-F5344CB8AC3E}">
        <p14:creationId xmlns:p14="http://schemas.microsoft.com/office/powerpoint/2010/main" val="1372481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r>
              <a:rPr lang="el-GR" dirty="0">
                <a:solidFill>
                  <a:schemeClr val="bg1"/>
                </a:solidFill>
              </a:rPr>
              <a:t> </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26</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42900" y="865340"/>
            <a:ext cx="11849099" cy="4462760"/>
          </a:xfrm>
          <a:prstGeom prst="rect">
            <a:avLst/>
          </a:prstGeom>
        </p:spPr>
        <p:txBody>
          <a:bodyPr wrap="square">
            <a:spAutoFit/>
          </a:bodyPr>
          <a:lstStyle/>
          <a:p>
            <a:r>
              <a:rPr lang="el-GR" sz="3200" b="1" dirty="0">
                <a:solidFill>
                  <a:schemeClr val="accent2">
                    <a:lumMod val="75000"/>
                  </a:schemeClr>
                </a:solidFill>
              </a:rPr>
              <a:t>Οι διεθνείς ροές αγαθών και κεφαλαίου</a:t>
            </a:r>
          </a:p>
          <a:p>
            <a:endParaRPr lang="el-GR" b="1" dirty="0"/>
          </a:p>
          <a:p>
            <a:pPr marL="342900" indent="-342900">
              <a:buFont typeface="Arial" panose="020B0604020202020204" pitchFamily="34" charset="0"/>
              <a:buChar char="•"/>
            </a:pPr>
            <a:r>
              <a:rPr lang="el-GR" sz="2600" dirty="0"/>
              <a:t>Ορισμένες από τις σημαντικές μεταβλητές που επηρεάζουν την καθαρή εκροή κεφαλαίου είναι:</a:t>
            </a:r>
          </a:p>
          <a:p>
            <a:pPr marL="342900" indent="-342900">
              <a:buFont typeface="Arial" panose="020B0604020202020204" pitchFamily="34" charset="0"/>
              <a:buChar char="•"/>
            </a:pPr>
            <a:endParaRPr lang="el-GR" sz="2600" dirty="0"/>
          </a:p>
          <a:p>
            <a:pPr marL="800100" lvl="1" indent="-342900">
              <a:buFont typeface="Arial" panose="020B0604020202020204" pitchFamily="34" charset="0"/>
              <a:buChar char="•"/>
            </a:pPr>
            <a:r>
              <a:rPr lang="el-GR" sz="2600" dirty="0"/>
              <a:t>Τα πραγματικά επιτόκια που καταβάλλονται για ξένα περιουσιακά στοιχεία.</a:t>
            </a:r>
          </a:p>
          <a:p>
            <a:pPr marL="800100" lvl="1" indent="-342900">
              <a:buFont typeface="Arial" panose="020B0604020202020204" pitchFamily="34" charset="0"/>
              <a:buChar char="•"/>
            </a:pPr>
            <a:r>
              <a:rPr lang="el-GR" sz="2600" dirty="0"/>
              <a:t>Τα πραγματικά επιτόκια που καταβάλλονται για εγχώρια περιουσιακά στοιχεία.</a:t>
            </a:r>
          </a:p>
          <a:p>
            <a:pPr marL="914400" lvl="1" indent="-457200">
              <a:buFont typeface="Arial" panose="020B0604020202020204" pitchFamily="34" charset="0"/>
              <a:buChar char="•"/>
            </a:pPr>
            <a:r>
              <a:rPr lang="el-GR" sz="2600" dirty="0"/>
              <a:t>Οι εκτιμώμενοι οικονομικοί και πολιτικοί κίνδυνοι της κατοχής περιουσιακών στοιχείων στο εξωτερικό.</a:t>
            </a:r>
          </a:p>
          <a:p>
            <a:pPr marL="800100" lvl="1" indent="-342900">
              <a:buFont typeface="Arial" panose="020B0604020202020204" pitchFamily="34" charset="0"/>
              <a:buChar char="•"/>
            </a:pPr>
            <a:r>
              <a:rPr lang="el-GR" sz="2600" dirty="0"/>
              <a:t>Οι κρατικές πολιτικές που επηρεάζουν την ξένη ιδιοκτησία εγχώριων περιουσιακών στοιχείων.</a:t>
            </a:r>
          </a:p>
        </p:txBody>
      </p:sp>
    </p:spTree>
    <p:extLst>
      <p:ext uri="{BB962C8B-B14F-4D97-AF65-F5344CB8AC3E}">
        <p14:creationId xmlns:p14="http://schemas.microsoft.com/office/powerpoint/2010/main" val="1575647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27</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5016758"/>
          </a:xfrm>
          <a:prstGeom prst="rect">
            <a:avLst/>
          </a:prstGeom>
        </p:spPr>
        <p:txBody>
          <a:bodyPr wrap="square">
            <a:spAutoFit/>
          </a:bodyPr>
          <a:lstStyle/>
          <a:p>
            <a:r>
              <a:rPr lang="el-GR" sz="3200" b="1" dirty="0">
                <a:solidFill>
                  <a:schemeClr val="accent2">
                    <a:lumMod val="75000"/>
                  </a:schemeClr>
                </a:solidFill>
              </a:rPr>
              <a:t>Η ισότητα των καθαρών εξαγωγών και της καθαρής εκροής κεφαλαίου</a:t>
            </a:r>
          </a:p>
          <a:p>
            <a:endParaRPr lang="el-GR" sz="2800" dirty="0"/>
          </a:p>
          <a:p>
            <a:pPr marL="457200" indent="-457200">
              <a:buFont typeface="Arial" panose="020B0604020202020204" pitchFamily="34" charset="0"/>
              <a:buChar char="•"/>
            </a:pPr>
            <a:r>
              <a:rPr lang="el-GR" sz="2800" dirty="0"/>
              <a:t>Οι </a:t>
            </a:r>
            <a:r>
              <a:rPr lang="el-GR" sz="2800" b="1" dirty="0"/>
              <a:t>καθαρές εξαγωγές </a:t>
            </a:r>
            <a:r>
              <a:rPr lang="el-GR" sz="2800" dirty="0"/>
              <a:t>μετρούν μια ανισορροπία μεταξύ των εξαγωγών και των εισαγωγών μιας χώρας. </a:t>
            </a:r>
          </a:p>
          <a:p>
            <a:pPr marL="457200" indent="-457200">
              <a:buFont typeface="Arial" panose="020B0604020202020204" pitchFamily="34" charset="0"/>
              <a:buChar char="•"/>
            </a:pPr>
            <a:r>
              <a:rPr lang="el-GR" sz="2800" dirty="0"/>
              <a:t>Η </a:t>
            </a:r>
            <a:r>
              <a:rPr lang="el-GR" sz="2800" b="1" dirty="0"/>
              <a:t>καθαρή εκροή κεφαλαίου </a:t>
            </a:r>
            <a:r>
              <a:rPr lang="el-GR" sz="2800" dirty="0"/>
              <a:t>μετρά μια ανισορροπία μεταξύ της ποσότητας των ξένων περιουσιακών στοιχείων που αγοράζουν εγχώριοι κάτοικοι και της ποσότητας των εγχώριων περιουσιακών στοιχείων που αγοράζουν ξένοι.</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r>
              <a:rPr lang="el-GR" sz="2800" dirty="0"/>
              <a:t>Αυτές οι δύο ανισορροπίες πρέπει να αντισταθμίζουν η μία την άλλη.</a:t>
            </a:r>
          </a:p>
          <a:p>
            <a:pPr marL="914400" lvl="1" indent="-457200">
              <a:buFont typeface="Arial" panose="020B0604020202020204" pitchFamily="34" charset="0"/>
              <a:buChar char="•"/>
            </a:pPr>
            <a:r>
              <a:rPr lang="en-US" sz="2800" dirty="0">
                <a:solidFill>
                  <a:srgbClr val="0070C0"/>
                </a:solidFill>
              </a:rPr>
              <a:t>NCO = NX</a:t>
            </a:r>
            <a:endParaRPr lang="el-GR" sz="2800" dirty="0">
              <a:solidFill>
                <a:srgbClr val="0070C0"/>
              </a:solidFill>
            </a:endParaRPr>
          </a:p>
        </p:txBody>
      </p:sp>
    </p:spTree>
    <p:extLst>
      <p:ext uri="{BB962C8B-B14F-4D97-AF65-F5344CB8AC3E}">
        <p14:creationId xmlns:p14="http://schemas.microsoft.com/office/powerpoint/2010/main" val="726179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28</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3" y="801414"/>
            <a:ext cx="12107525" cy="5847755"/>
          </a:xfrm>
          <a:prstGeom prst="rect">
            <a:avLst/>
          </a:prstGeom>
        </p:spPr>
        <p:txBody>
          <a:bodyPr wrap="square">
            <a:spAutoFit/>
          </a:bodyPr>
          <a:lstStyle/>
          <a:p>
            <a:r>
              <a:rPr lang="el-GR" sz="2800" b="1" dirty="0">
                <a:solidFill>
                  <a:schemeClr val="accent2">
                    <a:lumMod val="75000"/>
                  </a:schemeClr>
                </a:solidFill>
              </a:rPr>
              <a:t>Αποταμίευση και επενδύσεις και η σχέση τους με τις διεθνείς ροές</a:t>
            </a:r>
          </a:p>
          <a:p>
            <a:endParaRPr lang="el-GR" sz="2400" dirty="0"/>
          </a:p>
          <a:p>
            <a:pPr marL="342900" indent="-342900">
              <a:buFont typeface="Arial" panose="020B0604020202020204" pitchFamily="34" charset="0"/>
              <a:buChar char="•"/>
            </a:pPr>
            <a:r>
              <a:rPr lang="el-GR" sz="2200" dirty="0"/>
              <a:t>Οι συνολικές δαπάνες στην παραγωγή αγαθών και υπηρεσιών της οικονομίας είναι το άθροισμα των δαπανών στην κατανάλωση, τις επενδύσεις, τις κρατικές δαπάνες και τις καθαρές εξαγωγές</a:t>
            </a:r>
          </a:p>
          <a:p>
            <a:pPr marL="342900" indent="-342900">
              <a:buFont typeface="Arial" panose="020B0604020202020204" pitchFamily="34" charset="0"/>
              <a:buChar char="•"/>
            </a:pPr>
            <a:r>
              <a:rPr lang="el-GR" sz="2200" dirty="0">
                <a:solidFill>
                  <a:srgbClr val="0070C0"/>
                </a:solidFill>
              </a:rPr>
              <a:t>(Y = C + I + G + NX)</a:t>
            </a:r>
          </a:p>
          <a:p>
            <a:pPr marL="342900" indent="-342900">
              <a:buFont typeface="Arial" panose="020B0604020202020204" pitchFamily="34" charset="0"/>
              <a:buChar char="•"/>
            </a:pPr>
            <a:r>
              <a:rPr lang="el-GR" sz="2200" dirty="0"/>
              <a:t>Η εθνική αποταμίευση είναι το εισόδημα ενός κράτους που απομένει μετά την αποπληρωμής της τρέχουσας κατανάλωσης και των κρατικών δαπανών.</a:t>
            </a:r>
          </a:p>
          <a:p>
            <a:pPr marL="342900" indent="-342900">
              <a:buFont typeface="Arial" panose="020B0604020202020204" pitchFamily="34" charset="0"/>
              <a:buChar char="•"/>
            </a:pPr>
            <a:r>
              <a:rPr lang="en-US" sz="2200" dirty="0">
                <a:solidFill>
                  <a:srgbClr val="0070C0"/>
                </a:solidFill>
              </a:rPr>
              <a:t>(S)</a:t>
            </a:r>
            <a:r>
              <a:rPr lang="el-GR" sz="2200" dirty="0">
                <a:solidFill>
                  <a:srgbClr val="0070C0"/>
                </a:solidFill>
              </a:rPr>
              <a:t>= </a:t>
            </a:r>
            <a:r>
              <a:rPr lang="en-US" sz="2200" dirty="0">
                <a:solidFill>
                  <a:srgbClr val="0070C0"/>
                </a:solidFill>
              </a:rPr>
              <a:t>Y – C – G.</a:t>
            </a:r>
            <a:endParaRPr lang="el-GR" sz="2200" dirty="0">
              <a:solidFill>
                <a:srgbClr val="0070C0"/>
              </a:solidFill>
            </a:endParaRPr>
          </a:p>
          <a:p>
            <a:pPr marL="342900" indent="-342900">
              <a:buFont typeface="Arial" panose="020B0604020202020204" pitchFamily="34" charset="0"/>
              <a:buChar char="•"/>
            </a:pPr>
            <a:r>
              <a:rPr lang="pl-PL" sz="2200" dirty="0">
                <a:solidFill>
                  <a:srgbClr val="0070C0"/>
                </a:solidFill>
              </a:rPr>
              <a:t>Y – C – G = I + NX</a:t>
            </a:r>
          </a:p>
          <a:p>
            <a:pPr marL="342900" indent="-342900">
              <a:buFont typeface="Arial" panose="020B0604020202020204" pitchFamily="34" charset="0"/>
              <a:buChar char="•"/>
            </a:pPr>
            <a:r>
              <a:rPr lang="pl-PL" sz="2200" dirty="0">
                <a:solidFill>
                  <a:srgbClr val="0070C0"/>
                </a:solidFill>
              </a:rPr>
              <a:t>S = I + NX</a:t>
            </a:r>
            <a:endParaRPr lang="el-GR" sz="2200" dirty="0">
              <a:solidFill>
                <a:srgbClr val="0070C0"/>
              </a:solidFill>
            </a:endParaRPr>
          </a:p>
          <a:p>
            <a:pPr marL="342900" indent="-342900">
              <a:buFont typeface="Arial" panose="020B0604020202020204" pitchFamily="34" charset="0"/>
              <a:buChar char="•"/>
            </a:pPr>
            <a:r>
              <a:rPr lang="el-GR" sz="2200" dirty="0"/>
              <a:t>Επειδή οι καθαρές εξαγωγές (NX) ισούνται επίσης με την καθαρή εκροή κεφαλαίου (NCO), μπορούμε να εκφράσουμε την παραπάνω εξίσωση ως εξής:</a:t>
            </a:r>
          </a:p>
          <a:p>
            <a:pPr marL="342900" indent="-342900">
              <a:buFont typeface="Arial" panose="020B0604020202020204" pitchFamily="34" charset="0"/>
              <a:buChar char="•"/>
            </a:pPr>
            <a:r>
              <a:rPr lang="el-GR" sz="2200" dirty="0">
                <a:solidFill>
                  <a:srgbClr val="0070C0"/>
                </a:solidFill>
              </a:rPr>
              <a:t>S = I + NCO </a:t>
            </a:r>
            <a:r>
              <a:rPr lang="el-GR" sz="2200" dirty="0"/>
              <a:t>ή Αποταμίευση = Επενδύσεις + Καθαρή εκροή κεφαλαίου</a:t>
            </a:r>
          </a:p>
          <a:p>
            <a:pPr marL="342900" indent="-342900">
              <a:buFont typeface="Arial" panose="020B0604020202020204" pitchFamily="34" charset="0"/>
              <a:buChar char="•"/>
            </a:pPr>
            <a:r>
              <a:rPr lang="el-GR" sz="2200" dirty="0"/>
              <a:t>Έτσι, όλη η αποταμίευση στη βρετανική οικονομία παρουσιάζεται ως επένδυση στη βρετανική οικονομία ή ως καθαρή εκροή βρετανικού κεφαλαίου.</a:t>
            </a:r>
          </a:p>
          <a:p>
            <a:endParaRPr lang="el-GR" dirty="0"/>
          </a:p>
          <a:p>
            <a:endParaRPr lang="el-GR" dirty="0"/>
          </a:p>
        </p:txBody>
      </p:sp>
    </p:spTree>
    <p:extLst>
      <p:ext uri="{BB962C8B-B14F-4D97-AF65-F5344CB8AC3E}">
        <p14:creationId xmlns:p14="http://schemas.microsoft.com/office/powerpoint/2010/main" val="1132249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29</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1600200" y="2551837"/>
            <a:ext cx="8595360" cy="646331"/>
          </a:xfrm>
          <a:prstGeom prst="rect">
            <a:avLst/>
          </a:prstGeom>
        </p:spPr>
        <p:txBody>
          <a:bodyPr wrap="square">
            <a:spAutoFit/>
          </a:bodyPr>
          <a:lstStyle/>
          <a:p>
            <a:pPr algn="ctr"/>
            <a:r>
              <a:rPr lang="el-GR" sz="3600" b="1" i="1" dirty="0">
                <a:solidFill>
                  <a:srgbClr val="002060"/>
                </a:solidFill>
              </a:rPr>
              <a:t>2. Νομισματική Πολιτική</a:t>
            </a:r>
          </a:p>
        </p:txBody>
      </p:sp>
    </p:spTree>
    <p:extLst>
      <p:ext uri="{BB962C8B-B14F-4D97-AF65-F5344CB8AC3E}">
        <p14:creationId xmlns:p14="http://schemas.microsoft.com/office/powerpoint/2010/main" val="1153454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E7E6-A064-9F2D-4CE9-F948FE37C8A5}"/>
              </a:ext>
            </a:extLst>
          </p:cNvPr>
          <p:cNvSpPr>
            <a:spLocks noGrp="1"/>
          </p:cNvSpPr>
          <p:nvPr>
            <p:ph type="title"/>
          </p:nvPr>
        </p:nvSpPr>
        <p:spPr>
          <a:xfrm>
            <a:off x="838200" y="182881"/>
            <a:ext cx="10515600" cy="2383338"/>
          </a:xfrm>
        </p:spPr>
        <p:txBody>
          <a:bodyPr>
            <a:normAutofit fontScale="90000"/>
          </a:bodyPr>
          <a:lstStyle/>
          <a:p>
            <a:pPr algn="ctr">
              <a:spcBef>
                <a:spcPts val="10"/>
              </a:spcBef>
            </a:pPr>
            <a:r>
              <a:rPr lang="en-US" sz="18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el-GR" sz="1600" b="1" kern="0" dirty="0">
                <a:effectLst/>
                <a:latin typeface="Times New Roman" panose="02020603050405020304" pitchFamily="18" charset="0"/>
                <a:ea typeface="Times New Roman" panose="02020603050405020304" pitchFamily="18" charset="0"/>
              </a:rPr>
              <a:t>ΔΗΜΟΣΙΟΝΟΜΙΚΉ ΚΑΙ ΝΟΜΙΣΜΑΤΙΚΉ </a:t>
            </a:r>
            <a:r>
              <a:rPr lang="el-GR" sz="1600" b="1" kern="0" spc="-10" dirty="0">
                <a:effectLst/>
                <a:latin typeface="Times New Roman" panose="02020603050405020304" pitchFamily="18" charset="0"/>
                <a:ea typeface="Times New Roman" panose="02020603050405020304" pitchFamily="18" charset="0"/>
              </a:rPr>
              <a:t>ΠΟΛΙΤΙΚΉ</a:t>
            </a:r>
            <a:br>
              <a:rPr lang="en-US" sz="1800" b="1" kern="0" dirty="0">
                <a:effectLst/>
                <a:latin typeface="Times New Roman" panose="02020603050405020304" pitchFamily="18" charset="0"/>
                <a:ea typeface="Times New Roman" panose="02020603050405020304" pitchFamily="18" charset="0"/>
              </a:rPr>
            </a:br>
            <a:r>
              <a:rPr lang="el-GR" sz="1800" b="1"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el-GR" sz="1600" dirty="0">
                <a:effectLst/>
                <a:latin typeface="Times New Roman" panose="02020603050405020304" pitchFamily="18" charset="0"/>
                <a:ea typeface="Times New Roman" panose="02020603050405020304" pitchFamily="18" charset="0"/>
              </a:rPr>
              <a:t>Όταν οι υπεύθυνοι χάραξης δημοσιονομικής και νομισματικής πολιτικής χρησιμοποιούν τα αντίστοιχα εργαλεία τους για να ωθήσουν την οικονομία προς την ίδια κατεύθυνση, οι πολιτικές λέγεται ότι είναι "συντονισμένες". Ανάλογα με τον βαθμό ανεξαρτησίας της νομισματικής αρχής, σε ορισμένες περιπτώσεις, η νομισματική αρχή μπορεί να </a:t>
            </a:r>
            <a:r>
              <a:rPr lang="el-GR" sz="1600" i="1" dirty="0">
                <a:effectLst/>
                <a:latin typeface="Times New Roman" panose="02020603050405020304" pitchFamily="18" charset="0"/>
                <a:ea typeface="Times New Roman" panose="02020603050405020304" pitchFamily="18" charset="0"/>
              </a:rPr>
              <a:t>μην </a:t>
            </a:r>
            <a:r>
              <a:rPr lang="el-GR" sz="1600" dirty="0">
                <a:effectLst/>
                <a:latin typeface="Times New Roman" panose="02020603050405020304" pitchFamily="18" charset="0"/>
                <a:ea typeface="Times New Roman" panose="02020603050405020304" pitchFamily="18" charset="0"/>
              </a:rPr>
              <a:t>προσαρμόζεται στις αλλαγές της δημοσιονομικής πολιτικής. Για παράδειγμα, όταν ο πρόεδρος Ρίγκαν θέσπισε μείωση της φορολογίας στις Ηνωμένες Πολιτείες (επεκτατική δημοσιονομική πολιτική), η Ομοσπονδιακή Τράπεζα των ΗΠΑ σκλήρυνε τη νομισματική πολιτική επειδή φοβόταν τον πληθωρισμό. Ομοίως, στη Γερμανία κατά τη διάρκεια της επανένωσης μετά την πτώση του Τείχους του Βερολίνου τον Νοέμβριο του 1989, η κεντρική τράπεζα και η γερμανική κυβέρνηση θέσπισαν αντισταθμιστικές πολιτικές.</a:t>
            </a:r>
            <a:br>
              <a:rPr lang="el-GR" sz="16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kumimoji="0" lang="el-GR"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Ο Πίνακας </a:t>
            </a:r>
            <a:r>
              <a:rPr kumimoji="0" lang="el-GR"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συνοψίζει τα εργαλεία που έχουν στη διάθεσή τους οι υπεύθυνοι χάραξης δημοσιονομικής και νομισματικής πολιτικής.</a:t>
            </a:r>
            <a:br>
              <a:rPr kumimoji="0" lang="el-GR"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l-GR"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l-GR"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n-US" altLang="en-US" sz="600" b="0" i="0" u="none" strike="noStrike" cap="none" normalizeH="0" baseline="0" dirty="0">
                <a:ln>
                  <a:noFill/>
                </a:ln>
                <a:solidFill>
                  <a:schemeClr val="tx1"/>
                </a:solidFill>
                <a:effectLst/>
                <a:latin typeface="Arial" panose="020B0604020202020204" pitchFamily="34" charset="0"/>
              </a:rPr>
            </a:br>
            <a:endParaRPr lang="en-US" sz="1200" dirty="0"/>
          </a:p>
        </p:txBody>
      </p:sp>
      <p:graphicFrame>
        <p:nvGraphicFramePr>
          <p:cNvPr id="4" name="Content Placeholder 3">
            <a:extLst>
              <a:ext uri="{FF2B5EF4-FFF2-40B4-BE49-F238E27FC236}">
                <a16:creationId xmlns:a16="http://schemas.microsoft.com/office/drawing/2014/main" id="{58F65BEB-E791-5B3C-FF57-32455F9F811C}"/>
              </a:ext>
            </a:extLst>
          </p:cNvPr>
          <p:cNvGraphicFramePr>
            <a:graphicFrameLocks noGrp="1"/>
          </p:cNvGraphicFramePr>
          <p:nvPr>
            <p:ph idx="1"/>
            <p:extLst>
              <p:ext uri="{D42A27DB-BD31-4B8C-83A1-F6EECF244321}">
                <p14:modId xmlns:p14="http://schemas.microsoft.com/office/powerpoint/2010/main" val="2442228770"/>
              </p:ext>
            </p:extLst>
          </p:nvPr>
        </p:nvGraphicFramePr>
        <p:xfrm>
          <a:off x="3578904" y="2804600"/>
          <a:ext cx="6659970" cy="3139649"/>
        </p:xfrm>
        <a:graphic>
          <a:graphicData uri="http://schemas.openxmlformats.org/drawingml/2006/table">
            <a:tbl>
              <a:tblPr firstRow="1" firstCol="1" lastRow="1" lastCol="1" bandRow="1" bandCol="1">
                <a:tableStyleId>{5C22544A-7EE6-4342-B048-85BDC9FD1C3A}</a:tableStyleId>
              </a:tblPr>
              <a:tblGrid>
                <a:gridCol w="1811330">
                  <a:extLst>
                    <a:ext uri="{9D8B030D-6E8A-4147-A177-3AD203B41FA5}">
                      <a16:colId xmlns:a16="http://schemas.microsoft.com/office/drawing/2014/main" val="1840927199"/>
                    </a:ext>
                  </a:extLst>
                </a:gridCol>
                <a:gridCol w="1811330">
                  <a:extLst>
                    <a:ext uri="{9D8B030D-6E8A-4147-A177-3AD203B41FA5}">
                      <a16:colId xmlns:a16="http://schemas.microsoft.com/office/drawing/2014/main" val="1093977800"/>
                    </a:ext>
                  </a:extLst>
                </a:gridCol>
                <a:gridCol w="1518655">
                  <a:extLst>
                    <a:ext uri="{9D8B030D-6E8A-4147-A177-3AD203B41FA5}">
                      <a16:colId xmlns:a16="http://schemas.microsoft.com/office/drawing/2014/main" val="3433622645"/>
                    </a:ext>
                  </a:extLst>
                </a:gridCol>
                <a:gridCol w="1518655">
                  <a:extLst>
                    <a:ext uri="{9D8B030D-6E8A-4147-A177-3AD203B41FA5}">
                      <a16:colId xmlns:a16="http://schemas.microsoft.com/office/drawing/2014/main" val="2826886209"/>
                    </a:ext>
                  </a:extLst>
                </a:gridCol>
              </a:tblGrid>
              <a:tr h="618009">
                <a:tc>
                  <a:txBody>
                    <a:bodyPr/>
                    <a:lstStyle/>
                    <a:p>
                      <a:pPr marL="0" marR="0">
                        <a:spcBef>
                          <a:spcPts val="0"/>
                        </a:spcBef>
                        <a:spcAft>
                          <a:spcPts val="0"/>
                        </a:spcAft>
                      </a:pPr>
                      <a:r>
                        <a:rPr lang="el-GR" sz="10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62585" marR="0">
                        <a:spcBef>
                          <a:spcPts val="195"/>
                        </a:spcBef>
                        <a:spcAft>
                          <a:spcPts val="0"/>
                        </a:spcAft>
                      </a:pPr>
                      <a:r>
                        <a:rPr lang="en-US" sz="1000" spc="-20">
                          <a:effectLst/>
                        </a:rPr>
                        <a:t>Εργαλείο </a:t>
                      </a:r>
                      <a:r>
                        <a:rPr lang="en-US" sz="1000">
                          <a:effectLst/>
                        </a:rPr>
                        <a:t>πολιτικής</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4775" marR="57150" indent="-104775">
                        <a:spcBef>
                          <a:spcPts val="195"/>
                        </a:spcBef>
                        <a:spcAft>
                          <a:spcPts val="0"/>
                        </a:spcAft>
                      </a:pPr>
                      <a:r>
                        <a:rPr lang="el-GR" sz="1000" spc="-10">
                          <a:effectLst/>
                        </a:rPr>
                        <a:t>(</a:t>
                      </a:r>
                      <a:r>
                        <a:rPr lang="en-US" sz="1000" spc="-10">
                          <a:effectLst/>
                        </a:rPr>
                        <a:t>Expansionary) Επεκτατική</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1345" marR="58420" indent="-59690">
                        <a:spcBef>
                          <a:spcPts val="195"/>
                        </a:spcBef>
                        <a:spcAft>
                          <a:spcPts val="0"/>
                        </a:spcAft>
                      </a:pPr>
                      <a:r>
                        <a:rPr lang="en-US" sz="1000" spc="-10">
                          <a:effectLst/>
                        </a:rPr>
                        <a:t>(Contractionary) </a:t>
                      </a:r>
                      <a:r>
                        <a:rPr lang="el-GR" sz="1000" spc="-10">
                          <a:effectLst/>
                        </a:rPr>
                        <a:t>Συρρικνωτική</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28422235"/>
                  </a:ext>
                </a:extLst>
              </a:tr>
              <a:tr h="510577">
                <a:tc rowSpan="3">
                  <a:txBody>
                    <a:bodyPr/>
                    <a:lstStyle/>
                    <a:p>
                      <a:pPr marL="285750" marR="0">
                        <a:spcBef>
                          <a:spcPts val="195"/>
                        </a:spcBef>
                        <a:spcAft>
                          <a:spcPts val="0"/>
                        </a:spcAft>
                      </a:pPr>
                      <a:r>
                        <a:rPr lang="en-US" sz="1000" spc="-10" dirty="0" err="1">
                          <a:effectLst/>
                        </a:rPr>
                        <a:t>Νομισμ</a:t>
                      </a:r>
                      <a:r>
                        <a:rPr lang="en-US" sz="1000" spc="-10" dirty="0">
                          <a:effectLst/>
                        </a:rPr>
                        <a:t>ατι</a:t>
                      </a:r>
                      <a:r>
                        <a:rPr lang="el-GR" sz="1000" spc="-10" dirty="0">
                          <a:effectLst/>
                        </a:rPr>
                        <a:t>κή</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185"/>
                        </a:spcBef>
                        <a:spcAft>
                          <a:spcPts val="0"/>
                        </a:spcAft>
                      </a:pPr>
                      <a:r>
                        <a:rPr lang="en-US" sz="1000">
                          <a:effectLst/>
                        </a:rPr>
                        <a:t>1. </a:t>
                      </a:r>
                      <a:r>
                        <a:rPr lang="en-US" sz="1000" spc="-10">
                          <a:effectLst/>
                        </a:rPr>
                        <a:t>Πράξεις </a:t>
                      </a:r>
                      <a:r>
                        <a:rPr lang="en-US" sz="1000">
                          <a:effectLst/>
                        </a:rPr>
                        <a:t>ανοικτής αγοράς</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76225" marR="0">
                        <a:spcBef>
                          <a:spcPts val="185"/>
                        </a:spcBef>
                        <a:spcAft>
                          <a:spcPts val="0"/>
                        </a:spcAft>
                      </a:pPr>
                      <a:r>
                        <a:rPr lang="en-US" sz="1000" dirty="0" err="1">
                          <a:effectLst/>
                        </a:rPr>
                        <a:t>Αγοράστε</a:t>
                      </a:r>
                      <a:r>
                        <a:rPr lang="en-US" sz="1000" dirty="0">
                          <a:effectLst/>
                        </a:rPr>
                        <a:t> </a:t>
                      </a:r>
                      <a:r>
                        <a:rPr lang="el-GR" sz="1000" spc="-25" dirty="0">
                          <a:effectLst/>
                        </a:rPr>
                        <a:t>Ομόλογα</a:t>
                      </a:r>
                      <a:r>
                        <a:rPr lang="en-US" sz="1000" spc="-25" dirty="0">
                          <a:effectLst/>
                        </a:rPr>
                        <a:t> – Quantitative Easing</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5955" marR="0">
                        <a:spcBef>
                          <a:spcPts val="185"/>
                        </a:spcBef>
                        <a:spcAft>
                          <a:spcPts val="0"/>
                        </a:spcAft>
                      </a:pPr>
                      <a:r>
                        <a:rPr lang="en-US" sz="1000">
                          <a:effectLst/>
                        </a:rPr>
                        <a:t>Πουλήστε </a:t>
                      </a:r>
                      <a:r>
                        <a:rPr lang="el-GR" sz="1000" spc="-25">
                          <a:effectLst/>
                        </a:rPr>
                        <a:t>Ομόλογα</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22654287"/>
                  </a:ext>
                </a:extLst>
              </a:tr>
              <a:tr h="31180">
                <a:tc vMerge="1">
                  <a:txBody>
                    <a:bodyPr/>
                    <a:lstStyle/>
                    <a:p>
                      <a:endParaRPr lang="en-US"/>
                    </a:p>
                  </a:txBody>
                  <a:tcPr/>
                </a:tc>
                <a:tc>
                  <a:txBody>
                    <a:bodyPr/>
                    <a:lstStyle/>
                    <a:p>
                      <a:pPr marL="67945" marR="0">
                        <a:spcBef>
                          <a:spcPts val="185"/>
                        </a:spcBef>
                        <a:spcAft>
                          <a:spcPts val="0"/>
                        </a:spcAft>
                      </a:pPr>
                      <a:r>
                        <a:rPr lang="en-US" sz="1000">
                          <a:effectLst/>
                        </a:rPr>
                        <a:t>2. </a:t>
                      </a:r>
                      <a:r>
                        <a:rPr lang="en-US" sz="1000" spc="-20">
                          <a:effectLst/>
                        </a:rPr>
                        <a:t>Επιτόκιο </a:t>
                      </a:r>
                      <a:r>
                        <a:rPr lang="en-US" sz="1000">
                          <a:effectLst/>
                        </a:rPr>
                        <a:t>προεξόφλησης</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56515" algn="r">
                        <a:spcBef>
                          <a:spcPts val="185"/>
                        </a:spcBef>
                        <a:spcAft>
                          <a:spcPts val="0"/>
                        </a:spcAft>
                      </a:pPr>
                      <a:r>
                        <a:rPr lang="en-US" sz="1000" spc="-10" dirty="0" err="1">
                          <a:effectLst/>
                        </a:rPr>
                        <a:t>Μείωση</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59690" algn="r">
                        <a:spcBef>
                          <a:spcPts val="185"/>
                        </a:spcBef>
                        <a:spcAft>
                          <a:spcPts val="0"/>
                        </a:spcAft>
                      </a:pPr>
                      <a:r>
                        <a:rPr lang="en-US" sz="1000" spc="-10">
                          <a:effectLst/>
                        </a:rPr>
                        <a:t>Αύξηση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96670281"/>
                  </a:ext>
                </a:extLst>
              </a:tr>
              <a:tr h="367801">
                <a:tc vMerge="1">
                  <a:txBody>
                    <a:bodyPr/>
                    <a:lstStyle/>
                    <a:p>
                      <a:endParaRPr lang="en-US"/>
                    </a:p>
                  </a:txBody>
                  <a:tcPr/>
                </a:tc>
                <a:tc>
                  <a:txBody>
                    <a:bodyPr/>
                    <a:lstStyle/>
                    <a:p>
                      <a:pPr marL="67945" marR="0">
                        <a:spcBef>
                          <a:spcPts val="185"/>
                        </a:spcBef>
                        <a:spcAft>
                          <a:spcPts val="0"/>
                        </a:spcAft>
                      </a:pPr>
                      <a:r>
                        <a:rPr lang="en-US" sz="1000">
                          <a:effectLst/>
                        </a:rPr>
                        <a:t>3. Απαιτούμενος </a:t>
                      </a:r>
                      <a:r>
                        <a:rPr lang="en-US" sz="1000" spc="-10">
                          <a:effectLst/>
                        </a:rPr>
                        <a:t>δείκτης </a:t>
                      </a:r>
                      <a:r>
                        <a:rPr lang="en-US" sz="1000">
                          <a:effectLst/>
                        </a:rPr>
                        <a:t>αποθεματικών</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56515" algn="r">
                        <a:spcBef>
                          <a:spcPts val="185"/>
                        </a:spcBef>
                        <a:spcAft>
                          <a:spcPts val="0"/>
                        </a:spcAft>
                      </a:pPr>
                      <a:r>
                        <a:rPr lang="en-US" sz="1000" spc="-10">
                          <a:effectLst/>
                        </a:rPr>
                        <a:t>Μείωση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59690" algn="r">
                        <a:spcBef>
                          <a:spcPts val="185"/>
                        </a:spcBef>
                        <a:spcAft>
                          <a:spcPts val="0"/>
                        </a:spcAft>
                      </a:pPr>
                      <a:r>
                        <a:rPr lang="en-US" sz="1000" spc="-10">
                          <a:effectLst/>
                        </a:rPr>
                        <a:t>Αύξηση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77451089"/>
                  </a:ext>
                </a:extLst>
              </a:tr>
              <a:tr h="184159">
                <a:tc>
                  <a:txBody>
                    <a:bodyPr/>
                    <a:lstStyle/>
                    <a:p>
                      <a:pPr marL="0" marR="0">
                        <a:spcBef>
                          <a:spcPts val="0"/>
                        </a:spcBef>
                        <a:spcAft>
                          <a:spcPts val="0"/>
                        </a:spcAft>
                      </a:pPr>
                      <a:r>
                        <a:rPr lang="en-US" sz="10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3">
                  <a:txBody>
                    <a:bodyPr/>
                    <a:lstStyle/>
                    <a:p>
                      <a:pPr marL="0" marR="0">
                        <a:spcBef>
                          <a:spcPts val="0"/>
                        </a:spcBef>
                        <a:spcAft>
                          <a:spcPts val="0"/>
                        </a:spcAft>
                      </a:pPr>
                      <a:r>
                        <a:rPr lang="en-US" sz="10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8470950"/>
                  </a:ext>
                </a:extLst>
              </a:tr>
              <a:tr h="469193">
                <a:tc rowSpan="2">
                  <a:txBody>
                    <a:bodyPr/>
                    <a:lstStyle/>
                    <a:p>
                      <a:pPr marL="0" marR="60960" algn="r">
                        <a:spcBef>
                          <a:spcPts val="205"/>
                        </a:spcBef>
                        <a:spcAft>
                          <a:spcPts val="0"/>
                        </a:spcAft>
                      </a:pPr>
                      <a:r>
                        <a:rPr lang="en-US" sz="1000" spc="-10">
                          <a:effectLst/>
                        </a:rPr>
                        <a:t>Δημοσιονομικ</a:t>
                      </a:r>
                      <a:r>
                        <a:rPr lang="el-GR" sz="1000" spc="-10">
                          <a:effectLst/>
                        </a:rPr>
                        <a:t>ή</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3525" marR="48895" indent="-196215">
                        <a:spcBef>
                          <a:spcPts val="190"/>
                        </a:spcBef>
                        <a:spcAft>
                          <a:spcPts val="0"/>
                        </a:spcAft>
                      </a:pPr>
                      <a:r>
                        <a:rPr lang="el-GR" sz="1000">
                          <a:effectLst/>
                        </a:rPr>
                        <a:t>1. </a:t>
                      </a:r>
                      <a:r>
                        <a:rPr lang="en-US" sz="1000">
                          <a:effectLst/>
                        </a:rPr>
                        <a:t>G</a:t>
                      </a:r>
                      <a:r>
                        <a:rPr lang="el-GR" sz="1000">
                          <a:effectLst/>
                        </a:rPr>
                        <a:t> (αγορές αγαθών και υπηρεσιών από την κυβέρνηση</a:t>
                      </a:r>
                      <a:r>
                        <a:rPr lang="el-GR" sz="1000" spc="-10">
                          <a:effectLst/>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60960" algn="r">
                        <a:spcBef>
                          <a:spcPts val="190"/>
                        </a:spcBef>
                        <a:spcAft>
                          <a:spcPts val="0"/>
                        </a:spcAft>
                      </a:pPr>
                      <a:r>
                        <a:rPr lang="en-US" sz="1000" spc="-10">
                          <a:effectLst/>
                        </a:rPr>
                        <a:t>Αύξηση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37465" algn="r">
                        <a:spcBef>
                          <a:spcPts val="190"/>
                        </a:spcBef>
                        <a:spcAft>
                          <a:spcPts val="0"/>
                        </a:spcAft>
                      </a:pPr>
                      <a:r>
                        <a:rPr lang="en-US" sz="1000" spc="-10">
                          <a:effectLst/>
                        </a:rPr>
                        <a:t>Μείωση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03975583"/>
                  </a:ext>
                </a:extLst>
              </a:tr>
              <a:tr h="511094">
                <a:tc vMerge="1">
                  <a:txBody>
                    <a:bodyPr/>
                    <a:lstStyle/>
                    <a:p>
                      <a:endParaRPr lang="en-US"/>
                    </a:p>
                  </a:txBody>
                  <a:tcPr/>
                </a:tc>
                <a:tc>
                  <a:txBody>
                    <a:bodyPr/>
                    <a:lstStyle/>
                    <a:p>
                      <a:pPr marL="67945" marR="0">
                        <a:spcBef>
                          <a:spcPts val="190"/>
                        </a:spcBef>
                        <a:spcAft>
                          <a:spcPts val="0"/>
                        </a:spcAft>
                      </a:pPr>
                      <a:r>
                        <a:rPr lang="en-US" sz="1000">
                          <a:effectLst/>
                        </a:rPr>
                        <a:t>2. </a:t>
                      </a:r>
                      <a:r>
                        <a:rPr lang="en-US" sz="1000" spc="-10">
                          <a:effectLst/>
                        </a:rPr>
                        <a:t>Μεταφορές</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61595" algn="r">
                        <a:spcBef>
                          <a:spcPts val="190"/>
                        </a:spcBef>
                        <a:spcAft>
                          <a:spcPts val="0"/>
                        </a:spcAft>
                      </a:pPr>
                      <a:r>
                        <a:rPr lang="en-US" sz="1000" spc="-10">
                          <a:effectLst/>
                        </a:rPr>
                        <a:t>Αύξηση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41910" algn="r">
                        <a:spcBef>
                          <a:spcPts val="195"/>
                        </a:spcBef>
                        <a:spcAft>
                          <a:spcPts val="0"/>
                        </a:spcAft>
                      </a:pPr>
                      <a:r>
                        <a:rPr lang="en-US" sz="1000" spc="-10">
                          <a:effectLst/>
                        </a:rPr>
                        <a:t>Μείωση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70184784"/>
                  </a:ext>
                </a:extLst>
              </a:tr>
              <a:tr h="326416">
                <a:tc>
                  <a:txBody>
                    <a:bodyPr/>
                    <a:lstStyle/>
                    <a:p>
                      <a:pPr marL="0" marR="0">
                        <a:spcBef>
                          <a:spcPts val="0"/>
                        </a:spcBef>
                        <a:spcAft>
                          <a:spcPts val="0"/>
                        </a:spcAft>
                      </a:pPr>
                      <a:r>
                        <a:rPr lang="el-GR" sz="10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185"/>
                        </a:spcBef>
                        <a:spcAft>
                          <a:spcPts val="0"/>
                        </a:spcAft>
                      </a:pPr>
                      <a:r>
                        <a:rPr lang="en-US" sz="1000">
                          <a:effectLst/>
                        </a:rPr>
                        <a:t>3. </a:t>
                      </a:r>
                      <a:r>
                        <a:rPr lang="en-US" sz="1000" spc="-10">
                          <a:effectLst/>
                        </a:rPr>
                        <a:t>Φόροι</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39750" marR="0">
                        <a:spcBef>
                          <a:spcPts val="185"/>
                        </a:spcBef>
                        <a:spcAft>
                          <a:spcPts val="0"/>
                        </a:spcAft>
                      </a:pPr>
                      <a:r>
                        <a:rPr lang="en-US" sz="1000" spc="-10" dirty="0" err="1">
                          <a:effectLst/>
                        </a:rPr>
                        <a:t>Μείωση</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67690" marR="0" algn="r">
                        <a:spcBef>
                          <a:spcPts val="185"/>
                        </a:spcBef>
                        <a:spcAft>
                          <a:spcPts val="0"/>
                        </a:spcAft>
                      </a:pPr>
                      <a:r>
                        <a:rPr lang="en-US" sz="1000" spc="-10" dirty="0" err="1">
                          <a:effectLst/>
                        </a:rPr>
                        <a:t>Αύξηση</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16643052"/>
                  </a:ext>
                </a:extLst>
              </a:tr>
            </a:tbl>
          </a:graphicData>
        </a:graphic>
      </p:graphicFrame>
    </p:spTree>
    <p:extLst>
      <p:ext uri="{BB962C8B-B14F-4D97-AF65-F5344CB8AC3E}">
        <p14:creationId xmlns:p14="http://schemas.microsoft.com/office/powerpoint/2010/main" val="2062134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30</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2"/>
            <a:ext cx="12107526" cy="2739211"/>
          </a:xfrm>
          <a:prstGeom prst="rect">
            <a:avLst/>
          </a:prstGeom>
        </p:spPr>
        <p:txBody>
          <a:bodyPr wrap="square">
            <a:spAutoFit/>
          </a:bodyPr>
          <a:lstStyle/>
          <a:p>
            <a:r>
              <a:rPr lang="el-GR" sz="3200" b="1" dirty="0">
                <a:solidFill>
                  <a:schemeClr val="accent2">
                    <a:lumMod val="75000"/>
                  </a:schemeClr>
                </a:solidFill>
              </a:rPr>
              <a:t>Νομισματική πολιτική</a:t>
            </a:r>
          </a:p>
          <a:p>
            <a:endParaRPr lang="el-GR" sz="2800" dirty="0"/>
          </a:p>
          <a:p>
            <a:pPr marL="457200" indent="-457200">
              <a:buFont typeface="Arial" panose="020B0604020202020204" pitchFamily="34" charset="0"/>
              <a:buChar char="•"/>
            </a:pPr>
            <a:r>
              <a:rPr lang="el-GR" sz="2800" dirty="0"/>
              <a:t>Η </a:t>
            </a:r>
            <a:r>
              <a:rPr lang="el-GR" sz="2800" b="1" dirty="0"/>
              <a:t>νομισματική πολιτική </a:t>
            </a:r>
            <a:r>
              <a:rPr lang="el-GR" sz="2800" dirty="0"/>
              <a:t>αναφέρεται σε προσπάθειες επηρεασμού του επιπέδου της οικονομικής δραστηριότητας (επίπεδο αγορών και πωλήσεων στην οικονομία) μέσω αλλαγών στην ποσότητα του χρήματος που κυκλοφορεί και στην τιμή του χρήματος, δηλαδή στα βραχυπρόθεσμα επιτόκια.</a:t>
            </a:r>
          </a:p>
        </p:txBody>
      </p:sp>
    </p:spTree>
    <p:extLst>
      <p:ext uri="{BB962C8B-B14F-4D97-AF65-F5344CB8AC3E}">
        <p14:creationId xmlns:p14="http://schemas.microsoft.com/office/powerpoint/2010/main" val="36254392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5124480"/>
          </a:xfrm>
          <a:prstGeom prst="rect">
            <a:avLst/>
          </a:prstGeom>
        </p:spPr>
        <p:txBody>
          <a:bodyPr wrap="square">
            <a:spAutoFit/>
          </a:bodyPr>
          <a:lstStyle/>
          <a:p>
            <a:r>
              <a:rPr lang="el-GR" sz="2800" b="1" dirty="0">
                <a:solidFill>
                  <a:schemeClr val="accent2">
                    <a:lumMod val="75000"/>
                  </a:schemeClr>
                </a:solidFill>
              </a:rPr>
              <a:t>Η κλασική ποσοτική θεωρία του χρήματος</a:t>
            </a:r>
          </a:p>
          <a:p>
            <a:endParaRPr lang="el-GR" sz="1100" dirty="0"/>
          </a:p>
          <a:p>
            <a:pPr marL="457200" indent="-457200">
              <a:buFont typeface="Arial" panose="020B0604020202020204" pitchFamily="34" charset="0"/>
              <a:buChar char="•"/>
            </a:pPr>
            <a:r>
              <a:rPr lang="el-GR" dirty="0"/>
              <a:t>MV = PY όπου: </a:t>
            </a:r>
          </a:p>
          <a:p>
            <a:pPr marL="457200" indent="-457200">
              <a:buFont typeface="Arial" panose="020B0604020202020204" pitchFamily="34" charset="0"/>
              <a:buChar char="•"/>
            </a:pPr>
            <a:r>
              <a:rPr lang="el-GR" dirty="0"/>
              <a:t>Μ = απόθεμα χρήματος, </a:t>
            </a:r>
          </a:p>
          <a:p>
            <a:pPr marL="457200" indent="-457200">
              <a:buFont typeface="Arial" panose="020B0604020202020204" pitchFamily="34" charset="0"/>
              <a:buChar char="•"/>
            </a:pPr>
            <a:r>
              <a:rPr lang="el-GR" dirty="0"/>
              <a:t>V = ταχύτητα κυκλοφορία, </a:t>
            </a:r>
          </a:p>
          <a:p>
            <a:pPr marL="457200" indent="-457200">
              <a:buFont typeface="Arial" panose="020B0604020202020204" pitchFamily="34" charset="0"/>
              <a:buChar char="•"/>
            </a:pPr>
            <a:r>
              <a:rPr lang="el-GR" dirty="0"/>
              <a:t>P = επίπεδο τιμών και</a:t>
            </a:r>
          </a:p>
          <a:p>
            <a:pPr marL="457200" indent="-457200">
              <a:buFont typeface="Arial" panose="020B0604020202020204" pitchFamily="34" charset="0"/>
              <a:buChar char="•"/>
            </a:pPr>
            <a:r>
              <a:rPr lang="el-GR" dirty="0"/>
              <a:t> Y = επίπεδο εθνικού εισοδήματος. </a:t>
            </a:r>
          </a:p>
          <a:p>
            <a:pPr marL="457200" indent="-457200">
              <a:buFont typeface="Arial" panose="020B0604020202020204" pitchFamily="34" charset="0"/>
              <a:buChar char="•"/>
            </a:pPr>
            <a:r>
              <a:rPr lang="el-GR" dirty="0"/>
              <a:t>Μπορούμε να εκφράσουμε την παραπάνω εξίσωση με έναν πιο κατάλληλο τρόπο:</a:t>
            </a:r>
          </a:p>
          <a:p>
            <a:pPr algn="ctr"/>
            <a:r>
              <a:rPr lang="el-GR" dirty="0" err="1"/>
              <a:t>Md</a:t>
            </a:r>
            <a:r>
              <a:rPr lang="el-GR" dirty="0"/>
              <a:t> = </a:t>
            </a:r>
            <a:r>
              <a:rPr lang="en-US" dirty="0" err="1"/>
              <a:t>Kpy</a:t>
            </a:r>
            <a:r>
              <a:rPr lang="el-GR" dirty="0"/>
              <a:t> όπου:</a:t>
            </a:r>
          </a:p>
          <a:p>
            <a:pPr marL="457200" indent="-457200">
              <a:buFont typeface="Arial" panose="020B0604020202020204" pitchFamily="34" charset="0"/>
              <a:buChar char="•"/>
            </a:pPr>
            <a:r>
              <a:rPr lang="el-GR" dirty="0"/>
              <a:t> P = επίπεδο τιμών, </a:t>
            </a:r>
          </a:p>
          <a:p>
            <a:pPr marL="457200" indent="-457200">
              <a:buFont typeface="Arial" panose="020B0604020202020204" pitchFamily="34" charset="0"/>
              <a:buChar char="•"/>
            </a:pPr>
            <a:r>
              <a:rPr lang="el-GR" dirty="0"/>
              <a:t>Y = επίπεδο πραγματικού εθνικού εισοδήματος, </a:t>
            </a:r>
          </a:p>
          <a:p>
            <a:pPr marL="457200" indent="-457200">
              <a:buFont typeface="Arial" panose="020B0604020202020204" pitchFamily="34" charset="0"/>
              <a:buChar char="•"/>
            </a:pPr>
            <a:r>
              <a:rPr lang="el-GR" dirty="0" err="1"/>
              <a:t>Md</a:t>
            </a:r>
            <a:r>
              <a:rPr lang="el-GR" dirty="0"/>
              <a:t> = ζήτηση για χρήμα για συναλλαγές και </a:t>
            </a:r>
          </a:p>
          <a:p>
            <a:pPr marL="457200" indent="-457200">
              <a:buFont typeface="Arial" panose="020B0604020202020204" pitchFamily="34" charset="0"/>
              <a:buChar char="•"/>
            </a:pPr>
            <a:r>
              <a:rPr lang="el-GR" dirty="0"/>
              <a:t>k = ποσοστό του εθνικού εισοδήματος που διατηρείται για ισοζύγια συναλλαγών. </a:t>
            </a:r>
          </a:p>
          <a:p>
            <a:pPr marL="457200" indent="-457200">
              <a:buFont typeface="Arial" panose="020B0604020202020204" pitchFamily="34" charset="0"/>
              <a:buChar char="•"/>
            </a:pPr>
            <a:r>
              <a:rPr lang="el-GR" dirty="0"/>
              <a:t>Στο σημείο ισορροπίας </a:t>
            </a:r>
            <a:r>
              <a:rPr lang="el-GR" dirty="0" err="1"/>
              <a:t>Md</a:t>
            </a:r>
            <a:r>
              <a:rPr lang="el-GR" dirty="0"/>
              <a:t> = </a:t>
            </a:r>
            <a:r>
              <a:rPr lang="el-GR" dirty="0" err="1"/>
              <a:t>Ms</a:t>
            </a:r>
            <a:r>
              <a:rPr lang="el-GR" dirty="0"/>
              <a:t>, και έτσι: </a:t>
            </a:r>
          </a:p>
          <a:p>
            <a:pPr marL="457200" indent="-457200" algn="ctr">
              <a:buFont typeface="Arial" panose="020B0604020202020204" pitchFamily="34" charset="0"/>
              <a:buChar char="•"/>
            </a:pPr>
            <a:endParaRPr lang="el-GR" dirty="0"/>
          </a:p>
          <a:p>
            <a:endParaRPr lang="el-GR" dirty="0"/>
          </a:p>
          <a:p>
            <a:endParaRPr lang="el-GR" dirty="0"/>
          </a:p>
          <a:p>
            <a:pPr marL="285750" indent="-285750">
              <a:buFont typeface="Arial" panose="020B0604020202020204" pitchFamily="34" charset="0"/>
              <a:buChar char="•"/>
            </a:pPr>
            <a:r>
              <a:rPr lang="el-GR" dirty="0"/>
              <a:t>Μια αύξηση στο </a:t>
            </a:r>
            <a:r>
              <a:rPr lang="el-GR" dirty="0" err="1"/>
              <a:t>Ms</a:t>
            </a:r>
            <a:r>
              <a:rPr lang="el-GR" dirty="0"/>
              <a:t> θα οδηγήσει σε μια ανάλογη αύξηση στο P.</a:t>
            </a:r>
          </a:p>
        </p:txBody>
      </p:sp>
      <p:pic>
        <p:nvPicPr>
          <p:cNvPr id="4" name="Εικόνα 3"/>
          <p:cNvPicPr>
            <a:picLocks noChangeAspect="1"/>
          </p:cNvPicPr>
          <p:nvPr/>
        </p:nvPicPr>
        <p:blipFill>
          <a:blip r:embed="rId3"/>
          <a:stretch>
            <a:fillRect/>
          </a:stretch>
        </p:blipFill>
        <p:spPr>
          <a:xfrm>
            <a:off x="4223356" y="4913182"/>
            <a:ext cx="1559333" cy="572906"/>
          </a:xfrm>
          <a:prstGeom prst="rect">
            <a:avLst/>
          </a:prstGeom>
        </p:spPr>
      </p:pic>
    </p:spTree>
    <p:extLst>
      <p:ext uri="{BB962C8B-B14F-4D97-AF65-F5344CB8AC3E}">
        <p14:creationId xmlns:p14="http://schemas.microsoft.com/office/powerpoint/2010/main" val="27924494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5262979"/>
          </a:xfrm>
          <a:prstGeom prst="rect">
            <a:avLst/>
          </a:prstGeom>
        </p:spPr>
        <p:txBody>
          <a:bodyPr wrap="square">
            <a:spAutoFit/>
          </a:bodyPr>
          <a:lstStyle/>
          <a:p>
            <a:r>
              <a:rPr lang="el-GR" sz="2800" b="1" dirty="0">
                <a:solidFill>
                  <a:schemeClr val="accent2">
                    <a:lumMod val="75000"/>
                  </a:schemeClr>
                </a:solidFill>
              </a:rPr>
              <a:t>Ο μηχανισμός μετάδοσης των επιτοκίων</a:t>
            </a:r>
          </a:p>
          <a:p>
            <a:endParaRPr lang="el-GR" sz="2800" dirty="0"/>
          </a:p>
          <a:p>
            <a:pPr marL="457200" indent="-457200">
              <a:buFont typeface="Arial" panose="020B0604020202020204" pitchFamily="34" charset="0"/>
              <a:buChar char="•"/>
            </a:pPr>
            <a:r>
              <a:rPr lang="el-GR" sz="2800" dirty="0"/>
              <a:t>Η δομή των επιτοκίων περνά σε διαφορετικά μέρη της οικονομίας μέσω του </a:t>
            </a:r>
            <a:r>
              <a:rPr lang="el-GR" sz="2800" b="1" dirty="0"/>
              <a:t>μηχανισμού μετάδοσης των επιτοκίων.</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r>
              <a:rPr lang="el-GR" sz="2800" dirty="0"/>
              <a:t>Οι επιπτώσεις προκύπτουν από αλλαγές στον δανεισμό επιχειρήσεων και ατόμων και αφορούν στην κατανάλωση και στις επενδύσεις. </a:t>
            </a:r>
          </a:p>
          <a:p>
            <a:pPr marL="457200" indent="-457200">
              <a:buFont typeface="Arial" panose="020B0604020202020204" pitchFamily="34" charset="0"/>
              <a:buChar char="•"/>
            </a:pPr>
            <a:r>
              <a:rPr lang="el-GR" sz="2800" dirty="0"/>
              <a:t>Επίσης από τα άτομα που έχουν υποθήκες και από όσους αποταμιεύουν.</a:t>
            </a:r>
          </a:p>
          <a:p>
            <a:pPr marL="457200" indent="-457200">
              <a:buFont typeface="Arial" panose="020B0604020202020204" pitchFamily="34" charset="0"/>
              <a:buChar char="•"/>
            </a:pPr>
            <a:r>
              <a:rPr lang="el-GR" sz="2800" dirty="0"/>
              <a:t>Επιπτώσεις παρουσιάζονται και στις συναλλαγματικές ισοτιμίες, στις τιμές των εισαγωγών και των εξαγωγών και στην επακόλουθη ζήτηση για εισαγωγές και εξαγωγές που συνολικά επηρεάζουν τις καθαρές εξαγωγές.</a:t>
            </a:r>
          </a:p>
          <a:p>
            <a:pPr marL="457200" indent="-457200">
              <a:buFont typeface="Arial" panose="020B0604020202020204" pitchFamily="34" charset="0"/>
              <a:buChar char="•"/>
            </a:pPr>
            <a:endParaRPr lang="el-GR" sz="2800" dirty="0"/>
          </a:p>
        </p:txBody>
      </p:sp>
    </p:spTree>
    <p:extLst>
      <p:ext uri="{BB962C8B-B14F-4D97-AF65-F5344CB8AC3E}">
        <p14:creationId xmlns:p14="http://schemas.microsoft.com/office/powerpoint/2010/main" val="39439126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047999" y="2513079"/>
            <a:ext cx="6096000" cy="646331"/>
          </a:xfrm>
          <a:prstGeom prst="rect">
            <a:avLst/>
          </a:prstGeom>
        </p:spPr>
        <p:txBody>
          <a:bodyPr>
            <a:spAutoFit/>
          </a:bodyPr>
          <a:lstStyle/>
          <a:p>
            <a:r>
              <a:rPr lang="el-GR" sz="3600" b="1" i="1" dirty="0">
                <a:solidFill>
                  <a:srgbClr val="002060"/>
                </a:solidFill>
              </a:rPr>
              <a:t>3. Το Τραπεζικό Σύστημα</a:t>
            </a:r>
          </a:p>
        </p:txBody>
      </p:sp>
    </p:spTree>
    <p:extLst>
      <p:ext uri="{BB962C8B-B14F-4D97-AF65-F5344CB8AC3E}">
        <p14:creationId xmlns:p14="http://schemas.microsoft.com/office/powerpoint/2010/main" val="2063913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1"/>
            <a:ext cx="11827152" cy="4031873"/>
          </a:xfrm>
          <a:prstGeom prst="rect">
            <a:avLst/>
          </a:prstGeom>
        </p:spPr>
        <p:txBody>
          <a:bodyPr wrap="square">
            <a:spAutoFit/>
          </a:bodyPr>
          <a:lstStyle/>
          <a:p>
            <a:r>
              <a:rPr lang="el-GR" sz="3200" b="1" dirty="0">
                <a:solidFill>
                  <a:schemeClr val="accent2">
                    <a:lumMod val="75000"/>
                  </a:schemeClr>
                </a:solidFill>
              </a:rPr>
              <a:t>Εισαγωγή</a:t>
            </a:r>
          </a:p>
          <a:p>
            <a:pPr marL="285750" indent="-285750">
              <a:buFont typeface="Arial" panose="020B0604020202020204" pitchFamily="34" charset="0"/>
              <a:buChar char="•"/>
            </a:pPr>
            <a:endParaRPr lang="el-GR" sz="2800" dirty="0"/>
          </a:p>
          <a:p>
            <a:pPr marL="285750" indent="-285750">
              <a:buFont typeface="Arial" panose="020B0604020202020204" pitchFamily="34" charset="0"/>
              <a:buChar char="•"/>
            </a:pPr>
            <a:r>
              <a:rPr lang="el-GR" sz="2800" dirty="0"/>
              <a:t>Τα επιτόκια αποτελούν την καρδιά του τραπεζικού συστήματος, τουλάχιστον του συμβατικού</a:t>
            </a:r>
            <a:r>
              <a:rPr lang="el-GR" dirty="0"/>
              <a:t>.</a:t>
            </a:r>
          </a:p>
          <a:p>
            <a:pPr marL="285750" indent="-285750">
              <a:buFont typeface="Arial" panose="020B0604020202020204" pitchFamily="34" charset="0"/>
              <a:buChar char="•"/>
            </a:pPr>
            <a:r>
              <a:rPr lang="el-GR" sz="2800" dirty="0"/>
              <a:t>Η δομή των επιτοκίων του τραπεζικού συστήματος επηρεάζεται σε μεγάλο βαθμό από τις κεντρικές τράπεζες, οι οποίες παίζουν σημαντικό ρόλο σ’ ένα νομισματικό σύστημα</a:t>
            </a:r>
            <a:r>
              <a:rPr lang="el-GR" dirty="0"/>
              <a:t>.</a:t>
            </a:r>
          </a:p>
          <a:p>
            <a:pPr marL="285750" indent="-285750">
              <a:buFont typeface="Arial" panose="020B0604020202020204" pitchFamily="34" charset="0"/>
              <a:buChar char="•"/>
            </a:pPr>
            <a:r>
              <a:rPr lang="el-GR" sz="2800" b="1" dirty="0"/>
              <a:t>Περιθώριο: </a:t>
            </a:r>
            <a:r>
              <a:rPr lang="el-GR" sz="2800" dirty="0"/>
              <a:t>Η διαφορά μεταξύ του μέσου τόκου που κερδίζει επί του ενεργητικού και του μέσου τόκου που πληρώνει επί των υποχρεώσεων</a:t>
            </a:r>
          </a:p>
        </p:txBody>
      </p:sp>
    </p:spTree>
    <p:extLst>
      <p:ext uri="{BB962C8B-B14F-4D97-AF65-F5344CB8AC3E}">
        <p14:creationId xmlns:p14="http://schemas.microsoft.com/office/powerpoint/2010/main" val="1998988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2"/>
            <a:ext cx="11827152" cy="4124206"/>
          </a:xfrm>
          <a:prstGeom prst="rect">
            <a:avLst/>
          </a:prstGeom>
        </p:spPr>
        <p:txBody>
          <a:bodyPr wrap="square">
            <a:spAutoFit/>
          </a:bodyPr>
          <a:lstStyle/>
          <a:p>
            <a:r>
              <a:rPr lang="el-GR" sz="3200" b="1" dirty="0">
                <a:solidFill>
                  <a:schemeClr val="accent2">
                    <a:lumMod val="75000"/>
                  </a:schemeClr>
                </a:solidFill>
              </a:rPr>
              <a:t>Οι Ισολογισμοί των Τραπεζών</a:t>
            </a:r>
          </a:p>
          <a:p>
            <a:endParaRPr lang="el-GR" sz="2400" dirty="0"/>
          </a:p>
          <a:p>
            <a:endParaRPr lang="el-GR" sz="2400" dirty="0"/>
          </a:p>
          <a:p>
            <a:pPr marL="342900" indent="-342900">
              <a:buFont typeface="Arial" panose="020B0604020202020204" pitchFamily="34" charset="0"/>
              <a:buChar char="•"/>
            </a:pPr>
            <a:r>
              <a:rPr lang="el-GR" sz="2600" dirty="0"/>
              <a:t>Ο ισολογισμός μιας τράπεζας αποτελείται από το ενεργητικό και τις υποχρεώσεις της. </a:t>
            </a:r>
          </a:p>
          <a:p>
            <a:pPr marL="342900" indent="-342900">
              <a:buFont typeface="Arial" panose="020B0604020202020204" pitchFamily="34" charset="0"/>
              <a:buChar char="•"/>
            </a:pPr>
            <a:r>
              <a:rPr lang="el-GR" sz="2600" dirty="0"/>
              <a:t>Το </a:t>
            </a:r>
            <a:r>
              <a:rPr lang="el-GR" sz="2600" b="1" dirty="0"/>
              <a:t>ενεργητικό</a:t>
            </a:r>
            <a:r>
              <a:rPr lang="el-GR" sz="2600" dirty="0"/>
              <a:t> περιλαμβάνει τα αποθεματικά μετρητών, χρεογράφων και δανείων. </a:t>
            </a:r>
          </a:p>
          <a:p>
            <a:pPr marL="342900" indent="-342900">
              <a:buFont typeface="Arial" panose="020B0604020202020204" pitchFamily="34" charset="0"/>
              <a:buChar char="•"/>
            </a:pPr>
            <a:r>
              <a:rPr lang="el-GR" sz="2600" dirty="0"/>
              <a:t>Οι </a:t>
            </a:r>
            <a:r>
              <a:rPr lang="el-GR" sz="2600" b="1" dirty="0"/>
              <a:t>υποχρεώσεις</a:t>
            </a:r>
            <a:r>
              <a:rPr lang="el-GR" sz="2600" dirty="0"/>
              <a:t> περιλαμβάνουν καταθέσεις όψεως, καταθέσεις ταμιευτηρίου, δάνεια από άλλες τράπεζες στη διατραπεζική αγορά και, στην περίπτωση των ανώνυμων εταιρειών, τα ίδια κεφάλαια. </a:t>
            </a:r>
          </a:p>
          <a:p>
            <a:pPr marL="342900" indent="-342900">
              <a:buFont typeface="Arial" panose="020B0604020202020204" pitchFamily="34" charset="0"/>
              <a:buChar char="•"/>
            </a:pPr>
            <a:r>
              <a:rPr lang="el-GR" sz="2600" dirty="0"/>
              <a:t>Το ενεργητικό πρέπει να ισούται με τις υποχρεώσεις συν τα ίδια κεφάλαια.</a:t>
            </a:r>
          </a:p>
        </p:txBody>
      </p:sp>
    </p:spTree>
    <p:extLst>
      <p:ext uri="{BB962C8B-B14F-4D97-AF65-F5344CB8AC3E}">
        <p14:creationId xmlns:p14="http://schemas.microsoft.com/office/powerpoint/2010/main" val="2511576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36</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2"/>
            <a:ext cx="11827152" cy="5062924"/>
          </a:xfrm>
          <a:prstGeom prst="rect">
            <a:avLst/>
          </a:prstGeom>
        </p:spPr>
        <p:txBody>
          <a:bodyPr wrap="square">
            <a:spAutoFit/>
          </a:bodyPr>
          <a:lstStyle/>
          <a:p>
            <a:r>
              <a:rPr lang="el-GR" sz="3200" b="1" dirty="0">
                <a:solidFill>
                  <a:schemeClr val="accent2">
                    <a:lumMod val="75000"/>
                  </a:schemeClr>
                </a:solidFill>
              </a:rPr>
              <a:t>Οι Ισολογισμοί των Τραπεζών</a:t>
            </a:r>
          </a:p>
          <a:p>
            <a:endParaRPr lang="el-GR" sz="1100" dirty="0"/>
          </a:p>
          <a:p>
            <a:pPr marL="342900" indent="-342900">
              <a:buFont typeface="Arial" panose="020B0604020202020204" pitchFamily="34" charset="0"/>
              <a:buChar char="•"/>
            </a:pPr>
            <a:r>
              <a:rPr lang="el-GR" sz="2000" dirty="0"/>
              <a:t>Οι τράπεζες φυλάσσουν ένα τμήμα των κεφαλαίων στα θησαυροφυλάκιά τους, ώστε να καλύπτουν πιθανές αναλήψεις.</a:t>
            </a:r>
          </a:p>
          <a:p>
            <a:pPr marL="800100" lvl="1" indent="-342900">
              <a:buFont typeface="Arial" panose="020B0604020202020204" pitchFamily="34" charset="0"/>
              <a:buChar char="•"/>
            </a:pPr>
            <a:r>
              <a:rPr lang="el-GR" sz="2000" dirty="0"/>
              <a:t>Οι τραπεζικές καταθέσεις διαφόρων κατηγοριών αντιστοιχούν στο 97% της προσφοράς χρήματος, ενώ το συνάλλαγμα αντιστοιχεί στο υπόλοιπο 3%.</a:t>
            </a:r>
          </a:p>
          <a:p>
            <a:pPr marL="800100" lvl="1" indent="-342900">
              <a:buFont typeface="Arial" panose="020B0604020202020204" pitchFamily="34" charset="0"/>
              <a:buChar char="•"/>
            </a:pPr>
            <a:r>
              <a:rPr lang="el-GR" sz="2000" b="1" dirty="0"/>
              <a:t>Πιστωτικός κίνδυνος: </a:t>
            </a:r>
            <a:r>
              <a:rPr lang="el-GR" sz="2000" dirty="0"/>
              <a:t>ο κίνδυνος που αντιμετωπίζει μια τράπεζα από την αθέτηση των δανείων.</a:t>
            </a:r>
          </a:p>
          <a:p>
            <a:pPr marL="800100" lvl="1" indent="-342900">
              <a:buFont typeface="Arial" panose="020B0604020202020204" pitchFamily="34" charset="0"/>
              <a:buChar char="•"/>
            </a:pPr>
            <a:endParaRPr lang="el-GR" sz="2000" dirty="0"/>
          </a:p>
          <a:p>
            <a:pPr marL="342900" indent="-342900">
              <a:buFont typeface="Arial" panose="020B0604020202020204" pitchFamily="34" charset="0"/>
              <a:buChar char="•"/>
            </a:pPr>
            <a:r>
              <a:rPr lang="el-GR" sz="2000" dirty="0"/>
              <a:t>Οι τράπεζες δεν βασίζονται στις καταθέσεις των πελατών τους ώστε να έχουν τη δυνατότητα να δανείζουν σε άλλους ιδιώτες και επιχειρήσεις, αλλά χρησιμοποιούν άλλους τρόπους για τη σύναψη νέων δανείων.</a:t>
            </a:r>
          </a:p>
          <a:p>
            <a:pPr marL="800100" lvl="1" indent="-342900">
              <a:buFont typeface="Arial" panose="020B0604020202020204" pitchFamily="34" charset="0"/>
              <a:buChar char="•"/>
            </a:pPr>
            <a:r>
              <a:rPr lang="el-GR" sz="2000" dirty="0"/>
              <a:t>Για τη χορήγηση του δανείου, η τράπεζα πιστώνει τα κεφάλαια στον λογαριασμό του δανειολήπτη. Όταν υπάρχει συμφωνία για νέο δάνειο, παρέχονται νέα κεφάλαια και η προσφορά χρήματος αυξάνεται. Όταν τα τραπεζικά δάνεια εξοφλούνται, τότε μειώνεται η προσφορά χρήματος.</a:t>
            </a:r>
          </a:p>
          <a:p>
            <a:pPr marL="800100" lvl="1" indent="-342900">
              <a:buFont typeface="Arial" panose="020B0604020202020204" pitchFamily="34" charset="0"/>
              <a:buChar char="•"/>
            </a:pPr>
            <a:r>
              <a:rPr lang="el-GR" sz="2000" dirty="0"/>
              <a:t>Τα νέα αυτά δάνεια αντιπροσωπεύουν το ενεργητικό της τράπεζας, αλλά συγχρόνως αυξάνονται ανάλογα και οι υποχρεώσεις.</a:t>
            </a:r>
          </a:p>
          <a:p>
            <a:pPr marL="800100" lvl="1" indent="-342900">
              <a:buFont typeface="Arial" panose="020B0604020202020204" pitchFamily="34" charset="0"/>
              <a:buChar char="•"/>
            </a:pPr>
            <a:r>
              <a:rPr lang="el-GR" sz="2000" dirty="0"/>
              <a:t>Οι τράπεζες μπορούν επίσης να αγοράζουν και να πουλούν ομόλογα στην αγορά ομολόγων.</a:t>
            </a:r>
          </a:p>
        </p:txBody>
      </p:sp>
    </p:spTree>
    <p:extLst>
      <p:ext uri="{BB962C8B-B14F-4D97-AF65-F5344CB8AC3E}">
        <p14:creationId xmlns:p14="http://schemas.microsoft.com/office/powerpoint/2010/main" val="5047318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37</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2"/>
            <a:ext cx="11827152" cy="5678478"/>
          </a:xfrm>
          <a:prstGeom prst="rect">
            <a:avLst/>
          </a:prstGeom>
        </p:spPr>
        <p:txBody>
          <a:bodyPr wrap="square">
            <a:spAutoFit/>
          </a:bodyPr>
          <a:lstStyle/>
          <a:p>
            <a:r>
              <a:rPr lang="el-GR" sz="3200" b="1" dirty="0">
                <a:solidFill>
                  <a:schemeClr val="accent2">
                    <a:lumMod val="75000"/>
                  </a:schemeClr>
                </a:solidFill>
              </a:rPr>
              <a:t>Οι Ισολογισμοί των Τραπεζών</a:t>
            </a:r>
          </a:p>
          <a:p>
            <a:pPr marL="342900" indent="-342900">
              <a:buFont typeface="Arial" panose="020B0604020202020204" pitchFamily="34" charset="0"/>
              <a:buChar char="•"/>
            </a:pPr>
            <a:r>
              <a:rPr lang="el-GR" sz="2400" dirty="0"/>
              <a:t>Οι τράπεζες δανείζονται κεφάλαια με πολύ πιο μακροπρόθεσμους όρους και με περισσότερους περιορισμούς. Τα δάνεια αυτά δεν έχουν μεγάλη ρευστότητα, επειδή δεν μετατρέπονται εύκολα σε μετρητά. </a:t>
            </a:r>
          </a:p>
          <a:p>
            <a:pPr marL="800100" lvl="1" indent="-342900">
              <a:buFont typeface="Arial" panose="020B0604020202020204" pitchFamily="34" charset="0"/>
              <a:buChar char="•"/>
            </a:pPr>
            <a:r>
              <a:rPr lang="el-GR" sz="2000" dirty="0"/>
              <a:t>Οι τράπεζες μπορούν να συμπεριλάβουν αυτά τα χρέη στον ισολογισμό, επειδή αντιπροσωπεύουν μια μορφή κεφαλαίων που προστατεύει την   τράπεζα από εξωτερικούς κλυδωνισμούς</a:t>
            </a:r>
            <a:r>
              <a:rPr lang="el-GR" sz="2000" b="1" dirty="0">
                <a:solidFill>
                  <a:schemeClr val="accent2">
                    <a:lumMod val="75000"/>
                  </a:schemeClr>
                </a:solidFill>
              </a:rPr>
              <a:t>.</a:t>
            </a:r>
            <a:endParaRPr lang="en-US" sz="2000" b="1" dirty="0">
              <a:solidFill>
                <a:schemeClr val="accent2">
                  <a:lumMod val="75000"/>
                </a:schemeClr>
              </a:solidFill>
            </a:endParaRPr>
          </a:p>
          <a:p>
            <a:pPr marL="342900" indent="-342900">
              <a:buFont typeface="Arial" panose="020B0604020202020204" pitchFamily="34" charset="0"/>
              <a:buChar char="•"/>
            </a:pPr>
            <a:r>
              <a:rPr lang="el-GR" sz="2400" dirty="0"/>
              <a:t>Ο βασικός</a:t>
            </a:r>
            <a:r>
              <a:rPr lang="en-US" sz="2400" dirty="0"/>
              <a:t>  </a:t>
            </a:r>
            <a:r>
              <a:rPr lang="el-GR" sz="2400" dirty="0"/>
              <a:t>περιορισμός είναι η νομισματική πολιτική και το επιτόκιο που καθορίζονται από την κεντρική τράπεζα.</a:t>
            </a:r>
            <a:endParaRPr lang="en-US" sz="2400" dirty="0"/>
          </a:p>
          <a:p>
            <a:pPr marL="800100" lvl="1" indent="-342900">
              <a:buFont typeface="Arial" panose="020B0604020202020204" pitchFamily="34" charset="0"/>
              <a:buChar char="•"/>
            </a:pPr>
            <a:r>
              <a:rPr lang="el-GR" sz="2000" dirty="0"/>
              <a:t>Αν τα επιτόκια αυξηθούν, οι τράπεζες πρέπει να αυξήσουν τα επιτόκια δανεισμού</a:t>
            </a:r>
            <a:r>
              <a:rPr lang="en-US" sz="2000" dirty="0"/>
              <a:t> </a:t>
            </a:r>
            <a:r>
              <a:rPr lang="el-GR" sz="2000" dirty="0"/>
              <a:t>και αυτό οδηγεί σε πτώση της ζήτησης για δάνεια.</a:t>
            </a:r>
          </a:p>
          <a:p>
            <a:pPr marL="800100" lvl="1" indent="-342900">
              <a:buFont typeface="Arial" panose="020B0604020202020204" pitchFamily="34" charset="0"/>
              <a:buChar char="•"/>
            </a:pPr>
            <a:r>
              <a:rPr lang="el-GR" sz="2000" dirty="0"/>
              <a:t>Αν ο τραπεζικός δανεισμός αυξάνεται και η ανάπτυξη των κεφαλαίων είναι ραγδαία,</a:t>
            </a:r>
            <a:r>
              <a:rPr lang="en-US" sz="2000" dirty="0"/>
              <a:t> </a:t>
            </a:r>
            <a:r>
              <a:rPr lang="el-GR" sz="2000" dirty="0"/>
              <a:t>τότε η κεντρική τράπεζα θα εξετάσει το ρίσκο που τίθεται λόγω της επιτάχυνσης του πληθωρισμού πάνω από το ποσοστό-στόχο.</a:t>
            </a:r>
            <a:endParaRPr lang="en-US" sz="2000" dirty="0"/>
          </a:p>
          <a:p>
            <a:pPr marL="800100" lvl="1" indent="-342900">
              <a:buFont typeface="Arial" panose="020B0604020202020204" pitchFamily="34" charset="0"/>
              <a:buChar char="•"/>
            </a:pPr>
            <a:r>
              <a:rPr lang="el-GR" sz="2000" dirty="0"/>
              <a:t>Οι κεντρικές</a:t>
            </a:r>
            <a:r>
              <a:rPr lang="en-US" sz="2000" dirty="0"/>
              <a:t> </a:t>
            </a:r>
            <a:r>
              <a:rPr lang="el-GR" sz="2000" dirty="0"/>
              <a:t>τράπεζες αύξησαν τον βαθμό ρυθμίσεων του τραπεζικού συστήματος, κατά τις συνεχείς</a:t>
            </a:r>
            <a:r>
              <a:rPr lang="en-US" sz="2000" dirty="0"/>
              <a:t> </a:t>
            </a:r>
            <a:r>
              <a:rPr lang="el-GR" sz="2000" dirty="0"/>
              <a:t>προσπάθειές τους να περιορίσουν το ρίσκο πιθανών μελλοντικών κρίσεων.</a:t>
            </a:r>
          </a:p>
          <a:p>
            <a:endParaRPr lang="el-GR" sz="1100" dirty="0"/>
          </a:p>
          <a:p>
            <a:pPr marL="342900" indent="-342900">
              <a:buFont typeface="Arial" panose="020B0604020202020204" pitchFamily="34" charset="0"/>
              <a:buChar char="•"/>
            </a:pPr>
            <a:endParaRPr lang="el-GR" sz="2000" dirty="0"/>
          </a:p>
        </p:txBody>
      </p:sp>
    </p:spTree>
    <p:extLst>
      <p:ext uri="{BB962C8B-B14F-4D97-AF65-F5344CB8AC3E}">
        <p14:creationId xmlns:p14="http://schemas.microsoft.com/office/powerpoint/2010/main" val="15417946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38</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5493812"/>
          </a:xfrm>
          <a:prstGeom prst="rect">
            <a:avLst/>
          </a:prstGeom>
        </p:spPr>
        <p:txBody>
          <a:bodyPr wrap="square">
            <a:spAutoFit/>
          </a:bodyPr>
          <a:lstStyle/>
          <a:p>
            <a:r>
              <a:rPr lang="el-GR" sz="2800" b="1" dirty="0">
                <a:solidFill>
                  <a:schemeClr val="accent2">
                    <a:lumMod val="75000"/>
                  </a:schemeClr>
                </a:solidFill>
              </a:rPr>
              <a:t>Πολιτική μακροπροληπτικού χαρακτήρα</a:t>
            </a:r>
            <a:endParaRPr lang="en-US" sz="2800" b="1" dirty="0">
              <a:solidFill>
                <a:schemeClr val="accent2">
                  <a:lumMod val="75000"/>
                </a:schemeClr>
              </a:solidFill>
            </a:endParaRPr>
          </a:p>
          <a:p>
            <a:endParaRPr lang="en-US" sz="1100" dirty="0"/>
          </a:p>
          <a:p>
            <a:pPr marL="342900" indent="-342900">
              <a:buFont typeface="Arial" panose="020B0604020202020204" pitchFamily="34" charset="0"/>
              <a:buChar char="•"/>
            </a:pPr>
            <a:r>
              <a:rPr lang="el-GR" sz="2400" dirty="0"/>
              <a:t>Μία από τις επικρίσεις που δέχτηκαν οι</a:t>
            </a:r>
            <a:r>
              <a:rPr lang="en-US" sz="2400" dirty="0"/>
              <a:t> </a:t>
            </a:r>
            <a:r>
              <a:rPr lang="el-GR" sz="2400" dirty="0"/>
              <a:t>κεντρικές τράπεζες κατά τη διάρκεια της Οικονομικής Κρίσης ήταν ότι δεν είχαν αρκετή</a:t>
            </a:r>
            <a:r>
              <a:rPr lang="en-US" sz="2400" dirty="0"/>
              <a:t> </a:t>
            </a:r>
            <a:r>
              <a:rPr lang="el-GR" sz="2400" dirty="0"/>
              <a:t>ισχύ, ώστε να αντιμετωπίσουν τον συστημικό κίνδυνο του τραπεζικού συστήματος.</a:t>
            </a:r>
            <a:endParaRPr lang="en-US" sz="2400" dirty="0"/>
          </a:p>
          <a:p>
            <a:pPr marL="342900" indent="-342900">
              <a:buFont typeface="Arial" panose="020B0604020202020204" pitchFamily="34" charset="0"/>
              <a:buChar char="•"/>
            </a:pPr>
            <a:r>
              <a:rPr lang="el-GR" sz="2400" b="1" dirty="0"/>
              <a:t>Συστημικός κίνδυνος: </a:t>
            </a:r>
            <a:r>
              <a:rPr lang="el-GR" sz="2400" dirty="0"/>
              <a:t>ο κίνδυνος της αποτυχίας του συνόλου του χρηματοπιστωτικού τομέα</a:t>
            </a:r>
            <a:r>
              <a:rPr lang="en-US" sz="2400" dirty="0"/>
              <a:t>.</a:t>
            </a:r>
          </a:p>
          <a:p>
            <a:pPr marL="342900" indent="-342900">
              <a:buFont typeface="Arial" panose="020B0604020202020204" pitchFamily="34" charset="0"/>
              <a:buChar char="•"/>
            </a:pPr>
            <a:r>
              <a:rPr lang="el-GR" sz="2400" b="1" dirty="0"/>
              <a:t>Πολιτική μακροπροληπτικού χαρακτήρα</a:t>
            </a:r>
            <a:r>
              <a:rPr lang="el-GR" sz="2400" dirty="0"/>
              <a:t>: οι πολιτικές που σχεδιάζονται για τον περιορισμό των κινδύνων στον χρηματοπιστωτικό τομέα, εστιάζοντας στη βελτίωση</a:t>
            </a:r>
            <a:r>
              <a:rPr lang="en-US" sz="2400" dirty="0"/>
              <a:t> </a:t>
            </a:r>
            <a:r>
              <a:rPr lang="el-GR" sz="2400" dirty="0"/>
              <a:t>συνετών προδιαγραφών λειτουργίας που ενισχύουν τη σταθερότητα και μειώνουν</a:t>
            </a:r>
            <a:r>
              <a:rPr lang="en-US" sz="2400" dirty="0"/>
              <a:t> </a:t>
            </a:r>
            <a:r>
              <a:rPr lang="el-GR" sz="2400" dirty="0"/>
              <a:t>το ρίσκο</a:t>
            </a:r>
            <a:r>
              <a:rPr lang="en-US" sz="2400" dirty="0"/>
              <a:t>.</a:t>
            </a:r>
          </a:p>
          <a:p>
            <a:pPr marL="342900" indent="-342900">
              <a:buFont typeface="Arial" panose="020B0604020202020204" pitchFamily="34" charset="0"/>
              <a:buChar char="•"/>
            </a:pPr>
            <a:r>
              <a:rPr lang="el-GR" sz="2400" b="1" dirty="0"/>
              <a:t>Κίνδυνος ρευστότητας: </a:t>
            </a:r>
            <a:r>
              <a:rPr lang="el-GR" sz="2400" dirty="0"/>
              <a:t>ο κίνδυνος ότι μια τράπεζα δεν θα καταφέρει να ανταποκριθεί στη ζήτηση κεφαλαίων για αναλήψεις</a:t>
            </a:r>
            <a:r>
              <a:rPr lang="en-US" sz="2400" dirty="0"/>
              <a:t>.</a:t>
            </a:r>
          </a:p>
          <a:p>
            <a:pPr marL="342900" indent="-342900">
              <a:buFont typeface="Arial" panose="020B0604020202020204" pitchFamily="34" charset="0"/>
              <a:buChar char="•"/>
            </a:pPr>
            <a:r>
              <a:rPr lang="el-GR" sz="2400" dirty="0"/>
              <a:t>Η πολιτική μακροπροληπτικού χαρακτήρα</a:t>
            </a:r>
            <a:r>
              <a:rPr lang="en-US" sz="2400" dirty="0"/>
              <a:t> </a:t>
            </a:r>
            <a:r>
              <a:rPr lang="el-GR" sz="2400" dirty="0"/>
              <a:t>καθορίζει τις ελάχιστες απαιτήσεις στις οποίες πρέπει να προσαρμοστούν οι τράπεζες κατά</a:t>
            </a:r>
            <a:r>
              <a:rPr lang="en-US" sz="2400" dirty="0"/>
              <a:t> </a:t>
            </a:r>
            <a:r>
              <a:rPr lang="el-GR" sz="2400" dirty="0"/>
              <a:t>τη δημιουργία των ισολογισμών τους.</a:t>
            </a:r>
            <a:endParaRPr lang="en-US" sz="2400" dirty="0"/>
          </a:p>
        </p:txBody>
      </p:sp>
    </p:spTree>
    <p:extLst>
      <p:ext uri="{BB962C8B-B14F-4D97-AF65-F5344CB8AC3E}">
        <p14:creationId xmlns:p14="http://schemas.microsoft.com/office/powerpoint/2010/main" val="9163559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a:t>
            </a:r>
            <a:r>
              <a:rPr lang="en-US" b="1" dirty="0">
                <a:solidFill>
                  <a:schemeClr val="bg1"/>
                </a:solidFill>
              </a:rPr>
              <a:t>2</a:t>
            </a:r>
            <a:r>
              <a:rPr lang="el-GR" b="1" dirty="0">
                <a:solidFill>
                  <a:schemeClr val="bg1"/>
                </a:solidFill>
              </a:rPr>
              <a:t>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39</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28500" y="3065291"/>
            <a:ext cx="10534997" cy="1200329"/>
          </a:xfrm>
          <a:prstGeom prst="rect">
            <a:avLst/>
          </a:prstGeom>
        </p:spPr>
        <p:txBody>
          <a:bodyPr wrap="square">
            <a:spAutoFit/>
          </a:bodyPr>
          <a:lstStyle/>
          <a:p>
            <a:pPr algn="ctr"/>
            <a:r>
              <a:rPr lang="el-GR" sz="3600" b="1" i="1" dirty="0">
                <a:solidFill>
                  <a:srgbClr val="002060"/>
                </a:solidFill>
              </a:rPr>
              <a:t>4. Τα Εργαλεία της Κεντρικής Τράπεζας για Νομισματικό Έλεγχο  </a:t>
            </a:r>
          </a:p>
        </p:txBody>
      </p:sp>
    </p:spTree>
    <p:extLst>
      <p:ext uri="{BB962C8B-B14F-4D97-AF65-F5344CB8AC3E}">
        <p14:creationId xmlns:p14="http://schemas.microsoft.com/office/powerpoint/2010/main" val="1072999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E109-FC33-C21B-085A-366835F4A57E}"/>
              </a:ext>
            </a:extLst>
          </p:cNvPr>
          <p:cNvSpPr>
            <a:spLocks noGrp="1"/>
          </p:cNvSpPr>
          <p:nvPr>
            <p:ph type="title"/>
          </p:nvPr>
        </p:nvSpPr>
        <p:spPr>
          <a:xfrm>
            <a:off x="838200" y="365125"/>
            <a:ext cx="10515600" cy="1062519"/>
          </a:xfrm>
        </p:spPr>
        <p:txBody>
          <a:bodyPr>
            <a:normAutofit/>
          </a:bodyPr>
          <a:lstStyle/>
          <a:p>
            <a:pPr algn="ctr"/>
            <a:r>
              <a:rPr lang="el-GR" sz="2800" b="1" dirty="0"/>
              <a:t>Συσχέτιση Νοσμισματικής και Δημοσιονομικής ΠΟλιτικής</a:t>
            </a:r>
            <a:endParaRPr lang="en-US" sz="2800" b="1" dirty="0"/>
          </a:p>
        </p:txBody>
      </p:sp>
      <p:sp>
        <p:nvSpPr>
          <p:cNvPr id="3" name="Content Placeholder 2">
            <a:extLst>
              <a:ext uri="{FF2B5EF4-FFF2-40B4-BE49-F238E27FC236}">
                <a16:creationId xmlns:a16="http://schemas.microsoft.com/office/drawing/2014/main" id="{6CD8E46E-A5B1-48BD-7E24-FE4E68C1C5DE}"/>
              </a:ext>
            </a:extLst>
          </p:cNvPr>
          <p:cNvSpPr>
            <a:spLocks noGrp="1"/>
          </p:cNvSpPr>
          <p:nvPr>
            <p:ph idx="1"/>
          </p:nvPr>
        </p:nvSpPr>
        <p:spPr>
          <a:xfrm>
            <a:off x="1085480" y="1864195"/>
            <a:ext cx="10268319" cy="4312767"/>
          </a:xfrm>
        </p:spPr>
        <p:txBody>
          <a:bodyPr>
            <a:normAutofit/>
          </a:bodyPr>
          <a:lstStyle/>
          <a:p>
            <a:pPr marL="0" indent="0">
              <a:buNone/>
            </a:pPr>
            <a:r>
              <a:rPr lang="el-GR" sz="800" dirty="0">
                <a:effectLst/>
                <a:latin typeface="Times New Roman" panose="02020603050405020304" pitchFamily="18" charset="0"/>
                <a:ea typeface="Times New Roman" panose="02020603050405020304" pitchFamily="18" charset="0"/>
              </a:rPr>
              <a:t>Το παρόν σημείωμα εκπονήθηκε από τις καθηγήτριες </a:t>
            </a:r>
            <a:r>
              <a:rPr lang="en-US" sz="800" dirty="0">
                <a:effectLst/>
                <a:latin typeface="Times New Roman" panose="02020603050405020304" pitchFamily="18" charset="0"/>
                <a:ea typeface="Times New Roman" panose="02020603050405020304" pitchFamily="18" charset="0"/>
              </a:rPr>
              <a:t>Melissa Appleyard</a:t>
            </a:r>
            <a:r>
              <a:rPr lang="el-GR" sz="800" dirty="0">
                <a:effectLst/>
                <a:latin typeface="Times New Roman" panose="02020603050405020304" pitchFamily="18" charset="0"/>
                <a:ea typeface="Times New Roman" panose="02020603050405020304" pitchFamily="18" charset="0"/>
              </a:rPr>
              <a:t> και </a:t>
            </a:r>
            <a:r>
              <a:rPr lang="en-US" sz="800" dirty="0">
                <a:effectLst/>
                <a:latin typeface="Times New Roman" panose="02020603050405020304" pitchFamily="18" charset="0"/>
                <a:ea typeface="Times New Roman" panose="02020603050405020304" pitchFamily="18" charset="0"/>
              </a:rPr>
              <a:t>Petra </a:t>
            </a:r>
            <a:r>
              <a:rPr lang="en-US" sz="800" dirty="0" err="1">
                <a:effectLst/>
                <a:latin typeface="Times New Roman" panose="02020603050405020304" pitchFamily="18" charset="0"/>
                <a:ea typeface="Times New Roman" panose="02020603050405020304" pitchFamily="18" charset="0"/>
              </a:rPr>
              <a:t>Christmann</a:t>
            </a:r>
            <a:r>
              <a:rPr lang="el-GR" sz="800" dirty="0">
                <a:effectLst/>
                <a:latin typeface="Times New Roman" panose="02020603050405020304" pitchFamily="18" charset="0"/>
                <a:ea typeface="Times New Roman" panose="02020603050405020304" pitchFamily="18" charset="0"/>
              </a:rPr>
              <a:t>. </a:t>
            </a:r>
            <a:r>
              <a:rPr lang="en-US" sz="800" dirty="0">
                <a:effectLst/>
                <a:latin typeface="Times New Roman" panose="02020603050405020304" pitchFamily="18" charset="0"/>
                <a:ea typeface="Times New Roman" panose="02020603050405020304" pitchFamily="18" charset="0"/>
              </a:rPr>
              <a:t>Copyright </a:t>
            </a:r>
            <a:r>
              <a:rPr lang="el-GR" sz="800" dirty="0">
                <a:effectLst/>
                <a:latin typeface="Acumin Pro"/>
                <a:ea typeface="Times New Roman" panose="02020603050405020304" pitchFamily="18" charset="0"/>
              </a:rPr>
              <a:t>© </a:t>
            </a:r>
            <a:r>
              <a:rPr lang="el-GR" sz="800" dirty="0">
                <a:effectLst/>
                <a:latin typeface="Times New Roman" panose="02020603050405020304" pitchFamily="18" charset="0"/>
                <a:ea typeface="Times New Roman" panose="02020603050405020304" pitchFamily="18" charset="0"/>
              </a:rPr>
              <a:t>2001 από το Ίδρυμα </a:t>
            </a:r>
            <a:r>
              <a:rPr lang="en-US" sz="800" dirty="0">
                <a:effectLst/>
                <a:latin typeface="Times New Roman" panose="02020603050405020304" pitchFamily="18" charset="0"/>
                <a:ea typeface="Times New Roman" panose="02020603050405020304" pitchFamily="18" charset="0"/>
              </a:rPr>
              <a:t>Darden School</a:t>
            </a:r>
            <a:r>
              <a:rPr lang="el-GR" sz="800" dirty="0">
                <a:effectLst/>
                <a:latin typeface="Times New Roman" panose="02020603050405020304" pitchFamily="18" charset="0"/>
                <a:ea typeface="Times New Roman" panose="02020603050405020304" pitchFamily="18" charset="0"/>
              </a:rPr>
              <a:t> του Πανεπιστημίου της Βιρτζίνια, </a:t>
            </a:r>
            <a:r>
              <a:rPr lang="en-US" sz="800" dirty="0">
                <a:effectLst/>
                <a:latin typeface="Times New Roman" panose="02020603050405020304" pitchFamily="18" charset="0"/>
                <a:ea typeface="Times New Roman" panose="02020603050405020304" pitchFamily="18" charset="0"/>
              </a:rPr>
              <a:t>Charlottesville</a:t>
            </a:r>
            <a:r>
              <a:rPr lang="el-GR" sz="800" dirty="0">
                <a:effectLst/>
                <a:latin typeface="Times New Roman" panose="02020603050405020304" pitchFamily="18" charset="0"/>
                <a:ea typeface="Times New Roman" panose="02020603050405020304" pitchFamily="18" charset="0"/>
              </a:rPr>
              <a:t>, </a:t>
            </a:r>
            <a:r>
              <a:rPr lang="en-US" sz="800" dirty="0">
                <a:effectLst/>
                <a:latin typeface="Times New Roman" panose="02020603050405020304" pitchFamily="18" charset="0"/>
                <a:ea typeface="Times New Roman" panose="02020603050405020304" pitchFamily="18" charset="0"/>
              </a:rPr>
              <a:t>VA</a:t>
            </a:r>
            <a:r>
              <a:rPr lang="el-GR" sz="800" dirty="0">
                <a:effectLst/>
                <a:latin typeface="Times New Roman" panose="02020603050405020304" pitchFamily="18" charset="0"/>
                <a:ea typeface="Times New Roman" panose="02020603050405020304" pitchFamily="18" charset="0"/>
              </a:rPr>
              <a:t>.</a:t>
            </a:r>
            <a:r>
              <a:rPr lang="el-GR"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200" dirty="0"/>
          </a:p>
        </p:txBody>
      </p:sp>
      <p:pic>
        <p:nvPicPr>
          <p:cNvPr id="11" name="Picture 10">
            <a:extLst>
              <a:ext uri="{FF2B5EF4-FFF2-40B4-BE49-F238E27FC236}">
                <a16:creationId xmlns:a16="http://schemas.microsoft.com/office/drawing/2014/main" id="{D0160F78-DC1D-26C5-E76F-441E96153E85}"/>
              </a:ext>
            </a:extLst>
          </p:cNvPr>
          <p:cNvPicPr>
            <a:picLocks noChangeAspect="1"/>
          </p:cNvPicPr>
          <p:nvPr/>
        </p:nvPicPr>
        <p:blipFill>
          <a:blip r:embed="rId2"/>
          <a:stretch>
            <a:fillRect/>
          </a:stretch>
        </p:blipFill>
        <p:spPr>
          <a:xfrm>
            <a:off x="1179872" y="2200458"/>
            <a:ext cx="8949320" cy="3923071"/>
          </a:xfrm>
          <a:prstGeom prst="rect">
            <a:avLst/>
          </a:prstGeom>
        </p:spPr>
      </p:pic>
    </p:spTree>
    <p:extLst>
      <p:ext uri="{BB962C8B-B14F-4D97-AF65-F5344CB8AC3E}">
        <p14:creationId xmlns:p14="http://schemas.microsoft.com/office/powerpoint/2010/main" val="198673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40</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1"/>
            <a:ext cx="11660166" cy="4647426"/>
          </a:xfrm>
          <a:prstGeom prst="rect">
            <a:avLst/>
          </a:prstGeom>
        </p:spPr>
        <p:txBody>
          <a:bodyPr wrap="square">
            <a:spAutoFit/>
          </a:bodyPr>
          <a:lstStyle/>
          <a:p>
            <a:r>
              <a:rPr lang="el-GR" sz="3200" b="1" dirty="0">
                <a:solidFill>
                  <a:schemeClr val="accent2">
                    <a:lumMod val="75000"/>
                  </a:schemeClr>
                </a:solidFill>
              </a:rPr>
              <a:t>Πράξεις ανοικτής αγοράς</a:t>
            </a:r>
          </a:p>
          <a:p>
            <a:endParaRPr lang="el-GR" sz="2400" dirty="0"/>
          </a:p>
          <a:p>
            <a:pPr marL="457200" indent="-457200">
              <a:buFont typeface="Arial" panose="020B0604020202020204" pitchFamily="34" charset="0"/>
              <a:buChar char="•"/>
            </a:pPr>
            <a:r>
              <a:rPr lang="el-GR" sz="2400" dirty="0"/>
              <a:t>Άμεσες πράξεις ανοικτής αγοράς: η άμεση πώληση ή αγορά μη νομισματικών περιουσιακών στοιχείων προς ή από τον τραπεζικό τομέα χωρίς μια αντίστοιχη συμφωνία πραγματοποίησης της συναλλαγής μελλοντικά.</a:t>
            </a:r>
          </a:p>
          <a:p>
            <a:pPr marL="457200" indent="-457200">
              <a:buFont typeface="Arial" panose="020B0604020202020204" pitchFamily="34" charset="0"/>
              <a:buChar char="•"/>
            </a:pPr>
            <a:endParaRPr lang="el-GR" sz="2400" dirty="0"/>
          </a:p>
          <a:p>
            <a:pPr marL="457200" indent="-457200">
              <a:buFont typeface="Arial" panose="020B0604020202020204" pitchFamily="34" charset="0"/>
              <a:buChar char="•"/>
            </a:pPr>
            <a:r>
              <a:rPr lang="el-GR" sz="2400" dirty="0"/>
              <a:t>Αν η κεντρική τράπεζα θέλει να αυξήσει την προσφορά χρήματος, μπορεί να δημιουργήσει νόμισμα και να το χρησιμοποιήσει για να αγοράσει ομόλογα από το κοινό στην αγορά ομολόγων.</a:t>
            </a:r>
          </a:p>
          <a:p>
            <a:pPr marL="457200" indent="-457200">
              <a:buFont typeface="Arial" panose="020B0604020202020204" pitchFamily="34" charset="0"/>
              <a:buChar char="•"/>
            </a:pPr>
            <a:endParaRPr lang="el-GR" sz="2400" dirty="0"/>
          </a:p>
          <a:p>
            <a:pPr marL="457200" indent="-457200">
              <a:buFont typeface="Arial" panose="020B0604020202020204" pitchFamily="34" charset="0"/>
              <a:buChar char="•"/>
            </a:pPr>
            <a:r>
              <a:rPr lang="el-GR" sz="2400" dirty="0"/>
              <a:t>Αν, αντίθετα, η κεντρική τράπεζα θέλει να μειώσει την προσφορά χρήματος, μπορεί να πουλήσει ομόλογα από το χαρτοφυλάκιό της στο κοινό.</a:t>
            </a:r>
          </a:p>
        </p:txBody>
      </p:sp>
    </p:spTree>
    <p:extLst>
      <p:ext uri="{BB962C8B-B14F-4D97-AF65-F5344CB8AC3E}">
        <p14:creationId xmlns:p14="http://schemas.microsoft.com/office/powerpoint/2010/main" val="966298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6186309"/>
          </a:xfrm>
          <a:prstGeom prst="rect">
            <a:avLst/>
          </a:prstGeom>
        </p:spPr>
        <p:txBody>
          <a:bodyPr wrap="square">
            <a:spAutoFit/>
          </a:bodyPr>
          <a:lstStyle/>
          <a:p>
            <a:r>
              <a:rPr lang="el-GR" sz="2400" b="1" dirty="0">
                <a:solidFill>
                  <a:schemeClr val="accent2">
                    <a:lumMod val="75000"/>
                  </a:schemeClr>
                </a:solidFill>
              </a:rPr>
              <a:t>Επιτόκιο αναχρηματοδότησης</a:t>
            </a:r>
          </a:p>
          <a:p>
            <a:endParaRPr lang="el-GR" dirty="0"/>
          </a:p>
          <a:p>
            <a:pPr marL="285750" indent="-285750">
              <a:buFont typeface="Arial" panose="020B0604020202020204" pitchFamily="34" charset="0"/>
              <a:buChar char="•"/>
            </a:pPr>
            <a:r>
              <a:rPr lang="el-GR" sz="2000" dirty="0"/>
              <a:t>Η κεντρική τράπεζα ουσιαστικά έχει χορηγήσει ένα δάνειο, χρησιμοποιώντας τα ομόλογα ή τα άλλα περιουσιακά στοιχεία ως εγγύηση για το δάνειο.</a:t>
            </a:r>
          </a:p>
          <a:p>
            <a:pPr marL="285750" indent="-285750">
              <a:buFont typeface="Arial" panose="020B0604020202020204" pitchFamily="34" charset="0"/>
              <a:buChar char="•"/>
            </a:pPr>
            <a:endParaRPr lang="el-GR" sz="2000" dirty="0"/>
          </a:p>
          <a:p>
            <a:pPr marL="742950" lvl="1" indent="-285750">
              <a:buFont typeface="Arial" panose="020B0604020202020204" pitchFamily="34" charset="0"/>
              <a:buChar char="•"/>
            </a:pPr>
            <a:r>
              <a:rPr lang="el-GR" sz="2000" dirty="0"/>
              <a:t>Οι κεντρικές τράπεζες σήμερα χρησιμοποιούν πιο συχνά μια πιο περίπλοκη μορφή πράξεων ανοικτής οικονομίας που περιλαμβάνει την αγορά ομολόγων ή άλλων περιουσιακών στοιχείων από τράπεζες και την ταυτόχρονη συμφωνία για τη επαναγορά τους σε μια μελλοντική ημερομηνία.</a:t>
            </a:r>
          </a:p>
          <a:p>
            <a:pPr marL="285750" indent="-285750">
              <a:buFont typeface="Arial" panose="020B0604020202020204" pitchFamily="34" charset="0"/>
              <a:buChar char="•"/>
            </a:pPr>
            <a:endParaRPr lang="el-GR" sz="2000" dirty="0"/>
          </a:p>
          <a:p>
            <a:pPr marL="742950" lvl="1" indent="-285750">
              <a:buFont typeface="Arial" panose="020B0604020202020204" pitchFamily="34" charset="0"/>
              <a:buChar char="•"/>
            </a:pPr>
            <a:r>
              <a:rPr lang="el-GR" sz="2000" dirty="0"/>
              <a:t>Η κεντρική τράπεζα ουσιαστικά έχει χορηγήσει ένα δάνειο.</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dirty="0"/>
              <a:t>Αν υπάρχει μια γενική έλλειψη ρευστότητας στην αγορά χρήματος (επειδή οι τράπεζες έχουν επιδοθεί σε σημαντική ποσότητα δανεισμού), τότε το βραχυπρόθεσμο επιτόκιο με το οποίο δανείζουν η μία την άλλη θα αυξάνει, ενώ θα μειώνεται αν υπάρχει μια πλεονάζουσα ρευστότητα μεταξύ των τραπεζών.</a:t>
            </a:r>
          </a:p>
          <a:p>
            <a:pPr marL="285750" indent="-285750">
              <a:buFont typeface="Arial" panose="020B0604020202020204" pitchFamily="34" charset="0"/>
              <a:buChar char="•"/>
            </a:pPr>
            <a:endParaRPr lang="el-GR" sz="2000" b="1" dirty="0"/>
          </a:p>
          <a:p>
            <a:pPr marL="285750" indent="-285750">
              <a:buFont typeface="Arial" panose="020B0604020202020204" pitchFamily="34" charset="0"/>
              <a:buChar char="•"/>
            </a:pPr>
            <a:r>
              <a:rPr lang="el-GR" sz="2000" b="1" dirty="0"/>
              <a:t>Συμφωνία επαναγοράς: </a:t>
            </a:r>
            <a:r>
              <a:rPr lang="el-GR" sz="2000" dirty="0"/>
              <a:t>η πώληση ενός μη νομισματικού περιουσιακού στοιχείου με μια συμφωνία επαναγοράς του στο μέλλον σε μια προσυμφωνημένη τιμή</a:t>
            </a:r>
            <a:r>
              <a:rPr lang="el-GR" dirty="0"/>
              <a:t>.</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1580424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51460" y="865340"/>
            <a:ext cx="11660165" cy="5201424"/>
          </a:xfrm>
          <a:prstGeom prst="rect">
            <a:avLst/>
          </a:prstGeom>
        </p:spPr>
        <p:txBody>
          <a:bodyPr wrap="square">
            <a:spAutoFit/>
          </a:bodyPr>
          <a:lstStyle/>
          <a:p>
            <a:r>
              <a:rPr lang="el-GR" sz="2800" b="1" dirty="0">
                <a:solidFill>
                  <a:schemeClr val="accent2">
                    <a:lumMod val="75000"/>
                  </a:schemeClr>
                </a:solidFill>
              </a:rPr>
              <a:t>Συντελεστής ελάχιστων αποθεματικών</a:t>
            </a:r>
            <a:endParaRPr lang="el-GR" b="1" dirty="0">
              <a:solidFill>
                <a:schemeClr val="accent2">
                  <a:lumMod val="75000"/>
                </a:schemeClr>
              </a:solidFill>
            </a:endParaRPr>
          </a:p>
          <a:p>
            <a:endParaRPr lang="el-GR" dirty="0"/>
          </a:p>
          <a:p>
            <a:pPr marL="285750" indent="-285750">
              <a:buFont typeface="Arial" panose="020B0604020202020204" pitchFamily="34" charset="0"/>
              <a:buChar char="•"/>
            </a:pPr>
            <a:r>
              <a:rPr lang="el-GR" sz="2200" dirty="0"/>
              <a:t>Οι τράπεζες πρέπει να διαθέτουν αρκετά ρευστά διαθέσιμα για να καλύψουν τον δανεισμό τους και σε γενικές γραμμές θα στοχεύσουν σε έναν συγκριμένο λόγο ρευστών διαθεσίμων και καταθέσεων, ο οποίος είναι γνωστός ως </a:t>
            </a:r>
            <a:r>
              <a:rPr lang="el-GR" sz="2200" b="1" dirty="0">
                <a:solidFill>
                  <a:schemeClr val="accent2">
                    <a:lumMod val="75000"/>
                  </a:schemeClr>
                </a:solidFill>
              </a:rPr>
              <a:t>συντελεστής ελάχιστων αποθεματικών.</a:t>
            </a:r>
          </a:p>
          <a:p>
            <a:pPr marL="285750" indent="-285750">
              <a:buFont typeface="Arial" panose="020B0604020202020204" pitchFamily="34" charset="0"/>
              <a:buChar char="•"/>
            </a:pPr>
            <a:endParaRPr lang="el-GR" sz="2200" dirty="0"/>
          </a:p>
          <a:p>
            <a:pPr marL="285750" indent="-285750">
              <a:buFont typeface="Arial" panose="020B0604020202020204" pitchFamily="34" charset="0"/>
              <a:buChar char="•"/>
            </a:pPr>
            <a:r>
              <a:rPr lang="el-GR" sz="2200" dirty="0"/>
              <a:t>Ο συντελεστής ελάχιστων αποθεματικών μπορεί να καθοριστεί από την κεντρική τράπεζα, αλλά ακόμα κι αν αυτό δεν συμβεί, οι τράπεζες θα διαθέτουν έναν συντελεστή ελάχιστων αποθεματικών που θεωρούν συνετό.</a:t>
            </a:r>
          </a:p>
          <a:p>
            <a:pPr marL="285750" indent="-285750">
              <a:buFont typeface="Arial" panose="020B0604020202020204" pitchFamily="34" charset="0"/>
              <a:buChar char="•"/>
            </a:pPr>
            <a:endParaRPr lang="el-GR" sz="2200" dirty="0"/>
          </a:p>
          <a:p>
            <a:pPr marL="285750" indent="-285750">
              <a:buFont typeface="Arial" panose="020B0604020202020204" pitchFamily="34" charset="0"/>
              <a:buChar char="•"/>
            </a:pPr>
            <a:r>
              <a:rPr lang="el-GR" sz="2200" dirty="0"/>
              <a:t>Η αγορά των βραχυπρόθεσμων αποθεματικών ονομάζεται αγορά χρήματος.</a:t>
            </a:r>
          </a:p>
          <a:p>
            <a:pPr marL="285750" indent="-285750">
              <a:buFont typeface="Arial" panose="020B0604020202020204" pitchFamily="34" charset="0"/>
              <a:buChar char="•"/>
            </a:pPr>
            <a:endParaRPr lang="el-GR" sz="2200" dirty="0"/>
          </a:p>
          <a:p>
            <a:pPr marL="285750" indent="-285750">
              <a:buFont typeface="Arial" panose="020B0604020202020204" pitchFamily="34" charset="0"/>
              <a:buChar char="•"/>
            </a:pPr>
            <a:r>
              <a:rPr lang="el-GR" sz="2200" dirty="0"/>
              <a:t>Η κεντρική τράπεζα ελέγχει στενά την αγορά χρήματος και μπορεί να παρέμβει για να επηρεάσει την προσφορά ρευστότητας στις τράπεζες, η οποία επηρεάζει τον δανεισμό, άρα και την προσφορά χρήματος.</a:t>
            </a:r>
          </a:p>
        </p:txBody>
      </p:sp>
    </p:spTree>
    <p:extLst>
      <p:ext uri="{BB962C8B-B14F-4D97-AF65-F5344CB8AC3E}">
        <p14:creationId xmlns:p14="http://schemas.microsoft.com/office/powerpoint/2010/main" val="1976099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1"/>
            <a:ext cx="11827152" cy="5386090"/>
          </a:xfrm>
          <a:prstGeom prst="rect">
            <a:avLst/>
          </a:prstGeom>
        </p:spPr>
        <p:txBody>
          <a:bodyPr wrap="square">
            <a:spAutoFit/>
          </a:bodyPr>
          <a:lstStyle/>
          <a:p>
            <a:r>
              <a:rPr lang="el-GR" sz="3200" b="1" dirty="0">
                <a:solidFill>
                  <a:schemeClr val="accent2">
                    <a:lumMod val="75000"/>
                  </a:schemeClr>
                </a:solidFill>
              </a:rPr>
              <a:t>Ποσοτική Χαλάρωση</a:t>
            </a:r>
          </a:p>
          <a:p>
            <a:endParaRPr lang="el-GR" sz="2400" dirty="0"/>
          </a:p>
          <a:p>
            <a:pPr marL="285750" indent="-285750">
              <a:buFont typeface="Arial" panose="020B0604020202020204" pitchFamily="34" charset="0"/>
              <a:buChar char="•"/>
            </a:pPr>
            <a:r>
              <a:rPr lang="el-GR" sz="2400" dirty="0"/>
              <a:t>Κατά την Οικονομική Κρίση του 2007-09, οι κεντρικές τράπεζες υιοθέτησαν νέες τακτικές υποστήριξης της οικονομίας, οι οποίες περιλάμβαναν τις λειτουργίες της αγοράς. </a:t>
            </a:r>
          </a:p>
          <a:p>
            <a:pPr marL="285750" indent="-285750">
              <a:buFont typeface="Arial" panose="020B0604020202020204" pitchFamily="34" charset="0"/>
              <a:buChar char="•"/>
            </a:pPr>
            <a:r>
              <a:rPr lang="el-GR" sz="2400" dirty="0"/>
              <a:t>Μία από τις μεθόδους που υιοθετήθηκε ήταν η διευκόλυνση αγοράς περιουσιακών στοιχείων ή ποσοτική χαλάρωση.</a:t>
            </a:r>
          </a:p>
          <a:p>
            <a:pPr marL="285750" indent="-285750">
              <a:buFont typeface="Arial" panose="020B0604020202020204" pitchFamily="34" charset="0"/>
              <a:buChar char="•"/>
            </a:pPr>
            <a:r>
              <a:rPr lang="el-GR" sz="2400" dirty="0"/>
              <a:t>Στη διαδικασία της ποσοτικής χαλάρωσης η κεντρική τράπεζα αγοράζει περιουσιακά στοιχεία από ιδρύματα του ιδιωτικού τομέα, τα οποία χρηματοδοτούνται από την προσφορά χρήματος. Τα ιδρύματα αυτά περιλαμβάνουν τράπεζες, συνταξιοδοτικά ταμεία και ασφαλιστικές εταιρείες.</a:t>
            </a:r>
          </a:p>
          <a:p>
            <a:pPr marL="285750" indent="-285750">
              <a:buFont typeface="Arial" panose="020B0604020202020204" pitchFamily="34" charset="0"/>
              <a:buChar char="•"/>
            </a:pPr>
            <a:r>
              <a:rPr lang="el-GR" sz="2400" dirty="0"/>
              <a:t>Με τη διαδικασία της ποσοτικής χαλάρωσης η κεντρική τράπεζα αγοράζει περιουσιακά στοιχεία από ιδρύματα του ιδιωτικού τομέα, τα οποία χρηματοδοτούνται από την προσφορά χρήματος. Τα ιδρύματα αυτά περιλαμβάνουν τράπεζες, συνταξιοδοτικά ταμεία και ασφαλιστικές εταιρείες.</a:t>
            </a:r>
          </a:p>
        </p:txBody>
      </p:sp>
    </p:spTree>
    <p:extLst>
      <p:ext uri="{BB962C8B-B14F-4D97-AF65-F5344CB8AC3E}">
        <p14:creationId xmlns:p14="http://schemas.microsoft.com/office/powerpoint/2010/main" val="4251226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01414"/>
            <a:ext cx="11827152" cy="4893647"/>
          </a:xfrm>
          <a:prstGeom prst="rect">
            <a:avLst/>
          </a:prstGeom>
        </p:spPr>
        <p:txBody>
          <a:bodyPr wrap="square">
            <a:spAutoFit/>
          </a:bodyPr>
          <a:lstStyle/>
          <a:p>
            <a:r>
              <a:rPr lang="el-GR" sz="3200" b="1" dirty="0">
                <a:solidFill>
                  <a:schemeClr val="accent2">
                    <a:lumMod val="75000"/>
                  </a:schemeClr>
                </a:solidFill>
              </a:rPr>
              <a:t>Προβλήματα στον έλεγχο της προσφοράς χρήματος</a:t>
            </a:r>
          </a:p>
          <a:p>
            <a:endParaRPr lang="el-GR" sz="2800" dirty="0"/>
          </a:p>
          <a:p>
            <a:pPr marL="457200" indent="-457200">
              <a:buFont typeface="Arial" panose="020B0604020202020204" pitchFamily="34" charset="0"/>
              <a:buChar char="•"/>
            </a:pPr>
            <a:r>
              <a:rPr lang="el-GR" sz="2800" dirty="0"/>
              <a:t>Η κεντρική τράπεζα, μέσω του καθορισμού του επιτοκίου αναχρηματοδότησης και των πράξεων ανοικτής αγοράς, μπορεί να εξασκήσει σημαντικό έλεγχο στην προσφορά χρήματος.</a:t>
            </a:r>
          </a:p>
          <a:p>
            <a:pPr marL="914400" lvl="1" indent="-457200">
              <a:buFont typeface="Arial" panose="020B0604020202020204" pitchFamily="34" charset="0"/>
              <a:buChar char="•"/>
            </a:pPr>
            <a:r>
              <a:rPr lang="el-GR" sz="2800" dirty="0"/>
              <a:t>Όσο πιο πολλά χρήματα καταθέτουν τα νοικοκυριά, τόσο περισσότερα είναι τα αποθεματικά των τραπεζών και τόσο μεγαλύτερη ποσότητα χρήματος μπορεί να δημιουργήσει το τραπεζικό σύστημα.</a:t>
            </a:r>
          </a:p>
          <a:p>
            <a:pPr marL="914400" lvl="1" indent="-457200">
              <a:buFont typeface="Arial" panose="020B0604020202020204" pitchFamily="34" charset="0"/>
              <a:buChar char="•"/>
            </a:pPr>
            <a:r>
              <a:rPr lang="el-GR" sz="2800" dirty="0"/>
              <a:t> Όσο λιγότερα χρήματα καταθέτουν τα νοικοκυριά, τόσο μικρότερα είναι τα αποθεματικά των τραπεζών και τόσο μικρότερη είναι η ποσότητα χρήματος που μπορεί να δημιουργήσει το τραπεζικό σύστημα.</a:t>
            </a:r>
          </a:p>
        </p:txBody>
      </p:sp>
    </p:spTree>
    <p:extLst>
      <p:ext uri="{BB962C8B-B14F-4D97-AF65-F5344CB8AC3E}">
        <p14:creationId xmlns:p14="http://schemas.microsoft.com/office/powerpoint/2010/main" val="32887460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01414"/>
            <a:ext cx="11827152" cy="4462760"/>
          </a:xfrm>
          <a:prstGeom prst="rect">
            <a:avLst/>
          </a:prstGeom>
        </p:spPr>
        <p:txBody>
          <a:bodyPr wrap="square">
            <a:spAutoFit/>
          </a:bodyPr>
          <a:lstStyle/>
          <a:p>
            <a:r>
              <a:rPr lang="el-GR" sz="3200" b="1" dirty="0">
                <a:solidFill>
                  <a:schemeClr val="accent2">
                    <a:lumMod val="75000"/>
                  </a:schemeClr>
                </a:solidFill>
              </a:rPr>
              <a:t>Προβλήματα στον έλεγχο της προσφοράς χρήματος</a:t>
            </a:r>
          </a:p>
          <a:p>
            <a:endParaRPr lang="el-GR" sz="2800" dirty="0"/>
          </a:p>
          <a:p>
            <a:pPr marL="457200" indent="-457200">
              <a:buFont typeface="Arial" panose="020B0604020202020204" pitchFamily="34" charset="0"/>
              <a:buChar char="•"/>
            </a:pPr>
            <a:r>
              <a:rPr lang="el-GR" sz="2800" dirty="0"/>
              <a:t>Η κεντρική τράπεζα δεν ελέγχει την ποσότητα που οι τραπεζίτες αποφασίζουν να δανείσουν. </a:t>
            </a:r>
          </a:p>
          <a:p>
            <a:pPr marL="457200" indent="-457200">
              <a:buFont typeface="Arial" panose="020B0604020202020204" pitchFamily="34" charset="0"/>
              <a:buChar char="•"/>
            </a:pPr>
            <a:endParaRPr lang="el-GR" sz="2800" dirty="0"/>
          </a:p>
          <a:p>
            <a:pPr marL="914400" lvl="1" indent="-457200">
              <a:buFont typeface="Arial" panose="020B0604020202020204" pitchFamily="34" charset="0"/>
              <a:buChar char="•"/>
            </a:pPr>
            <a:r>
              <a:rPr lang="el-GR" sz="2800" dirty="0"/>
              <a:t>Όταν τα χρήματα κατατίθενται σε μια τράπεζα, δημιουργούν περισσότερα χρήματα, μόνο όταν η τράπεζα τα δανείζει.</a:t>
            </a:r>
          </a:p>
          <a:p>
            <a:pPr marL="914400" lvl="1" indent="-457200">
              <a:buFont typeface="Arial" panose="020B0604020202020204" pitchFamily="34" charset="0"/>
              <a:buChar char="•"/>
            </a:pPr>
            <a:r>
              <a:rPr lang="el-GR" sz="2800" dirty="0"/>
              <a:t>Επειδή οι τράπεζες μπορούν να επιλέξουν να διατηρήσουν πλεονάζοντα αποθεματικά, η κεντρική τράπεζα δεν μπορεί να είναι βέβαιη για την ποσότητα του χρήματος που θα δημιουργήσει το τραπεζικό σύστημα.</a:t>
            </a:r>
          </a:p>
        </p:txBody>
      </p:sp>
    </p:spTree>
    <p:extLst>
      <p:ext uri="{BB962C8B-B14F-4D97-AF65-F5344CB8AC3E}">
        <p14:creationId xmlns:p14="http://schemas.microsoft.com/office/powerpoint/2010/main" val="22055781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r>
              <a:rPr lang="el-GR" dirty="0">
                <a:solidFill>
                  <a:schemeClr val="bg1"/>
                </a:solidFill>
              </a:rPr>
              <a:t> </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46</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795942" y="1929259"/>
            <a:ext cx="10012680" cy="646331"/>
          </a:xfrm>
          <a:prstGeom prst="rect">
            <a:avLst/>
          </a:prstGeom>
        </p:spPr>
        <p:txBody>
          <a:bodyPr wrap="square">
            <a:spAutoFit/>
          </a:bodyPr>
          <a:lstStyle/>
          <a:p>
            <a:pPr algn="ctr"/>
            <a:r>
              <a:rPr lang="el-GR" sz="3600" b="1" i="1" dirty="0">
                <a:solidFill>
                  <a:srgbClr val="002060"/>
                </a:solidFill>
              </a:rPr>
              <a:t>5. Δημοσιονομική πολιτική</a:t>
            </a:r>
            <a:endParaRPr lang="el-GR" dirty="0"/>
          </a:p>
        </p:txBody>
      </p:sp>
    </p:spTree>
    <p:extLst>
      <p:ext uri="{BB962C8B-B14F-4D97-AF65-F5344CB8AC3E}">
        <p14:creationId xmlns:p14="http://schemas.microsoft.com/office/powerpoint/2010/main" val="1479573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47</a:t>
            </a:fld>
            <a:endParaRPr lang="en-US" sz="1600" b="1" dirty="0">
              <a:solidFill>
                <a:schemeClr val="bg1"/>
              </a:solidFill>
              <a:latin typeface="Arial" pitchFamily="34" charset="0"/>
              <a:cs typeface="Arial" pitchFamily="34" charset="0"/>
            </a:endParaRPr>
          </a:p>
        </p:txBody>
      </p:sp>
      <p:sp>
        <p:nvSpPr>
          <p:cNvPr id="4" name="Ορθογώνιο 3"/>
          <p:cNvSpPr/>
          <p:nvPr/>
        </p:nvSpPr>
        <p:spPr>
          <a:xfrm>
            <a:off x="84474" y="865342"/>
            <a:ext cx="11827152" cy="5539978"/>
          </a:xfrm>
          <a:prstGeom prst="rect">
            <a:avLst/>
          </a:prstGeom>
        </p:spPr>
        <p:txBody>
          <a:bodyPr wrap="square">
            <a:spAutoFit/>
          </a:bodyPr>
          <a:lstStyle/>
          <a:p>
            <a:r>
              <a:rPr lang="el-GR" sz="2800" b="1" dirty="0">
                <a:solidFill>
                  <a:schemeClr val="accent2">
                    <a:lumMod val="75000"/>
                  </a:schemeClr>
                </a:solidFill>
              </a:rPr>
              <a:t>Δημοσιονομική πολιτική</a:t>
            </a:r>
          </a:p>
          <a:p>
            <a:endParaRPr lang="el-GR" dirty="0"/>
          </a:p>
          <a:p>
            <a:pPr marL="342900" indent="-342900">
              <a:buFont typeface="Arial" panose="020B0604020202020204" pitchFamily="34" charset="0"/>
              <a:buChar char="•"/>
            </a:pPr>
            <a:r>
              <a:rPr lang="el-GR" sz="2400" b="1" dirty="0"/>
              <a:t>Δημοσιονομική πολιτική: </a:t>
            </a:r>
            <a:r>
              <a:rPr lang="el-GR" sz="2400" dirty="0"/>
              <a:t>επίδραση στο επίπεδο της οικονομικής δραστηριότητας</a:t>
            </a:r>
          </a:p>
          <a:p>
            <a:r>
              <a:rPr lang="el-GR" sz="2400" dirty="0"/>
              <a:t>μέσω της αυξομείωσης του κρατικού εισοδήματος και των κρατικών δαπανών</a:t>
            </a:r>
            <a:r>
              <a:rPr lang="el-GR" dirty="0"/>
              <a:t>.</a:t>
            </a:r>
          </a:p>
          <a:p>
            <a:endParaRPr lang="el-GR" dirty="0"/>
          </a:p>
          <a:p>
            <a:pPr marL="285750" indent="-285750">
              <a:buFont typeface="Arial" panose="020B0604020202020204" pitchFamily="34" charset="0"/>
              <a:buChar char="•"/>
            </a:pPr>
            <a:r>
              <a:rPr lang="el-GR" sz="2400" dirty="0"/>
              <a:t>Το 1936 ο οικονομολόγος </a:t>
            </a:r>
            <a:r>
              <a:rPr lang="el-GR" sz="2400" dirty="0" err="1"/>
              <a:t>John</a:t>
            </a:r>
            <a:r>
              <a:rPr lang="el-GR" sz="2400" dirty="0"/>
              <a:t> </a:t>
            </a:r>
            <a:r>
              <a:rPr lang="el-GR" sz="2400" dirty="0" err="1"/>
              <a:t>Maynard</a:t>
            </a:r>
            <a:r>
              <a:rPr lang="el-GR" sz="2400" dirty="0"/>
              <a:t> Keynes εξέδωσε ένα βιβλίο με τίτλο «Η γενική</a:t>
            </a:r>
          </a:p>
          <a:p>
            <a:r>
              <a:rPr lang="el-GR" sz="2400" dirty="0"/>
              <a:t>θεωρία της απασχόλησης, του τόκου και του χρήματος», στο οποίο επιχειρούσε να εξηγήσει τις βραχυπρόθεσμες οικονομικές διακυμάνσεις γενικά, και συγκεκριμένα τη Μεγάλη Ύφεση.</a:t>
            </a:r>
          </a:p>
          <a:p>
            <a:endParaRPr lang="el-GR" sz="2400" dirty="0"/>
          </a:p>
          <a:p>
            <a:pPr marL="342900" indent="-342900">
              <a:buFont typeface="Arial" panose="020B0604020202020204" pitchFamily="34" charset="0"/>
              <a:buChar char="•"/>
            </a:pPr>
            <a:r>
              <a:rPr lang="el-GR" sz="2400" dirty="0"/>
              <a:t>Ο Keynes υπήρξε επικριτής της κλασική οικονομικής θεωρίας γιατί εξηγούσε μόνο τις μακροπρόθεσμες συνέπειες των πολιτικών.</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l-GR" sz="2400" dirty="0"/>
              <a:t>Ο Keynes ισχυρίστηκε ότι αντί να περιμένουμε να φτάσουμε στο σημείο μακροπρόθεσμης ισορροπίας, οι βραχυπρόθεσμες παρεμβάσεις στην οικονομία μπορούν να οδηγήσουν σε βελτιώσεις στην οικονομία που θα ήταν ωφέλιμες.</a:t>
            </a:r>
          </a:p>
        </p:txBody>
      </p:sp>
    </p:spTree>
    <p:extLst>
      <p:ext uri="{BB962C8B-B14F-4D97-AF65-F5344CB8AC3E}">
        <p14:creationId xmlns:p14="http://schemas.microsoft.com/office/powerpoint/2010/main" val="3071806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48</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1" cy="5262979"/>
          </a:xfrm>
          <a:prstGeom prst="rect">
            <a:avLst/>
          </a:prstGeom>
        </p:spPr>
        <p:txBody>
          <a:bodyPr wrap="square">
            <a:spAutoFit/>
          </a:bodyPr>
          <a:lstStyle/>
          <a:p>
            <a:r>
              <a:rPr lang="el-GR" sz="3200" b="1" dirty="0">
                <a:solidFill>
                  <a:schemeClr val="accent2">
                    <a:lumMod val="75000"/>
                  </a:schemeClr>
                </a:solidFill>
              </a:rPr>
              <a:t>Ο κεϋνσιανός σταυρός</a:t>
            </a:r>
          </a:p>
          <a:p>
            <a:endParaRPr lang="el-GR" dirty="0"/>
          </a:p>
          <a:p>
            <a:pPr marL="342900" indent="-342900">
              <a:buFont typeface="Arial" panose="020B0604020202020204" pitchFamily="34" charset="0"/>
              <a:buChar char="•"/>
            </a:pPr>
            <a:r>
              <a:rPr lang="el-GR" sz="2400" b="1" dirty="0"/>
              <a:t>Πλήρης απασχόληση: </a:t>
            </a:r>
            <a:r>
              <a:rPr lang="el-GR" sz="2400" dirty="0"/>
              <a:t>το σημείο εκείνο όπου όσοι άνθρωποι θέλουν να εργαστούν στο τρέχον αγοραίο επίπεδο μισθού, μπορούν να βρουν εργασία.</a:t>
            </a:r>
          </a:p>
          <a:p>
            <a:pPr marL="342900" indent="-342900">
              <a:buFont typeface="Arial" panose="020B0604020202020204" pitchFamily="34" charset="0"/>
              <a:buChar char="•"/>
            </a:pPr>
            <a:r>
              <a:rPr lang="el-GR" sz="2400" b="1" dirty="0"/>
              <a:t>Σχεδιασμένες δαπάνες, αποταμίευση ή επένδυση</a:t>
            </a:r>
            <a:r>
              <a:rPr lang="el-GR" sz="2400" dirty="0"/>
              <a:t>: οι επιθυμητές ή σκόπιμες πράξεις νοικοκυριών και επιχειρήσεων.</a:t>
            </a:r>
          </a:p>
          <a:p>
            <a:pPr marL="342900" indent="-342900">
              <a:buFont typeface="Arial" panose="020B0604020202020204" pitchFamily="34" charset="0"/>
              <a:buChar char="•"/>
            </a:pPr>
            <a:r>
              <a:rPr lang="el-GR" sz="2400" b="1" dirty="0"/>
              <a:t>Πραγματικές δαπάνες, αποταμίευση ή επένδυση</a:t>
            </a:r>
            <a:r>
              <a:rPr lang="el-GR" sz="2400" dirty="0"/>
              <a:t>: Το ολοκληρωμένο ή εκ των υστέρων αποτέλεσμα των πράξεων νοικοκυριών και επιχειρήσεων.</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l-GR" sz="2400" dirty="0"/>
              <a:t>Θεμελιώδες σημείο της κεϋνσιανής ανάλυσης είναι η διάκριση μεταξύ σχεδιασμένων και πραγματικών αποφάσεων σε νοικοκυριά και επιχειρήσεις.</a:t>
            </a:r>
          </a:p>
          <a:p>
            <a:pPr marL="800100" lvl="1" indent="-342900">
              <a:buFont typeface="Arial" panose="020B0604020202020204" pitchFamily="34" charset="0"/>
              <a:buChar char="•"/>
            </a:pPr>
            <a:r>
              <a:rPr lang="el-GR" sz="2400" dirty="0"/>
              <a:t>Τα σχεδιασμένα και τα πραγματικά αποτελέσματα μπορεί να είναι πολύ διαφορετικά.</a:t>
            </a:r>
          </a:p>
          <a:p>
            <a:pPr marL="800100" lvl="1" indent="-342900">
              <a:buFont typeface="Arial" panose="020B0604020202020204" pitchFamily="34" charset="0"/>
              <a:buChar char="•"/>
            </a:pPr>
            <a:r>
              <a:rPr lang="el-GR" sz="2400" dirty="0"/>
              <a:t>Έτσι, ο Keynes ισχυρίστηκε ότι δεν υπάρχει κανένας λόγος η ισορροπία εθνικού εισοδήματος να συμπίπτει με την πλήρη απασχόληση.</a:t>
            </a:r>
          </a:p>
        </p:txBody>
      </p:sp>
    </p:spTree>
    <p:extLst>
      <p:ext uri="{BB962C8B-B14F-4D97-AF65-F5344CB8AC3E}">
        <p14:creationId xmlns:p14="http://schemas.microsoft.com/office/powerpoint/2010/main" val="3782122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49</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751344"/>
            <a:ext cx="11827152" cy="2585323"/>
          </a:xfrm>
          <a:prstGeom prst="rect">
            <a:avLst/>
          </a:prstGeom>
        </p:spPr>
        <p:txBody>
          <a:bodyPr wrap="square">
            <a:spAutoFit/>
          </a:bodyPr>
          <a:lstStyle/>
          <a:p>
            <a:r>
              <a:rPr lang="el-GR" b="1" dirty="0">
                <a:solidFill>
                  <a:schemeClr val="accent2">
                    <a:lumMod val="75000"/>
                  </a:schemeClr>
                </a:solidFill>
              </a:rPr>
              <a:t>Αποπληθωριστικά και πληθωριστικά χάσματα</a:t>
            </a:r>
          </a:p>
          <a:p>
            <a:r>
              <a:rPr lang="el-GR" dirty="0"/>
              <a:t>Η γραμμή 45 μοιρών παρουσιάζει όλα τα σημεία που οι καταναλωτικές δαπάνες ισούνται με το εισόδημα. </a:t>
            </a:r>
          </a:p>
          <a:p>
            <a:pPr marL="285750" indent="-285750">
              <a:buFont typeface="Arial" panose="020B0604020202020204" pitchFamily="34" charset="0"/>
              <a:buChar char="•"/>
            </a:pPr>
            <a:r>
              <a:rPr lang="el-GR" dirty="0"/>
              <a:t>Η οικονομία βρίσκεται σε ισορροπία εκεί όπου η γραμμή δαπανών, C + I + G + NX, τέμνεται με τη γραμμή 45 μοιρών.</a:t>
            </a:r>
          </a:p>
          <a:p>
            <a:pPr marL="285750" indent="-285750">
              <a:buFont typeface="Arial" panose="020B0604020202020204" pitchFamily="34" charset="0"/>
              <a:buChar char="•"/>
            </a:pPr>
            <a:r>
              <a:rPr lang="el-GR" dirty="0"/>
              <a:t> Στη γραφική παράσταση (α) αυτή η ισορροπία είναι μικρότερη από την παραγωγή πλήρους απασχόλησης </a:t>
            </a:r>
            <a:r>
              <a:rPr lang="el-GR" dirty="0" err="1"/>
              <a:t>Yf</a:t>
            </a:r>
            <a:r>
              <a:rPr lang="el-GR" dirty="0"/>
              <a:t>. </a:t>
            </a:r>
          </a:p>
          <a:p>
            <a:pPr marL="285750" indent="-285750">
              <a:buFont typeface="Arial" panose="020B0604020202020204" pitchFamily="34" charset="0"/>
              <a:buChar char="•"/>
            </a:pPr>
            <a:r>
              <a:rPr lang="el-GR" dirty="0"/>
              <a:t>Στο Y1 η ζήτηση είναι ανεπαρκής για να διατηρήσει την παραγωγή πλήρους απασχόλησης. </a:t>
            </a:r>
          </a:p>
          <a:p>
            <a:pPr marL="285750" indent="-285750">
              <a:buFont typeface="Arial" panose="020B0604020202020204" pitchFamily="34" charset="0"/>
              <a:buChar char="•"/>
            </a:pPr>
            <a:r>
              <a:rPr lang="el-GR" dirty="0"/>
              <a:t>Η κυβέρνηση θα πρέπει να μετατοπίσει τη γραμμή μέχρι το C + I + G + NX1, για να εξαλείψει το αποπληθωριστικό χάσμα.</a:t>
            </a:r>
          </a:p>
          <a:p>
            <a:pPr marL="285750" indent="-285750">
              <a:buFont typeface="Arial" panose="020B0604020202020204" pitchFamily="34" charset="0"/>
              <a:buChar char="•"/>
            </a:pPr>
            <a:r>
              <a:rPr lang="el-GR" dirty="0"/>
              <a:t>Στη γραφική παράσταση (β) η ισορροπία είναι υψηλότερη από την παραγωγή πλήρους απασχόλησης –η οικονομία δεν έχει την ικανότητα να ικανοποιήσει τη ζήτηση. Σε αυτήν την περίπτωση, η κυβέρνηση πρέπει Να μετατοπίσει τη γραμμή C + I + G + NX στο C + I + G + NX2 για να εξαλείψει το πληθωριστικό χάσμα.</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74" y="3336667"/>
            <a:ext cx="5750343" cy="2584074"/>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983" y="3336667"/>
            <a:ext cx="5630643" cy="2746613"/>
          </a:xfrm>
          <a:prstGeom prst="rect">
            <a:avLst/>
          </a:prstGeom>
        </p:spPr>
      </p:pic>
    </p:spTree>
    <p:extLst>
      <p:ext uri="{BB962C8B-B14F-4D97-AF65-F5344CB8AC3E}">
        <p14:creationId xmlns:p14="http://schemas.microsoft.com/office/powerpoint/2010/main" val="1100955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B3BD-6DB4-6B60-6D36-779EB0AF31E6}"/>
              </a:ext>
            </a:extLst>
          </p:cNvPr>
          <p:cNvSpPr>
            <a:spLocks noGrp="1"/>
          </p:cNvSpPr>
          <p:nvPr>
            <p:ph type="title"/>
          </p:nvPr>
        </p:nvSpPr>
        <p:spPr>
          <a:xfrm>
            <a:off x="838200" y="365126"/>
            <a:ext cx="10515600" cy="797048"/>
          </a:xfrm>
        </p:spPr>
        <p:txBody>
          <a:bodyPr/>
          <a:lstStyle/>
          <a:p>
            <a:pPr algn="ctr"/>
            <a:r>
              <a:rPr lang="el-GR" sz="1800" b="1" kern="1800" dirty="0">
                <a:effectLst/>
                <a:latin typeface="Times New Roman" panose="02020603050405020304" pitchFamily="18" charset="0"/>
                <a:ea typeface="Times New Roman" panose="02020603050405020304" pitchFamily="18" charset="0"/>
              </a:rPr>
              <a:t>Τι μας λέει η ταχύτητα του χρήματος για τον πληθωρισμό </a:t>
            </a:r>
            <a:endParaRPr lang="en-US" dirty="0"/>
          </a:p>
        </p:txBody>
      </p:sp>
      <p:sp>
        <p:nvSpPr>
          <p:cNvPr id="3" name="Content Placeholder 2">
            <a:extLst>
              <a:ext uri="{FF2B5EF4-FFF2-40B4-BE49-F238E27FC236}">
                <a16:creationId xmlns:a16="http://schemas.microsoft.com/office/drawing/2014/main" id="{43A92541-6109-13B1-B76C-67352D42269D}"/>
              </a:ext>
            </a:extLst>
          </p:cNvPr>
          <p:cNvSpPr>
            <a:spLocks noGrp="1"/>
          </p:cNvSpPr>
          <p:nvPr>
            <p:ph idx="1"/>
          </p:nvPr>
        </p:nvSpPr>
        <p:spPr>
          <a:xfrm>
            <a:off x="838200" y="1079582"/>
            <a:ext cx="10515600" cy="5097381"/>
          </a:xfrm>
        </p:spPr>
        <p:txBody>
          <a:bodyPr>
            <a:normAutofit fontScale="85000" lnSpcReduction="20000"/>
          </a:bodyPr>
          <a:lstStyle/>
          <a:p>
            <a:pPr marR="0">
              <a:lnSpc>
                <a:spcPct val="107000"/>
              </a:lnSpc>
              <a:spcBef>
                <a:spcPts val="0"/>
              </a:spcBef>
              <a:spcAft>
                <a:spcPts val="800"/>
              </a:spcAft>
              <a:buFont typeface="Wingdings" panose="05000000000000000000" pitchFamily="2" charset="2"/>
              <a:buChar char="q"/>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 πληθωρισμός περιγράφεται συνήθως ως μια επίμονη αύξηση του γενικού επιπέδου τιμών, όπως στον δείκτη τιμών καταναλωτή. Μια από τις σημαντικότερες θεωρίες για την εξήγηση του πληθωρισμού είναι η μονεταριστική άποψη που, σύμφωνα με τον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Milton Friedman</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"ο πληθωρισμός είναι πάντα και παντού ένα νομισματικό φαινόμενο".</a:t>
            </a:r>
            <a:r>
              <a:rPr lang="el-GR"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Με άλλα λόγια, ο πληθωρισμός εμφανίζεται επειδή υπάρχει πάρα πολύ χρήμα διαθέσιμο για την αγορά της ίδιας ποσότητας αγαθών και υπηρεσιών που παράγονται στην οικονομία. Η άποψη αυτή μπορεί επίσης να αναπαρασταθεί από τη λεγόμενη "θεωρία της ποσότητας του χρήματος", η οποία συνδέει το γενικό επίπεδο τιμών, το σύνολο των αγαθών και υπηρεσιών που παράγονται σε μια δεδομένη περίοδο, τη συνολική προσφορά χρήματος και την ταχύτητα (ταχύτητα) με την οποία το χρήμα κυκλοφορεί στην οικονομία για τη διευκόλυνση των συναλλαγών με την ακόλουθη εξίσωση: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MV</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PQ</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Σε αυτή την εξίσωση: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Το</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Μ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σημ</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αίνει χρήμα.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συμβολίζει την ταχύτητα του χρήματος (ή τον ρυθμό με τον οποίο οι άνθρωποι ξοδεύουν χρήματα).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αντιπροσωπεύει το γενικό επίπεδο τιμών.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συμβολίζει την ποσότητα των παραγόμενων αγαθών και υπηρεσιών.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Με βάση αυτή την εξίσωση, διατηρώντας την ταχύτητα του χρήματος σταθερή, εάν η προσφορά χρήματος (Μ) αυξάνεται με ταχύτερο ρυθμό από την πραγματική οικονομική παραγωγή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το επίπεδο τιμών (Ρ) πρέπει να αυξηθεί για να καλύψει τη διαφορά. Σύμφωνα με αυτή την άποψη, ο πληθωρισμός στις ΗΠΑ θα έπρεπε να ήταν περίπου 31% ετησίως μεταξύ 2008 και 2013, όταν η προσφορά χρήματος αυξανόταν με μέσο ρυθμό 33% ετησίως και η παραγωγή αυξανόταν με μέσο ρυθμό λίγο κάτω από 2%. Γιατί, λοιπόν, ο πληθωρισμός παρέμεινε επίμονα χαμηλός (κάτω του 2%) κατά τη διάρκεια αυτής της περιόδου;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97649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50</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07556" y="865340"/>
            <a:ext cx="11604069" cy="4093428"/>
          </a:xfrm>
          <a:prstGeom prst="rect">
            <a:avLst/>
          </a:prstGeom>
        </p:spPr>
        <p:txBody>
          <a:bodyPr wrap="square">
            <a:spAutoFit/>
          </a:bodyPr>
          <a:lstStyle/>
          <a:p>
            <a:r>
              <a:rPr lang="el-GR" sz="3600" b="1" dirty="0">
                <a:solidFill>
                  <a:schemeClr val="accent2">
                    <a:lumMod val="75000"/>
                  </a:schemeClr>
                </a:solidFill>
              </a:rPr>
              <a:t>Αποτέλεσμα πολλαπλασιαστών</a:t>
            </a:r>
          </a:p>
          <a:p>
            <a:endParaRPr lang="el-GR" sz="2800" dirty="0"/>
          </a:p>
          <a:p>
            <a:pPr marL="342900" indent="-342900">
              <a:buFont typeface="Arial" panose="020B0604020202020204" pitchFamily="34" charset="0"/>
              <a:buChar char="•"/>
            </a:pPr>
            <a:r>
              <a:rPr lang="el-GR" sz="2800" b="1" dirty="0"/>
              <a:t>Πολλαπλασιαστικό αποτέλεσμα</a:t>
            </a:r>
            <a:r>
              <a:rPr lang="el-GR" sz="2800" dirty="0"/>
              <a:t>: οι επιπρόσθετες μετατοπίσεις στη συνολική ζήτηση που προκύπτουν όταν η επεκτατική δημοσιονομική πολιτική αυξάνει το εισόδημα και κατ’ επέκταση τις καταναλωτικές δαπάνες.</a:t>
            </a:r>
          </a:p>
          <a:p>
            <a:pPr marL="342900" indent="-342900">
              <a:buFont typeface="Arial" panose="020B0604020202020204" pitchFamily="34" charset="0"/>
              <a:buChar char="•"/>
            </a:pPr>
            <a:endParaRPr lang="el-GR" sz="2800" dirty="0"/>
          </a:p>
          <a:p>
            <a:pPr marL="342900" indent="-342900">
              <a:buFont typeface="Arial" panose="020B0604020202020204" pitchFamily="34" charset="0"/>
              <a:buChar char="•"/>
            </a:pPr>
            <a:r>
              <a:rPr lang="el-GR" sz="2800" dirty="0"/>
              <a:t>Η υψηλότερη κρατική ζήτηση οδηγεί σε υψηλότερη ζήτηση για επενδυτικά αγαθά. Αυτό το φαινόμενο ονομάζεται </a:t>
            </a:r>
            <a:r>
              <a:rPr lang="el-GR" sz="2800" b="1" dirty="0"/>
              <a:t>«επιταχυντής επενδύσεων».</a:t>
            </a:r>
          </a:p>
        </p:txBody>
      </p:sp>
    </p:spTree>
    <p:extLst>
      <p:ext uri="{BB962C8B-B14F-4D97-AF65-F5344CB8AC3E}">
        <p14:creationId xmlns:p14="http://schemas.microsoft.com/office/powerpoint/2010/main" val="40133454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51460" y="865340"/>
            <a:ext cx="11660165" cy="3908762"/>
          </a:xfrm>
          <a:prstGeom prst="rect">
            <a:avLst/>
          </a:prstGeom>
        </p:spPr>
        <p:txBody>
          <a:bodyPr wrap="square">
            <a:spAutoFit/>
          </a:bodyPr>
          <a:lstStyle/>
          <a:p>
            <a:r>
              <a:rPr lang="el-GR" sz="2800" dirty="0"/>
              <a:t>Μια εξίσωση για τον πολλαπλασιαστή δαπανών</a:t>
            </a:r>
          </a:p>
          <a:p>
            <a:endParaRPr lang="el-GR" sz="2800" dirty="0"/>
          </a:p>
          <a:p>
            <a:pPr marL="342900" indent="-342900">
              <a:buFont typeface="Arial" panose="020B0604020202020204" pitchFamily="34" charset="0"/>
              <a:buChar char="•"/>
            </a:pPr>
            <a:r>
              <a:rPr lang="el-GR" sz="2400" b="1" dirty="0"/>
              <a:t>Οριακή ροπή προς κατανάλωση: </a:t>
            </a:r>
            <a:r>
              <a:rPr lang="el-GR" sz="2400" dirty="0"/>
              <a:t>το ποσοστό του επιπλέον εισοδήματος που ένα νοικοκυριό δαπανά αντί να το αποταμιεύει.</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l-GR" sz="2400" dirty="0"/>
              <a:t>Πολλαπλασιαστής = 1 + MPC + MPC2 + MPC3 +…</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n-US" sz="2400" dirty="0"/>
              <a:t>MPC + MPS = 1,</a:t>
            </a:r>
            <a:endParaRPr lang="el-GR" sz="2400" dirty="0"/>
          </a:p>
          <a:p>
            <a:pPr marL="342900" indent="-342900">
              <a:buFont typeface="Arial" panose="020B0604020202020204" pitchFamily="34" charset="0"/>
              <a:buChar char="•"/>
            </a:pPr>
            <a:endParaRPr lang="el-GR" sz="2400" dirty="0"/>
          </a:p>
        </p:txBody>
      </p:sp>
      <p:pic>
        <p:nvPicPr>
          <p:cNvPr id="4" name="Εικόνα 3"/>
          <p:cNvPicPr>
            <a:picLocks noChangeAspect="1"/>
          </p:cNvPicPr>
          <p:nvPr/>
        </p:nvPicPr>
        <p:blipFill>
          <a:blip r:embed="rId3"/>
          <a:stretch>
            <a:fillRect/>
          </a:stretch>
        </p:blipFill>
        <p:spPr>
          <a:xfrm>
            <a:off x="3138506" y="4774102"/>
            <a:ext cx="2574712" cy="672938"/>
          </a:xfrm>
          <a:prstGeom prst="rect">
            <a:avLst/>
          </a:prstGeom>
        </p:spPr>
      </p:pic>
      <p:pic>
        <p:nvPicPr>
          <p:cNvPr id="5" name="Εικόνα 4"/>
          <p:cNvPicPr>
            <a:picLocks noChangeAspect="1"/>
          </p:cNvPicPr>
          <p:nvPr/>
        </p:nvPicPr>
        <p:blipFill>
          <a:blip r:embed="rId4"/>
          <a:stretch>
            <a:fillRect/>
          </a:stretch>
        </p:blipFill>
        <p:spPr>
          <a:xfrm>
            <a:off x="3138506" y="3365814"/>
            <a:ext cx="3590091" cy="818438"/>
          </a:xfrm>
          <a:prstGeom prst="rect">
            <a:avLst/>
          </a:prstGeom>
        </p:spPr>
      </p:pic>
    </p:spTree>
    <p:extLst>
      <p:ext uri="{BB962C8B-B14F-4D97-AF65-F5344CB8AC3E}">
        <p14:creationId xmlns:p14="http://schemas.microsoft.com/office/powerpoint/2010/main" val="38385862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0" y="865340"/>
            <a:ext cx="12192000" cy="5293757"/>
          </a:xfrm>
          <a:prstGeom prst="rect">
            <a:avLst/>
          </a:prstGeom>
        </p:spPr>
        <p:txBody>
          <a:bodyPr wrap="square">
            <a:spAutoFit/>
          </a:bodyPr>
          <a:lstStyle/>
          <a:p>
            <a:r>
              <a:rPr lang="el-GR" sz="3200" b="1" dirty="0">
                <a:solidFill>
                  <a:schemeClr val="accent2">
                    <a:lumMod val="75000"/>
                  </a:schemeClr>
                </a:solidFill>
              </a:rPr>
              <a:t>Άλλες εφαρμογές του αποτελέσματος πολλαπλασιαστών</a:t>
            </a:r>
          </a:p>
          <a:p>
            <a:endParaRPr lang="el-GR" dirty="0"/>
          </a:p>
          <a:p>
            <a:pPr marL="285750" indent="-285750">
              <a:buFont typeface="Arial" panose="020B0604020202020204" pitchFamily="34" charset="0"/>
              <a:buChar char="•"/>
            </a:pPr>
            <a:r>
              <a:rPr lang="el-GR" sz="2400" dirty="0"/>
              <a:t>Μπορεί να εφαρμοστεί σε κάθε γεγονός που αλλάζει τις δαπάνες σε κάθε συστατικό του ΑΕΠ: κατανάλωση, επενδύσεις, κρατικές αγορές ή καθαρές εξαγωγές.</a:t>
            </a:r>
          </a:p>
          <a:p>
            <a:pPr marL="285750" indent="-285750">
              <a:buFont typeface="Arial" panose="020B0604020202020204" pitchFamily="34" charset="0"/>
              <a:buChar char="•"/>
            </a:pPr>
            <a:r>
              <a:rPr lang="el-GR" sz="2400" b="1" dirty="0"/>
              <a:t>Αυτόνομες δαπάνες</a:t>
            </a:r>
            <a:r>
              <a:rPr lang="el-GR" sz="2400" dirty="0"/>
              <a:t>: δαπάνες που δεν εξαρτώνται από το εισόδημα.</a:t>
            </a:r>
          </a:p>
          <a:p>
            <a:pPr marL="285750" indent="-285750">
              <a:buFont typeface="Arial" panose="020B0604020202020204" pitchFamily="34" charset="0"/>
              <a:buChar char="•"/>
            </a:pPr>
            <a:r>
              <a:rPr lang="el-GR" sz="2400" dirty="0"/>
              <a:t>Οι κρατικές δαπάνες είναι ένα σημαντικό στοιχείο αυτών των δαπανών. </a:t>
            </a:r>
          </a:p>
          <a:p>
            <a:pPr marL="285750" indent="-285750">
              <a:buFont typeface="Arial" panose="020B0604020202020204" pitchFamily="34" charset="0"/>
              <a:buChar char="•"/>
            </a:pPr>
            <a:r>
              <a:rPr lang="el-GR" sz="2400" dirty="0"/>
              <a:t>Ο πολλαπλασιαστής έδειξε πώς η τελική αλλαγή στο εισόδημα  θα καθοριστεί από το μέγεθος των </a:t>
            </a:r>
            <a:r>
              <a:rPr lang="en-US" sz="2400" dirty="0"/>
              <a:t>MPC </a:t>
            </a:r>
            <a:r>
              <a:rPr lang="el-GR" sz="2400" dirty="0"/>
              <a:t>και </a:t>
            </a:r>
            <a:r>
              <a:rPr lang="en-US" sz="2400" dirty="0"/>
              <a:t>MPS: </a:t>
            </a:r>
            <a:r>
              <a:rPr lang="el-GR" sz="2400" dirty="0"/>
              <a:t>το ποσοστό του επιπρόσθετου 1 € που αποταμίευσαν ή δαπάνησαν οι καταναλωτές. </a:t>
            </a:r>
          </a:p>
          <a:p>
            <a:pPr marL="285750" indent="-285750">
              <a:buFont typeface="Arial" panose="020B0604020202020204" pitchFamily="34" charset="0"/>
              <a:buChar char="•"/>
            </a:pPr>
            <a:r>
              <a:rPr lang="el-GR" sz="2400" dirty="0"/>
              <a:t>Όσο πιο υψηλή είναι η </a:t>
            </a:r>
            <a:r>
              <a:rPr lang="en-US" sz="2400" dirty="0"/>
              <a:t>MPC, </a:t>
            </a:r>
            <a:r>
              <a:rPr lang="el-GR" sz="2400" dirty="0"/>
              <a:t>τόσο μεγαλύτερο είναι το αποτέλεσμα πολλαπλασιαστών.</a:t>
            </a:r>
          </a:p>
          <a:p>
            <a:pPr marL="285750" indent="-285750">
              <a:buFont typeface="Arial" panose="020B0604020202020204" pitchFamily="34" charset="0"/>
              <a:buChar char="•"/>
            </a:pPr>
            <a:r>
              <a:rPr lang="el-GR" sz="2400" dirty="0"/>
              <a:t>Η διαδικασία των πολλαπλασιαστών σημαίνει ότι η αύξηση των κρατικών δαπανών δεν χρειάζεται να ισούται με το μέγεθος του πληθωριστικού ή αποπληθωριστικού κενού.</a:t>
            </a:r>
          </a:p>
          <a:p>
            <a:pPr marL="285750" indent="-285750">
              <a:buFont typeface="Arial" panose="020B0604020202020204" pitchFamily="34" charset="0"/>
              <a:buChar char="•"/>
            </a:pPr>
            <a:r>
              <a:rPr lang="el-GR" sz="2400" dirty="0"/>
              <a:t>Όσο πιο απότομη είναι η κλίση της γραμμής των δαπανών, τόσο πιο μεγάλο είναι το μέγεθος του πολλαπλασιαστή.</a:t>
            </a:r>
          </a:p>
        </p:txBody>
      </p:sp>
    </p:spTree>
    <p:extLst>
      <p:ext uri="{BB962C8B-B14F-4D97-AF65-F5344CB8AC3E}">
        <p14:creationId xmlns:p14="http://schemas.microsoft.com/office/powerpoint/2010/main" val="1031498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048000" y="2828836"/>
            <a:ext cx="6096000" cy="646331"/>
          </a:xfrm>
          <a:prstGeom prst="rect">
            <a:avLst/>
          </a:prstGeom>
        </p:spPr>
        <p:txBody>
          <a:bodyPr>
            <a:spAutoFit/>
          </a:bodyPr>
          <a:lstStyle/>
          <a:p>
            <a:pPr algn="ctr"/>
            <a:r>
              <a:rPr lang="el-GR" sz="3600" b="1" i="1" dirty="0">
                <a:solidFill>
                  <a:srgbClr val="002060"/>
                </a:solidFill>
              </a:rPr>
              <a:t>6</a:t>
            </a:r>
            <a:r>
              <a:rPr lang="el-GR" sz="3600" b="1" dirty="0">
                <a:solidFill>
                  <a:srgbClr val="002060"/>
                </a:solidFill>
              </a:rPr>
              <a:t>. Πολιτική της Προσφοράς</a:t>
            </a:r>
          </a:p>
        </p:txBody>
      </p:sp>
    </p:spTree>
    <p:extLst>
      <p:ext uri="{BB962C8B-B14F-4D97-AF65-F5344CB8AC3E}">
        <p14:creationId xmlns:p14="http://schemas.microsoft.com/office/powerpoint/2010/main" val="18109067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1"/>
            <a:ext cx="11827152" cy="1938992"/>
          </a:xfrm>
          <a:prstGeom prst="rect">
            <a:avLst/>
          </a:prstGeom>
        </p:spPr>
        <p:txBody>
          <a:bodyPr wrap="square">
            <a:spAutoFit/>
          </a:bodyPr>
          <a:lstStyle/>
          <a:p>
            <a:r>
              <a:rPr lang="el-GR" sz="2400" b="1" dirty="0">
                <a:solidFill>
                  <a:schemeClr val="accent2">
                    <a:lumMod val="75000"/>
                  </a:schemeClr>
                </a:solidFill>
              </a:rPr>
              <a:t>Πολιτική της προσφοράς</a:t>
            </a:r>
          </a:p>
          <a:p>
            <a:pPr marL="342900" indent="-342900">
              <a:buFont typeface="Arial" panose="020B0604020202020204" pitchFamily="34" charset="0"/>
              <a:buChar char="•"/>
            </a:pPr>
            <a:r>
              <a:rPr lang="el-GR" sz="2400" dirty="0"/>
              <a:t>Πολιτική προσφοράς: πολιτική που στοχεύει να επηρεάσει το επίπεδο της συνολικής προσφοράς στην οικονομία</a:t>
            </a:r>
            <a:r>
              <a:rPr lang="el-GR" dirty="0"/>
              <a:t>.</a:t>
            </a:r>
          </a:p>
          <a:p>
            <a:pPr marL="342900" indent="-342900">
              <a:buFont typeface="Arial" panose="020B0604020202020204" pitchFamily="34" charset="0"/>
              <a:buChar char="•"/>
            </a:pPr>
            <a:r>
              <a:rPr lang="el-GR" sz="2400" dirty="0"/>
              <a:t>Ο στόχος μιας τέτοιας πολιτικής είναι να μετατοπίσει στα δεξιά την καμπύλη συνολικής προσφοράς:</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461" y="2804333"/>
            <a:ext cx="6263640" cy="3441488"/>
          </a:xfrm>
          <a:prstGeom prst="rect">
            <a:avLst/>
          </a:prstGeom>
        </p:spPr>
      </p:pic>
    </p:spTree>
    <p:extLst>
      <p:ext uri="{BB962C8B-B14F-4D97-AF65-F5344CB8AC3E}">
        <p14:creationId xmlns:p14="http://schemas.microsoft.com/office/powerpoint/2010/main" val="341144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3" y="865341"/>
            <a:ext cx="12107525" cy="5509200"/>
          </a:xfrm>
          <a:prstGeom prst="rect">
            <a:avLst/>
          </a:prstGeom>
        </p:spPr>
        <p:txBody>
          <a:bodyPr wrap="square">
            <a:spAutoFit/>
          </a:bodyPr>
          <a:lstStyle/>
          <a:p>
            <a:r>
              <a:rPr lang="el-GR" sz="2800" b="1" dirty="0">
                <a:solidFill>
                  <a:schemeClr val="accent2">
                    <a:lumMod val="75000"/>
                  </a:schemeClr>
                </a:solidFill>
              </a:rPr>
              <a:t>Πολιτική της προσφοράς</a:t>
            </a:r>
          </a:p>
          <a:p>
            <a:pPr marL="285750" indent="-285750">
              <a:buFont typeface="Arial" panose="020B0604020202020204" pitchFamily="34" charset="0"/>
              <a:buChar char="•"/>
            </a:pPr>
            <a:r>
              <a:rPr lang="el-GR" dirty="0"/>
              <a:t>Η πολιτική της προσφοράς είναι μια μακροοικονομική πολιτική που επιδιώκει να βελτιώσει την αποτελεσματικότητα της λειτουργίας των αγορών με τα εξής:</a:t>
            </a:r>
          </a:p>
          <a:p>
            <a:pPr marL="742950" lvl="1" indent="-285750">
              <a:buFont typeface="Arial" panose="020B0604020202020204" pitchFamily="34" charset="0"/>
              <a:buChar char="•"/>
            </a:pPr>
            <a:r>
              <a:rPr lang="el-GR" dirty="0"/>
              <a:t>Απορρύθμιση: Η άρση των ρυθμιστικών περιορισμών που ισχύουν σε μια συγκεκριμένη αγορά, με στόχο να βελτιωθεί η οικονομική αποτελεσματικότητα αυτής της αγοράς κι έτσι η απόδοση της οικονομίας σε μικροοικονομικό επίπεδο.</a:t>
            </a:r>
          </a:p>
          <a:p>
            <a:pPr marL="742950" lvl="1" indent="-285750">
              <a:buFont typeface="Arial" panose="020B0604020202020204" pitchFamily="34" charset="0"/>
              <a:buChar char="•"/>
            </a:pPr>
            <a:r>
              <a:rPr lang="el-GR" dirty="0"/>
              <a:t>Μείωση του φορολογικού βάρους για την προώθηση κινήτρων που μπορεί να περιλαμβάνουν κίνητρα για εργασία.</a:t>
            </a:r>
          </a:p>
          <a:p>
            <a:pPr marL="742950" lvl="1" indent="-285750">
              <a:buFont typeface="Arial" panose="020B0604020202020204" pitchFamily="34" charset="0"/>
              <a:buChar char="•"/>
            </a:pPr>
            <a:r>
              <a:rPr lang="el-GR" dirty="0"/>
              <a:t>Η καμπύλη </a:t>
            </a:r>
            <a:r>
              <a:rPr lang="el-GR" dirty="0" err="1"/>
              <a:t>Laffer</a:t>
            </a:r>
            <a:r>
              <a:rPr lang="el-GR" dirty="0"/>
              <a:t> είναι το όνομα που δόθηκε στη σχέση μεταξύ φόρων και φορολογικών εσόδων και δείχνει ότι τα φορολογικά έσοδα αυξάνονται αρχικά, αλλά στη συνέχεια μειώνονται.</a:t>
            </a:r>
          </a:p>
          <a:p>
            <a:pPr marL="742950" lvl="1" indent="-285750">
              <a:buFont typeface="Arial" panose="020B0604020202020204" pitchFamily="34" charset="0"/>
              <a:buChar char="•"/>
            </a:pPr>
            <a:r>
              <a:rPr lang="el-GR" dirty="0"/>
              <a:t>Μεταρρυθμίσεις στην κοινωνική πρόνοια.</a:t>
            </a:r>
          </a:p>
          <a:p>
            <a:pPr marL="742950" lvl="1" indent="-285750">
              <a:buFont typeface="Arial" panose="020B0604020202020204" pitchFamily="34" charset="0"/>
              <a:buChar char="•"/>
            </a:pPr>
            <a:r>
              <a:rPr lang="el-GR" dirty="0"/>
              <a:t>Ευέλικτες αγορές εργασίας</a:t>
            </a:r>
          </a:p>
          <a:p>
            <a:pPr marL="742950" lvl="1" indent="-285750">
              <a:buFont typeface="Arial" panose="020B0604020202020204" pitchFamily="34" charset="0"/>
              <a:buChar char="•"/>
            </a:pPr>
            <a:r>
              <a:rPr lang="el-GR" dirty="0"/>
              <a:t>Βελτίωση της γεωγραφικής και της επαγγελματικής κινητικότητας.</a:t>
            </a:r>
          </a:p>
          <a:p>
            <a:pPr marL="742950" lvl="1" indent="-285750">
              <a:buFont typeface="Arial" panose="020B0604020202020204" pitchFamily="34" charset="0"/>
              <a:buChar char="•"/>
            </a:pPr>
            <a:r>
              <a:rPr lang="el-GR" dirty="0"/>
              <a:t>Εκπαίδευση.</a:t>
            </a:r>
          </a:p>
          <a:p>
            <a:pPr marL="742950" lvl="1" indent="-285750">
              <a:buFont typeface="Arial" panose="020B0604020202020204" pitchFamily="34" charset="0"/>
              <a:buChar char="•"/>
            </a:pPr>
            <a:r>
              <a:rPr lang="el-GR" dirty="0"/>
              <a:t>Υποδομές.</a:t>
            </a:r>
          </a:p>
          <a:p>
            <a:pPr marL="742950" lvl="1" indent="-285750">
              <a:buFont typeface="Arial" panose="020B0604020202020204" pitchFamily="34" charset="0"/>
              <a:buChar char="•"/>
            </a:pPr>
            <a:r>
              <a:rPr lang="el-GR" dirty="0"/>
              <a:t>Εργατικά σωματεία.</a:t>
            </a:r>
          </a:p>
          <a:p>
            <a:pPr marL="285750" indent="-285750">
              <a:buFont typeface="Arial" panose="020B0604020202020204" pitchFamily="34" charset="0"/>
              <a:buChar char="•"/>
            </a:pPr>
            <a:r>
              <a:rPr lang="el-GR" dirty="0"/>
              <a:t>Όταν οι χώρες ελέγχουν τη δημοσιονομική πολιτική, οι αποφάσεις δεν λαμβάνονται μόνο για να επηρεαστούν μακροοικονομικές μεταβλητές, όπως ανάπτυξη, ανεργία ή πληθωρισμός αλλά και για να εστιάσουν σε συγκεκριμένους μικροοικονομικούς στόχους, οι οποίοι μπορεί να σχετίζονται με μια ευρύτερη πολιτική της προσφοράς.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24981527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r>
              <a:rPr lang="el-GR" dirty="0">
                <a:solidFill>
                  <a:schemeClr val="bg1"/>
                </a:solidFill>
              </a:rPr>
              <a:t> </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56</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530641" y="3105835"/>
            <a:ext cx="11661358" cy="1200329"/>
          </a:xfrm>
          <a:prstGeom prst="rect">
            <a:avLst/>
          </a:prstGeom>
        </p:spPr>
        <p:txBody>
          <a:bodyPr wrap="square">
            <a:spAutoFit/>
          </a:bodyPr>
          <a:lstStyle/>
          <a:p>
            <a:pPr algn="ctr"/>
            <a:r>
              <a:rPr lang="el-GR" sz="3600" b="1" i="1" dirty="0">
                <a:solidFill>
                  <a:srgbClr val="002060"/>
                </a:solidFill>
              </a:rPr>
              <a:t>7. Πώς η νομισματική και η δημοσιονομική πολιτική</a:t>
            </a:r>
          </a:p>
          <a:p>
            <a:pPr algn="ctr"/>
            <a:r>
              <a:rPr lang="el-GR" sz="3600" b="1" i="1" dirty="0">
                <a:solidFill>
                  <a:srgbClr val="002060"/>
                </a:solidFill>
              </a:rPr>
              <a:t>επηρεάζουν τη συνολική ζήτηση</a:t>
            </a:r>
            <a:endParaRPr lang="el-GR" dirty="0"/>
          </a:p>
        </p:txBody>
      </p:sp>
    </p:spTree>
    <p:extLst>
      <p:ext uri="{BB962C8B-B14F-4D97-AF65-F5344CB8AC3E}">
        <p14:creationId xmlns:p14="http://schemas.microsoft.com/office/powerpoint/2010/main" val="1127097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57</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125729" y="719331"/>
            <a:ext cx="4423411" cy="5878532"/>
          </a:xfrm>
          <a:prstGeom prst="rect">
            <a:avLst/>
          </a:prstGeom>
        </p:spPr>
        <p:txBody>
          <a:bodyPr wrap="square">
            <a:spAutoFit/>
          </a:bodyPr>
          <a:lstStyle/>
          <a:p>
            <a:r>
              <a:rPr lang="el-GR" sz="2000" b="1" dirty="0">
                <a:solidFill>
                  <a:schemeClr val="accent2">
                    <a:lumMod val="75000"/>
                  </a:schemeClr>
                </a:solidFill>
              </a:rPr>
              <a:t>Η θεωρία της προτίμησης ρευστότητας</a:t>
            </a:r>
            <a:endParaRPr lang="el-GR" sz="1400" dirty="0"/>
          </a:p>
          <a:p>
            <a:pPr marL="342900" indent="-342900">
              <a:buFont typeface="Arial" panose="020B0604020202020204" pitchFamily="34" charset="0"/>
              <a:buChar char="•"/>
            </a:pPr>
            <a:r>
              <a:rPr lang="el-GR" dirty="0"/>
              <a:t>Σύμφωνα με τον Keynes, το επιτόκιο προσαρμόζεται για να εξισορροπήσει την προσφορά και τη ζήτηση χρήματος.</a:t>
            </a:r>
          </a:p>
          <a:p>
            <a:pPr marL="342900" indent="-342900">
              <a:buFont typeface="Arial" panose="020B0604020202020204" pitchFamily="34" charset="0"/>
              <a:buChar char="•"/>
            </a:pPr>
            <a:r>
              <a:rPr lang="el-GR" dirty="0"/>
              <a:t>Η </a:t>
            </a:r>
            <a:r>
              <a:rPr lang="el-GR" b="1" dirty="0"/>
              <a:t>προσφορά χρήματος </a:t>
            </a:r>
            <a:r>
              <a:rPr lang="el-GR" dirty="0"/>
              <a:t>ελέγχεται από την κεντρική τράπεζα.</a:t>
            </a:r>
          </a:p>
          <a:p>
            <a:pPr marL="342900" indent="-342900">
              <a:buFont typeface="Arial" panose="020B0604020202020204" pitchFamily="34" charset="0"/>
              <a:buChar char="•"/>
            </a:pPr>
            <a:r>
              <a:rPr lang="el-GR" b="1" dirty="0"/>
              <a:t>Ζήτηση χρήματος</a:t>
            </a:r>
          </a:p>
          <a:p>
            <a:pPr marL="342900" indent="-342900">
              <a:buFont typeface="Arial" panose="020B0604020202020204" pitchFamily="34" charset="0"/>
              <a:buChar char="•"/>
            </a:pPr>
            <a:r>
              <a:rPr lang="el-GR" dirty="0"/>
              <a:t>Η ρευστότητα του χρήματος εξηγεί 	γιατί οι άνθρωποι επιλέγουν να διατηρούν χρήματα αντί άλλων περιουσιακών στοιχείων που προσφέρουν υψηλότερες αποδόσεις.</a:t>
            </a:r>
          </a:p>
          <a:p>
            <a:pPr marL="342900" indent="-342900">
              <a:buFont typeface="Arial" panose="020B0604020202020204" pitchFamily="34" charset="0"/>
              <a:buChar char="•"/>
            </a:pPr>
            <a:r>
              <a:rPr lang="el-GR" dirty="0"/>
              <a:t>Το επιτόκιο είναι το κόστος ευκαιρίας της διατήρησης χρήματος.</a:t>
            </a:r>
          </a:p>
          <a:p>
            <a:pPr marL="342900" indent="-342900">
              <a:buFont typeface="Arial" panose="020B0604020202020204" pitchFamily="34" charset="0"/>
              <a:buChar char="•"/>
            </a:pPr>
            <a:r>
              <a:rPr lang="el-GR" dirty="0"/>
              <a:t>Όσο πιο υψηλό είναι το επιτόκιο, το κόστος ευκαιρίας ως προς τον τόκο που θυσιάστηκε είναι υψηλότερο κι έτσι η ζήτηση χρήματος με τη μορφή μετρητών είναι μικρότερη σε σύγκριση με χαμηλότερα επιτόκια.</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222" y="1005840"/>
            <a:ext cx="6348858" cy="5093970"/>
          </a:xfrm>
          <a:prstGeom prst="rect">
            <a:avLst/>
          </a:prstGeom>
        </p:spPr>
      </p:pic>
    </p:spTree>
    <p:extLst>
      <p:ext uri="{BB962C8B-B14F-4D97-AF65-F5344CB8AC3E}">
        <p14:creationId xmlns:p14="http://schemas.microsoft.com/office/powerpoint/2010/main" val="1725822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58</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125729" y="719331"/>
            <a:ext cx="4423411" cy="5663089"/>
          </a:xfrm>
          <a:prstGeom prst="rect">
            <a:avLst/>
          </a:prstGeom>
        </p:spPr>
        <p:txBody>
          <a:bodyPr wrap="square">
            <a:spAutoFit/>
          </a:bodyPr>
          <a:lstStyle/>
          <a:p>
            <a:r>
              <a:rPr lang="el-GR" sz="2800" b="1" dirty="0">
                <a:solidFill>
                  <a:schemeClr val="accent2">
                    <a:lumMod val="75000"/>
                  </a:schemeClr>
                </a:solidFill>
              </a:rPr>
              <a:t>Η θεωρία της προτίμησης ρευστότητας</a:t>
            </a:r>
            <a:endParaRPr lang="el-GR" sz="2800" dirty="0"/>
          </a:p>
          <a:p>
            <a:pPr marL="342900" indent="-342900">
              <a:buFont typeface="Arial" panose="020B0604020202020204" pitchFamily="34" charset="0"/>
              <a:buChar char="•"/>
            </a:pPr>
            <a:endParaRPr lang="el-GR" b="1" dirty="0"/>
          </a:p>
          <a:p>
            <a:pPr marL="342900" indent="-342900">
              <a:buFont typeface="Arial" panose="020B0604020202020204" pitchFamily="34" charset="0"/>
              <a:buChar char="•"/>
            </a:pPr>
            <a:r>
              <a:rPr lang="el-GR" sz="2400" b="1" dirty="0"/>
              <a:t> Ισορροπία στην αγορά χρήματος</a:t>
            </a:r>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r>
              <a:rPr lang="el-GR" sz="2400" dirty="0"/>
              <a:t>Αν το επιτόκιο είναι πάνω από το σημείο ισορροπίας, αυτά τα πλεονάζοντα χρήματα πιέζουν το επιτόκιο προς τα κάτω. </a:t>
            </a:r>
          </a:p>
          <a:p>
            <a:pPr marL="342900" indent="-342900">
              <a:buFont typeface="Arial" panose="020B0604020202020204" pitchFamily="34" charset="0"/>
              <a:buChar char="•"/>
            </a:pPr>
            <a:r>
              <a:rPr lang="el-GR" sz="2400" dirty="0"/>
              <a:t>Αντίστοιχα, αν το επιτόκιο είναι κάτω από το σημείο ισορροπίας, αυτό το έλλειμμα σε χρήματα πιέζει το επιτόκιο προς τα επάνω.</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140" y="935590"/>
            <a:ext cx="6348858" cy="5093970"/>
          </a:xfrm>
          <a:prstGeom prst="rect">
            <a:avLst/>
          </a:prstGeom>
        </p:spPr>
      </p:pic>
    </p:spTree>
    <p:extLst>
      <p:ext uri="{BB962C8B-B14F-4D97-AF65-F5344CB8AC3E}">
        <p14:creationId xmlns:p14="http://schemas.microsoft.com/office/powerpoint/2010/main" val="3167680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59</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97180" y="865340"/>
            <a:ext cx="11614446" cy="1569660"/>
          </a:xfrm>
          <a:prstGeom prst="rect">
            <a:avLst/>
          </a:prstGeom>
        </p:spPr>
        <p:txBody>
          <a:bodyPr wrap="square">
            <a:spAutoFit/>
          </a:bodyPr>
          <a:lstStyle/>
          <a:p>
            <a:r>
              <a:rPr lang="el-GR" sz="2400" b="1" dirty="0">
                <a:solidFill>
                  <a:schemeClr val="accent2">
                    <a:lumMod val="75000"/>
                  </a:schemeClr>
                </a:solidFill>
              </a:rPr>
              <a:t>Η αγορά χρήματος και η κλίση της καμπύλης συνολικής ζήτησης</a:t>
            </a:r>
          </a:p>
          <a:p>
            <a:pPr marL="285750" indent="-285750">
              <a:buFont typeface="Arial" panose="020B0604020202020204" pitchFamily="34" charset="0"/>
              <a:buChar char="•"/>
            </a:pPr>
            <a:r>
              <a:rPr lang="el-GR" dirty="0"/>
              <a:t>Μια αύξηση στο επίπεδο τιμών από P1 σε P2, μετατοπίζει τη ζήτηση χρήματος δεξιά, όπως στη γραφική παράσταση (α).</a:t>
            </a:r>
          </a:p>
          <a:p>
            <a:pPr marL="285750" indent="-285750">
              <a:buFont typeface="Arial" panose="020B0604020202020204" pitchFamily="34" charset="0"/>
              <a:buChar char="•"/>
            </a:pPr>
            <a:r>
              <a:rPr lang="el-GR" dirty="0"/>
              <a:t>Η  αρνητική σχέση μεταξύ του επιπέδου τιμής και της ζητούμενης ποσότητας αναπαρίσταται από μια καμπύλη συνολικής ζήτησης με αρνητική κλίση, όπως </a:t>
            </a:r>
            <a:r>
              <a:rPr lang="el-GR" dirty="0" err="1"/>
              <a:t>στηΒ</a:t>
            </a:r>
            <a:r>
              <a:rPr lang="el-GR" dirty="0"/>
              <a:t> γραφική παράσταση (β).</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81008"/>
            <a:ext cx="5974080" cy="3545373"/>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100" y="2581008"/>
            <a:ext cx="5396526" cy="3518802"/>
          </a:xfrm>
          <a:prstGeom prst="rect">
            <a:avLst/>
          </a:prstGeom>
        </p:spPr>
      </p:pic>
    </p:spTree>
    <p:extLst>
      <p:ext uri="{BB962C8B-B14F-4D97-AF65-F5344CB8AC3E}">
        <p14:creationId xmlns:p14="http://schemas.microsoft.com/office/powerpoint/2010/main" val="36263349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41E9-02EB-F3AE-B8A9-602B2DEEEF81}"/>
              </a:ext>
            </a:extLst>
          </p:cNvPr>
          <p:cNvSpPr>
            <a:spLocks noGrp="1"/>
          </p:cNvSpPr>
          <p:nvPr>
            <p:ph type="title"/>
          </p:nvPr>
        </p:nvSpPr>
        <p:spPr>
          <a:xfrm>
            <a:off x="838200" y="365126"/>
            <a:ext cx="10515600" cy="832444"/>
          </a:xfrm>
        </p:spPr>
        <p:txBody>
          <a:bodyPr>
            <a:normAutofit/>
          </a:bodyPr>
          <a:lstStyle/>
          <a:p>
            <a:pPr algn="ctr"/>
            <a:r>
              <a:rPr lang="el-GR" sz="2000" b="1" dirty="0"/>
              <a:t>Περι ταχυτητας Κυκλοφορίας Χρήματος ( </a:t>
            </a:r>
            <a:r>
              <a:rPr lang="en-US" sz="2000" b="1" dirty="0"/>
              <a:t>Money Velocity) &amp; </a:t>
            </a:r>
            <a:r>
              <a:rPr lang="el-GR" sz="2000" b="1" dirty="0"/>
              <a:t>Πληθωρισμού </a:t>
            </a:r>
            <a:br>
              <a:rPr lang="el-GR" sz="2000" b="1" dirty="0"/>
            </a:br>
            <a:r>
              <a:rPr lang="el-GR" sz="2000" b="1" dirty="0"/>
              <a:t>Αλήθειες και Λάθος Ερμηνείες 1/3</a:t>
            </a:r>
            <a:endParaRPr lang="en-US" sz="2000" b="1" dirty="0"/>
          </a:p>
        </p:txBody>
      </p:sp>
      <p:sp>
        <p:nvSpPr>
          <p:cNvPr id="3" name="Content Placeholder 2">
            <a:extLst>
              <a:ext uri="{FF2B5EF4-FFF2-40B4-BE49-F238E27FC236}">
                <a16:creationId xmlns:a16="http://schemas.microsoft.com/office/drawing/2014/main" id="{82563999-2C56-488D-F3FC-00786F50A92E}"/>
              </a:ext>
            </a:extLst>
          </p:cNvPr>
          <p:cNvSpPr>
            <a:spLocks noGrp="1"/>
          </p:cNvSpPr>
          <p:nvPr>
            <p:ph idx="1"/>
          </p:nvPr>
        </p:nvSpPr>
        <p:spPr>
          <a:xfrm>
            <a:off x="838200" y="1197570"/>
            <a:ext cx="10515600" cy="4979393"/>
          </a:xfrm>
        </p:spPr>
        <p:txBody>
          <a:bodyPr/>
          <a:lstStyle/>
          <a:p>
            <a:pPr marL="0" marR="0">
              <a:lnSpc>
                <a:spcPct val="107000"/>
              </a:lnSpc>
              <a:spcBef>
                <a:spcPts val="0"/>
              </a:spcBef>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Το ζήτημα έχει να κάνει με την ταχύτητα του χρήματος, η οποία δεν ήταν ποτέ σταθερή, όπως φαίνεται στο παρακάτω σχήμα.</a:t>
            </a:r>
          </a:p>
          <a:p>
            <a:pPr marL="0" marR="0">
              <a:lnSpc>
                <a:spcPct val="107000"/>
              </a:lnSpc>
              <a:spcBef>
                <a:spcPts val="0"/>
              </a:spcBef>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Αν για κάποιο λόγο η ταχύτητα του χρήματος μειωθεί ραγδαία κατά τη διάρκεια μιας περιόδου επεκτατικής νομισματικής πολιτικής, αυτό μπορεί να αντισταθμίσει την αύξηση της προσφοράς χρήματος και να οδηγήσει ακόμη και σε αποπληθωρισμό ή στασιμοπληθωρισμό αντί για πληθωρισμό.</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Η ταχύτητα του χρήματος μπορεί να υπολογιστεί ως ο λόγος του ονομαστικού ακαθάριστου εγχώριου προϊόντος (ΑΕΠ) προς την προσφορά χρήματος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PQ</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ο οποίος μπορεί να χρησιμοποιηθεί για τη μέτρηση της ισχύος της οικονομίας ή της προθυμίας των πολιτών να ξοδέψουν χρήματα. Όταν πραγματοποιούνται περισσότερες συναλλαγές σε ολόκληρη την οικονομία, η ταχύτητα αυξάνεται και η οικονομία είναι πιθανό να επεκταθεί. Το αντίθετο ισχύει επίσης: Η ταχύτητα του χρήματος μειώνεται όταν πραγματοποιούνται λιγότερες συναλλαγές- ως εκ τούτου, η οικονομία είναι πιθανό να συρρικνωθεί</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B9A837FC-241D-3E78-7660-9DB395220F28}"/>
              </a:ext>
            </a:extLst>
          </p:cNvPr>
          <p:cNvPicPr>
            <a:picLocks noChangeAspect="1"/>
          </p:cNvPicPr>
          <p:nvPr/>
        </p:nvPicPr>
        <p:blipFill>
          <a:blip r:embed="rId2"/>
          <a:stretch>
            <a:fillRect/>
          </a:stretch>
        </p:blipFill>
        <p:spPr>
          <a:xfrm>
            <a:off x="838200" y="3632059"/>
            <a:ext cx="5038832" cy="2767555"/>
          </a:xfrm>
          <a:prstGeom prst="rect">
            <a:avLst/>
          </a:prstGeom>
        </p:spPr>
      </p:pic>
      <p:pic>
        <p:nvPicPr>
          <p:cNvPr id="5" name="Picture 4">
            <a:extLst>
              <a:ext uri="{FF2B5EF4-FFF2-40B4-BE49-F238E27FC236}">
                <a16:creationId xmlns:a16="http://schemas.microsoft.com/office/drawing/2014/main" id="{7BDC169A-57EC-3E7A-B838-F8DF221F3923}"/>
              </a:ext>
            </a:extLst>
          </p:cNvPr>
          <p:cNvPicPr>
            <a:picLocks noChangeAspect="1"/>
          </p:cNvPicPr>
          <p:nvPr/>
        </p:nvPicPr>
        <p:blipFill>
          <a:blip r:embed="rId3"/>
          <a:stretch>
            <a:fillRect/>
          </a:stretch>
        </p:blipFill>
        <p:spPr>
          <a:xfrm>
            <a:off x="6314970" y="3632059"/>
            <a:ext cx="5038830" cy="2767555"/>
          </a:xfrm>
          <a:prstGeom prst="rect">
            <a:avLst/>
          </a:prstGeom>
        </p:spPr>
      </p:pic>
    </p:spTree>
    <p:extLst>
      <p:ext uri="{BB962C8B-B14F-4D97-AF65-F5344CB8AC3E}">
        <p14:creationId xmlns:p14="http://schemas.microsoft.com/office/powerpoint/2010/main" val="2538042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60</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51460" y="865340"/>
            <a:ext cx="11660166" cy="1569660"/>
          </a:xfrm>
          <a:prstGeom prst="rect">
            <a:avLst/>
          </a:prstGeom>
        </p:spPr>
        <p:txBody>
          <a:bodyPr wrap="square">
            <a:spAutoFit/>
          </a:bodyPr>
          <a:lstStyle/>
          <a:p>
            <a:r>
              <a:rPr lang="el-GR" sz="2400" dirty="0">
                <a:solidFill>
                  <a:schemeClr val="accent2">
                    <a:lumMod val="75000"/>
                  </a:schemeClr>
                </a:solidFill>
              </a:rPr>
              <a:t>Αλλαγές στην προσφορά χρήματος</a:t>
            </a:r>
          </a:p>
          <a:p>
            <a:pPr marL="285750" indent="-285750">
              <a:buFont typeface="Arial" panose="020B0604020202020204" pitchFamily="34" charset="0"/>
              <a:buChar char="•"/>
            </a:pPr>
            <a:r>
              <a:rPr lang="el-GR" dirty="0"/>
              <a:t>Στη γραφική παράσταση (α), μια αύξηση στην προσφορά χρήματος από MS1 σε MS2, μειώνει το επιτόκιο ισορροπίας από r1 σε r2. Επειδή το επιτόκιο είναι το κόστος δανεισμού, μια μείωση στο επιτόκιο αυξάνει τη ζητούμενη ποσότητα αγαθών και υπηρεσιών σε ένα δεδομένο επίπεδο τιμών από Y1 σε Y2. </a:t>
            </a:r>
          </a:p>
          <a:p>
            <a:pPr marL="285750" indent="-285750">
              <a:buFont typeface="Arial" panose="020B0604020202020204" pitchFamily="34" charset="0"/>
              <a:buChar char="•"/>
            </a:pPr>
            <a:r>
              <a:rPr lang="el-GR" dirty="0"/>
              <a:t>Έτσι, στη γραφική παράσταση (β), η συνολική καμπύλη ζήτησης μετατοπίζεται από AD1 σε AD2..</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2581009"/>
            <a:ext cx="5810250" cy="3545372"/>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582" y="2435000"/>
            <a:ext cx="5215044" cy="3664810"/>
          </a:xfrm>
          <a:prstGeom prst="rect">
            <a:avLst/>
          </a:prstGeom>
        </p:spPr>
      </p:pic>
    </p:spTree>
    <p:extLst>
      <p:ext uri="{BB962C8B-B14F-4D97-AF65-F5344CB8AC3E}">
        <p14:creationId xmlns:p14="http://schemas.microsoft.com/office/powerpoint/2010/main" val="4304155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97180" y="865340"/>
            <a:ext cx="11614446" cy="4647426"/>
          </a:xfrm>
          <a:prstGeom prst="rect">
            <a:avLst/>
          </a:prstGeom>
        </p:spPr>
        <p:txBody>
          <a:bodyPr wrap="square">
            <a:spAutoFit/>
          </a:bodyPr>
          <a:lstStyle/>
          <a:p>
            <a:r>
              <a:rPr lang="el-GR" sz="3600" b="1" dirty="0">
                <a:solidFill>
                  <a:schemeClr val="accent2">
                    <a:lumMod val="75000"/>
                  </a:schemeClr>
                </a:solidFill>
              </a:rPr>
              <a:t>Ο ρόλος των επιτοκίων</a:t>
            </a:r>
          </a:p>
          <a:p>
            <a:endParaRPr lang="el-GR" sz="3600" dirty="0"/>
          </a:p>
          <a:p>
            <a:pPr marL="457200" indent="-457200">
              <a:buFont typeface="Arial" panose="020B0604020202020204" pitchFamily="34" charset="0"/>
              <a:buChar char="•"/>
            </a:pPr>
            <a:r>
              <a:rPr lang="el-GR" sz="2800" dirty="0"/>
              <a:t>Ορισμένες κεντρικές τράπεζες καθορίζουν το επιτόκιο στο οποίο θα δανείσουν στον τραπεζικό τομέα.</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r>
              <a:rPr lang="el-GR" sz="2800" dirty="0"/>
              <a:t>Οι αλλαγές στη νομισματική πολιτική μπορεί να αφορούν μια αλλαγή στο επιτόκιο-στόχο ή μια αλλαγή στην προσφορά χρήματος.</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r>
              <a:rPr lang="el-GR" sz="2800" dirty="0"/>
              <a:t>Η νομισματική πολιτική μπορεί να περιγραφεί είτε με όρους προσφοράς χρήματος, είτε με όρους επιτοκίων.</a:t>
            </a:r>
          </a:p>
        </p:txBody>
      </p:sp>
    </p:spTree>
    <p:extLst>
      <p:ext uri="{BB962C8B-B14F-4D97-AF65-F5344CB8AC3E}">
        <p14:creationId xmlns:p14="http://schemas.microsoft.com/office/powerpoint/2010/main" val="37844473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530641" y="2967335"/>
            <a:ext cx="11380985" cy="1200329"/>
          </a:xfrm>
          <a:prstGeom prst="rect">
            <a:avLst/>
          </a:prstGeom>
        </p:spPr>
        <p:txBody>
          <a:bodyPr wrap="square">
            <a:spAutoFit/>
          </a:bodyPr>
          <a:lstStyle/>
          <a:p>
            <a:pPr algn="ctr"/>
            <a:r>
              <a:rPr lang="el-GR" sz="3600" b="1" i="1" dirty="0">
                <a:solidFill>
                  <a:srgbClr val="002060"/>
                </a:solidFill>
              </a:rPr>
              <a:t>8. Πώς η Δημοσιονομική Πολιτική Επηρεάζει τη Συνολική Ζήτηση</a:t>
            </a:r>
          </a:p>
        </p:txBody>
      </p:sp>
    </p:spTree>
    <p:extLst>
      <p:ext uri="{BB962C8B-B14F-4D97-AF65-F5344CB8AC3E}">
        <p14:creationId xmlns:p14="http://schemas.microsoft.com/office/powerpoint/2010/main" val="579964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01414"/>
            <a:ext cx="12107525" cy="3293209"/>
          </a:xfrm>
          <a:prstGeom prst="rect">
            <a:avLst/>
          </a:prstGeom>
        </p:spPr>
        <p:txBody>
          <a:bodyPr wrap="square">
            <a:spAutoFit/>
          </a:bodyPr>
          <a:lstStyle/>
          <a:p>
            <a:r>
              <a:rPr lang="el-GR" sz="3600" b="1" dirty="0">
                <a:solidFill>
                  <a:schemeClr val="accent2">
                    <a:lumMod val="75000"/>
                  </a:schemeClr>
                </a:solidFill>
              </a:rPr>
              <a:t>Αλλαγές στις κρατικές αγορές</a:t>
            </a:r>
          </a:p>
          <a:p>
            <a:endParaRPr lang="el-GR" sz="2800" dirty="0"/>
          </a:p>
          <a:p>
            <a:pPr marL="342900" indent="-342900">
              <a:buFont typeface="Arial" panose="020B0604020202020204" pitchFamily="34" charset="0"/>
              <a:buChar char="•"/>
            </a:pPr>
            <a:r>
              <a:rPr lang="el-GR" sz="3200" b="1" dirty="0"/>
              <a:t>Αποτέλεσμα εκτόπισης: </a:t>
            </a:r>
            <a:r>
              <a:rPr lang="el-GR" sz="3200" dirty="0"/>
              <a:t>το αντιστάθμισμα στη συνολική ζήτηση που προκύπτει όταν η επεκτατική δημοσιονομική πολιτική αυξάνει τα επιτόκια και ως εκ τούτου μειώνει τις επενδυτικές δαπάνες.</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endParaRPr lang="el-GR" sz="2400" dirty="0"/>
          </a:p>
        </p:txBody>
      </p:sp>
    </p:spTree>
    <p:extLst>
      <p:ext uri="{BB962C8B-B14F-4D97-AF65-F5344CB8AC3E}">
        <p14:creationId xmlns:p14="http://schemas.microsoft.com/office/powerpoint/2010/main" val="17582819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1082774"/>
            <a:ext cx="4578966" cy="5262979"/>
          </a:xfrm>
          <a:prstGeom prst="rect">
            <a:avLst/>
          </a:prstGeom>
        </p:spPr>
        <p:txBody>
          <a:bodyPr wrap="square">
            <a:spAutoFit/>
          </a:bodyPr>
          <a:lstStyle/>
          <a:p>
            <a:pPr marL="285750" indent="-285750">
              <a:buFont typeface="Arial" panose="020B0604020202020204" pitchFamily="34" charset="0"/>
              <a:buChar char="•"/>
            </a:pPr>
            <a:r>
              <a:rPr lang="el-GR" sz="1600" dirty="0"/>
              <a:t>Η γραφική παράσταση (α) παρουσιάζει την αγορά χρήματος. Όταν η κυβέρνηση αυξάνει τις αγορές</a:t>
            </a:r>
          </a:p>
          <a:p>
            <a:r>
              <a:rPr lang="el-GR" sz="1600" dirty="0"/>
              <a:t>της σε αγαθά και υπηρεσίες, η επακόλουθη αύξηση στα εισοδήματα αυξάνει τη ζήτηση χρήματος από</a:t>
            </a:r>
          </a:p>
          <a:p>
            <a:r>
              <a:rPr lang="el-GR" sz="1600" dirty="0"/>
              <a:t>MD1 σε MD2, και αυτό οδηγεί σε αύξηση στο επιτόκιο ισορροπίας από r1 σε r2. </a:t>
            </a:r>
          </a:p>
          <a:p>
            <a:pPr marL="285750" indent="-285750">
              <a:buFont typeface="Arial" panose="020B0604020202020204" pitchFamily="34" charset="0"/>
              <a:buChar char="•"/>
            </a:pPr>
            <a:r>
              <a:rPr lang="el-GR" sz="1600" dirty="0"/>
              <a:t>Η γραφική παράσταση</a:t>
            </a:r>
          </a:p>
          <a:p>
            <a:r>
              <a:rPr lang="el-GR" sz="1600" dirty="0"/>
              <a:t>(β) παρουσιάζει τις επιπτώσεις στη συνολική ζήτηση. Η αρχική επίπτωση της αύξησης των κρατικών αγορών μετατοπίζει την καμπύλη ζήτησης από AD1 σε AD2. Ωστόσο, επειδή το επιτόκιο είναι το κόστος δανεισμού, η αύξηση στο επιτόκιο τείνει να μειώνει τη ζητούμενη ποσότητα αγαθών και υπηρεσιών, και</a:t>
            </a:r>
          </a:p>
          <a:p>
            <a:r>
              <a:rPr lang="el-GR" sz="1600" dirty="0"/>
              <a:t>ιδιαίτερα των επενδυτικών αγαθών. </a:t>
            </a:r>
          </a:p>
          <a:p>
            <a:r>
              <a:rPr lang="el-GR" sz="1600" dirty="0"/>
              <a:t>Αυτή η εκτόπιση της επένδυσης αντισταθμίζει εν μέρει τις επιπτώσεις της δημοσιονομικής επέκτασης στη συνολική ζήτηση. Τελικά, η συνολική ζήτηση μετατοπίζεται μόνο</a:t>
            </a:r>
          </a:p>
          <a:p>
            <a:r>
              <a:rPr lang="el-GR" sz="1600" dirty="0"/>
              <a:t>στην AD3.</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755" y="1028343"/>
            <a:ext cx="5831927" cy="2403639"/>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756" y="3740994"/>
            <a:ext cx="5831927" cy="2195814"/>
          </a:xfrm>
          <a:prstGeom prst="rect">
            <a:avLst/>
          </a:prstGeom>
        </p:spPr>
      </p:pic>
    </p:spTree>
    <p:extLst>
      <p:ext uri="{BB962C8B-B14F-4D97-AF65-F5344CB8AC3E}">
        <p14:creationId xmlns:p14="http://schemas.microsoft.com/office/powerpoint/2010/main" val="4016218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51460" y="865340"/>
            <a:ext cx="11660166" cy="5078313"/>
          </a:xfrm>
          <a:prstGeom prst="rect">
            <a:avLst/>
          </a:prstGeom>
        </p:spPr>
        <p:txBody>
          <a:bodyPr wrap="square">
            <a:spAutoFit/>
          </a:bodyPr>
          <a:lstStyle/>
          <a:p>
            <a:r>
              <a:rPr lang="el-GR" sz="3600" b="1" dirty="0">
                <a:solidFill>
                  <a:schemeClr val="accent2">
                    <a:lumMod val="75000"/>
                  </a:schemeClr>
                </a:solidFill>
              </a:rPr>
              <a:t>Αλλαγές στη φορολογία</a:t>
            </a:r>
          </a:p>
          <a:p>
            <a:endParaRPr lang="el-GR" sz="3600" dirty="0"/>
          </a:p>
          <a:p>
            <a:pPr marL="457200" indent="-457200">
              <a:buFont typeface="Arial" panose="020B0604020202020204" pitchFamily="34" charset="0"/>
              <a:buChar char="•"/>
            </a:pPr>
            <a:r>
              <a:rPr lang="el-GR" sz="2800" dirty="0"/>
              <a:t>Επειδή οι φορολογικές μειώσεις αυξάνουν τις καταναλωτικές δαπάνες, μετατοπίζουν την καμπύλη συνολικής ζήτησης στα δεξιά.</a:t>
            </a:r>
          </a:p>
          <a:p>
            <a:pPr marL="457200" indent="-457200">
              <a:buFont typeface="Arial" panose="020B0604020202020204" pitchFamily="34" charset="0"/>
              <a:buChar char="•"/>
            </a:pPr>
            <a:r>
              <a:rPr lang="el-GR" sz="2800" dirty="0"/>
              <a:t>Το μέγεθος της μετατόπισης στη συνολική ζήτηση που θα προκύψει από μια φορολογική αλλαγή επηρεάζεται, επίσης, από τα αποτελέσματα πολλαπλασιαστών και εκτόπισης.</a:t>
            </a:r>
          </a:p>
          <a:p>
            <a:pPr marL="457200" indent="-457200">
              <a:buFont typeface="Arial" panose="020B0604020202020204" pitchFamily="34" charset="0"/>
              <a:buChar char="•"/>
            </a:pPr>
            <a:r>
              <a:rPr lang="el-GR" sz="2800" dirty="0"/>
              <a:t>Μια μόνιμη φορολογική αλλαγή έχει μεγαλύτερη επίπτωση στη συνολική ζήτηση από μια προσωρινή αλλαγή.</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endParaRPr lang="el-GR" sz="2800" dirty="0"/>
          </a:p>
        </p:txBody>
      </p:sp>
    </p:spTree>
    <p:extLst>
      <p:ext uri="{BB962C8B-B14F-4D97-AF65-F5344CB8AC3E}">
        <p14:creationId xmlns:p14="http://schemas.microsoft.com/office/powerpoint/2010/main" val="2784726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66</a:t>
            </a:fld>
            <a:endParaRPr lang="en-US" sz="1600" b="1" dirty="0">
              <a:solidFill>
                <a:schemeClr val="bg1"/>
              </a:solidFill>
              <a:latin typeface="Arial" pitchFamily="34" charset="0"/>
              <a:cs typeface="Arial" pitchFamily="34" charset="0"/>
            </a:endParaRPr>
          </a:p>
        </p:txBody>
      </p:sp>
      <p:sp>
        <p:nvSpPr>
          <p:cNvPr id="4" name="Ορθογώνιο 3"/>
          <p:cNvSpPr/>
          <p:nvPr/>
        </p:nvSpPr>
        <p:spPr>
          <a:xfrm>
            <a:off x="84473" y="865342"/>
            <a:ext cx="12107525" cy="4462760"/>
          </a:xfrm>
          <a:prstGeom prst="rect">
            <a:avLst/>
          </a:prstGeom>
        </p:spPr>
        <p:txBody>
          <a:bodyPr wrap="square">
            <a:spAutoFit/>
          </a:bodyPr>
          <a:lstStyle/>
          <a:p>
            <a:r>
              <a:rPr lang="el-GR" sz="3200" b="1" dirty="0">
                <a:solidFill>
                  <a:schemeClr val="accent2">
                    <a:lumMod val="75000"/>
                  </a:schemeClr>
                </a:solidFill>
              </a:rPr>
              <a:t>Συμπέρασμα</a:t>
            </a:r>
          </a:p>
          <a:p>
            <a:endParaRPr lang="el-GR" sz="1200" dirty="0"/>
          </a:p>
          <a:p>
            <a:pPr marL="342900" indent="-342900">
              <a:buFont typeface="Arial" panose="020B0604020202020204" pitchFamily="34" charset="0"/>
              <a:buChar char="•"/>
            </a:pPr>
            <a:r>
              <a:rPr lang="el-GR" sz="2400" dirty="0"/>
              <a:t>Πριν οι υπεύθυνοι χάραξης πολιτικών προβούν σε οποιαδήποτε αλλαγή, πρέπει να σκεφτούν όλες τις επιπτώσεις των αποφάσεών τους.</a:t>
            </a:r>
          </a:p>
          <a:p>
            <a:pPr marL="342900" indent="-342900">
              <a:buFont typeface="Arial" panose="020B0604020202020204" pitchFamily="34" charset="0"/>
              <a:buChar char="•"/>
            </a:pPr>
            <a:r>
              <a:rPr lang="el-GR" sz="2400" dirty="0"/>
              <a:t>Αυτά τα όργανα μπορούν να αλλάξουν τη συνολική ζήτηση για αγαθά και υπηρεσίες κι έτσι να αλλάξουν την παραγωγή της οικονομίας και την εργασία βραχυπρόθεσμα.</a:t>
            </a:r>
          </a:p>
          <a:p>
            <a:pPr marL="342900" indent="-342900">
              <a:buFont typeface="Arial" panose="020B0604020202020204" pitchFamily="34" charset="0"/>
              <a:buChar char="•"/>
            </a:pPr>
            <a:r>
              <a:rPr lang="el-GR" sz="2400" dirty="0"/>
              <a:t>Όταν η κυβέρνηση μειώνει τις δαπάνες για να εξισορροπήσει τον προϋπολογισμό, πρέπει να σκεφτεί τις μακροπρόθεσμες επιπτώσεις στην αποταμίευση και στην ανάπτυξη και τις βραχυπρόθεσμες επιπτώσεις στη συνολική ζήτηση και την εργασία. </a:t>
            </a:r>
          </a:p>
          <a:p>
            <a:pPr marL="342900" indent="-342900">
              <a:buFont typeface="Arial" panose="020B0604020202020204" pitchFamily="34" charset="0"/>
              <a:buChar char="•"/>
            </a:pPr>
            <a:r>
              <a:rPr lang="el-GR" sz="2400" dirty="0"/>
              <a:t>Όταν η κεντρική τράπεζα μειώνει τον ρυθμό ανάπτυξης της προσφοράς χρήματος, πρέπει να λάβει υπόψη της τις μακροπρόθεσμες επιπτώσεις του πληθωρισμού, αλλά και τις βραχυπρόθεσμες επιπτώσεις στην παραγωγή.</a:t>
            </a:r>
          </a:p>
        </p:txBody>
      </p:sp>
    </p:spTree>
    <p:extLst>
      <p:ext uri="{BB962C8B-B14F-4D97-AF65-F5344CB8AC3E}">
        <p14:creationId xmlns:p14="http://schemas.microsoft.com/office/powerpoint/2010/main" val="31062632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A74D-EC0C-F051-862E-FC7775A6243B}"/>
              </a:ext>
            </a:extLst>
          </p:cNvPr>
          <p:cNvSpPr>
            <a:spLocks noGrp="1"/>
          </p:cNvSpPr>
          <p:nvPr>
            <p:ph type="title"/>
          </p:nvPr>
        </p:nvSpPr>
        <p:spPr>
          <a:xfrm>
            <a:off x="838200" y="365125"/>
            <a:ext cx="10515600" cy="791149"/>
          </a:xfrm>
        </p:spPr>
        <p:txBody>
          <a:bodyPr>
            <a:normAutofit/>
          </a:bodyPr>
          <a:lstStyle/>
          <a:p>
            <a:pPr algn="ctr"/>
            <a:r>
              <a:rPr lang="el-GR" sz="1800" b="1" kern="1800" dirty="0">
                <a:effectLst/>
                <a:latin typeface="Bookman Old Style" panose="02050604050505020204" pitchFamily="18" charset="0"/>
                <a:ea typeface="Times New Roman" panose="02020603050405020304" pitchFamily="18" charset="0"/>
                <a:cs typeface="Times New Roman" panose="02020603050405020304" pitchFamily="18" charset="0"/>
              </a:rPr>
              <a:t>Η ταχύτητα κυκλοφορίας χρήματος (</a:t>
            </a:r>
            <a:r>
              <a:rPr lang="en-US" sz="1800" b="1" kern="1800" dirty="0">
                <a:effectLst/>
                <a:latin typeface="Bookman Old Style" panose="02050604050505020204" pitchFamily="18" charset="0"/>
                <a:ea typeface="Times New Roman" panose="02020603050405020304" pitchFamily="18" charset="0"/>
                <a:cs typeface="Times New Roman" panose="02020603050405020304" pitchFamily="18" charset="0"/>
              </a:rPr>
              <a:t>Money Velocity) </a:t>
            </a:r>
            <a:r>
              <a:rPr lang="el-GR" sz="1800" b="1" kern="1800" dirty="0">
                <a:effectLst/>
                <a:latin typeface="Bookman Old Style" panose="02050604050505020204" pitchFamily="18" charset="0"/>
                <a:ea typeface="Times New Roman" panose="02020603050405020304" pitchFamily="18" charset="0"/>
                <a:cs typeface="Times New Roman" panose="02020603050405020304" pitchFamily="18" charset="0"/>
              </a:rPr>
              <a:t>δεν καθορίζει ούτε καν επηρεάζει τίποτα απολύτως</a:t>
            </a:r>
            <a:endParaRPr lang="en-US" sz="1800" b="1" dirty="0"/>
          </a:p>
        </p:txBody>
      </p:sp>
      <p:sp>
        <p:nvSpPr>
          <p:cNvPr id="3" name="Content Placeholder 2">
            <a:extLst>
              <a:ext uri="{FF2B5EF4-FFF2-40B4-BE49-F238E27FC236}">
                <a16:creationId xmlns:a16="http://schemas.microsoft.com/office/drawing/2014/main" id="{6DD29737-2310-1F0A-006A-B0378321746F}"/>
              </a:ext>
            </a:extLst>
          </p:cNvPr>
          <p:cNvSpPr>
            <a:spLocks noGrp="1"/>
          </p:cNvSpPr>
          <p:nvPr>
            <p:ph idx="1"/>
          </p:nvPr>
        </p:nvSpPr>
        <p:spPr/>
        <p:txBody>
          <a:bodyPr>
            <a:normAutofit fontScale="70000" lnSpcReduction="20000"/>
          </a:bodyPr>
          <a:lstStyle/>
          <a:p>
            <a:pPr marL="0" marR="0" algn="just">
              <a:lnSpc>
                <a:spcPct val="107000"/>
              </a:lnSpc>
              <a:spcBef>
                <a:spcPts val="0"/>
              </a:spcBef>
              <a:spcAft>
                <a:spcPts val="0"/>
              </a:spcAft>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Το Μ1 είναι η προσφορά χρήματος σε κυκλοφορία (χαρτονομίσματα και κέρματα, ταξιδιωτικές επιταγές [μη τραπεζικοί εκδότες], καταθέσεις όψεως και καταθέσεις προς έλεγχο). Μια μειούμενη ταχύτητα του Μ1 μπορεί να υποδηλώνει ότι πραγματοποιούνται λιγότερες βραχυπρόθεσμες καταναλωτικές συναλλαγές. Μπορούμε να σκεφτούμε τις βραχυπρόθεσμες συναλλαγές ως κατανάλωση που μπορεί να κάνουμε σε καθημερινή βάση.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Η ευρύτερη συνιστώσα Μ2 περιλαμβάνει το Μ1 εκτός από τις καταθέσεις ταμιευτηρίου, τα πιστοποιητικά καταθέσεων (κάτω των 100.000 δολαρίων) και τις καταθέσεις χρηματαγοράς για ιδιώτες. Η σύγκριση των ταχυτήτων των Μ1 και Μ2 παρέχει κάποια εικόνα για το πόσο γρήγορα η οικονομία ξοδεύει και πόσο γρήγορα αποταμιεύει.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Bef>
                <a:spcPts val="0"/>
              </a:spcBef>
              <a:buNone/>
            </a:pP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Ταχύτητα Κυκλοφορίας Χρήματος. Υπάρχει η ταχύτητα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1, η ταχύτητα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Bef>
                <a:spcPts val="0"/>
              </a:spcBef>
              <a:buNone/>
            </a:pP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Η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2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Velocity</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 είναι αυτό που οι περισσότεροι οικονομολόγοι εννοούν όταν χρησιμοποιείται η λέξη ταχύτητα, οπότε ας ξεκινήσουμε από εκεί.</a:t>
            </a:r>
            <a:r>
              <a:rPr lang="en-GB"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V</a:t>
            </a:r>
            <a:r>
              <a:rPr lang="el-GR"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 = ΑΕΠ / Μ2</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Bef>
                <a:spcPts val="0"/>
              </a:spcBef>
              <a:buNone/>
            </a:pPr>
            <a:r>
              <a:rPr lang="el-GR" sz="1400" kern="1800" dirty="0">
                <a:effectLst/>
                <a:highlight>
                  <a:srgbClr val="FFFF00"/>
                </a:highlight>
                <a:latin typeface="Bookman Old Style" panose="02050604050505020204" pitchFamily="18" charset="0"/>
                <a:ea typeface="Times New Roman" panose="02020603050405020304" pitchFamily="18" charset="0"/>
                <a:cs typeface="Times New Roman" panose="02020603050405020304" pitchFamily="18" charset="0"/>
              </a:rPr>
              <a:t>Είναι σημαντικό να σημειωθεί ότι η ταχύτητα δεν έχει δική της ανεξάρτητη ζωή. </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Bef>
                <a:spcPts val="0"/>
              </a:spcBef>
              <a:buNone/>
            </a:pP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Το ΑΕΠ μπορεί να θεωρηθεί ως Τιμές * Συναλλαγές ή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P</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 *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T</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 Αυτό μας οδηγεί στο </a:t>
            </a:r>
            <a:r>
              <a:rPr lang="en-GB"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V</a:t>
            </a:r>
            <a:r>
              <a:rPr lang="el-GR"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 = (</a:t>
            </a:r>
            <a:r>
              <a:rPr lang="en-GB"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P</a:t>
            </a:r>
            <a:r>
              <a:rPr lang="el-GR"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 * </a:t>
            </a:r>
            <a:r>
              <a:rPr lang="en-GB"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T</a:t>
            </a:r>
            <a:r>
              <a:rPr lang="el-GR"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 / </a:t>
            </a:r>
            <a:r>
              <a:rPr lang="en-GB"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2</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l-GR" sz="1800" b="1" kern="1800" dirty="0">
                <a:effectLst/>
                <a:latin typeface="Bookman Old Style" panose="02050604050505020204" pitchFamily="18" charset="0"/>
                <a:ea typeface="Times New Roman" panose="02020603050405020304" pitchFamily="18" charset="0"/>
                <a:cs typeface="Times New Roman" panose="02020603050405020304" pitchFamily="18" charset="0"/>
              </a:rPr>
              <a:t>Παρατηρήσεις: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Η ταχύτητα μπορεί να αυξηθεί αν οι τιμές πέσουν αν ο αριθμός των συναλλαγών αυξηθεί.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Η ταχύτητα μπορεί να αυξηθεί αν οι τιμές παραμείνουν ίδιες και το </a:t>
            </a:r>
            <a:r>
              <a:rPr lang="en-GB"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2 μειωθεί.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Η ταχύτητα μπορεί να μειωθεί αν οι τιμές αυξηθούν αν το </a:t>
            </a:r>
            <a:r>
              <a:rPr lang="en-GB"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2 αυξηθεί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Η ταχύτητα μπορεί να μειωθεί αν οι τιμές αυξηθούν και ο αριθμός των συναλλαγών μειωθεί.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l-GR" sz="1800" b="1" kern="1800" dirty="0">
                <a:effectLst/>
                <a:latin typeface="Bookman Old Style" panose="02050604050505020204" pitchFamily="18" charset="0"/>
                <a:ea typeface="Times New Roman" panose="02020603050405020304" pitchFamily="18" charset="0"/>
                <a:cs typeface="Times New Roman" panose="02020603050405020304" pitchFamily="18" charset="0"/>
              </a:rPr>
              <a:t>Βασικά σημεία: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1.	Οι τιμές μπορούν να αυξηθούν, να μειωθούν ή να παραμείνουν ίδιες, ανεξάρτητα από το τι κάνει η ταχύτητα.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2.	Η ταχύτητα δεν καθορίζει τις τιμές.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3.	Η ταχύτητα δεν καθορίζει ούτε καν επηρεάζει τίποτα απολύτως.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p>
        </p:txBody>
      </p:sp>
      <p:pic>
        <p:nvPicPr>
          <p:cNvPr id="4" name="Picture 3" descr="Velocity vs CPI 1960-Present">
            <a:extLst>
              <a:ext uri="{FF2B5EF4-FFF2-40B4-BE49-F238E27FC236}">
                <a16:creationId xmlns:a16="http://schemas.microsoft.com/office/drawing/2014/main" id="{5308B502-67BA-0CE6-E7F6-861A783B5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828" y="3480619"/>
            <a:ext cx="2521197" cy="1802212"/>
          </a:xfrm>
          <a:prstGeom prst="rect">
            <a:avLst/>
          </a:prstGeom>
          <a:noFill/>
          <a:ln>
            <a:noFill/>
          </a:ln>
        </p:spPr>
      </p:pic>
    </p:spTree>
    <p:extLst>
      <p:ext uri="{BB962C8B-B14F-4D97-AF65-F5344CB8AC3E}">
        <p14:creationId xmlns:p14="http://schemas.microsoft.com/office/powerpoint/2010/main" val="96928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8826-1593-5E73-C126-67C75C7FB8EA}"/>
              </a:ext>
            </a:extLst>
          </p:cNvPr>
          <p:cNvSpPr>
            <a:spLocks noGrp="1"/>
          </p:cNvSpPr>
          <p:nvPr>
            <p:ph type="title"/>
          </p:nvPr>
        </p:nvSpPr>
        <p:spPr>
          <a:xfrm>
            <a:off x="838200" y="365126"/>
            <a:ext cx="10515600" cy="1145110"/>
          </a:xfrm>
        </p:spPr>
        <p:txBody>
          <a:bodyPr>
            <a:normAutofit fontScale="90000"/>
          </a:bodyPr>
          <a:lstStyle/>
          <a:p>
            <a:pPr algn="ctr"/>
            <a:r>
              <a:rPr lang="el-GR" sz="1800" dirty="0">
                <a:effectLst/>
                <a:latin typeface="Times New Roman" panose="02020603050405020304" pitchFamily="18" charset="0"/>
                <a:ea typeface="Times New Roman" panose="02020603050405020304" pitchFamily="18" charset="0"/>
              </a:rPr>
              <a:t>Γιατί, λοιπόν, η αύξηση της νομισματικής βάσης δεν προκάλεσε ανάλογη αύξηση του γενικού επιπέδου τιμών ή του ΑΕΠ; </a:t>
            </a:r>
            <a:r>
              <a:rPr lang="el-GR" sz="2200" b="1" kern="0" dirty="0">
                <a:effectLst/>
                <a:latin typeface="Calibri" panose="020F0502020204030204" pitchFamily="34" charset="0"/>
                <a:ea typeface="Calibri" panose="020F0502020204030204" pitchFamily="34" charset="0"/>
              </a:rPr>
              <a:t>Προσδοκίες και </a:t>
            </a:r>
            <a:r>
              <a:rPr lang="el-GR" sz="2200" b="1" kern="0" spc="-10" dirty="0">
                <a:effectLst/>
                <a:latin typeface="Calibri" panose="020F0502020204030204" pitchFamily="34" charset="0"/>
                <a:ea typeface="Calibri" panose="020F0502020204030204" pitchFamily="34" charset="0"/>
              </a:rPr>
              <a:t>πληθωρισμός</a:t>
            </a:r>
            <a:br>
              <a:rPr lang="en-US" sz="4400" b="1" kern="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20847D99-AC52-A41F-1029-3D8AA0B37F15}"/>
              </a:ext>
            </a:extLst>
          </p:cNvPr>
          <p:cNvSpPr>
            <a:spLocks noGrp="1"/>
          </p:cNvSpPr>
          <p:nvPr>
            <p:ph idx="1"/>
          </p:nvPr>
        </p:nvSpPr>
        <p:spPr>
          <a:xfrm>
            <a:off x="838200" y="1014689"/>
            <a:ext cx="10515600" cy="5162274"/>
          </a:xfrm>
        </p:spPr>
        <p:txBody>
          <a:bodyPr>
            <a:normAutofit/>
          </a:bodyPr>
          <a:lstStyle/>
          <a:p>
            <a:pPr marL="0" marR="0" algn="just">
              <a:spcBef>
                <a:spcPts val="160"/>
              </a:spcBef>
              <a:spcAft>
                <a:spcPts val="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100" dirty="0">
                <a:effectLst/>
                <a:latin typeface="Times New Roman" panose="02020603050405020304" pitchFamily="18" charset="0"/>
                <a:ea typeface="Times New Roman" panose="02020603050405020304" pitchFamily="18" charset="0"/>
              </a:rPr>
              <a:t>Φυσικά, ούτε οι επιχειρήσεις ούτε οι ιδιώτες θέλουν να βγουν χαμένοι από τον πληθωρισμό. Εάν οι εργαζόμενοι αναμένουν ότι οι τιμές καταναλωτή θα αυξηθούν τους επόμενους μήνες και χρόνια, είναι πιθανό να απαιτήσουν υψηλότερους μισθούς για να διασφαλίσουν ότι τα πραγματικά τους εισοδήματα - δηλαδή τα εισοδήματά τους μετά την προσαρμογή στον πληθωρισμό - δεν θα μειωθούν. Με την ίδια λογική, εάν οι επιχειρήσεις αναμένουν αύξηση των μισθών και των άλλων τιμών των εισροών, είναι πιθανό να προσπαθήσουν να αυξήσουν τις τιμές τους για να διασφαλίσουν ότι τα κέρδη τους δεν θα μειωθούν. Επομένως, οι τιμές και οι μισθοί θα αυξηθούν στην πραγματικότητα, καθώς τα άτομα και οι επιχειρήσεις προσπαθούν να προστατευθούν από τις </a:t>
            </a:r>
            <a:r>
              <a:rPr lang="el-GR" sz="1100" i="1" dirty="0">
                <a:effectLst/>
                <a:latin typeface="Times New Roman" panose="02020603050405020304" pitchFamily="18" charset="0"/>
                <a:ea typeface="Times New Roman" panose="02020603050405020304" pitchFamily="18" charset="0"/>
              </a:rPr>
              <a:t>αναμενόμενες </a:t>
            </a:r>
            <a:r>
              <a:rPr lang="el-GR" sz="1100" dirty="0">
                <a:effectLst/>
                <a:latin typeface="Times New Roman" panose="02020603050405020304" pitchFamily="18" charset="0"/>
                <a:ea typeface="Times New Roman" panose="02020603050405020304" pitchFamily="18" charset="0"/>
              </a:rPr>
              <a:t>αυξήσεις των τιμών. Με αυτόν τον </a:t>
            </a:r>
            <a:r>
              <a:rPr lang="el-GR" sz="1100" spc="-35" dirty="0">
                <a:effectLst/>
                <a:latin typeface="Times New Roman" panose="02020603050405020304" pitchFamily="18" charset="0"/>
                <a:ea typeface="Times New Roman" panose="02020603050405020304" pitchFamily="18" charset="0"/>
              </a:rPr>
              <a:t>τρόπο</a:t>
            </a:r>
            <a:r>
              <a:rPr lang="el-GR" sz="1100" dirty="0">
                <a:effectLst/>
                <a:latin typeface="Times New Roman" panose="02020603050405020304" pitchFamily="18" charset="0"/>
                <a:ea typeface="Times New Roman" panose="02020603050405020304" pitchFamily="18" charset="0"/>
              </a:rPr>
              <a:t>, οι προσδοκίες για τον πληθωρισμό μπορούν να καθοδηγήσουν ισχυρά την πραγματικότητα. Ένα από τα κύρια καθήκοντα κάθε κεντρικής τράπεζας είναι να πείσει την κοινή γνώμη ότι το επίπεδο των τιμών είναι απίθανο να αυξηθεί πολύ στο μέλλον - ή, με άλλα λόγια, ότι ο πληθωρισμός θα είναι χαμηλός. Με αυτόν τον τρόπο, οι προσδοκίες μπορούν να γίνουν σύμμαχος και όχι εχθρός. Για να συμβεί αυτό, οι κεντρικές τράπεζες πρέπει να είναι </a:t>
            </a:r>
            <a:r>
              <a:rPr lang="el-GR" sz="1100" i="1" dirty="0">
                <a:effectLst/>
                <a:latin typeface="Times New Roman" panose="02020603050405020304" pitchFamily="18" charset="0"/>
                <a:ea typeface="Times New Roman" panose="02020603050405020304" pitchFamily="18" charset="0"/>
              </a:rPr>
              <a:t>αξιόπιστες</a:t>
            </a:r>
            <a:r>
              <a:rPr lang="el-GR" sz="1100" dirty="0">
                <a:effectLst/>
                <a:latin typeface="Times New Roman" panose="02020603050405020304" pitchFamily="18" charset="0"/>
                <a:ea typeface="Times New Roman" panose="02020603050405020304" pitchFamily="18" charset="0"/>
              </a:rPr>
              <a:t>. </a:t>
            </a:r>
            <a:r>
              <a:rPr lang="el-GR" sz="1100" spc="-20" dirty="0">
                <a:effectLst/>
                <a:latin typeface="Times New Roman" panose="02020603050405020304" pitchFamily="18" charset="0"/>
                <a:ea typeface="Times New Roman" panose="02020603050405020304" pitchFamily="18" charset="0"/>
              </a:rPr>
              <a:t>Δηλαδή</a:t>
            </a:r>
            <a:r>
              <a:rPr lang="el-GR" sz="1100" dirty="0">
                <a:effectLst/>
                <a:latin typeface="Times New Roman" panose="02020603050405020304" pitchFamily="18" charset="0"/>
                <a:ea typeface="Times New Roman" panose="02020603050405020304" pitchFamily="18" charset="0"/>
              </a:rPr>
              <a:t>, για </a:t>
            </a:r>
            <a:r>
              <a:rPr lang="el-GR" sz="1100" spc="-10" dirty="0">
                <a:effectLst/>
                <a:latin typeface="Times New Roman" panose="02020603050405020304" pitchFamily="18" charset="0"/>
                <a:ea typeface="Times New Roman" panose="02020603050405020304" pitchFamily="18" charset="0"/>
              </a:rPr>
              <a:t>να είναι χαμηλές οι </a:t>
            </a:r>
            <a:r>
              <a:rPr lang="el-GR" sz="1100" dirty="0">
                <a:effectLst/>
                <a:latin typeface="Times New Roman" panose="02020603050405020304" pitchFamily="18" charset="0"/>
                <a:ea typeface="Times New Roman" panose="02020603050405020304" pitchFamily="18" charset="0"/>
              </a:rPr>
              <a:t>προσδοκίες για τον </a:t>
            </a:r>
            <a:r>
              <a:rPr lang="el-GR" sz="1100" spc="-10" dirty="0">
                <a:effectLst/>
                <a:latin typeface="Times New Roman" panose="02020603050405020304" pitchFamily="18" charset="0"/>
                <a:ea typeface="Times New Roman" panose="02020603050405020304" pitchFamily="18" charset="0"/>
              </a:rPr>
              <a:t>πληθωρισμό, το κοινό πρέπει να πιστεύει ότι η κεντρική τράπεζα θα καταπολεμήσει επιθετικά και αποτελεσματικά τον πληθωρισμό (μέσω </a:t>
            </a:r>
            <a:r>
              <a:rPr lang="el-GR" sz="1100" dirty="0">
                <a:effectLst/>
                <a:latin typeface="Times New Roman" panose="02020603050405020304" pitchFamily="18" charset="0"/>
                <a:ea typeface="Times New Roman" panose="02020603050405020304" pitchFamily="18" charset="0"/>
              </a:rPr>
              <a:t>αυξήσεων των επιτοκίων, για παράδειγμα) τη στιγμή που το επίπεδο των τιμών θα αρχίσει να αυξάνεται υπερβολικά. Μόλις μια κεντρική τράπεζα επιτύχει μια τέτοια αξιοπιστία στο μέτωπο του πληθωρισμού, η δουλειά της γίνεται πολύ πιο εύκολη, αφού ο ίδιος ο υψηλός πληθωρισμός γίνεται πολύ λιγότερο πιθανός. Αντίθετα, μια κεντρική τράπεζα που πάσχει από χαμηλή αξιοπιστία θα βρεθεί σε ένα σωρό προβλήματα, με τον </a:t>
            </a:r>
            <a:r>
              <a:rPr lang="el-GR" sz="1100" spc="-10" dirty="0">
                <a:effectLst/>
                <a:latin typeface="Times New Roman" panose="02020603050405020304" pitchFamily="18" charset="0"/>
                <a:ea typeface="Times New Roman" panose="02020603050405020304" pitchFamily="18" charset="0"/>
              </a:rPr>
              <a:t>πληθωρισμό να ασκει πιέσεις που δυνητικά εμφανίζονται συνεχώς παντού.</a:t>
            </a:r>
            <a:endParaRPr lang="en-US" sz="1100" dirty="0">
              <a:effectLst/>
              <a:latin typeface="Times New Roman" panose="02020603050405020304" pitchFamily="18" charset="0"/>
              <a:ea typeface="Times New Roman" panose="02020603050405020304" pitchFamily="18" charset="0"/>
            </a:endParaRPr>
          </a:p>
          <a:p>
            <a:pPr marL="0" indent="0">
              <a:buNone/>
            </a:pPr>
            <a:endParaRPr lang="en-US" sz="1200" dirty="0"/>
          </a:p>
        </p:txBody>
      </p:sp>
      <p:pic>
        <p:nvPicPr>
          <p:cNvPr id="5" name="Picture 4">
            <a:extLst>
              <a:ext uri="{FF2B5EF4-FFF2-40B4-BE49-F238E27FC236}">
                <a16:creationId xmlns:a16="http://schemas.microsoft.com/office/drawing/2014/main" id="{D076A47D-7968-BEE2-CC1D-35FC9CEADFAB}"/>
              </a:ext>
            </a:extLst>
          </p:cNvPr>
          <p:cNvPicPr>
            <a:picLocks noChangeAspect="1"/>
          </p:cNvPicPr>
          <p:nvPr/>
        </p:nvPicPr>
        <p:blipFill>
          <a:blip r:embed="rId2"/>
          <a:stretch>
            <a:fillRect/>
          </a:stretch>
        </p:blipFill>
        <p:spPr>
          <a:xfrm>
            <a:off x="2165063" y="3428999"/>
            <a:ext cx="8019577" cy="2505751"/>
          </a:xfrm>
          <a:prstGeom prst="rect">
            <a:avLst/>
          </a:prstGeom>
        </p:spPr>
      </p:pic>
    </p:spTree>
    <p:extLst>
      <p:ext uri="{BB962C8B-B14F-4D97-AF65-F5344CB8AC3E}">
        <p14:creationId xmlns:p14="http://schemas.microsoft.com/office/powerpoint/2010/main" val="288568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08B47F-1B06-8B94-18A7-FFCE3FE9B0F2}"/>
              </a:ext>
            </a:extLst>
          </p:cNvPr>
          <p:cNvPicPr>
            <a:picLocks noChangeAspect="1"/>
          </p:cNvPicPr>
          <p:nvPr/>
        </p:nvPicPr>
        <p:blipFill>
          <a:blip r:embed="rId2"/>
          <a:stretch>
            <a:fillRect/>
          </a:stretch>
        </p:blipFill>
        <p:spPr>
          <a:xfrm>
            <a:off x="75563" y="511341"/>
            <a:ext cx="5455819" cy="2039353"/>
          </a:xfrm>
          <a:prstGeom prst="rect">
            <a:avLst/>
          </a:prstGeom>
        </p:spPr>
      </p:pic>
      <p:sp>
        <p:nvSpPr>
          <p:cNvPr id="4" name="TextBox 3">
            <a:extLst>
              <a:ext uri="{FF2B5EF4-FFF2-40B4-BE49-F238E27FC236}">
                <a16:creationId xmlns:a16="http://schemas.microsoft.com/office/drawing/2014/main" id="{77E9165D-9B99-F2B1-5982-F32D4EB58755}"/>
              </a:ext>
            </a:extLst>
          </p:cNvPr>
          <p:cNvSpPr txBox="1"/>
          <p:nvPr/>
        </p:nvSpPr>
        <p:spPr>
          <a:xfrm>
            <a:off x="4614111" y="150396"/>
            <a:ext cx="7357310" cy="4317272"/>
          </a:xfrm>
          <a:prstGeom prst="rect">
            <a:avLst/>
          </a:prstGeom>
          <a:noFill/>
        </p:spPr>
        <p:txBody>
          <a:bodyPr wrap="square">
            <a:spAutoFit/>
          </a:bodyPr>
          <a:lstStyle/>
          <a:p>
            <a:pPr marL="939800" marR="1264920" algn="just">
              <a:lnSpc>
                <a:spcPct val="125000"/>
              </a:lnSpc>
              <a:spcBef>
                <a:spcPts val="0"/>
              </a:spcBef>
              <a:spcAft>
                <a:spcPts val="0"/>
              </a:spcAft>
            </a:pPr>
            <a:r>
              <a:rPr lang="el-GR" sz="1100" spc="-30" dirty="0">
                <a:effectLst/>
                <a:latin typeface="Times New Roman" panose="02020603050405020304" pitchFamily="18" charset="0"/>
                <a:ea typeface="Times New Roman" panose="02020603050405020304" pitchFamily="18" charset="0"/>
              </a:rPr>
              <a:t>Φυσικά</a:t>
            </a:r>
            <a:r>
              <a:rPr lang="el-GR" sz="1100" dirty="0">
                <a:effectLst/>
                <a:latin typeface="Times New Roman" panose="02020603050405020304" pitchFamily="18" charset="0"/>
                <a:ea typeface="Times New Roman" panose="02020603050405020304" pitchFamily="18" charset="0"/>
              </a:rPr>
              <a:t>, οι προσδοκίες μπορούν επίσης να επηρεάσουν την πραγματική παραγωγή. Ο Γάλλος </a:t>
            </a:r>
            <a:r>
              <a:rPr lang="el-GR" sz="1100" b="1" dirty="0">
                <a:effectLst/>
                <a:highlight>
                  <a:srgbClr val="FFFF00"/>
                </a:highlight>
                <a:latin typeface="Times New Roman" panose="02020603050405020304" pitchFamily="18" charset="0"/>
                <a:ea typeface="Times New Roman" panose="02020603050405020304" pitchFamily="18" charset="0"/>
              </a:rPr>
              <a:t>οικονομολόγος </a:t>
            </a:r>
            <a:r>
              <a:rPr lang="en-US" sz="1100" b="1" dirty="0">
                <a:effectLst/>
                <a:highlight>
                  <a:srgbClr val="FFFF00"/>
                </a:highlight>
                <a:latin typeface="Times New Roman" panose="02020603050405020304" pitchFamily="18" charset="0"/>
                <a:ea typeface="Times New Roman" panose="02020603050405020304" pitchFamily="18" charset="0"/>
              </a:rPr>
              <a:t>J</a:t>
            </a:r>
            <a:r>
              <a:rPr lang="el-GR" sz="1100" b="1" dirty="0">
                <a:effectLst/>
                <a:highlight>
                  <a:srgbClr val="FFFF00"/>
                </a:highlight>
                <a:latin typeface="Times New Roman" panose="02020603050405020304" pitchFamily="18" charset="0"/>
                <a:ea typeface="Times New Roman" panose="02020603050405020304" pitchFamily="18" charset="0"/>
              </a:rPr>
              <a:t>. </a:t>
            </a:r>
            <a:r>
              <a:rPr lang="en-US" sz="1100" b="1" dirty="0">
                <a:effectLst/>
                <a:highlight>
                  <a:srgbClr val="FFFF00"/>
                </a:highlight>
                <a:latin typeface="Times New Roman" panose="02020603050405020304" pitchFamily="18" charset="0"/>
                <a:ea typeface="Times New Roman" panose="02020603050405020304" pitchFamily="18" charset="0"/>
              </a:rPr>
              <a:t>B</a:t>
            </a:r>
            <a:r>
              <a:rPr lang="el-GR" sz="1100" b="1" dirty="0">
                <a:effectLst/>
                <a:highlight>
                  <a:srgbClr val="FFFF00"/>
                </a:highlight>
                <a:latin typeface="Times New Roman" panose="02020603050405020304" pitchFamily="18" charset="0"/>
                <a:ea typeface="Times New Roman" panose="02020603050405020304" pitchFamily="18" charset="0"/>
              </a:rPr>
              <a:t>. </a:t>
            </a:r>
            <a:r>
              <a:rPr lang="en-US" sz="1100" b="1" dirty="0">
                <a:effectLst/>
                <a:highlight>
                  <a:srgbClr val="FFFF00"/>
                </a:highlight>
                <a:latin typeface="Times New Roman" panose="02020603050405020304" pitchFamily="18" charset="0"/>
                <a:ea typeface="Times New Roman" panose="02020603050405020304" pitchFamily="18" charset="0"/>
              </a:rPr>
              <a:t>Say</a:t>
            </a:r>
            <a:r>
              <a:rPr lang="el-GR" sz="1100" b="1" dirty="0">
                <a:effectLst/>
                <a:highlight>
                  <a:srgbClr val="FFFF00"/>
                </a:highlight>
                <a:latin typeface="Times New Roman" panose="02020603050405020304" pitchFamily="18" charset="0"/>
                <a:ea typeface="Times New Roman" panose="02020603050405020304" pitchFamily="18" charset="0"/>
              </a:rPr>
              <a:t> διατύπωσε στις αρχές του δέκατου ένατου αιώνα την άποψη ότι η προσφορά δημιουργεί τη δική της ζήτηση - μια ρήση που έγινε γνωστή ως νόμος του </a:t>
            </a:r>
            <a:r>
              <a:rPr lang="en-US" sz="1100" b="1" dirty="0">
                <a:effectLst/>
                <a:highlight>
                  <a:srgbClr val="FFFF00"/>
                </a:highlight>
                <a:latin typeface="Times New Roman" panose="02020603050405020304" pitchFamily="18" charset="0"/>
                <a:ea typeface="Times New Roman" panose="02020603050405020304" pitchFamily="18" charset="0"/>
              </a:rPr>
              <a:t>Say</a:t>
            </a:r>
            <a:r>
              <a:rPr lang="el-GR" sz="1100" b="1" dirty="0">
                <a:effectLst/>
                <a:highlight>
                  <a:srgbClr val="FFFF00"/>
                </a:highlight>
                <a:latin typeface="Times New Roman" panose="02020603050405020304" pitchFamily="18" charset="0"/>
                <a:ea typeface="Times New Roman" panose="02020603050405020304" pitchFamily="18" charset="0"/>
              </a:rPr>
              <a:t>.</a:t>
            </a:r>
            <a:r>
              <a:rPr lang="el-GR" sz="1100" dirty="0">
                <a:effectLst/>
                <a:latin typeface="Times New Roman" panose="02020603050405020304" pitchFamily="18" charset="0"/>
                <a:ea typeface="Times New Roman" panose="02020603050405020304" pitchFamily="18" charset="0"/>
              </a:rPr>
              <a:t> Δεδομένου ότι η παραγωγή παράγει εισόδημα ίσο με την πλήρη αξία του προϊόντος που πωλείται, το συνολικό εισόδημα θα πρέπει πάντα να επαρκεί για την αγορά όλου του παραγόμενου προϊόντος. Δυστυχώς, οι αρνητικές προσδοκίες εισβάλλουν μερικές φορές σε αυτόν τον ευτυχή κύκλο παραγωγής και κατανάλωσης. </a:t>
            </a:r>
            <a:r>
              <a:rPr lang="el-GR" sz="1100" b="1" dirty="0">
                <a:effectLst/>
                <a:highlight>
                  <a:srgbClr val="FFFF00"/>
                </a:highlight>
                <a:latin typeface="Times New Roman" panose="02020603050405020304" pitchFamily="18" charset="0"/>
                <a:ea typeface="Times New Roman" panose="02020603050405020304" pitchFamily="18" charset="0"/>
              </a:rPr>
              <a:t>Αν τα άτομα προβλέπουν ότι θα ζήσουν άσχημες εποχές, μπορεί να συγκρατήσουν τις δαπάνες τους, συμπεριλαμβανομένης της κατανάλωσης και των επενδύσεων, ανοίγοντας έτσι ένα χάσμα μεταξύ του </a:t>
            </a:r>
            <a:r>
              <a:rPr lang="el-GR" sz="1100" b="1" i="1" dirty="0">
                <a:effectLst/>
                <a:highlight>
                  <a:srgbClr val="FFFF00"/>
                </a:highlight>
                <a:latin typeface="Times New Roman" panose="02020603050405020304" pitchFamily="18" charset="0"/>
                <a:ea typeface="Times New Roman" panose="02020603050405020304" pitchFamily="18" charset="0"/>
              </a:rPr>
              <a:t>δυνητικού ΑΕΠ </a:t>
            </a:r>
            <a:r>
              <a:rPr lang="el-GR" sz="1100" b="1" dirty="0">
                <a:effectLst/>
                <a:highlight>
                  <a:srgbClr val="FFFF00"/>
                </a:highlight>
                <a:latin typeface="Times New Roman" panose="02020603050405020304" pitchFamily="18" charset="0"/>
                <a:ea typeface="Times New Roman" panose="02020603050405020304" pitchFamily="18" charset="0"/>
              </a:rPr>
              <a:t>(δηλαδή της εφικτής προσφοράς) και του </a:t>
            </a:r>
            <a:r>
              <a:rPr lang="el-GR" sz="1100" b="1" i="1" dirty="0">
                <a:effectLst/>
                <a:highlight>
                  <a:srgbClr val="FFFF00"/>
                </a:highlight>
                <a:latin typeface="Times New Roman" panose="02020603050405020304" pitchFamily="18" charset="0"/>
                <a:ea typeface="Times New Roman" panose="02020603050405020304" pitchFamily="18" charset="0"/>
              </a:rPr>
              <a:t>πραγματικού ΑΕΠ </a:t>
            </a:r>
            <a:r>
              <a:rPr lang="el-GR" sz="1100" b="1" dirty="0">
                <a:effectLst/>
                <a:highlight>
                  <a:srgbClr val="FFFF00"/>
                </a:highlight>
                <a:latin typeface="Times New Roman" panose="02020603050405020304" pitchFamily="18" charset="0"/>
                <a:ea typeface="Times New Roman" panose="02020603050405020304" pitchFamily="18" charset="0"/>
              </a:rPr>
              <a:t>(της πραγματικής ζήτησης).</a:t>
            </a:r>
            <a:endParaRPr lang="en-US" sz="1100" b="1" dirty="0">
              <a:effectLst/>
              <a:highlight>
                <a:srgbClr val="FFFF00"/>
              </a:highlight>
              <a:latin typeface="Times New Roman" panose="02020603050405020304" pitchFamily="18" charset="0"/>
              <a:ea typeface="Times New Roman" panose="02020603050405020304" pitchFamily="18" charset="0"/>
            </a:endParaRPr>
          </a:p>
          <a:p>
            <a:pPr marL="939800" marR="1267460" indent="152400" algn="just">
              <a:lnSpc>
                <a:spcPct val="125000"/>
              </a:lnSpc>
              <a:spcBef>
                <a:spcPts val="75"/>
              </a:spcBef>
              <a:spcAft>
                <a:spcPts val="0"/>
              </a:spcAft>
            </a:pPr>
            <a:r>
              <a:rPr lang="el-GR" sz="1100" spc="-10" dirty="0">
                <a:effectLst/>
                <a:latin typeface="Times New Roman" panose="02020603050405020304" pitchFamily="18" charset="0"/>
                <a:ea typeface="Times New Roman" panose="02020603050405020304" pitchFamily="18" charset="0"/>
              </a:rPr>
              <a:t>Το αρχετυπικό καθοδικό σπιράλ είναι το αποτέλεσμα: καθώς οι νευρικοί </a:t>
            </a:r>
            <a:r>
              <a:rPr lang="el-GR" sz="1100" dirty="0">
                <a:effectLst/>
                <a:latin typeface="Times New Roman" panose="02020603050405020304" pitchFamily="18" charset="0"/>
                <a:ea typeface="Times New Roman" panose="02020603050405020304" pitchFamily="18" charset="0"/>
              </a:rPr>
              <a:t>καταναλωτές αποφασίζουν να αποταμιεύουν περισσότερα και να ξοδεύουν λιγότερα, οι επιχειρήσεις απολύουν εργαζομένους και μειώνουν τις νέες επενδύσεις ώστε να μην παράγουν αγαθά και υπηρεσίες που δεν μπορούν να πωληθούν- η αυξανόμενη ανεργία μειώνει το εισόδημα, </a:t>
            </a:r>
            <a:r>
              <a:rPr lang="el-GR" sz="1100" spc="-10" dirty="0">
                <a:effectLst/>
                <a:latin typeface="Times New Roman" panose="02020603050405020304" pitchFamily="18" charset="0"/>
                <a:ea typeface="Times New Roman" panose="02020603050405020304" pitchFamily="18" charset="0"/>
              </a:rPr>
              <a:t>γεγονός που μειώνει περαιτέρω τη ζήτηση και έτσι συνεχίζει και </a:t>
            </a:r>
            <a:r>
              <a:rPr lang="el-GR" sz="1100" dirty="0">
                <a:effectLst/>
                <a:latin typeface="Times New Roman" panose="02020603050405020304" pitchFamily="18" charset="0"/>
                <a:ea typeface="Times New Roman" panose="02020603050405020304" pitchFamily="18" charset="0"/>
              </a:rPr>
              <a:t>εντείνει το καθοδικό σπιράλ. Αν και η παραγωγική ικανότητα εξακολουθεί να υπάρχει, η παραγωγή μειώνεται καθώς οι παραγωγικοί πόροι - τόσο οι άνθρωποι όσο και ο εξοπλισμός - μένουν αδρανείς μπροστά στην καταρρέουσα ζήτηση. Ο </a:t>
            </a:r>
            <a:r>
              <a:rPr lang="en-US" sz="1100" dirty="0">
                <a:effectLst/>
                <a:latin typeface="Times New Roman" panose="02020603050405020304" pitchFamily="18" charset="0"/>
                <a:ea typeface="Times New Roman" panose="02020603050405020304" pitchFamily="18" charset="0"/>
              </a:rPr>
              <a:t>Keynes</a:t>
            </a:r>
            <a:r>
              <a:rPr lang="el-GR" sz="1100" dirty="0">
                <a:effectLst/>
                <a:latin typeface="Times New Roman" panose="02020603050405020304" pitchFamily="18" charset="0"/>
                <a:ea typeface="Times New Roman" panose="02020603050405020304" pitchFamily="18" charset="0"/>
              </a:rPr>
              <a:t> αναφέρθηκε σε αυτό ως το "παράδοξο της φτώχειας εν μέσω </a:t>
            </a:r>
            <a:r>
              <a:rPr lang="el-GR" sz="1100" spc="-10" dirty="0">
                <a:effectLst/>
                <a:latin typeface="Times New Roman" panose="02020603050405020304" pitchFamily="18" charset="0"/>
                <a:ea typeface="Times New Roman" panose="02020603050405020304" pitchFamily="18" charset="0"/>
              </a:rPr>
              <a:t>αφθονίας ".</a:t>
            </a:r>
            <a:endParaRPr lang="en-US" sz="11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62D9FC93-621E-AF53-6FF2-EA4DC40B8117}"/>
              </a:ext>
            </a:extLst>
          </p:cNvPr>
          <p:cNvPicPr>
            <a:picLocks noChangeAspect="1"/>
          </p:cNvPicPr>
          <p:nvPr/>
        </p:nvPicPr>
        <p:blipFill>
          <a:blip r:embed="rId3"/>
          <a:stretch>
            <a:fillRect/>
          </a:stretch>
        </p:blipFill>
        <p:spPr>
          <a:xfrm>
            <a:off x="403058" y="2716234"/>
            <a:ext cx="4572000" cy="3106208"/>
          </a:xfrm>
          <a:prstGeom prst="rect">
            <a:avLst/>
          </a:prstGeom>
        </p:spPr>
      </p:pic>
      <p:pic>
        <p:nvPicPr>
          <p:cNvPr id="8" name="Picture 7">
            <a:extLst>
              <a:ext uri="{FF2B5EF4-FFF2-40B4-BE49-F238E27FC236}">
                <a16:creationId xmlns:a16="http://schemas.microsoft.com/office/drawing/2014/main" id="{08F871E8-8F68-6DAD-9FEE-49C45BC2DA9C}"/>
              </a:ext>
            </a:extLst>
          </p:cNvPr>
          <p:cNvPicPr>
            <a:picLocks noChangeAspect="1"/>
          </p:cNvPicPr>
          <p:nvPr/>
        </p:nvPicPr>
        <p:blipFill>
          <a:blip r:embed="rId4"/>
          <a:stretch>
            <a:fillRect/>
          </a:stretch>
        </p:blipFill>
        <p:spPr>
          <a:xfrm>
            <a:off x="5045243" y="4707917"/>
            <a:ext cx="5867400" cy="1171956"/>
          </a:xfrm>
          <a:prstGeom prst="rect">
            <a:avLst/>
          </a:prstGeom>
        </p:spPr>
      </p:pic>
    </p:spTree>
    <p:extLst>
      <p:ext uri="{BB962C8B-B14F-4D97-AF65-F5344CB8AC3E}">
        <p14:creationId xmlns:p14="http://schemas.microsoft.com/office/powerpoint/2010/main" val="2180267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1787</TotalTime>
  <Words>8150</Words>
  <Application>Microsoft Office PowerPoint</Application>
  <PresentationFormat>Widescreen</PresentationFormat>
  <Paragraphs>581</Paragraphs>
  <Slides>66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Acumin Pro</vt:lpstr>
      <vt:lpstr>Arial</vt:lpstr>
      <vt:lpstr>Bookman Old Style</vt:lpstr>
      <vt:lpstr>Calibri</vt:lpstr>
      <vt:lpstr>Calibri Light</vt:lpstr>
      <vt:lpstr>Symbol</vt:lpstr>
      <vt:lpstr>Times New Roman</vt:lpstr>
      <vt:lpstr>Wingdings</vt:lpstr>
      <vt:lpstr>Office Theme</vt:lpstr>
      <vt:lpstr>1_Office Theme</vt:lpstr>
      <vt:lpstr>ΠΕΡΙ ΙΣΟΡΡΟΠΙΑΣ ΑΓΟΡΑΣ – ΝΟΜΙΣΜΑΤΙΚΗΣ ΚΑΙ ΔΗΜΟΣΙΟΝΟΜΙΚΗΣ ΠΟΛΙΤΙΚΗΣ “As Keynes (1936) said, “... the postulates of the classical theory are applicable to a special case only and not to the general case, the situation which it assumes being a limiting point of the possible positions of equilibrium.”{ Όπως είπε ο Keynes (1936), "... τα αξιώματα της κλασικής θεωρίας έχουν εφαρμογή μόνο σε μια ειδική περίπτωση και όχι στη γενική περίπτωση, καθώς η κατάσταση που υποθέτει είναι ένα οριακό σημείο των πιθανών θέσεων ισορροπίας".}</vt:lpstr>
      <vt:lpstr>PowerPoint Presentation</vt:lpstr>
      <vt:lpstr>  ΔΗΜΟΣΙΟΝΟΜΙΚΉ ΚΑΙ ΝΟΜΙΣΜΑΤΙΚΉ ΠΟΛΙΤΙΚΉ   Όταν οι υπεύθυνοι χάραξης δημοσιονομικής και νομισματικής πολιτικής χρησιμοποιούν τα αντίστοιχα εργαλεία τους για να ωθήσουν την οικονομία προς την ίδια κατεύθυνση, οι πολιτικές λέγεται ότι είναι "συντονισμένες". Ανάλογα με τον βαθμό ανεξαρτησίας της νομισματικής αρχής, σε ορισμένες περιπτώσεις, η νομισματική αρχή μπορεί να μην προσαρμόζεται στις αλλαγές της δημοσιονομικής πολιτικής. Για παράδειγμα, όταν ο πρόεδρος Ρίγκαν θέσπισε μείωση της φορολογίας στις Ηνωμένες Πολιτείες (επεκτατική δημοσιονομική πολιτική), η Ομοσπονδιακή Τράπεζα των ΗΠΑ σκλήρυνε τη νομισματική πολιτική επειδή φοβόταν τον πληθωρισμό. Ομοίως, στη Γερμανία κατά τη διάρκεια της επανένωσης μετά την πτώση του Τείχους του Βερολίνου τον Νοέμβριο του 1989, η κεντρική τράπεζα και η γερμανική κυβέρνηση θέσπισαν αντισταθμιστικές πολιτικές.  Ο Πίνακας συνοψίζει τα εργαλεία που έχουν στη διάθεσή τους οι υπεύθυνοι χάραξης δημοσιονομικής και νομισματικής πολιτικής.    </vt:lpstr>
      <vt:lpstr>Συσχέτιση Νοσμισματικής και Δημοσιονομικής ΠΟλιτικής</vt:lpstr>
      <vt:lpstr>Τι μας λέει η ταχύτητα του χρήματος για τον πληθωρισμό </vt:lpstr>
      <vt:lpstr>Περι ταχυτητας Κυκλοφορίας Χρήματος ( Money Velocity) &amp; Πληθωρισμού  Αλήθειες και Λάθος Ερμηνείες 1/3</vt:lpstr>
      <vt:lpstr>Η ταχύτητα κυκλοφορίας χρήματος (Money Velocity) δεν καθορίζει ούτε καν επηρεάζει τίποτα απολύτως</vt:lpstr>
      <vt:lpstr>Γιατί, λοιπόν, η αύξηση της νομισματικής βάσης δεν προκάλεσε ανάλογη αύξηση του γενικού επιπέδου τιμών ή του ΑΕΠ; Προσδοκίες και πληθωρισμός </vt:lpstr>
      <vt:lpstr>PowerPoint Presentation</vt:lpstr>
      <vt:lpstr>Τέλος, μια προειδοποίηση: αν και οι προσδοκίες είναι προφανώς πολύ ισχυρές, δεν πρέπει να συμπεράνουμε από αυτή τη συζήτηση ότι είναι το μόνο που έχει σημασία.</vt:lpstr>
      <vt:lpstr>Equilibrium in Economics  {Nobel Lecture Economic Sciences 2022_Philip H. Dybvig_Washington University in Saint Louis}</vt:lpstr>
      <vt:lpstr>Κεφάλαιο 19 : ΟΙΚΟΝΟΜΙΚΗ ΤΩΝ ΕΠΙΧΕΙΡΗΣΕΩΝ</vt:lpstr>
      <vt:lpstr>Ανάγνωση μιας κατάστασης ισοζυγίου πληρωμών (Balance of Payments – BoP) </vt:lpstr>
      <vt:lpstr>Βασικά Μεγέθη για την ερμηνεία των προβλημάτων στο χρηματοπιστωτικό σύστημα</vt:lpstr>
      <vt:lpstr>Στοιχεία Πρόβλεψης του «αναπόφευκτου»</vt:lpstr>
      <vt:lpstr>THE CAUSE AND EFFECTS BETWEEN FISCAL AND MONETARY POLICIES _ LESSONS FOR THE UPCOMING TURMOIL</vt:lpstr>
      <vt:lpstr>US TREASURY Department Statement of Operations and Changes in Net position</vt:lpstr>
      <vt:lpstr>Πως η νομισματική πολιτική καθορίζει και τη διάρθρωση – κόστος κεφαλαίων των επιχειρήσεων</vt:lpstr>
      <vt:lpstr>PPI – 30Y TIPS – M2 VELOCITY</vt:lpstr>
      <vt:lpstr>Κεφάλαιο 19 : ΟΙΚΟΝΟΜΙΚΗ ΤΩΝ ΕΠΙΧΕΙΡΗΣΕΩΝ</vt:lpstr>
      <vt:lpstr>Κεφάλαιο 19 : ΟΙΚΟΝΟΜΙΚΗ ΤΩΝ ΕΠΙΧΕΙΡΗΣΕΩΝ</vt:lpstr>
      <vt:lpstr>Κεφάλαιο 19 : ΟΙΚΟΝΟΜΙΚΗ ΤΩΝ ΕΠΙΧΕΙΡΗΣΕΩΝ</vt:lpstr>
      <vt:lpstr>Κεφάλαιο 19 : ΟΙΚΟΝΟΜΙΚΗ ΤΩΝ ΕΠΙΧΕΙΡΗΣΕΩΝ</vt:lpstr>
      <vt:lpstr>Κεφάλαιο 19 : ΟΙΚΟΝΟΜΙΚΗ ΤΩΝ ΕΠΙΧΕΙΡΗΣΕΩΝ </vt:lpstr>
      <vt:lpstr>Κεφάλαιο 19 : ΟΙΚΟΝΟΜΙΚΗ ΤΩΝ ΕΠΙΧΕΙΡΗΣΕΩΝ </vt:lpstr>
      <vt:lpstr>Κεφάλαιο 19 : ΟΙΚΟΝΟΜΙΚΗ ΤΩΝ ΕΠΙΧΕΙΡΗΣΕΩΝ </vt:lpstr>
      <vt:lpstr>Κεφάλαιο 19 : ΟΙΚΟΝΟΜΙΚΗ ΤΩΝ ΕΠΙΧΕΙΡΗΣΕΩΝ</vt:lpstr>
      <vt:lpstr>Κεφάλαιο 19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 </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 </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ΕΙΣΑΓΩΓΙΚΟ ΣΗΜΕΙΩΜΑ ΜΑΘΗΜΑΤΟΣ ΕΝΟΠΟΙΗΣΕΙΣ – ΣΥΓΧΩΝΕΥΣΕΙΣ ΚΑΙ ΑΠΟΤΙΜΗΣΕΙΣ ΕΤΑΙΡΕΙΩΝ (M&amp;As)</dc:title>
  <dc:creator>user</dc:creator>
  <cp:lastModifiedBy>Dimitris Cambis</cp:lastModifiedBy>
  <cp:revision>27</cp:revision>
  <dcterms:created xsi:type="dcterms:W3CDTF">2021-03-05T12:47:08Z</dcterms:created>
  <dcterms:modified xsi:type="dcterms:W3CDTF">2025-03-14T14:12:30Z</dcterms:modified>
</cp:coreProperties>
</file>